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41" r:id="rId2"/>
    <p:sldId id="873" r:id="rId3"/>
    <p:sldId id="869" r:id="rId4"/>
    <p:sldId id="870" r:id="rId5"/>
    <p:sldId id="872" r:id="rId6"/>
    <p:sldId id="874" r:id="rId7"/>
    <p:sldId id="893" r:id="rId8"/>
    <p:sldId id="871" r:id="rId9"/>
    <p:sldId id="875" r:id="rId10"/>
    <p:sldId id="877" r:id="rId11"/>
    <p:sldId id="878" r:id="rId12"/>
    <p:sldId id="876" r:id="rId13"/>
    <p:sldId id="879" r:id="rId14"/>
    <p:sldId id="880" r:id="rId15"/>
    <p:sldId id="881" r:id="rId16"/>
    <p:sldId id="884" r:id="rId17"/>
    <p:sldId id="885" r:id="rId18"/>
    <p:sldId id="882" r:id="rId19"/>
    <p:sldId id="886" r:id="rId20"/>
    <p:sldId id="887" r:id="rId21"/>
    <p:sldId id="891" r:id="rId22"/>
    <p:sldId id="889" r:id="rId23"/>
    <p:sldId id="892" r:id="rId24"/>
    <p:sldId id="888" r:id="rId25"/>
  </p:sldIdLst>
  <p:sldSz cx="12188825" cy="6858000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9A"/>
    <a:srgbClr val="B85410"/>
    <a:srgbClr val="62983E"/>
    <a:srgbClr val="3333CC"/>
    <a:srgbClr val="FF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18" autoAdjust="0"/>
    <p:restoredTop sz="69548" autoAdjust="0"/>
  </p:normalViewPr>
  <p:slideViewPr>
    <p:cSldViewPr>
      <p:cViewPr varScale="1">
        <p:scale>
          <a:sx n="72" d="100"/>
          <a:sy n="72" d="100"/>
        </p:scale>
        <p:origin x="1712" y="192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-5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2656" y="20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5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09719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50" y="9409719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5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83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09719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50" y="9409719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19138"/>
            <a:ext cx="6400800" cy="36020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8628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61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6128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77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974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8763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19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28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3145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7352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329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54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18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995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651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62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  <a:ln/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lnSpc>
          <a:spcPct val="105000"/>
        </a:lnSpc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1"/>
            <a:ext cx="12188825" cy="1771651"/>
          </a:xfrm>
        </p:spPr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Harmonizing Repair and Maintenance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LRC-Coded Storage</a:t>
            </a:r>
            <a:endParaRPr lang="en-HK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4027512"/>
            <a:ext cx="11376237" cy="2209800"/>
          </a:xfrm>
        </p:spPr>
        <p:txBody>
          <a:bodyPr/>
          <a:lstStyle/>
          <a:p>
            <a:pPr>
              <a:spcAft>
                <a:spcPts val="1000"/>
              </a:spcAft>
            </a:pPr>
            <a:r>
              <a:rPr lang="en-US" altLang="zh-CN" sz="2400" b="1" u="sng" dirty="0"/>
              <a:t>Keyun Cheng</a:t>
            </a:r>
            <a:r>
              <a:rPr lang="en-US" altLang="zh-CN" sz="2400" b="1" u="sng" baseline="30000" dirty="0"/>
              <a:t>1</a:t>
            </a:r>
            <a:r>
              <a:rPr lang="en-US" altLang="zh-CN" sz="2400" dirty="0"/>
              <a:t>, Si Wu</a:t>
            </a:r>
            <a:r>
              <a:rPr lang="en-US" altLang="zh-CN" sz="2400" baseline="30000" dirty="0"/>
              <a:t>2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Xiaolu</a:t>
            </a:r>
            <a:r>
              <a:rPr lang="en-US" altLang="zh-CN" sz="2400" dirty="0"/>
              <a:t> Li</a:t>
            </a:r>
            <a:r>
              <a:rPr lang="en-US" altLang="zh-CN" sz="2400" baseline="30000" dirty="0"/>
              <a:t>3</a:t>
            </a:r>
            <a:r>
              <a:rPr lang="en-US" altLang="zh-CN" sz="2400" dirty="0"/>
              <a:t>, and Patrick P. C. Lee</a:t>
            </a:r>
            <a:r>
              <a:rPr lang="en-US" altLang="zh-CN" sz="2400" baseline="30000" dirty="0"/>
              <a:t>1</a:t>
            </a:r>
          </a:p>
          <a:p>
            <a:pPr>
              <a:spcBef>
                <a:spcPts val="300"/>
              </a:spcBef>
            </a:pPr>
            <a:r>
              <a:rPr lang="en-US" altLang="zh-CN" sz="2400" baseline="30000" dirty="0"/>
              <a:t>1</a:t>
            </a:r>
            <a:r>
              <a:rPr lang="en-US" sz="2400" dirty="0"/>
              <a:t>The Chinese University of Hong Kong</a:t>
            </a:r>
          </a:p>
          <a:p>
            <a:pPr>
              <a:spcBef>
                <a:spcPts val="300"/>
              </a:spcBef>
            </a:pPr>
            <a:r>
              <a:rPr lang="en-US" sz="2400" baseline="30000" dirty="0"/>
              <a:t>2</a:t>
            </a:r>
            <a:r>
              <a:rPr lang="en-US" sz="2400" dirty="0"/>
              <a:t>University of Science and Technology of China</a:t>
            </a:r>
          </a:p>
          <a:p>
            <a:pPr>
              <a:spcBef>
                <a:spcPts val="300"/>
              </a:spcBef>
            </a:pPr>
            <a:r>
              <a:rPr lang="en-US" sz="2400" baseline="30000" dirty="0"/>
              <a:t>3</a:t>
            </a:r>
            <a:r>
              <a:rPr lang="en-US" sz="2400" dirty="0"/>
              <a:t>Huazhong University of Science and Technology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SRDS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7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15594"/>
    </mc:Choice>
    <mc:Fallback xmlns="">
      <p:transition advTm="15594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AFFAE-C055-A52B-4774-8D9C50889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Repair-driven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69DFE-C1C6-3EC0-75D8-6BD47F027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5989027" cy="4678364"/>
          </a:xfrm>
        </p:spPr>
        <p:txBody>
          <a:bodyPr/>
          <a:lstStyle/>
          <a:p>
            <a:r>
              <a:rPr lang="en-US" altLang="zh-CN" b="1" dirty="0"/>
              <a:t>Optimal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degraded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b="1" dirty="0"/>
              <a:t>regular</a:t>
            </a:r>
            <a:r>
              <a:rPr lang="zh-CN" altLang="en-US" b="1" dirty="0"/>
              <a:t> </a:t>
            </a:r>
            <a:r>
              <a:rPr lang="en-US" altLang="zh-CN" b="1" dirty="0"/>
              <a:t>mode</a:t>
            </a:r>
            <a:r>
              <a:rPr lang="zh-CN" altLang="en-US" b="1" dirty="0"/>
              <a:t> </a:t>
            </a:r>
            <a:r>
              <a:rPr lang="en-US" altLang="zh-CN" b="1" dirty="0"/>
              <a:t>(without</a:t>
            </a:r>
            <a:r>
              <a:rPr lang="zh-CN" altLang="en-US" b="1" dirty="0"/>
              <a:t> </a:t>
            </a:r>
            <a:r>
              <a:rPr lang="en-US" altLang="zh-CN" b="1" dirty="0"/>
              <a:t>maintenance)</a:t>
            </a:r>
          </a:p>
          <a:p>
            <a:pPr lvl="1"/>
            <a:r>
              <a:rPr lang="en-US" altLang="zh-CN" dirty="0"/>
              <a:t>Achieves</a:t>
            </a:r>
            <a:r>
              <a:rPr lang="zh-CN" altLang="en-US" dirty="0"/>
              <a:t> </a:t>
            </a:r>
            <a:r>
              <a:rPr lang="en-US" altLang="zh-CN" dirty="0"/>
              <a:t>minimum</a:t>
            </a:r>
            <a:r>
              <a:rPr lang="zh-CN" altLang="en-US" dirty="0"/>
              <a:t> </a:t>
            </a:r>
            <a:r>
              <a:rPr lang="en-US" altLang="zh-CN" dirty="0"/>
              <a:t>average</a:t>
            </a:r>
            <a:r>
              <a:rPr lang="zh-CN" altLang="en-US" dirty="0"/>
              <a:t> </a:t>
            </a:r>
            <a:r>
              <a:rPr lang="en-US" altLang="zh-CN" dirty="0"/>
              <a:t>degraded-read</a:t>
            </a:r>
            <a:r>
              <a:rPr lang="zh-CN" altLang="en-US" dirty="0"/>
              <a:t> </a:t>
            </a:r>
            <a:r>
              <a:rPr lang="en-US" altLang="zh-CN" dirty="0"/>
              <a:t>cost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b="1" dirty="0">
                <a:solidFill>
                  <a:srgbClr val="FF0000"/>
                </a:solidFill>
              </a:rPr>
              <a:t>ADC</a:t>
            </a:r>
            <a:r>
              <a:rPr lang="en-US" altLang="zh-CN" dirty="0"/>
              <a:t>)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Problem: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high</a:t>
            </a:r>
            <a:r>
              <a:rPr lang="zh-CN" altLang="en-US" dirty="0"/>
              <a:t> </a:t>
            </a:r>
            <a:r>
              <a:rPr lang="en-US" altLang="zh-CN" dirty="0"/>
              <a:t>degraded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 </a:t>
            </a:r>
            <a:r>
              <a:rPr lang="en-US" altLang="zh-CN" dirty="0"/>
              <a:t>overhead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b="1" dirty="0"/>
              <a:t>maintenance</a:t>
            </a:r>
            <a:r>
              <a:rPr lang="zh-CN" altLang="en-US" b="1" dirty="0"/>
              <a:t> </a:t>
            </a:r>
            <a:r>
              <a:rPr lang="en-US" altLang="zh-CN" b="1" dirty="0"/>
              <a:t>mode</a:t>
            </a:r>
          </a:p>
          <a:p>
            <a:pPr lvl="1"/>
            <a:r>
              <a:rPr lang="en-US" altLang="zh-CN" dirty="0"/>
              <a:t>Incurs</a:t>
            </a:r>
            <a:r>
              <a:rPr lang="zh-CN" altLang="en-US" dirty="0"/>
              <a:t> </a:t>
            </a:r>
            <a:r>
              <a:rPr lang="en-US" altLang="zh-CN" dirty="0"/>
              <a:t>high</a:t>
            </a:r>
            <a:r>
              <a:rPr lang="zh-CN" altLang="en-US" dirty="0"/>
              <a:t> </a:t>
            </a:r>
            <a:r>
              <a:rPr lang="en-US" altLang="zh-CN" dirty="0"/>
              <a:t>average</a:t>
            </a:r>
            <a:r>
              <a:rPr lang="zh-CN" altLang="en-US" dirty="0"/>
              <a:t> </a:t>
            </a:r>
            <a:r>
              <a:rPr lang="en-US" altLang="zh-CN" dirty="0"/>
              <a:t>degraded-read-under-maintenance</a:t>
            </a:r>
            <a:r>
              <a:rPr lang="zh-CN" altLang="en-US" dirty="0"/>
              <a:t> </a:t>
            </a:r>
            <a:r>
              <a:rPr lang="en-US" altLang="zh-CN" dirty="0"/>
              <a:t>cost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en-US" altLang="zh-CN" b="1" dirty="0">
                <a:solidFill>
                  <a:srgbClr val="FF0000"/>
                </a:solidFill>
              </a:rPr>
              <a:t>AMC</a:t>
            </a:r>
            <a:r>
              <a:rPr lang="en-US" altLang="zh-CN" dirty="0"/>
              <a:t>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B292A-A9EA-F7AC-5279-D35C3FC23F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TextBox 59">
            <a:extLst>
              <a:ext uri="{FF2B5EF4-FFF2-40B4-BE49-F238E27FC236}">
                <a16:creationId xmlns:a16="http://schemas.microsoft.com/office/drawing/2014/main" id="{9989A0F3-670C-EA84-F98F-C56F46E2377E}"/>
              </a:ext>
            </a:extLst>
          </p:cNvPr>
          <p:cNvSpPr txBox="1"/>
          <p:nvPr/>
        </p:nvSpPr>
        <p:spPr>
          <a:xfrm>
            <a:off x="5806380" y="2823319"/>
            <a:ext cx="1740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srgbClr val="FF0000"/>
                </a:solidFill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block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TextBox 59">
            <a:extLst>
              <a:ext uri="{FF2B5EF4-FFF2-40B4-BE49-F238E27FC236}">
                <a16:creationId xmlns:a16="http://schemas.microsoft.com/office/drawing/2014/main" id="{47153135-A1D6-E7B3-7A62-8E296DDC2DB6}"/>
              </a:ext>
            </a:extLst>
          </p:cNvPr>
          <p:cNvSpPr txBox="1"/>
          <p:nvPr/>
        </p:nvSpPr>
        <p:spPr>
          <a:xfrm>
            <a:off x="10012507" y="2395079"/>
            <a:ext cx="1740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srgbClr val="FF0000"/>
                </a:solidFill>
              </a:rPr>
              <a:t>9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blocks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矩形: 圆角 15">
            <a:extLst>
              <a:ext uri="{FF2B5EF4-FFF2-40B4-BE49-F238E27FC236}">
                <a16:creationId xmlns:a16="http://schemas.microsoft.com/office/drawing/2014/main" id="{BC00229E-5C95-6CCE-C6B7-8B86021B7064}"/>
              </a:ext>
            </a:extLst>
          </p:cNvPr>
          <p:cNvSpPr/>
          <p:nvPr/>
        </p:nvSpPr>
        <p:spPr>
          <a:xfrm>
            <a:off x="7449153" y="4122868"/>
            <a:ext cx="2228040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矩形: 圆角 3">
            <a:extLst>
              <a:ext uri="{FF2B5EF4-FFF2-40B4-BE49-F238E27FC236}">
                <a16:creationId xmlns:a16="http://schemas.microsoft.com/office/drawing/2014/main" id="{F4C55EBB-7B14-5026-9887-71A028A58B88}"/>
              </a:ext>
            </a:extLst>
          </p:cNvPr>
          <p:cNvSpPr/>
          <p:nvPr/>
        </p:nvSpPr>
        <p:spPr>
          <a:xfrm>
            <a:off x="7613460" y="4205418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矩形: 圆角 4">
            <a:extLst>
              <a:ext uri="{FF2B5EF4-FFF2-40B4-BE49-F238E27FC236}">
                <a16:creationId xmlns:a16="http://schemas.microsoft.com/office/drawing/2014/main" id="{F5336C88-31D1-962C-F241-E31132462D7D}"/>
              </a:ext>
            </a:extLst>
          </p:cNvPr>
          <p:cNvSpPr/>
          <p:nvPr/>
        </p:nvSpPr>
        <p:spPr>
          <a:xfrm>
            <a:off x="8287606" y="4205418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: 圆角 7">
            <a:extLst>
              <a:ext uri="{FF2B5EF4-FFF2-40B4-BE49-F238E27FC236}">
                <a16:creationId xmlns:a16="http://schemas.microsoft.com/office/drawing/2014/main" id="{94ACE172-1CC0-D32E-6A6A-E8B16ABC7777}"/>
              </a:ext>
            </a:extLst>
          </p:cNvPr>
          <p:cNvSpPr/>
          <p:nvPr/>
        </p:nvSpPr>
        <p:spPr>
          <a:xfrm>
            <a:off x="8951843" y="4205418"/>
            <a:ext cx="618491" cy="440096"/>
          </a:xfrm>
          <a:prstGeom prst="roundRect">
            <a:avLst/>
          </a:prstGeom>
          <a:solidFill>
            <a:srgbClr val="FFE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矩形: 圆角 15">
            <a:extLst>
              <a:ext uri="{FF2B5EF4-FFF2-40B4-BE49-F238E27FC236}">
                <a16:creationId xmlns:a16="http://schemas.microsoft.com/office/drawing/2014/main" id="{B070963C-8E37-C4F1-1DB9-EEA9E81774DD}"/>
              </a:ext>
            </a:extLst>
          </p:cNvPr>
          <p:cNvSpPr/>
          <p:nvPr/>
        </p:nvSpPr>
        <p:spPr>
          <a:xfrm>
            <a:off x="7449153" y="3392618"/>
            <a:ext cx="2228040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矩形: 圆角 3">
            <a:extLst>
              <a:ext uri="{FF2B5EF4-FFF2-40B4-BE49-F238E27FC236}">
                <a16:creationId xmlns:a16="http://schemas.microsoft.com/office/drawing/2014/main" id="{EF7DAD56-E855-45D0-1EA6-1CBB1BCAC9CE}"/>
              </a:ext>
            </a:extLst>
          </p:cNvPr>
          <p:cNvSpPr/>
          <p:nvPr/>
        </p:nvSpPr>
        <p:spPr>
          <a:xfrm>
            <a:off x="7613460" y="3475168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矩形: 圆角 4">
            <a:extLst>
              <a:ext uri="{FF2B5EF4-FFF2-40B4-BE49-F238E27FC236}">
                <a16:creationId xmlns:a16="http://schemas.microsoft.com/office/drawing/2014/main" id="{5D47B400-A177-790D-65B0-C15A7DCCECC7}"/>
              </a:ext>
            </a:extLst>
          </p:cNvPr>
          <p:cNvSpPr/>
          <p:nvPr/>
        </p:nvSpPr>
        <p:spPr>
          <a:xfrm>
            <a:off x="8287606" y="3475168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: 圆角 7">
            <a:extLst>
              <a:ext uri="{FF2B5EF4-FFF2-40B4-BE49-F238E27FC236}">
                <a16:creationId xmlns:a16="http://schemas.microsoft.com/office/drawing/2014/main" id="{CD196109-B7F0-9D97-3687-194F45BFCA88}"/>
              </a:ext>
            </a:extLst>
          </p:cNvPr>
          <p:cNvSpPr/>
          <p:nvPr/>
        </p:nvSpPr>
        <p:spPr>
          <a:xfrm>
            <a:off x="8951843" y="3475168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F1296352-9E15-4F9C-F1D2-1775F755F4AB}"/>
              </a:ext>
            </a:extLst>
          </p:cNvPr>
          <p:cNvSpPr/>
          <p:nvPr/>
        </p:nvSpPr>
        <p:spPr>
          <a:xfrm>
            <a:off x="7449153" y="2662368"/>
            <a:ext cx="2228040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矩形: 圆角 3">
            <a:extLst>
              <a:ext uri="{FF2B5EF4-FFF2-40B4-BE49-F238E27FC236}">
                <a16:creationId xmlns:a16="http://schemas.microsoft.com/office/drawing/2014/main" id="{FC5C5E50-3DF0-2258-638B-ED12A8DC3AA6}"/>
              </a:ext>
            </a:extLst>
          </p:cNvPr>
          <p:cNvSpPr/>
          <p:nvPr/>
        </p:nvSpPr>
        <p:spPr>
          <a:xfrm>
            <a:off x="7613460" y="2744918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矩形: 圆角 4">
            <a:extLst>
              <a:ext uri="{FF2B5EF4-FFF2-40B4-BE49-F238E27FC236}">
                <a16:creationId xmlns:a16="http://schemas.microsoft.com/office/drawing/2014/main" id="{C8F9843F-5A07-0B1B-51C1-CD189222EFC7}"/>
              </a:ext>
            </a:extLst>
          </p:cNvPr>
          <p:cNvSpPr/>
          <p:nvPr/>
        </p:nvSpPr>
        <p:spPr>
          <a:xfrm>
            <a:off x="8287606" y="2744918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矩形: 圆角 7">
            <a:extLst>
              <a:ext uri="{FF2B5EF4-FFF2-40B4-BE49-F238E27FC236}">
                <a16:creationId xmlns:a16="http://schemas.microsoft.com/office/drawing/2014/main" id="{4A1F7E18-9F10-8023-201C-07BE42FB57FE}"/>
              </a:ext>
            </a:extLst>
          </p:cNvPr>
          <p:cNvSpPr/>
          <p:nvPr/>
        </p:nvSpPr>
        <p:spPr>
          <a:xfrm>
            <a:off x="8951843" y="2744918"/>
            <a:ext cx="618491" cy="440096"/>
          </a:xfrm>
          <a:prstGeom prst="roundRect">
            <a:avLst/>
          </a:prstGeom>
          <a:solidFill>
            <a:srgbClr val="FFE79A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矩形: 圆角 15">
            <a:extLst>
              <a:ext uri="{FF2B5EF4-FFF2-40B4-BE49-F238E27FC236}">
                <a16:creationId xmlns:a16="http://schemas.microsoft.com/office/drawing/2014/main" id="{06ED5B55-AE4B-F36A-08F0-4D293476BE8E}"/>
              </a:ext>
            </a:extLst>
          </p:cNvPr>
          <p:cNvSpPr/>
          <p:nvPr/>
        </p:nvSpPr>
        <p:spPr>
          <a:xfrm>
            <a:off x="7449153" y="1932118"/>
            <a:ext cx="2228040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: 圆角 3">
            <a:extLst>
              <a:ext uri="{FF2B5EF4-FFF2-40B4-BE49-F238E27FC236}">
                <a16:creationId xmlns:a16="http://schemas.microsoft.com/office/drawing/2014/main" id="{FAD434B4-1D1C-B475-705B-C67BFD7DD6AC}"/>
              </a:ext>
            </a:extLst>
          </p:cNvPr>
          <p:cNvSpPr/>
          <p:nvPr/>
        </p:nvSpPr>
        <p:spPr>
          <a:xfrm>
            <a:off x="7613460" y="2014668"/>
            <a:ext cx="618491" cy="440096"/>
          </a:xfrm>
          <a:prstGeom prst="round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矩形: 圆角 4">
            <a:extLst>
              <a:ext uri="{FF2B5EF4-FFF2-40B4-BE49-F238E27FC236}">
                <a16:creationId xmlns:a16="http://schemas.microsoft.com/office/drawing/2014/main" id="{3C3899C2-41CF-EAC0-1C6A-520CAE226432}"/>
              </a:ext>
            </a:extLst>
          </p:cNvPr>
          <p:cNvSpPr/>
          <p:nvPr/>
        </p:nvSpPr>
        <p:spPr>
          <a:xfrm>
            <a:off x="8287606" y="2014668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矩形: 圆角 7">
            <a:extLst>
              <a:ext uri="{FF2B5EF4-FFF2-40B4-BE49-F238E27FC236}">
                <a16:creationId xmlns:a16="http://schemas.microsoft.com/office/drawing/2014/main" id="{044F41AB-F8F5-7127-1E00-A0EE524AFFF8}"/>
              </a:ext>
            </a:extLst>
          </p:cNvPr>
          <p:cNvSpPr/>
          <p:nvPr/>
        </p:nvSpPr>
        <p:spPr>
          <a:xfrm>
            <a:off x="8951843" y="2014668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矩形: 圆角 15">
            <a:extLst>
              <a:ext uri="{FF2B5EF4-FFF2-40B4-BE49-F238E27FC236}">
                <a16:creationId xmlns:a16="http://schemas.microsoft.com/office/drawing/2014/main" id="{A69004A6-A1F5-336C-D96E-6865AA80E14F}"/>
              </a:ext>
            </a:extLst>
          </p:cNvPr>
          <p:cNvSpPr/>
          <p:nvPr/>
        </p:nvSpPr>
        <p:spPr>
          <a:xfrm>
            <a:off x="7449153" y="4862824"/>
            <a:ext cx="2228040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矩形: 圆角 3">
            <a:extLst>
              <a:ext uri="{FF2B5EF4-FFF2-40B4-BE49-F238E27FC236}">
                <a16:creationId xmlns:a16="http://schemas.microsoft.com/office/drawing/2014/main" id="{E661A86F-68C5-5CA5-10A4-19653B28CAD2}"/>
              </a:ext>
            </a:extLst>
          </p:cNvPr>
          <p:cNvSpPr/>
          <p:nvPr/>
        </p:nvSpPr>
        <p:spPr>
          <a:xfrm>
            <a:off x="7613460" y="4945374"/>
            <a:ext cx="618491" cy="44009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矩形: 圆角 4">
            <a:extLst>
              <a:ext uri="{FF2B5EF4-FFF2-40B4-BE49-F238E27FC236}">
                <a16:creationId xmlns:a16="http://schemas.microsoft.com/office/drawing/2014/main" id="{FE908E79-F3ED-66B3-23E5-71ABF4BA4455}"/>
              </a:ext>
            </a:extLst>
          </p:cNvPr>
          <p:cNvSpPr/>
          <p:nvPr/>
        </p:nvSpPr>
        <p:spPr>
          <a:xfrm>
            <a:off x="8287606" y="4945374"/>
            <a:ext cx="618491" cy="44009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C6132D-35E8-A271-E62D-32F703D8B6FA}"/>
              </a:ext>
            </a:extLst>
          </p:cNvPr>
          <p:cNvSpPr txBox="1"/>
          <p:nvPr/>
        </p:nvSpPr>
        <p:spPr>
          <a:xfrm>
            <a:off x="6972597" y="2014668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3FB33D7-8368-9188-1419-6A5215276B16}"/>
              </a:ext>
            </a:extLst>
          </p:cNvPr>
          <p:cNvSpPr txBox="1"/>
          <p:nvPr/>
        </p:nvSpPr>
        <p:spPr>
          <a:xfrm>
            <a:off x="6972597" y="2744918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E17286-4ECD-4F20-B187-344C782BAA4D}"/>
              </a:ext>
            </a:extLst>
          </p:cNvPr>
          <p:cNvSpPr txBox="1"/>
          <p:nvPr/>
        </p:nvSpPr>
        <p:spPr>
          <a:xfrm>
            <a:off x="6969321" y="3475168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B4FB2C4-C1BB-2D3D-CF4E-28395332F680}"/>
              </a:ext>
            </a:extLst>
          </p:cNvPr>
          <p:cNvSpPr txBox="1"/>
          <p:nvPr/>
        </p:nvSpPr>
        <p:spPr>
          <a:xfrm>
            <a:off x="6969321" y="4205418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600201-8784-EE38-CDDD-46B09CC1AD56}"/>
              </a:ext>
            </a:extLst>
          </p:cNvPr>
          <p:cNvSpPr txBox="1"/>
          <p:nvPr/>
        </p:nvSpPr>
        <p:spPr>
          <a:xfrm>
            <a:off x="6967236" y="4958822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2" name="Multiply 38">
            <a:extLst>
              <a:ext uri="{FF2B5EF4-FFF2-40B4-BE49-F238E27FC236}">
                <a16:creationId xmlns:a16="http://schemas.microsoft.com/office/drawing/2014/main" id="{198E638D-42A1-863A-C954-9CCA9551209D}"/>
              </a:ext>
            </a:extLst>
          </p:cNvPr>
          <p:cNvSpPr/>
          <p:nvPr/>
        </p:nvSpPr>
        <p:spPr>
          <a:xfrm>
            <a:off x="9677193" y="1989264"/>
            <a:ext cx="402336" cy="49090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Elbow Connector 3">
            <a:extLst>
              <a:ext uri="{FF2B5EF4-FFF2-40B4-BE49-F238E27FC236}">
                <a16:creationId xmlns:a16="http://schemas.microsoft.com/office/drawing/2014/main" id="{EE92E142-650F-209C-8F78-B2D1902D8F3E}"/>
              </a:ext>
            </a:extLst>
          </p:cNvPr>
          <p:cNvCxnSpPr>
            <a:cxnSpLocks/>
          </p:cNvCxnSpPr>
          <p:nvPr/>
        </p:nvCxnSpPr>
        <p:spPr>
          <a:xfrm rot="10800000">
            <a:off x="7446613" y="2037822"/>
            <a:ext cx="12700" cy="730250"/>
          </a:xfrm>
          <a:prstGeom prst="bentConnector3">
            <a:avLst>
              <a:gd name="adj1" fmla="val 4296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矩形: 圆角 3">
            <a:extLst>
              <a:ext uri="{FF2B5EF4-FFF2-40B4-BE49-F238E27FC236}">
                <a16:creationId xmlns:a16="http://schemas.microsoft.com/office/drawing/2014/main" id="{8F8A9D70-3335-4226-3FB9-618EE83FDA8F}"/>
              </a:ext>
            </a:extLst>
          </p:cNvPr>
          <p:cNvSpPr/>
          <p:nvPr/>
        </p:nvSpPr>
        <p:spPr>
          <a:xfrm>
            <a:off x="6599013" y="2289345"/>
            <a:ext cx="216646" cy="211586"/>
          </a:xfrm>
          <a:prstGeom prst="roundRect">
            <a:avLst/>
          </a:prstGeom>
          <a:solidFill>
            <a:srgbClr val="FFE79A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矩形: 圆角 15">
            <a:extLst>
              <a:ext uri="{FF2B5EF4-FFF2-40B4-BE49-F238E27FC236}">
                <a16:creationId xmlns:a16="http://schemas.microsoft.com/office/drawing/2014/main" id="{CEC92070-B764-A895-DDAD-59152A6C8EE6}"/>
              </a:ext>
            </a:extLst>
          </p:cNvPr>
          <p:cNvSpPr/>
          <p:nvPr/>
        </p:nvSpPr>
        <p:spPr>
          <a:xfrm>
            <a:off x="10678965" y="3388830"/>
            <a:ext cx="668029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矩形: 圆角 4">
            <a:extLst>
              <a:ext uri="{FF2B5EF4-FFF2-40B4-BE49-F238E27FC236}">
                <a16:creationId xmlns:a16="http://schemas.microsoft.com/office/drawing/2014/main" id="{0C12265E-D98D-413C-8E19-94466330F2E2}"/>
              </a:ext>
            </a:extLst>
          </p:cNvPr>
          <p:cNvSpPr/>
          <p:nvPr/>
        </p:nvSpPr>
        <p:spPr>
          <a:xfrm>
            <a:off x="10776747" y="3464057"/>
            <a:ext cx="486476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25A204E-ED2A-BFA0-8E56-71BE856B9707}"/>
              </a:ext>
            </a:extLst>
          </p:cNvPr>
          <p:cNvCxnSpPr>
            <a:cxnSpLocks/>
            <a:stCxn id="16" idx="3"/>
            <a:endCxn id="35" idx="1"/>
          </p:cNvCxnSpPr>
          <p:nvPr/>
        </p:nvCxnSpPr>
        <p:spPr>
          <a:xfrm>
            <a:off x="9677193" y="2957643"/>
            <a:ext cx="1001772" cy="72646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81AE19D-B469-AEC9-DFB6-C859CCF015C1}"/>
              </a:ext>
            </a:extLst>
          </p:cNvPr>
          <p:cNvCxnSpPr>
            <a:cxnSpLocks/>
            <a:stCxn id="12" idx="3"/>
            <a:endCxn id="35" idx="1"/>
          </p:cNvCxnSpPr>
          <p:nvPr/>
        </p:nvCxnSpPr>
        <p:spPr>
          <a:xfrm flipV="1">
            <a:off x="9677193" y="3684105"/>
            <a:ext cx="1001772" cy="37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BE3DABC-7875-C694-A998-D2CB4EF4F5F2}"/>
              </a:ext>
            </a:extLst>
          </p:cNvPr>
          <p:cNvCxnSpPr>
            <a:cxnSpLocks/>
            <a:stCxn id="5" idx="3"/>
            <a:endCxn id="35" idx="1"/>
          </p:cNvCxnSpPr>
          <p:nvPr/>
        </p:nvCxnSpPr>
        <p:spPr>
          <a:xfrm flipV="1">
            <a:off x="9677193" y="3684105"/>
            <a:ext cx="1001772" cy="7340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08BD5334-6457-0337-5838-1036C94A5207}"/>
              </a:ext>
            </a:extLst>
          </p:cNvPr>
          <p:cNvCxnSpPr>
            <a:cxnSpLocks/>
            <a:stCxn id="24" idx="3"/>
            <a:endCxn id="35" idx="1"/>
          </p:cNvCxnSpPr>
          <p:nvPr/>
        </p:nvCxnSpPr>
        <p:spPr>
          <a:xfrm flipV="1">
            <a:off x="9677193" y="3684105"/>
            <a:ext cx="1001772" cy="14739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矩形: 圆角 3">
            <a:extLst>
              <a:ext uri="{FF2B5EF4-FFF2-40B4-BE49-F238E27FC236}">
                <a16:creationId xmlns:a16="http://schemas.microsoft.com/office/drawing/2014/main" id="{505484F0-531B-5E05-90DB-739599F1EC98}"/>
              </a:ext>
            </a:extLst>
          </p:cNvPr>
          <p:cNvSpPr/>
          <p:nvPr/>
        </p:nvSpPr>
        <p:spPr>
          <a:xfrm>
            <a:off x="10238089" y="3118517"/>
            <a:ext cx="216646" cy="211586"/>
          </a:xfrm>
          <a:prstGeom prst="roundRect">
            <a:avLst/>
          </a:prstGeom>
          <a:solidFill>
            <a:srgbClr val="FFE79A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矩形: 圆角 3">
            <a:extLst>
              <a:ext uri="{FF2B5EF4-FFF2-40B4-BE49-F238E27FC236}">
                <a16:creationId xmlns:a16="http://schemas.microsoft.com/office/drawing/2014/main" id="{8E3CB40F-8D9D-20E0-7755-54FF73CFF0BD}"/>
              </a:ext>
            </a:extLst>
          </p:cNvPr>
          <p:cNvSpPr/>
          <p:nvPr/>
        </p:nvSpPr>
        <p:spPr>
          <a:xfrm>
            <a:off x="9728148" y="2762707"/>
            <a:ext cx="216646" cy="21158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矩形: 圆角 3">
            <a:extLst>
              <a:ext uri="{FF2B5EF4-FFF2-40B4-BE49-F238E27FC236}">
                <a16:creationId xmlns:a16="http://schemas.microsoft.com/office/drawing/2014/main" id="{CE5A6180-8961-864E-D22C-73261C9A45D8}"/>
              </a:ext>
            </a:extLst>
          </p:cNvPr>
          <p:cNvSpPr/>
          <p:nvPr/>
        </p:nvSpPr>
        <p:spPr>
          <a:xfrm>
            <a:off x="9734522" y="3424837"/>
            <a:ext cx="216646" cy="21158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矩形: 圆角 3">
            <a:extLst>
              <a:ext uri="{FF2B5EF4-FFF2-40B4-BE49-F238E27FC236}">
                <a16:creationId xmlns:a16="http://schemas.microsoft.com/office/drawing/2014/main" id="{C168BA69-23D8-0029-F190-2B6E42E119B3}"/>
              </a:ext>
            </a:extLst>
          </p:cNvPr>
          <p:cNvSpPr/>
          <p:nvPr/>
        </p:nvSpPr>
        <p:spPr>
          <a:xfrm>
            <a:off x="9734522" y="3949927"/>
            <a:ext cx="216646" cy="21158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矩形: 圆角 3">
            <a:extLst>
              <a:ext uri="{FF2B5EF4-FFF2-40B4-BE49-F238E27FC236}">
                <a16:creationId xmlns:a16="http://schemas.microsoft.com/office/drawing/2014/main" id="{F971722D-58D2-6897-77A9-F871A71D3F5A}"/>
              </a:ext>
            </a:extLst>
          </p:cNvPr>
          <p:cNvSpPr/>
          <p:nvPr/>
        </p:nvSpPr>
        <p:spPr>
          <a:xfrm>
            <a:off x="9735034" y="4475838"/>
            <a:ext cx="216646" cy="21158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矩形: 圆角 3">
            <a:extLst>
              <a:ext uri="{FF2B5EF4-FFF2-40B4-BE49-F238E27FC236}">
                <a16:creationId xmlns:a16="http://schemas.microsoft.com/office/drawing/2014/main" id="{4388D837-6AAF-042D-9205-65469188E026}"/>
              </a:ext>
            </a:extLst>
          </p:cNvPr>
          <p:cNvSpPr/>
          <p:nvPr/>
        </p:nvSpPr>
        <p:spPr>
          <a:xfrm>
            <a:off x="9986910" y="2931751"/>
            <a:ext cx="216646" cy="21158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矩形: 圆角 3">
            <a:extLst>
              <a:ext uri="{FF2B5EF4-FFF2-40B4-BE49-F238E27FC236}">
                <a16:creationId xmlns:a16="http://schemas.microsoft.com/office/drawing/2014/main" id="{43DCF548-4E08-0264-BADE-9EF95F68A098}"/>
              </a:ext>
            </a:extLst>
          </p:cNvPr>
          <p:cNvSpPr/>
          <p:nvPr/>
        </p:nvSpPr>
        <p:spPr>
          <a:xfrm>
            <a:off x="9986910" y="3423055"/>
            <a:ext cx="216646" cy="21158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矩形: 圆角 3">
            <a:extLst>
              <a:ext uri="{FF2B5EF4-FFF2-40B4-BE49-F238E27FC236}">
                <a16:creationId xmlns:a16="http://schemas.microsoft.com/office/drawing/2014/main" id="{01E46C44-F6EC-1D60-DBDE-540EB49BC21B}"/>
              </a:ext>
            </a:extLst>
          </p:cNvPr>
          <p:cNvSpPr/>
          <p:nvPr/>
        </p:nvSpPr>
        <p:spPr>
          <a:xfrm>
            <a:off x="9982073" y="3798416"/>
            <a:ext cx="216646" cy="21158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矩形: 圆角 3">
            <a:extLst>
              <a:ext uri="{FF2B5EF4-FFF2-40B4-BE49-F238E27FC236}">
                <a16:creationId xmlns:a16="http://schemas.microsoft.com/office/drawing/2014/main" id="{9C6015D3-B923-82F0-9B81-D08E7169FDB1}"/>
              </a:ext>
            </a:extLst>
          </p:cNvPr>
          <p:cNvSpPr/>
          <p:nvPr/>
        </p:nvSpPr>
        <p:spPr>
          <a:xfrm>
            <a:off x="9956405" y="4219208"/>
            <a:ext cx="216646" cy="21158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矩形: 圆角 15">
            <a:extLst>
              <a:ext uri="{FF2B5EF4-FFF2-40B4-BE49-F238E27FC236}">
                <a16:creationId xmlns:a16="http://schemas.microsoft.com/office/drawing/2014/main" id="{F0274FE7-1FC9-CCCD-85EA-E448A5CDB5C1}"/>
              </a:ext>
            </a:extLst>
          </p:cNvPr>
          <p:cNvSpPr/>
          <p:nvPr/>
        </p:nvSpPr>
        <p:spPr>
          <a:xfrm>
            <a:off x="6447381" y="1906980"/>
            <a:ext cx="1082308" cy="358917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矩形: 圆角 15">
            <a:extLst>
              <a:ext uri="{FF2B5EF4-FFF2-40B4-BE49-F238E27FC236}">
                <a16:creationId xmlns:a16="http://schemas.microsoft.com/office/drawing/2014/main" id="{B370B30F-B84C-94FF-0BDD-89F0B944785E}"/>
              </a:ext>
            </a:extLst>
          </p:cNvPr>
          <p:cNvSpPr/>
          <p:nvPr/>
        </p:nvSpPr>
        <p:spPr>
          <a:xfrm>
            <a:off x="9622804" y="1906980"/>
            <a:ext cx="1796530" cy="358917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56963B2-082D-E8C5-F31C-F9B6B0910DC1}"/>
              </a:ext>
            </a:extLst>
          </p:cNvPr>
          <p:cNvSpPr txBox="1"/>
          <p:nvPr/>
        </p:nvSpPr>
        <p:spPr>
          <a:xfrm>
            <a:off x="6275540" y="1499229"/>
            <a:ext cx="1784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HK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Regular mode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3AE92C9-2F2B-A40C-270D-DF77210A2A46}"/>
              </a:ext>
            </a:extLst>
          </p:cNvPr>
          <p:cNvSpPr txBox="1"/>
          <p:nvPr/>
        </p:nvSpPr>
        <p:spPr>
          <a:xfrm>
            <a:off x="9165798" y="1481574"/>
            <a:ext cx="2361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Maintenance</a:t>
            </a:r>
            <a:r>
              <a:rPr lang="zh-CN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HK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mode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A49AB5A9-9329-EA30-6FCD-BF010DD66573}"/>
              </a:ext>
            </a:extLst>
          </p:cNvPr>
          <p:cNvSpPr txBox="1"/>
          <p:nvPr/>
        </p:nvSpPr>
        <p:spPr>
          <a:xfrm>
            <a:off x="6275540" y="5531225"/>
            <a:ext cx="1425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ADC: 1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5C411B0-7644-8ED9-D6BA-E2D4C3361939}"/>
              </a:ext>
            </a:extLst>
          </p:cNvPr>
          <p:cNvSpPr txBox="1"/>
          <p:nvPr/>
        </p:nvSpPr>
        <p:spPr>
          <a:xfrm>
            <a:off x="9921004" y="5531225"/>
            <a:ext cx="1425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AMC: 8.6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5F9F3C0-DFD4-6C08-7625-CF988F20028C}"/>
              </a:ext>
            </a:extLst>
          </p:cNvPr>
          <p:cNvSpPr/>
          <p:nvPr/>
        </p:nvSpPr>
        <p:spPr>
          <a:xfrm>
            <a:off x="7583660" y="1124744"/>
            <a:ext cx="23984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Degraded read of</a:t>
            </a:r>
            <a:r>
              <a:rPr lang="zh-CN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HK" dirty="0"/>
          </a:p>
        </p:txBody>
      </p:sp>
    </p:spTree>
    <p:extLst>
      <p:ext uri="{BB962C8B-B14F-4D97-AF65-F5344CB8AC3E}">
        <p14:creationId xmlns:p14="http://schemas.microsoft.com/office/powerpoint/2010/main" val="3387839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23F1E-A488-30C1-63FF-FEBC0A84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Maintenance-driven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17122-BFEE-1D38-B256-D3ECA5CACC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2FB93AD-927D-0596-6526-6346D5757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5989027" cy="4678364"/>
          </a:xfrm>
        </p:spPr>
        <p:txBody>
          <a:bodyPr/>
          <a:lstStyle/>
          <a:p>
            <a:r>
              <a:rPr lang="en-US" altLang="zh-CN" dirty="0"/>
              <a:t>Mitigates</a:t>
            </a:r>
            <a:r>
              <a:rPr lang="zh-CN" altLang="en-US" dirty="0"/>
              <a:t> </a:t>
            </a:r>
            <a:r>
              <a:rPr lang="en-US" altLang="zh-CN" dirty="0"/>
              <a:t>degraded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overhead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b="1" dirty="0"/>
              <a:t>maintenance</a:t>
            </a:r>
            <a:r>
              <a:rPr lang="zh-CN" altLang="en-US" b="1" dirty="0"/>
              <a:t> </a:t>
            </a:r>
            <a:r>
              <a:rPr lang="en-US" altLang="zh-CN" b="1" dirty="0"/>
              <a:t>mode</a:t>
            </a:r>
          </a:p>
          <a:p>
            <a:pPr lvl="1"/>
            <a:r>
              <a:rPr lang="en-US" altLang="zh-CN" dirty="0"/>
              <a:t>AMC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44.4%</a:t>
            </a:r>
            <a:r>
              <a:rPr lang="zh-CN" altLang="en-US" dirty="0"/>
              <a:t> </a:t>
            </a:r>
            <a:r>
              <a:rPr lang="en-US" altLang="zh-CN" dirty="0"/>
              <a:t>less</a:t>
            </a:r>
            <a:r>
              <a:rPr lang="zh-CN" altLang="en-US" dirty="0"/>
              <a:t> </a:t>
            </a:r>
            <a:r>
              <a:rPr lang="en-US" altLang="zh-CN" dirty="0"/>
              <a:t>than</a:t>
            </a:r>
            <a:r>
              <a:rPr lang="zh-CN" altLang="en-US" dirty="0"/>
              <a:t> </a:t>
            </a:r>
            <a:r>
              <a:rPr lang="en-US" altLang="zh-CN" dirty="0"/>
              <a:t>repair-driven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</a:p>
          <a:p>
            <a:r>
              <a:rPr lang="en-US" altLang="zh-CN" b="1" dirty="0">
                <a:solidFill>
                  <a:srgbClr val="FF0000"/>
                </a:solidFill>
              </a:rPr>
              <a:t>Problem: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high</a:t>
            </a:r>
            <a:r>
              <a:rPr lang="zh-CN" altLang="en-US" dirty="0"/>
              <a:t> </a:t>
            </a:r>
            <a:r>
              <a:rPr lang="en-US" altLang="zh-CN" dirty="0"/>
              <a:t>degraded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overhead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b="1" dirty="0"/>
              <a:t>regular</a:t>
            </a:r>
            <a:r>
              <a:rPr lang="zh-CN" altLang="en-US" b="1" dirty="0"/>
              <a:t> </a:t>
            </a:r>
            <a:r>
              <a:rPr lang="en-US" altLang="zh-CN" b="1" dirty="0"/>
              <a:t>mode</a:t>
            </a:r>
          </a:p>
          <a:p>
            <a:pPr lvl="1"/>
            <a:r>
              <a:rPr lang="en-US" altLang="zh-CN" dirty="0"/>
              <a:t>ADC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5</a:t>
            </a:r>
            <a:r>
              <a:rPr lang="en-HK" b="1" dirty="0">
                <a:solidFill>
                  <a:srgbClr val="FF0000"/>
                </a:solidFill>
              </a:rPr>
              <a:t>×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repair-driven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</a:p>
        </p:txBody>
      </p:sp>
      <p:sp>
        <p:nvSpPr>
          <p:cNvPr id="9" name="TextBox 59">
            <a:extLst>
              <a:ext uri="{FF2B5EF4-FFF2-40B4-BE49-F238E27FC236}">
                <a16:creationId xmlns:a16="http://schemas.microsoft.com/office/drawing/2014/main" id="{632353E7-397C-1E84-DE91-CF6713CEDC4E}"/>
              </a:ext>
            </a:extLst>
          </p:cNvPr>
          <p:cNvSpPr txBox="1"/>
          <p:nvPr/>
        </p:nvSpPr>
        <p:spPr>
          <a:xfrm>
            <a:off x="5794017" y="1988840"/>
            <a:ext cx="1740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srgbClr val="FF0000"/>
                </a:solidFill>
              </a:rPr>
              <a:t>5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blocks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59">
            <a:extLst>
              <a:ext uri="{FF2B5EF4-FFF2-40B4-BE49-F238E27FC236}">
                <a16:creationId xmlns:a16="http://schemas.microsoft.com/office/drawing/2014/main" id="{1A51188D-C1B5-AEEB-6706-FD01FF1122FF}"/>
              </a:ext>
            </a:extLst>
          </p:cNvPr>
          <p:cNvSpPr txBox="1"/>
          <p:nvPr/>
        </p:nvSpPr>
        <p:spPr>
          <a:xfrm>
            <a:off x="10089885" y="2151246"/>
            <a:ext cx="1422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srgbClr val="FF0000"/>
                </a:solidFill>
              </a:rPr>
              <a:t>5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blocks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CFADBCE9-F493-CAC7-D8BD-B68406E64CB8}"/>
              </a:ext>
            </a:extLst>
          </p:cNvPr>
          <p:cNvGrpSpPr/>
          <p:nvPr/>
        </p:nvGrpSpPr>
        <p:grpSpPr>
          <a:xfrm>
            <a:off x="6704501" y="980728"/>
            <a:ext cx="5222559" cy="5744747"/>
            <a:chOff x="6380846" y="214409"/>
            <a:chExt cx="5325295" cy="6295042"/>
          </a:xfrm>
        </p:grpSpPr>
        <p:sp>
          <p:nvSpPr>
            <p:cNvPr id="3" name="矩形: 圆角 15">
              <a:extLst>
                <a:ext uri="{FF2B5EF4-FFF2-40B4-BE49-F238E27FC236}">
                  <a16:creationId xmlns:a16="http://schemas.microsoft.com/office/drawing/2014/main" id="{3A38D25B-6E86-4855-479E-85A560BC3A73}"/>
                </a:ext>
              </a:extLst>
            </p:cNvPr>
            <p:cNvSpPr/>
            <p:nvPr/>
          </p:nvSpPr>
          <p:spPr>
            <a:xfrm>
              <a:off x="7913159" y="1003239"/>
              <a:ext cx="1563065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矩形: 圆角 3">
              <a:extLst>
                <a:ext uri="{FF2B5EF4-FFF2-40B4-BE49-F238E27FC236}">
                  <a16:creationId xmlns:a16="http://schemas.microsoft.com/office/drawing/2014/main" id="{1FE0F2A8-E2AE-DDD6-4E4F-D0501A1673CE}"/>
                </a:ext>
              </a:extLst>
            </p:cNvPr>
            <p:cNvSpPr/>
            <p:nvPr/>
          </p:nvSpPr>
          <p:spPr>
            <a:xfrm>
              <a:off x="8077466" y="1085789"/>
              <a:ext cx="618491" cy="440096"/>
            </a:xfrm>
            <a:prstGeom prst="roundRect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矩形: 圆角 4">
              <a:extLst>
                <a:ext uri="{FF2B5EF4-FFF2-40B4-BE49-F238E27FC236}">
                  <a16:creationId xmlns:a16="http://schemas.microsoft.com/office/drawing/2014/main" id="{DAB602F2-8B38-4FC2-8E59-4234E1FE54C9}"/>
                </a:ext>
              </a:extLst>
            </p:cNvPr>
            <p:cNvSpPr/>
            <p:nvPr/>
          </p:nvSpPr>
          <p:spPr>
            <a:xfrm>
              <a:off x="8751612" y="1085789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矩形: 圆角 15">
              <a:extLst>
                <a:ext uri="{FF2B5EF4-FFF2-40B4-BE49-F238E27FC236}">
                  <a16:creationId xmlns:a16="http://schemas.microsoft.com/office/drawing/2014/main" id="{8428B844-98DA-D827-7C36-EAE6748D46D9}"/>
                </a:ext>
              </a:extLst>
            </p:cNvPr>
            <p:cNvSpPr/>
            <p:nvPr/>
          </p:nvSpPr>
          <p:spPr>
            <a:xfrm>
              <a:off x="7906833" y="5472615"/>
              <a:ext cx="1563065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矩形: 圆角 3">
              <a:extLst>
                <a:ext uri="{FF2B5EF4-FFF2-40B4-BE49-F238E27FC236}">
                  <a16:creationId xmlns:a16="http://schemas.microsoft.com/office/drawing/2014/main" id="{5DB1CAD3-B160-CB06-7D00-325AD3D6E591}"/>
                </a:ext>
              </a:extLst>
            </p:cNvPr>
            <p:cNvSpPr/>
            <p:nvPr/>
          </p:nvSpPr>
          <p:spPr>
            <a:xfrm>
              <a:off x="8071140" y="5555165"/>
              <a:ext cx="618491" cy="440096"/>
            </a:xfrm>
            <a:prstGeom prst="roundRect">
              <a:avLst/>
            </a:prstGeom>
            <a:solidFill>
              <a:srgbClr val="62983E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矩形: 圆角 4">
              <a:extLst>
                <a:ext uri="{FF2B5EF4-FFF2-40B4-BE49-F238E27FC236}">
                  <a16:creationId xmlns:a16="http://schemas.microsoft.com/office/drawing/2014/main" id="{0F33BF3E-A662-ACAD-FA90-61FD9A2D32B7}"/>
                </a:ext>
              </a:extLst>
            </p:cNvPr>
            <p:cNvSpPr/>
            <p:nvPr/>
          </p:nvSpPr>
          <p:spPr>
            <a:xfrm>
              <a:off x="8745286" y="5555165"/>
              <a:ext cx="618491" cy="440096"/>
            </a:xfrm>
            <a:prstGeom prst="roundRect">
              <a:avLst/>
            </a:prstGeom>
            <a:solidFill>
              <a:srgbClr val="B8541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矩形: 圆角 15">
              <a:extLst>
                <a:ext uri="{FF2B5EF4-FFF2-40B4-BE49-F238E27FC236}">
                  <a16:creationId xmlns:a16="http://schemas.microsoft.com/office/drawing/2014/main" id="{9E59FB2C-B18C-8054-A81B-8524566BE195}"/>
                </a:ext>
              </a:extLst>
            </p:cNvPr>
            <p:cNvSpPr/>
            <p:nvPr/>
          </p:nvSpPr>
          <p:spPr>
            <a:xfrm>
              <a:off x="7906833" y="1746189"/>
              <a:ext cx="1563065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矩形: 圆角 3">
              <a:extLst>
                <a:ext uri="{FF2B5EF4-FFF2-40B4-BE49-F238E27FC236}">
                  <a16:creationId xmlns:a16="http://schemas.microsoft.com/office/drawing/2014/main" id="{95B5465E-94EF-DD17-1403-753727247014}"/>
                </a:ext>
              </a:extLst>
            </p:cNvPr>
            <p:cNvSpPr/>
            <p:nvPr/>
          </p:nvSpPr>
          <p:spPr>
            <a:xfrm>
              <a:off x="8071140" y="1828739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矩形: 圆角 4">
              <a:extLst>
                <a:ext uri="{FF2B5EF4-FFF2-40B4-BE49-F238E27FC236}">
                  <a16:creationId xmlns:a16="http://schemas.microsoft.com/office/drawing/2014/main" id="{95BAD1E0-1536-17DC-8331-AF2CBDF47563}"/>
                </a:ext>
              </a:extLst>
            </p:cNvPr>
            <p:cNvSpPr/>
            <p:nvPr/>
          </p:nvSpPr>
          <p:spPr>
            <a:xfrm>
              <a:off x="8745286" y="1828739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矩形: 圆角 15">
              <a:extLst>
                <a:ext uri="{FF2B5EF4-FFF2-40B4-BE49-F238E27FC236}">
                  <a16:creationId xmlns:a16="http://schemas.microsoft.com/office/drawing/2014/main" id="{843A3590-3EEC-E7DF-7240-250761AB4685}"/>
                </a:ext>
              </a:extLst>
            </p:cNvPr>
            <p:cNvSpPr/>
            <p:nvPr/>
          </p:nvSpPr>
          <p:spPr>
            <a:xfrm>
              <a:off x="7900507" y="2489139"/>
              <a:ext cx="1563065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矩形: 圆角 3">
              <a:extLst>
                <a:ext uri="{FF2B5EF4-FFF2-40B4-BE49-F238E27FC236}">
                  <a16:creationId xmlns:a16="http://schemas.microsoft.com/office/drawing/2014/main" id="{86999966-B96D-474B-D890-C6DFA7C09FF8}"/>
                </a:ext>
              </a:extLst>
            </p:cNvPr>
            <p:cNvSpPr/>
            <p:nvPr/>
          </p:nvSpPr>
          <p:spPr>
            <a:xfrm>
              <a:off x="8064814" y="2571689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矩形: 圆角 4">
              <a:extLst>
                <a:ext uri="{FF2B5EF4-FFF2-40B4-BE49-F238E27FC236}">
                  <a16:creationId xmlns:a16="http://schemas.microsoft.com/office/drawing/2014/main" id="{EDE25102-965E-A211-D6AA-871FB5C7F278}"/>
                </a:ext>
              </a:extLst>
            </p:cNvPr>
            <p:cNvSpPr/>
            <p:nvPr/>
          </p:nvSpPr>
          <p:spPr>
            <a:xfrm>
              <a:off x="8738960" y="2571689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矩形: 圆角 15">
              <a:extLst>
                <a:ext uri="{FF2B5EF4-FFF2-40B4-BE49-F238E27FC236}">
                  <a16:creationId xmlns:a16="http://schemas.microsoft.com/office/drawing/2014/main" id="{DC44D382-2492-6A87-3670-8C7CBFE51E65}"/>
                </a:ext>
              </a:extLst>
            </p:cNvPr>
            <p:cNvSpPr/>
            <p:nvPr/>
          </p:nvSpPr>
          <p:spPr>
            <a:xfrm>
              <a:off x="7894181" y="3235008"/>
              <a:ext cx="1563065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矩形: 圆角 3">
              <a:extLst>
                <a:ext uri="{FF2B5EF4-FFF2-40B4-BE49-F238E27FC236}">
                  <a16:creationId xmlns:a16="http://schemas.microsoft.com/office/drawing/2014/main" id="{1A65881C-8A39-31A7-7E37-AC3074CB2B52}"/>
                </a:ext>
              </a:extLst>
            </p:cNvPr>
            <p:cNvSpPr/>
            <p:nvPr/>
          </p:nvSpPr>
          <p:spPr>
            <a:xfrm>
              <a:off x="8058488" y="3317558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矩形: 圆角 4">
              <a:extLst>
                <a:ext uri="{FF2B5EF4-FFF2-40B4-BE49-F238E27FC236}">
                  <a16:creationId xmlns:a16="http://schemas.microsoft.com/office/drawing/2014/main" id="{293B465B-F4DC-843C-7255-D33008C5D5C4}"/>
                </a:ext>
              </a:extLst>
            </p:cNvPr>
            <p:cNvSpPr/>
            <p:nvPr/>
          </p:nvSpPr>
          <p:spPr>
            <a:xfrm>
              <a:off x="8732634" y="3317558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矩形: 圆角 15">
              <a:extLst>
                <a:ext uri="{FF2B5EF4-FFF2-40B4-BE49-F238E27FC236}">
                  <a16:creationId xmlns:a16="http://schemas.microsoft.com/office/drawing/2014/main" id="{9C698DD0-68E7-6BF7-7980-932F03181865}"/>
                </a:ext>
              </a:extLst>
            </p:cNvPr>
            <p:cNvSpPr/>
            <p:nvPr/>
          </p:nvSpPr>
          <p:spPr>
            <a:xfrm>
              <a:off x="7906833" y="3975039"/>
              <a:ext cx="1563065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矩形: 圆角 3">
              <a:extLst>
                <a:ext uri="{FF2B5EF4-FFF2-40B4-BE49-F238E27FC236}">
                  <a16:creationId xmlns:a16="http://schemas.microsoft.com/office/drawing/2014/main" id="{B34F2693-DDC0-BA27-D457-FD007B37A352}"/>
                </a:ext>
              </a:extLst>
            </p:cNvPr>
            <p:cNvSpPr/>
            <p:nvPr/>
          </p:nvSpPr>
          <p:spPr>
            <a:xfrm>
              <a:off x="8071140" y="4057589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矩形: 圆角 4">
              <a:extLst>
                <a:ext uri="{FF2B5EF4-FFF2-40B4-BE49-F238E27FC236}">
                  <a16:creationId xmlns:a16="http://schemas.microsoft.com/office/drawing/2014/main" id="{60A33981-3C94-1F77-3EA1-24A78767F830}"/>
                </a:ext>
              </a:extLst>
            </p:cNvPr>
            <p:cNvSpPr/>
            <p:nvPr/>
          </p:nvSpPr>
          <p:spPr>
            <a:xfrm>
              <a:off x="8745286" y="4057589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矩形: 圆角 15">
              <a:extLst>
                <a:ext uri="{FF2B5EF4-FFF2-40B4-BE49-F238E27FC236}">
                  <a16:creationId xmlns:a16="http://schemas.microsoft.com/office/drawing/2014/main" id="{CAAAD960-954E-E195-068D-B1E16FB1C8D2}"/>
                </a:ext>
              </a:extLst>
            </p:cNvPr>
            <p:cNvSpPr/>
            <p:nvPr/>
          </p:nvSpPr>
          <p:spPr>
            <a:xfrm>
              <a:off x="7906833" y="4723827"/>
              <a:ext cx="1563065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矩形: 圆角 3">
              <a:extLst>
                <a:ext uri="{FF2B5EF4-FFF2-40B4-BE49-F238E27FC236}">
                  <a16:creationId xmlns:a16="http://schemas.microsoft.com/office/drawing/2014/main" id="{3F5B6B44-EB35-B7FA-D513-8F41039819A7}"/>
                </a:ext>
              </a:extLst>
            </p:cNvPr>
            <p:cNvSpPr/>
            <p:nvPr/>
          </p:nvSpPr>
          <p:spPr>
            <a:xfrm>
              <a:off x="8071140" y="4806377"/>
              <a:ext cx="618491" cy="440096"/>
            </a:xfrm>
            <a:prstGeom prst="roundRect">
              <a:avLst/>
            </a:prstGeom>
            <a:solidFill>
              <a:srgbClr val="FFE79A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矩形: 圆角 4">
              <a:extLst>
                <a:ext uri="{FF2B5EF4-FFF2-40B4-BE49-F238E27FC236}">
                  <a16:creationId xmlns:a16="http://schemas.microsoft.com/office/drawing/2014/main" id="{8636B29A-5D38-412A-EC79-1D1745F7AB8B}"/>
                </a:ext>
              </a:extLst>
            </p:cNvPr>
            <p:cNvSpPr/>
            <p:nvPr/>
          </p:nvSpPr>
          <p:spPr>
            <a:xfrm>
              <a:off x="8745286" y="4806377"/>
              <a:ext cx="618491" cy="440096"/>
            </a:xfrm>
            <a:prstGeom prst="roundRect">
              <a:avLst/>
            </a:prstGeom>
            <a:solidFill>
              <a:srgbClr val="FFE6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FB2B77A8-0EA7-E113-D1B5-939BF014756B}"/>
                </a:ext>
              </a:extLst>
            </p:cNvPr>
            <p:cNvSpPr txBox="1"/>
            <p:nvPr/>
          </p:nvSpPr>
          <p:spPr>
            <a:xfrm>
              <a:off x="7323794" y="1138832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DB9BC12-FD07-8B46-0B3C-E6B3A117476E}"/>
                </a:ext>
              </a:extLst>
            </p:cNvPr>
            <p:cNvSpPr txBox="1"/>
            <p:nvPr/>
          </p:nvSpPr>
          <p:spPr>
            <a:xfrm>
              <a:off x="7323794" y="1869082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634BEDD2-018A-28A7-B218-28113BCDB39A}"/>
                </a:ext>
              </a:extLst>
            </p:cNvPr>
            <p:cNvSpPr txBox="1"/>
            <p:nvPr/>
          </p:nvSpPr>
          <p:spPr>
            <a:xfrm>
              <a:off x="7320518" y="2599332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75F6758-62AC-CDE6-2387-8CB6F47E7847}"/>
                </a:ext>
              </a:extLst>
            </p:cNvPr>
            <p:cNvSpPr txBox="1"/>
            <p:nvPr/>
          </p:nvSpPr>
          <p:spPr>
            <a:xfrm>
              <a:off x="7320518" y="3329582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75C0319-17F0-5FAA-50ED-8FF1158DCC1D}"/>
                </a:ext>
              </a:extLst>
            </p:cNvPr>
            <p:cNvSpPr txBox="1"/>
            <p:nvPr/>
          </p:nvSpPr>
          <p:spPr>
            <a:xfrm>
              <a:off x="7321709" y="4086728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9415C39-A31D-257D-6445-23B5C698322D}"/>
                </a:ext>
              </a:extLst>
            </p:cNvPr>
            <p:cNvSpPr txBox="1"/>
            <p:nvPr/>
          </p:nvSpPr>
          <p:spPr>
            <a:xfrm>
              <a:off x="7321709" y="4816978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320E779-E41B-CA02-0DA1-5F9211DB68BA}"/>
                </a:ext>
              </a:extLst>
            </p:cNvPr>
            <p:cNvSpPr txBox="1"/>
            <p:nvPr/>
          </p:nvSpPr>
          <p:spPr>
            <a:xfrm>
              <a:off x="7318433" y="5547228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36" name="Multiply 38">
              <a:extLst>
                <a:ext uri="{FF2B5EF4-FFF2-40B4-BE49-F238E27FC236}">
                  <a16:creationId xmlns:a16="http://schemas.microsoft.com/office/drawing/2014/main" id="{441F295A-2943-E5C4-4865-C11D54E9042A}"/>
                </a:ext>
              </a:extLst>
            </p:cNvPr>
            <p:cNvSpPr/>
            <p:nvPr/>
          </p:nvSpPr>
          <p:spPr>
            <a:xfrm>
              <a:off x="9469898" y="1060385"/>
              <a:ext cx="402336" cy="490904"/>
            </a:xfrm>
            <a:prstGeom prst="mathMultiply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Elbow Connector 3">
              <a:extLst>
                <a:ext uri="{FF2B5EF4-FFF2-40B4-BE49-F238E27FC236}">
                  <a16:creationId xmlns:a16="http://schemas.microsoft.com/office/drawing/2014/main" id="{7F147B1E-52BE-B3DA-822C-86CAD4C716DB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906832" y="1096923"/>
              <a:ext cx="8633" cy="782617"/>
            </a:xfrm>
            <a:prstGeom prst="bentConnector3">
              <a:avLst>
                <a:gd name="adj1" fmla="val -6090351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矩形: 圆角 3">
              <a:extLst>
                <a:ext uri="{FF2B5EF4-FFF2-40B4-BE49-F238E27FC236}">
                  <a16:creationId xmlns:a16="http://schemas.microsoft.com/office/drawing/2014/main" id="{192F1D9F-F3FC-5FB2-62C1-920F326F899E}"/>
                </a:ext>
              </a:extLst>
            </p:cNvPr>
            <p:cNvSpPr/>
            <p:nvPr/>
          </p:nvSpPr>
          <p:spPr>
            <a:xfrm>
              <a:off x="7448844" y="1604629"/>
              <a:ext cx="216646" cy="211586"/>
            </a:xfrm>
            <a:prstGeom prst="roundRect">
              <a:avLst/>
            </a:prstGeom>
            <a:solidFill>
              <a:srgbClr val="FFE79A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Elbow Connector 3">
              <a:extLst>
                <a:ext uri="{FF2B5EF4-FFF2-40B4-BE49-F238E27FC236}">
                  <a16:creationId xmlns:a16="http://schemas.microsoft.com/office/drawing/2014/main" id="{A42A2C31-8B9E-E881-9931-5A6AF0614E81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900506" y="1097558"/>
              <a:ext cx="14959" cy="1525567"/>
            </a:xfrm>
            <a:prstGeom prst="bentConnector3">
              <a:avLst>
                <a:gd name="adj1" fmla="val -3922321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Elbow Connector 3">
              <a:extLst>
                <a:ext uri="{FF2B5EF4-FFF2-40B4-BE49-F238E27FC236}">
                  <a16:creationId xmlns:a16="http://schemas.microsoft.com/office/drawing/2014/main" id="{60E9B312-1DDA-AC99-0178-BE52693C1B9D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894180" y="1098827"/>
              <a:ext cx="21285" cy="2271436"/>
            </a:xfrm>
            <a:prstGeom prst="bentConnector3">
              <a:avLst>
                <a:gd name="adj1" fmla="val -3040005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矩形: 圆角 3">
              <a:extLst>
                <a:ext uri="{FF2B5EF4-FFF2-40B4-BE49-F238E27FC236}">
                  <a16:creationId xmlns:a16="http://schemas.microsoft.com/office/drawing/2014/main" id="{72BFAD27-7092-B314-EDA2-43D882853997}"/>
                </a:ext>
              </a:extLst>
            </p:cNvPr>
            <p:cNvSpPr/>
            <p:nvPr/>
          </p:nvSpPr>
          <p:spPr>
            <a:xfrm>
              <a:off x="7380264" y="2352483"/>
              <a:ext cx="216646" cy="211586"/>
            </a:xfrm>
            <a:prstGeom prst="roundRect">
              <a:avLst/>
            </a:prstGeom>
            <a:solidFill>
              <a:srgbClr val="FFE79A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2" name="Elbow Connector 3">
              <a:extLst>
                <a:ext uri="{FF2B5EF4-FFF2-40B4-BE49-F238E27FC236}">
                  <a16:creationId xmlns:a16="http://schemas.microsoft.com/office/drawing/2014/main" id="{335D560A-FF79-362D-E67B-787DDE2891A3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906832" y="1098828"/>
              <a:ext cx="8633" cy="3011467"/>
            </a:xfrm>
            <a:prstGeom prst="bentConnector3">
              <a:avLst>
                <a:gd name="adj1" fmla="val -8451465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矩形: 圆角 3">
              <a:extLst>
                <a:ext uri="{FF2B5EF4-FFF2-40B4-BE49-F238E27FC236}">
                  <a16:creationId xmlns:a16="http://schemas.microsoft.com/office/drawing/2014/main" id="{60C391CB-578C-714A-37C7-ABE4089713BC}"/>
                </a:ext>
              </a:extLst>
            </p:cNvPr>
            <p:cNvSpPr/>
            <p:nvPr/>
          </p:nvSpPr>
          <p:spPr>
            <a:xfrm>
              <a:off x="7309014" y="3103392"/>
              <a:ext cx="216646" cy="211586"/>
            </a:xfrm>
            <a:prstGeom prst="roundRect">
              <a:avLst/>
            </a:prstGeom>
            <a:solidFill>
              <a:srgbClr val="FFE79A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矩形: 圆角 3">
              <a:extLst>
                <a:ext uri="{FF2B5EF4-FFF2-40B4-BE49-F238E27FC236}">
                  <a16:creationId xmlns:a16="http://schemas.microsoft.com/office/drawing/2014/main" id="{C629FDD6-7161-6968-061F-7CE633506CBF}"/>
                </a:ext>
              </a:extLst>
            </p:cNvPr>
            <p:cNvSpPr/>
            <p:nvPr/>
          </p:nvSpPr>
          <p:spPr>
            <a:xfrm>
              <a:off x="7238548" y="3841692"/>
              <a:ext cx="216646" cy="211586"/>
            </a:xfrm>
            <a:prstGeom prst="roundRect">
              <a:avLst/>
            </a:prstGeom>
            <a:solidFill>
              <a:srgbClr val="FFE79A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5" name="Elbow Connector 3">
              <a:extLst>
                <a:ext uri="{FF2B5EF4-FFF2-40B4-BE49-F238E27FC236}">
                  <a16:creationId xmlns:a16="http://schemas.microsoft.com/office/drawing/2014/main" id="{D57144BB-18FB-3AF1-BB2A-819CAACE6CD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7906832" y="1096288"/>
              <a:ext cx="8633" cy="3760255"/>
            </a:xfrm>
            <a:prstGeom prst="bentConnector3">
              <a:avLst>
                <a:gd name="adj1" fmla="val -9179659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矩形: 圆角 3">
              <a:extLst>
                <a:ext uri="{FF2B5EF4-FFF2-40B4-BE49-F238E27FC236}">
                  <a16:creationId xmlns:a16="http://schemas.microsoft.com/office/drawing/2014/main" id="{5F82D814-B709-55DD-A2AE-0D0ECDA3EABE}"/>
                </a:ext>
              </a:extLst>
            </p:cNvPr>
            <p:cNvSpPr/>
            <p:nvPr/>
          </p:nvSpPr>
          <p:spPr>
            <a:xfrm>
              <a:off x="7178492" y="4594791"/>
              <a:ext cx="216646" cy="211586"/>
            </a:xfrm>
            <a:prstGeom prst="roundRect">
              <a:avLst/>
            </a:prstGeom>
            <a:solidFill>
              <a:srgbClr val="FFE79A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矩形: 圆角 15">
              <a:extLst>
                <a:ext uri="{FF2B5EF4-FFF2-40B4-BE49-F238E27FC236}">
                  <a16:creationId xmlns:a16="http://schemas.microsoft.com/office/drawing/2014/main" id="{163A67F8-76E0-FD96-C45C-55F6BAA84D2D}"/>
                </a:ext>
              </a:extLst>
            </p:cNvPr>
            <p:cNvSpPr/>
            <p:nvPr/>
          </p:nvSpPr>
          <p:spPr>
            <a:xfrm>
              <a:off x="10373973" y="3235008"/>
              <a:ext cx="668029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矩形: 圆角 4">
              <a:extLst>
                <a:ext uri="{FF2B5EF4-FFF2-40B4-BE49-F238E27FC236}">
                  <a16:creationId xmlns:a16="http://schemas.microsoft.com/office/drawing/2014/main" id="{18480A49-804C-CB2C-A5EA-A844F0489517}"/>
                </a:ext>
              </a:extLst>
            </p:cNvPr>
            <p:cNvSpPr/>
            <p:nvPr/>
          </p:nvSpPr>
          <p:spPr>
            <a:xfrm>
              <a:off x="10471755" y="3310235"/>
              <a:ext cx="486476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AA32D716-7CD8-AF9E-59C6-0C38B5710C5D}"/>
                </a:ext>
              </a:extLst>
            </p:cNvPr>
            <p:cNvCxnSpPr>
              <a:cxnSpLocks/>
              <a:stCxn id="14" idx="3"/>
              <a:endCxn id="47" idx="1"/>
            </p:cNvCxnSpPr>
            <p:nvPr/>
          </p:nvCxnSpPr>
          <p:spPr>
            <a:xfrm>
              <a:off x="9469898" y="2041464"/>
              <a:ext cx="904075" cy="148881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>
              <a:extLst>
                <a:ext uri="{FF2B5EF4-FFF2-40B4-BE49-F238E27FC236}">
                  <a16:creationId xmlns:a16="http://schemas.microsoft.com/office/drawing/2014/main" id="{D991E262-78B9-D31F-9BB3-C6DE4595E242}"/>
                </a:ext>
              </a:extLst>
            </p:cNvPr>
            <p:cNvCxnSpPr>
              <a:cxnSpLocks/>
              <a:stCxn id="17" idx="3"/>
              <a:endCxn id="47" idx="1"/>
            </p:cNvCxnSpPr>
            <p:nvPr/>
          </p:nvCxnSpPr>
          <p:spPr>
            <a:xfrm>
              <a:off x="9463572" y="2784414"/>
              <a:ext cx="910401" cy="74586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0994545E-79E3-BD67-B4E4-C4AEB4CCE2B2}"/>
                </a:ext>
              </a:extLst>
            </p:cNvPr>
            <p:cNvCxnSpPr>
              <a:cxnSpLocks/>
              <a:stCxn id="20" idx="3"/>
              <a:endCxn id="47" idx="1"/>
            </p:cNvCxnSpPr>
            <p:nvPr/>
          </p:nvCxnSpPr>
          <p:spPr>
            <a:xfrm>
              <a:off x="9457246" y="3530283"/>
              <a:ext cx="916727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DE2C8993-9762-C914-B7F5-66E06C68C20D}"/>
                </a:ext>
              </a:extLst>
            </p:cNvPr>
            <p:cNvCxnSpPr>
              <a:cxnSpLocks/>
              <a:stCxn id="23" idx="3"/>
              <a:endCxn id="47" idx="1"/>
            </p:cNvCxnSpPr>
            <p:nvPr/>
          </p:nvCxnSpPr>
          <p:spPr>
            <a:xfrm flipV="1">
              <a:off x="9469898" y="3530283"/>
              <a:ext cx="904075" cy="74003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715875CF-F4C9-E19C-4575-B05CE796542D}"/>
                </a:ext>
              </a:extLst>
            </p:cNvPr>
            <p:cNvCxnSpPr>
              <a:cxnSpLocks/>
              <a:stCxn id="26" idx="3"/>
              <a:endCxn id="47" idx="1"/>
            </p:cNvCxnSpPr>
            <p:nvPr/>
          </p:nvCxnSpPr>
          <p:spPr>
            <a:xfrm flipV="1">
              <a:off x="9469898" y="3530283"/>
              <a:ext cx="904075" cy="148881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矩形: 圆角 3">
              <a:extLst>
                <a:ext uri="{FF2B5EF4-FFF2-40B4-BE49-F238E27FC236}">
                  <a16:creationId xmlns:a16="http://schemas.microsoft.com/office/drawing/2014/main" id="{4467A656-6ED3-6298-03BB-F2CEAA68336E}"/>
                </a:ext>
              </a:extLst>
            </p:cNvPr>
            <p:cNvSpPr/>
            <p:nvPr/>
          </p:nvSpPr>
          <p:spPr>
            <a:xfrm>
              <a:off x="9516430" y="1849059"/>
              <a:ext cx="216646" cy="211586"/>
            </a:xfrm>
            <a:prstGeom prst="roundRect">
              <a:avLst/>
            </a:prstGeom>
            <a:solidFill>
              <a:srgbClr val="FFE79A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矩形: 圆角 3">
              <a:extLst>
                <a:ext uri="{FF2B5EF4-FFF2-40B4-BE49-F238E27FC236}">
                  <a16:creationId xmlns:a16="http://schemas.microsoft.com/office/drawing/2014/main" id="{9F1706B7-1CE7-3344-5C18-414BAB69D0F4}"/>
                </a:ext>
              </a:extLst>
            </p:cNvPr>
            <p:cNvSpPr/>
            <p:nvPr/>
          </p:nvSpPr>
          <p:spPr>
            <a:xfrm>
              <a:off x="9516430" y="2583093"/>
              <a:ext cx="216646" cy="211586"/>
            </a:xfrm>
            <a:prstGeom prst="roundRect">
              <a:avLst/>
            </a:prstGeom>
            <a:solidFill>
              <a:srgbClr val="FFE79A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矩形: 圆角 3">
              <a:extLst>
                <a:ext uri="{FF2B5EF4-FFF2-40B4-BE49-F238E27FC236}">
                  <a16:creationId xmlns:a16="http://schemas.microsoft.com/office/drawing/2014/main" id="{426A96FF-8C14-99B3-5D8D-6B2AF1CA4924}"/>
                </a:ext>
              </a:extLst>
            </p:cNvPr>
            <p:cNvSpPr/>
            <p:nvPr/>
          </p:nvSpPr>
          <p:spPr>
            <a:xfrm>
              <a:off x="9515461" y="3251124"/>
              <a:ext cx="216646" cy="211586"/>
            </a:xfrm>
            <a:prstGeom prst="roundRect">
              <a:avLst/>
            </a:prstGeom>
            <a:solidFill>
              <a:srgbClr val="FFE79A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矩形: 圆角 3">
              <a:extLst>
                <a:ext uri="{FF2B5EF4-FFF2-40B4-BE49-F238E27FC236}">
                  <a16:creationId xmlns:a16="http://schemas.microsoft.com/office/drawing/2014/main" id="{ABC9810F-645D-DFB2-0201-288583270569}"/>
                </a:ext>
              </a:extLst>
            </p:cNvPr>
            <p:cNvSpPr/>
            <p:nvPr/>
          </p:nvSpPr>
          <p:spPr>
            <a:xfrm>
              <a:off x="9515461" y="3785531"/>
              <a:ext cx="216646" cy="211586"/>
            </a:xfrm>
            <a:prstGeom prst="roundRect">
              <a:avLst/>
            </a:prstGeom>
            <a:solidFill>
              <a:srgbClr val="FFE79A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矩形: 圆角 3">
              <a:extLst>
                <a:ext uri="{FF2B5EF4-FFF2-40B4-BE49-F238E27FC236}">
                  <a16:creationId xmlns:a16="http://schemas.microsoft.com/office/drawing/2014/main" id="{438AAB8E-FCB1-E6B4-80EE-3FA6B15A5E12}"/>
                </a:ext>
              </a:extLst>
            </p:cNvPr>
            <p:cNvSpPr/>
            <p:nvPr/>
          </p:nvSpPr>
          <p:spPr>
            <a:xfrm>
              <a:off x="9515461" y="4315594"/>
              <a:ext cx="216646" cy="211586"/>
            </a:xfrm>
            <a:prstGeom prst="roundRect">
              <a:avLst/>
            </a:prstGeom>
            <a:solidFill>
              <a:srgbClr val="FFE79A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矩形: 圆角 15">
              <a:extLst>
                <a:ext uri="{FF2B5EF4-FFF2-40B4-BE49-F238E27FC236}">
                  <a16:creationId xmlns:a16="http://schemas.microsoft.com/office/drawing/2014/main" id="{8D59E162-7677-97CA-D1F2-A0FC233A52AA}"/>
                </a:ext>
              </a:extLst>
            </p:cNvPr>
            <p:cNvSpPr/>
            <p:nvPr/>
          </p:nvSpPr>
          <p:spPr>
            <a:xfrm>
              <a:off x="6887459" y="954193"/>
              <a:ext cx="1108726" cy="51719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矩形: 圆角 15">
              <a:extLst>
                <a:ext uri="{FF2B5EF4-FFF2-40B4-BE49-F238E27FC236}">
                  <a16:creationId xmlns:a16="http://schemas.microsoft.com/office/drawing/2014/main" id="{F646590C-9CBF-3C35-1844-91D513AAE47A}"/>
                </a:ext>
              </a:extLst>
            </p:cNvPr>
            <p:cNvSpPr/>
            <p:nvPr/>
          </p:nvSpPr>
          <p:spPr>
            <a:xfrm>
              <a:off x="9406780" y="954193"/>
              <a:ext cx="1971191" cy="5171972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4D0D9B24-B484-8A71-8D76-81BC755A3D24}"/>
                </a:ext>
              </a:extLst>
            </p:cNvPr>
            <p:cNvSpPr txBox="1"/>
            <p:nvPr/>
          </p:nvSpPr>
          <p:spPr>
            <a:xfrm>
              <a:off x="6742199" y="6126138"/>
              <a:ext cx="14259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ADC: 5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0492A325-496D-FE29-9C67-D76B6629D506}"/>
                </a:ext>
              </a:extLst>
            </p:cNvPr>
            <p:cNvSpPr txBox="1"/>
            <p:nvPr/>
          </p:nvSpPr>
          <p:spPr>
            <a:xfrm>
              <a:off x="9616012" y="6140119"/>
              <a:ext cx="14259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AMC: 5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07B3D463-725D-BACA-A97E-D407CAF37C00}"/>
                </a:ext>
              </a:extLst>
            </p:cNvPr>
            <p:cNvSpPr txBox="1"/>
            <p:nvPr/>
          </p:nvSpPr>
          <p:spPr>
            <a:xfrm>
              <a:off x="6380846" y="541789"/>
              <a:ext cx="2121951" cy="4047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HK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Regular mode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9EA254A-CEB0-3023-1249-3B1E9832830F}"/>
                </a:ext>
              </a:extLst>
            </p:cNvPr>
            <p:cNvSpPr txBox="1"/>
            <p:nvPr/>
          </p:nvSpPr>
          <p:spPr>
            <a:xfrm>
              <a:off x="8951873" y="577492"/>
              <a:ext cx="2754268" cy="4047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Maintenance</a:t>
              </a:r>
              <a:r>
                <a:rPr lang="zh-CN" alt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HK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mode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437B1D23-B824-E839-6302-3871554C534D}"/>
                </a:ext>
              </a:extLst>
            </p:cNvPr>
            <p:cNvSpPr/>
            <p:nvPr/>
          </p:nvSpPr>
          <p:spPr>
            <a:xfrm>
              <a:off x="7727485" y="214409"/>
              <a:ext cx="239841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Degraded read of</a:t>
              </a:r>
              <a:r>
                <a:rPr lang="zh-CN" alt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en-HK" dirty="0"/>
            </a:p>
          </p:txBody>
        </p:sp>
      </p:grpSp>
    </p:spTree>
    <p:extLst>
      <p:ext uri="{BB962C8B-B14F-4D97-AF65-F5344CB8AC3E}">
        <p14:creationId xmlns:p14="http://schemas.microsoft.com/office/powerpoint/2010/main" val="4201583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4322A-4225-9390-E524-452956AFF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Contributions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45527-D59D-EBAB-364D-304D58F85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Formulate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  <a:r>
              <a:rPr lang="zh-CN" altLang="en-US" dirty="0"/>
              <a:t> </a:t>
            </a:r>
            <a:r>
              <a:rPr lang="en-US" altLang="zh-CN" dirty="0"/>
              <a:t>problem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repair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maintenance</a:t>
            </a:r>
            <a:r>
              <a:rPr lang="zh-CN" altLang="en-US" dirty="0"/>
              <a:t> </a:t>
            </a:r>
            <a:r>
              <a:rPr lang="en-US" altLang="zh-CN" dirty="0"/>
              <a:t>operations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LRC-coded</a:t>
            </a:r>
            <a:r>
              <a:rPr lang="zh-CN" altLang="en-US" dirty="0"/>
              <a:t> </a:t>
            </a:r>
            <a:r>
              <a:rPr lang="en-US" altLang="zh-CN" dirty="0"/>
              <a:t>storage</a:t>
            </a:r>
          </a:p>
          <a:p>
            <a:pPr lvl="1"/>
            <a:r>
              <a:rPr lang="en-US" dirty="0"/>
              <a:t>Obtain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optimal</a:t>
            </a:r>
            <a:r>
              <a:rPr lang="zh-CN" altLang="en-US" dirty="0"/>
              <a:t> </a:t>
            </a:r>
            <a:r>
              <a:rPr lang="en-US" altLang="zh-CN" dirty="0"/>
              <a:t>repair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maintenance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  <a:r>
              <a:rPr lang="zh-CN" altLang="en-US" dirty="0"/>
              <a:t> </a:t>
            </a:r>
            <a:r>
              <a:rPr lang="en-US" altLang="zh-CN" dirty="0"/>
              <a:t>schemes</a:t>
            </a:r>
            <a:r>
              <a:rPr lang="zh-CN" altLang="en-US" dirty="0"/>
              <a:t> </a:t>
            </a:r>
            <a:r>
              <a:rPr lang="en-HK" dirty="0"/>
              <a:t>subject to the fault tolerance constraints</a:t>
            </a:r>
            <a:endParaRPr lang="en-US" altLang="zh-CN" dirty="0"/>
          </a:p>
          <a:p>
            <a:pPr lvl="1"/>
            <a:r>
              <a:rPr lang="en-US" altLang="zh-CN" dirty="0"/>
              <a:t>Show</a:t>
            </a:r>
            <a:r>
              <a:rPr lang="zh-CN" altLang="en-US" dirty="0"/>
              <a:t> </a:t>
            </a:r>
            <a:r>
              <a:rPr lang="en-US" altLang="zh-CN" dirty="0"/>
              <a:t>the performance</a:t>
            </a:r>
            <a:r>
              <a:rPr lang="zh-CN" altLang="en-US" dirty="0"/>
              <a:t> </a:t>
            </a:r>
            <a:r>
              <a:rPr lang="en-US" altLang="zh-CN" dirty="0"/>
              <a:t>trade-off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repair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maintenance</a:t>
            </a:r>
            <a:r>
              <a:rPr lang="zh-CN" altLang="en-US" dirty="0"/>
              <a:t> </a:t>
            </a:r>
            <a:r>
              <a:rPr lang="en-US" altLang="zh-CN" dirty="0"/>
              <a:t>operations</a:t>
            </a:r>
            <a:endParaRPr lang="en-HK" altLang="zh-CN" dirty="0"/>
          </a:p>
          <a:p>
            <a:r>
              <a:rPr lang="en-US" altLang="zh-CN" dirty="0"/>
              <a:t>Design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configurable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</a:p>
          <a:p>
            <a:pPr lvl="1"/>
            <a:r>
              <a:rPr lang="en-US" altLang="zh-CN" dirty="0"/>
              <a:t>Operates</a:t>
            </a:r>
            <a:r>
              <a:rPr lang="en-HK" dirty="0"/>
              <a:t> along the trade-off between repair and maintenance operations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fault</a:t>
            </a:r>
            <a:r>
              <a:rPr lang="zh-CN" altLang="en-US" dirty="0"/>
              <a:t> </a:t>
            </a:r>
            <a:r>
              <a:rPr lang="en-US" altLang="zh-CN" dirty="0"/>
              <a:t>tolerance</a:t>
            </a:r>
            <a:r>
              <a:rPr lang="zh-CN" altLang="en-US" dirty="0"/>
              <a:t> </a:t>
            </a:r>
            <a:r>
              <a:rPr lang="en-US" altLang="zh-CN" dirty="0"/>
              <a:t>guarantees</a:t>
            </a:r>
          </a:p>
          <a:p>
            <a:r>
              <a:rPr lang="en-US" altLang="zh-CN" dirty="0"/>
              <a:t>Prototype</a:t>
            </a:r>
            <a:r>
              <a:rPr lang="zh-CN" altLang="en-US" dirty="0"/>
              <a:t> </a:t>
            </a:r>
            <a:r>
              <a:rPr lang="en-US" altLang="zh-CN" dirty="0"/>
              <a:t>atop</a:t>
            </a:r>
            <a:r>
              <a:rPr lang="zh-CN" altLang="en-US" dirty="0"/>
              <a:t> </a:t>
            </a:r>
            <a:r>
              <a:rPr lang="en-US" altLang="zh-CN" dirty="0"/>
              <a:t>Hadoop</a:t>
            </a:r>
            <a:r>
              <a:rPr lang="zh-CN" altLang="en-US" dirty="0"/>
              <a:t> </a:t>
            </a:r>
            <a:r>
              <a:rPr lang="en-US" altLang="zh-CN" dirty="0"/>
              <a:t>HDFS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testbed</a:t>
            </a:r>
            <a:r>
              <a:rPr lang="zh-CN" altLang="en-US" dirty="0"/>
              <a:t> </a:t>
            </a:r>
            <a:r>
              <a:rPr lang="en-US" altLang="zh-CN" dirty="0"/>
              <a:t>evaluation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354329-71A7-AEE1-DAD1-2A97562B98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75E2F-1005-B0B1-33EB-333AAAFEE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399739"/>
            <a:ext cx="10969943" cy="1143000"/>
          </a:xfrm>
        </p:spPr>
        <p:txBody>
          <a:bodyPr/>
          <a:lstStyle/>
          <a:p>
            <a:r>
              <a:rPr lang="en-US" altLang="zh-CN" dirty="0"/>
              <a:t>Modeling of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FE1FD-E064-1EF9-EDFB-0D3121F23A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1143000"/>
          </a:xfrm>
        </p:spPr>
        <p:txBody>
          <a:bodyPr/>
          <a:lstStyle/>
          <a:p>
            <a:r>
              <a:rPr lang="en-US" altLang="zh-CN" dirty="0"/>
              <a:t>Feasible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placements</a:t>
            </a:r>
            <a:r>
              <a:rPr lang="zh-CN" altLang="en-US" dirty="0"/>
              <a:t> </a:t>
            </a:r>
            <a:r>
              <a:rPr lang="en-US" altLang="zh-CN" dirty="0"/>
              <a:t>under fault</a:t>
            </a:r>
            <a:r>
              <a:rPr lang="zh-CN" altLang="en-US" dirty="0"/>
              <a:t> </a:t>
            </a:r>
            <a:r>
              <a:rPr lang="en-US" altLang="zh-CN" dirty="0"/>
              <a:t>tolerance</a:t>
            </a:r>
            <a:r>
              <a:rPr lang="zh-CN" altLang="en-US" dirty="0"/>
              <a:t> </a:t>
            </a:r>
            <a:r>
              <a:rPr lang="en-US" altLang="zh-CN" dirty="0"/>
              <a:t>constraints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represented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non-negative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integer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parameters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80A22-D536-E7C1-F4EE-5521F8B0F4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5" name="矩形: 圆角 15">
            <a:extLst>
              <a:ext uri="{FF2B5EF4-FFF2-40B4-BE49-F238E27FC236}">
                <a16:creationId xmlns:a16="http://schemas.microsoft.com/office/drawing/2014/main" id="{4D197006-3263-589A-A14C-25C80E8C8513}"/>
              </a:ext>
            </a:extLst>
          </p:cNvPr>
          <p:cNvSpPr/>
          <p:nvPr/>
        </p:nvSpPr>
        <p:spPr>
          <a:xfrm>
            <a:off x="4511834" y="4598912"/>
            <a:ext cx="2257793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矩形: 圆角 15">
            <a:extLst>
              <a:ext uri="{FF2B5EF4-FFF2-40B4-BE49-F238E27FC236}">
                <a16:creationId xmlns:a16="http://schemas.microsoft.com/office/drawing/2014/main" id="{BBEEF60E-9532-460F-44C7-75125F49B541}"/>
              </a:ext>
            </a:extLst>
          </p:cNvPr>
          <p:cNvSpPr/>
          <p:nvPr/>
        </p:nvSpPr>
        <p:spPr>
          <a:xfrm>
            <a:off x="4511834" y="3189590"/>
            <a:ext cx="2257794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矩形: 圆角 15">
            <a:extLst>
              <a:ext uri="{FF2B5EF4-FFF2-40B4-BE49-F238E27FC236}">
                <a16:creationId xmlns:a16="http://schemas.microsoft.com/office/drawing/2014/main" id="{88F3271E-0BA7-8578-5B74-DA96FF4FA90E}"/>
              </a:ext>
            </a:extLst>
          </p:cNvPr>
          <p:cNvSpPr/>
          <p:nvPr/>
        </p:nvSpPr>
        <p:spPr>
          <a:xfrm>
            <a:off x="4511833" y="2459340"/>
            <a:ext cx="2257791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矩形: 圆角 3">
            <a:extLst>
              <a:ext uri="{FF2B5EF4-FFF2-40B4-BE49-F238E27FC236}">
                <a16:creationId xmlns:a16="http://schemas.microsoft.com/office/drawing/2014/main" id="{760967D6-EE63-77D1-2C2D-FB4D129EE1D3}"/>
              </a:ext>
            </a:extLst>
          </p:cNvPr>
          <p:cNvSpPr/>
          <p:nvPr/>
        </p:nvSpPr>
        <p:spPr>
          <a:xfrm>
            <a:off x="4676141" y="2541890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矩形: 圆角 4">
            <a:extLst>
              <a:ext uri="{FF2B5EF4-FFF2-40B4-BE49-F238E27FC236}">
                <a16:creationId xmlns:a16="http://schemas.microsoft.com/office/drawing/2014/main" id="{1C9E535D-13CD-2D2B-E394-B3AA674CA730}"/>
              </a:ext>
            </a:extLst>
          </p:cNvPr>
          <p:cNvSpPr/>
          <p:nvPr/>
        </p:nvSpPr>
        <p:spPr>
          <a:xfrm>
            <a:off x="5356148" y="2541890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矩形: 圆角 7">
            <a:extLst>
              <a:ext uri="{FF2B5EF4-FFF2-40B4-BE49-F238E27FC236}">
                <a16:creationId xmlns:a16="http://schemas.microsoft.com/office/drawing/2014/main" id="{3C80CE27-2A36-4356-050F-24A09B016C5F}"/>
              </a:ext>
            </a:extLst>
          </p:cNvPr>
          <p:cNvSpPr/>
          <p:nvPr/>
        </p:nvSpPr>
        <p:spPr>
          <a:xfrm>
            <a:off x="4673397" y="3264817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矩形: 圆角 15">
            <a:extLst>
              <a:ext uri="{FF2B5EF4-FFF2-40B4-BE49-F238E27FC236}">
                <a16:creationId xmlns:a16="http://schemas.microsoft.com/office/drawing/2014/main" id="{43C7B348-4982-BB5F-3698-2841B4D0D990}"/>
              </a:ext>
            </a:extLst>
          </p:cNvPr>
          <p:cNvSpPr/>
          <p:nvPr/>
        </p:nvSpPr>
        <p:spPr>
          <a:xfrm>
            <a:off x="4511835" y="5309354"/>
            <a:ext cx="2257792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矩形: 圆角 15">
            <a:extLst>
              <a:ext uri="{FF2B5EF4-FFF2-40B4-BE49-F238E27FC236}">
                <a16:creationId xmlns:a16="http://schemas.microsoft.com/office/drawing/2014/main" id="{923C0890-BB69-64E5-EF93-F803CFA4DF71}"/>
              </a:ext>
            </a:extLst>
          </p:cNvPr>
          <p:cNvSpPr/>
          <p:nvPr/>
        </p:nvSpPr>
        <p:spPr>
          <a:xfrm>
            <a:off x="4511834" y="3891781"/>
            <a:ext cx="2257793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矩形: 圆角 4">
            <a:extLst>
              <a:ext uri="{FF2B5EF4-FFF2-40B4-BE49-F238E27FC236}">
                <a16:creationId xmlns:a16="http://schemas.microsoft.com/office/drawing/2014/main" id="{4FD6FBDC-B28F-1036-84CD-487854D15BE8}"/>
              </a:ext>
            </a:extLst>
          </p:cNvPr>
          <p:cNvSpPr/>
          <p:nvPr/>
        </p:nvSpPr>
        <p:spPr>
          <a:xfrm>
            <a:off x="4680729" y="3974268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矩形: 圆角 7">
            <a:extLst>
              <a:ext uri="{FF2B5EF4-FFF2-40B4-BE49-F238E27FC236}">
                <a16:creationId xmlns:a16="http://schemas.microsoft.com/office/drawing/2014/main" id="{ACF72E9F-FC41-DAB7-162D-86A3CCFA57EB}"/>
              </a:ext>
            </a:extLst>
          </p:cNvPr>
          <p:cNvSpPr/>
          <p:nvPr/>
        </p:nvSpPr>
        <p:spPr>
          <a:xfrm>
            <a:off x="6037493" y="3256883"/>
            <a:ext cx="618491" cy="440096"/>
          </a:xfrm>
          <a:prstGeom prst="roundRect">
            <a:avLst/>
          </a:prstGeom>
          <a:solidFill>
            <a:srgbClr val="FFE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矩形: 圆角 3">
            <a:extLst>
              <a:ext uri="{FF2B5EF4-FFF2-40B4-BE49-F238E27FC236}">
                <a16:creationId xmlns:a16="http://schemas.microsoft.com/office/drawing/2014/main" id="{A8C49664-B6C7-3B0C-218A-3CF3FD415B91}"/>
              </a:ext>
            </a:extLst>
          </p:cNvPr>
          <p:cNvSpPr/>
          <p:nvPr/>
        </p:nvSpPr>
        <p:spPr>
          <a:xfrm>
            <a:off x="6037494" y="2541890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矩形: 圆角 7">
            <a:extLst>
              <a:ext uri="{FF2B5EF4-FFF2-40B4-BE49-F238E27FC236}">
                <a16:creationId xmlns:a16="http://schemas.microsoft.com/office/drawing/2014/main" id="{BCDD4D0E-4B72-6A7C-09BF-2B3EC816560C}"/>
              </a:ext>
            </a:extLst>
          </p:cNvPr>
          <p:cNvSpPr/>
          <p:nvPr/>
        </p:nvSpPr>
        <p:spPr>
          <a:xfrm>
            <a:off x="6037936" y="5378010"/>
            <a:ext cx="618491" cy="440096"/>
          </a:xfrm>
          <a:prstGeom prst="roundRect">
            <a:avLst/>
          </a:prstGeom>
          <a:solidFill>
            <a:srgbClr val="FFE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矩形: 圆角 3">
            <a:extLst>
              <a:ext uri="{FF2B5EF4-FFF2-40B4-BE49-F238E27FC236}">
                <a16:creationId xmlns:a16="http://schemas.microsoft.com/office/drawing/2014/main" id="{D7BB194D-6E99-6390-EED2-BB27079E796E}"/>
              </a:ext>
            </a:extLst>
          </p:cNvPr>
          <p:cNvSpPr/>
          <p:nvPr/>
        </p:nvSpPr>
        <p:spPr>
          <a:xfrm>
            <a:off x="5355209" y="3257985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矩形: 圆角 15">
            <a:extLst>
              <a:ext uri="{FF2B5EF4-FFF2-40B4-BE49-F238E27FC236}">
                <a16:creationId xmlns:a16="http://schemas.microsoft.com/office/drawing/2014/main" id="{FFE97B26-F21A-1ACC-04E3-89E41DC1EA91}"/>
              </a:ext>
            </a:extLst>
          </p:cNvPr>
          <p:cNvSpPr/>
          <p:nvPr/>
        </p:nvSpPr>
        <p:spPr>
          <a:xfrm>
            <a:off x="4524534" y="6006802"/>
            <a:ext cx="2257792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矩形: 圆角 4">
            <a:extLst>
              <a:ext uri="{FF2B5EF4-FFF2-40B4-BE49-F238E27FC236}">
                <a16:creationId xmlns:a16="http://schemas.microsoft.com/office/drawing/2014/main" id="{40241067-5356-79DD-E9E1-03CF2AF20A9C}"/>
              </a:ext>
            </a:extLst>
          </p:cNvPr>
          <p:cNvSpPr/>
          <p:nvPr/>
        </p:nvSpPr>
        <p:spPr>
          <a:xfrm>
            <a:off x="5350287" y="4671349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矩形: 圆角 4">
            <a:extLst>
              <a:ext uri="{FF2B5EF4-FFF2-40B4-BE49-F238E27FC236}">
                <a16:creationId xmlns:a16="http://schemas.microsoft.com/office/drawing/2014/main" id="{8AB29E82-2347-6A30-75C8-D51AF7F933E1}"/>
              </a:ext>
            </a:extLst>
          </p:cNvPr>
          <p:cNvSpPr/>
          <p:nvPr/>
        </p:nvSpPr>
        <p:spPr>
          <a:xfrm>
            <a:off x="4678086" y="4678612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矩形: 圆角 3">
            <a:extLst>
              <a:ext uri="{FF2B5EF4-FFF2-40B4-BE49-F238E27FC236}">
                <a16:creationId xmlns:a16="http://schemas.microsoft.com/office/drawing/2014/main" id="{6254419E-D21A-0BAA-E0C5-DDE7A7CE1947}"/>
              </a:ext>
            </a:extLst>
          </p:cNvPr>
          <p:cNvSpPr/>
          <p:nvPr/>
        </p:nvSpPr>
        <p:spPr>
          <a:xfrm>
            <a:off x="4676141" y="6086848"/>
            <a:ext cx="618491" cy="44009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矩形: 圆角 4">
            <a:extLst>
              <a:ext uri="{FF2B5EF4-FFF2-40B4-BE49-F238E27FC236}">
                <a16:creationId xmlns:a16="http://schemas.microsoft.com/office/drawing/2014/main" id="{D7D17F97-45F8-7E1D-0F05-874E483D04F5}"/>
              </a:ext>
            </a:extLst>
          </p:cNvPr>
          <p:cNvSpPr/>
          <p:nvPr/>
        </p:nvSpPr>
        <p:spPr>
          <a:xfrm>
            <a:off x="5350287" y="6086848"/>
            <a:ext cx="618491" cy="44009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矩形: 圆角 4">
            <a:extLst>
              <a:ext uri="{FF2B5EF4-FFF2-40B4-BE49-F238E27FC236}">
                <a16:creationId xmlns:a16="http://schemas.microsoft.com/office/drawing/2014/main" id="{4787BEEA-6DE2-1E91-D519-1FF6347C5B66}"/>
              </a:ext>
            </a:extLst>
          </p:cNvPr>
          <p:cNvSpPr/>
          <p:nvPr/>
        </p:nvSpPr>
        <p:spPr>
          <a:xfrm>
            <a:off x="5350287" y="5378304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矩形: 圆角 4">
            <a:extLst>
              <a:ext uri="{FF2B5EF4-FFF2-40B4-BE49-F238E27FC236}">
                <a16:creationId xmlns:a16="http://schemas.microsoft.com/office/drawing/2014/main" id="{304A878E-EB87-5C86-78B4-E091BDF83293}"/>
              </a:ext>
            </a:extLst>
          </p:cNvPr>
          <p:cNvSpPr/>
          <p:nvPr/>
        </p:nvSpPr>
        <p:spPr>
          <a:xfrm>
            <a:off x="4678086" y="5385567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0D6B68C-8981-1528-F733-79A7CAD4AA86}"/>
              </a:ext>
            </a:extLst>
          </p:cNvPr>
          <p:cNvSpPr txBox="1"/>
          <p:nvPr/>
        </p:nvSpPr>
        <p:spPr>
          <a:xfrm>
            <a:off x="1064190" y="3664918"/>
            <a:ext cx="26788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Modeling</a:t>
            </a:r>
            <a:r>
              <a:rPr lang="zh-CN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Parameters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6" name="Table 5">
            <a:extLst>
              <a:ext uri="{FF2B5EF4-FFF2-40B4-BE49-F238E27FC236}">
                <a16:creationId xmlns:a16="http://schemas.microsoft.com/office/drawing/2014/main" id="{8AEB7D2A-01E5-D076-00AC-C8510CD46F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879019"/>
              </p:ext>
            </p:extLst>
          </p:nvPr>
        </p:nvGraphicFramePr>
        <p:xfrm>
          <a:off x="909836" y="4020144"/>
          <a:ext cx="2962091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6518">
                  <a:extLst>
                    <a:ext uri="{9D8B030D-6E8A-4147-A177-3AD203B41FA5}">
                      <a16:colId xmlns:a16="http://schemas.microsoft.com/office/drawing/2014/main" val="1739985224"/>
                    </a:ext>
                  </a:extLst>
                </a:gridCol>
                <a:gridCol w="1053721">
                  <a:extLst>
                    <a:ext uri="{9D8B030D-6E8A-4147-A177-3AD203B41FA5}">
                      <a16:colId xmlns:a16="http://schemas.microsoft.com/office/drawing/2014/main" val="1381921083"/>
                    </a:ext>
                  </a:extLst>
                </a:gridCol>
                <a:gridCol w="931852">
                  <a:extLst>
                    <a:ext uri="{9D8B030D-6E8A-4147-A177-3AD203B41FA5}">
                      <a16:colId xmlns:a16="http://schemas.microsoft.com/office/drawing/2014/main" val="1708608934"/>
                    </a:ext>
                  </a:extLst>
                </a:gridCol>
              </a:tblGrid>
              <a:tr h="268006">
                <a:tc>
                  <a:txBody>
                    <a:bodyPr/>
                    <a:lstStyle/>
                    <a:p>
                      <a:pPr algn="ctr"/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zh-CN" sz="1800" b="1" baseline="-25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i,j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altLang="zh-CN" sz="1800" b="1" baseline="-250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i,j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baseline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altLang="zh-CN" sz="1800" b="1" baseline="-25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272946"/>
                  </a:ext>
                </a:extLst>
              </a:tr>
              <a:tr h="268006">
                <a:tc>
                  <a:txBody>
                    <a:bodyPr/>
                    <a:lstStyle/>
                    <a:p>
                      <a:pPr algn="ctr"/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,1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2591644"/>
                  </a:ext>
                </a:extLst>
              </a:tr>
              <a:tr h="268006">
                <a:tc>
                  <a:txBody>
                    <a:bodyPr/>
                    <a:lstStyle/>
                    <a:p>
                      <a:pPr algn="ctr"/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,1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,1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9695702"/>
                  </a:ext>
                </a:extLst>
              </a:tr>
              <a:tr h="268006">
                <a:tc>
                  <a:txBody>
                    <a:bodyPr/>
                    <a:lstStyle/>
                    <a:p>
                      <a:pPr algn="ctr"/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8077429"/>
                  </a:ext>
                </a:extLst>
              </a:tr>
              <a:tr h="268006">
                <a:tc>
                  <a:txBody>
                    <a:bodyPr/>
                    <a:lstStyle/>
                    <a:p>
                      <a:pPr algn="ctr"/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734934"/>
                  </a:ext>
                </a:extLst>
              </a:tr>
              <a:tr h="2680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</a:t>
                      </a:r>
                      <a:r>
                        <a:rPr lang="en-US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4441069"/>
                  </a:ext>
                </a:extLst>
              </a:tr>
              <a:tr h="2680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162074"/>
                  </a:ext>
                </a:extLst>
              </a:tr>
            </a:tbl>
          </a:graphicData>
        </a:graphic>
      </p:graphicFrame>
      <p:graphicFrame>
        <p:nvGraphicFramePr>
          <p:cNvPr id="57" name="Table 56">
            <a:extLst>
              <a:ext uri="{FF2B5EF4-FFF2-40B4-BE49-F238E27FC236}">
                <a16:creationId xmlns:a16="http://schemas.microsoft.com/office/drawing/2014/main" id="{477C24B6-D9BC-5368-BCB6-334C2DCEB0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880814"/>
              </p:ext>
            </p:extLst>
          </p:nvPr>
        </p:nvGraphicFramePr>
        <p:xfrm>
          <a:off x="7208250" y="2848312"/>
          <a:ext cx="4067298" cy="374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3738">
                  <a:extLst>
                    <a:ext uri="{9D8B030D-6E8A-4147-A177-3AD203B41FA5}">
                      <a16:colId xmlns:a16="http://schemas.microsoft.com/office/drawing/2014/main" val="1472337656"/>
                    </a:ext>
                  </a:extLst>
                </a:gridCol>
                <a:gridCol w="2873560">
                  <a:extLst>
                    <a:ext uri="{9D8B030D-6E8A-4147-A177-3AD203B41FA5}">
                      <a16:colId xmlns:a16="http://schemas.microsoft.com/office/drawing/2014/main" val="3181034810"/>
                    </a:ext>
                  </a:extLst>
                </a:gridCol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Constraint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79127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,1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HK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,1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HK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HK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5080936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,1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214568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baseline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3267549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i="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(4)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,1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+ 1</a:t>
                      </a:r>
                      <a:endParaRPr lang="en-US" altLang="zh-CN" sz="1800" b="1" i="0" kern="1200" baseline="-25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,1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HK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en-US" altLang="zh-CN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,1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+ 1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+ 1</a:t>
                      </a:r>
                      <a:endParaRPr lang="en-US" altLang="zh-CN" sz="1800" b="1" i="0" kern="1200" baseline="-25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+ 1</a:t>
                      </a:r>
                      <a:endParaRPr lang="en-US" altLang="zh-CN" sz="1800" b="1" i="0" kern="1200" baseline="-250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zh-CN" altLang="en-US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HK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r>
                        <a:rPr lang="en-US" altLang="zh-CN" sz="18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altLang="zh-CN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altLang="zh-CN" sz="1800" b="1" baseline="-25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,2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 + 1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HK" sz="1800" b="1" i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</a:t>
                      </a:r>
                      <a:r>
                        <a:rPr lang="en-US" sz="1800" b="1" i="0" kern="1200" baseline="-25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</a:t>
                      </a:r>
                      <a:r>
                        <a:rPr lang="zh-CN" altLang="en-US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≤</a:t>
                      </a:r>
                      <a:r>
                        <a:rPr lang="en-US" altLang="zh-CN" sz="1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6708007"/>
                  </a:ext>
                </a:extLst>
              </a:tr>
            </a:tbl>
          </a:graphicData>
        </a:graphic>
      </p:graphicFrame>
      <p:sp>
        <p:nvSpPr>
          <p:cNvPr id="58" name="TextBox 57">
            <a:extLst>
              <a:ext uri="{FF2B5EF4-FFF2-40B4-BE49-F238E27FC236}">
                <a16:creationId xmlns:a16="http://schemas.microsoft.com/office/drawing/2014/main" id="{278FB102-928F-BCAC-6A80-7323FEA4AA89}"/>
              </a:ext>
            </a:extLst>
          </p:cNvPr>
          <p:cNvSpPr txBox="1"/>
          <p:nvPr/>
        </p:nvSpPr>
        <p:spPr>
          <a:xfrm>
            <a:off x="4016332" y="2565336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7264AF7-44BB-9966-6429-D68BBF52E736}"/>
              </a:ext>
            </a:extLst>
          </p:cNvPr>
          <p:cNvSpPr txBox="1"/>
          <p:nvPr/>
        </p:nvSpPr>
        <p:spPr>
          <a:xfrm>
            <a:off x="4016332" y="3295586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DD3070D-DD93-1240-B5FB-B3B89656CD8E}"/>
              </a:ext>
            </a:extLst>
          </p:cNvPr>
          <p:cNvSpPr txBox="1"/>
          <p:nvPr/>
        </p:nvSpPr>
        <p:spPr>
          <a:xfrm>
            <a:off x="4013056" y="3984802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ABA9925-A34F-38ED-F53B-CE51F241CC2D}"/>
              </a:ext>
            </a:extLst>
          </p:cNvPr>
          <p:cNvSpPr txBox="1"/>
          <p:nvPr/>
        </p:nvSpPr>
        <p:spPr>
          <a:xfrm>
            <a:off x="4013056" y="4715052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41AC359-0BD3-5B16-F00F-E38CA393011E}"/>
              </a:ext>
            </a:extLst>
          </p:cNvPr>
          <p:cNvSpPr txBox="1"/>
          <p:nvPr/>
        </p:nvSpPr>
        <p:spPr>
          <a:xfrm>
            <a:off x="4010971" y="5427422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FE4A2A29-E3F3-D761-5744-9CF709B86312}"/>
              </a:ext>
            </a:extLst>
          </p:cNvPr>
          <p:cNvSpPr txBox="1"/>
          <p:nvPr/>
        </p:nvSpPr>
        <p:spPr>
          <a:xfrm>
            <a:off x="4010971" y="6095646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3408478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FEA84-F240-AA88-5688-C4AD2B894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Optimal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75828-8A18-E774-3E1C-471371984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can</a:t>
            </a:r>
            <a:r>
              <a:rPr lang="zh-CN" altLang="en-US" dirty="0"/>
              <a:t> </a:t>
            </a:r>
            <a:r>
              <a:rPr lang="en-US" altLang="zh-CN" dirty="0"/>
              <a:t>obtain</a:t>
            </a:r>
            <a:r>
              <a:rPr lang="zh-CN" altLang="en-US" dirty="0"/>
              <a:t> </a:t>
            </a:r>
            <a:r>
              <a:rPr lang="en-US" altLang="zh-CN" dirty="0"/>
              <a:t>optimal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placements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solving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integer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linear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programming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(ILP)</a:t>
            </a:r>
            <a:r>
              <a:rPr lang="zh-CN" altLang="en-US" dirty="0"/>
              <a:t> </a:t>
            </a:r>
            <a:r>
              <a:rPr lang="en-US" altLang="zh-CN" dirty="0"/>
              <a:t>problems</a:t>
            </a:r>
          </a:p>
          <a:p>
            <a:pPr lvl="1"/>
            <a:r>
              <a:rPr lang="en-US" altLang="zh-CN" dirty="0"/>
              <a:t>Details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paper</a:t>
            </a:r>
          </a:p>
          <a:p>
            <a:r>
              <a:rPr lang="en-US" altLang="zh-CN" dirty="0"/>
              <a:t>Insights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performance</a:t>
            </a:r>
            <a:r>
              <a:rPr lang="zh-CN" altLang="en-US" dirty="0"/>
              <a:t> </a:t>
            </a:r>
            <a:r>
              <a:rPr lang="en-US" altLang="zh-CN" dirty="0"/>
              <a:t>trade-off</a:t>
            </a:r>
          </a:p>
          <a:p>
            <a:pPr lvl="1"/>
            <a:r>
              <a:rPr lang="en-US" altLang="zh-CN" dirty="0"/>
              <a:t>Repair-driven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</a:p>
          <a:p>
            <a:pPr lvl="2"/>
            <a:r>
              <a:rPr lang="en-US" altLang="zh-CN" sz="2400" dirty="0"/>
              <a:t>Each</a:t>
            </a:r>
            <a:r>
              <a:rPr lang="zh-CN" altLang="en-US" sz="2400" dirty="0"/>
              <a:t> </a:t>
            </a:r>
            <a:r>
              <a:rPr lang="en-US" altLang="zh-CN" sz="2400" dirty="0"/>
              <a:t>local</a:t>
            </a:r>
            <a:r>
              <a:rPr lang="zh-CN" altLang="en-US" sz="2400" dirty="0"/>
              <a:t> </a:t>
            </a:r>
            <a:r>
              <a:rPr lang="en-US" altLang="zh-CN" sz="2400" dirty="0"/>
              <a:t>group</a:t>
            </a:r>
            <a:r>
              <a:rPr lang="zh-CN" altLang="en-US" sz="2400" dirty="0"/>
              <a:t> </a:t>
            </a:r>
            <a:r>
              <a:rPr lang="en-US" altLang="zh-CN" sz="2400" dirty="0"/>
              <a:t>should</a:t>
            </a:r>
            <a:r>
              <a:rPr lang="zh-CN" altLang="en-US" sz="2400" dirty="0"/>
              <a:t> </a:t>
            </a:r>
            <a:r>
              <a:rPr lang="en-US" altLang="zh-CN" sz="2400" dirty="0"/>
              <a:t>span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minimum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number</a:t>
            </a:r>
            <a:r>
              <a:rPr lang="zh-CN" altLang="en-US" sz="2400" dirty="0"/>
              <a:t> </a:t>
            </a:r>
            <a:r>
              <a:rPr lang="en-US" altLang="zh-CN" sz="2400" dirty="0"/>
              <a:t>of</a:t>
            </a:r>
            <a:r>
              <a:rPr lang="zh-CN" altLang="en-US" sz="2400" dirty="0"/>
              <a:t> </a:t>
            </a:r>
            <a:r>
              <a:rPr lang="en-US" altLang="zh-CN" sz="2400" dirty="0"/>
              <a:t>racks</a:t>
            </a:r>
          </a:p>
          <a:p>
            <a:pPr lvl="2"/>
            <a:r>
              <a:rPr lang="en-US" altLang="zh-CN" sz="2400" dirty="0"/>
              <a:t>Low</a:t>
            </a:r>
            <a:r>
              <a:rPr lang="zh-CN" altLang="en-US" sz="2400" dirty="0"/>
              <a:t> </a:t>
            </a:r>
            <a:r>
              <a:rPr lang="en-US" altLang="zh-CN" sz="2400" dirty="0"/>
              <a:t>ADC</a:t>
            </a:r>
            <a:r>
              <a:rPr lang="zh-CN" altLang="en-US" sz="2400" dirty="0"/>
              <a:t> </a:t>
            </a:r>
            <a:r>
              <a:rPr lang="en-US" altLang="zh-CN" sz="2400" dirty="0"/>
              <a:t>but</a:t>
            </a:r>
            <a:r>
              <a:rPr lang="zh-CN" altLang="en-US" sz="2400" dirty="0"/>
              <a:t> </a:t>
            </a:r>
            <a:r>
              <a:rPr lang="en-US" altLang="zh-CN" sz="2400" dirty="0"/>
              <a:t>high</a:t>
            </a:r>
            <a:r>
              <a:rPr lang="zh-CN" altLang="en-US" sz="2400" dirty="0"/>
              <a:t> </a:t>
            </a:r>
            <a:r>
              <a:rPr lang="en-US" altLang="zh-CN" sz="2400" dirty="0"/>
              <a:t>AMC</a:t>
            </a:r>
            <a:endParaRPr lang="en-US" altLang="zh-CN" sz="2400" dirty="0">
              <a:solidFill>
                <a:srgbClr val="FF0000"/>
              </a:solidFill>
            </a:endParaRPr>
          </a:p>
          <a:p>
            <a:pPr lvl="1"/>
            <a:r>
              <a:rPr lang="en-US" altLang="zh-CN" dirty="0"/>
              <a:t>Maintenance-driven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</a:p>
          <a:p>
            <a:pPr lvl="2"/>
            <a:r>
              <a:rPr lang="en-US" altLang="zh-CN" sz="2400" dirty="0"/>
              <a:t>Each</a:t>
            </a:r>
            <a:r>
              <a:rPr lang="zh-CN" altLang="en-US" sz="2400" dirty="0"/>
              <a:t> </a:t>
            </a:r>
            <a:r>
              <a:rPr lang="en-US" altLang="zh-CN" sz="2400" dirty="0"/>
              <a:t>local</a:t>
            </a:r>
            <a:r>
              <a:rPr lang="zh-CN" altLang="en-US" sz="2400" dirty="0"/>
              <a:t> </a:t>
            </a:r>
            <a:r>
              <a:rPr lang="en-US" altLang="zh-CN" sz="2400" dirty="0"/>
              <a:t>group</a:t>
            </a:r>
            <a:r>
              <a:rPr lang="zh-CN" altLang="en-US" sz="2400" dirty="0"/>
              <a:t> </a:t>
            </a:r>
            <a:r>
              <a:rPr lang="en-US" altLang="zh-CN" sz="2400" dirty="0"/>
              <a:t>tends</a:t>
            </a:r>
            <a:r>
              <a:rPr lang="zh-CN" altLang="en-US" sz="2400" dirty="0"/>
              <a:t> </a:t>
            </a:r>
            <a:r>
              <a:rPr lang="en-US" altLang="zh-CN" sz="2400" dirty="0"/>
              <a:t>to</a:t>
            </a:r>
            <a:r>
              <a:rPr lang="zh-CN" altLang="en-US" sz="2400" dirty="0"/>
              <a:t> </a:t>
            </a:r>
            <a:r>
              <a:rPr lang="en-US" altLang="zh-CN" sz="2400" dirty="0"/>
              <a:t>spans</a:t>
            </a:r>
            <a:r>
              <a:rPr lang="zh-CN" altLang="en-US" sz="2400" dirty="0"/>
              <a:t> </a:t>
            </a:r>
            <a:r>
              <a:rPr lang="en-US" altLang="zh-CN" sz="2400" dirty="0"/>
              <a:t>the</a:t>
            </a:r>
            <a:r>
              <a:rPr lang="zh-CN" altLang="en-US" sz="2400" dirty="0"/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maximum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number</a:t>
            </a:r>
            <a:r>
              <a:rPr lang="zh-CN" altLang="en-US" sz="2400" dirty="0"/>
              <a:t> </a:t>
            </a:r>
            <a:r>
              <a:rPr lang="en-US" altLang="zh-CN" sz="2400" dirty="0"/>
              <a:t>of</a:t>
            </a:r>
            <a:r>
              <a:rPr lang="zh-CN" altLang="en-US" sz="2400" dirty="0"/>
              <a:t> </a:t>
            </a:r>
            <a:r>
              <a:rPr lang="en-US" altLang="zh-CN" sz="2400" dirty="0"/>
              <a:t>racks</a:t>
            </a:r>
          </a:p>
          <a:p>
            <a:pPr lvl="2"/>
            <a:r>
              <a:rPr lang="en-US" altLang="zh-CN" sz="2400" dirty="0"/>
              <a:t>Low</a:t>
            </a:r>
            <a:r>
              <a:rPr lang="zh-CN" altLang="en-US" sz="2400" dirty="0"/>
              <a:t> </a:t>
            </a:r>
            <a:r>
              <a:rPr lang="en-US" altLang="zh-CN" sz="2400" dirty="0"/>
              <a:t>AMC</a:t>
            </a:r>
            <a:r>
              <a:rPr lang="zh-CN" altLang="en-US" sz="2400" dirty="0"/>
              <a:t> </a:t>
            </a:r>
            <a:r>
              <a:rPr lang="en-US" altLang="zh-CN" sz="2400" dirty="0"/>
              <a:t>but</a:t>
            </a:r>
            <a:r>
              <a:rPr lang="zh-CN" altLang="en-US" sz="2400" dirty="0"/>
              <a:t> </a:t>
            </a:r>
            <a:r>
              <a:rPr lang="en-US" altLang="zh-CN" sz="2400" dirty="0"/>
              <a:t>high</a:t>
            </a:r>
            <a:r>
              <a:rPr lang="zh-CN" altLang="en-US" sz="2400" dirty="0"/>
              <a:t> </a:t>
            </a:r>
            <a:r>
              <a:rPr lang="en-US" altLang="zh-CN" sz="2400" dirty="0"/>
              <a:t>ADC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8BE97E-81A6-2615-86AA-7B3B357B3D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00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92DB-DA39-3ECC-44F2-44E852414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Configurable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37E9A-A7D9-9533-2D63-D49D34F17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Adjust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single</a:t>
            </a:r>
            <a:r>
              <a:rPr lang="zh-CN" altLang="en-US" dirty="0"/>
              <a:t> </a:t>
            </a:r>
            <a:r>
              <a:rPr lang="en-US" altLang="zh-CN" dirty="0"/>
              <a:t>configuration</a:t>
            </a:r>
            <a:r>
              <a:rPr lang="zh-CN" altLang="en-US" dirty="0"/>
              <a:t> </a:t>
            </a:r>
            <a:r>
              <a:rPr lang="en-US" altLang="zh-CN" dirty="0"/>
              <a:t>parameter</a:t>
            </a:r>
            <a:r>
              <a:rPr lang="zh-CN" altLang="en-US" dirty="0"/>
              <a:t> </a:t>
            </a:r>
            <a:r>
              <a:rPr lang="el-GR" dirty="0"/>
              <a:t>η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control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aggregation</a:t>
            </a:r>
            <a:r>
              <a:rPr lang="zh-CN" altLang="en-US" dirty="0"/>
              <a:t> </a:t>
            </a:r>
            <a:r>
              <a:rPr lang="en-US" altLang="zh-CN" dirty="0"/>
              <a:t>degree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blocks</a:t>
            </a:r>
          </a:p>
          <a:p>
            <a:r>
              <a:rPr lang="en-US" altLang="zh-CN" dirty="0"/>
              <a:t>Operate</a:t>
            </a:r>
            <a:r>
              <a:rPr lang="zh-CN" altLang="en-US" dirty="0"/>
              <a:t> </a:t>
            </a:r>
            <a:r>
              <a:rPr lang="en-HK" dirty="0"/>
              <a:t>along the trade-off between ADC and AMC</a:t>
            </a:r>
          </a:p>
          <a:p>
            <a:pPr lvl="1"/>
            <a:r>
              <a:rPr lang="en-US" altLang="zh-CN" dirty="0"/>
              <a:t>Balance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degraded</a:t>
            </a:r>
            <a:r>
              <a:rPr lang="zh-CN" altLang="en-US" dirty="0"/>
              <a:t> </a:t>
            </a:r>
            <a:r>
              <a:rPr lang="en-US" altLang="zh-CN" dirty="0"/>
              <a:t>read</a:t>
            </a:r>
            <a:r>
              <a:rPr lang="zh-CN" altLang="en-US" dirty="0"/>
              <a:t> </a:t>
            </a:r>
            <a:r>
              <a:rPr lang="en-US" altLang="zh-CN" dirty="0"/>
              <a:t>performance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both</a:t>
            </a:r>
            <a:r>
              <a:rPr lang="zh-CN" altLang="en-US" dirty="0"/>
              <a:t> </a:t>
            </a:r>
            <a:r>
              <a:rPr lang="en-US" altLang="zh-CN" dirty="0"/>
              <a:t>regular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maintenance</a:t>
            </a:r>
            <a:r>
              <a:rPr lang="zh-CN" altLang="en-US" dirty="0"/>
              <a:t> </a:t>
            </a:r>
            <a:r>
              <a:rPr lang="en-US" altLang="zh-CN" dirty="0"/>
              <a:t>modes</a:t>
            </a:r>
          </a:p>
          <a:p>
            <a:r>
              <a:rPr lang="en-US" altLang="zh-CN" dirty="0"/>
              <a:t>Backed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theoretical</a:t>
            </a:r>
            <a:r>
              <a:rPr lang="zh-CN" altLang="en-US" dirty="0"/>
              <a:t> </a:t>
            </a:r>
            <a:r>
              <a:rPr lang="en-US" altLang="zh-CN" dirty="0"/>
              <a:t>trade-off</a:t>
            </a:r>
            <a:r>
              <a:rPr lang="zh-CN" altLang="en-US" dirty="0"/>
              <a:t> </a:t>
            </a:r>
            <a:r>
              <a:rPr lang="en-US" altLang="zh-CN" dirty="0"/>
              <a:t>analysis</a:t>
            </a:r>
          </a:p>
          <a:p>
            <a:pPr lvl="1"/>
            <a:r>
              <a:rPr lang="en-US" altLang="zh-CN" dirty="0"/>
              <a:t>When</a:t>
            </a:r>
            <a:r>
              <a:rPr lang="zh-CN" altLang="en-US" dirty="0"/>
              <a:t> </a:t>
            </a:r>
            <a:r>
              <a:rPr lang="el-GR" dirty="0"/>
              <a:t>η</a:t>
            </a:r>
            <a:r>
              <a:rPr lang="zh-CN" altLang="en-US" dirty="0"/>
              <a:t> </a:t>
            </a:r>
            <a:r>
              <a:rPr lang="en-US" altLang="zh-CN" dirty="0"/>
              <a:t>increases,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ADC</a:t>
            </a:r>
            <a:r>
              <a:rPr lang="zh-CN" altLang="en-US" dirty="0"/>
              <a:t> </a:t>
            </a:r>
            <a:r>
              <a:rPr lang="en-US" altLang="zh-CN" dirty="0"/>
              <a:t>decreases,</a:t>
            </a:r>
            <a:r>
              <a:rPr lang="zh-CN" altLang="en-US" dirty="0"/>
              <a:t> </a:t>
            </a:r>
            <a:r>
              <a:rPr lang="en-US" altLang="zh-CN" dirty="0"/>
              <a:t>while</a:t>
            </a:r>
            <a:r>
              <a:rPr lang="zh-CN" altLang="en-US" dirty="0"/>
              <a:t> </a:t>
            </a:r>
            <a:r>
              <a:rPr lang="en-US" altLang="zh-CN" dirty="0"/>
              <a:t>AMC</a:t>
            </a:r>
            <a:r>
              <a:rPr lang="zh-CN" altLang="en-US" dirty="0"/>
              <a:t> </a:t>
            </a:r>
            <a:r>
              <a:rPr lang="en-US" altLang="zh-CN" dirty="0"/>
              <a:t>increases</a:t>
            </a:r>
            <a:r>
              <a:rPr lang="zh-CN" altLang="en-US" dirty="0"/>
              <a:t> </a:t>
            </a:r>
            <a:r>
              <a:rPr lang="en-US" altLang="zh-CN" dirty="0"/>
              <a:t>(for</a:t>
            </a:r>
            <a:r>
              <a:rPr lang="zh-CN" altLang="en-US" dirty="0"/>
              <a:t> </a:t>
            </a:r>
            <a:r>
              <a:rPr lang="en-US" altLang="zh-CN" dirty="0"/>
              <a:t>most</a:t>
            </a:r>
            <a:r>
              <a:rPr lang="zh-CN" altLang="en-US" dirty="0"/>
              <a:t> </a:t>
            </a:r>
            <a:r>
              <a:rPr lang="en-US" altLang="zh-CN" dirty="0"/>
              <a:t>LRC</a:t>
            </a:r>
            <a:r>
              <a:rPr lang="zh-CN" altLang="en-US" dirty="0"/>
              <a:t> </a:t>
            </a:r>
            <a:r>
              <a:rPr lang="en-US" altLang="zh-CN" dirty="0"/>
              <a:t>coding</a:t>
            </a:r>
            <a:r>
              <a:rPr lang="zh-CN" altLang="en-US" dirty="0"/>
              <a:t> </a:t>
            </a:r>
            <a:r>
              <a:rPr lang="en-US" altLang="zh-CN" dirty="0"/>
              <a:t>parameters)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475F8-4257-2EC9-E391-CE265E4AAD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00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FEF13F-238E-F51A-0C5E-473C410C6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F7725-0D6A-F2C6-8B48-5CDEF5CAE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Configurable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7AB3F-C0ED-740B-84C5-E5FEF04995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11" name="TextBox 59">
            <a:extLst>
              <a:ext uri="{FF2B5EF4-FFF2-40B4-BE49-F238E27FC236}">
                <a16:creationId xmlns:a16="http://schemas.microsoft.com/office/drawing/2014/main" id="{AFDB8029-6809-7FCB-2FE2-952747AF6A7F}"/>
              </a:ext>
            </a:extLst>
          </p:cNvPr>
          <p:cNvSpPr txBox="1"/>
          <p:nvPr/>
        </p:nvSpPr>
        <p:spPr>
          <a:xfrm>
            <a:off x="9240098" y="6381328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l-GR" sz="2200" b="1" dirty="0">
                <a:solidFill>
                  <a:srgbClr val="FF0000"/>
                </a:solidFill>
                <a:cs typeface="Arial" panose="020B0604020202020204" pitchFamily="34" charset="0"/>
              </a:rPr>
              <a:t>η</a:t>
            </a:r>
            <a:r>
              <a:rPr lang="zh-CN" altLang="en-US" sz="2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solidFill>
                  <a:srgbClr val="FF0000"/>
                </a:solidFill>
                <a:cs typeface="Arial" panose="020B0604020202020204" pitchFamily="34" charset="0"/>
              </a:rPr>
              <a:t>=</a:t>
            </a:r>
            <a:r>
              <a:rPr lang="zh-CN" altLang="en-US" sz="2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solidFill>
                  <a:srgbClr val="FF0000"/>
                </a:solidFill>
                <a:cs typeface="Arial" panose="020B0604020202020204" pitchFamily="34" charset="0"/>
              </a:rPr>
              <a:t>0</a:t>
            </a:r>
            <a:endParaRPr lang="en-US" sz="2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C3816-C25F-41FC-3B94-463F6BEE3D59}"/>
              </a:ext>
            </a:extLst>
          </p:cNvPr>
          <p:cNvSpPr txBox="1">
            <a:spLocks/>
          </p:cNvSpPr>
          <p:nvPr/>
        </p:nvSpPr>
        <p:spPr bwMode="auto">
          <a:xfrm>
            <a:off x="609441" y="1447801"/>
            <a:ext cx="6925131" cy="4678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kern="0" dirty="0"/>
              <a:t>Initialize</a:t>
            </a:r>
            <a:r>
              <a:rPr lang="zh-CN" altLang="en-US" kern="0" dirty="0"/>
              <a:t> </a:t>
            </a:r>
            <a:r>
              <a:rPr lang="el-GR" sz="2800" b="1" dirty="0">
                <a:solidFill>
                  <a:srgbClr val="FF0000"/>
                </a:solidFill>
                <a:cs typeface="Arial" panose="020B0604020202020204" pitchFamily="34" charset="0"/>
              </a:rPr>
              <a:t>η</a:t>
            </a:r>
            <a:r>
              <a:rPr lang="zh-CN" altLang="en-US" sz="28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cs typeface="Arial" panose="020B0604020202020204" pitchFamily="34" charset="0"/>
              </a:rPr>
              <a:t>=</a:t>
            </a:r>
            <a:r>
              <a:rPr lang="zh-CN" altLang="en-US" sz="28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cs typeface="Arial" panose="020B0604020202020204" pitchFamily="34" charset="0"/>
              </a:rPr>
              <a:t>0</a:t>
            </a:r>
            <a:endParaRPr lang="en-US" altLang="zh-CN" b="1" kern="0" dirty="0"/>
          </a:p>
          <a:p>
            <a:r>
              <a:rPr lang="en-US" altLang="zh-CN" kern="0" dirty="0"/>
              <a:t>Spread</a:t>
            </a:r>
            <a:r>
              <a:rPr lang="zh-CN" altLang="en-US" kern="0" dirty="0"/>
              <a:t> </a:t>
            </a:r>
            <a:r>
              <a:rPr lang="en-US" altLang="zh-CN" kern="0" dirty="0"/>
              <a:t>each</a:t>
            </a:r>
            <a:r>
              <a:rPr lang="zh-CN" altLang="en-US" kern="0" dirty="0"/>
              <a:t> </a:t>
            </a:r>
            <a:r>
              <a:rPr lang="en-US" altLang="zh-CN" kern="0" dirty="0"/>
              <a:t>local</a:t>
            </a:r>
            <a:r>
              <a:rPr lang="zh-CN" altLang="en-US" kern="0" dirty="0"/>
              <a:t> </a:t>
            </a:r>
            <a:r>
              <a:rPr lang="en-US" altLang="zh-CN" kern="0" dirty="0"/>
              <a:t>group</a:t>
            </a:r>
            <a:r>
              <a:rPr lang="zh-CN" altLang="en-US" kern="0" dirty="0"/>
              <a:t> </a:t>
            </a:r>
            <a:r>
              <a:rPr lang="en-US" altLang="zh-CN" kern="0" dirty="0"/>
              <a:t>across</a:t>
            </a:r>
            <a:r>
              <a:rPr lang="zh-CN" altLang="en-US" kern="0" dirty="0"/>
              <a:t> </a:t>
            </a:r>
            <a:r>
              <a:rPr lang="en-US" altLang="zh-CN" kern="0" dirty="0"/>
              <a:t>a</a:t>
            </a:r>
            <a:r>
              <a:rPr lang="zh-CN" altLang="en-US" kern="0" dirty="0"/>
              <a:t> </a:t>
            </a:r>
            <a:r>
              <a:rPr lang="en-US" altLang="zh-CN" kern="0" dirty="0"/>
              <a:t>maximum</a:t>
            </a:r>
            <a:r>
              <a:rPr lang="zh-CN" altLang="en-US" kern="0" dirty="0"/>
              <a:t> </a:t>
            </a:r>
            <a:r>
              <a:rPr lang="en-US" altLang="zh-CN" kern="0" dirty="0"/>
              <a:t>number</a:t>
            </a:r>
            <a:r>
              <a:rPr lang="zh-CN" altLang="en-US" kern="0" dirty="0"/>
              <a:t> </a:t>
            </a:r>
            <a:r>
              <a:rPr lang="en-US" altLang="zh-CN" kern="0" dirty="0"/>
              <a:t>of</a:t>
            </a:r>
            <a:r>
              <a:rPr lang="zh-CN" altLang="en-US" kern="0" dirty="0"/>
              <a:t> </a:t>
            </a:r>
            <a:r>
              <a:rPr lang="en-US" altLang="zh-CN" kern="0" dirty="0"/>
              <a:t>racks</a:t>
            </a:r>
          </a:p>
          <a:p>
            <a:r>
              <a:rPr lang="en-US" altLang="zh-CN" kern="0" dirty="0"/>
              <a:t>Maintenance-driven</a:t>
            </a:r>
            <a:r>
              <a:rPr lang="zh-CN" altLang="en-US" kern="0" dirty="0"/>
              <a:t> </a:t>
            </a:r>
            <a:r>
              <a:rPr lang="en-US" altLang="zh-CN" kern="0" dirty="0"/>
              <a:t>data</a:t>
            </a:r>
            <a:r>
              <a:rPr lang="zh-CN" altLang="en-US" kern="0" dirty="0"/>
              <a:t> </a:t>
            </a:r>
            <a:r>
              <a:rPr lang="en-US" altLang="zh-CN" kern="0" dirty="0"/>
              <a:t>placement</a:t>
            </a:r>
          </a:p>
          <a:p>
            <a:r>
              <a:rPr lang="en-US" altLang="zh-CN" kern="0" dirty="0"/>
              <a:t>Low</a:t>
            </a:r>
            <a:r>
              <a:rPr lang="zh-CN" altLang="en-US" kern="0" dirty="0"/>
              <a:t> </a:t>
            </a:r>
            <a:r>
              <a:rPr lang="en-US" altLang="zh-CN" kern="0" dirty="0"/>
              <a:t>AMC</a:t>
            </a:r>
            <a:r>
              <a:rPr lang="zh-CN" altLang="en-US" kern="0" dirty="0"/>
              <a:t> </a:t>
            </a:r>
            <a:r>
              <a:rPr lang="en-US" altLang="zh-CN" kern="0" dirty="0"/>
              <a:t>and</a:t>
            </a:r>
            <a:r>
              <a:rPr lang="zh-CN" altLang="en-US" kern="0" dirty="0"/>
              <a:t> </a:t>
            </a:r>
            <a:r>
              <a:rPr lang="en-US" altLang="zh-CN" kern="0" dirty="0"/>
              <a:t>high</a:t>
            </a:r>
            <a:r>
              <a:rPr lang="zh-CN" altLang="en-US" kern="0" dirty="0"/>
              <a:t> </a:t>
            </a:r>
            <a:r>
              <a:rPr lang="en-US" altLang="zh-CN" kern="0" dirty="0"/>
              <a:t>ADC</a:t>
            </a:r>
          </a:p>
          <a:p>
            <a:r>
              <a:rPr lang="en-US" altLang="zh-CN" b="1" kern="0" dirty="0">
                <a:solidFill>
                  <a:srgbClr val="FF0000"/>
                </a:solidFill>
              </a:rPr>
              <a:t>Local decoding </a:t>
            </a:r>
            <a:r>
              <a:rPr lang="en-US" altLang="zh-CN" kern="0" dirty="0"/>
              <a:t>(in maintenance mode)</a:t>
            </a:r>
          </a:p>
          <a:p>
            <a:pPr lvl="1"/>
            <a:r>
              <a:rPr lang="en-US" altLang="zh-CN" kern="0" dirty="0"/>
              <a:t>Repairing any data block retrieves blocks </a:t>
            </a:r>
            <a:r>
              <a:rPr lang="en-US" altLang="zh-CN" b="1" kern="0" dirty="0">
                <a:solidFill>
                  <a:srgbClr val="FF0000"/>
                </a:solidFill>
              </a:rPr>
              <a:t>within</a:t>
            </a:r>
            <a:r>
              <a:rPr lang="en-US" altLang="zh-CN" kern="0" dirty="0"/>
              <a:t> the local group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8EA2A1D0-4686-61FF-9D95-18FAF0FE0B05}"/>
              </a:ext>
            </a:extLst>
          </p:cNvPr>
          <p:cNvGrpSpPr/>
          <p:nvPr/>
        </p:nvGrpSpPr>
        <p:grpSpPr>
          <a:xfrm>
            <a:off x="7534572" y="980728"/>
            <a:ext cx="3024336" cy="5349789"/>
            <a:chOff x="4075582" y="52235"/>
            <a:chExt cx="2914498" cy="6104887"/>
          </a:xfrm>
        </p:grpSpPr>
        <p:sp>
          <p:nvSpPr>
            <p:cNvPr id="7" name="矩形: 圆角 15">
              <a:extLst>
                <a:ext uri="{FF2B5EF4-FFF2-40B4-BE49-F238E27FC236}">
                  <a16:creationId xmlns:a16="http://schemas.microsoft.com/office/drawing/2014/main" id="{2443D1C0-D383-CC5B-FBB5-6DF8B44CD504}"/>
                </a:ext>
              </a:extLst>
            </p:cNvPr>
            <p:cNvSpPr/>
            <p:nvPr/>
          </p:nvSpPr>
          <p:spPr>
            <a:xfrm>
              <a:off x="5328540" y="2725874"/>
              <a:ext cx="1661540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矩形: 圆角 15">
              <a:extLst>
                <a:ext uri="{FF2B5EF4-FFF2-40B4-BE49-F238E27FC236}">
                  <a16:creationId xmlns:a16="http://schemas.microsoft.com/office/drawing/2014/main" id="{F5964A27-F25E-9868-2B37-0B57E28AF7D0}"/>
                </a:ext>
              </a:extLst>
            </p:cNvPr>
            <p:cNvSpPr/>
            <p:nvPr/>
          </p:nvSpPr>
          <p:spPr>
            <a:xfrm>
              <a:off x="5328540" y="1995624"/>
              <a:ext cx="1661540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矩形: 圆角 15">
              <a:extLst>
                <a:ext uri="{FF2B5EF4-FFF2-40B4-BE49-F238E27FC236}">
                  <a16:creationId xmlns:a16="http://schemas.microsoft.com/office/drawing/2014/main" id="{ABAD1A4B-8EB7-E425-D973-26BCC3DE5489}"/>
                </a:ext>
              </a:extLst>
            </p:cNvPr>
            <p:cNvSpPr/>
            <p:nvPr/>
          </p:nvSpPr>
          <p:spPr>
            <a:xfrm>
              <a:off x="5328540" y="1265374"/>
              <a:ext cx="1661540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矩形: 圆角 15">
              <a:extLst>
                <a:ext uri="{FF2B5EF4-FFF2-40B4-BE49-F238E27FC236}">
                  <a16:creationId xmlns:a16="http://schemas.microsoft.com/office/drawing/2014/main" id="{9143C552-CB0E-3646-86C5-D7497FFF4DCA}"/>
                </a:ext>
              </a:extLst>
            </p:cNvPr>
            <p:cNvSpPr/>
            <p:nvPr/>
          </p:nvSpPr>
          <p:spPr>
            <a:xfrm>
              <a:off x="5328540" y="535124"/>
              <a:ext cx="1661540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矩形: 圆角 15">
              <a:extLst>
                <a:ext uri="{FF2B5EF4-FFF2-40B4-BE49-F238E27FC236}">
                  <a16:creationId xmlns:a16="http://schemas.microsoft.com/office/drawing/2014/main" id="{047C8827-C934-A387-AF2D-FEA7A8C34DA2}"/>
                </a:ext>
              </a:extLst>
            </p:cNvPr>
            <p:cNvSpPr/>
            <p:nvPr/>
          </p:nvSpPr>
          <p:spPr>
            <a:xfrm>
              <a:off x="5328540" y="3456124"/>
              <a:ext cx="1661540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B55770B-5E04-42FA-454C-207D5E947D38}"/>
                </a:ext>
              </a:extLst>
            </p:cNvPr>
            <p:cNvSpPr txBox="1"/>
            <p:nvPr/>
          </p:nvSpPr>
          <p:spPr>
            <a:xfrm>
              <a:off x="4699344" y="610351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FCAC46D-65B9-32F8-79E2-2796B796D773}"/>
                </a:ext>
              </a:extLst>
            </p:cNvPr>
            <p:cNvSpPr txBox="1"/>
            <p:nvPr/>
          </p:nvSpPr>
          <p:spPr>
            <a:xfrm>
              <a:off x="4699344" y="1340601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93ABAAC-974A-D00C-EFAE-6C929ABE38C2}"/>
                </a:ext>
              </a:extLst>
            </p:cNvPr>
            <p:cNvSpPr txBox="1"/>
            <p:nvPr/>
          </p:nvSpPr>
          <p:spPr>
            <a:xfrm>
              <a:off x="4696068" y="2070851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79E4F3D-F2F3-4BB7-1357-CB87D05486D2}"/>
                </a:ext>
              </a:extLst>
            </p:cNvPr>
            <p:cNvSpPr txBox="1"/>
            <p:nvPr/>
          </p:nvSpPr>
          <p:spPr>
            <a:xfrm>
              <a:off x="4696068" y="2801101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67B3F69-F6F7-00DD-4A54-D9B044298080}"/>
                </a:ext>
              </a:extLst>
            </p:cNvPr>
            <p:cNvSpPr txBox="1"/>
            <p:nvPr/>
          </p:nvSpPr>
          <p:spPr>
            <a:xfrm>
              <a:off x="4697259" y="3558247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8" name="矩形: 圆角 3">
              <a:extLst>
                <a:ext uri="{FF2B5EF4-FFF2-40B4-BE49-F238E27FC236}">
                  <a16:creationId xmlns:a16="http://schemas.microsoft.com/office/drawing/2014/main" id="{AF8EF3E6-C4F5-C55D-81DA-AD2EC4D316B4}"/>
                </a:ext>
              </a:extLst>
            </p:cNvPr>
            <p:cNvSpPr/>
            <p:nvPr/>
          </p:nvSpPr>
          <p:spPr>
            <a:xfrm>
              <a:off x="5432511" y="3530188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矩形: 圆角 3">
              <a:extLst>
                <a:ext uri="{FF2B5EF4-FFF2-40B4-BE49-F238E27FC236}">
                  <a16:creationId xmlns:a16="http://schemas.microsoft.com/office/drawing/2014/main" id="{70329B90-75A9-77C8-049D-0B99DCAC1452}"/>
                </a:ext>
              </a:extLst>
            </p:cNvPr>
            <p:cNvSpPr/>
            <p:nvPr/>
          </p:nvSpPr>
          <p:spPr>
            <a:xfrm>
              <a:off x="5432514" y="611707"/>
              <a:ext cx="618491" cy="440096"/>
            </a:xfrm>
            <a:prstGeom prst="roundRect">
              <a:avLst/>
            </a:prstGeom>
            <a:pattFill prst="diagBrick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矩形: 圆角 4">
              <a:extLst>
                <a:ext uri="{FF2B5EF4-FFF2-40B4-BE49-F238E27FC236}">
                  <a16:creationId xmlns:a16="http://schemas.microsoft.com/office/drawing/2014/main" id="{7F61D58A-A546-D1CF-2874-FF5DC657490A}"/>
                </a:ext>
              </a:extLst>
            </p:cNvPr>
            <p:cNvSpPr/>
            <p:nvPr/>
          </p:nvSpPr>
          <p:spPr>
            <a:xfrm>
              <a:off x="5432513" y="1338589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矩形: 圆角 7">
              <a:extLst>
                <a:ext uri="{FF2B5EF4-FFF2-40B4-BE49-F238E27FC236}">
                  <a16:creationId xmlns:a16="http://schemas.microsoft.com/office/drawing/2014/main" id="{64C7558A-20E1-EC1D-1D11-9EC6561799BD}"/>
                </a:ext>
              </a:extLst>
            </p:cNvPr>
            <p:cNvSpPr/>
            <p:nvPr/>
          </p:nvSpPr>
          <p:spPr>
            <a:xfrm>
              <a:off x="5432513" y="2070851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矩形: 圆角 3">
              <a:extLst>
                <a:ext uri="{FF2B5EF4-FFF2-40B4-BE49-F238E27FC236}">
                  <a16:creationId xmlns:a16="http://schemas.microsoft.com/office/drawing/2014/main" id="{A62191C3-35F2-EA18-B267-ABEFC1602A55}"/>
                </a:ext>
              </a:extLst>
            </p:cNvPr>
            <p:cNvSpPr/>
            <p:nvPr/>
          </p:nvSpPr>
          <p:spPr>
            <a:xfrm>
              <a:off x="5432512" y="2801101"/>
              <a:ext cx="618491" cy="440096"/>
            </a:xfrm>
            <a:prstGeom prst="roundRect">
              <a:avLst/>
            </a:prstGeom>
            <a:pattFill prst="diagBrick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矩形: 圆角 4">
              <a:extLst>
                <a:ext uri="{FF2B5EF4-FFF2-40B4-BE49-F238E27FC236}">
                  <a16:creationId xmlns:a16="http://schemas.microsoft.com/office/drawing/2014/main" id="{69AF90EE-2EA3-939A-120A-CDD1548F6B7F}"/>
                </a:ext>
              </a:extLst>
            </p:cNvPr>
            <p:cNvSpPr/>
            <p:nvPr/>
          </p:nvSpPr>
          <p:spPr>
            <a:xfrm>
              <a:off x="6264746" y="2800194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矩形: 圆角 4">
              <a:extLst>
                <a:ext uri="{FF2B5EF4-FFF2-40B4-BE49-F238E27FC236}">
                  <a16:creationId xmlns:a16="http://schemas.microsoft.com/office/drawing/2014/main" id="{00ED0C0D-418B-8937-6225-1709117F0C93}"/>
                </a:ext>
              </a:extLst>
            </p:cNvPr>
            <p:cNvSpPr/>
            <p:nvPr/>
          </p:nvSpPr>
          <p:spPr>
            <a:xfrm>
              <a:off x="6264745" y="3530188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矩形: 圆角 4">
              <a:extLst>
                <a:ext uri="{FF2B5EF4-FFF2-40B4-BE49-F238E27FC236}">
                  <a16:creationId xmlns:a16="http://schemas.microsoft.com/office/drawing/2014/main" id="{5DFF714C-783A-5ED3-29F9-04692F6899E1}"/>
                </a:ext>
              </a:extLst>
            </p:cNvPr>
            <p:cNvSpPr/>
            <p:nvPr/>
          </p:nvSpPr>
          <p:spPr>
            <a:xfrm>
              <a:off x="6269767" y="610351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矩形: 圆角 4">
              <a:extLst>
                <a:ext uri="{FF2B5EF4-FFF2-40B4-BE49-F238E27FC236}">
                  <a16:creationId xmlns:a16="http://schemas.microsoft.com/office/drawing/2014/main" id="{5C88ADD2-F9BA-1841-BF85-16BDD194C8BA}"/>
                </a:ext>
              </a:extLst>
            </p:cNvPr>
            <p:cNvSpPr/>
            <p:nvPr/>
          </p:nvSpPr>
          <p:spPr>
            <a:xfrm>
              <a:off x="6269162" y="1347924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矩形: 圆角 4">
              <a:extLst>
                <a:ext uri="{FF2B5EF4-FFF2-40B4-BE49-F238E27FC236}">
                  <a16:creationId xmlns:a16="http://schemas.microsoft.com/office/drawing/2014/main" id="{C801A390-F174-87DD-8D49-D52D73B2C789}"/>
                </a:ext>
              </a:extLst>
            </p:cNvPr>
            <p:cNvSpPr/>
            <p:nvPr/>
          </p:nvSpPr>
          <p:spPr>
            <a:xfrm>
              <a:off x="6269161" y="2067228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矩形: 圆角 15">
              <a:extLst>
                <a:ext uri="{FF2B5EF4-FFF2-40B4-BE49-F238E27FC236}">
                  <a16:creationId xmlns:a16="http://schemas.microsoft.com/office/drawing/2014/main" id="{6FEBCCD2-D62F-DCBF-3A53-F33DA097F94E}"/>
                </a:ext>
              </a:extLst>
            </p:cNvPr>
            <p:cNvSpPr/>
            <p:nvPr/>
          </p:nvSpPr>
          <p:spPr>
            <a:xfrm>
              <a:off x="5328538" y="4184597"/>
              <a:ext cx="1661540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矩形: 圆角 15">
              <a:extLst>
                <a:ext uri="{FF2B5EF4-FFF2-40B4-BE49-F238E27FC236}">
                  <a16:creationId xmlns:a16="http://schemas.microsoft.com/office/drawing/2014/main" id="{E8763B1E-EDE2-D14F-53C3-B255A1E25584}"/>
                </a:ext>
              </a:extLst>
            </p:cNvPr>
            <p:cNvSpPr/>
            <p:nvPr/>
          </p:nvSpPr>
          <p:spPr>
            <a:xfrm>
              <a:off x="5328538" y="4914847"/>
              <a:ext cx="1661540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99C4D17-6D9A-1D03-DAC6-A626710ED076}"/>
                </a:ext>
              </a:extLst>
            </p:cNvPr>
            <p:cNvSpPr txBox="1"/>
            <p:nvPr/>
          </p:nvSpPr>
          <p:spPr>
            <a:xfrm>
              <a:off x="4696066" y="4259824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9700022-01C7-2AB8-C56D-5297DD531559}"/>
                </a:ext>
              </a:extLst>
            </p:cNvPr>
            <p:cNvSpPr txBox="1"/>
            <p:nvPr/>
          </p:nvSpPr>
          <p:spPr>
            <a:xfrm>
              <a:off x="4697257" y="5016970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32" name="矩形: 圆角 3">
              <a:extLst>
                <a:ext uri="{FF2B5EF4-FFF2-40B4-BE49-F238E27FC236}">
                  <a16:creationId xmlns:a16="http://schemas.microsoft.com/office/drawing/2014/main" id="{A58B76C2-9FE6-3E40-9E46-33C82EFC545A}"/>
                </a:ext>
              </a:extLst>
            </p:cNvPr>
            <p:cNvSpPr/>
            <p:nvPr/>
          </p:nvSpPr>
          <p:spPr>
            <a:xfrm>
              <a:off x="5432509" y="4988911"/>
              <a:ext cx="618491" cy="440096"/>
            </a:xfrm>
            <a:prstGeom prst="roundRect">
              <a:avLst/>
            </a:prstGeom>
            <a:solidFill>
              <a:srgbClr val="62983E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矩形: 圆角 3">
              <a:extLst>
                <a:ext uri="{FF2B5EF4-FFF2-40B4-BE49-F238E27FC236}">
                  <a16:creationId xmlns:a16="http://schemas.microsoft.com/office/drawing/2014/main" id="{DFC81079-80E6-ECA1-BCC9-241B78C8929E}"/>
                </a:ext>
              </a:extLst>
            </p:cNvPr>
            <p:cNvSpPr/>
            <p:nvPr/>
          </p:nvSpPr>
          <p:spPr>
            <a:xfrm>
              <a:off x="5432510" y="4259824"/>
              <a:ext cx="618491" cy="440096"/>
            </a:xfrm>
            <a:prstGeom prst="roundRect">
              <a:avLst/>
            </a:prstGeom>
            <a:solidFill>
              <a:srgbClr val="FFE6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矩形: 圆角 4">
              <a:extLst>
                <a:ext uri="{FF2B5EF4-FFF2-40B4-BE49-F238E27FC236}">
                  <a16:creationId xmlns:a16="http://schemas.microsoft.com/office/drawing/2014/main" id="{ED4F9EB6-0946-386E-32F2-7519866A1B47}"/>
                </a:ext>
              </a:extLst>
            </p:cNvPr>
            <p:cNvSpPr/>
            <p:nvPr/>
          </p:nvSpPr>
          <p:spPr>
            <a:xfrm>
              <a:off x="6269938" y="4259824"/>
              <a:ext cx="618491" cy="440096"/>
            </a:xfrm>
            <a:prstGeom prst="roundRect">
              <a:avLst/>
            </a:prstGeom>
            <a:solidFill>
              <a:srgbClr val="FFE6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矩形: 圆角 4">
              <a:extLst>
                <a:ext uri="{FF2B5EF4-FFF2-40B4-BE49-F238E27FC236}">
                  <a16:creationId xmlns:a16="http://schemas.microsoft.com/office/drawing/2014/main" id="{F2384BF8-4001-C5CD-80D0-57B78A78AE88}"/>
                </a:ext>
              </a:extLst>
            </p:cNvPr>
            <p:cNvSpPr/>
            <p:nvPr/>
          </p:nvSpPr>
          <p:spPr>
            <a:xfrm>
              <a:off x="6264745" y="4988911"/>
              <a:ext cx="618491" cy="440096"/>
            </a:xfrm>
            <a:prstGeom prst="roundRect">
              <a:avLst/>
            </a:prstGeom>
            <a:solidFill>
              <a:srgbClr val="B8541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矩形: 圆角 15">
              <a:extLst>
                <a:ext uri="{FF2B5EF4-FFF2-40B4-BE49-F238E27FC236}">
                  <a16:creationId xmlns:a16="http://schemas.microsoft.com/office/drawing/2014/main" id="{CF2F8956-5F69-A56A-C7C5-45E515606B54}"/>
                </a:ext>
              </a:extLst>
            </p:cNvPr>
            <p:cNvSpPr/>
            <p:nvPr/>
          </p:nvSpPr>
          <p:spPr>
            <a:xfrm flipH="1">
              <a:off x="5378713" y="579948"/>
              <a:ext cx="723148" cy="4156136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dirty="0"/>
            </a:p>
          </p:txBody>
        </p:sp>
        <p:sp>
          <p:nvSpPr>
            <p:cNvPr id="37" name="矩形: 圆角 15">
              <a:extLst>
                <a:ext uri="{FF2B5EF4-FFF2-40B4-BE49-F238E27FC236}">
                  <a16:creationId xmlns:a16="http://schemas.microsoft.com/office/drawing/2014/main" id="{71830888-96B6-5E16-BCB3-BD8404BC59BA}"/>
                </a:ext>
              </a:extLst>
            </p:cNvPr>
            <p:cNvSpPr/>
            <p:nvPr/>
          </p:nvSpPr>
          <p:spPr>
            <a:xfrm flipH="1">
              <a:off x="6223977" y="569874"/>
              <a:ext cx="707170" cy="4166210"/>
            </a:xfrm>
            <a:prstGeom prst="roundRect">
              <a:avLst/>
            </a:prstGeom>
            <a:noFill/>
            <a:ln w="25400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13E20A8-A307-F59F-DFCA-19B6BD6D1222}"/>
                </a:ext>
              </a:extLst>
            </p:cNvPr>
            <p:cNvSpPr txBox="1"/>
            <p:nvPr/>
          </p:nvSpPr>
          <p:spPr>
            <a:xfrm>
              <a:off x="5507774" y="52235"/>
              <a:ext cx="4650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en-US" b="1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D3C5249-31F7-B274-7476-EF3A2B650836}"/>
                </a:ext>
              </a:extLst>
            </p:cNvPr>
            <p:cNvSpPr txBox="1"/>
            <p:nvPr/>
          </p:nvSpPr>
          <p:spPr>
            <a:xfrm>
              <a:off x="6351155" y="65279"/>
              <a:ext cx="4650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en-US" b="1" baseline="-250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463683C6-ED87-E9BA-6B95-E7DEF55FF31E}"/>
                </a:ext>
              </a:extLst>
            </p:cNvPr>
            <p:cNvCxnSpPr>
              <a:cxnSpLocks/>
            </p:cNvCxnSpPr>
            <p:nvPr/>
          </p:nvCxnSpPr>
          <p:spPr>
            <a:xfrm>
              <a:off x="5096322" y="465300"/>
              <a:ext cx="199041" cy="9561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84322877-25B2-7938-6BCB-99DF31A3D6A0}"/>
                </a:ext>
              </a:extLst>
            </p:cNvPr>
            <p:cNvCxnSpPr>
              <a:cxnSpLocks/>
            </p:cNvCxnSpPr>
            <p:nvPr/>
          </p:nvCxnSpPr>
          <p:spPr>
            <a:xfrm>
              <a:off x="5096322" y="2672862"/>
              <a:ext cx="173285" cy="9956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7D363CC-E562-B527-7BA8-707BA0752A6C}"/>
                </a:ext>
              </a:extLst>
            </p:cNvPr>
            <p:cNvSpPr/>
            <p:nvPr/>
          </p:nvSpPr>
          <p:spPr>
            <a:xfrm>
              <a:off x="4075582" y="105925"/>
              <a:ext cx="99899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Local</a:t>
              </a:r>
            </a:p>
            <a:p>
              <a:pPr algn="ctr"/>
              <a:r>
                <a:rPr lang="en-US" altLang="zh-CN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Decoding</a:t>
              </a:r>
              <a:endParaRPr lang="en-HK" sz="1400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970CCECD-C3AC-CBDD-FD37-6F95D35241DC}"/>
                </a:ext>
              </a:extLst>
            </p:cNvPr>
            <p:cNvSpPr/>
            <p:nvPr/>
          </p:nvSpPr>
          <p:spPr>
            <a:xfrm>
              <a:off x="4097330" y="2358144"/>
              <a:ext cx="99899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Local</a:t>
              </a:r>
            </a:p>
            <a:p>
              <a:pPr algn="ctr"/>
              <a:r>
                <a:rPr lang="en-US" altLang="zh-CN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Decoding</a:t>
              </a:r>
              <a:endParaRPr lang="en-HK" sz="1400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EA0C55EF-84AE-BD92-8875-E35A9E24A275}"/>
                </a:ext>
              </a:extLst>
            </p:cNvPr>
            <p:cNvSpPr txBox="1"/>
            <p:nvPr/>
          </p:nvSpPr>
          <p:spPr>
            <a:xfrm>
              <a:off x="5432509" y="5510791"/>
              <a:ext cx="14626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ADC: 5</a:t>
              </a:r>
            </a:p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AMC:</a:t>
              </a:r>
              <a:r>
                <a:rPr lang="zh-CN" alt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65351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41C6BE-33DB-435D-6CE3-2ACC92F0EF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8306-C444-04D4-6BB8-D7860FC33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Configurable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F7D62-12CB-97BE-4E55-E321B67DCFE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30F40-F908-09B4-D329-6C29433A9E7E}"/>
              </a:ext>
            </a:extLst>
          </p:cNvPr>
          <p:cNvSpPr txBox="1">
            <a:spLocks/>
          </p:cNvSpPr>
          <p:nvPr/>
        </p:nvSpPr>
        <p:spPr bwMode="auto">
          <a:xfrm>
            <a:off x="609441" y="1447801"/>
            <a:ext cx="7073444" cy="4678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b="1" kern="0" dirty="0">
                <a:solidFill>
                  <a:srgbClr val="FF0000"/>
                </a:solidFill>
              </a:rPr>
              <a:t>Increase</a:t>
            </a:r>
            <a:r>
              <a:rPr lang="zh-CN" altLang="en-US" b="1" kern="0" dirty="0">
                <a:solidFill>
                  <a:srgbClr val="FF0000"/>
                </a:solidFill>
              </a:rPr>
              <a:t> </a:t>
            </a:r>
            <a:r>
              <a:rPr lang="el-GR" sz="2800" b="1" dirty="0">
                <a:solidFill>
                  <a:srgbClr val="FF0000"/>
                </a:solidFill>
                <a:cs typeface="Arial" panose="020B0604020202020204" pitchFamily="34" charset="0"/>
              </a:rPr>
              <a:t>η</a:t>
            </a:r>
            <a:r>
              <a:rPr lang="zh-CN" altLang="en-US" sz="2800" b="1" kern="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CN" sz="2800" kern="0" dirty="0">
                <a:cs typeface="Arial" panose="020B0604020202020204" pitchFamily="34" charset="0"/>
              </a:rPr>
              <a:t>to</a:t>
            </a:r>
            <a:r>
              <a:rPr lang="zh-CN" altLang="en-US" sz="2800" kern="0" dirty="0">
                <a:cs typeface="Arial" panose="020B0604020202020204" pitchFamily="34" charset="0"/>
              </a:rPr>
              <a:t> </a:t>
            </a:r>
            <a:r>
              <a:rPr lang="en-US" altLang="zh-CN" sz="2800" kern="0" dirty="0">
                <a:cs typeface="Arial" panose="020B0604020202020204" pitchFamily="34" charset="0"/>
              </a:rPr>
              <a:t>a</a:t>
            </a:r>
            <a:r>
              <a:rPr lang="en-US" altLang="zh-CN" kern="0" dirty="0"/>
              <a:t>ggregate</a:t>
            </a:r>
            <a:r>
              <a:rPr lang="zh-CN" altLang="en-US" kern="0" dirty="0"/>
              <a:t> </a:t>
            </a:r>
            <a:r>
              <a:rPr lang="en-US" altLang="zh-CN" kern="0" dirty="0"/>
              <a:t>more</a:t>
            </a:r>
            <a:r>
              <a:rPr lang="zh-CN" altLang="en-US" kern="0" dirty="0"/>
              <a:t> </a:t>
            </a:r>
            <a:r>
              <a:rPr lang="en-US" altLang="zh-CN" kern="0" dirty="0"/>
              <a:t>data</a:t>
            </a:r>
            <a:r>
              <a:rPr lang="zh-CN" altLang="en-US" kern="0" dirty="0"/>
              <a:t> </a:t>
            </a:r>
            <a:r>
              <a:rPr lang="en-US" altLang="zh-CN" kern="0" dirty="0"/>
              <a:t>blocks</a:t>
            </a:r>
            <a:r>
              <a:rPr lang="zh-CN" altLang="en-US" kern="0" dirty="0"/>
              <a:t> </a:t>
            </a:r>
            <a:r>
              <a:rPr lang="en-US" altLang="zh-CN" kern="0" dirty="0"/>
              <a:t>from</a:t>
            </a:r>
            <a:r>
              <a:rPr lang="zh-CN" altLang="en-US" kern="0" dirty="0"/>
              <a:t> </a:t>
            </a:r>
            <a:r>
              <a:rPr lang="en-US" altLang="zh-CN" kern="0" dirty="0"/>
              <a:t>a</a:t>
            </a:r>
            <a:r>
              <a:rPr lang="zh-CN" altLang="en-US" kern="0" dirty="0"/>
              <a:t> </a:t>
            </a:r>
            <a:r>
              <a:rPr lang="en-US" altLang="zh-CN" kern="0" dirty="0"/>
              <a:t>local</a:t>
            </a:r>
            <a:r>
              <a:rPr lang="zh-CN" altLang="en-US" kern="0" dirty="0"/>
              <a:t> </a:t>
            </a:r>
            <a:r>
              <a:rPr lang="en-US" altLang="zh-CN" kern="0" dirty="0"/>
              <a:t>group</a:t>
            </a:r>
            <a:r>
              <a:rPr lang="zh-CN" altLang="en-US" kern="0" dirty="0"/>
              <a:t> </a:t>
            </a:r>
            <a:r>
              <a:rPr lang="en-US" altLang="zh-CN" kern="0" dirty="0"/>
              <a:t>in</a:t>
            </a:r>
            <a:r>
              <a:rPr lang="zh-CN" altLang="en-US" kern="0" dirty="0"/>
              <a:t> </a:t>
            </a:r>
            <a:r>
              <a:rPr lang="en-US" altLang="zh-CN" kern="0" dirty="0"/>
              <a:t>a</a:t>
            </a:r>
            <a:r>
              <a:rPr lang="zh-CN" altLang="en-US" kern="0" dirty="0"/>
              <a:t> </a:t>
            </a:r>
            <a:r>
              <a:rPr lang="en-US" altLang="zh-CN" kern="0" dirty="0"/>
              <a:t>rack</a:t>
            </a:r>
          </a:p>
          <a:p>
            <a:r>
              <a:rPr lang="en-US" altLang="zh-CN" kern="0" dirty="0"/>
              <a:t>Reduce</a:t>
            </a:r>
            <a:r>
              <a:rPr lang="zh-CN" altLang="en-US" kern="0" dirty="0"/>
              <a:t> </a:t>
            </a:r>
            <a:r>
              <a:rPr lang="en-US" altLang="zh-CN" kern="0" dirty="0"/>
              <a:t>ADC</a:t>
            </a:r>
            <a:r>
              <a:rPr lang="zh-CN" altLang="en-US" kern="0" dirty="0"/>
              <a:t> </a:t>
            </a:r>
            <a:r>
              <a:rPr lang="en-US" altLang="zh-CN" kern="0" dirty="0"/>
              <a:t>and</a:t>
            </a:r>
            <a:r>
              <a:rPr lang="zh-CN" altLang="en-US" kern="0" dirty="0"/>
              <a:t> </a:t>
            </a:r>
            <a:r>
              <a:rPr lang="en-US" altLang="zh-CN" kern="0" dirty="0"/>
              <a:t>increase</a:t>
            </a:r>
            <a:r>
              <a:rPr lang="zh-CN" altLang="en-US" kern="0" dirty="0"/>
              <a:t> </a:t>
            </a:r>
            <a:r>
              <a:rPr lang="en-US" altLang="zh-CN" kern="0" dirty="0"/>
              <a:t>AMC</a:t>
            </a:r>
          </a:p>
          <a:p>
            <a:r>
              <a:rPr lang="en-US" altLang="zh-CN" kern="0" dirty="0"/>
              <a:t>Balance</a:t>
            </a:r>
            <a:r>
              <a:rPr lang="zh-CN" altLang="en-US" kern="0" dirty="0"/>
              <a:t> </a:t>
            </a:r>
            <a:r>
              <a:rPr lang="en-US" altLang="zh-CN" kern="0" dirty="0"/>
              <a:t>the</a:t>
            </a:r>
            <a:r>
              <a:rPr lang="zh-CN" altLang="en-US" kern="0" dirty="0"/>
              <a:t> </a:t>
            </a:r>
            <a:r>
              <a:rPr lang="en-US" altLang="zh-CN" kern="0" dirty="0"/>
              <a:t>degraded</a:t>
            </a:r>
            <a:r>
              <a:rPr lang="zh-CN" altLang="en-US" kern="0" dirty="0"/>
              <a:t> </a:t>
            </a:r>
            <a:r>
              <a:rPr lang="en-US" altLang="zh-CN" kern="0" dirty="0"/>
              <a:t>read</a:t>
            </a:r>
            <a:r>
              <a:rPr lang="zh-CN" altLang="en-US" kern="0" dirty="0"/>
              <a:t> </a:t>
            </a:r>
            <a:r>
              <a:rPr lang="en-US" altLang="zh-CN" kern="0" dirty="0"/>
              <a:t>performance</a:t>
            </a:r>
            <a:r>
              <a:rPr lang="zh-CN" altLang="en-US" kern="0" dirty="0"/>
              <a:t> </a:t>
            </a:r>
            <a:r>
              <a:rPr lang="en-US" altLang="zh-CN" kern="0" dirty="0"/>
              <a:t>in</a:t>
            </a:r>
            <a:r>
              <a:rPr lang="zh-CN" altLang="en-US" kern="0" dirty="0"/>
              <a:t> </a:t>
            </a:r>
            <a:r>
              <a:rPr lang="en-US" altLang="zh-CN" kern="0" dirty="0"/>
              <a:t>both</a:t>
            </a:r>
            <a:r>
              <a:rPr lang="zh-CN" altLang="en-US" kern="0" dirty="0"/>
              <a:t> </a:t>
            </a:r>
            <a:r>
              <a:rPr lang="en-US" altLang="zh-CN" kern="0" dirty="0"/>
              <a:t>regular</a:t>
            </a:r>
            <a:r>
              <a:rPr lang="zh-CN" altLang="en-US" kern="0" dirty="0"/>
              <a:t> </a:t>
            </a:r>
            <a:r>
              <a:rPr lang="en-US" altLang="zh-CN" kern="0" dirty="0"/>
              <a:t>and</a:t>
            </a:r>
            <a:r>
              <a:rPr lang="zh-CN" altLang="en-US" kern="0" dirty="0"/>
              <a:t> </a:t>
            </a:r>
            <a:r>
              <a:rPr lang="en-US" altLang="zh-CN" kern="0" dirty="0"/>
              <a:t>maintenance</a:t>
            </a:r>
            <a:r>
              <a:rPr lang="zh-CN" altLang="en-US" kern="0" dirty="0"/>
              <a:t> </a:t>
            </a:r>
            <a:r>
              <a:rPr lang="en-US" altLang="zh-CN" kern="0" dirty="0"/>
              <a:t>modes</a:t>
            </a:r>
          </a:p>
          <a:p>
            <a:r>
              <a:rPr lang="en-US" altLang="zh-CN" b="1" kern="0" dirty="0">
                <a:solidFill>
                  <a:srgbClr val="FF0000"/>
                </a:solidFill>
              </a:rPr>
              <a:t>Global decoding </a:t>
            </a:r>
            <a:r>
              <a:rPr lang="en-US" altLang="zh-CN" kern="0" dirty="0"/>
              <a:t>(in maintenance mode)</a:t>
            </a:r>
          </a:p>
          <a:p>
            <a:pPr lvl="1"/>
            <a:r>
              <a:rPr lang="en-US" altLang="zh-CN" kern="0" dirty="0"/>
              <a:t>Repairing a data block retrieves </a:t>
            </a:r>
            <a:r>
              <a:rPr lang="en-US" altLang="zh-CN" b="1" kern="0" dirty="0">
                <a:solidFill>
                  <a:srgbClr val="FF0000"/>
                </a:solidFill>
              </a:rPr>
              <a:t>multiple</a:t>
            </a:r>
            <a:r>
              <a:rPr lang="en-US" altLang="zh-CN" kern="0" dirty="0"/>
              <a:t> data blocks parity blocks from the stripe</a:t>
            </a:r>
          </a:p>
        </p:txBody>
      </p:sp>
      <p:sp>
        <p:nvSpPr>
          <p:cNvPr id="8" name="TextBox 59">
            <a:extLst>
              <a:ext uri="{FF2B5EF4-FFF2-40B4-BE49-F238E27FC236}">
                <a16:creationId xmlns:a16="http://schemas.microsoft.com/office/drawing/2014/main" id="{C6ACF77A-1002-B987-FB93-EE117EB8978F}"/>
              </a:ext>
            </a:extLst>
          </p:cNvPr>
          <p:cNvSpPr txBox="1"/>
          <p:nvPr/>
        </p:nvSpPr>
        <p:spPr>
          <a:xfrm>
            <a:off x="9190756" y="6238473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l-GR" sz="2200" b="1" dirty="0">
                <a:solidFill>
                  <a:srgbClr val="FF0000"/>
                </a:solidFill>
                <a:cs typeface="Arial" panose="020B0604020202020204" pitchFamily="34" charset="0"/>
              </a:rPr>
              <a:t>η</a:t>
            </a:r>
            <a:r>
              <a:rPr lang="zh-CN" altLang="en-US" sz="2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solidFill>
                  <a:srgbClr val="FF0000"/>
                </a:solidFill>
                <a:cs typeface="Arial" panose="020B0604020202020204" pitchFamily="34" charset="0"/>
              </a:rPr>
              <a:t>=</a:t>
            </a:r>
            <a:r>
              <a:rPr lang="zh-CN" altLang="en-US" sz="2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solidFill>
                  <a:srgbClr val="FF0000"/>
                </a:solidFill>
                <a:cs typeface="Arial" panose="020B0604020202020204" pitchFamily="34" charset="0"/>
              </a:rPr>
              <a:t>1</a:t>
            </a:r>
            <a:endParaRPr lang="en-US" sz="2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F2C8B6FF-869C-7FFB-42D8-82E6410C66B3}"/>
              </a:ext>
            </a:extLst>
          </p:cNvPr>
          <p:cNvGrpSpPr/>
          <p:nvPr/>
        </p:nvGrpSpPr>
        <p:grpSpPr>
          <a:xfrm>
            <a:off x="7318548" y="1054448"/>
            <a:ext cx="4320480" cy="5182864"/>
            <a:chOff x="7219598" y="838424"/>
            <a:chExt cx="4324299" cy="5397147"/>
          </a:xfrm>
        </p:grpSpPr>
        <p:sp>
          <p:nvSpPr>
            <p:cNvPr id="91" name="矩形: 圆角 15">
              <a:extLst>
                <a:ext uri="{FF2B5EF4-FFF2-40B4-BE49-F238E27FC236}">
                  <a16:creationId xmlns:a16="http://schemas.microsoft.com/office/drawing/2014/main" id="{01C9D192-3DED-441A-9E99-1C1C971E885F}"/>
                </a:ext>
              </a:extLst>
            </p:cNvPr>
            <p:cNvSpPr/>
            <p:nvPr/>
          </p:nvSpPr>
          <p:spPr>
            <a:xfrm>
              <a:off x="8406683" y="4898716"/>
              <a:ext cx="1661538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矩形: 圆角 15">
              <a:extLst>
                <a:ext uri="{FF2B5EF4-FFF2-40B4-BE49-F238E27FC236}">
                  <a16:creationId xmlns:a16="http://schemas.microsoft.com/office/drawing/2014/main" id="{B7F9E0B2-A546-57A4-C11A-27C832D13BB3}"/>
                </a:ext>
              </a:extLst>
            </p:cNvPr>
            <p:cNvSpPr/>
            <p:nvPr/>
          </p:nvSpPr>
          <p:spPr>
            <a:xfrm>
              <a:off x="8406683" y="1980871"/>
              <a:ext cx="2420462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矩形: 圆角 15">
              <a:extLst>
                <a:ext uri="{FF2B5EF4-FFF2-40B4-BE49-F238E27FC236}">
                  <a16:creationId xmlns:a16="http://schemas.microsoft.com/office/drawing/2014/main" id="{BE95165B-D25A-68E7-E930-3693F58D11FE}"/>
                </a:ext>
              </a:extLst>
            </p:cNvPr>
            <p:cNvSpPr/>
            <p:nvPr/>
          </p:nvSpPr>
          <p:spPr>
            <a:xfrm>
              <a:off x="8406683" y="1250621"/>
              <a:ext cx="2420462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矩形: 圆角 3">
              <a:extLst>
                <a:ext uri="{FF2B5EF4-FFF2-40B4-BE49-F238E27FC236}">
                  <a16:creationId xmlns:a16="http://schemas.microsoft.com/office/drawing/2014/main" id="{E389749F-9514-F34B-A81B-0403024B0D17}"/>
                </a:ext>
              </a:extLst>
            </p:cNvPr>
            <p:cNvSpPr/>
            <p:nvPr/>
          </p:nvSpPr>
          <p:spPr>
            <a:xfrm>
              <a:off x="8500498" y="1327204"/>
              <a:ext cx="618491" cy="440096"/>
            </a:xfrm>
            <a:prstGeom prst="roundRect">
              <a:avLst/>
            </a:prstGeom>
            <a:pattFill prst="diagBrick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矩形: 圆角 4">
              <a:extLst>
                <a:ext uri="{FF2B5EF4-FFF2-40B4-BE49-F238E27FC236}">
                  <a16:creationId xmlns:a16="http://schemas.microsoft.com/office/drawing/2014/main" id="{2C7C5B04-5191-D23E-312F-11EF727D0568}"/>
                </a:ext>
              </a:extLst>
            </p:cNvPr>
            <p:cNvSpPr/>
            <p:nvPr/>
          </p:nvSpPr>
          <p:spPr>
            <a:xfrm>
              <a:off x="8500497" y="2054086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矩形: 圆角 4">
              <a:extLst>
                <a:ext uri="{FF2B5EF4-FFF2-40B4-BE49-F238E27FC236}">
                  <a16:creationId xmlns:a16="http://schemas.microsoft.com/office/drawing/2014/main" id="{9E1C5A8E-1EC9-C09C-A4A8-AE69F62FD727}"/>
                </a:ext>
              </a:extLst>
            </p:cNvPr>
            <p:cNvSpPr/>
            <p:nvPr/>
          </p:nvSpPr>
          <p:spPr>
            <a:xfrm>
              <a:off x="9332961" y="1321347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矩形: 圆角 4">
              <a:extLst>
                <a:ext uri="{FF2B5EF4-FFF2-40B4-BE49-F238E27FC236}">
                  <a16:creationId xmlns:a16="http://schemas.microsoft.com/office/drawing/2014/main" id="{248A4FAB-77AF-06E7-A101-6E3B03EBCBB8}"/>
                </a:ext>
              </a:extLst>
            </p:cNvPr>
            <p:cNvSpPr/>
            <p:nvPr/>
          </p:nvSpPr>
          <p:spPr>
            <a:xfrm>
              <a:off x="9329630" y="2048863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矩形: 圆角 3">
              <a:extLst>
                <a:ext uri="{FF2B5EF4-FFF2-40B4-BE49-F238E27FC236}">
                  <a16:creationId xmlns:a16="http://schemas.microsoft.com/office/drawing/2014/main" id="{284A87D4-81CB-61C8-A975-5E0BAFD0607E}"/>
                </a:ext>
              </a:extLst>
            </p:cNvPr>
            <p:cNvSpPr/>
            <p:nvPr/>
          </p:nvSpPr>
          <p:spPr>
            <a:xfrm>
              <a:off x="8516994" y="4976143"/>
              <a:ext cx="618491" cy="440096"/>
            </a:xfrm>
            <a:prstGeom prst="roundRect">
              <a:avLst/>
            </a:prstGeom>
            <a:solidFill>
              <a:srgbClr val="62983E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矩形: 圆角 4">
              <a:extLst>
                <a:ext uri="{FF2B5EF4-FFF2-40B4-BE49-F238E27FC236}">
                  <a16:creationId xmlns:a16="http://schemas.microsoft.com/office/drawing/2014/main" id="{087FB86C-96A5-C7A9-F109-C145D127EEB2}"/>
                </a:ext>
              </a:extLst>
            </p:cNvPr>
            <p:cNvSpPr/>
            <p:nvPr/>
          </p:nvSpPr>
          <p:spPr>
            <a:xfrm>
              <a:off x="9342888" y="4965784"/>
              <a:ext cx="618491" cy="440096"/>
            </a:xfrm>
            <a:prstGeom prst="roundRect">
              <a:avLst/>
            </a:prstGeom>
            <a:solidFill>
              <a:srgbClr val="B8541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矩形: 圆角 4">
              <a:extLst>
                <a:ext uri="{FF2B5EF4-FFF2-40B4-BE49-F238E27FC236}">
                  <a16:creationId xmlns:a16="http://schemas.microsoft.com/office/drawing/2014/main" id="{A2D5A10D-FC93-8451-05AC-7E69E4C298A2}"/>
                </a:ext>
              </a:extLst>
            </p:cNvPr>
            <p:cNvSpPr/>
            <p:nvPr/>
          </p:nvSpPr>
          <p:spPr>
            <a:xfrm>
              <a:off x="10107574" y="1324486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矩形: 圆角 4">
              <a:extLst>
                <a:ext uri="{FF2B5EF4-FFF2-40B4-BE49-F238E27FC236}">
                  <a16:creationId xmlns:a16="http://schemas.microsoft.com/office/drawing/2014/main" id="{E2225AC3-B15A-0EAE-8A18-D0976E2CA65B}"/>
                </a:ext>
              </a:extLst>
            </p:cNvPr>
            <p:cNvSpPr/>
            <p:nvPr/>
          </p:nvSpPr>
          <p:spPr>
            <a:xfrm>
              <a:off x="10104811" y="2056097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矩形: 圆角 15">
              <a:extLst>
                <a:ext uri="{FF2B5EF4-FFF2-40B4-BE49-F238E27FC236}">
                  <a16:creationId xmlns:a16="http://schemas.microsoft.com/office/drawing/2014/main" id="{D92F8AC0-99DC-3467-5451-8B2A4CE81678}"/>
                </a:ext>
              </a:extLst>
            </p:cNvPr>
            <p:cNvSpPr/>
            <p:nvPr/>
          </p:nvSpPr>
          <p:spPr>
            <a:xfrm flipH="1">
              <a:off x="8453795" y="1287675"/>
              <a:ext cx="2323821" cy="514349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dirty="0"/>
            </a:p>
          </p:txBody>
        </p:sp>
        <p:sp>
          <p:nvSpPr>
            <p:cNvPr id="103" name="矩形: 圆角 15">
              <a:extLst>
                <a:ext uri="{FF2B5EF4-FFF2-40B4-BE49-F238E27FC236}">
                  <a16:creationId xmlns:a16="http://schemas.microsoft.com/office/drawing/2014/main" id="{EE3E4577-F5FC-550E-F15B-E6D7676F01DA}"/>
                </a:ext>
              </a:extLst>
            </p:cNvPr>
            <p:cNvSpPr/>
            <p:nvPr/>
          </p:nvSpPr>
          <p:spPr>
            <a:xfrm flipH="1">
              <a:off x="8451002" y="2018971"/>
              <a:ext cx="2326613" cy="514349"/>
            </a:xfrm>
            <a:prstGeom prst="roundRect">
              <a:avLst/>
            </a:prstGeom>
            <a:noFill/>
            <a:ln w="25400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dirty="0"/>
            </a:p>
          </p:txBody>
        </p:sp>
        <p:sp>
          <p:nvSpPr>
            <p:cNvPr id="104" name="矩形: 圆角 15">
              <a:extLst>
                <a:ext uri="{FF2B5EF4-FFF2-40B4-BE49-F238E27FC236}">
                  <a16:creationId xmlns:a16="http://schemas.microsoft.com/office/drawing/2014/main" id="{41570E7B-1A0A-C8D2-0730-5D5E533EB6FD}"/>
                </a:ext>
              </a:extLst>
            </p:cNvPr>
            <p:cNvSpPr/>
            <p:nvPr/>
          </p:nvSpPr>
          <p:spPr>
            <a:xfrm>
              <a:off x="8406683" y="2699384"/>
              <a:ext cx="1661540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矩形: 圆角 15">
              <a:extLst>
                <a:ext uri="{FF2B5EF4-FFF2-40B4-BE49-F238E27FC236}">
                  <a16:creationId xmlns:a16="http://schemas.microsoft.com/office/drawing/2014/main" id="{15BB6DD7-549B-326E-5DF5-64A81EB42689}"/>
                </a:ext>
              </a:extLst>
            </p:cNvPr>
            <p:cNvSpPr/>
            <p:nvPr/>
          </p:nvSpPr>
          <p:spPr>
            <a:xfrm>
              <a:off x="8406683" y="3429634"/>
              <a:ext cx="1661540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矩形: 圆角 3">
              <a:extLst>
                <a:ext uri="{FF2B5EF4-FFF2-40B4-BE49-F238E27FC236}">
                  <a16:creationId xmlns:a16="http://schemas.microsoft.com/office/drawing/2014/main" id="{4CA6748A-9EA6-17B9-26C2-FD4094C4D85F}"/>
                </a:ext>
              </a:extLst>
            </p:cNvPr>
            <p:cNvSpPr/>
            <p:nvPr/>
          </p:nvSpPr>
          <p:spPr>
            <a:xfrm>
              <a:off x="8510654" y="3503698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矩形: 圆角 3">
              <a:extLst>
                <a:ext uri="{FF2B5EF4-FFF2-40B4-BE49-F238E27FC236}">
                  <a16:creationId xmlns:a16="http://schemas.microsoft.com/office/drawing/2014/main" id="{A8AD9F74-4E4B-4262-C7D7-6AD745F035D9}"/>
                </a:ext>
              </a:extLst>
            </p:cNvPr>
            <p:cNvSpPr/>
            <p:nvPr/>
          </p:nvSpPr>
          <p:spPr>
            <a:xfrm>
              <a:off x="8510655" y="2774611"/>
              <a:ext cx="618491" cy="440096"/>
            </a:xfrm>
            <a:prstGeom prst="roundRect">
              <a:avLst/>
            </a:prstGeom>
            <a:pattFill prst="diagBrick">
              <a:fgClr>
                <a:schemeClr val="bg1">
                  <a:lumMod val="50000"/>
                </a:schemeClr>
              </a:fgClr>
              <a:bgClr>
                <a:schemeClr val="bg1"/>
              </a:bgClr>
            </a:patt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矩形: 圆角 4">
              <a:extLst>
                <a:ext uri="{FF2B5EF4-FFF2-40B4-BE49-F238E27FC236}">
                  <a16:creationId xmlns:a16="http://schemas.microsoft.com/office/drawing/2014/main" id="{310796B3-825B-1223-EE18-86CDAAA9FBDE}"/>
                </a:ext>
              </a:extLst>
            </p:cNvPr>
            <p:cNvSpPr/>
            <p:nvPr/>
          </p:nvSpPr>
          <p:spPr>
            <a:xfrm>
              <a:off x="9342889" y="2773704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矩形: 圆角 4">
              <a:extLst>
                <a:ext uri="{FF2B5EF4-FFF2-40B4-BE49-F238E27FC236}">
                  <a16:creationId xmlns:a16="http://schemas.microsoft.com/office/drawing/2014/main" id="{BD54F213-9F20-EC6F-1ECC-7EB2F6BDD15F}"/>
                </a:ext>
              </a:extLst>
            </p:cNvPr>
            <p:cNvSpPr/>
            <p:nvPr/>
          </p:nvSpPr>
          <p:spPr>
            <a:xfrm>
              <a:off x="9342888" y="3503698"/>
              <a:ext cx="618491" cy="44009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矩形: 圆角 15">
              <a:extLst>
                <a:ext uri="{FF2B5EF4-FFF2-40B4-BE49-F238E27FC236}">
                  <a16:creationId xmlns:a16="http://schemas.microsoft.com/office/drawing/2014/main" id="{46927DB7-CC5E-B19E-C16C-3A1B5A718D9E}"/>
                </a:ext>
              </a:extLst>
            </p:cNvPr>
            <p:cNvSpPr/>
            <p:nvPr/>
          </p:nvSpPr>
          <p:spPr>
            <a:xfrm>
              <a:off x="8406681" y="4158107"/>
              <a:ext cx="1661540" cy="590550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矩形: 圆角 3">
              <a:extLst>
                <a:ext uri="{FF2B5EF4-FFF2-40B4-BE49-F238E27FC236}">
                  <a16:creationId xmlns:a16="http://schemas.microsoft.com/office/drawing/2014/main" id="{EDEEC911-D076-9103-9EF0-653839F1CEB6}"/>
                </a:ext>
              </a:extLst>
            </p:cNvPr>
            <p:cNvSpPr/>
            <p:nvPr/>
          </p:nvSpPr>
          <p:spPr>
            <a:xfrm>
              <a:off x="8510653" y="4233334"/>
              <a:ext cx="618491" cy="440096"/>
            </a:xfrm>
            <a:prstGeom prst="roundRect">
              <a:avLst/>
            </a:prstGeom>
            <a:solidFill>
              <a:srgbClr val="FFE6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矩形: 圆角 4">
              <a:extLst>
                <a:ext uri="{FF2B5EF4-FFF2-40B4-BE49-F238E27FC236}">
                  <a16:creationId xmlns:a16="http://schemas.microsoft.com/office/drawing/2014/main" id="{2787EB29-0EB2-9C06-7EA0-24704F3F5582}"/>
                </a:ext>
              </a:extLst>
            </p:cNvPr>
            <p:cNvSpPr/>
            <p:nvPr/>
          </p:nvSpPr>
          <p:spPr>
            <a:xfrm>
              <a:off x="9348081" y="4233334"/>
              <a:ext cx="618491" cy="440096"/>
            </a:xfrm>
            <a:prstGeom prst="roundRect">
              <a:avLst/>
            </a:prstGeom>
            <a:solidFill>
              <a:srgbClr val="FFE6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zh-CN" sz="20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矩形: 圆角 15">
              <a:extLst>
                <a:ext uri="{FF2B5EF4-FFF2-40B4-BE49-F238E27FC236}">
                  <a16:creationId xmlns:a16="http://schemas.microsoft.com/office/drawing/2014/main" id="{3677723F-31E7-6563-CD86-076FE34E4961}"/>
                </a:ext>
              </a:extLst>
            </p:cNvPr>
            <p:cNvSpPr/>
            <p:nvPr/>
          </p:nvSpPr>
          <p:spPr>
            <a:xfrm flipH="1">
              <a:off x="8468806" y="2732431"/>
              <a:ext cx="725568" cy="1967984"/>
            </a:xfrm>
            <a:prstGeom prst="roundRect">
              <a:avLst/>
            </a:prstGeom>
            <a:noFill/>
            <a:ln w="2540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dirty="0"/>
            </a:p>
          </p:txBody>
        </p:sp>
        <p:sp>
          <p:nvSpPr>
            <p:cNvPr id="114" name="矩形: 圆角 15">
              <a:extLst>
                <a:ext uri="{FF2B5EF4-FFF2-40B4-BE49-F238E27FC236}">
                  <a16:creationId xmlns:a16="http://schemas.microsoft.com/office/drawing/2014/main" id="{9E0F4E95-F29F-F9D0-43C6-DDA77A5D58C9}"/>
                </a:ext>
              </a:extLst>
            </p:cNvPr>
            <p:cNvSpPr/>
            <p:nvPr/>
          </p:nvSpPr>
          <p:spPr>
            <a:xfrm flipH="1">
              <a:off x="9282715" y="2735944"/>
              <a:ext cx="749307" cy="1967984"/>
            </a:xfrm>
            <a:prstGeom prst="roundRect">
              <a:avLst/>
            </a:prstGeom>
            <a:noFill/>
            <a:ln w="25400">
              <a:solidFill>
                <a:srgbClr val="00B05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dirty="0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F608B4CE-4A05-024E-6004-B243D2B3D7C9}"/>
                </a:ext>
              </a:extLst>
            </p:cNvPr>
            <p:cNvSpPr txBox="1"/>
            <p:nvPr/>
          </p:nvSpPr>
          <p:spPr>
            <a:xfrm>
              <a:off x="7875216" y="1325847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56BCB9AE-6255-9932-2FA9-C6BB9CBC9570}"/>
                </a:ext>
              </a:extLst>
            </p:cNvPr>
            <p:cNvSpPr txBox="1"/>
            <p:nvPr/>
          </p:nvSpPr>
          <p:spPr>
            <a:xfrm>
              <a:off x="7875216" y="2056097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2D32D807-97BC-D840-4367-B784010BB409}"/>
                </a:ext>
              </a:extLst>
            </p:cNvPr>
            <p:cNvSpPr txBox="1"/>
            <p:nvPr/>
          </p:nvSpPr>
          <p:spPr>
            <a:xfrm>
              <a:off x="7871940" y="2786347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E943767F-F8D2-E36F-234B-0059798A17A8}"/>
                </a:ext>
              </a:extLst>
            </p:cNvPr>
            <p:cNvSpPr txBox="1"/>
            <p:nvPr/>
          </p:nvSpPr>
          <p:spPr>
            <a:xfrm>
              <a:off x="7871940" y="3516597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2B319511-9481-8438-4258-5C5105E3A5B8}"/>
                </a:ext>
              </a:extLst>
            </p:cNvPr>
            <p:cNvSpPr txBox="1"/>
            <p:nvPr/>
          </p:nvSpPr>
          <p:spPr>
            <a:xfrm>
              <a:off x="7873131" y="4273743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F0AE20B0-6101-A4B3-6DE4-578CDE3EBB95}"/>
                </a:ext>
              </a:extLst>
            </p:cNvPr>
            <p:cNvSpPr txBox="1"/>
            <p:nvPr/>
          </p:nvSpPr>
          <p:spPr>
            <a:xfrm>
              <a:off x="7871938" y="4975320"/>
              <a:ext cx="485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R</a:t>
              </a:r>
              <a:r>
                <a:rPr lang="en-US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121" name="Right Brace 161">
              <a:extLst>
                <a:ext uri="{FF2B5EF4-FFF2-40B4-BE49-F238E27FC236}">
                  <a16:creationId xmlns:a16="http://schemas.microsoft.com/office/drawing/2014/main" id="{764E3DAE-49AC-8AEE-AF35-A0FF4D1EC6C1}"/>
                </a:ext>
              </a:extLst>
            </p:cNvPr>
            <p:cNvSpPr/>
            <p:nvPr/>
          </p:nvSpPr>
          <p:spPr>
            <a:xfrm>
              <a:off x="10790771" y="2299414"/>
              <a:ext cx="234960" cy="2167883"/>
            </a:xfrm>
            <a:custGeom>
              <a:avLst/>
              <a:gdLst>
                <a:gd name="connsiteX0" fmla="*/ 0 w 151139"/>
                <a:gd name="connsiteY0" fmla="*/ 0 h 2512553"/>
                <a:gd name="connsiteX1" fmla="*/ 75570 w 151139"/>
                <a:gd name="connsiteY1" fmla="*/ 45212 h 2512553"/>
                <a:gd name="connsiteX2" fmla="*/ 75570 w 151139"/>
                <a:gd name="connsiteY2" fmla="*/ 1375863 h 2512553"/>
                <a:gd name="connsiteX3" fmla="*/ 151140 w 151139"/>
                <a:gd name="connsiteY3" fmla="*/ 1421075 h 2512553"/>
                <a:gd name="connsiteX4" fmla="*/ 75570 w 151139"/>
                <a:gd name="connsiteY4" fmla="*/ 1466287 h 2512553"/>
                <a:gd name="connsiteX5" fmla="*/ 75570 w 151139"/>
                <a:gd name="connsiteY5" fmla="*/ 2467341 h 2512553"/>
                <a:gd name="connsiteX6" fmla="*/ 0 w 151139"/>
                <a:gd name="connsiteY6" fmla="*/ 2512553 h 2512553"/>
                <a:gd name="connsiteX7" fmla="*/ 0 w 151139"/>
                <a:gd name="connsiteY7" fmla="*/ 0 h 2512553"/>
                <a:gd name="connsiteX0" fmla="*/ 0 w 151139"/>
                <a:gd name="connsiteY0" fmla="*/ 0 h 2512553"/>
                <a:gd name="connsiteX1" fmla="*/ 75570 w 151139"/>
                <a:gd name="connsiteY1" fmla="*/ 45212 h 2512553"/>
                <a:gd name="connsiteX2" fmla="*/ 75570 w 151139"/>
                <a:gd name="connsiteY2" fmla="*/ 1375863 h 2512553"/>
                <a:gd name="connsiteX3" fmla="*/ 151140 w 151139"/>
                <a:gd name="connsiteY3" fmla="*/ 1421075 h 2512553"/>
                <a:gd name="connsiteX4" fmla="*/ 75570 w 151139"/>
                <a:gd name="connsiteY4" fmla="*/ 1466287 h 2512553"/>
                <a:gd name="connsiteX5" fmla="*/ 75570 w 151139"/>
                <a:gd name="connsiteY5" fmla="*/ 2467341 h 2512553"/>
                <a:gd name="connsiteX6" fmla="*/ 0 w 151139"/>
                <a:gd name="connsiteY6" fmla="*/ 2512553 h 2512553"/>
                <a:gd name="connsiteX0" fmla="*/ 0 w 261630"/>
                <a:gd name="connsiteY0" fmla="*/ 0 h 2512553"/>
                <a:gd name="connsiteX1" fmla="*/ 75570 w 261630"/>
                <a:gd name="connsiteY1" fmla="*/ 45212 h 2512553"/>
                <a:gd name="connsiteX2" fmla="*/ 75570 w 261630"/>
                <a:gd name="connsiteY2" fmla="*/ 1375863 h 2512553"/>
                <a:gd name="connsiteX3" fmla="*/ 151140 w 261630"/>
                <a:gd name="connsiteY3" fmla="*/ 1421075 h 2512553"/>
                <a:gd name="connsiteX4" fmla="*/ 75570 w 261630"/>
                <a:gd name="connsiteY4" fmla="*/ 1466287 h 2512553"/>
                <a:gd name="connsiteX5" fmla="*/ 75570 w 261630"/>
                <a:gd name="connsiteY5" fmla="*/ 2467341 h 2512553"/>
                <a:gd name="connsiteX6" fmla="*/ 0 w 261630"/>
                <a:gd name="connsiteY6" fmla="*/ 2512553 h 2512553"/>
                <a:gd name="connsiteX7" fmla="*/ 0 w 261630"/>
                <a:gd name="connsiteY7" fmla="*/ 0 h 2512553"/>
                <a:gd name="connsiteX0" fmla="*/ 0 w 261630"/>
                <a:gd name="connsiteY0" fmla="*/ 0 h 2512553"/>
                <a:gd name="connsiteX1" fmla="*/ 75570 w 261630"/>
                <a:gd name="connsiteY1" fmla="*/ 45212 h 2512553"/>
                <a:gd name="connsiteX2" fmla="*/ 75570 w 261630"/>
                <a:gd name="connsiteY2" fmla="*/ 1375863 h 2512553"/>
                <a:gd name="connsiteX3" fmla="*/ 261630 w 261630"/>
                <a:gd name="connsiteY3" fmla="*/ 1422980 h 2512553"/>
                <a:gd name="connsiteX4" fmla="*/ 75570 w 261630"/>
                <a:gd name="connsiteY4" fmla="*/ 1466287 h 2512553"/>
                <a:gd name="connsiteX5" fmla="*/ 75570 w 261630"/>
                <a:gd name="connsiteY5" fmla="*/ 2467341 h 2512553"/>
                <a:gd name="connsiteX6" fmla="*/ 0 w 261630"/>
                <a:gd name="connsiteY6" fmla="*/ 2512553 h 2512553"/>
                <a:gd name="connsiteX0" fmla="*/ 0 w 261630"/>
                <a:gd name="connsiteY0" fmla="*/ 0 h 2512553"/>
                <a:gd name="connsiteX1" fmla="*/ 75570 w 261630"/>
                <a:gd name="connsiteY1" fmla="*/ 45212 h 2512553"/>
                <a:gd name="connsiteX2" fmla="*/ 75570 w 261630"/>
                <a:gd name="connsiteY2" fmla="*/ 1375863 h 2512553"/>
                <a:gd name="connsiteX3" fmla="*/ 187335 w 261630"/>
                <a:gd name="connsiteY3" fmla="*/ 1421075 h 2512553"/>
                <a:gd name="connsiteX4" fmla="*/ 75570 w 261630"/>
                <a:gd name="connsiteY4" fmla="*/ 1466287 h 2512553"/>
                <a:gd name="connsiteX5" fmla="*/ 75570 w 261630"/>
                <a:gd name="connsiteY5" fmla="*/ 2467341 h 2512553"/>
                <a:gd name="connsiteX6" fmla="*/ 0 w 261630"/>
                <a:gd name="connsiteY6" fmla="*/ 2512553 h 2512553"/>
                <a:gd name="connsiteX7" fmla="*/ 0 w 261630"/>
                <a:gd name="connsiteY7" fmla="*/ 0 h 2512553"/>
                <a:gd name="connsiteX0" fmla="*/ 0 w 261630"/>
                <a:gd name="connsiteY0" fmla="*/ 0 h 2512553"/>
                <a:gd name="connsiteX1" fmla="*/ 75570 w 261630"/>
                <a:gd name="connsiteY1" fmla="*/ 45212 h 2512553"/>
                <a:gd name="connsiteX2" fmla="*/ 75570 w 261630"/>
                <a:gd name="connsiteY2" fmla="*/ 1375863 h 2512553"/>
                <a:gd name="connsiteX3" fmla="*/ 261630 w 261630"/>
                <a:gd name="connsiteY3" fmla="*/ 1422980 h 2512553"/>
                <a:gd name="connsiteX4" fmla="*/ 75570 w 261630"/>
                <a:gd name="connsiteY4" fmla="*/ 1466287 h 2512553"/>
                <a:gd name="connsiteX5" fmla="*/ 75570 w 261630"/>
                <a:gd name="connsiteY5" fmla="*/ 2467341 h 2512553"/>
                <a:gd name="connsiteX6" fmla="*/ 0 w 261630"/>
                <a:gd name="connsiteY6" fmla="*/ 2512553 h 2512553"/>
                <a:gd name="connsiteX0" fmla="*/ 0 w 261630"/>
                <a:gd name="connsiteY0" fmla="*/ 0 h 2512553"/>
                <a:gd name="connsiteX1" fmla="*/ 75570 w 261630"/>
                <a:gd name="connsiteY1" fmla="*/ 45212 h 2512553"/>
                <a:gd name="connsiteX2" fmla="*/ 75570 w 261630"/>
                <a:gd name="connsiteY2" fmla="*/ 1375863 h 2512553"/>
                <a:gd name="connsiteX3" fmla="*/ 234960 w 261630"/>
                <a:gd name="connsiteY3" fmla="*/ 1421075 h 2512553"/>
                <a:gd name="connsiteX4" fmla="*/ 75570 w 261630"/>
                <a:gd name="connsiteY4" fmla="*/ 1466287 h 2512553"/>
                <a:gd name="connsiteX5" fmla="*/ 75570 w 261630"/>
                <a:gd name="connsiteY5" fmla="*/ 2467341 h 2512553"/>
                <a:gd name="connsiteX6" fmla="*/ 0 w 261630"/>
                <a:gd name="connsiteY6" fmla="*/ 2512553 h 2512553"/>
                <a:gd name="connsiteX7" fmla="*/ 0 w 261630"/>
                <a:gd name="connsiteY7" fmla="*/ 0 h 2512553"/>
                <a:gd name="connsiteX0" fmla="*/ 0 w 261630"/>
                <a:gd name="connsiteY0" fmla="*/ 0 h 2512553"/>
                <a:gd name="connsiteX1" fmla="*/ 75570 w 261630"/>
                <a:gd name="connsiteY1" fmla="*/ 45212 h 2512553"/>
                <a:gd name="connsiteX2" fmla="*/ 75570 w 261630"/>
                <a:gd name="connsiteY2" fmla="*/ 1375863 h 2512553"/>
                <a:gd name="connsiteX3" fmla="*/ 261630 w 261630"/>
                <a:gd name="connsiteY3" fmla="*/ 1422980 h 2512553"/>
                <a:gd name="connsiteX4" fmla="*/ 75570 w 261630"/>
                <a:gd name="connsiteY4" fmla="*/ 1466287 h 2512553"/>
                <a:gd name="connsiteX5" fmla="*/ 75570 w 261630"/>
                <a:gd name="connsiteY5" fmla="*/ 2467341 h 2512553"/>
                <a:gd name="connsiteX6" fmla="*/ 0 w 261630"/>
                <a:gd name="connsiteY6" fmla="*/ 2512553 h 2512553"/>
                <a:gd name="connsiteX0" fmla="*/ 0 w 234960"/>
                <a:gd name="connsiteY0" fmla="*/ 0 h 2512553"/>
                <a:gd name="connsiteX1" fmla="*/ 75570 w 234960"/>
                <a:gd name="connsiteY1" fmla="*/ 45212 h 2512553"/>
                <a:gd name="connsiteX2" fmla="*/ 75570 w 234960"/>
                <a:gd name="connsiteY2" fmla="*/ 1375863 h 2512553"/>
                <a:gd name="connsiteX3" fmla="*/ 234960 w 234960"/>
                <a:gd name="connsiteY3" fmla="*/ 1421075 h 2512553"/>
                <a:gd name="connsiteX4" fmla="*/ 75570 w 234960"/>
                <a:gd name="connsiteY4" fmla="*/ 1466287 h 2512553"/>
                <a:gd name="connsiteX5" fmla="*/ 75570 w 234960"/>
                <a:gd name="connsiteY5" fmla="*/ 2467341 h 2512553"/>
                <a:gd name="connsiteX6" fmla="*/ 0 w 234960"/>
                <a:gd name="connsiteY6" fmla="*/ 2512553 h 2512553"/>
                <a:gd name="connsiteX7" fmla="*/ 0 w 234960"/>
                <a:gd name="connsiteY7" fmla="*/ 0 h 2512553"/>
                <a:gd name="connsiteX0" fmla="*/ 0 w 234960"/>
                <a:gd name="connsiteY0" fmla="*/ 0 h 2512553"/>
                <a:gd name="connsiteX1" fmla="*/ 75570 w 234960"/>
                <a:gd name="connsiteY1" fmla="*/ 45212 h 2512553"/>
                <a:gd name="connsiteX2" fmla="*/ 75570 w 234960"/>
                <a:gd name="connsiteY2" fmla="*/ 1375863 h 2512553"/>
                <a:gd name="connsiteX3" fmla="*/ 219720 w 234960"/>
                <a:gd name="connsiteY3" fmla="*/ 1426790 h 2512553"/>
                <a:gd name="connsiteX4" fmla="*/ 75570 w 234960"/>
                <a:gd name="connsiteY4" fmla="*/ 1466287 h 2512553"/>
                <a:gd name="connsiteX5" fmla="*/ 75570 w 234960"/>
                <a:gd name="connsiteY5" fmla="*/ 2467341 h 2512553"/>
                <a:gd name="connsiteX6" fmla="*/ 0 w 234960"/>
                <a:gd name="connsiteY6" fmla="*/ 2512553 h 2512553"/>
                <a:gd name="connsiteX0" fmla="*/ 0 w 234960"/>
                <a:gd name="connsiteY0" fmla="*/ 0 h 2512553"/>
                <a:gd name="connsiteX1" fmla="*/ 75570 w 234960"/>
                <a:gd name="connsiteY1" fmla="*/ 45212 h 2512553"/>
                <a:gd name="connsiteX2" fmla="*/ 75570 w 234960"/>
                <a:gd name="connsiteY2" fmla="*/ 1375863 h 2512553"/>
                <a:gd name="connsiteX3" fmla="*/ 234960 w 234960"/>
                <a:gd name="connsiteY3" fmla="*/ 1421075 h 2512553"/>
                <a:gd name="connsiteX4" fmla="*/ 75570 w 234960"/>
                <a:gd name="connsiteY4" fmla="*/ 1466287 h 2512553"/>
                <a:gd name="connsiteX5" fmla="*/ 75570 w 234960"/>
                <a:gd name="connsiteY5" fmla="*/ 2467341 h 2512553"/>
                <a:gd name="connsiteX6" fmla="*/ 0 w 234960"/>
                <a:gd name="connsiteY6" fmla="*/ 2512553 h 2512553"/>
                <a:gd name="connsiteX7" fmla="*/ 0 w 234960"/>
                <a:gd name="connsiteY7" fmla="*/ 0 h 2512553"/>
                <a:gd name="connsiteX0" fmla="*/ 0 w 234960"/>
                <a:gd name="connsiteY0" fmla="*/ 0 h 2512553"/>
                <a:gd name="connsiteX1" fmla="*/ 75570 w 234960"/>
                <a:gd name="connsiteY1" fmla="*/ 45212 h 2512553"/>
                <a:gd name="connsiteX2" fmla="*/ 75570 w 234960"/>
                <a:gd name="connsiteY2" fmla="*/ 1375863 h 2512553"/>
                <a:gd name="connsiteX3" fmla="*/ 215910 w 234960"/>
                <a:gd name="connsiteY3" fmla="*/ 1415360 h 2512553"/>
                <a:gd name="connsiteX4" fmla="*/ 75570 w 234960"/>
                <a:gd name="connsiteY4" fmla="*/ 1466287 h 2512553"/>
                <a:gd name="connsiteX5" fmla="*/ 75570 w 234960"/>
                <a:gd name="connsiteY5" fmla="*/ 2467341 h 2512553"/>
                <a:gd name="connsiteX6" fmla="*/ 0 w 234960"/>
                <a:gd name="connsiteY6" fmla="*/ 2512553 h 2512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4960" h="2512553" stroke="0" extrusionOk="0">
                  <a:moveTo>
                    <a:pt x="0" y="0"/>
                  </a:moveTo>
                  <a:cubicBezTo>
                    <a:pt x="41736" y="0"/>
                    <a:pt x="75570" y="20242"/>
                    <a:pt x="75570" y="45212"/>
                  </a:cubicBezTo>
                  <a:lnTo>
                    <a:pt x="75570" y="1375863"/>
                  </a:lnTo>
                  <a:cubicBezTo>
                    <a:pt x="75570" y="1400833"/>
                    <a:pt x="193224" y="1421075"/>
                    <a:pt x="234960" y="1421075"/>
                  </a:cubicBezTo>
                  <a:cubicBezTo>
                    <a:pt x="193224" y="1421075"/>
                    <a:pt x="75570" y="1441317"/>
                    <a:pt x="75570" y="1466287"/>
                  </a:cubicBezTo>
                  <a:lnTo>
                    <a:pt x="75570" y="2467341"/>
                  </a:lnTo>
                  <a:cubicBezTo>
                    <a:pt x="75570" y="2492311"/>
                    <a:pt x="41736" y="2512553"/>
                    <a:pt x="0" y="2512553"/>
                  </a:cubicBezTo>
                  <a:lnTo>
                    <a:pt x="0" y="0"/>
                  </a:lnTo>
                  <a:close/>
                </a:path>
                <a:path w="234960" h="2512553" fill="none">
                  <a:moveTo>
                    <a:pt x="0" y="0"/>
                  </a:moveTo>
                  <a:cubicBezTo>
                    <a:pt x="41736" y="0"/>
                    <a:pt x="75570" y="20242"/>
                    <a:pt x="75570" y="45212"/>
                  </a:cubicBezTo>
                  <a:lnTo>
                    <a:pt x="75570" y="1375863"/>
                  </a:lnTo>
                  <a:cubicBezTo>
                    <a:pt x="75570" y="1400833"/>
                    <a:pt x="174174" y="1415360"/>
                    <a:pt x="215910" y="1415360"/>
                  </a:cubicBezTo>
                  <a:cubicBezTo>
                    <a:pt x="174174" y="1415360"/>
                    <a:pt x="75570" y="1441317"/>
                    <a:pt x="75570" y="1466287"/>
                  </a:cubicBezTo>
                  <a:lnTo>
                    <a:pt x="75570" y="2467341"/>
                  </a:lnTo>
                  <a:cubicBezTo>
                    <a:pt x="75570" y="2492311"/>
                    <a:pt x="41736" y="2512553"/>
                    <a:pt x="0" y="2512553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2" name="Straight Connector 121">
              <a:extLst>
                <a:ext uri="{FF2B5EF4-FFF2-40B4-BE49-F238E27FC236}">
                  <a16:creationId xmlns:a16="http://schemas.microsoft.com/office/drawing/2014/main" id="{D310D849-0F0C-E153-9747-BBFE9B337B8E}"/>
                </a:ext>
              </a:extLst>
            </p:cNvPr>
            <p:cNvCxnSpPr>
              <a:cxnSpLocks/>
            </p:cNvCxnSpPr>
            <p:nvPr/>
          </p:nvCxnSpPr>
          <p:spPr>
            <a:xfrm>
              <a:off x="10010242" y="4467297"/>
              <a:ext cx="781840" cy="0"/>
            </a:xfrm>
            <a:prstGeom prst="line">
              <a:avLst/>
            </a:prstGeom>
            <a:ln w="285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5630DD9E-F481-81BE-F577-2CEB1663AC03}"/>
                </a:ext>
              </a:extLst>
            </p:cNvPr>
            <p:cNvSpPr txBox="1"/>
            <p:nvPr/>
          </p:nvSpPr>
          <p:spPr>
            <a:xfrm>
              <a:off x="11078872" y="1834305"/>
              <a:ext cx="4650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en-US" b="1" baseline="-25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069D16C1-12C6-0FB9-4FE6-32E780F878AD}"/>
                </a:ext>
              </a:extLst>
            </p:cNvPr>
            <p:cNvSpPr txBox="1"/>
            <p:nvPr/>
          </p:nvSpPr>
          <p:spPr>
            <a:xfrm>
              <a:off x="11078871" y="3319032"/>
              <a:ext cx="4650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en-US" b="1" baseline="-250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125" name="Right Brace 189">
              <a:extLst>
                <a:ext uri="{FF2B5EF4-FFF2-40B4-BE49-F238E27FC236}">
                  <a16:creationId xmlns:a16="http://schemas.microsoft.com/office/drawing/2014/main" id="{EA532A23-998F-3552-7E3A-14E7D65CE993}"/>
                </a:ext>
              </a:extLst>
            </p:cNvPr>
            <p:cNvSpPr/>
            <p:nvPr/>
          </p:nvSpPr>
          <p:spPr>
            <a:xfrm>
              <a:off x="10784654" y="1544535"/>
              <a:ext cx="279628" cy="1095288"/>
            </a:xfrm>
            <a:custGeom>
              <a:avLst/>
              <a:gdLst>
                <a:gd name="connsiteX0" fmla="*/ 0 w 333942"/>
                <a:gd name="connsiteY0" fmla="*/ 0 h 1095288"/>
                <a:gd name="connsiteX1" fmla="*/ 166971 w 333942"/>
                <a:gd name="connsiteY1" fmla="*/ 99895 h 1095288"/>
                <a:gd name="connsiteX2" fmla="*/ 166971 w 333942"/>
                <a:gd name="connsiteY2" fmla="*/ 374813 h 1095288"/>
                <a:gd name="connsiteX3" fmla="*/ 333942 w 333942"/>
                <a:gd name="connsiteY3" fmla="*/ 474708 h 1095288"/>
                <a:gd name="connsiteX4" fmla="*/ 166971 w 333942"/>
                <a:gd name="connsiteY4" fmla="*/ 574603 h 1095288"/>
                <a:gd name="connsiteX5" fmla="*/ 166971 w 333942"/>
                <a:gd name="connsiteY5" fmla="*/ 995393 h 1095288"/>
                <a:gd name="connsiteX6" fmla="*/ 0 w 333942"/>
                <a:gd name="connsiteY6" fmla="*/ 1095288 h 1095288"/>
                <a:gd name="connsiteX7" fmla="*/ 0 w 333942"/>
                <a:gd name="connsiteY7" fmla="*/ 0 h 1095288"/>
                <a:gd name="connsiteX0" fmla="*/ 0 w 333942"/>
                <a:gd name="connsiteY0" fmla="*/ 0 h 1095288"/>
                <a:gd name="connsiteX1" fmla="*/ 166971 w 333942"/>
                <a:gd name="connsiteY1" fmla="*/ 99895 h 1095288"/>
                <a:gd name="connsiteX2" fmla="*/ 166971 w 333942"/>
                <a:gd name="connsiteY2" fmla="*/ 374813 h 1095288"/>
                <a:gd name="connsiteX3" fmla="*/ 333942 w 333942"/>
                <a:gd name="connsiteY3" fmla="*/ 474708 h 1095288"/>
                <a:gd name="connsiteX4" fmla="*/ 166971 w 333942"/>
                <a:gd name="connsiteY4" fmla="*/ 574603 h 1095288"/>
                <a:gd name="connsiteX5" fmla="*/ 166971 w 333942"/>
                <a:gd name="connsiteY5" fmla="*/ 995393 h 1095288"/>
                <a:gd name="connsiteX6" fmla="*/ 0 w 333942"/>
                <a:gd name="connsiteY6" fmla="*/ 1095288 h 1095288"/>
                <a:gd name="connsiteX0" fmla="*/ 0 w 333942"/>
                <a:gd name="connsiteY0" fmla="*/ 0 h 1095288"/>
                <a:gd name="connsiteX1" fmla="*/ 166971 w 333942"/>
                <a:gd name="connsiteY1" fmla="*/ 99895 h 1095288"/>
                <a:gd name="connsiteX2" fmla="*/ 166971 w 333942"/>
                <a:gd name="connsiteY2" fmla="*/ 374813 h 1095288"/>
                <a:gd name="connsiteX3" fmla="*/ 333942 w 333942"/>
                <a:gd name="connsiteY3" fmla="*/ 474708 h 1095288"/>
                <a:gd name="connsiteX4" fmla="*/ 166971 w 333942"/>
                <a:gd name="connsiteY4" fmla="*/ 574603 h 1095288"/>
                <a:gd name="connsiteX5" fmla="*/ 166971 w 333942"/>
                <a:gd name="connsiteY5" fmla="*/ 995393 h 1095288"/>
                <a:gd name="connsiteX6" fmla="*/ 0 w 333942"/>
                <a:gd name="connsiteY6" fmla="*/ 1095288 h 1095288"/>
                <a:gd name="connsiteX7" fmla="*/ 0 w 333942"/>
                <a:gd name="connsiteY7" fmla="*/ 0 h 1095288"/>
                <a:gd name="connsiteX0" fmla="*/ 0 w 333942"/>
                <a:gd name="connsiteY0" fmla="*/ 0 h 1095288"/>
                <a:gd name="connsiteX1" fmla="*/ 166971 w 333942"/>
                <a:gd name="connsiteY1" fmla="*/ 99895 h 1095288"/>
                <a:gd name="connsiteX2" fmla="*/ 166971 w 333942"/>
                <a:gd name="connsiteY2" fmla="*/ 374813 h 1095288"/>
                <a:gd name="connsiteX3" fmla="*/ 259647 w 333942"/>
                <a:gd name="connsiteY3" fmla="*/ 478518 h 1095288"/>
                <a:gd name="connsiteX4" fmla="*/ 166971 w 333942"/>
                <a:gd name="connsiteY4" fmla="*/ 574603 h 1095288"/>
                <a:gd name="connsiteX5" fmla="*/ 166971 w 333942"/>
                <a:gd name="connsiteY5" fmla="*/ 995393 h 1095288"/>
                <a:gd name="connsiteX6" fmla="*/ 0 w 333942"/>
                <a:gd name="connsiteY6" fmla="*/ 1095288 h 1095288"/>
                <a:gd name="connsiteX0" fmla="*/ 0 w 261552"/>
                <a:gd name="connsiteY0" fmla="*/ 0 h 1095288"/>
                <a:gd name="connsiteX1" fmla="*/ 166971 w 261552"/>
                <a:gd name="connsiteY1" fmla="*/ 99895 h 1095288"/>
                <a:gd name="connsiteX2" fmla="*/ 166971 w 261552"/>
                <a:gd name="connsiteY2" fmla="*/ 374813 h 1095288"/>
                <a:gd name="connsiteX3" fmla="*/ 261552 w 261552"/>
                <a:gd name="connsiteY3" fmla="*/ 478518 h 1095288"/>
                <a:gd name="connsiteX4" fmla="*/ 166971 w 261552"/>
                <a:gd name="connsiteY4" fmla="*/ 574603 h 1095288"/>
                <a:gd name="connsiteX5" fmla="*/ 166971 w 261552"/>
                <a:gd name="connsiteY5" fmla="*/ 995393 h 1095288"/>
                <a:gd name="connsiteX6" fmla="*/ 0 w 261552"/>
                <a:gd name="connsiteY6" fmla="*/ 1095288 h 1095288"/>
                <a:gd name="connsiteX7" fmla="*/ 0 w 261552"/>
                <a:gd name="connsiteY7" fmla="*/ 0 h 1095288"/>
                <a:gd name="connsiteX0" fmla="*/ 0 w 261552"/>
                <a:gd name="connsiteY0" fmla="*/ 0 h 1095288"/>
                <a:gd name="connsiteX1" fmla="*/ 166971 w 261552"/>
                <a:gd name="connsiteY1" fmla="*/ 99895 h 1095288"/>
                <a:gd name="connsiteX2" fmla="*/ 166971 w 261552"/>
                <a:gd name="connsiteY2" fmla="*/ 374813 h 1095288"/>
                <a:gd name="connsiteX3" fmla="*/ 259647 w 261552"/>
                <a:gd name="connsiteY3" fmla="*/ 478518 h 1095288"/>
                <a:gd name="connsiteX4" fmla="*/ 166971 w 261552"/>
                <a:gd name="connsiteY4" fmla="*/ 574603 h 1095288"/>
                <a:gd name="connsiteX5" fmla="*/ 166971 w 261552"/>
                <a:gd name="connsiteY5" fmla="*/ 995393 h 1095288"/>
                <a:gd name="connsiteX6" fmla="*/ 0 w 261552"/>
                <a:gd name="connsiteY6" fmla="*/ 1095288 h 1095288"/>
                <a:gd name="connsiteX0" fmla="*/ 0 w 261552"/>
                <a:gd name="connsiteY0" fmla="*/ 0 h 1095288"/>
                <a:gd name="connsiteX1" fmla="*/ 166971 w 261552"/>
                <a:gd name="connsiteY1" fmla="*/ 99895 h 1095288"/>
                <a:gd name="connsiteX2" fmla="*/ 166971 w 261552"/>
                <a:gd name="connsiteY2" fmla="*/ 374813 h 1095288"/>
                <a:gd name="connsiteX3" fmla="*/ 261552 w 261552"/>
                <a:gd name="connsiteY3" fmla="*/ 478518 h 1095288"/>
                <a:gd name="connsiteX4" fmla="*/ 166971 w 261552"/>
                <a:gd name="connsiteY4" fmla="*/ 574603 h 1095288"/>
                <a:gd name="connsiteX5" fmla="*/ 166971 w 261552"/>
                <a:gd name="connsiteY5" fmla="*/ 995393 h 1095288"/>
                <a:gd name="connsiteX6" fmla="*/ 0 w 261552"/>
                <a:gd name="connsiteY6" fmla="*/ 1095288 h 1095288"/>
                <a:gd name="connsiteX7" fmla="*/ 0 w 261552"/>
                <a:gd name="connsiteY7" fmla="*/ 0 h 1095288"/>
                <a:gd name="connsiteX0" fmla="*/ 0 w 261552"/>
                <a:gd name="connsiteY0" fmla="*/ 0 h 1095288"/>
                <a:gd name="connsiteX1" fmla="*/ 166971 w 261552"/>
                <a:gd name="connsiteY1" fmla="*/ 99895 h 1095288"/>
                <a:gd name="connsiteX2" fmla="*/ 166971 w 261552"/>
                <a:gd name="connsiteY2" fmla="*/ 374813 h 1095288"/>
                <a:gd name="connsiteX3" fmla="*/ 99627 w 261552"/>
                <a:gd name="connsiteY3" fmla="*/ 480423 h 1095288"/>
                <a:gd name="connsiteX4" fmla="*/ 166971 w 261552"/>
                <a:gd name="connsiteY4" fmla="*/ 574603 h 1095288"/>
                <a:gd name="connsiteX5" fmla="*/ 166971 w 261552"/>
                <a:gd name="connsiteY5" fmla="*/ 995393 h 1095288"/>
                <a:gd name="connsiteX6" fmla="*/ 0 w 261552"/>
                <a:gd name="connsiteY6" fmla="*/ 1095288 h 1095288"/>
                <a:gd name="connsiteX0" fmla="*/ 0 w 402522"/>
                <a:gd name="connsiteY0" fmla="*/ 0 h 1095288"/>
                <a:gd name="connsiteX1" fmla="*/ 166971 w 402522"/>
                <a:gd name="connsiteY1" fmla="*/ 99895 h 1095288"/>
                <a:gd name="connsiteX2" fmla="*/ 166971 w 402522"/>
                <a:gd name="connsiteY2" fmla="*/ 374813 h 1095288"/>
                <a:gd name="connsiteX3" fmla="*/ 402522 w 402522"/>
                <a:gd name="connsiteY3" fmla="*/ 478518 h 1095288"/>
                <a:gd name="connsiteX4" fmla="*/ 166971 w 402522"/>
                <a:gd name="connsiteY4" fmla="*/ 574603 h 1095288"/>
                <a:gd name="connsiteX5" fmla="*/ 166971 w 402522"/>
                <a:gd name="connsiteY5" fmla="*/ 995393 h 1095288"/>
                <a:gd name="connsiteX6" fmla="*/ 0 w 402522"/>
                <a:gd name="connsiteY6" fmla="*/ 1095288 h 1095288"/>
                <a:gd name="connsiteX7" fmla="*/ 0 w 402522"/>
                <a:gd name="connsiteY7" fmla="*/ 0 h 1095288"/>
                <a:gd name="connsiteX0" fmla="*/ 0 w 402522"/>
                <a:gd name="connsiteY0" fmla="*/ 0 h 1095288"/>
                <a:gd name="connsiteX1" fmla="*/ 166971 w 402522"/>
                <a:gd name="connsiteY1" fmla="*/ 99895 h 1095288"/>
                <a:gd name="connsiteX2" fmla="*/ 166971 w 402522"/>
                <a:gd name="connsiteY2" fmla="*/ 374813 h 1095288"/>
                <a:gd name="connsiteX3" fmla="*/ 99627 w 402522"/>
                <a:gd name="connsiteY3" fmla="*/ 480423 h 1095288"/>
                <a:gd name="connsiteX4" fmla="*/ 166971 w 402522"/>
                <a:gd name="connsiteY4" fmla="*/ 574603 h 1095288"/>
                <a:gd name="connsiteX5" fmla="*/ 166971 w 402522"/>
                <a:gd name="connsiteY5" fmla="*/ 995393 h 1095288"/>
                <a:gd name="connsiteX6" fmla="*/ 0 w 402522"/>
                <a:gd name="connsiteY6" fmla="*/ 1095288 h 1095288"/>
                <a:gd name="connsiteX0" fmla="*/ 0 w 360612"/>
                <a:gd name="connsiteY0" fmla="*/ 0 h 1095288"/>
                <a:gd name="connsiteX1" fmla="*/ 166971 w 360612"/>
                <a:gd name="connsiteY1" fmla="*/ 99895 h 1095288"/>
                <a:gd name="connsiteX2" fmla="*/ 166971 w 360612"/>
                <a:gd name="connsiteY2" fmla="*/ 374813 h 1095288"/>
                <a:gd name="connsiteX3" fmla="*/ 360612 w 360612"/>
                <a:gd name="connsiteY3" fmla="*/ 474708 h 1095288"/>
                <a:gd name="connsiteX4" fmla="*/ 166971 w 360612"/>
                <a:gd name="connsiteY4" fmla="*/ 574603 h 1095288"/>
                <a:gd name="connsiteX5" fmla="*/ 166971 w 360612"/>
                <a:gd name="connsiteY5" fmla="*/ 995393 h 1095288"/>
                <a:gd name="connsiteX6" fmla="*/ 0 w 360612"/>
                <a:gd name="connsiteY6" fmla="*/ 1095288 h 1095288"/>
                <a:gd name="connsiteX7" fmla="*/ 0 w 360612"/>
                <a:gd name="connsiteY7" fmla="*/ 0 h 1095288"/>
                <a:gd name="connsiteX0" fmla="*/ 0 w 360612"/>
                <a:gd name="connsiteY0" fmla="*/ 0 h 1095288"/>
                <a:gd name="connsiteX1" fmla="*/ 166971 w 360612"/>
                <a:gd name="connsiteY1" fmla="*/ 99895 h 1095288"/>
                <a:gd name="connsiteX2" fmla="*/ 166971 w 360612"/>
                <a:gd name="connsiteY2" fmla="*/ 374813 h 1095288"/>
                <a:gd name="connsiteX3" fmla="*/ 99627 w 360612"/>
                <a:gd name="connsiteY3" fmla="*/ 480423 h 1095288"/>
                <a:gd name="connsiteX4" fmla="*/ 166971 w 360612"/>
                <a:gd name="connsiteY4" fmla="*/ 574603 h 1095288"/>
                <a:gd name="connsiteX5" fmla="*/ 166971 w 360612"/>
                <a:gd name="connsiteY5" fmla="*/ 995393 h 1095288"/>
                <a:gd name="connsiteX6" fmla="*/ 0 w 360612"/>
                <a:gd name="connsiteY6" fmla="*/ 1095288 h 1095288"/>
                <a:gd name="connsiteX0" fmla="*/ 0 w 360612"/>
                <a:gd name="connsiteY0" fmla="*/ 0 h 1095288"/>
                <a:gd name="connsiteX1" fmla="*/ 166971 w 360612"/>
                <a:gd name="connsiteY1" fmla="*/ 99895 h 1095288"/>
                <a:gd name="connsiteX2" fmla="*/ 166971 w 360612"/>
                <a:gd name="connsiteY2" fmla="*/ 374813 h 1095288"/>
                <a:gd name="connsiteX3" fmla="*/ 360612 w 360612"/>
                <a:gd name="connsiteY3" fmla="*/ 474708 h 1095288"/>
                <a:gd name="connsiteX4" fmla="*/ 166971 w 360612"/>
                <a:gd name="connsiteY4" fmla="*/ 574603 h 1095288"/>
                <a:gd name="connsiteX5" fmla="*/ 166971 w 360612"/>
                <a:gd name="connsiteY5" fmla="*/ 995393 h 1095288"/>
                <a:gd name="connsiteX6" fmla="*/ 0 w 360612"/>
                <a:gd name="connsiteY6" fmla="*/ 1095288 h 1095288"/>
                <a:gd name="connsiteX7" fmla="*/ 0 w 360612"/>
                <a:gd name="connsiteY7" fmla="*/ 0 h 1095288"/>
                <a:gd name="connsiteX0" fmla="*/ 0 w 360612"/>
                <a:gd name="connsiteY0" fmla="*/ 0 h 1095288"/>
                <a:gd name="connsiteX1" fmla="*/ 166971 w 360612"/>
                <a:gd name="connsiteY1" fmla="*/ 99895 h 1095288"/>
                <a:gd name="connsiteX2" fmla="*/ 166971 w 360612"/>
                <a:gd name="connsiteY2" fmla="*/ 374813 h 1095288"/>
                <a:gd name="connsiteX3" fmla="*/ 312987 w 360612"/>
                <a:gd name="connsiteY3" fmla="*/ 480423 h 1095288"/>
                <a:gd name="connsiteX4" fmla="*/ 166971 w 360612"/>
                <a:gd name="connsiteY4" fmla="*/ 574603 h 1095288"/>
                <a:gd name="connsiteX5" fmla="*/ 166971 w 360612"/>
                <a:gd name="connsiteY5" fmla="*/ 995393 h 1095288"/>
                <a:gd name="connsiteX6" fmla="*/ 0 w 360612"/>
                <a:gd name="connsiteY6" fmla="*/ 1095288 h 1095288"/>
                <a:gd name="connsiteX0" fmla="*/ 0 w 360612"/>
                <a:gd name="connsiteY0" fmla="*/ 0 h 1095288"/>
                <a:gd name="connsiteX1" fmla="*/ 166971 w 360612"/>
                <a:gd name="connsiteY1" fmla="*/ 99895 h 1095288"/>
                <a:gd name="connsiteX2" fmla="*/ 166971 w 360612"/>
                <a:gd name="connsiteY2" fmla="*/ 374813 h 1095288"/>
                <a:gd name="connsiteX3" fmla="*/ 360612 w 360612"/>
                <a:gd name="connsiteY3" fmla="*/ 474708 h 1095288"/>
                <a:gd name="connsiteX4" fmla="*/ 166971 w 360612"/>
                <a:gd name="connsiteY4" fmla="*/ 574603 h 1095288"/>
                <a:gd name="connsiteX5" fmla="*/ 166971 w 360612"/>
                <a:gd name="connsiteY5" fmla="*/ 995393 h 1095288"/>
                <a:gd name="connsiteX6" fmla="*/ 0 w 360612"/>
                <a:gd name="connsiteY6" fmla="*/ 1095288 h 1095288"/>
                <a:gd name="connsiteX7" fmla="*/ 0 w 360612"/>
                <a:gd name="connsiteY7" fmla="*/ 0 h 1095288"/>
                <a:gd name="connsiteX0" fmla="*/ 0 w 360612"/>
                <a:gd name="connsiteY0" fmla="*/ 0 h 1095288"/>
                <a:gd name="connsiteX1" fmla="*/ 166971 w 360612"/>
                <a:gd name="connsiteY1" fmla="*/ 99895 h 1095288"/>
                <a:gd name="connsiteX2" fmla="*/ 166971 w 360612"/>
                <a:gd name="connsiteY2" fmla="*/ 374813 h 1095288"/>
                <a:gd name="connsiteX3" fmla="*/ 280602 w 360612"/>
                <a:gd name="connsiteY3" fmla="*/ 482328 h 1095288"/>
                <a:gd name="connsiteX4" fmla="*/ 166971 w 360612"/>
                <a:gd name="connsiteY4" fmla="*/ 574603 h 1095288"/>
                <a:gd name="connsiteX5" fmla="*/ 166971 w 360612"/>
                <a:gd name="connsiteY5" fmla="*/ 995393 h 1095288"/>
                <a:gd name="connsiteX6" fmla="*/ 0 w 360612"/>
                <a:gd name="connsiteY6" fmla="*/ 1095288 h 1095288"/>
                <a:gd name="connsiteX0" fmla="*/ 0 w 345372"/>
                <a:gd name="connsiteY0" fmla="*/ 0 h 1095288"/>
                <a:gd name="connsiteX1" fmla="*/ 166971 w 345372"/>
                <a:gd name="connsiteY1" fmla="*/ 99895 h 1095288"/>
                <a:gd name="connsiteX2" fmla="*/ 166971 w 345372"/>
                <a:gd name="connsiteY2" fmla="*/ 374813 h 1095288"/>
                <a:gd name="connsiteX3" fmla="*/ 345372 w 345372"/>
                <a:gd name="connsiteY3" fmla="*/ 474708 h 1095288"/>
                <a:gd name="connsiteX4" fmla="*/ 166971 w 345372"/>
                <a:gd name="connsiteY4" fmla="*/ 574603 h 1095288"/>
                <a:gd name="connsiteX5" fmla="*/ 166971 w 345372"/>
                <a:gd name="connsiteY5" fmla="*/ 995393 h 1095288"/>
                <a:gd name="connsiteX6" fmla="*/ 0 w 345372"/>
                <a:gd name="connsiteY6" fmla="*/ 1095288 h 1095288"/>
                <a:gd name="connsiteX7" fmla="*/ 0 w 345372"/>
                <a:gd name="connsiteY7" fmla="*/ 0 h 1095288"/>
                <a:gd name="connsiteX0" fmla="*/ 0 w 345372"/>
                <a:gd name="connsiteY0" fmla="*/ 0 h 1095288"/>
                <a:gd name="connsiteX1" fmla="*/ 166971 w 345372"/>
                <a:gd name="connsiteY1" fmla="*/ 99895 h 1095288"/>
                <a:gd name="connsiteX2" fmla="*/ 166971 w 345372"/>
                <a:gd name="connsiteY2" fmla="*/ 374813 h 1095288"/>
                <a:gd name="connsiteX3" fmla="*/ 280602 w 345372"/>
                <a:gd name="connsiteY3" fmla="*/ 482328 h 1095288"/>
                <a:gd name="connsiteX4" fmla="*/ 166971 w 345372"/>
                <a:gd name="connsiteY4" fmla="*/ 574603 h 1095288"/>
                <a:gd name="connsiteX5" fmla="*/ 166971 w 345372"/>
                <a:gd name="connsiteY5" fmla="*/ 995393 h 1095288"/>
                <a:gd name="connsiteX6" fmla="*/ 0 w 345372"/>
                <a:gd name="connsiteY6" fmla="*/ 1095288 h 1095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5372" h="1095288" stroke="0" extrusionOk="0">
                  <a:moveTo>
                    <a:pt x="0" y="0"/>
                  </a:moveTo>
                  <a:cubicBezTo>
                    <a:pt x="92216" y="0"/>
                    <a:pt x="166971" y="44725"/>
                    <a:pt x="166971" y="99895"/>
                  </a:cubicBezTo>
                  <a:lnTo>
                    <a:pt x="166971" y="374813"/>
                  </a:lnTo>
                  <a:cubicBezTo>
                    <a:pt x="166971" y="429983"/>
                    <a:pt x="253156" y="474708"/>
                    <a:pt x="345372" y="474708"/>
                  </a:cubicBezTo>
                  <a:cubicBezTo>
                    <a:pt x="253156" y="474708"/>
                    <a:pt x="166971" y="519433"/>
                    <a:pt x="166971" y="574603"/>
                  </a:cubicBezTo>
                  <a:lnTo>
                    <a:pt x="166971" y="995393"/>
                  </a:lnTo>
                  <a:cubicBezTo>
                    <a:pt x="166971" y="1050563"/>
                    <a:pt x="92216" y="1095288"/>
                    <a:pt x="0" y="1095288"/>
                  </a:cubicBezTo>
                  <a:lnTo>
                    <a:pt x="0" y="0"/>
                  </a:lnTo>
                  <a:close/>
                </a:path>
                <a:path w="345372" h="1095288" fill="none">
                  <a:moveTo>
                    <a:pt x="0" y="0"/>
                  </a:moveTo>
                  <a:cubicBezTo>
                    <a:pt x="92216" y="0"/>
                    <a:pt x="166971" y="44725"/>
                    <a:pt x="166971" y="99895"/>
                  </a:cubicBezTo>
                  <a:lnTo>
                    <a:pt x="166971" y="374813"/>
                  </a:lnTo>
                  <a:cubicBezTo>
                    <a:pt x="166971" y="429983"/>
                    <a:pt x="188386" y="482328"/>
                    <a:pt x="280602" y="482328"/>
                  </a:cubicBezTo>
                  <a:cubicBezTo>
                    <a:pt x="188386" y="482328"/>
                    <a:pt x="166971" y="519433"/>
                    <a:pt x="166971" y="574603"/>
                  </a:cubicBezTo>
                  <a:lnTo>
                    <a:pt x="166971" y="995393"/>
                  </a:lnTo>
                  <a:cubicBezTo>
                    <a:pt x="166971" y="1050563"/>
                    <a:pt x="92216" y="1095288"/>
                    <a:pt x="0" y="1095288"/>
                  </a:cubicBezTo>
                </a:path>
              </a:pathLst>
            </a:custGeom>
            <a:noFill/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Arc 125">
              <a:extLst>
                <a:ext uri="{FF2B5EF4-FFF2-40B4-BE49-F238E27FC236}">
                  <a16:creationId xmlns:a16="http://schemas.microsoft.com/office/drawing/2014/main" id="{3C326D9D-02C9-0F44-2413-C0DAB5308239}"/>
                </a:ext>
              </a:extLst>
            </p:cNvPr>
            <p:cNvSpPr/>
            <p:nvPr/>
          </p:nvSpPr>
          <p:spPr>
            <a:xfrm flipH="1">
              <a:off x="8833600" y="2640271"/>
              <a:ext cx="206685" cy="203922"/>
            </a:xfrm>
            <a:prstGeom prst="arc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HK"/>
            </a:p>
          </p:txBody>
        </p: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4DA6CEB2-27AB-9C7A-0515-8D371F6434AA}"/>
                </a:ext>
              </a:extLst>
            </p:cNvPr>
            <p:cNvCxnSpPr>
              <a:cxnSpLocks/>
            </p:cNvCxnSpPr>
            <p:nvPr/>
          </p:nvCxnSpPr>
          <p:spPr>
            <a:xfrm>
              <a:off x="8923594" y="2639823"/>
              <a:ext cx="1861426" cy="0"/>
            </a:xfrm>
            <a:prstGeom prst="line">
              <a:avLst/>
            </a:prstGeom>
            <a:ln w="2540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id="{CBC47334-3BAD-BB18-E865-197ECF4028FF}"/>
                </a:ext>
              </a:extLst>
            </p:cNvPr>
            <p:cNvSpPr txBox="1"/>
            <p:nvPr/>
          </p:nvSpPr>
          <p:spPr>
            <a:xfrm>
              <a:off x="8938472" y="5589240"/>
              <a:ext cx="146269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ADC: 3</a:t>
              </a:r>
            </a:p>
            <a:p>
              <a:pPr algn="ctr"/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AMC:</a:t>
              </a:r>
              <a:r>
                <a:rPr lang="zh-CN" alt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altLang="zh-CN" b="1" dirty="0">
                  <a:latin typeface="Arial" panose="020B0604020202020204" pitchFamily="34" charset="0"/>
                  <a:cs typeface="Arial" panose="020B0604020202020204" pitchFamily="34" charset="0"/>
                </a:rPr>
                <a:t>7.8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29" name="Straight Arrow Connector 128">
              <a:extLst>
                <a:ext uri="{FF2B5EF4-FFF2-40B4-BE49-F238E27FC236}">
                  <a16:creationId xmlns:a16="http://schemas.microsoft.com/office/drawing/2014/main" id="{68F34AAC-702F-3FE0-4837-AEA0BF464068}"/>
                </a:ext>
              </a:extLst>
            </p:cNvPr>
            <p:cNvCxnSpPr>
              <a:cxnSpLocks/>
            </p:cNvCxnSpPr>
            <p:nvPr/>
          </p:nvCxnSpPr>
          <p:spPr>
            <a:xfrm>
              <a:off x="8213854" y="1111144"/>
              <a:ext cx="199041" cy="9561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D0AB8729-1758-73AA-3221-45DB408B0264}"/>
                </a:ext>
              </a:extLst>
            </p:cNvPr>
            <p:cNvSpPr/>
            <p:nvPr/>
          </p:nvSpPr>
          <p:spPr>
            <a:xfrm>
              <a:off x="7219598" y="838424"/>
              <a:ext cx="99899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Global</a:t>
              </a:r>
            </a:p>
            <a:p>
              <a:pPr algn="ctr"/>
              <a:r>
                <a:rPr lang="en-US" altLang="zh-CN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Decoding</a:t>
              </a:r>
              <a:endParaRPr lang="en-HK" sz="1400" dirty="0"/>
            </a:p>
          </p:txBody>
        </p:sp>
        <p:cxnSp>
          <p:nvCxnSpPr>
            <p:cNvPr id="131" name="Straight Arrow Connector 130">
              <a:extLst>
                <a:ext uri="{FF2B5EF4-FFF2-40B4-BE49-F238E27FC236}">
                  <a16:creationId xmlns:a16="http://schemas.microsoft.com/office/drawing/2014/main" id="{DED9B156-AA59-86C8-C6C6-E22736400FB3}"/>
                </a:ext>
              </a:extLst>
            </p:cNvPr>
            <p:cNvCxnSpPr>
              <a:cxnSpLocks/>
            </p:cNvCxnSpPr>
            <p:nvPr/>
          </p:nvCxnSpPr>
          <p:spPr>
            <a:xfrm>
              <a:off x="8186901" y="2678248"/>
              <a:ext cx="203399" cy="8557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Rectangle 131">
              <a:extLst>
                <a:ext uri="{FF2B5EF4-FFF2-40B4-BE49-F238E27FC236}">
                  <a16:creationId xmlns:a16="http://schemas.microsoft.com/office/drawing/2014/main" id="{31DB5629-A29D-1CB9-48A4-45805C79D38D}"/>
                </a:ext>
              </a:extLst>
            </p:cNvPr>
            <p:cNvSpPr/>
            <p:nvPr/>
          </p:nvSpPr>
          <p:spPr>
            <a:xfrm>
              <a:off x="7219598" y="2369847"/>
              <a:ext cx="99899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Local</a:t>
              </a:r>
            </a:p>
            <a:p>
              <a:pPr algn="ctr"/>
              <a:r>
                <a:rPr lang="en-US" altLang="zh-CN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Decoding</a:t>
              </a:r>
              <a:endParaRPr lang="en-HK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50318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CD845-B3A0-B735-CDB2-68549944E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Configurable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Placement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154329-B0CE-F62B-5C1A-6C88A090AF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A5390AC7-744F-F2E2-35A2-B1655EABD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6349067" cy="4678364"/>
          </a:xfrm>
        </p:spPr>
        <p:txBody>
          <a:bodyPr/>
          <a:lstStyle/>
          <a:p>
            <a:r>
              <a:rPr lang="en-US" altLang="zh-CN" b="1" dirty="0">
                <a:solidFill>
                  <a:srgbClr val="FF0000"/>
                </a:solidFill>
              </a:rPr>
              <a:t>Maximizes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l-GR" sz="2800" b="1" dirty="0">
                <a:solidFill>
                  <a:srgbClr val="FF0000"/>
                </a:solidFill>
                <a:cs typeface="Arial" panose="020B0604020202020204" pitchFamily="34" charset="0"/>
              </a:rPr>
              <a:t>η</a:t>
            </a:r>
            <a:r>
              <a:rPr lang="zh-CN" altLang="en-US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to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ag</a:t>
            </a:r>
            <a:r>
              <a:rPr lang="en-US" altLang="zh-CN" sz="2800" dirty="0">
                <a:cs typeface="Arial" panose="020B0604020202020204" pitchFamily="34" charset="0"/>
              </a:rPr>
              <a:t>gregate</a:t>
            </a:r>
            <a:r>
              <a:rPr lang="zh-CN" altLang="en-US" sz="2800" dirty="0">
                <a:cs typeface="Arial" panose="020B0604020202020204" pitchFamily="34" charset="0"/>
              </a:rPr>
              <a:t> </a:t>
            </a:r>
            <a:r>
              <a:rPr lang="en-US" altLang="zh-CN" sz="2800" dirty="0">
                <a:cs typeface="Arial" panose="020B0604020202020204" pitchFamily="34" charset="0"/>
              </a:rPr>
              <a:t>each</a:t>
            </a:r>
            <a:r>
              <a:rPr lang="zh-CN" altLang="en-US" sz="2800" dirty="0">
                <a:cs typeface="Arial" panose="020B0604020202020204" pitchFamily="34" charset="0"/>
              </a:rPr>
              <a:t> </a:t>
            </a:r>
            <a:r>
              <a:rPr lang="en-US" altLang="zh-CN" sz="2800" dirty="0">
                <a:cs typeface="Arial" panose="020B0604020202020204" pitchFamily="34" charset="0"/>
              </a:rPr>
              <a:t>local</a:t>
            </a:r>
            <a:r>
              <a:rPr lang="zh-CN" altLang="en-US" sz="2800" dirty="0">
                <a:cs typeface="Arial" panose="020B0604020202020204" pitchFamily="34" charset="0"/>
              </a:rPr>
              <a:t> </a:t>
            </a:r>
            <a:r>
              <a:rPr lang="en-US" altLang="zh-CN" sz="2800" dirty="0">
                <a:cs typeface="Arial" panose="020B0604020202020204" pitchFamily="34" charset="0"/>
              </a:rPr>
              <a:t>group</a:t>
            </a:r>
            <a:r>
              <a:rPr lang="zh-CN" altLang="en-US" sz="2800" dirty="0">
                <a:cs typeface="Arial" panose="020B0604020202020204" pitchFamily="34" charset="0"/>
              </a:rPr>
              <a:t> </a:t>
            </a:r>
            <a:r>
              <a:rPr lang="en-US" altLang="zh-CN" sz="2800" dirty="0">
                <a:cs typeface="Arial" panose="020B0604020202020204" pitchFamily="34" charset="0"/>
              </a:rPr>
              <a:t>within</a:t>
            </a:r>
            <a:r>
              <a:rPr lang="zh-CN" altLang="en-US" sz="2800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minimum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number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of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racks</a:t>
            </a:r>
          </a:p>
          <a:p>
            <a:r>
              <a:rPr lang="en-US" altLang="zh-CN" dirty="0">
                <a:cs typeface="Arial" panose="020B0604020202020204" pitchFamily="34" charset="0"/>
              </a:rPr>
              <a:t>Repair-driven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data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placement</a:t>
            </a:r>
          </a:p>
          <a:p>
            <a:r>
              <a:rPr lang="en-US" altLang="zh-CN" dirty="0">
                <a:cs typeface="Arial" panose="020B0604020202020204" pitchFamily="34" charset="0"/>
              </a:rPr>
              <a:t>Low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ADC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and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high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AMC</a:t>
            </a:r>
          </a:p>
        </p:txBody>
      </p:sp>
      <p:sp>
        <p:nvSpPr>
          <p:cNvPr id="15" name="TextBox 59">
            <a:extLst>
              <a:ext uri="{FF2B5EF4-FFF2-40B4-BE49-F238E27FC236}">
                <a16:creationId xmlns:a16="http://schemas.microsoft.com/office/drawing/2014/main" id="{350D64AA-EA35-8D3A-C797-AC20D5590C76}"/>
              </a:ext>
            </a:extLst>
          </p:cNvPr>
          <p:cNvSpPr txBox="1"/>
          <p:nvPr/>
        </p:nvSpPr>
        <p:spPr>
          <a:xfrm>
            <a:off x="9061633" y="5833371"/>
            <a:ext cx="936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l-GR" sz="2200" b="1" dirty="0">
                <a:solidFill>
                  <a:srgbClr val="FF0000"/>
                </a:solidFill>
                <a:cs typeface="Arial" panose="020B0604020202020204" pitchFamily="34" charset="0"/>
              </a:rPr>
              <a:t>η</a:t>
            </a:r>
            <a:r>
              <a:rPr lang="zh-CN" altLang="en-US" sz="2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solidFill>
                  <a:srgbClr val="FF0000"/>
                </a:solidFill>
                <a:cs typeface="Arial" panose="020B0604020202020204" pitchFamily="34" charset="0"/>
              </a:rPr>
              <a:t>=</a:t>
            </a:r>
            <a:r>
              <a:rPr lang="zh-CN" altLang="en-US" sz="2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solidFill>
                  <a:srgbClr val="FF0000"/>
                </a:solidFill>
                <a:cs typeface="Arial" panose="020B0604020202020204" pitchFamily="34" charset="0"/>
              </a:rPr>
              <a:t>2</a:t>
            </a:r>
            <a:endParaRPr lang="en-US" sz="2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3" name="矩形: 圆角 15">
            <a:extLst>
              <a:ext uri="{FF2B5EF4-FFF2-40B4-BE49-F238E27FC236}">
                <a16:creationId xmlns:a16="http://schemas.microsoft.com/office/drawing/2014/main" id="{E3D80830-363C-D181-3F91-87A1B91CA297}"/>
              </a:ext>
            </a:extLst>
          </p:cNvPr>
          <p:cNvSpPr/>
          <p:nvPr/>
        </p:nvSpPr>
        <p:spPr>
          <a:xfrm>
            <a:off x="8286777" y="3606399"/>
            <a:ext cx="2274057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矩形: 圆角 15">
            <a:extLst>
              <a:ext uri="{FF2B5EF4-FFF2-40B4-BE49-F238E27FC236}">
                <a16:creationId xmlns:a16="http://schemas.microsoft.com/office/drawing/2014/main" id="{7A58850D-A2E5-678D-002D-E1D4A59407D1}"/>
              </a:ext>
            </a:extLst>
          </p:cNvPr>
          <p:cNvSpPr/>
          <p:nvPr/>
        </p:nvSpPr>
        <p:spPr>
          <a:xfrm>
            <a:off x="8286778" y="2876149"/>
            <a:ext cx="2274058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: 圆角 15">
            <a:extLst>
              <a:ext uri="{FF2B5EF4-FFF2-40B4-BE49-F238E27FC236}">
                <a16:creationId xmlns:a16="http://schemas.microsoft.com/office/drawing/2014/main" id="{8A789461-6A44-1CAC-E89A-54EFF2BE7D02}"/>
              </a:ext>
            </a:extLst>
          </p:cNvPr>
          <p:cNvSpPr/>
          <p:nvPr/>
        </p:nvSpPr>
        <p:spPr>
          <a:xfrm>
            <a:off x="8286777" y="2145899"/>
            <a:ext cx="2274059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矩形: 圆角 15">
            <a:extLst>
              <a:ext uri="{FF2B5EF4-FFF2-40B4-BE49-F238E27FC236}">
                <a16:creationId xmlns:a16="http://schemas.microsoft.com/office/drawing/2014/main" id="{48CDDF34-BAF8-B029-7950-CD0A6B0FF09F}"/>
              </a:ext>
            </a:extLst>
          </p:cNvPr>
          <p:cNvSpPr/>
          <p:nvPr/>
        </p:nvSpPr>
        <p:spPr>
          <a:xfrm>
            <a:off x="8286777" y="1415649"/>
            <a:ext cx="2274060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矩形: 圆角 3">
            <a:extLst>
              <a:ext uri="{FF2B5EF4-FFF2-40B4-BE49-F238E27FC236}">
                <a16:creationId xmlns:a16="http://schemas.microsoft.com/office/drawing/2014/main" id="{6076F36D-13C5-103E-82FC-57400E1EA21C}"/>
              </a:ext>
            </a:extLst>
          </p:cNvPr>
          <p:cNvSpPr/>
          <p:nvPr/>
        </p:nvSpPr>
        <p:spPr>
          <a:xfrm>
            <a:off x="8380588" y="3678199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矩形: 圆角 3">
            <a:extLst>
              <a:ext uri="{FF2B5EF4-FFF2-40B4-BE49-F238E27FC236}">
                <a16:creationId xmlns:a16="http://schemas.microsoft.com/office/drawing/2014/main" id="{74E05BBF-1FA5-2B29-0FA6-3A49EA670977}"/>
              </a:ext>
            </a:extLst>
          </p:cNvPr>
          <p:cNvSpPr/>
          <p:nvPr/>
        </p:nvSpPr>
        <p:spPr>
          <a:xfrm>
            <a:off x="8380592" y="1492232"/>
            <a:ext cx="618491" cy="440096"/>
          </a:xfrm>
          <a:prstGeom prst="roundRect">
            <a:avLst/>
          </a:prstGeom>
          <a:pattFill prst="diagBri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: 圆角 4">
            <a:extLst>
              <a:ext uri="{FF2B5EF4-FFF2-40B4-BE49-F238E27FC236}">
                <a16:creationId xmlns:a16="http://schemas.microsoft.com/office/drawing/2014/main" id="{61DA53F2-8798-71B0-5133-58F2A788688C}"/>
              </a:ext>
            </a:extLst>
          </p:cNvPr>
          <p:cNvSpPr/>
          <p:nvPr/>
        </p:nvSpPr>
        <p:spPr>
          <a:xfrm>
            <a:off x="8380591" y="2219114"/>
            <a:ext cx="618491" cy="440096"/>
          </a:xfrm>
          <a:prstGeom prst="roundRect">
            <a:avLst/>
          </a:prstGeom>
          <a:pattFill prst="diagBri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矩形: 圆角 7">
            <a:extLst>
              <a:ext uri="{FF2B5EF4-FFF2-40B4-BE49-F238E27FC236}">
                <a16:creationId xmlns:a16="http://schemas.microsoft.com/office/drawing/2014/main" id="{BA0CD59D-6200-D527-DF1D-5666DCC0F206}"/>
              </a:ext>
            </a:extLst>
          </p:cNvPr>
          <p:cNvSpPr/>
          <p:nvPr/>
        </p:nvSpPr>
        <p:spPr>
          <a:xfrm>
            <a:off x="8380591" y="2951376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矩形: 圆角 3">
            <a:extLst>
              <a:ext uri="{FF2B5EF4-FFF2-40B4-BE49-F238E27FC236}">
                <a16:creationId xmlns:a16="http://schemas.microsoft.com/office/drawing/2014/main" id="{957946C4-034A-904B-5746-16C94462963E}"/>
              </a:ext>
            </a:extLst>
          </p:cNvPr>
          <p:cNvSpPr/>
          <p:nvPr/>
        </p:nvSpPr>
        <p:spPr>
          <a:xfrm>
            <a:off x="9103556" y="2950487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: 圆角 4">
            <a:extLst>
              <a:ext uri="{FF2B5EF4-FFF2-40B4-BE49-F238E27FC236}">
                <a16:creationId xmlns:a16="http://schemas.microsoft.com/office/drawing/2014/main" id="{32F1C2AD-AA69-6E10-5BD1-634A5B45B552}"/>
              </a:ext>
            </a:extLst>
          </p:cNvPr>
          <p:cNvSpPr/>
          <p:nvPr/>
        </p:nvSpPr>
        <p:spPr>
          <a:xfrm>
            <a:off x="9826521" y="2945407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矩形: 圆角 4">
            <a:extLst>
              <a:ext uri="{FF2B5EF4-FFF2-40B4-BE49-F238E27FC236}">
                <a16:creationId xmlns:a16="http://schemas.microsoft.com/office/drawing/2014/main" id="{A2DD4E60-357E-8982-8344-42D77D855B59}"/>
              </a:ext>
            </a:extLst>
          </p:cNvPr>
          <p:cNvSpPr/>
          <p:nvPr/>
        </p:nvSpPr>
        <p:spPr>
          <a:xfrm>
            <a:off x="9103556" y="3678199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矩形: 圆角 4">
            <a:extLst>
              <a:ext uri="{FF2B5EF4-FFF2-40B4-BE49-F238E27FC236}">
                <a16:creationId xmlns:a16="http://schemas.microsoft.com/office/drawing/2014/main" id="{8DE97EED-6EB1-6292-F14C-EF659891E35D}"/>
              </a:ext>
            </a:extLst>
          </p:cNvPr>
          <p:cNvSpPr/>
          <p:nvPr/>
        </p:nvSpPr>
        <p:spPr>
          <a:xfrm>
            <a:off x="9107355" y="1490876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矩形: 圆角 4">
            <a:extLst>
              <a:ext uri="{FF2B5EF4-FFF2-40B4-BE49-F238E27FC236}">
                <a16:creationId xmlns:a16="http://schemas.microsoft.com/office/drawing/2014/main" id="{143C951B-B7E1-C279-B04C-8F92C4F9858B}"/>
              </a:ext>
            </a:extLst>
          </p:cNvPr>
          <p:cNvSpPr/>
          <p:nvPr/>
        </p:nvSpPr>
        <p:spPr>
          <a:xfrm>
            <a:off x="9104024" y="2218392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矩形: 圆角 4">
            <a:extLst>
              <a:ext uri="{FF2B5EF4-FFF2-40B4-BE49-F238E27FC236}">
                <a16:creationId xmlns:a16="http://schemas.microsoft.com/office/drawing/2014/main" id="{01A6FF4B-3497-99D6-DF40-743D4BD0CE4F}"/>
              </a:ext>
            </a:extLst>
          </p:cNvPr>
          <p:cNvSpPr/>
          <p:nvPr/>
        </p:nvSpPr>
        <p:spPr>
          <a:xfrm>
            <a:off x="9826520" y="3682375"/>
            <a:ext cx="618491" cy="440096"/>
          </a:xfrm>
          <a:prstGeom prst="roundRect">
            <a:avLst/>
          </a:prstGeom>
          <a:solidFill>
            <a:srgbClr val="FFE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矩形: 圆角 15">
            <a:extLst>
              <a:ext uri="{FF2B5EF4-FFF2-40B4-BE49-F238E27FC236}">
                <a16:creationId xmlns:a16="http://schemas.microsoft.com/office/drawing/2014/main" id="{DC037E74-554E-CFC8-D80A-A0DE11F53866}"/>
              </a:ext>
            </a:extLst>
          </p:cNvPr>
          <p:cNvSpPr/>
          <p:nvPr/>
        </p:nvSpPr>
        <p:spPr>
          <a:xfrm>
            <a:off x="8286777" y="4335379"/>
            <a:ext cx="1495923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矩形: 圆角 3">
            <a:extLst>
              <a:ext uri="{FF2B5EF4-FFF2-40B4-BE49-F238E27FC236}">
                <a16:creationId xmlns:a16="http://schemas.microsoft.com/office/drawing/2014/main" id="{44170023-EABA-B9BC-E46B-0E8A2C769602}"/>
              </a:ext>
            </a:extLst>
          </p:cNvPr>
          <p:cNvSpPr/>
          <p:nvPr/>
        </p:nvSpPr>
        <p:spPr>
          <a:xfrm>
            <a:off x="8380589" y="4410606"/>
            <a:ext cx="618491" cy="44009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矩形: 圆角 4">
            <a:extLst>
              <a:ext uri="{FF2B5EF4-FFF2-40B4-BE49-F238E27FC236}">
                <a16:creationId xmlns:a16="http://schemas.microsoft.com/office/drawing/2014/main" id="{0FF20417-263C-DC59-67E3-5CC690A23C22}"/>
              </a:ext>
            </a:extLst>
          </p:cNvPr>
          <p:cNvSpPr/>
          <p:nvPr/>
        </p:nvSpPr>
        <p:spPr>
          <a:xfrm>
            <a:off x="9061633" y="4406727"/>
            <a:ext cx="618491" cy="44009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矩形: 圆角 4">
            <a:extLst>
              <a:ext uri="{FF2B5EF4-FFF2-40B4-BE49-F238E27FC236}">
                <a16:creationId xmlns:a16="http://schemas.microsoft.com/office/drawing/2014/main" id="{83FEF434-7666-4146-A43A-B21CE8DD6C67}"/>
              </a:ext>
            </a:extLst>
          </p:cNvPr>
          <p:cNvSpPr/>
          <p:nvPr/>
        </p:nvSpPr>
        <p:spPr>
          <a:xfrm>
            <a:off x="9836099" y="1498199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矩形: 圆角 4">
            <a:extLst>
              <a:ext uri="{FF2B5EF4-FFF2-40B4-BE49-F238E27FC236}">
                <a16:creationId xmlns:a16="http://schemas.microsoft.com/office/drawing/2014/main" id="{DED9152F-B4B1-905E-77FD-2C54239C2A51}"/>
              </a:ext>
            </a:extLst>
          </p:cNvPr>
          <p:cNvSpPr/>
          <p:nvPr/>
        </p:nvSpPr>
        <p:spPr>
          <a:xfrm>
            <a:off x="9832722" y="2228449"/>
            <a:ext cx="618491" cy="440096"/>
          </a:xfrm>
          <a:prstGeom prst="roundRect">
            <a:avLst/>
          </a:prstGeom>
          <a:solidFill>
            <a:srgbClr val="FFE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矩形: 圆角 15">
            <a:extLst>
              <a:ext uri="{FF2B5EF4-FFF2-40B4-BE49-F238E27FC236}">
                <a16:creationId xmlns:a16="http://schemas.microsoft.com/office/drawing/2014/main" id="{7D2EEA81-0ED5-6F95-B537-AD502D1C34A2}"/>
              </a:ext>
            </a:extLst>
          </p:cNvPr>
          <p:cNvSpPr/>
          <p:nvPr/>
        </p:nvSpPr>
        <p:spPr>
          <a:xfrm flipH="1">
            <a:off x="8331416" y="1447801"/>
            <a:ext cx="2185962" cy="1255400"/>
          </a:xfrm>
          <a:custGeom>
            <a:avLst/>
            <a:gdLst>
              <a:gd name="connsiteX0" fmla="*/ 0 w 2177416"/>
              <a:gd name="connsiteY0" fmla="*/ 208808 h 1252821"/>
              <a:gd name="connsiteX1" fmla="*/ 208808 w 2177416"/>
              <a:gd name="connsiteY1" fmla="*/ 0 h 1252821"/>
              <a:gd name="connsiteX2" fmla="*/ 1968608 w 2177416"/>
              <a:gd name="connsiteY2" fmla="*/ 0 h 1252821"/>
              <a:gd name="connsiteX3" fmla="*/ 2177416 w 2177416"/>
              <a:gd name="connsiteY3" fmla="*/ 208808 h 1252821"/>
              <a:gd name="connsiteX4" fmla="*/ 2177416 w 2177416"/>
              <a:gd name="connsiteY4" fmla="*/ 1044013 h 1252821"/>
              <a:gd name="connsiteX5" fmla="*/ 1968608 w 2177416"/>
              <a:gd name="connsiteY5" fmla="*/ 1252821 h 1252821"/>
              <a:gd name="connsiteX6" fmla="*/ 208808 w 2177416"/>
              <a:gd name="connsiteY6" fmla="*/ 1252821 h 1252821"/>
              <a:gd name="connsiteX7" fmla="*/ 0 w 2177416"/>
              <a:gd name="connsiteY7" fmla="*/ 1044013 h 1252821"/>
              <a:gd name="connsiteX8" fmla="*/ 0 w 2177416"/>
              <a:gd name="connsiteY8" fmla="*/ 208808 h 1252821"/>
              <a:gd name="connsiteX0" fmla="*/ 0 w 2177418"/>
              <a:gd name="connsiteY0" fmla="*/ 208808 h 1253009"/>
              <a:gd name="connsiteX1" fmla="*/ 208808 w 2177418"/>
              <a:gd name="connsiteY1" fmla="*/ 0 h 1253009"/>
              <a:gd name="connsiteX2" fmla="*/ 1968608 w 2177418"/>
              <a:gd name="connsiteY2" fmla="*/ 0 h 1253009"/>
              <a:gd name="connsiteX3" fmla="*/ 2177416 w 2177418"/>
              <a:gd name="connsiteY3" fmla="*/ 208808 h 1253009"/>
              <a:gd name="connsiteX4" fmla="*/ 2177416 w 2177418"/>
              <a:gd name="connsiteY4" fmla="*/ 1044013 h 1253009"/>
              <a:gd name="connsiteX5" fmla="*/ 1968608 w 2177418"/>
              <a:gd name="connsiteY5" fmla="*/ 1252821 h 1253009"/>
              <a:gd name="connsiteX6" fmla="*/ 208808 w 2177418"/>
              <a:gd name="connsiteY6" fmla="*/ 1252821 h 1253009"/>
              <a:gd name="connsiteX7" fmla="*/ 0 w 2177418"/>
              <a:gd name="connsiteY7" fmla="*/ 1044013 h 1253009"/>
              <a:gd name="connsiteX8" fmla="*/ 0 w 2177418"/>
              <a:gd name="connsiteY8" fmla="*/ 208808 h 1253009"/>
              <a:gd name="connsiteX0" fmla="*/ 0 w 2177767"/>
              <a:gd name="connsiteY0" fmla="*/ 209497 h 1253698"/>
              <a:gd name="connsiteX1" fmla="*/ 208808 w 2177767"/>
              <a:gd name="connsiteY1" fmla="*/ 689 h 1253698"/>
              <a:gd name="connsiteX2" fmla="*/ 1968608 w 2177767"/>
              <a:gd name="connsiteY2" fmla="*/ 689 h 1253698"/>
              <a:gd name="connsiteX3" fmla="*/ 2177416 w 2177767"/>
              <a:gd name="connsiteY3" fmla="*/ 209497 h 1253698"/>
              <a:gd name="connsiteX4" fmla="*/ 2177416 w 2177767"/>
              <a:gd name="connsiteY4" fmla="*/ 1044702 h 1253698"/>
              <a:gd name="connsiteX5" fmla="*/ 1968608 w 2177767"/>
              <a:gd name="connsiteY5" fmla="*/ 1253510 h 1253698"/>
              <a:gd name="connsiteX6" fmla="*/ 208808 w 2177767"/>
              <a:gd name="connsiteY6" fmla="*/ 1253510 h 1253698"/>
              <a:gd name="connsiteX7" fmla="*/ 0 w 2177767"/>
              <a:gd name="connsiteY7" fmla="*/ 1044702 h 1253698"/>
              <a:gd name="connsiteX8" fmla="*/ 0 w 2177767"/>
              <a:gd name="connsiteY8" fmla="*/ 209497 h 1253698"/>
              <a:gd name="connsiteX0" fmla="*/ 7 w 2177774"/>
              <a:gd name="connsiteY0" fmla="*/ 211348 h 1255549"/>
              <a:gd name="connsiteX1" fmla="*/ 112295 w 2177774"/>
              <a:gd name="connsiteY1" fmla="*/ 0 h 1255549"/>
              <a:gd name="connsiteX2" fmla="*/ 1968615 w 2177774"/>
              <a:gd name="connsiteY2" fmla="*/ 2540 h 1255549"/>
              <a:gd name="connsiteX3" fmla="*/ 2177423 w 2177774"/>
              <a:gd name="connsiteY3" fmla="*/ 211348 h 1255549"/>
              <a:gd name="connsiteX4" fmla="*/ 2177423 w 2177774"/>
              <a:gd name="connsiteY4" fmla="*/ 1046553 h 1255549"/>
              <a:gd name="connsiteX5" fmla="*/ 1968615 w 2177774"/>
              <a:gd name="connsiteY5" fmla="*/ 1255361 h 1255549"/>
              <a:gd name="connsiteX6" fmla="*/ 208815 w 2177774"/>
              <a:gd name="connsiteY6" fmla="*/ 1255361 h 1255549"/>
              <a:gd name="connsiteX7" fmla="*/ 7 w 2177774"/>
              <a:gd name="connsiteY7" fmla="*/ 1046553 h 1255549"/>
              <a:gd name="connsiteX8" fmla="*/ 7 w 2177774"/>
              <a:gd name="connsiteY8" fmla="*/ 211348 h 1255549"/>
              <a:gd name="connsiteX0" fmla="*/ 0 w 2177767"/>
              <a:gd name="connsiteY0" fmla="*/ 211348 h 1255549"/>
              <a:gd name="connsiteX1" fmla="*/ 124988 w 2177767"/>
              <a:gd name="connsiteY1" fmla="*/ 0 h 1255549"/>
              <a:gd name="connsiteX2" fmla="*/ 1968608 w 2177767"/>
              <a:gd name="connsiteY2" fmla="*/ 2540 h 1255549"/>
              <a:gd name="connsiteX3" fmla="*/ 2177416 w 2177767"/>
              <a:gd name="connsiteY3" fmla="*/ 211348 h 1255549"/>
              <a:gd name="connsiteX4" fmla="*/ 2177416 w 2177767"/>
              <a:gd name="connsiteY4" fmla="*/ 1046553 h 1255549"/>
              <a:gd name="connsiteX5" fmla="*/ 1968608 w 2177767"/>
              <a:gd name="connsiteY5" fmla="*/ 1255361 h 1255549"/>
              <a:gd name="connsiteX6" fmla="*/ 208808 w 2177767"/>
              <a:gd name="connsiteY6" fmla="*/ 1255361 h 1255549"/>
              <a:gd name="connsiteX7" fmla="*/ 0 w 2177767"/>
              <a:gd name="connsiteY7" fmla="*/ 1046553 h 1255549"/>
              <a:gd name="connsiteX8" fmla="*/ 0 w 2177767"/>
              <a:gd name="connsiteY8" fmla="*/ 211348 h 1255549"/>
              <a:gd name="connsiteX0" fmla="*/ 1305 w 2179072"/>
              <a:gd name="connsiteY0" fmla="*/ 211348 h 1256050"/>
              <a:gd name="connsiteX1" fmla="*/ 126293 w 2179072"/>
              <a:gd name="connsiteY1" fmla="*/ 0 h 1256050"/>
              <a:gd name="connsiteX2" fmla="*/ 1969913 w 2179072"/>
              <a:gd name="connsiteY2" fmla="*/ 2540 h 1256050"/>
              <a:gd name="connsiteX3" fmla="*/ 2178721 w 2179072"/>
              <a:gd name="connsiteY3" fmla="*/ 211348 h 1256050"/>
              <a:gd name="connsiteX4" fmla="*/ 2178721 w 2179072"/>
              <a:gd name="connsiteY4" fmla="*/ 1046553 h 1256050"/>
              <a:gd name="connsiteX5" fmla="*/ 1969913 w 2179072"/>
              <a:gd name="connsiteY5" fmla="*/ 1255361 h 1256050"/>
              <a:gd name="connsiteX6" fmla="*/ 210113 w 2179072"/>
              <a:gd name="connsiteY6" fmla="*/ 1255361 h 1256050"/>
              <a:gd name="connsiteX7" fmla="*/ 1305 w 2179072"/>
              <a:gd name="connsiteY7" fmla="*/ 1046553 h 1256050"/>
              <a:gd name="connsiteX8" fmla="*/ 1305 w 2179072"/>
              <a:gd name="connsiteY8" fmla="*/ 211348 h 1256050"/>
              <a:gd name="connsiteX0" fmla="*/ 491 w 2178258"/>
              <a:gd name="connsiteY0" fmla="*/ 211348 h 1256050"/>
              <a:gd name="connsiteX1" fmla="*/ 125479 w 2178258"/>
              <a:gd name="connsiteY1" fmla="*/ 0 h 1256050"/>
              <a:gd name="connsiteX2" fmla="*/ 1969099 w 2178258"/>
              <a:gd name="connsiteY2" fmla="*/ 2540 h 1256050"/>
              <a:gd name="connsiteX3" fmla="*/ 2177907 w 2178258"/>
              <a:gd name="connsiteY3" fmla="*/ 211348 h 1256050"/>
              <a:gd name="connsiteX4" fmla="*/ 2177907 w 2178258"/>
              <a:gd name="connsiteY4" fmla="*/ 1046553 h 1256050"/>
              <a:gd name="connsiteX5" fmla="*/ 1969099 w 2178258"/>
              <a:gd name="connsiteY5" fmla="*/ 1255361 h 1256050"/>
              <a:gd name="connsiteX6" fmla="*/ 209299 w 2178258"/>
              <a:gd name="connsiteY6" fmla="*/ 1255361 h 1256050"/>
              <a:gd name="connsiteX7" fmla="*/ 491 w 2178258"/>
              <a:gd name="connsiteY7" fmla="*/ 1046553 h 1256050"/>
              <a:gd name="connsiteX8" fmla="*/ 491 w 2178258"/>
              <a:gd name="connsiteY8" fmla="*/ 211348 h 1256050"/>
              <a:gd name="connsiteX0" fmla="*/ 491 w 2182457"/>
              <a:gd name="connsiteY0" fmla="*/ 211348 h 1256050"/>
              <a:gd name="connsiteX1" fmla="*/ 125479 w 2182457"/>
              <a:gd name="connsiteY1" fmla="*/ 0 h 1256050"/>
              <a:gd name="connsiteX2" fmla="*/ 1969099 w 2182457"/>
              <a:gd name="connsiteY2" fmla="*/ 2540 h 1256050"/>
              <a:gd name="connsiteX3" fmla="*/ 2177907 w 2182457"/>
              <a:gd name="connsiteY3" fmla="*/ 211348 h 1256050"/>
              <a:gd name="connsiteX4" fmla="*/ 2177907 w 2182457"/>
              <a:gd name="connsiteY4" fmla="*/ 1046553 h 1256050"/>
              <a:gd name="connsiteX5" fmla="*/ 1969099 w 2182457"/>
              <a:gd name="connsiteY5" fmla="*/ 1255361 h 1256050"/>
              <a:gd name="connsiteX6" fmla="*/ 209299 w 2182457"/>
              <a:gd name="connsiteY6" fmla="*/ 1255361 h 1256050"/>
              <a:gd name="connsiteX7" fmla="*/ 491 w 2182457"/>
              <a:gd name="connsiteY7" fmla="*/ 1046553 h 1256050"/>
              <a:gd name="connsiteX8" fmla="*/ 491 w 2182457"/>
              <a:gd name="connsiteY8" fmla="*/ 211348 h 1256050"/>
              <a:gd name="connsiteX0" fmla="*/ 491 w 2178258"/>
              <a:gd name="connsiteY0" fmla="*/ 211348 h 1256050"/>
              <a:gd name="connsiteX1" fmla="*/ 125479 w 2178258"/>
              <a:gd name="connsiteY1" fmla="*/ 0 h 1256050"/>
              <a:gd name="connsiteX2" fmla="*/ 1969099 w 2178258"/>
              <a:gd name="connsiteY2" fmla="*/ 2540 h 1256050"/>
              <a:gd name="connsiteX3" fmla="*/ 2177907 w 2178258"/>
              <a:gd name="connsiteY3" fmla="*/ 211348 h 1256050"/>
              <a:gd name="connsiteX4" fmla="*/ 2177907 w 2178258"/>
              <a:gd name="connsiteY4" fmla="*/ 1046553 h 1256050"/>
              <a:gd name="connsiteX5" fmla="*/ 1969099 w 2178258"/>
              <a:gd name="connsiteY5" fmla="*/ 1255361 h 1256050"/>
              <a:gd name="connsiteX6" fmla="*/ 209299 w 2178258"/>
              <a:gd name="connsiteY6" fmla="*/ 1255361 h 1256050"/>
              <a:gd name="connsiteX7" fmla="*/ 491 w 2178258"/>
              <a:gd name="connsiteY7" fmla="*/ 1046553 h 1256050"/>
              <a:gd name="connsiteX8" fmla="*/ 491 w 2178258"/>
              <a:gd name="connsiteY8" fmla="*/ 211348 h 1256050"/>
              <a:gd name="connsiteX0" fmla="*/ 491 w 2178258"/>
              <a:gd name="connsiteY0" fmla="*/ 211348 h 1256310"/>
              <a:gd name="connsiteX1" fmla="*/ 125479 w 2178258"/>
              <a:gd name="connsiteY1" fmla="*/ 0 h 1256310"/>
              <a:gd name="connsiteX2" fmla="*/ 1969099 w 2178258"/>
              <a:gd name="connsiteY2" fmla="*/ 2540 h 1256310"/>
              <a:gd name="connsiteX3" fmla="*/ 2177907 w 2178258"/>
              <a:gd name="connsiteY3" fmla="*/ 211348 h 1256310"/>
              <a:gd name="connsiteX4" fmla="*/ 2177907 w 2178258"/>
              <a:gd name="connsiteY4" fmla="*/ 1046553 h 1256310"/>
              <a:gd name="connsiteX5" fmla="*/ 1969099 w 2178258"/>
              <a:gd name="connsiteY5" fmla="*/ 1255361 h 1256310"/>
              <a:gd name="connsiteX6" fmla="*/ 209299 w 2178258"/>
              <a:gd name="connsiteY6" fmla="*/ 1255361 h 1256310"/>
              <a:gd name="connsiteX7" fmla="*/ 491 w 2178258"/>
              <a:gd name="connsiteY7" fmla="*/ 1046553 h 1256310"/>
              <a:gd name="connsiteX8" fmla="*/ 491 w 2178258"/>
              <a:gd name="connsiteY8" fmla="*/ 211348 h 1256310"/>
              <a:gd name="connsiteX0" fmla="*/ 491 w 2178258"/>
              <a:gd name="connsiteY0" fmla="*/ 211348 h 1256050"/>
              <a:gd name="connsiteX1" fmla="*/ 125479 w 2178258"/>
              <a:gd name="connsiteY1" fmla="*/ 0 h 1256050"/>
              <a:gd name="connsiteX2" fmla="*/ 1969099 w 2178258"/>
              <a:gd name="connsiteY2" fmla="*/ 2540 h 1256050"/>
              <a:gd name="connsiteX3" fmla="*/ 2177907 w 2178258"/>
              <a:gd name="connsiteY3" fmla="*/ 211348 h 1256050"/>
              <a:gd name="connsiteX4" fmla="*/ 2177907 w 2178258"/>
              <a:gd name="connsiteY4" fmla="*/ 1046553 h 1256050"/>
              <a:gd name="connsiteX5" fmla="*/ 1969099 w 2178258"/>
              <a:gd name="connsiteY5" fmla="*/ 1255361 h 1256050"/>
              <a:gd name="connsiteX6" fmla="*/ 209299 w 2178258"/>
              <a:gd name="connsiteY6" fmla="*/ 1255361 h 1256050"/>
              <a:gd name="connsiteX7" fmla="*/ 491 w 2178258"/>
              <a:gd name="connsiteY7" fmla="*/ 1046553 h 1256050"/>
              <a:gd name="connsiteX8" fmla="*/ 491 w 2178258"/>
              <a:gd name="connsiteY8" fmla="*/ 211348 h 125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78258" h="1256050">
                <a:moveTo>
                  <a:pt x="491" y="211348"/>
                </a:moveTo>
                <a:cubicBezTo>
                  <a:pt x="491" y="96027"/>
                  <a:pt x="10158" y="0"/>
                  <a:pt x="125479" y="0"/>
                </a:cubicBezTo>
                <a:lnTo>
                  <a:pt x="1969099" y="2540"/>
                </a:lnTo>
                <a:cubicBezTo>
                  <a:pt x="2196180" y="-7620"/>
                  <a:pt x="2177907" y="96027"/>
                  <a:pt x="2177907" y="211348"/>
                </a:cubicBezTo>
                <a:lnTo>
                  <a:pt x="2177907" y="1046553"/>
                </a:lnTo>
                <a:cubicBezTo>
                  <a:pt x="2175376" y="1214601"/>
                  <a:pt x="2193640" y="1260441"/>
                  <a:pt x="1969099" y="1255361"/>
                </a:cubicBezTo>
                <a:lnTo>
                  <a:pt x="209299" y="1255361"/>
                </a:lnTo>
                <a:cubicBezTo>
                  <a:pt x="-20322" y="1265521"/>
                  <a:pt x="491" y="1161874"/>
                  <a:pt x="491" y="1046553"/>
                </a:cubicBezTo>
                <a:lnTo>
                  <a:pt x="491" y="211348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0E8517-F2C7-BF27-5936-D80431C762DB}"/>
              </a:ext>
            </a:extLst>
          </p:cNvPr>
          <p:cNvSpPr txBox="1"/>
          <p:nvPr/>
        </p:nvSpPr>
        <p:spPr>
          <a:xfrm>
            <a:off x="8770615" y="5153155"/>
            <a:ext cx="14626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>
                <a:latin typeface="Arial" panose="020B0604020202020204" pitchFamily="34" charset="0"/>
                <a:cs typeface="Arial" panose="020B0604020202020204" pitchFamily="34" charset="0"/>
              </a:rPr>
              <a:t>ADC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: 1</a:t>
            </a:r>
          </a:p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AMC:</a:t>
            </a:r>
            <a:r>
              <a:rPr lang="zh-CN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8.6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F98AD8-5B85-79CE-D00D-EF30E1CDCFBF}"/>
              </a:ext>
            </a:extLst>
          </p:cNvPr>
          <p:cNvSpPr txBox="1"/>
          <p:nvPr/>
        </p:nvSpPr>
        <p:spPr>
          <a:xfrm>
            <a:off x="7716285" y="1508694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3E026C3-9BA1-04A5-2514-AB106D3327FC}"/>
              </a:ext>
            </a:extLst>
          </p:cNvPr>
          <p:cNvSpPr txBox="1"/>
          <p:nvPr/>
        </p:nvSpPr>
        <p:spPr>
          <a:xfrm>
            <a:off x="7716285" y="2238944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D43FA00-8DB1-A07B-4387-3343E82A8EFB}"/>
              </a:ext>
            </a:extLst>
          </p:cNvPr>
          <p:cNvSpPr txBox="1"/>
          <p:nvPr/>
        </p:nvSpPr>
        <p:spPr>
          <a:xfrm>
            <a:off x="7713009" y="2969194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1645AA9-2134-BC30-97C2-C58A564A2C1F}"/>
              </a:ext>
            </a:extLst>
          </p:cNvPr>
          <p:cNvSpPr txBox="1"/>
          <p:nvPr/>
        </p:nvSpPr>
        <p:spPr>
          <a:xfrm>
            <a:off x="7713009" y="3699444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EAFE5E-2FB7-04D8-67A2-F4E4E0199197}"/>
              </a:ext>
            </a:extLst>
          </p:cNvPr>
          <p:cNvSpPr txBox="1"/>
          <p:nvPr/>
        </p:nvSpPr>
        <p:spPr>
          <a:xfrm>
            <a:off x="7714200" y="4456590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3" name="矩形: 圆角 15">
            <a:extLst>
              <a:ext uri="{FF2B5EF4-FFF2-40B4-BE49-F238E27FC236}">
                <a16:creationId xmlns:a16="http://schemas.microsoft.com/office/drawing/2014/main" id="{5E775A6F-2BEE-3D0F-7F26-B40502DB0D9F}"/>
              </a:ext>
            </a:extLst>
          </p:cNvPr>
          <p:cNvSpPr/>
          <p:nvPr/>
        </p:nvSpPr>
        <p:spPr>
          <a:xfrm flipH="1">
            <a:off x="8331416" y="2910347"/>
            <a:ext cx="2174366" cy="1255400"/>
          </a:xfrm>
          <a:custGeom>
            <a:avLst/>
            <a:gdLst>
              <a:gd name="connsiteX0" fmla="*/ 0 w 2177416"/>
              <a:gd name="connsiteY0" fmla="*/ 208808 h 1252821"/>
              <a:gd name="connsiteX1" fmla="*/ 208808 w 2177416"/>
              <a:gd name="connsiteY1" fmla="*/ 0 h 1252821"/>
              <a:gd name="connsiteX2" fmla="*/ 1968608 w 2177416"/>
              <a:gd name="connsiteY2" fmla="*/ 0 h 1252821"/>
              <a:gd name="connsiteX3" fmla="*/ 2177416 w 2177416"/>
              <a:gd name="connsiteY3" fmla="*/ 208808 h 1252821"/>
              <a:gd name="connsiteX4" fmla="*/ 2177416 w 2177416"/>
              <a:gd name="connsiteY4" fmla="*/ 1044013 h 1252821"/>
              <a:gd name="connsiteX5" fmla="*/ 1968608 w 2177416"/>
              <a:gd name="connsiteY5" fmla="*/ 1252821 h 1252821"/>
              <a:gd name="connsiteX6" fmla="*/ 208808 w 2177416"/>
              <a:gd name="connsiteY6" fmla="*/ 1252821 h 1252821"/>
              <a:gd name="connsiteX7" fmla="*/ 0 w 2177416"/>
              <a:gd name="connsiteY7" fmla="*/ 1044013 h 1252821"/>
              <a:gd name="connsiteX8" fmla="*/ 0 w 2177416"/>
              <a:gd name="connsiteY8" fmla="*/ 208808 h 1252821"/>
              <a:gd name="connsiteX0" fmla="*/ 0 w 2177418"/>
              <a:gd name="connsiteY0" fmla="*/ 208808 h 1253009"/>
              <a:gd name="connsiteX1" fmla="*/ 208808 w 2177418"/>
              <a:gd name="connsiteY1" fmla="*/ 0 h 1253009"/>
              <a:gd name="connsiteX2" fmla="*/ 1968608 w 2177418"/>
              <a:gd name="connsiteY2" fmla="*/ 0 h 1253009"/>
              <a:gd name="connsiteX3" fmla="*/ 2177416 w 2177418"/>
              <a:gd name="connsiteY3" fmla="*/ 208808 h 1253009"/>
              <a:gd name="connsiteX4" fmla="*/ 2177416 w 2177418"/>
              <a:gd name="connsiteY4" fmla="*/ 1044013 h 1253009"/>
              <a:gd name="connsiteX5" fmla="*/ 1968608 w 2177418"/>
              <a:gd name="connsiteY5" fmla="*/ 1252821 h 1253009"/>
              <a:gd name="connsiteX6" fmla="*/ 208808 w 2177418"/>
              <a:gd name="connsiteY6" fmla="*/ 1252821 h 1253009"/>
              <a:gd name="connsiteX7" fmla="*/ 0 w 2177418"/>
              <a:gd name="connsiteY7" fmla="*/ 1044013 h 1253009"/>
              <a:gd name="connsiteX8" fmla="*/ 0 w 2177418"/>
              <a:gd name="connsiteY8" fmla="*/ 208808 h 1253009"/>
              <a:gd name="connsiteX0" fmla="*/ 0 w 2177767"/>
              <a:gd name="connsiteY0" fmla="*/ 209497 h 1253698"/>
              <a:gd name="connsiteX1" fmla="*/ 208808 w 2177767"/>
              <a:gd name="connsiteY1" fmla="*/ 689 h 1253698"/>
              <a:gd name="connsiteX2" fmla="*/ 1968608 w 2177767"/>
              <a:gd name="connsiteY2" fmla="*/ 689 h 1253698"/>
              <a:gd name="connsiteX3" fmla="*/ 2177416 w 2177767"/>
              <a:gd name="connsiteY3" fmla="*/ 209497 h 1253698"/>
              <a:gd name="connsiteX4" fmla="*/ 2177416 w 2177767"/>
              <a:gd name="connsiteY4" fmla="*/ 1044702 h 1253698"/>
              <a:gd name="connsiteX5" fmla="*/ 1968608 w 2177767"/>
              <a:gd name="connsiteY5" fmla="*/ 1253510 h 1253698"/>
              <a:gd name="connsiteX6" fmla="*/ 208808 w 2177767"/>
              <a:gd name="connsiteY6" fmla="*/ 1253510 h 1253698"/>
              <a:gd name="connsiteX7" fmla="*/ 0 w 2177767"/>
              <a:gd name="connsiteY7" fmla="*/ 1044702 h 1253698"/>
              <a:gd name="connsiteX8" fmla="*/ 0 w 2177767"/>
              <a:gd name="connsiteY8" fmla="*/ 209497 h 1253698"/>
              <a:gd name="connsiteX0" fmla="*/ 7 w 2177774"/>
              <a:gd name="connsiteY0" fmla="*/ 211348 h 1255549"/>
              <a:gd name="connsiteX1" fmla="*/ 112295 w 2177774"/>
              <a:gd name="connsiteY1" fmla="*/ 0 h 1255549"/>
              <a:gd name="connsiteX2" fmla="*/ 1968615 w 2177774"/>
              <a:gd name="connsiteY2" fmla="*/ 2540 h 1255549"/>
              <a:gd name="connsiteX3" fmla="*/ 2177423 w 2177774"/>
              <a:gd name="connsiteY3" fmla="*/ 211348 h 1255549"/>
              <a:gd name="connsiteX4" fmla="*/ 2177423 w 2177774"/>
              <a:gd name="connsiteY4" fmla="*/ 1046553 h 1255549"/>
              <a:gd name="connsiteX5" fmla="*/ 1968615 w 2177774"/>
              <a:gd name="connsiteY5" fmla="*/ 1255361 h 1255549"/>
              <a:gd name="connsiteX6" fmla="*/ 208815 w 2177774"/>
              <a:gd name="connsiteY6" fmla="*/ 1255361 h 1255549"/>
              <a:gd name="connsiteX7" fmla="*/ 7 w 2177774"/>
              <a:gd name="connsiteY7" fmla="*/ 1046553 h 1255549"/>
              <a:gd name="connsiteX8" fmla="*/ 7 w 2177774"/>
              <a:gd name="connsiteY8" fmla="*/ 211348 h 1255549"/>
              <a:gd name="connsiteX0" fmla="*/ 0 w 2177767"/>
              <a:gd name="connsiteY0" fmla="*/ 211348 h 1255549"/>
              <a:gd name="connsiteX1" fmla="*/ 124988 w 2177767"/>
              <a:gd name="connsiteY1" fmla="*/ 0 h 1255549"/>
              <a:gd name="connsiteX2" fmla="*/ 1968608 w 2177767"/>
              <a:gd name="connsiteY2" fmla="*/ 2540 h 1255549"/>
              <a:gd name="connsiteX3" fmla="*/ 2177416 w 2177767"/>
              <a:gd name="connsiteY3" fmla="*/ 211348 h 1255549"/>
              <a:gd name="connsiteX4" fmla="*/ 2177416 w 2177767"/>
              <a:gd name="connsiteY4" fmla="*/ 1046553 h 1255549"/>
              <a:gd name="connsiteX5" fmla="*/ 1968608 w 2177767"/>
              <a:gd name="connsiteY5" fmla="*/ 1255361 h 1255549"/>
              <a:gd name="connsiteX6" fmla="*/ 208808 w 2177767"/>
              <a:gd name="connsiteY6" fmla="*/ 1255361 h 1255549"/>
              <a:gd name="connsiteX7" fmla="*/ 0 w 2177767"/>
              <a:gd name="connsiteY7" fmla="*/ 1046553 h 1255549"/>
              <a:gd name="connsiteX8" fmla="*/ 0 w 2177767"/>
              <a:gd name="connsiteY8" fmla="*/ 211348 h 1255549"/>
              <a:gd name="connsiteX0" fmla="*/ 1305 w 2179072"/>
              <a:gd name="connsiteY0" fmla="*/ 211348 h 1256050"/>
              <a:gd name="connsiteX1" fmla="*/ 126293 w 2179072"/>
              <a:gd name="connsiteY1" fmla="*/ 0 h 1256050"/>
              <a:gd name="connsiteX2" fmla="*/ 1969913 w 2179072"/>
              <a:gd name="connsiteY2" fmla="*/ 2540 h 1256050"/>
              <a:gd name="connsiteX3" fmla="*/ 2178721 w 2179072"/>
              <a:gd name="connsiteY3" fmla="*/ 211348 h 1256050"/>
              <a:gd name="connsiteX4" fmla="*/ 2178721 w 2179072"/>
              <a:gd name="connsiteY4" fmla="*/ 1046553 h 1256050"/>
              <a:gd name="connsiteX5" fmla="*/ 1969913 w 2179072"/>
              <a:gd name="connsiteY5" fmla="*/ 1255361 h 1256050"/>
              <a:gd name="connsiteX6" fmla="*/ 210113 w 2179072"/>
              <a:gd name="connsiteY6" fmla="*/ 1255361 h 1256050"/>
              <a:gd name="connsiteX7" fmla="*/ 1305 w 2179072"/>
              <a:gd name="connsiteY7" fmla="*/ 1046553 h 1256050"/>
              <a:gd name="connsiteX8" fmla="*/ 1305 w 2179072"/>
              <a:gd name="connsiteY8" fmla="*/ 211348 h 1256050"/>
              <a:gd name="connsiteX0" fmla="*/ 491 w 2178258"/>
              <a:gd name="connsiteY0" fmla="*/ 211348 h 1256050"/>
              <a:gd name="connsiteX1" fmla="*/ 125479 w 2178258"/>
              <a:gd name="connsiteY1" fmla="*/ 0 h 1256050"/>
              <a:gd name="connsiteX2" fmla="*/ 1969099 w 2178258"/>
              <a:gd name="connsiteY2" fmla="*/ 2540 h 1256050"/>
              <a:gd name="connsiteX3" fmla="*/ 2177907 w 2178258"/>
              <a:gd name="connsiteY3" fmla="*/ 211348 h 1256050"/>
              <a:gd name="connsiteX4" fmla="*/ 2177907 w 2178258"/>
              <a:gd name="connsiteY4" fmla="*/ 1046553 h 1256050"/>
              <a:gd name="connsiteX5" fmla="*/ 1969099 w 2178258"/>
              <a:gd name="connsiteY5" fmla="*/ 1255361 h 1256050"/>
              <a:gd name="connsiteX6" fmla="*/ 209299 w 2178258"/>
              <a:gd name="connsiteY6" fmla="*/ 1255361 h 1256050"/>
              <a:gd name="connsiteX7" fmla="*/ 491 w 2178258"/>
              <a:gd name="connsiteY7" fmla="*/ 1046553 h 1256050"/>
              <a:gd name="connsiteX8" fmla="*/ 491 w 2178258"/>
              <a:gd name="connsiteY8" fmla="*/ 211348 h 1256050"/>
              <a:gd name="connsiteX0" fmla="*/ 491 w 2182457"/>
              <a:gd name="connsiteY0" fmla="*/ 211348 h 1256050"/>
              <a:gd name="connsiteX1" fmla="*/ 125479 w 2182457"/>
              <a:gd name="connsiteY1" fmla="*/ 0 h 1256050"/>
              <a:gd name="connsiteX2" fmla="*/ 1969099 w 2182457"/>
              <a:gd name="connsiteY2" fmla="*/ 2540 h 1256050"/>
              <a:gd name="connsiteX3" fmla="*/ 2177907 w 2182457"/>
              <a:gd name="connsiteY3" fmla="*/ 211348 h 1256050"/>
              <a:gd name="connsiteX4" fmla="*/ 2177907 w 2182457"/>
              <a:gd name="connsiteY4" fmla="*/ 1046553 h 1256050"/>
              <a:gd name="connsiteX5" fmla="*/ 1969099 w 2182457"/>
              <a:gd name="connsiteY5" fmla="*/ 1255361 h 1256050"/>
              <a:gd name="connsiteX6" fmla="*/ 209299 w 2182457"/>
              <a:gd name="connsiteY6" fmla="*/ 1255361 h 1256050"/>
              <a:gd name="connsiteX7" fmla="*/ 491 w 2182457"/>
              <a:gd name="connsiteY7" fmla="*/ 1046553 h 1256050"/>
              <a:gd name="connsiteX8" fmla="*/ 491 w 2182457"/>
              <a:gd name="connsiteY8" fmla="*/ 211348 h 1256050"/>
              <a:gd name="connsiteX0" fmla="*/ 491 w 2178258"/>
              <a:gd name="connsiteY0" fmla="*/ 211348 h 1256050"/>
              <a:gd name="connsiteX1" fmla="*/ 125479 w 2178258"/>
              <a:gd name="connsiteY1" fmla="*/ 0 h 1256050"/>
              <a:gd name="connsiteX2" fmla="*/ 1969099 w 2178258"/>
              <a:gd name="connsiteY2" fmla="*/ 2540 h 1256050"/>
              <a:gd name="connsiteX3" fmla="*/ 2177907 w 2178258"/>
              <a:gd name="connsiteY3" fmla="*/ 211348 h 1256050"/>
              <a:gd name="connsiteX4" fmla="*/ 2177907 w 2178258"/>
              <a:gd name="connsiteY4" fmla="*/ 1046553 h 1256050"/>
              <a:gd name="connsiteX5" fmla="*/ 1969099 w 2178258"/>
              <a:gd name="connsiteY5" fmla="*/ 1255361 h 1256050"/>
              <a:gd name="connsiteX6" fmla="*/ 209299 w 2178258"/>
              <a:gd name="connsiteY6" fmla="*/ 1255361 h 1256050"/>
              <a:gd name="connsiteX7" fmla="*/ 491 w 2178258"/>
              <a:gd name="connsiteY7" fmla="*/ 1046553 h 1256050"/>
              <a:gd name="connsiteX8" fmla="*/ 491 w 2178258"/>
              <a:gd name="connsiteY8" fmla="*/ 211348 h 1256050"/>
              <a:gd name="connsiteX0" fmla="*/ 491 w 2178258"/>
              <a:gd name="connsiteY0" fmla="*/ 211348 h 1256310"/>
              <a:gd name="connsiteX1" fmla="*/ 125479 w 2178258"/>
              <a:gd name="connsiteY1" fmla="*/ 0 h 1256310"/>
              <a:gd name="connsiteX2" fmla="*/ 1969099 w 2178258"/>
              <a:gd name="connsiteY2" fmla="*/ 2540 h 1256310"/>
              <a:gd name="connsiteX3" fmla="*/ 2177907 w 2178258"/>
              <a:gd name="connsiteY3" fmla="*/ 211348 h 1256310"/>
              <a:gd name="connsiteX4" fmla="*/ 2177907 w 2178258"/>
              <a:gd name="connsiteY4" fmla="*/ 1046553 h 1256310"/>
              <a:gd name="connsiteX5" fmla="*/ 1969099 w 2178258"/>
              <a:gd name="connsiteY5" fmla="*/ 1255361 h 1256310"/>
              <a:gd name="connsiteX6" fmla="*/ 209299 w 2178258"/>
              <a:gd name="connsiteY6" fmla="*/ 1255361 h 1256310"/>
              <a:gd name="connsiteX7" fmla="*/ 491 w 2178258"/>
              <a:gd name="connsiteY7" fmla="*/ 1046553 h 1256310"/>
              <a:gd name="connsiteX8" fmla="*/ 491 w 2178258"/>
              <a:gd name="connsiteY8" fmla="*/ 211348 h 1256310"/>
              <a:gd name="connsiteX0" fmla="*/ 491 w 2178258"/>
              <a:gd name="connsiteY0" fmla="*/ 211348 h 1256050"/>
              <a:gd name="connsiteX1" fmla="*/ 125479 w 2178258"/>
              <a:gd name="connsiteY1" fmla="*/ 0 h 1256050"/>
              <a:gd name="connsiteX2" fmla="*/ 1969099 w 2178258"/>
              <a:gd name="connsiteY2" fmla="*/ 2540 h 1256050"/>
              <a:gd name="connsiteX3" fmla="*/ 2177907 w 2178258"/>
              <a:gd name="connsiteY3" fmla="*/ 211348 h 1256050"/>
              <a:gd name="connsiteX4" fmla="*/ 2177907 w 2178258"/>
              <a:gd name="connsiteY4" fmla="*/ 1046553 h 1256050"/>
              <a:gd name="connsiteX5" fmla="*/ 1969099 w 2178258"/>
              <a:gd name="connsiteY5" fmla="*/ 1255361 h 1256050"/>
              <a:gd name="connsiteX6" fmla="*/ 209299 w 2178258"/>
              <a:gd name="connsiteY6" fmla="*/ 1255361 h 1256050"/>
              <a:gd name="connsiteX7" fmla="*/ 491 w 2178258"/>
              <a:gd name="connsiteY7" fmla="*/ 1046553 h 1256050"/>
              <a:gd name="connsiteX8" fmla="*/ 491 w 2178258"/>
              <a:gd name="connsiteY8" fmla="*/ 211348 h 1256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78258" h="1256050">
                <a:moveTo>
                  <a:pt x="491" y="211348"/>
                </a:moveTo>
                <a:cubicBezTo>
                  <a:pt x="491" y="96027"/>
                  <a:pt x="10158" y="0"/>
                  <a:pt x="125479" y="0"/>
                </a:cubicBezTo>
                <a:lnTo>
                  <a:pt x="1969099" y="2540"/>
                </a:lnTo>
                <a:cubicBezTo>
                  <a:pt x="2196180" y="-7620"/>
                  <a:pt x="2177907" y="96027"/>
                  <a:pt x="2177907" y="211348"/>
                </a:cubicBezTo>
                <a:lnTo>
                  <a:pt x="2177907" y="1046553"/>
                </a:lnTo>
                <a:cubicBezTo>
                  <a:pt x="2175376" y="1214601"/>
                  <a:pt x="2193640" y="1260441"/>
                  <a:pt x="1969099" y="1255361"/>
                </a:cubicBezTo>
                <a:lnTo>
                  <a:pt x="209299" y="1255361"/>
                </a:lnTo>
                <a:cubicBezTo>
                  <a:pt x="-20322" y="1265521"/>
                  <a:pt x="491" y="1161874"/>
                  <a:pt x="491" y="1046553"/>
                </a:cubicBezTo>
                <a:lnTo>
                  <a:pt x="491" y="211348"/>
                </a:lnTo>
                <a:close/>
              </a:path>
            </a:pathLst>
          </a:custGeom>
          <a:noFill/>
          <a:ln w="2540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22A0D2-C3D5-FA43-DB4C-DE2C15A7482E}"/>
              </a:ext>
            </a:extLst>
          </p:cNvPr>
          <p:cNvSpPr txBox="1"/>
          <p:nvPr/>
        </p:nvSpPr>
        <p:spPr>
          <a:xfrm>
            <a:off x="10556155" y="1979941"/>
            <a:ext cx="46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b="1" baseline="-25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E27A72A-39B8-2E01-589A-AED220C6509A}"/>
              </a:ext>
            </a:extLst>
          </p:cNvPr>
          <p:cNvSpPr txBox="1"/>
          <p:nvPr/>
        </p:nvSpPr>
        <p:spPr>
          <a:xfrm>
            <a:off x="10556155" y="3282033"/>
            <a:ext cx="465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b="1" baseline="-25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D293247-C99C-A063-1D4E-A82251324630}"/>
              </a:ext>
            </a:extLst>
          </p:cNvPr>
          <p:cNvCxnSpPr>
            <a:cxnSpLocks/>
          </p:cNvCxnSpPr>
          <p:nvPr/>
        </p:nvCxnSpPr>
        <p:spPr>
          <a:xfrm>
            <a:off x="8040050" y="1435212"/>
            <a:ext cx="216527" cy="9819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378B964-5E39-BF79-2413-41805F188C1A}"/>
              </a:ext>
            </a:extLst>
          </p:cNvPr>
          <p:cNvSpPr/>
          <p:nvPr/>
        </p:nvSpPr>
        <p:spPr>
          <a:xfrm>
            <a:off x="7067206" y="1076717"/>
            <a:ext cx="998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cs typeface="Arial" panose="020B0604020202020204" pitchFamily="34" charset="0"/>
              </a:rPr>
              <a:t>Decoding</a:t>
            </a:r>
            <a:endParaRPr lang="en-HK" sz="1400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92FA7B7-134A-5682-02AA-442BD70123BA}"/>
              </a:ext>
            </a:extLst>
          </p:cNvPr>
          <p:cNvCxnSpPr>
            <a:cxnSpLocks/>
          </p:cNvCxnSpPr>
          <p:nvPr/>
        </p:nvCxnSpPr>
        <p:spPr>
          <a:xfrm flipV="1">
            <a:off x="8070048" y="2652226"/>
            <a:ext cx="184268" cy="1336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C9F8C2A7-9363-F78B-F848-C95A8C8987B9}"/>
              </a:ext>
            </a:extLst>
          </p:cNvPr>
          <p:cNvSpPr/>
          <p:nvPr/>
        </p:nvSpPr>
        <p:spPr>
          <a:xfrm>
            <a:off x="7038596" y="2540573"/>
            <a:ext cx="998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400" b="1" dirty="0">
                <a:latin typeface="Arial" panose="020B0604020202020204" pitchFamily="34" charset="0"/>
                <a:cs typeface="Arial" panose="020B0604020202020204" pitchFamily="34" charset="0"/>
              </a:rPr>
              <a:t>Global</a:t>
            </a: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cs typeface="Arial" panose="020B0604020202020204" pitchFamily="34" charset="0"/>
              </a:rPr>
              <a:t>Decoding</a:t>
            </a:r>
            <a:endParaRPr lang="en-HK" sz="1400" dirty="0"/>
          </a:p>
        </p:txBody>
      </p:sp>
    </p:spTree>
    <p:extLst>
      <p:ext uri="{BB962C8B-B14F-4D97-AF65-F5344CB8AC3E}">
        <p14:creationId xmlns:p14="http://schemas.microsoft.com/office/powerpoint/2010/main" val="676576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CA305-D7B7-2B18-F343-015A1EBFD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Trade-off Curve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77E7C-2129-72B9-1CEA-6EC3C39E09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685055"/>
          </a:xfrm>
        </p:spPr>
        <p:txBody>
          <a:bodyPr/>
          <a:lstStyle/>
          <a:p>
            <a:r>
              <a:rPr lang="en-US" dirty="0"/>
              <a:t>While ADC increases, AMC decreases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BF5EA1-8B08-81EB-6CED-42FFEAB13C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E965D7A-60A3-0DCB-E872-957A02423E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996" y="2327729"/>
            <a:ext cx="6912768" cy="4147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373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E5E5C-9AA0-44ED-3277-A0424C452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Rack</a:t>
            </a:r>
            <a:r>
              <a:rPr lang="en-US" altLang="zh-CN" dirty="0"/>
              <a:t>-based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Centers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6E185C-451B-7E72-9F1A-31D4832A2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FB0E634-3FC3-320A-6981-04EA540D0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/>
          <a:p>
            <a:r>
              <a:rPr lang="en-US" altLang="zh-CN" dirty="0"/>
              <a:t>Two-layer</a:t>
            </a:r>
            <a:r>
              <a:rPr lang="zh-CN" altLang="en-US" dirty="0"/>
              <a:t> </a:t>
            </a:r>
            <a:r>
              <a:rPr lang="en-US" altLang="zh-CN" dirty="0"/>
              <a:t>hierarchical</a:t>
            </a:r>
            <a:r>
              <a:rPr lang="zh-CN" altLang="en-US" dirty="0"/>
              <a:t> </a:t>
            </a:r>
            <a:r>
              <a:rPr lang="en-US" altLang="zh-CN" dirty="0"/>
              <a:t>storage</a:t>
            </a:r>
            <a:r>
              <a:rPr lang="zh-CN" altLang="en-US" dirty="0"/>
              <a:t> </a:t>
            </a:r>
            <a:r>
              <a:rPr lang="en-US" altLang="zh-CN" dirty="0"/>
              <a:t>architecture</a:t>
            </a:r>
          </a:p>
          <a:p>
            <a:pPr lvl="1"/>
            <a:r>
              <a:rPr lang="en-US" altLang="zh-CN" dirty="0"/>
              <a:t>Storage</a:t>
            </a:r>
            <a:r>
              <a:rPr lang="zh-CN" altLang="en-US" dirty="0"/>
              <a:t> </a:t>
            </a:r>
            <a:r>
              <a:rPr lang="en-US" altLang="zh-CN" dirty="0"/>
              <a:t>nodes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partitioned</a:t>
            </a:r>
            <a:r>
              <a:rPr lang="zh-CN" altLang="en-US" dirty="0"/>
              <a:t> </a:t>
            </a:r>
            <a:r>
              <a:rPr lang="en-US" altLang="zh-CN" dirty="0"/>
              <a:t>into</a:t>
            </a:r>
            <a:r>
              <a:rPr lang="zh-CN" altLang="en-US" dirty="0"/>
              <a:t> </a:t>
            </a:r>
            <a:r>
              <a:rPr lang="en-US" altLang="zh-CN" dirty="0"/>
              <a:t>multiple</a:t>
            </a:r>
            <a:r>
              <a:rPr lang="zh-CN" altLang="en-US" dirty="0"/>
              <a:t> </a:t>
            </a:r>
            <a:r>
              <a:rPr lang="en-US" altLang="zh-CN" dirty="0"/>
              <a:t>racks</a:t>
            </a:r>
          </a:p>
          <a:p>
            <a:pPr lvl="1"/>
            <a:r>
              <a:rPr lang="en-US" altLang="zh-CN" dirty="0"/>
              <a:t>Cross-rack</a:t>
            </a:r>
            <a:r>
              <a:rPr lang="zh-CN" altLang="en-US" dirty="0"/>
              <a:t> </a:t>
            </a:r>
            <a:r>
              <a:rPr lang="en-US" altLang="zh-CN" dirty="0"/>
              <a:t>network</a:t>
            </a:r>
            <a:r>
              <a:rPr lang="zh-CN" altLang="en-US" dirty="0"/>
              <a:t> </a:t>
            </a:r>
            <a:r>
              <a:rPr lang="en-US" altLang="zh-CN" dirty="0"/>
              <a:t>bandwidth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scarce</a:t>
            </a:r>
          </a:p>
          <a:p>
            <a:r>
              <a:rPr lang="en-US" altLang="zh-CN" dirty="0"/>
              <a:t>Failures</a:t>
            </a:r>
            <a:r>
              <a:rPr lang="zh-CN" altLang="en-US" dirty="0"/>
              <a:t>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commonplace</a:t>
            </a:r>
            <a:endParaRPr lang="en-US" dirty="0"/>
          </a:p>
        </p:txBody>
      </p:sp>
      <p:sp>
        <p:nvSpPr>
          <p:cNvPr id="26" name="TextBox 59">
            <a:extLst>
              <a:ext uri="{FF2B5EF4-FFF2-40B4-BE49-F238E27FC236}">
                <a16:creationId xmlns:a16="http://schemas.microsoft.com/office/drawing/2014/main" id="{D67AF3E0-855A-8A08-51FB-7B20B58DF74E}"/>
              </a:ext>
            </a:extLst>
          </p:cNvPr>
          <p:cNvSpPr txBox="1"/>
          <p:nvPr/>
        </p:nvSpPr>
        <p:spPr>
          <a:xfrm>
            <a:off x="8019463" y="3429000"/>
            <a:ext cx="3835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Arial (Body)"/>
              </a:rPr>
              <a:t>Cross-</a:t>
            </a:r>
            <a:r>
              <a:rPr lang="en-US" altLang="zh-CN" sz="2400" b="1" dirty="0">
                <a:solidFill>
                  <a:srgbClr val="FF0000"/>
                </a:solidFill>
                <a:latin typeface="Arial (Body)"/>
              </a:rPr>
              <a:t>rack</a:t>
            </a:r>
            <a:r>
              <a:rPr lang="en-US" sz="2400" b="1" dirty="0">
                <a:solidFill>
                  <a:srgbClr val="FF0000"/>
                </a:solidFill>
                <a:latin typeface="Arial (Body)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Arial (Body)"/>
              </a:rPr>
              <a:t>network</a:t>
            </a:r>
            <a:r>
              <a:rPr lang="zh-CN" altLang="en-US" sz="2400" b="1" dirty="0">
                <a:solidFill>
                  <a:srgbClr val="FF0000"/>
                </a:solidFill>
                <a:latin typeface="Arial (Body)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Arial (Body)"/>
              </a:rPr>
              <a:t>transfer is the bottleneck</a:t>
            </a:r>
          </a:p>
        </p:txBody>
      </p:sp>
      <p:sp>
        <p:nvSpPr>
          <p:cNvPr id="28" name="Right Arrow 7">
            <a:extLst>
              <a:ext uri="{FF2B5EF4-FFF2-40B4-BE49-F238E27FC236}">
                <a16:creationId xmlns:a16="http://schemas.microsoft.com/office/drawing/2014/main" id="{DF516ED7-6B8E-D10D-EA06-DB346A5D3B77}"/>
              </a:ext>
            </a:extLst>
          </p:cNvPr>
          <p:cNvSpPr/>
          <p:nvPr/>
        </p:nvSpPr>
        <p:spPr bwMode="auto">
          <a:xfrm rot="8510729" flipV="1">
            <a:off x="7520613" y="4324460"/>
            <a:ext cx="533610" cy="72011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A5E5D63-B7E0-2A70-5E37-47A324C7B982}"/>
              </a:ext>
            </a:extLst>
          </p:cNvPr>
          <p:cNvGrpSpPr/>
          <p:nvPr/>
        </p:nvGrpSpPr>
        <p:grpSpPr>
          <a:xfrm>
            <a:off x="1972857" y="3861048"/>
            <a:ext cx="7865971" cy="2214427"/>
            <a:chOff x="-122176" y="3594685"/>
            <a:chExt cx="5703969" cy="1489228"/>
          </a:xfrm>
        </p:grpSpPr>
        <p:sp>
          <p:nvSpPr>
            <p:cNvPr id="3" name="矩形: 圆角 15">
              <a:extLst>
                <a:ext uri="{FF2B5EF4-FFF2-40B4-BE49-F238E27FC236}">
                  <a16:creationId xmlns:a16="http://schemas.microsoft.com/office/drawing/2014/main" id="{CC58F95D-2E0A-E79E-2AFA-E5299090D82A}"/>
                </a:ext>
              </a:extLst>
            </p:cNvPr>
            <p:cNvSpPr/>
            <p:nvPr/>
          </p:nvSpPr>
          <p:spPr>
            <a:xfrm>
              <a:off x="-122176" y="4332005"/>
              <a:ext cx="1633729" cy="751908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lang="en-US" altLang="zh-CN" sz="28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Rack</a:t>
              </a:r>
              <a:endParaRPr lang="zh-CN" altLang="en-US" sz="28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" name="矩形: 圆角 15">
              <a:extLst>
                <a:ext uri="{FF2B5EF4-FFF2-40B4-BE49-F238E27FC236}">
                  <a16:creationId xmlns:a16="http://schemas.microsoft.com/office/drawing/2014/main" id="{370F94FE-9896-0BD5-4698-7ED4FE9FAF61}"/>
                </a:ext>
              </a:extLst>
            </p:cNvPr>
            <p:cNvSpPr/>
            <p:nvPr/>
          </p:nvSpPr>
          <p:spPr>
            <a:xfrm>
              <a:off x="1995030" y="3594685"/>
              <a:ext cx="1410942" cy="396092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1"/>
            <a:lstStyle/>
            <a:p>
              <a:pPr algn="ctr"/>
              <a:r>
                <a:rPr lang="en-US" altLang="zh-CN" sz="28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Network Core</a:t>
              </a:r>
              <a:endParaRPr lang="zh-CN" altLang="en-US" sz="28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矩形: 圆角 7">
              <a:extLst>
                <a:ext uri="{FF2B5EF4-FFF2-40B4-BE49-F238E27FC236}">
                  <a16:creationId xmlns:a16="http://schemas.microsoft.com/office/drawing/2014/main" id="{ABE2D1A9-DC94-4066-E78C-E6B78B155D52}"/>
                </a:ext>
              </a:extLst>
            </p:cNvPr>
            <p:cNvSpPr/>
            <p:nvPr/>
          </p:nvSpPr>
          <p:spPr>
            <a:xfrm>
              <a:off x="-45548" y="4417614"/>
              <a:ext cx="699489" cy="38113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altLang="zh-CN" sz="28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Node</a:t>
              </a:r>
              <a:endParaRPr lang="zh-CN" altLang="en-US" sz="28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矩形: 圆角 7">
              <a:extLst>
                <a:ext uri="{FF2B5EF4-FFF2-40B4-BE49-F238E27FC236}">
                  <a16:creationId xmlns:a16="http://schemas.microsoft.com/office/drawing/2014/main" id="{774EBEA3-3949-94F0-F7E0-A88DC38072C7}"/>
                </a:ext>
              </a:extLst>
            </p:cNvPr>
            <p:cNvSpPr/>
            <p:nvPr/>
          </p:nvSpPr>
          <p:spPr>
            <a:xfrm>
              <a:off x="721513" y="4417614"/>
              <a:ext cx="699489" cy="38113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altLang="zh-CN" sz="28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Node</a:t>
              </a:r>
              <a:endParaRPr lang="zh-CN" altLang="en-US" sz="28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3BC0539-17BD-8EB3-DDB3-B816D39A2A1C}"/>
                </a:ext>
              </a:extLst>
            </p:cNvPr>
            <p:cNvCxnSpPr>
              <a:cxnSpLocks/>
              <a:stCxn id="5" idx="2"/>
              <a:endCxn id="3" idx="0"/>
            </p:cNvCxnSpPr>
            <p:nvPr/>
          </p:nvCxnSpPr>
          <p:spPr>
            <a:xfrm flipH="1">
              <a:off x="694689" y="3990777"/>
              <a:ext cx="2005812" cy="341228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DB06221C-FFD3-A563-FE0E-55BDB2FC68E4}"/>
                </a:ext>
              </a:extLst>
            </p:cNvPr>
            <p:cNvCxnSpPr>
              <a:cxnSpLocks/>
              <a:stCxn id="5" idx="2"/>
              <a:endCxn id="11" idx="0"/>
            </p:cNvCxnSpPr>
            <p:nvPr/>
          </p:nvCxnSpPr>
          <p:spPr>
            <a:xfrm flipH="1">
              <a:off x="2518789" y="3990777"/>
              <a:ext cx="181712" cy="341228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C22F01AA-ADBA-EEED-A009-7068A4A82F36}"/>
                </a:ext>
              </a:extLst>
            </p:cNvPr>
            <p:cNvCxnSpPr>
              <a:cxnSpLocks/>
              <a:stCxn id="5" idx="2"/>
              <a:endCxn id="14" idx="0"/>
            </p:cNvCxnSpPr>
            <p:nvPr/>
          </p:nvCxnSpPr>
          <p:spPr>
            <a:xfrm>
              <a:off x="2700501" y="3990777"/>
              <a:ext cx="2064428" cy="318088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矩形: 圆角 15">
              <a:extLst>
                <a:ext uri="{FF2B5EF4-FFF2-40B4-BE49-F238E27FC236}">
                  <a16:creationId xmlns:a16="http://schemas.microsoft.com/office/drawing/2014/main" id="{112475CA-0019-9E01-E4CD-028F2D12C500}"/>
                </a:ext>
              </a:extLst>
            </p:cNvPr>
            <p:cNvSpPr/>
            <p:nvPr/>
          </p:nvSpPr>
          <p:spPr>
            <a:xfrm>
              <a:off x="1701924" y="4332005"/>
              <a:ext cx="1633729" cy="751908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lang="en-US" altLang="zh-CN" sz="28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Rack</a:t>
              </a:r>
              <a:endParaRPr lang="zh-CN" altLang="en-US" sz="28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矩形: 圆角 7">
              <a:extLst>
                <a:ext uri="{FF2B5EF4-FFF2-40B4-BE49-F238E27FC236}">
                  <a16:creationId xmlns:a16="http://schemas.microsoft.com/office/drawing/2014/main" id="{29273723-8991-0F40-6CD3-6D953B30C0FE}"/>
                </a:ext>
              </a:extLst>
            </p:cNvPr>
            <p:cNvSpPr/>
            <p:nvPr/>
          </p:nvSpPr>
          <p:spPr>
            <a:xfrm>
              <a:off x="1778552" y="4417614"/>
              <a:ext cx="699489" cy="38113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altLang="zh-CN" sz="28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Node</a:t>
              </a:r>
              <a:endParaRPr lang="zh-CN" altLang="en-US" sz="28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矩形: 圆角 7">
              <a:extLst>
                <a:ext uri="{FF2B5EF4-FFF2-40B4-BE49-F238E27FC236}">
                  <a16:creationId xmlns:a16="http://schemas.microsoft.com/office/drawing/2014/main" id="{AD332216-9B10-B211-6D1B-F19307BDDF40}"/>
                </a:ext>
              </a:extLst>
            </p:cNvPr>
            <p:cNvSpPr/>
            <p:nvPr/>
          </p:nvSpPr>
          <p:spPr>
            <a:xfrm>
              <a:off x="2545613" y="4417614"/>
              <a:ext cx="699489" cy="38113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altLang="zh-CN" sz="28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Node</a:t>
              </a:r>
              <a:endParaRPr lang="zh-CN" altLang="en-US" sz="28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矩形: 圆角 15">
              <a:extLst>
                <a:ext uri="{FF2B5EF4-FFF2-40B4-BE49-F238E27FC236}">
                  <a16:creationId xmlns:a16="http://schemas.microsoft.com/office/drawing/2014/main" id="{E625A674-09EF-216B-B630-3CDBF4C7A63A}"/>
                </a:ext>
              </a:extLst>
            </p:cNvPr>
            <p:cNvSpPr/>
            <p:nvPr/>
          </p:nvSpPr>
          <p:spPr>
            <a:xfrm>
              <a:off x="3948064" y="4308865"/>
              <a:ext cx="1633729" cy="751908"/>
            </a:xfrm>
            <a:prstGeom prst="roundRect">
              <a:avLst/>
            </a:prstGeom>
            <a:solidFill>
              <a:srgbClr val="BDD7EE"/>
            </a:solidFill>
            <a:ln w="19050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r>
                <a:rPr lang="en-US" altLang="zh-CN" sz="28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Rack</a:t>
              </a:r>
              <a:endParaRPr lang="zh-CN" altLang="en-US" sz="28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矩形: 圆角 7">
              <a:extLst>
                <a:ext uri="{FF2B5EF4-FFF2-40B4-BE49-F238E27FC236}">
                  <a16:creationId xmlns:a16="http://schemas.microsoft.com/office/drawing/2014/main" id="{4415A9D4-576D-181D-8440-0C7189A6D65C}"/>
                </a:ext>
              </a:extLst>
            </p:cNvPr>
            <p:cNvSpPr/>
            <p:nvPr/>
          </p:nvSpPr>
          <p:spPr>
            <a:xfrm>
              <a:off x="4024692" y="4394474"/>
              <a:ext cx="699489" cy="38113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altLang="zh-CN" sz="28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Node</a:t>
              </a:r>
              <a:endParaRPr lang="zh-CN" altLang="en-US" sz="28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矩形: 圆角 7">
              <a:extLst>
                <a:ext uri="{FF2B5EF4-FFF2-40B4-BE49-F238E27FC236}">
                  <a16:creationId xmlns:a16="http://schemas.microsoft.com/office/drawing/2014/main" id="{712FAA4C-E7FB-21EC-A492-FA0CDDFB272A}"/>
                </a:ext>
              </a:extLst>
            </p:cNvPr>
            <p:cNvSpPr/>
            <p:nvPr/>
          </p:nvSpPr>
          <p:spPr>
            <a:xfrm>
              <a:off x="4791753" y="4394474"/>
              <a:ext cx="699489" cy="381133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r>
                <a:rPr lang="en-US" altLang="zh-CN" sz="28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Node</a:t>
              </a:r>
              <a:endParaRPr lang="zh-CN" altLang="en-US" sz="28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5D3F81B-B2EB-5E95-E50C-2049CCE27487}"/>
                </a:ext>
              </a:extLst>
            </p:cNvPr>
            <p:cNvSpPr/>
            <p:nvPr/>
          </p:nvSpPr>
          <p:spPr>
            <a:xfrm>
              <a:off x="3434109" y="4429415"/>
              <a:ext cx="307109" cy="2618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HK" sz="2800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…</a:t>
              </a:r>
              <a:endParaRPr lang="en-HK" sz="2800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63474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E6E10-F189-2D85-CDBA-B18B1D40D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94083-7885-A4CF-E05A-F7D629F17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0"/>
            <a:ext cx="10969943" cy="5089525"/>
          </a:xfrm>
        </p:spPr>
        <p:txBody>
          <a:bodyPr/>
          <a:lstStyle/>
          <a:p>
            <a:r>
              <a:rPr lang="en-US" dirty="0"/>
              <a:t>Prototype implementation</a:t>
            </a:r>
          </a:p>
          <a:p>
            <a:pPr lvl="1"/>
            <a:r>
              <a:rPr lang="en-US" dirty="0"/>
              <a:t>Implement various data placement schemes on </a:t>
            </a:r>
            <a:r>
              <a:rPr lang="en-US" dirty="0" err="1"/>
              <a:t>OpenEC</a:t>
            </a:r>
            <a:r>
              <a:rPr lang="en-US" dirty="0"/>
              <a:t> </a:t>
            </a:r>
            <a:r>
              <a:rPr lang="en-US" sz="1600" dirty="0"/>
              <a:t>[Li et al., FAST’19]</a:t>
            </a:r>
            <a:r>
              <a:rPr lang="en-US" dirty="0"/>
              <a:t>, a middleware for supporting erasure coding atop Hadoop 3.3.4 HDFS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dirty="0"/>
              <a:t>Testbed experiments</a:t>
            </a:r>
          </a:p>
          <a:p>
            <a:pPr lvl="1"/>
            <a:r>
              <a:rPr lang="en-US" b="1" dirty="0"/>
              <a:t>Local cluster </a:t>
            </a:r>
            <a:r>
              <a:rPr lang="en-US" dirty="0"/>
              <a:t>with 17 quad-core machines over 10GbE network</a:t>
            </a:r>
          </a:p>
          <a:p>
            <a:pPr lvl="1"/>
            <a:r>
              <a:rPr lang="en-US" dirty="0"/>
              <a:t>Metric: </a:t>
            </a:r>
            <a:r>
              <a:rPr lang="en-US" b="1" dirty="0"/>
              <a:t>degraded read time</a:t>
            </a:r>
            <a:r>
              <a:rPr lang="en-US" dirty="0"/>
              <a:t> in both regular and maintenance modes</a:t>
            </a:r>
          </a:p>
          <a:p>
            <a:r>
              <a:rPr lang="en-US" dirty="0"/>
              <a:t>Baselines</a:t>
            </a:r>
          </a:p>
          <a:p>
            <a:pPr lvl="1"/>
            <a:r>
              <a:rPr lang="en-US" b="1" dirty="0"/>
              <a:t>Flat</a:t>
            </a:r>
            <a:r>
              <a:rPr lang="en-US" dirty="0"/>
              <a:t>: each block of a stripe is placed in a distinct rack</a:t>
            </a:r>
          </a:p>
          <a:p>
            <a:pPr lvl="1"/>
            <a:r>
              <a:rPr lang="en-US" b="1" dirty="0" err="1"/>
              <a:t>Opt</a:t>
            </a:r>
            <a:r>
              <a:rPr lang="en-US" b="1" dirty="0"/>
              <a:t>-R</a:t>
            </a:r>
            <a:r>
              <a:rPr lang="en-US" dirty="0"/>
              <a:t>: optimal data placement with minimum ADC</a:t>
            </a:r>
          </a:p>
          <a:p>
            <a:pPr lvl="1"/>
            <a:r>
              <a:rPr lang="en-US" b="1" dirty="0" err="1"/>
              <a:t>Opt</a:t>
            </a:r>
            <a:r>
              <a:rPr lang="en-US" b="1" dirty="0"/>
              <a:t>-M</a:t>
            </a:r>
            <a:r>
              <a:rPr lang="en-US" dirty="0"/>
              <a:t>: optimal data placement with minimum AMC</a:t>
            </a:r>
          </a:p>
          <a:p>
            <a:pPr lvl="1"/>
            <a:r>
              <a:rPr lang="en-US" b="1" dirty="0"/>
              <a:t>Tradeoff-</a:t>
            </a:r>
            <a:r>
              <a:rPr lang="el-GR" sz="2400" b="1" dirty="0">
                <a:cs typeface="Arial" panose="020B0604020202020204" pitchFamily="34" charset="0"/>
              </a:rPr>
              <a:t>η</a:t>
            </a:r>
            <a:r>
              <a:rPr lang="en-US" sz="2400" dirty="0">
                <a:cs typeface="Arial" panose="020B0604020202020204" pitchFamily="34" charset="0"/>
              </a:rPr>
              <a:t>: our configurable data placement (configured with </a:t>
            </a:r>
            <a:r>
              <a:rPr lang="el-GR" sz="2400" dirty="0">
                <a:cs typeface="Arial" panose="020B0604020202020204" pitchFamily="34" charset="0"/>
              </a:rPr>
              <a:t>η</a:t>
            </a:r>
            <a:r>
              <a:rPr lang="en-US" sz="2400" dirty="0">
                <a:cs typeface="Arial" panose="020B0604020202020204" pitchFamily="34" charset="0"/>
              </a:rPr>
              <a:t>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0BDA2E-A40B-D426-A7F7-40FEEA548C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46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F3047-E4CF-8DA3-EC22-4A57089F4D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42DDB-F5FD-F995-4CA1-AD2407619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Performance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5A36494-4D1F-CC13-AC66-588F35AF76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4662" y="1349360"/>
            <a:ext cx="5116073" cy="2984376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E03089-7FC6-5CFC-32BC-7B4BF5815D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82D372-4BD1-7C75-AF6B-5EB6E857A6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2444" y="1485799"/>
            <a:ext cx="4841719" cy="2824336"/>
          </a:xfrm>
          <a:prstGeom prst="rect">
            <a:avLst/>
          </a:prstGeom>
        </p:spPr>
      </p:pic>
      <p:sp>
        <p:nvSpPr>
          <p:cNvPr id="9" name="TextBox 59">
            <a:extLst>
              <a:ext uri="{FF2B5EF4-FFF2-40B4-BE49-F238E27FC236}">
                <a16:creationId xmlns:a16="http://schemas.microsoft.com/office/drawing/2014/main" id="{DFB5B9A4-EE54-61E9-98A0-0B18A43E4E7E}"/>
              </a:ext>
            </a:extLst>
          </p:cNvPr>
          <p:cNvSpPr txBox="1"/>
          <p:nvPr/>
        </p:nvSpPr>
        <p:spPr>
          <a:xfrm>
            <a:off x="9228082" y="1073042"/>
            <a:ext cx="26409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200" b="1" dirty="0">
                <a:cs typeface="Arial" panose="020B0604020202020204" pitchFamily="34" charset="0"/>
              </a:rPr>
              <a:t>(</a:t>
            </a:r>
            <a:r>
              <a:rPr lang="en-US" altLang="zh-CN" sz="2200" b="1" dirty="0" err="1">
                <a:cs typeface="Arial" panose="020B0604020202020204" pitchFamily="34" charset="0"/>
              </a:rPr>
              <a:t>k,l,g</a:t>
            </a:r>
            <a:r>
              <a:rPr lang="en-US" altLang="zh-CN" sz="2200" b="1" dirty="0">
                <a:cs typeface="Arial" panose="020B0604020202020204" pitchFamily="34" charset="0"/>
              </a:rPr>
              <a:t>)</a:t>
            </a:r>
            <a:r>
              <a:rPr lang="zh-CN" altLang="en-US" sz="2200" b="1" dirty="0"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cs typeface="Arial" panose="020B0604020202020204" pitchFamily="34" charset="0"/>
              </a:rPr>
              <a:t>= (10,2,2)</a:t>
            </a:r>
            <a:endParaRPr lang="en-US" sz="2200" b="1" dirty="0">
              <a:cs typeface="Arial" panose="020B0604020202020204" pitchFamily="34" charset="0"/>
            </a:endParaRPr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8A0F7AEC-010C-C482-3EEB-7A42E292D69D}"/>
              </a:ext>
            </a:extLst>
          </p:cNvPr>
          <p:cNvSpPr txBox="1">
            <a:spLocks/>
          </p:cNvSpPr>
          <p:nvPr/>
        </p:nvSpPr>
        <p:spPr bwMode="auto">
          <a:xfrm>
            <a:off x="609441" y="4797152"/>
            <a:ext cx="10969943" cy="1765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kern="0" dirty="0"/>
              <a:t>Regular mode: Repair-driven scheme (</a:t>
            </a:r>
            <a:r>
              <a:rPr lang="en-US" sz="2400" b="1" kern="0" dirty="0"/>
              <a:t>Tradeoff-2</a:t>
            </a:r>
            <a:r>
              <a:rPr lang="en-US" sz="2400" kern="0" dirty="0"/>
              <a:t>) outperforms optimal maintenance scheme (</a:t>
            </a:r>
            <a:r>
              <a:rPr lang="en-US" sz="2400" b="1" kern="0" dirty="0" err="1"/>
              <a:t>Opt</a:t>
            </a:r>
            <a:r>
              <a:rPr lang="en-US" sz="2400" b="1" kern="0" dirty="0"/>
              <a:t>-M</a:t>
            </a:r>
            <a:r>
              <a:rPr lang="en-US" sz="2400" kern="0" dirty="0"/>
              <a:t>) by 68.5%</a:t>
            </a:r>
          </a:p>
          <a:p>
            <a:r>
              <a:rPr lang="en-US" sz="2400" kern="0" dirty="0"/>
              <a:t>Maintenance mode: Maintenance-driven scheme (</a:t>
            </a:r>
            <a:r>
              <a:rPr lang="en-US" sz="2400" b="1" kern="0" dirty="0"/>
              <a:t>Tradeoff-0</a:t>
            </a:r>
            <a:r>
              <a:rPr lang="en-US" sz="2400" kern="0" dirty="0"/>
              <a:t>) outperforms optimal repair scheme (</a:t>
            </a:r>
            <a:r>
              <a:rPr lang="en-US" sz="2400" b="1" kern="0" dirty="0" err="1"/>
              <a:t>Opt</a:t>
            </a:r>
            <a:r>
              <a:rPr lang="en-US" sz="2400" b="1" kern="0" dirty="0"/>
              <a:t>-R</a:t>
            </a:r>
            <a:r>
              <a:rPr lang="en-US" sz="2400" kern="0" dirty="0"/>
              <a:t>) by 31.7%</a:t>
            </a:r>
          </a:p>
        </p:txBody>
      </p:sp>
      <p:sp>
        <p:nvSpPr>
          <p:cNvPr id="11" name="TextBox 59">
            <a:extLst>
              <a:ext uri="{FF2B5EF4-FFF2-40B4-BE49-F238E27FC236}">
                <a16:creationId xmlns:a16="http://schemas.microsoft.com/office/drawing/2014/main" id="{6136C18E-593E-AF39-C9BD-512BAED3B546}"/>
              </a:ext>
            </a:extLst>
          </p:cNvPr>
          <p:cNvSpPr txBox="1"/>
          <p:nvPr/>
        </p:nvSpPr>
        <p:spPr>
          <a:xfrm>
            <a:off x="2494012" y="4323743"/>
            <a:ext cx="26409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200" dirty="0">
                <a:cs typeface="Arial" panose="020B0604020202020204" pitchFamily="34" charset="0"/>
              </a:rPr>
              <a:t>Regular mode</a:t>
            </a:r>
            <a:endParaRPr lang="en-US" sz="2200" dirty="0">
              <a:cs typeface="Arial" panose="020B0604020202020204" pitchFamily="34" charset="0"/>
            </a:endParaRPr>
          </a:p>
        </p:txBody>
      </p:sp>
      <p:sp>
        <p:nvSpPr>
          <p:cNvPr id="13" name="TextBox 59">
            <a:extLst>
              <a:ext uri="{FF2B5EF4-FFF2-40B4-BE49-F238E27FC236}">
                <a16:creationId xmlns:a16="http://schemas.microsoft.com/office/drawing/2014/main" id="{73C3488F-982B-649D-4050-CF5D212409DE}"/>
              </a:ext>
            </a:extLst>
          </p:cNvPr>
          <p:cNvSpPr txBox="1"/>
          <p:nvPr/>
        </p:nvSpPr>
        <p:spPr>
          <a:xfrm>
            <a:off x="7610086" y="4310135"/>
            <a:ext cx="30694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200" dirty="0">
                <a:cs typeface="Arial" panose="020B0604020202020204" pitchFamily="34" charset="0"/>
              </a:rPr>
              <a:t>Maintenance mode</a:t>
            </a:r>
            <a:endParaRPr lang="en-US" sz="2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2930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9B53D-C58C-7338-6AD3-0795DA356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Block Size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0930F-FC6F-3E7F-F2D0-3D3E46EC8C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9" name="TextBox 59">
            <a:extLst>
              <a:ext uri="{FF2B5EF4-FFF2-40B4-BE49-F238E27FC236}">
                <a16:creationId xmlns:a16="http://schemas.microsoft.com/office/drawing/2014/main" id="{8D049972-2724-EF11-C172-AD038A1E26B6}"/>
              </a:ext>
            </a:extLst>
          </p:cNvPr>
          <p:cNvSpPr txBox="1"/>
          <p:nvPr/>
        </p:nvSpPr>
        <p:spPr>
          <a:xfrm>
            <a:off x="9228082" y="1073042"/>
            <a:ext cx="26409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200" b="1" dirty="0">
                <a:cs typeface="Arial" panose="020B0604020202020204" pitchFamily="34" charset="0"/>
              </a:rPr>
              <a:t>(</a:t>
            </a:r>
            <a:r>
              <a:rPr lang="en-US" altLang="zh-CN" sz="2200" b="1" dirty="0" err="1">
                <a:cs typeface="Arial" panose="020B0604020202020204" pitchFamily="34" charset="0"/>
              </a:rPr>
              <a:t>k,l,g</a:t>
            </a:r>
            <a:r>
              <a:rPr lang="en-US" altLang="zh-CN" sz="2200" b="1" dirty="0">
                <a:cs typeface="Arial" panose="020B0604020202020204" pitchFamily="34" charset="0"/>
              </a:rPr>
              <a:t>)</a:t>
            </a:r>
            <a:r>
              <a:rPr lang="zh-CN" altLang="en-US" sz="2200" b="1" dirty="0"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cs typeface="Arial" panose="020B0604020202020204" pitchFamily="34" charset="0"/>
              </a:rPr>
              <a:t>= (10,2,2)</a:t>
            </a:r>
            <a:endParaRPr lang="en-US" sz="2200" b="1" dirty="0">
              <a:cs typeface="Arial" panose="020B0604020202020204" pitchFamily="34" charset="0"/>
            </a:endParaRPr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81E4F150-9D83-D89A-EDE5-03267BDB455D}"/>
              </a:ext>
            </a:extLst>
          </p:cNvPr>
          <p:cNvSpPr txBox="1">
            <a:spLocks/>
          </p:cNvSpPr>
          <p:nvPr/>
        </p:nvSpPr>
        <p:spPr bwMode="auto">
          <a:xfrm>
            <a:off x="609441" y="5094312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When block size increases, degraded read time increases stably</a:t>
            </a:r>
          </a:p>
          <a:p>
            <a:r>
              <a:rPr lang="en-US" kern="0" dirty="0"/>
              <a:t>Observe a clear performance trade-off for different schemes</a:t>
            </a:r>
          </a:p>
        </p:txBody>
      </p:sp>
      <p:sp>
        <p:nvSpPr>
          <p:cNvPr id="11" name="TextBox 59">
            <a:extLst>
              <a:ext uri="{FF2B5EF4-FFF2-40B4-BE49-F238E27FC236}">
                <a16:creationId xmlns:a16="http://schemas.microsoft.com/office/drawing/2014/main" id="{10001DD1-68FA-B68F-B52D-3AE560217CA7}"/>
              </a:ext>
            </a:extLst>
          </p:cNvPr>
          <p:cNvSpPr txBox="1"/>
          <p:nvPr/>
        </p:nvSpPr>
        <p:spPr>
          <a:xfrm>
            <a:off x="2494012" y="4306704"/>
            <a:ext cx="26409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200" dirty="0">
                <a:cs typeface="Arial" panose="020B0604020202020204" pitchFamily="34" charset="0"/>
              </a:rPr>
              <a:t>Regular mode</a:t>
            </a:r>
            <a:endParaRPr lang="en-US" sz="2200" dirty="0">
              <a:cs typeface="Arial" panose="020B0604020202020204" pitchFamily="34" charset="0"/>
            </a:endParaRPr>
          </a:p>
        </p:txBody>
      </p:sp>
      <p:sp>
        <p:nvSpPr>
          <p:cNvPr id="13" name="TextBox 59">
            <a:extLst>
              <a:ext uri="{FF2B5EF4-FFF2-40B4-BE49-F238E27FC236}">
                <a16:creationId xmlns:a16="http://schemas.microsoft.com/office/drawing/2014/main" id="{65C80DD2-ED45-45D3-82FC-822BE7C388F1}"/>
              </a:ext>
            </a:extLst>
          </p:cNvPr>
          <p:cNvSpPr txBox="1"/>
          <p:nvPr/>
        </p:nvSpPr>
        <p:spPr>
          <a:xfrm>
            <a:off x="7610086" y="4293096"/>
            <a:ext cx="30694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200" dirty="0">
                <a:cs typeface="Arial" panose="020B0604020202020204" pitchFamily="34" charset="0"/>
              </a:rPr>
              <a:t>Maintenance mode</a:t>
            </a:r>
            <a:endParaRPr lang="en-US" sz="2200" dirty="0">
              <a:cs typeface="Arial" panose="020B0604020202020204" pitchFamily="34" charset="0"/>
            </a:endParaRP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DEAE9D9C-939C-07D0-BAFC-4D7758F5B1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2372" y="1503929"/>
            <a:ext cx="4572000" cy="2743200"/>
          </a:xfr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E0537AC-0406-C0BA-C3DE-CB554B4EAD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4453" y="1503929"/>
            <a:ext cx="4572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378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6243B3-9FAF-E403-0043-59004C2E8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CE201-2F82-E76D-2FC8-A86FA32CA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Cross-rack Bandwidth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B8F07B-E8F6-1707-175A-070D325B7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9" name="TextBox 59">
            <a:extLst>
              <a:ext uri="{FF2B5EF4-FFF2-40B4-BE49-F238E27FC236}">
                <a16:creationId xmlns:a16="http://schemas.microsoft.com/office/drawing/2014/main" id="{16D50F4D-6FA5-A323-F0D7-5C48A4606F2C}"/>
              </a:ext>
            </a:extLst>
          </p:cNvPr>
          <p:cNvSpPr txBox="1"/>
          <p:nvPr/>
        </p:nvSpPr>
        <p:spPr>
          <a:xfrm>
            <a:off x="9228082" y="1073042"/>
            <a:ext cx="26409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200" b="1" dirty="0">
                <a:cs typeface="Arial" panose="020B0604020202020204" pitchFamily="34" charset="0"/>
              </a:rPr>
              <a:t>(</a:t>
            </a:r>
            <a:r>
              <a:rPr lang="en-US" altLang="zh-CN" sz="2200" b="1" dirty="0" err="1">
                <a:cs typeface="Arial" panose="020B0604020202020204" pitchFamily="34" charset="0"/>
              </a:rPr>
              <a:t>k,l,g</a:t>
            </a:r>
            <a:r>
              <a:rPr lang="en-US" altLang="zh-CN" sz="2200" b="1" dirty="0">
                <a:cs typeface="Arial" panose="020B0604020202020204" pitchFamily="34" charset="0"/>
              </a:rPr>
              <a:t>)</a:t>
            </a:r>
            <a:r>
              <a:rPr lang="zh-CN" altLang="en-US" sz="2200" b="1" dirty="0">
                <a:cs typeface="Arial" panose="020B0604020202020204" pitchFamily="34" charset="0"/>
              </a:rPr>
              <a:t> </a:t>
            </a:r>
            <a:r>
              <a:rPr lang="en-US" altLang="zh-CN" sz="2200" b="1" dirty="0">
                <a:cs typeface="Arial" panose="020B0604020202020204" pitchFamily="34" charset="0"/>
              </a:rPr>
              <a:t>= (10,2,2)</a:t>
            </a:r>
            <a:endParaRPr lang="en-US" sz="2200" b="1" dirty="0">
              <a:cs typeface="Arial" panose="020B0604020202020204" pitchFamily="34" charset="0"/>
            </a:endParaRPr>
          </a:p>
        </p:txBody>
      </p:sp>
      <p:sp>
        <p:nvSpPr>
          <p:cNvPr id="10" name="Content Placeholder 13">
            <a:extLst>
              <a:ext uri="{FF2B5EF4-FFF2-40B4-BE49-F238E27FC236}">
                <a16:creationId xmlns:a16="http://schemas.microsoft.com/office/drawing/2014/main" id="{6C066AFB-249C-BCCF-9E11-5A5C473F43E3}"/>
              </a:ext>
            </a:extLst>
          </p:cNvPr>
          <p:cNvSpPr txBox="1">
            <a:spLocks/>
          </p:cNvSpPr>
          <p:nvPr/>
        </p:nvSpPr>
        <p:spPr bwMode="auto">
          <a:xfrm>
            <a:off x="609441" y="5094312"/>
            <a:ext cx="1117309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The degraded read time fairly scales with the cross-rack bandwidth</a:t>
            </a:r>
          </a:p>
        </p:txBody>
      </p:sp>
      <p:sp>
        <p:nvSpPr>
          <p:cNvPr id="11" name="TextBox 59">
            <a:extLst>
              <a:ext uri="{FF2B5EF4-FFF2-40B4-BE49-F238E27FC236}">
                <a16:creationId xmlns:a16="http://schemas.microsoft.com/office/drawing/2014/main" id="{14150C89-AF99-6975-EBAB-7EE173F46DC6}"/>
              </a:ext>
            </a:extLst>
          </p:cNvPr>
          <p:cNvSpPr txBox="1"/>
          <p:nvPr/>
        </p:nvSpPr>
        <p:spPr>
          <a:xfrm>
            <a:off x="2494012" y="4306704"/>
            <a:ext cx="26409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200" dirty="0">
                <a:cs typeface="Arial" panose="020B0604020202020204" pitchFamily="34" charset="0"/>
              </a:rPr>
              <a:t>Regular mode</a:t>
            </a:r>
            <a:endParaRPr lang="en-US" sz="2200" dirty="0">
              <a:cs typeface="Arial" panose="020B0604020202020204" pitchFamily="34" charset="0"/>
            </a:endParaRPr>
          </a:p>
        </p:txBody>
      </p:sp>
      <p:sp>
        <p:nvSpPr>
          <p:cNvPr id="13" name="TextBox 59">
            <a:extLst>
              <a:ext uri="{FF2B5EF4-FFF2-40B4-BE49-F238E27FC236}">
                <a16:creationId xmlns:a16="http://schemas.microsoft.com/office/drawing/2014/main" id="{BF4C6FDB-DE19-DB6C-EBD0-07FB6031B0B4}"/>
              </a:ext>
            </a:extLst>
          </p:cNvPr>
          <p:cNvSpPr txBox="1"/>
          <p:nvPr/>
        </p:nvSpPr>
        <p:spPr>
          <a:xfrm>
            <a:off x="7610086" y="4293096"/>
            <a:ext cx="306945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200" dirty="0">
                <a:cs typeface="Arial" panose="020B0604020202020204" pitchFamily="34" charset="0"/>
              </a:rPr>
              <a:t>Maintenance mode</a:t>
            </a:r>
            <a:endParaRPr lang="en-US" sz="2200" dirty="0">
              <a:cs typeface="Arial" panose="020B0604020202020204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FB83175-2AA3-1DFF-252D-C694FADE96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64353" y="1503929"/>
            <a:ext cx="4572000" cy="2743200"/>
          </a:xfr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508CCD3-15BC-C5D0-F4B4-C927301DB3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2472" y="1526912"/>
            <a:ext cx="4572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5282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EB241-B45E-B0A2-E0C1-447883AB0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26A70-AF89-2D1C-C833-BF19E1656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Analyze the performance trade-off in repair and maintenance operations in LRC-coded storage</a:t>
            </a:r>
          </a:p>
          <a:p>
            <a:r>
              <a:rPr lang="en-US" dirty="0"/>
              <a:t>Design a configurable data placement scheme that operates along the performance trade-off</a:t>
            </a:r>
          </a:p>
          <a:p>
            <a:r>
              <a:rPr lang="en-US" dirty="0"/>
              <a:t>Prototype and testbed evaluation on HDFS</a:t>
            </a:r>
          </a:p>
          <a:p>
            <a:endParaRPr lang="en-US" dirty="0"/>
          </a:p>
          <a:p>
            <a:r>
              <a:rPr lang="en-US" dirty="0"/>
              <a:t>Source code: </a:t>
            </a:r>
            <a:r>
              <a:rPr lang="en-HK" b="1" u="sng" dirty="0">
                <a:solidFill>
                  <a:srgbClr val="FF0000"/>
                </a:solidFill>
              </a:rPr>
              <a:t>https://</a:t>
            </a:r>
            <a:r>
              <a:rPr lang="en-HK" b="1" u="sng" dirty="0" err="1">
                <a:solidFill>
                  <a:srgbClr val="FF0000"/>
                </a:solidFill>
              </a:rPr>
              <a:t>github.com</a:t>
            </a:r>
            <a:r>
              <a:rPr lang="en-HK" b="1" u="sng" dirty="0">
                <a:solidFill>
                  <a:srgbClr val="FF0000"/>
                </a:solidFill>
              </a:rPr>
              <a:t>/</a:t>
            </a:r>
            <a:r>
              <a:rPr lang="en-HK" b="1" u="sng" dirty="0" err="1">
                <a:solidFill>
                  <a:srgbClr val="FF0000"/>
                </a:solidFill>
              </a:rPr>
              <a:t>adslabcuhk</a:t>
            </a:r>
            <a:r>
              <a:rPr lang="en-HK" b="1" u="sng" dirty="0">
                <a:solidFill>
                  <a:srgbClr val="FF0000"/>
                </a:solidFill>
              </a:rPr>
              <a:t>/</a:t>
            </a:r>
            <a:r>
              <a:rPr lang="en-HK" b="1" u="sng" dirty="0" err="1">
                <a:solidFill>
                  <a:srgbClr val="FF0000"/>
                </a:solidFill>
              </a:rPr>
              <a:t>openec-lrctradeoff</a:t>
            </a:r>
            <a:endParaRPr lang="en-US" u="sng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A4F503-2D40-5B6F-3FD6-F338DDF06A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02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BAFD7-11ED-5E38-366E-9082F3625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Storage System 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6EFED-D458-9A74-D018-35A72F4D5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10597539" cy="4678364"/>
          </a:xfrm>
        </p:spPr>
        <p:txBody>
          <a:bodyPr/>
          <a:lstStyle/>
          <a:p>
            <a:r>
              <a:rPr lang="en-US" dirty="0"/>
              <a:t>Modern storage systems adopt various reliability mechanisms for data availability and system robustness guarantees</a:t>
            </a:r>
          </a:p>
          <a:p>
            <a:r>
              <a:rPr lang="en-US" dirty="0"/>
              <a:t>Data redundancy</a:t>
            </a:r>
          </a:p>
          <a:p>
            <a:pPr lvl="1"/>
            <a:r>
              <a:rPr lang="en-US" dirty="0"/>
              <a:t>Ensure data availability even in the presence of failures</a:t>
            </a:r>
          </a:p>
          <a:p>
            <a:pPr lvl="1"/>
            <a:r>
              <a:rPr lang="en-US" dirty="0"/>
              <a:t>Redundancy schemes: replication or erasure coding</a:t>
            </a:r>
          </a:p>
          <a:p>
            <a:r>
              <a:rPr lang="en-US" dirty="0"/>
              <a:t>System maintenance</a:t>
            </a:r>
          </a:p>
          <a:p>
            <a:pPr lvl="1"/>
            <a:r>
              <a:rPr lang="en-US" dirty="0"/>
              <a:t>System administrators regularly conduct maintenance on storage nodes for system stability and robustness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2284B5-7834-F0DF-E63F-D97F242A71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447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7DDC9-F872-06E0-DEE8-71992C4FA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Erasure Coding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CB784-5116-6D8E-A7E3-57B0CC99E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11173090" cy="4678364"/>
          </a:xfrm>
        </p:spPr>
        <p:txBody>
          <a:bodyPr/>
          <a:lstStyle/>
          <a:p>
            <a:r>
              <a:rPr lang="en-US" dirty="0"/>
              <a:t>Erasure coding is a storage-efficient redundancy scheme</a:t>
            </a:r>
          </a:p>
          <a:p>
            <a:pPr lvl="1"/>
            <a:r>
              <a:rPr lang="en-US" dirty="0"/>
              <a:t>Lower</a:t>
            </a:r>
            <a:r>
              <a:rPr lang="zh-CN" altLang="en-US" dirty="0"/>
              <a:t> </a:t>
            </a:r>
            <a:r>
              <a:rPr lang="en-US" altLang="zh-CN" dirty="0"/>
              <a:t>storage</a:t>
            </a:r>
            <a:r>
              <a:rPr lang="zh-CN" altLang="en-US" dirty="0"/>
              <a:t> </a:t>
            </a:r>
            <a:r>
              <a:rPr lang="en-US" altLang="zh-CN" dirty="0"/>
              <a:t>redundancy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same</a:t>
            </a:r>
            <a:r>
              <a:rPr lang="zh-CN" altLang="en-US" dirty="0"/>
              <a:t> </a:t>
            </a:r>
            <a:r>
              <a:rPr lang="en-US" altLang="zh-CN" dirty="0"/>
              <a:t>reliability</a:t>
            </a:r>
            <a:r>
              <a:rPr lang="zh-CN" altLang="en-US" dirty="0"/>
              <a:t> </a:t>
            </a:r>
            <a:r>
              <a:rPr lang="en-US" altLang="zh-CN" dirty="0"/>
              <a:t>than</a:t>
            </a:r>
            <a:r>
              <a:rPr lang="zh-CN" altLang="en-US" dirty="0"/>
              <a:t> </a:t>
            </a:r>
            <a:r>
              <a:rPr lang="en-US" altLang="zh-CN" dirty="0"/>
              <a:t>replication</a:t>
            </a:r>
            <a:endParaRPr lang="en-US" dirty="0"/>
          </a:p>
          <a:p>
            <a:r>
              <a:rPr lang="en-US" altLang="zh-CN" dirty="0"/>
              <a:t>Erasure</a:t>
            </a:r>
            <a:r>
              <a:rPr lang="zh-CN" altLang="en-US" dirty="0"/>
              <a:t> </a:t>
            </a:r>
            <a:r>
              <a:rPr lang="en-US" altLang="zh-CN" dirty="0"/>
              <a:t>code</a:t>
            </a:r>
            <a:r>
              <a:rPr lang="zh-CN" altLang="en-US" dirty="0"/>
              <a:t> </a:t>
            </a:r>
            <a:r>
              <a:rPr lang="en-US" altLang="zh-CN" dirty="0"/>
              <a:t>encodes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blocks</a:t>
            </a:r>
            <a:r>
              <a:rPr lang="zh-CN" altLang="en-US" dirty="0"/>
              <a:t> </a:t>
            </a:r>
            <a:r>
              <a:rPr lang="en-US" altLang="zh-CN" dirty="0"/>
              <a:t>into</a:t>
            </a:r>
            <a:r>
              <a:rPr lang="zh-CN" altLang="en-US" dirty="0"/>
              <a:t> </a:t>
            </a:r>
            <a:r>
              <a:rPr lang="en-US" altLang="zh-CN" dirty="0"/>
              <a:t>parity</a:t>
            </a:r>
            <a:r>
              <a:rPr lang="zh-CN" altLang="en-US" dirty="0"/>
              <a:t> </a:t>
            </a:r>
            <a:r>
              <a:rPr lang="en-US" altLang="zh-CN" dirty="0"/>
              <a:t>blocks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form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stripe</a:t>
            </a:r>
            <a:endParaRPr lang="en-US" dirty="0"/>
          </a:p>
          <a:p>
            <a:pPr lvl="1"/>
            <a:r>
              <a:rPr lang="en-US" altLang="zh-CN" dirty="0"/>
              <a:t>High</a:t>
            </a:r>
            <a:r>
              <a:rPr lang="zh-CN" altLang="en-US" dirty="0"/>
              <a:t> </a:t>
            </a:r>
            <a:r>
              <a:rPr lang="en-US" altLang="zh-CN" dirty="0"/>
              <a:t>repair</a:t>
            </a:r>
            <a:r>
              <a:rPr lang="zh-CN" altLang="en-US" dirty="0"/>
              <a:t> </a:t>
            </a:r>
            <a:r>
              <a:rPr lang="en-US" altLang="zh-CN" dirty="0"/>
              <a:t>penalty:</a:t>
            </a:r>
            <a:r>
              <a:rPr lang="zh-CN" altLang="en-US" dirty="0"/>
              <a:t> </a:t>
            </a:r>
            <a:r>
              <a:rPr lang="en-US" altLang="zh-CN" dirty="0"/>
              <a:t>repairing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block</a:t>
            </a:r>
            <a:r>
              <a:rPr lang="zh-CN" altLang="en-US" dirty="0"/>
              <a:t> </a:t>
            </a:r>
            <a:r>
              <a:rPr lang="en-US" altLang="zh-CN" dirty="0"/>
              <a:t>retrieves</a:t>
            </a:r>
            <a:r>
              <a:rPr lang="zh-CN" altLang="en-US" dirty="0"/>
              <a:t> </a:t>
            </a:r>
            <a:r>
              <a:rPr lang="en-US" altLang="zh-CN" dirty="0"/>
              <a:t>multiple</a:t>
            </a:r>
            <a:r>
              <a:rPr lang="zh-CN" altLang="en-US" dirty="0"/>
              <a:t> </a:t>
            </a:r>
            <a:r>
              <a:rPr lang="en-US" altLang="zh-CN" dirty="0"/>
              <a:t>blocks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decoding</a:t>
            </a:r>
          </a:p>
          <a:p>
            <a:r>
              <a:rPr lang="en-US" b="1" dirty="0">
                <a:solidFill>
                  <a:srgbClr val="FF0000"/>
                </a:solidFill>
              </a:rPr>
              <a:t>Locally Repairable Codes (LRC</a:t>
            </a:r>
            <a:r>
              <a:rPr lang="en-US" altLang="zh-CN" b="1" dirty="0">
                <a:solidFill>
                  <a:srgbClr val="FF0000"/>
                </a:solidFill>
              </a:rPr>
              <a:t>s</a:t>
            </a:r>
            <a:r>
              <a:rPr lang="en-US" b="1" dirty="0">
                <a:solidFill>
                  <a:srgbClr val="FF0000"/>
                </a:solidFill>
              </a:rPr>
              <a:t>)</a:t>
            </a:r>
            <a:r>
              <a:rPr lang="en-US" dirty="0">
                <a:solidFill>
                  <a:schemeClr val="tx1"/>
                </a:solidFill>
              </a:rPr>
              <a:t> are </a:t>
            </a:r>
            <a:r>
              <a:rPr lang="en-US" altLang="zh-CN" dirty="0">
                <a:solidFill>
                  <a:schemeClr val="tx1"/>
                </a:solidFill>
              </a:rPr>
              <a:t>a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family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of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repair-efficient erasure codes</a:t>
            </a:r>
            <a:endParaRPr lang="en-US" dirty="0"/>
          </a:p>
          <a:p>
            <a:pPr lvl="1"/>
            <a:r>
              <a:rPr lang="en-US" altLang="zh-CN" dirty="0"/>
              <a:t>Achieve</a:t>
            </a:r>
            <a:r>
              <a:rPr lang="zh-CN" altLang="en-US" dirty="0"/>
              <a:t> </a:t>
            </a:r>
            <a:r>
              <a:rPr lang="en-US" altLang="zh-CN" dirty="0"/>
              <a:t>lower</a:t>
            </a:r>
            <a:r>
              <a:rPr lang="zh-CN" altLang="en-US" dirty="0"/>
              <a:t> </a:t>
            </a:r>
            <a:r>
              <a:rPr lang="en-US" altLang="zh-CN" dirty="0"/>
              <a:t>repair</a:t>
            </a:r>
            <a:r>
              <a:rPr lang="zh-CN" altLang="en-US" dirty="0"/>
              <a:t> </a:t>
            </a:r>
            <a:r>
              <a:rPr lang="en-US" altLang="zh-CN" dirty="0"/>
              <a:t>overhead</a:t>
            </a:r>
            <a:r>
              <a:rPr lang="zh-CN" altLang="en-US" dirty="0"/>
              <a:t> </a:t>
            </a:r>
            <a:r>
              <a:rPr lang="en-US" altLang="zh-CN" dirty="0"/>
              <a:t>than</a:t>
            </a:r>
            <a:r>
              <a:rPr lang="zh-CN" altLang="en-US" dirty="0"/>
              <a:t> </a:t>
            </a:r>
            <a:r>
              <a:rPr lang="en-US" altLang="zh-CN" dirty="0"/>
              <a:t>traditional</a:t>
            </a:r>
            <a:r>
              <a:rPr lang="zh-CN" altLang="en-US" dirty="0"/>
              <a:t> </a:t>
            </a:r>
            <a:r>
              <a:rPr lang="en-US" altLang="zh-CN" dirty="0"/>
              <a:t>Reed-Solomon</a:t>
            </a:r>
            <a:r>
              <a:rPr lang="zh-CN" altLang="en-US" dirty="0"/>
              <a:t> </a:t>
            </a:r>
            <a:r>
              <a:rPr lang="en-US" altLang="zh-CN" dirty="0"/>
              <a:t>codes</a:t>
            </a:r>
            <a:endParaRPr lang="en-US" dirty="0"/>
          </a:p>
          <a:p>
            <a:pPr lvl="1"/>
            <a:r>
              <a:rPr lang="en-US" altLang="zh-CN" dirty="0"/>
              <a:t>D</a:t>
            </a:r>
            <a:r>
              <a:rPr lang="en-US" dirty="0"/>
              <a:t>eployed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production:</a:t>
            </a:r>
            <a:r>
              <a:rPr lang="zh-CN" altLang="en-US" dirty="0"/>
              <a:t> </a:t>
            </a:r>
            <a:r>
              <a:rPr lang="en-US" altLang="zh-CN" dirty="0"/>
              <a:t>Azure </a:t>
            </a:r>
            <a:r>
              <a:rPr lang="en-US" altLang="zh-CN" baseline="-25000" dirty="0"/>
              <a:t>[Huang et al., ATC’12]</a:t>
            </a:r>
            <a:r>
              <a:rPr lang="en-US" altLang="zh-CN" dirty="0"/>
              <a:t>,</a:t>
            </a:r>
            <a:r>
              <a:rPr lang="zh-CN" altLang="en-US" dirty="0"/>
              <a:t> </a:t>
            </a:r>
            <a:r>
              <a:rPr lang="en-US" altLang="zh-CN" dirty="0"/>
              <a:t>Facebook </a:t>
            </a:r>
            <a:r>
              <a:rPr lang="en-US" altLang="zh-CN" baseline="-25000" dirty="0"/>
              <a:t>[</a:t>
            </a:r>
            <a:r>
              <a:rPr lang="en-HK" baseline="-25000" dirty="0" err="1"/>
              <a:t>Sathiamoorthy</a:t>
            </a:r>
            <a:r>
              <a:rPr lang="en-HK" baseline="-25000" dirty="0"/>
              <a:t> et al.,</a:t>
            </a:r>
            <a:r>
              <a:rPr lang="en-HK" dirty="0"/>
              <a:t> </a:t>
            </a:r>
            <a:r>
              <a:rPr lang="en-US" altLang="zh-CN" baseline="-25000" dirty="0"/>
              <a:t>PVLDB’13]</a:t>
            </a:r>
            <a:r>
              <a:rPr lang="zh-CN" altLang="en-US" baseline="-25000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Google </a:t>
            </a:r>
            <a:r>
              <a:rPr lang="en-US" altLang="zh-CN" baseline="-25000" dirty="0"/>
              <a:t>[</a:t>
            </a:r>
            <a:r>
              <a:rPr lang="en-US" altLang="zh-CN" baseline="-25000" dirty="0" err="1"/>
              <a:t>Kadekodi</a:t>
            </a:r>
            <a:r>
              <a:rPr lang="en-US" altLang="zh-CN" baseline="-25000" dirty="0"/>
              <a:t> et al., FAST’23]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DEFCC-C875-C844-ADAD-CF983DD9B4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12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75EFC-69F5-3CAB-C360-F5975503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Locally Repairable Codes (LRCs)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01A25-DB41-23A5-83D7-1A483C66D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 (Body)"/>
              </a:rPr>
              <a:t>LRCs are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constructed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by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three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parameters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(k,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l,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g)</a:t>
            </a:r>
            <a:endParaRPr lang="en-US" dirty="0">
              <a:latin typeface="Arial (Body)"/>
            </a:endParaRPr>
          </a:p>
          <a:p>
            <a:pPr lvl="1"/>
            <a:r>
              <a:rPr lang="en-US" dirty="0">
                <a:latin typeface="Arial (Body)"/>
              </a:rPr>
              <a:t>Partition </a:t>
            </a:r>
            <a:r>
              <a:rPr lang="en-US" altLang="zh-CN" dirty="0">
                <a:latin typeface="Arial (Body)"/>
              </a:rPr>
              <a:t>k</a:t>
            </a:r>
            <a:r>
              <a:rPr lang="zh-CN" altLang="en-US" dirty="0">
                <a:latin typeface="Arial (Body)"/>
              </a:rPr>
              <a:t> </a:t>
            </a:r>
            <a:r>
              <a:rPr lang="en-US" dirty="0">
                <a:latin typeface="Arial (Body)"/>
              </a:rPr>
              <a:t>data blocks into </a:t>
            </a:r>
            <a:r>
              <a:rPr lang="en-US" altLang="zh-CN" dirty="0">
                <a:latin typeface="Arial (Body)"/>
              </a:rPr>
              <a:t>l</a:t>
            </a:r>
            <a:r>
              <a:rPr lang="en-US" dirty="0">
                <a:latin typeface="Arial (Body)"/>
              </a:rPr>
              <a:t> small-size local groups</a:t>
            </a:r>
          </a:p>
          <a:p>
            <a:pPr lvl="1"/>
            <a:r>
              <a:rPr lang="en-HK" altLang="zh-CN" dirty="0">
                <a:latin typeface="Arial (Body)"/>
              </a:rPr>
              <a:t>Add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a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local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parity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block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to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each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local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group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(l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local parity blocks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in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total)</a:t>
            </a:r>
          </a:p>
          <a:p>
            <a:pPr lvl="1"/>
            <a:r>
              <a:rPr lang="en-US" altLang="zh-CN" dirty="0">
                <a:latin typeface="Arial (Body)"/>
              </a:rPr>
              <a:t>Add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g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global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parity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blocks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for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fault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tolerance</a:t>
            </a:r>
            <a:endParaRPr lang="en-US" dirty="0">
              <a:latin typeface="Arial (Body)"/>
            </a:endParaRPr>
          </a:p>
          <a:p>
            <a:r>
              <a:rPr lang="en-US" altLang="zh-CN" dirty="0">
                <a:latin typeface="Arial (Body)"/>
              </a:rPr>
              <a:t>Achieves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low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r</a:t>
            </a:r>
            <a:r>
              <a:rPr lang="en-US" dirty="0">
                <a:latin typeface="Arial (Body)"/>
              </a:rPr>
              <a:t>epair</a:t>
            </a:r>
            <a:r>
              <a:rPr lang="zh-CN" altLang="en-US" dirty="0">
                <a:latin typeface="Arial (Body)"/>
              </a:rPr>
              <a:t> </a:t>
            </a:r>
            <a:r>
              <a:rPr lang="en-US" altLang="zh-CN" dirty="0">
                <a:latin typeface="Arial (Body)"/>
              </a:rPr>
              <a:t>overhead</a:t>
            </a:r>
            <a:endParaRPr lang="en-US" dirty="0">
              <a:latin typeface="Arial (Body)"/>
            </a:endParaRPr>
          </a:p>
          <a:p>
            <a:pPr lvl="1"/>
            <a:r>
              <a:rPr lang="en-US" dirty="0">
                <a:latin typeface="Arial (Body)"/>
              </a:rPr>
              <a:t>Repairing a failed block only retrieves blocks </a:t>
            </a:r>
            <a:r>
              <a:rPr lang="en-US" b="1" dirty="0">
                <a:solidFill>
                  <a:srgbClr val="FF0000"/>
                </a:solidFill>
                <a:latin typeface="Arial (Body)"/>
              </a:rPr>
              <a:t>within</a:t>
            </a:r>
            <a:r>
              <a:rPr lang="en-US" dirty="0">
                <a:latin typeface="Arial (Body)"/>
              </a:rPr>
              <a:t> the local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B002B3-F183-C16F-78DA-FF48D22B2D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1" name="TextBox 59">
            <a:extLst>
              <a:ext uri="{FF2B5EF4-FFF2-40B4-BE49-F238E27FC236}">
                <a16:creationId xmlns:a16="http://schemas.microsoft.com/office/drawing/2014/main" id="{F5BA23FD-3217-31D2-B2D2-1A918BC29B92}"/>
              </a:ext>
            </a:extLst>
          </p:cNvPr>
          <p:cNvSpPr txBox="1"/>
          <p:nvPr/>
        </p:nvSpPr>
        <p:spPr>
          <a:xfrm>
            <a:off x="4088328" y="6092684"/>
            <a:ext cx="29047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solidFill>
                  <a:schemeClr val="tx1"/>
                </a:solidFill>
                <a:latin typeface="Arial (Body)"/>
                <a:cs typeface="Arial" panose="020B0604020202020204" pitchFamily="34" charset="0"/>
              </a:rPr>
              <a:t>(k, l, g) = (</a:t>
            </a:r>
            <a:r>
              <a:rPr lang="en-US" altLang="zh-CN" sz="2400" dirty="0">
                <a:solidFill>
                  <a:schemeClr val="tx1"/>
                </a:solidFill>
                <a:latin typeface="Arial (Body)"/>
                <a:cs typeface="Arial" panose="020B0604020202020204" pitchFamily="34" charset="0"/>
              </a:rPr>
              <a:t>10</a:t>
            </a:r>
            <a:r>
              <a:rPr lang="en-US" sz="2400" dirty="0">
                <a:solidFill>
                  <a:schemeClr val="tx1"/>
                </a:solidFill>
                <a:latin typeface="Arial (Body)"/>
                <a:cs typeface="Arial" panose="020B0604020202020204" pitchFamily="34" charset="0"/>
              </a:rPr>
              <a:t>, 2, 2)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A36EE31-AF34-DDD2-C5D3-3DE87F80D382}"/>
              </a:ext>
            </a:extLst>
          </p:cNvPr>
          <p:cNvGrpSpPr/>
          <p:nvPr/>
        </p:nvGrpSpPr>
        <p:grpSpPr>
          <a:xfrm>
            <a:off x="1413892" y="4363270"/>
            <a:ext cx="9793088" cy="2174055"/>
            <a:chOff x="2768337" y="2443115"/>
            <a:chExt cx="8682703" cy="1837982"/>
          </a:xfrm>
        </p:grpSpPr>
        <p:sp>
          <p:nvSpPr>
            <p:cNvPr id="38" name="矩形: 圆角 3">
              <a:extLst>
                <a:ext uri="{FF2B5EF4-FFF2-40B4-BE49-F238E27FC236}">
                  <a16:creationId xmlns:a16="http://schemas.microsoft.com/office/drawing/2014/main" id="{DD9F468E-A022-F763-BAFD-EC64132E9F1A}"/>
                </a:ext>
              </a:extLst>
            </p:cNvPr>
            <p:cNvSpPr/>
            <p:nvPr/>
          </p:nvSpPr>
          <p:spPr>
            <a:xfrm>
              <a:off x="2913897" y="3036452"/>
              <a:ext cx="619200" cy="439200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矩形: 圆角 4">
              <a:extLst>
                <a:ext uri="{FF2B5EF4-FFF2-40B4-BE49-F238E27FC236}">
                  <a16:creationId xmlns:a16="http://schemas.microsoft.com/office/drawing/2014/main" id="{495ABBC7-4B19-E60F-31D1-8A35C1D5F64E}"/>
                </a:ext>
              </a:extLst>
            </p:cNvPr>
            <p:cNvSpPr/>
            <p:nvPr/>
          </p:nvSpPr>
          <p:spPr>
            <a:xfrm>
              <a:off x="3588043" y="3036452"/>
              <a:ext cx="619200" cy="439200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矩形: 圆角 7">
              <a:extLst>
                <a:ext uri="{FF2B5EF4-FFF2-40B4-BE49-F238E27FC236}">
                  <a16:creationId xmlns:a16="http://schemas.microsoft.com/office/drawing/2014/main" id="{D5AB12C0-6EC2-1064-7DE9-9234C21F2A6C}"/>
                </a:ext>
              </a:extLst>
            </p:cNvPr>
            <p:cNvSpPr/>
            <p:nvPr/>
          </p:nvSpPr>
          <p:spPr>
            <a:xfrm>
              <a:off x="4267520" y="3036452"/>
              <a:ext cx="619200" cy="439200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矩形: 圆角 13">
              <a:extLst>
                <a:ext uri="{FF2B5EF4-FFF2-40B4-BE49-F238E27FC236}">
                  <a16:creationId xmlns:a16="http://schemas.microsoft.com/office/drawing/2014/main" id="{7E3B7B23-7F83-F8D8-4DFD-F3D5ABA40358}"/>
                </a:ext>
              </a:extLst>
            </p:cNvPr>
            <p:cNvSpPr/>
            <p:nvPr/>
          </p:nvSpPr>
          <p:spPr>
            <a:xfrm>
              <a:off x="10156559" y="2985238"/>
              <a:ext cx="619200" cy="439200"/>
            </a:xfrm>
            <a:prstGeom prst="roundRect">
              <a:avLst/>
            </a:prstGeom>
            <a:solidFill>
              <a:srgbClr val="62983E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矩形: 圆角 14">
              <a:extLst>
                <a:ext uri="{FF2B5EF4-FFF2-40B4-BE49-F238E27FC236}">
                  <a16:creationId xmlns:a16="http://schemas.microsoft.com/office/drawing/2014/main" id="{2EDF0BA6-F231-636A-CA3E-F73766697B00}"/>
                </a:ext>
              </a:extLst>
            </p:cNvPr>
            <p:cNvSpPr/>
            <p:nvPr/>
          </p:nvSpPr>
          <p:spPr>
            <a:xfrm>
              <a:off x="10831840" y="2985238"/>
              <a:ext cx="619200" cy="439200"/>
            </a:xfrm>
            <a:prstGeom prst="roundRect">
              <a:avLst/>
            </a:prstGeom>
            <a:solidFill>
              <a:srgbClr val="B8541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0674165-FDFA-9F74-0814-96F14598AA27}"/>
                </a:ext>
              </a:extLst>
            </p:cNvPr>
            <p:cNvSpPr txBox="1"/>
            <p:nvPr/>
          </p:nvSpPr>
          <p:spPr>
            <a:xfrm>
              <a:off x="4209470" y="2443115"/>
              <a:ext cx="731055" cy="390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en-US" sz="2400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44" name="矩形: 圆角 3">
              <a:extLst>
                <a:ext uri="{FF2B5EF4-FFF2-40B4-BE49-F238E27FC236}">
                  <a16:creationId xmlns:a16="http://schemas.microsoft.com/office/drawing/2014/main" id="{2950313D-0CBB-AEDC-1692-9CEBE6BE26D5}"/>
                </a:ext>
              </a:extLst>
            </p:cNvPr>
            <p:cNvSpPr/>
            <p:nvPr/>
          </p:nvSpPr>
          <p:spPr>
            <a:xfrm>
              <a:off x="4940525" y="3036452"/>
              <a:ext cx="619200" cy="439200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矩形: 圆角 4">
              <a:extLst>
                <a:ext uri="{FF2B5EF4-FFF2-40B4-BE49-F238E27FC236}">
                  <a16:creationId xmlns:a16="http://schemas.microsoft.com/office/drawing/2014/main" id="{E8C3EE71-FAFF-5924-D3D3-63FA224195ED}"/>
                </a:ext>
              </a:extLst>
            </p:cNvPr>
            <p:cNvSpPr/>
            <p:nvPr/>
          </p:nvSpPr>
          <p:spPr>
            <a:xfrm>
              <a:off x="5614671" y="3036452"/>
              <a:ext cx="619200" cy="439200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矩形: 圆角 3">
              <a:extLst>
                <a:ext uri="{FF2B5EF4-FFF2-40B4-BE49-F238E27FC236}">
                  <a16:creationId xmlns:a16="http://schemas.microsoft.com/office/drawing/2014/main" id="{5D1C0F9B-CCE6-D51B-5DD6-254F28910FD1}"/>
                </a:ext>
              </a:extLst>
            </p:cNvPr>
            <p:cNvSpPr/>
            <p:nvPr/>
          </p:nvSpPr>
          <p:spPr>
            <a:xfrm>
              <a:off x="6585359" y="3030443"/>
              <a:ext cx="619200" cy="439200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矩形: 圆角 4">
              <a:extLst>
                <a:ext uri="{FF2B5EF4-FFF2-40B4-BE49-F238E27FC236}">
                  <a16:creationId xmlns:a16="http://schemas.microsoft.com/office/drawing/2014/main" id="{6D7101B6-77D1-E5EB-008B-83478E48B9ED}"/>
                </a:ext>
              </a:extLst>
            </p:cNvPr>
            <p:cNvSpPr/>
            <p:nvPr/>
          </p:nvSpPr>
          <p:spPr>
            <a:xfrm>
              <a:off x="7259505" y="3030443"/>
              <a:ext cx="619200" cy="439200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矩形: 圆角 5">
              <a:extLst>
                <a:ext uri="{FF2B5EF4-FFF2-40B4-BE49-F238E27FC236}">
                  <a16:creationId xmlns:a16="http://schemas.microsoft.com/office/drawing/2014/main" id="{3B75AD13-C2B7-06C3-F792-F69755AD1A35}"/>
                </a:ext>
              </a:extLst>
            </p:cNvPr>
            <p:cNvSpPr/>
            <p:nvPr/>
          </p:nvSpPr>
          <p:spPr>
            <a:xfrm>
              <a:off x="4267520" y="3841897"/>
              <a:ext cx="619200" cy="439200"/>
            </a:xfrm>
            <a:prstGeom prst="roundRect">
              <a:avLst/>
            </a:prstGeom>
            <a:solidFill>
              <a:srgbClr val="FFE6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矩形: 圆角 7">
              <a:extLst>
                <a:ext uri="{FF2B5EF4-FFF2-40B4-BE49-F238E27FC236}">
                  <a16:creationId xmlns:a16="http://schemas.microsoft.com/office/drawing/2014/main" id="{C5B499F1-B7B9-974F-BD2E-2EEDFF0F356F}"/>
                </a:ext>
              </a:extLst>
            </p:cNvPr>
            <p:cNvSpPr/>
            <p:nvPr/>
          </p:nvSpPr>
          <p:spPr>
            <a:xfrm>
              <a:off x="7938982" y="3030443"/>
              <a:ext cx="619200" cy="439200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AB8EBBE-35C6-0EF6-CB72-6D252AA1AD33}"/>
                </a:ext>
              </a:extLst>
            </p:cNvPr>
            <p:cNvSpPr txBox="1"/>
            <p:nvPr/>
          </p:nvSpPr>
          <p:spPr>
            <a:xfrm>
              <a:off x="7878705" y="2443115"/>
              <a:ext cx="731055" cy="3902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en-US" sz="2400" b="1" baseline="-25000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51" name="矩形: 圆角 3">
              <a:extLst>
                <a:ext uri="{FF2B5EF4-FFF2-40B4-BE49-F238E27FC236}">
                  <a16:creationId xmlns:a16="http://schemas.microsoft.com/office/drawing/2014/main" id="{B83C6BC3-3DA1-6400-6861-A83E954EEE21}"/>
                </a:ext>
              </a:extLst>
            </p:cNvPr>
            <p:cNvSpPr/>
            <p:nvPr/>
          </p:nvSpPr>
          <p:spPr>
            <a:xfrm>
              <a:off x="8611987" y="3030443"/>
              <a:ext cx="619200" cy="439200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矩形: 圆角 4">
              <a:extLst>
                <a:ext uri="{FF2B5EF4-FFF2-40B4-BE49-F238E27FC236}">
                  <a16:creationId xmlns:a16="http://schemas.microsoft.com/office/drawing/2014/main" id="{21C0F401-1E28-7262-BAE1-ECA86CA179D8}"/>
                </a:ext>
              </a:extLst>
            </p:cNvPr>
            <p:cNvSpPr/>
            <p:nvPr/>
          </p:nvSpPr>
          <p:spPr>
            <a:xfrm>
              <a:off x="9286133" y="3030443"/>
              <a:ext cx="619200" cy="439200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矩形: 圆角 15">
              <a:extLst>
                <a:ext uri="{FF2B5EF4-FFF2-40B4-BE49-F238E27FC236}">
                  <a16:creationId xmlns:a16="http://schemas.microsoft.com/office/drawing/2014/main" id="{844B28B9-DFC3-DBA4-188F-DC2944E7AA08}"/>
                </a:ext>
              </a:extLst>
            </p:cNvPr>
            <p:cNvSpPr/>
            <p:nvPr/>
          </p:nvSpPr>
          <p:spPr>
            <a:xfrm>
              <a:off x="2852182" y="2968063"/>
              <a:ext cx="3441505" cy="573401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矩形: 圆角 15">
              <a:extLst>
                <a:ext uri="{FF2B5EF4-FFF2-40B4-BE49-F238E27FC236}">
                  <a16:creationId xmlns:a16="http://schemas.microsoft.com/office/drawing/2014/main" id="{13872EEC-E703-B9EE-0597-305744F05A3F}"/>
                </a:ext>
              </a:extLst>
            </p:cNvPr>
            <p:cNvSpPr/>
            <p:nvPr/>
          </p:nvSpPr>
          <p:spPr>
            <a:xfrm>
              <a:off x="6523643" y="2959703"/>
              <a:ext cx="3441505" cy="573401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矩形: 圆角 15">
              <a:extLst>
                <a:ext uri="{FF2B5EF4-FFF2-40B4-BE49-F238E27FC236}">
                  <a16:creationId xmlns:a16="http://schemas.microsoft.com/office/drawing/2014/main" id="{0C1254BB-F52C-6210-88F4-ABEB7DD4A9DD}"/>
                </a:ext>
              </a:extLst>
            </p:cNvPr>
            <p:cNvSpPr/>
            <p:nvPr/>
          </p:nvSpPr>
          <p:spPr>
            <a:xfrm>
              <a:off x="2768337" y="2867867"/>
              <a:ext cx="7317772" cy="774927"/>
            </a:xfrm>
            <a:prstGeom prst="rect">
              <a:avLst/>
            </a:prstGeom>
            <a:noFill/>
            <a:ln w="28575">
              <a:solidFill>
                <a:srgbClr val="00B0F0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 anchorCtr="0"/>
            <a:lstStyle/>
            <a:p>
              <a:pPr algn="ctr"/>
              <a:endParaRPr lang="zh-CN" altLang="en-US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6369A5C4-297B-6808-40AE-543B36CD9D21}"/>
                </a:ext>
              </a:extLst>
            </p:cNvPr>
            <p:cNvCxnSpPr>
              <a:stCxn id="53" idx="2"/>
              <a:endCxn id="48" idx="0"/>
            </p:cNvCxnSpPr>
            <p:nvPr/>
          </p:nvCxnSpPr>
          <p:spPr>
            <a:xfrm>
              <a:off x="4572935" y="3541464"/>
              <a:ext cx="4185" cy="300433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矩形: 圆角 5">
              <a:extLst>
                <a:ext uri="{FF2B5EF4-FFF2-40B4-BE49-F238E27FC236}">
                  <a16:creationId xmlns:a16="http://schemas.microsoft.com/office/drawing/2014/main" id="{5F9BE7DB-F9F1-4974-98C9-1CED8E9C82D7}"/>
                </a:ext>
              </a:extLst>
            </p:cNvPr>
            <p:cNvSpPr/>
            <p:nvPr/>
          </p:nvSpPr>
          <p:spPr>
            <a:xfrm>
              <a:off x="7938982" y="3841897"/>
              <a:ext cx="619200" cy="439200"/>
            </a:xfrm>
            <a:prstGeom prst="roundRect">
              <a:avLst/>
            </a:prstGeom>
            <a:solidFill>
              <a:srgbClr val="FFE699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altLang="zh-CN" sz="24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endParaRPr lang="zh-CN" altLang="en-US" sz="24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8" name="Straight Arrow Connector 57">
              <a:extLst>
                <a:ext uri="{FF2B5EF4-FFF2-40B4-BE49-F238E27FC236}">
                  <a16:creationId xmlns:a16="http://schemas.microsoft.com/office/drawing/2014/main" id="{9166272D-A9DD-0F5A-A6AF-01BD5B7C4313}"/>
                </a:ext>
              </a:extLst>
            </p:cNvPr>
            <p:cNvCxnSpPr>
              <a:cxnSpLocks/>
              <a:stCxn id="54" idx="2"/>
              <a:endCxn id="57" idx="0"/>
            </p:cNvCxnSpPr>
            <p:nvPr/>
          </p:nvCxnSpPr>
          <p:spPr>
            <a:xfrm>
              <a:off x="8244396" y="3533104"/>
              <a:ext cx="4186" cy="308793"/>
            </a:xfrm>
            <a:prstGeom prst="straightConnector1">
              <a:avLst/>
            </a:prstGeom>
            <a:ln w="25400">
              <a:solidFill>
                <a:srgbClr val="FF0000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曲线连接符 8">
              <a:extLst>
                <a:ext uri="{FF2B5EF4-FFF2-40B4-BE49-F238E27FC236}">
                  <a16:creationId xmlns:a16="http://schemas.microsoft.com/office/drawing/2014/main" id="{E0B1A4F0-86EF-D27B-9131-56E38E8A5FD5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0242896" y="2616134"/>
              <a:ext cx="3175" cy="539750"/>
            </a:xfrm>
            <a:prstGeom prst="curvedConnector3">
              <a:avLst>
                <a:gd name="adj1" fmla="val -8010000"/>
              </a:avLst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triangle" w="lg" len="lg"/>
            </a:ln>
          </p:spPr>
        </p:cxnSp>
        <p:cxnSp>
          <p:nvCxnSpPr>
            <p:cNvPr id="60" name="曲线连接符 9">
              <a:extLst>
                <a:ext uri="{FF2B5EF4-FFF2-40B4-BE49-F238E27FC236}">
                  <a16:creationId xmlns:a16="http://schemas.microsoft.com/office/drawing/2014/main" id="{BB057503-A46E-8498-AF41-9945089EF850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10514676" y="2327844"/>
              <a:ext cx="3175" cy="1083310"/>
            </a:xfrm>
            <a:prstGeom prst="curvedConnector3">
              <a:avLst>
                <a:gd name="adj1" fmla="val -10330000"/>
              </a:avLst>
            </a:prstGeom>
            <a:solidFill>
              <a:schemeClr val="accent1"/>
            </a:solidFill>
            <a:ln w="1905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triangle" w="lg" len="lg"/>
            </a:ln>
          </p:spPr>
        </p:cxnSp>
      </p:grpSp>
    </p:spTree>
    <p:extLst>
      <p:ext uri="{BB962C8B-B14F-4D97-AF65-F5344CB8AC3E}">
        <p14:creationId xmlns:p14="http://schemas.microsoft.com/office/powerpoint/2010/main" val="264902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6F680-6D12-A1C4-1F61-77FC227A4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LRC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Rack-based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Centers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04D6A-8D34-B7E3-1994-C8D6A415C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0" y="1447801"/>
            <a:ext cx="6600180" cy="4678364"/>
          </a:xfrm>
        </p:spPr>
        <p:txBody>
          <a:bodyPr/>
          <a:lstStyle/>
          <a:p>
            <a:r>
              <a:rPr lang="en-US" altLang="zh-CN" dirty="0"/>
              <a:t>Fault</a:t>
            </a:r>
            <a:r>
              <a:rPr lang="zh-CN" altLang="en-US" dirty="0"/>
              <a:t> </a:t>
            </a:r>
            <a:r>
              <a:rPr lang="en-US" altLang="zh-CN" dirty="0"/>
              <a:t>tolerance</a:t>
            </a:r>
          </a:p>
          <a:p>
            <a:pPr lvl="1"/>
            <a:r>
              <a:rPr lang="en-US" altLang="zh-CN" dirty="0"/>
              <a:t>An</a:t>
            </a:r>
            <a:r>
              <a:rPr lang="zh-CN" altLang="en-US" dirty="0"/>
              <a:t> </a:t>
            </a:r>
            <a:r>
              <a:rPr lang="en-US" altLang="zh-CN" dirty="0"/>
              <a:t>LRC</a:t>
            </a:r>
            <a:r>
              <a:rPr lang="zh-CN" altLang="en-US" dirty="0"/>
              <a:t> </a:t>
            </a:r>
            <a:r>
              <a:rPr lang="en-US" altLang="zh-CN" dirty="0"/>
              <a:t>stripe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organized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achieve</a:t>
            </a:r>
            <a:r>
              <a:rPr lang="zh-CN" altLang="en-US" dirty="0"/>
              <a:t> </a:t>
            </a:r>
            <a:r>
              <a:rPr lang="en-US" altLang="zh-CN" b="1" dirty="0"/>
              <a:t>multi-node</a:t>
            </a:r>
            <a:r>
              <a:rPr lang="zh-CN" altLang="en-US" b="1" dirty="0"/>
              <a:t> </a:t>
            </a:r>
            <a:r>
              <a:rPr lang="en-US" altLang="zh-CN" b="1" dirty="0"/>
              <a:t>fault</a:t>
            </a:r>
            <a:r>
              <a:rPr lang="zh-CN" altLang="en-US" b="1" dirty="0"/>
              <a:t> </a:t>
            </a:r>
            <a:r>
              <a:rPr lang="en-US" altLang="zh-CN" b="1" dirty="0"/>
              <a:t>tolerance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b="1" dirty="0"/>
              <a:t>single-rack</a:t>
            </a:r>
            <a:r>
              <a:rPr lang="zh-CN" altLang="en-US" b="1" dirty="0"/>
              <a:t> </a:t>
            </a:r>
            <a:r>
              <a:rPr lang="en-US" altLang="zh-CN" b="1" dirty="0"/>
              <a:t>fault</a:t>
            </a:r>
            <a:r>
              <a:rPr lang="zh-CN" altLang="en-US" b="1" dirty="0"/>
              <a:t> </a:t>
            </a:r>
            <a:r>
              <a:rPr lang="en-US" altLang="zh-CN" b="1" dirty="0"/>
              <a:t>tolerance</a:t>
            </a:r>
          </a:p>
          <a:p>
            <a:pPr lvl="1"/>
            <a:r>
              <a:rPr lang="en-US" altLang="zh-CN" dirty="0"/>
              <a:t>Each</a:t>
            </a:r>
            <a:r>
              <a:rPr lang="zh-CN" altLang="en-US" dirty="0"/>
              <a:t> </a:t>
            </a:r>
            <a:r>
              <a:rPr lang="en-US" altLang="zh-CN" dirty="0"/>
              <a:t>rack</a:t>
            </a:r>
            <a:r>
              <a:rPr lang="zh-CN" altLang="en-US" dirty="0"/>
              <a:t> </a:t>
            </a:r>
            <a:r>
              <a:rPr lang="en-US" altLang="zh-CN" dirty="0"/>
              <a:t>stores</a:t>
            </a:r>
            <a:r>
              <a:rPr lang="zh-CN" altLang="en-US" dirty="0"/>
              <a:t> </a:t>
            </a:r>
            <a:r>
              <a:rPr lang="en-US" altLang="zh-CN" dirty="0"/>
              <a:t>at</a:t>
            </a:r>
            <a:r>
              <a:rPr lang="zh-CN" altLang="en-US" dirty="0"/>
              <a:t> </a:t>
            </a:r>
            <a:r>
              <a:rPr lang="en-US" altLang="zh-CN" dirty="0"/>
              <a:t>most</a:t>
            </a:r>
            <a:r>
              <a:rPr lang="zh-CN" altLang="en-US" dirty="0"/>
              <a:t> </a:t>
            </a:r>
            <a:r>
              <a:rPr lang="en-US" altLang="zh-CN" dirty="0" err="1"/>
              <a:t>g+h</a:t>
            </a:r>
            <a:r>
              <a:rPr lang="zh-CN" altLang="en-US" dirty="0"/>
              <a:t> </a:t>
            </a:r>
            <a:r>
              <a:rPr lang="en-US" altLang="zh-CN" dirty="0"/>
              <a:t>blocks</a:t>
            </a:r>
            <a:r>
              <a:rPr lang="zh-CN" altLang="en-US" dirty="0"/>
              <a:t> </a:t>
            </a:r>
            <a:r>
              <a:rPr lang="en-US" altLang="zh-CN" dirty="0"/>
              <a:t>that</a:t>
            </a:r>
            <a:r>
              <a:rPr lang="zh-CN" altLang="en-US" dirty="0"/>
              <a:t> </a:t>
            </a:r>
            <a:r>
              <a:rPr lang="en-US" altLang="zh-CN" dirty="0"/>
              <a:t>span</a:t>
            </a:r>
            <a:r>
              <a:rPr lang="zh-CN" altLang="en-US" dirty="0"/>
              <a:t> </a:t>
            </a:r>
            <a:r>
              <a:rPr lang="en-US" altLang="zh-CN" dirty="0"/>
              <a:t>h</a:t>
            </a:r>
            <a:r>
              <a:rPr lang="zh-CN" altLang="en-US" dirty="0"/>
              <a:t> </a:t>
            </a:r>
            <a:r>
              <a:rPr lang="en-US" altLang="zh-CN" dirty="0"/>
              <a:t>local</a:t>
            </a:r>
            <a:r>
              <a:rPr lang="zh-CN" altLang="en-US" dirty="0"/>
              <a:t> </a:t>
            </a:r>
            <a:r>
              <a:rPr lang="en-US" altLang="zh-CN" dirty="0"/>
              <a:t>groups </a:t>
            </a:r>
            <a:r>
              <a:rPr lang="en-US" altLang="zh-CN" baseline="-25000" dirty="0"/>
              <a:t>[Wu et al., INFOCOM’20]</a:t>
            </a:r>
          </a:p>
          <a:p>
            <a:r>
              <a:rPr lang="en-US" altLang="zh-CN" dirty="0"/>
              <a:t>Mitigate</a:t>
            </a:r>
            <a:r>
              <a:rPr lang="zh-CN" altLang="en-US" dirty="0"/>
              <a:t> </a:t>
            </a:r>
            <a:r>
              <a:rPr lang="en-US" altLang="zh-CN" dirty="0"/>
              <a:t>repair</a:t>
            </a:r>
            <a:r>
              <a:rPr lang="zh-CN" altLang="en-US" dirty="0"/>
              <a:t> </a:t>
            </a:r>
            <a:r>
              <a:rPr lang="en-US" altLang="zh-CN" dirty="0"/>
              <a:t>overhead</a:t>
            </a:r>
          </a:p>
          <a:p>
            <a:pPr lvl="1"/>
            <a:r>
              <a:rPr lang="en-US" altLang="zh-CN" dirty="0"/>
              <a:t>LRCs</a:t>
            </a:r>
            <a:r>
              <a:rPr lang="zh-CN" altLang="en-US" dirty="0"/>
              <a:t> </a:t>
            </a:r>
            <a:r>
              <a:rPr lang="en-US" altLang="zh-CN" dirty="0"/>
              <a:t>reduces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cross-rack</a:t>
            </a:r>
            <a:r>
              <a:rPr lang="zh-CN" altLang="en-US" dirty="0"/>
              <a:t> </a:t>
            </a:r>
            <a:r>
              <a:rPr lang="en-US" altLang="zh-CN" dirty="0"/>
              <a:t>repair</a:t>
            </a:r>
            <a:r>
              <a:rPr lang="zh-CN" altLang="en-US" dirty="0"/>
              <a:t> </a:t>
            </a:r>
            <a:r>
              <a:rPr lang="en-US" altLang="zh-CN" dirty="0"/>
              <a:t>bandwidth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repair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single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r>
              <a:rPr lang="zh-CN" altLang="en-US" dirty="0"/>
              <a:t> </a:t>
            </a:r>
            <a:r>
              <a:rPr lang="en-US" altLang="zh-CN" dirty="0"/>
              <a:t>block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980EA7-D30F-1317-6135-9FD31C365C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3" name="矩形: 圆角 15">
            <a:extLst>
              <a:ext uri="{FF2B5EF4-FFF2-40B4-BE49-F238E27FC236}">
                <a16:creationId xmlns:a16="http://schemas.microsoft.com/office/drawing/2014/main" id="{C389B090-7446-8EFD-8006-21B791A6B8DB}"/>
              </a:ext>
            </a:extLst>
          </p:cNvPr>
          <p:cNvSpPr/>
          <p:nvPr/>
        </p:nvSpPr>
        <p:spPr>
          <a:xfrm>
            <a:off x="8772397" y="4166864"/>
            <a:ext cx="2257793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矩形: 圆角 15">
            <a:extLst>
              <a:ext uri="{FF2B5EF4-FFF2-40B4-BE49-F238E27FC236}">
                <a16:creationId xmlns:a16="http://schemas.microsoft.com/office/drawing/2014/main" id="{97E3D918-C9C5-2D2E-E893-716043ACB3E8}"/>
              </a:ext>
            </a:extLst>
          </p:cNvPr>
          <p:cNvSpPr/>
          <p:nvPr/>
        </p:nvSpPr>
        <p:spPr>
          <a:xfrm>
            <a:off x="8772397" y="2757542"/>
            <a:ext cx="2257794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矩形: 圆角 15">
            <a:extLst>
              <a:ext uri="{FF2B5EF4-FFF2-40B4-BE49-F238E27FC236}">
                <a16:creationId xmlns:a16="http://schemas.microsoft.com/office/drawing/2014/main" id="{8E8280C7-CFE6-CDF9-2BC2-4C14F8503825}"/>
              </a:ext>
            </a:extLst>
          </p:cNvPr>
          <p:cNvSpPr/>
          <p:nvPr/>
        </p:nvSpPr>
        <p:spPr>
          <a:xfrm>
            <a:off x="8772396" y="2027292"/>
            <a:ext cx="2257791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矩形: 圆角 3">
            <a:extLst>
              <a:ext uri="{FF2B5EF4-FFF2-40B4-BE49-F238E27FC236}">
                <a16:creationId xmlns:a16="http://schemas.microsoft.com/office/drawing/2014/main" id="{30ECAF84-554D-31B9-B57E-39611799F9C7}"/>
              </a:ext>
            </a:extLst>
          </p:cNvPr>
          <p:cNvSpPr/>
          <p:nvPr/>
        </p:nvSpPr>
        <p:spPr>
          <a:xfrm>
            <a:off x="8936704" y="2109842"/>
            <a:ext cx="618491" cy="440096"/>
          </a:xfrm>
          <a:prstGeom prst="round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矩形: 圆角 4">
            <a:extLst>
              <a:ext uri="{FF2B5EF4-FFF2-40B4-BE49-F238E27FC236}">
                <a16:creationId xmlns:a16="http://schemas.microsoft.com/office/drawing/2014/main" id="{48459383-2551-ADFF-D887-5C2483AFEE92}"/>
              </a:ext>
            </a:extLst>
          </p:cNvPr>
          <p:cNvSpPr/>
          <p:nvPr/>
        </p:nvSpPr>
        <p:spPr>
          <a:xfrm>
            <a:off x="9616711" y="2109842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矩形: 圆角 7">
            <a:extLst>
              <a:ext uri="{FF2B5EF4-FFF2-40B4-BE49-F238E27FC236}">
                <a16:creationId xmlns:a16="http://schemas.microsoft.com/office/drawing/2014/main" id="{110B765E-FEF9-5DC6-30B4-8371341407FE}"/>
              </a:ext>
            </a:extLst>
          </p:cNvPr>
          <p:cNvSpPr/>
          <p:nvPr/>
        </p:nvSpPr>
        <p:spPr>
          <a:xfrm>
            <a:off x="8933960" y="2832769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矩形: 圆角 15">
            <a:extLst>
              <a:ext uri="{FF2B5EF4-FFF2-40B4-BE49-F238E27FC236}">
                <a16:creationId xmlns:a16="http://schemas.microsoft.com/office/drawing/2014/main" id="{E5ADA56A-AF25-25F6-9141-6D76D95D2E7F}"/>
              </a:ext>
            </a:extLst>
          </p:cNvPr>
          <p:cNvSpPr/>
          <p:nvPr/>
        </p:nvSpPr>
        <p:spPr>
          <a:xfrm>
            <a:off x="8772398" y="4877306"/>
            <a:ext cx="2257792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矩形: 圆角 15">
            <a:extLst>
              <a:ext uri="{FF2B5EF4-FFF2-40B4-BE49-F238E27FC236}">
                <a16:creationId xmlns:a16="http://schemas.microsoft.com/office/drawing/2014/main" id="{67DBE564-0477-2A98-E394-ADC3AA17923E}"/>
              </a:ext>
            </a:extLst>
          </p:cNvPr>
          <p:cNvSpPr/>
          <p:nvPr/>
        </p:nvSpPr>
        <p:spPr>
          <a:xfrm>
            <a:off x="8772397" y="3459733"/>
            <a:ext cx="2257793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矩形: 圆角 4">
            <a:extLst>
              <a:ext uri="{FF2B5EF4-FFF2-40B4-BE49-F238E27FC236}">
                <a16:creationId xmlns:a16="http://schemas.microsoft.com/office/drawing/2014/main" id="{076362C6-940F-1949-861B-24280614DEB2}"/>
              </a:ext>
            </a:extLst>
          </p:cNvPr>
          <p:cNvSpPr/>
          <p:nvPr/>
        </p:nvSpPr>
        <p:spPr>
          <a:xfrm>
            <a:off x="8941292" y="3542220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矩形: 圆角 7">
            <a:extLst>
              <a:ext uri="{FF2B5EF4-FFF2-40B4-BE49-F238E27FC236}">
                <a16:creationId xmlns:a16="http://schemas.microsoft.com/office/drawing/2014/main" id="{95862595-07A9-DF0D-66E1-CBAA40928891}"/>
              </a:ext>
            </a:extLst>
          </p:cNvPr>
          <p:cNvSpPr/>
          <p:nvPr/>
        </p:nvSpPr>
        <p:spPr>
          <a:xfrm>
            <a:off x="10298056" y="2824835"/>
            <a:ext cx="618491" cy="440096"/>
          </a:xfrm>
          <a:prstGeom prst="roundRect">
            <a:avLst/>
          </a:prstGeom>
          <a:solidFill>
            <a:srgbClr val="FFE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矩形: 圆角 3">
            <a:extLst>
              <a:ext uri="{FF2B5EF4-FFF2-40B4-BE49-F238E27FC236}">
                <a16:creationId xmlns:a16="http://schemas.microsoft.com/office/drawing/2014/main" id="{99217BC4-AAB9-E4A8-0CBE-9DEC9265202E}"/>
              </a:ext>
            </a:extLst>
          </p:cNvPr>
          <p:cNvSpPr/>
          <p:nvPr/>
        </p:nvSpPr>
        <p:spPr>
          <a:xfrm>
            <a:off x="10298057" y="2109842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矩形: 圆角 7">
            <a:extLst>
              <a:ext uri="{FF2B5EF4-FFF2-40B4-BE49-F238E27FC236}">
                <a16:creationId xmlns:a16="http://schemas.microsoft.com/office/drawing/2014/main" id="{5E416A62-11D5-EA61-54D8-469C4DB5FE7E}"/>
              </a:ext>
            </a:extLst>
          </p:cNvPr>
          <p:cNvSpPr/>
          <p:nvPr/>
        </p:nvSpPr>
        <p:spPr>
          <a:xfrm>
            <a:off x="10298499" y="4945962"/>
            <a:ext cx="618491" cy="440096"/>
          </a:xfrm>
          <a:prstGeom prst="roundRect">
            <a:avLst/>
          </a:prstGeom>
          <a:solidFill>
            <a:srgbClr val="FFE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Elbow Connector 44">
            <a:extLst>
              <a:ext uri="{FF2B5EF4-FFF2-40B4-BE49-F238E27FC236}">
                <a16:creationId xmlns:a16="http://schemas.microsoft.com/office/drawing/2014/main" id="{6EA00CB4-4567-EDE2-B214-8A1FDE9C328E}"/>
              </a:ext>
            </a:extLst>
          </p:cNvPr>
          <p:cNvCxnSpPr>
            <a:cxnSpLocks/>
          </p:cNvCxnSpPr>
          <p:nvPr/>
        </p:nvCxnSpPr>
        <p:spPr>
          <a:xfrm rot="10800000">
            <a:off x="8772397" y="2162547"/>
            <a:ext cx="12700" cy="730250"/>
          </a:xfrm>
          <a:prstGeom prst="bentConnector3">
            <a:avLst>
              <a:gd name="adj1" fmla="val 4296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: 圆角 3">
            <a:extLst>
              <a:ext uri="{FF2B5EF4-FFF2-40B4-BE49-F238E27FC236}">
                <a16:creationId xmlns:a16="http://schemas.microsoft.com/office/drawing/2014/main" id="{E7EACA6C-5212-F80E-A1B1-C1F796C81AB7}"/>
              </a:ext>
            </a:extLst>
          </p:cNvPr>
          <p:cNvSpPr/>
          <p:nvPr/>
        </p:nvSpPr>
        <p:spPr>
          <a:xfrm>
            <a:off x="7924797" y="2414070"/>
            <a:ext cx="216646" cy="211586"/>
          </a:xfrm>
          <a:prstGeom prst="roundRect">
            <a:avLst/>
          </a:prstGeom>
          <a:solidFill>
            <a:srgbClr val="FFE79A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A9B9705-A25A-9843-C213-7D081C95001D}"/>
              </a:ext>
            </a:extLst>
          </p:cNvPr>
          <p:cNvSpPr txBox="1"/>
          <p:nvPr/>
        </p:nvSpPr>
        <p:spPr>
          <a:xfrm>
            <a:off x="8276895" y="2133288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F6B2B7A-E9EA-073B-925D-E3E9C19C59F2}"/>
              </a:ext>
            </a:extLst>
          </p:cNvPr>
          <p:cNvSpPr txBox="1"/>
          <p:nvPr/>
        </p:nvSpPr>
        <p:spPr>
          <a:xfrm>
            <a:off x="8276895" y="2863538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76D09AA-2FEA-9331-DB71-C65A184AE22B}"/>
              </a:ext>
            </a:extLst>
          </p:cNvPr>
          <p:cNvSpPr txBox="1"/>
          <p:nvPr/>
        </p:nvSpPr>
        <p:spPr>
          <a:xfrm>
            <a:off x="8273619" y="3552754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FB92045-5196-EC3B-99BA-7C0A8AA1B9F7}"/>
              </a:ext>
            </a:extLst>
          </p:cNvPr>
          <p:cNvSpPr txBox="1"/>
          <p:nvPr/>
        </p:nvSpPr>
        <p:spPr>
          <a:xfrm>
            <a:off x="8273619" y="4283004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ADA2085-DA03-3C24-4D0B-3835E1CE0D24}"/>
              </a:ext>
            </a:extLst>
          </p:cNvPr>
          <p:cNvSpPr txBox="1"/>
          <p:nvPr/>
        </p:nvSpPr>
        <p:spPr>
          <a:xfrm>
            <a:off x="8271534" y="4995374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sp>
        <p:nvSpPr>
          <p:cNvPr id="52" name="矩形: 圆角 3">
            <a:extLst>
              <a:ext uri="{FF2B5EF4-FFF2-40B4-BE49-F238E27FC236}">
                <a16:creationId xmlns:a16="http://schemas.microsoft.com/office/drawing/2014/main" id="{6AA5337E-B9BC-A53F-BC2D-CD8339BBA30A}"/>
              </a:ext>
            </a:extLst>
          </p:cNvPr>
          <p:cNvSpPr/>
          <p:nvPr/>
        </p:nvSpPr>
        <p:spPr>
          <a:xfrm>
            <a:off x="9615772" y="2825937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矩形: 圆角 15">
            <a:extLst>
              <a:ext uri="{FF2B5EF4-FFF2-40B4-BE49-F238E27FC236}">
                <a16:creationId xmlns:a16="http://schemas.microsoft.com/office/drawing/2014/main" id="{8A00F99F-EACF-43EC-5FFE-CBB816D4F816}"/>
              </a:ext>
            </a:extLst>
          </p:cNvPr>
          <p:cNvSpPr/>
          <p:nvPr/>
        </p:nvSpPr>
        <p:spPr>
          <a:xfrm>
            <a:off x="8785097" y="5574754"/>
            <a:ext cx="2257792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矩形: 圆角 4">
            <a:extLst>
              <a:ext uri="{FF2B5EF4-FFF2-40B4-BE49-F238E27FC236}">
                <a16:creationId xmlns:a16="http://schemas.microsoft.com/office/drawing/2014/main" id="{16AE9C22-3E0D-3222-5F20-F6B2C026706A}"/>
              </a:ext>
            </a:extLst>
          </p:cNvPr>
          <p:cNvSpPr/>
          <p:nvPr/>
        </p:nvSpPr>
        <p:spPr>
          <a:xfrm>
            <a:off x="9610850" y="4239301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矩形: 圆角 4">
            <a:extLst>
              <a:ext uri="{FF2B5EF4-FFF2-40B4-BE49-F238E27FC236}">
                <a16:creationId xmlns:a16="http://schemas.microsoft.com/office/drawing/2014/main" id="{5D37B5AA-FE08-5DE0-0FAD-9AFD83EE80E9}"/>
              </a:ext>
            </a:extLst>
          </p:cNvPr>
          <p:cNvSpPr/>
          <p:nvPr/>
        </p:nvSpPr>
        <p:spPr>
          <a:xfrm>
            <a:off x="8938649" y="4246564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矩形: 圆角 3">
            <a:extLst>
              <a:ext uri="{FF2B5EF4-FFF2-40B4-BE49-F238E27FC236}">
                <a16:creationId xmlns:a16="http://schemas.microsoft.com/office/drawing/2014/main" id="{021DDA0A-66A0-1565-369A-4D38FA82AE39}"/>
              </a:ext>
            </a:extLst>
          </p:cNvPr>
          <p:cNvSpPr/>
          <p:nvPr/>
        </p:nvSpPr>
        <p:spPr>
          <a:xfrm>
            <a:off x="8936704" y="5654800"/>
            <a:ext cx="618491" cy="44009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矩形: 圆角 4">
            <a:extLst>
              <a:ext uri="{FF2B5EF4-FFF2-40B4-BE49-F238E27FC236}">
                <a16:creationId xmlns:a16="http://schemas.microsoft.com/office/drawing/2014/main" id="{D6C4FC63-2D61-F4F1-5D47-FCCCF5F94CE3}"/>
              </a:ext>
            </a:extLst>
          </p:cNvPr>
          <p:cNvSpPr/>
          <p:nvPr/>
        </p:nvSpPr>
        <p:spPr>
          <a:xfrm>
            <a:off x="9610850" y="5654800"/>
            <a:ext cx="618491" cy="44009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矩形: 圆角 4">
            <a:extLst>
              <a:ext uri="{FF2B5EF4-FFF2-40B4-BE49-F238E27FC236}">
                <a16:creationId xmlns:a16="http://schemas.microsoft.com/office/drawing/2014/main" id="{632FAF6E-3B6C-1E30-0D27-5455D90308C2}"/>
              </a:ext>
            </a:extLst>
          </p:cNvPr>
          <p:cNvSpPr/>
          <p:nvPr/>
        </p:nvSpPr>
        <p:spPr>
          <a:xfrm>
            <a:off x="9610850" y="4946256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矩形: 圆角 4">
            <a:extLst>
              <a:ext uri="{FF2B5EF4-FFF2-40B4-BE49-F238E27FC236}">
                <a16:creationId xmlns:a16="http://schemas.microsoft.com/office/drawing/2014/main" id="{69BD73CF-108A-EF06-AB63-13E91CD0D761}"/>
              </a:ext>
            </a:extLst>
          </p:cNvPr>
          <p:cNvSpPr/>
          <p:nvPr/>
        </p:nvSpPr>
        <p:spPr>
          <a:xfrm>
            <a:off x="8938649" y="4953519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6CFEDC2-6423-7423-91FC-044C53CCA541}"/>
              </a:ext>
            </a:extLst>
          </p:cNvPr>
          <p:cNvSpPr txBox="1"/>
          <p:nvPr/>
        </p:nvSpPr>
        <p:spPr>
          <a:xfrm>
            <a:off x="8271534" y="5663598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61" name="TextBox 59">
            <a:extLst>
              <a:ext uri="{FF2B5EF4-FFF2-40B4-BE49-F238E27FC236}">
                <a16:creationId xmlns:a16="http://schemas.microsoft.com/office/drawing/2014/main" id="{EE23341A-D7C8-2A78-549C-8DDE1BAA2873}"/>
              </a:ext>
            </a:extLst>
          </p:cNvPr>
          <p:cNvSpPr txBox="1"/>
          <p:nvPr/>
        </p:nvSpPr>
        <p:spPr>
          <a:xfrm>
            <a:off x="6526460" y="1083626"/>
            <a:ext cx="34901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  <a:latin typeface="Arial (Body)"/>
              </a:rPr>
              <a:t>Repair</a:t>
            </a:r>
            <a:r>
              <a:rPr lang="en-US" altLang="zh-CN" sz="2400" b="1" dirty="0">
                <a:solidFill>
                  <a:srgbClr val="FF0000"/>
                </a:solidFill>
                <a:latin typeface="Arial (Body)"/>
              </a:rPr>
              <a:t>ing</a:t>
            </a:r>
            <a:r>
              <a:rPr lang="zh-CN" altLang="en-US" sz="2400" b="1" dirty="0">
                <a:solidFill>
                  <a:srgbClr val="FF0000"/>
                </a:solidFill>
                <a:latin typeface="Arial (Body)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Arial (Body)"/>
              </a:rPr>
              <a:t>D</a:t>
            </a:r>
            <a:r>
              <a:rPr lang="en-US" altLang="zh-CN" sz="2400" b="1" baseline="-25000" dirty="0">
                <a:solidFill>
                  <a:srgbClr val="FF0000"/>
                </a:solidFill>
                <a:latin typeface="Arial (Body)"/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  <a:latin typeface="Arial (Body)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Arial (Body)"/>
              </a:rPr>
              <a:t>retrieves</a:t>
            </a:r>
            <a:r>
              <a:rPr lang="en-US" sz="2400" b="1" dirty="0">
                <a:solidFill>
                  <a:srgbClr val="FF0000"/>
                </a:solidFill>
                <a:latin typeface="Arial (Body)"/>
              </a:rPr>
              <a:t> one</a:t>
            </a:r>
            <a:r>
              <a:rPr lang="zh-CN" altLang="en-US" sz="2400" b="1" dirty="0">
                <a:solidFill>
                  <a:srgbClr val="FF0000"/>
                </a:solidFill>
                <a:latin typeface="Arial (Body)"/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  <a:latin typeface="Arial (Body)"/>
              </a:rPr>
              <a:t>cross-rack</a:t>
            </a:r>
            <a:r>
              <a:rPr lang="en-US" sz="2400" b="1" dirty="0">
                <a:solidFill>
                  <a:srgbClr val="FF0000"/>
                </a:solidFill>
                <a:latin typeface="Arial (Body)"/>
              </a:rPr>
              <a:t> block</a:t>
            </a:r>
          </a:p>
        </p:txBody>
      </p:sp>
      <p:sp>
        <p:nvSpPr>
          <p:cNvPr id="63" name="Right Arrow 7">
            <a:extLst>
              <a:ext uri="{FF2B5EF4-FFF2-40B4-BE49-F238E27FC236}">
                <a16:creationId xmlns:a16="http://schemas.microsoft.com/office/drawing/2014/main" id="{AC48570A-0FC8-93B2-7998-378D5CC76A31}"/>
              </a:ext>
            </a:extLst>
          </p:cNvPr>
          <p:cNvSpPr/>
          <p:nvPr/>
        </p:nvSpPr>
        <p:spPr bwMode="auto">
          <a:xfrm rot="4418225">
            <a:off x="7801334" y="2045256"/>
            <a:ext cx="332016" cy="7977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TextBox 59">
            <a:extLst>
              <a:ext uri="{FF2B5EF4-FFF2-40B4-BE49-F238E27FC236}">
                <a16:creationId xmlns:a16="http://schemas.microsoft.com/office/drawing/2014/main" id="{9E9723F2-DB74-AB94-9988-A4D534FB0D00}"/>
              </a:ext>
            </a:extLst>
          </p:cNvPr>
          <p:cNvSpPr txBox="1"/>
          <p:nvPr/>
        </p:nvSpPr>
        <p:spPr>
          <a:xfrm>
            <a:off x="8164286" y="6279703"/>
            <a:ext cx="3251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(k, l, g) = (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10</a:t>
            </a:r>
            <a:r>
              <a:rPr 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, 2, 2)</a:t>
            </a:r>
          </a:p>
        </p:txBody>
      </p:sp>
    </p:spTree>
    <p:extLst>
      <p:ext uri="{BB962C8B-B14F-4D97-AF65-F5344CB8AC3E}">
        <p14:creationId xmlns:p14="http://schemas.microsoft.com/office/powerpoint/2010/main" val="235305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282F9-7149-06C2-4CF3-165CE294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Maintenance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25698-513E-A132-5B05-B8CC610EE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10813563" cy="4678364"/>
          </a:xfrm>
        </p:spPr>
        <p:txBody>
          <a:bodyPr/>
          <a:lstStyle/>
          <a:p>
            <a:r>
              <a:rPr lang="en-US" altLang="zh-CN" dirty="0"/>
              <a:t>M</a:t>
            </a:r>
            <a:r>
              <a:rPr lang="en-US" dirty="0"/>
              <a:t>aintenance events </a:t>
            </a:r>
            <a:r>
              <a:rPr lang="en-US" altLang="zh-CN" dirty="0"/>
              <a:t>are</a:t>
            </a:r>
            <a:r>
              <a:rPr lang="zh-CN" altLang="en-US" dirty="0"/>
              <a:t> </a:t>
            </a:r>
            <a:r>
              <a:rPr lang="en-US" altLang="zh-CN" dirty="0"/>
              <a:t>regularly</a:t>
            </a:r>
            <a:r>
              <a:rPr lang="zh-CN" altLang="en-US" dirty="0"/>
              <a:t> </a:t>
            </a:r>
            <a:r>
              <a:rPr lang="en-US" altLang="zh-CN" dirty="0"/>
              <a:t>conducted</a:t>
            </a:r>
            <a:r>
              <a:rPr lang="zh-CN" altLang="en-US" dirty="0"/>
              <a:t> </a:t>
            </a:r>
            <a:r>
              <a:rPr lang="en-US" dirty="0"/>
              <a:t>over storage nodes</a:t>
            </a:r>
          </a:p>
          <a:p>
            <a:pPr lvl="1"/>
            <a:r>
              <a:rPr lang="en-US" dirty="0"/>
              <a:t>Often requires software restarts or machine reboots</a:t>
            </a:r>
          </a:p>
          <a:p>
            <a:pPr lvl="1"/>
            <a:r>
              <a:rPr lang="en-US" dirty="0"/>
              <a:t>Data stored in the affected storage nodes becomes </a:t>
            </a:r>
            <a:r>
              <a:rPr lang="en-US" b="1" dirty="0">
                <a:solidFill>
                  <a:srgbClr val="FF0000"/>
                </a:solidFill>
              </a:rPr>
              <a:t>inaccessible </a:t>
            </a:r>
            <a:r>
              <a:rPr lang="en-US" dirty="0"/>
              <a:t>during maintenance events</a:t>
            </a:r>
          </a:p>
          <a:p>
            <a:r>
              <a:rPr lang="en-US" dirty="0"/>
              <a:t>System maintenance can degrade data access performance</a:t>
            </a:r>
          </a:p>
          <a:p>
            <a:pPr lvl="1"/>
            <a:r>
              <a:rPr lang="en-US" dirty="0"/>
              <a:t>Maintenance events are less common than normal operations, but cause high access performance variability</a:t>
            </a:r>
          </a:p>
          <a:p>
            <a:pPr lvl="1"/>
            <a:r>
              <a:rPr lang="en-US" dirty="0"/>
              <a:t>Affected data can be unrecoverable if not carefully placed</a:t>
            </a:r>
          </a:p>
          <a:p>
            <a:pPr lvl="1"/>
            <a:r>
              <a:rPr lang="en-US" dirty="0"/>
              <a:t>Recovering affected data under maintenance incurs substantial repair overhead, even much higher than in regular cases (without maintenance)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1D9A99-F35E-B328-D237-E3177A4072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66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282F9-7149-06C2-4CF3-165CE294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Maintenance-robust Deployment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F25698-513E-A132-5B05-B8CC610EE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10813563" cy="4678364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Maintenance-robust deployment</a:t>
            </a:r>
            <a:r>
              <a:rPr lang="zh-CN" altLang="en-US" dirty="0"/>
              <a:t> </a:t>
            </a:r>
            <a:r>
              <a:rPr lang="en-US" altLang="zh-CN" dirty="0"/>
              <a:t>for</a:t>
            </a:r>
            <a:r>
              <a:rPr lang="zh-CN" altLang="en-US" dirty="0"/>
              <a:t> </a:t>
            </a:r>
            <a:r>
              <a:rPr lang="en-US" altLang="zh-CN" dirty="0"/>
              <a:t>erasure-coded</a:t>
            </a:r>
            <a:r>
              <a:rPr lang="zh-CN" altLang="en-US" dirty="0"/>
              <a:t> </a:t>
            </a:r>
            <a:r>
              <a:rPr lang="en-US" altLang="zh-CN" dirty="0"/>
              <a:t>storage</a:t>
            </a:r>
            <a:endParaRPr lang="en-US" dirty="0"/>
          </a:p>
          <a:p>
            <a:pPr lvl="1"/>
            <a:r>
              <a:rPr lang="en-US" dirty="0"/>
              <a:t>Storage nodes are partitioned into multiple maintenance zones</a:t>
            </a:r>
          </a:p>
          <a:p>
            <a:pPr lvl="1"/>
            <a:r>
              <a:rPr lang="en-US" dirty="0"/>
              <a:t>Maintenance events are conducted on a per-zone basis</a:t>
            </a:r>
          </a:p>
          <a:p>
            <a:pPr lvl="1"/>
            <a:r>
              <a:rPr lang="en-US" dirty="0"/>
              <a:t>Erasure-coded blocks are carefully organized to </a:t>
            </a:r>
            <a:r>
              <a:rPr lang="en-US" b="1" dirty="0"/>
              <a:t>ensure data availability during maintenance events</a:t>
            </a:r>
          </a:p>
          <a:p>
            <a:pPr lvl="2"/>
            <a:r>
              <a:rPr lang="en-US" altLang="zh-CN" sz="2400" dirty="0"/>
              <a:t>Put a limited number of blocks in each maintenance zone</a:t>
            </a:r>
          </a:p>
          <a:p>
            <a:pPr lvl="2"/>
            <a:r>
              <a:rPr lang="en-US" altLang="zh-CN" sz="2400" dirty="0"/>
              <a:t>No</a:t>
            </a:r>
            <a:r>
              <a:rPr lang="zh-CN" altLang="en-US" sz="2400" dirty="0"/>
              <a:t> </a:t>
            </a:r>
            <a:r>
              <a:rPr lang="en-US" altLang="zh-CN" sz="2400" dirty="0"/>
              <a:t>maintenance</a:t>
            </a:r>
            <a:r>
              <a:rPr lang="zh-CN" altLang="en-US" sz="2400" dirty="0"/>
              <a:t> </a:t>
            </a:r>
            <a:r>
              <a:rPr lang="en-US" altLang="zh-CN" sz="2400" dirty="0"/>
              <a:t>events</a:t>
            </a:r>
            <a:r>
              <a:rPr lang="zh-CN" altLang="en-US" sz="2400" dirty="0"/>
              <a:t> </a:t>
            </a:r>
            <a:r>
              <a:rPr lang="en-US" altLang="zh-CN" sz="2400" dirty="0"/>
              <a:t>cause</a:t>
            </a:r>
            <a:r>
              <a:rPr lang="zh-CN" altLang="en-US" sz="2400" dirty="0"/>
              <a:t> </a:t>
            </a:r>
            <a:r>
              <a:rPr lang="en-US" altLang="zh-CN" sz="2400" dirty="0"/>
              <a:t>any</a:t>
            </a:r>
            <a:r>
              <a:rPr lang="zh-CN" altLang="en-US" sz="2400" dirty="0"/>
              <a:t> </a:t>
            </a:r>
            <a:r>
              <a:rPr lang="en-US" altLang="zh-CN" sz="2400" dirty="0"/>
              <a:t>block</a:t>
            </a:r>
            <a:r>
              <a:rPr lang="zh-CN" altLang="en-US" sz="2400" dirty="0"/>
              <a:t> </a:t>
            </a:r>
            <a:r>
              <a:rPr lang="en-US" altLang="zh-CN" sz="2400" dirty="0"/>
              <a:t>unrecoverable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1D9A99-F35E-B328-D237-E3177A4072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8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2C496-B123-6BD0-E3F2-35BD36C1A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Challenges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0245E-99BE-3D5F-728C-0C0B785F8C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441" y="1447801"/>
            <a:ext cx="6288441" cy="4678364"/>
          </a:xfrm>
        </p:spPr>
        <p:txBody>
          <a:bodyPr/>
          <a:lstStyle/>
          <a:p>
            <a:r>
              <a:rPr lang="en-US" altLang="zh-CN" b="1" dirty="0"/>
              <a:t>Repair</a:t>
            </a:r>
            <a:r>
              <a:rPr lang="zh-CN" altLang="en-US" b="1" dirty="0"/>
              <a:t> </a:t>
            </a:r>
            <a:r>
              <a:rPr lang="en-US" altLang="zh-CN" b="1" dirty="0"/>
              <a:t>under</a:t>
            </a:r>
            <a:r>
              <a:rPr lang="zh-CN" altLang="en-US" b="1" dirty="0"/>
              <a:t> </a:t>
            </a:r>
            <a:r>
              <a:rPr lang="en-US" altLang="zh-CN" b="1" dirty="0"/>
              <a:t>maintenance</a:t>
            </a:r>
          </a:p>
          <a:p>
            <a:pPr lvl="1"/>
            <a:r>
              <a:rPr lang="en-US" altLang="zh-CN" dirty="0"/>
              <a:t>Repairing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block</a:t>
            </a:r>
            <a:r>
              <a:rPr lang="zh-CN" altLang="en-US" dirty="0"/>
              <a:t> </a:t>
            </a:r>
            <a:r>
              <a:rPr lang="en-US" altLang="zh-CN" dirty="0"/>
              <a:t>during</a:t>
            </a:r>
            <a:r>
              <a:rPr lang="zh-CN" altLang="en-US" dirty="0"/>
              <a:t> </a:t>
            </a:r>
            <a:r>
              <a:rPr lang="en-US" altLang="zh-CN" dirty="0"/>
              <a:t>maintenance</a:t>
            </a:r>
            <a:r>
              <a:rPr lang="zh-CN" altLang="en-US" dirty="0"/>
              <a:t> </a:t>
            </a:r>
            <a:r>
              <a:rPr lang="en-US" altLang="zh-CN" dirty="0"/>
              <a:t>events</a:t>
            </a:r>
            <a:r>
              <a:rPr lang="zh-CN" altLang="en-US" dirty="0"/>
              <a:t> </a:t>
            </a:r>
            <a:r>
              <a:rPr lang="en-US" altLang="zh-CN" dirty="0"/>
              <a:t>incurs</a:t>
            </a:r>
            <a:r>
              <a:rPr lang="zh-CN" altLang="en-US" dirty="0"/>
              <a:t> </a:t>
            </a:r>
            <a:r>
              <a:rPr lang="en-US" altLang="zh-CN" dirty="0"/>
              <a:t>significant</a:t>
            </a:r>
            <a:r>
              <a:rPr lang="zh-CN" altLang="en-US" dirty="0"/>
              <a:t> </a:t>
            </a:r>
            <a:r>
              <a:rPr lang="en-US" altLang="zh-CN"/>
              <a:t>repair performance</a:t>
            </a:r>
            <a:r>
              <a:rPr lang="zh-CN" altLang="en-US" dirty="0"/>
              <a:t> </a:t>
            </a:r>
            <a:r>
              <a:rPr lang="en-US" altLang="zh-CN" dirty="0"/>
              <a:t>overhead</a:t>
            </a:r>
          </a:p>
          <a:p>
            <a:pPr lvl="1"/>
            <a:r>
              <a:rPr lang="en-US" altLang="zh-CN" dirty="0"/>
              <a:t>Reason:</a:t>
            </a:r>
            <a:r>
              <a:rPr lang="zh-CN" altLang="en-US" dirty="0"/>
              <a:t> </a:t>
            </a:r>
            <a:r>
              <a:rPr lang="en-US" altLang="zh-CN" dirty="0"/>
              <a:t>cannot</a:t>
            </a:r>
            <a:r>
              <a:rPr lang="zh-CN" altLang="en-US" dirty="0"/>
              <a:t> </a:t>
            </a:r>
            <a:r>
              <a:rPr lang="en-US" altLang="zh-CN" dirty="0"/>
              <a:t>decode</a:t>
            </a:r>
            <a:r>
              <a:rPr lang="zh-CN" altLang="en-US" dirty="0"/>
              <a:t> </a:t>
            </a:r>
            <a:r>
              <a:rPr lang="en-US" altLang="zh-CN" dirty="0"/>
              <a:t>within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local</a:t>
            </a:r>
            <a:r>
              <a:rPr lang="zh-CN" altLang="en-US" dirty="0"/>
              <a:t> </a:t>
            </a:r>
            <a:r>
              <a:rPr lang="en-US" altLang="zh-CN" dirty="0"/>
              <a:t>group;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retrieve</a:t>
            </a:r>
            <a:r>
              <a:rPr lang="zh-CN" altLang="en-US" dirty="0"/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multiple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data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and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parity</a:t>
            </a:r>
            <a:r>
              <a:rPr lang="zh-CN" altLang="en-US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blocks</a:t>
            </a:r>
          </a:p>
          <a:p>
            <a:pPr lvl="1"/>
            <a:r>
              <a:rPr lang="en-US" altLang="zh-CN" dirty="0"/>
              <a:t>How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mitigate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performance</a:t>
            </a:r>
            <a:r>
              <a:rPr lang="zh-CN" altLang="en-US" dirty="0"/>
              <a:t> </a:t>
            </a:r>
            <a:r>
              <a:rPr lang="en-US" altLang="zh-CN" dirty="0"/>
              <a:t>overhead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repair</a:t>
            </a:r>
            <a:r>
              <a:rPr lang="zh-CN" altLang="en-US" dirty="0"/>
              <a:t> </a:t>
            </a:r>
            <a:r>
              <a:rPr lang="en-US" altLang="zh-CN" dirty="0"/>
              <a:t>under</a:t>
            </a:r>
            <a:r>
              <a:rPr lang="zh-CN" altLang="en-US" dirty="0"/>
              <a:t> </a:t>
            </a:r>
            <a:r>
              <a:rPr lang="en-US" altLang="zh-CN" dirty="0"/>
              <a:t>maintenance</a:t>
            </a:r>
            <a:r>
              <a:rPr lang="zh-CN" altLang="en-US" dirty="0"/>
              <a:t> </a:t>
            </a:r>
            <a:r>
              <a:rPr lang="en-US" altLang="zh-CN" dirty="0"/>
              <a:t>remains</a:t>
            </a:r>
            <a:r>
              <a:rPr lang="zh-CN" altLang="en-US" dirty="0"/>
              <a:t> </a:t>
            </a:r>
            <a:r>
              <a:rPr lang="en-US" altLang="zh-CN" dirty="0"/>
              <a:t>unexplored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099C4-A53B-98D5-21DF-2BC5C60AB8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矩形: 圆角 15">
            <a:extLst>
              <a:ext uri="{FF2B5EF4-FFF2-40B4-BE49-F238E27FC236}">
                <a16:creationId xmlns:a16="http://schemas.microsoft.com/office/drawing/2014/main" id="{10F2F3BA-2922-6E00-3841-5B0FAF3E1D33}"/>
              </a:ext>
            </a:extLst>
          </p:cNvPr>
          <p:cNvSpPr/>
          <p:nvPr/>
        </p:nvSpPr>
        <p:spPr>
          <a:xfrm>
            <a:off x="7597192" y="3878832"/>
            <a:ext cx="2257793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: 圆角 15">
            <a:extLst>
              <a:ext uri="{FF2B5EF4-FFF2-40B4-BE49-F238E27FC236}">
                <a16:creationId xmlns:a16="http://schemas.microsoft.com/office/drawing/2014/main" id="{5A3C18DC-5314-EF10-1231-C4EB5B255C27}"/>
              </a:ext>
            </a:extLst>
          </p:cNvPr>
          <p:cNvSpPr/>
          <p:nvPr/>
        </p:nvSpPr>
        <p:spPr>
          <a:xfrm>
            <a:off x="7597192" y="2469510"/>
            <a:ext cx="2257794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矩形: 圆角 15">
            <a:extLst>
              <a:ext uri="{FF2B5EF4-FFF2-40B4-BE49-F238E27FC236}">
                <a16:creationId xmlns:a16="http://schemas.microsoft.com/office/drawing/2014/main" id="{65344D16-B59A-618D-C5A8-3E1B2453F42E}"/>
              </a:ext>
            </a:extLst>
          </p:cNvPr>
          <p:cNvSpPr/>
          <p:nvPr/>
        </p:nvSpPr>
        <p:spPr>
          <a:xfrm>
            <a:off x="7597191" y="1739260"/>
            <a:ext cx="2257791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矩形: 圆角 3">
            <a:extLst>
              <a:ext uri="{FF2B5EF4-FFF2-40B4-BE49-F238E27FC236}">
                <a16:creationId xmlns:a16="http://schemas.microsoft.com/office/drawing/2014/main" id="{DC1C306F-5BCF-5064-CB21-4B5814D60B7F}"/>
              </a:ext>
            </a:extLst>
          </p:cNvPr>
          <p:cNvSpPr/>
          <p:nvPr/>
        </p:nvSpPr>
        <p:spPr>
          <a:xfrm>
            <a:off x="7761499" y="1821810"/>
            <a:ext cx="618491" cy="440096"/>
          </a:xfrm>
          <a:prstGeom prst="roundRect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矩形: 圆角 4">
            <a:extLst>
              <a:ext uri="{FF2B5EF4-FFF2-40B4-BE49-F238E27FC236}">
                <a16:creationId xmlns:a16="http://schemas.microsoft.com/office/drawing/2014/main" id="{A25D2C78-C614-C20A-2117-18E8992FF89C}"/>
              </a:ext>
            </a:extLst>
          </p:cNvPr>
          <p:cNvSpPr/>
          <p:nvPr/>
        </p:nvSpPr>
        <p:spPr>
          <a:xfrm>
            <a:off x="8441506" y="1821810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矩形: 圆角 7">
            <a:extLst>
              <a:ext uri="{FF2B5EF4-FFF2-40B4-BE49-F238E27FC236}">
                <a16:creationId xmlns:a16="http://schemas.microsoft.com/office/drawing/2014/main" id="{689EC838-DA94-B5F5-3001-F5F51089EE46}"/>
              </a:ext>
            </a:extLst>
          </p:cNvPr>
          <p:cNvSpPr/>
          <p:nvPr/>
        </p:nvSpPr>
        <p:spPr>
          <a:xfrm>
            <a:off x="7758755" y="2544737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矩形: 圆角 15">
            <a:extLst>
              <a:ext uri="{FF2B5EF4-FFF2-40B4-BE49-F238E27FC236}">
                <a16:creationId xmlns:a16="http://schemas.microsoft.com/office/drawing/2014/main" id="{D07EA717-8860-6BE2-F038-ED4A69BDA1B2}"/>
              </a:ext>
            </a:extLst>
          </p:cNvPr>
          <p:cNvSpPr/>
          <p:nvPr/>
        </p:nvSpPr>
        <p:spPr>
          <a:xfrm>
            <a:off x="7597193" y="4589274"/>
            <a:ext cx="2257792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矩形: 圆角 15">
            <a:extLst>
              <a:ext uri="{FF2B5EF4-FFF2-40B4-BE49-F238E27FC236}">
                <a16:creationId xmlns:a16="http://schemas.microsoft.com/office/drawing/2014/main" id="{98524491-E8CB-935B-5869-C751E68AD85A}"/>
              </a:ext>
            </a:extLst>
          </p:cNvPr>
          <p:cNvSpPr/>
          <p:nvPr/>
        </p:nvSpPr>
        <p:spPr>
          <a:xfrm>
            <a:off x="7597192" y="3171701"/>
            <a:ext cx="2257793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矩形: 圆角 4">
            <a:extLst>
              <a:ext uri="{FF2B5EF4-FFF2-40B4-BE49-F238E27FC236}">
                <a16:creationId xmlns:a16="http://schemas.microsoft.com/office/drawing/2014/main" id="{F6709CB2-A7D1-2719-CA78-B37DFCB6C5D7}"/>
              </a:ext>
            </a:extLst>
          </p:cNvPr>
          <p:cNvSpPr/>
          <p:nvPr/>
        </p:nvSpPr>
        <p:spPr>
          <a:xfrm>
            <a:off x="7766087" y="3254188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矩形: 圆角 7">
            <a:extLst>
              <a:ext uri="{FF2B5EF4-FFF2-40B4-BE49-F238E27FC236}">
                <a16:creationId xmlns:a16="http://schemas.microsoft.com/office/drawing/2014/main" id="{37049154-27BC-6C69-EE6D-0F1B24FCE3BD}"/>
              </a:ext>
            </a:extLst>
          </p:cNvPr>
          <p:cNvSpPr/>
          <p:nvPr/>
        </p:nvSpPr>
        <p:spPr>
          <a:xfrm>
            <a:off x="9122851" y="2536803"/>
            <a:ext cx="618491" cy="440096"/>
          </a:xfrm>
          <a:prstGeom prst="roundRect">
            <a:avLst/>
          </a:prstGeom>
          <a:solidFill>
            <a:srgbClr val="FFE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矩形: 圆角 3">
            <a:extLst>
              <a:ext uri="{FF2B5EF4-FFF2-40B4-BE49-F238E27FC236}">
                <a16:creationId xmlns:a16="http://schemas.microsoft.com/office/drawing/2014/main" id="{F0BC6EF5-42DC-CE5C-B27A-CF7485B7BC6E}"/>
              </a:ext>
            </a:extLst>
          </p:cNvPr>
          <p:cNvSpPr/>
          <p:nvPr/>
        </p:nvSpPr>
        <p:spPr>
          <a:xfrm>
            <a:off x="9122852" y="1821810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矩形: 圆角 7">
            <a:extLst>
              <a:ext uri="{FF2B5EF4-FFF2-40B4-BE49-F238E27FC236}">
                <a16:creationId xmlns:a16="http://schemas.microsoft.com/office/drawing/2014/main" id="{09F70A20-F9E3-6C40-91B6-52BB617DFAE2}"/>
              </a:ext>
            </a:extLst>
          </p:cNvPr>
          <p:cNvSpPr/>
          <p:nvPr/>
        </p:nvSpPr>
        <p:spPr>
          <a:xfrm>
            <a:off x="9123294" y="4657930"/>
            <a:ext cx="618491" cy="440096"/>
          </a:xfrm>
          <a:prstGeom prst="roundRect">
            <a:avLst/>
          </a:prstGeom>
          <a:solidFill>
            <a:srgbClr val="FFE699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Multiply 17">
            <a:extLst>
              <a:ext uri="{FF2B5EF4-FFF2-40B4-BE49-F238E27FC236}">
                <a16:creationId xmlns:a16="http://schemas.microsoft.com/office/drawing/2014/main" id="{368210C0-8432-52BE-0134-37458156C9AF}"/>
              </a:ext>
            </a:extLst>
          </p:cNvPr>
          <p:cNvSpPr/>
          <p:nvPr/>
        </p:nvSpPr>
        <p:spPr>
          <a:xfrm>
            <a:off x="9857000" y="1795100"/>
            <a:ext cx="402336" cy="490904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矩形: 圆角 15">
            <a:extLst>
              <a:ext uri="{FF2B5EF4-FFF2-40B4-BE49-F238E27FC236}">
                <a16:creationId xmlns:a16="http://schemas.microsoft.com/office/drawing/2014/main" id="{E7951584-D3E0-9A89-E4DF-D74EF715A59D}"/>
              </a:ext>
            </a:extLst>
          </p:cNvPr>
          <p:cNvSpPr/>
          <p:nvPr/>
        </p:nvSpPr>
        <p:spPr>
          <a:xfrm>
            <a:off x="10826983" y="3898289"/>
            <a:ext cx="668029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矩形: 圆角 4">
            <a:extLst>
              <a:ext uri="{FF2B5EF4-FFF2-40B4-BE49-F238E27FC236}">
                <a16:creationId xmlns:a16="http://schemas.microsoft.com/office/drawing/2014/main" id="{BC5D130F-4372-C120-E01C-1F106CAC3013}"/>
              </a:ext>
            </a:extLst>
          </p:cNvPr>
          <p:cNvSpPr/>
          <p:nvPr/>
        </p:nvSpPr>
        <p:spPr>
          <a:xfrm>
            <a:off x="10924765" y="3973516"/>
            <a:ext cx="486476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7890D7-C23A-5E3B-A7F5-A8FD34BDBE04}"/>
              </a:ext>
            </a:extLst>
          </p:cNvPr>
          <p:cNvSpPr txBox="1"/>
          <p:nvPr/>
        </p:nvSpPr>
        <p:spPr>
          <a:xfrm>
            <a:off x="7101690" y="1845256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995F879-C3A1-C3A3-EB0A-BCA6A868F018}"/>
              </a:ext>
            </a:extLst>
          </p:cNvPr>
          <p:cNvSpPr txBox="1"/>
          <p:nvPr/>
        </p:nvSpPr>
        <p:spPr>
          <a:xfrm>
            <a:off x="7101690" y="2575506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8D12282-40D8-6427-846E-59372086EA9C}"/>
              </a:ext>
            </a:extLst>
          </p:cNvPr>
          <p:cNvSpPr txBox="1"/>
          <p:nvPr/>
        </p:nvSpPr>
        <p:spPr>
          <a:xfrm>
            <a:off x="7098414" y="3264722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16635A-A065-50B5-1251-65DE45EBFE15}"/>
              </a:ext>
            </a:extLst>
          </p:cNvPr>
          <p:cNvSpPr txBox="1"/>
          <p:nvPr/>
        </p:nvSpPr>
        <p:spPr>
          <a:xfrm>
            <a:off x="7098414" y="3994972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C834CD-2090-3DC7-0170-62A7302B1C34}"/>
              </a:ext>
            </a:extLst>
          </p:cNvPr>
          <p:cNvSpPr txBox="1"/>
          <p:nvPr/>
        </p:nvSpPr>
        <p:spPr>
          <a:xfrm>
            <a:off x="7096329" y="4707342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D47A03F-025B-40FD-C06E-D089C2C060D9}"/>
              </a:ext>
            </a:extLst>
          </p:cNvPr>
          <p:cNvCxnSpPr>
            <a:cxnSpLocks/>
            <a:stCxn id="6" idx="3"/>
            <a:endCxn id="19" idx="1"/>
          </p:cNvCxnSpPr>
          <p:nvPr/>
        </p:nvCxnSpPr>
        <p:spPr>
          <a:xfrm>
            <a:off x="9854986" y="2764785"/>
            <a:ext cx="971997" cy="142877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D0D99B0-1F4B-5A7C-C220-5802BE91E53A}"/>
              </a:ext>
            </a:extLst>
          </p:cNvPr>
          <p:cNvCxnSpPr>
            <a:cxnSpLocks/>
            <a:stCxn id="12" idx="3"/>
            <a:endCxn id="19" idx="1"/>
          </p:cNvCxnSpPr>
          <p:nvPr/>
        </p:nvCxnSpPr>
        <p:spPr>
          <a:xfrm>
            <a:off x="9854985" y="3466976"/>
            <a:ext cx="971998" cy="7265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95B8BCC-307B-3A73-DE6D-B5F65BF35279}"/>
              </a:ext>
            </a:extLst>
          </p:cNvPr>
          <p:cNvCxnSpPr>
            <a:cxnSpLocks/>
            <a:stCxn id="5" idx="3"/>
            <a:endCxn id="19" idx="1"/>
          </p:cNvCxnSpPr>
          <p:nvPr/>
        </p:nvCxnSpPr>
        <p:spPr>
          <a:xfrm>
            <a:off x="9854985" y="4174107"/>
            <a:ext cx="971998" cy="1945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605242D-4723-ED3F-3660-46780A17CFED}"/>
              </a:ext>
            </a:extLst>
          </p:cNvPr>
          <p:cNvCxnSpPr>
            <a:cxnSpLocks/>
            <a:stCxn id="11" idx="3"/>
            <a:endCxn id="19" idx="1"/>
          </p:cNvCxnSpPr>
          <p:nvPr/>
        </p:nvCxnSpPr>
        <p:spPr>
          <a:xfrm flipV="1">
            <a:off x="9854985" y="4193564"/>
            <a:ext cx="971998" cy="69098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矩形: 圆角 3">
            <a:extLst>
              <a:ext uri="{FF2B5EF4-FFF2-40B4-BE49-F238E27FC236}">
                <a16:creationId xmlns:a16="http://schemas.microsoft.com/office/drawing/2014/main" id="{51ECBA50-E32B-644E-0ED3-8783F7D2602E}"/>
              </a:ext>
            </a:extLst>
          </p:cNvPr>
          <p:cNvSpPr/>
          <p:nvPr/>
        </p:nvSpPr>
        <p:spPr>
          <a:xfrm>
            <a:off x="8440567" y="2537905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矩形: 圆角 3">
            <a:extLst>
              <a:ext uri="{FF2B5EF4-FFF2-40B4-BE49-F238E27FC236}">
                <a16:creationId xmlns:a16="http://schemas.microsoft.com/office/drawing/2014/main" id="{5EFC74E2-B573-8A7F-20C8-A50BB8D97612}"/>
              </a:ext>
            </a:extLst>
          </p:cNvPr>
          <p:cNvSpPr/>
          <p:nvPr/>
        </p:nvSpPr>
        <p:spPr>
          <a:xfrm>
            <a:off x="10364577" y="3252419"/>
            <a:ext cx="216646" cy="21158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矩形: 圆角 3">
            <a:extLst>
              <a:ext uri="{FF2B5EF4-FFF2-40B4-BE49-F238E27FC236}">
                <a16:creationId xmlns:a16="http://schemas.microsoft.com/office/drawing/2014/main" id="{15F1189F-D9B9-4B7B-B4D2-41554601A42D}"/>
              </a:ext>
            </a:extLst>
          </p:cNvPr>
          <p:cNvSpPr/>
          <p:nvPr/>
        </p:nvSpPr>
        <p:spPr>
          <a:xfrm>
            <a:off x="9897033" y="2546367"/>
            <a:ext cx="216646" cy="21158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: 圆角 3">
            <a:extLst>
              <a:ext uri="{FF2B5EF4-FFF2-40B4-BE49-F238E27FC236}">
                <a16:creationId xmlns:a16="http://schemas.microsoft.com/office/drawing/2014/main" id="{AE96E372-709D-3922-BE45-6E9F2204B9E6}"/>
              </a:ext>
            </a:extLst>
          </p:cNvPr>
          <p:cNvSpPr/>
          <p:nvPr/>
        </p:nvSpPr>
        <p:spPr>
          <a:xfrm>
            <a:off x="9903407" y="3227019"/>
            <a:ext cx="216646" cy="21158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矩形: 圆角 3">
            <a:extLst>
              <a:ext uri="{FF2B5EF4-FFF2-40B4-BE49-F238E27FC236}">
                <a16:creationId xmlns:a16="http://schemas.microsoft.com/office/drawing/2014/main" id="{B788A291-669A-2538-DD93-E49CFE7C4D2B}"/>
              </a:ext>
            </a:extLst>
          </p:cNvPr>
          <p:cNvSpPr/>
          <p:nvPr/>
        </p:nvSpPr>
        <p:spPr>
          <a:xfrm>
            <a:off x="9898327" y="3934755"/>
            <a:ext cx="216646" cy="21158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矩形: 圆角 3">
            <a:extLst>
              <a:ext uri="{FF2B5EF4-FFF2-40B4-BE49-F238E27FC236}">
                <a16:creationId xmlns:a16="http://schemas.microsoft.com/office/drawing/2014/main" id="{8E08B8E0-5FB8-DE09-AFFA-6C9C36507328}"/>
              </a:ext>
            </a:extLst>
          </p:cNvPr>
          <p:cNvSpPr/>
          <p:nvPr/>
        </p:nvSpPr>
        <p:spPr>
          <a:xfrm>
            <a:off x="9903919" y="4436750"/>
            <a:ext cx="216646" cy="21158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矩形: 圆角 3">
            <a:extLst>
              <a:ext uri="{FF2B5EF4-FFF2-40B4-BE49-F238E27FC236}">
                <a16:creationId xmlns:a16="http://schemas.microsoft.com/office/drawing/2014/main" id="{92217D27-EBA4-FB87-0600-0714AEDABA1A}"/>
              </a:ext>
            </a:extLst>
          </p:cNvPr>
          <p:cNvSpPr/>
          <p:nvPr/>
        </p:nvSpPr>
        <p:spPr>
          <a:xfrm>
            <a:off x="10119465" y="2894535"/>
            <a:ext cx="216646" cy="21158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矩形: 圆角 3">
            <a:extLst>
              <a:ext uri="{FF2B5EF4-FFF2-40B4-BE49-F238E27FC236}">
                <a16:creationId xmlns:a16="http://schemas.microsoft.com/office/drawing/2014/main" id="{94D61E72-BDB6-E87E-0C0D-A91155870D26}"/>
              </a:ext>
            </a:extLst>
          </p:cNvPr>
          <p:cNvSpPr/>
          <p:nvPr/>
        </p:nvSpPr>
        <p:spPr>
          <a:xfrm>
            <a:off x="10145878" y="3930992"/>
            <a:ext cx="216646" cy="21158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矩形: 圆角 3">
            <a:extLst>
              <a:ext uri="{FF2B5EF4-FFF2-40B4-BE49-F238E27FC236}">
                <a16:creationId xmlns:a16="http://schemas.microsoft.com/office/drawing/2014/main" id="{C2134250-14D5-6928-1FA4-C233E9B942F7}"/>
              </a:ext>
            </a:extLst>
          </p:cNvPr>
          <p:cNvSpPr/>
          <p:nvPr/>
        </p:nvSpPr>
        <p:spPr>
          <a:xfrm>
            <a:off x="10150958" y="4292300"/>
            <a:ext cx="216646" cy="21158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矩形: 圆角 3">
            <a:extLst>
              <a:ext uri="{FF2B5EF4-FFF2-40B4-BE49-F238E27FC236}">
                <a16:creationId xmlns:a16="http://schemas.microsoft.com/office/drawing/2014/main" id="{6D1B9538-78D4-9E65-9DB0-8C844F195B3B}"/>
              </a:ext>
            </a:extLst>
          </p:cNvPr>
          <p:cNvSpPr/>
          <p:nvPr/>
        </p:nvSpPr>
        <p:spPr>
          <a:xfrm>
            <a:off x="10120053" y="3451294"/>
            <a:ext cx="216646" cy="21158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矩形: 圆角 15">
            <a:extLst>
              <a:ext uri="{FF2B5EF4-FFF2-40B4-BE49-F238E27FC236}">
                <a16:creationId xmlns:a16="http://schemas.microsoft.com/office/drawing/2014/main" id="{9BD6F8ED-3FA7-5E56-3F56-662B9858533C}"/>
              </a:ext>
            </a:extLst>
          </p:cNvPr>
          <p:cNvSpPr/>
          <p:nvPr/>
        </p:nvSpPr>
        <p:spPr>
          <a:xfrm>
            <a:off x="7609892" y="5286722"/>
            <a:ext cx="2257792" cy="590550"/>
          </a:xfrm>
          <a:prstGeom prst="roundRect">
            <a:avLst/>
          </a:prstGeom>
          <a:solidFill>
            <a:srgbClr val="BDD7EE"/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矩形: 圆角 4">
            <a:extLst>
              <a:ext uri="{FF2B5EF4-FFF2-40B4-BE49-F238E27FC236}">
                <a16:creationId xmlns:a16="http://schemas.microsoft.com/office/drawing/2014/main" id="{56C5D0B1-07AB-9371-3C77-A23E583878A5}"/>
              </a:ext>
            </a:extLst>
          </p:cNvPr>
          <p:cNvSpPr/>
          <p:nvPr/>
        </p:nvSpPr>
        <p:spPr>
          <a:xfrm>
            <a:off x="8435645" y="3951269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矩形: 圆角 4">
            <a:extLst>
              <a:ext uri="{FF2B5EF4-FFF2-40B4-BE49-F238E27FC236}">
                <a16:creationId xmlns:a16="http://schemas.microsoft.com/office/drawing/2014/main" id="{B5266BA1-A7DA-3599-F583-40AD19C528BF}"/>
              </a:ext>
            </a:extLst>
          </p:cNvPr>
          <p:cNvSpPr/>
          <p:nvPr/>
        </p:nvSpPr>
        <p:spPr>
          <a:xfrm>
            <a:off x="7763444" y="3958532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矩形: 圆角 3">
            <a:extLst>
              <a:ext uri="{FF2B5EF4-FFF2-40B4-BE49-F238E27FC236}">
                <a16:creationId xmlns:a16="http://schemas.microsoft.com/office/drawing/2014/main" id="{4B4A88F4-75C1-639E-A32C-180151ECE035}"/>
              </a:ext>
            </a:extLst>
          </p:cNvPr>
          <p:cNvSpPr/>
          <p:nvPr/>
        </p:nvSpPr>
        <p:spPr>
          <a:xfrm>
            <a:off x="7761499" y="5366768"/>
            <a:ext cx="618491" cy="44009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矩形: 圆角 4">
            <a:extLst>
              <a:ext uri="{FF2B5EF4-FFF2-40B4-BE49-F238E27FC236}">
                <a16:creationId xmlns:a16="http://schemas.microsoft.com/office/drawing/2014/main" id="{8DE8FC37-7E9B-A8C7-0AB3-B37233C4CDD9}"/>
              </a:ext>
            </a:extLst>
          </p:cNvPr>
          <p:cNvSpPr/>
          <p:nvPr/>
        </p:nvSpPr>
        <p:spPr>
          <a:xfrm>
            <a:off x="8435645" y="5366768"/>
            <a:ext cx="618491" cy="44009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矩形: 圆角 4">
            <a:extLst>
              <a:ext uri="{FF2B5EF4-FFF2-40B4-BE49-F238E27FC236}">
                <a16:creationId xmlns:a16="http://schemas.microsoft.com/office/drawing/2014/main" id="{82C8EE66-C533-2780-F627-635DCE4ECEDD}"/>
              </a:ext>
            </a:extLst>
          </p:cNvPr>
          <p:cNvSpPr/>
          <p:nvPr/>
        </p:nvSpPr>
        <p:spPr>
          <a:xfrm>
            <a:off x="8435645" y="4658224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矩形: 圆角 4">
            <a:extLst>
              <a:ext uri="{FF2B5EF4-FFF2-40B4-BE49-F238E27FC236}">
                <a16:creationId xmlns:a16="http://schemas.microsoft.com/office/drawing/2014/main" id="{2A4738E0-A378-B9BC-1743-EF3F883B3D97}"/>
              </a:ext>
            </a:extLst>
          </p:cNvPr>
          <p:cNvSpPr/>
          <p:nvPr/>
        </p:nvSpPr>
        <p:spPr>
          <a:xfrm>
            <a:off x="7763444" y="4665487"/>
            <a:ext cx="618491" cy="44009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zh-CN" sz="2000" b="1" baseline="-2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B5D5633-0034-658E-456B-A31BD4C048F5}"/>
              </a:ext>
            </a:extLst>
          </p:cNvPr>
          <p:cNvCxnSpPr>
            <a:cxnSpLocks/>
            <a:stCxn id="40" idx="3"/>
            <a:endCxn id="19" idx="1"/>
          </p:cNvCxnSpPr>
          <p:nvPr/>
        </p:nvCxnSpPr>
        <p:spPr>
          <a:xfrm flipV="1">
            <a:off x="9867684" y="4193564"/>
            <a:ext cx="959299" cy="13884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: 圆角 3">
            <a:extLst>
              <a:ext uri="{FF2B5EF4-FFF2-40B4-BE49-F238E27FC236}">
                <a16:creationId xmlns:a16="http://schemas.microsoft.com/office/drawing/2014/main" id="{AB43EDDE-82BA-EED9-1F13-367A9D2822AE}"/>
              </a:ext>
            </a:extLst>
          </p:cNvPr>
          <p:cNvSpPr/>
          <p:nvPr/>
        </p:nvSpPr>
        <p:spPr>
          <a:xfrm>
            <a:off x="9903407" y="4947056"/>
            <a:ext cx="216646" cy="211586"/>
          </a:xfrm>
          <a:prstGeom prst="roundRect">
            <a:avLst/>
          </a:prstGeom>
          <a:solidFill>
            <a:srgbClr val="62983E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矩形: 圆角 3">
            <a:extLst>
              <a:ext uri="{FF2B5EF4-FFF2-40B4-BE49-F238E27FC236}">
                <a16:creationId xmlns:a16="http://schemas.microsoft.com/office/drawing/2014/main" id="{E514C93A-1959-2D8E-1F91-48DF61493FBA}"/>
              </a:ext>
            </a:extLst>
          </p:cNvPr>
          <p:cNvSpPr/>
          <p:nvPr/>
        </p:nvSpPr>
        <p:spPr>
          <a:xfrm>
            <a:off x="10150958" y="4683617"/>
            <a:ext cx="216646" cy="211586"/>
          </a:xfrm>
          <a:prstGeom prst="roundRect">
            <a:avLst/>
          </a:prstGeom>
          <a:solidFill>
            <a:srgbClr val="B8541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 baseline="-25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37E80D6-1706-7637-53AB-E5EC65F6B92E}"/>
              </a:ext>
            </a:extLst>
          </p:cNvPr>
          <p:cNvSpPr txBox="1"/>
          <p:nvPr/>
        </p:nvSpPr>
        <p:spPr>
          <a:xfrm>
            <a:off x="7096329" y="5375566"/>
            <a:ext cx="485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51" name="TextBox 59">
            <a:extLst>
              <a:ext uri="{FF2B5EF4-FFF2-40B4-BE49-F238E27FC236}">
                <a16:creationId xmlns:a16="http://schemas.microsoft.com/office/drawing/2014/main" id="{DFA382FA-7E24-E8AA-00FE-A1299AACC18C}"/>
              </a:ext>
            </a:extLst>
          </p:cNvPr>
          <p:cNvSpPr txBox="1"/>
          <p:nvPr/>
        </p:nvSpPr>
        <p:spPr>
          <a:xfrm>
            <a:off x="753457" y="5622339"/>
            <a:ext cx="6493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altLang="zh-CN" sz="2400" b="1" dirty="0">
                <a:solidFill>
                  <a:srgbClr val="FF0000"/>
                </a:solidFill>
              </a:rPr>
              <a:t>When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rack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R</a:t>
            </a:r>
            <a:r>
              <a:rPr lang="en-US" altLang="zh-CN" sz="2400" b="1" baseline="-25000" dirty="0">
                <a:solidFill>
                  <a:srgbClr val="FF0000"/>
                </a:solidFill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is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under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maintenance,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r</a:t>
            </a:r>
            <a:r>
              <a:rPr lang="en-US" sz="2400" b="1" dirty="0">
                <a:solidFill>
                  <a:srgbClr val="FF0000"/>
                </a:solidFill>
              </a:rPr>
              <a:t>epair</a:t>
            </a:r>
            <a:r>
              <a:rPr lang="en-US" altLang="zh-CN" sz="2400" b="1" dirty="0">
                <a:solidFill>
                  <a:srgbClr val="FF0000"/>
                </a:solidFill>
              </a:rPr>
              <a:t>ing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D</a:t>
            </a:r>
            <a:r>
              <a:rPr lang="en-US" altLang="zh-CN" sz="2400" b="1" baseline="-25000" dirty="0">
                <a:solidFill>
                  <a:srgbClr val="FF0000"/>
                </a:solidFill>
              </a:rPr>
              <a:t>1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retrieves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11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altLang="zh-CN" sz="2400" b="1" dirty="0">
                <a:solidFill>
                  <a:srgbClr val="FF0000"/>
                </a:solidFill>
              </a:rPr>
              <a:t>cross-rack</a:t>
            </a:r>
            <a:r>
              <a:rPr lang="zh-CN" alt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block</a:t>
            </a:r>
            <a:r>
              <a:rPr lang="en-US" altLang="zh-CN" sz="2400" b="1" dirty="0">
                <a:solidFill>
                  <a:srgbClr val="FF0000"/>
                </a:solidFill>
              </a:rPr>
              <a:t>s!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2" name="Right Arrow 7">
            <a:extLst>
              <a:ext uri="{FF2B5EF4-FFF2-40B4-BE49-F238E27FC236}">
                <a16:creationId xmlns:a16="http://schemas.microsoft.com/office/drawing/2014/main" id="{0BC7A3FA-5204-D8AE-8E15-EEBDCA6052E2}"/>
              </a:ext>
            </a:extLst>
          </p:cNvPr>
          <p:cNvSpPr/>
          <p:nvPr/>
        </p:nvSpPr>
        <p:spPr bwMode="auto">
          <a:xfrm rot="19897080">
            <a:off x="6494495" y="5507353"/>
            <a:ext cx="332016" cy="79778"/>
          </a:xfrm>
          <a:prstGeom prst="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TextBox 59">
            <a:extLst>
              <a:ext uri="{FF2B5EF4-FFF2-40B4-BE49-F238E27FC236}">
                <a16:creationId xmlns:a16="http://schemas.microsoft.com/office/drawing/2014/main" id="{3A4BB4E2-A501-2B36-0AD2-8DAB9AD607F1}"/>
              </a:ext>
            </a:extLst>
          </p:cNvPr>
          <p:cNvSpPr txBox="1"/>
          <p:nvPr/>
        </p:nvSpPr>
        <p:spPr>
          <a:xfrm>
            <a:off x="7343877" y="6113971"/>
            <a:ext cx="3251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(k, l, g) = (</a:t>
            </a:r>
            <a:r>
              <a:rPr lang="en-US" altLang="zh-CN" sz="2400" dirty="0">
                <a:solidFill>
                  <a:schemeClr val="tx1"/>
                </a:solidFill>
                <a:cs typeface="Arial" panose="020B0604020202020204" pitchFamily="34" charset="0"/>
              </a:rPr>
              <a:t>10</a:t>
            </a:r>
            <a:r>
              <a:rPr lang="en-US" sz="2400" dirty="0">
                <a:solidFill>
                  <a:schemeClr val="tx1"/>
                </a:solidFill>
                <a:cs typeface="Arial" panose="020B0604020202020204" pitchFamily="34" charset="0"/>
              </a:rPr>
              <a:t>, 2, 2)</a:t>
            </a:r>
          </a:p>
        </p:txBody>
      </p:sp>
    </p:spTree>
    <p:extLst>
      <p:ext uri="{BB962C8B-B14F-4D97-AF65-F5344CB8AC3E}">
        <p14:creationId xmlns:p14="http://schemas.microsoft.com/office/powerpoint/2010/main" val="2955795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cdcs20streamdfp" id="{9D9A8CB5-260D-9943-A607-0BE795C4DF35}" vid="{D9BE9A0F-7476-C84B-9641-0D77BC3F1AB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icdcs20streamdfp</Template>
  <TotalTime>8210</TotalTime>
  <Words>1658</Words>
  <Application>Microsoft Macintosh PowerPoint</Application>
  <PresentationFormat>Custom</PresentationFormat>
  <Paragraphs>437</Paragraphs>
  <Slides>24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 (Body)</vt:lpstr>
      <vt:lpstr>Agency FB</vt:lpstr>
      <vt:lpstr>Arial</vt:lpstr>
      <vt:lpstr>Wingdings</vt:lpstr>
      <vt:lpstr>Default Design</vt:lpstr>
      <vt:lpstr>Harmonizing Repair and Maintenance in LRC-Coded Storage</vt:lpstr>
      <vt:lpstr>Rack-based Data Centers</vt:lpstr>
      <vt:lpstr>Storage System Reliability</vt:lpstr>
      <vt:lpstr>Erasure Coding</vt:lpstr>
      <vt:lpstr>Locally Repairable Codes (LRCs)</vt:lpstr>
      <vt:lpstr>LRC in Rack-based Data Centers</vt:lpstr>
      <vt:lpstr>System Maintenance</vt:lpstr>
      <vt:lpstr>Maintenance-robust Deployment</vt:lpstr>
      <vt:lpstr>Challenges</vt:lpstr>
      <vt:lpstr>Repair-driven Data Placements</vt:lpstr>
      <vt:lpstr>Maintenance-driven Data Placements</vt:lpstr>
      <vt:lpstr>Contributions</vt:lpstr>
      <vt:lpstr>Modeling of Data Placements</vt:lpstr>
      <vt:lpstr>Optimal Data Placements</vt:lpstr>
      <vt:lpstr>Configurable Data Placement Scheme</vt:lpstr>
      <vt:lpstr>Configurable Data Placement Scheme</vt:lpstr>
      <vt:lpstr>Configurable Data Placement Scheme</vt:lpstr>
      <vt:lpstr>Configurable Data Placement Scheme</vt:lpstr>
      <vt:lpstr>Trade-off Curve</vt:lpstr>
      <vt:lpstr>Evaluation</vt:lpstr>
      <vt:lpstr>Overall Performance</vt:lpstr>
      <vt:lpstr>Impact of Block Size</vt:lpstr>
      <vt:lpstr>Impact of Cross-rack Bandwidth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In-Depth Study of Correlated Failures in Production SSD-Based Data Centers </dc:title>
  <dc:creator>shujiehan00001@gmail.com</dc:creator>
  <cp:lastModifiedBy>Keyun Cheng</cp:lastModifiedBy>
  <cp:revision>504</cp:revision>
  <cp:lastPrinted>2021-01-23T03:01:14Z</cp:lastPrinted>
  <dcterms:created xsi:type="dcterms:W3CDTF">2021-01-13T11:38:59Z</dcterms:created>
  <dcterms:modified xsi:type="dcterms:W3CDTF">2024-10-01T07:02:28Z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