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541" r:id="rId2"/>
    <p:sldId id="847" r:id="rId3"/>
    <p:sldId id="843" r:id="rId4"/>
    <p:sldId id="868" r:id="rId5"/>
    <p:sldId id="864" r:id="rId6"/>
    <p:sldId id="846" r:id="rId7"/>
    <p:sldId id="845" r:id="rId8"/>
    <p:sldId id="849" r:id="rId9"/>
    <p:sldId id="865" r:id="rId10"/>
    <p:sldId id="850" r:id="rId11"/>
    <p:sldId id="856" r:id="rId12"/>
    <p:sldId id="857" r:id="rId13"/>
    <p:sldId id="858" r:id="rId14"/>
    <p:sldId id="859" r:id="rId15"/>
    <p:sldId id="851" r:id="rId16"/>
    <p:sldId id="854" r:id="rId17"/>
    <p:sldId id="866" r:id="rId18"/>
    <p:sldId id="860" r:id="rId19"/>
    <p:sldId id="863" r:id="rId20"/>
    <p:sldId id="855" r:id="rId21"/>
    <p:sldId id="867" r:id="rId22"/>
    <p:sldId id="848" r:id="rId23"/>
    <p:sldId id="611" r:id="rId24"/>
  </p:sldIdLst>
  <p:sldSz cx="12188825" cy="6858000"/>
  <p:notesSz cx="6794500" cy="9906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00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18" autoAdjust="0"/>
    <p:restoredTop sz="69657" autoAdjust="0"/>
  </p:normalViewPr>
  <p:slideViewPr>
    <p:cSldViewPr>
      <p:cViewPr varScale="1">
        <p:scale>
          <a:sx n="41" d="100"/>
          <a:sy n="41" d="100"/>
        </p:scale>
        <p:origin x="1264" y="40"/>
      </p:cViewPr>
      <p:guideLst>
        <p:guide orient="horz" pos="2160"/>
        <p:guide pos="3839"/>
      </p:guideLst>
    </p:cSldViewPr>
  </p:slideViewPr>
  <p:outlineViewPr>
    <p:cViewPr>
      <p:scale>
        <a:sx n="33" d="100"/>
        <a:sy n="33" d="100"/>
      </p:scale>
      <p:origin x="0" y="-5448"/>
    </p:cViewPr>
  </p:outlineViewPr>
  <p:notesTextViewPr>
    <p:cViewPr>
      <p:scale>
        <a:sx n="100" d="100"/>
        <a:sy n="100" d="100"/>
      </p:scale>
      <p:origin x="0" y="-588"/>
    </p:cViewPr>
  </p:notesTextViewPr>
  <p:sorterViewPr>
    <p:cViewPr>
      <p:scale>
        <a:sx n="100" d="100"/>
        <a:sy n="100" d="100"/>
      </p:scale>
      <p:origin x="0" y="0"/>
    </p:cViewPr>
  </p:sorterViewPr>
  <p:notesViewPr>
    <p:cSldViewPr>
      <p:cViewPr varScale="1">
        <p:scale>
          <a:sx n="94" d="100"/>
          <a:sy n="94" d="100"/>
        </p:scale>
        <p:origin x="2656" y="200"/>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3" y="0"/>
            <a:ext cx="2944579" cy="49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eaLnBrk="1" hangingPunct="1">
              <a:defRPr sz="1300" smtClean="0"/>
            </a:lvl1pPr>
          </a:lstStyle>
          <a:p>
            <a:pPr>
              <a:defRPr/>
            </a:pPr>
            <a:endParaRPr lang="en-US"/>
          </a:p>
        </p:txBody>
      </p:sp>
      <p:sp>
        <p:nvSpPr>
          <p:cNvPr id="8195" name="Rectangle 3"/>
          <p:cNvSpPr>
            <a:spLocks noGrp="1" noChangeArrowheads="1"/>
          </p:cNvSpPr>
          <p:nvPr>
            <p:ph type="dt" sz="quarter" idx="1"/>
          </p:nvPr>
        </p:nvSpPr>
        <p:spPr bwMode="auto">
          <a:xfrm>
            <a:off x="3848450" y="0"/>
            <a:ext cx="2944579" cy="49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smtClean="0"/>
            </a:lvl1pPr>
          </a:lstStyle>
          <a:p>
            <a:pPr>
              <a:defRPr/>
            </a:pPr>
            <a:endParaRPr lang="en-US"/>
          </a:p>
        </p:txBody>
      </p:sp>
      <p:sp>
        <p:nvSpPr>
          <p:cNvPr id="8196" name="Rectangle 4"/>
          <p:cNvSpPr>
            <a:spLocks noGrp="1" noChangeArrowheads="1"/>
          </p:cNvSpPr>
          <p:nvPr>
            <p:ph type="ftr" sz="quarter" idx="2"/>
          </p:nvPr>
        </p:nvSpPr>
        <p:spPr bwMode="auto">
          <a:xfrm>
            <a:off x="3" y="9409719"/>
            <a:ext cx="2944579" cy="49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eaLnBrk="1" hangingPunct="1">
              <a:defRPr sz="1300" smtClean="0"/>
            </a:lvl1pPr>
          </a:lstStyle>
          <a:p>
            <a:pPr>
              <a:defRPr/>
            </a:pPr>
            <a:endParaRPr lang="en-US"/>
          </a:p>
        </p:txBody>
      </p:sp>
      <p:sp>
        <p:nvSpPr>
          <p:cNvPr id="8197" name="Rectangle 5"/>
          <p:cNvSpPr>
            <a:spLocks noGrp="1" noChangeArrowheads="1"/>
          </p:cNvSpPr>
          <p:nvPr>
            <p:ph type="sldNum" sz="quarter" idx="3"/>
          </p:nvPr>
        </p:nvSpPr>
        <p:spPr bwMode="auto">
          <a:xfrm>
            <a:off x="3848450" y="9409719"/>
            <a:ext cx="2944579" cy="49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smtClean="0"/>
            </a:lvl1pPr>
          </a:lstStyle>
          <a:p>
            <a:pPr>
              <a:defRPr/>
            </a:pPr>
            <a:fld id="{EC486EC7-B4F1-4F04-B7FF-C486E608758D}" type="slidenum">
              <a:rPr lang="en-US"/>
              <a:pPr>
                <a:defRPr/>
              </a:pPr>
              <a:t>‹#›</a:t>
            </a:fld>
            <a:endParaRPr lang="en-US"/>
          </a:p>
        </p:txBody>
      </p:sp>
    </p:spTree>
    <p:extLst>
      <p:ext uri="{BB962C8B-B14F-4D97-AF65-F5344CB8AC3E}">
        <p14:creationId xmlns:p14="http://schemas.microsoft.com/office/powerpoint/2010/main" val="345261042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3" y="0"/>
            <a:ext cx="2944579" cy="49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eaLnBrk="1" hangingPunct="1">
              <a:defRPr sz="1300" smtClean="0"/>
            </a:lvl1pPr>
          </a:lstStyle>
          <a:p>
            <a:pPr>
              <a:defRPr/>
            </a:pPr>
            <a:endParaRPr lang="en-US"/>
          </a:p>
        </p:txBody>
      </p:sp>
      <p:sp>
        <p:nvSpPr>
          <p:cNvPr id="6147" name="Rectangle 3"/>
          <p:cNvSpPr>
            <a:spLocks noGrp="1" noChangeArrowheads="1"/>
          </p:cNvSpPr>
          <p:nvPr>
            <p:ph type="dt" idx="1"/>
          </p:nvPr>
        </p:nvSpPr>
        <p:spPr bwMode="auto">
          <a:xfrm>
            <a:off x="3848450" y="0"/>
            <a:ext cx="2944579" cy="49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smtClean="0"/>
            </a:lvl1pPr>
          </a:lstStyle>
          <a:p>
            <a:pPr>
              <a:defRPr/>
            </a:pPr>
            <a:endParaRPr lang="en-US"/>
          </a:p>
        </p:txBody>
      </p:sp>
      <p:sp>
        <p:nvSpPr>
          <p:cNvPr id="13316" name="Rectangle 4"/>
          <p:cNvSpPr>
            <a:spLocks noGrp="1" noRot="1" noChangeAspect="1" noChangeArrowheads="1" noTextEdit="1"/>
          </p:cNvSpPr>
          <p:nvPr>
            <p:ph type="sldImg" idx="2"/>
          </p:nvPr>
        </p:nvSpPr>
        <p:spPr bwMode="auto">
          <a:xfrm>
            <a:off x="96838" y="742950"/>
            <a:ext cx="6600825" cy="3714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79746" y="4705683"/>
            <a:ext cx="5435010" cy="4456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3" y="9409719"/>
            <a:ext cx="2944579" cy="49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eaLnBrk="1" hangingPunct="1">
              <a:defRPr sz="1300" smtClean="0"/>
            </a:lvl1pPr>
          </a:lstStyle>
          <a:p>
            <a:pPr>
              <a:defRPr/>
            </a:pPr>
            <a:endParaRPr lang="en-US"/>
          </a:p>
        </p:txBody>
      </p:sp>
      <p:sp>
        <p:nvSpPr>
          <p:cNvPr id="6151" name="Rectangle 7"/>
          <p:cNvSpPr>
            <a:spLocks noGrp="1" noChangeArrowheads="1"/>
          </p:cNvSpPr>
          <p:nvPr>
            <p:ph type="sldNum" sz="quarter" idx="5"/>
          </p:nvPr>
        </p:nvSpPr>
        <p:spPr bwMode="auto">
          <a:xfrm>
            <a:off x="3848450" y="9409719"/>
            <a:ext cx="2944579" cy="49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smtClean="0"/>
            </a:lvl1pPr>
          </a:lstStyle>
          <a:p>
            <a:pPr>
              <a:defRPr/>
            </a:pPr>
            <a:fld id="{4600D095-13D5-439B-AA5E-03D3CC9BD5C1}" type="slidenum">
              <a:rPr lang="en-US"/>
              <a:pPr>
                <a:defRPr/>
              </a:pPr>
              <a:t>‹#›</a:t>
            </a:fld>
            <a:endParaRPr lang="en-US"/>
          </a:p>
        </p:txBody>
      </p:sp>
    </p:spTree>
    <p:extLst>
      <p:ext uri="{BB962C8B-B14F-4D97-AF65-F5344CB8AC3E}">
        <p14:creationId xmlns:p14="http://schemas.microsoft.com/office/powerpoint/2010/main" val="61974247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2037"/>
          </a:xfrm>
        </p:spPr>
      </p:sp>
      <p:sp>
        <p:nvSpPr>
          <p:cNvPr id="3" name="Notes Placeholder 2"/>
          <p:cNvSpPr>
            <a:spLocks noGrp="1"/>
          </p:cNvSpPr>
          <p:nvPr>
            <p:ph type="body" idx="1"/>
          </p:nvPr>
        </p:nvSpPr>
        <p:spPr/>
        <p:txBody>
          <a:bodyPr/>
          <a:lstStyle/>
          <a:p>
            <a:r>
              <a:rPr lang="en-US" altLang="zh-CN" sz="1200" dirty="0"/>
              <a:t>I</a:t>
            </a:r>
            <a:r>
              <a:rPr lang="en-US" altLang="zh-CN" sz="1200" baseline="0" dirty="0"/>
              <a:t> a</a:t>
            </a:r>
            <a:r>
              <a:rPr lang="en-US" altLang="zh-CN" sz="1200" dirty="0"/>
              <a:t>m going to </a:t>
            </a:r>
            <a:r>
              <a:rPr lang="en-US" dirty="0"/>
              <a:t>present the work</a:t>
            </a:r>
            <a:r>
              <a:rPr lang="en-US" baseline="0" dirty="0"/>
              <a:t> “An in-depth correlative study between</a:t>
            </a:r>
          </a:p>
          <a:p>
            <a:r>
              <a:rPr lang="en-US" baseline="0" dirty="0"/>
              <a:t>DRAM errors and server failures in production production data centers”</a:t>
            </a:r>
            <a:endParaRPr lang="en-US" dirty="0"/>
          </a:p>
          <a:p>
            <a:r>
              <a:rPr lang="en-US" dirty="0"/>
              <a:t>This is a joint work with Peking University and Alibaba Group</a:t>
            </a:r>
            <a:r>
              <a:rPr lang="en-US" baseline="0" dirty="0"/>
              <a:t>.</a:t>
            </a:r>
            <a:endParaRPr lang="en-US" dirty="0"/>
          </a:p>
        </p:txBody>
      </p:sp>
    </p:spTree>
    <p:extLst>
      <p:ext uri="{BB962C8B-B14F-4D97-AF65-F5344CB8AC3E}">
        <p14:creationId xmlns:p14="http://schemas.microsoft.com/office/powerpoint/2010/main" val="2888628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sz="1200" kern="1200" dirty="0">
                <a:solidFill>
                  <a:schemeClr val="tx1"/>
                </a:solidFill>
                <a:effectLst/>
                <a:latin typeface="Arial" charset="0"/>
                <a:ea typeface="+mn-ea"/>
                <a:cs typeface="+mn-cs"/>
              </a:rPr>
              <a:t>We further study the frequency of CE occurrences before the prediction is conducted by measuring the mean time between error for each server failure.</a:t>
            </a:r>
          </a:p>
          <a:p>
            <a:endParaRPr lang="en-HK"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HK" sz="1200" kern="1200" dirty="0">
                <a:solidFill>
                  <a:schemeClr val="tx1"/>
                </a:solidFill>
                <a:effectLst/>
                <a:latin typeface="Arial" charset="0"/>
                <a:ea typeface="+mn-ea"/>
                <a:cs typeface="+mn-cs"/>
              </a:rPr>
              <a:t>The following figure shows the median MTBE values for all failure types are generally small in short prediction windows. Also, as the prediction window decreases, the median MTBE values become smaller.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HK"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HK" sz="1200" kern="1200" dirty="0">
                <a:solidFill>
                  <a:schemeClr val="tx1"/>
                </a:solidFill>
                <a:effectLst/>
                <a:latin typeface="Arial" charset="0"/>
                <a:ea typeface="+mn-ea"/>
                <a:cs typeface="+mn-cs"/>
              </a:rPr>
              <a:t>This suggests that the CEs tend to occur in bursts as a server failure is approaching. </a:t>
            </a:r>
            <a:endParaRPr lang="en-HK"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HK" dirty="0"/>
          </a:p>
        </p:txBody>
      </p:sp>
    </p:spTree>
    <p:extLst>
      <p:ext uri="{BB962C8B-B14F-4D97-AF65-F5344CB8AC3E}">
        <p14:creationId xmlns:p14="http://schemas.microsoft.com/office/powerpoint/2010/main" val="1080796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HK" sz="1200" kern="1200" dirty="0">
                <a:solidFill>
                  <a:schemeClr val="tx1"/>
                </a:solidFill>
                <a:effectLst/>
                <a:latin typeface="Arial" charset="0"/>
                <a:ea typeface="+mn-ea"/>
                <a:cs typeface="+mn-cs"/>
              </a:rPr>
              <a:t>We examine the impact of different failed components in the memory subsystem on server failures. </a:t>
            </a:r>
            <a:endParaRPr lang="en-HK" dirty="0"/>
          </a:p>
          <a:p>
            <a:endParaRPr lang="en-HK"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HK" dirty="0"/>
              <a:t>The left figure shows </a:t>
            </a:r>
            <a:r>
              <a:rPr lang="en-HK" sz="1200" kern="1200" dirty="0">
                <a:solidFill>
                  <a:schemeClr val="tx1"/>
                </a:solidFill>
                <a:effectLst/>
                <a:latin typeface="Arial" charset="0"/>
                <a:ea typeface="+mn-ea"/>
                <a:cs typeface="+mn-cs"/>
              </a:rPr>
              <a:t>the relative percentages of predictable server failures associated with different component failures.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HK" sz="1200" kern="1200" dirty="0">
                <a:solidFill>
                  <a:schemeClr val="tx1"/>
                </a:solidFill>
                <a:effectLst/>
                <a:latin typeface="Arial" charset="0"/>
                <a:ea typeface="+mn-ea"/>
                <a:cs typeface="+mn-cs"/>
              </a:rPr>
              <a:t>We see that 94.1% of predictable server failures are associated with bank failures, row failures, column failures, or random errors in the memory subsystem.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HK"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HK" sz="1200" kern="1200" dirty="0">
                <a:solidFill>
                  <a:schemeClr val="tx1"/>
                </a:solidFill>
                <a:effectLst/>
                <a:latin typeface="Arial" charset="0"/>
                <a:ea typeface="+mn-ea"/>
                <a:cs typeface="+mn-cs"/>
              </a:rPr>
              <a:t>The right figure shows the relative percentage of CEs across component failures. We see that that channel and bank failures lead to high relative percentages of CEs.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HK" sz="1200" kern="1200" dirty="0">
              <a:solidFill>
                <a:schemeClr val="tx1"/>
              </a:solidFill>
              <a:effectLst/>
              <a:latin typeface="Arial" charset="0"/>
              <a:ea typeface="+mn-ea"/>
              <a:cs typeface="+mn-cs"/>
            </a:endParaRPr>
          </a:p>
          <a:p>
            <a:r>
              <a:rPr lang="en-HK" sz="1200" kern="1200" dirty="0">
                <a:solidFill>
                  <a:schemeClr val="tx1"/>
                </a:solidFill>
                <a:effectLst/>
                <a:latin typeface="Arial" charset="0"/>
                <a:ea typeface="+mn-ea"/>
                <a:cs typeface="+mn-cs"/>
              </a:rPr>
              <a:t>This suggests that a higher-level component in the hierarchical architecture of the memory subsystem has more severe impact on the number of CEs.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HK"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HK"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HK" dirty="0"/>
          </a:p>
          <a:p>
            <a:endParaRPr lang="en-HK" dirty="0"/>
          </a:p>
        </p:txBody>
      </p:sp>
    </p:spTree>
    <p:extLst>
      <p:ext uri="{BB962C8B-B14F-4D97-AF65-F5344CB8AC3E}">
        <p14:creationId xmlns:p14="http://schemas.microsoft.com/office/powerpoint/2010/main" val="1967340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sz="1200" kern="1200" dirty="0">
                <a:solidFill>
                  <a:schemeClr val="tx1"/>
                </a:solidFill>
                <a:effectLst/>
                <a:latin typeface="Arial" charset="0"/>
                <a:ea typeface="+mn-ea"/>
                <a:cs typeface="+mn-cs"/>
              </a:rPr>
              <a:t>The left figure shows the relative percentages of predictable server failures decomposed by the DRAM model. </a:t>
            </a:r>
          </a:p>
          <a:p>
            <a:endParaRPr lang="en-HK"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HK" sz="1200" kern="1200" dirty="0">
                <a:solidFill>
                  <a:schemeClr val="tx1"/>
                </a:solidFill>
                <a:effectLst/>
                <a:latin typeface="Arial" charset="0"/>
                <a:ea typeface="+mn-ea"/>
                <a:cs typeface="+mn-cs"/>
              </a:rPr>
              <a:t>We see that A1, B1, and C1 account for high relative percentages of predictable server failures.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HK" sz="1200" kern="1200" dirty="0">
                <a:solidFill>
                  <a:schemeClr val="tx1"/>
                </a:solidFill>
                <a:effectLst/>
                <a:latin typeface="Arial" charset="0"/>
                <a:ea typeface="+mn-ea"/>
                <a:cs typeface="+mn-cs"/>
              </a:rPr>
              <a:t>On the other hand, Table IV shows that A1, B1, and C1 have more server failures than the other DRAM models,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HK" sz="1200" kern="1200" dirty="0">
                <a:solidFill>
                  <a:schemeClr val="tx1"/>
                </a:solidFill>
                <a:effectLst/>
                <a:latin typeface="Arial" charset="0"/>
                <a:ea typeface="+mn-ea"/>
                <a:cs typeface="+mn-cs"/>
              </a:rPr>
              <a:t>indicating that a DRAM model with many server failures generally has a large fraction of predicable server failures. </a:t>
            </a:r>
            <a:endParaRPr lang="en-HK"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HK" dirty="0"/>
          </a:p>
        </p:txBody>
      </p:sp>
    </p:spTree>
    <p:extLst>
      <p:ext uri="{BB962C8B-B14F-4D97-AF65-F5344CB8AC3E}">
        <p14:creationId xmlns:p14="http://schemas.microsoft.com/office/powerpoint/2010/main" val="1487537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analyze</a:t>
            </a:r>
            <a:r>
              <a:rPr lang="en-US" baseline="0" dirty="0"/>
              <a:t> the impact of of number of DIMMs per server on server failures.</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We observer </a:t>
            </a:r>
            <a:r>
              <a:rPr lang="en-HK" sz="1200" kern="1200" dirty="0">
                <a:solidFill>
                  <a:schemeClr val="tx1"/>
                </a:solidFill>
                <a:effectLst/>
                <a:latin typeface="Arial" charset="0"/>
                <a:ea typeface="+mn-ea"/>
                <a:cs typeface="+mn-cs"/>
              </a:rPr>
              <a:t>the fraction of predictable server failures generally increases with the number of attached DIMMs.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HK" sz="1200" kern="1200" dirty="0">
                <a:solidFill>
                  <a:schemeClr val="tx1"/>
                </a:solidFill>
                <a:effectLst/>
                <a:latin typeface="Arial" charset="0"/>
                <a:ea typeface="+mn-ea"/>
                <a:cs typeface="+mn-cs"/>
              </a:rPr>
              <a:t>One exception is that the predictable server failures with 16 DIMMs have the lowest fraction,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HK" sz="1200" kern="1200" dirty="0">
                <a:solidFill>
                  <a:schemeClr val="tx1"/>
                </a:solidFill>
                <a:effectLst/>
                <a:latin typeface="Arial" charset="0"/>
                <a:ea typeface="+mn-ea"/>
                <a:cs typeface="+mn-cs"/>
              </a:rPr>
              <a:t>as the servers with 16 DIMMs due to its smallest population (2.9% of all servers). </a:t>
            </a:r>
            <a:endParaRPr lang="en-HK"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HK" dirty="0"/>
          </a:p>
          <a:p>
            <a:endParaRPr lang="en-US" dirty="0"/>
          </a:p>
        </p:txBody>
      </p:sp>
    </p:spTree>
    <p:extLst>
      <p:ext uri="{BB962C8B-B14F-4D97-AF65-F5344CB8AC3E}">
        <p14:creationId xmlns:p14="http://schemas.microsoft.com/office/powerpoint/2010/main" val="1927704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sz="1200" kern="1200" dirty="0">
                <a:solidFill>
                  <a:schemeClr val="tx1"/>
                </a:solidFill>
                <a:effectLst/>
                <a:latin typeface="Arial" charset="0"/>
                <a:ea typeface="+mn-ea"/>
                <a:cs typeface="+mn-cs"/>
              </a:rPr>
              <a:t>The figure shows the relative percentages of predictable server failures decomposed by the server manufacturer. </a:t>
            </a:r>
          </a:p>
          <a:p>
            <a:endParaRPr lang="en-HK"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HK" sz="1200" kern="1200" dirty="0">
                <a:solidFill>
                  <a:schemeClr val="tx1"/>
                </a:solidFill>
                <a:effectLst/>
                <a:latin typeface="Arial" charset="0"/>
                <a:ea typeface="+mn-ea"/>
                <a:cs typeface="+mn-cs"/>
              </a:rPr>
              <a:t>The UE-driven and miscellaneous failures from M2 account for a large fraction of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HK" sz="1200" kern="1200" dirty="0">
                <a:solidFill>
                  <a:schemeClr val="tx1"/>
                </a:solidFill>
                <a:effectLst/>
                <a:latin typeface="Arial" charset="0"/>
                <a:ea typeface="+mn-ea"/>
                <a:cs typeface="+mn-cs"/>
              </a:rPr>
              <a:t>predictable server failures while the CE-driven failures from M4 account for the largest fraction.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HK" sz="1200" kern="1200" dirty="0">
                <a:solidFill>
                  <a:schemeClr val="tx1"/>
                </a:solidFill>
                <a:effectLst/>
                <a:latin typeface="Arial" charset="0"/>
                <a:ea typeface="+mn-ea"/>
                <a:cs typeface="+mn-cs"/>
              </a:rPr>
              <a:t>We observe the reason is that there exist large fractions of such failed servers equipped with the DRAM model B1.</a:t>
            </a:r>
            <a:endParaRPr lang="en-HK" dirty="0"/>
          </a:p>
        </p:txBody>
      </p:sp>
    </p:spTree>
    <p:extLst>
      <p:ext uri="{BB962C8B-B14F-4D97-AF65-F5344CB8AC3E}">
        <p14:creationId xmlns:p14="http://schemas.microsoft.com/office/powerpoint/2010/main" val="1745130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study the characteristic of different types of CEs.</a:t>
            </a:r>
          </a:p>
          <a:p>
            <a:endParaRPr lang="en-US" baseline="0" dirty="0"/>
          </a:p>
          <a:p>
            <a:r>
              <a:rPr lang="en-US" baseline="0" dirty="0"/>
              <a:t>Scrubbing errors and memory read transactions errors defined in the </a:t>
            </a:r>
            <a:r>
              <a:rPr lang="en-US" baseline="0" dirty="0" err="1"/>
              <a:t>MCELog</a:t>
            </a: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The left figure shows that </a:t>
            </a:r>
            <a:r>
              <a:rPr lang="en-HK" sz="1200" kern="1200" dirty="0">
                <a:solidFill>
                  <a:schemeClr val="tx1"/>
                </a:solidFill>
                <a:effectLst/>
                <a:latin typeface="Arial" charset="0"/>
                <a:ea typeface="+mn-ea"/>
                <a:cs typeface="+mn-cs"/>
              </a:rPr>
              <a:t>the average numbers of scrubbing errors are larger than those of read errors across failure types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HK" sz="1200" kern="1200" dirty="0">
                <a:solidFill>
                  <a:schemeClr val="tx1"/>
                </a:solidFill>
                <a:effectLst/>
                <a:latin typeface="Arial" charset="0"/>
                <a:ea typeface="+mn-ea"/>
                <a:cs typeface="+mn-cs"/>
              </a:rPr>
              <a:t>It implies that memory scrubbing is critical for detecting CEs before server failures occur. </a:t>
            </a:r>
            <a:endParaRPr lang="en-HK"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On the other hand, the right figure shows that the </a:t>
            </a:r>
            <a:r>
              <a:rPr lang="en-HK" sz="1200" kern="1200" dirty="0">
                <a:solidFill>
                  <a:schemeClr val="tx1"/>
                </a:solidFill>
                <a:effectLst/>
                <a:latin typeface="Arial" charset="0"/>
                <a:ea typeface="+mn-ea"/>
                <a:cs typeface="+mn-cs"/>
              </a:rPr>
              <a:t>that the average numbers of hard errors are larger than those of soft errors, implies that hard errors occur more commonly than soft errors for CE-driven and miscellaneous failures, conforming to the observation that hard errors are more common in prior studies.</a:t>
            </a:r>
            <a:endParaRPr lang="en-HK"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HK"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endParaRPr lang="en-US" dirty="0"/>
          </a:p>
        </p:txBody>
      </p:sp>
    </p:spTree>
    <p:extLst>
      <p:ext uri="{BB962C8B-B14F-4D97-AF65-F5344CB8AC3E}">
        <p14:creationId xmlns:p14="http://schemas.microsoft.com/office/powerpoint/2010/main" val="1452519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Tree>
    <p:extLst>
      <p:ext uri="{BB962C8B-B14F-4D97-AF65-F5344CB8AC3E}">
        <p14:creationId xmlns:p14="http://schemas.microsoft.com/office/powerpoint/2010/main" val="1348390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formulate the server failure prediction problem as an offline classification problem.</a:t>
            </a:r>
          </a:p>
          <a:p>
            <a:r>
              <a:rPr lang="en-US" baseline="0" dirty="0"/>
              <a:t>And extract four different groups of features based on our measurement analysis.</a:t>
            </a:r>
          </a:p>
          <a:p>
            <a:r>
              <a:rPr lang="en-US" baseline="0" dirty="0"/>
              <a:t>We also try different prediction models.</a:t>
            </a:r>
          </a:p>
          <a:p>
            <a:pPr marL="0" indent="0">
              <a:buFontTx/>
              <a:buNone/>
            </a:pPr>
            <a:endParaRPr lang="en-US" dirty="0"/>
          </a:p>
        </p:txBody>
      </p:sp>
    </p:spTree>
    <p:extLst>
      <p:ext uri="{BB962C8B-B14F-4D97-AF65-F5344CB8AC3E}">
        <p14:creationId xmlns:p14="http://schemas.microsoft.com/office/powerpoint/2010/main" val="581931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HK" sz="1200" kern="1200" dirty="0">
                <a:solidFill>
                  <a:schemeClr val="tx1"/>
                </a:solidFill>
                <a:effectLst/>
                <a:latin typeface="Arial" charset="0"/>
                <a:ea typeface="+mn-ea"/>
                <a:cs typeface="+mn-cs"/>
              </a:rPr>
              <a:t>We first examine the effectiveness of feature generation for different combinations of feature groups.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HK"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HK" sz="1200" kern="1200" dirty="0">
                <a:solidFill>
                  <a:schemeClr val="tx1"/>
                </a:solidFill>
                <a:effectLst/>
                <a:latin typeface="Arial" charset="0"/>
                <a:ea typeface="+mn-ea"/>
                <a:cs typeface="+mn-cs"/>
              </a:rPr>
              <a:t>The following three figures show that using all feature groups generally increases the precision, recall, and F1-score for different failure types.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HK"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HK" sz="1200" kern="1200" dirty="0">
                <a:solidFill>
                  <a:schemeClr val="tx1"/>
                </a:solidFill>
                <a:effectLst/>
                <a:latin typeface="Arial" charset="0"/>
                <a:ea typeface="+mn-ea"/>
                <a:cs typeface="+mn-cs"/>
              </a:rPr>
              <a:t>For example, compared with using the counter features only, the precision using all feature groups increases from 7.7%, 35.3%, and 19.6% to 13.0%, 59.6%, and 33.4% for UE-driven, CE- driven, and miscellaneous failures, respectively.</a:t>
            </a:r>
            <a:endParaRPr lang="en-HK"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HK"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HK" dirty="0"/>
          </a:p>
          <a:p>
            <a:endParaRPr lang="en-US" dirty="0"/>
          </a:p>
        </p:txBody>
      </p:sp>
    </p:spTree>
    <p:extLst>
      <p:ext uri="{BB962C8B-B14F-4D97-AF65-F5344CB8AC3E}">
        <p14:creationId xmlns:p14="http://schemas.microsoft.com/office/powerpoint/2010/main" val="794916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sz="1200" kern="1200" dirty="0">
                <a:solidFill>
                  <a:schemeClr val="tx1"/>
                </a:solidFill>
                <a:effectLst/>
                <a:latin typeface="Arial" charset="0"/>
                <a:ea typeface="+mn-ea"/>
                <a:cs typeface="+mn-cs"/>
              </a:rPr>
              <a:t>We examine several classical machine learning algorithms, including logistic regression,</a:t>
            </a:r>
          </a:p>
          <a:p>
            <a:r>
              <a:rPr lang="en-HK" sz="1200" kern="1200" dirty="0">
                <a:solidFill>
                  <a:schemeClr val="tx1"/>
                </a:solidFill>
                <a:effectLst/>
                <a:latin typeface="Arial" charset="0"/>
                <a:ea typeface="+mn-ea"/>
                <a:cs typeface="+mn-cs"/>
              </a:rPr>
              <a:t>support vector machine, </a:t>
            </a:r>
            <a:r>
              <a:rPr lang="en-HK" sz="1200" kern="1200" dirty="0" err="1">
                <a:solidFill>
                  <a:schemeClr val="tx1"/>
                </a:solidFill>
                <a:effectLst/>
                <a:latin typeface="Arial" charset="0"/>
                <a:ea typeface="+mn-ea"/>
                <a:cs typeface="+mn-cs"/>
              </a:rPr>
              <a:t>LightGBM</a:t>
            </a:r>
            <a:r>
              <a:rPr lang="en-HK" sz="1200" kern="1200" dirty="0">
                <a:solidFill>
                  <a:schemeClr val="tx1"/>
                </a:solidFill>
                <a:effectLst/>
                <a:latin typeface="Arial" charset="0"/>
                <a:ea typeface="+mn-ea"/>
                <a:cs typeface="+mn-cs"/>
              </a:rPr>
              <a:t>, Random Forests, as well as a classical deep neural network algorithm Multi-Layer Perceptron.</a:t>
            </a:r>
          </a:p>
          <a:p>
            <a:endParaRPr lang="en-HK"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HK" dirty="0"/>
              <a:t>We observe that tree-based prediction models generally achieve the highest F1-score in our server failure prediction.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HK" dirty="0"/>
              <a:t>Also, the prediction of CE-driven failures has the highest F1-score among the three failure types since a large number of CEs manifest before the CE-driven failures happen. </a:t>
            </a:r>
          </a:p>
          <a:p>
            <a:endParaRPr lang="en-HK" dirty="0"/>
          </a:p>
        </p:txBody>
      </p:sp>
    </p:spTree>
    <p:extLst>
      <p:ext uri="{BB962C8B-B14F-4D97-AF65-F5344CB8AC3E}">
        <p14:creationId xmlns:p14="http://schemas.microsoft.com/office/powerpoint/2010/main" val="259594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HK" sz="1200" kern="1200" dirty="0">
                <a:solidFill>
                  <a:schemeClr val="tx1"/>
                </a:solidFill>
                <a:effectLst/>
                <a:latin typeface="Arial" charset="0"/>
                <a:ea typeface="+mn-ea"/>
                <a:cs typeface="+mn-cs"/>
              </a:rPr>
              <a:t>DRAM errors are reportedly prevalent in production environments and led to </a:t>
            </a:r>
            <a:r>
              <a:rPr lang="en-HK" sz="1200" i="1" kern="1200" dirty="0">
                <a:solidFill>
                  <a:schemeClr val="tx1"/>
                </a:solidFill>
                <a:effectLst/>
                <a:latin typeface="Arial" charset="0"/>
                <a:ea typeface="+mn-ea"/>
                <a:cs typeface="+mn-cs"/>
              </a:rPr>
              <a:t>server failures </a:t>
            </a:r>
            <a:r>
              <a:rPr lang="en-HK" sz="1200" kern="1200" dirty="0">
                <a:solidFill>
                  <a:schemeClr val="tx1"/>
                </a:solidFill>
                <a:effectLst/>
                <a:latin typeface="Arial" charset="0"/>
                <a:ea typeface="+mn-ea"/>
                <a:cs typeface="+mn-cs"/>
              </a:rPr>
              <a:t>if either (</a:t>
            </a:r>
            <a:r>
              <a:rPr lang="en-HK" sz="1200" kern="1200" dirty="0" err="1">
                <a:solidFill>
                  <a:schemeClr val="tx1"/>
                </a:solidFill>
                <a:effectLst/>
                <a:latin typeface="Arial" charset="0"/>
                <a:ea typeface="+mn-ea"/>
                <a:cs typeface="+mn-cs"/>
              </a:rPr>
              <a:t>i</a:t>
            </a:r>
            <a:r>
              <a:rPr lang="en-HK" sz="1200" kern="1200" dirty="0">
                <a:solidFill>
                  <a:schemeClr val="tx1"/>
                </a:solidFill>
                <a:effectLst/>
                <a:latin typeface="Arial" charset="0"/>
                <a:ea typeface="+mn-ea"/>
                <a:cs typeface="+mn-cs"/>
              </a:rPr>
              <a:t>) there exist too many erroneous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HK" sz="1200" kern="1200" dirty="0">
                <a:solidFill>
                  <a:schemeClr val="tx1"/>
                </a:solidFill>
                <a:effectLst/>
                <a:latin typeface="Arial" charset="0"/>
                <a:ea typeface="+mn-ea"/>
                <a:cs typeface="+mn-cs"/>
              </a:rPr>
              <a:t>bits in DRAM that exceed the correctable limit of ECC or (ii) there exist too many DRAM errors within a server that make the server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HK" sz="1200" kern="1200" dirty="0">
                <a:solidFill>
                  <a:schemeClr val="tx1"/>
                </a:solidFill>
                <a:effectLst/>
                <a:latin typeface="Arial" charset="0"/>
                <a:ea typeface="+mn-ea"/>
                <a:cs typeface="+mn-cs"/>
              </a:rPr>
              <a:t>fail to operate even though each such DRAM error is correctable by ECC </a:t>
            </a:r>
            <a:endParaRPr lang="en-HK"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HK"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HK" sz="1200" kern="1200" dirty="0">
                <a:solidFill>
                  <a:schemeClr val="tx1"/>
                </a:solidFill>
                <a:effectLst/>
                <a:latin typeface="Arial" charset="0"/>
                <a:ea typeface="+mn-ea"/>
                <a:cs typeface="+mn-cs"/>
              </a:rPr>
              <a:t>In the literature, little is known about how DRAM errors are correlated with server failures.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HK"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HK" sz="1200" kern="1200" dirty="0">
                <a:solidFill>
                  <a:schemeClr val="tx1"/>
                </a:solidFill>
                <a:effectLst/>
                <a:latin typeface="Arial" charset="0"/>
                <a:ea typeface="+mn-ea"/>
                <a:cs typeface="+mn-cs"/>
              </a:rPr>
              <a:t>Understanding the correlation between DRAM errors and server failures is critical to proactive reliability maintenance as system administrators can proactively predict imminent server failures by characterizing DRAM errors before server failures happen and apply repair measures in advance.</a:t>
            </a:r>
            <a:endParaRPr lang="en-HK"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HK"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HK" sz="1200" kern="1200" dirty="0">
                <a:solidFill>
                  <a:schemeClr val="tx1"/>
                </a:solidFill>
                <a:effectLst/>
                <a:latin typeface="Arial" charset="0"/>
                <a:ea typeface="+mn-ea"/>
                <a:cs typeface="+mn-cs"/>
              </a:rPr>
              <a:t>In particular, the following questions remain unexplored but are important: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HK" dirty="0"/>
              <a:t>(</a:t>
            </a:r>
            <a:r>
              <a:rPr lang="en-HK" dirty="0" err="1"/>
              <a:t>i</a:t>
            </a:r>
            <a:r>
              <a:rPr lang="en-HK" dirty="0"/>
              <a:t>) </a:t>
            </a:r>
            <a:r>
              <a:rPr lang="en-HK" sz="1200" i="1" kern="1200" dirty="0">
                <a:solidFill>
                  <a:schemeClr val="tx1"/>
                </a:solidFill>
                <a:effectLst/>
                <a:latin typeface="Arial" charset="0"/>
                <a:ea typeface="+mn-ea"/>
                <a:cs typeface="+mn-cs"/>
              </a:rPr>
              <a:t>How do DRAM errors cause server failures? </a:t>
            </a:r>
            <a:endParaRPr lang="en-HK"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HK" dirty="0"/>
              <a:t>(ii) </a:t>
            </a:r>
            <a:r>
              <a:rPr lang="en-US" i="1" dirty="0"/>
              <a:t>What are the characteristics of DRAM errors before a server failure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(iii) </a:t>
            </a:r>
            <a:r>
              <a:rPr lang="en-HK" i="1" dirty="0"/>
              <a:t>How can we accurately predict imminent server failures based on DRAM </a:t>
            </a:r>
            <a:r>
              <a:rPr lang="en-HK" i="1"/>
              <a:t>error characterization</a:t>
            </a:r>
            <a:endParaRPr lang="en-US" baseline="0" dirty="0"/>
          </a:p>
        </p:txBody>
      </p:sp>
    </p:spTree>
    <p:extLst>
      <p:ext uri="{BB962C8B-B14F-4D97-AF65-F5344CB8AC3E}">
        <p14:creationId xmlns:p14="http://schemas.microsoft.com/office/powerpoint/2010/main" val="1784825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Figures show the prediction accuracy versus the prediction interval.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We see that </a:t>
            </a:r>
            <a:r>
              <a:rPr lang="en-HK" sz="1200" kern="1200" dirty="0">
                <a:solidFill>
                  <a:schemeClr val="tx1"/>
                </a:solidFill>
                <a:effectLst/>
                <a:latin typeface="Arial" charset="0"/>
                <a:ea typeface="+mn-ea"/>
                <a:cs typeface="+mn-cs"/>
              </a:rPr>
              <a:t>both the precision and recall generally decrease when the prediction interval increases.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HK"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HK" sz="1200" kern="1200" dirty="0">
                <a:solidFill>
                  <a:schemeClr val="tx1"/>
                </a:solidFill>
                <a:effectLst/>
                <a:latin typeface="Arial" charset="0"/>
                <a:ea typeface="+mn-ea"/>
                <a:cs typeface="+mn-cs"/>
              </a:rPr>
              <a:t>The reason is that the relative percentage of predictable server failures decreases when the prediction window increases.</a:t>
            </a:r>
            <a:endParaRPr lang="en-HK"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HK" dirty="0"/>
          </a:p>
          <a:p>
            <a:endParaRPr lang="en-US" baseline="0" dirty="0"/>
          </a:p>
          <a:p>
            <a:endParaRPr lang="en-US" dirty="0"/>
          </a:p>
        </p:txBody>
      </p:sp>
    </p:spTree>
    <p:extLst>
      <p:ext uri="{BB962C8B-B14F-4D97-AF65-F5344CB8AC3E}">
        <p14:creationId xmlns:p14="http://schemas.microsoft.com/office/powerpoint/2010/main" val="645124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sz="1200" kern="1200" dirty="0">
                <a:solidFill>
                  <a:schemeClr val="tx1"/>
                </a:solidFill>
                <a:effectLst/>
                <a:latin typeface="Arial" charset="0"/>
                <a:ea typeface="+mn-ea"/>
                <a:cs typeface="+mn-cs"/>
              </a:rPr>
              <a:t>We finally </a:t>
            </a:r>
            <a:r>
              <a:rPr lang="en-HK" sz="1200" kern="1200" dirty="0" err="1">
                <a:solidFill>
                  <a:schemeClr val="tx1"/>
                </a:solidFill>
                <a:effectLst/>
                <a:latin typeface="Arial" charset="0"/>
                <a:ea typeface="+mn-ea"/>
                <a:cs typeface="+mn-cs"/>
              </a:rPr>
              <a:t>analyze</a:t>
            </a:r>
            <a:r>
              <a:rPr lang="en-HK" sz="1200" kern="1200" dirty="0">
                <a:solidFill>
                  <a:schemeClr val="tx1"/>
                </a:solidFill>
                <a:effectLst/>
                <a:latin typeface="Arial" charset="0"/>
                <a:ea typeface="+mn-ea"/>
                <a:cs typeface="+mn-cs"/>
              </a:rPr>
              <a:t> whether there is sufficient time to successfully repair the correctly predicted server failures in production. </a:t>
            </a:r>
          </a:p>
          <a:p>
            <a:endParaRPr lang="en-HK"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HK" sz="1200" kern="1200" dirty="0">
                <a:solidFill>
                  <a:schemeClr val="tx1"/>
                </a:solidFill>
                <a:effectLst/>
                <a:latin typeface="Arial" charset="0"/>
                <a:ea typeface="+mn-ea"/>
                <a:cs typeface="+mn-cs"/>
              </a:rPr>
              <a:t>The table show that  </a:t>
            </a:r>
            <a:r>
              <a:rPr lang="en-HK" dirty="0"/>
              <a:t>79.4%, 85.2%, and 98.6% of UE-driven, CE-driven, and miscellaneous predicated failures can be successfully repaired.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HK"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HK" dirty="0"/>
              <a:t>As a result, </a:t>
            </a:r>
            <a:r>
              <a:rPr lang="en-HK" sz="1200" kern="1200" dirty="0">
                <a:solidFill>
                  <a:schemeClr val="tx1"/>
                </a:solidFill>
                <a:effectLst/>
                <a:latin typeface="Arial" charset="0"/>
                <a:ea typeface="+mn-ea"/>
                <a:cs typeface="+mn-cs"/>
              </a:rPr>
              <a:t>a significant amount of server downtime can be reduced by proactively predict and repair these server failures. </a:t>
            </a:r>
            <a:endParaRPr lang="en-HK"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HK" dirty="0"/>
          </a:p>
          <a:p>
            <a:endParaRPr lang="en-US" dirty="0"/>
          </a:p>
        </p:txBody>
      </p:sp>
    </p:spTree>
    <p:extLst>
      <p:ext uri="{BB962C8B-B14F-4D97-AF65-F5344CB8AC3E}">
        <p14:creationId xmlns:p14="http://schemas.microsoft.com/office/powerpoint/2010/main" val="2323785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To conclude, we</a:t>
            </a:r>
            <a:r>
              <a:rPr lang="en-US" baseline="0" dirty="0"/>
              <a:t> </a:t>
            </a:r>
            <a:r>
              <a:rPr lang="en-US" dirty="0"/>
              <a:t>report 14 findings on correlation between DRAM errors and server failures based on large-scale dataset at Alibaba.</a:t>
            </a:r>
          </a:p>
          <a:p>
            <a:endParaRPr lang="en-US" dirty="0"/>
          </a:p>
          <a:p>
            <a:r>
              <a:rPr lang="en-US" dirty="0"/>
              <a:t>Our analysis include the characterization of DRAM errors and server failures as well as impacting factors on server failures.</a:t>
            </a:r>
          </a:p>
          <a:p>
            <a:endParaRPr lang="en-US" baseline="0" dirty="0"/>
          </a:p>
          <a:p>
            <a:r>
              <a:rPr lang="en-US" baseline="0" dirty="0"/>
              <a:t>We also propose a server failure prediction workflow based on our measurement analysis.</a:t>
            </a:r>
          </a:p>
          <a:p>
            <a:endParaRPr lang="en-US" baseline="0" dirty="0"/>
          </a:p>
          <a:p>
            <a:r>
              <a:rPr lang="en-US" baseline="0" dirty="0"/>
              <a:t>Finally, we release our dataset and source code for public use.</a:t>
            </a:r>
            <a:endParaRPr lang="en-US" dirty="0"/>
          </a:p>
        </p:txBody>
      </p:sp>
    </p:spTree>
    <p:extLst>
      <p:ext uri="{BB962C8B-B14F-4D97-AF65-F5344CB8AC3E}">
        <p14:creationId xmlns:p14="http://schemas.microsoft.com/office/powerpoint/2010/main" val="1880460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Thank</a:t>
            </a:r>
            <a:r>
              <a:rPr lang="zh-CN" altLang="en-US" baseline="0" dirty="0"/>
              <a:t> </a:t>
            </a:r>
            <a:r>
              <a:rPr lang="en-US" altLang="zh-CN" baseline="0" dirty="0"/>
              <a:t>you.</a:t>
            </a:r>
            <a:r>
              <a:rPr lang="zh-CN" altLang="en-US" baseline="0" dirty="0"/>
              <a:t> </a:t>
            </a:r>
            <a:r>
              <a:rPr lang="en-US" altLang="zh-CN" baseline="0" dirty="0"/>
              <a:t>I’d</a:t>
            </a:r>
            <a:r>
              <a:rPr lang="zh-CN" altLang="en-US" baseline="0" dirty="0"/>
              <a:t> </a:t>
            </a:r>
            <a:r>
              <a:rPr lang="en-US" altLang="zh-CN" baseline="0" dirty="0"/>
              <a:t>like</a:t>
            </a:r>
            <a:r>
              <a:rPr lang="zh-CN" altLang="en-US" baseline="0" dirty="0"/>
              <a:t> </a:t>
            </a:r>
            <a:r>
              <a:rPr lang="en-US" altLang="zh-CN" baseline="0" dirty="0"/>
              <a:t>to</a:t>
            </a:r>
            <a:r>
              <a:rPr lang="zh-CN" altLang="en-US" baseline="0" dirty="0"/>
              <a:t> </a:t>
            </a:r>
            <a:r>
              <a:rPr lang="en-US" altLang="zh-CN" baseline="0" dirty="0"/>
              <a:t>take</a:t>
            </a:r>
            <a:r>
              <a:rPr lang="zh-CN" altLang="en-US" baseline="0" dirty="0"/>
              <a:t> </a:t>
            </a:r>
            <a:r>
              <a:rPr lang="en-US" altLang="zh-CN" baseline="0" dirty="0"/>
              <a:t>your</a:t>
            </a:r>
            <a:r>
              <a:rPr lang="zh-CN" altLang="en-US" baseline="0" dirty="0"/>
              <a:t> </a:t>
            </a:r>
            <a:r>
              <a:rPr lang="en-US" altLang="zh-CN" baseline="0"/>
              <a:t>questions and comments.</a:t>
            </a:r>
            <a:endParaRPr lang="en-US" altLang="zh-CN" baseline="0" dirty="0"/>
          </a:p>
        </p:txBody>
      </p:sp>
    </p:spTree>
    <p:extLst>
      <p:ext uri="{BB962C8B-B14F-4D97-AF65-F5344CB8AC3E}">
        <p14:creationId xmlns:p14="http://schemas.microsoft.com/office/powerpoint/2010/main" val="2180424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zh-CN" baseline="0" dirty="0"/>
              <a:t>In this work, we present an in-depth data-driven correlated analysis  between DRAM errors and </a:t>
            </a:r>
          </a:p>
          <a:p>
            <a:pPr marL="0" indent="0">
              <a:buFontTx/>
              <a:buNone/>
            </a:pPr>
            <a:r>
              <a:rPr lang="en-US" altLang="zh-CN" baseline="0" dirty="0"/>
              <a:t>server failures from server failure prediction perspectives.</a:t>
            </a:r>
          </a:p>
          <a:p>
            <a:pPr marL="171450" indent="-171450">
              <a:buFontTx/>
              <a:buChar char="-"/>
            </a:pPr>
            <a:r>
              <a:rPr lang="en-US" altLang="zh-CN" baseline="0" dirty="0"/>
              <a:t>We provide 14 findings on the correlation between DRAM errors and server failures </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altLang="zh-CN" baseline="0" dirty="0"/>
              <a:t>We analyze the </a:t>
            </a:r>
            <a:r>
              <a:rPr lang="en-HK" sz="1200" kern="1200" dirty="0">
                <a:solidFill>
                  <a:schemeClr val="tx1"/>
                </a:solidFill>
                <a:effectLst/>
                <a:latin typeface="Arial" charset="0"/>
                <a:ea typeface="+mn-ea"/>
                <a:cs typeface="+mn-cs"/>
              </a:rPr>
              <a:t>high-level characterization of server failures caused by DRAM errors</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HK" sz="1200" kern="1200" dirty="0">
                <a:solidFill>
                  <a:schemeClr val="tx1"/>
                </a:solidFill>
                <a:effectLst/>
                <a:latin typeface="Arial" charset="0"/>
                <a:ea typeface="+mn-ea"/>
                <a:cs typeface="+mn-cs"/>
              </a:rPr>
              <a:t>We </a:t>
            </a:r>
            <a:r>
              <a:rPr lang="en-HK" sz="1200" kern="1200" dirty="0" err="1">
                <a:solidFill>
                  <a:schemeClr val="tx1"/>
                </a:solidFill>
                <a:effectLst/>
                <a:latin typeface="Arial" charset="0"/>
                <a:ea typeface="+mn-ea"/>
                <a:cs typeface="+mn-cs"/>
              </a:rPr>
              <a:t>analyze</a:t>
            </a:r>
            <a:r>
              <a:rPr lang="en-HK" sz="1200" kern="1200" dirty="0">
                <a:solidFill>
                  <a:schemeClr val="tx1"/>
                </a:solidFill>
                <a:effectLst/>
                <a:latin typeface="Arial" charset="0"/>
                <a:ea typeface="+mn-ea"/>
                <a:cs typeface="+mn-cs"/>
              </a:rPr>
              <a:t> the </a:t>
            </a:r>
            <a:r>
              <a:rPr lang="en-US" sz="1200" kern="1200" dirty="0">
                <a:solidFill>
                  <a:schemeClr val="tx1"/>
                </a:solidFill>
                <a:effectLst/>
                <a:latin typeface="Arial" charset="0"/>
                <a:ea typeface="+mn-ea"/>
                <a:cs typeface="+mn-cs"/>
              </a:rPr>
              <a:t>c</a:t>
            </a:r>
            <a:r>
              <a:rPr lang="en-US" dirty="0"/>
              <a:t>haracteristics of DRAM errors before server failures.</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dirty="0"/>
              <a:t>We also analyze different impacting factors such as DRAM configuration on server failures.</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dirty="0"/>
              <a:t>Finally, </a:t>
            </a:r>
            <a:r>
              <a:rPr lang="en-HK" sz="1200" kern="1200" dirty="0">
                <a:solidFill>
                  <a:schemeClr val="tx1"/>
                </a:solidFill>
                <a:effectLst/>
                <a:latin typeface="Arial" charset="0"/>
                <a:ea typeface="+mn-ea"/>
                <a:cs typeface="+mn-cs"/>
              </a:rPr>
              <a:t>we design a server failure prediction workflow based on our characterization of server </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HK" sz="1200" kern="1200" dirty="0">
                <a:solidFill>
                  <a:schemeClr val="tx1"/>
                </a:solidFill>
                <a:effectLst/>
                <a:latin typeface="Arial" charset="0"/>
                <a:ea typeface="+mn-ea"/>
                <a:cs typeface="+mn-cs"/>
              </a:rPr>
              <a:t>failures and analysis of impacting factors on server failures. </a:t>
            </a:r>
            <a:endParaRPr lang="en-HK" dirty="0"/>
          </a:p>
          <a:p>
            <a:pPr marL="628650" marR="0" lvl="1" indent="-171450" algn="l" defTabSz="914400" rtl="0" eaLnBrk="0" fontAlgn="base" latinLnBrk="0" hangingPunct="0">
              <a:lnSpc>
                <a:spcPct val="100000"/>
              </a:lnSpc>
              <a:spcBef>
                <a:spcPct val="30000"/>
              </a:spcBef>
              <a:spcAft>
                <a:spcPct val="0"/>
              </a:spcAft>
              <a:buClrTx/>
              <a:buSzTx/>
              <a:buFontTx/>
              <a:buChar char="-"/>
              <a:tabLst/>
              <a:defRPr/>
            </a:pPr>
            <a:endParaRPr lang="en-US" dirty="0"/>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altLang="zh-CN" baseline="0" dirty="0"/>
              <a:t>We release our dataset and source code for public use.</a:t>
            </a:r>
          </a:p>
        </p:txBody>
      </p:sp>
    </p:spTree>
    <p:extLst>
      <p:ext uri="{BB962C8B-B14F-4D97-AF65-F5344CB8AC3E}">
        <p14:creationId xmlns:p14="http://schemas.microsoft.com/office/powerpoint/2010/main" val="629752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HK" sz="1200" kern="1200" dirty="0">
                <a:solidFill>
                  <a:schemeClr val="tx1"/>
                </a:solidFill>
                <a:effectLst/>
                <a:latin typeface="Arial" charset="0"/>
                <a:ea typeface="+mn-ea"/>
                <a:cs typeface="+mn-cs"/>
              </a:rPr>
              <a:t>Existing field studies on measurement of DRAM reliability characterize DRAM errors in production commodity data </a:t>
            </a:r>
            <a:r>
              <a:rPr lang="en-HK" sz="1200" kern="1200" dirty="0" err="1">
                <a:solidFill>
                  <a:schemeClr val="tx1"/>
                </a:solidFill>
                <a:effectLst/>
                <a:latin typeface="Arial" charset="0"/>
                <a:ea typeface="+mn-ea"/>
                <a:cs typeface="+mn-cs"/>
              </a:rPr>
              <a:t>centers</a:t>
            </a:r>
            <a:r>
              <a:rPr lang="en-HK" sz="1200" kern="1200" dirty="0">
                <a:solidFill>
                  <a:schemeClr val="tx1"/>
                </a:solidFill>
                <a:effectLst/>
                <a:latin typeface="Arial" charset="0"/>
                <a:ea typeface="+mn-ea"/>
                <a:cs typeface="+mn-cs"/>
              </a:rPr>
              <a:t> or supercomputing clusters. However, they didn’t explore how DRAM errors correlate with DRAM errors, mainly because the unavailability of trouble tickets on server failures.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HK"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HK" sz="1200" kern="1200" dirty="0">
                <a:solidFill>
                  <a:schemeClr val="tx1"/>
                </a:solidFill>
                <a:effectLst/>
                <a:latin typeface="Arial" charset="0"/>
                <a:ea typeface="+mn-ea"/>
                <a:cs typeface="+mn-cs"/>
              </a:rPr>
              <a:t>In contrast, our work studies correlation between DRAM errors and server failures. In particular, we </a:t>
            </a:r>
            <a:r>
              <a:rPr lang="en-HK" sz="1200" kern="1200" dirty="0" err="1">
                <a:solidFill>
                  <a:schemeClr val="tx1"/>
                </a:solidFill>
                <a:effectLst/>
                <a:latin typeface="Arial" charset="0"/>
                <a:ea typeface="+mn-ea"/>
                <a:cs typeface="+mn-cs"/>
              </a:rPr>
              <a:t>analyze</a:t>
            </a:r>
            <a:r>
              <a:rPr lang="en-HK" sz="1200" kern="1200" dirty="0">
                <a:solidFill>
                  <a:schemeClr val="tx1"/>
                </a:solidFill>
                <a:effectLst/>
                <a:latin typeface="Arial" charset="0"/>
                <a:ea typeface="+mn-ea"/>
                <a:cs typeface="+mn-cs"/>
              </a:rPr>
              <a:t> the predictability of server failures to understand how to accurately predict server failures due to DRAM errors.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HK"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HK" sz="1200" kern="1200" dirty="0">
                <a:solidFill>
                  <a:schemeClr val="tx1"/>
                </a:solidFill>
                <a:effectLst/>
                <a:latin typeface="Arial" charset="0"/>
                <a:ea typeface="+mn-ea"/>
                <a:cs typeface="+mn-cs"/>
              </a:rPr>
              <a:t>There are also some studies </a:t>
            </a:r>
            <a:r>
              <a:rPr lang="en-HK" sz="1200" kern="1200" dirty="0" err="1">
                <a:solidFill>
                  <a:schemeClr val="tx1"/>
                </a:solidFill>
                <a:effectLst/>
                <a:latin typeface="Arial" charset="0"/>
                <a:ea typeface="+mn-ea"/>
                <a:cs typeface="+mn-cs"/>
              </a:rPr>
              <a:t>analyzing</a:t>
            </a:r>
            <a:r>
              <a:rPr lang="en-HK" sz="1200" kern="1200" dirty="0">
                <a:solidFill>
                  <a:schemeClr val="tx1"/>
                </a:solidFill>
                <a:effectLst/>
                <a:latin typeface="Arial" charset="0"/>
                <a:ea typeface="+mn-ea"/>
                <a:cs typeface="+mn-cs"/>
              </a:rPr>
              <a:t> the predictability of DRAM reliability. However, they mainly focus on </a:t>
            </a:r>
            <a:r>
              <a:rPr lang="en-HK" sz="1200" kern="1200" dirty="0" err="1">
                <a:solidFill>
                  <a:schemeClr val="tx1"/>
                </a:solidFill>
                <a:effectLst/>
                <a:latin typeface="Arial" charset="0"/>
                <a:ea typeface="+mn-ea"/>
                <a:cs typeface="+mn-cs"/>
              </a:rPr>
              <a:t>uncorrectable</a:t>
            </a:r>
            <a:r>
              <a:rPr lang="en-HK" sz="1200" kern="1200" dirty="0">
                <a:solidFill>
                  <a:schemeClr val="tx1"/>
                </a:solidFill>
                <a:effectLst/>
                <a:latin typeface="Arial" charset="0"/>
                <a:ea typeface="+mn-ea"/>
                <a:cs typeface="+mn-cs"/>
              </a:rPr>
              <a:t> errors and failures in micro-level components inside DRAM.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HK" sz="1200" kern="1200" dirty="0">
                <a:solidFill>
                  <a:schemeClr val="tx1"/>
                </a:solidFill>
                <a:effectLst/>
                <a:latin typeface="Arial" charset="0"/>
                <a:ea typeface="+mn-ea"/>
                <a:cs typeface="+mn-cs"/>
              </a:rPr>
              <a:t>In contrast, our work targets the accurate prediction of DRAM-related server failures.</a:t>
            </a:r>
            <a:endParaRPr lang="en-HK"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HK" sz="1200" kern="1200" dirty="0">
                <a:solidFill>
                  <a:schemeClr val="tx1"/>
                </a:solidFill>
                <a:effectLst/>
                <a:latin typeface="Arial"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HK"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HK"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HK"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HK" sz="1200" kern="1200" dirty="0">
                <a:solidFill>
                  <a:schemeClr val="tx1"/>
                </a:solidFill>
                <a:effectLst/>
                <a:latin typeface="Arial" charset="0"/>
                <a:ea typeface="+mn-ea"/>
                <a:cs typeface="+mn-cs"/>
              </a:rPr>
              <a:t> </a:t>
            </a:r>
            <a:endParaRPr lang="en-HK"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HK"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HK" dirty="0"/>
          </a:p>
          <a:p>
            <a:endParaRPr lang="en-US" baseline="0" dirty="0"/>
          </a:p>
        </p:txBody>
      </p:sp>
    </p:spTree>
    <p:extLst>
      <p:ext uri="{BB962C8B-B14F-4D97-AF65-F5344CB8AC3E}">
        <p14:creationId xmlns:p14="http://schemas.microsoft.com/office/powerpoint/2010/main" val="3115249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sz="1200" kern="1200" dirty="0">
                <a:solidFill>
                  <a:schemeClr val="tx1"/>
                </a:solidFill>
                <a:effectLst/>
                <a:latin typeface="Arial" charset="0"/>
                <a:ea typeface="+mn-ea"/>
                <a:cs typeface="+mn-cs"/>
              </a:rPr>
              <a:t>We collected data that records the DRAM errors and server failures from 250 K servers deployed in production data </a:t>
            </a:r>
            <a:r>
              <a:rPr lang="en-HK" sz="1200" kern="1200" dirty="0" err="1">
                <a:solidFill>
                  <a:schemeClr val="tx1"/>
                </a:solidFill>
                <a:effectLst/>
                <a:latin typeface="Arial" charset="0"/>
                <a:ea typeface="+mn-ea"/>
                <a:cs typeface="+mn-cs"/>
              </a:rPr>
              <a:t>centers</a:t>
            </a:r>
            <a:r>
              <a:rPr lang="en-HK" sz="1200" kern="1200" dirty="0">
                <a:solidFill>
                  <a:schemeClr val="tx1"/>
                </a:solidFill>
                <a:effectLst/>
                <a:latin typeface="Arial" charset="0"/>
                <a:ea typeface="+mn-ea"/>
                <a:cs typeface="+mn-cs"/>
              </a:rPr>
              <a:t> at Alibaba. </a:t>
            </a:r>
          </a:p>
          <a:p>
            <a:r>
              <a:rPr lang="en-HK" sz="1200" kern="1200" dirty="0">
                <a:solidFill>
                  <a:schemeClr val="tx1"/>
                </a:solidFill>
                <a:effectLst/>
                <a:latin typeface="Arial" charset="0"/>
                <a:ea typeface="+mn-ea"/>
                <a:cs typeface="+mn-cs"/>
              </a:rPr>
              <a:t>Our dataset spans eight months.</a:t>
            </a:r>
            <a:endParaRPr lang="en-HK" dirty="0"/>
          </a:p>
          <a:p>
            <a:endParaRPr lang="en-US" baseline="0" dirty="0"/>
          </a:p>
          <a:p>
            <a:r>
              <a:rPr lang="en-US" baseline="0" dirty="0"/>
              <a:t>Specifically, the dataset includes three different types of data, namely DRAM error logs that include correctable errors, trouble tickets that describe</a:t>
            </a:r>
          </a:p>
          <a:p>
            <a:r>
              <a:rPr lang="en-US" baseline="0" dirty="0"/>
              <a:t>server failures due to DRAM errors, and inventory logs that detail the hardware configuration of each server.</a:t>
            </a:r>
          </a:p>
          <a:p>
            <a:endParaRPr lang="en-US" dirty="0"/>
          </a:p>
          <a:p>
            <a:r>
              <a:rPr lang="en-US" dirty="0"/>
              <a:t>Our trouble tickets cover three</a:t>
            </a:r>
            <a:r>
              <a:rPr lang="en-US" baseline="0" dirty="0"/>
              <a:t> main types of server failures due to DRAM errors:</a:t>
            </a:r>
          </a:p>
          <a:p>
            <a:pPr marL="171450" marR="0" lvl="0" indent="-171450" algn="l" defTabSz="914400" rtl="0" eaLnBrk="0" fontAlgn="base" latinLnBrk="0" hangingPunct="0">
              <a:lnSpc>
                <a:spcPct val="100000"/>
              </a:lnSpc>
              <a:spcBef>
                <a:spcPct val="30000"/>
              </a:spcBef>
              <a:spcAft>
                <a:spcPct val="0"/>
              </a:spcAft>
              <a:buClrTx/>
              <a:buSzTx/>
              <a:buFont typeface="Arial" charset="0"/>
              <a:buChar char="•"/>
              <a:tabLst/>
              <a:defRPr/>
            </a:pPr>
            <a:r>
              <a:rPr lang="en-US" baseline="0" dirty="0"/>
              <a:t>UE-driven failures: </a:t>
            </a:r>
            <a:r>
              <a:rPr lang="en-HK" sz="1200" kern="1200" dirty="0">
                <a:solidFill>
                  <a:schemeClr val="tx1"/>
                </a:solidFill>
                <a:effectLst/>
                <a:latin typeface="Arial" charset="0"/>
                <a:ea typeface="+mn-ea"/>
                <a:cs typeface="+mn-cs"/>
              </a:rPr>
              <a:t>refer to a server failures due to the occurrence of UEs, in which the server crashes or cannot allow its hosted applications to access data in DRAM </a:t>
            </a:r>
            <a:endParaRPr lang="en-HK" dirty="0"/>
          </a:p>
          <a:p>
            <a:pPr marL="171450" marR="0" lvl="0" indent="-171450" algn="l" defTabSz="914400" rtl="0" eaLnBrk="0" fontAlgn="base" latinLnBrk="0" hangingPunct="0">
              <a:lnSpc>
                <a:spcPct val="100000"/>
              </a:lnSpc>
              <a:spcBef>
                <a:spcPct val="30000"/>
              </a:spcBef>
              <a:spcAft>
                <a:spcPct val="0"/>
              </a:spcAft>
              <a:buClrTx/>
              <a:buSzTx/>
              <a:buFont typeface="Arial" charset="0"/>
              <a:buChar char="•"/>
              <a:tabLst/>
              <a:defRPr/>
            </a:pPr>
            <a:r>
              <a:rPr lang="en-US" baseline="0" dirty="0"/>
              <a:t>CE-driven failures: </a:t>
            </a:r>
            <a:r>
              <a:rPr lang="en-HK" sz="1200" kern="1200" dirty="0">
                <a:solidFill>
                  <a:schemeClr val="tx1"/>
                </a:solidFill>
                <a:effectLst/>
                <a:latin typeface="Arial" charset="0"/>
                <a:ea typeface="+mn-ea"/>
                <a:cs typeface="+mn-cs"/>
              </a:rPr>
              <a:t>refer to a server failures due to the occurrence of an overwhelmingly large number of CEs that cannot be properly handled by the server (e.g., &gt;= 10K CEs in past 24 hours)</a:t>
            </a:r>
            <a:endParaRPr lang="en-HK" sz="1200" i="0"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charset="0"/>
              <a:buChar char="•"/>
              <a:tabLst/>
              <a:defRPr/>
            </a:pPr>
            <a:r>
              <a:rPr lang="en-HK" sz="1200" i="0" kern="1200" dirty="0">
                <a:solidFill>
                  <a:schemeClr val="tx1"/>
                </a:solidFill>
                <a:effectLst/>
                <a:latin typeface="Arial" charset="0"/>
                <a:ea typeface="+mn-ea"/>
                <a:cs typeface="+mn-cs"/>
              </a:rPr>
              <a:t>Miscellaneous failure</a:t>
            </a:r>
            <a:r>
              <a:rPr lang="en-HK" sz="1200" kern="1200" dirty="0">
                <a:solidFill>
                  <a:schemeClr val="tx1"/>
                </a:solidFill>
                <a:effectLst/>
                <a:latin typeface="Arial" charset="0"/>
                <a:ea typeface="+mn-ea"/>
                <a:cs typeface="+mn-cs"/>
              </a:rPr>
              <a:t>: refer to a server failures that is intricately related to DRAM errors, such as when too many DRAM pages are offline or some DIMMs are disconnected from the server and cannot be accessed by host applications. </a:t>
            </a:r>
            <a:endParaRPr lang="en-HK" dirty="0"/>
          </a:p>
          <a:p>
            <a:endParaRPr lang="en-US" dirty="0"/>
          </a:p>
        </p:txBody>
      </p:sp>
    </p:spTree>
    <p:extLst>
      <p:ext uri="{BB962C8B-B14F-4D97-AF65-F5344CB8AC3E}">
        <p14:creationId xmlns:p14="http://schemas.microsoft.com/office/powerpoint/2010/main" val="1349371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sz="1200" kern="1200" dirty="0">
                <a:solidFill>
                  <a:schemeClr val="tx1"/>
                </a:solidFill>
                <a:effectLst/>
                <a:latin typeface="Arial" charset="0"/>
                <a:ea typeface="+mn-ea"/>
                <a:cs typeface="+mn-cs"/>
              </a:rPr>
              <a:t>We first examine the overall distributions of servers with CEs and server failures over the eight-month span, and make comparisons with Facebook’s study on DRAM errors published in 2015 </a:t>
            </a:r>
            <a:endParaRPr lang="en-HK" dirty="0"/>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The left figure shows that </a:t>
            </a:r>
            <a:r>
              <a:rPr lang="en-HK" sz="1200" kern="1200" baseline="0" dirty="0">
                <a:solidFill>
                  <a:schemeClr val="tx1"/>
                </a:solidFill>
                <a:effectLst/>
                <a:latin typeface="Arial" charset="0"/>
                <a:ea typeface="+mn-ea"/>
                <a:cs typeface="+mn-cs"/>
              </a:rPr>
              <a:t>t</a:t>
            </a:r>
            <a:r>
              <a:rPr lang="en-HK" sz="1200" kern="1200" dirty="0">
                <a:solidFill>
                  <a:schemeClr val="tx1"/>
                </a:solidFill>
                <a:effectLst/>
                <a:latin typeface="Arial" charset="0"/>
                <a:ea typeface="+mn-ea"/>
                <a:cs typeface="+mn-cs"/>
              </a:rPr>
              <a:t>he percentage of servers with CEs stays stable with time, with 5.23% in each month on average. Overall, 11.8% of servers experience CEs; the percentage is slightly higher than 9.62% reported by Facebook [39] </a:t>
            </a:r>
            <a:endParaRPr lang="en-HK" dirty="0"/>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The right figure shows </a:t>
            </a:r>
            <a:r>
              <a:rPr lang="en-HK" sz="1200" kern="1200" dirty="0">
                <a:solidFill>
                  <a:schemeClr val="tx1"/>
                </a:solidFill>
                <a:effectLst/>
                <a:latin typeface="Arial" charset="0"/>
                <a:ea typeface="+mn-ea"/>
                <a:cs typeface="+mn-cs"/>
              </a:rPr>
              <a:t>that the percentage of server failures per month remains fairly stable across months, with an average of 0.19% </a:t>
            </a:r>
            <a:endParaRPr lang="en-HK" dirty="0"/>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HK" sz="1200" kern="1200" dirty="0">
                <a:solidFill>
                  <a:schemeClr val="tx1"/>
                </a:solidFill>
                <a:effectLst/>
                <a:latin typeface="Arial" charset="0"/>
                <a:ea typeface="+mn-ea"/>
                <a:cs typeface="+mn-cs"/>
              </a:rPr>
              <a:t>Overall, our results indicate that DRAM errors and the server failures caused by DRAM errors still pose reliability concerns to modern production data </a:t>
            </a:r>
            <a:r>
              <a:rPr lang="en-HK" sz="1200" kern="1200" dirty="0" err="1">
                <a:solidFill>
                  <a:schemeClr val="tx1"/>
                </a:solidFill>
                <a:effectLst/>
                <a:latin typeface="Arial" charset="0"/>
                <a:ea typeface="+mn-ea"/>
                <a:cs typeface="+mn-cs"/>
              </a:rPr>
              <a:t>centers</a:t>
            </a:r>
            <a:r>
              <a:rPr lang="en-HK" sz="1200" kern="1200" dirty="0">
                <a:solidFill>
                  <a:schemeClr val="tx1"/>
                </a:solidFill>
                <a:effectLst/>
                <a:latin typeface="Arial" charset="0"/>
                <a:ea typeface="+mn-ea"/>
                <a:cs typeface="+mn-cs"/>
              </a:rPr>
              <a:t>. </a:t>
            </a:r>
            <a:endParaRPr lang="en-HK" dirty="0"/>
          </a:p>
          <a:p>
            <a:endParaRPr lang="en-US" baseline="0" dirty="0"/>
          </a:p>
        </p:txBody>
      </p:sp>
    </p:spTree>
    <p:extLst>
      <p:ext uri="{BB962C8B-B14F-4D97-AF65-F5344CB8AC3E}">
        <p14:creationId xmlns:p14="http://schemas.microsoft.com/office/powerpoint/2010/main" val="121602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HK" sz="1200" kern="1200" dirty="0">
                <a:solidFill>
                  <a:schemeClr val="tx1"/>
                </a:solidFill>
                <a:effectLst/>
                <a:latin typeface="Arial" charset="0"/>
                <a:ea typeface="+mn-ea"/>
                <a:cs typeface="+mn-cs"/>
              </a:rPr>
              <a:t>To characterize if a server failure is predictable, </a:t>
            </a:r>
            <a:r>
              <a:rPr lang="en-HK" dirty="0"/>
              <a:t>we first </a:t>
            </a:r>
            <a:r>
              <a:rPr lang="en-HK" sz="1200" kern="1200" dirty="0">
                <a:solidFill>
                  <a:schemeClr val="tx1"/>
                </a:solidFill>
                <a:effectLst/>
                <a:latin typeface="Arial" charset="0"/>
                <a:ea typeface="+mn-ea"/>
                <a:cs typeface="+mn-cs"/>
              </a:rPr>
              <a:t>define the </a:t>
            </a:r>
            <a:r>
              <a:rPr lang="en-HK" sz="1200" i="1" kern="1200" dirty="0">
                <a:solidFill>
                  <a:schemeClr val="tx1"/>
                </a:solidFill>
                <a:effectLst/>
                <a:latin typeface="Arial" charset="0"/>
                <a:ea typeface="+mn-ea"/>
                <a:cs typeface="+mn-cs"/>
              </a:rPr>
              <a:t>prediction window </a:t>
            </a:r>
            <a:r>
              <a:rPr lang="en-HK" sz="1200" kern="1200" dirty="0">
                <a:solidFill>
                  <a:schemeClr val="tx1"/>
                </a:solidFill>
                <a:effectLst/>
                <a:latin typeface="Arial" charset="0"/>
                <a:ea typeface="+mn-ea"/>
                <a:cs typeface="+mn-cs"/>
              </a:rPr>
              <a:t>as the time interval prior to the server failure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HK" sz="1200" kern="1200" dirty="0">
                <a:solidFill>
                  <a:schemeClr val="tx1"/>
                </a:solidFill>
                <a:effectLst/>
                <a:latin typeface="Arial" charset="0"/>
                <a:ea typeface="+mn-ea"/>
                <a:cs typeface="+mn-cs"/>
              </a:rPr>
              <a:t>at which the failure prediction should be conducted. </a:t>
            </a:r>
            <a:endParaRPr lang="en-HK" dirty="0"/>
          </a:p>
          <a:p>
            <a:endParaRPr lang="en-HK"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HK" sz="1200" kern="1200" dirty="0">
                <a:solidFill>
                  <a:schemeClr val="tx1"/>
                </a:solidFill>
                <a:effectLst/>
                <a:latin typeface="Arial" charset="0"/>
                <a:ea typeface="+mn-ea"/>
                <a:cs typeface="+mn-cs"/>
              </a:rPr>
              <a:t>Furthermore, let </a:t>
            </a:r>
            <a:r>
              <a:rPr lang="en-HK" sz="1200" i="1" kern="1200" dirty="0">
                <a:solidFill>
                  <a:schemeClr val="tx1"/>
                </a:solidFill>
                <a:effectLst/>
                <a:latin typeface="Arial" charset="0"/>
                <a:ea typeface="+mn-ea"/>
                <a:cs typeface="+mn-cs"/>
              </a:rPr>
              <a:t>t</a:t>
            </a:r>
            <a:r>
              <a:rPr lang="en-HK" sz="1200" kern="1200" dirty="0">
                <a:solidFill>
                  <a:schemeClr val="tx1"/>
                </a:solidFill>
                <a:effectLst/>
                <a:latin typeface="Arial" charset="0"/>
                <a:ea typeface="+mn-ea"/>
                <a:cs typeface="+mn-cs"/>
              </a:rPr>
              <a:t>0 be the time at which its first CE occurs, and </a:t>
            </a:r>
            <a:r>
              <a:rPr lang="en-HK" sz="1200" i="1" kern="1200" dirty="0">
                <a:solidFill>
                  <a:schemeClr val="tx1"/>
                </a:solidFill>
                <a:effectLst/>
                <a:latin typeface="Arial" charset="0"/>
                <a:ea typeface="+mn-ea"/>
                <a:cs typeface="+mn-cs"/>
              </a:rPr>
              <a:t>t</a:t>
            </a:r>
            <a:r>
              <a:rPr lang="en-HK" sz="1200" kern="1200" dirty="0">
                <a:solidFill>
                  <a:schemeClr val="tx1"/>
                </a:solidFill>
                <a:effectLst/>
                <a:latin typeface="Arial" charset="0"/>
                <a:ea typeface="+mn-ea"/>
                <a:cs typeface="+mn-cs"/>
              </a:rPr>
              <a:t>1 be the time at which the server failure occurs. </a:t>
            </a:r>
            <a:endParaRPr lang="en-HK" dirty="0"/>
          </a:p>
          <a:p>
            <a:endParaRPr lang="en-HK"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HK" sz="1200" kern="1200" dirty="0">
                <a:solidFill>
                  <a:schemeClr val="tx1"/>
                </a:solidFill>
                <a:effectLst/>
                <a:latin typeface="Arial" charset="0"/>
                <a:ea typeface="+mn-ea"/>
                <a:cs typeface="+mn-cs"/>
              </a:rPr>
              <a:t>We say that a server failure is </a:t>
            </a:r>
            <a:r>
              <a:rPr lang="en-HK" sz="1200" i="1" kern="1200" dirty="0">
                <a:solidFill>
                  <a:schemeClr val="tx1"/>
                </a:solidFill>
                <a:effectLst/>
                <a:latin typeface="Arial" charset="0"/>
                <a:ea typeface="+mn-ea"/>
                <a:cs typeface="+mn-cs"/>
              </a:rPr>
              <a:t>predictable </a:t>
            </a:r>
            <a:r>
              <a:rPr lang="en-HK" sz="1200" kern="1200" dirty="0">
                <a:solidFill>
                  <a:schemeClr val="tx1"/>
                </a:solidFill>
                <a:effectLst/>
                <a:latin typeface="Arial" charset="0"/>
                <a:ea typeface="+mn-ea"/>
                <a:cs typeface="+mn-cs"/>
              </a:rPr>
              <a:t>if </a:t>
            </a:r>
            <a:r>
              <a:rPr lang="en-HK" sz="1200" i="1" kern="1200" dirty="0">
                <a:solidFill>
                  <a:schemeClr val="tx1"/>
                </a:solidFill>
                <a:effectLst/>
                <a:latin typeface="Arial" charset="0"/>
                <a:ea typeface="+mn-ea"/>
                <a:cs typeface="+mn-cs"/>
              </a:rPr>
              <a:t>t</a:t>
            </a:r>
            <a:r>
              <a:rPr lang="en-HK" sz="1200" kern="1200" dirty="0">
                <a:solidFill>
                  <a:schemeClr val="tx1"/>
                </a:solidFill>
                <a:effectLst/>
                <a:latin typeface="Arial" charset="0"/>
                <a:ea typeface="+mn-ea"/>
                <a:cs typeface="+mn-cs"/>
              </a:rPr>
              <a:t>0 ≤ </a:t>
            </a:r>
            <a:r>
              <a:rPr lang="en-HK" sz="1200" i="1" kern="1200" dirty="0">
                <a:solidFill>
                  <a:schemeClr val="tx1"/>
                </a:solidFill>
                <a:effectLst/>
                <a:latin typeface="Arial" charset="0"/>
                <a:ea typeface="+mn-ea"/>
                <a:cs typeface="+mn-cs"/>
              </a:rPr>
              <a:t>t</a:t>
            </a:r>
            <a:r>
              <a:rPr lang="en-HK" sz="1200" kern="1200" dirty="0">
                <a:solidFill>
                  <a:schemeClr val="tx1"/>
                </a:solidFill>
                <a:effectLst/>
                <a:latin typeface="Arial" charset="0"/>
                <a:ea typeface="+mn-ea"/>
                <a:cs typeface="+mn-cs"/>
              </a:rPr>
              <a:t>1 − </a:t>
            </a:r>
            <a:r>
              <a:rPr lang="en-HK" sz="1200" i="1" kern="1200" dirty="0">
                <a:solidFill>
                  <a:schemeClr val="tx1"/>
                </a:solidFill>
                <a:effectLst/>
                <a:latin typeface="Arial" charset="0"/>
                <a:ea typeface="+mn-ea"/>
                <a:cs typeface="+mn-cs"/>
              </a:rPr>
              <a:t>T </a:t>
            </a:r>
            <a:r>
              <a:rPr lang="en-HK" sz="1200" kern="1200" dirty="0">
                <a:solidFill>
                  <a:schemeClr val="tx1"/>
                </a:solidFill>
                <a:effectLst/>
                <a:latin typeface="Arial" charset="0"/>
                <a:ea typeface="+mn-ea"/>
                <a:cs typeface="+mn-cs"/>
              </a:rPr>
              <a:t>( as shown in Figure (a)), meaning that there exists some CEs for our feature extraction for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HK" sz="1200" kern="1200" dirty="0">
                <a:solidFill>
                  <a:schemeClr val="tx1"/>
                </a:solidFill>
                <a:effectLst/>
                <a:latin typeface="Arial" charset="0"/>
                <a:ea typeface="+mn-ea"/>
                <a:cs typeface="+mn-cs"/>
              </a:rPr>
              <a:t>machine-learning-based server failure prediction ; otherwise, a server failure is </a:t>
            </a:r>
            <a:r>
              <a:rPr lang="en-HK" sz="1200" i="1" kern="1200" dirty="0">
                <a:solidFill>
                  <a:schemeClr val="tx1"/>
                </a:solidFill>
                <a:effectLst/>
                <a:latin typeface="Arial" charset="0"/>
                <a:ea typeface="+mn-ea"/>
                <a:cs typeface="+mn-cs"/>
              </a:rPr>
              <a:t>unpredictable </a:t>
            </a:r>
            <a:r>
              <a:rPr lang="en-HK" sz="1200" kern="1200" dirty="0">
                <a:solidFill>
                  <a:schemeClr val="tx1"/>
                </a:solidFill>
                <a:effectLst/>
                <a:latin typeface="Arial" charset="0"/>
                <a:ea typeface="+mn-ea"/>
                <a:cs typeface="+mn-cs"/>
              </a:rPr>
              <a:t>if </a:t>
            </a:r>
            <a:r>
              <a:rPr lang="en-HK" sz="1200" i="1" kern="1200" dirty="0">
                <a:solidFill>
                  <a:schemeClr val="tx1"/>
                </a:solidFill>
                <a:effectLst/>
                <a:latin typeface="Arial" charset="0"/>
                <a:ea typeface="+mn-ea"/>
                <a:cs typeface="+mn-cs"/>
              </a:rPr>
              <a:t>t</a:t>
            </a:r>
            <a:r>
              <a:rPr lang="en-HK" sz="1200" kern="1200" dirty="0">
                <a:solidFill>
                  <a:schemeClr val="tx1"/>
                </a:solidFill>
                <a:effectLst/>
                <a:latin typeface="Arial" charset="0"/>
                <a:ea typeface="+mn-ea"/>
                <a:cs typeface="+mn-cs"/>
              </a:rPr>
              <a:t>0 &gt; </a:t>
            </a:r>
            <a:r>
              <a:rPr lang="en-HK" sz="1200" i="1" kern="1200" dirty="0">
                <a:solidFill>
                  <a:schemeClr val="tx1"/>
                </a:solidFill>
                <a:effectLst/>
                <a:latin typeface="Arial" charset="0"/>
                <a:ea typeface="+mn-ea"/>
                <a:cs typeface="+mn-cs"/>
              </a:rPr>
              <a:t>t</a:t>
            </a:r>
            <a:r>
              <a:rPr lang="en-HK" sz="1200" kern="1200" dirty="0">
                <a:solidFill>
                  <a:schemeClr val="tx1"/>
                </a:solidFill>
                <a:effectLst/>
                <a:latin typeface="Arial" charset="0"/>
                <a:ea typeface="+mn-ea"/>
                <a:cs typeface="+mn-cs"/>
              </a:rPr>
              <a:t>1 − </a:t>
            </a:r>
            <a:r>
              <a:rPr lang="en-HK" sz="1200" i="1" kern="1200" dirty="0">
                <a:solidFill>
                  <a:schemeClr val="tx1"/>
                </a:solidFill>
                <a:effectLst/>
                <a:latin typeface="Arial" charset="0"/>
                <a:ea typeface="+mn-ea"/>
                <a:cs typeface="+mn-cs"/>
              </a:rPr>
              <a:t>T </a:t>
            </a:r>
            <a:r>
              <a:rPr lang="en-HK" sz="1200" kern="1200" dirty="0">
                <a:solidFill>
                  <a:schemeClr val="tx1"/>
                </a:solidFill>
                <a:effectLst/>
                <a:latin typeface="Arial" charset="0"/>
                <a:ea typeface="+mn-ea"/>
                <a:cs typeface="+mn-cs"/>
              </a:rPr>
              <a:t>(as shown in Figure (b)),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HK" sz="1200" kern="1200" dirty="0">
                <a:solidFill>
                  <a:schemeClr val="tx1"/>
                </a:solidFill>
                <a:effectLst/>
                <a:latin typeface="Arial" charset="0"/>
                <a:ea typeface="+mn-ea"/>
                <a:cs typeface="+mn-cs"/>
              </a:rPr>
              <a:t>as no CE is observed when the prediction is conducted. </a:t>
            </a:r>
            <a:endParaRPr lang="en-HK"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HK" dirty="0"/>
          </a:p>
          <a:p>
            <a:endParaRPr lang="en-HK" dirty="0"/>
          </a:p>
        </p:txBody>
      </p:sp>
    </p:spTree>
    <p:extLst>
      <p:ext uri="{BB962C8B-B14F-4D97-AF65-F5344CB8AC3E}">
        <p14:creationId xmlns:p14="http://schemas.microsoft.com/office/powerpoint/2010/main" val="1936999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sz="1200" kern="1200" dirty="0">
                <a:solidFill>
                  <a:schemeClr val="tx1"/>
                </a:solidFill>
                <a:effectLst/>
                <a:latin typeface="Arial" charset="0"/>
                <a:ea typeface="+mn-ea"/>
                <a:cs typeface="+mn-cs"/>
              </a:rPr>
              <a:t>The following figure shows that while large fractions of server failures are predictable</a:t>
            </a:r>
          </a:p>
          <a:p>
            <a:r>
              <a:rPr lang="en-HK" sz="1200" kern="1200" dirty="0">
                <a:solidFill>
                  <a:schemeClr val="tx1"/>
                </a:solidFill>
                <a:effectLst/>
                <a:latin typeface="Arial" charset="0"/>
                <a:ea typeface="+mn-ea"/>
                <a:cs typeface="+mn-cs"/>
              </a:rPr>
              <a:t> in a short prediction window (e.g., 96.5%- 99.9% when the prediction window is one minute), </a:t>
            </a:r>
          </a:p>
          <a:p>
            <a:r>
              <a:rPr lang="en-HK" sz="1200" kern="1200" dirty="0">
                <a:solidFill>
                  <a:schemeClr val="tx1"/>
                </a:solidFill>
                <a:effectLst/>
                <a:latin typeface="Arial" charset="0"/>
                <a:ea typeface="+mn-ea"/>
                <a:cs typeface="+mn-cs"/>
              </a:rPr>
              <a:t>the relative percentages of predictable server failures decrease significantly as the prediction </a:t>
            </a:r>
          </a:p>
          <a:p>
            <a:r>
              <a:rPr lang="en-HK" sz="1200" kern="1200" dirty="0">
                <a:solidFill>
                  <a:schemeClr val="tx1"/>
                </a:solidFill>
                <a:effectLst/>
                <a:latin typeface="Arial" charset="0"/>
                <a:ea typeface="+mn-ea"/>
                <a:cs typeface="+mn-cs"/>
              </a:rPr>
              <a:t>window increases. </a:t>
            </a:r>
          </a:p>
          <a:p>
            <a:endParaRPr lang="en-HK" sz="1200" kern="1200" dirty="0">
              <a:solidFill>
                <a:schemeClr val="tx1"/>
              </a:solidFill>
              <a:effectLst/>
              <a:latin typeface="Arial" charset="0"/>
              <a:ea typeface="+mn-ea"/>
              <a:cs typeface="+mn-cs"/>
            </a:endParaRPr>
          </a:p>
          <a:p>
            <a:r>
              <a:rPr lang="en-HK" sz="1200" kern="1200" dirty="0">
                <a:solidFill>
                  <a:schemeClr val="tx1"/>
                </a:solidFill>
                <a:effectLst/>
                <a:latin typeface="Arial" charset="0"/>
                <a:ea typeface="+mn-ea"/>
                <a:cs typeface="+mn-cs"/>
              </a:rPr>
              <a:t>For example, the relative percentages of predictable CE-driven, UE-driven, and miscellaneous </a:t>
            </a:r>
          </a:p>
          <a:p>
            <a:r>
              <a:rPr lang="en-HK" sz="1200" kern="1200" dirty="0">
                <a:solidFill>
                  <a:schemeClr val="tx1"/>
                </a:solidFill>
                <a:effectLst/>
                <a:latin typeface="Arial" charset="0"/>
                <a:ea typeface="+mn-ea"/>
                <a:cs typeface="+mn-cs"/>
              </a:rPr>
              <a:t>failures decrease to 31.8%, 33.5%, and 40.3% when the prediction window increases to one day, respectively. </a:t>
            </a:r>
          </a:p>
          <a:p>
            <a:endParaRPr lang="en-HK"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HK" sz="1200" kern="1200" dirty="0">
                <a:solidFill>
                  <a:schemeClr val="tx1"/>
                </a:solidFill>
                <a:effectLst/>
                <a:latin typeface="Arial" charset="0"/>
                <a:ea typeface="+mn-ea"/>
                <a:cs typeface="+mn-cs"/>
              </a:rPr>
              <a:t>Thus, keeping a short prediction window is critical for accurate prediction. </a:t>
            </a:r>
            <a:endParaRPr lang="en-HK" dirty="0"/>
          </a:p>
          <a:p>
            <a:endParaRPr lang="en-HK" dirty="0"/>
          </a:p>
        </p:txBody>
      </p:sp>
    </p:spTree>
    <p:extLst>
      <p:ext uri="{BB962C8B-B14F-4D97-AF65-F5344CB8AC3E}">
        <p14:creationId xmlns:p14="http://schemas.microsoft.com/office/powerpoint/2010/main" val="1120801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sz="1200" kern="1200" dirty="0">
                <a:solidFill>
                  <a:schemeClr val="tx1"/>
                </a:solidFill>
                <a:effectLst/>
                <a:latin typeface="Arial" charset="0"/>
                <a:ea typeface="+mn-ea"/>
                <a:cs typeface="+mn-cs"/>
              </a:rPr>
              <a:t>The average numbers of CEs for predictable CE-driven and miscellaneous failures are generally high; for example, they are 8.7-22.3 K and 5.5-10.1 K when the prediction window ranges from one minute to one day, respectively.</a:t>
            </a:r>
          </a:p>
          <a:p>
            <a:endParaRPr lang="en-HK"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HK" sz="1200" kern="1200" dirty="0">
                <a:solidFill>
                  <a:schemeClr val="tx1"/>
                </a:solidFill>
                <a:effectLst/>
                <a:latin typeface="Arial" charset="0"/>
                <a:ea typeface="+mn-ea"/>
                <a:cs typeface="+mn-cs"/>
              </a:rPr>
              <a:t>On the other hand, the average number of CEs over all healthy servers in the whole eight- month period is 835.</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HK"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HK" sz="1200" kern="1200" dirty="0">
                <a:solidFill>
                  <a:schemeClr val="tx1"/>
                </a:solidFill>
                <a:effectLst/>
                <a:latin typeface="Arial" charset="0"/>
                <a:ea typeface="+mn-ea"/>
                <a:cs typeface="+mn-cs"/>
              </a:rPr>
              <a:t>his suggests that the number of CEs can be an effective indicator for distinguishing between healthy servers and CE-driven or miscellaneous failures in server failure prediction. </a:t>
            </a:r>
            <a:endParaRPr lang="en-HK"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HK" dirty="0"/>
          </a:p>
          <a:p>
            <a:r>
              <a:rPr lang="en-HK" sz="1200" kern="1200" dirty="0">
                <a:solidFill>
                  <a:schemeClr val="tx1"/>
                </a:solidFill>
                <a:effectLst/>
                <a:latin typeface="Arial" charset="0"/>
                <a:ea typeface="+mn-ea"/>
                <a:cs typeface="+mn-cs"/>
              </a:rPr>
              <a:t> </a:t>
            </a:r>
            <a:endParaRPr lang="en-HK" dirty="0"/>
          </a:p>
          <a:p>
            <a:endParaRPr lang="en-HK" dirty="0"/>
          </a:p>
        </p:txBody>
      </p:sp>
    </p:spTree>
    <p:extLst>
      <p:ext uri="{BB962C8B-B14F-4D97-AF65-F5344CB8AC3E}">
        <p14:creationId xmlns:p14="http://schemas.microsoft.com/office/powerpoint/2010/main" val="2461375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xfrm>
            <a:off x="8938472" y="6537326"/>
            <a:ext cx="2844059" cy="320675"/>
          </a:xfrm>
          <a:ln/>
        </p:spPr>
        <p:txBody>
          <a:bodyPr/>
          <a:lstStyle>
            <a:lvl1pPr>
              <a:defRPr sz="1200"/>
            </a:lvl1pPr>
          </a:lstStyle>
          <a:p>
            <a:pPr>
              <a:defRPr/>
            </a:pPr>
            <a:fld id="{35DD5A66-9C2F-42FF-B09E-B62E67AA1448}" type="slidenum">
              <a:rPr lang="en-US" smtClean="0"/>
              <a:pPr>
                <a:defRPr/>
              </a:pPr>
              <a:t>‹#›</a:t>
            </a:fld>
            <a:endParaRPr lang="en-US"/>
          </a:p>
        </p:txBody>
      </p:sp>
    </p:spTree>
    <p:extLst>
      <p:ext uri="{BB962C8B-B14F-4D97-AF65-F5344CB8AC3E}">
        <p14:creationId xmlns:p14="http://schemas.microsoft.com/office/powerpoint/2010/main" val="504986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06A720C1-C97C-4A95-8CC7-E9C91CBF4048}" type="slidenum">
              <a:rPr lang="en-US"/>
              <a:pPr>
                <a:defRPr/>
              </a:pPr>
              <a:t>‹#›</a:t>
            </a:fld>
            <a:endParaRPr lang="en-US"/>
          </a:p>
        </p:txBody>
      </p:sp>
    </p:spTree>
    <p:extLst>
      <p:ext uri="{BB962C8B-B14F-4D97-AF65-F5344CB8AC3E}">
        <p14:creationId xmlns:p14="http://schemas.microsoft.com/office/powerpoint/2010/main" val="2852594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26C9E9CD-6400-4048-A621-93BAB80DCE84}" type="slidenum">
              <a:rPr lang="en-US"/>
              <a:pPr>
                <a:defRPr/>
              </a:pPr>
              <a:t>‹#›</a:t>
            </a:fld>
            <a:endParaRPr lang="en-US"/>
          </a:p>
        </p:txBody>
      </p:sp>
    </p:spTree>
    <p:extLst>
      <p:ext uri="{BB962C8B-B14F-4D97-AF65-F5344CB8AC3E}">
        <p14:creationId xmlns:p14="http://schemas.microsoft.com/office/powerpoint/2010/main" val="270525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76200"/>
            <a:ext cx="10969943" cy="1143000"/>
          </a:xfrm>
        </p:spPr>
        <p:txBody>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609441" y="1447801"/>
            <a:ext cx="10969943" cy="4678364"/>
          </a:xfrm>
        </p:spPr>
        <p:txBody>
          <a:bodyPr/>
          <a:lstStyle>
            <a:lvl1pPr>
              <a:lnSpc>
                <a:spcPct val="100000"/>
              </a:lnSpc>
              <a:defRPr sz="2800"/>
            </a:lvl1pPr>
            <a:lvl2pPr>
              <a:lnSpc>
                <a:spcPct val="100000"/>
              </a:lnSpc>
              <a:defRPr sz="2400"/>
            </a:lvl2pPr>
            <a:lvl3pPr>
              <a:lnSpc>
                <a:spcPct val="100000"/>
              </a:lnSpc>
              <a:defRPr sz="2000"/>
            </a:lvl3pPr>
            <a:lvl4pPr>
              <a:lnSpc>
                <a:spcPct val="100000"/>
              </a:lnSpc>
              <a:defRPr sz="1800"/>
            </a:lvl4pPr>
            <a:lvl5pPr>
              <a:lnSpc>
                <a:spcPct val="10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xfrm>
            <a:off x="8938472" y="6537326"/>
            <a:ext cx="2844059" cy="320675"/>
          </a:xfrm>
          <a:ln/>
        </p:spPr>
        <p:txBody>
          <a:bodyPr/>
          <a:lstStyle>
            <a:lvl1pPr>
              <a:defRPr sz="1000"/>
            </a:lvl1pPr>
          </a:lstStyle>
          <a:p>
            <a:pPr>
              <a:defRPr/>
            </a:pPr>
            <a:fld id="{3FFE790D-BCFB-4008-9260-CA63AEE325FD}" type="slidenum">
              <a:rPr lang="en-US" smtClean="0"/>
              <a:pPr>
                <a:defRPr/>
              </a:pPr>
              <a:t>‹#›</a:t>
            </a:fld>
            <a:endParaRPr lang="en-US"/>
          </a:p>
        </p:txBody>
      </p:sp>
    </p:spTree>
    <p:extLst>
      <p:ext uri="{BB962C8B-B14F-4D97-AF65-F5344CB8AC3E}">
        <p14:creationId xmlns:p14="http://schemas.microsoft.com/office/powerpoint/2010/main" val="3820657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253C469-7C95-4280-A06B-E0B75510FD76}" type="slidenum">
              <a:rPr lang="en-US"/>
              <a:pPr>
                <a:defRPr/>
              </a:pPr>
              <a:t>‹#›</a:t>
            </a:fld>
            <a:endParaRPr lang="en-US"/>
          </a:p>
        </p:txBody>
      </p:sp>
    </p:spTree>
    <p:extLst>
      <p:ext uri="{BB962C8B-B14F-4D97-AF65-F5344CB8AC3E}">
        <p14:creationId xmlns:p14="http://schemas.microsoft.com/office/powerpoint/2010/main" val="1002536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38DC131-9A15-4746-A2F6-35F31BCF58C6}" type="slidenum">
              <a:rPr lang="en-US"/>
              <a:pPr>
                <a:defRPr/>
              </a:pPr>
              <a:t>‹#›</a:t>
            </a:fld>
            <a:endParaRPr lang="en-US"/>
          </a:p>
        </p:txBody>
      </p:sp>
    </p:spTree>
    <p:extLst>
      <p:ext uri="{BB962C8B-B14F-4D97-AF65-F5344CB8AC3E}">
        <p14:creationId xmlns:p14="http://schemas.microsoft.com/office/powerpoint/2010/main" val="1606488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0CFAF1C9-0564-4621-92FB-D00C85A93782}" type="slidenum">
              <a:rPr lang="en-US"/>
              <a:pPr>
                <a:defRPr/>
              </a:pPr>
              <a:t>‹#›</a:t>
            </a:fld>
            <a:endParaRPr lang="en-US"/>
          </a:p>
        </p:txBody>
      </p:sp>
    </p:spTree>
    <p:extLst>
      <p:ext uri="{BB962C8B-B14F-4D97-AF65-F5344CB8AC3E}">
        <p14:creationId xmlns:p14="http://schemas.microsoft.com/office/powerpoint/2010/main" val="150881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3B2E25E5-12CD-4826-A5AF-2C98E7658DA3}" type="slidenum">
              <a:rPr lang="en-US"/>
              <a:pPr>
                <a:defRPr/>
              </a:pPr>
              <a:t>‹#›</a:t>
            </a:fld>
            <a:endParaRPr lang="en-US"/>
          </a:p>
        </p:txBody>
      </p:sp>
    </p:spTree>
    <p:extLst>
      <p:ext uri="{BB962C8B-B14F-4D97-AF65-F5344CB8AC3E}">
        <p14:creationId xmlns:p14="http://schemas.microsoft.com/office/powerpoint/2010/main" val="3715333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D8F9D020-3E06-4B10-9F51-23473D21C23E}" type="slidenum">
              <a:rPr lang="en-US"/>
              <a:pPr>
                <a:defRPr/>
              </a:pPr>
              <a:t>‹#›</a:t>
            </a:fld>
            <a:endParaRPr lang="en-US"/>
          </a:p>
        </p:txBody>
      </p:sp>
    </p:spTree>
    <p:extLst>
      <p:ext uri="{BB962C8B-B14F-4D97-AF65-F5344CB8AC3E}">
        <p14:creationId xmlns:p14="http://schemas.microsoft.com/office/powerpoint/2010/main" val="2168034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E01BF5AF-EDEE-436D-9ACF-174E098673DB}" type="slidenum">
              <a:rPr lang="en-US"/>
              <a:pPr>
                <a:defRPr/>
              </a:pPr>
              <a:t>‹#›</a:t>
            </a:fld>
            <a:endParaRPr lang="en-US"/>
          </a:p>
        </p:txBody>
      </p:sp>
    </p:spTree>
    <p:extLst>
      <p:ext uri="{BB962C8B-B14F-4D97-AF65-F5344CB8AC3E}">
        <p14:creationId xmlns:p14="http://schemas.microsoft.com/office/powerpoint/2010/main" val="3363334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EC4DDACC-B398-4434-9A27-1DB8A0412CE5}" type="slidenum">
              <a:rPr lang="en-US"/>
              <a:pPr>
                <a:defRPr/>
              </a:pPr>
              <a:t>‹#›</a:t>
            </a:fld>
            <a:endParaRPr lang="en-US"/>
          </a:p>
        </p:txBody>
      </p:sp>
    </p:spTree>
    <p:extLst>
      <p:ext uri="{BB962C8B-B14F-4D97-AF65-F5344CB8AC3E}">
        <p14:creationId xmlns:p14="http://schemas.microsoft.com/office/powerpoint/2010/main" val="223695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441" y="274638"/>
            <a:ext cx="1096994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441" y="1600201"/>
            <a:ext cx="1096994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9" name="Rectangle 5"/>
          <p:cNvSpPr>
            <a:spLocks noGrp="1" noChangeArrowheads="1"/>
          </p:cNvSpPr>
          <p:nvPr>
            <p:ph type="ftr" sz="quarter" idx="3"/>
          </p:nvPr>
        </p:nvSpPr>
        <p:spPr bwMode="auto">
          <a:xfrm>
            <a:off x="609441" y="6400801"/>
            <a:ext cx="7414869"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p>
        </p:txBody>
      </p:sp>
      <p:sp>
        <p:nvSpPr>
          <p:cNvPr id="1030" name="Rectangle 6"/>
          <p:cNvSpPr>
            <a:spLocks noGrp="1" noChangeArrowheads="1"/>
          </p:cNvSpPr>
          <p:nvPr>
            <p:ph type="sldNum" sz="quarter" idx="4"/>
          </p:nvPr>
        </p:nvSpPr>
        <p:spPr bwMode="auto">
          <a:xfrm>
            <a:off x="8735325" y="6400801"/>
            <a:ext cx="2844059"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C80DFAE-88B7-49D3-8F2D-B101E877E43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1" fontAlgn="base" hangingPunct="1">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C0C0C0"/>
            </a:outerShdw>
          </a:effectLst>
          <a:latin typeface="Arial" charset="0"/>
        </a:defRPr>
      </a:lvl2pPr>
      <a:lvl3pPr algn="ctr" rtl="0" eaLnBrk="1" fontAlgn="base" hangingPunct="1">
        <a:spcBef>
          <a:spcPct val="0"/>
        </a:spcBef>
        <a:spcAft>
          <a:spcPct val="0"/>
        </a:spcAft>
        <a:defRPr sz="4400" b="1">
          <a:solidFill>
            <a:schemeClr val="tx2"/>
          </a:solidFill>
          <a:effectLst>
            <a:outerShdw blurRad="38100" dist="38100" dir="2700000" algn="tl">
              <a:srgbClr val="C0C0C0"/>
            </a:outerShdw>
          </a:effectLst>
          <a:latin typeface="Arial" charset="0"/>
        </a:defRPr>
      </a:lvl3pPr>
      <a:lvl4pPr algn="ctr" rtl="0" eaLnBrk="1" fontAlgn="base" hangingPunct="1">
        <a:spcBef>
          <a:spcPct val="0"/>
        </a:spcBef>
        <a:spcAft>
          <a:spcPct val="0"/>
        </a:spcAft>
        <a:defRPr sz="4400" b="1">
          <a:solidFill>
            <a:schemeClr val="tx2"/>
          </a:solidFill>
          <a:effectLst>
            <a:outerShdw blurRad="38100" dist="38100" dir="2700000" algn="tl">
              <a:srgbClr val="C0C0C0"/>
            </a:outerShdw>
          </a:effectLst>
          <a:latin typeface="Arial" charset="0"/>
        </a:defRPr>
      </a:lvl4pPr>
      <a:lvl5pPr algn="ctr" rtl="0" eaLnBrk="1" fontAlgn="base" hangingPunct="1">
        <a:spcBef>
          <a:spcPct val="0"/>
        </a:spcBef>
        <a:spcAft>
          <a:spcPct val="0"/>
        </a:spcAft>
        <a:defRPr sz="4400" b="1">
          <a:solidFill>
            <a:schemeClr val="tx2"/>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C0C0C0"/>
            </a:outerShdw>
          </a:effectLst>
          <a:latin typeface="Arial" charset="0"/>
        </a:defRPr>
      </a:lvl9pPr>
    </p:titleStyle>
    <p:bodyStyle>
      <a:lvl1pPr marL="342900" indent="-342900" algn="l" rtl="0" eaLnBrk="1" fontAlgn="base" hangingPunct="1">
        <a:lnSpc>
          <a:spcPct val="105000"/>
        </a:lnSpc>
        <a:spcBef>
          <a:spcPct val="50000"/>
        </a:spcBef>
        <a:spcAft>
          <a:spcPct val="0"/>
        </a:spcAft>
        <a:buFont typeface="Wingdings" pitchFamily="2" charset="2"/>
        <a:buChar char="Ø"/>
        <a:defRPr sz="2800">
          <a:solidFill>
            <a:schemeClr val="tx1"/>
          </a:solidFill>
          <a:latin typeface="+mn-lt"/>
          <a:ea typeface="+mn-ea"/>
          <a:cs typeface="+mn-cs"/>
        </a:defRPr>
      </a:lvl1pPr>
      <a:lvl2pPr marL="742950" indent="-285750" algn="l" rtl="0" eaLnBrk="1" fontAlgn="base" hangingPunct="1">
        <a:lnSpc>
          <a:spcPct val="105000"/>
        </a:lnSpc>
        <a:spcBef>
          <a:spcPct val="20000"/>
        </a:spcBef>
        <a:spcAft>
          <a:spcPct val="0"/>
        </a:spcAft>
        <a:buChar char="•"/>
        <a:defRPr sz="2400">
          <a:solidFill>
            <a:schemeClr val="tx1"/>
          </a:solidFill>
          <a:latin typeface="+mn-lt"/>
        </a:defRPr>
      </a:lvl2pPr>
      <a:lvl3pPr marL="1143000" indent="-228600" algn="l" rtl="0" eaLnBrk="1" fontAlgn="base" hangingPunct="1">
        <a:lnSpc>
          <a:spcPct val="105000"/>
        </a:lnSpc>
        <a:spcBef>
          <a:spcPct val="20000"/>
        </a:spcBef>
        <a:spcAft>
          <a:spcPct val="0"/>
        </a:spcAft>
        <a:buChar char="•"/>
        <a:defRPr sz="2000">
          <a:solidFill>
            <a:schemeClr val="tx1"/>
          </a:solidFill>
          <a:latin typeface="+mn-lt"/>
        </a:defRPr>
      </a:lvl3pPr>
      <a:lvl4pPr marL="1600200" indent="-228600" algn="l" rtl="0" eaLnBrk="1" fontAlgn="base" hangingPunct="1">
        <a:lnSpc>
          <a:spcPct val="105000"/>
        </a:lnSpc>
        <a:spcBef>
          <a:spcPct val="20000"/>
        </a:spcBef>
        <a:spcAft>
          <a:spcPct val="0"/>
        </a:spcAft>
        <a:buChar char="•"/>
        <a:defRPr>
          <a:solidFill>
            <a:schemeClr val="tx1"/>
          </a:solidFill>
          <a:latin typeface="+mn-lt"/>
        </a:defRPr>
      </a:lvl4pPr>
      <a:lvl5pPr marL="2057400" indent="-228600" algn="l" rtl="0" eaLnBrk="1" fontAlgn="base" hangingPunct="1">
        <a:lnSpc>
          <a:spcPct val="105000"/>
        </a:lnSpc>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github.com/alibaba-edu/dcbrain/tree/master/dramdata"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github.com/zncheng/dramanalysi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28801"/>
            <a:ext cx="12188825" cy="1771651"/>
          </a:xfrm>
        </p:spPr>
        <p:txBody>
          <a:bodyPr/>
          <a:lstStyle/>
          <a:p>
            <a:r>
              <a:rPr lang="en-HK" dirty="0">
                <a:effectLst>
                  <a:outerShdw blurRad="38100" dist="38100" dir="2700000" algn="tl">
                    <a:srgbClr val="000000">
                      <a:alpha val="43137"/>
                    </a:srgbClr>
                  </a:outerShdw>
                </a:effectLst>
              </a:rPr>
              <a:t>An In-Depth Correlative Study Between DRAM Errors and Server Failures </a:t>
            </a:r>
            <a:br>
              <a:rPr lang="en-HK" dirty="0">
                <a:effectLst>
                  <a:outerShdw blurRad="38100" dist="38100" dir="2700000" algn="tl">
                    <a:srgbClr val="000000">
                      <a:alpha val="43137"/>
                    </a:srgbClr>
                  </a:outerShdw>
                </a:effectLst>
              </a:rPr>
            </a:br>
            <a:r>
              <a:rPr lang="en-HK" dirty="0">
                <a:effectLst>
                  <a:outerShdw blurRad="38100" dist="38100" dir="2700000" algn="tl">
                    <a:srgbClr val="000000">
                      <a:alpha val="43137"/>
                    </a:srgbClr>
                  </a:outerShdw>
                </a:effectLst>
              </a:rPr>
              <a:t>in Production Data </a:t>
            </a:r>
            <a:r>
              <a:rPr lang="en-HK" dirty="0" err="1">
                <a:effectLst>
                  <a:outerShdw blurRad="38100" dist="38100" dir="2700000" algn="tl">
                    <a:srgbClr val="000000">
                      <a:alpha val="43137"/>
                    </a:srgbClr>
                  </a:outerShdw>
                </a:effectLst>
              </a:rPr>
              <a:t>Centers</a:t>
            </a:r>
            <a:r>
              <a:rPr lang="en-HK" dirty="0">
                <a:effectLst>
                  <a:outerShdw blurRad="38100" dist="38100" dir="2700000" algn="tl">
                    <a:srgbClr val="000000">
                      <a:alpha val="43137"/>
                    </a:srgbClr>
                  </a:outerShdw>
                </a:effectLst>
              </a:rPr>
              <a:t> </a:t>
            </a:r>
          </a:p>
        </p:txBody>
      </p:sp>
      <p:sp>
        <p:nvSpPr>
          <p:cNvPr id="3" name="Subtitle 2"/>
          <p:cNvSpPr>
            <a:spLocks noGrp="1"/>
          </p:cNvSpPr>
          <p:nvPr>
            <p:ph type="subTitle" idx="1"/>
          </p:nvPr>
        </p:nvSpPr>
        <p:spPr>
          <a:xfrm>
            <a:off x="406294" y="4027512"/>
            <a:ext cx="11376237" cy="2209800"/>
          </a:xfrm>
        </p:spPr>
        <p:txBody>
          <a:bodyPr/>
          <a:lstStyle/>
          <a:p>
            <a:r>
              <a:rPr lang="en-US" altLang="zh-CN" sz="2400" dirty="0"/>
              <a:t>Zhinan Cheng</a:t>
            </a:r>
            <a:r>
              <a:rPr lang="en-US" altLang="zh-CN" sz="2400" baseline="30000" dirty="0"/>
              <a:t>1</a:t>
            </a:r>
            <a:r>
              <a:rPr lang="en-US" altLang="zh-CN" sz="2400" dirty="0"/>
              <a:t>, </a:t>
            </a:r>
            <a:r>
              <a:rPr lang="en-US" altLang="zh-CN" sz="2400" dirty="0" err="1"/>
              <a:t>Shujie</a:t>
            </a:r>
            <a:r>
              <a:rPr lang="zh-CN" altLang="en-US" sz="2400" dirty="0"/>
              <a:t> </a:t>
            </a:r>
            <a:r>
              <a:rPr lang="en-US" altLang="zh-CN" sz="2400" dirty="0"/>
              <a:t>Han</a:t>
            </a:r>
            <a:r>
              <a:rPr lang="en-US" altLang="zh-CN" sz="2400" baseline="30000" dirty="0"/>
              <a:t>2</a:t>
            </a:r>
            <a:r>
              <a:rPr lang="en-US" sz="2400" dirty="0"/>
              <a:t>, </a:t>
            </a:r>
            <a:r>
              <a:rPr lang="en-US" sz="2400" b="1" dirty="0"/>
              <a:t>Patrick P. C. Lee</a:t>
            </a:r>
            <a:r>
              <a:rPr lang="en-US" altLang="zh-CN" sz="2400" b="1" baseline="30000" dirty="0"/>
              <a:t>1</a:t>
            </a:r>
            <a:r>
              <a:rPr lang="en-US" altLang="zh-CN" sz="2400" dirty="0"/>
              <a:t>,</a:t>
            </a:r>
            <a:r>
              <a:rPr lang="zh-CN" altLang="en-US" sz="2400" dirty="0"/>
              <a:t> </a:t>
            </a:r>
            <a:br>
              <a:rPr lang="en-US" altLang="zh-CN" sz="2400" dirty="0"/>
            </a:br>
            <a:r>
              <a:rPr lang="en-US" altLang="zh-CN" sz="2400" dirty="0"/>
              <a:t> Xin</a:t>
            </a:r>
            <a:r>
              <a:rPr lang="zh-CN" altLang="en-US" sz="2400" dirty="0"/>
              <a:t> </a:t>
            </a:r>
            <a:r>
              <a:rPr lang="en-US" altLang="zh-CN" sz="2400" dirty="0"/>
              <a:t>Li</a:t>
            </a:r>
            <a:r>
              <a:rPr lang="en-US" altLang="zh-CN" sz="2400" baseline="30000" dirty="0"/>
              <a:t>3</a:t>
            </a:r>
            <a:r>
              <a:rPr lang="en-US" altLang="zh-CN" sz="2400" dirty="0"/>
              <a:t>,</a:t>
            </a:r>
            <a:r>
              <a:rPr lang="zh-CN" altLang="en-US" sz="2400" dirty="0"/>
              <a:t> </a:t>
            </a:r>
            <a:r>
              <a:rPr lang="en-US" altLang="zh-CN" sz="2400" dirty="0" err="1"/>
              <a:t>Jiongzhou</a:t>
            </a:r>
            <a:r>
              <a:rPr lang="en-US" altLang="zh-CN" sz="2400" dirty="0"/>
              <a:t> Liu</a:t>
            </a:r>
            <a:r>
              <a:rPr lang="en-US" altLang="zh-CN" sz="2400" baseline="30000" dirty="0"/>
              <a:t>3</a:t>
            </a:r>
            <a:r>
              <a:rPr lang="en-US" altLang="zh-CN" sz="2400" dirty="0"/>
              <a:t>,</a:t>
            </a:r>
            <a:r>
              <a:rPr lang="zh-CN" altLang="en-US" sz="2400" dirty="0"/>
              <a:t> </a:t>
            </a:r>
            <a:r>
              <a:rPr lang="en-US" altLang="zh-CN" sz="2400" dirty="0"/>
              <a:t>and</a:t>
            </a:r>
            <a:r>
              <a:rPr lang="zh-CN" altLang="en-US" sz="2400" dirty="0"/>
              <a:t> </a:t>
            </a:r>
            <a:r>
              <a:rPr lang="en-US" altLang="zh-CN" sz="2400" dirty="0"/>
              <a:t>Zhan Li</a:t>
            </a:r>
            <a:r>
              <a:rPr lang="en-US" altLang="zh-CN" sz="2400" baseline="30000" dirty="0"/>
              <a:t>3</a:t>
            </a:r>
            <a:endParaRPr lang="en-US" sz="2400" baseline="30000" dirty="0"/>
          </a:p>
          <a:p>
            <a:r>
              <a:rPr lang="en-US" altLang="zh-CN" sz="2400" baseline="30000" dirty="0"/>
              <a:t>1</a:t>
            </a:r>
            <a:r>
              <a:rPr lang="en-US" sz="2400" dirty="0"/>
              <a:t>The Chinese University of Hong Kong</a:t>
            </a:r>
          </a:p>
          <a:p>
            <a:r>
              <a:rPr lang="en-US" altLang="zh-CN" sz="2400" baseline="30000" dirty="0"/>
              <a:t>2</a:t>
            </a:r>
            <a:r>
              <a:rPr lang="en-US" altLang="zh-CN" sz="2400" dirty="0"/>
              <a:t>Peking University   </a:t>
            </a:r>
            <a:r>
              <a:rPr lang="zh-CN" altLang="en-US" sz="2400" dirty="0"/>
              <a:t> </a:t>
            </a:r>
            <a:r>
              <a:rPr lang="en-US" altLang="zh-CN" sz="2400" baseline="30000" dirty="0"/>
              <a:t>3</a:t>
            </a:r>
            <a:r>
              <a:rPr lang="en-US" altLang="zh-CN" sz="2400" dirty="0"/>
              <a:t>Alibaba</a:t>
            </a:r>
            <a:r>
              <a:rPr lang="zh-CN" altLang="en-US" sz="2400" dirty="0"/>
              <a:t> </a:t>
            </a:r>
            <a:r>
              <a:rPr lang="en-US" altLang="zh-CN" sz="2400" dirty="0"/>
              <a:t>Group</a:t>
            </a:r>
            <a:endParaRPr lang="en-US" sz="2400" dirty="0"/>
          </a:p>
        </p:txBody>
      </p:sp>
      <p:sp>
        <p:nvSpPr>
          <p:cNvPr id="4" name="Slide Number Placeholder 3"/>
          <p:cNvSpPr>
            <a:spLocks noGrp="1"/>
          </p:cNvSpPr>
          <p:nvPr>
            <p:ph type="sldNum" sz="quarter" idx="11"/>
          </p:nvPr>
        </p:nvSpPr>
        <p:spPr/>
        <p:txBody>
          <a:bodyPr/>
          <a:lstStyle/>
          <a:p>
            <a:pPr>
              <a:defRPr/>
            </a:pPr>
            <a:fld id="{35DD5A66-9C2F-42FF-B09E-B62E67AA1448}" type="slidenum">
              <a:rPr lang="en-US" smtClean="0"/>
              <a:pPr>
                <a:defRPr/>
              </a:pPr>
              <a:t>1</a:t>
            </a:fld>
            <a:endParaRPr lang="en-US"/>
          </a:p>
        </p:txBody>
      </p:sp>
    </p:spTree>
    <p:extLst>
      <p:ext uri="{BB962C8B-B14F-4D97-AF65-F5344CB8AC3E}">
        <p14:creationId xmlns:p14="http://schemas.microsoft.com/office/powerpoint/2010/main" val="2630473855"/>
      </p:ext>
    </p:extLst>
  </p:cSld>
  <p:clrMapOvr>
    <a:masterClrMapping/>
  </p:clrMapOvr>
  <mc:AlternateContent xmlns:mc="http://schemas.openxmlformats.org/markup-compatibility/2006" xmlns:p14="http://schemas.microsoft.com/office/powerpoint/2010/main">
    <mc:Choice Requires="p14">
      <p:transition p14:dur="10" advTm="15594"/>
    </mc:Choice>
    <mc:Fallback xmlns="">
      <p:transition advTm="1559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Time Between Errors</a:t>
            </a:r>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10</a:t>
            </a:fld>
            <a:endParaRPr lang="en-US"/>
          </a:p>
        </p:txBody>
      </p:sp>
      <p:sp>
        <p:nvSpPr>
          <p:cNvPr id="5" name="Content Placeholder 4"/>
          <p:cNvSpPr>
            <a:spLocks noGrp="1"/>
          </p:cNvSpPr>
          <p:nvPr>
            <p:ph idx="1"/>
          </p:nvPr>
        </p:nvSpPr>
        <p:spPr/>
        <p:txBody>
          <a:bodyPr/>
          <a:lstStyle/>
          <a:p>
            <a:r>
              <a:rPr lang="en-US" b="1" dirty="0">
                <a:solidFill>
                  <a:srgbClr val="FF0000"/>
                </a:solidFill>
              </a:rPr>
              <a:t>Finding 4</a:t>
            </a:r>
            <a:r>
              <a:rPr lang="en-US" dirty="0"/>
              <a:t>: </a:t>
            </a:r>
            <a:r>
              <a:rPr lang="en-HK" dirty="0"/>
              <a:t>Mean Time Between Errors (MTBE) is generally small in all predictable server failures in short prediction windows. Also, the MTBE decreases as the prediction window decreases. </a:t>
            </a:r>
          </a:p>
          <a:p>
            <a:pPr lvl="1"/>
            <a:r>
              <a:rPr lang="en-HK" dirty="0"/>
              <a:t>CEs tend to occur in bursts as a server failure is approaching </a:t>
            </a:r>
          </a:p>
          <a:p>
            <a:pPr marL="457200" lvl="1" indent="0">
              <a:buNone/>
            </a:pPr>
            <a:endParaRPr lang="en-HK" dirty="0"/>
          </a:p>
        </p:txBody>
      </p:sp>
      <p:pic>
        <p:nvPicPr>
          <p:cNvPr id="3" name="Picture 2">
            <a:extLst>
              <a:ext uri="{FF2B5EF4-FFF2-40B4-BE49-F238E27FC236}">
                <a16:creationId xmlns:a16="http://schemas.microsoft.com/office/drawing/2014/main" id="{C81D9DFA-4B76-6E40-B713-0F9273BEBAD9}"/>
              </a:ext>
            </a:extLst>
          </p:cNvPr>
          <p:cNvPicPr>
            <a:picLocks noChangeAspect="1"/>
          </p:cNvPicPr>
          <p:nvPr/>
        </p:nvPicPr>
        <p:blipFill>
          <a:blip r:embed="rId3"/>
          <a:stretch>
            <a:fillRect/>
          </a:stretch>
        </p:blipFill>
        <p:spPr>
          <a:xfrm>
            <a:off x="1971354" y="3249683"/>
            <a:ext cx="8246115" cy="3307508"/>
          </a:xfrm>
          <a:prstGeom prst="rect">
            <a:avLst/>
          </a:prstGeom>
        </p:spPr>
      </p:pic>
    </p:spTree>
    <p:extLst>
      <p:ext uri="{BB962C8B-B14F-4D97-AF65-F5344CB8AC3E}">
        <p14:creationId xmlns:p14="http://schemas.microsoft.com/office/powerpoint/2010/main" val="1274814585"/>
      </p:ext>
    </p:extLst>
  </p:cSld>
  <p:clrMapOvr>
    <a:masterClrMapping/>
  </p:clrMapOvr>
  <mc:AlternateContent xmlns:mc="http://schemas.openxmlformats.org/markup-compatibility/2006" xmlns:p14="http://schemas.microsoft.com/office/powerpoint/2010/main">
    <mc:Choice Requires="p14">
      <p:transition spd="slow" p14:dur="2000" advTm="50243"/>
    </mc:Choice>
    <mc:Fallback xmlns="">
      <p:transition spd="slow" advTm="5024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 Failure Analysis</a:t>
            </a:r>
          </a:p>
        </p:txBody>
      </p:sp>
      <p:sp>
        <p:nvSpPr>
          <p:cNvPr id="3" name="Content Placeholder 2"/>
          <p:cNvSpPr>
            <a:spLocks noGrp="1"/>
          </p:cNvSpPr>
          <p:nvPr>
            <p:ph idx="1"/>
          </p:nvPr>
        </p:nvSpPr>
        <p:spPr>
          <a:xfrm>
            <a:off x="609441" y="1805529"/>
            <a:ext cx="11173090" cy="4320635"/>
          </a:xfrm>
        </p:spPr>
        <p:txBody>
          <a:bodyPr/>
          <a:lstStyle/>
          <a:p>
            <a:r>
              <a:rPr lang="en-US" b="1" dirty="0">
                <a:solidFill>
                  <a:srgbClr val="FF0000"/>
                </a:solidFill>
              </a:rPr>
              <a:t>Finding 5</a:t>
            </a:r>
            <a:r>
              <a:rPr lang="en-US" dirty="0"/>
              <a:t>: </a:t>
            </a:r>
            <a:r>
              <a:rPr lang="en-HK" dirty="0"/>
              <a:t>Most predictable server failures are due to bank failures, row failures, column failures, or random errors, while most CEs are associated with channel and bank failures </a:t>
            </a:r>
          </a:p>
          <a:p>
            <a:pPr marL="457200" lvl="1" indent="0">
              <a:buNone/>
            </a:pPr>
            <a:endParaRPr lang="en-HK" dirty="0"/>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11</a:t>
            </a:fld>
            <a:endParaRPr lang="en-US" dirty="0"/>
          </a:p>
        </p:txBody>
      </p:sp>
      <p:grpSp>
        <p:nvGrpSpPr>
          <p:cNvPr id="5" name="Group 4">
            <a:extLst>
              <a:ext uri="{FF2B5EF4-FFF2-40B4-BE49-F238E27FC236}">
                <a16:creationId xmlns:a16="http://schemas.microsoft.com/office/drawing/2014/main" id="{A4B2C6F4-31A5-F8D5-1FAD-F841344EB776}"/>
              </a:ext>
            </a:extLst>
          </p:cNvPr>
          <p:cNvGrpSpPr/>
          <p:nvPr/>
        </p:nvGrpSpPr>
        <p:grpSpPr>
          <a:xfrm>
            <a:off x="258471" y="3717033"/>
            <a:ext cx="11812174" cy="2233964"/>
            <a:chOff x="666938" y="3794283"/>
            <a:chExt cx="10995239" cy="2079463"/>
          </a:xfrm>
        </p:grpSpPr>
        <p:pic>
          <p:nvPicPr>
            <p:cNvPr id="6" name="Picture 5">
              <a:extLst>
                <a:ext uri="{FF2B5EF4-FFF2-40B4-BE49-F238E27FC236}">
                  <a16:creationId xmlns:a16="http://schemas.microsoft.com/office/drawing/2014/main" id="{37A4FD83-9138-D344-95CF-6053A1DE7A63}"/>
                </a:ext>
              </a:extLst>
            </p:cNvPr>
            <p:cNvPicPr>
              <a:picLocks noChangeAspect="1"/>
            </p:cNvPicPr>
            <p:nvPr/>
          </p:nvPicPr>
          <p:blipFill>
            <a:blip r:embed="rId3"/>
            <a:stretch>
              <a:fillRect/>
            </a:stretch>
          </p:blipFill>
          <p:spPr>
            <a:xfrm>
              <a:off x="666938" y="3794283"/>
              <a:ext cx="5546708" cy="2054336"/>
            </a:xfrm>
            <a:prstGeom prst="rect">
              <a:avLst/>
            </a:prstGeom>
          </p:spPr>
        </p:pic>
        <p:pic>
          <p:nvPicPr>
            <p:cNvPr id="7" name="Picture 6">
              <a:extLst>
                <a:ext uri="{FF2B5EF4-FFF2-40B4-BE49-F238E27FC236}">
                  <a16:creationId xmlns:a16="http://schemas.microsoft.com/office/drawing/2014/main" id="{E30D6332-E89B-6946-98F8-7E999015DE20}"/>
                </a:ext>
              </a:extLst>
            </p:cNvPr>
            <p:cNvPicPr>
              <a:picLocks noChangeAspect="1"/>
            </p:cNvPicPr>
            <p:nvPr/>
          </p:nvPicPr>
          <p:blipFill>
            <a:blip r:embed="rId4"/>
            <a:stretch>
              <a:fillRect/>
            </a:stretch>
          </p:blipFill>
          <p:spPr>
            <a:xfrm>
              <a:off x="6094412" y="3880912"/>
              <a:ext cx="5567765" cy="1992834"/>
            </a:xfrm>
            <a:prstGeom prst="rect">
              <a:avLst/>
            </a:prstGeom>
          </p:spPr>
        </p:pic>
      </p:grpSp>
    </p:spTree>
    <p:extLst>
      <p:ext uri="{BB962C8B-B14F-4D97-AF65-F5344CB8AC3E}">
        <p14:creationId xmlns:p14="http://schemas.microsoft.com/office/powerpoint/2010/main" val="202939981"/>
      </p:ext>
    </p:extLst>
  </p:cSld>
  <p:clrMapOvr>
    <a:masterClrMapping/>
  </p:clrMapOvr>
  <mc:AlternateContent xmlns:mc="http://schemas.openxmlformats.org/markup-compatibility/2006" xmlns:p14="http://schemas.microsoft.com/office/powerpoint/2010/main">
    <mc:Choice Requires="p14">
      <p:transition spd="slow" p14:dur="2000" advTm="20311"/>
    </mc:Choice>
    <mc:Fallback xmlns="">
      <p:transition spd="slow" advTm="2031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8520C62-E37A-D140-A50D-789524F63790}"/>
              </a:ext>
            </a:extLst>
          </p:cNvPr>
          <p:cNvPicPr>
            <a:picLocks noChangeAspect="1"/>
          </p:cNvPicPr>
          <p:nvPr/>
        </p:nvPicPr>
        <p:blipFill>
          <a:blip r:embed="rId3"/>
          <a:stretch>
            <a:fillRect/>
          </a:stretch>
        </p:blipFill>
        <p:spPr>
          <a:xfrm>
            <a:off x="6295118" y="3886697"/>
            <a:ext cx="5800933" cy="1353071"/>
          </a:xfrm>
          <a:prstGeom prst="rect">
            <a:avLst/>
          </a:prstGeom>
        </p:spPr>
      </p:pic>
      <p:sp>
        <p:nvSpPr>
          <p:cNvPr id="2" name="Title 1"/>
          <p:cNvSpPr>
            <a:spLocks noGrp="1"/>
          </p:cNvSpPr>
          <p:nvPr>
            <p:ph type="title"/>
          </p:nvPr>
        </p:nvSpPr>
        <p:spPr/>
        <p:txBody>
          <a:bodyPr/>
          <a:lstStyle/>
          <a:p>
            <a:r>
              <a:rPr lang="en-US" dirty="0"/>
              <a:t>Impact of DRAM Models</a:t>
            </a:r>
          </a:p>
        </p:txBody>
      </p:sp>
      <p:sp>
        <p:nvSpPr>
          <p:cNvPr id="3" name="Content Placeholder 2"/>
          <p:cNvSpPr>
            <a:spLocks noGrp="1"/>
          </p:cNvSpPr>
          <p:nvPr>
            <p:ph idx="1"/>
          </p:nvPr>
        </p:nvSpPr>
        <p:spPr>
          <a:xfrm>
            <a:off x="609441" y="1508895"/>
            <a:ext cx="10969943" cy="2280145"/>
          </a:xfrm>
        </p:spPr>
        <p:txBody>
          <a:bodyPr/>
          <a:lstStyle/>
          <a:p>
            <a:r>
              <a:rPr lang="en-US" b="1" dirty="0">
                <a:solidFill>
                  <a:srgbClr val="FF0000"/>
                </a:solidFill>
              </a:rPr>
              <a:t>Finding 6</a:t>
            </a:r>
            <a:r>
              <a:rPr lang="en-US" dirty="0"/>
              <a:t>: </a:t>
            </a:r>
            <a:r>
              <a:rPr lang="en-HK" dirty="0"/>
              <a:t>A DRAM model with a large number of failures has a large fraction of predictable server failures.</a:t>
            </a:r>
          </a:p>
          <a:p>
            <a:pPr lvl="1"/>
            <a:r>
              <a:rPr lang="en-HK" dirty="0"/>
              <a:t>DRAM model “</a:t>
            </a:r>
            <a:r>
              <a:rPr lang="en-HK" dirty="0" err="1"/>
              <a:t>Vendor”“</a:t>
            </a:r>
            <a:r>
              <a:rPr lang="en-HK" i="1" dirty="0" err="1"/>
              <a:t>k</a:t>
            </a:r>
            <a:r>
              <a:rPr lang="en-HK" dirty="0"/>
              <a:t>”: “Vendor” is represented by a letter and “</a:t>
            </a:r>
            <a:r>
              <a:rPr lang="en-HK" i="1" dirty="0"/>
              <a:t>k</a:t>
            </a:r>
            <a:r>
              <a:rPr lang="en-HK" dirty="0"/>
              <a:t>” means the </a:t>
            </a:r>
            <a:r>
              <a:rPr lang="en-HK" i="1" dirty="0"/>
              <a:t>k</a:t>
            </a:r>
            <a:r>
              <a:rPr lang="en-HK" dirty="0"/>
              <a:t>-</a:t>
            </a:r>
            <a:r>
              <a:rPr lang="en-HK" dirty="0" err="1"/>
              <a:t>th</a:t>
            </a:r>
            <a:r>
              <a:rPr lang="en-HK" dirty="0"/>
              <a:t> model in the same vendor. </a:t>
            </a:r>
            <a:br>
              <a:rPr lang="en-HK" i="1" dirty="0"/>
            </a:br>
            <a:endParaRPr lang="en-HK" dirty="0"/>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12</a:t>
            </a:fld>
            <a:endParaRPr lang="en-US"/>
          </a:p>
        </p:txBody>
      </p:sp>
      <p:pic>
        <p:nvPicPr>
          <p:cNvPr id="7" name="Picture 6">
            <a:extLst>
              <a:ext uri="{FF2B5EF4-FFF2-40B4-BE49-F238E27FC236}">
                <a16:creationId xmlns:a16="http://schemas.microsoft.com/office/drawing/2014/main" id="{3F30F5EA-CCE4-9849-97AE-1412DE71FB7B}"/>
              </a:ext>
            </a:extLst>
          </p:cNvPr>
          <p:cNvPicPr>
            <a:picLocks noChangeAspect="1"/>
          </p:cNvPicPr>
          <p:nvPr/>
        </p:nvPicPr>
        <p:blipFill>
          <a:blip r:embed="rId4"/>
          <a:stretch>
            <a:fillRect/>
          </a:stretch>
        </p:blipFill>
        <p:spPr>
          <a:xfrm>
            <a:off x="75140" y="3668269"/>
            <a:ext cx="6379312" cy="2422744"/>
          </a:xfrm>
          <a:prstGeom prst="rect">
            <a:avLst/>
          </a:prstGeom>
        </p:spPr>
      </p:pic>
    </p:spTree>
    <p:extLst>
      <p:ext uri="{BB962C8B-B14F-4D97-AF65-F5344CB8AC3E}">
        <p14:creationId xmlns:p14="http://schemas.microsoft.com/office/powerpoint/2010/main" val="1168696160"/>
      </p:ext>
    </p:extLst>
  </p:cSld>
  <p:clrMapOvr>
    <a:masterClrMapping/>
  </p:clrMapOvr>
  <mc:AlternateContent xmlns:mc="http://schemas.openxmlformats.org/markup-compatibility/2006" xmlns:p14="http://schemas.microsoft.com/office/powerpoint/2010/main">
    <mc:Choice Requires="p14">
      <p:transition spd="slow" p14:dur="2000" advTm="33171"/>
    </mc:Choice>
    <mc:Fallback xmlns="">
      <p:transition spd="slow" advTm="3317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Number of DIMMs</a:t>
            </a:r>
          </a:p>
        </p:txBody>
      </p:sp>
      <p:sp>
        <p:nvSpPr>
          <p:cNvPr id="3" name="Content Placeholder 2"/>
          <p:cNvSpPr>
            <a:spLocks noGrp="1"/>
          </p:cNvSpPr>
          <p:nvPr>
            <p:ph idx="1"/>
          </p:nvPr>
        </p:nvSpPr>
        <p:spPr>
          <a:xfrm>
            <a:off x="609441" y="1628799"/>
            <a:ext cx="10969943" cy="4497365"/>
          </a:xfrm>
        </p:spPr>
        <p:txBody>
          <a:bodyPr/>
          <a:lstStyle/>
          <a:p>
            <a:r>
              <a:rPr lang="en-US" b="1" dirty="0">
                <a:solidFill>
                  <a:srgbClr val="FF0000"/>
                </a:solidFill>
              </a:rPr>
              <a:t>Finding 7</a:t>
            </a:r>
            <a:r>
              <a:rPr lang="en-US" dirty="0"/>
              <a:t>: </a:t>
            </a:r>
            <a:r>
              <a:rPr lang="en-HK" dirty="0"/>
              <a:t>The fraction of predictable server failures generally increases with the number of DIMMs per server </a:t>
            </a:r>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13</a:t>
            </a:fld>
            <a:endParaRPr lang="en-US"/>
          </a:p>
        </p:txBody>
      </p:sp>
      <p:pic>
        <p:nvPicPr>
          <p:cNvPr id="7" name="Picture 6">
            <a:extLst>
              <a:ext uri="{FF2B5EF4-FFF2-40B4-BE49-F238E27FC236}">
                <a16:creationId xmlns:a16="http://schemas.microsoft.com/office/drawing/2014/main" id="{3CB872B9-9951-6842-A75F-6ABEBF7EA55C}"/>
              </a:ext>
            </a:extLst>
          </p:cNvPr>
          <p:cNvPicPr>
            <a:picLocks noChangeAspect="1"/>
          </p:cNvPicPr>
          <p:nvPr/>
        </p:nvPicPr>
        <p:blipFill>
          <a:blip r:embed="rId3"/>
          <a:stretch>
            <a:fillRect/>
          </a:stretch>
        </p:blipFill>
        <p:spPr>
          <a:xfrm>
            <a:off x="1536162" y="2945408"/>
            <a:ext cx="9116500" cy="3180756"/>
          </a:xfrm>
          <a:prstGeom prst="rect">
            <a:avLst/>
          </a:prstGeom>
        </p:spPr>
      </p:pic>
    </p:spTree>
    <p:extLst>
      <p:ext uri="{BB962C8B-B14F-4D97-AF65-F5344CB8AC3E}">
        <p14:creationId xmlns:p14="http://schemas.microsoft.com/office/powerpoint/2010/main" val="1567114671"/>
      </p:ext>
    </p:extLst>
  </p:cSld>
  <p:clrMapOvr>
    <a:masterClrMapping/>
  </p:clrMapOvr>
  <mc:AlternateContent xmlns:mc="http://schemas.openxmlformats.org/markup-compatibility/2006" xmlns:p14="http://schemas.microsoft.com/office/powerpoint/2010/main">
    <mc:Choice Requires="p14">
      <p:transition spd="slow" p14:dur="2000" advTm="30840"/>
    </mc:Choice>
    <mc:Fallback xmlns="">
      <p:transition spd="slow" advTm="3084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Impact of Server Manufacturer</a:t>
            </a:r>
            <a:endParaRPr lang="en-US" dirty="0"/>
          </a:p>
        </p:txBody>
      </p:sp>
      <p:sp>
        <p:nvSpPr>
          <p:cNvPr id="3" name="Content Placeholder 2"/>
          <p:cNvSpPr>
            <a:spLocks noGrp="1"/>
          </p:cNvSpPr>
          <p:nvPr>
            <p:ph idx="1"/>
          </p:nvPr>
        </p:nvSpPr>
        <p:spPr>
          <a:xfrm>
            <a:off x="609441" y="1700807"/>
            <a:ext cx="10969943" cy="4425357"/>
          </a:xfrm>
        </p:spPr>
        <p:txBody>
          <a:bodyPr/>
          <a:lstStyle/>
          <a:p>
            <a:r>
              <a:rPr lang="en-US" b="1" dirty="0">
                <a:solidFill>
                  <a:srgbClr val="FF0000"/>
                </a:solidFill>
              </a:rPr>
              <a:t>Finding 8</a:t>
            </a:r>
            <a:r>
              <a:rPr lang="en-US" dirty="0"/>
              <a:t>: </a:t>
            </a:r>
            <a:r>
              <a:rPr lang="en-HK" dirty="0"/>
              <a:t>The fraction of predictable server failures varies across server manufacturers, yet predictable server failures are mainly attributed to the DRAM model </a:t>
            </a:r>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14</a:t>
            </a:fld>
            <a:endParaRPr lang="en-US"/>
          </a:p>
        </p:txBody>
      </p:sp>
      <p:pic>
        <p:nvPicPr>
          <p:cNvPr id="7" name="Picture 6">
            <a:extLst>
              <a:ext uri="{FF2B5EF4-FFF2-40B4-BE49-F238E27FC236}">
                <a16:creationId xmlns:a16="http://schemas.microsoft.com/office/drawing/2014/main" id="{89670A9F-45D8-FB4A-9913-568EAE45EC89}"/>
              </a:ext>
            </a:extLst>
          </p:cNvPr>
          <p:cNvPicPr>
            <a:picLocks noChangeAspect="1"/>
          </p:cNvPicPr>
          <p:nvPr/>
        </p:nvPicPr>
        <p:blipFill>
          <a:blip r:embed="rId3"/>
          <a:stretch>
            <a:fillRect/>
          </a:stretch>
        </p:blipFill>
        <p:spPr>
          <a:xfrm>
            <a:off x="2116603" y="3688559"/>
            <a:ext cx="8405036" cy="2816822"/>
          </a:xfrm>
          <a:prstGeom prst="rect">
            <a:avLst/>
          </a:prstGeom>
        </p:spPr>
      </p:pic>
    </p:spTree>
    <p:extLst>
      <p:ext uri="{BB962C8B-B14F-4D97-AF65-F5344CB8AC3E}">
        <p14:creationId xmlns:p14="http://schemas.microsoft.com/office/powerpoint/2010/main" val="410891469"/>
      </p:ext>
    </p:extLst>
  </p:cSld>
  <p:clrMapOvr>
    <a:masterClrMapping/>
  </p:clrMapOvr>
  <mc:AlternateContent xmlns:mc="http://schemas.openxmlformats.org/markup-compatibility/2006" xmlns:p14="http://schemas.microsoft.com/office/powerpoint/2010/main">
    <mc:Choice Requires="p14">
      <p:transition spd="slow" p14:dur="2000" advTm="28862"/>
    </mc:Choice>
    <mc:Fallback xmlns="">
      <p:transition spd="slow" advTm="2886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HK" dirty="0">
                <a:effectLst>
                  <a:outerShdw blurRad="38100" dist="38100" dir="2700000" algn="tl">
                    <a:srgbClr val="000000">
                      <a:alpha val="43137"/>
                    </a:srgbClr>
                  </a:outerShdw>
                </a:effectLst>
              </a:rPr>
              <a:t>Characteristics of Different Types of CEs </a:t>
            </a:r>
          </a:p>
        </p:txBody>
      </p:sp>
      <p:sp>
        <p:nvSpPr>
          <p:cNvPr id="3" name="Content Placeholder 2"/>
          <p:cNvSpPr>
            <a:spLocks noGrp="1"/>
          </p:cNvSpPr>
          <p:nvPr>
            <p:ph idx="1"/>
          </p:nvPr>
        </p:nvSpPr>
        <p:spPr>
          <a:xfrm>
            <a:off x="609441" y="1447801"/>
            <a:ext cx="10969943" cy="2197223"/>
          </a:xfrm>
        </p:spPr>
        <p:txBody>
          <a:bodyPr/>
          <a:lstStyle/>
          <a:p>
            <a:r>
              <a:rPr lang="en-US" altLang="zh-CN" b="1" dirty="0">
                <a:solidFill>
                  <a:srgbClr val="FF0000"/>
                </a:solidFill>
              </a:rPr>
              <a:t>Finding 9</a:t>
            </a:r>
            <a:r>
              <a:rPr lang="en-US" altLang="zh-CN" dirty="0"/>
              <a:t>: </a:t>
            </a:r>
            <a:r>
              <a:rPr lang="en-HK" dirty="0"/>
              <a:t>Memory scrubbing generally detects more CEs than memory read transactions before server failures occur </a:t>
            </a:r>
          </a:p>
          <a:p>
            <a:r>
              <a:rPr lang="en-US" altLang="zh-CN" b="1" dirty="0">
                <a:solidFill>
                  <a:srgbClr val="FF0000"/>
                </a:solidFill>
              </a:rPr>
              <a:t>Finding 10</a:t>
            </a:r>
            <a:r>
              <a:rPr lang="en-US" altLang="zh-CN" dirty="0"/>
              <a:t>: </a:t>
            </a:r>
            <a:r>
              <a:rPr lang="en-HK" dirty="0"/>
              <a:t>Hard errors generally occur more commonly than soft errors before server failures </a:t>
            </a:r>
          </a:p>
          <a:p>
            <a:endParaRPr lang="en-US" altLang="zh-CN" dirty="0"/>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15</a:t>
            </a:fld>
            <a:endParaRPr lang="en-US"/>
          </a:p>
        </p:txBody>
      </p:sp>
      <p:pic>
        <p:nvPicPr>
          <p:cNvPr id="7" name="Picture 6">
            <a:extLst>
              <a:ext uri="{FF2B5EF4-FFF2-40B4-BE49-F238E27FC236}">
                <a16:creationId xmlns:a16="http://schemas.microsoft.com/office/drawing/2014/main" id="{BE735B21-F6EF-DF40-8487-ED19A45C5EA9}"/>
              </a:ext>
            </a:extLst>
          </p:cNvPr>
          <p:cNvPicPr>
            <a:picLocks noChangeAspect="1"/>
          </p:cNvPicPr>
          <p:nvPr/>
        </p:nvPicPr>
        <p:blipFill>
          <a:blip r:embed="rId3"/>
          <a:stretch>
            <a:fillRect/>
          </a:stretch>
        </p:blipFill>
        <p:spPr>
          <a:xfrm>
            <a:off x="278389" y="3934210"/>
            <a:ext cx="5796860" cy="2028056"/>
          </a:xfrm>
          <a:prstGeom prst="rect">
            <a:avLst/>
          </a:prstGeom>
        </p:spPr>
      </p:pic>
      <p:pic>
        <p:nvPicPr>
          <p:cNvPr id="8" name="Picture 7">
            <a:extLst>
              <a:ext uri="{FF2B5EF4-FFF2-40B4-BE49-F238E27FC236}">
                <a16:creationId xmlns:a16="http://schemas.microsoft.com/office/drawing/2014/main" id="{4E39F15A-78E5-0A45-85D5-3118798437A6}"/>
              </a:ext>
            </a:extLst>
          </p:cNvPr>
          <p:cNvPicPr>
            <a:picLocks noChangeAspect="1"/>
          </p:cNvPicPr>
          <p:nvPr/>
        </p:nvPicPr>
        <p:blipFill>
          <a:blip r:embed="rId4"/>
          <a:stretch>
            <a:fillRect/>
          </a:stretch>
        </p:blipFill>
        <p:spPr>
          <a:xfrm>
            <a:off x="6133036" y="3931239"/>
            <a:ext cx="5777400" cy="2028055"/>
          </a:xfrm>
          <a:prstGeom prst="rect">
            <a:avLst/>
          </a:prstGeom>
        </p:spPr>
      </p:pic>
    </p:spTree>
    <p:extLst>
      <p:ext uri="{BB962C8B-B14F-4D97-AF65-F5344CB8AC3E}">
        <p14:creationId xmlns:p14="http://schemas.microsoft.com/office/powerpoint/2010/main" val="329744329"/>
      </p:ext>
    </p:extLst>
  </p:cSld>
  <p:clrMapOvr>
    <a:masterClrMapping/>
  </p:clrMapOvr>
  <mc:AlternateContent xmlns:mc="http://schemas.openxmlformats.org/markup-compatibility/2006" xmlns:p14="http://schemas.microsoft.com/office/powerpoint/2010/main">
    <mc:Choice Requires="p14">
      <p:transition spd="slow" p14:dur="2000" advTm="44022"/>
    </mc:Choice>
    <mc:Fallback xmlns="">
      <p:transition spd="slow" advTm="440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Measurement</a:t>
            </a:r>
          </a:p>
        </p:txBody>
      </p:sp>
      <p:sp>
        <p:nvSpPr>
          <p:cNvPr id="3" name="Content Placeholder 2"/>
          <p:cNvSpPr>
            <a:spLocks noGrp="1"/>
          </p:cNvSpPr>
          <p:nvPr>
            <p:ph idx="1"/>
          </p:nvPr>
        </p:nvSpPr>
        <p:spPr/>
        <p:txBody>
          <a:bodyPr/>
          <a:lstStyle/>
          <a:p>
            <a:r>
              <a:rPr lang="en-HK" dirty="0"/>
              <a:t>CEs typically occur within a short time before the prediction is conducted, and hence a large fraction of server failures become unpredictable when the prediction window is large</a:t>
            </a:r>
          </a:p>
          <a:p>
            <a:pPr lvl="1"/>
            <a:r>
              <a:rPr lang="en-HK" dirty="0"/>
              <a:t>We should use a short prediction window to periodically predict server failures for accurate prediction </a:t>
            </a:r>
          </a:p>
          <a:p>
            <a:r>
              <a:rPr lang="en-HK" dirty="0"/>
              <a:t>Feature generation for machine learning-based prediction should consider different impacting factors</a:t>
            </a:r>
          </a:p>
          <a:p>
            <a:pPr lvl="1"/>
            <a:r>
              <a:rPr lang="en-HK" dirty="0"/>
              <a:t>Component failures in the memory subsystem </a:t>
            </a:r>
          </a:p>
          <a:p>
            <a:pPr lvl="1"/>
            <a:r>
              <a:rPr lang="en-HK" dirty="0"/>
              <a:t>DRAM configurations</a:t>
            </a:r>
          </a:p>
          <a:p>
            <a:pPr lvl="1"/>
            <a:r>
              <a:rPr lang="en-HK" dirty="0"/>
              <a:t>Types of CEs</a:t>
            </a:r>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16</a:t>
            </a:fld>
            <a:endParaRPr lang="en-US"/>
          </a:p>
        </p:txBody>
      </p:sp>
    </p:spTree>
    <p:extLst>
      <p:ext uri="{BB962C8B-B14F-4D97-AF65-F5344CB8AC3E}">
        <p14:creationId xmlns:p14="http://schemas.microsoft.com/office/powerpoint/2010/main" val="1543765009"/>
      </p:ext>
    </p:extLst>
  </p:cSld>
  <p:clrMapOvr>
    <a:masterClrMapping/>
  </p:clrMapOvr>
  <mc:AlternateContent xmlns:mc="http://schemas.openxmlformats.org/markup-compatibility/2006" xmlns:p14="http://schemas.microsoft.com/office/powerpoint/2010/main">
    <mc:Choice Requires="p14">
      <p:transition spd="slow" p14:dur="2000" advTm="92981"/>
    </mc:Choice>
    <mc:Fallback xmlns="">
      <p:transition spd="slow" advTm="9298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Server Failure Prediction</a:t>
            </a:r>
          </a:p>
        </p:txBody>
      </p:sp>
      <p:sp>
        <p:nvSpPr>
          <p:cNvPr id="3" name="Content Placeholder 2"/>
          <p:cNvSpPr>
            <a:spLocks noGrp="1"/>
          </p:cNvSpPr>
          <p:nvPr>
            <p:ph idx="1"/>
          </p:nvPr>
        </p:nvSpPr>
        <p:spPr/>
        <p:txBody>
          <a:bodyPr/>
          <a:lstStyle/>
          <a:p>
            <a:r>
              <a:rPr lang="en-US" dirty="0"/>
              <a:t>Formulation</a:t>
            </a:r>
          </a:p>
          <a:p>
            <a:pPr lvl="1"/>
            <a:r>
              <a:rPr lang="en-HK" dirty="0"/>
              <a:t>Server failure prediction </a:t>
            </a:r>
            <a:r>
              <a:rPr lang="en-HK" dirty="0">
                <a:sym typeface="Wingdings" panose="05000000000000000000" pitchFamily="2" charset="2"/>
              </a:rPr>
              <a:t></a:t>
            </a:r>
            <a:r>
              <a:rPr lang="en-HK" dirty="0"/>
              <a:t> offline classification</a:t>
            </a:r>
          </a:p>
          <a:p>
            <a:r>
              <a:rPr lang="en-US" dirty="0"/>
              <a:t>Feature generation</a:t>
            </a:r>
          </a:p>
          <a:p>
            <a:pPr lvl="1"/>
            <a:r>
              <a:rPr lang="en-US" dirty="0"/>
              <a:t>Counters, components, statistics, configurations</a:t>
            </a:r>
          </a:p>
          <a:p>
            <a:r>
              <a:rPr lang="en-US" dirty="0"/>
              <a:t>Models: </a:t>
            </a:r>
          </a:p>
          <a:p>
            <a:pPr lvl="1"/>
            <a:r>
              <a:rPr lang="en-US" dirty="0"/>
              <a:t>logistic regression (LR), support vector machine (SVM), </a:t>
            </a:r>
            <a:r>
              <a:rPr lang="en-US" dirty="0" err="1"/>
              <a:t>LightGBM</a:t>
            </a:r>
            <a:r>
              <a:rPr lang="en-US" dirty="0"/>
              <a:t>, random forest (RF), multilayer perceptron (MLP)</a:t>
            </a:r>
          </a:p>
          <a:p>
            <a:r>
              <a:rPr lang="en-US" dirty="0"/>
              <a:t>Default setting</a:t>
            </a:r>
          </a:p>
          <a:p>
            <a:pPr lvl="1"/>
            <a:r>
              <a:rPr lang="en-US" dirty="0"/>
              <a:t>Prediction interval: 5 minutes</a:t>
            </a:r>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17</a:t>
            </a:fld>
            <a:endParaRPr lang="en-US"/>
          </a:p>
        </p:txBody>
      </p:sp>
    </p:spTree>
    <p:extLst>
      <p:ext uri="{BB962C8B-B14F-4D97-AF65-F5344CB8AC3E}">
        <p14:creationId xmlns:p14="http://schemas.microsoft.com/office/powerpoint/2010/main" val="461615103"/>
      </p:ext>
    </p:extLst>
  </p:cSld>
  <p:clrMapOvr>
    <a:masterClrMapping/>
  </p:clrMapOvr>
  <mc:AlternateContent xmlns:mc="http://schemas.openxmlformats.org/markup-compatibility/2006" xmlns:p14="http://schemas.microsoft.com/office/powerpoint/2010/main">
    <mc:Choice Requires="p14">
      <p:transition spd="slow" p14:dur="2000" advTm="92981"/>
    </mc:Choice>
    <mc:Fallback xmlns="">
      <p:transition spd="slow" advTm="9298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Effectiveness of Feature Generation</a:t>
            </a:r>
          </a:p>
        </p:txBody>
      </p:sp>
      <p:sp>
        <p:nvSpPr>
          <p:cNvPr id="3" name="Content Placeholder 2"/>
          <p:cNvSpPr>
            <a:spLocks noGrp="1"/>
          </p:cNvSpPr>
          <p:nvPr>
            <p:ph idx="1"/>
          </p:nvPr>
        </p:nvSpPr>
        <p:spPr>
          <a:xfrm>
            <a:off x="609441" y="1447801"/>
            <a:ext cx="10969943" cy="2557263"/>
          </a:xfrm>
        </p:spPr>
        <p:txBody>
          <a:bodyPr/>
          <a:lstStyle/>
          <a:p>
            <a:r>
              <a:rPr lang="en-US" altLang="zh-CN" b="1" dirty="0">
                <a:solidFill>
                  <a:srgbClr val="FF0000"/>
                </a:solidFill>
              </a:rPr>
              <a:t>Finding 11</a:t>
            </a:r>
            <a:r>
              <a:rPr lang="en-US" altLang="zh-CN" dirty="0"/>
              <a:t>: </a:t>
            </a:r>
            <a:r>
              <a:rPr lang="en-HK" dirty="0"/>
              <a:t>Using all feature groups generally increases the F1-score. The increase is significant for CE-driven failures.</a:t>
            </a:r>
          </a:p>
          <a:p>
            <a:pPr lvl="1"/>
            <a:r>
              <a:rPr lang="en-HK" dirty="0"/>
              <a:t>E.g., compared with using only counter features, using all features increase precision</a:t>
            </a:r>
          </a:p>
          <a:p>
            <a:pPr lvl="2"/>
            <a:r>
              <a:rPr lang="en-HK" dirty="0"/>
              <a:t>from 7.7% to 13.0% for UE-driven, from 35.3% to 59.6% for CE-driven, from 19.6% to 33.4% for </a:t>
            </a:r>
            <a:r>
              <a:rPr lang="en-HK" dirty="0" err="1"/>
              <a:t>Misc</a:t>
            </a:r>
            <a:endParaRPr lang="en-HK" dirty="0"/>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18</a:t>
            </a:fld>
            <a:endParaRPr lang="en-US"/>
          </a:p>
        </p:txBody>
      </p:sp>
      <p:pic>
        <p:nvPicPr>
          <p:cNvPr id="7" name="Picture 6">
            <a:extLst>
              <a:ext uri="{FF2B5EF4-FFF2-40B4-BE49-F238E27FC236}">
                <a16:creationId xmlns:a16="http://schemas.microsoft.com/office/drawing/2014/main" id="{D6DE55D4-53A6-6640-9F66-47E4088E78BA}"/>
              </a:ext>
            </a:extLst>
          </p:cNvPr>
          <p:cNvPicPr>
            <a:picLocks noChangeAspect="1"/>
          </p:cNvPicPr>
          <p:nvPr/>
        </p:nvPicPr>
        <p:blipFill>
          <a:blip r:embed="rId3"/>
          <a:stretch>
            <a:fillRect/>
          </a:stretch>
        </p:blipFill>
        <p:spPr>
          <a:xfrm>
            <a:off x="108488" y="4001322"/>
            <a:ext cx="11964710" cy="2539746"/>
          </a:xfrm>
          <a:prstGeom prst="rect">
            <a:avLst/>
          </a:prstGeom>
        </p:spPr>
      </p:pic>
    </p:spTree>
    <p:extLst>
      <p:ext uri="{BB962C8B-B14F-4D97-AF65-F5344CB8AC3E}">
        <p14:creationId xmlns:p14="http://schemas.microsoft.com/office/powerpoint/2010/main" val="277815436"/>
      </p:ext>
    </p:extLst>
  </p:cSld>
  <p:clrMapOvr>
    <a:masterClrMapping/>
  </p:clrMapOvr>
  <mc:AlternateContent xmlns:mc="http://schemas.openxmlformats.org/markup-compatibility/2006" xmlns:p14="http://schemas.microsoft.com/office/powerpoint/2010/main">
    <mc:Choice Requires="p14">
      <p:transition spd="slow" p14:dur="2000" advTm="19384"/>
    </mc:Choice>
    <mc:Fallback xmlns="">
      <p:transition spd="slow" advTm="1938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Effectiveness of Prediction Models</a:t>
            </a:r>
          </a:p>
        </p:txBody>
      </p:sp>
      <p:sp>
        <p:nvSpPr>
          <p:cNvPr id="3" name="Content Placeholder 2"/>
          <p:cNvSpPr>
            <a:spLocks noGrp="1"/>
          </p:cNvSpPr>
          <p:nvPr>
            <p:ph idx="1"/>
          </p:nvPr>
        </p:nvSpPr>
        <p:spPr>
          <a:xfrm>
            <a:off x="609441" y="1628799"/>
            <a:ext cx="10969943" cy="4497365"/>
          </a:xfrm>
        </p:spPr>
        <p:txBody>
          <a:bodyPr/>
          <a:lstStyle/>
          <a:p>
            <a:r>
              <a:rPr lang="en-US" b="1" dirty="0">
                <a:solidFill>
                  <a:srgbClr val="FF0000"/>
                </a:solidFill>
              </a:rPr>
              <a:t>Finding 12</a:t>
            </a:r>
            <a:r>
              <a:rPr lang="en-US" dirty="0"/>
              <a:t>: </a:t>
            </a:r>
            <a:r>
              <a:rPr lang="en-HK" dirty="0"/>
              <a:t>Tree-based prediction models generally achieve the highest F1-score in our server failure prediction. </a:t>
            </a:r>
          </a:p>
          <a:p>
            <a:pPr lvl="1"/>
            <a:r>
              <a:rPr lang="en-HK" dirty="0"/>
              <a:t>Prediction of CE-driven failures has the highest F1-score, as a large number of CEs manifest before the CE-driven failures happen. </a:t>
            </a:r>
          </a:p>
          <a:p>
            <a:endParaRPr lang="en-US" dirty="0"/>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19</a:t>
            </a:fld>
            <a:endParaRPr lang="en-US"/>
          </a:p>
        </p:txBody>
      </p:sp>
      <p:pic>
        <p:nvPicPr>
          <p:cNvPr id="6" name="Picture 5">
            <a:extLst>
              <a:ext uri="{FF2B5EF4-FFF2-40B4-BE49-F238E27FC236}">
                <a16:creationId xmlns:a16="http://schemas.microsoft.com/office/drawing/2014/main" id="{0D152E60-2FB2-9244-8348-994A827E765C}"/>
              </a:ext>
            </a:extLst>
          </p:cNvPr>
          <p:cNvPicPr>
            <a:picLocks noChangeAspect="1"/>
          </p:cNvPicPr>
          <p:nvPr/>
        </p:nvPicPr>
        <p:blipFill>
          <a:blip r:embed="rId3"/>
          <a:stretch>
            <a:fillRect/>
          </a:stretch>
        </p:blipFill>
        <p:spPr>
          <a:xfrm>
            <a:off x="27030" y="3875109"/>
            <a:ext cx="12044046" cy="2479658"/>
          </a:xfrm>
          <a:prstGeom prst="rect">
            <a:avLst/>
          </a:prstGeom>
        </p:spPr>
      </p:pic>
    </p:spTree>
    <p:extLst>
      <p:ext uri="{BB962C8B-B14F-4D97-AF65-F5344CB8AC3E}">
        <p14:creationId xmlns:p14="http://schemas.microsoft.com/office/powerpoint/2010/main" val="335812857"/>
      </p:ext>
    </p:extLst>
  </p:cSld>
  <p:clrMapOvr>
    <a:masterClrMapping/>
  </p:clrMapOvr>
  <mc:AlternateContent xmlns:mc="http://schemas.openxmlformats.org/markup-compatibility/2006" xmlns:p14="http://schemas.microsoft.com/office/powerpoint/2010/main">
    <mc:Choice Requires="p14">
      <p:transition spd="slow" p14:dur="2000" advTm="35973"/>
    </mc:Choice>
    <mc:Fallback xmlns="">
      <p:transition spd="slow" advTm="3597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p>
        </p:txBody>
      </p:sp>
      <p:sp>
        <p:nvSpPr>
          <p:cNvPr id="3" name="Content Placeholder 2"/>
          <p:cNvSpPr>
            <a:spLocks noGrp="1"/>
          </p:cNvSpPr>
          <p:nvPr>
            <p:ph idx="1"/>
          </p:nvPr>
        </p:nvSpPr>
        <p:spPr>
          <a:xfrm>
            <a:off x="609441" y="1447801"/>
            <a:ext cx="11317619" cy="4678364"/>
          </a:xfrm>
        </p:spPr>
        <p:txBody>
          <a:bodyPr/>
          <a:lstStyle/>
          <a:p>
            <a:r>
              <a:rPr lang="en-US" dirty="0">
                <a:solidFill>
                  <a:srgbClr val="3333CC"/>
                </a:solidFill>
              </a:rPr>
              <a:t>DRAM errors </a:t>
            </a:r>
            <a:r>
              <a:rPr lang="en-US" dirty="0"/>
              <a:t>are prevalent and lead to </a:t>
            </a:r>
            <a:r>
              <a:rPr lang="en-US" dirty="0">
                <a:solidFill>
                  <a:srgbClr val="FF0000"/>
                </a:solidFill>
              </a:rPr>
              <a:t>server failures </a:t>
            </a:r>
            <a:r>
              <a:rPr lang="en-US" dirty="0"/>
              <a:t>in production data centers</a:t>
            </a:r>
          </a:p>
          <a:p>
            <a:pPr lvl="1"/>
            <a:r>
              <a:rPr lang="en-HK" dirty="0"/>
              <a:t>Erroneous bits in DRAM that exceed the correctable limit of ECC </a:t>
            </a:r>
          </a:p>
          <a:p>
            <a:pPr lvl="1"/>
            <a:r>
              <a:rPr lang="en-HK" dirty="0"/>
              <a:t>Too many DRAM errors in a server that make the server fail to operate </a:t>
            </a:r>
            <a:endParaRPr lang="en-US" dirty="0"/>
          </a:p>
          <a:p>
            <a:r>
              <a:rPr lang="en-HK" dirty="0"/>
              <a:t>Open questions:</a:t>
            </a:r>
          </a:p>
          <a:p>
            <a:pPr lvl="1"/>
            <a:r>
              <a:rPr lang="en-HK" dirty="0"/>
              <a:t>How do DRAM errors cause server failures?</a:t>
            </a:r>
          </a:p>
          <a:p>
            <a:pPr lvl="1"/>
            <a:r>
              <a:rPr lang="en-US" dirty="0"/>
              <a:t>What are the characteristics of DRAM errors before a server failure?</a:t>
            </a:r>
          </a:p>
          <a:p>
            <a:pPr lvl="1"/>
            <a:r>
              <a:rPr lang="en-HK" dirty="0"/>
              <a:t>How can we accurately predict imminent server failures based on DRAM error characterization?</a:t>
            </a:r>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2</a:t>
            </a:fld>
            <a:endParaRPr lang="en-US"/>
          </a:p>
        </p:txBody>
      </p:sp>
    </p:spTree>
    <p:extLst>
      <p:ext uri="{BB962C8B-B14F-4D97-AF65-F5344CB8AC3E}">
        <p14:creationId xmlns:p14="http://schemas.microsoft.com/office/powerpoint/2010/main" val="1073769547"/>
      </p:ext>
    </p:extLst>
  </p:cSld>
  <p:clrMapOvr>
    <a:masterClrMapping/>
  </p:clrMapOvr>
  <mc:AlternateContent xmlns:mc="http://schemas.openxmlformats.org/markup-compatibility/2006" xmlns:p14="http://schemas.microsoft.com/office/powerpoint/2010/main">
    <mc:Choice Requires="p14">
      <p:transition spd="slow" p14:dur="2000" advTm="34677"/>
    </mc:Choice>
    <mc:Fallback xmlns="">
      <p:transition spd="slow" advTm="3467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Prediction Interval</a:t>
            </a:r>
          </a:p>
        </p:txBody>
      </p:sp>
      <p:sp>
        <p:nvSpPr>
          <p:cNvPr id="3" name="Content Placeholder 2"/>
          <p:cNvSpPr>
            <a:spLocks noGrp="1"/>
          </p:cNvSpPr>
          <p:nvPr>
            <p:ph idx="1"/>
          </p:nvPr>
        </p:nvSpPr>
        <p:spPr>
          <a:xfrm>
            <a:off x="609441" y="1807246"/>
            <a:ext cx="10969943" cy="4318918"/>
          </a:xfrm>
        </p:spPr>
        <p:txBody>
          <a:bodyPr/>
          <a:lstStyle/>
          <a:p>
            <a:r>
              <a:rPr lang="en-US" b="1" dirty="0">
                <a:solidFill>
                  <a:srgbClr val="FF0000"/>
                </a:solidFill>
              </a:rPr>
              <a:t>Finding 13</a:t>
            </a:r>
            <a:r>
              <a:rPr lang="en-US" dirty="0"/>
              <a:t>: </a:t>
            </a:r>
            <a:r>
              <a:rPr lang="en-HK" dirty="0"/>
              <a:t>F1-score decreases significantly when the prediction interval increases.</a:t>
            </a:r>
          </a:p>
          <a:p>
            <a:pPr lvl="1"/>
            <a:endParaRPr lang="en-HK" dirty="0"/>
          </a:p>
          <a:p>
            <a:endParaRPr lang="en-US" dirty="0"/>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20</a:t>
            </a:fld>
            <a:endParaRPr lang="en-US"/>
          </a:p>
        </p:txBody>
      </p:sp>
      <p:pic>
        <p:nvPicPr>
          <p:cNvPr id="7" name="Picture 6">
            <a:extLst>
              <a:ext uri="{FF2B5EF4-FFF2-40B4-BE49-F238E27FC236}">
                <a16:creationId xmlns:a16="http://schemas.microsoft.com/office/drawing/2014/main" id="{01339935-7969-B540-96D3-165F8901B5B2}"/>
              </a:ext>
            </a:extLst>
          </p:cNvPr>
          <p:cNvPicPr>
            <a:picLocks noChangeAspect="1"/>
          </p:cNvPicPr>
          <p:nvPr/>
        </p:nvPicPr>
        <p:blipFill>
          <a:blip r:embed="rId3"/>
          <a:stretch>
            <a:fillRect/>
          </a:stretch>
        </p:blipFill>
        <p:spPr>
          <a:xfrm>
            <a:off x="211796" y="3662862"/>
            <a:ext cx="11930414" cy="2286418"/>
          </a:xfrm>
          <a:prstGeom prst="rect">
            <a:avLst/>
          </a:prstGeom>
        </p:spPr>
      </p:pic>
    </p:spTree>
    <p:extLst>
      <p:ext uri="{BB962C8B-B14F-4D97-AF65-F5344CB8AC3E}">
        <p14:creationId xmlns:p14="http://schemas.microsoft.com/office/powerpoint/2010/main" val="313511684"/>
      </p:ext>
    </p:extLst>
  </p:cSld>
  <p:clrMapOvr>
    <a:masterClrMapping/>
  </p:clrMapOvr>
  <mc:AlternateContent xmlns:mc="http://schemas.openxmlformats.org/markup-compatibility/2006" xmlns:p14="http://schemas.microsoft.com/office/powerpoint/2010/main">
    <mc:Choice Requires="p14">
      <p:transition spd="slow" p14:dur="2000" advTm="71682"/>
    </mc:Choice>
    <mc:Fallback xmlns="">
      <p:transition spd="slow" advTm="7168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Analysis</a:t>
            </a:r>
          </a:p>
        </p:txBody>
      </p:sp>
      <p:sp>
        <p:nvSpPr>
          <p:cNvPr id="3" name="Content Placeholder 2"/>
          <p:cNvSpPr>
            <a:spLocks noGrp="1"/>
          </p:cNvSpPr>
          <p:nvPr>
            <p:ph idx="1"/>
          </p:nvPr>
        </p:nvSpPr>
        <p:spPr/>
        <p:txBody>
          <a:bodyPr/>
          <a:lstStyle/>
          <a:p>
            <a:r>
              <a:rPr lang="en-US" b="1" dirty="0">
                <a:solidFill>
                  <a:srgbClr val="FF0000"/>
                </a:solidFill>
              </a:rPr>
              <a:t>Finding 14</a:t>
            </a:r>
            <a:r>
              <a:rPr lang="en-US" dirty="0"/>
              <a:t>: </a:t>
            </a:r>
            <a:r>
              <a:rPr lang="en-HK" dirty="0"/>
              <a:t>Large fraction of correctly predicted server failures can be successfully repaired </a:t>
            </a:r>
            <a:r>
              <a:rPr lang="en-HK" dirty="0">
                <a:sym typeface="Wingdings" panose="05000000000000000000" pitchFamily="2" charset="2"/>
              </a:rPr>
              <a:t> </a:t>
            </a:r>
            <a:r>
              <a:rPr lang="en-HK" dirty="0"/>
              <a:t>reducing thousands of hours of server downtime. </a:t>
            </a:r>
          </a:p>
          <a:p>
            <a:pPr lvl="1"/>
            <a:r>
              <a:rPr lang="en-HK" dirty="0"/>
              <a:t>79.4%, 85.2%, and 98.6% of UE-driven, CE-driven, and miscellaneous predicated failures can be successfully repaired </a:t>
            </a:r>
          </a:p>
          <a:p>
            <a:pPr lvl="1"/>
            <a:endParaRPr lang="en-HK" dirty="0"/>
          </a:p>
          <a:p>
            <a:pPr lvl="1"/>
            <a:endParaRPr lang="en-HK" dirty="0"/>
          </a:p>
          <a:p>
            <a:endParaRPr lang="en-US" dirty="0"/>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21</a:t>
            </a:fld>
            <a:endParaRPr lang="en-US"/>
          </a:p>
        </p:txBody>
      </p:sp>
      <p:pic>
        <p:nvPicPr>
          <p:cNvPr id="5" name="Picture 4">
            <a:extLst>
              <a:ext uri="{FF2B5EF4-FFF2-40B4-BE49-F238E27FC236}">
                <a16:creationId xmlns:a16="http://schemas.microsoft.com/office/drawing/2014/main" id="{B30247A4-4E7B-3145-A840-4FE01282470A}"/>
              </a:ext>
            </a:extLst>
          </p:cNvPr>
          <p:cNvPicPr>
            <a:picLocks noChangeAspect="1"/>
          </p:cNvPicPr>
          <p:nvPr/>
        </p:nvPicPr>
        <p:blipFill>
          <a:blip r:embed="rId3"/>
          <a:stretch>
            <a:fillRect/>
          </a:stretch>
        </p:blipFill>
        <p:spPr>
          <a:xfrm>
            <a:off x="941819" y="3893375"/>
            <a:ext cx="10305186" cy="2232790"/>
          </a:xfrm>
          <a:prstGeom prst="rect">
            <a:avLst/>
          </a:prstGeom>
        </p:spPr>
      </p:pic>
    </p:spTree>
    <p:extLst>
      <p:ext uri="{BB962C8B-B14F-4D97-AF65-F5344CB8AC3E}">
        <p14:creationId xmlns:p14="http://schemas.microsoft.com/office/powerpoint/2010/main" val="3685480585"/>
      </p:ext>
    </p:extLst>
  </p:cSld>
  <p:clrMapOvr>
    <a:masterClrMapping/>
  </p:clrMapOvr>
  <mc:AlternateContent xmlns:mc="http://schemas.openxmlformats.org/markup-compatibility/2006" xmlns:p14="http://schemas.microsoft.com/office/powerpoint/2010/main">
    <mc:Choice Requires="p14">
      <p:transition spd="slow" p14:dur="2000" advTm="71682"/>
    </mc:Choice>
    <mc:Fallback xmlns="">
      <p:transition spd="slow" advTm="71682"/>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US" dirty="0"/>
              <a:t>We report 14 findings on correlation between DRAM errors and server failures based on large-scale dataset at Alibaba</a:t>
            </a:r>
          </a:p>
          <a:p>
            <a:pPr lvl="1"/>
            <a:r>
              <a:rPr lang="en-US" dirty="0"/>
              <a:t>Characterization of DRAM errors and server failures</a:t>
            </a:r>
          </a:p>
          <a:p>
            <a:pPr lvl="1"/>
            <a:r>
              <a:rPr lang="en-US" dirty="0"/>
              <a:t>Impacting factors on server failures</a:t>
            </a:r>
          </a:p>
          <a:p>
            <a:pPr lvl="1"/>
            <a:r>
              <a:rPr lang="en-US" dirty="0"/>
              <a:t>A server failure prediction workflow</a:t>
            </a:r>
          </a:p>
          <a:p>
            <a:r>
              <a:rPr lang="en-US" dirty="0"/>
              <a:t>Dataset and source code:</a:t>
            </a:r>
          </a:p>
          <a:p>
            <a:pPr lvl="1" latinLnBrk="1"/>
            <a:r>
              <a:rPr lang="en-HK" b="1" dirty="0">
                <a:solidFill>
                  <a:srgbClr val="FF0000"/>
                </a:solidFill>
                <a:hlinkClick r:id="rId3"/>
              </a:rPr>
              <a:t>https://github.com/alibaba-edu/dcbrain/tree/master/dramdata</a:t>
            </a:r>
            <a:r>
              <a:rPr lang="en-HK" b="1" dirty="0">
                <a:solidFill>
                  <a:srgbClr val="FF0000"/>
                </a:solidFill>
              </a:rPr>
              <a:t>  </a:t>
            </a:r>
          </a:p>
          <a:p>
            <a:pPr lvl="1" latinLnBrk="1"/>
            <a:r>
              <a:rPr lang="en-HK" b="1" dirty="0">
                <a:solidFill>
                  <a:srgbClr val="FF0000"/>
                </a:solidFill>
                <a:hlinkClick r:id="rId4"/>
              </a:rPr>
              <a:t>https://github.com/zncheng/dramanalysis</a:t>
            </a:r>
            <a:r>
              <a:rPr lang="en-HK" b="1" dirty="0">
                <a:solidFill>
                  <a:srgbClr val="FF0000"/>
                </a:solidFill>
              </a:rPr>
              <a:t> </a:t>
            </a:r>
          </a:p>
          <a:p>
            <a:pPr lvl="1" latinLnBrk="1"/>
            <a:endParaRPr lang="en-US" b="1" dirty="0">
              <a:solidFill>
                <a:srgbClr val="FF0000"/>
              </a:solidFill>
            </a:endParaRPr>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22</a:t>
            </a:fld>
            <a:endParaRPr lang="en-US"/>
          </a:p>
        </p:txBody>
      </p:sp>
    </p:spTree>
    <p:extLst>
      <p:ext uri="{BB962C8B-B14F-4D97-AF65-F5344CB8AC3E}">
        <p14:creationId xmlns:p14="http://schemas.microsoft.com/office/powerpoint/2010/main" val="1171880752"/>
      </p:ext>
    </p:extLst>
  </p:cSld>
  <p:clrMapOvr>
    <a:masterClrMapping/>
  </p:clrMapOvr>
  <mc:AlternateContent xmlns:mc="http://schemas.openxmlformats.org/markup-compatibility/2006" xmlns:p14="http://schemas.microsoft.com/office/powerpoint/2010/main">
    <mc:Choice Requires="p14">
      <p:transition spd="slow" p14:dur="2000" advTm="30064"/>
    </mc:Choice>
    <mc:Fallback xmlns="">
      <p:transition spd="slow" advTm="3006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0" y="2857500"/>
            <a:ext cx="10969943" cy="1143000"/>
          </a:xfrm>
        </p:spPr>
        <p:txBody>
          <a:bodyPr/>
          <a:lstStyle/>
          <a:p>
            <a:r>
              <a:rPr lang="en-US" dirty="0"/>
              <a:t>Thank You!</a:t>
            </a:r>
            <a:br>
              <a:rPr lang="en-US" dirty="0"/>
            </a:br>
            <a:r>
              <a:rPr lang="en-US" dirty="0"/>
              <a:t>Q </a:t>
            </a:r>
            <a:r>
              <a:rPr lang="en-US" altLang="zh-CN" dirty="0"/>
              <a:t>&amp; A</a:t>
            </a:r>
            <a:endParaRPr lang="en-US" dirty="0"/>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23</a:t>
            </a:fld>
            <a:endParaRPr lang="en-US"/>
          </a:p>
        </p:txBody>
      </p:sp>
    </p:spTree>
    <p:extLst>
      <p:ext uri="{BB962C8B-B14F-4D97-AF65-F5344CB8AC3E}">
        <p14:creationId xmlns:p14="http://schemas.microsoft.com/office/powerpoint/2010/main" val="4149197342"/>
      </p:ext>
    </p:extLst>
  </p:cSld>
  <p:clrMapOvr>
    <a:masterClrMapping/>
  </p:clrMapOvr>
  <mc:AlternateContent xmlns:mc="http://schemas.openxmlformats.org/markup-compatibility/2006" xmlns:p14="http://schemas.microsoft.com/office/powerpoint/2010/main">
    <mc:Choice Requires="p14">
      <p:transition spd="slow" p14:dur="2000" advTm="4069"/>
    </mc:Choice>
    <mc:Fallback xmlns="">
      <p:transition spd="slow" advTm="406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Our</a:t>
            </a:r>
            <a:r>
              <a:rPr lang="zh-CN" altLang="en-US" dirty="0"/>
              <a:t> </a:t>
            </a:r>
            <a:r>
              <a:rPr lang="en-US" altLang="zh-CN" dirty="0"/>
              <a:t>Contribution</a:t>
            </a:r>
            <a:endParaRPr lang="en-US" dirty="0"/>
          </a:p>
        </p:txBody>
      </p:sp>
      <p:sp>
        <p:nvSpPr>
          <p:cNvPr id="3" name="Content Placeholder 2"/>
          <p:cNvSpPr>
            <a:spLocks noGrp="1"/>
          </p:cNvSpPr>
          <p:nvPr>
            <p:ph idx="1"/>
          </p:nvPr>
        </p:nvSpPr>
        <p:spPr>
          <a:xfrm>
            <a:off x="609441" y="1486940"/>
            <a:ext cx="10969943" cy="4678364"/>
          </a:xfrm>
        </p:spPr>
        <p:txBody>
          <a:bodyPr/>
          <a:lstStyle/>
          <a:p>
            <a:r>
              <a:rPr lang="en-US" dirty="0"/>
              <a:t>An in-depth data-driven correlated analysis between DRAM errors and server failures from server failure prediction perspectives</a:t>
            </a:r>
          </a:p>
          <a:p>
            <a:r>
              <a:rPr lang="en-US" dirty="0"/>
              <a:t>We provide 14 findings on correlation between DRAM errors and server failures.</a:t>
            </a:r>
          </a:p>
          <a:p>
            <a:pPr lvl="1"/>
            <a:r>
              <a:rPr lang="en-US" dirty="0"/>
              <a:t>Characterization of server failures caused by DRAM errors</a:t>
            </a:r>
          </a:p>
          <a:p>
            <a:pPr lvl="1"/>
            <a:r>
              <a:rPr lang="en-US" dirty="0"/>
              <a:t>Characterization of DRAM errors before server failures</a:t>
            </a:r>
          </a:p>
          <a:p>
            <a:pPr lvl="1"/>
            <a:r>
              <a:rPr lang="en-US" dirty="0"/>
              <a:t>Impacting factors on server failures</a:t>
            </a:r>
          </a:p>
          <a:p>
            <a:pPr lvl="1"/>
            <a:r>
              <a:rPr lang="en-HK" dirty="0"/>
              <a:t>Server failure prediction workflow from our characterization</a:t>
            </a:r>
          </a:p>
          <a:p>
            <a:r>
              <a:rPr lang="en-US" dirty="0"/>
              <a:t>We release our dataset and source code for public use</a:t>
            </a:r>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3</a:t>
            </a:fld>
            <a:endParaRPr lang="en-US"/>
          </a:p>
        </p:txBody>
      </p:sp>
    </p:spTree>
    <p:extLst>
      <p:ext uri="{BB962C8B-B14F-4D97-AF65-F5344CB8AC3E}">
        <p14:creationId xmlns:p14="http://schemas.microsoft.com/office/powerpoint/2010/main" val="306280316"/>
      </p:ext>
    </p:extLst>
  </p:cSld>
  <p:clrMapOvr>
    <a:masterClrMapping/>
  </p:clrMapOvr>
  <mc:AlternateContent xmlns:mc="http://schemas.openxmlformats.org/markup-compatibility/2006" xmlns:p14="http://schemas.microsoft.com/office/powerpoint/2010/main">
    <mc:Choice Requires="p14">
      <p:transition spd="slow" p14:dur="2000" advTm="47949"/>
    </mc:Choice>
    <mc:Fallback xmlns="">
      <p:transition spd="slow" advTm="4794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Work</a:t>
            </a:r>
          </a:p>
        </p:txBody>
      </p:sp>
      <p:sp>
        <p:nvSpPr>
          <p:cNvPr id="3" name="Content Placeholder 2"/>
          <p:cNvSpPr>
            <a:spLocks noGrp="1"/>
          </p:cNvSpPr>
          <p:nvPr>
            <p:ph idx="1"/>
          </p:nvPr>
        </p:nvSpPr>
        <p:spPr>
          <a:xfrm>
            <a:off x="609441" y="1447801"/>
            <a:ext cx="11317619" cy="4789511"/>
          </a:xfrm>
        </p:spPr>
        <p:txBody>
          <a:bodyPr/>
          <a:lstStyle/>
          <a:p>
            <a:r>
              <a:rPr lang="en-US" dirty="0"/>
              <a:t>Measurement of DRAM reliability</a:t>
            </a:r>
          </a:p>
          <a:p>
            <a:pPr lvl="1"/>
            <a:r>
              <a:rPr lang="en-HK" dirty="0"/>
              <a:t>Field studies characterize DRAM errors in production commodity data </a:t>
            </a:r>
            <a:r>
              <a:rPr lang="en-HK" dirty="0" err="1"/>
              <a:t>centers</a:t>
            </a:r>
            <a:r>
              <a:rPr lang="en-HK" dirty="0"/>
              <a:t> </a:t>
            </a:r>
            <a:r>
              <a:rPr lang="en-HK" sz="1800" dirty="0"/>
              <a:t>[Meza, DSN’15] </a:t>
            </a:r>
            <a:r>
              <a:rPr lang="en-HK" dirty="0"/>
              <a:t>and production supercomputing clusters </a:t>
            </a:r>
            <a:r>
              <a:rPr lang="en-HK" sz="1800" dirty="0"/>
              <a:t>[Sridharan, SC’12]</a:t>
            </a:r>
          </a:p>
          <a:p>
            <a:pPr lvl="1"/>
            <a:r>
              <a:rPr lang="en-HK" dirty="0"/>
              <a:t>Our work studies correlation between DRAM errors and server failures and </a:t>
            </a:r>
            <a:r>
              <a:rPr lang="en-US" dirty="0"/>
              <a:t>analyzes</a:t>
            </a:r>
            <a:r>
              <a:rPr lang="en-HK" dirty="0"/>
              <a:t> the predictability of server failures.</a:t>
            </a:r>
          </a:p>
          <a:p>
            <a:pPr lvl="1"/>
            <a:endParaRPr lang="en-US" dirty="0"/>
          </a:p>
          <a:p>
            <a:r>
              <a:rPr lang="en-HK" dirty="0"/>
              <a:t>Prediction of DRAM reliability</a:t>
            </a:r>
          </a:p>
          <a:p>
            <a:pPr lvl="1"/>
            <a:r>
              <a:rPr lang="en-HK" dirty="0"/>
              <a:t>Existing studies </a:t>
            </a:r>
            <a:r>
              <a:rPr lang="en-HK" dirty="0" err="1"/>
              <a:t>analyze</a:t>
            </a:r>
            <a:r>
              <a:rPr lang="en-HK" dirty="0"/>
              <a:t> predictability of DRAM reliability, e.g., </a:t>
            </a:r>
            <a:r>
              <a:rPr lang="en-HK" dirty="0" err="1"/>
              <a:t>uncorrectable</a:t>
            </a:r>
            <a:r>
              <a:rPr lang="en-HK" dirty="0"/>
              <a:t> errors </a:t>
            </a:r>
            <a:r>
              <a:rPr lang="en-HK" sz="1800" dirty="0"/>
              <a:t>[Boixaderas, SC’20] </a:t>
            </a:r>
            <a:r>
              <a:rPr lang="en-HK" dirty="0"/>
              <a:t>and micro-level component failures </a:t>
            </a:r>
            <a:r>
              <a:rPr lang="en-HK" sz="1800" dirty="0"/>
              <a:t>[Du, MemSys’18]</a:t>
            </a:r>
          </a:p>
          <a:p>
            <a:pPr lvl="1"/>
            <a:r>
              <a:rPr lang="en-HK" dirty="0"/>
              <a:t>Our work targets accurate prediction of DRAM-related server failures collected from trouble tickets. </a:t>
            </a:r>
          </a:p>
          <a:p>
            <a:pPr lvl="1"/>
            <a:endParaRPr lang="en-HK" dirty="0"/>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4</a:t>
            </a:fld>
            <a:endParaRPr lang="en-US"/>
          </a:p>
        </p:txBody>
      </p:sp>
    </p:spTree>
    <p:extLst>
      <p:ext uri="{BB962C8B-B14F-4D97-AF65-F5344CB8AC3E}">
        <p14:creationId xmlns:p14="http://schemas.microsoft.com/office/powerpoint/2010/main" val="1757224482"/>
      </p:ext>
    </p:extLst>
  </p:cSld>
  <p:clrMapOvr>
    <a:masterClrMapping/>
  </p:clrMapOvr>
  <mc:AlternateContent xmlns:mc="http://schemas.openxmlformats.org/markup-compatibility/2006" xmlns:p14="http://schemas.microsoft.com/office/powerpoint/2010/main">
    <mc:Choice Requires="p14">
      <p:transition spd="slow" p14:dur="2000" advTm="34677"/>
    </mc:Choice>
    <mc:Fallback xmlns="">
      <p:transition spd="slow" advTm="3467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Dataset</a:t>
            </a:r>
          </a:p>
        </p:txBody>
      </p:sp>
      <p:sp>
        <p:nvSpPr>
          <p:cNvPr id="3" name="Content Placeholder 2"/>
          <p:cNvSpPr>
            <a:spLocks noGrp="1"/>
          </p:cNvSpPr>
          <p:nvPr>
            <p:ph idx="1"/>
          </p:nvPr>
        </p:nvSpPr>
        <p:spPr>
          <a:xfrm>
            <a:off x="609441" y="1447801"/>
            <a:ext cx="11173090" cy="4678364"/>
          </a:xfrm>
        </p:spPr>
        <p:txBody>
          <a:bodyPr/>
          <a:lstStyle/>
          <a:p>
            <a:r>
              <a:rPr lang="en-US" dirty="0"/>
              <a:t>Collect </a:t>
            </a:r>
            <a:r>
              <a:rPr lang="en-HK" dirty="0"/>
              <a:t>DRAM errors and server failures from 250 K servers in production data </a:t>
            </a:r>
            <a:r>
              <a:rPr lang="en-HK" dirty="0" err="1"/>
              <a:t>centers</a:t>
            </a:r>
            <a:r>
              <a:rPr lang="en-HK" dirty="0"/>
              <a:t> </a:t>
            </a:r>
            <a:r>
              <a:rPr lang="en-US" altLang="zh-CN" dirty="0"/>
              <a:t>over eight-month span </a:t>
            </a:r>
            <a:r>
              <a:rPr lang="en-HK" dirty="0"/>
              <a:t>at Alibaba </a:t>
            </a:r>
            <a:endParaRPr lang="en-US" altLang="zh-CN" dirty="0"/>
          </a:p>
          <a:p>
            <a:r>
              <a:rPr lang="en-US" altLang="zh-CN" dirty="0"/>
              <a:t>Data types: DRAM error logs (correctable errors (CEs)), trouble tickets of server failures, and inventory logs </a:t>
            </a:r>
          </a:p>
          <a:p>
            <a:r>
              <a:rPr lang="en-US" dirty="0"/>
              <a:t>Types of server failures due to DRAM errors in trouble tickets:</a:t>
            </a:r>
          </a:p>
          <a:p>
            <a:pPr lvl="1"/>
            <a:r>
              <a:rPr lang="en-US" i="1" dirty="0"/>
              <a:t>UE-driven failures: </a:t>
            </a:r>
            <a:r>
              <a:rPr lang="en-US" dirty="0"/>
              <a:t>due to </a:t>
            </a:r>
            <a:r>
              <a:rPr lang="en-HK" dirty="0"/>
              <a:t>occurrence of </a:t>
            </a:r>
            <a:r>
              <a:rPr lang="en-HK" dirty="0" err="1"/>
              <a:t>uncorrectable</a:t>
            </a:r>
            <a:r>
              <a:rPr lang="en-HK" dirty="0"/>
              <a:t> errors (UEs)</a:t>
            </a:r>
            <a:endParaRPr lang="en-US" i="1" dirty="0"/>
          </a:p>
          <a:p>
            <a:pPr lvl="1"/>
            <a:r>
              <a:rPr lang="en-US" i="1" dirty="0"/>
              <a:t>CE-driven failures: </a:t>
            </a:r>
            <a:r>
              <a:rPr lang="en-HK" dirty="0"/>
              <a:t>due to occurrence of an overwhelmingly large number of correctable errors (CEs) that cannot be properly handled by the server </a:t>
            </a:r>
            <a:endParaRPr lang="en-US" i="1" dirty="0"/>
          </a:p>
          <a:p>
            <a:pPr lvl="1"/>
            <a:r>
              <a:rPr lang="en-US" i="1" dirty="0"/>
              <a:t>Miscellaneous failures: </a:t>
            </a:r>
            <a:r>
              <a:rPr lang="en-HK" dirty="0"/>
              <a:t>intricately related to DRAM errors, e.g., too many DRAM pages are offline </a:t>
            </a:r>
          </a:p>
          <a:p>
            <a:pPr lvl="1"/>
            <a:endParaRPr lang="en-US" dirty="0"/>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5</a:t>
            </a:fld>
            <a:endParaRPr lang="en-US"/>
          </a:p>
        </p:txBody>
      </p:sp>
    </p:spTree>
    <p:extLst>
      <p:ext uri="{BB962C8B-B14F-4D97-AF65-F5344CB8AC3E}">
        <p14:creationId xmlns:p14="http://schemas.microsoft.com/office/powerpoint/2010/main" val="1696059896"/>
      </p:ext>
    </p:extLst>
  </p:cSld>
  <p:clrMapOvr>
    <a:masterClrMapping/>
  </p:clrMapOvr>
  <mc:AlternateContent xmlns:mc="http://schemas.openxmlformats.org/markup-compatibility/2006" xmlns:p14="http://schemas.microsoft.com/office/powerpoint/2010/main">
    <mc:Choice Requires="p14">
      <p:transition spd="slow" p14:dur="2000" advTm="52225"/>
    </mc:Choice>
    <mc:Fallback xmlns="">
      <p:transition spd="slow" advTm="5222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Distribution</a:t>
            </a:r>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6</a:t>
            </a:fld>
            <a:endParaRPr lang="en-US"/>
          </a:p>
        </p:txBody>
      </p:sp>
      <p:sp>
        <p:nvSpPr>
          <p:cNvPr id="8" name="Content Placeholder 2"/>
          <p:cNvSpPr>
            <a:spLocks noGrp="1"/>
          </p:cNvSpPr>
          <p:nvPr>
            <p:ph idx="1"/>
          </p:nvPr>
        </p:nvSpPr>
        <p:spPr>
          <a:xfrm>
            <a:off x="609441" y="1447801"/>
            <a:ext cx="11173090" cy="4678364"/>
          </a:xfrm>
        </p:spPr>
        <p:txBody>
          <a:bodyPr/>
          <a:lstStyle/>
          <a:p>
            <a:r>
              <a:rPr lang="en-US" b="1" dirty="0">
                <a:solidFill>
                  <a:srgbClr val="FF0000"/>
                </a:solidFill>
              </a:rPr>
              <a:t>Finding 1</a:t>
            </a:r>
            <a:r>
              <a:rPr lang="en-US" dirty="0"/>
              <a:t>: We see</a:t>
            </a:r>
            <a:r>
              <a:rPr lang="en-HK" dirty="0"/>
              <a:t> a high percentage of servers with CEs and the percentage of server failures per month is stable across months </a:t>
            </a:r>
          </a:p>
          <a:p>
            <a:pPr lvl="1"/>
            <a:r>
              <a:rPr lang="en-HK" dirty="0"/>
              <a:t>11.8% of servers experience CEs; higher than 9.62% reported by Facebook </a:t>
            </a:r>
            <a:endParaRPr lang="en-US" dirty="0"/>
          </a:p>
          <a:p>
            <a:pPr lvl="1"/>
            <a:r>
              <a:rPr lang="en-HK" dirty="0"/>
              <a:t>the percentage of server failures per month remains fairly stable across months, with an average of 0.19% </a:t>
            </a:r>
          </a:p>
          <a:p>
            <a:pPr lvl="1"/>
            <a:endParaRPr lang="en-US" dirty="0"/>
          </a:p>
        </p:txBody>
      </p:sp>
      <p:pic>
        <p:nvPicPr>
          <p:cNvPr id="3" name="Picture 2">
            <a:extLst>
              <a:ext uri="{FF2B5EF4-FFF2-40B4-BE49-F238E27FC236}">
                <a16:creationId xmlns:a16="http://schemas.microsoft.com/office/drawing/2014/main" id="{2168A1E0-8711-2944-B558-AE3C1748EB2B}"/>
              </a:ext>
            </a:extLst>
          </p:cNvPr>
          <p:cNvPicPr>
            <a:picLocks noChangeAspect="1"/>
          </p:cNvPicPr>
          <p:nvPr/>
        </p:nvPicPr>
        <p:blipFill>
          <a:blip r:embed="rId3"/>
          <a:stretch>
            <a:fillRect/>
          </a:stretch>
        </p:blipFill>
        <p:spPr>
          <a:xfrm>
            <a:off x="1773932" y="3726533"/>
            <a:ext cx="9183386" cy="3024336"/>
          </a:xfrm>
          <a:prstGeom prst="rect">
            <a:avLst/>
          </a:prstGeom>
        </p:spPr>
      </p:pic>
    </p:spTree>
    <p:extLst>
      <p:ext uri="{BB962C8B-B14F-4D97-AF65-F5344CB8AC3E}">
        <p14:creationId xmlns:p14="http://schemas.microsoft.com/office/powerpoint/2010/main" val="213536784"/>
      </p:ext>
    </p:extLst>
  </p:cSld>
  <p:clrMapOvr>
    <a:masterClrMapping/>
  </p:clrMapOvr>
  <mc:AlternateContent xmlns:mc="http://schemas.openxmlformats.org/markup-compatibility/2006" xmlns:p14="http://schemas.microsoft.com/office/powerpoint/2010/main">
    <mc:Choice Requires="p14">
      <p:transition spd="slow" p14:dur="2000" advTm="22025"/>
    </mc:Choice>
    <mc:Fallback xmlns="">
      <p:transition spd="slow" advTm="2202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Methodology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441" y="1447801"/>
                <a:ext cx="10969943" cy="3129544"/>
              </a:xfrm>
            </p:spPr>
            <p:txBody>
              <a:bodyPr/>
              <a:lstStyle/>
              <a:p>
                <a:r>
                  <a:rPr lang="en-US" dirty="0">
                    <a:solidFill>
                      <a:srgbClr val="FF0000"/>
                    </a:solidFill>
                  </a:rPr>
                  <a:t>Prediction window</a:t>
                </a:r>
              </a:p>
              <a:p>
                <a:pPr lvl="1"/>
                <a:r>
                  <a:rPr lang="en-HK" dirty="0"/>
                  <a:t>the time interval prior to the server failure at which the failure prediction should be conducted.</a:t>
                </a:r>
                <a:endParaRPr lang="en-US" dirty="0"/>
              </a:p>
              <a:p>
                <a:r>
                  <a:rPr lang="en-US" dirty="0"/>
                  <a:t>Predictable analysis</a:t>
                </a:r>
              </a:p>
              <a:p>
                <a:pPr lvl="1"/>
                <a:r>
                  <a:rPr lang="en-US" dirty="0"/>
                  <a:t>Predictable server failures: if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𝑡</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oMath>
                </a14:m>
                <a:endParaRPr lang="en-US" dirty="0"/>
              </a:p>
              <a:p>
                <a:pPr lvl="2"/>
                <a:r>
                  <a:rPr lang="en-HK" dirty="0"/>
                  <a:t>there exists some CEs for our feature extraction </a:t>
                </a:r>
                <a:endParaRPr lang="en-US" dirty="0"/>
              </a:p>
              <a:p>
                <a:pPr lvl="1"/>
                <a:r>
                  <a:rPr lang="en-US" dirty="0"/>
                  <a:t>Unpredictable server failures: 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r>
                      <a:rPr lang="en-US" b="0" i="1" smtClean="0">
                        <a:latin typeface="Cambria Math" panose="02040503050406030204" pitchFamily="18" charset="0"/>
                      </a:rPr>
                      <m:t>&gt;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𝑇</m:t>
                    </m:r>
                  </m:oMath>
                </a14:m>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441" y="1447801"/>
                <a:ext cx="10969943" cy="3129544"/>
              </a:xfrm>
              <a:blipFill>
                <a:blip r:embed="rId3"/>
                <a:stretch>
                  <a:fillRect l="-1040" t="-2429" b="-6883"/>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7</a:t>
            </a:fld>
            <a:endParaRPr lang="en-US"/>
          </a:p>
        </p:txBody>
      </p:sp>
      <p:pic>
        <p:nvPicPr>
          <p:cNvPr id="5" name="Picture 4">
            <a:extLst>
              <a:ext uri="{FF2B5EF4-FFF2-40B4-BE49-F238E27FC236}">
                <a16:creationId xmlns:a16="http://schemas.microsoft.com/office/drawing/2014/main" id="{93CEC548-2971-664D-B6C6-1EEC35134548}"/>
              </a:ext>
            </a:extLst>
          </p:cNvPr>
          <p:cNvPicPr>
            <a:picLocks noChangeAspect="1"/>
          </p:cNvPicPr>
          <p:nvPr/>
        </p:nvPicPr>
        <p:blipFill>
          <a:blip r:embed="rId4"/>
          <a:stretch>
            <a:fillRect/>
          </a:stretch>
        </p:blipFill>
        <p:spPr>
          <a:xfrm>
            <a:off x="3250353" y="4738669"/>
            <a:ext cx="6342931" cy="1959981"/>
          </a:xfrm>
          <a:prstGeom prst="rect">
            <a:avLst/>
          </a:prstGeom>
        </p:spPr>
      </p:pic>
    </p:spTree>
    <p:extLst>
      <p:ext uri="{BB962C8B-B14F-4D97-AF65-F5344CB8AC3E}">
        <p14:creationId xmlns:p14="http://schemas.microsoft.com/office/powerpoint/2010/main" val="808294824"/>
      </p:ext>
    </p:extLst>
  </p:cSld>
  <p:clrMapOvr>
    <a:masterClrMapping/>
  </p:clrMapOvr>
  <mc:AlternateContent xmlns:mc="http://schemas.openxmlformats.org/markup-compatibility/2006" xmlns:p14="http://schemas.microsoft.com/office/powerpoint/2010/main">
    <mc:Choice Requires="p14">
      <p:transition spd="slow" p14:dur="2000" advTm="44924"/>
    </mc:Choice>
    <mc:Fallback xmlns="">
      <p:transition spd="slow" advTm="4492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HK" dirty="0">
                <a:effectLst>
                  <a:outerShdw blurRad="38100" dist="38100" dir="2700000" algn="tl">
                    <a:srgbClr val="000000">
                      <a:alpha val="43137"/>
                    </a:srgbClr>
                  </a:outerShdw>
                </a:effectLst>
              </a:rPr>
              <a:t>Predictable Analysis</a:t>
            </a:r>
          </a:p>
        </p:txBody>
      </p:sp>
      <p:sp>
        <p:nvSpPr>
          <p:cNvPr id="3" name="Content Placeholder 2"/>
          <p:cNvSpPr>
            <a:spLocks noGrp="1"/>
          </p:cNvSpPr>
          <p:nvPr>
            <p:ph idx="1"/>
          </p:nvPr>
        </p:nvSpPr>
        <p:spPr/>
        <p:txBody>
          <a:bodyPr/>
          <a:lstStyle/>
          <a:p>
            <a:r>
              <a:rPr lang="en-US" b="1" dirty="0">
                <a:solidFill>
                  <a:srgbClr val="FF0000"/>
                </a:solidFill>
              </a:rPr>
              <a:t>Finding 2</a:t>
            </a:r>
            <a:r>
              <a:rPr lang="en-US" dirty="0"/>
              <a:t>: </a:t>
            </a:r>
            <a:r>
              <a:rPr lang="en-HK" dirty="0"/>
              <a:t>A significant fraction of server failures become unpredictable if the prediction window increases (e.g., over a day) </a:t>
            </a:r>
          </a:p>
          <a:p>
            <a:pPr lvl="1"/>
            <a:r>
              <a:rPr lang="en-HK" dirty="0"/>
              <a:t>Keeping a short prediction window (e.g., at the minute granularity) is necessary to achieve accurate server failure prediction. </a:t>
            </a:r>
          </a:p>
          <a:p>
            <a:pPr lvl="1"/>
            <a:endParaRPr lang="en-HK" dirty="0"/>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8</a:t>
            </a:fld>
            <a:endParaRPr lang="en-US"/>
          </a:p>
        </p:txBody>
      </p:sp>
      <p:pic>
        <p:nvPicPr>
          <p:cNvPr id="7" name="Picture 6">
            <a:extLst>
              <a:ext uri="{FF2B5EF4-FFF2-40B4-BE49-F238E27FC236}">
                <a16:creationId xmlns:a16="http://schemas.microsoft.com/office/drawing/2014/main" id="{A33C26EB-EF07-7D47-8702-2FA83B561A5B}"/>
              </a:ext>
            </a:extLst>
          </p:cNvPr>
          <p:cNvPicPr>
            <a:picLocks noChangeAspect="1"/>
          </p:cNvPicPr>
          <p:nvPr/>
        </p:nvPicPr>
        <p:blipFill>
          <a:blip r:embed="rId3"/>
          <a:stretch>
            <a:fillRect/>
          </a:stretch>
        </p:blipFill>
        <p:spPr>
          <a:xfrm>
            <a:off x="2096653" y="3417017"/>
            <a:ext cx="8174223" cy="3252343"/>
          </a:xfrm>
          <a:prstGeom prst="rect">
            <a:avLst/>
          </a:prstGeom>
        </p:spPr>
      </p:pic>
    </p:spTree>
    <p:extLst>
      <p:ext uri="{BB962C8B-B14F-4D97-AF65-F5344CB8AC3E}">
        <p14:creationId xmlns:p14="http://schemas.microsoft.com/office/powerpoint/2010/main" val="585469932"/>
      </p:ext>
    </p:extLst>
  </p:cSld>
  <p:clrMapOvr>
    <a:masterClrMapping/>
  </p:clrMapOvr>
  <mc:AlternateContent xmlns:mc="http://schemas.openxmlformats.org/markup-compatibility/2006" xmlns:p14="http://schemas.microsoft.com/office/powerpoint/2010/main">
    <mc:Choice Requires="p14">
      <p:transition spd="slow" p14:dur="2000" advTm="41751"/>
    </mc:Choice>
    <mc:Fallback xmlns="">
      <p:transition spd="slow" advTm="4175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HK" dirty="0">
                <a:effectLst>
                  <a:outerShdw blurRad="38100" dist="38100" dir="2700000" algn="tl">
                    <a:srgbClr val="000000">
                      <a:alpha val="43137"/>
                    </a:srgbClr>
                  </a:outerShdw>
                </a:effectLst>
              </a:rPr>
              <a:t>Number of CEs Before Failures</a:t>
            </a:r>
          </a:p>
        </p:txBody>
      </p:sp>
      <p:sp>
        <p:nvSpPr>
          <p:cNvPr id="3" name="Content Placeholder 2"/>
          <p:cNvSpPr>
            <a:spLocks noGrp="1"/>
          </p:cNvSpPr>
          <p:nvPr>
            <p:ph idx="1"/>
          </p:nvPr>
        </p:nvSpPr>
        <p:spPr/>
        <p:txBody>
          <a:bodyPr/>
          <a:lstStyle/>
          <a:p>
            <a:r>
              <a:rPr lang="en-US" b="1" dirty="0">
                <a:solidFill>
                  <a:srgbClr val="FF0000"/>
                </a:solidFill>
              </a:rPr>
              <a:t>Finding 3</a:t>
            </a:r>
            <a:r>
              <a:rPr lang="en-US" dirty="0"/>
              <a:t>: </a:t>
            </a:r>
            <a:r>
              <a:rPr lang="en-HK" dirty="0"/>
              <a:t>The number of CEs before prediction is significant in both predictable CE-driven and miscellaneous failures</a:t>
            </a:r>
          </a:p>
          <a:p>
            <a:pPr lvl="1"/>
            <a:r>
              <a:rPr lang="en-HK" dirty="0"/>
              <a:t>It can serve as an effective indicator for server failure prediction </a:t>
            </a:r>
          </a:p>
          <a:p>
            <a:pPr lvl="1"/>
            <a:endParaRPr lang="en-HK" dirty="0"/>
          </a:p>
          <a:p>
            <a:pPr lvl="1"/>
            <a:endParaRPr lang="en-HK" dirty="0"/>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9</a:t>
            </a:fld>
            <a:endParaRPr lang="en-US"/>
          </a:p>
        </p:txBody>
      </p:sp>
      <p:pic>
        <p:nvPicPr>
          <p:cNvPr id="5" name="Picture 4">
            <a:extLst>
              <a:ext uri="{FF2B5EF4-FFF2-40B4-BE49-F238E27FC236}">
                <a16:creationId xmlns:a16="http://schemas.microsoft.com/office/drawing/2014/main" id="{5618C89F-B16F-BD41-8F7F-7346ECB030A3}"/>
              </a:ext>
            </a:extLst>
          </p:cNvPr>
          <p:cNvPicPr>
            <a:picLocks noChangeAspect="1"/>
          </p:cNvPicPr>
          <p:nvPr/>
        </p:nvPicPr>
        <p:blipFill>
          <a:blip r:embed="rId3"/>
          <a:stretch>
            <a:fillRect/>
          </a:stretch>
        </p:blipFill>
        <p:spPr>
          <a:xfrm>
            <a:off x="1917948" y="3080985"/>
            <a:ext cx="8083545" cy="3448066"/>
          </a:xfrm>
          <a:prstGeom prst="rect">
            <a:avLst/>
          </a:prstGeom>
        </p:spPr>
      </p:pic>
    </p:spTree>
    <p:extLst>
      <p:ext uri="{BB962C8B-B14F-4D97-AF65-F5344CB8AC3E}">
        <p14:creationId xmlns:p14="http://schemas.microsoft.com/office/powerpoint/2010/main" val="3384809811"/>
      </p:ext>
    </p:extLst>
  </p:cSld>
  <p:clrMapOvr>
    <a:masterClrMapping/>
  </p:clrMapOvr>
  <mc:AlternateContent xmlns:mc="http://schemas.openxmlformats.org/markup-compatibility/2006" xmlns:p14="http://schemas.microsoft.com/office/powerpoint/2010/main">
    <mc:Choice Requires="p14">
      <p:transition spd="slow" p14:dur="2000" advTm="41751"/>
    </mc:Choice>
    <mc:Fallback xmlns="">
      <p:transition spd="slow" advTm="41751"/>
    </mc:Fallback>
  </mc:AlternateContent>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0000"/>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cdcs20streamdfp" id="{9D9A8CB5-260D-9943-A607-0BE795C4DF35}" vid="{D9BE9A0F-7476-C84B-9641-0D77BC3F1AB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icdcs20streamdfp</Template>
  <TotalTime>6283</TotalTime>
  <Words>3197</Words>
  <Application>Microsoft Office PowerPoint</Application>
  <PresentationFormat>Custom</PresentationFormat>
  <Paragraphs>276</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Cambria Math</vt:lpstr>
      <vt:lpstr>Wingdings</vt:lpstr>
      <vt:lpstr>Default Design</vt:lpstr>
      <vt:lpstr>An In-Depth Correlative Study Between DRAM Errors and Server Failures  in Production Data Centers </vt:lpstr>
      <vt:lpstr>Motivation</vt:lpstr>
      <vt:lpstr>Our Contribution</vt:lpstr>
      <vt:lpstr>Related Work</vt:lpstr>
      <vt:lpstr>Dataset</vt:lpstr>
      <vt:lpstr>Overall Distribution</vt:lpstr>
      <vt:lpstr>Analysis Methodology</vt:lpstr>
      <vt:lpstr>Predictable Analysis</vt:lpstr>
      <vt:lpstr>Number of CEs Before Failures</vt:lpstr>
      <vt:lpstr>Mean Time Between Errors</vt:lpstr>
      <vt:lpstr>Component Failure Analysis</vt:lpstr>
      <vt:lpstr>Impact of DRAM Models</vt:lpstr>
      <vt:lpstr>Impact of Number of DIMMs</vt:lpstr>
      <vt:lpstr>Impact of Server Manufacturer</vt:lpstr>
      <vt:lpstr>Characteristics of Different Types of CEs </vt:lpstr>
      <vt:lpstr>Summary of Measurement</vt:lpstr>
      <vt:lpstr>Server Failure Prediction</vt:lpstr>
      <vt:lpstr>Effectiveness of Feature Generation</vt:lpstr>
      <vt:lpstr>Effectiveness of Prediction Models</vt:lpstr>
      <vt:lpstr>Impact of Prediction Interval</vt:lpstr>
      <vt:lpstr>Post Analysis</vt:lpstr>
      <vt:lpstr>Conclusion</vt:lpstr>
      <vt:lpstr>Thank You! 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In-Depth Study of Correlated Failures in Production SSD-Based Data Centers </dc:title>
  <dc:creator>shujiehan00001@gmail.com</dc:creator>
  <cp:lastModifiedBy>Patrick PC Lee (CSD)</cp:lastModifiedBy>
  <cp:revision>362</cp:revision>
  <cp:lastPrinted>2021-01-23T03:01:14Z</cp:lastPrinted>
  <dcterms:created xsi:type="dcterms:W3CDTF">2021-01-13T11:38:59Z</dcterms:created>
  <dcterms:modified xsi:type="dcterms:W3CDTF">2022-09-22T13:17:28Z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