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6" r:id="rId16"/>
    <p:sldId id="271" r:id="rId17"/>
    <p:sldId id="272" r:id="rId18"/>
    <p:sldId id="273" r:id="rId19"/>
    <p:sldId id="277" r:id="rId20"/>
    <p:sldId id="274" r:id="rId21"/>
    <p:sldId id="275" r:id="rId22"/>
  </p:sldIdLst>
  <p:sldSz cx="12188825" cy="6858000"/>
  <p:notesSz cx="6858000" cy="9144000"/>
  <p:defaultTextStyle>
    <a:defPPr>
      <a:buNone/>
    </a:defPPr>
    <a:lvl1pPr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1pPr>
    <a:lvl2pPr marL="4572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2pPr>
    <a:lvl3pPr marL="9144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3pPr>
    <a:lvl4pPr marL="13716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4pPr>
    <a:lvl5pPr marL="1828800" algn="l"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Arial"/>
        <a:ea typeface="Arial"/>
        <a:cs typeface="Arial"/>
      </a:defRPr>
    </a:lvl5pPr>
    <a:lvl6pPr marL="22860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6pPr>
    <a:lvl7pPr marL="27432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7pPr>
    <a:lvl8pPr marL="32004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8pPr>
    <a:lvl9pPr marL="3657600" algn="l" defTabSz="914400">
      <a:buNone/>
      <a:defRPr kern="1200">
        <a:solidFill>
          <a:schemeClr val="tx1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5" autoAdjust="0"/>
  </p:normalViewPr>
  <p:slideViewPr>
    <p:cSldViewPr>
      <p:cViewPr varScale="1">
        <p:scale>
          <a:sx n="56" d="100"/>
          <a:sy n="56" d="100"/>
        </p:scale>
        <p:origin x="9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302C-2671-C6D7-FC2D-A5A3DA94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A364D-6D17-AE46-7823-7E0DCB93E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CD4C5-BB1A-5A09-E15E-7E531EDD3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19DC4-F201-B348-D895-8B236DA6900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5980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D1D75-7025-EC2A-7985-8DD08389F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9A827-E3C7-E92F-EE35-613AFED62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B908ED-BBA8-AFB1-9900-DFB0B63680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52C11-2285-4895-00D4-12C67DD2203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5443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sz="1200" b="0" i="0" u="none" strike="noStrike" dirty="0"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BB88-3D0C-47BF-B120-31F35ED38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ECF79A-C3C6-4DF2-9153-E4F59AB13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9BB8E7B-ADD7-41E5-8266-9F81D638344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1B3C7F7-44B0-4341-BB1F-BCE6001999B8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938472" y="6537326"/>
            <a:ext cx="2844059" cy="320675"/>
          </a:xfrm>
        </p:spPr>
        <p:txBody>
          <a:bodyPr/>
          <a:lstStyle>
            <a:lvl1pPr>
              <a:buNone/>
              <a:defRPr sz="1200"/>
            </a:lvl1pPr>
          </a:lstStyle>
          <a:p>
            <a:pPr>
              <a:buNone/>
            </a:pPr>
            <a:fld id="{35DD5A66-9C2F-42FF-B09E-B62E67AA144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1E10-DE04-4222-B952-D020BEC2D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152400"/>
            <a:ext cx="10969943" cy="1143000"/>
          </a:xfrm>
        </p:spPr>
        <p:txBody>
          <a:bodyPr/>
          <a:lstStyle>
            <a:lvl1pPr>
              <a:buNone/>
              <a:defRPr sz="4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45B6E-201E-4127-B39B-39AF892C9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447801"/>
            <a:ext cx="10969943" cy="4678364"/>
          </a:xfrm>
        </p:spPr>
        <p:txBody>
          <a:bodyPr/>
          <a:lstStyle>
            <a:lvl1pPr>
              <a:lnSpc>
                <a:spcPct val="100000"/>
              </a:lnSpc>
              <a:buNone/>
              <a:defRPr sz="2800"/>
            </a:lvl1pPr>
            <a:lvl2pPr>
              <a:lnSpc>
                <a:spcPct val="100000"/>
              </a:lnSpc>
              <a:buNone/>
              <a:defRPr sz="2400"/>
            </a:lvl2pPr>
            <a:lvl3pPr>
              <a:lnSpc>
                <a:spcPct val="100000"/>
              </a:lnSpc>
              <a:buNone/>
              <a:defRPr sz="2000"/>
            </a:lvl3pPr>
            <a:lvl4pPr>
              <a:lnSpc>
                <a:spcPct val="100000"/>
              </a:lnSpc>
              <a:buNone/>
              <a:defRPr sz="1800"/>
            </a:lvl4pPr>
            <a:lvl5pPr>
              <a:lnSpc>
                <a:spcPct val="100000"/>
              </a:lnSpc>
              <a:buNone/>
              <a:defRPr sz="1800"/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E87ED79-AF91-4A25-AD49-BA812268C40F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CC2E567-E2B8-4BB8-B754-AFDF0D3A6F5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938472" y="6537326"/>
            <a:ext cx="2844059" cy="320675"/>
          </a:xfrm>
        </p:spPr>
        <p:txBody>
          <a:bodyPr/>
          <a:lstStyle>
            <a:lvl1pPr>
              <a:buNone/>
              <a:defRPr sz="1000"/>
            </a:lvl1pPr>
          </a:lstStyle>
          <a:p>
            <a:pPr>
              <a:buNone/>
            </a:pPr>
            <a:fld id="{3FFE790D-BCFB-4008-9260-CA63AEE325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3BD1-625B-4E22-BE62-FD2EBAC21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8A536-96B5-4D25-9336-AEA8D4683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C4C894B-79CA-499F-95F8-9E907F51B88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9D95A0-BE7A-4F7D-ACEA-FDDF7268EC7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9253C469-7C95-4280-A06B-E0B75510FD7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D8563-538C-4320-A8C7-8B1A6784F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17223-1070-4517-94BC-17ACA0093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99D0A3-CD91-4B42-8AFD-A9BD2F30DE6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201CDD-B6E8-433A-8306-27830AE3142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2E51A0-9CDD-44C8-84A4-F4F23A7F7BE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138DC131-9A15-4746-A2F6-35F31BCF58C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57A4-39F4-4D0F-A3EC-7469B01C9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A1B07-869B-4428-88C0-3A6C94151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B4D233-7402-4A3E-BA60-1BDB328F1551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FB6FE3-E75A-4E52-B19C-12DE99B191B0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A442C9-CC9E-4CEE-BB47-ED7549885F7C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CDE792D-9083-471D-ABF6-828E0187442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2D5B42E8-2364-47D2-A6E6-99B9EB3C3F4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0CFAF1C9-0564-4621-92FB-D00C85A9378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42148-31A3-4986-A7ED-583EA2ED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A2E44A6-EA49-42DE-85DB-B6DC46AA7695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84D5170-1320-4990-A717-9FC8DA07248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3B2E25E5-12CD-4826-A5AF-2C98E7658DA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5E3C9195-6CAD-476F-BADF-C92E86E10F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77A23CF6-EAB1-4468-B3DE-2BB72D9236D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D8F9D020-3E06-4B10-9F51-23473D21C23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0C59B-D76F-4A2F-A81D-D2A2B65D0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8DDF3-AE38-40F8-92F3-72470892B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963E3-47A1-431D-ADE0-24BB20C2DED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EC949D-4737-4B39-A456-9AAA7CAD3B7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5249B8-D37B-4861-977C-0F83BFA5E39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E01BF5AF-EDEE-436D-9ACF-174E098673D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C2BBE-AA68-4FFD-B5D7-FDB457601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57C1F8-AF58-4E27-A451-782C3E5F1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buNone/>
            </a:pP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84958-6B08-429D-B691-5B2C4B37AAA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C89761-B2AE-4483-89A4-3E0299FCD81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7FE93E-1686-4EB0-B15A-311DDB757E6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EC4DDACC-B398-4434-9A27-1DB8A0412CE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52A6-897F-4C6C-9A94-756CDDCFF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F25983-146B-4F51-91E0-2957668A1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3C5641-A6EC-4A80-BC58-6C2F01D9D1A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AB9AA2-2513-4892-983F-ED360A7ED27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06A720C1-C97C-4A95-8CC7-E9C91CBF404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07AF1-7250-4D6E-80DC-4663B6423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7A9101-C1E7-4798-8AC0-F6C6BC2BF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A855C14-B986-44FB-967A-3670EB20B79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endParaRPr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983AF4-79D3-47B1-8799-4B003BAC493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pPr>
              <a:buNone/>
            </a:pPr>
            <a:fld id="{26C9E9CD-6400-4048-A621-93BAB80DCE8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048A969-C9E1-4DED-99F3-27E8B148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pPr lvl="0">
              <a:buNone/>
            </a:pPr>
            <a:r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A576C96-8231-47A1-9E23-E4B912280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B3F7A31-B458-4E60-9DAD-16BAFF693E46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609441" y="6400801"/>
            <a:ext cx="7414869" cy="3206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>
              <a:buNone/>
              <a:defRPr sz="1400"/>
            </a:lvl1pPr>
          </a:lstStyle>
          <a:p>
            <a:pPr>
              <a:buNone/>
            </a:pPr>
            <a:endParaRPr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B98D8A-D5C6-40DA-B736-FD4D83EC2B2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735325" y="6400801"/>
            <a:ext cx="2844059" cy="3206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 algn="r">
              <a:buNone/>
              <a:defRPr sz="1400"/>
            </a:lvl1pPr>
          </a:lstStyle>
          <a:p>
            <a:pPr>
              <a:buNone/>
            </a:pPr>
            <a:fld id="{BC80DFAE-88B7-49D3-8F2D-B101E877E436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lt"/>
          <a:cs typeface="+mj-lt"/>
        </a:defRPr>
      </a:lvl1pPr>
      <a:lvl2pPr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2pPr>
      <a:lvl3pPr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3pPr>
      <a:lvl4pPr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4pPr>
      <a:lvl5pPr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5pPr>
      <a:lvl6pPr marL="457200"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6pPr>
      <a:lvl7pPr marL="914400"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7pPr>
      <a:lvl8pPr marL="1371600"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8pPr>
      <a:lvl9pPr marL="1828800" algn="ctr">
        <a:spcBef>
          <a:spcPct val="0"/>
        </a:spcBef>
        <a:spcAft>
          <a:spcPct val="0"/>
        </a:spcAft>
        <a:buNone/>
        <a:defRPr sz="44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/>
          <a:ea typeface="Arial"/>
          <a:cs typeface="Arial"/>
        </a:defRPr>
      </a:lvl9pPr>
    </p:titleStyle>
    <p:bodyStyle>
      <a:lvl1pPr marL="342900" indent="-342900" algn="l">
        <a:lnSpc>
          <a:spcPct val="105000"/>
        </a:lnSpc>
        <a:spcBef>
          <a:spcPct val="50000"/>
        </a:spcBef>
        <a:spcAft>
          <a:spcPct val="0"/>
        </a:spcAft>
        <a:buFont typeface="Wingdings"/>
        <a:buChar char="Ø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>
        <a:lnSpc>
          <a:spcPct val="105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10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105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105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adslabcuhk/ethcach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469B-EA63-4F1F-9E61-B025328A9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09749"/>
            <a:ext cx="12188825" cy="1771651"/>
          </a:xfrm>
        </p:spPr>
        <p:txBody>
          <a:bodyPr/>
          <a:lstStyle/>
          <a:p>
            <a:r>
              <a:rPr sz="4000">
                <a:solidFill>
                  <a:schemeClr val="tx1"/>
                </a:solidFill>
              </a:rPr>
              <a:t>EthCache: A Workload-Aware, Unified</a:t>
            </a:r>
          </a:p>
          <a:p>
            <a:r>
              <a:rPr sz="4000">
                <a:solidFill>
                  <a:schemeClr val="tx1"/>
                </a:solidFill>
              </a:rPr>
              <a:t>Key-Value Cache for Ethereum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2EF29-A343-422A-AEB6-5C96437D8DF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5DD5A66-9C2F-42FF-B09E-B62E67AA1448}" type="slidenum">
              <a:rPr/>
              <a:t>1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32BEBA32-87AC-4834-88A5-292A1F882EC2}"/>
              </a:ext>
            </a:extLst>
          </p:cNvPr>
          <p:cNvSpPr>
            <a:spLocks noGrp="1"/>
          </p:cNvSpPr>
          <p:nvPr/>
        </p:nvSpPr>
        <p:spPr>
          <a:xfrm>
            <a:off x="406336" y="3800475"/>
            <a:ext cx="11376279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Jia Zhao¹, Yanjing Ren¹, </a:t>
            </a:r>
            <a:r>
              <a:rPr sz="2400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Xianglong</a:t>
            </a: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Shi²,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Jingwei Li², and </a:t>
            </a:r>
            <a:r>
              <a:rPr sz="2400" b="1" u="sng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Patrick P. C. Lee¹</a:t>
            </a:r>
          </a:p>
          <a:p>
            <a: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¹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CUHK             </a:t>
            </a: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²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UESTC</a:t>
            </a:r>
            <a:endParaRPr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00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NAS 2026</a:t>
            </a:r>
          </a:p>
        </p:txBody>
      </p:sp>
    </p:spTree>
    <p:extLst>
      <p:ext uri="{BB962C8B-B14F-4D97-AF65-F5344CB8AC3E}">
        <p14:creationId xmlns:p14="http://schemas.microsoft.com/office/powerpoint/2010/main" val="48376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BCFB8-688D-4465-B0B1-A7F5E53C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F4DE69-2163-44EB-BEE9-47AC2E01BE0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2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D79C8DB1-7F18-413F-B5CA-51905BDDA001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10858500" cy="472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1" dirty="0"/>
              <a:t>Ethereum</a:t>
            </a:r>
            <a:r>
              <a:rPr sz="2800" dirty="0"/>
              <a:t> executes smart contracts over a persistent world stat</a:t>
            </a:r>
            <a:r>
              <a:rPr lang="en-US" sz="2800" dirty="0"/>
              <a:t>e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400" dirty="0"/>
              <a:t>Execution reads account state, contract storage, bytecode, and chain metadata from KV Store.</a:t>
            </a:r>
          </a:p>
          <a:p>
            <a:pPr marL="482600" indent="-4572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800" b="1" dirty="0"/>
              <a:t>Storage I/O becomes a block-processing bottleneck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400" dirty="0"/>
              <a:t>A logical state lookup can trigger multiple sequential KV reads.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400" dirty="0"/>
              <a:t>Geth uses in-memory caches to reduce access to persistent storage.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altLang="zh-CN" sz="2400" dirty="0"/>
          </a:p>
          <a:p>
            <a:pPr marL="355600" indent="-1524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altLang="zh-CN" sz="2400" dirty="0"/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sz="2400" dirty="0"/>
          </a:p>
          <a:p>
            <a:pPr marL="482600" lvl="1">
              <a:spcAft>
                <a:spcPts val="0"/>
              </a:spcAft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zh-CN" alt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85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1D708-11C7-4DDF-8C65-EBD876D38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Geth’s Storage and Caching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91793-8EAB-4AFE-8D8D-70E22E67BF7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3</a:t>
            </a:fld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0C8EB4-62CF-41C0-BC62-00BB8618F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1507191"/>
            <a:ext cx="6048375" cy="3557868"/>
          </a:xfrm>
          <a:prstGeom prst="rect">
            <a:avLst/>
          </a:prstGeom>
        </p:spPr>
      </p:pic>
      <p:sp>
        <p:nvSpPr>
          <p:cNvPr id="9" name="content">
            <a:extLst>
              <a:ext uri="{FF2B5EF4-FFF2-40B4-BE49-F238E27FC236}">
                <a16:creationId xmlns:a16="http://schemas.microsoft.com/office/drawing/2014/main" id="{699C1B23-A630-40F5-A313-9872553C5C88}"/>
              </a:ext>
            </a:extLst>
          </p:cNvPr>
          <p:cNvSpPr>
            <a:spLocks noGrp="1"/>
          </p:cNvSpPr>
          <p:nvPr/>
        </p:nvSpPr>
        <p:spPr>
          <a:xfrm>
            <a:off x="685800" y="5362575"/>
            <a:ext cx="10858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25400" algn="l">
              <a:spcAft>
                <a:spcPts val="0"/>
              </a:spcAft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A read can pass through multiple independent cache spaces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1D05546-4434-B73E-C17E-5DCAA7E2207C}"/>
              </a:ext>
            </a:extLst>
          </p:cNvPr>
          <p:cNvSpPr txBox="1"/>
          <p:nvPr/>
        </p:nvSpPr>
        <p:spPr>
          <a:xfrm>
            <a:off x="7008812" y="1828800"/>
            <a:ext cx="4648200" cy="2491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/>
              <a:t>Two cache levels</a:t>
            </a:r>
          </a:p>
          <a:p>
            <a:pPr marL="742950" lvl="1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Semantic caches use independent LRU policies.</a:t>
            </a:r>
          </a:p>
          <a:p>
            <a:pPr marL="742950" lvl="1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CN" sz="2400" dirty="0" err="1"/>
              <a:t>PebbleDB</a:t>
            </a:r>
            <a:r>
              <a:rPr lang="en-US" altLang="zh-CN" sz="2400" dirty="0"/>
              <a:t> caches </a:t>
            </a:r>
            <a:r>
              <a:rPr lang="en-US" altLang="zh-CN" sz="2400" dirty="0" err="1"/>
              <a:t>SSTable</a:t>
            </a:r>
            <a:r>
              <a:rPr lang="en-US" altLang="zh-CN" sz="2400" dirty="0"/>
              <a:t> blocks.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79736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44A9-0BB3-4780-92FA-DDB4B86B1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28600"/>
            <a:ext cx="10969943" cy="1143000"/>
          </a:xfrm>
        </p:spPr>
        <p:txBody>
          <a:bodyPr/>
          <a:lstStyle/>
          <a:p>
            <a:r>
              <a:rPr dirty="0"/>
              <a:t>Limitations of Geth’s Caches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CF58B-05CC-473A-98C5-7708D508E70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4</a:t>
            </a:fld>
            <a:endParaRPr/>
          </a:p>
        </p:txBody>
      </p:sp>
      <p:sp>
        <p:nvSpPr>
          <p:cNvPr id="10" name="content">
            <a:extLst>
              <a:ext uri="{FF2B5EF4-FFF2-40B4-BE49-F238E27FC236}">
                <a16:creationId xmlns:a16="http://schemas.microsoft.com/office/drawing/2014/main" id="{08E0BF97-B6AF-4312-BA3F-161FA284DD79}"/>
              </a:ext>
            </a:extLst>
          </p:cNvPr>
          <p:cNvSpPr>
            <a:spLocks noGrp="1"/>
          </p:cNvSpPr>
          <p:nvPr/>
        </p:nvSpPr>
        <p:spPr>
          <a:xfrm>
            <a:off x="609441" y="5029200"/>
            <a:ext cx="1038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ctr">
              <a:defRPr sz="2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28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Cache capacity should follow </a:t>
            </a:r>
            <a:r>
              <a:rPr sz="28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observed reuse</a:t>
            </a:r>
            <a:r>
              <a:rPr lang="en-US" sz="2800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!</a:t>
            </a:r>
            <a:endParaRPr sz="2800" b="1" dirty="0">
              <a:solidFill>
                <a:srgbClr val="FF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C8BE308-D6FC-6DED-2A89-F85FF103B8B7}"/>
              </a:ext>
            </a:extLst>
          </p:cNvPr>
          <p:cNvSpPr txBox="1"/>
          <p:nvPr/>
        </p:nvSpPr>
        <p:spPr>
          <a:xfrm>
            <a:off x="836612" y="1728185"/>
            <a:ext cx="10210800" cy="3203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/>
              <a:t> </a:t>
            </a:r>
            <a:r>
              <a:rPr lang="en-US" altLang="zh-CN" sz="2800" b="1" dirty="0"/>
              <a:t>Scattered capacity</a:t>
            </a:r>
          </a:p>
          <a:p>
            <a:pPr marL="742950" lvl="1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Memory cannot move between semantic caches as reuse changes.</a:t>
            </a:r>
          </a:p>
          <a:p>
            <a:pPr marL="742950" lvl="1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Upper caches and the block cache may retain the same logical data.</a:t>
            </a:r>
          </a:p>
          <a:p>
            <a:pPr marL="742950" lvl="1" indent="-285750">
              <a:lnSpc>
                <a:spcPts val="3500"/>
              </a:lnSpc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/>
              <a:t>Cache pollution under LRU</a:t>
            </a:r>
          </a:p>
          <a:p>
            <a:pPr marL="800100" lvl="1" indent="-3429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One-time reads evict KV pairs that transaction execution will reuse.</a:t>
            </a:r>
          </a:p>
          <a:p>
            <a:pPr marL="800100" lvl="1" indent="-342900">
              <a:lnSpc>
                <a:spcPts val="35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21981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40AF-EFFD-40DC-807A-14444C47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812" y="228600"/>
            <a:ext cx="10969943" cy="1143000"/>
          </a:xfrm>
        </p:spPr>
        <p:txBody>
          <a:bodyPr/>
          <a:lstStyle/>
          <a:p>
            <a:r>
              <a:t>Ethereum KV Read Patterns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5E652-DE3D-416C-BAB0-4A3F81F52AB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5</a:t>
            </a:fld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6E623DB-24C8-4A5A-8E0C-ED95A61CF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95425" y="1386248"/>
            <a:ext cx="9144000" cy="313300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F58AB3E-C994-CFF3-5C72-CB583C6E0C3B}"/>
              </a:ext>
            </a:extLst>
          </p:cNvPr>
          <p:cNvSpPr txBox="1"/>
          <p:nvPr/>
        </p:nvSpPr>
        <p:spPr>
          <a:xfrm>
            <a:off x="1065212" y="4825421"/>
            <a:ext cx="9481891" cy="1478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ts val="37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/>
              <a:t> 69.2% of unique KV pairs are read only once</a:t>
            </a:r>
          </a:p>
          <a:p>
            <a:pPr marL="742950" lvl="1" indent="-28575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Transient reads consume space without contributing future hits</a:t>
            </a:r>
          </a:p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/>
              <a:t>Short-range co-reads recur across semantic boundaries</a:t>
            </a:r>
          </a:p>
        </p:txBody>
      </p:sp>
    </p:spTree>
    <p:extLst>
      <p:ext uri="{BB962C8B-B14F-4D97-AF65-F5344CB8AC3E}">
        <p14:creationId xmlns:p14="http://schemas.microsoft.com/office/powerpoint/2010/main" val="75603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84A0BB-B9B4-0662-D6C8-26DE3D771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028" y="228600"/>
            <a:ext cx="11579384" cy="1143000"/>
          </a:xfrm>
        </p:spPr>
        <p:txBody>
          <a:bodyPr/>
          <a:lstStyle/>
          <a:p>
            <a:r>
              <a:rPr dirty="0"/>
              <a:t>Cache Policy Choices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93D3B6-1032-60B6-490C-530AF0B0163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6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D11C8BC4-33DF-408F-A0E4-63AC6C921BC0}"/>
              </a:ext>
            </a:extLst>
          </p:cNvPr>
          <p:cNvSpPr>
            <a:spLocks noGrp="1"/>
          </p:cNvSpPr>
          <p:nvPr/>
        </p:nvSpPr>
        <p:spPr>
          <a:xfrm>
            <a:off x="685800" y="1485900"/>
            <a:ext cx="1085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Unification alone does not filter transient reuse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6298DC5-248D-4A5B-97C8-534382E66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7578902"/>
              </p:ext>
            </p:extLst>
          </p:nvPr>
        </p:nvGraphicFramePr>
        <p:xfrm>
          <a:off x="685800" y="2476500"/>
          <a:ext cx="10839450" cy="3448050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0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r>
                        <a:rPr sz="1900" b="1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Policy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Mechanism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Remaining issue on this workload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9610"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Unified LRU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One shared recency queue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Read-once pollution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610">
                <a:tc>
                  <a:txBody>
                    <a:bodyPr/>
                    <a:lstStyle/>
                    <a:p>
                      <a:r>
                        <a:rPr sz="19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S3FIFO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FIFO queues filter one-time reads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Useful pairs age by insertion order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610"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ARC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Adaptive recency/frequency split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Transient bursts enter frequent list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610">
                <a:tc>
                  <a:txBody>
                    <a:bodyPr/>
                    <a:lstStyle/>
                    <a:p>
                      <a:r>
                        <a:rPr sz="19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LIRS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Protects low reuse-distance entries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Short-lived repeats can gain protection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8106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F888-D8DA-4933-AC62-42CB73D08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2" y="152400"/>
            <a:ext cx="10969943" cy="1143000"/>
          </a:xfrm>
        </p:spPr>
        <p:txBody>
          <a:bodyPr/>
          <a:lstStyle/>
          <a:p>
            <a:r>
              <a:rPr dirty="0"/>
              <a:t>Contributions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12519-AF91-4E7C-B096-BC7E9B6A22E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7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5AC9321C-C8AD-4E7F-9114-0EB2A8C8C962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 err="1"/>
              <a:t>EthCache</a:t>
            </a:r>
            <a:r>
              <a:rPr dirty="0"/>
              <a:t> unifies KV caching across Ethereum semantics</a:t>
            </a:r>
            <a:endParaRPr lang="en-US" dirty="0"/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FF0000"/>
                </a:solidFill>
              </a:rPr>
              <a:t>dual-tier</a:t>
            </a:r>
            <a:r>
              <a:rPr lang="en-US" sz="2400" dirty="0"/>
              <a:t> policy filters transient reads and retains reusable KV pairs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645939A-7AB2-4DF7-AFE0-F96B089616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2998238"/>
              </p:ext>
            </p:extLst>
          </p:nvPr>
        </p:nvGraphicFramePr>
        <p:xfrm>
          <a:off x="716431" y="3017700"/>
          <a:ext cx="10477500" cy="1428750"/>
        </p:xfrm>
        <a:graphic>
          <a:graphicData uri="http://schemas.openxmlformats.org/drawingml/2006/table">
            <a:tbl>
              <a:tblPr/>
              <a:tblGrid>
                <a:gridCol w="552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r>
                        <a:rPr sz="2300" b="1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Default cache budget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Geth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EthCache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3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Read hit rate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37.68%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300" b="0" dirty="0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</a:rPr>
                        <a:t>52.24%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content">
            <a:extLst>
              <a:ext uri="{FF2B5EF4-FFF2-40B4-BE49-F238E27FC236}">
                <a16:creationId xmlns:a16="http://schemas.microsoft.com/office/drawing/2014/main" id="{5C508FC3-9629-411B-88BC-3DCF07AC5885}"/>
              </a:ext>
            </a:extLst>
          </p:cNvPr>
          <p:cNvSpPr>
            <a:spLocks noGrp="1"/>
          </p:cNvSpPr>
          <p:nvPr/>
        </p:nvSpPr>
        <p:spPr>
          <a:xfrm>
            <a:off x="1330325" y="5063263"/>
            <a:ext cx="1085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25400" algn="l">
              <a:spcAft>
                <a:spcPts val="0"/>
              </a:spcAft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Trace replay shows a </a:t>
            </a:r>
            <a:r>
              <a:rPr dirty="0">
                <a:solidFill>
                  <a:srgbClr val="FF0000"/>
                </a:solidFill>
              </a:rPr>
              <a:t>14.56</a:t>
            </a:r>
            <a:r>
              <a:rPr dirty="0"/>
              <a:t> percentage-point hit-rate gain</a:t>
            </a:r>
          </a:p>
        </p:txBody>
      </p:sp>
    </p:spTree>
    <p:extLst>
      <p:ext uri="{BB962C8B-B14F-4D97-AF65-F5344CB8AC3E}">
        <p14:creationId xmlns:p14="http://schemas.microsoft.com/office/powerpoint/2010/main" val="268422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453A56-7B2A-DD41-6666-604070FDC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2" y="152400"/>
            <a:ext cx="10969943" cy="1143000"/>
          </a:xfrm>
        </p:spPr>
        <p:txBody>
          <a:bodyPr/>
          <a:lstStyle/>
          <a:p>
            <a:r>
              <a:rPr dirty="0"/>
              <a:t>Design Considerations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119C39-1403-974C-B7F4-9432961DF18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8</a:t>
            </a:fld>
            <a:endParaRPr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55E840-192E-6D24-43C9-D7282E68EFA4}"/>
              </a:ext>
            </a:extLst>
          </p:cNvPr>
          <p:cNvSpPr txBox="1"/>
          <p:nvPr/>
        </p:nvSpPr>
        <p:spPr>
          <a:xfrm>
            <a:off x="1051695" y="1490007"/>
            <a:ext cx="10300517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/>
              <a:t>Separate transient reads from the stable working set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A single frequency threshold avoids fine-grained hotness tracking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800" b="1" dirty="0"/>
              <a:t>Capture correlated reuse without pairwise metadata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Frequently co-read entries accumulate read evidence in repeated contexts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Age out previously useful entries when the workload shifts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96584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874ED-47FB-0B43-2511-9C962FE6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EthCache Architecture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AEE4CF-7012-7EDD-591F-276AFE977A0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9</a:t>
            </a:fld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62E081-31D4-4505-8D6C-7417AD5A0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55912" y="1295400"/>
            <a:ext cx="6286500" cy="3667125"/>
          </a:xfrm>
          <a:prstGeom prst="rect">
            <a:avLst/>
          </a:prstGeom>
        </p:spPr>
      </p:pic>
      <p:sp>
        <p:nvSpPr>
          <p:cNvPr id="6" name="content">
            <a:extLst>
              <a:ext uri="{FF2B5EF4-FFF2-40B4-BE49-F238E27FC236}">
                <a16:creationId xmlns:a16="http://schemas.microsoft.com/office/drawing/2014/main" id="{7C7BFC28-2E43-4C59-971A-34336429FB6C}"/>
              </a:ext>
            </a:extLst>
          </p:cNvPr>
          <p:cNvSpPr>
            <a:spLocks noGrp="1"/>
          </p:cNvSpPr>
          <p:nvPr/>
        </p:nvSpPr>
        <p:spPr>
          <a:xfrm>
            <a:off x="685800" y="5210174"/>
            <a:ext cx="10858500" cy="1266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ts val="36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Hash map stores KV payloads in one shared capacity pool</a:t>
            </a:r>
            <a:endParaRPr lang="en-US" dirty="0"/>
          </a:p>
          <a:p>
            <a:pPr marL="939800" lvl="1" indent="-457200">
              <a:lnSpc>
                <a:spcPts val="36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The policy engine maintains probationary L0 and stable L1 metadata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50764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960F4-EB8B-A902-9074-A0FF7FB8B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Frequency-Based Promotion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3EC1B7-487C-AAEB-1DCE-649273A074F4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10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24C2DE62-C5A3-4587-8BEB-F8F4A6427307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1085850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New entries begin in probationary tier L0</a:t>
            </a:r>
            <a:endParaRPr lang="en-US" sz="2800" dirty="0"/>
          </a:p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800" dirty="0"/>
              <a:t>Promote to L1 after N reads, with N = 3 by default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sz="2400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22D645B-4BAC-4F09-BB4B-488EA8F9FC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9128352"/>
              </p:ext>
            </p:extLst>
          </p:nvPr>
        </p:nvGraphicFramePr>
        <p:xfrm>
          <a:off x="685800" y="2831162"/>
          <a:ext cx="10477500" cy="2095500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500">
                <a:tc>
                  <a:txBody>
                    <a:bodyPr/>
                    <a:lstStyle/>
                    <a:p>
                      <a:r>
                        <a:rPr sz="2200" b="1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Read evidence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1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Policy state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Purpose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sz="22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Below N reads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L0: probationary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Absorb transient accesses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500">
                <a:tc>
                  <a:txBody>
                    <a:bodyPr/>
                    <a:lstStyle/>
                    <a:p>
                      <a:r>
                        <a:rPr sz="22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At least N reads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L1: stable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2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Retain repeatedly useful entries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">
            <a:extLst>
              <a:ext uri="{FF2B5EF4-FFF2-40B4-BE49-F238E27FC236}">
                <a16:creationId xmlns:a16="http://schemas.microsoft.com/office/drawing/2014/main" id="{3976E12F-061A-4C10-BA2D-8FFCA14F7207}"/>
              </a:ext>
            </a:extLst>
          </p:cNvPr>
          <p:cNvSpPr>
            <a:spLocks noGrp="1"/>
          </p:cNvSpPr>
          <p:nvPr/>
        </p:nvSpPr>
        <p:spPr>
          <a:xfrm>
            <a:off x="685800" y="5486400"/>
            <a:ext cx="10858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Correlated entries can qualify through repeated co-reads</a:t>
            </a:r>
          </a:p>
        </p:txBody>
      </p:sp>
    </p:spTree>
    <p:extLst>
      <p:ext uri="{BB962C8B-B14F-4D97-AF65-F5344CB8AC3E}">
        <p14:creationId xmlns:p14="http://schemas.microsoft.com/office/powerpoint/2010/main" val="1389952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4ABEFA-A13C-3174-080D-2707044A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Timeout-Based Demotion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394DEF-6407-6FFD-B408-C7EE49EDD9AF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11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BD2C9FE5-1766-439E-A1D4-349B099F81A9}"/>
              </a:ext>
            </a:extLst>
          </p:cNvPr>
          <p:cNvSpPr>
            <a:spLocks noGrp="1"/>
          </p:cNvSpPr>
          <p:nvPr/>
        </p:nvSpPr>
        <p:spPr>
          <a:xfrm>
            <a:off x="685800" y="1447799"/>
            <a:ext cx="1085850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Age stable entries with a global KV-operation counter</a:t>
            </a:r>
            <a:r>
              <a:rPr lang="en-US" dirty="0"/>
              <a:t> (</a:t>
            </a:r>
            <a:r>
              <a:rPr lang="en-US" altLang="zh-CN" sz="2800" b="1" dirty="0" err="1">
                <a:solidFill>
                  <a:srgbClr val="000000"/>
                </a:solidFill>
              </a:rPr>
              <a:t>T</a:t>
            </a:r>
            <a:r>
              <a:rPr lang="en-US" altLang="zh-CN" sz="2000" b="1" dirty="0" err="1">
                <a:solidFill>
                  <a:srgbClr val="000000"/>
                </a:solidFill>
              </a:rPr>
              <a:t>g</a:t>
            </a:r>
            <a:r>
              <a:rPr lang="en-US" dirty="0"/>
              <a:t>)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On each operation, inspect the coldest entry in L1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sp>
        <p:nvSpPr>
          <p:cNvPr id="7" name="content">
            <a:extLst>
              <a:ext uri="{FF2B5EF4-FFF2-40B4-BE49-F238E27FC236}">
                <a16:creationId xmlns:a16="http://schemas.microsoft.com/office/drawing/2014/main" id="{78094835-3B70-4D9F-85C2-A074B266A374}"/>
              </a:ext>
            </a:extLst>
          </p:cNvPr>
          <p:cNvSpPr>
            <a:spLocks noGrp="1"/>
          </p:cNvSpPr>
          <p:nvPr/>
        </p:nvSpPr>
        <p:spPr>
          <a:xfrm>
            <a:off x="2208212" y="3114675"/>
            <a:ext cx="7524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ctr">
              <a:defRPr sz="30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defRPr sz="30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Idle interval = </a:t>
            </a:r>
            <a:r>
              <a:rPr sz="300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  <a:r>
              <a:rPr sz="2000" b="1" dirty="0" err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</a:t>
            </a:r>
            <a:r>
              <a:rPr sz="3000" b="1" dirty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− t</a:t>
            </a:r>
          </a:p>
        </p:txBody>
      </p:sp>
      <p:sp>
        <p:nvSpPr>
          <p:cNvPr id="8" name="content">
            <a:extLst>
              <a:ext uri="{FF2B5EF4-FFF2-40B4-BE49-F238E27FC236}">
                <a16:creationId xmlns:a16="http://schemas.microsoft.com/office/drawing/2014/main" id="{1227C652-1DE7-42B2-8035-6026EE465169}"/>
              </a:ext>
            </a:extLst>
          </p:cNvPr>
          <p:cNvSpPr>
            <a:spLocks noGrp="1"/>
          </p:cNvSpPr>
          <p:nvPr/>
        </p:nvSpPr>
        <p:spPr>
          <a:xfrm>
            <a:off x="687589" y="4267200"/>
            <a:ext cx="10858500" cy="1647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</a:t>
            </a:r>
            <a:r>
              <a:rPr dirty="0">
                <a:solidFill>
                  <a:srgbClr val="FF0000"/>
                </a:solidFill>
              </a:rPr>
              <a:t>emote</a:t>
            </a:r>
            <a:r>
              <a:rPr dirty="0"/>
              <a:t> when the </a:t>
            </a:r>
            <a:r>
              <a:rPr i="1" dirty="0"/>
              <a:t>idle interval </a:t>
            </a:r>
            <a:r>
              <a:rPr dirty="0"/>
              <a:t>exceeds E</a:t>
            </a:r>
            <a:endParaRPr lang="en-US" dirty="0"/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Reset frequency to 0 and move the policy entry to L0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Keep the payload until eviction, giving the entry a second chance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dirty="0">
              <a:solidFill>
                <a:srgbClr val="FF0000"/>
              </a:solidFill>
            </a:endParaRP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58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6072FD-6FB2-3B42-16CB-5CAB7ED8D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Cache</a:t>
            </a:r>
            <a:r>
              <a:rPr lang="en-US" dirty="0"/>
              <a:t> Operations</a:t>
            </a:r>
            <a:endParaRPr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AD3DF0-3F72-9018-F00E-533EA873F81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12</a:t>
            </a:fld>
            <a:endParaRPr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2723956-AD63-47E1-AB19-EB8E39C13E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0213936"/>
              </p:ext>
            </p:extLst>
          </p:nvPr>
        </p:nvGraphicFramePr>
        <p:xfrm>
          <a:off x="685800" y="1524000"/>
          <a:ext cx="10839450" cy="3476625"/>
        </p:xfrm>
        <a:graphic>
          <a:graphicData uri="http://schemas.openxmlformats.org/drawingml/2006/table">
            <a:tbl>
              <a:tblPr/>
              <a:tblGrid>
                <a:gridCol w="252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5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5325">
                <a:tc>
                  <a:txBody>
                    <a:bodyPr/>
                    <a:lstStyle/>
                    <a:p>
                      <a:r>
                        <a:rPr sz="2100" b="1" dirty="0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Operation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404040"/>
                          </a:solidFill>
                          <a:latin typeface="Arial"/>
                          <a:ea typeface="Arial"/>
                          <a:cs typeface="Arial"/>
                        </a:rPr>
                        <a:t>Payload and policy action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5715">
                      <a:solidFill>
                        <a:srgbClr val="E5E5E5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Read miss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Fetch from KV store and admit to L0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Read hit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Refresh recency and age, increment read frequency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Write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Insert or update, refresh recency and age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Capacity overflow</a:t>
                      </a:r>
                    </a:p>
                  </a:txBody>
                  <a:tcPr anchor="ctr">
                    <a:lnL w="5715">
                      <a:solidFill>
                        <a:srgbClr val="E5E5E5"/>
                      </a:solidFill>
                      <a:prstDash val="soli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Evict L0’s LRU entry, fall back to L1 if L0 is empty</a:t>
                      </a:r>
                    </a:p>
                  </a:txBody>
                  <a:tcPr anchor="ctr">
                    <a:lnL w="5715" cap="flat" cmpd="sng" algn="ctr">
                      <a:solidFill>
                        <a:srgbClr val="E5E5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">
                      <a:solidFill>
                        <a:srgbClr val="E5E5E5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">
                      <a:solidFill>
                        <a:srgbClr val="E5E5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content">
            <a:extLst>
              <a:ext uri="{FF2B5EF4-FFF2-40B4-BE49-F238E27FC236}">
                <a16:creationId xmlns:a16="http://schemas.microsoft.com/office/drawing/2014/main" id="{8A8E4F5F-142E-485C-9431-A0FDC43A3770}"/>
              </a:ext>
            </a:extLst>
          </p:cNvPr>
          <p:cNvSpPr>
            <a:spLocks noGrp="1"/>
          </p:cNvSpPr>
          <p:nvPr/>
        </p:nvSpPr>
        <p:spPr>
          <a:xfrm>
            <a:off x="685800" y="5438775"/>
            <a:ext cx="108585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Writes alone cannot promote entries into the stable tier</a:t>
            </a:r>
          </a:p>
        </p:txBody>
      </p:sp>
    </p:spTree>
    <p:extLst>
      <p:ext uri="{BB962C8B-B14F-4D97-AF65-F5344CB8AC3E}">
        <p14:creationId xmlns:p14="http://schemas.microsoft.com/office/powerpoint/2010/main" val="51475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13914-D726-FBAD-1A8C-07E5616F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Experimental Setup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55711E-1B54-F7C1-A376-ADD42FE7865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13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BA0AF6A6-D5E1-4437-8B01-EE8D031DE73C}"/>
              </a:ext>
            </a:extLst>
          </p:cNvPr>
          <p:cNvSpPr>
            <a:spLocks noGrp="1"/>
          </p:cNvSpPr>
          <p:nvPr/>
        </p:nvSpPr>
        <p:spPr>
          <a:xfrm>
            <a:off x="685800" y="1438274"/>
            <a:ext cx="10858500" cy="43529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Go prototype with trace-driven replay</a:t>
            </a:r>
            <a:endParaRPr lang="en-US" dirty="0"/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Replay reads and writes in original order, count read hits only</a:t>
            </a:r>
          </a:p>
          <a:p>
            <a:pPr marL="482600" indent="-4572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Real Ethereum synchronization workload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50K blocks after 20.5M blocks, 20.1 GB persistent data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262.5M operations: 61.1M reads and 201.4M writes</a:t>
            </a:r>
          </a:p>
          <a:p>
            <a:pPr marL="482600" indent="-4572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Equal cache budgets and representative policies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Default </a:t>
            </a:r>
            <a:r>
              <a:rPr lang="pt-BR" sz="2400" dirty="0"/>
              <a:t>1× = 778.2 MB, N = 3, E = 10M operations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005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B2C91-4846-B6FD-C4B6-AD6C2FD1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Cache Hit Rate at the Default Budget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A3043B-0A20-5FE3-B1B3-DAAD94EC6B87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14</a:t>
            </a:fld>
            <a:endParaRPr/>
          </a:p>
        </p:txBody>
      </p:sp>
      <p:sp>
        <p:nvSpPr>
          <p:cNvPr id="6" name="content">
            <a:extLst>
              <a:ext uri="{FF2B5EF4-FFF2-40B4-BE49-F238E27FC236}">
                <a16:creationId xmlns:a16="http://schemas.microsoft.com/office/drawing/2014/main" id="{C4369B92-B7E7-43EE-8EDD-F59EA8980699}"/>
              </a:ext>
            </a:extLst>
          </p:cNvPr>
          <p:cNvSpPr>
            <a:spLocks noGrp="1"/>
          </p:cNvSpPr>
          <p:nvPr/>
        </p:nvSpPr>
        <p:spPr>
          <a:xfrm>
            <a:off x="685799" y="4987927"/>
            <a:ext cx="11096731" cy="110807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 err="1"/>
              <a:t>EthCache</a:t>
            </a:r>
            <a:r>
              <a:rPr dirty="0"/>
              <a:t> reaches </a:t>
            </a:r>
            <a:r>
              <a:rPr dirty="0">
                <a:solidFill>
                  <a:srgbClr val="FF0000"/>
                </a:solidFill>
              </a:rPr>
              <a:t>52.24%</a:t>
            </a:r>
            <a:r>
              <a:rPr dirty="0"/>
              <a:t> with 778.2 MB</a:t>
            </a:r>
            <a:r>
              <a:rPr lang="en-US" dirty="0"/>
              <a:t> (1x)</a:t>
            </a:r>
            <a:r>
              <a:rPr dirty="0"/>
              <a:t> of cached payloads</a:t>
            </a:r>
            <a:endParaRPr lang="en-US" dirty="0"/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14.56 pp above Geth and 4.52 pp above LIRS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15271DD-BADE-45DC-A876-7D34BCBEE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212" y="1085847"/>
            <a:ext cx="7939722" cy="41910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0353C2C-58F8-74A7-89BD-F43BEDB89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977" y="1742224"/>
            <a:ext cx="4083235" cy="282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77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65269-EBBA-501C-19EF-BA0185FEA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97A504-4393-8F6E-82B3-AF52B7D32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Cache Hit Rate at the Default Budget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99DD67-9988-06F5-0C5B-57D63C6C136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15</a:t>
            </a:fld>
            <a:endParaRPr/>
          </a:p>
        </p:txBody>
      </p:sp>
      <p:sp>
        <p:nvSpPr>
          <p:cNvPr id="6" name="content">
            <a:extLst>
              <a:ext uri="{FF2B5EF4-FFF2-40B4-BE49-F238E27FC236}">
                <a16:creationId xmlns:a16="http://schemas.microsoft.com/office/drawing/2014/main" id="{6067ED26-FF81-CE1C-0243-57AAB3D5A99B}"/>
              </a:ext>
            </a:extLst>
          </p:cNvPr>
          <p:cNvSpPr>
            <a:spLocks noGrp="1"/>
          </p:cNvSpPr>
          <p:nvPr/>
        </p:nvSpPr>
        <p:spPr>
          <a:xfrm>
            <a:off x="685799" y="4724401"/>
            <a:ext cx="11096731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 err="1"/>
              <a:t>EthCache</a:t>
            </a:r>
            <a:r>
              <a:rPr lang="en-US" dirty="0"/>
              <a:t> has the highest hit rate from 1/4× to 2×</a:t>
            </a:r>
          </a:p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The gain is strongest when memory is constrained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At 4× (</a:t>
            </a:r>
            <a:r>
              <a:rPr lang="en-US" altLang="zh-CN" sz="2400" dirty="0">
                <a:solidFill>
                  <a:srgbClr val="000000"/>
                </a:solidFill>
              </a:rPr>
              <a:t>about 15% of storage</a:t>
            </a:r>
            <a:r>
              <a:rPr lang="en-US" sz="2400" dirty="0"/>
              <a:t>), </a:t>
            </a:r>
            <a:r>
              <a:rPr lang="en-US" sz="2400" dirty="0" err="1"/>
              <a:t>EthCache</a:t>
            </a:r>
            <a:r>
              <a:rPr lang="en-US" sz="2400" dirty="0"/>
              <a:t> remains ahead of Geth but trails LIRS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30BE988-7857-37BD-381D-BB93309B7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212" y="1085847"/>
            <a:ext cx="7939722" cy="41910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5582673-2BA8-F0D8-0A03-E1C72DB2F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447" y="1752601"/>
            <a:ext cx="4068262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27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BAA5D-CF42-2F35-05C5-BFFBC6E9A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Expected Read Latency Reduction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FDBBA5-ED0E-30D6-47E0-4F467AE1300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16</a:t>
            </a:fld>
            <a:endParaRPr/>
          </a:p>
        </p:txBody>
      </p:sp>
      <p:sp>
        <p:nvSpPr>
          <p:cNvPr id="9" name="content">
            <a:extLst>
              <a:ext uri="{FF2B5EF4-FFF2-40B4-BE49-F238E27FC236}">
                <a16:creationId xmlns:a16="http://schemas.microsoft.com/office/drawing/2014/main" id="{CF2E344B-EEF8-419F-9199-109490CB0E58}"/>
              </a:ext>
            </a:extLst>
          </p:cNvPr>
          <p:cNvSpPr>
            <a:spLocks noGrp="1"/>
          </p:cNvSpPr>
          <p:nvPr/>
        </p:nvSpPr>
        <p:spPr>
          <a:xfrm>
            <a:off x="685800" y="5105400"/>
            <a:ext cx="10858500" cy="12985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23.33% expected read-latency reduction at 1:1000</a:t>
            </a:r>
            <a:endParaRPr lang="en-US" dirty="0"/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Model-derived result, end-to-end Geth evaluation remains future work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CA7E9C8-CFAD-5C06-8C2E-9C1B547FC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12" y="1765469"/>
            <a:ext cx="4175418" cy="293147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0CEAC2-DA34-6621-1F67-C32F0CBB9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90" y="1085847"/>
            <a:ext cx="7939722" cy="419106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A49A90E-0D3E-17DA-B730-02DF02555B50}"/>
              </a:ext>
            </a:extLst>
          </p:cNvPr>
          <p:cNvSpPr txBox="1"/>
          <p:nvPr/>
        </p:nvSpPr>
        <p:spPr>
          <a:xfrm>
            <a:off x="5484812" y="1882080"/>
            <a:ext cx="6094573" cy="1893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en-US" altLang="zh-CN" sz="2800" dirty="0"/>
              <a:t>AAT model</a:t>
            </a:r>
          </a:p>
          <a:p>
            <a:pPr marL="742950" lvl="1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altLang="zh-CN" sz="2400" dirty="0" err="1"/>
              <a:t>HitTime</a:t>
            </a:r>
            <a:r>
              <a:rPr lang="en-US" altLang="zh-CN" sz="2400" dirty="0"/>
              <a:t> + </a:t>
            </a:r>
            <a:r>
              <a:rPr lang="en-US" altLang="zh-CN" sz="2400" dirty="0" err="1"/>
              <a:t>MissRate</a:t>
            </a:r>
            <a:r>
              <a:rPr lang="en-US" altLang="zh-CN" sz="2400" dirty="0"/>
              <a:t> × </a:t>
            </a:r>
            <a:r>
              <a:rPr lang="en-US" altLang="zh-CN" sz="2400" dirty="0" err="1"/>
              <a:t>MissPenalty</a:t>
            </a:r>
            <a:endParaRPr lang="en-US" altLang="zh-CN" sz="2400" dirty="0"/>
          </a:p>
          <a:p>
            <a:pPr marL="742950" lvl="1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altLang="zh-CN" sz="2400" dirty="0"/>
              <a:t>DRAM-to-SSD latency ratio varies from 1:10 to 1:5000</a:t>
            </a:r>
          </a:p>
        </p:txBody>
      </p:sp>
    </p:spTree>
    <p:extLst>
      <p:ext uri="{BB962C8B-B14F-4D97-AF65-F5344CB8AC3E}">
        <p14:creationId xmlns:p14="http://schemas.microsoft.com/office/powerpoint/2010/main" val="344846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84646F-38EF-5AC7-E877-C7406BBA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Cache Efficiency under Dynamic Workloads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258760-19F4-8CF4-3AB7-4C6752D8514A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17</a:t>
            </a:fld>
            <a:endParaRPr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10FA72-89D4-43DB-9103-C350247A0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32012" y="1191877"/>
            <a:ext cx="7543800" cy="3456323"/>
          </a:xfrm>
          <a:prstGeom prst="rect">
            <a:avLst/>
          </a:prstGeom>
        </p:spPr>
      </p:pic>
      <p:sp>
        <p:nvSpPr>
          <p:cNvPr id="6" name="content">
            <a:extLst>
              <a:ext uri="{FF2B5EF4-FFF2-40B4-BE49-F238E27FC236}">
                <a16:creationId xmlns:a16="http://schemas.microsoft.com/office/drawing/2014/main" id="{FB281617-06D9-48AA-868E-2E2A5B063C0E}"/>
              </a:ext>
            </a:extLst>
          </p:cNvPr>
          <p:cNvSpPr>
            <a:spLocks noGrp="1"/>
          </p:cNvSpPr>
          <p:nvPr/>
        </p:nvSpPr>
        <p:spPr>
          <a:xfrm>
            <a:off x="744696" y="4688682"/>
            <a:ext cx="10858500" cy="15859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Cumulative hit rate rises from 46.49% to 52.24%</a:t>
            </a:r>
            <a:endParaRPr lang="en-US" dirty="0"/>
          </a:p>
          <a:p>
            <a:pPr marL="482600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Cache hit rate of </a:t>
            </a:r>
            <a:r>
              <a:rPr lang="en-US" dirty="0" err="1"/>
              <a:t>EthCache</a:t>
            </a:r>
            <a:r>
              <a:rPr lang="en-US" dirty="0"/>
              <a:t> remain high in independent cold-start partitions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47.4% at g = 5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7137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B4567F-CBC5-99E8-F4BB-FABA6ECB0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Correlation</a:t>
            </a:r>
            <a:r>
              <a:rPr lang="en-US" dirty="0"/>
              <a:t> Analysis</a:t>
            </a:r>
            <a:endParaRPr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928E79-C215-DB85-4E81-ED41A7227F1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18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8702A604-6C4D-45B3-8453-2F1938F36E7F}"/>
              </a:ext>
            </a:extLst>
          </p:cNvPr>
          <p:cNvSpPr>
            <a:spLocks noGrp="1"/>
          </p:cNvSpPr>
          <p:nvPr/>
        </p:nvSpPr>
        <p:spPr>
          <a:xfrm>
            <a:off x="685800" y="1390650"/>
            <a:ext cx="10858500" cy="139348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74.3% of </a:t>
            </a:r>
            <a:r>
              <a:rPr dirty="0" err="1"/>
              <a:t>EthCache’s</a:t>
            </a:r>
            <a:r>
              <a:rPr dirty="0"/>
              <a:t> hits come from recurring co-read pairs</a:t>
            </a:r>
            <a:endParaRPr lang="en-US" dirty="0"/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23.7M correlated hits out of 31.9M total hit reads</a:t>
            </a:r>
          </a:p>
          <a:p>
            <a:pPr marL="939800" lvl="1" indent="-457200"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4E4D312-20F8-5D99-AD74-68533A64F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012" y="2590800"/>
            <a:ext cx="4724400" cy="35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60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54C57-7110-8A45-1691-A7C3B0FA6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E83E3A-BEC3-3CC7-047E-7082ABFEF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Correlation and Metadata Overhead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13590D-DAB4-C7C9-4344-9BC10C2B1D3D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19</a:t>
            </a:fld>
            <a:endParaRPr dirty="0"/>
          </a:p>
        </p:txBody>
      </p:sp>
      <p:sp>
        <p:nvSpPr>
          <p:cNvPr id="8" name="content">
            <a:extLst>
              <a:ext uri="{FF2B5EF4-FFF2-40B4-BE49-F238E27FC236}">
                <a16:creationId xmlns:a16="http://schemas.microsoft.com/office/drawing/2014/main" id="{10037F41-31D9-B82E-72B1-3087B711D685}"/>
              </a:ext>
            </a:extLst>
          </p:cNvPr>
          <p:cNvSpPr>
            <a:spLocks noGrp="1"/>
          </p:cNvSpPr>
          <p:nvPr/>
        </p:nvSpPr>
        <p:spPr>
          <a:xfrm>
            <a:off x="6780212" y="1981200"/>
            <a:ext cx="4648200" cy="3733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ts val="37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10.0% metadata</a:t>
            </a:r>
            <a:r>
              <a:rPr lang="en-US" dirty="0"/>
              <a:t> </a:t>
            </a:r>
            <a:r>
              <a:rPr lang="en-US" altLang="zh-CN" dirty="0"/>
              <a:t>overhead</a:t>
            </a:r>
            <a:endParaRPr lang="en-US" dirty="0"/>
          </a:p>
          <a:p>
            <a:pPr marL="939800" lvl="1" indent="-457200">
              <a:lnSpc>
                <a:spcPts val="35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Metadata fraction is relative to cached payload size</a:t>
            </a:r>
          </a:p>
          <a:p>
            <a:pPr marL="939800" lvl="1" indent="-457200">
              <a:lnSpc>
                <a:spcPts val="35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 err="1"/>
              <a:t>EthCache</a:t>
            </a:r>
            <a:r>
              <a:rPr lang="en-US" sz="2400" dirty="0"/>
              <a:t> retains a 51.17% hit rate under the total budget (w/ metadata)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FEE151-0829-6CB5-F484-2915E850F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12" y="1981200"/>
            <a:ext cx="5328321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70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987311-AAE3-8A27-2FC3-D4C2D65F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of Policy Parameters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04215-D472-8454-2539-C1E8DC7655E0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20</a:t>
            </a:fld>
            <a:endParaRPr/>
          </a:p>
        </p:txBody>
      </p:sp>
      <p:sp>
        <p:nvSpPr>
          <p:cNvPr id="9" name="content">
            <a:extLst>
              <a:ext uri="{FF2B5EF4-FFF2-40B4-BE49-F238E27FC236}">
                <a16:creationId xmlns:a16="http://schemas.microsoft.com/office/drawing/2014/main" id="{5ACF97B9-2D9D-46C2-87CA-F9295C6B8E95}"/>
              </a:ext>
            </a:extLst>
          </p:cNvPr>
          <p:cNvSpPr>
            <a:spLocks noGrp="1"/>
          </p:cNvSpPr>
          <p:nvPr/>
        </p:nvSpPr>
        <p:spPr>
          <a:xfrm>
            <a:off x="912812" y="4092618"/>
            <a:ext cx="5256212" cy="2743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spcAft>
                <a:spcPts val="0"/>
              </a:spcAft>
              <a:buFont typeface="Wingdings" panose="05000000000000000000" pitchFamily="2" charset="2"/>
              <a:buChar char="Ø"/>
              <a:defRPr sz="26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N = 3 balances transient filtering and timely promotion</a:t>
            </a:r>
            <a:r>
              <a:rPr lang="en-US" dirty="0"/>
              <a:t> </a:t>
            </a:r>
            <a:r>
              <a:rPr lang="en-US" altLang="zh-CN" dirty="0"/>
              <a:t>in current trace</a:t>
            </a:r>
            <a:endParaRPr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E14A916-186A-7AA9-EEE9-219AF59D7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12" y="1393782"/>
            <a:ext cx="7629053" cy="256861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560DE14-E00D-B98B-7F44-ADC650781B40}"/>
              </a:ext>
            </a:extLst>
          </p:cNvPr>
          <p:cNvSpPr txBox="1"/>
          <p:nvPr/>
        </p:nvSpPr>
        <p:spPr>
          <a:xfrm>
            <a:off x="6551612" y="4030406"/>
            <a:ext cx="499427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sz="2800" dirty="0"/>
              <a:t>Expiration 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zh-CN" sz="2400" dirty="0"/>
              <a:t>2.5M–15M operations: hit rate 48.23%–52.24%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zh-CN" sz="2400" dirty="0"/>
              <a:t>Best at E = 10M, relatively flat beyond 7.5M</a:t>
            </a:r>
          </a:p>
        </p:txBody>
      </p:sp>
    </p:spTree>
    <p:extLst>
      <p:ext uri="{BB962C8B-B14F-4D97-AF65-F5344CB8AC3E}">
        <p14:creationId xmlns:p14="http://schemas.microsoft.com/office/powerpoint/2010/main" val="281451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1FCF89-078F-F024-7FE4-7410B0C7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997E89-860A-58EF-9A4C-3293F164C949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buNone/>
            </a:pPr>
            <a:fld id="{3FFE790D-BCFB-4008-9260-CA63AEE325FD}" type="slidenum">
              <a:rPr/>
              <a:t>21</a:t>
            </a:fld>
            <a:endParaRPr/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2020C160-D873-42C5-8377-C88F435B5966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10858500" cy="3810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482600" indent="-457200" algn="l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 err="1"/>
              <a:t>EthCache</a:t>
            </a:r>
            <a:r>
              <a:rPr dirty="0"/>
              <a:t> provides a unified, workload-aware KV cache</a:t>
            </a:r>
            <a:endParaRPr lang="en-US" dirty="0"/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Frequency-based promotion protects reusable entries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Timeout-based demotion adapts to changing workloads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Recency-based eviction absorbs the transient read tail</a:t>
            </a:r>
          </a:p>
          <a:p>
            <a:pPr marL="482600" indent="-4572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Trace replay evaluates cache effectiveness under limited memory</a:t>
            </a:r>
          </a:p>
          <a:p>
            <a:pPr marL="939800" lvl="1" indent="-457200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2400" dirty="0"/>
              <a:t>Future work: integrate into Geth for end-to-end evaluation</a:t>
            </a:r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dirty="0"/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dirty="0"/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dirty="0"/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 dirty="0"/>
          </a:p>
          <a:p>
            <a:pPr marL="939800" lvl="1" indent="-457200">
              <a:spcAft>
                <a:spcPts val="0"/>
              </a:spcAft>
              <a:buFont typeface="Wingdings" panose="05000000000000000000" pitchFamily="2" charset="2"/>
              <a:buChar char="Ø"/>
              <a:defRPr sz="28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dirty="0"/>
          </a:p>
        </p:txBody>
      </p:sp>
      <p:sp>
        <p:nvSpPr>
          <p:cNvPr id="11" name="content">
            <a:extLst>
              <a:ext uri="{FF2B5EF4-FFF2-40B4-BE49-F238E27FC236}">
                <a16:creationId xmlns:a16="http://schemas.microsoft.com/office/drawing/2014/main" id="{4D483BDD-78B3-4430-A0F7-486A0A2AF963}"/>
              </a:ext>
            </a:extLst>
          </p:cNvPr>
          <p:cNvSpPr>
            <a:spLocks noGrp="1"/>
          </p:cNvSpPr>
          <p:nvPr/>
        </p:nvSpPr>
        <p:spPr>
          <a:xfrm>
            <a:off x="685800" y="6067425"/>
            <a:ext cx="10858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>
            <a:noAutofit/>
          </a:bodyPr>
          <a:lstStyle>
            <a:defPPr algn="l">
              <a:defRPr sz="2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</a:lstStyle>
          <a:p>
            <a:pPr marL="25400" algn="l">
              <a:spcAft>
                <a:spcPts val="0"/>
              </a:spcAft>
              <a:defRPr sz="2200" b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dirty="0"/>
              <a:t>Source code: </a:t>
            </a:r>
            <a:r>
              <a:rPr u="sng" dirty="0">
                <a:hlinkClick r:id="rId3"/>
              </a:rPr>
              <a:t>https://github.com/adslabcuhk/ethcache</a:t>
            </a:r>
          </a:p>
        </p:txBody>
      </p:sp>
    </p:spTree>
    <p:extLst>
      <p:ext uri="{BB962C8B-B14F-4D97-AF65-F5344CB8AC3E}">
        <p14:creationId xmlns:p14="http://schemas.microsoft.com/office/powerpoint/2010/main" val="31081037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ustom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0000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ustom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911</Words>
  <Application>Microsoft Office PowerPoint</Application>
  <DocSecurity>0</DocSecurity>
  <PresentationFormat>Custom</PresentationFormat>
  <Paragraphs>169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Wingdings</vt:lpstr>
      <vt:lpstr>Default Design</vt:lpstr>
      <vt:lpstr>EthCache: A Workload-Aware, Unified Key-Value Cache for Ethereum</vt:lpstr>
      <vt:lpstr>Introduction</vt:lpstr>
      <vt:lpstr>Geth’s Storage and Caching</vt:lpstr>
      <vt:lpstr>Limitations of Geth’s Caches</vt:lpstr>
      <vt:lpstr>Ethereum KV Read Patterns</vt:lpstr>
      <vt:lpstr>Cache Policy Choices</vt:lpstr>
      <vt:lpstr>Contributions</vt:lpstr>
      <vt:lpstr>Design Considerations</vt:lpstr>
      <vt:lpstr>EthCache Architecture</vt:lpstr>
      <vt:lpstr>Frequency-Based Promotion</vt:lpstr>
      <vt:lpstr>Timeout-Based Demotion</vt:lpstr>
      <vt:lpstr>Cache Operations</vt:lpstr>
      <vt:lpstr>Experimental Setup</vt:lpstr>
      <vt:lpstr>Cache Hit Rate at the Default Budget</vt:lpstr>
      <vt:lpstr>Cache Hit Rate at the Default Budget</vt:lpstr>
      <vt:lpstr>Expected Read Latency Reduction</vt:lpstr>
      <vt:lpstr>Cache Efficiency under Dynamic Workloads</vt:lpstr>
      <vt:lpstr>Correlation Analysis</vt:lpstr>
      <vt:lpstr>Correlation and Metadata Overhead</vt:lpstr>
      <vt:lpstr>Impact of Policy Parameters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Patrick PC Lee (CSD)</cp:lastModifiedBy>
  <cp:revision>150</cp:revision>
  <dcterms:created xsi:type="dcterms:W3CDTF">2026-10-13T15:21:55Z</dcterms:created>
  <dcterms:modified xsi:type="dcterms:W3CDTF">2026-10-15T02:40:23Z</dcterms:modified>
</cp:coreProperties>
</file>