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notesSlides/notesSlide6.xml" ContentType="application/vnd.openxmlformats-officedocument.presentationml.notesSlide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notesSlides/notesSlide7.xml" ContentType="application/vnd.openxmlformats-officedocument.presentationml.notesSlide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notesSlides/notesSlide8.xml" ContentType="application/vnd.openxmlformats-officedocument.presentationml.notesSlide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notesSlides/notesSlide11.xml" ContentType="application/vnd.openxmlformats-officedocument.presentationml.notesSlide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notesSlides/notesSlide12.xml" ContentType="application/vnd.openxmlformats-officedocument.presentationml.notesSlide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notesSlides/notesSlide13.xml" ContentType="application/vnd.openxmlformats-officedocument.presentationml.notesSlide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notesSlides/notesSlide14.xml" ContentType="application/vnd.openxmlformats-officedocument.presentationml.notesSlide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notesSlides/notesSlide17.xml" ContentType="application/vnd.openxmlformats-officedocument.presentationml.notesSlide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notesSlides/notesSlide18.xml" ContentType="application/vnd.openxmlformats-officedocument.presentationml.notesSlide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424.xml" ContentType="application/vnd.openxmlformats-officedocument.presentationml.tag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541" r:id="rId2"/>
    <p:sldId id="572" r:id="rId3"/>
    <p:sldId id="648" r:id="rId4"/>
    <p:sldId id="837" r:id="rId5"/>
    <p:sldId id="742" r:id="rId6"/>
    <p:sldId id="574" r:id="rId7"/>
    <p:sldId id="838" r:id="rId8"/>
    <p:sldId id="839" r:id="rId9"/>
    <p:sldId id="840" r:id="rId10"/>
    <p:sldId id="766" r:id="rId11"/>
    <p:sldId id="767" r:id="rId12"/>
    <p:sldId id="769" r:id="rId13"/>
    <p:sldId id="841" r:id="rId14"/>
    <p:sldId id="842" r:id="rId15"/>
    <p:sldId id="770" r:id="rId16"/>
    <p:sldId id="843" r:id="rId17"/>
    <p:sldId id="844" r:id="rId18"/>
    <p:sldId id="845" r:id="rId19"/>
    <p:sldId id="846" r:id="rId20"/>
    <p:sldId id="847" r:id="rId21"/>
    <p:sldId id="832" r:id="rId22"/>
    <p:sldId id="643" r:id="rId23"/>
    <p:sldId id="848" r:id="rId24"/>
    <p:sldId id="645" r:id="rId25"/>
  </p:sldIdLst>
  <p:sldSz cx="12188825" cy="6858000"/>
  <p:notesSz cx="6794500" cy="9906000"/>
  <p:custDataLst>
    <p:tags r:id="rId2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4" userDrawn="1">
          <p15:clr>
            <a:srgbClr val="A4A3A4"/>
          </p15:clr>
        </p15:guide>
        <p15:guide id="2" pos="39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2">
          <p15:clr>
            <a:srgbClr val="A4A3A4"/>
          </p15:clr>
        </p15:guide>
        <p15:guide id="2" pos="217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0000"/>
    <a:srgbClr val="F7C09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7" autoAdjust="0"/>
    <p:restoredTop sz="81046" autoAdjust="0"/>
  </p:normalViewPr>
  <p:slideViewPr>
    <p:cSldViewPr showGuides="1">
      <p:cViewPr varScale="1">
        <p:scale>
          <a:sx n="48" d="100"/>
          <a:sy n="48" d="100"/>
        </p:scale>
        <p:origin x="1148" y="32"/>
      </p:cViewPr>
      <p:guideLst>
        <p:guide orient="horz" pos="2044"/>
        <p:guide pos="3908"/>
      </p:guideLst>
    </p:cSldViewPr>
  </p:slideViewPr>
  <p:outlineViewPr>
    <p:cViewPr>
      <p:scale>
        <a:sx n="33" d="100"/>
        <a:sy n="33" d="100"/>
      </p:scale>
      <p:origin x="0" y="12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2280" y="96"/>
      </p:cViewPr>
      <p:guideLst>
        <p:guide orient="horz" pos="2952"/>
        <p:guide pos="217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>
            <a:lvl1pPr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447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>
            <a:lvl1pPr algn="r"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/>
          <a:lstStyle>
            <a:lvl1pPr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447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/>
          <a:lstStyle>
            <a:lvl1pPr algn="r" defTabSz="967105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>
            <a:lvl1pPr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47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>
            <a:lvl1pPr algn="r"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838" y="742950"/>
            <a:ext cx="6600825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46" y="4705678"/>
            <a:ext cx="5435010" cy="445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/>
          <a:lstStyle>
            <a:lvl1pPr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47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/>
          <a:lstStyle>
            <a:lvl1pPr algn="r" defTabSz="967105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To address the above limitations of existing erasure codes, in this paper, we propose </a:t>
            </a:r>
            <a:r>
              <a:rPr lang="en-US" altLang="zh-CN" b="1"/>
              <a:t>Leveled Product Codes (LPCs)</a:t>
            </a:r>
            <a:r>
              <a:rPr lang="en-US" altLang="zh-CN"/>
              <a:t> in geo-distributed storage.</a:t>
            </a:r>
          </a:p>
          <a:p>
            <a:endParaRPr lang="en-US" altLang="zh-CN"/>
          </a:p>
          <a:p>
            <a:r>
              <a:rPr lang="en-US" altLang="zh-CN"/>
              <a:t>In particular, we design a </a:t>
            </a:r>
            <a:r>
              <a:rPr lang="en-US" altLang="zh-CN" b="1"/>
              <a:t>progressive</a:t>
            </a:r>
            <a:r>
              <a:rPr lang="en-US" altLang="zh-CN"/>
              <a:t> approach for multi-block repair.</a:t>
            </a:r>
          </a:p>
          <a:p>
            <a:r>
              <a:rPr lang="en-US" altLang="zh-CN"/>
              <a:t>This approach decomposes a multi-block repair into a minimum number of row repairs and a maximum number of column repairs.</a:t>
            </a:r>
          </a:p>
          <a:p>
            <a:r>
              <a:rPr lang="en-US" altLang="zh-CN"/>
              <a:t>It progressively executes column repairs and row repairs to complete the multi-block repair.</a:t>
            </a:r>
          </a:p>
          <a:p>
            <a:r>
              <a:rPr lang="en-US" altLang="zh-CN"/>
              <a:t>It </a:t>
            </a:r>
            <a:r>
              <a:rPr lang="en-US" altLang="zh-CN" b="1"/>
              <a:t>provably minimizes</a:t>
            </a:r>
            <a:r>
              <a:rPr lang="en-US" altLang="zh-CN"/>
              <a:t> the sum of cross-rack and cross-region transfers.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An LPC is configured with five parameters (k</a:t>
            </a:r>
            <a:r>
              <a:rPr lang="en-US" altLang="zh-CN" baseline="-25000"/>
              <a:t>1</a:t>
            </a:r>
            <a:r>
              <a:rPr lang="en-US" altLang="zh-CN"/>
              <a:t>, m</a:t>
            </a:r>
            <a:r>
              <a:rPr lang="en-US" altLang="zh-CN" baseline="-25000"/>
              <a:t>1</a:t>
            </a:r>
            <a:r>
              <a:rPr lang="en-US" altLang="zh-CN"/>
              <a:t>, k</a:t>
            </a:r>
            <a:r>
              <a:rPr lang="en-US" altLang="zh-CN" baseline="-25000"/>
              <a:t>2</a:t>
            </a:r>
            <a:r>
              <a:rPr lang="en-US" altLang="zh-CN"/>
              <a:t>, m</a:t>
            </a:r>
            <a:r>
              <a:rPr lang="en-US" altLang="zh-CN" baseline="-25000"/>
              <a:t>2</a:t>
            </a:r>
            <a:r>
              <a:rPr lang="en-US" altLang="zh-CN"/>
              <a:t>, r).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LPCs comprise </a:t>
            </a:r>
            <a:r>
              <a:rPr lang="en-US" altLang="zh-CN" b="1"/>
              <a:t>three leveled designs</a:t>
            </a:r>
            <a:r>
              <a:rPr lang="en-US" altLang="zh-CN"/>
              <a:t>.</a:t>
            </a:r>
          </a:p>
          <a:p>
            <a:r>
              <a:rPr lang="en-US" altLang="zh-CN"/>
              <a:t>First, </a:t>
            </a:r>
            <a:r>
              <a:rPr lang="en-US" altLang="zh-CN" b="1"/>
              <a:t>at the node level</a:t>
            </a:r>
            <a:r>
              <a:rPr lang="en-US" altLang="zh-CN"/>
              <a:t>, an LPC employs </a:t>
            </a:r>
            <a:r>
              <a:rPr lang="en-US" altLang="zh-CN" b="1"/>
              <a:t>a column RS Code</a:t>
            </a:r>
            <a:r>
              <a:rPr lang="en-US" altLang="zh-CN"/>
              <a:t> across different nodes within a rack to localize single-block repairs.</a:t>
            </a:r>
          </a:p>
          <a:p>
            <a:r>
              <a:rPr lang="en-US" altLang="zh-CN"/>
              <a:t>It encodes a column of data blocks to produce some </a:t>
            </a:r>
            <a:r>
              <a:rPr lang="en-US" altLang="zh-CN" b="1"/>
              <a:t>column parity blocks</a:t>
            </a:r>
            <a:r>
              <a:rPr lang="en-US" altLang="zh-CN"/>
              <a:t>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Second, </a:t>
            </a:r>
            <a:r>
              <a:rPr lang="en-US" altLang="zh-CN" b="1">
                <a:sym typeface="+mn-ea"/>
              </a:rPr>
              <a:t>at the rack level</a:t>
            </a:r>
            <a:r>
              <a:rPr lang="en-US" altLang="zh-CN">
                <a:sym typeface="+mn-ea"/>
              </a:rPr>
              <a:t>, an LPC employs </a:t>
            </a:r>
            <a:r>
              <a:rPr lang="en-US" altLang="zh-CN" b="1">
                <a:sym typeface="+mn-ea"/>
              </a:rPr>
              <a:t>a row RS Code</a:t>
            </a:r>
            <a:r>
              <a:rPr lang="en-US" altLang="zh-CN">
                <a:sym typeface="+mn-ea"/>
              </a:rPr>
              <a:t> across different racks to tolerate rack failures.</a:t>
            </a:r>
          </a:p>
          <a:p>
            <a:r>
              <a:rPr lang="en-US" altLang="zh-CN"/>
              <a:t>Combined with the column RS Code, the row RS Code can also optimize multi-block repairs by decomposing them into column and row repairs.</a:t>
            </a:r>
          </a:p>
          <a:p>
            <a:r>
              <a:rPr lang="en-US" altLang="zh-CN"/>
              <a:t>LPC encodes a row of data blocks to produce some </a:t>
            </a:r>
            <a:r>
              <a:rPr lang="en-US" altLang="zh-CN" b="1"/>
              <a:t>row parity blocks</a:t>
            </a:r>
            <a:r>
              <a:rPr lang="en-US" altLang="zh-CN"/>
              <a:t>.</a:t>
            </a:r>
          </a:p>
          <a:p>
            <a:r>
              <a:rPr lang="en-US" altLang="zh-CN"/>
              <a:t>Also, it encodes a row of column parity blocks to produce some </a:t>
            </a:r>
            <a:r>
              <a:rPr lang="en-US" altLang="zh-CN" b="1"/>
              <a:t>global parity blocks</a:t>
            </a:r>
            <a:r>
              <a:rPr lang="en-US" altLang="zh-CN"/>
              <a:t>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Third, at the region level, an LPC realizes </a:t>
            </a:r>
            <a:r>
              <a:rPr lang="en-US" altLang="zh-CN" b="1"/>
              <a:t>region-aware data placement</a:t>
            </a:r>
            <a:r>
              <a:rPr lang="en-US" altLang="zh-CN"/>
              <a:t> to place certain columns within a region to provide single-region fault tolerance.</a:t>
            </a:r>
          </a:p>
          <a:p>
            <a:endParaRPr lang="en-US" altLang="zh-CN"/>
          </a:p>
          <a:p>
            <a:r>
              <a:rPr lang="en-US" altLang="zh-CN" b="1"/>
              <a:t>Each column is placed in a rack</a:t>
            </a:r>
            <a:r>
              <a:rPr lang="en-US" altLang="zh-CN"/>
              <a:t>; </a:t>
            </a:r>
            <a:r>
              <a:rPr lang="en-US" altLang="zh-CN" b="1"/>
              <a:t>certain racks are collocated in a region</a:t>
            </a:r>
            <a:r>
              <a:rPr lang="en-US" altLang="zh-CN"/>
              <a:t>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From the above construction designs, we known that </a:t>
            </a:r>
            <a:r>
              <a:rPr lang="en-US" altLang="zh-CN" b="1"/>
              <a:t>each row of LPC forms a row RS Code</a:t>
            </a:r>
            <a:r>
              <a:rPr lang="en-US" altLang="zh-CN"/>
              <a:t>.</a:t>
            </a:r>
          </a:p>
          <a:p>
            <a:r>
              <a:rPr lang="en-US" altLang="zh-CN"/>
              <a:t>Meanwhile, Theorem 1 proves that </a:t>
            </a:r>
            <a:r>
              <a:rPr lang="en-US" altLang="zh-CN" b="1"/>
              <a:t>each column also forms a column RS Code</a:t>
            </a:r>
            <a:r>
              <a:rPr lang="en-US" altLang="zh-CN"/>
              <a:t>.</a:t>
            </a:r>
          </a:p>
          <a:p>
            <a:r>
              <a:rPr lang="en-US" altLang="zh-CN"/>
              <a:t>This is called the homomorphic property.</a:t>
            </a:r>
          </a:p>
          <a:p>
            <a:r>
              <a:rPr lang="en-US" altLang="zh-CN"/>
              <a:t>With this property, </a:t>
            </a:r>
            <a:r>
              <a:rPr lang="en-US" altLang="zh-CN" b="1"/>
              <a:t>any</a:t>
            </a:r>
            <a:r>
              <a:rPr lang="en-US" altLang="zh-CN"/>
              <a:t> block can be repaired using the column RS Code.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In terms of fault tolerance, we have Lemma 2, which provides </a:t>
            </a:r>
            <a:r>
              <a:rPr lang="en-US" altLang="zh-CN" b="1"/>
              <a:t>general fault tolerance analysis against multiple failed blocks</a:t>
            </a:r>
            <a:r>
              <a:rPr lang="en-US" altLang="zh-CN"/>
              <a:t>.</a:t>
            </a:r>
          </a:p>
          <a:p>
            <a:r>
              <a:rPr lang="en-US" altLang="zh-CN"/>
              <a:t>Note that Lemma 2 covers more general failure scenarios than classical researches on Product Codes.</a:t>
            </a:r>
          </a:p>
          <a:p>
            <a:endParaRPr lang="en-US" altLang="zh-CN"/>
          </a:p>
          <a:p>
            <a:r>
              <a:rPr lang="en-US" altLang="zh-CN"/>
              <a:t>Besides, Lemma 4 shows that LPC </a:t>
            </a:r>
            <a:r>
              <a:rPr lang="en-US" altLang="zh-CN" b="1"/>
              <a:t>tolerates a region failure</a:t>
            </a:r>
            <a:r>
              <a:rPr lang="en-US" altLang="zh-CN"/>
              <a:t>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With the column RS Code, </a:t>
            </a:r>
            <a:r>
              <a:rPr lang="en-US" altLang="zh-CN" b="1"/>
              <a:t>single-block repair is localized within a single rack</a:t>
            </a:r>
            <a:r>
              <a:rPr lang="en-US" altLang="zh-CN"/>
              <a:t>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With both the row and column RS Codes, we develop a progressive approach for multiple-block repair.</a:t>
            </a:r>
          </a:p>
          <a:p>
            <a:pPr indent="457200"/>
            <a:r>
              <a:rPr lang="en-US" altLang="zh-CN"/>
              <a:t>First, we execute </a:t>
            </a:r>
            <a:r>
              <a:rPr lang="en-US" altLang="zh-CN" b="1"/>
              <a:t>as many column repairs as possible</a:t>
            </a:r>
            <a:r>
              <a:rPr lang="en-US" altLang="zh-CN"/>
              <a:t> (inner-rack).</a:t>
            </a:r>
          </a:p>
          <a:p>
            <a:pPr indent="457200"/>
            <a:r>
              <a:rPr lang="en-US" altLang="zh-CN"/>
              <a:t>Then, we execute </a:t>
            </a:r>
            <a:r>
              <a:rPr lang="en-US" altLang="zh-CN" b="1"/>
              <a:t>only one row repair</a:t>
            </a:r>
            <a:r>
              <a:rPr lang="en-US" altLang="zh-CN"/>
              <a:t>. The selected row should have the maximum number of failed blocks </a:t>
            </a:r>
            <a:r>
              <a:rPr lang="en-US" altLang="zh-CN">
                <a:sym typeface="Wingdings" panose="05000000000000000000" charset="0"/>
              </a:rPr>
              <a:t> </a:t>
            </a:r>
            <a:r>
              <a:rPr lang="en-US" altLang="zh-CN" b="1">
                <a:sym typeface="Wingdings" panose="05000000000000000000" charset="0"/>
              </a:rPr>
              <a:t>to perform more column repairs in next round</a:t>
            </a:r>
            <a:r>
              <a:rPr lang="en-US" altLang="zh-CN">
                <a:sym typeface="Wingdings" panose="05000000000000000000" charset="0"/>
              </a:rPr>
              <a:t>.</a:t>
            </a:r>
          </a:p>
          <a:p>
            <a:pPr indent="457200"/>
            <a:r>
              <a:rPr lang="en-US" altLang="zh-CN">
                <a:sym typeface="Wingdings" panose="05000000000000000000" charset="0"/>
              </a:rPr>
              <a:t>Repeat until all failed blocks are repaired.</a:t>
            </a:r>
          </a:p>
          <a:p>
            <a:r>
              <a:rPr lang="en-US" altLang="zh-CN">
                <a:sym typeface="Wingdings" panose="05000000000000000000" charset="0"/>
              </a:rPr>
              <a:t>Overall, the progressive approach divides a multi-block repair into minimum number row repairs and maximum number of column repairs.</a:t>
            </a:r>
          </a:p>
          <a:p>
            <a:r>
              <a:rPr lang="en-US" altLang="zh-CN">
                <a:sym typeface="Wingdings" panose="05000000000000000000" charset="0"/>
              </a:rPr>
              <a:t>This approach can perform efficient repair even there are more than m</a:t>
            </a:r>
            <a:r>
              <a:rPr lang="en-US" altLang="zh-CN" baseline="-25000">
                <a:sym typeface="Wingdings" panose="05000000000000000000" charset="0"/>
              </a:rPr>
              <a:t>2</a:t>
            </a:r>
            <a:r>
              <a:rPr lang="en-US" altLang="zh-CN">
                <a:sym typeface="Wingdings" panose="05000000000000000000" charset="0"/>
              </a:rPr>
              <a:t> failed blocks in same column, which is </a:t>
            </a:r>
            <a:r>
              <a:rPr lang="en-US" altLang="zh-CN" b="1">
                <a:sym typeface="Wingdings" panose="05000000000000000000" charset="0"/>
              </a:rPr>
              <a:t>counter-intuitive</a:t>
            </a:r>
            <a:r>
              <a:rPr lang="en-US" altLang="zh-CN">
                <a:sym typeface="Wingdings" panose="05000000000000000000" charset="0"/>
              </a:rPr>
              <a:t>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The rack and region repair cases are then simple, because they are </a:t>
            </a:r>
            <a:r>
              <a:rPr lang="en-US" altLang="zh-CN" b="1"/>
              <a:t>special cases of multi-block repairs</a:t>
            </a:r>
            <a:r>
              <a:rPr lang="en-US" altLang="zh-CN"/>
              <a:t>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We consider a </a:t>
            </a:r>
            <a:r>
              <a:rPr lang="en-US" altLang="zh-CN" b="1"/>
              <a:t>geo-distributed storage system</a:t>
            </a:r>
            <a:r>
              <a:rPr lang="en-US" altLang="zh-CN"/>
              <a:t> with hierarchical topology.</a:t>
            </a:r>
          </a:p>
          <a:p>
            <a:r>
              <a:rPr lang="en-US" altLang="zh-CN"/>
              <a:t>In geo-distributed storage, the cross-rack and cross-region network bandwidth is much more scarce than inner-rack bandwidth.</a:t>
            </a:r>
          </a:p>
          <a:p>
            <a:r>
              <a:rPr lang="en-US" altLang="zh-CN"/>
              <a:t>To protect data storage against frequent failures, a geo-distributed storage system introduces ‘</a:t>
            </a:r>
            <a:r>
              <a:rPr lang="en-US" altLang="zh-CN" b="1"/>
              <a:t>redundancy</a:t>
            </a:r>
            <a:r>
              <a:rPr lang="en-US" altLang="zh-CN"/>
              <a:t>’.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We can prove that all types of block repairs minimize the sum of cross-rack and cross-region transfers.</a:t>
            </a:r>
          </a:p>
          <a:p>
            <a:r>
              <a:rPr lang="en-US" altLang="zh-CN"/>
              <a:t>A single-block repair requires </a:t>
            </a:r>
            <a:r>
              <a:rPr lang="en-US" altLang="zh-CN" b="1"/>
              <a:t>0 cross-rack or cross-region transfer</a:t>
            </a:r>
            <a:r>
              <a:rPr lang="en-US" altLang="zh-CN"/>
              <a:t>.</a:t>
            </a:r>
          </a:p>
          <a:p>
            <a:r>
              <a:rPr lang="en-US" altLang="zh-CN"/>
              <a:t>A multi-block repair is decomposed into </a:t>
            </a:r>
            <a:r>
              <a:rPr lang="en-US" altLang="zh-CN">
                <a:sym typeface="Wingdings" panose="05000000000000000000" charset="0"/>
              </a:rPr>
              <a:t>minimum number row repairs and maximum number of column repairs; it also has </a:t>
            </a:r>
            <a:r>
              <a:rPr lang="en-US" altLang="zh-CN" b="1">
                <a:sym typeface="Wingdings" panose="05000000000000000000" charset="0"/>
              </a:rPr>
              <a:t>minimum sum of cross-rack and cross-region transfers</a:t>
            </a:r>
            <a:r>
              <a:rPr lang="en-US" altLang="zh-CN">
                <a:sym typeface="Wingdings" panose="05000000000000000000" charset="0"/>
              </a:rPr>
              <a:t>.</a:t>
            </a:r>
            <a:endParaRPr lang="en-US" altLang="zh-CN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We implement LPCs a distributed storage prototype.</a:t>
            </a:r>
          </a:p>
          <a:p>
            <a:r>
              <a:rPr lang="en-US" altLang="zh-CN"/>
              <a:t>Our experiments are conducted on a local testbed.</a:t>
            </a:r>
          </a:p>
          <a:p>
            <a:r>
              <a:rPr lang="en-US" altLang="zh-CN"/>
              <a:t>We compare </a:t>
            </a:r>
            <a:r>
              <a:rPr lang="en-US" altLang="zh-CN" b="1"/>
              <a:t>LPCs</a:t>
            </a:r>
            <a:r>
              <a:rPr lang="en-US" altLang="zh-CN"/>
              <a:t> to </a:t>
            </a:r>
            <a:r>
              <a:rPr lang="en-US" altLang="zh-CN" b="1"/>
              <a:t>hierarchy-aware RS Codes</a:t>
            </a:r>
            <a:r>
              <a:rPr lang="en-US" altLang="zh-CN"/>
              <a:t>, </a:t>
            </a:r>
            <a:r>
              <a:rPr lang="en-US" altLang="zh-CN" b="1"/>
              <a:t>hierarchy-aware LRCs</a:t>
            </a:r>
            <a:r>
              <a:rPr lang="en-US" altLang="zh-CN"/>
              <a:t>, and </a:t>
            </a:r>
            <a:r>
              <a:rPr lang="en-US" altLang="zh-CN" b="1"/>
              <a:t>MLEC (multi-level erasure coding)</a:t>
            </a:r>
            <a:r>
              <a:rPr lang="en-US" altLang="zh-CN"/>
              <a:t>.</a:t>
            </a:r>
          </a:p>
          <a:p>
            <a:pPr indent="457200"/>
            <a:r>
              <a:rPr lang="en-US" altLang="zh-CN"/>
              <a:t>MLEC also builds on top of Product Codes, but has no optimization on multi-block repairs.</a:t>
            </a:r>
          </a:p>
          <a:p>
            <a:pPr indent="457200"/>
            <a:r>
              <a:rPr lang="en-US" altLang="zh-CN"/>
              <a:t>It does not have such three leveled designs as our LPCs.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We select the coding parameters that have same number of data blocks for the four erasure codes, while achieving similar storage overhead and fault tolerance.</a:t>
            </a:r>
          </a:p>
          <a:p>
            <a:endParaRPr lang="en-US" altLang="zh-CN"/>
          </a:p>
          <a:p>
            <a:r>
              <a:rPr lang="en-US" altLang="zh-CN"/>
              <a:t>First, in single-block repair performance, ...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Next, in multi-block repair performance, ...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We come to conclude this paper.</a:t>
            </a:r>
          </a:p>
          <a:p>
            <a:r>
              <a:rPr lang="en-US" altLang="zh-CN"/>
              <a:t>We explore multi-block repairs in geo-distributed storage.</a:t>
            </a:r>
          </a:p>
          <a:p>
            <a:r>
              <a:rPr lang="en-US" altLang="zh-CN"/>
              <a:t>Propose a novel family of erasure codes, called </a:t>
            </a:r>
            <a:r>
              <a:rPr lang="en-US" altLang="zh-CN" b="1"/>
              <a:t>LPCs with leveled designs</a:t>
            </a:r>
            <a:r>
              <a:rPr lang="en-US" altLang="zh-CN"/>
              <a:t>, that </a:t>
            </a:r>
            <a:r>
              <a:rPr lang="en-US" altLang="zh-CN" b="1"/>
              <a:t>perfectly match the leveled architecture of geo-distributed storage</a:t>
            </a:r>
            <a:r>
              <a:rPr lang="en-US" altLang="zh-CN"/>
              <a:t>.</a:t>
            </a:r>
          </a:p>
          <a:p>
            <a:r>
              <a:rPr lang="en-US" altLang="zh-CN"/>
              <a:t>Through comprehensive fault tolerance analysis and </a:t>
            </a:r>
            <a:r>
              <a:rPr lang="en-US" altLang="zh-CN" b="1"/>
              <a:t>novel multi-block repair scheme design</a:t>
            </a:r>
            <a:r>
              <a:rPr lang="en-US" altLang="zh-CN"/>
              <a:t>, we show that LPCs </a:t>
            </a:r>
            <a:r>
              <a:rPr lang="en-US" altLang="zh-CN" b="1"/>
              <a:t>optimize both single- and multi-block repairs while preserving fault tolerance</a:t>
            </a:r>
            <a:r>
              <a:rPr lang="en-US" altLang="zh-CN"/>
              <a:t>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‘</a:t>
            </a:r>
            <a:r>
              <a:rPr lang="en-US" altLang="zh-CN" b="1"/>
              <a:t>Erasure coding</a:t>
            </a:r>
            <a:r>
              <a:rPr lang="en-US" altLang="zh-CN"/>
              <a:t>’is a cost-effective redundancy technique, and has been employed in geo-distributed storage.</a:t>
            </a:r>
          </a:p>
          <a:p>
            <a:r>
              <a:rPr lang="en-US" altLang="zh-CN"/>
              <a:t>Among various erasure codes, two most popular families are </a:t>
            </a:r>
            <a:r>
              <a:rPr lang="en-US" altLang="zh-CN" b="1"/>
              <a:t>Reed-Solomon (RS) Codes</a:t>
            </a:r>
            <a:r>
              <a:rPr lang="en-US" altLang="zh-CN"/>
              <a:t> and </a:t>
            </a:r>
            <a:r>
              <a:rPr lang="en-US" altLang="zh-CN" b="1"/>
              <a:t>Locally Repairable Codes (LRCs)</a:t>
            </a:r>
            <a:r>
              <a:rPr lang="en-US" altLang="zh-CN"/>
              <a:t>.</a:t>
            </a:r>
          </a:p>
          <a:p>
            <a:r>
              <a:rPr lang="en-US" altLang="zh-CN"/>
              <a:t>Both RS Codes and LRCs have been applied to hierarchical topology.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When deploying RS Codes and LRCs in geo-distributed storage, the system should provide </a:t>
            </a:r>
            <a:r>
              <a:rPr lang="en-US" altLang="zh-CN" b="1"/>
              <a:t>fault tolerance at different levels</a:t>
            </a:r>
            <a:r>
              <a:rPr lang="en-US" altLang="zh-CN"/>
              <a:t>.</a:t>
            </a:r>
          </a:p>
          <a:p>
            <a:pPr indent="457200"/>
            <a:r>
              <a:rPr lang="en-US" altLang="zh-CN"/>
              <a:t>First, the system should place a stripe of blocks across different nodes for ‘</a:t>
            </a:r>
            <a:r>
              <a:rPr lang="en-US" altLang="zh-CN" b="1"/>
              <a:t>multi-node fault tolerance</a:t>
            </a:r>
            <a:r>
              <a:rPr lang="en-US" altLang="zh-CN"/>
              <a:t>’.</a:t>
            </a:r>
          </a:p>
          <a:p>
            <a:pPr indent="457200"/>
            <a:r>
              <a:rPr lang="en-US" altLang="zh-CN"/>
              <a:t>Second, in case of catastrophic accidents such as power outage and earthquake, the system should tolerate whole region failures.</a:t>
            </a:r>
          </a:p>
          <a:p>
            <a:pPr marL="457200" lvl="1" indent="457200"/>
            <a:r>
              <a:rPr lang="en-US" altLang="zh-CN"/>
              <a:t>However, since region failures happen much rarely than node failures, the system usually requires ‘</a:t>
            </a:r>
            <a:r>
              <a:rPr lang="en-US" altLang="zh-CN" b="1"/>
              <a:t>single-region fault tolerance</a:t>
            </a:r>
            <a:r>
              <a:rPr lang="en-US" altLang="zh-CN"/>
              <a:t>’.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When failures happen, the system conducts </a:t>
            </a:r>
            <a:r>
              <a:rPr lang="en-US" altLang="zh-CN" b="1"/>
              <a:t>data repair</a:t>
            </a:r>
            <a:r>
              <a:rPr lang="en-US" altLang="zh-CN"/>
              <a:t>.</a:t>
            </a:r>
          </a:p>
          <a:p>
            <a:r>
              <a:rPr lang="en-US" altLang="zh-CN"/>
              <a:t>We consider both </a:t>
            </a:r>
            <a:r>
              <a:rPr lang="en-US" altLang="zh-CN" b="1"/>
              <a:t>single-</a:t>
            </a:r>
            <a:r>
              <a:rPr lang="en-US" altLang="zh-CN"/>
              <a:t> and </a:t>
            </a:r>
            <a:r>
              <a:rPr lang="en-US" altLang="zh-CN" b="1"/>
              <a:t>multi-block repairs</a:t>
            </a:r>
            <a:r>
              <a:rPr lang="en-US" altLang="zh-CN"/>
              <a:t>.</a:t>
            </a:r>
          </a:p>
          <a:p>
            <a:r>
              <a:rPr lang="en-US" altLang="zh-CN"/>
              <a:t>As the cross-rack and cross-region data transfers are performance bottleneck, </a:t>
            </a:r>
            <a:r>
              <a:rPr lang="en-US" altLang="zh-CN" b="1"/>
              <a:t>our goal</a:t>
            </a:r>
            <a:r>
              <a:rPr lang="en-US" altLang="zh-CN"/>
              <a:t> is to minimize the </a:t>
            </a:r>
            <a:r>
              <a:rPr lang="en-US" altLang="zh-CN" b="1"/>
              <a:t>sum</a:t>
            </a:r>
            <a:r>
              <a:rPr lang="en-US" altLang="zh-CN"/>
              <a:t> of cross-rack and cross-region data transfers.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Although there are hierarchical designs for RS Codes and LRCs, they still cannot perform efficient repairs.</a:t>
            </a:r>
          </a:p>
          <a:p>
            <a:r>
              <a:rPr lang="en-US" altLang="zh-CN"/>
              <a:t>In an RS Code with parameters (k, m), both single- and multi-block repairs </a:t>
            </a:r>
            <a:r>
              <a:rPr lang="en-US" altLang="zh-CN" b="1"/>
              <a:t>require accessing k surviving blocks </a:t>
            </a:r>
            <a:r>
              <a:rPr lang="en-US" altLang="zh-CN" b="1">
                <a:sym typeface="Wingdings" panose="05000000000000000000" charset="0"/>
              </a:rPr>
              <a:t> this incurs huge cross-rack and cross-region transfers</a:t>
            </a:r>
            <a:r>
              <a:rPr lang="en-US" altLang="zh-CN"/>
              <a:t>.</a:t>
            </a:r>
          </a:p>
          <a:p>
            <a:r>
              <a:rPr lang="en-US" altLang="zh-CN"/>
              <a:t>From previous studies, we can apply partial decoding (i.e., generate a partially decoded block within each region and then transfer this block across region) to save the cross-region transfers.</a:t>
            </a:r>
          </a:p>
          <a:p>
            <a:pPr indent="457200"/>
            <a:r>
              <a:rPr lang="en-US" altLang="zh-CN"/>
              <a:t>For example, to repair D1 in RS(6,3),</a:t>
            </a:r>
          </a:p>
          <a:p>
            <a:pPr indent="457200"/>
            <a:r>
              <a:rPr lang="en-US" altLang="zh-CN">
                <a:sym typeface="+mn-ea"/>
              </a:rPr>
              <a:t>The right part is </a:t>
            </a:r>
            <a:r>
              <a:rPr lang="en-US" altLang="zh-CN" b="1">
                <a:sym typeface="+mn-ea"/>
              </a:rPr>
              <a:t>repair functions</a:t>
            </a:r>
            <a:r>
              <a:rPr lang="en-US" altLang="zh-CN">
                <a:sym typeface="+mn-ea"/>
              </a:rPr>
              <a:t> for the failed blocks.</a:t>
            </a:r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indent="457200"/>
            <a:r>
              <a:rPr lang="en-US" altLang="zh-CN"/>
              <a:t>To repair both D1 and D2 in </a:t>
            </a:r>
            <a:r>
              <a:rPr lang="en-US" altLang="zh-CN">
                <a:sym typeface="+mn-ea"/>
              </a:rPr>
              <a:t>RS(6,3),</a:t>
            </a:r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In an LRC with </a:t>
            </a:r>
            <a:r>
              <a:rPr lang="en-US" altLang="zh-CN">
                <a:sym typeface="+mn-ea"/>
              </a:rPr>
              <a:t>parameters (k, l, g), the repair of a single data block or local parity block requires accessing </a:t>
            </a:r>
            <a:r>
              <a:rPr lang="en-US" altLang="zh-CN" b="1">
                <a:sym typeface="+mn-ea"/>
              </a:rPr>
              <a:t>only</a:t>
            </a:r>
            <a:r>
              <a:rPr lang="en-US" altLang="zh-CN">
                <a:sym typeface="+mn-ea"/>
              </a:rPr>
              <a:t> k/l blocks within a local group.</a:t>
            </a:r>
          </a:p>
          <a:p>
            <a:r>
              <a:rPr lang="en-US" altLang="zh-CN"/>
              <a:t>However, the cross-rack and cross-region transfers are inevitable in many cases.</a:t>
            </a:r>
          </a:p>
          <a:p>
            <a:r>
              <a:rPr lang="en-US" altLang="zh-CN"/>
              <a:t>(1) When a local group spans multiple racks and regions;</a:t>
            </a:r>
          </a:p>
          <a:p>
            <a:r>
              <a:rPr lang="en-US" altLang="zh-CN"/>
              <a:t>(2) Repair a global parity block or </a:t>
            </a:r>
            <a:r>
              <a:rPr lang="en-US" altLang="zh-CN" b="1"/>
              <a:t>multiple blocks of a same local group</a:t>
            </a:r>
            <a:r>
              <a:rPr lang="en-US" altLang="zh-CN"/>
              <a:t> still requires accessing k blocks.</a:t>
            </a:r>
          </a:p>
          <a:p>
            <a:r>
              <a:rPr lang="en-US" altLang="zh-CN"/>
              <a:t>This also incurs cross-rack and cross-region transfers.</a:t>
            </a:r>
          </a:p>
          <a:p>
            <a:pPr indent="457200"/>
            <a:r>
              <a:rPr lang="en-US" altLang="zh-CN"/>
              <a:t>For example, to repair D1 in LRC(6,2,2),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indent="457200"/>
            <a:r>
              <a:rPr lang="en-US" altLang="zh-CN">
                <a:sym typeface="+mn-ea"/>
              </a:rPr>
              <a:t>To repair both D1 and D2 in LRC(6,2,2),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35DD5A66-9C2F-42FF-B09E-B62E67AA14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52400"/>
            <a:ext cx="10969943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4678364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FFE790D-BCFB-4008-9260-CA63AEE325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441" y="274638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441" y="1600201"/>
            <a:ext cx="1096994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441" y="6400801"/>
            <a:ext cx="741486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5325" y="6400801"/>
            <a:ext cx="284405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50000"/>
        </a:spcBef>
        <a:spcAft>
          <a:spcPct val="0"/>
        </a:spcAft>
        <a:buFont typeface="Wingdings" panose="05000000000000000000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87.xml"/><Relationship Id="rId13" Type="http://schemas.openxmlformats.org/officeDocument/2006/relationships/tags" Target="../tags/tag192.xml"/><Relationship Id="rId18" Type="http://schemas.openxmlformats.org/officeDocument/2006/relationships/tags" Target="../tags/tag197.xml"/><Relationship Id="rId26" Type="http://schemas.openxmlformats.org/officeDocument/2006/relationships/tags" Target="../tags/tag205.xml"/><Relationship Id="rId3" Type="http://schemas.openxmlformats.org/officeDocument/2006/relationships/tags" Target="../tags/tag182.xml"/><Relationship Id="rId21" Type="http://schemas.openxmlformats.org/officeDocument/2006/relationships/tags" Target="../tags/tag200.xml"/><Relationship Id="rId7" Type="http://schemas.openxmlformats.org/officeDocument/2006/relationships/tags" Target="../tags/tag186.xml"/><Relationship Id="rId12" Type="http://schemas.openxmlformats.org/officeDocument/2006/relationships/tags" Target="../tags/tag191.xml"/><Relationship Id="rId17" Type="http://schemas.openxmlformats.org/officeDocument/2006/relationships/tags" Target="../tags/tag196.xml"/><Relationship Id="rId25" Type="http://schemas.openxmlformats.org/officeDocument/2006/relationships/tags" Target="../tags/tag204.xml"/><Relationship Id="rId2" Type="http://schemas.openxmlformats.org/officeDocument/2006/relationships/tags" Target="../tags/tag181.xml"/><Relationship Id="rId16" Type="http://schemas.openxmlformats.org/officeDocument/2006/relationships/tags" Target="../tags/tag195.xml"/><Relationship Id="rId20" Type="http://schemas.openxmlformats.org/officeDocument/2006/relationships/tags" Target="../tags/tag199.xml"/><Relationship Id="rId29" Type="http://schemas.openxmlformats.org/officeDocument/2006/relationships/notesSlide" Target="../notesSlides/notesSlide11.xml"/><Relationship Id="rId1" Type="http://schemas.openxmlformats.org/officeDocument/2006/relationships/tags" Target="../tags/tag180.xml"/><Relationship Id="rId6" Type="http://schemas.openxmlformats.org/officeDocument/2006/relationships/tags" Target="../tags/tag185.xml"/><Relationship Id="rId11" Type="http://schemas.openxmlformats.org/officeDocument/2006/relationships/tags" Target="../tags/tag190.xml"/><Relationship Id="rId24" Type="http://schemas.openxmlformats.org/officeDocument/2006/relationships/tags" Target="../tags/tag203.xml"/><Relationship Id="rId5" Type="http://schemas.openxmlformats.org/officeDocument/2006/relationships/tags" Target="../tags/tag184.xml"/><Relationship Id="rId15" Type="http://schemas.openxmlformats.org/officeDocument/2006/relationships/tags" Target="../tags/tag194.xml"/><Relationship Id="rId23" Type="http://schemas.openxmlformats.org/officeDocument/2006/relationships/tags" Target="../tags/tag202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189.xml"/><Relationship Id="rId19" Type="http://schemas.openxmlformats.org/officeDocument/2006/relationships/tags" Target="../tags/tag198.xml"/><Relationship Id="rId4" Type="http://schemas.openxmlformats.org/officeDocument/2006/relationships/tags" Target="../tags/tag183.xml"/><Relationship Id="rId9" Type="http://schemas.openxmlformats.org/officeDocument/2006/relationships/tags" Target="../tags/tag188.xml"/><Relationship Id="rId14" Type="http://schemas.openxmlformats.org/officeDocument/2006/relationships/tags" Target="../tags/tag193.xml"/><Relationship Id="rId22" Type="http://schemas.openxmlformats.org/officeDocument/2006/relationships/tags" Target="../tags/tag201.xml"/><Relationship Id="rId27" Type="http://schemas.openxmlformats.org/officeDocument/2006/relationships/tags" Target="../tags/tag20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214.xml"/><Relationship Id="rId13" Type="http://schemas.openxmlformats.org/officeDocument/2006/relationships/tags" Target="../tags/tag219.xml"/><Relationship Id="rId18" Type="http://schemas.openxmlformats.org/officeDocument/2006/relationships/tags" Target="../tags/tag224.xml"/><Relationship Id="rId3" Type="http://schemas.openxmlformats.org/officeDocument/2006/relationships/tags" Target="../tags/tag209.xml"/><Relationship Id="rId7" Type="http://schemas.openxmlformats.org/officeDocument/2006/relationships/tags" Target="../tags/tag213.xml"/><Relationship Id="rId12" Type="http://schemas.openxmlformats.org/officeDocument/2006/relationships/tags" Target="../tags/tag218.xml"/><Relationship Id="rId17" Type="http://schemas.openxmlformats.org/officeDocument/2006/relationships/tags" Target="../tags/tag223.xml"/><Relationship Id="rId2" Type="http://schemas.openxmlformats.org/officeDocument/2006/relationships/tags" Target="../tags/tag208.xml"/><Relationship Id="rId16" Type="http://schemas.openxmlformats.org/officeDocument/2006/relationships/tags" Target="../tags/tag222.xml"/><Relationship Id="rId20" Type="http://schemas.openxmlformats.org/officeDocument/2006/relationships/notesSlide" Target="../notesSlides/notesSlide12.xml"/><Relationship Id="rId1" Type="http://schemas.openxmlformats.org/officeDocument/2006/relationships/tags" Target="../tags/tag207.xml"/><Relationship Id="rId6" Type="http://schemas.openxmlformats.org/officeDocument/2006/relationships/tags" Target="../tags/tag212.xml"/><Relationship Id="rId11" Type="http://schemas.openxmlformats.org/officeDocument/2006/relationships/tags" Target="../tags/tag217.xml"/><Relationship Id="rId5" Type="http://schemas.openxmlformats.org/officeDocument/2006/relationships/tags" Target="../tags/tag211.xml"/><Relationship Id="rId15" Type="http://schemas.openxmlformats.org/officeDocument/2006/relationships/tags" Target="../tags/tag221.xml"/><Relationship Id="rId10" Type="http://schemas.openxmlformats.org/officeDocument/2006/relationships/tags" Target="../tags/tag216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210.xml"/><Relationship Id="rId9" Type="http://schemas.openxmlformats.org/officeDocument/2006/relationships/tags" Target="../tags/tag215.xml"/><Relationship Id="rId14" Type="http://schemas.openxmlformats.org/officeDocument/2006/relationships/tags" Target="../tags/tag22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232.xml"/><Relationship Id="rId13" Type="http://schemas.openxmlformats.org/officeDocument/2006/relationships/tags" Target="../tags/tag237.xml"/><Relationship Id="rId18" Type="http://schemas.openxmlformats.org/officeDocument/2006/relationships/tags" Target="../tags/tag242.xml"/><Relationship Id="rId26" Type="http://schemas.openxmlformats.org/officeDocument/2006/relationships/tags" Target="../tags/tag250.xml"/><Relationship Id="rId3" Type="http://schemas.openxmlformats.org/officeDocument/2006/relationships/tags" Target="../tags/tag227.xml"/><Relationship Id="rId21" Type="http://schemas.openxmlformats.org/officeDocument/2006/relationships/tags" Target="../tags/tag245.xml"/><Relationship Id="rId7" Type="http://schemas.openxmlformats.org/officeDocument/2006/relationships/tags" Target="../tags/tag231.xml"/><Relationship Id="rId12" Type="http://schemas.openxmlformats.org/officeDocument/2006/relationships/tags" Target="../tags/tag236.xml"/><Relationship Id="rId17" Type="http://schemas.openxmlformats.org/officeDocument/2006/relationships/tags" Target="../tags/tag241.xml"/><Relationship Id="rId25" Type="http://schemas.openxmlformats.org/officeDocument/2006/relationships/tags" Target="../tags/tag249.xml"/><Relationship Id="rId2" Type="http://schemas.openxmlformats.org/officeDocument/2006/relationships/tags" Target="../tags/tag226.xml"/><Relationship Id="rId16" Type="http://schemas.openxmlformats.org/officeDocument/2006/relationships/tags" Target="../tags/tag240.xml"/><Relationship Id="rId20" Type="http://schemas.openxmlformats.org/officeDocument/2006/relationships/tags" Target="../tags/tag244.xml"/><Relationship Id="rId1" Type="http://schemas.openxmlformats.org/officeDocument/2006/relationships/tags" Target="../tags/tag225.xml"/><Relationship Id="rId6" Type="http://schemas.openxmlformats.org/officeDocument/2006/relationships/tags" Target="../tags/tag230.xml"/><Relationship Id="rId11" Type="http://schemas.openxmlformats.org/officeDocument/2006/relationships/tags" Target="../tags/tag235.xml"/><Relationship Id="rId24" Type="http://schemas.openxmlformats.org/officeDocument/2006/relationships/tags" Target="../tags/tag248.xml"/><Relationship Id="rId5" Type="http://schemas.openxmlformats.org/officeDocument/2006/relationships/tags" Target="../tags/tag229.xml"/><Relationship Id="rId15" Type="http://schemas.openxmlformats.org/officeDocument/2006/relationships/tags" Target="../tags/tag239.xml"/><Relationship Id="rId23" Type="http://schemas.openxmlformats.org/officeDocument/2006/relationships/tags" Target="../tags/tag247.xml"/><Relationship Id="rId28" Type="http://schemas.openxmlformats.org/officeDocument/2006/relationships/notesSlide" Target="../notesSlides/notesSlide13.xml"/><Relationship Id="rId10" Type="http://schemas.openxmlformats.org/officeDocument/2006/relationships/tags" Target="../tags/tag234.xml"/><Relationship Id="rId19" Type="http://schemas.openxmlformats.org/officeDocument/2006/relationships/tags" Target="../tags/tag243.xml"/><Relationship Id="rId4" Type="http://schemas.openxmlformats.org/officeDocument/2006/relationships/tags" Target="../tags/tag228.xml"/><Relationship Id="rId9" Type="http://schemas.openxmlformats.org/officeDocument/2006/relationships/tags" Target="../tags/tag233.xml"/><Relationship Id="rId14" Type="http://schemas.openxmlformats.org/officeDocument/2006/relationships/tags" Target="../tags/tag238.xml"/><Relationship Id="rId22" Type="http://schemas.openxmlformats.org/officeDocument/2006/relationships/tags" Target="../tags/tag246.xml"/><Relationship Id="rId27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tags" Target="../tags/tag263.xml"/><Relationship Id="rId18" Type="http://schemas.openxmlformats.org/officeDocument/2006/relationships/tags" Target="../tags/tag268.xml"/><Relationship Id="rId26" Type="http://schemas.openxmlformats.org/officeDocument/2006/relationships/tags" Target="../tags/tag276.xml"/><Relationship Id="rId3" Type="http://schemas.openxmlformats.org/officeDocument/2006/relationships/tags" Target="../tags/tag253.xml"/><Relationship Id="rId21" Type="http://schemas.openxmlformats.org/officeDocument/2006/relationships/tags" Target="../tags/tag271.xml"/><Relationship Id="rId7" Type="http://schemas.openxmlformats.org/officeDocument/2006/relationships/tags" Target="../tags/tag257.xml"/><Relationship Id="rId12" Type="http://schemas.openxmlformats.org/officeDocument/2006/relationships/tags" Target="../tags/tag262.xml"/><Relationship Id="rId17" Type="http://schemas.openxmlformats.org/officeDocument/2006/relationships/tags" Target="../tags/tag267.xml"/><Relationship Id="rId25" Type="http://schemas.openxmlformats.org/officeDocument/2006/relationships/tags" Target="../tags/tag275.xml"/><Relationship Id="rId33" Type="http://schemas.openxmlformats.org/officeDocument/2006/relationships/notesSlide" Target="../notesSlides/notesSlide14.xml"/><Relationship Id="rId2" Type="http://schemas.openxmlformats.org/officeDocument/2006/relationships/tags" Target="../tags/tag252.xml"/><Relationship Id="rId16" Type="http://schemas.openxmlformats.org/officeDocument/2006/relationships/tags" Target="../tags/tag266.xml"/><Relationship Id="rId20" Type="http://schemas.openxmlformats.org/officeDocument/2006/relationships/tags" Target="../tags/tag270.xml"/><Relationship Id="rId29" Type="http://schemas.openxmlformats.org/officeDocument/2006/relationships/tags" Target="../tags/tag279.xml"/><Relationship Id="rId1" Type="http://schemas.openxmlformats.org/officeDocument/2006/relationships/tags" Target="../tags/tag251.xml"/><Relationship Id="rId6" Type="http://schemas.openxmlformats.org/officeDocument/2006/relationships/tags" Target="../tags/tag256.xml"/><Relationship Id="rId11" Type="http://schemas.openxmlformats.org/officeDocument/2006/relationships/tags" Target="../tags/tag261.xml"/><Relationship Id="rId24" Type="http://schemas.openxmlformats.org/officeDocument/2006/relationships/tags" Target="../tags/tag274.xml"/><Relationship Id="rId32" Type="http://schemas.openxmlformats.org/officeDocument/2006/relationships/slideLayout" Target="../slideLayouts/slideLayout2.xml"/><Relationship Id="rId5" Type="http://schemas.openxmlformats.org/officeDocument/2006/relationships/tags" Target="../tags/tag255.xml"/><Relationship Id="rId15" Type="http://schemas.openxmlformats.org/officeDocument/2006/relationships/tags" Target="../tags/tag265.xml"/><Relationship Id="rId23" Type="http://schemas.openxmlformats.org/officeDocument/2006/relationships/tags" Target="../tags/tag273.xml"/><Relationship Id="rId28" Type="http://schemas.openxmlformats.org/officeDocument/2006/relationships/tags" Target="../tags/tag278.xml"/><Relationship Id="rId10" Type="http://schemas.openxmlformats.org/officeDocument/2006/relationships/tags" Target="../tags/tag260.xml"/><Relationship Id="rId19" Type="http://schemas.openxmlformats.org/officeDocument/2006/relationships/tags" Target="../tags/tag269.xml"/><Relationship Id="rId31" Type="http://schemas.openxmlformats.org/officeDocument/2006/relationships/tags" Target="../tags/tag281.xml"/><Relationship Id="rId4" Type="http://schemas.openxmlformats.org/officeDocument/2006/relationships/tags" Target="../tags/tag254.xml"/><Relationship Id="rId9" Type="http://schemas.openxmlformats.org/officeDocument/2006/relationships/tags" Target="../tags/tag259.xml"/><Relationship Id="rId14" Type="http://schemas.openxmlformats.org/officeDocument/2006/relationships/tags" Target="../tags/tag264.xml"/><Relationship Id="rId22" Type="http://schemas.openxmlformats.org/officeDocument/2006/relationships/tags" Target="../tags/tag272.xml"/><Relationship Id="rId27" Type="http://schemas.openxmlformats.org/officeDocument/2006/relationships/tags" Target="../tags/tag277.xml"/><Relationship Id="rId30" Type="http://schemas.openxmlformats.org/officeDocument/2006/relationships/tags" Target="../tags/tag280.xml"/><Relationship Id="rId8" Type="http://schemas.openxmlformats.org/officeDocument/2006/relationships/tags" Target="../tags/tag25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289.xml"/><Relationship Id="rId13" Type="http://schemas.openxmlformats.org/officeDocument/2006/relationships/tags" Target="../tags/tag294.xml"/><Relationship Id="rId18" Type="http://schemas.openxmlformats.org/officeDocument/2006/relationships/tags" Target="../tags/tag299.xml"/><Relationship Id="rId26" Type="http://schemas.openxmlformats.org/officeDocument/2006/relationships/tags" Target="../tags/tag307.xml"/><Relationship Id="rId3" Type="http://schemas.openxmlformats.org/officeDocument/2006/relationships/tags" Target="../tags/tag284.xml"/><Relationship Id="rId21" Type="http://schemas.openxmlformats.org/officeDocument/2006/relationships/tags" Target="../tags/tag302.xml"/><Relationship Id="rId7" Type="http://schemas.openxmlformats.org/officeDocument/2006/relationships/tags" Target="../tags/tag288.xml"/><Relationship Id="rId12" Type="http://schemas.openxmlformats.org/officeDocument/2006/relationships/tags" Target="../tags/tag293.xml"/><Relationship Id="rId17" Type="http://schemas.openxmlformats.org/officeDocument/2006/relationships/tags" Target="../tags/tag298.xml"/><Relationship Id="rId25" Type="http://schemas.openxmlformats.org/officeDocument/2006/relationships/tags" Target="../tags/tag306.xml"/><Relationship Id="rId2" Type="http://schemas.openxmlformats.org/officeDocument/2006/relationships/tags" Target="../tags/tag283.xml"/><Relationship Id="rId16" Type="http://schemas.openxmlformats.org/officeDocument/2006/relationships/tags" Target="../tags/tag297.xml"/><Relationship Id="rId20" Type="http://schemas.openxmlformats.org/officeDocument/2006/relationships/tags" Target="../tags/tag301.xml"/><Relationship Id="rId29" Type="http://schemas.openxmlformats.org/officeDocument/2006/relationships/notesSlide" Target="../notesSlides/notesSlide15.xml"/><Relationship Id="rId1" Type="http://schemas.openxmlformats.org/officeDocument/2006/relationships/tags" Target="../tags/tag282.xml"/><Relationship Id="rId6" Type="http://schemas.openxmlformats.org/officeDocument/2006/relationships/tags" Target="../tags/tag287.xml"/><Relationship Id="rId11" Type="http://schemas.openxmlformats.org/officeDocument/2006/relationships/tags" Target="../tags/tag292.xml"/><Relationship Id="rId24" Type="http://schemas.openxmlformats.org/officeDocument/2006/relationships/tags" Target="../tags/tag305.xml"/><Relationship Id="rId5" Type="http://schemas.openxmlformats.org/officeDocument/2006/relationships/tags" Target="../tags/tag286.xml"/><Relationship Id="rId15" Type="http://schemas.openxmlformats.org/officeDocument/2006/relationships/tags" Target="../tags/tag296.xml"/><Relationship Id="rId23" Type="http://schemas.openxmlformats.org/officeDocument/2006/relationships/tags" Target="../tags/tag304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291.xml"/><Relationship Id="rId19" Type="http://schemas.openxmlformats.org/officeDocument/2006/relationships/tags" Target="../tags/tag300.xml"/><Relationship Id="rId4" Type="http://schemas.openxmlformats.org/officeDocument/2006/relationships/tags" Target="../tags/tag285.xml"/><Relationship Id="rId9" Type="http://schemas.openxmlformats.org/officeDocument/2006/relationships/tags" Target="../tags/tag290.xml"/><Relationship Id="rId14" Type="http://schemas.openxmlformats.org/officeDocument/2006/relationships/tags" Target="../tags/tag295.xml"/><Relationship Id="rId22" Type="http://schemas.openxmlformats.org/officeDocument/2006/relationships/tags" Target="../tags/tag303.xml"/><Relationship Id="rId27" Type="http://schemas.openxmlformats.org/officeDocument/2006/relationships/tags" Target="../tags/tag30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tags" Target="../tags/tag321.xml"/><Relationship Id="rId18" Type="http://schemas.openxmlformats.org/officeDocument/2006/relationships/tags" Target="../tags/tag326.xml"/><Relationship Id="rId26" Type="http://schemas.openxmlformats.org/officeDocument/2006/relationships/tags" Target="../tags/tag334.xml"/><Relationship Id="rId3" Type="http://schemas.openxmlformats.org/officeDocument/2006/relationships/tags" Target="../tags/tag311.xml"/><Relationship Id="rId21" Type="http://schemas.openxmlformats.org/officeDocument/2006/relationships/tags" Target="../tags/tag329.xml"/><Relationship Id="rId34" Type="http://schemas.openxmlformats.org/officeDocument/2006/relationships/tags" Target="../tags/tag342.xml"/><Relationship Id="rId7" Type="http://schemas.openxmlformats.org/officeDocument/2006/relationships/tags" Target="../tags/tag315.xml"/><Relationship Id="rId12" Type="http://schemas.openxmlformats.org/officeDocument/2006/relationships/tags" Target="../tags/tag320.xml"/><Relationship Id="rId17" Type="http://schemas.openxmlformats.org/officeDocument/2006/relationships/tags" Target="../tags/tag325.xml"/><Relationship Id="rId25" Type="http://schemas.openxmlformats.org/officeDocument/2006/relationships/tags" Target="../tags/tag333.xml"/><Relationship Id="rId33" Type="http://schemas.openxmlformats.org/officeDocument/2006/relationships/tags" Target="../tags/tag341.xml"/><Relationship Id="rId2" Type="http://schemas.openxmlformats.org/officeDocument/2006/relationships/tags" Target="../tags/tag310.xml"/><Relationship Id="rId16" Type="http://schemas.openxmlformats.org/officeDocument/2006/relationships/tags" Target="../tags/tag324.xml"/><Relationship Id="rId20" Type="http://schemas.openxmlformats.org/officeDocument/2006/relationships/tags" Target="../tags/tag328.xml"/><Relationship Id="rId29" Type="http://schemas.openxmlformats.org/officeDocument/2006/relationships/tags" Target="../tags/tag337.xml"/><Relationship Id="rId1" Type="http://schemas.openxmlformats.org/officeDocument/2006/relationships/tags" Target="../tags/tag309.xml"/><Relationship Id="rId6" Type="http://schemas.openxmlformats.org/officeDocument/2006/relationships/tags" Target="../tags/tag314.xml"/><Relationship Id="rId11" Type="http://schemas.openxmlformats.org/officeDocument/2006/relationships/tags" Target="../tags/tag319.xml"/><Relationship Id="rId24" Type="http://schemas.openxmlformats.org/officeDocument/2006/relationships/tags" Target="../tags/tag332.xml"/><Relationship Id="rId32" Type="http://schemas.openxmlformats.org/officeDocument/2006/relationships/tags" Target="../tags/tag340.xml"/><Relationship Id="rId5" Type="http://schemas.openxmlformats.org/officeDocument/2006/relationships/tags" Target="../tags/tag313.xml"/><Relationship Id="rId15" Type="http://schemas.openxmlformats.org/officeDocument/2006/relationships/tags" Target="../tags/tag323.xml"/><Relationship Id="rId23" Type="http://schemas.openxmlformats.org/officeDocument/2006/relationships/tags" Target="../tags/tag331.xml"/><Relationship Id="rId28" Type="http://schemas.openxmlformats.org/officeDocument/2006/relationships/tags" Target="../tags/tag336.xml"/><Relationship Id="rId36" Type="http://schemas.openxmlformats.org/officeDocument/2006/relationships/notesSlide" Target="../notesSlides/notesSlide17.xml"/><Relationship Id="rId10" Type="http://schemas.openxmlformats.org/officeDocument/2006/relationships/tags" Target="../tags/tag318.xml"/><Relationship Id="rId19" Type="http://schemas.openxmlformats.org/officeDocument/2006/relationships/tags" Target="../tags/tag327.xml"/><Relationship Id="rId31" Type="http://schemas.openxmlformats.org/officeDocument/2006/relationships/tags" Target="../tags/tag339.xml"/><Relationship Id="rId4" Type="http://schemas.openxmlformats.org/officeDocument/2006/relationships/tags" Target="../tags/tag312.xml"/><Relationship Id="rId9" Type="http://schemas.openxmlformats.org/officeDocument/2006/relationships/tags" Target="../tags/tag317.xml"/><Relationship Id="rId14" Type="http://schemas.openxmlformats.org/officeDocument/2006/relationships/tags" Target="../tags/tag322.xml"/><Relationship Id="rId22" Type="http://schemas.openxmlformats.org/officeDocument/2006/relationships/tags" Target="../tags/tag330.xml"/><Relationship Id="rId27" Type="http://schemas.openxmlformats.org/officeDocument/2006/relationships/tags" Target="../tags/tag335.xml"/><Relationship Id="rId30" Type="http://schemas.openxmlformats.org/officeDocument/2006/relationships/tags" Target="../tags/tag338.xml"/><Relationship Id="rId35" Type="http://schemas.openxmlformats.org/officeDocument/2006/relationships/slideLayout" Target="../slideLayouts/slideLayout2.xml"/><Relationship Id="rId8" Type="http://schemas.openxmlformats.org/officeDocument/2006/relationships/tags" Target="../tags/tag316.xml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tags" Target="../tags/tag355.xml"/><Relationship Id="rId18" Type="http://schemas.openxmlformats.org/officeDocument/2006/relationships/tags" Target="../tags/tag360.xml"/><Relationship Id="rId26" Type="http://schemas.openxmlformats.org/officeDocument/2006/relationships/tags" Target="../tags/tag368.xml"/><Relationship Id="rId39" Type="http://schemas.openxmlformats.org/officeDocument/2006/relationships/tags" Target="../tags/tag381.xml"/><Relationship Id="rId21" Type="http://schemas.openxmlformats.org/officeDocument/2006/relationships/tags" Target="../tags/tag363.xml"/><Relationship Id="rId34" Type="http://schemas.openxmlformats.org/officeDocument/2006/relationships/tags" Target="../tags/tag376.xml"/><Relationship Id="rId42" Type="http://schemas.openxmlformats.org/officeDocument/2006/relationships/slideLayout" Target="../slideLayouts/slideLayout2.xml"/><Relationship Id="rId7" Type="http://schemas.openxmlformats.org/officeDocument/2006/relationships/tags" Target="../tags/tag349.xml"/><Relationship Id="rId2" Type="http://schemas.openxmlformats.org/officeDocument/2006/relationships/tags" Target="../tags/tag344.xml"/><Relationship Id="rId16" Type="http://schemas.openxmlformats.org/officeDocument/2006/relationships/tags" Target="../tags/tag358.xml"/><Relationship Id="rId20" Type="http://schemas.openxmlformats.org/officeDocument/2006/relationships/tags" Target="../tags/tag362.xml"/><Relationship Id="rId29" Type="http://schemas.openxmlformats.org/officeDocument/2006/relationships/tags" Target="../tags/tag371.xml"/><Relationship Id="rId41" Type="http://schemas.openxmlformats.org/officeDocument/2006/relationships/tags" Target="../tags/tag383.xml"/><Relationship Id="rId1" Type="http://schemas.openxmlformats.org/officeDocument/2006/relationships/tags" Target="../tags/tag343.xml"/><Relationship Id="rId6" Type="http://schemas.openxmlformats.org/officeDocument/2006/relationships/tags" Target="../tags/tag348.xml"/><Relationship Id="rId11" Type="http://schemas.openxmlformats.org/officeDocument/2006/relationships/tags" Target="../tags/tag353.xml"/><Relationship Id="rId24" Type="http://schemas.openxmlformats.org/officeDocument/2006/relationships/tags" Target="../tags/tag366.xml"/><Relationship Id="rId32" Type="http://schemas.openxmlformats.org/officeDocument/2006/relationships/tags" Target="../tags/tag374.xml"/><Relationship Id="rId37" Type="http://schemas.openxmlformats.org/officeDocument/2006/relationships/tags" Target="../tags/tag379.xml"/><Relationship Id="rId40" Type="http://schemas.openxmlformats.org/officeDocument/2006/relationships/tags" Target="../tags/tag382.xml"/><Relationship Id="rId5" Type="http://schemas.openxmlformats.org/officeDocument/2006/relationships/tags" Target="../tags/tag347.xml"/><Relationship Id="rId15" Type="http://schemas.openxmlformats.org/officeDocument/2006/relationships/tags" Target="../tags/tag357.xml"/><Relationship Id="rId23" Type="http://schemas.openxmlformats.org/officeDocument/2006/relationships/tags" Target="../tags/tag365.xml"/><Relationship Id="rId28" Type="http://schemas.openxmlformats.org/officeDocument/2006/relationships/tags" Target="../tags/tag370.xml"/><Relationship Id="rId36" Type="http://schemas.openxmlformats.org/officeDocument/2006/relationships/tags" Target="../tags/tag378.xml"/><Relationship Id="rId10" Type="http://schemas.openxmlformats.org/officeDocument/2006/relationships/tags" Target="../tags/tag352.xml"/><Relationship Id="rId19" Type="http://schemas.openxmlformats.org/officeDocument/2006/relationships/tags" Target="../tags/tag361.xml"/><Relationship Id="rId31" Type="http://schemas.openxmlformats.org/officeDocument/2006/relationships/tags" Target="../tags/tag373.xml"/><Relationship Id="rId4" Type="http://schemas.openxmlformats.org/officeDocument/2006/relationships/tags" Target="../tags/tag346.xml"/><Relationship Id="rId9" Type="http://schemas.openxmlformats.org/officeDocument/2006/relationships/tags" Target="../tags/tag351.xml"/><Relationship Id="rId14" Type="http://schemas.openxmlformats.org/officeDocument/2006/relationships/tags" Target="../tags/tag356.xml"/><Relationship Id="rId22" Type="http://schemas.openxmlformats.org/officeDocument/2006/relationships/tags" Target="../tags/tag364.xml"/><Relationship Id="rId27" Type="http://schemas.openxmlformats.org/officeDocument/2006/relationships/tags" Target="../tags/tag369.xml"/><Relationship Id="rId30" Type="http://schemas.openxmlformats.org/officeDocument/2006/relationships/tags" Target="../tags/tag372.xml"/><Relationship Id="rId35" Type="http://schemas.openxmlformats.org/officeDocument/2006/relationships/tags" Target="../tags/tag377.xml"/><Relationship Id="rId43" Type="http://schemas.openxmlformats.org/officeDocument/2006/relationships/notesSlide" Target="../notesSlides/notesSlide18.xml"/><Relationship Id="rId8" Type="http://schemas.openxmlformats.org/officeDocument/2006/relationships/tags" Target="../tags/tag350.xml"/><Relationship Id="rId3" Type="http://schemas.openxmlformats.org/officeDocument/2006/relationships/tags" Target="../tags/tag345.xml"/><Relationship Id="rId12" Type="http://schemas.openxmlformats.org/officeDocument/2006/relationships/tags" Target="../tags/tag354.xml"/><Relationship Id="rId17" Type="http://schemas.openxmlformats.org/officeDocument/2006/relationships/tags" Target="../tags/tag359.xml"/><Relationship Id="rId25" Type="http://schemas.openxmlformats.org/officeDocument/2006/relationships/tags" Target="../tags/tag367.xml"/><Relationship Id="rId33" Type="http://schemas.openxmlformats.org/officeDocument/2006/relationships/tags" Target="../tags/tag375.xml"/><Relationship Id="rId38" Type="http://schemas.openxmlformats.org/officeDocument/2006/relationships/tags" Target="../tags/tag380.xml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tags" Target="../tags/tag396.xml"/><Relationship Id="rId18" Type="http://schemas.openxmlformats.org/officeDocument/2006/relationships/tags" Target="../tags/tag401.xml"/><Relationship Id="rId26" Type="http://schemas.openxmlformats.org/officeDocument/2006/relationships/tags" Target="../tags/tag409.xml"/><Relationship Id="rId39" Type="http://schemas.openxmlformats.org/officeDocument/2006/relationships/tags" Target="../tags/tag422.xml"/><Relationship Id="rId21" Type="http://schemas.openxmlformats.org/officeDocument/2006/relationships/tags" Target="../tags/tag404.xml"/><Relationship Id="rId34" Type="http://schemas.openxmlformats.org/officeDocument/2006/relationships/tags" Target="../tags/tag417.xml"/><Relationship Id="rId42" Type="http://schemas.openxmlformats.org/officeDocument/2006/relationships/notesSlide" Target="../notesSlides/notesSlide19.xml"/><Relationship Id="rId7" Type="http://schemas.openxmlformats.org/officeDocument/2006/relationships/tags" Target="../tags/tag390.xml"/><Relationship Id="rId2" Type="http://schemas.openxmlformats.org/officeDocument/2006/relationships/tags" Target="../tags/tag385.xml"/><Relationship Id="rId16" Type="http://schemas.openxmlformats.org/officeDocument/2006/relationships/tags" Target="../tags/tag399.xml"/><Relationship Id="rId20" Type="http://schemas.openxmlformats.org/officeDocument/2006/relationships/tags" Target="../tags/tag403.xml"/><Relationship Id="rId29" Type="http://schemas.openxmlformats.org/officeDocument/2006/relationships/tags" Target="../tags/tag412.xml"/><Relationship Id="rId41" Type="http://schemas.openxmlformats.org/officeDocument/2006/relationships/slideLayout" Target="../slideLayouts/slideLayout2.xml"/><Relationship Id="rId1" Type="http://schemas.openxmlformats.org/officeDocument/2006/relationships/tags" Target="../tags/tag384.xml"/><Relationship Id="rId6" Type="http://schemas.openxmlformats.org/officeDocument/2006/relationships/tags" Target="../tags/tag389.xml"/><Relationship Id="rId11" Type="http://schemas.openxmlformats.org/officeDocument/2006/relationships/tags" Target="../tags/tag394.xml"/><Relationship Id="rId24" Type="http://schemas.openxmlformats.org/officeDocument/2006/relationships/tags" Target="../tags/tag407.xml"/><Relationship Id="rId32" Type="http://schemas.openxmlformats.org/officeDocument/2006/relationships/tags" Target="../tags/tag415.xml"/><Relationship Id="rId37" Type="http://schemas.openxmlformats.org/officeDocument/2006/relationships/tags" Target="../tags/tag420.xml"/><Relationship Id="rId40" Type="http://schemas.openxmlformats.org/officeDocument/2006/relationships/tags" Target="../tags/tag423.xml"/><Relationship Id="rId5" Type="http://schemas.openxmlformats.org/officeDocument/2006/relationships/tags" Target="../tags/tag388.xml"/><Relationship Id="rId15" Type="http://schemas.openxmlformats.org/officeDocument/2006/relationships/tags" Target="../tags/tag398.xml"/><Relationship Id="rId23" Type="http://schemas.openxmlformats.org/officeDocument/2006/relationships/tags" Target="../tags/tag406.xml"/><Relationship Id="rId28" Type="http://schemas.openxmlformats.org/officeDocument/2006/relationships/tags" Target="../tags/tag411.xml"/><Relationship Id="rId36" Type="http://schemas.openxmlformats.org/officeDocument/2006/relationships/tags" Target="../tags/tag419.xml"/><Relationship Id="rId10" Type="http://schemas.openxmlformats.org/officeDocument/2006/relationships/tags" Target="../tags/tag393.xml"/><Relationship Id="rId19" Type="http://schemas.openxmlformats.org/officeDocument/2006/relationships/tags" Target="../tags/tag402.xml"/><Relationship Id="rId31" Type="http://schemas.openxmlformats.org/officeDocument/2006/relationships/tags" Target="../tags/tag414.xml"/><Relationship Id="rId4" Type="http://schemas.openxmlformats.org/officeDocument/2006/relationships/tags" Target="../tags/tag387.xml"/><Relationship Id="rId9" Type="http://schemas.openxmlformats.org/officeDocument/2006/relationships/tags" Target="../tags/tag392.xml"/><Relationship Id="rId14" Type="http://schemas.openxmlformats.org/officeDocument/2006/relationships/tags" Target="../tags/tag397.xml"/><Relationship Id="rId22" Type="http://schemas.openxmlformats.org/officeDocument/2006/relationships/tags" Target="../tags/tag405.xml"/><Relationship Id="rId27" Type="http://schemas.openxmlformats.org/officeDocument/2006/relationships/tags" Target="../tags/tag410.xml"/><Relationship Id="rId30" Type="http://schemas.openxmlformats.org/officeDocument/2006/relationships/tags" Target="../tags/tag413.xml"/><Relationship Id="rId35" Type="http://schemas.openxmlformats.org/officeDocument/2006/relationships/tags" Target="../tags/tag418.xml"/><Relationship Id="rId8" Type="http://schemas.openxmlformats.org/officeDocument/2006/relationships/tags" Target="../tags/tag391.xml"/><Relationship Id="rId3" Type="http://schemas.openxmlformats.org/officeDocument/2006/relationships/tags" Target="../tags/tag386.xml"/><Relationship Id="rId12" Type="http://schemas.openxmlformats.org/officeDocument/2006/relationships/tags" Target="../tags/tag395.xml"/><Relationship Id="rId17" Type="http://schemas.openxmlformats.org/officeDocument/2006/relationships/tags" Target="../tags/tag400.xml"/><Relationship Id="rId25" Type="http://schemas.openxmlformats.org/officeDocument/2006/relationships/tags" Target="../tags/tag408.xml"/><Relationship Id="rId33" Type="http://schemas.openxmlformats.org/officeDocument/2006/relationships/tags" Target="../tags/tag416.xml"/><Relationship Id="rId38" Type="http://schemas.openxmlformats.org/officeDocument/2006/relationships/tags" Target="../tags/tag42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4.xml"/><Relationship Id="rId18" Type="http://schemas.openxmlformats.org/officeDocument/2006/relationships/tags" Target="../tags/tag19.xml"/><Relationship Id="rId26" Type="http://schemas.openxmlformats.org/officeDocument/2006/relationships/tags" Target="../tags/tag27.xml"/><Relationship Id="rId39" Type="http://schemas.openxmlformats.org/officeDocument/2006/relationships/tags" Target="../tags/tag40.xml"/><Relationship Id="rId21" Type="http://schemas.openxmlformats.org/officeDocument/2006/relationships/tags" Target="../tags/tag22.xml"/><Relationship Id="rId34" Type="http://schemas.openxmlformats.org/officeDocument/2006/relationships/tags" Target="../tags/tag35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20" Type="http://schemas.openxmlformats.org/officeDocument/2006/relationships/tags" Target="../tags/tag21.xml"/><Relationship Id="rId29" Type="http://schemas.openxmlformats.org/officeDocument/2006/relationships/tags" Target="../tags/tag30.xml"/><Relationship Id="rId41" Type="http://schemas.openxmlformats.org/officeDocument/2006/relationships/notesSlide" Target="../notesSlides/notesSlide2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24" Type="http://schemas.openxmlformats.org/officeDocument/2006/relationships/tags" Target="../tags/tag25.xml"/><Relationship Id="rId32" Type="http://schemas.openxmlformats.org/officeDocument/2006/relationships/tags" Target="../tags/tag33.xml"/><Relationship Id="rId37" Type="http://schemas.openxmlformats.org/officeDocument/2006/relationships/tags" Target="../tags/tag38.xml"/><Relationship Id="rId40" Type="http://schemas.openxmlformats.org/officeDocument/2006/relationships/slideLayout" Target="../slideLayouts/slideLayout2.xml"/><Relationship Id="rId5" Type="http://schemas.openxmlformats.org/officeDocument/2006/relationships/tags" Target="../tags/tag6.xml"/><Relationship Id="rId15" Type="http://schemas.openxmlformats.org/officeDocument/2006/relationships/tags" Target="../tags/tag16.xml"/><Relationship Id="rId23" Type="http://schemas.openxmlformats.org/officeDocument/2006/relationships/tags" Target="../tags/tag24.xml"/><Relationship Id="rId28" Type="http://schemas.openxmlformats.org/officeDocument/2006/relationships/tags" Target="../tags/tag29.xml"/><Relationship Id="rId36" Type="http://schemas.openxmlformats.org/officeDocument/2006/relationships/tags" Target="../tags/tag37.xml"/><Relationship Id="rId10" Type="http://schemas.openxmlformats.org/officeDocument/2006/relationships/tags" Target="../tags/tag11.xml"/><Relationship Id="rId19" Type="http://schemas.openxmlformats.org/officeDocument/2006/relationships/tags" Target="../tags/tag20.xml"/><Relationship Id="rId31" Type="http://schemas.openxmlformats.org/officeDocument/2006/relationships/tags" Target="../tags/tag32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Relationship Id="rId22" Type="http://schemas.openxmlformats.org/officeDocument/2006/relationships/tags" Target="../tags/tag23.xml"/><Relationship Id="rId27" Type="http://schemas.openxmlformats.org/officeDocument/2006/relationships/tags" Target="../tags/tag28.xml"/><Relationship Id="rId30" Type="http://schemas.openxmlformats.org/officeDocument/2006/relationships/tags" Target="../tags/tag31.xml"/><Relationship Id="rId35" Type="http://schemas.openxmlformats.org/officeDocument/2006/relationships/tags" Target="../tags/tag36.xml"/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5" Type="http://schemas.openxmlformats.org/officeDocument/2006/relationships/tags" Target="../tags/tag26.xml"/><Relationship Id="rId33" Type="http://schemas.openxmlformats.org/officeDocument/2006/relationships/tags" Target="../tags/tag34.xml"/><Relationship Id="rId38" Type="http://schemas.openxmlformats.org/officeDocument/2006/relationships/tags" Target="../tags/tag3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4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48.xml"/><Relationship Id="rId13" Type="http://schemas.openxmlformats.org/officeDocument/2006/relationships/tags" Target="../tags/tag53.xml"/><Relationship Id="rId18" Type="http://schemas.openxmlformats.org/officeDocument/2006/relationships/tags" Target="../tags/tag58.xml"/><Relationship Id="rId3" Type="http://schemas.openxmlformats.org/officeDocument/2006/relationships/tags" Target="../tags/tag43.xml"/><Relationship Id="rId7" Type="http://schemas.openxmlformats.org/officeDocument/2006/relationships/tags" Target="../tags/tag47.xml"/><Relationship Id="rId12" Type="http://schemas.openxmlformats.org/officeDocument/2006/relationships/tags" Target="../tags/tag52.xml"/><Relationship Id="rId17" Type="http://schemas.openxmlformats.org/officeDocument/2006/relationships/tags" Target="../tags/tag57.xml"/><Relationship Id="rId2" Type="http://schemas.openxmlformats.org/officeDocument/2006/relationships/tags" Target="../tags/tag42.xml"/><Relationship Id="rId16" Type="http://schemas.openxmlformats.org/officeDocument/2006/relationships/tags" Target="../tags/tag56.xml"/><Relationship Id="rId20" Type="http://schemas.openxmlformats.org/officeDocument/2006/relationships/notesSlide" Target="../notesSlides/notesSlide4.xml"/><Relationship Id="rId1" Type="http://schemas.openxmlformats.org/officeDocument/2006/relationships/tags" Target="../tags/tag41.xml"/><Relationship Id="rId6" Type="http://schemas.openxmlformats.org/officeDocument/2006/relationships/tags" Target="../tags/tag46.xml"/><Relationship Id="rId11" Type="http://schemas.openxmlformats.org/officeDocument/2006/relationships/tags" Target="../tags/tag51.xml"/><Relationship Id="rId5" Type="http://schemas.openxmlformats.org/officeDocument/2006/relationships/tags" Target="../tags/tag45.xml"/><Relationship Id="rId15" Type="http://schemas.openxmlformats.org/officeDocument/2006/relationships/tags" Target="../tags/tag55.xml"/><Relationship Id="rId10" Type="http://schemas.openxmlformats.org/officeDocument/2006/relationships/tags" Target="../tags/tag50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44.xml"/><Relationship Id="rId9" Type="http://schemas.openxmlformats.org/officeDocument/2006/relationships/tags" Target="../tags/tag49.xml"/><Relationship Id="rId14" Type="http://schemas.openxmlformats.org/officeDocument/2006/relationships/tags" Target="../tags/tag5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66.xml"/><Relationship Id="rId13" Type="http://schemas.openxmlformats.org/officeDocument/2006/relationships/tags" Target="../tags/tag71.xml"/><Relationship Id="rId18" Type="http://schemas.openxmlformats.org/officeDocument/2006/relationships/tags" Target="../tags/tag76.xml"/><Relationship Id="rId26" Type="http://schemas.openxmlformats.org/officeDocument/2006/relationships/tags" Target="../tags/tag84.xml"/><Relationship Id="rId3" Type="http://schemas.openxmlformats.org/officeDocument/2006/relationships/tags" Target="../tags/tag61.xml"/><Relationship Id="rId21" Type="http://schemas.openxmlformats.org/officeDocument/2006/relationships/tags" Target="../tags/tag79.xml"/><Relationship Id="rId7" Type="http://schemas.openxmlformats.org/officeDocument/2006/relationships/tags" Target="../tags/tag65.xml"/><Relationship Id="rId12" Type="http://schemas.openxmlformats.org/officeDocument/2006/relationships/tags" Target="../tags/tag70.xml"/><Relationship Id="rId17" Type="http://schemas.openxmlformats.org/officeDocument/2006/relationships/tags" Target="../tags/tag75.xml"/><Relationship Id="rId25" Type="http://schemas.openxmlformats.org/officeDocument/2006/relationships/tags" Target="../tags/tag83.xml"/><Relationship Id="rId2" Type="http://schemas.openxmlformats.org/officeDocument/2006/relationships/tags" Target="../tags/tag60.xml"/><Relationship Id="rId16" Type="http://schemas.openxmlformats.org/officeDocument/2006/relationships/tags" Target="../tags/tag74.xml"/><Relationship Id="rId20" Type="http://schemas.openxmlformats.org/officeDocument/2006/relationships/tags" Target="../tags/tag78.xml"/><Relationship Id="rId29" Type="http://schemas.openxmlformats.org/officeDocument/2006/relationships/tags" Target="../tags/tag87.xml"/><Relationship Id="rId1" Type="http://schemas.openxmlformats.org/officeDocument/2006/relationships/tags" Target="../tags/tag59.xml"/><Relationship Id="rId6" Type="http://schemas.openxmlformats.org/officeDocument/2006/relationships/tags" Target="../tags/tag64.xml"/><Relationship Id="rId11" Type="http://schemas.openxmlformats.org/officeDocument/2006/relationships/tags" Target="../tags/tag69.xml"/><Relationship Id="rId24" Type="http://schemas.openxmlformats.org/officeDocument/2006/relationships/tags" Target="../tags/tag82.xml"/><Relationship Id="rId32" Type="http://schemas.openxmlformats.org/officeDocument/2006/relationships/notesSlide" Target="../notesSlides/notesSlide6.xml"/><Relationship Id="rId5" Type="http://schemas.openxmlformats.org/officeDocument/2006/relationships/tags" Target="../tags/tag63.xml"/><Relationship Id="rId15" Type="http://schemas.openxmlformats.org/officeDocument/2006/relationships/tags" Target="../tags/tag73.xml"/><Relationship Id="rId23" Type="http://schemas.openxmlformats.org/officeDocument/2006/relationships/tags" Target="../tags/tag81.xml"/><Relationship Id="rId28" Type="http://schemas.openxmlformats.org/officeDocument/2006/relationships/tags" Target="../tags/tag86.xml"/><Relationship Id="rId10" Type="http://schemas.openxmlformats.org/officeDocument/2006/relationships/tags" Target="../tags/tag68.xml"/><Relationship Id="rId19" Type="http://schemas.openxmlformats.org/officeDocument/2006/relationships/tags" Target="../tags/tag77.xml"/><Relationship Id="rId31" Type="http://schemas.openxmlformats.org/officeDocument/2006/relationships/slideLayout" Target="../slideLayouts/slideLayout2.xml"/><Relationship Id="rId4" Type="http://schemas.openxmlformats.org/officeDocument/2006/relationships/tags" Target="../tags/tag62.xml"/><Relationship Id="rId9" Type="http://schemas.openxmlformats.org/officeDocument/2006/relationships/tags" Target="../tags/tag67.xml"/><Relationship Id="rId14" Type="http://schemas.openxmlformats.org/officeDocument/2006/relationships/tags" Target="../tags/tag72.xml"/><Relationship Id="rId22" Type="http://schemas.openxmlformats.org/officeDocument/2006/relationships/tags" Target="../tags/tag80.xml"/><Relationship Id="rId27" Type="http://schemas.openxmlformats.org/officeDocument/2006/relationships/tags" Target="../tags/tag85.xml"/><Relationship Id="rId30" Type="http://schemas.openxmlformats.org/officeDocument/2006/relationships/tags" Target="../tags/tag88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tags" Target="../tags/tag101.xml"/><Relationship Id="rId18" Type="http://schemas.openxmlformats.org/officeDocument/2006/relationships/tags" Target="../tags/tag106.xml"/><Relationship Id="rId26" Type="http://schemas.openxmlformats.org/officeDocument/2006/relationships/tags" Target="../tags/tag114.xml"/><Relationship Id="rId3" Type="http://schemas.openxmlformats.org/officeDocument/2006/relationships/tags" Target="../tags/tag91.xml"/><Relationship Id="rId21" Type="http://schemas.openxmlformats.org/officeDocument/2006/relationships/tags" Target="../tags/tag109.xml"/><Relationship Id="rId34" Type="http://schemas.openxmlformats.org/officeDocument/2006/relationships/notesSlide" Target="../notesSlides/notesSlide7.xml"/><Relationship Id="rId7" Type="http://schemas.openxmlformats.org/officeDocument/2006/relationships/tags" Target="../tags/tag95.xml"/><Relationship Id="rId12" Type="http://schemas.openxmlformats.org/officeDocument/2006/relationships/tags" Target="../tags/tag100.xml"/><Relationship Id="rId17" Type="http://schemas.openxmlformats.org/officeDocument/2006/relationships/tags" Target="../tags/tag105.xml"/><Relationship Id="rId25" Type="http://schemas.openxmlformats.org/officeDocument/2006/relationships/tags" Target="../tags/tag113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90.xml"/><Relationship Id="rId16" Type="http://schemas.openxmlformats.org/officeDocument/2006/relationships/tags" Target="../tags/tag104.xml"/><Relationship Id="rId20" Type="http://schemas.openxmlformats.org/officeDocument/2006/relationships/tags" Target="../tags/tag108.xml"/><Relationship Id="rId29" Type="http://schemas.openxmlformats.org/officeDocument/2006/relationships/tags" Target="../tags/tag117.xml"/><Relationship Id="rId1" Type="http://schemas.openxmlformats.org/officeDocument/2006/relationships/tags" Target="../tags/tag89.xml"/><Relationship Id="rId6" Type="http://schemas.openxmlformats.org/officeDocument/2006/relationships/tags" Target="../tags/tag94.xml"/><Relationship Id="rId11" Type="http://schemas.openxmlformats.org/officeDocument/2006/relationships/tags" Target="../tags/tag99.xml"/><Relationship Id="rId24" Type="http://schemas.openxmlformats.org/officeDocument/2006/relationships/tags" Target="../tags/tag112.xml"/><Relationship Id="rId32" Type="http://schemas.openxmlformats.org/officeDocument/2006/relationships/tags" Target="../tags/tag120.xml"/><Relationship Id="rId5" Type="http://schemas.openxmlformats.org/officeDocument/2006/relationships/tags" Target="../tags/tag93.xml"/><Relationship Id="rId15" Type="http://schemas.openxmlformats.org/officeDocument/2006/relationships/tags" Target="../tags/tag103.xml"/><Relationship Id="rId23" Type="http://schemas.openxmlformats.org/officeDocument/2006/relationships/tags" Target="../tags/tag111.xml"/><Relationship Id="rId28" Type="http://schemas.openxmlformats.org/officeDocument/2006/relationships/tags" Target="../tags/tag116.xml"/><Relationship Id="rId10" Type="http://schemas.openxmlformats.org/officeDocument/2006/relationships/tags" Target="../tags/tag98.xml"/><Relationship Id="rId19" Type="http://schemas.openxmlformats.org/officeDocument/2006/relationships/tags" Target="../tags/tag107.xml"/><Relationship Id="rId31" Type="http://schemas.openxmlformats.org/officeDocument/2006/relationships/tags" Target="../tags/tag119.xml"/><Relationship Id="rId4" Type="http://schemas.openxmlformats.org/officeDocument/2006/relationships/tags" Target="../tags/tag92.xml"/><Relationship Id="rId9" Type="http://schemas.openxmlformats.org/officeDocument/2006/relationships/tags" Target="../tags/tag97.xml"/><Relationship Id="rId14" Type="http://schemas.openxmlformats.org/officeDocument/2006/relationships/tags" Target="../tags/tag102.xml"/><Relationship Id="rId22" Type="http://schemas.openxmlformats.org/officeDocument/2006/relationships/tags" Target="../tags/tag110.xml"/><Relationship Id="rId27" Type="http://schemas.openxmlformats.org/officeDocument/2006/relationships/tags" Target="../tags/tag115.xml"/><Relationship Id="rId30" Type="http://schemas.openxmlformats.org/officeDocument/2006/relationships/tags" Target="../tags/tag118.xml"/><Relationship Id="rId8" Type="http://schemas.openxmlformats.org/officeDocument/2006/relationships/tags" Target="../tags/tag9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28.xml"/><Relationship Id="rId13" Type="http://schemas.openxmlformats.org/officeDocument/2006/relationships/tags" Target="../tags/tag133.xml"/><Relationship Id="rId18" Type="http://schemas.openxmlformats.org/officeDocument/2006/relationships/tags" Target="../tags/tag138.xml"/><Relationship Id="rId26" Type="http://schemas.openxmlformats.org/officeDocument/2006/relationships/tags" Target="../tags/tag146.xml"/><Relationship Id="rId3" Type="http://schemas.openxmlformats.org/officeDocument/2006/relationships/tags" Target="../tags/tag123.xml"/><Relationship Id="rId21" Type="http://schemas.openxmlformats.org/officeDocument/2006/relationships/tags" Target="../tags/tag141.xml"/><Relationship Id="rId7" Type="http://schemas.openxmlformats.org/officeDocument/2006/relationships/tags" Target="../tags/tag127.xml"/><Relationship Id="rId12" Type="http://schemas.openxmlformats.org/officeDocument/2006/relationships/tags" Target="../tags/tag132.xml"/><Relationship Id="rId17" Type="http://schemas.openxmlformats.org/officeDocument/2006/relationships/tags" Target="../tags/tag137.xml"/><Relationship Id="rId25" Type="http://schemas.openxmlformats.org/officeDocument/2006/relationships/tags" Target="../tags/tag145.xml"/><Relationship Id="rId2" Type="http://schemas.openxmlformats.org/officeDocument/2006/relationships/tags" Target="../tags/tag122.xml"/><Relationship Id="rId16" Type="http://schemas.openxmlformats.org/officeDocument/2006/relationships/tags" Target="../tags/tag136.xml"/><Relationship Id="rId20" Type="http://schemas.openxmlformats.org/officeDocument/2006/relationships/tags" Target="../tags/tag140.xml"/><Relationship Id="rId29" Type="http://schemas.openxmlformats.org/officeDocument/2006/relationships/slideLayout" Target="../slideLayouts/slideLayout2.xml"/><Relationship Id="rId1" Type="http://schemas.openxmlformats.org/officeDocument/2006/relationships/tags" Target="../tags/tag121.xml"/><Relationship Id="rId6" Type="http://schemas.openxmlformats.org/officeDocument/2006/relationships/tags" Target="../tags/tag126.xml"/><Relationship Id="rId11" Type="http://schemas.openxmlformats.org/officeDocument/2006/relationships/tags" Target="../tags/tag131.xml"/><Relationship Id="rId24" Type="http://schemas.openxmlformats.org/officeDocument/2006/relationships/tags" Target="../tags/tag144.xml"/><Relationship Id="rId5" Type="http://schemas.openxmlformats.org/officeDocument/2006/relationships/tags" Target="../tags/tag125.xml"/><Relationship Id="rId15" Type="http://schemas.openxmlformats.org/officeDocument/2006/relationships/tags" Target="../tags/tag135.xml"/><Relationship Id="rId23" Type="http://schemas.openxmlformats.org/officeDocument/2006/relationships/tags" Target="../tags/tag143.xml"/><Relationship Id="rId28" Type="http://schemas.openxmlformats.org/officeDocument/2006/relationships/tags" Target="../tags/tag148.xml"/><Relationship Id="rId10" Type="http://schemas.openxmlformats.org/officeDocument/2006/relationships/tags" Target="../tags/tag130.xml"/><Relationship Id="rId19" Type="http://schemas.openxmlformats.org/officeDocument/2006/relationships/tags" Target="../tags/tag139.xml"/><Relationship Id="rId4" Type="http://schemas.openxmlformats.org/officeDocument/2006/relationships/tags" Target="../tags/tag124.xml"/><Relationship Id="rId9" Type="http://schemas.openxmlformats.org/officeDocument/2006/relationships/tags" Target="../tags/tag129.xml"/><Relationship Id="rId14" Type="http://schemas.openxmlformats.org/officeDocument/2006/relationships/tags" Target="../tags/tag134.xml"/><Relationship Id="rId22" Type="http://schemas.openxmlformats.org/officeDocument/2006/relationships/tags" Target="../tags/tag142.xml"/><Relationship Id="rId27" Type="http://schemas.openxmlformats.org/officeDocument/2006/relationships/tags" Target="../tags/tag147.xml"/><Relationship Id="rId30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tags" Target="../tags/tag161.xml"/><Relationship Id="rId18" Type="http://schemas.openxmlformats.org/officeDocument/2006/relationships/tags" Target="../tags/tag166.xml"/><Relationship Id="rId26" Type="http://schemas.openxmlformats.org/officeDocument/2006/relationships/tags" Target="../tags/tag174.xml"/><Relationship Id="rId3" Type="http://schemas.openxmlformats.org/officeDocument/2006/relationships/tags" Target="../tags/tag151.xml"/><Relationship Id="rId21" Type="http://schemas.openxmlformats.org/officeDocument/2006/relationships/tags" Target="../tags/tag169.xml"/><Relationship Id="rId7" Type="http://schemas.openxmlformats.org/officeDocument/2006/relationships/tags" Target="../tags/tag155.xml"/><Relationship Id="rId12" Type="http://schemas.openxmlformats.org/officeDocument/2006/relationships/tags" Target="../tags/tag160.xml"/><Relationship Id="rId17" Type="http://schemas.openxmlformats.org/officeDocument/2006/relationships/tags" Target="../tags/tag165.xml"/><Relationship Id="rId25" Type="http://schemas.openxmlformats.org/officeDocument/2006/relationships/tags" Target="../tags/tag173.xml"/><Relationship Id="rId33" Type="http://schemas.openxmlformats.org/officeDocument/2006/relationships/notesSlide" Target="../notesSlides/notesSlide9.xml"/><Relationship Id="rId2" Type="http://schemas.openxmlformats.org/officeDocument/2006/relationships/tags" Target="../tags/tag150.xml"/><Relationship Id="rId16" Type="http://schemas.openxmlformats.org/officeDocument/2006/relationships/tags" Target="../tags/tag164.xml"/><Relationship Id="rId20" Type="http://schemas.openxmlformats.org/officeDocument/2006/relationships/tags" Target="../tags/tag168.xml"/><Relationship Id="rId29" Type="http://schemas.openxmlformats.org/officeDocument/2006/relationships/tags" Target="../tags/tag177.xml"/><Relationship Id="rId1" Type="http://schemas.openxmlformats.org/officeDocument/2006/relationships/tags" Target="../tags/tag149.xml"/><Relationship Id="rId6" Type="http://schemas.openxmlformats.org/officeDocument/2006/relationships/tags" Target="../tags/tag154.xml"/><Relationship Id="rId11" Type="http://schemas.openxmlformats.org/officeDocument/2006/relationships/tags" Target="../tags/tag159.xml"/><Relationship Id="rId24" Type="http://schemas.openxmlformats.org/officeDocument/2006/relationships/tags" Target="../tags/tag172.xml"/><Relationship Id="rId32" Type="http://schemas.openxmlformats.org/officeDocument/2006/relationships/slideLayout" Target="../slideLayouts/slideLayout2.xml"/><Relationship Id="rId5" Type="http://schemas.openxmlformats.org/officeDocument/2006/relationships/tags" Target="../tags/tag153.xml"/><Relationship Id="rId15" Type="http://schemas.openxmlformats.org/officeDocument/2006/relationships/tags" Target="../tags/tag163.xml"/><Relationship Id="rId23" Type="http://schemas.openxmlformats.org/officeDocument/2006/relationships/tags" Target="../tags/tag171.xml"/><Relationship Id="rId28" Type="http://schemas.openxmlformats.org/officeDocument/2006/relationships/tags" Target="../tags/tag176.xml"/><Relationship Id="rId10" Type="http://schemas.openxmlformats.org/officeDocument/2006/relationships/tags" Target="../tags/tag158.xml"/><Relationship Id="rId19" Type="http://schemas.openxmlformats.org/officeDocument/2006/relationships/tags" Target="../tags/tag167.xml"/><Relationship Id="rId31" Type="http://schemas.openxmlformats.org/officeDocument/2006/relationships/tags" Target="../tags/tag179.xml"/><Relationship Id="rId4" Type="http://schemas.openxmlformats.org/officeDocument/2006/relationships/tags" Target="../tags/tag152.xml"/><Relationship Id="rId9" Type="http://schemas.openxmlformats.org/officeDocument/2006/relationships/tags" Target="../tags/tag157.xml"/><Relationship Id="rId14" Type="http://schemas.openxmlformats.org/officeDocument/2006/relationships/tags" Target="../tags/tag162.xml"/><Relationship Id="rId22" Type="http://schemas.openxmlformats.org/officeDocument/2006/relationships/tags" Target="../tags/tag170.xml"/><Relationship Id="rId27" Type="http://schemas.openxmlformats.org/officeDocument/2006/relationships/tags" Target="../tags/tag175.xml"/><Relationship Id="rId30" Type="http://schemas.openxmlformats.org/officeDocument/2006/relationships/tags" Target="../tags/tag178.xml"/><Relationship Id="rId8" Type="http://schemas.openxmlformats.org/officeDocument/2006/relationships/tags" Target="../tags/tag1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71601"/>
            <a:ext cx="12188825" cy="1771651"/>
          </a:xfrm>
        </p:spPr>
        <p:txBody>
          <a:bodyPr/>
          <a:lstStyle/>
          <a:p>
            <a:r>
              <a:rPr lang="en-US" altLang="zh-CN" sz="4000" dirty="0">
                <a:solidFill>
                  <a:schemeClr val="tx1"/>
                </a:solidFill>
              </a:rPr>
              <a:t>Leveled Product Codes for Optimal Block Repairs in Geo-distributed Storage Systems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294" y="3429000"/>
            <a:ext cx="11376237" cy="2209800"/>
          </a:xfrm>
        </p:spPr>
        <p:txBody>
          <a:bodyPr/>
          <a:lstStyle/>
          <a:p>
            <a:r>
              <a:rPr lang="en-US" altLang="zh-CN" sz="2600" dirty="0"/>
              <a:t>Si Wu</a:t>
            </a:r>
            <a:r>
              <a:rPr lang="en-US" altLang="zh-CN" sz="2600" baseline="30000" dirty="0"/>
              <a:t>1</a:t>
            </a:r>
            <a:r>
              <a:rPr lang="en-US" altLang="zh-CN" sz="2600" dirty="0"/>
              <a:t>, </a:t>
            </a:r>
            <a:r>
              <a:rPr lang="en-US" altLang="zh-CN" sz="2600"/>
              <a:t>Guantian Lin</a:t>
            </a:r>
            <a:r>
              <a:rPr lang="en-US" altLang="zh-CN" sz="2600" baseline="30000"/>
              <a:t>2</a:t>
            </a:r>
            <a:r>
              <a:rPr lang="en-US" altLang="zh-CN" sz="2600" dirty="0"/>
              <a:t>, </a:t>
            </a:r>
            <a:r>
              <a:rPr lang="en-US" altLang="zh-CN" sz="2600" b="1" u="sng" dirty="0"/>
              <a:t>Patrick P. C. Lee</a:t>
            </a:r>
            <a:r>
              <a:rPr lang="en-US" altLang="zh-CN" sz="2600" baseline="30000" dirty="0"/>
              <a:t>3</a:t>
            </a:r>
            <a:r>
              <a:rPr lang="en-US" altLang="zh-CN" sz="2600" dirty="0"/>
              <a:t>, and Yinlong Xu</a:t>
            </a:r>
            <a:r>
              <a:rPr lang="en-US" altLang="zh-CN" sz="2600" baseline="30000" dirty="0"/>
              <a:t>2</a:t>
            </a:r>
            <a:endParaRPr lang="en-US" altLang="zh-CN" sz="2600" dirty="0"/>
          </a:p>
          <a:p>
            <a:r>
              <a:rPr lang="en-US" sz="2400" baseline="30000" dirty="0">
                <a:sym typeface="+mn-ea"/>
              </a:rPr>
              <a:t>1</a:t>
            </a:r>
            <a:r>
              <a:rPr lang="en-US" sz="2400" dirty="0">
                <a:sym typeface="+mn-ea"/>
              </a:rPr>
              <a:t>Shandong University,</a:t>
            </a:r>
            <a:endParaRPr lang="en-US" sz="2400" baseline="30000" dirty="0"/>
          </a:p>
          <a:p>
            <a:r>
              <a:rPr lang="en-US" sz="2400" baseline="30000" dirty="0"/>
              <a:t>2</a:t>
            </a:r>
            <a:r>
              <a:rPr lang="en-US" sz="2400" dirty="0"/>
              <a:t>University of Science and Technology of China, </a:t>
            </a:r>
          </a:p>
          <a:p>
            <a:r>
              <a:rPr lang="en-US" sz="2400" baseline="30000" dirty="0"/>
              <a:t>3</a:t>
            </a:r>
            <a:r>
              <a:rPr lang="en-US" sz="2400" dirty="0"/>
              <a:t>The Chinese University of Hong Kong</a:t>
            </a:r>
          </a:p>
          <a:p>
            <a:r>
              <a:rPr lang="en-US" sz="2400" dirty="0"/>
              <a:t>INFOCOM 2025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10970260" cy="3581400"/>
          </a:xfrm>
        </p:spPr>
        <p:txBody>
          <a:bodyPr/>
          <a:lstStyle/>
          <a:p>
            <a:pPr lvl="0"/>
            <a:r>
              <a:rPr lang="en-US" dirty="0"/>
              <a:t>Propose </a:t>
            </a:r>
            <a:r>
              <a:rPr lang="en-US" b="1" dirty="0">
                <a:solidFill>
                  <a:srgbClr val="FF0000"/>
                </a:solidFill>
              </a:rPr>
              <a:t>Leveled Product Codes (LPCs)</a:t>
            </a:r>
            <a:r>
              <a:rPr lang="en-US" dirty="0"/>
              <a:t> </a:t>
            </a:r>
            <a:r>
              <a:rPr lang="en-US" altLang="zh-CN" dirty="0"/>
              <a:t>in geo-distributed storage systems</a:t>
            </a:r>
          </a:p>
          <a:p>
            <a:pPr lvl="1"/>
            <a:r>
              <a:rPr lang="en-US" sz="2400" dirty="0"/>
              <a:t>Adapt classical Product Codes to geo-distributed storage</a:t>
            </a:r>
          </a:p>
          <a:p>
            <a:pPr lvl="1"/>
            <a:r>
              <a:rPr lang="en-US" altLang="zh-CN" dirty="0"/>
              <a:t>Incorporate </a:t>
            </a:r>
            <a:r>
              <a:rPr lang="en-US" sz="2800" b="1" dirty="0">
                <a:solidFill>
                  <a:srgbClr val="FF0000"/>
                </a:solidFill>
                <a:ea typeface="+mn-ea"/>
                <a:cs typeface="+mn-cs"/>
              </a:rPr>
              <a:t>leveled designs</a:t>
            </a:r>
            <a:r>
              <a:rPr lang="en-US" dirty="0"/>
              <a:t> for repair optimality and fault tolerance</a:t>
            </a:r>
          </a:p>
          <a:p>
            <a:pPr lvl="0"/>
            <a:r>
              <a:rPr lang="en-US" dirty="0"/>
              <a:t>Design a </a:t>
            </a:r>
            <a:r>
              <a:rPr lang="en-US" b="1" dirty="0">
                <a:solidFill>
                  <a:srgbClr val="FF0000"/>
                </a:solidFill>
              </a:rPr>
              <a:t>progressive</a:t>
            </a:r>
            <a:r>
              <a:rPr lang="en-US" dirty="0"/>
              <a:t> approach for multi-block repair</a:t>
            </a:r>
          </a:p>
          <a:p>
            <a:pPr lvl="1"/>
            <a:r>
              <a:rPr lang="en-US" altLang="zh-CN" dirty="0"/>
              <a:t>Decompose multi-block repair into a minimum number of row repairs and a maximum number of column repairs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Minimize</a:t>
            </a:r>
            <a:r>
              <a:rPr lang="en-US" dirty="0"/>
              <a:t> </a:t>
            </a:r>
            <a:r>
              <a:rPr lang="en-US" altLang="zh-CN" dirty="0"/>
              <a:t>sum of cross-rack and cross-region transfers</a:t>
            </a:r>
            <a:endParaRPr lang="en-US" dirty="0"/>
          </a:p>
          <a:p>
            <a:pPr lvl="0"/>
            <a:r>
              <a:rPr lang="en-US" dirty="0"/>
              <a:t>Validate efficiency on a distributed storage prototype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Code Definition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0260" cy="2362835"/>
          </a:xfrm>
        </p:spPr>
        <p:txBody>
          <a:bodyPr/>
          <a:lstStyle/>
          <a:p>
            <a:r>
              <a:rPr lang="en-US" altLang="zh-CN"/>
              <a:t>LPC(k</a:t>
            </a:r>
            <a:r>
              <a:rPr lang="en-US" altLang="zh-CN" baseline="-25000"/>
              <a:t>1</a:t>
            </a:r>
            <a:r>
              <a:rPr lang="en-US" altLang="zh-CN"/>
              <a:t>, m</a:t>
            </a:r>
            <a:r>
              <a:rPr lang="en-US" altLang="zh-CN" baseline="-25000"/>
              <a:t>1</a:t>
            </a:r>
            <a:r>
              <a:rPr lang="en-US" altLang="zh-CN"/>
              <a:t>, k</a:t>
            </a:r>
            <a:r>
              <a:rPr lang="en-US" altLang="zh-CN" baseline="-25000"/>
              <a:t>2</a:t>
            </a:r>
            <a:r>
              <a:rPr lang="en-US" altLang="zh-CN"/>
              <a:t>, m</a:t>
            </a:r>
            <a:r>
              <a:rPr lang="en-US" altLang="zh-CN" baseline="-25000"/>
              <a:t>2</a:t>
            </a:r>
            <a:r>
              <a:rPr lang="en-US" altLang="zh-CN"/>
              <a:t>, r)</a:t>
            </a:r>
          </a:p>
          <a:p>
            <a:pPr lvl="1"/>
            <a:r>
              <a:rPr lang="en-US" altLang="zh-CN"/>
              <a:t>An RS(</a:t>
            </a:r>
            <a:r>
              <a:rPr lang="en-US" altLang="zh-CN">
                <a:sym typeface="+mn-ea"/>
              </a:rPr>
              <a:t>k</a:t>
            </a:r>
            <a:r>
              <a:rPr lang="en-US" altLang="zh-CN" baseline="-25000">
                <a:sym typeface="+mn-ea"/>
              </a:rPr>
              <a:t>1</a:t>
            </a:r>
            <a:r>
              <a:rPr lang="en-US" altLang="zh-CN">
                <a:sym typeface="+mn-ea"/>
              </a:rPr>
              <a:t>, m</a:t>
            </a:r>
            <a:r>
              <a:rPr lang="en-US" altLang="zh-CN" baseline="-25000">
                <a:sym typeface="+mn-ea"/>
              </a:rPr>
              <a:t>1</a:t>
            </a:r>
            <a:r>
              <a:rPr lang="en-US" altLang="zh-CN"/>
              <a:t>) Code in row dimension</a:t>
            </a:r>
          </a:p>
          <a:p>
            <a:pPr lvl="1"/>
            <a:r>
              <a:rPr lang="en-US" altLang="zh-CN"/>
              <a:t>An </a:t>
            </a:r>
            <a:r>
              <a:rPr lang="en-US" altLang="zh-CN">
                <a:sym typeface="+mn-ea"/>
              </a:rPr>
              <a:t>RS(k</a:t>
            </a:r>
            <a:r>
              <a:rPr lang="en-US" altLang="zh-CN" baseline="-25000">
                <a:sym typeface="+mn-ea"/>
              </a:rPr>
              <a:t>2</a:t>
            </a:r>
            <a:r>
              <a:rPr lang="en-US" altLang="zh-CN">
                <a:sym typeface="+mn-ea"/>
              </a:rPr>
              <a:t>, m</a:t>
            </a:r>
            <a:r>
              <a:rPr lang="en-US" altLang="zh-CN" baseline="-25000">
                <a:sym typeface="+mn-ea"/>
              </a:rPr>
              <a:t>2</a:t>
            </a:r>
            <a:r>
              <a:rPr lang="en-US" altLang="zh-CN">
                <a:sym typeface="+mn-ea"/>
              </a:rPr>
              <a:t>) Code in column dimension</a:t>
            </a:r>
          </a:p>
          <a:p>
            <a:pPr lvl="1"/>
            <a:r>
              <a:rPr lang="en-US" altLang="zh-CN">
                <a:sym typeface="+mn-ea"/>
              </a:rPr>
              <a:t>A (k</a:t>
            </a:r>
            <a:r>
              <a:rPr lang="en-US" altLang="zh-CN" baseline="-25000">
                <a:sym typeface="+mn-ea"/>
              </a:rPr>
              <a:t>2 </a:t>
            </a:r>
            <a:r>
              <a:rPr lang="en-US" altLang="zh-CN">
                <a:sym typeface="+mn-ea"/>
              </a:rPr>
              <a:t>+ m</a:t>
            </a:r>
            <a:r>
              <a:rPr lang="en-US" altLang="zh-CN" baseline="-25000">
                <a:sym typeface="+mn-ea"/>
              </a:rPr>
              <a:t>2</a:t>
            </a:r>
            <a:r>
              <a:rPr lang="en-US" altLang="zh-CN">
                <a:sym typeface="+mn-ea"/>
              </a:rPr>
              <a:t>) </a:t>
            </a:r>
            <a:r>
              <a:rPr lang="en-US" altLang="zh-CN">
                <a:latin typeface="Arial" panose="020B0604020202020204" pitchFamily="34" charset="0"/>
                <a:sym typeface="+mn-ea"/>
              </a:rPr>
              <a:t>× </a:t>
            </a:r>
            <a:r>
              <a:rPr lang="en-US" altLang="zh-CN">
                <a:sym typeface="+mn-ea"/>
              </a:rPr>
              <a:t>(k</a:t>
            </a:r>
            <a:r>
              <a:rPr lang="en-US" altLang="zh-CN" baseline="-25000">
                <a:sym typeface="+mn-ea"/>
              </a:rPr>
              <a:t>1 </a:t>
            </a:r>
            <a:r>
              <a:rPr lang="en-US" altLang="zh-CN">
                <a:sym typeface="+mn-ea"/>
              </a:rPr>
              <a:t>+ m</a:t>
            </a:r>
            <a:r>
              <a:rPr lang="en-US" altLang="zh-CN" baseline="-25000">
                <a:sym typeface="+mn-ea"/>
              </a:rPr>
              <a:t>1</a:t>
            </a:r>
            <a:r>
              <a:rPr lang="en-US" altLang="zh-CN">
                <a:sym typeface="+mn-ea"/>
              </a:rPr>
              <a:t>) logical array</a:t>
            </a:r>
          </a:p>
          <a:p>
            <a:pPr lvl="1"/>
            <a:r>
              <a:rPr lang="en-US" altLang="zh-CN"/>
              <a:t>Resides in r regions</a:t>
            </a:r>
          </a:p>
          <a:p>
            <a:pPr marL="0" indent="0">
              <a:buNone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11</a:t>
            </a:fld>
            <a:endParaRPr lang="en-US"/>
          </a:p>
        </p:txBody>
      </p:sp>
      <p:sp>
        <p:nvSpPr>
          <p:cNvPr id="6" name="圆角矩形 5"/>
          <p:cNvSpPr/>
          <p:nvPr>
            <p:custDataLst>
              <p:tags r:id="rId1"/>
            </p:custDataLst>
          </p:nvPr>
        </p:nvSpPr>
        <p:spPr>
          <a:xfrm>
            <a:off x="2676525" y="40017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7" name="圆角矩形 6"/>
          <p:cNvSpPr/>
          <p:nvPr>
            <p:custDataLst>
              <p:tags r:id="rId2"/>
            </p:custDataLst>
          </p:nvPr>
        </p:nvSpPr>
        <p:spPr>
          <a:xfrm>
            <a:off x="3644265" y="40017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8" name="圆角矩形 7"/>
          <p:cNvSpPr/>
          <p:nvPr>
            <p:custDataLst>
              <p:tags r:id="rId3"/>
            </p:custDataLst>
          </p:nvPr>
        </p:nvSpPr>
        <p:spPr>
          <a:xfrm>
            <a:off x="5266055" y="398081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5</a:t>
            </a:r>
          </a:p>
        </p:txBody>
      </p:sp>
      <p:sp>
        <p:nvSpPr>
          <p:cNvPr id="9" name="圆角矩形 8"/>
          <p:cNvSpPr/>
          <p:nvPr>
            <p:custDataLst>
              <p:tags r:id="rId4"/>
            </p:custDataLst>
          </p:nvPr>
        </p:nvSpPr>
        <p:spPr>
          <a:xfrm>
            <a:off x="2676525" y="44335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10" name="圆角矩形 9"/>
          <p:cNvSpPr/>
          <p:nvPr>
            <p:custDataLst>
              <p:tags r:id="rId5"/>
            </p:custDataLst>
          </p:nvPr>
        </p:nvSpPr>
        <p:spPr>
          <a:xfrm>
            <a:off x="3644265" y="44335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11" name="圆角矩形 10"/>
          <p:cNvSpPr/>
          <p:nvPr>
            <p:custDataLst>
              <p:tags r:id="rId6"/>
            </p:custDataLst>
          </p:nvPr>
        </p:nvSpPr>
        <p:spPr>
          <a:xfrm>
            <a:off x="5266055" y="441261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6</a:t>
            </a:r>
          </a:p>
        </p:txBody>
      </p:sp>
      <p:sp>
        <p:nvSpPr>
          <p:cNvPr id="12" name="圆角矩形 11"/>
          <p:cNvSpPr/>
          <p:nvPr>
            <p:custDataLst>
              <p:tags r:id="rId7"/>
            </p:custDataLst>
          </p:nvPr>
        </p:nvSpPr>
        <p:spPr>
          <a:xfrm>
            <a:off x="2676525" y="4865370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13" name="圆角矩形 12"/>
          <p:cNvSpPr/>
          <p:nvPr>
            <p:custDataLst>
              <p:tags r:id="rId8"/>
            </p:custDataLst>
          </p:nvPr>
        </p:nvSpPr>
        <p:spPr>
          <a:xfrm>
            <a:off x="3644265" y="4865370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14" name="圆角矩形 13"/>
          <p:cNvSpPr/>
          <p:nvPr>
            <p:custDataLst>
              <p:tags r:id="rId9"/>
            </p:custDataLst>
          </p:nvPr>
        </p:nvSpPr>
        <p:spPr>
          <a:xfrm>
            <a:off x="5266055" y="4844415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15" name="圆角矩形 14"/>
          <p:cNvSpPr/>
          <p:nvPr>
            <p:custDataLst>
              <p:tags r:id="rId10"/>
            </p:custDataLst>
          </p:nvPr>
        </p:nvSpPr>
        <p:spPr>
          <a:xfrm>
            <a:off x="6233795" y="398081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7</a:t>
            </a:r>
          </a:p>
        </p:txBody>
      </p:sp>
      <p:sp>
        <p:nvSpPr>
          <p:cNvPr id="16" name="圆角矩形 15"/>
          <p:cNvSpPr/>
          <p:nvPr>
            <p:custDataLst>
              <p:tags r:id="rId11"/>
            </p:custDataLst>
          </p:nvPr>
        </p:nvSpPr>
        <p:spPr>
          <a:xfrm>
            <a:off x="6233795" y="441261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8</a:t>
            </a:r>
          </a:p>
        </p:txBody>
      </p:sp>
      <p:sp>
        <p:nvSpPr>
          <p:cNvPr id="17" name="圆角矩形 16"/>
          <p:cNvSpPr/>
          <p:nvPr>
            <p:custDataLst>
              <p:tags r:id="rId12"/>
            </p:custDataLst>
          </p:nvPr>
        </p:nvSpPr>
        <p:spPr>
          <a:xfrm>
            <a:off x="6233795" y="4844415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19" name="圆角矩形 18"/>
          <p:cNvSpPr/>
          <p:nvPr>
            <p:custDataLst>
              <p:tags r:id="rId13"/>
            </p:custDataLst>
          </p:nvPr>
        </p:nvSpPr>
        <p:spPr>
          <a:xfrm>
            <a:off x="7881620" y="4001770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20" name="圆角矩形 19"/>
          <p:cNvSpPr/>
          <p:nvPr>
            <p:custDataLst>
              <p:tags r:id="rId14"/>
            </p:custDataLst>
          </p:nvPr>
        </p:nvSpPr>
        <p:spPr>
          <a:xfrm>
            <a:off x="7881620" y="4433570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21" name="圆角矩形 20"/>
          <p:cNvSpPr/>
          <p:nvPr>
            <p:custDataLst>
              <p:tags r:id="rId15"/>
            </p:custDataLst>
          </p:nvPr>
        </p:nvSpPr>
        <p:spPr>
          <a:xfrm>
            <a:off x="7881620" y="4865370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G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22" name="圆角矩形 21"/>
          <p:cNvSpPr/>
          <p:nvPr>
            <p:custDataLst>
              <p:tags r:id="rId16"/>
            </p:custDataLst>
          </p:nvPr>
        </p:nvSpPr>
        <p:spPr>
          <a:xfrm>
            <a:off x="8849360" y="3999230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23" name="圆角矩形 22"/>
          <p:cNvSpPr/>
          <p:nvPr>
            <p:custDataLst>
              <p:tags r:id="rId17"/>
            </p:custDataLst>
          </p:nvPr>
        </p:nvSpPr>
        <p:spPr>
          <a:xfrm>
            <a:off x="8849360" y="4431030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24" name="圆角矩形 23"/>
          <p:cNvSpPr/>
          <p:nvPr>
            <p:custDataLst>
              <p:tags r:id="rId18"/>
            </p:custDataLst>
          </p:nvPr>
        </p:nvSpPr>
        <p:spPr>
          <a:xfrm>
            <a:off x="8849360" y="4862830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G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31" name="矩形 30"/>
          <p:cNvSpPr/>
          <p:nvPr>
            <p:custDataLst>
              <p:tags r:id="rId19"/>
            </p:custDataLst>
          </p:nvPr>
        </p:nvSpPr>
        <p:spPr>
          <a:xfrm>
            <a:off x="2424430" y="3810000"/>
            <a:ext cx="2160000" cy="1728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32" name="圆角矩形 31"/>
          <p:cNvSpPr/>
          <p:nvPr>
            <p:custDataLst>
              <p:tags r:id="rId20"/>
            </p:custDataLst>
          </p:nvPr>
        </p:nvSpPr>
        <p:spPr>
          <a:xfrm>
            <a:off x="2575560" y="3935095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35" name="圆角矩形 34"/>
          <p:cNvSpPr/>
          <p:nvPr>
            <p:custDataLst>
              <p:tags r:id="rId21"/>
            </p:custDataLst>
          </p:nvPr>
        </p:nvSpPr>
        <p:spPr>
          <a:xfrm>
            <a:off x="3552825" y="3935095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36" name="圆角矩形 35"/>
          <p:cNvSpPr/>
          <p:nvPr>
            <p:custDataLst>
              <p:tags r:id="rId22"/>
            </p:custDataLst>
          </p:nvPr>
        </p:nvSpPr>
        <p:spPr>
          <a:xfrm>
            <a:off x="5164455" y="3914140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37" name="圆角矩形 36"/>
          <p:cNvSpPr/>
          <p:nvPr>
            <p:custDataLst>
              <p:tags r:id="rId23"/>
            </p:custDataLst>
          </p:nvPr>
        </p:nvSpPr>
        <p:spPr>
          <a:xfrm>
            <a:off x="6141720" y="3914140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38" name="圆角矩形 37"/>
          <p:cNvSpPr/>
          <p:nvPr>
            <p:custDataLst>
              <p:tags r:id="rId24"/>
            </p:custDataLst>
          </p:nvPr>
        </p:nvSpPr>
        <p:spPr>
          <a:xfrm>
            <a:off x="7780655" y="3935095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39" name="圆角矩形 38"/>
          <p:cNvSpPr/>
          <p:nvPr>
            <p:custDataLst>
              <p:tags r:id="rId25"/>
            </p:custDataLst>
          </p:nvPr>
        </p:nvSpPr>
        <p:spPr>
          <a:xfrm>
            <a:off x="8757920" y="3935095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40" name="矩形 39"/>
          <p:cNvSpPr/>
          <p:nvPr>
            <p:custDataLst>
              <p:tags r:id="rId26"/>
            </p:custDataLst>
          </p:nvPr>
        </p:nvSpPr>
        <p:spPr>
          <a:xfrm>
            <a:off x="5021580" y="3810000"/>
            <a:ext cx="2160000" cy="1728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41" name="矩形 40"/>
          <p:cNvSpPr/>
          <p:nvPr>
            <p:custDataLst>
              <p:tags r:id="rId27"/>
            </p:custDataLst>
          </p:nvPr>
        </p:nvSpPr>
        <p:spPr>
          <a:xfrm>
            <a:off x="7618730" y="3810000"/>
            <a:ext cx="2160000" cy="1728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3552825" y="5638800"/>
            <a:ext cx="50920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k</a:t>
            </a:r>
            <a:r>
              <a:rPr lang="en-US" altLang="zh-CN" sz="2400" baseline="-25000" dirty="0"/>
              <a:t>1</a:t>
            </a:r>
            <a:r>
              <a:rPr lang="en-US" altLang="zh-CN" sz="2400" dirty="0"/>
              <a:t>=4, m</a:t>
            </a:r>
            <a:r>
              <a:rPr lang="en-US" altLang="zh-CN" sz="2400" baseline="-25000" dirty="0"/>
              <a:t>1</a:t>
            </a:r>
            <a:r>
              <a:rPr lang="en-US" altLang="zh-CN" sz="2400" dirty="0"/>
              <a:t>=2, k</a:t>
            </a:r>
            <a:r>
              <a:rPr lang="en-US" altLang="zh-CN" sz="2400" baseline="-25000" dirty="0"/>
              <a:t>2</a:t>
            </a:r>
            <a:r>
              <a:rPr lang="en-US" altLang="zh-CN" sz="2400" dirty="0"/>
              <a:t>=2, m</a:t>
            </a:r>
            <a:r>
              <a:rPr lang="en-US" altLang="zh-CN" sz="2400" baseline="-25000" dirty="0"/>
              <a:t>2</a:t>
            </a:r>
            <a:r>
              <a:rPr lang="en-US" altLang="zh-CN" sz="2400" dirty="0"/>
              <a:t>=1, r=3 LPC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Construction Steps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12</a:t>
            </a:fld>
            <a:endParaRPr lang="en-US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09600" y="990600"/>
            <a:ext cx="10970260" cy="848995"/>
          </a:xfrm>
        </p:spPr>
        <p:txBody>
          <a:bodyPr/>
          <a:lstStyle/>
          <a:p>
            <a:r>
              <a:rPr lang="en-US" altLang="zh-CN"/>
              <a:t>Node level</a:t>
            </a:r>
          </a:p>
          <a:p>
            <a:pPr lvl="1"/>
            <a:r>
              <a:rPr lang="en-US" altLang="zh-CN" sz="2400">
                <a:ea typeface="+mn-ea"/>
                <a:cs typeface="+mn-cs"/>
              </a:rPr>
              <a:t>A column RS Code inside a rack to </a:t>
            </a:r>
            <a:r>
              <a:rPr lang="en-US" altLang="zh-CN" sz="2400" b="1">
                <a:solidFill>
                  <a:srgbClr val="FF0000"/>
                </a:solidFill>
                <a:ea typeface="+mn-ea"/>
                <a:cs typeface="+mn-cs"/>
              </a:rPr>
              <a:t>localize</a:t>
            </a:r>
            <a:r>
              <a:rPr lang="en-US" altLang="zh-CN" sz="2400">
                <a:ea typeface="+mn-ea"/>
                <a:cs typeface="+mn-cs"/>
              </a:rPr>
              <a:t> single-block repairs</a:t>
            </a:r>
          </a:p>
        </p:txBody>
      </p:sp>
      <p:sp>
        <p:nvSpPr>
          <p:cNvPr id="3" name="圆角矩形 2"/>
          <p:cNvSpPr/>
          <p:nvPr>
            <p:custDataLst>
              <p:tags r:id="rId1"/>
            </p:custDataLst>
          </p:nvPr>
        </p:nvSpPr>
        <p:spPr>
          <a:xfrm>
            <a:off x="3050540" y="358330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25" name="圆角矩形 24"/>
          <p:cNvSpPr/>
          <p:nvPr>
            <p:custDataLst>
              <p:tags r:id="rId2"/>
            </p:custDataLst>
          </p:nvPr>
        </p:nvSpPr>
        <p:spPr>
          <a:xfrm>
            <a:off x="4018280" y="358330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5" name="圆角矩形 4"/>
          <p:cNvSpPr/>
          <p:nvPr>
            <p:custDataLst>
              <p:tags r:id="rId3"/>
            </p:custDataLst>
          </p:nvPr>
        </p:nvSpPr>
        <p:spPr>
          <a:xfrm>
            <a:off x="5640070" y="356235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5</a:t>
            </a:r>
          </a:p>
        </p:txBody>
      </p:sp>
      <p:sp>
        <p:nvSpPr>
          <p:cNvPr id="27" name="圆角矩形 26"/>
          <p:cNvSpPr/>
          <p:nvPr>
            <p:custDataLst>
              <p:tags r:id="rId4"/>
            </p:custDataLst>
          </p:nvPr>
        </p:nvSpPr>
        <p:spPr>
          <a:xfrm>
            <a:off x="3050540" y="401510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28" name="圆角矩形 27"/>
          <p:cNvSpPr/>
          <p:nvPr>
            <p:custDataLst>
              <p:tags r:id="rId5"/>
            </p:custDataLst>
          </p:nvPr>
        </p:nvSpPr>
        <p:spPr>
          <a:xfrm>
            <a:off x="4018280" y="401510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29" name="圆角矩形 28"/>
          <p:cNvSpPr/>
          <p:nvPr>
            <p:custDataLst>
              <p:tags r:id="rId6"/>
            </p:custDataLst>
          </p:nvPr>
        </p:nvSpPr>
        <p:spPr>
          <a:xfrm>
            <a:off x="5640070" y="399415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6</a:t>
            </a:r>
          </a:p>
        </p:txBody>
      </p:sp>
      <p:sp>
        <p:nvSpPr>
          <p:cNvPr id="30" name="圆角矩形 29"/>
          <p:cNvSpPr/>
          <p:nvPr>
            <p:custDataLst>
              <p:tags r:id="rId7"/>
            </p:custDataLst>
          </p:nvPr>
        </p:nvSpPr>
        <p:spPr>
          <a:xfrm>
            <a:off x="3050540" y="5381625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33" name="圆角矩形 32"/>
          <p:cNvSpPr/>
          <p:nvPr>
            <p:custDataLst>
              <p:tags r:id="rId8"/>
            </p:custDataLst>
          </p:nvPr>
        </p:nvSpPr>
        <p:spPr>
          <a:xfrm>
            <a:off x="4018280" y="5381625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34" name="圆角矩形 33"/>
          <p:cNvSpPr/>
          <p:nvPr>
            <p:custDataLst>
              <p:tags r:id="rId9"/>
            </p:custDataLst>
          </p:nvPr>
        </p:nvSpPr>
        <p:spPr>
          <a:xfrm>
            <a:off x="5640070" y="5360670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48" name="圆角矩形 47"/>
          <p:cNvSpPr/>
          <p:nvPr>
            <p:custDataLst>
              <p:tags r:id="rId10"/>
            </p:custDataLst>
          </p:nvPr>
        </p:nvSpPr>
        <p:spPr>
          <a:xfrm>
            <a:off x="6607810" y="356235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7</a:t>
            </a:r>
          </a:p>
        </p:txBody>
      </p:sp>
      <p:sp>
        <p:nvSpPr>
          <p:cNvPr id="61" name="圆角矩形 60"/>
          <p:cNvSpPr/>
          <p:nvPr>
            <p:custDataLst>
              <p:tags r:id="rId11"/>
            </p:custDataLst>
          </p:nvPr>
        </p:nvSpPr>
        <p:spPr>
          <a:xfrm>
            <a:off x="6607810" y="399415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8</a:t>
            </a:r>
          </a:p>
        </p:txBody>
      </p:sp>
      <p:sp>
        <p:nvSpPr>
          <p:cNvPr id="62" name="圆角矩形 61"/>
          <p:cNvSpPr/>
          <p:nvPr>
            <p:custDataLst>
              <p:tags r:id="rId12"/>
            </p:custDataLst>
          </p:nvPr>
        </p:nvSpPr>
        <p:spPr>
          <a:xfrm>
            <a:off x="6607810" y="5360670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70" name="圆角矩形 69"/>
          <p:cNvSpPr/>
          <p:nvPr>
            <p:custDataLst>
              <p:tags r:id="rId13"/>
            </p:custDataLst>
          </p:nvPr>
        </p:nvSpPr>
        <p:spPr>
          <a:xfrm>
            <a:off x="2949575" y="3516630"/>
            <a:ext cx="864000" cy="2376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1" name="圆角矩形 70"/>
          <p:cNvSpPr/>
          <p:nvPr>
            <p:custDataLst>
              <p:tags r:id="rId14"/>
            </p:custDataLst>
          </p:nvPr>
        </p:nvSpPr>
        <p:spPr>
          <a:xfrm>
            <a:off x="3926840" y="3516630"/>
            <a:ext cx="864000" cy="2376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2" name="圆角矩形 71"/>
          <p:cNvSpPr/>
          <p:nvPr>
            <p:custDataLst>
              <p:tags r:id="rId15"/>
            </p:custDataLst>
          </p:nvPr>
        </p:nvSpPr>
        <p:spPr>
          <a:xfrm>
            <a:off x="5538470" y="3495675"/>
            <a:ext cx="864000" cy="2376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3" name="圆角矩形 72"/>
          <p:cNvSpPr/>
          <p:nvPr>
            <p:custDataLst>
              <p:tags r:id="rId16"/>
            </p:custDataLst>
          </p:nvPr>
        </p:nvSpPr>
        <p:spPr>
          <a:xfrm>
            <a:off x="6515735" y="3495675"/>
            <a:ext cx="864000" cy="2376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180840" y="2851150"/>
            <a:ext cx="19716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k</a:t>
            </a:r>
            <a:r>
              <a:rPr lang="en-US" altLang="zh-CN" sz="2800" b="1" baseline="-25000">
                <a:latin typeface="Calibri" panose="020F0502020204030204" charset="0"/>
                <a:cs typeface="Calibri" panose="020F0502020204030204" charset="0"/>
              </a:rPr>
              <a:t>1</a:t>
            </a:r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 columns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1856740" y="3218815"/>
            <a:ext cx="545465" cy="133223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pPr algn="ctr"/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k</a:t>
            </a:r>
            <a:r>
              <a:rPr lang="en-US" altLang="zh-CN" sz="2800" b="1" baseline="-25000">
                <a:latin typeface="Calibri" panose="020F0502020204030204" charset="0"/>
                <a:cs typeface="Calibri" panose="020F0502020204030204" charset="0"/>
              </a:rPr>
              <a:t>2</a:t>
            </a:r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 rows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1856740" y="4937125"/>
            <a:ext cx="545465" cy="133223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pPr algn="ctr"/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m</a:t>
            </a:r>
            <a:r>
              <a:rPr lang="en-US" altLang="zh-CN" sz="2800" b="1" baseline="-25000">
                <a:latin typeface="Calibri" panose="020F0502020204030204" charset="0"/>
                <a:cs typeface="Calibri" panose="020F0502020204030204" charset="0"/>
              </a:rPr>
              <a:t>2</a:t>
            </a:r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 rows</a:t>
            </a:r>
          </a:p>
        </p:txBody>
      </p:sp>
      <p:sp>
        <p:nvSpPr>
          <p:cNvPr id="47" name="下箭头 46"/>
          <p:cNvSpPr/>
          <p:nvPr/>
        </p:nvSpPr>
        <p:spPr>
          <a:xfrm>
            <a:off x="3198495" y="4590415"/>
            <a:ext cx="360000" cy="648000"/>
          </a:xfrm>
          <a:prstGeom prst="downArrow">
            <a:avLst/>
          </a:prstGeom>
          <a:gradFill>
            <a:gsLst>
              <a:gs pos="50000">
                <a:srgbClr val="00B0F0">
                  <a:lumMod val="80000"/>
                  <a:lumOff val="20000"/>
                </a:srgbClr>
              </a:gs>
              <a:gs pos="100000">
                <a:srgbClr val="4874CB">
                  <a:lumMod val="30000"/>
                  <a:lumOff val="70000"/>
                </a:srgbClr>
              </a:gs>
            </a:gsLst>
            <a:lin ang="3000000" scaled="0"/>
          </a:gra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49" name="下箭头 48"/>
          <p:cNvSpPr/>
          <p:nvPr/>
        </p:nvSpPr>
        <p:spPr>
          <a:xfrm>
            <a:off x="4167505" y="4590415"/>
            <a:ext cx="360000" cy="648000"/>
          </a:xfrm>
          <a:prstGeom prst="downArrow">
            <a:avLst/>
          </a:prstGeom>
          <a:gradFill>
            <a:gsLst>
              <a:gs pos="50000">
                <a:srgbClr val="00B0F0">
                  <a:lumMod val="80000"/>
                  <a:lumOff val="20000"/>
                </a:srgbClr>
              </a:gs>
              <a:gs pos="100000">
                <a:srgbClr val="4874CB">
                  <a:lumMod val="30000"/>
                  <a:lumOff val="70000"/>
                </a:srgbClr>
              </a:gs>
            </a:gsLst>
            <a:lin ang="3000000" scaled="0"/>
          </a:gra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50" name="下箭头 49"/>
          <p:cNvSpPr/>
          <p:nvPr/>
        </p:nvSpPr>
        <p:spPr>
          <a:xfrm>
            <a:off x="5799455" y="4590415"/>
            <a:ext cx="360000" cy="648000"/>
          </a:xfrm>
          <a:prstGeom prst="downArrow">
            <a:avLst/>
          </a:prstGeom>
          <a:gradFill>
            <a:gsLst>
              <a:gs pos="50000">
                <a:srgbClr val="00B0F0">
                  <a:lumMod val="80000"/>
                  <a:lumOff val="20000"/>
                </a:srgbClr>
              </a:gs>
              <a:gs pos="100000">
                <a:srgbClr val="4874CB">
                  <a:lumMod val="30000"/>
                  <a:lumOff val="70000"/>
                </a:srgbClr>
              </a:gs>
            </a:gsLst>
            <a:lin ang="3000000" scaled="0"/>
          </a:gra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51" name="下箭头 50"/>
          <p:cNvSpPr/>
          <p:nvPr/>
        </p:nvSpPr>
        <p:spPr>
          <a:xfrm>
            <a:off x="6768465" y="4590415"/>
            <a:ext cx="360000" cy="648000"/>
          </a:xfrm>
          <a:prstGeom prst="downArrow">
            <a:avLst/>
          </a:prstGeom>
          <a:gradFill>
            <a:gsLst>
              <a:gs pos="50000">
                <a:srgbClr val="00B0F0">
                  <a:lumMod val="80000"/>
                  <a:lumOff val="20000"/>
                </a:srgbClr>
              </a:gs>
              <a:gs pos="100000">
                <a:srgbClr val="4874CB">
                  <a:lumMod val="30000"/>
                  <a:lumOff val="70000"/>
                </a:srgbClr>
              </a:gs>
            </a:gsLst>
            <a:lin ang="3000000" scaled="0"/>
          </a:gra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cxnSp>
        <p:nvCxnSpPr>
          <p:cNvPr id="55" name="直接连接符 54"/>
          <p:cNvCxnSpPr/>
          <p:nvPr/>
        </p:nvCxnSpPr>
        <p:spPr>
          <a:xfrm>
            <a:off x="3050540" y="2885440"/>
            <a:ext cx="0" cy="432000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56" name="直接连接符 55"/>
          <p:cNvCxnSpPr/>
          <p:nvPr/>
        </p:nvCxnSpPr>
        <p:spPr>
          <a:xfrm>
            <a:off x="7291705" y="2885440"/>
            <a:ext cx="0" cy="432000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57" name="直接箭头连接符 56"/>
          <p:cNvCxnSpPr/>
          <p:nvPr/>
        </p:nvCxnSpPr>
        <p:spPr>
          <a:xfrm flipH="1">
            <a:off x="3030855" y="3105785"/>
            <a:ext cx="1126800" cy="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58" name="直接箭头连接符 57"/>
          <p:cNvCxnSpPr/>
          <p:nvPr/>
        </p:nvCxnSpPr>
        <p:spPr>
          <a:xfrm flipV="1">
            <a:off x="6159500" y="3096895"/>
            <a:ext cx="1125220" cy="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4" name="直接连接符 83"/>
          <p:cNvCxnSpPr/>
          <p:nvPr/>
        </p:nvCxnSpPr>
        <p:spPr>
          <a:xfrm>
            <a:off x="2305050" y="3601085"/>
            <a:ext cx="396000" cy="0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85" name="直接连接符 84"/>
          <p:cNvCxnSpPr/>
          <p:nvPr/>
        </p:nvCxnSpPr>
        <p:spPr>
          <a:xfrm>
            <a:off x="2305050" y="4425950"/>
            <a:ext cx="396000" cy="0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86" name="直接箭头连接符 85"/>
          <p:cNvCxnSpPr/>
          <p:nvPr/>
        </p:nvCxnSpPr>
        <p:spPr>
          <a:xfrm flipV="1">
            <a:off x="2500630" y="3601085"/>
            <a:ext cx="0" cy="28800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7" name="直接箭头连接符 86"/>
          <p:cNvCxnSpPr/>
          <p:nvPr/>
        </p:nvCxnSpPr>
        <p:spPr>
          <a:xfrm>
            <a:off x="2500630" y="4143375"/>
            <a:ext cx="0" cy="28800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9" name="直接连接符 88"/>
          <p:cNvCxnSpPr/>
          <p:nvPr/>
        </p:nvCxnSpPr>
        <p:spPr>
          <a:xfrm>
            <a:off x="2305050" y="5381625"/>
            <a:ext cx="396000" cy="0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90" name="直接连接符 89"/>
          <p:cNvCxnSpPr/>
          <p:nvPr/>
        </p:nvCxnSpPr>
        <p:spPr>
          <a:xfrm>
            <a:off x="2305050" y="5810885"/>
            <a:ext cx="396000" cy="0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91" name="直接箭头连接符 90"/>
          <p:cNvCxnSpPr/>
          <p:nvPr/>
        </p:nvCxnSpPr>
        <p:spPr>
          <a:xfrm flipV="1">
            <a:off x="2500630" y="5381625"/>
            <a:ext cx="0" cy="28800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92" name="直接箭头连接符 91"/>
          <p:cNvCxnSpPr/>
          <p:nvPr/>
        </p:nvCxnSpPr>
        <p:spPr>
          <a:xfrm>
            <a:off x="2500630" y="5528310"/>
            <a:ext cx="0" cy="28800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95" name="左大括号 94"/>
          <p:cNvSpPr/>
          <p:nvPr/>
        </p:nvSpPr>
        <p:spPr>
          <a:xfrm>
            <a:off x="1463040" y="3601085"/>
            <a:ext cx="360000" cy="2214880"/>
          </a:xfrm>
          <a:prstGeom prst="leftBrace">
            <a:avLst>
              <a:gd name="adj1" fmla="val 87753"/>
              <a:gd name="adj2" fmla="val 50000"/>
            </a:avLst>
          </a:prstGeom>
          <a:noFill/>
          <a:ln w="31750" cap="flat" cmpd="sng" algn="ctr">
            <a:solidFill>
              <a:srgbClr val="00B0F0"/>
            </a:solidFill>
            <a:prstDash val="solid"/>
            <a:miter lim="800000"/>
            <a:tailEnd type="none" w="lg" len="lg"/>
          </a:ln>
          <a:effectLst/>
        </p:spPr>
        <p:txBody>
          <a:bodyPr/>
          <a:lstStyle/>
          <a:p>
            <a:endParaRPr lang="zh-CN" altLang="en-US">
              <a:solidFill>
                <a:sysClr val="windowText" lastClr="000000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96" name="文本框 95"/>
          <p:cNvSpPr txBox="1"/>
          <p:nvPr/>
        </p:nvSpPr>
        <p:spPr>
          <a:xfrm>
            <a:off x="1009015" y="3310890"/>
            <a:ext cx="545465" cy="2772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pPr algn="ctr"/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Column encoding</a:t>
            </a:r>
          </a:p>
        </p:txBody>
      </p:sp>
      <p:sp>
        <p:nvSpPr>
          <p:cNvPr id="98" name="文本框 97"/>
          <p:cNvSpPr txBox="1"/>
          <p:nvPr>
            <p:custDataLst>
              <p:tags r:id="rId17"/>
            </p:custDataLst>
          </p:nvPr>
        </p:nvSpPr>
        <p:spPr>
          <a:xfrm>
            <a:off x="3619500" y="6269355"/>
            <a:ext cx="1440000" cy="576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Rack</a:t>
            </a:r>
          </a:p>
        </p:txBody>
      </p:sp>
      <p:cxnSp>
        <p:nvCxnSpPr>
          <p:cNvPr id="99" name="Straight Arrow Connector 32"/>
          <p:cNvCxnSpPr/>
          <p:nvPr>
            <p:custDataLst>
              <p:tags r:id="rId18"/>
            </p:custDataLst>
          </p:nvPr>
        </p:nvCxnSpPr>
        <p:spPr>
          <a:xfrm>
            <a:off x="4358640" y="5885180"/>
            <a:ext cx="0" cy="39600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Construction Steps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13</a:t>
            </a:fld>
            <a:endParaRPr lang="en-US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09600" y="990600"/>
            <a:ext cx="10970260" cy="848995"/>
          </a:xfrm>
        </p:spPr>
        <p:txBody>
          <a:bodyPr/>
          <a:lstStyle/>
          <a:p>
            <a:r>
              <a:rPr lang="en-US" altLang="zh-CN"/>
              <a:t>Rack level</a:t>
            </a:r>
          </a:p>
          <a:p>
            <a:pPr lvl="1"/>
            <a:r>
              <a:rPr lang="en-US" altLang="zh-CN" sz="2400">
                <a:ea typeface="+mn-ea"/>
                <a:cs typeface="+mn-cs"/>
              </a:rPr>
              <a:t>A row RS Code across racks to </a:t>
            </a:r>
            <a:r>
              <a:rPr lang="en-US" altLang="zh-CN" sz="2400" b="1">
                <a:solidFill>
                  <a:srgbClr val="FF0000"/>
                </a:solidFill>
                <a:ea typeface="+mn-ea"/>
                <a:cs typeface="+mn-cs"/>
              </a:rPr>
              <a:t>optimize</a:t>
            </a:r>
            <a:r>
              <a:rPr lang="en-US" altLang="zh-CN" sz="2400">
                <a:ea typeface="+mn-ea"/>
                <a:cs typeface="+mn-cs"/>
              </a:rPr>
              <a:t> multi-block repairs and tolerate rack failures</a:t>
            </a:r>
          </a:p>
        </p:txBody>
      </p:sp>
      <p:sp>
        <p:nvSpPr>
          <p:cNvPr id="3" name="圆角矩形 2"/>
          <p:cNvSpPr/>
          <p:nvPr>
            <p:custDataLst>
              <p:tags r:id="rId1"/>
            </p:custDataLst>
          </p:nvPr>
        </p:nvSpPr>
        <p:spPr>
          <a:xfrm>
            <a:off x="3050540" y="358330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25" name="圆角矩形 24"/>
          <p:cNvSpPr/>
          <p:nvPr>
            <p:custDataLst>
              <p:tags r:id="rId2"/>
            </p:custDataLst>
          </p:nvPr>
        </p:nvSpPr>
        <p:spPr>
          <a:xfrm>
            <a:off x="4018280" y="358330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5" name="圆角矩形 4"/>
          <p:cNvSpPr/>
          <p:nvPr>
            <p:custDataLst>
              <p:tags r:id="rId3"/>
            </p:custDataLst>
          </p:nvPr>
        </p:nvSpPr>
        <p:spPr>
          <a:xfrm>
            <a:off x="5640070" y="356235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5</a:t>
            </a:r>
          </a:p>
        </p:txBody>
      </p:sp>
      <p:sp>
        <p:nvSpPr>
          <p:cNvPr id="27" name="圆角矩形 26"/>
          <p:cNvSpPr/>
          <p:nvPr>
            <p:custDataLst>
              <p:tags r:id="rId4"/>
            </p:custDataLst>
          </p:nvPr>
        </p:nvSpPr>
        <p:spPr>
          <a:xfrm>
            <a:off x="3050540" y="401510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28" name="圆角矩形 27"/>
          <p:cNvSpPr/>
          <p:nvPr>
            <p:custDataLst>
              <p:tags r:id="rId5"/>
            </p:custDataLst>
          </p:nvPr>
        </p:nvSpPr>
        <p:spPr>
          <a:xfrm>
            <a:off x="4018280" y="401510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29" name="圆角矩形 28"/>
          <p:cNvSpPr/>
          <p:nvPr>
            <p:custDataLst>
              <p:tags r:id="rId6"/>
            </p:custDataLst>
          </p:nvPr>
        </p:nvSpPr>
        <p:spPr>
          <a:xfrm>
            <a:off x="5640070" y="399415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6</a:t>
            </a:r>
          </a:p>
        </p:txBody>
      </p:sp>
      <p:sp>
        <p:nvSpPr>
          <p:cNvPr id="30" name="圆角矩形 29"/>
          <p:cNvSpPr/>
          <p:nvPr>
            <p:custDataLst>
              <p:tags r:id="rId7"/>
            </p:custDataLst>
          </p:nvPr>
        </p:nvSpPr>
        <p:spPr>
          <a:xfrm>
            <a:off x="3050540" y="5381625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33" name="圆角矩形 32"/>
          <p:cNvSpPr/>
          <p:nvPr>
            <p:custDataLst>
              <p:tags r:id="rId8"/>
            </p:custDataLst>
          </p:nvPr>
        </p:nvSpPr>
        <p:spPr>
          <a:xfrm>
            <a:off x="4018280" y="5381625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34" name="圆角矩形 33"/>
          <p:cNvSpPr/>
          <p:nvPr>
            <p:custDataLst>
              <p:tags r:id="rId9"/>
            </p:custDataLst>
          </p:nvPr>
        </p:nvSpPr>
        <p:spPr>
          <a:xfrm>
            <a:off x="5640070" y="5360670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48" name="圆角矩形 47"/>
          <p:cNvSpPr/>
          <p:nvPr>
            <p:custDataLst>
              <p:tags r:id="rId10"/>
            </p:custDataLst>
          </p:nvPr>
        </p:nvSpPr>
        <p:spPr>
          <a:xfrm>
            <a:off x="6607810" y="356235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7</a:t>
            </a:r>
          </a:p>
        </p:txBody>
      </p:sp>
      <p:sp>
        <p:nvSpPr>
          <p:cNvPr id="61" name="圆角矩形 60"/>
          <p:cNvSpPr/>
          <p:nvPr>
            <p:custDataLst>
              <p:tags r:id="rId11"/>
            </p:custDataLst>
          </p:nvPr>
        </p:nvSpPr>
        <p:spPr>
          <a:xfrm>
            <a:off x="6607810" y="399415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8</a:t>
            </a:r>
          </a:p>
        </p:txBody>
      </p:sp>
      <p:sp>
        <p:nvSpPr>
          <p:cNvPr id="62" name="圆角矩形 61"/>
          <p:cNvSpPr/>
          <p:nvPr>
            <p:custDataLst>
              <p:tags r:id="rId12"/>
            </p:custDataLst>
          </p:nvPr>
        </p:nvSpPr>
        <p:spPr>
          <a:xfrm>
            <a:off x="6607810" y="5360670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63" name="圆角矩形 62"/>
          <p:cNvSpPr/>
          <p:nvPr>
            <p:custDataLst>
              <p:tags r:id="rId13"/>
            </p:custDataLst>
          </p:nvPr>
        </p:nvSpPr>
        <p:spPr>
          <a:xfrm>
            <a:off x="8804275" y="3583305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64" name="圆角矩形 63"/>
          <p:cNvSpPr/>
          <p:nvPr>
            <p:custDataLst>
              <p:tags r:id="rId14"/>
            </p:custDataLst>
          </p:nvPr>
        </p:nvSpPr>
        <p:spPr>
          <a:xfrm>
            <a:off x="8804275" y="4015105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65" name="圆角矩形 64"/>
          <p:cNvSpPr/>
          <p:nvPr>
            <p:custDataLst>
              <p:tags r:id="rId15"/>
            </p:custDataLst>
          </p:nvPr>
        </p:nvSpPr>
        <p:spPr>
          <a:xfrm>
            <a:off x="8804275" y="5381625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G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66" name="圆角矩形 65"/>
          <p:cNvSpPr/>
          <p:nvPr>
            <p:custDataLst>
              <p:tags r:id="rId16"/>
            </p:custDataLst>
          </p:nvPr>
        </p:nvSpPr>
        <p:spPr>
          <a:xfrm>
            <a:off x="9772015" y="3580765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67" name="圆角矩形 66"/>
          <p:cNvSpPr/>
          <p:nvPr>
            <p:custDataLst>
              <p:tags r:id="rId17"/>
            </p:custDataLst>
          </p:nvPr>
        </p:nvSpPr>
        <p:spPr>
          <a:xfrm>
            <a:off x="9772015" y="4012565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68" name="圆角矩形 67"/>
          <p:cNvSpPr/>
          <p:nvPr>
            <p:custDataLst>
              <p:tags r:id="rId18"/>
            </p:custDataLst>
          </p:nvPr>
        </p:nvSpPr>
        <p:spPr>
          <a:xfrm>
            <a:off x="9772015" y="5379085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G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70" name="圆角矩形 69"/>
          <p:cNvSpPr/>
          <p:nvPr>
            <p:custDataLst>
              <p:tags r:id="rId19"/>
            </p:custDataLst>
          </p:nvPr>
        </p:nvSpPr>
        <p:spPr>
          <a:xfrm>
            <a:off x="2949575" y="3516630"/>
            <a:ext cx="864000" cy="2376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1" name="圆角矩形 70"/>
          <p:cNvSpPr/>
          <p:nvPr>
            <p:custDataLst>
              <p:tags r:id="rId20"/>
            </p:custDataLst>
          </p:nvPr>
        </p:nvSpPr>
        <p:spPr>
          <a:xfrm>
            <a:off x="3926840" y="3516630"/>
            <a:ext cx="864000" cy="2376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2" name="圆角矩形 71"/>
          <p:cNvSpPr/>
          <p:nvPr>
            <p:custDataLst>
              <p:tags r:id="rId21"/>
            </p:custDataLst>
          </p:nvPr>
        </p:nvSpPr>
        <p:spPr>
          <a:xfrm>
            <a:off x="5538470" y="3495675"/>
            <a:ext cx="864000" cy="2376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3" name="圆角矩形 72"/>
          <p:cNvSpPr/>
          <p:nvPr>
            <p:custDataLst>
              <p:tags r:id="rId22"/>
            </p:custDataLst>
          </p:nvPr>
        </p:nvSpPr>
        <p:spPr>
          <a:xfrm>
            <a:off x="6515735" y="3495675"/>
            <a:ext cx="864000" cy="2376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4" name="圆角矩形 73"/>
          <p:cNvSpPr/>
          <p:nvPr>
            <p:custDataLst>
              <p:tags r:id="rId23"/>
            </p:custDataLst>
          </p:nvPr>
        </p:nvSpPr>
        <p:spPr>
          <a:xfrm>
            <a:off x="8703310" y="3516630"/>
            <a:ext cx="864000" cy="2376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5" name="圆角矩形 74"/>
          <p:cNvSpPr/>
          <p:nvPr>
            <p:custDataLst>
              <p:tags r:id="rId24"/>
            </p:custDataLst>
          </p:nvPr>
        </p:nvSpPr>
        <p:spPr>
          <a:xfrm>
            <a:off x="9680575" y="3516630"/>
            <a:ext cx="864000" cy="2376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180840" y="2851150"/>
            <a:ext cx="19716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k</a:t>
            </a:r>
            <a:r>
              <a:rPr lang="en-US" altLang="zh-CN" sz="2800" b="1" baseline="-25000">
                <a:latin typeface="Calibri" panose="020F0502020204030204" charset="0"/>
                <a:cs typeface="Calibri" panose="020F0502020204030204" charset="0"/>
              </a:rPr>
              <a:t>1</a:t>
            </a:r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 columns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8636000" y="2795270"/>
            <a:ext cx="19716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m</a:t>
            </a:r>
            <a:r>
              <a:rPr lang="en-US" altLang="zh-CN" sz="2800" b="1" baseline="-25000">
                <a:latin typeface="Calibri" panose="020F0502020204030204" charset="0"/>
                <a:cs typeface="Calibri" panose="020F0502020204030204" charset="0"/>
              </a:rPr>
              <a:t>1</a:t>
            </a:r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 columns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1856740" y="3218815"/>
            <a:ext cx="545465" cy="133223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pPr algn="ctr"/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k</a:t>
            </a:r>
            <a:r>
              <a:rPr lang="en-US" altLang="zh-CN" sz="2800" b="1" baseline="-25000">
                <a:latin typeface="Calibri" panose="020F0502020204030204" charset="0"/>
                <a:cs typeface="Calibri" panose="020F0502020204030204" charset="0"/>
              </a:rPr>
              <a:t>2</a:t>
            </a:r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 rows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1856740" y="4937125"/>
            <a:ext cx="545465" cy="133223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pPr algn="ctr"/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m</a:t>
            </a:r>
            <a:r>
              <a:rPr lang="en-US" altLang="zh-CN" sz="2800" b="1" baseline="-25000">
                <a:latin typeface="Calibri" panose="020F0502020204030204" charset="0"/>
                <a:cs typeface="Calibri" panose="020F0502020204030204" charset="0"/>
              </a:rPr>
              <a:t>2</a:t>
            </a:r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 rows</a:t>
            </a:r>
          </a:p>
        </p:txBody>
      </p:sp>
      <p:sp>
        <p:nvSpPr>
          <p:cNvPr id="47" name="下箭头 46"/>
          <p:cNvSpPr/>
          <p:nvPr/>
        </p:nvSpPr>
        <p:spPr>
          <a:xfrm>
            <a:off x="3198495" y="4590415"/>
            <a:ext cx="360000" cy="648000"/>
          </a:xfrm>
          <a:prstGeom prst="downArrow">
            <a:avLst/>
          </a:prstGeom>
          <a:gradFill>
            <a:gsLst>
              <a:gs pos="50000">
                <a:srgbClr val="00B0F0">
                  <a:lumMod val="80000"/>
                  <a:lumOff val="20000"/>
                </a:srgbClr>
              </a:gs>
              <a:gs pos="100000">
                <a:srgbClr val="4874CB">
                  <a:lumMod val="30000"/>
                  <a:lumOff val="70000"/>
                </a:srgbClr>
              </a:gs>
            </a:gsLst>
            <a:lin ang="3000000" scaled="0"/>
          </a:gra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49" name="下箭头 48"/>
          <p:cNvSpPr/>
          <p:nvPr/>
        </p:nvSpPr>
        <p:spPr>
          <a:xfrm>
            <a:off x="4167505" y="4590415"/>
            <a:ext cx="360000" cy="648000"/>
          </a:xfrm>
          <a:prstGeom prst="downArrow">
            <a:avLst/>
          </a:prstGeom>
          <a:gradFill>
            <a:gsLst>
              <a:gs pos="50000">
                <a:srgbClr val="00B0F0">
                  <a:lumMod val="80000"/>
                  <a:lumOff val="20000"/>
                </a:srgbClr>
              </a:gs>
              <a:gs pos="100000">
                <a:srgbClr val="4874CB">
                  <a:lumMod val="30000"/>
                  <a:lumOff val="70000"/>
                </a:srgbClr>
              </a:gs>
            </a:gsLst>
            <a:lin ang="3000000" scaled="0"/>
          </a:gra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50" name="下箭头 49"/>
          <p:cNvSpPr/>
          <p:nvPr/>
        </p:nvSpPr>
        <p:spPr>
          <a:xfrm>
            <a:off x="5799455" y="4590415"/>
            <a:ext cx="360000" cy="648000"/>
          </a:xfrm>
          <a:prstGeom prst="downArrow">
            <a:avLst/>
          </a:prstGeom>
          <a:gradFill>
            <a:gsLst>
              <a:gs pos="50000">
                <a:srgbClr val="00B0F0">
                  <a:lumMod val="80000"/>
                  <a:lumOff val="20000"/>
                </a:srgbClr>
              </a:gs>
              <a:gs pos="100000">
                <a:srgbClr val="4874CB">
                  <a:lumMod val="30000"/>
                  <a:lumOff val="70000"/>
                </a:srgbClr>
              </a:gs>
            </a:gsLst>
            <a:lin ang="3000000" scaled="0"/>
          </a:gra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51" name="下箭头 50"/>
          <p:cNvSpPr/>
          <p:nvPr/>
        </p:nvSpPr>
        <p:spPr>
          <a:xfrm>
            <a:off x="6768465" y="4590415"/>
            <a:ext cx="360000" cy="648000"/>
          </a:xfrm>
          <a:prstGeom prst="downArrow">
            <a:avLst/>
          </a:prstGeom>
          <a:gradFill>
            <a:gsLst>
              <a:gs pos="50000">
                <a:srgbClr val="00B0F0">
                  <a:lumMod val="80000"/>
                  <a:lumOff val="20000"/>
                </a:srgbClr>
              </a:gs>
              <a:gs pos="100000">
                <a:srgbClr val="4874CB">
                  <a:lumMod val="30000"/>
                  <a:lumOff val="70000"/>
                </a:srgbClr>
              </a:gs>
            </a:gsLst>
            <a:lin ang="3000000" scaled="0"/>
          </a:gra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52" name="右箭头 51"/>
          <p:cNvSpPr/>
          <p:nvPr/>
        </p:nvSpPr>
        <p:spPr>
          <a:xfrm>
            <a:off x="7760970" y="3580765"/>
            <a:ext cx="576000" cy="360000"/>
          </a:xfrm>
          <a:prstGeom prst="rightArrow">
            <a:avLst/>
          </a:prstGeom>
          <a:gradFill>
            <a:gsLst>
              <a:gs pos="50000">
                <a:srgbClr val="00B0F0">
                  <a:lumMod val="80000"/>
                  <a:lumOff val="20000"/>
                </a:srgbClr>
              </a:gs>
              <a:gs pos="100000">
                <a:srgbClr val="4874CB">
                  <a:lumMod val="30000"/>
                  <a:lumOff val="70000"/>
                </a:srgbClr>
              </a:gs>
            </a:gsLst>
            <a:lin ang="3000000" scaled="0"/>
          </a:gra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  <a:sym typeface="微软雅黑" panose="020B0503020204020204" charset="-122"/>
            </a:endParaRPr>
          </a:p>
        </p:txBody>
      </p:sp>
      <p:sp>
        <p:nvSpPr>
          <p:cNvPr id="53" name="右箭头 52"/>
          <p:cNvSpPr/>
          <p:nvPr/>
        </p:nvSpPr>
        <p:spPr>
          <a:xfrm>
            <a:off x="7760970" y="4065905"/>
            <a:ext cx="576000" cy="360000"/>
          </a:xfrm>
          <a:prstGeom prst="rightArrow">
            <a:avLst/>
          </a:prstGeom>
          <a:gradFill>
            <a:gsLst>
              <a:gs pos="50000">
                <a:srgbClr val="00B0F0">
                  <a:lumMod val="80000"/>
                  <a:lumOff val="20000"/>
                </a:srgbClr>
              </a:gs>
              <a:gs pos="100000">
                <a:srgbClr val="4874CB">
                  <a:lumMod val="30000"/>
                  <a:lumOff val="70000"/>
                </a:srgbClr>
              </a:gs>
            </a:gsLst>
            <a:lin ang="3000000" scaled="0"/>
          </a:gra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  <a:sym typeface="微软雅黑" panose="020B0503020204020204" charset="-122"/>
            </a:endParaRPr>
          </a:p>
        </p:txBody>
      </p:sp>
      <p:sp>
        <p:nvSpPr>
          <p:cNvPr id="54" name="右箭头 53"/>
          <p:cNvSpPr/>
          <p:nvPr/>
        </p:nvSpPr>
        <p:spPr>
          <a:xfrm>
            <a:off x="7760970" y="5381625"/>
            <a:ext cx="576000" cy="360000"/>
          </a:xfrm>
          <a:prstGeom prst="rightArrow">
            <a:avLst/>
          </a:prstGeom>
          <a:gradFill>
            <a:gsLst>
              <a:gs pos="50000">
                <a:srgbClr val="00B0F0">
                  <a:lumMod val="80000"/>
                  <a:lumOff val="20000"/>
                </a:srgbClr>
              </a:gs>
              <a:gs pos="100000">
                <a:srgbClr val="4874CB">
                  <a:lumMod val="30000"/>
                  <a:lumOff val="70000"/>
                </a:srgbClr>
              </a:gs>
            </a:gsLst>
            <a:lin ang="3000000" scaled="0"/>
          </a:gra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  <a:sym typeface="微软雅黑" panose="020B0503020204020204" charset="-122"/>
            </a:endParaRPr>
          </a:p>
        </p:txBody>
      </p:sp>
      <p:cxnSp>
        <p:nvCxnSpPr>
          <p:cNvPr id="55" name="直接连接符 54"/>
          <p:cNvCxnSpPr/>
          <p:nvPr/>
        </p:nvCxnSpPr>
        <p:spPr>
          <a:xfrm>
            <a:off x="3050540" y="2885440"/>
            <a:ext cx="0" cy="432000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56" name="直接连接符 55"/>
          <p:cNvCxnSpPr/>
          <p:nvPr/>
        </p:nvCxnSpPr>
        <p:spPr>
          <a:xfrm>
            <a:off x="7291705" y="2885440"/>
            <a:ext cx="0" cy="432000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57" name="直接箭头连接符 56"/>
          <p:cNvCxnSpPr/>
          <p:nvPr/>
        </p:nvCxnSpPr>
        <p:spPr>
          <a:xfrm flipH="1">
            <a:off x="3030855" y="3105785"/>
            <a:ext cx="1126800" cy="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58" name="直接箭头连接符 57"/>
          <p:cNvCxnSpPr/>
          <p:nvPr/>
        </p:nvCxnSpPr>
        <p:spPr>
          <a:xfrm flipV="1">
            <a:off x="6159500" y="3096895"/>
            <a:ext cx="1125220" cy="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59" name="直接连接符 58"/>
          <p:cNvCxnSpPr/>
          <p:nvPr/>
        </p:nvCxnSpPr>
        <p:spPr>
          <a:xfrm>
            <a:off x="8087995" y="2936240"/>
            <a:ext cx="453390" cy="358775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80" name="直接连接符 79"/>
          <p:cNvCxnSpPr/>
          <p:nvPr/>
        </p:nvCxnSpPr>
        <p:spPr>
          <a:xfrm flipH="1">
            <a:off x="10670540" y="2926080"/>
            <a:ext cx="453600" cy="360000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81" name="直接箭头连接符 80"/>
          <p:cNvCxnSpPr/>
          <p:nvPr/>
        </p:nvCxnSpPr>
        <p:spPr>
          <a:xfrm flipH="1">
            <a:off x="8301990" y="3101340"/>
            <a:ext cx="360000" cy="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2" name="直接箭头连接符 81"/>
          <p:cNvCxnSpPr/>
          <p:nvPr/>
        </p:nvCxnSpPr>
        <p:spPr>
          <a:xfrm flipV="1">
            <a:off x="10577195" y="3082290"/>
            <a:ext cx="360000" cy="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4" name="直接连接符 83"/>
          <p:cNvCxnSpPr/>
          <p:nvPr/>
        </p:nvCxnSpPr>
        <p:spPr>
          <a:xfrm>
            <a:off x="2305050" y="3601085"/>
            <a:ext cx="396000" cy="0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85" name="直接连接符 84"/>
          <p:cNvCxnSpPr/>
          <p:nvPr/>
        </p:nvCxnSpPr>
        <p:spPr>
          <a:xfrm>
            <a:off x="2305050" y="4425950"/>
            <a:ext cx="396000" cy="0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86" name="直接箭头连接符 85"/>
          <p:cNvCxnSpPr/>
          <p:nvPr/>
        </p:nvCxnSpPr>
        <p:spPr>
          <a:xfrm flipV="1">
            <a:off x="2500630" y="3601085"/>
            <a:ext cx="0" cy="28800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7" name="直接箭头连接符 86"/>
          <p:cNvCxnSpPr/>
          <p:nvPr/>
        </p:nvCxnSpPr>
        <p:spPr>
          <a:xfrm>
            <a:off x="2500630" y="4143375"/>
            <a:ext cx="0" cy="28800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9" name="直接连接符 88"/>
          <p:cNvCxnSpPr/>
          <p:nvPr/>
        </p:nvCxnSpPr>
        <p:spPr>
          <a:xfrm>
            <a:off x="2305050" y="5381625"/>
            <a:ext cx="396000" cy="0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90" name="直接连接符 89"/>
          <p:cNvCxnSpPr/>
          <p:nvPr/>
        </p:nvCxnSpPr>
        <p:spPr>
          <a:xfrm>
            <a:off x="2305050" y="5810885"/>
            <a:ext cx="396000" cy="0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91" name="直接箭头连接符 90"/>
          <p:cNvCxnSpPr/>
          <p:nvPr/>
        </p:nvCxnSpPr>
        <p:spPr>
          <a:xfrm flipV="1">
            <a:off x="2500630" y="5381625"/>
            <a:ext cx="0" cy="28800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92" name="直接箭头连接符 91"/>
          <p:cNvCxnSpPr/>
          <p:nvPr/>
        </p:nvCxnSpPr>
        <p:spPr>
          <a:xfrm>
            <a:off x="2500630" y="5528310"/>
            <a:ext cx="0" cy="28800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93" name="左大括号 92"/>
          <p:cNvSpPr/>
          <p:nvPr/>
        </p:nvSpPr>
        <p:spPr>
          <a:xfrm rot="5400000">
            <a:off x="6575520" y="-1014825"/>
            <a:ext cx="504000" cy="7257415"/>
          </a:xfrm>
          <a:prstGeom prst="leftBrace">
            <a:avLst>
              <a:gd name="adj1" fmla="val 87753"/>
              <a:gd name="adj2" fmla="val 50000"/>
            </a:avLst>
          </a:prstGeom>
          <a:noFill/>
          <a:ln w="31750" cap="flat" cmpd="sng" algn="ctr">
            <a:solidFill>
              <a:srgbClr val="00B0F0"/>
            </a:solidFill>
            <a:prstDash val="solid"/>
            <a:miter lim="800000"/>
            <a:tailEnd type="none" w="lg" len="lg"/>
          </a:ln>
          <a:effectLst/>
        </p:spPr>
        <p:txBody>
          <a:bodyPr/>
          <a:lstStyle/>
          <a:p>
            <a:endParaRPr lang="zh-CN" altLang="en-US">
              <a:solidFill>
                <a:sysClr val="windowText" lastClr="000000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94" name="文本框 93"/>
          <p:cNvSpPr txBox="1"/>
          <p:nvPr/>
        </p:nvSpPr>
        <p:spPr>
          <a:xfrm>
            <a:off x="5799455" y="1812925"/>
            <a:ext cx="226800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Row encoding</a:t>
            </a:r>
          </a:p>
        </p:txBody>
      </p:sp>
      <p:sp>
        <p:nvSpPr>
          <p:cNvPr id="95" name="左大括号 94"/>
          <p:cNvSpPr/>
          <p:nvPr/>
        </p:nvSpPr>
        <p:spPr>
          <a:xfrm>
            <a:off x="1463040" y="3601085"/>
            <a:ext cx="360000" cy="2214880"/>
          </a:xfrm>
          <a:prstGeom prst="leftBrace">
            <a:avLst>
              <a:gd name="adj1" fmla="val 87753"/>
              <a:gd name="adj2" fmla="val 50000"/>
            </a:avLst>
          </a:prstGeom>
          <a:noFill/>
          <a:ln w="31750" cap="flat" cmpd="sng" algn="ctr">
            <a:solidFill>
              <a:srgbClr val="00B0F0"/>
            </a:solidFill>
            <a:prstDash val="solid"/>
            <a:miter lim="800000"/>
            <a:tailEnd type="none" w="lg" len="lg"/>
          </a:ln>
          <a:effectLst/>
        </p:spPr>
        <p:txBody>
          <a:bodyPr/>
          <a:lstStyle/>
          <a:p>
            <a:endParaRPr lang="zh-CN" altLang="en-US">
              <a:solidFill>
                <a:sysClr val="windowText" lastClr="000000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96" name="文本框 95"/>
          <p:cNvSpPr txBox="1"/>
          <p:nvPr/>
        </p:nvSpPr>
        <p:spPr>
          <a:xfrm>
            <a:off x="1009015" y="3310890"/>
            <a:ext cx="545465" cy="2772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pPr algn="ctr"/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Column encoding</a:t>
            </a:r>
          </a:p>
        </p:txBody>
      </p:sp>
      <p:sp>
        <p:nvSpPr>
          <p:cNvPr id="98" name="文本框 97"/>
          <p:cNvSpPr txBox="1"/>
          <p:nvPr>
            <p:custDataLst>
              <p:tags r:id="rId25"/>
            </p:custDataLst>
          </p:nvPr>
        </p:nvSpPr>
        <p:spPr>
          <a:xfrm>
            <a:off x="3619500" y="6269355"/>
            <a:ext cx="1440000" cy="576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Rack</a:t>
            </a:r>
          </a:p>
        </p:txBody>
      </p:sp>
      <p:cxnSp>
        <p:nvCxnSpPr>
          <p:cNvPr id="99" name="Straight Arrow Connector 32"/>
          <p:cNvCxnSpPr/>
          <p:nvPr>
            <p:custDataLst>
              <p:tags r:id="rId26"/>
            </p:custDataLst>
          </p:nvPr>
        </p:nvCxnSpPr>
        <p:spPr>
          <a:xfrm>
            <a:off x="4358640" y="5885180"/>
            <a:ext cx="0" cy="39600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Construction Steps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14</a:t>
            </a:fld>
            <a:endParaRPr lang="en-US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09600" y="990600"/>
            <a:ext cx="10970260" cy="848995"/>
          </a:xfrm>
        </p:spPr>
        <p:txBody>
          <a:bodyPr/>
          <a:lstStyle/>
          <a:p>
            <a:r>
              <a:rPr lang="en-US" altLang="zh-CN"/>
              <a:t>Region level</a:t>
            </a:r>
          </a:p>
          <a:p>
            <a:pPr lvl="1"/>
            <a:r>
              <a:rPr lang="en-US" altLang="zh-CN">
                <a:solidFill>
                  <a:schemeClr val="tx1"/>
                </a:solidFill>
              </a:rPr>
              <a:t>Region-aware data placement for </a:t>
            </a:r>
            <a:r>
              <a:rPr lang="en-US" altLang="zh-CN" b="1">
                <a:solidFill>
                  <a:srgbClr val="FF0000"/>
                </a:solidFill>
                <a:ea typeface="+mn-ea"/>
                <a:cs typeface="+mn-cs"/>
              </a:rPr>
              <a:t>single-region fault tolerance</a:t>
            </a:r>
            <a:endParaRPr lang="en-US" altLang="zh-CN">
              <a:solidFill>
                <a:schemeClr val="tx1"/>
              </a:solidFill>
            </a:endParaRPr>
          </a:p>
        </p:txBody>
      </p:sp>
      <p:sp>
        <p:nvSpPr>
          <p:cNvPr id="3" name="圆角矩形 2"/>
          <p:cNvSpPr/>
          <p:nvPr>
            <p:custDataLst>
              <p:tags r:id="rId1"/>
            </p:custDataLst>
          </p:nvPr>
        </p:nvSpPr>
        <p:spPr>
          <a:xfrm>
            <a:off x="3050540" y="358330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25" name="圆角矩形 24"/>
          <p:cNvSpPr/>
          <p:nvPr>
            <p:custDataLst>
              <p:tags r:id="rId2"/>
            </p:custDataLst>
          </p:nvPr>
        </p:nvSpPr>
        <p:spPr>
          <a:xfrm>
            <a:off x="4018280" y="358330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5" name="圆角矩形 4"/>
          <p:cNvSpPr/>
          <p:nvPr>
            <p:custDataLst>
              <p:tags r:id="rId3"/>
            </p:custDataLst>
          </p:nvPr>
        </p:nvSpPr>
        <p:spPr>
          <a:xfrm>
            <a:off x="5640070" y="356235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5</a:t>
            </a:r>
          </a:p>
        </p:txBody>
      </p:sp>
      <p:sp>
        <p:nvSpPr>
          <p:cNvPr id="27" name="圆角矩形 26"/>
          <p:cNvSpPr/>
          <p:nvPr>
            <p:custDataLst>
              <p:tags r:id="rId4"/>
            </p:custDataLst>
          </p:nvPr>
        </p:nvSpPr>
        <p:spPr>
          <a:xfrm>
            <a:off x="3050540" y="401510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28" name="圆角矩形 27"/>
          <p:cNvSpPr/>
          <p:nvPr>
            <p:custDataLst>
              <p:tags r:id="rId5"/>
            </p:custDataLst>
          </p:nvPr>
        </p:nvSpPr>
        <p:spPr>
          <a:xfrm>
            <a:off x="4018280" y="401510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29" name="圆角矩形 28"/>
          <p:cNvSpPr/>
          <p:nvPr>
            <p:custDataLst>
              <p:tags r:id="rId6"/>
            </p:custDataLst>
          </p:nvPr>
        </p:nvSpPr>
        <p:spPr>
          <a:xfrm>
            <a:off x="5640070" y="399415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6</a:t>
            </a:r>
          </a:p>
        </p:txBody>
      </p:sp>
      <p:sp>
        <p:nvSpPr>
          <p:cNvPr id="30" name="圆角矩形 29"/>
          <p:cNvSpPr/>
          <p:nvPr>
            <p:custDataLst>
              <p:tags r:id="rId7"/>
            </p:custDataLst>
          </p:nvPr>
        </p:nvSpPr>
        <p:spPr>
          <a:xfrm>
            <a:off x="3050540" y="5381625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33" name="圆角矩形 32"/>
          <p:cNvSpPr/>
          <p:nvPr>
            <p:custDataLst>
              <p:tags r:id="rId8"/>
            </p:custDataLst>
          </p:nvPr>
        </p:nvSpPr>
        <p:spPr>
          <a:xfrm>
            <a:off x="4018280" y="5381625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34" name="圆角矩形 33"/>
          <p:cNvSpPr/>
          <p:nvPr>
            <p:custDataLst>
              <p:tags r:id="rId9"/>
            </p:custDataLst>
          </p:nvPr>
        </p:nvSpPr>
        <p:spPr>
          <a:xfrm>
            <a:off x="5640070" y="5360670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48" name="圆角矩形 47"/>
          <p:cNvSpPr/>
          <p:nvPr>
            <p:custDataLst>
              <p:tags r:id="rId10"/>
            </p:custDataLst>
          </p:nvPr>
        </p:nvSpPr>
        <p:spPr>
          <a:xfrm>
            <a:off x="6607810" y="356235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7</a:t>
            </a:r>
          </a:p>
        </p:txBody>
      </p:sp>
      <p:sp>
        <p:nvSpPr>
          <p:cNvPr id="61" name="圆角矩形 60"/>
          <p:cNvSpPr/>
          <p:nvPr>
            <p:custDataLst>
              <p:tags r:id="rId11"/>
            </p:custDataLst>
          </p:nvPr>
        </p:nvSpPr>
        <p:spPr>
          <a:xfrm>
            <a:off x="6607810" y="399415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8</a:t>
            </a:r>
          </a:p>
        </p:txBody>
      </p:sp>
      <p:sp>
        <p:nvSpPr>
          <p:cNvPr id="62" name="圆角矩形 61"/>
          <p:cNvSpPr/>
          <p:nvPr>
            <p:custDataLst>
              <p:tags r:id="rId12"/>
            </p:custDataLst>
          </p:nvPr>
        </p:nvSpPr>
        <p:spPr>
          <a:xfrm>
            <a:off x="6607810" y="5360670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63" name="圆角矩形 62"/>
          <p:cNvSpPr/>
          <p:nvPr>
            <p:custDataLst>
              <p:tags r:id="rId13"/>
            </p:custDataLst>
          </p:nvPr>
        </p:nvSpPr>
        <p:spPr>
          <a:xfrm>
            <a:off x="8804275" y="3583305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64" name="圆角矩形 63"/>
          <p:cNvSpPr/>
          <p:nvPr>
            <p:custDataLst>
              <p:tags r:id="rId14"/>
            </p:custDataLst>
          </p:nvPr>
        </p:nvSpPr>
        <p:spPr>
          <a:xfrm>
            <a:off x="8804275" y="4015105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65" name="圆角矩形 64"/>
          <p:cNvSpPr/>
          <p:nvPr>
            <p:custDataLst>
              <p:tags r:id="rId15"/>
            </p:custDataLst>
          </p:nvPr>
        </p:nvSpPr>
        <p:spPr>
          <a:xfrm>
            <a:off x="8804275" y="5381625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G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66" name="圆角矩形 65"/>
          <p:cNvSpPr/>
          <p:nvPr>
            <p:custDataLst>
              <p:tags r:id="rId16"/>
            </p:custDataLst>
          </p:nvPr>
        </p:nvSpPr>
        <p:spPr>
          <a:xfrm>
            <a:off x="9772015" y="3580765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67" name="圆角矩形 66"/>
          <p:cNvSpPr/>
          <p:nvPr>
            <p:custDataLst>
              <p:tags r:id="rId17"/>
            </p:custDataLst>
          </p:nvPr>
        </p:nvSpPr>
        <p:spPr>
          <a:xfrm>
            <a:off x="9772015" y="4012565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68" name="圆角矩形 67"/>
          <p:cNvSpPr/>
          <p:nvPr>
            <p:custDataLst>
              <p:tags r:id="rId18"/>
            </p:custDataLst>
          </p:nvPr>
        </p:nvSpPr>
        <p:spPr>
          <a:xfrm>
            <a:off x="9772015" y="5379085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G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69" name="矩形 68"/>
          <p:cNvSpPr/>
          <p:nvPr>
            <p:custDataLst>
              <p:tags r:id="rId19"/>
            </p:custDataLst>
          </p:nvPr>
        </p:nvSpPr>
        <p:spPr>
          <a:xfrm>
            <a:off x="2798445" y="3391535"/>
            <a:ext cx="2160000" cy="2628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0" name="圆角矩形 69"/>
          <p:cNvSpPr/>
          <p:nvPr>
            <p:custDataLst>
              <p:tags r:id="rId20"/>
            </p:custDataLst>
          </p:nvPr>
        </p:nvSpPr>
        <p:spPr>
          <a:xfrm>
            <a:off x="2949575" y="3516630"/>
            <a:ext cx="864000" cy="2376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1" name="圆角矩形 70"/>
          <p:cNvSpPr/>
          <p:nvPr>
            <p:custDataLst>
              <p:tags r:id="rId21"/>
            </p:custDataLst>
          </p:nvPr>
        </p:nvSpPr>
        <p:spPr>
          <a:xfrm>
            <a:off x="3926840" y="3516630"/>
            <a:ext cx="864000" cy="2376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2" name="圆角矩形 71"/>
          <p:cNvSpPr/>
          <p:nvPr>
            <p:custDataLst>
              <p:tags r:id="rId22"/>
            </p:custDataLst>
          </p:nvPr>
        </p:nvSpPr>
        <p:spPr>
          <a:xfrm>
            <a:off x="5538470" y="3495675"/>
            <a:ext cx="864000" cy="2376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3" name="圆角矩形 72"/>
          <p:cNvSpPr/>
          <p:nvPr>
            <p:custDataLst>
              <p:tags r:id="rId23"/>
            </p:custDataLst>
          </p:nvPr>
        </p:nvSpPr>
        <p:spPr>
          <a:xfrm>
            <a:off x="6515735" y="3495675"/>
            <a:ext cx="864000" cy="2376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4" name="圆角矩形 73"/>
          <p:cNvSpPr/>
          <p:nvPr>
            <p:custDataLst>
              <p:tags r:id="rId24"/>
            </p:custDataLst>
          </p:nvPr>
        </p:nvSpPr>
        <p:spPr>
          <a:xfrm>
            <a:off x="8703310" y="3516630"/>
            <a:ext cx="864000" cy="2376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5" name="圆角矩形 74"/>
          <p:cNvSpPr/>
          <p:nvPr>
            <p:custDataLst>
              <p:tags r:id="rId25"/>
            </p:custDataLst>
          </p:nvPr>
        </p:nvSpPr>
        <p:spPr>
          <a:xfrm>
            <a:off x="9680575" y="3516630"/>
            <a:ext cx="864000" cy="2376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6" name="矩形 75"/>
          <p:cNvSpPr/>
          <p:nvPr>
            <p:custDataLst>
              <p:tags r:id="rId26"/>
            </p:custDataLst>
          </p:nvPr>
        </p:nvSpPr>
        <p:spPr>
          <a:xfrm>
            <a:off x="5395595" y="3391535"/>
            <a:ext cx="2160000" cy="2628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7" name="矩形 76"/>
          <p:cNvSpPr/>
          <p:nvPr>
            <p:custDataLst>
              <p:tags r:id="rId27"/>
            </p:custDataLst>
          </p:nvPr>
        </p:nvSpPr>
        <p:spPr>
          <a:xfrm>
            <a:off x="8541385" y="3391535"/>
            <a:ext cx="2160000" cy="2628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180840" y="2851150"/>
            <a:ext cx="19716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k</a:t>
            </a:r>
            <a:r>
              <a:rPr lang="en-US" altLang="zh-CN" sz="2800" b="1" baseline="-25000">
                <a:latin typeface="Calibri" panose="020F0502020204030204" charset="0"/>
                <a:cs typeface="Calibri" panose="020F0502020204030204" charset="0"/>
              </a:rPr>
              <a:t>1</a:t>
            </a:r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 columns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8636000" y="2795270"/>
            <a:ext cx="19716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m</a:t>
            </a:r>
            <a:r>
              <a:rPr lang="en-US" altLang="zh-CN" sz="2800" b="1" baseline="-25000">
                <a:latin typeface="Calibri" panose="020F0502020204030204" charset="0"/>
                <a:cs typeface="Calibri" panose="020F0502020204030204" charset="0"/>
              </a:rPr>
              <a:t>1</a:t>
            </a:r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 columns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1856740" y="3218815"/>
            <a:ext cx="545465" cy="133223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pPr algn="ctr"/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k</a:t>
            </a:r>
            <a:r>
              <a:rPr lang="en-US" altLang="zh-CN" sz="2800" b="1" baseline="-25000">
                <a:latin typeface="Calibri" panose="020F0502020204030204" charset="0"/>
                <a:cs typeface="Calibri" panose="020F0502020204030204" charset="0"/>
              </a:rPr>
              <a:t>2</a:t>
            </a:r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 rows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1856740" y="4937125"/>
            <a:ext cx="545465" cy="133223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pPr algn="ctr"/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m</a:t>
            </a:r>
            <a:r>
              <a:rPr lang="en-US" altLang="zh-CN" sz="2800" b="1" baseline="-25000">
                <a:latin typeface="Calibri" panose="020F0502020204030204" charset="0"/>
                <a:cs typeface="Calibri" panose="020F0502020204030204" charset="0"/>
              </a:rPr>
              <a:t>2</a:t>
            </a:r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 rows</a:t>
            </a:r>
          </a:p>
        </p:txBody>
      </p:sp>
      <p:sp>
        <p:nvSpPr>
          <p:cNvPr id="47" name="下箭头 46"/>
          <p:cNvSpPr/>
          <p:nvPr/>
        </p:nvSpPr>
        <p:spPr>
          <a:xfrm>
            <a:off x="3198495" y="4590415"/>
            <a:ext cx="360000" cy="648000"/>
          </a:xfrm>
          <a:prstGeom prst="downArrow">
            <a:avLst/>
          </a:prstGeom>
          <a:gradFill>
            <a:gsLst>
              <a:gs pos="50000">
                <a:srgbClr val="00B0F0">
                  <a:lumMod val="80000"/>
                  <a:lumOff val="20000"/>
                </a:srgbClr>
              </a:gs>
              <a:gs pos="100000">
                <a:srgbClr val="4874CB">
                  <a:lumMod val="30000"/>
                  <a:lumOff val="70000"/>
                </a:srgbClr>
              </a:gs>
            </a:gsLst>
            <a:lin ang="3000000" scaled="0"/>
          </a:gra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49" name="下箭头 48"/>
          <p:cNvSpPr/>
          <p:nvPr/>
        </p:nvSpPr>
        <p:spPr>
          <a:xfrm>
            <a:off x="4167505" y="4590415"/>
            <a:ext cx="360000" cy="648000"/>
          </a:xfrm>
          <a:prstGeom prst="downArrow">
            <a:avLst/>
          </a:prstGeom>
          <a:gradFill>
            <a:gsLst>
              <a:gs pos="50000">
                <a:srgbClr val="00B0F0">
                  <a:lumMod val="80000"/>
                  <a:lumOff val="20000"/>
                </a:srgbClr>
              </a:gs>
              <a:gs pos="100000">
                <a:srgbClr val="4874CB">
                  <a:lumMod val="30000"/>
                  <a:lumOff val="70000"/>
                </a:srgbClr>
              </a:gs>
            </a:gsLst>
            <a:lin ang="3000000" scaled="0"/>
          </a:gra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50" name="下箭头 49"/>
          <p:cNvSpPr/>
          <p:nvPr/>
        </p:nvSpPr>
        <p:spPr>
          <a:xfrm>
            <a:off x="5799455" y="4590415"/>
            <a:ext cx="360000" cy="648000"/>
          </a:xfrm>
          <a:prstGeom prst="downArrow">
            <a:avLst/>
          </a:prstGeom>
          <a:gradFill>
            <a:gsLst>
              <a:gs pos="50000">
                <a:srgbClr val="00B0F0">
                  <a:lumMod val="80000"/>
                  <a:lumOff val="20000"/>
                </a:srgbClr>
              </a:gs>
              <a:gs pos="100000">
                <a:srgbClr val="4874CB">
                  <a:lumMod val="30000"/>
                  <a:lumOff val="70000"/>
                </a:srgbClr>
              </a:gs>
            </a:gsLst>
            <a:lin ang="3000000" scaled="0"/>
          </a:gra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51" name="下箭头 50"/>
          <p:cNvSpPr/>
          <p:nvPr/>
        </p:nvSpPr>
        <p:spPr>
          <a:xfrm>
            <a:off x="6768465" y="4590415"/>
            <a:ext cx="360000" cy="648000"/>
          </a:xfrm>
          <a:prstGeom prst="downArrow">
            <a:avLst/>
          </a:prstGeom>
          <a:gradFill>
            <a:gsLst>
              <a:gs pos="50000">
                <a:srgbClr val="00B0F0">
                  <a:lumMod val="80000"/>
                  <a:lumOff val="20000"/>
                </a:srgbClr>
              </a:gs>
              <a:gs pos="100000">
                <a:srgbClr val="4874CB">
                  <a:lumMod val="30000"/>
                  <a:lumOff val="70000"/>
                </a:srgbClr>
              </a:gs>
            </a:gsLst>
            <a:lin ang="3000000" scaled="0"/>
          </a:gra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52" name="右箭头 51"/>
          <p:cNvSpPr/>
          <p:nvPr/>
        </p:nvSpPr>
        <p:spPr>
          <a:xfrm>
            <a:off x="7760970" y="3580765"/>
            <a:ext cx="576000" cy="360000"/>
          </a:xfrm>
          <a:prstGeom prst="rightArrow">
            <a:avLst/>
          </a:prstGeom>
          <a:gradFill>
            <a:gsLst>
              <a:gs pos="50000">
                <a:srgbClr val="00B0F0">
                  <a:lumMod val="80000"/>
                  <a:lumOff val="20000"/>
                </a:srgbClr>
              </a:gs>
              <a:gs pos="100000">
                <a:srgbClr val="4874CB">
                  <a:lumMod val="30000"/>
                  <a:lumOff val="70000"/>
                </a:srgbClr>
              </a:gs>
            </a:gsLst>
            <a:lin ang="3000000" scaled="0"/>
          </a:gra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  <a:sym typeface="微软雅黑" panose="020B0503020204020204" charset="-122"/>
            </a:endParaRPr>
          </a:p>
        </p:txBody>
      </p:sp>
      <p:sp>
        <p:nvSpPr>
          <p:cNvPr id="53" name="右箭头 52"/>
          <p:cNvSpPr/>
          <p:nvPr/>
        </p:nvSpPr>
        <p:spPr>
          <a:xfrm>
            <a:off x="7760970" y="4065905"/>
            <a:ext cx="576000" cy="360000"/>
          </a:xfrm>
          <a:prstGeom prst="rightArrow">
            <a:avLst/>
          </a:prstGeom>
          <a:gradFill>
            <a:gsLst>
              <a:gs pos="50000">
                <a:srgbClr val="00B0F0">
                  <a:lumMod val="80000"/>
                  <a:lumOff val="20000"/>
                </a:srgbClr>
              </a:gs>
              <a:gs pos="100000">
                <a:srgbClr val="4874CB">
                  <a:lumMod val="30000"/>
                  <a:lumOff val="70000"/>
                </a:srgbClr>
              </a:gs>
            </a:gsLst>
            <a:lin ang="3000000" scaled="0"/>
          </a:gra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  <a:sym typeface="微软雅黑" panose="020B0503020204020204" charset="-122"/>
            </a:endParaRPr>
          </a:p>
        </p:txBody>
      </p:sp>
      <p:sp>
        <p:nvSpPr>
          <p:cNvPr id="54" name="右箭头 53"/>
          <p:cNvSpPr/>
          <p:nvPr/>
        </p:nvSpPr>
        <p:spPr>
          <a:xfrm>
            <a:off x="7760970" y="5381625"/>
            <a:ext cx="576000" cy="360000"/>
          </a:xfrm>
          <a:prstGeom prst="rightArrow">
            <a:avLst/>
          </a:prstGeom>
          <a:gradFill>
            <a:gsLst>
              <a:gs pos="50000">
                <a:srgbClr val="00B0F0">
                  <a:lumMod val="80000"/>
                  <a:lumOff val="20000"/>
                </a:srgbClr>
              </a:gs>
              <a:gs pos="100000">
                <a:srgbClr val="4874CB">
                  <a:lumMod val="30000"/>
                  <a:lumOff val="70000"/>
                </a:srgbClr>
              </a:gs>
            </a:gsLst>
            <a:lin ang="3000000" scaled="0"/>
          </a:gra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  <a:sym typeface="微软雅黑" panose="020B0503020204020204" charset="-122"/>
            </a:endParaRPr>
          </a:p>
        </p:txBody>
      </p:sp>
      <p:cxnSp>
        <p:nvCxnSpPr>
          <p:cNvPr id="55" name="直接连接符 54"/>
          <p:cNvCxnSpPr/>
          <p:nvPr/>
        </p:nvCxnSpPr>
        <p:spPr>
          <a:xfrm>
            <a:off x="3050540" y="2885440"/>
            <a:ext cx="0" cy="432000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56" name="直接连接符 55"/>
          <p:cNvCxnSpPr/>
          <p:nvPr/>
        </p:nvCxnSpPr>
        <p:spPr>
          <a:xfrm>
            <a:off x="7291705" y="2885440"/>
            <a:ext cx="0" cy="432000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57" name="直接箭头连接符 56"/>
          <p:cNvCxnSpPr/>
          <p:nvPr/>
        </p:nvCxnSpPr>
        <p:spPr>
          <a:xfrm flipH="1">
            <a:off x="3030855" y="3105785"/>
            <a:ext cx="1126800" cy="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58" name="直接箭头连接符 57"/>
          <p:cNvCxnSpPr/>
          <p:nvPr/>
        </p:nvCxnSpPr>
        <p:spPr>
          <a:xfrm flipV="1">
            <a:off x="6159500" y="3096895"/>
            <a:ext cx="1125220" cy="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59" name="直接连接符 58"/>
          <p:cNvCxnSpPr/>
          <p:nvPr/>
        </p:nvCxnSpPr>
        <p:spPr>
          <a:xfrm>
            <a:off x="8087995" y="2936240"/>
            <a:ext cx="453390" cy="358775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80" name="直接连接符 79"/>
          <p:cNvCxnSpPr/>
          <p:nvPr/>
        </p:nvCxnSpPr>
        <p:spPr>
          <a:xfrm flipH="1">
            <a:off x="10670540" y="2926080"/>
            <a:ext cx="453600" cy="360000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81" name="直接箭头连接符 80"/>
          <p:cNvCxnSpPr/>
          <p:nvPr/>
        </p:nvCxnSpPr>
        <p:spPr>
          <a:xfrm flipH="1">
            <a:off x="8301990" y="3101340"/>
            <a:ext cx="360000" cy="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2" name="直接箭头连接符 81"/>
          <p:cNvCxnSpPr/>
          <p:nvPr/>
        </p:nvCxnSpPr>
        <p:spPr>
          <a:xfrm flipV="1">
            <a:off x="10577195" y="3082290"/>
            <a:ext cx="360000" cy="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4" name="直接连接符 83"/>
          <p:cNvCxnSpPr/>
          <p:nvPr/>
        </p:nvCxnSpPr>
        <p:spPr>
          <a:xfrm>
            <a:off x="2305050" y="3601085"/>
            <a:ext cx="396000" cy="0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85" name="直接连接符 84"/>
          <p:cNvCxnSpPr/>
          <p:nvPr/>
        </p:nvCxnSpPr>
        <p:spPr>
          <a:xfrm>
            <a:off x="2305050" y="4425950"/>
            <a:ext cx="396000" cy="0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86" name="直接箭头连接符 85"/>
          <p:cNvCxnSpPr/>
          <p:nvPr/>
        </p:nvCxnSpPr>
        <p:spPr>
          <a:xfrm flipV="1">
            <a:off x="2500630" y="3601085"/>
            <a:ext cx="0" cy="28800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7" name="直接箭头连接符 86"/>
          <p:cNvCxnSpPr/>
          <p:nvPr/>
        </p:nvCxnSpPr>
        <p:spPr>
          <a:xfrm>
            <a:off x="2500630" y="4143375"/>
            <a:ext cx="0" cy="28800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9" name="直接连接符 88"/>
          <p:cNvCxnSpPr/>
          <p:nvPr/>
        </p:nvCxnSpPr>
        <p:spPr>
          <a:xfrm>
            <a:off x="2305050" y="5381625"/>
            <a:ext cx="396000" cy="0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90" name="直接连接符 89"/>
          <p:cNvCxnSpPr/>
          <p:nvPr/>
        </p:nvCxnSpPr>
        <p:spPr>
          <a:xfrm>
            <a:off x="2305050" y="5810885"/>
            <a:ext cx="396000" cy="0"/>
          </a:xfrm>
          <a:prstGeom prst="line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none" w="lg" len="lg"/>
          </a:ln>
          <a:effectLst/>
        </p:spPr>
      </p:cxnSp>
      <p:cxnSp>
        <p:nvCxnSpPr>
          <p:cNvPr id="91" name="直接箭头连接符 90"/>
          <p:cNvCxnSpPr/>
          <p:nvPr/>
        </p:nvCxnSpPr>
        <p:spPr>
          <a:xfrm flipV="1">
            <a:off x="2500630" y="5381625"/>
            <a:ext cx="0" cy="28800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92" name="直接箭头连接符 91"/>
          <p:cNvCxnSpPr/>
          <p:nvPr/>
        </p:nvCxnSpPr>
        <p:spPr>
          <a:xfrm>
            <a:off x="2500630" y="5528310"/>
            <a:ext cx="0" cy="28800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93" name="左大括号 92"/>
          <p:cNvSpPr/>
          <p:nvPr/>
        </p:nvSpPr>
        <p:spPr>
          <a:xfrm rot="5400000">
            <a:off x="6575520" y="-1014825"/>
            <a:ext cx="504000" cy="7257415"/>
          </a:xfrm>
          <a:prstGeom prst="leftBrace">
            <a:avLst>
              <a:gd name="adj1" fmla="val 87753"/>
              <a:gd name="adj2" fmla="val 50000"/>
            </a:avLst>
          </a:prstGeom>
          <a:noFill/>
          <a:ln w="31750" cap="flat" cmpd="sng" algn="ctr">
            <a:solidFill>
              <a:srgbClr val="00B0F0"/>
            </a:solidFill>
            <a:prstDash val="solid"/>
            <a:miter lim="800000"/>
            <a:tailEnd type="none" w="lg" len="lg"/>
          </a:ln>
          <a:effectLst/>
        </p:spPr>
        <p:txBody>
          <a:bodyPr/>
          <a:lstStyle/>
          <a:p>
            <a:endParaRPr lang="zh-CN" altLang="en-US">
              <a:solidFill>
                <a:sysClr val="windowText" lastClr="000000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94" name="文本框 93"/>
          <p:cNvSpPr txBox="1"/>
          <p:nvPr/>
        </p:nvSpPr>
        <p:spPr>
          <a:xfrm>
            <a:off x="5799455" y="1812925"/>
            <a:ext cx="226800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Row encoding</a:t>
            </a:r>
          </a:p>
        </p:txBody>
      </p:sp>
      <p:sp>
        <p:nvSpPr>
          <p:cNvPr id="95" name="左大括号 94"/>
          <p:cNvSpPr/>
          <p:nvPr/>
        </p:nvSpPr>
        <p:spPr>
          <a:xfrm>
            <a:off x="1463040" y="3601085"/>
            <a:ext cx="360000" cy="2214880"/>
          </a:xfrm>
          <a:prstGeom prst="leftBrace">
            <a:avLst>
              <a:gd name="adj1" fmla="val 87753"/>
              <a:gd name="adj2" fmla="val 50000"/>
            </a:avLst>
          </a:prstGeom>
          <a:noFill/>
          <a:ln w="31750" cap="flat" cmpd="sng" algn="ctr">
            <a:solidFill>
              <a:srgbClr val="00B0F0"/>
            </a:solidFill>
            <a:prstDash val="solid"/>
            <a:miter lim="800000"/>
            <a:tailEnd type="none" w="lg" len="lg"/>
          </a:ln>
          <a:effectLst/>
        </p:spPr>
        <p:txBody>
          <a:bodyPr/>
          <a:lstStyle/>
          <a:p>
            <a:endParaRPr lang="zh-CN" altLang="en-US">
              <a:solidFill>
                <a:sysClr val="windowText" lastClr="000000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96" name="文本框 95"/>
          <p:cNvSpPr txBox="1"/>
          <p:nvPr/>
        </p:nvSpPr>
        <p:spPr>
          <a:xfrm>
            <a:off x="1009015" y="3310890"/>
            <a:ext cx="545465" cy="2772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pPr algn="ctr"/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Column encoding</a:t>
            </a:r>
          </a:p>
        </p:txBody>
      </p:sp>
      <p:sp>
        <p:nvSpPr>
          <p:cNvPr id="97" name="文本框 96"/>
          <p:cNvSpPr txBox="1"/>
          <p:nvPr>
            <p:custDataLst>
              <p:tags r:id="rId28"/>
            </p:custDataLst>
          </p:nvPr>
        </p:nvSpPr>
        <p:spPr>
          <a:xfrm>
            <a:off x="5763260" y="6269355"/>
            <a:ext cx="1440000" cy="576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Region</a:t>
            </a:r>
          </a:p>
        </p:txBody>
      </p:sp>
      <p:sp>
        <p:nvSpPr>
          <p:cNvPr id="98" name="文本框 97"/>
          <p:cNvSpPr txBox="1"/>
          <p:nvPr>
            <p:custDataLst>
              <p:tags r:id="rId29"/>
            </p:custDataLst>
          </p:nvPr>
        </p:nvSpPr>
        <p:spPr>
          <a:xfrm>
            <a:off x="3619500" y="6269355"/>
            <a:ext cx="1440000" cy="576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2800" b="1">
                <a:latin typeface="Calibri" panose="020F0502020204030204" charset="0"/>
                <a:cs typeface="Calibri" panose="020F0502020204030204" charset="0"/>
              </a:rPr>
              <a:t>Rack</a:t>
            </a:r>
          </a:p>
        </p:txBody>
      </p:sp>
      <p:cxnSp>
        <p:nvCxnSpPr>
          <p:cNvPr id="99" name="Straight Arrow Connector 32"/>
          <p:cNvCxnSpPr/>
          <p:nvPr>
            <p:custDataLst>
              <p:tags r:id="rId30"/>
            </p:custDataLst>
          </p:nvPr>
        </p:nvCxnSpPr>
        <p:spPr>
          <a:xfrm>
            <a:off x="4358640" y="5885180"/>
            <a:ext cx="0" cy="39600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100" name="Straight Arrow Connector 32"/>
          <p:cNvCxnSpPr/>
          <p:nvPr>
            <p:custDataLst>
              <p:tags r:id="rId31"/>
            </p:custDataLst>
          </p:nvPr>
        </p:nvCxnSpPr>
        <p:spPr>
          <a:xfrm>
            <a:off x="6483350" y="6033770"/>
            <a:ext cx="0" cy="273600"/>
          </a:xfrm>
          <a:prstGeom prst="straightConnector1">
            <a:avLst/>
          </a:prstGeom>
          <a:noFill/>
          <a:ln w="3175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Homomorphic Property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15</a:t>
            </a:fld>
            <a:endParaRPr lang="en-US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09600" y="1447800"/>
            <a:ext cx="10970260" cy="1057910"/>
          </a:xfrm>
        </p:spPr>
        <p:txBody>
          <a:bodyPr/>
          <a:lstStyle/>
          <a:p>
            <a:r>
              <a:rPr lang="en-US" altLang="zh-CN" b="1">
                <a:solidFill>
                  <a:schemeClr val="tx1"/>
                </a:solidFill>
              </a:rPr>
              <a:t>Theorem 1</a:t>
            </a:r>
            <a:r>
              <a:rPr lang="en-US" altLang="zh-CN">
                <a:solidFill>
                  <a:schemeClr val="tx1"/>
                </a:solidFill>
              </a:rPr>
              <a:t>. Each column of an LPC(k</a:t>
            </a:r>
            <a:r>
              <a:rPr lang="en-US" altLang="zh-CN" baseline="-25000">
                <a:solidFill>
                  <a:schemeClr val="tx1"/>
                </a:solidFill>
              </a:rPr>
              <a:t>1</a:t>
            </a:r>
            <a:r>
              <a:rPr lang="en-US" altLang="zh-CN">
                <a:solidFill>
                  <a:schemeClr val="tx1"/>
                </a:solidFill>
              </a:rPr>
              <a:t>, m</a:t>
            </a:r>
            <a:r>
              <a:rPr lang="en-US" altLang="zh-CN" baseline="-25000">
                <a:solidFill>
                  <a:schemeClr val="tx1"/>
                </a:solidFill>
              </a:rPr>
              <a:t>1</a:t>
            </a:r>
            <a:r>
              <a:rPr lang="en-US" altLang="zh-CN">
                <a:solidFill>
                  <a:schemeClr val="tx1"/>
                </a:solidFill>
              </a:rPr>
              <a:t>, k</a:t>
            </a:r>
            <a:r>
              <a:rPr lang="en-US" altLang="zh-CN" baseline="-25000">
                <a:solidFill>
                  <a:schemeClr val="tx1"/>
                </a:solidFill>
              </a:rPr>
              <a:t>2</a:t>
            </a:r>
            <a:r>
              <a:rPr lang="en-US" altLang="zh-CN">
                <a:solidFill>
                  <a:schemeClr val="tx1"/>
                </a:solidFill>
              </a:rPr>
              <a:t>, m</a:t>
            </a:r>
            <a:r>
              <a:rPr lang="en-US" altLang="zh-CN" baseline="-25000">
                <a:solidFill>
                  <a:schemeClr val="tx1"/>
                </a:solidFill>
              </a:rPr>
              <a:t>2</a:t>
            </a:r>
            <a:r>
              <a:rPr lang="en-US" altLang="zh-CN">
                <a:solidFill>
                  <a:schemeClr val="tx1"/>
                </a:solidFill>
              </a:rPr>
              <a:t>, r) is an RS(k</a:t>
            </a:r>
            <a:r>
              <a:rPr lang="en-US" altLang="zh-CN" baseline="-25000">
                <a:solidFill>
                  <a:schemeClr val="tx1"/>
                </a:solidFill>
              </a:rPr>
              <a:t>2</a:t>
            </a:r>
            <a:r>
              <a:rPr lang="en-US" altLang="zh-CN">
                <a:solidFill>
                  <a:schemeClr val="tx1"/>
                </a:solidFill>
              </a:rPr>
              <a:t>,m</a:t>
            </a:r>
            <a:r>
              <a:rPr lang="en-US" altLang="zh-CN" baseline="-25000">
                <a:solidFill>
                  <a:schemeClr val="tx1"/>
                </a:solidFill>
              </a:rPr>
              <a:t>2</a:t>
            </a:r>
            <a:r>
              <a:rPr lang="en-US" altLang="zh-CN">
                <a:solidFill>
                  <a:schemeClr val="tx1"/>
                </a:solidFill>
              </a:rPr>
              <a:t>) stripe.</a:t>
            </a:r>
          </a:p>
        </p:txBody>
      </p:sp>
      <p:sp>
        <p:nvSpPr>
          <p:cNvPr id="6" name="圆角矩形 5"/>
          <p:cNvSpPr/>
          <p:nvPr>
            <p:custDataLst>
              <p:tags r:id="rId1"/>
            </p:custDataLst>
          </p:nvPr>
        </p:nvSpPr>
        <p:spPr>
          <a:xfrm>
            <a:off x="2676525" y="27825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3" name="圆角矩形 2"/>
          <p:cNvSpPr/>
          <p:nvPr>
            <p:custDataLst>
              <p:tags r:id="rId2"/>
            </p:custDataLst>
          </p:nvPr>
        </p:nvSpPr>
        <p:spPr>
          <a:xfrm>
            <a:off x="3644265" y="27825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8" name="圆角矩形 7"/>
          <p:cNvSpPr/>
          <p:nvPr>
            <p:custDataLst>
              <p:tags r:id="rId3"/>
            </p:custDataLst>
          </p:nvPr>
        </p:nvSpPr>
        <p:spPr>
          <a:xfrm>
            <a:off x="5266055" y="276161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5</a:t>
            </a:r>
          </a:p>
        </p:txBody>
      </p:sp>
      <p:sp>
        <p:nvSpPr>
          <p:cNvPr id="9" name="圆角矩形 8"/>
          <p:cNvSpPr/>
          <p:nvPr>
            <p:custDataLst>
              <p:tags r:id="rId4"/>
            </p:custDataLst>
          </p:nvPr>
        </p:nvSpPr>
        <p:spPr>
          <a:xfrm>
            <a:off x="2676525" y="32143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10" name="圆角矩形 9"/>
          <p:cNvSpPr/>
          <p:nvPr>
            <p:custDataLst>
              <p:tags r:id="rId5"/>
            </p:custDataLst>
          </p:nvPr>
        </p:nvSpPr>
        <p:spPr>
          <a:xfrm>
            <a:off x="3644265" y="32143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11" name="圆角矩形 10"/>
          <p:cNvSpPr/>
          <p:nvPr>
            <p:custDataLst>
              <p:tags r:id="rId6"/>
            </p:custDataLst>
          </p:nvPr>
        </p:nvSpPr>
        <p:spPr>
          <a:xfrm>
            <a:off x="5266055" y="319341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6</a:t>
            </a:r>
          </a:p>
        </p:txBody>
      </p:sp>
      <p:sp>
        <p:nvSpPr>
          <p:cNvPr id="12" name="圆角矩形 11"/>
          <p:cNvSpPr/>
          <p:nvPr>
            <p:custDataLst>
              <p:tags r:id="rId7"/>
            </p:custDataLst>
          </p:nvPr>
        </p:nvSpPr>
        <p:spPr>
          <a:xfrm>
            <a:off x="2676525" y="3646170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13" name="圆角矩形 12"/>
          <p:cNvSpPr/>
          <p:nvPr>
            <p:custDataLst>
              <p:tags r:id="rId8"/>
            </p:custDataLst>
          </p:nvPr>
        </p:nvSpPr>
        <p:spPr>
          <a:xfrm>
            <a:off x="3644265" y="3646170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14" name="圆角矩形 13"/>
          <p:cNvSpPr/>
          <p:nvPr>
            <p:custDataLst>
              <p:tags r:id="rId9"/>
            </p:custDataLst>
          </p:nvPr>
        </p:nvSpPr>
        <p:spPr>
          <a:xfrm>
            <a:off x="5266055" y="3625215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15" name="圆角矩形 14"/>
          <p:cNvSpPr/>
          <p:nvPr>
            <p:custDataLst>
              <p:tags r:id="rId10"/>
            </p:custDataLst>
          </p:nvPr>
        </p:nvSpPr>
        <p:spPr>
          <a:xfrm>
            <a:off x="6233795" y="276161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7</a:t>
            </a:r>
          </a:p>
        </p:txBody>
      </p:sp>
      <p:sp>
        <p:nvSpPr>
          <p:cNvPr id="16" name="圆角矩形 15"/>
          <p:cNvSpPr/>
          <p:nvPr>
            <p:custDataLst>
              <p:tags r:id="rId11"/>
            </p:custDataLst>
          </p:nvPr>
        </p:nvSpPr>
        <p:spPr>
          <a:xfrm>
            <a:off x="6233795" y="319341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8</a:t>
            </a:r>
          </a:p>
        </p:txBody>
      </p:sp>
      <p:sp>
        <p:nvSpPr>
          <p:cNvPr id="17" name="圆角矩形 16"/>
          <p:cNvSpPr/>
          <p:nvPr>
            <p:custDataLst>
              <p:tags r:id="rId12"/>
            </p:custDataLst>
          </p:nvPr>
        </p:nvSpPr>
        <p:spPr>
          <a:xfrm>
            <a:off x="6233795" y="3625215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19" name="圆角矩形 18"/>
          <p:cNvSpPr/>
          <p:nvPr>
            <p:custDataLst>
              <p:tags r:id="rId13"/>
            </p:custDataLst>
          </p:nvPr>
        </p:nvSpPr>
        <p:spPr>
          <a:xfrm>
            <a:off x="7881620" y="2782570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20" name="圆角矩形 19"/>
          <p:cNvSpPr/>
          <p:nvPr>
            <p:custDataLst>
              <p:tags r:id="rId14"/>
            </p:custDataLst>
          </p:nvPr>
        </p:nvSpPr>
        <p:spPr>
          <a:xfrm>
            <a:off x="7881620" y="3214370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21" name="圆角矩形 20"/>
          <p:cNvSpPr/>
          <p:nvPr>
            <p:custDataLst>
              <p:tags r:id="rId15"/>
            </p:custDataLst>
          </p:nvPr>
        </p:nvSpPr>
        <p:spPr>
          <a:xfrm>
            <a:off x="7881620" y="3646170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G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22" name="圆角矩形 21"/>
          <p:cNvSpPr/>
          <p:nvPr>
            <p:custDataLst>
              <p:tags r:id="rId16"/>
            </p:custDataLst>
          </p:nvPr>
        </p:nvSpPr>
        <p:spPr>
          <a:xfrm>
            <a:off x="8849360" y="2780030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23" name="圆角矩形 22"/>
          <p:cNvSpPr/>
          <p:nvPr>
            <p:custDataLst>
              <p:tags r:id="rId17"/>
            </p:custDataLst>
          </p:nvPr>
        </p:nvSpPr>
        <p:spPr>
          <a:xfrm>
            <a:off x="8849360" y="3211830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24" name="圆角矩形 23"/>
          <p:cNvSpPr/>
          <p:nvPr>
            <p:custDataLst>
              <p:tags r:id="rId18"/>
            </p:custDataLst>
          </p:nvPr>
        </p:nvSpPr>
        <p:spPr>
          <a:xfrm>
            <a:off x="8849360" y="3643630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G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31" name="矩形 30"/>
          <p:cNvSpPr/>
          <p:nvPr>
            <p:custDataLst>
              <p:tags r:id="rId19"/>
            </p:custDataLst>
          </p:nvPr>
        </p:nvSpPr>
        <p:spPr>
          <a:xfrm>
            <a:off x="2424430" y="2590800"/>
            <a:ext cx="2160000" cy="1728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32" name="圆角矩形 31"/>
          <p:cNvSpPr/>
          <p:nvPr>
            <p:custDataLst>
              <p:tags r:id="rId20"/>
            </p:custDataLst>
          </p:nvPr>
        </p:nvSpPr>
        <p:spPr>
          <a:xfrm>
            <a:off x="2575560" y="2715895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35" name="圆角矩形 34"/>
          <p:cNvSpPr/>
          <p:nvPr>
            <p:custDataLst>
              <p:tags r:id="rId21"/>
            </p:custDataLst>
          </p:nvPr>
        </p:nvSpPr>
        <p:spPr>
          <a:xfrm>
            <a:off x="3552825" y="2715895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36" name="圆角矩形 35"/>
          <p:cNvSpPr/>
          <p:nvPr>
            <p:custDataLst>
              <p:tags r:id="rId22"/>
            </p:custDataLst>
          </p:nvPr>
        </p:nvSpPr>
        <p:spPr>
          <a:xfrm>
            <a:off x="5164455" y="2694940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37" name="圆角矩形 36"/>
          <p:cNvSpPr/>
          <p:nvPr>
            <p:custDataLst>
              <p:tags r:id="rId23"/>
            </p:custDataLst>
          </p:nvPr>
        </p:nvSpPr>
        <p:spPr>
          <a:xfrm>
            <a:off x="6141720" y="2694940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38" name="圆角矩形 37"/>
          <p:cNvSpPr/>
          <p:nvPr>
            <p:custDataLst>
              <p:tags r:id="rId24"/>
            </p:custDataLst>
          </p:nvPr>
        </p:nvSpPr>
        <p:spPr>
          <a:xfrm>
            <a:off x="7780655" y="2715895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39" name="圆角矩形 38"/>
          <p:cNvSpPr/>
          <p:nvPr>
            <p:custDataLst>
              <p:tags r:id="rId25"/>
            </p:custDataLst>
          </p:nvPr>
        </p:nvSpPr>
        <p:spPr>
          <a:xfrm>
            <a:off x="8757920" y="2715895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40" name="矩形 39"/>
          <p:cNvSpPr/>
          <p:nvPr>
            <p:custDataLst>
              <p:tags r:id="rId26"/>
            </p:custDataLst>
          </p:nvPr>
        </p:nvSpPr>
        <p:spPr>
          <a:xfrm>
            <a:off x="5021580" y="2590800"/>
            <a:ext cx="2160000" cy="1728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41" name="矩形 40"/>
          <p:cNvSpPr/>
          <p:nvPr>
            <p:custDataLst>
              <p:tags r:id="rId27"/>
            </p:custDataLst>
          </p:nvPr>
        </p:nvSpPr>
        <p:spPr>
          <a:xfrm>
            <a:off x="7618730" y="2590800"/>
            <a:ext cx="2160000" cy="1728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3552825" y="4419600"/>
            <a:ext cx="50920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k</a:t>
            </a:r>
            <a:r>
              <a:rPr lang="en-US" altLang="zh-CN" sz="2400" baseline="-25000" dirty="0"/>
              <a:t>1</a:t>
            </a:r>
            <a:r>
              <a:rPr lang="en-US" altLang="zh-CN" sz="2400" dirty="0"/>
              <a:t>=4, m</a:t>
            </a:r>
            <a:r>
              <a:rPr lang="en-US" altLang="zh-CN" sz="2400" baseline="-25000" dirty="0"/>
              <a:t>1</a:t>
            </a:r>
            <a:r>
              <a:rPr lang="en-US" altLang="zh-CN" sz="2400" dirty="0"/>
              <a:t>=2, k</a:t>
            </a:r>
            <a:r>
              <a:rPr lang="en-US" altLang="zh-CN" sz="2400" baseline="-25000" dirty="0"/>
              <a:t>2</a:t>
            </a:r>
            <a:r>
              <a:rPr lang="en-US" altLang="zh-CN" sz="2400" dirty="0"/>
              <a:t>=2, m</a:t>
            </a:r>
            <a:r>
              <a:rPr lang="en-US" altLang="zh-CN" sz="2400" baseline="-25000" dirty="0"/>
              <a:t>2</a:t>
            </a:r>
            <a:r>
              <a:rPr lang="en-US" altLang="zh-CN" sz="2400" dirty="0"/>
              <a:t>=1, r=3 LPC</a:t>
            </a:r>
          </a:p>
        </p:txBody>
      </p:sp>
      <p:sp>
        <p:nvSpPr>
          <p:cNvPr id="351" name="TextBox 59"/>
          <p:cNvSpPr txBox="1"/>
          <p:nvPr/>
        </p:nvSpPr>
        <p:spPr>
          <a:xfrm>
            <a:off x="2757170" y="5334000"/>
            <a:ext cx="19939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</a:rPr>
              <a:t>D</a:t>
            </a:r>
            <a:r>
              <a:rPr lang="en-US" sz="2400" b="1" baseline="-25000" dirty="0">
                <a:solidFill>
                  <a:srgbClr val="FF0000"/>
                </a:solidFill>
              </a:rPr>
              <a:t>1</a:t>
            </a:r>
            <a:r>
              <a:rPr lang="en-US" sz="2400" b="1" dirty="0">
                <a:solidFill>
                  <a:srgbClr val="FF0000"/>
                </a:solidFill>
              </a:rPr>
              <a:t> = D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>
                <a:solidFill>
                  <a:srgbClr val="FF0000"/>
                </a:solidFill>
              </a:rPr>
              <a:t> + C</a:t>
            </a:r>
            <a:r>
              <a:rPr lang="en-US" sz="2400" b="1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8" name="Right Arrow 7"/>
          <p:cNvSpPr/>
          <p:nvPr/>
        </p:nvSpPr>
        <p:spPr bwMode="auto">
          <a:xfrm rot="15000000">
            <a:off x="2709408" y="4840376"/>
            <a:ext cx="936000" cy="99418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59"/>
          <p:cNvSpPr txBox="1"/>
          <p:nvPr/>
        </p:nvSpPr>
        <p:spPr>
          <a:xfrm>
            <a:off x="7466330" y="5334000"/>
            <a:ext cx="19939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</a:rPr>
              <a:t>R</a:t>
            </a:r>
            <a:r>
              <a:rPr lang="en-US" sz="2400" b="1" baseline="-25000" dirty="0">
                <a:solidFill>
                  <a:srgbClr val="FF0000"/>
                </a:solidFill>
              </a:rPr>
              <a:t>1</a:t>
            </a:r>
            <a:r>
              <a:rPr lang="en-US" sz="2400" b="1" dirty="0">
                <a:solidFill>
                  <a:srgbClr val="FF0000"/>
                </a:solidFill>
              </a:rPr>
              <a:t> = R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>
                <a:solidFill>
                  <a:srgbClr val="FF0000"/>
                </a:solidFill>
              </a:rPr>
              <a:t> + G</a:t>
            </a:r>
            <a:r>
              <a:rPr lang="en-US" sz="2400" b="1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" name="Right Arrow 7"/>
          <p:cNvSpPr/>
          <p:nvPr/>
        </p:nvSpPr>
        <p:spPr bwMode="auto">
          <a:xfrm rot="16800000">
            <a:off x="7966573" y="4823231"/>
            <a:ext cx="936000" cy="99418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Fault Tolerance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16</a:t>
            </a:fld>
            <a:endParaRPr lang="en-US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09600" y="1532890"/>
            <a:ext cx="10970260" cy="1057910"/>
          </a:xfrm>
        </p:spPr>
        <p:txBody>
          <a:bodyPr/>
          <a:lstStyle/>
          <a:p>
            <a:r>
              <a:rPr lang="en-US" altLang="zh-CN" b="1" dirty="0">
                <a:solidFill>
                  <a:schemeClr val="tx1"/>
                </a:solidFill>
              </a:rPr>
              <a:t>Lemma</a:t>
            </a:r>
            <a:r>
              <a:rPr lang="en-US" altLang="zh-CN" dirty="0">
                <a:solidFill>
                  <a:schemeClr val="tx1"/>
                </a:solidFill>
              </a:rPr>
              <a:t>. </a:t>
            </a:r>
            <a:r>
              <a:rPr lang="en-US" altLang="zh-CN" dirty="0">
                <a:sym typeface="+mn-ea"/>
              </a:rPr>
              <a:t>LPC(k</a:t>
            </a:r>
            <a:r>
              <a:rPr lang="en-US" altLang="zh-CN" baseline="-25000" dirty="0">
                <a:sym typeface="+mn-ea"/>
              </a:rPr>
              <a:t>1</a:t>
            </a:r>
            <a:r>
              <a:rPr lang="en-US" altLang="zh-CN" dirty="0">
                <a:sym typeface="+mn-ea"/>
              </a:rPr>
              <a:t>, m</a:t>
            </a:r>
            <a:r>
              <a:rPr lang="en-US" altLang="zh-CN" baseline="-25000" dirty="0">
                <a:sym typeface="+mn-ea"/>
              </a:rPr>
              <a:t>1</a:t>
            </a:r>
            <a:r>
              <a:rPr lang="en-US" altLang="zh-CN" dirty="0">
                <a:sym typeface="+mn-ea"/>
              </a:rPr>
              <a:t>, k</a:t>
            </a:r>
            <a:r>
              <a:rPr lang="en-US" altLang="zh-CN" baseline="-25000" dirty="0">
                <a:sym typeface="+mn-ea"/>
              </a:rPr>
              <a:t>2</a:t>
            </a:r>
            <a:r>
              <a:rPr lang="en-US" altLang="zh-CN" dirty="0">
                <a:sym typeface="+mn-ea"/>
              </a:rPr>
              <a:t>, m</a:t>
            </a:r>
            <a:r>
              <a:rPr lang="en-US" altLang="zh-CN" baseline="-25000" dirty="0">
                <a:sym typeface="+mn-ea"/>
              </a:rPr>
              <a:t>2</a:t>
            </a:r>
            <a:r>
              <a:rPr lang="en-US" altLang="zh-CN" dirty="0">
                <a:sym typeface="+mn-ea"/>
              </a:rPr>
              <a:t>, r)</a:t>
            </a:r>
            <a:r>
              <a:rPr lang="en-US" altLang="zh-CN" dirty="0">
                <a:solidFill>
                  <a:schemeClr val="tx1"/>
                </a:solidFill>
              </a:rPr>
              <a:t> can tolerate any f = </a:t>
            </a:r>
            <a:r>
              <a:rPr lang="en-US" altLang="zh-CN" dirty="0" err="1">
                <a:solidFill>
                  <a:schemeClr val="tx1"/>
                </a:solidFill>
              </a:rPr>
              <a:t>i</a:t>
            </a:r>
            <a:r>
              <a:rPr lang="en-US" altLang="zh-CN" dirty="0">
                <a:solidFill>
                  <a:schemeClr val="tx1"/>
                </a:solidFill>
              </a:rPr>
              <a:t>*m</a:t>
            </a:r>
            <a:r>
              <a:rPr lang="en-US" altLang="zh-CN" baseline="-25000" dirty="0">
                <a:solidFill>
                  <a:schemeClr val="tx1"/>
                </a:solidFill>
              </a:rPr>
              <a:t>1</a:t>
            </a:r>
            <a:r>
              <a:rPr lang="en-US" altLang="zh-CN" dirty="0">
                <a:solidFill>
                  <a:schemeClr val="tx1"/>
                </a:solidFill>
              </a:rPr>
              <a:t> + j*m</a:t>
            </a:r>
            <a:r>
              <a:rPr lang="en-US" altLang="zh-CN" baseline="-25000" dirty="0">
                <a:solidFill>
                  <a:schemeClr val="tx1"/>
                </a:solidFill>
              </a:rPr>
              <a:t>2</a:t>
            </a:r>
            <a:r>
              <a:rPr lang="en-US" altLang="zh-CN" dirty="0">
                <a:solidFill>
                  <a:schemeClr val="tx1"/>
                </a:solidFill>
              </a:rPr>
              <a:t> −m</a:t>
            </a:r>
            <a:r>
              <a:rPr lang="en-US" altLang="zh-CN" baseline="-25000" dirty="0">
                <a:solidFill>
                  <a:schemeClr val="tx1"/>
                </a:solidFill>
              </a:rPr>
              <a:t>1</a:t>
            </a:r>
            <a:r>
              <a:rPr lang="en-US" altLang="zh-CN" dirty="0">
                <a:solidFill>
                  <a:schemeClr val="tx1"/>
                </a:solidFill>
              </a:rPr>
              <a:t>*m</a:t>
            </a:r>
            <a:r>
              <a:rPr lang="en-US" altLang="zh-CN" baseline="-25000" dirty="0">
                <a:solidFill>
                  <a:schemeClr val="tx1"/>
                </a:solidFill>
              </a:rPr>
              <a:t>2</a:t>
            </a:r>
            <a:r>
              <a:rPr lang="en-US" altLang="zh-CN" dirty="0">
                <a:solidFill>
                  <a:schemeClr val="tx1"/>
                </a:solidFill>
              </a:rPr>
              <a:t> block failures that span </a:t>
            </a:r>
            <a:r>
              <a:rPr lang="en-US" altLang="zh-CN" dirty="0" err="1">
                <a:solidFill>
                  <a:schemeClr val="tx1"/>
                </a:solidFill>
              </a:rPr>
              <a:t>i</a:t>
            </a:r>
            <a:r>
              <a:rPr lang="en-US" altLang="zh-CN" dirty="0">
                <a:solidFill>
                  <a:schemeClr val="tx1"/>
                </a:solidFill>
              </a:rPr>
              <a:t> (m</a:t>
            </a:r>
            <a:r>
              <a:rPr lang="en-US" altLang="zh-CN" baseline="-25000" dirty="0">
                <a:solidFill>
                  <a:schemeClr val="tx1"/>
                </a:solidFill>
              </a:rPr>
              <a:t>2</a:t>
            </a:r>
            <a:r>
              <a:rPr lang="en-US" altLang="zh-CN" dirty="0">
                <a:solidFill>
                  <a:schemeClr val="tx1"/>
                </a:solidFill>
              </a:rPr>
              <a:t> &lt; </a:t>
            </a:r>
            <a:r>
              <a:rPr lang="en-US" altLang="zh-CN" dirty="0" err="1">
                <a:solidFill>
                  <a:schemeClr val="tx1"/>
                </a:solidFill>
              </a:rPr>
              <a:t>i</a:t>
            </a:r>
            <a:r>
              <a:rPr lang="en-US" altLang="zh-CN" dirty="0">
                <a:solidFill>
                  <a:schemeClr val="tx1"/>
                </a:solidFill>
              </a:rPr>
              <a:t> ≤ k</a:t>
            </a:r>
            <a:r>
              <a:rPr lang="en-US" altLang="zh-CN" baseline="-25000" dirty="0">
                <a:solidFill>
                  <a:schemeClr val="tx1"/>
                </a:solidFill>
              </a:rPr>
              <a:t>2</a:t>
            </a:r>
            <a:r>
              <a:rPr lang="en-US" altLang="zh-CN" dirty="0">
                <a:solidFill>
                  <a:schemeClr val="tx1"/>
                </a:solidFill>
              </a:rPr>
              <a:t> +m</a:t>
            </a:r>
            <a:r>
              <a:rPr lang="en-US" altLang="zh-CN" baseline="-25000" dirty="0">
                <a:solidFill>
                  <a:schemeClr val="tx1"/>
                </a:solidFill>
              </a:rPr>
              <a:t>2</a:t>
            </a:r>
            <a:r>
              <a:rPr lang="en-US" altLang="zh-CN" dirty="0">
                <a:solidFill>
                  <a:schemeClr val="tx1"/>
                </a:solidFill>
              </a:rPr>
              <a:t>) rows and j (m</a:t>
            </a:r>
            <a:r>
              <a:rPr lang="en-US" altLang="zh-CN" baseline="-25000" dirty="0">
                <a:solidFill>
                  <a:schemeClr val="tx1"/>
                </a:solidFill>
              </a:rPr>
              <a:t>1</a:t>
            </a:r>
            <a:r>
              <a:rPr lang="en-US" altLang="zh-CN" dirty="0">
                <a:solidFill>
                  <a:schemeClr val="tx1"/>
                </a:solidFill>
              </a:rPr>
              <a:t> &lt; j ≤ k</a:t>
            </a:r>
            <a:r>
              <a:rPr lang="en-US" altLang="zh-CN" baseline="-25000" dirty="0">
                <a:solidFill>
                  <a:schemeClr val="tx1"/>
                </a:solidFill>
              </a:rPr>
              <a:t>1</a:t>
            </a:r>
            <a:r>
              <a:rPr lang="en-US" altLang="zh-CN" dirty="0">
                <a:solidFill>
                  <a:schemeClr val="tx1"/>
                </a:solidFill>
              </a:rPr>
              <a:t> + m</a:t>
            </a:r>
            <a:r>
              <a:rPr lang="en-US" altLang="zh-CN" baseline="-25000" dirty="0">
                <a:solidFill>
                  <a:schemeClr val="tx1"/>
                </a:solidFill>
              </a:rPr>
              <a:t>1</a:t>
            </a:r>
            <a:r>
              <a:rPr lang="en-US" altLang="zh-CN" dirty="0">
                <a:solidFill>
                  <a:schemeClr val="tx1"/>
                </a:solidFill>
              </a:rPr>
              <a:t>) columns if and only if the failed blocks do not contain any (m</a:t>
            </a:r>
            <a:r>
              <a:rPr lang="en-US" altLang="zh-CN" baseline="-25000" dirty="0">
                <a:solidFill>
                  <a:schemeClr val="tx1"/>
                </a:solidFill>
              </a:rPr>
              <a:t>2</a:t>
            </a:r>
            <a:r>
              <a:rPr lang="en-US" altLang="zh-CN" dirty="0">
                <a:solidFill>
                  <a:schemeClr val="tx1"/>
                </a:solidFill>
              </a:rPr>
              <a:t> +1)</a:t>
            </a:r>
            <a:r>
              <a:rPr lang="en-US" altLang="en-US" dirty="0">
                <a:solidFill>
                  <a:schemeClr val="tx1"/>
                </a:solidFill>
              </a:rPr>
              <a:t>×</a:t>
            </a:r>
            <a:r>
              <a:rPr lang="en-US" altLang="zh-CN" dirty="0">
                <a:solidFill>
                  <a:schemeClr val="tx1"/>
                </a:solidFill>
              </a:rPr>
              <a:t>(m</a:t>
            </a:r>
            <a:r>
              <a:rPr lang="en-US" altLang="zh-CN" baseline="-25000" dirty="0">
                <a:solidFill>
                  <a:schemeClr val="tx1"/>
                </a:solidFill>
              </a:rPr>
              <a:t>1</a:t>
            </a:r>
            <a:r>
              <a:rPr lang="en-US" altLang="zh-CN" dirty="0">
                <a:solidFill>
                  <a:schemeClr val="tx1"/>
                </a:solidFill>
              </a:rPr>
              <a:t> +1) block matrix.</a:t>
            </a:r>
          </a:p>
          <a:p>
            <a:pPr lvl="1"/>
            <a:r>
              <a:rPr lang="en-US" altLang="zh-CN" dirty="0">
                <a:solidFill>
                  <a:schemeClr val="tx1"/>
                </a:solidFill>
              </a:rPr>
              <a:t>Covers more general failure scenarios than findings in </a:t>
            </a:r>
            <a:r>
              <a:rPr lang="en-US" dirty="0">
                <a:sym typeface="+mn-ea"/>
              </a:rPr>
              <a:t>classical Product Codes</a:t>
            </a:r>
            <a:r>
              <a:rPr lang="en-US" altLang="zh-CN" dirty="0">
                <a:solidFill>
                  <a:schemeClr val="tx1"/>
                </a:solidFill>
              </a:rPr>
              <a:t> [Li,TOS’09]</a:t>
            </a:r>
          </a:p>
          <a:p>
            <a:endParaRPr lang="en-US" altLang="zh-CN" b="1" dirty="0">
              <a:solidFill>
                <a:schemeClr val="tx1"/>
              </a:solidFill>
            </a:endParaRPr>
          </a:p>
          <a:p>
            <a:r>
              <a:rPr lang="en-US" altLang="zh-CN" b="1" dirty="0">
                <a:solidFill>
                  <a:schemeClr val="tx1"/>
                </a:solidFill>
              </a:rPr>
              <a:t>Lemma</a:t>
            </a:r>
            <a:r>
              <a:rPr lang="en-US" altLang="zh-CN" dirty="0">
                <a:solidFill>
                  <a:schemeClr val="tx1"/>
                </a:solidFill>
              </a:rPr>
              <a:t>. </a:t>
            </a:r>
            <a:r>
              <a:rPr lang="en-US" altLang="zh-CN" dirty="0">
                <a:sym typeface="+mn-ea"/>
              </a:rPr>
              <a:t>LPC(k</a:t>
            </a:r>
            <a:r>
              <a:rPr lang="en-US" altLang="zh-CN" baseline="-25000" dirty="0">
                <a:sym typeface="+mn-ea"/>
              </a:rPr>
              <a:t>1</a:t>
            </a:r>
            <a:r>
              <a:rPr lang="en-US" altLang="zh-CN" dirty="0">
                <a:sym typeface="+mn-ea"/>
              </a:rPr>
              <a:t>, m</a:t>
            </a:r>
            <a:r>
              <a:rPr lang="en-US" altLang="zh-CN" baseline="-25000" dirty="0">
                <a:sym typeface="+mn-ea"/>
              </a:rPr>
              <a:t>1</a:t>
            </a:r>
            <a:r>
              <a:rPr lang="en-US" altLang="zh-CN" dirty="0">
                <a:sym typeface="+mn-ea"/>
              </a:rPr>
              <a:t>, k</a:t>
            </a:r>
            <a:r>
              <a:rPr lang="en-US" altLang="zh-CN" baseline="-25000" dirty="0">
                <a:sym typeface="+mn-ea"/>
              </a:rPr>
              <a:t>2</a:t>
            </a:r>
            <a:r>
              <a:rPr lang="en-US" altLang="zh-CN" dirty="0">
                <a:sym typeface="+mn-ea"/>
              </a:rPr>
              <a:t>, m</a:t>
            </a:r>
            <a:r>
              <a:rPr lang="en-US" altLang="zh-CN" baseline="-25000" dirty="0">
                <a:sym typeface="+mn-ea"/>
              </a:rPr>
              <a:t>2</a:t>
            </a:r>
            <a:r>
              <a:rPr lang="en-US" altLang="zh-CN" dirty="0">
                <a:sym typeface="+mn-ea"/>
              </a:rPr>
              <a:t>, r)</a:t>
            </a:r>
            <a:r>
              <a:rPr lang="en-US" altLang="zh-CN" dirty="0">
                <a:solidFill>
                  <a:schemeClr val="tx1"/>
                </a:solidFill>
              </a:rPr>
              <a:t> tolerates a region failure.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Single-block Repair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0260" cy="1908810"/>
          </a:xfrm>
        </p:spPr>
        <p:txBody>
          <a:bodyPr/>
          <a:lstStyle/>
          <a:p>
            <a:r>
              <a:rPr lang="en-US" altLang="zh-CN"/>
              <a:t>Single-block repair and repair of up to m</a:t>
            </a:r>
            <a:r>
              <a:rPr lang="en-US" altLang="zh-CN" baseline="-25000"/>
              <a:t>2</a:t>
            </a:r>
            <a:r>
              <a:rPr lang="en-US" altLang="zh-CN"/>
              <a:t> failed blocks within same column are done by column RS Code</a:t>
            </a:r>
          </a:p>
          <a:p>
            <a:pPr lvl="1"/>
            <a:r>
              <a:rPr lang="en-US" altLang="zh-CN"/>
              <a:t>Retrieve k</a:t>
            </a:r>
            <a:r>
              <a:rPr lang="en-US" altLang="zh-CN" baseline="-25000"/>
              <a:t>2</a:t>
            </a:r>
            <a:r>
              <a:rPr lang="en-US" altLang="zh-CN"/>
              <a:t> surviving blocks within same column</a:t>
            </a:r>
            <a:endParaRPr lang="en-US" altLang="zh-CN">
              <a:sym typeface="+mn-ea"/>
            </a:endParaRPr>
          </a:p>
          <a:p>
            <a:pPr lvl="1"/>
            <a:r>
              <a:rPr lang="en-US" altLang="zh-CN" b="1">
                <a:solidFill>
                  <a:srgbClr val="FF0000"/>
                </a:solidFill>
                <a:sym typeface="+mn-ea"/>
              </a:rPr>
              <a:t>Eliminate</a:t>
            </a:r>
            <a:r>
              <a:rPr lang="en-US" altLang="zh-CN">
                <a:sym typeface="+mn-ea"/>
              </a:rPr>
              <a:t> cross-rack or cross-region transfer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17</a:t>
            </a:fld>
            <a:endParaRPr lang="en-US"/>
          </a:p>
        </p:txBody>
      </p:sp>
      <p:sp>
        <p:nvSpPr>
          <p:cNvPr id="18" name="圆角矩形 17"/>
          <p:cNvSpPr/>
          <p:nvPr>
            <p:custDataLst>
              <p:tags r:id="rId1"/>
            </p:custDataLst>
          </p:nvPr>
        </p:nvSpPr>
        <p:spPr>
          <a:xfrm>
            <a:off x="1827530" y="43827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25" name="圆角矩形 24"/>
          <p:cNvSpPr/>
          <p:nvPr>
            <p:custDataLst>
              <p:tags r:id="rId2"/>
            </p:custDataLst>
          </p:nvPr>
        </p:nvSpPr>
        <p:spPr>
          <a:xfrm>
            <a:off x="2795270" y="43827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26" name="圆角矩形 25"/>
          <p:cNvSpPr/>
          <p:nvPr>
            <p:custDataLst>
              <p:tags r:id="rId3"/>
            </p:custDataLst>
          </p:nvPr>
        </p:nvSpPr>
        <p:spPr>
          <a:xfrm>
            <a:off x="4417060" y="436181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5</a:t>
            </a:r>
          </a:p>
        </p:txBody>
      </p:sp>
      <p:sp>
        <p:nvSpPr>
          <p:cNvPr id="27" name="圆角矩形 26"/>
          <p:cNvSpPr/>
          <p:nvPr>
            <p:custDataLst>
              <p:tags r:id="rId4"/>
            </p:custDataLst>
          </p:nvPr>
        </p:nvSpPr>
        <p:spPr>
          <a:xfrm>
            <a:off x="1827530" y="48145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28" name="圆角矩形 27"/>
          <p:cNvSpPr/>
          <p:nvPr>
            <p:custDataLst>
              <p:tags r:id="rId5"/>
            </p:custDataLst>
          </p:nvPr>
        </p:nvSpPr>
        <p:spPr>
          <a:xfrm>
            <a:off x="2795270" y="48145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29" name="圆角矩形 28"/>
          <p:cNvSpPr/>
          <p:nvPr>
            <p:custDataLst>
              <p:tags r:id="rId6"/>
            </p:custDataLst>
          </p:nvPr>
        </p:nvSpPr>
        <p:spPr>
          <a:xfrm>
            <a:off x="4417060" y="479361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6</a:t>
            </a:r>
          </a:p>
        </p:txBody>
      </p:sp>
      <p:sp>
        <p:nvSpPr>
          <p:cNvPr id="30" name="圆角矩形 29"/>
          <p:cNvSpPr/>
          <p:nvPr>
            <p:custDataLst>
              <p:tags r:id="rId7"/>
            </p:custDataLst>
          </p:nvPr>
        </p:nvSpPr>
        <p:spPr>
          <a:xfrm>
            <a:off x="1827530" y="5246370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33" name="圆角矩形 32"/>
          <p:cNvSpPr/>
          <p:nvPr>
            <p:custDataLst>
              <p:tags r:id="rId8"/>
            </p:custDataLst>
          </p:nvPr>
        </p:nvSpPr>
        <p:spPr>
          <a:xfrm>
            <a:off x="2795270" y="5246370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34" name="圆角矩形 33"/>
          <p:cNvSpPr/>
          <p:nvPr>
            <p:custDataLst>
              <p:tags r:id="rId9"/>
            </p:custDataLst>
          </p:nvPr>
        </p:nvSpPr>
        <p:spPr>
          <a:xfrm>
            <a:off x="4417060" y="5225415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48" name="圆角矩形 47"/>
          <p:cNvSpPr/>
          <p:nvPr>
            <p:custDataLst>
              <p:tags r:id="rId10"/>
            </p:custDataLst>
          </p:nvPr>
        </p:nvSpPr>
        <p:spPr>
          <a:xfrm>
            <a:off x="5384800" y="436181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7</a:t>
            </a:r>
          </a:p>
        </p:txBody>
      </p:sp>
      <p:sp>
        <p:nvSpPr>
          <p:cNvPr id="61" name="圆角矩形 60"/>
          <p:cNvSpPr/>
          <p:nvPr>
            <p:custDataLst>
              <p:tags r:id="rId11"/>
            </p:custDataLst>
          </p:nvPr>
        </p:nvSpPr>
        <p:spPr>
          <a:xfrm>
            <a:off x="5384800" y="479361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8</a:t>
            </a:r>
          </a:p>
        </p:txBody>
      </p:sp>
      <p:sp>
        <p:nvSpPr>
          <p:cNvPr id="62" name="圆角矩形 61"/>
          <p:cNvSpPr/>
          <p:nvPr>
            <p:custDataLst>
              <p:tags r:id="rId12"/>
            </p:custDataLst>
          </p:nvPr>
        </p:nvSpPr>
        <p:spPr>
          <a:xfrm>
            <a:off x="5384800" y="5225415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63" name="圆角矩形 62"/>
          <p:cNvSpPr/>
          <p:nvPr>
            <p:custDataLst>
              <p:tags r:id="rId13"/>
            </p:custDataLst>
          </p:nvPr>
        </p:nvSpPr>
        <p:spPr>
          <a:xfrm>
            <a:off x="7032625" y="4382770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64" name="圆角矩形 63"/>
          <p:cNvSpPr/>
          <p:nvPr>
            <p:custDataLst>
              <p:tags r:id="rId14"/>
            </p:custDataLst>
          </p:nvPr>
        </p:nvSpPr>
        <p:spPr>
          <a:xfrm>
            <a:off x="7032625" y="4814570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65" name="圆角矩形 64"/>
          <p:cNvSpPr/>
          <p:nvPr>
            <p:custDataLst>
              <p:tags r:id="rId15"/>
            </p:custDataLst>
          </p:nvPr>
        </p:nvSpPr>
        <p:spPr>
          <a:xfrm>
            <a:off x="7032625" y="5246370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G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66" name="圆角矩形 65"/>
          <p:cNvSpPr/>
          <p:nvPr>
            <p:custDataLst>
              <p:tags r:id="rId16"/>
            </p:custDataLst>
          </p:nvPr>
        </p:nvSpPr>
        <p:spPr>
          <a:xfrm>
            <a:off x="8000365" y="4380230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67" name="圆角矩形 66"/>
          <p:cNvSpPr/>
          <p:nvPr>
            <p:custDataLst>
              <p:tags r:id="rId17"/>
            </p:custDataLst>
          </p:nvPr>
        </p:nvSpPr>
        <p:spPr>
          <a:xfrm>
            <a:off x="8000365" y="4812030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68" name="圆角矩形 67"/>
          <p:cNvSpPr/>
          <p:nvPr>
            <p:custDataLst>
              <p:tags r:id="rId18"/>
            </p:custDataLst>
          </p:nvPr>
        </p:nvSpPr>
        <p:spPr>
          <a:xfrm>
            <a:off x="8000365" y="5243830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G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69" name="矩形 68"/>
          <p:cNvSpPr/>
          <p:nvPr>
            <p:custDataLst>
              <p:tags r:id="rId19"/>
            </p:custDataLst>
          </p:nvPr>
        </p:nvSpPr>
        <p:spPr>
          <a:xfrm>
            <a:off x="1575435" y="4191000"/>
            <a:ext cx="2160000" cy="1728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0" name="圆角矩形 69"/>
          <p:cNvSpPr/>
          <p:nvPr>
            <p:custDataLst>
              <p:tags r:id="rId20"/>
            </p:custDataLst>
          </p:nvPr>
        </p:nvSpPr>
        <p:spPr>
          <a:xfrm>
            <a:off x="1726565" y="4316095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1" name="圆角矩形 70"/>
          <p:cNvSpPr/>
          <p:nvPr>
            <p:custDataLst>
              <p:tags r:id="rId21"/>
            </p:custDataLst>
          </p:nvPr>
        </p:nvSpPr>
        <p:spPr>
          <a:xfrm>
            <a:off x="2703830" y="4316095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2" name="圆角矩形 71"/>
          <p:cNvSpPr/>
          <p:nvPr>
            <p:custDataLst>
              <p:tags r:id="rId22"/>
            </p:custDataLst>
          </p:nvPr>
        </p:nvSpPr>
        <p:spPr>
          <a:xfrm>
            <a:off x="4315460" y="4295140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3" name="圆角矩形 72"/>
          <p:cNvSpPr/>
          <p:nvPr>
            <p:custDataLst>
              <p:tags r:id="rId23"/>
            </p:custDataLst>
          </p:nvPr>
        </p:nvSpPr>
        <p:spPr>
          <a:xfrm>
            <a:off x="5292725" y="4295140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4" name="圆角矩形 73"/>
          <p:cNvSpPr/>
          <p:nvPr>
            <p:custDataLst>
              <p:tags r:id="rId24"/>
            </p:custDataLst>
          </p:nvPr>
        </p:nvSpPr>
        <p:spPr>
          <a:xfrm>
            <a:off x="6931660" y="4316095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5" name="圆角矩形 74"/>
          <p:cNvSpPr/>
          <p:nvPr>
            <p:custDataLst>
              <p:tags r:id="rId25"/>
            </p:custDataLst>
          </p:nvPr>
        </p:nvSpPr>
        <p:spPr>
          <a:xfrm>
            <a:off x="7908925" y="4316095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6" name="矩形 75"/>
          <p:cNvSpPr/>
          <p:nvPr>
            <p:custDataLst>
              <p:tags r:id="rId26"/>
            </p:custDataLst>
          </p:nvPr>
        </p:nvSpPr>
        <p:spPr>
          <a:xfrm>
            <a:off x="4172585" y="4191000"/>
            <a:ext cx="2160000" cy="1728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7" name="矩形 76"/>
          <p:cNvSpPr/>
          <p:nvPr>
            <p:custDataLst>
              <p:tags r:id="rId27"/>
            </p:custDataLst>
          </p:nvPr>
        </p:nvSpPr>
        <p:spPr>
          <a:xfrm>
            <a:off x="6769735" y="4191000"/>
            <a:ext cx="2160000" cy="1728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8" name="乘号 77"/>
          <p:cNvSpPr/>
          <p:nvPr>
            <p:custDataLst>
              <p:tags r:id="rId28"/>
            </p:custDataLst>
          </p:nvPr>
        </p:nvSpPr>
        <p:spPr>
          <a:xfrm>
            <a:off x="1901825" y="4304030"/>
            <a:ext cx="540000" cy="540000"/>
          </a:xfrm>
          <a:prstGeom prst="mathMultiply">
            <a:avLst/>
          </a:prstGeom>
          <a:solidFill>
            <a:srgbClr val="FFFFFF">
              <a:lumMod val="50000"/>
            </a:srgbClr>
          </a:solidFill>
          <a:ln w="317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cxnSp>
        <p:nvCxnSpPr>
          <p:cNvPr id="79" name="曲线连接符 78"/>
          <p:cNvCxnSpPr/>
          <p:nvPr/>
        </p:nvCxnSpPr>
        <p:spPr>
          <a:xfrm rot="10800000" flipH="1">
            <a:off x="1838325" y="4586605"/>
            <a:ext cx="2540" cy="431800"/>
          </a:xfrm>
          <a:prstGeom prst="curvedConnector3">
            <a:avLst>
              <a:gd name="adj1" fmla="val -7500000"/>
            </a:avLst>
          </a:prstGeom>
          <a:noFill/>
          <a:ln w="44450" cap="flat" cmpd="sng" algn="ctr">
            <a:solidFill>
              <a:srgbClr val="00B050"/>
            </a:solidFill>
            <a:prstDash val="sysDash"/>
            <a:miter lim="800000"/>
            <a:tailEnd type="triangle" w="lg" len="lg"/>
          </a:ln>
          <a:effectLst/>
        </p:spPr>
      </p:cxnSp>
      <p:cxnSp>
        <p:nvCxnSpPr>
          <p:cNvPr id="80" name="曲线连接符 79"/>
          <p:cNvCxnSpPr/>
          <p:nvPr/>
        </p:nvCxnSpPr>
        <p:spPr>
          <a:xfrm rot="10800000" flipH="1">
            <a:off x="1838643" y="4586605"/>
            <a:ext cx="2222" cy="863600"/>
          </a:xfrm>
          <a:prstGeom prst="curvedConnector3">
            <a:avLst>
              <a:gd name="adj1" fmla="val -7500000"/>
            </a:avLst>
          </a:prstGeom>
          <a:noFill/>
          <a:ln w="44450" cap="flat" cmpd="sng" algn="ctr">
            <a:solidFill>
              <a:srgbClr val="00B050"/>
            </a:solidFill>
            <a:prstDash val="sysDash"/>
            <a:miter lim="800000"/>
            <a:tailEnd type="triangle" w="lg" len="lg"/>
          </a:ln>
          <a:effectLst/>
        </p:spPr>
      </p:cxnSp>
      <p:cxnSp>
        <p:nvCxnSpPr>
          <p:cNvPr id="5" name="直接箭头连接符 4"/>
          <p:cNvCxnSpPr/>
          <p:nvPr>
            <p:custDataLst>
              <p:tags r:id="rId29"/>
            </p:custDataLst>
          </p:nvPr>
        </p:nvCxnSpPr>
        <p:spPr>
          <a:xfrm>
            <a:off x="4133850" y="3613150"/>
            <a:ext cx="648000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42" name="文本框 41"/>
          <p:cNvSpPr txBox="1"/>
          <p:nvPr>
            <p:custDataLst>
              <p:tags r:id="rId30"/>
            </p:custDataLst>
          </p:nvPr>
        </p:nvSpPr>
        <p:spPr>
          <a:xfrm>
            <a:off x="4785360" y="3429000"/>
            <a:ext cx="1440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 dirty="0">
                <a:solidFill>
                  <a:srgbClr val="3333CC"/>
                </a:solidFill>
                <a:latin typeface="+mn-ea"/>
                <a:cs typeface="Calibri" panose="020F0502020204030204" charset="0"/>
              </a:rPr>
              <a:t>cross-rack transfer</a:t>
            </a:r>
          </a:p>
        </p:txBody>
      </p:sp>
      <p:cxnSp>
        <p:nvCxnSpPr>
          <p:cNvPr id="43" name="直接箭头连接符 42"/>
          <p:cNvCxnSpPr/>
          <p:nvPr>
            <p:custDataLst>
              <p:tags r:id="rId31"/>
            </p:custDataLst>
          </p:nvPr>
        </p:nvCxnSpPr>
        <p:spPr>
          <a:xfrm>
            <a:off x="1582420" y="3613150"/>
            <a:ext cx="648000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ysDash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44" name="文本框 43"/>
          <p:cNvSpPr txBox="1"/>
          <p:nvPr>
            <p:custDataLst>
              <p:tags r:id="rId32"/>
            </p:custDataLst>
          </p:nvPr>
        </p:nvSpPr>
        <p:spPr>
          <a:xfrm>
            <a:off x="2229485" y="3429000"/>
            <a:ext cx="1440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 dirty="0">
                <a:solidFill>
                  <a:srgbClr val="3333CC"/>
                </a:solidFill>
                <a:latin typeface="+mn-ea"/>
                <a:cs typeface="Calibri" panose="020F0502020204030204" charset="0"/>
              </a:rPr>
              <a:t>inner-rack transfer</a:t>
            </a:r>
          </a:p>
        </p:txBody>
      </p:sp>
      <p:cxnSp>
        <p:nvCxnSpPr>
          <p:cNvPr id="45" name="直接箭头连接符 44"/>
          <p:cNvCxnSpPr/>
          <p:nvPr>
            <p:custDataLst>
              <p:tags r:id="rId33"/>
            </p:custDataLst>
          </p:nvPr>
        </p:nvCxnSpPr>
        <p:spPr>
          <a:xfrm>
            <a:off x="6654165" y="3613150"/>
            <a:ext cx="648000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lgDashDot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46" name="文本框 45"/>
          <p:cNvSpPr txBox="1"/>
          <p:nvPr>
            <p:custDataLst>
              <p:tags r:id="rId34"/>
            </p:custDataLst>
          </p:nvPr>
        </p:nvSpPr>
        <p:spPr>
          <a:xfrm>
            <a:off x="7301230" y="3429000"/>
            <a:ext cx="1728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 dirty="0">
                <a:solidFill>
                  <a:srgbClr val="3333CC"/>
                </a:solidFill>
                <a:latin typeface="+mn-ea"/>
                <a:cs typeface="Calibri" panose="020F0502020204030204" charset="0"/>
              </a:rPr>
              <a:t>cross-region transfer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1522730" y="6014720"/>
            <a:ext cx="1784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000" dirty="0"/>
              <a:t>Single-block repair</a:t>
            </a:r>
          </a:p>
        </p:txBody>
      </p:sp>
      <p:sp>
        <p:nvSpPr>
          <p:cNvPr id="49" name="TextBox 59"/>
          <p:cNvSpPr txBox="1"/>
          <p:nvPr/>
        </p:nvSpPr>
        <p:spPr>
          <a:xfrm>
            <a:off x="8609330" y="4785995"/>
            <a:ext cx="27863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24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1</a:t>
            </a:r>
            <a:r>
              <a:rPr lang="en-US" sz="24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 = D</a:t>
            </a:r>
            <a:r>
              <a:rPr lang="en-US" sz="24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2</a:t>
            </a:r>
            <a:r>
              <a:rPr lang="en-US" sz="24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 + C</a:t>
            </a:r>
            <a:r>
              <a:rPr lang="en-US" sz="24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1</a:t>
            </a:r>
            <a:endParaRPr lang="en-US" sz="2400" b="1" baseline="-25000" dirty="0">
              <a:solidFill>
                <a:schemeClr val="tx1"/>
              </a:solidFill>
              <a:latin typeface="+mn-lt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Multi-block Repair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371600"/>
            <a:ext cx="10970260" cy="1908810"/>
          </a:xfrm>
        </p:spPr>
        <p:txBody>
          <a:bodyPr/>
          <a:lstStyle/>
          <a:p>
            <a:r>
              <a:rPr lang="en-US" dirty="0">
                <a:sym typeface="+mn-ea"/>
              </a:rPr>
              <a:t>A </a:t>
            </a:r>
            <a:r>
              <a:rPr lang="en-US" b="1" dirty="0">
                <a:solidFill>
                  <a:srgbClr val="FF0000"/>
                </a:solidFill>
                <a:sym typeface="+mn-ea"/>
              </a:rPr>
              <a:t>progressive</a:t>
            </a:r>
            <a:r>
              <a:rPr lang="en-US" dirty="0">
                <a:sym typeface="+mn-ea"/>
              </a:rPr>
              <a:t> approach</a:t>
            </a:r>
            <a:endParaRPr lang="en-US" altLang="zh-CN" dirty="0"/>
          </a:p>
          <a:p>
            <a:pPr lvl="1"/>
            <a:r>
              <a:rPr lang="en-US" altLang="zh-CN" dirty="0"/>
              <a:t>Execute maximum possible number of column repairs and </a:t>
            </a:r>
            <a:r>
              <a:rPr lang="en-US" altLang="zh-CN" dirty="0">
                <a:sym typeface="+mn-ea"/>
              </a:rPr>
              <a:t>minimum possible number of row repairs alternately</a:t>
            </a:r>
            <a:r>
              <a:rPr lang="en-US" altLang="zh-CN" dirty="0"/>
              <a:t> </a:t>
            </a:r>
          </a:p>
          <a:p>
            <a:pPr lvl="1"/>
            <a:r>
              <a:rPr lang="en-US" altLang="zh-CN" dirty="0"/>
              <a:t>Enable repair of more than m</a:t>
            </a:r>
            <a:r>
              <a:rPr lang="en-US" altLang="zh-CN" baseline="-25000" dirty="0"/>
              <a:t>2</a:t>
            </a:r>
            <a:r>
              <a:rPr lang="en-US" altLang="zh-CN" dirty="0"/>
              <a:t> failures in a column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18</a:t>
            </a:fld>
            <a:endParaRPr lang="en-US"/>
          </a:p>
        </p:txBody>
      </p:sp>
      <p:sp>
        <p:nvSpPr>
          <p:cNvPr id="77" name="矩形 76"/>
          <p:cNvSpPr/>
          <p:nvPr>
            <p:custDataLst>
              <p:tags r:id="rId1"/>
            </p:custDataLst>
          </p:nvPr>
        </p:nvSpPr>
        <p:spPr>
          <a:xfrm>
            <a:off x="5855335" y="4495800"/>
            <a:ext cx="2160000" cy="1728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cxnSp>
        <p:nvCxnSpPr>
          <p:cNvPr id="5" name="直接箭头连接符 4"/>
          <p:cNvCxnSpPr/>
          <p:nvPr>
            <p:custDataLst>
              <p:tags r:id="rId2"/>
            </p:custDataLst>
          </p:nvPr>
        </p:nvCxnSpPr>
        <p:spPr>
          <a:xfrm>
            <a:off x="3219450" y="3613150"/>
            <a:ext cx="648000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42" name="文本框 41"/>
          <p:cNvSpPr txBox="1"/>
          <p:nvPr>
            <p:custDataLst>
              <p:tags r:id="rId3"/>
            </p:custDataLst>
          </p:nvPr>
        </p:nvSpPr>
        <p:spPr>
          <a:xfrm>
            <a:off x="3870960" y="3429000"/>
            <a:ext cx="1440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>
                <a:solidFill>
                  <a:srgbClr val="3333CC"/>
                </a:solidFill>
                <a:latin typeface="+mn-ea"/>
                <a:cs typeface="Calibri" panose="020F0502020204030204" charset="0"/>
              </a:rPr>
              <a:t>cross-rack transfer</a:t>
            </a:r>
          </a:p>
        </p:txBody>
      </p:sp>
      <p:cxnSp>
        <p:nvCxnSpPr>
          <p:cNvPr id="43" name="直接箭头连接符 42"/>
          <p:cNvCxnSpPr/>
          <p:nvPr>
            <p:custDataLst>
              <p:tags r:id="rId4"/>
            </p:custDataLst>
          </p:nvPr>
        </p:nvCxnSpPr>
        <p:spPr>
          <a:xfrm>
            <a:off x="668020" y="3613150"/>
            <a:ext cx="648000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ysDash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44" name="文本框 43"/>
          <p:cNvSpPr txBox="1"/>
          <p:nvPr>
            <p:custDataLst>
              <p:tags r:id="rId5"/>
            </p:custDataLst>
          </p:nvPr>
        </p:nvSpPr>
        <p:spPr>
          <a:xfrm>
            <a:off x="1315085" y="3429000"/>
            <a:ext cx="1440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 dirty="0">
                <a:solidFill>
                  <a:srgbClr val="3333CC"/>
                </a:solidFill>
                <a:latin typeface="+mn-ea"/>
                <a:cs typeface="Calibri" panose="020F0502020204030204" charset="0"/>
              </a:rPr>
              <a:t>inner-rack transfer</a:t>
            </a:r>
          </a:p>
        </p:txBody>
      </p:sp>
      <p:cxnSp>
        <p:nvCxnSpPr>
          <p:cNvPr id="45" name="直接箭头连接符 44"/>
          <p:cNvCxnSpPr/>
          <p:nvPr>
            <p:custDataLst>
              <p:tags r:id="rId6"/>
            </p:custDataLst>
          </p:nvPr>
        </p:nvCxnSpPr>
        <p:spPr>
          <a:xfrm>
            <a:off x="5739765" y="3613150"/>
            <a:ext cx="648000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lgDashDot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46" name="文本框 45"/>
          <p:cNvSpPr txBox="1"/>
          <p:nvPr>
            <p:custDataLst>
              <p:tags r:id="rId7"/>
            </p:custDataLst>
          </p:nvPr>
        </p:nvSpPr>
        <p:spPr>
          <a:xfrm>
            <a:off x="6386830" y="3429000"/>
            <a:ext cx="1728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>
                <a:solidFill>
                  <a:srgbClr val="3333CC"/>
                </a:solidFill>
                <a:latin typeface="+mn-ea"/>
                <a:cs typeface="Calibri" panose="020F0502020204030204" charset="0"/>
              </a:rPr>
              <a:t>cross-region transfer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608330" y="6319520"/>
            <a:ext cx="2438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000" dirty="0"/>
              <a:t>Multi-block repair</a:t>
            </a:r>
          </a:p>
        </p:txBody>
      </p:sp>
      <p:sp>
        <p:nvSpPr>
          <p:cNvPr id="102" name="TextBox 59"/>
          <p:cNvSpPr txBox="1"/>
          <p:nvPr/>
        </p:nvSpPr>
        <p:spPr>
          <a:xfrm>
            <a:off x="8152130" y="4419600"/>
            <a:ext cx="38614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Calibri" panose="020F0502020204030204" charset="0"/>
              </a:rPr>
              <a:t>① </a:t>
            </a:r>
            <a:r>
              <a:rPr lang="en-US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 = D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2</a:t>
            </a:r>
            <a:r>
              <a:rPr lang="en-US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 + C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; D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4</a:t>
            </a:r>
            <a:r>
              <a:rPr lang="en-US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 = D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 + C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2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Calibri" panose="020F0502020204030204" charset="0"/>
              </a:rPr>
              <a:t>② Transfer D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Calibri" panose="020F0502020204030204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Calibri" panose="020F0502020204030204" charset="0"/>
              </a:rPr>
              <a:t>,D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Calibri" panose="020F0502020204030204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Calibri" panose="020F0502020204030204" charset="0"/>
              </a:rPr>
              <a:t>,R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Calibri" panose="020F0502020204030204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Calibri" panose="020F0502020204030204" charset="0"/>
              </a:rPr>
              <a:t>,R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Calibri" panose="020F0502020204030204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Calibri" panose="020F0502020204030204" charset="0"/>
              </a:rPr>
              <a:t> to decode 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Calibri" panose="020F0502020204030204" charset="0"/>
              </a:rPr>
              <a:t>D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Calibri" panose="020F0502020204030204" charset="0"/>
              </a:rPr>
              <a:t>5</a:t>
            </a:r>
            <a:r>
              <a:rPr lang="en-US" b="1" dirty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Calibri" panose="020F0502020204030204" charset="0"/>
              </a:rPr>
              <a:t>, D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Calibri" panose="020F0502020204030204" charset="0"/>
              </a:rPr>
              <a:t>7</a:t>
            </a:r>
            <a:r>
              <a:rPr lang="en-US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; Redistribute </a:t>
            </a:r>
            <a:r>
              <a:rPr lang="en-US" b="1" dirty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Calibri" panose="020F0502020204030204" charset="0"/>
                <a:sym typeface="+mn-ea"/>
              </a:rPr>
              <a:t>D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Calibri" panose="020F0502020204030204" charset="0"/>
                <a:sym typeface="+mn-ea"/>
              </a:rPr>
              <a:t>7</a:t>
            </a:r>
            <a:endParaRPr lang="en-US" b="1" dirty="0">
              <a:solidFill>
                <a:schemeClr val="tx1"/>
              </a:solidFill>
              <a:latin typeface="+mn-lt"/>
              <a:ea typeface="宋体" panose="02010600030101010101" pitchFamily="2" charset="-122"/>
              <a:cs typeface="Calibri" panose="020F0502020204030204" charset="0"/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Calibri" panose="020F0502020204030204" charset="0"/>
              </a:rPr>
              <a:t>③ </a:t>
            </a:r>
            <a:r>
              <a:rPr lang="en-US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C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 = D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5</a:t>
            </a:r>
            <a:r>
              <a:rPr lang="en-US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 + D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6</a:t>
            </a:r>
            <a:r>
              <a:rPr lang="en-US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; D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8</a:t>
            </a:r>
            <a:r>
              <a:rPr lang="en-US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 = D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7</a:t>
            </a:r>
            <a:r>
              <a:rPr lang="en-US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 + C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4</a:t>
            </a:r>
            <a:endParaRPr lang="en-US" b="1" baseline="-25000" dirty="0">
              <a:solidFill>
                <a:srgbClr val="FF0000"/>
              </a:solidFill>
              <a:latin typeface="+mn-lt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  <a:p>
            <a:pPr algn="l">
              <a:buClrTx/>
              <a:buSzTx/>
              <a:buFontTx/>
            </a:pPr>
            <a:r>
              <a:rPr lang="en-US" b="1" dirty="0">
                <a:solidFill>
                  <a:srgbClr val="FF0000"/>
                </a:solidFill>
                <a:latin typeface="+mn-lt"/>
                <a:sym typeface="+mn-ea"/>
              </a:rPr>
              <a:t>Cross-rack: one block</a:t>
            </a:r>
            <a:endParaRPr lang="en-US" b="1" dirty="0">
              <a:solidFill>
                <a:srgbClr val="FF0000"/>
              </a:solidFill>
              <a:latin typeface="+mn-lt"/>
            </a:endParaRPr>
          </a:p>
          <a:p>
            <a:pPr algn="l">
              <a:buClrTx/>
              <a:buSzTx/>
              <a:buFontTx/>
            </a:pPr>
            <a:r>
              <a:rPr lang="en-US" b="1" dirty="0">
                <a:solidFill>
                  <a:srgbClr val="FF0000"/>
                </a:solidFill>
                <a:latin typeface="+mn-lt"/>
                <a:sym typeface="+mn-ea"/>
              </a:rPr>
              <a:t>Cross-region: four blocks</a:t>
            </a:r>
            <a:endParaRPr lang="en-US" b="1" baseline="-25000" dirty="0">
              <a:solidFill>
                <a:srgbClr val="FF0000"/>
              </a:solidFill>
              <a:latin typeface="+mn-lt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</p:txBody>
      </p:sp>
      <p:sp>
        <p:nvSpPr>
          <p:cNvPr id="90" name="圆角矩形 89"/>
          <p:cNvSpPr/>
          <p:nvPr>
            <p:custDataLst>
              <p:tags r:id="rId8"/>
            </p:custDataLst>
          </p:nvPr>
        </p:nvSpPr>
        <p:spPr>
          <a:xfrm>
            <a:off x="902335" y="46875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91" name="圆角矩形 90"/>
          <p:cNvSpPr/>
          <p:nvPr>
            <p:custDataLst>
              <p:tags r:id="rId9"/>
            </p:custDataLst>
          </p:nvPr>
        </p:nvSpPr>
        <p:spPr>
          <a:xfrm>
            <a:off x="1870075" y="46875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92" name="圆角矩形 91"/>
          <p:cNvSpPr/>
          <p:nvPr>
            <p:custDataLst>
              <p:tags r:id="rId10"/>
            </p:custDataLst>
          </p:nvPr>
        </p:nvSpPr>
        <p:spPr>
          <a:xfrm>
            <a:off x="3491865" y="466661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5</a:t>
            </a:r>
          </a:p>
        </p:txBody>
      </p:sp>
      <p:sp>
        <p:nvSpPr>
          <p:cNvPr id="93" name="圆角矩形 92"/>
          <p:cNvSpPr/>
          <p:nvPr>
            <p:custDataLst>
              <p:tags r:id="rId11"/>
            </p:custDataLst>
          </p:nvPr>
        </p:nvSpPr>
        <p:spPr>
          <a:xfrm>
            <a:off x="902335" y="51193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94" name="圆角矩形 93"/>
          <p:cNvSpPr/>
          <p:nvPr>
            <p:custDataLst>
              <p:tags r:id="rId12"/>
            </p:custDataLst>
          </p:nvPr>
        </p:nvSpPr>
        <p:spPr>
          <a:xfrm>
            <a:off x="1870075" y="51193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95" name="圆角矩形 94"/>
          <p:cNvSpPr/>
          <p:nvPr>
            <p:custDataLst>
              <p:tags r:id="rId13"/>
            </p:custDataLst>
          </p:nvPr>
        </p:nvSpPr>
        <p:spPr>
          <a:xfrm>
            <a:off x="3491865" y="509841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6</a:t>
            </a:r>
          </a:p>
        </p:txBody>
      </p:sp>
      <p:sp>
        <p:nvSpPr>
          <p:cNvPr id="96" name="圆角矩形 95"/>
          <p:cNvSpPr/>
          <p:nvPr>
            <p:custDataLst>
              <p:tags r:id="rId14"/>
            </p:custDataLst>
          </p:nvPr>
        </p:nvSpPr>
        <p:spPr>
          <a:xfrm>
            <a:off x="902335" y="5551170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97" name="圆角矩形 96"/>
          <p:cNvSpPr/>
          <p:nvPr>
            <p:custDataLst>
              <p:tags r:id="rId15"/>
            </p:custDataLst>
          </p:nvPr>
        </p:nvSpPr>
        <p:spPr>
          <a:xfrm>
            <a:off x="1870075" y="5551170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98" name="圆角矩形 97"/>
          <p:cNvSpPr/>
          <p:nvPr>
            <p:custDataLst>
              <p:tags r:id="rId16"/>
            </p:custDataLst>
          </p:nvPr>
        </p:nvSpPr>
        <p:spPr>
          <a:xfrm>
            <a:off x="3491865" y="5530215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99" name="圆角矩形 98"/>
          <p:cNvSpPr/>
          <p:nvPr>
            <p:custDataLst>
              <p:tags r:id="rId17"/>
            </p:custDataLst>
          </p:nvPr>
        </p:nvSpPr>
        <p:spPr>
          <a:xfrm>
            <a:off x="4459605" y="466661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7</a:t>
            </a:r>
          </a:p>
        </p:txBody>
      </p:sp>
      <p:sp>
        <p:nvSpPr>
          <p:cNvPr id="100" name="圆角矩形 99"/>
          <p:cNvSpPr/>
          <p:nvPr>
            <p:custDataLst>
              <p:tags r:id="rId18"/>
            </p:custDataLst>
          </p:nvPr>
        </p:nvSpPr>
        <p:spPr>
          <a:xfrm>
            <a:off x="4459605" y="509841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8</a:t>
            </a:r>
          </a:p>
        </p:txBody>
      </p:sp>
      <p:sp>
        <p:nvSpPr>
          <p:cNvPr id="101" name="圆角矩形 100"/>
          <p:cNvSpPr/>
          <p:nvPr>
            <p:custDataLst>
              <p:tags r:id="rId19"/>
            </p:custDataLst>
          </p:nvPr>
        </p:nvSpPr>
        <p:spPr>
          <a:xfrm>
            <a:off x="4459605" y="5530215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104" name="圆角矩形 103"/>
          <p:cNvSpPr/>
          <p:nvPr>
            <p:custDataLst>
              <p:tags r:id="rId20"/>
            </p:custDataLst>
          </p:nvPr>
        </p:nvSpPr>
        <p:spPr>
          <a:xfrm>
            <a:off x="6107430" y="4687570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105" name="圆角矩形 104"/>
          <p:cNvSpPr/>
          <p:nvPr>
            <p:custDataLst>
              <p:tags r:id="rId21"/>
            </p:custDataLst>
          </p:nvPr>
        </p:nvSpPr>
        <p:spPr>
          <a:xfrm>
            <a:off x="6107430" y="5119370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106" name="圆角矩形 105"/>
          <p:cNvSpPr/>
          <p:nvPr>
            <p:custDataLst>
              <p:tags r:id="rId22"/>
            </p:custDataLst>
          </p:nvPr>
        </p:nvSpPr>
        <p:spPr>
          <a:xfrm>
            <a:off x="6107430" y="5551170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G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107" name="圆角矩形 106"/>
          <p:cNvSpPr/>
          <p:nvPr>
            <p:custDataLst>
              <p:tags r:id="rId23"/>
            </p:custDataLst>
          </p:nvPr>
        </p:nvSpPr>
        <p:spPr>
          <a:xfrm>
            <a:off x="7075170" y="4685030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108" name="圆角矩形 107"/>
          <p:cNvSpPr/>
          <p:nvPr>
            <p:custDataLst>
              <p:tags r:id="rId24"/>
            </p:custDataLst>
          </p:nvPr>
        </p:nvSpPr>
        <p:spPr>
          <a:xfrm>
            <a:off x="7075170" y="5116830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109" name="圆角矩形 108"/>
          <p:cNvSpPr/>
          <p:nvPr>
            <p:custDataLst>
              <p:tags r:id="rId25"/>
            </p:custDataLst>
          </p:nvPr>
        </p:nvSpPr>
        <p:spPr>
          <a:xfrm>
            <a:off x="7075170" y="5548630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G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110" name="矩形 109"/>
          <p:cNvSpPr/>
          <p:nvPr>
            <p:custDataLst>
              <p:tags r:id="rId26"/>
            </p:custDataLst>
          </p:nvPr>
        </p:nvSpPr>
        <p:spPr>
          <a:xfrm>
            <a:off x="650240" y="4495800"/>
            <a:ext cx="2160000" cy="1728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11" name="圆角矩形 110"/>
          <p:cNvSpPr/>
          <p:nvPr>
            <p:custDataLst>
              <p:tags r:id="rId27"/>
            </p:custDataLst>
          </p:nvPr>
        </p:nvSpPr>
        <p:spPr>
          <a:xfrm>
            <a:off x="801370" y="4620895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12" name="圆角矩形 111"/>
          <p:cNvSpPr/>
          <p:nvPr>
            <p:custDataLst>
              <p:tags r:id="rId28"/>
            </p:custDataLst>
          </p:nvPr>
        </p:nvSpPr>
        <p:spPr>
          <a:xfrm>
            <a:off x="1778635" y="4620895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13" name="圆角矩形 112"/>
          <p:cNvSpPr/>
          <p:nvPr>
            <p:custDataLst>
              <p:tags r:id="rId29"/>
            </p:custDataLst>
          </p:nvPr>
        </p:nvSpPr>
        <p:spPr>
          <a:xfrm>
            <a:off x="3390265" y="4599940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14" name="圆角矩形 113"/>
          <p:cNvSpPr/>
          <p:nvPr>
            <p:custDataLst>
              <p:tags r:id="rId30"/>
            </p:custDataLst>
          </p:nvPr>
        </p:nvSpPr>
        <p:spPr>
          <a:xfrm>
            <a:off x="4367530" y="4599940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15" name="圆角矩形 114"/>
          <p:cNvSpPr/>
          <p:nvPr>
            <p:custDataLst>
              <p:tags r:id="rId31"/>
            </p:custDataLst>
          </p:nvPr>
        </p:nvSpPr>
        <p:spPr>
          <a:xfrm>
            <a:off x="6006465" y="4620895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16" name="圆角矩形 115"/>
          <p:cNvSpPr/>
          <p:nvPr>
            <p:custDataLst>
              <p:tags r:id="rId32"/>
            </p:custDataLst>
          </p:nvPr>
        </p:nvSpPr>
        <p:spPr>
          <a:xfrm>
            <a:off x="6983730" y="4620895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17" name="矩形 116"/>
          <p:cNvSpPr/>
          <p:nvPr>
            <p:custDataLst>
              <p:tags r:id="rId33"/>
            </p:custDataLst>
          </p:nvPr>
        </p:nvSpPr>
        <p:spPr>
          <a:xfrm>
            <a:off x="3247390" y="4495800"/>
            <a:ext cx="2160000" cy="1728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19" name="乘号 118"/>
          <p:cNvSpPr/>
          <p:nvPr>
            <p:custDataLst>
              <p:tags r:id="rId34"/>
            </p:custDataLst>
          </p:nvPr>
        </p:nvSpPr>
        <p:spPr>
          <a:xfrm>
            <a:off x="976630" y="4608830"/>
            <a:ext cx="540000" cy="540000"/>
          </a:xfrm>
          <a:prstGeom prst="mathMultiply">
            <a:avLst/>
          </a:prstGeom>
          <a:solidFill>
            <a:srgbClr val="FFFFFF">
              <a:lumMod val="50000"/>
            </a:srgbClr>
          </a:solidFill>
          <a:ln w="317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cxnSp>
        <p:nvCxnSpPr>
          <p:cNvPr id="120" name="曲线连接符 119"/>
          <p:cNvCxnSpPr/>
          <p:nvPr/>
        </p:nvCxnSpPr>
        <p:spPr>
          <a:xfrm rot="10800000" flipH="1">
            <a:off x="913130" y="4891405"/>
            <a:ext cx="2540" cy="431800"/>
          </a:xfrm>
          <a:prstGeom prst="curvedConnector3">
            <a:avLst>
              <a:gd name="adj1" fmla="val -7500000"/>
            </a:avLst>
          </a:prstGeom>
          <a:noFill/>
          <a:ln w="44450" cap="flat" cmpd="sng" algn="ctr">
            <a:solidFill>
              <a:srgbClr val="00B050"/>
            </a:solidFill>
            <a:prstDash val="sysDash"/>
            <a:miter lim="800000"/>
            <a:tailEnd type="triangle" w="lg" len="lg"/>
          </a:ln>
          <a:effectLst/>
        </p:spPr>
      </p:cxnSp>
      <p:cxnSp>
        <p:nvCxnSpPr>
          <p:cNvPr id="121" name="曲线连接符 120"/>
          <p:cNvCxnSpPr/>
          <p:nvPr/>
        </p:nvCxnSpPr>
        <p:spPr>
          <a:xfrm rot="10800000" flipH="1">
            <a:off x="913448" y="4891405"/>
            <a:ext cx="2222" cy="863600"/>
          </a:xfrm>
          <a:prstGeom prst="curvedConnector3">
            <a:avLst>
              <a:gd name="adj1" fmla="val -7500000"/>
            </a:avLst>
          </a:prstGeom>
          <a:noFill/>
          <a:ln w="44450" cap="flat" cmpd="sng" algn="ctr">
            <a:solidFill>
              <a:srgbClr val="00B050"/>
            </a:solidFill>
            <a:prstDash val="sysDash"/>
            <a:miter lim="800000"/>
            <a:tailEnd type="triangle" w="lg" len="lg"/>
          </a:ln>
          <a:effectLst/>
        </p:spPr>
      </p:cxnSp>
      <p:sp>
        <p:nvSpPr>
          <p:cNvPr id="122" name="乘号 121"/>
          <p:cNvSpPr/>
          <p:nvPr>
            <p:custDataLst>
              <p:tags r:id="rId35"/>
            </p:custDataLst>
          </p:nvPr>
        </p:nvSpPr>
        <p:spPr>
          <a:xfrm>
            <a:off x="4538345" y="4599940"/>
            <a:ext cx="540000" cy="540000"/>
          </a:xfrm>
          <a:prstGeom prst="mathMultiply">
            <a:avLst/>
          </a:prstGeom>
          <a:solidFill>
            <a:srgbClr val="FFFFFF">
              <a:lumMod val="50000"/>
            </a:srgbClr>
          </a:solidFill>
          <a:ln w="317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23" name="乘号 122"/>
          <p:cNvSpPr/>
          <p:nvPr>
            <p:custDataLst>
              <p:tags r:id="rId36"/>
            </p:custDataLst>
          </p:nvPr>
        </p:nvSpPr>
        <p:spPr>
          <a:xfrm>
            <a:off x="1946275" y="5062855"/>
            <a:ext cx="540000" cy="540000"/>
          </a:xfrm>
          <a:prstGeom prst="mathMultiply">
            <a:avLst/>
          </a:prstGeom>
          <a:solidFill>
            <a:srgbClr val="FFFFFF">
              <a:lumMod val="50000"/>
            </a:srgbClr>
          </a:solidFill>
          <a:ln w="317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24" name="乘号 123"/>
          <p:cNvSpPr/>
          <p:nvPr>
            <p:custDataLst>
              <p:tags r:id="rId37"/>
            </p:custDataLst>
          </p:nvPr>
        </p:nvSpPr>
        <p:spPr>
          <a:xfrm>
            <a:off x="3566160" y="4579620"/>
            <a:ext cx="540000" cy="540000"/>
          </a:xfrm>
          <a:prstGeom prst="mathMultiply">
            <a:avLst/>
          </a:prstGeom>
          <a:solidFill>
            <a:srgbClr val="FFFFFF">
              <a:lumMod val="50000"/>
            </a:srgbClr>
          </a:solidFill>
          <a:ln w="317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25" name="乘号 124"/>
          <p:cNvSpPr/>
          <p:nvPr>
            <p:custDataLst>
              <p:tags r:id="rId38"/>
            </p:custDataLst>
          </p:nvPr>
        </p:nvSpPr>
        <p:spPr>
          <a:xfrm>
            <a:off x="3576955" y="5483860"/>
            <a:ext cx="540000" cy="540000"/>
          </a:xfrm>
          <a:prstGeom prst="mathMultiply">
            <a:avLst/>
          </a:prstGeom>
          <a:solidFill>
            <a:srgbClr val="FFFFFF">
              <a:lumMod val="50000"/>
            </a:srgbClr>
          </a:solidFill>
          <a:ln w="317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26" name="乘号 125"/>
          <p:cNvSpPr/>
          <p:nvPr>
            <p:custDataLst>
              <p:tags r:id="rId39"/>
            </p:custDataLst>
          </p:nvPr>
        </p:nvSpPr>
        <p:spPr>
          <a:xfrm>
            <a:off x="4543425" y="5062855"/>
            <a:ext cx="540000" cy="540000"/>
          </a:xfrm>
          <a:prstGeom prst="mathMultiply">
            <a:avLst/>
          </a:prstGeom>
          <a:solidFill>
            <a:srgbClr val="FFFFFF">
              <a:lumMod val="50000"/>
            </a:srgbClr>
          </a:solidFill>
          <a:ln w="317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27" name="文本框 126"/>
          <p:cNvSpPr txBox="1"/>
          <p:nvPr/>
        </p:nvSpPr>
        <p:spPr>
          <a:xfrm>
            <a:off x="175260" y="5008245"/>
            <a:ext cx="6946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2800" b="1">
                <a:latin typeface="Calibri" panose="020F0502020204030204" charset="0"/>
                <a:ea typeface="宋体" panose="02010600030101010101" pitchFamily="2" charset="-122"/>
              </a:rPr>
              <a:t>①</a:t>
            </a:r>
          </a:p>
        </p:txBody>
      </p:sp>
      <p:sp>
        <p:nvSpPr>
          <p:cNvPr id="128" name="文本框 127"/>
          <p:cNvSpPr txBox="1"/>
          <p:nvPr/>
        </p:nvSpPr>
        <p:spPr>
          <a:xfrm>
            <a:off x="2771140" y="5008245"/>
            <a:ext cx="6946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2800" b="1">
                <a:latin typeface="Calibri" panose="020F0502020204030204" charset="0"/>
                <a:ea typeface="宋体" panose="02010600030101010101" pitchFamily="2" charset="-122"/>
              </a:rPr>
              <a:t>③</a:t>
            </a:r>
          </a:p>
        </p:txBody>
      </p:sp>
      <p:cxnSp>
        <p:nvCxnSpPr>
          <p:cNvPr id="129" name="曲线连接符 128"/>
          <p:cNvCxnSpPr/>
          <p:nvPr/>
        </p:nvCxnSpPr>
        <p:spPr>
          <a:xfrm rot="16200000" flipH="1">
            <a:off x="2450387" y="3494058"/>
            <a:ext cx="3600" cy="2412000"/>
          </a:xfrm>
          <a:prstGeom prst="curvedConnector3">
            <a:avLst>
              <a:gd name="adj1" fmla="val -13437846"/>
            </a:avLst>
          </a:prstGeom>
          <a:noFill/>
          <a:ln w="44450" cap="flat" cmpd="sng" algn="ctr">
            <a:solidFill>
              <a:srgbClr val="00B050"/>
            </a:solidFill>
            <a:prstDash val="lgDashDot"/>
            <a:miter lim="800000"/>
            <a:tailEnd type="triangle" w="lg" len="lg"/>
          </a:ln>
          <a:effectLst/>
        </p:spPr>
      </p:cxnSp>
      <p:sp>
        <p:nvSpPr>
          <p:cNvPr id="130" name="文本框 129"/>
          <p:cNvSpPr txBox="1"/>
          <p:nvPr/>
        </p:nvSpPr>
        <p:spPr>
          <a:xfrm>
            <a:off x="3402330" y="4038600"/>
            <a:ext cx="6946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2800" b="1">
                <a:latin typeface="Calibri" panose="020F0502020204030204" charset="0"/>
                <a:ea typeface="宋体" panose="02010600030101010101" pitchFamily="2" charset="-122"/>
              </a:rPr>
              <a:t>②</a:t>
            </a:r>
          </a:p>
        </p:txBody>
      </p:sp>
      <p:cxnSp>
        <p:nvCxnSpPr>
          <p:cNvPr id="131" name="曲线连接符 130"/>
          <p:cNvCxnSpPr/>
          <p:nvPr/>
        </p:nvCxnSpPr>
        <p:spPr>
          <a:xfrm rot="10800000" flipH="1">
            <a:off x="3491230" y="5304155"/>
            <a:ext cx="2540" cy="431800"/>
          </a:xfrm>
          <a:prstGeom prst="curvedConnector3">
            <a:avLst>
              <a:gd name="adj1" fmla="val -7500000"/>
            </a:avLst>
          </a:prstGeom>
          <a:noFill/>
          <a:ln w="44450" cap="flat" cmpd="sng" algn="ctr">
            <a:solidFill>
              <a:srgbClr val="00B050"/>
            </a:solidFill>
            <a:prstDash val="sysDash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132" name="曲线连接符 131"/>
          <p:cNvCxnSpPr/>
          <p:nvPr/>
        </p:nvCxnSpPr>
        <p:spPr>
          <a:xfrm rot="10800000" flipH="1">
            <a:off x="3491548" y="4882515"/>
            <a:ext cx="2222" cy="863600"/>
          </a:xfrm>
          <a:prstGeom prst="curvedConnector3">
            <a:avLst>
              <a:gd name="adj1" fmla="val -7500000"/>
            </a:avLst>
          </a:prstGeom>
          <a:noFill/>
          <a:ln w="44450" cap="flat" cmpd="sng" algn="ctr">
            <a:solidFill>
              <a:srgbClr val="00B050"/>
            </a:solidFill>
            <a:prstDash val="sysDash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133" name="曲线连接符 132"/>
          <p:cNvCxnSpPr/>
          <p:nvPr/>
        </p:nvCxnSpPr>
        <p:spPr>
          <a:xfrm rot="10800000" flipH="1">
            <a:off x="1867535" y="4891405"/>
            <a:ext cx="2540" cy="431800"/>
          </a:xfrm>
          <a:prstGeom prst="curvedConnector3">
            <a:avLst>
              <a:gd name="adj1" fmla="val -7500000"/>
            </a:avLst>
          </a:prstGeom>
          <a:noFill/>
          <a:ln w="44450" cap="flat" cmpd="sng" algn="ctr">
            <a:solidFill>
              <a:srgbClr val="00B050"/>
            </a:solidFill>
            <a:prstDash val="sysDash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134" name="曲线连接符 133"/>
          <p:cNvCxnSpPr/>
          <p:nvPr/>
        </p:nvCxnSpPr>
        <p:spPr>
          <a:xfrm rot="10800000" flipH="1">
            <a:off x="1870075" y="5323205"/>
            <a:ext cx="2540" cy="431800"/>
          </a:xfrm>
          <a:prstGeom prst="curvedConnector3">
            <a:avLst>
              <a:gd name="adj1" fmla="val -7500000"/>
            </a:avLst>
          </a:prstGeom>
          <a:noFill/>
          <a:ln w="44450" cap="flat" cmpd="sng" algn="ctr">
            <a:solidFill>
              <a:srgbClr val="00B050"/>
            </a:solidFill>
            <a:prstDash val="sysDash"/>
            <a:miter lim="800000"/>
            <a:tailEnd type="triangle" w="lg" len="lg"/>
          </a:ln>
          <a:effectLst/>
        </p:spPr>
      </p:cxnSp>
      <p:cxnSp>
        <p:nvCxnSpPr>
          <p:cNvPr id="135" name="曲线连接符 134"/>
          <p:cNvCxnSpPr/>
          <p:nvPr/>
        </p:nvCxnSpPr>
        <p:spPr>
          <a:xfrm rot="10800000" flipH="1">
            <a:off x="4459605" y="4891405"/>
            <a:ext cx="2540" cy="431800"/>
          </a:xfrm>
          <a:prstGeom prst="curvedConnector3">
            <a:avLst>
              <a:gd name="adj1" fmla="val -7500000"/>
            </a:avLst>
          </a:prstGeom>
          <a:noFill/>
          <a:ln w="44450" cap="flat" cmpd="sng" algn="ctr">
            <a:solidFill>
              <a:srgbClr val="00B050"/>
            </a:solidFill>
            <a:prstDash val="sysDash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136" name="曲线连接符 135"/>
          <p:cNvCxnSpPr/>
          <p:nvPr/>
        </p:nvCxnSpPr>
        <p:spPr>
          <a:xfrm rot="10800000" flipH="1">
            <a:off x="4462145" y="5323205"/>
            <a:ext cx="2540" cy="431800"/>
          </a:xfrm>
          <a:prstGeom prst="curvedConnector3">
            <a:avLst>
              <a:gd name="adj1" fmla="val -7500000"/>
            </a:avLst>
          </a:prstGeom>
          <a:noFill/>
          <a:ln w="44450" cap="flat" cmpd="sng" algn="ctr">
            <a:solidFill>
              <a:srgbClr val="00B050"/>
            </a:solidFill>
            <a:prstDash val="sysDash"/>
            <a:miter lim="800000"/>
            <a:tailEnd type="triangle" w="lg" len="lg"/>
          </a:ln>
          <a:effectLst/>
        </p:spPr>
      </p:cxnSp>
      <p:cxnSp>
        <p:nvCxnSpPr>
          <p:cNvPr id="137" name="曲线连接符 136"/>
          <p:cNvCxnSpPr/>
          <p:nvPr>
            <p:custDataLst>
              <p:tags r:id="rId40"/>
            </p:custDataLst>
          </p:nvPr>
        </p:nvCxnSpPr>
        <p:spPr>
          <a:xfrm rot="16200000" flipH="1" flipV="1">
            <a:off x="4591702" y="4163457"/>
            <a:ext cx="18000" cy="1008000"/>
          </a:xfrm>
          <a:prstGeom prst="curvedConnector3">
            <a:avLst>
              <a:gd name="adj1" fmla="val -1137879"/>
            </a:avLst>
          </a:prstGeom>
          <a:noFill/>
          <a:ln w="44450" cap="flat" cmpd="sng" algn="ctr">
            <a:solidFill>
              <a:srgbClr val="00B050"/>
            </a:solidFill>
            <a:prstDash val="solid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138" name="曲线连接符 137"/>
          <p:cNvCxnSpPr/>
          <p:nvPr>
            <p:custDataLst>
              <p:tags r:id="rId41"/>
            </p:custDataLst>
          </p:nvPr>
        </p:nvCxnSpPr>
        <p:spPr>
          <a:xfrm rot="16200000" flipH="1" flipV="1">
            <a:off x="5541532" y="2845527"/>
            <a:ext cx="43200" cy="3672000"/>
          </a:xfrm>
          <a:prstGeom prst="curvedConnector3">
            <a:avLst>
              <a:gd name="adj1" fmla="val -1137879"/>
            </a:avLst>
          </a:prstGeom>
          <a:noFill/>
          <a:ln w="44450" cap="flat" cmpd="sng" algn="ctr">
            <a:solidFill>
              <a:srgbClr val="00B050"/>
            </a:solidFill>
            <a:prstDash val="lgDashDot"/>
            <a:miter lim="800000"/>
            <a:tailEnd type="triangle" w="lg" len="lg"/>
          </a:ln>
          <a:effectLst/>
        </p:spPr>
      </p:cxnSp>
      <p:sp>
        <p:nvSpPr>
          <p:cNvPr id="139" name="任意多边形 138"/>
          <p:cNvSpPr/>
          <p:nvPr/>
        </p:nvSpPr>
        <p:spPr>
          <a:xfrm>
            <a:off x="5920105" y="4258310"/>
            <a:ext cx="550545" cy="414000"/>
          </a:xfrm>
          <a:custGeom>
            <a:avLst/>
            <a:gdLst>
              <a:gd name="connisteX0" fmla="*/ 2639060 w 2639060"/>
              <a:gd name="connsiteY0" fmla="*/ 516890 h 516890"/>
              <a:gd name="connisteX1" fmla="*/ 1873885 w 2639060"/>
              <a:gd name="connsiteY1" fmla="*/ 204470 h 516890"/>
              <a:gd name="connisteX2" fmla="*/ 0 w 2639060"/>
              <a:gd name="connsiteY2" fmla="*/ 0 h 516890"/>
              <a:gd name="connisteX3" fmla="*/ 0 w 2639060"/>
              <a:gd name="connsiteY3" fmla="*/ -64770 h 516890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</a:cxnLst>
            <a:rect l="l" t="t" r="r" b="b"/>
            <a:pathLst>
              <a:path w="2639060" h="516890">
                <a:moveTo>
                  <a:pt x="2639060" y="516890"/>
                </a:moveTo>
                <a:cubicBezTo>
                  <a:pt x="2523490" y="458470"/>
                  <a:pt x="2401570" y="307975"/>
                  <a:pt x="1873885" y="204470"/>
                </a:cubicBezTo>
                <a:cubicBezTo>
                  <a:pt x="1346200" y="100965"/>
                  <a:pt x="374650" y="53975"/>
                  <a:pt x="0" y="0"/>
                </a:cubicBezTo>
              </a:path>
            </a:pathLst>
          </a:custGeom>
          <a:noFill/>
          <a:ln w="44450" cap="flat" cmpd="sng" algn="ctr">
            <a:solidFill>
              <a:srgbClr val="00B050"/>
            </a:solidFill>
            <a:prstDash val="lgDashDot"/>
            <a:miter lim="800000"/>
            <a:tailEnd type="none" w="lg" len="lg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l">
              <a:buClrTx/>
              <a:buSzTx/>
              <a:buFontTx/>
            </a:pPr>
            <a:endParaRPr lang="zh-CN" altLang="en-US">
              <a:solidFill>
                <a:sysClr val="windowText" lastClr="000000"/>
              </a:solidFill>
              <a:latin typeface="Calibri" panose="020F0502020204030204" charset="0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40" name="任意多边形 139"/>
          <p:cNvSpPr/>
          <p:nvPr/>
        </p:nvSpPr>
        <p:spPr>
          <a:xfrm>
            <a:off x="2215515" y="4258310"/>
            <a:ext cx="550545" cy="414655"/>
          </a:xfrm>
          <a:custGeom>
            <a:avLst/>
            <a:gdLst>
              <a:gd name="connisteX0" fmla="*/ 0 w 550545"/>
              <a:gd name="connsiteY0" fmla="*/ 414655 h 414655"/>
              <a:gd name="connisteX1" fmla="*/ 203200 w 550545"/>
              <a:gd name="connsiteY1" fmla="*/ 135255 h 414655"/>
              <a:gd name="connisteX2" fmla="*/ 550545 w 550545"/>
              <a:gd name="connsiteY2" fmla="*/ 0 h 414655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</a:cxnLst>
            <a:rect l="l" t="t" r="r" b="b"/>
            <a:pathLst>
              <a:path w="550545" h="414655">
                <a:moveTo>
                  <a:pt x="0" y="414655"/>
                </a:moveTo>
                <a:cubicBezTo>
                  <a:pt x="33655" y="361315"/>
                  <a:pt x="93345" y="218440"/>
                  <a:pt x="203200" y="135255"/>
                </a:cubicBezTo>
                <a:cubicBezTo>
                  <a:pt x="313055" y="52070"/>
                  <a:pt x="485140" y="21590"/>
                  <a:pt x="550545" y="0"/>
                </a:cubicBezTo>
              </a:path>
            </a:pathLst>
          </a:custGeom>
          <a:noFill/>
          <a:ln w="44450" cap="flat" cmpd="sng" algn="ctr">
            <a:solidFill>
              <a:srgbClr val="00B050"/>
            </a:solidFill>
            <a:prstDash val="lgDashDot"/>
            <a:miter lim="800000"/>
            <a:tailEnd type="none" w="lg" len="lg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l">
              <a:buClrTx/>
              <a:buSzTx/>
              <a:buFontTx/>
            </a:pPr>
            <a:endParaRPr lang="zh-CN" altLang="en-US">
              <a:solidFill>
                <a:sysClr val="windowText" lastClr="000000"/>
              </a:solidFill>
              <a:latin typeface="Calibri" panose="020F0502020204030204" charset="0"/>
              <a:ea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Rack and Region Repairs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0260" cy="1908810"/>
          </a:xfrm>
        </p:spPr>
        <p:txBody>
          <a:bodyPr/>
          <a:lstStyle/>
          <a:p>
            <a:r>
              <a:rPr lang="en-US" altLang="zh-CN"/>
              <a:t>Reduced to multi-block repairs</a:t>
            </a:r>
          </a:p>
          <a:p>
            <a:r>
              <a:rPr lang="en-US" altLang="zh-CN"/>
              <a:t>Take rack repair as an example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19</a:t>
            </a:fld>
            <a:endParaRPr lang="en-US"/>
          </a:p>
        </p:txBody>
      </p:sp>
      <p:sp>
        <p:nvSpPr>
          <p:cNvPr id="31" name="圆角矩形 30"/>
          <p:cNvSpPr/>
          <p:nvPr>
            <p:custDataLst>
              <p:tags r:id="rId1"/>
            </p:custDataLst>
          </p:nvPr>
        </p:nvSpPr>
        <p:spPr>
          <a:xfrm>
            <a:off x="1082675" y="432244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32" name="圆角矩形 31"/>
          <p:cNvSpPr/>
          <p:nvPr>
            <p:custDataLst>
              <p:tags r:id="rId2"/>
            </p:custDataLst>
          </p:nvPr>
        </p:nvSpPr>
        <p:spPr>
          <a:xfrm>
            <a:off x="2050415" y="432244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35" name="圆角矩形 34"/>
          <p:cNvSpPr/>
          <p:nvPr>
            <p:custDataLst>
              <p:tags r:id="rId3"/>
            </p:custDataLst>
          </p:nvPr>
        </p:nvSpPr>
        <p:spPr>
          <a:xfrm>
            <a:off x="3672205" y="430149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5</a:t>
            </a:r>
          </a:p>
        </p:txBody>
      </p:sp>
      <p:sp>
        <p:nvSpPr>
          <p:cNvPr id="36" name="圆角矩形 35"/>
          <p:cNvSpPr/>
          <p:nvPr>
            <p:custDataLst>
              <p:tags r:id="rId4"/>
            </p:custDataLst>
          </p:nvPr>
        </p:nvSpPr>
        <p:spPr>
          <a:xfrm>
            <a:off x="1082675" y="475424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37" name="圆角矩形 36"/>
          <p:cNvSpPr/>
          <p:nvPr>
            <p:custDataLst>
              <p:tags r:id="rId5"/>
            </p:custDataLst>
          </p:nvPr>
        </p:nvSpPr>
        <p:spPr>
          <a:xfrm>
            <a:off x="2050415" y="4754245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39" name="圆角矩形 38"/>
          <p:cNvSpPr/>
          <p:nvPr>
            <p:custDataLst>
              <p:tags r:id="rId6"/>
            </p:custDataLst>
          </p:nvPr>
        </p:nvSpPr>
        <p:spPr>
          <a:xfrm>
            <a:off x="3672205" y="473329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6</a:t>
            </a:r>
          </a:p>
        </p:txBody>
      </p:sp>
      <p:sp>
        <p:nvSpPr>
          <p:cNvPr id="40" name="圆角矩形 39"/>
          <p:cNvSpPr/>
          <p:nvPr>
            <p:custDataLst>
              <p:tags r:id="rId7"/>
            </p:custDataLst>
          </p:nvPr>
        </p:nvSpPr>
        <p:spPr>
          <a:xfrm>
            <a:off x="1082675" y="5186045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41" name="圆角矩形 40"/>
          <p:cNvSpPr/>
          <p:nvPr>
            <p:custDataLst>
              <p:tags r:id="rId8"/>
            </p:custDataLst>
          </p:nvPr>
        </p:nvSpPr>
        <p:spPr>
          <a:xfrm>
            <a:off x="2050415" y="5186045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47" name="圆角矩形 46"/>
          <p:cNvSpPr/>
          <p:nvPr>
            <p:custDataLst>
              <p:tags r:id="rId9"/>
            </p:custDataLst>
          </p:nvPr>
        </p:nvSpPr>
        <p:spPr>
          <a:xfrm>
            <a:off x="3672205" y="5165090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49" name="圆角矩形 48"/>
          <p:cNvSpPr/>
          <p:nvPr>
            <p:custDataLst>
              <p:tags r:id="rId10"/>
            </p:custDataLst>
          </p:nvPr>
        </p:nvSpPr>
        <p:spPr>
          <a:xfrm>
            <a:off x="4639945" y="430149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7</a:t>
            </a:r>
          </a:p>
        </p:txBody>
      </p:sp>
      <p:sp>
        <p:nvSpPr>
          <p:cNvPr id="50" name="圆角矩形 49"/>
          <p:cNvSpPr/>
          <p:nvPr>
            <p:custDataLst>
              <p:tags r:id="rId11"/>
            </p:custDataLst>
          </p:nvPr>
        </p:nvSpPr>
        <p:spPr>
          <a:xfrm>
            <a:off x="4639945" y="473329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8</a:t>
            </a:r>
          </a:p>
        </p:txBody>
      </p:sp>
      <p:sp>
        <p:nvSpPr>
          <p:cNvPr id="51" name="圆角矩形 50"/>
          <p:cNvSpPr/>
          <p:nvPr>
            <p:custDataLst>
              <p:tags r:id="rId12"/>
            </p:custDataLst>
          </p:nvPr>
        </p:nvSpPr>
        <p:spPr>
          <a:xfrm>
            <a:off x="4639945" y="5165090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C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52" name="圆角矩形 51"/>
          <p:cNvSpPr/>
          <p:nvPr>
            <p:custDataLst>
              <p:tags r:id="rId13"/>
            </p:custDataLst>
          </p:nvPr>
        </p:nvSpPr>
        <p:spPr>
          <a:xfrm>
            <a:off x="6287770" y="4322445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53" name="圆角矩形 52"/>
          <p:cNvSpPr/>
          <p:nvPr>
            <p:custDataLst>
              <p:tags r:id="rId14"/>
            </p:custDataLst>
          </p:nvPr>
        </p:nvSpPr>
        <p:spPr>
          <a:xfrm>
            <a:off x="6287770" y="4754245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54" name="圆角矩形 53"/>
          <p:cNvSpPr/>
          <p:nvPr>
            <p:custDataLst>
              <p:tags r:id="rId15"/>
            </p:custDataLst>
          </p:nvPr>
        </p:nvSpPr>
        <p:spPr>
          <a:xfrm>
            <a:off x="6287770" y="5186045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G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55" name="圆角矩形 54"/>
          <p:cNvSpPr/>
          <p:nvPr>
            <p:custDataLst>
              <p:tags r:id="rId16"/>
            </p:custDataLst>
          </p:nvPr>
        </p:nvSpPr>
        <p:spPr>
          <a:xfrm>
            <a:off x="7255510" y="4319905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56" name="圆角矩形 55"/>
          <p:cNvSpPr/>
          <p:nvPr>
            <p:custDataLst>
              <p:tags r:id="rId17"/>
            </p:custDataLst>
          </p:nvPr>
        </p:nvSpPr>
        <p:spPr>
          <a:xfrm>
            <a:off x="7255510" y="4751705"/>
            <a:ext cx="684000" cy="432000"/>
          </a:xfrm>
          <a:prstGeom prst="round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R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57" name="圆角矩形 56"/>
          <p:cNvSpPr/>
          <p:nvPr>
            <p:custDataLst>
              <p:tags r:id="rId18"/>
            </p:custDataLst>
          </p:nvPr>
        </p:nvSpPr>
        <p:spPr>
          <a:xfrm>
            <a:off x="7255510" y="5183505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G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58" name="矩形 57"/>
          <p:cNvSpPr/>
          <p:nvPr>
            <p:custDataLst>
              <p:tags r:id="rId19"/>
            </p:custDataLst>
          </p:nvPr>
        </p:nvSpPr>
        <p:spPr>
          <a:xfrm>
            <a:off x="830580" y="4130675"/>
            <a:ext cx="2160000" cy="1728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59" name="圆角矩形 58"/>
          <p:cNvSpPr/>
          <p:nvPr>
            <p:custDataLst>
              <p:tags r:id="rId20"/>
            </p:custDataLst>
          </p:nvPr>
        </p:nvSpPr>
        <p:spPr>
          <a:xfrm>
            <a:off x="981710" y="4255770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60" name="圆角矩形 59"/>
          <p:cNvSpPr/>
          <p:nvPr>
            <p:custDataLst>
              <p:tags r:id="rId21"/>
            </p:custDataLst>
          </p:nvPr>
        </p:nvSpPr>
        <p:spPr>
          <a:xfrm>
            <a:off x="1958975" y="4255770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79" name="圆角矩形 78"/>
          <p:cNvSpPr/>
          <p:nvPr>
            <p:custDataLst>
              <p:tags r:id="rId22"/>
            </p:custDataLst>
          </p:nvPr>
        </p:nvSpPr>
        <p:spPr>
          <a:xfrm>
            <a:off x="3570605" y="4234815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80" name="圆角矩形 79"/>
          <p:cNvSpPr/>
          <p:nvPr>
            <p:custDataLst>
              <p:tags r:id="rId23"/>
            </p:custDataLst>
          </p:nvPr>
        </p:nvSpPr>
        <p:spPr>
          <a:xfrm>
            <a:off x="4547870" y="4234815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81" name="圆角矩形 80"/>
          <p:cNvSpPr/>
          <p:nvPr>
            <p:custDataLst>
              <p:tags r:id="rId24"/>
            </p:custDataLst>
          </p:nvPr>
        </p:nvSpPr>
        <p:spPr>
          <a:xfrm>
            <a:off x="6186805" y="4255770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82" name="圆角矩形 81"/>
          <p:cNvSpPr/>
          <p:nvPr>
            <p:custDataLst>
              <p:tags r:id="rId25"/>
            </p:custDataLst>
          </p:nvPr>
        </p:nvSpPr>
        <p:spPr>
          <a:xfrm>
            <a:off x="7164070" y="4255770"/>
            <a:ext cx="864000" cy="144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83" name="矩形 82"/>
          <p:cNvSpPr/>
          <p:nvPr>
            <p:custDataLst>
              <p:tags r:id="rId26"/>
            </p:custDataLst>
          </p:nvPr>
        </p:nvSpPr>
        <p:spPr>
          <a:xfrm>
            <a:off x="3427730" y="4130675"/>
            <a:ext cx="2160000" cy="1728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84" name="矩形 83"/>
          <p:cNvSpPr/>
          <p:nvPr>
            <p:custDataLst>
              <p:tags r:id="rId27"/>
            </p:custDataLst>
          </p:nvPr>
        </p:nvSpPr>
        <p:spPr>
          <a:xfrm>
            <a:off x="6024880" y="4130675"/>
            <a:ext cx="2160000" cy="1728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85" name="乘号 84"/>
          <p:cNvSpPr/>
          <p:nvPr>
            <p:custDataLst>
              <p:tags r:id="rId28"/>
            </p:custDataLst>
          </p:nvPr>
        </p:nvSpPr>
        <p:spPr>
          <a:xfrm>
            <a:off x="1156970" y="4111625"/>
            <a:ext cx="540000" cy="1728000"/>
          </a:xfrm>
          <a:prstGeom prst="mathMultiply">
            <a:avLst/>
          </a:prstGeom>
          <a:solidFill>
            <a:srgbClr val="FFFFFF">
              <a:lumMod val="50000"/>
            </a:srgbClr>
          </a:solidFill>
          <a:ln w="317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cxnSp>
        <p:nvCxnSpPr>
          <p:cNvPr id="86" name="曲线连接符 85"/>
          <p:cNvCxnSpPr/>
          <p:nvPr/>
        </p:nvCxnSpPr>
        <p:spPr>
          <a:xfrm rot="10800000" flipH="1">
            <a:off x="1070610" y="4939030"/>
            <a:ext cx="2540" cy="431800"/>
          </a:xfrm>
          <a:prstGeom prst="curvedConnector3">
            <a:avLst>
              <a:gd name="adj1" fmla="val -7500000"/>
            </a:avLst>
          </a:prstGeom>
          <a:noFill/>
          <a:ln w="44450" cap="flat" cmpd="sng" algn="ctr">
            <a:solidFill>
              <a:srgbClr val="00B050"/>
            </a:solidFill>
            <a:prstDash val="sysDash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87" name="曲线连接符 86"/>
          <p:cNvCxnSpPr/>
          <p:nvPr/>
        </p:nvCxnSpPr>
        <p:spPr>
          <a:xfrm rot="10800000" flipH="1">
            <a:off x="1070928" y="4517390"/>
            <a:ext cx="2222" cy="863600"/>
          </a:xfrm>
          <a:prstGeom prst="curvedConnector3">
            <a:avLst>
              <a:gd name="adj1" fmla="val -7500000"/>
            </a:avLst>
          </a:prstGeom>
          <a:noFill/>
          <a:ln w="44450" cap="flat" cmpd="sng" algn="ctr">
            <a:solidFill>
              <a:srgbClr val="00B050"/>
            </a:solidFill>
            <a:prstDash val="sysDash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88" name="矩形 87"/>
          <p:cNvSpPr/>
          <p:nvPr>
            <p:custDataLst>
              <p:tags r:id="rId29"/>
            </p:custDataLst>
          </p:nvPr>
        </p:nvSpPr>
        <p:spPr>
          <a:xfrm>
            <a:off x="2012950" y="4300855"/>
            <a:ext cx="756000" cy="936000"/>
          </a:xfrm>
          <a:prstGeom prst="rect">
            <a:avLst/>
          </a:prstGeom>
          <a:noFill/>
          <a:ln w="44450" cap="flat" cmpd="sng" algn="ctr">
            <a:solidFill>
              <a:srgbClr val="4874CB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89" name="矩形 88"/>
          <p:cNvSpPr/>
          <p:nvPr>
            <p:custDataLst>
              <p:tags r:id="rId30"/>
            </p:custDataLst>
          </p:nvPr>
        </p:nvSpPr>
        <p:spPr>
          <a:xfrm>
            <a:off x="3633470" y="4290060"/>
            <a:ext cx="756000" cy="936000"/>
          </a:xfrm>
          <a:prstGeom prst="rect">
            <a:avLst/>
          </a:prstGeom>
          <a:noFill/>
          <a:ln w="44450" cap="flat" cmpd="sng" algn="ctr">
            <a:solidFill>
              <a:srgbClr val="4874CB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118" name="矩形 117"/>
          <p:cNvSpPr/>
          <p:nvPr>
            <p:custDataLst>
              <p:tags r:id="rId31"/>
            </p:custDataLst>
          </p:nvPr>
        </p:nvSpPr>
        <p:spPr>
          <a:xfrm>
            <a:off x="4605020" y="4290060"/>
            <a:ext cx="756000" cy="936000"/>
          </a:xfrm>
          <a:prstGeom prst="rect">
            <a:avLst/>
          </a:prstGeom>
          <a:noFill/>
          <a:ln w="44450" cap="flat" cmpd="sng" algn="ctr">
            <a:solidFill>
              <a:srgbClr val="4874CB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141" name="矩形 140"/>
          <p:cNvSpPr/>
          <p:nvPr>
            <p:custDataLst>
              <p:tags r:id="rId32"/>
            </p:custDataLst>
          </p:nvPr>
        </p:nvSpPr>
        <p:spPr>
          <a:xfrm>
            <a:off x="6249035" y="4303395"/>
            <a:ext cx="756000" cy="936000"/>
          </a:xfrm>
          <a:prstGeom prst="rect">
            <a:avLst/>
          </a:prstGeom>
          <a:noFill/>
          <a:ln w="44450" cap="flat" cmpd="sng" algn="ctr">
            <a:solidFill>
              <a:srgbClr val="4874CB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142" name="文本框 141"/>
          <p:cNvSpPr txBox="1"/>
          <p:nvPr/>
        </p:nvSpPr>
        <p:spPr>
          <a:xfrm>
            <a:off x="3007995" y="3428365"/>
            <a:ext cx="5626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28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①</a:t>
            </a:r>
          </a:p>
        </p:txBody>
      </p:sp>
      <p:sp>
        <p:nvSpPr>
          <p:cNvPr id="143" name="文本框 142"/>
          <p:cNvSpPr txBox="1"/>
          <p:nvPr/>
        </p:nvSpPr>
        <p:spPr>
          <a:xfrm>
            <a:off x="285115" y="4628515"/>
            <a:ext cx="613410" cy="608330"/>
          </a:xfrm>
          <a:prstGeom prst="rect">
            <a:avLst/>
          </a:prstGeom>
          <a:noFill/>
        </p:spPr>
        <p:txBody>
          <a:bodyPr vert="eaVert" wrap="square" rtlCol="0" anchor="ctr" anchorCtr="0">
            <a:spAutoFit/>
          </a:bodyPr>
          <a:lstStyle/>
          <a:p>
            <a:pPr algn="ctr">
              <a:buClrTx/>
              <a:buSzTx/>
              <a:buFontTx/>
            </a:pPr>
            <a:r>
              <a:rPr lang="en-US" altLang="zh-CN" sz="28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②</a:t>
            </a:r>
          </a:p>
        </p:txBody>
      </p:sp>
      <p:cxnSp>
        <p:nvCxnSpPr>
          <p:cNvPr id="144" name="直接箭头连接符 143"/>
          <p:cNvCxnSpPr/>
          <p:nvPr>
            <p:custDataLst>
              <p:tags r:id="rId33"/>
            </p:custDataLst>
          </p:nvPr>
        </p:nvCxnSpPr>
        <p:spPr>
          <a:xfrm>
            <a:off x="3388995" y="3232150"/>
            <a:ext cx="648000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145" name="文本框 144"/>
          <p:cNvSpPr txBox="1"/>
          <p:nvPr>
            <p:custDataLst>
              <p:tags r:id="rId34"/>
            </p:custDataLst>
          </p:nvPr>
        </p:nvSpPr>
        <p:spPr>
          <a:xfrm>
            <a:off x="4040505" y="3048000"/>
            <a:ext cx="1440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>
                <a:solidFill>
                  <a:srgbClr val="3333CC"/>
                </a:solidFill>
                <a:latin typeface="+mn-ea"/>
                <a:cs typeface="Calibri" panose="020F0502020204030204" charset="0"/>
              </a:rPr>
              <a:t>cross-rack transfer</a:t>
            </a:r>
          </a:p>
        </p:txBody>
      </p:sp>
      <p:cxnSp>
        <p:nvCxnSpPr>
          <p:cNvPr id="146" name="直接箭头连接符 145"/>
          <p:cNvCxnSpPr/>
          <p:nvPr>
            <p:custDataLst>
              <p:tags r:id="rId35"/>
            </p:custDataLst>
          </p:nvPr>
        </p:nvCxnSpPr>
        <p:spPr>
          <a:xfrm>
            <a:off x="837565" y="3232150"/>
            <a:ext cx="648000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ysDash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147" name="文本框 146"/>
          <p:cNvSpPr txBox="1"/>
          <p:nvPr>
            <p:custDataLst>
              <p:tags r:id="rId36"/>
            </p:custDataLst>
          </p:nvPr>
        </p:nvSpPr>
        <p:spPr>
          <a:xfrm>
            <a:off x="1484630" y="3048000"/>
            <a:ext cx="1440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 dirty="0">
                <a:solidFill>
                  <a:srgbClr val="3333CC"/>
                </a:solidFill>
                <a:latin typeface="+mn-ea"/>
                <a:cs typeface="Calibri" panose="020F0502020204030204" charset="0"/>
              </a:rPr>
              <a:t>inner-rack transfer</a:t>
            </a:r>
          </a:p>
        </p:txBody>
      </p:sp>
      <p:cxnSp>
        <p:nvCxnSpPr>
          <p:cNvPr id="148" name="直接箭头连接符 147"/>
          <p:cNvCxnSpPr/>
          <p:nvPr>
            <p:custDataLst>
              <p:tags r:id="rId37"/>
            </p:custDataLst>
          </p:nvPr>
        </p:nvCxnSpPr>
        <p:spPr>
          <a:xfrm>
            <a:off x="5909310" y="3232150"/>
            <a:ext cx="648000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lgDashDot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149" name="文本框 148"/>
          <p:cNvSpPr txBox="1"/>
          <p:nvPr>
            <p:custDataLst>
              <p:tags r:id="rId38"/>
            </p:custDataLst>
          </p:nvPr>
        </p:nvSpPr>
        <p:spPr>
          <a:xfrm>
            <a:off x="6639560" y="3048000"/>
            <a:ext cx="1728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>
                <a:solidFill>
                  <a:srgbClr val="3333CC"/>
                </a:solidFill>
                <a:latin typeface="+mn-ea"/>
                <a:cs typeface="Calibri" panose="020F0502020204030204" charset="0"/>
              </a:rPr>
              <a:t>cross-region transfer</a:t>
            </a:r>
          </a:p>
        </p:txBody>
      </p:sp>
      <p:cxnSp>
        <p:nvCxnSpPr>
          <p:cNvPr id="150" name="曲线连接符 149"/>
          <p:cNvCxnSpPr/>
          <p:nvPr>
            <p:custDataLst>
              <p:tags r:id="rId39"/>
            </p:custDataLst>
          </p:nvPr>
        </p:nvCxnSpPr>
        <p:spPr>
          <a:xfrm rot="16200000" flipH="1" flipV="1">
            <a:off x="2106312" y="3840877"/>
            <a:ext cx="18000" cy="1008000"/>
          </a:xfrm>
          <a:prstGeom prst="curvedConnector3">
            <a:avLst>
              <a:gd name="adj1" fmla="val -1137879"/>
            </a:avLst>
          </a:prstGeom>
          <a:noFill/>
          <a:ln w="44450" cap="flat" cmpd="sng" algn="ctr">
            <a:solidFill>
              <a:srgbClr val="00B05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151" name="曲线连接符 150"/>
          <p:cNvCxnSpPr/>
          <p:nvPr>
            <p:custDataLst>
              <p:tags r:id="rId40"/>
            </p:custDataLst>
          </p:nvPr>
        </p:nvCxnSpPr>
        <p:spPr>
          <a:xfrm rot="16200000" flipH="1" flipV="1">
            <a:off x="4677427" y="3821192"/>
            <a:ext cx="18000" cy="1008000"/>
          </a:xfrm>
          <a:prstGeom prst="curvedConnector3">
            <a:avLst>
              <a:gd name="adj1" fmla="val -1137879"/>
            </a:avLst>
          </a:prstGeom>
          <a:noFill/>
          <a:ln w="44450" cap="flat" cmpd="sng" algn="ctr">
            <a:solidFill>
              <a:srgbClr val="00B05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152" name="曲线连接符 151"/>
          <p:cNvCxnSpPr/>
          <p:nvPr/>
        </p:nvCxnSpPr>
        <p:spPr>
          <a:xfrm rot="16200000" flipH="1" flipV="1">
            <a:off x="3862942" y="1729922"/>
            <a:ext cx="7200" cy="5148000"/>
          </a:xfrm>
          <a:prstGeom prst="curvedConnector3">
            <a:avLst>
              <a:gd name="adj1" fmla="val -5901631"/>
            </a:avLst>
          </a:prstGeom>
          <a:noFill/>
          <a:ln w="44450" cap="flat" cmpd="sng" algn="ctr">
            <a:solidFill>
              <a:srgbClr val="00B050"/>
            </a:solidFill>
            <a:prstDash val="lgDashDot"/>
            <a:miter lim="800000"/>
            <a:tailEnd type="triangle" w="lg" len="lg"/>
          </a:ln>
          <a:effectLst/>
        </p:spPr>
      </p:cxnSp>
      <p:sp>
        <p:nvSpPr>
          <p:cNvPr id="153" name="任意多边形 152"/>
          <p:cNvSpPr/>
          <p:nvPr/>
        </p:nvSpPr>
        <p:spPr>
          <a:xfrm>
            <a:off x="2969260" y="3916045"/>
            <a:ext cx="904240" cy="355600"/>
          </a:xfrm>
          <a:custGeom>
            <a:avLst/>
            <a:gdLst>
              <a:gd name="connisteX0" fmla="*/ 904240 w 904240"/>
              <a:gd name="connsiteY0" fmla="*/ 355600 h 355600"/>
              <a:gd name="connisteX1" fmla="*/ 605790 w 904240"/>
              <a:gd name="connsiteY1" fmla="*/ 163195 h 355600"/>
              <a:gd name="connisteX2" fmla="*/ 0 w 904240"/>
              <a:gd name="connsiteY2" fmla="*/ 0 h 355600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</a:cxnLst>
            <a:rect l="l" t="t" r="r" b="b"/>
            <a:pathLst>
              <a:path w="904240" h="355600">
                <a:moveTo>
                  <a:pt x="904240" y="355600"/>
                </a:moveTo>
                <a:cubicBezTo>
                  <a:pt x="856615" y="320675"/>
                  <a:pt x="786765" y="234315"/>
                  <a:pt x="605790" y="163195"/>
                </a:cubicBezTo>
                <a:cubicBezTo>
                  <a:pt x="424815" y="92075"/>
                  <a:pt x="114935" y="28575"/>
                  <a:pt x="0" y="0"/>
                </a:cubicBezTo>
              </a:path>
            </a:pathLst>
          </a:custGeom>
          <a:noFill/>
          <a:ln w="44450" cap="flat" cmpd="sng" algn="ctr">
            <a:solidFill>
              <a:srgbClr val="00B050"/>
            </a:solidFill>
            <a:prstDash val="lgDashDot"/>
            <a:miter lim="800000"/>
            <a:tailEnd type="none" w="lg" len="lg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l">
              <a:buClrTx/>
              <a:buSzTx/>
              <a:buFontTx/>
            </a:pPr>
            <a:endParaRPr lang="zh-CN" altLang="en-US">
              <a:solidFill>
                <a:sysClr val="windowText" lastClr="000000"/>
              </a:solidFill>
              <a:latin typeface="Calibri" panose="020F0502020204030204" charset="0"/>
              <a:ea typeface="微软雅黑" panose="020B0503020204020204" charset="-122"/>
              <a:cs typeface="Calibri" panose="020F0502020204030204" charset="0"/>
              <a:sym typeface="微软雅黑" panose="020B0503020204020204" charset="-122"/>
            </a:endParaRPr>
          </a:p>
        </p:txBody>
      </p:sp>
      <p:sp>
        <p:nvSpPr>
          <p:cNvPr id="154" name="TextBox 59"/>
          <p:cNvSpPr txBox="1"/>
          <p:nvPr/>
        </p:nvSpPr>
        <p:spPr>
          <a:xfrm>
            <a:off x="8304531" y="4130675"/>
            <a:ext cx="38096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Calibri" panose="020F0502020204030204" charset="0"/>
              </a:rPr>
              <a:t>① </a:t>
            </a:r>
            <a:r>
              <a:rPr lang="en-US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Execute two row repairs for 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 and D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2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Calibri" panose="020F0502020204030204" charset="0"/>
              </a:rPr>
              <a:t>② Execute a column repair for C</a:t>
            </a:r>
            <a:r>
              <a:rPr lang="en-US" b="1" baseline="-25000" dirty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Calibri" panose="020F0502020204030204" charset="0"/>
              </a:rPr>
              <a:t>1</a:t>
            </a:r>
            <a:endParaRPr lang="en-US" b="1" dirty="0">
              <a:solidFill>
                <a:schemeClr val="tx1"/>
              </a:solidFill>
              <a:latin typeface="+mn-lt"/>
              <a:ea typeface="宋体" panose="02010600030101010101" pitchFamily="2" charset="-122"/>
              <a:cs typeface="Calibri" panose="020F0502020204030204" charset="0"/>
            </a:endParaRPr>
          </a:p>
          <a:p>
            <a:pPr algn="l">
              <a:buClrTx/>
              <a:buSzTx/>
              <a:buFontTx/>
            </a:pPr>
            <a:r>
              <a:rPr lang="en-US" b="1" dirty="0">
                <a:solidFill>
                  <a:srgbClr val="FF0000"/>
                </a:solidFill>
                <a:latin typeface="+mn-lt"/>
                <a:sym typeface="+mn-ea"/>
              </a:rPr>
              <a:t>Cross-rack: four blocks</a:t>
            </a:r>
            <a:endParaRPr lang="en-US" b="1" dirty="0">
              <a:solidFill>
                <a:srgbClr val="FF0000"/>
              </a:solidFill>
              <a:latin typeface="+mn-lt"/>
            </a:endParaRPr>
          </a:p>
          <a:p>
            <a:pPr algn="l">
              <a:buClrTx/>
              <a:buSzTx/>
              <a:buFontTx/>
            </a:pPr>
            <a:r>
              <a:rPr lang="en-US" b="1" dirty="0">
                <a:solidFill>
                  <a:srgbClr val="FF0000"/>
                </a:solidFill>
                <a:latin typeface="+mn-lt"/>
                <a:sym typeface="+mn-ea"/>
              </a:rPr>
              <a:t>Cross-region: four blocks</a:t>
            </a:r>
            <a:endParaRPr lang="en-US" b="1" baseline="-25000" dirty="0">
              <a:solidFill>
                <a:srgbClr val="FF0000"/>
              </a:solidFill>
              <a:latin typeface="+mn-lt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+mn-ea"/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0260" cy="1898650"/>
          </a:xfrm>
        </p:spPr>
        <p:txBody>
          <a:bodyPr/>
          <a:lstStyle/>
          <a:p>
            <a:r>
              <a:rPr lang="en-US" altLang="zh-CN" dirty="0"/>
              <a:t>Geo-distributed storage system</a:t>
            </a:r>
          </a:p>
          <a:p>
            <a:pPr lvl="1"/>
            <a:r>
              <a:rPr lang="en-US" altLang="zh-CN" dirty="0"/>
              <a:t>Hierarchical topology</a:t>
            </a:r>
            <a:r>
              <a:rPr lang="en-US" dirty="0"/>
              <a:t>, with nodes, racks, and regions</a:t>
            </a:r>
          </a:p>
          <a:p>
            <a:pPr lvl="1"/>
            <a:r>
              <a:rPr lang="en-US" altLang="zh-CN" dirty="0"/>
              <a:t>Cross-rack &amp; cross-region bandwidth is scarce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</a:t>
            </a:fld>
            <a:endParaRPr lang="en-US"/>
          </a:p>
        </p:txBody>
      </p:sp>
      <p:sp>
        <p:nvSpPr>
          <p:cNvPr id="24" name="Right Arrow 7"/>
          <p:cNvSpPr/>
          <p:nvPr/>
        </p:nvSpPr>
        <p:spPr bwMode="auto">
          <a:xfrm rot="9132506">
            <a:off x="6940276" y="3406267"/>
            <a:ext cx="490480" cy="99418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Box 59"/>
          <p:cNvSpPr txBox="1"/>
          <p:nvPr/>
        </p:nvSpPr>
        <p:spPr>
          <a:xfrm>
            <a:off x="7389495" y="3026990"/>
            <a:ext cx="44392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</a:rPr>
              <a:t>Cross-cluster &amp; cross-region transfers are bottleneck! </a:t>
            </a:r>
          </a:p>
        </p:txBody>
      </p:sp>
      <p:sp>
        <p:nvSpPr>
          <p:cNvPr id="81" name="圆柱形 80"/>
          <p:cNvSpPr/>
          <p:nvPr>
            <p:custDataLst>
              <p:tags r:id="rId1"/>
            </p:custDataLst>
          </p:nvPr>
        </p:nvSpPr>
        <p:spPr>
          <a:xfrm>
            <a:off x="2232025" y="4187135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" name="圆柱形 81"/>
          <p:cNvSpPr/>
          <p:nvPr>
            <p:custDataLst>
              <p:tags r:id="rId2"/>
            </p:custDataLst>
          </p:nvPr>
        </p:nvSpPr>
        <p:spPr>
          <a:xfrm>
            <a:off x="2632075" y="4187135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3" name="圆柱形 82"/>
          <p:cNvSpPr/>
          <p:nvPr>
            <p:custDataLst>
              <p:tags r:id="rId3"/>
            </p:custDataLst>
          </p:nvPr>
        </p:nvSpPr>
        <p:spPr>
          <a:xfrm>
            <a:off x="2232025" y="4549720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4" name="圆柱形 83"/>
          <p:cNvSpPr/>
          <p:nvPr>
            <p:custDataLst>
              <p:tags r:id="rId4"/>
            </p:custDataLst>
          </p:nvPr>
        </p:nvSpPr>
        <p:spPr>
          <a:xfrm>
            <a:off x="2632075" y="4549720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5" name="圆柱形 84"/>
          <p:cNvSpPr/>
          <p:nvPr>
            <p:custDataLst>
              <p:tags r:id="rId5"/>
            </p:custDataLst>
          </p:nvPr>
        </p:nvSpPr>
        <p:spPr>
          <a:xfrm>
            <a:off x="3522345" y="4187135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6" name="圆柱形 85"/>
          <p:cNvSpPr/>
          <p:nvPr>
            <p:custDataLst>
              <p:tags r:id="rId6"/>
            </p:custDataLst>
          </p:nvPr>
        </p:nvSpPr>
        <p:spPr>
          <a:xfrm>
            <a:off x="3922395" y="4187135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7" name="圆柱形 86"/>
          <p:cNvSpPr/>
          <p:nvPr>
            <p:custDataLst>
              <p:tags r:id="rId7"/>
            </p:custDataLst>
          </p:nvPr>
        </p:nvSpPr>
        <p:spPr>
          <a:xfrm>
            <a:off x="3522345" y="4549720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8" name="圆柱形 87"/>
          <p:cNvSpPr/>
          <p:nvPr>
            <p:custDataLst>
              <p:tags r:id="rId8"/>
            </p:custDataLst>
          </p:nvPr>
        </p:nvSpPr>
        <p:spPr>
          <a:xfrm>
            <a:off x="3922395" y="4549720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9" name="圆角矩形 88"/>
          <p:cNvSpPr/>
          <p:nvPr>
            <p:custDataLst>
              <p:tags r:id="rId9"/>
            </p:custDataLst>
          </p:nvPr>
        </p:nvSpPr>
        <p:spPr>
          <a:xfrm>
            <a:off x="2074545" y="4065215"/>
            <a:ext cx="1008000" cy="90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90" name="圆角矩形 89"/>
          <p:cNvSpPr/>
          <p:nvPr>
            <p:custDataLst>
              <p:tags r:id="rId10"/>
            </p:custDataLst>
          </p:nvPr>
        </p:nvSpPr>
        <p:spPr>
          <a:xfrm>
            <a:off x="3364230" y="4065215"/>
            <a:ext cx="1008000" cy="90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91" name="文本框 90"/>
          <p:cNvSpPr txBox="1"/>
          <p:nvPr>
            <p:custDataLst>
              <p:tags r:id="rId11"/>
            </p:custDataLst>
          </p:nvPr>
        </p:nvSpPr>
        <p:spPr>
          <a:xfrm>
            <a:off x="5378450" y="5367600"/>
            <a:ext cx="1440000" cy="576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 b="1">
                <a:latin typeface="Calibri" panose="020F0502020204030204" charset="0"/>
                <a:cs typeface="Calibri" panose="020F0502020204030204" charset="0"/>
              </a:rPr>
              <a:t>Region</a:t>
            </a:r>
          </a:p>
        </p:txBody>
      </p:sp>
      <p:sp>
        <p:nvSpPr>
          <p:cNvPr id="92" name="文本框 91"/>
          <p:cNvSpPr txBox="1"/>
          <p:nvPr>
            <p:custDataLst>
              <p:tags r:id="rId12"/>
            </p:custDataLst>
          </p:nvPr>
        </p:nvSpPr>
        <p:spPr>
          <a:xfrm>
            <a:off x="3364230" y="5367600"/>
            <a:ext cx="1440000" cy="576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 b="1">
                <a:latin typeface="Calibri" panose="020F0502020204030204" charset="0"/>
                <a:cs typeface="Calibri" panose="020F0502020204030204" charset="0"/>
              </a:rPr>
              <a:t>Rack</a:t>
            </a:r>
          </a:p>
        </p:txBody>
      </p:sp>
      <p:sp>
        <p:nvSpPr>
          <p:cNvPr id="93" name="文本框 92"/>
          <p:cNvSpPr txBox="1"/>
          <p:nvPr>
            <p:custDataLst>
              <p:tags r:id="rId13"/>
            </p:custDataLst>
          </p:nvPr>
        </p:nvSpPr>
        <p:spPr>
          <a:xfrm>
            <a:off x="2074545" y="5367600"/>
            <a:ext cx="1440000" cy="576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 b="1">
                <a:latin typeface="Calibri" panose="020F0502020204030204" charset="0"/>
                <a:cs typeface="Calibri" panose="020F0502020204030204" charset="0"/>
              </a:rPr>
              <a:t>Node</a:t>
            </a:r>
          </a:p>
        </p:txBody>
      </p:sp>
      <p:cxnSp>
        <p:nvCxnSpPr>
          <p:cNvPr id="94" name="Straight Arrow Connector 32"/>
          <p:cNvCxnSpPr/>
          <p:nvPr>
            <p:custDataLst>
              <p:tags r:id="rId14"/>
            </p:custDataLst>
          </p:nvPr>
        </p:nvCxnSpPr>
        <p:spPr>
          <a:xfrm>
            <a:off x="2376170" y="4839915"/>
            <a:ext cx="0" cy="540000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95" name="Straight Arrow Connector 32"/>
          <p:cNvCxnSpPr/>
          <p:nvPr>
            <p:custDataLst>
              <p:tags r:id="rId15"/>
            </p:custDataLst>
          </p:nvPr>
        </p:nvCxnSpPr>
        <p:spPr>
          <a:xfrm>
            <a:off x="3831590" y="4983425"/>
            <a:ext cx="0" cy="396000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96" name="Straight Arrow Connector 32"/>
          <p:cNvCxnSpPr/>
          <p:nvPr>
            <p:custDataLst>
              <p:tags r:id="rId16"/>
            </p:custDataLst>
          </p:nvPr>
        </p:nvCxnSpPr>
        <p:spPr>
          <a:xfrm>
            <a:off x="6098540" y="5132015"/>
            <a:ext cx="0" cy="273600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97" name="矩形 96"/>
          <p:cNvSpPr/>
          <p:nvPr>
            <p:custDataLst>
              <p:tags r:id="rId17"/>
            </p:custDataLst>
          </p:nvPr>
        </p:nvSpPr>
        <p:spPr>
          <a:xfrm>
            <a:off x="1898015" y="3907735"/>
            <a:ext cx="2628000" cy="1224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98" name="圆柱形 97"/>
          <p:cNvSpPr/>
          <p:nvPr>
            <p:custDataLst>
              <p:tags r:id="rId18"/>
            </p:custDataLst>
          </p:nvPr>
        </p:nvSpPr>
        <p:spPr>
          <a:xfrm>
            <a:off x="5114925" y="4187135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99" name="圆柱形 98"/>
          <p:cNvSpPr/>
          <p:nvPr>
            <p:custDataLst>
              <p:tags r:id="rId19"/>
            </p:custDataLst>
          </p:nvPr>
        </p:nvSpPr>
        <p:spPr>
          <a:xfrm>
            <a:off x="5514975" y="4187135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0" name="圆柱形 99"/>
          <p:cNvSpPr/>
          <p:nvPr>
            <p:custDataLst>
              <p:tags r:id="rId20"/>
            </p:custDataLst>
          </p:nvPr>
        </p:nvSpPr>
        <p:spPr>
          <a:xfrm>
            <a:off x="5114925" y="4549720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1" name="圆柱形 100"/>
          <p:cNvSpPr/>
          <p:nvPr>
            <p:custDataLst>
              <p:tags r:id="rId21"/>
            </p:custDataLst>
          </p:nvPr>
        </p:nvSpPr>
        <p:spPr>
          <a:xfrm>
            <a:off x="5514975" y="4549720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2" name="圆柱形 101"/>
          <p:cNvSpPr/>
          <p:nvPr>
            <p:custDataLst>
              <p:tags r:id="rId22"/>
            </p:custDataLst>
          </p:nvPr>
        </p:nvSpPr>
        <p:spPr>
          <a:xfrm>
            <a:off x="6405245" y="4187135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3" name="圆柱形 102"/>
          <p:cNvSpPr/>
          <p:nvPr>
            <p:custDataLst>
              <p:tags r:id="rId23"/>
            </p:custDataLst>
          </p:nvPr>
        </p:nvSpPr>
        <p:spPr>
          <a:xfrm>
            <a:off x="6805295" y="4187135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4" name="圆柱形 103"/>
          <p:cNvSpPr/>
          <p:nvPr>
            <p:custDataLst>
              <p:tags r:id="rId24"/>
            </p:custDataLst>
          </p:nvPr>
        </p:nvSpPr>
        <p:spPr>
          <a:xfrm>
            <a:off x="6405245" y="4549720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5" name="圆柱形 104"/>
          <p:cNvSpPr/>
          <p:nvPr>
            <p:custDataLst>
              <p:tags r:id="rId25"/>
            </p:custDataLst>
          </p:nvPr>
        </p:nvSpPr>
        <p:spPr>
          <a:xfrm>
            <a:off x="6805295" y="4549720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6" name="圆角矩形 105"/>
          <p:cNvSpPr/>
          <p:nvPr>
            <p:custDataLst>
              <p:tags r:id="rId26"/>
            </p:custDataLst>
          </p:nvPr>
        </p:nvSpPr>
        <p:spPr>
          <a:xfrm>
            <a:off x="4957445" y="4065215"/>
            <a:ext cx="1008000" cy="90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7" name="圆角矩形 106"/>
          <p:cNvSpPr/>
          <p:nvPr>
            <p:custDataLst>
              <p:tags r:id="rId27"/>
            </p:custDataLst>
          </p:nvPr>
        </p:nvSpPr>
        <p:spPr>
          <a:xfrm>
            <a:off x="6247130" y="4065215"/>
            <a:ext cx="1008000" cy="90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8" name="矩形 107"/>
          <p:cNvSpPr/>
          <p:nvPr>
            <p:custDataLst>
              <p:tags r:id="rId28"/>
            </p:custDataLst>
          </p:nvPr>
        </p:nvSpPr>
        <p:spPr>
          <a:xfrm>
            <a:off x="4780915" y="3907735"/>
            <a:ext cx="2628000" cy="1224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9" name="圆柱形 108"/>
          <p:cNvSpPr/>
          <p:nvPr>
            <p:custDataLst>
              <p:tags r:id="rId29"/>
            </p:custDataLst>
          </p:nvPr>
        </p:nvSpPr>
        <p:spPr>
          <a:xfrm>
            <a:off x="7997825" y="4187135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0" name="圆柱形 109"/>
          <p:cNvSpPr/>
          <p:nvPr>
            <p:custDataLst>
              <p:tags r:id="rId30"/>
            </p:custDataLst>
          </p:nvPr>
        </p:nvSpPr>
        <p:spPr>
          <a:xfrm>
            <a:off x="8397875" y="4187135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1" name="圆柱形 110"/>
          <p:cNvSpPr/>
          <p:nvPr>
            <p:custDataLst>
              <p:tags r:id="rId31"/>
            </p:custDataLst>
          </p:nvPr>
        </p:nvSpPr>
        <p:spPr>
          <a:xfrm>
            <a:off x="7997825" y="4549720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2" name="圆柱形 111"/>
          <p:cNvSpPr/>
          <p:nvPr>
            <p:custDataLst>
              <p:tags r:id="rId32"/>
            </p:custDataLst>
          </p:nvPr>
        </p:nvSpPr>
        <p:spPr>
          <a:xfrm>
            <a:off x="8397875" y="4549720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3" name="圆柱形 112"/>
          <p:cNvSpPr/>
          <p:nvPr>
            <p:custDataLst>
              <p:tags r:id="rId33"/>
            </p:custDataLst>
          </p:nvPr>
        </p:nvSpPr>
        <p:spPr>
          <a:xfrm>
            <a:off x="9288145" y="4187135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4" name="圆柱形 113"/>
          <p:cNvSpPr/>
          <p:nvPr>
            <p:custDataLst>
              <p:tags r:id="rId34"/>
            </p:custDataLst>
          </p:nvPr>
        </p:nvSpPr>
        <p:spPr>
          <a:xfrm>
            <a:off x="9688195" y="4187135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5" name="圆柱形 114"/>
          <p:cNvSpPr/>
          <p:nvPr>
            <p:custDataLst>
              <p:tags r:id="rId35"/>
            </p:custDataLst>
          </p:nvPr>
        </p:nvSpPr>
        <p:spPr>
          <a:xfrm>
            <a:off x="9288145" y="4549720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6" name="圆柱形 115"/>
          <p:cNvSpPr/>
          <p:nvPr>
            <p:custDataLst>
              <p:tags r:id="rId36"/>
            </p:custDataLst>
          </p:nvPr>
        </p:nvSpPr>
        <p:spPr>
          <a:xfrm>
            <a:off x="9688195" y="4549720"/>
            <a:ext cx="288000" cy="288000"/>
          </a:xfrm>
          <a:prstGeom prst="can">
            <a:avLst/>
          </a:prstGeom>
          <a:noFill/>
          <a:ln w="31750" cap="flat" cmpd="sng" algn="ctr">
            <a:solidFill>
              <a:srgbClr val="4874C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7" name="圆角矩形 116"/>
          <p:cNvSpPr/>
          <p:nvPr>
            <p:custDataLst>
              <p:tags r:id="rId37"/>
            </p:custDataLst>
          </p:nvPr>
        </p:nvSpPr>
        <p:spPr>
          <a:xfrm>
            <a:off x="7840345" y="4065215"/>
            <a:ext cx="1008000" cy="90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8" name="圆角矩形 117"/>
          <p:cNvSpPr/>
          <p:nvPr>
            <p:custDataLst>
              <p:tags r:id="rId38"/>
            </p:custDataLst>
          </p:nvPr>
        </p:nvSpPr>
        <p:spPr>
          <a:xfrm>
            <a:off x="9130030" y="4065215"/>
            <a:ext cx="1008000" cy="900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9" name="矩形 118"/>
          <p:cNvSpPr/>
          <p:nvPr>
            <p:custDataLst>
              <p:tags r:id="rId39"/>
            </p:custDataLst>
          </p:nvPr>
        </p:nvSpPr>
        <p:spPr>
          <a:xfrm>
            <a:off x="7663815" y="3907735"/>
            <a:ext cx="2628000" cy="1224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Optimality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0260" cy="3810000"/>
          </a:xfrm>
        </p:spPr>
        <p:txBody>
          <a:bodyPr/>
          <a:lstStyle/>
          <a:p>
            <a:r>
              <a:rPr lang="en-US" altLang="zh-CN" dirty="0">
                <a:sym typeface="Wingdings" panose="05000000000000000000" charset="0"/>
              </a:rPr>
              <a:t>Our progressive repair provably achieves optimality for a given failure pattern (i.e., single- or multi-block failures) and LPC construction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All types of block repairs </a:t>
            </a:r>
            <a:r>
              <a:rPr lang="en-US" altLang="zh-CN" b="1" dirty="0">
                <a:solidFill>
                  <a:srgbClr val="FF0000"/>
                </a:solidFill>
              </a:rPr>
              <a:t>minimize</a:t>
            </a:r>
            <a:r>
              <a:rPr lang="en-US" altLang="zh-CN" dirty="0"/>
              <a:t> the sum of cross-rack and cross-region transfers</a:t>
            </a:r>
          </a:p>
          <a:p>
            <a:pPr lvl="1"/>
            <a:r>
              <a:rPr lang="en-US" altLang="zh-CN" dirty="0"/>
              <a:t>Single-block repair, localized within a rack </a:t>
            </a:r>
            <a:r>
              <a:rPr lang="en-US" altLang="zh-CN" dirty="0">
                <a:sym typeface="Wingdings" panose="05000000000000000000" charset="0"/>
              </a:rPr>
              <a:t></a:t>
            </a:r>
          </a:p>
          <a:p>
            <a:pPr lvl="1"/>
            <a:r>
              <a:rPr lang="en-US" altLang="zh-CN" dirty="0">
                <a:sym typeface="Wingdings" panose="05000000000000000000" charset="0"/>
              </a:rPr>
              <a:t>Multi-block repair, </a:t>
            </a:r>
            <a:r>
              <a:rPr lang="en-US" altLang="zh-CN" dirty="0">
                <a:sym typeface="+mn-ea"/>
              </a:rPr>
              <a:t>minimum number of row repairs and maximum number of column repairs </a:t>
            </a:r>
            <a:r>
              <a:rPr lang="en-US" altLang="zh-CN" dirty="0">
                <a:sym typeface="Wingdings" panose="05000000000000000000" charset="0"/>
              </a:rPr>
              <a:t></a:t>
            </a:r>
          </a:p>
          <a:p>
            <a:pPr lvl="1"/>
            <a:r>
              <a:rPr lang="en-US" altLang="zh-CN" dirty="0">
                <a:sym typeface="Wingdings" panose="05000000000000000000" charset="0"/>
              </a:rPr>
              <a:t>Rack and region repairs, in essence multi-block repairs 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+mn-ea"/>
              </a:rPr>
              <a:t>Evaluation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9413" y="1265236"/>
            <a:ext cx="11582400" cy="4678364"/>
          </a:xfrm>
        </p:spPr>
        <p:txBody>
          <a:bodyPr/>
          <a:lstStyle/>
          <a:p>
            <a:r>
              <a:rPr lang="en-US" altLang="zh-CN" sz="2400" dirty="0"/>
              <a:t>Implementation</a:t>
            </a:r>
          </a:p>
          <a:p>
            <a:pPr lvl="1"/>
            <a:r>
              <a:rPr lang="en-US" altLang="zh-CN" sz="2000" dirty="0"/>
              <a:t>Distributed storage prototype: multiple clients, a coordinator, multiple regions (each with a proxy and multiple racks; each rack contains multiple nodes)</a:t>
            </a:r>
          </a:p>
          <a:p>
            <a:pPr lvl="0"/>
            <a:r>
              <a:rPr lang="en-US" sz="2400" dirty="0">
                <a:sym typeface="+mn-ea"/>
              </a:rPr>
              <a:t>Testbed</a:t>
            </a:r>
            <a:endParaRPr lang="en-US" sz="2400" dirty="0"/>
          </a:p>
          <a:p>
            <a:pPr lvl="1"/>
            <a:r>
              <a:rPr lang="en-US" sz="2000" dirty="0">
                <a:solidFill>
                  <a:schemeClr val="tx1"/>
                </a:solidFill>
                <a:sym typeface="+mn-ea"/>
              </a:rPr>
              <a:t>Local</a:t>
            </a:r>
            <a:r>
              <a:rPr lang="en-US" sz="2000" dirty="0">
                <a:sym typeface="+mn-ea"/>
              </a:rPr>
              <a:t>: 15 physical servers (2 dodeca-core CPUs, 64 GB RAM, 1 TB HDD, 10 Gbps bandwidth)</a:t>
            </a:r>
            <a:endParaRPr lang="en-US" sz="2000" dirty="0"/>
          </a:p>
          <a:p>
            <a:pPr lvl="2"/>
            <a:r>
              <a:rPr lang="en-US" sz="1600" dirty="0" err="1">
                <a:sym typeface="+mn-ea"/>
              </a:rPr>
              <a:t>One server for clients and coordinator; two servers for </a:t>
            </a:r>
            <a:r>
              <a:rPr lang="en-US" altLang="zh-CN" sz="1600" dirty="0" err="1">
                <a:sym typeface="+mn-ea"/>
              </a:rPr>
              <a:t>cross-rack and cross-region transfers;</a:t>
            </a:r>
            <a:r>
              <a:rPr lang="en-US" sz="1600" dirty="0" err="1">
                <a:sym typeface="+mn-ea"/>
              </a:rPr>
              <a:t> each remaining server emulates a region</a:t>
            </a:r>
          </a:p>
          <a:p>
            <a:pPr lvl="2"/>
            <a:r>
              <a:rPr lang="en-US" altLang="zh-CN" sz="1600" dirty="0" err="1">
                <a:sym typeface="+mn-ea"/>
              </a:rPr>
              <a:t>Two racks with 10 nodes each in each region; </a:t>
            </a:r>
            <a:r>
              <a:rPr lang="en-US" sz="1600" dirty="0" err="1">
                <a:sym typeface="+mn-ea"/>
              </a:rPr>
              <a:t>simulate up to </a:t>
            </a:r>
            <a:r>
              <a:rPr lang="en-US" sz="1600" b="1" dirty="0">
                <a:solidFill>
                  <a:srgbClr val="FF0000"/>
                </a:solidFill>
                <a:cs typeface="+mn-ea"/>
                <a:sym typeface="+mn-ea"/>
              </a:rPr>
              <a:t>240 nodes</a:t>
            </a:r>
            <a:endParaRPr lang="en-US" sz="1600" dirty="0" err="1">
              <a:sym typeface="+mn-ea"/>
            </a:endParaRPr>
          </a:p>
          <a:p>
            <a:pPr lvl="0"/>
            <a:r>
              <a:rPr lang="en-US" sz="2400" dirty="0"/>
              <a:t>Targets</a:t>
            </a:r>
          </a:p>
          <a:p>
            <a:pPr lvl="1" algn="l">
              <a:buClrTx/>
              <a:buSzTx/>
              <a:buFontTx/>
            </a:pPr>
            <a:r>
              <a:rPr lang="en-US" sz="2000" b="1" dirty="0">
                <a:solidFill>
                  <a:srgbClr val="FF0000"/>
                </a:solidFill>
                <a:cs typeface="+mn-ea"/>
              </a:rPr>
              <a:t>LPCs</a:t>
            </a:r>
            <a:r>
              <a:rPr lang="en-US" sz="2000" dirty="0">
                <a:cs typeface="+mn-ea"/>
              </a:rPr>
              <a:t>, </a:t>
            </a:r>
            <a:r>
              <a:rPr lang="en-US" sz="2000" b="1" dirty="0">
                <a:solidFill>
                  <a:srgbClr val="FF0000"/>
                </a:solidFill>
                <a:cs typeface="+mn-ea"/>
              </a:rPr>
              <a:t>RS Codes</a:t>
            </a:r>
            <a:r>
              <a:rPr lang="en-US" sz="2000" dirty="0">
                <a:cs typeface="+mn-ea"/>
              </a:rPr>
              <a:t> (</a:t>
            </a:r>
            <a:r>
              <a:rPr lang="en-US" sz="2000" dirty="0">
                <a:cs typeface="+mn-ea"/>
                <a:sym typeface="+mn-ea"/>
              </a:rPr>
              <a:t>Shen, DSN’16; Hu,TOS’17</a:t>
            </a:r>
            <a:r>
              <a:rPr lang="en-US" sz="2000" dirty="0">
                <a:cs typeface="+mn-ea"/>
              </a:rPr>
              <a:t>), </a:t>
            </a:r>
            <a:r>
              <a:rPr lang="en-US" sz="2000" b="1" dirty="0">
                <a:solidFill>
                  <a:srgbClr val="FF0000"/>
                </a:solidFill>
                <a:cs typeface="+mn-ea"/>
              </a:rPr>
              <a:t>LRCs</a:t>
            </a:r>
            <a:r>
              <a:rPr lang="en-US" sz="2000" dirty="0">
                <a:cs typeface="+mn-ea"/>
              </a:rPr>
              <a:t> (</a:t>
            </a:r>
            <a:r>
              <a:rPr lang="en-US" sz="2000" dirty="0">
                <a:cs typeface="+mn-ea"/>
                <a:sym typeface="+mn-ea"/>
              </a:rPr>
              <a:t>Wu, INFOCOM’20, Hu, FAST’21</a:t>
            </a:r>
            <a:r>
              <a:rPr lang="en-US" sz="2000" dirty="0">
                <a:cs typeface="+mn-ea"/>
              </a:rPr>
              <a:t>), and </a:t>
            </a:r>
            <a:r>
              <a:rPr lang="en-US" sz="2000" b="1" dirty="0">
                <a:solidFill>
                  <a:srgbClr val="FF0000"/>
                </a:solidFill>
                <a:cs typeface="+mn-ea"/>
              </a:rPr>
              <a:t>MLEC</a:t>
            </a:r>
            <a:r>
              <a:rPr lang="en-US" sz="2000" dirty="0">
                <a:cs typeface="+mn-ea"/>
              </a:rPr>
              <a:t> (Wang, SC’23)</a:t>
            </a:r>
          </a:p>
          <a:p>
            <a:pPr lvl="0"/>
            <a:r>
              <a:rPr lang="en-US" sz="2400" dirty="0"/>
              <a:t>Metrics</a:t>
            </a:r>
          </a:p>
          <a:p>
            <a:pPr lvl="1" algn="l">
              <a:buClrTx/>
              <a:buSzTx/>
              <a:buFontTx/>
            </a:pPr>
            <a:r>
              <a:rPr lang="en-US" sz="2000" dirty="0">
                <a:cs typeface="+mn-ea"/>
              </a:rPr>
              <a:t>Single-block and multi-block repair times</a:t>
            </a:r>
          </a:p>
          <a:p>
            <a:pPr lvl="0"/>
            <a:endParaRPr lang="en-US" altLang="zh-CN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Single-block Repair Performance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609441" y="1143001"/>
            <a:ext cx="10969943" cy="4678364"/>
          </a:xfrm>
        </p:spPr>
        <p:txBody>
          <a:bodyPr/>
          <a:lstStyle/>
          <a:p>
            <a:r>
              <a:rPr lang="en-US" altLang="zh-CN" sz="2400">
                <a:sym typeface="Wingdings" panose="05000000000000000000" charset="0"/>
              </a:rPr>
              <a:t>Parameter settings</a:t>
            </a:r>
          </a:p>
          <a:p>
            <a:pPr lvl="1"/>
            <a:r>
              <a:rPr lang="en-US" altLang="zh-CN" sz="2000">
                <a:sym typeface="Wingdings" panose="05000000000000000000" charset="0"/>
              </a:rPr>
              <a:t>Same number of data blocks</a:t>
            </a:r>
          </a:p>
          <a:p>
            <a:pPr lvl="1"/>
            <a:r>
              <a:rPr lang="en-US" altLang="zh-CN" sz="2000">
                <a:sym typeface="Wingdings" panose="05000000000000000000" charset="0"/>
              </a:rPr>
              <a:t>Similar storage overhead &amp; fault tolerance</a:t>
            </a:r>
          </a:p>
          <a:p>
            <a:r>
              <a:rPr lang="en-US" altLang="zh-CN" sz="2400" dirty="0">
                <a:sym typeface="+mn-ea"/>
              </a:rPr>
              <a:t>Findings:</a:t>
            </a:r>
            <a:endParaRPr lang="en-US" altLang="zh-CN" sz="2400" dirty="0"/>
          </a:p>
          <a:p>
            <a:pPr lvl="1"/>
            <a:r>
              <a:rPr lang="en-US" altLang="zh-CN" sz="2000" dirty="0">
                <a:sym typeface="+mn-ea"/>
              </a:rPr>
              <a:t>LPC has smallest repair time</a:t>
            </a:r>
          </a:p>
          <a:p>
            <a:pPr lvl="1"/>
            <a:r>
              <a:rPr lang="en-US" altLang="zh-CN" sz="2000" dirty="0">
                <a:sym typeface="+mn-ea"/>
              </a:rPr>
              <a:t>LPC achieves larger gains under larger coding parameters, larger block sizes, and more scarce cross-rack &amp; cross-region bandwidth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6551930" y="1219200"/>
          <a:ext cx="4780915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9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2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1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37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>
                          <a:solidFill>
                            <a:schemeClr val="tx1"/>
                          </a:solidFill>
                        </a:rPr>
                        <a:t>LPC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>
                          <a:solidFill>
                            <a:schemeClr val="tx1"/>
                          </a:solidFill>
                        </a:rPr>
                        <a:t>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>
                          <a:solidFill>
                            <a:schemeClr val="tx1"/>
                          </a:solidFill>
                        </a:rPr>
                        <a:t>LRC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>
                          <a:solidFill>
                            <a:schemeClr val="tx1"/>
                          </a:solidFill>
                        </a:rPr>
                        <a:t>MLEC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>
                          <a:solidFill>
                            <a:schemeClr val="tx1"/>
                          </a:solidFill>
                        </a:rPr>
                        <a:t>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/>
                        <a:t>(3,1,2,1,4)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/>
                        <a:t>(6,6)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/>
                        <a:t>(6,3,2)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/>
                        <a:t>(3,1,2,1)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>
                          <a:solidFill>
                            <a:schemeClr val="tx1"/>
                          </a:solidFill>
                        </a:rPr>
                        <a:t>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/>
                        <a:t>(4,2,2,1,3)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/>
                        <a:t>(8,8)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/>
                        <a:t>(8,4,4)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/>
                        <a:t>(4,2,2,1)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>
                          <a:solidFill>
                            <a:schemeClr val="tx1"/>
                          </a:solidFill>
                        </a:rPr>
                        <a:t>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/>
                        <a:t>(2,1,3,1,3)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/>
                        <a:t>(6,6)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/>
                        <a:t>(6,2,3)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/>
                        <a:t>(2,1,3,1)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>
                          <a:solidFill>
                            <a:schemeClr val="tx1"/>
                          </a:solidFill>
                        </a:rPr>
                        <a:t>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/>
                        <a:t>(4,2,3,1,3)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/>
                        <a:t>(12,12)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/>
                        <a:t>(12,4,6)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000"/>
                        <a:t>(4,2,3,1)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3330" y="3962400"/>
            <a:ext cx="7172325" cy="256413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Multi-block Repair Performance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609441" y="1143001"/>
            <a:ext cx="10969943" cy="4678364"/>
          </a:xfrm>
        </p:spPr>
        <p:txBody>
          <a:bodyPr/>
          <a:lstStyle/>
          <a:p>
            <a:r>
              <a:rPr lang="en-US" altLang="zh-CN" sz="2400">
                <a:sym typeface="Wingdings" panose="05000000000000000000" charset="0"/>
              </a:rPr>
              <a:t>Findings</a:t>
            </a:r>
          </a:p>
          <a:p>
            <a:pPr lvl="1"/>
            <a:r>
              <a:rPr lang="en-US" altLang="zh-CN" sz="2000">
                <a:sym typeface="Wingdings" panose="05000000000000000000" charset="0"/>
              </a:rPr>
              <a:t>LPC performs well with different number of failed blocks</a:t>
            </a:r>
          </a:p>
          <a:p>
            <a:pPr lvl="1"/>
            <a:r>
              <a:rPr lang="en-US" altLang="zh-CN" sz="2000">
                <a:sym typeface="Wingdings" panose="05000000000000000000" charset="0"/>
              </a:rPr>
              <a:t>LPC </a:t>
            </a:r>
            <a:r>
              <a:rPr lang="en-US" altLang="zh-CN" sz="2000" dirty="0">
                <a:sym typeface="+mn-ea"/>
              </a:rPr>
              <a:t>achieves larger gains with a smaller number of failed blocks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23</a:t>
            </a:fld>
            <a:endParaRPr 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7510" y="2514600"/>
            <a:ext cx="6314440" cy="3781425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93835"/>
            <a:ext cx="10969943" cy="4449765"/>
          </a:xfrm>
        </p:spPr>
        <p:txBody>
          <a:bodyPr/>
          <a:lstStyle/>
          <a:p>
            <a:r>
              <a:rPr lang="en-US" dirty="0"/>
              <a:t>Explore </a:t>
            </a:r>
            <a:r>
              <a:rPr lang="en-US" altLang="zh-CN" dirty="0"/>
              <a:t>both single-block and multi-block repairs in geo-distributed storage</a:t>
            </a:r>
            <a:r>
              <a:rPr lang="en-US" dirty="0"/>
              <a:t> systems</a:t>
            </a:r>
          </a:p>
          <a:p>
            <a:r>
              <a:rPr lang="en-US" dirty="0"/>
              <a:t>Propose </a:t>
            </a:r>
            <a:r>
              <a:rPr lang="en-US" altLang="zh-CN" dirty="0"/>
              <a:t>Leveled Product Codes (LPCs)</a:t>
            </a:r>
            <a:r>
              <a:rPr lang="en-US" dirty="0"/>
              <a:t> with optimality in block repairs</a:t>
            </a:r>
          </a:p>
          <a:p>
            <a:r>
              <a:rPr lang="en-US" dirty="0"/>
              <a:t>Provide comprehensive fault tolerance analysis</a:t>
            </a:r>
          </a:p>
          <a:p>
            <a:r>
              <a:rPr lang="en-US" dirty="0"/>
              <a:t>Design a novel progressive multi-block repair scheme</a:t>
            </a:r>
          </a:p>
          <a:p>
            <a:r>
              <a:rPr lang="en-US" dirty="0"/>
              <a:t>Conduct prototype experiments to verify effectiveness</a:t>
            </a:r>
            <a:endParaRPr lang="en-US" b="1" dirty="0"/>
          </a:p>
          <a:p>
            <a:r>
              <a:rPr lang="en-US" dirty="0"/>
              <a:t>Source code: </a:t>
            </a:r>
            <a:r>
              <a:rPr lang="en-US" altLang="zh-CN" b="1" dirty="0">
                <a:solidFill>
                  <a:srgbClr val="FF0000"/>
                </a:solidFill>
              </a:rPr>
              <a:t>https://github.com/hhlgt/leveled-product-codes</a:t>
            </a:r>
            <a:r>
              <a:rPr lang="en-US" b="1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Erasure 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56055"/>
            <a:ext cx="10970260" cy="4544060"/>
          </a:xfrm>
        </p:spPr>
        <p:txBody>
          <a:bodyPr/>
          <a:lstStyle/>
          <a:p>
            <a:r>
              <a:rPr lang="en-US" dirty="0"/>
              <a:t>Erasure coding is a cost-effective technique for fault tolerance</a:t>
            </a:r>
          </a:p>
          <a:p>
            <a:pPr lvl="1"/>
            <a:r>
              <a:rPr lang="en-US" dirty="0"/>
              <a:t>Much less redundancy with higher reliability than replication</a:t>
            </a:r>
          </a:p>
          <a:p>
            <a:pPr lvl="1"/>
            <a:r>
              <a:rPr lang="en-US" dirty="0"/>
              <a:t>Encodes data blocks into parity blocks to form a </a:t>
            </a:r>
            <a:r>
              <a:rPr lang="en-US" b="1" dirty="0"/>
              <a:t>stripe</a:t>
            </a:r>
          </a:p>
          <a:p>
            <a:pPr lvl="0" algn="l">
              <a:buClrTx/>
              <a:buSzTx/>
            </a:pPr>
            <a:r>
              <a:rPr lang="en-US" dirty="0"/>
              <a:t>Reed-Solomon (RS) Codes</a:t>
            </a:r>
          </a:p>
          <a:p>
            <a:pPr lvl="1" algn="l">
              <a:buClrTx/>
              <a:buSzTx/>
            </a:pPr>
            <a:r>
              <a:rPr lang="en-US" sz="2400" dirty="0"/>
              <a:t>Maximize storage efficiency with given fault tolerance</a:t>
            </a:r>
          </a:p>
          <a:p>
            <a:pPr lvl="1" algn="l">
              <a:buClrTx/>
              <a:buSzTx/>
            </a:pPr>
            <a:r>
              <a:rPr lang="en-US" dirty="0">
                <a:sym typeface="+mn-ea"/>
              </a:rPr>
              <a:t>High single-block repair penalty</a:t>
            </a:r>
            <a:endParaRPr lang="en-US" dirty="0"/>
          </a:p>
          <a:p>
            <a:pPr lvl="0" algn="l">
              <a:buClrTx/>
              <a:buSzTx/>
            </a:pPr>
            <a:r>
              <a:rPr lang="en-US" dirty="0"/>
              <a:t>Locally Repairable Codes (LRCs)</a:t>
            </a:r>
          </a:p>
          <a:p>
            <a:pPr lvl="1" algn="l">
              <a:buClrTx/>
              <a:buSzTx/>
            </a:pPr>
            <a:r>
              <a:rPr lang="en-US" sz="2400" dirty="0"/>
              <a:t>Single-block repair limited to a small-size local group</a:t>
            </a:r>
          </a:p>
          <a:p>
            <a:pPr lvl="1" algn="l">
              <a:buClrTx/>
              <a:buSzTx/>
            </a:pPr>
            <a:r>
              <a:rPr lang="en-US" dirty="0">
                <a:solidFill>
                  <a:schemeClr val="tx1"/>
                </a:solidFill>
              </a:rPr>
              <a:t>Compromised storage efficiency</a:t>
            </a:r>
          </a:p>
          <a:p>
            <a:pPr lvl="1" algn="l">
              <a:buClrTx/>
              <a:buSzTx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3</a:t>
            </a:fld>
            <a:endParaRPr lang="en-US"/>
          </a:p>
        </p:txBody>
      </p:sp>
      <p:sp>
        <p:nvSpPr>
          <p:cNvPr id="25" name="TextBox 59"/>
          <p:cNvSpPr txBox="1"/>
          <p:nvPr/>
        </p:nvSpPr>
        <p:spPr>
          <a:xfrm>
            <a:off x="8963181" y="3571871"/>
            <a:ext cx="32051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3333CC"/>
                </a:solidFill>
              </a:rPr>
              <a:t>Both applied to </a:t>
            </a:r>
            <a:r>
              <a:rPr lang="en-US" altLang="zh-CN" sz="1600" b="1" dirty="0">
                <a:solidFill>
                  <a:srgbClr val="3333CC"/>
                </a:solidFill>
              </a:rPr>
              <a:t>hierarchical topology </a:t>
            </a:r>
            <a:r>
              <a:rPr lang="en-US" sz="1600" b="1" dirty="0">
                <a:solidFill>
                  <a:srgbClr val="3333CC"/>
                </a:solidFill>
              </a:rPr>
              <a:t>[Shen</a:t>
            </a:r>
            <a:r>
              <a:rPr lang="en-US" sz="1600" b="1" dirty="0">
                <a:solidFill>
                  <a:srgbClr val="3333CC"/>
                </a:solidFill>
                <a:sym typeface="+mn-ea"/>
              </a:rPr>
              <a:t>, DSN’16; Hu,TOS’17; Wu, INFOCOM’20; Hu, FAST’21</a:t>
            </a:r>
            <a:r>
              <a:rPr lang="en-US" sz="1600" b="1" dirty="0">
                <a:solidFill>
                  <a:srgbClr val="3333CC"/>
                </a:solidFill>
              </a:rPr>
              <a:t>]</a:t>
            </a:r>
          </a:p>
        </p:txBody>
      </p:sp>
      <p:sp>
        <p:nvSpPr>
          <p:cNvPr id="24" name="Right Arrow 7"/>
          <p:cNvSpPr/>
          <p:nvPr/>
        </p:nvSpPr>
        <p:spPr bwMode="auto">
          <a:xfrm rot="9132506" flipH="1">
            <a:off x="8117211" y="4562084"/>
            <a:ext cx="825500" cy="176530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ight Arrow 7"/>
          <p:cNvSpPr/>
          <p:nvPr/>
        </p:nvSpPr>
        <p:spPr bwMode="auto">
          <a:xfrm rot="12480000" flipH="1">
            <a:off x="8117629" y="3380078"/>
            <a:ext cx="825500" cy="176530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Fault Tolerance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56055"/>
            <a:ext cx="10970260" cy="1706880"/>
          </a:xfrm>
        </p:spPr>
        <p:txBody>
          <a:bodyPr/>
          <a:lstStyle/>
          <a:p>
            <a:r>
              <a:rPr lang="en-US" dirty="0">
                <a:sym typeface="+mn-ea"/>
              </a:rPr>
              <a:t>Multi-node fault tolerance</a:t>
            </a:r>
          </a:p>
          <a:p>
            <a:pPr algn="l">
              <a:buClrTx/>
              <a:buSzTx/>
            </a:pPr>
            <a:r>
              <a:rPr lang="en-US" b="1" dirty="0">
                <a:solidFill>
                  <a:srgbClr val="FF0000"/>
                </a:solidFill>
                <a:sym typeface="+mn-ea"/>
              </a:rPr>
              <a:t>Single-region fault tolerance</a:t>
            </a:r>
          </a:p>
          <a:p>
            <a:pPr lvl="1" algn="l">
              <a:buClrTx/>
              <a:buSzTx/>
            </a:pPr>
            <a:r>
              <a:rPr lang="en-US" dirty="0">
                <a:sym typeface="+mn-ea"/>
              </a:rPr>
              <a:t>Multi-rack fault tolerance</a:t>
            </a:r>
            <a:endParaRPr lang="en-US" sz="2400" dirty="0">
              <a:solidFill>
                <a:schemeClr val="tx1"/>
              </a:solidFill>
              <a:ea typeface="+mn-ea"/>
              <a:cs typeface="+mn-cs"/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4</a:t>
            </a:fld>
            <a:endParaRPr lang="en-US"/>
          </a:p>
        </p:txBody>
      </p:sp>
      <p:sp>
        <p:nvSpPr>
          <p:cNvPr id="14" name="矩形 13"/>
          <p:cNvSpPr/>
          <p:nvPr>
            <p:custDataLst>
              <p:tags r:id="rId1"/>
            </p:custDataLst>
          </p:nvPr>
        </p:nvSpPr>
        <p:spPr>
          <a:xfrm>
            <a:off x="7604760" y="3352800"/>
            <a:ext cx="2160000" cy="1260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6" name="矩形 15"/>
          <p:cNvSpPr/>
          <p:nvPr>
            <p:custDataLst>
              <p:tags r:id="rId2"/>
            </p:custDataLst>
          </p:nvPr>
        </p:nvSpPr>
        <p:spPr>
          <a:xfrm>
            <a:off x="5033010" y="3352800"/>
            <a:ext cx="2160000" cy="1260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9" name="矩形 18"/>
          <p:cNvSpPr/>
          <p:nvPr>
            <p:custDataLst>
              <p:tags r:id="rId3"/>
            </p:custDataLst>
          </p:nvPr>
        </p:nvSpPr>
        <p:spPr>
          <a:xfrm>
            <a:off x="2461260" y="3352800"/>
            <a:ext cx="2160000" cy="1260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20" name="圆角矩形 19"/>
          <p:cNvSpPr/>
          <p:nvPr>
            <p:custDataLst>
              <p:tags r:id="rId4"/>
            </p:custDataLst>
          </p:nvPr>
        </p:nvSpPr>
        <p:spPr>
          <a:xfrm>
            <a:off x="2713355" y="35445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26" name="圆角矩形 25"/>
          <p:cNvSpPr/>
          <p:nvPr>
            <p:custDataLst>
              <p:tags r:id="rId5"/>
            </p:custDataLst>
          </p:nvPr>
        </p:nvSpPr>
        <p:spPr>
          <a:xfrm>
            <a:off x="3681095" y="35445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27" name="圆角矩形 26"/>
          <p:cNvSpPr/>
          <p:nvPr>
            <p:custDataLst>
              <p:tags r:id="rId6"/>
            </p:custDataLst>
          </p:nvPr>
        </p:nvSpPr>
        <p:spPr>
          <a:xfrm>
            <a:off x="2713355" y="39763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28" name="圆角矩形 27"/>
          <p:cNvSpPr/>
          <p:nvPr>
            <p:custDataLst>
              <p:tags r:id="rId7"/>
            </p:custDataLst>
          </p:nvPr>
        </p:nvSpPr>
        <p:spPr>
          <a:xfrm>
            <a:off x="2612390" y="347789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29" name="圆角矩形 28"/>
          <p:cNvSpPr/>
          <p:nvPr>
            <p:custDataLst>
              <p:tags r:id="rId8"/>
            </p:custDataLst>
          </p:nvPr>
        </p:nvSpPr>
        <p:spPr>
          <a:xfrm>
            <a:off x="3589655" y="347789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33" name="圆角矩形 32"/>
          <p:cNvSpPr/>
          <p:nvPr>
            <p:custDataLst>
              <p:tags r:id="rId9"/>
            </p:custDataLst>
          </p:nvPr>
        </p:nvSpPr>
        <p:spPr>
          <a:xfrm>
            <a:off x="5285105" y="35445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36" name="圆角矩形 35"/>
          <p:cNvSpPr/>
          <p:nvPr>
            <p:custDataLst>
              <p:tags r:id="rId10"/>
            </p:custDataLst>
          </p:nvPr>
        </p:nvSpPr>
        <p:spPr>
          <a:xfrm>
            <a:off x="6252845" y="35445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6</a:t>
            </a:r>
          </a:p>
        </p:txBody>
      </p:sp>
      <p:sp>
        <p:nvSpPr>
          <p:cNvPr id="37" name="圆角矩形 36"/>
          <p:cNvSpPr/>
          <p:nvPr>
            <p:custDataLst>
              <p:tags r:id="rId11"/>
            </p:custDataLst>
          </p:nvPr>
        </p:nvSpPr>
        <p:spPr>
          <a:xfrm>
            <a:off x="5184140" y="347789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41" name="圆角矩形 40"/>
          <p:cNvSpPr/>
          <p:nvPr>
            <p:custDataLst>
              <p:tags r:id="rId12"/>
            </p:custDataLst>
          </p:nvPr>
        </p:nvSpPr>
        <p:spPr>
          <a:xfrm>
            <a:off x="6161405" y="347789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45" name="圆角矩形 44"/>
          <p:cNvSpPr/>
          <p:nvPr>
            <p:custDataLst>
              <p:tags r:id="rId13"/>
            </p:custDataLst>
          </p:nvPr>
        </p:nvSpPr>
        <p:spPr>
          <a:xfrm>
            <a:off x="7856855" y="3544570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P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46" name="圆角矩形 45"/>
          <p:cNvSpPr/>
          <p:nvPr>
            <p:custDataLst>
              <p:tags r:id="rId14"/>
            </p:custDataLst>
          </p:nvPr>
        </p:nvSpPr>
        <p:spPr>
          <a:xfrm>
            <a:off x="8824595" y="3544570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P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47" name="圆角矩形 46"/>
          <p:cNvSpPr/>
          <p:nvPr>
            <p:custDataLst>
              <p:tags r:id="rId15"/>
            </p:custDataLst>
          </p:nvPr>
        </p:nvSpPr>
        <p:spPr>
          <a:xfrm>
            <a:off x="7755890" y="347789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48" name="圆角矩形 47"/>
          <p:cNvSpPr/>
          <p:nvPr>
            <p:custDataLst>
              <p:tags r:id="rId16"/>
            </p:custDataLst>
          </p:nvPr>
        </p:nvSpPr>
        <p:spPr>
          <a:xfrm>
            <a:off x="8733155" y="347789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49" name="圆角矩形 48"/>
          <p:cNvSpPr/>
          <p:nvPr>
            <p:custDataLst>
              <p:tags r:id="rId17"/>
            </p:custDataLst>
          </p:nvPr>
        </p:nvSpPr>
        <p:spPr>
          <a:xfrm>
            <a:off x="5287645" y="39763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5</a:t>
            </a:r>
          </a:p>
        </p:txBody>
      </p:sp>
      <p:sp>
        <p:nvSpPr>
          <p:cNvPr id="50" name="圆角矩形 49"/>
          <p:cNvSpPr/>
          <p:nvPr>
            <p:custDataLst>
              <p:tags r:id="rId18"/>
            </p:custDataLst>
          </p:nvPr>
        </p:nvSpPr>
        <p:spPr>
          <a:xfrm>
            <a:off x="7861300" y="3976370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P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4638040" y="4800600"/>
            <a:ext cx="29787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(k=6, m=3) RS</a:t>
            </a:r>
          </a:p>
        </p:txBody>
      </p:sp>
      <p:sp>
        <p:nvSpPr>
          <p:cNvPr id="57" name="乘号 56"/>
          <p:cNvSpPr/>
          <p:nvPr/>
        </p:nvSpPr>
        <p:spPr>
          <a:xfrm>
            <a:off x="3199130" y="4395470"/>
            <a:ext cx="660400" cy="5715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1" name="TextBox 59"/>
          <p:cNvSpPr txBox="1"/>
          <p:nvPr/>
        </p:nvSpPr>
        <p:spPr>
          <a:xfrm>
            <a:off x="2757170" y="5334000"/>
            <a:ext cx="19939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</a:rPr>
              <a:t>Restorable</a:t>
            </a:r>
          </a:p>
        </p:txBody>
      </p:sp>
      <p:sp>
        <p:nvSpPr>
          <p:cNvPr id="58" name="Right Arrow 7"/>
          <p:cNvSpPr/>
          <p:nvPr/>
        </p:nvSpPr>
        <p:spPr bwMode="auto">
          <a:xfrm rot="15000000">
            <a:off x="3362051" y="5052242"/>
            <a:ext cx="490480" cy="99418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Repair Problem</a:t>
            </a:r>
            <a:r>
              <a:rPr lang="en-US" dirty="0">
                <a:sym typeface="+mn-ea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0260" cy="4880610"/>
          </a:xfrm>
        </p:spPr>
        <p:txBody>
          <a:bodyPr/>
          <a:lstStyle/>
          <a:p>
            <a:r>
              <a:rPr lang="en-US" sz="2400" dirty="0"/>
              <a:t>Single-block repair</a:t>
            </a:r>
          </a:p>
          <a:p>
            <a:pPr lvl="1" algn="l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400" dirty="0">
                <a:cs typeface="+mn-ea"/>
              </a:rPr>
              <a:t>Over 99.2% narrow stripes experience a single failed block [Rashmi, HotStorage’13; </a:t>
            </a:r>
            <a:r>
              <a:rPr lang="en-US" dirty="0" err="1">
                <a:sym typeface="+mn-ea"/>
              </a:rPr>
              <a:t>Kadekodi</a:t>
            </a:r>
            <a:r>
              <a:rPr lang="en-US" dirty="0">
                <a:sym typeface="+mn-ea"/>
              </a:rPr>
              <a:t>, FAST’23</a:t>
            </a:r>
            <a:r>
              <a:rPr lang="en-US" sz="2400" dirty="0">
                <a:cs typeface="+mn-ea"/>
              </a:rPr>
              <a:t>]</a:t>
            </a:r>
            <a:endParaRPr lang="en-US" b="1" dirty="0">
              <a:solidFill>
                <a:srgbClr val="FF0000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Multi-block repair</a:t>
            </a:r>
            <a:endParaRPr lang="en-US" sz="2400" dirty="0">
              <a:solidFill>
                <a:schemeClr val="tx1"/>
              </a:solidFill>
              <a:cs typeface="+mn-ea"/>
            </a:endParaRPr>
          </a:p>
          <a:p>
            <a:pPr lvl="1"/>
            <a:r>
              <a:rPr lang="en-US" dirty="0">
                <a:solidFill>
                  <a:schemeClr val="tx1"/>
                </a:solidFill>
                <a:cs typeface="+mn-ea"/>
              </a:rPr>
              <a:t>Higher probability in wide stripes [</a:t>
            </a:r>
            <a:r>
              <a:rPr lang="en-US" altLang="zh-CN" dirty="0">
                <a:sym typeface="+mn-ea"/>
              </a:rPr>
              <a:t>Yu</a:t>
            </a:r>
            <a:r>
              <a:rPr lang="en-US" dirty="0">
                <a:sym typeface="+mn-ea"/>
              </a:rPr>
              <a:t>, IPDPS’23</a:t>
            </a:r>
            <a:r>
              <a:rPr lang="en-US" dirty="0">
                <a:solidFill>
                  <a:schemeClr val="tx1"/>
                </a:solidFill>
                <a:cs typeface="+mn-ea"/>
              </a:rPr>
              <a:t>]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Routinely system </a:t>
            </a:r>
            <a:r>
              <a:rPr lang="en-US" altLang="zh-CN" dirty="0">
                <a:solidFill>
                  <a:schemeClr val="tx1"/>
                </a:solidFill>
              </a:rPr>
              <a:t>maintenance incurs multi-block repairs [</a:t>
            </a:r>
            <a:r>
              <a:rPr lang="en-US" dirty="0" err="1">
                <a:sym typeface="+mn-ea"/>
              </a:rPr>
              <a:t>Kadekodi</a:t>
            </a:r>
            <a:r>
              <a:rPr lang="en-US" dirty="0">
                <a:sym typeface="+mn-ea"/>
              </a:rPr>
              <a:t>, FAST’23</a:t>
            </a:r>
            <a:r>
              <a:rPr lang="en-US" altLang="zh-CN" dirty="0">
                <a:solidFill>
                  <a:schemeClr val="tx1"/>
                </a:solidFill>
              </a:rPr>
              <a:t>]</a:t>
            </a:r>
          </a:p>
          <a:p>
            <a:pPr lvl="0"/>
            <a:r>
              <a:rPr lang="en-US" altLang="zh-CN" b="1" dirty="0">
                <a:solidFill>
                  <a:srgbClr val="FF0000"/>
                </a:solidFill>
              </a:rPr>
              <a:t>Goal</a:t>
            </a:r>
            <a:endParaRPr lang="en-US" altLang="zh-CN" dirty="0">
              <a:solidFill>
                <a:schemeClr val="tx1"/>
              </a:solidFill>
            </a:endParaRPr>
          </a:p>
          <a:p>
            <a:pPr lvl="1"/>
            <a:r>
              <a:rPr lang="en-US" altLang="zh-CN" b="1" dirty="0">
                <a:solidFill>
                  <a:srgbClr val="FF0000"/>
                </a:solidFill>
              </a:rPr>
              <a:t>Minimize sum of amounts of traffic in cross-rack and cross-region transfers for single-block and multi-block repairs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Limitations of Hierarchy-aware RS Codes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10970260" cy="1558290"/>
          </a:xfrm>
        </p:spPr>
        <p:txBody>
          <a:bodyPr/>
          <a:lstStyle/>
          <a:p>
            <a:r>
              <a:rPr lang="en-US" dirty="0"/>
              <a:t>RS Codes lack stripe locality</a:t>
            </a:r>
            <a:endParaRPr lang="en-US" altLang="zh-CN" dirty="0"/>
          </a:p>
          <a:p>
            <a:pPr lvl="1"/>
            <a:r>
              <a:rPr lang="en-US" altLang="zh-CN" dirty="0"/>
              <a:t>k, m RS requires k surviving blocks for decoding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Partial decoding applied to save cross-region transfers [Hu, </a:t>
            </a:r>
            <a:r>
              <a:rPr lang="en-US" dirty="0">
                <a:sym typeface="+mn-ea"/>
              </a:rPr>
              <a:t>TOS’17</a:t>
            </a:r>
            <a:r>
              <a:rPr lang="en-US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71" name="矩形 70"/>
          <p:cNvSpPr/>
          <p:nvPr>
            <p:custDataLst>
              <p:tags r:id="rId1"/>
            </p:custDataLst>
          </p:nvPr>
        </p:nvSpPr>
        <p:spPr>
          <a:xfrm>
            <a:off x="5956935" y="4267200"/>
            <a:ext cx="2160000" cy="1260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72" name="矩形 71"/>
          <p:cNvSpPr/>
          <p:nvPr>
            <p:custDataLst>
              <p:tags r:id="rId2"/>
            </p:custDataLst>
          </p:nvPr>
        </p:nvSpPr>
        <p:spPr>
          <a:xfrm>
            <a:off x="3385185" y="4267200"/>
            <a:ext cx="2160000" cy="1260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73" name="矩形 72"/>
          <p:cNvSpPr/>
          <p:nvPr>
            <p:custDataLst>
              <p:tags r:id="rId3"/>
            </p:custDataLst>
          </p:nvPr>
        </p:nvSpPr>
        <p:spPr>
          <a:xfrm>
            <a:off x="813435" y="4267200"/>
            <a:ext cx="2160000" cy="1260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74" name="圆角矩形 73"/>
          <p:cNvSpPr/>
          <p:nvPr>
            <p:custDataLst>
              <p:tags r:id="rId4"/>
            </p:custDataLst>
          </p:nvPr>
        </p:nvSpPr>
        <p:spPr>
          <a:xfrm>
            <a:off x="1065530" y="44589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75" name="圆角矩形 74"/>
          <p:cNvSpPr/>
          <p:nvPr>
            <p:custDataLst>
              <p:tags r:id="rId5"/>
            </p:custDataLst>
          </p:nvPr>
        </p:nvSpPr>
        <p:spPr>
          <a:xfrm>
            <a:off x="2033270" y="44589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76" name="圆角矩形 75"/>
          <p:cNvSpPr/>
          <p:nvPr>
            <p:custDataLst>
              <p:tags r:id="rId6"/>
            </p:custDataLst>
          </p:nvPr>
        </p:nvSpPr>
        <p:spPr>
          <a:xfrm>
            <a:off x="1065530" y="48907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77" name="圆角矩形 76"/>
          <p:cNvSpPr/>
          <p:nvPr>
            <p:custDataLst>
              <p:tags r:id="rId7"/>
            </p:custDataLst>
          </p:nvPr>
        </p:nvSpPr>
        <p:spPr>
          <a:xfrm>
            <a:off x="964565" y="439229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78" name="圆角矩形 77"/>
          <p:cNvSpPr/>
          <p:nvPr>
            <p:custDataLst>
              <p:tags r:id="rId8"/>
            </p:custDataLst>
          </p:nvPr>
        </p:nvSpPr>
        <p:spPr>
          <a:xfrm>
            <a:off x="1941830" y="439229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79" name="乘号 78"/>
          <p:cNvSpPr/>
          <p:nvPr>
            <p:custDataLst>
              <p:tags r:id="rId9"/>
            </p:custDataLst>
          </p:nvPr>
        </p:nvSpPr>
        <p:spPr>
          <a:xfrm>
            <a:off x="1126490" y="4392295"/>
            <a:ext cx="540000" cy="540000"/>
          </a:xfrm>
          <a:prstGeom prst="mathMultiply">
            <a:avLst/>
          </a:prstGeom>
          <a:solidFill>
            <a:srgbClr val="FFFFFF">
              <a:lumMod val="50000"/>
            </a:srgbClr>
          </a:solidFill>
          <a:ln w="317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cxnSp>
        <p:nvCxnSpPr>
          <p:cNvPr id="80" name="曲线连接符 79"/>
          <p:cNvCxnSpPr/>
          <p:nvPr>
            <p:custDataLst>
              <p:tags r:id="rId10"/>
            </p:custDataLst>
          </p:nvPr>
        </p:nvCxnSpPr>
        <p:spPr>
          <a:xfrm rot="10800000" flipH="1">
            <a:off x="1062990" y="4674870"/>
            <a:ext cx="2540" cy="431800"/>
          </a:xfrm>
          <a:prstGeom prst="curvedConnector3">
            <a:avLst>
              <a:gd name="adj1" fmla="val -7500000"/>
            </a:avLst>
          </a:prstGeom>
          <a:noFill/>
          <a:ln w="44450" cap="flat" cmpd="sng" algn="ctr">
            <a:solidFill>
              <a:srgbClr val="00B050"/>
            </a:solidFill>
            <a:prstDash val="sysDash"/>
            <a:miter lim="800000"/>
            <a:tailEnd type="triangle" w="lg" len="lg"/>
          </a:ln>
          <a:effectLst/>
        </p:spPr>
      </p:cxnSp>
      <p:sp>
        <p:nvSpPr>
          <p:cNvPr id="81" name="圆角矩形 80"/>
          <p:cNvSpPr/>
          <p:nvPr>
            <p:custDataLst>
              <p:tags r:id="rId11"/>
            </p:custDataLst>
          </p:nvPr>
        </p:nvSpPr>
        <p:spPr>
          <a:xfrm>
            <a:off x="3637280" y="44589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82" name="圆角矩形 81"/>
          <p:cNvSpPr/>
          <p:nvPr>
            <p:custDataLst>
              <p:tags r:id="rId12"/>
            </p:custDataLst>
          </p:nvPr>
        </p:nvSpPr>
        <p:spPr>
          <a:xfrm>
            <a:off x="4605020" y="44589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6</a:t>
            </a:r>
          </a:p>
        </p:txBody>
      </p:sp>
      <p:sp>
        <p:nvSpPr>
          <p:cNvPr id="83" name="圆角矩形 82"/>
          <p:cNvSpPr/>
          <p:nvPr>
            <p:custDataLst>
              <p:tags r:id="rId13"/>
            </p:custDataLst>
          </p:nvPr>
        </p:nvSpPr>
        <p:spPr>
          <a:xfrm>
            <a:off x="3536315" y="439229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84" name="圆角矩形 83"/>
          <p:cNvSpPr/>
          <p:nvPr>
            <p:custDataLst>
              <p:tags r:id="rId14"/>
            </p:custDataLst>
          </p:nvPr>
        </p:nvSpPr>
        <p:spPr>
          <a:xfrm>
            <a:off x="4513580" y="439229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85" name="圆角矩形 84"/>
          <p:cNvSpPr/>
          <p:nvPr>
            <p:custDataLst>
              <p:tags r:id="rId15"/>
            </p:custDataLst>
          </p:nvPr>
        </p:nvSpPr>
        <p:spPr>
          <a:xfrm>
            <a:off x="6209030" y="4458970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P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86" name="圆角矩形 85"/>
          <p:cNvSpPr/>
          <p:nvPr>
            <p:custDataLst>
              <p:tags r:id="rId16"/>
            </p:custDataLst>
          </p:nvPr>
        </p:nvSpPr>
        <p:spPr>
          <a:xfrm>
            <a:off x="7176770" y="4458970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P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87" name="圆角矩形 86"/>
          <p:cNvSpPr/>
          <p:nvPr>
            <p:custDataLst>
              <p:tags r:id="rId17"/>
            </p:custDataLst>
          </p:nvPr>
        </p:nvSpPr>
        <p:spPr>
          <a:xfrm>
            <a:off x="6108065" y="439229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88" name="圆角矩形 87"/>
          <p:cNvSpPr/>
          <p:nvPr>
            <p:custDataLst>
              <p:tags r:id="rId18"/>
            </p:custDataLst>
          </p:nvPr>
        </p:nvSpPr>
        <p:spPr>
          <a:xfrm>
            <a:off x="7085330" y="439229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89" name="圆角矩形 88"/>
          <p:cNvSpPr/>
          <p:nvPr>
            <p:custDataLst>
              <p:tags r:id="rId19"/>
            </p:custDataLst>
          </p:nvPr>
        </p:nvSpPr>
        <p:spPr>
          <a:xfrm>
            <a:off x="3639820" y="48907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5</a:t>
            </a:r>
          </a:p>
        </p:txBody>
      </p:sp>
      <p:sp>
        <p:nvSpPr>
          <p:cNvPr id="90" name="圆角矩形 89"/>
          <p:cNvSpPr/>
          <p:nvPr>
            <p:custDataLst>
              <p:tags r:id="rId20"/>
            </p:custDataLst>
          </p:nvPr>
        </p:nvSpPr>
        <p:spPr>
          <a:xfrm>
            <a:off x="6213475" y="4890770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P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cxnSp>
        <p:nvCxnSpPr>
          <p:cNvPr id="91" name="直接箭头连接符 90"/>
          <p:cNvCxnSpPr/>
          <p:nvPr>
            <p:custDataLst>
              <p:tags r:id="rId21"/>
            </p:custDataLst>
          </p:nvPr>
        </p:nvCxnSpPr>
        <p:spPr>
          <a:xfrm>
            <a:off x="3354070" y="3308350"/>
            <a:ext cx="648000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92" name="文本框 91"/>
          <p:cNvSpPr txBox="1"/>
          <p:nvPr>
            <p:custDataLst>
              <p:tags r:id="rId22"/>
            </p:custDataLst>
          </p:nvPr>
        </p:nvSpPr>
        <p:spPr>
          <a:xfrm>
            <a:off x="4005580" y="3124200"/>
            <a:ext cx="1440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 dirty="0">
                <a:solidFill>
                  <a:srgbClr val="3333CC"/>
                </a:solidFill>
                <a:latin typeface="+mn-ea"/>
                <a:cs typeface="Calibri" panose="020F0502020204030204" charset="0"/>
              </a:rPr>
              <a:t>cross-rack transfer</a:t>
            </a:r>
          </a:p>
        </p:txBody>
      </p:sp>
      <p:cxnSp>
        <p:nvCxnSpPr>
          <p:cNvPr id="93" name="直接箭头连接符 92"/>
          <p:cNvCxnSpPr/>
          <p:nvPr>
            <p:custDataLst>
              <p:tags r:id="rId23"/>
            </p:custDataLst>
          </p:nvPr>
        </p:nvCxnSpPr>
        <p:spPr>
          <a:xfrm>
            <a:off x="802640" y="3308350"/>
            <a:ext cx="648000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ysDash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94" name="文本框 93"/>
          <p:cNvSpPr txBox="1"/>
          <p:nvPr>
            <p:custDataLst>
              <p:tags r:id="rId24"/>
            </p:custDataLst>
          </p:nvPr>
        </p:nvSpPr>
        <p:spPr>
          <a:xfrm>
            <a:off x="1449705" y="3124200"/>
            <a:ext cx="1440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 dirty="0">
                <a:solidFill>
                  <a:srgbClr val="3333CC"/>
                </a:solidFill>
                <a:latin typeface="+mn-ea"/>
                <a:cs typeface="Calibri" panose="020F0502020204030204" charset="0"/>
              </a:rPr>
              <a:t>inner-rack transfer</a:t>
            </a:r>
          </a:p>
        </p:txBody>
      </p:sp>
      <p:cxnSp>
        <p:nvCxnSpPr>
          <p:cNvPr id="95" name="直接箭头连接符 94"/>
          <p:cNvCxnSpPr/>
          <p:nvPr>
            <p:custDataLst>
              <p:tags r:id="rId25"/>
            </p:custDataLst>
          </p:nvPr>
        </p:nvCxnSpPr>
        <p:spPr>
          <a:xfrm>
            <a:off x="5874385" y="3308350"/>
            <a:ext cx="648000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lgDashDot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96" name="文本框 95"/>
          <p:cNvSpPr txBox="1"/>
          <p:nvPr>
            <p:custDataLst>
              <p:tags r:id="rId26"/>
            </p:custDataLst>
          </p:nvPr>
        </p:nvSpPr>
        <p:spPr>
          <a:xfrm>
            <a:off x="6521450" y="3124200"/>
            <a:ext cx="1728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 dirty="0">
                <a:solidFill>
                  <a:srgbClr val="3333CC"/>
                </a:solidFill>
                <a:latin typeface="+mn-ea"/>
                <a:cs typeface="Calibri" panose="020F0502020204030204" charset="0"/>
              </a:rPr>
              <a:t>cross-region transfer</a:t>
            </a:r>
          </a:p>
        </p:txBody>
      </p:sp>
      <p:cxnSp>
        <p:nvCxnSpPr>
          <p:cNvPr id="97" name="曲线连接符 96"/>
          <p:cNvCxnSpPr/>
          <p:nvPr>
            <p:custDataLst>
              <p:tags r:id="rId27"/>
            </p:custDataLst>
          </p:nvPr>
        </p:nvCxnSpPr>
        <p:spPr>
          <a:xfrm rot="16200000" flipH="1" flipV="1">
            <a:off x="2047257" y="3989467"/>
            <a:ext cx="18000" cy="1008000"/>
          </a:xfrm>
          <a:prstGeom prst="curvedConnector3">
            <a:avLst>
              <a:gd name="adj1" fmla="val -1137879"/>
            </a:avLst>
          </a:prstGeom>
          <a:noFill/>
          <a:ln w="44450" cap="flat" cmpd="sng" algn="ctr">
            <a:solidFill>
              <a:srgbClr val="00B05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98" name="曲线连接符 97"/>
          <p:cNvCxnSpPr/>
          <p:nvPr>
            <p:custDataLst>
              <p:tags r:id="rId28"/>
            </p:custDataLst>
          </p:nvPr>
        </p:nvCxnSpPr>
        <p:spPr>
          <a:xfrm rot="16200000" flipH="1" flipV="1">
            <a:off x="4582812" y="3990102"/>
            <a:ext cx="18000" cy="1008000"/>
          </a:xfrm>
          <a:prstGeom prst="curvedConnector3">
            <a:avLst>
              <a:gd name="adj1" fmla="val -1137879"/>
            </a:avLst>
          </a:prstGeom>
          <a:noFill/>
          <a:ln w="44450" cap="flat" cmpd="sng" algn="ctr">
            <a:solidFill>
              <a:srgbClr val="00B05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99" name="曲线连接符 98"/>
          <p:cNvCxnSpPr/>
          <p:nvPr>
            <p:custDataLst>
              <p:tags r:id="rId29"/>
            </p:custDataLst>
          </p:nvPr>
        </p:nvCxnSpPr>
        <p:spPr>
          <a:xfrm rot="16200000" flipH="1" flipV="1">
            <a:off x="2527867" y="3244902"/>
            <a:ext cx="32400" cy="2484000"/>
          </a:xfrm>
          <a:prstGeom prst="curvedConnector3">
            <a:avLst>
              <a:gd name="adj1" fmla="val -1137879"/>
            </a:avLst>
          </a:prstGeom>
          <a:noFill/>
          <a:ln w="44450" cap="flat" cmpd="sng" algn="ctr">
            <a:solidFill>
              <a:srgbClr val="00B050"/>
            </a:solidFill>
            <a:prstDash val="lgDashDot"/>
            <a:miter lim="800000"/>
            <a:tailEnd type="triangle" w="lg" len="lg"/>
          </a:ln>
          <a:effectLst/>
        </p:spPr>
      </p:cxnSp>
      <p:cxnSp>
        <p:nvCxnSpPr>
          <p:cNvPr id="100" name="曲线连接符 99"/>
          <p:cNvCxnSpPr/>
          <p:nvPr>
            <p:custDataLst>
              <p:tags r:id="rId30"/>
            </p:custDataLst>
          </p:nvPr>
        </p:nvCxnSpPr>
        <p:spPr>
          <a:xfrm rot="16200000" flipH="1" flipV="1">
            <a:off x="3697972" y="1821002"/>
            <a:ext cx="46800" cy="5292000"/>
          </a:xfrm>
          <a:prstGeom prst="curvedConnector3">
            <a:avLst>
              <a:gd name="adj1" fmla="val -1137879"/>
            </a:avLst>
          </a:prstGeom>
          <a:noFill/>
          <a:ln w="44450" cap="flat" cmpd="sng" algn="ctr">
            <a:solidFill>
              <a:srgbClr val="00B050"/>
            </a:solidFill>
            <a:prstDash val="lgDashDot"/>
            <a:miter lim="800000"/>
            <a:tailEnd type="triangle" w="lg" len="lg"/>
          </a:ln>
          <a:effectLst/>
        </p:spPr>
      </p:cxnSp>
      <p:sp>
        <p:nvSpPr>
          <p:cNvPr id="102" name="TextBox 59"/>
          <p:cNvSpPr txBox="1"/>
          <p:nvPr/>
        </p:nvSpPr>
        <p:spPr>
          <a:xfrm>
            <a:off x="2033905" y="5570855"/>
            <a:ext cx="48634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Cross-rack: two blocks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Cross-region: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two blocks</a:t>
            </a:r>
            <a:endParaRPr lang="en-US" sz="2400" b="1" baseline="-25000" dirty="0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103" name="文本框 102"/>
          <p:cNvSpPr txBox="1"/>
          <p:nvPr/>
        </p:nvSpPr>
        <p:spPr>
          <a:xfrm>
            <a:off x="760730" y="5633720"/>
            <a:ext cx="1784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000" dirty="0"/>
              <a:t>Single-block repair</a:t>
            </a:r>
          </a:p>
        </p:txBody>
      </p:sp>
      <p:sp>
        <p:nvSpPr>
          <p:cNvPr id="104" name="TextBox 59"/>
          <p:cNvSpPr txBox="1"/>
          <p:nvPr/>
        </p:nvSpPr>
        <p:spPr>
          <a:xfrm>
            <a:off x="8228012" y="4274185"/>
            <a:ext cx="38842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D</a:t>
            </a:r>
            <a:r>
              <a:rPr lang="en-US" sz="20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1 </a:t>
            </a:r>
            <a:r>
              <a:rPr lang="en-US" sz="20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= D</a:t>
            </a:r>
            <a:r>
              <a:rPr lang="en-US" sz="20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2</a:t>
            </a:r>
            <a:r>
              <a:rPr lang="en-US" sz="20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 + D</a:t>
            </a:r>
            <a:r>
              <a:rPr lang="en-US" sz="20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3</a:t>
            </a:r>
            <a:r>
              <a:rPr lang="en-US" sz="20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 + D</a:t>
            </a:r>
            <a:r>
              <a:rPr lang="en-US" sz="20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4</a:t>
            </a:r>
            <a:r>
              <a:rPr lang="en-US" sz="20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 + D</a:t>
            </a:r>
            <a:r>
              <a:rPr lang="en-US" sz="20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5</a:t>
            </a:r>
            <a:r>
              <a:rPr lang="en-US" sz="20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 + D</a:t>
            </a:r>
            <a:r>
              <a:rPr lang="en-US" sz="20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6</a:t>
            </a:r>
            <a:r>
              <a:rPr lang="en-US" sz="20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 + P</a:t>
            </a:r>
            <a:r>
              <a:rPr lang="en-US" sz="20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1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Cross-rack: D</a:t>
            </a:r>
            <a:r>
              <a:rPr lang="en-US" sz="20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3</a:t>
            </a:r>
            <a:r>
              <a:rPr lang="en-US" sz="20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, D</a:t>
            </a:r>
            <a:r>
              <a:rPr lang="en-US" sz="20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6</a:t>
            </a:r>
            <a:endParaRPr lang="en-US" sz="2000" b="1" dirty="0">
              <a:solidFill>
                <a:schemeClr val="tx1"/>
              </a:solidFill>
              <a:latin typeface="+mn-lt"/>
              <a:cs typeface="Calibri" panose="020F0502020204030204" charset="0"/>
            </a:endParaRPr>
          </a:p>
          <a:p>
            <a:pPr algn="ctr"/>
            <a:r>
              <a:rPr lang="en-US" sz="20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Cross-region: </a:t>
            </a:r>
            <a:r>
              <a:rPr lang="en-US" sz="20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20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4</a:t>
            </a:r>
            <a:r>
              <a:rPr lang="en-US" sz="20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+D</a:t>
            </a:r>
            <a:r>
              <a:rPr lang="en-US" sz="20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5</a:t>
            </a:r>
            <a:r>
              <a:rPr lang="en-US" sz="20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+D</a:t>
            </a:r>
            <a:r>
              <a:rPr lang="en-US" sz="20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6</a:t>
            </a:r>
            <a:r>
              <a:rPr lang="en-US" sz="20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, P</a:t>
            </a:r>
            <a:r>
              <a:rPr lang="en-US" sz="20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Limitations of Hierarchy-aware RS Codes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665307" y="4610101"/>
            <a:ext cx="2844059" cy="320675"/>
          </a:xfrm>
        </p:spPr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7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468120"/>
            <a:ext cx="10970260" cy="1558290"/>
          </a:xfrm>
        </p:spPr>
        <p:txBody>
          <a:bodyPr/>
          <a:lstStyle/>
          <a:p>
            <a:r>
              <a:rPr lang="en-US" dirty="0">
                <a:sym typeface="+mn-ea"/>
              </a:rPr>
              <a:t>RS Codes lack stripe locality</a:t>
            </a:r>
            <a:endParaRPr lang="en-US" altLang="zh-CN" dirty="0"/>
          </a:p>
          <a:p>
            <a:pPr lvl="1"/>
            <a:r>
              <a:rPr lang="en-US" altLang="zh-CN" dirty="0"/>
              <a:t>k, m RS requires k surviving blocks for decoding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Partial decoding applied to save cross-region transfers </a:t>
            </a:r>
            <a:r>
              <a:rPr lang="en-US" dirty="0">
                <a:sym typeface="+mn-ea"/>
              </a:rPr>
              <a:t>[Hu,TOS’17]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1" name="直接箭头连接符 90"/>
          <p:cNvCxnSpPr/>
          <p:nvPr>
            <p:custDataLst>
              <p:tags r:id="rId1"/>
            </p:custDataLst>
          </p:nvPr>
        </p:nvCxnSpPr>
        <p:spPr>
          <a:xfrm>
            <a:off x="3354070" y="3308350"/>
            <a:ext cx="648000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92" name="文本框 91"/>
          <p:cNvSpPr txBox="1"/>
          <p:nvPr>
            <p:custDataLst>
              <p:tags r:id="rId2"/>
            </p:custDataLst>
          </p:nvPr>
        </p:nvSpPr>
        <p:spPr>
          <a:xfrm>
            <a:off x="4005580" y="3124200"/>
            <a:ext cx="1440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>
                <a:solidFill>
                  <a:srgbClr val="3333CC"/>
                </a:solidFill>
                <a:latin typeface="+mn-ea"/>
                <a:cs typeface="Calibri" panose="020F0502020204030204" charset="0"/>
              </a:rPr>
              <a:t>cross-rack transfer</a:t>
            </a:r>
          </a:p>
        </p:txBody>
      </p:sp>
      <p:cxnSp>
        <p:nvCxnSpPr>
          <p:cNvPr id="93" name="直接箭头连接符 92"/>
          <p:cNvCxnSpPr/>
          <p:nvPr>
            <p:custDataLst>
              <p:tags r:id="rId3"/>
            </p:custDataLst>
          </p:nvPr>
        </p:nvCxnSpPr>
        <p:spPr>
          <a:xfrm>
            <a:off x="802640" y="3308350"/>
            <a:ext cx="648000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ysDash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94" name="文本框 93"/>
          <p:cNvSpPr txBox="1"/>
          <p:nvPr>
            <p:custDataLst>
              <p:tags r:id="rId4"/>
            </p:custDataLst>
          </p:nvPr>
        </p:nvSpPr>
        <p:spPr>
          <a:xfrm>
            <a:off x="1449705" y="3124200"/>
            <a:ext cx="1440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 dirty="0">
                <a:solidFill>
                  <a:srgbClr val="3333CC"/>
                </a:solidFill>
                <a:latin typeface="+mn-ea"/>
                <a:cs typeface="Calibri" panose="020F0502020204030204" charset="0"/>
              </a:rPr>
              <a:t>inner-rack transfer</a:t>
            </a:r>
          </a:p>
        </p:txBody>
      </p:sp>
      <p:cxnSp>
        <p:nvCxnSpPr>
          <p:cNvPr id="95" name="直接箭头连接符 94"/>
          <p:cNvCxnSpPr/>
          <p:nvPr>
            <p:custDataLst>
              <p:tags r:id="rId5"/>
            </p:custDataLst>
          </p:nvPr>
        </p:nvCxnSpPr>
        <p:spPr>
          <a:xfrm>
            <a:off x="5874385" y="3308350"/>
            <a:ext cx="648000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lgDashDot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96" name="文本框 95"/>
          <p:cNvSpPr txBox="1"/>
          <p:nvPr>
            <p:custDataLst>
              <p:tags r:id="rId6"/>
            </p:custDataLst>
          </p:nvPr>
        </p:nvSpPr>
        <p:spPr>
          <a:xfrm>
            <a:off x="6521450" y="3124200"/>
            <a:ext cx="1728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>
                <a:solidFill>
                  <a:srgbClr val="3333CC"/>
                </a:solidFill>
                <a:latin typeface="+mn-ea"/>
                <a:cs typeface="Calibri" panose="020F0502020204030204" charset="0"/>
              </a:rPr>
              <a:t>cross-region transfer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760730" y="5633720"/>
            <a:ext cx="1784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000" dirty="0"/>
              <a:t>Multi-block repair</a:t>
            </a:r>
          </a:p>
        </p:txBody>
      </p:sp>
      <p:sp>
        <p:nvSpPr>
          <p:cNvPr id="14" name="矩形 13"/>
          <p:cNvSpPr/>
          <p:nvPr>
            <p:custDataLst>
              <p:tags r:id="rId7"/>
            </p:custDataLst>
          </p:nvPr>
        </p:nvSpPr>
        <p:spPr>
          <a:xfrm>
            <a:off x="5953125" y="4265930"/>
            <a:ext cx="2160000" cy="1260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6" name="矩形 15"/>
          <p:cNvSpPr/>
          <p:nvPr>
            <p:custDataLst>
              <p:tags r:id="rId8"/>
            </p:custDataLst>
          </p:nvPr>
        </p:nvSpPr>
        <p:spPr>
          <a:xfrm>
            <a:off x="3381375" y="4265930"/>
            <a:ext cx="2160000" cy="1260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7" name="矩形 16"/>
          <p:cNvSpPr/>
          <p:nvPr>
            <p:custDataLst>
              <p:tags r:id="rId9"/>
            </p:custDataLst>
          </p:nvPr>
        </p:nvSpPr>
        <p:spPr>
          <a:xfrm>
            <a:off x="809625" y="4265930"/>
            <a:ext cx="2160000" cy="1260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8" name="圆角矩形 17"/>
          <p:cNvSpPr/>
          <p:nvPr>
            <p:custDataLst>
              <p:tags r:id="rId10"/>
            </p:custDataLst>
          </p:nvPr>
        </p:nvSpPr>
        <p:spPr>
          <a:xfrm>
            <a:off x="1061720" y="445770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20" name="圆角矩形 19"/>
          <p:cNvSpPr/>
          <p:nvPr>
            <p:custDataLst>
              <p:tags r:id="rId11"/>
            </p:custDataLst>
          </p:nvPr>
        </p:nvSpPr>
        <p:spPr>
          <a:xfrm>
            <a:off x="2029460" y="445770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22" name="圆角矩形 21"/>
          <p:cNvSpPr/>
          <p:nvPr>
            <p:custDataLst>
              <p:tags r:id="rId12"/>
            </p:custDataLst>
          </p:nvPr>
        </p:nvSpPr>
        <p:spPr>
          <a:xfrm>
            <a:off x="1061720" y="488950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25" name="圆角矩形 24"/>
          <p:cNvSpPr/>
          <p:nvPr>
            <p:custDataLst>
              <p:tags r:id="rId13"/>
            </p:custDataLst>
          </p:nvPr>
        </p:nvSpPr>
        <p:spPr>
          <a:xfrm>
            <a:off x="960755" y="439102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26" name="圆角矩形 25"/>
          <p:cNvSpPr/>
          <p:nvPr>
            <p:custDataLst>
              <p:tags r:id="rId14"/>
            </p:custDataLst>
          </p:nvPr>
        </p:nvSpPr>
        <p:spPr>
          <a:xfrm>
            <a:off x="1938020" y="439102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27" name="乘号 26"/>
          <p:cNvSpPr/>
          <p:nvPr>
            <p:custDataLst>
              <p:tags r:id="rId15"/>
            </p:custDataLst>
          </p:nvPr>
        </p:nvSpPr>
        <p:spPr>
          <a:xfrm>
            <a:off x="1122680" y="4391025"/>
            <a:ext cx="540000" cy="540000"/>
          </a:xfrm>
          <a:prstGeom prst="mathMultiply">
            <a:avLst/>
          </a:prstGeom>
          <a:solidFill>
            <a:srgbClr val="FFFFFF">
              <a:lumMod val="50000"/>
            </a:srgbClr>
          </a:solidFill>
          <a:ln w="317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28" name="圆角矩形 27"/>
          <p:cNvSpPr/>
          <p:nvPr>
            <p:custDataLst>
              <p:tags r:id="rId16"/>
            </p:custDataLst>
          </p:nvPr>
        </p:nvSpPr>
        <p:spPr>
          <a:xfrm>
            <a:off x="3633470" y="445770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29" name="圆角矩形 28"/>
          <p:cNvSpPr/>
          <p:nvPr>
            <p:custDataLst>
              <p:tags r:id="rId17"/>
            </p:custDataLst>
          </p:nvPr>
        </p:nvSpPr>
        <p:spPr>
          <a:xfrm>
            <a:off x="4601210" y="445770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6</a:t>
            </a:r>
          </a:p>
        </p:txBody>
      </p:sp>
      <p:sp>
        <p:nvSpPr>
          <p:cNvPr id="30" name="圆角矩形 29"/>
          <p:cNvSpPr/>
          <p:nvPr>
            <p:custDataLst>
              <p:tags r:id="rId18"/>
            </p:custDataLst>
          </p:nvPr>
        </p:nvSpPr>
        <p:spPr>
          <a:xfrm>
            <a:off x="3532505" y="439102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33" name="圆角矩形 32"/>
          <p:cNvSpPr/>
          <p:nvPr>
            <p:custDataLst>
              <p:tags r:id="rId19"/>
            </p:custDataLst>
          </p:nvPr>
        </p:nvSpPr>
        <p:spPr>
          <a:xfrm>
            <a:off x="4509770" y="439102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34" name="圆角矩形 33"/>
          <p:cNvSpPr/>
          <p:nvPr>
            <p:custDataLst>
              <p:tags r:id="rId20"/>
            </p:custDataLst>
          </p:nvPr>
        </p:nvSpPr>
        <p:spPr>
          <a:xfrm>
            <a:off x="6205220" y="4457700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P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35" name="圆角矩形 34"/>
          <p:cNvSpPr/>
          <p:nvPr>
            <p:custDataLst>
              <p:tags r:id="rId21"/>
            </p:custDataLst>
          </p:nvPr>
        </p:nvSpPr>
        <p:spPr>
          <a:xfrm>
            <a:off x="7172960" y="4457700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P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36" name="圆角矩形 35"/>
          <p:cNvSpPr/>
          <p:nvPr>
            <p:custDataLst>
              <p:tags r:id="rId22"/>
            </p:custDataLst>
          </p:nvPr>
        </p:nvSpPr>
        <p:spPr>
          <a:xfrm>
            <a:off x="6104255" y="439102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41" name="圆角矩形 40"/>
          <p:cNvSpPr/>
          <p:nvPr>
            <p:custDataLst>
              <p:tags r:id="rId23"/>
            </p:custDataLst>
          </p:nvPr>
        </p:nvSpPr>
        <p:spPr>
          <a:xfrm>
            <a:off x="7081520" y="439102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47" name="圆角矩形 46"/>
          <p:cNvSpPr/>
          <p:nvPr>
            <p:custDataLst>
              <p:tags r:id="rId24"/>
            </p:custDataLst>
          </p:nvPr>
        </p:nvSpPr>
        <p:spPr>
          <a:xfrm>
            <a:off x="3636010" y="488950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5</a:t>
            </a:r>
          </a:p>
        </p:txBody>
      </p:sp>
      <p:sp>
        <p:nvSpPr>
          <p:cNvPr id="48" name="圆角矩形 47"/>
          <p:cNvSpPr/>
          <p:nvPr>
            <p:custDataLst>
              <p:tags r:id="rId25"/>
            </p:custDataLst>
          </p:nvPr>
        </p:nvSpPr>
        <p:spPr>
          <a:xfrm>
            <a:off x="6209665" y="4889500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P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49" name="乘号 48"/>
          <p:cNvSpPr/>
          <p:nvPr>
            <p:custDataLst>
              <p:tags r:id="rId26"/>
            </p:custDataLst>
          </p:nvPr>
        </p:nvSpPr>
        <p:spPr>
          <a:xfrm>
            <a:off x="1122680" y="4848860"/>
            <a:ext cx="540000" cy="540000"/>
          </a:xfrm>
          <a:prstGeom prst="mathMultiply">
            <a:avLst/>
          </a:prstGeom>
          <a:solidFill>
            <a:srgbClr val="FFFFFF">
              <a:lumMod val="50000"/>
            </a:srgbClr>
          </a:solidFill>
          <a:ln w="317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cxnSp>
        <p:nvCxnSpPr>
          <p:cNvPr id="50" name="曲线连接符 49"/>
          <p:cNvCxnSpPr/>
          <p:nvPr>
            <p:custDataLst>
              <p:tags r:id="rId27"/>
            </p:custDataLst>
          </p:nvPr>
        </p:nvCxnSpPr>
        <p:spPr>
          <a:xfrm rot="16200000" flipH="1" flipV="1">
            <a:off x="2043447" y="3988197"/>
            <a:ext cx="18000" cy="1008000"/>
          </a:xfrm>
          <a:prstGeom prst="curvedConnector3">
            <a:avLst>
              <a:gd name="adj1" fmla="val -1137879"/>
            </a:avLst>
          </a:prstGeom>
          <a:noFill/>
          <a:ln w="44450" cap="flat" cmpd="sng" algn="ctr">
            <a:solidFill>
              <a:srgbClr val="00B05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51" name="曲线连接符 50"/>
          <p:cNvCxnSpPr/>
          <p:nvPr>
            <p:custDataLst>
              <p:tags r:id="rId28"/>
            </p:custDataLst>
          </p:nvPr>
        </p:nvCxnSpPr>
        <p:spPr>
          <a:xfrm rot="16200000" flipH="1" flipV="1">
            <a:off x="4579002" y="3988832"/>
            <a:ext cx="18000" cy="1008000"/>
          </a:xfrm>
          <a:prstGeom prst="curvedConnector3">
            <a:avLst>
              <a:gd name="adj1" fmla="val -1137879"/>
            </a:avLst>
          </a:prstGeom>
          <a:noFill/>
          <a:ln w="44450" cap="flat" cmpd="sng" algn="ctr">
            <a:solidFill>
              <a:srgbClr val="00B05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52" name="曲线连接符 51"/>
          <p:cNvCxnSpPr/>
          <p:nvPr>
            <p:custDataLst>
              <p:tags r:id="rId29"/>
            </p:custDataLst>
          </p:nvPr>
        </p:nvCxnSpPr>
        <p:spPr>
          <a:xfrm rot="16200000" flipH="1" flipV="1">
            <a:off x="2488057" y="3279632"/>
            <a:ext cx="32400" cy="2412000"/>
          </a:xfrm>
          <a:prstGeom prst="curvedConnector3">
            <a:avLst>
              <a:gd name="adj1" fmla="val -1137879"/>
            </a:avLst>
          </a:prstGeom>
          <a:noFill/>
          <a:ln w="44450" cap="flat" cmpd="sng" algn="ctr">
            <a:solidFill>
              <a:srgbClr val="00B050"/>
            </a:solidFill>
            <a:prstDash val="lgDashDot"/>
            <a:miter lim="800000"/>
            <a:tailEnd type="triangle" w="lg" len="lg"/>
          </a:ln>
          <a:effectLst/>
        </p:spPr>
      </p:cxnSp>
      <p:cxnSp>
        <p:nvCxnSpPr>
          <p:cNvPr id="53" name="曲线连接符 52"/>
          <p:cNvCxnSpPr/>
          <p:nvPr>
            <p:custDataLst>
              <p:tags r:id="rId30"/>
            </p:custDataLst>
          </p:nvPr>
        </p:nvCxnSpPr>
        <p:spPr>
          <a:xfrm rot="16200000" flipH="1" flipV="1">
            <a:off x="3694162" y="1819732"/>
            <a:ext cx="46800" cy="5292000"/>
          </a:xfrm>
          <a:prstGeom prst="curvedConnector3">
            <a:avLst>
              <a:gd name="adj1" fmla="val -1137879"/>
            </a:avLst>
          </a:prstGeom>
          <a:noFill/>
          <a:ln w="44450" cap="flat" cmpd="sng" algn="ctr">
            <a:solidFill>
              <a:srgbClr val="00B050"/>
            </a:solidFill>
            <a:prstDash val="lgDashDot"/>
            <a:miter lim="800000"/>
            <a:tailEnd type="triangle" w="lg" len="lg"/>
          </a:ln>
          <a:effectLst/>
        </p:spPr>
      </p:cxnSp>
      <p:sp>
        <p:nvSpPr>
          <p:cNvPr id="54" name="任意多边形 53"/>
          <p:cNvSpPr/>
          <p:nvPr>
            <p:custDataLst>
              <p:tags r:id="rId31"/>
            </p:custDataLst>
          </p:nvPr>
        </p:nvSpPr>
        <p:spPr>
          <a:xfrm>
            <a:off x="4686935" y="3956050"/>
            <a:ext cx="1506855" cy="1125855"/>
          </a:xfrm>
          <a:custGeom>
            <a:avLst/>
            <a:gdLst>
              <a:gd name="connisteX0" fmla="*/ 1506855 w 1506855"/>
              <a:gd name="connsiteY0" fmla="*/ 1125855 h 1125855"/>
              <a:gd name="connisteX1" fmla="*/ 1202055 w 1506855"/>
              <a:gd name="connsiteY1" fmla="*/ 397510 h 1125855"/>
              <a:gd name="connisteX2" fmla="*/ 0 w 1506855"/>
              <a:gd name="connsiteY2" fmla="*/ 0 h 1125855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</a:cxnLst>
            <a:rect l="l" t="t" r="r" b="b"/>
            <a:pathLst>
              <a:path w="1506855" h="1125855">
                <a:moveTo>
                  <a:pt x="1506855" y="1125855"/>
                </a:moveTo>
                <a:cubicBezTo>
                  <a:pt x="1470025" y="988060"/>
                  <a:pt x="1503680" y="622935"/>
                  <a:pt x="1202055" y="397510"/>
                </a:cubicBezTo>
                <a:cubicBezTo>
                  <a:pt x="900430" y="172085"/>
                  <a:pt x="234315" y="64770"/>
                  <a:pt x="0" y="0"/>
                </a:cubicBezTo>
              </a:path>
            </a:pathLst>
          </a:custGeom>
          <a:noFill/>
          <a:ln w="44450" cap="flat" cmpd="sng" algn="ctr">
            <a:solidFill>
              <a:srgbClr val="00B050"/>
            </a:solidFill>
            <a:prstDash val="lgDashDot"/>
            <a:miter lim="800000"/>
            <a:tailEnd type="none" w="lg" len="lg"/>
          </a:ln>
          <a:effectLst/>
        </p:spPr>
        <p:txBody>
          <a:bodyPr/>
          <a:lstStyle/>
          <a:p>
            <a:endParaRPr lang="zh-CN" altLang="en-US">
              <a:solidFill>
                <a:sysClr val="windowText" lastClr="00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55" name="任意多边形 54"/>
          <p:cNvSpPr/>
          <p:nvPr>
            <p:custDataLst>
              <p:tags r:id="rId32"/>
            </p:custDataLst>
          </p:nvPr>
        </p:nvSpPr>
        <p:spPr>
          <a:xfrm>
            <a:off x="2771140" y="4075430"/>
            <a:ext cx="1206500" cy="405765"/>
          </a:xfrm>
          <a:custGeom>
            <a:avLst/>
            <a:gdLst>
              <a:gd name="connisteX0" fmla="*/ 1206500 w 1206500"/>
              <a:gd name="connsiteY0" fmla="*/ 405874 h 405874"/>
              <a:gd name="connisteX1" fmla="*/ 1060450 w 1206500"/>
              <a:gd name="connsiteY1" fmla="*/ 126474 h 405874"/>
              <a:gd name="connisteX2" fmla="*/ 596900 w 1206500"/>
              <a:gd name="connsiteY2" fmla="*/ 5824 h 405874"/>
              <a:gd name="connisteX3" fmla="*/ 0 w 1206500"/>
              <a:gd name="connsiteY3" fmla="*/ 24874 h 405874"/>
              <a:gd name="connisteX4" fmla="*/ 88900 w 1206500"/>
              <a:gd name="connsiteY4" fmla="*/ 5824 h 405874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</a:cxnLst>
            <a:rect l="l" t="t" r="r" b="b"/>
            <a:pathLst>
              <a:path w="1206500" h="405875">
                <a:moveTo>
                  <a:pt x="1206500" y="405875"/>
                </a:moveTo>
                <a:cubicBezTo>
                  <a:pt x="1186815" y="352535"/>
                  <a:pt x="1182370" y="206485"/>
                  <a:pt x="1060450" y="126475"/>
                </a:cubicBezTo>
                <a:cubicBezTo>
                  <a:pt x="938530" y="46465"/>
                  <a:pt x="808990" y="26145"/>
                  <a:pt x="596900" y="5825"/>
                </a:cubicBezTo>
                <a:cubicBezTo>
                  <a:pt x="384810" y="-14495"/>
                  <a:pt x="101600" y="24875"/>
                  <a:pt x="0" y="24875"/>
                </a:cubicBezTo>
              </a:path>
            </a:pathLst>
          </a:custGeom>
          <a:noFill/>
          <a:ln w="44450" cap="flat" cmpd="sng" algn="ctr">
            <a:solidFill>
              <a:srgbClr val="00B050"/>
            </a:solidFill>
            <a:prstDash val="lgDashDot"/>
            <a:miter lim="800000"/>
            <a:tailEnd type="none" w="lg" len="lg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l">
              <a:buClrTx/>
              <a:buSzTx/>
              <a:buFontTx/>
            </a:pPr>
            <a:endParaRPr lang="zh-CN" altLang="en-US">
              <a:solidFill>
                <a:sysClr val="windowText" lastClr="000000"/>
              </a:solidFill>
              <a:latin typeface="Calibri" panose="020F0502020204030204" charset="0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9" name="TextBox 59"/>
          <p:cNvSpPr txBox="1"/>
          <p:nvPr/>
        </p:nvSpPr>
        <p:spPr>
          <a:xfrm>
            <a:off x="7921307" y="3605660"/>
            <a:ext cx="4267518" cy="1402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lnSpc>
                <a:spcPct val="108000"/>
              </a:lnSpc>
            </a:pP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1 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= x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3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 + 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x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 + 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x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3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5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 + 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x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6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 + 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x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5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P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1 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+ x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6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P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2</a:t>
            </a:r>
          </a:p>
          <a:p>
            <a:pPr algn="ctr">
              <a:lnSpc>
                <a:spcPct val="108000"/>
              </a:lnSpc>
            </a:pP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2 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= y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3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 + y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 + y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3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5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 + y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6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 + y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5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P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1 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+ y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6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P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2</a:t>
            </a:r>
            <a:endParaRPr lang="en-US" sz="1600" b="1" baseline="-25000" dirty="0">
              <a:solidFill>
                <a:schemeClr val="tx1"/>
              </a:solidFill>
              <a:latin typeface="+mn-lt"/>
              <a:cs typeface="Calibri" panose="020F0502020204030204" charset="0"/>
            </a:endParaRPr>
          </a:p>
          <a:p>
            <a:pPr algn="ctr">
              <a:lnSpc>
                <a:spcPct val="108000"/>
              </a:lnSpc>
            </a:pP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Cross-rack: 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3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, 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6</a:t>
            </a:r>
            <a:endParaRPr lang="en-US" sz="1600" b="1" dirty="0">
              <a:solidFill>
                <a:schemeClr val="tx1"/>
              </a:solidFill>
              <a:latin typeface="+mn-lt"/>
              <a:cs typeface="Calibri" panose="020F0502020204030204" charset="0"/>
            </a:endParaRPr>
          </a:p>
          <a:p>
            <a:pPr algn="ctr">
              <a:lnSpc>
                <a:spcPct val="108000"/>
              </a:lnSpc>
            </a:pP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Cross-region: 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x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+x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3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5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+x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6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, y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+y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3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5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+y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6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, P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, P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033905" y="5570855"/>
            <a:ext cx="48634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Cross-rack: two blocks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Cross-region: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four blocks</a:t>
            </a:r>
            <a:endParaRPr lang="en-US" sz="2400" b="1" baseline="-25000" dirty="0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Limitations of Hierarchy-aware LRCs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8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468120"/>
            <a:ext cx="10970260" cy="1558290"/>
          </a:xfrm>
        </p:spPr>
        <p:txBody>
          <a:bodyPr/>
          <a:lstStyle/>
          <a:p>
            <a:r>
              <a:rPr lang="en-US" dirty="0"/>
              <a:t>Cross-region transfers are </a:t>
            </a:r>
            <a:r>
              <a:rPr lang="en-US" altLang="zh-CN" dirty="0"/>
              <a:t>inevitable in many cases</a:t>
            </a:r>
          </a:p>
          <a:p>
            <a:pPr lvl="1"/>
            <a:r>
              <a:rPr lang="en-US" altLang="zh-CN" dirty="0"/>
              <a:t>A local group in k, l, g LRC spans multiple regions</a:t>
            </a:r>
          </a:p>
          <a:p>
            <a:pPr lvl="1"/>
            <a:r>
              <a:rPr lang="en-US" altLang="zh-CN" dirty="0"/>
              <a:t>Repair a global parity block (or multiple blocks) requires k blocks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3" name="矩形 72"/>
          <p:cNvSpPr/>
          <p:nvPr>
            <p:custDataLst>
              <p:tags r:id="rId1"/>
            </p:custDataLst>
          </p:nvPr>
        </p:nvSpPr>
        <p:spPr>
          <a:xfrm>
            <a:off x="813435" y="4267200"/>
            <a:ext cx="2160000" cy="1260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2" name="TextBox 59"/>
          <p:cNvSpPr txBox="1"/>
          <p:nvPr/>
        </p:nvSpPr>
        <p:spPr>
          <a:xfrm>
            <a:off x="2033905" y="5570855"/>
            <a:ext cx="48634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Cross-rack: one block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Cross-region: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one block</a:t>
            </a:r>
            <a:endParaRPr lang="en-US" sz="2400" b="1" baseline="-25000" dirty="0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103" name="文本框 102"/>
          <p:cNvSpPr txBox="1"/>
          <p:nvPr/>
        </p:nvSpPr>
        <p:spPr>
          <a:xfrm>
            <a:off x="760730" y="5633720"/>
            <a:ext cx="1784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000" dirty="0"/>
              <a:t>Single-block repair</a:t>
            </a:r>
          </a:p>
        </p:txBody>
      </p:sp>
      <p:sp>
        <p:nvSpPr>
          <p:cNvPr id="104" name="TextBox 59"/>
          <p:cNvSpPr txBox="1"/>
          <p:nvPr/>
        </p:nvSpPr>
        <p:spPr>
          <a:xfrm>
            <a:off x="8304530" y="4274185"/>
            <a:ext cx="338709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D</a:t>
            </a:r>
            <a:r>
              <a:rPr lang="en-US" sz="20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1 </a:t>
            </a:r>
            <a:r>
              <a:rPr lang="en-US" sz="20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= D</a:t>
            </a:r>
            <a:r>
              <a:rPr lang="en-US" sz="20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2</a:t>
            </a:r>
            <a:r>
              <a:rPr lang="en-US" sz="20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 + D</a:t>
            </a:r>
            <a:r>
              <a:rPr lang="en-US" sz="20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3</a:t>
            </a:r>
            <a:r>
              <a:rPr lang="en-US" sz="20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 + L</a:t>
            </a:r>
            <a:r>
              <a:rPr lang="en-US" sz="20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1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Cross-rack: D</a:t>
            </a:r>
            <a:r>
              <a:rPr lang="en-US" sz="20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3</a:t>
            </a:r>
            <a:endParaRPr lang="en-US" sz="2000" b="1" dirty="0">
              <a:solidFill>
                <a:schemeClr val="tx1"/>
              </a:solidFill>
              <a:latin typeface="+mn-lt"/>
              <a:cs typeface="Calibri" panose="020F0502020204030204" charset="0"/>
            </a:endParaRPr>
          </a:p>
          <a:p>
            <a:pPr algn="ctr"/>
            <a:r>
              <a:rPr lang="en-US" sz="20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Cross-region: </a:t>
            </a:r>
            <a:r>
              <a:rPr lang="en-US" sz="20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L</a:t>
            </a:r>
            <a:r>
              <a:rPr lang="en-US" sz="20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45" name="圆角矩形 44"/>
          <p:cNvSpPr/>
          <p:nvPr>
            <p:custDataLst>
              <p:tags r:id="rId2"/>
            </p:custDataLst>
          </p:nvPr>
        </p:nvSpPr>
        <p:spPr>
          <a:xfrm>
            <a:off x="1065530" y="44589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46" name="圆角矩形 45"/>
          <p:cNvSpPr/>
          <p:nvPr>
            <p:custDataLst>
              <p:tags r:id="rId3"/>
            </p:custDataLst>
          </p:nvPr>
        </p:nvSpPr>
        <p:spPr>
          <a:xfrm>
            <a:off x="2033270" y="44589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47" name="圆角矩形 46"/>
          <p:cNvSpPr/>
          <p:nvPr>
            <p:custDataLst>
              <p:tags r:id="rId4"/>
            </p:custDataLst>
          </p:nvPr>
        </p:nvSpPr>
        <p:spPr>
          <a:xfrm>
            <a:off x="1065530" y="48907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50" name="圆角矩形 49"/>
          <p:cNvSpPr/>
          <p:nvPr>
            <p:custDataLst>
              <p:tags r:id="rId5"/>
            </p:custDataLst>
          </p:nvPr>
        </p:nvSpPr>
        <p:spPr>
          <a:xfrm>
            <a:off x="964565" y="439229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51" name="圆角矩形 50"/>
          <p:cNvSpPr/>
          <p:nvPr>
            <p:custDataLst>
              <p:tags r:id="rId6"/>
            </p:custDataLst>
          </p:nvPr>
        </p:nvSpPr>
        <p:spPr>
          <a:xfrm>
            <a:off x="1941830" y="439229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52" name="圆角矩形 51"/>
          <p:cNvSpPr/>
          <p:nvPr>
            <p:custDataLst>
              <p:tags r:id="rId7"/>
            </p:custDataLst>
          </p:nvPr>
        </p:nvSpPr>
        <p:spPr>
          <a:xfrm>
            <a:off x="3637280" y="44589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53" name="圆角矩形 52"/>
          <p:cNvSpPr/>
          <p:nvPr>
            <p:custDataLst>
              <p:tags r:id="rId8"/>
            </p:custDataLst>
          </p:nvPr>
        </p:nvSpPr>
        <p:spPr>
          <a:xfrm>
            <a:off x="4605020" y="44589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5</a:t>
            </a:r>
          </a:p>
        </p:txBody>
      </p:sp>
      <p:sp>
        <p:nvSpPr>
          <p:cNvPr id="54" name="圆角矩形 53"/>
          <p:cNvSpPr/>
          <p:nvPr>
            <p:custDataLst>
              <p:tags r:id="rId9"/>
            </p:custDataLst>
          </p:nvPr>
        </p:nvSpPr>
        <p:spPr>
          <a:xfrm>
            <a:off x="4605020" y="489077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6</a:t>
            </a:r>
          </a:p>
        </p:txBody>
      </p:sp>
      <p:sp>
        <p:nvSpPr>
          <p:cNvPr id="56" name="矩形 55"/>
          <p:cNvSpPr/>
          <p:nvPr>
            <p:custDataLst>
              <p:tags r:id="rId10"/>
            </p:custDataLst>
          </p:nvPr>
        </p:nvSpPr>
        <p:spPr>
          <a:xfrm>
            <a:off x="3385185" y="4267200"/>
            <a:ext cx="2160000" cy="1260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57" name="圆角矩形 56"/>
          <p:cNvSpPr/>
          <p:nvPr>
            <p:custDataLst>
              <p:tags r:id="rId11"/>
            </p:custDataLst>
          </p:nvPr>
        </p:nvSpPr>
        <p:spPr>
          <a:xfrm>
            <a:off x="3536315" y="439229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58" name="圆角矩形 57"/>
          <p:cNvSpPr/>
          <p:nvPr>
            <p:custDataLst>
              <p:tags r:id="rId12"/>
            </p:custDataLst>
          </p:nvPr>
        </p:nvSpPr>
        <p:spPr>
          <a:xfrm>
            <a:off x="4513580" y="439229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59" name="乘号 58"/>
          <p:cNvSpPr/>
          <p:nvPr>
            <p:custDataLst>
              <p:tags r:id="rId13"/>
            </p:custDataLst>
          </p:nvPr>
        </p:nvSpPr>
        <p:spPr>
          <a:xfrm>
            <a:off x="1126490" y="4392295"/>
            <a:ext cx="540000" cy="540000"/>
          </a:xfrm>
          <a:prstGeom prst="mathMultiply">
            <a:avLst/>
          </a:prstGeom>
          <a:solidFill>
            <a:srgbClr val="FFFFFF">
              <a:lumMod val="50000"/>
            </a:srgbClr>
          </a:solidFill>
          <a:ln w="317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cxnSp>
        <p:nvCxnSpPr>
          <p:cNvPr id="60" name="曲线连接符 59"/>
          <p:cNvCxnSpPr/>
          <p:nvPr>
            <p:custDataLst>
              <p:tags r:id="rId14"/>
            </p:custDataLst>
          </p:nvPr>
        </p:nvCxnSpPr>
        <p:spPr>
          <a:xfrm rot="10800000" flipH="1">
            <a:off x="1062990" y="4674870"/>
            <a:ext cx="2540" cy="431800"/>
          </a:xfrm>
          <a:prstGeom prst="curvedConnector3">
            <a:avLst>
              <a:gd name="adj1" fmla="val -7500000"/>
            </a:avLst>
          </a:prstGeom>
          <a:noFill/>
          <a:ln w="44450" cap="flat" cmpd="sng" algn="ctr">
            <a:solidFill>
              <a:srgbClr val="00B050"/>
            </a:solidFill>
            <a:prstDash val="sysDash"/>
            <a:miter lim="800000"/>
            <a:tailEnd type="triangle" w="lg" len="lg"/>
          </a:ln>
          <a:effectLst/>
        </p:spPr>
      </p:cxnSp>
      <p:sp>
        <p:nvSpPr>
          <p:cNvPr id="67" name="圆角矩形 66"/>
          <p:cNvSpPr/>
          <p:nvPr>
            <p:custDataLst>
              <p:tags r:id="rId15"/>
            </p:custDataLst>
          </p:nvPr>
        </p:nvSpPr>
        <p:spPr>
          <a:xfrm>
            <a:off x="6209030" y="4458970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G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68" name="圆角矩形 67"/>
          <p:cNvSpPr/>
          <p:nvPr>
            <p:custDataLst>
              <p:tags r:id="rId16"/>
            </p:custDataLst>
          </p:nvPr>
        </p:nvSpPr>
        <p:spPr>
          <a:xfrm>
            <a:off x="7176770" y="4458970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G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70" name="矩形 69"/>
          <p:cNvSpPr/>
          <p:nvPr>
            <p:custDataLst>
              <p:tags r:id="rId17"/>
            </p:custDataLst>
          </p:nvPr>
        </p:nvSpPr>
        <p:spPr>
          <a:xfrm>
            <a:off x="5956935" y="4267200"/>
            <a:ext cx="2160000" cy="1260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3" name="圆角矩形 2"/>
          <p:cNvSpPr/>
          <p:nvPr>
            <p:custDataLst>
              <p:tags r:id="rId18"/>
            </p:custDataLst>
          </p:nvPr>
        </p:nvSpPr>
        <p:spPr>
          <a:xfrm>
            <a:off x="6108065" y="439229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5" name="圆角矩形 4"/>
          <p:cNvSpPr/>
          <p:nvPr>
            <p:custDataLst>
              <p:tags r:id="rId19"/>
            </p:custDataLst>
          </p:nvPr>
        </p:nvSpPr>
        <p:spPr>
          <a:xfrm>
            <a:off x="7085330" y="439229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8" name="圆角矩形 7"/>
          <p:cNvSpPr/>
          <p:nvPr>
            <p:custDataLst>
              <p:tags r:id="rId20"/>
            </p:custDataLst>
          </p:nvPr>
        </p:nvSpPr>
        <p:spPr>
          <a:xfrm>
            <a:off x="6213475" y="4890770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L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9" name="圆角矩形 8"/>
          <p:cNvSpPr/>
          <p:nvPr>
            <p:custDataLst>
              <p:tags r:id="rId21"/>
            </p:custDataLst>
          </p:nvPr>
        </p:nvSpPr>
        <p:spPr>
          <a:xfrm>
            <a:off x="7181215" y="4890770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L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cxnSp>
        <p:nvCxnSpPr>
          <p:cNvPr id="12" name="直接箭头连接符 11"/>
          <p:cNvCxnSpPr/>
          <p:nvPr>
            <p:custDataLst>
              <p:tags r:id="rId22"/>
            </p:custDataLst>
          </p:nvPr>
        </p:nvCxnSpPr>
        <p:spPr>
          <a:xfrm>
            <a:off x="3354070" y="3329350"/>
            <a:ext cx="648000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13" name="文本框 12"/>
          <p:cNvSpPr txBox="1"/>
          <p:nvPr>
            <p:custDataLst>
              <p:tags r:id="rId23"/>
            </p:custDataLst>
          </p:nvPr>
        </p:nvSpPr>
        <p:spPr>
          <a:xfrm>
            <a:off x="4005580" y="3145200"/>
            <a:ext cx="1440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>
                <a:solidFill>
                  <a:srgbClr val="3333CC"/>
                </a:solidFill>
                <a:latin typeface="+mn-ea"/>
                <a:cs typeface="Calibri" panose="020F0502020204030204" charset="0"/>
              </a:rPr>
              <a:t>cross-rack transfer</a:t>
            </a:r>
          </a:p>
        </p:txBody>
      </p:sp>
      <p:cxnSp>
        <p:nvCxnSpPr>
          <p:cNvPr id="14" name="直接箭头连接符 13"/>
          <p:cNvCxnSpPr/>
          <p:nvPr>
            <p:custDataLst>
              <p:tags r:id="rId24"/>
            </p:custDataLst>
          </p:nvPr>
        </p:nvCxnSpPr>
        <p:spPr>
          <a:xfrm>
            <a:off x="802640" y="3329350"/>
            <a:ext cx="648000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ysDash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15" name="文本框 14"/>
          <p:cNvSpPr txBox="1"/>
          <p:nvPr>
            <p:custDataLst>
              <p:tags r:id="rId25"/>
            </p:custDataLst>
          </p:nvPr>
        </p:nvSpPr>
        <p:spPr>
          <a:xfrm>
            <a:off x="1449705" y="3145200"/>
            <a:ext cx="1440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 dirty="0">
                <a:solidFill>
                  <a:srgbClr val="3333CC"/>
                </a:solidFill>
                <a:latin typeface="+mn-ea"/>
                <a:cs typeface="Calibri" panose="020F0502020204030204" charset="0"/>
              </a:rPr>
              <a:t>inner-rack transfer</a:t>
            </a:r>
          </a:p>
        </p:txBody>
      </p:sp>
      <p:cxnSp>
        <p:nvCxnSpPr>
          <p:cNvPr id="16" name="直接箭头连接符 15"/>
          <p:cNvCxnSpPr/>
          <p:nvPr>
            <p:custDataLst>
              <p:tags r:id="rId26"/>
            </p:custDataLst>
          </p:nvPr>
        </p:nvCxnSpPr>
        <p:spPr>
          <a:xfrm>
            <a:off x="5874385" y="3329350"/>
            <a:ext cx="648000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lgDashDot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17" name="文本框 16"/>
          <p:cNvSpPr txBox="1"/>
          <p:nvPr>
            <p:custDataLst>
              <p:tags r:id="rId27"/>
            </p:custDataLst>
          </p:nvPr>
        </p:nvSpPr>
        <p:spPr>
          <a:xfrm>
            <a:off x="6521450" y="3145200"/>
            <a:ext cx="1728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>
                <a:solidFill>
                  <a:srgbClr val="3333CC"/>
                </a:solidFill>
                <a:latin typeface="+mn-ea"/>
                <a:cs typeface="Calibri" panose="020F0502020204030204" charset="0"/>
              </a:rPr>
              <a:t>cross-region transfer</a:t>
            </a:r>
          </a:p>
        </p:txBody>
      </p:sp>
      <p:cxnSp>
        <p:nvCxnSpPr>
          <p:cNvPr id="7" name="曲线连接符 6"/>
          <p:cNvCxnSpPr/>
          <p:nvPr>
            <p:custDataLst>
              <p:tags r:id="rId28"/>
            </p:custDataLst>
          </p:nvPr>
        </p:nvCxnSpPr>
        <p:spPr>
          <a:xfrm rot="16200000" flipH="1" flipV="1">
            <a:off x="2047257" y="3989467"/>
            <a:ext cx="18000" cy="1008000"/>
          </a:xfrm>
          <a:prstGeom prst="curvedConnector3">
            <a:avLst>
              <a:gd name="adj1" fmla="val -1137879"/>
            </a:avLst>
          </a:prstGeom>
          <a:noFill/>
          <a:ln w="44450" cap="flat" cmpd="sng" algn="ctr">
            <a:solidFill>
              <a:srgbClr val="00B05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18" name="任意多边形 17"/>
          <p:cNvSpPr/>
          <p:nvPr/>
        </p:nvSpPr>
        <p:spPr>
          <a:xfrm>
            <a:off x="1142365" y="3909695"/>
            <a:ext cx="5062220" cy="1135380"/>
          </a:xfrm>
          <a:custGeom>
            <a:avLst/>
            <a:gdLst>
              <a:gd name="connisteX0" fmla="*/ 5062220 w 5062220"/>
              <a:gd name="connsiteY0" fmla="*/ 1135182 h 1135182"/>
              <a:gd name="connisteX1" fmla="*/ 4717415 w 5062220"/>
              <a:gd name="connsiteY1" fmla="*/ 413822 h 1135182"/>
              <a:gd name="connisteX2" fmla="*/ 3328035 w 5062220"/>
              <a:gd name="connsiteY2" fmla="*/ 25837 h 1135182"/>
              <a:gd name="connisteX3" fmla="*/ 1055370 w 5062220"/>
              <a:gd name="connsiteY3" fmla="*/ 112197 h 1135182"/>
              <a:gd name="connisteX4" fmla="*/ 0 w 5062220"/>
              <a:gd name="connsiteY4" fmla="*/ 499547 h 1135182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</a:cxnLst>
            <a:rect l="l" t="t" r="r" b="b"/>
            <a:pathLst>
              <a:path w="5062220" h="1135182">
                <a:moveTo>
                  <a:pt x="5062220" y="1135182"/>
                </a:moveTo>
                <a:cubicBezTo>
                  <a:pt x="5020945" y="998657"/>
                  <a:pt x="5064125" y="635437"/>
                  <a:pt x="4717415" y="413822"/>
                </a:cubicBezTo>
                <a:cubicBezTo>
                  <a:pt x="4370705" y="192207"/>
                  <a:pt x="4060190" y="86162"/>
                  <a:pt x="3328035" y="25837"/>
                </a:cubicBezTo>
                <a:cubicBezTo>
                  <a:pt x="2595880" y="-34488"/>
                  <a:pt x="1720850" y="17582"/>
                  <a:pt x="1055370" y="112197"/>
                </a:cubicBezTo>
                <a:cubicBezTo>
                  <a:pt x="389890" y="206812"/>
                  <a:pt x="165735" y="423982"/>
                  <a:pt x="0" y="499547"/>
                </a:cubicBezTo>
              </a:path>
            </a:pathLst>
          </a:custGeom>
          <a:noFill/>
          <a:ln w="44450" cap="flat" cmpd="sng" algn="ctr">
            <a:solidFill>
              <a:srgbClr val="00B050"/>
            </a:solidFill>
            <a:prstDash val="lgDashDot"/>
            <a:miter lim="800000"/>
            <a:tailEnd type="triangle" w="lg" len="lg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Text" lastClr="00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Limitations of Hierarchy-aware LRCs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9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468120"/>
            <a:ext cx="10970260" cy="1558290"/>
          </a:xfrm>
        </p:spPr>
        <p:txBody>
          <a:bodyPr/>
          <a:lstStyle/>
          <a:p>
            <a:r>
              <a:rPr lang="en-US" dirty="0"/>
              <a:t>Cross-region transfers are </a:t>
            </a:r>
            <a:r>
              <a:rPr lang="en-US" altLang="zh-CN" dirty="0"/>
              <a:t>inevitable in many cases</a:t>
            </a:r>
          </a:p>
          <a:p>
            <a:pPr lvl="1"/>
            <a:r>
              <a:rPr lang="en-US" altLang="zh-CN" dirty="0"/>
              <a:t>A local group in k, l, g LRC spans multiple regions</a:t>
            </a:r>
          </a:p>
          <a:p>
            <a:pPr lvl="1"/>
            <a:r>
              <a:rPr lang="en-US" altLang="zh-CN" dirty="0"/>
              <a:t>Repair a global parity block (or multiple blocks) requires k blocks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3" name="矩形 72"/>
          <p:cNvSpPr/>
          <p:nvPr>
            <p:custDataLst>
              <p:tags r:id="rId1"/>
            </p:custDataLst>
          </p:nvPr>
        </p:nvSpPr>
        <p:spPr>
          <a:xfrm>
            <a:off x="813435" y="4267200"/>
            <a:ext cx="2160000" cy="1260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2" name="TextBox 59"/>
          <p:cNvSpPr txBox="1"/>
          <p:nvPr/>
        </p:nvSpPr>
        <p:spPr>
          <a:xfrm>
            <a:off x="2033905" y="5570855"/>
            <a:ext cx="48634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Cross-rack: two blocks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Cross-region: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four blocks</a:t>
            </a:r>
            <a:endParaRPr lang="en-US" sz="2400" b="1" baseline="-25000" dirty="0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103" name="文本框 102"/>
          <p:cNvSpPr txBox="1"/>
          <p:nvPr/>
        </p:nvSpPr>
        <p:spPr>
          <a:xfrm>
            <a:off x="760730" y="5633720"/>
            <a:ext cx="1784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000" dirty="0"/>
              <a:t>Multi-block repair</a:t>
            </a:r>
          </a:p>
        </p:txBody>
      </p:sp>
      <p:cxnSp>
        <p:nvCxnSpPr>
          <p:cNvPr id="12" name="直接箭头连接符 11"/>
          <p:cNvCxnSpPr/>
          <p:nvPr>
            <p:custDataLst>
              <p:tags r:id="rId2"/>
            </p:custDataLst>
          </p:nvPr>
        </p:nvCxnSpPr>
        <p:spPr>
          <a:xfrm>
            <a:off x="3354070" y="3329350"/>
            <a:ext cx="648000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13" name="文本框 12"/>
          <p:cNvSpPr txBox="1"/>
          <p:nvPr>
            <p:custDataLst>
              <p:tags r:id="rId3"/>
            </p:custDataLst>
          </p:nvPr>
        </p:nvSpPr>
        <p:spPr>
          <a:xfrm>
            <a:off x="4005580" y="3145200"/>
            <a:ext cx="1440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 dirty="0">
                <a:solidFill>
                  <a:srgbClr val="3333CC"/>
                </a:solidFill>
                <a:latin typeface="+mn-ea"/>
                <a:cs typeface="Calibri" panose="020F0502020204030204" charset="0"/>
              </a:rPr>
              <a:t>cross-rack transfer</a:t>
            </a:r>
          </a:p>
        </p:txBody>
      </p:sp>
      <p:cxnSp>
        <p:nvCxnSpPr>
          <p:cNvPr id="14" name="直接箭头连接符 13"/>
          <p:cNvCxnSpPr/>
          <p:nvPr>
            <p:custDataLst>
              <p:tags r:id="rId4"/>
            </p:custDataLst>
          </p:nvPr>
        </p:nvCxnSpPr>
        <p:spPr>
          <a:xfrm>
            <a:off x="802640" y="3329350"/>
            <a:ext cx="648000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ysDash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15" name="文本框 14"/>
          <p:cNvSpPr txBox="1"/>
          <p:nvPr>
            <p:custDataLst>
              <p:tags r:id="rId5"/>
            </p:custDataLst>
          </p:nvPr>
        </p:nvSpPr>
        <p:spPr>
          <a:xfrm>
            <a:off x="1449705" y="3145200"/>
            <a:ext cx="1440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 dirty="0">
                <a:solidFill>
                  <a:srgbClr val="3333CC"/>
                </a:solidFill>
                <a:latin typeface="+mn-ea"/>
                <a:cs typeface="Calibri" panose="020F0502020204030204" charset="0"/>
              </a:rPr>
              <a:t>inner-rack transfer</a:t>
            </a:r>
          </a:p>
        </p:txBody>
      </p:sp>
      <p:cxnSp>
        <p:nvCxnSpPr>
          <p:cNvPr id="16" name="直接箭头连接符 15"/>
          <p:cNvCxnSpPr/>
          <p:nvPr>
            <p:custDataLst>
              <p:tags r:id="rId6"/>
            </p:custDataLst>
          </p:nvPr>
        </p:nvCxnSpPr>
        <p:spPr>
          <a:xfrm>
            <a:off x="5874385" y="3329350"/>
            <a:ext cx="648000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lgDashDot"/>
            <a:miter lim="800000"/>
            <a:headEnd type="triangle" w="lg" len="lg"/>
            <a:tailEnd type="none" w="lg" len="lg"/>
          </a:ln>
          <a:effectLst/>
        </p:spPr>
      </p:cxnSp>
      <p:sp>
        <p:nvSpPr>
          <p:cNvPr id="17" name="文本框 16"/>
          <p:cNvSpPr txBox="1"/>
          <p:nvPr>
            <p:custDataLst>
              <p:tags r:id="rId7"/>
            </p:custDataLst>
          </p:nvPr>
        </p:nvSpPr>
        <p:spPr>
          <a:xfrm>
            <a:off x="6521450" y="3145200"/>
            <a:ext cx="1728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 dirty="0">
                <a:solidFill>
                  <a:srgbClr val="3333CC"/>
                </a:solidFill>
                <a:latin typeface="+mn-ea"/>
                <a:cs typeface="Calibri" panose="020F0502020204030204" charset="0"/>
              </a:rPr>
              <a:t>cross-region transfer</a:t>
            </a:r>
          </a:p>
        </p:txBody>
      </p:sp>
      <p:sp>
        <p:nvSpPr>
          <p:cNvPr id="39" name="圆角矩形 38"/>
          <p:cNvSpPr/>
          <p:nvPr>
            <p:custDataLst>
              <p:tags r:id="rId8"/>
            </p:custDataLst>
          </p:nvPr>
        </p:nvSpPr>
        <p:spPr>
          <a:xfrm>
            <a:off x="1065530" y="445516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40" name="圆角矩形 39"/>
          <p:cNvSpPr/>
          <p:nvPr>
            <p:custDataLst>
              <p:tags r:id="rId9"/>
            </p:custDataLst>
          </p:nvPr>
        </p:nvSpPr>
        <p:spPr>
          <a:xfrm>
            <a:off x="2033270" y="445516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3</a:t>
            </a:r>
          </a:p>
        </p:txBody>
      </p:sp>
      <p:sp>
        <p:nvSpPr>
          <p:cNvPr id="41" name="圆角矩形 40"/>
          <p:cNvSpPr/>
          <p:nvPr>
            <p:custDataLst>
              <p:tags r:id="rId10"/>
            </p:custDataLst>
          </p:nvPr>
        </p:nvSpPr>
        <p:spPr>
          <a:xfrm>
            <a:off x="1065530" y="488696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44" name="圆角矩形 43"/>
          <p:cNvSpPr/>
          <p:nvPr>
            <p:custDataLst>
              <p:tags r:id="rId11"/>
            </p:custDataLst>
          </p:nvPr>
        </p:nvSpPr>
        <p:spPr>
          <a:xfrm>
            <a:off x="964565" y="438848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48" name="圆角矩形 47"/>
          <p:cNvSpPr/>
          <p:nvPr>
            <p:custDataLst>
              <p:tags r:id="rId12"/>
            </p:custDataLst>
          </p:nvPr>
        </p:nvSpPr>
        <p:spPr>
          <a:xfrm>
            <a:off x="1941830" y="438848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55" name="圆角矩形 54"/>
          <p:cNvSpPr/>
          <p:nvPr>
            <p:custDataLst>
              <p:tags r:id="rId13"/>
            </p:custDataLst>
          </p:nvPr>
        </p:nvSpPr>
        <p:spPr>
          <a:xfrm>
            <a:off x="3637280" y="445516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4</a:t>
            </a:r>
          </a:p>
        </p:txBody>
      </p:sp>
      <p:sp>
        <p:nvSpPr>
          <p:cNvPr id="61" name="圆角矩形 60"/>
          <p:cNvSpPr/>
          <p:nvPr>
            <p:custDataLst>
              <p:tags r:id="rId14"/>
            </p:custDataLst>
          </p:nvPr>
        </p:nvSpPr>
        <p:spPr>
          <a:xfrm>
            <a:off x="4605020" y="445516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5</a:t>
            </a:r>
          </a:p>
        </p:txBody>
      </p:sp>
      <p:sp>
        <p:nvSpPr>
          <p:cNvPr id="62" name="圆角矩形 61"/>
          <p:cNvSpPr/>
          <p:nvPr>
            <p:custDataLst>
              <p:tags r:id="rId15"/>
            </p:custDataLst>
          </p:nvPr>
        </p:nvSpPr>
        <p:spPr>
          <a:xfrm>
            <a:off x="4605020" y="4886960"/>
            <a:ext cx="684000" cy="432000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6</a:t>
            </a:r>
          </a:p>
        </p:txBody>
      </p:sp>
      <p:sp>
        <p:nvSpPr>
          <p:cNvPr id="63" name="矩形 62"/>
          <p:cNvSpPr/>
          <p:nvPr>
            <p:custDataLst>
              <p:tags r:id="rId16"/>
            </p:custDataLst>
          </p:nvPr>
        </p:nvSpPr>
        <p:spPr>
          <a:xfrm>
            <a:off x="3385185" y="4263390"/>
            <a:ext cx="2160000" cy="1260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64" name="圆角矩形 63"/>
          <p:cNvSpPr/>
          <p:nvPr>
            <p:custDataLst>
              <p:tags r:id="rId17"/>
            </p:custDataLst>
          </p:nvPr>
        </p:nvSpPr>
        <p:spPr>
          <a:xfrm>
            <a:off x="3536315" y="438848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65" name="圆角矩形 64"/>
          <p:cNvSpPr/>
          <p:nvPr>
            <p:custDataLst>
              <p:tags r:id="rId18"/>
            </p:custDataLst>
          </p:nvPr>
        </p:nvSpPr>
        <p:spPr>
          <a:xfrm>
            <a:off x="4513580" y="438848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66" name="乘号 65"/>
          <p:cNvSpPr/>
          <p:nvPr>
            <p:custDataLst>
              <p:tags r:id="rId19"/>
            </p:custDataLst>
          </p:nvPr>
        </p:nvSpPr>
        <p:spPr>
          <a:xfrm>
            <a:off x="1126490" y="4388485"/>
            <a:ext cx="540000" cy="540000"/>
          </a:xfrm>
          <a:prstGeom prst="mathMultiply">
            <a:avLst/>
          </a:prstGeom>
          <a:solidFill>
            <a:srgbClr val="FFFFFF">
              <a:lumMod val="50000"/>
            </a:srgbClr>
          </a:solidFill>
          <a:ln w="317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74" name="圆角矩形 73"/>
          <p:cNvSpPr/>
          <p:nvPr>
            <p:custDataLst>
              <p:tags r:id="rId20"/>
            </p:custDataLst>
          </p:nvPr>
        </p:nvSpPr>
        <p:spPr>
          <a:xfrm>
            <a:off x="6209030" y="4455160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G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75" name="圆角矩形 74"/>
          <p:cNvSpPr/>
          <p:nvPr>
            <p:custDataLst>
              <p:tags r:id="rId21"/>
            </p:custDataLst>
          </p:nvPr>
        </p:nvSpPr>
        <p:spPr>
          <a:xfrm>
            <a:off x="7176770" y="4455160"/>
            <a:ext cx="684000" cy="432000"/>
          </a:xfrm>
          <a:prstGeom prst="roundRect">
            <a:avLst/>
          </a:prstGeom>
          <a:solidFill>
            <a:srgbClr val="00B0F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G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76" name="矩形 75"/>
          <p:cNvSpPr/>
          <p:nvPr>
            <p:custDataLst>
              <p:tags r:id="rId22"/>
            </p:custDataLst>
          </p:nvPr>
        </p:nvSpPr>
        <p:spPr>
          <a:xfrm>
            <a:off x="5956935" y="4263390"/>
            <a:ext cx="2160000" cy="1260000"/>
          </a:xfrm>
          <a:prstGeom prst="rect">
            <a:avLst/>
          </a:prstGeom>
          <a:noFill/>
          <a:ln w="444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77" name="圆角矩形 76"/>
          <p:cNvSpPr/>
          <p:nvPr>
            <p:custDataLst>
              <p:tags r:id="rId23"/>
            </p:custDataLst>
          </p:nvPr>
        </p:nvSpPr>
        <p:spPr>
          <a:xfrm>
            <a:off x="6108065" y="438848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78" name="圆角矩形 77"/>
          <p:cNvSpPr/>
          <p:nvPr>
            <p:custDataLst>
              <p:tags r:id="rId24"/>
            </p:custDataLst>
          </p:nvPr>
        </p:nvSpPr>
        <p:spPr>
          <a:xfrm>
            <a:off x="7085330" y="4388485"/>
            <a:ext cx="864000" cy="1008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79" name="圆角矩形 78"/>
          <p:cNvSpPr/>
          <p:nvPr>
            <p:custDataLst>
              <p:tags r:id="rId25"/>
            </p:custDataLst>
          </p:nvPr>
        </p:nvSpPr>
        <p:spPr>
          <a:xfrm>
            <a:off x="6213475" y="4886960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L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80" name="圆角矩形 79"/>
          <p:cNvSpPr/>
          <p:nvPr>
            <p:custDataLst>
              <p:tags r:id="rId26"/>
            </p:custDataLst>
          </p:nvPr>
        </p:nvSpPr>
        <p:spPr>
          <a:xfrm>
            <a:off x="7181215" y="4886960"/>
            <a:ext cx="684000" cy="43200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L</a:t>
            </a:r>
            <a:r>
              <a:rPr lang="en-US" altLang="zh-CN" sz="2800" b="1" baseline="-25000" dirty="0">
                <a:solidFill>
                  <a:sysClr val="windowText" lastClr="000000"/>
                </a:solidFill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  <a:sym typeface="+mn-ea"/>
              </a:rPr>
              <a:t>2</a:t>
            </a:r>
          </a:p>
        </p:txBody>
      </p:sp>
      <p:sp>
        <p:nvSpPr>
          <p:cNvPr id="81" name="乘号 80"/>
          <p:cNvSpPr/>
          <p:nvPr>
            <p:custDataLst>
              <p:tags r:id="rId27"/>
            </p:custDataLst>
          </p:nvPr>
        </p:nvSpPr>
        <p:spPr>
          <a:xfrm>
            <a:off x="1129030" y="4856480"/>
            <a:ext cx="540000" cy="540000"/>
          </a:xfrm>
          <a:prstGeom prst="mathMultiply">
            <a:avLst/>
          </a:prstGeom>
          <a:solidFill>
            <a:srgbClr val="FFFFFF">
              <a:lumMod val="50000"/>
            </a:srgbClr>
          </a:solidFill>
          <a:ln w="317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cxnSp>
        <p:nvCxnSpPr>
          <p:cNvPr id="82" name="曲线连接符 81"/>
          <p:cNvCxnSpPr/>
          <p:nvPr>
            <p:custDataLst>
              <p:tags r:id="rId28"/>
            </p:custDataLst>
          </p:nvPr>
        </p:nvCxnSpPr>
        <p:spPr>
          <a:xfrm rot="16200000" flipH="1" flipV="1">
            <a:off x="2047257" y="3985657"/>
            <a:ext cx="18000" cy="1008000"/>
          </a:xfrm>
          <a:prstGeom prst="curvedConnector3">
            <a:avLst>
              <a:gd name="adj1" fmla="val -1137879"/>
            </a:avLst>
          </a:prstGeom>
          <a:noFill/>
          <a:ln w="44450" cap="flat" cmpd="sng" algn="ctr">
            <a:solidFill>
              <a:srgbClr val="00B05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3" name="曲线连接符 82"/>
          <p:cNvCxnSpPr/>
          <p:nvPr>
            <p:custDataLst>
              <p:tags r:id="rId29"/>
            </p:custDataLst>
          </p:nvPr>
        </p:nvCxnSpPr>
        <p:spPr>
          <a:xfrm rot="16200000" flipH="1" flipV="1">
            <a:off x="4217052" y="3976132"/>
            <a:ext cx="18000" cy="1008000"/>
          </a:xfrm>
          <a:prstGeom prst="curvedConnector3">
            <a:avLst>
              <a:gd name="adj1" fmla="val -1137879"/>
            </a:avLst>
          </a:prstGeom>
          <a:noFill/>
          <a:ln w="44450" cap="flat" cmpd="sng" algn="ctr">
            <a:solidFill>
              <a:srgbClr val="00B050"/>
            </a:solidFill>
            <a:prstDash val="solid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84" name="曲线连接符 83"/>
          <p:cNvCxnSpPr/>
          <p:nvPr>
            <p:custDataLst>
              <p:tags r:id="rId30"/>
            </p:custDataLst>
          </p:nvPr>
        </p:nvCxnSpPr>
        <p:spPr>
          <a:xfrm rot="16200000" flipH="1" flipV="1">
            <a:off x="3156067" y="2609292"/>
            <a:ext cx="36000" cy="3744000"/>
          </a:xfrm>
          <a:prstGeom prst="curvedConnector3">
            <a:avLst>
              <a:gd name="adj1" fmla="val -1137879"/>
            </a:avLst>
          </a:prstGeom>
          <a:noFill/>
          <a:ln w="44450" cap="flat" cmpd="sng" algn="ctr">
            <a:solidFill>
              <a:srgbClr val="00B050"/>
            </a:solidFill>
            <a:prstDash val="lgDashDot"/>
            <a:miter lim="800000"/>
            <a:tailEnd type="triangle" w="lg" len="lg"/>
          </a:ln>
          <a:effectLst/>
        </p:spPr>
      </p:cxnSp>
      <p:sp>
        <p:nvSpPr>
          <p:cNvPr id="85" name="任意多边形 84"/>
          <p:cNvSpPr/>
          <p:nvPr/>
        </p:nvSpPr>
        <p:spPr>
          <a:xfrm>
            <a:off x="4217035" y="4134485"/>
            <a:ext cx="1027430" cy="324000"/>
          </a:xfrm>
          <a:custGeom>
            <a:avLst/>
            <a:gdLst>
              <a:gd name="connisteX0" fmla="*/ 995045 w 995045"/>
              <a:gd name="connsiteY0" fmla="*/ 346710 h 346710"/>
              <a:gd name="connisteX1" fmla="*/ 732155 w 995045"/>
              <a:gd name="connsiteY1" fmla="*/ 118110 h 346710"/>
              <a:gd name="connisteX2" fmla="*/ 0 w 995045"/>
              <a:gd name="connsiteY2" fmla="*/ 0 h 346710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</a:cxnLst>
            <a:rect l="l" t="t" r="r" b="b"/>
            <a:pathLst>
              <a:path w="995045" h="346710">
                <a:moveTo>
                  <a:pt x="995045" y="346710"/>
                </a:moveTo>
                <a:cubicBezTo>
                  <a:pt x="956945" y="303530"/>
                  <a:pt x="930910" y="187325"/>
                  <a:pt x="732155" y="118110"/>
                </a:cubicBezTo>
                <a:cubicBezTo>
                  <a:pt x="533400" y="48895"/>
                  <a:pt x="140970" y="19050"/>
                  <a:pt x="0" y="0"/>
                </a:cubicBezTo>
              </a:path>
            </a:pathLst>
          </a:custGeom>
          <a:noFill/>
          <a:ln w="44450" cap="flat" cmpd="sng" algn="ctr">
            <a:solidFill>
              <a:srgbClr val="00B050"/>
            </a:solidFill>
            <a:prstDash val="lgDashDot"/>
            <a:miter lim="800000"/>
            <a:tailEnd type="none" w="lg" len="lg"/>
          </a:ln>
          <a:effectLst/>
        </p:spPr>
        <p:txBody>
          <a:bodyPr/>
          <a:lstStyle/>
          <a:p>
            <a:endParaRPr lang="zh-CN" altLang="en-US">
              <a:solidFill>
                <a:sysClr val="windowText" lastClr="00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cxnSp>
        <p:nvCxnSpPr>
          <p:cNvPr id="86" name="曲线连接符 85"/>
          <p:cNvCxnSpPr/>
          <p:nvPr>
            <p:custDataLst>
              <p:tags r:id="rId31"/>
            </p:custDataLst>
          </p:nvPr>
        </p:nvCxnSpPr>
        <p:spPr>
          <a:xfrm rot="16200000" flipH="1" flipV="1">
            <a:off x="3697972" y="1817192"/>
            <a:ext cx="46800" cy="5292000"/>
          </a:xfrm>
          <a:prstGeom prst="curvedConnector3">
            <a:avLst>
              <a:gd name="adj1" fmla="val -1137879"/>
            </a:avLst>
          </a:prstGeom>
          <a:noFill/>
          <a:ln w="44450" cap="flat" cmpd="sng" algn="ctr">
            <a:solidFill>
              <a:srgbClr val="00B050"/>
            </a:solidFill>
            <a:prstDash val="lgDashDot"/>
            <a:miter lim="800000"/>
            <a:tailEnd type="triangle" w="lg" len="lg"/>
          </a:ln>
          <a:effectLst/>
        </p:spPr>
      </p:cxnSp>
      <p:sp>
        <p:nvSpPr>
          <p:cNvPr id="87" name="任意多边形 86"/>
          <p:cNvSpPr/>
          <p:nvPr/>
        </p:nvSpPr>
        <p:spPr>
          <a:xfrm>
            <a:off x="4761230" y="3931920"/>
            <a:ext cx="2639060" cy="516890"/>
          </a:xfrm>
          <a:custGeom>
            <a:avLst/>
            <a:gdLst>
              <a:gd name="connisteX0" fmla="*/ 2639060 w 2639060"/>
              <a:gd name="connsiteY0" fmla="*/ 516890 h 516890"/>
              <a:gd name="connisteX1" fmla="*/ 1873885 w 2639060"/>
              <a:gd name="connsiteY1" fmla="*/ 204470 h 516890"/>
              <a:gd name="connisteX2" fmla="*/ 0 w 2639060"/>
              <a:gd name="connsiteY2" fmla="*/ 0 h 516890"/>
              <a:gd name="connisteX3" fmla="*/ 0 w 2639060"/>
              <a:gd name="connsiteY3" fmla="*/ -64770 h 516890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</a:cxnLst>
            <a:rect l="l" t="t" r="r" b="b"/>
            <a:pathLst>
              <a:path w="2639060" h="516890">
                <a:moveTo>
                  <a:pt x="2639060" y="516890"/>
                </a:moveTo>
                <a:cubicBezTo>
                  <a:pt x="2523490" y="458470"/>
                  <a:pt x="2401570" y="307975"/>
                  <a:pt x="1873885" y="204470"/>
                </a:cubicBezTo>
                <a:cubicBezTo>
                  <a:pt x="1346200" y="100965"/>
                  <a:pt x="374650" y="53975"/>
                  <a:pt x="0" y="0"/>
                </a:cubicBezTo>
              </a:path>
            </a:pathLst>
          </a:custGeom>
          <a:noFill/>
          <a:ln w="44450" cap="flat" cmpd="sng" algn="ctr">
            <a:solidFill>
              <a:srgbClr val="00B050"/>
            </a:solidFill>
            <a:prstDash val="lgDashDot"/>
            <a:miter lim="800000"/>
            <a:tailEnd type="none" w="lg" len="lg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l">
              <a:buClrTx/>
              <a:buSzTx/>
              <a:buFontTx/>
            </a:pPr>
            <a:endParaRPr lang="zh-CN" altLang="en-US">
              <a:solidFill>
                <a:sysClr val="windowText" lastClr="000000"/>
              </a:solidFill>
              <a:latin typeface="Calibri" panose="020F0502020204030204" charset="0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88" name="TextBox 59"/>
          <p:cNvSpPr txBox="1"/>
          <p:nvPr/>
        </p:nvSpPr>
        <p:spPr>
          <a:xfrm>
            <a:off x="7768562" y="3605046"/>
            <a:ext cx="4454571" cy="1402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lnSpc>
                <a:spcPct val="108000"/>
              </a:lnSpc>
            </a:pP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1 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= x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3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 + 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x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 + 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x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3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5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 + 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x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6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 + 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x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5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G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1 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+ x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6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G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2</a:t>
            </a:r>
          </a:p>
          <a:p>
            <a:pPr algn="ctr">
              <a:lnSpc>
                <a:spcPct val="108000"/>
              </a:lnSpc>
            </a:pP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2 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= y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3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 + y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 + y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3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5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 + y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6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 + y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5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G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1 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+ y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6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G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2</a:t>
            </a:r>
            <a:endParaRPr lang="en-US" sz="1600" b="1" baseline="-25000" dirty="0">
              <a:solidFill>
                <a:schemeClr val="tx1"/>
              </a:solidFill>
              <a:latin typeface="+mn-lt"/>
              <a:cs typeface="Calibri" panose="020F0502020204030204" charset="0"/>
            </a:endParaRPr>
          </a:p>
          <a:p>
            <a:pPr algn="ctr">
              <a:lnSpc>
                <a:spcPct val="108000"/>
              </a:lnSpc>
            </a:pP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Cross-rack: 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3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, 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4</a:t>
            </a:r>
            <a:endParaRPr lang="en-US" sz="1600" b="1" dirty="0">
              <a:solidFill>
                <a:schemeClr val="tx1"/>
              </a:solidFill>
              <a:latin typeface="+mn-lt"/>
              <a:cs typeface="Calibri" panose="020F0502020204030204" charset="0"/>
            </a:endParaRPr>
          </a:p>
          <a:p>
            <a:pPr algn="ctr">
              <a:lnSpc>
                <a:spcPct val="108000"/>
              </a:lnSpc>
            </a:pP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</a:rPr>
              <a:t>Cross-region: 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x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+x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3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5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+x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6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, y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+y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3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5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+y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6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, G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, G</a:t>
            </a:r>
            <a:r>
              <a:rPr lang="en-US" sz="1600" b="1" baseline="-25000" dirty="0">
                <a:solidFill>
                  <a:schemeClr val="tx1"/>
                </a:solidFill>
                <a:latin typeface="+mn-lt"/>
                <a:cs typeface="Calibri" panose="020F0502020204030204" charset="0"/>
                <a:sym typeface="+mn-ea"/>
              </a:rPr>
              <a:t>2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jZmN2QyMzc0OTY5NWEyNDA1NTc0NDU4Y2EzZDkyOTY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45.5625984251968,&quot;left&quot;:88.5,&quot;top&quot;:107.65,&quot;width&quot;:683.7129921259842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45.5625984251968,&quot;left&quot;:88.5,&quot;top&quot;:107.65,&quot;width&quot;:683.7129921259842}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0000000000007,&quot;top&quot;:107.65,&quot;width&quot;:709.0129921259842}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0.91259842519685,&quot;left&quot;:88.5,&quot;top&quot;:119.35,&quot;width&quot;:586.3629921259842}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2.61260070800782,&quot;left&quot;:88.5,&quot;top&quot;:107.65,&quot;width&quot;:586.3629921259842}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2.61260070800782,&quot;left&quot;:88.5,&quot;top&quot;:107.65,&quot;width&quot;:586.3629921259842}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2.61260070800782,&quot;left&quot;:88.5,&quot;top&quot;:107.65,&quot;width&quot;:586.3629921259842}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2.61260070800782,&quot;left&quot;:88.5,&quot;top&quot;:107.65,&quot;width&quot;:586.3629921259842}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2.61260070800782,&quot;left&quot;:88.5,&quot;top&quot;:107.65,&quot;width&quot;:586.3629921259842}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2.61260070800782,&quot;left&quot;:88.5,&quot;top&quot;:107.65,&quot;width&quot;:586.3629921259842}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0000000000007,&quot;top&quot;:107.65,&quot;width&quot;:709.0129921259842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2.61260070800782,&quot;left&quot;:88.5,&quot;top&quot;:107.65,&quot;width&quot;:586.3629921259842}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2.61260070800782,&quot;left&quot;:88.5,&quot;top&quot;:107.65,&quot;width&quot;:586.3629921259842}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2.61260070800782,&quot;left&quot;:88.5,&quot;top&quot;:107.65,&quot;width&quot;:586.3629921259842}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2.61260070800782,&quot;left&quot;:88.5,&quot;top&quot;:107.65,&quot;width&quot;:586.3629921259842}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2.61260070800782,&quot;left&quot;:88.5,&quot;top&quot;:107.65,&quot;width&quot;:586.3629921259842}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2.61260070800782,&quot;left&quot;:88.5,&quot;top&quot;:107.65,&quot;width&quot;:586.3629921259842}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80.91259842519685,&quot;left&quot;:88.5,&quot;top&quot;:119.35,&quot;width&quot;:586.3629921259842}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0.91259842519685,&quot;left&quot;:88.5,&quot;top&quot;:119.35,&quot;width&quot;:582.8629921259842}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0.91259842519685,&quot;left&quot;:88.5,&quot;top&quot;:119.35,&quot;width&quot;:582.8629921259842}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0.91259842519685,&quot;left&quot;:88.5,&quot;top&quot;:119.35,&quot;width&quot;:582.8629921259842}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0.91259842519685,&quot;left&quot;:88.5,&quot;top&quot;:119.35,&quot;width&quot;:582.8629921259842}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0.91259842519685,&quot;left&quot;:88.5,&quot;top&quot;:119.35,&quot;width&quot;:582.8629921259842}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0.91259842519685,&quot;left&quot;:88.5,&quot;top&quot;:119.35,&quot;width&quot;:582.8629921259842}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0.91259842519685,&quot;left&quot;:88.5,&quot;top&quot;:119.35,&quot;width&quot;:582.8629921259842}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0.91259842519685,&quot;left&quot;:88.5,&quot;top&quot;:119.35,&quot;width&quot;:582.8629921259842}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0.91259842519685,&quot;left&quot;:88.5,&quot;top&quot;:119.35,&quot;width&quot;:582.8629921259842}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0.91259842519685,&quot;left&quot;:88.5,&quot;top&quot;:119.35,&quot;width&quot;:582.8629921259842}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0.91259842519685,&quot;left&quot;:88.5,&quot;top&quot;:119.35,&quot;width&quot;:582.8629921259842}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0.91259842519685,&quot;left&quot;:88.5,&quot;top&quot;:119.35,&quot;width&quot;:582.8629921259842}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0.91259842519685,&quot;left&quot;:88.5,&quot;top&quot;:119.35,&quot;width&quot;:582.8629921259842}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0.91259842519685,&quot;left&quot;:88.5,&quot;top&quot;:119.35,&quot;width&quot;:582.8629921259842}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0.91259842519685,&quot;left&quot;:88.5,&quot;top&quot;:119.35,&quot;width&quot;:582.8629921259842}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0.91259842519685,&quot;left&quot;:88.5,&quot;top&quot;:119.35,&quot;width&quot;:582.8629921259842}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0.91259842519685,&quot;left&quot;:88.5,&quot;top&quot;:119.35,&quot;width&quot;:582.8629921259842}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0.91259842519685,&quot;left&quot;:88.5,&quot;top&quot;:119.35,&quot;width&quot;:582.8629921259842}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376*141"/>
  <p:tag name="TABLE_ENDDRAG_RECT" val="329*198*376*14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192.61260070800782,&quot;left&quot;:88.5,&quot;top&quot;:107.65,&quot;width&quot;:586.3629921259842}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45.5625984251968,&quot;left&quot;:63.2,&quot;top&quot;:107.65,&quot;width&quot;:709.0129921259843}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45.5625984251968,&quot;left&quot;:63.2,&quot;top&quot;:107.65,&quot;width&quot;:709.0129921259843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45.5625984251968,&quot;left&quot;:63.2,&quot;top&quot;:107.65,&quot;width&quot;:709.0129921259843}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45.5625984251968,&quot;left&quot;:63.2,&quot;top&quot;:107.65,&quot;width&quot;:709.0129921259843}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45.5625984251968,&quot;left&quot;:63.2,&quot;top&quot;:107.65,&quot;width&quot;:709.0129921259843}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45.5625984251968,&quot;left&quot;:63.2,&quot;top&quot;:107.65,&quot;width&quot;:709.0129921259843}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45.5625984251968,&quot;left&quot;:63.2,&quot;top&quot;:107.65,&quot;width&quot;:709.0129921259843}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63.2,&quot;top&quot;:107.65,&quot;width&quot;:709.0129921259843}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45.5625984251968,&quot;left&quot;:88.5,&quot;top&quot;:107.65,&quot;width&quot;:683.7129921259842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45.5625984251968,&quot;left&quot;:88.5,&quot;top&quot;:107.65,&quot;width&quot;:683.7129921259842}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45.5625984251968,&quot;left&quot;:88.5,&quot;top&quot;:107.65,&quot;width&quot;:683.7129921259842}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45.5625984251968,&quot;left&quot;:88.5,&quot;top&quot;:107.65,&quot;width&quot;:683.7129921259842}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45.5625984251968,&quot;left&quot;:88.5,&quot;top&quot;:107.65,&quot;width&quot;:683.7129921259842}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45.5625984251968,&quot;left&quot;:88.5,&quot;top&quot;:107.65,&quot;width&quot;:683.7129921259842}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45.5625984251968,&quot;left&quot;:88.5,&quot;top&quot;:107.65,&quot;width&quot;:683.7129921259842}"/>
</p:tagLst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2927</Words>
  <Application>Microsoft Office PowerPoint</Application>
  <PresentationFormat>Custom</PresentationFormat>
  <Paragraphs>530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Wingdings</vt:lpstr>
      <vt:lpstr>Default Design</vt:lpstr>
      <vt:lpstr>Leveled Product Codes for Optimal Block Repairs in Geo-distributed Storage Systems</vt:lpstr>
      <vt:lpstr>Introduction</vt:lpstr>
      <vt:lpstr>Erasure Coding</vt:lpstr>
      <vt:lpstr>Fault Tolerance Requirements</vt:lpstr>
      <vt:lpstr>Data Repair Problem </vt:lpstr>
      <vt:lpstr>Limitations of Hierarchy-aware RS Codes</vt:lpstr>
      <vt:lpstr>Limitations of Hierarchy-aware RS Codes</vt:lpstr>
      <vt:lpstr>Limitations of Hierarchy-aware LRCs</vt:lpstr>
      <vt:lpstr>Limitations of Hierarchy-aware LRCs</vt:lpstr>
      <vt:lpstr>Contributions</vt:lpstr>
      <vt:lpstr>Code Definition</vt:lpstr>
      <vt:lpstr>Construction Steps</vt:lpstr>
      <vt:lpstr>Construction Steps</vt:lpstr>
      <vt:lpstr>Construction Steps</vt:lpstr>
      <vt:lpstr>Homomorphic Property</vt:lpstr>
      <vt:lpstr>Fault Tolerance</vt:lpstr>
      <vt:lpstr>Single-block Repair</vt:lpstr>
      <vt:lpstr>Multi-block Repair</vt:lpstr>
      <vt:lpstr>Rack and Region Repairs</vt:lpstr>
      <vt:lpstr>Optimality</vt:lpstr>
      <vt:lpstr>Evaluation</vt:lpstr>
      <vt:lpstr>Single-block Repair Performance</vt:lpstr>
      <vt:lpstr>Multi-block Repair Performance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Lee</dc:creator>
  <cp:lastModifiedBy>Patrick PC Lee (CSD)</cp:lastModifiedBy>
  <cp:revision>1457</cp:revision>
  <cp:lastPrinted>2019-02-20T08:11:00Z</cp:lastPrinted>
  <dcterms:created xsi:type="dcterms:W3CDTF">2113-01-01T00:00:00Z</dcterms:created>
  <dcterms:modified xsi:type="dcterms:W3CDTF">2025-05-22T08:14:18Z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2052-12.1.0.21171</vt:lpwstr>
  </property>
  <property fmtid="{D5CDD505-2E9C-101B-9397-08002B2CF9AE}" pid="4" name="ICV">
    <vt:lpwstr>FD4BD02C49384257AD4CC44340A4DF6C_12</vt:lpwstr>
  </property>
</Properties>
</file>