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2" r:id="rId4"/>
  </p:sldMasterIdLst>
  <p:notesMasterIdLst>
    <p:notesMasterId r:id="rId20"/>
  </p:notesMasterIdLst>
  <p:sldIdLst>
    <p:sldId id="810" r:id="rId5"/>
    <p:sldId id="719" r:id="rId6"/>
    <p:sldId id="870" r:id="rId7"/>
    <p:sldId id="856" r:id="rId8"/>
    <p:sldId id="872" r:id="rId9"/>
    <p:sldId id="822" r:id="rId10"/>
    <p:sldId id="874" r:id="rId11"/>
    <p:sldId id="875" r:id="rId12"/>
    <p:sldId id="877" r:id="rId13"/>
    <p:sldId id="876" r:id="rId14"/>
    <p:sldId id="869" r:id="rId15"/>
    <p:sldId id="826" r:id="rId16"/>
    <p:sldId id="858" r:id="rId17"/>
    <p:sldId id="831" r:id="rId18"/>
    <p:sldId id="82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jing Ren" initials="RYJ" lastIdx="6" clrIdx="0">
    <p:extLst>
      <p:ext uri="{19B8F6BF-5375-455C-9EA6-DF929625EA0E}">
        <p15:presenceInfo xmlns:p15="http://schemas.microsoft.com/office/powerpoint/2012/main" userId="Yanjing 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3" autoAdjust="0"/>
    <p:restoredTop sz="94422"/>
  </p:normalViewPr>
  <p:slideViewPr>
    <p:cSldViewPr snapToGrid="0">
      <p:cViewPr varScale="1">
        <p:scale>
          <a:sx n="76" d="100"/>
          <a:sy n="76" d="100"/>
        </p:scale>
        <p:origin x="242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219C-91EE-4B64-97AF-8AFE3F6EC6C8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1F27-C59C-4704-98E0-7336D92A2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06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5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000000"/>
              </a:solidFill>
              <a:effectLst/>
              <a:latin typeface="Roboto" panose="02010600030101010101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000000"/>
              </a:solidFill>
              <a:effectLst/>
              <a:latin typeface="Roboto" panose="02010600030101010101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9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0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8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15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0851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71519"/>
            <a:ext cx="10972800" cy="46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00801"/>
            <a:ext cx="741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noryj/FeatureS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6CBFC-24ED-4D67-8902-4295AF57D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51768"/>
            <a:ext cx="12192000" cy="1470025"/>
          </a:xfrm>
        </p:spPr>
        <p:txBody>
          <a:bodyPr/>
          <a:lstStyle/>
          <a:p>
            <a:r>
              <a:rPr lang="en-US" altLang="zh-CN" sz="3600" dirty="0">
                <a:effectLst/>
                <a:cs typeface="Calibri" panose="020F0502020204030204" pitchFamily="34" charset="0"/>
              </a:rPr>
              <a:t>FeatureSpy: Detecting Learning-Content Attacks via</a:t>
            </a:r>
            <a:br>
              <a:rPr lang="en-US" altLang="zh-CN" sz="3600" dirty="0">
                <a:effectLst/>
                <a:cs typeface="Calibri" panose="020F0502020204030204" pitchFamily="34" charset="0"/>
              </a:rPr>
            </a:br>
            <a:r>
              <a:rPr lang="en-US" altLang="zh-CN" sz="3600" dirty="0">
                <a:effectLst/>
                <a:cs typeface="Calibri" panose="020F0502020204030204" pitchFamily="34" charset="0"/>
              </a:rPr>
              <a:t>Feature Inspection in Secure Deduplicated Storage</a:t>
            </a:r>
            <a:endParaRPr lang="zh-CN" altLang="en-US" sz="3600" dirty="0">
              <a:effectLst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411A73-1D39-4C87-AF18-337507346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277519"/>
            <a:ext cx="12192000" cy="1752600"/>
          </a:xfrm>
        </p:spPr>
        <p:txBody>
          <a:bodyPr/>
          <a:lstStyle/>
          <a:p>
            <a:r>
              <a:rPr lang="en-US" altLang="zh-CN" sz="2400" dirty="0"/>
              <a:t>Jingwei Li</a:t>
            </a:r>
            <a:r>
              <a:rPr lang="zh-CN" altLang="en-US" sz="2400" dirty="0"/>
              <a:t>*</a:t>
            </a:r>
            <a:r>
              <a:rPr lang="en-US" altLang="zh-CN" sz="2400" dirty="0"/>
              <a:t>,</a:t>
            </a:r>
            <a:r>
              <a:rPr lang="en-US" altLang="zh-CN" sz="2400" b="1" dirty="0"/>
              <a:t> </a:t>
            </a:r>
            <a:r>
              <a:rPr lang="en-US" altLang="zh-CN" sz="2400" dirty="0"/>
              <a:t>Yanjing Ren</a:t>
            </a:r>
            <a:r>
              <a:rPr lang="en-US" altLang="zh-CN" sz="2400" baseline="30000" dirty="0"/>
              <a:t>#</a:t>
            </a:r>
            <a:r>
              <a:rPr lang="en-US" altLang="zh-CN" sz="2400" dirty="0"/>
              <a:t>, </a:t>
            </a:r>
            <a:r>
              <a:rPr lang="en-US" altLang="zh-CN" sz="2400" b="1" dirty="0"/>
              <a:t>Patrick P. C. Lee</a:t>
            </a:r>
            <a:r>
              <a:rPr lang="en-US" altLang="zh-CN" sz="2400" b="1" baseline="30000" dirty="0"/>
              <a:t>#</a:t>
            </a:r>
            <a:r>
              <a:rPr lang="en-US" altLang="zh-CN" sz="2400" dirty="0"/>
              <a:t>,Yuyu Wang*,</a:t>
            </a:r>
            <a:br>
              <a:rPr lang="en-US" altLang="zh-CN" sz="2400" dirty="0"/>
            </a:br>
            <a:r>
              <a:rPr lang="en-US" altLang="zh-CN" sz="2400" dirty="0"/>
              <a:t> Ting Chen* and </a:t>
            </a:r>
            <a:r>
              <a:rPr lang="en-US" altLang="zh-CN" sz="2400" dirty="0" err="1"/>
              <a:t>Xiaosong</a:t>
            </a:r>
            <a:r>
              <a:rPr lang="en-US" altLang="zh-CN" sz="2400" dirty="0"/>
              <a:t> Zhang</a:t>
            </a:r>
            <a:r>
              <a:rPr lang="zh-CN" altLang="en-US" sz="2400" dirty="0"/>
              <a:t>*</a:t>
            </a:r>
            <a:endParaRPr lang="en-US" altLang="zh-CN" sz="2400" dirty="0"/>
          </a:p>
          <a:p>
            <a:endParaRPr lang="en-US" altLang="zh-CN" sz="2000" dirty="0"/>
          </a:p>
          <a:p>
            <a:r>
              <a:rPr lang="en-US" altLang="zh-CN" sz="2400" dirty="0"/>
              <a:t>*University of Electronic Science and Technology of China</a:t>
            </a:r>
            <a:br>
              <a:rPr lang="en-US" altLang="zh-CN" sz="2400" dirty="0"/>
            </a:br>
            <a:r>
              <a:rPr lang="en-US" altLang="zh-CN" sz="2400" baseline="30000" dirty="0"/>
              <a:t>#</a:t>
            </a:r>
            <a:r>
              <a:rPr lang="en-US" altLang="zh-CN" sz="2400" dirty="0"/>
              <a:t>The Chinese University of Hong Kong</a:t>
            </a:r>
          </a:p>
          <a:p>
            <a:r>
              <a:rPr lang="en-US" altLang="zh-CN" sz="2400" dirty="0"/>
              <a:t>IEEE INFOCOM 2023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76CF52-03AF-47FA-BD89-391D815EF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spd="slow" advTm="2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Similarity-Preserving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79" y="1600201"/>
            <a:ext cx="8997951" cy="4525963"/>
          </a:xfrm>
        </p:spPr>
        <p:txBody>
          <a:bodyPr/>
          <a:lstStyle/>
          <a:p>
            <a:r>
              <a:rPr lang="en-US" altLang="zh-CN" dirty="0"/>
              <a:t>Build on two keys to perform encryption</a:t>
            </a:r>
          </a:p>
          <a:p>
            <a:pPr lvl="1"/>
            <a:r>
              <a:rPr lang="en-US" dirty="0"/>
              <a:t>Similar chunks have identical </a:t>
            </a:r>
            <a:r>
              <a:rPr lang="en-US" b="1" i="1" dirty="0"/>
              <a:t>feature keys</a:t>
            </a:r>
            <a:r>
              <a:rPr lang="en-US" dirty="0"/>
              <a:t>, and distinct chunks have different </a:t>
            </a:r>
            <a:r>
              <a:rPr lang="en-US" b="1" i="1" dirty="0"/>
              <a:t>MLE keys</a:t>
            </a:r>
            <a:endParaRPr lang="en-US" altLang="zh-CN" b="1" i="1" dirty="0"/>
          </a:p>
          <a:p>
            <a:r>
              <a:rPr lang="en-US" altLang="zh-CN" dirty="0"/>
              <a:t>Encrypt a small part (</a:t>
            </a:r>
            <a:r>
              <a:rPr lang="en-US" altLang="zh-CN" b="1" dirty="0">
                <a:solidFill>
                  <a:srgbClr val="C00000"/>
                </a:solidFill>
              </a:rPr>
              <a:t>indicator</a:t>
            </a:r>
            <a:r>
              <a:rPr lang="en-US" altLang="zh-CN" dirty="0"/>
              <a:t>) of chunk content with feature key, and remaining large part with MLE key</a:t>
            </a:r>
          </a:p>
          <a:p>
            <a:r>
              <a:rPr lang="en-US" altLang="zh-CN" dirty="0"/>
              <a:t>Rationale:</a:t>
            </a:r>
          </a:p>
          <a:p>
            <a:pPr lvl="1"/>
            <a:r>
              <a:rPr lang="en-US" altLang="zh-CN" dirty="0"/>
              <a:t> Identify similar chunks by checking indicator</a:t>
            </a:r>
          </a:p>
          <a:p>
            <a:pPr lvl="1"/>
            <a:r>
              <a:rPr lang="en-US" altLang="zh-CN" dirty="0"/>
              <a:t>Compromised keys cannot fully decrypt other chunks</a:t>
            </a:r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499E47-551D-0F47-A787-F73A5F431E3B}"/>
              </a:ext>
            </a:extLst>
          </p:cNvPr>
          <p:cNvGrpSpPr/>
          <p:nvPr/>
        </p:nvGrpSpPr>
        <p:grpSpPr>
          <a:xfrm>
            <a:off x="8737600" y="1779488"/>
            <a:ext cx="3430232" cy="4621313"/>
            <a:chOff x="8918931" y="1296822"/>
            <a:chExt cx="3430232" cy="4621313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29AF60B-515C-064E-913F-6841059AD5ED}"/>
                </a:ext>
              </a:extLst>
            </p:cNvPr>
            <p:cNvSpPr/>
            <p:nvPr/>
          </p:nvSpPr>
          <p:spPr>
            <a:xfrm rot="16200000">
              <a:off x="8920874" y="2752038"/>
              <a:ext cx="2425148" cy="2622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34680B-B889-F04F-8EF0-6A0857E2D73E}"/>
                </a:ext>
              </a:extLst>
            </p:cNvPr>
            <p:cNvSpPr/>
            <p:nvPr/>
          </p:nvSpPr>
          <p:spPr>
            <a:xfrm rot="16200000">
              <a:off x="9596593" y="4594969"/>
              <a:ext cx="1073707" cy="2622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N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Indicator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7A33CFF4-2899-CC43-9A14-92C730D1CA37}"/>
                </a:ext>
              </a:extLst>
            </p:cNvPr>
            <p:cNvSpPr txBox="1"/>
            <p:nvPr/>
          </p:nvSpPr>
          <p:spPr>
            <a:xfrm>
              <a:off x="9874288" y="5271804"/>
              <a:ext cx="136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HK" dirty="0">
                  <a:latin typeface="Arial" panose="020B0604020202020204" pitchFamily="34" charset="0"/>
                  <a:cs typeface="Arial" panose="020B0604020202020204" pitchFamily="34" charset="0"/>
                </a:rPr>
                <a:t>Feature Key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41BC12A8-C2CA-AD4A-8565-AE4807963413}"/>
                </a:ext>
              </a:extLst>
            </p:cNvPr>
            <p:cNvSpPr/>
            <p:nvPr/>
          </p:nvSpPr>
          <p:spPr>
            <a:xfrm rot="16200000">
              <a:off x="10417586" y="4689136"/>
              <a:ext cx="273269" cy="2622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10D5C3B6-8F08-7C4F-86A7-04F40D505E56}"/>
                </a:ext>
              </a:extLst>
            </p:cNvPr>
            <p:cNvSpPr txBox="1"/>
            <p:nvPr/>
          </p:nvSpPr>
          <p:spPr>
            <a:xfrm>
              <a:off x="10387663" y="4633034"/>
              <a:ext cx="338554" cy="25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N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1" name="Right Arrow 26">
              <a:extLst>
                <a:ext uri="{FF2B5EF4-FFF2-40B4-BE49-F238E27FC236}">
                  <a16:creationId xmlns:a16="http://schemas.microsoft.com/office/drawing/2014/main" id="{42378B04-84BD-7846-B844-7AD989144185}"/>
                </a:ext>
              </a:extLst>
            </p:cNvPr>
            <p:cNvSpPr/>
            <p:nvPr/>
          </p:nvSpPr>
          <p:spPr>
            <a:xfrm rot="16200000">
              <a:off x="10411002" y="5041963"/>
              <a:ext cx="289991" cy="16312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/>
            </a:p>
          </p:txBody>
        </p:sp>
        <p:cxnSp>
          <p:nvCxnSpPr>
            <p:cNvPr id="12" name="Straight Arrow Connector 30">
              <a:extLst>
                <a:ext uri="{FF2B5EF4-FFF2-40B4-BE49-F238E27FC236}">
                  <a16:creationId xmlns:a16="http://schemas.microsoft.com/office/drawing/2014/main" id="{CFA3C254-DC6A-7042-AA64-EDED752250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40682" y="4742272"/>
              <a:ext cx="0" cy="14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165D1B33-3733-D34C-B16B-1E1C5A6C51E2}"/>
                </a:ext>
              </a:extLst>
            </p:cNvPr>
            <p:cNvSpPr/>
            <p:nvPr/>
          </p:nvSpPr>
          <p:spPr>
            <a:xfrm rot="16200000">
              <a:off x="10423843" y="4595538"/>
              <a:ext cx="1074847" cy="2622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N" sz="1600" dirty="0">
                  <a:latin typeface="Arial" panose="020B0604020202020204" pitchFamily="34" charset="0"/>
                  <a:cs typeface="Arial" panose="020B0604020202020204" pitchFamily="34" charset="0"/>
                </a:rPr>
                <a:t>Indicator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0CE1173E-6DB3-304A-AA7E-8ECFCE79EFBD}"/>
                </a:ext>
              </a:extLst>
            </p:cNvPr>
            <p:cNvSpPr/>
            <p:nvPr/>
          </p:nvSpPr>
          <p:spPr>
            <a:xfrm rot="16200000">
              <a:off x="9748693" y="2752038"/>
              <a:ext cx="2425148" cy="2622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48">
              <a:extLst>
                <a:ext uri="{FF2B5EF4-FFF2-40B4-BE49-F238E27FC236}">
                  <a16:creationId xmlns:a16="http://schemas.microsoft.com/office/drawing/2014/main" id="{7BEF978D-388C-484D-9544-2D8B69AD2C13}"/>
                </a:ext>
              </a:extLst>
            </p:cNvPr>
            <p:cNvGrpSpPr/>
            <p:nvPr/>
          </p:nvGrpSpPr>
          <p:grpSpPr>
            <a:xfrm rot="16200000">
              <a:off x="10411163" y="1827975"/>
              <a:ext cx="306827" cy="338554"/>
              <a:chOff x="6860709" y="3525100"/>
              <a:chExt cx="306827" cy="338554"/>
            </a:xfrm>
          </p:grpSpPr>
          <p:sp>
            <p:nvSpPr>
              <p:cNvPr id="25" name="Oval 35">
                <a:extLst>
                  <a:ext uri="{FF2B5EF4-FFF2-40B4-BE49-F238E27FC236}">
                    <a16:creationId xmlns:a16="http://schemas.microsoft.com/office/drawing/2014/main" id="{A41E858D-7D3B-4443-AD7A-EA0D682CEF16}"/>
                  </a:ext>
                </a:extLst>
              </p:cNvPr>
              <p:cNvSpPr/>
              <p:nvPr/>
            </p:nvSpPr>
            <p:spPr>
              <a:xfrm>
                <a:off x="6860709" y="3552158"/>
                <a:ext cx="273269" cy="25643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N"/>
              </a:p>
            </p:txBody>
          </p:sp>
          <p:sp>
            <p:nvSpPr>
              <p:cNvPr id="26" name="TextBox 36">
                <a:extLst>
                  <a:ext uri="{FF2B5EF4-FFF2-40B4-BE49-F238E27FC236}">
                    <a16:creationId xmlns:a16="http://schemas.microsoft.com/office/drawing/2014/main" id="{8A6E69FE-4A08-FC49-A205-FCC872D016A3}"/>
                  </a:ext>
                </a:extLst>
              </p:cNvPr>
              <p:cNvSpPr txBox="1"/>
              <p:nvPr/>
            </p:nvSpPr>
            <p:spPr>
              <a:xfrm rot="5400000">
                <a:off x="6870040" y="3566157"/>
                <a:ext cx="338554" cy="256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sp>
          <p:nvSpPr>
            <p:cNvPr id="16" name="Right Arrow 39">
              <a:extLst>
                <a:ext uri="{FF2B5EF4-FFF2-40B4-BE49-F238E27FC236}">
                  <a16:creationId xmlns:a16="http://schemas.microsoft.com/office/drawing/2014/main" id="{9EE26D8B-50CE-D548-AB8A-8F00F2DBAD22}"/>
                </a:ext>
              </a:extLst>
            </p:cNvPr>
            <p:cNvSpPr/>
            <p:nvPr/>
          </p:nvSpPr>
          <p:spPr>
            <a:xfrm rot="5400000">
              <a:off x="10469008" y="1676205"/>
              <a:ext cx="173977" cy="16312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/>
            </a:p>
          </p:txBody>
        </p:sp>
        <p:sp>
          <p:nvSpPr>
            <p:cNvPr id="17" name="TextBox 40">
              <a:extLst>
                <a:ext uri="{FF2B5EF4-FFF2-40B4-BE49-F238E27FC236}">
                  <a16:creationId xmlns:a16="http://schemas.microsoft.com/office/drawing/2014/main" id="{48ED12C1-F1EF-6F4C-B4E5-67A9851B23FC}"/>
                </a:ext>
              </a:extLst>
            </p:cNvPr>
            <p:cNvSpPr txBox="1"/>
            <p:nvPr/>
          </p:nvSpPr>
          <p:spPr>
            <a:xfrm>
              <a:off x="9564756" y="1296822"/>
              <a:ext cx="2017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MLE Key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ight Brace 11">
              <a:extLst>
                <a:ext uri="{FF2B5EF4-FFF2-40B4-BE49-F238E27FC236}">
                  <a16:creationId xmlns:a16="http://schemas.microsoft.com/office/drawing/2014/main" id="{FD693310-34AC-F94C-8B79-C990834E9CC9}"/>
                </a:ext>
              </a:extLst>
            </p:cNvPr>
            <p:cNvSpPr/>
            <p:nvPr/>
          </p:nvSpPr>
          <p:spPr>
            <a:xfrm rot="10800000">
              <a:off x="9861591" y="1673128"/>
              <a:ext cx="116276" cy="359196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/>
            </a:p>
          </p:txBody>
        </p:sp>
        <p:sp>
          <p:nvSpPr>
            <p:cNvPr id="19" name="TextBox 42">
              <a:extLst>
                <a:ext uri="{FF2B5EF4-FFF2-40B4-BE49-F238E27FC236}">
                  <a16:creationId xmlns:a16="http://schemas.microsoft.com/office/drawing/2014/main" id="{5584F0A1-92A0-734C-8B13-F3DF8F804CD3}"/>
                </a:ext>
              </a:extLst>
            </p:cNvPr>
            <p:cNvSpPr txBox="1"/>
            <p:nvPr/>
          </p:nvSpPr>
          <p:spPr>
            <a:xfrm>
              <a:off x="8918931" y="3109696"/>
              <a:ext cx="1170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Plaintext Chunk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ight Brace 43">
              <a:extLst>
                <a:ext uri="{FF2B5EF4-FFF2-40B4-BE49-F238E27FC236}">
                  <a16:creationId xmlns:a16="http://schemas.microsoft.com/office/drawing/2014/main" id="{92622C64-5A34-F84B-963E-100C9129EB8B}"/>
                </a:ext>
              </a:extLst>
            </p:cNvPr>
            <p:cNvSpPr/>
            <p:nvPr/>
          </p:nvSpPr>
          <p:spPr>
            <a:xfrm rot="10800000" flipH="1">
              <a:off x="11119304" y="1676555"/>
              <a:ext cx="72983" cy="359196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/>
            </a:p>
          </p:txBody>
        </p:sp>
        <p:sp>
          <p:nvSpPr>
            <p:cNvPr id="21" name="TextBox 45">
              <a:extLst>
                <a:ext uri="{FF2B5EF4-FFF2-40B4-BE49-F238E27FC236}">
                  <a16:creationId xmlns:a16="http://schemas.microsoft.com/office/drawing/2014/main" id="{EE3CD2AE-7407-1641-B176-EF4C2A1A02CB}"/>
                </a:ext>
              </a:extLst>
            </p:cNvPr>
            <p:cNvSpPr txBox="1"/>
            <p:nvPr/>
          </p:nvSpPr>
          <p:spPr>
            <a:xfrm>
              <a:off x="11102902" y="3106403"/>
              <a:ext cx="1246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Ciphertext Chunk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53">
              <a:extLst>
                <a:ext uri="{FF2B5EF4-FFF2-40B4-BE49-F238E27FC236}">
                  <a16:creationId xmlns:a16="http://schemas.microsoft.com/office/drawing/2014/main" id="{089A5B18-12D1-6D4C-8A52-606585F9D14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741159" y="4742272"/>
              <a:ext cx="0" cy="14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54">
              <a:extLst>
                <a:ext uri="{FF2B5EF4-FFF2-40B4-BE49-F238E27FC236}">
                  <a16:creationId xmlns:a16="http://schemas.microsoft.com/office/drawing/2014/main" id="{B8918C07-E15E-AB42-A25C-5C694D0030E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36019" y="1947051"/>
              <a:ext cx="0" cy="14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55">
              <a:extLst>
                <a:ext uri="{FF2B5EF4-FFF2-40B4-BE49-F238E27FC236}">
                  <a16:creationId xmlns:a16="http://schemas.microsoft.com/office/drawing/2014/main" id="{A6CBDA96-D399-DC48-8B07-99DE1E6F142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748179" y="1942584"/>
              <a:ext cx="0" cy="14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08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Shielded Attack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1723416"/>
            <a:ext cx="11493795" cy="4525963"/>
          </a:xfrm>
        </p:spPr>
        <p:txBody>
          <a:bodyPr/>
          <a:lstStyle/>
          <a:p>
            <a:r>
              <a:rPr lang="en-US" altLang="zh-CN" dirty="0"/>
              <a:t>Couple attack detection and PoW together in enclave</a:t>
            </a:r>
          </a:p>
          <a:p>
            <a:pPr lvl="1"/>
            <a:r>
              <a:rPr lang="en-US" altLang="zh-CN" dirty="0"/>
              <a:t>Valid PoW proofs are truthfully generated for authenticated chunks examined for attack detection</a:t>
            </a:r>
          </a:p>
          <a:p>
            <a:r>
              <a:rPr lang="en-US" altLang="zh-CN" dirty="0"/>
              <a:t>Detect attacks on ciphertext chunks on </a:t>
            </a:r>
            <a:r>
              <a:rPr lang="en-US" altLang="zh-CN" b="1" dirty="0">
                <a:solidFill>
                  <a:srgbClr val="C00000"/>
                </a:solidFill>
              </a:rPr>
              <a:t>a per-batch basis</a:t>
            </a:r>
          </a:p>
          <a:p>
            <a:pPr lvl="1"/>
            <a:r>
              <a:rPr lang="en-US" altLang="zh-CN" b="1" dirty="0"/>
              <a:t>Rationale</a:t>
            </a:r>
            <a:r>
              <a:rPr lang="en-US" altLang="zh-CN" dirty="0"/>
              <a:t>: tampered snapshot has many similar chunks in a batch</a:t>
            </a:r>
          </a:p>
          <a:p>
            <a:pPr lvl="1"/>
            <a:r>
              <a:rPr lang="en-US" altLang="zh-CN" dirty="0"/>
              <a:t>Report an attack if a large fraction T (1%) of chunks have the same indicator</a:t>
            </a:r>
          </a:p>
          <a:p>
            <a:pPr lvl="2"/>
            <a:r>
              <a:rPr lang="en-US" altLang="zh-CN" dirty="0"/>
              <a:t>Small enclave memory overhead (~0.6 MiB)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5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1046"/>
            <a:ext cx="10972800" cy="4525963"/>
          </a:xfrm>
        </p:spPr>
        <p:txBody>
          <a:bodyPr/>
          <a:lstStyle/>
          <a:p>
            <a:r>
              <a:rPr lang="en-US" altLang="zh-CN" dirty="0"/>
              <a:t>Build on SGXDedup</a:t>
            </a:r>
            <a:r>
              <a:rPr lang="en-US" altLang="zh-CN" baseline="-25000" dirty="0"/>
              <a:t>[ATC’21] </a:t>
            </a:r>
            <a:r>
              <a:rPr lang="en-US" altLang="zh-CN" dirty="0"/>
              <a:t>to implement FeatureSpy</a:t>
            </a:r>
            <a:endParaRPr lang="en-US" altLang="zh-CN" baseline="-25000" dirty="0"/>
          </a:p>
          <a:p>
            <a:pPr lvl="1"/>
            <a:r>
              <a:rPr lang="en-US" altLang="zh-CN" dirty="0" err="1"/>
              <a:t>SGXDedup</a:t>
            </a:r>
            <a:r>
              <a:rPr lang="en-US" altLang="zh-CN" dirty="0"/>
              <a:t>: encrypted deduplication storage based on SGX</a:t>
            </a:r>
          </a:p>
          <a:p>
            <a:pPr lvl="1"/>
            <a:r>
              <a:rPr lang="en-US" altLang="zh-CN" dirty="0"/>
              <a:t>FeatureSpy adds 1K LoC to augment SGXDedup with attack detection</a:t>
            </a:r>
          </a:p>
          <a:p>
            <a:r>
              <a:rPr lang="en-US" altLang="zh-CN" dirty="0"/>
              <a:t>Six real-world datasets to drive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7BA2AA6-0F40-6239-BF62-EE8CDAB56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08223"/>
              </p:ext>
            </p:extLst>
          </p:nvPr>
        </p:nvGraphicFramePr>
        <p:xfrm>
          <a:off x="3270000" y="3652521"/>
          <a:ext cx="5652000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17442962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70538938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5997331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585131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Snapshots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Raw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Dedup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42.7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4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33.0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CouchDB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22.9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4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Gitlab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74.4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33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FSL*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407.5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51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MS*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902.6 GiB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000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7195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5B9A2A0-CA2C-E0B0-7137-65B4173298B2}"/>
              </a:ext>
            </a:extLst>
          </p:cNvPr>
          <p:cNvSpPr txBox="1"/>
          <p:nvPr/>
        </p:nvSpPr>
        <p:spPr>
          <a:xfrm>
            <a:off x="-62805" y="6504065"/>
            <a:ext cx="118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*Only include chunks’ metadata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872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Case Study of Attack Detection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832E586-AD13-EDD3-D107-C995D744E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5873" y="1168615"/>
            <a:ext cx="5472798" cy="27363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A2944C-B1A4-47C0-8B59-CF89C331D97D}"/>
              </a:ext>
            </a:extLst>
          </p:cNvPr>
          <p:cNvSpPr txBox="1">
            <a:spLocks/>
          </p:cNvSpPr>
          <p:nvPr/>
        </p:nvSpPr>
        <p:spPr bwMode="auto">
          <a:xfrm>
            <a:off x="510053" y="3863470"/>
            <a:ext cx="11224437" cy="23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/>
              <a:t>Mix forged offer letters (based on realistic case) into raw snapshots</a:t>
            </a:r>
          </a:p>
          <a:p>
            <a:r>
              <a:rPr lang="en-US" altLang="zh-CN" kern="0" dirty="0"/>
              <a:t>Detect </a:t>
            </a:r>
            <a:r>
              <a:rPr lang="en-US" altLang="zh-CN" b="1" kern="0" dirty="0">
                <a:solidFill>
                  <a:srgbClr val="C00000"/>
                </a:solidFill>
              </a:rPr>
              <a:t>all</a:t>
            </a:r>
            <a:r>
              <a:rPr lang="en-US" altLang="zh-CN" kern="0" dirty="0"/>
              <a:t> malicious snapshots when T = 1%</a:t>
            </a:r>
          </a:p>
          <a:p>
            <a:pPr lvl="1"/>
            <a:r>
              <a:rPr lang="en-US" altLang="zh-CN" kern="0" dirty="0"/>
              <a:t>Detection rate decreases since more similar chunks need to be detected </a:t>
            </a:r>
          </a:p>
          <a:p>
            <a:r>
              <a:rPr lang="en-US" altLang="zh-CN" b="1" kern="0" dirty="0">
                <a:solidFill>
                  <a:srgbClr val="C00000"/>
                </a:solidFill>
              </a:rPr>
              <a:t>No false positives </a:t>
            </a:r>
            <a:r>
              <a:rPr lang="en-US" altLang="zh-CN" kern="0" dirty="0"/>
              <a:t>even with a small T in the case</a:t>
            </a:r>
          </a:p>
          <a:p>
            <a:pPr lvl="1"/>
            <a:r>
              <a:rPr lang="en-US" altLang="zh-CN" kern="0" dirty="0"/>
              <a:t>Raw snapshots unlikely have many similar chunks to trigger </a:t>
            </a:r>
          </a:p>
        </p:txBody>
      </p:sp>
    </p:spTree>
    <p:extLst>
      <p:ext uri="{BB962C8B-B14F-4D97-AF65-F5344CB8AC3E}">
        <p14:creationId xmlns:p14="http://schemas.microsoft.com/office/powerpoint/2010/main" val="42582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Trace-driven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F0F626-E6CA-47F0-80A3-4BE3A5CB9A49}"/>
              </a:ext>
            </a:extLst>
          </p:cNvPr>
          <p:cNvSpPr txBox="1">
            <a:spLocks/>
          </p:cNvSpPr>
          <p:nvPr/>
        </p:nvSpPr>
        <p:spPr bwMode="auto">
          <a:xfrm>
            <a:off x="343710" y="5238231"/>
            <a:ext cx="10920919" cy="12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/>
              <a:t>FeatureSpy incurs </a:t>
            </a:r>
            <a:r>
              <a:rPr lang="en-US" altLang="zh-CN" b="1" kern="0" dirty="0">
                <a:solidFill>
                  <a:srgbClr val="C00000"/>
                </a:solidFill>
              </a:rPr>
              <a:t>15%</a:t>
            </a:r>
            <a:r>
              <a:rPr lang="en-US" altLang="zh-CN" kern="0" dirty="0"/>
              <a:t> upload speed drop from SGXDedup</a:t>
            </a:r>
          </a:p>
          <a:p>
            <a:r>
              <a:rPr lang="en-US" altLang="zh-CN" kern="0" dirty="0"/>
              <a:t>Download speed is bounded by chunk fragmentation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6BACD0-38E2-59D0-326A-189DE947C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" t="4172" b="1532"/>
          <a:stretch/>
        </p:blipFill>
        <p:spPr>
          <a:xfrm>
            <a:off x="1308674" y="1314605"/>
            <a:ext cx="9574651" cy="38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7166"/>
            <a:ext cx="10972800" cy="4238998"/>
          </a:xfrm>
        </p:spPr>
        <p:txBody>
          <a:bodyPr/>
          <a:lstStyle/>
          <a:p>
            <a:r>
              <a:rPr lang="en-US" altLang="zh-CN" b="1" dirty="0"/>
              <a:t>FeatureSpy</a:t>
            </a:r>
            <a:r>
              <a:rPr lang="en-US" altLang="zh-CN" dirty="0"/>
              <a:t>: encrypted deduplication storage that effectively detects learning-content attacks via shielded execution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Similarity-preserving encryption</a:t>
            </a:r>
            <a:r>
              <a:rPr lang="en-US" altLang="zh-CN" dirty="0"/>
              <a:t>: preserve similarity while defeating against key compromise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Shielded attack detection</a:t>
            </a:r>
            <a:r>
              <a:rPr lang="en-US" altLang="zh-CN" dirty="0"/>
              <a:t>: trustful attack detection without being evaded by adversaries</a:t>
            </a:r>
          </a:p>
          <a:p>
            <a:r>
              <a:rPr lang="en-US" altLang="zh-CN" dirty="0"/>
              <a:t>Source code:</a:t>
            </a:r>
            <a:r>
              <a:rPr lang="en-US" altLang="zh-CN" b="1" dirty="0"/>
              <a:t> </a:t>
            </a:r>
            <a:r>
              <a:rPr lang="en-US" altLang="zh-CN" b="1" dirty="0">
                <a:hlinkClick r:id="rId3"/>
              </a:rPr>
              <a:t>https://github.com/tinoryj/FeatureSpy</a:t>
            </a:r>
            <a:endParaRPr lang="en-US" altLang="zh-C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8288-B2D6-5845-9CA1-A1AA6F77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269"/>
            <a:ext cx="10972800" cy="1143000"/>
          </a:xfrm>
        </p:spPr>
        <p:txBody>
          <a:bodyPr/>
          <a:lstStyle/>
          <a:p>
            <a:r>
              <a:rPr lang="en-US" dirty="0">
                <a:effectLst/>
              </a:rPr>
              <a:t>Outsourced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0989-B05C-C34E-9E47-62729779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64623"/>
            <a:ext cx="11244943" cy="4563333"/>
          </a:xfrm>
        </p:spPr>
        <p:txBody>
          <a:bodyPr/>
          <a:lstStyle/>
          <a:p>
            <a:r>
              <a:rPr lang="en-US" altLang="zh-CN" dirty="0"/>
              <a:t>Outsourcing data management to cloud is common in practice</a:t>
            </a:r>
          </a:p>
          <a:p>
            <a:pPr lvl="1"/>
            <a:r>
              <a:rPr lang="en-US" altLang="zh-CN" dirty="0"/>
              <a:t>22% business data are stored in the cloud</a:t>
            </a:r>
            <a:r>
              <a:rPr lang="en-US" altLang="zh-CN" baseline="30000" dirty="0"/>
              <a:t>[*]</a:t>
            </a:r>
          </a:p>
          <a:p>
            <a:r>
              <a:rPr lang="en-US" altLang="zh-CN" b="1" dirty="0"/>
              <a:t>Source-based deduplication</a:t>
            </a:r>
            <a:endParaRPr lang="en-US" altLang="zh-CN" dirty="0"/>
          </a:p>
          <a:p>
            <a:pPr lvl="1"/>
            <a:r>
              <a:rPr lang="en-US" altLang="zh-CN" dirty="0"/>
              <a:t>Removing duplicate chunks on client side</a:t>
            </a:r>
          </a:p>
          <a:p>
            <a:pPr lvl="1"/>
            <a:r>
              <a:rPr lang="en-US" altLang="zh-CN" dirty="0"/>
              <a:t>Network and storage savings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CBAF-0DA9-B74E-B6C9-1F8929498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B3A8CA-E12C-4ABB-8FAB-2DAE982AF909}"/>
              </a:ext>
            </a:extLst>
          </p:cNvPr>
          <p:cNvSpPr txBox="1"/>
          <p:nvPr/>
        </p:nvSpPr>
        <p:spPr>
          <a:xfrm>
            <a:off x="-62805" y="6542975"/>
            <a:ext cx="855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[*]https://www.seagate.com/files/www-content/our-story/rethink-data/files/Rethink_Data_Report_2020.pdf</a:t>
            </a:r>
            <a:endParaRPr lang="zh-CN" altLang="en-US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04B2D7-BE6F-A846-B20A-F97AFB995CEA}"/>
              </a:ext>
            </a:extLst>
          </p:cNvPr>
          <p:cNvGrpSpPr/>
          <p:nvPr/>
        </p:nvGrpSpPr>
        <p:grpSpPr>
          <a:xfrm>
            <a:off x="322342" y="3617303"/>
            <a:ext cx="11392196" cy="2652198"/>
            <a:chOff x="460461" y="3617303"/>
            <a:chExt cx="11392196" cy="2652198"/>
          </a:xfrm>
        </p:grpSpPr>
        <p:pic>
          <p:nvPicPr>
            <p:cNvPr id="1026" name="Picture 2" descr="Client - Free marketing icons">
              <a:extLst>
                <a:ext uri="{FF2B5EF4-FFF2-40B4-BE49-F238E27FC236}">
                  <a16:creationId xmlns:a16="http://schemas.microsoft.com/office/drawing/2014/main" id="{B43A33AB-35A2-0145-A5BF-5521074C1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312" y="4263705"/>
              <a:ext cx="1603941" cy="160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nline service provider">
              <a:extLst>
                <a:ext uri="{FF2B5EF4-FFF2-40B4-BE49-F238E27FC236}">
                  <a16:creationId xmlns:a16="http://schemas.microsoft.com/office/drawing/2014/main" id="{598DC0D2-4A02-574B-B8BF-28C59B227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106" y="3617303"/>
              <a:ext cx="2652198" cy="265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AA72CB-F797-1649-A289-98A50A75037E}"/>
                </a:ext>
              </a:extLst>
            </p:cNvPr>
            <p:cNvSpPr/>
            <p:nvPr/>
          </p:nvSpPr>
          <p:spPr bwMode="auto">
            <a:xfrm>
              <a:off x="2058842" y="4884206"/>
              <a:ext cx="422031" cy="366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A24727-ADDF-1D45-BA7A-626343638597}"/>
                </a:ext>
              </a:extLst>
            </p:cNvPr>
            <p:cNvSpPr/>
            <p:nvPr/>
          </p:nvSpPr>
          <p:spPr bwMode="auto">
            <a:xfrm>
              <a:off x="2058843" y="4466574"/>
              <a:ext cx="422031" cy="366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6DF658-1257-C649-87D9-5A7EBE197136}"/>
                </a:ext>
              </a:extLst>
            </p:cNvPr>
            <p:cNvSpPr/>
            <p:nvPr/>
          </p:nvSpPr>
          <p:spPr bwMode="auto">
            <a:xfrm>
              <a:off x="2058841" y="5288511"/>
              <a:ext cx="422031" cy="366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F19C0212-93AD-AC41-BF2F-66106A8F4BE2}"/>
                </a:ext>
              </a:extLst>
            </p:cNvPr>
            <p:cNvCxnSpPr/>
            <p:nvPr/>
          </p:nvCxnSpPr>
          <p:spPr bwMode="auto">
            <a:xfrm>
              <a:off x="4141138" y="4732224"/>
              <a:ext cx="4027331" cy="12700"/>
            </a:xfrm>
            <a:prstGeom prst="curvedConnector3">
              <a:avLst>
                <a:gd name="adj1" fmla="val 5074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F3C123-1874-1A4B-B3D2-F147E099C486}"/>
                </a:ext>
              </a:extLst>
            </p:cNvPr>
            <p:cNvSpPr txBox="1"/>
            <p:nvPr/>
          </p:nvSpPr>
          <p:spPr>
            <a:xfrm>
              <a:off x="4245755" y="4378556"/>
              <a:ext cx="3818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Submit fingerprints of A, B and C</a:t>
              </a: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B471D0D0-05D7-BE47-B51B-32A63849D7C1}"/>
                </a:ext>
              </a:extLst>
            </p:cNvPr>
            <p:cNvCxnSpPr/>
            <p:nvPr/>
          </p:nvCxnSpPr>
          <p:spPr bwMode="auto">
            <a:xfrm>
              <a:off x="4141138" y="5578537"/>
              <a:ext cx="4027331" cy="12700"/>
            </a:xfrm>
            <a:prstGeom prst="curvedConnector3">
              <a:avLst>
                <a:gd name="adj1" fmla="val 5074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01E50-9D54-634A-8D66-9833D2AE1A5A}"/>
                </a:ext>
              </a:extLst>
            </p:cNvPr>
            <p:cNvSpPr txBox="1"/>
            <p:nvPr/>
          </p:nvSpPr>
          <p:spPr>
            <a:xfrm>
              <a:off x="4687276" y="5221905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Inform to only upload C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25D8136D-0A2E-6A47-8134-56F78E0BF861}"/>
                </a:ext>
              </a:extLst>
            </p:cNvPr>
            <p:cNvSpPr/>
            <p:nvPr/>
          </p:nvSpPr>
          <p:spPr bwMode="auto">
            <a:xfrm>
              <a:off x="1811506" y="4431699"/>
              <a:ext cx="199896" cy="1259623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C15164-9EDD-A04B-9640-34889A7E7DBE}"/>
                </a:ext>
              </a:extLst>
            </p:cNvPr>
            <p:cNvSpPr txBox="1"/>
            <p:nvPr/>
          </p:nvSpPr>
          <p:spPr>
            <a:xfrm>
              <a:off x="460461" y="4738344"/>
              <a:ext cx="1464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</a:t>
              </a:r>
              <a:r>
                <a:rPr lang="en-CN" dirty="0"/>
                <a:t>utsourced</a:t>
              </a:r>
              <a:r>
                <a:rPr lang="en-US" dirty="0"/>
                <a:t> chunks</a:t>
              </a:r>
              <a:endParaRPr lang="en-CN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F0AA0-FD6C-BE49-9CB9-395ED44184CD}"/>
                </a:ext>
              </a:extLst>
            </p:cNvPr>
            <p:cNvSpPr/>
            <p:nvPr/>
          </p:nvSpPr>
          <p:spPr bwMode="auto">
            <a:xfrm>
              <a:off x="10079101" y="5092979"/>
              <a:ext cx="422031" cy="366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D16AF8-2573-B847-8845-6C1EF269EF3D}"/>
                </a:ext>
              </a:extLst>
            </p:cNvPr>
            <p:cNvSpPr/>
            <p:nvPr/>
          </p:nvSpPr>
          <p:spPr bwMode="auto">
            <a:xfrm>
              <a:off x="10079102" y="4675347"/>
              <a:ext cx="422031" cy="3661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843E055C-C090-554E-925B-CB45BD7F848C}"/>
                </a:ext>
              </a:extLst>
            </p:cNvPr>
            <p:cNvSpPr/>
            <p:nvPr/>
          </p:nvSpPr>
          <p:spPr bwMode="auto">
            <a:xfrm rot="10800000">
              <a:off x="10527366" y="4614752"/>
              <a:ext cx="170217" cy="902089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73E274-0524-7441-B8CE-5C2F276808B4}"/>
                </a:ext>
              </a:extLst>
            </p:cNvPr>
            <p:cNvSpPr txBox="1"/>
            <p:nvPr/>
          </p:nvSpPr>
          <p:spPr>
            <a:xfrm>
              <a:off x="10501130" y="4764903"/>
              <a:ext cx="135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Already stored</a:t>
              </a:r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55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CD5A-FCBC-9D4B-A47A-F8A1B184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effectLst/>
              </a:rPr>
              <a:t>Protecting Sourced-based Dedup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6E5C-6B0B-A244-8477-3C4EA73F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9" y="1606686"/>
            <a:ext cx="6815846" cy="3866743"/>
          </a:xfrm>
        </p:spPr>
        <p:txBody>
          <a:bodyPr/>
          <a:lstStyle/>
          <a:p>
            <a:r>
              <a:rPr lang="en-CN" b="1" dirty="0"/>
              <a:t>Encrypted deduplication (ED)</a:t>
            </a:r>
            <a:endParaRPr lang="en-US" b="1" baseline="-25000" dirty="0"/>
          </a:p>
          <a:p>
            <a:pPr lvl="1"/>
            <a:r>
              <a:rPr lang="en-US" dirty="0" err="1"/>
              <a:t>Encr</a:t>
            </a:r>
            <a:r>
              <a:rPr lang="en-CN" dirty="0"/>
              <a:t>yption before dedu</a:t>
            </a:r>
            <a:r>
              <a:rPr lang="en-US" dirty="0"/>
              <a:t>plication</a:t>
            </a:r>
            <a:r>
              <a:rPr lang="en-CN" dirty="0"/>
              <a:t> to preserve confidentiality against </a:t>
            </a:r>
            <a:r>
              <a:rPr lang="en-US" dirty="0"/>
              <a:t>cloud </a:t>
            </a:r>
            <a:r>
              <a:rPr lang="en-CN" sz="1600" dirty="0"/>
              <a:t>[Bellare, Euro</a:t>
            </a:r>
            <a:r>
              <a:rPr lang="en-US" sz="1600" dirty="0"/>
              <a:t>C</a:t>
            </a:r>
            <a:r>
              <a:rPr lang="en-CN" sz="1600" dirty="0"/>
              <a:t>rypt’13]</a:t>
            </a:r>
            <a:endParaRPr lang="en-CN" dirty="0"/>
          </a:p>
          <a:p>
            <a:endParaRPr lang="en-CN" dirty="0"/>
          </a:p>
          <a:p>
            <a:r>
              <a:rPr lang="en-CN" b="1" dirty="0"/>
              <a:t>Proof of ownership (PoW)</a:t>
            </a:r>
            <a:endParaRPr lang="en-US" b="1" dirty="0"/>
          </a:p>
          <a:p>
            <a:pPr lvl="1"/>
            <a:r>
              <a:rPr lang="en-US" dirty="0"/>
              <a:t>V</a:t>
            </a:r>
            <a:r>
              <a:rPr lang="en-CN" dirty="0"/>
              <a:t>erify client’s data ownership</a:t>
            </a:r>
            <a:r>
              <a:rPr lang="en-CN" sz="1600" dirty="0"/>
              <a:t> [Halevi, CCS’11]</a:t>
            </a:r>
            <a:endParaRPr lang="en-US" sz="1600" dirty="0"/>
          </a:p>
          <a:p>
            <a:pPr lvl="1"/>
            <a:r>
              <a:rPr lang="en-US" dirty="0"/>
              <a:t>Protect against learning client’s data from other malicious clients</a:t>
            </a:r>
            <a:endParaRPr lang="en-CN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940C-D8ED-3C47-AAAC-F74824881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1A4091-4F82-0F4B-BEC9-E5EAF9FD7370}"/>
              </a:ext>
            </a:extLst>
          </p:cNvPr>
          <p:cNvGrpSpPr/>
          <p:nvPr/>
        </p:nvGrpSpPr>
        <p:grpSpPr>
          <a:xfrm>
            <a:off x="7273534" y="1721069"/>
            <a:ext cx="4575566" cy="1412233"/>
            <a:chOff x="7579610" y="1600201"/>
            <a:chExt cx="4575566" cy="1412233"/>
          </a:xfrm>
        </p:grpSpPr>
        <p:pic>
          <p:nvPicPr>
            <p:cNvPr id="7" name="Picture 4" descr="Online service provider">
              <a:extLst>
                <a:ext uri="{FF2B5EF4-FFF2-40B4-BE49-F238E27FC236}">
                  <a16:creationId xmlns:a16="http://schemas.microsoft.com/office/drawing/2014/main" id="{B2E50B57-E942-E841-9F76-8EB90C50E6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7715" r="16700" b="13252"/>
            <a:stretch/>
          </p:blipFill>
          <p:spPr bwMode="auto">
            <a:xfrm>
              <a:off x="10493145" y="1600201"/>
              <a:ext cx="1386673" cy="141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EAC2DD-BBE6-F54D-8244-5DA57E056877}"/>
                </a:ext>
              </a:extLst>
            </p:cNvPr>
            <p:cNvGrpSpPr/>
            <p:nvPr/>
          </p:nvGrpSpPr>
          <p:grpSpPr>
            <a:xfrm>
              <a:off x="7579610" y="1791214"/>
              <a:ext cx="1305562" cy="1030205"/>
              <a:chOff x="1247264" y="2454267"/>
              <a:chExt cx="1305562" cy="1030205"/>
            </a:xfrm>
          </p:grpSpPr>
          <p:pic>
            <p:nvPicPr>
              <p:cNvPr id="6" name="Picture 2" descr="Client - Free marketing icons">
                <a:extLst>
                  <a:ext uri="{FF2B5EF4-FFF2-40B4-BE49-F238E27FC236}">
                    <a16:creationId xmlns:a16="http://schemas.microsoft.com/office/drawing/2014/main" id="{E43E2A7B-5E9C-B84D-8E2E-B6967C407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2621" y="2454267"/>
                <a:ext cx="1030205" cy="1030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A65399-FED4-6B47-9FFA-BFC476FACCEB}"/>
                  </a:ext>
                </a:extLst>
              </p:cNvPr>
              <p:cNvSpPr/>
              <p:nvPr/>
            </p:nvSpPr>
            <p:spPr bwMode="auto">
              <a:xfrm>
                <a:off x="1247265" y="2817190"/>
                <a:ext cx="275357" cy="2816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🔒</a:t>
                </a:r>
                <a:endPara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D81124-AC8D-5244-84AD-B56D1930891F}"/>
                  </a:ext>
                </a:extLst>
              </p:cNvPr>
              <p:cNvSpPr/>
              <p:nvPr/>
            </p:nvSpPr>
            <p:spPr bwMode="auto">
              <a:xfrm>
                <a:off x="1247266" y="2505545"/>
                <a:ext cx="275357" cy="2816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🔒</a:t>
                </a:r>
                <a:endPara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CF8E3B-7E2D-4A4F-957E-31C6C31D4199}"/>
                  </a:ext>
                </a:extLst>
              </p:cNvPr>
              <p:cNvSpPr/>
              <p:nvPr/>
            </p:nvSpPr>
            <p:spPr bwMode="auto">
              <a:xfrm>
                <a:off x="1247264" y="3147326"/>
                <a:ext cx="275357" cy="2816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🔒</a:t>
                </a:r>
                <a:endParaRPr kumimoji="0" lang="en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3DA61E-B655-6B4E-A0A0-BF13F1BCA226}"/>
                </a:ext>
              </a:extLst>
            </p:cNvPr>
            <p:cNvSpPr txBox="1"/>
            <p:nvPr/>
          </p:nvSpPr>
          <p:spPr>
            <a:xfrm>
              <a:off x="8467363" y="1828916"/>
              <a:ext cx="218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200" b="1" dirty="0"/>
                <a:t>Working on ciphertext chunks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A9DA7D-6257-BD43-BF97-48F0D5C52D6B}"/>
                </a:ext>
              </a:extLst>
            </p:cNvPr>
            <p:cNvSpPr/>
            <p:nvPr/>
          </p:nvSpPr>
          <p:spPr bwMode="auto">
            <a:xfrm>
              <a:off x="11879818" y="2168295"/>
              <a:ext cx="275357" cy="2816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🔒</a:t>
              </a:r>
              <a:endParaRPr kumimoji="0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744F5-4F66-CD47-B8CB-DB1530372ADD}"/>
                </a:ext>
              </a:extLst>
            </p:cNvPr>
            <p:cNvSpPr/>
            <p:nvPr/>
          </p:nvSpPr>
          <p:spPr bwMode="auto">
            <a:xfrm>
              <a:off x="11879819" y="1842492"/>
              <a:ext cx="275357" cy="2816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🔒</a:t>
              </a:r>
              <a:endParaRPr kumimoji="0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732A9DBA-5618-1C4E-BBB9-75886FA615E0}"/>
                </a:ext>
              </a:extLst>
            </p:cNvPr>
            <p:cNvSpPr/>
            <p:nvPr/>
          </p:nvSpPr>
          <p:spPr bwMode="auto">
            <a:xfrm>
              <a:off x="8737599" y="2168295"/>
              <a:ext cx="1851900" cy="321547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525B55F-7FD1-AB4C-9A4D-0A924F74678B}"/>
              </a:ext>
            </a:extLst>
          </p:cNvPr>
          <p:cNvSpPr txBox="1"/>
          <p:nvPr/>
        </p:nvSpPr>
        <p:spPr>
          <a:xfrm>
            <a:off x="8397464" y="2289163"/>
            <a:ext cx="195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</a:t>
            </a:r>
            <a:r>
              <a:rPr lang="en-CN" sz="1400" b="1" dirty="0">
                <a:solidFill>
                  <a:srgbClr val="C00000"/>
                </a:solidFill>
              </a:rPr>
              <a:t>ource-based dedup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45F8EF-49B6-DD47-B825-366D4BDBFC87}"/>
              </a:ext>
            </a:extLst>
          </p:cNvPr>
          <p:cNvGrpSpPr/>
          <p:nvPr/>
        </p:nvGrpSpPr>
        <p:grpSpPr>
          <a:xfrm>
            <a:off x="7268380" y="3799639"/>
            <a:ext cx="4314019" cy="1412233"/>
            <a:chOff x="7643502" y="1600201"/>
            <a:chExt cx="4314019" cy="1412233"/>
          </a:xfrm>
        </p:grpSpPr>
        <p:pic>
          <p:nvPicPr>
            <p:cNvPr id="32" name="Picture 4" descr="Online service provider">
              <a:extLst>
                <a:ext uri="{FF2B5EF4-FFF2-40B4-BE49-F238E27FC236}">
                  <a16:creationId xmlns:a16="http://schemas.microsoft.com/office/drawing/2014/main" id="{97AF7FE4-E031-304B-BB87-13D4ECCE0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7715" r="16700" b="13252"/>
            <a:stretch/>
          </p:blipFill>
          <p:spPr bwMode="auto">
            <a:xfrm>
              <a:off x="10570848" y="1600201"/>
              <a:ext cx="1386673" cy="141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lient - Free marketing icons">
              <a:extLst>
                <a:ext uri="{FF2B5EF4-FFF2-40B4-BE49-F238E27FC236}">
                  <a16:creationId xmlns:a16="http://schemas.microsoft.com/office/drawing/2014/main" id="{31C3B167-3DBB-0246-B4EF-735EF1735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502" y="1791214"/>
              <a:ext cx="1030205" cy="103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2298DE2F-1F2E-0549-9FD1-8C1F065BC229}"/>
              </a:ext>
            </a:extLst>
          </p:cNvPr>
          <p:cNvCxnSpPr/>
          <p:nvPr/>
        </p:nvCxnSpPr>
        <p:spPr bwMode="auto">
          <a:xfrm>
            <a:off x="8234290" y="4314654"/>
            <a:ext cx="1952779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9F56833-915C-1742-9A43-329DE892C65B}"/>
              </a:ext>
            </a:extLst>
          </p:cNvPr>
          <p:cNvSpPr txBox="1"/>
          <p:nvPr/>
        </p:nvSpPr>
        <p:spPr>
          <a:xfrm>
            <a:off x="8140409" y="3814991"/>
            <a:ext cx="205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400" b="1" dirty="0"/>
              <a:t>Submit fingerprints and </a:t>
            </a:r>
            <a:r>
              <a:rPr lang="en-CN" sz="1400" b="1" i="1" dirty="0">
                <a:solidFill>
                  <a:srgbClr val="C00000"/>
                </a:solidFill>
              </a:rPr>
              <a:t>proof</a:t>
            </a:r>
          </a:p>
        </p:txBody>
      </p: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40B8ABF4-ADBE-4944-98C5-882511BE21CD}"/>
              </a:ext>
            </a:extLst>
          </p:cNvPr>
          <p:cNvSpPr/>
          <p:nvPr/>
        </p:nvSpPr>
        <p:spPr bwMode="auto">
          <a:xfrm>
            <a:off x="8431523" y="5257135"/>
            <a:ext cx="3401409" cy="546399"/>
          </a:xfrm>
          <a:prstGeom prst="wedgeRectCallout">
            <a:avLst>
              <a:gd name="adj1" fmla="val 26028"/>
              <a:gd name="adj2" fmla="val -772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CN" sz="1400" b="1" i="1" dirty="0">
                <a:solidFill>
                  <a:srgbClr val="C00000"/>
                </a:solidFill>
              </a:rPr>
              <a:t>Verify if client owns chunks corresponding submitted fingerprints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CE423048-D02B-D240-A6CB-A71D97E9EE89}"/>
              </a:ext>
            </a:extLst>
          </p:cNvPr>
          <p:cNvCxnSpPr/>
          <p:nvPr/>
        </p:nvCxnSpPr>
        <p:spPr bwMode="auto">
          <a:xfrm>
            <a:off x="8242947" y="4676326"/>
            <a:ext cx="1952779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D822AB3-1000-CC4A-95B5-85549AA64590}"/>
              </a:ext>
            </a:extLst>
          </p:cNvPr>
          <p:cNvSpPr txBox="1"/>
          <p:nvPr/>
        </p:nvSpPr>
        <p:spPr>
          <a:xfrm>
            <a:off x="8183020" y="4635967"/>
            <a:ext cx="205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400" b="1" dirty="0"/>
              <a:t>Inform to upload non-duplicate chunks</a:t>
            </a:r>
            <a:endParaRPr lang="en-CN" sz="1400" b="1" i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FCABF0-4145-4EAF-8085-B7E2591CDF20}"/>
              </a:ext>
            </a:extLst>
          </p:cNvPr>
          <p:cNvSpPr txBox="1"/>
          <p:nvPr/>
        </p:nvSpPr>
        <p:spPr>
          <a:xfrm>
            <a:off x="1646705" y="6036081"/>
            <a:ext cx="889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i="1" dirty="0">
                <a:solidFill>
                  <a:srgbClr val="C00000"/>
                </a:solidFill>
              </a:rPr>
              <a:t>Does the combination of ED and PoW achieve full security?</a:t>
            </a:r>
          </a:p>
        </p:txBody>
      </p:sp>
    </p:spTree>
    <p:extLst>
      <p:ext uri="{BB962C8B-B14F-4D97-AF65-F5344CB8AC3E}">
        <p14:creationId xmlns:p14="http://schemas.microsoft.com/office/powerpoint/2010/main" val="216670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E7834-712E-4A56-B115-C4C905B9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Learning-Content Attacks</a:t>
            </a:r>
            <a:endParaRPr lang="zh-CN" altLang="en-US" dirty="0"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A59FD1-22C9-4858-9490-DCF9EC36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1591"/>
            <a:ext cx="10972800" cy="4525963"/>
          </a:xfrm>
        </p:spPr>
        <p:txBody>
          <a:bodyPr/>
          <a:lstStyle/>
          <a:p>
            <a:r>
              <a:rPr lang="en-US" altLang="zh-CN" dirty="0"/>
              <a:t>Assumptions: </a:t>
            </a:r>
          </a:p>
          <a:p>
            <a:pPr lvl="1"/>
            <a:r>
              <a:rPr lang="en-US" altLang="zh-CN" dirty="0"/>
              <a:t>Most content of F is known</a:t>
            </a:r>
          </a:p>
          <a:p>
            <a:pPr lvl="1"/>
            <a:r>
              <a:rPr lang="en-US" altLang="zh-CN" dirty="0"/>
              <a:t>Message space of unknown content is finite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Rationale: each forged file is owned by client, so PoW is insufficient for defense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889F5-B58B-4665-A632-938924A62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6BAFC-5162-ED4C-A02B-3AAD2FFE1FFF}"/>
              </a:ext>
            </a:extLst>
          </p:cNvPr>
          <p:cNvGrpSpPr/>
          <p:nvPr/>
        </p:nvGrpSpPr>
        <p:grpSpPr>
          <a:xfrm>
            <a:off x="987381" y="2304177"/>
            <a:ext cx="10217237" cy="2908227"/>
            <a:chOff x="333533" y="3617303"/>
            <a:chExt cx="10217237" cy="2908227"/>
          </a:xfrm>
        </p:grpSpPr>
        <p:pic>
          <p:nvPicPr>
            <p:cNvPr id="32" name="Picture 2" descr="Client - Free marketing icons">
              <a:extLst>
                <a:ext uri="{FF2B5EF4-FFF2-40B4-BE49-F238E27FC236}">
                  <a16:creationId xmlns:a16="http://schemas.microsoft.com/office/drawing/2014/main" id="{B6F727FA-FFB7-2248-823B-F8433B4A8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12" y="4263705"/>
              <a:ext cx="1603941" cy="160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Online service provider">
              <a:extLst>
                <a:ext uri="{FF2B5EF4-FFF2-40B4-BE49-F238E27FC236}">
                  <a16:creationId xmlns:a16="http://schemas.microsoft.com/office/drawing/2014/main" id="{5CD6850F-5F76-5D48-A127-2D2019EB6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987" y="3617303"/>
              <a:ext cx="2652198" cy="265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ument 5">
              <a:extLst>
                <a:ext uri="{FF2B5EF4-FFF2-40B4-BE49-F238E27FC236}">
                  <a16:creationId xmlns:a16="http://schemas.microsoft.com/office/drawing/2014/main" id="{13B799AE-4CFA-454B-BEB9-E097E2EC5696}"/>
                </a:ext>
              </a:extLst>
            </p:cNvPr>
            <p:cNvSpPr/>
            <p:nvPr/>
          </p:nvSpPr>
          <p:spPr bwMode="auto">
            <a:xfrm>
              <a:off x="9967966" y="4845715"/>
              <a:ext cx="582804" cy="660782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🔒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409EE2-DEF0-E344-A2C2-35DFC3482F83}"/>
                </a:ext>
              </a:extLst>
            </p:cNvPr>
            <p:cNvGrpSpPr/>
            <p:nvPr/>
          </p:nvGrpSpPr>
          <p:grpSpPr>
            <a:xfrm>
              <a:off x="1340860" y="4673749"/>
              <a:ext cx="1040004" cy="1117982"/>
              <a:chOff x="1482599" y="4509360"/>
              <a:chExt cx="1040004" cy="111798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167B4E8-6B72-1D4D-BEF2-D1B962FC2A67}"/>
                  </a:ext>
                </a:extLst>
              </p:cNvPr>
              <p:cNvGrpSpPr/>
              <p:nvPr/>
            </p:nvGrpSpPr>
            <p:grpSpPr>
              <a:xfrm>
                <a:off x="1482599" y="4509360"/>
                <a:ext cx="582804" cy="660782"/>
                <a:chOff x="1482599" y="4509360"/>
                <a:chExt cx="582804" cy="660782"/>
              </a:xfrm>
            </p:grpSpPr>
            <p:sp>
              <p:nvSpPr>
                <p:cNvPr id="49" name="Document 48">
                  <a:extLst>
                    <a:ext uri="{FF2B5EF4-FFF2-40B4-BE49-F238E27FC236}">
                      <a16:creationId xmlns:a16="http://schemas.microsoft.com/office/drawing/2014/main" id="{853672A9-AC68-A741-BEE7-CF4A1025F79F}"/>
                    </a:ext>
                  </a:extLst>
                </p:cNvPr>
                <p:cNvSpPr/>
                <p:nvPr/>
              </p:nvSpPr>
              <p:spPr bwMode="auto">
                <a:xfrm>
                  <a:off x="1482599" y="4509360"/>
                  <a:ext cx="582804" cy="660782"/>
                </a:xfrm>
                <a:prstGeom prst="flowChartDocumen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A01C899-5CD4-5D40-BA9E-1E255FC1A505}"/>
                    </a:ext>
                  </a:extLst>
                </p:cNvPr>
                <p:cNvSpPr/>
                <p:nvPr/>
              </p:nvSpPr>
              <p:spPr bwMode="auto">
                <a:xfrm>
                  <a:off x="1482599" y="4673749"/>
                  <a:ext cx="582804" cy="184666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52BDF43-7CE2-ED4C-B80A-A9291B51490C}"/>
                  </a:ext>
                </a:extLst>
              </p:cNvPr>
              <p:cNvGrpSpPr/>
              <p:nvPr/>
            </p:nvGrpSpPr>
            <p:grpSpPr>
              <a:xfrm>
                <a:off x="1634999" y="4661760"/>
                <a:ext cx="582804" cy="660782"/>
                <a:chOff x="1482599" y="4509360"/>
                <a:chExt cx="582804" cy="660782"/>
              </a:xfrm>
            </p:grpSpPr>
            <p:sp>
              <p:nvSpPr>
                <p:cNvPr id="53" name="Document 52">
                  <a:extLst>
                    <a:ext uri="{FF2B5EF4-FFF2-40B4-BE49-F238E27FC236}">
                      <a16:creationId xmlns:a16="http://schemas.microsoft.com/office/drawing/2014/main" id="{8ACAC638-E3FA-DD48-BC54-AB25BFB3CBD2}"/>
                    </a:ext>
                  </a:extLst>
                </p:cNvPr>
                <p:cNvSpPr/>
                <p:nvPr/>
              </p:nvSpPr>
              <p:spPr bwMode="auto">
                <a:xfrm>
                  <a:off x="1482599" y="4509360"/>
                  <a:ext cx="582804" cy="660782"/>
                </a:xfrm>
                <a:prstGeom prst="flowChartDocumen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4767637-73E6-4640-B955-DC60498C0E5D}"/>
                    </a:ext>
                  </a:extLst>
                </p:cNvPr>
                <p:cNvSpPr/>
                <p:nvPr/>
              </p:nvSpPr>
              <p:spPr bwMode="auto">
                <a:xfrm>
                  <a:off x="1482599" y="4673749"/>
                  <a:ext cx="582804" cy="184666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B23CBB5-DC42-274B-9D0F-E467244A6BFE}"/>
                  </a:ext>
                </a:extLst>
              </p:cNvPr>
              <p:cNvGrpSpPr/>
              <p:nvPr/>
            </p:nvGrpSpPr>
            <p:grpSpPr>
              <a:xfrm>
                <a:off x="1787399" y="4814160"/>
                <a:ext cx="582804" cy="660782"/>
                <a:chOff x="1482599" y="4509360"/>
                <a:chExt cx="582804" cy="660782"/>
              </a:xfrm>
            </p:grpSpPr>
            <p:sp>
              <p:nvSpPr>
                <p:cNvPr id="56" name="Document 55">
                  <a:extLst>
                    <a:ext uri="{FF2B5EF4-FFF2-40B4-BE49-F238E27FC236}">
                      <a16:creationId xmlns:a16="http://schemas.microsoft.com/office/drawing/2014/main" id="{DD0E5B17-5E53-524A-8ED3-0BB4E59550FD}"/>
                    </a:ext>
                  </a:extLst>
                </p:cNvPr>
                <p:cNvSpPr/>
                <p:nvPr/>
              </p:nvSpPr>
              <p:spPr bwMode="auto">
                <a:xfrm>
                  <a:off x="1482599" y="4509360"/>
                  <a:ext cx="582804" cy="660782"/>
                </a:xfrm>
                <a:prstGeom prst="flowChartDocumen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0F4C07D-8335-AB44-9C3D-CCC3C8A12F92}"/>
                    </a:ext>
                  </a:extLst>
                </p:cNvPr>
                <p:cNvSpPr/>
                <p:nvPr/>
              </p:nvSpPr>
              <p:spPr bwMode="auto">
                <a:xfrm>
                  <a:off x="1482599" y="4673749"/>
                  <a:ext cx="582804" cy="184666"/>
                </a:xfrm>
                <a:prstGeom prst="rect">
                  <a:avLst/>
                </a:prstGeom>
                <a:solidFill>
                  <a:schemeClr val="accent4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8C2018-82BC-594D-85F4-69E245B94866}"/>
                  </a:ext>
                </a:extLst>
              </p:cNvPr>
              <p:cNvGrpSpPr/>
              <p:nvPr/>
            </p:nvGrpSpPr>
            <p:grpSpPr>
              <a:xfrm>
                <a:off x="1939799" y="4966560"/>
                <a:ext cx="582804" cy="660782"/>
                <a:chOff x="1482599" y="4509360"/>
                <a:chExt cx="582804" cy="660782"/>
              </a:xfrm>
            </p:grpSpPr>
            <p:sp>
              <p:nvSpPr>
                <p:cNvPr id="59" name="Document 58">
                  <a:extLst>
                    <a:ext uri="{FF2B5EF4-FFF2-40B4-BE49-F238E27FC236}">
                      <a16:creationId xmlns:a16="http://schemas.microsoft.com/office/drawing/2014/main" id="{8A7FC568-0A61-F449-BE25-BC10B9E8519F}"/>
                    </a:ext>
                  </a:extLst>
                </p:cNvPr>
                <p:cNvSpPr/>
                <p:nvPr/>
              </p:nvSpPr>
              <p:spPr bwMode="auto">
                <a:xfrm>
                  <a:off x="1482599" y="4509360"/>
                  <a:ext cx="582804" cy="660782"/>
                </a:xfrm>
                <a:prstGeom prst="flowChartDocumen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AE04D27-4F69-FA44-A51C-821B9E48C437}"/>
                    </a:ext>
                  </a:extLst>
                </p:cNvPr>
                <p:cNvSpPr/>
                <p:nvPr/>
              </p:nvSpPr>
              <p:spPr bwMode="auto">
                <a:xfrm>
                  <a:off x="1482599" y="4673749"/>
                  <a:ext cx="582804" cy="184666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BDCC00-C088-464F-9D94-EE433C9CEBBB}"/>
                </a:ext>
              </a:extLst>
            </p:cNvPr>
            <p:cNvSpPr txBox="1"/>
            <p:nvPr/>
          </p:nvSpPr>
          <p:spPr>
            <a:xfrm>
              <a:off x="333533" y="5879199"/>
              <a:ext cx="4529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b="1" i="1" dirty="0">
                  <a:solidFill>
                    <a:srgbClr val="C00000"/>
                  </a:solidFill>
                </a:rPr>
                <a:t>Generate forged files by enumerating all possibilities of unknown contents</a:t>
              </a:r>
            </a:p>
          </p:txBody>
        </p:sp>
        <p:sp>
          <p:nvSpPr>
            <p:cNvPr id="12" name="Left-Right Arrow 11">
              <a:extLst>
                <a:ext uri="{FF2B5EF4-FFF2-40B4-BE49-F238E27FC236}">
                  <a16:creationId xmlns:a16="http://schemas.microsoft.com/office/drawing/2014/main" id="{FA21E078-CAC0-9644-BCB0-AD08CC7D05EF}"/>
                </a:ext>
              </a:extLst>
            </p:cNvPr>
            <p:cNvSpPr/>
            <p:nvPr/>
          </p:nvSpPr>
          <p:spPr bwMode="auto">
            <a:xfrm>
              <a:off x="3941134" y="4845715"/>
              <a:ext cx="4137741" cy="793616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N" b="1" dirty="0">
                  <a:latin typeface="Arial" charset="0"/>
                </a:rPr>
                <a:t>Source-based deduplication</a:t>
              </a:r>
              <a:endParaRPr kumimoji="0" lang="en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082315-78C9-AB4C-9100-14EFAD4881C6}"/>
                </a:ext>
              </a:extLst>
            </p:cNvPr>
            <p:cNvSpPr/>
            <p:nvPr/>
          </p:nvSpPr>
          <p:spPr bwMode="auto">
            <a:xfrm>
              <a:off x="1226311" y="4603900"/>
              <a:ext cx="1225487" cy="12861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70F5C0-8233-1045-9A05-B23E27B8CEFF}"/>
              </a:ext>
            </a:extLst>
          </p:cNvPr>
          <p:cNvSpPr txBox="1"/>
          <p:nvPr/>
        </p:nvSpPr>
        <p:spPr>
          <a:xfrm>
            <a:off x="6467788" y="4532716"/>
            <a:ext cx="452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b="1" i="1" dirty="0"/>
              <a:t>The client learns F if a forged file is duplicate in entirety</a:t>
            </a:r>
          </a:p>
        </p:txBody>
      </p:sp>
    </p:spTree>
    <p:extLst>
      <p:ext uri="{BB962C8B-B14F-4D97-AF65-F5344CB8AC3E}">
        <p14:creationId xmlns:p14="http://schemas.microsoft.com/office/powerpoint/2010/main" val="41877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E7834-712E-4A56-B115-C4C905B9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Case Study</a:t>
            </a:r>
            <a:endParaRPr lang="zh-CN" altLang="en-US" dirty="0"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A59FD1-22C9-4858-9490-DCF9EC36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9956"/>
            <a:ext cx="11195050" cy="4525963"/>
          </a:xfrm>
        </p:spPr>
        <p:txBody>
          <a:bodyPr/>
          <a:lstStyle/>
          <a:p>
            <a:r>
              <a:rPr lang="en-US" altLang="zh-CN" dirty="0"/>
              <a:t>Setting:</a:t>
            </a:r>
          </a:p>
          <a:p>
            <a:pPr lvl="1"/>
            <a:r>
              <a:rPr lang="en-US" altLang="zh-CN" dirty="0"/>
              <a:t>F: Google’s offer template</a:t>
            </a:r>
            <a:r>
              <a:rPr lang="en-US" altLang="zh-CN" baseline="30000" dirty="0"/>
              <a:t>[*]</a:t>
            </a:r>
            <a:r>
              <a:rPr lang="en-US" altLang="zh-CN" dirty="0"/>
              <a:t> (publicly available)</a:t>
            </a:r>
          </a:p>
          <a:p>
            <a:pPr lvl="1"/>
            <a:r>
              <a:rPr lang="en-US" altLang="zh-CN" dirty="0"/>
              <a:t>Unknown: </a:t>
            </a:r>
            <a:r>
              <a:rPr lang="en-US" altLang="zh-CN" b="1" dirty="0"/>
              <a:t>Annual Salary</a:t>
            </a:r>
            <a:r>
              <a:rPr lang="en-US" altLang="zh-CN" dirty="0"/>
              <a:t> and </a:t>
            </a:r>
            <a:r>
              <a:rPr lang="en-US" altLang="zh-CN" b="1" dirty="0"/>
              <a:t>Sign-on Bonus</a:t>
            </a:r>
            <a:r>
              <a:rPr lang="en-US" altLang="zh-CN" dirty="0"/>
              <a:t> fields</a:t>
            </a:r>
          </a:p>
          <a:p>
            <a:pPr lvl="1"/>
            <a:r>
              <a:rPr lang="en-US" altLang="zh-CN" dirty="0"/>
              <a:t>Check duplicate/non-duplicate forged files by monitoring network traffic</a:t>
            </a:r>
          </a:p>
          <a:p>
            <a:r>
              <a:rPr lang="en-US" altLang="zh-CN" dirty="0"/>
              <a:t>Results (10 runs with 95% confidence intervals)</a:t>
            </a:r>
          </a:p>
          <a:p>
            <a:pPr lvl="1"/>
            <a:endParaRPr lang="en-US" altLang="zh-CN" b="1" i="1" dirty="0">
              <a:solidFill>
                <a:srgbClr val="C00000"/>
              </a:solidFill>
            </a:endParaRPr>
          </a:p>
          <a:p>
            <a:pPr lvl="1"/>
            <a:endParaRPr lang="en-US" altLang="zh-CN" b="1" i="1" dirty="0">
              <a:solidFill>
                <a:srgbClr val="C00000"/>
              </a:solidFill>
            </a:endParaRPr>
          </a:p>
          <a:p>
            <a:endParaRPr lang="en-US" altLang="zh-CN" b="1" i="1" dirty="0">
              <a:solidFill>
                <a:srgbClr val="C00000"/>
              </a:solidFill>
            </a:endParaRPr>
          </a:p>
          <a:p>
            <a:r>
              <a:rPr lang="en-US" altLang="zh-CN" b="1" i="1" dirty="0">
                <a:solidFill>
                  <a:srgbClr val="C00000"/>
                </a:solidFill>
              </a:rPr>
              <a:t>Q: How should learning-content attacks be mitigated?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889F5-B58B-4665-A632-938924A62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FDD7CFCB-849E-E749-AAC5-2A72F10627EB}"/>
              </a:ext>
            </a:extLst>
          </p:cNvPr>
          <p:cNvSpPr txBox="1"/>
          <p:nvPr/>
        </p:nvSpPr>
        <p:spPr>
          <a:xfrm>
            <a:off x="-62805" y="6568915"/>
            <a:ext cx="11852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[*]https://www.sec.gov/Archives/edgar/data/1288776/000119312508140342/dex101.htm</a:t>
            </a:r>
            <a:endParaRPr lang="zh-CN" altLang="en-US" sz="12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AFCEE13-43BC-EF40-AD0F-E890D130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7976"/>
              </p:ext>
            </p:extLst>
          </p:nvPr>
        </p:nvGraphicFramePr>
        <p:xfrm>
          <a:off x="2802000" y="4120731"/>
          <a:ext cx="658800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1931">
                  <a:extLst>
                    <a:ext uri="{9D8B030D-6E8A-4147-A177-3AD203B41FA5}">
                      <a16:colId xmlns:a16="http://schemas.microsoft.com/office/drawing/2014/main" val="2663756861"/>
                    </a:ext>
                  </a:extLst>
                </a:gridCol>
                <a:gridCol w="1772267">
                  <a:extLst>
                    <a:ext uri="{9D8B030D-6E8A-4147-A177-3AD203B41FA5}">
                      <a16:colId xmlns:a16="http://schemas.microsoft.com/office/drawing/2014/main" val="617360577"/>
                    </a:ext>
                  </a:extLst>
                </a:gridCol>
                <a:gridCol w="1683273">
                  <a:extLst>
                    <a:ext uri="{9D8B030D-6E8A-4147-A177-3AD203B41FA5}">
                      <a16:colId xmlns:a16="http://schemas.microsoft.com/office/drawing/2014/main" val="3337324005"/>
                    </a:ext>
                  </a:extLst>
                </a:gridCol>
                <a:gridCol w="2000529">
                  <a:extLst>
                    <a:ext uri="{9D8B030D-6E8A-4147-A177-3AD203B41FA5}">
                      <a16:colId xmlns:a16="http://schemas.microsoft.com/office/drawing/2014/main" val="22858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Setups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#Uploads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Traffic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30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LAN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841.0 ± 608.3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7.1 ± 5.1 MiB</a:t>
                      </a:r>
                      <a:endParaRPr lang="en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105.0 ± 76.1 s</a:t>
                      </a:r>
                      <a:endParaRPr lang="en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52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Cloud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475.5 ± 339.8 s</a:t>
                      </a:r>
                      <a:endParaRPr lang="en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30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6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2" y="1632626"/>
            <a:ext cx="11335966" cy="4525963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FeatureSpy</a:t>
            </a:r>
            <a:r>
              <a:rPr lang="en-US" altLang="zh-CN" dirty="0"/>
              <a:t>:</a:t>
            </a:r>
            <a:r>
              <a:rPr lang="en-US" altLang="zh-CN" b="1" dirty="0"/>
              <a:t> </a:t>
            </a:r>
            <a:r>
              <a:rPr lang="en-US" altLang="zh-CN" dirty="0"/>
              <a:t>detect learning-content attacks via shielded execution</a:t>
            </a:r>
          </a:p>
          <a:p>
            <a:pPr lvl="1"/>
            <a:r>
              <a:rPr lang="en-US" altLang="zh-CN" dirty="0"/>
              <a:t>Examine data similarity to catch forged files in learning-content attacks</a:t>
            </a:r>
          </a:p>
          <a:p>
            <a:pPr lvl="1"/>
            <a:r>
              <a:rPr lang="en-US" altLang="zh-CN" b="1" dirty="0"/>
              <a:t>Similarity-preserving encryption</a:t>
            </a:r>
            <a:r>
              <a:rPr lang="en-US" altLang="zh-CN" dirty="0"/>
              <a:t>: examine similarity after encryption</a:t>
            </a:r>
          </a:p>
          <a:p>
            <a:pPr lvl="1"/>
            <a:r>
              <a:rPr lang="en-US" altLang="zh-CN" b="1" dirty="0"/>
              <a:t>Shielded attack detection</a:t>
            </a:r>
            <a:r>
              <a:rPr lang="en-US" altLang="zh-CN" dirty="0"/>
              <a:t>: securely report attacks against tampering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Extensive experiments:  </a:t>
            </a:r>
          </a:p>
          <a:p>
            <a:pPr lvl="1"/>
            <a:r>
              <a:rPr lang="en-US" altLang="zh-CN" dirty="0">
                <a:ea typeface="Cambria Math" panose="02040503050406030204" pitchFamily="18" charset="0"/>
              </a:rPr>
              <a:t>Detect all tampered snapshots without any false positives in case study</a:t>
            </a:r>
          </a:p>
          <a:p>
            <a:pPr lvl="1"/>
            <a:r>
              <a:rPr lang="en-US" altLang="zh-CN" dirty="0">
                <a:ea typeface="Cambria Math" panose="02040503050406030204" pitchFamily="18" charset="0"/>
              </a:rPr>
              <a:t>Only </a:t>
            </a:r>
            <a:r>
              <a:rPr lang="en-US" altLang="zh-CN" b="1" dirty="0">
                <a:solidFill>
                  <a:srgbClr val="002060"/>
                </a:solidFill>
                <a:ea typeface="Cambria Math" panose="02040503050406030204" pitchFamily="18" charset="0"/>
              </a:rPr>
              <a:t>15% </a:t>
            </a:r>
            <a:r>
              <a:rPr lang="en-US" altLang="zh-CN" dirty="0">
                <a:ea typeface="Cambria Math" panose="02040503050406030204" pitchFamily="18" charset="0"/>
              </a:rPr>
              <a:t>and</a:t>
            </a:r>
            <a:r>
              <a:rPr lang="en-US" altLang="zh-CN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ea typeface="Cambria Math" panose="02040503050406030204" pitchFamily="18" charset="0"/>
              </a:rPr>
              <a:t>0.8% </a:t>
            </a:r>
            <a:r>
              <a:rPr lang="en-US" altLang="zh-CN" dirty="0">
                <a:ea typeface="Cambria Math" panose="02040503050406030204" pitchFamily="18" charset="0"/>
              </a:rPr>
              <a:t>throughput drops in upload and download, respectively</a:t>
            </a:r>
            <a:endParaRPr lang="en-US" altLang="zh-CN" baseline="-25000" dirty="0"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1F30-2D05-174E-B0E4-4162671F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effectLst/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80CA-FCB6-5A4E-B8A4-8729D2E1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10" y="1530485"/>
            <a:ext cx="11147899" cy="4595679"/>
          </a:xfrm>
        </p:spPr>
        <p:txBody>
          <a:bodyPr/>
          <a:lstStyle/>
          <a:p>
            <a:r>
              <a:rPr lang="en-US" altLang="zh-CN" dirty="0"/>
              <a:t>Learning-content attacks generate many similar (non-duplicate) chunks</a:t>
            </a:r>
          </a:p>
          <a:p>
            <a:r>
              <a:rPr lang="en-US" altLang="zh-CN" dirty="0"/>
              <a:t>Practical workloads are unlikely to have too many similar chunks</a:t>
            </a:r>
          </a:p>
          <a:p>
            <a:pPr lvl="1"/>
            <a:r>
              <a:rPr lang="en-US" altLang="zh-CN" dirty="0"/>
              <a:t>Extract chunk features</a:t>
            </a:r>
          </a:p>
          <a:p>
            <a:pPr lvl="1"/>
            <a:r>
              <a:rPr lang="en-US" altLang="zh-CN" dirty="0"/>
              <a:t>Two chunks are similar with identical features</a:t>
            </a:r>
          </a:p>
          <a:p>
            <a:pPr lvl="1"/>
            <a:r>
              <a:rPr lang="en-US" altLang="zh-CN" dirty="0"/>
              <a:t>Only ≤ 2.1% chunks in real snapshots are similar</a:t>
            </a:r>
          </a:p>
          <a:p>
            <a:r>
              <a:rPr lang="en-US" altLang="zh-CN" dirty="0"/>
              <a:t>Our idea: report attack if client generates </a:t>
            </a:r>
            <a:br>
              <a:rPr lang="en-US" altLang="zh-CN" dirty="0"/>
            </a:br>
            <a:r>
              <a:rPr lang="en-US" altLang="zh-CN" dirty="0"/>
              <a:t>many chunks with identical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D4727-A7B2-BB46-8CC7-A4BF4E9A6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F27D51EC-BE40-5046-A002-F66D8021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24" y="3429000"/>
            <a:ext cx="4178026" cy="2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C5C8-4D0E-804F-8362-8144DDE1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effectLst/>
              </a:rPr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AB69-0F55-8240-823C-D8B14B00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85" y="4048086"/>
            <a:ext cx="10972800" cy="2471036"/>
          </a:xfrm>
        </p:spPr>
        <p:txBody>
          <a:bodyPr/>
          <a:lstStyle/>
          <a:p>
            <a:r>
              <a:rPr lang="en-CN" dirty="0"/>
              <a:t>Client can be malicious to launch learning-content attacks</a:t>
            </a:r>
          </a:p>
          <a:p>
            <a:r>
              <a:rPr lang="en-CN" dirty="0"/>
              <a:t>Build on SGX to securely report attacks against malicious client</a:t>
            </a:r>
          </a:p>
          <a:p>
            <a:pPr lvl="1"/>
            <a:r>
              <a:rPr lang="en-US" dirty="0"/>
              <a:t>Run in small</a:t>
            </a:r>
            <a:r>
              <a:rPr lang="en-CN" dirty="0"/>
              <a:t> </a:t>
            </a:r>
            <a:r>
              <a:rPr lang="en-CN" b="1" dirty="0">
                <a:solidFill>
                  <a:srgbClr val="C00000"/>
                </a:solidFill>
              </a:rPr>
              <a:t>enclave</a:t>
            </a:r>
            <a:r>
              <a:rPr lang="en-CN" dirty="0"/>
              <a:t> with confidentiality, authenticity</a:t>
            </a:r>
            <a:r>
              <a:rPr lang="en-HK" dirty="0"/>
              <a:t>,</a:t>
            </a:r>
            <a:r>
              <a:rPr lang="en-CN" dirty="0"/>
              <a:t> and integrity</a:t>
            </a:r>
          </a:p>
          <a:p>
            <a:r>
              <a:rPr lang="en-CN" b="1" dirty="0"/>
              <a:t>Challenge</a:t>
            </a:r>
            <a:r>
              <a:rPr lang="en-CN" dirty="0"/>
              <a:t>: </a:t>
            </a:r>
            <a:r>
              <a:rPr lang="en-US" dirty="0"/>
              <a:t>resource constraints in </a:t>
            </a:r>
            <a:r>
              <a:rPr lang="en-CN" dirty="0"/>
              <a:t>enclave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77FF0-C3CC-0E4C-B80C-5FF4FF7E2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4B0B632-81B2-684A-9EC9-81C7B5974F1E}"/>
              </a:ext>
            </a:extLst>
          </p:cNvPr>
          <p:cNvGrpSpPr/>
          <p:nvPr/>
        </p:nvGrpSpPr>
        <p:grpSpPr>
          <a:xfrm>
            <a:off x="880906" y="1513582"/>
            <a:ext cx="9975561" cy="2325082"/>
            <a:chOff x="827454" y="2033068"/>
            <a:chExt cx="9975561" cy="2325082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473C13EB-0842-134F-BC31-B69AE4C8537B}"/>
                </a:ext>
              </a:extLst>
            </p:cNvPr>
            <p:cNvSpPr/>
            <p:nvPr/>
          </p:nvSpPr>
          <p:spPr>
            <a:xfrm>
              <a:off x="3184686" y="2891280"/>
              <a:ext cx="1613494" cy="10797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矩形 3">
              <a:extLst>
                <a:ext uri="{FF2B5EF4-FFF2-40B4-BE49-F238E27FC236}">
                  <a16:creationId xmlns:a16="http://schemas.microsoft.com/office/drawing/2014/main" id="{ED21A0C2-A94D-D84F-804D-01D5A5FC0ACC}"/>
                </a:ext>
              </a:extLst>
            </p:cNvPr>
            <p:cNvSpPr/>
            <p:nvPr/>
          </p:nvSpPr>
          <p:spPr>
            <a:xfrm>
              <a:off x="3345886" y="2736473"/>
              <a:ext cx="1620826" cy="107975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4">
              <a:extLst>
                <a:ext uri="{FF2B5EF4-FFF2-40B4-BE49-F238E27FC236}">
                  <a16:creationId xmlns:a16="http://schemas.microsoft.com/office/drawing/2014/main" id="{2B0FFDAB-25A0-FE49-ADD7-2BBCC38BFFBD}"/>
                </a:ext>
              </a:extLst>
            </p:cNvPr>
            <p:cNvSpPr/>
            <p:nvPr/>
          </p:nvSpPr>
          <p:spPr>
            <a:xfrm>
              <a:off x="3468659" y="3011567"/>
              <a:ext cx="1371130" cy="536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箭头: 右 12">
              <a:extLst>
                <a:ext uri="{FF2B5EF4-FFF2-40B4-BE49-F238E27FC236}">
                  <a16:creationId xmlns:a16="http://schemas.microsoft.com/office/drawing/2014/main" id="{47DA9AF0-215A-234E-A4B4-FA3857DCFE2D}"/>
                </a:ext>
              </a:extLst>
            </p:cNvPr>
            <p:cNvSpPr/>
            <p:nvPr/>
          </p:nvSpPr>
          <p:spPr>
            <a:xfrm>
              <a:off x="2994969" y="3131629"/>
              <a:ext cx="355960" cy="29663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文本框 15">
              <a:extLst>
                <a:ext uri="{FF2B5EF4-FFF2-40B4-BE49-F238E27FC236}">
                  <a16:creationId xmlns:a16="http://schemas.microsoft.com/office/drawing/2014/main" id="{DE528957-387B-4343-AA2E-F17B0A2F1625}"/>
                </a:ext>
              </a:extLst>
            </p:cNvPr>
            <p:cNvSpPr txBox="1"/>
            <p:nvPr/>
          </p:nvSpPr>
          <p:spPr>
            <a:xfrm>
              <a:off x="3134124" y="3958040"/>
              <a:ext cx="1925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Multiple Clients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云形 16">
              <a:extLst>
                <a:ext uri="{FF2B5EF4-FFF2-40B4-BE49-F238E27FC236}">
                  <a16:creationId xmlns:a16="http://schemas.microsoft.com/office/drawing/2014/main" id="{A27EA626-8CB0-B048-AD10-0BF31EB4FFFC}"/>
                </a:ext>
              </a:extLst>
            </p:cNvPr>
            <p:cNvSpPr/>
            <p:nvPr/>
          </p:nvSpPr>
          <p:spPr>
            <a:xfrm>
              <a:off x="8436092" y="2229384"/>
              <a:ext cx="2366923" cy="2054177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左右 17">
              <a:extLst>
                <a:ext uri="{FF2B5EF4-FFF2-40B4-BE49-F238E27FC236}">
                  <a16:creationId xmlns:a16="http://schemas.microsoft.com/office/drawing/2014/main" id="{267743C7-5E35-A047-B841-B63FC35345DE}"/>
                </a:ext>
              </a:extLst>
            </p:cNvPr>
            <p:cNvSpPr/>
            <p:nvPr/>
          </p:nvSpPr>
          <p:spPr>
            <a:xfrm>
              <a:off x="4993440" y="3327929"/>
              <a:ext cx="3358680" cy="228094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18">
              <a:extLst>
                <a:ext uri="{FF2B5EF4-FFF2-40B4-BE49-F238E27FC236}">
                  <a16:creationId xmlns:a16="http://schemas.microsoft.com/office/drawing/2014/main" id="{690CB394-DC91-1D43-BB87-5B29FD13355B}"/>
                </a:ext>
              </a:extLst>
            </p:cNvPr>
            <p:cNvSpPr txBox="1"/>
            <p:nvPr/>
          </p:nvSpPr>
          <p:spPr>
            <a:xfrm>
              <a:off x="4880969" y="2681985"/>
              <a:ext cx="35110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Source-based </a:t>
              </a:r>
            </a:p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Encrypted Deduplication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圆柱形 19">
              <a:extLst>
                <a:ext uri="{FF2B5EF4-FFF2-40B4-BE49-F238E27FC236}">
                  <a16:creationId xmlns:a16="http://schemas.microsoft.com/office/drawing/2014/main" id="{B093C73F-EED7-D24B-A00D-C6EE548D55A8}"/>
                </a:ext>
              </a:extLst>
            </p:cNvPr>
            <p:cNvSpPr/>
            <p:nvPr/>
          </p:nvSpPr>
          <p:spPr>
            <a:xfrm>
              <a:off x="9718794" y="2484126"/>
              <a:ext cx="589097" cy="61628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柱形 20">
              <a:extLst>
                <a:ext uri="{FF2B5EF4-FFF2-40B4-BE49-F238E27FC236}">
                  <a16:creationId xmlns:a16="http://schemas.microsoft.com/office/drawing/2014/main" id="{530933F4-4882-9542-8C8F-BAC20564E958}"/>
                </a:ext>
              </a:extLst>
            </p:cNvPr>
            <p:cNvSpPr/>
            <p:nvPr/>
          </p:nvSpPr>
          <p:spPr>
            <a:xfrm>
              <a:off x="9914165" y="2875478"/>
              <a:ext cx="589097" cy="61628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柱形 21">
              <a:extLst>
                <a:ext uri="{FF2B5EF4-FFF2-40B4-BE49-F238E27FC236}">
                  <a16:creationId xmlns:a16="http://schemas.microsoft.com/office/drawing/2014/main" id="{3792FB2F-78CC-0E47-9554-281B61ED3B8E}"/>
                </a:ext>
              </a:extLst>
            </p:cNvPr>
            <p:cNvSpPr/>
            <p:nvPr/>
          </p:nvSpPr>
          <p:spPr>
            <a:xfrm>
              <a:off x="9551275" y="3296540"/>
              <a:ext cx="589097" cy="61628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25">
              <a:extLst>
                <a:ext uri="{FF2B5EF4-FFF2-40B4-BE49-F238E27FC236}">
                  <a16:creationId xmlns:a16="http://schemas.microsoft.com/office/drawing/2014/main" id="{898A9FB6-E713-094F-B5AB-8EC2B70EEBE5}"/>
                </a:ext>
              </a:extLst>
            </p:cNvPr>
            <p:cNvSpPr txBox="1"/>
            <p:nvPr/>
          </p:nvSpPr>
          <p:spPr>
            <a:xfrm>
              <a:off x="8418712" y="3045515"/>
              <a:ext cx="1435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直接箭头连接符 29">
              <a:extLst>
                <a:ext uri="{FF2B5EF4-FFF2-40B4-BE49-F238E27FC236}">
                  <a16:creationId xmlns:a16="http://schemas.microsoft.com/office/drawing/2014/main" id="{CD7D4096-EF48-9042-A98B-BF04B713C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5354" y="2365549"/>
              <a:ext cx="774147" cy="37442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文本框 32">
              <a:extLst>
                <a:ext uri="{FF2B5EF4-FFF2-40B4-BE49-F238E27FC236}">
                  <a16:creationId xmlns:a16="http://schemas.microsoft.com/office/drawing/2014/main" id="{DBB5E74F-B7BA-014C-A7E1-1B25F7159399}"/>
                </a:ext>
              </a:extLst>
            </p:cNvPr>
            <p:cNvSpPr txBox="1"/>
            <p:nvPr/>
          </p:nvSpPr>
          <p:spPr>
            <a:xfrm>
              <a:off x="3851658" y="2047628"/>
              <a:ext cx="3725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Compromised by malicious adversary</a:t>
              </a:r>
              <a:endPara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组合 46">
              <a:extLst>
                <a:ext uri="{FF2B5EF4-FFF2-40B4-BE49-F238E27FC236}">
                  <a16:creationId xmlns:a16="http://schemas.microsoft.com/office/drawing/2014/main" id="{E5A93A80-8486-724E-8E0B-286C44DF6031}"/>
                </a:ext>
              </a:extLst>
            </p:cNvPr>
            <p:cNvGrpSpPr/>
            <p:nvPr/>
          </p:nvGrpSpPr>
          <p:grpSpPr>
            <a:xfrm>
              <a:off x="1854648" y="3025909"/>
              <a:ext cx="1074465" cy="530116"/>
              <a:chOff x="1659931" y="3636118"/>
              <a:chExt cx="739314" cy="364760"/>
            </a:xfrm>
          </p:grpSpPr>
          <p:sp>
            <p:nvSpPr>
              <p:cNvPr id="52" name="矩形 9">
                <a:extLst>
                  <a:ext uri="{FF2B5EF4-FFF2-40B4-BE49-F238E27FC236}">
                    <a16:creationId xmlns:a16="http://schemas.microsoft.com/office/drawing/2014/main" id="{009A0E9F-2C40-4442-9FE1-D1B6A858BA7E}"/>
                  </a:ext>
                </a:extLst>
              </p:cNvPr>
              <p:cNvSpPr/>
              <p:nvPr/>
            </p:nvSpPr>
            <p:spPr>
              <a:xfrm>
                <a:off x="1659931" y="3636118"/>
                <a:ext cx="664473" cy="3137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矩形 10">
                <a:extLst>
                  <a:ext uri="{FF2B5EF4-FFF2-40B4-BE49-F238E27FC236}">
                    <a16:creationId xmlns:a16="http://schemas.microsoft.com/office/drawing/2014/main" id="{1A9025D7-7724-614F-93E6-A0138E3269EB}"/>
                  </a:ext>
                </a:extLst>
              </p:cNvPr>
              <p:cNvSpPr/>
              <p:nvPr/>
            </p:nvSpPr>
            <p:spPr>
              <a:xfrm>
                <a:off x="1729287" y="3681802"/>
                <a:ext cx="669958" cy="3190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矩形 44">
                <a:extLst>
                  <a:ext uri="{FF2B5EF4-FFF2-40B4-BE49-F238E27FC236}">
                    <a16:creationId xmlns:a16="http://schemas.microsoft.com/office/drawing/2014/main" id="{DAAEE794-CD33-DA45-97A5-EE2F5AB14253}"/>
                  </a:ext>
                </a:extLst>
              </p:cNvPr>
              <p:cNvSpPr/>
              <p:nvPr/>
            </p:nvSpPr>
            <p:spPr>
              <a:xfrm>
                <a:off x="1895823" y="3720250"/>
                <a:ext cx="412738" cy="275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File</a:t>
                </a:r>
                <a:endParaRPr lang="zh-CN" altLang="en-US" dirty="0"/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69DC487-7C1D-CC4C-9C4F-25A1F1CABF94}"/>
                </a:ext>
              </a:extLst>
            </p:cNvPr>
            <p:cNvSpPr/>
            <p:nvPr/>
          </p:nvSpPr>
          <p:spPr>
            <a:xfrm>
              <a:off x="3602211" y="3081016"/>
              <a:ext cx="10983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Enclave</a:t>
              </a:r>
              <a:endParaRPr lang="zh-CN" altLang="en-US" dirty="0"/>
            </a:p>
          </p:txBody>
        </p:sp>
        <p:sp>
          <p:nvSpPr>
            <p:cNvPr id="47" name="文本框 22">
              <a:extLst>
                <a:ext uri="{FF2B5EF4-FFF2-40B4-BE49-F238E27FC236}">
                  <a16:creationId xmlns:a16="http://schemas.microsoft.com/office/drawing/2014/main" id="{DE02E946-74DC-B243-A1D7-ACF3E7A881F0}"/>
                </a:ext>
              </a:extLst>
            </p:cNvPr>
            <p:cNvSpPr txBox="1"/>
            <p:nvPr/>
          </p:nvSpPr>
          <p:spPr>
            <a:xfrm>
              <a:off x="9614412" y="3450066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🔒</a:t>
              </a:r>
              <a:endParaRPr lang="zh-CN" altLang="en-US" dirty="0"/>
            </a:p>
          </p:txBody>
        </p:sp>
        <p:sp>
          <p:nvSpPr>
            <p:cNvPr id="48" name="文本框 52">
              <a:extLst>
                <a:ext uri="{FF2B5EF4-FFF2-40B4-BE49-F238E27FC236}">
                  <a16:creationId xmlns:a16="http://schemas.microsoft.com/office/drawing/2014/main" id="{214FDCEC-3863-2D4A-93B6-9CBECB654A6D}"/>
                </a:ext>
              </a:extLst>
            </p:cNvPr>
            <p:cNvSpPr txBox="1"/>
            <p:nvPr/>
          </p:nvSpPr>
          <p:spPr>
            <a:xfrm>
              <a:off x="9764293" y="2642819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🔒</a:t>
              </a:r>
              <a:endParaRPr lang="zh-CN" altLang="en-US" dirty="0"/>
            </a:p>
          </p:txBody>
        </p:sp>
        <p:sp>
          <p:nvSpPr>
            <p:cNvPr id="49" name="文本框 51">
              <a:extLst>
                <a:ext uri="{FF2B5EF4-FFF2-40B4-BE49-F238E27FC236}">
                  <a16:creationId xmlns:a16="http://schemas.microsoft.com/office/drawing/2014/main" id="{4E807A58-8840-1F47-AC3E-786C8A80DD79}"/>
                </a:ext>
              </a:extLst>
            </p:cNvPr>
            <p:cNvSpPr txBox="1"/>
            <p:nvPr/>
          </p:nvSpPr>
          <p:spPr>
            <a:xfrm>
              <a:off x="9982154" y="3037866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🔒</a:t>
              </a:r>
              <a:endParaRPr lang="zh-CN" altLang="en-US" dirty="0"/>
            </a:p>
          </p:txBody>
        </p:sp>
        <p:cxnSp>
          <p:nvCxnSpPr>
            <p:cNvPr id="50" name="直接箭头连接符 29">
              <a:extLst>
                <a:ext uri="{FF2B5EF4-FFF2-40B4-BE49-F238E27FC236}">
                  <a16:creationId xmlns:a16="http://schemas.microsoft.com/office/drawing/2014/main" id="{A12996C4-4AD2-FD4D-9B1C-638FB3934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8694" y="2399257"/>
              <a:ext cx="545742" cy="5933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32">
              <a:extLst>
                <a:ext uri="{FF2B5EF4-FFF2-40B4-BE49-F238E27FC236}">
                  <a16:creationId xmlns:a16="http://schemas.microsoft.com/office/drawing/2014/main" id="{B8D016F7-92ED-FC4B-B50B-D045ABAF42CE}"/>
                </a:ext>
              </a:extLst>
            </p:cNvPr>
            <p:cNvSpPr txBox="1"/>
            <p:nvPr/>
          </p:nvSpPr>
          <p:spPr>
            <a:xfrm>
              <a:off x="827454" y="2033068"/>
              <a:ext cx="4063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Detect attacks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41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616B-CDD3-3D41-8DD2-FFC2FBE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effectLst/>
              </a:rPr>
              <a:t>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C7E5-6DA8-5741-A464-C42D785A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1" y="4547057"/>
            <a:ext cx="10745821" cy="1624502"/>
          </a:xfrm>
        </p:spPr>
        <p:txBody>
          <a:bodyPr/>
          <a:lstStyle/>
          <a:p>
            <a:r>
              <a:rPr lang="en-US" altLang="zh-CN" dirty="0"/>
              <a:t>Extract features and generate keys</a:t>
            </a:r>
          </a:p>
          <a:p>
            <a:r>
              <a:rPr lang="en-US" altLang="zh-CN" dirty="0"/>
              <a:t>Two new designs: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</a:rPr>
              <a:t>Similarity-Preserving Encryption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sym typeface="Wingdings" pitchFamily="2" charset="2"/>
              </a:rPr>
              <a:t>Shielded Attack Detection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005B7-8D68-8E40-A4C7-362DCD4D3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0275E7F-AFB5-E745-957D-8B9789C27EB6}"/>
              </a:ext>
            </a:extLst>
          </p:cNvPr>
          <p:cNvGrpSpPr/>
          <p:nvPr/>
        </p:nvGrpSpPr>
        <p:grpSpPr>
          <a:xfrm>
            <a:off x="3238319" y="1855712"/>
            <a:ext cx="7805417" cy="2508632"/>
            <a:chOff x="1881069" y="3748891"/>
            <a:chExt cx="7805417" cy="2508632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61C69B08-A5FA-1646-9324-595DDA6436B3}"/>
                </a:ext>
              </a:extLst>
            </p:cNvPr>
            <p:cNvGrpSpPr/>
            <p:nvPr/>
          </p:nvGrpSpPr>
          <p:grpSpPr>
            <a:xfrm>
              <a:off x="1881069" y="3748891"/>
              <a:ext cx="7805417" cy="2508631"/>
              <a:chOff x="1881069" y="3748891"/>
              <a:chExt cx="7805417" cy="2508631"/>
            </a:xfrm>
          </p:grpSpPr>
          <p:grpSp>
            <p:nvGrpSpPr>
              <p:cNvPr id="8" name="组合 32">
                <a:extLst>
                  <a:ext uri="{FF2B5EF4-FFF2-40B4-BE49-F238E27FC236}">
                    <a16:creationId xmlns:a16="http://schemas.microsoft.com/office/drawing/2014/main" id="{A498FDB1-2070-B242-BC41-FF31478D1C57}"/>
                  </a:ext>
                </a:extLst>
              </p:cNvPr>
              <p:cNvGrpSpPr/>
              <p:nvPr/>
            </p:nvGrpSpPr>
            <p:grpSpPr>
              <a:xfrm>
                <a:off x="1881069" y="4539574"/>
                <a:ext cx="801681" cy="375683"/>
                <a:chOff x="1659931" y="3636118"/>
                <a:chExt cx="801681" cy="375683"/>
              </a:xfrm>
            </p:grpSpPr>
            <p:sp>
              <p:nvSpPr>
                <p:cNvPr id="41" name="矩形 65">
                  <a:extLst>
                    <a:ext uri="{FF2B5EF4-FFF2-40B4-BE49-F238E27FC236}">
                      <a16:creationId xmlns:a16="http://schemas.microsoft.com/office/drawing/2014/main" id="{5655E5F0-A0FA-D849-8748-A663DC937975}"/>
                    </a:ext>
                  </a:extLst>
                </p:cNvPr>
                <p:cNvSpPr/>
                <p:nvPr/>
              </p:nvSpPr>
              <p:spPr>
                <a:xfrm>
                  <a:off x="1659931" y="3636118"/>
                  <a:ext cx="664473" cy="31375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矩形 66">
                  <a:extLst>
                    <a:ext uri="{FF2B5EF4-FFF2-40B4-BE49-F238E27FC236}">
                      <a16:creationId xmlns:a16="http://schemas.microsoft.com/office/drawing/2014/main" id="{558626BF-ED29-164C-93BE-9521CA919AC3}"/>
                    </a:ext>
                  </a:extLst>
                </p:cNvPr>
                <p:cNvSpPr/>
                <p:nvPr/>
              </p:nvSpPr>
              <p:spPr>
                <a:xfrm>
                  <a:off x="1729287" y="3681802"/>
                  <a:ext cx="669958" cy="31907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矩形 67">
                  <a:extLst>
                    <a:ext uri="{FF2B5EF4-FFF2-40B4-BE49-F238E27FC236}">
                      <a16:creationId xmlns:a16="http://schemas.microsoft.com/office/drawing/2014/main" id="{8EB3D700-B395-E147-9971-D5F1EA79E530}"/>
                    </a:ext>
                  </a:extLst>
                </p:cNvPr>
                <p:cNvSpPr/>
                <p:nvPr/>
              </p:nvSpPr>
              <p:spPr>
                <a:xfrm>
                  <a:off x="1685437" y="3673247"/>
                  <a:ext cx="77617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Chunk</a:t>
                  </a:r>
                  <a:endParaRPr lang="zh-CN" altLang="en-US" dirty="0"/>
                </a:p>
              </p:txBody>
            </p:sp>
          </p:grpSp>
          <p:grpSp>
            <p:nvGrpSpPr>
              <p:cNvPr id="9" name="组合 33">
                <a:extLst>
                  <a:ext uri="{FF2B5EF4-FFF2-40B4-BE49-F238E27FC236}">
                    <a16:creationId xmlns:a16="http://schemas.microsoft.com/office/drawing/2014/main" id="{33080CDC-DC3C-784B-A0E3-36EF711F4C04}"/>
                  </a:ext>
                </a:extLst>
              </p:cNvPr>
              <p:cNvGrpSpPr/>
              <p:nvPr/>
            </p:nvGrpSpPr>
            <p:grpSpPr>
              <a:xfrm rot="5400000">
                <a:off x="5176227" y="4515478"/>
                <a:ext cx="2087932" cy="584775"/>
                <a:chOff x="3092903" y="3213777"/>
                <a:chExt cx="2087932" cy="552015"/>
              </a:xfrm>
            </p:grpSpPr>
            <p:sp>
              <p:nvSpPr>
                <p:cNvPr id="39" name="矩形 63">
                  <a:extLst>
                    <a:ext uri="{FF2B5EF4-FFF2-40B4-BE49-F238E27FC236}">
                      <a16:creationId xmlns:a16="http://schemas.microsoft.com/office/drawing/2014/main" id="{6186D505-6323-2342-BB1C-B0AC8777EEB8}"/>
                    </a:ext>
                  </a:extLst>
                </p:cNvPr>
                <p:cNvSpPr/>
                <p:nvPr/>
              </p:nvSpPr>
              <p:spPr>
                <a:xfrm>
                  <a:off x="3154744" y="3254328"/>
                  <a:ext cx="1958829" cy="49838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矩形 64">
                  <a:extLst>
                    <a:ext uri="{FF2B5EF4-FFF2-40B4-BE49-F238E27FC236}">
                      <a16:creationId xmlns:a16="http://schemas.microsoft.com/office/drawing/2014/main" id="{BE460BFB-E1B2-8C4B-AD68-C6A68BA4F833}"/>
                    </a:ext>
                  </a:extLst>
                </p:cNvPr>
                <p:cNvSpPr/>
                <p:nvPr/>
              </p:nvSpPr>
              <p:spPr>
                <a:xfrm>
                  <a:off x="3092903" y="3213777"/>
                  <a:ext cx="2087932" cy="5520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Similarity-Preserving</a:t>
                  </a:r>
                </a:p>
                <a:p>
                  <a:pPr algn="ctr"/>
                  <a:r>
                    <a:rPr lang="en-US" altLang="zh-CN" sz="16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Encryption</a:t>
                  </a:r>
                  <a:endParaRPr lang="zh-CN" alt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组合 34">
                <a:extLst>
                  <a:ext uri="{FF2B5EF4-FFF2-40B4-BE49-F238E27FC236}">
                    <a16:creationId xmlns:a16="http://schemas.microsoft.com/office/drawing/2014/main" id="{BD809D79-E7F4-C845-BC42-E7A889085EB9}"/>
                  </a:ext>
                </a:extLst>
              </p:cNvPr>
              <p:cNvGrpSpPr/>
              <p:nvPr/>
            </p:nvGrpSpPr>
            <p:grpSpPr>
              <a:xfrm>
                <a:off x="2872390" y="4462671"/>
                <a:ext cx="1107588" cy="584776"/>
                <a:chOff x="3901629" y="3758792"/>
                <a:chExt cx="1132455" cy="584776"/>
              </a:xfrm>
            </p:grpSpPr>
            <p:sp>
              <p:nvSpPr>
                <p:cNvPr id="37" name="矩形 61">
                  <a:extLst>
                    <a:ext uri="{FF2B5EF4-FFF2-40B4-BE49-F238E27FC236}">
                      <a16:creationId xmlns:a16="http://schemas.microsoft.com/office/drawing/2014/main" id="{B0020602-E89D-4A4B-AC34-0BDBF39F3D84}"/>
                    </a:ext>
                  </a:extLst>
                </p:cNvPr>
                <p:cNvSpPr/>
                <p:nvPr/>
              </p:nvSpPr>
              <p:spPr>
                <a:xfrm>
                  <a:off x="3948407" y="3758792"/>
                  <a:ext cx="1053458" cy="5776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矩形 62">
                  <a:extLst>
                    <a:ext uri="{FF2B5EF4-FFF2-40B4-BE49-F238E27FC236}">
                      <a16:creationId xmlns:a16="http://schemas.microsoft.com/office/drawing/2014/main" id="{C4883641-2723-CC45-AD07-D94AA5F8C5A3}"/>
                    </a:ext>
                  </a:extLst>
                </p:cNvPr>
                <p:cNvSpPr/>
                <p:nvPr/>
              </p:nvSpPr>
              <p:spPr>
                <a:xfrm>
                  <a:off x="3901629" y="3758793"/>
                  <a:ext cx="113245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Feature Extraction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文本框 82">
                <a:extLst>
                  <a:ext uri="{FF2B5EF4-FFF2-40B4-BE49-F238E27FC236}">
                    <a16:creationId xmlns:a16="http://schemas.microsoft.com/office/drawing/2014/main" id="{98E62B00-8F11-7E41-B407-E2B0628B59EA}"/>
                  </a:ext>
                </a:extLst>
              </p:cNvPr>
              <p:cNvSpPr txBox="1"/>
              <p:nvPr/>
            </p:nvSpPr>
            <p:spPr>
              <a:xfrm>
                <a:off x="7943498" y="4458233"/>
                <a:ext cx="17429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Source-based </a:t>
                </a:r>
              </a:p>
              <a:p>
                <a:pPr algn="ctr"/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Deduplication</a:t>
                </a:r>
                <a:endParaRPr lang="zh-CN" altLang="en-US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6B3F361E-1D09-7049-8FF7-39887B81FE31}"/>
                  </a:ext>
                </a:extLst>
              </p:cNvPr>
              <p:cNvSpPr/>
              <p:nvPr/>
            </p:nvSpPr>
            <p:spPr>
              <a:xfrm>
                <a:off x="2736950" y="3766929"/>
                <a:ext cx="5264649" cy="249059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" name="文本框 84">
                <a:extLst>
                  <a:ext uri="{FF2B5EF4-FFF2-40B4-BE49-F238E27FC236}">
                    <a16:creationId xmlns:a16="http://schemas.microsoft.com/office/drawing/2014/main" id="{607B5A9E-A377-9049-BA5B-1DB7C92DD04F}"/>
                  </a:ext>
                </a:extLst>
              </p:cNvPr>
              <p:cNvSpPr txBox="1"/>
              <p:nvPr/>
            </p:nvSpPr>
            <p:spPr>
              <a:xfrm>
                <a:off x="2787575" y="3748891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FeatureSpy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组合 38">
                <a:extLst>
                  <a:ext uri="{FF2B5EF4-FFF2-40B4-BE49-F238E27FC236}">
                    <a16:creationId xmlns:a16="http://schemas.microsoft.com/office/drawing/2014/main" id="{7E1E6CE2-E683-5E49-B8CD-0D00E1ED14CD}"/>
                  </a:ext>
                </a:extLst>
              </p:cNvPr>
              <p:cNvGrpSpPr/>
              <p:nvPr/>
            </p:nvGrpSpPr>
            <p:grpSpPr>
              <a:xfrm>
                <a:off x="4442555" y="3999804"/>
                <a:ext cx="1300355" cy="584775"/>
                <a:chOff x="3671313" y="3368148"/>
                <a:chExt cx="1300355" cy="552015"/>
              </a:xfrm>
            </p:grpSpPr>
            <p:sp>
              <p:nvSpPr>
                <p:cNvPr id="35" name="矩形 59">
                  <a:extLst>
                    <a:ext uri="{FF2B5EF4-FFF2-40B4-BE49-F238E27FC236}">
                      <a16:creationId xmlns:a16="http://schemas.microsoft.com/office/drawing/2014/main" id="{FE6ADDB1-A280-7F40-9B15-3141521E7E72}"/>
                    </a:ext>
                  </a:extLst>
                </p:cNvPr>
                <p:cNvSpPr/>
                <p:nvPr/>
              </p:nvSpPr>
              <p:spPr>
                <a:xfrm>
                  <a:off x="3702824" y="3392852"/>
                  <a:ext cx="1232492" cy="49116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矩形 60">
                  <a:extLst>
                    <a:ext uri="{FF2B5EF4-FFF2-40B4-BE49-F238E27FC236}">
                      <a16:creationId xmlns:a16="http://schemas.microsoft.com/office/drawing/2014/main" id="{238DC6C6-BFCD-E64C-963B-CBD473FC62AB}"/>
                    </a:ext>
                  </a:extLst>
                </p:cNvPr>
                <p:cNvSpPr/>
                <p:nvPr/>
              </p:nvSpPr>
              <p:spPr>
                <a:xfrm>
                  <a:off x="3671313" y="3368148"/>
                  <a:ext cx="1300355" cy="5520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Feature Key Generation</a:t>
                  </a:r>
                  <a:endParaRPr lang="zh-CN" alt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左大括号 39">
                <a:extLst>
                  <a:ext uri="{FF2B5EF4-FFF2-40B4-BE49-F238E27FC236}">
                    <a16:creationId xmlns:a16="http://schemas.microsoft.com/office/drawing/2014/main" id="{578A56E4-7186-0A45-99FD-7EF637F5F51E}"/>
                  </a:ext>
                </a:extLst>
              </p:cNvPr>
              <p:cNvSpPr/>
              <p:nvPr/>
            </p:nvSpPr>
            <p:spPr>
              <a:xfrm rot="16200000">
                <a:off x="4623611" y="3988866"/>
                <a:ext cx="145030" cy="3680806"/>
              </a:xfrm>
              <a:prstGeom prst="leftBrac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" name="文本框 89">
                <a:extLst>
                  <a:ext uri="{FF2B5EF4-FFF2-40B4-BE49-F238E27FC236}">
                    <a16:creationId xmlns:a16="http://schemas.microsoft.com/office/drawing/2014/main" id="{B31A8610-5F33-DB49-B208-2CAF05933788}"/>
                  </a:ext>
                </a:extLst>
              </p:cNvPr>
              <p:cNvSpPr txBox="1"/>
              <p:nvPr/>
            </p:nvSpPr>
            <p:spPr>
              <a:xfrm>
                <a:off x="3536992" y="5866210"/>
                <a:ext cx="2318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Unprotected Memory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41">
                <a:extLst>
                  <a:ext uri="{FF2B5EF4-FFF2-40B4-BE49-F238E27FC236}">
                    <a16:creationId xmlns:a16="http://schemas.microsoft.com/office/drawing/2014/main" id="{6DBD838B-FED5-5D4D-8C43-BD02D249B5A2}"/>
                  </a:ext>
                </a:extLst>
              </p:cNvPr>
              <p:cNvSpPr/>
              <p:nvPr/>
            </p:nvSpPr>
            <p:spPr>
              <a:xfrm>
                <a:off x="6683137" y="3836504"/>
                <a:ext cx="1261419" cy="1866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组合 42">
                <a:extLst>
                  <a:ext uri="{FF2B5EF4-FFF2-40B4-BE49-F238E27FC236}">
                    <a16:creationId xmlns:a16="http://schemas.microsoft.com/office/drawing/2014/main" id="{B79517F1-A788-AF4C-9741-CB5446CE4591}"/>
                  </a:ext>
                </a:extLst>
              </p:cNvPr>
              <p:cNvGrpSpPr/>
              <p:nvPr/>
            </p:nvGrpSpPr>
            <p:grpSpPr>
              <a:xfrm>
                <a:off x="6628602" y="4243136"/>
                <a:ext cx="1378026" cy="584775"/>
                <a:chOff x="3883885" y="3780734"/>
                <a:chExt cx="1378026" cy="584775"/>
              </a:xfrm>
            </p:grpSpPr>
            <p:sp>
              <p:nvSpPr>
                <p:cNvPr id="33" name="矩形 57">
                  <a:extLst>
                    <a:ext uri="{FF2B5EF4-FFF2-40B4-BE49-F238E27FC236}">
                      <a16:creationId xmlns:a16="http://schemas.microsoft.com/office/drawing/2014/main" id="{01029733-F05E-C240-AF5B-34D793C9D30E}"/>
                    </a:ext>
                  </a:extLst>
                </p:cNvPr>
                <p:cNvSpPr/>
                <p:nvPr/>
              </p:nvSpPr>
              <p:spPr>
                <a:xfrm>
                  <a:off x="3999916" y="3815158"/>
                  <a:ext cx="1136612" cy="50051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矩形 58">
                  <a:extLst>
                    <a:ext uri="{FF2B5EF4-FFF2-40B4-BE49-F238E27FC236}">
                      <a16:creationId xmlns:a16="http://schemas.microsoft.com/office/drawing/2014/main" id="{78D449D6-698C-A44B-8900-1BF9C391FA46}"/>
                    </a:ext>
                  </a:extLst>
                </p:cNvPr>
                <p:cNvSpPr/>
                <p:nvPr/>
              </p:nvSpPr>
              <p:spPr>
                <a:xfrm>
                  <a:off x="3883885" y="3780734"/>
                  <a:ext cx="1378026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Attack Detection</a:t>
                  </a:r>
                  <a:endParaRPr lang="zh-CN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70">
                <a:extLst>
                  <a:ext uri="{FF2B5EF4-FFF2-40B4-BE49-F238E27FC236}">
                    <a16:creationId xmlns:a16="http://schemas.microsoft.com/office/drawing/2014/main" id="{B83D4BDC-9304-7F43-8762-35E64ED8C686}"/>
                  </a:ext>
                </a:extLst>
              </p:cNvPr>
              <p:cNvSpPr txBox="1"/>
              <p:nvPr/>
            </p:nvSpPr>
            <p:spPr>
              <a:xfrm>
                <a:off x="6835151" y="3854750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Enclave</a:t>
                </a:r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组合 44">
                <a:extLst>
                  <a:ext uri="{FF2B5EF4-FFF2-40B4-BE49-F238E27FC236}">
                    <a16:creationId xmlns:a16="http://schemas.microsoft.com/office/drawing/2014/main" id="{CD92F541-7F4B-7140-983D-1672433A55EC}"/>
                  </a:ext>
                </a:extLst>
              </p:cNvPr>
              <p:cNvGrpSpPr/>
              <p:nvPr/>
            </p:nvGrpSpPr>
            <p:grpSpPr>
              <a:xfrm>
                <a:off x="6683137" y="5040411"/>
                <a:ext cx="1263933" cy="474632"/>
                <a:chOff x="3676121" y="3620367"/>
                <a:chExt cx="1263933" cy="474632"/>
              </a:xfrm>
            </p:grpSpPr>
            <p:sp>
              <p:nvSpPr>
                <p:cNvPr id="31" name="矩形 55">
                  <a:extLst>
                    <a:ext uri="{FF2B5EF4-FFF2-40B4-BE49-F238E27FC236}">
                      <a16:creationId xmlns:a16="http://schemas.microsoft.com/office/drawing/2014/main" id="{64483663-60E6-6A44-8464-6B2485717FDD}"/>
                    </a:ext>
                  </a:extLst>
                </p:cNvPr>
                <p:cNvSpPr/>
                <p:nvPr/>
              </p:nvSpPr>
              <p:spPr>
                <a:xfrm>
                  <a:off x="3734725" y="3620367"/>
                  <a:ext cx="1139504" cy="4746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矩形 56">
                  <a:extLst>
                    <a:ext uri="{FF2B5EF4-FFF2-40B4-BE49-F238E27FC236}">
                      <a16:creationId xmlns:a16="http://schemas.microsoft.com/office/drawing/2014/main" id="{33CBA79A-818E-4D43-BD9A-384D4FCDF264}"/>
                    </a:ext>
                  </a:extLst>
                </p:cNvPr>
                <p:cNvSpPr/>
                <p:nvPr/>
              </p:nvSpPr>
              <p:spPr>
                <a:xfrm>
                  <a:off x="3676121" y="3672440"/>
                  <a:ext cx="126393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PoW</a:t>
                  </a:r>
                  <a:endParaRPr lang="zh-CN" alt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箭头: 右 45">
                <a:extLst>
                  <a:ext uri="{FF2B5EF4-FFF2-40B4-BE49-F238E27FC236}">
                    <a16:creationId xmlns:a16="http://schemas.microsoft.com/office/drawing/2014/main" id="{7429EC27-CB82-824E-A30A-1CA51B5A8F3D}"/>
                  </a:ext>
                </a:extLst>
              </p:cNvPr>
              <p:cNvSpPr/>
              <p:nvPr/>
            </p:nvSpPr>
            <p:spPr>
              <a:xfrm>
                <a:off x="3976999" y="4645517"/>
                <a:ext cx="160422" cy="19591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箭头: 右 46">
                <a:extLst>
                  <a:ext uri="{FF2B5EF4-FFF2-40B4-BE49-F238E27FC236}">
                    <a16:creationId xmlns:a16="http://schemas.microsoft.com/office/drawing/2014/main" id="{9F6DA5B3-9933-AB49-BA30-62B411F03CF6}"/>
                  </a:ext>
                </a:extLst>
              </p:cNvPr>
              <p:cNvSpPr/>
              <p:nvPr/>
            </p:nvSpPr>
            <p:spPr>
              <a:xfrm>
                <a:off x="6493867" y="4654311"/>
                <a:ext cx="160422" cy="19591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箭头: 右 47">
                <a:extLst>
                  <a:ext uri="{FF2B5EF4-FFF2-40B4-BE49-F238E27FC236}">
                    <a16:creationId xmlns:a16="http://schemas.microsoft.com/office/drawing/2014/main" id="{F41343B7-586E-1B4B-9ECA-79B67FECF85D}"/>
                  </a:ext>
                </a:extLst>
              </p:cNvPr>
              <p:cNvSpPr/>
              <p:nvPr/>
            </p:nvSpPr>
            <p:spPr>
              <a:xfrm>
                <a:off x="5751357" y="4197750"/>
                <a:ext cx="160422" cy="19591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箭头: 右 48">
                <a:extLst>
                  <a:ext uri="{FF2B5EF4-FFF2-40B4-BE49-F238E27FC236}">
                    <a16:creationId xmlns:a16="http://schemas.microsoft.com/office/drawing/2014/main" id="{711FCA14-3438-F243-99CE-CBF8A34635BC}"/>
                  </a:ext>
                </a:extLst>
              </p:cNvPr>
              <p:cNvSpPr/>
              <p:nvPr/>
            </p:nvSpPr>
            <p:spPr>
              <a:xfrm>
                <a:off x="7954614" y="4652416"/>
                <a:ext cx="151013" cy="185575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箭头: 右 49">
                <a:extLst>
                  <a:ext uri="{FF2B5EF4-FFF2-40B4-BE49-F238E27FC236}">
                    <a16:creationId xmlns:a16="http://schemas.microsoft.com/office/drawing/2014/main" id="{1989BF97-1236-A047-B9ED-2A0A553D7325}"/>
                  </a:ext>
                </a:extLst>
              </p:cNvPr>
              <p:cNvSpPr/>
              <p:nvPr/>
            </p:nvSpPr>
            <p:spPr>
              <a:xfrm>
                <a:off x="2687779" y="4629458"/>
                <a:ext cx="160422" cy="19591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26" name="组合 50">
                <a:extLst>
                  <a:ext uri="{FF2B5EF4-FFF2-40B4-BE49-F238E27FC236}">
                    <a16:creationId xmlns:a16="http://schemas.microsoft.com/office/drawing/2014/main" id="{99126263-BAA0-6341-88E2-E3A6605BDCBF}"/>
                  </a:ext>
                </a:extLst>
              </p:cNvPr>
              <p:cNvGrpSpPr/>
              <p:nvPr/>
            </p:nvGrpSpPr>
            <p:grpSpPr>
              <a:xfrm>
                <a:off x="4448888" y="4930269"/>
                <a:ext cx="1300355" cy="584775"/>
                <a:chOff x="3671313" y="3368148"/>
                <a:chExt cx="1300355" cy="552015"/>
              </a:xfrm>
            </p:grpSpPr>
            <p:sp>
              <p:nvSpPr>
                <p:cNvPr id="29" name="矩形 53">
                  <a:extLst>
                    <a:ext uri="{FF2B5EF4-FFF2-40B4-BE49-F238E27FC236}">
                      <a16:creationId xmlns:a16="http://schemas.microsoft.com/office/drawing/2014/main" id="{C164C499-CE1F-8B4F-B42F-C1600C6CDD96}"/>
                    </a:ext>
                  </a:extLst>
                </p:cNvPr>
                <p:cNvSpPr/>
                <p:nvPr/>
              </p:nvSpPr>
              <p:spPr>
                <a:xfrm>
                  <a:off x="3702824" y="3392852"/>
                  <a:ext cx="1232492" cy="49116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矩形 54">
                  <a:extLst>
                    <a:ext uri="{FF2B5EF4-FFF2-40B4-BE49-F238E27FC236}">
                      <a16:creationId xmlns:a16="http://schemas.microsoft.com/office/drawing/2014/main" id="{A84D0BA4-A90D-2E48-A886-A82C6319D378}"/>
                    </a:ext>
                  </a:extLst>
                </p:cNvPr>
                <p:cNvSpPr/>
                <p:nvPr/>
              </p:nvSpPr>
              <p:spPr>
                <a:xfrm>
                  <a:off x="3671313" y="3368148"/>
                  <a:ext cx="1300355" cy="5520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MLE Key Generation</a:t>
                  </a:r>
                  <a:endParaRPr lang="zh-CN" alt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箭头: 右 51">
                <a:extLst>
                  <a:ext uri="{FF2B5EF4-FFF2-40B4-BE49-F238E27FC236}">
                    <a16:creationId xmlns:a16="http://schemas.microsoft.com/office/drawing/2014/main" id="{A34F0103-F067-AD48-B43F-19549B62BC95}"/>
                  </a:ext>
                </a:extLst>
              </p:cNvPr>
              <p:cNvSpPr/>
              <p:nvPr/>
            </p:nvSpPr>
            <p:spPr>
              <a:xfrm>
                <a:off x="5745459" y="5136923"/>
                <a:ext cx="160422" cy="19591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左大括号 52">
                <a:extLst>
                  <a:ext uri="{FF2B5EF4-FFF2-40B4-BE49-F238E27FC236}">
                    <a16:creationId xmlns:a16="http://schemas.microsoft.com/office/drawing/2014/main" id="{19465BD9-F012-9E4B-B180-7495A984103E}"/>
                  </a:ext>
                </a:extLst>
              </p:cNvPr>
              <p:cNvSpPr/>
              <p:nvPr/>
            </p:nvSpPr>
            <p:spPr>
              <a:xfrm>
                <a:off x="4180379" y="4023043"/>
                <a:ext cx="192502" cy="1453707"/>
              </a:xfrm>
              <a:prstGeom prst="leftBrac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89">
              <a:extLst>
                <a:ext uri="{FF2B5EF4-FFF2-40B4-BE49-F238E27FC236}">
                  <a16:creationId xmlns:a16="http://schemas.microsoft.com/office/drawing/2014/main" id="{C09EBA92-5920-514E-9A72-CBA02BE7AFE1}"/>
                </a:ext>
              </a:extLst>
            </p:cNvPr>
            <p:cNvSpPr txBox="1"/>
            <p:nvPr/>
          </p:nvSpPr>
          <p:spPr>
            <a:xfrm>
              <a:off x="6418666" y="5672748"/>
              <a:ext cx="1742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Shielded Attack Detection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ectangular Callout 43">
            <a:extLst>
              <a:ext uri="{FF2B5EF4-FFF2-40B4-BE49-F238E27FC236}">
                <a16:creationId xmlns:a16="http://schemas.microsoft.com/office/drawing/2014/main" id="{E87816EE-EA94-9844-9825-28BE05B977BB}"/>
              </a:ext>
            </a:extLst>
          </p:cNvPr>
          <p:cNvSpPr/>
          <p:nvPr/>
        </p:nvSpPr>
        <p:spPr bwMode="auto">
          <a:xfrm>
            <a:off x="1256043" y="1781216"/>
            <a:ext cx="2783957" cy="719271"/>
          </a:xfrm>
          <a:prstGeom prst="wedgeRectCallout">
            <a:avLst>
              <a:gd name="adj1" fmla="val 58611"/>
              <a:gd name="adj2" fmla="val 561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Build on N-Transfor SF</a:t>
            </a:r>
            <a:r>
              <a:rPr kumimoji="0" lang="en-CN" sz="1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[Shilane, FAST’12] </a:t>
            </a: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extract three features for each chunk</a:t>
            </a:r>
          </a:p>
        </p:txBody>
      </p:sp>
      <p:sp>
        <p:nvSpPr>
          <p:cNvPr id="45" name="Rectangular Callout 44">
            <a:extLst>
              <a:ext uri="{FF2B5EF4-FFF2-40B4-BE49-F238E27FC236}">
                <a16:creationId xmlns:a16="http://schemas.microsoft.com/office/drawing/2014/main" id="{2E785AF3-5EC7-5C42-9C10-8226A3D66168}"/>
              </a:ext>
            </a:extLst>
          </p:cNvPr>
          <p:cNvSpPr/>
          <p:nvPr/>
        </p:nvSpPr>
        <p:spPr bwMode="auto">
          <a:xfrm>
            <a:off x="5074417" y="1332644"/>
            <a:ext cx="3764053" cy="477876"/>
          </a:xfrm>
          <a:prstGeom prst="wedgeRectCallout">
            <a:avLst>
              <a:gd name="adj1" fmla="val -13467"/>
              <a:gd name="adj2" fmla="val 10925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Generate a </a:t>
            </a:r>
            <a:r>
              <a:rPr kumimoji="0" lang="en-CN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feature key </a:t>
            </a: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each chunk based on the concatenation of all features</a:t>
            </a:r>
          </a:p>
        </p:txBody>
      </p: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12279AC2-AE44-8B4B-8FFA-83685A8C52CC}"/>
              </a:ext>
            </a:extLst>
          </p:cNvPr>
          <p:cNvSpPr/>
          <p:nvPr/>
        </p:nvSpPr>
        <p:spPr bwMode="auto">
          <a:xfrm>
            <a:off x="2409313" y="3314230"/>
            <a:ext cx="3292797" cy="477876"/>
          </a:xfrm>
          <a:prstGeom prst="wedgeRectCallout">
            <a:avLst>
              <a:gd name="adj1" fmla="val 52738"/>
              <a:gd name="adj2" fmla="val -2531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Generate an </a:t>
            </a:r>
            <a:r>
              <a:rPr kumimoji="0" lang="en-CN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MLE key </a:t>
            </a:r>
            <a:r>
              <a:rPr kumimoji="0" lang="en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each chunk based on the cryptographic hash</a:t>
            </a:r>
          </a:p>
        </p:txBody>
      </p:sp>
    </p:spTree>
    <p:extLst>
      <p:ext uri="{BB962C8B-B14F-4D97-AF65-F5344CB8AC3E}">
        <p14:creationId xmlns:p14="http://schemas.microsoft.com/office/powerpoint/2010/main" val="25375537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B848CBE5A3149BB97B17FCB391890" ma:contentTypeVersion="8" ma:contentTypeDescription="Create a new document." ma:contentTypeScope="" ma:versionID="c7055c325176495be4452fbdc15eb4f8">
  <xsd:schema xmlns:xsd="http://www.w3.org/2001/XMLSchema" xmlns:xs="http://www.w3.org/2001/XMLSchema" xmlns:p="http://schemas.microsoft.com/office/2006/metadata/properties" xmlns:ns3="e1240774-7858-4d45-bcab-35e5ed316356" targetNamespace="http://schemas.microsoft.com/office/2006/metadata/properties" ma:root="true" ma:fieldsID="27d6c342c6742bd8933f24c6bd1c1935" ns3:_="">
    <xsd:import namespace="e1240774-7858-4d45-bcab-35e5ed3163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0774-7858-4d45-bcab-35e5ed316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38AF5F-1CA8-4C06-96F2-AC458C3EF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ADC5E-565E-44B0-AE74-13FFDCB4DE43}">
  <ds:schemaRefs>
    <ds:schemaRef ds:uri="e1240774-7858-4d45-bcab-35e5ed3163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B47610-462F-400D-B420-199EE58DC49D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e1240774-7858-4d45-bcab-35e5ed316356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1007</Words>
  <Application>Microsoft Macintosh PowerPoint</Application>
  <PresentationFormat>Widescreen</PresentationFormat>
  <Paragraphs>228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</vt:lpstr>
      <vt:lpstr>Calibri</vt:lpstr>
      <vt:lpstr>Arial</vt:lpstr>
      <vt:lpstr>Wingdings</vt:lpstr>
      <vt:lpstr>Default Design</vt:lpstr>
      <vt:lpstr>FeatureSpy: Detecting Learning-Content Attacks via Feature Inspection in Secure Deduplicated Storage</vt:lpstr>
      <vt:lpstr>Outsourced Storage</vt:lpstr>
      <vt:lpstr>Protecting Sourced-based Dedup</vt:lpstr>
      <vt:lpstr>Learning-Content Attacks</vt:lpstr>
      <vt:lpstr>Case Study</vt:lpstr>
      <vt:lpstr>Contributions</vt:lpstr>
      <vt:lpstr>Main Idea</vt:lpstr>
      <vt:lpstr>Architecture</vt:lpstr>
      <vt:lpstr>Design Overview</vt:lpstr>
      <vt:lpstr>Similarity-Preserving Encryption</vt:lpstr>
      <vt:lpstr>Shielded Attack Detection</vt:lpstr>
      <vt:lpstr>Experimental Setup</vt:lpstr>
      <vt:lpstr>Case Study of Attack Detection</vt:lpstr>
      <vt:lpstr>Trace-driven Performance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INFOCOM2023FeatureSpy</dc:title>
  <dc:creator>Yanjing Ren</dc:creator>
  <cp:lastModifiedBy>Li Jingwei</cp:lastModifiedBy>
  <cp:revision>14</cp:revision>
  <cp:lastPrinted>2019-05-08T03:53:22Z</cp:lastPrinted>
  <dcterms:created xsi:type="dcterms:W3CDTF">2016-06-13T18:10:06Z</dcterms:created>
  <dcterms:modified xsi:type="dcterms:W3CDTF">2023-04-26T03:16:33Z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0x010100604B848CBE5A3149BB97B17FCB391890</vt:lpwstr>
  </property>
</Properties>
</file>