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41" r:id="rId2"/>
    <p:sldId id="572" r:id="rId3"/>
    <p:sldId id="648" r:id="rId4"/>
    <p:sldId id="573" r:id="rId5"/>
    <p:sldId id="574" r:id="rId6"/>
    <p:sldId id="575" r:id="rId7"/>
    <p:sldId id="699" r:id="rId8"/>
    <p:sldId id="700" r:id="rId9"/>
    <p:sldId id="701" r:id="rId10"/>
    <p:sldId id="702" r:id="rId11"/>
    <p:sldId id="703" r:id="rId12"/>
    <p:sldId id="704" r:id="rId13"/>
    <p:sldId id="620" r:id="rId14"/>
    <p:sldId id="717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641" r:id="rId23"/>
    <p:sldId id="642" r:id="rId24"/>
    <p:sldId id="643" r:id="rId25"/>
    <p:sldId id="644" r:id="rId26"/>
    <p:sldId id="645" r:id="rId27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C09C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>
      <p:cViewPr varScale="1">
        <p:scale>
          <a:sx n="49" d="100"/>
          <a:sy n="49" d="100"/>
        </p:scale>
        <p:origin x="1124" y="40"/>
      </p:cViewPr>
      <p:guideLst>
        <p:guide orient="horz" pos="2159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19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lrctradeof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Optimal Data Placement for Stripe Merging in Locally Repairable Codes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sz="2600" dirty="0"/>
              <a:t>Si Wu</a:t>
            </a:r>
            <a:r>
              <a:rPr lang="en-US" altLang="zh-CN" sz="2600" baseline="30000" dirty="0"/>
              <a:t>1</a:t>
            </a:r>
            <a:r>
              <a:rPr lang="en-US" altLang="zh-CN" sz="2600" dirty="0"/>
              <a:t>, </a:t>
            </a:r>
            <a:r>
              <a:rPr lang="en-US" altLang="zh-CN" sz="2600"/>
              <a:t>Qingpeng Du</a:t>
            </a:r>
            <a:r>
              <a:rPr lang="en-US" altLang="zh-CN" sz="2600" baseline="30000"/>
              <a:t>1</a:t>
            </a:r>
            <a:r>
              <a:rPr lang="en-US" altLang="zh-CN" sz="2600" dirty="0"/>
              <a:t>, Patrick P. C. Lee</a:t>
            </a:r>
            <a:r>
              <a:rPr lang="en-US" altLang="zh-CN" sz="2600" baseline="30000" dirty="0"/>
              <a:t>2</a:t>
            </a:r>
            <a:r>
              <a:rPr lang="en-US" altLang="zh-CN" sz="2600" dirty="0"/>
              <a:t>, Yongkun Li</a:t>
            </a:r>
            <a:r>
              <a:rPr lang="en-US" altLang="zh-CN" sz="2600" baseline="30000" dirty="0"/>
              <a:t>1</a:t>
            </a:r>
            <a:r>
              <a:rPr lang="en-US" altLang="zh-CN" sz="2600" dirty="0"/>
              <a:t>, and Yinlong Xu</a:t>
            </a:r>
            <a:r>
              <a:rPr lang="en-US" altLang="zh-CN" sz="2600" baseline="30000" dirty="0"/>
              <a:t>1</a:t>
            </a:r>
            <a:endParaRPr lang="en-US" altLang="zh-CN" sz="2600" dirty="0"/>
          </a:p>
          <a:p>
            <a:r>
              <a:rPr lang="en-US" sz="2400" baseline="30000" dirty="0"/>
              <a:t>1</a:t>
            </a:r>
            <a:r>
              <a:rPr lang="en-US" sz="2400" dirty="0"/>
              <a:t>University of Science and Technology of China, </a:t>
            </a:r>
          </a:p>
          <a:p>
            <a:r>
              <a:rPr lang="en-US" sz="2400" baseline="30000" dirty="0"/>
              <a:t>2</a:t>
            </a:r>
            <a:r>
              <a:rPr lang="en-US" sz="2400" dirty="0"/>
              <a:t>The Chinese University of Hong Kong</a:t>
            </a:r>
          </a:p>
          <a:p>
            <a:r>
              <a:rPr lang="en-US" sz="2400" dirty="0"/>
              <a:t>INFOCOM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Challenge in Problem (2)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10</a:t>
            </a:fld>
            <a:endParaRPr lang="en-US"/>
          </a:p>
        </p:txBody>
      </p:sp>
      <p:sp>
        <p:nvSpPr>
          <p:cNvPr id="139" name="内容占位符 138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962150"/>
          </a:xfrm>
        </p:spPr>
        <p:txBody>
          <a:bodyPr/>
          <a:lstStyle/>
          <a:p>
            <a:r>
              <a:rPr lang="en-US" altLang="zh-CN"/>
              <a:t>2 LRC(6, 2, 2) -&gt; LRC(12, 4, 4)</a:t>
            </a:r>
          </a:p>
          <a:p>
            <a:pPr lvl="1"/>
            <a:r>
              <a:rPr lang="en-US" altLang="zh-CN"/>
              <a:t>D</a:t>
            </a:r>
            <a:r>
              <a:rPr lang="en-US" altLang="zh-CN" baseline="-25000"/>
              <a:t>0</a:t>
            </a:r>
            <a:r>
              <a:rPr lang="en-US" altLang="zh-CN"/>
              <a:t>-D</a:t>
            </a:r>
            <a:r>
              <a:rPr lang="en-US" altLang="zh-CN" baseline="-25000"/>
              <a:t>5</a:t>
            </a:r>
            <a:r>
              <a:rPr lang="en-US" altLang="zh-CN"/>
              <a:t>, L</a:t>
            </a:r>
            <a:r>
              <a:rPr lang="en-US" altLang="zh-CN" baseline="-25000"/>
              <a:t>0</a:t>
            </a:r>
            <a:r>
              <a:rPr lang="en-US" altLang="zh-CN"/>
              <a:t>, L</a:t>
            </a:r>
            <a:r>
              <a:rPr lang="en-US" altLang="zh-CN" baseline="-25000"/>
              <a:t>1</a:t>
            </a:r>
            <a:r>
              <a:rPr lang="en-US" altLang="zh-CN"/>
              <a:t>, G</a:t>
            </a:r>
            <a:r>
              <a:rPr lang="en-US" altLang="zh-CN" baseline="-25000"/>
              <a:t>0</a:t>
            </a:r>
            <a:r>
              <a:rPr lang="en-US" altLang="zh-CN"/>
              <a:t>, G</a:t>
            </a:r>
            <a:r>
              <a:rPr lang="en-US" altLang="zh-CN" baseline="-25000"/>
              <a:t>1</a:t>
            </a:r>
            <a:r>
              <a:rPr lang="en-US" altLang="zh-CN"/>
              <a:t>: stripe 1; </a:t>
            </a:r>
            <a:r>
              <a:rPr lang="en-US" altLang="zh-CN">
                <a:sym typeface="+mn-ea"/>
              </a:rPr>
              <a:t>D</a:t>
            </a:r>
            <a:r>
              <a:rPr lang="en-US" altLang="zh-CN" baseline="-25000">
                <a:sym typeface="+mn-ea"/>
              </a:rPr>
              <a:t>6</a:t>
            </a:r>
            <a:r>
              <a:rPr lang="en-US" altLang="zh-CN">
                <a:sym typeface="+mn-ea"/>
              </a:rPr>
              <a:t>-D</a:t>
            </a:r>
            <a:r>
              <a:rPr lang="en-US" altLang="zh-CN" baseline="-25000">
                <a:sym typeface="+mn-ea"/>
              </a:rPr>
              <a:t>11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: stripe 2</a:t>
            </a:r>
          </a:p>
          <a:p>
            <a:pPr lvl="1"/>
            <a:r>
              <a:rPr lang="en-US" altLang="zh-CN"/>
              <a:t>Recalculation cost: </a:t>
            </a:r>
            <a:r>
              <a:rPr lang="en-US" altLang="zh-CN" b="1">
                <a:solidFill>
                  <a:srgbClr val="FF0000"/>
                </a:solidFill>
              </a:rPr>
              <a:t>10 blocks</a:t>
            </a:r>
            <a:endParaRPr lang="en-US" altLang="zh-CN"/>
          </a:p>
          <a:p>
            <a:pPr lvl="1"/>
            <a:r>
              <a:rPr lang="en-US" altLang="zh-CN"/>
              <a:t>Migration cost: </a:t>
            </a:r>
            <a:r>
              <a:rPr lang="en-US" altLang="zh-CN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8292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3692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19100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58" name="Rectangle 58"/>
          <p:cNvSpPr/>
          <p:nvPr/>
        </p:nvSpPr>
        <p:spPr>
          <a:xfrm>
            <a:off x="6997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28859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34228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65" name="Rectangle 18"/>
          <p:cNvSpPr>
            <a:spLocks noChangeArrowheads="1"/>
          </p:cNvSpPr>
          <p:nvPr/>
        </p:nvSpPr>
        <p:spPr bwMode="auto">
          <a:xfrm>
            <a:off x="39667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66" name="Rectangle 58"/>
          <p:cNvSpPr/>
          <p:nvPr/>
        </p:nvSpPr>
        <p:spPr>
          <a:xfrm>
            <a:off x="27565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7" name="Rectangle 58"/>
          <p:cNvSpPr/>
          <p:nvPr/>
        </p:nvSpPr>
        <p:spPr>
          <a:xfrm>
            <a:off x="480504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49344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0" name="Rectangle 18"/>
          <p:cNvSpPr>
            <a:spLocks noChangeArrowheads="1"/>
          </p:cNvSpPr>
          <p:nvPr/>
        </p:nvSpPr>
        <p:spPr bwMode="auto">
          <a:xfrm>
            <a:off x="54744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1" name="Rectangle 18"/>
          <p:cNvSpPr>
            <a:spLocks noChangeArrowheads="1"/>
          </p:cNvSpPr>
          <p:nvPr/>
        </p:nvSpPr>
        <p:spPr bwMode="auto">
          <a:xfrm>
            <a:off x="49351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2" name="Rectangle 18"/>
          <p:cNvSpPr>
            <a:spLocks noChangeArrowheads="1"/>
          </p:cNvSpPr>
          <p:nvPr/>
        </p:nvSpPr>
        <p:spPr bwMode="auto">
          <a:xfrm>
            <a:off x="54755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3" name="Rectangle 58"/>
          <p:cNvSpPr/>
          <p:nvPr/>
        </p:nvSpPr>
        <p:spPr>
          <a:xfrm>
            <a:off x="630110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4" name="Rectangle 58"/>
          <p:cNvSpPr/>
          <p:nvPr/>
        </p:nvSpPr>
        <p:spPr>
          <a:xfrm>
            <a:off x="779335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5" name="Rectangle 18"/>
          <p:cNvSpPr>
            <a:spLocks noChangeArrowheads="1"/>
          </p:cNvSpPr>
          <p:nvPr/>
        </p:nvSpPr>
        <p:spPr bwMode="auto">
          <a:xfrm>
            <a:off x="6433721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76" name="Rectangle 18"/>
          <p:cNvSpPr>
            <a:spLocks noChangeArrowheads="1"/>
          </p:cNvSpPr>
          <p:nvPr/>
        </p:nvSpPr>
        <p:spPr bwMode="auto">
          <a:xfrm>
            <a:off x="6973725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643440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697478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80" name="直接连接符 79"/>
          <p:cNvCxnSpPr/>
          <p:nvPr/>
        </p:nvCxnSpPr>
        <p:spPr>
          <a:xfrm>
            <a:off x="4933950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81" name="直接连接符 80"/>
          <p:cNvCxnSpPr/>
          <p:nvPr/>
        </p:nvCxnSpPr>
        <p:spPr>
          <a:xfrm flipV="1">
            <a:off x="4933950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82" name="直接连接符 81"/>
          <p:cNvCxnSpPr/>
          <p:nvPr/>
        </p:nvCxnSpPr>
        <p:spPr>
          <a:xfrm>
            <a:off x="5481955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83" name="直接连接符 82"/>
          <p:cNvCxnSpPr/>
          <p:nvPr/>
        </p:nvCxnSpPr>
        <p:spPr>
          <a:xfrm flipV="1">
            <a:off x="5481955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88" name="直接连接符 87"/>
          <p:cNvCxnSpPr/>
          <p:nvPr/>
        </p:nvCxnSpPr>
        <p:spPr>
          <a:xfrm>
            <a:off x="6433185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89" name="直接连接符 88"/>
          <p:cNvCxnSpPr/>
          <p:nvPr/>
        </p:nvCxnSpPr>
        <p:spPr>
          <a:xfrm flipV="1">
            <a:off x="6433185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92" name="直接连接符 91"/>
          <p:cNvCxnSpPr/>
          <p:nvPr/>
        </p:nvCxnSpPr>
        <p:spPr>
          <a:xfrm>
            <a:off x="6981190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94" name="直接连接符 93"/>
          <p:cNvCxnSpPr/>
          <p:nvPr/>
        </p:nvCxnSpPr>
        <p:spPr>
          <a:xfrm flipV="1">
            <a:off x="6981190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95" name="Rectangle 58"/>
          <p:cNvSpPr/>
          <p:nvPr/>
        </p:nvSpPr>
        <p:spPr>
          <a:xfrm>
            <a:off x="9834880" y="3510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6" name="Rectangle 18"/>
          <p:cNvSpPr>
            <a:spLocks noChangeArrowheads="1"/>
          </p:cNvSpPr>
          <p:nvPr/>
        </p:nvSpPr>
        <p:spPr bwMode="auto">
          <a:xfrm>
            <a:off x="7889776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842978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98" name="Rectangle 18"/>
          <p:cNvSpPr>
            <a:spLocks noChangeArrowheads="1"/>
          </p:cNvSpPr>
          <p:nvPr/>
        </p:nvSpPr>
        <p:spPr bwMode="auto">
          <a:xfrm>
            <a:off x="897059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2882166" y="4962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341899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3962980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05" name="Rectangle 18"/>
          <p:cNvSpPr>
            <a:spLocks noChangeArrowheads="1"/>
          </p:cNvSpPr>
          <p:nvPr/>
        </p:nvSpPr>
        <p:spPr bwMode="auto">
          <a:xfrm>
            <a:off x="4933851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06" name="Rectangle 18"/>
          <p:cNvSpPr>
            <a:spLocks noChangeArrowheads="1"/>
          </p:cNvSpPr>
          <p:nvPr/>
        </p:nvSpPr>
        <p:spPr bwMode="auto">
          <a:xfrm>
            <a:off x="5473855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07" name="Rectangle 18"/>
          <p:cNvSpPr>
            <a:spLocks noChangeArrowheads="1"/>
          </p:cNvSpPr>
          <p:nvPr/>
        </p:nvSpPr>
        <p:spPr bwMode="auto">
          <a:xfrm>
            <a:off x="4935600" y="375548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08" name="Rectangle 18"/>
          <p:cNvSpPr>
            <a:spLocks noChangeArrowheads="1"/>
          </p:cNvSpPr>
          <p:nvPr/>
        </p:nvSpPr>
        <p:spPr bwMode="auto">
          <a:xfrm>
            <a:off x="5475600" y="375548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09" name="直接连接符 108"/>
          <p:cNvCxnSpPr/>
          <p:nvPr/>
        </p:nvCxnSpPr>
        <p:spPr>
          <a:xfrm flipV="1">
            <a:off x="1635125" y="417766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0" name="直接连接符 109"/>
          <p:cNvCxnSpPr/>
          <p:nvPr/>
        </p:nvCxnSpPr>
        <p:spPr>
          <a:xfrm flipV="1">
            <a:off x="1099185" y="417830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1" name="直接连接符 110"/>
          <p:cNvCxnSpPr/>
          <p:nvPr/>
        </p:nvCxnSpPr>
        <p:spPr>
          <a:xfrm flipV="1">
            <a:off x="2171065" y="417830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2" name="直接连接符 111"/>
          <p:cNvCxnSpPr/>
          <p:nvPr/>
        </p:nvCxnSpPr>
        <p:spPr>
          <a:xfrm flipH="1" flipV="1">
            <a:off x="485140" y="4591725"/>
            <a:ext cx="1692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3" name="直接连接符 112"/>
          <p:cNvCxnSpPr/>
          <p:nvPr/>
        </p:nvCxnSpPr>
        <p:spPr>
          <a:xfrm flipV="1">
            <a:off x="493395" y="3328035"/>
            <a:ext cx="0" cy="12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4" name="直接连接符 113"/>
          <p:cNvCxnSpPr/>
          <p:nvPr/>
        </p:nvCxnSpPr>
        <p:spPr>
          <a:xfrm flipH="1" flipV="1">
            <a:off x="485140" y="3326805"/>
            <a:ext cx="4572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5" name="直接连接符 114"/>
          <p:cNvCxnSpPr/>
          <p:nvPr/>
        </p:nvCxnSpPr>
        <p:spPr>
          <a:xfrm flipV="1">
            <a:off x="5046345" y="332740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6" name="直接连接符 115"/>
          <p:cNvCxnSpPr/>
          <p:nvPr/>
        </p:nvCxnSpPr>
        <p:spPr>
          <a:xfrm flipV="1">
            <a:off x="4926330" y="332803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7" name="直接连接符 116"/>
          <p:cNvCxnSpPr/>
          <p:nvPr/>
        </p:nvCxnSpPr>
        <p:spPr>
          <a:xfrm flipV="1">
            <a:off x="4805045" y="332676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8" name="直接连接符 117"/>
          <p:cNvCxnSpPr/>
          <p:nvPr/>
        </p:nvCxnSpPr>
        <p:spPr>
          <a:xfrm flipV="1">
            <a:off x="8756650" y="419290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9" name="直接连接符 118"/>
          <p:cNvCxnSpPr/>
          <p:nvPr/>
        </p:nvCxnSpPr>
        <p:spPr>
          <a:xfrm flipV="1">
            <a:off x="8220710" y="419354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0" name="直接连接符 119"/>
          <p:cNvCxnSpPr/>
          <p:nvPr/>
        </p:nvCxnSpPr>
        <p:spPr>
          <a:xfrm flipV="1">
            <a:off x="9292590" y="419354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1" name="直接连接符 120"/>
          <p:cNvCxnSpPr/>
          <p:nvPr/>
        </p:nvCxnSpPr>
        <p:spPr>
          <a:xfrm flipH="1" flipV="1">
            <a:off x="8220710" y="4607600"/>
            <a:ext cx="1548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2" name="直接连接符 121"/>
          <p:cNvCxnSpPr/>
          <p:nvPr/>
        </p:nvCxnSpPr>
        <p:spPr>
          <a:xfrm flipH="1" flipV="1">
            <a:off x="5635625" y="3142655"/>
            <a:ext cx="4140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3" name="直接连接符 122"/>
          <p:cNvCxnSpPr/>
          <p:nvPr/>
        </p:nvCxnSpPr>
        <p:spPr>
          <a:xfrm flipV="1">
            <a:off x="5721350" y="314960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24" name="直接连接符 123"/>
          <p:cNvCxnSpPr/>
          <p:nvPr/>
        </p:nvCxnSpPr>
        <p:spPr>
          <a:xfrm flipV="1">
            <a:off x="5646420" y="315023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25" name="直接连接符 124"/>
          <p:cNvCxnSpPr/>
          <p:nvPr/>
        </p:nvCxnSpPr>
        <p:spPr>
          <a:xfrm flipV="1">
            <a:off x="5792470" y="314960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26" name="直接连接符 125"/>
          <p:cNvCxnSpPr/>
          <p:nvPr/>
        </p:nvCxnSpPr>
        <p:spPr>
          <a:xfrm flipV="1">
            <a:off x="3692525" y="4178300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7" name="直接连接符 126"/>
          <p:cNvCxnSpPr/>
          <p:nvPr/>
        </p:nvCxnSpPr>
        <p:spPr>
          <a:xfrm flipV="1">
            <a:off x="3156585" y="4178935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8" name="直接连接符 127"/>
          <p:cNvCxnSpPr/>
          <p:nvPr/>
        </p:nvCxnSpPr>
        <p:spPr>
          <a:xfrm flipV="1">
            <a:off x="4228465" y="4178935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9" name="直接连接符 128"/>
          <p:cNvCxnSpPr/>
          <p:nvPr/>
        </p:nvCxnSpPr>
        <p:spPr>
          <a:xfrm flipH="1" flipV="1">
            <a:off x="2655570" y="4590455"/>
            <a:ext cx="1576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0" name="直接连接符 129"/>
          <p:cNvCxnSpPr/>
          <p:nvPr/>
        </p:nvCxnSpPr>
        <p:spPr>
          <a:xfrm flipV="1">
            <a:off x="2663825" y="3129915"/>
            <a:ext cx="0" cy="1476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1" name="直接连接符 130"/>
          <p:cNvCxnSpPr/>
          <p:nvPr/>
        </p:nvCxnSpPr>
        <p:spPr>
          <a:xfrm flipH="1" flipV="1">
            <a:off x="2663825" y="3142655"/>
            <a:ext cx="2746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2" name="直接连接符 131"/>
          <p:cNvCxnSpPr/>
          <p:nvPr/>
        </p:nvCxnSpPr>
        <p:spPr>
          <a:xfrm flipV="1">
            <a:off x="5319395" y="314134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33" name="直接连接符 132"/>
          <p:cNvCxnSpPr/>
          <p:nvPr/>
        </p:nvCxnSpPr>
        <p:spPr>
          <a:xfrm flipV="1">
            <a:off x="5178425" y="314198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34" name="直接连接符 133"/>
          <p:cNvCxnSpPr/>
          <p:nvPr/>
        </p:nvCxnSpPr>
        <p:spPr>
          <a:xfrm flipV="1">
            <a:off x="5254625" y="314071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35" name="直接连接符 134"/>
          <p:cNvCxnSpPr/>
          <p:nvPr/>
        </p:nvCxnSpPr>
        <p:spPr>
          <a:xfrm flipV="1">
            <a:off x="5401945" y="314134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36" name="直接连接符 135"/>
          <p:cNvCxnSpPr/>
          <p:nvPr/>
        </p:nvCxnSpPr>
        <p:spPr>
          <a:xfrm flipV="1">
            <a:off x="9768840" y="3137535"/>
            <a:ext cx="0" cy="1476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TextBox 59"/>
          <p:cNvSpPr txBox="1"/>
          <p:nvPr/>
        </p:nvSpPr>
        <p:spPr>
          <a:xfrm>
            <a:off x="532130" y="5867400"/>
            <a:ext cx="72612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Aggregation keeps single-cluster fault tolerance,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0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(stripe 1),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6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8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 stripe 2), dispersed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07" name="Right Arrow 7"/>
          <p:cNvSpPr/>
          <p:nvPr/>
        </p:nvSpPr>
        <p:spPr bwMode="auto">
          <a:xfrm rot="13560000">
            <a:off x="1982743" y="5764861"/>
            <a:ext cx="180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ight Arrow 7"/>
          <p:cNvSpPr/>
          <p:nvPr/>
        </p:nvSpPr>
        <p:spPr bwMode="auto">
          <a:xfrm rot="19560000">
            <a:off x="7801883" y="5841061"/>
            <a:ext cx="180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Our Motivation for Problem (1)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11</a:t>
            </a:fld>
            <a:endParaRPr lang="en-US"/>
          </a:p>
        </p:txBody>
      </p:sp>
      <p:sp>
        <p:nvSpPr>
          <p:cNvPr id="139" name="内容占位符 138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962150"/>
          </a:xfrm>
        </p:spPr>
        <p:txBody>
          <a:bodyPr/>
          <a:lstStyle/>
          <a:p>
            <a:r>
              <a:rPr lang="en-US" altLang="zh-CN"/>
              <a:t>2 LRC(6, 2, 2) -&gt; LRC(12, 4, 2)</a:t>
            </a:r>
          </a:p>
          <a:p>
            <a:pPr lvl="1"/>
            <a:r>
              <a:rPr lang="en-US" altLang="zh-CN"/>
              <a:t>D</a:t>
            </a:r>
            <a:r>
              <a:rPr lang="en-US" altLang="zh-CN" baseline="-25000"/>
              <a:t>0</a:t>
            </a:r>
            <a:r>
              <a:rPr lang="en-US" altLang="zh-CN"/>
              <a:t>-D</a:t>
            </a:r>
            <a:r>
              <a:rPr lang="en-US" altLang="zh-CN" baseline="-25000"/>
              <a:t>5</a:t>
            </a:r>
            <a:r>
              <a:rPr lang="en-US" altLang="zh-CN"/>
              <a:t>, L</a:t>
            </a:r>
            <a:r>
              <a:rPr lang="en-US" altLang="zh-CN" baseline="-25000"/>
              <a:t>0</a:t>
            </a:r>
            <a:r>
              <a:rPr lang="en-US" altLang="zh-CN"/>
              <a:t>, L</a:t>
            </a:r>
            <a:r>
              <a:rPr lang="en-US" altLang="zh-CN" baseline="-25000"/>
              <a:t>1</a:t>
            </a:r>
            <a:r>
              <a:rPr lang="en-US" altLang="zh-CN"/>
              <a:t>, G</a:t>
            </a:r>
            <a:r>
              <a:rPr lang="en-US" altLang="zh-CN" baseline="-25000"/>
              <a:t>0</a:t>
            </a:r>
            <a:r>
              <a:rPr lang="en-US" altLang="zh-CN"/>
              <a:t>, G</a:t>
            </a:r>
            <a:r>
              <a:rPr lang="en-US" altLang="zh-CN" baseline="-25000"/>
              <a:t>1</a:t>
            </a:r>
            <a:r>
              <a:rPr lang="en-US" altLang="zh-CN"/>
              <a:t>: stripe 1; </a:t>
            </a:r>
            <a:r>
              <a:rPr lang="en-US" altLang="zh-CN">
                <a:sym typeface="+mn-ea"/>
              </a:rPr>
              <a:t>D</a:t>
            </a:r>
            <a:r>
              <a:rPr lang="en-US" altLang="zh-CN" baseline="-25000">
                <a:sym typeface="+mn-ea"/>
              </a:rPr>
              <a:t>6</a:t>
            </a:r>
            <a:r>
              <a:rPr lang="en-US" altLang="zh-CN">
                <a:sym typeface="+mn-ea"/>
              </a:rPr>
              <a:t>-D</a:t>
            </a:r>
            <a:r>
              <a:rPr lang="en-US" altLang="zh-CN" baseline="-25000">
                <a:sym typeface="+mn-ea"/>
              </a:rPr>
              <a:t>11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: stripe 2</a:t>
            </a:r>
          </a:p>
          <a:p>
            <a:pPr lvl="1"/>
            <a:r>
              <a:rPr lang="en-US" altLang="zh-CN"/>
              <a:t>Recalculation cost: 8 blocks</a:t>
            </a:r>
          </a:p>
          <a:p>
            <a:pPr lvl="1"/>
            <a:r>
              <a:rPr lang="en-US" altLang="zh-CN"/>
              <a:t>Migration cost: </a:t>
            </a:r>
            <a:r>
              <a:rPr lang="en-US" altLang="zh-CN" b="1">
                <a:solidFill>
                  <a:srgbClr val="FF0000"/>
                </a:solidFill>
              </a:rPr>
              <a:t>0 block</a:t>
            </a:r>
            <a:endParaRPr lang="en-US" altLang="zh-CN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8292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3692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9100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1" name="Rectangle 58"/>
          <p:cNvSpPr/>
          <p:nvPr/>
        </p:nvSpPr>
        <p:spPr>
          <a:xfrm>
            <a:off x="6997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8859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4228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39667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57" name="Rectangle 58"/>
          <p:cNvSpPr/>
          <p:nvPr/>
        </p:nvSpPr>
        <p:spPr>
          <a:xfrm>
            <a:off x="27565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8" name="Rectangle 58"/>
          <p:cNvSpPr/>
          <p:nvPr/>
        </p:nvSpPr>
        <p:spPr>
          <a:xfrm>
            <a:off x="480504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49344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54744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49351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54755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9" name="Rectangle 58"/>
          <p:cNvSpPr/>
          <p:nvPr/>
        </p:nvSpPr>
        <p:spPr>
          <a:xfrm>
            <a:off x="630110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0" name="Rectangle 58"/>
          <p:cNvSpPr/>
          <p:nvPr/>
        </p:nvSpPr>
        <p:spPr>
          <a:xfrm>
            <a:off x="779335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1" name="Rectangle 18"/>
          <p:cNvSpPr>
            <a:spLocks noChangeArrowheads="1"/>
          </p:cNvSpPr>
          <p:nvPr/>
        </p:nvSpPr>
        <p:spPr bwMode="auto">
          <a:xfrm>
            <a:off x="6433721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2" name="Rectangle 18"/>
          <p:cNvSpPr>
            <a:spLocks noChangeArrowheads="1"/>
          </p:cNvSpPr>
          <p:nvPr/>
        </p:nvSpPr>
        <p:spPr bwMode="auto">
          <a:xfrm>
            <a:off x="6973725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83" name="Rectangle 18"/>
          <p:cNvSpPr>
            <a:spLocks noChangeArrowheads="1"/>
          </p:cNvSpPr>
          <p:nvPr/>
        </p:nvSpPr>
        <p:spPr bwMode="auto">
          <a:xfrm>
            <a:off x="643440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697478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86" name="直接连接符 85"/>
          <p:cNvCxnSpPr>
            <a:endCxn id="16" idx="2"/>
          </p:cNvCxnSpPr>
          <p:nvPr/>
        </p:nvCxnSpPr>
        <p:spPr>
          <a:xfrm flipV="1">
            <a:off x="1638935" y="417766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87" name="直接连接符 86"/>
          <p:cNvCxnSpPr/>
          <p:nvPr/>
        </p:nvCxnSpPr>
        <p:spPr>
          <a:xfrm flipV="1">
            <a:off x="1099185" y="417830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1" name="直接连接符 90"/>
          <p:cNvCxnSpPr/>
          <p:nvPr/>
        </p:nvCxnSpPr>
        <p:spPr>
          <a:xfrm flipV="1">
            <a:off x="2171065" y="417830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2" name="直接连接符 91"/>
          <p:cNvCxnSpPr/>
          <p:nvPr/>
        </p:nvCxnSpPr>
        <p:spPr>
          <a:xfrm flipV="1">
            <a:off x="3692525" y="417830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3" name="直接连接符 92"/>
          <p:cNvCxnSpPr/>
          <p:nvPr/>
        </p:nvCxnSpPr>
        <p:spPr>
          <a:xfrm flipV="1">
            <a:off x="3156585" y="417893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4" name="直接连接符 93"/>
          <p:cNvCxnSpPr/>
          <p:nvPr/>
        </p:nvCxnSpPr>
        <p:spPr>
          <a:xfrm flipV="1">
            <a:off x="4228465" y="417893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5" name="直接连接符 94"/>
          <p:cNvCxnSpPr/>
          <p:nvPr/>
        </p:nvCxnSpPr>
        <p:spPr>
          <a:xfrm flipH="1" flipV="1">
            <a:off x="485140" y="4591725"/>
            <a:ext cx="1692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6" name="直接连接符 95"/>
          <p:cNvCxnSpPr/>
          <p:nvPr/>
        </p:nvCxnSpPr>
        <p:spPr>
          <a:xfrm flipV="1">
            <a:off x="493395" y="3328035"/>
            <a:ext cx="0" cy="12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7" name="直接连接符 96"/>
          <p:cNvCxnSpPr/>
          <p:nvPr/>
        </p:nvCxnSpPr>
        <p:spPr>
          <a:xfrm flipH="1" flipV="1">
            <a:off x="485140" y="3326805"/>
            <a:ext cx="4572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8" name="直接连接符 97"/>
          <p:cNvCxnSpPr/>
          <p:nvPr/>
        </p:nvCxnSpPr>
        <p:spPr>
          <a:xfrm flipV="1">
            <a:off x="5046345" y="332740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0" name="直接连接符 99"/>
          <p:cNvCxnSpPr/>
          <p:nvPr/>
        </p:nvCxnSpPr>
        <p:spPr>
          <a:xfrm flipV="1">
            <a:off x="4906010" y="332803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1" name="直接连接符 100"/>
          <p:cNvCxnSpPr/>
          <p:nvPr/>
        </p:nvCxnSpPr>
        <p:spPr>
          <a:xfrm flipH="1" flipV="1">
            <a:off x="2655570" y="4590455"/>
            <a:ext cx="1576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4" name="直接连接符 103"/>
          <p:cNvCxnSpPr/>
          <p:nvPr/>
        </p:nvCxnSpPr>
        <p:spPr>
          <a:xfrm flipV="1">
            <a:off x="2663825" y="3129915"/>
            <a:ext cx="0" cy="1476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5" name="直接连接符 104"/>
          <p:cNvCxnSpPr/>
          <p:nvPr/>
        </p:nvCxnSpPr>
        <p:spPr>
          <a:xfrm flipH="1" flipV="1">
            <a:off x="2663825" y="3142655"/>
            <a:ext cx="2664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6" name="直接连接符 105"/>
          <p:cNvCxnSpPr/>
          <p:nvPr/>
        </p:nvCxnSpPr>
        <p:spPr>
          <a:xfrm flipV="1">
            <a:off x="5319395" y="314134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7" name="直接连接符 106"/>
          <p:cNvCxnSpPr/>
          <p:nvPr/>
        </p:nvCxnSpPr>
        <p:spPr>
          <a:xfrm flipV="1">
            <a:off x="5188585" y="314198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8" name="直接连接符 107"/>
          <p:cNvCxnSpPr/>
          <p:nvPr/>
        </p:nvCxnSpPr>
        <p:spPr>
          <a:xfrm>
            <a:off x="4933950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09" name="直接连接符 108"/>
          <p:cNvCxnSpPr/>
          <p:nvPr/>
        </p:nvCxnSpPr>
        <p:spPr>
          <a:xfrm flipV="1">
            <a:off x="4933950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0" name="直接连接符 109"/>
          <p:cNvCxnSpPr/>
          <p:nvPr/>
        </p:nvCxnSpPr>
        <p:spPr>
          <a:xfrm>
            <a:off x="5481955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1" name="直接连接符 110"/>
          <p:cNvCxnSpPr/>
          <p:nvPr/>
        </p:nvCxnSpPr>
        <p:spPr>
          <a:xfrm flipV="1">
            <a:off x="5481955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2" name="直接连接符 111"/>
          <p:cNvCxnSpPr/>
          <p:nvPr/>
        </p:nvCxnSpPr>
        <p:spPr>
          <a:xfrm>
            <a:off x="6433185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3" name="直接连接符 112"/>
          <p:cNvCxnSpPr/>
          <p:nvPr/>
        </p:nvCxnSpPr>
        <p:spPr>
          <a:xfrm flipV="1">
            <a:off x="6433185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4" name="直接连接符 113"/>
          <p:cNvCxnSpPr/>
          <p:nvPr/>
        </p:nvCxnSpPr>
        <p:spPr>
          <a:xfrm>
            <a:off x="6981190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5" name="直接连接符 114"/>
          <p:cNvCxnSpPr/>
          <p:nvPr/>
        </p:nvCxnSpPr>
        <p:spPr>
          <a:xfrm flipV="1">
            <a:off x="6981190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16" name="Rectangle 18"/>
          <p:cNvSpPr>
            <a:spLocks noChangeArrowheads="1"/>
          </p:cNvSpPr>
          <p:nvPr/>
        </p:nvSpPr>
        <p:spPr bwMode="auto">
          <a:xfrm>
            <a:off x="4933851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17" name="Rectangle 18"/>
          <p:cNvSpPr>
            <a:spLocks noChangeArrowheads="1"/>
          </p:cNvSpPr>
          <p:nvPr/>
        </p:nvSpPr>
        <p:spPr bwMode="auto">
          <a:xfrm>
            <a:off x="5473855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18" name="Rectangle 58"/>
          <p:cNvSpPr/>
          <p:nvPr/>
        </p:nvSpPr>
        <p:spPr>
          <a:xfrm>
            <a:off x="9834880" y="3510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9" name="Rectangle 18"/>
          <p:cNvSpPr>
            <a:spLocks noChangeArrowheads="1"/>
          </p:cNvSpPr>
          <p:nvPr/>
        </p:nvSpPr>
        <p:spPr bwMode="auto">
          <a:xfrm>
            <a:off x="7889776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20" name="Rectangle 18"/>
          <p:cNvSpPr>
            <a:spLocks noChangeArrowheads="1"/>
          </p:cNvSpPr>
          <p:nvPr/>
        </p:nvSpPr>
        <p:spPr bwMode="auto">
          <a:xfrm>
            <a:off x="842978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21" name="Rectangle 18"/>
          <p:cNvSpPr>
            <a:spLocks noChangeArrowheads="1"/>
          </p:cNvSpPr>
          <p:nvPr/>
        </p:nvSpPr>
        <p:spPr bwMode="auto">
          <a:xfrm>
            <a:off x="897059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22" name="Rectangle 18"/>
          <p:cNvSpPr>
            <a:spLocks noChangeArrowheads="1"/>
          </p:cNvSpPr>
          <p:nvPr/>
        </p:nvSpPr>
        <p:spPr bwMode="auto">
          <a:xfrm>
            <a:off x="9946541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23" name="Rectangle 18"/>
          <p:cNvSpPr>
            <a:spLocks noChangeArrowheads="1"/>
          </p:cNvSpPr>
          <p:nvPr/>
        </p:nvSpPr>
        <p:spPr bwMode="auto">
          <a:xfrm>
            <a:off x="1048337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24" name="Rectangle 18"/>
          <p:cNvSpPr>
            <a:spLocks noChangeArrowheads="1"/>
          </p:cNvSpPr>
          <p:nvPr/>
        </p:nvSpPr>
        <p:spPr bwMode="auto">
          <a:xfrm>
            <a:off x="11027355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cxnSp>
        <p:nvCxnSpPr>
          <p:cNvPr id="125" name="直接连接符 124"/>
          <p:cNvCxnSpPr/>
          <p:nvPr/>
        </p:nvCxnSpPr>
        <p:spPr>
          <a:xfrm flipV="1">
            <a:off x="8756650" y="419290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6" name="直接连接符 125"/>
          <p:cNvCxnSpPr/>
          <p:nvPr/>
        </p:nvCxnSpPr>
        <p:spPr>
          <a:xfrm flipV="1">
            <a:off x="8220710" y="419354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7" name="直接连接符 126"/>
          <p:cNvCxnSpPr/>
          <p:nvPr/>
        </p:nvCxnSpPr>
        <p:spPr>
          <a:xfrm flipV="1">
            <a:off x="9292590" y="419354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8" name="直接连接符 127"/>
          <p:cNvCxnSpPr/>
          <p:nvPr/>
        </p:nvCxnSpPr>
        <p:spPr>
          <a:xfrm flipV="1">
            <a:off x="10814050" y="4193540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9" name="直接连接符 128"/>
          <p:cNvCxnSpPr/>
          <p:nvPr/>
        </p:nvCxnSpPr>
        <p:spPr>
          <a:xfrm flipV="1">
            <a:off x="10278110" y="419417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0" name="直接连接符 129"/>
          <p:cNvCxnSpPr/>
          <p:nvPr/>
        </p:nvCxnSpPr>
        <p:spPr>
          <a:xfrm flipV="1">
            <a:off x="11349990" y="4194175"/>
            <a:ext cx="0" cy="42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1" name="直接连接符 130"/>
          <p:cNvCxnSpPr/>
          <p:nvPr/>
        </p:nvCxnSpPr>
        <p:spPr>
          <a:xfrm flipH="1" flipV="1">
            <a:off x="10278110" y="4605695"/>
            <a:ext cx="1648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2" name="直接连接符 131"/>
          <p:cNvCxnSpPr/>
          <p:nvPr/>
        </p:nvCxnSpPr>
        <p:spPr>
          <a:xfrm flipH="1" flipV="1">
            <a:off x="8220710" y="4607600"/>
            <a:ext cx="1548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3" name="直接连接符 132"/>
          <p:cNvCxnSpPr/>
          <p:nvPr/>
        </p:nvCxnSpPr>
        <p:spPr>
          <a:xfrm flipV="1">
            <a:off x="9768840" y="3137535"/>
            <a:ext cx="0" cy="1476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4" name="直接连接符 133"/>
          <p:cNvCxnSpPr/>
          <p:nvPr/>
        </p:nvCxnSpPr>
        <p:spPr>
          <a:xfrm flipV="1">
            <a:off x="11911965" y="3336290"/>
            <a:ext cx="0" cy="12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5" name="直接连接符 134"/>
          <p:cNvCxnSpPr/>
          <p:nvPr/>
        </p:nvCxnSpPr>
        <p:spPr>
          <a:xfrm flipH="1" flipV="1">
            <a:off x="5915660" y="3328075"/>
            <a:ext cx="6004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6" name="直接连接符 135"/>
          <p:cNvCxnSpPr/>
          <p:nvPr/>
        </p:nvCxnSpPr>
        <p:spPr>
          <a:xfrm flipH="1" flipV="1">
            <a:off x="5635625" y="3142655"/>
            <a:ext cx="4140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7" name="直接连接符 136"/>
          <p:cNvCxnSpPr/>
          <p:nvPr/>
        </p:nvCxnSpPr>
        <p:spPr>
          <a:xfrm flipV="1">
            <a:off x="5777230" y="314960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38" name="直接连接符 137"/>
          <p:cNvCxnSpPr/>
          <p:nvPr/>
        </p:nvCxnSpPr>
        <p:spPr>
          <a:xfrm flipV="1">
            <a:off x="5646420" y="315023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40" name="直接连接符 139"/>
          <p:cNvCxnSpPr/>
          <p:nvPr/>
        </p:nvCxnSpPr>
        <p:spPr>
          <a:xfrm flipV="1">
            <a:off x="6065520" y="333565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41" name="直接连接符 140"/>
          <p:cNvCxnSpPr/>
          <p:nvPr/>
        </p:nvCxnSpPr>
        <p:spPr>
          <a:xfrm flipV="1">
            <a:off x="5925185" y="333629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sp>
        <p:nvSpPr>
          <p:cNvPr id="351" name="TextBox 59"/>
          <p:cNvSpPr txBox="1"/>
          <p:nvPr/>
        </p:nvSpPr>
        <p:spPr>
          <a:xfrm>
            <a:off x="532130" y="5867400"/>
            <a:ext cx="67665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Disperse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5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(stripe 1),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9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11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 stripe 2)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Our Motivation for Problem (2)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12</a:t>
            </a:fld>
            <a:endParaRPr lang="en-US"/>
          </a:p>
        </p:txBody>
      </p:sp>
      <p:sp>
        <p:nvSpPr>
          <p:cNvPr id="139" name="内容占位符 138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962150"/>
          </a:xfrm>
        </p:spPr>
        <p:txBody>
          <a:bodyPr/>
          <a:lstStyle/>
          <a:p>
            <a:r>
              <a:rPr lang="en-US" altLang="zh-CN"/>
              <a:t>2 LRC(6, 2, 2) -&gt; LRC(12, 4, 4)</a:t>
            </a:r>
          </a:p>
          <a:p>
            <a:pPr lvl="1"/>
            <a:r>
              <a:rPr lang="en-US" altLang="zh-CN"/>
              <a:t>D</a:t>
            </a:r>
            <a:r>
              <a:rPr lang="en-US" altLang="zh-CN" baseline="-25000"/>
              <a:t>0</a:t>
            </a:r>
            <a:r>
              <a:rPr lang="en-US" altLang="zh-CN"/>
              <a:t>-D</a:t>
            </a:r>
            <a:r>
              <a:rPr lang="en-US" altLang="zh-CN" baseline="-25000"/>
              <a:t>5</a:t>
            </a:r>
            <a:r>
              <a:rPr lang="en-US" altLang="zh-CN"/>
              <a:t>, L</a:t>
            </a:r>
            <a:r>
              <a:rPr lang="en-US" altLang="zh-CN" baseline="-25000"/>
              <a:t>0</a:t>
            </a:r>
            <a:r>
              <a:rPr lang="en-US" altLang="zh-CN"/>
              <a:t>, L</a:t>
            </a:r>
            <a:r>
              <a:rPr lang="en-US" altLang="zh-CN" baseline="-25000"/>
              <a:t>1</a:t>
            </a:r>
            <a:r>
              <a:rPr lang="en-US" altLang="zh-CN"/>
              <a:t>, G</a:t>
            </a:r>
            <a:r>
              <a:rPr lang="en-US" altLang="zh-CN" baseline="-25000"/>
              <a:t>0</a:t>
            </a:r>
            <a:r>
              <a:rPr lang="en-US" altLang="zh-CN"/>
              <a:t>, G</a:t>
            </a:r>
            <a:r>
              <a:rPr lang="en-US" altLang="zh-CN" baseline="-25000"/>
              <a:t>1</a:t>
            </a:r>
            <a:r>
              <a:rPr lang="en-US" altLang="zh-CN"/>
              <a:t>: stripe 1; </a:t>
            </a:r>
            <a:r>
              <a:rPr lang="en-US" altLang="zh-CN">
                <a:sym typeface="+mn-ea"/>
              </a:rPr>
              <a:t>D</a:t>
            </a:r>
            <a:r>
              <a:rPr lang="en-US" altLang="zh-CN" baseline="-25000">
                <a:sym typeface="+mn-ea"/>
              </a:rPr>
              <a:t>6</a:t>
            </a:r>
            <a:r>
              <a:rPr lang="en-US" altLang="zh-CN">
                <a:sym typeface="+mn-ea"/>
              </a:rPr>
              <a:t>-D</a:t>
            </a:r>
            <a:r>
              <a:rPr lang="en-US" altLang="zh-CN" baseline="-25000">
                <a:sym typeface="+mn-ea"/>
              </a:rPr>
              <a:t>11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: stripe 2</a:t>
            </a:r>
          </a:p>
          <a:p>
            <a:pPr lvl="1"/>
            <a:r>
              <a:rPr lang="en-US" altLang="zh-CN"/>
              <a:t>Recalculation cost: </a:t>
            </a:r>
            <a:r>
              <a:rPr lang="en-US" altLang="zh-CN" b="1">
                <a:solidFill>
                  <a:srgbClr val="FF0000"/>
                </a:solidFill>
              </a:rPr>
              <a:t>8 blocks</a:t>
            </a:r>
            <a:endParaRPr lang="en-US" altLang="zh-CN"/>
          </a:p>
          <a:p>
            <a:pPr lvl="1"/>
            <a:r>
              <a:rPr lang="en-US" altLang="zh-CN"/>
              <a:t>Migration cost: </a:t>
            </a:r>
            <a:r>
              <a:rPr lang="en-US" altLang="zh-CN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8292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13692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19100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" name="Rectangle 58"/>
          <p:cNvSpPr/>
          <p:nvPr/>
        </p:nvSpPr>
        <p:spPr>
          <a:xfrm>
            <a:off x="6997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8859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4228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9667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8" name="Rectangle 58"/>
          <p:cNvSpPr/>
          <p:nvPr/>
        </p:nvSpPr>
        <p:spPr>
          <a:xfrm>
            <a:off x="27565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9" name="Rectangle 58"/>
          <p:cNvSpPr/>
          <p:nvPr/>
        </p:nvSpPr>
        <p:spPr>
          <a:xfrm>
            <a:off x="4795520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49344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4" name="Rectangle 18"/>
          <p:cNvSpPr>
            <a:spLocks noChangeArrowheads="1"/>
          </p:cNvSpPr>
          <p:nvPr/>
        </p:nvSpPr>
        <p:spPr bwMode="auto">
          <a:xfrm>
            <a:off x="54744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9351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54755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9" name="Rectangle 58"/>
          <p:cNvSpPr/>
          <p:nvPr/>
        </p:nvSpPr>
        <p:spPr>
          <a:xfrm>
            <a:off x="630110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Rectangle 58"/>
          <p:cNvSpPr/>
          <p:nvPr/>
        </p:nvSpPr>
        <p:spPr>
          <a:xfrm>
            <a:off x="779335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25401" y="4962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36540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90621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882166" y="4962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41899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3962980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6433721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973725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43440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697478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12" name="直接连接符 11"/>
          <p:cNvCxnSpPr>
            <a:stCxn id="20" idx="0"/>
            <a:endCxn id="10" idx="2"/>
          </p:cNvCxnSpPr>
          <p:nvPr/>
        </p:nvCxnSpPr>
        <p:spPr>
          <a:xfrm flipV="1">
            <a:off x="1635125" y="4177665"/>
            <a:ext cx="3810" cy="78486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/>
        </p:nvCxnSpPr>
        <p:spPr>
          <a:xfrm flipV="1">
            <a:off x="1099185" y="4178300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2" name="直接连接符 31"/>
          <p:cNvCxnSpPr/>
          <p:nvPr/>
        </p:nvCxnSpPr>
        <p:spPr>
          <a:xfrm flipV="1">
            <a:off x="2171065" y="4178300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3" name="直接连接符 32"/>
          <p:cNvCxnSpPr/>
          <p:nvPr/>
        </p:nvCxnSpPr>
        <p:spPr>
          <a:xfrm flipV="1">
            <a:off x="3692525" y="4178300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4" name="直接连接符 33"/>
          <p:cNvCxnSpPr/>
          <p:nvPr/>
        </p:nvCxnSpPr>
        <p:spPr>
          <a:xfrm flipV="1">
            <a:off x="3156585" y="4178935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5" name="直接连接符 34"/>
          <p:cNvCxnSpPr/>
          <p:nvPr/>
        </p:nvCxnSpPr>
        <p:spPr>
          <a:xfrm flipV="1">
            <a:off x="4228465" y="4178935"/>
            <a:ext cx="0" cy="7848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6" name="直接连接符 35"/>
          <p:cNvCxnSpPr/>
          <p:nvPr/>
        </p:nvCxnSpPr>
        <p:spPr>
          <a:xfrm flipH="1" flipV="1">
            <a:off x="485140" y="4591725"/>
            <a:ext cx="1692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7" name="直接连接符 36"/>
          <p:cNvCxnSpPr/>
          <p:nvPr/>
        </p:nvCxnSpPr>
        <p:spPr>
          <a:xfrm flipV="1">
            <a:off x="493395" y="3328035"/>
            <a:ext cx="0" cy="12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41" name="直接连接符 40"/>
          <p:cNvCxnSpPr/>
          <p:nvPr/>
        </p:nvCxnSpPr>
        <p:spPr>
          <a:xfrm flipH="1" flipV="1">
            <a:off x="2655570" y="4590455"/>
            <a:ext cx="1576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43" name="直接连接符 42"/>
          <p:cNvCxnSpPr/>
          <p:nvPr/>
        </p:nvCxnSpPr>
        <p:spPr>
          <a:xfrm flipV="1">
            <a:off x="2663825" y="3129915"/>
            <a:ext cx="0" cy="1476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0" name="直接连接符 89"/>
          <p:cNvCxnSpPr/>
          <p:nvPr/>
        </p:nvCxnSpPr>
        <p:spPr>
          <a:xfrm>
            <a:off x="4943475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99" name="直接连接符 98"/>
          <p:cNvCxnSpPr/>
          <p:nvPr/>
        </p:nvCxnSpPr>
        <p:spPr>
          <a:xfrm flipV="1">
            <a:off x="4933950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02" name="直接连接符 101"/>
          <p:cNvCxnSpPr/>
          <p:nvPr/>
        </p:nvCxnSpPr>
        <p:spPr>
          <a:xfrm>
            <a:off x="5481955" y="36417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03" name="直接连接符 102"/>
          <p:cNvCxnSpPr/>
          <p:nvPr/>
        </p:nvCxnSpPr>
        <p:spPr>
          <a:xfrm flipV="1">
            <a:off x="5481955" y="36461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7" name="直接连接符 46"/>
          <p:cNvCxnSpPr/>
          <p:nvPr/>
        </p:nvCxnSpPr>
        <p:spPr>
          <a:xfrm>
            <a:off x="6433185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8" name="直接连接符 47"/>
          <p:cNvCxnSpPr/>
          <p:nvPr/>
        </p:nvCxnSpPr>
        <p:spPr>
          <a:xfrm flipV="1">
            <a:off x="6433185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9" name="直接连接符 48"/>
          <p:cNvCxnSpPr/>
          <p:nvPr/>
        </p:nvCxnSpPr>
        <p:spPr>
          <a:xfrm>
            <a:off x="6981190" y="364490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51" name="直接连接符 50"/>
          <p:cNvCxnSpPr/>
          <p:nvPr/>
        </p:nvCxnSpPr>
        <p:spPr>
          <a:xfrm flipV="1">
            <a:off x="6981190" y="364934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52" name="Rectangle 58"/>
          <p:cNvSpPr/>
          <p:nvPr/>
        </p:nvSpPr>
        <p:spPr>
          <a:xfrm>
            <a:off x="9834880" y="3510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98" name="直接连接符 97"/>
          <p:cNvCxnSpPr/>
          <p:nvPr/>
        </p:nvCxnSpPr>
        <p:spPr>
          <a:xfrm flipH="1" flipV="1">
            <a:off x="485140" y="3326805"/>
            <a:ext cx="48528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0" name="直接连接符 99"/>
          <p:cNvCxnSpPr/>
          <p:nvPr/>
        </p:nvCxnSpPr>
        <p:spPr>
          <a:xfrm flipV="1">
            <a:off x="5052695" y="332740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1" name="直接连接符 100"/>
          <p:cNvCxnSpPr/>
          <p:nvPr/>
        </p:nvCxnSpPr>
        <p:spPr>
          <a:xfrm flipV="1">
            <a:off x="5331460" y="332803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4" name="直接连接符 103"/>
          <p:cNvCxnSpPr/>
          <p:nvPr/>
        </p:nvCxnSpPr>
        <p:spPr>
          <a:xfrm flipH="1" flipV="1">
            <a:off x="2663825" y="3142655"/>
            <a:ext cx="3204000" cy="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5" name="直接连接符 104"/>
          <p:cNvCxnSpPr/>
          <p:nvPr/>
        </p:nvCxnSpPr>
        <p:spPr>
          <a:xfrm flipV="1">
            <a:off x="5601970" y="314134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6" name="直接连接符 105"/>
          <p:cNvCxnSpPr/>
          <p:nvPr/>
        </p:nvCxnSpPr>
        <p:spPr>
          <a:xfrm flipV="1">
            <a:off x="5861685" y="314198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8" name="直接连接符 107"/>
          <p:cNvCxnSpPr/>
          <p:nvPr/>
        </p:nvCxnSpPr>
        <p:spPr>
          <a:xfrm flipV="1">
            <a:off x="4931410" y="3330575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09" name="直接连接符 108"/>
          <p:cNvCxnSpPr/>
          <p:nvPr/>
        </p:nvCxnSpPr>
        <p:spPr>
          <a:xfrm flipV="1">
            <a:off x="5210175" y="333121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0" name="直接连接符 109"/>
          <p:cNvCxnSpPr/>
          <p:nvPr/>
        </p:nvCxnSpPr>
        <p:spPr>
          <a:xfrm flipV="1">
            <a:off x="5488940" y="3141345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1" name="直接连接符 110"/>
          <p:cNvCxnSpPr/>
          <p:nvPr/>
        </p:nvCxnSpPr>
        <p:spPr>
          <a:xfrm flipV="1">
            <a:off x="5748655" y="3141980"/>
            <a:ext cx="0" cy="360000"/>
          </a:xfrm>
          <a:prstGeom prst="line">
            <a:avLst/>
          </a:prstGeom>
          <a:noFill/>
          <a:ln w="190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4933851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5473855" y="429840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935600" y="375548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6" name="Rectangle 18"/>
          <p:cNvSpPr>
            <a:spLocks noChangeArrowheads="1"/>
          </p:cNvSpPr>
          <p:nvPr/>
        </p:nvSpPr>
        <p:spPr bwMode="auto">
          <a:xfrm>
            <a:off x="5475600" y="375548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37" name="TextBox 59"/>
          <p:cNvSpPr txBox="1"/>
          <p:nvPr/>
        </p:nvSpPr>
        <p:spPr>
          <a:xfrm>
            <a:off x="532130" y="5867400"/>
            <a:ext cx="7261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Aggregate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0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(stripe 1),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6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8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 stripe 2)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981201"/>
            <a:ext cx="10970260" cy="3581400"/>
          </a:xfrm>
        </p:spPr>
        <p:txBody>
          <a:bodyPr/>
          <a:lstStyle/>
          <a:p>
            <a:pPr lvl="0"/>
            <a:r>
              <a:rPr lang="en-US" dirty="0"/>
              <a:t>Formally analyze the impact of random data placement on the cross-cluster transitioning traffic</a:t>
            </a:r>
          </a:p>
          <a:p>
            <a:pPr lvl="0"/>
            <a:r>
              <a:rPr lang="en-US" dirty="0"/>
              <a:t>Design </a:t>
            </a:r>
            <a:r>
              <a:rPr lang="en-US" b="1" dirty="0">
                <a:solidFill>
                  <a:srgbClr val="FF0000"/>
                </a:solidFill>
              </a:rPr>
              <a:t>optimal</a:t>
            </a:r>
            <a:r>
              <a:rPr lang="en-US" dirty="0"/>
              <a:t> data placement scheme</a:t>
            </a:r>
          </a:p>
          <a:p>
            <a:pPr lvl="1"/>
            <a:r>
              <a:rPr lang="en-US" sz="2400" dirty="0"/>
              <a:t>Judiciously control the number of blocks to be merged in the same cluster</a:t>
            </a:r>
          </a:p>
          <a:p>
            <a:pPr lvl="1"/>
            <a:r>
              <a:rPr lang="en-US" sz="2400" dirty="0"/>
              <a:t>Minimize cross-cluster transitioning traffic</a:t>
            </a:r>
          </a:p>
          <a:p>
            <a:pPr lvl="1"/>
            <a:r>
              <a:rPr lang="en-US" sz="2400" dirty="0"/>
              <a:t>Maintain minimum repair cost of LRC</a:t>
            </a:r>
            <a:endParaRPr lang="en-US" dirty="0"/>
          </a:p>
          <a:p>
            <a:pPr lvl="0"/>
            <a:r>
              <a:rPr lang="en-US" dirty="0"/>
              <a:t>Conduct testbed experiments to show the efficiency of the data placement scheme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Analysis of Problem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g+i data and local parity blocks (stripe 1), g+j data and local parity blocks (stripe 2), aggregation violates single-cluster fault tolerance for LRC(xk, xl, g)</a:t>
            </a:r>
          </a:p>
          <a:p>
            <a:r>
              <a:rPr lang="en-US" altLang="zh-CN"/>
              <a:t>Migration cost: </a:t>
            </a:r>
            <a:r>
              <a:rPr lang="en-US" altLang="zh-CN">
                <a:sym typeface="+mn-ea"/>
              </a:rPr>
              <a:t>g+j data and local parity blocks (stripe 2)</a:t>
            </a:r>
          </a:p>
          <a:p>
            <a:r>
              <a:rPr lang="en-US" altLang="zh-CN"/>
              <a:t>By pre-distributing </a:t>
            </a:r>
            <a:r>
              <a:rPr lang="en-US" altLang="zh-CN">
                <a:sym typeface="+mn-ea"/>
              </a:rPr>
              <a:t>g+j data and local parity blocks (stripe 2) in a different cluster, we save total transitioning bandwidth</a:t>
            </a:r>
          </a:p>
          <a:p>
            <a:r>
              <a:rPr lang="en-US" altLang="zh-CN" b="1">
                <a:solidFill>
                  <a:srgbClr val="FF0000"/>
                </a:solidFill>
              </a:rPr>
              <a:t>Main finding</a:t>
            </a:r>
            <a:r>
              <a:rPr lang="en-US" altLang="zh-CN"/>
              <a:t>: aggregation increases migration cost (total transitioning bandwidth)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Analysis of Problem (2)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g+i</a:t>
            </a:r>
            <a:r>
              <a:rPr lang="en-US" altLang="zh-CN" baseline="-25000"/>
              <a:t>1</a:t>
            </a:r>
            <a:r>
              <a:rPr lang="en-US" altLang="zh-CN"/>
              <a:t> data and local parity blocks (stripe 1), g+i</a:t>
            </a:r>
            <a:r>
              <a:rPr lang="en-US" altLang="zh-CN" baseline="-25000"/>
              <a:t>2</a:t>
            </a:r>
            <a:r>
              <a:rPr lang="en-US" altLang="zh-CN"/>
              <a:t> data and local parity blocks (stripe 2), ..., g+i</a:t>
            </a:r>
            <a:r>
              <a:rPr lang="en-US" altLang="zh-CN" baseline="-25000"/>
              <a:t>x</a:t>
            </a:r>
            <a:r>
              <a:rPr lang="en-US" altLang="zh-CN"/>
              <a:t> data and local parity blocks (stripe x), aggregation keeps single-cluster fault tolerance for LRC(xk, xl, xg)</a:t>
            </a:r>
          </a:p>
          <a:p>
            <a:r>
              <a:rPr lang="en-US" altLang="zh-CN"/>
              <a:t>By pre-aggregating the blocks from x small-size stripes </a:t>
            </a:r>
            <a:r>
              <a:rPr lang="en-US" altLang="zh-CN">
                <a:sym typeface="+mn-ea"/>
              </a:rPr>
              <a:t>in a single cluster, we save total transitioning bandwidth</a:t>
            </a:r>
          </a:p>
          <a:p>
            <a:r>
              <a:rPr lang="en-US" altLang="zh-CN" b="1">
                <a:solidFill>
                  <a:srgbClr val="FF0000"/>
                </a:solidFill>
              </a:rPr>
              <a:t>Main finding</a:t>
            </a:r>
            <a:r>
              <a:rPr lang="en-US" altLang="zh-CN"/>
              <a:t>: dispersion increases recalculation cost (total transitioning bandwidth)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Placement Strategy for Single Stripe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0578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978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1386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1" name="Rectangle 58"/>
          <p:cNvSpPr/>
          <p:nvPr/>
        </p:nvSpPr>
        <p:spPr>
          <a:xfrm>
            <a:off x="9283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31145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6514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1953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57" name="Rectangle 58"/>
          <p:cNvSpPr/>
          <p:nvPr/>
        </p:nvSpPr>
        <p:spPr>
          <a:xfrm>
            <a:off x="29851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8" name="Rectangle 58"/>
          <p:cNvSpPr/>
          <p:nvPr/>
        </p:nvSpPr>
        <p:spPr>
          <a:xfrm>
            <a:off x="503364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1630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57030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51637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57041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39" name="内容占位符 138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962150"/>
          </a:xfrm>
        </p:spPr>
        <p:txBody>
          <a:bodyPr/>
          <a:lstStyle/>
          <a:p>
            <a:r>
              <a:rPr lang="en-US" altLang="zh-CN"/>
              <a:t>LRC(6, 2, 2)</a:t>
            </a:r>
          </a:p>
          <a:p>
            <a:pPr lvl="1"/>
            <a:r>
              <a:rPr lang="en-US" altLang="zh-CN">
                <a:sym typeface="+mn-ea"/>
              </a:rPr>
              <a:t>Keep single-cluster fault tolerance: no more than g+i (1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≤ i ≤ l</a:t>
            </a:r>
            <a:r>
              <a:rPr lang="en-US" altLang="zh-CN">
                <a:sym typeface="+mn-ea"/>
              </a:rPr>
              <a:t>) blocks that span i groups in a cluster*</a:t>
            </a:r>
          </a:p>
          <a:p>
            <a:pPr lvl="1"/>
            <a:r>
              <a:rPr lang="en-US" altLang="zh-CN"/>
              <a:t>Achieve minimum repair cost: place every g+1 data blocks of each group in one separate cluster</a:t>
            </a:r>
          </a:p>
        </p:txBody>
      </p:sp>
      <p:sp>
        <p:nvSpPr>
          <p:cNvPr id="7" name="TextBox 59"/>
          <p:cNvSpPr txBox="1"/>
          <p:nvPr/>
        </p:nvSpPr>
        <p:spPr>
          <a:xfrm>
            <a:off x="6828790" y="3790950"/>
            <a:ext cx="45281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Single-cluster fault tolerance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Minimum repair cost: one block </a:t>
            </a:r>
          </a:p>
        </p:txBody>
      </p:sp>
      <p:sp>
        <p:nvSpPr>
          <p:cNvPr id="62" name="Right Arrow 7"/>
          <p:cNvSpPr/>
          <p:nvPr/>
        </p:nvSpPr>
        <p:spPr bwMode="auto">
          <a:xfrm rot="960000" flipH="1" flipV="1">
            <a:off x="6616805" y="3681435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ight Arrow 7"/>
          <p:cNvSpPr/>
          <p:nvPr/>
        </p:nvSpPr>
        <p:spPr bwMode="auto">
          <a:xfrm rot="2160000" flipH="1" flipV="1">
            <a:off x="6616805" y="4261825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0" y="6276340"/>
            <a:ext cx="107727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</a:t>
            </a:r>
            <a:r>
              <a:rPr lang="en-US" altLang="zh-CN" sz="2000">
                <a:sym typeface="+mn-ea"/>
              </a:rPr>
              <a:t>Wu et al., </a:t>
            </a:r>
            <a:r>
              <a:rPr lang="en-US" sz="2000" dirty="0"/>
              <a:t>“On the optimal repair-scaling trade-off in Locally Repairable Codes”, </a:t>
            </a:r>
            <a:r>
              <a:rPr lang="en-US" altLang="zh-CN" sz="2000">
                <a:sym typeface="+mn-ea"/>
              </a:rPr>
              <a:t>Infocom'20</a:t>
            </a:r>
            <a:endParaRPr lang="en-US" altLang="zh-CN" sz="2000" dirty="0"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Placement Scheme for Multiple Stripes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17</a:t>
            </a:fld>
            <a:endParaRPr lang="en-US"/>
          </a:p>
        </p:txBody>
      </p:sp>
      <p:sp>
        <p:nvSpPr>
          <p:cNvPr id="139" name="内容占位符 138"/>
          <p:cNvSpPr/>
          <p:nvPr/>
        </p:nvSpPr>
        <p:spPr>
          <a:xfrm>
            <a:off x="609600" y="1143000"/>
            <a:ext cx="10970260" cy="1962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2 LRC(6, 2, 2)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  <a:sym typeface="+mn-ea"/>
              </a:rPr>
              <a:t>Key idea</a:t>
            </a:r>
            <a:r>
              <a:rPr lang="en-US" altLang="zh-CN">
                <a:sym typeface="+mn-ea"/>
              </a:rPr>
              <a:t>: Control the number of blocks to be merged in the same cluster</a:t>
            </a:r>
          </a:p>
          <a:p>
            <a:pPr lvl="1"/>
            <a:r>
              <a:rPr lang="en-US" altLang="zh-CN"/>
              <a:t>Aggregation degree of x LRC(k, l, g) stripes, number of clusters that aggregate data blocks from x small-size stripes</a:t>
            </a:r>
          </a:p>
          <a:p>
            <a:pPr lvl="1"/>
            <a:r>
              <a:rPr lang="en-US" altLang="zh-CN"/>
              <a:t>Set aggregation degree as 0, get a </a:t>
            </a:r>
            <a:r>
              <a:rPr lang="en-US" altLang="zh-CN" b="1">
                <a:solidFill>
                  <a:srgbClr val="FF0000"/>
                </a:solidFill>
              </a:rPr>
              <a:t>dispersed</a:t>
            </a:r>
            <a:r>
              <a:rPr lang="en-US" altLang="zh-CN"/>
              <a:t> data placement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8292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3692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9100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1" name="Rectangle 58"/>
          <p:cNvSpPr/>
          <p:nvPr/>
        </p:nvSpPr>
        <p:spPr>
          <a:xfrm>
            <a:off x="6997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28859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4228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39667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57" name="Rectangle 58"/>
          <p:cNvSpPr/>
          <p:nvPr/>
        </p:nvSpPr>
        <p:spPr>
          <a:xfrm>
            <a:off x="27565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8" name="Rectangle 58"/>
          <p:cNvSpPr/>
          <p:nvPr/>
        </p:nvSpPr>
        <p:spPr>
          <a:xfrm>
            <a:off x="480504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49344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0" name="Rectangle 18"/>
          <p:cNvSpPr>
            <a:spLocks noChangeArrowheads="1"/>
          </p:cNvSpPr>
          <p:nvPr/>
        </p:nvSpPr>
        <p:spPr bwMode="auto">
          <a:xfrm>
            <a:off x="54744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49351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54755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9" name="Rectangle 58"/>
          <p:cNvSpPr/>
          <p:nvPr/>
        </p:nvSpPr>
        <p:spPr>
          <a:xfrm>
            <a:off x="630110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0" name="Rectangle 58"/>
          <p:cNvSpPr/>
          <p:nvPr/>
        </p:nvSpPr>
        <p:spPr>
          <a:xfrm>
            <a:off x="779335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1" name="Rectangle 18"/>
          <p:cNvSpPr>
            <a:spLocks noChangeArrowheads="1"/>
          </p:cNvSpPr>
          <p:nvPr/>
        </p:nvSpPr>
        <p:spPr bwMode="auto">
          <a:xfrm>
            <a:off x="6433721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2" name="Rectangle 18"/>
          <p:cNvSpPr>
            <a:spLocks noChangeArrowheads="1"/>
          </p:cNvSpPr>
          <p:nvPr/>
        </p:nvSpPr>
        <p:spPr bwMode="auto">
          <a:xfrm>
            <a:off x="6973725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83" name="Rectangle 18"/>
          <p:cNvSpPr>
            <a:spLocks noChangeArrowheads="1"/>
          </p:cNvSpPr>
          <p:nvPr/>
        </p:nvSpPr>
        <p:spPr bwMode="auto">
          <a:xfrm>
            <a:off x="643440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697478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18" name="Rectangle 58"/>
          <p:cNvSpPr/>
          <p:nvPr/>
        </p:nvSpPr>
        <p:spPr>
          <a:xfrm>
            <a:off x="9834880" y="3510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9" name="Rectangle 18"/>
          <p:cNvSpPr>
            <a:spLocks noChangeArrowheads="1"/>
          </p:cNvSpPr>
          <p:nvPr/>
        </p:nvSpPr>
        <p:spPr bwMode="auto">
          <a:xfrm>
            <a:off x="7889776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20" name="Rectangle 18"/>
          <p:cNvSpPr>
            <a:spLocks noChangeArrowheads="1"/>
          </p:cNvSpPr>
          <p:nvPr/>
        </p:nvSpPr>
        <p:spPr bwMode="auto">
          <a:xfrm>
            <a:off x="842978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21" name="Rectangle 18"/>
          <p:cNvSpPr>
            <a:spLocks noChangeArrowheads="1"/>
          </p:cNvSpPr>
          <p:nvPr/>
        </p:nvSpPr>
        <p:spPr bwMode="auto">
          <a:xfrm>
            <a:off x="897059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22" name="Rectangle 18"/>
          <p:cNvSpPr>
            <a:spLocks noChangeArrowheads="1"/>
          </p:cNvSpPr>
          <p:nvPr/>
        </p:nvSpPr>
        <p:spPr bwMode="auto">
          <a:xfrm>
            <a:off x="9946541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23" name="Rectangle 18"/>
          <p:cNvSpPr>
            <a:spLocks noChangeArrowheads="1"/>
          </p:cNvSpPr>
          <p:nvPr/>
        </p:nvSpPr>
        <p:spPr bwMode="auto">
          <a:xfrm>
            <a:off x="10483370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24" name="Rectangle 18"/>
          <p:cNvSpPr>
            <a:spLocks noChangeArrowheads="1"/>
          </p:cNvSpPr>
          <p:nvPr/>
        </p:nvSpPr>
        <p:spPr bwMode="auto">
          <a:xfrm>
            <a:off x="11027355" y="3637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51" name="TextBox 59"/>
          <p:cNvSpPr txBox="1"/>
          <p:nvPr/>
        </p:nvSpPr>
        <p:spPr>
          <a:xfrm>
            <a:off x="532130" y="5867400"/>
            <a:ext cx="89776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no cluster aggregates data blocks of stripe 1 and stripe 2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Placement Scheme for Multiple Stripes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18</a:t>
            </a:fld>
            <a:endParaRPr lang="en-US"/>
          </a:p>
        </p:txBody>
      </p:sp>
      <p:sp>
        <p:nvSpPr>
          <p:cNvPr id="139" name="内容占位符 138"/>
          <p:cNvSpPr/>
          <p:nvPr/>
        </p:nvSpPr>
        <p:spPr>
          <a:xfrm>
            <a:off x="609600" y="1143000"/>
            <a:ext cx="10970260" cy="1962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/>
              <a:t>2 LRC(6, 2, 2)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  <a:sym typeface="+mn-ea"/>
              </a:rPr>
              <a:t>Key idea</a:t>
            </a:r>
            <a:r>
              <a:rPr lang="en-US" altLang="zh-CN">
                <a:sym typeface="+mn-ea"/>
              </a:rPr>
              <a:t>: Control the number of blocks to be merged in the same cluster</a:t>
            </a:r>
          </a:p>
          <a:p>
            <a:pPr lvl="1"/>
            <a:r>
              <a:rPr lang="en-US" altLang="zh-CN"/>
              <a:t>Aggregation degree of x LRC(k, l, g) stripes, number of clusters that aggregate data blocks from x small-size stripes</a:t>
            </a:r>
          </a:p>
          <a:p>
            <a:pPr lvl="1"/>
            <a:r>
              <a:rPr lang="en-US" altLang="zh-CN"/>
              <a:t>Set aggregation degree as maximum, get an </a:t>
            </a:r>
            <a:r>
              <a:rPr lang="en-US" altLang="zh-CN" b="1">
                <a:solidFill>
                  <a:srgbClr val="FF0000"/>
                </a:solidFill>
              </a:rPr>
              <a:t>aggregated</a:t>
            </a:r>
            <a:r>
              <a:rPr lang="en-US" altLang="zh-CN"/>
              <a:t> data placement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829211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136921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191002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" name="Rectangle 58"/>
          <p:cNvSpPr/>
          <p:nvPr/>
        </p:nvSpPr>
        <p:spPr>
          <a:xfrm>
            <a:off x="699770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885976" y="3638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422805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966790" y="3637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8" name="Rectangle 58"/>
          <p:cNvSpPr/>
          <p:nvPr/>
        </p:nvSpPr>
        <p:spPr>
          <a:xfrm>
            <a:off x="275653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9" name="Rectangle 58"/>
          <p:cNvSpPr/>
          <p:nvPr/>
        </p:nvSpPr>
        <p:spPr>
          <a:xfrm>
            <a:off x="4795520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4934486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4" name="Rectangle 18"/>
          <p:cNvSpPr>
            <a:spLocks noChangeArrowheads="1"/>
          </p:cNvSpPr>
          <p:nvPr/>
        </p:nvSpPr>
        <p:spPr bwMode="auto">
          <a:xfrm>
            <a:off x="5474490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93516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547555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9" name="Rectangle 58"/>
          <p:cNvSpPr/>
          <p:nvPr/>
        </p:nvSpPr>
        <p:spPr>
          <a:xfrm>
            <a:off x="6301105" y="3509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Rectangle 58"/>
          <p:cNvSpPr/>
          <p:nvPr/>
        </p:nvSpPr>
        <p:spPr>
          <a:xfrm>
            <a:off x="7793355" y="3509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825401" y="4962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36540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190621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882166" y="4962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3418995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3962980" y="496221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6433721" y="3638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6973725" y="3637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6434400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6974785" y="496221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52" name="Rectangle 58"/>
          <p:cNvSpPr/>
          <p:nvPr/>
        </p:nvSpPr>
        <p:spPr>
          <a:xfrm>
            <a:off x="9834880" y="3510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1" name="TextBox 59"/>
          <p:cNvSpPr txBox="1"/>
          <p:nvPr/>
        </p:nvSpPr>
        <p:spPr>
          <a:xfrm>
            <a:off x="532130" y="5867400"/>
            <a:ext cx="89776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two clusters aggregate data blocks of stripe 1 and stripe 2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Cost Analysis for Problem (1)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768350"/>
          </a:xfrm>
        </p:spPr>
        <p:txBody>
          <a:bodyPr/>
          <a:lstStyle/>
          <a:p>
            <a:r>
              <a:rPr lang="en-US" altLang="zh-CN">
                <a:sym typeface="+mn-ea"/>
              </a:rPr>
              <a:t>2 LRC(6, 2, 2) -&gt; LRC(12, 4, 2)</a:t>
            </a:r>
          </a:p>
          <a:p>
            <a:pPr lvl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064895" y="2209800"/>
          <a:ext cx="869188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439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Aggregation 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Recalculation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Migration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Total transitioning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Rectangle 58"/>
          <p:cNvSpPr/>
          <p:nvPr/>
        </p:nvSpPr>
        <p:spPr>
          <a:xfrm>
            <a:off x="912495" y="3124200"/>
            <a:ext cx="9000000" cy="360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1" name="TextBox 59"/>
          <p:cNvSpPr txBox="1"/>
          <p:nvPr/>
        </p:nvSpPr>
        <p:spPr>
          <a:xfrm>
            <a:off x="988695" y="5029200"/>
            <a:ext cx="67665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Dispersed data placement has smallest transitioning cost 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07" name="Right Arrow 7"/>
          <p:cNvSpPr/>
          <p:nvPr/>
        </p:nvSpPr>
        <p:spPr bwMode="auto">
          <a:xfrm rot="17460000">
            <a:off x="3193607" y="4818849"/>
            <a:ext cx="396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898650"/>
          </a:xfrm>
        </p:spPr>
        <p:txBody>
          <a:bodyPr/>
          <a:lstStyle/>
          <a:p>
            <a:r>
              <a:rPr lang="en-US" dirty="0"/>
              <a:t>Clustered storage architecture</a:t>
            </a:r>
          </a:p>
          <a:p>
            <a:pPr lvl="1"/>
            <a:r>
              <a:rPr lang="en-US" dirty="0"/>
              <a:t>Hierarchical architecture, with nodes partitioned into clusters</a:t>
            </a:r>
          </a:p>
          <a:p>
            <a:pPr lvl="1"/>
            <a:r>
              <a:rPr lang="en-US" altLang="zh-CN" dirty="0"/>
              <a:t>Cross-cluster network bandwidth is scarce</a:t>
            </a:r>
          </a:p>
          <a:p>
            <a:pPr lvl="1"/>
            <a:r>
              <a:rPr lang="en-US" dirty="0"/>
              <a:t>Failures are prevalent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</a:t>
            </a:fld>
            <a:endParaRPr lang="en-US"/>
          </a:p>
        </p:txBody>
      </p:sp>
      <p:sp>
        <p:nvSpPr>
          <p:cNvPr id="24" name="Right Arrow 7"/>
          <p:cNvSpPr/>
          <p:nvPr/>
        </p:nvSpPr>
        <p:spPr bwMode="auto">
          <a:xfrm rot="9132506">
            <a:off x="7549876" y="31320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59"/>
          <p:cNvSpPr txBox="1"/>
          <p:nvPr/>
        </p:nvSpPr>
        <p:spPr>
          <a:xfrm>
            <a:off x="7999412" y="2753027"/>
            <a:ext cx="3908661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Cross-cluster transfer is the bottleneck! </a:t>
            </a:r>
          </a:p>
        </p:txBody>
      </p:sp>
      <p:sp>
        <p:nvSpPr>
          <p:cNvPr id="54" name="Rectangle 8"/>
          <p:cNvSpPr/>
          <p:nvPr/>
        </p:nvSpPr>
        <p:spPr>
          <a:xfrm>
            <a:off x="868303" y="4406741"/>
            <a:ext cx="3564000" cy="1512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975622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56" name="Rectangle 21"/>
          <p:cNvSpPr/>
          <p:nvPr/>
        </p:nvSpPr>
        <p:spPr>
          <a:xfrm>
            <a:off x="5307948" y="3464445"/>
            <a:ext cx="2232000" cy="5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Network Core</a:t>
            </a:r>
          </a:p>
        </p:txBody>
      </p:sp>
      <p:sp>
        <p:nvSpPr>
          <p:cNvPr id="57" name="TextBox 28"/>
          <p:cNvSpPr txBox="1"/>
          <p:nvPr/>
        </p:nvSpPr>
        <p:spPr>
          <a:xfrm>
            <a:off x="2020735" y="6241314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Cluster</a:t>
            </a:r>
          </a:p>
        </p:txBody>
      </p:sp>
      <p:sp>
        <p:nvSpPr>
          <p:cNvPr id="58" name="TextBox 29"/>
          <p:cNvSpPr txBox="1"/>
          <p:nvPr/>
        </p:nvSpPr>
        <p:spPr>
          <a:xfrm>
            <a:off x="1401131" y="3522709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Node</a:t>
            </a:r>
          </a:p>
        </p:txBody>
      </p:sp>
      <p:cxnSp>
        <p:nvCxnSpPr>
          <p:cNvPr id="59" name="Straight Arrow Connector 30"/>
          <p:cNvCxnSpPr/>
          <p:nvPr/>
        </p:nvCxnSpPr>
        <p:spPr>
          <a:xfrm flipH="1">
            <a:off x="2647723" y="5920076"/>
            <a:ext cx="2521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32"/>
          <p:cNvCxnSpPr/>
          <p:nvPr/>
        </p:nvCxnSpPr>
        <p:spPr>
          <a:xfrm flipH="1" flipV="1">
            <a:off x="1981835" y="4033520"/>
            <a:ext cx="52705" cy="492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1083846" y="4654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2" name="Rectangle 18"/>
          <p:cNvSpPr>
            <a:spLocks noChangeArrowheads="1"/>
          </p:cNvSpPr>
          <p:nvPr/>
        </p:nvSpPr>
        <p:spPr bwMode="auto">
          <a:xfrm>
            <a:off x="1838587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3" name="Rectangle 18"/>
          <p:cNvSpPr>
            <a:spLocks noChangeArrowheads="1"/>
          </p:cNvSpPr>
          <p:nvPr/>
        </p:nvSpPr>
        <p:spPr bwMode="auto">
          <a:xfrm>
            <a:off x="1946811" y="4654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2701552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5" name="Rectangle 18"/>
          <p:cNvSpPr>
            <a:spLocks noChangeArrowheads="1"/>
          </p:cNvSpPr>
          <p:nvPr/>
        </p:nvSpPr>
        <p:spPr bwMode="auto">
          <a:xfrm>
            <a:off x="3564517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6" name="Rectangle 18"/>
          <p:cNvSpPr>
            <a:spLocks noChangeArrowheads="1"/>
          </p:cNvSpPr>
          <p:nvPr/>
        </p:nvSpPr>
        <p:spPr bwMode="auto">
          <a:xfrm>
            <a:off x="4753872" y="4527166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4862096" y="465465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5616837" y="4527166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5725061" y="465465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70" name="Rectangle 18"/>
          <p:cNvSpPr>
            <a:spLocks noChangeArrowheads="1"/>
          </p:cNvSpPr>
          <p:nvPr/>
        </p:nvSpPr>
        <p:spPr bwMode="auto">
          <a:xfrm>
            <a:off x="6479802" y="4527166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1" name="Rectangle 18"/>
          <p:cNvSpPr>
            <a:spLocks noChangeArrowheads="1"/>
          </p:cNvSpPr>
          <p:nvPr/>
        </p:nvSpPr>
        <p:spPr bwMode="auto">
          <a:xfrm>
            <a:off x="7342767" y="4527166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2" name="Rectangle 18"/>
          <p:cNvSpPr>
            <a:spLocks noChangeArrowheads="1"/>
          </p:cNvSpPr>
          <p:nvPr/>
        </p:nvSpPr>
        <p:spPr bwMode="auto">
          <a:xfrm>
            <a:off x="8532122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3" name="Rectangle 18"/>
          <p:cNvSpPr>
            <a:spLocks noChangeArrowheads="1"/>
          </p:cNvSpPr>
          <p:nvPr/>
        </p:nvSpPr>
        <p:spPr bwMode="auto">
          <a:xfrm>
            <a:off x="8640346" y="46540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0</a:t>
            </a:r>
          </a:p>
        </p:txBody>
      </p:sp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9395087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5" name="Rectangle 18"/>
          <p:cNvSpPr>
            <a:spLocks noChangeArrowheads="1"/>
          </p:cNvSpPr>
          <p:nvPr/>
        </p:nvSpPr>
        <p:spPr bwMode="auto">
          <a:xfrm>
            <a:off x="9503311" y="46540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76" name="Rectangle 18"/>
          <p:cNvSpPr>
            <a:spLocks noChangeArrowheads="1"/>
          </p:cNvSpPr>
          <p:nvPr/>
        </p:nvSpPr>
        <p:spPr bwMode="auto">
          <a:xfrm>
            <a:off x="10258052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7" name="Rectangle 18"/>
          <p:cNvSpPr>
            <a:spLocks noChangeArrowheads="1"/>
          </p:cNvSpPr>
          <p:nvPr/>
        </p:nvSpPr>
        <p:spPr bwMode="auto">
          <a:xfrm>
            <a:off x="11121017" y="4526531"/>
            <a:ext cx="756000" cy="1260000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10365641" y="4654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0</a:t>
            </a:r>
          </a:p>
        </p:txBody>
      </p:sp>
      <p:sp>
        <p:nvSpPr>
          <p:cNvPr id="79" name="Rectangle 18"/>
          <p:cNvSpPr>
            <a:spLocks noChangeArrowheads="1"/>
          </p:cNvSpPr>
          <p:nvPr/>
        </p:nvSpPr>
        <p:spPr bwMode="auto">
          <a:xfrm>
            <a:off x="11228606" y="4654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1</a:t>
            </a:r>
          </a:p>
        </p:txBody>
      </p:sp>
      <p:sp>
        <p:nvSpPr>
          <p:cNvPr id="80" name="Rectangle 8"/>
          <p:cNvSpPr/>
          <p:nvPr/>
        </p:nvSpPr>
        <p:spPr>
          <a:xfrm>
            <a:off x="4642108" y="4406741"/>
            <a:ext cx="3564000" cy="1512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"/>
          <p:cNvSpPr/>
          <p:nvPr/>
        </p:nvSpPr>
        <p:spPr>
          <a:xfrm>
            <a:off x="8420993" y="4400391"/>
            <a:ext cx="3564000" cy="1512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直接连接符 81"/>
          <p:cNvCxnSpPr>
            <a:stCxn id="56" idx="2"/>
            <a:endCxn id="80" idx="0"/>
          </p:cNvCxnSpPr>
          <p:nvPr/>
        </p:nvCxnSpPr>
        <p:spPr>
          <a:xfrm>
            <a:off x="6424295" y="3968750"/>
            <a:ext cx="0" cy="4381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连接符 82"/>
          <p:cNvCxnSpPr>
            <a:stCxn id="54" idx="0"/>
            <a:endCxn id="56" idx="1"/>
          </p:cNvCxnSpPr>
          <p:nvPr/>
        </p:nvCxnSpPr>
        <p:spPr>
          <a:xfrm rot="16200000">
            <a:off x="3634105" y="2733040"/>
            <a:ext cx="690245" cy="2657475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肘形连接符 83"/>
          <p:cNvCxnSpPr>
            <a:stCxn id="81" idx="0"/>
            <a:endCxn id="56" idx="3"/>
          </p:cNvCxnSpPr>
          <p:nvPr/>
        </p:nvCxnSpPr>
        <p:spPr>
          <a:xfrm rot="16200000" flipV="1">
            <a:off x="8529638" y="2727008"/>
            <a:ext cx="683895" cy="2663190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29"/>
          <p:cNvSpPr txBox="1"/>
          <p:nvPr/>
        </p:nvSpPr>
        <p:spPr>
          <a:xfrm>
            <a:off x="364176" y="3750039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Block</a:t>
            </a:r>
          </a:p>
        </p:txBody>
      </p:sp>
      <p:cxnSp>
        <p:nvCxnSpPr>
          <p:cNvPr id="86" name="Straight Arrow Connector 32"/>
          <p:cNvCxnSpPr/>
          <p:nvPr/>
        </p:nvCxnSpPr>
        <p:spPr>
          <a:xfrm flipH="1" flipV="1">
            <a:off x="1099185" y="4193540"/>
            <a:ext cx="197485" cy="46037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18"/>
          <p:cNvSpPr>
            <a:spLocks noChangeArrowheads="1"/>
          </p:cNvSpPr>
          <p:nvPr/>
        </p:nvSpPr>
        <p:spPr bwMode="auto">
          <a:xfrm>
            <a:off x="2809776" y="46552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8" name="Rectangle 18"/>
          <p:cNvSpPr>
            <a:spLocks noChangeArrowheads="1"/>
          </p:cNvSpPr>
          <p:nvPr/>
        </p:nvSpPr>
        <p:spPr bwMode="auto">
          <a:xfrm>
            <a:off x="6588026" y="46559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Cost Analysis for Problem (2)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768350"/>
          </a:xfrm>
        </p:spPr>
        <p:txBody>
          <a:bodyPr/>
          <a:lstStyle/>
          <a:p>
            <a:r>
              <a:rPr lang="en-US" altLang="zh-CN">
                <a:sym typeface="+mn-ea"/>
              </a:rPr>
              <a:t>2 LRC(6, 2, 2) -&gt; LRC(12, 4, 4)</a:t>
            </a:r>
          </a:p>
          <a:p>
            <a:pPr lvl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064895" y="2209800"/>
          <a:ext cx="869188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439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Aggregation 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Recalculation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  <a:sym typeface="+mn-ea"/>
                        </a:rPr>
                        <a:t>Migration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Total transitioning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Rectangle 58"/>
          <p:cNvSpPr/>
          <p:nvPr/>
        </p:nvSpPr>
        <p:spPr>
          <a:xfrm>
            <a:off x="912495" y="4038600"/>
            <a:ext cx="9000000" cy="360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lg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1" name="TextBox 59"/>
          <p:cNvSpPr txBox="1"/>
          <p:nvPr/>
        </p:nvSpPr>
        <p:spPr>
          <a:xfrm>
            <a:off x="988695" y="5029200"/>
            <a:ext cx="67665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Aggregated data placement has smallest transitioning cost 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07" name="Right Arrow 7"/>
          <p:cNvSpPr/>
          <p:nvPr/>
        </p:nvSpPr>
        <p:spPr bwMode="auto">
          <a:xfrm rot="17460000">
            <a:off x="3193607" y="4818849"/>
            <a:ext cx="396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Optimality Guarantee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142999"/>
            <a:ext cx="10969943" cy="4525965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We can convert any random data placement to our data placement </a:t>
            </a:r>
            <a:r>
              <a:rPr lang="en-US" altLang="zh-CN" b="1" dirty="0">
                <a:solidFill>
                  <a:srgbClr val="FF0000"/>
                </a:solidFill>
                <a:ea typeface="宋体" panose="02010600030101010101" pitchFamily="2" charset="-122"/>
                <a:cs typeface="+mn-lt"/>
              </a:rPr>
              <a:t>with less transitioning cost</a:t>
            </a:r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2 LRC(8, 2, 2)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  <a:cs typeface="+mn-lt"/>
              </a:rPr>
              <a:t>The random data placement has costs 14 and 13 for Problems (1) and (2)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  <a:cs typeface="+mn-lt"/>
              </a:rPr>
              <a:t>Our data placement (aggregation degree = 2) has costs 14 and 12</a:t>
            </a:r>
          </a:p>
          <a:p>
            <a:pPr lvl="1"/>
            <a:endParaRPr lang="en-US" altLang="zh-CN" dirty="0">
              <a:ea typeface="宋体" panose="02010600030101010101" pitchFamily="2" charset="-122"/>
              <a:cs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21</a:t>
            </a:fld>
            <a:endParaRPr lang="en-US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829211" y="4019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369215" y="4018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910025" y="4018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" name="Rectangle 58"/>
          <p:cNvSpPr/>
          <p:nvPr/>
        </p:nvSpPr>
        <p:spPr>
          <a:xfrm>
            <a:off x="699770" y="3890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885976" y="4019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422805" y="4018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3966790" y="40186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2" name="Rectangle 58"/>
          <p:cNvSpPr/>
          <p:nvPr/>
        </p:nvSpPr>
        <p:spPr>
          <a:xfrm>
            <a:off x="2756535" y="3890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Rectangle 58"/>
          <p:cNvSpPr/>
          <p:nvPr/>
        </p:nvSpPr>
        <p:spPr>
          <a:xfrm>
            <a:off x="4805045" y="3890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934486" y="40190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474490" y="401860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" name="Rectangle 58"/>
          <p:cNvSpPr/>
          <p:nvPr/>
        </p:nvSpPr>
        <p:spPr>
          <a:xfrm>
            <a:off x="6301105" y="3890645"/>
            <a:ext cx="1332000" cy="21240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Rectangle 58"/>
          <p:cNvSpPr/>
          <p:nvPr/>
        </p:nvSpPr>
        <p:spPr>
          <a:xfrm>
            <a:off x="7793355" y="389064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433721" y="40190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973725" y="401860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0" name="Rectangle 58"/>
          <p:cNvSpPr/>
          <p:nvPr/>
        </p:nvSpPr>
        <p:spPr>
          <a:xfrm>
            <a:off x="9834880" y="3891915"/>
            <a:ext cx="1871980" cy="21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7889776" y="4018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8429780" y="4018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8970590" y="401820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934486" y="46813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5474490" y="4680905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829846" y="534427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8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1366675" y="534427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9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1910660" y="5344270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+mn-ea"/>
              </a:rPr>
              <a:t>10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2878356" y="468450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3418360" y="4684080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2878356" y="534680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3418360" y="5346385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9945271" y="401965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10485275" y="4019235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" name="圆角矩形 34"/>
          <p:cNvSpPr/>
          <p:nvPr/>
        </p:nvSpPr>
        <p:spPr>
          <a:xfrm>
            <a:off x="2809875" y="4622165"/>
            <a:ext cx="1224000" cy="1332000"/>
          </a:xfrm>
          <a:prstGeom prst="roundRect">
            <a:avLst/>
          </a:prstGeom>
          <a:noFill/>
          <a:ln w="25400" cap="flat" cmpd="sng" algn="ctr">
            <a:solidFill>
              <a:srgbClr val="5B9BD5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圆角矩形 35"/>
          <p:cNvSpPr/>
          <p:nvPr/>
        </p:nvSpPr>
        <p:spPr>
          <a:xfrm>
            <a:off x="7837170" y="3950335"/>
            <a:ext cx="1764000" cy="684000"/>
          </a:xfrm>
          <a:prstGeom prst="roundRect">
            <a:avLst/>
          </a:prstGeom>
          <a:noFill/>
          <a:ln w="25400" cap="flat" cmpd="sng" algn="ctr">
            <a:solidFill>
              <a:srgbClr val="5B9BD5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7" name="曲线连接符 36"/>
          <p:cNvCxnSpPr>
            <a:stCxn id="35" idx="2"/>
            <a:endCxn id="17" idx="2"/>
          </p:cNvCxnSpPr>
          <p:nvPr/>
        </p:nvCxnSpPr>
        <p:spPr>
          <a:xfrm rot="5400000" flipV="1">
            <a:off x="6045518" y="3330893"/>
            <a:ext cx="60325" cy="5307330"/>
          </a:xfrm>
          <a:prstGeom prst="curvedConnector3">
            <a:avLst>
              <a:gd name="adj1" fmla="val 494211"/>
            </a:avLst>
          </a:prstGeom>
          <a:noFill/>
          <a:ln w="25400" cap="flat" cmpd="sng" algn="ctr">
            <a:solidFill>
              <a:srgbClr val="5B9BD5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38" name="曲线连接符 37"/>
          <p:cNvCxnSpPr>
            <a:stCxn id="36" idx="0"/>
            <a:endCxn id="12" idx="0"/>
          </p:cNvCxnSpPr>
          <p:nvPr/>
        </p:nvCxnSpPr>
        <p:spPr>
          <a:xfrm rot="16200000" flipV="1">
            <a:off x="6176010" y="1407160"/>
            <a:ext cx="59690" cy="5026660"/>
          </a:xfrm>
          <a:prstGeom prst="curvedConnector3">
            <a:avLst>
              <a:gd name="adj1" fmla="val 498936"/>
            </a:avLst>
          </a:prstGeom>
          <a:noFill/>
          <a:ln w="25400" cap="flat" cmpd="sng" algn="ctr">
            <a:solidFill>
              <a:srgbClr val="5B9BD5"/>
            </a:solidFill>
            <a:prstDash val="dash"/>
            <a:miter lim="800000"/>
            <a:tailEnd type="triangle" w="lg" len="lg"/>
          </a:ln>
          <a:effectLst/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Optimality Guarantee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600199"/>
            <a:ext cx="10969943" cy="4525965"/>
          </a:xfrm>
        </p:spPr>
        <p:txBody>
          <a:bodyPr/>
          <a:lstStyle/>
          <a:p>
            <a:r>
              <a:rPr lang="en-US" altLang="zh-CN" b="1" dirty="0"/>
              <a:t>Theorem 1</a:t>
            </a:r>
            <a:r>
              <a:rPr lang="en-US" altLang="zh-CN" dirty="0"/>
              <a:t>. </a:t>
            </a:r>
            <a:r>
              <a:rPr lang="en-US" altLang="zh-CN" i="1" dirty="0"/>
              <a:t>For any data placement of the x LRC(k, l, g) stripes that preserves both minimum repair cost and single-cluster fault tolerance, the minimum transitioning bandwidth cost is x</a:t>
            </a:r>
            <a:r>
              <a:rPr lang="en-US" altLang="zh-CN" i="1" dirty="0" err="1">
                <a:ea typeface="宋体" panose="02010600030101010101" pitchFamily="2" charset="-122"/>
                <a:cs typeface="+mn-lt"/>
              </a:rPr>
              <a:t>×g</a:t>
            </a:r>
            <a:r>
              <a:rPr lang="en-US" altLang="zh-CN" i="1" dirty="0" err="1">
                <a:ea typeface="宋体" panose="02010600030101010101" pitchFamily="2" charset="-122"/>
                <a:cs typeface="+mn-lt"/>
                <a:sym typeface="+mn-ea"/>
              </a:rPr>
              <a:t>×(</a:t>
            </a:r>
            <a:r>
              <a:rPr lang="en-US" altLang="zh-CN" i="1" dirty="0" err="1">
                <a:latin typeface="微软雅黑" panose="020B0503020204020204" charset="-122"/>
                <a:ea typeface="微软雅黑" panose="020B0503020204020204" charset="-122"/>
                <a:cs typeface="+mn-lt"/>
                <a:sym typeface="+mn-ea"/>
              </a:rPr>
              <a:t>α-1</a:t>
            </a:r>
            <a:r>
              <a:rPr lang="en-US" altLang="zh-CN" i="1" dirty="0" err="1">
                <a:ea typeface="宋体" panose="02010600030101010101" pitchFamily="2" charset="-122"/>
                <a:cs typeface="+mn-lt"/>
                <a:sym typeface="+mn-ea"/>
              </a:rPr>
              <a:t>) for Problem (1) and Problem (2)</a:t>
            </a:r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Dispersed data placement has minimum transitioning cost for Problem (1)</a:t>
            </a:r>
          </a:p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Aggregated data placement has minimum transitioning cost for Problem (2)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4724399"/>
          </a:xfrm>
        </p:spPr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sz="2400" dirty="0"/>
              <a:t>Prototype with a client, a coordinator and multiple data nodes</a:t>
            </a:r>
            <a:endParaRPr lang="en-US" dirty="0"/>
          </a:p>
          <a:p>
            <a:r>
              <a:rPr lang="en-US" dirty="0"/>
              <a:t>Testbed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: Multiple 40-core machines with 128 GB RAM, 1 TB SSD</a:t>
            </a:r>
          </a:p>
          <a:p>
            <a:pPr lvl="1"/>
            <a:r>
              <a:rPr lang="en-US" dirty="0" err="1"/>
              <a:t>Each node emulates a cluster (Inner-cluster bandwidth: cross-cluster bandwidth = 8:1)</a:t>
            </a:r>
            <a:endParaRPr lang="en-US" dirty="0"/>
          </a:p>
          <a:p>
            <a:r>
              <a:rPr lang="en-US" dirty="0"/>
              <a:t>Comparisons: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Ran</a:t>
            </a:r>
            <a:r>
              <a:rPr lang="en-US" dirty="0"/>
              <a:t>: random data placement (e.g., HACFS [FAST’15], Stripemerge [ICDCS’21])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Ran-P</a:t>
            </a:r>
            <a:r>
              <a:rPr lang="en-US" dirty="0"/>
              <a:t>: random + encode-and-transfer (e.g., LRC [Infocom’20])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DIS, AGG</a:t>
            </a:r>
            <a:r>
              <a:rPr lang="en-US" dirty="0"/>
              <a:t>: dispersed and aggregated data placements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Transitioning Time Performance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5480050" cy="4556125"/>
          </a:xfrm>
        </p:spPr>
        <p:txBody>
          <a:bodyPr/>
          <a:lstStyle/>
          <a:p>
            <a:r>
              <a:rPr lang="en-US" altLang="zh-CN" dirty="0"/>
              <a:t>Different transitioning parameters</a:t>
            </a:r>
          </a:p>
          <a:p>
            <a:endParaRPr lang="en-US" altLang="zh-CN" dirty="0"/>
          </a:p>
          <a:p>
            <a:r>
              <a:rPr lang="en-US" altLang="zh-CN" dirty="0"/>
              <a:t>Findings:</a:t>
            </a:r>
          </a:p>
          <a:p>
            <a:pPr lvl="1"/>
            <a:r>
              <a:rPr lang="en-US" altLang="zh-CN" dirty="0"/>
              <a:t>DIS has best transitioning performance for Problem (1)</a:t>
            </a:r>
          </a:p>
          <a:p>
            <a:pPr lvl="1"/>
            <a:r>
              <a:rPr lang="en-US" altLang="zh-CN" dirty="0"/>
              <a:t>AGG has best transitioning performance for Problem (2)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495" y="1143000"/>
            <a:ext cx="3748565" cy="27041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495" y="3954780"/>
            <a:ext cx="3780948" cy="269605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Impact of Number of Clusters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5537835" cy="4251325"/>
          </a:xfrm>
        </p:spPr>
        <p:txBody>
          <a:bodyPr/>
          <a:lstStyle/>
          <a:p>
            <a:r>
              <a:rPr lang="en-US" altLang="zh-CN" dirty="0"/>
              <a:t>Different number of clusters in the system</a:t>
            </a:r>
          </a:p>
          <a:p>
            <a:endParaRPr lang="en-US" altLang="zh-CN" dirty="0"/>
          </a:p>
          <a:p>
            <a:r>
              <a:rPr lang="en-US" altLang="zh-CN" dirty="0"/>
              <a:t>Findings:</a:t>
            </a:r>
          </a:p>
          <a:p>
            <a:pPr lvl="1"/>
            <a:r>
              <a:rPr lang="en-US" altLang="zh-CN" dirty="0"/>
              <a:t>DIS has larger gains with a smaller cluster number</a:t>
            </a:r>
          </a:p>
          <a:p>
            <a:pPr lvl="1"/>
            <a:r>
              <a:rPr lang="en-US" altLang="zh-CN" dirty="0"/>
              <a:t>AGG has larger gains with a larger cluster number 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495" y="1219200"/>
            <a:ext cx="3618452" cy="27080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5" y="3962400"/>
            <a:ext cx="3595307" cy="268490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/>
              <a:t>Study stripe merging problems for transitioning LRC in clustered storage systems</a:t>
            </a:r>
          </a:p>
          <a:p>
            <a:r>
              <a:rPr lang="en-US" dirty="0"/>
              <a:t>Design optimal data placement scheme that minimizes the cross-cluster transitioning cost</a:t>
            </a:r>
          </a:p>
          <a:p>
            <a:r>
              <a:rPr lang="en-US" dirty="0"/>
              <a:t>Conduct testbed experiments to verify effectiveness</a:t>
            </a:r>
          </a:p>
          <a:p>
            <a:endParaRPr lang="en-US" b="1" dirty="0"/>
          </a:p>
          <a:p>
            <a:r>
              <a:rPr lang="en-US" dirty="0"/>
              <a:t>Source code: </a:t>
            </a:r>
            <a:r>
              <a:rPr lang="en-US" b="1" dirty="0">
                <a:hlinkClick r:id="rId2"/>
              </a:rPr>
              <a:t>http://zenodo.org/record/5797775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6055"/>
            <a:ext cx="10970260" cy="4060190"/>
          </a:xfrm>
        </p:spPr>
        <p:txBody>
          <a:bodyPr/>
          <a:lstStyle/>
          <a:p>
            <a:r>
              <a:rPr lang="en-US" dirty="0"/>
              <a:t>Erasure coding is a promising technique for fault tolerance</a:t>
            </a:r>
          </a:p>
          <a:p>
            <a:pPr lvl="1"/>
            <a:r>
              <a:rPr lang="en-US" dirty="0"/>
              <a:t>Lower storage redundancy with same reliability than replication</a:t>
            </a:r>
          </a:p>
          <a:p>
            <a:r>
              <a:rPr lang="en-US" dirty="0">
                <a:solidFill>
                  <a:schemeClr val="tx1"/>
                </a:solidFill>
              </a:rPr>
              <a:t>An erasure code encodes k data blocks into m parity blocks</a:t>
            </a:r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Typical examples are Reed-Solomon codes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High repair penalty (repair of one block needs to access k surviving blocks) 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Locally Repairable Codes (LRC)</a:t>
            </a:r>
            <a:r>
              <a:rPr lang="en-US" dirty="0">
                <a:solidFill>
                  <a:schemeClr val="tx1"/>
                </a:solidFill>
              </a:rPr>
              <a:t> are a family of repair-efficient erasure codes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Deployed in Azure, Facebook’s data centers [Huang et al.,ATC’12, Sathiamoorthy et al.,VLDB’13]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Repairable Codes (LRC)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5979"/>
            <a:ext cx="10970260" cy="3116021"/>
          </a:xfrm>
        </p:spPr>
        <p:txBody>
          <a:bodyPr/>
          <a:lstStyle/>
          <a:p>
            <a:r>
              <a:rPr lang="en-US" dirty="0"/>
              <a:t>An LRC can be represented by </a:t>
            </a:r>
            <a:r>
              <a:rPr lang="en-US" b="1" dirty="0">
                <a:solidFill>
                  <a:srgbClr val="FF0000"/>
                </a:solidFill>
              </a:rPr>
              <a:t>(k, l, g)</a:t>
            </a:r>
            <a:endParaRPr lang="en-US" dirty="0"/>
          </a:p>
          <a:p>
            <a:pPr lvl="1"/>
            <a:r>
              <a:rPr lang="en-US" dirty="0"/>
              <a:t>Partition k data blocks into l small-size groups</a:t>
            </a:r>
          </a:p>
          <a:p>
            <a:pPr lvl="1"/>
            <a:r>
              <a:rPr lang="en-US" dirty="0"/>
              <a:t>Add a local parity block for each group, l local parity blocks in total</a:t>
            </a:r>
          </a:p>
          <a:p>
            <a:pPr lvl="1"/>
            <a:r>
              <a:rPr lang="en-US" dirty="0"/>
              <a:t>Add g global parity blocks for high fault tolerance</a:t>
            </a:r>
          </a:p>
          <a:p>
            <a:pPr lvl="1"/>
            <a:r>
              <a:rPr lang="en-US" dirty="0"/>
              <a:t>k + l + g data and parity blocks are called a </a:t>
            </a:r>
            <a:r>
              <a:rPr lang="en-US" b="1" dirty="0">
                <a:solidFill>
                  <a:srgbClr val="FF0000"/>
                </a:solidFill>
              </a:rPr>
              <a:t>stripe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Repair of one data block accesses only </a:t>
            </a:r>
            <a:r>
              <a:rPr lang="en-US" b="1" dirty="0">
                <a:solidFill>
                  <a:srgbClr val="FF0000"/>
                </a:solidFill>
              </a:rPr>
              <a:t>k/l blocks</a:t>
            </a:r>
            <a:r>
              <a:rPr lang="en-US" dirty="0">
                <a:solidFill>
                  <a:schemeClr val="tx1"/>
                </a:solidFill>
              </a:rPr>
              <a:t> in a small-size group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4</a:t>
            </a:fld>
            <a:endParaRPr lang="en-US"/>
          </a:p>
        </p:txBody>
      </p:sp>
      <p:sp>
        <p:nvSpPr>
          <p:cNvPr id="352" name="TextBox 59"/>
          <p:cNvSpPr txBox="1"/>
          <p:nvPr/>
        </p:nvSpPr>
        <p:spPr>
          <a:xfrm>
            <a:off x="2950210" y="6080125"/>
            <a:ext cx="5381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(k, l, g) = (6, 2, 2)</a:t>
            </a:r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3048536" y="45785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4" name="Rectangle 18"/>
          <p:cNvSpPr>
            <a:spLocks noChangeArrowheads="1"/>
          </p:cNvSpPr>
          <p:nvPr/>
        </p:nvSpPr>
        <p:spPr bwMode="auto">
          <a:xfrm>
            <a:off x="3588540" y="45758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5105256" y="45773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6" name="Rectangle 18"/>
          <p:cNvSpPr>
            <a:spLocks noChangeArrowheads="1"/>
          </p:cNvSpPr>
          <p:nvPr/>
        </p:nvSpPr>
        <p:spPr bwMode="auto">
          <a:xfrm>
            <a:off x="5645260" y="45746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4132100" y="45758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6188820" y="45746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7137012" y="4574624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679308" y="4575851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4132100" y="54411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6188820" y="543992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3" name="Oval 14"/>
          <p:cNvSpPr/>
          <p:nvPr/>
        </p:nvSpPr>
        <p:spPr>
          <a:xfrm>
            <a:off x="3446560" y="45526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4" name="Isosceles Triangle 15"/>
          <p:cNvSpPr/>
          <p:nvPr/>
        </p:nvSpPr>
        <p:spPr>
          <a:xfrm>
            <a:off x="3446560" y="47101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5" name="Oval 16"/>
          <p:cNvSpPr/>
          <p:nvPr/>
        </p:nvSpPr>
        <p:spPr>
          <a:xfrm>
            <a:off x="3986310" y="45526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6" name="Isosceles Triangle 17"/>
          <p:cNvSpPr/>
          <p:nvPr/>
        </p:nvSpPr>
        <p:spPr>
          <a:xfrm>
            <a:off x="3986310" y="47101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7" name="Oval 18"/>
          <p:cNvSpPr/>
          <p:nvPr/>
        </p:nvSpPr>
        <p:spPr>
          <a:xfrm>
            <a:off x="4532410" y="45526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8" name="Isosceles Triangle 19"/>
          <p:cNvSpPr/>
          <p:nvPr/>
        </p:nvSpPr>
        <p:spPr>
          <a:xfrm>
            <a:off x="4532410" y="47101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69" name="Straight Connector 21"/>
          <p:cNvCxnSpPr>
            <a:stCxn id="363" idx="6"/>
            <a:endCxn id="365" idx="2"/>
          </p:cNvCxnSpPr>
          <p:nvPr/>
        </p:nvCxnSpPr>
        <p:spPr>
          <a:xfrm>
            <a:off x="3583720" y="4621204"/>
            <a:ext cx="40259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70" name="Straight Connector 23"/>
          <p:cNvCxnSpPr>
            <a:stCxn id="365" idx="6"/>
            <a:endCxn id="367" idx="2"/>
          </p:cNvCxnSpPr>
          <p:nvPr/>
        </p:nvCxnSpPr>
        <p:spPr>
          <a:xfrm>
            <a:off x="4123470" y="4621204"/>
            <a:ext cx="40894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71" name="Freeform 28"/>
          <p:cNvSpPr/>
          <p:nvPr/>
        </p:nvSpPr>
        <p:spPr>
          <a:xfrm>
            <a:off x="3535686" y="4681081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2" name="Freeform 29"/>
          <p:cNvSpPr/>
          <p:nvPr/>
        </p:nvSpPr>
        <p:spPr>
          <a:xfrm>
            <a:off x="4081786" y="4681081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3" name="Oval 30"/>
          <p:cNvSpPr/>
          <p:nvPr/>
        </p:nvSpPr>
        <p:spPr>
          <a:xfrm>
            <a:off x="5506836" y="45502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4" name="Isosceles Triangle 31"/>
          <p:cNvSpPr/>
          <p:nvPr/>
        </p:nvSpPr>
        <p:spPr>
          <a:xfrm>
            <a:off x="5506836" y="47077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5" name="Oval 32"/>
          <p:cNvSpPr/>
          <p:nvPr/>
        </p:nvSpPr>
        <p:spPr>
          <a:xfrm>
            <a:off x="6046586" y="45502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6" name="Isosceles Triangle 33"/>
          <p:cNvSpPr/>
          <p:nvPr/>
        </p:nvSpPr>
        <p:spPr>
          <a:xfrm>
            <a:off x="6046586" y="47077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7" name="Oval 34"/>
          <p:cNvSpPr/>
          <p:nvPr/>
        </p:nvSpPr>
        <p:spPr>
          <a:xfrm>
            <a:off x="6592686" y="45502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8" name="Isosceles Triangle 35"/>
          <p:cNvSpPr/>
          <p:nvPr/>
        </p:nvSpPr>
        <p:spPr>
          <a:xfrm>
            <a:off x="6592686" y="47077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79" name="Straight Connector 36"/>
          <p:cNvCxnSpPr>
            <a:stCxn id="373" idx="6"/>
            <a:endCxn id="375" idx="2"/>
          </p:cNvCxnSpPr>
          <p:nvPr/>
        </p:nvCxnSpPr>
        <p:spPr>
          <a:xfrm>
            <a:off x="5643996" y="4618803"/>
            <a:ext cx="40259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80" name="Straight Connector 37"/>
          <p:cNvCxnSpPr>
            <a:stCxn id="375" idx="6"/>
            <a:endCxn id="377" idx="2"/>
          </p:cNvCxnSpPr>
          <p:nvPr/>
        </p:nvCxnSpPr>
        <p:spPr>
          <a:xfrm>
            <a:off x="6183746" y="4618803"/>
            <a:ext cx="40894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81" name="Freeform 38"/>
          <p:cNvSpPr/>
          <p:nvPr/>
        </p:nvSpPr>
        <p:spPr>
          <a:xfrm>
            <a:off x="5595962" y="4678680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2" name="Freeform 39"/>
          <p:cNvSpPr/>
          <p:nvPr/>
        </p:nvSpPr>
        <p:spPr>
          <a:xfrm>
            <a:off x="6142062" y="4678680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83" name="Straight Connector 41"/>
          <p:cNvCxnSpPr>
            <a:stCxn id="367" idx="6"/>
            <a:endCxn id="373" idx="2"/>
          </p:cNvCxnSpPr>
          <p:nvPr/>
        </p:nvCxnSpPr>
        <p:spPr>
          <a:xfrm flipV="1">
            <a:off x="4669570" y="4619299"/>
            <a:ext cx="836930" cy="19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84" name="Freeform 42"/>
          <p:cNvSpPr/>
          <p:nvPr/>
        </p:nvSpPr>
        <p:spPr>
          <a:xfrm>
            <a:off x="4629149" y="4678562"/>
            <a:ext cx="903315" cy="89104"/>
          </a:xfrm>
          <a:custGeom>
            <a:avLst/>
            <a:gdLst>
              <a:gd name="connsiteX0" fmla="*/ 0 w 780251"/>
              <a:gd name="connsiteY0" fmla="*/ 89018 h 89018"/>
              <a:gd name="connsiteX1" fmla="*/ 368300 w 780251"/>
              <a:gd name="connsiteY1" fmla="*/ 118 h 89018"/>
              <a:gd name="connsiteX2" fmla="*/ 749300 w 780251"/>
              <a:gd name="connsiteY2" fmla="*/ 69968 h 89018"/>
              <a:gd name="connsiteX3" fmla="*/ 730250 w 780251"/>
              <a:gd name="connsiteY3" fmla="*/ 69968 h 8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251" h="89018">
                <a:moveTo>
                  <a:pt x="0" y="89018"/>
                </a:moveTo>
                <a:cubicBezTo>
                  <a:pt x="121708" y="46155"/>
                  <a:pt x="243417" y="3293"/>
                  <a:pt x="368300" y="118"/>
                </a:cubicBezTo>
                <a:cubicBezTo>
                  <a:pt x="493183" y="-3057"/>
                  <a:pt x="688975" y="58326"/>
                  <a:pt x="749300" y="69968"/>
                </a:cubicBezTo>
                <a:cubicBezTo>
                  <a:pt x="809625" y="81610"/>
                  <a:pt x="769937" y="75789"/>
                  <a:pt x="730250" y="69968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85" name="Straight Arrow Connector 44"/>
          <p:cNvCxnSpPr>
            <a:stCxn id="377" idx="6"/>
          </p:cNvCxnSpPr>
          <p:nvPr/>
        </p:nvCxnSpPr>
        <p:spPr>
          <a:xfrm>
            <a:off x="6729846" y="4618803"/>
            <a:ext cx="64008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86" name="Freeform 45"/>
          <p:cNvSpPr/>
          <p:nvPr/>
        </p:nvSpPr>
        <p:spPr>
          <a:xfrm>
            <a:off x="6684212" y="4702810"/>
            <a:ext cx="1188720" cy="45720"/>
          </a:xfrm>
          <a:custGeom>
            <a:avLst/>
            <a:gdLst>
              <a:gd name="connsiteX0" fmla="*/ 0 w 1003300"/>
              <a:gd name="connsiteY0" fmla="*/ 71050 h 71050"/>
              <a:gd name="connsiteX1" fmla="*/ 577850 w 1003300"/>
              <a:gd name="connsiteY1" fmla="*/ 7550 h 71050"/>
              <a:gd name="connsiteX2" fmla="*/ 1003300 w 1003300"/>
              <a:gd name="connsiteY2" fmla="*/ 1200 h 7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00" h="71050">
                <a:moveTo>
                  <a:pt x="0" y="71050"/>
                </a:moveTo>
                <a:cubicBezTo>
                  <a:pt x="205316" y="45121"/>
                  <a:pt x="410633" y="19192"/>
                  <a:pt x="577850" y="7550"/>
                </a:cubicBezTo>
                <a:cubicBezTo>
                  <a:pt x="745067" y="-4092"/>
                  <a:pt x="933450" y="1200"/>
                  <a:pt x="1003300" y="120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7" name="Rectangle 46"/>
          <p:cNvSpPr/>
          <p:nvPr/>
        </p:nvSpPr>
        <p:spPr>
          <a:xfrm>
            <a:off x="3446560" y="50660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8" name="Rectangle 47"/>
          <p:cNvSpPr/>
          <p:nvPr/>
        </p:nvSpPr>
        <p:spPr>
          <a:xfrm>
            <a:off x="3981744" y="50660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9" name="Rectangle 48"/>
          <p:cNvSpPr/>
          <p:nvPr/>
        </p:nvSpPr>
        <p:spPr>
          <a:xfrm>
            <a:off x="4528916" y="507217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0" name="Freeform 49"/>
          <p:cNvSpPr/>
          <p:nvPr/>
        </p:nvSpPr>
        <p:spPr>
          <a:xfrm>
            <a:off x="3505200" y="520552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1" name="Freeform 50"/>
          <p:cNvSpPr/>
          <p:nvPr/>
        </p:nvSpPr>
        <p:spPr>
          <a:xfrm>
            <a:off x="4051300" y="521187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2" name="Freeform 51"/>
          <p:cNvSpPr/>
          <p:nvPr/>
        </p:nvSpPr>
        <p:spPr>
          <a:xfrm>
            <a:off x="4394200" y="5218430"/>
            <a:ext cx="213528" cy="222250"/>
          </a:xfrm>
          <a:custGeom>
            <a:avLst/>
            <a:gdLst>
              <a:gd name="connsiteX0" fmla="*/ 203200 w 213528"/>
              <a:gd name="connsiteY0" fmla="*/ 0 h 222250"/>
              <a:gd name="connsiteX1" fmla="*/ 190500 w 213528"/>
              <a:gd name="connsiteY1" fmla="*/ 82550 h 222250"/>
              <a:gd name="connsiteX2" fmla="*/ 0 w 213528"/>
              <a:gd name="connsiteY2" fmla="*/ 22225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8" h="222250">
                <a:moveTo>
                  <a:pt x="203200" y="0"/>
                </a:moveTo>
                <a:cubicBezTo>
                  <a:pt x="213783" y="22754"/>
                  <a:pt x="224367" y="45508"/>
                  <a:pt x="190500" y="82550"/>
                </a:cubicBezTo>
                <a:cubicBezTo>
                  <a:pt x="156633" y="119592"/>
                  <a:pt x="78316" y="170921"/>
                  <a:pt x="0" y="2222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3" name="Rectangle 52"/>
          <p:cNvSpPr/>
          <p:nvPr/>
        </p:nvSpPr>
        <p:spPr>
          <a:xfrm>
            <a:off x="5505837" y="506048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4" name="Rectangle 53"/>
          <p:cNvSpPr/>
          <p:nvPr/>
        </p:nvSpPr>
        <p:spPr>
          <a:xfrm>
            <a:off x="6041021" y="506048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5" name="Rectangle 54"/>
          <p:cNvSpPr/>
          <p:nvPr/>
        </p:nvSpPr>
        <p:spPr>
          <a:xfrm>
            <a:off x="6588193" y="506662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6" name="Freeform 55"/>
          <p:cNvSpPr/>
          <p:nvPr/>
        </p:nvSpPr>
        <p:spPr>
          <a:xfrm>
            <a:off x="5564477" y="5199979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7" name="Freeform 56"/>
          <p:cNvSpPr/>
          <p:nvPr/>
        </p:nvSpPr>
        <p:spPr>
          <a:xfrm>
            <a:off x="6110577" y="5206329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8" name="Freeform 57"/>
          <p:cNvSpPr/>
          <p:nvPr/>
        </p:nvSpPr>
        <p:spPr>
          <a:xfrm>
            <a:off x="6453477" y="5212882"/>
            <a:ext cx="213528" cy="222250"/>
          </a:xfrm>
          <a:custGeom>
            <a:avLst/>
            <a:gdLst>
              <a:gd name="connsiteX0" fmla="*/ 203200 w 213528"/>
              <a:gd name="connsiteY0" fmla="*/ 0 h 222250"/>
              <a:gd name="connsiteX1" fmla="*/ 190500 w 213528"/>
              <a:gd name="connsiteY1" fmla="*/ 82550 h 222250"/>
              <a:gd name="connsiteX2" fmla="*/ 0 w 213528"/>
              <a:gd name="connsiteY2" fmla="*/ 22225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8" h="222250">
                <a:moveTo>
                  <a:pt x="203200" y="0"/>
                </a:moveTo>
                <a:cubicBezTo>
                  <a:pt x="213783" y="22754"/>
                  <a:pt x="224367" y="45508"/>
                  <a:pt x="190500" y="82550"/>
                </a:cubicBezTo>
                <a:cubicBezTo>
                  <a:pt x="156633" y="119592"/>
                  <a:pt x="78316" y="170921"/>
                  <a:pt x="0" y="2222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LRC in Clustered Storage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20693"/>
            <a:ext cx="10970260" cy="2944322"/>
          </a:xfrm>
        </p:spPr>
        <p:txBody>
          <a:bodyPr/>
          <a:lstStyle/>
          <a:p>
            <a:r>
              <a:rPr lang="en-US" dirty="0"/>
              <a:t>LRC reduces the cross-cluster network traffic for repairing a single data block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+mn-ea"/>
              </a:rPr>
              <a:t>Repair cost</a:t>
            </a:r>
            <a:r>
              <a:rPr lang="en-US" dirty="0">
                <a:sym typeface="+mn-ea"/>
              </a:rPr>
              <a:t>: average amount (in units of blocks) of cross-cluster traffic to repair all data blocks</a:t>
            </a:r>
            <a:endParaRPr lang="en-US" altLang="zh-CN" dirty="0"/>
          </a:p>
          <a:p>
            <a:r>
              <a:rPr lang="en-US" dirty="0">
                <a:solidFill>
                  <a:schemeClr val="tx1"/>
                </a:solidFill>
              </a:rPr>
              <a:t>LRC achieves multi-node fault tolerance and </a:t>
            </a:r>
            <a:r>
              <a:rPr lang="en-US" b="1" dirty="0">
                <a:solidFill>
                  <a:srgbClr val="FF0000"/>
                </a:solidFill>
              </a:rPr>
              <a:t>single-cluster fault tolerance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3048536" y="45785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4" name="Rectangle 18"/>
          <p:cNvSpPr>
            <a:spLocks noChangeArrowheads="1"/>
          </p:cNvSpPr>
          <p:nvPr/>
        </p:nvSpPr>
        <p:spPr bwMode="auto">
          <a:xfrm>
            <a:off x="3588540" y="45758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5105256" y="45773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6" name="Rectangle 18"/>
          <p:cNvSpPr>
            <a:spLocks noChangeArrowheads="1"/>
          </p:cNvSpPr>
          <p:nvPr/>
        </p:nvSpPr>
        <p:spPr bwMode="auto">
          <a:xfrm>
            <a:off x="5645260" y="45746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4132100" y="45758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6188820" y="45746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7137012" y="4574624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679308" y="4575851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7138825" y="54411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7686785" y="544119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99" name="Rectangle 58"/>
          <p:cNvSpPr/>
          <p:nvPr/>
        </p:nvSpPr>
        <p:spPr>
          <a:xfrm>
            <a:off x="2950283" y="4453640"/>
            <a:ext cx="1828800" cy="169164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400" name="Rectangle 59"/>
          <p:cNvSpPr/>
          <p:nvPr/>
        </p:nvSpPr>
        <p:spPr>
          <a:xfrm>
            <a:off x="5004072" y="4453640"/>
            <a:ext cx="1828800" cy="169164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401" name="Rectangle 60"/>
          <p:cNvSpPr/>
          <p:nvPr/>
        </p:nvSpPr>
        <p:spPr>
          <a:xfrm>
            <a:off x="7051947" y="4453640"/>
            <a:ext cx="1280160" cy="169164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3" name="乘号 2"/>
          <p:cNvSpPr/>
          <p:nvPr/>
        </p:nvSpPr>
        <p:spPr>
          <a:xfrm>
            <a:off x="2988310" y="4577080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曲线连接符 4"/>
          <p:cNvCxnSpPr>
            <a:stCxn id="361" idx="2"/>
            <a:endCxn id="353" idx="2"/>
          </p:cNvCxnSpPr>
          <p:nvPr/>
        </p:nvCxnSpPr>
        <p:spPr>
          <a:xfrm rot="5400000" flipH="1">
            <a:off x="4932045" y="3504565"/>
            <a:ext cx="862965" cy="4090035"/>
          </a:xfrm>
          <a:prstGeom prst="curvedConnector3">
            <a:avLst>
              <a:gd name="adj1" fmla="val -27594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9" name="曲线连接符 8"/>
          <p:cNvCxnSpPr/>
          <p:nvPr/>
        </p:nvCxnSpPr>
        <p:spPr>
          <a:xfrm rot="5400000">
            <a:off x="3746500" y="4326255"/>
            <a:ext cx="3175" cy="53975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0" name="曲线连接符 9"/>
          <p:cNvCxnSpPr/>
          <p:nvPr/>
        </p:nvCxnSpPr>
        <p:spPr>
          <a:xfrm rot="5400000">
            <a:off x="4018280" y="4037965"/>
            <a:ext cx="3175" cy="1083310"/>
          </a:xfrm>
          <a:prstGeom prst="curvedConnector3">
            <a:avLst>
              <a:gd name="adj1" fmla="val -1033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52" name="TextBox 59"/>
          <p:cNvSpPr txBox="1"/>
          <p:nvPr/>
        </p:nvSpPr>
        <p:spPr>
          <a:xfrm>
            <a:off x="4128135" y="6172200"/>
            <a:ext cx="35490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sz="2800" baseline="-250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0</a:t>
            </a:r>
            <a:r>
              <a:rPr lang="en-US" sz="28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: cross-cluster block</a:t>
            </a:r>
          </a:p>
        </p:txBody>
      </p:sp>
      <p:sp>
        <p:nvSpPr>
          <p:cNvPr id="351" name="TextBox 59"/>
          <p:cNvSpPr txBox="1"/>
          <p:nvPr/>
        </p:nvSpPr>
        <p:spPr>
          <a:xfrm>
            <a:off x="9017635" y="4953000"/>
            <a:ext cx="28263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Repair cost =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one block</a:t>
            </a:r>
          </a:p>
        </p:txBody>
      </p:sp>
      <p:sp>
        <p:nvSpPr>
          <p:cNvPr id="24" name="Right Arrow 7"/>
          <p:cNvSpPr/>
          <p:nvPr/>
        </p:nvSpPr>
        <p:spPr bwMode="auto">
          <a:xfrm rot="10080000">
            <a:off x="8464276" y="53418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Redundancy Transitioning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0260" cy="3999230"/>
          </a:xfrm>
        </p:spPr>
        <p:txBody>
          <a:bodyPr/>
          <a:lstStyle/>
          <a:p>
            <a:r>
              <a:rPr lang="en-US" dirty="0"/>
              <a:t>Redundancy transitioning is crucial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Change coding parameters k, l, g</a:t>
            </a:r>
            <a:endParaRPr lang="en-US" dirty="0"/>
          </a:p>
          <a:p>
            <a:pPr lvl="1"/>
            <a:r>
              <a:rPr lang="en-US" dirty="0"/>
              <a:t>Trade between access performance and storage efficiency to adapt to skewed and dynamic workloads [</a:t>
            </a:r>
            <a:r>
              <a:rPr lang="en-US" altLang="zh-CN" dirty="0">
                <a:sym typeface="+mn-ea"/>
              </a:rPr>
              <a:t>Wu et al.,Infocom'20, Xia et al.,FAST'15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Trade between fault tolerance and storage overhead to adapt to varying reliability [</a:t>
            </a:r>
            <a:r>
              <a:rPr lang="en-US" altLang="zh-CN" dirty="0" err="1">
                <a:sym typeface="+mn-ea"/>
              </a:rPr>
              <a:t>Kadekodi</a:t>
            </a:r>
            <a:r>
              <a:rPr lang="en-US" altLang="zh-CN" dirty="0">
                <a:sym typeface="+mn-ea"/>
              </a:rPr>
              <a:t> et al.,OSDI'20, </a:t>
            </a:r>
            <a:r>
              <a:rPr lang="en-US" altLang="zh-CN" dirty="0" err="1">
                <a:sym typeface="+mn-ea"/>
              </a:rPr>
              <a:t>Taranov</a:t>
            </a:r>
            <a:r>
              <a:rPr lang="en-US" altLang="zh-CN" dirty="0">
                <a:sym typeface="+mn-ea"/>
              </a:rPr>
              <a:t> et al.,Eurosys'18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Generate wide stripes to achieve extreme storage savings [Hu et al.,FAST’21, Yao et al.,ICDCS’21]</a:t>
            </a:r>
          </a:p>
          <a:p>
            <a:r>
              <a:rPr lang="en-US" dirty="0">
                <a:solidFill>
                  <a:schemeClr val="tx1"/>
                </a:solidFill>
              </a:rPr>
              <a:t>We explore a </a:t>
            </a:r>
            <a:r>
              <a:rPr lang="en-US" b="1" dirty="0">
                <a:solidFill>
                  <a:srgbClr val="FF0000"/>
                </a:solidFill>
              </a:rPr>
              <a:t>stripe merging</a:t>
            </a:r>
            <a:r>
              <a:rPr lang="en-US" dirty="0">
                <a:solidFill>
                  <a:schemeClr val="tx1"/>
                </a:solidFill>
              </a:rPr>
              <a:t> approach for redundancy transitioning of LRC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Stripe Merging of LRC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3999230"/>
          </a:xfrm>
        </p:spPr>
        <p:txBody>
          <a:bodyPr/>
          <a:lstStyle/>
          <a:p>
            <a:r>
              <a:rPr lang="en-US" dirty="0"/>
              <a:t>Merge x LRC(k, l, g) stripes to an LRC(xk, l’, g’) stripe</a:t>
            </a:r>
          </a:p>
          <a:p>
            <a:r>
              <a:rPr lang="en-US" dirty="0"/>
              <a:t>A (k, l, g) LRC shows a trade-off among</a:t>
            </a:r>
          </a:p>
          <a:p>
            <a:pPr lvl="1"/>
            <a:r>
              <a:rPr lang="en-US" sz="2400" dirty="0"/>
              <a:t>Repair locality, r = k/l</a:t>
            </a:r>
          </a:p>
          <a:p>
            <a:pPr lvl="1"/>
            <a:r>
              <a:rPr lang="en-US" sz="2400" dirty="0"/>
              <a:t>Storage overhead, s = (k+l+g)/k</a:t>
            </a:r>
          </a:p>
          <a:p>
            <a:pPr lvl="1"/>
            <a:r>
              <a:rPr lang="en-US" sz="2400" dirty="0"/>
              <a:t>Minimum hamming distance, d = g+2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Fix two trade-off dimensions, change the third dimension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Problem (1)</a:t>
            </a:r>
            <a:r>
              <a:rPr lang="en-US" dirty="0">
                <a:solidFill>
                  <a:schemeClr val="tx1"/>
                </a:solidFill>
              </a:rPr>
              <a:t>: x LRC(k, l, g) -&gt; LRC(xk, xl, g), storage overhead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Problem (2)</a:t>
            </a:r>
            <a:r>
              <a:rPr lang="en-US" dirty="0">
                <a:solidFill>
                  <a:schemeClr val="tx1"/>
                </a:solidFill>
              </a:rPr>
              <a:t>: x LRC(k, l, g) -&gt; LRC(xk, xl, xg), distance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Goals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Minimize cross-cluster traffic for stripe merging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Preserve minimum repair cost for LRC(k, l, g) &amp; LRC(xk, l’, g’)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Challenges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Stripe merging of LRC involves two bandwidth-intensive operations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Recalculation</a:t>
            </a:r>
            <a:r>
              <a:rPr lang="en-US" altLang="zh-CN"/>
              <a:t> of g’ new global parity blocks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Migration</a:t>
            </a:r>
            <a:r>
              <a:rPr lang="en-US" altLang="zh-CN"/>
              <a:t> of data and local parity blocks</a:t>
            </a:r>
          </a:p>
          <a:p>
            <a:pPr lvl="1"/>
            <a:endParaRPr lang="en-US" altLang="zh-CN"/>
          </a:p>
          <a:p>
            <a:pPr lvl="0"/>
            <a:r>
              <a:rPr lang="en-US" altLang="zh-CN" b="1">
                <a:solidFill>
                  <a:srgbClr val="FF0000"/>
                </a:solidFill>
              </a:rPr>
              <a:t>Random</a:t>
            </a:r>
            <a:r>
              <a:rPr lang="en-US" altLang="zh-CN"/>
              <a:t> data placement incurs substantial recalculation cost and migration cost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Challenge in Problem (1)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9</a:t>
            </a:fld>
            <a:endParaRPr lang="en-US"/>
          </a:p>
        </p:txBody>
      </p:sp>
      <p:sp>
        <p:nvSpPr>
          <p:cNvPr id="139" name="内容占位符 138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962150"/>
          </a:xfrm>
        </p:spPr>
        <p:txBody>
          <a:bodyPr/>
          <a:lstStyle/>
          <a:p>
            <a:r>
              <a:rPr lang="en-US" altLang="zh-CN"/>
              <a:t>2 LRC(6, 2, 2) -&gt; LRC(12, 4, 2)</a:t>
            </a:r>
          </a:p>
          <a:p>
            <a:pPr lvl="1"/>
            <a:r>
              <a:rPr lang="en-US" altLang="zh-CN"/>
              <a:t>D</a:t>
            </a:r>
            <a:r>
              <a:rPr lang="en-US" altLang="zh-CN" baseline="-25000"/>
              <a:t>0</a:t>
            </a:r>
            <a:r>
              <a:rPr lang="en-US" altLang="zh-CN"/>
              <a:t>-D</a:t>
            </a:r>
            <a:r>
              <a:rPr lang="en-US" altLang="zh-CN" baseline="-25000"/>
              <a:t>5</a:t>
            </a:r>
            <a:r>
              <a:rPr lang="en-US" altLang="zh-CN"/>
              <a:t>, L</a:t>
            </a:r>
            <a:r>
              <a:rPr lang="en-US" altLang="zh-CN" baseline="-25000"/>
              <a:t>0</a:t>
            </a:r>
            <a:r>
              <a:rPr lang="en-US" altLang="zh-CN"/>
              <a:t>, L</a:t>
            </a:r>
            <a:r>
              <a:rPr lang="en-US" altLang="zh-CN" baseline="-25000"/>
              <a:t>1</a:t>
            </a:r>
            <a:r>
              <a:rPr lang="en-US" altLang="zh-CN"/>
              <a:t>, G</a:t>
            </a:r>
            <a:r>
              <a:rPr lang="en-US" altLang="zh-CN" baseline="-25000"/>
              <a:t>0</a:t>
            </a:r>
            <a:r>
              <a:rPr lang="en-US" altLang="zh-CN"/>
              <a:t>, G</a:t>
            </a:r>
            <a:r>
              <a:rPr lang="en-US" altLang="zh-CN" baseline="-25000"/>
              <a:t>1</a:t>
            </a:r>
            <a:r>
              <a:rPr lang="en-US" altLang="zh-CN"/>
              <a:t>: stripe 1; </a:t>
            </a:r>
            <a:r>
              <a:rPr lang="en-US" altLang="zh-CN">
                <a:sym typeface="+mn-ea"/>
              </a:rPr>
              <a:t>D</a:t>
            </a:r>
            <a:r>
              <a:rPr lang="en-US" altLang="zh-CN" baseline="-25000">
                <a:sym typeface="+mn-ea"/>
              </a:rPr>
              <a:t>6</a:t>
            </a:r>
            <a:r>
              <a:rPr lang="en-US" altLang="zh-CN">
                <a:sym typeface="+mn-ea"/>
              </a:rPr>
              <a:t>-D</a:t>
            </a:r>
            <a:r>
              <a:rPr lang="en-US" altLang="zh-CN" baseline="-25000">
                <a:sym typeface="+mn-ea"/>
              </a:rPr>
              <a:t>11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L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2</a:t>
            </a:r>
            <a:r>
              <a:rPr lang="en-US" altLang="zh-CN">
                <a:sym typeface="+mn-ea"/>
              </a:rPr>
              <a:t>, G</a:t>
            </a:r>
            <a:r>
              <a:rPr lang="en-US" altLang="zh-CN" baseline="-25000">
                <a:sym typeface="+mn-ea"/>
              </a:rPr>
              <a:t>3</a:t>
            </a:r>
            <a:r>
              <a:rPr lang="en-US" altLang="zh-CN">
                <a:sym typeface="+mn-ea"/>
              </a:rPr>
              <a:t>: stripe 2</a:t>
            </a:r>
          </a:p>
          <a:p>
            <a:pPr lvl="1"/>
            <a:r>
              <a:rPr lang="en-US" altLang="zh-CN"/>
              <a:t>Recalculation cost: 6 blocks</a:t>
            </a:r>
          </a:p>
          <a:p>
            <a:pPr lvl="1"/>
            <a:r>
              <a:rPr lang="en-US" altLang="zh-CN"/>
              <a:t>Migration cost: </a:t>
            </a:r>
            <a:r>
              <a:rPr lang="en-US" altLang="zh-CN" b="1">
                <a:solidFill>
                  <a:srgbClr val="FF0000"/>
                </a:solidFill>
              </a:rPr>
              <a:t>D</a:t>
            </a:r>
            <a:r>
              <a:rPr lang="en-US" altLang="zh-CN" b="1" baseline="-25000">
                <a:solidFill>
                  <a:srgbClr val="FF0000"/>
                </a:solidFill>
              </a:rPr>
              <a:t>9</a:t>
            </a:r>
            <a:r>
              <a:rPr lang="en-US" altLang="zh-CN" b="1">
                <a:solidFill>
                  <a:srgbClr val="FF0000"/>
                </a:solidFill>
              </a:rPr>
              <a:t>-D</a:t>
            </a:r>
            <a:r>
              <a:rPr lang="en-US" altLang="zh-CN" b="1" baseline="-25000">
                <a:solidFill>
                  <a:srgbClr val="FF0000"/>
                </a:solidFill>
              </a:rPr>
              <a:t>11</a:t>
            </a:r>
            <a:r>
              <a:rPr lang="en-US" altLang="zh-CN"/>
              <a:t>, 3 blocks</a:t>
            </a:r>
          </a:p>
        </p:txBody>
      </p:sp>
      <p:grpSp>
        <p:nvGrpSpPr>
          <p:cNvPr id="140" name="组合 139"/>
          <p:cNvGrpSpPr/>
          <p:nvPr/>
        </p:nvGrpSpPr>
        <p:grpSpPr>
          <a:xfrm>
            <a:off x="485140" y="3129915"/>
            <a:ext cx="11221720" cy="2504440"/>
            <a:chOff x="764" y="3969"/>
            <a:chExt cx="17672" cy="3944"/>
          </a:xfrm>
        </p:grpSpPr>
        <p:sp>
          <p:nvSpPr>
            <p:cNvPr id="141" name="Rectangle 18"/>
            <p:cNvSpPr>
              <a:spLocks noChangeArrowheads="1"/>
            </p:cNvSpPr>
            <p:nvPr/>
          </p:nvSpPr>
          <p:spPr bwMode="auto">
            <a:xfrm>
              <a:off x="1306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0</a:t>
              </a:r>
            </a:p>
          </p:txBody>
        </p:sp>
        <p:sp>
          <p:nvSpPr>
            <p:cNvPr id="142" name="Rectangle 18"/>
            <p:cNvSpPr>
              <a:spLocks noChangeArrowheads="1"/>
            </p:cNvSpPr>
            <p:nvPr/>
          </p:nvSpPr>
          <p:spPr bwMode="auto">
            <a:xfrm>
              <a:off x="2156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</a:t>
              </a:r>
            </a:p>
          </p:txBody>
        </p:sp>
        <p:sp>
          <p:nvSpPr>
            <p:cNvPr id="143" name="Rectangle 18"/>
            <p:cNvSpPr>
              <a:spLocks noChangeArrowheads="1"/>
            </p:cNvSpPr>
            <p:nvPr/>
          </p:nvSpPr>
          <p:spPr bwMode="auto">
            <a:xfrm>
              <a:off x="3008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2</a:t>
              </a:r>
            </a:p>
          </p:txBody>
        </p:sp>
        <p:sp>
          <p:nvSpPr>
            <p:cNvPr id="144" name="Rectangle 58"/>
            <p:cNvSpPr/>
            <p:nvPr/>
          </p:nvSpPr>
          <p:spPr>
            <a:xfrm>
              <a:off x="1102" y="4567"/>
              <a:ext cx="294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5" name="Rectangle 18"/>
            <p:cNvSpPr>
              <a:spLocks noChangeArrowheads="1"/>
            </p:cNvSpPr>
            <p:nvPr/>
          </p:nvSpPr>
          <p:spPr bwMode="auto">
            <a:xfrm>
              <a:off x="4545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3</a:t>
              </a:r>
            </a:p>
          </p:txBody>
        </p:sp>
        <p:sp>
          <p:nvSpPr>
            <p:cNvPr id="146" name="Rectangle 18"/>
            <p:cNvSpPr>
              <a:spLocks noChangeArrowheads="1"/>
            </p:cNvSpPr>
            <p:nvPr/>
          </p:nvSpPr>
          <p:spPr bwMode="auto">
            <a:xfrm>
              <a:off x="5390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4</a:t>
              </a:r>
            </a:p>
          </p:txBody>
        </p:sp>
        <p:sp>
          <p:nvSpPr>
            <p:cNvPr id="147" name="Rectangle 18"/>
            <p:cNvSpPr>
              <a:spLocks noChangeArrowheads="1"/>
            </p:cNvSpPr>
            <p:nvPr/>
          </p:nvSpPr>
          <p:spPr bwMode="auto">
            <a:xfrm>
              <a:off x="6247" y="4769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5</a:t>
              </a:r>
            </a:p>
          </p:txBody>
        </p:sp>
        <p:sp>
          <p:nvSpPr>
            <p:cNvPr id="148" name="Rectangle 58"/>
            <p:cNvSpPr/>
            <p:nvPr/>
          </p:nvSpPr>
          <p:spPr>
            <a:xfrm>
              <a:off x="4341" y="4567"/>
              <a:ext cx="294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49" name="Rectangle 58"/>
            <p:cNvSpPr/>
            <p:nvPr/>
          </p:nvSpPr>
          <p:spPr>
            <a:xfrm>
              <a:off x="7567" y="4567"/>
              <a:ext cx="209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50" name="Rectangle 18"/>
            <p:cNvSpPr>
              <a:spLocks noChangeArrowheads="1"/>
            </p:cNvSpPr>
            <p:nvPr/>
          </p:nvSpPr>
          <p:spPr bwMode="auto">
            <a:xfrm>
              <a:off x="7771" y="476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0</a:t>
              </a:r>
            </a:p>
          </p:txBody>
        </p:sp>
        <p:sp>
          <p:nvSpPr>
            <p:cNvPr id="151" name="Rectangle 18"/>
            <p:cNvSpPr>
              <a:spLocks noChangeArrowheads="1"/>
            </p:cNvSpPr>
            <p:nvPr/>
          </p:nvSpPr>
          <p:spPr bwMode="auto">
            <a:xfrm>
              <a:off x="8621" y="476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</a:t>
              </a:r>
            </a:p>
          </p:txBody>
        </p:sp>
        <p:sp>
          <p:nvSpPr>
            <p:cNvPr id="152" name="Rectangle 18"/>
            <p:cNvSpPr>
              <a:spLocks noChangeArrowheads="1"/>
            </p:cNvSpPr>
            <p:nvPr/>
          </p:nvSpPr>
          <p:spPr bwMode="auto">
            <a:xfrm>
              <a:off x="7772" y="6855"/>
              <a:ext cx="850" cy="850"/>
            </a:xfrm>
            <a:prstGeom prst="rect">
              <a:avLst/>
            </a:prstGeom>
            <a:solidFill>
              <a:srgbClr val="ED7D31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L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0</a:t>
              </a:r>
            </a:p>
          </p:txBody>
        </p:sp>
        <p:sp>
          <p:nvSpPr>
            <p:cNvPr id="153" name="Rectangle 18"/>
            <p:cNvSpPr>
              <a:spLocks noChangeArrowheads="1"/>
            </p:cNvSpPr>
            <p:nvPr/>
          </p:nvSpPr>
          <p:spPr bwMode="auto">
            <a:xfrm>
              <a:off x="8623" y="6855"/>
              <a:ext cx="850" cy="850"/>
            </a:xfrm>
            <a:prstGeom prst="rect">
              <a:avLst/>
            </a:prstGeom>
            <a:solidFill>
              <a:srgbClr val="ED7D31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L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</a:t>
              </a:r>
            </a:p>
          </p:txBody>
        </p:sp>
        <p:sp>
          <p:nvSpPr>
            <p:cNvPr id="154" name="Rectangle 58"/>
            <p:cNvSpPr/>
            <p:nvPr/>
          </p:nvSpPr>
          <p:spPr>
            <a:xfrm>
              <a:off x="9923" y="4567"/>
              <a:ext cx="209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55" name="Rectangle 58"/>
            <p:cNvSpPr/>
            <p:nvPr/>
          </p:nvSpPr>
          <p:spPr>
            <a:xfrm>
              <a:off x="12273" y="4567"/>
              <a:ext cx="294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56" name="Rectangle 18"/>
            <p:cNvSpPr>
              <a:spLocks noChangeArrowheads="1"/>
            </p:cNvSpPr>
            <p:nvPr/>
          </p:nvSpPr>
          <p:spPr bwMode="auto">
            <a:xfrm>
              <a:off x="10132" y="476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2</a:t>
              </a:r>
            </a:p>
          </p:txBody>
        </p:sp>
        <p:sp>
          <p:nvSpPr>
            <p:cNvPr id="157" name="Rectangle 18"/>
            <p:cNvSpPr>
              <a:spLocks noChangeArrowheads="1"/>
            </p:cNvSpPr>
            <p:nvPr/>
          </p:nvSpPr>
          <p:spPr bwMode="auto">
            <a:xfrm>
              <a:off x="10982" y="476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3</a:t>
              </a:r>
            </a:p>
          </p:txBody>
        </p:sp>
        <p:sp>
          <p:nvSpPr>
            <p:cNvPr id="158" name="Rectangle 18"/>
            <p:cNvSpPr>
              <a:spLocks noChangeArrowheads="1"/>
            </p:cNvSpPr>
            <p:nvPr/>
          </p:nvSpPr>
          <p:spPr bwMode="auto">
            <a:xfrm>
              <a:off x="10133" y="6855"/>
              <a:ext cx="850" cy="850"/>
            </a:xfrm>
            <a:prstGeom prst="rect">
              <a:avLst/>
            </a:prstGeom>
            <a:solidFill>
              <a:srgbClr val="ED7D31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L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2</a:t>
              </a:r>
            </a:p>
          </p:txBody>
        </p:sp>
        <p:sp>
          <p:nvSpPr>
            <p:cNvPr id="159" name="Rectangle 18"/>
            <p:cNvSpPr>
              <a:spLocks noChangeArrowheads="1"/>
            </p:cNvSpPr>
            <p:nvPr/>
          </p:nvSpPr>
          <p:spPr bwMode="auto">
            <a:xfrm>
              <a:off x="10984" y="6855"/>
              <a:ext cx="850" cy="850"/>
            </a:xfrm>
            <a:prstGeom prst="rect">
              <a:avLst/>
            </a:prstGeom>
            <a:solidFill>
              <a:srgbClr val="ED7D31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L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3</a:t>
              </a:r>
            </a:p>
          </p:txBody>
        </p:sp>
        <p:cxnSp>
          <p:nvCxnSpPr>
            <p:cNvPr id="160" name="直接连接符 159"/>
            <p:cNvCxnSpPr/>
            <p:nvPr/>
          </p:nvCxnSpPr>
          <p:spPr>
            <a:xfrm>
              <a:off x="7770" y="4775"/>
              <a:ext cx="840" cy="84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1" name="直接连接符 160"/>
            <p:cNvCxnSpPr/>
            <p:nvPr/>
          </p:nvCxnSpPr>
          <p:spPr>
            <a:xfrm flipV="1">
              <a:off x="7770" y="4782"/>
              <a:ext cx="840" cy="85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2" name="直接连接符 161"/>
            <p:cNvCxnSpPr/>
            <p:nvPr/>
          </p:nvCxnSpPr>
          <p:spPr>
            <a:xfrm>
              <a:off x="8633" y="4775"/>
              <a:ext cx="840" cy="84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3" name="直接连接符 162"/>
            <p:cNvCxnSpPr/>
            <p:nvPr/>
          </p:nvCxnSpPr>
          <p:spPr>
            <a:xfrm flipV="1">
              <a:off x="8633" y="4782"/>
              <a:ext cx="840" cy="85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4" name="直接连接符 163"/>
            <p:cNvCxnSpPr/>
            <p:nvPr/>
          </p:nvCxnSpPr>
          <p:spPr>
            <a:xfrm>
              <a:off x="10131" y="4780"/>
              <a:ext cx="840" cy="84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5" name="直接连接符 164"/>
            <p:cNvCxnSpPr/>
            <p:nvPr/>
          </p:nvCxnSpPr>
          <p:spPr>
            <a:xfrm flipV="1">
              <a:off x="10131" y="4787"/>
              <a:ext cx="840" cy="85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6" name="直接连接符 165"/>
            <p:cNvCxnSpPr/>
            <p:nvPr/>
          </p:nvCxnSpPr>
          <p:spPr>
            <a:xfrm>
              <a:off x="10994" y="4780"/>
              <a:ext cx="840" cy="84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cxnSp>
          <p:nvCxnSpPr>
            <p:cNvPr id="167" name="直接连接符 166"/>
            <p:cNvCxnSpPr/>
            <p:nvPr/>
          </p:nvCxnSpPr>
          <p:spPr>
            <a:xfrm flipV="1">
              <a:off x="10994" y="4787"/>
              <a:ext cx="840" cy="85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  <a:miter lim="800000"/>
            </a:ln>
            <a:effectLst/>
          </p:spPr>
        </p:cxnSp>
        <p:sp>
          <p:nvSpPr>
            <p:cNvPr id="168" name="Rectangle 18"/>
            <p:cNvSpPr>
              <a:spLocks noChangeArrowheads="1"/>
            </p:cNvSpPr>
            <p:nvPr/>
          </p:nvSpPr>
          <p:spPr bwMode="auto">
            <a:xfrm>
              <a:off x="7770" y="580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G'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0</a:t>
              </a:r>
            </a:p>
          </p:txBody>
        </p:sp>
        <p:sp>
          <p:nvSpPr>
            <p:cNvPr id="169" name="Rectangle 18"/>
            <p:cNvSpPr>
              <a:spLocks noChangeArrowheads="1"/>
            </p:cNvSpPr>
            <p:nvPr/>
          </p:nvSpPr>
          <p:spPr bwMode="auto">
            <a:xfrm>
              <a:off x="8620" y="5809"/>
              <a:ext cx="850" cy="850"/>
            </a:xfrm>
            <a:prstGeom prst="rect">
              <a:avLst/>
            </a:prstGeom>
            <a:solidFill>
              <a:srgbClr val="70AD47"/>
            </a:solid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G'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</a:t>
              </a:r>
            </a:p>
          </p:txBody>
        </p:sp>
        <p:sp>
          <p:nvSpPr>
            <p:cNvPr id="170" name="Rectangle 58"/>
            <p:cNvSpPr/>
            <p:nvPr/>
          </p:nvSpPr>
          <p:spPr>
            <a:xfrm>
              <a:off x="15488" y="4569"/>
              <a:ext cx="2948" cy="334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71" name="Rectangle 18"/>
            <p:cNvSpPr>
              <a:spLocks noChangeArrowheads="1"/>
            </p:cNvSpPr>
            <p:nvPr/>
          </p:nvSpPr>
          <p:spPr bwMode="auto">
            <a:xfrm>
              <a:off x="12425" y="4768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6</a:t>
              </a:r>
            </a:p>
          </p:txBody>
        </p:sp>
        <p:sp>
          <p:nvSpPr>
            <p:cNvPr id="172" name="Rectangle 18"/>
            <p:cNvSpPr>
              <a:spLocks noChangeArrowheads="1"/>
            </p:cNvSpPr>
            <p:nvPr/>
          </p:nvSpPr>
          <p:spPr bwMode="auto">
            <a:xfrm>
              <a:off x="13275" y="4768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7</a:t>
              </a:r>
            </a:p>
          </p:txBody>
        </p:sp>
        <p:sp>
          <p:nvSpPr>
            <p:cNvPr id="173" name="Rectangle 18"/>
            <p:cNvSpPr>
              <a:spLocks noChangeArrowheads="1"/>
            </p:cNvSpPr>
            <p:nvPr/>
          </p:nvSpPr>
          <p:spPr bwMode="auto">
            <a:xfrm>
              <a:off x="14127" y="4768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8</a:t>
              </a:r>
            </a:p>
          </p:txBody>
        </p:sp>
        <p:sp>
          <p:nvSpPr>
            <p:cNvPr id="174" name="Rectangle 18"/>
            <p:cNvSpPr>
              <a:spLocks noChangeArrowheads="1"/>
            </p:cNvSpPr>
            <p:nvPr/>
          </p:nvSpPr>
          <p:spPr bwMode="auto">
            <a:xfrm>
              <a:off x="4539" y="6855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9</a:t>
              </a:r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5384" y="6855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10</a:t>
              </a:r>
            </a:p>
          </p:txBody>
        </p:sp>
        <p:sp>
          <p:nvSpPr>
            <p:cNvPr id="176" name="Rectangle 18"/>
            <p:cNvSpPr>
              <a:spLocks noChangeArrowheads="1"/>
            </p:cNvSpPr>
            <p:nvPr/>
          </p:nvSpPr>
          <p:spPr bwMode="auto">
            <a:xfrm>
              <a:off x="6241" y="6855"/>
              <a:ext cx="850" cy="850"/>
            </a:xfrm>
            <a:prstGeom prst="rect">
              <a:avLst/>
            </a:prstGeom>
            <a:noFill/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</a:rPr>
                <a:t>11</a:t>
              </a:r>
            </a:p>
          </p:txBody>
        </p:sp>
        <p:sp>
          <p:nvSpPr>
            <p:cNvPr id="177" name="Rectangle 18"/>
            <p:cNvSpPr>
              <a:spLocks noChangeArrowheads="1"/>
            </p:cNvSpPr>
            <p:nvPr/>
          </p:nvSpPr>
          <p:spPr bwMode="auto">
            <a:xfrm>
              <a:off x="15679" y="6854"/>
              <a:ext cx="850" cy="850"/>
            </a:xfrm>
            <a:prstGeom prst="rect">
              <a:avLst/>
            </a:prstGeom>
            <a:pattFill prst="ltUpDiag">
              <a:fgClr>
                <a:srgbClr val="5B9BD5"/>
              </a:fgClr>
              <a:bgClr>
                <a:sysClr val="window" lastClr="FFFFFF"/>
              </a:bgClr>
            </a:patt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9</a:t>
              </a:r>
            </a:p>
          </p:txBody>
        </p:sp>
        <p:sp>
          <p:nvSpPr>
            <p:cNvPr id="178" name="Rectangle 18"/>
            <p:cNvSpPr>
              <a:spLocks noChangeArrowheads="1"/>
            </p:cNvSpPr>
            <p:nvPr/>
          </p:nvSpPr>
          <p:spPr bwMode="auto">
            <a:xfrm>
              <a:off x="16524" y="6854"/>
              <a:ext cx="850" cy="850"/>
            </a:xfrm>
            <a:prstGeom prst="rect">
              <a:avLst/>
            </a:prstGeom>
            <a:pattFill prst="ltUpDiag">
              <a:fgClr>
                <a:srgbClr val="5B9BD5"/>
              </a:fgClr>
              <a:bgClr>
                <a:sysClr val="window" lastClr="FFFFFF"/>
              </a:bgClr>
            </a:patt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10</a:t>
              </a:r>
            </a:p>
          </p:txBody>
        </p:sp>
        <p:sp>
          <p:nvSpPr>
            <p:cNvPr id="179" name="Rectangle 18"/>
            <p:cNvSpPr>
              <a:spLocks noChangeArrowheads="1"/>
            </p:cNvSpPr>
            <p:nvPr/>
          </p:nvSpPr>
          <p:spPr bwMode="auto">
            <a:xfrm>
              <a:off x="17381" y="6854"/>
              <a:ext cx="850" cy="850"/>
            </a:xfrm>
            <a:prstGeom prst="rect">
              <a:avLst/>
            </a:prstGeom>
            <a:pattFill prst="ltUpDiag">
              <a:fgClr>
                <a:srgbClr val="5B9BD5"/>
              </a:fgClr>
              <a:bgClr>
                <a:sysClr val="window" lastClr="FFFFFF"/>
              </a:bgClr>
            </a:pattFill>
            <a:ln w="19050" cap="flat" cmpd="sng">
              <a:solidFill>
                <a:sysClr val="windowText" lastClr="000000"/>
              </a:solidFill>
              <a:miter lim="800000"/>
            </a:ln>
            <a:effectLst/>
          </p:spPr>
          <p:txBody>
            <a:bodyPr wrap="none" anchor="ctr">
              <a:noAutofit/>
            </a:bodyPr>
            <a:lstStyle/>
            <a:p>
              <a:pPr lvl="0" algn="ctr">
                <a:buClrTx/>
                <a:buSzTx/>
                <a:buFontTx/>
              </a:pPr>
              <a:r>
                <a:rPr lang="en-US" altLang="zh-CN" sz="2800" b="1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D</a:t>
              </a:r>
              <a:r>
                <a:rPr lang="en-US" altLang="zh-CN" sz="2800" b="1" baseline="-25000" dirty="0">
                  <a:latin typeface="Calibri" panose="020F0502020204030204" charset="0"/>
                  <a:cs typeface="Calibri" panose="020F0502020204030204" charset="0"/>
                  <a:sym typeface="+mn-ea"/>
                </a:rPr>
                <a:t>11</a:t>
              </a:r>
            </a:p>
          </p:txBody>
        </p:sp>
        <p:cxnSp>
          <p:nvCxnSpPr>
            <p:cNvPr id="180" name="曲线连接符 179"/>
            <p:cNvCxnSpPr/>
            <p:nvPr/>
          </p:nvCxnSpPr>
          <p:spPr>
            <a:xfrm rot="5400000" flipV="1">
              <a:off x="10573" y="2141"/>
              <a:ext cx="5" cy="11169"/>
            </a:xfrm>
            <a:prstGeom prst="curvedConnector3">
              <a:avLst>
                <a:gd name="adj1" fmla="val 7540000"/>
              </a:avLst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tailEnd type="triangle" w="lg" len="lg"/>
            </a:ln>
            <a:effectLst/>
          </p:spPr>
        </p:cxnSp>
        <p:cxnSp>
          <p:nvCxnSpPr>
            <p:cNvPr id="181" name="曲线连接符 180"/>
            <p:cNvCxnSpPr/>
            <p:nvPr/>
          </p:nvCxnSpPr>
          <p:spPr>
            <a:xfrm rot="5400000" flipV="1">
              <a:off x="11404" y="2138"/>
              <a:ext cx="19" cy="11169"/>
            </a:xfrm>
            <a:prstGeom prst="curvedConnector3">
              <a:avLst>
                <a:gd name="adj1" fmla="val 3655263"/>
              </a:avLst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tailEnd type="triangle" w="lg" len="lg"/>
            </a:ln>
            <a:effectLst/>
          </p:spPr>
        </p:cxnSp>
        <p:cxnSp>
          <p:nvCxnSpPr>
            <p:cNvPr id="182" name="曲线连接符 181"/>
            <p:cNvCxnSpPr/>
            <p:nvPr/>
          </p:nvCxnSpPr>
          <p:spPr>
            <a:xfrm rot="5400000" flipV="1">
              <a:off x="12234" y="2134"/>
              <a:ext cx="19" cy="11169"/>
            </a:xfrm>
            <a:prstGeom prst="curvedConnector3">
              <a:avLst>
                <a:gd name="adj1" fmla="val 3655263"/>
              </a:avLst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tailEnd type="triangle" w="lg" len="lg"/>
            </a:ln>
            <a:effectLst/>
          </p:spPr>
        </p:cxnSp>
        <p:cxnSp>
          <p:nvCxnSpPr>
            <p:cNvPr id="183" name="直接连接符 182"/>
            <p:cNvCxnSpPr/>
            <p:nvPr/>
          </p:nvCxnSpPr>
          <p:spPr>
            <a:xfrm flipV="1">
              <a:off x="2575" y="5619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4" name="直接连接符 183"/>
            <p:cNvCxnSpPr/>
            <p:nvPr/>
          </p:nvCxnSpPr>
          <p:spPr>
            <a:xfrm flipV="1">
              <a:off x="1731" y="5620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5" name="直接连接符 184"/>
            <p:cNvCxnSpPr/>
            <p:nvPr/>
          </p:nvCxnSpPr>
          <p:spPr>
            <a:xfrm flipV="1">
              <a:off x="3419" y="5620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6" name="直接连接符 185"/>
            <p:cNvCxnSpPr/>
            <p:nvPr/>
          </p:nvCxnSpPr>
          <p:spPr>
            <a:xfrm flipH="1" flipV="1">
              <a:off x="764" y="6271"/>
              <a:ext cx="2665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7" name="直接连接符 186"/>
            <p:cNvCxnSpPr/>
            <p:nvPr/>
          </p:nvCxnSpPr>
          <p:spPr>
            <a:xfrm flipV="1">
              <a:off x="777" y="4281"/>
              <a:ext cx="0" cy="1984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8" name="直接连接符 187"/>
            <p:cNvCxnSpPr/>
            <p:nvPr/>
          </p:nvCxnSpPr>
          <p:spPr>
            <a:xfrm flipH="1" flipV="1">
              <a:off x="764" y="4279"/>
              <a:ext cx="7200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89" name="直接连接符 188"/>
            <p:cNvCxnSpPr/>
            <p:nvPr/>
          </p:nvCxnSpPr>
          <p:spPr>
            <a:xfrm flipV="1">
              <a:off x="7947" y="4280"/>
              <a:ext cx="0" cy="283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  <p:cxnSp>
          <p:nvCxnSpPr>
            <p:cNvPr id="190" name="直接连接符 189"/>
            <p:cNvCxnSpPr/>
            <p:nvPr/>
          </p:nvCxnSpPr>
          <p:spPr>
            <a:xfrm flipV="1">
              <a:off x="7726" y="4281"/>
              <a:ext cx="0" cy="283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  <p:cxnSp>
          <p:nvCxnSpPr>
            <p:cNvPr id="191" name="直接连接符 190"/>
            <p:cNvCxnSpPr/>
            <p:nvPr/>
          </p:nvCxnSpPr>
          <p:spPr>
            <a:xfrm flipV="1">
              <a:off x="5815" y="5620"/>
              <a:ext cx="0" cy="123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2" name="直接连接符 191"/>
            <p:cNvCxnSpPr/>
            <p:nvPr/>
          </p:nvCxnSpPr>
          <p:spPr>
            <a:xfrm flipV="1">
              <a:off x="4971" y="5621"/>
              <a:ext cx="0" cy="123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3" name="直接连接符 192"/>
            <p:cNvCxnSpPr/>
            <p:nvPr/>
          </p:nvCxnSpPr>
          <p:spPr>
            <a:xfrm flipV="1">
              <a:off x="6659" y="5621"/>
              <a:ext cx="0" cy="123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4" name="直接连接符 193"/>
            <p:cNvCxnSpPr/>
            <p:nvPr/>
          </p:nvCxnSpPr>
          <p:spPr>
            <a:xfrm flipH="1" flipV="1">
              <a:off x="4182" y="6269"/>
              <a:ext cx="2483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5" name="直接连接符 194"/>
            <p:cNvCxnSpPr/>
            <p:nvPr/>
          </p:nvCxnSpPr>
          <p:spPr>
            <a:xfrm flipV="1">
              <a:off x="4195" y="3969"/>
              <a:ext cx="0" cy="2324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6" name="直接连接符 195"/>
            <p:cNvCxnSpPr/>
            <p:nvPr/>
          </p:nvCxnSpPr>
          <p:spPr>
            <a:xfrm flipH="1" flipV="1">
              <a:off x="4195" y="3989"/>
              <a:ext cx="4195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97" name="直接连接符 196"/>
            <p:cNvCxnSpPr/>
            <p:nvPr/>
          </p:nvCxnSpPr>
          <p:spPr>
            <a:xfrm flipV="1">
              <a:off x="8377" y="3987"/>
              <a:ext cx="0" cy="567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  <p:cxnSp>
          <p:nvCxnSpPr>
            <p:cNvPr id="198" name="直接连接符 197"/>
            <p:cNvCxnSpPr/>
            <p:nvPr/>
          </p:nvCxnSpPr>
          <p:spPr>
            <a:xfrm flipV="1">
              <a:off x="8171" y="3988"/>
              <a:ext cx="0" cy="567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  <p:cxnSp>
          <p:nvCxnSpPr>
            <p:cNvPr id="199" name="直接连接符 198"/>
            <p:cNvCxnSpPr/>
            <p:nvPr/>
          </p:nvCxnSpPr>
          <p:spPr>
            <a:xfrm flipV="1">
              <a:off x="13790" y="5643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0" name="直接连接符 199"/>
            <p:cNvCxnSpPr/>
            <p:nvPr/>
          </p:nvCxnSpPr>
          <p:spPr>
            <a:xfrm flipV="1">
              <a:off x="12946" y="5644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1" name="直接连接符 200"/>
            <p:cNvCxnSpPr/>
            <p:nvPr/>
          </p:nvCxnSpPr>
          <p:spPr>
            <a:xfrm flipV="1">
              <a:off x="14634" y="5644"/>
              <a:ext cx="0" cy="669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2" name="直接连接符 201"/>
            <p:cNvCxnSpPr/>
            <p:nvPr/>
          </p:nvCxnSpPr>
          <p:spPr>
            <a:xfrm flipH="1" flipV="1">
              <a:off x="12946" y="6296"/>
              <a:ext cx="2438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3" name="直接连接符 202"/>
            <p:cNvCxnSpPr/>
            <p:nvPr/>
          </p:nvCxnSpPr>
          <p:spPr>
            <a:xfrm flipV="1">
              <a:off x="15384" y="3981"/>
              <a:ext cx="0" cy="2324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4" name="直接连接符 203"/>
            <p:cNvCxnSpPr/>
            <p:nvPr/>
          </p:nvCxnSpPr>
          <p:spPr>
            <a:xfrm flipH="1" flipV="1">
              <a:off x="8875" y="3989"/>
              <a:ext cx="6520" cy="0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05" name="直接连接符 204"/>
            <p:cNvCxnSpPr/>
            <p:nvPr/>
          </p:nvCxnSpPr>
          <p:spPr>
            <a:xfrm flipV="1">
              <a:off x="9098" y="4000"/>
              <a:ext cx="0" cy="567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  <p:cxnSp>
          <p:nvCxnSpPr>
            <p:cNvPr id="206" name="直接连接符 205"/>
            <p:cNvCxnSpPr/>
            <p:nvPr/>
          </p:nvCxnSpPr>
          <p:spPr>
            <a:xfrm flipV="1">
              <a:off x="8892" y="4001"/>
              <a:ext cx="0" cy="567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  <a:headEnd type="triangle" w="lg" len="lg"/>
            </a:ln>
            <a:effectLst/>
          </p:spPr>
        </p:cxnSp>
      </p:grpSp>
      <p:sp>
        <p:nvSpPr>
          <p:cNvPr id="351" name="TextBox 59"/>
          <p:cNvSpPr txBox="1"/>
          <p:nvPr/>
        </p:nvSpPr>
        <p:spPr>
          <a:xfrm>
            <a:off x="532130" y="5867400"/>
            <a:ext cx="67665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3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5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(stripe 1), 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9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-D</a:t>
            </a:r>
            <a:r>
              <a:rPr lang="en-US" altLang="zh-CN" sz="2400" b="1" baseline="-250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11</a:t>
            </a:r>
            <a:r>
              <a:rPr lang="en-US" altLang="zh-CN" sz="24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( stripe 2), aggregation breaks single-cluster fault tolerance</a:t>
            </a:r>
            <a:endParaRPr lang="en-US" altLang="zh-CN" sz="2400" b="1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07" name="Right Arrow 7"/>
          <p:cNvSpPr/>
          <p:nvPr/>
        </p:nvSpPr>
        <p:spPr bwMode="auto">
          <a:xfrm rot="17460000">
            <a:off x="2806338" y="5834076"/>
            <a:ext cx="18000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92aa17a-98c6-433a-9819-354c3d15f97d}"/>
  <p:tag name="TABLE_ENDDRAG_ORIGIN_RECT" val="684*203"/>
  <p:tag name="TABLE_ENDDRAG_RECT" val="83*174*684*2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92aa17a-98c6-433a-9819-354c3d15f97d}"/>
  <p:tag name="TABLE_ENDDRAG_ORIGIN_RECT" val="684*203"/>
  <p:tag name="TABLE_ENDDRAG_RECT" val="83*174*684*203"/>
</p:tagLst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2013</Words>
  <Application>Microsoft Office PowerPoint</Application>
  <PresentationFormat>Custom</PresentationFormat>
  <Paragraphs>422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微软雅黑</vt:lpstr>
      <vt:lpstr>Arial</vt:lpstr>
      <vt:lpstr>Calibri</vt:lpstr>
      <vt:lpstr>Wingdings</vt:lpstr>
      <vt:lpstr>Default Design</vt:lpstr>
      <vt:lpstr>Optimal Data Placement for Stripe Merging in Locally Repairable Codes</vt:lpstr>
      <vt:lpstr>Introduction</vt:lpstr>
      <vt:lpstr>Erasure Coding</vt:lpstr>
      <vt:lpstr>Locally Repairable Codes (LRC)</vt:lpstr>
      <vt:lpstr>LRC in Clustered Storage</vt:lpstr>
      <vt:lpstr>Redundancy Transitioning</vt:lpstr>
      <vt:lpstr>Stripe Merging of LRC</vt:lpstr>
      <vt:lpstr>Challenges</vt:lpstr>
      <vt:lpstr>Challenge in Problem (1)</vt:lpstr>
      <vt:lpstr>Challenge in Problem (2)</vt:lpstr>
      <vt:lpstr>Our Motivation for Problem (1)</vt:lpstr>
      <vt:lpstr>Our Motivation for Problem (2)</vt:lpstr>
      <vt:lpstr>Contributions</vt:lpstr>
      <vt:lpstr>Analysis of Problem (1)</vt:lpstr>
      <vt:lpstr>Analysis of Problem (2)</vt:lpstr>
      <vt:lpstr>Data Placement Strategy for Single Stripe</vt:lpstr>
      <vt:lpstr>Data Placement Scheme for Multiple Stripes</vt:lpstr>
      <vt:lpstr>Data Placement Scheme for Multiple Stripes</vt:lpstr>
      <vt:lpstr>Cost Analysis for Problem (1)</vt:lpstr>
      <vt:lpstr>Cost Analysis for Problem (2)</vt:lpstr>
      <vt:lpstr>Optimality Guarantee</vt:lpstr>
      <vt:lpstr>Optimality Guarantee</vt:lpstr>
      <vt:lpstr>Evaluation</vt:lpstr>
      <vt:lpstr>Transitioning Time Performance </vt:lpstr>
      <vt:lpstr>Impact of Number of Clusters 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1193</cp:revision>
  <cp:lastPrinted>2019-02-20T08:11:00Z</cp:lastPrinted>
  <dcterms:created xsi:type="dcterms:W3CDTF">2113-01-01T00:00:00Z</dcterms:created>
  <dcterms:modified xsi:type="dcterms:W3CDTF">2022-04-01T01:10:26Z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2052-11.1.0.11365</vt:lpwstr>
  </property>
  <property fmtid="{D5CDD505-2E9C-101B-9397-08002B2CF9AE}" pid="4" name="ICV">
    <vt:lpwstr>AB7DD21FDEF74F8987B9E921E742354A</vt:lpwstr>
  </property>
</Properties>
</file>