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41" r:id="rId2"/>
    <p:sldId id="542" r:id="rId3"/>
    <p:sldId id="544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5" r:id="rId14"/>
    <p:sldId id="556" r:id="rId15"/>
    <p:sldId id="557" r:id="rId16"/>
    <p:sldId id="558" r:id="rId17"/>
    <p:sldId id="559" r:id="rId18"/>
    <p:sldId id="561" r:id="rId19"/>
  </p:sldIdLst>
  <p:sldSz cx="12188825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FFF2B5"/>
    <a:srgbClr val="FFFFA4"/>
    <a:srgbClr val="33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83" autoAdjust="0"/>
    <p:restoredTop sz="74762" autoAdjust="0"/>
  </p:normalViewPr>
  <p:slideViewPr>
    <p:cSldViewPr>
      <p:cViewPr varScale="1">
        <p:scale>
          <a:sx n="89" d="100"/>
          <a:sy n="89" d="100"/>
        </p:scale>
        <p:origin x="1312" y="17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2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280" y="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082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46" y="4705678"/>
            <a:ext cx="5435010" cy="44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2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Infrequent chunks have a limited number of neighbors, and their entropies only have a few possible values</a:t>
            </a:r>
            <a:endParaRPr lang="en-CN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7000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87544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190756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53311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206811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95088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17637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450390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0177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8844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034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309840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4391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27674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if chunk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surrounded by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one backup, then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likely to be surrounded by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/>
              <a:t>next backup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903877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09235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0349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er.filesystems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slab.cse.cuhk.edu.hk/software/freqanalysi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1"/>
            <a:ext cx="12188825" cy="1771651"/>
          </a:xfrm>
        </p:spPr>
        <p:txBody>
          <a:bodyPr/>
          <a:lstStyle/>
          <a:p>
            <a:r>
              <a:rPr lang="en-US" altLang="zh-CN" sz="4000" dirty="0"/>
              <a:t>Revisiting Frequency Analysis against Encrypted Deduplication via Statistical Distribution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94" y="3886200"/>
            <a:ext cx="11376237" cy="2209800"/>
          </a:xfrm>
        </p:spPr>
        <p:txBody>
          <a:bodyPr/>
          <a:lstStyle/>
          <a:p>
            <a:r>
              <a:rPr lang="en-US" altLang="zh-CN" sz="2400" b="1" dirty="0"/>
              <a:t>Jingwei Li</a:t>
            </a:r>
            <a:r>
              <a:rPr lang="en-US" altLang="zh-CN" sz="2400" b="1" baseline="30000" dirty="0"/>
              <a:t>1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Guoli</a:t>
            </a:r>
            <a:r>
              <a:rPr lang="en-US" altLang="zh-CN" sz="2400" dirty="0"/>
              <a:t> Wei</a:t>
            </a:r>
            <a:r>
              <a:rPr lang="en-US" altLang="zh-CN" sz="2400" baseline="30000" dirty="0"/>
              <a:t>1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Jiacheng</a:t>
            </a:r>
            <a:r>
              <a:rPr lang="en-US" altLang="zh-CN" sz="2400" dirty="0"/>
              <a:t> Liang</a:t>
            </a:r>
            <a:r>
              <a:rPr lang="en-US" altLang="zh-CN" sz="2400" baseline="30000" dirty="0"/>
              <a:t>1</a:t>
            </a:r>
            <a:r>
              <a:rPr lang="en-US" altLang="zh-CN" sz="2400" dirty="0"/>
              <a:t>, Yanjing Ren</a:t>
            </a:r>
            <a:r>
              <a:rPr lang="en-US" altLang="zh-CN" sz="2400" baseline="30000" dirty="0"/>
              <a:t>1</a:t>
            </a:r>
            <a:r>
              <a:rPr lang="en-US" altLang="zh-CN" sz="2400" dirty="0"/>
              <a:t>, Patrick P. C. Lee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,</a:t>
            </a:r>
            <a:br>
              <a:rPr lang="en-US" altLang="zh-CN" sz="2400" dirty="0"/>
            </a:br>
            <a:r>
              <a:rPr lang="en-US" altLang="zh-CN" sz="2400" dirty="0"/>
              <a:t>and </a:t>
            </a:r>
            <a:r>
              <a:rPr lang="en-US" altLang="zh-CN" sz="2400" dirty="0" err="1"/>
              <a:t>Xiaosong</a:t>
            </a:r>
            <a:r>
              <a:rPr lang="en-US" altLang="zh-CN" sz="2400" dirty="0"/>
              <a:t> Zhang</a:t>
            </a:r>
            <a:r>
              <a:rPr lang="en-US" baseline="30000" dirty="0"/>
              <a:t>1</a:t>
            </a:r>
            <a:r>
              <a:rPr lang="en-US" sz="2400" dirty="0"/>
              <a:t> </a:t>
            </a:r>
            <a:endParaRPr lang="en-US" altLang="zh-CN" sz="2400" baseline="30000" dirty="0"/>
          </a:p>
          <a:p>
            <a:r>
              <a:rPr lang="en-US" sz="2400" baseline="30000" dirty="0"/>
              <a:t>1</a:t>
            </a:r>
            <a:r>
              <a:rPr lang="en-US" sz="2400" dirty="0"/>
              <a:t>University of Electronic Science and Technology of China (UESTC)</a:t>
            </a:r>
          </a:p>
          <a:p>
            <a:r>
              <a:rPr lang="en-US" sz="2400" baseline="30000" dirty="0"/>
              <a:t>2</a:t>
            </a:r>
            <a:r>
              <a:rPr lang="en-US" sz="2400" dirty="0"/>
              <a:t>The Chinese University of Hong Kong (CUHK)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1D92-EF6B-9A4D-8B87-65F91DAD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Trace-Driven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1EE24-06A8-174F-A160-B3D0609FF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Compare the left/right entropy of each chunk</a:t>
            </a:r>
          </a:p>
          <a:p>
            <a:endParaRPr lang="en-CN" b="1" dirty="0"/>
          </a:p>
          <a:p>
            <a:endParaRPr lang="en-CN" b="1" dirty="0"/>
          </a:p>
          <a:p>
            <a:endParaRPr lang="en-CN" b="1" dirty="0"/>
          </a:p>
          <a:p>
            <a:endParaRPr lang="en-CN" b="1" dirty="0"/>
          </a:p>
          <a:p>
            <a:endParaRPr lang="en-CN" b="1" dirty="0"/>
          </a:p>
          <a:p>
            <a:pPr lvl="1"/>
            <a:endParaRPr lang="en-US" dirty="0"/>
          </a:p>
          <a:p>
            <a:pPr lvl="1"/>
            <a:r>
              <a:rPr lang="en-US" dirty="0"/>
              <a:t>The entropies of different frequent chunks vary, significantly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1DDB8-93B0-4F45-B3D7-DFF652BF68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B1C63F-D9D5-BA4B-B77D-271D16F131DE}"/>
              </a:ext>
            </a:extLst>
          </p:cNvPr>
          <p:cNvGrpSpPr/>
          <p:nvPr/>
        </p:nvGrpSpPr>
        <p:grpSpPr>
          <a:xfrm>
            <a:off x="724327" y="2329932"/>
            <a:ext cx="10742672" cy="3080267"/>
            <a:chOff x="724327" y="2133600"/>
            <a:chExt cx="10742672" cy="30802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7EAB9BE-59AE-0347-8BCB-23A65A5CC951}"/>
                </a:ext>
              </a:extLst>
            </p:cNvPr>
            <p:cNvGrpSpPr/>
            <p:nvPr/>
          </p:nvGrpSpPr>
          <p:grpSpPr>
            <a:xfrm>
              <a:off x="724327" y="2133600"/>
              <a:ext cx="10742672" cy="2743200"/>
              <a:chOff x="932882" y="2438400"/>
              <a:chExt cx="9001962" cy="229870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2C7CF36-0821-6C4C-A4B6-BD0D325C3A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76"/>
              <a:stretch/>
            </p:blipFill>
            <p:spPr>
              <a:xfrm>
                <a:off x="932882" y="2438400"/>
                <a:ext cx="4392159" cy="227166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41CE6A4-5B73-B64C-84BC-736C10811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92479" y="2438400"/>
                <a:ext cx="4442365" cy="229870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F96734-F491-A044-901C-B185C037DCB3}"/>
                </a:ext>
              </a:extLst>
            </p:cNvPr>
            <p:cNvSpPr txBox="1"/>
            <p:nvPr/>
          </p:nvSpPr>
          <p:spPr>
            <a:xfrm>
              <a:off x="2970212" y="4844535"/>
              <a:ext cx="1514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/>
                <a:t>FSL Dataset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81CBBC-D4C9-7D47-A651-E37EB44948C0}"/>
                </a:ext>
              </a:extLst>
            </p:cNvPr>
            <p:cNvSpPr txBox="1"/>
            <p:nvPr/>
          </p:nvSpPr>
          <p:spPr>
            <a:xfrm>
              <a:off x="8489375" y="4844535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/>
                <a:t>VM Dataset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58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1D92-EF6B-9A4D-8B87-65F91DAD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Trace-Driven Analysis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1EE24-06A8-174F-A160-B3D0609FF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Compare the left/right entropy</a:t>
            </a:r>
            <a:r>
              <a:rPr lang="zh-CN" altLang="en-US" dirty="0"/>
              <a:t> </a:t>
            </a:r>
            <a:r>
              <a:rPr lang="en-US" altLang="zh-CN" dirty="0"/>
              <a:t>of the same chunk across backups</a:t>
            </a:r>
          </a:p>
          <a:p>
            <a:pPr lvl="1"/>
            <a:r>
              <a:rPr lang="en-US" dirty="0"/>
              <a:t>Characterize the variance of entropies by </a:t>
            </a:r>
            <a:r>
              <a:rPr lang="en-US" b="1" dirty="0">
                <a:solidFill>
                  <a:srgbClr val="C00000"/>
                </a:solidFill>
              </a:rPr>
              <a:t>standard deviation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A large fraction (e.g., 78.3-94.7%) of chunks have low standard deviation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1DDB8-93B0-4F45-B3D7-DFF652BF68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B73D8E-B2D1-C74A-90C1-FBCB603FE7AF}"/>
              </a:ext>
            </a:extLst>
          </p:cNvPr>
          <p:cNvGrpSpPr/>
          <p:nvPr/>
        </p:nvGrpSpPr>
        <p:grpSpPr>
          <a:xfrm>
            <a:off x="631824" y="2514600"/>
            <a:ext cx="11157999" cy="3156469"/>
            <a:chOff x="631824" y="2438396"/>
            <a:chExt cx="11157999" cy="31564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7148F5-D8F3-8940-BF68-A61F8CC36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7953" y="2438396"/>
              <a:ext cx="5531870" cy="277707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FF04C6-1636-8247-B974-5E0D1A7DE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1824" y="2438396"/>
              <a:ext cx="5287802" cy="277707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45C685-4541-B14D-9264-8CA2FB10623F}"/>
                </a:ext>
              </a:extLst>
            </p:cNvPr>
            <p:cNvSpPr txBox="1"/>
            <p:nvPr/>
          </p:nvSpPr>
          <p:spPr>
            <a:xfrm>
              <a:off x="2970212" y="5225533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/>
                <a:t>Left Entropies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E0E210-135C-7347-A63E-46A8CC1CA7CB}"/>
                </a:ext>
              </a:extLst>
            </p:cNvPr>
            <p:cNvSpPr txBox="1"/>
            <p:nvPr/>
          </p:nvSpPr>
          <p:spPr>
            <a:xfrm>
              <a:off x="8489375" y="5225533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/>
                <a:t>Right Entropies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889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BB3E-801E-024E-A2E1-4421A48C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C8FF9-4972-A84D-9516-750DFA10F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Augment locality-based attack</a:t>
            </a:r>
            <a:r>
              <a:rPr lang="en-CN" baseline="-25000" dirty="0"/>
              <a:t>[Li, DSN’17]</a:t>
            </a:r>
            <a:r>
              <a:rPr lang="en-CN" dirty="0"/>
              <a:t> by filtering out (possibly incorrect) inferred (</a:t>
            </a:r>
            <a:r>
              <a:rPr lang="en-CN" i="1" dirty="0"/>
              <a:t>C</a:t>
            </a:r>
            <a:r>
              <a:rPr lang="en-CN" dirty="0"/>
              <a:t>, </a:t>
            </a:r>
            <a:r>
              <a:rPr lang="en-CN" i="1" dirty="0"/>
              <a:t>M</a:t>
            </a:r>
            <a:r>
              <a:rPr lang="en-CN" dirty="0"/>
              <a:t>)</a:t>
            </a:r>
          </a:p>
          <a:p>
            <a:endParaRPr lang="en-CN" dirty="0"/>
          </a:p>
          <a:p>
            <a:r>
              <a:rPr lang="en-CN" b="1" dirty="0"/>
              <a:t>Our insight</a:t>
            </a:r>
            <a:r>
              <a:rPr lang="en-CN" dirty="0"/>
              <a:t>: if the relative frequency distribution of </a:t>
            </a:r>
            <a:r>
              <a:rPr lang="en-CN" i="1" dirty="0"/>
              <a:t>C </a:t>
            </a:r>
            <a:r>
              <a:rPr lang="en-CN" dirty="0"/>
              <a:t>differs from that of </a:t>
            </a:r>
            <a:r>
              <a:rPr lang="en-CN" i="1" dirty="0"/>
              <a:t>M</a:t>
            </a:r>
            <a:r>
              <a:rPr lang="en-CN" dirty="0"/>
              <a:t>, </a:t>
            </a:r>
            <a:r>
              <a:rPr lang="en-US" i="1" dirty="0"/>
              <a:t>C</a:t>
            </a:r>
            <a:r>
              <a:rPr lang="en-US" dirty="0"/>
              <a:t> and </a:t>
            </a:r>
            <a:r>
              <a:rPr lang="en-US" i="1" dirty="0"/>
              <a:t>M</a:t>
            </a:r>
            <a:r>
              <a:rPr lang="en-US" dirty="0"/>
              <a:t> are likely to correspond to distinct chunks</a:t>
            </a:r>
            <a:endParaRPr lang="en-CN" dirty="0"/>
          </a:p>
          <a:p>
            <a:pPr lvl="1"/>
            <a:r>
              <a:rPr lang="en-CN" dirty="0"/>
              <a:t>Rationale: identical chunks have similar relative frequency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A6C23-1B98-F843-92FB-FC4577B93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7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4311-57A0-CF45-9B5F-0536F8C9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Distribution-based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E86A9-2E46-AF44-8D2B-75149268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1428571" cy="4678364"/>
          </a:xfrm>
        </p:spPr>
        <p:txBody>
          <a:bodyPr/>
          <a:lstStyle/>
          <a:p>
            <a:r>
              <a:rPr lang="en-CN" dirty="0"/>
              <a:t>Measure difference of relative frequency distributions based on </a:t>
            </a:r>
            <a:r>
              <a:rPr lang="en-CN" b="1" dirty="0"/>
              <a:t>Euclidean distance (ED)</a:t>
            </a:r>
            <a:r>
              <a:rPr lang="en-CN" dirty="0"/>
              <a:t> of left/right entropies of </a:t>
            </a:r>
            <a:r>
              <a:rPr lang="en-CN" i="1" dirty="0"/>
              <a:t>C</a:t>
            </a:r>
            <a:r>
              <a:rPr lang="en-CN" dirty="0"/>
              <a:t> and </a:t>
            </a:r>
            <a:r>
              <a:rPr lang="en-CN" i="1" dirty="0"/>
              <a:t>M</a:t>
            </a:r>
          </a:p>
          <a:p>
            <a:r>
              <a:rPr lang="en-CN" dirty="0"/>
              <a:t>Key designs:</a:t>
            </a:r>
          </a:p>
          <a:p>
            <a:pPr lvl="1"/>
            <a:r>
              <a:rPr lang="en-CN" dirty="0"/>
              <a:t>Examine chunks within a range to address rank disturbance across backups</a:t>
            </a:r>
          </a:p>
          <a:p>
            <a:pPr lvl="1"/>
            <a:r>
              <a:rPr lang="en-CN" dirty="0"/>
              <a:t>Ensure ED of inferred (</a:t>
            </a:r>
            <a:r>
              <a:rPr lang="en-CN" i="1" dirty="0"/>
              <a:t>C</a:t>
            </a:r>
            <a:r>
              <a:rPr lang="en-CN" dirty="0"/>
              <a:t>, </a:t>
            </a:r>
            <a:r>
              <a:rPr lang="en-CN" i="1" dirty="0"/>
              <a:t>M</a:t>
            </a:r>
            <a:r>
              <a:rPr lang="en-CN" dirty="0"/>
              <a:t>) is </a:t>
            </a:r>
            <a:r>
              <a:rPr lang="en-US" dirty="0"/>
              <a:t>smaller</a:t>
            </a:r>
            <a:r>
              <a:rPr lang="en-CN" dirty="0"/>
              <a:t> than a threshold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7FA30-11A5-A14C-92D3-415F70AC90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855B46-190A-564A-8D1B-0B5263E32AC8}"/>
              </a:ext>
            </a:extLst>
          </p:cNvPr>
          <p:cNvSpPr/>
          <p:nvPr/>
        </p:nvSpPr>
        <p:spPr bwMode="auto">
          <a:xfrm>
            <a:off x="1155859" y="4769051"/>
            <a:ext cx="648272" cy="381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N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lang="en-CN" i="1" baseline="30000" dirty="0"/>
              <a:t>(1)</a:t>
            </a:r>
            <a:endParaRPr kumimoji="0" lang="en-CN" sz="1800" b="0" i="1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E30184-E485-3448-BA74-1DC6E0FCF286}"/>
              </a:ext>
            </a:extLst>
          </p:cNvPr>
          <p:cNvSpPr/>
          <p:nvPr/>
        </p:nvSpPr>
        <p:spPr bwMode="auto">
          <a:xfrm>
            <a:off x="1155747" y="5495044"/>
            <a:ext cx="648272" cy="3810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N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</a:t>
            </a:r>
            <a:r>
              <a:rPr lang="en-CN" i="1" baseline="30000" dirty="0"/>
              <a:t>(1)</a:t>
            </a:r>
            <a:endParaRPr kumimoji="0" lang="en-CN" sz="1800" b="0" i="1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44BEBD7-CE8D-A542-B4AC-E4687EED48E2}"/>
              </a:ext>
            </a:extLst>
          </p:cNvPr>
          <p:cNvSpPr/>
          <p:nvPr/>
        </p:nvSpPr>
        <p:spPr bwMode="auto">
          <a:xfrm>
            <a:off x="1914514" y="4774314"/>
            <a:ext cx="648272" cy="381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N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lang="en-CN" i="1" baseline="30000" dirty="0"/>
              <a:t>(2)</a:t>
            </a:r>
            <a:endParaRPr kumimoji="0" lang="en-CN" sz="1800" b="0" i="1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EA5151-4C42-534B-8967-CD9970BB9E42}"/>
              </a:ext>
            </a:extLst>
          </p:cNvPr>
          <p:cNvSpPr/>
          <p:nvPr/>
        </p:nvSpPr>
        <p:spPr bwMode="auto">
          <a:xfrm>
            <a:off x="1914514" y="5501618"/>
            <a:ext cx="648272" cy="3810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N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</a:t>
            </a:r>
            <a:r>
              <a:rPr lang="en-CN" i="1" baseline="30000" dirty="0"/>
              <a:t>(2)</a:t>
            </a:r>
            <a:endParaRPr kumimoji="0" lang="en-CN" sz="1800" b="0" i="1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6ADE4C-A8AE-1445-96FE-75C79BE2ADE0}"/>
              </a:ext>
            </a:extLst>
          </p:cNvPr>
          <p:cNvSpPr/>
          <p:nvPr/>
        </p:nvSpPr>
        <p:spPr bwMode="auto">
          <a:xfrm>
            <a:off x="2673169" y="4769051"/>
            <a:ext cx="648272" cy="381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N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lang="en-CN" i="1" baseline="30000" dirty="0"/>
              <a:t>(3)</a:t>
            </a:r>
            <a:endParaRPr kumimoji="0" lang="en-CN" sz="1800" b="0" i="1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0819F6A-8E4B-2D49-9137-FA451028B2B2}"/>
              </a:ext>
            </a:extLst>
          </p:cNvPr>
          <p:cNvSpPr/>
          <p:nvPr/>
        </p:nvSpPr>
        <p:spPr bwMode="auto">
          <a:xfrm>
            <a:off x="2673169" y="5503224"/>
            <a:ext cx="648272" cy="3810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N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</a:t>
            </a:r>
            <a:r>
              <a:rPr lang="en-CN" i="1" baseline="30000" dirty="0"/>
              <a:t>(3)</a:t>
            </a:r>
            <a:endParaRPr kumimoji="0" lang="en-CN" sz="1800" b="0" i="1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E1AA8C3-0049-6C48-B483-A3E31004BF7D}"/>
              </a:ext>
            </a:extLst>
          </p:cNvPr>
          <p:cNvCxnSpPr>
            <a:cxnSpLocks/>
            <a:stCxn id="40" idx="2"/>
            <a:endCxn id="50" idx="0"/>
          </p:cNvCxnSpPr>
          <p:nvPr/>
        </p:nvCxnSpPr>
        <p:spPr bwMode="auto">
          <a:xfrm flipH="1">
            <a:off x="1479883" y="5150051"/>
            <a:ext cx="112" cy="344993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770C83-06AD-F441-AD68-742FD65117FF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 bwMode="auto">
          <a:xfrm>
            <a:off x="2238650" y="5155314"/>
            <a:ext cx="0" cy="346304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456E381-F40A-AC4F-959E-0A43CB537FCF}"/>
              </a:ext>
            </a:extLst>
          </p:cNvPr>
          <p:cNvCxnSpPr>
            <a:cxnSpLocks/>
            <a:stCxn id="53" idx="2"/>
            <a:endCxn id="54" idx="0"/>
          </p:cNvCxnSpPr>
          <p:nvPr/>
        </p:nvCxnSpPr>
        <p:spPr bwMode="auto">
          <a:xfrm>
            <a:off x="2997305" y="5150051"/>
            <a:ext cx="0" cy="353173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208574F-75B9-D54F-8047-9ED4FE43978A}"/>
              </a:ext>
            </a:extLst>
          </p:cNvPr>
          <p:cNvCxnSpPr/>
          <p:nvPr/>
        </p:nvCxnSpPr>
        <p:spPr bwMode="auto">
          <a:xfrm>
            <a:off x="1155747" y="4616650"/>
            <a:ext cx="216569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4CBCCE9-03E4-7F45-8397-0F2FF32D3D9E}"/>
              </a:ext>
            </a:extLst>
          </p:cNvPr>
          <p:cNvSpPr txBox="1"/>
          <p:nvPr/>
        </p:nvSpPr>
        <p:spPr>
          <a:xfrm>
            <a:off x="1122414" y="424488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solidFill>
                  <a:srgbClr val="C00000"/>
                </a:solidFill>
              </a:rPr>
              <a:t>Frequency ranking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7A91ED2-C361-CB4F-A4CA-A6A836F11EC9}"/>
              </a:ext>
            </a:extLst>
          </p:cNvPr>
          <p:cNvSpPr txBox="1"/>
          <p:nvPr/>
        </p:nvSpPr>
        <p:spPr>
          <a:xfrm>
            <a:off x="1163288" y="5896944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Freqanalysis</a:t>
            </a:r>
            <a:r>
              <a:rPr lang="en-CN" baseline="-25000" dirty="0"/>
              <a:t>[Li, DSN’17]</a:t>
            </a:r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486F755E-ECBD-AD45-8C6B-63B8FF9E0844}"/>
              </a:ext>
            </a:extLst>
          </p:cNvPr>
          <p:cNvSpPr/>
          <p:nvPr/>
        </p:nvSpPr>
        <p:spPr bwMode="auto">
          <a:xfrm>
            <a:off x="3327652" y="5150050"/>
            <a:ext cx="352181" cy="37759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44AE73-C560-B84D-ABFB-2CE1A8097B02}"/>
              </a:ext>
            </a:extLst>
          </p:cNvPr>
          <p:cNvGrpSpPr/>
          <p:nvPr/>
        </p:nvGrpSpPr>
        <p:grpSpPr>
          <a:xfrm>
            <a:off x="3700315" y="4249600"/>
            <a:ext cx="2249334" cy="1639342"/>
            <a:chOff x="3183296" y="4249600"/>
            <a:chExt cx="2249334" cy="163934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DF62950-DC0B-0344-ACAB-77DC5F345E2A}"/>
                </a:ext>
              </a:extLst>
            </p:cNvPr>
            <p:cNvSpPr/>
            <p:nvPr/>
          </p:nvSpPr>
          <p:spPr bwMode="auto">
            <a:xfrm>
              <a:off x="3225228" y="4773769"/>
              <a:ext cx="648272" cy="381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r>
                <a:rPr lang="en-CN" i="1" baseline="30000" dirty="0"/>
                <a:t>(1)</a:t>
              </a:r>
              <a:endParaRPr kumimoji="0" lang="en-CN" sz="18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96F37C7-046A-5140-A897-3D206B21D444}"/>
                </a:ext>
              </a:extLst>
            </p:cNvPr>
            <p:cNvSpPr/>
            <p:nvPr/>
          </p:nvSpPr>
          <p:spPr bwMode="auto">
            <a:xfrm>
              <a:off x="3225116" y="5499762"/>
              <a:ext cx="648272" cy="38100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lang="en-CN" i="1" baseline="30000" dirty="0"/>
                <a:t>(1)</a:t>
              </a:r>
              <a:endParaRPr kumimoji="0" lang="en-CN" sz="18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0C25487-E5AD-5B4D-A46A-CE4E7D9A695E}"/>
                </a:ext>
              </a:extLst>
            </p:cNvPr>
            <p:cNvSpPr/>
            <p:nvPr/>
          </p:nvSpPr>
          <p:spPr bwMode="auto">
            <a:xfrm>
              <a:off x="3983883" y="4779032"/>
              <a:ext cx="648272" cy="381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r>
                <a:rPr lang="en-CN" i="1" baseline="30000" dirty="0"/>
                <a:t>(2)</a:t>
              </a:r>
              <a:endParaRPr kumimoji="0" lang="en-CN" sz="18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3D43D48-2183-8240-AFE9-C8FC8D2FA6C0}"/>
                </a:ext>
              </a:extLst>
            </p:cNvPr>
            <p:cNvSpPr/>
            <p:nvPr/>
          </p:nvSpPr>
          <p:spPr bwMode="auto">
            <a:xfrm>
              <a:off x="3983883" y="5506336"/>
              <a:ext cx="648272" cy="38100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lang="en-CN" i="1" baseline="30000" dirty="0"/>
                <a:t>(2)</a:t>
              </a:r>
              <a:endParaRPr kumimoji="0" lang="en-CN" sz="18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B48403A-7390-5949-921F-3906C5E5561C}"/>
                </a:ext>
              </a:extLst>
            </p:cNvPr>
            <p:cNvSpPr/>
            <p:nvPr/>
          </p:nvSpPr>
          <p:spPr bwMode="auto">
            <a:xfrm>
              <a:off x="4742538" y="4773769"/>
              <a:ext cx="648272" cy="381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r>
                <a:rPr lang="en-CN" i="1" baseline="30000" dirty="0"/>
                <a:t>(3)</a:t>
              </a:r>
              <a:endParaRPr kumimoji="0" lang="en-CN" sz="18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45A51E6-F05A-BB4F-B911-AD05DC50BACE}"/>
                </a:ext>
              </a:extLst>
            </p:cNvPr>
            <p:cNvSpPr/>
            <p:nvPr/>
          </p:nvSpPr>
          <p:spPr bwMode="auto">
            <a:xfrm>
              <a:off x="4742538" y="5507942"/>
              <a:ext cx="648272" cy="38100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lang="en-CN" i="1" baseline="30000" dirty="0"/>
                <a:t>(3)</a:t>
              </a:r>
              <a:endParaRPr kumimoji="0" lang="en-CN" sz="18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E45E123-03AD-C040-A20C-7DF2A6377FD8}"/>
                </a:ext>
              </a:extLst>
            </p:cNvPr>
            <p:cNvCxnSpPr>
              <a:cxnSpLocks/>
              <a:stCxn id="104" idx="2"/>
              <a:endCxn id="105" idx="0"/>
            </p:cNvCxnSpPr>
            <p:nvPr/>
          </p:nvCxnSpPr>
          <p:spPr bwMode="auto">
            <a:xfrm flipH="1">
              <a:off x="3549252" y="5154769"/>
              <a:ext cx="112" cy="344993"/>
            </a:xfrm>
            <a:prstGeom prst="line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8E391EF-82B6-2F4F-A2F2-074BFF4AAFF8}"/>
                </a:ext>
              </a:extLst>
            </p:cNvPr>
            <p:cNvCxnSpPr>
              <a:cxnSpLocks/>
              <a:stCxn id="106" idx="2"/>
              <a:endCxn id="109" idx="0"/>
            </p:cNvCxnSpPr>
            <p:nvPr/>
          </p:nvCxnSpPr>
          <p:spPr bwMode="auto">
            <a:xfrm>
              <a:off x="4308019" y="5160032"/>
              <a:ext cx="758655" cy="347910"/>
            </a:xfrm>
            <a:prstGeom prst="line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6D63741-4CFF-8B4F-A14C-0500BCFFCE57}"/>
                </a:ext>
              </a:extLst>
            </p:cNvPr>
            <p:cNvCxnSpPr/>
            <p:nvPr/>
          </p:nvCxnSpPr>
          <p:spPr bwMode="auto">
            <a:xfrm>
              <a:off x="3225116" y="4621368"/>
              <a:ext cx="216569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09161B8-153B-394F-B0B6-44BE4DB0042D}"/>
                </a:ext>
              </a:extLst>
            </p:cNvPr>
            <p:cNvSpPr txBox="1"/>
            <p:nvPr/>
          </p:nvSpPr>
          <p:spPr>
            <a:xfrm>
              <a:off x="3183296" y="4249600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>
                  <a:solidFill>
                    <a:srgbClr val="C00000"/>
                  </a:solidFill>
                </a:rPr>
                <a:t>Frequency ranking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4AA440F-8119-0445-B3F9-BA6531CB6DFA}"/>
              </a:ext>
            </a:extLst>
          </p:cNvPr>
          <p:cNvSpPr txBox="1"/>
          <p:nvPr/>
        </p:nvSpPr>
        <p:spPr>
          <a:xfrm>
            <a:off x="6018212" y="4860882"/>
            <a:ext cx="5393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ED(C</a:t>
            </a:r>
            <a:r>
              <a:rPr lang="en-CN" baseline="30000" dirty="0"/>
              <a:t>(1)</a:t>
            </a:r>
            <a:r>
              <a:rPr lang="en-CN" dirty="0"/>
              <a:t>, M</a:t>
            </a:r>
            <a:r>
              <a:rPr lang="en-CN" baseline="30000" dirty="0"/>
              <a:t>(1)</a:t>
            </a:r>
            <a:r>
              <a:rPr lang="en-CN" dirty="0"/>
              <a:t>) &lt;= </a:t>
            </a:r>
            <a:r>
              <a:rPr lang="en-CN" b="1" dirty="0"/>
              <a:t>Min</a:t>
            </a:r>
            <a:r>
              <a:rPr lang="en-CN" dirty="0"/>
              <a:t>(threshold, ED(C</a:t>
            </a:r>
            <a:r>
              <a:rPr lang="en-CN" baseline="30000" dirty="0"/>
              <a:t>(1)</a:t>
            </a:r>
            <a:r>
              <a:rPr lang="en-CN" dirty="0"/>
              <a:t>, M</a:t>
            </a:r>
            <a:r>
              <a:rPr lang="en-CN" baseline="30000" dirty="0"/>
              <a:t>(*)</a:t>
            </a:r>
            <a:r>
              <a:rPr lang="en-CN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ED(C</a:t>
            </a:r>
            <a:r>
              <a:rPr lang="en-CN" baseline="30000" dirty="0"/>
              <a:t>(2)</a:t>
            </a:r>
            <a:r>
              <a:rPr lang="en-CN" dirty="0"/>
              <a:t>, M</a:t>
            </a:r>
            <a:r>
              <a:rPr lang="en-CN" baseline="30000" dirty="0"/>
              <a:t>(3)</a:t>
            </a:r>
            <a:r>
              <a:rPr lang="en-CN" dirty="0"/>
              <a:t>) &lt;= </a:t>
            </a:r>
            <a:r>
              <a:rPr lang="en-CN" b="1" dirty="0"/>
              <a:t>Min</a:t>
            </a:r>
            <a:r>
              <a:rPr lang="en-CN" dirty="0"/>
              <a:t>(threshold, ED(C</a:t>
            </a:r>
            <a:r>
              <a:rPr lang="en-CN" baseline="30000" dirty="0"/>
              <a:t>(2)</a:t>
            </a:r>
            <a:r>
              <a:rPr lang="en-CN" dirty="0"/>
              <a:t>, M</a:t>
            </a:r>
            <a:r>
              <a:rPr lang="en-CN" baseline="30000" dirty="0"/>
              <a:t>(*)</a:t>
            </a:r>
            <a:r>
              <a:rPr lang="en-CN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ED(C</a:t>
            </a:r>
            <a:r>
              <a:rPr lang="en-CN" baseline="30000" dirty="0"/>
              <a:t>(3)</a:t>
            </a:r>
            <a:r>
              <a:rPr lang="en-CN" dirty="0"/>
              <a:t>, M</a:t>
            </a:r>
            <a:r>
              <a:rPr lang="en-CN" baseline="30000" dirty="0"/>
              <a:t>(*)</a:t>
            </a:r>
            <a:r>
              <a:rPr lang="en-CN" dirty="0"/>
              <a:t>) &gt; threshold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00AA81-B5BA-0347-AAB0-B8E6727BAF11}"/>
              </a:ext>
            </a:extLst>
          </p:cNvPr>
          <p:cNvSpPr txBox="1"/>
          <p:nvPr/>
        </p:nvSpPr>
        <p:spPr>
          <a:xfrm>
            <a:off x="4238924" y="590218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This work</a:t>
            </a:r>
            <a:endParaRPr lang="en-CN" baseline="-25000" dirty="0"/>
          </a:p>
        </p:txBody>
      </p:sp>
    </p:spTree>
    <p:extLst>
      <p:ext uri="{BB962C8B-B14F-4D97-AF65-F5344CB8AC3E}">
        <p14:creationId xmlns:p14="http://schemas.microsoft.com/office/powerpoint/2010/main" val="294476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4311-57A0-CF45-9B5F-0536F8C9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Distribution-based Attack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E86A9-2E46-AF44-8D2B-75149268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1428571" cy="4678364"/>
          </a:xfrm>
        </p:spPr>
        <p:txBody>
          <a:bodyPr/>
          <a:lstStyle/>
          <a:p>
            <a:r>
              <a:rPr lang="en-CN" dirty="0"/>
              <a:t>Measure difference of relative frequency distributions based on </a:t>
            </a:r>
            <a:r>
              <a:rPr lang="en-CN" b="1" dirty="0"/>
              <a:t>Euclidean distance (ED)</a:t>
            </a:r>
            <a:r>
              <a:rPr lang="en-CN" dirty="0"/>
              <a:t> of left/right entropies of </a:t>
            </a:r>
            <a:r>
              <a:rPr lang="en-CN" i="1" dirty="0"/>
              <a:t>C</a:t>
            </a:r>
            <a:r>
              <a:rPr lang="en-CN" dirty="0"/>
              <a:t> and </a:t>
            </a:r>
            <a:r>
              <a:rPr lang="en-CN" i="1" dirty="0"/>
              <a:t>M</a:t>
            </a:r>
          </a:p>
          <a:p>
            <a:r>
              <a:rPr lang="en-CN" dirty="0"/>
              <a:t>Key designs:</a:t>
            </a:r>
          </a:p>
          <a:p>
            <a:pPr lvl="1"/>
            <a:r>
              <a:rPr lang="en-CN" dirty="0"/>
              <a:t>Examine chunks within a range to address rank disturbance across backups</a:t>
            </a:r>
          </a:p>
          <a:p>
            <a:pPr lvl="1"/>
            <a:r>
              <a:rPr lang="en-CN" dirty="0"/>
              <a:t>Ensure ED of inferred (</a:t>
            </a:r>
            <a:r>
              <a:rPr lang="en-CN" i="1" dirty="0"/>
              <a:t>C</a:t>
            </a:r>
            <a:r>
              <a:rPr lang="en-CN" dirty="0"/>
              <a:t>, </a:t>
            </a:r>
            <a:r>
              <a:rPr lang="en-CN" i="1" dirty="0"/>
              <a:t>M</a:t>
            </a:r>
            <a:r>
              <a:rPr lang="en-CN" dirty="0"/>
              <a:t>) is smaller than a threshold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7FA30-11A5-A14C-92D3-415F70AC90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573593-1F9C-954F-9831-E3139503C06B}"/>
              </a:ext>
            </a:extLst>
          </p:cNvPr>
          <p:cNvGrpSpPr/>
          <p:nvPr/>
        </p:nvGrpSpPr>
        <p:grpSpPr>
          <a:xfrm>
            <a:off x="751107" y="4036998"/>
            <a:ext cx="2249334" cy="2021917"/>
            <a:chOff x="2900319" y="4322150"/>
            <a:chExt cx="2249334" cy="20219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844AE73-C560-B84D-ABFB-2CE1A8097B02}"/>
                </a:ext>
              </a:extLst>
            </p:cNvPr>
            <p:cNvGrpSpPr/>
            <p:nvPr/>
          </p:nvGrpSpPr>
          <p:grpSpPr>
            <a:xfrm>
              <a:off x="2900319" y="4322150"/>
              <a:ext cx="2249334" cy="1639342"/>
              <a:chOff x="3183296" y="4249600"/>
              <a:chExt cx="2249334" cy="163934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DF62950-DC0B-0344-ACAB-77DC5F345E2A}"/>
                  </a:ext>
                </a:extLst>
              </p:cNvPr>
              <p:cNvSpPr/>
              <p:nvPr/>
            </p:nvSpPr>
            <p:spPr bwMode="auto">
              <a:xfrm>
                <a:off x="3225228" y="4773769"/>
                <a:ext cx="648272" cy="3810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N" sz="1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</a:t>
                </a:r>
                <a:r>
                  <a:rPr lang="en-CN" i="1" baseline="30000" dirty="0"/>
                  <a:t>(1)</a:t>
                </a:r>
                <a:endParaRPr kumimoji="0" lang="en-CN" sz="1800" b="0" i="1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96F37C7-046A-5140-A897-3D206B21D444}"/>
                  </a:ext>
                </a:extLst>
              </p:cNvPr>
              <p:cNvSpPr/>
              <p:nvPr/>
            </p:nvSpPr>
            <p:spPr bwMode="auto">
              <a:xfrm>
                <a:off x="3225116" y="5499762"/>
                <a:ext cx="648272" cy="381000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N" sz="1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</a:t>
                </a:r>
                <a:r>
                  <a:rPr lang="en-CN" i="1" baseline="30000" dirty="0"/>
                  <a:t>(1)</a:t>
                </a:r>
                <a:endParaRPr kumimoji="0" lang="en-CN" sz="1800" b="0" i="1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0C25487-E5AD-5B4D-A46A-CE4E7D9A695E}"/>
                  </a:ext>
                </a:extLst>
              </p:cNvPr>
              <p:cNvSpPr/>
              <p:nvPr/>
            </p:nvSpPr>
            <p:spPr bwMode="auto">
              <a:xfrm>
                <a:off x="3983883" y="4779032"/>
                <a:ext cx="648272" cy="3810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N" sz="1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</a:t>
                </a:r>
                <a:r>
                  <a:rPr lang="en-CN" i="1" baseline="30000" dirty="0"/>
                  <a:t>(2)</a:t>
                </a:r>
                <a:endParaRPr kumimoji="0" lang="en-CN" sz="1800" b="0" i="1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3D43D48-2183-8240-AFE9-C8FC8D2FA6C0}"/>
                  </a:ext>
                </a:extLst>
              </p:cNvPr>
              <p:cNvSpPr/>
              <p:nvPr/>
            </p:nvSpPr>
            <p:spPr bwMode="auto">
              <a:xfrm>
                <a:off x="3983883" y="5506336"/>
                <a:ext cx="648272" cy="381000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N" sz="1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</a:t>
                </a:r>
                <a:r>
                  <a:rPr lang="en-CN" i="1" baseline="30000" dirty="0"/>
                  <a:t>(2)</a:t>
                </a:r>
                <a:endParaRPr kumimoji="0" lang="en-CN" sz="1800" b="0" i="1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B48403A-7390-5949-921F-3906C5E5561C}"/>
                  </a:ext>
                </a:extLst>
              </p:cNvPr>
              <p:cNvSpPr/>
              <p:nvPr/>
            </p:nvSpPr>
            <p:spPr bwMode="auto">
              <a:xfrm>
                <a:off x="4742538" y="4773769"/>
                <a:ext cx="648272" cy="3810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N" sz="1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</a:t>
                </a:r>
                <a:r>
                  <a:rPr lang="en-CN" i="1" baseline="30000" dirty="0"/>
                  <a:t>(3)</a:t>
                </a:r>
                <a:endParaRPr kumimoji="0" lang="en-CN" sz="1800" b="0" i="1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745A51E6-F05A-BB4F-B911-AD05DC50BACE}"/>
                  </a:ext>
                </a:extLst>
              </p:cNvPr>
              <p:cNvSpPr/>
              <p:nvPr/>
            </p:nvSpPr>
            <p:spPr bwMode="auto">
              <a:xfrm>
                <a:off x="4742538" y="5507942"/>
                <a:ext cx="648272" cy="381000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N" sz="1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</a:t>
                </a:r>
                <a:r>
                  <a:rPr lang="en-CN" i="1" baseline="30000" dirty="0"/>
                  <a:t>(3)</a:t>
                </a:r>
                <a:endParaRPr kumimoji="0" lang="en-CN" sz="1800" b="0" i="1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E45E123-03AD-C040-A20C-7DF2A6377FD8}"/>
                  </a:ext>
                </a:extLst>
              </p:cNvPr>
              <p:cNvCxnSpPr>
                <a:cxnSpLocks/>
                <a:stCxn id="104" idx="2"/>
                <a:endCxn id="105" idx="0"/>
              </p:cNvCxnSpPr>
              <p:nvPr/>
            </p:nvCxnSpPr>
            <p:spPr bwMode="auto">
              <a:xfrm flipH="1">
                <a:off x="3549252" y="5154769"/>
                <a:ext cx="112" cy="344993"/>
              </a:xfrm>
              <a:prstGeom prst="line">
                <a:avLst/>
              </a:prstGeom>
              <a:ln w="19050"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8E391EF-82B6-2F4F-A2F2-074BFF4AAFF8}"/>
                  </a:ext>
                </a:extLst>
              </p:cNvPr>
              <p:cNvCxnSpPr>
                <a:cxnSpLocks/>
                <a:stCxn id="106" idx="2"/>
                <a:endCxn id="109" idx="0"/>
              </p:cNvCxnSpPr>
              <p:nvPr/>
            </p:nvCxnSpPr>
            <p:spPr bwMode="auto">
              <a:xfrm>
                <a:off x="4308019" y="5160032"/>
                <a:ext cx="758655" cy="347910"/>
              </a:xfrm>
              <a:prstGeom prst="line">
                <a:avLst/>
              </a:prstGeom>
              <a:ln w="19050"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E6D63741-4CFF-8B4F-A14C-0500BCFFCE57}"/>
                  </a:ext>
                </a:extLst>
              </p:cNvPr>
              <p:cNvCxnSpPr/>
              <p:nvPr/>
            </p:nvCxnSpPr>
            <p:spPr bwMode="auto">
              <a:xfrm>
                <a:off x="3225116" y="4621368"/>
                <a:ext cx="216569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09161B8-153B-394F-B0B6-44BE4DB0042D}"/>
                  </a:ext>
                </a:extLst>
              </p:cNvPr>
              <p:cNvSpPr txBox="1"/>
              <p:nvPr/>
            </p:nvSpPr>
            <p:spPr>
              <a:xfrm>
                <a:off x="3183296" y="4249600"/>
                <a:ext cx="2249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C00000"/>
                    </a:solidFill>
                  </a:rPr>
                  <a:t>Frequency ranking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C00AA81-B5BA-0347-AAB0-B8E6727BAF11}"/>
                </a:ext>
              </a:extLst>
            </p:cNvPr>
            <p:cNvSpPr txBox="1"/>
            <p:nvPr/>
          </p:nvSpPr>
          <p:spPr>
            <a:xfrm>
              <a:off x="3438928" y="5974735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This work</a:t>
              </a:r>
              <a:endParaRPr lang="en-CN" baseline="-250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A37298E-DDF3-E440-917D-A9FCA040384A}"/>
              </a:ext>
            </a:extLst>
          </p:cNvPr>
          <p:cNvGrpSpPr/>
          <p:nvPr/>
        </p:nvGrpSpPr>
        <p:grpSpPr>
          <a:xfrm>
            <a:off x="3929204" y="4869592"/>
            <a:ext cx="8108808" cy="1988408"/>
            <a:chOff x="1169549" y="2599788"/>
            <a:chExt cx="6692634" cy="164113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EE7FD3C-F2E2-7142-92DA-4801E59FA14D}"/>
                </a:ext>
              </a:extLst>
            </p:cNvPr>
            <p:cNvGrpSpPr/>
            <p:nvPr/>
          </p:nvGrpSpPr>
          <p:grpSpPr>
            <a:xfrm>
              <a:off x="4211990" y="3248154"/>
              <a:ext cx="928189" cy="409446"/>
              <a:chOff x="4211990" y="3248154"/>
              <a:chExt cx="928189" cy="40944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A9825B4-4C38-534D-8439-3F7975CCE2F0}"/>
                  </a:ext>
                </a:extLst>
              </p:cNvPr>
              <p:cNvSpPr/>
              <p:nvPr/>
            </p:nvSpPr>
            <p:spPr bwMode="auto">
              <a:xfrm>
                <a:off x="4327625" y="3248154"/>
                <a:ext cx="812554" cy="4094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(C,</a:t>
                </a:r>
                <a:r>
                  <a:rPr lang="zh-CN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M)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501BA99B-B712-954E-A21D-DDA329C246F1}"/>
                  </a:ext>
                </a:extLst>
              </p:cNvPr>
              <p:cNvCxnSpPr>
                <a:cxnSpLocks/>
                <a:stCxn id="78" idx="3"/>
                <a:endCxn id="80" idx="1"/>
              </p:cNvCxnSpPr>
              <p:nvPr/>
            </p:nvCxnSpPr>
            <p:spPr bwMode="auto">
              <a:xfrm>
                <a:off x="4211990" y="3450222"/>
                <a:ext cx="115635" cy="265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37928E3-0585-8E41-A018-245DD9D493EA}"/>
                </a:ext>
              </a:extLst>
            </p:cNvPr>
            <p:cNvSpPr/>
            <p:nvPr/>
          </p:nvSpPr>
          <p:spPr bwMode="auto">
            <a:xfrm flipH="1">
              <a:off x="2647932" y="2599788"/>
              <a:ext cx="5214251" cy="15422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0C9716-892B-F642-A5B8-B8E3A4F92E55}"/>
                </a:ext>
              </a:extLst>
            </p:cNvPr>
            <p:cNvSpPr txBox="1"/>
            <p:nvPr/>
          </p:nvSpPr>
          <p:spPr>
            <a:xfrm>
              <a:off x="2662676" y="3840817"/>
              <a:ext cx="1297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main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loop</a:t>
              </a:r>
              <a:endParaRPr lang="en-US" sz="2000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157641B-1C63-BC4E-AF5B-FF67D8E24B42}"/>
                </a:ext>
              </a:extLst>
            </p:cNvPr>
            <p:cNvGrpSpPr/>
            <p:nvPr/>
          </p:nvGrpSpPr>
          <p:grpSpPr>
            <a:xfrm>
              <a:off x="1169549" y="2819400"/>
              <a:ext cx="3042441" cy="1219200"/>
              <a:chOff x="1169549" y="2819400"/>
              <a:chExt cx="3042441" cy="1219200"/>
            </a:xfrm>
          </p:grpSpPr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C7A0B59A-DF92-7346-8856-94019F791F0A}"/>
                  </a:ext>
                </a:extLst>
              </p:cNvPr>
              <p:cNvCxnSpPr>
                <a:stCxn id="77" idx="1"/>
                <a:endCxn id="78" idx="1"/>
              </p:cNvCxnSpPr>
              <p:nvPr/>
            </p:nvCxnSpPr>
            <p:spPr bwMode="auto">
              <a:xfrm flipV="1">
                <a:off x="1667366" y="3450222"/>
                <a:ext cx="1102225" cy="607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C373358-62F7-3A41-A179-3B2315043976}"/>
                  </a:ext>
                </a:extLst>
              </p:cNvPr>
              <p:cNvSpPr/>
              <p:nvPr/>
            </p:nvSpPr>
            <p:spPr bwMode="auto">
              <a:xfrm>
                <a:off x="1172895" y="2819400"/>
                <a:ext cx="360239" cy="457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</a:t>
                </a: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8652038-8464-4742-B320-314CC5842984}"/>
                  </a:ext>
                </a:extLst>
              </p:cNvPr>
              <p:cNvSpPr/>
              <p:nvPr/>
            </p:nvSpPr>
            <p:spPr bwMode="auto">
              <a:xfrm>
                <a:off x="1169549" y="3581400"/>
                <a:ext cx="360239" cy="457200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</a:t>
                </a:r>
              </a:p>
            </p:txBody>
          </p:sp>
          <p:sp>
            <p:nvSpPr>
              <p:cNvPr id="77" name="Right Brace 76">
                <a:extLst>
                  <a:ext uri="{FF2B5EF4-FFF2-40B4-BE49-F238E27FC236}">
                    <a16:creationId xmlns:a16="http://schemas.microsoft.com/office/drawing/2014/main" id="{E49AAE34-483D-B64C-9E4B-CFF37169E519}"/>
                  </a:ext>
                </a:extLst>
              </p:cNvPr>
              <p:cNvSpPr/>
              <p:nvPr/>
            </p:nvSpPr>
            <p:spPr bwMode="auto">
              <a:xfrm>
                <a:off x="1514966" y="2935196"/>
                <a:ext cx="152400" cy="1042194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FA18842E-B25A-0E49-807E-5AFC501D1297}"/>
                  </a:ext>
                </a:extLst>
              </p:cNvPr>
              <p:cNvSpPr/>
              <p:nvPr/>
            </p:nvSpPr>
            <p:spPr bwMode="auto">
              <a:xfrm>
                <a:off x="2769591" y="3158094"/>
                <a:ext cx="1442399" cy="584256"/>
              </a:xfrm>
              <a:prstGeom prst="round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000" dirty="0"/>
                  <a:t>inferred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pairs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{(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)}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0385C1-F3BB-E444-AC55-CFED3BAFCBF3}"/>
                  </a:ext>
                </a:extLst>
              </p:cNvPr>
              <p:cNvSpPr txBox="1"/>
              <p:nvPr/>
            </p:nvSpPr>
            <p:spPr>
              <a:xfrm>
                <a:off x="1631796" y="3016383"/>
                <a:ext cx="1007369" cy="8382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/>
                  <a:t>top frequent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pairs</a:t>
                </a:r>
                <a:endParaRPr lang="en-US" sz="2000" b="1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4170304-B8F3-044E-BF45-3237FDB80532}"/>
                </a:ext>
              </a:extLst>
            </p:cNvPr>
            <p:cNvGrpSpPr/>
            <p:nvPr/>
          </p:nvGrpSpPr>
          <p:grpSpPr>
            <a:xfrm>
              <a:off x="3490791" y="2599788"/>
              <a:ext cx="3043772" cy="558306"/>
              <a:chOff x="3490791" y="2599788"/>
              <a:chExt cx="3043772" cy="558306"/>
            </a:xfrm>
          </p:grpSpPr>
          <p:cxnSp>
            <p:nvCxnSpPr>
              <p:cNvPr id="69" name="Elbow Connector 68">
                <a:extLst>
                  <a:ext uri="{FF2B5EF4-FFF2-40B4-BE49-F238E27FC236}">
                    <a16:creationId xmlns:a16="http://schemas.microsoft.com/office/drawing/2014/main" id="{D8139A50-71E1-4E4C-BE81-2FF6708D370B}"/>
                  </a:ext>
                </a:extLst>
              </p:cNvPr>
              <p:cNvCxnSpPr>
                <a:cxnSpLocks/>
                <a:stCxn id="66" idx="0"/>
                <a:endCxn id="78" idx="0"/>
              </p:cNvCxnSpPr>
              <p:nvPr/>
            </p:nvCxnSpPr>
            <p:spPr bwMode="auto">
              <a:xfrm rot="16200000" flipH="1" flipV="1">
                <a:off x="4844466" y="1467997"/>
                <a:ext cx="336422" cy="3043772"/>
              </a:xfrm>
              <a:prstGeom prst="bentConnector3">
                <a:avLst>
                  <a:gd name="adj1" fmla="val -23093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E95E2F8-00FE-8942-B785-C232A1FC7BEF}"/>
                  </a:ext>
                </a:extLst>
              </p:cNvPr>
              <p:cNvSpPr txBox="1"/>
              <p:nvPr/>
            </p:nvSpPr>
            <p:spPr>
              <a:xfrm>
                <a:off x="3561907" y="2599788"/>
                <a:ext cx="1883564" cy="2540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/>
                  <a:t>top frequent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pairs</a:t>
                </a:r>
                <a:endParaRPr lang="en-US" sz="2000" b="1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520E74B-D3B2-D24E-B157-1AF33B14314A}"/>
                </a:ext>
              </a:extLst>
            </p:cNvPr>
            <p:cNvGrpSpPr/>
            <p:nvPr/>
          </p:nvGrpSpPr>
          <p:grpSpPr>
            <a:xfrm>
              <a:off x="5140179" y="2821672"/>
              <a:ext cx="2623188" cy="1219200"/>
              <a:chOff x="5140179" y="2808239"/>
              <a:chExt cx="2623188" cy="1007009"/>
            </a:xfrm>
          </p:grpSpPr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F205083B-4C75-0441-9C2B-228009B39B1E}"/>
                  </a:ext>
                </a:extLst>
              </p:cNvPr>
              <p:cNvSpPr/>
              <p:nvPr/>
            </p:nvSpPr>
            <p:spPr bwMode="auto">
              <a:xfrm>
                <a:off x="5305761" y="2808239"/>
                <a:ext cx="2457606" cy="1007009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left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chunks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left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chunks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right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chunks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right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chunks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68709555-6F3C-3942-98DC-8534E9FDD726}"/>
                  </a:ext>
                </a:extLst>
              </p:cNvPr>
              <p:cNvCxnSpPr>
                <a:stCxn id="80" idx="3"/>
              </p:cNvCxnSpPr>
              <p:nvPr/>
            </p:nvCxnSpPr>
            <p:spPr bwMode="auto">
              <a:xfrm>
                <a:off x="5140179" y="3329588"/>
                <a:ext cx="151209" cy="566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130FE6B-43E9-FA40-A2E9-2D6D2EC08639}"/>
              </a:ext>
            </a:extLst>
          </p:cNvPr>
          <p:cNvSpPr/>
          <p:nvPr/>
        </p:nvSpPr>
        <p:spPr bwMode="auto">
          <a:xfrm>
            <a:off x="684388" y="4036998"/>
            <a:ext cx="2391000" cy="2021917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B3DCCA14-0F5F-E54F-B9BA-04F611DB5058}"/>
              </a:ext>
            </a:extLst>
          </p:cNvPr>
          <p:cNvCxnSpPr>
            <a:endCxn id="79" idx="0"/>
          </p:cNvCxnSpPr>
          <p:nvPr/>
        </p:nvCxnSpPr>
        <p:spPr bwMode="auto">
          <a:xfrm>
            <a:off x="3061510" y="4681534"/>
            <a:ext cx="2038018" cy="69280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Curved Connector 81">
            <a:extLst>
              <a:ext uri="{FF2B5EF4-FFF2-40B4-BE49-F238E27FC236}">
                <a16:creationId xmlns:a16="http://schemas.microsoft.com/office/drawing/2014/main" id="{C40D0497-DA09-ED4F-88AE-B0F5F4CFE5AC}"/>
              </a:ext>
            </a:extLst>
          </p:cNvPr>
          <p:cNvCxnSpPr>
            <a:endCxn id="73" idx="0"/>
          </p:cNvCxnSpPr>
          <p:nvPr/>
        </p:nvCxnSpPr>
        <p:spPr bwMode="auto">
          <a:xfrm>
            <a:off x="3075388" y="4226412"/>
            <a:ext cx="4893466" cy="643180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5A8DCE-9A14-1840-B2A8-BA43C930127C}"/>
              </a:ext>
            </a:extLst>
          </p:cNvPr>
          <p:cNvSpPr txBox="1"/>
          <p:nvPr/>
        </p:nvSpPr>
        <p:spPr>
          <a:xfrm>
            <a:off x="3465608" y="4281908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>
                <a:solidFill>
                  <a:srgbClr val="C00000"/>
                </a:solidFill>
              </a:rPr>
              <a:t>Replace</a:t>
            </a:r>
          </a:p>
        </p:txBody>
      </p:sp>
    </p:spTree>
    <p:extLst>
      <p:ext uri="{BB962C8B-B14F-4D97-AF65-F5344CB8AC3E}">
        <p14:creationId xmlns:p14="http://schemas.microsoft.com/office/powerpoint/2010/main" val="393483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E303-1381-364A-A973-165ABF9A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Datasets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79DFB-083B-5641-8426-A7A5B2B4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/>
          <a:p>
            <a:r>
              <a:rPr lang="en-US" altLang="zh-CN" dirty="0"/>
              <a:t>FSL: Students’ home directory backups</a:t>
            </a:r>
          </a:p>
          <a:p>
            <a:pPr lvl="1"/>
            <a:r>
              <a:rPr lang="en-US" altLang="zh-CN" dirty="0"/>
              <a:t>Publicly available at</a:t>
            </a:r>
            <a:r>
              <a:rPr lang="zh-CN" altLang="en-US" dirty="0"/>
              <a:t> </a:t>
            </a:r>
            <a:r>
              <a:rPr lang="en-US" altLang="zh-CN" b="1" i="1" dirty="0">
                <a:hlinkClick r:id="rId3"/>
              </a:rPr>
              <a:t>https://tracer.filesystems.org</a:t>
            </a:r>
            <a:endParaRPr lang="en-US" altLang="zh-CN" b="1" i="1" dirty="0"/>
          </a:p>
          <a:p>
            <a:pPr lvl="1"/>
            <a:r>
              <a:rPr lang="en-US" altLang="zh-CN" dirty="0"/>
              <a:t>Deduplication ratio of totally 16 backups is 22.4×</a:t>
            </a:r>
          </a:p>
          <a:p>
            <a:endParaRPr lang="en-US" altLang="zh-CN" dirty="0"/>
          </a:p>
          <a:p>
            <a:r>
              <a:rPr lang="en-US" altLang="zh-CN" dirty="0"/>
              <a:t>VM: Virtual machine image snapshots of enrolled students of a programming course</a:t>
            </a:r>
          </a:p>
          <a:p>
            <a:pPr lvl="1"/>
            <a:r>
              <a:rPr lang="en-US" altLang="zh-CN" dirty="0"/>
              <a:t>Collected by ourselves</a:t>
            </a:r>
          </a:p>
          <a:p>
            <a:pPr lvl="1"/>
            <a:r>
              <a:rPr lang="en-US" altLang="zh-CN" dirty="0"/>
              <a:t>Deduplication ratio of totally 14 backups is 69.2×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663D6-B274-7643-98CC-45D51B914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47BEC-CE38-9041-817B-5B6817AE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Attack Severity (FSL)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ADEDF-1888-884B-BB22-A8C706085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Consider three instances:</a:t>
            </a:r>
          </a:p>
          <a:p>
            <a:pPr lvl="1"/>
            <a:r>
              <a:rPr lang="en-CN" i="1" dirty="0"/>
              <a:t>Distribution(0, infinity)</a:t>
            </a:r>
            <a:r>
              <a:rPr lang="en-CN" dirty="0"/>
              <a:t>: locality-based attack</a:t>
            </a:r>
            <a:r>
              <a:rPr lang="en-CN" baseline="-25000" dirty="0"/>
              <a:t>[Li, DSN’17]</a:t>
            </a:r>
          </a:p>
          <a:p>
            <a:pPr lvl="1"/>
            <a:r>
              <a:rPr lang="en-CN" i="1" dirty="0"/>
              <a:t>Distribution(12, infinity)</a:t>
            </a:r>
            <a:r>
              <a:rPr lang="en-CN" dirty="0"/>
              <a:t>: examine chunks within a range of 12</a:t>
            </a:r>
          </a:p>
          <a:p>
            <a:pPr lvl="1"/>
            <a:r>
              <a:rPr lang="en-CN" i="1" dirty="0"/>
              <a:t>Distribution</a:t>
            </a:r>
            <a:r>
              <a:rPr lang="en-CN" dirty="0"/>
              <a:t>: further set threshold at 1</a:t>
            </a:r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marL="457200" lvl="1" indent="0">
              <a:buNone/>
            </a:pPr>
            <a:endParaRPr lang="en-CN" dirty="0"/>
          </a:p>
          <a:p>
            <a:pPr lvl="1">
              <a:spcBef>
                <a:spcPts val="0"/>
              </a:spcBef>
            </a:pPr>
            <a:r>
              <a:rPr lang="en-CN" i="1" dirty="0"/>
              <a:t>Distribution</a:t>
            </a:r>
            <a:r>
              <a:rPr lang="en-CN" dirty="0"/>
              <a:t> significantly outperforms the other two instances</a:t>
            </a:r>
          </a:p>
          <a:p>
            <a:pPr lvl="1">
              <a:spcBef>
                <a:spcPts val="0"/>
              </a:spcBef>
            </a:pPr>
            <a:r>
              <a:rPr lang="en-CN" dirty="0"/>
              <a:t>More results: impact of parameters</a:t>
            </a:r>
            <a:r>
              <a:rPr lang="zh-CN" altLang="en-US" dirty="0"/>
              <a:t> </a:t>
            </a:r>
            <a:r>
              <a:rPr lang="en-US" altLang="zh-CN" dirty="0"/>
              <a:t>of </a:t>
            </a:r>
            <a:r>
              <a:rPr lang="en-US" altLang="zh-CN" i="1" dirty="0"/>
              <a:t>Distribution</a:t>
            </a:r>
            <a:endParaRPr lang="en-CN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D3E8A-82A9-894A-AFC1-0C99ADF56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6661A-EA64-AF4B-BE6F-355F543A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3255686"/>
            <a:ext cx="5089530" cy="2544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552402-99C0-CA45-AE38-0A9576771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255685"/>
            <a:ext cx="5089530" cy="2544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8C818B-B2FA-184C-B326-10494C51D363}"/>
              </a:ext>
            </a:extLst>
          </p:cNvPr>
          <p:cNvSpPr txBox="1"/>
          <p:nvPr/>
        </p:nvSpPr>
        <p:spPr>
          <a:xfrm>
            <a:off x="9828212" y="2321139"/>
            <a:ext cx="155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b="1" dirty="0">
                <a:solidFill>
                  <a:srgbClr val="C00000"/>
                </a:solidFill>
              </a:rPr>
              <a:t>Introduce key design 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F3133-232B-F949-9B9F-C6B0A4DB5849}"/>
              </a:ext>
            </a:extLst>
          </p:cNvPr>
          <p:cNvSpPr txBox="1"/>
          <p:nvPr/>
        </p:nvSpPr>
        <p:spPr>
          <a:xfrm>
            <a:off x="6489855" y="2886354"/>
            <a:ext cx="333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b="1" dirty="0">
                <a:solidFill>
                  <a:srgbClr val="C00000"/>
                </a:solidFill>
              </a:rPr>
              <a:t>Introduce both key designs</a:t>
            </a:r>
          </a:p>
        </p:txBody>
      </p:sp>
    </p:spTree>
    <p:extLst>
      <p:ext uri="{BB962C8B-B14F-4D97-AF65-F5344CB8AC3E}">
        <p14:creationId xmlns:p14="http://schemas.microsoft.com/office/powerpoint/2010/main" val="3217430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2700-8E4C-A94D-920B-E4C87E88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Attack Damages on Files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A8A7807-F994-7145-AE65-9C7A60DB4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06502"/>
              </p:ext>
            </p:extLst>
          </p:nvPr>
        </p:nvGraphicFramePr>
        <p:xfrm>
          <a:off x="609441" y="1706561"/>
          <a:ext cx="9036000" cy="3200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12000">
                  <a:extLst>
                    <a:ext uri="{9D8B030D-6E8A-4147-A177-3AD203B41FA5}">
                      <a16:colId xmlns:a16="http://schemas.microsoft.com/office/drawing/2014/main" val="3744929032"/>
                    </a:ext>
                  </a:extLst>
                </a:gridCol>
                <a:gridCol w="3012000">
                  <a:extLst>
                    <a:ext uri="{9D8B030D-6E8A-4147-A177-3AD203B41FA5}">
                      <a16:colId xmlns:a16="http://schemas.microsoft.com/office/drawing/2014/main" val="1535109046"/>
                    </a:ext>
                  </a:extLst>
                </a:gridCol>
                <a:gridCol w="3012000">
                  <a:extLst>
                    <a:ext uri="{9D8B030D-6E8A-4147-A177-3AD203B41FA5}">
                      <a16:colId xmlns:a16="http://schemas.microsoft.com/office/drawing/2014/main" val="1830747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N" sz="2400" dirty="0"/>
                        <a:t>Extension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Inference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Inference Precision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78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sz="2400" dirty="0"/>
                        <a:t>.ppt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78.9%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88.7%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95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sz="2400" dirty="0"/>
                        <a:t>.doc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58.6%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85.4%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963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sz="2400" dirty="0"/>
                        <a:t>.c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73.6%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85.0%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94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sz="2400" dirty="0"/>
                        <a:t>.pdf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70.3%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89.1%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607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sz="2400" dirty="0"/>
                        <a:t>.tgz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99.8%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7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sz="2400" dirty="0"/>
                        <a:t>.gz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2400" dirty="0"/>
                        <a:t>99.6%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293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969FB-E150-904A-A9CE-330A0D375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D723A66-838C-4545-B05A-A4884FD512DD}"/>
              </a:ext>
            </a:extLst>
          </p:cNvPr>
          <p:cNvSpPr/>
          <p:nvPr/>
        </p:nvSpPr>
        <p:spPr bwMode="auto">
          <a:xfrm>
            <a:off x="9718348" y="2163761"/>
            <a:ext cx="282600" cy="1828800"/>
          </a:xfrm>
          <a:prstGeom prst="rightBrace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876A6-0B1D-B743-9F1A-23DFE6717FCB}"/>
              </a:ext>
            </a:extLst>
          </p:cNvPr>
          <p:cNvSpPr txBox="1"/>
          <p:nvPr/>
        </p:nvSpPr>
        <p:spPr>
          <a:xfrm>
            <a:off x="9815876" y="2699932"/>
            <a:ext cx="2372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000" dirty="0"/>
              <a:t>Changes preserve duplicate chunks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C8D6BE3-88AF-F247-AEB0-5A8159F9AB00}"/>
              </a:ext>
            </a:extLst>
          </p:cNvPr>
          <p:cNvSpPr/>
          <p:nvPr/>
        </p:nvSpPr>
        <p:spPr bwMode="auto">
          <a:xfrm>
            <a:off x="9718348" y="3992561"/>
            <a:ext cx="282600" cy="914400"/>
          </a:xfrm>
          <a:prstGeom prst="rightBrace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6B0E6-B91E-C04D-8A2A-420940335E2B}"/>
              </a:ext>
            </a:extLst>
          </p:cNvPr>
          <p:cNvSpPr txBox="1"/>
          <p:nvPr/>
        </p:nvSpPr>
        <p:spPr>
          <a:xfrm>
            <a:off x="9894931" y="3941929"/>
            <a:ext cx="1748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000" dirty="0"/>
              <a:t>Changes span across whole files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1F1E29-FC3B-8B4D-9D3C-4DFDAE58C17F}"/>
              </a:ext>
            </a:extLst>
          </p:cNvPr>
          <p:cNvSpPr txBox="1">
            <a:spLocks/>
          </p:cNvSpPr>
          <p:nvPr/>
        </p:nvSpPr>
        <p:spPr bwMode="auto">
          <a:xfrm>
            <a:off x="609441" y="1447801"/>
            <a:ext cx="10969943" cy="467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CN" kern="0" dirty="0"/>
          </a:p>
          <a:p>
            <a:endParaRPr lang="en-CN" kern="0" dirty="0"/>
          </a:p>
          <a:p>
            <a:endParaRPr lang="en-CN" kern="0" dirty="0"/>
          </a:p>
          <a:p>
            <a:endParaRPr lang="en-CN" kern="0" dirty="0"/>
          </a:p>
          <a:p>
            <a:endParaRPr lang="en-CN" kern="0" dirty="0"/>
          </a:p>
          <a:p>
            <a:endParaRPr lang="en-CN" kern="0" dirty="0"/>
          </a:p>
          <a:p>
            <a:pPr lvl="1"/>
            <a:r>
              <a:rPr lang="en-CN" kern="0" dirty="0"/>
              <a:t>Distribution-based attack preserves high confidence on inferred ciphertext-plaintext chunk pairs</a:t>
            </a:r>
          </a:p>
          <a:p>
            <a:pPr lvl="1"/>
            <a:r>
              <a:rPr lang="en-CN" kern="0" dirty="0"/>
              <a:t>More results: inference patterns of different files</a:t>
            </a:r>
          </a:p>
        </p:txBody>
      </p:sp>
    </p:spTree>
    <p:extLst>
      <p:ext uri="{BB962C8B-B14F-4D97-AF65-F5344CB8AC3E}">
        <p14:creationId xmlns:p14="http://schemas.microsoft.com/office/powerpoint/2010/main" val="348839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3973-E665-2C4E-8991-07621944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0376-FB3A-7F42-B321-17541BE2F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1173090" cy="4678364"/>
          </a:xfrm>
        </p:spPr>
        <p:txBody>
          <a:bodyPr/>
          <a:lstStyle/>
          <a:p>
            <a:r>
              <a:rPr lang="en-CN" dirty="0"/>
              <a:t>We extend chunk locality to relative frequency distribution</a:t>
            </a:r>
          </a:p>
          <a:p>
            <a:pPr lvl="1"/>
            <a:r>
              <a:rPr lang="en-CN" dirty="0"/>
              <a:t>Identical chunks have similar relative frequency distribution across backups</a:t>
            </a:r>
          </a:p>
          <a:p>
            <a:r>
              <a:rPr lang="en-CN" dirty="0"/>
              <a:t>Distribution-based attack augments locality-based attack</a:t>
            </a:r>
            <a:r>
              <a:rPr lang="en-CN" baseline="-25000" dirty="0"/>
              <a:t>[Li, DSN’17]</a:t>
            </a:r>
            <a:r>
              <a:rPr lang="en-CN" dirty="0"/>
              <a:t> with inference precision</a:t>
            </a:r>
          </a:p>
          <a:p>
            <a:pPr lvl="1"/>
            <a:r>
              <a:rPr lang="en-CN" dirty="0"/>
              <a:t>Filter incorrect inferred pairs by examining relative frequency distribution</a:t>
            </a:r>
          </a:p>
          <a:p>
            <a:pPr lvl="1"/>
            <a:r>
              <a:rPr lang="en-CN" dirty="0"/>
              <a:t>Prototype: </a:t>
            </a:r>
            <a:r>
              <a:rPr lang="en-US" b="1" i="1" dirty="0">
                <a:hlinkClick r:id="rId3"/>
              </a:rPr>
              <a:t>http://adslab.cse.cuhk.edu.hk/software/freqanalysis/</a:t>
            </a:r>
            <a:endParaRPr lang="en-US" b="1" i="1" dirty="0"/>
          </a:p>
          <a:p>
            <a:r>
              <a:rPr lang="en-US" dirty="0"/>
              <a:t>Security alert: adversary not only infers a large fraction of ciphertext-plaintext pairs, but also has </a:t>
            </a:r>
            <a:r>
              <a:rPr lang="en-CN" dirty="0"/>
              <a:t>high confidence on the correctness of pairs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940C5-E1CF-C849-A6B3-D7F74C696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4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CCF1-62D9-5C43-BACF-3967DA42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Outsourcing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443D-8623-D546-BBB2-C7F22842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0"/>
            <a:ext cx="10969943" cy="5257799"/>
          </a:xfrm>
        </p:spPr>
        <p:txBody>
          <a:bodyPr/>
          <a:lstStyle/>
          <a:p>
            <a:r>
              <a:rPr lang="en-CN" dirty="0"/>
              <a:t>Outsourcing storage is a prevalant strategy to incorporate with increasing data volumes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r>
              <a:rPr lang="en-CN" dirty="0"/>
              <a:t>Two goals to be fullfilled:</a:t>
            </a:r>
          </a:p>
          <a:p>
            <a:pPr lvl="1"/>
            <a:r>
              <a:rPr lang="en-CN" b="1" dirty="0"/>
              <a:t>Confidentiality</a:t>
            </a:r>
            <a:r>
              <a:rPr lang="en-CN" dirty="0"/>
              <a:t>: prevents outsourced data against unauthorized access</a:t>
            </a:r>
          </a:p>
          <a:p>
            <a:pPr lvl="1"/>
            <a:r>
              <a:rPr lang="en-CN" b="1" dirty="0"/>
              <a:t>Storage efficiency</a:t>
            </a:r>
            <a:r>
              <a:rPr lang="en-CN" dirty="0"/>
              <a:t>: consumes storage footprints as small as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E70CE-6EF8-7F48-9812-45FC8106DF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8" name="Picture 4" descr="175 Zettabytes By 2025">
            <a:extLst>
              <a:ext uri="{FF2B5EF4-FFF2-40B4-BE49-F238E27FC236}">
                <a16:creationId xmlns:a16="http://schemas.microsoft.com/office/drawing/2014/main" id="{8BA50181-576C-9E43-AC5D-63AA706D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1" y="2286000"/>
            <a:ext cx="5815861" cy="279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0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543A-A22A-8742-812C-845DC017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Encrypted Deduplication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E9B64-2A50-B942-A7E0-89496F206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1447801"/>
            <a:ext cx="6974067" cy="4678364"/>
          </a:xfrm>
        </p:spPr>
        <p:txBody>
          <a:bodyPr/>
          <a:lstStyle/>
          <a:p>
            <a:r>
              <a:rPr lang="en-CN" b="1" dirty="0"/>
              <a:t>Deduplication</a:t>
            </a:r>
            <a:r>
              <a:rPr lang="en-CN" dirty="0"/>
              <a:t>: store one copy of identical data for storage efficiency</a:t>
            </a:r>
          </a:p>
          <a:p>
            <a:pPr lvl="1"/>
            <a:r>
              <a:rPr lang="en-CN" dirty="0"/>
              <a:t>Basic unit: </a:t>
            </a:r>
            <a:r>
              <a:rPr lang="en-CN" b="1" dirty="0">
                <a:solidFill>
                  <a:srgbClr val="C00000"/>
                </a:solidFill>
              </a:rPr>
              <a:t>chunk</a:t>
            </a:r>
          </a:p>
          <a:p>
            <a:endParaRPr lang="en-CN" b="1" dirty="0"/>
          </a:p>
          <a:p>
            <a:r>
              <a:rPr lang="en-CN" b="1" dirty="0"/>
              <a:t>Encrypted deduplication</a:t>
            </a:r>
            <a:r>
              <a:rPr lang="en-CN" dirty="0"/>
              <a:t>: augment deduplication with client-side encryption</a:t>
            </a:r>
          </a:p>
          <a:p>
            <a:pPr lvl="1"/>
            <a:r>
              <a:rPr lang="en-CN" dirty="0"/>
              <a:t>Deduplication remains effective on encrypted chunks of different clients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B5D82-0C8B-A046-8588-C7F44CA58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63B3E06-438F-5640-9D83-DA89B1EB182F}"/>
              </a:ext>
            </a:extLst>
          </p:cNvPr>
          <p:cNvGrpSpPr/>
          <p:nvPr/>
        </p:nvGrpSpPr>
        <p:grpSpPr>
          <a:xfrm>
            <a:off x="7871514" y="1214725"/>
            <a:ext cx="3853685" cy="1951233"/>
            <a:chOff x="609441" y="3908440"/>
            <a:chExt cx="4566828" cy="231231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FF61B32-4E62-2D4F-8199-7EBF00FD048C}"/>
                </a:ext>
              </a:extLst>
            </p:cNvPr>
            <p:cNvSpPr/>
            <p:nvPr/>
          </p:nvSpPr>
          <p:spPr>
            <a:xfrm>
              <a:off x="840673" y="5700487"/>
              <a:ext cx="1329582" cy="520271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06BD9-45D3-224B-A9F8-70877492C5A9}"/>
                </a:ext>
              </a:extLst>
            </p:cNvPr>
            <p:cNvSpPr/>
            <p:nvPr/>
          </p:nvSpPr>
          <p:spPr>
            <a:xfrm>
              <a:off x="956288" y="5873910"/>
              <a:ext cx="231232" cy="23123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8FCED3-00DA-8F41-9437-3B59D6394568}"/>
                </a:ext>
              </a:extLst>
            </p:cNvPr>
            <p:cNvSpPr/>
            <p:nvPr/>
          </p:nvSpPr>
          <p:spPr>
            <a:xfrm>
              <a:off x="1245329" y="5873910"/>
              <a:ext cx="231232" cy="231232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DC41FB-2F6F-5A43-AE91-7E5EA0B413E6}"/>
                </a:ext>
              </a:extLst>
            </p:cNvPr>
            <p:cNvSpPr/>
            <p:nvPr/>
          </p:nvSpPr>
          <p:spPr>
            <a:xfrm>
              <a:off x="1534368" y="5873910"/>
              <a:ext cx="231232" cy="231232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451233-ADD7-554B-84B9-8C023A9796F1}"/>
                </a:ext>
              </a:extLst>
            </p:cNvPr>
            <p:cNvSpPr/>
            <p:nvPr/>
          </p:nvSpPr>
          <p:spPr>
            <a:xfrm>
              <a:off x="1823408" y="5873910"/>
              <a:ext cx="231232" cy="231232"/>
            </a:xfrm>
            <a:prstGeom prst="rect">
              <a:avLst/>
            </a:prstGeom>
            <a:solidFill>
              <a:srgbClr val="8064A2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9D934D-7A5A-C24E-82A1-F7004E1B44D5}"/>
                </a:ext>
              </a:extLst>
            </p:cNvPr>
            <p:cNvGrpSpPr/>
            <p:nvPr/>
          </p:nvGrpSpPr>
          <p:grpSpPr>
            <a:xfrm>
              <a:off x="609441" y="5353638"/>
              <a:ext cx="398675" cy="462464"/>
              <a:chOff x="4876800" y="2209800"/>
              <a:chExt cx="1905000" cy="2209800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15E4CF6E-BD0E-F24B-8174-786C84897FEF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1905000" cy="220980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3E3B83E-3FF6-EC4E-9E0D-B62E50BACF0D}"/>
                  </a:ext>
                </a:extLst>
              </p:cNvPr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8C79BF7-3DD8-2643-BF79-9263A4D59A10}"/>
                  </a:ext>
                </a:extLst>
              </p:cNvPr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7423872-5F8C-FC49-865D-E086F0F9B0A9}"/>
                  </a:ext>
                </a:extLst>
              </p:cNvPr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BC314E9-586E-0045-B7B1-9AF68C0908F6}"/>
                  </a:ext>
                </a:extLst>
              </p:cNvPr>
              <p:cNvCxnSpPr/>
              <p:nvPr/>
            </p:nvCxnSpPr>
            <p:spPr>
              <a:xfrm>
                <a:off x="5246370" y="3962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758A3C8-D653-0843-A8F4-64E023EC52DC}"/>
                </a:ext>
              </a:extLst>
            </p:cNvPr>
            <p:cNvSpPr/>
            <p:nvPr/>
          </p:nvSpPr>
          <p:spPr>
            <a:xfrm>
              <a:off x="956288" y="4602135"/>
              <a:ext cx="1329582" cy="520271"/>
            </a:xfrm>
            <a:prstGeom prst="round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66A4AE-439B-D542-9888-8D240CB3466E}"/>
                </a:ext>
              </a:extLst>
            </p:cNvPr>
            <p:cNvSpPr/>
            <p:nvPr/>
          </p:nvSpPr>
          <p:spPr>
            <a:xfrm>
              <a:off x="1071905" y="4775559"/>
              <a:ext cx="231232" cy="23123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A705E5-D1FC-8F4B-A225-583BBB3682AB}"/>
                </a:ext>
              </a:extLst>
            </p:cNvPr>
            <p:cNvSpPr/>
            <p:nvPr/>
          </p:nvSpPr>
          <p:spPr>
            <a:xfrm>
              <a:off x="1360944" y="4775559"/>
              <a:ext cx="231232" cy="23123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929963-4D40-2D47-82B8-78F86FED6BF3}"/>
                </a:ext>
              </a:extLst>
            </p:cNvPr>
            <p:cNvSpPr/>
            <p:nvPr/>
          </p:nvSpPr>
          <p:spPr>
            <a:xfrm>
              <a:off x="1649984" y="4775559"/>
              <a:ext cx="231232" cy="231232"/>
            </a:xfrm>
            <a:prstGeom prst="rect">
              <a:avLst/>
            </a:prstGeom>
            <a:solidFill>
              <a:srgbClr val="CC99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820A88-264B-D846-AB7D-EA400A0D9890}"/>
                </a:ext>
              </a:extLst>
            </p:cNvPr>
            <p:cNvSpPr/>
            <p:nvPr/>
          </p:nvSpPr>
          <p:spPr>
            <a:xfrm>
              <a:off x="1939023" y="4775559"/>
              <a:ext cx="231232" cy="231232"/>
            </a:xfrm>
            <a:prstGeom prst="rect">
              <a:avLst/>
            </a:prstGeom>
            <a:solidFill>
              <a:srgbClr val="8064A2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BD2DAA-5DFF-0943-9926-278BCBE7E0AD}"/>
                </a:ext>
              </a:extLst>
            </p:cNvPr>
            <p:cNvGrpSpPr/>
            <p:nvPr/>
          </p:nvGrpSpPr>
          <p:grpSpPr>
            <a:xfrm>
              <a:off x="725056" y="4255288"/>
              <a:ext cx="398675" cy="462464"/>
              <a:chOff x="4876800" y="2209800"/>
              <a:chExt cx="1905000" cy="2209800"/>
            </a:xfrm>
            <a:solidFill>
              <a:srgbClr val="F79646"/>
            </a:solidFill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B3935524-B8B0-F64A-A734-61D71285FD34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1905000" cy="220980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9AC64BD-56BE-434C-BF3A-4CD6C95F7443}"/>
                  </a:ext>
                </a:extLst>
              </p:cNvPr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D462876-34D2-7F4B-B1EA-AECA3BEA5734}"/>
                  </a:ext>
                </a:extLst>
              </p:cNvPr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A90168E-B093-BC41-8D05-8834B4121F25}"/>
                  </a:ext>
                </a:extLst>
              </p:cNvPr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317CE07-55F9-5943-BD17-1A67AC127CEA}"/>
                  </a:ext>
                </a:extLst>
              </p:cNvPr>
              <p:cNvCxnSpPr/>
              <p:nvPr/>
            </p:nvCxnSpPr>
            <p:spPr>
              <a:xfrm>
                <a:off x="5246370" y="3962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95846B1-0F14-AB49-808C-8A7DF8C82F23}"/>
                </a:ext>
              </a:extLst>
            </p:cNvPr>
            <p:cNvSpPr/>
            <p:nvPr/>
          </p:nvSpPr>
          <p:spPr>
            <a:xfrm>
              <a:off x="2574911" y="4255288"/>
              <a:ext cx="1329582" cy="520271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5D7B98-5762-9E43-8EF9-5D2D1170E97E}"/>
                </a:ext>
              </a:extLst>
            </p:cNvPr>
            <p:cNvSpPr/>
            <p:nvPr/>
          </p:nvSpPr>
          <p:spPr>
            <a:xfrm>
              <a:off x="2690527" y="4428712"/>
              <a:ext cx="231232" cy="231232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F0A6952-E102-474F-9031-B9005F7C14B8}"/>
                </a:ext>
              </a:extLst>
            </p:cNvPr>
            <p:cNvSpPr/>
            <p:nvPr/>
          </p:nvSpPr>
          <p:spPr>
            <a:xfrm>
              <a:off x="2979567" y="4428712"/>
              <a:ext cx="231232" cy="231232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2B429DA-2F94-E344-B895-F368568E5703}"/>
                </a:ext>
              </a:extLst>
            </p:cNvPr>
            <p:cNvSpPr/>
            <p:nvPr/>
          </p:nvSpPr>
          <p:spPr>
            <a:xfrm>
              <a:off x="3268607" y="4428712"/>
              <a:ext cx="231232" cy="231232"/>
            </a:xfrm>
            <a:prstGeom prst="rect">
              <a:avLst/>
            </a:prstGeom>
            <a:solidFill>
              <a:srgbClr val="CC99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56D7BE-45EB-A44C-8AB3-BDA2E89D7812}"/>
                </a:ext>
              </a:extLst>
            </p:cNvPr>
            <p:cNvSpPr/>
            <p:nvPr/>
          </p:nvSpPr>
          <p:spPr>
            <a:xfrm>
              <a:off x="3557646" y="4428712"/>
              <a:ext cx="231232" cy="23123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024155-F9C8-3346-88D7-C568535DDB11}"/>
                </a:ext>
              </a:extLst>
            </p:cNvPr>
            <p:cNvGrpSpPr/>
            <p:nvPr/>
          </p:nvGrpSpPr>
          <p:grpSpPr>
            <a:xfrm>
              <a:off x="2343679" y="3908440"/>
              <a:ext cx="398675" cy="462464"/>
              <a:chOff x="4876800" y="2209800"/>
              <a:chExt cx="1905000" cy="2209800"/>
            </a:xfrm>
            <a:solidFill>
              <a:srgbClr val="9BBB59"/>
            </a:solidFill>
          </p:grpSpPr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C52F6C6-0323-7841-94A2-F77A013528EA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1905000" cy="220980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5DA39E4-55B5-D74B-96A0-9FB040A90203}"/>
                  </a:ext>
                </a:extLst>
              </p:cNvPr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22294E0-EABA-914F-BCBA-79B8149C6266}"/>
                  </a:ext>
                </a:extLst>
              </p:cNvPr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BDC788D-5BD3-8444-9628-EC82CF8F2A4A}"/>
                  </a:ext>
                </a:extLst>
              </p:cNvPr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9C0A370-D6DF-AE47-BF59-15E5A077A1C4}"/>
                  </a:ext>
                </a:extLst>
              </p:cNvPr>
              <p:cNvCxnSpPr/>
              <p:nvPr/>
            </p:nvCxnSpPr>
            <p:spPr>
              <a:xfrm>
                <a:off x="5246370" y="3962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5C50F2-0479-CE4F-86E3-AEEFC2EF7504}"/>
                </a:ext>
              </a:extLst>
            </p:cNvPr>
            <p:cNvSpPr/>
            <p:nvPr/>
          </p:nvSpPr>
          <p:spPr>
            <a:xfrm>
              <a:off x="3962302" y="5873910"/>
              <a:ext cx="1213967" cy="28904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970A53-F022-6640-81C0-6274559CA71A}"/>
                </a:ext>
              </a:extLst>
            </p:cNvPr>
            <p:cNvSpPr/>
            <p:nvPr/>
          </p:nvSpPr>
          <p:spPr>
            <a:xfrm>
              <a:off x="3962302" y="5758295"/>
              <a:ext cx="1213967" cy="28904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5F3274-453D-AB49-88D7-4A3153944E14}"/>
                </a:ext>
              </a:extLst>
            </p:cNvPr>
            <p:cNvSpPr/>
            <p:nvPr/>
          </p:nvSpPr>
          <p:spPr>
            <a:xfrm>
              <a:off x="3962302" y="5642678"/>
              <a:ext cx="1213967" cy="28904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72A71F5-62CC-CC40-8E63-1088571FD854}"/>
                </a:ext>
              </a:extLst>
            </p:cNvPr>
            <p:cNvSpPr/>
            <p:nvPr/>
          </p:nvSpPr>
          <p:spPr>
            <a:xfrm>
              <a:off x="3962302" y="5527063"/>
              <a:ext cx="1213967" cy="28904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A23D3F-C6D9-8B4E-91BE-9228EEBFB4F8}"/>
                </a:ext>
              </a:extLst>
            </p:cNvPr>
            <p:cNvSpPr/>
            <p:nvPr/>
          </p:nvSpPr>
          <p:spPr>
            <a:xfrm>
              <a:off x="3962302" y="5180215"/>
              <a:ext cx="231232" cy="23123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D3F66C-EADF-CA44-ACA6-05A05384B7CC}"/>
                </a:ext>
              </a:extLst>
            </p:cNvPr>
            <p:cNvSpPr/>
            <p:nvPr/>
          </p:nvSpPr>
          <p:spPr>
            <a:xfrm>
              <a:off x="4251342" y="5180215"/>
              <a:ext cx="231232" cy="231232"/>
            </a:xfrm>
            <a:prstGeom prst="rect">
              <a:avLst/>
            </a:prstGeom>
            <a:solidFill>
              <a:srgbClr val="CC99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F758ED-86F4-6A48-AA51-ADF2343371CB}"/>
                </a:ext>
              </a:extLst>
            </p:cNvPr>
            <p:cNvSpPr/>
            <p:nvPr/>
          </p:nvSpPr>
          <p:spPr>
            <a:xfrm>
              <a:off x="4540381" y="5180215"/>
              <a:ext cx="231232" cy="231232"/>
            </a:xfrm>
            <a:prstGeom prst="rect">
              <a:avLst/>
            </a:prstGeom>
            <a:solidFill>
              <a:srgbClr val="8064A2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5155BC-B4C4-E946-B3BE-5E373A344758}"/>
                </a:ext>
              </a:extLst>
            </p:cNvPr>
            <p:cNvSpPr/>
            <p:nvPr/>
          </p:nvSpPr>
          <p:spPr>
            <a:xfrm>
              <a:off x="4829421" y="5180215"/>
              <a:ext cx="231232" cy="231232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0D433D-88BB-E143-8299-CE5AA3FC663A}"/>
                </a:ext>
              </a:extLst>
            </p:cNvPr>
            <p:cNvSpPr/>
            <p:nvPr/>
          </p:nvSpPr>
          <p:spPr>
            <a:xfrm>
              <a:off x="4713806" y="5469255"/>
              <a:ext cx="231232" cy="23123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363FB26-6A2D-1441-B7E6-834AB99D7C02}"/>
                </a:ext>
              </a:extLst>
            </p:cNvPr>
            <p:cNvSpPr/>
            <p:nvPr/>
          </p:nvSpPr>
          <p:spPr>
            <a:xfrm>
              <a:off x="4424765" y="5469255"/>
              <a:ext cx="231232" cy="231232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2456A2-DFF0-884E-A80C-531889C2CBB0}"/>
                </a:ext>
              </a:extLst>
            </p:cNvPr>
            <p:cNvSpPr/>
            <p:nvPr/>
          </p:nvSpPr>
          <p:spPr>
            <a:xfrm>
              <a:off x="4135725" y="5469255"/>
              <a:ext cx="231232" cy="231232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29395F5-20F7-C84E-A58B-017088F84A8E}"/>
                </a:ext>
              </a:extLst>
            </p:cNvPr>
            <p:cNvSpPr/>
            <p:nvPr/>
          </p:nvSpPr>
          <p:spPr>
            <a:xfrm>
              <a:off x="1652393" y="5094708"/>
              <a:ext cx="2226811" cy="584101"/>
            </a:xfrm>
            <a:custGeom>
              <a:avLst/>
              <a:gdLst>
                <a:gd name="connsiteX0" fmla="*/ 0 w 2935111"/>
                <a:gd name="connsiteY0" fmla="*/ 0 h 769526"/>
                <a:gd name="connsiteX1" fmla="*/ 372534 w 2935111"/>
                <a:gd name="connsiteY1" fmla="*/ 474133 h 769526"/>
                <a:gd name="connsiteX2" fmla="*/ 1275645 w 2935111"/>
                <a:gd name="connsiteY2" fmla="*/ 270933 h 769526"/>
                <a:gd name="connsiteX3" fmla="*/ 1964267 w 2935111"/>
                <a:gd name="connsiteY3" fmla="*/ 688622 h 769526"/>
                <a:gd name="connsiteX4" fmla="*/ 2935111 w 2935111"/>
                <a:gd name="connsiteY4" fmla="*/ 756356 h 76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111" h="769526">
                  <a:moveTo>
                    <a:pt x="0" y="0"/>
                  </a:moveTo>
                  <a:cubicBezTo>
                    <a:pt x="79963" y="214489"/>
                    <a:pt x="159927" y="428978"/>
                    <a:pt x="372534" y="474133"/>
                  </a:cubicBezTo>
                  <a:cubicBezTo>
                    <a:pt x="585142" y="519289"/>
                    <a:pt x="1010356" y="235185"/>
                    <a:pt x="1275645" y="270933"/>
                  </a:cubicBezTo>
                  <a:cubicBezTo>
                    <a:pt x="1540934" y="306681"/>
                    <a:pt x="1687689" y="607718"/>
                    <a:pt x="1964267" y="688622"/>
                  </a:cubicBezTo>
                  <a:cubicBezTo>
                    <a:pt x="2240845" y="769526"/>
                    <a:pt x="2587978" y="762941"/>
                    <a:pt x="2935111" y="756356"/>
                  </a:cubicBezTo>
                </a:path>
              </a:pathLst>
            </a:custGeom>
            <a:no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42E0177-E80C-294E-887C-69E33B133E54}"/>
                </a:ext>
              </a:extLst>
            </p:cNvPr>
            <p:cNvSpPr/>
            <p:nvPr/>
          </p:nvSpPr>
          <p:spPr>
            <a:xfrm>
              <a:off x="2157008" y="5788403"/>
              <a:ext cx="1704130" cy="364913"/>
            </a:xfrm>
            <a:custGeom>
              <a:avLst/>
              <a:gdLst>
                <a:gd name="connsiteX0" fmla="*/ 0 w 2246489"/>
                <a:gd name="connsiteY0" fmla="*/ 316089 h 481659"/>
                <a:gd name="connsiteX1" fmla="*/ 857955 w 2246489"/>
                <a:gd name="connsiteY1" fmla="*/ 474133 h 481659"/>
                <a:gd name="connsiteX2" fmla="*/ 1490133 w 2246489"/>
                <a:gd name="connsiteY2" fmla="*/ 270933 h 481659"/>
                <a:gd name="connsiteX3" fmla="*/ 1580444 w 2246489"/>
                <a:gd name="connsiteY3" fmla="*/ 67733 h 481659"/>
                <a:gd name="connsiteX4" fmla="*/ 2246489 w 2246489"/>
                <a:gd name="connsiteY4" fmla="*/ 0 h 48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6489" h="481659">
                  <a:moveTo>
                    <a:pt x="0" y="316089"/>
                  </a:moveTo>
                  <a:cubicBezTo>
                    <a:pt x="304800" y="398874"/>
                    <a:pt x="609600" y="481659"/>
                    <a:pt x="857955" y="474133"/>
                  </a:cubicBezTo>
                  <a:cubicBezTo>
                    <a:pt x="1106310" y="466607"/>
                    <a:pt x="1369718" y="338666"/>
                    <a:pt x="1490133" y="270933"/>
                  </a:cubicBezTo>
                  <a:cubicBezTo>
                    <a:pt x="1610548" y="203200"/>
                    <a:pt x="1454385" y="112888"/>
                    <a:pt x="1580444" y="67733"/>
                  </a:cubicBezTo>
                  <a:cubicBezTo>
                    <a:pt x="1706503" y="22578"/>
                    <a:pt x="1976496" y="11289"/>
                    <a:pt x="2246489" y="0"/>
                  </a:cubicBezTo>
                </a:path>
              </a:pathLst>
            </a:custGeom>
            <a:no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E460185-34ED-E04D-83D6-A11576ED7091}"/>
                </a:ext>
              </a:extLst>
            </p:cNvPr>
            <p:cNvSpPr/>
            <p:nvPr/>
          </p:nvSpPr>
          <p:spPr>
            <a:xfrm>
              <a:off x="2979567" y="4804463"/>
              <a:ext cx="864711" cy="722600"/>
            </a:xfrm>
            <a:custGeom>
              <a:avLst/>
              <a:gdLst>
                <a:gd name="connsiteX0" fmla="*/ 0 w 1140178"/>
                <a:gd name="connsiteY0" fmla="*/ 0 h 952029"/>
                <a:gd name="connsiteX1" fmla="*/ 180622 w 1140178"/>
                <a:gd name="connsiteY1" fmla="*/ 282222 h 952029"/>
                <a:gd name="connsiteX2" fmla="*/ 564445 w 1140178"/>
                <a:gd name="connsiteY2" fmla="*/ 349955 h 952029"/>
                <a:gd name="connsiteX3" fmla="*/ 733778 w 1140178"/>
                <a:gd name="connsiteY3" fmla="*/ 575733 h 952029"/>
                <a:gd name="connsiteX4" fmla="*/ 914400 w 1140178"/>
                <a:gd name="connsiteY4" fmla="*/ 891822 h 952029"/>
                <a:gd name="connsiteX5" fmla="*/ 1140178 w 1140178"/>
                <a:gd name="connsiteY5" fmla="*/ 936978 h 95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178" h="952029">
                  <a:moveTo>
                    <a:pt x="0" y="0"/>
                  </a:moveTo>
                  <a:cubicBezTo>
                    <a:pt x="43274" y="111948"/>
                    <a:pt x="86548" y="223896"/>
                    <a:pt x="180622" y="282222"/>
                  </a:cubicBezTo>
                  <a:cubicBezTo>
                    <a:pt x="274696" y="340548"/>
                    <a:pt x="472252" y="301037"/>
                    <a:pt x="564445" y="349955"/>
                  </a:cubicBezTo>
                  <a:cubicBezTo>
                    <a:pt x="656638" y="398874"/>
                    <a:pt x="675452" y="485422"/>
                    <a:pt x="733778" y="575733"/>
                  </a:cubicBezTo>
                  <a:cubicBezTo>
                    <a:pt x="792104" y="666044"/>
                    <a:pt x="846667" y="831615"/>
                    <a:pt x="914400" y="891822"/>
                  </a:cubicBezTo>
                  <a:cubicBezTo>
                    <a:pt x="982133" y="952029"/>
                    <a:pt x="1061155" y="944503"/>
                    <a:pt x="1140178" y="936978"/>
                  </a:cubicBezTo>
                </a:path>
              </a:pathLst>
            </a:custGeom>
            <a:no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8B332C1-9079-0D4E-8BE1-DEBB907BF91B}"/>
              </a:ext>
            </a:extLst>
          </p:cNvPr>
          <p:cNvGrpSpPr/>
          <p:nvPr/>
        </p:nvGrpSpPr>
        <p:grpSpPr>
          <a:xfrm>
            <a:off x="7682321" y="3514941"/>
            <a:ext cx="4279491" cy="2417476"/>
            <a:chOff x="7682321" y="4119827"/>
            <a:chExt cx="3968141" cy="2148914"/>
          </a:xfrm>
        </p:grpSpPr>
        <p:sp>
          <p:nvSpPr>
            <p:cNvPr id="55" name="AutoShape 2">
              <a:extLst>
                <a:ext uri="{FF2B5EF4-FFF2-40B4-BE49-F238E27FC236}">
                  <a16:creationId xmlns:a16="http://schemas.microsoft.com/office/drawing/2014/main" id="{56FCB990-3F79-CF4C-95DF-837CE49D97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29713" y="4160635"/>
              <a:ext cx="265632" cy="26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6" name="图片 9">
              <a:extLst>
                <a:ext uri="{FF2B5EF4-FFF2-40B4-BE49-F238E27FC236}">
                  <a16:creationId xmlns:a16="http://schemas.microsoft.com/office/drawing/2014/main" id="{22F31D6C-7497-2F47-8725-3E6BE0CC6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9539" y="4647410"/>
              <a:ext cx="550095" cy="675364"/>
            </a:xfrm>
            <a:prstGeom prst="rect">
              <a:avLst/>
            </a:prstGeom>
          </p:spPr>
        </p:pic>
        <p:pic>
          <p:nvPicPr>
            <p:cNvPr id="57" name="图片 10">
              <a:extLst>
                <a:ext uri="{FF2B5EF4-FFF2-40B4-BE49-F238E27FC236}">
                  <a16:creationId xmlns:a16="http://schemas.microsoft.com/office/drawing/2014/main" id="{196D4CA3-F32C-104D-93E8-5C5AC4F77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2321" y="5524776"/>
              <a:ext cx="681162" cy="675365"/>
            </a:xfrm>
            <a:prstGeom prst="rect">
              <a:avLst/>
            </a:prstGeom>
          </p:spPr>
        </p:pic>
        <p:sp>
          <p:nvSpPr>
            <p:cNvPr id="58" name="矩形 11">
              <a:extLst>
                <a:ext uri="{FF2B5EF4-FFF2-40B4-BE49-F238E27FC236}">
                  <a16:creationId xmlns:a16="http://schemas.microsoft.com/office/drawing/2014/main" id="{74C0AC3A-B35A-154E-A2ED-4E1632A83BD3}"/>
                </a:ext>
              </a:extLst>
            </p:cNvPr>
            <p:cNvSpPr/>
            <p:nvPr/>
          </p:nvSpPr>
          <p:spPr bwMode="auto">
            <a:xfrm>
              <a:off x="8365105" y="4767870"/>
              <a:ext cx="1427771" cy="4691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126"/>
              <a:r>
                <a:rPr lang="en-US" altLang="zh-CN" b="1" dirty="0">
                  <a:solidFill>
                    <a:schemeClr val="tx1"/>
                  </a:solidFill>
                  <a:latin typeface="Arial" charset="0"/>
                </a:rPr>
                <a:t>Encryption</a:t>
              </a:r>
              <a:endParaRPr lang="zh-CN" altLang="en-US" sz="2399" b="1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60" name="直接箭头连接符 21">
              <a:extLst>
                <a:ext uri="{FF2B5EF4-FFF2-40B4-BE49-F238E27FC236}">
                  <a16:creationId xmlns:a16="http://schemas.microsoft.com/office/drawing/2014/main" id="{BBB246F4-DCFA-A541-B503-AA42160BA75E}"/>
                </a:ext>
              </a:extLst>
            </p:cNvPr>
            <p:cNvCxnSpPr/>
            <p:nvPr/>
          </p:nvCxnSpPr>
          <p:spPr bwMode="auto">
            <a:xfrm>
              <a:off x="9801227" y="5006806"/>
              <a:ext cx="46130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矩形 24">
              <a:extLst>
                <a:ext uri="{FF2B5EF4-FFF2-40B4-BE49-F238E27FC236}">
                  <a16:creationId xmlns:a16="http://schemas.microsoft.com/office/drawing/2014/main" id="{10040481-6A69-F14F-8F97-2E367A62DA3D}"/>
                </a:ext>
              </a:extLst>
            </p:cNvPr>
            <p:cNvSpPr/>
            <p:nvPr/>
          </p:nvSpPr>
          <p:spPr bwMode="auto">
            <a:xfrm>
              <a:off x="8373456" y="5619795"/>
              <a:ext cx="1427771" cy="46919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126"/>
              <a:r>
                <a:rPr lang="en-US" altLang="zh-CN" b="1" dirty="0">
                  <a:solidFill>
                    <a:schemeClr val="tx1"/>
                  </a:solidFill>
                  <a:latin typeface="Arial" charset="0"/>
                </a:rPr>
                <a:t>Encryption</a:t>
              </a:r>
              <a:endParaRPr lang="zh-CN" altLang="en-US" sz="2399" b="1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63" name="直接箭头连接符 27">
              <a:extLst>
                <a:ext uri="{FF2B5EF4-FFF2-40B4-BE49-F238E27FC236}">
                  <a16:creationId xmlns:a16="http://schemas.microsoft.com/office/drawing/2014/main" id="{02DE5BAC-F16E-FC40-99B0-1E5D23EA9C22}"/>
                </a:ext>
              </a:extLst>
            </p:cNvPr>
            <p:cNvCxnSpPr/>
            <p:nvPr/>
          </p:nvCxnSpPr>
          <p:spPr bwMode="auto">
            <a:xfrm>
              <a:off x="9791548" y="5859314"/>
              <a:ext cx="47098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4" name="组合 33">
              <a:extLst>
                <a:ext uri="{FF2B5EF4-FFF2-40B4-BE49-F238E27FC236}">
                  <a16:creationId xmlns:a16="http://schemas.microsoft.com/office/drawing/2014/main" id="{12EA62AB-999C-504C-A4C3-1ADF6C6F636E}"/>
                </a:ext>
              </a:extLst>
            </p:cNvPr>
            <p:cNvGrpSpPr/>
            <p:nvPr/>
          </p:nvGrpSpPr>
          <p:grpSpPr>
            <a:xfrm>
              <a:off x="9827687" y="4574362"/>
              <a:ext cx="362199" cy="373545"/>
              <a:chOff x="5115131" y="4192908"/>
              <a:chExt cx="415606" cy="428625"/>
            </a:xfrm>
          </p:grpSpPr>
          <p:sp>
            <p:nvSpPr>
              <p:cNvPr id="65" name="矩形: 折角 30">
                <a:extLst>
                  <a:ext uri="{FF2B5EF4-FFF2-40B4-BE49-F238E27FC236}">
                    <a16:creationId xmlns:a16="http://schemas.microsoft.com/office/drawing/2014/main" id="{E812B550-09AC-DF44-B520-5F890AA08CB1}"/>
                  </a:ext>
                </a:extLst>
              </p:cNvPr>
              <p:cNvSpPr/>
              <p:nvPr/>
            </p:nvSpPr>
            <p:spPr bwMode="auto">
              <a:xfrm>
                <a:off x="5153911" y="4192908"/>
                <a:ext cx="323850" cy="428625"/>
              </a:xfrm>
              <a:prstGeom prst="foldedCorner">
                <a:avLst>
                  <a:gd name="adj" fmla="val 5000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6" name="文本框 31">
                <a:extLst>
                  <a:ext uri="{FF2B5EF4-FFF2-40B4-BE49-F238E27FC236}">
                    <a16:creationId xmlns:a16="http://schemas.microsoft.com/office/drawing/2014/main" id="{5D6197A2-03EC-4A4C-A473-280CC6871CC7}"/>
                  </a:ext>
                </a:extLst>
              </p:cNvPr>
              <p:cNvSpPr txBox="1"/>
              <p:nvPr/>
            </p:nvSpPr>
            <p:spPr>
              <a:xfrm>
                <a:off x="5115131" y="4192908"/>
                <a:ext cx="415606" cy="369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🔒</a:t>
                </a:r>
              </a:p>
            </p:txBody>
          </p:sp>
        </p:grpSp>
        <p:grpSp>
          <p:nvGrpSpPr>
            <p:cNvPr id="67" name="组合 39">
              <a:extLst>
                <a:ext uri="{FF2B5EF4-FFF2-40B4-BE49-F238E27FC236}">
                  <a16:creationId xmlns:a16="http://schemas.microsoft.com/office/drawing/2014/main" id="{D595402C-4D18-7846-A3BA-3114BE27326A}"/>
                </a:ext>
              </a:extLst>
            </p:cNvPr>
            <p:cNvGrpSpPr/>
            <p:nvPr/>
          </p:nvGrpSpPr>
          <p:grpSpPr>
            <a:xfrm>
              <a:off x="10355970" y="4718587"/>
              <a:ext cx="429161" cy="1481552"/>
              <a:chOff x="5678196" y="4471151"/>
              <a:chExt cx="492442" cy="1700011"/>
            </a:xfrm>
          </p:grpSpPr>
          <p:sp>
            <p:nvSpPr>
              <p:cNvPr id="69" name="文本框 32">
                <a:extLst>
                  <a:ext uri="{FF2B5EF4-FFF2-40B4-BE49-F238E27FC236}">
                    <a16:creationId xmlns:a16="http://schemas.microsoft.com/office/drawing/2014/main" id="{BD5F78EC-B059-0049-8747-203C6DD20E58}"/>
                  </a:ext>
                </a:extLst>
              </p:cNvPr>
              <p:cNvSpPr txBox="1"/>
              <p:nvPr/>
            </p:nvSpPr>
            <p:spPr>
              <a:xfrm>
                <a:off x="5708853" y="4516827"/>
                <a:ext cx="461785" cy="161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b="1" dirty="0"/>
                  <a:t>Deduplication</a:t>
                </a:r>
                <a:endParaRPr lang="zh-CN" altLang="en-US" sz="1600" b="1" dirty="0"/>
              </a:p>
            </p:txBody>
          </p:sp>
          <p:sp>
            <p:nvSpPr>
              <p:cNvPr id="68" name="矩形 28">
                <a:extLst>
                  <a:ext uri="{FF2B5EF4-FFF2-40B4-BE49-F238E27FC236}">
                    <a16:creationId xmlns:a16="http://schemas.microsoft.com/office/drawing/2014/main" id="{116BB5EE-A900-1F46-BB8E-9188D9C0B0BB}"/>
                  </a:ext>
                </a:extLst>
              </p:cNvPr>
              <p:cNvSpPr/>
              <p:nvPr/>
            </p:nvSpPr>
            <p:spPr bwMode="auto">
              <a:xfrm>
                <a:off x="5678196" y="4471151"/>
                <a:ext cx="392992" cy="1700011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 dirty="0"/>
              </a:p>
            </p:txBody>
          </p:sp>
        </p:grpSp>
        <p:grpSp>
          <p:nvGrpSpPr>
            <p:cNvPr id="70" name="组合 36">
              <a:extLst>
                <a:ext uri="{FF2B5EF4-FFF2-40B4-BE49-F238E27FC236}">
                  <a16:creationId xmlns:a16="http://schemas.microsoft.com/office/drawing/2014/main" id="{9D827F5F-953D-584B-8703-F976719FD784}"/>
                </a:ext>
              </a:extLst>
            </p:cNvPr>
            <p:cNvGrpSpPr/>
            <p:nvPr/>
          </p:nvGrpSpPr>
          <p:grpSpPr>
            <a:xfrm>
              <a:off x="9861484" y="5403311"/>
              <a:ext cx="362199" cy="373545"/>
              <a:chOff x="5115131" y="4192908"/>
              <a:chExt cx="415606" cy="428625"/>
            </a:xfrm>
          </p:grpSpPr>
          <p:sp>
            <p:nvSpPr>
              <p:cNvPr id="71" name="矩形: 折角 37">
                <a:extLst>
                  <a:ext uri="{FF2B5EF4-FFF2-40B4-BE49-F238E27FC236}">
                    <a16:creationId xmlns:a16="http://schemas.microsoft.com/office/drawing/2014/main" id="{F5608BA5-EAE9-A048-90AD-53B378454AB2}"/>
                  </a:ext>
                </a:extLst>
              </p:cNvPr>
              <p:cNvSpPr/>
              <p:nvPr/>
            </p:nvSpPr>
            <p:spPr bwMode="auto">
              <a:xfrm>
                <a:off x="5153911" y="4192908"/>
                <a:ext cx="323850" cy="428625"/>
              </a:xfrm>
              <a:prstGeom prst="foldedCorner">
                <a:avLst>
                  <a:gd name="adj" fmla="val 5000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2" name="文本框 38">
                <a:extLst>
                  <a:ext uri="{FF2B5EF4-FFF2-40B4-BE49-F238E27FC236}">
                    <a16:creationId xmlns:a16="http://schemas.microsoft.com/office/drawing/2014/main" id="{8AA032E4-4AFF-9746-9016-324A0EEAB756}"/>
                  </a:ext>
                </a:extLst>
              </p:cNvPr>
              <p:cNvSpPr txBox="1"/>
              <p:nvPr/>
            </p:nvSpPr>
            <p:spPr>
              <a:xfrm>
                <a:off x="5115131" y="4192908"/>
                <a:ext cx="415606" cy="369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🔒</a:t>
                </a:r>
              </a:p>
            </p:txBody>
          </p:sp>
        </p:grpSp>
        <p:sp>
          <p:nvSpPr>
            <p:cNvPr id="73" name="矩形 40">
              <a:extLst>
                <a:ext uri="{FF2B5EF4-FFF2-40B4-BE49-F238E27FC236}">
                  <a16:creationId xmlns:a16="http://schemas.microsoft.com/office/drawing/2014/main" id="{E5CE5BDF-3C1A-854A-AF1C-7D7908B2A52B}"/>
                </a:ext>
              </a:extLst>
            </p:cNvPr>
            <p:cNvSpPr/>
            <p:nvPr/>
          </p:nvSpPr>
          <p:spPr bwMode="auto">
            <a:xfrm>
              <a:off x="10276005" y="4647412"/>
              <a:ext cx="1159023" cy="1621329"/>
            </a:xfrm>
            <a:prstGeom prst="rect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zh-CN" altLang="en-US" sz="1799"/>
            </a:p>
          </p:txBody>
        </p:sp>
        <p:grpSp>
          <p:nvGrpSpPr>
            <p:cNvPr id="74" name="组合 43">
              <a:extLst>
                <a:ext uri="{FF2B5EF4-FFF2-40B4-BE49-F238E27FC236}">
                  <a16:creationId xmlns:a16="http://schemas.microsoft.com/office/drawing/2014/main" id="{8F7DB1D7-91C4-C648-94F6-25D8F7C361CB}"/>
                </a:ext>
              </a:extLst>
            </p:cNvPr>
            <p:cNvGrpSpPr/>
            <p:nvPr/>
          </p:nvGrpSpPr>
          <p:grpSpPr>
            <a:xfrm>
              <a:off x="10860719" y="5143572"/>
              <a:ext cx="475629" cy="633283"/>
              <a:chOff x="6261505" y="4637837"/>
              <a:chExt cx="862514" cy="965295"/>
            </a:xfrm>
          </p:grpSpPr>
          <p:sp>
            <p:nvSpPr>
              <p:cNvPr id="75" name="圆柱体 42">
                <a:extLst>
                  <a:ext uri="{FF2B5EF4-FFF2-40B4-BE49-F238E27FC236}">
                    <a16:creationId xmlns:a16="http://schemas.microsoft.com/office/drawing/2014/main" id="{1B2B7261-F7DE-E34D-94EF-DD8AEB7631EE}"/>
                  </a:ext>
                </a:extLst>
              </p:cNvPr>
              <p:cNvSpPr/>
              <p:nvPr/>
            </p:nvSpPr>
            <p:spPr bwMode="auto">
              <a:xfrm>
                <a:off x="6261505" y="4637837"/>
                <a:ext cx="557714" cy="660495"/>
              </a:xfrm>
              <a:prstGeom prst="can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  <p:sp>
            <p:nvSpPr>
              <p:cNvPr id="76" name="圆柱体 46">
                <a:extLst>
                  <a:ext uri="{FF2B5EF4-FFF2-40B4-BE49-F238E27FC236}">
                    <a16:creationId xmlns:a16="http://schemas.microsoft.com/office/drawing/2014/main" id="{7EF8FF2C-81CA-394F-A4BA-B361C1C2C7A9}"/>
                  </a:ext>
                </a:extLst>
              </p:cNvPr>
              <p:cNvSpPr/>
              <p:nvPr/>
            </p:nvSpPr>
            <p:spPr bwMode="auto">
              <a:xfrm>
                <a:off x="6413905" y="4790237"/>
                <a:ext cx="557714" cy="660495"/>
              </a:xfrm>
              <a:prstGeom prst="can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  <p:sp>
            <p:nvSpPr>
              <p:cNvPr id="77" name="圆柱体 47">
                <a:extLst>
                  <a:ext uri="{FF2B5EF4-FFF2-40B4-BE49-F238E27FC236}">
                    <a16:creationId xmlns:a16="http://schemas.microsoft.com/office/drawing/2014/main" id="{2F2D71E9-F914-E54C-BFD5-D3BDC22648B0}"/>
                  </a:ext>
                </a:extLst>
              </p:cNvPr>
              <p:cNvSpPr/>
              <p:nvPr/>
            </p:nvSpPr>
            <p:spPr bwMode="auto">
              <a:xfrm>
                <a:off x="6566305" y="4942637"/>
                <a:ext cx="557714" cy="660495"/>
              </a:xfrm>
              <a:prstGeom prst="can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</p:grpSp>
        <p:sp>
          <p:nvSpPr>
            <p:cNvPr id="78" name="文本框 45">
              <a:extLst>
                <a:ext uri="{FF2B5EF4-FFF2-40B4-BE49-F238E27FC236}">
                  <a16:creationId xmlns:a16="http://schemas.microsoft.com/office/drawing/2014/main" id="{CE0802CA-D40E-8F4A-92D6-63DCC13209D0}"/>
                </a:ext>
              </a:extLst>
            </p:cNvPr>
            <p:cNvSpPr txBox="1"/>
            <p:nvPr/>
          </p:nvSpPr>
          <p:spPr>
            <a:xfrm>
              <a:off x="10060570" y="4119827"/>
              <a:ext cx="1589892" cy="509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Cloud Storage System</a:t>
              </a:r>
              <a:endParaRPr lang="zh-CN" altLang="en-US" sz="1600" b="1" dirty="0"/>
            </a:p>
          </p:txBody>
        </p:sp>
      </p:grpSp>
      <p:sp>
        <p:nvSpPr>
          <p:cNvPr id="84" name="Down Arrow 83">
            <a:extLst>
              <a:ext uri="{FF2B5EF4-FFF2-40B4-BE49-F238E27FC236}">
                <a16:creationId xmlns:a16="http://schemas.microsoft.com/office/drawing/2014/main" id="{F7F8A81C-806F-3A44-B535-000F18B8E751}"/>
              </a:ext>
            </a:extLst>
          </p:cNvPr>
          <p:cNvSpPr/>
          <p:nvPr/>
        </p:nvSpPr>
        <p:spPr bwMode="auto">
          <a:xfrm>
            <a:off x="9598111" y="3341531"/>
            <a:ext cx="625572" cy="567974"/>
          </a:xfrm>
          <a:prstGeom prst="downArrow">
            <a:avLst>
              <a:gd name="adj1" fmla="val 50000"/>
              <a:gd name="adj2" fmla="val 16854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5D1257F-4546-FE48-BD00-77BDC21CB576}"/>
              </a:ext>
            </a:extLst>
          </p:cNvPr>
          <p:cNvSpPr txBox="1"/>
          <p:nvPr/>
        </p:nvSpPr>
        <p:spPr>
          <a:xfrm>
            <a:off x="7925341" y="3283416"/>
            <a:ext cx="201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b="1" dirty="0">
                <a:solidFill>
                  <a:srgbClr val="C00000"/>
                </a:solidFill>
              </a:rPr>
              <a:t>Confidentiality guarantee</a:t>
            </a:r>
          </a:p>
        </p:txBody>
      </p:sp>
    </p:spTree>
    <p:extLst>
      <p:ext uri="{BB962C8B-B14F-4D97-AF65-F5344CB8AC3E}">
        <p14:creationId xmlns:p14="http://schemas.microsoft.com/office/powerpoint/2010/main" val="174012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5358-6636-1948-8330-397611F8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Message-locked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C39C-FBCB-C14C-8041-719B8C919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1173090" cy="4678364"/>
          </a:xfrm>
        </p:spPr>
        <p:txBody>
          <a:bodyPr/>
          <a:lstStyle/>
          <a:p>
            <a:r>
              <a:rPr lang="en-CN" dirty="0"/>
              <a:t>Existing crypto primitive</a:t>
            </a:r>
            <a:r>
              <a:rPr lang="en-CN" baseline="-25000" dirty="0"/>
              <a:t>[Bellare, EuroCrypt’13]</a:t>
            </a:r>
            <a:r>
              <a:rPr lang="en-CN" dirty="0"/>
              <a:t> for encrypted deduplication</a:t>
            </a:r>
          </a:p>
          <a:p>
            <a:pPr lvl="1"/>
            <a:r>
              <a:rPr lang="en-CN" dirty="0"/>
              <a:t>Idea: </a:t>
            </a:r>
            <a:r>
              <a:rPr lang="en-CN" b="1" dirty="0">
                <a:solidFill>
                  <a:srgbClr val="C00000"/>
                </a:solidFill>
              </a:rPr>
              <a:t>encrypt each chunk with a key derived from its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E9F5-7980-814B-8AD4-14C18A6C1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1AB3CB7-CA32-4E43-AB3B-00C90DD5D101}"/>
              </a:ext>
            </a:extLst>
          </p:cNvPr>
          <p:cNvGrpSpPr/>
          <p:nvPr/>
        </p:nvGrpSpPr>
        <p:grpSpPr>
          <a:xfrm>
            <a:off x="2546704" y="2667130"/>
            <a:ext cx="7298564" cy="3459035"/>
            <a:chOff x="2418271" y="2621095"/>
            <a:chExt cx="7298564" cy="34590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3D04F9-26F1-4F4D-B5CB-C5D2297958AB}"/>
                </a:ext>
              </a:extLst>
            </p:cNvPr>
            <p:cNvGrpSpPr/>
            <p:nvPr/>
          </p:nvGrpSpPr>
          <p:grpSpPr>
            <a:xfrm>
              <a:off x="2863933" y="2621095"/>
              <a:ext cx="6852902" cy="3459035"/>
              <a:chOff x="1676400" y="2581404"/>
              <a:chExt cx="6211416" cy="3135242"/>
            </a:xfrm>
          </p:grpSpPr>
          <p:sp>
            <p:nvSpPr>
              <p:cNvPr id="7" name="矩形 4">
                <a:extLst>
                  <a:ext uri="{FF2B5EF4-FFF2-40B4-BE49-F238E27FC236}">
                    <a16:creationId xmlns:a16="http://schemas.microsoft.com/office/drawing/2014/main" id="{11EBF888-C98C-924E-B873-D52E5420E236}"/>
                  </a:ext>
                </a:extLst>
              </p:cNvPr>
              <p:cNvSpPr/>
              <p:nvPr/>
            </p:nvSpPr>
            <p:spPr bwMode="auto">
              <a:xfrm>
                <a:off x="2032091" y="3110385"/>
                <a:ext cx="2044660" cy="433716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="1" dirty="0"/>
                  <a:t>Plaintext</a:t>
                </a:r>
                <a:r>
                  <a:rPr kumimoji="0" lang="en-US" altLang="zh-CN" sz="2000" b="1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M</a:t>
                </a:r>
                <a:r>
                  <a:rPr kumimoji="0" lang="en-US" altLang="zh-CN" sz="2000" b="1" i="0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1</a:t>
                </a:r>
                <a:endParaRPr kumimoji="0" lang="zh-CN" altLang="en-US" sz="2000" b="1" i="0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" name="矩形 5">
                <a:extLst>
                  <a:ext uri="{FF2B5EF4-FFF2-40B4-BE49-F238E27FC236}">
                    <a16:creationId xmlns:a16="http://schemas.microsoft.com/office/drawing/2014/main" id="{19E4EA4E-D6C4-FB46-81AC-E86D59CA4355}"/>
                  </a:ext>
                </a:extLst>
              </p:cNvPr>
              <p:cNvSpPr/>
              <p:nvPr/>
            </p:nvSpPr>
            <p:spPr bwMode="auto">
              <a:xfrm>
                <a:off x="5192020" y="3110385"/>
                <a:ext cx="2044660" cy="43371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1" i="0" strike="noStrike" cap="none" normalizeH="0" baseline="0" dirty="0" err="1">
                    <a:ln>
                      <a:noFill/>
                    </a:ln>
                    <a:effectLst/>
                    <a:latin typeface="Arial" charset="0"/>
                  </a:rPr>
                  <a:t>Ciphertext</a:t>
                </a:r>
                <a:r>
                  <a:rPr kumimoji="0" lang="en-US" altLang="zh-CN" sz="2000" b="1" i="0" strike="noStrike" cap="none" normalizeH="0" baseline="0" dirty="0">
                    <a:ln>
                      <a:noFill/>
                    </a:ln>
                    <a:effectLst/>
                    <a:latin typeface="Arial" charset="0"/>
                  </a:rPr>
                  <a:t> C</a:t>
                </a:r>
                <a:r>
                  <a:rPr kumimoji="0" lang="en-US" altLang="zh-CN" sz="2000" b="1" i="0" strike="noStrike" cap="none" normalizeH="0" baseline="-25000" dirty="0">
                    <a:ln>
                      <a:noFill/>
                    </a:ln>
                    <a:effectLst/>
                    <a:latin typeface="Arial" charset="0"/>
                  </a:rPr>
                  <a:t>1</a:t>
                </a:r>
                <a:endParaRPr kumimoji="0" lang="zh-CN" altLang="en-US" sz="2000" b="1" i="0" strike="noStrike" cap="none" normalizeH="0" baseline="-2500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A01163CC-DEA6-F543-9A77-8CC2F3C7C688}"/>
                  </a:ext>
                </a:extLst>
              </p:cNvPr>
              <p:cNvSpPr/>
              <p:nvPr/>
            </p:nvSpPr>
            <p:spPr bwMode="auto">
              <a:xfrm>
                <a:off x="5192020" y="4659370"/>
                <a:ext cx="2044660" cy="43371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1" i="0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Ciphertext</a:t>
                </a:r>
                <a:r>
                  <a:rPr kumimoji="0" lang="en-US" altLang="zh-CN" sz="2000" b="1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C</a:t>
                </a:r>
                <a:r>
                  <a:rPr kumimoji="0" lang="en-US" altLang="zh-CN" sz="2000" b="1" i="0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</a:t>
                </a:r>
                <a:endParaRPr kumimoji="0" lang="zh-CN" altLang="en-US" sz="2000" b="1" i="0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" name="直接箭头连接符 8">
                <a:extLst>
                  <a:ext uri="{FF2B5EF4-FFF2-40B4-BE49-F238E27FC236}">
                    <a16:creationId xmlns:a16="http://schemas.microsoft.com/office/drawing/2014/main" id="{E880C29E-DBC3-5041-98FD-8024248C900C}"/>
                  </a:ext>
                </a:extLst>
              </p:cNvPr>
              <p:cNvCxnSpPr>
                <a:stCxn id="7" idx="3"/>
                <a:endCxn id="8" idx="1"/>
              </p:cNvCxnSpPr>
              <p:nvPr/>
            </p:nvCxnSpPr>
            <p:spPr bwMode="auto">
              <a:xfrm>
                <a:off x="4076751" y="3327244"/>
                <a:ext cx="1115269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EDD9E12F-B66E-A04B-8EF2-CFF34FD6CD25}"/>
                  </a:ext>
                </a:extLst>
              </p:cNvPr>
              <p:cNvCxnSpPr>
                <a:stCxn id="17" idx="3"/>
                <a:endCxn id="9" idx="1"/>
              </p:cNvCxnSpPr>
              <p:nvPr/>
            </p:nvCxnSpPr>
            <p:spPr bwMode="auto">
              <a:xfrm>
                <a:off x="4097678" y="4873466"/>
                <a:ext cx="1094343" cy="276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2" name="Picture 2" descr="C:\Users\Administrator\AppData\Local\Microsoft\Windows\Temporary Internet Files\Content.IE5\K67VL2YP\key-icon[1].png">
                <a:extLst>
                  <a:ext uri="{FF2B5EF4-FFF2-40B4-BE49-F238E27FC236}">
                    <a16:creationId xmlns:a16="http://schemas.microsoft.com/office/drawing/2014/main" id="{03BC72A0-0D71-1041-BA88-0E7BCC5A0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58329" y="3090352"/>
                <a:ext cx="552111" cy="552111"/>
              </a:xfrm>
              <a:prstGeom prst="rect">
                <a:avLst/>
              </a:prstGeom>
              <a:noFill/>
            </p:spPr>
          </p:pic>
          <p:pic>
            <p:nvPicPr>
              <p:cNvPr id="13" name="Picture 2" descr="C:\Users\Administrator\AppData\Local\Microsoft\Windows\Temporary Internet Files\Content.IE5\K67VL2YP\key-icon[1].png">
                <a:extLst>
                  <a:ext uri="{FF2B5EF4-FFF2-40B4-BE49-F238E27FC236}">
                    <a16:creationId xmlns:a16="http://schemas.microsoft.com/office/drawing/2014/main" id="{B567EFBE-07EA-C647-8BBA-4BA434D8E1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73780" y="4597411"/>
                <a:ext cx="552111" cy="552111"/>
              </a:xfrm>
              <a:prstGeom prst="rect">
                <a:avLst/>
              </a:prstGeom>
              <a:noFill/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A3412E-7916-EF4B-BBC7-251E3B431A62}"/>
                  </a:ext>
                </a:extLst>
              </p:cNvPr>
              <p:cNvSpPr txBox="1"/>
              <p:nvPr/>
            </p:nvSpPr>
            <p:spPr>
              <a:xfrm>
                <a:off x="4195247" y="3006915"/>
                <a:ext cx="681553" cy="349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K</a:t>
                </a:r>
                <a:endParaRPr lang="zh-CN" altLang="en-US" b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01C212-B061-664B-B3A7-A943DD2E1CCB}"/>
                  </a:ext>
                </a:extLst>
              </p:cNvPr>
              <p:cNvSpPr txBox="1"/>
              <p:nvPr/>
            </p:nvSpPr>
            <p:spPr>
              <a:xfrm>
                <a:off x="4191000" y="4538763"/>
                <a:ext cx="681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K</a:t>
                </a:r>
                <a:endParaRPr lang="zh-CN" altLang="en-US" b="1" dirty="0"/>
              </a:p>
            </p:txBody>
          </p:sp>
          <p:sp>
            <p:nvSpPr>
              <p:cNvPr id="16" name="上下箭头 15">
                <a:extLst>
                  <a:ext uri="{FF2B5EF4-FFF2-40B4-BE49-F238E27FC236}">
                    <a16:creationId xmlns:a16="http://schemas.microsoft.com/office/drawing/2014/main" id="{28F109CE-EDB3-DB4F-9ACC-C3CADF6CA649}"/>
                  </a:ext>
                </a:extLst>
              </p:cNvPr>
              <p:cNvSpPr/>
              <p:nvPr/>
            </p:nvSpPr>
            <p:spPr bwMode="auto">
              <a:xfrm>
                <a:off x="6059451" y="3657600"/>
                <a:ext cx="247838" cy="867431"/>
              </a:xfrm>
              <a:prstGeom prst="up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矩形 4">
                <a:extLst>
                  <a:ext uri="{FF2B5EF4-FFF2-40B4-BE49-F238E27FC236}">
                    <a16:creationId xmlns:a16="http://schemas.microsoft.com/office/drawing/2014/main" id="{AFFF2EEE-2EC8-3C4F-BA54-DC34A0AF9417}"/>
                  </a:ext>
                </a:extLst>
              </p:cNvPr>
              <p:cNvSpPr/>
              <p:nvPr/>
            </p:nvSpPr>
            <p:spPr bwMode="auto">
              <a:xfrm>
                <a:off x="2053017" y="4656608"/>
                <a:ext cx="2044660" cy="433716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1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Plaintext M</a:t>
                </a:r>
                <a:r>
                  <a:rPr kumimoji="0" lang="en-US" altLang="zh-CN" sz="2000" b="1" i="0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</a:t>
                </a:r>
                <a:endParaRPr kumimoji="0" lang="zh-CN" altLang="en-US" sz="2000" b="1" i="0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51A6F8-E7D9-F342-AA29-E200491335E4}"/>
                  </a:ext>
                </a:extLst>
              </p:cNvPr>
              <p:cNvSpPr txBox="1"/>
              <p:nvPr/>
            </p:nvSpPr>
            <p:spPr>
              <a:xfrm>
                <a:off x="6561812" y="3810000"/>
                <a:ext cx="13260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/>
                  <a:t>Can be </a:t>
                </a:r>
              </a:p>
              <a:p>
                <a:r>
                  <a:rPr lang="en-US" sz="2000" b="1" i="1" dirty="0" err="1"/>
                  <a:t>dedup’ed</a:t>
                </a:r>
                <a:endParaRPr lang="en-US" b="1" i="1" dirty="0"/>
              </a:p>
            </p:txBody>
          </p:sp>
          <p:sp>
            <p:nvSpPr>
              <p:cNvPr id="19" name="上下箭头 15">
                <a:extLst>
                  <a:ext uri="{FF2B5EF4-FFF2-40B4-BE49-F238E27FC236}">
                    <a16:creationId xmlns:a16="http://schemas.microsoft.com/office/drawing/2014/main" id="{B969D0E5-B706-914D-846E-500B57E486E7}"/>
                  </a:ext>
                </a:extLst>
              </p:cNvPr>
              <p:cNvSpPr/>
              <p:nvPr/>
            </p:nvSpPr>
            <p:spPr bwMode="auto">
              <a:xfrm>
                <a:off x="2930502" y="3657600"/>
                <a:ext cx="247838" cy="867431"/>
              </a:xfrm>
              <a:prstGeom prst="up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658D3C-9596-4645-9FE9-9A8C973CC669}"/>
                  </a:ext>
                </a:extLst>
              </p:cNvPr>
              <p:cNvSpPr txBox="1"/>
              <p:nvPr/>
            </p:nvSpPr>
            <p:spPr>
              <a:xfrm>
                <a:off x="1676400" y="3792447"/>
                <a:ext cx="13260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/>
                  <a:t>Can be </a:t>
                </a:r>
              </a:p>
              <a:p>
                <a:r>
                  <a:rPr lang="en-US" sz="2000" b="1" i="1" dirty="0" err="1"/>
                  <a:t>dedup’ed</a:t>
                </a:r>
                <a:endParaRPr lang="en-US" b="1" i="1" dirty="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918D64-6BC2-D745-8FA8-0B660A927C58}"/>
                  </a:ext>
                </a:extLst>
              </p:cNvPr>
              <p:cNvCxnSpPr/>
              <p:nvPr/>
            </p:nvCxnSpPr>
            <p:spPr bwMode="auto">
              <a:xfrm>
                <a:off x="3054421" y="2885513"/>
                <a:ext cx="165856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4752C06-6FFA-304D-82D4-11EAD45D0553}"/>
                  </a:ext>
                </a:extLst>
              </p:cNvPr>
              <p:cNvCxnSpPr/>
              <p:nvPr/>
            </p:nvCxnSpPr>
            <p:spPr bwMode="auto">
              <a:xfrm>
                <a:off x="4712982" y="2885513"/>
                <a:ext cx="0" cy="20483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D07A7A1-92FC-DB41-B558-DF08097879C3}"/>
                  </a:ext>
                </a:extLst>
              </p:cNvPr>
              <p:cNvCxnSpPr>
                <a:endCxn id="7" idx="0"/>
              </p:cNvCxnSpPr>
              <p:nvPr/>
            </p:nvCxnSpPr>
            <p:spPr bwMode="auto">
              <a:xfrm>
                <a:off x="3054420" y="2885513"/>
                <a:ext cx="1" cy="2248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85D25EE-2B09-C541-BBB2-FFE3070E1862}"/>
                  </a:ext>
                </a:extLst>
              </p:cNvPr>
              <p:cNvCxnSpPr/>
              <p:nvPr/>
            </p:nvCxnSpPr>
            <p:spPr bwMode="auto">
              <a:xfrm>
                <a:off x="3053146" y="5090324"/>
                <a:ext cx="0" cy="2598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2802D2B-3074-4A4F-87BF-54A98C1FBB18}"/>
                  </a:ext>
                </a:extLst>
              </p:cNvPr>
              <p:cNvCxnSpPr/>
              <p:nvPr/>
            </p:nvCxnSpPr>
            <p:spPr bwMode="auto">
              <a:xfrm>
                <a:off x="3053146" y="5350133"/>
                <a:ext cx="165856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8957345-344C-2B42-A007-6C23CB27200E}"/>
                  </a:ext>
                </a:extLst>
              </p:cNvPr>
              <p:cNvCxnSpPr/>
              <p:nvPr/>
            </p:nvCxnSpPr>
            <p:spPr bwMode="auto">
              <a:xfrm flipV="1">
                <a:off x="4710432" y="5093086"/>
                <a:ext cx="1275" cy="2570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97999F-0D80-D145-9313-7057F76BA5BD}"/>
                  </a:ext>
                </a:extLst>
              </p:cNvPr>
              <p:cNvSpPr txBox="1"/>
              <p:nvPr/>
            </p:nvSpPr>
            <p:spPr>
              <a:xfrm>
                <a:off x="2875140" y="2581404"/>
                <a:ext cx="2403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Content-derived key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A07F15-8112-2F45-98D2-40B14B011A26}"/>
                  </a:ext>
                </a:extLst>
              </p:cNvPr>
              <p:cNvSpPr txBox="1"/>
              <p:nvPr/>
            </p:nvSpPr>
            <p:spPr>
              <a:xfrm>
                <a:off x="2980979" y="5347314"/>
                <a:ext cx="2403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Content-derived key</a:t>
                </a:r>
              </a:p>
            </p:txBody>
          </p:sp>
        </p:grpSp>
        <p:pic>
          <p:nvPicPr>
            <p:cNvPr id="31" name="图片 9">
              <a:extLst>
                <a:ext uri="{FF2B5EF4-FFF2-40B4-BE49-F238E27FC236}">
                  <a16:creationId xmlns:a16="http://schemas.microsoft.com/office/drawing/2014/main" id="{D2D90BF3-1B67-4446-B8F4-21E60B05F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3050" y="3045040"/>
              <a:ext cx="593257" cy="759768"/>
            </a:xfrm>
            <a:prstGeom prst="rect">
              <a:avLst/>
            </a:prstGeom>
          </p:spPr>
        </p:pic>
        <p:pic>
          <p:nvPicPr>
            <p:cNvPr id="32" name="图片 10">
              <a:extLst>
                <a:ext uri="{FF2B5EF4-FFF2-40B4-BE49-F238E27FC236}">
                  <a16:creationId xmlns:a16="http://schemas.microsoft.com/office/drawing/2014/main" id="{495EECAE-D1A6-9A41-8C6B-56B2C81FE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8271" y="4757568"/>
              <a:ext cx="734608" cy="759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5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66B0-6635-604A-A97B-F8BB6233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Information Leakage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02CEF-0C8E-204F-95F0-28546180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0"/>
            <a:ext cx="11173090" cy="5410200"/>
          </a:xfrm>
        </p:spPr>
        <p:txBody>
          <a:bodyPr/>
          <a:lstStyle/>
          <a:p>
            <a:r>
              <a:rPr lang="en-CN" dirty="0"/>
              <a:t>An adversary eavesdrops sequence of chunks before deduplication</a:t>
            </a:r>
          </a:p>
          <a:p>
            <a:endParaRPr lang="en-CN" dirty="0"/>
          </a:p>
          <a:p>
            <a:endParaRPr lang="en-CN" dirty="0"/>
          </a:p>
          <a:p>
            <a:pPr marL="0" indent="0">
              <a:buNone/>
            </a:pPr>
            <a:endParaRPr lang="en-CN" dirty="0"/>
          </a:p>
          <a:p>
            <a:pPr>
              <a:spcBef>
                <a:spcPts val="0"/>
              </a:spcBef>
            </a:pPr>
            <a:endParaRPr lang="en-CN" dirty="0"/>
          </a:p>
          <a:p>
            <a:pPr>
              <a:spcBef>
                <a:spcPts val="0"/>
              </a:spcBef>
            </a:pPr>
            <a:r>
              <a:rPr lang="en-CN" dirty="0"/>
              <a:t>Leakage channels:</a:t>
            </a:r>
          </a:p>
          <a:p>
            <a:pPr lvl="1"/>
            <a:r>
              <a:rPr lang="en-CN" b="1" dirty="0"/>
              <a:t>Frequency</a:t>
            </a:r>
            <a:r>
              <a:rPr lang="en-CN" dirty="0"/>
              <a:t>: number of times each chunk appears in file</a:t>
            </a:r>
          </a:p>
          <a:p>
            <a:pPr lvl="1"/>
            <a:r>
              <a:rPr lang="en-CN" b="1" dirty="0"/>
              <a:t>Order</a:t>
            </a:r>
            <a:r>
              <a:rPr lang="en-CN" dirty="0"/>
              <a:t>: order of each chunk in file</a:t>
            </a:r>
          </a:p>
          <a:p>
            <a:pPr lvl="2"/>
            <a:r>
              <a:rPr lang="en-CN" dirty="0"/>
              <a:t>Rationale: </a:t>
            </a:r>
            <a:r>
              <a:rPr lang="en-US" dirty="0"/>
              <a:t>storage systems</a:t>
            </a:r>
            <a:r>
              <a:rPr lang="en-US" baseline="-25000" dirty="0"/>
              <a:t>[Zhu, FAST’08] </a:t>
            </a:r>
            <a:r>
              <a:rPr lang="en-US" dirty="0"/>
              <a:t>apply deduplication to the chunks in the same order as they appear in original files</a:t>
            </a:r>
          </a:p>
          <a:p>
            <a:pPr marL="914400" lvl="2" indent="0">
              <a:buNone/>
            </a:pPr>
            <a:r>
              <a:rPr lang="en-CN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986F-A87D-4B4B-B393-6D70F1D29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05C5FF-6E78-9B44-B503-D57E5C17D843}"/>
              </a:ext>
            </a:extLst>
          </p:cNvPr>
          <p:cNvGrpSpPr/>
          <p:nvPr/>
        </p:nvGrpSpPr>
        <p:grpSpPr>
          <a:xfrm>
            <a:off x="1656205" y="1905000"/>
            <a:ext cx="9079561" cy="2625891"/>
            <a:chOff x="2447121" y="2049758"/>
            <a:chExt cx="9079561" cy="2625891"/>
          </a:xfrm>
        </p:grpSpPr>
        <p:sp>
          <p:nvSpPr>
            <p:cNvPr id="6" name="矩形: 圆角 20">
              <a:extLst>
                <a:ext uri="{FF2B5EF4-FFF2-40B4-BE49-F238E27FC236}">
                  <a16:creationId xmlns:a16="http://schemas.microsoft.com/office/drawing/2014/main" id="{745DA00E-45F1-6B4D-9185-446F18956DDA}"/>
                </a:ext>
              </a:extLst>
            </p:cNvPr>
            <p:cNvSpPr/>
            <p:nvPr/>
          </p:nvSpPr>
          <p:spPr>
            <a:xfrm>
              <a:off x="2734798" y="3304273"/>
              <a:ext cx="2683329" cy="92353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: 圆角 19">
              <a:extLst>
                <a:ext uri="{FF2B5EF4-FFF2-40B4-BE49-F238E27FC236}">
                  <a16:creationId xmlns:a16="http://schemas.microsoft.com/office/drawing/2014/main" id="{5FF72CC6-60E9-674A-BF20-38150709FC85}"/>
                </a:ext>
              </a:extLst>
            </p:cNvPr>
            <p:cNvSpPr/>
            <p:nvPr/>
          </p:nvSpPr>
          <p:spPr>
            <a:xfrm>
              <a:off x="2599521" y="3133790"/>
              <a:ext cx="2683329" cy="905973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" name="组合 17">
              <a:extLst>
                <a:ext uri="{FF2B5EF4-FFF2-40B4-BE49-F238E27FC236}">
                  <a16:creationId xmlns:a16="http://schemas.microsoft.com/office/drawing/2014/main" id="{4E40B2AC-1720-9B4B-9D7E-10689D4C8248}"/>
                </a:ext>
              </a:extLst>
            </p:cNvPr>
            <p:cNvGrpSpPr/>
            <p:nvPr/>
          </p:nvGrpSpPr>
          <p:grpSpPr>
            <a:xfrm>
              <a:off x="2447121" y="3038426"/>
              <a:ext cx="2683329" cy="848937"/>
              <a:chOff x="2166257" y="2465763"/>
              <a:chExt cx="2683329" cy="848937"/>
            </a:xfrm>
          </p:grpSpPr>
          <p:sp>
            <p:nvSpPr>
              <p:cNvPr id="41" name="矩形: 圆角 5">
                <a:extLst>
                  <a:ext uri="{FF2B5EF4-FFF2-40B4-BE49-F238E27FC236}">
                    <a16:creationId xmlns:a16="http://schemas.microsoft.com/office/drawing/2014/main" id="{23D1D61E-CAA2-2645-8292-EA32D16BEA64}"/>
                  </a:ext>
                </a:extLst>
              </p:cNvPr>
              <p:cNvSpPr/>
              <p:nvPr/>
            </p:nvSpPr>
            <p:spPr>
              <a:xfrm>
                <a:off x="2166257" y="2465763"/>
                <a:ext cx="2683329" cy="848937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42" name="组合 8">
                <a:extLst>
                  <a:ext uri="{FF2B5EF4-FFF2-40B4-BE49-F238E27FC236}">
                    <a16:creationId xmlns:a16="http://schemas.microsoft.com/office/drawing/2014/main" id="{B7358BDF-C8F2-D74B-8AB9-FE1DEC248356}"/>
                  </a:ext>
                </a:extLst>
              </p:cNvPr>
              <p:cNvGrpSpPr/>
              <p:nvPr/>
            </p:nvGrpSpPr>
            <p:grpSpPr>
              <a:xfrm>
                <a:off x="2279762" y="2481581"/>
                <a:ext cx="547007" cy="782587"/>
                <a:chOff x="5282293" y="2498136"/>
                <a:chExt cx="547007" cy="713270"/>
              </a:xfrm>
            </p:grpSpPr>
            <p:sp>
              <p:nvSpPr>
                <p:cNvPr id="50" name="流程图: 文档 6">
                  <a:extLst>
                    <a:ext uri="{FF2B5EF4-FFF2-40B4-BE49-F238E27FC236}">
                      <a16:creationId xmlns:a16="http://schemas.microsoft.com/office/drawing/2014/main" id="{EA2BDD0F-57C3-DB4C-92B7-30018B35400E}"/>
                    </a:ext>
                  </a:extLst>
                </p:cNvPr>
                <p:cNvSpPr/>
                <p:nvPr/>
              </p:nvSpPr>
              <p:spPr>
                <a:xfrm>
                  <a:off x="5282293" y="2538406"/>
                  <a:ext cx="547007" cy="669471"/>
                </a:xfrm>
                <a:prstGeom prst="flowChartDocumen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矩形 7">
                  <a:extLst>
                    <a:ext uri="{FF2B5EF4-FFF2-40B4-BE49-F238E27FC236}">
                      <a16:creationId xmlns:a16="http://schemas.microsoft.com/office/drawing/2014/main" id="{52C9D396-1A2C-8D4B-99AD-041E2F33F76F}"/>
                    </a:ext>
                  </a:extLst>
                </p:cNvPr>
                <p:cNvSpPr/>
                <p:nvPr/>
              </p:nvSpPr>
              <p:spPr>
                <a:xfrm rot="5400000">
                  <a:off x="5230359" y="2700882"/>
                  <a:ext cx="71327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Backup</a:t>
                  </a:r>
                  <a:endParaRPr lang="zh-CN" altLang="en-US" dirty="0"/>
                </a:p>
              </p:txBody>
            </p:sp>
          </p:grpSp>
          <p:sp>
            <p:nvSpPr>
              <p:cNvPr id="43" name="箭头: 右 9">
                <a:extLst>
                  <a:ext uri="{FF2B5EF4-FFF2-40B4-BE49-F238E27FC236}">
                    <a16:creationId xmlns:a16="http://schemas.microsoft.com/office/drawing/2014/main" id="{7A50E10E-7440-334B-9D68-BBF9B273FDA0}"/>
                  </a:ext>
                </a:extLst>
              </p:cNvPr>
              <p:cNvSpPr/>
              <p:nvPr/>
            </p:nvSpPr>
            <p:spPr>
              <a:xfrm>
                <a:off x="2885844" y="2843893"/>
                <a:ext cx="342900" cy="234043"/>
              </a:xfrm>
              <a:prstGeom prst="rightArrow">
                <a:avLst/>
              </a:prstGeom>
              <a:solidFill>
                <a:schemeClr val="accent1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10">
                <a:extLst>
                  <a:ext uri="{FF2B5EF4-FFF2-40B4-BE49-F238E27FC236}">
                    <a16:creationId xmlns:a16="http://schemas.microsoft.com/office/drawing/2014/main" id="{AE5F6D57-8DE4-1944-A6AC-0CB22506F5B8}"/>
                  </a:ext>
                </a:extLst>
              </p:cNvPr>
              <p:cNvSpPr/>
              <p:nvPr/>
            </p:nvSpPr>
            <p:spPr>
              <a:xfrm>
                <a:off x="3279321" y="2822121"/>
                <a:ext cx="318407" cy="3265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矩形 11">
                <a:extLst>
                  <a:ext uri="{FF2B5EF4-FFF2-40B4-BE49-F238E27FC236}">
                    <a16:creationId xmlns:a16="http://schemas.microsoft.com/office/drawing/2014/main" id="{27F46A0A-15B4-CD4E-8898-50CC39D5A000}"/>
                  </a:ext>
                </a:extLst>
              </p:cNvPr>
              <p:cNvSpPr/>
              <p:nvPr/>
            </p:nvSpPr>
            <p:spPr>
              <a:xfrm>
                <a:off x="3664172" y="2827565"/>
                <a:ext cx="318407" cy="3265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13">
                <a:extLst>
                  <a:ext uri="{FF2B5EF4-FFF2-40B4-BE49-F238E27FC236}">
                    <a16:creationId xmlns:a16="http://schemas.microsoft.com/office/drawing/2014/main" id="{3F44A877-BD01-3D49-A656-40B48F9473E5}"/>
                  </a:ext>
                </a:extLst>
              </p:cNvPr>
              <p:cNvSpPr/>
              <p:nvPr/>
            </p:nvSpPr>
            <p:spPr>
              <a:xfrm>
                <a:off x="4436159" y="2827565"/>
                <a:ext cx="318407" cy="3265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文本框 14">
                <a:extLst>
                  <a:ext uri="{FF2B5EF4-FFF2-40B4-BE49-F238E27FC236}">
                    <a16:creationId xmlns:a16="http://schemas.microsoft.com/office/drawing/2014/main" id="{AF766B76-B21E-234A-A507-D0343D161ADE}"/>
                  </a:ext>
                </a:extLst>
              </p:cNvPr>
              <p:cNvSpPr txBox="1"/>
              <p:nvPr/>
            </p:nvSpPr>
            <p:spPr>
              <a:xfrm>
                <a:off x="3981911" y="2731610"/>
                <a:ext cx="6714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…</a:t>
                </a:r>
                <a:endParaRPr lang="zh-CN" altLang="en-US" b="1" dirty="0"/>
              </a:p>
            </p:txBody>
          </p:sp>
        </p:grpSp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7C7F7D6-696D-714E-B1CF-FD7151D84B5F}"/>
                </a:ext>
              </a:extLst>
            </p:cNvPr>
            <p:cNvSpPr txBox="1"/>
            <p:nvPr/>
          </p:nvSpPr>
          <p:spPr>
            <a:xfrm>
              <a:off x="2898267" y="2636058"/>
              <a:ext cx="2237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Multiple Clients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23">
              <a:extLst>
                <a:ext uri="{FF2B5EF4-FFF2-40B4-BE49-F238E27FC236}">
                  <a16:creationId xmlns:a16="http://schemas.microsoft.com/office/drawing/2014/main" id="{A63BDC41-EBF9-8E40-B8C0-EA8BF40E5083}"/>
                </a:ext>
              </a:extLst>
            </p:cNvPr>
            <p:cNvSpPr/>
            <p:nvPr/>
          </p:nvSpPr>
          <p:spPr>
            <a:xfrm>
              <a:off x="5758436" y="3189627"/>
              <a:ext cx="318407" cy="32657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24">
              <a:extLst>
                <a:ext uri="{FF2B5EF4-FFF2-40B4-BE49-F238E27FC236}">
                  <a16:creationId xmlns:a16="http://schemas.microsoft.com/office/drawing/2014/main" id="{48A7FCA1-8922-A242-9A55-34045B68C1AC}"/>
                </a:ext>
              </a:extLst>
            </p:cNvPr>
            <p:cNvSpPr/>
            <p:nvPr/>
          </p:nvSpPr>
          <p:spPr>
            <a:xfrm>
              <a:off x="6143287" y="3186907"/>
              <a:ext cx="318407" cy="32657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25">
              <a:extLst>
                <a:ext uri="{FF2B5EF4-FFF2-40B4-BE49-F238E27FC236}">
                  <a16:creationId xmlns:a16="http://schemas.microsoft.com/office/drawing/2014/main" id="{B43769BE-5ED8-844B-B518-A443AE84B244}"/>
                </a:ext>
              </a:extLst>
            </p:cNvPr>
            <p:cNvSpPr/>
            <p:nvPr/>
          </p:nvSpPr>
          <p:spPr>
            <a:xfrm>
              <a:off x="6934653" y="3186907"/>
              <a:ext cx="318407" cy="32657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26">
              <a:extLst>
                <a:ext uri="{FF2B5EF4-FFF2-40B4-BE49-F238E27FC236}">
                  <a16:creationId xmlns:a16="http://schemas.microsoft.com/office/drawing/2014/main" id="{7EEF6624-1555-554D-BFDA-829F82EADD19}"/>
                </a:ext>
              </a:extLst>
            </p:cNvPr>
            <p:cNvSpPr txBox="1"/>
            <p:nvPr/>
          </p:nvSpPr>
          <p:spPr>
            <a:xfrm>
              <a:off x="6452885" y="3090952"/>
              <a:ext cx="671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…</a:t>
              </a:r>
              <a:endParaRPr lang="zh-CN" altLang="en-US" b="1" dirty="0"/>
            </a:p>
          </p:txBody>
        </p:sp>
        <p:sp>
          <p:nvSpPr>
            <p:cNvPr id="14" name="文本框 27">
              <a:extLst>
                <a:ext uri="{FF2B5EF4-FFF2-40B4-BE49-F238E27FC236}">
                  <a16:creationId xmlns:a16="http://schemas.microsoft.com/office/drawing/2014/main" id="{73C7526C-5FD7-AB44-8A3D-B8BD1D0ED193}"/>
                </a:ext>
              </a:extLst>
            </p:cNvPr>
            <p:cNvSpPr txBox="1"/>
            <p:nvPr/>
          </p:nvSpPr>
          <p:spPr>
            <a:xfrm flipH="1">
              <a:off x="5704990" y="3194493"/>
              <a:ext cx="438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🔒</a:t>
              </a:r>
            </a:p>
          </p:txBody>
        </p:sp>
        <p:sp>
          <p:nvSpPr>
            <p:cNvPr id="15" name="文本框 28">
              <a:extLst>
                <a:ext uri="{FF2B5EF4-FFF2-40B4-BE49-F238E27FC236}">
                  <a16:creationId xmlns:a16="http://schemas.microsoft.com/office/drawing/2014/main" id="{00111BD4-B00B-DD4F-AF42-7AA3DF8B482B}"/>
                </a:ext>
              </a:extLst>
            </p:cNvPr>
            <p:cNvSpPr txBox="1"/>
            <p:nvPr/>
          </p:nvSpPr>
          <p:spPr>
            <a:xfrm>
              <a:off x="6143287" y="318690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🔒</a:t>
              </a:r>
            </a:p>
          </p:txBody>
        </p:sp>
        <p:sp>
          <p:nvSpPr>
            <p:cNvPr id="16" name="文本框 29">
              <a:extLst>
                <a:ext uri="{FF2B5EF4-FFF2-40B4-BE49-F238E27FC236}">
                  <a16:creationId xmlns:a16="http://schemas.microsoft.com/office/drawing/2014/main" id="{6543AB2B-F6DD-A74B-9DF9-CFAACB073E1D}"/>
                </a:ext>
              </a:extLst>
            </p:cNvPr>
            <p:cNvSpPr txBox="1"/>
            <p:nvPr/>
          </p:nvSpPr>
          <p:spPr>
            <a:xfrm>
              <a:off x="6958584" y="318690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🔒</a:t>
              </a:r>
            </a:p>
          </p:txBody>
        </p:sp>
        <p:sp>
          <p:nvSpPr>
            <p:cNvPr id="17" name="矩形: 圆角 30">
              <a:extLst>
                <a:ext uri="{FF2B5EF4-FFF2-40B4-BE49-F238E27FC236}">
                  <a16:creationId xmlns:a16="http://schemas.microsoft.com/office/drawing/2014/main" id="{28316540-7252-7B40-A1FC-AFF0D5433E03}"/>
                </a:ext>
              </a:extLst>
            </p:cNvPr>
            <p:cNvSpPr/>
            <p:nvPr/>
          </p:nvSpPr>
          <p:spPr>
            <a:xfrm>
              <a:off x="7513587" y="2671475"/>
              <a:ext cx="2030467" cy="200417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箭头: 右 22">
              <a:extLst>
                <a:ext uri="{FF2B5EF4-FFF2-40B4-BE49-F238E27FC236}">
                  <a16:creationId xmlns:a16="http://schemas.microsoft.com/office/drawing/2014/main" id="{C95E3347-E7BF-D043-8F29-7C48B7BE3C87}"/>
                </a:ext>
              </a:extLst>
            </p:cNvPr>
            <p:cNvSpPr/>
            <p:nvPr/>
          </p:nvSpPr>
          <p:spPr>
            <a:xfrm>
              <a:off x="5477202" y="3457180"/>
              <a:ext cx="2309421" cy="432709"/>
            </a:xfrm>
            <a:prstGeom prst="right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9" name="组合 34">
              <a:extLst>
                <a:ext uri="{FF2B5EF4-FFF2-40B4-BE49-F238E27FC236}">
                  <a16:creationId xmlns:a16="http://schemas.microsoft.com/office/drawing/2014/main" id="{16316DC1-71CD-AB40-BEC4-355D8318FB96}"/>
                </a:ext>
              </a:extLst>
            </p:cNvPr>
            <p:cNvGrpSpPr/>
            <p:nvPr/>
          </p:nvGrpSpPr>
          <p:grpSpPr>
            <a:xfrm>
              <a:off x="7100694" y="2662951"/>
              <a:ext cx="1136527" cy="2012697"/>
              <a:chOff x="6794018" y="2170821"/>
              <a:chExt cx="707886" cy="1627147"/>
            </a:xfrm>
          </p:grpSpPr>
          <p:sp>
            <p:nvSpPr>
              <p:cNvPr id="39" name="矩形 31">
                <a:extLst>
                  <a:ext uri="{FF2B5EF4-FFF2-40B4-BE49-F238E27FC236}">
                    <a16:creationId xmlns:a16="http://schemas.microsoft.com/office/drawing/2014/main" id="{DAC332D9-652E-B849-8E39-D2DB394BBBBB}"/>
                  </a:ext>
                </a:extLst>
              </p:cNvPr>
              <p:cNvSpPr/>
              <p:nvPr/>
            </p:nvSpPr>
            <p:spPr>
              <a:xfrm>
                <a:off x="7234920" y="2256837"/>
                <a:ext cx="260973" cy="14705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矩形 32">
                <a:extLst>
                  <a:ext uri="{FF2B5EF4-FFF2-40B4-BE49-F238E27FC236}">
                    <a16:creationId xmlns:a16="http://schemas.microsoft.com/office/drawing/2014/main" id="{B3B71C65-177B-CF42-8700-D59B81D717E4}"/>
                  </a:ext>
                </a:extLst>
              </p:cNvPr>
              <p:cNvSpPr/>
              <p:nvPr/>
            </p:nvSpPr>
            <p:spPr>
              <a:xfrm rot="5400000">
                <a:off x="6334387" y="2630452"/>
                <a:ext cx="16271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Deduplication</a:t>
                </a:r>
                <a:endPara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流程图: 磁盘 45">
              <a:extLst>
                <a:ext uri="{FF2B5EF4-FFF2-40B4-BE49-F238E27FC236}">
                  <a16:creationId xmlns:a16="http://schemas.microsoft.com/office/drawing/2014/main" id="{5D86524F-C2D5-094F-B0E3-D9654BE71EB2}"/>
                </a:ext>
              </a:extLst>
            </p:cNvPr>
            <p:cNvSpPr/>
            <p:nvPr/>
          </p:nvSpPr>
          <p:spPr>
            <a:xfrm>
              <a:off x="8728577" y="3315223"/>
              <a:ext cx="702695" cy="646331"/>
            </a:xfrm>
            <a:prstGeom prst="flowChartMagneticDisk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右 33">
              <a:extLst>
                <a:ext uri="{FF2B5EF4-FFF2-40B4-BE49-F238E27FC236}">
                  <a16:creationId xmlns:a16="http://schemas.microsoft.com/office/drawing/2014/main" id="{65FE479B-7792-4749-9EEE-45A133A1B925}"/>
                </a:ext>
              </a:extLst>
            </p:cNvPr>
            <p:cNvSpPr/>
            <p:nvPr/>
          </p:nvSpPr>
          <p:spPr>
            <a:xfrm>
              <a:off x="8313791" y="3529223"/>
              <a:ext cx="366688" cy="265341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41">
              <a:extLst>
                <a:ext uri="{FF2B5EF4-FFF2-40B4-BE49-F238E27FC236}">
                  <a16:creationId xmlns:a16="http://schemas.microsoft.com/office/drawing/2014/main" id="{95CD6788-0A52-2741-83BA-20E5D35E024A}"/>
                </a:ext>
              </a:extLst>
            </p:cNvPr>
            <p:cNvSpPr txBox="1"/>
            <p:nvPr/>
          </p:nvSpPr>
          <p:spPr>
            <a:xfrm>
              <a:off x="8841359" y="3515244"/>
              <a:ext cx="702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🔒</a:t>
              </a:r>
              <a:endParaRPr lang="zh-CN" altLang="en-US" dirty="0"/>
            </a:p>
          </p:txBody>
        </p:sp>
        <p:sp>
          <p:nvSpPr>
            <p:cNvPr id="27" name="乘号 56">
              <a:extLst>
                <a:ext uri="{FF2B5EF4-FFF2-40B4-BE49-F238E27FC236}">
                  <a16:creationId xmlns:a16="http://schemas.microsoft.com/office/drawing/2014/main" id="{4D9A0C05-E77F-CE4A-8761-0BDBA75DDA42}"/>
                </a:ext>
              </a:extLst>
            </p:cNvPr>
            <p:cNvSpPr/>
            <p:nvPr/>
          </p:nvSpPr>
          <p:spPr>
            <a:xfrm>
              <a:off x="7529315" y="3525713"/>
              <a:ext cx="217169" cy="27758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57">
              <a:extLst>
                <a:ext uri="{FF2B5EF4-FFF2-40B4-BE49-F238E27FC236}">
                  <a16:creationId xmlns:a16="http://schemas.microsoft.com/office/drawing/2014/main" id="{AF721C35-6DE9-4244-A810-987CDA6C5322}"/>
                </a:ext>
              </a:extLst>
            </p:cNvPr>
            <p:cNvSpPr txBox="1"/>
            <p:nvPr/>
          </p:nvSpPr>
          <p:spPr>
            <a:xfrm>
              <a:off x="5261699" y="2049758"/>
              <a:ext cx="2782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Eavesdropped by adversary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直接箭头连接符 59">
              <a:extLst>
                <a:ext uri="{FF2B5EF4-FFF2-40B4-BE49-F238E27FC236}">
                  <a16:creationId xmlns:a16="http://schemas.microsoft.com/office/drawing/2014/main" id="{21AAC97E-C52B-FF4B-9490-DE81DC64E651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 flipV="1">
              <a:off x="6939660" y="2488147"/>
              <a:ext cx="641814" cy="11042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63">
              <a:extLst>
                <a:ext uri="{FF2B5EF4-FFF2-40B4-BE49-F238E27FC236}">
                  <a16:creationId xmlns:a16="http://schemas.microsoft.com/office/drawing/2014/main" id="{3028FFEA-E218-8644-8205-0F0642D0BBA7}"/>
                </a:ext>
              </a:extLst>
            </p:cNvPr>
            <p:cNvSpPr txBox="1"/>
            <p:nvPr/>
          </p:nvSpPr>
          <p:spPr>
            <a:xfrm>
              <a:off x="9561356" y="3263610"/>
              <a:ext cx="19653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Cloud Storage System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6F1A-BAD2-C947-870D-81720B7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Attack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166FF-FA20-6743-BC73-59426157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1173090" cy="4678364"/>
          </a:xfrm>
        </p:spPr>
        <p:txBody>
          <a:bodyPr/>
          <a:lstStyle/>
          <a:p>
            <a:r>
              <a:rPr lang="en-CN" dirty="0"/>
              <a:t>We consider an </a:t>
            </a:r>
            <a:r>
              <a:rPr lang="en-CN" b="1" dirty="0"/>
              <a:t>inference attack </a:t>
            </a:r>
            <a:r>
              <a:rPr lang="en-CN" dirty="0"/>
              <a:t>to</a:t>
            </a:r>
            <a:r>
              <a:rPr lang="en-CN" b="1" dirty="0"/>
              <a:t> </a:t>
            </a:r>
            <a:r>
              <a:rPr lang="en-CN" dirty="0"/>
              <a:t>study </a:t>
            </a:r>
            <a:r>
              <a:rPr lang="en-CN" b="1" dirty="0">
                <a:solidFill>
                  <a:srgbClr val="C00000"/>
                </a:solidFill>
              </a:rPr>
              <a:t>how the leakage channels affect the confidentiality of encrypted deduplication</a:t>
            </a:r>
          </a:p>
          <a:p>
            <a:pPr lvl="1"/>
            <a:r>
              <a:rPr lang="en-CN" u="sng" dirty="0"/>
              <a:t>Input</a:t>
            </a:r>
            <a:r>
              <a:rPr lang="en-CN" dirty="0"/>
              <a:t>: </a:t>
            </a:r>
            <a:r>
              <a:rPr lang="en-CN" b="1" dirty="0"/>
              <a:t>C </a:t>
            </a:r>
            <a:r>
              <a:rPr lang="en-CN" dirty="0"/>
              <a:t>= sequence of ciphertext chunks in target (e.g., current) backup</a:t>
            </a:r>
          </a:p>
          <a:p>
            <a:pPr marL="457200" lvl="1" indent="1106488">
              <a:buNone/>
            </a:pPr>
            <a:r>
              <a:rPr lang="en-CN" b="1" dirty="0"/>
              <a:t>A</a:t>
            </a:r>
            <a:r>
              <a:rPr lang="en-CN" dirty="0"/>
              <a:t> = sequence of plaintext chunks in auxiliary (e.g., prior) backup</a:t>
            </a:r>
          </a:p>
          <a:p>
            <a:pPr lvl="1"/>
            <a:r>
              <a:rPr lang="en-CN" u="sng" dirty="0"/>
              <a:t>Output</a:t>
            </a:r>
            <a:r>
              <a:rPr lang="en-CN" dirty="0"/>
              <a:t>: {(</a:t>
            </a:r>
            <a:r>
              <a:rPr lang="en-CN" i="1" dirty="0"/>
              <a:t>C</a:t>
            </a:r>
            <a:r>
              <a:rPr lang="en-CN" dirty="0"/>
              <a:t>, </a:t>
            </a:r>
            <a:r>
              <a:rPr lang="en-CN" i="1" dirty="0"/>
              <a:t>M</a:t>
            </a:r>
            <a:r>
              <a:rPr lang="en-CN" dirty="0"/>
              <a:t>)} = set of inferred ciphertext-plaintext pairs</a:t>
            </a:r>
          </a:p>
          <a:p>
            <a:pPr lvl="2"/>
            <a:r>
              <a:rPr lang="en-CN" dirty="0"/>
              <a:t>C is in </a:t>
            </a:r>
            <a:r>
              <a:rPr lang="en-CN" b="1" dirty="0"/>
              <a:t>C</a:t>
            </a:r>
            <a:r>
              <a:rPr lang="en-CN" dirty="0"/>
              <a:t> </a:t>
            </a:r>
          </a:p>
          <a:p>
            <a:r>
              <a:rPr lang="en-CN" dirty="0"/>
              <a:t>Attack measurements:</a:t>
            </a:r>
          </a:p>
          <a:p>
            <a:pPr lvl="1"/>
            <a:r>
              <a:rPr lang="en-CN" b="1" dirty="0"/>
              <a:t>Inference rate </a:t>
            </a:r>
            <a:r>
              <a:rPr lang="en-CN" dirty="0"/>
              <a:t>= #correctly inferred chunks / #total chunks in </a:t>
            </a:r>
            <a:r>
              <a:rPr lang="en-CN" b="1" dirty="0"/>
              <a:t>C</a:t>
            </a:r>
          </a:p>
          <a:p>
            <a:pPr lvl="1"/>
            <a:r>
              <a:rPr lang="en-CN" b="1" dirty="0"/>
              <a:t>Inference precision </a:t>
            </a:r>
            <a:r>
              <a:rPr lang="en-CN" dirty="0"/>
              <a:t>= #correctly inferred chunks / #totally inferred chunks</a:t>
            </a:r>
          </a:p>
          <a:p>
            <a:pPr lvl="1"/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6D7E1-557F-D341-9CB5-3111AE30FB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5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B6B0-4D43-F24E-A080-5252BF51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Our Previous Work</a:t>
            </a:r>
            <a:r>
              <a:rPr lang="en-CN" baseline="30000" dirty="0"/>
              <a:t>[Li, DSN’17]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29EA-6244-494F-875F-A570877E6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1579384" cy="4678364"/>
          </a:xfrm>
        </p:spPr>
        <p:txBody>
          <a:bodyPr/>
          <a:lstStyle/>
          <a:p>
            <a:r>
              <a:rPr lang="en-CN" dirty="0"/>
              <a:t>Exploit </a:t>
            </a:r>
            <a:r>
              <a:rPr lang="en-CN" b="1" dirty="0"/>
              <a:t>chunk locality</a:t>
            </a:r>
            <a:r>
              <a:rPr lang="en-CN" baseline="-25000" dirty="0"/>
              <a:t>[Zhu, FAST’08]</a:t>
            </a:r>
            <a:r>
              <a:rPr lang="en-CN" dirty="0"/>
              <a:t> </a:t>
            </a:r>
          </a:p>
          <a:p>
            <a:pPr lvl="1"/>
            <a:r>
              <a:rPr lang="en-CN" dirty="0"/>
              <a:t>Neighboring </a:t>
            </a:r>
            <a:r>
              <a:rPr lang="en-US" dirty="0"/>
              <a:t>chunks co-occur in same order across different backups</a:t>
            </a:r>
            <a:endParaRPr lang="en-CN" dirty="0"/>
          </a:p>
          <a:p>
            <a:pPr lvl="1"/>
            <a:r>
              <a:rPr lang="en-US" dirty="0"/>
              <a:t>Main idea: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mapped to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then neighbors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also probably mapped to neighbors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/>
          </a:p>
          <a:p>
            <a:r>
              <a:rPr lang="en-US" b="1" dirty="0"/>
              <a:t>Locality-based attack</a:t>
            </a:r>
            <a:r>
              <a:rPr lang="en-US" baseline="-25000" dirty="0"/>
              <a:t>[Li, DSN’17]</a:t>
            </a:r>
            <a:endParaRPr lang="en-US" dirty="0"/>
          </a:p>
          <a:p>
            <a:endParaRPr lang="en-US" dirty="0"/>
          </a:p>
          <a:p>
            <a:pPr lvl="1"/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F2B16-48EC-6D46-92FD-74CC35E27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F7ACEF-AF21-7A4C-8492-11C54C1B89B7}"/>
              </a:ext>
            </a:extLst>
          </p:cNvPr>
          <p:cNvGrpSpPr/>
          <p:nvPr/>
        </p:nvGrpSpPr>
        <p:grpSpPr>
          <a:xfrm>
            <a:off x="250346" y="4009271"/>
            <a:ext cx="8108808" cy="1988408"/>
            <a:chOff x="1169549" y="2599788"/>
            <a:chExt cx="6692634" cy="164113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AA1BBF-6DAD-7546-BF88-1B690C43AAAD}"/>
                </a:ext>
              </a:extLst>
            </p:cNvPr>
            <p:cNvGrpSpPr/>
            <p:nvPr/>
          </p:nvGrpSpPr>
          <p:grpSpPr>
            <a:xfrm>
              <a:off x="4211990" y="3248154"/>
              <a:ext cx="928189" cy="409446"/>
              <a:chOff x="4211990" y="3248154"/>
              <a:chExt cx="928189" cy="409446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39CB2F-C349-254A-9513-CB9AF4828E1E}"/>
                  </a:ext>
                </a:extLst>
              </p:cNvPr>
              <p:cNvSpPr/>
              <p:nvPr/>
            </p:nvSpPr>
            <p:spPr bwMode="auto">
              <a:xfrm>
                <a:off x="4327625" y="3248154"/>
                <a:ext cx="812554" cy="4094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(C,</a:t>
                </a:r>
                <a:r>
                  <a:rPr lang="zh-CN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M)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10015A20-E1C4-1E4A-81AD-5B13C37FBCB1}"/>
                  </a:ext>
                </a:extLst>
              </p:cNvPr>
              <p:cNvCxnSpPr>
                <a:cxnSpLocks/>
                <a:stCxn id="41" idx="3"/>
                <a:endCxn id="43" idx="1"/>
              </p:cNvCxnSpPr>
              <p:nvPr/>
            </p:nvCxnSpPr>
            <p:spPr bwMode="auto">
              <a:xfrm>
                <a:off x="4211990" y="3450222"/>
                <a:ext cx="115635" cy="265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854F1B-A9E8-8B46-B3E1-D7B0C898C1B4}"/>
                </a:ext>
              </a:extLst>
            </p:cNvPr>
            <p:cNvSpPr/>
            <p:nvPr/>
          </p:nvSpPr>
          <p:spPr bwMode="auto">
            <a:xfrm flipH="1">
              <a:off x="2647932" y="2599788"/>
              <a:ext cx="5214251" cy="154224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C8428D-852F-C644-AABE-A560332E05B7}"/>
                </a:ext>
              </a:extLst>
            </p:cNvPr>
            <p:cNvSpPr txBox="1"/>
            <p:nvPr/>
          </p:nvSpPr>
          <p:spPr>
            <a:xfrm>
              <a:off x="2662676" y="3840817"/>
              <a:ext cx="1297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main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loop</a:t>
              </a:r>
              <a:endParaRPr lang="en-US" sz="20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A8EA813-DE86-B144-8670-4CEF6C9466E9}"/>
                </a:ext>
              </a:extLst>
            </p:cNvPr>
            <p:cNvGrpSpPr/>
            <p:nvPr/>
          </p:nvGrpSpPr>
          <p:grpSpPr>
            <a:xfrm>
              <a:off x="1169549" y="2819400"/>
              <a:ext cx="3042441" cy="1219200"/>
              <a:chOff x="1169549" y="2819400"/>
              <a:chExt cx="3042441" cy="1219200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88C8710-B9F0-5C46-ADC3-3FB144A507CE}"/>
                  </a:ext>
                </a:extLst>
              </p:cNvPr>
              <p:cNvCxnSpPr>
                <a:stCxn id="40" idx="1"/>
                <a:endCxn id="41" idx="1"/>
              </p:cNvCxnSpPr>
              <p:nvPr/>
            </p:nvCxnSpPr>
            <p:spPr bwMode="auto">
              <a:xfrm flipV="1">
                <a:off x="1667366" y="3450222"/>
                <a:ext cx="1102225" cy="607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92973DB-66BD-EA45-B000-DD63317FD84B}"/>
                  </a:ext>
                </a:extLst>
              </p:cNvPr>
              <p:cNvSpPr/>
              <p:nvPr/>
            </p:nvSpPr>
            <p:spPr bwMode="auto">
              <a:xfrm>
                <a:off x="1172895" y="2819400"/>
                <a:ext cx="360239" cy="457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</a:t>
                </a: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F73CB06-BAD4-8E41-9106-18FB80981C66}"/>
                  </a:ext>
                </a:extLst>
              </p:cNvPr>
              <p:cNvSpPr/>
              <p:nvPr/>
            </p:nvSpPr>
            <p:spPr bwMode="auto">
              <a:xfrm>
                <a:off x="1169549" y="3581400"/>
                <a:ext cx="360239" cy="457200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</a:t>
                </a:r>
              </a:p>
            </p:txBody>
          </p:sp>
          <p:sp>
            <p:nvSpPr>
              <p:cNvPr id="40" name="Right Brace 39">
                <a:extLst>
                  <a:ext uri="{FF2B5EF4-FFF2-40B4-BE49-F238E27FC236}">
                    <a16:creationId xmlns:a16="http://schemas.microsoft.com/office/drawing/2014/main" id="{8BCB367F-54A6-1246-8EB2-1D7835EDB73C}"/>
                  </a:ext>
                </a:extLst>
              </p:cNvPr>
              <p:cNvSpPr/>
              <p:nvPr/>
            </p:nvSpPr>
            <p:spPr bwMode="auto">
              <a:xfrm>
                <a:off x="1514966" y="2935196"/>
                <a:ext cx="152400" cy="1042194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B3015ED0-9A9E-CA44-9DE4-3393D5C3EA47}"/>
                  </a:ext>
                </a:extLst>
              </p:cNvPr>
              <p:cNvSpPr/>
              <p:nvPr/>
            </p:nvSpPr>
            <p:spPr bwMode="auto">
              <a:xfrm>
                <a:off x="2769591" y="3158094"/>
                <a:ext cx="1442399" cy="584256"/>
              </a:xfrm>
              <a:prstGeom prst="round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000" dirty="0"/>
                  <a:t>inferred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pairs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{(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)}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949B27-2620-9341-9CB7-222A0C9070C5}"/>
                  </a:ext>
                </a:extLst>
              </p:cNvPr>
              <p:cNvSpPr txBox="1"/>
              <p:nvPr/>
            </p:nvSpPr>
            <p:spPr>
              <a:xfrm>
                <a:off x="1631796" y="3016383"/>
                <a:ext cx="1007369" cy="8382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/>
                  <a:t>top frequent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pairs</a:t>
                </a:r>
                <a:endParaRPr lang="en-US" sz="2000" b="1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A8206C-52F2-4645-83E1-4A4DFD2F82E5}"/>
                </a:ext>
              </a:extLst>
            </p:cNvPr>
            <p:cNvGrpSpPr/>
            <p:nvPr/>
          </p:nvGrpSpPr>
          <p:grpSpPr>
            <a:xfrm>
              <a:off x="3490791" y="2599788"/>
              <a:ext cx="3043772" cy="558306"/>
              <a:chOff x="3490791" y="2599788"/>
              <a:chExt cx="3043772" cy="558306"/>
            </a:xfrm>
          </p:grpSpPr>
          <p:cxnSp>
            <p:nvCxnSpPr>
              <p:cNvPr id="35" name="Elbow Connector 34">
                <a:extLst>
                  <a:ext uri="{FF2B5EF4-FFF2-40B4-BE49-F238E27FC236}">
                    <a16:creationId xmlns:a16="http://schemas.microsoft.com/office/drawing/2014/main" id="{942504EF-B1A8-5742-B070-AAB3D3085744}"/>
                  </a:ext>
                </a:extLst>
              </p:cNvPr>
              <p:cNvCxnSpPr>
                <a:cxnSpLocks/>
                <a:stCxn id="33" idx="0"/>
                <a:endCxn id="41" idx="0"/>
              </p:cNvCxnSpPr>
              <p:nvPr/>
            </p:nvCxnSpPr>
            <p:spPr bwMode="auto">
              <a:xfrm rot="16200000" flipH="1" flipV="1">
                <a:off x="4844466" y="1467997"/>
                <a:ext cx="336422" cy="3043772"/>
              </a:xfrm>
              <a:prstGeom prst="bentConnector3">
                <a:avLst>
                  <a:gd name="adj1" fmla="val -23093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1394BF-A452-9740-A89F-CCEC767E6657}"/>
                  </a:ext>
                </a:extLst>
              </p:cNvPr>
              <p:cNvSpPr txBox="1"/>
              <p:nvPr/>
            </p:nvSpPr>
            <p:spPr>
              <a:xfrm>
                <a:off x="3561907" y="2599788"/>
                <a:ext cx="1883564" cy="2540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/>
                  <a:t>top frequent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pairs</a:t>
                </a:r>
                <a:endParaRPr lang="en-US" sz="2000" b="1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172F6CC-BF85-FF4A-9439-C835D1C105B5}"/>
                </a:ext>
              </a:extLst>
            </p:cNvPr>
            <p:cNvGrpSpPr/>
            <p:nvPr/>
          </p:nvGrpSpPr>
          <p:grpSpPr>
            <a:xfrm>
              <a:off x="5140179" y="2821672"/>
              <a:ext cx="2623188" cy="1219200"/>
              <a:chOff x="5140179" y="2808239"/>
              <a:chExt cx="2623188" cy="1007009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B8193801-4031-9D4B-9DC9-65FE72279801}"/>
                  </a:ext>
                </a:extLst>
              </p:cNvPr>
              <p:cNvSpPr/>
              <p:nvPr/>
            </p:nvSpPr>
            <p:spPr bwMode="auto">
              <a:xfrm>
                <a:off x="5305761" y="2808239"/>
                <a:ext cx="2457606" cy="1007009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left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chunks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left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chunks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right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chunks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right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chunks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EDA03E60-FCCD-1243-B77D-A43EEAC54ABB}"/>
                  </a:ext>
                </a:extLst>
              </p:cNvPr>
              <p:cNvCxnSpPr>
                <a:stCxn id="43" idx="3"/>
              </p:cNvCxnSpPr>
              <p:nvPr/>
            </p:nvCxnSpPr>
            <p:spPr bwMode="auto">
              <a:xfrm>
                <a:off x="5140179" y="3329588"/>
                <a:ext cx="151209" cy="566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8626AAA-506D-9147-8909-1BE94057E82D}"/>
              </a:ext>
            </a:extLst>
          </p:cNvPr>
          <p:cNvSpPr txBox="1"/>
          <p:nvPr/>
        </p:nvSpPr>
        <p:spPr>
          <a:xfrm>
            <a:off x="8433737" y="4343400"/>
            <a:ext cx="375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solidFill>
                  <a:srgbClr val="C00000"/>
                </a:solidFill>
              </a:rPr>
              <a:t>Introduce a high number of false positives (i.e., low precision)</a:t>
            </a:r>
          </a:p>
        </p:txBody>
      </p:sp>
    </p:spTree>
    <p:extLst>
      <p:ext uri="{BB962C8B-B14F-4D97-AF65-F5344CB8AC3E}">
        <p14:creationId xmlns:p14="http://schemas.microsoft.com/office/powerpoint/2010/main" val="5779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04CB-036E-E249-A89A-441C1394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A2BB-99DA-024D-A753-FD128D45B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Extend chunk locality to </a:t>
            </a:r>
            <a:r>
              <a:rPr lang="en-CN" b="1" dirty="0"/>
              <a:t>relative frequency distribution</a:t>
            </a:r>
          </a:p>
          <a:p>
            <a:pPr lvl="1"/>
            <a:r>
              <a:rPr lang="en-CN" dirty="0"/>
              <a:t>Two new insights about relative frequency distribution</a:t>
            </a:r>
          </a:p>
          <a:p>
            <a:r>
              <a:rPr lang="en-CN" dirty="0"/>
              <a:t>Propose </a:t>
            </a:r>
            <a:r>
              <a:rPr lang="en-CN" b="1" dirty="0"/>
              <a:t>distribution-based attack </a:t>
            </a:r>
            <a:r>
              <a:rPr lang="en-CN" dirty="0"/>
              <a:t>that exploits relative frequency distribution</a:t>
            </a:r>
          </a:p>
          <a:p>
            <a:pPr lvl="1"/>
            <a:r>
              <a:rPr lang="en-CN" dirty="0"/>
              <a:t>High inference rate: </a:t>
            </a:r>
            <a:r>
              <a:rPr lang="en-CN" b="1" dirty="0">
                <a:solidFill>
                  <a:srgbClr val="C00000"/>
                </a:solidFill>
              </a:rPr>
              <a:t>48.7%</a:t>
            </a:r>
            <a:r>
              <a:rPr lang="en-CN" dirty="0"/>
              <a:t> vs. 12.6% in locality-based attack</a:t>
            </a:r>
          </a:p>
          <a:p>
            <a:pPr lvl="1"/>
            <a:r>
              <a:rPr lang="en-CN" dirty="0"/>
              <a:t>High inference precision: </a:t>
            </a:r>
            <a:r>
              <a:rPr lang="en-CN" b="1" dirty="0">
                <a:solidFill>
                  <a:srgbClr val="C00000"/>
                </a:solidFill>
              </a:rPr>
              <a:t>83.6%</a:t>
            </a:r>
            <a:r>
              <a:rPr lang="en-CN" dirty="0"/>
              <a:t> vs. 19.2% in locality-based attack</a:t>
            </a:r>
          </a:p>
          <a:p>
            <a:pPr lvl="1"/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BCC8A-7EAA-764A-B819-3D0D44D13F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8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E7E8-CFE3-F546-87A5-08933607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Relative Frequency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E7A88-DA93-DB43-A2B9-DF240B126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1352371" cy="4678364"/>
          </a:xfrm>
        </p:spPr>
        <p:txBody>
          <a:bodyPr/>
          <a:lstStyle/>
          <a:p>
            <a:r>
              <a:rPr lang="en-CN" b="1" dirty="0"/>
              <a:t>Physical meaning</a:t>
            </a:r>
            <a:r>
              <a:rPr lang="en-CN" dirty="0"/>
              <a:t>: probability distribution that a chunk appears with distinct chunks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Left distribution of </a:t>
            </a:r>
            <a:r>
              <a:rPr lang="en-US" i="1" dirty="0"/>
              <a:t>M</a:t>
            </a:r>
            <a:r>
              <a:rPr lang="en-US" i="1" baseline="-25000" dirty="0"/>
              <a:t>1</a:t>
            </a:r>
            <a:r>
              <a:rPr lang="en-US" dirty="0"/>
              <a:t>: </a:t>
            </a:r>
            <a:r>
              <a:rPr lang="en-US" i="1" dirty="0"/>
              <a:t>M</a:t>
            </a:r>
            <a:r>
              <a:rPr lang="en-US" i="1" baseline="-25000" dirty="0"/>
              <a:t>3</a:t>
            </a:r>
            <a:r>
              <a:rPr lang="en-US" dirty="0"/>
              <a:t> (Prob = 4/5) and </a:t>
            </a:r>
            <a:r>
              <a:rPr lang="en-US" i="1" dirty="0"/>
              <a:t>M</a:t>
            </a:r>
            <a:r>
              <a:rPr lang="en-US" i="1" baseline="-25000" dirty="0"/>
              <a:t>4</a:t>
            </a:r>
            <a:r>
              <a:rPr lang="en-US" dirty="0"/>
              <a:t> (Prob = 1/5)</a:t>
            </a:r>
          </a:p>
          <a:p>
            <a:pPr lvl="1"/>
            <a:r>
              <a:rPr lang="en-US" dirty="0"/>
              <a:t>Right distribution of </a:t>
            </a:r>
            <a:r>
              <a:rPr lang="en-US" i="1" dirty="0"/>
              <a:t>M</a:t>
            </a:r>
            <a:r>
              <a:rPr lang="en-US" i="1" baseline="-25000" dirty="0"/>
              <a:t>1</a:t>
            </a:r>
            <a:r>
              <a:rPr lang="en-US" dirty="0"/>
              <a:t>: </a:t>
            </a:r>
            <a:r>
              <a:rPr lang="en-US" i="1" dirty="0"/>
              <a:t>M</a:t>
            </a:r>
            <a:r>
              <a:rPr lang="en-US" i="1" baseline="-25000" dirty="0"/>
              <a:t>2</a:t>
            </a:r>
            <a:r>
              <a:rPr lang="en-US" dirty="0"/>
              <a:t> (Prob = 3/5), </a:t>
            </a:r>
            <a:r>
              <a:rPr lang="en-US" i="1" dirty="0"/>
              <a:t>M</a:t>
            </a:r>
            <a:r>
              <a:rPr lang="en-US" i="1" baseline="-25000" dirty="0"/>
              <a:t>3</a:t>
            </a:r>
            <a:r>
              <a:rPr lang="en-US" dirty="0"/>
              <a:t> (Prob = 1/5), and </a:t>
            </a:r>
            <a:r>
              <a:rPr lang="en-US" i="1" dirty="0"/>
              <a:t>M</a:t>
            </a:r>
            <a:r>
              <a:rPr lang="en-US" i="1" baseline="-25000" dirty="0"/>
              <a:t>4</a:t>
            </a:r>
            <a:r>
              <a:rPr lang="en-US" dirty="0"/>
              <a:t> (Prob = 1/5)</a:t>
            </a:r>
          </a:p>
          <a:p>
            <a:pPr lvl="1"/>
            <a:r>
              <a:rPr lang="en-CN" dirty="0"/>
              <a:t>Characterize the left/right distribution of each chunk via </a:t>
            </a:r>
            <a:r>
              <a:rPr lang="en-CN" b="1" dirty="0"/>
              <a:t>entropy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6B89F-9285-AE42-B1EC-4EAA70335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5C5F0D-AB5F-F049-A2EC-65054A030534}"/>
              </a:ext>
            </a:extLst>
          </p:cNvPr>
          <p:cNvGrpSpPr/>
          <p:nvPr/>
        </p:nvGrpSpPr>
        <p:grpSpPr>
          <a:xfrm>
            <a:off x="1307608" y="3381798"/>
            <a:ext cx="9573607" cy="401914"/>
            <a:chOff x="553378" y="3238500"/>
            <a:chExt cx="9573607" cy="4019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29348C-656D-F545-8DAA-4F342E87453F}"/>
                </a:ext>
              </a:extLst>
            </p:cNvPr>
            <p:cNvSpPr/>
            <p:nvPr/>
          </p:nvSpPr>
          <p:spPr bwMode="auto">
            <a:xfrm>
              <a:off x="1446212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ADA639-C933-EB4E-96B5-562603345176}"/>
                </a:ext>
              </a:extLst>
            </p:cNvPr>
            <p:cNvSpPr/>
            <p:nvPr/>
          </p:nvSpPr>
          <p:spPr bwMode="auto">
            <a:xfrm>
              <a:off x="1979612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C0D13C-1BC4-4B44-B887-A2C640F636F3}"/>
                </a:ext>
              </a:extLst>
            </p:cNvPr>
            <p:cNvSpPr/>
            <p:nvPr/>
          </p:nvSpPr>
          <p:spPr bwMode="auto">
            <a:xfrm>
              <a:off x="3360335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1E7550-1EF6-0343-91B5-B7553F3E370B}"/>
                </a:ext>
              </a:extLst>
            </p:cNvPr>
            <p:cNvSpPr/>
            <p:nvPr/>
          </p:nvSpPr>
          <p:spPr bwMode="auto">
            <a:xfrm>
              <a:off x="3883182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FE742F-9AE5-C446-9EB3-E2303959AB43}"/>
                </a:ext>
              </a:extLst>
            </p:cNvPr>
            <p:cNvSpPr/>
            <p:nvPr/>
          </p:nvSpPr>
          <p:spPr bwMode="auto">
            <a:xfrm>
              <a:off x="5252294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223CC0-9E9C-7B4E-9B8B-8B2A34F92F0C}"/>
                </a:ext>
              </a:extLst>
            </p:cNvPr>
            <p:cNvSpPr/>
            <p:nvPr/>
          </p:nvSpPr>
          <p:spPr bwMode="auto">
            <a:xfrm>
              <a:off x="5789710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12036D-96BF-C141-A2E9-D7D8344F2765}"/>
                </a:ext>
              </a:extLst>
            </p:cNvPr>
            <p:cNvSpPr/>
            <p:nvPr/>
          </p:nvSpPr>
          <p:spPr bwMode="auto">
            <a:xfrm>
              <a:off x="7174006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C6AB46-0CDF-4D43-85C3-39AB2FA0F9E6}"/>
                </a:ext>
              </a:extLst>
            </p:cNvPr>
            <p:cNvSpPr/>
            <p:nvPr/>
          </p:nvSpPr>
          <p:spPr bwMode="auto">
            <a:xfrm>
              <a:off x="7709677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36192A-8C28-434E-B97D-4A016FFCC13D}"/>
                </a:ext>
              </a:extLst>
            </p:cNvPr>
            <p:cNvSpPr/>
            <p:nvPr/>
          </p:nvSpPr>
          <p:spPr bwMode="auto">
            <a:xfrm>
              <a:off x="8535029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640741-0628-9144-BE6E-021B58449061}"/>
                </a:ext>
              </a:extLst>
            </p:cNvPr>
            <p:cNvSpPr/>
            <p:nvPr/>
          </p:nvSpPr>
          <p:spPr bwMode="auto">
            <a:xfrm>
              <a:off x="9068429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D419D7-8092-0C4D-8B6D-53085EE404DA}"/>
                </a:ext>
              </a:extLst>
            </p:cNvPr>
            <p:cNvSpPr/>
            <p:nvPr/>
          </p:nvSpPr>
          <p:spPr bwMode="auto">
            <a:xfrm>
              <a:off x="9593585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AE1495-552A-1540-B52F-A2D105753B29}"/>
                </a:ext>
              </a:extLst>
            </p:cNvPr>
            <p:cNvSpPr/>
            <p:nvPr/>
          </p:nvSpPr>
          <p:spPr bwMode="auto">
            <a:xfrm>
              <a:off x="912812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6BCA3F-B19B-2E43-A21D-02A263064574}"/>
                </a:ext>
              </a:extLst>
            </p:cNvPr>
            <p:cNvSpPr/>
            <p:nvPr/>
          </p:nvSpPr>
          <p:spPr bwMode="auto">
            <a:xfrm>
              <a:off x="2826935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C77EDF-81FA-FD41-B860-4F513EB22A8E}"/>
                </a:ext>
              </a:extLst>
            </p:cNvPr>
            <p:cNvSpPr/>
            <p:nvPr/>
          </p:nvSpPr>
          <p:spPr bwMode="auto">
            <a:xfrm>
              <a:off x="4713164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70BE5F-D0B1-4046-982A-11A04C4D5012}"/>
                </a:ext>
              </a:extLst>
            </p:cNvPr>
            <p:cNvSpPr/>
            <p:nvPr/>
          </p:nvSpPr>
          <p:spPr bwMode="auto">
            <a:xfrm>
              <a:off x="6639471" y="3238500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r>
                <a:rPr kumimoji="0" lang="en-CN" sz="1800" b="0" i="1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6449C6-FF8F-EF4E-8CBC-4D25DEE1AE09}"/>
                </a:ext>
              </a:extLst>
            </p:cNvPr>
            <p:cNvSpPr txBox="1"/>
            <p:nvPr/>
          </p:nvSpPr>
          <p:spPr>
            <a:xfrm>
              <a:off x="553378" y="32710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…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875FE3-7988-4D4A-9264-83AB99572A33}"/>
                </a:ext>
              </a:extLst>
            </p:cNvPr>
            <p:cNvSpPr txBox="1"/>
            <p:nvPr/>
          </p:nvSpPr>
          <p:spPr>
            <a:xfrm>
              <a:off x="2456948" y="32501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…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93461FC-1758-D846-9467-9CBF2FDC5B21}"/>
                </a:ext>
              </a:extLst>
            </p:cNvPr>
            <p:cNvSpPr txBox="1"/>
            <p:nvPr/>
          </p:nvSpPr>
          <p:spPr>
            <a:xfrm>
              <a:off x="4358215" y="32385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…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92A9D2-6657-8E42-B65A-B4A2D0110AB8}"/>
                </a:ext>
              </a:extLst>
            </p:cNvPr>
            <p:cNvSpPr txBox="1"/>
            <p:nvPr/>
          </p:nvSpPr>
          <p:spPr>
            <a:xfrm>
              <a:off x="6280037" y="32710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…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165DC1-BAB2-C142-ACCF-AF6254410D1B}"/>
                </a:ext>
              </a:extLst>
            </p:cNvPr>
            <p:cNvSpPr txBox="1"/>
            <p:nvPr/>
          </p:nvSpPr>
          <p:spPr>
            <a:xfrm>
              <a:off x="8181304" y="32710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…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BE1655D-A81A-A04D-8DF9-21883DBB70BC}"/>
              </a:ext>
            </a:extLst>
          </p:cNvPr>
          <p:cNvCxnSpPr/>
          <p:nvPr/>
        </p:nvCxnSpPr>
        <p:spPr bwMode="auto">
          <a:xfrm>
            <a:off x="1667042" y="3131088"/>
            <a:ext cx="96978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6A248D6-C240-6341-A2B9-452219ED074F}"/>
              </a:ext>
            </a:extLst>
          </p:cNvPr>
          <p:cNvSpPr txBox="1"/>
          <p:nvPr/>
        </p:nvSpPr>
        <p:spPr>
          <a:xfrm>
            <a:off x="2605027" y="2931033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Sequence</a:t>
            </a:r>
            <a:r>
              <a:rPr lang="en-CN" sz="2000" dirty="0"/>
              <a:t> of chunks</a:t>
            </a:r>
          </a:p>
        </p:txBody>
      </p:sp>
    </p:spTree>
    <p:extLst>
      <p:ext uri="{BB962C8B-B14F-4D97-AF65-F5344CB8AC3E}">
        <p14:creationId xmlns:p14="http://schemas.microsoft.com/office/powerpoint/2010/main" val="14198508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25509</TotalTime>
  <Words>1377</Words>
  <Application>Microsoft Macintosh PowerPoint</Application>
  <PresentationFormat>Custom</PresentationFormat>
  <Paragraphs>287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Default Design</vt:lpstr>
      <vt:lpstr>Revisiting Frequency Analysis against Encrypted Deduplication via Statistical Distribution</vt:lpstr>
      <vt:lpstr>Outsourcing Storage</vt:lpstr>
      <vt:lpstr>Encrypted Deduplication</vt:lpstr>
      <vt:lpstr>Message-locked Encryption</vt:lpstr>
      <vt:lpstr>Information Leakage</vt:lpstr>
      <vt:lpstr>Attack Measurements</vt:lpstr>
      <vt:lpstr>Our Previous Work[Li, DSN’17]</vt:lpstr>
      <vt:lpstr>Contributions</vt:lpstr>
      <vt:lpstr>Relative Frequency Distribution</vt:lpstr>
      <vt:lpstr>Trace-Driven Analysis</vt:lpstr>
      <vt:lpstr>Trace-Driven Analysis (Cont’d)</vt:lpstr>
      <vt:lpstr>Main Idea</vt:lpstr>
      <vt:lpstr>Distribution-based Attack</vt:lpstr>
      <vt:lpstr>Distribution-based Attack (Cont’d)</vt:lpstr>
      <vt:lpstr>Experimental Datasets</vt:lpstr>
      <vt:lpstr>Attack Severity (FSL)</vt:lpstr>
      <vt:lpstr>Attack Damages on Files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Lee</dc:creator>
  <cp:lastModifiedBy>Li Jingwei</cp:lastModifiedBy>
  <cp:revision>1936</cp:revision>
  <cp:lastPrinted>2019-02-20T08:11:33Z</cp:lastPrinted>
  <dcterms:created xsi:type="dcterms:W3CDTF">1601-01-01T00:00:00Z</dcterms:created>
  <dcterms:modified xsi:type="dcterms:W3CDTF">2022-03-15T06:24:45Z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