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1" r:id="rId2"/>
    <p:sldId id="847" r:id="rId3"/>
    <p:sldId id="873" r:id="rId4"/>
    <p:sldId id="865" r:id="rId5"/>
    <p:sldId id="875" r:id="rId6"/>
    <p:sldId id="866" r:id="rId7"/>
    <p:sldId id="867" r:id="rId8"/>
    <p:sldId id="868" r:id="rId9"/>
    <p:sldId id="876" r:id="rId10"/>
    <p:sldId id="869" r:id="rId11"/>
    <p:sldId id="877" r:id="rId12"/>
    <p:sldId id="870" r:id="rId13"/>
    <p:sldId id="878" r:id="rId14"/>
    <p:sldId id="864" r:id="rId15"/>
    <p:sldId id="871" r:id="rId16"/>
    <p:sldId id="880" r:id="rId17"/>
    <p:sldId id="879" r:id="rId18"/>
    <p:sldId id="848" r:id="rId19"/>
    <p:sldId id="611" r:id="rId20"/>
    <p:sldId id="881" r:id="rId21"/>
    <p:sldId id="882" r:id="rId22"/>
    <p:sldId id="874" r:id="rId23"/>
    <p:sldId id="872" r:id="rId24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2" autoAdjust="0"/>
    <p:restoredTop sz="78883" autoAdjust="0"/>
  </p:normalViewPr>
  <p:slideViewPr>
    <p:cSldViewPr>
      <p:cViewPr varScale="1">
        <p:scale>
          <a:sx n="106" d="100"/>
          <a:sy n="106" d="100"/>
        </p:scale>
        <p:origin x="1320" y="1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83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</a:t>
            </a:r>
            <a:r>
              <a:rPr lang="en-US" baseline="0" dirty="0"/>
              <a:t> a</a:t>
            </a:r>
            <a:r>
              <a:rPr lang="en-US" dirty="0"/>
              <a:t>m </a:t>
            </a:r>
            <a:r>
              <a:rPr lang="en-US" dirty="0" err="1"/>
              <a:t>Shujie</a:t>
            </a:r>
            <a:r>
              <a:rPr lang="en-US" dirty="0"/>
              <a:t> Han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Northwestern</a:t>
            </a:r>
            <a:r>
              <a:rPr lang="zh-CN" altLang="en-US" dirty="0"/>
              <a:t> </a:t>
            </a:r>
            <a:r>
              <a:rPr lang="en-US" altLang="zh-CN" dirty="0"/>
              <a:t>Polytechnical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en-US" altLang="zh-CN" sz="1200" dirty="0"/>
              <a:t>.</a:t>
            </a:r>
          </a:p>
          <a:p>
            <a:r>
              <a:rPr lang="en-US" altLang="zh-CN" sz="1200" dirty="0"/>
              <a:t>I</a:t>
            </a:r>
            <a:r>
              <a:rPr lang="en-US" altLang="zh-CN" sz="1200" baseline="0" dirty="0"/>
              <a:t> a</a:t>
            </a:r>
            <a:r>
              <a:rPr lang="en-US" altLang="zh-CN" sz="1200" dirty="0"/>
              <a:t>m going to </a:t>
            </a:r>
            <a:r>
              <a:rPr lang="en-US" dirty="0"/>
              <a:t>present the work</a:t>
            </a:r>
            <a:r>
              <a:rPr lang="en-US" baseline="0" dirty="0"/>
              <a:t> “</a:t>
            </a:r>
            <a:r>
              <a:rPr lang="en-US" altLang="zh-CN" baseline="0" dirty="0"/>
              <a:t>Scaling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Disk</a:t>
            </a:r>
            <a:r>
              <a:rPr lang="zh-CN" altLang="en-US" baseline="0" dirty="0"/>
              <a:t> </a:t>
            </a:r>
            <a:r>
              <a:rPr lang="en-US" altLang="zh-CN" baseline="0" dirty="0"/>
              <a:t>Failure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Prediction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via</a:t>
            </a:r>
            <a:r>
              <a:rPr lang="zh-CN" altLang="en-US" baseline="0" dirty="0"/>
              <a:t> </a:t>
            </a:r>
            <a:r>
              <a:rPr lang="en-US" altLang="zh-CN" baseline="0" dirty="0"/>
              <a:t>Multi-Source Stream Mining</a:t>
            </a:r>
            <a:r>
              <a:rPr lang="en-US" baseline="0" dirty="0"/>
              <a:t>”</a:t>
            </a:r>
            <a:r>
              <a:rPr lang="en-US" altLang="zh-CN" baseline="0" dirty="0"/>
              <a:t>.</a:t>
            </a:r>
            <a:endParaRPr lang="en-US" dirty="0"/>
          </a:p>
          <a:p>
            <a:r>
              <a:rPr lang="en-US" dirty="0"/>
              <a:t>This is a joint work with folks from</a:t>
            </a:r>
            <a:r>
              <a:rPr lang="en-US" baseline="0" dirty="0"/>
              <a:t> Peking University and the Chinese University of Hong Kong.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When we look into the preprocessing workflow, buffering and time-window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</a:t>
            </a:r>
          </a:p>
          <a:p>
            <a:r>
              <a:rPr kumimoji="1" lang="en-US" altLang="zh-CN" dirty="0"/>
              <a:t>increase the volume of preprocessed data.</a:t>
            </a:r>
          </a:p>
          <a:p>
            <a:r>
              <a:rPr kumimoji="1" lang="en-US" altLang="zh-CN" dirty="0"/>
              <a:t>As the negative samples are dominant within the buffering window,</a:t>
            </a:r>
          </a:p>
          <a:p>
            <a:r>
              <a:rPr kumimoji="1" lang="en-US" altLang="zh-CN" dirty="0"/>
              <a:t>the volume of preprocessed data depends on the L days of negative samples</a:t>
            </a:r>
          </a:p>
          <a:p>
            <a:r>
              <a:rPr kumimoji="1" lang="en-US" altLang="zh-CN" dirty="0"/>
              <a:t>selected by the time-window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 intuitive approach is compression.</a:t>
            </a:r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decompressing the preprocessed data from multiple data streams may resemble handling numerous small files,</a:t>
            </a:r>
          </a:p>
          <a:p>
            <a:r>
              <a:rPr kumimoji="1" lang="en-US" altLang="zh-CN" dirty="0"/>
              <a:t>potentially leading to inefficiencies when accessed with a single thread.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Is such preprocessed data all needed for training? </a:t>
            </a:r>
          </a:p>
          <a:p>
            <a:r>
              <a:rPr kumimoji="1" lang="en-US" altLang="zh-CN" dirty="0"/>
              <a:t>In the prior work, the actual ratio of negative samples to positive ones is reduced from 100:1 to around 10:1.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370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It implies that the preprocessed data can be further </a:t>
            </a:r>
            <a:r>
              <a:rPr kumimoji="1" lang="en-US" altLang="zh-CN" dirty="0" err="1"/>
              <a:t>downsampled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 err="1"/>
              <a:t>ScaleDFP</a:t>
            </a:r>
            <a:r>
              <a:rPr kumimoji="1" lang="en-US" altLang="zh-CN" dirty="0"/>
              <a:t> uses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to prevent the unused negative samples from transferring.</a:t>
            </a:r>
          </a:p>
          <a:p>
            <a:r>
              <a:rPr kumimoji="1" lang="en-US" altLang="zh-CN" dirty="0"/>
              <a:t>After selecting recent L days of negative samples, </a:t>
            </a:r>
          </a:p>
          <a:p>
            <a:r>
              <a:rPr kumimoji="1" lang="en-US" altLang="zh-CN" dirty="0"/>
              <a:t>each data collector further randomly selects a subset of negative samples,</a:t>
            </a:r>
          </a:p>
          <a:p>
            <a:r>
              <a:rPr kumimoji="1" lang="en-US" altLang="zh-CN" dirty="0"/>
              <a:t>called the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ratio.</a:t>
            </a:r>
          </a:p>
          <a:p>
            <a:r>
              <a:rPr kumimoji="1" lang="en-US" altLang="zh-CN" dirty="0"/>
              <a:t>We evaluate the different percentages of keeping negative samples and</a:t>
            </a:r>
          </a:p>
          <a:p>
            <a:r>
              <a:rPr kumimoji="1" lang="en-US" altLang="zh-CN" dirty="0"/>
              <a:t>find that only 10% does not generally affect the prediction accuracy.</a:t>
            </a:r>
          </a:p>
          <a:p>
            <a:r>
              <a:rPr kumimoji="1" lang="en-US" altLang="zh-CN" dirty="0"/>
              <a:t>Let a denote the total number of disks.</a:t>
            </a:r>
          </a:p>
          <a:p>
            <a:r>
              <a:rPr kumimoji="1" lang="en-US" altLang="zh-CN" dirty="0"/>
              <a:t>As the negative samples are dominant after near-data preprocessing,</a:t>
            </a:r>
          </a:p>
          <a:p>
            <a:r>
              <a:rPr kumimoji="1" lang="en-US" altLang="zh-CN" dirty="0"/>
              <a:t>we estimate the transferred training data as 0.1aL.</a:t>
            </a:r>
          </a:p>
          <a:p>
            <a:r>
              <a:rPr kumimoji="1" lang="en-US" altLang="zh-CN" dirty="0"/>
              <a:t>As L is often selected as the most recent days (e.g., 7 days),</a:t>
            </a:r>
          </a:p>
          <a:p>
            <a:r>
              <a:rPr kumimoji="1" lang="en-US" altLang="zh-CN" dirty="0" err="1"/>
              <a:t>ScaleDFP</a:t>
            </a:r>
            <a:r>
              <a:rPr kumimoji="1" lang="en-US" altLang="zh-CN" dirty="0"/>
              <a:t> mitigates data inflation with 70% of raw 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start allocation.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60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To address C3,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extend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customized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Poisson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support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multiple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sources,</a:t>
                </a:r>
              </a:p>
              <a:p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configures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hyper-parameters,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representing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Poisson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distribution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respectively.</a:t>
                </a:r>
              </a:p>
              <a:p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time,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update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ratio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of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positive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samples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to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negative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samples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coordinator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ScaleDFP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collectors.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It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aggregates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samples, </a:t>
                </a:r>
                <a:r>
                  <a:rPr kumimoji="1" lang="en-US" altLang="zh-CN" baseline="0" dirty="0"/>
                  <a:t>c</a:t>
                </a:r>
                <a:r>
                  <a:rPr kumimoji="1" lang="en-US" altLang="zh-CN" dirty="0"/>
                  <a:t>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sends back to each data collector.</a:t>
                </a:r>
              </a:p>
              <a:p>
                <a:r>
                  <a:rPr kumimoji="1" lang="en-US" altLang="zh-CN" dirty="0"/>
                  <a:t>With the lightweight aggregation, the coordinator does not become a bottleneck.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To address C3,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extend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customized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Poisson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support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multiple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sources.</a:t>
                </a:r>
              </a:p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method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requires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configuring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hyper-parameters,</a:t>
                </a:r>
                <a:r>
                  <a:rPr kumimoji="1" lang="zh-CN" altLang="en-US" i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zh-CN" i="0" baseline="-25000">
                    <a:latin typeface="Cambria Math" panose="02040503050406030204" pitchFamily="18" charset="0"/>
                  </a:rPr>
                  <a:t>𝑛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zh-CN" altLang="en-US" i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zh-CN" i="0" baseline="-25000">
                    <a:latin typeface="Cambria Math" panose="02040503050406030204" pitchFamily="18" charset="0"/>
                  </a:rPr>
                  <a:t>𝑝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representing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Poisson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distribution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respectively.</a:t>
                </a:r>
              </a:p>
              <a:p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mitigate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imbalance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issue,</a:t>
                </a:r>
                <a:r>
                  <a:rPr kumimoji="1" lang="zh-CN" altLang="en-US" dirty="0"/>
                  <a:t> </a:t>
                </a:r>
                <a:r>
                  <a:rPr kumimoji="1" lang="zh-CN" altLang="en-US" i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zh-CN" i="0" baseline="-25000">
                    <a:latin typeface="Cambria Math" panose="02040503050406030204" pitchFamily="18" charset="0"/>
                  </a:rPr>
                  <a:t>𝑝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typically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than</a:t>
                </a:r>
                <a:r>
                  <a:rPr kumimoji="1" lang="zh-CN" altLang="en-US" dirty="0"/>
                  <a:t> </a:t>
                </a:r>
                <a:r>
                  <a:rPr kumimoji="1" lang="zh-CN" altLang="en-US" i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zh-CN" i="0" baseline="-25000">
                    <a:latin typeface="Cambria Math" panose="02040503050406030204" pitchFamily="18" charset="0"/>
                  </a:rPr>
                  <a:t>𝑛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ensure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carry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weight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ones.</a:t>
                </a:r>
              </a:p>
              <a:p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update</a:t>
                </a:r>
                <a:r>
                  <a:rPr kumimoji="1" lang="zh-CN" altLang="en-US" dirty="0"/>
                  <a:t> </a:t>
                </a:r>
                <a:r>
                  <a:rPr kumimoji="1" lang="zh-CN" altLang="en-US" i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zh-CN" i="0" baseline="-25000">
                    <a:latin typeface="Cambria Math" panose="02040503050406030204" pitchFamily="18" charset="0"/>
                  </a:rPr>
                  <a:t>𝑛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ratio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of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positive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samples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to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negative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aseline="0" dirty="0"/>
                  <a:t>samples</a:t>
                </a:r>
                <a:r>
                  <a:rPr kumimoji="1" lang="zh-CN" altLang="en-US" baseline="0" dirty="0"/>
                  <a:t> </a:t>
                </a:r>
                <a:r>
                  <a:rPr kumimoji="1" lang="en-US" altLang="zh-CN" b="0" i="0">
                    <a:latin typeface="Cambria Math" panose="02040503050406030204" pitchFamily="18" charset="0"/>
                  </a:rPr>
                  <a:t>𝑟_𝑔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coordinator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ScaleDFP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collectors.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It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aggregate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samples.</a:t>
                </a:r>
              </a:p>
              <a:p>
                <a:r>
                  <a:rPr kumimoji="1" lang="en-US" altLang="zh-CN" dirty="0"/>
                  <a:t>It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 computes </a:t>
                </a:r>
                <a:r>
                  <a:rPr kumimoji="1" lang="en-US" altLang="zh-CN" b="0" i="0">
                    <a:latin typeface="Cambria Math" panose="02040503050406030204" pitchFamily="18" charset="0"/>
                  </a:rPr>
                  <a:t>𝑟_𝑔</a:t>
                </a:r>
                <a:r>
                  <a:rPr kumimoji="1" lang="en-US" altLang="zh-CN" dirty="0"/>
                  <a:t> and sends back to each data collector.</a:t>
                </a:r>
              </a:p>
              <a:p>
                <a:r>
                  <a:rPr kumimoji="1" lang="en-US" altLang="zh-CN" dirty="0"/>
                  <a:t>Also, as aggregating local counts is lightweight, the coordinator does not become a bottleneck with a large number of data collectors.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04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optimize the data transmission in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by ensuring that </a:t>
            </a:r>
          </a:p>
          <a:p>
            <a:r>
              <a:rPr kumimoji="1" lang="en-US" altLang="zh-CN" dirty="0"/>
              <a:t>each base learner receives all positive samples and only relevant negative samples.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 sequence of weights across base learner is referred to as a weight vector </a:t>
            </a:r>
          </a:p>
          <a:p>
            <a:r>
              <a:rPr kumimoji="1" lang="en-US" altLang="zh-CN" dirty="0"/>
              <a:t>concatenated with the feature vector for each sample.</a:t>
            </a:r>
          </a:p>
          <a:p>
            <a:r>
              <a:rPr kumimoji="1" lang="en-US" altLang="zh-CN" dirty="0"/>
              <a:t>This figure shows that each data collector sends only a subset of the matrix to each base learner, </a:t>
            </a:r>
          </a:p>
          <a:p>
            <a:r>
              <a:rPr kumimoji="1" lang="en-US" altLang="zh-CN" dirty="0"/>
              <a:t>filters out the samples with zero weight, and transmits the remaining samples</a:t>
            </a:r>
          </a:p>
          <a:p>
            <a:r>
              <a:rPr kumimoji="1" lang="en-US" altLang="zh-CN" dirty="0"/>
              <a:t>along with their feature vectors and the corresponding weight column.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530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a trace-driven evaluation to evaluate the system performance and prediction accuracy of </a:t>
            </a:r>
            <a:r>
              <a:rPr lang="en-US" dirty="0" err="1"/>
              <a:t>ScaleDFP</a:t>
            </a:r>
            <a:r>
              <a:rPr lang="en-US" dirty="0"/>
              <a:t>.</a:t>
            </a:r>
          </a:p>
          <a:p>
            <a:r>
              <a:rPr lang="en-US" dirty="0"/>
              <a:t>For the system performance, we measure the throughput of preprocessing and training separately.</a:t>
            </a:r>
          </a:p>
          <a:p>
            <a:r>
              <a:rPr lang="en-US" dirty="0"/>
              <a:t>For the prediction accuracy, we consider three classical metrics including precision, recall, and F1-score.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BA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ARF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work.</a:t>
            </a:r>
            <a:endParaRPr lang="en-US" dirty="0"/>
          </a:p>
          <a:p>
            <a:r>
              <a:rPr lang="en-US" dirty="0"/>
              <a:t>We evaluate </a:t>
            </a:r>
            <a:r>
              <a:rPr lang="en-US" dirty="0" err="1"/>
              <a:t>ScaleDFP</a:t>
            </a:r>
            <a:r>
              <a:rPr lang="en-US" dirty="0"/>
              <a:t> on a local testbed and Alibaba Cloud with six datasets.</a:t>
            </a:r>
          </a:p>
        </p:txBody>
      </p:sp>
    </p:spTree>
    <p:extLst>
      <p:ext uri="{BB962C8B-B14F-4D97-AF65-F5344CB8AC3E}">
        <p14:creationId xmlns:p14="http://schemas.microsoft.com/office/powerpoint/2010/main" val="1349371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Due to the time limit, we show partial results of evaluation.</a:t>
            </a:r>
          </a:p>
          <a:p>
            <a:r>
              <a:rPr kumimoji="1" lang="en-US" altLang="zh-CN" dirty="0"/>
              <a:t>We first evaluate the scalability of preprocessing and impact of training data allocation.</a:t>
            </a:r>
          </a:p>
          <a:p>
            <a:r>
              <a:rPr kumimoji="1" lang="en-US" altLang="zh-CN" dirty="0"/>
              <a:t>This figure shows that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scales to a large number of data collectors,</a:t>
            </a:r>
          </a:p>
          <a:p>
            <a:r>
              <a:rPr kumimoji="1" lang="en-US" altLang="zh-CN" dirty="0"/>
              <a:t>With increasing the number of data collectors,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achieves up to 41.6x throughput gain compared to </a:t>
            </a:r>
            <a:r>
              <a:rPr kumimoji="1" lang="en-US" altLang="zh-CN" dirty="0" err="1"/>
              <a:t>StreamDFP</a:t>
            </a:r>
            <a:r>
              <a:rPr kumimoji="1" lang="en-US" altLang="zh-CN" dirty="0"/>
              <a:t>. </a:t>
            </a:r>
          </a:p>
          <a:p>
            <a:r>
              <a:rPr kumimoji="1" lang="en-US" altLang="zh-CN" dirty="0"/>
              <a:t>Also, the throughput gains of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increase from 1.1x to 4.3x those without training data allocation.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52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downsampling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throughput.</a:t>
            </a:r>
          </a:p>
          <a:p>
            <a:r>
              <a:rPr kumimoji="1" lang="en-US" altLang="zh-CN" dirty="0"/>
              <a:t>This figure shows that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improves the training throughput by up to 13.2x for BA and 8.4x for ARF compared to without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,</a:t>
            </a:r>
          </a:p>
          <a:p>
            <a:r>
              <a:rPr kumimoji="1" lang="en-US" altLang="zh-CN" dirty="0"/>
              <a:t>since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further reduces the number of negative samples by 90%.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5317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also evaluate the prediction accuracy of multiple data collectors.</a:t>
            </a:r>
          </a:p>
          <a:p>
            <a:r>
              <a:rPr kumimoji="1" lang="en-US" altLang="zh-CN" dirty="0"/>
              <a:t>This figure shows that the F1-score remains stable over the number of data collectors.</a:t>
            </a:r>
          </a:p>
          <a:p>
            <a:r>
              <a:rPr kumimoji="1" lang="en-US" altLang="zh-CN" dirty="0" err="1"/>
              <a:t>ScaleDFP</a:t>
            </a:r>
            <a:r>
              <a:rPr kumimoji="1" lang="en-US" altLang="zh-CN" dirty="0"/>
              <a:t> keeps the F1-scores of multiple data collectors for BA and ARF close to that of one data collector within 1% for both D2 and D4.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369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conclude, we present </a:t>
            </a:r>
            <a:r>
              <a:rPr lang="en-US" dirty="0" err="1"/>
              <a:t>ScaleDFP</a:t>
            </a:r>
            <a:r>
              <a:rPr lang="en-US" dirty="0"/>
              <a:t>, a multi-source stream mining framework for scaling disk failure prediction.</a:t>
            </a:r>
          </a:p>
          <a:p>
            <a:r>
              <a:rPr lang="en-US" dirty="0"/>
              <a:t>It addresses the scalability of preprocessing before training via near-data preprocessing, random </a:t>
            </a:r>
            <a:r>
              <a:rPr lang="en-US" dirty="0" err="1"/>
              <a:t>downsampling</a:t>
            </a:r>
            <a:r>
              <a:rPr lang="en-US"/>
              <a:t>, and </a:t>
            </a:r>
            <a:r>
              <a:rPr lang="en-US" dirty="0"/>
              <a:t>training data allocation.</a:t>
            </a:r>
          </a:p>
          <a:p>
            <a:r>
              <a:rPr lang="en-US" dirty="0"/>
              <a:t>It </a:t>
            </a:r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en-US" dirty="0"/>
              <a:t> the preprocessing </a:t>
            </a:r>
            <a:r>
              <a:rPr lang="en-US" altLang="zh-CN" dirty="0"/>
              <a:t>a</a:t>
            </a:r>
            <a:r>
              <a:rPr lang="en-US" dirty="0"/>
              <a:t>nd training throughput,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en-US" dirty="0"/>
              <a:t>hile maintaining a comparable prediction accuracy compared to </a:t>
            </a:r>
            <a:r>
              <a:rPr lang="en-US" dirty="0" err="1"/>
              <a:t>StreamDFP</a:t>
            </a:r>
            <a:r>
              <a:rPr lang="en-US" dirty="0"/>
              <a:t>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open-source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project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further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research.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0460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Thank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you.</a:t>
            </a:r>
            <a:r>
              <a:rPr lang="zh-CN" altLang="en-US" baseline="0" dirty="0"/>
              <a:t> </a:t>
            </a:r>
            <a:r>
              <a:rPr lang="en-US" altLang="zh-CN" baseline="0" dirty="0"/>
              <a:t>I’d</a:t>
            </a:r>
            <a:r>
              <a:rPr lang="zh-CN" altLang="en-US" baseline="0" dirty="0"/>
              <a:t> </a:t>
            </a:r>
            <a:r>
              <a:rPr lang="en-US" altLang="zh-CN" baseline="0" dirty="0"/>
              <a:t>like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take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your</a:t>
            </a:r>
            <a:r>
              <a:rPr lang="zh-CN" altLang="en-US" baseline="0" dirty="0"/>
              <a:t> </a:t>
            </a:r>
            <a:r>
              <a:rPr lang="en-US" altLang="zh-CN" baseline="0"/>
              <a:t>questions and comments.</a:t>
            </a: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18042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To tolerate prevalent disk failures, modern data centers tend to adopt proactive approaches by predicting imminent disk failures.</a:t>
            </a:r>
          </a:p>
          <a:p>
            <a:r>
              <a:rPr lang="en-US" baseline="0" dirty="0"/>
              <a:t>Conventional disk failure prediction approaches including offline learning and online learning consider the disk set as a whole collection and aggregate data into a monitoring system.</a:t>
            </a:r>
            <a:endParaRPr kumimoji="1" lang="en-US" altLang="zh-CN" dirty="0"/>
          </a:p>
          <a:p>
            <a:r>
              <a:rPr kumimoji="1" lang="en-US" altLang="zh-CN" dirty="0"/>
              <a:t>However, attaining a global view of data needs extensive hardware resources as more data is used.</a:t>
            </a:r>
          </a:p>
          <a:p>
            <a:r>
              <a:rPr kumimoji="1" lang="en-US" altLang="zh-CN" dirty="0"/>
              <a:t>For example, Azure deploys hundreds of millions of disks, where the status data of each disk is recorded hourly. </a:t>
            </a:r>
          </a:p>
          <a:p>
            <a:r>
              <a:rPr kumimoji="1" lang="en-US" altLang="zh-CN" dirty="0"/>
              <a:t>Each record is identified with more than 400 statistical attributes. </a:t>
            </a:r>
          </a:p>
          <a:p>
            <a:r>
              <a:rPr kumimoji="1" lang="en-US" altLang="zh-CN" dirty="0"/>
              <a:t>Given that the status data is represented as a 64-bit floating point value,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estimate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loading all disk logs in one day to obtain the global view would require around 6.98TB of RAM.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Thus, scaling disk failure prediction is essential for large-scale disk deployment.</a:t>
            </a:r>
          </a:p>
          <a:p>
            <a:r>
              <a:rPr kumimoji="1" lang="en-US" altLang="zh-CN" dirty="0"/>
              <a:t>Existing distributed ML systems and stream processing systems are adopted for scalability of data processing, especially in training.</a:t>
            </a:r>
          </a:p>
          <a:p>
            <a:r>
              <a:rPr kumimoji="1" lang="en-US" altLang="zh-CN" dirty="0"/>
              <a:t>However, there exist several challenges in the scalability of preprocessing before training.</a:t>
            </a:r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482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Prevalent disk failures challenge the reliability of modern data centers. </a:t>
            </a:r>
          </a:p>
          <a:p>
            <a:r>
              <a:rPr lang="en-US" altLang="zh-CN" baseline="0" dirty="0"/>
              <a:t>To tolerate disk failures, modern data centers tend to adopt proactive approaches </a:t>
            </a:r>
          </a:p>
          <a:p>
            <a:r>
              <a:rPr lang="en-US" altLang="zh-CN" baseline="0" dirty="0"/>
              <a:t>by predicting imminent disk failures via machine learning algorithms.</a:t>
            </a:r>
          </a:p>
          <a:p>
            <a:r>
              <a:rPr lang="en-US" baseline="0" dirty="0"/>
              <a:t>Conventional disk failure prediction approaches include two categories, offline learning and online learning.</a:t>
            </a:r>
          </a:p>
          <a:p>
            <a:r>
              <a:rPr lang="en-US" baseline="0" dirty="0"/>
              <a:t>Offline learning approaches assume that all data is available in advance, </a:t>
            </a:r>
          </a:p>
          <a:p>
            <a:r>
              <a:rPr lang="en-US" altLang="zh-CN" baseline="0" dirty="0"/>
              <a:t>w</a:t>
            </a:r>
            <a:r>
              <a:rPr lang="en-US" baseline="0" dirty="0"/>
              <a:t>hile online learning approaches regard data as a continuous data stream with partial availability.</a:t>
            </a:r>
          </a:p>
          <a:p>
            <a:r>
              <a:rPr lang="en-US" baseline="0" dirty="0"/>
              <a:t>By aggregating data into a monitoring system, both offline and online learning approaches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consider the disk set as a whole collection. </a:t>
            </a:r>
            <a:r>
              <a:rPr kumimoji="1" lang="en-US" altLang="zh-CN" dirty="0"/>
              <a:t>This simplifies the process of obtaining the global view of data to identify failure patterns for high accuracy.</a:t>
            </a:r>
            <a:endParaRPr kumimoji="1" lang="zh-CN" altLang="en-US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51632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next present the design of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To address the above challenges, our design goals are as follows: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Scalability.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should be scalable for disk failure prediction with the number of data streams.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 System throughput.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should be efficient for processing data, especially for preprocessing and training. It is expected to improve the throughput of preprocessing and training.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 Prediction accuracy.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is expected to provide prediction accuracy guarantees by properly allocating samples from multiple sources for training.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265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However, attaining a global view of data needs extensive hardware resources as more data is used.</a:t>
            </a:r>
          </a:p>
          <a:p>
            <a:r>
              <a:rPr kumimoji="1" lang="en-US" altLang="zh-CN" dirty="0"/>
              <a:t>For example, Azure deploys hundreds of millions of disks, </a:t>
            </a:r>
          </a:p>
          <a:p>
            <a:r>
              <a:rPr kumimoji="1" lang="en-US" altLang="zh-CN" dirty="0"/>
              <a:t>where the status data of each disk is recorded hourly. </a:t>
            </a:r>
          </a:p>
          <a:p>
            <a:r>
              <a:rPr kumimoji="1" lang="en-US" altLang="zh-CN" dirty="0"/>
              <a:t>Each record is identified with more than 400 statistical attributes. </a:t>
            </a:r>
          </a:p>
          <a:p>
            <a:r>
              <a:rPr kumimoji="1" lang="en-US" altLang="zh-CN" dirty="0"/>
              <a:t>Given that the status data is represented as a 64-bit floating point value,</a:t>
            </a:r>
          </a:p>
          <a:p>
            <a:r>
              <a:rPr kumimoji="1" lang="en-US" altLang="zh-CN" dirty="0"/>
              <a:t>Loading all disk logs in one day to obtain the global view would require around 6.98TB of RAM.</a:t>
            </a:r>
          </a:p>
          <a:p>
            <a:r>
              <a:rPr kumimoji="1" lang="en-US" altLang="zh-CN" dirty="0"/>
              <a:t>Thus, scaling disk failure prediction is essential for large-scale disk deployment.</a:t>
            </a:r>
          </a:p>
          <a:p>
            <a:r>
              <a:rPr kumimoji="1" lang="en-US" altLang="zh-CN" dirty="0"/>
              <a:t>Existing distributed ML systems and stream processing systems </a:t>
            </a:r>
          </a:p>
          <a:p>
            <a:r>
              <a:rPr kumimoji="1" lang="en-US" altLang="zh-CN" dirty="0"/>
              <a:t>are adopted for scalability of data processing, especially in training.</a:t>
            </a:r>
          </a:p>
          <a:p>
            <a:r>
              <a:rPr kumimoji="1" lang="en-US" altLang="zh-CN" dirty="0"/>
              <a:t>However, there exist several challenges </a:t>
            </a:r>
          </a:p>
          <a:p>
            <a:r>
              <a:rPr kumimoji="1" lang="en-US" altLang="zh-CN" dirty="0"/>
              <a:t>in the scalability of preprocessing before training.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41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Before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presenting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preprocessing,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 as a multi-source stream mining problem.</a:t>
            </a:r>
          </a:p>
          <a:p>
            <a:r>
              <a:rPr kumimoji="1" lang="en-US" altLang="zh-CN" dirty="0"/>
              <a:t>We consider a typical data center composed of multiple racks, </a:t>
            </a:r>
          </a:p>
          <a:p>
            <a:r>
              <a:rPr kumimoji="1" lang="en-US" altLang="zh-CN" dirty="0"/>
              <a:t>each hosting several machines connected via a top-of-rack switch.</a:t>
            </a:r>
          </a:p>
          <a:p>
            <a:r>
              <a:rPr kumimoji="1" lang="en-US" altLang="zh-CN" dirty="0"/>
              <a:t>Each machine is equipped with multiple disks.</a:t>
            </a:r>
          </a:p>
          <a:p>
            <a:r>
              <a:rPr kumimoji="1" lang="en-US" altLang="zh-CN" dirty="0"/>
              <a:t>We regard each rack as a data source that generates a data stream </a:t>
            </a:r>
          </a:p>
          <a:p>
            <a:r>
              <a:rPr kumimoji="1" lang="en-US" altLang="zh-CN" dirty="0"/>
              <a:t>consisting of disk logs from disks attached to the rack.</a:t>
            </a:r>
          </a:p>
          <a:p>
            <a:r>
              <a:rPr kumimoji="1" lang="en-US" altLang="zh-CN" dirty="0"/>
              <a:t>We decompose the scaling disk failure prediction process into three phases,</a:t>
            </a:r>
          </a:p>
          <a:p>
            <a:r>
              <a:rPr kumimoji="1" lang="en-US" altLang="zh-CN" dirty="0"/>
              <a:t>Preprocessing, training, and prediction.</a:t>
            </a:r>
          </a:p>
          <a:p>
            <a:r>
              <a:rPr kumimoji="1" lang="en-US" altLang="zh-CN" dirty="0"/>
              <a:t>During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 extract disk logs </a:t>
            </a:r>
          </a:p>
          <a:p>
            <a:r>
              <a:rPr kumimoji="1" lang="en-US" altLang="zh-CN" dirty="0"/>
              <a:t>into 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labels.</a:t>
            </a:r>
          </a:p>
          <a:p>
            <a:r>
              <a:rPr kumimoji="1" lang="en-US" altLang="zh-CN" dirty="0"/>
              <a:t>For training data, we convert the disk status to numerical values called labels, </a:t>
            </a:r>
          </a:p>
          <a:p>
            <a:r>
              <a:rPr kumimoji="1" lang="en-US" altLang="zh-CN" dirty="0"/>
              <a:t>while for prediction data, the disk status is unknown.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preprocessing.</a:t>
            </a:r>
          </a:p>
          <a:p>
            <a:r>
              <a:rPr kumimoji="1" lang="en-US" altLang="zh-CN" dirty="0"/>
              <a:t>First, the lack of integration between data collection and training leads 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 of data transfers:</a:t>
            </a:r>
          </a:p>
          <a:p>
            <a:r>
              <a:rPr kumimoji="1" lang="en-US" altLang="zh-CN" dirty="0"/>
              <a:t>(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) data collection from source locations to a monitoring system 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preparation and</a:t>
            </a:r>
          </a:p>
          <a:p>
            <a:r>
              <a:rPr kumimoji="1" lang="en-US" altLang="zh-CN" dirty="0"/>
              <a:t>(ii) Data collection from the monitoring system to external ML-based platforms for training.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second challenge is data inflation in preprocessing by generating more statistical attributes</a:t>
            </a:r>
          </a:p>
          <a:p>
            <a:r>
              <a:rPr kumimoji="1" lang="en-US" altLang="zh-CN" dirty="0"/>
              <a:t>and buffering a long period of historical data for online labeling.</a:t>
            </a:r>
          </a:p>
          <a:p>
            <a:r>
              <a:rPr kumimoji="1" lang="en-US" altLang="zh-CN" dirty="0"/>
              <a:t>Such data inflation incurs larger network overhead of allocating the training data </a:t>
            </a:r>
          </a:p>
          <a:p>
            <a:r>
              <a:rPr kumimoji="1" lang="en-US" altLang="zh-CN" dirty="0"/>
              <a:t>than distributing original disk logs for preprocessing.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49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third challenge pertains to multiple-to-multiple data allocation, referring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distributing </a:t>
            </a:r>
          </a:p>
          <a:p>
            <a:r>
              <a:rPr kumimoji="1" lang="en-US" altLang="zh-CN" dirty="0"/>
              <a:t>the training data from multiple sources to multiple base learners.  </a:t>
            </a:r>
          </a:p>
          <a:p>
            <a:r>
              <a:rPr kumimoji="1" lang="en-US" altLang="zh-CN" dirty="0"/>
              <a:t>The absence of a global data view and heterogeneity of data sources necessitate </a:t>
            </a:r>
          </a:p>
          <a:p>
            <a:r>
              <a:rPr kumimoji="1" lang="en-US" altLang="zh-CN" dirty="0"/>
              <a:t>careful decision-making regarding the allocation of sources to train specific base learners.</a:t>
            </a:r>
          </a:p>
          <a:p>
            <a:r>
              <a:rPr kumimoji="1" lang="en-US" altLang="zh-CN" dirty="0"/>
              <a:t>State-of-the-art incremental learning algorithms are designed </a:t>
            </a:r>
          </a:p>
          <a:p>
            <a:r>
              <a:rPr kumimoji="1" lang="en-US" altLang="zh-CN" dirty="0"/>
              <a:t>for allocating a single continuous data stream to base learners via Poisson sampling </a:t>
            </a:r>
          </a:p>
          <a:p>
            <a:r>
              <a:rPr kumimoji="1" lang="en-US" altLang="zh-CN" dirty="0"/>
              <a:t>However,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 allocation approach faces two open issues: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How to determine the parameters of Poisson sampling for multiple data streams?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 How to adapt the parameters of Poisson sampling over time for multiple data streams?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407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this work, we propose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, a general framework for scaling disk failure prediction.</a:t>
            </a:r>
          </a:p>
          <a:p>
            <a:r>
              <a:rPr kumimoji="1" lang="en-US" altLang="zh-CN" dirty="0"/>
              <a:t>To address the above challenges, we have three design goals:</a:t>
            </a:r>
          </a:p>
          <a:p>
            <a:pPr marL="285750" indent="-285750">
              <a:buAutoNum type="romanLcParenBoth"/>
            </a:pPr>
            <a:r>
              <a:rPr kumimoji="1" lang="en-US" altLang="zh-CN" dirty="0" err="1"/>
              <a:t>ScaleDFP</a:t>
            </a:r>
            <a:r>
              <a:rPr kumimoji="1" lang="en-US" altLang="zh-CN" dirty="0"/>
              <a:t> should be scalable for disk failure prediction with the number of data streams.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should be efficient for processing data, especially for preprocessing and training. It is expected to improve the throughput of preprocessing and training.</a:t>
            </a:r>
          </a:p>
          <a:p>
            <a:pPr marL="285750" indent="-285750">
              <a:buAutoNum type="romanLcParenBoth"/>
            </a:pPr>
            <a:r>
              <a:rPr kumimoji="1" lang="en-US" altLang="zh-CN" dirty="0"/>
              <a:t>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is expected to provide prediction accuracy guarantees by properly allocating samples from multiple sources for training.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To achieve these goals,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leverages three techniques, which we will talk next.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We evaluate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with up to 130 instances on 6 datasets to show the effectiveness of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46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ScaleDFP</a:t>
            </a:r>
            <a:r>
              <a:rPr kumimoji="1" lang="en-US" altLang="zh-CN" dirty="0"/>
              <a:t> consists of three primary components: multiple data collectors, a coordinator, and receivers.</a:t>
            </a:r>
          </a:p>
          <a:p>
            <a:r>
              <a:rPr kumimoji="1" lang="en-US" altLang="zh-CN" dirty="0"/>
              <a:t>Initially, data collectors, each of which is a machine randomly selected within a rack, gather disk logs</a:t>
            </a:r>
          </a:p>
          <a:p>
            <a:r>
              <a:rPr kumimoji="1" lang="en-US" altLang="zh-CN" dirty="0"/>
              <a:t>from connected machines periodically, capitalizing on their substantial network bandwidth.</a:t>
            </a:r>
          </a:p>
          <a:p>
            <a:r>
              <a:rPr kumimoji="1" lang="en-US" altLang="zh-CN" dirty="0"/>
              <a:t>These data collectors conduct near-data preprocessing on continuous streams of disk logs.</a:t>
            </a:r>
          </a:p>
          <a:p>
            <a:r>
              <a:rPr kumimoji="1" lang="en-US" altLang="zh-CN" dirty="0"/>
              <a:t>To alleviate data inflation,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performs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on each data collector</a:t>
            </a:r>
          </a:p>
          <a:p>
            <a:r>
              <a:rPr kumimoji="1" lang="en-US" altLang="zh-CN" dirty="0"/>
              <a:t>to retain all positive samples and relevant negative samples. </a:t>
            </a:r>
          </a:p>
          <a:p>
            <a:r>
              <a:rPr kumimoji="1" lang="en-US" altLang="zh-CN" dirty="0"/>
              <a:t>It then allocates the training data from data collectors to base learners.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963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tackle C1, we consider two straw-man solutions for the deployment of data collection, preprocessing, and training.</a:t>
            </a:r>
          </a:p>
          <a:p>
            <a:r>
              <a:rPr kumimoji="1" lang="en-US" altLang="zh-CN" dirty="0"/>
              <a:t>The first strategy involves routing the raw data to a dedicated preprocessing cluster.</a:t>
            </a:r>
          </a:p>
          <a:p>
            <a:r>
              <a:rPr kumimoji="1" lang="en-US" altLang="zh-CN" dirty="0"/>
              <a:t>After preprocessing, the preprocessed data is then transferred to a dedicated training cluster.</a:t>
            </a:r>
          </a:p>
          <a:p>
            <a:r>
              <a:rPr kumimoji="1" lang="en-US" altLang="zh-CN" dirty="0"/>
              <a:t>However, this approach results in double data movements.</a:t>
            </a:r>
          </a:p>
          <a:p>
            <a:r>
              <a:rPr kumimoji="1" lang="en-US" altLang="zh-CN" dirty="0"/>
              <a:t>To eliminate double data transfers,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second strategy opts to distribute the raw data directly to a cluster responsible </a:t>
            </a:r>
          </a:p>
          <a:p>
            <a:r>
              <a:rPr kumimoji="1" lang="en-US" altLang="zh-CN" dirty="0"/>
              <a:t>for both preprocessing and training.</a:t>
            </a:r>
          </a:p>
          <a:p>
            <a:r>
              <a:rPr kumimoji="1" lang="en-US" altLang="zh-CN" dirty="0"/>
              <a:t>Nevertheless, it introduces the potential for resource contentions.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 observe that data movement from data collection to distributed preprocessing is redundant.</a:t>
            </a:r>
          </a:p>
          <a:p>
            <a:r>
              <a:rPr kumimoji="1" lang="en-US" altLang="zh-CN" dirty="0"/>
              <a:t>As the raw data is emitted from multiple sources, it means that the raw data is naturally distributed.</a:t>
            </a:r>
          </a:p>
          <a:p>
            <a:r>
              <a:rPr kumimoji="1" lang="en-US" altLang="zh-CN" dirty="0"/>
              <a:t>Also, preprocessing the raw data of one data source is independent from others.</a:t>
            </a:r>
          </a:p>
        </p:txBody>
      </p:sp>
    </p:spTree>
    <p:extLst>
      <p:ext uri="{BB962C8B-B14F-4D97-AF65-F5344CB8AC3E}">
        <p14:creationId xmlns:p14="http://schemas.microsoft.com/office/powerpoint/2010/main" val="31637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Based on our observation, we propose near-data preprocessing to</a:t>
            </a:r>
          </a:p>
          <a:p>
            <a:r>
              <a:rPr kumimoji="1" lang="en-US" altLang="zh-CN" dirty="0"/>
              <a:t>reduce data transfers in the preprocessing.</a:t>
            </a:r>
          </a:p>
          <a:p>
            <a:r>
              <a:rPr kumimoji="1" lang="en-US" altLang="zh-CN" dirty="0"/>
              <a:t>Once each data collector collects disk logs, </a:t>
            </a:r>
          </a:p>
          <a:p>
            <a:r>
              <a:rPr kumimoji="1" lang="en-US" altLang="zh-CN" dirty="0" err="1"/>
              <a:t>ScaleDFP</a:t>
            </a:r>
            <a:r>
              <a:rPr kumimoji="1" lang="en-US" altLang="zh-CN" dirty="0"/>
              <a:t> executes the preprocessing on each data collector locally, </a:t>
            </a:r>
          </a:p>
          <a:p>
            <a:r>
              <a:rPr kumimoji="1" lang="en-US" altLang="zh-CN" dirty="0"/>
              <a:t>including feature extraction, buffering samples into a dedicated local buffering window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 online labeling, and time-window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Near-data preprocessing minimizes data movements</a:t>
            </a:r>
          </a:p>
          <a:p>
            <a:r>
              <a:rPr kumimoji="1" lang="en-US" altLang="zh-CN" dirty="0"/>
              <a:t>from data collection to preprocessing </a:t>
            </a:r>
          </a:p>
          <a:p>
            <a:r>
              <a:rPr kumimoji="1" lang="en-US" altLang="zh-CN" dirty="0"/>
              <a:t>as well as alleviates resource contention by </a:t>
            </a:r>
          </a:p>
          <a:p>
            <a:r>
              <a:rPr kumimoji="1" lang="en-US" altLang="zh-CN" dirty="0"/>
              <a:t>offloading the buffering tasks from centralized processing units to distributed data collectors,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enabling parallel processing.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563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2001"/>
            <a:ext cx="12188825" cy="1771651"/>
          </a:xfrm>
        </p:spPr>
        <p:txBody>
          <a:bodyPr/>
          <a:lstStyle/>
          <a:p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Disk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Multi-Source</a:t>
            </a:r>
            <a:r>
              <a:rPr lang="zh-CN" altLang="en-US" dirty="0"/>
              <a:t> </a:t>
            </a:r>
            <a:r>
              <a:rPr lang="en-US" altLang="zh-CN" dirty="0"/>
              <a:t>Stream</a:t>
            </a:r>
            <a:r>
              <a:rPr lang="zh-CN" altLang="en-US" dirty="0"/>
              <a:t> </a:t>
            </a:r>
            <a:r>
              <a:rPr lang="en-US" altLang="zh-CN" dirty="0"/>
              <a:t>Mining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019400"/>
            <a:ext cx="11376237" cy="2209800"/>
          </a:xfrm>
        </p:spPr>
        <p:txBody>
          <a:bodyPr/>
          <a:lstStyle/>
          <a:p>
            <a:r>
              <a:rPr lang="en-US" altLang="zh-CN" sz="2400" b="1" dirty="0" err="1"/>
              <a:t>Shujie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Han</a:t>
            </a:r>
            <a:r>
              <a:rPr lang="en-US" altLang="zh-CN" sz="2400" b="1" baseline="30000" dirty="0"/>
              <a:t>1,2</a:t>
            </a:r>
            <a:r>
              <a:rPr lang="en-US" sz="2400" dirty="0"/>
              <a:t>, </a:t>
            </a:r>
            <a:r>
              <a:rPr lang="en-US" altLang="zh-CN" sz="2400" dirty="0"/>
              <a:t>Zirui</a:t>
            </a:r>
            <a:r>
              <a:rPr lang="zh-CN" altLang="en-US" sz="2400" dirty="0"/>
              <a:t> </a:t>
            </a:r>
            <a:r>
              <a:rPr lang="en-US" altLang="zh-CN" sz="2400" dirty="0"/>
              <a:t>Ou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Qun</a:t>
            </a:r>
            <a:r>
              <a:rPr lang="zh-CN" altLang="en-US" sz="2400" dirty="0"/>
              <a:t> </a:t>
            </a:r>
            <a:r>
              <a:rPr lang="en-US" altLang="zh-CN" sz="2400" dirty="0"/>
              <a:t>Huang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sz="2400" dirty="0"/>
              <a:t>Patrick P. C. Lee</a:t>
            </a:r>
            <a:r>
              <a:rPr lang="en-US" altLang="zh-CN" sz="2400" baseline="30000" dirty="0"/>
              <a:t>3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sz="2400" baseline="30000" dirty="0"/>
              <a:t>1</a:t>
            </a:r>
            <a:r>
              <a:rPr lang="en-US" altLang="zh-CN" sz="2400" dirty="0"/>
              <a:t>Northwestern</a:t>
            </a:r>
            <a:r>
              <a:rPr lang="zh-CN" altLang="en-US" sz="2400" dirty="0"/>
              <a:t> </a:t>
            </a:r>
            <a:r>
              <a:rPr lang="en-US" altLang="zh-CN" sz="2400" dirty="0"/>
              <a:t>Polytechnical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r>
              <a:rPr lang="zh-CN" altLang="en-US" sz="2400" dirty="0"/>
              <a:t>    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Peking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lang="en-US" altLang="zh-CN" sz="2400" baseline="30000" dirty="0"/>
              <a:t>3</a:t>
            </a:r>
            <a:r>
              <a:rPr lang="en-US" sz="2400" dirty="0"/>
              <a:t>The Chinese University of Hong Kong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lang="en-US" altLang="zh-CN" sz="2400" dirty="0"/>
              <a:t>ICDM</a:t>
            </a:r>
            <a:r>
              <a:rPr lang="zh-CN" altLang="en-US" sz="2400" dirty="0"/>
              <a:t> </a:t>
            </a:r>
            <a:r>
              <a:rPr lang="en-US" altLang="zh-CN" sz="2400" dirty="0"/>
              <a:t>2024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12E1785-029E-1D86-002B-4E2203D1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0036" y="5032040"/>
            <a:ext cx="1368152" cy="13681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193AA8-0D1F-221B-C12C-356FD45AD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96" y="5000600"/>
            <a:ext cx="1431032" cy="14310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678F8E-4AA7-E357-70F8-7F2991CA2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861" y="5000600"/>
            <a:ext cx="1795975" cy="14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33"/>
    </mc:Choice>
    <mc:Fallback>
      <p:transition advTm="13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2D20B-0E82-33B5-53A9-8BB9213F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98C45F-5668-0255-9E29-037325E59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downsampling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Data imbalance issue</a:t>
            </a:r>
          </a:p>
          <a:p>
            <a:pPr lvl="2"/>
            <a:r>
              <a:rPr kumimoji="1" lang="en-US" altLang="zh-CN" dirty="0"/>
              <a:t>Negative samples are dominant within buffering window</a:t>
            </a:r>
          </a:p>
          <a:p>
            <a:pPr lvl="2"/>
            <a:r>
              <a:rPr kumimoji="1" lang="en-US" altLang="zh-CN" dirty="0"/>
              <a:t>Depends on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CN" dirty="0"/>
              <a:t> days of negative samples selected by time-window </a:t>
            </a:r>
            <a:r>
              <a:rPr kumimoji="1" lang="en-US" altLang="zh-CN" dirty="0" err="1"/>
              <a:t>downsampling</a:t>
            </a:r>
            <a:endParaRPr kumimoji="1" lang="en-US" altLang="zh-CN" i="1" dirty="0"/>
          </a:p>
          <a:p>
            <a:pPr lvl="1"/>
            <a:r>
              <a:rPr kumimoji="1" lang="en-US" altLang="zh-CN" dirty="0"/>
              <a:t>Straw-man solution</a:t>
            </a:r>
          </a:p>
          <a:p>
            <a:pPr lvl="2"/>
            <a:r>
              <a:rPr kumimoji="1" lang="en-US" altLang="zh-CN" dirty="0"/>
              <a:t>Compression </a:t>
            </a:r>
            <a:r>
              <a:rPr kumimoji="1" lang="en-US" altLang="zh-CN" dirty="0">
                <a:sym typeface="Wingdings" pitchFamily="2" charset="2"/>
              </a:rPr>
              <a:t> inefficiency of decompression for multiple data streams (~small files)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Observation</a:t>
            </a:r>
          </a:p>
          <a:p>
            <a:pPr lvl="2"/>
            <a:r>
              <a:rPr kumimoji="1" lang="en-US" altLang="zh-CN" dirty="0">
                <a:solidFill>
                  <a:srgbClr val="FF0000"/>
                </a:solidFill>
              </a:rPr>
              <a:t>Is such preprocessed data all needed for training?  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lvl="2"/>
            <a:r>
              <a:rPr kumimoji="1" lang="en-US" altLang="zh-CN" dirty="0"/>
              <a:t>Actual ratio of negative samples to positive ones is reduced from 100:1 </a:t>
            </a:r>
            <a:r>
              <a:rPr kumimoji="1" lang="en-US" altLang="zh-CN" dirty="0">
                <a:sym typeface="Wingdings" pitchFamily="2" charset="2"/>
              </a:rPr>
              <a:t> 10:1</a:t>
            </a:r>
            <a:r>
              <a:rPr kumimoji="1" lang="en-US" altLang="zh-CN" baseline="30000" dirty="0">
                <a:solidFill>
                  <a:srgbClr val="3333CC"/>
                </a:solidFill>
              </a:rPr>
              <a:t>[1]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6A6824-CC7A-A1B4-7D72-0D2015A04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435F51-58CD-C939-EB66-9BD78685C40C}"/>
              </a:ext>
            </a:extLst>
          </p:cNvPr>
          <p:cNvSpPr txBox="1"/>
          <p:nvPr/>
        </p:nvSpPr>
        <p:spPr>
          <a:xfrm>
            <a:off x="801824" y="6244938"/>
            <a:ext cx="1069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[1] S. Han, P. P. C. Lee, Z. Shen, C. He, Y. Liu, and T. Huang. </a:t>
            </a:r>
            <a:r>
              <a:rPr lang="en-US" altLang="zh-CN" sz="1600" dirty="0" err="1">
                <a:solidFill>
                  <a:srgbClr val="3333CC"/>
                </a:solidFill>
                <a:effectLst/>
                <a:latin typeface="+mn-lt"/>
              </a:rPr>
              <a:t>StreamDFP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: A general stream mining framework for adaptive disk failure prediction. </a:t>
            </a:r>
            <a:r>
              <a:rPr lang="en-US" altLang="zh-CN" sz="1600" i="1" dirty="0">
                <a:solidFill>
                  <a:srgbClr val="3333CC"/>
                </a:solidFill>
                <a:effectLst/>
                <a:latin typeface="+mn-lt"/>
              </a:rPr>
              <a:t>IEEE Transactions on Computers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, 72(02):520–534, 2023. </a:t>
            </a:r>
          </a:p>
        </p:txBody>
      </p:sp>
    </p:spTree>
    <p:extLst>
      <p:ext uri="{BB962C8B-B14F-4D97-AF65-F5344CB8AC3E}">
        <p14:creationId xmlns:p14="http://schemas.microsoft.com/office/powerpoint/2010/main" val="27276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27"/>
    </mc:Choice>
    <mc:Fallback xmlns="">
      <p:transition spd="slow" advTm="560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2D20B-0E82-33B5-53A9-8BB9213F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598C45F-5668-0255-9E29-037325E59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Random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downsampling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After selecting recent </a:t>
                </a:r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1" lang="en-US" altLang="zh-CN" dirty="0"/>
                  <a:t> days of negative samples</a:t>
                </a:r>
              </a:p>
              <a:p>
                <a:pPr lvl="1"/>
                <a:r>
                  <a:rPr kumimoji="1" lang="en-US" altLang="zh-CN" dirty="0"/>
                  <a:t>Each data collector further randomly selects a subset of negative samples</a:t>
                </a:r>
              </a:p>
              <a:p>
                <a:pPr lvl="2"/>
                <a:r>
                  <a:rPr kumimoji="1" lang="en-US" altLang="zh-CN" i="1" dirty="0" err="1"/>
                  <a:t>Downsampling</a:t>
                </a:r>
                <a:r>
                  <a:rPr kumimoji="1" lang="en-US" altLang="zh-CN" i="1" dirty="0"/>
                  <a:t> ratio</a:t>
                </a:r>
                <a:r>
                  <a:rPr kumimoji="1" lang="en-US" altLang="zh-CN" dirty="0"/>
                  <a:t>: 10% by default </a:t>
                </a:r>
              </a:p>
              <a:p>
                <a:pPr lvl="2"/>
                <a:r>
                  <a:rPr kumimoji="1" lang="en-US" altLang="zh-CN" dirty="0"/>
                  <a:t>Keeping only 10% of negative samples does not generally affect prediction accuracy</a:t>
                </a:r>
              </a:p>
              <a:p>
                <a:pPr lvl="2"/>
                <a:r>
                  <a:rPr kumimoji="1" lang="en-US" altLang="zh-CN" dirty="0"/>
                  <a:t>Let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denote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total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disks</a:t>
                </a:r>
              </a:p>
              <a:p>
                <a:pPr lvl="2"/>
                <a:r>
                  <a:rPr kumimoji="1" lang="en-US" altLang="zh-CN" dirty="0"/>
                  <a:t>Estimate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transferred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training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×10%=0.1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𝑎𝐿</m:t>
                    </m:r>
                  </m:oMath>
                </a14:m>
                <a:endParaRPr kumimoji="1" lang="en-US" altLang="zh-CN" dirty="0"/>
              </a:p>
              <a:p>
                <a:pPr lvl="2"/>
                <a:r>
                  <a:rPr kumimoji="1"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1" lang="en-US" altLang="zh-CN" dirty="0"/>
                  <a:t> is often selected as the most recent days (e.g., 7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days)</a:t>
                </a:r>
              </a:p>
              <a:p>
                <a:pPr lvl="2"/>
                <a:r>
                  <a:rPr kumimoji="1" lang="en-US" altLang="zh-CN" b="1" dirty="0">
                    <a:solidFill>
                      <a:srgbClr val="FF0000"/>
                    </a:solidFill>
                  </a:rPr>
                  <a:t>Mitigate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data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inflation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with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70%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of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raw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data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to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start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allocation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598C45F-5668-0255-9E29-037325E59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0" t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6A6824-CC7A-A1B4-7D72-0D2015A04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19"/>
    </mc:Choice>
    <mc:Fallback xmlns="">
      <p:transition spd="slow" advTm="65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65A36-5AAA-A3F8-708C-78891DE4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BC4F30-2331-2047-06ED-CB59676E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Training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allocation</a:t>
                </a:r>
              </a:p>
              <a:p>
                <a:pPr lvl="1"/>
                <a:r>
                  <a:rPr kumimoji="1" lang="en-US" altLang="zh-CN" dirty="0"/>
                  <a:t>Main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idea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2"/>
                <a:r>
                  <a:rPr kumimoji="1" lang="en-US" altLang="zh-CN" dirty="0"/>
                  <a:t>Extend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customized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Poisson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sampling</a:t>
                </a:r>
                <a:r>
                  <a:rPr kumimoji="1" lang="en-US" altLang="zh-CN" baseline="30000" dirty="0">
                    <a:solidFill>
                      <a:srgbClr val="3333CC"/>
                    </a:solidFill>
                  </a:rPr>
                  <a:t>[1]</a:t>
                </a:r>
                <a:endParaRPr kumimoji="1"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lvl="2"/>
                <a:r>
                  <a:rPr kumimoji="1" lang="en-US" altLang="zh-CN" dirty="0"/>
                  <a:t>Sample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</a:t>
                </a:r>
              </a:p>
              <a:p>
                <a:pPr lvl="2"/>
                <a:r>
                  <a:rPr kumimoji="1" lang="en-US" altLang="zh-CN" dirty="0"/>
                  <a:t>Update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CN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ratio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</a:t>
                </a:r>
              </a:p>
              <a:p>
                <a:pPr lvl="1"/>
                <a:r>
                  <a:rPr kumimoji="1" lang="en-US" altLang="zh-CN" dirty="0"/>
                  <a:t>Coordinator</a:t>
                </a:r>
              </a:p>
              <a:p>
                <a:pPr lvl="2"/>
                <a:r>
                  <a:rPr kumimoji="1" lang="en-US" altLang="zh-CN" dirty="0"/>
                  <a:t>Collect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 counts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(positive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/ negative)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 from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collectors</a:t>
                </a:r>
              </a:p>
              <a:p>
                <a:pPr lvl="2"/>
                <a:r>
                  <a:rPr kumimoji="1" lang="en-US" altLang="zh-CN" dirty="0"/>
                  <a:t>Aggregate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sample counts, compute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data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collector</a:t>
                </a:r>
              </a:p>
              <a:p>
                <a:pPr lvl="2"/>
                <a:r>
                  <a:rPr kumimoji="1" lang="en-US" altLang="zh-CN" b="1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become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bottleneck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lightweight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aggregation</a:t>
                </a:r>
              </a:p>
              <a:p>
                <a:pPr lvl="2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BC4F30-2331-2047-06ED-CB59676E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0" t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4BF77-435A-B970-14D8-A99F1A024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1F6E43-2E2D-6015-B428-C344039B2ED3}"/>
              </a:ext>
            </a:extLst>
          </p:cNvPr>
          <p:cNvSpPr txBox="1"/>
          <p:nvPr/>
        </p:nvSpPr>
        <p:spPr>
          <a:xfrm>
            <a:off x="801824" y="6244938"/>
            <a:ext cx="1069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[1] S. Han, P. P. C. Lee, Z. Shen, C. He, Y. Liu, and T. Huang. </a:t>
            </a:r>
            <a:r>
              <a:rPr lang="en-US" altLang="zh-CN" sz="1600" dirty="0" err="1">
                <a:solidFill>
                  <a:srgbClr val="3333CC"/>
                </a:solidFill>
                <a:effectLst/>
                <a:latin typeface="+mn-lt"/>
              </a:rPr>
              <a:t>StreamDFP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: A general stream mining framework for adaptive disk failure prediction. </a:t>
            </a:r>
            <a:r>
              <a:rPr lang="en-US" altLang="zh-CN" sz="1600" i="1" dirty="0">
                <a:solidFill>
                  <a:srgbClr val="3333CC"/>
                </a:solidFill>
                <a:effectLst/>
                <a:latin typeface="+mn-lt"/>
              </a:rPr>
              <a:t>IEEE Transactions on Computers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, 72(02):520–534, 2023. </a:t>
            </a:r>
          </a:p>
        </p:txBody>
      </p:sp>
    </p:spTree>
    <p:extLst>
      <p:ext uri="{BB962C8B-B14F-4D97-AF65-F5344CB8AC3E}">
        <p14:creationId xmlns:p14="http://schemas.microsoft.com/office/powerpoint/2010/main" val="12338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02"/>
    </mc:Choice>
    <mc:Fallback xmlns="">
      <p:transition spd="slow" advTm="596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65A36-5AAA-A3F8-708C-78891DE4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BC4F30-2331-2047-06ED-CB59676E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allocation</a:t>
            </a:r>
          </a:p>
          <a:p>
            <a:pPr lvl="1"/>
            <a:r>
              <a:rPr kumimoji="1" lang="en-US" altLang="zh-CN" dirty="0"/>
              <a:t>Optimization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transmission</a:t>
            </a:r>
          </a:p>
          <a:p>
            <a:pPr lvl="2"/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</a:t>
            </a:r>
          </a:p>
          <a:p>
            <a:pPr lvl="2"/>
            <a:r>
              <a:rPr kumimoji="1" lang="en-US" altLang="zh-CN" dirty="0"/>
              <a:t>Filter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zero</a:t>
            </a:r>
            <a:r>
              <a:rPr kumimoji="1" lang="zh-CN" altLang="en-US" dirty="0"/>
              <a:t> </a:t>
            </a:r>
            <a:r>
              <a:rPr kumimoji="1" lang="en-US" altLang="zh-CN" dirty="0"/>
              <a:t>weight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4BF77-435A-B970-14D8-A99F1A024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71A40D-6286-16F0-6749-C512CBD9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3164381"/>
            <a:ext cx="7772400" cy="33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9"/>
    </mc:Choice>
    <mc:Fallback xmlns="">
      <p:transition spd="slow" advTm="394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</a:p>
          <a:p>
            <a:pPr lvl="1"/>
            <a:r>
              <a:rPr lang="en-US" altLang="zh-CN" dirty="0"/>
              <a:t>Metrics</a:t>
            </a:r>
          </a:p>
          <a:p>
            <a:pPr lvl="2"/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performance: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preprocessing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</a:p>
          <a:p>
            <a:pPr lvl="2"/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accuracy:</a:t>
            </a:r>
            <a:r>
              <a:rPr lang="zh-CN" altLang="en-US" dirty="0"/>
              <a:t> </a:t>
            </a:r>
            <a:r>
              <a:rPr lang="en-US" altLang="zh-CN" dirty="0"/>
              <a:t>precision,</a:t>
            </a:r>
            <a:r>
              <a:rPr lang="zh-CN" altLang="en-US" dirty="0"/>
              <a:t> </a:t>
            </a:r>
            <a:r>
              <a:rPr lang="en-US" altLang="zh-CN" dirty="0"/>
              <a:t>recall,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F1-score</a:t>
            </a:r>
          </a:p>
          <a:p>
            <a:pPr lvl="1"/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decision-tree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</a:p>
          <a:p>
            <a:pPr lvl="2"/>
            <a:r>
              <a:rPr lang="en-US" altLang="zh-CN" dirty="0"/>
              <a:t>Bagging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/>
              <a:t>window</a:t>
            </a:r>
            <a:r>
              <a:rPr lang="zh-CN" altLang="en-US" dirty="0"/>
              <a:t> </a:t>
            </a:r>
            <a:r>
              <a:rPr lang="en-US" altLang="zh-CN" dirty="0"/>
              <a:t>(BA)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Forests</a:t>
            </a:r>
            <a:r>
              <a:rPr lang="zh-CN" altLang="en-US" dirty="0"/>
              <a:t> </a:t>
            </a:r>
            <a:r>
              <a:rPr lang="en-US" altLang="zh-CN" dirty="0"/>
              <a:t>(ARF)</a:t>
            </a:r>
          </a:p>
          <a:p>
            <a:pPr lvl="1"/>
            <a:r>
              <a:rPr lang="en-US" altLang="zh-CN" dirty="0"/>
              <a:t>Testbeds</a:t>
            </a:r>
          </a:p>
          <a:p>
            <a:pPr marL="914400" lvl="2" indent="0">
              <a:buNone/>
            </a:pPr>
            <a:r>
              <a:rPr lang="en-US" altLang="zh-CN" dirty="0"/>
              <a:t>1)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servers;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130</a:t>
            </a:r>
            <a:r>
              <a:rPr lang="zh-CN" altLang="en-US" dirty="0"/>
              <a:t> </a:t>
            </a:r>
            <a:r>
              <a:rPr lang="en-US" altLang="zh-CN" dirty="0"/>
              <a:t>instances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</a:p>
          <a:p>
            <a:pPr lvl="1"/>
            <a:r>
              <a:rPr lang="en-US" altLang="zh-CN" dirty="0"/>
              <a:t>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1338AD-168B-67AF-9F16-622D7DCC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64" y="5144270"/>
            <a:ext cx="9865096" cy="15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3"/>
    </mc:Choice>
    <mc:Fallback xmlns="">
      <p:transition spd="slow" advTm="3185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7C12C-D2C7-E1EA-EDCA-5CBC8A3E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A97A05-37F4-C9C3-9DB0-68A71774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885571" cy="4678364"/>
          </a:xfrm>
        </p:spPr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</a:p>
          <a:p>
            <a:pPr lvl="1"/>
            <a:r>
              <a:rPr kumimoji="1" lang="en-US" altLang="zh-CN" dirty="0"/>
              <a:t>Exp#1</a:t>
            </a:r>
            <a:r>
              <a:rPr kumimoji="1" lang="zh-CN" altLang="en-US" dirty="0"/>
              <a:t> </a:t>
            </a:r>
            <a:r>
              <a:rPr kumimoji="1" lang="en-US" altLang="zh-CN" dirty="0"/>
              <a:t>(Scalability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preprocessing)</a:t>
            </a:r>
          </a:p>
          <a:p>
            <a:pPr lvl="2"/>
            <a:r>
              <a:rPr kumimoji="1" lang="en-US" altLang="zh-CN" dirty="0" err="1"/>
              <a:t>ScaleDFP</a:t>
            </a:r>
            <a:r>
              <a:rPr kumimoji="1" lang="en-US" altLang="zh-CN" dirty="0"/>
              <a:t> scales to a large number of data collectors, achieving up to 41.6x throughput gain compared to </a:t>
            </a:r>
            <a:r>
              <a:rPr kumimoji="1" lang="en-US" altLang="zh-CN" dirty="0" err="1"/>
              <a:t>StreamDFP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Exp#2</a:t>
            </a:r>
            <a:r>
              <a:rPr kumimoji="1" lang="zh-CN" altLang="en-US" dirty="0"/>
              <a:t> </a:t>
            </a:r>
            <a:r>
              <a:rPr kumimoji="1" lang="en-US" altLang="zh-CN" dirty="0"/>
              <a:t>(Impact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 data allocation)</a:t>
            </a:r>
          </a:p>
          <a:p>
            <a:pPr lvl="2"/>
            <a:r>
              <a:rPr kumimoji="1" lang="en-US" altLang="zh-CN" dirty="0"/>
              <a:t>Throughput gains of </a:t>
            </a:r>
            <a:r>
              <a:rPr kumimoji="1" lang="en-US" altLang="zh-CN" dirty="0" err="1"/>
              <a:t>ScaleDFP</a:t>
            </a:r>
            <a:r>
              <a:rPr kumimoji="1" lang="en-US" altLang="zh-CN" dirty="0"/>
              <a:t> increase from 1.1x to 4.3x those without training data allocation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DE84E-4C0C-287F-396C-470A83FF0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1BCCA6-2D97-D2DF-7BF4-2C698248C132}"/>
              </a:ext>
            </a:extLst>
          </p:cNvPr>
          <p:cNvGrpSpPr/>
          <p:nvPr/>
        </p:nvGrpSpPr>
        <p:grpSpPr>
          <a:xfrm>
            <a:off x="3851743" y="4026956"/>
            <a:ext cx="4485337" cy="2638803"/>
            <a:chOff x="1197868" y="3693031"/>
            <a:chExt cx="4485337" cy="26388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C04D251-0F1E-52B3-D0A2-A6139BD3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868" y="4221087"/>
              <a:ext cx="4485337" cy="211074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6EB911E-84EC-E6F2-189A-30A826D3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9916" y="3947528"/>
              <a:ext cx="3977127" cy="2735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DBF4EDC-952B-D038-AEC1-CC140B328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7988" y="3693031"/>
              <a:ext cx="2760288" cy="240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2"/>
    </mc:Choice>
    <mc:Fallback xmlns="">
      <p:transition spd="slow" advTm="461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7C12C-D2C7-E1EA-EDCA-5CBC8A3E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A97A05-37F4-C9C3-9DB0-68A71774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</a:p>
          <a:p>
            <a:pPr lvl="1"/>
            <a:r>
              <a:rPr kumimoji="1" lang="en-US" altLang="zh-CN" dirty="0"/>
              <a:t>Exp#3 (Impact of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 on training throughput)</a:t>
            </a:r>
          </a:p>
          <a:p>
            <a:pPr lvl="2"/>
            <a:r>
              <a:rPr kumimoji="1" lang="en-US" altLang="zh-CN" dirty="0"/>
              <a:t>Training throughput benefits from random </a:t>
            </a:r>
            <a:r>
              <a:rPr kumimoji="1" lang="en-US" altLang="zh-CN" dirty="0" err="1"/>
              <a:t>downsampling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Throughput gains of up to 13.2x for BA and 8.4x for ARF, compared to disabling random </a:t>
            </a:r>
            <a:r>
              <a:rPr kumimoji="1" lang="en-US" altLang="zh-CN" dirty="0" err="1"/>
              <a:t>downsampling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DE84E-4C0C-287F-396C-470A83FF0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653F0D2-E5A4-7ABB-2861-2838B3D203B7}"/>
              </a:ext>
            </a:extLst>
          </p:cNvPr>
          <p:cNvGrpSpPr/>
          <p:nvPr/>
        </p:nvGrpSpPr>
        <p:grpSpPr>
          <a:xfrm>
            <a:off x="3851811" y="3624900"/>
            <a:ext cx="4485201" cy="2828436"/>
            <a:chOff x="3430116" y="2955891"/>
            <a:chExt cx="4485201" cy="282843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122E704-B411-29B4-FACE-F13640C4023D}"/>
                </a:ext>
              </a:extLst>
            </p:cNvPr>
            <p:cNvGrpSpPr/>
            <p:nvPr/>
          </p:nvGrpSpPr>
          <p:grpSpPr>
            <a:xfrm>
              <a:off x="3430116" y="2955891"/>
              <a:ext cx="4469048" cy="2454308"/>
              <a:chOff x="6454452" y="3734822"/>
              <a:chExt cx="4469048" cy="2454308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1043B232-CF07-F9CB-BEC9-B66B2665E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2782" y="4266045"/>
                <a:ext cx="2180718" cy="1921108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C76D9F6-CF7C-A8BD-83B5-EA340EBAB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452" y="4268022"/>
                <a:ext cx="2111488" cy="1921108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508B6FFD-AC44-57D7-69C2-99A69D87F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6498" y="3734822"/>
                <a:ext cx="3403948" cy="490169"/>
              </a:xfrm>
              <a:prstGeom prst="rect">
                <a:avLst/>
              </a:prstGeom>
            </p:spPr>
          </p:pic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E8F98B-1B05-17B5-142C-0F86D2DDE6C9}"/>
                </a:ext>
              </a:extLst>
            </p:cNvPr>
            <p:cNvSpPr txBox="1"/>
            <p:nvPr/>
          </p:nvSpPr>
          <p:spPr>
            <a:xfrm>
              <a:off x="3934172" y="5414995"/>
              <a:ext cx="150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(a) BA</a:t>
              </a:r>
              <a:endParaRPr kumimoji="1"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2B9F7F2-2573-7201-004B-4CE4A8E4D036}"/>
                </a:ext>
              </a:extLst>
            </p:cNvPr>
            <p:cNvSpPr txBox="1"/>
            <p:nvPr/>
          </p:nvSpPr>
          <p:spPr>
            <a:xfrm>
              <a:off x="6409033" y="5400907"/>
              <a:ext cx="150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(b) ARF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2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3"/>
    </mc:Choice>
    <mc:Fallback xmlns="">
      <p:transition spd="slow" advTm="227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E83B9-C944-94F8-80F8-2DC2A663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85F06-CB50-3602-2BAE-F345B51C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</a:p>
          <a:p>
            <a:pPr lvl="1"/>
            <a:r>
              <a:rPr kumimoji="1" lang="en-US" altLang="zh-CN" dirty="0"/>
              <a:t>Exp#5 (Prediction accuracy of multiple data collectors)</a:t>
            </a:r>
          </a:p>
          <a:p>
            <a:pPr lvl="2"/>
            <a:r>
              <a:rPr kumimoji="1" lang="en-US" altLang="zh-CN" dirty="0"/>
              <a:t>F1-score remains stable over number of data collectors</a:t>
            </a:r>
          </a:p>
          <a:p>
            <a:pPr lvl="2"/>
            <a:r>
              <a:rPr kumimoji="1" lang="en-US" altLang="zh-CN" dirty="0"/>
              <a:t>Keeping F1-scores of multiple data collectors for BA and ARF close to that of one data collector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C3C214-ECB1-FE62-3677-4809A5650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473A46-D45D-F3E4-7768-D207E2ED380E}"/>
              </a:ext>
            </a:extLst>
          </p:cNvPr>
          <p:cNvGrpSpPr/>
          <p:nvPr/>
        </p:nvGrpSpPr>
        <p:grpSpPr>
          <a:xfrm>
            <a:off x="3499184" y="3597923"/>
            <a:ext cx="5190455" cy="2207341"/>
            <a:chOff x="3499184" y="3273663"/>
            <a:chExt cx="5190455" cy="220734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B27337-3446-EA0C-8CB9-571C872DF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1842"/>
            <a:stretch/>
          </p:blipFill>
          <p:spPr>
            <a:xfrm>
              <a:off x="3499184" y="3273663"/>
              <a:ext cx="5190455" cy="1883529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0A7FB46-8AF3-E045-2ED0-201507824A4E}"/>
                </a:ext>
              </a:extLst>
            </p:cNvPr>
            <p:cNvSpPr txBox="1"/>
            <p:nvPr/>
          </p:nvSpPr>
          <p:spPr>
            <a:xfrm>
              <a:off x="6886500" y="5111672"/>
              <a:ext cx="150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(b) ARF</a:t>
              </a:r>
              <a:endParaRPr kumimoji="1"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8CC5DAD-24E4-AAE8-B9D2-1496B93101C8}"/>
                </a:ext>
              </a:extLst>
            </p:cNvPr>
            <p:cNvSpPr txBox="1"/>
            <p:nvPr/>
          </p:nvSpPr>
          <p:spPr>
            <a:xfrm>
              <a:off x="4222204" y="5111672"/>
              <a:ext cx="150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(a) BA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71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9"/>
    </mc:Choice>
    <mc:Fallback xmlns="">
      <p:transition spd="slow" advTm="2868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ScaleDFP</a:t>
            </a:r>
            <a:endParaRPr lang="en-US" altLang="zh-CN" dirty="0"/>
          </a:p>
          <a:p>
            <a:pPr lvl="1"/>
            <a:r>
              <a:rPr lang="en-US" dirty="0"/>
              <a:t>Multi-source stream mining framework for scaling disk failure prediction</a:t>
            </a:r>
          </a:p>
          <a:p>
            <a:pPr lvl="1"/>
            <a:r>
              <a:rPr lang="en-US" dirty="0"/>
              <a:t>Addresses scalability of preprocessing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endParaRPr lang="en-US" dirty="0"/>
          </a:p>
          <a:p>
            <a:pPr lvl="2"/>
            <a:r>
              <a:rPr lang="en-US" dirty="0"/>
              <a:t>Near-data preprocessing</a:t>
            </a:r>
          </a:p>
          <a:p>
            <a:pPr lvl="2"/>
            <a:r>
              <a:rPr lang="en-US" dirty="0"/>
              <a:t>Random </a:t>
            </a:r>
            <a:r>
              <a:rPr lang="en-US" dirty="0" err="1"/>
              <a:t>downsampling</a:t>
            </a:r>
            <a:endParaRPr lang="en-US" dirty="0"/>
          </a:p>
          <a:p>
            <a:pPr lvl="2"/>
            <a:r>
              <a:rPr lang="en-US" dirty="0"/>
              <a:t>Training data allocation</a:t>
            </a:r>
          </a:p>
          <a:p>
            <a:pPr lvl="1"/>
            <a:r>
              <a:rPr lang="en-US" dirty="0"/>
              <a:t>Achieves </a:t>
            </a:r>
          </a:p>
          <a:p>
            <a:pPr lvl="2"/>
            <a:r>
              <a:rPr lang="en-US" dirty="0"/>
              <a:t>Preprocessing throughput gains of up to 41.6x </a:t>
            </a:r>
          </a:p>
          <a:p>
            <a:pPr lvl="2"/>
            <a:r>
              <a:rPr lang="en-US" dirty="0"/>
              <a:t>Training throughput gains of up to 13.2x</a:t>
            </a:r>
          </a:p>
          <a:p>
            <a:pPr lvl="2"/>
            <a:r>
              <a:rPr lang="en-US" dirty="0"/>
              <a:t>Comparable prediction accuracy compared to </a:t>
            </a:r>
            <a:r>
              <a:rPr lang="en-US" dirty="0" err="1"/>
              <a:t>StreamDFP</a:t>
            </a:r>
            <a:r>
              <a:rPr lang="en-US" altLang="zh-CN" baseline="30000" dirty="0">
                <a:solidFill>
                  <a:srgbClr val="3333CC"/>
                </a:solidFill>
              </a:rPr>
              <a:t>[1]</a:t>
            </a:r>
            <a:endParaRPr lang="en-US" sz="1800" baseline="30000" dirty="0">
              <a:solidFill>
                <a:srgbClr val="3333CC"/>
              </a:solidFill>
              <a:latin typeface="NimbusRomNo9L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github.com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shujiehan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ScaleDFP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AFC601-BD04-923F-37A7-8010FC6DC3B8}"/>
              </a:ext>
            </a:extLst>
          </p:cNvPr>
          <p:cNvSpPr txBox="1"/>
          <p:nvPr/>
        </p:nvSpPr>
        <p:spPr>
          <a:xfrm>
            <a:off x="801824" y="6244938"/>
            <a:ext cx="1069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[1] S. Han, P. P. C. Lee, Z. Shen, C. He, Y. Liu, and T. Huang. </a:t>
            </a:r>
            <a:r>
              <a:rPr lang="en-US" altLang="zh-CN" sz="1600" dirty="0" err="1">
                <a:solidFill>
                  <a:srgbClr val="3333CC"/>
                </a:solidFill>
                <a:effectLst/>
                <a:latin typeface="+mn-lt"/>
              </a:rPr>
              <a:t>StreamDFP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: A general stream mining framework for adaptive disk failure prediction. </a:t>
            </a:r>
            <a:r>
              <a:rPr lang="en-US" altLang="zh-CN" sz="1600" i="1" dirty="0">
                <a:solidFill>
                  <a:srgbClr val="3333CC"/>
                </a:solidFill>
                <a:effectLst/>
                <a:latin typeface="+mn-lt"/>
              </a:rPr>
              <a:t>IEEE Transactions on Computers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, 72(02):520–534, 2023. </a:t>
            </a:r>
          </a:p>
        </p:txBody>
      </p:sp>
    </p:spTree>
    <p:extLst>
      <p:ext uri="{BB962C8B-B14F-4D97-AF65-F5344CB8AC3E}">
        <p14:creationId xmlns:p14="http://schemas.microsoft.com/office/powerpoint/2010/main" val="11718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0"/>
    </mc:Choice>
    <mc:Fallback xmlns="">
      <p:transition spd="slow" advTm="4023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857500"/>
            <a:ext cx="10969943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 </a:t>
            </a:r>
            <a:r>
              <a:rPr lang="en-US" altLang="zh-CN" dirty="0"/>
              <a:t>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"/>
    </mc:Choice>
    <mc:Fallback xmlns="">
      <p:transition spd="slow" advTm="51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Proactive approaches predict prevalent and imminent disk failures</a:t>
            </a:r>
          </a:p>
          <a:p>
            <a:r>
              <a:rPr lang="en-US" dirty="0">
                <a:sym typeface="Wingdings" pitchFamily="2" charset="2"/>
              </a:rPr>
              <a:t>Conventional disk failure prediction (offline/online approaches)</a:t>
            </a:r>
          </a:p>
          <a:p>
            <a:pPr lvl="1"/>
            <a:r>
              <a:rPr lang="en-US" dirty="0">
                <a:sym typeface="Wingdings" pitchFamily="2" charset="2"/>
              </a:rPr>
              <a:t>Aggregating data into a monitoring system </a:t>
            </a:r>
            <a:r>
              <a:rPr lang="en-US" altLang="zh-CN" dirty="0">
                <a:sym typeface="Wingdings" pitchFamily="2" charset="2"/>
              </a:rPr>
              <a:t>as a </a:t>
            </a:r>
            <a:r>
              <a:rPr lang="en-US" altLang="zh-CN" i="1" u="sng" dirty="0">
                <a:sym typeface="Wingdings" pitchFamily="2" charset="2"/>
              </a:rPr>
              <a:t>whole</a:t>
            </a:r>
            <a:r>
              <a:rPr lang="en-US" altLang="zh-CN" dirty="0">
                <a:sym typeface="Wingdings" pitchFamily="2" charset="2"/>
              </a:rPr>
              <a:t> collection</a:t>
            </a:r>
            <a:endParaRPr lang="en-US" dirty="0">
              <a:sym typeface="Wingdings" pitchFamily="2" charset="2"/>
            </a:endParaRPr>
          </a:p>
          <a:p>
            <a:r>
              <a:rPr lang="en-US" altLang="zh-CN" dirty="0">
                <a:sym typeface="Wingdings" pitchFamily="2" charset="2"/>
              </a:rPr>
              <a:t>Attaining global view of data needs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extensive</a:t>
            </a:r>
            <a:r>
              <a:rPr lang="en-US" altLang="zh-CN" dirty="0">
                <a:sym typeface="Wingdings" pitchFamily="2" charset="2"/>
              </a:rPr>
              <a:t> hardware resources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Loading all disk logs in one day requires </a:t>
            </a:r>
            <a:r>
              <a:rPr lang="en-US" altLang="zh-CN" b="1" dirty="0">
                <a:sym typeface="Wingdings" pitchFamily="2" charset="2"/>
              </a:rPr>
              <a:t>~6.98TB of RAM</a:t>
            </a:r>
          </a:p>
          <a:p>
            <a:r>
              <a:rPr lang="en-US" altLang="zh-CN" dirty="0">
                <a:sym typeface="Wingdings" pitchFamily="2" charset="2"/>
              </a:rPr>
              <a:t>Scaling disk failure prediction is vital for large-scale deployment</a:t>
            </a:r>
          </a:p>
          <a:p>
            <a:pPr lvl="1"/>
            <a:r>
              <a:rPr lang="en-US" altLang="zh-CN" b="1" dirty="0">
                <a:sym typeface="Wingdings" pitchFamily="2" charset="2"/>
              </a:rPr>
              <a:t>Scalability of training: </a:t>
            </a:r>
            <a:r>
              <a:rPr lang="en-US" altLang="zh-CN" dirty="0">
                <a:sym typeface="Wingdings" pitchFamily="2" charset="2"/>
              </a:rPr>
              <a:t>distributed ML / stream processing systems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Challenges in scalability of preprocessing before training?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4"/>
    </mc:Choice>
    <mc:Fallback xmlns="">
      <p:transition spd="slow" advTm="688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Prevalent disk failures challenge reliability of modern data centers</a:t>
            </a:r>
          </a:p>
          <a:p>
            <a:pPr lvl="1"/>
            <a:r>
              <a:rPr lang="en-US" i="1" dirty="0"/>
              <a:t>Proactive</a:t>
            </a:r>
            <a:r>
              <a:rPr lang="en-US" dirty="0"/>
              <a:t> approaches </a:t>
            </a:r>
            <a:r>
              <a:rPr lang="en-US" dirty="0">
                <a:sym typeface="Wingdings" pitchFamily="2" charset="2"/>
              </a:rPr>
              <a:t> predict disk failures via machine learning (ML)</a:t>
            </a:r>
          </a:p>
          <a:p>
            <a:r>
              <a:rPr lang="en-US" dirty="0">
                <a:sym typeface="Wingdings" pitchFamily="2" charset="2"/>
              </a:rPr>
              <a:t>Conventional disk failure prediction</a:t>
            </a:r>
          </a:p>
          <a:p>
            <a:pPr lvl="1"/>
            <a:r>
              <a:rPr lang="en-US" dirty="0">
                <a:sym typeface="Wingdings" pitchFamily="2" charset="2"/>
              </a:rPr>
              <a:t>Offline learning</a:t>
            </a:r>
          </a:p>
          <a:p>
            <a:pPr lvl="2"/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All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data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available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advance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altLang="zh-CN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nline learning</a:t>
            </a:r>
          </a:p>
          <a:p>
            <a:pPr lvl="2"/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continuous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data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stream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partially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available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Both offline and online learning consider disks as a </a:t>
            </a:r>
            <a:r>
              <a:rPr lang="en-US" i="1" u="sng" dirty="0">
                <a:sym typeface="Wingdings" pitchFamily="2" charset="2"/>
              </a:rPr>
              <a:t>whole</a:t>
            </a:r>
            <a:r>
              <a:rPr lang="en-US" dirty="0">
                <a:sym typeface="Wingdings" pitchFamily="2" charset="2"/>
              </a:rPr>
              <a:t> collection</a:t>
            </a:r>
          </a:p>
          <a:p>
            <a:pPr lvl="1"/>
            <a:r>
              <a:rPr lang="en-US" dirty="0">
                <a:sym typeface="Wingdings" pitchFamily="2" charset="2"/>
              </a:rPr>
              <a:t>Aggregating data into a monitoring system</a:t>
            </a:r>
          </a:p>
          <a:p>
            <a:pPr lvl="2"/>
            <a:r>
              <a:rPr lang="en-US" dirty="0">
                <a:sym typeface="Wingdings" pitchFamily="2" charset="2"/>
              </a:rPr>
              <a:t>Easy to obtain global view of data to identify failure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39"/>
    </mc:Choice>
    <mc:Fallback xmlns="">
      <p:transition spd="slow" advTm="771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55D52-3C34-1E45-A837-532FDBDF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29031-756B-6ABD-3266-3CAC16E1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Goals</a:t>
            </a:r>
          </a:p>
          <a:p>
            <a:pPr lvl="1"/>
            <a:r>
              <a:rPr kumimoji="1" lang="en-US" altLang="zh-CN" dirty="0"/>
              <a:t>Scalability</a:t>
            </a:r>
          </a:p>
          <a:p>
            <a:pPr lvl="2"/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streams</a:t>
            </a:r>
          </a:p>
          <a:p>
            <a:pPr lvl="1"/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throughput</a:t>
            </a:r>
          </a:p>
          <a:p>
            <a:pPr lvl="2"/>
            <a:r>
              <a:rPr kumimoji="1" lang="en-US" altLang="zh-CN" dirty="0"/>
              <a:t>Efficient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data,</a:t>
            </a:r>
            <a:r>
              <a:rPr kumimoji="1" lang="zh-CN" altLang="en-US" dirty="0"/>
              <a:t> </a:t>
            </a:r>
            <a:r>
              <a:rPr kumimoji="1" lang="en-US" altLang="zh-CN" dirty="0"/>
              <a:t>especially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  <a:p>
            <a:pPr lvl="2"/>
            <a:r>
              <a:rPr kumimoji="1" lang="en-US" altLang="zh-CN" dirty="0"/>
              <a:t>Improve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  <a:p>
            <a:pPr lvl="1"/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</a:p>
          <a:p>
            <a:pPr lvl="2"/>
            <a:r>
              <a:rPr kumimoji="1" lang="en-US" altLang="zh-CN" dirty="0"/>
              <a:t>Provide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  <a:r>
              <a:rPr kumimoji="1" lang="zh-CN" altLang="en-US" dirty="0"/>
              <a:t> </a:t>
            </a:r>
            <a:r>
              <a:rPr kumimoji="1" lang="en-US" altLang="zh-CN" dirty="0"/>
              <a:t>guarantees</a:t>
            </a:r>
          </a:p>
          <a:p>
            <a:pPr lvl="2"/>
            <a:r>
              <a:rPr kumimoji="1" lang="en-US" altLang="zh-CN" dirty="0"/>
              <a:t>Properly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allocating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sources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492421-D485-FFAB-23AA-0FD826E90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0"/>
    </mc:Choice>
    <mc:Fallback xmlns="">
      <p:transition spd="slow" advTm="414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335AB-CEF6-C821-CCDB-8068DAD0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1F4169-CE3E-A050-E375-5CD65310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Attaining global view of data needs extensive hardware resources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E.g., Azure deploys hundreds of millions of disks and collects data hourly</a:t>
            </a:r>
            <a:r>
              <a:rPr lang="en-US" altLang="zh-CN" b="1" baseline="30000" dirty="0">
                <a:solidFill>
                  <a:srgbClr val="3333CC"/>
                </a:solidFill>
                <a:sym typeface="Wingdings" pitchFamily="2" charset="2"/>
              </a:rPr>
              <a:t>[1]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400+ statistical attributes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each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record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stored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64-bit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floating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point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Loading all disk logs in one day requires </a:t>
            </a:r>
            <a:r>
              <a:rPr lang="en-US" altLang="zh-CN" b="1" dirty="0">
                <a:sym typeface="Wingdings" pitchFamily="2" charset="2"/>
              </a:rPr>
              <a:t>~6.98TB of RAM</a:t>
            </a:r>
          </a:p>
          <a:p>
            <a:r>
              <a:rPr lang="en-US" altLang="zh-CN" dirty="0">
                <a:sym typeface="Wingdings" pitchFamily="2" charset="2"/>
              </a:rPr>
              <a:t>Scaling disk failure prediction is vital for large-scale deployment</a:t>
            </a:r>
          </a:p>
          <a:p>
            <a:pPr lvl="1"/>
            <a:r>
              <a:rPr lang="en-US" altLang="zh-CN" b="1" dirty="0">
                <a:sym typeface="Wingdings" pitchFamily="2" charset="2"/>
              </a:rPr>
              <a:t>Scalability of training: </a:t>
            </a:r>
            <a:r>
              <a:rPr lang="en-US" altLang="zh-CN" dirty="0">
                <a:sym typeface="Wingdings" pitchFamily="2" charset="2"/>
              </a:rPr>
              <a:t>distributed ML / stream processing systems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Challenges in scalability of preprocessing before training?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24247E-2CEB-414B-04D5-58E3F8868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477B32-84DC-11B6-44E5-504B01D223BE}"/>
              </a:ext>
            </a:extLst>
          </p:cNvPr>
          <p:cNvSpPr txBox="1"/>
          <p:nvPr/>
        </p:nvSpPr>
        <p:spPr>
          <a:xfrm>
            <a:off x="609441" y="6021288"/>
            <a:ext cx="1096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[1] Y. Xu, K. Sui, R. Yao, H. Zhang, Q. Lin, Y. Dang, P. Li, K. Jiang, W. Zhang, J.-G. Lou, et al. Improving service availability of cloud systems by predicting disk error. In </a:t>
            </a:r>
            <a:r>
              <a:rPr lang="en-US" altLang="zh-CN" sz="1600" i="1" dirty="0">
                <a:solidFill>
                  <a:srgbClr val="3333CC"/>
                </a:solidFill>
                <a:effectLst/>
                <a:latin typeface="+mn-lt"/>
              </a:rPr>
              <a:t>Proc. of USENIX ATC</a:t>
            </a:r>
            <a:r>
              <a:rPr lang="en-US" altLang="zh-CN" sz="1600" dirty="0">
                <a:solidFill>
                  <a:srgbClr val="3333CC"/>
                </a:solidFill>
                <a:effectLst/>
                <a:latin typeface="+mn-lt"/>
              </a:rPr>
              <a:t>, 2018. </a:t>
            </a:r>
            <a:endParaRPr lang="en-US" altLang="zh-CN" sz="1600" dirty="0">
              <a:solidFill>
                <a:srgbClr val="33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6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21"/>
    </mc:Choice>
    <mc:Fallback xmlns="">
      <p:transition spd="slow" advTm="8562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E83B9-C944-94F8-80F8-2DC2A663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85F06-CB50-3602-2BAE-F345B51C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accuracy</a:t>
            </a:r>
          </a:p>
          <a:p>
            <a:pPr lvl="1"/>
            <a:r>
              <a:rPr kumimoji="1" lang="en-US" altLang="zh-CN" dirty="0"/>
              <a:t>Exp#4 (Justification of prediction accuracy)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C3C214-ECB1-FE62-3677-4809A5650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FD0B12-6623-1A69-1F29-27FA3782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09" y="2492896"/>
            <a:ext cx="6236205" cy="38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12AD2-A22F-5286-1DB3-16F40636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DDC0D-185F-9701-33DC-2EA38708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Scaling disk failure prediction as </a:t>
            </a:r>
            <a:r>
              <a:rPr kumimoji="1" lang="en-US" altLang="zh-CN" b="1" dirty="0"/>
              <a:t>multi-source</a:t>
            </a:r>
            <a:r>
              <a:rPr kumimoji="1" lang="en-US" altLang="zh-CN" dirty="0"/>
              <a:t> stream mining</a:t>
            </a:r>
          </a:p>
          <a:p>
            <a:pPr lvl="1"/>
            <a:r>
              <a:rPr kumimoji="1" lang="en-US" altLang="zh-CN" dirty="0"/>
              <a:t>A typical data center </a:t>
            </a:r>
          </a:p>
          <a:p>
            <a:pPr lvl="2"/>
            <a:r>
              <a:rPr kumimoji="1" lang="en-US" altLang="zh-CN" dirty="0"/>
              <a:t>Multiple racks, each hosting several machines via top-of-rack switch</a:t>
            </a:r>
          </a:p>
          <a:p>
            <a:pPr lvl="2"/>
            <a:r>
              <a:rPr kumimoji="1" lang="en-US" altLang="zh-CN" dirty="0"/>
              <a:t>Each machine equipped with multiple disks</a:t>
            </a:r>
          </a:p>
          <a:p>
            <a:pPr lvl="1"/>
            <a:r>
              <a:rPr kumimoji="1" lang="en-US" altLang="zh-CN" dirty="0"/>
              <a:t>Regard each rack as </a:t>
            </a:r>
            <a:r>
              <a:rPr kumimoji="1" lang="en-US" altLang="zh-CN" i="1" dirty="0"/>
              <a:t>data source</a:t>
            </a:r>
            <a:r>
              <a:rPr kumimoji="1" lang="en-US" altLang="zh-CN" dirty="0"/>
              <a:t> </a:t>
            </a:r>
          </a:p>
          <a:p>
            <a:pPr lvl="2"/>
            <a:r>
              <a:rPr kumimoji="1" lang="en-US" altLang="zh-CN" dirty="0"/>
              <a:t>Originating a data stream consisting of disk logs from disks attached to rack</a:t>
            </a:r>
          </a:p>
          <a:p>
            <a:r>
              <a:rPr kumimoji="1" lang="en-US" altLang="zh-CN" dirty="0"/>
              <a:t>Three phases</a:t>
            </a:r>
          </a:p>
          <a:p>
            <a:pPr lvl="1"/>
            <a:r>
              <a:rPr kumimoji="1" lang="en-US" altLang="zh-CN" dirty="0"/>
              <a:t>Preprocessing: extracts disk logs to labeled sample (</a:t>
            </a:r>
            <a:r>
              <a:rPr kumimoji="1" lang="en-US" altLang="zh-CN" i="1" dirty="0"/>
              <a:t>feature vector, label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en-US" altLang="zh-CN" dirty="0"/>
              <a:t>Training and prediction</a:t>
            </a:r>
          </a:p>
          <a:p>
            <a:pPr lvl="1"/>
            <a:endParaRPr kumimoji="1" lang="zh-CN" altLang="en-US" b="1" i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B2097E-976F-A48E-00EB-FD16D5820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666AC-C890-8B92-F067-F6374A64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 in Scalability of Preprocessing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1789F-9785-F402-FBA4-DF267596E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(C1) Lack of integration between data collection and training</a:t>
            </a:r>
          </a:p>
          <a:p>
            <a:pPr lvl="1"/>
            <a:r>
              <a:rPr kumimoji="1" lang="en-US" altLang="zh-CN" dirty="0"/>
              <a:t>Two types of data transfers</a:t>
            </a:r>
          </a:p>
          <a:p>
            <a:pPr lvl="2"/>
            <a:r>
              <a:rPr kumimoji="1" lang="en-US" altLang="zh-CN" dirty="0"/>
              <a:t>Data collection from source locations </a:t>
            </a:r>
            <a:r>
              <a:rPr kumimoji="1" lang="en-US" altLang="zh-CN" dirty="0">
                <a:sym typeface="Wingdings" pitchFamily="2" charset="2"/>
              </a:rPr>
              <a:t> monitoring system for preparation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Data allocation from monitoring system  external ML-based platforms for training</a:t>
            </a:r>
            <a:endParaRPr kumimoji="1" lang="en-US" altLang="zh-CN" dirty="0"/>
          </a:p>
          <a:p>
            <a:r>
              <a:rPr kumimoji="1" lang="en-US" altLang="zh-CN" dirty="0"/>
              <a:t>(C2) Data inflation in preprocessing</a:t>
            </a:r>
          </a:p>
          <a:p>
            <a:pPr lvl="1"/>
            <a:r>
              <a:rPr kumimoji="1" lang="en-US" altLang="zh-CN" dirty="0"/>
              <a:t>Generating more statistical attributes</a:t>
            </a:r>
          </a:p>
          <a:p>
            <a:pPr lvl="1"/>
            <a:r>
              <a:rPr kumimoji="1" lang="en-US" altLang="zh-CN" dirty="0"/>
              <a:t>Buffering a long period of historical data for online labeling</a:t>
            </a:r>
          </a:p>
          <a:p>
            <a:pPr lvl="1"/>
            <a:r>
              <a:rPr kumimoji="1" lang="en-US" altLang="zh-CN" dirty="0"/>
              <a:t>Larger network overhead for training than preprocessing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CD35D7-7C41-60E0-F4B7-83AFCD48B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44"/>
    </mc:Choice>
    <mc:Fallback xmlns="">
      <p:transition spd="slow" advTm="486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EEC3E4-FC43-55A0-A4F9-D8C64A49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 in Scalability of Preprocessing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6ADD54-C18C-8B55-949E-F8A1C7CB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(C3) Multiple-to-multiple data allocation</a:t>
            </a:r>
          </a:p>
          <a:p>
            <a:pPr lvl="1"/>
            <a:r>
              <a:rPr kumimoji="1" lang="en-US" altLang="zh-CN" dirty="0"/>
              <a:t>Distribute training data from multiple sources to multiple </a:t>
            </a:r>
            <a:r>
              <a:rPr kumimoji="1" lang="en-US" altLang="zh-CN" i="1" dirty="0"/>
              <a:t>base learners</a:t>
            </a:r>
          </a:p>
          <a:p>
            <a:pPr lvl="1"/>
            <a:r>
              <a:rPr kumimoji="1" lang="en-US" altLang="zh-CN" b="1" dirty="0"/>
              <a:t>Absence</a:t>
            </a:r>
            <a:r>
              <a:rPr kumimoji="1" lang="en-US" altLang="zh-CN" dirty="0"/>
              <a:t> of global data view and </a:t>
            </a:r>
            <a:r>
              <a:rPr kumimoji="1" lang="en-US" altLang="zh-CN" b="1" dirty="0"/>
              <a:t>heterogeneity</a:t>
            </a:r>
            <a:r>
              <a:rPr kumimoji="1" lang="en-US" altLang="zh-CN" dirty="0"/>
              <a:t> of data sources</a:t>
            </a:r>
          </a:p>
          <a:p>
            <a:pPr lvl="1"/>
            <a:r>
              <a:rPr kumimoji="1" lang="en-US" altLang="zh-CN" dirty="0"/>
              <a:t>State-of-the-art incremental learning algorithms</a:t>
            </a:r>
          </a:p>
          <a:p>
            <a:pPr lvl="2"/>
            <a:r>
              <a:rPr kumimoji="1" lang="en-US" altLang="zh-CN" b="1" dirty="0"/>
              <a:t>Single</a:t>
            </a:r>
            <a:r>
              <a:rPr kumimoji="1" lang="en-US" altLang="zh-CN" dirty="0"/>
              <a:t> continuous data stream to base learners via </a:t>
            </a:r>
            <a:r>
              <a:rPr kumimoji="1" lang="en-US" altLang="zh-CN" i="1" dirty="0"/>
              <a:t>Poisson sampling</a:t>
            </a:r>
          </a:p>
          <a:p>
            <a:pPr lvl="1"/>
            <a:r>
              <a:rPr kumimoji="1" lang="en-US" altLang="zh-CN" b="1" dirty="0">
                <a:solidFill>
                  <a:srgbClr val="FF0000"/>
                </a:solidFill>
              </a:rPr>
              <a:t>Open issues</a:t>
            </a:r>
          </a:p>
          <a:p>
            <a:pPr lvl="2"/>
            <a:r>
              <a:rPr kumimoji="1" lang="en-US" altLang="zh-CN" dirty="0"/>
              <a:t>How to determine parameters of Poisson sampling for multiple data streams?</a:t>
            </a:r>
          </a:p>
          <a:p>
            <a:pPr lvl="2"/>
            <a:r>
              <a:rPr kumimoji="1" lang="en-US" altLang="zh-CN" dirty="0"/>
              <a:t>How to adapt parameters of Poisson sampling over time for multiple data streams?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195CA5-6B7F-5200-5237-895ECC4EE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6"/>
    </mc:Choice>
    <mc:Fallback xmlns="">
      <p:transition spd="slow" advTm="648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55D52-3C34-1E45-A837-532FDBDF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29031-756B-6ABD-3266-3CAC16E1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ScaleDFP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scaling disk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</a:p>
          <a:p>
            <a:pPr lvl="1"/>
            <a:r>
              <a:rPr kumimoji="1" lang="en-US" altLang="zh-CN" dirty="0"/>
              <a:t>Design goals</a:t>
            </a:r>
          </a:p>
          <a:p>
            <a:pPr lvl="2"/>
            <a:r>
              <a:rPr kumimoji="1" lang="en-US" altLang="zh-CN" dirty="0"/>
              <a:t>Scalability, system throughput, and prediction accuracy</a:t>
            </a:r>
          </a:p>
          <a:p>
            <a:pPr lvl="1"/>
            <a:r>
              <a:rPr kumimoji="1" lang="en-US" altLang="zh-CN" dirty="0"/>
              <a:t>Design techniques</a:t>
            </a:r>
          </a:p>
          <a:p>
            <a:pPr lvl="2"/>
            <a:r>
              <a:rPr kumimoji="1" lang="en-US" altLang="zh-CN" dirty="0"/>
              <a:t>Near-data preprocessing, random </a:t>
            </a:r>
            <a:r>
              <a:rPr kumimoji="1" lang="en-US" altLang="zh-CN" dirty="0" err="1"/>
              <a:t>downsampling</a:t>
            </a:r>
            <a:r>
              <a:rPr kumimoji="1" lang="en-US" altLang="zh-CN" dirty="0"/>
              <a:t>, and training data allocation</a:t>
            </a:r>
          </a:p>
          <a:p>
            <a:pPr lvl="1"/>
            <a:r>
              <a:rPr lang="en-US" altLang="zh-CN" dirty="0"/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prototype and open-sourced code</a:t>
            </a:r>
            <a:endParaRPr kumimoji="1" lang="en-US" altLang="zh-CN" dirty="0"/>
          </a:p>
          <a:p>
            <a:r>
              <a:rPr lang="en-US" altLang="zh-CN" dirty="0"/>
              <a:t>Evaluation of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datasets with up to 130 instances</a:t>
            </a:r>
          </a:p>
          <a:p>
            <a:pPr lvl="1"/>
            <a:r>
              <a:rPr lang="en-US" altLang="zh-CN" dirty="0"/>
              <a:t>Scalability of preprocessing</a:t>
            </a:r>
          </a:p>
          <a:p>
            <a:pPr lvl="1"/>
            <a:r>
              <a:rPr lang="en-US" altLang="zh-CN" dirty="0"/>
              <a:t>Significantly improve throughput of preprocessing and training</a:t>
            </a:r>
          </a:p>
          <a:p>
            <a:pPr lvl="1"/>
            <a:r>
              <a:rPr lang="en-US" altLang="zh-CN" dirty="0"/>
              <a:t>Maintain prediction accuracy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492421-D485-FFAB-23AA-0FD826E90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0"/>
    </mc:Choice>
    <mc:Fallback xmlns="">
      <p:transition spd="slow" advTm="414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BEE26-70BF-AEFA-5158-148D04CF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34B399-975E-E55D-9BBD-3ADF99BD0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CD3D3B-2C28-C2A7-8892-BE898269EB39}"/>
              </a:ext>
            </a:extLst>
          </p:cNvPr>
          <p:cNvSpPr txBox="1">
            <a:spLocks/>
          </p:cNvSpPr>
          <p:nvPr/>
        </p:nvSpPr>
        <p:spPr bwMode="auto">
          <a:xfrm>
            <a:off x="609441" y="4042198"/>
            <a:ext cx="4260835" cy="19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kern="0" dirty="0"/>
              <a:t>Components</a:t>
            </a:r>
          </a:p>
          <a:p>
            <a:pPr lvl="1"/>
            <a:r>
              <a:rPr kumimoji="1" lang="en-US" altLang="zh-CN" kern="0" dirty="0"/>
              <a:t>Multiple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data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collectors</a:t>
            </a:r>
          </a:p>
          <a:p>
            <a:pPr lvl="1"/>
            <a:r>
              <a:rPr kumimoji="1" lang="en-US" altLang="zh-CN" kern="0" dirty="0"/>
              <a:t>A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coordinator</a:t>
            </a:r>
          </a:p>
          <a:p>
            <a:pPr lvl="1"/>
            <a:r>
              <a:rPr kumimoji="1" lang="en-US" altLang="zh-CN" kern="0" dirty="0"/>
              <a:t>Multiple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receivers</a:t>
            </a:r>
            <a:endParaRPr kumimoji="1" lang="zh-CN" altLang="en-US" kern="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0CD7656-63E8-D090-7CEC-2E3870147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752" y="1630361"/>
            <a:ext cx="11881320" cy="2083967"/>
          </a:xfr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01CFAE2-1244-3581-FB45-7E6ADD8127ED}"/>
              </a:ext>
            </a:extLst>
          </p:cNvPr>
          <p:cNvSpPr txBox="1">
            <a:spLocks/>
          </p:cNvSpPr>
          <p:nvPr/>
        </p:nvSpPr>
        <p:spPr bwMode="auto">
          <a:xfrm>
            <a:off x="5098664" y="4022787"/>
            <a:ext cx="6480720" cy="19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</a:p>
          <a:p>
            <a:pPr lvl="1"/>
            <a:r>
              <a:rPr kumimoji="1" lang="en-US" altLang="zh-CN" dirty="0"/>
              <a:t>Near-data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(C1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addressed)</a:t>
            </a:r>
          </a:p>
          <a:p>
            <a:pPr lvl="1"/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downsampling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(C2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addressed)</a:t>
            </a:r>
          </a:p>
          <a:p>
            <a:pPr lvl="1"/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(C3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addressed)</a:t>
            </a:r>
            <a:endParaRPr kumimoji="1" lang="zh-CN" altLang="en-US" dirty="0"/>
          </a:p>
          <a:p>
            <a:endParaRPr kumimoji="1" lang="zh-CN" altLang="en-US" dirty="0"/>
          </a:p>
          <a:p>
            <a:pPr lvl="1"/>
            <a:endParaRPr kumimoji="1"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59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0"/>
    </mc:Choice>
    <mc:Fallback xmlns="">
      <p:transition spd="slow" advTm="487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5FEAA-9E94-ACFC-AF1F-59EFE799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21F38-3002-B885-5E15-F0C6296F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Near-data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</a:t>
            </a:r>
          </a:p>
          <a:p>
            <a:pPr lvl="1"/>
            <a:r>
              <a:rPr kumimoji="1" lang="en-US" altLang="zh-CN" dirty="0"/>
              <a:t>Straw-man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solutions</a:t>
            </a:r>
          </a:p>
          <a:p>
            <a:pPr lvl="2"/>
            <a:r>
              <a:rPr kumimoji="1" lang="en-US" altLang="zh-CN" dirty="0"/>
              <a:t>Deployment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  <a:p>
            <a:pPr marL="1371600" lvl="2" indent="-457200">
              <a:buFont typeface="+mj-lt"/>
              <a:buAutoNum type="alphaLcParenR"/>
            </a:pPr>
            <a:r>
              <a:rPr kumimoji="1" lang="en-US" altLang="zh-CN" dirty="0"/>
              <a:t>Routing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dedicated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 </a:t>
            </a:r>
            <a:r>
              <a:rPr kumimoji="1" lang="en-US" altLang="zh-CN" dirty="0">
                <a:sym typeface="Wingdings" pitchFamily="2" charset="2"/>
              </a:rPr>
              <a:t> double data movements</a:t>
            </a:r>
          </a:p>
          <a:p>
            <a:pPr marL="1371600" lvl="2" indent="-457200">
              <a:buAutoNum type="alphaLcParenR"/>
            </a:pPr>
            <a:r>
              <a:rPr kumimoji="1" lang="en-US" altLang="zh-CN" dirty="0">
                <a:sym typeface="Wingdings" pitchFamily="2" charset="2"/>
              </a:rPr>
              <a:t>Routing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raw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data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directly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to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a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cluster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for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both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preprocessing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and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training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resource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Wingdings" pitchFamily="2" charset="2"/>
              </a:rPr>
              <a:t>Observation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FF0000"/>
                </a:solidFill>
                <a:sym typeface="Wingdings" pitchFamily="2" charset="2"/>
              </a:rPr>
              <a:t>Data movement from data collection to distributed preprocessing is redundant</a:t>
            </a:r>
            <a:endParaRPr kumimoji="1" lang="en-US" altLang="zh-CN" dirty="0">
              <a:sym typeface="Wingdings" pitchFamily="2" charset="2"/>
            </a:endParaRPr>
          </a:p>
          <a:p>
            <a:pPr marL="1371600" lvl="2" indent="-457200">
              <a:buFont typeface="+mj-lt"/>
              <a:buAutoNum type="alphaLcParenR"/>
            </a:pPr>
            <a:r>
              <a:rPr kumimoji="1" lang="en-US" altLang="zh-CN" dirty="0">
                <a:sym typeface="Wingdings" pitchFamily="2" charset="2"/>
              </a:rPr>
              <a:t>Raw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data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is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emitted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from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multiple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sources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and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naturally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distributed</a:t>
            </a:r>
          </a:p>
          <a:p>
            <a:pPr marL="1371600" lvl="2" indent="-457200">
              <a:buFont typeface="+mj-lt"/>
              <a:buAutoNum type="alphaLcParenR"/>
            </a:pPr>
            <a:r>
              <a:rPr kumimoji="1" lang="en-US" altLang="zh-CN" dirty="0">
                <a:sym typeface="Wingdings" pitchFamily="2" charset="2"/>
              </a:rPr>
              <a:t>Preprocessing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raw data of one data source is independent from others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D950ED-17CB-25C3-B312-1D63E63B9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70"/>
    </mc:Choice>
    <mc:Fallback xmlns="">
      <p:transition spd="slow" advTm="638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5FEAA-9E94-ACFC-AF1F-59EFE799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ScaleDFP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21F38-3002-B885-5E15-F0C6296F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Near-data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preprocessing</a:t>
            </a:r>
          </a:p>
          <a:p>
            <a:pPr lvl="1"/>
            <a:r>
              <a:rPr kumimoji="1" lang="en-US" altLang="zh-CN" dirty="0"/>
              <a:t>Once each data collector collects disk logs</a:t>
            </a:r>
          </a:p>
          <a:p>
            <a:pPr lvl="1"/>
            <a:r>
              <a:rPr kumimoji="1" lang="en-US" altLang="zh-CN" dirty="0"/>
              <a:t>Execute preprocessing on each data collector </a:t>
            </a:r>
            <a:r>
              <a:rPr kumimoji="1" lang="en-US" altLang="zh-CN" b="1" dirty="0">
                <a:solidFill>
                  <a:srgbClr val="FF0000"/>
                </a:solidFill>
              </a:rPr>
              <a:t>locally</a:t>
            </a:r>
          </a:p>
          <a:p>
            <a:pPr lvl="2"/>
            <a:r>
              <a:rPr kumimoji="1" lang="en-US" altLang="zh-CN" dirty="0"/>
              <a:t>Feature extraction</a:t>
            </a:r>
          </a:p>
          <a:p>
            <a:pPr lvl="2"/>
            <a:r>
              <a:rPr kumimoji="1" lang="en-US" altLang="zh-CN" dirty="0"/>
              <a:t>Buffering samples into a dedicated local buffering window for online labeling</a:t>
            </a:r>
          </a:p>
          <a:p>
            <a:pPr lvl="2"/>
            <a:r>
              <a:rPr kumimoji="1" lang="en-US" altLang="zh-CN" dirty="0"/>
              <a:t>Time-window </a:t>
            </a:r>
            <a:r>
              <a:rPr kumimoji="1" lang="en-US" altLang="zh-CN" dirty="0" err="1"/>
              <a:t>downsampling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Benefits</a:t>
            </a:r>
          </a:p>
          <a:p>
            <a:pPr lvl="2"/>
            <a:r>
              <a:rPr kumimoji="1" lang="en-US" altLang="zh-CN" dirty="0"/>
              <a:t>Minimize data movements from data collection to preprocessing</a:t>
            </a:r>
          </a:p>
          <a:p>
            <a:pPr lvl="2"/>
            <a:r>
              <a:rPr kumimoji="1" lang="en-US" altLang="zh-CN" dirty="0"/>
              <a:t>Alleviate resource contention</a:t>
            </a:r>
          </a:p>
          <a:p>
            <a:pPr lvl="3"/>
            <a:r>
              <a:rPr kumimoji="1" lang="en-US" altLang="zh-CN" dirty="0"/>
              <a:t>Offload buffering tasks from centralized places to distributed data collectors</a:t>
            </a:r>
          </a:p>
          <a:p>
            <a:pPr lvl="3"/>
            <a:r>
              <a:rPr kumimoji="1" lang="en-US" altLang="zh-CN" dirty="0"/>
              <a:t>Enabling parallel processing</a:t>
            </a:r>
          </a:p>
          <a:p>
            <a:pPr lvl="2"/>
            <a:endParaRPr kumimoji="1" lang="en-US" altLang="zh-CN" dirty="0"/>
          </a:p>
          <a:p>
            <a:pPr marL="914400" lvl="2" indent="0">
              <a:buNone/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D950ED-17CB-25C3-B312-1D63E63B9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0"/>
    </mc:Choice>
    <mc:Fallback xmlns="">
      <p:transition spd="slow" advTm="51320"/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st21ssd" id="{31FDBD2F-1145-594D-9A47-06F970B463AA}" vid="{37F21638-0B69-9F4B-B94A-4CC39DF0C31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11544</TotalTime>
  <Words>3745</Words>
  <Application>Microsoft Macintosh PowerPoint</Application>
  <PresentationFormat>自定义</PresentationFormat>
  <Paragraphs>387</Paragraphs>
  <Slides>23</Slides>
  <Notes>22</Notes>
  <HiddenSlides>4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NimbusRomNo9L</vt:lpstr>
      <vt:lpstr>Arial</vt:lpstr>
      <vt:lpstr>Cambria Math</vt:lpstr>
      <vt:lpstr>Times New Roman</vt:lpstr>
      <vt:lpstr>Wingdings</vt:lpstr>
      <vt:lpstr>Default Design</vt:lpstr>
      <vt:lpstr>Scaling Disk Failure Prediction via  Multi-Source Stream Mining</vt:lpstr>
      <vt:lpstr>Background and Motivation</vt:lpstr>
      <vt:lpstr>Problem Formulation</vt:lpstr>
      <vt:lpstr>Challenges in Scalability of Preprocessing</vt:lpstr>
      <vt:lpstr>Challenges in Scalability of Preprocessing</vt:lpstr>
      <vt:lpstr>Our Contributions</vt:lpstr>
      <vt:lpstr>Design of ScaleDFP</vt:lpstr>
      <vt:lpstr>Design of ScaleDFP</vt:lpstr>
      <vt:lpstr>Design of ScaleDFP</vt:lpstr>
      <vt:lpstr>Design of ScaleDFP</vt:lpstr>
      <vt:lpstr>Design of ScaleDFP</vt:lpstr>
      <vt:lpstr>Design of ScaleDFP</vt:lpstr>
      <vt:lpstr>Design of ScaleDFP</vt:lpstr>
      <vt:lpstr>Evaluation</vt:lpstr>
      <vt:lpstr>Evaluation</vt:lpstr>
      <vt:lpstr>Evaluation</vt:lpstr>
      <vt:lpstr>Evaluation</vt:lpstr>
      <vt:lpstr>Conclusion</vt:lpstr>
      <vt:lpstr>Thank You! Q &amp; A</vt:lpstr>
      <vt:lpstr>Background</vt:lpstr>
      <vt:lpstr>Our Contributions</vt:lpstr>
      <vt:lpstr>Motivation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Shujie Han</dc:creator>
  <cp:lastModifiedBy>Shujie Han</cp:lastModifiedBy>
  <cp:revision>371</cp:revision>
  <cp:lastPrinted>2021-01-23T03:01:14Z</cp:lastPrinted>
  <dcterms:created xsi:type="dcterms:W3CDTF">2024-11-18T06:59:53Z</dcterms:created>
  <dcterms:modified xsi:type="dcterms:W3CDTF">2024-12-10T05:09:03Z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