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541" r:id="rId2"/>
    <p:sldId id="572" r:id="rId3"/>
    <p:sldId id="648" r:id="rId4"/>
    <p:sldId id="742" r:id="rId5"/>
    <p:sldId id="574" r:id="rId6"/>
    <p:sldId id="837" r:id="rId7"/>
    <p:sldId id="853" r:id="rId8"/>
    <p:sldId id="846" r:id="rId9"/>
    <p:sldId id="848" r:id="rId10"/>
    <p:sldId id="847" r:id="rId11"/>
    <p:sldId id="850" r:id="rId12"/>
    <p:sldId id="849" r:id="rId13"/>
    <p:sldId id="851" r:id="rId14"/>
    <p:sldId id="852" r:id="rId15"/>
    <p:sldId id="840" r:id="rId16"/>
    <p:sldId id="841" r:id="rId17"/>
    <p:sldId id="839" r:id="rId18"/>
    <p:sldId id="845" r:id="rId19"/>
    <p:sldId id="843" r:id="rId20"/>
    <p:sldId id="844" r:id="rId21"/>
  </p:sldIdLst>
  <p:sldSz cx="12188825" cy="6858000"/>
  <p:notesSz cx="6794500" cy="9906000"/>
  <p:custDataLst>
    <p:tags r:id="rId24"/>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084" userDrawn="1">
          <p15:clr>
            <a:srgbClr val="A4A3A4"/>
          </p15:clr>
        </p15:guide>
        <p15:guide id="2" pos="3924" userDrawn="1">
          <p15:clr>
            <a:srgbClr val="A4A3A4"/>
          </p15:clr>
        </p15:guide>
      </p15:sldGuideLst>
    </p:ext>
    <p:ext uri="{2D200454-40CA-4A62-9FC3-DE9A4176ACB9}">
      <p15:notesGuideLst xmlns:p15="http://schemas.microsoft.com/office/powerpoint/2012/main">
        <p15:guide id="1" orient="horz" pos="3010">
          <p15:clr>
            <a:srgbClr val="A4A3A4"/>
          </p15:clr>
        </p15:guide>
        <p15:guide id="2" pos="218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C09C"/>
    <a:srgbClr val="A3DBFF"/>
    <a:srgbClr val="FF0000"/>
    <a:srgbClr val="3333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93" autoAdjust="0"/>
    <p:restoredTop sz="69697" autoAdjust="0"/>
  </p:normalViewPr>
  <p:slideViewPr>
    <p:cSldViewPr showGuides="1">
      <p:cViewPr varScale="1">
        <p:scale>
          <a:sx n="87" d="100"/>
          <a:sy n="87" d="100"/>
        </p:scale>
        <p:origin x="1315" y="58"/>
      </p:cViewPr>
      <p:guideLst>
        <p:guide orient="horz" pos="2084"/>
        <p:guide pos="3924"/>
      </p:guideLst>
    </p:cSldViewPr>
  </p:slideViewPr>
  <p:outlineViewPr>
    <p:cViewPr>
      <p:scale>
        <a:sx n="33" d="100"/>
        <a:sy n="33" d="100"/>
      </p:scale>
      <p:origin x="0" y="126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280" y="96"/>
      </p:cViewPr>
      <p:guideLst>
        <p:guide orient="horz" pos="3010"/>
        <p:guide pos="218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lstStyle>
            <a:lvl1pPr defTabSz="967105"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lstStyle>
            <a:lvl1pPr algn="r" defTabSz="967105"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lstStyle>
            <a:lvl1pPr defTabSz="967105"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lstStyle>
            <a:lvl1pPr algn="r" defTabSz="967105" eaLnBrk="1" hangingPunct="1">
              <a:defRPr sz="1300" smtClean="0"/>
            </a:lvl1pPr>
          </a:lstStyle>
          <a:p>
            <a:pPr>
              <a:defRPr/>
            </a:pPr>
            <a:fld id="{EC486EC7-B4F1-4F04-B7FF-C486E608758D}"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lstStyle>
            <a:lvl1pPr defTabSz="967105"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3848447" y="0"/>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lstStyle>
            <a:lvl1pPr algn="r" defTabSz="967105"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6838" y="742950"/>
            <a:ext cx="6600825" cy="3714750"/>
          </a:xfrm>
          <a:prstGeom prst="rect">
            <a:avLst/>
          </a:prstGeom>
          <a:noFill/>
          <a:ln w="9525">
            <a:solidFill>
              <a:srgbClr val="000000"/>
            </a:solidFill>
            <a:miter lim="800000"/>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9" name="Rectangle 5"/>
          <p:cNvSpPr>
            <a:spLocks noGrp="1" noChangeArrowheads="1"/>
          </p:cNvSpPr>
          <p:nvPr>
            <p:ph type="body" sz="quarter" idx="3"/>
          </p:nvPr>
        </p:nvSpPr>
        <p:spPr bwMode="auto">
          <a:xfrm>
            <a:off x="679746" y="4705678"/>
            <a:ext cx="5435010" cy="4456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lstStyle>
            <a:lvl1pPr defTabSz="967105"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3848447" y="9409718"/>
            <a:ext cx="2944579" cy="49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lstStyle>
            <a:lvl1pPr algn="r" defTabSz="967105" eaLnBrk="1" hangingPunct="1">
              <a:defRPr sz="1300" smtClean="0"/>
            </a:lvl1pPr>
          </a:lstStyle>
          <a:p>
            <a:pPr>
              <a:defRPr/>
            </a:pPr>
            <a:fld id="{4600D095-13D5-439B-AA5E-03D3CC9BD5C1}" type="slidenum">
              <a:rPr lang="en-US"/>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8788" y="720725"/>
            <a:ext cx="6397625" cy="3600450"/>
          </a:xfrm>
        </p:spPr>
      </p:sp>
      <p:sp>
        <p:nvSpPr>
          <p:cNvPr id="3" name="Notes Placeholder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Good morning, everyone. My name is Zhao</a:t>
            </a:r>
            <a:r>
              <a:rPr lang="zh-CN" altLang="en-US" sz="1200" b="0" i="0" u="none" strike="noStrike" kern="1200" dirty="0">
                <a:solidFill>
                  <a:schemeClr val="tx1"/>
                </a:solidFill>
                <a:effectLst/>
                <a:latin typeface="Arial" panose="020B0604020202020204" pitchFamily="34" charset="0"/>
                <a:ea typeface="+mn-ea"/>
                <a:cs typeface="+mn-cs"/>
              </a:rPr>
              <a:t> </a:t>
            </a:r>
            <a:r>
              <a:rPr lang="en-US" altLang="zh-CN" sz="1200" b="0" i="0" u="none" strike="noStrike" kern="1200" dirty="0">
                <a:solidFill>
                  <a:schemeClr val="tx1"/>
                </a:solidFill>
                <a:effectLst/>
                <a:latin typeface="Arial" panose="020B0604020202020204" pitchFamily="34" charset="0"/>
                <a:ea typeface="+mn-ea"/>
                <a:cs typeface="+mn-cs"/>
              </a:rPr>
              <a:t>Jia, and today I'll be presenting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a system for SGX-Enabled Encrypted Cross-Cloud Data Synchronization. This work was a collaboration between The Chinese University of Hong Kong and the University of Electronic Science and Technology of China.</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In our increasingly data-driven world, managing data across multiple clouds is common, but doing so securely and efficiently is a major challenge.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is our solution to this problem.</a:t>
            </a:r>
            <a:endParaRPr lang="en-US" altLang="zh-CN" b="0" dirty="0">
              <a:effectLst/>
            </a:endParaRPr>
          </a:p>
          <a:p>
            <a:br>
              <a:rPr lang="en-US" altLang="zh-CN" dirty="0"/>
            </a:b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Here is the high-level architecture of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We deploy a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proxy, which hosts the SGX enclave, near each cloud. These proxies communicate over a secure channel via SGX </a:t>
            </a:r>
            <a:r>
              <a:rPr lang="en-US" altLang="zh-CN" dirty="0"/>
              <a:t>attestation</a:t>
            </a:r>
            <a:r>
              <a:rPr lang="en-US" altLang="zh-CN" sz="1200" b="0" i="0" u="none" strike="noStrike" kern="1200" dirty="0">
                <a:solidFill>
                  <a:schemeClr val="tx1"/>
                </a:solidFill>
                <a:effectLst/>
                <a:latin typeface="Arial" panose="020B0604020202020204" pitchFamily="34" charset="0"/>
                <a:ea typeface="+mn-ea"/>
                <a:cs typeface="+mn-cs"/>
              </a:rPr>
              <a:t>.</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Inside the proxy, our Data Sync module works alongside an encrypted deduplication system. When data is synchronized, it is processed inside the enclave. Unique data is stored in encrypted containers in the cloud, and file recipes track how to reconstruct the original files. A global fingerprint index helps find duplicate chunks efficiently.</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784853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err="1">
                <a:solidFill>
                  <a:schemeClr val="tx1"/>
                </a:solidFill>
                <a:effectLst/>
                <a:latin typeface="Arial" panose="020B0604020202020204" pitchFamily="34" charset="0"/>
                <a:ea typeface="+mn-ea"/>
                <a:cs typeface="+mn-cs"/>
              </a:rPr>
              <a:t>SeedSync's</a:t>
            </a:r>
            <a:r>
              <a:rPr lang="en-US" altLang="zh-CN" sz="1200" b="0" i="0" u="none" strike="noStrike" kern="1200" dirty="0">
                <a:solidFill>
                  <a:schemeClr val="tx1"/>
                </a:solidFill>
                <a:effectLst/>
                <a:latin typeface="Arial" panose="020B0604020202020204" pitchFamily="34" charset="0"/>
                <a:ea typeface="+mn-ea"/>
                <a:cs typeface="+mn-cs"/>
              </a:rPr>
              <a:t> security starts with shielded key management. All cryptographic keys are generated, stored, and used exclusively within the enclave.</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We have a Data Encryption Key, KE​, which solves the interoperability problem since data can be safely decrypted and re-encrypted inside the enclave for each cloud. We have an Integrity Key, KI​, for generating HMACs to verify data integrity. And finally, a Session Key, KS.</a:t>
            </a:r>
            <a:endParaRPr lang="en-US" altLang="zh-CN" dirty="0"/>
          </a:p>
          <a:p>
            <a:endParaRPr lang="en-US" altLang="zh-CN" dirty="0"/>
          </a:p>
          <a:p>
            <a:r>
              <a:rPr lang="en-US" altLang="zh-CN" dirty="0"/>
              <a:t>Note that the session key </a:t>
            </a:r>
            <a:r>
              <a:rPr lang="en-US" altLang="zh-CN" sz="1200" b="0" i="0" u="none" strike="noStrike" kern="1200" dirty="0">
                <a:solidFill>
                  <a:schemeClr val="tx1"/>
                </a:solidFill>
                <a:effectLst/>
                <a:latin typeface="Arial" panose="020B0604020202020204" pitchFamily="34" charset="0"/>
                <a:ea typeface="+mn-ea"/>
                <a:cs typeface="+mn-cs"/>
              </a:rPr>
              <a:t>is negotiated for every sync operation to secure the communication channel between proxies. It encrypts all data in transfer. And when the destination enclave receives the data, it decrypts with session key to process sync within enclave. After processing, the unique data will be encrypted using its own data encryption key, and integrity tags are generated with integrity key, which are different from the ones of the source cloud.</a:t>
            </a:r>
            <a:endParaRPr lang="en-US" altLang="zh-CN" dirty="0"/>
          </a:p>
          <a:p>
            <a:br>
              <a:rPr lang="en-US" altLang="zh-CN" dirty="0"/>
            </a:br>
            <a:r>
              <a:rPr lang="en-US" altLang="zh-CN" sz="1200" b="0" i="0" u="none" strike="noStrike" kern="1200" dirty="0">
                <a:solidFill>
                  <a:schemeClr val="tx1"/>
                </a:solidFill>
                <a:effectLst/>
                <a:latin typeface="Arial" panose="020B0604020202020204" pitchFamily="34" charset="0"/>
                <a:ea typeface="+mn-ea"/>
                <a:cs typeface="+mn-cs"/>
              </a:rPr>
              <a:t>This design prevents key exposure and eliminates the key reuse vulnerabilities found in other systems – each enclave manages its own keys.</a:t>
            </a:r>
            <a:endParaRPr lang="zh-CN" altLang="en-US" dirty="0"/>
          </a:p>
        </p:txBody>
      </p:sp>
    </p:spTree>
    <p:extLst>
      <p:ext uri="{BB962C8B-B14F-4D97-AF65-F5344CB8AC3E}">
        <p14:creationId xmlns:p14="http://schemas.microsoft.com/office/powerpoint/2010/main" val="201619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For data integrity, a naive approach of computing one HMAC for an entire file is too slow and doesn't scale. Instead,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introduces a tree-structured integrity protection mechanism.</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As shown in the diagram, we generate HMACs for individual data chunks and store them in the file recipe. We then build a Merkle tree on top of the file recipes for all versions of a file. The root of this tree provides a single, verifiable hash for the entire version history. This structure is efficient to update and verify within the enclave, and we can merge older, already-synchronized versions to keep the tree compact and fast.</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2461585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To optimize performance, we carefully manage what happens inside the enclave. We maintain two key indexes within the enclave: a fingerprint index for chunk-level deduplication and a feature index for byte-level delta compression.</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Based on the data locality patterns we observed, we implement a locality-based management policy. When the destination needs a chunk, instead of just fetching that one chunk's metadata, we pre-fetch the metadata for the entire container it belongs to. This loads the enclave with metadata for chunks that are likely to be needed next, significantly reducing the number of slow </a:t>
            </a:r>
            <a:r>
              <a:rPr lang="en-US" altLang="zh-CN" sz="1200" b="0" i="0" u="none" strike="noStrike" kern="1200" dirty="0" err="1">
                <a:solidFill>
                  <a:schemeClr val="tx1"/>
                </a:solidFill>
                <a:effectLst/>
                <a:latin typeface="Arial" panose="020B0604020202020204" pitchFamily="34" charset="0"/>
                <a:ea typeface="+mn-ea"/>
                <a:cs typeface="+mn-cs"/>
              </a:rPr>
              <a:t>OCalls</a:t>
            </a:r>
            <a:r>
              <a:rPr lang="en-US" altLang="zh-CN" sz="1200" b="0" i="0" u="none" strike="noStrike" kern="1200" dirty="0">
                <a:solidFill>
                  <a:schemeClr val="tx1"/>
                </a:solidFill>
                <a:effectLst/>
                <a:latin typeface="Arial" panose="020B0604020202020204" pitchFamily="34" charset="0"/>
                <a:ea typeface="+mn-ea"/>
                <a:cs typeface="+mn-cs"/>
              </a:rPr>
              <a:t> to external storage.</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80310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This all comes together in our six-phase shielded data synchronization protocol. All security-sensitive operations happen inside the enclaves.</a:t>
            </a:r>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Here's a quick walkthrough:</a:t>
            </a:r>
            <a:endParaRPr lang="en-US" altLang="zh-CN" b="0" dirty="0">
              <a:effectLst/>
            </a:endParaRPr>
          </a:p>
          <a:p>
            <a:pPr rtl="0" fontAlgn="base"/>
            <a:r>
              <a:rPr lang="en-US" altLang="zh-CN" sz="1200" b="0" i="0" u="none" strike="noStrike" kern="1200" dirty="0">
                <a:solidFill>
                  <a:schemeClr val="tx1"/>
                </a:solidFill>
                <a:effectLst/>
                <a:latin typeface="Arial" panose="020B0604020202020204" pitchFamily="34" charset="0"/>
                <a:ea typeface="+mn-ea"/>
                <a:cs typeface="+mn-cs"/>
              </a:rPr>
              <a:t>1. The </a:t>
            </a:r>
            <a:r>
              <a:rPr lang="en-US" altLang="zh-CN" sz="1200" b="1" i="0" u="none" strike="noStrike" kern="1200" dirty="0">
                <a:solidFill>
                  <a:schemeClr val="tx1"/>
                </a:solidFill>
                <a:effectLst/>
                <a:latin typeface="Arial" panose="020B0604020202020204" pitchFamily="34" charset="0"/>
                <a:ea typeface="+mn-ea"/>
                <a:cs typeface="+mn-cs"/>
              </a:rPr>
              <a:t>source</a:t>
            </a:r>
            <a:r>
              <a:rPr lang="en-US" altLang="zh-CN" sz="1200" b="0" i="0" u="none" strike="noStrike" kern="1200" dirty="0">
                <a:solidFill>
                  <a:schemeClr val="tx1"/>
                </a:solidFill>
                <a:effectLst/>
                <a:latin typeface="Arial" panose="020B0604020202020204" pitchFamily="34" charset="0"/>
                <a:ea typeface="+mn-ea"/>
                <a:cs typeface="+mn-cs"/>
              </a:rPr>
              <a:t> sends a list of fingerprints for the file.</a:t>
            </a:r>
          </a:p>
          <a:p>
            <a:pPr rtl="0" fontAlgn="base"/>
            <a:r>
              <a:rPr lang="en-US" altLang="zh-CN" sz="1200" b="0" i="0" u="none" strike="noStrike" kern="1200" dirty="0">
                <a:solidFill>
                  <a:schemeClr val="tx1"/>
                </a:solidFill>
                <a:effectLst/>
                <a:latin typeface="Arial" panose="020B0604020202020204" pitchFamily="34" charset="0"/>
                <a:ea typeface="+mn-ea"/>
                <a:cs typeface="+mn-cs"/>
              </a:rPr>
              <a:t>2. The </a:t>
            </a:r>
            <a:r>
              <a:rPr lang="en-US" altLang="zh-CN" sz="1200" b="1" i="0" u="none" strike="noStrike" kern="1200" dirty="0">
                <a:solidFill>
                  <a:schemeClr val="tx1"/>
                </a:solidFill>
                <a:effectLst/>
                <a:latin typeface="Arial" panose="020B0604020202020204" pitchFamily="34" charset="0"/>
                <a:ea typeface="+mn-ea"/>
                <a:cs typeface="+mn-cs"/>
              </a:rPr>
              <a:t>destination</a:t>
            </a:r>
            <a:r>
              <a:rPr lang="en-US" altLang="zh-CN" sz="1200" b="0" i="0" u="none" strike="noStrike" kern="1200" dirty="0">
                <a:solidFill>
                  <a:schemeClr val="tx1"/>
                </a:solidFill>
                <a:effectLst/>
                <a:latin typeface="Arial" panose="020B0604020202020204" pitchFamily="34" charset="0"/>
                <a:ea typeface="+mn-ea"/>
                <a:cs typeface="+mn-cs"/>
              </a:rPr>
              <a:t> checks these against its local indexes to find unique chunks.</a:t>
            </a:r>
          </a:p>
          <a:p>
            <a:pPr rtl="0" fontAlgn="base"/>
            <a:r>
              <a:rPr lang="en-US" altLang="zh-CN" sz="1200" b="0" i="0" u="none" strike="noStrike" kern="1200" dirty="0">
                <a:solidFill>
                  <a:schemeClr val="tx1"/>
                </a:solidFill>
                <a:effectLst/>
                <a:latin typeface="Arial" panose="020B0604020202020204" pitchFamily="34" charset="0"/>
                <a:ea typeface="+mn-ea"/>
                <a:cs typeface="+mn-cs"/>
              </a:rPr>
              <a:t>3. The </a:t>
            </a:r>
            <a:r>
              <a:rPr lang="en-US" altLang="zh-CN" sz="1200" b="1" i="0" u="none" strike="noStrike" kern="1200" dirty="0">
                <a:solidFill>
                  <a:schemeClr val="tx1"/>
                </a:solidFill>
                <a:effectLst/>
                <a:latin typeface="Arial" panose="020B0604020202020204" pitchFamily="34" charset="0"/>
                <a:ea typeface="+mn-ea"/>
                <a:cs typeface="+mn-cs"/>
              </a:rPr>
              <a:t>source</a:t>
            </a:r>
            <a:r>
              <a:rPr lang="en-US" altLang="zh-CN" sz="1200" b="0" i="0" u="none" strike="noStrike" kern="1200" dirty="0">
                <a:solidFill>
                  <a:schemeClr val="tx1"/>
                </a:solidFill>
                <a:effectLst/>
                <a:latin typeface="Arial" panose="020B0604020202020204" pitchFamily="34" charset="0"/>
                <a:ea typeface="+mn-ea"/>
                <a:cs typeface="+mn-cs"/>
              </a:rPr>
              <a:t> sends back features for these unique chunks.</a:t>
            </a:r>
          </a:p>
          <a:p>
            <a:pPr rtl="0" fontAlgn="base"/>
            <a:r>
              <a:rPr lang="en-US" altLang="zh-CN" sz="1200" b="0" i="0" u="none" strike="noStrike" kern="1200" dirty="0">
                <a:solidFill>
                  <a:schemeClr val="tx1"/>
                </a:solidFill>
                <a:effectLst/>
                <a:latin typeface="Arial" panose="020B0604020202020204" pitchFamily="34" charset="0"/>
                <a:ea typeface="+mn-ea"/>
                <a:cs typeface="+mn-cs"/>
              </a:rPr>
              <a:t>4. The </a:t>
            </a:r>
            <a:r>
              <a:rPr lang="en-US" altLang="zh-CN" sz="1200" b="1" i="0" u="none" strike="noStrike" kern="1200" dirty="0">
                <a:solidFill>
                  <a:schemeClr val="tx1"/>
                </a:solidFill>
                <a:effectLst/>
                <a:latin typeface="Arial" panose="020B0604020202020204" pitchFamily="34" charset="0"/>
                <a:ea typeface="+mn-ea"/>
                <a:cs typeface="+mn-cs"/>
              </a:rPr>
              <a:t>destination</a:t>
            </a:r>
            <a:r>
              <a:rPr lang="en-US" altLang="zh-CN" sz="1200" b="0" i="0" u="none" strike="noStrike" kern="1200" dirty="0">
                <a:solidFill>
                  <a:schemeClr val="tx1"/>
                </a:solidFill>
                <a:effectLst/>
                <a:latin typeface="Arial" panose="020B0604020202020204" pitchFamily="34" charset="0"/>
                <a:ea typeface="+mn-ea"/>
                <a:cs typeface="+mn-cs"/>
              </a:rPr>
              <a:t> uses these features to identify </a:t>
            </a:r>
            <a:r>
              <a:rPr lang="en-US" altLang="zh-CN" sz="1200" b="0" i="1" u="none" strike="noStrike" kern="1200" dirty="0">
                <a:solidFill>
                  <a:schemeClr val="tx1"/>
                </a:solidFill>
                <a:effectLst/>
                <a:latin typeface="Arial" panose="020B0604020202020204" pitchFamily="34" charset="0"/>
                <a:ea typeface="+mn-ea"/>
                <a:cs typeface="+mn-cs"/>
              </a:rPr>
              <a:t>similar</a:t>
            </a:r>
            <a:r>
              <a:rPr lang="en-US" altLang="zh-CN" sz="1200" b="0" i="0" u="none" strike="noStrike" kern="1200" dirty="0">
                <a:solidFill>
                  <a:schemeClr val="tx1"/>
                </a:solidFill>
                <a:effectLst/>
                <a:latin typeface="Arial" panose="020B0604020202020204" pitchFamily="34" charset="0"/>
                <a:ea typeface="+mn-ea"/>
                <a:cs typeface="+mn-cs"/>
              </a:rPr>
              <a:t> chunks that are good candidates for delta compression. It tells the source which chunks are unique and which are similar.</a:t>
            </a:r>
          </a:p>
          <a:p>
            <a:pPr rtl="0" fontAlgn="base"/>
            <a:r>
              <a:rPr lang="en-US" altLang="zh-CN" sz="1200" b="0" i="0" u="none" strike="noStrike" kern="1200" dirty="0">
                <a:solidFill>
                  <a:schemeClr val="tx1"/>
                </a:solidFill>
                <a:effectLst/>
                <a:latin typeface="Arial" panose="020B0604020202020204" pitchFamily="34" charset="0"/>
                <a:ea typeface="+mn-ea"/>
                <a:cs typeface="+mn-cs"/>
              </a:rPr>
              <a:t>5. The </a:t>
            </a:r>
            <a:r>
              <a:rPr lang="en-US" altLang="zh-CN" sz="1200" b="1" i="0" u="none" strike="noStrike" kern="1200" dirty="0">
                <a:solidFill>
                  <a:schemeClr val="tx1"/>
                </a:solidFill>
                <a:effectLst/>
                <a:latin typeface="Arial" panose="020B0604020202020204" pitchFamily="34" charset="0"/>
                <a:ea typeface="+mn-ea"/>
                <a:cs typeface="+mn-cs"/>
              </a:rPr>
              <a:t>source</a:t>
            </a:r>
            <a:r>
              <a:rPr lang="en-US" altLang="zh-CN" sz="1200" b="0" i="0" u="none" strike="noStrike" kern="1200" dirty="0">
                <a:solidFill>
                  <a:schemeClr val="tx1"/>
                </a:solidFill>
                <a:effectLst/>
                <a:latin typeface="Arial" panose="020B0604020202020204" pitchFamily="34" charset="0"/>
                <a:ea typeface="+mn-ea"/>
                <a:cs typeface="+mn-cs"/>
              </a:rPr>
              <a:t> performs delta compression for similar chunks and sends the resulting deltas, along with the full content of truly unique chunks.</a:t>
            </a:r>
          </a:p>
          <a:p>
            <a:pPr rtl="0" fontAlgn="base"/>
            <a:r>
              <a:rPr lang="en-US" altLang="zh-CN" sz="1200" b="0" i="0" u="none" strike="noStrike" kern="1200" dirty="0">
                <a:solidFill>
                  <a:schemeClr val="tx1"/>
                </a:solidFill>
                <a:effectLst/>
                <a:latin typeface="Arial" panose="020B0604020202020204" pitchFamily="34" charset="0"/>
                <a:ea typeface="+mn-ea"/>
                <a:cs typeface="+mn-cs"/>
              </a:rPr>
              <a:t>6. Finally, the </a:t>
            </a:r>
            <a:r>
              <a:rPr lang="en-US" altLang="zh-CN" sz="1200" b="1" i="0" u="none" strike="noStrike" kern="1200" dirty="0">
                <a:solidFill>
                  <a:schemeClr val="tx1"/>
                </a:solidFill>
                <a:effectLst/>
                <a:latin typeface="Arial" panose="020B0604020202020204" pitchFamily="34" charset="0"/>
                <a:ea typeface="+mn-ea"/>
                <a:cs typeface="+mn-cs"/>
              </a:rPr>
              <a:t>destination</a:t>
            </a:r>
            <a:r>
              <a:rPr lang="en-US" altLang="zh-CN" sz="1200" b="0" i="0" u="none" strike="noStrike" kern="1200" dirty="0">
                <a:solidFill>
                  <a:schemeClr val="tx1"/>
                </a:solidFill>
                <a:effectLst/>
                <a:latin typeface="Arial" panose="020B0604020202020204" pitchFamily="34" charset="0"/>
                <a:ea typeface="+mn-ea"/>
                <a:cs typeface="+mn-cs"/>
              </a:rPr>
              <a:t> reconstructs the file, verifies integrity, and writes the new version to its cloud storage."</a:t>
            </a:r>
          </a:p>
          <a:p>
            <a:pPr rtl="0"/>
            <a:r>
              <a:rPr lang="en-US" altLang="zh-CN" sz="1200" b="0" i="0" u="none" strike="noStrike" kern="1200" dirty="0">
                <a:solidFill>
                  <a:schemeClr val="tx1"/>
                </a:solidFill>
                <a:effectLst/>
                <a:latin typeface="Arial" panose="020B0604020202020204" pitchFamily="34" charset="0"/>
                <a:ea typeface="+mn-ea"/>
                <a:cs typeface="+mn-cs"/>
              </a:rPr>
              <a:t>All traffic between the enclaves is encrypted, ensuring end-to-end security.</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2290952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To evaluate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we built a C++ prototype using the Intel SGX SDK. We used five real-world datasets, including source code repositories like </a:t>
            </a:r>
            <a:r>
              <a:rPr lang="en-US" altLang="zh-CN" sz="1200" b="0" i="0" u="none" strike="noStrike" kern="1200" dirty="0" err="1">
                <a:solidFill>
                  <a:schemeClr val="tx1"/>
                </a:solidFill>
                <a:effectLst/>
                <a:latin typeface="Arial" panose="020B0604020202020204" pitchFamily="34" charset="0"/>
                <a:ea typeface="+mn-ea"/>
                <a:cs typeface="+mn-cs"/>
              </a:rPr>
              <a:t>Tensorflow</a:t>
            </a:r>
            <a:r>
              <a:rPr lang="en-US" altLang="zh-CN" sz="1200" b="0" i="0" u="none" strike="noStrike" kern="1200" dirty="0">
                <a:solidFill>
                  <a:schemeClr val="tx1"/>
                </a:solidFill>
                <a:effectLst/>
                <a:latin typeface="Arial" panose="020B0604020202020204" pitchFamily="34" charset="0"/>
                <a:ea typeface="+mn-ea"/>
                <a:cs typeface="+mn-cs"/>
              </a:rPr>
              <a:t> and Linux, and Docker snapshots.</a:t>
            </a:r>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Our testbed consisted of two SGX-enabled servers connected by a 10 Gigabit Ethernet link, allowing us to measure performance without the network being the primary bottleneck. We also conduct real-cloud experiments with VMs of Alibaba cloud, where the internet is the bottleneck.</a:t>
            </a:r>
            <a:endParaRPr lang="en-US" altLang="zh-CN" b="0" dirty="0">
              <a:effectLst/>
            </a:endParaRPr>
          </a:p>
        </p:txBody>
      </p:sp>
    </p:spTree>
    <p:extLst>
      <p:ext uri="{BB962C8B-B14F-4D97-AF65-F5344CB8AC3E}">
        <p14:creationId xmlns:p14="http://schemas.microsoft.com/office/powerpoint/2010/main" val="40478789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First, let's look at network traffic reduction. The bars show the reduction ratio—higher is better.</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As you can see,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and Plain, the non-encrypted version, achieve identical and significantly higher reduction ratios compared to </a:t>
            </a:r>
            <a:r>
              <a:rPr lang="en-US" altLang="zh-CN" sz="1200" b="0" i="0" u="none" strike="noStrike" kern="1200" dirty="0" err="1">
                <a:solidFill>
                  <a:schemeClr val="tx1"/>
                </a:solidFill>
                <a:effectLst/>
                <a:latin typeface="Arial" panose="020B0604020202020204" pitchFamily="34" charset="0"/>
                <a:ea typeface="+mn-ea"/>
                <a:cs typeface="+mn-cs"/>
              </a:rPr>
              <a:t>Rsync</a:t>
            </a:r>
            <a:r>
              <a:rPr lang="en-US" altLang="zh-CN" sz="1200" b="0" i="0" u="none" strike="noStrike" kern="1200" dirty="0">
                <a:solidFill>
                  <a:schemeClr val="tx1"/>
                </a:solidFill>
                <a:effectLst/>
                <a:latin typeface="Arial" panose="020B0604020202020204" pitchFamily="34" charset="0"/>
                <a:ea typeface="+mn-ea"/>
                <a:cs typeface="+mn-cs"/>
              </a:rPr>
              <a:t> and </a:t>
            </a:r>
            <a:r>
              <a:rPr lang="en-US" altLang="zh-CN" sz="1200" b="0" i="0" u="none" strike="noStrike" kern="1200" dirty="0" err="1">
                <a:solidFill>
                  <a:schemeClr val="tx1"/>
                </a:solidFill>
                <a:effectLst/>
                <a:latin typeface="Arial" panose="020B0604020202020204" pitchFamily="34" charset="0"/>
                <a:ea typeface="+mn-ea"/>
                <a:cs typeface="+mn-cs"/>
              </a:rPr>
              <a:t>Rsyncrypto</a:t>
            </a:r>
            <a:r>
              <a:rPr lang="en-US" altLang="zh-CN" sz="1200" b="0" i="0" u="none" strike="noStrike" kern="1200" dirty="0">
                <a:solidFill>
                  <a:schemeClr val="tx1"/>
                </a:solidFill>
                <a:effectLst/>
                <a:latin typeface="Arial" panose="020B0604020202020204" pitchFamily="34" charset="0"/>
                <a:ea typeface="+mn-ea"/>
                <a:cs typeface="+mn-cs"/>
              </a:rPr>
              <a:t>. For the LINUX dataset, we achieve a reduction ratio of over 22x. This is because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like Plain, uses delta compression to remove byte-level redundancy, which </a:t>
            </a:r>
            <a:r>
              <a:rPr lang="en-US" altLang="zh-CN" sz="1200" b="0" i="0" u="none" strike="noStrike" kern="1200" dirty="0" err="1">
                <a:solidFill>
                  <a:schemeClr val="tx1"/>
                </a:solidFill>
                <a:effectLst/>
                <a:latin typeface="Arial" panose="020B0604020202020204" pitchFamily="34" charset="0"/>
                <a:ea typeface="+mn-ea"/>
                <a:cs typeface="+mn-cs"/>
              </a:rPr>
              <a:t>Rsync</a:t>
            </a:r>
            <a:r>
              <a:rPr lang="en-US" altLang="zh-CN" sz="1200" b="0" i="0" u="none" strike="noStrike" kern="1200" dirty="0">
                <a:solidFill>
                  <a:schemeClr val="tx1"/>
                </a:solidFill>
                <a:effectLst/>
                <a:latin typeface="Arial" panose="020B0604020202020204" pitchFamily="34" charset="0"/>
                <a:ea typeface="+mn-ea"/>
                <a:cs typeface="+mn-cs"/>
              </a:rPr>
              <a:t> and </a:t>
            </a:r>
            <a:r>
              <a:rPr lang="en-US" altLang="zh-CN" sz="1200" b="0" i="0" u="none" strike="noStrike" kern="1200" dirty="0" err="1">
                <a:solidFill>
                  <a:schemeClr val="tx1"/>
                </a:solidFill>
                <a:effectLst/>
                <a:latin typeface="Arial" panose="020B0604020202020204" pitchFamily="34" charset="0"/>
                <a:ea typeface="+mn-ea"/>
                <a:cs typeface="+mn-cs"/>
              </a:rPr>
              <a:t>Rsyncrypto</a:t>
            </a:r>
            <a:r>
              <a:rPr lang="en-US" altLang="zh-CN" sz="1200" b="0" i="0" u="none" strike="noStrike" kern="1200" dirty="0">
                <a:solidFill>
                  <a:schemeClr val="tx1"/>
                </a:solidFill>
                <a:effectLst/>
                <a:latin typeface="Arial" panose="020B0604020202020204" pitchFamily="34" charset="0"/>
                <a:ea typeface="+mn-ea"/>
                <a:cs typeface="+mn-cs"/>
              </a:rPr>
              <a:t> cannot do. This result proves that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provides security without sacrificing network efficiency.</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2869431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Now for throughput. In our local 10-gigabit cluster,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consistently and dramatically outperforms the other encrypted approach, </a:t>
            </a:r>
            <a:r>
              <a:rPr lang="en-US" altLang="zh-CN" sz="1200" b="0" i="0" u="none" strike="noStrike" kern="1200" dirty="0" err="1">
                <a:solidFill>
                  <a:schemeClr val="tx1"/>
                </a:solidFill>
                <a:effectLst/>
                <a:latin typeface="Arial" panose="020B0604020202020204" pitchFamily="34" charset="0"/>
                <a:ea typeface="+mn-ea"/>
                <a:cs typeface="+mn-cs"/>
              </a:rPr>
              <a:t>Rsyncrypto</a:t>
            </a:r>
            <a:r>
              <a:rPr lang="en-US" altLang="zh-CN" sz="1200" b="0" i="0" u="none" strike="noStrike" kern="1200" dirty="0">
                <a:solidFill>
                  <a:schemeClr val="tx1"/>
                </a:solidFill>
                <a:effectLst/>
                <a:latin typeface="Arial" panose="020B0604020202020204" pitchFamily="34" charset="0"/>
                <a:ea typeface="+mn-ea"/>
                <a:cs typeface="+mn-cs"/>
              </a:rPr>
              <a:t>—achieving up to an 8.2x speedup. This is because </a:t>
            </a:r>
            <a:r>
              <a:rPr lang="en-US" altLang="zh-CN" sz="1200" b="0" i="0" u="none" strike="noStrike" kern="1200" dirty="0" err="1">
                <a:solidFill>
                  <a:schemeClr val="tx1"/>
                </a:solidFill>
                <a:effectLst/>
                <a:latin typeface="Arial" panose="020B0604020202020204" pitchFamily="34" charset="0"/>
                <a:ea typeface="+mn-ea"/>
                <a:cs typeface="+mn-cs"/>
              </a:rPr>
              <a:t>Rsyncrypto's</a:t>
            </a:r>
            <a:r>
              <a:rPr lang="en-US" altLang="zh-CN" sz="1200" b="0" i="0" u="none" strike="noStrike" kern="1200" dirty="0">
                <a:solidFill>
                  <a:schemeClr val="tx1"/>
                </a:solidFill>
                <a:effectLst/>
                <a:latin typeface="Arial" panose="020B0604020202020204" pitchFamily="34" charset="0"/>
                <a:ea typeface="+mn-ea"/>
                <a:cs typeface="+mn-cs"/>
              </a:rPr>
              <a:t> cryptographic operations are very inefficient.</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Compared to Plain, which has no security overhead,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introduces a modest performance cost, around 22-25%. This is the overhead for providing full confidentiality and integrity, a trade-off we believe is well worth it for secure synchronization.</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6419782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We also deployed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in a real-cloud environment using Alibaba Cloud, where the network is the bottleneck. The performance trend remains the same.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is 5 times faster than </a:t>
            </a:r>
            <a:r>
              <a:rPr lang="en-US" altLang="zh-CN" sz="1200" b="0" i="0" u="none" strike="noStrike" kern="1200" dirty="0" err="1">
                <a:solidFill>
                  <a:schemeClr val="tx1"/>
                </a:solidFill>
                <a:effectLst/>
                <a:latin typeface="Arial" panose="020B0604020202020204" pitchFamily="34" charset="0"/>
                <a:ea typeface="+mn-ea"/>
                <a:cs typeface="+mn-cs"/>
              </a:rPr>
              <a:t>Rsyncrypto</a:t>
            </a:r>
            <a:r>
              <a:rPr lang="en-US" altLang="zh-CN" sz="1200" b="0" i="0" u="none" strike="noStrike" kern="1200" dirty="0">
                <a:solidFill>
                  <a:schemeClr val="tx1"/>
                </a:solidFill>
                <a:effectLst/>
                <a:latin typeface="Arial" panose="020B0604020202020204" pitchFamily="34" charset="0"/>
                <a:ea typeface="+mn-ea"/>
                <a:cs typeface="+mn-cs"/>
              </a:rPr>
              <a:t>.</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The key insight here is that because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is much more effective at reducing the amount of data sent over the network, its performance advantage is even more pronounced in real-world, bandwidth-constrained environments.</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355481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Finally, we studied the impact of the enclave's memory size. These graphs show that both throughput and the network reduction ratio improve as we allocate more memory for our in-enclave indexes, and then they level off.</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This demonstrates that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can achieve excellent results with a relatively small and practical amount of EPC memory—we don't need a huge enclave to be effective.</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361760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Let's start with the context: </a:t>
            </a:r>
            <a:r>
              <a:rPr lang="en-US" altLang="zh-CN" sz="1200" b="0" i="0" u="none" strike="noStrike" kern="1200" dirty="0" err="1">
                <a:solidFill>
                  <a:schemeClr val="tx1"/>
                </a:solidFill>
                <a:effectLst/>
                <a:latin typeface="Arial" panose="020B0604020202020204" pitchFamily="34" charset="0"/>
                <a:ea typeface="+mn-ea"/>
                <a:cs typeface="+mn-cs"/>
              </a:rPr>
              <a:t>multicloud</a:t>
            </a:r>
            <a:r>
              <a:rPr lang="en-US" altLang="zh-CN" sz="1200" b="0" i="0" u="none" strike="noStrike" kern="1200" dirty="0">
                <a:solidFill>
                  <a:schemeClr val="tx1"/>
                </a:solidFill>
                <a:effectLst/>
                <a:latin typeface="Arial" panose="020B0604020202020204" pitchFamily="34" charset="0"/>
                <a:ea typeface="+mn-ea"/>
                <a:cs typeface="+mn-cs"/>
              </a:rPr>
              <a:t> storage. Many businesses and individuals now use services from multiple vendors like Microsoft OneDrive, Google Drive, and Dropbox. </a:t>
            </a:r>
          </a:p>
          <a:p>
            <a:pPr rtl="0"/>
            <a:r>
              <a:rPr lang="en-US" altLang="zh-CN" sz="1200" b="0" i="0" u="none" strike="noStrike" kern="1200" dirty="0">
                <a:solidFill>
                  <a:schemeClr val="tx1"/>
                </a:solidFill>
                <a:effectLst/>
                <a:latin typeface="Arial" panose="020B0604020202020204" pitchFamily="34" charset="0"/>
                <a:ea typeface="+mn-ea"/>
                <a:cs typeface="+mn-cs"/>
              </a:rPr>
              <a:t>The reasons are clear: it improves accessibility across different geographic regions, enhances resilience against service outages, and helps avoid being locked into a single provider.</a:t>
            </a:r>
            <a:br>
              <a:rPr lang="en-US" altLang="zh-CN" sz="1200" b="0" i="0" u="none" strike="noStrike" kern="1200" dirty="0">
                <a:solidFill>
                  <a:schemeClr val="tx1"/>
                </a:solidFill>
                <a:effectLst/>
                <a:latin typeface="Arial" panose="020B0604020202020204" pitchFamily="34" charset="0"/>
                <a:ea typeface="+mn-ea"/>
                <a:cs typeface="+mn-cs"/>
              </a:rPr>
            </a:br>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However, this </a:t>
            </a:r>
            <a:r>
              <a:rPr lang="en-US" altLang="zh-CN" sz="1200" b="0" i="0" u="none" strike="noStrike" kern="1200" dirty="0" err="1">
                <a:solidFill>
                  <a:schemeClr val="tx1"/>
                </a:solidFill>
                <a:effectLst/>
                <a:latin typeface="Arial" panose="020B0604020202020204" pitchFamily="34" charset="0"/>
                <a:ea typeface="+mn-ea"/>
                <a:cs typeface="+mn-cs"/>
              </a:rPr>
              <a:t>multicloud</a:t>
            </a:r>
            <a:r>
              <a:rPr lang="en-US" altLang="zh-CN" sz="1200" b="0" i="0" u="none" strike="noStrike" kern="1200" dirty="0">
                <a:solidFill>
                  <a:schemeClr val="tx1"/>
                </a:solidFill>
                <a:effectLst/>
                <a:latin typeface="Arial" panose="020B0604020202020204" pitchFamily="34" charset="0"/>
                <a:ea typeface="+mn-ea"/>
                <a:cs typeface="+mn-cs"/>
              </a:rPr>
              <a:t> strategy introduces complexity, especially when we need to manage the data efficiently and keep the data secure across all these platforms.</a:t>
            </a:r>
            <a:endParaRPr lang="en-US" altLang="zh-CN" b="0" dirty="0">
              <a:effectLst/>
            </a:endParaRPr>
          </a:p>
          <a:p>
            <a:br>
              <a:rPr lang="en-US" altLang="zh-CN" dirty="0"/>
            </a:br>
            <a:endParaRPr lang="zh-CN"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In conclusion,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successfully resolves the conflict between security and efficiency in cross-cloud data synchronization. By leveraging Intel SGX, we can perform fine-grained network reduction techniques like </a:t>
            </a:r>
            <a:r>
              <a:rPr lang="en-US" altLang="zh-CN" sz="1200" b="0" i="0" u="none" strike="noStrike" kern="1200">
                <a:solidFill>
                  <a:schemeClr val="tx1"/>
                </a:solidFill>
                <a:effectLst/>
                <a:latin typeface="Arial" panose="020B0604020202020204" pitchFamily="34" charset="0"/>
                <a:ea typeface="+mn-ea"/>
                <a:cs typeface="+mn-cs"/>
              </a:rPr>
              <a:t>delta compression </a:t>
            </a:r>
            <a:r>
              <a:rPr lang="en-US" altLang="zh-CN" sz="1200" b="0" i="0" u="none" strike="noStrike" kern="1200" dirty="0">
                <a:solidFill>
                  <a:schemeClr val="tx1"/>
                </a:solidFill>
                <a:effectLst/>
                <a:latin typeface="Arial" panose="020B0604020202020204" pitchFamily="34" charset="0"/>
                <a:ea typeface="+mn-ea"/>
                <a:cs typeface="+mn-cs"/>
              </a:rPr>
              <a:t>within a secure shielded environment.</a:t>
            </a:r>
            <a:endParaRPr lang="en-US" altLang="zh-CN" b="0" dirty="0">
              <a:effectLst/>
            </a:endParaRPr>
          </a:p>
          <a:p>
            <a:pPr rtl="0"/>
            <a:endParaRPr lang="en-US" altLang="zh-CN" sz="1200" b="0" i="0" u="none" strike="noStrike" kern="1200" dirty="0">
              <a:solidFill>
                <a:schemeClr val="tx1"/>
              </a:solidFill>
              <a:effectLst/>
              <a:latin typeface="Arial" panose="020B0604020202020204" pitchFamily="34" charset="0"/>
              <a:ea typeface="+mn-ea"/>
              <a:cs typeface="+mn-cs"/>
            </a:endParaRPr>
          </a:p>
          <a:p>
            <a:pPr rtl="0"/>
            <a:r>
              <a:rPr lang="en-US" altLang="zh-CN" sz="1200" b="0" i="0" u="none" strike="noStrike" kern="1200" dirty="0">
                <a:solidFill>
                  <a:schemeClr val="tx1"/>
                </a:solidFill>
                <a:effectLst/>
                <a:latin typeface="Arial" panose="020B0604020202020204" pitchFamily="34" charset="0"/>
                <a:ea typeface="+mn-ea"/>
                <a:cs typeface="+mn-cs"/>
              </a:rPr>
              <a:t>Our system provides end-to-end data confidentiality and integrity with limited performance overhead. Our experiments confirm that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is highly effective, achieving significant improvements in both throughput and network reduction over existing encrypted methods.</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The source code for our prototype is available on GitHub. Thank you for your attention, and I'm now happy to take any questions.</a:t>
            </a:r>
            <a:endParaRPr lang="en-US" altLang="zh-CN" b="0" dirty="0">
              <a:effectLst/>
            </a:endParaRPr>
          </a:p>
        </p:txBody>
      </p:sp>
    </p:spTree>
    <p:extLst>
      <p:ext uri="{BB962C8B-B14F-4D97-AF65-F5344CB8AC3E}">
        <p14:creationId xmlns:p14="http://schemas.microsoft.com/office/powerpoint/2010/main" val="2546705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This is where cross-cloud data synchronization comes in. These services automate the process of managing and updating data across multiple clouds. But they face two critical issues.</a:t>
            </a:r>
            <a:br>
              <a:rPr lang="en-US" altLang="zh-CN" sz="1200" b="0" i="0" u="none" strike="noStrike" kern="1200" dirty="0">
                <a:solidFill>
                  <a:schemeClr val="tx1"/>
                </a:solidFill>
                <a:effectLst/>
                <a:latin typeface="Arial" panose="020B0604020202020204" pitchFamily="34" charset="0"/>
                <a:ea typeface="+mn-ea"/>
                <a:cs typeface="+mn-cs"/>
              </a:rPr>
            </a:br>
            <a:endParaRPr lang="en-US" altLang="zh-CN" b="0" dirty="0">
              <a:effectLst/>
            </a:endParaRPr>
          </a:p>
          <a:p>
            <a:r>
              <a:rPr lang="en-US" altLang="zh-CN" sz="1200" b="0" i="0" u="none" strike="noStrike" kern="1200" dirty="0">
                <a:solidFill>
                  <a:schemeClr val="tx1"/>
                </a:solidFill>
                <a:effectLst/>
                <a:latin typeface="Arial" panose="020B0604020202020204" pitchFamily="34" charset="0"/>
                <a:ea typeface="+mn-ea"/>
                <a:cs typeface="+mn-cs"/>
              </a:rPr>
              <a:t>First, </a:t>
            </a:r>
            <a:r>
              <a:rPr lang="en-US" altLang="zh-CN" sz="1200" b="1" i="0" u="none" strike="noStrike" kern="1200" dirty="0">
                <a:solidFill>
                  <a:schemeClr val="tx1"/>
                </a:solidFill>
                <a:effectLst/>
                <a:latin typeface="Arial" panose="020B0604020202020204" pitchFamily="34" charset="0"/>
                <a:ea typeface="+mn-ea"/>
                <a:cs typeface="+mn-cs"/>
              </a:rPr>
              <a:t>efficiency</a:t>
            </a:r>
            <a:r>
              <a:rPr lang="en-US" altLang="zh-CN" sz="1200" b="0" i="0" u="none" strike="noStrike" kern="1200" dirty="0">
                <a:solidFill>
                  <a:schemeClr val="tx1"/>
                </a:solidFill>
                <a:effectLst/>
                <a:latin typeface="Arial" panose="020B0604020202020204" pitchFamily="34" charset="0"/>
                <a:ea typeface="+mn-ea"/>
                <a:cs typeface="+mn-cs"/>
              </a:rPr>
              <a:t>. Transferring data between clouds can be very expensive, and synchronization speed is often bottlenecked by internet bandwidth. We need to minimize the amount of data we transfer.</a:t>
            </a:r>
          </a:p>
          <a:p>
            <a:endParaRPr lang="en-US" altLang="zh-CN" sz="1200" b="0" i="0" u="none" strike="noStrike" kern="1200" dirty="0">
              <a:solidFill>
                <a:schemeClr val="tx1"/>
              </a:solidFill>
              <a:effectLst/>
              <a:latin typeface="Arial" panose="020B0604020202020204" pitchFamily="34" charset="0"/>
              <a:ea typeface="+mn-ea"/>
              <a:cs typeface="+mn-cs"/>
            </a:endParaRPr>
          </a:p>
          <a:p>
            <a:r>
              <a:rPr lang="en-US" altLang="zh-CN" sz="1200" b="0" i="0" u="none" strike="noStrike" kern="1200" dirty="0">
                <a:solidFill>
                  <a:schemeClr val="tx1"/>
                </a:solidFill>
                <a:effectLst/>
                <a:latin typeface="Arial" panose="020B0604020202020204" pitchFamily="34" charset="0"/>
                <a:ea typeface="+mn-ea"/>
                <a:cs typeface="+mn-cs"/>
              </a:rPr>
              <a:t>Second, and more importantly, </a:t>
            </a:r>
            <a:r>
              <a:rPr lang="en-US" altLang="zh-CN" sz="1200" b="1" i="0" u="none" strike="noStrike" kern="1200" dirty="0">
                <a:solidFill>
                  <a:schemeClr val="tx1"/>
                </a:solidFill>
                <a:effectLst/>
                <a:latin typeface="Arial" panose="020B0604020202020204" pitchFamily="34" charset="0"/>
                <a:ea typeface="+mn-ea"/>
                <a:cs typeface="+mn-cs"/>
              </a:rPr>
              <a:t>security</a:t>
            </a:r>
            <a:r>
              <a:rPr lang="en-US" altLang="zh-CN" sz="1200" b="0" i="0" u="none" strike="noStrike" kern="1200" dirty="0">
                <a:solidFill>
                  <a:schemeClr val="tx1"/>
                </a:solidFill>
                <a:effectLst/>
                <a:latin typeface="Arial" panose="020B0604020202020204" pitchFamily="34" charset="0"/>
                <a:ea typeface="+mn-ea"/>
                <a:cs typeface="+mn-cs"/>
              </a:rPr>
              <a:t>. Using multiple clouds increases the attack surface. We have to be concerned about data leakage, where sensitive information is exposed, and data tampering, where our files are maliciously modified. So the core question we're tackling is: How can we synchronize data both efficiently </a:t>
            </a:r>
            <a:r>
              <a:rPr lang="en-US" altLang="zh-CN" sz="1200" b="0" i="1" u="none" strike="noStrike" kern="1200" dirty="0">
                <a:solidFill>
                  <a:schemeClr val="tx1"/>
                </a:solidFill>
                <a:effectLst/>
                <a:latin typeface="Arial" panose="020B0604020202020204" pitchFamily="34" charset="0"/>
                <a:ea typeface="+mn-ea"/>
                <a:cs typeface="+mn-cs"/>
              </a:rPr>
              <a:t>and</a:t>
            </a:r>
            <a:r>
              <a:rPr lang="en-US" altLang="zh-CN" sz="1200" b="0" i="0" u="none" strike="noStrike" kern="1200" dirty="0">
                <a:solidFill>
                  <a:schemeClr val="tx1"/>
                </a:solidFill>
                <a:effectLst/>
                <a:latin typeface="Arial" panose="020B0604020202020204" pitchFamily="34" charset="0"/>
                <a:ea typeface="+mn-ea"/>
                <a:cs typeface="+mn-cs"/>
              </a:rPr>
              <a:t> securely?</a:t>
            </a:r>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Let's look at the security challenges more closely.</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First, we have the </a:t>
            </a:r>
            <a:r>
              <a:rPr lang="en-US" altLang="zh-CN" sz="1200" b="1" i="0" u="none" strike="noStrike" kern="1200" dirty="0">
                <a:solidFill>
                  <a:schemeClr val="tx1"/>
                </a:solidFill>
                <a:effectLst/>
                <a:latin typeface="Arial" panose="020B0604020202020204" pitchFamily="34" charset="0"/>
                <a:ea typeface="+mn-ea"/>
                <a:cs typeface="+mn-cs"/>
              </a:rPr>
              <a:t>Encryption Mismatch</a:t>
            </a:r>
            <a:r>
              <a:rPr lang="en-US" altLang="zh-CN" sz="1200" b="0" i="0" u="none" strike="noStrike" kern="1200" dirty="0">
                <a:solidFill>
                  <a:schemeClr val="tx1"/>
                </a:solidFill>
                <a:effectLst/>
                <a:latin typeface="Arial" panose="020B0604020202020204" pitchFamily="34" charset="0"/>
                <a:ea typeface="+mn-ea"/>
                <a:cs typeface="+mn-cs"/>
              </a:rPr>
              <a:t> problem. Each cloud service uses its own encryption schemes and keys. If the source cloud encrypts data with its key, the destination cloud can't decrypt it. The naive solution of sharing keys between clouds is a major security risk.</a:t>
            </a:r>
            <a:endParaRPr lang="en-US" altLang="zh-CN" b="0" dirty="0">
              <a:effectLst/>
            </a:endParaRPr>
          </a:p>
          <a:p>
            <a:endParaRPr lang="en-US" altLang="zh-CN" sz="1200" b="0" i="0" u="none" strike="noStrike" kern="1200" dirty="0">
              <a:solidFill>
                <a:schemeClr val="tx1"/>
              </a:solidFill>
              <a:effectLst/>
              <a:latin typeface="Arial" panose="020B0604020202020204" pitchFamily="34" charset="0"/>
              <a:ea typeface="+mn-ea"/>
              <a:cs typeface="+mn-cs"/>
            </a:endParaRPr>
          </a:p>
          <a:p>
            <a:r>
              <a:rPr lang="en-US" altLang="zh-CN" sz="1200" b="0" i="0" u="none" strike="noStrike" kern="1200" dirty="0">
                <a:solidFill>
                  <a:schemeClr val="tx1"/>
                </a:solidFill>
                <a:effectLst/>
                <a:latin typeface="Arial" panose="020B0604020202020204" pitchFamily="34" charset="0"/>
                <a:ea typeface="+mn-ea"/>
                <a:cs typeface="+mn-cs"/>
              </a:rPr>
              <a:t>Second, there are </a:t>
            </a:r>
            <a:r>
              <a:rPr lang="en-US" altLang="zh-CN" sz="1200" b="1" i="0" u="none" strike="noStrike" kern="1200" dirty="0">
                <a:solidFill>
                  <a:schemeClr val="tx1"/>
                </a:solidFill>
                <a:effectLst/>
                <a:latin typeface="Arial" panose="020B0604020202020204" pitchFamily="34" charset="0"/>
                <a:ea typeface="+mn-ea"/>
                <a:cs typeface="+mn-cs"/>
              </a:rPr>
              <a:t>Integrity Blind Spots</a:t>
            </a:r>
            <a:r>
              <a:rPr lang="en-US" altLang="zh-CN" sz="1200" b="0" i="0" u="none" strike="noStrike" kern="1200" dirty="0">
                <a:solidFill>
                  <a:schemeClr val="tx1"/>
                </a:solidFill>
                <a:effectLst/>
                <a:latin typeface="Arial" panose="020B0604020202020204" pitchFamily="34" charset="0"/>
                <a:ea typeface="+mn-ea"/>
                <a:cs typeface="+mn-cs"/>
              </a:rPr>
              <a:t>. If the data is compromised in the source cloud, the tampered data can be synchronized to the destination. Without a reliable, independent way to verify the data's integrity, the destination cloud would unknowingly accept the forged data, and this corruption would propagate across all your storage.</a:t>
            </a:r>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Now, let's talk about efficiency. </a:t>
            </a:r>
          </a:p>
          <a:p>
            <a:pPr rtl="0"/>
            <a:endParaRPr lang="en-US" altLang="zh-CN" sz="1200" b="0" i="0" u="none" strike="noStrike" kern="1200" dirty="0">
              <a:solidFill>
                <a:schemeClr val="tx1"/>
              </a:solidFill>
              <a:effectLst/>
              <a:latin typeface="Arial" panose="020B0604020202020204" pitchFamily="34" charset="0"/>
              <a:ea typeface="+mn-ea"/>
              <a:cs typeface="+mn-cs"/>
            </a:endParaRPr>
          </a:p>
          <a:p>
            <a:pPr rtl="0"/>
            <a:r>
              <a:rPr lang="en-US" altLang="zh-CN" sz="1200" b="0" i="0" u="none" strike="noStrike" kern="1200" dirty="0">
                <a:solidFill>
                  <a:schemeClr val="tx1"/>
                </a:solidFill>
                <a:effectLst/>
                <a:latin typeface="Arial" panose="020B0604020202020204" pitchFamily="34" charset="0"/>
                <a:ea typeface="+mn-ea"/>
                <a:cs typeface="+mn-cs"/>
              </a:rPr>
              <a:t>Plaintext synchronization tools have made great strides in reducing network traffic. Approaches like </a:t>
            </a:r>
            <a:r>
              <a:rPr lang="en-US" altLang="zh-CN" sz="1200" b="0" i="0" u="none" strike="noStrike" kern="1200" dirty="0" err="1">
                <a:solidFill>
                  <a:schemeClr val="tx1"/>
                </a:solidFill>
                <a:effectLst/>
                <a:latin typeface="Arial" panose="020B0604020202020204" pitchFamily="34" charset="0"/>
                <a:ea typeface="+mn-ea"/>
                <a:cs typeface="+mn-cs"/>
              </a:rPr>
              <a:t>Rsync</a:t>
            </a:r>
            <a:r>
              <a:rPr lang="en-US" altLang="zh-CN" sz="1200" b="0" i="0" u="none" strike="noStrike" kern="1200" dirty="0">
                <a:solidFill>
                  <a:schemeClr val="tx1"/>
                </a:solidFill>
                <a:effectLst/>
                <a:latin typeface="Arial" panose="020B0604020202020204" pitchFamily="34" charset="0"/>
                <a:ea typeface="+mn-ea"/>
                <a:cs typeface="+mn-cs"/>
              </a:rPr>
              <a:t> use chunk-level deduplication to avoid re-sending identical blocks of data. More advanced systems, like the one proposed by </a:t>
            </a:r>
            <a:r>
              <a:rPr lang="en-US" altLang="zh-CN" sz="1200" b="0" i="0" u="none" strike="noStrike" kern="1200" dirty="0" err="1">
                <a:solidFill>
                  <a:schemeClr val="tx1"/>
                </a:solidFill>
                <a:effectLst/>
                <a:latin typeface="Arial" panose="020B0604020202020204" pitchFamily="34" charset="0"/>
                <a:ea typeface="+mn-ea"/>
                <a:cs typeface="+mn-cs"/>
              </a:rPr>
              <a:t>Shilane</a:t>
            </a:r>
            <a:r>
              <a:rPr lang="en-US" altLang="zh-CN" sz="1200" b="0" i="0" u="none" strike="noStrike" kern="1200" dirty="0">
                <a:solidFill>
                  <a:schemeClr val="tx1"/>
                </a:solidFill>
                <a:effectLst/>
                <a:latin typeface="Arial" panose="020B0604020202020204" pitchFamily="34" charset="0"/>
                <a:ea typeface="+mn-ea"/>
                <a:cs typeface="+mn-cs"/>
              </a:rPr>
              <a:t> at FAST '12, go even further with delta compression, which only sends the byte-level differences between similar, but not identical, chunks.</a:t>
            </a:r>
            <a:br>
              <a:rPr lang="en-US" altLang="zh-CN" sz="1200" b="0" i="0" u="none" strike="noStrike" kern="1200" dirty="0">
                <a:solidFill>
                  <a:schemeClr val="tx1"/>
                </a:solidFill>
                <a:effectLst/>
                <a:latin typeface="Arial" panose="020B0604020202020204" pitchFamily="34" charset="0"/>
                <a:ea typeface="+mn-ea"/>
                <a:cs typeface="+mn-cs"/>
              </a:rPr>
            </a:br>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However, as you can see in the table, these approaches offer no encryption or integrity protection. They work on plaintext data only.</a:t>
            </a:r>
            <a:br>
              <a:rPr lang="en-US" altLang="zh-CN" dirty="0"/>
            </a:br>
            <a:endParaRPr lang="zh-CN" altLang="en-US" dirty="0"/>
          </a:p>
        </p:txBody>
      </p:sp>
    </p:spTree>
    <p:extLst>
      <p:ext uri="{BB962C8B-B14F-4D97-AF65-F5344CB8AC3E}">
        <p14:creationId xmlns:p14="http://schemas.microsoft.com/office/powerpoint/2010/main" val="248350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This brings us to the central dilemma. </a:t>
            </a:r>
          </a:p>
          <a:p>
            <a:pPr rtl="0"/>
            <a:endParaRPr lang="en-US" altLang="zh-CN" sz="1200" b="0" i="0" u="none" strike="noStrike" kern="1200" dirty="0">
              <a:solidFill>
                <a:schemeClr val="tx1"/>
              </a:solidFill>
              <a:effectLst/>
              <a:latin typeface="Arial" panose="020B0604020202020204" pitchFamily="34" charset="0"/>
              <a:ea typeface="+mn-ea"/>
              <a:cs typeface="+mn-cs"/>
            </a:endParaRPr>
          </a:p>
          <a:p>
            <a:pPr rtl="0"/>
            <a:r>
              <a:rPr lang="en-US" altLang="zh-CN" sz="1200" b="0" i="0" u="none" strike="noStrike" kern="1200" dirty="0">
                <a:solidFill>
                  <a:schemeClr val="tx1"/>
                </a:solidFill>
                <a:effectLst/>
                <a:latin typeface="Arial" panose="020B0604020202020204" pitchFamily="34" charset="0"/>
                <a:ea typeface="+mn-ea"/>
                <a:cs typeface="+mn-cs"/>
              </a:rPr>
              <a:t>Encryption, by its very nature, scrambles data and destroys the redundancy that network reduction techniques rely on. This makes it very difficult to detect changes between two encrypted files.</a:t>
            </a:r>
          </a:p>
          <a:p>
            <a:pPr rtl="0"/>
            <a:endParaRPr lang="en-US" altLang="zh-CN" b="0" dirty="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CN" sz="1200" b="0" i="0" u="none" strike="noStrike" kern="1200" dirty="0">
                <a:solidFill>
                  <a:schemeClr val="tx1"/>
                </a:solidFill>
                <a:effectLst/>
                <a:latin typeface="Arial" panose="020B0604020202020204" pitchFamily="34" charset="0"/>
                <a:ea typeface="+mn-ea"/>
                <a:cs typeface="+mn-cs"/>
              </a:rPr>
              <a:t>Some existing approaches, like </a:t>
            </a:r>
            <a:r>
              <a:rPr lang="en-US" altLang="zh-CN" sz="1200" b="0" i="0" u="none" strike="noStrike" kern="1200" dirty="0" err="1">
                <a:solidFill>
                  <a:schemeClr val="tx1"/>
                </a:solidFill>
                <a:effectLst/>
                <a:latin typeface="Arial" panose="020B0604020202020204" pitchFamily="34" charset="0"/>
                <a:ea typeface="+mn-ea"/>
                <a:cs typeface="+mn-cs"/>
              </a:rPr>
              <a:t>Rsyncrypto</a:t>
            </a:r>
            <a:r>
              <a:rPr lang="en-US" altLang="zh-CN" sz="1200" b="0" i="0" u="none" strike="noStrike" kern="1200" dirty="0">
                <a:solidFill>
                  <a:schemeClr val="tx1"/>
                </a:solidFill>
                <a:effectLst/>
                <a:latin typeface="Arial" panose="020B0604020202020204" pitchFamily="34" charset="0"/>
                <a:ea typeface="+mn-ea"/>
                <a:cs typeface="+mn-cs"/>
              </a:rPr>
              <a:t> and </a:t>
            </a:r>
            <a:r>
              <a:rPr lang="en-US" altLang="zh-CN" sz="1200" b="0" i="0" u="none" strike="noStrike" kern="1200" dirty="0" err="1">
                <a:solidFill>
                  <a:schemeClr val="tx1"/>
                </a:solidFill>
                <a:effectLst/>
                <a:latin typeface="Arial" panose="020B0604020202020204" pitchFamily="34" charset="0"/>
                <a:ea typeface="+mn-ea"/>
                <a:cs typeface="+mn-cs"/>
              </a:rPr>
              <a:t>FeatureSync</a:t>
            </a:r>
            <a:r>
              <a:rPr lang="en-US" altLang="zh-CN" sz="1200" b="0" i="0" u="none" strike="noStrike" kern="1200" dirty="0">
                <a:solidFill>
                  <a:schemeClr val="tx1"/>
                </a:solidFill>
                <a:effectLst/>
                <a:latin typeface="Arial" panose="020B0604020202020204" pitchFamily="34" charset="0"/>
                <a:ea typeface="+mn-ea"/>
                <a:cs typeface="+mn-cs"/>
              </a:rPr>
              <a:t>, have tried to solve this. However, they make a dangerous trade-off. To preserve redundancy, they reuse encryption keys and IVs, which opens them up to serious attacks,</a:t>
            </a:r>
            <a:r>
              <a:rPr lang="zh-CN" altLang="en-US" sz="1200" b="0" i="0" u="none" strike="noStrike" kern="1200" dirty="0">
                <a:solidFill>
                  <a:schemeClr val="tx1"/>
                </a:solidFill>
                <a:effectLst/>
                <a:latin typeface="Arial" panose="020B0604020202020204" pitchFamily="34" charset="0"/>
                <a:ea typeface="+mn-ea"/>
                <a:cs typeface="+mn-cs"/>
              </a:rPr>
              <a:t> </a:t>
            </a:r>
            <a:r>
              <a:rPr lang="en-US" altLang="zh-CN" sz="1200" b="0" i="0" u="none" strike="noStrike" kern="1200" dirty="0">
                <a:solidFill>
                  <a:schemeClr val="tx1"/>
                </a:solidFill>
                <a:effectLst/>
                <a:latin typeface="Arial" panose="020B0604020202020204" pitchFamily="34" charset="0"/>
                <a:ea typeface="+mn-ea"/>
                <a:cs typeface="+mn-cs"/>
              </a:rPr>
              <a:t>like</a:t>
            </a:r>
            <a:r>
              <a:rPr lang="zh-CN" altLang="en-US" sz="1200" b="0" i="0" u="none" strike="noStrike" kern="1200" dirty="0">
                <a:solidFill>
                  <a:schemeClr val="tx1"/>
                </a:solidFill>
                <a:effectLst/>
                <a:latin typeface="Arial" panose="020B0604020202020204" pitchFamily="34" charset="0"/>
                <a:ea typeface="+mn-ea"/>
                <a:cs typeface="+mn-cs"/>
              </a:rPr>
              <a:t> </a:t>
            </a:r>
            <a:r>
              <a:rPr lang="en-US" altLang="zh-CN" sz="1200" b="0" i="0" u="none" strike="noStrike" kern="1200" dirty="0">
                <a:solidFill>
                  <a:schemeClr val="tx1"/>
                </a:solidFill>
                <a:effectLst/>
                <a:latin typeface="Arial" panose="020B0604020202020204" pitchFamily="34" charset="0"/>
                <a:ea typeface="+mn-ea"/>
                <a:cs typeface="+mn-cs"/>
              </a:rPr>
              <a:t>dictionary</a:t>
            </a:r>
            <a:r>
              <a:rPr lang="zh-CN" altLang="en-US" sz="1200" b="0" i="0" u="none" strike="noStrike" kern="1200" dirty="0">
                <a:solidFill>
                  <a:schemeClr val="tx1"/>
                </a:solidFill>
                <a:effectLst/>
                <a:latin typeface="Arial" panose="020B0604020202020204" pitchFamily="34" charset="0"/>
                <a:ea typeface="+mn-ea"/>
                <a:cs typeface="+mn-cs"/>
              </a:rPr>
              <a:t> </a:t>
            </a:r>
            <a:r>
              <a:rPr lang="en-US" altLang="zh-CN" sz="1200" b="0" i="0" u="none" strike="noStrike" kern="1200" dirty="0">
                <a:solidFill>
                  <a:schemeClr val="tx1"/>
                </a:solidFill>
                <a:effectLst/>
                <a:latin typeface="Arial" panose="020B0604020202020204" pitchFamily="34" charset="0"/>
                <a:ea typeface="+mn-ea"/>
                <a:cs typeface="+mn-cs"/>
              </a:rPr>
              <a:t>attack. This trade-off between security and efficiency is unacceptable.</a:t>
            </a:r>
          </a:p>
          <a:p>
            <a:pPr rtl="0"/>
            <a:endParaRPr lang="en-US" altLang="zh-CN" sz="1200" b="0" i="0" u="none" strike="noStrike" kern="1200" dirty="0">
              <a:solidFill>
                <a:schemeClr val="tx1"/>
              </a:solidFill>
              <a:effectLst/>
              <a:latin typeface="Arial" panose="020B0604020202020204" pitchFamily="34" charset="0"/>
              <a:ea typeface="+mn-ea"/>
              <a:cs typeface="+mn-cs"/>
            </a:endParaRPr>
          </a:p>
          <a:p>
            <a:pPr rtl="0"/>
            <a:r>
              <a:rPr lang="en-US" altLang="zh-CN" sz="1200" b="0" i="0" u="none" strike="noStrike" kern="1200" dirty="0">
                <a:solidFill>
                  <a:schemeClr val="tx1"/>
                </a:solidFill>
                <a:effectLst/>
                <a:latin typeface="Arial" panose="020B0604020202020204" pitchFamily="34" charset="0"/>
                <a:ea typeface="+mn-ea"/>
                <a:cs typeface="+mn-cs"/>
              </a:rPr>
              <a:t>Furthermore, they don't provide any integrity protection and are limited to only chunk-level traffic reduction.</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2450384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This is where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comes in. Our system is designed from the ground up to provide both strong security and high efficiency, without compromise.</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As you can see in the table,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provides robust encryption using different keys and IVs for each cloud, and it includes end-to-end integrity protection. At the same time, it achieves both chunk-level and fine-grained delta-level network traffic reduction.</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We achieve this by exploring data synchronization within a shielded execution environment, specifically Intel SGX. Our evaluation shows that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achieves up to 8.2 times higher throughput and a 5.4 times greater network traffic reduction compared to existing encrypted approaches like </a:t>
            </a:r>
            <a:r>
              <a:rPr lang="en-US" altLang="zh-CN" sz="1200" b="0" i="0" u="none" strike="noStrike" kern="1200" dirty="0" err="1">
                <a:solidFill>
                  <a:schemeClr val="tx1"/>
                </a:solidFill>
                <a:effectLst/>
                <a:latin typeface="Arial" panose="020B0604020202020204" pitchFamily="34" charset="0"/>
                <a:ea typeface="+mn-ea"/>
                <a:cs typeface="+mn-cs"/>
              </a:rPr>
              <a:t>Rsyncrypto</a:t>
            </a:r>
            <a:r>
              <a:rPr lang="en-US" altLang="zh-CN" sz="1200" b="0" i="0" u="none" strike="noStrike" kern="1200" dirty="0">
                <a:solidFill>
                  <a:schemeClr val="tx1"/>
                </a:solidFill>
                <a:effectLst/>
                <a:latin typeface="Arial" panose="020B0604020202020204" pitchFamily="34" charset="0"/>
                <a:ea typeface="+mn-ea"/>
                <a:cs typeface="+mn-cs"/>
              </a:rPr>
              <a:t>.</a:t>
            </a:r>
            <a:endParaRPr lang="en-US" altLang="zh-CN" b="0" dirty="0">
              <a:effectLst/>
            </a:endParaRPr>
          </a:p>
          <a:p>
            <a:br>
              <a:rPr lang="en-US" altLang="zh-CN" dirty="0"/>
            </a:br>
            <a:endParaRPr lang="zh-CN" altLang="en-US" dirty="0"/>
          </a:p>
          <a:p>
            <a:endParaRPr lang="en-HK" dirty="0"/>
          </a:p>
        </p:txBody>
      </p:sp>
    </p:spTree>
    <p:extLst>
      <p:ext uri="{BB962C8B-B14F-4D97-AF65-F5344CB8AC3E}">
        <p14:creationId xmlns:p14="http://schemas.microsoft.com/office/powerpoint/2010/main" val="3907202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The core technology enabling </a:t>
            </a:r>
            <a:r>
              <a:rPr lang="en-US" altLang="zh-CN" sz="1200" b="0" i="0" u="none" strike="noStrike" kern="1200" dirty="0" err="1">
                <a:solidFill>
                  <a:schemeClr val="tx1"/>
                </a:solidFill>
                <a:effectLst/>
                <a:latin typeface="Arial" panose="020B0604020202020204" pitchFamily="34" charset="0"/>
                <a:ea typeface="+mn-ea"/>
                <a:cs typeface="+mn-cs"/>
              </a:rPr>
              <a:t>SeedSync</a:t>
            </a:r>
            <a:r>
              <a:rPr lang="en-US" altLang="zh-CN" sz="1200" b="0" i="0" u="none" strike="noStrike" kern="1200" dirty="0">
                <a:solidFill>
                  <a:schemeClr val="tx1"/>
                </a:solidFill>
                <a:effectLst/>
                <a:latin typeface="Arial" panose="020B0604020202020204" pitchFamily="34" charset="0"/>
                <a:ea typeface="+mn-ea"/>
                <a:cs typeface="+mn-cs"/>
              </a:rPr>
              <a:t> is Intel SGX. It allows us to create a secure, isolated execution environment called an enclave. Code and data inside the enclave are protected in encrypted memory, isolated even from the host operating system.</a:t>
            </a:r>
          </a:p>
          <a:p>
            <a:pPr rtl="0"/>
            <a:endParaRPr lang="en-US" altLang="zh-CN" b="0" dirty="0">
              <a:effectLst/>
            </a:endParaRPr>
          </a:p>
          <a:p>
            <a:pPr rtl="0"/>
            <a:r>
              <a:rPr lang="en-US" altLang="zh-CN" sz="1200" b="0" i="0" u="none" strike="noStrike" kern="1200" dirty="0">
                <a:solidFill>
                  <a:schemeClr val="tx1"/>
                </a:solidFill>
                <a:effectLst/>
                <a:latin typeface="Arial" panose="020B0604020202020204" pitchFamily="34" charset="0"/>
                <a:ea typeface="+mn-ea"/>
                <a:cs typeface="+mn-cs"/>
              </a:rPr>
              <a:t>Interaction with the outside, untrusted application happens through controlled interfaces called </a:t>
            </a:r>
            <a:r>
              <a:rPr lang="en-US" altLang="zh-CN" sz="1200" b="0" i="0" u="none" strike="noStrike" kern="1200" dirty="0" err="1">
                <a:solidFill>
                  <a:schemeClr val="tx1"/>
                </a:solidFill>
                <a:effectLst/>
                <a:latin typeface="Arial" panose="020B0604020202020204" pitchFamily="34" charset="0"/>
                <a:ea typeface="+mn-ea"/>
                <a:cs typeface="+mn-cs"/>
              </a:rPr>
              <a:t>ECalls</a:t>
            </a:r>
            <a:r>
              <a:rPr lang="en-US" altLang="zh-CN" sz="1200" b="0" i="0" u="none" strike="noStrike" kern="1200" dirty="0">
                <a:solidFill>
                  <a:schemeClr val="tx1"/>
                </a:solidFill>
                <a:effectLst/>
                <a:latin typeface="Arial" panose="020B0604020202020204" pitchFamily="34" charset="0"/>
                <a:ea typeface="+mn-ea"/>
                <a:cs typeface="+mn-cs"/>
              </a:rPr>
              <a:t> and </a:t>
            </a:r>
            <a:r>
              <a:rPr lang="en-US" altLang="zh-CN" sz="1200" b="0" i="0" u="none" strike="noStrike" kern="1200" dirty="0" err="1">
                <a:solidFill>
                  <a:schemeClr val="tx1"/>
                </a:solidFill>
                <a:effectLst/>
                <a:latin typeface="Arial" panose="020B0604020202020204" pitchFamily="34" charset="0"/>
                <a:ea typeface="+mn-ea"/>
                <a:cs typeface="+mn-cs"/>
              </a:rPr>
              <a:t>OCalls</a:t>
            </a:r>
            <a:r>
              <a:rPr lang="en-US" altLang="zh-CN" sz="1200" b="0" i="0" u="none" strike="noStrike" kern="1200" dirty="0">
                <a:solidFill>
                  <a:schemeClr val="tx1"/>
                </a:solidFill>
                <a:effectLst/>
                <a:latin typeface="Arial" panose="020B0604020202020204" pitchFamily="34" charset="0"/>
                <a:ea typeface="+mn-ea"/>
                <a:cs typeface="+mn-cs"/>
              </a:rPr>
              <a:t>. </a:t>
            </a:r>
          </a:p>
          <a:p>
            <a:pPr rtl="0"/>
            <a:endParaRPr lang="en-US" altLang="zh-CN" sz="1200" b="0" i="0" u="none" strike="noStrike" kern="1200" dirty="0">
              <a:solidFill>
                <a:schemeClr val="tx1"/>
              </a:solidFill>
              <a:effectLst/>
              <a:latin typeface="Arial" panose="020B0604020202020204" pitchFamily="34" charset="0"/>
              <a:ea typeface="+mn-ea"/>
              <a:cs typeface="+mn-cs"/>
            </a:endParaRPr>
          </a:p>
          <a:p>
            <a:pPr rtl="0"/>
            <a:r>
              <a:rPr lang="en-US" altLang="zh-CN" sz="1200" b="0" i="0" u="none" strike="noStrike" kern="1200" dirty="0">
                <a:solidFill>
                  <a:schemeClr val="tx1"/>
                </a:solidFill>
                <a:effectLst/>
                <a:latin typeface="Arial" panose="020B0604020202020204" pitchFamily="34" charset="0"/>
                <a:ea typeface="+mn-ea"/>
                <a:cs typeface="+mn-cs"/>
              </a:rPr>
              <a:t>However, SGX has limitations. Any data stored outside the enclave is untrusted, and the context switching for </a:t>
            </a:r>
            <a:r>
              <a:rPr lang="en-US" altLang="zh-CN" sz="1200" b="0" i="0" u="none" strike="noStrike" kern="1200" dirty="0" err="1">
                <a:solidFill>
                  <a:schemeClr val="tx1"/>
                </a:solidFill>
                <a:effectLst/>
                <a:latin typeface="Arial" panose="020B0604020202020204" pitchFamily="34" charset="0"/>
                <a:ea typeface="+mn-ea"/>
                <a:cs typeface="+mn-cs"/>
              </a:rPr>
              <a:t>ECalls</a:t>
            </a:r>
            <a:r>
              <a:rPr lang="en-US" altLang="zh-CN" sz="1200" b="0" i="0" u="none" strike="noStrike" kern="1200" dirty="0">
                <a:solidFill>
                  <a:schemeClr val="tx1"/>
                </a:solidFill>
                <a:effectLst/>
                <a:latin typeface="Arial" panose="020B0604020202020204" pitchFamily="34" charset="0"/>
                <a:ea typeface="+mn-ea"/>
                <a:cs typeface="+mn-cs"/>
              </a:rPr>
              <a:t> and </a:t>
            </a:r>
            <a:r>
              <a:rPr lang="en-US" altLang="zh-CN" sz="1200" b="0" i="0" u="none" strike="noStrike" kern="1200" dirty="0" err="1">
                <a:solidFill>
                  <a:schemeClr val="tx1"/>
                </a:solidFill>
                <a:effectLst/>
                <a:latin typeface="Arial" panose="020B0604020202020204" pitchFamily="34" charset="0"/>
                <a:ea typeface="+mn-ea"/>
                <a:cs typeface="+mn-cs"/>
              </a:rPr>
              <a:t>OCalls</a:t>
            </a:r>
            <a:r>
              <a:rPr lang="en-US" altLang="zh-CN" sz="1200" b="0" i="0" u="none" strike="noStrike" kern="1200" dirty="0">
                <a:solidFill>
                  <a:schemeClr val="tx1"/>
                </a:solidFill>
                <a:effectLst/>
                <a:latin typeface="Arial" panose="020B0604020202020204" pitchFamily="34" charset="0"/>
                <a:ea typeface="+mn-ea"/>
                <a:cs typeface="+mn-cs"/>
              </a:rPr>
              <a:t> introduces significant performance overhead.</a:t>
            </a:r>
            <a:endParaRPr lang="en-US" altLang="zh-CN" b="0" dirty="0">
              <a:effectLst/>
            </a:endParaRPr>
          </a:p>
          <a:p>
            <a:br>
              <a:rPr lang="en-US" altLang="zh-CN" dirty="0"/>
            </a:br>
            <a:endParaRPr lang="zh-CN" altLang="en-US" dirty="0"/>
          </a:p>
        </p:txBody>
      </p:sp>
    </p:spTree>
    <p:extLst>
      <p:ext uri="{BB962C8B-B14F-4D97-AF65-F5344CB8AC3E}">
        <p14:creationId xmlns:p14="http://schemas.microsoft.com/office/powerpoint/2010/main" val="19938041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rtl="0"/>
            <a:r>
              <a:rPr lang="en-US" altLang="zh-CN" sz="1200" b="0" i="0" u="none" strike="noStrike" kern="1200" dirty="0">
                <a:solidFill>
                  <a:schemeClr val="tx1"/>
                </a:solidFill>
                <a:effectLst/>
                <a:latin typeface="Arial" panose="020B0604020202020204" pitchFamily="34" charset="0"/>
                <a:ea typeface="+mn-ea"/>
                <a:cs typeface="+mn-cs"/>
              </a:rPr>
              <a:t>Our design is built on three key ideas. </a:t>
            </a:r>
          </a:p>
          <a:p>
            <a:pPr rtl="0"/>
            <a:endParaRPr lang="en-US" altLang="zh-CN" sz="1200" b="0" i="0" u="none" strike="noStrike" kern="1200" dirty="0">
              <a:solidFill>
                <a:schemeClr val="tx1"/>
              </a:solidFill>
              <a:effectLst/>
              <a:latin typeface="Arial" panose="020B0604020202020204" pitchFamily="34" charset="0"/>
              <a:ea typeface="+mn-ea"/>
              <a:cs typeface="+mn-cs"/>
            </a:endParaRPr>
          </a:p>
          <a:p>
            <a:pPr rtl="0"/>
            <a:r>
              <a:rPr lang="en-US" altLang="zh-CN" sz="1200" b="0" i="0" u="none" strike="noStrike" kern="1200" dirty="0">
                <a:solidFill>
                  <a:schemeClr val="tx1"/>
                </a:solidFill>
                <a:effectLst/>
                <a:latin typeface="Arial" panose="020B0604020202020204" pitchFamily="34" charset="0"/>
                <a:ea typeface="+mn-ea"/>
                <a:cs typeface="+mn-cs"/>
              </a:rPr>
              <a:t>First, we offload all security-critical operations—like encryption, decryption, and integrity management—into the SGX enclave. This solves the key mismatch problem and simplifies management.</a:t>
            </a:r>
          </a:p>
          <a:p>
            <a:pPr rtl="0"/>
            <a:endParaRPr lang="en-US" altLang="zh-CN" b="0" dirty="0">
              <a:effectLst/>
            </a:endParaRPr>
          </a:p>
          <a:p>
            <a:r>
              <a:rPr lang="en-US" altLang="zh-CN" sz="1200" b="0" i="0" u="none" strike="noStrike" kern="1200" dirty="0">
                <a:solidFill>
                  <a:schemeClr val="tx1"/>
                </a:solidFill>
                <a:effectLst/>
                <a:latin typeface="Arial" panose="020B0604020202020204" pitchFamily="34" charset="0"/>
                <a:ea typeface="+mn-ea"/>
                <a:cs typeface="+mn-cs"/>
              </a:rPr>
              <a:t>Second, we perform network traffic reduction </a:t>
            </a:r>
            <a:r>
              <a:rPr lang="en-US" altLang="zh-CN" sz="1200" b="0" i="1" u="none" strike="noStrike" kern="1200" dirty="0">
                <a:solidFill>
                  <a:schemeClr val="tx1"/>
                </a:solidFill>
                <a:effectLst/>
                <a:latin typeface="Arial" panose="020B0604020202020204" pitchFamily="34" charset="0"/>
                <a:ea typeface="+mn-ea"/>
                <a:cs typeface="+mn-cs"/>
              </a:rPr>
              <a:t>inside</a:t>
            </a:r>
            <a:r>
              <a:rPr lang="en-US" altLang="zh-CN" sz="1200" b="0" i="0" u="none" strike="noStrike" kern="1200" dirty="0">
                <a:solidFill>
                  <a:schemeClr val="tx1"/>
                </a:solidFill>
                <a:effectLst/>
                <a:latin typeface="Arial" panose="020B0604020202020204" pitchFamily="34" charset="0"/>
                <a:ea typeface="+mn-ea"/>
                <a:cs typeface="+mn-cs"/>
              </a:rPr>
              <a:t> the enclave. By decrypting the data within this secure boundary, we can operate on the plaintext and effectively detect redundancy.</a:t>
            </a:r>
          </a:p>
          <a:p>
            <a:endParaRPr lang="en-US" altLang="zh-CN" sz="1200" b="0" i="0" u="none" strike="noStrike" kern="1200" dirty="0">
              <a:solidFill>
                <a:schemeClr val="tx1"/>
              </a:solidFill>
              <a:effectLst/>
              <a:latin typeface="Arial" panose="020B0604020202020204" pitchFamily="34" charset="0"/>
              <a:ea typeface="+mn-ea"/>
              <a:cs typeface="+mn-cs"/>
            </a:endParaRPr>
          </a:p>
          <a:p>
            <a:r>
              <a:rPr lang="en-US" altLang="zh-CN" sz="1200" b="0" i="0" u="none" strike="noStrike" kern="1200" dirty="0">
                <a:solidFill>
                  <a:schemeClr val="tx1"/>
                </a:solidFill>
                <a:effectLst/>
                <a:latin typeface="Arial" panose="020B0604020202020204" pitchFamily="34" charset="0"/>
                <a:ea typeface="+mn-ea"/>
                <a:cs typeface="+mn-cs"/>
              </a:rPr>
              <a:t>To address the performance overhead of SGX, we analyzed real-world synchronization workloads. As this graph shows, we found that unchanged chunks often appear in contiguous blocks, and modified chunks show strong locality. This insight allows us to pre-fetch related data into the enclave, reducing expensive context switches.</a:t>
            </a:r>
            <a:endParaRPr lang="zh-CN" altLang="en-US" dirty="0"/>
          </a:p>
        </p:txBody>
      </p:sp>
    </p:spTree>
    <p:extLst>
      <p:ext uri="{BB962C8B-B14F-4D97-AF65-F5344CB8AC3E}">
        <p14:creationId xmlns:p14="http://schemas.microsoft.com/office/powerpoint/2010/main" val="774946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p:spPr>
        <p:txBody>
          <a:bodyPr/>
          <a:lstStyle>
            <a:lvl1pPr>
              <a:defRPr sz="1200"/>
            </a:lvl1pPr>
          </a:lstStyle>
          <a:p>
            <a:pPr>
              <a:defRPr/>
            </a:pPr>
            <a:fld id="{35DD5A66-9C2F-42FF-B09E-B62E67AA144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p:txBody>
          <a:bodyPr/>
          <a:lstStyle>
            <a:lvl1pPr>
              <a:defRPr/>
            </a:lvl1pPr>
          </a:lstStyle>
          <a:p>
            <a:pPr>
              <a:defRPr/>
            </a:pPr>
            <a:endParaRPr lang="en-US"/>
          </a:p>
        </p:txBody>
      </p:sp>
      <p:sp>
        <p:nvSpPr>
          <p:cNvPr id="5" name="Rectangle 6"/>
          <p:cNvSpPr>
            <a:spLocks noGrp="1" noChangeArrowheads="1"/>
          </p:cNvSpPr>
          <p:nvPr>
            <p:ph type="sldNum" sz="quarter" idx="11"/>
          </p:nvPr>
        </p:nvSpPr>
        <p:spPr/>
        <p:txBody>
          <a:bodyPr/>
          <a:lstStyle>
            <a:lvl1pPr>
              <a:defRPr/>
            </a:lvl1pPr>
          </a:lstStyle>
          <a:p>
            <a:pPr>
              <a:defRPr/>
            </a:pPr>
            <a:fld id="{06A720C1-C97C-4A95-8CC7-E9C91CBF4048}"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p:txBody>
          <a:bodyPr/>
          <a:lstStyle>
            <a:lvl1pPr>
              <a:defRPr/>
            </a:lvl1pPr>
          </a:lstStyle>
          <a:p>
            <a:pPr>
              <a:defRPr/>
            </a:pPr>
            <a:endParaRPr lang="en-US"/>
          </a:p>
        </p:txBody>
      </p:sp>
      <p:sp>
        <p:nvSpPr>
          <p:cNvPr id="5" name="Rectangle 6"/>
          <p:cNvSpPr>
            <a:spLocks noGrp="1" noChangeArrowheads="1"/>
          </p:cNvSpPr>
          <p:nvPr>
            <p:ph type="sldNum" sz="quarter" idx="11"/>
          </p:nvPr>
        </p:nvSpPr>
        <p:spPr/>
        <p:txBody>
          <a:bodyPr/>
          <a:lstStyle>
            <a:lvl1pPr>
              <a:defRPr/>
            </a:lvl1pPr>
          </a:lstStyle>
          <a:p>
            <a:pPr>
              <a:defRPr/>
            </a:pPr>
            <a:fld id="{26C9E9CD-6400-4048-A621-93BAB80DCE8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1" y="152400"/>
            <a:ext cx="10969943" cy="1143000"/>
          </a:xfrm>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609441" y="1447801"/>
            <a:ext cx="10969943" cy="4678364"/>
          </a:xfrm>
        </p:spPr>
        <p:txBody>
          <a:bodyPr/>
          <a:lstStyle>
            <a:lvl1pPr>
              <a:lnSpc>
                <a:spcPct val="100000"/>
              </a:lnSpc>
              <a:defRPr sz="28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938472" y="6537326"/>
            <a:ext cx="2844059" cy="320675"/>
          </a:xfrm>
        </p:spPr>
        <p:txBody>
          <a:bodyPr/>
          <a:lstStyle>
            <a:lvl1pPr>
              <a:defRPr sz="1000"/>
            </a:lvl1pPr>
          </a:lstStyle>
          <a:p>
            <a:pPr>
              <a:defRPr/>
            </a:pPr>
            <a:fld id="{3FFE790D-BCFB-4008-9260-CA63AEE325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p:txBody>
          <a:bodyPr/>
          <a:lstStyle>
            <a:lvl1pPr>
              <a:defRPr/>
            </a:lvl1pPr>
          </a:lstStyle>
          <a:p>
            <a:pPr>
              <a:defRPr/>
            </a:pPr>
            <a:endParaRPr lang="en-US"/>
          </a:p>
        </p:txBody>
      </p:sp>
      <p:sp>
        <p:nvSpPr>
          <p:cNvPr id="5" name="Rectangle 6"/>
          <p:cNvSpPr>
            <a:spLocks noGrp="1" noChangeArrowheads="1"/>
          </p:cNvSpPr>
          <p:nvPr>
            <p:ph type="sldNum" sz="quarter" idx="11"/>
          </p:nvPr>
        </p:nvSpPr>
        <p:spPr/>
        <p:txBody>
          <a:bodyPr/>
          <a:lstStyle>
            <a:lvl1pPr>
              <a:defRPr/>
            </a:lvl1pPr>
          </a:lstStyle>
          <a:p>
            <a:pPr>
              <a:defRPr/>
            </a:pPr>
            <a:fld id="{9253C469-7C95-4280-A06B-E0B75510FD76}"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138DC131-9A15-4746-A2F6-35F31BCF58C6}"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p:txBody>
          <a:bodyPr/>
          <a:lstStyle>
            <a:lvl1pPr>
              <a:defRPr/>
            </a:lvl1pPr>
          </a:lstStyle>
          <a:p>
            <a:pPr>
              <a:defRPr/>
            </a:pPr>
            <a:endParaRPr lang="en-US"/>
          </a:p>
        </p:txBody>
      </p:sp>
      <p:sp>
        <p:nvSpPr>
          <p:cNvPr id="8" name="Rectangle 6"/>
          <p:cNvSpPr>
            <a:spLocks noGrp="1" noChangeArrowheads="1"/>
          </p:cNvSpPr>
          <p:nvPr>
            <p:ph type="sldNum" sz="quarter" idx="11"/>
          </p:nvPr>
        </p:nvSpPr>
        <p:spPr/>
        <p:txBody>
          <a:bodyPr/>
          <a:lstStyle>
            <a:lvl1pPr>
              <a:defRPr/>
            </a:lvl1pPr>
          </a:lstStyle>
          <a:p>
            <a:pPr>
              <a:defRPr/>
            </a:pPr>
            <a:fld id="{0CFAF1C9-0564-4621-92FB-D00C85A93782}"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p:txBody>
          <a:bodyPr/>
          <a:lstStyle>
            <a:lvl1pPr>
              <a:defRPr/>
            </a:lvl1pPr>
          </a:lstStyle>
          <a:p>
            <a:pPr>
              <a:defRPr/>
            </a:pPr>
            <a:endParaRPr lang="en-US"/>
          </a:p>
        </p:txBody>
      </p:sp>
      <p:sp>
        <p:nvSpPr>
          <p:cNvPr id="4" name="Rectangle 6"/>
          <p:cNvSpPr>
            <a:spLocks noGrp="1" noChangeArrowheads="1"/>
          </p:cNvSpPr>
          <p:nvPr>
            <p:ph type="sldNum" sz="quarter" idx="11"/>
          </p:nvPr>
        </p:nvSpPr>
        <p:spPr/>
        <p:txBody>
          <a:bodyPr/>
          <a:lstStyle>
            <a:lvl1pPr>
              <a:defRPr/>
            </a:lvl1pPr>
          </a:lstStyle>
          <a:p>
            <a:pPr>
              <a:defRPr/>
            </a:pPr>
            <a:fld id="{3B2E25E5-12CD-4826-A5AF-2C98E7658DA3}"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endParaRPr lang="en-US"/>
          </a:p>
        </p:txBody>
      </p:sp>
      <p:sp>
        <p:nvSpPr>
          <p:cNvPr id="3" name="Rectangle 6"/>
          <p:cNvSpPr>
            <a:spLocks noGrp="1" noChangeArrowheads="1"/>
          </p:cNvSpPr>
          <p:nvPr>
            <p:ph type="sldNum" sz="quarter" idx="11"/>
          </p:nvPr>
        </p:nvSpPr>
        <p:spPr/>
        <p:txBody>
          <a:bodyPr/>
          <a:lstStyle>
            <a:lvl1pPr>
              <a:defRPr/>
            </a:lvl1pPr>
          </a:lstStyle>
          <a:p>
            <a:pPr>
              <a:defRPr/>
            </a:pPr>
            <a:fld id="{D8F9D020-3E06-4B10-9F51-23473D21C23E}"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E01BF5AF-EDEE-436D-9ACF-174E098673DB}"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pPr>
              <a:defRPr/>
            </a:pPr>
            <a:fld id="{EC4DDACC-B398-4434-9A27-1DB8A0412CE5}"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441" y="274638"/>
            <a:ext cx="1096994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lvl="0"/>
            <a:r>
              <a:rPr lang="en-US"/>
              <a:t>Click to edit Master title style</a:t>
            </a:r>
          </a:p>
        </p:txBody>
      </p:sp>
      <p:sp>
        <p:nvSpPr>
          <p:cNvPr id="1027" name="Rectangle 3"/>
          <p:cNvSpPr>
            <a:spLocks noGrp="1" noChangeArrowheads="1"/>
          </p:cNvSpPr>
          <p:nvPr>
            <p:ph type="body" idx="1"/>
          </p:nvPr>
        </p:nvSpPr>
        <p:spPr bwMode="auto">
          <a:xfrm>
            <a:off x="609441" y="1600201"/>
            <a:ext cx="1096994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09441" y="6400801"/>
            <a:ext cx="741486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8735325" y="6400801"/>
            <a:ext cx="2844059"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smtClean="0"/>
            </a:lvl1pPr>
          </a:lstStyle>
          <a:p>
            <a:pPr>
              <a:defRPr/>
            </a:pPr>
            <a:fld id="{BC80DFAE-88B7-49D3-8F2D-B101E877E436}" type="slidenum">
              <a:rPr lang="en-US"/>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panose="020B0604020202020204" pitchFamily="34" charset="0"/>
        </a:defRPr>
      </a:lvl9pPr>
    </p:titleStyle>
    <p:bodyStyle>
      <a:lvl1pPr marL="342900" indent="-342900" algn="l" rtl="0" eaLnBrk="0" fontAlgn="base" hangingPunct="0">
        <a:lnSpc>
          <a:spcPct val="105000"/>
        </a:lnSpc>
        <a:spcBef>
          <a:spcPct val="50000"/>
        </a:spcBef>
        <a:spcAft>
          <a:spcPct val="0"/>
        </a:spcAft>
        <a:buFont typeface="Wingdings" panose="05000000000000000000" pitchFamily="2" charset="2"/>
        <a:buChar char="Ø"/>
        <a:defRPr sz="2800">
          <a:solidFill>
            <a:schemeClr val="tx1"/>
          </a:solidFill>
          <a:latin typeface="+mn-lt"/>
          <a:ea typeface="+mn-ea"/>
          <a:cs typeface="+mn-cs"/>
        </a:defRPr>
      </a:lvl1pPr>
      <a:lvl2pPr marL="742950" indent="-285750" algn="l" rtl="0" eaLnBrk="0" fontAlgn="base" hangingPunct="0">
        <a:lnSpc>
          <a:spcPct val="105000"/>
        </a:lnSpc>
        <a:spcBef>
          <a:spcPct val="20000"/>
        </a:spcBef>
        <a:spcAft>
          <a:spcPct val="0"/>
        </a:spcAft>
        <a:buChar char="•"/>
        <a:defRPr sz="2400">
          <a:solidFill>
            <a:schemeClr val="tx1"/>
          </a:solidFill>
          <a:latin typeface="+mn-lt"/>
        </a:defRPr>
      </a:lvl2pPr>
      <a:lvl3pPr marL="1143000" indent="-228600" algn="l" rtl="0" eaLnBrk="0" fontAlgn="base" hangingPunct="0">
        <a:lnSpc>
          <a:spcPct val="105000"/>
        </a:lnSpc>
        <a:spcBef>
          <a:spcPct val="20000"/>
        </a:spcBef>
        <a:spcAft>
          <a:spcPct val="0"/>
        </a:spcAft>
        <a:buChar char="•"/>
        <a:defRPr sz="2000">
          <a:solidFill>
            <a:schemeClr val="tx1"/>
          </a:solidFill>
          <a:latin typeface="+mn-lt"/>
        </a:defRPr>
      </a:lvl3pPr>
      <a:lvl4pPr marL="1600200" indent="-228600" algn="l" rtl="0" eaLnBrk="0" fontAlgn="base" hangingPunct="0">
        <a:lnSpc>
          <a:spcPct val="105000"/>
        </a:lnSpc>
        <a:spcBef>
          <a:spcPct val="20000"/>
        </a:spcBef>
        <a:spcAft>
          <a:spcPct val="0"/>
        </a:spcAft>
        <a:buChar char="•"/>
        <a:defRPr>
          <a:solidFill>
            <a:schemeClr val="tx1"/>
          </a:solidFill>
          <a:latin typeface="+mn-lt"/>
        </a:defRPr>
      </a:lvl4pPr>
      <a:lvl5pPr marL="2057400" indent="-228600" algn="l" rtl="0" eaLnBrk="0" fontAlgn="base" hangingPunct="0">
        <a:lnSpc>
          <a:spcPct val="105000"/>
        </a:lnSpc>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hyperlink" Target="https://github.com/adslabcuhk/seedsyn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09749"/>
            <a:ext cx="12188825" cy="1771651"/>
          </a:xfrm>
        </p:spPr>
        <p:txBody>
          <a:bodyPr/>
          <a:lstStyle/>
          <a:p>
            <a:r>
              <a:rPr lang="en-US" altLang="zh-CN" sz="4000" dirty="0">
                <a:solidFill>
                  <a:schemeClr val="tx1"/>
                </a:solidFill>
              </a:rPr>
              <a:t>SGX-Enabled Encrypted Cross-Cloud Data </a:t>
            </a:r>
            <a:r>
              <a:rPr lang="en-US" altLang="zh-CN" sz="4000" dirty="0" err="1">
                <a:solidFill>
                  <a:schemeClr val="tx1"/>
                </a:solidFill>
              </a:rPr>
              <a:t>Synchornization</a:t>
            </a:r>
            <a:endParaRPr lang="en-US" altLang="zh-CN" sz="4000" dirty="0">
              <a:solidFill>
                <a:schemeClr val="tx1"/>
              </a:solidFill>
            </a:endParaRPr>
          </a:p>
        </p:txBody>
      </p:sp>
      <p:sp>
        <p:nvSpPr>
          <p:cNvPr id="3" name="Subtitle 2"/>
          <p:cNvSpPr>
            <a:spLocks noGrp="1"/>
          </p:cNvSpPr>
          <p:nvPr>
            <p:ph type="subTitle" idx="1"/>
          </p:nvPr>
        </p:nvSpPr>
        <p:spPr>
          <a:xfrm>
            <a:off x="406294" y="3886200"/>
            <a:ext cx="11376237" cy="2209800"/>
          </a:xfrm>
        </p:spPr>
        <p:txBody>
          <a:bodyPr/>
          <a:lstStyle/>
          <a:p>
            <a:r>
              <a:rPr lang="en-US" altLang="zh-CN" sz="2600" b="1" u="sng" dirty="0"/>
              <a:t>Jia Zhao</a:t>
            </a:r>
            <a:r>
              <a:rPr lang="en-US" altLang="zh-CN" sz="2600" baseline="30000" dirty="0"/>
              <a:t>1</a:t>
            </a:r>
            <a:r>
              <a:rPr lang="en-US" altLang="zh-CN" sz="2600" dirty="0"/>
              <a:t>, Yanjing Ren</a:t>
            </a:r>
            <a:r>
              <a:rPr lang="en-US" altLang="zh-CN" sz="2600" baseline="30000" dirty="0"/>
              <a:t>1</a:t>
            </a:r>
            <a:r>
              <a:rPr lang="en-US" altLang="zh-CN" sz="2600" dirty="0"/>
              <a:t>, Jingwei Li</a:t>
            </a:r>
            <a:r>
              <a:rPr lang="en-US" altLang="zh-CN" sz="2600" baseline="30000" dirty="0"/>
              <a:t>2</a:t>
            </a:r>
            <a:r>
              <a:rPr lang="en-US" altLang="zh-CN" sz="2600" dirty="0"/>
              <a:t>, and Patrick P. C. Lee</a:t>
            </a:r>
            <a:r>
              <a:rPr lang="en-US" altLang="zh-CN" sz="2600" baseline="30000" dirty="0"/>
              <a:t>1</a:t>
            </a:r>
            <a:endParaRPr lang="en-US" altLang="zh-CN" sz="2600" dirty="0"/>
          </a:p>
          <a:p>
            <a:r>
              <a:rPr lang="en-US" sz="2400" baseline="30000" dirty="0"/>
              <a:t>1 </a:t>
            </a:r>
            <a:r>
              <a:rPr lang="en-US" altLang="zh-CN" sz="2400" dirty="0"/>
              <a:t>The Chinese University of Hong Kong</a:t>
            </a:r>
            <a:r>
              <a:rPr lang="en-US" sz="2400" dirty="0"/>
              <a:t>, </a:t>
            </a:r>
          </a:p>
          <a:p>
            <a:r>
              <a:rPr lang="en-US" sz="2400" baseline="30000" dirty="0"/>
              <a:t>2 </a:t>
            </a:r>
            <a:r>
              <a:rPr lang="en-US" sz="2400" dirty="0"/>
              <a:t>University of Electronic Science and Technology of China</a:t>
            </a:r>
          </a:p>
          <a:p>
            <a:r>
              <a:rPr lang="en-US" sz="2400" dirty="0"/>
              <a:t>ICDCS 2025</a:t>
            </a:r>
          </a:p>
        </p:txBody>
      </p:sp>
      <p:sp>
        <p:nvSpPr>
          <p:cNvPr id="4" name="Slide Number Placeholder 3"/>
          <p:cNvSpPr>
            <a:spLocks noGrp="1"/>
          </p:cNvSpPr>
          <p:nvPr>
            <p:ph type="sldNum" sz="quarter" idx="11"/>
          </p:nvPr>
        </p:nvSpPr>
        <p:spPr/>
        <p:txBody>
          <a:bodyPr/>
          <a:lstStyle/>
          <a:p>
            <a:pPr>
              <a:defRPr/>
            </a:pPr>
            <a:fld id="{35DD5A66-9C2F-42FF-B09E-B62E67AA1448}" type="slidenum">
              <a:rPr lang="en-US" smtClean="0"/>
              <a:t>1</a:t>
            </a:fld>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AA960F4-EB8B-A902-9074-A0FF7FB8B45E}"/>
              </a:ext>
            </a:extLst>
          </p:cNvPr>
          <p:cNvSpPr>
            <a:spLocks noGrp="1"/>
          </p:cNvSpPr>
          <p:nvPr>
            <p:ph type="title"/>
          </p:nvPr>
        </p:nvSpPr>
        <p:spPr/>
        <p:txBody>
          <a:bodyPr/>
          <a:lstStyle/>
          <a:p>
            <a:r>
              <a:rPr lang="en-US" altLang="zh-CN" dirty="0"/>
              <a:t>Architecture</a:t>
            </a:r>
            <a:endParaRPr lang="zh-CN" altLang="en-US" dirty="0"/>
          </a:p>
        </p:txBody>
      </p:sp>
      <p:sp>
        <p:nvSpPr>
          <p:cNvPr id="3" name="内容占位符 2">
            <a:extLst>
              <a:ext uri="{FF2B5EF4-FFF2-40B4-BE49-F238E27FC236}">
                <a16:creationId xmlns:a16="http://schemas.microsoft.com/office/drawing/2014/main" id="{9AB7C5EE-1466-BFB1-DBE0-CF10B432529B}"/>
              </a:ext>
            </a:extLst>
          </p:cNvPr>
          <p:cNvSpPr>
            <a:spLocks noGrp="1"/>
          </p:cNvSpPr>
          <p:nvPr>
            <p:ph idx="1"/>
          </p:nvPr>
        </p:nvSpPr>
        <p:spPr/>
        <p:txBody>
          <a:bodyPr/>
          <a:lstStyle/>
          <a:p>
            <a:r>
              <a:rPr lang="en-US" altLang="zh-CN" dirty="0" err="1"/>
              <a:t>SeedSync</a:t>
            </a:r>
            <a:r>
              <a:rPr lang="en-US" altLang="zh-CN" dirty="0"/>
              <a:t> hosts a proxy near each cloud</a:t>
            </a:r>
          </a:p>
          <a:p>
            <a:endParaRPr lang="en-US" altLang="zh-CN" dirty="0"/>
          </a:p>
          <a:p>
            <a:endParaRPr lang="en-US" altLang="zh-CN" dirty="0"/>
          </a:p>
          <a:p>
            <a:pPr marL="0" indent="0">
              <a:buNone/>
            </a:pPr>
            <a:endParaRPr lang="en-US" altLang="zh-CN" dirty="0"/>
          </a:p>
          <a:p>
            <a:r>
              <a:rPr lang="en-US" altLang="zh-CN" dirty="0"/>
              <a:t>Components</a:t>
            </a:r>
          </a:p>
          <a:p>
            <a:pPr lvl="1"/>
            <a:r>
              <a:rPr lang="en-US" altLang="zh-CN" dirty="0"/>
              <a:t>Data storage: data is stored in an encrypted and deduplicated format</a:t>
            </a:r>
          </a:p>
          <a:p>
            <a:pPr lvl="2"/>
            <a:r>
              <a:rPr lang="en-US" altLang="zh-CN" dirty="0" err="1"/>
              <a:t>SeedSync</a:t>
            </a:r>
            <a:r>
              <a:rPr lang="en-US" altLang="zh-CN" dirty="0"/>
              <a:t> integrate with DEBE </a:t>
            </a:r>
            <a:r>
              <a:rPr lang="en-US" altLang="zh-CN" sz="1800" dirty="0"/>
              <a:t>[Yang, ATC’22]</a:t>
            </a:r>
          </a:p>
          <a:p>
            <a:pPr lvl="1"/>
            <a:r>
              <a:rPr lang="en-US" altLang="zh-CN" dirty="0" err="1"/>
              <a:t>SeedSync</a:t>
            </a:r>
            <a:r>
              <a:rPr lang="en-US" altLang="zh-CN" dirty="0"/>
              <a:t> proxy: perform secure and efficient data sync within enclave</a:t>
            </a:r>
          </a:p>
          <a:p>
            <a:pPr lvl="1"/>
            <a:r>
              <a:rPr lang="en-US" altLang="zh-CN" dirty="0"/>
              <a:t>Secure channel:  established between enclaves</a:t>
            </a:r>
          </a:p>
        </p:txBody>
      </p:sp>
      <p:sp>
        <p:nvSpPr>
          <p:cNvPr id="4" name="灯片编号占位符 3">
            <a:extLst>
              <a:ext uri="{FF2B5EF4-FFF2-40B4-BE49-F238E27FC236}">
                <a16:creationId xmlns:a16="http://schemas.microsoft.com/office/drawing/2014/main" id="{293EC1B7-487C-AAEB-1DCE-649273A074F4}"/>
              </a:ext>
            </a:extLst>
          </p:cNvPr>
          <p:cNvSpPr>
            <a:spLocks noGrp="1"/>
          </p:cNvSpPr>
          <p:nvPr>
            <p:ph type="sldNum" sz="quarter" idx="11"/>
          </p:nvPr>
        </p:nvSpPr>
        <p:spPr/>
        <p:txBody>
          <a:bodyPr/>
          <a:lstStyle/>
          <a:p>
            <a:pPr>
              <a:defRPr/>
            </a:pPr>
            <a:fld id="{3FFE790D-BCFB-4008-9260-CA63AEE325FD}" type="slidenum">
              <a:rPr lang="en-US" smtClean="0"/>
              <a:t>10</a:t>
            </a:fld>
            <a:endParaRPr lang="en-US"/>
          </a:p>
        </p:txBody>
      </p:sp>
      <p:pic>
        <p:nvPicPr>
          <p:cNvPr id="6" name="图片 5">
            <a:extLst>
              <a:ext uri="{FF2B5EF4-FFF2-40B4-BE49-F238E27FC236}">
                <a16:creationId xmlns:a16="http://schemas.microsoft.com/office/drawing/2014/main" id="{0A038470-A8D8-31FF-0BDB-435D0228635D}"/>
              </a:ext>
            </a:extLst>
          </p:cNvPr>
          <p:cNvPicPr>
            <a:picLocks noChangeAspect="1"/>
          </p:cNvPicPr>
          <p:nvPr/>
        </p:nvPicPr>
        <p:blipFill>
          <a:blip r:embed="rId3"/>
          <a:stretch>
            <a:fillRect/>
          </a:stretch>
        </p:blipFill>
        <p:spPr>
          <a:xfrm>
            <a:off x="3503612" y="2133600"/>
            <a:ext cx="6858000" cy="2200770"/>
          </a:xfrm>
          <a:prstGeom prst="rect">
            <a:avLst/>
          </a:prstGeom>
        </p:spPr>
      </p:pic>
    </p:spTree>
    <p:extLst>
      <p:ext uri="{BB962C8B-B14F-4D97-AF65-F5344CB8AC3E}">
        <p14:creationId xmlns:p14="http://schemas.microsoft.com/office/powerpoint/2010/main" val="138995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04ABEFA-A13C-3174-080D-2707044A8EB6}"/>
              </a:ext>
            </a:extLst>
          </p:cNvPr>
          <p:cNvSpPr>
            <a:spLocks noGrp="1"/>
          </p:cNvSpPr>
          <p:nvPr>
            <p:ph type="title"/>
          </p:nvPr>
        </p:nvSpPr>
        <p:spPr/>
        <p:txBody>
          <a:bodyPr/>
          <a:lstStyle/>
          <a:p>
            <a:r>
              <a:rPr lang="en-US" altLang="zh-CN" dirty="0"/>
              <a:t>Shielded Key Management</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A8AAE03E-11DF-6E9A-AAAB-368908021846}"/>
                  </a:ext>
                </a:extLst>
              </p:cNvPr>
              <p:cNvSpPr>
                <a:spLocks noGrp="1"/>
              </p:cNvSpPr>
              <p:nvPr>
                <p:ph idx="1"/>
              </p:nvPr>
            </p:nvSpPr>
            <p:spPr/>
            <p:txBody>
              <a:bodyPr/>
              <a:lstStyle/>
              <a:p>
                <a:r>
                  <a:rPr lang="en-US" altLang="zh-CN" dirty="0"/>
                  <a:t>All cryptographic keys are generated, stored, and utilized exclusively within the SGX enclave</a:t>
                </a:r>
              </a:p>
              <a:p>
                <a:pPr lvl="1"/>
                <a14:m>
                  <m:oMath xmlns:m="http://schemas.openxmlformats.org/officeDocument/2006/math">
                    <m:sSub>
                      <m:sSubPr>
                        <m:ctrlPr>
                          <a:rPr lang="en-US" altLang="zh-CN" b="1" i="1" smtClean="0">
                            <a:latin typeface="Cambria Math" panose="02040503050406030204" pitchFamily="18" charset="0"/>
                          </a:rPr>
                        </m:ctrlPr>
                      </m:sSubPr>
                      <m:e>
                        <m:r>
                          <a:rPr lang="en-US" altLang="zh-CN" b="1" i="1" smtClean="0">
                            <a:latin typeface="Cambria Math" panose="02040503050406030204" pitchFamily="18" charset="0"/>
                          </a:rPr>
                          <m:t>𝑲</m:t>
                        </m:r>
                      </m:e>
                      <m:sub>
                        <m:r>
                          <a:rPr lang="en-US" altLang="zh-CN" b="1" i="1" smtClean="0">
                            <a:latin typeface="Cambria Math" panose="02040503050406030204" pitchFamily="18" charset="0"/>
                          </a:rPr>
                          <m:t>𝑬</m:t>
                        </m:r>
                      </m:sub>
                    </m:sSub>
                  </m:oMath>
                </a14:m>
                <a:r>
                  <a:rPr lang="en-US" altLang="zh-CN" b="1" dirty="0"/>
                  <a:t> (Data Encryption Key):</a:t>
                </a:r>
                <a:r>
                  <a:rPr lang="en-US" altLang="zh-CN" dirty="0"/>
                  <a:t> Solves key interoperability</a:t>
                </a:r>
                <a:endParaRPr lang="en-US" altLang="zh-CN" sz="2000" dirty="0"/>
              </a:p>
              <a:p>
                <a:pPr lvl="1"/>
                <a14:m>
                  <m:oMath xmlns:m="http://schemas.openxmlformats.org/officeDocument/2006/math">
                    <m:sSub>
                      <m:sSubPr>
                        <m:ctrlPr>
                          <a:rPr lang="en-US" altLang="zh-CN" b="1" i="1">
                            <a:latin typeface="Cambria Math" panose="02040503050406030204" pitchFamily="18" charset="0"/>
                          </a:rPr>
                        </m:ctrlPr>
                      </m:sSubPr>
                      <m:e>
                        <m:r>
                          <a:rPr lang="en-US" altLang="zh-CN" b="1" i="1">
                            <a:latin typeface="Cambria Math" panose="02040503050406030204" pitchFamily="18" charset="0"/>
                          </a:rPr>
                          <m:t>𝑲</m:t>
                        </m:r>
                      </m:e>
                      <m:sub>
                        <m:r>
                          <a:rPr lang="en-US" altLang="zh-CN" b="1" i="1" smtClean="0">
                            <a:latin typeface="Cambria Math" panose="02040503050406030204" pitchFamily="18" charset="0"/>
                          </a:rPr>
                          <m:t>𝑰</m:t>
                        </m:r>
                      </m:sub>
                    </m:sSub>
                    <m:r>
                      <a:rPr lang="en-US" altLang="zh-CN" b="1" i="1" smtClean="0">
                        <a:latin typeface="Cambria Math" panose="02040503050406030204" pitchFamily="18" charset="0"/>
                      </a:rPr>
                      <m:t>  </m:t>
                    </m:r>
                  </m:oMath>
                </a14:m>
                <a:r>
                  <a:rPr lang="en-US" altLang="zh-CN" b="1" dirty="0"/>
                  <a:t>(Integrity Key):</a:t>
                </a:r>
                <a:r>
                  <a:rPr lang="en-US" altLang="zh-CN" dirty="0"/>
                  <a:t> For HMACs of data and metadata</a:t>
                </a:r>
                <a:endParaRPr lang="en-US" altLang="zh-CN" sz="2000" dirty="0"/>
              </a:p>
              <a:p>
                <a:pPr lvl="1"/>
                <a14:m>
                  <m:oMath xmlns:m="http://schemas.openxmlformats.org/officeDocument/2006/math">
                    <m:sSub>
                      <m:sSubPr>
                        <m:ctrlPr>
                          <a:rPr lang="en-US" altLang="zh-CN" b="1" i="1">
                            <a:latin typeface="Cambria Math" panose="02040503050406030204" pitchFamily="18" charset="0"/>
                          </a:rPr>
                        </m:ctrlPr>
                      </m:sSubPr>
                      <m:e>
                        <m:r>
                          <a:rPr lang="en-US" altLang="zh-CN" b="1" i="1">
                            <a:latin typeface="Cambria Math" panose="02040503050406030204" pitchFamily="18" charset="0"/>
                          </a:rPr>
                          <m:t>𝑲</m:t>
                        </m:r>
                      </m:e>
                      <m:sub>
                        <m:r>
                          <a:rPr lang="en-US" altLang="zh-CN" b="1" i="1" smtClean="0">
                            <a:latin typeface="Cambria Math" panose="02040503050406030204" pitchFamily="18" charset="0"/>
                          </a:rPr>
                          <m:t>𝑺</m:t>
                        </m:r>
                      </m:sub>
                    </m:sSub>
                  </m:oMath>
                </a14:m>
                <a:r>
                  <a:rPr lang="en-US" altLang="zh-CN" b="1" dirty="0"/>
                  <a:t> (Session Key):</a:t>
                </a:r>
                <a:r>
                  <a:rPr lang="en-US" altLang="zh-CN" dirty="0"/>
                  <a:t> Secures the communication channel</a:t>
                </a:r>
              </a:p>
              <a:p>
                <a:r>
                  <a:rPr lang="en-US" altLang="zh-CN" dirty="0"/>
                  <a:t>Security guarantees </a:t>
                </a:r>
              </a:p>
              <a:p>
                <a:pPr lvl="1"/>
                <a:r>
                  <a:rPr lang="en-US" altLang="zh-CN" dirty="0"/>
                  <a:t>Prevent key exposure</a:t>
                </a:r>
              </a:p>
              <a:p>
                <a:pPr lvl="1"/>
                <a:r>
                  <a:rPr lang="en-US" altLang="zh-CN" dirty="0"/>
                  <a:t>Eliminate vulnerabilities from key/IV reuse across clouds (e.g., </a:t>
                </a:r>
                <a:r>
                  <a:rPr lang="en-US" altLang="zh-CN" dirty="0" err="1"/>
                  <a:t>FeatureSync</a:t>
                </a:r>
                <a:r>
                  <a:rPr lang="en-US" altLang="zh-CN" dirty="0"/>
                  <a:t> </a:t>
                </a:r>
                <a:r>
                  <a:rPr lang="en-US" altLang="zh-CN" sz="1800" dirty="0"/>
                  <a:t>[Wu, ICDCS’21]</a:t>
                </a:r>
                <a:r>
                  <a:rPr lang="en-US" altLang="zh-CN" dirty="0"/>
                  <a:t>, </a:t>
                </a:r>
                <a:r>
                  <a:rPr lang="en-US" altLang="zh-CN" dirty="0" err="1"/>
                  <a:t>Rsyncrypto</a:t>
                </a:r>
                <a:r>
                  <a:rPr lang="en-US" altLang="zh-CN" dirty="0"/>
                  <a:t>)</a:t>
                </a:r>
              </a:p>
            </p:txBody>
          </p:sp>
        </mc:Choice>
        <mc:Fallback xmlns="">
          <p:sp>
            <p:nvSpPr>
              <p:cNvPr id="3" name="内容占位符 2">
                <a:extLst>
                  <a:ext uri="{FF2B5EF4-FFF2-40B4-BE49-F238E27FC236}">
                    <a16:creationId xmlns:a16="http://schemas.microsoft.com/office/drawing/2014/main" id="{A8AAE03E-11DF-6E9A-AAAB-368908021846}"/>
                  </a:ext>
                </a:extLst>
              </p:cNvPr>
              <p:cNvSpPr>
                <a:spLocks noGrp="1" noRot="1" noChangeAspect="1" noMove="1" noResize="1" noEditPoints="1" noAdjustHandles="1" noChangeArrowheads="1" noChangeShapeType="1" noTextEdit="1"/>
              </p:cNvSpPr>
              <p:nvPr>
                <p:ph idx="1"/>
              </p:nvPr>
            </p:nvSpPr>
            <p:spPr>
              <a:blipFill>
                <a:blip r:embed="rId3"/>
                <a:stretch>
                  <a:fillRect l="-1000" t="-1434"/>
                </a:stretch>
              </a:blipFill>
            </p:spPr>
            <p:txBody>
              <a:bodyPr/>
              <a:lstStyle/>
              <a:p>
                <a:r>
                  <a:rPr lang="zh-CN" altLang="en-US">
                    <a:noFill/>
                  </a:rPr>
                  <a:t> </a:t>
                </a:r>
              </a:p>
            </p:txBody>
          </p:sp>
        </mc:Fallback>
      </mc:AlternateContent>
      <p:sp>
        <p:nvSpPr>
          <p:cNvPr id="4" name="灯片编号占位符 3">
            <a:extLst>
              <a:ext uri="{FF2B5EF4-FFF2-40B4-BE49-F238E27FC236}">
                <a16:creationId xmlns:a16="http://schemas.microsoft.com/office/drawing/2014/main" id="{C5394DEF-6407-6FFD-B408-C7EE49EDD9AF}"/>
              </a:ext>
            </a:extLst>
          </p:cNvPr>
          <p:cNvSpPr>
            <a:spLocks noGrp="1"/>
          </p:cNvSpPr>
          <p:nvPr>
            <p:ph type="sldNum" sz="quarter" idx="11"/>
          </p:nvPr>
        </p:nvSpPr>
        <p:spPr/>
        <p:txBody>
          <a:bodyPr/>
          <a:lstStyle/>
          <a:p>
            <a:pPr>
              <a:defRPr/>
            </a:pPr>
            <a:fld id="{3FFE790D-BCFB-4008-9260-CA63AEE325FD}" type="slidenum">
              <a:rPr lang="en-US" smtClean="0"/>
              <a:t>11</a:t>
            </a:fld>
            <a:endParaRPr lang="en-US"/>
          </a:p>
        </p:txBody>
      </p:sp>
    </p:spTree>
    <p:extLst>
      <p:ext uri="{BB962C8B-B14F-4D97-AF65-F5344CB8AC3E}">
        <p14:creationId xmlns:p14="http://schemas.microsoft.com/office/powerpoint/2010/main" val="3956558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6072FD-6FB2-3B42-16CB-5CAB7ED8DA61}"/>
              </a:ext>
            </a:extLst>
          </p:cNvPr>
          <p:cNvSpPr>
            <a:spLocks noGrp="1"/>
          </p:cNvSpPr>
          <p:nvPr>
            <p:ph type="title"/>
          </p:nvPr>
        </p:nvSpPr>
        <p:spPr/>
        <p:txBody>
          <a:bodyPr/>
          <a:lstStyle/>
          <a:p>
            <a:r>
              <a:rPr lang="en-US" altLang="zh-CN" dirty="0"/>
              <a:t>Integrity Protection</a:t>
            </a:r>
            <a:endParaRPr lang="zh-CN" altLang="en-US" dirty="0"/>
          </a:p>
        </p:txBody>
      </p:sp>
      <p:sp>
        <p:nvSpPr>
          <p:cNvPr id="3" name="内容占位符 2">
            <a:extLst>
              <a:ext uri="{FF2B5EF4-FFF2-40B4-BE49-F238E27FC236}">
                <a16:creationId xmlns:a16="http://schemas.microsoft.com/office/drawing/2014/main" id="{C4D4AE66-A3BB-86C7-7537-74EF95159E3D}"/>
              </a:ext>
            </a:extLst>
          </p:cNvPr>
          <p:cNvSpPr>
            <a:spLocks noGrp="1"/>
          </p:cNvSpPr>
          <p:nvPr>
            <p:ph idx="1"/>
          </p:nvPr>
        </p:nvSpPr>
        <p:spPr/>
        <p:txBody>
          <a:bodyPr/>
          <a:lstStyle/>
          <a:p>
            <a:r>
              <a:rPr lang="en-US" altLang="zh-CN" sz="2400" dirty="0"/>
              <a:t>A naive approach (HMAC for an entire file) is computationally expensive and does not scale</a:t>
            </a:r>
          </a:p>
          <a:p>
            <a:r>
              <a:rPr lang="en-US" altLang="zh-CN" sz="2400" dirty="0" err="1"/>
              <a:t>SeedSync</a:t>
            </a:r>
            <a:r>
              <a:rPr lang="en-US" altLang="zh-CN" sz="2400" dirty="0"/>
              <a:t> introduces a </a:t>
            </a:r>
            <a:r>
              <a:rPr lang="en-US" altLang="zh-CN" sz="2400" b="1" dirty="0"/>
              <a:t>tree-structured integrity protection</a:t>
            </a:r>
            <a:r>
              <a:rPr lang="en-US" altLang="zh-CN" sz="2400" dirty="0"/>
              <a:t> mechanism</a:t>
            </a:r>
          </a:p>
          <a:p>
            <a:pPr lvl="2"/>
            <a:r>
              <a:rPr lang="en-US" altLang="zh-CN" dirty="0"/>
              <a:t>A hierarchical structure of cryptographic hashes</a:t>
            </a:r>
          </a:p>
          <a:p>
            <a:pPr lvl="2"/>
            <a:r>
              <a:rPr lang="en-US" altLang="zh-CN" dirty="0"/>
              <a:t>Batch-manner management </a:t>
            </a:r>
            <a:r>
              <a:rPr lang="en-US" altLang="zh-CN" dirty="0">
                <a:sym typeface="Wingdings" panose="05000000000000000000" pitchFamily="2" charset="2"/>
              </a:rPr>
              <a:t> efficiently processed within enclave</a:t>
            </a:r>
            <a:endParaRPr lang="en-US" altLang="zh-CN" dirty="0"/>
          </a:p>
          <a:p>
            <a:pPr lvl="2"/>
            <a:r>
              <a:rPr lang="en-US" altLang="zh-CN" dirty="0"/>
              <a:t>Merging of synchronized versions </a:t>
            </a:r>
            <a:r>
              <a:rPr lang="en-US" altLang="zh-CN" dirty="0">
                <a:sym typeface="Wingdings" panose="05000000000000000000" pitchFamily="2" charset="2"/>
              </a:rPr>
              <a:t> </a:t>
            </a:r>
            <a:r>
              <a:rPr lang="en-US" altLang="zh-CN" dirty="0"/>
              <a:t>a compact Merkle tree</a:t>
            </a:r>
            <a:endParaRPr lang="zh-CN" altLang="en-US" dirty="0"/>
          </a:p>
        </p:txBody>
      </p:sp>
      <p:sp>
        <p:nvSpPr>
          <p:cNvPr id="4" name="灯片编号占位符 3">
            <a:extLst>
              <a:ext uri="{FF2B5EF4-FFF2-40B4-BE49-F238E27FC236}">
                <a16:creationId xmlns:a16="http://schemas.microsoft.com/office/drawing/2014/main" id="{D8AD3DF0-3F72-9018-F00E-533EA873F815}"/>
              </a:ext>
            </a:extLst>
          </p:cNvPr>
          <p:cNvSpPr>
            <a:spLocks noGrp="1"/>
          </p:cNvSpPr>
          <p:nvPr>
            <p:ph type="sldNum" sz="quarter" idx="11"/>
          </p:nvPr>
        </p:nvSpPr>
        <p:spPr/>
        <p:txBody>
          <a:bodyPr/>
          <a:lstStyle/>
          <a:p>
            <a:pPr>
              <a:defRPr/>
            </a:pPr>
            <a:fld id="{3FFE790D-BCFB-4008-9260-CA63AEE325FD}" type="slidenum">
              <a:rPr lang="en-US" smtClean="0"/>
              <a:t>12</a:t>
            </a:fld>
            <a:endParaRPr lang="en-US"/>
          </a:p>
        </p:txBody>
      </p:sp>
      <p:pic>
        <p:nvPicPr>
          <p:cNvPr id="6" name="图片 5">
            <a:extLst>
              <a:ext uri="{FF2B5EF4-FFF2-40B4-BE49-F238E27FC236}">
                <a16:creationId xmlns:a16="http://schemas.microsoft.com/office/drawing/2014/main" id="{14005F04-36CA-0728-E1DF-9F0D82AD57D4}"/>
              </a:ext>
            </a:extLst>
          </p:cNvPr>
          <p:cNvPicPr>
            <a:picLocks noChangeAspect="1"/>
          </p:cNvPicPr>
          <p:nvPr/>
        </p:nvPicPr>
        <p:blipFill>
          <a:blip r:embed="rId3"/>
          <a:stretch>
            <a:fillRect/>
          </a:stretch>
        </p:blipFill>
        <p:spPr>
          <a:xfrm>
            <a:off x="2817812" y="3962400"/>
            <a:ext cx="6628646" cy="2656719"/>
          </a:xfrm>
          <a:prstGeom prst="rect">
            <a:avLst/>
          </a:prstGeom>
        </p:spPr>
      </p:pic>
    </p:spTree>
    <p:extLst>
      <p:ext uri="{BB962C8B-B14F-4D97-AF65-F5344CB8AC3E}">
        <p14:creationId xmlns:p14="http://schemas.microsoft.com/office/powerpoint/2010/main" val="514753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F13914-D726-FBAD-1A8C-07E5616F384B}"/>
              </a:ext>
            </a:extLst>
          </p:cNvPr>
          <p:cNvSpPr>
            <a:spLocks noGrp="1"/>
          </p:cNvSpPr>
          <p:nvPr>
            <p:ph type="title"/>
          </p:nvPr>
        </p:nvSpPr>
        <p:spPr/>
        <p:txBody>
          <a:bodyPr/>
          <a:lstStyle/>
          <a:p>
            <a:r>
              <a:rPr lang="en-US" altLang="zh-CN" dirty="0"/>
              <a:t>Enclave Management</a:t>
            </a:r>
            <a:endParaRPr lang="zh-CN" altLang="en-US" dirty="0"/>
          </a:p>
        </p:txBody>
      </p:sp>
      <p:sp>
        <p:nvSpPr>
          <p:cNvPr id="3" name="内容占位符 2">
            <a:extLst>
              <a:ext uri="{FF2B5EF4-FFF2-40B4-BE49-F238E27FC236}">
                <a16:creationId xmlns:a16="http://schemas.microsoft.com/office/drawing/2014/main" id="{3AD06DBD-F22E-A304-EC44-7818E4AC5B6D}"/>
              </a:ext>
            </a:extLst>
          </p:cNvPr>
          <p:cNvSpPr>
            <a:spLocks noGrp="1"/>
          </p:cNvSpPr>
          <p:nvPr>
            <p:ph idx="1"/>
          </p:nvPr>
        </p:nvSpPr>
        <p:spPr>
          <a:xfrm>
            <a:off x="609441" y="1371600"/>
            <a:ext cx="10969943" cy="4678364"/>
          </a:xfrm>
        </p:spPr>
        <p:txBody>
          <a:bodyPr/>
          <a:lstStyle/>
          <a:p>
            <a:r>
              <a:rPr lang="en-US" altLang="zh-CN" dirty="0"/>
              <a:t>Enclave indexes</a:t>
            </a:r>
          </a:p>
          <a:p>
            <a:pPr lvl="1"/>
            <a:r>
              <a:rPr lang="en-US" altLang="zh-CN" dirty="0"/>
              <a:t>Fingerprint index </a:t>
            </a:r>
            <a:r>
              <a:rPr lang="en-US" altLang="zh-CN" dirty="0">
                <a:sym typeface="Wingdings" panose="05000000000000000000" pitchFamily="2" charset="2"/>
              </a:rPr>
              <a:t> chunk-level deduplication</a:t>
            </a:r>
          </a:p>
          <a:p>
            <a:pPr lvl="1"/>
            <a:r>
              <a:rPr lang="en-US" altLang="zh-CN" dirty="0">
                <a:sym typeface="Wingdings" panose="05000000000000000000" pitchFamily="2" charset="2"/>
              </a:rPr>
              <a:t>Feature index  byte-level delta compression</a:t>
            </a:r>
          </a:p>
          <a:p>
            <a:r>
              <a:rPr lang="en-US" altLang="zh-CN" dirty="0"/>
              <a:t>Locality-based management</a:t>
            </a:r>
          </a:p>
          <a:p>
            <a:pPr lvl="1"/>
            <a:r>
              <a:rPr lang="en-US" altLang="zh-CN" dirty="0"/>
              <a:t>Pre-fetching metadata based on data locality </a:t>
            </a:r>
            <a:r>
              <a:rPr lang="en-US" altLang="zh-CN" dirty="0">
                <a:sym typeface="Wingdings" panose="05000000000000000000" pitchFamily="2" charset="2"/>
              </a:rPr>
              <a:t> </a:t>
            </a:r>
            <a:r>
              <a:rPr lang="en-US" altLang="zh-CN" dirty="0"/>
              <a:t>reduce </a:t>
            </a:r>
            <a:r>
              <a:rPr lang="en-US" altLang="zh-CN" dirty="0" err="1"/>
              <a:t>Ocall</a:t>
            </a:r>
            <a:r>
              <a:rPr lang="en-US" altLang="zh-CN" dirty="0"/>
              <a:t> overhead</a:t>
            </a:r>
          </a:p>
        </p:txBody>
      </p:sp>
      <p:sp>
        <p:nvSpPr>
          <p:cNvPr id="4" name="灯片编号占位符 3">
            <a:extLst>
              <a:ext uri="{FF2B5EF4-FFF2-40B4-BE49-F238E27FC236}">
                <a16:creationId xmlns:a16="http://schemas.microsoft.com/office/drawing/2014/main" id="{2555711E-1B54-F7C1-A376-ADD42FE78650}"/>
              </a:ext>
            </a:extLst>
          </p:cNvPr>
          <p:cNvSpPr>
            <a:spLocks noGrp="1"/>
          </p:cNvSpPr>
          <p:nvPr>
            <p:ph type="sldNum" sz="quarter" idx="11"/>
          </p:nvPr>
        </p:nvSpPr>
        <p:spPr/>
        <p:txBody>
          <a:bodyPr/>
          <a:lstStyle/>
          <a:p>
            <a:pPr>
              <a:defRPr/>
            </a:pPr>
            <a:fld id="{3FFE790D-BCFB-4008-9260-CA63AEE325FD}" type="slidenum">
              <a:rPr lang="en-US" smtClean="0"/>
              <a:t>13</a:t>
            </a:fld>
            <a:endParaRPr lang="en-US"/>
          </a:p>
        </p:txBody>
      </p:sp>
      <p:pic>
        <p:nvPicPr>
          <p:cNvPr id="6" name="图片 5">
            <a:extLst>
              <a:ext uri="{FF2B5EF4-FFF2-40B4-BE49-F238E27FC236}">
                <a16:creationId xmlns:a16="http://schemas.microsoft.com/office/drawing/2014/main" id="{3CE7AAB0-2255-D9DE-F4CE-A6A55425EE83}"/>
              </a:ext>
            </a:extLst>
          </p:cNvPr>
          <p:cNvPicPr>
            <a:picLocks noChangeAspect="1"/>
          </p:cNvPicPr>
          <p:nvPr/>
        </p:nvPicPr>
        <p:blipFill>
          <a:blip r:embed="rId3"/>
          <a:stretch>
            <a:fillRect/>
          </a:stretch>
        </p:blipFill>
        <p:spPr>
          <a:xfrm>
            <a:off x="2665412" y="3947319"/>
            <a:ext cx="5985469" cy="2758281"/>
          </a:xfrm>
          <a:prstGeom prst="rect">
            <a:avLst/>
          </a:prstGeom>
        </p:spPr>
      </p:pic>
    </p:spTree>
    <p:extLst>
      <p:ext uri="{BB962C8B-B14F-4D97-AF65-F5344CB8AC3E}">
        <p14:creationId xmlns:p14="http://schemas.microsoft.com/office/powerpoint/2010/main" val="1970056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CBB2C91-4846-B6FD-C4B6-AD6C2FD1AB3D}"/>
              </a:ext>
            </a:extLst>
          </p:cNvPr>
          <p:cNvSpPr>
            <a:spLocks noGrp="1"/>
          </p:cNvSpPr>
          <p:nvPr>
            <p:ph type="title"/>
          </p:nvPr>
        </p:nvSpPr>
        <p:spPr/>
        <p:txBody>
          <a:bodyPr/>
          <a:lstStyle/>
          <a:p>
            <a:r>
              <a:rPr lang="en-US" altLang="zh-CN" dirty="0"/>
              <a:t>Shielded Data Sync Protocol</a:t>
            </a:r>
            <a:endParaRPr lang="zh-CN" altLang="en-US" dirty="0"/>
          </a:p>
        </p:txBody>
      </p:sp>
      <p:sp>
        <p:nvSpPr>
          <p:cNvPr id="3" name="内容占位符 2">
            <a:extLst>
              <a:ext uri="{FF2B5EF4-FFF2-40B4-BE49-F238E27FC236}">
                <a16:creationId xmlns:a16="http://schemas.microsoft.com/office/drawing/2014/main" id="{ECBB3B3D-6C11-ED98-4722-B177DC1981C6}"/>
              </a:ext>
            </a:extLst>
          </p:cNvPr>
          <p:cNvSpPr>
            <a:spLocks noGrp="1"/>
          </p:cNvSpPr>
          <p:nvPr>
            <p:ph idx="1"/>
          </p:nvPr>
        </p:nvSpPr>
        <p:spPr/>
        <p:txBody>
          <a:bodyPr/>
          <a:lstStyle/>
          <a:p>
            <a:r>
              <a:rPr lang="en-US" altLang="zh-CN" dirty="0"/>
              <a:t>The protocol is a six-phase pipeline, with all security-sensitive operations in trusted enclaves</a:t>
            </a:r>
            <a:endParaRPr lang="zh-CN" altLang="en-US" dirty="0"/>
          </a:p>
        </p:txBody>
      </p:sp>
      <p:sp>
        <p:nvSpPr>
          <p:cNvPr id="4" name="灯片编号占位符 3">
            <a:extLst>
              <a:ext uri="{FF2B5EF4-FFF2-40B4-BE49-F238E27FC236}">
                <a16:creationId xmlns:a16="http://schemas.microsoft.com/office/drawing/2014/main" id="{44A3043B-0A20-5FE3-B1B3-DAAD94EC6B87}"/>
              </a:ext>
            </a:extLst>
          </p:cNvPr>
          <p:cNvSpPr>
            <a:spLocks noGrp="1"/>
          </p:cNvSpPr>
          <p:nvPr>
            <p:ph type="sldNum" sz="quarter" idx="11"/>
          </p:nvPr>
        </p:nvSpPr>
        <p:spPr/>
        <p:txBody>
          <a:bodyPr/>
          <a:lstStyle/>
          <a:p>
            <a:pPr>
              <a:defRPr/>
            </a:pPr>
            <a:fld id="{3FFE790D-BCFB-4008-9260-CA63AEE325FD}" type="slidenum">
              <a:rPr lang="en-US" smtClean="0"/>
              <a:t>14</a:t>
            </a:fld>
            <a:endParaRPr lang="en-US"/>
          </a:p>
        </p:txBody>
      </p:sp>
      <p:pic>
        <p:nvPicPr>
          <p:cNvPr id="6" name="图片 5">
            <a:extLst>
              <a:ext uri="{FF2B5EF4-FFF2-40B4-BE49-F238E27FC236}">
                <a16:creationId xmlns:a16="http://schemas.microsoft.com/office/drawing/2014/main" id="{2B5AA252-91BC-66A8-11B5-802383B46251}"/>
              </a:ext>
            </a:extLst>
          </p:cNvPr>
          <p:cNvPicPr>
            <a:picLocks noChangeAspect="1"/>
          </p:cNvPicPr>
          <p:nvPr/>
        </p:nvPicPr>
        <p:blipFill>
          <a:blip r:embed="rId3"/>
          <a:stretch>
            <a:fillRect/>
          </a:stretch>
        </p:blipFill>
        <p:spPr>
          <a:xfrm>
            <a:off x="1933141" y="2607469"/>
            <a:ext cx="8322542" cy="3687766"/>
          </a:xfrm>
          <a:prstGeom prst="rect">
            <a:avLst/>
          </a:prstGeom>
        </p:spPr>
      </p:pic>
    </p:spTree>
    <p:extLst>
      <p:ext uri="{BB962C8B-B14F-4D97-AF65-F5344CB8AC3E}">
        <p14:creationId xmlns:p14="http://schemas.microsoft.com/office/powerpoint/2010/main" val="51777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4170AA-6E23-5BA0-A654-E41BF3F2009B}"/>
              </a:ext>
            </a:extLst>
          </p:cNvPr>
          <p:cNvSpPr>
            <a:spLocks noGrp="1"/>
          </p:cNvSpPr>
          <p:nvPr>
            <p:ph type="title"/>
          </p:nvPr>
        </p:nvSpPr>
        <p:spPr/>
        <p:txBody>
          <a:bodyPr/>
          <a:lstStyle/>
          <a:p>
            <a:r>
              <a:rPr lang="en-US" altLang="zh-CN" dirty="0"/>
              <a:t>Experimental Setup</a:t>
            </a:r>
            <a:endParaRPr lang="zh-CN" altLang="en-US" dirty="0"/>
          </a:p>
        </p:txBody>
      </p:sp>
      <p:sp>
        <p:nvSpPr>
          <p:cNvPr id="3" name="内容占位符 2">
            <a:extLst>
              <a:ext uri="{FF2B5EF4-FFF2-40B4-BE49-F238E27FC236}">
                <a16:creationId xmlns:a16="http://schemas.microsoft.com/office/drawing/2014/main" id="{2E827678-6974-AADF-7EA0-CDD705C2D7D5}"/>
              </a:ext>
            </a:extLst>
          </p:cNvPr>
          <p:cNvSpPr>
            <a:spLocks noGrp="1"/>
          </p:cNvSpPr>
          <p:nvPr>
            <p:ph idx="1"/>
          </p:nvPr>
        </p:nvSpPr>
        <p:spPr>
          <a:xfrm>
            <a:off x="609441" y="1417636"/>
            <a:ext cx="10969943" cy="5287964"/>
          </a:xfrm>
        </p:spPr>
        <p:txBody>
          <a:bodyPr/>
          <a:lstStyle/>
          <a:p>
            <a:r>
              <a:rPr lang="en-US" altLang="zh-CN" dirty="0"/>
              <a:t>Implement </a:t>
            </a:r>
            <a:r>
              <a:rPr lang="en-US" altLang="zh-CN" dirty="0" err="1"/>
              <a:t>SeedSync</a:t>
            </a:r>
            <a:r>
              <a:rPr lang="en-US" altLang="zh-CN" dirty="0"/>
              <a:t> in C++ on Linux</a:t>
            </a:r>
          </a:p>
          <a:p>
            <a:pPr lvl="1"/>
            <a:r>
              <a:rPr lang="en-US" altLang="zh-CN" dirty="0"/>
              <a:t>Intel SGXv2 SGX SDK 2.15, OpenSSL 1.1.1</a:t>
            </a:r>
          </a:p>
          <a:p>
            <a:pPr lvl="1"/>
            <a:r>
              <a:rPr lang="en-US" altLang="zh-CN" dirty="0" err="1"/>
              <a:t>FastCDC</a:t>
            </a:r>
            <a:r>
              <a:rPr lang="en-US" altLang="zh-CN" dirty="0"/>
              <a:t>, LZ4</a:t>
            </a:r>
          </a:p>
          <a:p>
            <a:pPr lvl="1"/>
            <a:r>
              <a:rPr lang="en-US" altLang="zh-CN" dirty="0">
                <a:sym typeface="Wingdings" panose="05000000000000000000" pitchFamily="2" charset="2"/>
              </a:rPr>
              <a:t>~ </a:t>
            </a:r>
            <a:r>
              <a:rPr lang="en-US" altLang="zh-CN" dirty="0"/>
              <a:t>35.4 K Loc</a:t>
            </a:r>
          </a:p>
          <a:p>
            <a:r>
              <a:rPr lang="en-US" altLang="zh-CN" dirty="0"/>
              <a:t>Datasets</a:t>
            </a:r>
          </a:p>
          <a:p>
            <a:pPr lvl="1"/>
            <a:r>
              <a:rPr lang="en-US" altLang="zh-CN" dirty="0"/>
              <a:t>Five real-world datasets: TF, GCC, LINUX, CHOROM, DOCKER</a:t>
            </a:r>
          </a:p>
          <a:p>
            <a:r>
              <a:rPr lang="en-US" altLang="zh-CN" dirty="0"/>
              <a:t>Testbeds</a:t>
            </a:r>
          </a:p>
          <a:p>
            <a:pPr lvl="1"/>
            <a:r>
              <a:rPr lang="en-US" altLang="zh-CN" dirty="0"/>
              <a:t>Local cluster connected with 10 Gb/s Ethernet</a:t>
            </a:r>
          </a:p>
          <a:p>
            <a:pPr lvl="1"/>
            <a:r>
              <a:rPr lang="en-US" altLang="zh-CN" dirty="0"/>
              <a:t>Alibaba Cloud connected over Internet</a:t>
            </a:r>
          </a:p>
          <a:p>
            <a:pPr marL="914400" lvl="2" indent="0">
              <a:buNone/>
            </a:pPr>
            <a:endParaRPr lang="en-US" altLang="zh-CN" dirty="0"/>
          </a:p>
        </p:txBody>
      </p:sp>
      <p:sp>
        <p:nvSpPr>
          <p:cNvPr id="4" name="灯片编号占位符 3">
            <a:extLst>
              <a:ext uri="{FF2B5EF4-FFF2-40B4-BE49-F238E27FC236}">
                <a16:creationId xmlns:a16="http://schemas.microsoft.com/office/drawing/2014/main" id="{23FFFF9D-192D-C8FC-DAB8-D020CBF59C5A}"/>
              </a:ext>
            </a:extLst>
          </p:cNvPr>
          <p:cNvSpPr>
            <a:spLocks noGrp="1"/>
          </p:cNvSpPr>
          <p:nvPr>
            <p:ph type="sldNum" sz="quarter" idx="11"/>
          </p:nvPr>
        </p:nvSpPr>
        <p:spPr/>
        <p:txBody>
          <a:bodyPr/>
          <a:lstStyle/>
          <a:p>
            <a:pPr>
              <a:defRPr/>
            </a:pPr>
            <a:fld id="{3FFE790D-BCFB-4008-9260-CA63AEE325FD}" type="slidenum">
              <a:rPr lang="en-US" smtClean="0"/>
              <a:t>15</a:t>
            </a:fld>
            <a:endParaRPr lang="en-US"/>
          </a:p>
        </p:txBody>
      </p:sp>
    </p:spTree>
    <p:extLst>
      <p:ext uri="{BB962C8B-B14F-4D97-AF65-F5344CB8AC3E}">
        <p14:creationId xmlns:p14="http://schemas.microsoft.com/office/powerpoint/2010/main" val="483594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DBAA5D-CF42-2F35-05C5-BFFBC6E9AD65}"/>
              </a:ext>
            </a:extLst>
          </p:cNvPr>
          <p:cNvSpPr>
            <a:spLocks noGrp="1"/>
          </p:cNvSpPr>
          <p:nvPr>
            <p:ph type="title"/>
          </p:nvPr>
        </p:nvSpPr>
        <p:spPr/>
        <p:txBody>
          <a:bodyPr/>
          <a:lstStyle/>
          <a:p>
            <a:r>
              <a:rPr lang="en-US" altLang="zh-CN" dirty="0"/>
              <a:t>Network Traffic Reduction</a:t>
            </a:r>
            <a:endParaRPr lang="zh-CN" altLang="en-US" dirty="0"/>
          </a:p>
        </p:txBody>
      </p:sp>
      <p:sp>
        <p:nvSpPr>
          <p:cNvPr id="3" name="内容占位符 2">
            <a:extLst>
              <a:ext uri="{FF2B5EF4-FFF2-40B4-BE49-F238E27FC236}">
                <a16:creationId xmlns:a16="http://schemas.microsoft.com/office/drawing/2014/main" id="{0B900E9F-7CD1-7057-114E-BAE39C1AB615}"/>
              </a:ext>
            </a:extLst>
          </p:cNvPr>
          <p:cNvSpPr>
            <a:spLocks noGrp="1"/>
          </p:cNvSpPr>
          <p:nvPr>
            <p:ph idx="1"/>
          </p:nvPr>
        </p:nvSpPr>
        <p:spPr>
          <a:xfrm>
            <a:off x="6704012" y="1447800"/>
            <a:ext cx="5257800" cy="2082907"/>
          </a:xfrm>
        </p:spPr>
        <p:txBody>
          <a:bodyPr/>
          <a:lstStyle/>
          <a:p>
            <a:r>
              <a:rPr lang="en-US" altLang="zh-CN" dirty="0"/>
              <a:t>Baselines</a:t>
            </a:r>
          </a:p>
          <a:p>
            <a:pPr lvl="1"/>
            <a:r>
              <a:rPr lang="en-US" altLang="zh-CN" dirty="0" err="1"/>
              <a:t>Rsync</a:t>
            </a:r>
            <a:endParaRPr lang="en-US" altLang="zh-CN" dirty="0"/>
          </a:p>
          <a:p>
            <a:pPr lvl="1"/>
            <a:r>
              <a:rPr lang="en-US" altLang="zh-CN" dirty="0" err="1"/>
              <a:t>Rsyncrypto</a:t>
            </a:r>
            <a:endParaRPr lang="en-US" altLang="zh-CN" dirty="0"/>
          </a:p>
          <a:p>
            <a:pPr lvl="1"/>
            <a:r>
              <a:rPr lang="en-US" altLang="zh-CN" dirty="0"/>
              <a:t>Plain (without encryption, with delta compression)</a:t>
            </a:r>
            <a:endParaRPr lang="zh-CN" altLang="en-US" dirty="0"/>
          </a:p>
        </p:txBody>
      </p:sp>
      <p:sp>
        <p:nvSpPr>
          <p:cNvPr id="4" name="灯片编号占位符 3">
            <a:extLst>
              <a:ext uri="{FF2B5EF4-FFF2-40B4-BE49-F238E27FC236}">
                <a16:creationId xmlns:a16="http://schemas.microsoft.com/office/drawing/2014/main" id="{A8FDBBA5-ED0E-30D6-47E0-4F467AE13006}"/>
              </a:ext>
            </a:extLst>
          </p:cNvPr>
          <p:cNvSpPr>
            <a:spLocks noGrp="1"/>
          </p:cNvSpPr>
          <p:nvPr>
            <p:ph type="sldNum" sz="quarter" idx="11"/>
          </p:nvPr>
        </p:nvSpPr>
        <p:spPr/>
        <p:txBody>
          <a:bodyPr/>
          <a:lstStyle/>
          <a:p>
            <a:pPr>
              <a:defRPr/>
            </a:pPr>
            <a:fld id="{3FFE790D-BCFB-4008-9260-CA63AEE325FD}" type="slidenum">
              <a:rPr lang="en-US" smtClean="0"/>
              <a:t>16</a:t>
            </a:fld>
            <a:endParaRPr lang="en-US"/>
          </a:p>
        </p:txBody>
      </p:sp>
      <p:pic>
        <p:nvPicPr>
          <p:cNvPr id="6" name="图片 5">
            <a:extLst>
              <a:ext uri="{FF2B5EF4-FFF2-40B4-BE49-F238E27FC236}">
                <a16:creationId xmlns:a16="http://schemas.microsoft.com/office/drawing/2014/main" id="{6EDB731D-8BB1-EF26-FCDF-E2EE68719E7C}"/>
              </a:ext>
            </a:extLst>
          </p:cNvPr>
          <p:cNvPicPr>
            <a:picLocks noChangeAspect="1"/>
          </p:cNvPicPr>
          <p:nvPr/>
        </p:nvPicPr>
        <p:blipFill>
          <a:blip r:embed="rId3"/>
          <a:stretch>
            <a:fillRect/>
          </a:stretch>
        </p:blipFill>
        <p:spPr>
          <a:xfrm>
            <a:off x="836612" y="1524000"/>
            <a:ext cx="5448580" cy="2082907"/>
          </a:xfrm>
          <a:prstGeom prst="rect">
            <a:avLst/>
          </a:prstGeom>
        </p:spPr>
      </p:pic>
      <p:sp>
        <p:nvSpPr>
          <p:cNvPr id="7" name="内容占位符 2">
            <a:extLst>
              <a:ext uri="{FF2B5EF4-FFF2-40B4-BE49-F238E27FC236}">
                <a16:creationId xmlns:a16="http://schemas.microsoft.com/office/drawing/2014/main" id="{C4280BA7-C2EB-AC86-741F-8F1C1F6A3B8A}"/>
              </a:ext>
            </a:extLst>
          </p:cNvPr>
          <p:cNvSpPr txBox="1">
            <a:spLocks/>
          </p:cNvSpPr>
          <p:nvPr/>
        </p:nvSpPr>
        <p:spPr bwMode="auto">
          <a:xfrm>
            <a:off x="760411" y="4130674"/>
            <a:ext cx="11022119" cy="2574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lnSpc>
                <a:spcPct val="100000"/>
              </a:lnSpc>
              <a:spcBef>
                <a:spcPct val="50000"/>
              </a:spcBef>
              <a:spcAft>
                <a:spcPct val="0"/>
              </a:spcAft>
              <a:buFont typeface="Wingdings" panose="05000000000000000000"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kern="0" dirty="0" err="1"/>
              <a:t>SeedSync</a:t>
            </a:r>
            <a:r>
              <a:rPr lang="en-US" altLang="zh-CN" kern="0" dirty="0"/>
              <a:t> outperforms </a:t>
            </a:r>
            <a:r>
              <a:rPr lang="en-US" altLang="zh-CN" kern="0" dirty="0" err="1"/>
              <a:t>Rsync</a:t>
            </a:r>
            <a:r>
              <a:rPr lang="en-US" altLang="zh-CN" kern="0" dirty="0"/>
              <a:t> and </a:t>
            </a:r>
            <a:r>
              <a:rPr lang="en-US" altLang="zh-CN" kern="0" dirty="0" err="1"/>
              <a:t>Rsyncrypto</a:t>
            </a:r>
            <a:endParaRPr lang="en-US" altLang="zh-CN" kern="0" dirty="0"/>
          </a:p>
          <a:p>
            <a:pPr lvl="1"/>
            <a:r>
              <a:rPr lang="en-US" altLang="zh-CN" kern="0" dirty="0"/>
              <a:t>Up to 5.4x network traffic reduction over </a:t>
            </a:r>
            <a:r>
              <a:rPr lang="en-US" altLang="zh-CN" kern="0" dirty="0" err="1"/>
              <a:t>Rsyncrypto</a:t>
            </a:r>
            <a:r>
              <a:rPr lang="en-US" altLang="zh-CN" kern="0" dirty="0"/>
              <a:t>, thanks to delta compression</a:t>
            </a:r>
          </a:p>
          <a:p>
            <a:r>
              <a:rPr lang="en-US" altLang="zh-CN" kern="0" dirty="0" err="1"/>
              <a:t>SeedSync</a:t>
            </a:r>
            <a:r>
              <a:rPr lang="en-US" altLang="zh-CN" kern="0" dirty="0"/>
              <a:t> achieves the same reduction ratio as Plain</a:t>
            </a:r>
          </a:p>
          <a:p>
            <a:pPr lvl="1"/>
            <a:r>
              <a:rPr lang="en-US" altLang="zh-CN" kern="0" dirty="0"/>
              <a:t>Without degraded network reduction while provide security guarantees</a:t>
            </a:r>
          </a:p>
        </p:txBody>
      </p:sp>
    </p:spTree>
    <p:extLst>
      <p:ext uri="{BB962C8B-B14F-4D97-AF65-F5344CB8AC3E}">
        <p14:creationId xmlns:p14="http://schemas.microsoft.com/office/powerpoint/2010/main" val="344846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84646F-38EF-5AC7-E877-C7406BBA337C}"/>
              </a:ext>
            </a:extLst>
          </p:cNvPr>
          <p:cNvSpPr>
            <a:spLocks noGrp="1"/>
          </p:cNvSpPr>
          <p:nvPr>
            <p:ph type="title"/>
          </p:nvPr>
        </p:nvSpPr>
        <p:spPr/>
        <p:txBody>
          <a:bodyPr/>
          <a:lstStyle/>
          <a:p>
            <a:r>
              <a:rPr lang="en-US" altLang="zh-CN" dirty="0"/>
              <a:t>Synchronization Performance</a:t>
            </a:r>
            <a:endParaRPr lang="zh-CN" altLang="en-US" dirty="0"/>
          </a:p>
        </p:txBody>
      </p:sp>
      <p:sp>
        <p:nvSpPr>
          <p:cNvPr id="4" name="灯片编号占位符 3">
            <a:extLst>
              <a:ext uri="{FF2B5EF4-FFF2-40B4-BE49-F238E27FC236}">
                <a16:creationId xmlns:a16="http://schemas.microsoft.com/office/drawing/2014/main" id="{10258760-19F4-8CF4-3AB7-4C6752D8514A}"/>
              </a:ext>
            </a:extLst>
          </p:cNvPr>
          <p:cNvSpPr>
            <a:spLocks noGrp="1"/>
          </p:cNvSpPr>
          <p:nvPr>
            <p:ph type="sldNum" sz="quarter" idx="11"/>
          </p:nvPr>
        </p:nvSpPr>
        <p:spPr/>
        <p:txBody>
          <a:bodyPr/>
          <a:lstStyle/>
          <a:p>
            <a:pPr>
              <a:defRPr/>
            </a:pPr>
            <a:fld id="{3FFE790D-BCFB-4008-9260-CA63AEE325FD}" type="slidenum">
              <a:rPr lang="en-US" smtClean="0"/>
              <a:t>17</a:t>
            </a:fld>
            <a:endParaRPr lang="en-US"/>
          </a:p>
        </p:txBody>
      </p:sp>
      <p:sp>
        <p:nvSpPr>
          <p:cNvPr id="9" name="内容占位符 2">
            <a:extLst>
              <a:ext uri="{FF2B5EF4-FFF2-40B4-BE49-F238E27FC236}">
                <a16:creationId xmlns:a16="http://schemas.microsoft.com/office/drawing/2014/main" id="{DA0A1E5C-A6DB-0A9A-277A-254A9AE6EC37}"/>
              </a:ext>
            </a:extLst>
          </p:cNvPr>
          <p:cNvSpPr txBox="1">
            <a:spLocks/>
          </p:cNvSpPr>
          <p:nvPr/>
        </p:nvSpPr>
        <p:spPr bwMode="auto">
          <a:xfrm>
            <a:off x="624522" y="4191000"/>
            <a:ext cx="11250718"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lnSpc>
                <a:spcPct val="100000"/>
              </a:lnSpc>
              <a:spcBef>
                <a:spcPct val="50000"/>
              </a:spcBef>
              <a:spcAft>
                <a:spcPct val="0"/>
              </a:spcAft>
              <a:buFont typeface="Wingdings" panose="05000000000000000000"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kern="0" dirty="0"/>
              <a:t>In local cluster</a:t>
            </a:r>
          </a:p>
          <a:p>
            <a:pPr lvl="1"/>
            <a:r>
              <a:rPr lang="en-US" altLang="zh-CN" sz="2000" kern="0" dirty="0"/>
              <a:t>10GbE, the network is not the bottleneck</a:t>
            </a:r>
          </a:p>
          <a:p>
            <a:pPr lvl="1"/>
            <a:r>
              <a:rPr lang="en-US" altLang="zh-CN" sz="2000" kern="0" dirty="0"/>
              <a:t>Up to 8.2x speedup over </a:t>
            </a:r>
            <a:r>
              <a:rPr lang="en-US" altLang="zh-CN" sz="2000" kern="0" dirty="0" err="1"/>
              <a:t>Rsyncrypto</a:t>
            </a:r>
            <a:r>
              <a:rPr lang="en-US" altLang="zh-CN" sz="2000" kern="0" dirty="0"/>
              <a:t> (the encrypted baseline approach)</a:t>
            </a:r>
            <a:endParaRPr lang="en-US" altLang="zh-CN" kern="0" dirty="0"/>
          </a:p>
          <a:p>
            <a:r>
              <a:rPr lang="en-US" altLang="zh-CN" kern="0" dirty="0"/>
              <a:t>Insights</a:t>
            </a:r>
          </a:p>
          <a:p>
            <a:pPr lvl="1"/>
            <a:r>
              <a:rPr lang="en-US" altLang="zh-CN" sz="2000" kern="0" dirty="0" err="1"/>
              <a:t>SeedSync</a:t>
            </a:r>
            <a:r>
              <a:rPr lang="en-US" altLang="zh-CN" sz="2000" kern="0" dirty="0"/>
              <a:t> achieves security guarantees with limited performance overhead</a:t>
            </a:r>
          </a:p>
          <a:p>
            <a:pPr lvl="1"/>
            <a:endParaRPr lang="en-US" altLang="zh-CN" kern="0" dirty="0"/>
          </a:p>
          <a:p>
            <a:pPr lvl="1"/>
            <a:endParaRPr lang="en-US" altLang="zh-CN" kern="0" dirty="0"/>
          </a:p>
          <a:p>
            <a:pPr lvl="1"/>
            <a:endParaRPr lang="en-US" altLang="zh-CN" kern="0" dirty="0"/>
          </a:p>
          <a:p>
            <a:pPr lvl="1"/>
            <a:endParaRPr lang="en-US" altLang="zh-CN" kern="0" dirty="0"/>
          </a:p>
          <a:p>
            <a:pPr marL="914400" lvl="2" indent="0">
              <a:buNone/>
            </a:pPr>
            <a:endParaRPr lang="en-US" altLang="zh-CN" kern="0" dirty="0"/>
          </a:p>
        </p:txBody>
      </p:sp>
      <p:sp>
        <p:nvSpPr>
          <p:cNvPr id="11" name="文本框 10">
            <a:extLst>
              <a:ext uri="{FF2B5EF4-FFF2-40B4-BE49-F238E27FC236}">
                <a16:creationId xmlns:a16="http://schemas.microsoft.com/office/drawing/2014/main" id="{D26CE4E6-68E2-67B6-8491-F7723570ED9E}"/>
              </a:ext>
            </a:extLst>
          </p:cNvPr>
          <p:cNvSpPr txBox="1"/>
          <p:nvPr/>
        </p:nvSpPr>
        <p:spPr>
          <a:xfrm>
            <a:off x="379412" y="1219200"/>
            <a:ext cx="11429999" cy="461665"/>
          </a:xfrm>
          <a:prstGeom prst="rect">
            <a:avLst/>
          </a:prstGeom>
          <a:noFill/>
        </p:spPr>
        <p:txBody>
          <a:bodyPr wrap="square">
            <a:spAutoFit/>
          </a:bodyPr>
          <a:lstStyle/>
          <a:p>
            <a:r>
              <a:rPr lang="en-US" altLang="zh-CN" sz="2400" kern="0" dirty="0" err="1"/>
              <a:t>SeedSync</a:t>
            </a:r>
            <a:r>
              <a:rPr lang="en-US" altLang="zh-CN" sz="2400" kern="0" dirty="0"/>
              <a:t> outperforms </a:t>
            </a:r>
            <a:r>
              <a:rPr lang="en-US" altLang="zh-CN" sz="2400" kern="0" dirty="0" err="1"/>
              <a:t>Rsync</a:t>
            </a:r>
            <a:r>
              <a:rPr lang="en-US" altLang="zh-CN" sz="2400" kern="0" dirty="0"/>
              <a:t> and </a:t>
            </a:r>
            <a:r>
              <a:rPr lang="en-US" altLang="zh-CN" sz="2400" kern="0" dirty="0" err="1"/>
              <a:t>Rsyncrypto</a:t>
            </a:r>
            <a:r>
              <a:rPr lang="en-US" altLang="zh-CN" sz="2400" kern="0" dirty="0"/>
              <a:t> in both local-cluster and real-cloud</a:t>
            </a:r>
          </a:p>
        </p:txBody>
      </p:sp>
      <p:pic>
        <p:nvPicPr>
          <p:cNvPr id="13" name="图片 12">
            <a:extLst>
              <a:ext uri="{FF2B5EF4-FFF2-40B4-BE49-F238E27FC236}">
                <a16:creationId xmlns:a16="http://schemas.microsoft.com/office/drawing/2014/main" id="{02DD72D9-220B-91FA-1F1A-E80CCC8C10B9}"/>
              </a:ext>
            </a:extLst>
          </p:cNvPr>
          <p:cNvPicPr>
            <a:picLocks noChangeAspect="1"/>
          </p:cNvPicPr>
          <p:nvPr/>
        </p:nvPicPr>
        <p:blipFill>
          <a:blip r:embed="rId3"/>
          <a:stretch>
            <a:fillRect/>
          </a:stretch>
        </p:blipFill>
        <p:spPr>
          <a:xfrm>
            <a:off x="3013923" y="1899295"/>
            <a:ext cx="5924549" cy="2209800"/>
          </a:xfrm>
          <a:prstGeom prst="rect">
            <a:avLst/>
          </a:prstGeom>
        </p:spPr>
      </p:pic>
    </p:spTree>
    <p:extLst>
      <p:ext uri="{BB962C8B-B14F-4D97-AF65-F5344CB8AC3E}">
        <p14:creationId xmlns:p14="http://schemas.microsoft.com/office/powerpoint/2010/main" val="1477137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FF7C4-870F-52C3-E3E4-5E11ED6BB964}"/>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9DB4567F-CBC5-99E8-F4BB-FABA6ECB005D}"/>
              </a:ext>
            </a:extLst>
          </p:cNvPr>
          <p:cNvSpPr>
            <a:spLocks noGrp="1"/>
          </p:cNvSpPr>
          <p:nvPr>
            <p:ph type="title"/>
          </p:nvPr>
        </p:nvSpPr>
        <p:spPr/>
        <p:txBody>
          <a:bodyPr/>
          <a:lstStyle/>
          <a:p>
            <a:r>
              <a:rPr lang="en-US" altLang="zh-CN" dirty="0"/>
              <a:t>Synchronization Performance</a:t>
            </a:r>
            <a:endParaRPr lang="zh-CN" altLang="en-US" dirty="0"/>
          </a:p>
        </p:txBody>
      </p:sp>
      <p:pic>
        <p:nvPicPr>
          <p:cNvPr id="8" name="内容占位符 7">
            <a:extLst>
              <a:ext uri="{FF2B5EF4-FFF2-40B4-BE49-F238E27FC236}">
                <a16:creationId xmlns:a16="http://schemas.microsoft.com/office/drawing/2014/main" id="{3CF6CBD4-7584-200E-997E-3844059B5D33}"/>
              </a:ext>
            </a:extLst>
          </p:cNvPr>
          <p:cNvPicPr>
            <a:picLocks noGrp="1" noChangeAspect="1"/>
          </p:cNvPicPr>
          <p:nvPr>
            <p:ph idx="1"/>
          </p:nvPr>
        </p:nvPicPr>
        <p:blipFill>
          <a:blip r:embed="rId3"/>
          <a:stretch>
            <a:fillRect/>
          </a:stretch>
        </p:blipFill>
        <p:spPr>
          <a:xfrm>
            <a:off x="698474" y="2665023"/>
            <a:ext cx="5014938" cy="2211777"/>
          </a:xfrm>
        </p:spPr>
      </p:pic>
      <p:sp>
        <p:nvSpPr>
          <p:cNvPr id="4" name="灯片编号占位符 3">
            <a:extLst>
              <a:ext uri="{FF2B5EF4-FFF2-40B4-BE49-F238E27FC236}">
                <a16:creationId xmlns:a16="http://schemas.microsoft.com/office/drawing/2014/main" id="{EC928E79-C215-DB85-4E81-ED41A7227F11}"/>
              </a:ext>
            </a:extLst>
          </p:cNvPr>
          <p:cNvSpPr>
            <a:spLocks noGrp="1"/>
          </p:cNvSpPr>
          <p:nvPr>
            <p:ph type="sldNum" sz="quarter" idx="11"/>
          </p:nvPr>
        </p:nvSpPr>
        <p:spPr/>
        <p:txBody>
          <a:bodyPr/>
          <a:lstStyle/>
          <a:p>
            <a:pPr>
              <a:defRPr/>
            </a:pPr>
            <a:fld id="{3FFE790D-BCFB-4008-9260-CA63AEE325FD}" type="slidenum">
              <a:rPr lang="en-US" smtClean="0"/>
              <a:t>18</a:t>
            </a:fld>
            <a:endParaRPr lang="en-US"/>
          </a:p>
        </p:txBody>
      </p:sp>
      <p:sp>
        <p:nvSpPr>
          <p:cNvPr id="9" name="内容占位符 2">
            <a:extLst>
              <a:ext uri="{FF2B5EF4-FFF2-40B4-BE49-F238E27FC236}">
                <a16:creationId xmlns:a16="http://schemas.microsoft.com/office/drawing/2014/main" id="{64760A77-910F-2662-472C-231499D55B35}"/>
              </a:ext>
            </a:extLst>
          </p:cNvPr>
          <p:cNvSpPr txBox="1">
            <a:spLocks/>
          </p:cNvSpPr>
          <p:nvPr/>
        </p:nvSpPr>
        <p:spPr bwMode="auto">
          <a:xfrm>
            <a:off x="5713412" y="2209800"/>
            <a:ext cx="6172200" cy="394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marL="342900" indent="-342900" algn="l" rtl="0" eaLnBrk="0" fontAlgn="base" hangingPunct="0">
              <a:lnSpc>
                <a:spcPct val="100000"/>
              </a:lnSpc>
              <a:spcBef>
                <a:spcPct val="50000"/>
              </a:spcBef>
              <a:spcAft>
                <a:spcPct val="0"/>
              </a:spcAft>
              <a:buFont typeface="Wingdings" panose="05000000000000000000" pitchFamily="2" charset="2"/>
              <a:buChar char="Ø"/>
              <a:defRPr sz="2800">
                <a:solidFill>
                  <a:schemeClr val="tx1"/>
                </a:solidFill>
                <a:latin typeface="+mn-lt"/>
                <a:ea typeface="+mn-ea"/>
                <a:cs typeface="+mn-cs"/>
              </a:defRPr>
            </a:lvl1pPr>
            <a:lvl2pPr marL="742950" indent="-285750" algn="l" rtl="0" eaLnBrk="0" fontAlgn="base" hangingPunct="0">
              <a:lnSpc>
                <a:spcPct val="100000"/>
              </a:lnSpc>
              <a:spcBef>
                <a:spcPct val="20000"/>
              </a:spcBef>
              <a:spcAft>
                <a:spcPct val="0"/>
              </a:spcAft>
              <a:buChar char="•"/>
              <a:defRPr sz="2400">
                <a:solidFill>
                  <a:schemeClr val="tx1"/>
                </a:solidFill>
                <a:latin typeface="+mn-lt"/>
              </a:defRPr>
            </a:lvl2pPr>
            <a:lvl3pPr marL="1143000" indent="-228600" algn="l" rtl="0" eaLnBrk="0" fontAlgn="base" hangingPunct="0">
              <a:lnSpc>
                <a:spcPct val="100000"/>
              </a:lnSpc>
              <a:spcBef>
                <a:spcPct val="20000"/>
              </a:spcBef>
              <a:spcAft>
                <a:spcPct val="0"/>
              </a:spcAft>
              <a:buChar char="•"/>
              <a:defRPr sz="2000">
                <a:solidFill>
                  <a:schemeClr val="tx1"/>
                </a:solidFill>
                <a:latin typeface="+mn-lt"/>
              </a:defRPr>
            </a:lvl3pPr>
            <a:lvl4pPr marL="1600200" indent="-228600" algn="l" rtl="0" eaLnBrk="0" fontAlgn="base" hangingPunct="0">
              <a:lnSpc>
                <a:spcPct val="100000"/>
              </a:lnSpc>
              <a:spcBef>
                <a:spcPct val="20000"/>
              </a:spcBef>
              <a:spcAft>
                <a:spcPct val="0"/>
              </a:spcAft>
              <a:buChar char="•"/>
              <a:defRPr sz="1800">
                <a:solidFill>
                  <a:schemeClr val="tx1"/>
                </a:solidFill>
                <a:latin typeface="+mn-lt"/>
              </a:defRPr>
            </a:lvl4pPr>
            <a:lvl5pPr marL="2057400" indent="-228600" algn="l" rtl="0" eaLnBrk="0" fontAlgn="base" hangingPunct="0">
              <a:lnSpc>
                <a:spcPct val="100000"/>
              </a:lnSpc>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kern="0" dirty="0"/>
              <a:t>In real-cloud</a:t>
            </a:r>
          </a:p>
          <a:p>
            <a:pPr lvl="1"/>
            <a:r>
              <a:rPr lang="en-US" altLang="zh-CN" sz="2000" kern="0" dirty="0"/>
              <a:t>Network transfer is the bottleneck</a:t>
            </a:r>
          </a:p>
          <a:p>
            <a:pPr lvl="1"/>
            <a:r>
              <a:rPr lang="en-US" altLang="zh-CN" sz="2000" kern="0" dirty="0" err="1"/>
              <a:t>SeedSync</a:t>
            </a:r>
            <a:r>
              <a:rPr lang="en-US" altLang="zh-CN" sz="2000" kern="0" dirty="0"/>
              <a:t> is 3.1x and 5.0x faster than </a:t>
            </a:r>
            <a:r>
              <a:rPr lang="en-US" altLang="zh-CN" sz="2000" kern="0" dirty="0" err="1"/>
              <a:t>Rsync</a:t>
            </a:r>
            <a:r>
              <a:rPr lang="en-US" altLang="zh-CN" sz="2000" kern="0" dirty="0"/>
              <a:t> and </a:t>
            </a:r>
            <a:r>
              <a:rPr lang="en-US" altLang="zh-CN" sz="2000" kern="0" dirty="0" err="1"/>
              <a:t>Rsyncrypto</a:t>
            </a:r>
            <a:r>
              <a:rPr lang="en-US" altLang="zh-CN" sz="2000" kern="0" dirty="0"/>
              <a:t>, respectively</a:t>
            </a:r>
          </a:p>
          <a:p>
            <a:r>
              <a:rPr lang="en-US" altLang="zh-CN" kern="0" dirty="0"/>
              <a:t>Insights</a:t>
            </a:r>
          </a:p>
          <a:p>
            <a:pPr lvl="1"/>
            <a:r>
              <a:rPr lang="en-US" altLang="zh-CN" sz="2000" kern="0" dirty="0" err="1"/>
              <a:t>SeedSync</a:t>
            </a:r>
            <a:r>
              <a:rPr lang="en-US" altLang="zh-CN" sz="2000" kern="0" dirty="0"/>
              <a:t> reduces more network traffic redundancy than chunk-level approaches due to the deployment of delta compression.</a:t>
            </a:r>
          </a:p>
        </p:txBody>
      </p:sp>
      <p:sp>
        <p:nvSpPr>
          <p:cNvPr id="11" name="文本框 10">
            <a:extLst>
              <a:ext uri="{FF2B5EF4-FFF2-40B4-BE49-F238E27FC236}">
                <a16:creationId xmlns:a16="http://schemas.microsoft.com/office/drawing/2014/main" id="{8065F5C1-3C08-2354-E5F4-9C86F74BC96A}"/>
              </a:ext>
            </a:extLst>
          </p:cNvPr>
          <p:cNvSpPr txBox="1"/>
          <p:nvPr/>
        </p:nvSpPr>
        <p:spPr>
          <a:xfrm>
            <a:off x="379412" y="1219200"/>
            <a:ext cx="11429999" cy="461665"/>
          </a:xfrm>
          <a:prstGeom prst="rect">
            <a:avLst/>
          </a:prstGeom>
          <a:noFill/>
        </p:spPr>
        <p:txBody>
          <a:bodyPr wrap="square">
            <a:spAutoFit/>
          </a:bodyPr>
          <a:lstStyle/>
          <a:p>
            <a:r>
              <a:rPr lang="en-US" altLang="zh-CN" sz="2400" kern="0" dirty="0" err="1"/>
              <a:t>SeedSync</a:t>
            </a:r>
            <a:r>
              <a:rPr lang="en-US" altLang="zh-CN" sz="2400" kern="0" dirty="0"/>
              <a:t> outperforms </a:t>
            </a:r>
            <a:r>
              <a:rPr lang="en-US" altLang="zh-CN" sz="2400" kern="0" dirty="0" err="1"/>
              <a:t>Rsync</a:t>
            </a:r>
            <a:r>
              <a:rPr lang="en-US" altLang="zh-CN" sz="2400" kern="0" dirty="0"/>
              <a:t> and </a:t>
            </a:r>
            <a:r>
              <a:rPr lang="en-US" altLang="zh-CN" sz="2400" kern="0" dirty="0" err="1"/>
              <a:t>Rsyncrypto</a:t>
            </a:r>
            <a:r>
              <a:rPr lang="en-US" altLang="zh-CN" sz="2400" kern="0" dirty="0"/>
              <a:t> in both local-cluster and real-cloud</a:t>
            </a:r>
          </a:p>
        </p:txBody>
      </p:sp>
    </p:spTree>
    <p:extLst>
      <p:ext uri="{BB962C8B-B14F-4D97-AF65-F5344CB8AC3E}">
        <p14:creationId xmlns:p14="http://schemas.microsoft.com/office/powerpoint/2010/main" val="1469460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987311-AAE3-8A27-2FC3-D4C2D65F5FD7}"/>
              </a:ext>
            </a:extLst>
          </p:cNvPr>
          <p:cNvSpPr>
            <a:spLocks noGrp="1"/>
          </p:cNvSpPr>
          <p:nvPr>
            <p:ph type="title"/>
          </p:nvPr>
        </p:nvSpPr>
        <p:spPr/>
        <p:txBody>
          <a:bodyPr/>
          <a:lstStyle/>
          <a:p>
            <a:r>
              <a:rPr lang="en-US" altLang="zh-CN"/>
              <a:t>Impact of Enclave Metadata Size</a:t>
            </a:r>
            <a:endParaRPr lang="zh-CN" altLang="en-US" dirty="0"/>
          </a:p>
        </p:txBody>
      </p:sp>
      <p:sp>
        <p:nvSpPr>
          <p:cNvPr id="3" name="内容占位符 2">
            <a:extLst>
              <a:ext uri="{FF2B5EF4-FFF2-40B4-BE49-F238E27FC236}">
                <a16:creationId xmlns:a16="http://schemas.microsoft.com/office/drawing/2014/main" id="{33E8DDB2-A091-32E6-9A39-B07166A7F4B4}"/>
              </a:ext>
            </a:extLst>
          </p:cNvPr>
          <p:cNvSpPr>
            <a:spLocks noGrp="1"/>
          </p:cNvSpPr>
          <p:nvPr>
            <p:ph idx="1"/>
          </p:nvPr>
        </p:nvSpPr>
        <p:spPr>
          <a:xfrm>
            <a:off x="609441" y="4410040"/>
            <a:ext cx="10969943" cy="1990759"/>
          </a:xfrm>
        </p:spPr>
        <p:txBody>
          <a:bodyPr/>
          <a:lstStyle/>
          <a:p>
            <a:r>
              <a:rPr lang="en-US" altLang="zh-CN" dirty="0"/>
              <a:t>The synchronization throughput and network reduction ratio increase with the size, and converges</a:t>
            </a:r>
          </a:p>
          <a:p>
            <a:pPr lvl="1"/>
            <a:r>
              <a:rPr lang="en-US" altLang="zh-CN" dirty="0" err="1"/>
              <a:t>SeedSync</a:t>
            </a:r>
            <a:r>
              <a:rPr lang="en-US" altLang="zh-CN" dirty="0"/>
              <a:t> achieves efficient network reduction with limited EPC memory overhead</a:t>
            </a:r>
            <a:endParaRPr lang="zh-CN" altLang="en-US" dirty="0"/>
          </a:p>
        </p:txBody>
      </p:sp>
      <p:sp>
        <p:nvSpPr>
          <p:cNvPr id="4" name="灯片编号占位符 3">
            <a:extLst>
              <a:ext uri="{FF2B5EF4-FFF2-40B4-BE49-F238E27FC236}">
                <a16:creationId xmlns:a16="http://schemas.microsoft.com/office/drawing/2014/main" id="{1D604215-D472-8454-2539-C1E8DC7655E0}"/>
              </a:ext>
            </a:extLst>
          </p:cNvPr>
          <p:cNvSpPr>
            <a:spLocks noGrp="1"/>
          </p:cNvSpPr>
          <p:nvPr>
            <p:ph type="sldNum" sz="quarter" idx="11"/>
          </p:nvPr>
        </p:nvSpPr>
        <p:spPr/>
        <p:txBody>
          <a:bodyPr/>
          <a:lstStyle/>
          <a:p>
            <a:pPr>
              <a:defRPr/>
            </a:pPr>
            <a:fld id="{3FFE790D-BCFB-4008-9260-CA63AEE325FD}" type="slidenum">
              <a:rPr lang="en-US" smtClean="0"/>
              <a:t>19</a:t>
            </a:fld>
            <a:endParaRPr lang="en-US"/>
          </a:p>
        </p:txBody>
      </p:sp>
      <p:pic>
        <p:nvPicPr>
          <p:cNvPr id="6" name="图片 5">
            <a:extLst>
              <a:ext uri="{FF2B5EF4-FFF2-40B4-BE49-F238E27FC236}">
                <a16:creationId xmlns:a16="http://schemas.microsoft.com/office/drawing/2014/main" id="{85E4675E-0C0F-3C1E-3FAC-DD25A3248BF7}"/>
              </a:ext>
            </a:extLst>
          </p:cNvPr>
          <p:cNvPicPr>
            <a:picLocks noChangeAspect="1"/>
          </p:cNvPicPr>
          <p:nvPr/>
        </p:nvPicPr>
        <p:blipFill>
          <a:blip r:embed="rId3"/>
          <a:stretch>
            <a:fillRect/>
          </a:stretch>
        </p:blipFill>
        <p:spPr>
          <a:xfrm>
            <a:off x="2122608" y="1600200"/>
            <a:ext cx="7019804" cy="2442663"/>
          </a:xfrm>
          <a:prstGeom prst="rect">
            <a:avLst/>
          </a:prstGeom>
        </p:spPr>
      </p:pic>
    </p:spTree>
    <p:extLst>
      <p:ext uri="{BB962C8B-B14F-4D97-AF65-F5344CB8AC3E}">
        <p14:creationId xmlns:p14="http://schemas.microsoft.com/office/powerpoint/2010/main" val="281451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ym typeface="+mn-ea"/>
              </a:rPr>
              <a:t>Introduction</a:t>
            </a:r>
            <a:endParaRPr lang="en-US" dirty="0"/>
          </a:p>
        </p:txBody>
      </p:sp>
      <p:sp>
        <p:nvSpPr>
          <p:cNvPr id="3" name="Content Placeholder 2"/>
          <p:cNvSpPr>
            <a:spLocks noGrp="1"/>
          </p:cNvSpPr>
          <p:nvPr>
            <p:ph idx="1"/>
          </p:nvPr>
        </p:nvSpPr>
        <p:spPr>
          <a:xfrm>
            <a:off x="609600" y="1447800"/>
            <a:ext cx="10970260" cy="1898650"/>
          </a:xfrm>
        </p:spPr>
        <p:txBody>
          <a:bodyPr/>
          <a:lstStyle/>
          <a:p>
            <a:r>
              <a:rPr lang="en-US" dirty="0" err="1"/>
              <a:t>Multicloud</a:t>
            </a:r>
            <a:r>
              <a:rPr lang="en-US" dirty="0"/>
              <a:t> Storage</a:t>
            </a:r>
          </a:p>
          <a:p>
            <a:pPr lvl="1"/>
            <a:r>
              <a:rPr lang="en-US" altLang="zh-CN" dirty="0"/>
              <a:t>Use of cloud services delivered by more than one vendor (e.g., Microsoft OneDrive, Alibaba Cloud Drive, Google Drive, </a:t>
            </a:r>
            <a:r>
              <a:rPr lang="en-US" altLang="zh-CN" dirty="0" err="1"/>
              <a:t>etc</a:t>
            </a:r>
            <a:r>
              <a:rPr lang="en-US" altLang="zh-CN" dirty="0"/>
              <a:t>)</a:t>
            </a:r>
          </a:p>
          <a:p>
            <a:pPr lvl="1"/>
            <a:r>
              <a:rPr lang="en-US" altLang="zh-CN" dirty="0"/>
              <a:t>Geographic accessibility, resilience, vendor lock-in avoidance</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t>2</a:t>
            </a:fld>
            <a:endParaRPr lang="en-US"/>
          </a:p>
        </p:txBody>
      </p:sp>
      <p:pic>
        <p:nvPicPr>
          <p:cNvPr id="36" name="图片 35">
            <a:extLst>
              <a:ext uri="{FF2B5EF4-FFF2-40B4-BE49-F238E27FC236}">
                <a16:creationId xmlns:a16="http://schemas.microsoft.com/office/drawing/2014/main" id="{B03172AD-1795-241E-DE6B-615E4C651FD6}"/>
              </a:ext>
            </a:extLst>
          </p:cNvPr>
          <p:cNvPicPr>
            <a:picLocks noChangeAspect="1"/>
          </p:cNvPicPr>
          <p:nvPr/>
        </p:nvPicPr>
        <p:blipFill>
          <a:blip r:embed="rId3"/>
          <a:stretch>
            <a:fillRect/>
          </a:stretch>
        </p:blipFill>
        <p:spPr>
          <a:xfrm>
            <a:off x="5027612" y="3444586"/>
            <a:ext cx="1066800" cy="1153532"/>
          </a:xfrm>
          <a:prstGeom prst="rect">
            <a:avLst/>
          </a:prstGeom>
        </p:spPr>
      </p:pic>
      <p:pic>
        <p:nvPicPr>
          <p:cNvPr id="38" name="图片 37">
            <a:extLst>
              <a:ext uri="{FF2B5EF4-FFF2-40B4-BE49-F238E27FC236}">
                <a16:creationId xmlns:a16="http://schemas.microsoft.com/office/drawing/2014/main" id="{75373AB5-EBC2-D967-7EBA-B77882CBEF3B}"/>
              </a:ext>
            </a:extLst>
          </p:cNvPr>
          <p:cNvPicPr>
            <a:picLocks noChangeAspect="1"/>
          </p:cNvPicPr>
          <p:nvPr/>
        </p:nvPicPr>
        <p:blipFill>
          <a:blip r:embed="rId4"/>
          <a:stretch>
            <a:fillRect/>
          </a:stretch>
        </p:blipFill>
        <p:spPr>
          <a:xfrm>
            <a:off x="6759178" y="5351617"/>
            <a:ext cx="1027058" cy="1185709"/>
          </a:xfrm>
          <a:prstGeom prst="rect">
            <a:avLst/>
          </a:prstGeom>
        </p:spPr>
      </p:pic>
      <p:pic>
        <p:nvPicPr>
          <p:cNvPr id="40" name="图片 39">
            <a:extLst>
              <a:ext uri="{FF2B5EF4-FFF2-40B4-BE49-F238E27FC236}">
                <a16:creationId xmlns:a16="http://schemas.microsoft.com/office/drawing/2014/main" id="{E61919BF-8661-A08C-339B-2BCFC6345775}"/>
              </a:ext>
            </a:extLst>
          </p:cNvPr>
          <p:cNvPicPr>
            <a:picLocks noChangeAspect="1"/>
          </p:cNvPicPr>
          <p:nvPr/>
        </p:nvPicPr>
        <p:blipFill>
          <a:blip r:embed="rId5"/>
          <a:stretch>
            <a:fillRect/>
          </a:stretch>
        </p:blipFill>
        <p:spPr>
          <a:xfrm>
            <a:off x="6360184" y="3429000"/>
            <a:ext cx="1426052" cy="1231590"/>
          </a:xfrm>
          <a:prstGeom prst="rect">
            <a:avLst/>
          </a:prstGeom>
        </p:spPr>
      </p:pic>
      <p:pic>
        <p:nvPicPr>
          <p:cNvPr id="42" name="图片 41">
            <a:extLst>
              <a:ext uri="{FF2B5EF4-FFF2-40B4-BE49-F238E27FC236}">
                <a16:creationId xmlns:a16="http://schemas.microsoft.com/office/drawing/2014/main" id="{AF092C3A-C19F-78B3-B379-BE255F39900E}"/>
              </a:ext>
            </a:extLst>
          </p:cNvPr>
          <p:cNvPicPr>
            <a:picLocks noChangeAspect="1"/>
          </p:cNvPicPr>
          <p:nvPr/>
        </p:nvPicPr>
        <p:blipFill>
          <a:blip r:embed="rId6"/>
          <a:stretch>
            <a:fillRect/>
          </a:stretch>
        </p:blipFill>
        <p:spPr>
          <a:xfrm>
            <a:off x="7272707" y="4844169"/>
            <a:ext cx="1282766" cy="323867"/>
          </a:xfrm>
          <a:prstGeom prst="rect">
            <a:avLst/>
          </a:prstGeom>
        </p:spPr>
      </p:pic>
      <p:sp>
        <p:nvSpPr>
          <p:cNvPr id="43" name="云形 42">
            <a:extLst>
              <a:ext uri="{FF2B5EF4-FFF2-40B4-BE49-F238E27FC236}">
                <a16:creationId xmlns:a16="http://schemas.microsoft.com/office/drawing/2014/main" id="{11055461-9857-194C-D382-4D2B35433AF4}"/>
              </a:ext>
            </a:extLst>
          </p:cNvPr>
          <p:cNvSpPr/>
          <p:nvPr/>
        </p:nvSpPr>
        <p:spPr bwMode="auto">
          <a:xfrm>
            <a:off x="3351212" y="4717895"/>
            <a:ext cx="3124201" cy="1898650"/>
          </a:xfrm>
          <a:prstGeom prst="cloud">
            <a:avLst/>
          </a:prstGeom>
          <a:solidFill>
            <a:srgbClr val="0070C0"/>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zh-CN" altLang="en-US" sz="2800" b="0" i="0" u="none" strike="noStrike" cap="none" normalizeH="0" baseline="0" dirty="0">
              <a:ln>
                <a:noFill/>
              </a:ln>
              <a:solidFill>
                <a:schemeClr val="bg1"/>
              </a:solidFill>
              <a:effectLst/>
              <a:latin typeface="Arial" panose="020B0604020202020204" pitchFamily="34" charset="0"/>
            </a:endParaRPr>
          </a:p>
        </p:txBody>
      </p:sp>
      <p:sp>
        <p:nvSpPr>
          <p:cNvPr id="45" name="文本框 44">
            <a:extLst>
              <a:ext uri="{FF2B5EF4-FFF2-40B4-BE49-F238E27FC236}">
                <a16:creationId xmlns:a16="http://schemas.microsoft.com/office/drawing/2014/main" id="{7D2930BB-F0C3-FD63-72B6-59A3031DA186}"/>
              </a:ext>
            </a:extLst>
          </p:cNvPr>
          <p:cNvSpPr txBox="1"/>
          <p:nvPr/>
        </p:nvSpPr>
        <p:spPr>
          <a:xfrm>
            <a:off x="3636565" y="5230812"/>
            <a:ext cx="2437209" cy="954107"/>
          </a:xfrm>
          <a:prstGeom prst="rect">
            <a:avLst/>
          </a:prstGeom>
          <a:noFill/>
        </p:spPr>
        <p:txBody>
          <a:bodyPr wrap="square">
            <a:spAutoFit/>
          </a:bodyPr>
          <a:lstStyle/>
          <a:p>
            <a:pPr marL="0" marR="0" indent="0" algn="ctr" defTabSz="914400" rtl="0" eaLnBrk="0" fontAlgn="base" latinLnBrk="0" hangingPunct="0">
              <a:lnSpc>
                <a:spcPct val="100000"/>
              </a:lnSpc>
              <a:spcBef>
                <a:spcPct val="0"/>
              </a:spcBef>
              <a:spcAft>
                <a:spcPct val="0"/>
              </a:spcAft>
              <a:buClrTx/>
              <a:buSzTx/>
              <a:buFontTx/>
              <a:buNone/>
            </a:pPr>
            <a:r>
              <a:rPr kumimoji="0" lang="en-US" altLang="zh-CN" sz="2800" b="0" i="0" u="none" strike="noStrike" cap="none" normalizeH="0" baseline="0" dirty="0" err="1">
                <a:ln>
                  <a:noFill/>
                </a:ln>
                <a:solidFill>
                  <a:schemeClr val="bg1"/>
                </a:solidFill>
                <a:effectLst/>
                <a:latin typeface="Arial" panose="020B0604020202020204" pitchFamily="34" charset="0"/>
              </a:rPr>
              <a:t>MultiCloud</a:t>
            </a:r>
            <a:r>
              <a:rPr kumimoji="0" lang="en-US" altLang="zh-CN" sz="2800" b="0" i="0" u="none" strike="noStrike" cap="none" normalizeH="0" baseline="0" dirty="0">
                <a:ln>
                  <a:noFill/>
                </a:ln>
                <a:solidFill>
                  <a:schemeClr val="bg1"/>
                </a:solidFill>
                <a:effectLst/>
                <a:latin typeface="Arial" panose="020B0604020202020204" pitchFamily="34" charset="0"/>
              </a:rPr>
              <a:t> </a:t>
            </a:r>
          </a:p>
          <a:p>
            <a:pPr marL="0" marR="0" indent="0" algn="ctr" defTabSz="914400" rtl="0" eaLnBrk="0" fontAlgn="base" latinLnBrk="0" hangingPunct="0">
              <a:lnSpc>
                <a:spcPct val="100000"/>
              </a:lnSpc>
              <a:spcBef>
                <a:spcPct val="0"/>
              </a:spcBef>
              <a:spcAft>
                <a:spcPct val="0"/>
              </a:spcAft>
              <a:buClrTx/>
              <a:buSzTx/>
              <a:buFontTx/>
              <a:buNone/>
            </a:pPr>
            <a:r>
              <a:rPr kumimoji="0" lang="en-US" altLang="zh-CN" sz="2800" b="0" i="0" u="none" strike="noStrike" cap="none" normalizeH="0" baseline="0" dirty="0">
                <a:ln>
                  <a:noFill/>
                </a:ln>
                <a:solidFill>
                  <a:schemeClr val="bg1"/>
                </a:solidFill>
                <a:effectLst/>
                <a:latin typeface="Arial" panose="020B0604020202020204" pitchFamily="34" charset="0"/>
              </a:rPr>
              <a:t>Storage</a:t>
            </a:r>
            <a:endParaRPr kumimoji="0" lang="zh-CN" altLang="en-US" sz="2800" b="0" i="0" u="none" strike="noStrike" cap="none" normalizeH="0" baseline="0" dirty="0">
              <a:ln>
                <a:noFill/>
              </a:ln>
              <a:solidFill>
                <a:schemeClr val="bg1"/>
              </a:solidFill>
              <a:effectLst/>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1FCF89-078F-F024-7FE4-7410B0C7E050}"/>
              </a:ext>
            </a:extLst>
          </p:cNvPr>
          <p:cNvSpPr>
            <a:spLocks noGrp="1"/>
          </p:cNvSpPr>
          <p:nvPr>
            <p:ph type="title"/>
          </p:nvPr>
        </p:nvSpPr>
        <p:spPr/>
        <p:txBody>
          <a:bodyPr/>
          <a:lstStyle/>
          <a:p>
            <a:r>
              <a:rPr lang="en-US" altLang="zh-CN" dirty="0"/>
              <a:t>Conclusions</a:t>
            </a:r>
            <a:endParaRPr lang="zh-CN" altLang="en-US" dirty="0"/>
          </a:p>
        </p:txBody>
      </p:sp>
      <p:sp>
        <p:nvSpPr>
          <p:cNvPr id="3" name="内容占位符 2">
            <a:extLst>
              <a:ext uri="{FF2B5EF4-FFF2-40B4-BE49-F238E27FC236}">
                <a16:creationId xmlns:a16="http://schemas.microsoft.com/office/drawing/2014/main" id="{1D0E558A-01D0-283B-81DA-8BA1CD6A17B3}"/>
              </a:ext>
            </a:extLst>
          </p:cNvPr>
          <p:cNvSpPr>
            <a:spLocks noGrp="1"/>
          </p:cNvSpPr>
          <p:nvPr>
            <p:ph idx="1"/>
          </p:nvPr>
        </p:nvSpPr>
        <p:spPr/>
        <p:txBody>
          <a:bodyPr/>
          <a:lstStyle/>
          <a:p>
            <a:r>
              <a:rPr lang="en-US" altLang="zh-CN" dirty="0" err="1"/>
              <a:t>SeedSync</a:t>
            </a:r>
            <a:r>
              <a:rPr lang="en-US" altLang="zh-CN" dirty="0"/>
              <a:t> realizes secure and efficient cross-cloud data synchronization via Intel SGX</a:t>
            </a:r>
          </a:p>
          <a:p>
            <a:pPr lvl="1"/>
            <a:r>
              <a:rPr lang="en-US" altLang="zh-CN" sz="2000" dirty="0"/>
              <a:t>Shield network traffic reduction in the enclave to guarantee </a:t>
            </a:r>
            <a:r>
              <a:rPr lang="en-US" altLang="zh-CN" sz="2000" dirty="0">
                <a:solidFill>
                  <a:srgbClr val="FF0000"/>
                </a:solidFill>
              </a:rPr>
              <a:t>data confidentiality</a:t>
            </a:r>
          </a:p>
          <a:p>
            <a:pPr lvl="1"/>
            <a:r>
              <a:rPr lang="en-US" altLang="zh-CN" sz="2000" dirty="0"/>
              <a:t>Achieve end-to-end </a:t>
            </a:r>
            <a:r>
              <a:rPr lang="en-US" altLang="zh-CN" sz="2000" dirty="0">
                <a:solidFill>
                  <a:srgbClr val="FF0000"/>
                </a:solidFill>
              </a:rPr>
              <a:t>integrity guarantee </a:t>
            </a:r>
            <a:r>
              <a:rPr lang="en-US" altLang="zh-CN" sz="2000" dirty="0"/>
              <a:t>with limited performance overhead</a:t>
            </a:r>
          </a:p>
          <a:p>
            <a:pPr lvl="1"/>
            <a:r>
              <a:rPr lang="en-US" altLang="zh-CN" sz="2000" dirty="0"/>
              <a:t>Achieve </a:t>
            </a:r>
            <a:r>
              <a:rPr lang="en-US" altLang="zh-CN" sz="2000" dirty="0">
                <a:solidFill>
                  <a:srgbClr val="FF0000"/>
                </a:solidFill>
              </a:rPr>
              <a:t>fine-grained network reduction </a:t>
            </a:r>
            <a:r>
              <a:rPr lang="en-US" altLang="zh-CN" sz="2000" dirty="0"/>
              <a:t>(deduplication, delta compression, and local compression) with dedicated enclave designs to achieve high performance</a:t>
            </a:r>
          </a:p>
          <a:p>
            <a:r>
              <a:rPr lang="en-US" altLang="zh-CN" dirty="0"/>
              <a:t>We prototype </a:t>
            </a:r>
            <a:r>
              <a:rPr lang="en-US" altLang="zh-CN" dirty="0" err="1"/>
              <a:t>SeedSync</a:t>
            </a:r>
            <a:r>
              <a:rPr lang="en-US" altLang="zh-CN" dirty="0"/>
              <a:t> and conduct experiments to verify effectiveness</a:t>
            </a:r>
          </a:p>
          <a:p>
            <a:pPr lvl="1"/>
            <a:r>
              <a:rPr lang="en-US" altLang="zh-CN" sz="2000" dirty="0" err="1"/>
              <a:t>SeedSync</a:t>
            </a:r>
            <a:r>
              <a:rPr lang="en-US" altLang="zh-CN" sz="2000" dirty="0"/>
              <a:t> achieves high performance among baselines with security guarantees</a:t>
            </a:r>
          </a:p>
          <a:p>
            <a:r>
              <a:rPr lang="en-US" altLang="zh-CN" dirty="0"/>
              <a:t>Source code: </a:t>
            </a:r>
            <a:r>
              <a:rPr lang="en-US" altLang="zh-CN" dirty="0">
                <a:hlinkClick r:id="rId3"/>
              </a:rPr>
              <a:t>https://github.com/adslabcuhk/seedsync</a:t>
            </a:r>
            <a:endParaRPr lang="en-US" altLang="zh-CN" dirty="0"/>
          </a:p>
        </p:txBody>
      </p:sp>
      <p:sp>
        <p:nvSpPr>
          <p:cNvPr id="4" name="灯片编号占位符 3">
            <a:extLst>
              <a:ext uri="{FF2B5EF4-FFF2-40B4-BE49-F238E27FC236}">
                <a16:creationId xmlns:a16="http://schemas.microsoft.com/office/drawing/2014/main" id="{16997E89-860A-58EF-9A4C-3293F164C949}"/>
              </a:ext>
            </a:extLst>
          </p:cNvPr>
          <p:cNvSpPr>
            <a:spLocks noGrp="1"/>
          </p:cNvSpPr>
          <p:nvPr>
            <p:ph type="sldNum" sz="quarter" idx="11"/>
          </p:nvPr>
        </p:nvSpPr>
        <p:spPr/>
        <p:txBody>
          <a:bodyPr/>
          <a:lstStyle/>
          <a:p>
            <a:pPr>
              <a:defRPr/>
            </a:pPr>
            <a:fld id="{3FFE790D-BCFB-4008-9260-CA63AEE325FD}" type="slidenum">
              <a:rPr lang="en-US" smtClean="0"/>
              <a:t>20</a:t>
            </a:fld>
            <a:endParaRPr lang="en-US"/>
          </a:p>
        </p:txBody>
      </p:sp>
    </p:spTree>
    <p:extLst>
      <p:ext uri="{BB962C8B-B14F-4D97-AF65-F5344CB8AC3E}">
        <p14:creationId xmlns:p14="http://schemas.microsoft.com/office/powerpoint/2010/main" val="3108103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Cross-Cloud Data Synchronization</a:t>
            </a:r>
            <a:endParaRPr lang="en-US" dirty="0"/>
          </a:p>
        </p:txBody>
      </p:sp>
      <p:sp>
        <p:nvSpPr>
          <p:cNvPr id="3" name="Content Placeholder 2"/>
          <p:cNvSpPr>
            <a:spLocks noGrp="1"/>
          </p:cNvSpPr>
          <p:nvPr>
            <p:ph idx="1"/>
          </p:nvPr>
        </p:nvSpPr>
        <p:spPr>
          <a:xfrm>
            <a:off x="609600" y="1456054"/>
            <a:ext cx="10970260" cy="5249546"/>
          </a:xfrm>
        </p:spPr>
        <p:txBody>
          <a:bodyPr/>
          <a:lstStyle/>
          <a:p>
            <a:r>
              <a:rPr lang="en-US" altLang="zh-CN" dirty="0"/>
              <a:t>Cross-cloud data synchronization service offloads the burden of manually outsourcing and managing data in multiple clouds</a:t>
            </a:r>
            <a:endParaRPr lang="en-US" dirty="0"/>
          </a:p>
          <a:p>
            <a:r>
              <a:rPr lang="en-US" b="1" dirty="0"/>
              <a:t>Efficiency issues</a:t>
            </a:r>
          </a:p>
          <a:p>
            <a:pPr lvl="1"/>
            <a:r>
              <a:rPr lang="en-US" dirty="0"/>
              <a:t>High cost: </a:t>
            </a:r>
            <a:r>
              <a:rPr lang="en-US" altLang="zh-CN" dirty="0"/>
              <a:t>Network traffic between clouds is expensive</a:t>
            </a:r>
            <a:endParaRPr lang="en-US" dirty="0"/>
          </a:p>
          <a:p>
            <a:pPr lvl="1"/>
            <a:r>
              <a:rPr lang="en-US" dirty="0"/>
              <a:t>Slow speeds: limited internet bandwidth </a:t>
            </a:r>
            <a:r>
              <a:rPr lang="en-US" altLang="zh-CN" dirty="0"/>
              <a:t>slows down synchronization</a:t>
            </a:r>
            <a:endParaRPr lang="en-US" dirty="0"/>
          </a:p>
          <a:p>
            <a:r>
              <a:rPr lang="en-US" b="1" dirty="0"/>
              <a:t>Security risks</a:t>
            </a:r>
          </a:p>
          <a:p>
            <a:pPr lvl="1"/>
            <a:r>
              <a:rPr lang="en-US" altLang="zh-CN" dirty="0"/>
              <a:t>Data leakage </a:t>
            </a:r>
          </a:p>
          <a:p>
            <a:pPr lvl="1"/>
            <a:r>
              <a:rPr lang="en-US" altLang="zh-CN" dirty="0"/>
              <a:t>Data tampering</a:t>
            </a:r>
            <a:endParaRPr lang="en-US" dirty="0"/>
          </a:p>
          <a:p>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t>3</a:t>
            </a:fld>
            <a:endParaRPr lang="en-US"/>
          </a:p>
        </p:txBody>
      </p:sp>
      <p:sp>
        <p:nvSpPr>
          <p:cNvPr id="6" name="文本框 5">
            <a:extLst>
              <a:ext uri="{FF2B5EF4-FFF2-40B4-BE49-F238E27FC236}">
                <a16:creationId xmlns:a16="http://schemas.microsoft.com/office/drawing/2014/main" id="{C2B738A5-9E99-CAD8-0B56-F60E2A6BF74A}"/>
              </a:ext>
            </a:extLst>
          </p:cNvPr>
          <p:cNvSpPr txBox="1"/>
          <p:nvPr/>
        </p:nvSpPr>
        <p:spPr>
          <a:xfrm>
            <a:off x="989012" y="5825378"/>
            <a:ext cx="10970259" cy="523220"/>
          </a:xfrm>
          <a:prstGeom prst="rect">
            <a:avLst/>
          </a:prstGeom>
          <a:noFill/>
        </p:spPr>
        <p:txBody>
          <a:bodyPr wrap="square">
            <a:spAutoFit/>
          </a:bodyPr>
          <a:lstStyle/>
          <a:p>
            <a:r>
              <a:rPr lang="en-US" altLang="zh-CN" sz="2800" b="1" i="0" u="none" strike="noStrike" dirty="0">
                <a:solidFill>
                  <a:srgbClr val="1B1C1D"/>
                </a:solidFill>
                <a:effectLst/>
                <a:latin typeface="+mn-lt"/>
              </a:rPr>
              <a:t>How can we synchronize data </a:t>
            </a:r>
            <a:r>
              <a:rPr lang="en-US" altLang="zh-CN" sz="2800" b="1" i="0" u="none" strike="noStrike" dirty="0">
                <a:solidFill>
                  <a:srgbClr val="FF0000"/>
                </a:solidFill>
                <a:effectLst/>
                <a:latin typeface="+mn-lt"/>
              </a:rPr>
              <a:t>efficiently</a:t>
            </a:r>
            <a:r>
              <a:rPr lang="en-US" altLang="zh-CN" sz="2800" b="1" i="0" u="none" strike="noStrike" dirty="0">
                <a:solidFill>
                  <a:srgbClr val="1B1C1D"/>
                </a:solidFill>
                <a:effectLst/>
                <a:latin typeface="+mn-lt"/>
              </a:rPr>
              <a:t> and </a:t>
            </a:r>
            <a:r>
              <a:rPr lang="en-US" altLang="zh-CN" sz="2800" b="1" i="0" u="none" strike="noStrike" dirty="0">
                <a:solidFill>
                  <a:srgbClr val="FF0000"/>
                </a:solidFill>
                <a:effectLst/>
                <a:latin typeface="+mn-lt"/>
              </a:rPr>
              <a:t>securely</a:t>
            </a:r>
            <a:r>
              <a:rPr lang="en-US" altLang="zh-CN" sz="2800" b="1" i="0" u="none" strike="noStrike" dirty="0">
                <a:solidFill>
                  <a:srgbClr val="1B1C1D"/>
                </a:solidFill>
                <a:effectLst/>
                <a:latin typeface="+mn-lt"/>
              </a:rPr>
              <a:t>?</a:t>
            </a:r>
            <a:endParaRPr lang="zh-CN" altLang="en-US" sz="280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28600"/>
            <a:ext cx="10969943" cy="1143000"/>
          </a:xfrm>
        </p:spPr>
        <p:txBody>
          <a:bodyPr/>
          <a:lstStyle/>
          <a:p>
            <a:r>
              <a:rPr lang="en-US" altLang="zh-CN" dirty="0"/>
              <a:t>How to</a:t>
            </a:r>
            <a:r>
              <a:rPr lang="en-US" dirty="0"/>
              <a:t> Manage Security Across Clouds</a:t>
            </a:r>
          </a:p>
        </p:txBody>
      </p:sp>
      <p:sp>
        <p:nvSpPr>
          <p:cNvPr id="3" name="Content Placeholder 2"/>
          <p:cNvSpPr>
            <a:spLocks noGrp="1"/>
          </p:cNvSpPr>
          <p:nvPr>
            <p:ph idx="1"/>
          </p:nvPr>
        </p:nvSpPr>
        <p:spPr>
          <a:xfrm>
            <a:off x="150812" y="1760855"/>
            <a:ext cx="6400800" cy="5097145"/>
          </a:xfrm>
        </p:spPr>
        <p:txBody>
          <a:bodyPr/>
          <a:lstStyle/>
          <a:p>
            <a:r>
              <a:rPr lang="en-US" b="1" dirty="0"/>
              <a:t>Encryption Mismatch</a:t>
            </a:r>
          </a:p>
          <a:p>
            <a:pPr lvl="1"/>
            <a:r>
              <a:rPr lang="en-US" altLang="zh-CN" dirty="0"/>
              <a:t>Clouds use different keys/schemes </a:t>
            </a:r>
          </a:p>
          <a:p>
            <a:pPr marL="457200" lvl="1" indent="0">
              <a:buNone/>
            </a:pPr>
            <a:r>
              <a:rPr lang="en-US" altLang="zh-CN" dirty="0"/>
              <a:t>    → sync requires decryption/sharing</a:t>
            </a:r>
          </a:p>
          <a:p>
            <a:pPr marL="457200" lvl="1" indent="0">
              <a:buNone/>
            </a:pPr>
            <a:r>
              <a:rPr lang="en-US" altLang="zh-CN" dirty="0"/>
              <a:t>	   keys</a:t>
            </a:r>
          </a:p>
          <a:p>
            <a:pPr marL="457200" lvl="1" indent="0">
              <a:buNone/>
            </a:pPr>
            <a:endParaRPr lang="en-US" altLang="zh-CN" dirty="0"/>
          </a:p>
          <a:p>
            <a:pPr lvl="0"/>
            <a:r>
              <a:rPr lang="en-US" altLang="zh-CN" b="1" dirty="0"/>
              <a:t>Integrity Blind Spots</a:t>
            </a:r>
          </a:p>
          <a:p>
            <a:pPr lvl="1"/>
            <a:r>
              <a:rPr lang="en-US" altLang="zh-CN" dirty="0"/>
              <a:t>Tampered data propagates</a:t>
            </a:r>
          </a:p>
          <a:p>
            <a:pPr lvl="1"/>
            <a:r>
              <a:rPr lang="en-US" altLang="zh-CN" dirty="0"/>
              <a:t>No cross-cloud verification</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t>4</a:t>
            </a:fld>
            <a:endParaRPr lang="en-US"/>
          </a:p>
        </p:txBody>
      </p:sp>
      <p:pic>
        <p:nvPicPr>
          <p:cNvPr id="15" name="图片 14">
            <a:extLst>
              <a:ext uri="{FF2B5EF4-FFF2-40B4-BE49-F238E27FC236}">
                <a16:creationId xmlns:a16="http://schemas.microsoft.com/office/drawing/2014/main" id="{D35FF045-0D57-2479-B492-01184DB7C556}"/>
              </a:ext>
            </a:extLst>
          </p:cNvPr>
          <p:cNvPicPr>
            <a:picLocks noChangeAspect="1"/>
          </p:cNvPicPr>
          <p:nvPr/>
        </p:nvPicPr>
        <p:blipFill>
          <a:blip r:embed="rId3"/>
          <a:stretch>
            <a:fillRect/>
          </a:stretch>
        </p:blipFill>
        <p:spPr>
          <a:xfrm>
            <a:off x="5865813" y="1653161"/>
            <a:ext cx="6173813" cy="1803168"/>
          </a:xfrm>
          <a:prstGeom prst="rect">
            <a:avLst/>
          </a:prstGeom>
        </p:spPr>
      </p:pic>
      <p:pic>
        <p:nvPicPr>
          <p:cNvPr id="17" name="图片 16">
            <a:extLst>
              <a:ext uri="{FF2B5EF4-FFF2-40B4-BE49-F238E27FC236}">
                <a16:creationId xmlns:a16="http://schemas.microsoft.com/office/drawing/2014/main" id="{7DC9E5AA-4610-40B3-D66D-0A030743DD36}"/>
              </a:ext>
            </a:extLst>
          </p:cNvPr>
          <p:cNvPicPr>
            <a:picLocks noChangeAspect="1"/>
          </p:cNvPicPr>
          <p:nvPr/>
        </p:nvPicPr>
        <p:blipFill>
          <a:blip r:embed="rId4"/>
          <a:stretch>
            <a:fillRect/>
          </a:stretch>
        </p:blipFill>
        <p:spPr>
          <a:xfrm>
            <a:off x="5942011" y="3710561"/>
            <a:ext cx="5877031" cy="208063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812" y="228600"/>
            <a:ext cx="10969943" cy="1143000"/>
          </a:xfrm>
        </p:spPr>
        <p:txBody>
          <a:bodyPr/>
          <a:lstStyle/>
          <a:p>
            <a:r>
              <a:rPr lang="en-US" dirty="0"/>
              <a:t>How to </a:t>
            </a:r>
            <a:r>
              <a:rPr lang="en-US" altLang="zh-CN" dirty="0"/>
              <a:t>A</a:t>
            </a:r>
            <a:r>
              <a:rPr lang="en-US" dirty="0"/>
              <a:t>chieve Network Reduction</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t>5</a:t>
            </a:fld>
            <a:endParaRPr lang="en-US"/>
          </a:p>
        </p:txBody>
      </p:sp>
      <p:sp>
        <p:nvSpPr>
          <p:cNvPr id="6" name="Content Placeholder 2"/>
          <p:cNvSpPr>
            <a:spLocks noGrp="1"/>
          </p:cNvSpPr>
          <p:nvPr>
            <p:ph idx="1"/>
          </p:nvPr>
        </p:nvSpPr>
        <p:spPr>
          <a:xfrm>
            <a:off x="686752" y="1752600"/>
            <a:ext cx="10970260" cy="2136401"/>
          </a:xfrm>
        </p:spPr>
        <p:txBody>
          <a:bodyPr/>
          <a:lstStyle/>
          <a:p>
            <a:r>
              <a:rPr lang="en-US" dirty="0"/>
              <a:t>Plaintext approaches make efforts to reduce network traffic</a:t>
            </a:r>
          </a:p>
          <a:p>
            <a:pPr lvl="1"/>
            <a:r>
              <a:rPr lang="en-US" dirty="0"/>
              <a:t>Remove chunk-level redundancy (via deduplication)</a:t>
            </a:r>
          </a:p>
          <a:p>
            <a:pPr lvl="1"/>
            <a:r>
              <a:rPr lang="en-US" dirty="0"/>
              <a:t>Remove delta-level </a:t>
            </a:r>
            <a:r>
              <a:rPr lang="en-US" altLang="zh-CN" dirty="0"/>
              <a:t>redundancy </a:t>
            </a:r>
            <a:r>
              <a:rPr lang="en-US" dirty="0"/>
              <a:t>(via delta compression)</a:t>
            </a:r>
          </a:p>
        </p:txBody>
      </p:sp>
      <p:graphicFrame>
        <p:nvGraphicFramePr>
          <p:cNvPr id="3" name="表格 2">
            <a:extLst>
              <a:ext uri="{FF2B5EF4-FFF2-40B4-BE49-F238E27FC236}">
                <a16:creationId xmlns:a16="http://schemas.microsoft.com/office/drawing/2014/main" id="{1BDD136F-76EC-873B-8205-52E7F1D62A96}"/>
              </a:ext>
            </a:extLst>
          </p:cNvPr>
          <p:cNvGraphicFramePr>
            <a:graphicFrameLocks noGrp="1"/>
          </p:cNvGraphicFramePr>
          <p:nvPr>
            <p:extLst>
              <p:ext uri="{D42A27DB-BD31-4B8C-83A1-F6EECF244321}">
                <p14:modId xmlns:p14="http://schemas.microsoft.com/office/powerpoint/2010/main" val="475946341"/>
              </p:ext>
            </p:extLst>
          </p:nvPr>
        </p:nvGraphicFramePr>
        <p:xfrm>
          <a:off x="760412" y="3604694"/>
          <a:ext cx="10969624" cy="2338906"/>
        </p:xfrm>
        <a:graphic>
          <a:graphicData uri="http://schemas.openxmlformats.org/drawingml/2006/table">
            <a:tbl>
              <a:tblPr/>
              <a:tblGrid>
                <a:gridCol w="4077714">
                  <a:extLst>
                    <a:ext uri="{9D8B030D-6E8A-4147-A177-3AD203B41FA5}">
                      <a16:colId xmlns:a16="http://schemas.microsoft.com/office/drawing/2014/main" val="1823851816"/>
                    </a:ext>
                  </a:extLst>
                </a:gridCol>
                <a:gridCol w="3445955">
                  <a:extLst>
                    <a:ext uri="{9D8B030D-6E8A-4147-A177-3AD203B41FA5}">
                      <a16:colId xmlns:a16="http://schemas.microsoft.com/office/drawing/2014/main" val="3831727855"/>
                    </a:ext>
                  </a:extLst>
                </a:gridCol>
                <a:gridCol w="3445955">
                  <a:extLst>
                    <a:ext uri="{9D8B030D-6E8A-4147-A177-3AD203B41FA5}">
                      <a16:colId xmlns:a16="http://schemas.microsoft.com/office/drawing/2014/main" val="4220495481"/>
                    </a:ext>
                  </a:extLst>
                </a:gridCol>
              </a:tblGrid>
              <a:tr h="731286">
                <a:tc>
                  <a:txBody>
                    <a:bodyPr/>
                    <a:lstStyle/>
                    <a:p>
                      <a:pPr algn="l"/>
                      <a:r>
                        <a:rPr lang="en-US" b="1" dirty="0">
                          <a:solidFill>
                            <a:srgbClr val="404040"/>
                          </a:solidFill>
                          <a:effectLst/>
                        </a:rPr>
                        <a:t>Approach</a:t>
                      </a:r>
                    </a:p>
                  </a:txBody>
                  <a:tcPr marR="63500" marT="63500" marB="63500" anchor="ctr">
                    <a:lnL>
                      <a:noFill/>
                    </a:lnL>
                    <a:lnR>
                      <a:noFill/>
                    </a:lnR>
                    <a:lnT>
                      <a:noFill/>
                    </a:lnT>
                    <a:lnB w="4229" cap="flat" cmpd="sng" algn="ctr">
                      <a:solidFill>
                        <a:srgbClr val="BBBBBB"/>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Security</a:t>
                      </a:r>
                    </a:p>
                  </a:txBody>
                  <a:tcPr marL="63500" marR="63500" marT="63500" marB="63500" anchor="ctr">
                    <a:lnL>
                      <a:noFill/>
                    </a:lnL>
                    <a:lnR>
                      <a:noFill/>
                    </a:lnR>
                    <a:lnT>
                      <a:noFill/>
                    </a:lnT>
                    <a:lnB w="4229" cap="flat" cmpd="sng" algn="ctr">
                      <a:solidFill>
                        <a:srgbClr val="BBBBBB"/>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Network Traffic Reduction</a:t>
                      </a:r>
                    </a:p>
                  </a:txBody>
                  <a:tcPr marL="63500" marR="63500" marT="63500" marB="63500" anchor="ctr">
                    <a:lnL>
                      <a:noFill/>
                    </a:lnL>
                    <a:lnR>
                      <a:noFill/>
                    </a:lnR>
                    <a:lnT>
                      <a:noFill/>
                    </a:lnT>
                    <a:lnB w="4229" cap="flat" cmpd="sng" algn="ctr">
                      <a:solidFill>
                        <a:srgbClr val="BBBBBB"/>
                      </a:solidFill>
                      <a:prstDash val="solid"/>
                      <a:round/>
                      <a:headEnd type="none" w="med" len="med"/>
                      <a:tailEnd type="none" w="med" len="med"/>
                    </a:lnB>
                    <a:solidFill>
                      <a:srgbClr val="FFFFFF"/>
                    </a:solidFill>
                  </a:tcPr>
                </a:tc>
                <a:extLst>
                  <a:ext uri="{0D108BD9-81ED-4DB2-BD59-A6C34878D82A}">
                    <a16:rowId xmlns:a16="http://schemas.microsoft.com/office/drawing/2014/main" val="1709666373"/>
                  </a:ext>
                </a:extLst>
              </a:tr>
              <a:tr h="803810">
                <a:tc>
                  <a:txBody>
                    <a:bodyPr/>
                    <a:lstStyle/>
                    <a:p>
                      <a:r>
                        <a:rPr lang="en-US" b="1" dirty="0" err="1">
                          <a:effectLst/>
                        </a:rPr>
                        <a:t>Rsync</a:t>
                      </a:r>
                      <a:r>
                        <a:rPr lang="en-US" b="1" dirty="0">
                          <a:effectLst/>
                        </a:rPr>
                        <a:t> </a:t>
                      </a:r>
                      <a:r>
                        <a:rPr lang="en-US" sz="1600" b="0" dirty="0">
                          <a:effectLst/>
                        </a:rPr>
                        <a:t>[open-sourced tool]</a:t>
                      </a:r>
                      <a:endParaRPr lang="en-US" b="0" dirty="0">
                        <a:effectLst/>
                      </a:endParaRPr>
                    </a:p>
                  </a:txBody>
                  <a:tcPr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BBBBBB"/>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 </a:t>
                      </a:r>
                      <a:r>
                        <a:rPr lang="en-US" altLang="zh-CN" dirty="0">
                          <a:effectLst/>
                        </a:rPr>
                        <a:t>No encryption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 </a:t>
                      </a:r>
                      <a:r>
                        <a:rPr lang="en-US" altLang="zh-CN" dirty="0">
                          <a:effectLst/>
                        </a:rPr>
                        <a:t>No integrity protection</a:t>
                      </a:r>
                    </a:p>
                  </a:txBody>
                  <a:tcPr marL="63500"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BBBBBB"/>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 </a:t>
                      </a:r>
                      <a:r>
                        <a:rPr lang="en-US" altLang="zh-CN" dirty="0">
                          <a:effectLst/>
                        </a:rPr>
                        <a:t>Chunk-level only</a:t>
                      </a:r>
                    </a:p>
                  </a:txBody>
                  <a:tcPr marL="63500"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BBBBBB"/>
                      </a:solidFill>
                      <a:prstDash val="solid"/>
                      <a:round/>
                      <a:headEnd type="none" w="med" len="med"/>
                      <a:tailEnd type="none" w="med" len="med"/>
                    </a:lnB>
                    <a:solidFill>
                      <a:srgbClr val="FFFFFF"/>
                    </a:solidFill>
                  </a:tcPr>
                </a:tc>
                <a:extLst>
                  <a:ext uri="{0D108BD9-81ED-4DB2-BD59-A6C34878D82A}">
                    <a16:rowId xmlns:a16="http://schemas.microsoft.com/office/drawing/2014/main" val="1415643984"/>
                  </a:ext>
                </a:extLst>
              </a:tr>
              <a:tr h="803810">
                <a:tc>
                  <a:txBody>
                    <a:bodyPr/>
                    <a:lstStyle/>
                    <a:p>
                      <a:r>
                        <a:rPr lang="en-US" b="1" dirty="0">
                          <a:effectLst/>
                        </a:rPr>
                        <a:t>Plain </a:t>
                      </a:r>
                      <a:r>
                        <a:rPr lang="en-US" sz="1600" b="0" dirty="0">
                          <a:effectLst/>
                        </a:rPr>
                        <a:t>[</a:t>
                      </a:r>
                      <a:r>
                        <a:rPr lang="en-US" altLang="zh-CN" sz="1600" dirty="0" err="1"/>
                        <a:t>Shilane</a:t>
                      </a:r>
                      <a:r>
                        <a:rPr lang="en-US" altLang="zh-CN" sz="1600" dirty="0"/>
                        <a:t>, FAST’12</a:t>
                      </a:r>
                      <a:r>
                        <a:rPr lang="en-US" sz="1600" b="0" dirty="0">
                          <a:effectLst/>
                        </a:rPr>
                        <a:t>]</a:t>
                      </a:r>
                      <a:endParaRPr lang="en-US" b="0" dirty="0">
                        <a:effectLst/>
                      </a:endParaRPr>
                    </a:p>
                  </a:txBody>
                  <a:tcPr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r>
                        <a:rPr lang="zh-CN" altLang="en-US" dirty="0">
                          <a:effectLst/>
                        </a:rPr>
                        <a:t>❌ </a:t>
                      </a:r>
                      <a:r>
                        <a:rPr lang="en-US" dirty="0">
                          <a:effectLst/>
                        </a:rPr>
                        <a:t>No encryption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 </a:t>
                      </a:r>
                      <a:r>
                        <a:rPr lang="en-US" altLang="zh-CN" dirty="0">
                          <a:effectLst/>
                        </a:rPr>
                        <a:t>No integrity protection</a:t>
                      </a:r>
                    </a:p>
                  </a:txBody>
                  <a:tcPr marL="63500"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r>
                        <a:rPr lang="zh-CN" altLang="en-US" dirty="0">
                          <a:effectLst/>
                        </a:rPr>
                        <a:t>✅ </a:t>
                      </a:r>
                      <a:r>
                        <a:rPr lang="en-US" dirty="0">
                          <a:effectLst/>
                        </a:rPr>
                        <a:t>Delta + chunk-level</a:t>
                      </a:r>
                    </a:p>
                  </a:txBody>
                  <a:tcPr marL="63500"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2558201299"/>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84A0BB-B9B4-0662-D6C8-26DE3D771ADE}"/>
              </a:ext>
            </a:extLst>
          </p:cNvPr>
          <p:cNvSpPr>
            <a:spLocks noGrp="1"/>
          </p:cNvSpPr>
          <p:nvPr>
            <p:ph type="title"/>
          </p:nvPr>
        </p:nvSpPr>
        <p:spPr>
          <a:xfrm>
            <a:off x="230028" y="228600"/>
            <a:ext cx="11579384" cy="1143000"/>
          </a:xfrm>
        </p:spPr>
        <p:txBody>
          <a:bodyPr/>
          <a:lstStyle/>
          <a:p>
            <a:r>
              <a:rPr lang="en-US" altLang="zh-CN" dirty="0"/>
              <a:t>The Dilemma: Security and Network Efficiency</a:t>
            </a:r>
            <a:endParaRPr lang="zh-CN" altLang="en-US" dirty="0"/>
          </a:p>
        </p:txBody>
      </p:sp>
      <p:sp>
        <p:nvSpPr>
          <p:cNvPr id="4" name="灯片编号占位符 3">
            <a:extLst>
              <a:ext uri="{FF2B5EF4-FFF2-40B4-BE49-F238E27FC236}">
                <a16:creationId xmlns:a16="http://schemas.microsoft.com/office/drawing/2014/main" id="{AD93D3B6-1032-60B6-490C-530AF0B01639}"/>
              </a:ext>
            </a:extLst>
          </p:cNvPr>
          <p:cNvSpPr>
            <a:spLocks noGrp="1"/>
          </p:cNvSpPr>
          <p:nvPr>
            <p:ph type="sldNum" sz="quarter" idx="11"/>
          </p:nvPr>
        </p:nvSpPr>
        <p:spPr/>
        <p:txBody>
          <a:bodyPr/>
          <a:lstStyle/>
          <a:p>
            <a:pPr>
              <a:defRPr/>
            </a:pPr>
            <a:fld id="{3FFE790D-BCFB-4008-9260-CA63AEE325FD}" type="slidenum">
              <a:rPr lang="en-US" smtClean="0"/>
              <a:t>6</a:t>
            </a:fld>
            <a:endParaRPr lang="en-US"/>
          </a:p>
        </p:txBody>
      </p:sp>
      <p:sp>
        <p:nvSpPr>
          <p:cNvPr id="5" name="Content Placeholder 2">
            <a:extLst>
              <a:ext uri="{FF2B5EF4-FFF2-40B4-BE49-F238E27FC236}">
                <a16:creationId xmlns:a16="http://schemas.microsoft.com/office/drawing/2014/main" id="{1C1A37AC-D629-8B76-F4E0-806DC0E0AA93}"/>
              </a:ext>
            </a:extLst>
          </p:cNvPr>
          <p:cNvSpPr>
            <a:spLocks noGrp="1"/>
          </p:cNvSpPr>
          <p:nvPr>
            <p:ph idx="1"/>
          </p:nvPr>
        </p:nvSpPr>
        <p:spPr>
          <a:xfrm>
            <a:off x="609600" y="1468293"/>
            <a:ext cx="10970260" cy="2944322"/>
          </a:xfrm>
        </p:spPr>
        <p:txBody>
          <a:bodyPr/>
          <a:lstStyle/>
          <a:p>
            <a:r>
              <a:rPr lang="en-US" altLang="zh-CN" b="1" dirty="0"/>
              <a:t>Encryption Disrupts Redundancy</a:t>
            </a:r>
          </a:p>
          <a:p>
            <a:pPr lvl="1"/>
            <a:r>
              <a:rPr lang="en-US" altLang="zh-CN" dirty="0"/>
              <a:t>Encryption's diffusion property destroys the content redundancy </a:t>
            </a:r>
            <a:r>
              <a:rPr lang="en-US" altLang="zh-CN" dirty="0">
                <a:sym typeface="Wingdings" panose="05000000000000000000" pitchFamily="2" charset="2"/>
              </a:rPr>
              <a:t> Hard to detect changes</a:t>
            </a:r>
            <a:endParaRPr lang="en-US" altLang="zh-CN" b="1" dirty="0"/>
          </a:p>
          <a:p>
            <a:r>
              <a:rPr lang="en-US" altLang="zh-CN" b="1" dirty="0"/>
              <a:t>Unacceptable Trade-off</a:t>
            </a:r>
          </a:p>
          <a:p>
            <a:pPr lvl="1"/>
            <a:r>
              <a:rPr lang="en-US" altLang="zh-CN" dirty="0"/>
              <a:t>Approaches that weaken cryptographic guarantees are not acceptable</a:t>
            </a:r>
            <a:endParaRPr lang="en-US" dirty="0">
              <a:solidFill>
                <a:schemeClr val="tx1"/>
              </a:solidFill>
            </a:endParaRPr>
          </a:p>
        </p:txBody>
      </p:sp>
      <p:graphicFrame>
        <p:nvGraphicFramePr>
          <p:cNvPr id="3" name="表格 2">
            <a:extLst>
              <a:ext uri="{FF2B5EF4-FFF2-40B4-BE49-F238E27FC236}">
                <a16:creationId xmlns:a16="http://schemas.microsoft.com/office/drawing/2014/main" id="{F73D6A3A-C42E-22A7-4750-A7D38D5CFAB8}"/>
              </a:ext>
            </a:extLst>
          </p:cNvPr>
          <p:cNvGraphicFramePr>
            <a:graphicFrameLocks noGrp="1"/>
          </p:cNvGraphicFramePr>
          <p:nvPr>
            <p:extLst>
              <p:ext uri="{D42A27DB-BD31-4B8C-83A1-F6EECF244321}">
                <p14:modId xmlns:p14="http://schemas.microsoft.com/office/powerpoint/2010/main" val="1762967412"/>
              </p:ext>
            </p:extLst>
          </p:nvPr>
        </p:nvGraphicFramePr>
        <p:xfrm>
          <a:off x="684212" y="4038600"/>
          <a:ext cx="10969624" cy="2411430"/>
        </p:xfrm>
        <a:graphic>
          <a:graphicData uri="http://schemas.openxmlformats.org/drawingml/2006/table">
            <a:tbl>
              <a:tblPr/>
              <a:tblGrid>
                <a:gridCol w="4077714">
                  <a:extLst>
                    <a:ext uri="{9D8B030D-6E8A-4147-A177-3AD203B41FA5}">
                      <a16:colId xmlns:a16="http://schemas.microsoft.com/office/drawing/2014/main" val="1951490475"/>
                    </a:ext>
                  </a:extLst>
                </a:gridCol>
                <a:gridCol w="3445955">
                  <a:extLst>
                    <a:ext uri="{9D8B030D-6E8A-4147-A177-3AD203B41FA5}">
                      <a16:colId xmlns:a16="http://schemas.microsoft.com/office/drawing/2014/main" val="80684227"/>
                    </a:ext>
                  </a:extLst>
                </a:gridCol>
                <a:gridCol w="3445955">
                  <a:extLst>
                    <a:ext uri="{9D8B030D-6E8A-4147-A177-3AD203B41FA5}">
                      <a16:colId xmlns:a16="http://schemas.microsoft.com/office/drawing/2014/main" val="113343176"/>
                    </a:ext>
                  </a:extLst>
                </a:gridCol>
              </a:tblGrid>
              <a:tr h="803810">
                <a:tc>
                  <a:txBody>
                    <a:bodyPr/>
                    <a:lstStyle/>
                    <a:p>
                      <a:pPr algn="l"/>
                      <a:r>
                        <a:rPr lang="en-US" b="1" dirty="0">
                          <a:solidFill>
                            <a:srgbClr val="404040"/>
                          </a:solidFill>
                          <a:effectLst/>
                        </a:rPr>
                        <a:t>Approach</a:t>
                      </a:r>
                    </a:p>
                  </a:txBody>
                  <a:tcPr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Security</a:t>
                      </a:r>
                    </a:p>
                  </a:txBody>
                  <a:tcPr marL="63500"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Network Traffic Reduction</a:t>
                      </a:r>
                    </a:p>
                  </a:txBody>
                  <a:tcPr marL="63500"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2157624984"/>
                  </a:ext>
                </a:extLst>
              </a:tr>
              <a:tr h="803810">
                <a:tc>
                  <a:txBody>
                    <a:bodyPr/>
                    <a:lstStyle/>
                    <a:p>
                      <a:r>
                        <a:rPr lang="en-US" b="1" dirty="0" err="1">
                          <a:effectLst/>
                        </a:rPr>
                        <a:t>Rsyncrypto</a:t>
                      </a:r>
                      <a:r>
                        <a:rPr lang="en-US" b="1" dirty="0">
                          <a:effectLst/>
                        </a:rPr>
                        <a:t> </a:t>
                      </a:r>
                      <a:r>
                        <a:rPr lang="en-US" altLang="zh-CN" sz="1600" b="0" dirty="0">
                          <a:effectLst/>
                        </a:rPr>
                        <a:t>[open-sourced tool]</a:t>
                      </a:r>
                      <a:endParaRPr lang="en-US" dirty="0">
                        <a:effectLst/>
                      </a:endParaRPr>
                    </a:p>
                  </a:txBody>
                  <a:tcPr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r>
                        <a:rPr lang="en-US" dirty="0">
                          <a:effectLst/>
                        </a:rPr>
                        <a:t>⚠️ Key/IV reuse risks</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 </a:t>
                      </a:r>
                      <a:r>
                        <a:rPr lang="en-US" altLang="zh-CN" dirty="0">
                          <a:effectLst/>
                        </a:rPr>
                        <a:t>No integrity protection</a:t>
                      </a:r>
                    </a:p>
                  </a:txBody>
                  <a:tcPr marL="63500"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r>
                        <a:rPr lang="zh-CN" altLang="en-US" dirty="0">
                          <a:effectLst/>
                        </a:rPr>
                        <a:t>❌ </a:t>
                      </a:r>
                      <a:r>
                        <a:rPr lang="en-US" dirty="0">
                          <a:effectLst/>
                        </a:rPr>
                        <a:t>Chunk-level only</a:t>
                      </a:r>
                    </a:p>
                  </a:txBody>
                  <a:tcPr marL="63500"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4263052005"/>
                  </a:ext>
                </a:extLst>
              </a:tr>
              <a:tr h="803810">
                <a:tc>
                  <a:txBody>
                    <a:bodyPr/>
                    <a:lstStyle/>
                    <a:p>
                      <a:r>
                        <a:rPr lang="en-US" b="1" dirty="0" err="1">
                          <a:effectLst/>
                        </a:rPr>
                        <a:t>FeatureSync</a:t>
                      </a:r>
                      <a:r>
                        <a:rPr lang="en-US" b="1" dirty="0">
                          <a:effectLst/>
                        </a:rPr>
                        <a:t> </a:t>
                      </a:r>
                      <a:r>
                        <a:rPr lang="en-US" sz="1600" b="0" dirty="0">
                          <a:effectLst/>
                        </a:rPr>
                        <a:t>[Wu, ICDCS’21]</a:t>
                      </a:r>
                      <a:endParaRPr lang="en-US" b="0" dirty="0">
                        <a:effectLst/>
                      </a:endParaRPr>
                    </a:p>
                  </a:txBody>
                  <a:tcPr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r>
                        <a:rPr lang="en-US" dirty="0">
                          <a:effectLst/>
                        </a:rPr>
                        <a:t>⚠️ </a:t>
                      </a:r>
                      <a:r>
                        <a:rPr lang="en-US" altLang="zh-CN" dirty="0">
                          <a:effectLst/>
                        </a:rPr>
                        <a:t>Key/IV reuse risks</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 </a:t>
                      </a:r>
                      <a:r>
                        <a:rPr lang="en-US" altLang="zh-CN" dirty="0">
                          <a:effectLst/>
                        </a:rPr>
                        <a:t>No integrity protection</a:t>
                      </a:r>
                    </a:p>
                  </a:txBody>
                  <a:tcPr marL="63500"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tc>
                  <a:txBody>
                    <a:bodyPr/>
                    <a:lstStyle/>
                    <a:p>
                      <a:r>
                        <a:rPr lang="zh-CN" altLang="en-US" dirty="0">
                          <a:effectLst/>
                        </a:rPr>
                        <a:t>❌ </a:t>
                      </a:r>
                      <a:r>
                        <a:rPr lang="en-US" altLang="zh-CN" dirty="0">
                          <a:effectLst/>
                        </a:rPr>
                        <a:t>Chunk-level only</a:t>
                      </a:r>
                      <a:endParaRPr lang="en-US" dirty="0">
                        <a:effectLst/>
                      </a:endParaRPr>
                    </a:p>
                  </a:txBody>
                  <a:tcPr marL="63500" marR="63500" marT="63500" marB="63500" anchor="ctr">
                    <a:lnL>
                      <a:noFill/>
                    </a:lnL>
                    <a:lnR>
                      <a:noFill/>
                    </a:lnR>
                    <a:lnT w="4229" cap="flat" cmpd="sng" algn="ctr">
                      <a:solidFill>
                        <a:srgbClr val="E5E5E5"/>
                      </a:solidFill>
                      <a:prstDash val="solid"/>
                      <a:round/>
                      <a:headEnd type="none" w="med" len="med"/>
                      <a:tailEnd type="none" w="med" len="med"/>
                    </a:lnT>
                    <a:lnB w="4229"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007979877"/>
                  </a:ext>
                </a:extLst>
              </a:tr>
            </a:tbl>
          </a:graphicData>
        </a:graphic>
      </p:graphicFrame>
    </p:spTree>
    <p:extLst>
      <p:ext uri="{BB962C8B-B14F-4D97-AF65-F5344CB8AC3E}">
        <p14:creationId xmlns:p14="http://schemas.microsoft.com/office/powerpoint/2010/main" val="181810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7F888-D8DA-4933-AC62-42CB73D08007}"/>
              </a:ext>
            </a:extLst>
          </p:cNvPr>
          <p:cNvSpPr>
            <a:spLocks noGrp="1"/>
          </p:cNvSpPr>
          <p:nvPr>
            <p:ph type="title"/>
          </p:nvPr>
        </p:nvSpPr>
        <p:spPr/>
        <p:txBody>
          <a:bodyPr/>
          <a:lstStyle/>
          <a:p>
            <a:r>
              <a:rPr lang="en-US" dirty="0"/>
              <a:t>Contributions</a:t>
            </a:r>
            <a:endParaRPr lang="en-HK" dirty="0"/>
          </a:p>
        </p:txBody>
      </p:sp>
      <p:sp>
        <p:nvSpPr>
          <p:cNvPr id="3" name="Content Placeholder 2">
            <a:extLst>
              <a:ext uri="{FF2B5EF4-FFF2-40B4-BE49-F238E27FC236}">
                <a16:creationId xmlns:a16="http://schemas.microsoft.com/office/drawing/2014/main" id="{F835E1DF-7F0C-42E9-B937-3286444828E3}"/>
              </a:ext>
            </a:extLst>
          </p:cNvPr>
          <p:cNvSpPr>
            <a:spLocks noGrp="1"/>
          </p:cNvSpPr>
          <p:nvPr>
            <p:ph idx="1"/>
          </p:nvPr>
        </p:nvSpPr>
        <p:spPr>
          <a:xfrm>
            <a:off x="609441" y="1371600"/>
            <a:ext cx="10969943" cy="4678364"/>
          </a:xfrm>
        </p:spPr>
        <p:txBody>
          <a:bodyPr/>
          <a:lstStyle/>
          <a:p>
            <a:r>
              <a:rPr lang="en-US" dirty="0" err="1"/>
              <a:t>SeedSync</a:t>
            </a:r>
            <a:r>
              <a:rPr lang="en-US" dirty="0"/>
              <a:t> is a system designed to achieve secure and efficient cross-cloud data synchronization</a:t>
            </a:r>
          </a:p>
          <a:p>
            <a:pPr lvl="1"/>
            <a:r>
              <a:rPr lang="en-US" altLang="zh-CN" dirty="0"/>
              <a:t>Explore data sync with </a:t>
            </a:r>
            <a:r>
              <a:rPr lang="en-US" altLang="zh-CN" dirty="0">
                <a:solidFill>
                  <a:srgbClr val="FF0000"/>
                </a:solidFill>
              </a:rPr>
              <a:t>shielded execution</a:t>
            </a:r>
            <a:r>
              <a:rPr lang="en-US" altLang="zh-CN" dirty="0"/>
              <a:t> (via Intel SGX)</a:t>
            </a:r>
          </a:p>
          <a:p>
            <a:pPr lvl="1"/>
            <a:endParaRPr lang="en-US" altLang="zh-CN" dirty="0"/>
          </a:p>
          <a:p>
            <a:pPr lvl="1"/>
            <a:endParaRPr lang="en-US" altLang="zh-CN" dirty="0"/>
          </a:p>
          <a:p>
            <a:pPr lvl="1"/>
            <a:endParaRPr lang="en-US" altLang="zh-CN" dirty="0"/>
          </a:p>
          <a:p>
            <a:pPr lvl="1"/>
            <a:endParaRPr lang="en-US" altLang="zh-CN" dirty="0"/>
          </a:p>
          <a:p>
            <a:r>
              <a:rPr lang="en-US" dirty="0"/>
              <a:t>Experiments show that </a:t>
            </a:r>
            <a:r>
              <a:rPr lang="en-US" dirty="0" err="1"/>
              <a:t>SeedSync</a:t>
            </a:r>
            <a:r>
              <a:rPr lang="en-US" dirty="0"/>
              <a:t> achieves high </a:t>
            </a:r>
            <a:r>
              <a:rPr lang="en-US" dirty="0" err="1"/>
              <a:t>performance,and</a:t>
            </a:r>
            <a:r>
              <a:rPr lang="en-US" dirty="0"/>
              <a:t> reduces more network traffic</a:t>
            </a:r>
          </a:p>
          <a:p>
            <a:pPr lvl="1"/>
            <a:r>
              <a:rPr lang="en-US" dirty="0"/>
              <a:t>Up to 8.2x higher throughput, and 5.4x network traffic reduction than </a:t>
            </a:r>
            <a:r>
              <a:rPr lang="en-US" dirty="0" err="1"/>
              <a:t>Rsyncrypto</a:t>
            </a:r>
            <a:endParaRPr lang="en-US" dirty="0"/>
          </a:p>
          <a:p>
            <a:pPr lvl="1"/>
            <a:endParaRPr lang="en-HK" dirty="0"/>
          </a:p>
        </p:txBody>
      </p:sp>
      <p:sp>
        <p:nvSpPr>
          <p:cNvPr id="4" name="Slide Number Placeholder 3">
            <a:extLst>
              <a:ext uri="{FF2B5EF4-FFF2-40B4-BE49-F238E27FC236}">
                <a16:creationId xmlns:a16="http://schemas.microsoft.com/office/drawing/2014/main" id="{73212519-AF91-4E7C-B096-BC7E9B6A22ED}"/>
              </a:ext>
            </a:extLst>
          </p:cNvPr>
          <p:cNvSpPr>
            <a:spLocks noGrp="1"/>
          </p:cNvSpPr>
          <p:nvPr>
            <p:ph type="sldNum" sz="quarter" idx="11"/>
          </p:nvPr>
        </p:nvSpPr>
        <p:spPr/>
        <p:txBody>
          <a:bodyPr/>
          <a:lstStyle/>
          <a:p>
            <a:pPr>
              <a:defRPr/>
            </a:pPr>
            <a:fld id="{3FFE790D-BCFB-4008-9260-CA63AEE325FD}" type="slidenum">
              <a:rPr lang="en-US" smtClean="0"/>
              <a:t>7</a:t>
            </a:fld>
            <a:endParaRPr lang="en-US"/>
          </a:p>
        </p:txBody>
      </p:sp>
      <p:graphicFrame>
        <p:nvGraphicFramePr>
          <p:cNvPr id="5" name="表格 10">
            <a:extLst>
              <a:ext uri="{FF2B5EF4-FFF2-40B4-BE49-F238E27FC236}">
                <a16:creationId xmlns:a16="http://schemas.microsoft.com/office/drawing/2014/main" id="{D14EE4FF-72C7-4EDD-830D-667A1FFC6DC9}"/>
              </a:ext>
            </a:extLst>
          </p:cNvPr>
          <p:cNvGraphicFramePr>
            <a:graphicFrameLocks noGrp="1"/>
          </p:cNvGraphicFramePr>
          <p:nvPr>
            <p:extLst>
              <p:ext uri="{D42A27DB-BD31-4B8C-83A1-F6EECF244321}">
                <p14:modId xmlns:p14="http://schemas.microsoft.com/office/powerpoint/2010/main" val="943147192"/>
              </p:ext>
            </p:extLst>
          </p:nvPr>
        </p:nvGraphicFramePr>
        <p:xfrm>
          <a:off x="836612" y="2819399"/>
          <a:ext cx="10588624" cy="1535096"/>
        </p:xfrm>
        <a:graphic>
          <a:graphicData uri="http://schemas.openxmlformats.org/drawingml/2006/table">
            <a:tbl>
              <a:tblPr/>
              <a:tblGrid>
                <a:gridCol w="3048000">
                  <a:extLst>
                    <a:ext uri="{9D8B030D-6E8A-4147-A177-3AD203B41FA5}">
                      <a16:colId xmlns:a16="http://schemas.microsoft.com/office/drawing/2014/main" val="1165932587"/>
                    </a:ext>
                  </a:extLst>
                </a:gridCol>
                <a:gridCol w="4267200">
                  <a:extLst>
                    <a:ext uri="{9D8B030D-6E8A-4147-A177-3AD203B41FA5}">
                      <a16:colId xmlns:a16="http://schemas.microsoft.com/office/drawing/2014/main" val="269611573"/>
                    </a:ext>
                  </a:extLst>
                </a:gridCol>
                <a:gridCol w="3273424">
                  <a:extLst>
                    <a:ext uri="{9D8B030D-6E8A-4147-A177-3AD203B41FA5}">
                      <a16:colId xmlns:a16="http://schemas.microsoft.com/office/drawing/2014/main" val="1641995246"/>
                    </a:ext>
                  </a:extLst>
                </a:gridCol>
              </a:tblGrid>
              <a:tr h="731286">
                <a:tc>
                  <a:txBody>
                    <a:bodyPr/>
                    <a:lstStyle/>
                    <a:p>
                      <a:pPr algn="l"/>
                      <a:r>
                        <a:rPr lang="en-US" b="1" dirty="0">
                          <a:solidFill>
                            <a:srgbClr val="404040"/>
                          </a:solidFill>
                          <a:effectLst/>
                        </a:rPr>
                        <a:t>Approach</a:t>
                      </a:r>
                    </a:p>
                  </a:txBody>
                  <a:tcPr marR="63500" marT="63500" marB="63500" anchor="ctr">
                    <a:lnL>
                      <a:noFill/>
                    </a:lnL>
                    <a:lnR>
                      <a:noFill/>
                    </a:lnR>
                    <a:lnT>
                      <a:noFill/>
                    </a:lnT>
                    <a:lnB w="4229" cap="flat" cmpd="sng" algn="ctr">
                      <a:solidFill>
                        <a:srgbClr val="BBBBBB"/>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Security</a:t>
                      </a:r>
                    </a:p>
                  </a:txBody>
                  <a:tcPr marL="63500" marR="63500" marT="63500" marB="63500" anchor="ctr">
                    <a:lnL>
                      <a:noFill/>
                    </a:lnL>
                    <a:lnR>
                      <a:noFill/>
                    </a:lnR>
                    <a:lnT>
                      <a:noFill/>
                    </a:lnT>
                    <a:lnB w="4229" cap="flat" cmpd="sng" algn="ctr">
                      <a:solidFill>
                        <a:srgbClr val="BBBBBB"/>
                      </a:solidFill>
                      <a:prstDash val="solid"/>
                      <a:round/>
                      <a:headEnd type="none" w="med" len="med"/>
                      <a:tailEnd type="none" w="med" len="med"/>
                    </a:lnB>
                    <a:solidFill>
                      <a:srgbClr val="FFFFFF"/>
                    </a:solidFill>
                  </a:tcPr>
                </a:tc>
                <a:tc>
                  <a:txBody>
                    <a:bodyPr/>
                    <a:lstStyle/>
                    <a:p>
                      <a:pPr algn="l"/>
                      <a:r>
                        <a:rPr lang="en-US" b="1" dirty="0">
                          <a:solidFill>
                            <a:srgbClr val="404040"/>
                          </a:solidFill>
                          <a:effectLst/>
                        </a:rPr>
                        <a:t>Network Traffic Reduction</a:t>
                      </a:r>
                    </a:p>
                  </a:txBody>
                  <a:tcPr marL="63500" marR="63500" marT="63500" marB="63500" anchor="ctr">
                    <a:lnL>
                      <a:noFill/>
                    </a:lnL>
                    <a:lnR>
                      <a:noFill/>
                    </a:lnR>
                    <a:lnT>
                      <a:noFill/>
                    </a:lnT>
                    <a:lnB w="4229" cap="flat" cmpd="sng" algn="ctr">
                      <a:solidFill>
                        <a:srgbClr val="BBBBBB"/>
                      </a:solidFill>
                      <a:prstDash val="solid"/>
                      <a:round/>
                      <a:headEnd type="none" w="med" len="med"/>
                      <a:tailEnd type="none" w="med" len="med"/>
                    </a:lnB>
                    <a:solidFill>
                      <a:srgbClr val="FFFFFF"/>
                    </a:solidFill>
                  </a:tcPr>
                </a:tc>
                <a:extLst>
                  <a:ext uri="{0D108BD9-81ED-4DB2-BD59-A6C34878D82A}">
                    <a16:rowId xmlns:a16="http://schemas.microsoft.com/office/drawing/2014/main" val="2984234405"/>
                  </a:ext>
                </a:extLst>
              </a:tr>
              <a:tr h="803810">
                <a:tc>
                  <a:txBody>
                    <a:bodyPr/>
                    <a:lstStyle/>
                    <a:p>
                      <a:r>
                        <a:rPr lang="en-US" b="1" dirty="0" err="1">
                          <a:solidFill>
                            <a:srgbClr val="FF0000"/>
                          </a:solidFill>
                          <a:effectLst/>
                        </a:rPr>
                        <a:t>SeedSync</a:t>
                      </a:r>
                      <a:endParaRPr lang="en-US" b="0" dirty="0">
                        <a:solidFill>
                          <a:srgbClr val="FF0000"/>
                        </a:solidFill>
                        <a:effectLst/>
                      </a:endParaRPr>
                    </a:p>
                  </a:txBody>
                  <a:tcPr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BBBBBB"/>
                      </a:solidFill>
                      <a:prstDash val="solid"/>
                      <a:round/>
                      <a:headEnd type="none" w="med" len="med"/>
                      <a:tailEnd type="none" w="med" len="med"/>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a:t>
                      </a:r>
                      <a:r>
                        <a:rPr lang="en-US" altLang="zh-CN" dirty="0">
                          <a:effectLst/>
                        </a:rPr>
                        <a:t>Encryption (different keys/IVs)</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effectLst/>
                        </a:rPr>
                        <a:t>✅</a:t>
                      </a:r>
                      <a:r>
                        <a:rPr lang="en-US" altLang="zh-CN" dirty="0">
                          <a:effectLst/>
                        </a:rPr>
                        <a:t>Integrity protection</a:t>
                      </a:r>
                    </a:p>
                  </a:txBody>
                  <a:tcPr marL="63500"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BBBBBB"/>
                      </a:solidFill>
                      <a:prstDash val="solid"/>
                      <a:round/>
                      <a:headEnd type="none" w="med" len="med"/>
                      <a:tailEnd type="none" w="med" len="med"/>
                    </a:lnB>
                    <a:solidFill>
                      <a:srgbClr val="FFFFFF"/>
                    </a:solidFill>
                  </a:tcPr>
                </a:tc>
                <a:tc>
                  <a:txBody>
                    <a:bodyPr/>
                    <a:lstStyle/>
                    <a:p>
                      <a:r>
                        <a:rPr lang="zh-CN" altLang="en-US" dirty="0">
                          <a:effectLst/>
                        </a:rPr>
                        <a:t>✅ </a:t>
                      </a:r>
                      <a:r>
                        <a:rPr lang="en-US" altLang="zh-CN" dirty="0">
                          <a:effectLst/>
                        </a:rPr>
                        <a:t>Delta + chunk-level</a:t>
                      </a:r>
                    </a:p>
                  </a:txBody>
                  <a:tcPr marL="63500" marR="63500" marT="63500" marB="63500" anchor="ctr">
                    <a:lnL>
                      <a:noFill/>
                    </a:lnL>
                    <a:lnR>
                      <a:noFill/>
                    </a:lnR>
                    <a:lnT w="4229" cap="flat" cmpd="sng" algn="ctr">
                      <a:solidFill>
                        <a:srgbClr val="BBBBBB"/>
                      </a:solidFill>
                      <a:prstDash val="solid"/>
                      <a:round/>
                      <a:headEnd type="none" w="med" len="med"/>
                      <a:tailEnd type="none" w="med" len="med"/>
                    </a:lnT>
                    <a:lnB w="4229" cap="flat" cmpd="sng" algn="ctr">
                      <a:solidFill>
                        <a:srgbClr val="BBBBBB"/>
                      </a:solidFill>
                      <a:prstDash val="solid"/>
                      <a:round/>
                      <a:headEnd type="none" w="med" len="med"/>
                      <a:tailEnd type="none" w="med" len="med"/>
                    </a:lnB>
                    <a:solidFill>
                      <a:srgbClr val="FFFFFF"/>
                    </a:solidFill>
                  </a:tcPr>
                </a:tc>
                <a:extLst>
                  <a:ext uri="{0D108BD9-81ED-4DB2-BD59-A6C34878D82A}">
                    <a16:rowId xmlns:a16="http://schemas.microsoft.com/office/drawing/2014/main" val="752373248"/>
                  </a:ext>
                </a:extLst>
              </a:tr>
            </a:tbl>
          </a:graphicData>
        </a:graphic>
      </p:graphicFrame>
    </p:spTree>
    <p:extLst>
      <p:ext uri="{BB962C8B-B14F-4D97-AF65-F5344CB8AC3E}">
        <p14:creationId xmlns:p14="http://schemas.microsoft.com/office/powerpoint/2010/main" val="2684224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453A56-7B2A-DD41-6666-604070FDC512}"/>
              </a:ext>
            </a:extLst>
          </p:cNvPr>
          <p:cNvSpPr>
            <a:spLocks noGrp="1"/>
          </p:cNvSpPr>
          <p:nvPr>
            <p:ph type="title"/>
          </p:nvPr>
        </p:nvSpPr>
        <p:spPr/>
        <p:txBody>
          <a:bodyPr/>
          <a:lstStyle/>
          <a:p>
            <a:r>
              <a:rPr lang="en-US" altLang="zh-CN" dirty="0"/>
              <a:t>Intel SGX Basics</a:t>
            </a:r>
            <a:endParaRPr lang="zh-CN" altLang="en-US" dirty="0"/>
          </a:p>
        </p:txBody>
      </p:sp>
      <p:sp>
        <p:nvSpPr>
          <p:cNvPr id="3" name="内容占位符 2">
            <a:extLst>
              <a:ext uri="{FF2B5EF4-FFF2-40B4-BE49-F238E27FC236}">
                <a16:creationId xmlns:a16="http://schemas.microsoft.com/office/drawing/2014/main" id="{FC31A979-630F-A3DA-9E39-F349F0413224}"/>
              </a:ext>
            </a:extLst>
          </p:cNvPr>
          <p:cNvSpPr>
            <a:spLocks noGrp="1"/>
          </p:cNvSpPr>
          <p:nvPr>
            <p:ph idx="1"/>
          </p:nvPr>
        </p:nvSpPr>
        <p:spPr>
          <a:xfrm>
            <a:off x="609441" y="1447801"/>
            <a:ext cx="8589146" cy="4678364"/>
          </a:xfrm>
        </p:spPr>
        <p:txBody>
          <a:bodyPr/>
          <a:lstStyle/>
          <a:p>
            <a:r>
              <a:rPr lang="en-US" altLang="zh-CN" i="1" dirty="0"/>
              <a:t>Enclave</a:t>
            </a:r>
            <a:r>
              <a:rPr lang="en-US" altLang="zh-CN" dirty="0"/>
              <a:t>, the isolated execution environment that resides within a protected memory region (EPC), realized by Intel SGX</a:t>
            </a:r>
          </a:p>
          <a:p>
            <a:pPr lvl="1"/>
            <a:r>
              <a:rPr lang="en-US" altLang="zh-CN" b="1" dirty="0" err="1"/>
              <a:t>OCalls</a:t>
            </a:r>
            <a:r>
              <a:rPr lang="en-US" altLang="zh-CN" dirty="0"/>
              <a:t> and </a:t>
            </a:r>
            <a:r>
              <a:rPr lang="en-US" altLang="zh-CN" b="1" dirty="0" err="1"/>
              <a:t>ECalls</a:t>
            </a:r>
            <a:r>
              <a:rPr lang="en-US" altLang="zh-CN" dirty="0"/>
              <a:t> to interact with untrusted applications</a:t>
            </a:r>
          </a:p>
          <a:p>
            <a:r>
              <a:rPr lang="en-US" altLang="zh-CN" dirty="0" err="1"/>
              <a:t>Architectual</a:t>
            </a:r>
            <a:r>
              <a:rPr lang="en-US" altLang="zh-CN" dirty="0"/>
              <a:t> limitations of SGX</a:t>
            </a:r>
          </a:p>
          <a:p>
            <a:pPr lvl="1"/>
            <a:r>
              <a:rPr lang="en-US" altLang="zh-CN" dirty="0">
                <a:solidFill>
                  <a:srgbClr val="FF0000"/>
                </a:solidFill>
                <a:sym typeface="Wingdings" panose="05000000000000000000" pitchFamily="2" charset="2"/>
              </a:rPr>
              <a:t>Untrusted storage medium</a:t>
            </a:r>
            <a:r>
              <a:rPr lang="en-US" altLang="zh-CN" dirty="0">
                <a:sym typeface="Wingdings" panose="05000000000000000000" pitchFamily="2" charset="2"/>
              </a:rPr>
              <a:t> except enclave</a:t>
            </a:r>
          </a:p>
          <a:p>
            <a:pPr lvl="1"/>
            <a:r>
              <a:rPr lang="en-US" altLang="zh-CN" dirty="0" err="1">
                <a:sym typeface="Wingdings" panose="05000000000000000000" pitchFamily="2" charset="2"/>
              </a:rPr>
              <a:t>ECalls</a:t>
            </a:r>
            <a:r>
              <a:rPr lang="en-US" altLang="zh-CN" dirty="0">
                <a:sym typeface="Wingdings" panose="05000000000000000000" pitchFamily="2" charset="2"/>
              </a:rPr>
              <a:t> and </a:t>
            </a:r>
            <a:r>
              <a:rPr lang="en-US" altLang="zh-CN" dirty="0" err="1">
                <a:sym typeface="Wingdings" panose="05000000000000000000" pitchFamily="2" charset="2"/>
              </a:rPr>
              <a:t>OCalls</a:t>
            </a:r>
            <a:r>
              <a:rPr lang="en-US" altLang="zh-CN" dirty="0">
                <a:sym typeface="Wingdings" panose="05000000000000000000" pitchFamily="2" charset="2"/>
              </a:rPr>
              <a:t> lead to </a:t>
            </a:r>
            <a:r>
              <a:rPr lang="en-US" altLang="zh-CN" dirty="0">
                <a:solidFill>
                  <a:srgbClr val="FF0000"/>
                </a:solidFill>
                <a:sym typeface="Wingdings" panose="05000000000000000000" pitchFamily="2" charset="2"/>
              </a:rPr>
              <a:t>context-switching overhead</a:t>
            </a:r>
          </a:p>
          <a:p>
            <a:endParaRPr lang="zh-CN" altLang="en-US" dirty="0"/>
          </a:p>
        </p:txBody>
      </p:sp>
      <p:sp>
        <p:nvSpPr>
          <p:cNvPr id="4" name="灯片编号占位符 3">
            <a:extLst>
              <a:ext uri="{FF2B5EF4-FFF2-40B4-BE49-F238E27FC236}">
                <a16:creationId xmlns:a16="http://schemas.microsoft.com/office/drawing/2014/main" id="{7E119C39-1403-974C-B7F4-9432961DF18E}"/>
              </a:ext>
            </a:extLst>
          </p:cNvPr>
          <p:cNvSpPr>
            <a:spLocks noGrp="1"/>
          </p:cNvSpPr>
          <p:nvPr>
            <p:ph type="sldNum" sz="quarter" idx="11"/>
          </p:nvPr>
        </p:nvSpPr>
        <p:spPr/>
        <p:txBody>
          <a:bodyPr/>
          <a:lstStyle/>
          <a:p>
            <a:pPr>
              <a:defRPr/>
            </a:pPr>
            <a:fld id="{3FFE790D-BCFB-4008-9260-CA63AEE325FD}" type="slidenum">
              <a:rPr lang="en-US" smtClean="0"/>
              <a:t>8</a:t>
            </a:fld>
            <a:endParaRPr lang="en-US"/>
          </a:p>
        </p:txBody>
      </p:sp>
      <p:pic>
        <p:nvPicPr>
          <p:cNvPr id="50" name="图片 49">
            <a:extLst>
              <a:ext uri="{FF2B5EF4-FFF2-40B4-BE49-F238E27FC236}">
                <a16:creationId xmlns:a16="http://schemas.microsoft.com/office/drawing/2014/main" id="{94B84A4E-10AF-CC44-03B0-BDF057C1DA90}"/>
              </a:ext>
            </a:extLst>
          </p:cNvPr>
          <p:cNvPicPr>
            <a:picLocks noChangeAspect="1"/>
          </p:cNvPicPr>
          <p:nvPr/>
        </p:nvPicPr>
        <p:blipFill>
          <a:blip r:embed="rId3"/>
          <a:stretch>
            <a:fillRect/>
          </a:stretch>
        </p:blipFill>
        <p:spPr>
          <a:xfrm>
            <a:off x="8913812" y="734647"/>
            <a:ext cx="3001655" cy="5769341"/>
          </a:xfrm>
          <a:prstGeom prst="rect">
            <a:avLst/>
          </a:prstGeom>
        </p:spPr>
      </p:pic>
    </p:spTree>
    <p:extLst>
      <p:ext uri="{BB962C8B-B14F-4D97-AF65-F5344CB8AC3E}">
        <p14:creationId xmlns:p14="http://schemas.microsoft.com/office/powerpoint/2010/main" val="2796584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D874ED-47FB-0B43-2511-9C962FE621B8}"/>
              </a:ext>
            </a:extLst>
          </p:cNvPr>
          <p:cNvSpPr>
            <a:spLocks noGrp="1"/>
          </p:cNvSpPr>
          <p:nvPr>
            <p:ph type="title"/>
          </p:nvPr>
        </p:nvSpPr>
        <p:spPr/>
        <p:txBody>
          <a:bodyPr/>
          <a:lstStyle/>
          <a:p>
            <a:r>
              <a:rPr lang="en-US" altLang="zh-CN"/>
              <a:t>Design Considerations</a:t>
            </a:r>
            <a:endParaRPr lang="zh-CN" altLang="en-US" dirty="0"/>
          </a:p>
        </p:txBody>
      </p:sp>
      <p:sp>
        <p:nvSpPr>
          <p:cNvPr id="3" name="内容占位符 2">
            <a:extLst>
              <a:ext uri="{FF2B5EF4-FFF2-40B4-BE49-F238E27FC236}">
                <a16:creationId xmlns:a16="http://schemas.microsoft.com/office/drawing/2014/main" id="{E5EAEAA6-3AA8-8EF7-BFA1-4689645A7E3B}"/>
              </a:ext>
            </a:extLst>
          </p:cNvPr>
          <p:cNvSpPr>
            <a:spLocks noGrp="1"/>
          </p:cNvSpPr>
          <p:nvPr>
            <p:ph idx="1"/>
          </p:nvPr>
        </p:nvSpPr>
        <p:spPr/>
        <p:txBody>
          <a:bodyPr/>
          <a:lstStyle/>
          <a:p>
            <a:r>
              <a:rPr lang="en-US" altLang="zh-CN" dirty="0"/>
              <a:t>Offload encryption, and integrity management to SGX enclave</a:t>
            </a:r>
          </a:p>
          <a:p>
            <a:pPr lvl="1"/>
            <a:r>
              <a:rPr lang="en-US" altLang="zh-CN" sz="2000" dirty="0"/>
              <a:t>Resolve key mismatch between clouds</a:t>
            </a:r>
          </a:p>
          <a:p>
            <a:pPr lvl="1"/>
            <a:r>
              <a:rPr lang="en-US" altLang="zh-CN" sz="2000" dirty="0"/>
              <a:t>Simplify users’ management</a:t>
            </a:r>
          </a:p>
          <a:p>
            <a:r>
              <a:rPr lang="en-US" altLang="zh-CN" dirty="0"/>
              <a:t>Perform network reduction within SGX enclave</a:t>
            </a:r>
          </a:p>
          <a:p>
            <a:pPr lvl="1"/>
            <a:r>
              <a:rPr lang="en-US" altLang="zh-CN" sz="2000" dirty="0"/>
              <a:t>Trace analysis: similar chunks are common, while locality pattern is obvious</a:t>
            </a:r>
          </a:p>
          <a:p>
            <a:pPr lvl="1"/>
            <a:r>
              <a:rPr lang="en-US" altLang="zh-CN" sz="2000" dirty="0"/>
              <a:t>Data characteristics</a:t>
            </a:r>
            <a:r>
              <a:rPr lang="en-US" altLang="zh-CN" sz="2000" dirty="0">
                <a:solidFill>
                  <a:srgbClr val="FF0000"/>
                </a:solidFill>
                <a:sym typeface="Wingdings" panose="05000000000000000000" pitchFamily="2" charset="2"/>
              </a:rPr>
              <a:t></a:t>
            </a:r>
            <a:r>
              <a:rPr lang="en-US" altLang="zh-CN" sz="2000" dirty="0">
                <a:sym typeface="Wingdings" panose="05000000000000000000" pitchFamily="2" charset="2"/>
              </a:rPr>
              <a:t> fine-grained redundancy reduction  </a:t>
            </a:r>
          </a:p>
          <a:p>
            <a:pPr marL="457200" lvl="1" indent="0">
              <a:buNone/>
            </a:pPr>
            <a:r>
              <a:rPr lang="en-US" altLang="zh-CN" sz="2000" dirty="0">
                <a:sym typeface="Wingdings" panose="05000000000000000000" pitchFamily="2" charset="2"/>
              </a:rPr>
              <a:t>                                   </a:t>
            </a:r>
            <a:r>
              <a:rPr lang="en-US" altLang="zh-CN" sz="2000" dirty="0">
                <a:solidFill>
                  <a:srgbClr val="FF0000"/>
                </a:solidFill>
                <a:sym typeface="Wingdings" panose="05000000000000000000" pitchFamily="2" charset="2"/>
              </a:rPr>
              <a:t></a:t>
            </a:r>
            <a:r>
              <a:rPr lang="en-US" altLang="zh-CN" sz="2000" dirty="0">
                <a:sym typeface="Wingdings" panose="05000000000000000000" pitchFamily="2" charset="2"/>
              </a:rPr>
              <a:t> load correlated data/metadata in enclave to reduce 				                   content switching</a:t>
            </a:r>
            <a:endParaRPr lang="en-US" altLang="zh-CN" sz="2000" dirty="0"/>
          </a:p>
          <a:p>
            <a:pPr lvl="1"/>
            <a:endParaRPr lang="zh-CN" altLang="en-US" dirty="0"/>
          </a:p>
        </p:txBody>
      </p:sp>
      <p:sp>
        <p:nvSpPr>
          <p:cNvPr id="4" name="灯片编号占位符 3">
            <a:extLst>
              <a:ext uri="{FF2B5EF4-FFF2-40B4-BE49-F238E27FC236}">
                <a16:creationId xmlns:a16="http://schemas.microsoft.com/office/drawing/2014/main" id="{FCAEE4CF-7012-7EDD-591F-276AFE977A0C}"/>
              </a:ext>
            </a:extLst>
          </p:cNvPr>
          <p:cNvSpPr>
            <a:spLocks noGrp="1"/>
          </p:cNvSpPr>
          <p:nvPr>
            <p:ph type="sldNum" sz="quarter" idx="11"/>
          </p:nvPr>
        </p:nvSpPr>
        <p:spPr/>
        <p:txBody>
          <a:bodyPr/>
          <a:lstStyle/>
          <a:p>
            <a:pPr>
              <a:defRPr/>
            </a:pPr>
            <a:fld id="{3FFE790D-BCFB-4008-9260-CA63AEE325FD}" type="slidenum">
              <a:rPr lang="en-US" smtClean="0"/>
              <a:t>9</a:t>
            </a:fld>
            <a:endParaRPr lang="en-US"/>
          </a:p>
        </p:txBody>
      </p:sp>
      <p:pic>
        <p:nvPicPr>
          <p:cNvPr id="6" name="图片 5">
            <a:extLst>
              <a:ext uri="{FF2B5EF4-FFF2-40B4-BE49-F238E27FC236}">
                <a16:creationId xmlns:a16="http://schemas.microsoft.com/office/drawing/2014/main" id="{BB8996A6-7E91-9E1D-42BD-A2C9CD22B175}"/>
              </a:ext>
            </a:extLst>
          </p:cNvPr>
          <p:cNvPicPr>
            <a:picLocks noChangeAspect="1"/>
          </p:cNvPicPr>
          <p:nvPr/>
        </p:nvPicPr>
        <p:blipFill>
          <a:blip r:embed="rId3"/>
          <a:stretch>
            <a:fillRect/>
          </a:stretch>
        </p:blipFill>
        <p:spPr>
          <a:xfrm>
            <a:off x="2665411" y="4945206"/>
            <a:ext cx="6932179" cy="1684194"/>
          </a:xfrm>
          <a:prstGeom prst="rect">
            <a:avLst/>
          </a:prstGeom>
        </p:spPr>
      </p:pic>
    </p:spTree>
    <p:extLst>
      <p:ext uri="{BB962C8B-B14F-4D97-AF65-F5344CB8AC3E}">
        <p14:creationId xmlns:p14="http://schemas.microsoft.com/office/powerpoint/2010/main" val="5076439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jZmN2QyMzc0OTY5NWEyNDA1NTc0NDU4Y2EzZDkyOTYifQ=="/>
</p:tagLst>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2126</TotalTime>
  <Words>3155</Words>
  <Application>Microsoft Office PowerPoint</Application>
  <PresentationFormat>Custom</PresentationFormat>
  <Paragraphs>288</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宋体</vt:lpstr>
      <vt:lpstr>Arial</vt:lpstr>
      <vt:lpstr>Cambria Math</vt:lpstr>
      <vt:lpstr>Wingdings</vt:lpstr>
      <vt:lpstr>Default Design</vt:lpstr>
      <vt:lpstr>SGX-Enabled Encrypted Cross-Cloud Data Synchornization</vt:lpstr>
      <vt:lpstr>Introduction</vt:lpstr>
      <vt:lpstr>Cross-Cloud Data Synchronization</vt:lpstr>
      <vt:lpstr>How to Manage Security Across Clouds</vt:lpstr>
      <vt:lpstr>How to Achieve Network Reduction</vt:lpstr>
      <vt:lpstr>The Dilemma: Security and Network Efficiency</vt:lpstr>
      <vt:lpstr>Contributions</vt:lpstr>
      <vt:lpstr>Intel SGX Basics</vt:lpstr>
      <vt:lpstr>Design Considerations</vt:lpstr>
      <vt:lpstr>Architecture</vt:lpstr>
      <vt:lpstr>Shielded Key Management</vt:lpstr>
      <vt:lpstr>Integrity Protection</vt:lpstr>
      <vt:lpstr>Enclave Management</vt:lpstr>
      <vt:lpstr>Shielded Data Sync Protocol</vt:lpstr>
      <vt:lpstr>Experimental Setup</vt:lpstr>
      <vt:lpstr>Network Traffic Reduction</vt:lpstr>
      <vt:lpstr>Synchronization Performance</vt:lpstr>
      <vt:lpstr>Synchronization Performance</vt:lpstr>
      <vt:lpstr>Impact of Enclave Metadata Size</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Lee</dc:creator>
  <cp:lastModifiedBy>Patrick PC Lee (CSD)</cp:lastModifiedBy>
  <cp:revision>1825</cp:revision>
  <cp:lastPrinted>2019-02-20T08:11:00Z</cp:lastPrinted>
  <dcterms:created xsi:type="dcterms:W3CDTF">2113-01-01T00:00:00Z</dcterms:created>
  <dcterms:modified xsi:type="dcterms:W3CDTF">2025-07-16T07:48:42Z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2052-12.1.0.17133</vt:lpwstr>
  </property>
  <property fmtid="{D5CDD505-2E9C-101B-9397-08002B2CF9AE}" pid="4" name="ICV">
    <vt:lpwstr>AB7DD21FDEF74F8987B9E921E742354A</vt:lpwstr>
  </property>
</Properties>
</file>