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7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8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notesSlides/notesSlide9.xml" ContentType="application/vnd.openxmlformats-officedocument.presentationml.notesSlide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notesSlides/notesSlide12.xml" ContentType="application/vnd.openxmlformats-officedocument.presentationml.notesSlide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1" r:id="rId2"/>
    <p:sldId id="572" r:id="rId3"/>
    <p:sldId id="648" r:id="rId4"/>
    <p:sldId id="742" r:id="rId5"/>
    <p:sldId id="574" r:id="rId6"/>
    <p:sldId id="575" r:id="rId7"/>
    <p:sldId id="765" r:id="rId8"/>
    <p:sldId id="766" r:id="rId9"/>
    <p:sldId id="767" r:id="rId10"/>
    <p:sldId id="769" r:id="rId11"/>
    <p:sldId id="770" r:id="rId12"/>
    <p:sldId id="836" r:id="rId13"/>
    <p:sldId id="775" r:id="rId14"/>
    <p:sldId id="776" r:id="rId15"/>
    <p:sldId id="777" r:id="rId16"/>
    <p:sldId id="797" r:id="rId17"/>
    <p:sldId id="795" r:id="rId18"/>
    <p:sldId id="794" r:id="rId19"/>
    <p:sldId id="811" r:id="rId20"/>
    <p:sldId id="803" r:id="rId21"/>
    <p:sldId id="832" r:id="rId22"/>
    <p:sldId id="643" r:id="rId23"/>
    <p:sldId id="833" r:id="rId24"/>
    <p:sldId id="645" r:id="rId25"/>
  </p:sldIdLst>
  <p:sldSz cx="12188825" cy="6858000"/>
  <p:notesSz cx="6794500" cy="9906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4" userDrawn="1">
          <p15:clr>
            <a:srgbClr val="A4A3A4"/>
          </p15:clr>
        </p15:guide>
        <p15:guide id="2" pos="39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0">
          <p15:clr>
            <a:srgbClr val="A4A3A4"/>
          </p15:clr>
        </p15:guide>
        <p15:guide id="2" pos="218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C09C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 showGuides="1">
      <p:cViewPr varScale="1">
        <p:scale>
          <a:sx n="101" d="100"/>
          <a:sy n="101" d="100"/>
        </p:scale>
        <p:origin x="1061" y="62"/>
      </p:cViewPr>
      <p:guideLst>
        <p:guide orient="horz" pos="2084"/>
        <p:guide pos="3924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010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tags" Target="../tags/tag37.xml"/><Relationship Id="rId21" Type="http://schemas.openxmlformats.org/officeDocument/2006/relationships/tags" Target="../tags/tag32.xml"/><Relationship Id="rId42" Type="http://schemas.openxmlformats.org/officeDocument/2006/relationships/tags" Target="../tags/tag53.xml"/><Relationship Id="rId47" Type="http://schemas.openxmlformats.org/officeDocument/2006/relationships/tags" Target="../tags/tag58.xml"/><Relationship Id="rId63" Type="http://schemas.openxmlformats.org/officeDocument/2006/relationships/tags" Target="../tags/tag74.xml"/><Relationship Id="rId68" Type="http://schemas.openxmlformats.org/officeDocument/2006/relationships/tags" Target="../tags/tag79.xml"/><Relationship Id="rId84" Type="http://schemas.openxmlformats.org/officeDocument/2006/relationships/tags" Target="../tags/tag95.xml"/><Relationship Id="rId89" Type="http://schemas.openxmlformats.org/officeDocument/2006/relationships/tags" Target="../tags/tag100.xml"/><Relationship Id="rId16" Type="http://schemas.openxmlformats.org/officeDocument/2006/relationships/tags" Target="../tags/tag27.xml"/><Relationship Id="rId11" Type="http://schemas.openxmlformats.org/officeDocument/2006/relationships/tags" Target="../tags/tag22.xml"/><Relationship Id="rId32" Type="http://schemas.openxmlformats.org/officeDocument/2006/relationships/tags" Target="../tags/tag43.xml"/><Relationship Id="rId37" Type="http://schemas.openxmlformats.org/officeDocument/2006/relationships/tags" Target="../tags/tag48.xml"/><Relationship Id="rId53" Type="http://schemas.openxmlformats.org/officeDocument/2006/relationships/tags" Target="../tags/tag64.xml"/><Relationship Id="rId58" Type="http://schemas.openxmlformats.org/officeDocument/2006/relationships/tags" Target="../tags/tag69.xml"/><Relationship Id="rId74" Type="http://schemas.openxmlformats.org/officeDocument/2006/relationships/tags" Target="../tags/tag85.xml"/><Relationship Id="rId79" Type="http://schemas.openxmlformats.org/officeDocument/2006/relationships/tags" Target="../tags/tag90.xml"/><Relationship Id="rId5" Type="http://schemas.openxmlformats.org/officeDocument/2006/relationships/tags" Target="../tags/tag16.xml"/><Relationship Id="rId90" Type="http://schemas.openxmlformats.org/officeDocument/2006/relationships/tags" Target="../tags/tag101.xml"/><Relationship Id="rId95" Type="http://schemas.openxmlformats.org/officeDocument/2006/relationships/tags" Target="../tags/tag106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43" Type="http://schemas.openxmlformats.org/officeDocument/2006/relationships/tags" Target="../tags/tag54.xml"/><Relationship Id="rId48" Type="http://schemas.openxmlformats.org/officeDocument/2006/relationships/tags" Target="../tags/tag59.xml"/><Relationship Id="rId64" Type="http://schemas.openxmlformats.org/officeDocument/2006/relationships/tags" Target="../tags/tag75.xml"/><Relationship Id="rId69" Type="http://schemas.openxmlformats.org/officeDocument/2006/relationships/tags" Target="../tags/tag80.xml"/><Relationship Id="rId80" Type="http://schemas.openxmlformats.org/officeDocument/2006/relationships/tags" Target="../tags/tag91.xml"/><Relationship Id="rId85" Type="http://schemas.openxmlformats.org/officeDocument/2006/relationships/tags" Target="../tags/tag96.xml"/><Relationship Id="rId3" Type="http://schemas.openxmlformats.org/officeDocument/2006/relationships/tags" Target="../tags/tag14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tags" Target="../tags/tag44.xml"/><Relationship Id="rId38" Type="http://schemas.openxmlformats.org/officeDocument/2006/relationships/tags" Target="../tags/tag49.xml"/><Relationship Id="rId46" Type="http://schemas.openxmlformats.org/officeDocument/2006/relationships/tags" Target="../tags/tag57.xml"/><Relationship Id="rId59" Type="http://schemas.openxmlformats.org/officeDocument/2006/relationships/tags" Target="../tags/tag70.xml"/><Relationship Id="rId67" Type="http://schemas.openxmlformats.org/officeDocument/2006/relationships/tags" Target="../tags/tag78.xml"/><Relationship Id="rId20" Type="http://schemas.openxmlformats.org/officeDocument/2006/relationships/tags" Target="../tags/tag31.xml"/><Relationship Id="rId41" Type="http://schemas.openxmlformats.org/officeDocument/2006/relationships/tags" Target="../tags/tag52.xml"/><Relationship Id="rId54" Type="http://schemas.openxmlformats.org/officeDocument/2006/relationships/tags" Target="../tags/tag65.xml"/><Relationship Id="rId62" Type="http://schemas.openxmlformats.org/officeDocument/2006/relationships/tags" Target="../tags/tag73.xml"/><Relationship Id="rId70" Type="http://schemas.openxmlformats.org/officeDocument/2006/relationships/tags" Target="../tags/tag81.xml"/><Relationship Id="rId75" Type="http://schemas.openxmlformats.org/officeDocument/2006/relationships/tags" Target="../tags/tag86.xml"/><Relationship Id="rId83" Type="http://schemas.openxmlformats.org/officeDocument/2006/relationships/tags" Target="../tags/tag94.xml"/><Relationship Id="rId88" Type="http://schemas.openxmlformats.org/officeDocument/2006/relationships/tags" Target="../tags/tag99.xml"/><Relationship Id="rId91" Type="http://schemas.openxmlformats.org/officeDocument/2006/relationships/tags" Target="../tags/tag102.xml"/><Relationship Id="rId96" Type="http://schemas.openxmlformats.org/officeDocument/2006/relationships/tags" Target="../tags/tag107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36" Type="http://schemas.openxmlformats.org/officeDocument/2006/relationships/tags" Target="../tags/tag47.xml"/><Relationship Id="rId49" Type="http://schemas.openxmlformats.org/officeDocument/2006/relationships/tags" Target="../tags/tag60.xml"/><Relationship Id="rId57" Type="http://schemas.openxmlformats.org/officeDocument/2006/relationships/tags" Target="../tags/tag68.xml"/><Relationship Id="rId10" Type="http://schemas.openxmlformats.org/officeDocument/2006/relationships/tags" Target="../tags/tag21.xml"/><Relationship Id="rId31" Type="http://schemas.openxmlformats.org/officeDocument/2006/relationships/tags" Target="../tags/tag42.xml"/><Relationship Id="rId44" Type="http://schemas.openxmlformats.org/officeDocument/2006/relationships/tags" Target="../tags/tag55.xml"/><Relationship Id="rId52" Type="http://schemas.openxmlformats.org/officeDocument/2006/relationships/tags" Target="../tags/tag63.xml"/><Relationship Id="rId60" Type="http://schemas.openxmlformats.org/officeDocument/2006/relationships/tags" Target="../tags/tag71.xml"/><Relationship Id="rId65" Type="http://schemas.openxmlformats.org/officeDocument/2006/relationships/tags" Target="../tags/tag76.xml"/><Relationship Id="rId73" Type="http://schemas.openxmlformats.org/officeDocument/2006/relationships/tags" Target="../tags/tag84.xml"/><Relationship Id="rId78" Type="http://schemas.openxmlformats.org/officeDocument/2006/relationships/tags" Target="../tags/tag89.xml"/><Relationship Id="rId81" Type="http://schemas.openxmlformats.org/officeDocument/2006/relationships/tags" Target="../tags/tag92.xml"/><Relationship Id="rId86" Type="http://schemas.openxmlformats.org/officeDocument/2006/relationships/tags" Target="../tags/tag97.xml"/><Relationship Id="rId94" Type="http://schemas.openxmlformats.org/officeDocument/2006/relationships/tags" Target="../tags/tag105.xml"/><Relationship Id="rId99" Type="http://schemas.openxmlformats.org/officeDocument/2006/relationships/slideLayout" Target="../slideLayouts/slideLayout2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9" Type="http://schemas.openxmlformats.org/officeDocument/2006/relationships/tags" Target="../tags/tag50.xml"/><Relationship Id="rId34" Type="http://schemas.openxmlformats.org/officeDocument/2006/relationships/tags" Target="../tags/tag45.xml"/><Relationship Id="rId50" Type="http://schemas.openxmlformats.org/officeDocument/2006/relationships/tags" Target="../tags/tag61.xml"/><Relationship Id="rId55" Type="http://schemas.openxmlformats.org/officeDocument/2006/relationships/tags" Target="../tags/tag66.xml"/><Relationship Id="rId76" Type="http://schemas.openxmlformats.org/officeDocument/2006/relationships/tags" Target="../tags/tag87.xml"/><Relationship Id="rId97" Type="http://schemas.openxmlformats.org/officeDocument/2006/relationships/tags" Target="../tags/tag108.xml"/><Relationship Id="rId7" Type="http://schemas.openxmlformats.org/officeDocument/2006/relationships/tags" Target="../tags/tag18.xml"/><Relationship Id="rId71" Type="http://schemas.openxmlformats.org/officeDocument/2006/relationships/tags" Target="../tags/tag82.xml"/><Relationship Id="rId92" Type="http://schemas.openxmlformats.org/officeDocument/2006/relationships/tags" Target="../tags/tag103.xml"/><Relationship Id="rId2" Type="http://schemas.openxmlformats.org/officeDocument/2006/relationships/tags" Target="../tags/tag13.xml"/><Relationship Id="rId29" Type="http://schemas.openxmlformats.org/officeDocument/2006/relationships/tags" Target="../tags/tag40.xml"/><Relationship Id="rId24" Type="http://schemas.openxmlformats.org/officeDocument/2006/relationships/tags" Target="../tags/tag35.xml"/><Relationship Id="rId40" Type="http://schemas.openxmlformats.org/officeDocument/2006/relationships/tags" Target="../tags/tag51.xml"/><Relationship Id="rId45" Type="http://schemas.openxmlformats.org/officeDocument/2006/relationships/tags" Target="../tags/tag56.xml"/><Relationship Id="rId66" Type="http://schemas.openxmlformats.org/officeDocument/2006/relationships/tags" Target="../tags/tag77.xml"/><Relationship Id="rId87" Type="http://schemas.openxmlformats.org/officeDocument/2006/relationships/tags" Target="../tags/tag98.xml"/><Relationship Id="rId61" Type="http://schemas.openxmlformats.org/officeDocument/2006/relationships/tags" Target="../tags/tag72.xml"/><Relationship Id="rId82" Type="http://schemas.openxmlformats.org/officeDocument/2006/relationships/tags" Target="../tags/tag93.xml"/><Relationship Id="rId19" Type="http://schemas.openxmlformats.org/officeDocument/2006/relationships/tags" Target="../tags/tag30.xml"/><Relationship Id="rId14" Type="http://schemas.openxmlformats.org/officeDocument/2006/relationships/tags" Target="../tags/tag25.xml"/><Relationship Id="rId30" Type="http://schemas.openxmlformats.org/officeDocument/2006/relationships/tags" Target="../tags/tag41.xml"/><Relationship Id="rId35" Type="http://schemas.openxmlformats.org/officeDocument/2006/relationships/tags" Target="../tags/tag46.xml"/><Relationship Id="rId56" Type="http://schemas.openxmlformats.org/officeDocument/2006/relationships/tags" Target="../tags/tag67.xml"/><Relationship Id="rId77" Type="http://schemas.openxmlformats.org/officeDocument/2006/relationships/tags" Target="../tags/tag88.xml"/><Relationship Id="rId100" Type="http://schemas.openxmlformats.org/officeDocument/2006/relationships/notesSlide" Target="../notesSlides/notesSlide7.xml"/><Relationship Id="rId8" Type="http://schemas.openxmlformats.org/officeDocument/2006/relationships/tags" Target="../tags/tag19.xml"/><Relationship Id="rId51" Type="http://schemas.openxmlformats.org/officeDocument/2006/relationships/tags" Target="../tags/tag62.xml"/><Relationship Id="rId72" Type="http://schemas.openxmlformats.org/officeDocument/2006/relationships/tags" Target="../tags/tag83.xml"/><Relationship Id="rId93" Type="http://schemas.openxmlformats.org/officeDocument/2006/relationships/tags" Target="../tags/tag104.xml"/><Relationship Id="rId98" Type="http://schemas.openxmlformats.org/officeDocument/2006/relationships/tags" Target="../tags/tag109.xml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tags" Target="../tags/tag135.xml"/><Relationship Id="rId21" Type="http://schemas.openxmlformats.org/officeDocument/2006/relationships/tags" Target="../tags/tag130.xml"/><Relationship Id="rId42" Type="http://schemas.openxmlformats.org/officeDocument/2006/relationships/tags" Target="../tags/tag151.xml"/><Relationship Id="rId47" Type="http://schemas.openxmlformats.org/officeDocument/2006/relationships/tags" Target="../tags/tag156.xml"/><Relationship Id="rId63" Type="http://schemas.openxmlformats.org/officeDocument/2006/relationships/tags" Target="../tags/tag172.xml"/><Relationship Id="rId68" Type="http://schemas.openxmlformats.org/officeDocument/2006/relationships/tags" Target="../tags/tag177.xml"/><Relationship Id="rId2" Type="http://schemas.openxmlformats.org/officeDocument/2006/relationships/tags" Target="../tags/tag111.xml"/><Relationship Id="rId16" Type="http://schemas.openxmlformats.org/officeDocument/2006/relationships/tags" Target="../tags/tag125.xml"/><Relationship Id="rId29" Type="http://schemas.openxmlformats.org/officeDocument/2006/relationships/tags" Target="../tags/tag138.xml"/><Relationship Id="rId11" Type="http://schemas.openxmlformats.org/officeDocument/2006/relationships/tags" Target="../tags/tag120.xml"/><Relationship Id="rId24" Type="http://schemas.openxmlformats.org/officeDocument/2006/relationships/tags" Target="../tags/tag133.xml"/><Relationship Id="rId32" Type="http://schemas.openxmlformats.org/officeDocument/2006/relationships/tags" Target="../tags/tag141.xml"/><Relationship Id="rId37" Type="http://schemas.openxmlformats.org/officeDocument/2006/relationships/tags" Target="../tags/tag146.xml"/><Relationship Id="rId40" Type="http://schemas.openxmlformats.org/officeDocument/2006/relationships/tags" Target="../tags/tag149.xml"/><Relationship Id="rId45" Type="http://schemas.openxmlformats.org/officeDocument/2006/relationships/tags" Target="../tags/tag154.xml"/><Relationship Id="rId53" Type="http://schemas.openxmlformats.org/officeDocument/2006/relationships/tags" Target="../tags/tag162.xml"/><Relationship Id="rId58" Type="http://schemas.openxmlformats.org/officeDocument/2006/relationships/tags" Target="../tags/tag167.xml"/><Relationship Id="rId66" Type="http://schemas.openxmlformats.org/officeDocument/2006/relationships/tags" Target="../tags/tag175.xml"/><Relationship Id="rId74" Type="http://schemas.openxmlformats.org/officeDocument/2006/relationships/slideLayout" Target="../slideLayouts/slideLayout2.xml"/><Relationship Id="rId5" Type="http://schemas.openxmlformats.org/officeDocument/2006/relationships/tags" Target="../tags/tag114.xml"/><Relationship Id="rId61" Type="http://schemas.openxmlformats.org/officeDocument/2006/relationships/tags" Target="../tags/tag170.xml"/><Relationship Id="rId19" Type="http://schemas.openxmlformats.org/officeDocument/2006/relationships/tags" Target="../tags/tag128.xml"/><Relationship Id="rId14" Type="http://schemas.openxmlformats.org/officeDocument/2006/relationships/tags" Target="../tags/tag123.xml"/><Relationship Id="rId22" Type="http://schemas.openxmlformats.org/officeDocument/2006/relationships/tags" Target="../tags/tag131.xml"/><Relationship Id="rId27" Type="http://schemas.openxmlformats.org/officeDocument/2006/relationships/tags" Target="../tags/tag136.xml"/><Relationship Id="rId30" Type="http://schemas.openxmlformats.org/officeDocument/2006/relationships/tags" Target="../tags/tag139.xml"/><Relationship Id="rId35" Type="http://schemas.openxmlformats.org/officeDocument/2006/relationships/tags" Target="../tags/tag144.xml"/><Relationship Id="rId43" Type="http://schemas.openxmlformats.org/officeDocument/2006/relationships/tags" Target="../tags/tag152.xml"/><Relationship Id="rId48" Type="http://schemas.openxmlformats.org/officeDocument/2006/relationships/tags" Target="../tags/tag157.xml"/><Relationship Id="rId56" Type="http://schemas.openxmlformats.org/officeDocument/2006/relationships/tags" Target="../tags/tag165.xml"/><Relationship Id="rId64" Type="http://schemas.openxmlformats.org/officeDocument/2006/relationships/tags" Target="../tags/tag173.xml"/><Relationship Id="rId69" Type="http://schemas.openxmlformats.org/officeDocument/2006/relationships/tags" Target="../tags/tag178.xml"/><Relationship Id="rId8" Type="http://schemas.openxmlformats.org/officeDocument/2006/relationships/tags" Target="../tags/tag117.xml"/><Relationship Id="rId51" Type="http://schemas.openxmlformats.org/officeDocument/2006/relationships/tags" Target="../tags/tag160.xml"/><Relationship Id="rId72" Type="http://schemas.openxmlformats.org/officeDocument/2006/relationships/tags" Target="../tags/tag181.xml"/><Relationship Id="rId3" Type="http://schemas.openxmlformats.org/officeDocument/2006/relationships/tags" Target="../tags/tag112.xml"/><Relationship Id="rId12" Type="http://schemas.openxmlformats.org/officeDocument/2006/relationships/tags" Target="../tags/tag121.xml"/><Relationship Id="rId17" Type="http://schemas.openxmlformats.org/officeDocument/2006/relationships/tags" Target="../tags/tag126.xml"/><Relationship Id="rId25" Type="http://schemas.openxmlformats.org/officeDocument/2006/relationships/tags" Target="../tags/tag134.xml"/><Relationship Id="rId33" Type="http://schemas.openxmlformats.org/officeDocument/2006/relationships/tags" Target="../tags/tag142.xml"/><Relationship Id="rId38" Type="http://schemas.openxmlformats.org/officeDocument/2006/relationships/tags" Target="../tags/tag147.xml"/><Relationship Id="rId46" Type="http://schemas.openxmlformats.org/officeDocument/2006/relationships/tags" Target="../tags/tag155.xml"/><Relationship Id="rId59" Type="http://schemas.openxmlformats.org/officeDocument/2006/relationships/tags" Target="../tags/tag168.xml"/><Relationship Id="rId67" Type="http://schemas.openxmlformats.org/officeDocument/2006/relationships/tags" Target="../tags/tag176.xml"/><Relationship Id="rId20" Type="http://schemas.openxmlformats.org/officeDocument/2006/relationships/tags" Target="../tags/tag129.xml"/><Relationship Id="rId41" Type="http://schemas.openxmlformats.org/officeDocument/2006/relationships/tags" Target="../tags/tag150.xml"/><Relationship Id="rId54" Type="http://schemas.openxmlformats.org/officeDocument/2006/relationships/tags" Target="../tags/tag163.xml"/><Relationship Id="rId62" Type="http://schemas.openxmlformats.org/officeDocument/2006/relationships/tags" Target="../tags/tag171.xml"/><Relationship Id="rId70" Type="http://schemas.openxmlformats.org/officeDocument/2006/relationships/tags" Target="../tags/tag179.xml"/><Relationship Id="rId75" Type="http://schemas.openxmlformats.org/officeDocument/2006/relationships/notesSlide" Target="../notesSlides/notesSlide8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5" Type="http://schemas.openxmlformats.org/officeDocument/2006/relationships/tags" Target="../tags/tag124.xml"/><Relationship Id="rId23" Type="http://schemas.openxmlformats.org/officeDocument/2006/relationships/tags" Target="../tags/tag132.xml"/><Relationship Id="rId28" Type="http://schemas.openxmlformats.org/officeDocument/2006/relationships/tags" Target="../tags/tag137.xml"/><Relationship Id="rId36" Type="http://schemas.openxmlformats.org/officeDocument/2006/relationships/tags" Target="../tags/tag145.xml"/><Relationship Id="rId49" Type="http://schemas.openxmlformats.org/officeDocument/2006/relationships/tags" Target="../tags/tag158.xml"/><Relationship Id="rId57" Type="http://schemas.openxmlformats.org/officeDocument/2006/relationships/tags" Target="../tags/tag166.xml"/><Relationship Id="rId10" Type="http://schemas.openxmlformats.org/officeDocument/2006/relationships/tags" Target="../tags/tag119.xml"/><Relationship Id="rId31" Type="http://schemas.openxmlformats.org/officeDocument/2006/relationships/tags" Target="../tags/tag140.xml"/><Relationship Id="rId44" Type="http://schemas.openxmlformats.org/officeDocument/2006/relationships/tags" Target="../tags/tag153.xml"/><Relationship Id="rId52" Type="http://schemas.openxmlformats.org/officeDocument/2006/relationships/tags" Target="../tags/tag161.xml"/><Relationship Id="rId60" Type="http://schemas.openxmlformats.org/officeDocument/2006/relationships/tags" Target="../tags/tag169.xml"/><Relationship Id="rId65" Type="http://schemas.openxmlformats.org/officeDocument/2006/relationships/tags" Target="../tags/tag174.xml"/><Relationship Id="rId73" Type="http://schemas.openxmlformats.org/officeDocument/2006/relationships/tags" Target="../tags/tag182.xml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3" Type="http://schemas.openxmlformats.org/officeDocument/2006/relationships/tags" Target="../tags/tag122.xml"/><Relationship Id="rId18" Type="http://schemas.openxmlformats.org/officeDocument/2006/relationships/tags" Target="../tags/tag127.xml"/><Relationship Id="rId39" Type="http://schemas.openxmlformats.org/officeDocument/2006/relationships/tags" Target="../tags/tag148.xml"/><Relationship Id="rId34" Type="http://schemas.openxmlformats.org/officeDocument/2006/relationships/tags" Target="../tags/tag143.xml"/><Relationship Id="rId50" Type="http://schemas.openxmlformats.org/officeDocument/2006/relationships/tags" Target="../tags/tag159.xml"/><Relationship Id="rId55" Type="http://schemas.openxmlformats.org/officeDocument/2006/relationships/tags" Target="../tags/tag164.xml"/><Relationship Id="rId7" Type="http://schemas.openxmlformats.org/officeDocument/2006/relationships/tags" Target="../tags/tag116.xml"/><Relationship Id="rId71" Type="http://schemas.openxmlformats.org/officeDocument/2006/relationships/tags" Target="../tags/tag180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208.xml"/><Relationship Id="rId21" Type="http://schemas.openxmlformats.org/officeDocument/2006/relationships/tags" Target="../tags/tag203.xml"/><Relationship Id="rId42" Type="http://schemas.openxmlformats.org/officeDocument/2006/relationships/tags" Target="../tags/tag224.xml"/><Relationship Id="rId47" Type="http://schemas.openxmlformats.org/officeDocument/2006/relationships/tags" Target="../tags/tag229.xml"/><Relationship Id="rId63" Type="http://schemas.openxmlformats.org/officeDocument/2006/relationships/tags" Target="../tags/tag245.xml"/><Relationship Id="rId68" Type="http://schemas.openxmlformats.org/officeDocument/2006/relationships/tags" Target="../tags/tag250.xml"/><Relationship Id="rId84" Type="http://schemas.openxmlformats.org/officeDocument/2006/relationships/tags" Target="../tags/tag266.xml"/><Relationship Id="rId89" Type="http://schemas.openxmlformats.org/officeDocument/2006/relationships/tags" Target="../tags/tag271.xml"/><Relationship Id="rId16" Type="http://schemas.openxmlformats.org/officeDocument/2006/relationships/tags" Target="../tags/tag198.xml"/><Relationship Id="rId11" Type="http://schemas.openxmlformats.org/officeDocument/2006/relationships/tags" Target="../tags/tag193.xml"/><Relationship Id="rId32" Type="http://schemas.openxmlformats.org/officeDocument/2006/relationships/tags" Target="../tags/tag214.xml"/><Relationship Id="rId37" Type="http://schemas.openxmlformats.org/officeDocument/2006/relationships/tags" Target="../tags/tag219.xml"/><Relationship Id="rId53" Type="http://schemas.openxmlformats.org/officeDocument/2006/relationships/tags" Target="../tags/tag235.xml"/><Relationship Id="rId58" Type="http://schemas.openxmlformats.org/officeDocument/2006/relationships/tags" Target="../tags/tag240.xml"/><Relationship Id="rId74" Type="http://schemas.openxmlformats.org/officeDocument/2006/relationships/tags" Target="../tags/tag256.xml"/><Relationship Id="rId79" Type="http://schemas.openxmlformats.org/officeDocument/2006/relationships/tags" Target="../tags/tag261.xml"/><Relationship Id="rId5" Type="http://schemas.openxmlformats.org/officeDocument/2006/relationships/tags" Target="../tags/tag187.xml"/><Relationship Id="rId90" Type="http://schemas.openxmlformats.org/officeDocument/2006/relationships/tags" Target="../tags/tag272.xml"/><Relationship Id="rId95" Type="http://schemas.openxmlformats.org/officeDocument/2006/relationships/notesSlide" Target="../notesSlides/notesSlide9.xml"/><Relationship Id="rId22" Type="http://schemas.openxmlformats.org/officeDocument/2006/relationships/tags" Target="../tags/tag204.xml"/><Relationship Id="rId27" Type="http://schemas.openxmlformats.org/officeDocument/2006/relationships/tags" Target="../tags/tag209.xml"/><Relationship Id="rId43" Type="http://schemas.openxmlformats.org/officeDocument/2006/relationships/tags" Target="../tags/tag225.xml"/><Relationship Id="rId48" Type="http://schemas.openxmlformats.org/officeDocument/2006/relationships/tags" Target="../tags/tag230.xml"/><Relationship Id="rId64" Type="http://schemas.openxmlformats.org/officeDocument/2006/relationships/tags" Target="../tags/tag246.xml"/><Relationship Id="rId69" Type="http://schemas.openxmlformats.org/officeDocument/2006/relationships/tags" Target="../tags/tag251.xml"/><Relationship Id="rId8" Type="http://schemas.openxmlformats.org/officeDocument/2006/relationships/tags" Target="../tags/tag190.xml"/><Relationship Id="rId51" Type="http://schemas.openxmlformats.org/officeDocument/2006/relationships/tags" Target="../tags/tag233.xml"/><Relationship Id="rId72" Type="http://schemas.openxmlformats.org/officeDocument/2006/relationships/tags" Target="../tags/tag254.xml"/><Relationship Id="rId80" Type="http://schemas.openxmlformats.org/officeDocument/2006/relationships/tags" Target="../tags/tag262.xml"/><Relationship Id="rId85" Type="http://schemas.openxmlformats.org/officeDocument/2006/relationships/tags" Target="../tags/tag267.xml"/><Relationship Id="rId93" Type="http://schemas.openxmlformats.org/officeDocument/2006/relationships/tags" Target="../tags/tag275.xml"/><Relationship Id="rId3" Type="http://schemas.openxmlformats.org/officeDocument/2006/relationships/tags" Target="../tags/tag185.xml"/><Relationship Id="rId12" Type="http://schemas.openxmlformats.org/officeDocument/2006/relationships/tags" Target="../tags/tag194.xml"/><Relationship Id="rId17" Type="http://schemas.openxmlformats.org/officeDocument/2006/relationships/tags" Target="../tags/tag199.xml"/><Relationship Id="rId25" Type="http://schemas.openxmlformats.org/officeDocument/2006/relationships/tags" Target="../tags/tag207.xml"/><Relationship Id="rId33" Type="http://schemas.openxmlformats.org/officeDocument/2006/relationships/tags" Target="../tags/tag215.xml"/><Relationship Id="rId38" Type="http://schemas.openxmlformats.org/officeDocument/2006/relationships/tags" Target="../tags/tag220.xml"/><Relationship Id="rId46" Type="http://schemas.openxmlformats.org/officeDocument/2006/relationships/tags" Target="../tags/tag228.xml"/><Relationship Id="rId59" Type="http://schemas.openxmlformats.org/officeDocument/2006/relationships/tags" Target="../tags/tag241.xml"/><Relationship Id="rId67" Type="http://schemas.openxmlformats.org/officeDocument/2006/relationships/tags" Target="../tags/tag249.xml"/><Relationship Id="rId20" Type="http://schemas.openxmlformats.org/officeDocument/2006/relationships/tags" Target="../tags/tag202.xml"/><Relationship Id="rId41" Type="http://schemas.openxmlformats.org/officeDocument/2006/relationships/tags" Target="../tags/tag223.xml"/><Relationship Id="rId54" Type="http://schemas.openxmlformats.org/officeDocument/2006/relationships/tags" Target="../tags/tag236.xml"/><Relationship Id="rId62" Type="http://schemas.openxmlformats.org/officeDocument/2006/relationships/tags" Target="../tags/tag244.xml"/><Relationship Id="rId70" Type="http://schemas.openxmlformats.org/officeDocument/2006/relationships/tags" Target="../tags/tag252.xml"/><Relationship Id="rId75" Type="http://schemas.openxmlformats.org/officeDocument/2006/relationships/tags" Target="../tags/tag257.xml"/><Relationship Id="rId83" Type="http://schemas.openxmlformats.org/officeDocument/2006/relationships/tags" Target="../tags/tag265.xml"/><Relationship Id="rId88" Type="http://schemas.openxmlformats.org/officeDocument/2006/relationships/tags" Target="../tags/tag270.xml"/><Relationship Id="rId91" Type="http://schemas.openxmlformats.org/officeDocument/2006/relationships/tags" Target="../tags/tag273.xml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5" Type="http://schemas.openxmlformats.org/officeDocument/2006/relationships/tags" Target="../tags/tag197.xml"/><Relationship Id="rId23" Type="http://schemas.openxmlformats.org/officeDocument/2006/relationships/tags" Target="../tags/tag205.xml"/><Relationship Id="rId28" Type="http://schemas.openxmlformats.org/officeDocument/2006/relationships/tags" Target="../tags/tag210.xml"/><Relationship Id="rId36" Type="http://schemas.openxmlformats.org/officeDocument/2006/relationships/tags" Target="../tags/tag218.xml"/><Relationship Id="rId49" Type="http://schemas.openxmlformats.org/officeDocument/2006/relationships/tags" Target="../tags/tag231.xml"/><Relationship Id="rId57" Type="http://schemas.openxmlformats.org/officeDocument/2006/relationships/tags" Target="../tags/tag239.xml"/><Relationship Id="rId10" Type="http://schemas.openxmlformats.org/officeDocument/2006/relationships/tags" Target="../tags/tag192.xml"/><Relationship Id="rId31" Type="http://schemas.openxmlformats.org/officeDocument/2006/relationships/tags" Target="../tags/tag213.xml"/><Relationship Id="rId44" Type="http://schemas.openxmlformats.org/officeDocument/2006/relationships/tags" Target="../tags/tag226.xml"/><Relationship Id="rId52" Type="http://schemas.openxmlformats.org/officeDocument/2006/relationships/tags" Target="../tags/tag234.xml"/><Relationship Id="rId60" Type="http://schemas.openxmlformats.org/officeDocument/2006/relationships/tags" Target="../tags/tag242.xml"/><Relationship Id="rId65" Type="http://schemas.openxmlformats.org/officeDocument/2006/relationships/tags" Target="../tags/tag247.xml"/><Relationship Id="rId73" Type="http://schemas.openxmlformats.org/officeDocument/2006/relationships/tags" Target="../tags/tag255.xml"/><Relationship Id="rId78" Type="http://schemas.openxmlformats.org/officeDocument/2006/relationships/tags" Target="../tags/tag260.xml"/><Relationship Id="rId81" Type="http://schemas.openxmlformats.org/officeDocument/2006/relationships/tags" Target="../tags/tag263.xml"/><Relationship Id="rId86" Type="http://schemas.openxmlformats.org/officeDocument/2006/relationships/tags" Target="../tags/tag268.xml"/><Relationship Id="rId94" Type="http://schemas.openxmlformats.org/officeDocument/2006/relationships/slideLayout" Target="../slideLayouts/slideLayout2.xml"/><Relationship Id="rId4" Type="http://schemas.openxmlformats.org/officeDocument/2006/relationships/tags" Target="../tags/tag186.xml"/><Relationship Id="rId9" Type="http://schemas.openxmlformats.org/officeDocument/2006/relationships/tags" Target="../tags/tag191.xml"/><Relationship Id="rId13" Type="http://schemas.openxmlformats.org/officeDocument/2006/relationships/tags" Target="../tags/tag195.xml"/><Relationship Id="rId18" Type="http://schemas.openxmlformats.org/officeDocument/2006/relationships/tags" Target="../tags/tag200.xml"/><Relationship Id="rId39" Type="http://schemas.openxmlformats.org/officeDocument/2006/relationships/tags" Target="../tags/tag221.xml"/><Relationship Id="rId34" Type="http://schemas.openxmlformats.org/officeDocument/2006/relationships/tags" Target="../tags/tag216.xml"/><Relationship Id="rId50" Type="http://schemas.openxmlformats.org/officeDocument/2006/relationships/tags" Target="../tags/tag232.xml"/><Relationship Id="rId55" Type="http://schemas.openxmlformats.org/officeDocument/2006/relationships/tags" Target="../tags/tag237.xml"/><Relationship Id="rId76" Type="http://schemas.openxmlformats.org/officeDocument/2006/relationships/tags" Target="../tags/tag258.xml"/><Relationship Id="rId7" Type="http://schemas.openxmlformats.org/officeDocument/2006/relationships/tags" Target="../tags/tag189.xml"/><Relationship Id="rId71" Type="http://schemas.openxmlformats.org/officeDocument/2006/relationships/tags" Target="../tags/tag253.xml"/><Relationship Id="rId92" Type="http://schemas.openxmlformats.org/officeDocument/2006/relationships/tags" Target="../tags/tag274.xml"/><Relationship Id="rId2" Type="http://schemas.openxmlformats.org/officeDocument/2006/relationships/tags" Target="../tags/tag184.xml"/><Relationship Id="rId29" Type="http://schemas.openxmlformats.org/officeDocument/2006/relationships/tags" Target="../tags/tag211.xml"/><Relationship Id="rId24" Type="http://schemas.openxmlformats.org/officeDocument/2006/relationships/tags" Target="../tags/tag206.xml"/><Relationship Id="rId40" Type="http://schemas.openxmlformats.org/officeDocument/2006/relationships/tags" Target="../tags/tag222.xml"/><Relationship Id="rId45" Type="http://schemas.openxmlformats.org/officeDocument/2006/relationships/tags" Target="../tags/tag227.xml"/><Relationship Id="rId66" Type="http://schemas.openxmlformats.org/officeDocument/2006/relationships/tags" Target="../tags/tag248.xml"/><Relationship Id="rId87" Type="http://schemas.openxmlformats.org/officeDocument/2006/relationships/tags" Target="../tags/tag269.xml"/><Relationship Id="rId61" Type="http://schemas.openxmlformats.org/officeDocument/2006/relationships/tags" Target="../tags/tag243.xml"/><Relationship Id="rId82" Type="http://schemas.openxmlformats.org/officeDocument/2006/relationships/tags" Target="../tags/tag264.xml"/><Relationship Id="rId19" Type="http://schemas.openxmlformats.org/officeDocument/2006/relationships/tags" Target="../tags/tag201.xml"/><Relationship Id="rId14" Type="http://schemas.openxmlformats.org/officeDocument/2006/relationships/tags" Target="../tags/tag196.xml"/><Relationship Id="rId30" Type="http://schemas.openxmlformats.org/officeDocument/2006/relationships/tags" Target="../tags/tag212.xml"/><Relationship Id="rId35" Type="http://schemas.openxmlformats.org/officeDocument/2006/relationships/tags" Target="../tags/tag217.xml"/><Relationship Id="rId56" Type="http://schemas.openxmlformats.org/officeDocument/2006/relationships/tags" Target="../tags/tag238.xml"/><Relationship Id="rId77" Type="http://schemas.openxmlformats.org/officeDocument/2006/relationships/tags" Target="../tags/tag259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tags" Target="../tags/tag301.xml"/><Relationship Id="rId21" Type="http://schemas.openxmlformats.org/officeDocument/2006/relationships/tags" Target="../tags/tag296.xml"/><Relationship Id="rId42" Type="http://schemas.openxmlformats.org/officeDocument/2006/relationships/tags" Target="../tags/tag317.xml"/><Relationship Id="rId47" Type="http://schemas.openxmlformats.org/officeDocument/2006/relationships/tags" Target="../tags/tag322.xml"/><Relationship Id="rId63" Type="http://schemas.openxmlformats.org/officeDocument/2006/relationships/tags" Target="../tags/tag338.xml"/><Relationship Id="rId68" Type="http://schemas.openxmlformats.org/officeDocument/2006/relationships/tags" Target="../tags/tag343.xml"/><Relationship Id="rId7" Type="http://schemas.openxmlformats.org/officeDocument/2006/relationships/tags" Target="../tags/tag282.xml"/><Relationship Id="rId2" Type="http://schemas.openxmlformats.org/officeDocument/2006/relationships/tags" Target="../tags/tag277.xml"/><Relationship Id="rId16" Type="http://schemas.openxmlformats.org/officeDocument/2006/relationships/tags" Target="../tags/tag291.xml"/><Relationship Id="rId29" Type="http://schemas.openxmlformats.org/officeDocument/2006/relationships/tags" Target="../tags/tag304.xml"/><Relationship Id="rId11" Type="http://schemas.openxmlformats.org/officeDocument/2006/relationships/tags" Target="../tags/tag286.xml"/><Relationship Id="rId24" Type="http://schemas.openxmlformats.org/officeDocument/2006/relationships/tags" Target="../tags/tag299.xml"/><Relationship Id="rId32" Type="http://schemas.openxmlformats.org/officeDocument/2006/relationships/tags" Target="../tags/tag307.xml"/><Relationship Id="rId37" Type="http://schemas.openxmlformats.org/officeDocument/2006/relationships/tags" Target="../tags/tag312.xml"/><Relationship Id="rId40" Type="http://schemas.openxmlformats.org/officeDocument/2006/relationships/tags" Target="../tags/tag315.xml"/><Relationship Id="rId45" Type="http://schemas.openxmlformats.org/officeDocument/2006/relationships/tags" Target="../tags/tag320.xml"/><Relationship Id="rId53" Type="http://schemas.openxmlformats.org/officeDocument/2006/relationships/tags" Target="../tags/tag328.xml"/><Relationship Id="rId58" Type="http://schemas.openxmlformats.org/officeDocument/2006/relationships/tags" Target="../tags/tag333.xml"/><Relationship Id="rId66" Type="http://schemas.openxmlformats.org/officeDocument/2006/relationships/tags" Target="../tags/tag341.xml"/><Relationship Id="rId5" Type="http://schemas.openxmlformats.org/officeDocument/2006/relationships/tags" Target="../tags/tag280.xml"/><Relationship Id="rId61" Type="http://schemas.openxmlformats.org/officeDocument/2006/relationships/tags" Target="../tags/tag336.xml"/><Relationship Id="rId19" Type="http://schemas.openxmlformats.org/officeDocument/2006/relationships/tags" Target="../tags/tag294.xml"/><Relationship Id="rId14" Type="http://schemas.openxmlformats.org/officeDocument/2006/relationships/tags" Target="../tags/tag289.xml"/><Relationship Id="rId22" Type="http://schemas.openxmlformats.org/officeDocument/2006/relationships/tags" Target="../tags/tag297.xml"/><Relationship Id="rId27" Type="http://schemas.openxmlformats.org/officeDocument/2006/relationships/tags" Target="../tags/tag302.xml"/><Relationship Id="rId30" Type="http://schemas.openxmlformats.org/officeDocument/2006/relationships/tags" Target="../tags/tag305.xml"/><Relationship Id="rId35" Type="http://schemas.openxmlformats.org/officeDocument/2006/relationships/tags" Target="../tags/tag310.xml"/><Relationship Id="rId43" Type="http://schemas.openxmlformats.org/officeDocument/2006/relationships/tags" Target="../tags/tag318.xml"/><Relationship Id="rId48" Type="http://schemas.openxmlformats.org/officeDocument/2006/relationships/tags" Target="../tags/tag323.xml"/><Relationship Id="rId56" Type="http://schemas.openxmlformats.org/officeDocument/2006/relationships/tags" Target="../tags/tag331.xml"/><Relationship Id="rId64" Type="http://schemas.openxmlformats.org/officeDocument/2006/relationships/tags" Target="../tags/tag339.xml"/><Relationship Id="rId69" Type="http://schemas.openxmlformats.org/officeDocument/2006/relationships/slideLayout" Target="../slideLayouts/slideLayout2.xml"/><Relationship Id="rId8" Type="http://schemas.openxmlformats.org/officeDocument/2006/relationships/tags" Target="../tags/tag283.xml"/><Relationship Id="rId51" Type="http://schemas.openxmlformats.org/officeDocument/2006/relationships/tags" Target="../tags/tag326.xml"/><Relationship Id="rId3" Type="http://schemas.openxmlformats.org/officeDocument/2006/relationships/tags" Target="../tags/tag278.xml"/><Relationship Id="rId12" Type="http://schemas.openxmlformats.org/officeDocument/2006/relationships/tags" Target="../tags/tag287.xml"/><Relationship Id="rId17" Type="http://schemas.openxmlformats.org/officeDocument/2006/relationships/tags" Target="../tags/tag292.xml"/><Relationship Id="rId25" Type="http://schemas.openxmlformats.org/officeDocument/2006/relationships/tags" Target="../tags/tag300.xml"/><Relationship Id="rId33" Type="http://schemas.openxmlformats.org/officeDocument/2006/relationships/tags" Target="../tags/tag308.xml"/><Relationship Id="rId38" Type="http://schemas.openxmlformats.org/officeDocument/2006/relationships/tags" Target="../tags/tag313.xml"/><Relationship Id="rId46" Type="http://schemas.openxmlformats.org/officeDocument/2006/relationships/tags" Target="../tags/tag321.xml"/><Relationship Id="rId59" Type="http://schemas.openxmlformats.org/officeDocument/2006/relationships/tags" Target="../tags/tag334.xml"/><Relationship Id="rId67" Type="http://schemas.openxmlformats.org/officeDocument/2006/relationships/tags" Target="../tags/tag342.xml"/><Relationship Id="rId20" Type="http://schemas.openxmlformats.org/officeDocument/2006/relationships/tags" Target="../tags/tag295.xml"/><Relationship Id="rId41" Type="http://schemas.openxmlformats.org/officeDocument/2006/relationships/tags" Target="../tags/tag316.xml"/><Relationship Id="rId54" Type="http://schemas.openxmlformats.org/officeDocument/2006/relationships/tags" Target="../tags/tag329.xml"/><Relationship Id="rId62" Type="http://schemas.openxmlformats.org/officeDocument/2006/relationships/tags" Target="../tags/tag337.xml"/><Relationship Id="rId70" Type="http://schemas.openxmlformats.org/officeDocument/2006/relationships/notesSlide" Target="../notesSlides/notesSlide10.xml"/><Relationship Id="rId1" Type="http://schemas.openxmlformats.org/officeDocument/2006/relationships/tags" Target="../tags/tag276.xml"/><Relationship Id="rId6" Type="http://schemas.openxmlformats.org/officeDocument/2006/relationships/tags" Target="../tags/tag281.xml"/><Relationship Id="rId15" Type="http://schemas.openxmlformats.org/officeDocument/2006/relationships/tags" Target="../tags/tag290.xml"/><Relationship Id="rId23" Type="http://schemas.openxmlformats.org/officeDocument/2006/relationships/tags" Target="../tags/tag298.xml"/><Relationship Id="rId28" Type="http://schemas.openxmlformats.org/officeDocument/2006/relationships/tags" Target="../tags/tag303.xml"/><Relationship Id="rId36" Type="http://schemas.openxmlformats.org/officeDocument/2006/relationships/tags" Target="../tags/tag311.xml"/><Relationship Id="rId49" Type="http://schemas.openxmlformats.org/officeDocument/2006/relationships/tags" Target="../tags/tag324.xml"/><Relationship Id="rId57" Type="http://schemas.openxmlformats.org/officeDocument/2006/relationships/tags" Target="../tags/tag332.xml"/><Relationship Id="rId10" Type="http://schemas.openxmlformats.org/officeDocument/2006/relationships/tags" Target="../tags/tag285.xml"/><Relationship Id="rId31" Type="http://schemas.openxmlformats.org/officeDocument/2006/relationships/tags" Target="../tags/tag306.xml"/><Relationship Id="rId44" Type="http://schemas.openxmlformats.org/officeDocument/2006/relationships/tags" Target="../tags/tag319.xml"/><Relationship Id="rId52" Type="http://schemas.openxmlformats.org/officeDocument/2006/relationships/tags" Target="../tags/tag327.xml"/><Relationship Id="rId60" Type="http://schemas.openxmlformats.org/officeDocument/2006/relationships/tags" Target="../tags/tag335.xml"/><Relationship Id="rId65" Type="http://schemas.openxmlformats.org/officeDocument/2006/relationships/tags" Target="../tags/tag340.xml"/><Relationship Id="rId4" Type="http://schemas.openxmlformats.org/officeDocument/2006/relationships/tags" Target="../tags/tag279.xml"/><Relationship Id="rId9" Type="http://schemas.openxmlformats.org/officeDocument/2006/relationships/tags" Target="../tags/tag284.xml"/><Relationship Id="rId13" Type="http://schemas.openxmlformats.org/officeDocument/2006/relationships/tags" Target="../tags/tag288.xml"/><Relationship Id="rId18" Type="http://schemas.openxmlformats.org/officeDocument/2006/relationships/tags" Target="../tags/tag293.xml"/><Relationship Id="rId39" Type="http://schemas.openxmlformats.org/officeDocument/2006/relationships/tags" Target="../tags/tag314.xml"/><Relationship Id="rId34" Type="http://schemas.openxmlformats.org/officeDocument/2006/relationships/tags" Target="../tags/tag309.xml"/><Relationship Id="rId50" Type="http://schemas.openxmlformats.org/officeDocument/2006/relationships/tags" Target="../tags/tag325.xml"/><Relationship Id="rId55" Type="http://schemas.openxmlformats.org/officeDocument/2006/relationships/tags" Target="../tags/tag3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369.xml"/><Relationship Id="rId21" Type="http://schemas.openxmlformats.org/officeDocument/2006/relationships/tags" Target="../tags/tag364.xml"/><Relationship Id="rId42" Type="http://schemas.openxmlformats.org/officeDocument/2006/relationships/tags" Target="../tags/tag385.xml"/><Relationship Id="rId47" Type="http://schemas.openxmlformats.org/officeDocument/2006/relationships/tags" Target="../tags/tag390.xml"/><Relationship Id="rId63" Type="http://schemas.openxmlformats.org/officeDocument/2006/relationships/tags" Target="../tags/tag406.xml"/><Relationship Id="rId68" Type="http://schemas.openxmlformats.org/officeDocument/2006/relationships/tags" Target="../tags/tag411.xml"/><Relationship Id="rId84" Type="http://schemas.openxmlformats.org/officeDocument/2006/relationships/tags" Target="../tags/tag427.xml"/><Relationship Id="rId89" Type="http://schemas.openxmlformats.org/officeDocument/2006/relationships/tags" Target="../tags/tag432.xml"/><Relationship Id="rId16" Type="http://schemas.openxmlformats.org/officeDocument/2006/relationships/tags" Target="../tags/tag359.xml"/><Relationship Id="rId11" Type="http://schemas.openxmlformats.org/officeDocument/2006/relationships/tags" Target="../tags/tag354.xml"/><Relationship Id="rId32" Type="http://schemas.openxmlformats.org/officeDocument/2006/relationships/tags" Target="../tags/tag375.xml"/><Relationship Id="rId37" Type="http://schemas.openxmlformats.org/officeDocument/2006/relationships/tags" Target="../tags/tag380.xml"/><Relationship Id="rId53" Type="http://schemas.openxmlformats.org/officeDocument/2006/relationships/tags" Target="../tags/tag396.xml"/><Relationship Id="rId58" Type="http://schemas.openxmlformats.org/officeDocument/2006/relationships/tags" Target="../tags/tag401.xml"/><Relationship Id="rId74" Type="http://schemas.openxmlformats.org/officeDocument/2006/relationships/tags" Target="../tags/tag417.xml"/><Relationship Id="rId79" Type="http://schemas.openxmlformats.org/officeDocument/2006/relationships/tags" Target="../tags/tag422.xml"/><Relationship Id="rId5" Type="http://schemas.openxmlformats.org/officeDocument/2006/relationships/tags" Target="../tags/tag348.xml"/><Relationship Id="rId90" Type="http://schemas.openxmlformats.org/officeDocument/2006/relationships/tags" Target="../tags/tag433.xml"/><Relationship Id="rId95" Type="http://schemas.openxmlformats.org/officeDocument/2006/relationships/tags" Target="../tags/tag438.xml"/><Relationship Id="rId22" Type="http://schemas.openxmlformats.org/officeDocument/2006/relationships/tags" Target="../tags/tag365.xml"/><Relationship Id="rId27" Type="http://schemas.openxmlformats.org/officeDocument/2006/relationships/tags" Target="../tags/tag370.xml"/><Relationship Id="rId43" Type="http://schemas.openxmlformats.org/officeDocument/2006/relationships/tags" Target="../tags/tag386.xml"/><Relationship Id="rId48" Type="http://schemas.openxmlformats.org/officeDocument/2006/relationships/tags" Target="../tags/tag391.xml"/><Relationship Id="rId64" Type="http://schemas.openxmlformats.org/officeDocument/2006/relationships/tags" Target="../tags/tag407.xml"/><Relationship Id="rId69" Type="http://schemas.openxmlformats.org/officeDocument/2006/relationships/tags" Target="../tags/tag412.xml"/><Relationship Id="rId80" Type="http://schemas.openxmlformats.org/officeDocument/2006/relationships/tags" Target="../tags/tag423.xml"/><Relationship Id="rId85" Type="http://schemas.openxmlformats.org/officeDocument/2006/relationships/tags" Target="../tags/tag428.xml"/><Relationship Id="rId3" Type="http://schemas.openxmlformats.org/officeDocument/2006/relationships/tags" Target="../tags/tag346.xml"/><Relationship Id="rId12" Type="http://schemas.openxmlformats.org/officeDocument/2006/relationships/tags" Target="../tags/tag355.xml"/><Relationship Id="rId17" Type="http://schemas.openxmlformats.org/officeDocument/2006/relationships/tags" Target="../tags/tag360.xml"/><Relationship Id="rId25" Type="http://schemas.openxmlformats.org/officeDocument/2006/relationships/tags" Target="../tags/tag368.xml"/><Relationship Id="rId33" Type="http://schemas.openxmlformats.org/officeDocument/2006/relationships/tags" Target="../tags/tag376.xml"/><Relationship Id="rId38" Type="http://schemas.openxmlformats.org/officeDocument/2006/relationships/tags" Target="../tags/tag381.xml"/><Relationship Id="rId46" Type="http://schemas.openxmlformats.org/officeDocument/2006/relationships/tags" Target="../tags/tag389.xml"/><Relationship Id="rId59" Type="http://schemas.openxmlformats.org/officeDocument/2006/relationships/tags" Target="../tags/tag402.xml"/><Relationship Id="rId67" Type="http://schemas.openxmlformats.org/officeDocument/2006/relationships/tags" Target="../tags/tag410.xml"/><Relationship Id="rId20" Type="http://schemas.openxmlformats.org/officeDocument/2006/relationships/tags" Target="../tags/tag363.xml"/><Relationship Id="rId41" Type="http://schemas.openxmlformats.org/officeDocument/2006/relationships/tags" Target="../tags/tag384.xml"/><Relationship Id="rId54" Type="http://schemas.openxmlformats.org/officeDocument/2006/relationships/tags" Target="../tags/tag397.xml"/><Relationship Id="rId62" Type="http://schemas.openxmlformats.org/officeDocument/2006/relationships/tags" Target="../tags/tag405.xml"/><Relationship Id="rId70" Type="http://schemas.openxmlformats.org/officeDocument/2006/relationships/tags" Target="../tags/tag413.xml"/><Relationship Id="rId75" Type="http://schemas.openxmlformats.org/officeDocument/2006/relationships/tags" Target="../tags/tag418.xml"/><Relationship Id="rId83" Type="http://schemas.openxmlformats.org/officeDocument/2006/relationships/tags" Target="../tags/tag426.xml"/><Relationship Id="rId88" Type="http://schemas.openxmlformats.org/officeDocument/2006/relationships/tags" Target="../tags/tag431.xml"/><Relationship Id="rId91" Type="http://schemas.openxmlformats.org/officeDocument/2006/relationships/tags" Target="../tags/tag434.xml"/><Relationship Id="rId96" Type="http://schemas.openxmlformats.org/officeDocument/2006/relationships/slideLayout" Target="../slideLayouts/slideLayout2.xml"/><Relationship Id="rId1" Type="http://schemas.openxmlformats.org/officeDocument/2006/relationships/tags" Target="../tags/tag344.xml"/><Relationship Id="rId6" Type="http://schemas.openxmlformats.org/officeDocument/2006/relationships/tags" Target="../tags/tag349.xml"/><Relationship Id="rId15" Type="http://schemas.openxmlformats.org/officeDocument/2006/relationships/tags" Target="../tags/tag358.xml"/><Relationship Id="rId23" Type="http://schemas.openxmlformats.org/officeDocument/2006/relationships/tags" Target="../tags/tag366.xml"/><Relationship Id="rId28" Type="http://schemas.openxmlformats.org/officeDocument/2006/relationships/tags" Target="../tags/tag371.xml"/><Relationship Id="rId36" Type="http://schemas.openxmlformats.org/officeDocument/2006/relationships/tags" Target="../tags/tag379.xml"/><Relationship Id="rId49" Type="http://schemas.openxmlformats.org/officeDocument/2006/relationships/tags" Target="../tags/tag392.xml"/><Relationship Id="rId57" Type="http://schemas.openxmlformats.org/officeDocument/2006/relationships/tags" Target="../tags/tag400.xml"/><Relationship Id="rId10" Type="http://schemas.openxmlformats.org/officeDocument/2006/relationships/tags" Target="../tags/tag353.xml"/><Relationship Id="rId31" Type="http://schemas.openxmlformats.org/officeDocument/2006/relationships/tags" Target="../tags/tag374.xml"/><Relationship Id="rId44" Type="http://schemas.openxmlformats.org/officeDocument/2006/relationships/tags" Target="../tags/tag387.xml"/><Relationship Id="rId52" Type="http://schemas.openxmlformats.org/officeDocument/2006/relationships/tags" Target="../tags/tag395.xml"/><Relationship Id="rId60" Type="http://schemas.openxmlformats.org/officeDocument/2006/relationships/tags" Target="../tags/tag403.xml"/><Relationship Id="rId65" Type="http://schemas.openxmlformats.org/officeDocument/2006/relationships/tags" Target="../tags/tag408.xml"/><Relationship Id="rId73" Type="http://schemas.openxmlformats.org/officeDocument/2006/relationships/tags" Target="../tags/tag416.xml"/><Relationship Id="rId78" Type="http://schemas.openxmlformats.org/officeDocument/2006/relationships/tags" Target="../tags/tag421.xml"/><Relationship Id="rId81" Type="http://schemas.openxmlformats.org/officeDocument/2006/relationships/tags" Target="../tags/tag424.xml"/><Relationship Id="rId86" Type="http://schemas.openxmlformats.org/officeDocument/2006/relationships/tags" Target="../tags/tag429.xml"/><Relationship Id="rId94" Type="http://schemas.openxmlformats.org/officeDocument/2006/relationships/tags" Target="../tags/tag437.xml"/><Relationship Id="rId4" Type="http://schemas.openxmlformats.org/officeDocument/2006/relationships/tags" Target="../tags/tag347.xml"/><Relationship Id="rId9" Type="http://schemas.openxmlformats.org/officeDocument/2006/relationships/tags" Target="../tags/tag352.xml"/><Relationship Id="rId13" Type="http://schemas.openxmlformats.org/officeDocument/2006/relationships/tags" Target="../tags/tag356.xml"/><Relationship Id="rId18" Type="http://schemas.openxmlformats.org/officeDocument/2006/relationships/tags" Target="../tags/tag361.xml"/><Relationship Id="rId39" Type="http://schemas.openxmlformats.org/officeDocument/2006/relationships/tags" Target="../tags/tag382.xml"/><Relationship Id="rId34" Type="http://schemas.openxmlformats.org/officeDocument/2006/relationships/tags" Target="../tags/tag377.xml"/><Relationship Id="rId50" Type="http://schemas.openxmlformats.org/officeDocument/2006/relationships/tags" Target="../tags/tag393.xml"/><Relationship Id="rId55" Type="http://schemas.openxmlformats.org/officeDocument/2006/relationships/tags" Target="../tags/tag398.xml"/><Relationship Id="rId76" Type="http://schemas.openxmlformats.org/officeDocument/2006/relationships/tags" Target="../tags/tag419.xml"/><Relationship Id="rId97" Type="http://schemas.openxmlformats.org/officeDocument/2006/relationships/notesSlide" Target="../notesSlides/notesSlide12.xml"/><Relationship Id="rId7" Type="http://schemas.openxmlformats.org/officeDocument/2006/relationships/tags" Target="../tags/tag350.xml"/><Relationship Id="rId71" Type="http://schemas.openxmlformats.org/officeDocument/2006/relationships/tags" Target="../tags/tag414.xml"/><Relationship Id="rId92" Type="http://schemas.openxmlformats.org/officeDocument/2006/relationships/tags" Target="../tags/tag435.xml"/><Relationship Id="rId2" Type="http://schemas.openxmlformats.org/officeDocument/2006/relationships/tags" Target="../tags/tag345.xml"/><Relationship Id="rId29" Type="http://schemas.openxmlformats.org/officeDocument/2006/relationships/tags" Target="../tags/tag372.xml"/><Relationship Id="rId24" Type="http://schemas.openxmlformats.org/officeDocument/2006/relationships/tags" Target="../tags/tag367.xml"/><Relationship Id="rId40" Type="http://schemas.openxmlformats.org/officeDocument/2006/relationships/tags" Target="../tags/tag383.xml"/><Relationship Id="rId45" Type="http://schemas.openxmlformats.org/officeDocument/2006/relationships/tags" Target="../tags/tag388.xml"/><Relationship Id="rId66" Type="http://schemas.openxmlformats.org/officeDocument/2006/relationships/tags" Target="../tags/tag409.xml"/><Relationship Id="rId87" Type="http://schemas.openxmlformats.org/officeDocument/2006/relationships/tags" Target="../tags/tag430.xml"/><Relationship Id="rId61" Type="http://schemas.openxmlformats.org/officeDocument/2006/relationships/tags" Target="../tags/tag404.xml"/><Relationship Id="rId82" Type="http://schemas.openxmlformats.org/officeDocument/2006/relationships/tags" Target="../tags/tag425.xml"/><Relationship Id="rId19" Type="http://schemas.openxmlformats.org/officeDocument/2006/relationships/tags" Target="../tags/tag362.xml"/><Relationship Id="rId14" Type="http://schemas.openxmlformats.org/officeDocument/2006/relationships/tags" Target="../tags/tag357.xml"/><Relationship Id="rId30" Type="http://schemas.openxmlformats.org/officeDocument/2006/relationships/tags" Target="../tags/tag373.xml"/><Relationship Id="rId35" Type="http://schemas.openxmlformats.org/officeDocument/2006/relationships/tags" Target="../tags/tag378.xml"/><Relationship Id="rId56" Type="http://schemas.openxmlformats.org/officeDocument/2006/relationships/tags" Target="../tags/tag399.xml"/><Relationship Id="rId77" Type="http://schemas.openxmlformats.org/officeDocument/2006/relationships/tags" Target="../tags/tag420.xml"/><Relationship Id="rId8" Type="http://schemas.openxmlformats.org/officeDocument/2006/relationships/tags" Target="../tags/tag351.xml"/><Relationship Id="rId51" Type="http://schemas.openxmlformats.org/officeDocument/2006/relationships/tags" Target="../tags/tag394.xml"/><Relationship Id="rId72" Type="http://schemas.openxmlformats.org/officeDocument/2006/relationships/tags" Target="../tags/tag415.xml"/><Relationship Id="rId93" Type="http://schemas.openxmlformats.org/officeDocument/2006/relationships/tags" Target="../tags/tag436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tags" Target="../tags/tag464.xml"/><Relationship Id="rId21" Type="http://schemas.openxmlformats.org/officeDocument/2006/relationships/tags" Target="../tags/tag459.xml"/><Relationship Id="rId42" Type="http://schemas.openxmlformats.org/officeDocument/2006/relationships/tags" Target="../tags/tag480.xml"/><Relationship Id="rId47" Type="http://schemas.openxmlformats.org/officeDocument/2006/relationships/tags" Target="../tags/tag485.xml"/><Relationship Id="rId63" Type="http://schemas.openxmlformats.org/officeDocument/2006/relationships/tags" Target="../tags/tag501.xml"/><Relationship Id="rId68" Type="http://schemas.openxmlformats.org/officeDocument/2006/relationships/tags" Target="../tags/tag506.xml"/><Relationship Id="rId2" Type="http://schemas.openxmlformats.org/officeDocument/2006/relationships/tags" Target="../tags/tag440.xml"/><Relationship Id="rId16" Type="http://schemas.openxmlformats.org/officeDocument/2006/relationships/tags" Target="../tags/tag454.xml"/><Relationship Id="rId29" Type="http://schemas.openxmlformats.org/officeDocument/2006/relationships/tags" Target="../tags/tag467.xml"/><Relationship Id="rId11" Type="http://schemas.openxmlformats.org/officeDocument/2006/relationships/tags" Target="../tags/tag449.xml"/><Relationship Id="rId24" Type="http://schemas.openxmlformats.org/officeDocument/2006/relationships/tags" Target="../tags/tag462.xml"/><Relationship Id="rId32" Type="http://schemas.openxmlformats.org/officeDocument/2006/relationships/tags" Target="../tags/tag470.xml"/><Relationship Id="rId37" Type="http://schemas.openxmlformats.org/officeDocument/2006/relationships/tags" Target="../tags/tag475.xml"/><Relationship Id="rId40" Type="http://schemas.openxmlformats.org/officeDocument/2006/relationships/tags" Target="../tags/tag478.xml"/><Relationship Id="rId45" Type="http://schemas.openxmlformats.org/officeDocument/2006/relationships/tags" Target="../tags/tag483.xml"/><Relationship Id="rId53" Type="http://schemas.openxmlformats.org/officeDocument/2006/relationships/tags" Target="../tags/tag491.xml"/><Relationship Id="rId58" Type="http://schemas.openxmlformats.org/officeDocument/2006/relationships/tags" Target="../tags/tag496.xml"/><Relationship Id="rId66" Type="http://schemas.openxmlformats.org/officeDocument/2006/relationships/tags" Target="../tags/tag504.xml"/><Relationship Id="rId74" Type="http://schemas.openxmlformats.org/officeDocument/2006/relationships/notesSlide" Target="../notesSlides/notesSlide13.xml"/><Relationship Id="rId5" Type="http://schemas.openxmlformats.org/officeDocument/2006/relationships/tags" Target="../tags/tag443.xml"/><Relationship Id="rId61" Type="http://schemas.openxmlformats.org/officeDocument/2006/relationships/tags" Target="../tags/tag499.xml"/><Relationship Id="rId19" Type="http://schemas.openxmlformats.org/officeDocument/2006/relationships/tags" Target="../tags/tag457.xml"/><Relationship Id="rId14" Type="http://schemas.openxmlformats.org/officeDocument/2006/relationships/tags" Target="../tags/tag452.xml"/><Relationship Id="rId22" Type="http://schemas.openxmlformats.org/officeDocument/2006/relationships/tags" Target="../tags/tag460.xml"/><Relationship Id="rId27" Type="http://schemas.openxmlformats.org/officeDocument/2006/relationships/tags" Target="../tags/tag465.xml"/><Relationship Id="rId30" Type="http://schemas.openxmlformats.org/officeDocument/2006/relationships/tags" Target="../tags/tag468.xml"/><Relationship Id="rId35" Type="http://schemas.openxmlformats.org/officeDocument/2006/relationships/tags" Target="../tags/tag473.xml"/><Relationship Id="rId43" Type="http://schemas.openxmlformats.org/officeDocument/2006/relationships/tags" Target="../tags/tag481.xml"/><Relationship Id="rId48" Type="http://schemas.openxmlformats.org/officeDocument/2006/relationships/tags" Target="../tags/tag486.xml"/><Relationship Id="rId56" Type="http://schemas.openxmlformats.org/officeDocument/2006/relationships/tags" Target="../tags/tag494.xml"/><Relationship Id="rId64" Type="http://schemas.openxmlformats.org/officeDocument/2006/relationships/tags" Target="../tags/tag502.xml"/><Relationship Id="rId69" Type="http://schemas.openxmlformats.org/officeDocument/2006/relationships/tags" Target="../tags/tag507.xml"/><Relationship Id="rId8" Type="http://schemas.openxmlformats.org/officeDocument/2006/relationships/tags" Target="../tags/tag446.xml"/><Relationship Id="rId51" Type="http://schemas.openxmlformats.org/officeDocument/2006/relationships/tags" Target="../tags/tag489.xml"/><Relationship Id="rId72" Type="http://schemas.openxmlformats.org/officeDocument/2006/relationships/tags" Target="../tags/tag510.xml"/><Relationship Id="rId3" Type="http://schemas.openxmlformats.org/officeDocument/2006/relationships/tags" Target="../tags/tag441.xml"/><Relationship Id="rId12" Type="http://schemas.openxmlformats.org/officeDocument/2006/relationships/tags" Target="../tags/tag450.xml"/><Relationship Id="rId17" Type="http://schemas.openxmlformats.org/officeDocument/2006/relationships/tags" Target="../tags/tag455.xml"/><Relationship Id="rId25" Type="http://schemas.openxmlformats.org/officeDocument/2006/relationships/tags" Target="../tags/tag463.xml"/><Relationship Id="rId33" Type="http://schemas.openxmlformats.org/officeDocument/2006/relationships/tags" Target="../tags/tag471.xml"/><Relationship Id="rId38" Type="http://schemas.openxmlformats.org/officeDocument/2006/relationships/tags" Target="../tags/tag476.xml"/><Relationship Id="rId46" Type="http://schemas.openxmlformats.org/officeDocument/2006/relationships/tags" Target="../tags/tag484.xml"/><Relationship Id="rId59" Type="http://schemas.openxmlformats.org/officeDocument/2006/relationships/tags" Target="../tags/tag497.xml"/><Relationship Id="rId67" Type="http://schemas.openxmlformats.org/officeDocument/2006/relationships/tags" Target="../tags/tag505.xml"/><Relationship Id="rId20" Type="http://schemas.openxmlformats.org/officeDocument/2006/relationships/tags" Target="../tags/tag458.xml"/><Relationship Id="rId41" Type="http://schemas.openxmlformats.org/officeDocument/2006/relationships/tags" Target="../tags/tag479.xml"/><Relationship Id="rId54" Type="http://schemas.openxmlformats.org/officeDocument/2006/relationships/tags" Target="../tags/tag492.xml"/><Relationship Id="rId62" Type="http://schemas.openxmlformats.org/officeDocument/2006/relationships/tags" Target="../tags/tag500.xml"/><Relationship Id="rId70" Type="http://schemas.openxmlformats.org/officeDocument/2006/relationships/tags" Target="../tags/tag508.xml"/><Relationship Id="rId1" Type="http://schemas.openxmlformats.org/officeDocument/2006/relationships/tags" Target="../tags/tag439.xml"/><Relationship Id="rId6" Type="http://schemas.openxmlformats.org/officeDocument/2006/relationships/tags" Target="../tags/tag444.xml"/><Relationship Id="rId15" Type="http://schemas.openxmlformats.org/officeDocument/2006/relationships/tags" Target="../tags/tag453.xml"/><Relationship Id="rId23" Type="http://schemas.openxmlformats.org/officeDocument/2006/relationships/tags" Target="../tags/tag461.xml"/><Relationship Id="rId28" Type="http://schemas.openxmlformats.org/officeDocument/2006/relationships/tags" Target="../tags/tag466.xml"/><Relationship Id="rId36" Type="http://schemas.openxmlformats.org/officeDocument/2006/relationships/tags" Target="../tags/tag474.xml"/><Relationship Id="rId49" Type="http://schemas.openxmlformats.org/officeDocument/2006/relationships/tags" Target="../tags/tag487.xml"/><Relationship Id="rId57" Type="http://schemas.openxmlformats.org/officeDocument/2006/relationships/tags" Target="../tags/tag495.xml"/><Relationship Id="rId10" Type="http://schemas.openxmlformats.org/officeDocument/2006/relationships/tags" Target="../tags/tag448.xml"/><Relationship Id="rId31" Type="http://schemas.openxmlformats.org/officeDocument/2006/relationships/tags" Target="../tags/tag469.xml"/><Relationship Id="rId44" Type="http://schemas.openxmlformats.org/officeDocument/2006/relationships/tags" Target="../tags/tag482.xml"/><Relationship Id="rId52" Type="http://schemas.openxmlformats.org/officeDocument/2006/relationships/tags" Target="../tags/tag490.xml"/><Relationship Id="rId60" Type="http://schemas.openxmlformats.org/officeDocument/2006/relationships/tags" Target="../tags/tag498.xml"/><Relationship Id="rId65" Type="http://schemas.openxmlformats.org/officeDocument/2006/relationships/tags" Target="../tags/tag503.xml"/><Relationship Id="rId73" Type="http://schemas.openxmlformats.org/officeDocument/2006/relationships/slideLayout" Target="../slideLayouts/slideLayout2.xml"/><Relationship Id="rId4" Type="http://schemas.openxmlformats.org/officeDocument/2006/relationships/tags" Target="../tags/tag442.xml"/><Relationship Id="rId9" Type="http://schemas.openxmlformats.org/officeDocument/2006/relationships/tags" Target="../tags/tag447.xml"/><Relationship Id="rId13" Type="http://schemas.openxmlformats.org/officeDocument/2006/relationships/tags" Target="../tags/tag451.xml"/><Relationship Id="rId18" Type="http://schemas.openxmlformats.org/officeDocument/2006/relationships/tags" Target="../tags/tag456.xml"/><Relationship Id="rId39" Type="http://schemas.openxmlformats.org/officeDocument/2006/relationships/tags" Target="../tags/tag477.xml"/><Relationship Id="rId34" Type="http://schemas.openxmlformats.org/officeDocument/2006/relationships/tags" Target="../tags/tag472.xml"/><Relationship Id="rId50" Type="http://schemas.openxmlformats.org/officeDocument/2006/relationships/tags" Target="../tags/tag488.xml"/><Relationship Id="rId55" Type="http://schemas.openxmlformats.org/officeDocument/2006/relationships/tags" Target="../tags/tag493.xml"/><Relationship Id="rId7" Type="http://schemas.openxmlformats.org/officeDocument/2006/relationships/tags" Target="../tags/tag445.xml"/><Relationship Id="rId71" Type="http://schemas.openxmlformats.org/officeDocument/2006/relationships/tags" Target="../tags/tag50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lrctradeof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Optimal Wide Stripe Generation in Locally Repairable Codes via Staged Stripe Merging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sz="2600" dirty="0"/>
              <a:t>Si Wu</a:t>
            </a:r>
            <a:r>
              <a:rPr lang="en-US" altLang="zh-CN" sz="2600" baseline="30000" dirty="0"/>
              <a:t>1</a:t>
            </a:r>
            <a:r>
              <a:rPr lang="en-US" altLang="zh-CN" sz="2600" dirty="0"/>
              <a:t>, </a:t>
            </a:r>
            <a:r>
              <a:rPr lang="en-US" altLang="zh-CN" sz="2600"/>
              <a:t>Guantian Lin</a:t>
            </a:r>
            <a:r>
              <a:rPr lang="en-US" altLang="zh-CN" sz="2600" baseline="30000"/>
              <a:t>1</a:t>
            </a:r>
            <a:r>
              <a:rPr lang="en-US" altLang="zh-CN" sz="2600" dirty="0"/>
              <a:t>, </a:t>
            </a:r>
            <a:r>
              <a:rPr lang="en-US" altLang="zh-CN" sz="2600" b="1" u="sng" dirty="0"/>
              <a:t>Patrick P. C. Lee</a:t>
            </a:r>
            <a:r>
              <a:rPr lang="en-US" altLang="zh-CN" sz="2600" baseline="30000" dirty="0"/>
              <a:t>2</a:t>
            </a:r>
            <a:r>
              <a:rPr lang="en-US" altLang="zh-CN" sz="2600" dirty="0"/>
              <a:t>, Cheng Li</a:t>
            </a:r>
            <a:r>
              <a:rPr lang="en-US" altLang="zh-CN" sz="2600" baseline="30000" dirty="0"/>
              <a:t>1</a:t>
            </a:r>
            <a:r>
              <a:rPr lang="en-US" altLang="zh-CN" sz="2600" dirty="0"/>
              <a:t>, and Yinlong Xu</a:t>
            </a:r>
            <a:r>
              <a:rPr lang="en-US" altLang="zh-CN" sz="2600" baseline="30000" dirty="0"/>
              <a:t>1</a:t>
            </a:r>
            <a:endParaRPr lang="en-US" altLang="zh-CN" sz="2600" dirty="0"/>
          </a:p>
          <a:p>
            <a:r>
              <a:rPr lang="en-US" sz="2400" baseline="30000" dirty="0"/>
              <a:t>1</a:t>
            </a:r>
            <a:r>
              <a:rPr lang="en-US" sz="2400" dirty="0"/>
              <a:t>University of Science and Technology of China, </a:t>
            </a:r>
          </a:p>
          <a:p>
            <a:r>
              <a:rPr lang="en-US" sz="2400" baseline="30000" dirty="0"/>
              <a:t>2</a:t>
            </a:r>
            <a:r>
              <a:rPr lang="en-US" sz="2400" dirty="0"/>
              <a:t>The Chinese University of Hong Kong</a:t>
            </a:r>
          </a:p>
          <a:p>
            <a:r>
              <a:rPr lang="en-US" sz="2400" dirty="0"/>
              <a:t>ICDCS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Staged Stripe Merging for LRCs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9"/>
          <p:cNvSpPr txBox="1"/>
          <p:nvPr>
            <p:custDataLst>
              <p:tags r:id="rId1"/>
            </p:custDataLst>
          </p:nvPr>
        </p:nvSpPr>
        <p:spPr>
          <a:xfrm>
            <a:off x="2348865" y="2454275"/>
            <a:ext cx="659892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*x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*...*x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LRC(k, l, g) </a:t>
            </a:r>
          </a:p>
          <a:p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indent="457200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charset="0"/>
              </a:rPr>
              <a:t>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*...*x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LRC(x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k, l, g)</a:t>
            </a:r>
          </a:p>
          <a:p>
            <a:pPr indent="457200"/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indent="457200"/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57200" lvl="1" indent="457200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charset="0"/>
              </a:rPr>
              <a:t>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*...*x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LRC(x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k, l, g)</a:t>
            </a:r>
          </a:p>
          <a:p>
            <a:pPr marL="914400" lvl="2" indent="457200"/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914400" lvl="2" indent="457200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...</a:t>
            </a:r>
          </a:p>
          <a:p>
            <a:pPr marL="1371600" lvl="3" indent="457200"/>
            <a:endParaRPr lang="en-US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1371600" lvl="3" indent="457200"/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charset="0"/>
              </a:rPr>
              <a:t>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LRC(x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...x</a:t>
            </a:r>
            <a:r>
              <a:rPr lang="en-US" sz="2400" b="1" baseline="-25000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k, l, g)</a:t>
            </a:r>
          </a:p>
        </p:txBody>
      </p:sp>
      <p:sp>
        <p:nvSpPr>
          <p:cNvPr id="15" name="TextBox 29"/>
          <p:cNvSpPr txBox="1"/>
          <p:nvPr>
            <p:custDataLst>
              <p:tags r:id="rId2"/>
            </p:custDataLst>
          </p:nvPr>
        </p:nvSpPr>
        <p:spPr>
          <a:xfrm>
            <a:off x="2348865" y="2971800"/>
            <a:ext cx="9496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cs typeface="Arial" panose="020B0604020202020204" pitchFamily="34" charset="0"/>
              </a:rPr>
              <a:t>1st stage, every x</a:t>
            </a:r>
            <a:r>
              <a:rPr lang="en-US" sz="2800" i="1" baseline="-25000" dirty="0">
                <a:cs typeface="Arial" panose="020B0604020202020204" pitchFamily="34" charset="0"/>
              </a:rPr>
              <a:t>1</a:t>
            </a:r>
            <a:r>
              <a:rPr lang="en-US" sz="2800" i="1" dirty="0">
                <a:cs typeface="Arial" panose="020B0604020202020204" pitchFamily="34" charset="0"/>
              </a:rPr>
              <a:t> (k,l,g) </a:t>
            </a:r>
            <a:r>
              <a:rPr lang="en-US" sz="2800" i="1" dirty="0">
                <a:cs typeface="Arial" panose="020B0604020202020204" pitchFamily="34" charset="0"/>
                <a:sym typeface="Wingdings" panose="05000000000000000000" charset="0"/>
              </a:rPr>
              <a:t></a:t>
            </a:r>
            <a:r>
              <a:rPr lang="en-US" sz="2800" i="1" dirty="0">
                <a:cs typeface="Arial" panose="020B0604020202020204" pitchFamily="34" charset="0"/>
              </a:rPr>
              <a:t> (x</a:t>
            </a:r>
            <a:r>
              <a:rPr lang="en-US" sz="2800" i="1" baseline="-25000" dirty="0">
                <a:cs typeface="Arial" panose="020B0604020202020204" pitchFamily="34" charset="0"/>
              </a:rPr>
              <a:t>1</a:t>
            </a:r>
            <a:r>
              <a:rPr lang="en-US" sz="2800" i="1" dirty="0">
                <a:cs typeface="Arial" panose="020B0604020202020204" pitchFamily="34" charset="0"/>
              </a:rPr>
              <a:t>k, l, g)</a:t>
            </a:r>
          </a:p>
        </p:txBody>
      </p:sp>
      <p:sp>
        <p:nvSpPr>
          <p:cNvPr id="16" name="TextBox 29"/>
          <p:cNvSpPr txBox="1"/>
          <p:nvPr>
            <p:custDataLst>
              <p:tags r:id="rId3"/>
            </p:custDataLst>
          </p:nvPr>
        </p:nvSpPr>
        <p:spPr>
          <a:xfrm>
            <a:off x="2818130" y="4038600"/>
            <a:ext cx="9496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cs typeface="Arial" panose="020B0604020202020204" pitchFamily="34" charset="0"/>
              </a:rPr>
              <a:t>2nd stage, every x</a:t>
            </a:r>
            <a:r>
              <a:rPr lang="en-US" sz="2800" i="1" baseline="-25000" dirty="0">
                <a:cs typeface="Arial" panose="020B0604020202020204" pitchFamily="34" charset="0"/>
              </a:rPr>
              <a:t>2</a:t>
            </a:r>
            <a:r>
              <a:rPr lang="en-US" sz="2800" i="1" dirty="0">
                <a:cs typeface="Arial" panose="020B0604020202020204" pitchFamily="34" charset="0"/>
              </a:rPr>
              <a:t> (x</a:t>
            </a:r>
            <a:r>
              <a:rPr lang="en-US" sz="2800" i="1" baseline="-25000" dirty="0">
                <a:cs typeface="Arial" panose="020B0604020202020204" pitchFamily="34" charset="0"/>
              </a:rPr>
              <a:t>1</a:t>
            </a:r>
            <a:r>
              <a:rPr lang="en-US" sz="2800" i="1" dirty="0">
                <a:cs typeface="Arial" panose="020B0604020202020204" pitchFamily="34" charset="0"/>
              </a:rPr>
              <a:t>k,l,g) </a:t>
            </a:r>
            <a:r>
              <a:rPr lang="en-US" sz="2800" i="1" dirty="0">
                <a:cs typeface="Arial" panose="020B0604020202020204" pitchFamily="34" charset="0"/>
                <a:sym typeface="Wingdings" panose="05000000000000000000" charset="0"/>
              </a:rPr>
              <a:t></a:t>
            </a:r>
            <a:r>
              <a:rPr lang="en-US" sz="2800" i="1" dirty="0">
                <a:cs typeface="Arial" panose="020B0604020202020204" pitchFamily="34" charset="0"/>
              </a:rPr>
              <a:t> (x</a:t>
            </a:r>
            <a:r>
              <a:rPr lang="en-US" sz="2800" i="1" baseline="-25000" dirty="0">
                <a:cs typeface="Arial" panose="020B0604020202020204" pitchFamily="34" charset="0"/>
              </a:rPr>
              <a:t>1</a:t>
            </a:r>
            <a:r>
              <a:rPr lang="en-US" sz="2800" i="1" dirty="0">
                <a:cs typeface="Arial" panose="020B0604020202020204" pitchFamily="34" charset="0"/>
              </a:rPr>
              <a:t>x</a:t>
            </a:r>
            <a:r>
              <a:rPr lang="en-US" sz="2800" i="1" baseline="-25000" dirty="0">
                <a:cs typeface="Arial" panose="020B0604020202020204" pitchFamily="34" charset="0"/>
              </a:rPr>
              <a:t>2</a:t>
            </a:r>
            <a:r>
              <a:rPr lang="en-US" sz="2800" i="1" dirty="0">
                <a:cs typeface="Arial" panose="020B0604020202020204" pitchFamily="34" charset="0"/>
              </a:rPr>
              <a:t>k, l, g)</a:t>
            </a:r>
          </a:p>
        </p:txBody>
      </p:sp>
      <p:sp>
        <p:nvSpPr>
          <p:cNvPr id="17" name="TextBox 29"/>
          <p:cNvSpPr txBox="1"/>
          <p:nvPr>
            <p:custDataLst>
              <p:tags r:id="rId4"/>
            </p:custDataLst>
          </p:nvPr>
        </p:nvSpPr>
        <p:spPr>
          <a:xfrm>
            <a:off x="6592570" y="2449195"/>
            <a:ext cx="37763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hot data</a:t>
            </a:r>
          </a:p>
        </p:txBody>
      </p:sp>
      <p:cxnSp>
        <p:nvCxnSpPr>
          <p:cNvPr id="18" name="Straight Arrow Connector 32"/>
          <p:cNvCxnSpPr/>
          <p:nvPr>
            <p:custDataLst>
              <p:tags r:id="rId5"/>
            </p:custDataLst>
          </p:nvPr>
        </p:nvCxnSpPr>
        <p:spPr>
          <a:xfrm>
            <a:off x="5800725" y="2699385"/>
            <a:ext cx="792000" cy="1079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9"/>
          <p:cNvSpPr txBox="1"/>
          <p:nvPr>
            <p:custDataLst>
              <p:tags r:id="rId6"/>
            </p:custDataLst>
          </p:nvPr>
        </p:nvSpPr>
        <p:spPr>
          <a:xfrm>
            <a:off x="7313930" y="3528695"/>
            <a:ext cx="3971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warm data</a:t>
            </a:r>
          </a:p>
        </p:txBody>
      </p:sp>
      <p:cxnSp>
        <p:nvCxnSpPr>
          <p:cNvPr id="20" name="Straight Arrow Connector 32"/>
          <p:cNvCxnSpPr/>
          <p:nvPr>
            <p:custDataLst>
              <p:tags r:id="rId7"/>
            </p:custDataLst>
          </p:nvPr>
        </p:nvCxnSpPr>
        <p:spPr>
          <a:xfrm>
            <a:off x="6522085" y="3778885"/>
            <a:ext cx="792000" cy="1079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9"/>
          <p:cNvSpPr txBox="1"/>
          <p:nvPr>
            <p:custDataLst>
              <p:tags r:id="rId8"/>
            </p:custDataLst>
          </p:nvPr>
        </p:nvSpPr>
        <p:spPr>
          <a:xfrm>
            <a:off x="8342630" y="6096000"/>
            <a:ext cx="39719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cold data</a:t>
            </a:r>
          </a:p>
        </p:txBody>
      </p:sp>
      <p:cxnSp>
        <p:nvCxnSpPr>
          <p:cNvPr id="22" name="Straight Arrow Connector 32"/>
          <p:cNvCxnSpPr/>
          <p:nvPr>
            <p:custDataLst>
              <p:tags r:id="rId9"/>
            </p:custDataLst>
          </p:nvPr>
        </p:nvCxnSpPr>
        <p:spPr>
          <a:xfrm>
            <a:off x="7550785" y="6346190"/>
            <a:ext cx="792000" cy="1079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848995"/>
          </a:xfrm>
        </p:spPr>
        <p:txBody>
          <a:bodyPr/>
          <a:lstStyle/>
          <a:p>
            <a:r>
              <a:rPr lang="en-US" altLang="zh-CN"/>
              <a:t>Progressively merge </a:t>
            </a:r>
            <a:r>
              <a:rPr lang="en-US" altLang="zh-CN" b="1">
                <a:solidFill>
                  <a:srgbClr val="FF0000"/>
                </a:solidFill>
              </a:rPr>
              <a:t>x = x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b="1">
                <a:solidFill>
                  <a:srgbClr val="FF0000"/>
                </a:solidFill>
              </a:rPr>
              <a:t>*x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 b="1">
                <a:solidFill>
                  <a:srgbClr val="FF0000"/>
                </a:solidFill>
              </a:rPr>
              <a:t>*...*x</a:t>
            </a:r>
            <a:r>
              <a:rPr lang="en-US" altLang="zh-CN" b="1" baseline="-25000">
                <a:solidFill>
                  <a:srgbClr val="FF0000"/>
                </a:solidFill>
              </a:rPr>
              <a:t>n</a:t>
            </a:r>
            <a:r>
              <a:rPr lang="en-US" altLang="zh-CN"/>
              <a:t> (</a:t>
            </a:r>
            <a:r>
              <a:rPr lang="en-US" altLang="zh-CN" b="1">
                <a:solidFill>
                  <a:srgbClr val="FF0000"/>
                </a:solidFill>
              </a:rPr>
              <a:t>x</a:t>
            </a:r>
            <a:r>
              <a:rPr lang="en-US" altLang="zh-CN" b="1" baseline="-25000">
                <a:solidFill>
                  <a:srgbClr val="FF0000"/>
                </a:solidFill>
              </a:rPr>
              <a:t>i</a:t>
            </a:r>
            <a:r>
              <a:rPr lang="en-US" altLang="zh-CN" b="1">
                <a:solidFill>
                  <a:srgbClr val="FF0000"/>
                </a:solidFill>
              </a:rPr>
              <a:t> configurable</a:t>
            </a:r>
            <a:r>
              <a:rPr lang="en-US" altLang="zh-CN"/>
              <a:t>) narrow LRC(k,l,g) stripes to a wide LRC(xk, l, g) stripe in </a:t>
            </a:r>
            <a:r>
              <a:rPr lang="en-US" altLang="zh-CN" b="1">
                <a:solidFill>
                  <a:srgbClr val="FF0000"/>
                </a:solidFill>
              </a:rPr>
              <a:t>n stages</a:t>
            </a:r>
          </a:p>
        </p:txBody>
      </p:sp>
      <p:sp>
        <p:nvSpPr>
          <p:cNvPr id="26" name="TextBox 29"/>
          <p:cNvSpPr txBox="1"/>
          <p:nvPr>
            <p:custDataLst>
              <p:tags r:id="rId10"/>
            </p:custDataLst>
          </p:nvPr>
        </p:nvSpPr>
        <p:spPr>
          <a:xfrm>
            <a:off x="3961130" y="5715000"/>
            <a:ext cx="2924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cs typeface="Arial" panose="020B0604020202020204" pitchFamily="34" charset="0"/>
              </a:rPr>
              <a:t>n-th stage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Problem Decomposition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11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4676775"/>
          </a:xfrm>
        </p:spPr>
        <p:txBody>
          <a:bodyPr/>
          <a:lstStyle/>
          <a:p>
            <a:r>
              <a:rPr lang="en-US" altLang="zh-CN"/>
              <a:t>Focus on the i-th (1 </a:t>
            </a:r>
            <a:r>
              <a:rPr lang="en-US" altLang="zh-CN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≤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</a:rPr>
              <a:t>i </a:t>
            </a:r>
            <a:r>
              <a:rPr lang="en-US" altLang="zh-CN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≤ n</a:t>
            </a:r>
            <a:r>
              <a:rPr lang="en-US" altLang="zh-CN"/>
              <a:t>) stage: x</a:t>
            </a:r>
            <a:r>
              <a:rPr lang="en-US" altLang="zh-CN" baseline="-25000"/>
              <a:t>i</a:t>
            </a:r>
            <a:r>
              <a:rPr lang="en-US" altLang="zh-CN"/>
              <a:t> (x</a:t>
            </a:r>
            <a:r>
              <a:rPr lang="en-US" altLang="zh-CN" baseline="-25000"/>
              <a:t>1</a:t>
            </a:r>
            <a:r>
              <a:rPr lang="en-US" altLang="zh-CN"/>
              <a:t>...x</a:t>
            </a:r>
            <a:r>
              <a:rPr lang="en-US" altLang="zh-CN" baseline="-25000"/>
              <a:t>i−1</a:t>
            </a:r>
            <a:r>
              <a:rPr lang="en-US" altLang="zh-CN"/>
              <a:t>k,l,g) </a:t>
            </a:r>
            <a:r>
              <a:rPr lang="en-US" altLang="zh-CN">
                <a:sym typeface="Wingdings" panose="05000000000000000000" charset="0"/>
              </a:rPr>
              <a:t></a:t>
            </a:r>
            <a:r>
              <a:rPr lang="en-US" altLang="zh-CN"/>
              <a:t> (x</a:t>
            </a:r>
            <a:r>
              <a:rPr lang="en-US" altLang="zh-CN" baseline="-25000"/>
              <a:t>1</a:t>
            </a:r>
            <a:r>
              <a:rPr lang="en-US" altLang="zh-CN"/>
              <a:t>...x</a:t>
            </a:r>
            <a:r>
              <a:rPr lang="en-US" altLang="zh-CN" baseline="-25000"/>
              <a:t>i</a:t>
            </a:r>
            <a:r>
              <a:rPr lang="en-US" altLang="zh-CN"/>
              <a:t>k,l,g)</a:t>
            </a:r>
          </a:p>
          <a:p>
            <a:r>
              <a:rPr lang="en-US" altLang="zh-CN">
                <a:solidFill>
                  <a:schemeClr val="tx1"/>
                </a:solidFill>
              </a:rPr>
              <a:t>Three sub-operations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Global parity recalculation</a:t>
            </a:r>
            <a:r>
              <a:rPr lang="en-US" altLang="zh-CN">
                <a:solidFill>
                  <a:schemeClr val="tx1"/>
                </a:solidFill>
              </a:rPr>
              <a:t>: recalculate g new global parity blocks from </a:t>
            </a:r>
            <a:r>
              <a:rPr lang="en-US" altLang="zh-CN">
                <a:sym typeface="+mn-ea"/>
              </a:rPr>
              <a:t>x</a:t>
            </a:r>
            <a:r>
              <a:rPr lang="en-US" altLang="zh-CN" baseline="-25000">
                <a:sym typeface="+mn-ea"/>
              </a:rPr>
              <a:t>1</a:t>
            </a:r>
            <a:r>
              <a:rPr lang="en-US" altLang="zh-CN">
                <a:sym typeface="+mn-ea"/>
              </a:rPr>
              <a:t>...x</a:t>
            </a:r>
            <a:r>
              <a:rPr lang="en-US" altLang="zh-CN" baseline="-25000">
                <a:sym typeface="+mn-ea"/>
              </a:rPr>
              <a:t>i</a:t>
            </a:r>
            <a:r>
              <a:rPr lang="en-US" altLang="zh-CN">
                <a:sym typeface="+mn-ea"/>
              </a:rPr>
              <a:t>k data blocks</a:t>
            </a:r>
            <a:endParaRPr lang="en-US" altLang="zh-CN">
              <a:solidFill>
                <a:schemeClr val="tx1"/>
              </a:solidFill>
            </a:endParaRP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Local parity recalculation</a:t>
            </a:r>
            <a:r>
              <a:rPr lang="en-US" altLang="zh-CN">
                <a:solidFill>
                  <a:schemeClr val="tx1"/>
                </a:solidFill>
              </a:rPr>
              <a:t>: merge every x</a:t>
            </a:r>
            <a:r>
              <a:rPr lang="en-US" altLang="zh-CN" baseline="-25000">
                <a:solidFill>
                  <a:schemeClr val="tx1"/>
                </a:solidFill>
              </a:rPr>
              <a:t>i</a:t>
            </a:r>
            <a:r>
              <a:rPr lang="en-US" altLang="zh-CN">
                <a:solidFill>
                  <a:schemeClr val="tx1"/>
                </a:solidFill>
              </a:rPr>
              <a:t> old local parity blocks into a new one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</a:rPr>
              <a:t>Data migration</a:t>
            </a:r>
            <a:r>
              <a:rPr lang="en-US" altLang="zh-CN">
                <a:solidFill>
                  <a:schemeClr val="tx1"/>
                </a:solidFill>
              </a:rPr>
              <a:t>: migrate blocks to restore single-cluster fault tolerance</a:t>
            </a:r>
          </a:p>
          <a:p>
            <a:pPr lvl="0"/>
            <a:r>
              <a:rPr lang="en-US" altLang="zh-CN" b="1">
                <a:solidFill>
                  <a:srgbClr val="FF0000"/>
                </a:solidFill>
              </a:rPr>
              <a:t>Data placement of narrow stripes</a:t>
            </a:r>
            <a:r>
              <a:rPr lang="en-US" altLang="zh-CN">
                <a:solidFill>
                  <a:schemeClr val="tx1"/>
                </a:solidFill>
              </a:rPr>
              <a:t> greatly affects the cross-cluster traffic for staged stripe merging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Dispersed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12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190500" y="990600"/>
            <a:ext cx="1180338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1st stage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Global parity recalculation: </a:t>
            </a:r>
            <a:r>
              <a:rPr lang="en-US" sz="2000" dirty="0">
                <a:sym typeface="+mn-ea"/>
              </a:rPr>
              <a:t>D</a:t>
            </a:r>
            <a:r>
              <a:rPr lang="en-US" sz="2000" baseline="-25000" dirty="0">
                <a:sym typeface="+mn-ea"/>
              </a:rPr>
              <a:t>0</a:t>
            </a:r>
            <a:r>
              <a:rPr lang="en-US" sz="2000" dirty="0">
                <a:sym typeface="+mn-ea"/>
              </a:rPr>
              <a:t>-D</a:t>
            </a:r>
            <a:r>
              <a:rPr lang="en-US" sz="2000" baseline="-25000" dirty="0">
                <a:sym typeface="+mn-ea"/>
              </a:rPr>
              <a:t>11</a:t>
            </a:r>
            <a:r>
              <a:rPr lang="en-US" sz="2000" dirty="0">
                <a:sym typeface="+mn-ea"/>
              </a:rPr>
              <a:t> (D</a:t>
            </a:r>
            <a:r>
              <a:rPr lang="en-US" sz="2000" baseline="-25000" dirty="0">
                <a:sym typeface="+mn-ea"/>
              </a:rPr>
              <a:t>12</a:t>
            </a:r>
            <a:r>
              <a:rPr lang="en-US" sz="2000" dirty="0">
                <a:sym typeface="+mn-ea"/>
              </a:rPr>
              <a:t>-D</a:t>
            </a:r>
            <a:r>
              <a:rPr lang="en-US" sz="2000" baseline="-25000" dirty="0">
                <a:sym typeface="+mn-ea"/>
              </a:rPr>
              <a:t>23</a:t>
            </a:r>
            <a:r>
              <a:rPr lang="en-US" sz="2000" dirty="0">
                <a:sym typeface="+mn-ea"/>
              </a:rPr>
              <a:t>) generate G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sym typeface="+mn-ea"/>
              </a:rPr>
              <a:t>0</a:t>
            </a:r>
            <a:r>
              <a:rPr lang="en-US" sz="2000" dirty="0">
                <a:sym typeface="+mn-ea"/>
              </a:rPr>
              <a:t>,G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sym typeface="+mn-ea"/>
              </a:rPr>
              <a:t>1</a:t>
            </a:r>
            <a:r>
              <a:rPr lang="en-US" sz="2000" dirty="0">
                <a:sym typeface="+mn-ea"/>
              </a:rPr>
              <a:t> (G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sym typeface="+mn-ea"/>
              </a:rPr>
              <a:t>2</a:t>
            </a:r>
            <a:r>
              <a:rPr lang="en-US" sz="2000" dirty="0">
                <a:sym typeface="+mn-ea"/>
              </a:rPr>
              <a:t>,G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sym typeface="+mn-ea"/>
              </a:rPr>
              <a:t>3</a:t>
            </a:r>
            <a:r>
              <a:rPr lang="en-US" sz="2000" dirty="0">
                <a:sym typeface="+mn-ea"/>
              </a:rPr>
              <a:t>) </a:t>
            </a:r>
            <a:r>
              <a:rPr lang="en-US" altLang="zh-CN" sz="2000">
                <a:sym typeface="Wingdings" panose="05000000000000000000" charset="0"/>
              </a:rPr>
              <a:t> 16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Local parity recalculation: </a:t>
            </a:r>
            <a:r>
              <a:rPr lang="en-US" sz="2000" dirty="0">
                <a:sym typeface="+mn-ea"/>
              </a:rPr>
              <a:t>L</a:t>
            </a:r>
            <a:r>
              <a:rPr lang="en-US" sz="2000" baseline="-25000" dirty="0">
                <a:sym typeface="+mn-ea"/>
              </a:rPr>
              <a:t>0</a:t>
            </a:r>
            <a:r>
              <a:rPr lang="en-US" sz="2000" dirty="0">
                <a:sym typeface="+mn-ea"/>
              </a:rPr>
              <a:t>+L</a:t>
            </a:r>
            <a:r>
              <a:rPr lang="en-US" sz="2000" baseline="-25000" dirty="0">
                <a:sym typeface="+mn-ea"/>
              </a:rPr>
              <a:t>2</a:t>
            </a:r>
            <a:r>
              <a:rPr lang="en-US" sz="2000" dirty="0">
                <a:sym typeface="+mn-ea"/>
              </a:rPr>
              <a:t>=L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cs typeface="Arial" panose="020B0604020202020204" pitchFamily="34" charset="0"/>
                <a:sym typeface="+mn-ea"/>
              </a:rPr>
              <a:t>0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; </a:t>
            </a:r>
            <a:r>
              <a:rPr lang="en-US" sz="2000" dirty="0">
                <a:sym typeface="+mn-ea"/>
              </a:rPr>
              <a:t>L</a:t>
            </a:r>
            <a:r>
              <a:rPr lang="en-US" sz="2000" baseline="-25000" dirty="0">
                <a:sym typeface="+mn-ea"/>
              </a:rPr>
              <a:t>1</a:t>
            </a:r>
            <a:r>
              <a:rPr lang="en-US" sz="2000" dirty="0">
                <a:sym typeface="+mn-ea"/>
              </a:rPr>
              <a:t>+L</a:t>
            </a:r>
            <a:r>
              <a:rPr lang="en-US" sz="2000" baseline="-25000" dirty="0">
                <a:sym typeface="+mn-ea"/>
              </a:rPr>
              <a:t>3</a:t>
            </a:r>
            <a:r>
              <a:rPr lang="en-US" sz="2000" dirty="0">
                <a:sym typeface="+mn-ea"/>
              </a:rPr>
              <a:t>=L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cs typeface="Arial" panose="020B0604020202020204" pitchFamily="34" charset="0"/>
                <a:sym typeface="+mn-ea"/>
              </a:rPr>
              <a:t>1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 (</a:t>
            </a:r>
            <a:r>
              <a:rPr lang="en-US" sz="2000" dirty="0">
                <a:sym typeface="+mn-ea"/>
              </a:rPr>
              <a:t>L</a:t>
            </a:r>
            <a:r>
              <a:rPr lang="en-US" sz="2000" baseline="-25000" dirty="0">
                <a:sym typeface="+mn-ea"/>
              </a:rPr>
              <a:t>4</a:t>
            </a:r>
            <a:r>
              <a:rPr lang="en-US" sz="2000" dirty="0">
                <a:sym typeface="+mn-ea"/>
              </a:rPr>
              <a:t>+L</a:t>
            </a:r>
            <a:r>
              <a:rPr lang="en-US" sz="2000" baseline="-25000" dirty="0">
                <a:sym typeface="+mn-ea"/>
              </a:rPr>
              <a:t>6</a:t>
            </a:r>
            <a:r>
              <a:rPr lang="en-US" sz="2000" dirty="0">
                <a:sym typeface="+mn-ea"/>
              </a:rPr>
              <a:t>=L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cs typeface="Arial" panose="020B0604020202020204" pitchFamily="34" charset="0"/>
                <a:sym typeface="+mn-ea"/>
              </a:rPr>
              <a:t>2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; </a:t>
            </a:r>
            <a:r>
              <a:rPr lang="en-US" sz="2000" dirty="0">
                <a:sym typeface="+mn-ea"/>
              </a:rPr>
              <a:t>L</a:t>
            </a:r>
            <a:r>
              <a:rPr lang="en-US" sz="2000" baseline="-25000" dirty="0">
                <a:sym typeface="+mn-ea"/>
              </a:rPr>
              <a:t>5</a:t>
            </a:r>
            <a:r>
              <a:rPr lang="en-US" sz="2000" dirty="0">
                <a:sym typeface="+mn-ea"/>
              </a:rPr>
              <a:t>+L</a:t>
            </a:r>
            <a:r>
              <a:rPr lang="en-US" sz="2000" baseline="-25000" dirty="0">
                <a:sym typeface="+mn-ea"/>
              </a:rPr>
              <a:t>7</a:t>
            </a:r>
            <a:r>
              <a:rPr lang="en-US" sz="2000" dirty="0">
                <a:sym typeface="+mn-ea"/>
              </a:rPr>
              <a:t>=L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′</a:t>
            </a:r>
            <a:r>
              <a:rPr lang="en-US" sz="2000" baseline="-25000" dirty="0">
                <a:cs typeface="Arial" panose="020B0604020202020204" pitchFamily="34" charset="0"/>
                <a:sym typeface="+mn-ea"/>
              </a:rPr>
              <a:t>3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) </a:t>
            </a:r>
            <a:r>
              <a:rPr lang="en-US" altLang="zh-CN" sz="2000">
                <a:sym typeface="Wingdings" panose="05000000000000000000" charset="0"/>
              </a:rPr>
              <a:t> </a:t>
            </a:r>
            <a:r>
              <a:rPr lang="en-US" altLang="zh-CN" sz="2000" b="1">
                <a:solidFill>
                  <a:srgbClr val="FF0000"/>
                </a:solidFill>
                <a:sym typeface="Wingdings" panose="05000000000000000000" charset="0"/>
              </a:rPr>
              <a:t>4 cross-cluster blocks</a:t>
            </a:r>
            <a:endParaRPr lang="en-US" sz="200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Data migration: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none</a:t>
            </a:r>
            <a:r>
              <a:rPr lang="en-US" sz="2000" dirty="0">
                <a:sym typeface="+mn-ea"/>
              </a:rPr>
              <a:t>, as data blocks to be merged are dispersed </a:t>
            </a:r>
            <a:r>
              <a:rPr lang="en-US" altLang="zh-CN" sz="2000">
                <a:sym typeface="Wingdings" panose="05000000000000000000" charset="0"/>
              </a:rPr>
              <a:t> </a:t>
            </a:r>
            <a:r>
              <a:rPr lang="en-US" altLang="zh-CN" sz="2000" b="1">
                <a:solidFill>
                  <a:srgbClr val="00B050"/>
                </a:solidFill>
                <a:sym typeface="Wingdings" panose="05000000000000000000" charset="0"/>
              </a:rPr>
              <a:t>0 cross-cluster block</a:t>
            </a:r>
            <a:endParaRPr lang="en-US" sz="2000" b="1" dirty="0">
              <a:solidFill>
                <a:srgbClr val="00B050"/>
              </a:solidFill>
              <a:sym typeface="+mn-ea"/>
            </a:endParaRPr>
          </a:p>
          <a:p>
            <a:pPr lvl="1"/>
            <a:endParaRPr lang="en-US" altLang="zh-CN" sz="2000" b="1">
              <a:solidFill>
                <a:srgbClr val="FF0000"/>
              </a:solidFill>
              <a:sym typeface="Wingdings" panose="05000000000000000000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4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5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6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7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9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20" name="Rectangle 58"/>
          <p:cNvSpPr/>
          <p:nvPr>
            <p:custDataLst>
              <p:tags r:id="rId8"/>
            </p:custDataLst>
          </p:nvPr>
        </p:nvSpPr>
        <p:spPr>
          <a:xfrm>
            <a:off x="1957070" y="382270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21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2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3" name="Rectangle 1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4" name="Rectangle 58"/>
          <p:cNvSpPr/>
          <p:nvPr>
            <p:custDataLst>
              <p:tags r:id="rId12"/>
            </p:custDataLst>
          </p:nvPr>
        </p:nvSpPr>
        <p:spPr>
          <a:xfrm>
            <a:off x="4277995" y="281178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25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26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27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46" name="Rectangle 58"/>
          <p:cNvSpPr/>
          <p:nvPr>
            <p:custDataLst>
              <p:tags r:id="rId16"/>
            </p:custDataLst>
          </p:nvPr>
        </p:nvSpPr>
        <p:spPr>
          <a:xfrm>
            <a:off x="4277995" y="38220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47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48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49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50" name="Rectangle 58"/>
          <p:cNvSpPr/>
          <p:nvPr>
            <p:custDataLst>
              <p:tags r:id="rId20"/>
            </p:custDataLst>
          </p:nvPr>
        </p:nvSpPr>
        <p:spPr>
          <a:xfrm>
            <a:off x="1957070" y="48126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51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56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57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58" name="Rectangle 58"/>
          <p:cNvSpPr/>
          <p:nvPr>
            <p:custDataLst>
              <p:tags r:id="rId24"/>
            </p:custDataLst>
          </p:nvPr>
        </p:nvSpPr>
        <p:spPr>
          <a:xfrm>
            <a:off x="1957070" y="582295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59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60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61" name="Rectangle 1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62" name="Rectangle 58"/>
          <p:cNvSpPr/>
          <p:nvPr>
            <p:custDataLst>
              <p:tags r:id="rId28"/>
            </p:custDataLst>
          </p:nvPr>
        </p:nvSpPr>
        <p:spPr>
          <a:xfrm>
            <a:off x="4277995" y="481203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63" name="Rectangle 18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64" name="Rectangle 1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65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66" name="Rectangle 58"/>
          <p:cNvSpPr/>
          <p:nvPr>
            <p:custDataLst>
              <p:tags r:id="rId32"/>
            </p:custDataLst>
          </p:nvPr>
        </p:nvSpPr>
        <p:spPr>
          <a:xfrm>
            <a:off x="4277995" y="58223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67" name="Rectangle 18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8" name="Rectangle 18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0" name="Rectangle 58"/>
          <p:cNvSpPr/>
          <p:nvPr>
            <p:custDataLst>
              <p:tags r:id="rId35"/>
            </p:custDataLst>
          </p:nvPr>
        </p:nvSpPr>
        <p:spPr>
          <a:xfrm>
            <a:off x="6600825" y="2806065"/>
            <a:ext cx="3708000" cy="79756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71" name="Rectangle 1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699151" y="394103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72" name="Rectangle 1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239155" y="393831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74" name="Rectangle 18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75" name="Rectangle 18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76" name="Rectangle 18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699151" y="594128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77" name="Rectangle 18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7239155" y="593856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78" name="Rectangle 58"/>
          <p:cNvSpPr/>
          <p:nvPr>
            <p:custDataLst>
              <p:tags r:id="rId42"/>
            </p:custDataLst>
          </p:nvPr>
        </p:nvSpPr>
        <p:spPr>
          <a:xfrm>
            <a:off x="6600825" y="3821430"/>
            <a:ext cx="3708000" cy="79184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79" name="Rectangle 58"/>
          <p:cNvSpPr/>
          <p:nvPr>
            <p:custDataLst>
              <p:tags r:id="rId43"/>
            </p:custDataLst>
          </p:nvPr>
        </p:nvSpPr>
        <p:spPr>
          <a:xfrm>
            <a:off x="6600825" y="4811395"/>
            <a:ext cx="3708000" cy="79184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80" name="Rectangle 58"/>
          <p:cNvSpPr/>
          <p:nvPr>
            <p:custDataLst>
              <p:tags r:id="rId44"/>
            </p:custDataLst>
          </p:nvPr>
        </p:nvSpPr>
        <p:spPr>
          <a:xfrm>
            <a:off x="6600825" y="5816600"/>
            <a:ext cx="3708000" cy="79184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81" name="Rectangle 18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2" name="Rectangle 18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83" name="Rectangle 1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7779286" y="393849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4" name="Rectangle 18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8319290" y="393577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85" name="Rectangle 18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86" name="Rectangle 18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87" name="Rectangle 18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7779286" y="593874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88" name="Rectangle 18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8319290" y="59360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89" name="Rectangle 18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90" name="Rectangle 18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91" name="直接箭头连接符 90"/>
          <p:cNvCxnSpPr/>
          <p:nvPr>
            <p:custDataLst>
              <p:tags r:id="rId55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sp>
        <p:nvSpPr>
          <p:cNvPr id="92" name="Rectangle 1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9127391" y="492591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93" name="Rectangle 18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9667395" y="492319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95" name="直接箭头连接符 94"/>
          <p:cNvCxnSpPr/>
          <p:nvPr>
            <p:custDataLst>
              <p:tags r:id="rId58"/>
            </p:custDataLst>
          </p:nvPr>
        </p:nvCxnSpPr>
        <p:spPr>
          <a:xfrm>
            <a:off x="8859520" y="520192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96" name="直接箭头连接符 95"/>
          <p:cNvCxnSpPr>
            <a:stCxn id="81" idx="2"/>
            <a:endCxn id="83" idx="0"/>
          </p:cNvCxnSpPr>
          <p:nvPr>
            <p:custDataLst>
              <p:tags r:id="rId59"/>
            </p:custDataLst>
          </p:nvPr>
        </p:nvCxnSpPr>
        <p:spPr>
          <a:xfrm>
            <a:off x="8049260" y="346773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97" name="直接箭头连接符 96"/>
          <p:cNvCxnSpPr/>
          <p:nvPr>
            <p:custDataLst>
              <p:tags r:id="rId60"/>
            </p:custDataLst>
          </p:nvPr>
        </p:nvCxnSpPr>
        <p:spPr>
          <a:xfrm>
            <a:off x="8589010" y="346011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99" name="直接箭头连接符 98"/>
          <p:cNvCxnSpPr/>
          <p:nvPr>
            <p:custDataLst>
              <p:tags r:id="rId61"/>
            </p:custDataLst>
          </p:nvPr>
        </p:nvCxnSpPr>
        <p:spPr>
          <a:xfrm>
            <a:off x="8049260" y="546290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03" name="直接箭头连接符 102"/>
          <p:cNvCxnSpPr/>
          <p:nvPr>
            <p:custDataLst>
              <p:tags r:id="rId62"/>
            </p:custDataLst>
          </p:nvPr>
        </p:nvCxnSpPr>
        <p:spPr>
          <a:xfrm>
            <a:off x="8589010" y="545528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04" name="直接连接符 103"/>
          <p:cNvCxnSpPr/>
          <p:nvPr>
            <p:custDataLst>
              <p:tags r:id="rId63"/>
            </p:custDataLst>
          </p:nvPr>
        </p:nvCxnSpPr>
        <p:spPr>
          <a:xfrm flipH="1">
            <a:off x="178788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5" name="直接连接符 104"/>
          <p:cNvCxnSpPr/>
          <p:nvPr>
            <p:custDataLst>
              <p:tags r:id="rId64"/>
            </p:custDataLst>
          </p:nvPr>
        </p:nvCxnSpPr>
        <p:spPr>
          <a:xfrm flipV="1">
            <a:off x="1785620" y="2667000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6" name="直接连接符 105"/>
          <p:cNvCxnSpPr/>
          <p:nvPr>
            <p:custDataLst>
              <p:tags r:id="rId65"/>
            </p:custDataLst>
          </p:nvPr>
        </p:nvCxnSpPr>
        <p:spPr>
          <a:xfrm flipH="1">
            <a:off x="177709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7" name="直接连接符 106"/>
          <p:cNvCxnSpPr/>
          <p:nvPr>
            <p:custDataLst>
              <p:tags r:id="rId66"/>
            </p:custDataLst>
          </p:nvPr>
        </p:nvCxnSpPr>
        <p:spPr>
          <a:xfrm flipH="1">
            <a:off x="179614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8" name="直接连接符 107"/>
          <p:cNvCxnSpPr/>
          <p:nvPr>
            <p:custDataLst>
              <p:tags r:id="rId67"/>
            </p:custDataLst>
          </p:nvPr>
        </p:nvCxnSpPr>
        <p:spPr>
          <a:xfrm flipH="1">
            <a:off x="178534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9" name="直接连接符 108"/>
          <p:cNvCxnSpPr/>
          <p:nvPr>
            <p:custDataLst>
              <p:tags r:id="rId68"/>
            </p:custDataLst>
          </p:nvPr>
        </p:nvCxnSpPr>
        <p:spPr>
          <a:xfrm flipH="1">
            <a:off x="4117700" y="320679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0" name="直接连接符 109"/>
          <p:cNvCxnSpPr/>
          <p:nvPr>
            <p:custDataLst>
              <p:tags r:id="rId69"/>
            </p:custDataLst>
          </p:nvPr>
        </p:nvCxnSpPr>
        <p:spPr>
          <a:xfrm flipV="1">
            <a:off x="4115435" y="2667635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2" name="直接连接符 121"/>
          <p:cNvCxnSpPr/>
          <p:nvPr>
            <p:custDataLst>
              <p:tags r:id="rId70"/>
            </p:custDataLst>
          </p:nvPr>
        </p:nvCxnSpPr>
        <p:spPr>
          <a:xfrm flipH="1">
            <a:off x="4106905" y="295279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3" name="直接连接符 122"/>
          <p:cNvCxnSpPr/>
          <p:nvPr>
            <p:custDataLst>
              <p:tags r:id="rId71"/>
            </p:custDataLst>
          </p:nvPr>
        </p:nvCxnSpPr>
        <p:spPr>
          <a:xfrm flipH="1">
            <a:off x="4125955" y="42240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4" name="直接连接符 123"/>
          <p:cNvCxnSpPr/>
          <p:nvPr>
            <p:custDataLst>
              <p:tags r:id="rId72"/>
            </p:custDataLst>
          </p:nvPr>
        </p:nvCxnSpPr>
        <p:spPr>
          <a:xfrm flipH="1">
            <a:off x="4115160" y="39700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5" name="直接连接符 124"/>
          <p:cNvCxnSpPr/>
          <p:nvPr>
            <p:custDataLst>
              <p:tags r:id="rId73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7" name="直接连接符 126"/>
          <p:cNvCxnSpPr/>
          <p:nvPr>
            <p:custDataLst>
              <p:tags r:id="rId74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29" name="直接连接符 128"/>
          <p:cNvCxnSpPr/>
          <p:nvPr>
            <p:custDataLst>
              <p:tags r:id="rId75"/>
            </p:custDataLst>
          </p:nvPr>
        </p:nvCxnSpPr>
        <p:spPr>
          <a:xfrm>
            <a:off x="6705600" y="39211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30" name="直接连接符 129"/>
          <p:cNvCxnSpPr/>
          <p:nvPr>
            <p:custDataLst>
              <p:tags r:id="rId76"/>
            </p:custDataLst>
          </p:nvPr>
        </p:nvCxnSpPr>
        <p:spPr>
          <a:xfrm flipV="1">
            <a:off x="6705600" y="39255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33" name="直接连接符 132"/>
          <p:cNvCxnSpPr/>
          <p:nvPr>
            <p:custDataLst>
              <p:tags r:id="rId77"/>
            </p:custDataLst>
          </p:nvPr>
        </p:nvCxnSpPr>
        <p:spPr>
          <a:xfrm>
            <a:off x="7239000" y="394271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34" name="直接连接符 133"/>
          <p:cNvCxnSpPr/>
          <p:nvPr>
            <p:custDataLst>
              <p:tags r:id="rId78"/>
            </p:custDataLst>
          </p:nvPr>
        </p:nvCxnSpPr>
        <p:spPr>
          <a:xfrm flipV="1">
            <a:off x="7239000" y="394716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35" name="Rectangle 18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36" name="Rectangle 18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37" name="直接连接符 136"/>
          <p:cNvCxnSpPr/>
          <p:nvPr>
            <p:custDataLst>
              <p:tags r:id="rId81"/>
            </p:custDataLst>
          </p:nvPr>
        </p:nvCxnSpPr>
        <p:spPr>
          <a:xfrm flipH="1">
            <a:off x="1785345" y="519751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8" name="直接连接符 137"/>
          <p:cNvCxnSpPr/>
          <p:nvPr>
            <p:custDataLst>
              <p:tags r:id="rId82"/>
            </p:custDataLst>
          </p:nvPr>
        </p:nvCxnSpPr>
        <p:spPr>
          <a:xfrm flipV="1">
            <a:off x="1783080" y="4725035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9" name="直接连接符 138"/>
          <p:cNvCxnSpPr/>
          <p:nvPr>
            <p:custDataLst>
              <p:tags r:id="rId83"/>
            </p:custDataLst>
          </p:nvPr>
        </p:nvCxnSpPr>
        <p:spPr>
          <a:xfrm flipH="1">
            <a:off x="1774550" y="494351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0" name="直接连接符 139"/>
          <p:cNvCxnSpPr/>
          <p:nvPr>
            <p:custDataLst>
              <p:tags r:id="rId84"/>
            </p:custDataLst>
          </p:nvPr>
        </p:nvCxnSpPr>
        <p:spPr>
          <a:xfrm flipH="1">
            <a:off x="1793600" y="621478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1" name="直接连接符 140"/>
          <p:cNvCxnSpPr/>
          <p:nvPr>
            <p:custDataLst>
              <p:tags r:id="rId85"/>
            </p:custDataLst>
          </p:nvPr>
        </p:nvCxnSpPr>
        <p:spPr>
          <a:xfrm flipH="1">
            <a:off x="1782805" y="596078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2" name="直接连接符 141"/>
          <p:cNvCxnSpPr/>
          <p:nvPr>
            <p:custDataLst>
              <p:tags r:id="rId86"/>
            </p:custDataLst>
          </p:nvPr>
        </p:nvCxnSpPr>
        <p:spPr>
          <a:xfrm flipH="1">
            <a:off x="4115160" y="519815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3" name="直接连接符 142"/>
          <p:cNvCxnSpPr/>
          <p:nvPr>
            <p:custDataLst>
              <p:tags r:id="rId87"/>
            </p:custDataLst>
          </p:nvPr>
        </p:nvCxnSpPr>
        <p:spPr>
          <a:xfrm flipV="1">
            <a:off x="4112895" y="4725670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5" name="直接连接符 144"/>
          <p:cNvCxnSpPr/>
          <p:nvPr>
            <p:custDataLst>
              <p:tags r:id="rId88"/>
            </p:custDataLst>
          </p:nvPr>
        </p:nvCxnSpPr>
        <p:spPr>
          <a:xfrm flipH="1">
            <a:off x="4104365" y="494415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7" name="直接连接符 146"/>
          <p:cNvCxnSpPr/>
          <p:nvPr>
            <p:custDataLst>
              <p:tags r:id="rId89"/>
            </p:custDataLst>
          </p:nvPr>
        </p:nvCxnSpPr>
        <p:spPr>
          <a:xfrm flipH="1">
            <a:off x="4123415" y="621542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8" name="直接连接符 147"/>
          <p:cNvCxnSpPr/>
          <p:nvPr>
            <p:custDataLst>
              <p:tags r:id="rId90"/>
            </p:custDataLst>
          </p:nvPr>
        </p:nvCxnSpPr>
        <p:spPr>
          <a:xfrm flipH="1">
            <a:off x="4112620" y="596142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51" name="直接连接符 150"/>
          <p:cNvCxnSpPr/>
          <p:nvPr>
            <p:custDataLst>
              <p:tags r:id="rId91"/>
            </p:custDataLst>
          </p:nvPr>
        </p:nvCxnSpPr>
        <p:spPr>
          <a:xfrm flipH="1" flipV="1">
            <a:off x="1774825" y="472380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52" name="直接连接符 151"/>
          <p:cNvCxnSpPr/>
          <p:nvPr>
            <p:custDataLst>
              <p:tags r:id="rId92"/>
            </p:custDataLst>
          </p:nvPr>
        </p:nvCxnSpPr>
        <p:spPr>
          <a:xfrm flipV="1">
            <a:off x="7236460" y="473583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95" name="直接连接符 194"/>
          <p:cNvCxnSpPr/>
          <p:nvPr>
            <p:custDataLst>
              <p:tags r:id="rId93"/>
            </p:custDataLst>
          </p:nvPr>
        </p:nvCxnSpPr>
        <p:spPr>
          <a:xfrm>
            <a:off x="6703060" y="591248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96" name="直接连接符 195"/>
          <p:cNvCxnSpPr/>
          <p:nvPr>
            <p:custDataLst>
              <p:tags r:id="rId94"/>
            </p:custDataLst>
          </p:nvPr>
        </p:nvCxnSpPr>
        <p:spPr>
          <a:xfrm flipV="1">
            <a:off x="6703060" y="591693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97" name="直接连接符 196"/>
          <p:cNvCxnSpPr/>
          <p:nvPr>
            <p:custDataLst>
              <p:tags r:id="rId95"/>
            </p:custDataLst>
          </p:nvPr>
        </p:nvCxnSpPr>
        <p:spPr>
          <a:xfrm>
            <a:off x="7236460" y="593407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98" name="直接连接符 197"/>
          <p:cNvCxnSpPr/>
          <p:nvPr>
            <p:custDataLst>
              <p:tags r:id="rId96"/>
            </p:custDataLst>
          </p:nvPr>
        </p:nvCxnSpPr>
        <p:spPr>
          <a:xfrm flipV="1">
            <a:off x="7236460" y="593852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99" name="Rectangle 18"/>
          <p:cNvSpPr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6699885" y="506476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00" name="Rectangle 18"/>
          <p:cNvSpPr>
            <a:spLocks noChangeArrowheads="1"/>
          </p:cNvSpPr>
          <p:nvPr>
            <p:custDataLst>
              <p:tags r:id="rId98"/>
            </p:custDataLst>
          </p:nvPr>
        </p:nvSpPr>
        <p:spPr bwMode="auto">
          <a:xfrm>
            <a:off x="7239790" y="506485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Dispersed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13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2nd stage</a:t>
            </a:r>
            <a:endParaRPr lang="en-US" altLang="zh-CN" sz="2400" b="1">
              <a:solidFill>
                <a:srgbClr val="FF0000"/>
              </a:solidFill>
              <a:sym typeface="Wingdings" panose="05000000000000000000" charset="0"/>
            </a:endParaRPr>
          </a:p>
          <a:p>
            <a:pPr lvl="1"/>
            <a:r>
              <a:rPr lang="en-US" sz="2000" dirty="0">
                <a:sym typeface="+mn-ea"/>
              </a:rPr>
              <a:t>Global parity recalculation: 16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Local parity recalculation: </a:t>
            </a:r>
            <a:r>
              <a:rPr lang="en-US" sz="2000" b="1" dirty="0">
                <a:solidFill>
                  <a:srgbClr val="FF0000"/>
                </a:solidFill>
                <a:sym typeface="+mn-ea"/>
              </a:rPr>
              <a:t>2 cross-cluster blocks</a:t>
            </a:r>
            <a:endParaRPr lang="en-US" sz="200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Data migration: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0 cross-cluster block</a:t>
            </a:r>
          </a:p>
          <a:p>
            <a:pPr lvl="1"/>
            <a:endParaRPr lang="en-US" altLang="zh-CN" sz="2000" b="1" dirty="0">
              <a:solidFill>
                <a:srgbClr val="00B050"/>
              </a:solidFill>
              <a:sym typeface="+mn-ea"/>
            </a:endParaRPr>
          </a:p>
        </p:txBody>
      </p:sp>
      <p:sp>
        <p:nvSpPr>
          <p:cNvPr id="156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57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58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59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60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61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62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63" name="Rectangle 58"/>
          <p:cNvSpPr/>
          <p:nvPr>
            <p:custDataLst>
              <p:tags r:id="rId8"/>
            </p:custDataLst>
          </p:nvPr>
        </p:nvSpPr>
        <p:spPr>
          <a:xfrm>
            <a:off x="1957070" y="382270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64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65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66" name="Rectangle 1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67" name="Rectangle 58"/>
          <p:cNvSpPr/>
          <p:nvPr>
            <p:custDataLst>
              <p:tags r:id="rId12"/>
            </p:custDataLst>
          </p:nvPr>
        </p:nvSpPr>
        <p:spPr>
          <a:xfrm>
            <a:off x="4277995" y="281178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68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69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70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71" name="Rectangle 58"/>
          <p:cNvSpPr/>
          <p:nvPr>
            <p:custDataLst>
              <p:tags r:id="rId16"/>
            </p:custDataLst>
          </p:nvPr>
        </p:nvSpPr>
        <p:spPr>
          <a:xfrm>
            <a:off x="4277995" y="38220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72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173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174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175" name="Rectangle 58"/>
          <p:cNvSpPr/>
          <p:nvPr>
            <p:custDataLst>
              <p:tags r:id="rId20"/>
            </p:custDataLst>
          </p:nvPr>
        </p:nvSpPr>
        <p:spPr>
          <a:xfrm>
            <a:off x="1957070" y="48126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76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177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178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179" name="Rectangle 58"/>
          <p:cNvSpPr/>
          <p:nvPr>
            <p:custDataLst>
              <p:tags r:id="rId24"/>
            </p:custDataLst>
          </p:nvPr>
        </p:nvSpPr>
        <p:spPr>
          <a:xfrm>
            <a:off x="1957070" y="582295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80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181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182" name="Rectangle 1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183" name="Rectangle 58"/>
          <p:cNvSpPr/>
          <p:nvPr>
            <p:custDataLst>
              <p:tags r:id="rId28"/>
            </p:custDataLst>
          </p:nvPr>
        </p:nvSpPr>
        <p:spPr>
          <a:xfrm>
            <a:off x="4277995" y="481203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84" name="Rectangle 18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185" name="Rectangle 1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186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187" name="Rectangle 58"/>
          <p:cNvSpPr/>
          <p:nvPr>
            <p:custDataLst>
              <p:tags r:id="rId32"/>
            </p:custDataLst>
          </p:nvPr>
        </p:nvSpPr>
        <p:spPr>
          <a:xfrm>
            <a:off x="4277995" y="58223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88" name="Rectangle 18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89" name="Rectangle 18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90" name="Rectangle 58"/>
          <p:cNvSpPr/>
          <p:nvPr>
            <p:custDataLst>
              <p:tags r:id="rId35"/>
            </p:custDataLst>
          </p:nvPr>
        </p:nvSpPr>
        <p:spPr>
          <a:xfrm>
            <a:off x="6600825" y="2806065"/>
            <a:ext cx="3708000" cy="79756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91" name="Rectangle 1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92" name="Rectangle 1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93" name="Rectangle 58"/>
          <p:cNvSpPr/>
          <p:nvPr>
            <p:custDataLst>
              <p:tags r:id="rId38"/>
            </p:custDataLst>
          </p:nvPr>
        </p:nvSpPr>
        <p:spPr>
          <a:xfrm>
            <a:off x="6600825" y="4811395"/>
            <a:ext cx="3708000" cy="79184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94" name="Rectangle 18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15" name="Rectangle 18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16" name="Rectangle 18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17" name="Rectangle 18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18" name="Rectangle 18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19" name="Rectangle 18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220" name="直接箭头连接符 219"/>
          <p:cNvCxnSpPr/>
          <p:nvPr>
            <p:custDataLst>
              <p:tags r:id="rId45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221" name="直接箭头连接符 220"/>
          <p:cNvCxnSpPr/>
          <p:nvPr>
            <p:custDataLst>
              <p:tags r:id="rId46"/>
            </p:custDataLst>
          </p:nvPr>
        </p:nvCxnSpPr>
        <p:spPr>
          <a:xfrm>
            <a:off x="8049260" y="346773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222" name="直接箭头连接符 221"/>
          <p:cNvCxnSpPr/>
          <p:nvPr>
            <p:custDataLst>
              <p:tags r:id="rId47"/>
            </p:custDataLst>
          </p:nvPr>
        </p:nvCxnSpPr>
        <p:spPr>
          <a:xfrm>
            <a:off x="8589010" y="346011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rgbClr val="7030A0"/>
            </a:solidFill>
            <a:prstDash val="solid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223" name="直接连接符 222"/>
          <p:cNvCxnSpPr/>
          <p:nvPr>
            <p:custDataLst>
              <p:tags r:id="rId48"/>
            </p:custDataLst>
          </p:nvPr>
        </p:nvCxnSpPr>
        <p:spPr>
          <a:xfrm flipH="1">
            <a:off x="178915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4" name="直接连接符 223"/>
          <p:cNvCxnSpPr/>
          <p:nvPr>
            <p:custDataLst>
              <p:tags r:id="rId49"/>
            </p:custDataLst>
          </p:nvPr>
        </p:nvCxnSpPr>
        <p:spPr>
          <a:xfrm flipV="1">
            <a:off x="17868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5" name="直接连接符 224"/>
          <p:cNvCxnSpPr/>
          <p:nvPr>
            <p:custDataLst>
              <p:tags r:id="rId50"/>
            </p:custDataLst>
          </p:nvPr>
        </p:nvCxnSpPr>
        <p:spPr>
          <a:xfrm flipH="1">
            <a:off x="177836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6" name="直接连接符 225"/>
          <p:cNvCxnSpPr/>
          <p:nvPr>
            <p:custDataLst>
              <p:tags r:id="rId51"/>
            </p:custDataLst>
          </p:nvPr>
        </p:nvCxnSpPr>
        <p:spPr>
          <a:xfrm flipH="1">
            <a:off x="17974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7" name="直接连接符 226"/>
          <p:cNvCxnSpPr/>
          <p:nvPr>
            <p:custDataLst>
              <p:tags r:id="rId52"/>
            </p:custDataLst>
          </p:nvPr>
        </p:nvCxnSpPr>
        <p:spPr>
          <a:xfrm flipH="1">
            <a:off x="178661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8" name="直接连接符 227"/>
          <p:cNvCxnSpPr/>
          <p:nvPr>
            <p:custDataLst>
              <p:tags r:id="rId53"/>
            </p:custDataLst>
          </p:nvPr>
        </p:nvCxnSpPr>
        <p:spPr>
          <a:xfrm flipH="1">
            <a:off x="1797410" y="5214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29" name="直接连接符 228"/>
          <p:cNvCxnSpPr/>
          <p:nvPr>
            <p:custDataLst>
              <p:tags r:id="rId54"/>
            </p:custDataLst>
          </p:nvPr>
        </p:nvCxnSpPr>
        <p:spPr>
          <a:xfrm flipH="1">
            <a:off x="1786615" y="4960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0" name="直接连接符 229"/>
          <p:cNvCxnSpPr/>
          <p:nvPr>
            <p:custDataLst>
              <p:tags r:id="rId55"/>
            </p:custDataLst>
          </p:nvPr>
        </p:nvCxnSpPr>
        <p:spPr>
          <a:xfrm flipH="1">
            <a:off x="17974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1" name="直接连接符 230"/>
          <p:cNvCxnSpPr/>
          <p:nvPr>
            <p:custDataLst>
              <p:tags r:id="rId56"/>
            </p:custDataLst>
          </p:nvPr>
        </p:nvCxnSpPr>
        <p:spPr>
          <a:xfrm flipH="1">
            <a:off x="1786615" y="5967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2" name="直接连接符 231"/>
          <p:cNvCxnSpPr/>
          <p:nvPr>
            <p:custDataLst>
              <p:tags r:id="rId57"/>
            </p:custDataLst>
          </p:nvPr>
        </p:nvCxnSpPr>
        <p:spPr>
          <a:xfrm flipH="1">
            <a:off x="412595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3" name="直接连接符 232"/>
          <p:cNvCxnSpPr/>
          <p:nvPr>
            <p:custDataLst>
              <p:tags r:id="rId58"/>
            </p:custDataLst>
          </p:nvPr>
        </p:nvCxnSpPr>
        <p:spPr>
          <a:xfrm flipV="1">
            <a:off x="41236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4" name="直接连接符 233"/>
          <p:cNvCxnSpPr/>
          <p:nvPr>
            <p:custDataLst>
              <p:tags r:id="rId59"/>
            </p:custDataLst>
          </p:nvPr>
        </p:nvCxnSpPr>
        <p:spPr>
          <a:xfrm flipH="1">
            <a:off x="411516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5" name="直接连接符 234"/>
          <p:cNvCxnSpPr/>
          <p:nvPr>
            <p:custDataLst>
              <p:tags r:id="rId60"/>
            </p:custDataLst>
          </p:nvPr>
        </p:nvCxnSpPr>
        <p:spPr>
          <a:xfrm flipH="1">
            <a:off x="41342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6" name="直接连接符 235"/>
          <p:cNvCxnSpPr/>
          <p:nvPr>
            <p:custDataLst>
              <p:tags r:id="rId61"/>
            </p:custDataLst>
          </p:nvPr>
        </p:nvCxnSpPr>
        <p:spPr>
          <a:xfrm flipH="1">
            <a:off x="412341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7" name="直接连接符 236"/>
          <p:cNvCxnSpPr/>
          <p:nvPr>
            <p:custDataLst>
              <p:tags r:id="rId62"/>
            </p:custDataLst>
          </p:nvPr>
        </p:nvCxnSpPr>
        <p:spPr>
          <a:xfrm flipH="1">
            <a:off x="4134210" y="5214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8" name="直接连接符 237"/>
          <p:cNvCxnSpPr/>
          <p:nvPr>
            <p:custDataLst>
              <p:tags r:id="rId63"/>
            </p:custDataLst>
          </p:nvPr>
        </p:nvCxnSpPr>
        <p:spPr>
          <a:xfrm flipH="1">
            <a:off x="4123415" y="4960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9" name="直接连接符 238"/>
          <p:cNvCxnSpPr/>
          <p:nvPr>
            <p:custDataLst>
              <p:tags r:id="rId64"/>
            </p:custDataLst>
          </p:nvPr>
        </p:nvCxnSpPr>
        <p:spPr>
          <a:xfrm flipH="1">
            <a:off x="41342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0" name="直接连接符 239"/>
          <p:cNvCxnSpPr/>
          <p:nvPr>
            <p:custDataLst>
              <p:tags r:id="rId65"/>
            </p:custDataLst>
          </p:nvPr>
        </p:nvCxnSpPr>
        <p:spPr>
          <a:xfrm flipH="1">
            <a:off x="4123415" y="5967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1" name="直接连接符 240"/>
          <p:cNvCxnSpPr/>
          <p:nvPr>
            <p:custDataLst>
              <p:tags r:id="rId66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2" name="直接连接符 241"/>
          <p:cNvCxnSpPr/>
          <p:nvPr>
            <p:custDataLst>
              <p:tags r:id="rId67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243" name="直接连接符 242"/>
          <p:cNvCxnSpPr/>
          <p:nvPr>
            <p:custDataLst>
              <p:tags r:id="rId68"/>
            </p:custDataLst>
          </p:nvPr>
        </p:nvCxnSpPr>
        <p:spPr>
          <a:xfrm>
            <a:off x="6705600" y="492125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44" name="直接连接符 243"/>
          <p:cNvCxnSpPr/>
          <p:nvPr>
            <p:custDataLst>
              <p:tags r:id="rId69"/>
            </p:custDataLst>
          </p:nvPr>
        </p:nvCxnSpPr>
        <p:spPr>
          <a:xfrm flipV="1">
            <a:off x="6705600" y="492569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45" name="直接连接符 244"/>
          <p:cNvCxnSpPr/>
          <p:nvPr>
            <p:custDataLst>
              <p:tags r:id="rId70"/>
            </p:custDataLst>
          </p:nvPr>
        </p:nvCxnSpPr>
        <p:spPr>
          <a:xfrm>
            <a:off x="7239000" y="494284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46" name="直接连接符 245"/>
          <p:cNvCxnSpPr/>
          <p:nvPr>
            <p:custDataLst>
              <p:tags r:id="rId71"/>
            </p:custDataLst>
          </p:nvPr>
        </p:nvCxnSpPr>
        <p:spPr>
          <a:xfrm flipV="1">
            <a:off x="7239000" y="494728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247" name="Rectangle 18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48" name="Rectangle 18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Aggregated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14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1st stage</a:t>
            </a:r>
            <a:endParaRPr lang="en-US" altLang="zh-CN" sz="2400" b="1">
              <a:solidFill>
                <a:srgbClr val="FF0000"/>
              </a:solidFill>
              <a:sym typeface="Wingdings" panose="05000000000000000000" charset="0"/>
            </a:endParaRPr>
          </a:p>
          <a:p>
            <a:pPr lvl="1" algn="l">
              <a:buClrTx/>
              <a:buSzTx/>
              <a:buFontTx/>
            </a:pPr>
            <a:r>
              <a:rPr lang="en-US" sz="2000" dirty="0">
                <a:sym typeface="+mn-ea"/>
              </a:rPr>
              <a:t>Global parity recalculation: 8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 algn="l">
              <a:buClrTx/>
              <a:buSzTx/>
              <a:buFontTx/>
            </a:pPr>
            <a:r>
              <a:rPr lang="en-US" sz="2000" dirty="0">
                <a:solidFill>
                  <a:schemeClr val="tx1"/>
                </a:solidFill>
                <a:sym typeface="+mn-ea"/>
              </a:rPr>
              <a:t>Local parity recalculation: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inner-cluster, 0 cross-cluster block</a:t>
            </a:r>
            <a:endParaRPr lang="en-US" sz="2000" dirty="0">
              <a:solidFill>
                <a:schemeClr val="tx1"/>
              </a:solidFill>
              <a:sym typeface="+mn-ea"/>
            </a:endParaRPr>
          </a:p>
          <a:p>
            <a:pPr lvl="1" algn="l">
              <a:buClrTx/>
              <a:buSzTx/>
              <a:buFontTx/>
            </a:pPr>
            <a:r>
              <a:rPr lang="en-US" sz="2000" dirty="0">
                <a:solidFill>
                  <a:schemeClr val="tx1"/>
                </a:solidFill>
                <a:sym typeface="+mn-ea"/>
              </a:rPr>
              <a:t>Data migration: </a:t>
            </a:r>
            <a:r>
              <a:rPr lang="en-US" sz="2000" b="1" dirty="0">
                <a:solidFill>
                  <a:srgbClr val="FF0000"/>
                </a:solidFill>
                <a:sym typeface="+mn-ea"/>
              </a:rPr>
              <a:t>12 cross-cluster blocks</a:t>
            </a:r>
          </a:p>
          <a:p>
            <a:pPr lvl="1"/>
            <a:endParaRPr lang="en-US" altLang="zh-CN" sz="20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6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8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379666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9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0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2" name="Rectangle 1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3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4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5" name="Rectangle 58"/>
          <p:cNvSpPr/>
          <p:nvPr>
            <p:custDataLst>
              <p:tags r:id="rId11"/>
            </p:custDataLst>
          </p:nvPr>
        </p:nvSpPr>
        <p:spPr>
          <a:xfrm>
            <a:off x="4277995" y="2811780"/>
            <a:ext cx="1828800" cy="380238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6" name="Rectangle 18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7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9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20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21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22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23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24" name="Rectangle 18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25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26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27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28" name="Rectangle 1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29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30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31" name="Rectangle 1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2" name="Rectangle 18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3" name="Rectangle 58"/>
          <p:cNvSpPr/>
          <p:nvPr>
            <p:custDataLst>
              <p:tags r:id="rId29"/>
            </p:custDataLst>
          </p:nvPr>
        </p:nvSpPr>
        <p:spPr>
          <a:xfrm>
            <a:off x="6600825" y="2806065"/>
            <a:ext cx="3708000" cy="380809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34" name="Rectangle 1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6699151" y="394103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239155" y="393831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6" name="Rectangle 18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7" name="Rectangle 18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8" name="Rectangle 18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699151" y="594128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39" name="Rectangle 18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239155" y="593856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40" name="Rectangle 1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1" name="Rectangle 1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42" name="Rectangle 18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779286" y="393849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43" name="Rectangle 18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8319290" y="393577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44" name="Rectangle 18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45" name="Rectangle 18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46" name="Rectangle 18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7779286" y="593874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47" name="Rectangle 18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8319290" y="59360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48" name="Rectangle 18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9" name="Rectangle 18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50" name="直接箭头连接符 49"/>
          <p:cNvCxnSpPr/>
          <p:nvPr>
            <p:custDataLst>
              <p:tags r:id="rId46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sp>
        <p:nvSpPr>
          <p:cNvPr id="51" name="Rectangle 1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9127391" y="492591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52" name="Rectangle 18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9667395" y="492319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53" name="直接箭头连接符 52"/>
          <p:cNvCxnSpPr/>
          <p:nvPr>
            <p:custDataLst>
              <p:tags r:id="rId49"/>
            </p:custDataLst>
          </p:nvPr>
        </p:nvCxnSpPr>
        <p:spPr>
          <a:xfrm>
            <a:off x="8859520" y="520192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54" name="直接箭头连接符 53"/>
          <p:cNvCxnSpPr/>
          <p:nvPr>
            <p:custDataLst>
              <p:tags r:id="rId50"/>
            </p:custDataLst>
          </p:nvPr>
        </p:nvCxnSpPr>
        <p:spPr>
          <a:xfrm>
            <a:off x="8049260" y="346773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55" name="直接箭头连接符 54"/>
          <p:cNvCxnSpPr/>
          <p:nvPr>
            <p:custDataLst>
              <p:tags r:id="rId51"/>
            </p:custDataLst>
          </p:nvPr>
        </p:nvCxnSpPr>
        <p:spPr>
          <a:xfrm>
            <a:off x="8589010" y="346011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56" name="直接箭头连接符 55"/>
          <p:cNvCxnSpPr/>
          <p:nvPr>
            <p:custDataLst>
              <p:tags r:id="rId52"/>
            </p:custDataLst>
          </p:nvPr>
        </p:nvCxnSpPr>
        <p:spPr>
          <a:xfrm>
            <a:off x="8049260" y="546290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57" name="直接箭头连接符 56"/>
          <p:cNvCxnSpPr/>
          <p:nvPr>
            <p:custDataLst>
              <p:tags r:id="rId53"/>
            </p:custDataLst>
          </p:nvPr>
        </p:nvCxnSpPr>
        <p:spPr>
          <a:xfrm>
            <a:off x="8589010" y="545528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58" name="直接连接符 57"/>
          <p:cNvCxnSpPr/>
          <p:nvPr>
            <p:custDataLst>
              <p:tags r:id="rId54"/>
            </p:custDataLst>
          </p:nvPr>
        </p:nvCxnSpPr>
        <p:spPr>
          <a:xfrm flipH="1">
            <a:off x="178788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59" name="直接连接符 58"/>
          <p:cNvCxnSpPr/>
          <p:nvPr>
            <p:custDataLst>
              <p:tags r:id="rId55"/>
            </p:custDataLst>
          </p:nvPr>
        </p:nvCxnSpPr>
        <p:spPr>
          <a:xfrm flipV="1">
            <a:off x="1785620" y="2667000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0" name="直接连接符 59"/>
          <p:cNvCxnSpPr/>
          <p:nvPr>
            <p:custDataLst>
              <p:tags r:id="rId56"/>
            </p:custDataLst>
          </p:nvPr>
        </p:nvCxnSpPr>
        <p:spPr>
          <a:xfrm flipH="1">
            <a:off x="179614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1" name="直接连接符 60"/>
          <p:cNvCxnSpPr/>
          <p:nvPr>
            <p:custDataLst>
              <p:tags r:id="rId57"/>
            </p:custDataLst>
          </p:nvPr>
        </p:nvCxnSpPr>
        <p:spPr>
          <a:xfrm flipH="1">
            <a:off x="4117700" y="320679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2" name="直接连接符 61"/>
          <p:cNvCxnSpPr/>
          <p:nvPr>
            <p:custDataLst>
              <p:tags r:id="rId58"/>
            </p:custDataLst>
          </p:nvPr>
        </p:nvCxnSpPr>
        <p:spPr>
          <a:xfrm flipV="1">
            <a:off x="4115435" y="2667635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3" name="直接连接符 62"/>
          <p:cNvCxnSpPr/>
          <p:nvPr>
            <p:custDataLst>
              <p:tags r:id="rId59"/>
            </p:custDataLst>
          </p:nvPr>
        </p:nvCxnSpPr>
        <p:spPr>
          <a:xfrm flipH="1">
            <a:off x="4125955" y="42240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4" name="直接连接符 63"/>
          <p:cNvCxnSpPr/>
          <p:nvPr>
            <p:custDataLst>
              <p:tags r:id="rId60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5" name="直接连接符 64"/>
          <p:cNvCxnSpPr/>
          <p:nvPr>
            <p:custDataLst>
              <p:tags r:id="rId61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66" name="直接连接符 65"/>
          <p:cNvCxnSpPr/>
          <p:nvPr>
            <p:custDataLst>
              <p:tags r:id="rId62"/>
            </p:custDataLst>
          </p:nvPr>
        </p:nvCxnSpPr>
        <p:spPr>
          <a:xfrm>
            <a:off x="6705600" y="39211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68" name="直接连接符 67"/>
          <p:cNvCxnSpPr/>
          <p:nvPr>
            <p:custDataLst>
              <p:tags r:id="rId63"/>
            </p:custDataLst>
          </p:nvPr>
        </p:nvCxnSpPr>
        <p:spPr>
          <a:xfrm flipV="1">
            <a:off x="6705600" y="39255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69" name="直接连接符 68"/>
          <p:cNvCxnSpPr/>
          <p:nvPr>
            <p:custDataLst>
              <p:tags r:id="rId64"/>
            </p:custDataLst>
          </p:nvPr>
        </p:nvCxnSpPr>
        <p:spPr>
          <a:xfrm>
            <a:off x="7239000" y="394271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70" name="直接连接符 69"/>
          <p:cNvCxnSpPr/>
          <p:nvPr>
            <p:custDataLst>
              <p:tags r:id="rId65"/>
            </p:custDataLst>
          </p:nvPr>
        </p:nvCxnSpPr>
        <p:spPr>
          <a:xfrm flipV="1">
            <a:off x="7239000" y="394716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71" name="Rectangle 18"/>
          <p:cNvSpPr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2" name="Rectangle 1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73" name="直接连接符 72"/>
          <p:cNvCxnSpPr/>
          <p:nvPr>
            <p:custDataLst>
              <p:tags r:id="rId68"/>
            </p:custDataLst>
          </p:nvPr>
        </p:nvCxnSpPr>
        <p:spPr>
          <a:xfrm flipH="1">
            <a:off x="1785345" y="519751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4" name="直接连接符 73"/>
          <p:cNvCxnSpPr/>
          <p:nvPr>
            <p:custDataLst>
              <p:tags r:id="rId69"/>
            </p:custDataLst>
          </p:nvPr>
        </p:nvCxnSpPr>
        <p:spPr>
          <a:xfrm flipV="1">
            <a:off x="1783080" y="4725035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5" name="直接连接符 74"/>
          <p:cNvCxnSpPr/>
          <p:nvPr>
            <p:custDataLst>
              <p:tags r:id="rId70"/>
            </p:custDataLst>
          </p:nvPr>
        </p:nvCxnSpPr>
        <p:spPr>
          <a:xfrm flipH="1">
            <a:off x="1793600" y="621478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4" name="直接连接符 93"/>
          <p:cNvCxnSpPr/>
          <p:nvPr>
            <p:custDataLst>
              <p:tags r:id="rId71"/>
            </p:custDataLst>
          </p:nvPr>
        </p:nvCxnSpPr>
        <p:spPr>
          <a:xfrm flipH="1">
            <a:off x="4115160" y="519815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8" name="直接连接符 97"/>
          <p:cNvCxnSpPr/>
          <p:nvPr>
            <p:custDataLst>
              <p:tags r:id="rId72"/>
            </p:custDataLst>
          </p:nvPr>
        </p:nvCxnSpPr>
        <p:spPr>
          <a:xfrm flipV="1">
            <a:off x="4112895" y="4725670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0" name="直接连接符 99"/>
          <p:cNvCxnSpPr/>
          <p:nvPr>
            <p:custDataLst>
              <p:tags r:id="rId73"/>
            </p:custDataLst>
          </p:nvPr>
        </p:nvCxnSpPr>
        <p:spPr>
          <a:xfrm flipH="1">
            <a:off x="4123415" y="621542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1" name="直接连接符 100"/>
          <p:cNvCxnSpPr/>
          <p:nvPr>
            <p:custDataLst>
              <p:tags r:id="rId74"/>
            </p:custDataLst>
          </p:nvPr>
        </p:nvCxnSpPr>
        <p:spPr>
          <a:xfrm flipH="1" flipV="1">
            <a:off x="1774825" y="472380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02" name="直接连接符 101"/>
          <p:cNvCxnSpPr/>
          <p:nvPr>
            <p:custDataLst>
              <p:tags r:id="rId75"/>
            </p:custDataLst>
          </p:nvPr>
        </p:nvCxnSpPr>
        <p:spPr>
          <a:xfrm flipV="1">
            <a:off x="7236460" y="473583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111" name="直接连接符 110"/>
          <p:cNvCxnSpPr/>
          <p:nvPr>
            <p:custDataLst>
              <p:tags r:id="rId76"/>
            </p:custDataLst>
          </p:nvPr>
        </p:nvCxnSpPr>
        <p:spPr>
          <a:xfrm>
            <a:off x="6703060" y="591248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2" name="直接连接符 111"/>
          <p:cNvCxnSpPr/>
          <p:nvPr>
            <p:custDataLst>
              <p:tags r:id="rId77"/>
            </p:custDataLst>
          </p:nvPr>
        </p:nvCxnSpPr>
        <p:spPr>
          <a:xfrm flipV="1">
            <a:off x="6703060" y="591693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3" name="直接连接符 112"/>
          <p:cNvCxnSpPr/>
          <p:nvPr>
            <p:custDataLst>
              <p:tags r:id="rId78"/>
            </p:custDataLst>
          </p:nvPr>
        </p:nvCxnSpPr>
        <p:spPr>
          <a:xfrm>
            <a:off x="7236460" y="593407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14" name="直接连接符 113"/>
          <p:cNvCxnSpPr/>
          <p:nvPr>
            <p:custDataLst>
              <p:tags r:id="rId79"/>
            </p:custDataLst>
          </p:nvPr>
        </p:nvCxnSpPr>
        <p:spPr>
          <a:xfrm flipV="1">
            <a:off x="7236460" y="593852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15" name="Rectangle 18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>
            <a:off x="6699885" y="506476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6" name="Rectangle 18"/>
          <p:cNvSpPr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7239790" y="506485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117" name="曲线连接符 116"/>
          <p:cNvCxnSpPr/>
          <p:nvPr>
            <p:custDataLst>
              <p:tags r:id="rId82"/>
            </p:custDataLst>
          </p:nvPr>
        </p:nvCxnSpPr>
        <p:spPr>
          <a:xfrm flipV="1">
            <a:off x="2313305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18" name="曲线连接符 117"/>
          <p:cNvCxnSpPr/>
          <p:nvPr>
            <p:custDataLst>
              <p:tags r:id="rId83"/>
            </p:custDataLst>
          </p:nvPr>
        </p:nvCxnSpPr>
        <p:spPr>
          <a:xfrm flipV="1">
            <a:off x="2853690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19" name="曲线连接符 118"/>
          <p:cNvCxnSpPr/>
          <p:nvPr>
            <p:custDataLst>
              <p:tags r:id="rId84"/>
            </p:custDataLst>
          </p:nvPr>
        </p:nvCxnSpPr>
        <p:spPr>
          <a:xfrm flipV="1">
            <a:off x="3397250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20" name="曲线连接符 119"/>
          <p:cNvCxnSpPr/>
          <p:nvPr>
            <p:custDataLst>
              <p:tags r:id="rId85"/>
            </p:custDataLst>
          </p:nvPr>
        </p:nvCxnSpPr>
        <p:spPr>
          <a:xfrm flipV="1">
            <a:off x="2313305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21" name="曲线连接符 120"/>
          <p:cNvCxnSpPr/>
          <p:nvPr>
            <p:custDataLst>
              <p:tags r:id="rId86"/>
            </p:custDataLst>
          </p:nvPr>
        </p:nvCxnSpPr>
        <p:spPr>
          <a:xfrm flipV="1">
            <a:off x="2853690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26" name="曲线连接符 125"/>
          <p:cNvCxnSpPr/>
          <p:nvPr>
            <p:custDataLst>
              <p:tags r:id="rId87"/>
            </p:custDataLst>
          </p:nvPr>
        </p:nvCxnSpPr>
        <p:spPr>
          <a:xfrm flipV="1">
            <a:off x="3397250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28" name="曲线连接符 127"/>
          <p:cNvCxnSpPr/>
          <p:nvPr>
            <p:custDataLst>
              <p:tags r:id="rId88"/>
            </p:custDataLst>
          </p:nvPr>
        </p:nvCxnSpPr>
        <p:spPr>
          <a:xfrm flipV="1">
            <a:off x="4634230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31" name="曲线连接符 130"/>
          <p:cNvCxnSpPr/>
          <p:nvPr>
            <p:custDataLst>
              <p:tags r:id="rId89"/>
            </p:custDataLst>
          </p:nvPr>
        </p:nvCxnSpPr>
        <p:spPr>
          <a:xfrm flipV="1">
            <a:off x="5174615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32" name="曲线连接符 131"/>
          <p:cNvCxnSpPr/>
          <p:nvPr>
            <p:custDataLst>
              <p:tags r:id="rId90"/>
            </p:custDataLst>
          </p:nvPr>
        </p:nvCxnSpPr>
        <p:spPr>
          <a:xfrm flipV="1">
            <a:off x="5718175" y="269049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44" name="曲线连接符 143"/>
          <p:cNvCxnSpPr/>
          <p:nvPr>
            <p:custDataLst>
              <p:tags r:id="rId91"/>
            </p:custDataLst>
          </p:nvPr>
        </p:nvCxnSpPr>
        <p:spPr>
          <a:xfrm flipV="1">
            <a:off x="4634230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46" name="曲线连接符 145"/>
          <p:cNvCxnSpPr/>
          <p:nvPr>
            <p:custDataLst>
              <p:tags r:id="rId92"/>
            </p:custDataLst>
          </p:nvPr>
        </p:nvCxnSpPr>
        <p:spPr>
          <a:xfrm flipV="1">
            <a:off x="5174615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149" name="曲线连接符 148"/>
          <p:cNvCxnSpPr/>
          <p:nvPr>
            <p:custDataLst>
              <p:tags r:id="rId93"/>
            </p:custDataLst>
          </p:nvPr>
        </p:nvCxnSpPr>
        <p:spPr>
          <a:xfrm flipV="1">
            <a:off x="5718175" y="4720590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-13970" y="2811780"/>
            <a:ext cx="1864995" cy="18199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1"/>
            <a:r>
              <a:rPr lang="en-US" b="1" dirty="0">
                <a:sym typeface="+mn-ea"/>
              </a:rPr>
              <a:t>D</a:t>
            </a:r>
            <a:r>
              <a:rPr lang="en-US" b="1" baseline="-25000" dirty="0">
                <a:sym typeface="+mn-ea"/>
              </a:rPr>
              <a:t>0</a:t>
            </a:r>
            <a:r>
              <a:rPr lang="en-US" b="1" dirty="0">
                <a:sym typeface="+mn-ea"/>
              </a:rPr>
              <a:t>-D</a:t>
            </a:r>
            <a:r>
              <a:rPr lang="en-US" b="1" baseline="-25000" dirty="0">
                <a:sym typeface="+mn-ea"/>
              </a:rPr>
              <a:t>2</a:t>
            </a:r>
            <a:r>
              <a:rPr lang="en-US" b="1" dirty="0">
                <a:sym typeface="+mn-ea"/>
              </a:rPr>
              <a:t> and D</a:t>
            </a:r>
            <a:r>
              <a:rPr lang="en-US" b="1" baseline="-25000" dirty="0">
                <a:sym typeface="+mn-ea"/>
              </a:rPr>
              <a:t>6</a:t>
            </a:r>
            <a:r>
              <a:rPr lang="en-US" b="1" dirty="0">
                <a:sym typeface="+mn-ea"/>
              </a:rPr>
              <a:t>-D</a:t>
            </a:r>
            <a:r>
              <a:rPr lang="en-US" b="1" baseline="-25000" dirty="0">
                <a:sym typeface="+mn-ea"/>
              </a:rPr>
              <a:t>8</a:t>
            </a:r>
            <a:r>
              <a:rPr lang="en-US" b="1" dirty="0">
                <a:sym typeface="+mn-ea"/>
              </a:rPr>
              <a:t> break single-cluster fault tolerance for LRC(12,2,2), </a:t>
            </a:r>
            <a:r>
              <a:rPr lang="en-US" b="1" dirty="0">
                <a:sym typeface="Wingdings" panose="05000000000000000000" charset="0"/>
              </a:rPr>
              <a:t>migrate </a:t>
            </a:r>
            <a:r>
              <a:rPr lang="en-US" b="1" dirty="0">
                <a:sym typeface="+mn-ea"/>
              </a:rPr>
              <a:t>D</a:t>
            </a:r>
            <a:r>
              <a:rPr lang="en-US" b="1" baseline="-25000" dirty="0">
                <a:sym typeface="+mn-ea"/>
              </a:rPr>
              <a:t>0</a:t>
            </a:r>
            <a:r>
              <a:rPr lang="en-US" b="1" dirty="0">
                <a:sym typeface="+mn-ea"/>
              </a:rPr>
              <a:t>-D</a:t>
            </a:r>
            <a:r>
              <a:rPr lang="en-US" b="1" baseline="-25000" dirty="0">
                <a:sym typeface="+mn-ea"/>
              </a:rPr>
              <a:t>2</a:t>
            </a:r>
            <a:endParaRPr lang="en-US" b="1" baseline="-25000" dirty="0">
              <a:solidFill>
                <a:schemeClr val="tx1"/>
              </a:solidFill>
              <a:sym typeface="+mn-ea"/>
            </a:endParaRPr>
          </a:p>
          <a:p>
            <a:endParaRPr lang="zh-CN" alt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Aggregated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15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2nd stage</a:t>
            </a:r>
            <a:endParaRPr lang="en-US" altLang="zh-CN" sz="2400" b="1">
              <a:solidFill>
                <a:srgbClr val="FF0000"/>
              </a:solidFill>
              <a:sym typeface="Wingdings" panose="05000000000000000000" charset="0"/>
            </a:endParaRPr>
          </a:p>
          <a:p>
            <a:pPr lvl="1"/>
            <a:r>
              <a:rPr lang="en-US" sz="2000" dirty="0">
                <a:sym typeface="+mn-ea"/>
              </a:rPr>
              <a:t>Global parity recalculation: 12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Local parity recalculation: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0 cross-cluster block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Data migration: </a:t>
            </a:r>
            <a:r>
              <a:rPr lang="en-US" sz="2000" b="1" dirty="0">
                <a:solidFill>
                  <a:srgbClr val="FF0000"/>
                </a:solidFill>
                <a:sym typeface="+mn-ea"/>
              </a:rPr>
              <a:t>6 cross-cluster blocks</a:t>
            </a:r>
          </a:p>
          <a:p>
            <a:pPr lvl="1"/>
            <a:endParaRPr lang="en-US" altLang="zh-CN" sz="20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67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6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7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78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379666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79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80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81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82" name="Rectangle 1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83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84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85" name="Rectangle 58"/>
          <p:cNvSpPr/>
          <p:nvPr>
            <p:custDataLst>
              <p:tags r:id="rId11"/>
            </p:custDataLst>
          </p:nvPr>
        </p:nvSpPr>
        <p:spPr>
          <a:xfrm>
            <a:off x="4277995" y="2811780"/>
            <a:ext cx="1828800" cy="380238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86" name="Rectangle 18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87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88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89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90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91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92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93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95" name="Rectangle 18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96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97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99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pattFill prst="wdUpDiag">
            <a:fgClr>
              <a:srgbClr val="FFC000"/>
            </a:fgClr>
            <a:bgClr>
              <a:sysClr val="window" lastClr="FFFFFF"/>
            </a:bgClr>
          </a:patt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103" name="Rectangle 1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104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105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108" name="Rectangle 58"/>
          <p:cNvSpPr/>
          <p:nvPr>
            <p:custDataLst>
              <p:tags r:id="rId27"/>
            </p:custDataLst>
          </p:nvPr>
        </p:nvSpPr>
        <p:spPr>
          <a:xfrm>
            <a:off x="6600825" y="2806065"/>
            <a:ext cx="3708000" cy="380809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cxnSp>
        <p:nvCxnSpPr>
          <p:cNvPr id="225" name="曲线连接符 224"/>
          <p:cNvCxnSpPr/>
          <p:nvPr>
            <p:custDataLst>
              <p:tags r:id="rId28"/>
            </p:custDataLst>
          </p:nvPr>
        </p:nvCxnSpPr>
        <p:spPr>
          <a:xfrm flipV="1">
            <a:off x="2313305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226" name="曲线连接符 225"/>
          <p:cNvCxnSpPr/>
          <p:nvPr>
            <p:custDataLst>
              <p:tags r:id="rId29"/>
            </p:custDataLst>
          </p:nvPr>
        </p:nvCxnSpPr>
        <p:spPr>
          <a:xfrm flipV="1">
            <a:off x="2853690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227" name="曲线连接符 226"/>
          <p:cNvCxnSpPr/>
          <p:nvPr>
            <p:custDataLst>
              <p:tags r:id="rId30"/>
            </p:custDataLst>
          </p:nvPr>
        </p:nvCxnSpPr>
        <p:spPr>
          <a:xfrm flipV="1">
            <a:off x="3397250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231" name="曲线连接符 230"/>
          <p:cNvCxnSpPr/>
          <p:nvPr>
            <p:custDataLst>
              <p:tags r:id="rId31"/>
            </p:custDataLst>
          </p:nvPr>
        </p:nvCxnSpPr>
        <p:spPr>
          <a:xfrm flipV="1">
            <a:off x="4634230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232" name="曲线连接符 231"/>
          <p:cNvCxnSpPr/>
          <p:nvPr>
            <p:custDataLst>
              <p:tags r:id="rId32"/>
            </p:custDataLst>
          </p:nvPr>
        </p:nvCxnSpPr>
        <p:spPr>
          <a:xfrm flipV="1">
            <a:off x="5174615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233" name="曲线连接符 232"/>
          <p:cNvCxnSpPr/>
          <p:nvPr>
            <p:custDataLst>
              <p:tags r:id="rId33"/>
            </p:custDataLst>
          </p:nvPr>
        </p:nvCxnSpPr>
        <p:spPr>
          <a:xfrm flipV="1">
            <a:off x="5718175" y="3700145"/>
            <a:ext cx="281940" cy="252000"/>
          </a:xfrm>
          <a:prstGeom prst="curvedConnector2">
            <a:avLst/>
          </a:prstGeom>
          <a:noFill/>
          <a:ln w="31750" cap="flat" cmpd="sng" algn="ctr">
            <a:solidFill>
              <a:srgbClr val="FFC00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sp>
        <p:nvSpPr>
          <p:cNvPr id="160" name="Rectangle 18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1" name="Rectangle 18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62" name="Rectangle 1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63" name="Rectangle 1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64" name="Rectangle 18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65" name="Rectangle 18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67" name="Rectangle 18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69" name="Rectangle 18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70" name="Rectangle 18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71" name="Rectangle 18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72" name="直接箭头连接符 171"/>
          <p:cNvCxnSpPr/>
          <p:nvPr>
            <p:custDataLst>
              <p:tags r:id="rId44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173" name="直接箭头连接符 172"/>
          <p:cNvCxnSpPr/>
          <p:nvPr>
            <p:custDataLst>
              <p:tags r:id="rId45"/>
            </p:custDataLst>
          </p:nvPr>
        </p:nvCxnSpPr>
        <p:spPr>
          <a:xfrm>
            <a:off x="8049260" y="346773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74" name="直接箭头连接符 173"/>
          <p:cNvCxnSpPr/>
          <p:nvPr>
            <p:custDataLst>
              <p:tags r:id="rId46"/>
            </p:custDataLst>
          </p:nvPr>
        </p:nvCxnSpPr>
        <p:spPr>
          <a:xfrm>
            <a:off x="8589010" y="346011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75" name="直接连接符 174"/>
          <p:cNvCxnSpPr/>
          <p:nvPr>
            <p:custDataLst>
              <p:tags r:id="rId47"/>
            </p:custDataLst>
          </p:nvPr>
        </p:nvCxnSpPr>
        <p:spPr>
          <a:xfrm>
            <a:off x="6705600" y="492125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76" name="直接连接符 175"/>
          <p:cNvCxnSpPr/>
          <p:nvPr>
            <p:custDataLst>
              <p:tags r:id="rId48"/>
            </p:custDataLst>
          </p:nvPr>
        </p:nvCxnSpPr>
        <p:spPr>
          <a:xfrm flipV="1">
            <a:off x="6705600" y="492569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77" name="直接连接符 176"/>
          <p:cNvCxnSpPr/>
          <p:nvPr>
            <p:custDataLst>
              <p:tags r:id="rId49"/>
            </p:custDataLst>
          </p:nvPr>
        </p:nvCxnSpPr>
        <p:spPr>
          <a:xfrm>
            <a:off x="7239000" y="494284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78" name="直接连接符 177"/>
          <p:cNvCxnSpPr/>
          <p:nvPr>
            <p:custDataLst>
              <p:tags r:id="rId50"/>
            </p:custDataLst>
          </p:nvPr>
        </p:nvCxnSpPr>
        <p:spPr>
          <a:xfrm flipV="1">
            <a:off x="7239000" y="494728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79" name="Rectangle 18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80" name="Rectangle 18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81" name="直接连接符 180"/>
          <p:cNvCxnSpPr/>
          <p:nvPr>
            <p:custDataLst>
              <p:tags r:id="rId53"/>
            </p:custDataLst>
          </p:nvPr>
        </p:nvCxnSpPr>
        <p:spPr>
          <a:xfrm flipH="1">
            <a:off x="4125955" y="3206155"/>
            <a:ext cx="252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83" name="直接连接符 182"/>
          <p:cNvCxnSpPr/>
          <p:nvPr>
            <p:custDataLst>
              <p:tags r:id="rId54"/>
            </p:custDataLst>
          </p:nvPr>
        </p:nvCxnSpPr>
        <p:spPr>
          <a:xfrm flipV="1">
            <a:off x="41236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84" name="直接连接符 183"/>
          <p:cNvCxnSpPr/>
          <p:nvPr>
            <p:custDataLst>
              <p:tags r:id="rId55"/>
            </p:custDataLst>
          </p:nvPr>
        </p:nvCxnSpPr>
        <p:spPr>
          <a:xfrm flipH="1">
            <a:off x="4115160" y="2952155"/>
            <a:ext cx="252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87" name="直接连接符 186"/>
          <p:cNvCxnSpPr/>
          <p:nvPr>
            <p:custDataLst>
              <p:tags r:id="rId56"/>
            </p:custDataLst>
          </p:nvPr>
        </p:nvCxnSpPr>
        <p:spPr>
          <a:xfrm flipH="1">
            <a:off x="41342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2" name="直接连接符 191"/>
          <p:cNvCxnSpPr/>
          <p:nvPr>
            <p:custDataLst>
              <p:tags r:id="rId57"/>
            </p:custDataLst>
          </p:nvPr>
        </p:nvCxnSpPr>
        <p:spPr>
          <a:xfrm flipH="1">
            <a:off x="4134210" y="5214660"/>
            <a:ext cx="252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3" name="直接连接符 192"/>
          <p:cNvCxnSpPr/>
          <p:nvPr>
            <p:custDataLst>
              <p:tags r:id="rId58"/>
            </p:custDataLst>
          </p:nvPr>
        </p:nvCxnSpPr>
        <p:spPr>
          <a:xfrm flipH="1">
            <a:off x="4123415" y="4960660"/>
            <a:ext cx="252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4" name="直接连接符 193"/>
          <p:cNvCxnSpPr/>
          <p:nvPr>
            <p:custDataLst>
              <p:tags r:id="rId59"/>
            </p:custDataLst>
          </p:nvPr>
        </p:nvCxnSpPr>
        <p:spPr>
          <a:xfrm flipH="1">
            <a:off x="41342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8" name="直接连接符 237"/>
          <p:cNvCxnSpPr/>
          <p:nvPr>
            <p:custDataLst>
              <p:tags r:id="rId60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39" name="直接连接符 238"/>
          <p:cNvCxnSpPr/>
          <p:nvPr>
            <p:custDataLst>
              <p:tags r:id="rId61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240" name="直接连接符 239"/>
          <p:cNvCxnSpPr/>
          <p:nvPr>
            <p:custDataLst>
              <p:tags r:id="rId62"/>
            </p:custDataLst>
          </p:nvPr>
        </p:nvCxnSpPr>
        <p:spPr>
          <a:xfrm flipH="1">
            <a:off x="1789155" y="3206155"/>
            <a:ext cx="288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1" name="直接连接符 240"/>
          <p:cNvCxnSpPr/>
          <p:nvPr>
            <p:custDataLst>
              <p:tags r:id="rId63"/>
            </p:custDataLst>
          </p:nvPr>
        </p:nvCxnSpPr>
        <p:spPr>
          <a:xfrm flipV="1">
            <a:off x="17868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2" name="直接连接符 241"/>
          <p:cNvCxnSpPr/>
          <p:nvPr>
            <p:custDataLst>
              <p:tags r:id="rId64"/>
            </p:custDataLst>
          </p:nvPr>
        </p:nvCxnSpPr>
        <p:spPr>
          <a:xfrm flipH="1">
            <a:off x="1778360" y="2952155"/>
            <a:ext cx="288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3" name="直接连接符 242"/>
          <p:cNvCxnSpPr/>
          <p:nvPr>
            <p:custDataLst>
              <p:tags r:id="rId65"/>
            </p:custDataLst>
          </p:nvPr>
        </p:nvCxnSpPr>
        <p:spPr>
          <a:xfrm flipH="1">
            <a:off x="17974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5" name="直接连接符 244"/>
          <p:cNvCxnSpPr/>
          <p:nvPr>
            <p:custDataLst>
              <p:tags r:id="rId66"/>
            </p:custDataLst>
          </p:nvPr>
        </p:nvCxnSpPr>
        <p:spPr>
          <a:xfrm flipH="1">
            <a:off x="1797410" y="5214660"/>
            <a:ext cx="288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6" name="直接连接符 245"/>
          <p:cNvCxnSpPr/>
          <p:nvPr>
            <p:custDataLst>
              <p:tags r:id="rId67"/>
            </p:custDataLst>
          </p:nvPr>
        </p:nvCxnSpPr>
        <p:spPr>
          <a:xfrm flipH="1">
            <a:off x="1786615" y="4960660"/>
            <a:ext cx="28800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47" name="直接连接符 246"/>
          <p:cNvCxnSpPr/>
          <p:nvPr>
            <p:custDataLst>
              <p:tags r:id="rId68"/>
            </p:custDataLst>
          </p:nvPr>
        </p:nvCxnSpPr>
        <p:spPr>
          <a:xfrm flipH="1">
            <a:off x="17974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16</a:t>
            </a:fld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/>
              <a:t>Dispersed data placement </a:t>
            </a:r>
          </a:p>
          <a:p>
            <a:pPr lvl="1"/>
            <a:r>
              <a:rPr lang="en-US" altLang="zh-CN" sz="2200" b="1">
                <a:solidFill>
                  <a:srgbClr val="FF0000"/>
                </a:solidFill>
              </a:rPr>
              <a:t>Disperse data blocks</a:t>
            </a:r>
            <a:r>
              <a:rPr lang="en-US" altLang="zh-CN" sz="2200"/>
              <a:t> </a:t>
            </a:r>
            <a:r>
              <a:rPr lang="en-US" altLang="zh-CN" sz="2200">
                <a:sym typeface="Wingdings" panose="05000000000000000000" charset="0"/>
              </a:rPr>
              <a:t> minimize traffic for data migration</a:t>
            </a:r>
          </a:p>
          <a:p>
            <a:pPr lvl="1"/>
            <a:endParaRPr lang="en-US" altLang="zh-CN" sz="2200">
              <a:sym typeface="Wingdings" panose="05000000000000000000" charset="0"/>
            </a:endParaRPr>
          </a:p>
          <a:p>
            <a:pPr lvl="1"/>
            <a:endParaRPr lang="en-US" altLang="zh-CN" sz="2200">
              <a:sym typeface="Wingdings" panose="05000000000000000000" charset="0"/>
            </a:endParaRPr>
          </a:p>
          <a:p>
            <a:pPr lvl="1"/>
            <a:r>
              <a:rPr lang="en-US" altLang="zh-CN" sz="2200">
                <a:sym typeface="Wingdings" panose="05000000000000000000" charset="0"/>
              </a:rPr>
              <a:t>Disperse local parity blocks  increase traffic for local parity recalculation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/>
              <a:t>Aggregated data placement</a:t>
            </a:r>
          </a:p>
          <a:p>
            <a:pPr lvl="1"/>
            <a:r>
              <a:rPr lang="en-US" altLang="zh-CN" sz="2200"/>
              <a:t>Aggregate data blocks </a:t>
            </a:r>
            <a:r>
              <a:rPr lang="en-US" altLang="zh-CN" sz="2200">
                <a:sym typeface="Wingdings" panose="05000000000000000000" charset="0"/>
              </a:rPr>
              <a:t> increase traffic for data migration</a:t>
            </a:r>
          </a:p>
          <a:p>
            <a:pPr lvl="1"/>
            <a:endParaRPr lang="en-US" altLang="zh-CN" sz="2200"/>
          </a:p>
          <a:p>
            <a:pPr lvl="1"/>
            <a:endParaRPr lang="en-US" altLang="zh-CN" sz="2200"/>
          </a:p>
          <a:p>
            <a:pPr lvl="1"/>
            <a:r>
              <a:rPr lang="en-US" altLang="zh-CN" sz="2200" b="1">
                <a:solidFill>
                  <a:srgbClr val="FF0000"/>
                </a:solidFill>
              </a:rPr>
              <a:t>Aggregate local parity blocks</a:t>
            </a:r>
            <a:r>
              <a:rPr lang="en-US" altLang="zh-CN" sz="2200"/>
              <a:t> </a:t>
            </a:r>
            <a:r>
              <a:rPr lang="en-US" altLang="zh-CN" sz="2200">
                <a:sym typeface="Wingdings" panose="05000000000000000000" charset="0"/>
              </a:rPr>
              <a:t> eliminate traffic for local parity recalculation</a:t>
            </a:r>
            <a:endParaRPr lang="en-US" altLang="zh-CN" sz="220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Insights</a:t>
            </a:r>
          </a:p>
        </p:txBody>
      </p:sp>
      <p:sp>
        <p:nvSpPr>
          <p:cNvPr id="2" name="椭圆 1"/>
          <p:cNvSpPr/>
          <p:nvPr/>
        </p:nvSpPr>
        <p:spPr>
          <a:xfrm>
            <a:off x="1024890" y="2057400"/>
            <a:ext cx="4968000" cy="9000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475095" y="3810000"/>
            <a:ext cx="4968000" cy="9000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 rot="1800000">
            <a:off x="5500370" y="3082925"/>
            <a:ext cx="1482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</a:rPr>
              <a:t>Our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Optimal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17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1st stage</a:t>
            </a:r>
          </a:p>
          <a:p>
            <a:pPr lvl="1"/>
            <a:r>
              <a:rPr lang="en-US" sz="2000" dirty="0">
                <a:sym typeface="+mn-ea"/>
              </a:rPr>
              <a:t>Global parity recalculation: </a:t>
            </a:r>
            <a:r>
              <a:rPr lang="en-US" altLang="zh-CN" sz="2000">
                <a:sym typeface="Wingdings" panose="05000000000000000000" charset="0"/>
              </a:rPr>
              <a:t>16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ym typeface="+mn-ea"/>
              </a:rPr>
              <a:t>Local parity recalculation: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inner-cluster, </a:t>
            </a:r>
            <a:r>
              <a:rPr lang="en-US" altLang="zh-CN" sz="2000" b="1">
                <a:solidFill>
                  <a:srgbClr val="00B050"/>
                </a:solidFill>
                <a:sym typeface="Wingdings" panose="05000000000000000000" charset="0"/>
              </a:rPr>
              <a:t>0 cross-cluster block</a:t>
            </a:r>
            <a:endParaRPr lang="en-US" sz="200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2000" dirty="0">
                <a:sym typeface="+mn-ea"/>
              </a:rPr>
              <a:t>Data migration: </a:t>
            </a:r>
            <a:r>
              <a:rPr lang="en-US" sz="2000" b="1" dirty="0">
                <a:solidFill>
                  <a:srgbClr val="00B050"/>
                </a:solidFill>
                <a:sym typeface="+mn-ea"/>
              </a:rPr>
              <a:t>none, </a:t>
            </a:r>
            <a:r>
              <a:rPr lang="en-US" altLang="zh-CN" sz="2000" b="1">
                <a:solidFill>
                  <a:srgbClr val="00B050"/>
                </a:solidFill>
                <a:sym typeface="Wingdings" panose="05000000000000000000" charset="0"/>
              </a:rPr>
              <a:t>0 cross-cluster block</a:t>
            </a:r>
            <a:endParaRPr lang="en-US" sz="2000" b="1" dirty="0">
              <a:solidFill>
                <a:srgbClr val="00B050"/>
              </a:solidFill>
              <a:sym typeface="+mn-ea"/>
            </a:endParaRPr>
          </a:p>
          <a:p>
            <a:pPr lvl="1"/>
            <a:endParaRPr lang="en-US" altLang="zh-CN" sz="2000" b="1" dirty="0">
              <a:solidFill>
                <a:srgbClr val="00B050"/>
              </a:solidFill>
              <a:sym typeface="+mn-ea"/>
            </a:endParaRPr>
          </a:p>
        </p:txBody>
      </p:sp>
      <p:sp>
        <p:nvSpPr>
          <p:cNvPr id="52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3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54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55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73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94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13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14" name="Rectangle 58"/>
          <p:cNvSpPr/>
          <p:nvPr>
            <p:custDataLst>
              <p:tags r:id="rId8"/>
            </p:custDataLst>
          </p:nvPr>
        </p:nvSpPr>
        <p:spPr>
          <a:xfrm>
            <a:off x="1957070" y="382270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15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26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28" name="Rectangle 1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31" name="Rectangle 58"/>
          <p:cNvSpPr/>
          <p:nvPr>
            <p:custDataLst>
              <p:tags r:id="rId12"/>
            </p:custDataLst>
          </p:nvPr>
        </p:nvSpPr>
        <p:spPr>
          <a:xfrm>
            <a:off x="4277995" y="281178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32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44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46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49" name="Rectangle 58"/>
          <p:cNvSpPr/>
          <p:nvPr>
            <p:custDataLst>
              <p:tags r:id="rId16"/>
            </p:custDataLst>
          </p:nvPr>
        </p:nvSpPr>
        <p:spPr>
          <a:xfrm>
            <a:off x="4277995" y="38220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50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154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155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156" name="Rectangle 58"/>
          <p:cNvSpPr/>
          <p:nvPr>
            <p:custDataLst>
              <p:tags r:id="rId20"/>
            </p:custDataLst>
          </p:nvPr>
        </p:nvSpPr>
        <p:spPr>
          <a:xfrm>
            <a:off x="1957070" y="48126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57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158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159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3" name="Rectangle 58"/>
          <p:cNvSpPr/>
          <p:nvPr>
            <p:custDataLst>
              <p:tags r:id="rId24"/>
            </p:custDataLst>
          </p:nvPr>
        </p:nvSpPr>
        <p:spPr>
          <a:xfrm>
            <a:off x="1957070" y="582295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5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6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8" name="Rectangle 1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9" name="Rectangle 58"/>
          <p:cNvSpPr/>
          <p:nvPr>
            <p:custDataLst>
              <p:tags r:id="rId28"/>
            </p:custDataLst>
          </p:nvPr>
        </p:nvSpPr>
        <p:spPr>
          <a:xfrm>
            <a:off x="4277995" y="481203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0" name="Rectangle 18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166" name="Rectangle 1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168" name="Rectangle 58"/>
          <p:cNvSpPr/>
          <p:nvPr>
            <p:custDataLst>
              <p:tags r:id="rId32"/>
            </p:custDataLst>
          </p:nvPr>
        </p:nvSpPr>
        <p:spPr>
          <a:xfrm>
            <a:off x="4277995" y="58223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cxnSp>
        <p:nvCxnSpPr>
          <p:cNvPr id="116" name="直接连接符 115"/>
          <p:cNvCxnSpPr/>
          <p:nvPr>
            <p:custDataLst>
              <p:tags r:id="rId33"/>
            </p:custDataLst>
          </p:nvPr>
        </p:nvCxnSpPr>
        <p:spPr>
          <a:xfrm flipH="1">
            <a:off x="178788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7" name="直接连接符 116"/>
          <p:cNvCxnSpPr/>
          <p:nvPr>
            <p:custDataLst>
              <p:tags r:id="rId34"/>
            </p:custDataLst>
          </p:nvPr>
        </p:nvCxnSpPr>
        <p:spPr>
          <a:xfrm flipV="1">
            <a:off x="1785620" y="2667000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9" name="直接连接符 118"/>
          <p:cNvCxnSpPr/>
          <p:nvPr>
            <p:custDataLst>
              <p:tags r:id="rId35"/>
            </p:custDataLst>
          </p:nvPr>
        </p:nvCxnSpPr>
        <p:spPr>
          <a:xfrm flipH="1">
            <a:off x="177709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0" name="直接连接符 119"/>
          <p:cNvCxnSpPr/>
          <p:nvPr>
            <p:custDataLst>
              <p:tags r:id="rId36"/>
            </p:custDataLst>
          </p:nvPr>
        </p:nvCxnSpPr>
        <p:spPr>
          <a:xfrm flipH="1">
            <a:off x="179614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1" name="直接连接符 120"/>
          <p:cNvCxnSpPr/>
          <p:nvPr>
            <p:custDataLst>
              <p:tags r:id="rId37"/>
            </p:custDataLst>
          </p:nvPr>
        </p:nvCxnSpPr>
        <p:spPr>
          <a:xfrm flipH="1">
            <a:off x="178534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" name="直接连接符 11"/>
          <p:cNvCxnSpPr/>
          <p:nvPr>
            <p:custDataLst>
              <p:tags r:id="rId38"/>
            </p:custDataLst>
          </p:nvPr>
        </p:nvCxnSpPr>
        <p:spPr>
          <a:xfrm flipH="1">
            <a:off x="4117700" y="320679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>
            <p:custDataLst>
              <p:tags r:id="rId39"/>
            </p:custDataLst>
          </p:nvPr>
        </p:nvCxnSpPr>
        <p:spPr>
          <a:xfrm flipV="1">
            <a:off x="4115435" y="2667635"/>
            <a:ext cx="0" cy="1566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" name="直接连接符 13"/>
          <p:cNvCxnSpPr/>
          <p:nvPr>
            <p:custDataLst>
              <p:tags r:id="rId40"/>
            </p:custDataLst>
          </p:nvPr>
        </p:nvCxnSpPr>
        <p:spPr>
          <a:xfrm flipH="1">
            <a:off x="4106905" y="295279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5" name="直接连接符 14"/>
          <p:cNvCxnSpPr/>
          <p:nvPr>
            <p:custDataLst>
              <p:tags r:id="rId41"/>
            </p:custDataLst>
          </p:nvPr>
        </p:nvCxnSpPr>
        <p:spPr>
          <a:xfrm flipH="1">
            <a:off x="4125955" y="42240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6" name="直接连接符 15"/>
          <p:cNvCxnSpPr/>
          <p:nvPr>
            <p:custDataLst>
              <p:tags r:id="rId42"/>
            </p:custDataLst>
          </p:nvPr>
        </p:nvCxnSpPr>
        <p:spPr>
          <a:xfrm flipH="1">
            <a:off x="4115160" y="39700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18" name="直接连接符 117"/>
          <p:cNvCxnSpPr/>
          <p:nvPr>
            <p:custDataLst>
              <p:tags r:id="rId43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8" name="直接连接符 27"/>
          <p:cNvCxnSpPr/>
          <p:nvPr>
            <p:custDataLst>
              <p:tags r:id="rId44"/>
            </p:custDataLst>
          </p:nvPr>
        </p:nvCxnSpPr>
        <p:spPr>
          <a:xfrm flipH="1">
            <a:off x="1785345" y="519751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9" name="直接连接符 28"/>
          <p:cNvCxnSpPr/>
          <p:nvPr>
            <p:custDataLst>
              <p:tags r:id="rId45"/>
            </p:custDataLst>
          </p:nvPr>
        </p:nvCxnSpPr>
        <p:spPr>
          <a:xfrm flipV="1">
            <a:off x="1783080" y="4725035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0" name="直接连接符 29"/>
          <p:cNvCxnSpPr/>
          <p:nvPr>
            <p:custDataLst>
              <p:tags r:id="rId46"/>
            </p:custDataLst>
          </p:nvPr>
        </p:nvCxnSpPr>
        <p:spPr>
          <a:xfrm flipH="1">
            <a:off x="1774550" y="494351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>
            <p:custDataLst>
              <p:tags r:id="rId47"/>
            </p:custDataLst>
          </p:nvPr>
        </p:nvCxnSpPr>
        <p:spPr>
          <a:xfrm flipH="1">
            <a:off x="1793600" y="621478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2" name="直接连接符 31"/>
          <p:cNvCxnSpPr/>
          <p:nvPr>
            <p:custDataLst>
              <p:tags r:id="rId48"/>
            </p:custDataLst>
          </p:nvPr>
        </p:nvCxnSpPr>
        <p:spPr>
          <a:xfrm flipH="1">
            <a:off x="1782805" y="596078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3" name="直接连接符 32"/>
          <p:cNvCxnSpPr/>
          <p:nvPr>
            <p:custDataLst>
              <p:tags r:id="rId49"/>
            </p:custDataLst>
          </p:nvPr>
        </p:nvCxnSpPr>
        <p:spPr>
          <a:xfrm flipH="1">
            <a:off x="4115160" y="519815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4" name="直接连接符 33"/>
          <p:cNvCxnSpPr/>
          <p:nvPr>
            <p:custDataLst>
              <p:tags r:id="rId50"/>
            </p:custDataLst>
          </p:nvPr>
        </p:nvCxnSpPr>
        <p:spPr>
          <a:xfrm flipV="1">
            <a:off x="4112895" y="4725670"/>
            <a:ext cx="0" cy="14976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5" name="直接连接符 34"/>
          <p:cNvCxnSpPr/>
          <p:nvPr>
            <p:custDataLst>
              <p:tags r:id="rId51"/>
            </p:custDataLst>
          </p:nvPr>
        </p:nvCxnSpPr>
        <p:spPr>
          <a:xfrm flipH="1">
            <a:off x="4104365" y="494415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6" name="直接连接符 35"/>
          <p:cNvCxnSpPr/>
          <p:nvPr>
            <p:custDataLst>
              <p:tags r:id="rId52"/>
            </p:custDataLst>
          </p:nvPr>
        </p:nvCxnSpPr>
        <p:spPr>
          <a:xfrm flipH="1">
            <a:off x="4123415" y="621542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7" name="直接连接符 36"/>
          <p:cNvCxnSpPr/>
          <p:nvPr>
            <p:custDataLst>
              <p:tags r:id="rId53"/>
            </p:custDataLst>
          </p:nvPr>
        </p:nvCxnSpPr>
        <p:spPr>
          <a:xfrm flipH="1">
            <a:off x="4112620" y="596142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38" name="直接连接符 37"/>
          <p:cNvCxnSpPr/>
          <p:nvPr>
            <p:custDataLst>
              <p:tags r:id="rId54"/>
            </p:custDataLst>
          </p:nvPr>
        </p:nvCxnSpPr>
        <p:spPr>
          <a:xfrm flipH="1" flipV="1">
            <a:off x="1774825" y="472380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06" name="Rectangle 18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07" name="Rectangle 1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7" name="Rectangle 58"/>
          <p:cNvSpPr/>
          <p:nvPr>
            <p:custDataLst>
              <p:tags r:id="rId57"/>
            </p:custDataLst>
          </p:nvPr>
        </p:nvSpPr>
        <p:spPr>
          <a:xfrm>
            <a:off x="6600825" y="2806065"/>
            <a:ext cx="3708000" cy="380809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09" name="Rectangle 18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6699151" y="394103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0" name="Rectangle 18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7239155" y="393831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22" name="Rectangle 18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23" name="Rectangle 18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24" name="Rectangle 18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699151" y="594128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25" name="Rectangle 18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7239155" y="593856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27" name="Rectangle 18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29" name="Rectangle 18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30" name="Rectangle 18"/>
          <p:cNvSpPr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7779286" y="393849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33" name="Rectangle 1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8319290" y="393577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34" name="Rectangle 18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35" name="Rectangle 18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36" name="Rectangle 18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7779286" y="593874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37" name="Rectangle 18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8319290" y="59360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38" name="Rectangle 18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39" name="Rectangle 18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40" name="直接箭头连接符 139"/>
          <p:cNvCxnSpPr/>
          <p:nvPr>
            <p:custDataLst>
              <p:tags r:id="rId74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sp>
        <p:nvSpPr>
          <p:cNvPr id="141" name="Rectangle 18"/>
          <p:cNvSpPr>
            <a:spLocks noChangeArrowheads="1"/>
          </p:cNvSpPr>
          <p:nvPr>
            <p:custDataLst>
              <p:tags r:id="rId75"/>
            </p:custDataLst>
          </p:nvPr>
        </p:nvSpPr>
        <p:spPr bwMode="auto">
          <a:xfrm>
            <a:off x="9127391" y="492591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42" name="Rectangle 18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9667395" y="492319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cxnSp>
        <p:nvCxnSpPr>
          <p:cNvPr id="143" name="直接箭头连接符 142"/>
          <p:cNvCxnSpPr/>
          <p:nvPr>
            <p:custDataLst>
              <p:tags r:id="rId77"/>
            </p:custDataLst>
          </p:nvPr>
        </p:nvCxnSpPr>
        <p:spPr>
          <a:xfrm>
            <a:off x="8859520" y="520192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145" name="直接箭头连接符 144"/>
          <p:cNvCxnSpPr/>
          <p:nvPr>
            <p:custDataLst>
              <p:tags r:id="rId78"/>
            </p:custDataLst>
          </p:nvPr>
        </p:nvCxnSpPr>
        <p:spPr>
          <a:xfrm>
            <a:off x="8049260" y="346773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47" name="直接箭头连接符 146"/>
          <p:cNvCxnSpPr/>
          <p:nvPr>
            <p:custDataLst>
              <p:tags r:id="rId79"/>
            </p:custDataLst>
          </p:nvPr>
        </p:nvCxnSpPr>
        <p:spPr>
          <a:xfrm>
            <a:off x="8589010" y="346011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48" name="直接箭头连接符 147"/>
          <p:cNvCxnSpPr/>
          <p:nvPr>
            <p:custDataLst>
              <p:tags r:id="rId80"/>
            </p:custDataLst>
          </p:nvPr>
        </p:nvCxnSpPr>
        <p:spPr>
          <a:xfrm>
            <a:off x="8049260" y="546290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151" name="直接箭头连接符 150"/>
          <p:cNvCxnSpPr/>
          <p:nvPr>
            <p:custDataLst>
              <p:tags r:id="rId81"/>
            </p:custDataLst>
          </p:nvPr>
        </p:nvCxnSpPr>
        <p:spPr>
          <a:xfrm>
            <a:off x="8589010" y="5455285"/>
            <a:ext cx="0" cy="4680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204" name="直接连接符 203"/>
          <p:cNvCxnSpPr/>
          <p:nvPr>
            <p:custDataLst>
              <p:tags r:id="rId82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205" name="直接连接符 204"/>
          <p:cNvCxnSpPr/>
          <p:nvPr>
            <p:custDataLst>
              <p:tags r:id="rId83"/>
            </p:custDataLst>
          </p:nvPr>
        </p:nvCxnSpPr>
        <p:spPr>
          <a:xfrm>
            <a:off x="6705600" y="392112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06" name="直接连接符 205"/>
          <p:cNvCxnSpPr/>
          <p:nvPr>
            <p:custDataLst>
              <p:tags r:id="rId84"/>
            </p:custDataLst>
          </p:nvPr>
        </p:nvCxnSpPr>
        <p:spPr>
          <a:xfrm flipV="1">
            <a:off x="6705600" y="392557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07" name="直接连接符 206"/>
          <p:cNvCxnSpPr/>
          <p:nvPr>
            <p:custDataLst>
              <p:tags r:id="rId85"/>
            </p:custDataLst>
          </p:nvPr>
        </p:nvCxnSpPr>
        <p:spPr>
          <a:xfrm>
            <a:off x="7239000" y="394271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08" name="直接连接符 207"/>
          <p:cNvCxnSpPr/>
          <p:nvPr>
            <p:custDataLst>
              <p:tags r:id="rId86"/>
            </p:custDataLst>
          </p:nvPr>
        </p:nvCxnSpPr>
        <p:spPr>
          <a:xfrm flipV="1">
            <a:off x="7239000" y="394716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209" name="Rectangle 18"/>
          <p:cNvSpPr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10" name="Rectangle 18"/>
          <p:cNvSpPr>
            <a:spLocks noChangeArrowheads="1"/>
          </p:cNvSpPr>
          <p:nvPr>
            <p:custDataLst>
              <p:tags r:id="rId88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218" name="直接连接符 217"/>
          <p:cNvCxnSpPr/>
          <p:nvPr>
            <p:custDataLst>
              <p:tags r:id="rId89"/>
            </p:custDataLst>
          </p:nvPr>
        </p:nvCxnSpPr>
        <p:spPr>
          <a:xfrm flipV="1">
            <a:off x="7236460" y="473583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cxnSp>
        <p:nvCxnSpPr>
          <p:cNvPr id="219" name="直接连接符 218"/>
          <p:cNvCxnSpPr/>
          <p:nvPr>
            <p:custDataLst>
              <p:tags r:id="rId90"/>
            </p:custDataLst>
          </p:nvPr>
        </p:nvCxnSpPr>
        <p:spPr>
          <a:xfrm>
            <a:off x="6703060" y="591248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20" name="直接连接符 219"/>
          <p:cNvCxnSpPr/>
          <p:nvPr>
            <p:custDataLst>
              <p:tags r:id="rId91"/>
            </p:custDataLst>
          </p:nvPr>
        </p:nvCxnSpPr>
        <p:spPr>
          <a:xfrm flipV="1">
            <a:off x="6703060" y="591693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21" name="直接连接符 220"/>
          <p:cNvCxnSpPr/>
          <p:nvPr>
            <p:custDataLst>
              <p:tags r:id="rId92"/>
            </p:custDataLst>
          </p:nvPr>
        </p:nvCxnSpPr>
        <p:spPr>
          <a:xfrm>
            <a:off x="7236460" y="5934075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22" name="直接连接符 221"/>
          <p:cNvCxnSpPr/>
          <p:nvPr>
            <p:custDataLst>
              <p:tags r:id="rId93"/>
            </p:custDataLst>
          </p:nvPr>
        </p:nvCxnSpPr>
        <p:spPr>
          <a:xfrm flipV="1">
            <a:off x="7236460" y="5938520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223" name="Rectangle 18"/>
          <p:cNvSpPr>
            <a:spLocks noChangeArrowheads="1"/>
          </p:cNvSpPr>
          <p:nvPr>
            <p:custDataLst>
              <p:tags r:id="rId94"/>
            </p:custDataLst>
          </p:nvPr>
        </p:nvSpPr>
        <p:spPr bwMode="auto">
          <a:xfrm>
            <a:off x="6699885" y="506476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24" name="Rectangle 18"/>
          <p:cNvSpPr>
            <a:spLocks noChangeArrowheads="1"/>
          </p:cNvSpPr>
          <p:nvPr>
            <p:custDataLst>
              <p:tags r:id="rId95"/>
            </p:custDataLst>
          </p:nvPr>
        </p:nvSpPr>
        <p:spPr bwMode="auto">
          <a:xfrm>
            <a:off x="7239790" y="506485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0"/>
            <a:ext cx="10969943" cy="1143000"/>
          </a:xfrm>
        </p:spPr>
        <p:txBody>
          <a:bodyPr/>
          <a:lstStyle/>
          <a:p>
            <a:r>
              <a:rPr lang="en-US" altLang="zh-CN"/>
              <a:t>Optimal Data Placement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18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990600"/>
            <a:ext cx="10970260" cy="685165"/>
          </a:xfrm>
        </p:spPr>
        <p:txBody>
          <a:bodyPr/>
          <a:lstStyle/>
          <a:p>
            <a:r>
              <a:rPr lang="en-US" altLang="zh-CN" sz="2400">
                <a:solidFill>
                  <a:schemeClr val="tx1"/>
                </a:solidFill>
              </a:rPr>
              <a:t>2*2 LRC(6,2,2)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 2 LRC(12,2,2) </a:t>
            </a:r>
            <a:r>
              <a:rPr lang="en-US" altLang="zh-CN" sz="2400">
                <a:sym typeface="Wingdings" panose="05000000000000000000" charset="0"/>
              </a:rPr>
              <a:t> LRC(24,2,2), </a:t>
            </a:r>
            <a:r>
              <a:rPr lang="en-US" altLang="zh-CN" sz="2400">
                <a:solidFill>
                  <a:schemeClr val="tx1"/>
                </a:solidFill>
                <a:sym typeface="Wingdings" panose="05000000000000000000" charset="0"/>
              </a:rPr>
              <a:t>2nd stage</a:t>
            </a:r>
            <a:endParaRPr lang="en-US" altLang="zh-CN" sz="2400" b="1">
              <a:solidFill>
                <a:srgbClr val="FF0000"/>
              </a:solidFill>
              <a:sym typeface="Wingdings" panose="05000000000000000000" charset="0"/>
            </a:endParaRPr>
          </a:p>
          <a:p>
            <a:pPr lvl="1"/>
            <a:r>
              <a:rPr lang="en-US" sz="2000" dirty="0">
                <a:sym typeface="+mn-ea"/>
              </a:rPr>
              <a:t>Global parity recalculation: </a:t>
            </a:r>
            <a:r>
              <a:rPr lang="en-US" altLang="zh-CN" sz="2000">
                <a:sym typeface="Wingdings" panose="05000000000000000000" charset="0"/>
              </a:rPr>
              <a:t>16 cross-cluster blocks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ym typeface="+mn-ea"/>
              </a:rPr>
              <a:t>Local parity recalculation: </a:t>
            </a:r>
            <a:r>
              <a:rPr lang="en-US" altLang="zh-CN" sz="2000" b="1">
                <a:solidFill>
                  <a:srgbClr val="00B050"/>
                </a:solidFill>
                <a:sym typeface="Wingdings" panose="05000000000000000000" charset="0"/>
              </a:rPr>
              <a:t>0 cross-cluster block</a:t>
            </a:r>
            <a:endParaRPr lang="en-US" sz="200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sz="2000" dirty="0">
                <a:sym typeface="+mn-ea"/>
              </a:rPr>
              <a:t>Data migration: </a:t>
            </a:r>
            <a:r>
              <a:rPr lang="en-US" altLang="zh-CN" sz="2000" b="1">
                <a:solidFill>
                  <a:srgbClr val="00B050"/>
                </a:solidFill>
                <a:sym typeface="Wingdings" panose="05000000000000000000" charset="0"/>
              </a:rPr>
              <a:t>0 cross-cluster block</a:t>
            </a:r>
            <a:endParaRPr lang="en-US" sz="2000" b="1" dirty="0">
              <a:solidFill>
                <a:srgbClr val="00B050"/>
              </a:solidFill>
              <a:sym typeface="+mn-ea"/>
            </a:endParaRPr>
          </a:p>
          <a:p>
            <a:pPr lvl="1"/>
            <a:endParaRPr lang="en-US" altLang="zh-CN" sz="2000" b="1" dirty="0">
              <a:solidFill>
                <a:srgbClr val="00B050"/>
              </a:solidFill>
              <a:sym typeface="+mn-ea"/>
            </a:endParaRPr>
          </a:p>
        </p:txBody>
      </p:sp>
      <p:sp>
        <p:nvSpPr>
          <p:cNvPr id="52" name="Rectangle 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5396" y="29370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3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540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54" name="Rectangle 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138960" y="29343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6" name="Rectangle 58"/>
          <p:cNvSpPr/>
          <p:nvPr>
            <p:custDataLst>
              <p:tags r:id="rId4"/>
            </p:custDataLst>
          </p:nvPr>
        </p:nvSpPr>
        <p:spPr>
          <a:xfrm>
            <a:off x="1957070" y="28124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3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5396" y="394738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94" name="Rectangle 1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540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13" name="Rectangle 1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8960" y="39446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14" name="Rectangle 58"/>
          <p:cNvSpPr/>
          <p:nvPr>
            <p:custDataLst>
              <p:tags r:id="rId8"/>
            </p:custDataLst>
          </p:nvPr>
        </p:nvSpPr>
        <p:spPr>
          <a:xfrm>
            <a:off x="1957070" y="382270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15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76321" y="293646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26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1632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8" name="Rectangle 1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59885" y="293374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31" name="Rectangle 58"/>
          <p:cNvSpPr/>
          <p:nvPr>
            <p:custDataLst>
              <p:tags r:id="rId12"/>
            </p:custDataLst>
          </p:nvPr>
        </p:nvSpPr>
        <p:spPr>
          <a:xfrm>
            <a:off x="4277995" y="281178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9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76321" y="39467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2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1632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3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59885" y="39440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49" name="Rectangle 58"/>
          <p:cNvSpPr/>
          <p:nvPr>
            <p:custDataLst>
              <p:tags r:id="rId16"/>
            </p:custDataLst>
          </p:nvPr>
        </p:nvSpPr>
        <p:spPr>
          <a:xfrm>
            <a:off x="4277995" y="38220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50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055396" y="493734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59540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13</a:t>
            </a:r>
          </a:p>
        </p:txBody>
      </p:sp>
      <p:sp>
        <p:nvSpPr>
          <p:cNvPr id="19" name="Rectangle 1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38960" y="49346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14</a:t>
            </a:r>
          </a:p>
        </p:txBody>
      </p:sp>
      <p:sp>
        <p:nvSpPr>
          <p:cNvPr id="20" name="Rectangle 58"/>
          <p:cNvSpPr/>
          <p:nvPr>
            <p:custDataLst>
              <p:tags r:id="rId20"/>
            </p:custDataLst>
          </p:nvPr>
        </p:nvSpPr>
        <p:spPr>
          <a:xfrm>
            <a:off x="1957070" y="481266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21" name="Rectangle 1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055396" y="594763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18</a:t>
            </a:r>
          </a:p>
        </p:txBody>
      </p:sp>
      <p:sp>
        <p:nvSpPr>
          <p:cNvPr id="22" name="Rectangle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59540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19</a:t>
            </a:r>
          </a:p>
        </p:txBody>
      </p:sp>
      <p:sp>
        <p:nvSpPr>
          <p:cNvPr id="23" name="Rectangle 1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138960" y="59449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20</a:t>
            </a:r>
          </a:p>
        </p:txBody>
      </p:sp>
      <p:sp>
        <p:nvSpPr>
          <p:cNvPr id="24" name="Rectangle 58"/>
          <p:cNvSpPr/>
          <p:nvPr>
            <p:custDataLst>
              <p:tags r:id="rId24"/>
            </p:custDataLst>
          </p:nvPr>
        </p:nvSpPr>
        <p:spPr>
          <a:xfrm>
            <a:off x="1957070" y="582295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25" name="Rectangle 1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376321" y="493671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15</a:t>
            </a:r>
          </a:p>
        </p:txBody>
      </p:sp>
      <p:sp>
        <p:nvSpPr>
          <p:cNvPr id="26" name="Rectangle 1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1632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16</a:t>
            </a:r>
          </a:p>
        </p:txBody>
      </p:sp>
      <p:sp>
        <p:nvSpPr>
          <p:cNvPr id="27" name="Rectangle 1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459885" y="49339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17</a:t>
            </a:r>
          </a:p>
        </p:txBody>
      </p:sp>
      <p:sp>
        <p:nvSpPr>
          <p:cNvPr id="28" name="Rectangle 58"/>
          <p:cNvSpPr/>
          <p:nvPr>
            <p:custDataLst>
              <p:tags r:id="rId28"/>
            </p:custDataLst>
          </p:nvPr>
        </p:nvSpPr>
        <p:spPr>
          <a:xfrm>
            <a:off x="4277995" y="4812030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29" name="Rectangle 18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376321" y="594699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21</a:t>
            </a:r>
          </a:p>
        </p:txBody>
      </p:sp>
      <p:sp>
        <p:nvSpPr>
          <p:cNvPr id="166" name="Rectangle 1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91632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22</a:t>
            </a:r>
          </a:p>
        </p:txBody>
      </p:sp>
      <p:sp>
        <p:nvSpPr>
          <p:cNvPr id="30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459885" y="594427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168" name="Rectangle 58"/>
          <p:cNvSpPr/>
          <p:nvPr>
            <p:custDataLst>
              <p:tags r:id="rId32"/>
            </p:custDataLst>
          </p:nvPr>
        </p:nvSpPr>
        <p:spPr>
          <a:xfrm>
            <a:off x="4277995" y="5822315"/>
            <a:ext cx="1828800" cy="792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cxnSp>
        <p:nvCxnSpPr>
          <p:cNvPr id="140" name="直接连接符 139"/>
          <p:cNvCxnSpPr/>
          <p:nvPr>
            <p:custDataLst>
              <p:tags r:id="rId33"/>
            </p:custDataLst>
          </p:nvPr>
        </p:nvCxnSpPr>
        <p:spPr>
          <a:xfrm flipH="1">
            <a:off x="178915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1" name="直接连接符 140"/>
          <p:cNvCxnSpPr/>
          <p:nvPr>
            <p:custDataLst>
              <p:tags r:id="rId34"/>
            </p:custDataLst>
          </p:nvPr>
        </p:nvCxnSpPr>
        <p:spPr>
          <a:xfrm flipV="1">
            <a:off x="17868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2" name="直接连接符 141"/>
          <p:cNvCxnSpPr/>
          <p:nvPr>
            <p:custDataLst>
              <p:tags r:id="rId35"/>
            </p:custDataLst>
          </p:nvPr>
        </p:nvCxnSpPr>
        <p:spPr>
          <a:xfrm flipH="1">
            <a:off x="177836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3" name="直接连接符 142"/>
          <p:cNvCxnSpPr/>
          <p:nvPr>
            <p:custDataLst>
              <p:tags r:id="rId36"/>
            </p:custDataLst>
          </p:nvPr>
        </p:nvCxnSpPr>
        <p:spPr>
          <a:xfrm flipH="1">
            <a:off x="17974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48" name="直接连接符 147"/>
          <p:cNvCxnSpPr/>
          <p:nvPr>
            <p:custDataLst>
              <p:tags r:id="rId37"/>
            </p:custDataLst>
          </p:nvPr>
        </p:nvCxnSpPr>
        <p:spPr>
          <a:xfrm flipH="1">
            <a:off x="178661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51" name="直接连接符 150"/>
          <p:cNvCxnSpPr/>
          <p:nvPr>
            <p:custDataLst>
              <p:tags r:id="rId38"/>
            </p:custDataLst>
          </p:nvPr>
        </p:nvCxnSpPr>
        <p:spPr>
          <a:xfrm flipH="1">
            <a:off x="1797410" y="5214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5" name="直接连接符 194"/>
          <p:cNvCxnSpPr/>
          <p:nvPr>
            <p:custDataLst>
              <p:tags r:id="rId39"/>
            </p:custDataLst>
          </p:nvPr>
        </p:nvCxnSpPr>
        <p:spPr>
          <a:xfrm flipH="1">
            <a:off x="1786615" y="4960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6" name="直接连接符 195"/>
          <p:cNvCxnSpPr/>
          <p:nvPr>
            <p:custDataLst>
              <p:tags r:id="rId40"/>
            </p:custDataLst>
          </p:nvPr>
        </p:nvCxnSpPr>
        <p:spPr>
          <a:xfrm flipH="1">
            <a:off x="17974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7" name="直接连接符 196"/>
          <p:cNvCxnSpPr/>
          <p:nvPr>
            <p:custDataLst>
              <p:tags r:id="rId41"/>
            </p:custDataLst>
          </p:nvPr>
        </p:nvCxnSpPr>
        <p:spPr>
          <a:xfrm flipH="1">
            <a:off x="1786615" y="5967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8" name="直接连接符 197"/>
          <p:cNvCxnSpPr/>
          <p:nvPr>
            <p:custDataLst>
              <p:tags r:id="rId42"/>
            </p:custDataLst>
          </p:nvPr>
        </p:nvCxnSpPr>
        <p:spPr>
          <a:xfrm flipH="1">
            <a:off x="4125955" y="3206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99" name="直接连接符 198"/>
          <p:cNvCxnSpPr/>
          <p:nvPr>
            <p:custDataLst>
              <p:tags r:id="rId43"/>
            </p:custDataLst>
          </p:nvPr>
        </p:nvCxnSpPr>
        <p:spPr>
          <a:xfrm flipV="1">
            <a:off x="4123690" y="2667000"/>
            <a:ext cx="0" cy="356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0" name="直接连接符 199"/>
          <p:cNvCxnSpPr/>
          <p:nvPr>
            <p:custDataLst>
              <p:tags r:id="rId44"/>
            </p:custDataLst>
          </p:nvPr>
        </p:nvCxnSpPr>
        <p:spPr>
          <a:xfrm flipH="1">
            <a:off x="4115160" y="295215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1" name="直接连接符 200"/>
          <p:cNvCxnSpPr/>
          <p:nvPr>
            <p:custDataLst>
              <p:tags r:id="rId45"/>
            </p:custDataLst>
          </p:nvPr>
        </p:nvCxnSpPr>
        <p:spPr>
          <a:xfrm flipH="1">
            <a:off x="4134210" y="4223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2" name="直接连接符 201"/>
          <p:cNvCxnSpPr/>
          <p:nvPr>
            <p:custDataLst>
              <p:tags r:id="rId46"/>
            </p:custDataLst>
          </p:nvPr>
        </p:nvCxnSpPr>
        <p:spPr>
          <a:xfrm flipH="1">
            <a:off x="4123415" y="3969425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3" name="直接连接符 202"/>
          <p:cNvCxnSpPr/>
          <p:nvPr>
            <p:custDataLst>
              <p:tags r:id="rId47"/>
            </p:custDataLst>
          </p:nvPr>
        </p:nvCxnSpPr>
        <p:spPr>
          <a:xfrm flipH="1">
            <a:off x="4134210" y="5214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4" name="直接连接符 203"/>
          <p:cNvCxnSpPr/>
          <p:nvPr>
            <p:custDataLst>
              <p:tags r:id="rId48"/>
            </p:custDataLst>
          </p:nvPr>
        </p:nvCxnSpPr>
        <p:spPr>
          <a:xfrm flipH="1">
            <a:off x="4123415" y="496066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5" name="直接连接符 204"/>
          <p:cNvCxnSpPr/>
          <p:nvPr>
            <p:custDataLst>
              <p:tags r:id="rId49"/>
            </p:custDataLst>
          </p:nvPr>
        </p:nvCxnSpPr>
        <p:spPr>
          <a:xfrm flipH="1">
            <a:off x="4134210" y="6221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6" name="直接连接符 205"/>
          <p:cNvCxnSpPr/>
          <p:nvPr>
            <p:custDataLst>
              <p:tags r:id="rId50"/>
            </p:custDataLst>
          </p:nvPr>
        </p:nvCxnSpPr>
        <p:spPr>
          <a:xfrm flipH="1">
            <a:off x="4123415" y="5967770"/>
            <a:ext cx="160020" cy="635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7" name="直接连接符 206"/>
          <p:cNvCxnSpPr/>
          <p:nvPr>
            <p:custDataLst>
              <p:tags r:id="rId51"/>
            </p:custDataLst>
          </p:nvPr>
        </p:nvCxnSpPr>
        <p:spPr>
          <a:xfrm flipH="1" flipV="1">
            <a:off x="1777365" y="2656245"/>
            <a:ext cx="5472000" cy="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208" name="直接连接符 207"/>
          <p:cNvCxnSpPr/>
          <p:nvPr>
            <p:custDataLst>
              <p:tags r:id="rId52"/>
            </p:custDataLst>
          </p:nvPr>
        </p:nvCxnSpPr>
        <p:spPr>
          <a:xfrm flipV="1">
            <a:off x="7239000" y="2668270"/>
            <a:ext cx="0" cy="144000"/>
          </a:xfrm>
          <a:prstGeom prst="line">
            <a:avLst/>
          </a:prstGeom>
          <a:noFill/>
          <a:ln w="31750" cap="flat" cmpd="sng" algn="ctr">
            <a:solidFill>
              <a:srgbClr val="5B9BD5"/>
            </a:solidFill>
            <a:prstDash val="solid"/>
            <a:miter lim="800000"/>
            <a:headEnd type="triangle" w="lg" len="lg"/>
          </a:ln>
          <a:effectLst/>
        </p:spPr>
      </p:cxnSp>
      <p:sp>
        <p:nvSpPr>
          <p:cNvPr id="5" name="Rectangle 58"/>
          <p:cNvSpPr/>
          <p:nvPr>
            <p:custDataLst>
              <p:tags r:id="rId53"/>
            </p:custDataLst>
          </p:nvPr>
        </p:nvSpPr>
        <p:spPr>
          <a:xfrm>
            <a:off x="6600825" y="2806065"/>
            <a:ext cx="3708000" cy="3808095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olidFill>
                <a:sysClr val="window" lastClr="FFFFFF"/>
              </a:solidFill>
              <a:latin typeface="Calibri" panose="020F0502020204030204" charset="0"/>
              <a:sym typeface="+mn-ea"/>
            </a:endParaRPr>
          </a:p>
        </p:txBody>
      </p:sp>
      <p:sp>
        <p:nvSpPr>
          <p:cNvPr id="10" name="Rectangle 18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6699151" y="293074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7239155" y="292802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4" name="Rectangle 1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6699151" y="493099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5" name="Rectangle 18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239155" y="4928276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6" name="Rectangle 18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7779286" y="29282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7" name="Rectangle 18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8319290" y="292548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1" name="Rectangle 18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7779286" y="492845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2" name="Rectangle 18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8319290" y="492573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3" name="Rectangle 18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9127391" y="292312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4" name="Rectangle 18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9667395" y="2920406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35" name="直接箭头连接符 34"/>
          <p:cNvCxnSpPr/>
          <p:nvPr>
            <p:custDataLst>
              <p:tags r:id="rId64"/>
            </p:custDataLst>
          </p:nvPr>
        </p:nvCxnSpPr>
        <p:spPr>
          <a:xfrm>
            <a:off x="8859520" y="3199130"/>
            <a:ext cx="267970" cy="3175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</p:cxnSp>
      <p:cxnSp>
        <p:nvCxnSpPr>
          <p:cNvPr id="36" name="直接箭头连接符 35"/>
          <p:cNvCxnSpPr/>
          <p:nvPr>
            <p:custDataLst>
              <p:tags r:id="rId65"/>
            </p:custDataLst>
          </p:nvPr>
        </p:nvCxnSpPr>
        <p:spPr>
          <a:xfrm>
            <a:off x="8049260" y="346773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37" name="直接箭头连接符 36"/>
          <p:cNvCxnSpPr/>
          <p:nvPr>
            <p:custDataLst>
              <p:tags r:id="rId66"/>
            </p:custDataLst>
          </p:nvPr>
        </p:nvCxnSpPr>
        <p:spPr>
          <a:xfrm>
            <a:off x="8589010" y="3460115"/>
            <a:ext cx="0" cy="1468800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dash"/>
            <a:miter lim="800000"/>
            <a:headEnd type="triangle" w="lg" len="lg"/>
            <a:tailEnd type="none" w="lg" len="lg"/>
          </a:ln>
          <a:effectLst/>
        </p:spPr>
      </p:cxnSp>
      <p:cxnSp>
        <p:nvCxnSpPr>
          <p:cNvPr id="38" name="直接连接符 37"/>
          <p:cNvCxnSpPr/>
          <p:nvPr>
            <p:custDataLst>
              <p:tags r:id="rId67"/>
            </p:custDataLst>
          </p:nvPr>
        </p:nvCxnSpPr>
        <p:spPr>
          <a:xfrm>
            <a:off x="6705600" y="492125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39" name="直接连接符 38"/>
          <p:cNvCxnSpPr/>
          <p:nvPr>
            <p:custDataLst>
              <p:tags r:id="rId68"/>
            </p:custDataLst>
          </p:nvPr>
        </p:nvCxnSpPr>
        <p:spPr>
          <a:xfrm flipV="1">
            <a:off x="6705600" y="492569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0" name="直接连接符 39"/>
          <p:cNvCxnSpPr/>
          <p:nvPr>
            <p:custDataLst>
              <p:tags r:id="rId69"/>
            </p:custDataLst>
          </p:nvPr>
        </p:nvCxnSpPr>
        <p:spPr>
          <a:xfrm>
            <a:off x="7239000" y="4942840"/>
            <a:ext cx="533400" cy="5334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1" name="直接连接符 40"/>
          <p:cNvCxnSpPr/>
          <p:nvPr>
            <p:custDataLst>
              <p:tags r:id="rId70"/>
            </p:custDataLst>
          </p:nvPr>
        </p:nvCxnSpPr>
        <p:spPr>
          <a:xfrm flipV="1">
            <a:off x="7239000" y="4947285"/>
            <a:ext cx="533400" cy="54165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42" name="Rectangle 18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6702425" y="3073400"/>
            <a:ext cx="539750" cy="539750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3" name="Rectangle 18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7242330" y="3073490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G'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+mn-ea"/>
              </a:rPr>
              <a:t>'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Optimality Guarantees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19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2590165"/>
          </a:xfrm>
        </p:spPr>
        <p:txBody>
          <a:bodyPr/>
          <a:lstStyle/>
          <a:p>
            <a:pPr lvl="0"/>
            <a:r>
              <a:rPr lang="en-US" altLang="zh-CN" sz="2400" dirty="0">
                <a:sym typeface="+mn-ea"/>
              </a:rPr>
              <a:t>Stripe merging optimality</a:t>
            </a:r>
          </a:p>
          <a:p>
            <a:pPr lvl="1"/>
            <a:r>
              <a:rPr lang="en-US" altLang="zh-CN" sz="2000" dirty="0">
                <a:solidFill>
                  <a:schemeClr val="tx1"/>
                </a:solidFill>
              </a:rPr>
              <a:t>Our data placement disperses data blocks and aggregates local parity blocks </a:t>
            </a:r>
            <a:r>
              <a:rPr lang="en-US" altLang="zh-CN" sz="2000" dirty="0">
                <a:solidFill>
                  <a:schemeClr val="tx1"/>
                </a:solidFill>
                <a:sym typeface="Wingdings" panose="05000000000000000000" charset="0"/>
              </a:rPr>
              <a:t> minimizes cross-cluster traffic across each stage</a:t>
            </a:r>
          </a:p>
          <a:p>
            <a:pPr lvl="1"/>
            <a:endParaRPr lang="en-US" altLang="zh-CN" sz="2000" dirty="0">
              <a:solidFill>
                <a:schemeClr val="tx1"/>
              </a:solidFill>
            </a:endParaRPr>
          </a:p>
          <a:p>
            <a:pPr lvl="0"/>
            <a:r>
              <a:rPr lang="en-US" altLang="zh-CN" sz="2400" dirty="0">
                <a:solidFill>
                  <a:schemeClr val="tx1"/>
                </a:solidFill>
              </a:rPr>
              <a:t>Repair optimality</a:t>
            </a:r>
          </a:p>
          <a:p>
            <a:pPr lvl="1"/>
            <a:r>
              <a:rPr lang="en-US" altLang="zh-CN" sz="2000" dirty="0">
                <a:sym typeface="+mn-ea"/>
              </a:rPr>
              <a:t>2*2 LRC(6,2,2) </a:t>
            </a:r>
            <a:r>
              <a:rPr lang="en-US" altLang="zh-CN" sz="2000" dirty="0">
                <a:sym typeface="Wingdings" panose="05000000000000000000" charset="0"/>
              </a:rPr>
              <a:t> 2 LRC(12,2,2)  LRC(24,2,2)</a:t>
            </a:r>
          </a:p>
          <a:p>
            <a:pPr lvl="1"/>
            <a:endParaRPr lang="en-US" altLang="zh-CN" sz="2000" dirty="0">
              <a:solidFill>
                <a:schemeClr val="tx1"/>
              </a:solidFill>
              <a:sym typeface="Wingdings" panose="05000000000000000000" charset="0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1827530" y="3886200"/>
          <a:ext cx="853059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LRCs across all stages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Repair cost (cross-cluster)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chemeClr val="tx1"/>
                          </a:solidFill>
                        </a:rPr>
                        <a:t>Minimum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LRC(6,2,2)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one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Wingdings" panose="05000000000000000000" charset="0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LRC(12,2,2)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two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Wingdings" panose="05000000000000000000" charset="0"/>
                        </a:rPr>
                        <a:t></a:t>
                      </a:r>
                      <a:endParaRPr lang="zh-CN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LRC(24,2,2)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400"/>
                        <a:t>four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Wingdings" panose="05000000000000000000" charset="0"/>
                        </a:rPr>
                        <a:t></a:t>
                      </a:r>
                      <a:endParaRPr lang="zh-CN" alt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898650"/>
          </a:xfrm>
        </p:spPr>
        <p:txBody>
          <a:bodyPr/>
          <a:lstStyle/>
          <a:p>
            <a:r>
              <a:rPr lang="en-US" dirty="0"/>
              <a:t>Clustered storage architecture</a:t>
            </a:r>
          </a:p>
          <a:p>
            <a:pPr lvl="1"/>
            <a:r>
              <a:rPr lang="en-US" dirty="0"/>
              <a:t>Two-layer architecture: nodes organized into clusters</a:t>
            </a:r>
          </a:p>
          <a:p>
            <a:pPr lvl="1"/>
            <a:r>
              <a:rPr lang="en-US" altLang="zh-CN" dirty="0"/>
              <a:t>Cross-cluster bandwidth is scarce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</a:t>
            </a:fld>
            <a:endParaRPr lang="en-US"/>
          </a:p>
        </p:txBody>
      </p:sp>
      <p:sp>
        <p:nvSpPr>
          <p:cNvPr id="24" name="Right Arrow 7"/>
          <p:cNvSpPr/>
          <p:nvPr/>
        </p:nvSpPr>
        <p:spPr bwMode="auto">
          <a:xfrm rot="9132506">
            <a:off x="7549876" y="31320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59"/>
          <p:cNvSpPr txBox="1"/>
          <p:nvPr/>
        </p:nvSpPr>
        <p:spPr>
          <a:xfrm>
            <a:off x="7999412" y="2753027"/>
            <a:ext cx="3908661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Cross-cluster transfer is the bottleneck! </a:t>
            </a:r>
          </a:p>
        </p:txBody>
      </p:sp>
      <p:sp>
        <p:nvSpPr>
          <p:cNvPr id="5" name="Rectangle 8"/>
          <p:cNvSpPr/>
          <p:nvPr/>
        </p:nvSpPr>
        <p:spPr>
          <a:xfrm>
            <a:off x="563503" y="4254341"/>
            <a:ext cx="3564000" cy="12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70822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1" name="TextBox 28"/>
          <p:cNvSpPr txBox="1"/>
          <p:nvPr/>
        </p:nvSpPr>
        <p:spPr>
          <a:xfrm>
            <a:off x="670725" y="3449219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Cluster</a:t>
            </a:r>
          </a:p>
        </p:txBody>
      </p:sp>
      <p:sp>
        <p:nvSpPr>
          <p:cNvPr id="22" name="TextBox 29"/>
          <p:cNvSpPr txBox="1"/>
          <p:nvPr/>
        </p:nvSpPr>
        <p:spPr>
          <a:xfrm>
            <a:off x="2180911" y="5630274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Node</a:t>
            </a:r>
          </a:p>
        </p:txBody>
      </p:sp>
      <p:cxnSp>
        <p:nvCxnSpPr>
          <p:cNvPr id="23" name="Straight Arrow Connector 30"/>
          <p:cNvCxnSpPr/>
          <p:nvPr/>
        </p:nvCxnSpPr>
        <p:spPr>
          <a:xfrm flipH="1" flipV="1">
            <a:off x="1329444" y="3963006"/>
            <a:ext cx="203835" cy="291465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6" name="Straight Arrow Connector 32"/>
          <p:cNvCxnSpPr>
            <a:stCxn id="7" idx="2"/>
          </p:cNvCxnSpPr>
          <p:nvPr/>
        </p:nvCxnSpPr>
        <p:spPr>
          <a:xfrm>
            <a:off x="1911985" y="5309870"/>
            <a:ext cx="897890" cy="427355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779046" y="45016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533787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642011" y="450162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396752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3259717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4449072" y="4374766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557296" y="450225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12037" y="4374766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420261" y="450225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175002" y="4374766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037967" y="4374766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227322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8335546" y="45016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0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9090287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9198511" y="4501621"/>
            <a:ext cx="540004" cy="540004"/>
          </a:xfrm>
          <a:prstGeom prst="rect">
            <a:avLst/>
          </a:prstGeom>
          <a:solidFill>
            <a:srgbClr val="ED7D31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1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9953252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10816217" y="4374131"/>
            <a:ext cx="756000" cy="936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10060841" y="45016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0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10923806" y="4501621"/>
            <a:ext cx="540004" cy="540004"/>
          </a:xfrm>
          <a:prstGeom prst="rect">
            <a:avLst/>
          </a:prstGeom>
          <a:solidFill>
            <a:srgbClr val="70AD47"/>
          </a:solidFill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1</a:t>
            </a:r>
          </a:p>
        </p:txBody>
      </p:sp>
      <p:sp>
        <p:nvSpPr>
          <p:cNvPr id="46" name="Rectangle 8"/>
          <p:cNvSpPr/>
          <p:nvPr/>
        </p:nvSpPr>
        <p:spPr>
          <a:xfrm>
            <a:off x="4337308" y="4254341"/>
            <a:ext cx="3564000" cy="12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" name="Rectangle 8"/>
          <p:cNvSpPr/>
          <p:nvPr/>
        </p:nvSpPr>
        <p:spPr>
          <a:xfrm>
            <a:off x="8116193" y="4247991"/>
            <a:ext cx="3564000" cy="1224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6119495" y="3930650"/>
            <a:ext cx="0" cy="324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</p:cxnSp>
      <p:cxnSp>
        <p:nvCxnSpPr>
          <p:cNvPr id="50" name="肘形连接符 49"/>
          <p:cNvCxnSpPr>
            <a:stCxn id="5" idx="0"/>
          </p:cNvCxnSpPr>
          <p:nvPr/>
        </p:nvCxnSpPr>
        <p:spPr>
          <a:xfrm rot="16200000">
            <a:off x="3371690" y="2652499"/>
            <a:ext cx="576000" cy="2628000"/>
          </a:xfrm>
          <a:prstGeom prst="bentConnector2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</p:cxnSp>
      <p:cxnSp>
        <p:nvCxnSpPr>
          <p:cNvPr id="51" name="肘形连接符 50"/>
          <p:cNvCxnSpPr>
            <a:stCxn id="48" idx="0"/>
          </p:cNvCxnSpPr>
          <p:nvPr/>
        </p:nvCxnSpPr>
        <p:spPr>
          <a:xfrm rot="16200000" flipV="1">
            <a:off x="8278785" y="2628555"/>
            <a:ext cx="576000" cy="2663190"/>
          </a:xfrm>
          <a:prstGeom prst="bentConnector2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</p:cxnSp>
      <p:sp>
        <p:nvSpPr>
          <p:cNvPr id="52" name="TextBox 29"/>
          <p:cNvSpPr txBox="1"/>
          <p:nvPr/>
        </p:nvSpPr>
        <p:spPr>
          <a:xfrm>
            <a:off x="416881" y="5630274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Block</a:t>
            </a:r>
          </a:p>
        </p:txBody>
      </p:sp>
      <p:cxnSp>
        <p:nvCxnSpPr>
          <p:cNvPr id="53" name="Straight Arrow Connector 32"/>
          <p:cNvCxnSpPr>
            <a:stCxn id="10" idx="2"/>
          </p:cNvCxnSpPr>
          <p:nvPr/>
        </p:nvCxnSpPr>
        <p:spPr>
          <a:xfrm>
            <a:off x="1049020" y="5041265"/>
            <a:ext cx="0" cy="6840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2504976" y="4502891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6283226" y="4503526"/>
            <a:ext cx="540004" cy="540004"/>
          </a:xfrm>
          <a:prstGeom prst="rect">
            <a:avLst/>
          </a:prstGeom>
          <a:noFill/>
          <a:ln w="19050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4966970" y="3426460"/>
            <a:ext cx="2268000" cy="504000"/>
          </a:xfrm>
          <a:prstGeom prst="round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sz="2800" dirty="0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  <a:sym typeface="微软雅黑" panose="020B0503020204020204" charset="-122"/>
              </a:rPr>
              <a:t>Network Core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Applicability to Various LRCs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20</a:t>
            </a:fld>
            <a:endParaRPr lang="en-US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3965575"/>
          </a:xfrm>
        </p:spPr>
        <p:txBody>
          <a:bodyPr/>
          <a:lstStyle/>
          <a:p>
            <a:r>
              <a:rPr lang="en-US" altLang="zh-CN">
                <a:sym typeface="+mn-ea"/>
              </a:rPr>
              <a:t>Our design applies to Azure’s LRC, Azure+1, Google’s LRC</a:t>
            </a:r>
          </a:p>
          <a:p>
            <a:pPr lvl="1"/>
            <a:r>
              <a:rPr lang="en-US" altLang="zh-CN" sz="2400">
                <a:sym typeface="+mn-ea"/>
              </a:rPr>
              <a:t>Each LRC operates on every g+1 blocks (in one cluster)</a:t>
            </a:r>
          </a:p>
          <a:p>
            <a:pPr lvl="1"/>
            <a:endParaRPr lang="en-US" altLang="zh-CN" sz="2400">
              <a:sym typeface="+mn-ea"/>
            </a:endParaRPr>
          </a:p>
          <a:p>
            <a:pPr lvl="1"/>
            <a:r>
              <a:rPr lang="en-US" altLang="zh-CN">
                <a:sym typeface="+mn-ea"/>
              </a:rPr>
              <a:t>Single-cluster fault tolerance</a:t>
            </a:r>
          </a:p>
          <a:p>
            <a:pPr lvl="1"/>
            <a:endParaRPr lang="en-US" altLang="zh-CN">
              <a:sym typeface="+mn-ea"/>
            </a:endParaRPr>
          </a:p>
          <a:p>
            <a:pPr lvl="1"/>
            <a:r>
              <a:rPr lang="en-US" altLang="zh-CN">
                <a:sym typeface="+mn-ea"/>
              </a:rPr>
              <a:t>Stripe merging efficiency</a:t>
            </a:r>
          </a:p>
          <a:p>
            <a:pPr lvl="1"/>
            <a:endParaRPr lang="en-US" altLang="zh-CN">
              <a:sym typeface="+mn-ea"/>
            </a:endParaRPr>
          </a:p>
          <a:p>
            <a:pPr lvl="1"/>
            <a:r>
              <a:rPr lang="en-US" altLang="zh-CN">
                <a:sym typeface="+mn-ea"/>
              </a:rPr>
              <a:t>Repair efficiency</a:t>
            </a:r>
            <a:endParaRPr lang="en-US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Evaluation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143001"/>
            <a:ext cx="10969943" cy="4678364"/>
          </a:xfrm>
        </p:spPr>
        <p:txBody>
          <a:bodyPr/>
          <a:lstStyle/>
          <a:p>
            <a:r>
              <a:rPr lang="en-US" altLang="zh-CN" sz="2400"/>
              <a:t>Implementation</a:t>
            </a:r>
          </a:p>
          <a:p>
            <a:pPr lvl="1"/>
            <a:r>
              <a:rPr lang="en-US" altLang="zh-CN" sz="2000"/>
              <a:t>Distributed storage prototype: multiple clients, a coordinator, multiple clusters (each with a proxy and multiple nodes)</a:t>
            </a:r>
          </a:p>
          <a:p>
            <a:pPr lvl="0"/>
            <a:r>
              <a:rPr lang="en-US" sz="2400" dirty="0">
                <a:sym typeface="+mn-ea"/>
              </a:rPr>
              <a:t>Testbed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tx1"/>
                </a:solidFill>
                <a:sym typeface="+mn-ea"/>
              </a:rPr>
              <a:t>Local</a:t>
            </a:r>
            <a:r>
              <a:rPr lang="en-US" sz="2000" dirty="0">
                <a:sym typeface="+mn-ea"/>
              </a:rPr>
              <a:t>: 17 physical servers (2 dodeca-core CPUs, 64 GB RAM, 1 TB HDD, 10 Gbps bandwidth)</a:t>
            </a:r>
            <a:endParaRPr lang="en-US" sz="2000" dirty="0"/>
          </a:p>
          <a:p>
            <a:pPr lvl="1"/>
            <a:r>
              <a:rPr lang="en-US" sz="2000" dirty="0" err="1">
                <a:sym typeface="+mn-ea"/>
              </a:rPr>
              <a:t>Each server emulates a cluster</a:t>
            </a:r>
          </a:p>
          <a:p>
            <a:pPr lvl="0"/>
            <a:r>
              <a:rPr lang="en-US" sz="2400" dirty="0"/>
              <a:t>Targets</a:t>
            </a:r>
          </a:p>
          <a:p>
            <a:pPr lvl="1"/>
            <a:r>
              <a:rPr lang="en-US" sz="2000" dirty="0"/>
              <a:t>Azure’s LRC (</a:t>
            </a:r>
            <a:r>
              <a:rPr lang="en-US" sz="2000" b="1" dirty="0">
                <a:solidFill>
                  <a:srgbClr val="FF0000"/>
                </a:solidFill>
              </a:rPr>
              <a:t>A-LRC</a:t>
            </a:r>
            <a:r>
              <a:rPr lang="en-US" sz="2000" dirty="0"/>
              <a:t>) and Google’s LRC (</a:t>
            </a:r>
            <a:r>
              <a:rPr lang="en-US" sz="2000" b="1" dirty="0">
                <a:solidFill>
                  <a:srgbClr val="FF0000"/>
                </a:solidFill>
              </a:rPr>
              <a:t>G-LRC</a:t>
            </a:r>
            <a:r>
              <a:rPr lang="en-US" sz="2000" dirty="0"/>
              <a:t>)</a:t>
            </a:r>
          </a:p>
          <a:p>
            <a:pPr lvl="0"/>
            <a:r>
              <a:rPr lang="en-US" sz="2400" dirty="0"/>
              <a:t>Data placements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Ran-1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FF0000"/>
                </a:solidFill>
              </a:rPr>
              <a:t>Ran-2</a:t>
            </a:r>
            <a:r>
              <a:rPr lang="en-US" sz="2000" dirty="0"/>
              <a:t>: random data placements without and with encode-and-transfer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Dis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FF0000"/>
                </a:solidFill>
              </a:rPr>
              <a:t>Agg</a:t>
            </a:r>
            <a:r>
              <a:rPr lang="en-US" sz="2000" dirty="0"/>
              <a:t>: </a:t>
            </a:r>
            <a:r>
              <a:rPr lang="en-US" sz="2000" dirty="0">
                <a:sym typeface="+mn-ea"/>
              </a:rPr>
              <a:t>dispersed and aggregated data placements</a:t>
            </a:r>
            <a:endParaRPr lang="en-US" sz="2000" dirty="0"/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Opt</a:t>
            </a:r>
            <a:r>
              <a:rPr lang="en-US" sz="2000" dirty="0"/>
              <a:t>: optimal data placement</a:t>
            </a:r>
          </a:p>
          <a:p>
            <a:pPr lvl="0"/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for Different Parameters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9441" y="1143001"/>
            <a:ext cx="10969943" cy="4678364"/>
          </a:xfrm>
        </p:spPr>
        <p:txBody>
          <a:bodyPr/>
          <a:lstStyle/>
          <a:p>
            <a:r>
              <a:rPr lang="en-US" altLang="zh-CN" sz="2400">
                <a:sym typeface="+mn-ea"/>
              </a:rPr>
              <a:t>2*2 LRC(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4,2,2</a:t>
            </a:r>
            <a:r>
              <a:rPr lang="en-US" altLang="zh-CN" sz="2400">
                <a:sym typeface="+mn-ea"/>
              </a:rPr>
              <a:t>)</a:t>
            </a:r>
            <a:r>
              <a:rPr lang="en-US" altLang="zh-CN" sz="2400">
                <a:sym typeface="Wingdings" panose="05000000000000000000" charset="0"/>
              </a:rPr>
              <a:t>2 LRC(8,2,2)LRC(16,2,2)</a:t>
            </a:r>
            <a:r>
              <a:rPr lang="en-US" altLang="zh-CN" sz="2400">
                <a:sym typeface="+mn-ea"/>
              </a:rPr>
              <a:t> </a:t>
            </a:r>
            <a:r>
              <a:rPr lang="en-US" altLang="zh-CN" sz="2400">
                <a:sym typeface="Wingdings" panose="05000000000000000000" charset="0"/>
              </a:rPr>
              <a:t>&amp; </a:t>
            </a:r>
            <a:r>
              <a:rPr lang="en-US" altLang="zh-CN" sz="2400">
                <a:sym typeface="+mn-ea"/>
              </a:rPr>
              <a:t>2*2 LRC(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6,2,2</a:t>
            </a:r>
            <a:r>
              <a:rPr lang="en-US" altLang="zh-CN" sz="2400">
                <a:sym typeface="+mn-ea"/>
              </a:rPr>
              <a:t>)</a:t>
            </a:r>
            <a:r>
              <a:rPr lang="en-US" altLang="zh-CN" sz="2400">
                <a:sym typeface="Wingdings" panose="05000000000000000000" charset="0"/>
              </a:rPr>
              <a:t>2 LRC(12,2,2)LRC(24,2,2)</a:t>
            </a:r>
          </a:p>
          <a:p>
            <a:r>
              <a:rPr lang="en-US" altLang="zh-CN" sz="2400" dirty="0">
                <a:sym typeface="+mn-ea"/>
              </a:rPr>
              <a:t>Findings:</a:t>
            </a:r>
            <a:endParaRPr lang="en-US" altLang="zh-CN" sz="2400" dirty="0"/>
          </a:p>
          <a:p>
            <a:pPr lvl="1"/>
            <a:r>
              <a:rPr lang="en-US" altLang="zh-CN" dirty="0">
                <a:sym typeface="+mn-ea"/>
              </a:rPr>
              <a:t>Opt reduces the summed stripe merging time of two stages, and the merging time of each stage</a:t>
            </a:r>
          </a:p>
          <a:p>
            <a:pPr lvl="1"/>
            <a:r>
              <a:rPr lang="en-US" altLang="zh-CN" dirty="0">
                <a:sym typeface="+mn-ea"/>
              </a:rPr>
              <a:t>Performance gains in G-LRC are larger than in A-LRC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22</a:t>
            </a:fld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730" y="3733800"/>
            <a:ext cx="7620001" cy="2717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for Different x</a:t>
            </a:r>
            <a:r>
              <a:rPr lang="en-US" altLang="zh-CN" baseline="-25000" dirty="0"/>
              <a:t>i</a:t>
            </a:r>
            <a:r>
              <a:rPr lang="en-US" altLang="zh-CN" dirty="0"/>
              <a:t>’s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/>
          <a:p>
            <a:r>
              <a:rPr lang="en-US" altLang="zh-CN" sz="2400" b="1">
                <a:solidFill>
                  <a:srgbClr val="FF0000"/>
                </a:solidFill>
                <a:sym typeface="+mn-ea"/>
              </a:rPr>
              <a:t>2*3</a:t>
            </a:r>
            <a:r>
              <a:rPr lang="en-US" altLang="zh-CN" sz="2400">
                <a:sym typeface="+mn-ea"/>
              </a:rPr>
              <a:t> LRC(3,1,2)</a:t>
            </a:r>
            <a:r>
              <a:rPr lang="en-US" altLang="zh-CN" sz="2400">
                <a:sym typeface="Wingdings" panose="05000000000000000000" charset="0"/>
              </a:rPr>
              <a:t>3 LRC(6,1,2)LRC(18,1,2)</a:t>
            </a:r>
            <a:r>
              <a:rPr lang="en-US" altLang="zh-CN" sz="2400">
                <a:sym typeface="+mn-ea"/>
              </a:rPr>
              <a:t> </a:t>
            </a:r>
            <a:r>
              <a:rPr lang="en-US" altLang="zh-CN" sz="2400">
                <a:sym typeface="Wingdings" panose="05000000000000000000" charset="0"/>
              </a:rPr>
              <a:t>&amp; 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4*2</a:t>
            </a:r>
            <a:r>
              <a:rPr lang="en-US" altLang="zh-CN" sz="2400">
                <a:sym typeface="+mn-ea"/>
              </a:rPr>
              <a:t> LRC(3,1,2)</a:t>
            </a:r>
            <a:r>
              <a:rPr lang="en-US" altLang="zh-CN" sz="2400">
                <a:sym typeface="Wingdings" panose="05000000000000000000" charset="0"/>
              </a:rPr>
              <a:t>2 LRC(12,1,2)LRC(24,1,2)</a:t>
            </a:r>
          </a:p>
          <a:p>
            <a:r>
              <a:rPr lang="en-US" altLang="zh-CN" sz="2400" dirty="0">
                <a:sym typeface="+mn-ea"/>
              </a:rPr>
              <a:t>Findings:</a:t>
            </a:r>
            <a:endParaRPr lang="en-US" altLang="zh-CN" sz="2400" dirty="0"/>
          </a:p>
          <a:p>
            <a:pPr lvl="1"/>
            <a:r>
              <a:rPr lang="en-US" altLang="zh-CN" dirty="0">
                <a:sym typeface="+mn-ea"/>
              </a:rPr>
              <a:t>Opt performs well with different x</a:t>
            </a:r>
            <a:r>
              <a:rPr lang="en-US" altLang="zh-CN" baseline="-25000" dirty="0">
                <a:sym typeface="+mn-ea"/>
              </a:rPr>
              <a:t>i</a:t>
            </a:r>
            <a:r>
              <a:rPr lang="en-US" altLang="zh-CN" dirty="0">
                <a:sym typeface="+mn-ea"/>
              </a:rPr>
              <a:t>’s in staged stripe merging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23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095" y="3352800"/>
            <a:ext cx="76581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599"/>
            <a:ext cx="10969943" cy="4449765"/>
          </a:xfrm>
        </p:spPr>
        <p:txBody>
          <a:bodyPr/>
          <a:lstStyle/>
          <a:p>
            <a:r>
              <a:rPr lang="en-US" dirty="0"/>
              <a:t>Explore wide stripe generation problem in LRCs in clustered storage systems</a:t>
            </a:r>
          </a:p>
          <a:p>
            <a:r>
              <a:rPr lang="en-US" dirty="0"/>
              <a:t>Propose staged stripe merging with flexibility to gradually widen LRC stripes</a:t>
            </a:r>
          </a:p>
          <a:p>
            <a:r>
              <a:rPr lang="en-US" dirty="0"/>
              <a:t>Design optimal data placement scheme</a:t>
            </a:r>
          </a:p>
          <a:p>
            <a:pPr lvl="1"/>
            <a:r>
              <a:rPr lang="en-US" dirty="0"/>
              <a:t>Minimizes cross-cluster traffic for stripe merging across each stage</a:t>
            </a:r>
          </a:p>
          <a:p>
            <a:pPr lvl="1"/>
            <a:r>
              <a:rPr lang="en-US" dirty="0"/>
              <a:t>Maintains repair costs of LRCs.</a:t>
            </a:r>
          </a:p>
          <a:p>
            <a:r>
              <a:rPr lang="en-US" dirty="0"/>
              <a:t>Conduct prototype experiments to verify effectiveness</a:t>
            </a:r>
            <a:endParaRPr lang="en-US" b="1" dirty="0"/>
          </a:p>
          <a:p>
            <a:r>
              <a:rPr lang="en-US" dirty="0"/>
              <a:t>Source code: </a:t>
            </a:r>
            <a:r>
              <a:rPr lang="en-US" b="1" dirty="0">
                <a:hlinkClick r:id="rId2"/>
              </a:rPr>
              <a:t>https://github.com/hhlgt/staged-stripe-merging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6055"/>
            <a:ext cx="10970260" cy="4060190"/>
          </a:xfrm>
        </p:spPr>
        <p:txBody>
          <a:bodyPr/>
          <a:lstStyle/>
          <a:p>
            <a:r>
              <a:rPr lang="en-US" dirty="0"/>
              <a:t>Erasure coding is a low-cost technique for fault tolerance</a:t>
            </a:r>
          </a:p>
          <a:p>
            <a:pPr lvl="1"/>
            <a:r>
              <a:rPr lang="en-US" dirty="0"/>
              <a:t>Much less redundancy with same reliability than replication</a:t>
            </a:r>
          </a:p>
          <a:p>
            <a:pPr lvl="1"/>
            <a:r>
              <a:rPr lang="en-US" dirty="0"/>
              <a:t>Encodes data blocks into parity blocks to form a stripe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Wide stripes </a:t>
            </a:r>
            <a:r>
              <a:rPr lang="en-US" dirty="0">
                <a:solidFill>
                  <a:schemeClr val="tx1"/>
                </a:solidFill>
              </a:rPr>
              <a:t>are future directions of erasure codes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#(data and parity blocks) is large, (parity blocks)% is </a:t>
            </a:r>
            <a:r>
              <a:rPr lang="en-US" dirty="0">
                <a:solidFill>
                  <a:schemeClr val="tx1"/>
                </a:solidFill>
                <a:cs typeface="+mn-ea"/>
              </a:rPr>
              <a:t>small </a:t>
            </a:r>
            <a:r>
              <a:rPr lang="en-US" dirty="0">
                <a:solidFill>
                  <a:schemeClr val="tx1"/>
                </a:solidFill>
                <a:cs typeface="+mn-ea"/>
                <a:sym typeface="Wingdings" panose="05000000000000000000" charset="0"/>
              </a:rPr>
              <a:t></a:t>
            </a:r>
            <a:r>
              <a:rPr lang="en-US" dirty="0">
                <a:solidFill>
                  <a:schemeClr val="tx1"/>
                </a:solidFill>
                <a:cs typeface="+mn-ea"/>
              </a:rPr>
              <a:t> </a:t>
            </a:r>
            <a:r>
              <a:rPr lang="en-US" b="1" dirty="0">
                <a:solidFill>
                  <a:srgbClr val="FF0000"/>
                </a:solidFill>
                <a:cs typeface="+mn-ea"/>
              </a:rPr>
              <a:t>ultra-low-cost</a:t>
            </a:r>
            <a:r>
              <a:rPr lang="en-US" dirty="0">
                <a:solidFill>
                  <a:schemeClr val="tx1"/>
                </a:solidFill>
                <a:cs typeface="+mn-ea"/>
              </a:rPr>
              <a:t> fault tolerance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+mn-ea"/>
              </a:rPr>
              <a:t>Studied in academia [Hu et al.,FAST’21]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Deployed in </a:t>
            </a:r>
            <a:r>
              <a:rPr lang="en-US" dirty="0" err="1">
                <a:solidFill>
                  <a:schemeClr val="tx1"/>
                </a:solidFill>
              </a:rPr>
              <a:t>VastData</a:t>
            </a:r>
            <a:r>
              <a:rPr lang="en-US" dirty="0">
                <a:solidFill>
                  <a:schemeClr val="tx1"/>
                </a:solidFill>
              </a:rPr>
              <a:t> and Google [Kadekodi et al.,FAST’23]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3199130" y="5142865"/>
            <a:ext cx="569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......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262245" y="5142865"/>
            <a:ext cx="569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......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Schemes for Wide Stripes</a:t>
            </a:r>
            <a:r>
              <a:rPr lang="en-US" dirty="0">
                <a:sym typeface="+mn-ea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12" y="1303655"/>
            <a:ext cx="11963400" cy="3442970"/>
          </a:xfrm>
        </p:spPr>
        <p:txBody>
          <a:bodyPr/>
          <a:lstStyle/>
          <a:p>
            <a:r>
              <a:rPr lang="en-US" sz="2400" dirty="0"/>
              <a:t>Wide stripes with Reed-Solomon (RS) Codes suffer from high repair cost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Wide stripes with </a:t>
            </a:r>
            <a:r>
              <a:rPr lang="en-US" sz="2400" b="1" dirty="0">
                <a:solidFill>
                  <a:srgbClr val="FF0000"/>
                </a:solidFill>
              </a:rPr>
              <a:t>Locally Repairable Codes (LRCs)</a:t>
            </a:r>
            <a:r>
              <a:rPr lang="en-US" sz="2400" dirty="0">
                <a:solidFill>
                  <a:schemeClr val="tx1"/>
                </a:solidFill>
              </a:rPr>
              <a:t> greatly save repair cost</a:t>
            </a:r>
            <a:endParaRPr lang="en-US" sz="2400" dirty="0">
              <a:solidFill>
                <a:schemeClr val="tx1"/>
              </a:solidFill>
              <a:cs typeface="+mn-ea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+mn-ea"/>
              </a:rPr>
              <a:t>Studied in academia [Hu et al.,</a:t>
            </a:r>
            <a:r>
              <a:rPr lang="en-US" dirty="0">
                <a:cs typeface="+mn-ea"/>
              </a:rPr>
              <a:t>FAST’21] and enterprise [</a:t>
            </a:r>
            <a:r>
              <a:rPr lang="en-US" dirty="0" err="1">
                <a:sym typeface="+mn-ea"/>
              </a:rPr>
              <a:t>Kadekodi</a:t>
            </a:r>
            <a:r>
              <a:rPr lang="en-US" dirty="0">
                <a:sym typeface="+mn-ea"/>
              </a:rPr>
              <a:t> et al.,FAST’23</a:t>
            </a:r>
            <a:r>
              <a:rPr lang="en-US" dirty="0">
                <a:solidFill>
                  <a:schemeClr val="tx1"/>
                </a:solidFill>
                <a:cs typeface="+mn-ea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4</a:t>
            </a:fld>
            <a:endParaRPr lang="en-US"/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2659281" y="213318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199031" y="213382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4570631" y="213318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681881" y="2135091"/>
            <a:ext cx="540004" cy="540004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6221631" y="2135726"/>
            <a:ext cx="540004" cy="540004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6761381" y="2136996"/>
            <a:ext cx="540004" cy="540004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7301131" y="2137631"/>
            <a:ext cx="540004" cy="540004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884930" y="2230120"/>
            <a:ext cx="569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......</a:t>
            </a:r>
          </a:p>
        </p:txBody>
      </p:sp>
      <p:sp>
        <p:nvSpPr>
          <p:cNvPr id="16" name="乘号 15"/>
          <p:cNvSpPr/>
          <p:nvPr/>
        </p:nvSpPr>
        <p:spPr>
          <a:xfrm>
            <a:off x="2589530" y="2133600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112385" y="2209800"/>
            <a:ext cx="5695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ym typeface="Wingdings" panose="05000000000000000000" charset="0"/>
              </a:rPr>
              <a:t></a:t>
            </a:r>
          </a:p>
        </p:txBody>
      </p:sp>
      <p:sp>
        <p:nvSpPr>
          <p:cNvPr id="18" name="左大括号 17"/>
          <p:cNvSpPr/>
          <p:nvPr/>
        </p:nvSpPr>
        <p:spPr>
          <a:xfrm rot="16200000">
            <a:off x="4601930" y="1659900"/>
            <a:ext cx="252000" cy="2448000"/>
          </a:xfrm>
          <a:prstGeom prst="leftBrac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418330" y="3097530"/>
            <a:ext cx="17068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olidFill>
                  <a:schemeClr val="tx1"/>
                </a:solidFill>
              </a:rPr>
              <a:t>24 blocks</a:t>
            </a:r>
          </a:p>
        </p:txBody>
      </p:sp>
      <p:cxnSp>
        <p:nvCxnSpPr>
          <p:cNvPr id="21" name="曲线连接符 20"/>
          <p:cNvCxnSpPr/>
          <p:nvPr/>
        </p:nvCxnSpPr>
        <p:spPr>
          <a:xfrm rot="5400000">
            <a:off x="3232150" y="1861185"/>
            <a:ext cx="3175" cy="53975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2" name="曲线连接符 21"/>
          <p:cNvCxnSpPr/>
          <p:nvPr/>
        </p:nvCxnSpPr>
        <p:spPr>
          <a:xfrm rot="5400000">
            <a:off x="3922800" y="1169440"/>
            <a:ext cx="3175" cy="190800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3" name="曲线连接符 22"/>
          <p:cNvCxnSpPr/>
          <p:nvPr/>
        </p:nvCxnSpPr>
        <p:spPr>
          <a:xfrm rot="5400000">
            <a:off x="4455950" y="635790"/>
            <a:ext cx="3175" cy="298800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24" name="文本框 23"/>
          <p:cNvSpPr txBox="1"/>
          <p:nvPr/>
        </p:nvSpPr>
        <p:spPr>
          <a:xfrm>
            <a:off x="7923530" y="2122170"/>
            <a:ext cx="1706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/>
              <a:t>k=24,m=4 RS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665631" y="504275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4722351" y="5041529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12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3749195" y="504003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5805915" y="5038809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23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6754107" y="5038809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296403" y="5040036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3199285" y="5802463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5256005" y="580123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923530" y="5016500"/>
            <a:ext cx="20923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/>
              <a:t>k=24,l=2,g=2 LRC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279515" y="5116830"/>
            <a:ext cx="5695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>
                <a:sym typeface="Wingdings" panose="05000000000000000000" charset="0"/>
              </a:rPr>
              <a:t></a:t>
            </a:r>
          </a:p>
        </p:txBody>
      </p:sp>
      <p:sp>
        <p:nvSpPr>
          <p:cNvPr id="36" name="乘号 35"/>
          <p:cNvSpPr/>
          <p:nvPr/>
        </p:nvSpPr>
        <p:spPr>
          <a:xfrm>
            <a:off x="2589530" y="5046345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曲线连接符 36"/>
          <p:cNvCxnSpPr/>
          <p:nvPr/>
        </p:nvCxnSpPr>
        <p:spPr>
          <a:xfrm rot="5400000">
            <a:off x="3480600" y="4489615"/>
            <a:ext cx="3175" cy="111600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38" name="曲线连接符 37"/>
          <p:cNvCxnSpPr>
            <a:stCxn id="361" idx="3"/>
            <a:endCxn id="25" idx="3"/>
          </p:cNvCxnSpPr>
          <p:nvPr/>
        </p:nvCxnSpPr>
        <p:spPr>
          <a:xfrm flipH="1" flipV="1">
            <a:off x="3205480" y="5312410"/>
            <a:ext cx="533400" cy="760095"/>
          </a:xfrm>
          <a:prstGeom prst="curvedConnector3">
            <a:avLst>
              <a:gd name="adj1" fmla="val -44643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9" name="文本框 38"/>
          <p:cNvSpPr txBox="1"/>
          <p:nvPr/>
        </p:nvSpPr>
        <p:spPr>
          <a:xfrm>
            <a:off x="3768725" y="6096000"/>
            <a:ext cx="17068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olidFill>
                  <a:schemeClr val="tx1"/>
                </a:solidFill>
              </a:rPr>
              <a:t>12 blocks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Clustered Storage with LRCs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468293"/>
            <a:ext cx="10970260" cy="2944322"/>
          </a:xfrm>
        </p:spPr>
        <p:txBody>
          <a:bodyPr/>
          <a:lstStyle/>
          <a:p>
            <a:r>
              <a:rPr lang="en-US" dirty="0"/>
              <a:t>LRCs reduce the cross-cluster network traffic for repairing a single data block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sym typeface="+mn-ea"/>
              </a:rPr>
              <a:t>Repair cost</a:t>
            </a:r>
            <a:r>
              <a:rPr lang="en-US" dirty="0">
                <a:sym typeface="+mn-ea"/>
              </a:rPr>
              <a:t>: average amount (in units of blocks) of cross-cluster transfers to repair all data blocks</a:t>
            </a:r>
            <a:endParaRPr lang="en-US" altLang="zh-CN" dirty="0"/>
          </a:p>
          <a:p>
            <a:r>
              <a:rPr lang="en-US" dirty="0">
                <a:solidFill>
                  <a:schemeClr val="tx1"/>
                </a:solidFill>
              </a:rPr>
              <a:t>Multi-node fault tolerance &amp; </a:t>
            </a:r>
            <a:r>
              <a:rPr lang="en-US" b="1" dirty="0">
                <a:solidFill>
                  <a:srgbClr val="FF0000"/>
                </a:solidFill>
              </a:rPr>
              <a:t>single-cluster fault tolerance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2057936" y="42737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4" name="Rectangle 18"/>
          <p:cNvSpPr>
            <a:spLocks noChangeArrowheads="1"/>
          </p:cNvSpPr>
          <p:nvPr/>
        </p:nvSpPr>
        <p:spPr bwMode="auto">
          <a:xfrm>
            <a:off x="2597940" y="42710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4114656" y="42725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6" name="Rectangle 18"/>
          <p:cNvSpPr>
            <a:spLocks noChangeArrowheads="1"/>
          </p:cNvSpPr>
          <p:nvPr/>
        </p:nvSpPr>
        <p:spPr bwMode="auto">
          <a:xfrm>
            <a:off x="4654660" y="42698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3141500" y="42710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5198220" y="42698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7237977" y="4260299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780273" y="4261526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6156480" y="42600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6704440" y="426009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99" name="Rectangle 58"/>
          <p:cNvSpPr/>
          <p:nvPr/>
        </p:nvSpPr>
        <p:spPr>
          <a:xfrm>
            <a:off x="1959683" y="4148840"/>
            <a:ext cx="1828800" cy="756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400" name="Rectangle 59"/>
          <p:cNvSpPr/>
          <p:nvPr/>
        </p:nvSpPr>
        <p:spPr>
          <a:xfrm>
            <a:off x="4013472" y="4148840"/>
            <a:ext cx="1828800" cy="756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401" name="Rectangle 60"/>
          <p:cNvSpPr/>
          <p:nvPr/>
        </p:nvSpPr>
        <p:spPr>
          <a:xfrm>
            <a:off x="6061347" y="4148840"/>
            <a:ext cx="2376000" cy="756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sz="1800">
              <a:sym typeface="+mn-ea"/>
            </a:endParaRPr>
          </a:p>
        </p:txBody>
      </p:sp>
      <p:sp>
        <p:nvSpPr>
          <p:cNvPr id="3" name="乘号 2"/>
          <p:cNvSpPr/>
          <p:nvPr/>
        </p:nvSpPr>
        <p:spPr>
          <a:xfrm>
            <a:off x="1997710" y="4272280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曲线连接符 4"/>
          <p:cNvCxnSpPr>
            <a:stCxn id="361" idx="2"/>
            <a:endCxn id="353" idx="2"/>
          </p:cNvCxnSpPr>
          <p:nvPr/>
        </p:nvCxnSpPr>
        <p:spPr>
          <a:xfrm rot="5400000">
            <a:off x="4368055" y="2759820"/>
            <a:ext cx="18000" cy="4098290"/>
          </a:xfrm>
          <a:prstGeom prst="curvedConnector3">
            <a:avLst>
              <a:gd name="adj1" fmla="val 1883333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headEnd type="none" w="lg" len="lg"/>
            <a:tailEnd type="triangle" w="lg" len="lg"/>
          </a:ln>
          <a:effectLst/>
        </p:spPr>
      </p:cxnSp>
      <p:cxnSp>
        <p:nvCxnSpPr>
          <p:cNvPr id="9" name="曲线连接符 8"/>
          <p:cNvCxnSpPr/>
          <p:nvPr/>
        </p:nvCxnSpPr>
        <p:spPr>
          <a:xfrm rot="5400000">
            <a:off x="2603500" y="4021455"/>
            <a:ext cx="3175" cy="539750"/>
          </a:xfrm>
          <a:prstGeom prst="curvedConnector3">
            <a:avLst>
              <a:gd name="adj1" fmla="val -801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0" name="曲线连接符 9"/>
          <p:cNvCxnSpPr/>
          <p:nvPr/>
        </p:nvCxnSpPr>
        <p:spPr>
          <a:xfrm rot="5400000">
            <a:off x="2875280" y="3733165"/>
            <a:ext cx="3175" cy="1083310"/>
          </a:xfrm>
          <a:prstGeom prst="curvedConnector3">
            <a:avLst>
              <a:gd name="adj1" fmla="val -1033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352" name="TextBox 59"/>
          <p:cNvSpPr txBox="1"/>
          <p:nvPr/>
        </p:nvSpPr>
        <p:spPr>
          <a:xfrm>
            <a:off x="2756535" y="5105400"/>
            <a:ext cx="35490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sz="2400" b="1" baseline="-250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: cross-cluster block</a:t>
            </a:r>
          </a:p>
        </p:txBody>
      </p:sp>
      <p:sp>
        <p:nvSpPr>
          <p:cNvPr id="351" name="TextBox 59"/>
          <p:cNvSpPr txBox="1"/>
          <p:nvPr/>
        </p:nvSpPr>
        <p:spPr>
          <a:xfrm>
            <a:off x="7160895" y="5029200"/>
            <a:ext cx="19939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Repair cost: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one block</a:t>
            </a:r>
          </a:p>
        </p:txBody>
      </p:sp>
      <p:sp>
        <p:nvSpPr>
          <p:cNvPr id="24" name="Right Arrow 7"/>
          <p:cNvSpPr/>
          <p:nvPr/>
        </p:nvSpPr>
        <p:spPr bwMode="auto">
          <a:xfrm rot="11760000">
            <a:off x="6632301" y="515511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535670" y="4149090"/>
            <a:ext cx="17849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/>
              <a:t>k=6,l=2,g=2 LRC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How to Efficiently Generate Wide LRC Stripes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4065905"/>
          </a:xfrm>
        </p:spPr>
        <p:txBody>
          <a:bodyPr/>
          <a:lstStyle/>
          <a:p>
            <a:r>
              <a:rPr lang="en-US" dirty="0"/>
              <a:t>Traditional approaches: (k, l, g) </a:t>
            </a:r>
            <a:r>
              <a:rPr lang="en-US" dirty="0">
                <a:sym typeface="Wingdings" panose="05000000000000000000" charset="0"/>
              </a:rPr>
              <a:t> (k’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≥k, l, g</a:t>
            </a:r>
            <a:r>
              <a:rPr lang="en-US" dirty="0">
                <a:sym typeface="Wingdings" panose="05000000000000000000" charset="0"/>
              </a:rPr>
              <a:t>)</a:t>
            </a:r>
          </a:p>
          <a:p>
            <a:pPr lvl="1"/>
            <a:r>
              <a:rPr lang="en-US" dirty="0">
                <a:sym typeface="Wingdings" panose="05000000000000000000" charset="0"/>
              </a:rPr>
              <a:t>Huge network transfers for data relocation and parity updates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Recent studies utilize </a:t>
            </a:r>
            <a:r>
              <a:rPr lang="en-US" b="1" dirty="0">
                <a:solidFill>
                  <a:srgbClr val="FF0000"/>
                </a:solidFill>
              </a:rPr>
              <a:t>stripe merging</a:t>
            </a:r>
            <a:r>
              <a:rPr lang="en-US" dirty="0">
                <a:solidFill>
                  <a:schemeClr val="tx1"/>
                </a:solidFill>
              </a:rPr>
              <a:t>: x (k, l, g) </a:t>
            </a:r>
            <a:r>
              <a:rPr lang="en-US" dirty="0">
                <a:sym typeface="Wingdings" panose="05000000000000000000" charset="0"/>
              </a:rPr>
              <a:t> (xk, 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′</a:t>
            </a:r>
            <a:r>
              <a:rPr lang="en-US" dirty="0">
                <a:sym typeface="Wingdings" panose="05000000000000000000" charset="0"/>
              </a:rPr>
              <a:t>, 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charset="0"/>
              </a:rPr>
              <a:t>′</a:t>
            </a:r>
            <a:r>
              <a:rPr lang="en-US" dirty="0">
                <a:sym typeface="Wingdings" panose="05000000000000000000" charset="0"/>
              </a:rPr>
              <a:t>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saves network transfers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However, existing approaches, </a:t>
            </a:r>
            <a:r>
              <a:rPr lang="en-US" b="1" dirty="0">
                <a:solidFill>
                  <a:srgbClr val="FF0000"/>
                </a:solidFill>
              </a:rPr>
              <a:t>stringent</a:t>
            </a:r>
            <a:r>
              <a:rPr lang="en-US" dirty="0">
                <a:solidFill>
                  <a:schemeClr val="tx1"/>
                </a:solidFill>
              </a:rPr>
              <a:t> settings</a:t>
            </a:r>
          </a:p>
          <a:p>
            <a:pPr lvl="1"/>
            <a:r>
              <a:rPr lang="en-US" dirty="0"/>
              <a:t>HACFS [</a:t>
            </a:r>
            <a:r>
              <a:rPr lang="en-US" altLang="zh-CN" dirty="0">
                <a:sym typeface="+mn-ea"/>
              </a:rPr>
              <a:t>Xia et al.,FAST'15</a:t>
            </a:r>
            <a:r>
              <a:rPr lang="en-US" dirty="0"/>
              <a:t>]: 3 Product Codes(2*5) </a:t>
            </a:r>
            <a:r>
              <a:rPr lang="en-US" dirty="0">
                <a:sym typeface="Wingdings" panose="05000000000000000000" charset="0"/>
              </a:rPr>
              <a:t> </a:t>
            </a:r>
            <a:r>
              <a:rPr lang="en-US" dirty="0">
                <a:sym typeface="+mn-ea"/>
              </a:rPr>
              <a:t>Product Codes</a:t>
            </a:r>
            <a:r>
              <a:rPr lang="en-US" dirty="0">
                <a:sym typeface="Wingdings" panose="05000000000000000000" charset="0"/>
              </a:rPr>
              <a:t>(6*5)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StripeMerge</a:t>
            </a:r>
            <a:r>
              <a:rPr lang="en-US" dirty="0">
                <a:solidFill>
                  <a:schemeClr val="tx1"/>
                </a:solidFill>
              </a:rPr>
              <a:t> [</a:t>
            </a:r>
            <a:r>
              <a:rPr lang="en-US" dirty="0">
                <a:sym typeface="+mn-ea"/>
              </a:rPr>
              <a:t>Yao et al.,ICDCS’21</a:t>
            </a:r>
            <a:r>
              <a:rPr lang="en-US" dirty="0">
                <a:solidFill>
                  <a:schemeClr val="tx1"/>
                </a:solidFill>
              </a:rPr>
              <a:t>]: 2 RS(k, m) </a:t>
            </a:r>
            <a:r>
              <a:rPr lang="en-US" dirty="0">
                <a:sym typeface="Wingdings" panose="05000000000000000000" charset="0"/>
              </a:rPr>
              <a:t> RS(2k, m)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LRCMerge</a:t>
            </a:r>
            <a:r>
              <a:rPr lang="en-US" dirty="0">
                <a:solidFill>
                  <a:schemeClr val="tx1"/>
                </a:solidFill>
              </a:rPr>
              <a:t> [</a:t>
            </a:r>
            <a:r>
              <a:rPr lang="en-US" altLang="zh-CN" dirty="0">
                <a:sym typeface="+mn-ea"/>
              </a:rPr>
              <a:t>Wu et al.,Infocom'22</a:t>
            </a:r>
            <a:r>
              <a:rPr lang="en-US" dirty="0">
                <a:solidFill>
                  <a:schemeClr val="tx1"/>
                </a:solidFill>
              </a:rPr>
              <a:t>]: only one stage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457200"/>
            <a:ext cx="10969943" cy="1143000"/>
          </a:xfrm>
        </p:spPr>
        <p:txBody>
          <a:bodyPr/>
          <a:lstStyle/>
          <a:p>
            <a:r>
              <a:rPr lang="en-US" sz="3800" dirty="0"/>
              <a:t>How to Guarantee Stripe Merging Efficiency and Repair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10970260" cy="431165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sym typeface="+mn-ea"/>
              </a:rPr>
              <a:t>Stripe Merging Efficiency</a:t>
            </a:r>
            <a:r>
              <a:rPr lang="en-US" dirty="0">
                <a:sym typeface="+mn-ea"/>
              </a:rPr>
              <a:t>: </a:t>
            </a:r>
            <a:r>
              <a:rPr lang="en-US" dirty="0"/>
              <a:t>merging process of a large number of stripes incurs substantial </a:t>
            </a:r>
            <a:r>
              <a:rPr lang="en-US" dirty="0">
                <a:sym typeface="+mn-ea"/>
              </a:rPr>
              <a:t>cross-cluster traffic</a:t>
            </a:r>
          </a:p>
          <a:p>
            <a:pPr lvl="1"/>
            <a:r>
              <a:rPr lang="en-US" dirty="0">
                <a:sym typeface="+mn-ea"/>
              </a:rPr>
              <a:t>Also found in previous work [Kadekodi et al.,OSDI’20]</a:t>
            </a:r>
          </a:p>
          <a:p>
            <a:pPr lvl="1"/>
            <a:r>
              <a:rPr lang="en-US" dirty="0">
                <a:sym typeface="+mn-ea"/>
              </a:rPr>
              <a:t>Merging process should be efficient</a:t>
            </a:r>
          </a:p>
          <a:p>
            <a:pPr lvl="1"/>
            <a:endParaRPr lang="en-US" dirty="0">
              <a:sym typeface="+mn-ea"/>
            </a:endParaRPr>
          </a:p>
          <a:p>
            <a:r>
              <a:rPr lang="en-US" b="1" dirty="0">
                <a:solidFill>
                  <a:srgbClr val="FF0000"/>
                </a:solidFill>
                <a:sym typeface="+mn-ea"/>
              </a:rPr>
              <a:t>Repair Efficiency</a:t>
            </a:r>
            <a:r>
              <a:rPr lang="en-US" dirty="0">
                <a:sym typeface="+mn-ea"/>
              </a:rPr>
              <a:t>: stripe merging changes data layout and affects repair cost</a:t>
            </a:r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Stripe merging should not sacrifice repair performance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0260" cy="3581400"/>
          </a:xfrm>
        </p:spPr>
        <p:txBody>
          <a:bodyPr/>
          <a:lstStyle/>
          <a:p>
            <a:pPr lvl="0"/>
            <a:r>
              <a:rPr lang="en-US" dirty="0"/>
              <a:t>Propose </a:t>
            </a:r>
            <a:r>
              <a:rPr lang="en-US" b="1" dirty="0">
                <a:solidFill>
                  <a:srgbClr val="FF0000"/>
                </a:solidFill>
              </a:rPr>
              <a:t>staged</a:t>
            </a:r>
            <a:r>
              <a:rPr lang="en-US" dirty="0"/>
              <a:t> stripe merging to generate wide LRC stripes</a:t>
            </a:r>
          </a:p>
          <a:p>
            <a:pPr lvl="1"/>
            <a:r>
              <a:rPr lang="en-US" sz="2400" dirty="0"/>
              <a:t>Flexibility in stripe merging settings</a:t>
            </a:r>
          </a:p>
          <a:p>
            <a:pPr lvl="1"/>
            <a:r>
              <a:rPr lang="en-US" dirty="0"/>
              <a:t>Complies with real-world access pattern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Design </a:t>
            </a:r>
            <a:r>
              <a:rPr lang="en-US" b="1" dirty="0">
                <a:solidFill>
                  <a:srgbClr val="FF0000"/>
                </a:solidFill>
              </a:rPr>
              <a:t>optimal</a:t>
            </a:r>
            <a:r>
              <a:rPr lang="en-US" dirty="0"/>
              <a:t> data placement scheme for staged stripe merging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Minimizes</a:t>
            </a:r>
            <a:r>
              <a:rPr lang="en-US" sz="2400" dirty="0"/>
              <a:t> cross-cluster traffic for stripe merging across </a:t>
            </a:r>
            <a:r>
              <a:rPr lang="en-US" dirty="0"/>
              <a:t>each stage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Minimizes</a:t>
            </a:r>
            <a:r>
              <a:rPr lang="en-US" dirty="0"/>
              <a:t> repair cost for LRC in any stage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Validate efficiency on a distributed storage prototype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Real-world Data Access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848995"/>
          </a:xfrm>
        </p:spPr>
        <p:txBody>
          <a:bodyPr/>
          <a:lstStyle/>
          <a:p>
            <a:r>
              <a:rPr lang="en-US" altLang="zh-CN"/>
              <a:t>Data hotness progressively changes over time</a:t>
            </a:r>
          </a:p>
          <a:p>
            <a:pPr marL="0" indent="0">
              <a:buNone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9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955" y="2057400"/>
            <a:ext cx="4019550" cy="3759200"/>
          </a:xfrm>
          <a:prstGeom prst="rect">
            <a:avLst/>
          </a:prstGeom>
        </p:spPr>
      </p:pic>
      <p:sp>
        <p:nvSpPr>
          <p:cNvPr id="352" name="TextBox 59"/>
          <p:cNvSpPr txBox="1"/>
          <p:nvPr/>
        </p:nvSpPr>
        <p:spPr>
          <a:xfrm>
            <a:off x="3275330" y="5830570"/>
            <a:ext cx="55486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Muralidhar </a:t>
            </a:r>
            <a:r>
              <a:rPr lang="en-US" sz="2000" dirty="0">
                <a:cs typeface="Arial" panose="020B0604020202020204" pitchFamily="34" charset="0"/>
                <a:sym typeface="+mn-ea"/>
              </a:rPr>
              <a:t>et al., f4: Facebook’s Warm BLOB Storage System, OSDI’14</a:t>
            </a:r>
          </a:p>
        </p:txBody>
      </p:sp>
      <p:sp>
        <p:nvSpPr>
          <p:cNvPr id="351" name="TextBox 59"/>
          <p:cNvSpPr txBox="1"/>
          <p:nvPr/>
        </p:nvSpPr>
        <p:spPr>
          <a:xfrm>
            <a:off x="1751330" y="1981200"/>
            <a:ext cx="288798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Newly written: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hot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A few weeks: warm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A few months: cold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ZmN2QyMzc0OTY5NWEyNDA1NTc0NDU4Y2EzZDkyOT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1894</Words>
  <Application>Microsoft Office PowerPoint</Application>
  <PresentationFormat>Custom</PresentationFormat>
  <Paragraphs>519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微软雅黑</vt:lpstr>
      <vt:lpstr>宋体</vt:lpstr>
      <vt:lpstr>Arial</vt:lpstr>
      <vt:lpstr>Calibri</vt:lpstr>
      <vt:lpstr>Wingdings</vt:lpstr>
      <vt:lpstr>Default Design</vt:lpstr>
      <vt:lpstr>Optimal Wide Stripe Generation in Locally Repairable Codes via Staged Stripe Merging</vt:lpstr>
      <vt:lpstr>Introduction</vt:lpstr>
      <vt:lpstr>Erasure Coding</vt:lpstr>
      <vt:lpstr>Coding Schemes for Wide Stripes </vt:lpstr>
      <vt:lpstr>Clustered Storage with LRCs</vt:lpstr>
      <vt:lpstr>How to Efficiently Generate Wide LRC Stripes</vt:lpstr>
      <vt:lpstr>How to Guarantee Stripe Merging Efficiency and Repair Efficiency</vt:lpstr>
      <vt:lpstr>Contributions</vt:lpstr>
      <vt:lpstr>Real-world Data Access Pattern</vt:lpstr>
      <vt:lpstr>Staged Stripe Merging for LRCs</vt:lpstr>
      <vt:lpstr>Problem Decomposition</vt:lpstr>
      <vt:lpstr>Dispersed Data Placement</vt:lpstr>
      <vt:lpstr>Dispersed Data Placement</vt:lpstr>
      <vt:lpstr>Aggregated Data Placement</vt:lpstr>
      <vt:lpstr>Aggregated Data Placement</vt:lpstr>
      <vt:lpstr>Insights</vt:lpstr>
      <vt:lpstr>Optimal Data Placement</vt:lpstr>
      <vt:lpstr>Optimal Data Placement</vt:lpstr>
      <vt:lpstr>Optimality Guarantees</vt:lpstr>
      <vt:lpstr>Applicability to Various LRCs</vt:lpstr>
      <vt:lpstr>Evaluation</vt:lpstr>
      <vt:lpstr>Performance for Different Parameters</vt:lpstr>
      <vt:lpstr>Performance for Different xi’s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1332</cp:revision>
  <cp:lastPrinted>2019-02-20T08:11:00Z</cp:lastPrinted>
  <dcterms:created xsi:type="dcterms:W3CDTF">2113-01-01T00:00:00Z</dcterms:created>
  <dcterms:modified xsi:type="dcterms:W3CDTF">2024-07-16T09:39:21Z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2052-12.1.0.17133</vt:lpwstr>
  </property>
  <property fmtid="{D5CDD505-2E9C-101B-9397-08002B2CF9AE}" pid="4" name="ICV">
    <vt:lpwstr>AB7DD21FDEF74F8987B9E921E742354A</vt:lpwstr>
  </property>
</Properties>
</file>