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4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60" r:id="rId2"/>
    <p:sldId id="478" r:id="rId3"/>
    <p:sldId id="479" r:id="rId4"/>
    <p:sldId id="480" r:id="rId5"/>
    <p:sldId id="481" r:id="rId6"/>
    <p:sldId id="482" r:id="rId7"/>
    <p:sldId id="483" r:id="rId8"/>
    <p:sldId id="484" r:id="rId9"/>
    <p:sldId id="485" r:id="rId10"/>
    <p:sldId id="486" r:id="rId11"/>
    <p:sldId id="487" r:id="rId12"/>
    <p:sldId id="488" r:id="rId13"/>
    <p:sldId id="489" r:id="rId14"/>
    <p:sldId id="490" r:id="rId15"/>
    <p:sldId id="491" r:id="rId16"/>
    <p:sldId id="498" r:id="rId17"/>
    <p:sldId id="492" r:id="rId18"/>
    <p:sldId id="494" r:id="rId19"/>
    <p:sldId id="495" r:id="rId20"/>
    <p:sldId id="496" r:id="rId21"/>
    <p:sldId id="497" r:id="rId22"/>
  </p:sldIdLst>
  <p:sldSz cx="12188825" cy="6858000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晓露" initials="李晓露" lastIdx="1" clrIdx="0">
    <p:extLst>
      <p:ext uri="{19B8F6BF-5375-455C-9EA6-DF929625EA0E}">
        <p15:presenceInfo xmlns:p15="http://schemas.microsoft.com/office/powerpoint/2012/main" userId="李晓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FF"/>
    <a:srgbClr val="3333CC"/>
    <a:srgbClr val="FF0000"/>
    <a:srgbClr val="FF00FF"/>
    <a:srgbClr val="99CC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79945" autoAdjust="0"/>
  </p:normalViewPr>
  <p:slideViewPr>
    <p:cSldViewPr>
      <p:cViewPr varScale="1">
        <p:scale>
          <a:sx n="47" d="100"/>
          <a:sy n="47" d="100"/>
        </p:scale>
        <p:origin x="1312" y="4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126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280" y="96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FC5F9B-43BA-4B50-BE29-B489B524C83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574DE36-53CB-4833-B35D-EB21443A2135}">
      <dgm:prSet phldrT="[文本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altLang="zh-CN" sz="1800" b="1" dirty="0">
              <a:solidFill>
                <a:schemeClr val="tx1"/>
              </a:solidFill>
            </a:rPr>
            <a:t>N</a:t>
          </a:r>
          <a:r>
            <a:rPr lang="en-US" altLang="zh-CN" sz="1800" b="1" baseline="-25000" dirty="0">
              <a:solidFill>
                <a:schemeClr val="tx1"/>
              </a:solidFill>
            </a:rPr>
            <a:t>0</a:t>
          </a:r>
          <a:endParaRPr lang="zh-CN" altLang="en-US" sz="1800" b="1" baseline="-25000" dirty="0">
            <a:solidFill>
              <a:schemeClr val="tx1"/>
            </a:solidFill>
          </a:endParaRPr>
        </a:p>
      </dgm:t>
    </dgm:pt>
    <dgm:pt modelId="{C73A96A5-5C05-4568-B891-F135A3FD3D08}" type="parTrans" cxnId="{AF233BB1-D1FD-4015-8813-3AB104EA759E}">
      <dgm:prSet/>
      <dgm:spPr/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6512AC68-4419-476F-981F-84C656D0FF20}" type="sibTrans" cxnId="{AF233BB1-D1FD-4015-8813-3AB104EA759E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184C6A9B-0BBB-4ED7-8046-D5F9701B40AC}">
      <dgm:prSet phldrT="[文本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altLang="zh-CN" sz="1800" b="1" dirty="0">
              <a:solidFill>
                <a:schemeClr val="tx1"/>
              </a:solidFill>
            </a:rPr>
            <a:t>N</a:t>
          </a:r>
          <a:r>
            <a:rPr lang="en-US" altLang="zh-CN" sz="1800" b="1" baseline="-25000" dirty="0">
              <a:solidFill>
                <a:schemeClr val="tx1"/>
              </a:solidFill>
            </a:rPr>
            <a:t>1</a:t>
          </a:r>
          <a:endParaRPr lang="zh-CN" altLang="en-US" sz="1800" b="1" baseline="-25000" dirty="0">
            <a:solidFill>
              <a:schemeClr val="tx1"/>
            </a:solidFill>
          </a:endParaRPr>
        </a:p>
      </dgm:t>
    </dgm:pt>
    <dgm:pt modelId="{556FEA92-8007-4DAD-858E-54AC28F831D2}" type="parTrans" cxnId="{3CB70B35-5D9B-45BE-B23B-3FD0FC2EF5A6}">
      <dgm:prSet/>
      <dgm:spPr/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451723A6-AB1C-4FA2-905B-7EF9C2DAAFC2}" type="sibTrans" cxnId="{3CB70B35-5D9B-45BE-B23B-3FD0FC2EF5A6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9357052F-C50D-4E18-8D17-F0BEEAC8E39F}">
      <dgm:prSet phldrT="[文本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altLang="zh-CN" sz="1800" b="1" dirty="0">
              <a:solidFill>
                <a:schemeClr val="tx1"/>
              </a:solidFill>
            </a:rPr>
            <a:t>N</a:t>
          </a:r>
          <a:r>
            <a:rPr lang="en-US" altLang="zh-CN" sz="1800" b="1" baseline="-25000" dirty="0">
              <a:solidFill>
                <a:schemeClr val="tx1"/>
              </a:solidFill>
            </a:rPr>
            <a:t>2</a:t>
          </a:r>
          <a:endParaRPr lang="zh-CN" altLang="en-US" sz="1800" b="1" baseline="-25000" dirty="0">
            <a:solidFill>
              <a:schemeClr val="tx1"/>
            </a:solidFill>
          </a:endParaRPr>
        </a:p>
      </dgm:t>
    </dgm:pt>
    <dgm:pt modelId="{A333039D-2A4E-4ECD-AC95-242DD5D5D53C}" type="parTrans" cxnId="{35988E87-88A3-4B18-8DF0-C26C9006A401}">
      <dgm:prSet/>
      <dgm:spPr/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B36212D8-0E25-4FEE-8080-03D6F951AD55}" type="sibTrans" cxnId="{35988E87-88A3-4B18-8DF0-C26C9006A401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5CCDEB82-4BAE-479E-B382-DD3C33DB618B}">
      <dgm:prSet phldrT="[文本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altLang="zh-CN" sz="1800" b="1" dirty="0">
              <a:solidFill>
                <a:schemeClr val="tx1"/>
              </a:solidFill>
            </a:rPr>
            <a:t>N</a:t>
          </a:r>
          <a:r>
            <a:rPr lang="en-US" altLang="zh-CN" sz="1800" b="1" baseline="-25000" dirty="0">
              <a:solidFill>
                <a:schemeClr val="tx1"/>
              </a:solidFill>
            </a:rPr>
            <a:t>3</a:t>
          </a:r>
          <a:endParaRPr lang="zh-CN" altLang="en-US" sz="1800" b="1" baseline="-25000" dirty="0">
            <a:solidFill>
              <a:schemeClr val="tx1"/>
            </a:solidFill>
          </a:endParaRPr>
        </a:p>
      </dgm:t>
    </dgm:pt>
    <dgm:pt modelId="{36016B08-0195-4869-BD1A-1E264148FA2F}" type="parTrans" cxnId="{F7C08C7D-958F-4CF8-A62C-42F358CCD8DF}">
      <dgm:prSet/>
      <dgm:spPr/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3DBFB9A4-ADEC-4A56-8EEB-AA3FB0F33710}" type="sibTrans" cxnId="{F7C08C7D-958F-4CF8-A62C-42F358CCD8DF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A5987118-4DCA-42AE-A2DB-7C9B7CCE466F}">
      <dgm:prSet phldrT="[文本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altLang="zh-CN" sz="1800" b="1" dirty="0">
              <a:solidFill>
                <a:schemeClr val="tx1"/>
              </a:solidFill>
            </a:rPr>
            <a:t>N</a:t>
          </a:r>
          <a:r>
            <a:rPr lang="en-US" altLang="zh-CN" sz="1800" b="1" baseline="-25000" dirty="0">
              <a:solidFill>
                <a:schemeClr val="tx1"/>
              </a:solidFill>
            </a:rPr>
            <a:t>4</a:t>
          </a:r>
          <a:endParaRPr lang="zh-CN" altLang="en-US" sz="1800" b="1" baseline="-25000" dirty="0">
            <a:solidFill>
              <a:schemeClr val="tx1"/>
            </a:solidFill>
          </a:endParaRPr>
        </a:p>
      </dgm:t>
    </dgm:pt>
    <dgm:pt modelId="{F16C565A-97C7-4345-B1B9-9B8F0E2AD587}" type="parTrans" cxnId="{8247C3AC-C28D-480F-BDA5-BCF9236CDBB1}">
      <dgm:prSet/>
      <dgm:spPr/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AD599376-AB69-49E1-B07D-2B890873B9F5}" type="sibTrans" cxnId="{8247C3AC-C28D-480F-BDA5-BCF9236CDBB1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E36D9CCC-3B41-4095-A94B-C47445DB5378}">
      <dgm:prSet phldrT="[文本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altLang="zh-CN" sz="1800" b="1" dirty="0">
              <a:solidFill>
                <a:schemeClr val="tx1"/>
              </a:solidFill>
            </a:rPr>
            <a:t>N</a:t>
          </a:r>
          <a:r>
            <a:rPr lang="en-US" altLang="zh-CN" sz="1800" b="1" baseline="-25000" dirty="0">
              <a:solidFill>
                <a:schemeClr val="tx1"/>
              </a:solidFill>
            </a:rPr>
            <a:t>5</a:t>
          </a:r>
          <a:endParaRPr lang="zh-CN" altLang="en-US" sz="1800" b="1" baseline="-25000" dirty="0">
            <a:solidFill>
              <a:schemeClr val="tx1"/>
            </a:solidFill>
          </a:endParaRPr>
        </a:p>
      </dgm:t>
    </dgm:pt>
    <dgm:pt modelId="{9D379EF0-248F-4981-ABED-B4CFB2CBE314}" type="parTrans" cxnId="{ECF3F4E4-C504-426A-A2A6-3E8CB9483C0D}">
      <dgm:prSet/>
      <dgm:spPr/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ADE397E3-7C6B-438A-938D-06E867D5CD8B}" type="sibTrans" cxnId="{ECF3F4E4-C504-426A-A2A6-3E8CB9483C0D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4E85A0EA-EF57-4E4E-9E60-7B711D71F1BE}" type="pres">
      <dgm:prSet presAssocID="{1EFC5F9B-43BA-4B50-BE29-B489B524C835}" presName="cycle" presStyleCnt="0">
        <dgm:presLayoutVars>
          <dgm:dir/>
          <dgm:resizeHandles val="exact"/>
        </dgm:presLayoutVars>
      </dgm:prSet>
      <dgm:spPr/>
    </dgm:pt>
    <dgm:pt modelId="{659CEC71-6F98-4CB7-834E-7CBEB6F60348}" type="pres">
      <dgm:prSet presAssocID="{7574DE36-53CB-4833-B35D-EB21443A2135}" presName="node" presStyleLbl="node1" presStyleIdx="0" presStyleCnt="6">
        <dgm:presLayoutVars>
          <dgm:bulletEnabled val="1"/>
        </dgm:presLayoutVars>
      </dgm:prSet>
      <dgm:spPr/>
    </dgm:pt>
    <dgm:pt modelId="{978D1CED-ADA6-4849-8979-F4B76AF756A3}" type="pres">
      <dgm:prSet presAssocID="{7574DE36-53CB-4833-B35D-EB21443A2135}" presName="spNode" presStyleCnt="0"/>
      <dgm:spPr/>
    </dgm:pt>
    <dgm:pt modelId="{131AD5FA-930C-4492-9BE1-36FD006474D0}" type="pres">
      <dgm:prSet presAssocID="{6512AC68-4419-476F-981F-84C656D0FF20}" presName="sibTrans" presStyleLbl="sibTrans1D1" presStyleIdx="0" presStyleCnt="6"/>
      <dgm:spPr/>
    </dgm:pt>
    <dgm:pt modelId="{E5187136-0BEC-47B7-830C-8E48753868B9}" type="pres">
      <dgm:prSet presAssocID="{184C6A9B-0BBB-4ED7-8046-D5F9701B40AC}" presName="node" presStyleLbl="node1" presStyleIdx="1" presStyleCnt="6">
        <dgm:presLayoutVars>
          <dgm:bulletEnabled val="1"/>
        </dgm:presLayoutVars>
      </dgm:prSet>
      <dgm:spPr/>
    </dgm:pt>
    <dgm:pt modelId="{9855D5C9-527B-4844-A161-3319BD1BB7FC}" type="pres">
      <dgm:prSet presAssocID="{184C6A9B-0BBB-4ED7-8046-D5F9701B40AC}" presName="spNode" presStyleCnt="0"/>
      <dgm:spPr/>
    </dgm:pt>
    <dgm:pt modelId="{672BFC73-6901-4287-B68B-06AA4E82502D}" type="pres">
      <dgm:prSet presAssocID="{451723A6-AB1C-4FA2-905B-7EF9C2DAAFC2}" presName="sibTrans" presStyleLbl="sibTrans1D1" presStyleIdx="1" presStyleCnt="6"/>
      <dgm:spPr/>
    </dgm:pt>
    <dgm:pt modelId="{AE18C46B-57BD-4798-8BD2-D01C6CF41624}" type="pres">
      <dgm:prSet presAssocID="{9357052F-C50D-4E18-8D17-F0BEEAC8E39F}" presName="node" presStyleLbl="node1" presStyleIdx="2" presStyleCnt="6">
        <dgm:presLayoutVars>
          <dgm:bulletEnabled val="1"/>
        </dgm:presLayoutVars>
      </dgm:prSet>
      <dgm:spPr/>
    </dgm:pt>
    <dgm:pt modelId="{1C34FE39-BC26-4691-AB25-6E25E3DCDBA5}" type="pres">
      <dgm:prSet presAssocID="{9357052F-C50D-4E18-8D17-F0BEEAC8E39F}" presName="spNode" presStyleCnt="0"/>
      <dgm:spPr/>
    </dgm:pt>
    <dgm:pt modelId="{7A4D3858-81F0-46CB-8201-15B80D685538}" type="pres">
      <dgm:prSet presAssocID="{B36212D8-0E25-4FEE-8080-03D6F951AD55}" presName="sibTrans" presStyleLbl="sibTrans1D1" presStyleIdx="2" presStyleCnt="6"/>
      <dgm:spPr/>
    </dgm:pt>
    <dgm:pt modelId="{715FA6C6-549A-4BBE-A7AC-ED0BC764D273}" type="pres">
      <dgm:prSet presAssocID="{5CCDEB82-4BAE-479E-B382-DD3C33DB618B}" presName="node" presStyleLbl="node1" presStyleIdx="3" presStyleCnt="6">
        <dgm:presLayoutVars>
          <dgm:bulletEnabled val="1"/>
        </dgm:presLayoutVars>
      </dgm:prSet>
      <dgm:spPr/>
    </dgm:pt>
    <dgm:pt modelId="{0F4A37BB-314E-42EF-BFC6-50FA1E3083AF}" type="pres">
      <dgm:prSet presAssocID="{5CCDEB82-4BAE-479E-B382-DD3C33DB618B}" presName="spNode" presStyleCnt="0"/>
      <dgm:spPr/>
    </dgm:pt>
    <dgm:pt modelId="{56565C60-C756-46DF-83A0-03248511CCB3}" type="pres">
      <dgm:prSet presAssocID="{3DBFB9A4-ADEC-4A56-8EEB-AA3FB0F33710}" presName="sibTrans" presStyleLbl="sibTrans1D1" presStyleIdx="3" presStyleCnt="6"/>
      <dgm:spPr/>
    </dgm:pt>
    <dgm:pt modelId="{2199DE8F-C473-4A22-9488-655B83D2E0DF}" type="pres">
      <dgm:prSet presAssocID="{A5987118-4DCA-42AE-A2DB-7C9B7CCE466F}" presName="node" presStyleLbl="node1" presStyleIdx="4" presStyleCnt="6">
        <dgm:presLayoutVars>
          <dgm:bulletEnabled val="1"/>
        </dgm:presLayoutVars>
      </dgm:prSet>
      <dgm:spPr/>
    </dgm:pt>
    <dgm:pt modelId="{275FD6B4-9044-4E04-BBEE-8540FBD1925D}" type="pres">
      <dgm:prSet presAssocID="{A5987118-4DCA-42AE-A2DB-7C9B7CCE466F}" presName="spNode" presStyleCnt="0"/>
      <dgm:spPr/>
    </dgm:pt>
    <dgm:pt modelId="{F3F1E86B-A42A-4D26-81BA-DF0AD9B96201}" type="pres">
      <dgm:prSet presAssocID="{AD599376-AB69-49E1-B07D-2B890873B9F5}" presName="sibTrans" presStyleLbl="sibTrans1D1" presStyleIdx="4" presStyleCnt="6"/>
      <dgm:spPr/>
    </dgm:pt>
    <dgm:pt modelId="{8AD0B9C5-1BA0-4B2D-B29D-C24D15987FBA}" type="pres">
      <dgm:prSet presAssocID="{E36D9CCC-3B41-4095-A94B-C47445DB5378}" presName="node" presStyleLbl="node1" presStyleIdx="5" presStyleCnt="6">
        <dgm:presLayoutVars>
          <dgm:bulletEnabled val="1"/>
        </dgm:presLayoutVars>
      </dgm:prSet>
      <dgm:spPr/>
    </dgm:pt>
    <dgm:pt modelId="{4DE58969-512C-46BC-9EBD-1C561F79DE95}" type="pres">
      <dgm:prSet presAssocID="{E36D9CCC-3B41-4095-A94B-C47445DB5378}" presName="spNode" presStyleCnt="0"/>
      <dgm:spPr/>
    </dgm:pt>
    <dgm:pt modelId="{9BA30B8A-F819-4D8D-ACF4-C86FB83DE339}" type="pres">
      <dgm:prSet presAssocID="{ADE397E3-7C6B-438A-938D-06E867D5CD8B}" presName="sibTrans" presStyleLbl="sibTrans1D1" presStyleIdx="5" presStyleCnt="6"/>
      <dgm:spPr/>
    </dgm:pt>
  </dgm:ptLst>
  <dgm:cxnLst>
    <dgm:cxn modelId="{3CB70B35-5D9B-45BE-B23B-3FD0FC2EF5A6}" srcId="{1EFC5F9B-43BA-4B50-BE29-B489B524C835}" destId="{184C6A9B-0BBB-4ED7-8046-D5F9701B40AC}" srcOrd="1" destOrd="0" parTransId="{556FEA92-8007-4DAD-858E-54AC28F831D2}" sibTransId="{451723A6-AB1C-4FA2-905B-7EF9C2DAAFC2}"/>
    <dgm:cxn modelId="{89336D3D-789E-4741-9B1A-843914419DCF}" type="presOf" srcId="{5CCDEB82-4BAE-479E-B382-DD3C33DB618B}" destId="{715FA6C6-549A-4BBE-A7AC-ED0BC764D273}" srcOrd="0" destOrd="0" presId="urn:microsoft.com/office/officeart/2005/8/layout/cycle6"/>
    <dgm:cxn modelId="{92650E67-D61C-48A3-A663-F7CB08859CEC}" type="presOf" srcId="{7574DE36-53CB-4833-B35D-EB21443A2135}" destId="{659CEC71-6F98-4CB7-834E-7CBEB6F60348}" srcOrd="0" destOrd="0" presId="urn:microsoft.com/office/officeart/2005/8/layout/cycle6"/>
    <dgm:cxn modelId="{166AE374-695F-4D16-8560-28993C4AFCB4}" type="presOf" srcId="{9357052F-C50D-4E18-8D17-F0BEEAC8E39F}" destId="{AE18C46B-57BD-4798-8BD2-D01C6CF41624}" srcOrd="0" destOrd="0" presId="urn:microsoft.com/office/officeart/2005/8/layout/cycle6"/>
    <dgm:cxn modelId="{948F7C59-3702-4EBB-8606-3C02AFFB403D}" type="presOf" srcId="{ADE397E3-7C6B-438A-938D-06E867D5CD8B}" destId="{9BA30B8A-F819-4D8D-ACF4-C86FB83DE339}" srcOrd="0" destOrd="0" presId="urn:microsoft.com/office/officeart/2005/8/layout/cycle6"/>
    <dgm:cxn modelId="{4C5EBB7B-5164-4B8E-93FF-2A698C56CB89}" type="presOf" srcId="{3DBFB9A4-ADEC-4A56-8EEB-AA3FB0F33710}" destId="{56565C60-C756-46DF-83A0-03248511CCB3}" srcOrd="0" destOrd="0" presId="urn:microsoft.com/office/officeart/2005/8/layout/cycle6"/>
    <dgm:cxn modelId="{F7C08C7D-958F-4CF8-A62C-42F358CCD8DF}" srcId="{1EFC5F9B-43BA-4B50-BE29-B489B524C835}" destId="{5CCDEB82-4BAE-479E-B382-DD3C33DB618B}" srcOrd="3" destOrd="0" parTransId="{36016B08-0195-4869-BD1A-1E264148FA2F}" sibTransId="{3DBFB9A4-ADEC-4A56-8EEB-AA3FB0F33710}"/>
    <dgm:cxn modelId="{508DDC81-EBF0-41AF-BB00-AA34DF2C608D}" type="presOf" srcId="{1EFC5F9B-43BA-4B50-BE29-B489B524C835}" destId="{4E85A0EA-EF57-4E4E-9E60-7B711D71F1BE}" srcOrd="0" destOrd="0" presId="urn:microsoft.com/office/officeart/2005/8/layout/cycle6"/>
    <dgm:cxn modelId="{35988E87-88A3-4B18-8DF0-C26C9006A401}" srcId="{1EFC5F9B-43BA-4B50-BE29-B489B524C835}" destId="{9357052F-C50D-4E18-8D17-F0BEEAC8E39F}" srcOrd="2" destOrd="0" parTransId="{A333039D-2A4E-4ECD-AC95-242DD5D5D53C}" sibTransId="{B36212D8-0E25-4FEE-8080-03D6F951AD55}"/>
    <dgm:cxn modelId="{DBE1F88A-F169-4232-A73B-B1B4805888C9}" type="presOf" srcId="{184C6A9B-0BBB-4ED7-8046-D5F9701B40AC}" destId="{E5187136-0BEC-47B7-830C-8E48753868B9}" srcOrd="0" destOrd="0" presId="urn:microsoft.com/office/officeart/2005/8/layout/cycle6"/>
    <dgm:cxn modelId="{CF474497-06A4-47B5-B65A-D838A96F2FE2}" type="presOf" srcId="{A5987118-4DCA-42AE-A2DB-7C9B7CCE466F}" destId="{2199DE8F-C473-4A22-9488-655B83D2E0DF}" srcOrd="0" destOrd="0" presId="urn:microsoft.com/office/officeart/2005/8/layout/cycle6"/>
    <dgm:cxn modelId="{8247C3AC-C28D-480F-BDA5-BCF9236CDBB1}" srcId="{1EFC5F9B-43BA-4B50-BE29-B489B524C835}" destId="{A5987118-4DCA-42AE-A2DB-7C9B7CCE466F}" srcOrd="4" destOrd="0" parTransId="{F16C565A-97C7-4345-B1B9-9B8F0E2AD587}" sibTransId="{AD599376-AB69-49E1-B07D-2B890873B9F5}"/>
    <dgm:cxn modelId="{AF233BB1-D1FD-4015-8813-3AB104EA759E}" srcId="{1EFC5F9B-43BA-4B50-BE29-B489B524C835}" destId="{7574DE36-53CB-4833-B35D-EB21443A2135}" srcOrd="0" destOrd="0" parTransId="{C73A96A5-5C05-4568-B891-F135A3FD3D08}" sibTransId="{6512AC68-4419-476F-981F-84C656D0FF20}"/>
    <dgm:cxn modelId="{B485B3D4-D84E-44F5-A71E-2A1B0437DEC3}" type="presOf" srcId="{B36212D8-0E25-4FEE-8080-03D6F951AD55}" destId="{7A4D3858-81F0-46CB-8201-15B80D685538}" srcOrd="0" destOrd="0" presId="urn:microsoft.com/office/officeart/2005/8/layout/cycle6"/>
    <dgm:cxn modelId="{BACD5BD8-5961-4353-80EB-24DA59C9BEFB}" type="presOf" srcId="{6512AC68-4419-476F-981F-84C656D0FF20}" destId="{131AD5FA-930C-4492-9BE1-36FD006474D0}" srcOrd="0" destOrd="0" presId="urn:microsoft.com/office/officeart/2005/8/layout/cycle6"/>
    <dgm:cxn modelId="{4FE6CFDC-DA3C-4766-89F7-3C43FD266FE0}" type="presOf" srcId="{E36D9CCC-3B41-4095-A94B-C47445DB5378}" destId="{8AD0B9C5-1BA0-4B2D-B29D-C24D15987FBA}" srcOrd="0" destOrd="0" presId="urn:microsoft.com/office/officeart/2005/8/layout/cycle6"/>
    <dgm:cxn modelId="{DA8EBAE0-93D4-461D-B761-A2CB15665615}" type="presOf" srcId="{AD599376-AB69-49E1-B07D-2B890873B9F5}" destId="{F3F1E86B-A42A-4D26-81BA-DF0AD9B96201}" srcOrd="0" destOrd="0" presId="urn:microsoft.com/office/officeart/2005/8/layout/cycle6"/>
    <dgm:cxn modelId="{ECF3F4E4-C504-426A-A2A6-3E8CB9483C0D}" srcId="{1EFC5F9B-43BA-4B50-BE29-B489B524C835}" destId="{E36D9CCC-3B41-4095-A94B-C47445DB5378}" srcOrd="5" destOrd="0" parTransId="{9D379EF0-248F-4981-ABED-B4CFB2CBE314}" sibTransId="{ADE397E3-7C6B-438A-938D-06E867D5CD8B}"/>
    <dgm:cxn modelId="{3B0168E5-9DB4-436A-B6FB-03623CBC60E8}" type="presOf" srcId="{451723A6-AB1C-4FA2-905B-7EF9C2DAAFC2}" destId="{672BFC73-6901-4287-B68B-06AA4E82502D}" srcOrd="0" destOrd="0" presId="urn:microsoft.com/office/officeart/2005/8/layout/cycle6"/>
    <dgm:cxn modelId="{28AFEEBA-EED2-4721-9446-6CF492090E1D}" type="presParOf" srcId="{4E85A0EA-EF57-4E4E-9E60-7B711D71F1BE}" destId="{659CEC71-6F98-4CB7-834E-7CBEB6F60348}" srcOrd="0" destOrd="0" presId="urn:microsoft.com/office/officeart/2005/8/layout/cycle6"/>
    <dgm:cxn modelId="{0AD71368-20F5-4C41-A1B5-4227BBDE64C8}" type="presParOf" srcId="{4E85A0EA-EF57-4E4E-9E60-7B711D71F1BE}" destId="{978D1CED-ADA6-4849-8979-F4B76AF756A3}" srcOrd="1" destOrd="0" presId="urn:microsoft.com/office/officeart/2005/8/layout/cycle6"/>
    <dgm:cxn modelId="{E479B5CB-1334-43B6-B611-F4203F2489DF}" type="presParOf" srcId="{4E85A0EA-EF57-4E4E-9E60-7B711D71F1BE}" destId="{131AD5FA-930C-4492-9BE1-36FD006474D0}" srcOrd="2" destOrd="0" presId="urn:microsoft.com/office/officeart/2005/8/layout/cycle6"/>
    <dgm:cxn modelId="{1A28EDA1-D1C6-4801-81B9-79E1FC87F015}" type="presParOf" srcId="{4E85A0EA-EF57-4E4E-9E60-7B711D71F1BE}" destId="{E5187136-0BEC-47B7-830C-8E48753868B9}" srcOrd="3" destOrd="0" presId="urn:microsoft.com/office/officeart/2005/8/layout/cycle6"/>
    <dgm:cxn modelId="{21BD1940-F930-46CE-8EA2-78C81BBC2457}" type="presParOf" srcId="{4E85A0EA-EF57-4E4E-9E60-7B711D71F1BE}" destId="{9855D5C9-527B-4844-A161-3319BD1BB7FC}" srcOrd="4" destOrd="0" presId="urn:microsoft.com/office/officeart/2005/8/layout/cycle6"/>
    <dgm:cxn modelId="{ABE99713-EC85-4339-BFDF-766BC110DDA9}" type="presParOf" srcId="{4E85A0EA-EF57-4E4E-9E60-7B711D71F1BE}" destId="{672BFC73-6901-4287-B68B-06AA4E82502D}" srcOrd="5" destOrd="0" presId="urn:microsoft.com/office/officeart/2005/8/layout/cycle6"/>
    <dgm:cxn modelId="{A982CCCB-6094-45DE-8ACC-B37DA4F9DDD8}" type="presParOf" srcId="{4E85A0EA-EF57-4E4E-9E60-7B711D71F1BE}" destId="{AE18C46B-57BD-4798-8BD2-D01C6CF41624}" srcOrd="6" destOrd="0" presId="urn:microsoft.com/office/officeart/2005/8/layout/cycle6"/>
    <dgm:cxn modelId="{6D4FEBB1-C7D5-4065-AECC-763218A96790}" type="presParOf" srcId="{4E85A0EA-EF57-4E4E-9E60-7B711D71F1BE}" destId="{1C34FE39-BC26-4691-AB25-6E25E3DCDBA5}" srcOrd="7" destOrd="0" presId="urn:microsoft.com/office/officeart/2005/8/layout/cycle6"/>
    <dgm:cxn modelId="{E59EB3F3-A285-4206-BABD-62AB706A1286}" type="presParOf" srcId="{4E85A0EA-EF57-4E4E-9E60-7B711D71F1BE}" destId="{7A4D3858-81F0-46CB-8201-15B80D685538}" srcOrd="8" destOrd="0" presId="urn:microsoft.com/office/officeart/2005/8/layout/cycle6"/>
    <dgm:cxn modelId="{EBA8FB1D-9927-4836-9D19-080391E859E6}" type="presParOf" srcId="{4E85A0EA-EF57-4E4E-9E60-7B711D71F1BE}" destId="{715FA6C6-549A-4BBE-A7AC-ED0BC764D273}" srcOrd="9" destOrd="0" presId="urn:microsoft.com/office/officeart/2005/8/layout/cycle6"/>
    <dgm:cxn modelId="{8BF3E640-9C3C-4F45-9846-125E29D75494}" type="presParOf" srcId="{4E85A0EA-EF57-4E4E-9E60-7B711D71F1BE}" destId="{0F4A37BB-314E-42EF-BFC6-50FA1E3083AF}" srcOrd="10" destOrd="0" presId="urn:microsoft.com/office/officeart/2005/8/layout/cycle6"/>
    <dgm:cxn modelId="{662B9028-F917-44EE-8F88-3A302977F93C}" type="presParOf" srcId="{4E85A0EA-EF57-4E4E-9E60-7B711D71F1BE}" destId="{56565C60-C756-46DF-83A0-03248511CCB3}" srcOrd="11" destOrd="0" presId="urn:microsoft.com/office/officeart/2005/8/layout/cycle6"/>
    <dgm:cxn modelId="{783773D8-127A-47B9-BEE0-07AC5C451653}" type="presParOf" srcId="{4E85A0EA-EF57-4E4E-9E60-7B711D71F1BE}" destId="{2199DE8F-C473-4A22-9488-655B83D2E0DF}" srcOrd="12" destOrd="0" presId="urn:microsoft.com/office/officeart/2005/8/layout/cycle6"/>
    <dgm:cxn modelId="{19DB00F9-6865-4678-988D-54D1DD422473}" type="presParOf" srcId="{4E85A0EA-EF57-4E4E-9E60-7B711D71F1BE}" destId="{275FD6B4-9044-4E04-BBEE-8540FBD1925D}" srcOrd="13" destOrd="0" presId="urn:microsoft.com/office/officeart/2005/8/layout/cycle6"/>
    <dgm:cxn modelId="{14E4B08B-B176-4C57-83F2-D54AB66118B6}" type="presParOf" srcId="{4E85A0EA-EF57-4E4E-9E60-7B711D71F1BE}" destId="{F3F1E86B-A42A-4D26-81BA-DF0AD9B96201}" srcOrd="14" destOrd="0" presId="urn:microsoft.com/office/officeart/2005/8/layout/cycle6"/>
    <dgm:cxn modelId="{E406EC8A-0591-49A2-B7E2-DD2DE6C958BE}" type="presParOf" srcId="{4E85A0EA-EF57-4E4E-9E60-7B711D71F1BE}" destId="{8AD0B9C5-1BA0-4B2D-B29D-C24D15987FBA}" srcOrd="15" destOrd="0" presId="urn:microsoft.com/office/officeart/2005/8/layout/cycle6"/>
    <dgm:cxn modelId="{A0706CC5-2944-451F-8615-7907599E76D2}" type="presParOf" srcId="{4E85A0EA-EF57-4E4E-9E60-7B711D71F1BE}" destId="{4DE58969-512C-46BC-9EBD-1C561F79DE95}" srcOrd="16" destOrd="0" presId="urn:microsoft.com/office/officeart/2005/8/layout/cycle6"/>
    <dgm:cxn modelId="{1C78287B-DC1D-48F4-9F95-486CABDBA291}" type="presParOf" srcId="{4E85A0EA-EF57-4E4E-9E60-7B711D71F1BE}" destId="{9BA30B8A-F819-4D8D-ACF4-C86FB83DE339}" srcOrd="17" destOrd="0" presId="urn:microsoft.com/office/officeart/2005/8/layout/cycle6"/>
  </dgm:cxnLst>
  <dgm:bg/>
  <dgm:whole>
    <a:ln w="12700"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FC5F9B-43BA-4B50-BE29-B489B524C83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574DE36-53CB-4833-B35D-EB21443A2135}">
      <dgm:prSet phldrT="[文本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altLang="zh-CN" sz="1800" b="1" dirty="0">
              <a:solidFill>
                <a:schemeClr val="tx1"/>
              </a:solidFill>
            </a:rPr>
            <a:t>N</a:t>
          </a:r>
          <a:r>
            <a:rPr lang="en-US" altLang="zh-CN" sz="1800" b="1" baseline="-25000" dirty="0">
              <a:solidFill>
                <a:schemeClr val="tx1"/>
              </a:solidFill>
            </a:rPr>
            <a:t>0</a:t>
          </a:r>
          <a:endParaRPr lang="zh-CN" altLang="en-US" sz="1800" b="1" baseline="-25000" dirty="0">
            <a:solidFill>
              <a:schemeClr val="tx1"/>
            </a:solidFill>
          </a:endParaRPr>
        </a:p>
      </dgm:t>
    </dgm:pt>
    <dgm:pt modelId="{C73A96A5-5C05-4568-B891-F135A3FD3D08}" type="parTrans" cxnId="{AF233BB1-D1FD-4015-8813-3AB104EA759E}">
      <dgm:prSet/>
      <dgm:spPr/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6512AC68-4419-476F-981F-84C656D0FF20}" type="sibTrans" cxnId="{AF233BB1-D1FD-4015-8813-3AB104EA759E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184C6A9B-0BBB-4ED7-8046-D5F9701B40AC}">
      <dgm:prSet phldrT="[文本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altLang="zh-CN" sz="1800" b="1" dirty="0">
              <a:solidFill>
                <a:schemeClr val="tx1"/>
              </a:solidFill>
            </a:rPr>
            <a:t>N</a:t>
          </a:r>
          <a:r>
            <a:rPr lang="en-US" altLang="zh-CN" sz="1800" b="1" baseline="-25000" dirty="0">
              <a:solidFill>
                <a:schemeClr val="tx1"/>
              </a:solidFill>
            </a:rPr>
            <a:t>1</a:t>
          </a:r>
          <a:endParaRPr lang="zh-CN" altLang="en-US" sz="1800" b="1" baseline="-25000" dirty="0">
            <a:solidFill>
              <a:schemeClr val="tx1"/>
            </a:solidFill>
          </a:endParaRPr>
        </a:p>
      </dgm:t>
    </dgm:pt>
    <dgm:pt modelId="{556FEA92-8007-4DAD-858E-54AC28F831D2}" type="parTrans" cxnId="{3CB70B35-5D9B-45BE-B23B-3FD0FC2EF5A6}">
      <dgm:prSet/>
      <dgm:spPr/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451723A6-AB1C-4FA2-905B-7EF9C2DAAFC2}" type="sibTrans" cxnId="{3CB70B35-5D9B-45BE-B23B-3FD0FC2EF5A6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9357052F-C50D-4E18-8D17-F0BEEAC8E39F}">
      <dgm:prSet phldrT="[文本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altLang="zh-CN" sz="1800" b="1" dirty="0">
              <a:solidFill>
                <a:schemeClr val="tx1"/>
              </a:solidFill>
            </a:rPr>
            <a:t>N</a:t>
          </a:r>
          <a:r>
            <a:rPr lang="en-US" altLang="zh-CN" sz="1800" b="1" baseline="-25000" dirty="0">
              <a:solidFill>
                <a:schemeClr val="tx1"/>
              </a:solidFill>
            </a:rPr>
            <a:t>2</a:t>
          </a:r>
          <a:endParaRPr lang="zh-CN" altLang="en-US" sz="1800" b="1" baseline="-25000" dirty="0">
            <a:solidFill>
              <a:schemeClr val="tx1"/>
            </a:solidFill>
          </a:endParaRPr>
        </a:p>
      </dgm:t>
    </dgm:pt>
    <dgm:pt modelId="{A333039D-2A4E-4ECD-AC95-242DD5D5D53C}" type="parTrans" cxnId="{35988E87-88A3-4B18-8DF0-C26C9006A401}">
      <dgm:prSet/>
      <dgm:spPr/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B36212D8-0E25-4FEE-8080-03D6F951AD55}" type="sibTrans" cxnId="{35988E87-88A3-4B18-8DF0-C26C9006A401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5CCDEB82-4BAE-479E-B382-DD3C33DB618B}">
      <dgm:prSet phldrT="[文本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altLang="zh-CN" sz="1800" b="1" dirty="0">
              <a:solidFill>
                <a:schemeClr val="tx1"/>
              </a:solidFill>
            </a:rPr>
            <a:t>N</a:t>
          </a:r>
          <a:r>
            <a:rPr lang="en-US" altLang="zh-CN" sz="1800" b="1" baseline="-25000" dirty="0">
              <a:solidFill>
                <a:schemeClr val="tx1"/>
              </a:solidFill>
            </a:rPr>
            <a:t>3</a:t>
          </a:r>
          <a:endParaRPr lang="zh-CN" altLang="en-US" sz="1800" b="1" baseline="-25000" dirty="0">
            <a:solidFill>
              <a:schemeClr val="tx1"/>
            </a:solidFill>
          </a:endParaRPr>
        </a:p>
      </dgm:t>
    </dgm:pt>
    <dgm:pt modelId="{36016B08-0195-4869-BD1A-1E264148FA2F}" type="parTrans" cxnId="{F7C08C7D-958F-4CF8-A62C-42F358CCD8DF}">
      <dgm:prSet/>
      <dgm:spPr/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3DBFB9A4-ADEC-4A56-8EEB-AA3FB0F33710}" type="sibTrans" cxnId="{F7C08C7D-958F-4CF8-A62C-42F358CCD8DF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A5987118-4DCA-42AE-A2DB-7C9B7CCE466F}">
      <dgm:prSet phldrT="[文本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altLang="zh-CN" sz="1800" b="1" dirty="0">
              <a:solidFill>
                <a:schemeClr val="tx1"/>
              </a:solidFill>
            </a:rPr>
            <a:t>N</a:t>
          </a:r>
          <a:r>
            <a:rPr lang="en-US" altLang="zh-CN" sz="1800" b="1" baseline="-25000" dirty="0">
              <a:solidFill>
                <a:schemeClr val="tx1"/>
              </a:solidFill>
            </a:rPr>
            <a:t>4</a:t>
          </a:r>
          <a:endParaRPr lang="zh-CN" altLang="en-US" sz="1800" b="1" baseline="-25000" dirty="0">
            <a:solidFill>
              <a:schemeClr val="tx1"/>
            </a:solidFill>
          </a:endParaRPr>
        </a:p>
      </dgm:t>
    </dgm:pt>
    <dgm:pt modelId="{F16C565A-97C7-4345-B1B9-9B8F0E2AD587}" type="parTrans" cxnId="{8247C3AC-C28D-480F-BDA5-BCF9236CDBB1}">
      <dgm:prSet/>
      <dgm:spPr/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AD599376-AB69-49E1-B07D-2B890873B9F5}" type="sibTrans" cxnId="{8247C3AC-C28D-480F-BDA5-BCF9236CDBB1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E36D9CCC-3B41-4095-A94B-C47445DB5378}">
      <dgm:prSet phldrT="[文本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altLang="zh-CN" sz="1800" b="1" dirty="0">
              <a:solidFill>
                <a:schemeClr val="tx1"/>
              </a:solidFill>
            </a:rPr>
            <a:t>N</a:t>
          </a:r>
          <a:r>
            <a:rPr lang="en-US" altLang="zh-CN" sz="1800" b="1" baseline="-25000" dirty="0">
              <a:solidFill>
                <a:schemeClr val="tx1"/>
              </a:solidFill>
            </a:rPr>
            <a:t>5</a:t>
          </a:r>
          <a:endParaRPr lang="zh-CN" altLang="en-US" sz="1800" b="1" baseline="-25000" dirty="0">
            <a:solidFill>
              <a:schemeClr val="tx1"/>
            </a:solidFill>
          </a:endParaRPr>
        </a:p>
      </dgm:t>
    </dgm:pt>
    <dgm:pt modelId="{9D379EF0-248F-4981-ABED-B4CFB2CBE314}" type="parTrans" cxnId="{ECF3F4E4-C504-426A-A2A6-3E8CB9483C0D}">
      <dgm:prSet/>
      <dgm:spPr/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ADE397E3-7C6B-438A-938D-06E867D5CD8B}" type="sibTrans" cxnId="{ECF3F4E4-C504-426A-A2A6-3E8CB9483C0D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4E85A0EA-EF57-4E4E-9E60-7B711D71F1BE}" type="pres">
      <dgm:prSet presAssocID="{1EFC5F9B-43BA-4B50-BE29-B489B524C835}" presName="cycle" presStyleCnt="0">
        <dgm:presLayoutVars>
          <dgm:dir/>
          <dgm:resizeHandles val="exact"/>
        </dgm:presLayoutVars>
      </dgm:prSet>
      <dgm:spPr/>
    </dgm:pt>
    <dgm:pt modelId="{659CEC71-6F98-4CB7-834E-7CBEB6F60348}" type="pres">
      <dgm:prSet presAssocID="{7574DE36-53CB-4833-B35D-EB21443A2135}" presName="node" presStyleLbl="node1" presStyleIdx="0" presStyleCnt="6">
        <dgm:presLayoutVars>
          <dgm:bulletEnabled val="1"/>
        </dgm:presLayoutVars>
      </dgm:prSet>
      <dgm:spPr/>
    </dgm:pt>
    <dgm:pt modelId="{978D1CED-ADA6-4849-8979-F4B76AF756A3}" type="pres">
      <dgm:prSet presAssocID="{7574DE36-53CB-4833-B35D-EB21443A2135}" presName="spNode" presStyleCnt="0"/>
      <dgm:spPr/>
    </dgm:pt>
    <dgm:pt modelId="{131AD5FA-930C-4492-9BE1-36FD006474D0}" type="pres">
      <dgm:prSet presAssocID="{6512AC68-4419-476F-981F-84C656D0FF20}" presName="sibTrans" presStyleLbl="sibTrans1D1" presStyleIdx="0" presStyleCnt="6"/>
      <dgm:spPr/>
    </dgm:pt>
    <dgm:pt modelId="{E5187136-0BEC-47B7-830C-8E48753868B9}" type="pres">
      <dgm:prSet presAssocID="{184C6A9B-0BBB-4ED7-8046-D5F9701B40AC}" presName="node" presStyleLbl="node1" presStyleIdx="1" presStyleCnt="6">
        <dgm:presLayoutVars>
          <dgm:bulletEnabled val="1"/>
        </dgm:presLayoutVars>
      </dgm:prSet>
      <dgm:spPr/>
    </dgm:pt>
    <dgm:pt modelId="{9855D5C9-527B-4844-A161-3319BD1BB7FC}" type="pres">
      <dgm:prSet presAssocID="{184C6A9B-0BBB-4ED7-8046-D5F9701B40AC}" presName="spNode" presStyleCnt="0"/>
      <dgm:spPr/>
    </dgm:pt>
    <dgm:pt modelId="{672BFC73-6901-4287-B68B-06AA4E82502D}" type="pres">
      <dgm:prSet presAssocID="{451723A6-AB1C-4FA2-905B-7EF9C2DAAFC2}" presName="sibTrans" presStyleLbl="sibTrans1D1" presStyleIdx="1" presStyleCnt="6"/>
      <dgm:spPr/>
    </dgm:pt>
    <dgm:pt modelId="{AE18C46B-57BD-4798-8BD2-D01C6CF41624}" type="pres">
      <dgm:prSet presAssocID="{9357052F-C50D-4E18-8D17-F0BEEAC8E39F}" presName="node" presStyleLbl="node1" presStyleIdx="2" presStyleCnt="6">
        <dgm:presLayoutVars>
          <dgm:bulletEnabled val="1"/>
        </dgm:presLayoutVars>
      </dgm:prSet>
      <dgm:spPr/>
    </dgm:pt>
    <dgm:pt modelId="{1C34FE39-BC26-4691-AB25-6E25E3DCDBA5}" type="pres">
      <dgm:prSet presAssocID="{9357052F-C50D-4E18-8D17-F0BEEAC8E39F}" presName="spNode" presStyleCnt="0"/>
      <dgm:spPr/>
    </dgm:pt>
    <dgm:pt modelId="{7A4D3858-81F0-46CB-8201-15B80D685538}" type="pres">
      <dgm:prSet presAssocID="{B36212D8-0E25-4FEE-8080-03D6F951AD55}" presName="sibTrans" presStyleLbl="sibTrans1D1" presStyleIdx="2" presStyleCnt="6"/>
      <dgm:spPr/>
    </dgm:pt>
    <dgm:pt modelId="{715FA6C6-549A-4BBE-A7AC-ED0BC764D273}" type="pres">
      <dgm:prSet presAssocID="{5CCDEB82-4BAE-479E-B382-DD3C33DB618B}" presName="node" presStyleLbl="node1" presStyleIdx="3" presStyleCnt="6">
        <dgm:presLayoutVars>
          <dgm:bulletEnabled val="1"/>
        </dgm:presLayoutVars>
      </dgm:prSet>
      <dgm:spPr/>
    </dgm:pt>
    <dgm:pt modelId="{0F4A37BB-314E-42EF-BFC6-50FA1E3083AF}" type="pres">
      <dgm:prSet presAssocID="{5CCDEB82-4BAE-479E-B382-DD3C33DB618B}" presName="spNode" presStyleCnt="0"/>
      <dgm:spPr/>
    </dgm:pt>
    <dgm:pt modelId="{56565C60-C756-46DF-83A0-03248511CCB3}" type="pres">
      <dgm:prSet presAssocID="{3DBFB9A4-ADEC-4A56-8EEB-AA3FB0F33710}" presName="sibTrans" presStyleLbl="sibTrans1D1" presStyleIdx="3" presStyleCnt="6"/>
      <dgm:spPr/>
    </dgm:pt>
    <dgm:pt modelId="{2199DE8F-C473-4A22-9488-655B83D2E0DF}" type="pres">
      <dgm:prSet presAssocID="{A5987118-4DCA-42AE-A2DB-7C9B7CCE466F}" presName="node" presStyleLbl="node1" presStyleIdx="4" presStyleCnt="6">
        <dgm:presLayoutVars>
          <dgm:bulletEnabled val="1"/>
        </dgm:presLayoutVars>
      </dgm:prSet>
      <dgm:spPr/>
    </dgm:pt>
    <dgm:pt modelId="{275FD6B4-9044-4E04-BBEE-8540FBD1925D}" type="pres">
      <dgm:prSet presAssocID="{A5987118-4DCA-42AE-A2DB-7C9B7CCE466F}" presName="spNode" presStyleCnt="0"/>
      <dgm:spPr/>
    </dgm:pt>
    <dgm:pt modelId="{F3F1E86B-A42A-4D26-81BA-DF0AD9B96201}" type="pres">
      <dgm:prSet presAssocID="{AD599376-AB69-49E1-B07D-2B890873B9F5}" presName="sibTrans" presStyleLbl="sibTrans1D1" presStyleIdx="4" presStyleCnt="6"/>
      <dgm:spPr/>
    </dgm:pt>
    <dgm:pt modelId="{8AD0B9C5-1BA0-4B2D-B29D-C24D15987FBA}" type="pres">
      <dgm:prSet presAssocID="{E36D9CCC-3B41-4095-A94B-C47445DB5378}" presName="node" presStyleLbl="node1" presStyleIdx="5" presStyleCnt="6">
        <dgm:presLayoutVars>
          <dgm:bulletEnabled val="1"/>
        </dgm:presLayoutVars>
      </dgm:prSet>
      <dgm:spPr/>
    </dgm:pt>
    <dgm:pt modelId="{4DE58969-512C-46BC-9EBD-1C561F79DE95}" type="pres">
      <dgm:prSet presAssocID="{E36D9CCC-3B41-4095-A94B-C47445DB5378}" presName="spNode" presStyleCnt="0"/>
      <dgm:spPr/>
    </dgm:pt>
    <dgm:pt modelId="{9BA30B8A-F819-4D8D-ACF4-C86FB83DE339}" type="pres">
      <dgm:prSet presAssocID="{ADE397E3-7C6B-438A-938D-06E867D5CD8B}" presName="sibTrans" presStyleLbl="sibTrans1D1" presStyleIdx="5" presStyleCnt="6"/>
      <dgm:spPr/>
    </dgm:pt>
  </dgm:ptLst>
  <dgm:cxnLst>
    <dgm:cxn modelId="{3CB70B35-5D9B-45BE-B23B-3FD0FC2EF5A6}" srcId="{1EFC5F9B-43BA-4B50-BE29-B489B524C835}" destId="{184C6A9B-0BBB-4ED7-8046-D5F9701B40AC}" srcOrd="1" destOrd="0" parTransId="{556FEA92-8007-4DAD-858E-54AC28F831D2}" sibTransId="{451723A6-AB1C-4FA2-905B-7EF9C2DAAFC2}"/>
    <dgm:cxn modelId="{89336D3D-789E-4741-9B1A-843914419DCF}" type="presOf" srcId="{5CCDEB82-4BAE-479E-B382-DD3C33DB618B}" destId="{715FA6C6-549A-4BBE-A7AC-ED0BC764D273}" srcOrd="0" destOrd="0" presId="urn:microsoft.com/office/officeart/2005/8/layout/cycle6"/>
    <dgm:cxn modelId="{92650E67-D61C-48A3-A663-F7CB08859CEC}" type="presOf" srcId="{7574DE36-53CB-4833-B35D-EB21443A2135}" destId="{659CEC71-6F98-4CB7-834E-7CBEB6F60348}" srcOrd="0" destOrd="0" presId="urn:microsoft.com/office/officeart/2005/8/layout/cycle6"/>
    <dgm:cxn modelId="{166AE374-695F-4D16-8560-28993C4AFCB4}" type="presOf" srcId="{9357052F-C50D-4E18-8D17-F0BEEAC8E39F}" destId="{AE18C46B-57BD-4798-8BD2-D01C6CF41624}" srcOrd="0" destOrd="0" presId="urn:microsoft.com/office/officeart/2005/8/layout/cycle6"/>
    <dgm:cxn modelId="{948F7C59-3702-4EBB-8606-3C02AFFB403D}" type="presOf" srcId="{ADE397E3-7C6B-438A-938D-06E867D5CD8B}" destId="{9BA30B8A-F819-4D8D-ACF4-C86FB83DE339}" srcOrd="0" destOrd="0" presId="urn:microsoft.com/office/officeart/2005/8/layout/cycle6"/>
    <dgm:cxn modelId="{4C5EBB7B-5164-4B8E-93FF-2A698C56CB89}" type="presOf" srcId="{3DBFB9A4-ADEC-4A56-8EEB-AA3FB0F33710}" destId="{56565C60-C756-46DF-83A0-03248511CCB3}" srcOrd="0" destOrd="0" presId="urn:microsoft.com/office/officeart/2005/8/layout/cycle6"/>
    <dgm:cxn modelId="{F7C08C7D-958F-4CF8-A62C-42F358CCD8DF}" srcId="{1EFC5F9B-43BA-4B50-BE29-B489B524C835}" destId="{5CCDEB82-4BAE-479E-B382-DD3C33DB618B}" srcOrd="3" destOrd="0" parTransId="{36016B08-0195-4869-BD1A-1E264148FA2F}" sibTransId="{3DBFB9A4-ADEC-4A56-8EEB-AA3FB0F33710}"/>
    <dgm:cxn modelId="{508DDC81-EBF0-41AF-BB00-AA34DF2C608D}" type="presOf" srcId="{1EFC5F9B-43BA-4B50-BE29-B489B524C835}" destId="{4E85A0EA-EF57-4E4E-9E60-7B711D71F1BE}" srcOrd="0" destOrd="0" presId="urn:microsoft.com/office/officeart/2005/8/layout/cycle6"/>
    <dgm:cxn modelId="{35988E87-88A3-4B18-8DF0-C26C9006A401}" srcId="{1EFC5F9B-43BA-4B50-BE29-B489B524C835}" destId="{9357052F-C50D-4E18-8D17-F0BEEAC8E39F}" srcOrd="2" destOrd="0" parTransId="{A333039D-2A4E-4ECD-AC95-242DD5D5D53C}" sibTransId="{B36212D8-0E25-4FEE-8080-03D6F951AD55}"/>
    <dgm:cxn modelId="{DBE1F88A-F169-4232-A73B-B1B4805888C9}" type="presOf" srcId="{184C6A9B-0BBB-4ED7-8046-D5F9701B40AC}" destId="{E5187136-0BEC-47B7-830C-8E48753868B9}" srcOrd="0" destOrd="0" presId="urn:microsoft.com/office/officeart/2005/8/layout/cycle6"/>
    <dgm:cxn modelId="{CF474497-06A4-47B5-B65A-D838A96F2FE2}" type="presOf" srcId="{A5987118-4DCA-42AE-A2DB-7C9B7CCE466F}" destId="{2199DE8F-C473-4A22-9488-655B83D2E0DF}" srcOrd="0" destOrd="0" presId="urn:microsoft.com/office/officeart/2005/8/layout/cycle6"/>
    <dgm:cxn modelId="{8247C3AC-C28D-480F-BDA5-BCF9236CDBB1}" srcId="{1EFC5F9B-43BA-4B50-BE29-B489B524C835}" destId="{A5987118-4DCA-42AE-A2DB-7C9B7CCE466F}" srcOrd="4" destOrd="0" parTransId="{F16C565A-97C7-4345-B1B9-9B8F0E2AD587}" sibTransId="{AD599376-AB69-49E1-B07D-2B890873B9F5}"/>
    <dgm:cxn modelId="{AF233BB1-D1FD-4015-8813-3AB104EA759E}" srcId="{1EFC5F9B-43BA-4B50-BE29-B489B524C835}" destId="{7574DE36-53CB-4833-B35D-EB21443A2135}" srcOrd="0" destOrd="0" parTransId="{C73A96A5-5C05-4568-B891-F135A3FD3D08}" sibTransId="{6512AC68-4419-476F-981F-84C656D0FF20}"/>
    <dgm:cxn modelId="{B485B3D4-D84E-44F5-A71E-2A1B0437DEC3}" type="presOf" srcId="{B36212D8-0E25-4FEE-8080-03D6F951AD55}" destId="{7A4D3858-81F0-46CB-8201-15B80D685538}" srcOrd="0" destOrd="0" presId="urn:microsoft.com/office/officeart/2005/8/layout/cycle6"/>
    <dgm:cxn modelId="{BACD5BD8-5961-4353-80EB-24DA59C9BEFB}" type="presOf" srcId="{6512AC68-4419-476F-981F-84C656D0FF20}" destId="{131AD5FA-930C-4492-9BE1-36FD006474D0}" srcOrd="0" destOrd="0" presId="urn:microsoft.com/office/officeart/2005/8/layout/cycle6"/>
    <dgm:cxn modelId="{4FE6CFDC-DA3C-4766-89F7-3C43FD266FE0}" type="presOf" srcId="{E36D9CCC-3B41-4095-A94B-C47445DB5378}" destId="{8AD0B9C5-1BA0-4B2D-B29D-C24D15987FBA}" srcOrd="0" destOrd="0" presId="urn:microsoft.com/office/officeart/2005/8/layout/cycle6"/>
    <dgm:cxn modelId="{DA8EBAE0-93D4-461D-B761-A2CB15665615}" type="presOf" srcId="{AD599376-AB69-49E1-B07D-2B890873B9F5}" destId="{F3F1E86B-A42A-4D26-81BA-DF0AD9B96201}" srcOrd="0" destOrd="0" presId="urn:microsoft.com/office/officeart/2005/8/layout/cycle6"/>
    <dgm:cxn modelId="{ECF3F4E4-C504-426A-A2A6-3E8CB9483C0D}" srcId="{1EFC5F9B-43BA-4B50-BE29-B489B524C835}" destId="{E36D9CCC-3B41-4095-A94B-C47445DB5378}" srcOrd="5" destOrd="0" parTransId="{9D379EF0-248F-4981-ABED-B4CFB2CBE314}" sibTransId="{ADE397E3-7C6B-438A-938D-06E867D5CD8B}"/>
    <dgm:cxn modelId="{3B0168E5-9DB4-436A-B6FB-03623CBC60E8}" type="presOf" srcId="{451723A6-AB1C-4FA2-905B-7EF9C2DAAFC2}" destId="{672BFC73-6901-4287-B68B-06AA4E82502D}" srcOrd="0" destOrd="0" presId="urn:microsoft.com/office/officeart/2005/8/layout/cycle6"/>
    <dgm:cxn modelId="{28AFEEBA-EED2-4721-9446-6CF492090E1D}" type="presParOf" srcId="{4E85A0EA-EF57-4E4E-9E60-7B711D71F1BE}" destId="{659CEC71-6F98-4CB7-834E-7CBEB6F60348}" srcOrd="0" destOrd="0" presId="urn:microsoft.com/office/officeart/2005/8/layout/cycle6"/>
    <dgm:cxn modelId="{0AD71368-20F5-4C41-A1B5-4227BBDE64C8}" type="presParOf" srcId="{4E85A0EA-EF57-4E4E-9E60-7B711D71F1BE}" destId="{978D1CED-ADA6-4849-8979-F4B76AF756A3}" srcOrd="1" destOrd="0" presId="urn:microsoft.com/office/officeart/2005/8/layout/cycle6"/>
    <dgm:cxn modelId="{E479B5CB-1334-43B6-B611-F4203F2489DF}" type="presParOf" srcId="{4E85A0EA-EF57-4E4E-9E60-7B711D71F1BE}" destId="{131AD5FA-930C-4492-9BE1-36FD006474D0}" srcOrd="2" destOrd="0" presId="urn:microsoft.com/office/officeart/2005/8/layout/cycle6"/>
    <dgm:cxn modelId="{1A28EDA1-D1C6-4801-81B9-79E1FC87F015}" type="presParOf" srcId="{4E85A0EA-EF57-4E4E-9E60-7B711D71F1BE}" destId="{E5187136-0BEC-47B7-830C-8E48753868B9}" srcOrd="3" destOrd="0" presId="urn:microsoft.com/office/officeart/2005/8/layout/cycle6"/>
    <dgm:cxn modelId="{21BD1940-F930-46CE-8EA2-78C81BBC2457}" type="presParOf" srcId="{4E85A0EA-EF57-4E4E-9E60-7B711D71F1BE}" destId="{9855D5C9-527B-4844-A161-3319BD1BB7FC}" srcOrd="4" destOrd="0" presId="urn:microsoft.com/office/officeart/2005/8/layout/cycle6"/>
    <dgm:cxn modelId="{ABE99713-EC85-4339-BFDF-766BC110DDA9}" type="presParOf" srcId="{4E85A0EA-EF57-4E4E-9E60-7B711D71F1BE}" destId="{672BFC73-6901-4287-B68B-06AA4E82502D}" srcOrd="5" destOrd="0" presId="urn:microsoft.com/office/officeart/2005/8/layout/cycle6"/>
    <dgm:cxn modelId="{A982CCCB-6094-45DE-8ACC-B37DA4F9DDD8}" type="presParOf" srcId="{4E85A0EA-EF57-4E4E-9E60-7B711D71F1BE}" destId="{AE18C46B-57BD-4798-8BD2-D01C6CF41624}" srcOrd="6" destOrd="0" presId="urn:microsoft.com/office/officeart/2005/8/layout/cycle6"/>
    <dgm:cxn modelId="{6D4FEBB1-C7D5-4065-AECC-763218A96790}" type="presParOf" srcId="{4E85A0EA-EF57-4E4E-9E60-7B711D71F1BE}" destId="{1C34FE39-BC26-4691-AB25-6E25E3DCDBA5}" srcOrd="7" destOrd="0" presId="urn:microsoft.com/office/officeart/2005/8/layout/cycle6"/>
    <dgm:cxn modelId="{E59EB3F3-A285-4206-BABD-62AB706A1286}" type="presParOf" srcId="{4E85A0EA-EF57-4E4E-9E60-7B711D71F1BE}" destId="{7A4D3858-81F0-46CB-8201-15B80D685538}" srcOrd="8" destOrd="0" presId="urn:microsoft.com/office/officeart/2005/8/layout/cycle6"/>
    <dgm:cxn modelId="{EBA8FB1D-9927-4836-9D19-080391E859E6}" type="presParOf" srcId="{4E85A0EA-EF57-4E4E-9E60-7B711D71F1BE}" destId="{715FA6C6-549A-4BBE-A7AC-ED0BC764D273}" srcOrd="9" destOrd="0" presId="urn:microsoft.com/office/officeart/2005/8/layout/cycle6"/>
    <dgm:cxn modelId="{8BF3E640-9C3C-4F45-9846-125E29D75494}" type="presParOf" srcId="{4E85A0EA-EF57-4E4E-9E60-7B711D71F1BE}" destId="{0F4A37BB-314E-42EF-BFC6-50FA1E3083AF}" srcOrd="10" destOrd="0" presId="urn:microsoft.com/office/officeart/2005/8/layout/cycle6"/>
    <dgm:cxn modelId="{662B9028-F917-44EE-8F88-3A302977F93C}" type="presParOf" srcId="{4E85A0EA-EF57-4E4E-9E60-7B711D71F1BE}" destId="{56565C60-C756-46DF-83A0-03248511CCB3}" srcOrd="11" destOrd="0" presId="urn:microsoft.com/office/officeart/2005/8/layout/cycle6"/>
    <dgm:cxn modelId="{783773D8-127A-47B9-BEE0-07AC5C451653}" type="presParOf" srcId="{4E85A0EA-EF57-4E4E-9E60-7B711D71F1BE}" destId="{2199DE8F-C473-4A22-9488-655B83D2E0DF}" srcOrd="12" destOrd="0" presId="urn:microsoft.com/office/officeart/2005/8/layout/cycle6"/>
    <dgm:cxn modelId="{19DB00F9-6865-4678-988D-54D1DD422473}" type="presParOf" srcId="{4E85A0EA-EF57-4E4E-9E60-7B711D71F1BE}" destId="{275FD6B4-9044-4E04-BBEE-8540FBD1925D}" srcOrd="13" destOrd="0" presId="urn:microsoft.com/office/officeart/2005/8/layout/cycle6"/>
    <dgm:cxn modelId="{14E4B08B-B176-4C57-83F2-D54AB66118B6}" type="presParOf" srcId="{4E85A0EA-EF57-4E4E-9E60-7B711D71F1BE}" destId="{F3F1E86B-A42A-4D26-81BA-DF0AD9B96201}" srcOrd="14" destOrd="0" presId="urn:microsoft.com/office/officeart/2005/8/layout/cycle6"/>
    <dgm:cxn modelId="{E406EC8A-0591-49A2-B7E2-DD2DE6C958BE}" type="presParOf" srcId="{4E85A0EA-EF57-4E4E-9E60-7B711D71F1BE}" destId="{8AD0B9C5-1BA0-4B2D-B29D-C24D15987FBA}" srcOrd="15" destOrd="0" presId="urn:microsoft.com/office/officeart/2005/8/layout/cycle6"/>
    <dgm:cxn modelId="{A0706CC5-2944-451F-8615-7907599E76D2}" type="presParOf" srcId="{4E85A0EA-EF57-4E4E-9E60-7B711D71F1BE}" destId="{4DE58969-512C-46BC-9EBD-1C561F79DE95}" srcOrd="16" destOrd="0" presId="urn:microsoft.com/office/officeart/2005/8/layout/cycle6"/>
    <dgm:cxn modelId="{1C78287B-DC1D-48F4-9F95-486CABDBA291}" type="presParOf" srcId="{4E85A0EA-EF57-4E4E-9E60-7B711D71F1BE}" destId="{9BA30B8A-F819-4D8D-ACF4-C86FB83DE339}" srcOrd="17" destOrd="0" presId="urn:microsoft.com/office/officeart/2005/8/layout/cycle6"/>
  </dgm:cxnLst>
  <dgm:bg/>
  <dgm:whole>
    <a:ln w="127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FC5F9B-43BA-4B50-BE29-B489B524C83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574DE36-53CB-4833-B35D-EB21443A2135}">
      <dgm:prSet phldrT="[文本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altLang="zh-CN" sz="1800" b="1" dirty="0">
              <a:solidFill>
                <a:schemeClr val="tx1"/>
              </a:solidFill>
            </a:rPr>
            <a:t>N</a:t>
          </a:r>
          <a:r>
            <a:rPr lang="en-US" altLang="zh-CN" sz="1800" b="1" baseline="-25000" dirty="0">
              <a:solidFill>
                <a:schemeClr val="tx1"/>
              </a:solidFill>
            </a:rPr>
            <a:t>0</a:t>
          </a:r>
          <a:endParaRPr lang="zh-CN" altLang="en-US" sz="1800" b="1" baseline="-25000" dirty="0">
            <a:solidFill>
              <a:schemeClr val="tx1"/>
            </a:solidFill>
          </a:endParaRPr>
        </a:p>
      </dgm:t>
    </dgm:pt>
    <dgm:pt modelId="{C73A96A5-5C05-4568-B891-F135A3FD3D08}" type="parTrans" cxnId="{AF233BB1-D1FD-4015-8813-3AB104EA759E}">
      <dgm:prSet/>
      <dgm:spPr/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6512AC68-4419-476F-981F-84C656D0FF20}" type="sibTrans" cxnId="{AF233BB1-D1FD-4015-8813-3AB104EA759E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184C6A9B-0BBB-4ED7-8046-D5F9701B40AC}">
      <dgm:prSet phldrT="[文本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altLang="zh-CN" sz="1800" b="1" dirty="0">
              <a:solidFill>
                <a:schemeClr val="tx1"/>
              </a:solidFill>
            </a:rPr>
            <a:t>N</a:t>
          </a:r>
          <a:r>
            <a:rPr lang="en-US" altLang="zh-CN" sz="1800" b="1" baseline="-25000" dirty="0">
              <a:solidFill>
                <a:schemeClr val="tx1"/>
              </a:solidFill>
            </a:rPr>
            <a:t>1</a:t>
          </a:r>
          <a:endParaRPr lang="zh-CN" altLang="en-US" sz="1800" b="1" baseline="-25000" dirty="0">
            <a:solidFill>
              <a:schemeClr val="tx1"/>
            </a:solidFill>
          </a:endParaRPr>
        </a:p>
      </dgm:t>
    </dgm:pt>
    <dgm:pt modelId="{556FEA92-8007-4DAD-858E-54AC28F831D2}" type="parTrans" cxnId="{3CB70B35-5D9B-45BE-B23B-3FD0FC2EF5A6}">
      <dgm:prSet/>
      <dgm:spPr/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451723A6-AB1C-4FA2-905B-7EF9C2DAAFC2}" type="sibTrans" cxnId="{3CB70B35-5D9B-45BE-B23B-3FD0FC2EF5A6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9357052F-C50D-4E18-8D17-F0BEEAC8E39F}">
      <dgm:prSet phldrT="[文本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altLang="zh-CN" sz="1800" b="1" dirty="0">
              <a:solidFill>
                <a:schemeClr val="tx1"/>
              </a:solidFill>
            </a:rPr>
            <a:t>N</a:t>
          </a:r>
          <a:r>
            <a:rPr lang="en-US" altLang="zh-CN" sz="1800" b="1" baseline="-25000" dirty="0">
              <a:solidFill>
                <a:schemeClr val="tx1"/>
              </a:solidFill>
            </a:rPr>
            <a:t>2</a:t>
          </a:r>
          <a:endParaRPr lang="zh-CN" altLang="en-US" sz="1800" b="1" baseline="-25000" dirty="0">
            <a:solidFill>
              <a:schemeClr val="tx1"/>
            </a:solidFill>
          </a:endParaRPr>
        </a:p>
      </dgm:t>
    </dgm:pt>
    <dgm:pt modelId="{A333039D-2A4E-4ECD-AC95-242DD5D5D53C}" type="parTrans" cxnId="{35988E87-88A3-4B18-8DF0-C26C9006A401}">
      <dgm:prSet/>
      <dgm:spPr/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B36212D8-0E25-4FEE-8080-03D6F951AD55}" type="sibTrans" cxnId="{35988E87-88A3-4B18-8DF0-C26C9006A401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5CCDEB82-4BAE-479E-B382-DD3C33DB618B}">
      <dgm:prSet phldrT="[文本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altLang="zh-CN" sz="1800" b="1" dirty="0">
              <a:solidFill>
                <a:schemeClr val="tx1"/>
              </a:solidFill>
            </a:rPr>
            <a:t>N</a:t>
          </a:r>
          <a:r>
            <a:rPr lang="en-US" altLang="zh-CN" sz="1800" b="1" baseline="-25000" dirty="0">
              <a:solidFill>
                <a:schemeClr val="tx1"/>
              </a:solidFill>
            </a:rPr>
            <a:t>3</a:t>
          </a:r>
          <a:endParaRPr lang="zh-CN" altLang="en-US" sz="1800" b="1" baseline="-25000" dirty="0">
            <a:solidFill>
              <a:schemeClr val="tx1"/>
            </a:solidFill>
          </a:endParaRPr>
        </a:p>
      </dgm:t>
    </dgm:pt>
    <dgm:pt modelId="{36016B08-0195-4869-BD1A-1E264148FA2F}" type="parTrans" cxnId="{F7C08C7D-958F-4CF8-A62C-42F358CCD8DF}">
      <dgm:prSet/>
      <dgm:spPr/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3DBFB9A4-ADEC-4A56-8EEB-AA3FB0F33710}" type="sibTrans" cxnId="{F7C08C7D-958F-4CF8-A62C-42F358CCD8DF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A5987118-4DCA-42AE-A2DB-7C9B7CCE466F}">
      <dgm:prSet phldrT="[文本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altLang="zh-CN" sz="1800" b="1" dirty="0">
              <a:solidFill>
                <a:schemeClr val="tx1"/>
              </a:solidFill>
            </a:rPr>
            <a:t>N</a:t>
          </a:r>
          <a:r>
            <a:rPr lang="en-US" altLang="zh-CN" sz="1800" b="1" baseline="-25000" dirty="0">
              <a:solidFill>
                <a:schemeClr val="tx1"/>
              </a:solidFill>
            </a:rPr>
            <a:t>4</a:t>
          </a:r>
          <a:endParaRPr lang="zh-CN" altLang="en-US" sz="1800" b="1" baseline="-25000" dirty="0">
            <a:solidFill>
              <a:schemeClr val="tx1"/>
            </a:solidFill>
          </a:endParaRPr>
        </a:p>
      </dgm:t>
    </dgm:pt>
    <dgm:pt modelId="{F16C565A-97C7-4345-B1B9-9B8F0E2AD587}" type="parTrans" cxnId="{8247C3AC-C28D-480F-BDA5-BCF9236CDBB1}">
      <dgm:prSet/>
      <dgm:spPr/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AD599376-AB69-49E1-B07D-2B890873B9F5}" type="sibTrans" cxnId="{8247C3AC-C28D-480F-BDA5-BCF9236CDBB1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E36D9CCC-3B41-4095-A94B-C47445DB5378}">
      <dgm:prSet phldrT="[文本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altLang="zh-CN" sz="1800" b="1" dirty="0">
              <a:solidFill>
                <a:schemeClr val="tx1"/>
              </a:solidFill>
            </a:rPr>
            <a:t>N</a:t>
          </a:r>
          <a:r>
            <a:rPr lang="en-US" altLang="zh-CN" sz="1800" b="1" baseline="-25000" dirty="0">
              <a:solidFill>
                <a:schemeClr val="tx1"/>
              </a:solidFill>
            </a:rPr>
            <a:t>5</a:t>
          </a:r>
          <a:endParaRPr lang="zh-CN" altLang="en-US" sz="1800" b="1" baseline="-25000" dirty="0">
            <a:solidFill>
              <a:schemeClr val="tx1"/>
            </a:solidFill>
          </a:endParaRPr>
        </a:p>
      </dgm:t>
    </dgm:pt>
    <dgm:pt modelId="{9D379EF0-248F-4981-ABED-B4CFB2CBE314}" type="parTrans" cxnId="{ECF3F4E4-C504-426A-A2A6-3E8CB9483C0D}">
      <dgm:prSet/>
      <dgm:spPr/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ADE397E3-7C6B-438A-938D-06E867D5CD8B}" type="sibTrans" cxnId="{ECF3F4E4-C504-426A-A2A6-3E8CB9483C0D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zh-CN" altLang="en-US" sz="1800" b="1">
            <a:solidFill>
              <a:schemeClr val="tx1"/>
            </a:solidFill>
          </a:endParaRPr>
        </a:p>
      </dgm:t>
    </dgm:pt>
    <dgm:pt modelId="{4E85A0EA-EF57-4E4E-9E60-7B711D71F1BE}" type="pres">
      <dgm:prSet presAssocID="{1EFC5F9B-43BA-4B50-BE29-B489B524C835}" presName="cycle" presStyleCnt="0">
        <dgm:presLayoutVars>
          <dgm:dir/>
          <dgm:resizeHandles val="exact"/>
        </dgm:presLayoutVars>
      </dgm:prSet>
      <dgm:spPr/>
    </dgm:pt>
    <dgm:pt modelId="{659CEC71-6F98-4CB7-834E-7CBEB6F60348}" type="pres">
      <dgm:prSet presAssocID="{7574DE36-53CB-4833-B35D-EB21443A2135}" presName="node" presStyleLbl="node1" presStyleIdx="0" presStyleCnt="6">
        <dgm:presLayoutVars>
          <dgm:bulletEnabled val="1"/>
        </dgm:presLayoutVars>
      </dgm:prSet>
      <dgm:spPr/>
    </dgm:pt>
    <dgm:pt modelId="{978D1CED-ADA6-4849-8979-F4B76AF756A3}" type="pres">
      <dgm:prSet presAssocID="{7574DE36-53CB-4833-B35D-EB21443A2135}" presName="spNode" presStyleCnt="0"/>
      <dgm:spPr/>
    </dgm:pt>
    <dgm:pt modelId="{131AD5FA-930C-4492-9BE1-36FD006474D0}" type="pres">
      <dgm:prSet presAssocID="{6512AC68-4419-476F-981F-84C656D0FF20}" presName="sibTrans" presStyleLbl="sibTrans1D1" presStyleIdx="0" presStyleCnt="6"/>
      <dgm:spPr/>
    </dgm:pt>
    <dgm:pt modelId="{E5187136-0BEC-47B7-830C-8E48753868B9}" type="pres">
      <dgm:prSet presAssocID="{184C6A9B-0BBB-4ED7-8046-D5F9701B40AC}" presName="node" presStyleLbl="node1" presStyleIdx="1" presStyleCnt="6">
        <dgm:presLayoutVars>
          <dgm:bulletEnabled val="1"/>
        </dgm:presLayoutVars>
      </dgm:prSet>
      <dgm:spPr/>
    </dgm:pt>
    <dgm:pt modelId="{9855D5C9-527B-4844-A161-3319BD1BB7FC}" type="pres">
      <dgm:prSet presAssocID="{184C6A9B-0BBB-4ED7-8046-D5F9701B40AC}" presName="spNode" presStyleCnt="0"/>
      <dgm:spPr/>
    </dgm:pt>
    <dgm:pt modelId="{672BFC73-6901-4287-B68B-06AA4E82502D}" type="pres">
      <dgm:prSet presAssocID="{451723A6-AB1C-4FA2-905B-7EF9C2DAAFC2}" presName="sibTrans" presStyleLbl="sibTrans1D1" presStyleIdx="1" presStyleCnt="6"/>
      <dgm:spPr/>
    </dgm:pt>
    <dgm:pt modelId="{AE18C46B-57BD-4798-8BD2-D01C6CF41624}" type="pres">
      <dgm:prSet presAssocID="{9357052F-C50D-4E18-8D17-F0BEEAC8E39F}" presName="node" presStyleLbl="node1" presStyleIdx="2" presStyleCnt="6">
        <dgm:presLayoutVars>
          <dgm:bulletEnabled val="1"/>
        </dgm:presLayoutVars>
      </dgm:prSet>
      <dgm:spPr/>
    </dgm:pt>
    <dgm:pt modelId="{1C34FE39-BC26-4691-AB25-6E25E3DCDBA5}" type="pres">
      <dgm:prSet presAssocID="{9357052F-C50D-4E18-8D17-F0BEEAC8E39F}" presName="spNode" presStyleCnt="0"/>
      <dgm:spPr/>
    </dgm:pt>
    <dgm:pt modelId="{7A4D3858-81F0-46CB-8201-15B80D685538}" type="pres">
      <dgm:prSet presAssocID="{B36212D8-0E25-4FEE-8080-03D6F951AD55}" presName="sibTrans" presStyleLbl="sibTrans1D1" presStyleIdx="2" presStyleCnt="6"/>
      <dgm:spPr/>
    </dgm:pt>
    <dgm:pt modelId="{715FA6C6-549A-4BBE-A7AC-ED0BC764D273}" type="pres">
      <dgm:prSet presAssocID="{5CCDEB82-4BAE-479E-B382-DD3C33DB618B}" presName="node" presStyleLbl="node1" presStyleIdx="3" presStyleCnt="6">
        <dgm:presLayoutVars>
          <dgm:bulletEnabled val="1"/>
        </dgm:presLayoutVars>
      </dgm:prSet>
      <dgm:spPr/>
    </dgm:pt>
    <dgm:pt modelId="{0F4A37BB-314E-42EF-BFC6-50FA1E3083AF}" type="pres">
      <dgm:prSet presAssocID="{5CCDEB82-4BAE-479E-B382-DD3C33DB618B}" presName="spNode" presStyleCnt="0"/>
      <dgm:spPr/>
    </dgm:pt>
    <dgm:pt modelId="{56565C60-C756-46DF-83A0-03248511CCB3}" type="pres">
      <dgm:prSet presAssocID="{3DBFB9A4-ADEC-4A56-8EEB-AA3FB0F33710}" presName="sibTrans" presStyleLbl="sibTrans1D1" presStyleIdx="3" presStyleCnt="6"/>
      <dgm:spPr/>
    </dgm:pt>
    <dgm:pt modelId="{2199DE8F-C473-4A22-9488-655B83D2E0DF}" type="pres">
      <dgm:prSet presAssocID="{A5987118-4DCA-42AE-A2DB-7C9B7CCE466F}" presName="node" presStyleLbl="node1" presStyleIdx="4" presStyleCnt="6">
        <dgm:presLayoutVars>
          <dgm:bulletEnabled val="1"/>
        </dgm:presLayoutVars>
      </dgm:prSet>
      <dgm:spPr/>
    </dgm:pt>
    <dgm:pt modelId="{275FD6B4-9044-4E04-BBEE-8540FBD1925D}" type="pres">
      <dgm:prSet presAssocID="{A5987118-4DCA-42AE-A2DB-7C9B7CCE466F}" presName="spNode" presStyleCnt="0"/>
      <dgm:spPr/>
    </dgm:pt>
    <dgm:pt modelId="{F3F1E86B-A42A-4D26-81BA-DF0AD9B96201}" type="pres">
      <dgm:prSet presAssocID="{AD599376-AB69-49E1-B07D-2B890873B9F5}" presName="sibTrans" presStyleLbl="sibTrans1D1" presStyleIdx="4" presStyleCnt="6"/>
      <dgm:spPr/>
    </dgm:pt>
    <dgm:pt modelId="{8AD0B9C5-1BA0-4B2D-B29D-C24D15987FBA}" type="pres">
      <dgm:prSet presAssocID="{E36D9CCC-3B41-4095-A94B-C47445DB5378}" presName="node" presStyleLbl="node1" presStyleIdx="5" presStyleCnt="6">
        <dgm:presLayoutVars>
          <dgm:bulletEnabled val="1"/>
        </dgm:presLayoutVars>
      </dgm:prSet>
      <dgm:spPr/>
    </dgm:pt>
    <dgm:pt modelId="{4DE58969-512C-46BC-9EBD-1C561F79DE95}" type="pres">
      <dgm:prSet presAssocID="{E36D9CCC-3B41-4095-A94B-C47445DB5378}" presName="spNode" presStyleCnt="0"/>
      <dgm:spPr/>
    </dgm:pt>
    <dgm:pt modelId="{9BA30B8A-F819-4D8D-ACF4-C86FB83DE339}" type="pres">
      <dgm:prSet presAssocID="{ADE397E3-7C6B-438A-938D-06E867D5CD8B}" presName="sibTrans" presStyleLbl="sibTrans1D1" presStyleIdx="5" presStyleCnt="6"/>
      <dgm:spPr/>
    </dgm:pt>
  </dgm:ptLst>
  <dgm:cxnLst>
    <dgm:cxn modelId="{3CB70B35-5D9B-45BE-B23B-3FD0FC2EF5A6}" srcId="{1EFC5F9B-43BA-4B50-BE29-B489B524C835}" destId="{184C6A9B-0BBB-4ED7-8046-D5F9701B40AC}" srcOrd="1" destOrd="0" parTransId="{556FEA92-8007-4DAD-858E-54AC28F831D2}" sibTransId="{451723A6-AB1C-4FA2-905B-7EF9C2DAAFC2}"/>
    <dgm:cxn modelId="{89336D3D-789E-4741-9B1A-843914419DCF}" type="presOf" srcId="{5CCDEB82-4BAE-479E-B382-DD3C33DB618B}" destId="{715FA6C6-549A-4BBE-A7AC-ED0BC764D273}" srcOrd="0" destOrd="0" presId="urn:microsoft.com/office/officeart/2005/8/layout/cycle6"/>
    <dgm:cxn modelId="{92650E67-D61C-48A3-A663-F7CB08859CEC}" type="presOf" srcId="{7574DE36-53CB-4833-B35D-EB21443A2135}" destId="{659CEC71-6F98-4CB7-834E-7CBEB6F60348}" srcOrd="0" destOrd="0" presId="urn:microsoft.com/office/officeart/2005/8/layout/cycle6"/>
    <dgm:cxn modelId="{166AE374-695F-4D16-8560-28993C4AFCB4}" type="presOf" srcId="{9357052F-C50D-4E18-8D17-F0BEEAC8E39F}" destId="{AE18C46B-57BD-4798-8BD2-D01C6CF41624}" srcOrd="0" destOrd="0" presId="urn:microsoft.com/office/officeart/2005/8/layout/cycle6"/>
    <dgm:cxn modelId="{948F7C59-3702-4EBB-8606-3C02AFFB403D}" type="presOf" srcId="{ADE397E3-7C6B-438A-938D-06E867D5CD8B}" destId="{9BA30B8A-F819-4D8D-ACF4-C86FB83DE339}" srcOrd="0" destOrd="0" presId="urn:microsoft.com/office/officeart/2005/8/layout/cycle6"/>
    <dgm:cxn modelId="{4C5EBB7B-5164-4B8E-93FF-2A698C56CB89}" type="presOf" srcId="{3DBFB9A4-ADEC-4A56-8EEB-AA3FB0F33710}" destId="{56565C60-C756-46DF-83A0-03248511CCB3}" srcOrd="0" destOrd="0" presId="urn:microsoft.com/office/officeart/2005/8/layout/cycle6"/>
    <dgm:cxn modelId="{F7C08C7D-958F-4CF8-A62C-42F358CCD8DF}" srcId="{1EFC5F9B-43BA-4B50-BE29-B489B524C835}" destId="{5CCDEB82-4BAE-479E-B382-DD3C33DB618B}" srcOrd="3" destOrd="0" parTransId="{36016B08-0195-4869-BD1A-1E264148FA2F}" sibTransId="{3DBFB9A4-ADEC-4A56-8EEB-AA3FB0F33710}"/>
    <dgm:cxn modelId="{508DDC81-EBF0-41AF-BB00-AA34DF2C608D}" type="presOf" srcId="{1EFC5F9B-43BA-4B50-BE29-B489B524C835}" destId="{4E85A0EA-EF57-4E4E-9E60-7B711D71F1BE}" srcOrd="0" destOrd="0" presId="urn:microsoft.com/office/officeart/2005/8/layout/cycle6"/>
    <dgm:cxn modelId="{35988E87-88A3-4B18-8DF0-C26C9006A401}" srcId="{1EFC5F9B-43BA-4B50-BE29-B489B524C835}" destId="{9357052F-C50D-4E18-8D17-F0BEEAC8E39F}" srcOrd="2" destOrd="0" parTransId="{A333039D-2A4E-4ECD-AC95-242DD5D5D53C}" sibTransId="{B36212D8-0E25-4FEE-8080-03D6F951AD55}"/>
    <dgm:cxn modelId="{DBE1F88A-F169-4232-A73B-B1B4805888C9}" type="presOf" srcId="{184C6A9B-0BBB-4ED7-8046-D5F9701B40AC}" destId="{E5187136-0BEC-47B7-830C-8E48753868B9}" srcOrd="0" destOrd="0" presId="urn:microsoft.com/office/officeart/2005/8/layout/cycle6"/>
    <dgm:cxn modelId="{CF474497-06A4-47B5-B65A-D838A96F2FE2}" type="presOf" srcId="{A5987118-4DCA-42AE-A2DB-7C9B7CCE466F}" destId="{2199DE8F-C473-4A22-9488-655B83D2E0DF}" srcOrd="0" destOrd="0" presId="urn:microsoft.com/office/officeart/2005/8/layout/cycle6"/>
    <dgm:cxn modelId="{8247C3AC-C28D-480F-BDA5-BCF9236CDBB1}" srcId="{1EFC5F9B-43BA-4B50-BE29-B489B524C835}" destId="{A5987118-4DCA-42AE-A2DB-7C9B7CCE466F}" srcOrd="4" destOrd="0" parTransId="{F16C565A-97C7-4345-B1B9-9B8F0E2AD587}" sibTransId="{AD599376-AB69-49E1-B07D-2B890873B9F5}"/>
    <dgm:cxn modelId="{AF233BB1-D1FD-4015-8813-3AB104EA759E}" srcId="{1EFC5F9B-43BA-4B50-BE29-B489B524C835}" destId="{7574DE36-53CB-4833-B35D-EB21443A2135}" srcOrd="0" destOrd="0" parTransId="{C73A96A5-5C05-4568-B891-F135A3FD3D08}" sibTransId="{6512AC68-4419-476F-981F-84C656D0FF20}"/>
    <dgm:cxn modelId="{B485B3D4-D84E-44F5-A71E-2A1B0437DEC3}" type="presOf" srcId="{B36212D8-0E25-4FEE-8080-03D6F951AD55}" destId="{7A4D3858-81F0-46CB-8201-15B80D685538}" srcOrd="0" destOrd="0" presId="urn:microsoft.com/office/officeart/2005/8/layout/cycle6"/>
    <dgm:cxn modelId="{BACD5BD8-5961-4353-80EB-24DA59C9BEFB}" type="presOf" srcId="{6512AC68-4419-476F-981F-84C656D0FF20}" destId="{131AD5FA-930C-4492-9BE1-36FD006474D0}" srcOrd="0" destOrd="0" presId="urn:microsoft.com/office/officeart/2005/8/layout/cycle6"/>
    <dgm:cxn modelId="{4FE6CFDC-DA3C-4766-89F7-3C43FD266FE0}" type="presOf" srcId="{E36D9CCC-3B41-4095-A94B-C47445DB5378}" destId="{8AD0B9C5-1BA0-4B2D-B29D-C24D15987FBA}" srcOrd="0" destOrd="0" presId="urn:microsoft.com/office/officeart/2005/8/layout/cycle6"/>
    <dgm:cxn modelId="{DA8EBAE0-93D4-461D-B761-A2CB15665615}" type="presOf" srcId="{AD599376-AB69-49E1-B07D-2B890873B9F5}" destId="{F3F1E86B-A42A-4D26-81BA-DF0AD9B96201}" srcOrd="0" destOrd="0" presId="urn:microsoft.com/office/officeart/2005/8/layout/cycle6"/>
    <dgm:cxn modelId="{ECF3F4E4-C504-426A-A2A6-3E8CB9483C0D}" srcId="{1EFC5F9B-43BA-4B50-BE29-B489B524C835}" destId="{E36D9CCC-3B41-4095-A94B-C47445DB5378}" srcOrd="5" destOrd="0" parTransId="{9D379EF0-248F-4981-ABED-B4CFB2CBE314}" sibTransId="{ADE397E3-7C6B-438A-938D-06E867D5CD8B}"/>
    <dgm:cxn modelId="{3B0168E5-9DB4-436A-B6FB-03623CBC60E8}" type="presOf" srcId="{451723A6-AB1C-4FA2-905B-7EF9C2DAAFC2}" destId="{672BFC73-6901-4287-B68B-06AA4E82502D}" srcOrd="0" destOrd="0" presId="urn:microsoft.com/office/officeart/2005/8/layout/cycle6"/>
    <dgm:cxn modelId="{28AFEEBA-EED2-4721-9446-6CF492090E1D}" type="presParOf" srcId="{4E85A0EA-EF57-4E4E-9E60-7B711D71F1BE}" destId="{659CEC71-6F98-4CB7-834E-7CBEB6F60348}" srcOrd="0" destOrd="0" presId="urn:microsoft.com/office/officeart/2005/8/layout/cycle6"/>
    <dgm:cxn modelId="{0AD71368-20F5-4C41-A1B5-4227BBDE64C8}" type="presParOf" srcId="{4E85A0EA-EF57-4E4E-9E60-7B711D71F1BE}" destId="{978D1CED-ADA6-4849-8979-F4B76AF756A3}" srcOrd="1" destOrd="0" presId="urn:microsoft.com/office/officeart/2005/8/layout/cycle6"/>
    <dgm:cxn modelId="{E479B5CB-1334-43B6-B611-F4203F2489DF}" type="presParOf" srcId="{4E85A0EA-EF57-4E4E-9E60-7B711D71F1BE}" destId="{131AD5FA-930C-4492-9BE1-36FD006474D0}" srcOrd="2" destOrd="0" presId="urn:microsoft.com/office/officeart/2005/8/layout/cycle6"/>
    <dgm:cxn modelId="{1A28EDA1-D1C6-4801-81B9-79E1FC87F015}" type="presParOf" srcId="{4E85A0EA-EF57-4E4E-9E60-7B711D71F1BE}" destId="{E5187136-0BEC-47B7-830C-8E48753868B9}" srcOrd="3" destOrd="0" presId="urn:microsoft.com/office/officeart/2005/8/layout/cycle6"/>
    <dgm:cxn modelId="{21BD1940-F930-46CE-8EA2-78C81BBC2457}" type="presParOf" srcId="{4E85A0EA-EF57-4E4E-9E60-7B711D71F1BE}" destId="{9855D5C9-527B-4844-A161-3319BD1BB7FC}" srcOrd="4" destOrd="0" presId="urn:microsoft.com/office/officeart/2005/8/layout/cycle6"/>
    <dgm:cxn modelId="{ABE99713-EC85-4339-BFDF-766BC110DDA9}" type="presParOf" srcId="{4E85A0EA-EF57-4E4E-9E60-7B711D71F1BE}" destId="{672BFC73-6901-4287-B68B-06AA4E82502D}" srcOrd="5" destOrd="0" presId="urn:microsoft.com/office/officeart/2005/8/layout/cycle6"/>
    <dgm:cxn modelId="{A982CCCB-6094-45DE-8ACC-B37DA4F9DDD8}" type="presParOf" srcId="{4E85A0EA-EF57-4E4E-9E60-7B711D71F1BE}" destId="{AE18C46B-57BD-4798-8BD2-D01C6CF41624}" srcOrd="6" destOrd="0" presId="urn:microsoft.com/office/officeart/2005/8/layout/cycle6"/>
    <dgm:cxn modelId="{6D4FEBB1-C7D5-4065-AECC-763218A96790}" type="presParOf" srcId="{4E85A0EA-EF57-4E4E-9E60-7B711D71F1BE}" destId="{1C34FE39-BC26-4691-AB25-6E25E3DCDBA5}" srcOrd="7" destOrd="0" presId="urn:microsoft.com/office/officeart/2005/8/layout/cycle6"/>
    <dgm:cxn modelId="{E59EB3F3-A285-4206-BABD-62AB706A1286}" type="presParOf" srcId="{4E85A0EA-EF57-4E4E-9E60-7B711D71F1BE}" destId="{7A4D3858-81F0-46CB-8201-15B80D685538}" srcOrd="8" destOrd="0" presId="urn:microsoft.com/office/officeart/2005/8/layout/cycle6"/>
    <dgm:cxn modelId="{EBA8FB1D-9927-4836-9D19-080391E859E6}" type="presParOf" srcId="{4E85A0EA-EF57-4E4E-9E60-7B711D71F1BE}" destId="{715FA6C6-549A-4BBE-A7AC-ED0BC764D273}" srcOrd="9" destOrd="0" presId="urn:microsoft.com/office/officeart/2005/8/layout/cycle6"/>
    <dgm:cxn modelId="{8BF3E640-9C3C-4F45-9846-125E29D75494}" type="presParOf" srcId="{4E85A0EA-EF57-4E4E-9E60-7B711D71F1BE}" destId="{0F4A37BB-314E-42EF-BFC6-50FA1E3083AF}" srcOrd="10" destOrd="0" presId="urn:microsoft.com/office/officeart/2005/8/layout/cycle6"/>
    <dgm:cxn modelId="{662B9028-F917-44EE-8F88-3A302977F93C}" type="presParOf" srcId="{4E85A0EA-EF57-4E4E-9E60-7B711D71F1BE}" destId="{56565C60-C756-46DF-83A0-03248511CCB3}" srcOrd="11" destOrd="0" presId="urn:microsoft.com/office/officeart/2005/8/layout/cycle6"/>
    <dgm:cxn modelId="{783773D8-127A-47B9-BEE0-07AC5C451653}" type="presParOf" srcId="{4E85A0EA-EF57-4E4E-9E60-7B711D71F1BE}" destId="{2199DE8F-C473-4A22-9488-655B83D2E0DF}" srcOrd="12" destOrd="0" presId="urn:microsoft.com/office/officeart/2005/8/layout/cycle6"/>
    <dgm:cxn modelId="{19DB00F9-6865-4678-988D-54D1DD422473}" type="presParOf" srcId="{4E85A0EA-EF57-4E4E-9E60-7B711D71F1BE}" destId="{275FD6B4-9044-4E04-BBEE-8540FBD1925D}" srcOrd="13" destOrd="0" presId="urn:microsoft.com/office/officeart/2005/8/layout/cycle6"/>
    <dgm:cxn modelId="{14E4B08B-B176-4C57-83F2-D54AB66118B6}" type="presParOf" srcId="{4E85A0EA-EF57-4E4E-9E60-7B711D71F1BE}" destId="{F3F1E86B-A42A-4D26-81BA-DF0AD9B96201}" srcOrd="14" destOrd="0" presId="urn:microsoft.com/office/officeart/2005/8/layout/cycle6"/>
    <dgm:cxn modelId="{E406EC8A-0591-49A2-B7E2-DD2DE6C958BE}" type="presParOf" srcId="{4E85A0EA-EF57-4E4E-9E60-7B711D71F1BE}" destId="{8AD0B9C5-1BA0-4B2D-B29D-C24D15987FBA}" srcOrd="15" destOrd="0" presId="urn:microsoft.com/office/officeart/2005/8/layout/cycle6"/>
    <dgm:cxn modelId="{A0706CC5-2944-451F-8615-7907599E76D2}" type="presParOf" srcId="{4E85A0EA-EF57-4E4E-9E60-7B711D71F1BE}" destId="{4DE58969-512C-46BC-9EBD-1C561F79DE95}" srcOrd="16" destOrd="0" presId="urn:microsoft.com/office/officeart/2005/8/layout/cycle6"/>
    <dgm:cxn modelId="{1C78287B-DC1D-48F4-9F95-486CABDBA291}" type="presParOf" srcId="{4E85A0EA-EF57-4E4E-9E60-7B711D71F1BE}" destId="{9BA30B8A-F819-4D8D-ACF4-C86FB83DE339}" srcOrd="17" destOrd="0" presId="urn:microsoft.com/office/officeart/2005/8/layout/cycle6"/>
  </dgm:cxnLst>
  <dgm:bg/>
  <dgm:whole>
    <a:ln w="127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CEC71-6F98-4CB7-834E-7CBEB6F60348}">
      <dsp:nvSpPr>
        <dsp:cNvPr id="0" name=""/>
        <dsp:cNvSpPr/>
      </dsp:nvSpPr>
      <dsp:spPr>
        <a:xfrm>
          <a:off x="903829" y="1086"/>
          <a:ext cx="645677" cy="41969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</a:rPr>
            <a:t>N</a:t>
          </a:r>
          <a:r>
            <a:rPr lang="en-US" altLang="zh-CN" sz="1800" b="1" kern="1200" baseline="-25000" dirty="0">
              <a:solidFill>
                <a:schemeClr val="tx1"/>
              </a:solidFill>
            </a:rPr>
            <a:t>0</a:t>
          </a:r>
          <a:endParaRPr lang="zh-CN" altLang="en-US" sz="1800" b="1" kern="1200" baseline="-25000" dirty="0">
            <a:solidFill>
              <a:schemeClr val="tx1"/>
            </a:solidFill>
          </a:endParaRPr>
        </a:p>
      </dsp:txBody>
      <dsp:txXfrm>
        <a:off x="924317" y="21574"/>
        <a:ext cx="604701" cy="378714"/>
      </dsp:txXfrm>
    </dsp:sp>
    <dsp:sp modelId="{131AD5FA-930C-4492-9BE1-36FD006474D0}">
      <dsp:nvSpPr>
        <dsp:cNvPr id="0" name=""/>
        <dsp:cNvSpPr/>
      </dsp:nvSpPr>
      <dsp:spPr>
        <a:xfrm>
          <a:off x="238517" y="210932"/>
          <a:ext cx="1976301" cy="1976301"/>
        </a:xfrm>
        <a:custGeom>
          <a:avLst/>
          <a:gdLst/>
          <a:ahLst/>
          <a:cxnLst/>
          <a:rect l="0" t="0" r="0" b="0"/>
          <a:pathLst>
            <a:path>
              <a:moveTo>
                <a:pt x="1315109" y="55659"/>
              </a:moveTo>
              <a:arcTo wR="988150" hR="988150" stAng="17359329" swAng="1499852"/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87136-0BEC-47B7-830C-8E48753868B9}">
      <dsp:nvSpPr>
        <dsp:cNvPr id="0" name=""/>
        <dsp:cNvSpPr/>
      </dsp:nvSpPr>
      <dsp:spPr>
        <a:xfrm>
          <a:off x="1759592" y="495162"/>
          <a:ext cx="645677" cy="41969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</a:rPr>
            <a:t>N</a:t>
          </a:r>
          <a:r>
            <a:rPr lang="en-US" altLang="zh-CN" sz="1800" b="1" kern="1200" baseline="-25000" dirty="0">
              <a:solidFill>
                <a:schemeClr val="tx1"/>
              </a:solidFill>
            </a:rPr>
            <a:t>1</a:t>
          </a:r>
          <a:endParaRPr lang="zh-CN" altLang="en-US" sz="1800" b="1" kern="1200" baseline="-25000" dirty="0">
            <a:solidFill>
              <a:schemeClr val="tx1"/>
            </a:solidFill>
          </a:endParaRPr>
        </a:p>
      </dsp:txBody>
      <dsp:txXfrm>
        <a:off x="1780080" y="515650"/>
        <a:ext cx="604701" cy="378714"/>
      </dsp:txXfrm>
    </dsp:sp>
    <dsp:sp modelId="{672BFC73-6901-4287-B68B-06AA4E82502D}">
      <dsp:nvSpPr>
        <dsp:cNvPr id="0" name=""/>
        <dsp:cNvSpPr/>
      </dsp:nvSpPr>
      <dsp:spPr>
        <a:xfrm>
          <a:off x="238517" y="210932"/>
          <a:ext cx="1976301" cy="1976301"/>
        </a:xfrm>
        <a:custGeom>
          <a:avLst/>
          <a:gdLst/>
          <a:ahLst/>
          <a:cxnLst/>
          <a:rect l="0" t="0" r="0" b="0"/>
          <a:pathLst>
            <a:path>
              <a:moveTo>
                <a:pt x="1936161" y="709369"/>
              </a:moveTo>
              <a:arcTo wR="988150" hR="988150" stAng="20616779" swAng="1966442"/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8C46B-57BD-4798-8BD2-D01C6CF41624}">
      <dsp:nvSpPr>
        <dsp:cNvPr id="0" name=""/>
        <dsp:cNvSpPr/>
      </dsp:nvSpPr>
      <dsp:spPr>
        <a:xfrm>
          <a:off x="1759592" y="1483313"/>
          <a:ext cx="645677" cy="41969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</a:rPr>
            <a:t>N</a:t>
          </a:r>
          <a:r>
            <a:rPr lang="en-US" altLang="zh-CN" sz="1800" b="1" kern="1200" baseline="-25000" dirty="0">
              <a:solidFill>
                <a:schemeClr val="tx1"/>
              </a:solidFill>
            </a:rPr>
            <a:t>2</a:t>
          </a:r>
          <a:endParaRPr lang="zh-CN" altLang="en-US" sz="1800" b="1" kern="1200" baseline="-25000" dirty="0">
            <a:solidFill>
              <a:schemeClr val="tx1"/>
            </a:solidFill>
          </a:endParaRPr>
        </a:p>
      </dsp:txBody>
      <dsp:txXfrm>
        <a:off x="1780080" y="1503801"/>
        <a:ext cx="604701" cy="378714"/>
      </dsp:txXfrm>
    </dsp:sp>
    <dsp:sp modelId="{7A4D3858-81F0-46CB-8201-15B80D685538}">
      <dsp:nvSpPr>
        <dsp:cNvPr id="0" name=""/>
        <dsp:cNvSpPr/>
      </dsp:nvSpPr>
      <dsp:spPr>
        <a:xfrm>
          <a:off x="238517" y="210932"/>
          <a:ext cx="1976301" cy="1976301"/>
        </a:xfrm>
        <a:custGeom>
          <a:avLst/>
          <a:gdLst/>
          <a:ahLst/>
          <a:cxnLst/>
          <a:rect l="0" t="0" r="0" b="0"/>
          <a:pathLst>
            <a:path>
              <a:moveTo>
                <a:pt x="1678533" y="1695126"/>
              </a:moveTo>
              <a:arcTo wR="988150" hR="988150" stAng="2740819" swAng="1499852"/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FA6C6-549A-4BBE-A7AC-ED0BC764D273}">
      <dsp:nvSpPr>
        <dsp:cNvPr id="0" name=""/>
        <dsp:cNvSpPr/>
      </dsp:nvSpPr>
      <dsp:spPr>
        <a:xfrm>
          <a:off x="903829" y="1977388"/>
          <a:ext cx="645677" cy="41969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</a:rPr>
            <a:t>N</a:t>
          </a:r>
          <a:r>
            <a:rPr lang="en-US" altLang="zh-CN" sz="1800" b="1" kern="1200" baseline="-25000" dirty="0">
              <a:solidFill>
                <a:schemeClr val="tx1"/>
              </a:solidFill>
            </a:rPr>
            <a:t>3</a:t>
          </a:r>
          <a:endParaRPr lang="zh-CN" altLang="en-US" sz="1800" b="1" kern="1200" baseline="-25000" dirty="0">
            <a:solidFill>
              <a:schemeClr val="tx1"/>
            </a:solidFill>
          </a:endParaRPr>
        </a:p>
      </dsp:txBody>
      <dsp:txXfrm>
        <a:off x="924317" y="1997876"/>
        <a:ext cx="604701" cy="378714"/>
      </dsp:txXfrm>
    </dsp:sp>
    <dsp:sp modelId="{56565C60-C756-46DF-83A0-03248511CCB3}">
      <dsp:nvSpPr>
        <dsp:cNvPr id="0" name=""/>
        <dsp:cNvSpPr/>
      </dsp:nvSpPr>
      <dsp:spPr>
        <a:xfrm>
          <a:off x="238517" y="210932"/>
          <a:ext cx="1976301" cy="1976301"/>
        </a:xfrm>
        <a:custGeom>
          <a:avLst/>
          <a:gdLst/>
          <a:ahLst/>
          <a:cxnLst/>
          <a:rect l="0" t="0" r="0" b="0"/>
          <a:pathLst>
            <a:path>
              <a:moveTo>
                <a:pt x="661192" y="1920642"/>
              </a:moveTo>
              <a:arcTo wR="988150" hR="988150" stAng="6559329" swAng="1499852"/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9DE8F-C473-4A22-9488-655B83D2E0DF}">
      <dsp:nvSpPr>
        <dsp:cNvPr id="0" name=""/>
        <dsp:cNvSpPr/>
      </dsp:nvSpPr>
      <dsp:spPr>
        <a:xfrm>
          <a:off x="48065" y="1483313"/>
          <a:ext cx="645677" cy="41969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</a:rPr>
            <a:t>N</a:t>
          </a:r>
          <a:r>
            <a:rPr lang="en-US" altLang="zh-CN" sz="1800" b="1" kern="1200" baseline="-25000" dirty="0">
              <a:solidFill>
                <a:schemeClr val="tx1"/>
              </a:solidFill>
            </a:rPr>
            <a:t>4</a:t>
          </a:r>
          <a:endParaRPr lang="zh-CN" altLang="en-US" sz="1800" b="1" kern="1200" baseline="-25000" dirty="0">
            <a:solidFill>
              <a:schemeClr val="tx1"/>
            </a:solidFill>
          </a:endParaRPr>
        </a:p>
      </dsp:txBody>
      <dsp:txXfrm>
        <a:off x="68553" y="1503801"/>
        <a:ext cx="604701" cy="378714"/>
      </dsp:txXfrm>
    </dsp:sp>
    <dsp:sp modelId="{F3F1E86B-A42A-4D26-81BA-DF0AD9B96201}">
      <dsp:nvSpPr>
        <dsp:cNvPr id="0" name=""/>
        <dsp:cNvSpPr/>
      </dsp:nvSpPr>
      <dsp:spPr>
        <a:xfrm>
          <a:off x="238517" y="210932"/>
          <a:ext cx="1976301" cy="1976301"/>
        </a:xfrm>
        <a:custGeom>
          <a:avLst/>
          <a:gdLst/>
          <a:ahLst/>
          <a:cxnLst/>
          <a:rect l="0" t="0" r="0" b="0"/>
          <a:pathLst>
            <a:path>
              <a:moveTo>
                <a:pt x="40140" y="1266932"/>
              </a:moveTo>
              <a:arcTo wR="988150" hR="988150" stAng="9816779" swAng="1966442"/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0B9C5-1BA0-4B2D-B29D-C24D15987FBA}">
      <dsp:nvSpPr>
        <dsp:cNvPr id="0" name=""/>
        <dsp:cNvSpPr/>
      </dsp:nvSpPr>
      <dsp:spPr>
        <a:xfrm>
          <a:off x="48065" y="495162"/>
          <a:ext cx="645677" cy="41969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</a:rPr>
            <a:t>N</a:t>
          </a:r>
          <a:r>
            <a:rPr lang="en-US" altLang="zh-CN" sz="1800" b="1" kern="1200" baseline="-25000" dirty="0">
              <a:solidFill>
                <a:schemeClr val="tx1"/>
              </a:solidFill>
            </a:rPr>
            <a:t>5</a:t>
          </a:r>
          <a:endParaRPr lang="zh-CN" altLang="en-US" sz="1800" b="1" kern="1200" baseline="-25000" dirty="0">
            <a:solidFill>
              <a:schemeClr val="tx1"/>
            </a:solidFill>
          </a:endParaRPr>
        </a:p>
      </dsp:txBody>
      <dsp:txXfrm>
        <a:off x="68553" y="515650"/>
        <a:ext cx="604701" cy="378714"/>
      </dsp:txXfrm>
    </dsp:sp>
    <dsp:sp modelId="{9BA30B8A-F819-4D8D-ACF4-C86FB83DE339}">
      <dsp:nvSpPr>
        <dsp:cNvPr id="0" name=""/>
        <dsp:cNvSpPr/>
      </dsp:nvSpPr>
      <dsp:spPr>
        <a:xfrm>
          <a:off x="238517" y="210932"/>
          <a:ext cx="1976301" cy="1976301"/>
        </a:xfrm>
        <a:custGeom>
          <a:avLst/>
          <a:gdLst/>
          <a:ahLst/>
          <a:cxnLst/>
          <a:rect l="0" t="0" r="0" b="0"/>
          <a:pathLst>
            <a:path>
              <a:moveTo>
                <a:pt x="297768" y="281175"/>
              </a:moveTo>
              <a:arcTo wR="988150" hR="988150" stAng="13540819" swAng="1499852"/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CEC71-6F98-4CB7-834E-7CBEB6F60348}">
      <dsp:nvSpPr>
        <dsp:cNvPr id="0" name=""/>
        <dsp:cNvSpPr/>
      </dsp:nvSpPr>
      <dsp:spPr>
        <a:xfrm>
          <a:off x="903829" y="1086"/>
          <a:ext cx="645677" cy="41969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</a:rPr>
            <a:t>N</a:t>
          </a:r>
          <a:r>
            <a:rPr lang="en-US" altLang="zh-CN" sz="1800" b="1" kern="1200" baseline="-25000" dirty="0">
              <a:solidFill>
                <a:schemeClr val="tx1"/>
              </a:solidFill>
            </a:rPr>
            <a:t>0</a:t>
          </a:r>
          <a:endParaRPr lang="zh-CN" altLang="en-US" sz="1800" b="1" kern="1200" baseline="-25000" dirty="0">
            <a:solidFill>
              <a:schemeClr val="tx1"/>
            </a:solidFill>
          </a:endParaRPr>
        </a:p>
      </dsp:txBody>
      <dsp:txXfrm>
        <a:off x="924317" y="21574"/>
        <a:ext cx="604701" cy="378714"/>
      </dsp:txXfrm>
    </dsp:sp>
    <dsp:sp modelId="{131AD5FA-930C-4492-9BE1-36FD006474D0}">
      <dsp:nvSpPr>
        <dsp:cNvPr id="0" name=""/>
        <dsp:cNvSpPr/>
      </dsp:nvSpPr>
      <dsp:spPr>
        <a:xfrm>
          <a:off x="238517" y="210932"/>
          <a:ext cx="1976301" cy="1976301"/>
        </a:xfrm>
        <a:custGeom>
          <a:avLst/>
          <a:gdLst/>
          <a:ahLst/>
          <a:cxnLst/>
          <a:rect l="0" t="0" r="0" b="0"/>
          <a:pathLst>
            <a:path>
              <a:moveTo>
                <a:pt x="1315109" y="55659"/>
              </a:moveTo>
              <a:arcTo wR="988150" hR="988150" stAng="17359329" swAng="1499852"/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87136-0BEC-47B7-830C-8E48753868B9}">
      <dsp:nvSpPr>
        <dsp:cNvPr id="0" name=""/>
        <dsp:cNvSpPr/>
      </dsp:nvSpPr>
      <dsp:spPr>
        <a:xfrm>
          <a:off x="1759592" y="495162"/>
          <a:ext cx="645677" cy="41969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</a:rPr>
            <a:t>N</a:t>
          </a:r>
          <a:r>
            <a:rPr lang="en-US" altLang="zh-CN" sz="1800" b="1" kern="1200" baseline="-25000" dirty="0">
              <a:solidFill>
                <a:schemeClr val="tx1"/>
              </a:solidFill>
            </a:rPr>
            <a:t>1</a:t>
          </a:r>
          <a:endParaRPr lang="zh-CN" altLang="en-US" sz="1800" b="1" kern="1200" baseline="-25000" dirty="0">
            <a:solidFill>
              <a:schemeClr val="tx1"/>
            </a:solidFill>
          </a:endParaRPr>
        </a:p>
      </dsp:txBody>
      <dsp:txXfrm>
        <a:off x="1780080" y="515650"/>
        <a:ext cx="604701" cy="378714"/>
      </dsp:txXfrm>
    </dsp:sp>
    <dsp:sp modelId="{672BFC73-6901-4287-B68B-06AA4E82502D}">
      <dsp:nvSpPr>
        <dsp:cNvPr id="0" name=""/>
        <dsp:cNvSpPr/>
      </dsp:nvSpPr>
      <dsp:spPr>
        <a:xfrm>
          <a:off x="238517" y="210932"/>
          <a:ext cx="1976301" cy="1976301"/>
        </a:xfrm>
        <a:custGeom>
          <a:avLst/>
          <a:gdLst/>
          <a:ahLst/>
          <a:cxnLst/>
          <a:rect l="0" t="0" r="0" b="0"/>
          <a:pathLst>
            <a:path>
              <a:moveTo>
                <a:pt x="1936161" y="709369"/>
              </a:moveTo>
              <a:arcTo wR="988150" hR="988150" stAng="20616779" swAng="1966442"/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8C46B-57BD-4798-8BD2-D01C6CF41624}">
      <dsp:nvSpPr>
        <dsp:cNvPr id="0" name=""/>
        <dsp:cNvSpPr/>
      </dsp:nvSpPr>
      <dsp:spPr>
        <a:xfrm>
          <a:off x="1759592" y="1483313"/>
          <a:ext cx="645677" cy="41969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</a:rPr>
            <a:t>N</a:t>
          </a:r>
          <a:r>
            <a:rPr lang="en-US" altLang="zh-CN" sz="1800" b="1" kern="1200" baseline="-25000" dirty="0">
              <a:solidFill>
                <a:schemeClr val="tx1"/>
              </a:solidFill>
            </a:rPr>
            <a:t>2</a:t>
          </a:r>
          <a:endParaRPr lang="zh-CN" altLang="en-US" sz="1800" b="1" kern="1200" baseline="-25000" dirty="0">
            <a:solidFill>
              <a:schemeClr val="tx1"/>
            </a:solidFill>
          </a:endParaRPr>
        </a:p>
      </dsp:txBody>
      <dsp:txXfrm>
        <a:off x="1780080" y="1503801"/>
        <a:ext cx="604701" cy="378714"/>
      </dsp:txXfrm>
    </dsp:sp>
    <dsp:sp modelId="{7A4D3858-81F0-46CB-8201-15B80D685538}">
      <dsp:nvSpPr>
        <dsp:cNvPr id="0" name=""/>
        <dsp:cNvSpPr/>
      </dsp:nvSpPr>
      <dsp:spPr>
        <a:xfrm>
          <a:off x="238517" y="210932"/>
          <a:ext cx="1976301" cy="1976301"/>
        </a:xfrm>
        <a:custGeom>
          <a:avLst/>
          <a:gdLst/>
          <a:ahLst/>
          <a:cxnLst/>
          <a:rect l="0" t="0" r="0" b="0"/>
          <a:pathLst>
            <a:path>
              <a:moveTo>
                <a:pt x="1678533" y="1695126"/>
              </a:moveTo>
              <a:arcTo wR="988150" hR="988150" stAng="2740819" swAng="1499852"/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FA6C6-549A-4BBE-A7AC-ED0BC764D273}">
      <dsp:nvSpPr>
        <dsp:cNvPr id="0" name=""/>
        <dsp:cNvSpPr/>
      </dsp:nvSpPr>
      <dsp:spPr>
        <a:xfrm>
          <a:off x="903829" y="1977388"/>
          <a:ext cx="645677" cy="41969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</a:rPr>
            <a:t>N</a:t>
          </a:r>
          <a:r>
            <a:rPr lang="en-US" altLang="zh-CN" sz="1800" b="1" kern="1200" baseline="-25000" dirty="0">
              <a:solidFill>
                <a:schemeClr val="tx1"/>
              </a:solidFill>
            </a:rPr>
            <a:t>3</a:t>
          </a:r>
          <a:endParaRPr lang="zh-CN" altLang="en-US" sz="1800" b="1" kern="1200" baseline="-25000" dirty="0">
            <a:solidFill>
              <a:schemeClr val="tx1"/>
            </a:solidFill>
          </a:endParaRPr>
        </a:p>
      </dsp:txBody>
      <dsp:txXfrm>
        <a:off x="924317" y="1997876"/>
        <a:ext cx="604701" cy="378714"/>
      </dsp:txXfrm>
    </dsp:sp>
    <dsp:sp modelId="{56565C60-C756-46DF-83A0-03248511CCB3}">
      <dsp:nvSpPr>
        <dsp:cNvPr id="0" name=""/>
        <dsp:cNvSpPr/>
      </dsp:nvSpPr>
      <dsp:spPr>
        <a:xfrm>
          <a:off x="238517" y="210932"/>
          <a:ext cx="1976301" cy="1976301"/>
        </a:xfrm>
        <a:custGeom>
          <a:avLst/>
          <a:gdLst/>
          <a:ahLst/>
          <a:cxnLst/>
          <a:rect l="0" t="0" r="0" b="0"/>
          <a:pathLst>
            <a:path>
              <a:moveTo>
                <a:pt x="661192" y="1920642"/>
              </a:moveTo>
              <a:arcTo wR="988150" hR="988150" stAng="6559329" swAng="1499852"/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9DE8F-C473-4A22-9488-655B83D2E0DF}">
      <dsp:nvSpPr>
        <dsp:cNvPr id="0" name=""/>
        <dsp:cNvSpPr/>
      </dsp:nvSpPr>
      <dsp:spPr>
        <a:xfrm>
          <a:off x="48065" y="1483313"/>
          <a:ext cx="645677" cy="41969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</a:rPr>
            <a:t>N</a:t>
          </a:r>
          <a:r>
            <a:rPr lang="en-US" altLang="zh-CN" sz="1800" b="1" kern="1200" baseline="-25000" dirty="0">
              <a:solidFill>
                <a:schemeClr val="tx1"/>
              </a:solidFill>
            </a:rPr>
            <a:t>4</a:t>
          </a:r>
          <a:endParaRPr lang="zh-CN" altLang="en-US" sz="1800" b="1" kern="1200" baseline="-25000" dirty="0">
            <a:solidFill>
              <a:schemeClr val="tx1"/>
            </a:solidFill>
          </a:endParaRPr>
        </a:p>
      </dsp:txBody>
      <dsp:txXfrm>
        <a:off x="68553" y="1503801"/>
        <a:ext cx="604701" cy="378714"/>
      </dsp:txXfrm>
    </dsp:sp>
    <dsp:sp modelId="{F3F1E86B-A42A-4D26-81BA-DF0AD9B96201}">
      <dsp:nvSpPr>
        <dsp:cNvPr id="0" name=""/>
        <dsp:cNvSpPr/>
      </dsp:nvSpPr>
      <dsp:spPr>
        <a:xfrm>
          <a:off x="238517" y="210932"/>
          <a:ext cx="1976301" cy="1976301"/>
        </a:xfrm>
        <a:custGeom>
          <a:avLst/>
          <a:gdLst/>
          <a:ahLst/>
          <a:cxnLst/>
          <a:rect l="0" t="0" r="0" b="0"/>
          <a:pathLst>
            <a:path>
              <a:moveTo>
                <a:pt x="40140" y="1266932"/>
              </a:moveTo>
              <a:arcTo wR="988150" hR="988150" stAng="9816779" swAng="1966442"/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0B9C5-1BA0-4B2D-B29D-C24D15987FBA}">
      <dsp:nvSpPr>
        <dsp:cNvPr id="0" name=""/>
        <dsp:cNvSpPr/>
      </dsp:nvSpPr>
      <dsp:spPr>
        <a:xfrm>
          <a:off x="48065" y="495162"/>
          <a:ext cx="645677" cy="41969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tx1"/>
              </a:solidFill>
            </a:rPr>
            <a:t>N</a:t>
          </a:r>
          <a:r>
            <a:rPr lang="en-US" altLang="zh-CN" sz="1800" b="1" kern="1200" baseline="-25000" dirty="0">
              <a:solidFill>
                <a:schemeClr val="tx1"/>
              </a:solidFill>
            </a:rPr>
            <a:t>5</a:t>
          </a:r>
          <a:endParaRPr lang="zh-CN" altLang="en-US" sz="1800" b="1" kern="1200" baseline="-25000" dirty="0">
            <a:solidFill>
              <a:schemeClr val="tx1"/>
            </a:solidFill>
          </a:endParaRPr>
        </a:p>
      </dsp:txBody>
      <dsp:txXfrm>
        <a:off x="68553" y="515650"/>
        <a:ext cx="604701" cy="378714"/>
      </dsp:txXfrm>
    </dsp:sp>
    <dsp:sp modelId="{9BA30B8A-F819-4D8D-ACF4-C86FB83DE339}">
      <dsp:nvSpPr>
        <dsp:cNvPr id="0" name=""/>
        <dsp:cNvSpPr/>
      </dsp:nvSpPr>
      <dsp:spPr>
        <a:xfrm>
          <a:off x="238517" y="210932"/>
          <a:ext cx="1976301" cy="1976301"/>
        </a:xfrm>
        <a:custGeom>
          <a:avLst/>
          <a:gdLst/>
          <a:ahLst/>
          <a:cxnLst/>
          <a:rect l="0" t="0" r="0" b="0"/>
          <a:pathLst>
            <a:path>
              <a:moveTo>
                <a:pt x="297768" y="281175"/>
              </a:moveTo>
              <a:arcTo wR="988150" hR="988150" stAng="13540819" swAng="1499852"/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447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718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447" y="9409718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EC486EC7-B4F1-4F04-B7FF-C486E6087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04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447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8" y="742950"/>
            <a:ext cx="6600825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46" y="4705678"/>
            <a:ext cx="5435010" cy="445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718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447" y="9409718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424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2950"/>
            <a:ext cx="6600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6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5DD5A66-9C2F-42FF-B09E-B62E67AA14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8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20C1-C97C-4A95-8CC7-E9C91CBF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E9CD-6400-4048-A621-93BAB80D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5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6200"/>
            <a:ext cx="10969943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47801"/>
            <a:ext cx="10969943" cy="4678364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5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3C469-7C95-4280-A06B-E0B75510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C131-9A15-4746-A2F6-35F31BCF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F1C9-0564-4621-92FB-D00C85A93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25E5-12CD-4826-A5AF-2C98E7658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3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D020-3E06-4B10-9F51-23473D21C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F5AF-EDEE-436D-9ACF-174E09867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DACC-B398-4434-9A27-1DB8A041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441" y="6400801"/>
            <a:ext cx="7414869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400801"/>
            <a:ext cx="2844059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80DFAE-88B7-49D3-8F2D-B101E877E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5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github.com/adslabcuhk/elec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7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6.png"/><Relationship Id="rId4" Type="http://schemas.openxmlformats.org/officeDocument/2006/relationships/diagramData" Target="../diagrams/data1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10.png"/><Relationship Id="rId1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21" Type="http://schemas.openxmlformats.org/officeDocument/2006/relationships/image" Target="../media/image12.svg"/><Relationship Id="rId12" Type="http://schemas.openxmlformats.org/officeDocument/2006/relationships/image" Target="../media/image110.png"/><Relationship Id="rId17" Type="http://schemas.openxmlformats.org/officeDocument/2006/relationships/image" Target="../media/image25.png"/><Relationship Id="rId2" Type="http://schemas.openxmlformats.org/officeDocument/2006/relationships/diagramData" Target="../diagrams/data2.xml"/><Relationship Id="rId16" Type="http://schemas.openxmlformats.org/officeDocument/2006/relationships/image" Target="../media/image24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20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23.png"/><Relationship Id="rId10" Type="http://schemas.openxmlformats.org/officeDocument/2006/relationships/diagramQuickStyle" Target="../diagrams/quickStyle20.xml"/><Relationship Id="rId19" Type="http://schemas.openxmlformats.org/officeDocument/2006/relationships/image" Target="../media/image10.svg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20.xml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4" y="1752600"/>
            <a:ext cx="10972798" cy="1771651"/>
          </a:xfrm>
        </p:spPr>
        <p:txBody>
          <a:bodyPr/>
          <a:lstStyle/>
          <a:p>
            <a:r>
              <a:rPr lang="en-US" sz="4000" dirty="0"/>
              <a:t>ELECT: Enabling Erasure Coding Tiering for LSM-tree-based Storage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12" y="3810000"/>
            <a:ext cx="12039602" cy="2133600"/>
          </a:xfrm>
        </p:spPr>
        <p:txBody>
          <a:bodyPr/>
          <a:lstStyle/>
          <a:p>
            <a:r>
              <a:rPr lang="en-US" sz="2400" dirty="0"/>
              <a:t>Yanjing Ren</a:t>
            </a:r>
            <a:r>
              <a:rPr lang="en-US" sz="2400" baseline="30000" dirty="0"/>
              <a:t>1</a:t>
            </a:r>
            <a:r>
              <a:rPr lang="en-US" sz="2400" dirty="0"/>
              <a:t>, </a:t>
            </a:r>
            <a:r>
              <a:rPr lang="en-US" sz="2400" dirty="0" err="1"/>
              <a:t>Yuanming</a:t>
            </a:r>
            <a:r>
              <a:rPr lang="en-US" sz="2400" dirty="0"/>
              <a:t> Ren</a:t>
            </a:r>
            <a:r>
              <a:rPr lang="en-US" sz="2400" baseline="30000" dirty="0"/>
              <a:t>1</a:t>
            </a:r>
            <a:r>
              <a:rPr lang="en-US" sz="2400" dirty="0"/>
              <a:t>, </a:t>
            </a:r>
            <a:r>
              <a:rPr lang="en-US" sz="2400" dirty="0" err="1"/>
              <a:t>Xiaolu</a:t>
            </a:r>
            <a:r>
              <a:rPr lang="en-US" sz="2400" dirty="0"/>
              <a:t> Li</a:t>
            </a:r>
            <a:r>
              <a:rPr lang="en-US" sz="2400" baseline="30000" dirty="0"/>
              <a:t>2</a:t>
            </a:r>
            <a:r>
              <a:rPr lang="en-US" sz="2400" dirty="0"/>
              <a:t>, </a:t>
            </a:r>
            <a:r>
              <a:rPr lang="en-US" sz="2400" dirty="0" err="1"/>
              <a:t>Yuchong</a:t>
            </a:r>
            <a:r>
              <a:rPr lang="en-US" sz="2400" dirty="0"/>
              <a:t> Hu</a:t>
            </a:r>
            <a:r>
              <a:rPr lang="en-US" sz="2400" baseline="30000" dirty="0"/>
              <a:t>2</a:t>
            </a:r>
            <a:r>
              <a:rPr lang="en-US" sz="2400" dirty="0"/>
              <a:t>, </a:t>
            </a:r>
            <a:r>
              <a:rPr lang="en-US" sz="2400" dirty="0" err="1"/>
              <a:t>Jingwei</a:t>
            </a:r>
            <a:r>
              <a:rPr lang="en-US" sz="2400" dirty="0"/>
              <a:t> Li</a:t>
            </a:r>
            <a:r>
              <a:rPr lang="en-US" sz="2400" baseline="30000" dirty="0"/>
              <a:t>3</a:t>
            </a:r>
            <a:r>
              <a:rPr lang="en-US" sz="2400" dirty="0"/>
              <a:t>, </a:t>
            </a:r>
            <a:r>
              <a:rPr lang="en-US" sz="2400" b="1" dirty="0"/>
              <a:t>Patrick P. C. Lee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</a:p>
          <a:p>
            <a:r>
              <a:rPr lang="en-US" sz="2400" baseline="30000" dirty="0"/>
              <a:t>1</a:t>
            </a:r>
            <a:r>
              <a:rPr lang="en-US" sz="2400" dirty="0"/>
              <a:t>The Chinese University of Hong Kong</a:t>
            </a:r>
            <a:br>
              <a:rPr lang="en-US" sz="2400" dirty="0"/>
            </a:br>
            <a:r>
              <a:rPr lang="en-US" sz="2400" baseline="30000" dirty="0"/>
              <a:t>2</a:t>
            </a:r>
            <a:r>
              <a:rPr lang="en-US" sz="2400" dirty="0"/>
              <a:t>Huazhong University of Science and Technology</a:t>
            </a:r>
            <a:br>
              <a:rPr lang="en-US" sz="2400" dirty="0"/>
            </a:br>
            <a:r>
              <a:rPr lang="en-US" sz="2400" baseline="30000" dirty="0"/>
              <a:t>3</a:t>
            </a:r>
            <a:r>
              <a:rPr lang="en-US" sz="2400" dirty="0"/>
              <a:t>University of Electronic Science and Technology of China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USENIX FAST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DD5A66-9C2F-42FF-B09E-B62E67AA14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6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164FA-1ADD-42C4-8ACA-DBE9AD4B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LSM-tree-based Redundancy Transitioning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1CCE3-4E03-4D8E-B9A0-61C93E065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2" y="1371600"/>
            <a:ext cx="11173090" cy="4754565"/>
          </a:xfrm>
        </p:spPr>
        <p:txBody>
          <a:bodyPr/>
          <a:lstStyle/>
          <a:p>
            <a:r>
              <a:rPr lang="en-US" altLang="zh-CN" dirty="0"/>
              <a:t>Q1: At what granularity should KV pairs be encoded?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b="1" dirty="0">
                <a:solidFill>
                  <a:srgbClr val="FF0000"/>
                </a:solidFill>
              </a:rPr>
              <a:t>Decoupled replication management</a:t>
            </a:r>
            <a:r>
              <a:rPr lang="en-US" altLang="zh-CN" dirty="0"/>
              <a:t> </a:t>
            </a:r>
            <a:r>
              <a:rPr lang="en-US" altLang="zh-CN" sz="1800" dirty="0"/>
              <a:t>[DEPART, FAST’22; </a:t>
            </a:r>
            <a:r>
              <a:rPr lang="en-US" altLang="zh-CN" sz="1800" dirty="0" err="1"/>
              <a:t>Tebis</a:t>
            </a:r>
            <a:r>
              <a:rPr lang="en-US" altLang="zh-CN" sz="1800" dirty="0"/>
              <a:t>, EuroSys’22]</a:t>
            </a:r>
            <a:r>
              <a:rPr lang="en-US" altLang="zh-CN" dirty="0"/>
              <a:t>: </a:t>
            </a:r>
          </a:p>
          <a:p>
            <a:pPr lvl="1"/>
            <a:r>
              <a:rPr lang="en-US" altLang="zh-CN" dirty="0"/>
              <a:t>Each node separates </a:t>
            </a:r>
            <a:r>
              <a:rPr lang="en-US" altLang="zh-CN" i="1" dirty="0"/>
              <a:t>R</a:t>
            </a:r>
            <a:r>
              <a:rPr lang="en-US" altLang="zh-CN" dirty="0"/>
              <a:t> replicas into a primary LSM-tree and </a:t>
            </a:r>
            <a:r>
              <a:rPr lang="en-US" altLang="zh-CN" i="1" dirty="0"/>
              <a:t>R-1</a:t>
            </a:r>
            <a:r>
              <a:rPr lang="en-US" altLang="zh-CN" dirty="0"/>
              <a:t> secondary LSM-trees </a:t>
            </a:r>
            <a:r>
              <a:rPr lang="en-US" altLang="zh-CN" dirty="0">
                <a:sym typeface="Wingdings" panose="05000000000000000000" pitchFamily="2" charset="2"/>
              </a:rPr>
              <a:t> facilitates secondary replica removal</a:t>
            </a:r>
            <a:endParaRPr lang="en-US" altLang="zh-CN" dirty="0"/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24ED0-2DF5-4694-A946-385F601314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5" name="组合 2">
            <a:extLst>
              <a:ext uri="{FF2B5EF4-FFF2-40B4-BE49-F238E27FC236}">
                <a16:creationId xmlns:a16="http://schemas.microsoft.com/office/drawing/2014/main" id="{A49501A4-1044-4751-9FF9-7AC8E9283573}"/>
              </a:ext>
            </a:extLst>
          </p:cNvPr>
          <p:cNvGrpSpPr/>
          <p:nvPr/>
        </p:nvGrpSpPr>
        <p:grpSpPr>
          <a:xfrm>
            <a:off x="3513667" y="2743200"/>
            <a:ext cx="5161490" cy="2387138"/>
            <a:chOff x="1704715" y="1648008"/>
            <a:chExt cx="5767062" cy="2667209"/>
          </a:xfrm>
        </p:grpSpPr>
        <p:pic>
          <p:nvPicPr>
            <p:cNvPr id="6" name="图片 59">
              <a:extLst>
                <a:ext uri="{FF2B5EF4-FFF2-40B4-BE49-F238E27FC236}">
                  <a16:creationId xmlns:a16="http://schemas.microsoft.com/office/drawing/2014/main" id="{21E2C5DF-AD60-4C59-8F9E-137609053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4715" y="1648008"/>
              <a:ext cx="5767062" cy="2667209"/>
            </a:xfrm>
            <a:prstGeom prst="rect">
              <a:avLst/>
            </a:prstGeom>
          </p:spPr>
        </p:pic>
        <p:sp>
          <p:nvSpPr>
            <p:cNvPr id="7" name="文本框 117">
              <a:extLst>
                <a:ext uri="{FF2B5EF4-FFF2-40B4-BE49-F238E27FC236}">
                  <a16:creationId xmlns:a16="http://schemas.microsoft.com/office/drawing/2014/main" id="{4220F7F2-0564-498F-9CB5-8E2EC12B1BF2}"/>
                </a:ext>
              </a:extLst>
            </p:cNvPr>
            <p:cNvSpPr txBox="1"/>
            <p:nvPr/>
          </p:nvSpPr>
          <p:spPr>
            <a:xfrm>
              <a:off x="5838269" y="4040462"/>
              <a:ext cx="1343363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Parity SSTable</a:t>
              </a:r>
              <a:endParaRPr lang="zh-CN" altLang="en-US" sz="1600" b="1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" name="直接箭头连接符 73">
              <a:extLst>
                <a:ext uri="{FF2B5EF4-FFF2-40B4-BE49-F238E27FC236}">
                  <a16:creationId xmlns:a16="http://schemas.microsoft.com/office/drawing/2014/main" id="{10812AA1-0586-4811-82B8-98E1ADA6EF32}"/>
                </a:ext>
              </a:extLst>
            </p:cNvPr>
            <p:cNvCxnSpPr/>
            <p:nvPr/>
          </p:nvCxnSpPr>
          <p:spPr bwMode="auto">
            <a:xfrm>
              <a:off x="6215449" y="3774989"/>
              <a:ext cx="0" cy="26547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E0D6A0E3-629F-4049-B572-C205D8C17DAE}"/>
              </a:ext>
            </a:extLst>
          </p:cNvPr>
          <p:cNvSpPr/>
          <p:nvPr/>
        </p:nvSpPr>
        <p:spPr>
          <a:xfrm>
            <a:off x="1437126" y="2087583"/>
            <a:ext cx="9314572" cy="5794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94B6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altLang="zh-CN" sz="2400" b="1" dirty="0"/>
              <a:t>Apply cross-encoding to </a:t>
            </a:r>
            <a:r>
              <a:rPr lang="en-US" altLang="zh-CN" sz="2400" b="1" dirty="0" err="1"/>
              <a:t>SSTables</a:t>
            </a:r>
            <a:r>
              <a:rPr lang="en-US" altLang="zh-CN" sz="2400" b="1" dirty="0"/>
              <a:t> in last LSM-tree level</a:t>
            </a:r>
          </a:p>
        </p:txBody>
      </p:sp>
    </p:spTree>
    <p:extLst>
      <p:ext uri="{BB962C8B-B14F-4D97-AF65-F5344CB8AC3E}">
        <p14:creationId xmlns:p14="http://schemas.microsoft.com/office/powerpoint/2010/main" val="283226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5C6C-28FA-4BEA-B83F-E260BCB14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LSM-tree-based Redundancy Transitioning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B1213-4B17-44CA-929A-A5EDD1220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Q2: Should erasure coding be performed on or off the write path?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b="1" dirty="0">
                <a:solidFill>
                  <a:srgbClr val="FF0000"/>
                </a:solidFill>
              </a:rPr>
              <a:t>Decentralized parity node selection</a:t>
            </a:r>
            <a:r>
              <a:rPr lang="en-US" altLang="zh-CN" dirty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dirty="0"/>
              <a:t>Maintains load balancing and fault tolerance for parity </a:t>
            </a:r>
            <a:r>
              <a:rPr lang="en-US" dirty="0" err="1"/>
              <a:t>SSTables</a:t>
            </a:r>
            <a:r>
              <a:rPr lang="en-US" dirty="0"/>
              <a:t> with decentralized placement decisions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78AAC-A83C-4BF1-946C-0E637FCF2F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5" name="组合 2">
            <a:extLst>
              <a:ext uri="{FF2B5EF4-FFF2-40B4-BE49-F238E27FC236}">
                <a16:creationId xmlns:a16="http://schemas.microsoft.com/office/drawing/2014/main" id="{7C243420-F873-4C7D-8A52-668826207A4B}"/>
              </a:ext>
            </a:extLst>
          </p:cNvPr>
          <p:cNvGrpSpPr/>
          <p:nvPr/>
        </p:nvGrpSpPr>
        <p:grpSpPr>
          <a:xfrm>
            <a:off x="3513667" y="2743200"/>
            <a:ext cx="5161490" cy="2387138"/>
            <a:chOff x="1704715" y="1648008"/>
            <a:chExt cx="5767062" cy="2667209"/>
          </a:xfrm>
        </p:grpSpPr>
        <p:pic>
          <p:nvPicPr>
            <p:cNvPr id="6" name="图片 59">
              <a:extLst>
                <a:ext uri="{FF2B5EF4-FFF2-40B4-BE49-F238E27FC236}">
                  <a16:creationId xmlns:a16="http://schemas.microsoft.com/office/drawing/2014/main" id="{BE7B9293-7FAE-4690-AAFD-EC90B5F07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4715" y="1648008"/>
              <a:ext cx="5767062" cy="2667209"/>
            </a:xfrm>
            <a:prstGeom prst="rect">
              <a:avLst/>
            </a:prstGeom>
          </p:spPr>
        </p:pic>
        <p:sp>
          <p:nvSpPr>
            <p:cNvPr id="7" name="文本框 117">
              <a:extLst>
                <a:ext uri="{FF2B5EF4-FFF2-40B4-BE49-F238E27FC236}">
                  <a16:creationId xmlns:a16="http://schemas.microsoft.com/office/drawing/2014/main" id="{8B8A17F6-78F3-4FB0-94F6-13FED0BA6C5C}"/>
                </a:ext>
              </a:extLst>
            </p:cNvPr>
            <p:cNvSpPr txBox="1"/>
            <p:nvPr/>
          </p:nvSpPr>
          <p:spPr>
            <a:xfrm>
              <a:off x="5838269" y="4040462"/>
              <a:ext cx="1343363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Parity SSTable</a:t>
              </a:r>
              <a:endParaRPr lang="zh-CN" altLang="en-US" sz="1600" b="1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" name="直接箭头连接符 73">
              <a:extLst>
                <a:ext uri="{FF2B5EF4-FFF2-40B4-BE49-F238E27FC236}">
                  <a16:creationId xmlns:a16="http://schemas.microsoft.com/office/drawing/2014/main" id="{ED37FBF2-7B3B-4E52-B9FA-F08F734BBB42}"/>
                </a:ext>
              </a:extLst>
            </p:cNvPr>
            <p:cNvCxnSpPr/>
            <p:nvPr/>
          </p:nvCxnSpPr>
          <p:spPr bwMode="auto">
            <a:xfrm>
              <a:off x="6215449" y="3774989"/>
              <a:ext cx="0" cy="26547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F5B8348-DCC6-4886-816A-EE859EE6DC12}"/>
              </a:ext>
            </a:extLst>
          </p:cNvPr>
          <p:cNvSpPr/>
          <p:nvPr/>
        </p:nvSpPr>
        <p:spPr>
          <a:xfrm>
            <a:off x="3198812" y="2040386"/>
            <a:ext cx="5722498" cy="4972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94B6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altLang="zh-CN" sz="2400" b="1" dirty="0"/>
              <a:t>  Apply erasure coding offline</a:t>
            </a:r>
          </a:p>
        </p:txBody>
      </p:sp>
      <p:sp>
        <p:nvSpPr>
          <p:cNvPr id="10" name="对话气泡: 矩形 5">
            <a:extLst>
              <a:ext uri="{FF2B5EF4-FFF2-40B4-BE49-F238E27FC236}">
                <a16:creationId xmlns:a16="http://schemas.microsoft.com/office/drawing/2014/main" id="{2D4ED62E-E22E-F1B6-B196-C1329284CA21}"/>
              </a:ext>
            </a:extLst>
          </p:cNvPr>
          <p:cNvSpPr/>
          <p:nvPr/>
        </p:nvSpPr>
        <p:spPr bwMode="auto">
          <a:xfrm>
            <a:off x="228943" y="3914281"/>
            <a:ext cx="3170879" cy="1080336"/>
          </a:xfrm>
          <a:prstGeom prst="wedgeRectCallout">
            <a:avLst>
              <a:gd name="adj1" fmla="val 55965"/>
              <a:gd name="adj2" fmla="val -387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Leader parity node encodes 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data </a:t>
            </a:r>
            <a:r>
              <a:rPr kumimoji="0" lang="en-US" altLang="zh-C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SSTables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into 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parity </a:t>
            </a:r>
            <a:r>
              <a:rPr kumimoji="0" lang="en-US" altLang="zh-C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SSTables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对话气泡: 矩形 6">
            <a:extLst>
              <a:ext uri="{FF2B5EF4-FFF2-40B4-BE49-F238E27FC236}">
                <a16:creationId xmlns:a16="http://schemas.microsoft.com/office/drawing/2014/main" id="{7907DE1A-A061-CA7E-7AEA-E26B34EDCADE}"/>
              </a:ext>
            </a:extLst>
          </p:cNvPr>
          <p:cNvSpPr/>
          <p:nvPr/>
        </p:nvSpPr>
        <p:spPr bwMode="auto">
          <a:xfrm>
            <a:off x="201355" y="2743199"/>
            <a:ext cx="3226057" cy="785371"/>
          </a:xfrm>
          <a:prstGeom prst="wedgeRectCallout">
            <a:avLst>
              <a:gd name="adj1" fmla="val 55256"/>
              <a:gd name="adj2" fmla="val 1308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Secondary replica removal based on key list 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06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2BA63-5489-4884-918C-BA2C38231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Hotness Awareness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E72AA-B507-49D2-950E-860FBF669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295400"/>
            <a:ext cx="11276171" cy="4830765"/>
          </a:xfrm>
        </p:spPr>
        <p:txBody>
          <a:bodyPr/>
          <a:lstStyle/>
          <a:p>
            <a:r>
              <a:rPr lang="en-US" altLang="zh-CN" dirty="0"/>
              <a:t>Q3: How should skewed access patterns be addressed?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1"/>
            <a:r>
              <a:rPr lang="en-US" dirty="0"/>
              <a:t>Sort last-level </a:t>
            </a:r>
            <a:r>
              <a:rPr lang="en-US" dirty="0" err="1"/>
              <a:t>SSTables</a:t>
            </a:r>
            <a:r>
              <a:rPr lang="en-US" dirty="0"/>
              <a:t> by access frequency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altLang="zh-CN" dirty="0"/>
              <a:t>Q4: How should the access overhead in the cold tier be mitigated?</a:t>
            </a:r>
          </a:p>
          <a:p>
            <a:pPr lvl="1"/>
            <a:r>
              <a:rPr lang="en-US" altLang="zh-CN" dirty="0"/>
              <a:t>Offload parity </a:t>
            </a:r>
            <a:r>
              <a:rPr lang="en-US" altLang="zh-CN" dirty="0" err="1"/>
              <a:t>SSTables</a:t>
            </a:r>
            <a:r>
              <a:rPr lang="en-US" altLang="zh-CN" dirty="0"/>
              <a:t> with long lifetime</a:t>
            </a:r>
          </a:p>
          <a:p>
            <a:pPr lvl="1"/>
            <a:r>
              <a:rPr lang="en-US" altLang="zh-CN" dirty="0"/>
              <a:t>Offload data </a:t>
            </a:r>
            <a:r>
              <a:rPr lang="en-US" altLang="zh-CN" dirty="0" err="1"/>
              <a:t>SSTables</a:t>
            </a:r>
            <a:r>
              <a:rPr lang="en-US" altLang="zh-CN" dirty="0"/>
              <a:t> with low access frequency and long lifetime</a:t>
            </a:r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CE245-FAA6-404B-8610-228F4EAF18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矩形: 圆角 8">
            <a:extLst>
              <a:ext uri="{FF2B5EF4-FFF2-40B4-BE49-F238E27FC236}">
                <a16:creationId xmlns:a16="http://schemas.microsoft.com/office/drawing/2014/main" id="{6E2173C2-955C-4DF5-87C9-31C85B79EC75}"/>
              </a:ext>
            </a:extLst>
          </p:cNvPr>
          <p:cNvSpPr/>
          <p:nvPr/>
        </p:nvSpPr>
        <p:spPr>
          <a:xfrm>
            <a:off x="2743204" y="1989067"/>
            <a:ext cx="6702416" cy="5667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94B6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altLang="zh-CN" sz="2400" b="1" dirty="0"/>
              <a:t>Hotness-aware redundancy transitioning</a:t>
            </a:r>
          </a:p>
        </p:txBody>
      </p:sp>
      <p:cxnSp>
        <p:nvCxnSpPr>
          <p:cNvPr id="11" name="直接箭头连接符 14">
            <a:extLst>
              <a:ext uri="{FF2B5EF4-FFF2-40B4-BE49-F238E27FC236}">
                <a16:creationId xmlns:a16="http://schemas.microsoft.com/office/drawing/2014/main" id="{FCAF0605-DED4-4ABF-8F46-6960D3CDD688}"/>
              </a:ext>
            </a:extLst>
          </p:cNvPr>
          <p:cNvCxnSpPr/>
          <p:nvPr/>
        </p:nvCxnSpPr>
        <p:spPr bwMode="auto">
          <a:xfrm>
            <a:off x="2009780" y="4289724"/>
            <a:ext cx="334445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文本框 60">
            <a:extLst>
              <a:ext uri="{FF2B5EF4-FFF2-40B4-BE49-F238E27FC236}">
                <a16:creationId xmlns:a16="http://schemas.microsoft.com/office/drawing/2014/main" id="{BDE1C9AA-1833-431D-A9A2-E732FCC14641}"/>
              </a:ext>
            </a:extLst>
          </p:cNvPr>
          <p:cNvSpPr txBox="1"/>
          <p:nvPr/>
        </p:nvSpPr>
        <p:spPr>
          <a:xfrm>
            <a:off x="2625000" y="4324290"/>
            <a:ext cx="2201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Access frequency</a:t>
            </a:r>
          </a:p>
        </p:txBody>
      </p:sp>
      <p:sp>
        <p:nvSpPr>
          <p:cNvPr id="13" name="文本框 60">
            <a:extLst>
              <a:ext uri="{FF2B5EF4-FFF2-40B4-BE49-F238E27FC236}">
                <a16:creationId xmlns:a16="http://schemas.microsoft.com/office/drawing/2014/main" id="{DC2B4932-AD47-4EA8-89CE-293E5CAD8D83}"/>
              </a:ext>
            </a:extLst>
          </p:cNvPr>
          <p:cNvSpPr txBox="1"/>
          <p:nvPr/>
        </p:nvSpPr>
        <p:spPr>
          <a:xfrm>
            <a:off x="1126067" y="4066874"/>
            <a:ext cx="953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Higher</a:t>
            </a:r>
          </a:p>
        </p:txBody>
      </p:sp>
      <p:sp>
        <p:nvSpPr>
          <p:cNvPr id="14" name="文本框 60">
            <a:extLst>
              <a:ext uri="{FF2B5EF4-FFF2-40B4-BE49-F238E27FC236}">
                <a16:creationId xmlns:a16="http://schemas.microsoft.com/office/drawing/2014/main" id="{91A99388-1785-41F8-A058-DF0555F3CC73}"/>
              </a:ext>
            </a:extLst>
          </p:cNvPr>
          <p:cNvSpPr txBox="1"/>
          <p:nvPr/>
        </p:nvSpPr>
        <p:spPr>
          <a:xfrm>
            <a:off x="5369230" y="4066874"/>
            <a:ext cx="953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Lower</a:t>
            </a:r>
          </a:p>
        </p:txBody>
      </p:sp>
      <p:sp>
        <p:nvSpPr>
          <p:cNvPr id="19" name="对话气泡: 矩形 22">
            <a:extLst>
              <a:ext uri="{FF2B5EF4-FFF2-40B4-BE49-F238E27FC236}">
                <a16:creationId xmlns:a16="http://schemas.microsoft.com/office/drawing/2014/main" id="{2FC95476-8B57-48B0-95D9-BFDF4131F58D}"/>
              </a:ext>
            </a:extLst>
          </p:cNvPr>
          <p:cNvSpPr/>
          <p:nvPr/>
        </p:nvSpPr>
        <p:spPr bwMode="auto">
          <a:xfrm>
            <a:off x="6488571" y="3585152"/>
            <a:ext cx="4406437" cy="701508"/>
          </a:xfrm>
          <a:prstGeom prst="wedgeRectCallout">
            <a:avLst>
              <a:gd name="adj1" fmla="val -80475"/>
              <a:gd name="adj2" fmla="val -225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Selected for redundancy transitioning and data offloading</a:t>
            </a:r>
          </a:p>
        </p:txBody>
      </p:sp>
      <p:sp>
        <p:nvSpPr>
          <p:cNvPr id="21" name="矩形: 圆角 9">
            <a:extLst>
              <a:ext uri="{FF2B5EF4-FFF2-40B4-BE49-F238E27FC236}">
                <a16:creationId xmlns:a16="http://schemas.microsoft.com/office/drawing/2014/main" id="{03A27725-BF4E-4E68-91B4-FF4EBB686E89}"/>
              </a:ext>
            </a:extLst>
          </p:cNvPr>
          <p:cNvSpPr/>
          <p:nvPr/>
        </p:nvSpPr>
        <p:spPr>
          <a:xfrm>
            <a:off x="2208212" y="3714349"/>
            <a:ext cx="464309" cy="444098"/>
          </a:xfrm>
          <a:prstGeom prst="roundRect">
            <a:avLst/>
          </a:prstGeom>
          <a:solidFill>
            <a:srgbClr val="F79646">
              <a:lumMod val="5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矩形: 圆角 10">
            <a:extLst>
              <a:ext uri="{FF2B5EF4-FFF2-40B4-BE49-F238E27FC236}">
                <a16:creationId xmlns:a16="http://schemas.microsoft.com/office/drawing/2014/main" id="{CB9F6619-9B56-4828-B3DE-827754F25BE5}"/>
              </a:ext>
            </a:extLst>
          </p:cNvPr>
          <p:cNvSpPr/>
          <p:nvPr/>
        </p:nvSpPr>
        <p:spPr>
          <a:xfrm>
            <a:off x="2776274" y="3720010"/>
            <a:ext cx="464309" cy="444098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矩形: 圆角 11">
            <a:extLst>
              <a:ext uri="{FF2B5EF4-FFF2-40B4-BE49-F238E27FC236}">
                <a16:creationId xmlns:a16="http://schemas.microsoft.com/office/drawing/2014/main" id="{52A14FF7-5FA6-4538-9593-5E96EF467EBB}"/>
              </a:ext>
            </a:extLst>
          </p:cNvPr>
          <p:cNvSpPr/>
          <p:nvPr/>
        </p:nvSpPr>
        <p:spPr>
          <a:xfrm>
            <a:off x="3341544" y="3720010"/>
            <a:ext cx="464309" cy="444098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矩形: 圆角 12">
            <a:extLst>
              <a:ext uri="{FF2B5EF4-FFF2-40B4-BE49-F238E27FC236}">
                <a16:creationId xmlns:a16="http://schemas.microsoft.com/office/drawing/2014/main" id="{92946AD3-4649-4C20-A5E7-42E4F88FEC6F}"/>
              </a:ext>
            </a:extLst>
          </p:cNvPr>
          <p:cNvSpPr/>
          <p:nvPr/>
        </p:nvSpPr>
        <p:spPr>
          <a:xfrm>
            <a:off x="3987777" y="3713459"/>
            <a:ext cx="464309" cy="444098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矩形: 圆角 13">
            <a:extLst>
              <a:ext uri="{FF2B5EF4-FFF2-40B4-BE49-F238E27FC236}">
                <a16:creationId xmlns:a16="http://schemas.microsoft.com/office/drawing/2014/main" id="{DFDE1822-91D6-40DB-B4AD-A91BD2C739AE}"/>
              </a:ext>
            </a:extLst>
          </p:cNvPr>
          <p:cNvSpPr/>
          <p:nvPr/>
        </p:nvSpPr>
        <p:spPr>
          <a:xfrm>
            <a:off x="4553047" y="3713459"/>
            <a:ext cx="464309" cy="444098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6" name="直接连接符 18">
            <a:extLst>
              <a:ext uri="{FF2B5EF4-FFF2-40B4-BE49-F238E27FC236}">
                <a16:creationId xmlns:a16="http://schemas.microsoft.com/office/drawing/2014/main" id="{96D43A8E-2326-4E86-9F45-3B67DFCE61D1}"/>
              </a:ext>
            </a:extLst>
          </p:cNvPr>
          <p:cNvCxnSpPr/>
          <p:nvPr/>
        </p:nvCxnSpPr>
        <p:spPr bwMode="auto">
          <a:xfrm>
            <a:off x="3884434" y="3519600"/>
            <a:ext cx="0" cy="900000"/>
          </a:xfrm>
          <a:prstGeom prst="line">
            <a:avLst/>
          </a:prstGeom>
          <a:solidFill>
            <a:srgbClr val="4F81BD"/>
          </a:solidFill>
          <a:ln w="28575" cap="flat" cmpd="sng" algn="ctr">
            <a:solidFill>
              <a:srgbClr val="4F81BD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矩形 19">
            <a:extLst>
              <a:ext uri="{FF2B5EF4-FFF2-40B4-BE49-F238E27FC236}">
                <a16:creationId xmlns:a16="http://schemas.microsoft.com/office/drawing/2014/main" id="{66D1F2A1-EA66-46AD-8280-9B9F214F309F}"/>
              </a:ext>
            </a:extLst>
          </p:cNvPr>
          <p:cNvSpPr/>
          <p:nvPr/>
        </p:nvSpPr>
        <p:spPr bwMode="auto">
          <a:xfrm>
            <a:off x="3962098" y="3684104"/>
            <a:ext cx="1084749" cy="502808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98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91689-9752-4D0D-9517-07F5DC4A3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Storage-Performance Trade-off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D6107-0E2C-4DA0-956F-91E9DCF09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Q5: How should ELECT address the trade-off between storage savings and access performance?</a:t>
            </a:r>
          </a:p>
          <a:p>
            <a:endParaRPr lang="en-US" altLang="zh-CN" dirty="0"/>
          </a:p>
          <a:p>
            <a:endParaRPr lang="en-US" altLang="zh-CN" dirty="0"/>
          </a:p>
          <a:p>
            <a:pPr lvl="1"/>
            <a:r>
              <a:rPr lang="en-US" altLang="zh-CN" dirty="0"/>
              <a:t>Quantify storage overhead and control how many </a:t>
            </a:r>
            <a:r>
              <a:rPr lang="en-US" altLang="zh-CN" dirty="0" err="1"/>
              <a:t>SSTables</a:t>
            </a:r>
            <a:r>
              <a:rPr lang="en-US" altLang="zh-CN" dirty="0"/>
              <a:t> are encoded and offloaded in a step-by-step manner </a:t>
            </a:r>
          </a:p>
          <a:p>
            <a:endParaRPr lang="en-US" altLang="zh-CN" dirty="0"/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2E562-73DA-4DD8-80BE-26D336659B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ADD61BF2-C34B-4F84-ADD0-674FD951C041}"/>
                  </a:ext>
                </a:extLst>
              </p:cNvPr>
              <p:cNvSpPr/>
              <p:nvPr/>
            </p:nvSpPr>
            <p:spPr>
              <a:xfrm>
                <a:off x="1126067" y="2514600"/>
                <a:ext cx="9939866" cy="91439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solidFill>
                  <a:srgbClr val="94B6D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altLang="zh-CN" sz="2400" b="1" dirty="0"/>
                  <a:t>Control redundancy transitioning and cold-data offloading with </a:t>
                </a:r>
              </a:p>
              <a:p>
                <a:pPr algn="ctr"/>
                <a:r>
                  <a:rPr lang="en-US" altLang="zh-CN" sz="2400" b="1" dirty="0"/>
                  <a:t>a user-specified storage saving target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ADD61BF2-C34B-4F84-ADD0-674FD951C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7" y="2514600"/>
                <a:ext cx="9939866" cy="914395"/>
              </a:xfrm>
              <a:prstGeom prst="roundRect">
                <a:avLst/>
              </a:prstGeom>
              <a:blipFill>
                <a:blip r:embed="rId2"/>
                <a:stretch>
                  <a:fillRect b="-10596"/>
                </a:stretch>
              </a:blipFill>
              <a:ln w="12700" cap="flat" cmpd="sng" algn="ctr">
                <a:solidFill>
                  <a:srgbClr val="94B6D2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32">
            <a:extLst>
              <a:ext uri="{FF2B5EF4-FFF2-40B4-BE49-F238E27FC236}">
                <a16:creationId xmlns:a16="http://schemas.microsoft.com/office/drawing/2014/main" id="{E887093F-70C9-4966-9AE7-FDD49FFDE3C2}"/>
              </a:ext>
            </a:extLst>
          </p:cNvPr>
          <p:cNvGrpSpPr/>
          <p:nvPr/>
        </p:nvGrpSpPr>
        <p:grpSpPr>
          <a:xfrm>
            <a:off x="813446" y="4900053"/>
            <a:ext cx="10565108" cy="1195947"/>
            <a:chOff x="501302" y="4944964"/>
            <a:chExt cx="10565108" cy="1195947"/>
          </a:xfrm>
        </p:grpSpPr>
        <p:cxnSp>
          <p:nvCxnSpPr>
            <p:cNvPr id="7" name="直接箭头连接符 8">
              <a:extLst>
                <a:ext uri="{FF2B5EF4-FFF2-40B4-BE49-F238E27FC236}">
                  <a16:creationId xmlns:a16="http://schemas.microsoft.com/office/drawing/2014/main" id="{C2D2EEF8-6595-411E-9762-8076139AFF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43735" y="5663007"/>
              <a:ext cx="68400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60">
                  <a:extLst>
                    <a:ext uri="{FF2B5EF4-FFF2-40B4-BE49-F238E27FC236}">
                      <a16:creationId xmlns:a16="http://schemas.microsoft.com/office/drawing/2014/main" id="{427CBDC0-92D7-47FE-98F9-4355BDDE14CA}"/>
                    </a:ext>
                  </a:extLst>
                </p:cNvPr>
                <p:cNvSpPr txBox="1"/>
                <p:nvPr/>
              </p:nvSpPr>
              <p:spPr>
                <a:xfrm>
                  <a:off x="4278800" y="5740801"/>
                  <a:ext cx="296987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2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rPr>
                    <a:t>Storage saving target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m:t>𝛼</m:t>
                      </m:r>
                    </m:oMath>
                  </a14:m>
                  <a:endParaRPr lang="en-US" altLang="zh-CN" sz="2000" dirty="0">
                    <a:solidFill>
                      <a:prstClr val="black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文本框 60">
                  <a:extLst>
                    <a:ext uri="{FF2B5EF4-FFF2-40B4-BE49-F238E27FC236}">
                      <a16:creationId xmlns:a16="http://schemas.microsoft.com/office/drawing/2014/main" id="{BCBA0247-232A-CF98-4092-63FACDC26D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8800" y="5740801"/>
                  <a:ext cx="2969871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2053" t="-7692" b="-292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文本框 60">
              <a:extLst>
                <a:ext uri="{FF2B5EF4-FFF2-40B4-BE49-F238E27FC236}">
                  <a16:creationId xmlns:a16="http://schemas.microsoft.com/office/drawing/2014/main" id="{CDB7A18A-D1E1-4D54-8BC4-2A2FDF6676D4}"/>
                </a:ext>
              </a:extLst>
            </p:cNvPr>
            <p:cNvSpPr txBox="1"/>
            <p:nvPr/>
          </p:nvSpPr>
          <p:spPr>
            <a:xfrm>
              <a:off x="2172885" y="5711417"/>
              <a:ext cx="341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0</a:t>
              </a:r>
            </a:p>
          </p:txBody>
        </p:sp>
        <p:cxnSp>
          <p:nvCxnSpPr>
            <p:cNvPr id="10" name="直接连接符 12">
              <a:extLst>
                <a:ext uri="{FF2B5EF4-FFF2-40B4-BE49-F238E27FC236}">
                  <a16:creationId xmlns:a16="http://schemas.microsoft.com/office/drawing/2014/main" id="{47643743-1935-46DB-B065-A4725019E7A4}"/>
                </a:ext>
              </a:extLst>
            </p:cNvPr>
            <p:cNvCxnSpPr/>
            <p:nvPr/>
          </p:nvCxnSpPr>
          <p:spPr bwMode="auto">
            <a:xfrm>
              <a:off x="4445181" y="5479041"/>
              <a:ext cx="0" cy="180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文本框 60">
              <a:extLst>
                <a:ext uri="{FF2B5EF4-FFF2-40B4-BE49-F238E27FC236}">
                  <a16:creationId xmlns:a16="http://schemas.microsoft.com/office/drawing/2014/main" id="{5A844364-57EF-48E3-954E-9FBC9A98973B}"/>
                </a:ext>
              </a:extLst>
            </p:cNvPr>
            <p:cNvSpPr txBox="1"/>
            <p:nvPr/>
          </p:nvSpPr>
          <p:spPr>
            <a:xfrm>
              <a:off x="9012885" y="5711417"/>
              <a:ext cx="341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12" name="直接连接符 24">
              <a:extLst>
                <a:ext uri="{FF2B5EF4-FFF2-40B4-BE49-F238E27FC236}">
                  <a16:creationId xmlns:a16="http://schemas.microsoft.com/office/drawing/2014/main" id="{CB4D70AC-DE4A-43CC-BB77-7B4C2AE4C8C2}"/>
                </a:ext>
              </a:extLst>
            </p:cNvPr>
            <p:cNvCxnSpPr/>
            <p:nvPr/>
          </p:nvCxnSpPr>
          <p:spPr bwMode="auto">
            <a:xfrm>
              <a:off x="7006368" y="5483007"/>
              <a:ext cx="0" cy="180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文本框 22">
              <a:extLst>
                <a:ext uri="{FF2B5EF4-FFF2-40B4-BE49-F238E27FC236}">
                  <a16:creationId xmlns:a16="http://schemas.microsoft.com/office/drawing/2014/main" id="{936FA10C-C476-4896-875F-978FC0489BF0}"/>
                </a:ext>
              </a:extLst>
            </p:cNvPr>
            <p:cNvSpPr txBox="1"/>
            <p:nvPr/>
          </p:nvSpPr>
          <p:spPr>
            <a:xfrm>
              <a:off x="2343735" y="4944964"/>
              <a:ext cx="1874425" cy="6463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/>
                <a:t>Redundancy Transitioning</a:t>
              </a:r>
            </a:p>
          </p:txBody>
        </p:sp>
        <p:sp>
          <p:nvSpPr>
            <p:cNvPr id="14" name="文本框 28">
              <a:extLst>
                <a:ext uri="{FF2B5EF4-FFF2-40B4-BE49-F238E27FC236}">
                  <a16:creationId xmlns:a16="http://schemas.microsoft.com/office/drawing/2014/main" id="{89B75502-6E2A-47AA-AA6D-BD516E000123}"/>
                </a:ext>
              </a:extLst>
            </p:cNvPr>
            <p:cNvSpPr txBox="1"/>
            <p:nvPr/>
          </p:nvSpPr>
          <p:spPr>
            <a:xfrm>
              <a:off x="4750216" y="4944964"/>
              <a:ext cx="1950732" cy="6463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/>
                <a:t>Offloading of parity SSTables</a:t>
              </a:r>
            </a:p>
          </p:txBody>
        </p:sp>
        <p:sp>
          <p:nvSpPr>
            <p:cNvPr id="15" name="文本框 29">
              <a:extLst>
                <a:ext uri="{FF2B5EF4-FFF2-40B4-BE49-F238E27FC236}">
                  <a16:creationId xmlns:a16="http://schemas.microsoft.com/office/drawing/2014/main" id="{A9D3924A-ABE8-4AF1-954F-C2FDC38038A8}"/>
                </a:ext>
              </a:extLst>
            </p:cNvPr>
            <p:cNvSpPr txBox="1"/>
            <p:nvPr/>
          </p:nvSpPr>
          <p:spPr>
            <a:xfrm>
              <a:off x="7173690" y="4951785"/>
              <a:ext cx="1950732" cy="6463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/>
                <a:t>Offloading of data SSTables</a:t>
              </a:r>
            </a:p>
          </p:txBody>
        </p:sp>
        <p:sp>
          <p:nvSpPr>
            <p:cNvPr id="16" name="文本框 30">
              <a:extLst>
                <a:ext uri="{FF2B5EF4-FFF2-40B4-BE49-F238E27FC236}">
                  <a16:creationId xmlns:a16="http://schemas.microsoft.com/office/drawing/2014/main" id="{304BDDA8-8009-426C-9E19-C59B00E3D568}"/>
                </a:ext>
              </a:extLst>
            </p:cNvPr>
            <p:cNvSpPr txBox="1"/>
            <p:nvPr/>
          </p:nvSpPr>
          <p:spPr>
            <a:xfrm>
              <a:off x="501302" y="5305318"/>
              <a:ext cx="1950732" cy="6463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/>
                <a:t>High access performance</a:t>
              </a:r>
            </a:p>
          </p:txBody>
        </p:sp>
        <p:sp>
          <p:nvSpPr>
            <p:cNvPr id="17" name="文本框 31">
              <a:extLst>
                <a:ext uri="{FF2B5EF4-FFF2-40B4-BE49-F238E27FC236}">
                  <a16:creationId xmlns:a16="http://schemas.microsoft.com/office/drawing/2014/main" id="{188C6497-AD02-4479-A851-6DF7A29036B3}"/>
                </a:ext>
              </a:extLst>
            </p:cNvPr>
            <p:cNvSpPr txBox="1"/>
            <p:nvPr/>
          </p:nvSpPr>
          <p:spPr>
            <a:xfrm>
              <a:off x="9115678" y="5305318"/>
              <a:ext cx="1950732" cy="6463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/>
                <a:t>High </a:t>
              </a:r>
            </a:p>
            <a:p>
              <a:pPr algn="ctr"/>
              <a:r>
                <a:rPr lang="en-US" altLang="zh-CN" dirty="0"/>
                <a:t>storage saving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3497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8AAF2-A930-4632-983F-D0C1EC16C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434A5C-5E54-43FB-9B55-390377E2CF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640" y="1295400"/>
                <a:ext cx="11123772" cy="4678364"/>
              </a:xfrm>
            </p:spPr>
            <p:txBody>
              <a:bodyPr/>
              <a:lstStyle/>
              <a:p>
                <a:r>
                  <a:rPr lang="en-US" altLang="zh-CN" dirty="0"/>
                  <a:t>Alibaba Cloud in an edge-cloud setting:</a:t>
                </a:r>
              </a:p>
              <a:p>
                <a:pPr lvl="1"/>
                <a:r>
                  <a:rPr lang="en-US" altLang="zh-CN" dirty="0"/>
                  <a:t>12 instances (10 edge nodes + 2 client nodes) with 3 Gb/s connectivity</a:t>
                </a:r>
              </a:p>
              <a:p>
                <a:pPr lvl="1"/>
                <a:r>
                  <a:rPr lang="en-US" altLang="zh-CN" dirty="0"/>
                  <a:t>Alibaba Object Storage in a different region as cold-tier</a:t>
                </a:r>
              </a:p>
              <a:p>
                <a:pPr lvl="2"/>
                <a:r>
                  <a:rPr lang="en-US" altLang="zh-CN" dirty="0"/>
                  <a:t>Edge-to-edge: 1ms; edge-to-cloud: 45ms</a:t>
                </a:r>
              </a:p>
              <a:p>
                <a:pPr lvl="1"/>
                <a:r>
                  <a:rPr lang="en-US" altLang="zh-CN" b="1" dirty="0"/>
                  <a:t>Workloads:</a:t>
                </a:r>
                <a:r>
                  <a:rPr lang="en-US" altLang="zh-CN" dirty="0"/>
                  <a:t> YCSB 0.17.0, 1-KiB KV pairs, Zipfian distribution (0.99)</a:t>
                </a:r>
              </a:p>
              <a:p>
                <a:pPr lvl="1"/>
                <a:r>
                  <a:rPr lang="en-US" altLang="zh-CN" b="1" dirty="0"/>
                  <a:t>Default settings:</a:t>
                </a:r>
                <a:r>
                  <a:rPr lang="en-US" altLang="zh-CN" dirty="0"/>
                  <a:t> 3-way replication, (6,4) encoding, storage saving target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US" altLang="zh-CN" dirty="0"/>
                  <a:t>, write consistency level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ALL</a:t>
                </a:r>
                <a:r>
                  <a:rPr lang="en-US" altLang="zh-CN" dirty="0"/>
                  <a:t>, read consistency level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ONE</a:t>
                </a:r>
              </a:p>
              <a:p>
                <a:r>
                  <a:rPr lang="en-US" altLang="zh-CN" dirty="0"/>
                  <a:t>Compare Cassandra (v4.1.0) and ELECT</a:t>
                </a:r>
              </a:p>
              <a:p>
                <a:pPr lvl="1"/>
                <a:r>
                  <a:rPr lang="en-US" dirty="0"/>
                  <a:t>Average over 5 runs and 95% confidence interval under Student’s t-</a:t>
                </a:r>
                <a:r>
                  <a:rPr lang="en-US" dirty="0" err="1"/>
                  <a:t>dist</a:t>
                </a:r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Summary of results</a:t>
                </a:r>
                <a:r>
                  <a:rPr lang="en-US" dirty="0"/>
                  <a:t>: ELECT saves storage overhead of Cassandra while maintaining high performance in normal mode</a:t>
                </a:r>
                <a:endParaRPr lang="en-HK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434A5C-5E54-43FB-9B55-390377E2CF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640" y="1295400"/>
                <a:ext cx="11123772" cy="4678364"/>
              </a:xfrm>
              <a:blipFill>
                <a:blip r:embed="rId2"/>
                <a:stretch>
                  <a:fillRect l="-932" t="-1434" b="-13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4383D-0413-4C6B-94BF-EF07CF0C2E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66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54881-C7BF-4C9D-AC0F-ACBA6B54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YCSB Core Workloads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F99D1-840C-4CEC-ABE2-E9A6EB29E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2" y="4084636"/>
            <a:ext cx="10969943" cy="2087564"/>
          </a:xfrm>
        </p:spPr>
        <p:txBody>
          <a:bodyPr/>
          <a:lstStyle/>
          <a:p>
            <a:r>
              <a:rPr lang="en-US" altLang="zh-CN" sz="2400" dirty="0"/>
              <a:t>ELECT achieves </a:t>
            </a:r>
            <a:r>
              <a:rPr lang="en-US" altLang="zh-CN" sz="2400" b="1" dirty="0">
                <a:solidFill>
                  <a:srgbClr val="C00000"/>
                </a:solidFill>
              </a:rPr>
              <a:t>56.1%</a:t>
            </a:r>
            <a:r>
              <a:rPr lang="en-US" altLang="zh-CN" sz="2400" dirty="0"/>
              <a:t> edge storage saving from Cassandra</a:t>
            </a:r>
          </a:p>
          <a:p>
            <a:pPr lvl="1"/>
            <a:r>
              <a:rPr lang="en-US" altLang="zh-CN" sz="2000" dirty="0">
                <a:solidFill>
                  <a:srgbClr val="C00000"/>
                </a:solidFill>
              </a:rPr>
              <a:t>39.1%</a:t>
            </a:r>
            <a:r>
              <a:rPr lang="en-US" altLang="zh-CN" sz="2000" dirty="0"/>
              <a:t> overall storage savings (in both edge and cloud)</a:t>
            </a:r>
          </a:p>
          <a:p>
            <a:r>
              <a:rPr lang="en-US" altLang="zh-CN" sz="2400" dirty="0"/>
              <a:t>ELECT outperforms Cassandra in workload E (scan-intensive) by </a:t>
            </a:r>
            <a:r>
              <a:rPr lang="en-US" altLang="zh-CN" sz="2400" b="1" dirty="0">
                <a:solidFill>
                  <a:srgbClr val="C00000"/>
                </a:solidFill>
              </a:rPr>
              <a:t>2.84x </a:t>
            </a:r>
            <a:r>
              <a:rPr lang="en-US" altLang="zh-CN" sz="2400" dirty="0"/>
              <a:t>due to decoupled replication management</a:t>
            </a:r>
          </a:p>
          <a:p>
            <a:pPr lvl="1"/>
            <a:r>
              <a:rPr lang="en-US" altLang="zh-CN" sz="2000" dirty="0"/>
              <a:t>Similar throughput for other workloads (</a:t>
            </a:r>
            <a:r>
              <a:rPr lang="en-US" altLang="zh-CN" sz="2000" dirty="0">
                <a:solidFill>
                  <a:srgbClr val="C00000"/>
                </a:solidFill>
              </a:rPr>
              <a:t>up to 3%</a:t>
            </a:r>
            <a:r>
              <a:rPr lang="en-US" altLang="zh-CN" sz="2000" dirty="0"/>
              <a:t> differences)</a:t>
            </a:r>
          </a:p>
          <a:p>
            <a:pPr lvl="1"/>
            <a:r>
              <a:rPr lang="en-US" altLang="zh-CN" sz="2000" dirty="0"/>
              <a:t>Note that the improvement is less on Chameleon Cloud</a:t>
            </a:r>
          </a:p>
          <a:p>
            <a:endParaRPr lang="en-HK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4F32F-F221-4228-BE23-7D3A9186FF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B2DACE6-EDAE-4F20-8DC3-E221FA058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511" y="1447800"/>
            <a:ext cx="7549801" cy="233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84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45BE6-0150-52F0-F281-8D404EC11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KV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E230B-70C9-2AC2-C365-C0E3EA238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4571999"/>
            <a:ext cx="10969943" cy="1965327"/>
          </a:xfrm>
        </p:spPr>
        <p:txBody>
          <a:bodyPr/>
          <a:lstStyle/>
          <a:p>
            <a:r>
              <a:rPr lang="en-US" dirty="0"/>
              <a:t>ELECT maintains performance in normal mode, but has high latency in reads in degraded mode</a:t>
            </a:r>
          </a:p>
          <a:p>
            <a:pPr lvl="1"/>
            <a:r>
              <a:rPr lang="en-US" dirty="0"/>
              <a:t>Due to retrieval of parity </a:t>
            </a:r>
            <a:r>
              <a:rPr lang="en-US" dirty="0" err="1"/>
              <a:t>SSTables</a:t>
            </a:r>
            <a:r>
              <a:rPr lang="en-US" dirty="0"/>
              <a:t> from the cold tier</a:t>
            </a:r>
          </a:p>
          <a:p>
            <a:pPr lvl="1"/>
            <a:r>
              <a:rPr lang="en-US" dirty="0"/>
              <a:t>On Chameleon Cloud, the overhead is reduced from 5x to 1.2x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7EF32-C3BF-CA58-50B4-AFF3B955EF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DA5673-5EE4-EC25-A2CB-51F0928C9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1572680"/>
            <a:ext cx="8934725" cy="27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41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920FC-2B27-4F15-A537-B24BF5489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Breakdown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C21E6-6A49-4F7C-8941-7A2F990E1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2180377"/>
            <a:ext cx="6856571" cy="2315424"/>
          </a:xfrm>
        </p:spPr>
        <p:txBody>
          <a:bodyPr/>
          <a:lstStyle/>
          <a:p>
            <a:r>
              <a:rPr lang="en-US" altLang="zh-CN" dirty="0"/>
              <a:t>Redundancy transitioning and cold-data offloading have long processing time</a:t>
            </a:r>
          </a:p>
          <a:p>
            <a:pPr lvl="1"/>
            <a:r>
              <a:rPr lang="en-US" altLang="zh-CN" dirty="0"/>
              <a:t>Performed </a:t>
            </a:r>
            <a:r>
              <a:rPr lang="en-US" altLang="zh-CN" dirty="0">
                <a:solidFill>
                  <a:srgbClr val="C00000"/>
                </a:solidFill>
              </a:rPr>
              <a:t>offline</a:t>
            </a:r>
            <a:r>
              <a:rPr lang="en-US" altLang="zh-CN" dirty="0"/>
              <a:t> with limited overhead</a:t>
            </a:r>
          </a:p>
          <a:p>
            <a:pPr lvl="1"/>
            <a:r>
              <a:rPr lang="en-US" altLang="zh-CN" dirty="0"/>
              <a:t>ELECT maintains write performance as Cassandra </a:t>
            </a:r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49A4B-AFED-4EF1-AE0B-EB65D6FB06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0D959600-9F48-483F-8BB3-243968E9F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086" y="1553770"/>
            <a:ext cx="4235127" cy="3991823"/>
          </a:xfrm>
          <a:prstGeom prst="rect">
            <a:avLst/>
          </a:prstGeom>
        </p:spPr>
      </p:pic>
      <p:sp>
        <p:nvSpPr>
          <p:cNvPr id="6" name="文本框 4">
            <a:extLst>
              <a:ext uri="{FF2B5EF4-FFF2-40B4-BE49-F238E27FC236}">
                <a16:creationId xmlns:a16="http://schemas.microsoft.com/office/drawing/2014/main" id="{89024A6E-7448-4B91-BDF3-EE359B7D92BD}"/>
              </a:ext>
            </a:extLst>
          </p:cNvPr>
          <p:cNvSpPr txBox="1"/>
          <p:nvPr/>
        </p:nvSpPr>
        <p:spPr>
          <a:xfrm>
            <a:off x="6962887" y="5621497"/>
            <a:ext cx="52275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kern="0" dirty="0"/>
              <a:t>Average latency of processing 1MiB of writes/reads and 95% confidence interval under Student’s t-distribution</a:t>
            </a:r>
          </a:p>
        </p:txBody>
      </p:sp>
    </p:spTree>
    <p:extLst>
      <p:ext uri="{BB962C8B-B14F-4D97-AF65-F5344CB8AC3E}">
        <p14:creationId xmlns:p14="http://schemas.microsoft.com/office/powerpoint/2010/main" val="3831574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F7983-A9CA-4B55-86D5-F3475AD65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Full-node Recovery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870AA-AFD7-4141-A1FC-C0EFD0445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4190999"/>
            <a:ext cx="10969943" cy="1935165"/>
          </a:xfrm>
        </p:spPr>
        <p:txBody>
          <a:bodyPr/>
          <a:lstStyle/>
          <a:p>
            <a:r>
              <a:rPr lang="en-US" altLang="zh-CN" dirty="0"/>
              <a:t>ELECT incurs </a:t>
            </a:r>
            <a:r>
              <a:rPr lang="en-US" altLang="zh-CN" b="1" dirty="0">
                <a:solidFill>
                  <a:srgbClr val="C00000"/>
                </a:solidFill>
              </a:rPr>
              <a:t>50% </a:t>
            </a:r>
            <a:r>
              <a:rPr lang="en-US" altLang="zh-CN" dirty="0"/>
              <a:t>higher recovery time than Cassandra</a:t>
            </a:r>
          </a:p>
          <a:p>
            <a:pPr lvl="1"/>
            <a:r>
              <a:rPr lang="en-US" altLang="zh-CN" dirty="0"/>
              <a:t>ELECT retrieves data and parity </a:t>
            </a:r>
            <a:r>
              <a:rPr lang="en-US" altLang="zh-CN" dirty="0" err="1"/>
              <a:t>SSTables</a:t>
            </a:r>
            <a:r>
              <a:rPr lang="en-US" altLang="zh-CN" dirty="0"/>
              <a:t> to decode lost </a:t>
            </a:r>
            <a:r>
              <a:rPr lang="en-US" altLang="zh-CN" dirty="0" err="1"/>
              <a:t>SSTables</a:t>
            </a:r>
            <a:r>
              <a:rPr lang="en-US" altLang="zh-CN" dirty="0"/>
              <a:t> in primary LSM-tree</a:t>
            </a:r>
          </a:p>
          <a:p>
            <a:pPr lvl="1"/>
            <a:r>
              <a:rPr lang="en-US" altLang="zh-CN" dirty="0"/>
              <a:t>Recovery performance is network-bounded</a:t>
            </a:r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C3081-61D9-46D9-A73D-9895DE1414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2555A7B6-F478-4D5C-8305-673154606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659" y="1694936"/>
            <a:ext cx="8682681" cy="211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96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9D635E2-6650-41E9-A3F9-A04522A3BC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Impact of 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HK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9D635E2-6650-41E9-A3F9-A04522A3B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748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E02DC6-56A7-4B84-B43E-6FFD5CC13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441" y="4191000"/>
                <a:ext cx="10969943" cy="1858965"/>
              </a:xfrm>
            </p:spPr>
            <p:txBody>
              <a:bodyPr/>
              <a:lstStyle/>
              <a:p>
                <a:r>
                  <a:rPr lang="en-US" altLang="zh-CN" dirty="0"/>
                  <a:t>ELECT reduces edge storage overhead by 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9.2 - 86% </a:t>
                </a:r>
                <a:r>
                  <a:rPr lang="en-US" altLang="zh-CN" dirty="0"/>
                  <a:t>over Cassandra when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dirty="0"/>
                  <a:t> increases from 0.1 to 0.9</a:t>
                </a:r>
              </a:p>
              <a:p>
                <a:pPr lvl="1"/>
                <a:r>
                  <a:rPr lang="en-US" altLang="zh-CN" dirty="0"/>
                  <a:t>~4% difference from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dirty="0"/>
                  <a:t> due to metadata overhead</a:t>
                </a:r>
              </a:p>
              <a:p>
                <a:r>
                  <a:rPr lang="en-US" altLang="zh-CN" dirty="0"/>
                  <a:t>ELECT maintains read latency in normal mode before offloading data </a:t>
                </a:r>
                <a:r>
                  <a:rPr lang="en-US" altLang="zh-CN" dirty="0" err="1"/>
                  <a:t>SSTables</a:t>
                </a:r>
                <a:r>
                  <a:rPr lang="en-US" altLang="zh-CN" dirty="0"/>
                  <a:t> (i.e.,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dirty="0"/>
                  <a:t> 0.6)</a:t>
                </a:r>
              </a:p>
              <a:p>
                <a:pPr marL="0" indent="0">
                  <a:buNone/>
                </a:pPr>
                <a:endParaRPr lang="en-HK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E02DC6-56A7-4B84-B43E-6FFD5CC13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4191000"/>
                <a:ext cx="10969943" cy="1858965"/>
              </a:xfrm>
              <a:blipFill>
                <a:blip r:embed="rId3"/>
                <a:stretch>
                  <a:fillRect l="-1000" t="-3618" b="-41118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5FC11-5AFA-4E32-B4AC-0EDA554767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9B6E2549-0399-4E8F-A428-55DD6E3D2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812" y="1247614"/>
            <a:ext cx="7533503" cy="279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3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394D-B2F2-420B-8687-3E313BDB3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Tiering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6CEC8-EF75-49B7-9E76-C7B95F02C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447801"/>
            <a:ext cx="10969943" cy="1981199"/>
          </a:xfrm>
        </p:spPr>
        <p:txBody>
          <a:bodyPr/>
          <a:lstStyle/>
          <a:p>
            <a:r>
              <a:rPr lang="en-US" dirty="0"/>
              <a:t>Storage tiering balances the trade-off between access performance and storage persistence</a:t>
            </a:r>
          </a:p>
          <a:p>
            <a:pPr lvl="1"/>
            <a:r>
              <a:rPr lang="en-US" b="1" dirty="0"/>
              <a:t>Hot tier</a:t>
            </a:r>
            <a:r>
              <a:rPr lang="en-US" dirty="0"/>
              <a:t>: high performance but limited storage space</a:t>
            </a:r>
          </a:p>
          <a:p>
            <a:pPr lvl="1"/>
            <a:r>
              <a:rPr lang="en-US" b="1" dirty="0"/>
              <a:t>Cold tier</a:t>
            </a:r>
            <a:r>
              <a:rPr lang="en-US" dirty="0"/>
              <a:t>: abundant storage space but lower performance</a:t>
            </a:r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07FDD-3511-4FC0-BECE-FD716EEF92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 descr="AWS Storage Tiers with Cloud Volumes ONTAP">
            <a:extLst>
              <a:ext uri="{FF2B5EF4-FFF2-40B4-BE49-F238E27FC236}">
                <a16:creationId xmlns:a16="http://schemas.microsoft.com/office/drawing/2014/main" id="{9D1E52F8-EE88-4582-B021-D3083EC2B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976" y="3596276"/>
            <a:ext cx="3608846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8A9FF09-4BFC-487B-911A-2BF7F4A6B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945" y="3544513"/>
            <a:ext cx="4632982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23">
            <a:extLst>
              <a:ext uri="{FF2B5EF4-FFF2-40B4-BE49-F238E27FC236}">
                <a16:creationId xmlns:a16="http://schemas.microsoft.com/office/drawing/2014/main" id="{67699D8B-74B4-400A-A0A6-C089489AE246}"/>
              </a:ext>
            </a:extLst>
          </p:cNvPr>
          <p:cNvSpPr txBox="1"/>
          <p:nvPr/>
        </p:nvSpPr>
        <p:spPr>
          <a:xfrm>
            <a:off x="2404933" y="5955268"/>
            <a:ext cx="1845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Cloudflare CDN</a:t>
            </a:r>
            <a:endParaRPr lang="zh-CN" altLang="en-US" dirty="0"/>
          </a:p>
        </p:txBody>
      </p:sp>
      <p:sp>
        <p:nvSpPr>
          <p:cNvPr id="8" name="文本框 24">
            <a:extLst>
              <a:ext uri="{FF2B5EF4-FFF2-40B4-BE49-F238E27FC236}">
                <a16:creationId xmlns:a16="http://schemas.microsoft.com/office/drawing/2014/main" id="{E4D58F60-F7DD-40D0-B861-1ADEB51DC3EE}"/>
              </a:ext>
            </a:extLst>
          </p:cNvPr>
          <p:cNvSpPr txBox="1"/>
          <p:nvPr/>
        </p:nvSpPr>
        <p:spPr>
          <a:xfrm>
            <a:off x="7341169" y="5955268"/>
            <a:ext cx="2346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AWS Cloud Volumes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254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5D4E-4CB4-4B59-81C4-1F58ECF14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and Scalability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973EA-91C3-42B2-8689-5E36E7AF8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3856035"/>
            <a:ext cx="10969943" cy="2697165"/>
          </a:xfrm>
        </p:spPr>
        <p:txBody>
          <a:bodyPr/>
          <a:lstStyle/>
          <a:p>
            <a:r>
              <a:rPr lang="en-US" altLang="zh-CN" dirty="0"/>
              <a:t>ELECT maintains consistent read performance as Cassandra</a:t>
            </a:r>
          </a:p>
          <a:p>
            <a:r>
              <a:rPr lang="en-US" altLang="zh-CN" dirty="0"/>
              <a:t>ELECT has </a:t>
            </a:r>
            <a:r>
              <a:rPr lang="en-US" altLang="zh-CN" b="1" dirty="0">
                <a:solidFill>
                  <a:srgbClr val="C00000"/>
                </a:solidFill>
              </a:rPr>
              <a:t>4% (5.7%)</a:t>
            </a:r>
            <a:r>
              <a:rPr lang="en-US" altLang="zh-CN" dirty="0"/>
              <a:t> less normal read (write) throughput than Cassandra due to redundancy transitioning and offloading</a:t>
            </a:r>
          </a:p>
          <a:p>
            <a:r>
              <a:rPr lang="en-US" altLang="zh-CN" dirty="0"/>
              <a:t>More results in our paper: resource utilization, impact of KV sizes, coding parameters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11325-6D95-4CEE-A01D-BB91E288C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AD427861-3270-4E84-82C7-45B86F2058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34"/>
          <a:stretch/>
        </p:blipFill>
        <p:spPr>
          <a:xfrm>
            <a:off x="655570" y="1600200"/>
            <a:ext cx="5461884" cy="1800000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2A7DA342-5A41-41B1-95D9-E9D425743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454" y="1600200"/>
            <a:ext cx="538295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92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D6752-82FE-45FC-8626-319350B2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28712-17B8-4BB4-93C5-C5D3D1B5C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752599"/>
            <a:ext cx="10969943" cy="4373565"/>
          </a:xfrm>
        </p:spPr>
        <p:txBody>
          <a:bodyPr/>
          <a:lstStyle/>
          <a:p>
            <a:r>
              <a:rPr lang="en-US" altLang="zh-CN" b="1" dirty="0"/>
              <a:t>ELECT</a:t>
            </a:r>
            <a:r>
              <a:rPr lang="en-US" altLang="zh-CN" dirty="0"/>
              <a:t>: a distributed KV store that </a:t>
            </a:r>
            <a:r>
              <a:rPr lang="en-US" altLang="zh-CN" u="sng" dirty="0"/>
              <a:t>e</a:t>
            </a:r>
            <a:r>
              <a:rPr lang="en-US" altLang="zh-CN" dirty="0"/>
              <a:t>nab</a:t>
            </a:r>
            <a:r>
              <a:rPr lang="en-US" altLang="zh-CN" u="sng" dirty="0"/>
              <a:t>l</a:t>
            </a:r>
            <a:r>
              <a:rPr lang="en-US" altLang="zh-CN" dirty="0"/>
              <a:t>es </a:t>
            </a:r>
            <a:r>
              <a:rPr lang="en-US" altLang="zh-CN" u="sng" dirty="0"/>
              <a:t>e</a:t>
            </a:r>
            <a:r>
              <a:rPr lang="en-US" altLang="zh-CN" dirty="0"/>
              <a:t>rasure </a:t>
            </a:r>
            <a:r>
              <a:rPr lang="en-US" altLang="zh-CN" u="sng" dirty="0"/>
              <a:t>c</a:t>
            </a:r>
            <a:r>
              <a:rPr lang="en-US" altLang="zh-CN" dirty="0"/>
              <a:t>oding </a:t>
            </a:r>
            <a:r>
              <a:rPr lang="en-US" altLang="zh-CN" u="sng" dirty="0"/>
              <a:t>t</a:t>
            </a:r>
            <a:r>
              <a:rPr lang="en-US" altLang="zh-CN" dirty="0"/>
              <a:t>iering</a:t>
            </a:r>
          </a:p>
          <a:p>
            <a:pPr lvl="1"/>
            <a:r>
              <a:rPr lang="en-US" altLang="zh-CN" dirty="0"/>
              <a:t>LSM-tree-based redundancy transitioning (with decentralized parity node selection)</a:t>
            </a:r>
          </a:p>
          <a:p>
            <a:pPr lvl="1"/>
            <a:r>
              <a:rPr lang="en-US" altLang="zh-CN" dirty="0"/>
              <a:t>Hotness-aware redundancy transitioning and cold data offloading</a:t>
            </a:r>
          </a:p>
          <a:p>
            <a:pPr lvl="1"/>
            <a:r>
              <a:rPr lang="en-US" altLang="zh-CN" dirty="0"/>
              <a:t>Tunable configuration for balancing storage-performance trade-off</a:t>
            </a:r>
          </a:p>
          <a:p>
            <a:r>
              <a:rPr lang="en-US" altLang="zh-CN" dirty="0"/>
              <a:t>Source code:</a:t>
            </a:r>
            <a:r>
              <a:rPr lang="en-US" altLang="zh-CN" b="1" dirty="0"/>
              <a:t> </a:t>
            </a:r>
            <a:r>
              <a:rPr lang="en-US" altLang="zh-CN" b="1" dirty="0">
                <a:hlinkClick r:id="rId2"/>
              </a:rPr>
              <a:t>https://github.com/adslabcuhk/elect</a:t>
            </a:r>
            <a:endParaRPr lang="en-US" altLang="zh-CN" b="1" i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032E9-8326-4505-956E-F005956F40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CB5B8AF0-A2CC-60DD-7C58-8AC81FBDC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612" y="4800600"/>
            <a:ext cx="3645474" cy="107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09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0CC3C-69C0-4301-831B-49A2CD1AB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Tiering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943F8-D59E-46D0-8B24-44E729C03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265236"/>
            <a:ext cx="11250719" cy="4678364"/>
          </a:xfrm>
        </p:spPr>
        <p:txBody>
          <a:bodyPr/>
          <a:lstStyle/>
          <a:p>
            <a:r>
              <a:rPr lang="en-US" dirty="0"/>
              <a:t>A primary use case of storage tiering: </a:t>
            </a:r>
            <a:r>
              <a:rPr lang="en-US" b="1" dirty="0">
                <a:solidFill>
                  <a:srgbClr val="FF0000"/>
                </a:solidFill>
              </a:rPr>
              <a:t>edge-cloud storage</a:t>
            </a:r>
          </a:p>
          <a:p>
            <a:pPr lvl="1"/>
            <a:r>
              <a:rPr lang="en-US" altLang="zh-CN" dirty="0"/>
              <a:t>IoT applications will generate over 79.4 ZB data in 2025 </a:t>
            </a:r>
            <a:r>
              <a:rPr lang="en-US" altLang="zh-CN" baseline="30000" dirty="0"/>
              <a:t>[*]</a:t>
            </a:r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Edge storage mainly builds on </a:t>
            </a:r>
            <a:r>
              <a:rPr lang="en-US" altLang="zh-CN" b="1" dirty="0">
                <a:solidFill>
                  <a:srgbClr val="FF0000"/>
                </a:solidFill>
              </a:rPr>
              <a:t>distributed key-value (KV) stores</a:t>
            </a:r>
            <a:endParaRPr lang="en-US" altLang="zh-CN" dirty="0"/>
          </a:p>
          <a:p>
            <a:r>
              <a:rPr lang="en-US" altLang="zh-CN" dirty="0"/>
              <a:t>Our goal: Extend a distributed KV store with storage tiering for edge-cloud and general tiered storage environments</a:t>
            </a:r>
          </a:p>
          <a:p>
            <a:pPr lvl="1"/>
            <a:endParaRPr lang="en-HK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D750E-FEB8-4F18-BE98-2208440D8D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B71BB3-4523-47DA-B8FE-D68D120A2D97}"/>
              </a:ext>
            </a:extLst>
          </p:cNvPr>
          <p:cNvSpPr txBox="1"/>
          <p:nvPr/>
        </p:nvSpPr>
        <p:spPr>
          <a:xfrm>
            <a:off x="0" y="6554098"/>
            <a:ext cx="905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400" baseline="30000" dirty="0"/>
              <a:t>[*]</a:t>
            </a:r>
            <a:r>
              <a:rPr lang="en-HK" sz="1400" dirty="0"/>
              <a:t> https://blogs.idc.com/2019/11/04/how-you-contribute-to-todays-growing-datasphere-and-its-enterprise-impact/</a:t>
            </a:r>
          </a:p>
        </p:txBody>
      </p:sp>
      <p:grpSp>
        <p:nvGrpSpPr>
          <p:cNvPr id="8" name="组合 46">
            <a:extLst>
              <a:ext uri="{FF2B5EF4-FFF2-40B4-BE49-F238E27FC236}">
                <a16:creationId xmlns:a16="http://schemas.microsoft.com/office/drawing/2014/main" id="{AA432C21-9F93-4C78-96F1-E7C930BD8939}"/>
              </a:ext>
            </a:extLst>
          </p:cNvPr>
          <p:cNvGrpSpPr/>
          <p:nvPr/>
        </p:nvGrpSpPr>
        <p:grpSpPr>
          <a:xfrm>
            <a:off x="3198812" y="2470212"/>
            <a:ext cx="5223460" cy="1917576"/>
            <a:chOff x="972035" y="3575884"/>
            <a:chExt cx="5223460" cy="1917576"/>
          </a:xfrm>
        </p:grpSpPr>
        <p:pic>
          <p:nvPicPr>
            <p:cNvPr id="9" name="图形 6" descr="Internet 纯色填充">
              <a:extLst>
                <a:ext uri="{FF2B5EF4-FFF2-40B4-BE49-F238E27FC236}">
                  <a16:creationId xmlns:a16="http://schemas.microsoft.com/office/drawing/2014/main" id="{42A6443D-D737-4F32-8A5B-0A3C3EC26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72979" y="3575884"/>
              <a:ext cx="579948" cy="579948"/>
            </a:xfrm>
            <a:prstGeom prst="rect">
              <a:avLst/>
            </a:prstGeom>
          </p:spPr>
        </p:pic>
        <p:pic>
          <p:nvPicPr>
            <p:cNvPr id="10" name="图形 10" descr="平板电脑 纯色填充">
              <a:extLst>
                <a:ext uri="{FF2B5EF4-FFF2-40B4-BE49-F238E27FC236}">
                  <a16:creationId xmlns:a16="http://schemas.microsoft.com/office/drawing/2014/main" id="{51C126E7-DFBC-49B2-B436-90D041640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2979" y="4244698"/>
              <a:ext cx="579948" cy="579948"/>
            </a:xfrm>
            <a:prstGeom prst="rect">
              <a:avLst/>
            </a:prstGeom>
          </p:spPr>
        </p:pic>
        <p:pic>
          <p:nvPicPr>
            <p:cNvPr id="11" name="图形 12" descr="Web 摄像头 纯色填充">
              <a:extLst>
                <a:ext uri="{FF2B5EF4-FFF2-40B4-BE49-F238E27FC236}">
                  <a16:creationId xmlns:a16="http://schemas.microsoft.com/office/drawing/2014/main" id="{5A3D82C6-8B89-4664-A701-B6BAB133F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72979" y="4913512"/>
              <a:ext cx="579948" cy="579948"/>
            </a:xfrm>
            <a:prstGeom prst="rect">
              <a:avLst/>
            </a:prstGeom>
          </p:spPr>
        </p:pic>
        <p:pic>
          <p:nvPicPr>
            <p:cNvPr id="12" name="图形 14" descr="数据库 纯色填充">
              <a:extLst>
                <a:ext uri="{FF2B5EF4-FFF2-40B4-BE49-F238E27FC236}">
                  <a16:creationId xmlns:a16="http://schemas.microsoft.com/office/drawing/2014/main" id="{BBB98D6F-9386-4D63-83DB-2114ADAEE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667383" y="4065527"/>
              <a:ext cx="914400" cy="914400"/>
            </a:xfrm>
            <a:prstGeom prst="rect">
              <a:avLst/>
            </a:prstGeom>
          </p:spPr>
        </p:pic>
        <p:pic>
          <p:nvPicPr>
            <p:cNvPr id="13" name="图形 15" descr="数据库 纯色填充">
              <a:extLst>
                <a:ext uri="{FF2B5EF4-FFF2-40B4-BE49-F238E27FC236}">
                  <a16:creationId xmlns:a16="http://schemas.microsoft.com/office/drawing/2014/main" id="{1E5922BD-F957-4CD5-A69F-55059F13B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65080" y="4402564"/>
              <a:ext cx="683612" cy="683612"/>
            </a:xfrm>
            <a:prstGeom prst="rect">
              <a:avLst/>
            </a:prstGeom>
          </p:spPr>
        </p:pic>
        <p:pic>
          <p:nvPicPr>
            <p:cNvPr id="14" name="图形 17" descr="云 轮廓">
              <a:extLst>
                <a:ext uri="{FF2B5EF4-FFF2-40B4-BE49-F238E27FC236}">
                  <a16:creationId xmlns:a16="http://schemas.microsoft.com/office/drawing/2014/main" id="{B67FA184-33A3-4420-B4D0-D444155E0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653571" y="3661562"/>
              <a:ext cx="1541924" cy="1541924"/>
            </a:xfrm>
            <a:prstGeom prst="rect">
              <a:avLst/>
            </a:prstGeom>
          </p:spPr>
        </p:pic>
        <p:cxnSp>
          <p:nvCxnSpPr>
            <p:cNvPr id="15" name="直接箭头连接符 23">
              <a:extLst>
                <a:ext uri="{FF2B5EF4-FFF2-40B4-BE49-F238E27FC236}">
                  <a16:creationId xmlns:a16="http://schemas.microsoft.com/office/drawing/2014/main" id="{AC122709-256F-4DAE-9D4B-E03F16FFB310}"/>
                </a:ext>
              </a:extLst>
            </p:cNvPr>
            <p:cNvCxnSpPr/>
            <p:nvPr/>
          </p:nvCxnSpPr>
          <p:spPr bwMode="auto">
            <a:xfrm>
              <a:off x="1952927" y="3887372"/>
              <a:ext cx="969140" cy="6611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直接箭头连接符 25">
              <a:extLst>
                <a:ext uri="{FF2B5EF4-FFF2-40B4-BE49-F238E27FC236}">
                  <a16:creationId xmlns:a16="http://schemas.microsoft.com/office/drawing/2014/main" id="{2FE2D737-7D40-4C11-BCCF-4D848DCBD75D}"/>
                </a:ext>
              </a:extLst>
            </p:cNvPr>
            <p:cNvCxnSpPr>
              <a:stCxn id="10" idx="3"/>
            </p:cNvCxnSpPr>
            <p:nvPr/>
          </p:nvCxnSpPr>
          <p:spPr bwMode="auto">
            <a:xfrm>
              <a:off x="1952927" y="4534672"/>
              <a:ext cx="926261" cy="53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直接箭头连接符 29">
              <a:extLst>
                <a:ext uri="{FF2B5EF4-FFF2-40B4-BE49-F238E27FC236}">
                  <a16:creationId xmlns:a16="http://schemas.microsoft.com/office/drawing/2014/main" id="{F114CAA0-3FEE-457E-9D06-0BB62F8C919C}"/>
                </a:ext>
              </a:extLst>
            </p:cNvPr>
            <p:cNvCxnSpPr>
              <a:stCxn id="11" idx="3"/>
            </p:cNvCxnSpPr>
            <p:nvPr/>
          </p:nvCxnSpPr>
          <p:spPr bwMode="auto">
            <a:xfrm flipV="1">
              <a:off x="1952927" y="4548554"/>
              <a:ext cx="926261" cy="6549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直接箭头连接符 32">
              <a:extLst>
                <a:ext uri="{FF2B5EF4-FFF2-40B4-BE49-F238E27FC236}">
                  <a16:creationId xmlns:a16="http://schemas.microsoft.com/office/drawing/2014/main" id="{13D445E8-7D66-4E5C-9CEC-5ACC6D4D4075}"/>
                </a:ext>
              </a:extLst>
            </p:cNvPr>
            <p:cNvCxnSpPr/>
            <p:nvPr/>
          </p:nvCxnSpPr>
          <p:spPr bwMode="auto">
            <a:xfrm>
              <a:off x="3365500" y="4548554"/>
              <a:ext cx="13843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直接连接符 37">
              <a:extLst>
                <a:ext uri="{FF2B5EF4-FFF2-40B4-BE49-F238E27FC236}">
                  <a16:creationId xmlns:a16="http://schemas.microsoft.com/office/drawing/2014/main" id="{4E6E65EF-3982-4F89-92BF-6C64E3554B4E}"/>
                </a:ext>
              </a:extLst>
            </p:cNvPr>
            <p:cNvCxnSpPr/>
            <p:nvPr/>
          </p:nvCxnSpPr>
          <p:spPr bwMode="auto">
            <a:xfrm flipV="1">
              <a:off x="4049183" y="3575884"/>
              <a:ext cx="0" cy="186394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文本框 41">
              <a:extLst>
                <a:ext uri="{FF2B5EF4-FFF2-40B4-BE49-F238E27FC236}">
                  <a16:creationId xmlns:a16="http://schemas.microsoft.com/office/drawing/2014/main" id="{749877CD-61B4-4D7E-8A01-21D4C4CAD898}"/>
                </a:ext>
              </a:extLst>
            </p:cNvPr>
            <p:cNvSpPr txBox="1"/>
            <p:nvPr/>
          </p:nvSpPr>
          <p:spPr>
            <a:xfrm>
              <a:off x="2355266" y="4953641"/>
              <a:ext cx="143627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Edge Storage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文本框 42">
              <a:extLst>
                <a:ext uri="{FF2B5EF4-FFF2-40B4-BE49-F238E27FC236}">
                  <a16:creationId xmlns:a16="http://schemas.microsoft.com/office/drawing/2014/main" id="{A51F118A-F7DD-4C5A-AD6B-79FA6D3ADCAA}"/>
                </a:ext>
              </a:extLst>
            </p:cNvPr>
            <p:cNvSpPr txBox="1"/>
            <p:nvPr/>
          </p:nvSpPr>
          <p:spPr>
            <a:xfrm>
              <a:off x="4621308" y="4953641"/>
              <a:ext cx="15241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Cloud Storage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文本框 44">
              <a:extLst>
                <a:ext uri="{FF2B5EF4-FFF2-40B4-BE49-F238E27FC236}">
                  <a16:creationId xmlns:a16="http://schemas.microsoft.com/office/drawing/2014/main" id="{4DCF8B5E-B199-4AB6-87CC-EBEE4DCFD3D4}"/>
                </a:ext>
              </a:extLst>
            </p:cNvPr>
            <p:cNvSpPr txBox="1"/>
            <p:nvPr/>
          </p:nvSpPr>
          <p:spPr>
            <a:xfrm rot="16200000">
              <a:off x="3389690" y="3898174"/>
              <a:ext cx="9665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Internet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文本框 45">
              <a:extLst>
                <a:ext uri="{FF2B5EF4-FFF2-40B4-BE49-F238E27FC236}">
                  <a16:creationId xmlns:a16="http://schemas.microsoft.com/office/drawing/2014/main" id="{EE4065FC-6E98-4672-A821-80B260D4FBCD}"/>
                </a:ext>
              </a:extLst>
            </p:cNvPr>
            <p:cNvSpPr txBox="1"/>
            <p:nvPr/>
          </p:nvSpPr>
          <p:spPr>
            <a:xfrm rot="16200000">
              <a:off x="430310" y="4350005"/>
              <a:ext cx="145278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IoT Devices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251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858-623C-4BE0-98D0-7EC02B90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KV Store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FA330-79C2-44A6-BF3A-53683B16B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219200"/>
            <a:ext cx="10969943" cy="986197"/>
          </a:xfrm>
        </p:spPr>
        <p:txBody>
          <a:bodyPr/>
          <a:lstStyle/>
          <a:p>
            <a:r>
              <a:rPr lang="en-US" dirty="0"/>
              <a:t>Use Cassandra as an example for edge storage</a:t>
            </a:r>
          </a:p>
          <a:p>
            <a:pPr lvl="1"/>
            <a:r>
              <a:rPr lang="en-HK" dirty="0"/>
              <a:t>Cassandra is decentralized, high-performance, and fault-tolerant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78B15-4CAD-4FAF-A40E-3AAC2D63C8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89B108-A96C-3166-8649-BA5DC31E89C5}"/>
              </a:ext>
            </a:extLst>
          </p:cNvPr>
          <p:cNvGrpSpPr/>
          <p:nvPr/>
        </p:nvGrpSpPr>
        <p:grpSpPr>
          <a:xfrm>
            <a:off x="5735050" y="2994328"/>
            <a:ext cx="1128150" cy="2468734"/>
            <a:chOff x="5735050" y="2994328"/>
            <a:chExt cx="1128150" cy="2468734"/>
          </a:xfrm>
        </p:grpSpPr>
        <p:sp>
          <p:nvSpPr>
            <p:cNvPr id="16" name="左大括号 25">
              <a:extLst>
                <a:ext uri="{FF2B5EF4-FFF2-40B4-BE49-F238E27FC236}">
                  <a16:creationId xmlns:a16="http://schemas.microsoft.com/office/drawing/2014/main" id="{55D78708-6453-437D-86C9-0E6405AC3F3B}"/>
                </a:ext>
              </a:extLst>
            </p:cNvPr>
            <p:cNvSpPr/>
            <p:nvPr/>
          </p:nvSpPr>
          <p:spPr>
            <a:xfrm>
              <a:off x="5735050" y="2994328"/>
              <a:ext cx="212888" cy="2468734"/>
            </a:xfrm>
            <a:prstGeom prst="leftBrace">
              <a:avLst>
                <a:gd name="adj1" fmla="val 18370"/>
                <a:gd name="adj2" fmla="val 3648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8800"/>
            </a:p>
          </p:txBody>
        </p:sp>
        <p:sp>
          <p:nvSpPr>
            <p:cNvPr id="21" name="文本框 8">
              <a:extLst>
                <a:ext uri="{FF2B5EF4-FFF2-40B4-BE49-F238E27FC236}">
                  <a16:creationId xmlns:a16="http://schemas.microsoft.com/office/drawing/2014/main" id="{41D673C9-3EA6-4A06-978A-9FAB4FE9B03C}"/>
                </a:ext>
              </a:extLst>
            </p:cNvPr>
            <p:cNvSpPr txBox="1"/>
            <p:nvPr/>
          </p:nvSpPr>
          <p:spPr>
            <a:xfrm>
              <a:off x="5866013" y="3533828"/>
              <a:ext cx="700071" cy="3010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b="1" dirty="0"/>
                <a:t>Disk</a:t>
              </a:r>
              <a:endParaRPr lang="zh-CN" altLang="en-US" sz="1400" b="1" dirty="0"/>
            </a:p>
          </p:txBody>
        </p:sp>
        <p:sp>
          <p:nvSpPr>
            <p:cNvPr id="22" name="文本框 9">
              <a:extLst>
                <a:ext uri="{FF2B5EF4-FFF2-40B4-BE49-F238E27FC236}">
                  <a16:creationId xmlns:a16="http://schemas.microsoft.com/office/drawing/2014/main" id="{3FB00E06-61C1-4A1D-AC36-9BB48A121CE1}"/>
                </a:ext>
              </a:extLst>
            </p:cNvPr>
            <p:cNvSpPr txBox="1"/>
            <p:nvPr/>
          </p:nvSpPr>
          <p:spPr>
            <a:xfrm>
              <a:off x="5765320" y="3256486"/>
              <a:ext cx="995099" cy="3010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b="1" dirty="0"/>
                <a:t>Mem</a:t>
              </a:r>
              <a:endParaRPr lang="zh-CN" altLang="en-US" sz="1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64">
                  <a:extLst>
                    <a:ext uri="{FF2B5EF4-FFF2-40B4-BE49-F238E27FC236}">
                      <a16:creationId xmlns:a16="http://schemas.microsoft.com/office/drawing/2014/main" id="{8238927C-6185-43BA-BA27-E8AA78F5E880}"/>
                    </a:ext>
                  </a:extLst>
                </p:cNvPr>
                <p:cNvSpPr txBox="1"/>
                <p:nvPr/>
              </p:nvSpPr>
              <p:spPr>
                <a:xfrm>
                  <a:off x="5928036" y="3813727"/>
                  <a:ext cx="935164" cy="33111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1600" b="1" dirty="0"/>
                    <a:t>L</a:t>
                  </a:r>
                  <a14:m>
                    <m:oMath xmlns:m="http://schemas.openxmlformats.org/officeDocument/2006/math">
                      <m:r>
                        <a:rPr lang="en-US" altLang="zh-CN" sz="1600" b="1" i="1" baseline="-2500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endParaRPr lang="en-US" altLang="zh-CN" sz="1600" b="1" baseline="-25000" dirty="0"/>
                </a:p>
              </p:txBody>
            </p:sp>
          </mc:Choice>
          <mc:Fallback xmlns="">
            <p:sp>
              <p:nvSpPr>
                <p:cNvPr id="28" name="文本框 64">
                  <a:extLst>
                    <a:ext uri="{FF2B5EF4-FFF2-40B4-BE49-F238E27FC236}">
                      <a16:creationId xmlns:a16="http://schemas.microsoft.com/office/drawing/2014/main" id="{8238927C-6185-43BA-BA27-E8AA78F5E8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8036" y="3813727"/>
                  <a:ext cx="935164" cy="331114"/>
                </a:xfrm>
                <a:prstGeom prst="rect">
                  <a:avLst/>
                </a:prstGeom>
                <a:blipFill>
                  <a:blip r:embed="rId2"/>
                  <a:stretch>
                    <a:fillRect t="-7407" b="-240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134">
                  <a:extLst>
                    <a:ext uri="{FF2B5EF4-FFF2-40B4-BE49-F238E27FC236}">
                      <a16:creationId xmlns:a16="http://schemas.microsoft.com/office/drawing/2014/main" id="{F0D4ECAF-BB84-4842-8C46-483A95A1CF7E}"/>
                    </a:ext>
                  </a:extLst>
                </p:cNvPr>
                <p:cNvSpPr txBox="1"/>
                <p:nvPr/>
              </p:nvSpPr>
              <p:spPr>
                <a:xfrm>
                  <a:off x="5928036" y="4145310"/>
                  <a:ext cx="935164" cy="33111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1600" b="1" dirty="0"/>
                    <a:t>L</a:t>
                  </a:r>
                  <a14:m>
                    <m:oMath xmlns:m="http://schemas.openxmlformats.org/officeDocument/2006/math">
                      <m:r>
                        <a:rPr lang="en-US" altLang="zh-CN" sz="1600" b="1" i="1" baseline="-2500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endParaRPr lang="en-US" altLang="zh-CN" sz="1600" b="1" baseline="-25000" dirty="0"/>
                </a:p>
              </p:txBody>
            </p:sp>
          </mc:Choice>
          <mc:Fallback xmlns="">
            <p:sp>
              <p:nvSpPr>
                <p:cNvPr id="45" name="文本框 134">
                  <a:extLst>
                    <a:ext uri="{FF2B5EF4-FFF2-40B4-BE49-F238E27FC236}">
                      <a16:creationId xmlns:a16="http://schemas.microsoft.com/office/drawing/2014/main" id="{F0D4ECAF-BB84-4842-8C46-483A95A1CF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8036" y="4145310"/>
                  <a:ext cx="935164" cy="331114"/>
                </a:xfrm>
                <a:prstGeom prst="rect">
                  <a:avLst/>
                </a:prstGeom>
                <a:blipFill>
                  <a:blip r:embed="rId3"/>
                  <a:stretch>
                    <a:fillRect t="-5556" b="-259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文本框 136">
              <a:extLst>
                <a:ext uri="{FF2B5EF4-FFF2-40B4-BE49-F238E27FC236}">
                  <a16:creationId xmlns:a16="http://schemas.microsoft.com/office/drawing/2014/main" id="{4CD62EA7-FEC6-4D7E-A954-E792E1274100}"/>
                </a:ext>
              </a:extLst>
            </p:cNvPr>
            <p:cNvSpPr txBox="1"/>
            <p:nvPr/>
          </p:nvSpPr>
          <p:spPr>
            <a:xfrm>
              <a:off x="5928036" y="4763675"/>
              <a:ext cx="935164" cy="3311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 dirty="0"/>
                <a:t>L</a:t>
              </a:r>
              <a:r>
                <a:rPr lang="en-US" altLang="zh-CN" sz="1600" b="1" baseline="-25000" dirty="0"/>
                <a:t>ℓ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9B54F40-469F-49A7-9C80-6554CC98F889}"/>
              </a:ext>
            </a:extLst>
          </p:cNvPr>
          <p:cNvGrpSpPr/>
          <p:nvPr/>
        </p:nvGrpSpPr>
        <p:grpSpPr>
          <a:xfrm>
            <a:off x="1680633" y="3033047"/>
            <a:ext cx="4084691" cy="2775150"/>
            <a:chOff x="1680633" y="3033047"/>
            <a:chExt cx="4084691" cy="2775150"/>
          </a:xfrm>
        </p:grpSpPr>
        <p:grpSp>
          <p:nvGrpSpPr>
            <p:cNvPr id="8" name="组合 10">
              <a:extLst>
                <a:ext uri="{FF2B5EF4-FFF2-40B4-BE49-F238E27FC236}">
                  <a16:creationId xmlns:a16="http://schemas.microsoft.com/office/drawing/2014/main" id="{04A05A43-4CEF-45A1-B436-7C1796890C23}"/>
                </a:ext>
              </a:extLst>
            </p:cNvPr>
            <p:cNvGrpSpPr/>
            <p:nvPr/>
          </p:nvGrpSpPr>
          <p:grpSpPr>
            <a:xfrm>
              <a:off x="4310527" y="4259353"/>
              <a:ext cx="1454797" cy="502682"/>
              <a:chOff x="1564215" y="1195039"/>
              <a:chExt cx="508854" cy="210022"/>
            </a:xfrm>
          </p:grpSpPr>
          <p:sp>
            <p:nvSpPr>
              <p:cNvPr id="80" name="矩形: 圆角 12">
                <a:extLst>
                  <a:ext uri="{FF2B5EF4-FFF2-40B4-BE49-F238E27FC236}">
                    <a16:creationId xmlns:a16="http://schemas.microsoft.com/office/drawing/2014/main" id="{1149A655-C1C8-46DA-B352-FA6722F22AA7}"/>
                  </a:ext>
                </a:extLst>
              </p:cNvPr>
              <p:cNvSpPr/>
              <p:nvPr/>
            </p:nvSpPr>
            <p:spPr>
              <a:xfrm>
                <a:off x="1682510" y="1234486"/>
                <a:ext cx="390559" cy="13578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600" b="1" dirty="0">
                    <a:solidFill>
                      <a:srgbClr val="C00000"/>
                    </a:solidFill>
                  </a:rPr>
                  <a:t>K</a:t>
                </a:r>
                <a:r>
                  <a:rPr lang="en-US" altLang="zh-CN" sz="1600" b="1" baseline="-25000" dirty="0">
                    <a:solidFill>
                      <a:srgbClr val="C00000"/>
                    </a:solidFill>
                  </a:rPr>
                  <a:t>1  </a:t>
                </a:r>
                <a:r>
                  <a:rPr lang="en-US" altLang="zh-CN" sz="1600" b="1" dirty="0">
                    <a:solidFill>
                      <a:schemeClr val="accent1"/>
                    </a:solidFill>
                  </a:rPr>
                  <a:t>K</a:t>
                </a:r>
                <a:r>
                  <a:rPr lang="en-US" altLang="zh-CN" sz="1600" b="1" baseline="-25000" dirty="0">
                    <a:solidFill>
                      <a:schemeClr val="accent1"/>
                    </a:solidFill>
                  </a:rPr>
                  <a:t>0</a:t>
                </a:r>
                <a:r>
                  <a:rPr lang="en-US" altLang="zh-CN" sz="1600" b="1" baseline="-25000" dirty="0">
                    <a:solidFill>
                      <a:srgbClr val="C00000"/>
                    </a:solidFill>
                  </a:rPr>
                  <a:t>   </a:t>
                </a:r>
                <a:r>
                  <a:rPr lang="en-US" altLang="zh-CN" sz="1600" b="1" dirty="0">
                    <a:solidFill>
                      <a:srgbClr val="00B050"/>
                    </a:solidFill>
                  </a:rPr>
                  <a:t>K</a:t>
                </a:r>
                <a:r>
                  <a:rPr lang="en-US" altLang="zh-CN" sz="1600" b="1" baseline="-25000" dirty="0">
                    <a:solidFill>
                      <a:srgbClr val="00B050"/>
                    </a:solidFill>
                  </a:rPr>
                  <a:t>5  </a:t>
                </a:r>
                <a:endParaRPr lang="zh-CN" altLang="en-US" sz="1600" b="1" baseline="-250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81" name="圆柱体 13">
                <a:extLst>
                  <a:ext uri="{FF2B5EF4-FFF2-40B4-BE49-F238E27FC236}">
                    <a16:creationId xmlns:a16="http://schemas.microsoft.com/office/drawing/2014/main" id="{7A9156B6-DDAA-4E2F-9E50-1A9A00883F90}"/>
                  </a:ext>
                </a:extLst>
              </p:cNvPr>
              <p:cNvSpPr/>
              <p:nvPr/>
            </p:nvSpPr>
            <p:spPr>
              <a:xfrm>
                <a:off x="1708635" y="1195039"/>
                <a:ext cx="331680" cy="210022"/>
              </a:xfrm>
              <a:prstGeom prst="can">
                <a:avLst>
                  <a:gd name="adj" fmla="val 11741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 b="1"/>
              </a:p>
            </p:txBody>
          </p:sp>
          <p:sp>
            <p:nvSpPr>
              <p:cNvPr id="82" name="文本框 18">
                <a:extLst>
                  <a:ext uri="{FF2B5EF4-FFF2-40B4-BE49-F238E27FC236}">
                    <a16:creationId xmlns:a16="http://schemas.microsoft.com/office/drawing/2014/main" id="{1568696F-D9D9-4BC7-832E-E21CF076690E}"/>
                  </a:ext>
                </a:extLst>
              </p:cNvPr>
              <p:cNvSpPr txBox="1"/>
              <p:nvPr/>
            </p:nvSpPr>
            <p:spPr>
              <a:xfrm>
                <a:off x="1564215" y="1224234"/>
                <a:ext cx="171974" cy="13834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600" b="1" dirty="0"/>
                  <a:t>N</a:t>
                </a:r>
                <a:r>
                  <a:rPr lang="en-US" altLang="zh-CN" sz="1600" b="1" baseline="-25000" dirty="0"/>
                  <a:t>1</a:t>
                </a:r>
                <a:endParaRPr lang="zh-CN" altLang="en-US" sz="1600" b="1" baseline="-25000" dirty="0"/>
              </a:p>
            </p:txBody>
          </p:sp>
        </p:grpSp>
        <p:graphicFrame>
          <p:nvGraphicFramePr>
            <p:cNvPr id="9" name="图示 15">
              <a:extLst>
                <a:ext uri="{FF2B5EF4-FFF2-40B4-BE49-F238E27FC236}">
                  <a16:creationId xmlns:a16="http://schemas.microsoft.com/office/drawing/2014/main" id="{F6358235-17C9-4DA0-9100-A73E7243183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21312820"/>
                </p:ext>
              </p:extLst>
            </p:nvPr>
          </p:nvGraphicFramePr>
          <p:xfrm>
            <a:off x="1766148" y="3043163"/>
            <a:ext cx="2453336" cy="239816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0" name="文本框 173">
              <a:extLst>
                <a:ext uri="{FF2B5EF4-FFF2-40B4-BE49-F238E27FC236}">
                  <a16:creationId xmlns:a16="http://schemas.microsoft.com/office/drawing/2014/main" id="{B3B5CC93-BAA7-4042-929D-712C5871A909}"/>
                </a:ext>
              </a:extLst>
            </p:cNvPr>
            <p:cNvSpPr txBox="1"/>
            <p:nvPr/>
          </p:nvSpPr>
          <p:spPr>
            <a:xfrm>
              <a:off x="2422896" y="4054632"/>
              <a:ext cx="1136771" cy="36140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b="1" dirty="0"/>
                <a:t>Hash ring</a:t>
              </a:r>
              <a:endParaRPr lang="zh-CN" altLang="en-US" sz="1400" b="1" dirty="0"/>
            </a:p>
          </p:txBody>
        </p:sp>
        <p:grpSp>
          <p:nvGrpSpPr>
            <p:cNvPr id="11" name="组合 17">
              <a:extLst>
                <a:ext uri="{FF2B5EF4-FFF2-40B4-BE49-F238E27FC236}">
                  <a16:creationId xmlns:a16="http://schemas.microsoft.com/office/drawing/2014/main" id="{3155F197-D563-4F8C-B3F7-774FD815F1C0}"/>
                </a:ext>
              </a:extLst>
            </p:cNvPr>
            <p:cNvGrpSpPr/>
            <p:nvPr/>
          </p:nvGrpSpPr>
          <p:grpSpPr>
            <a:xfrm>
              <a:off x="4310527" y="3565906"/>
              <a:ext cx="1454797" cy="502682"/>
              <a:chOff x="1564215" y="1195039"/>
              <a:chExt cx="508854" cy="210022"/>
            </a:xfrm>
          </p:grpSpPr>
          <p:sp>
            <p:nvSpPr>
              <p:cNvPr id="77" name="矩形: 圆角 18">
                <a:extLst>
                  <a:ext uri="{FF2B5EF4-FFF2-40B4-BE49-F238E27FC236}">
                    <a16:creationId xmlns:a16="http://schemas.microsoft.com/office/drawing/2014/main" id="{1FD15F6E-CB2B-4203-8A9E-8174B1489372}"/>
                  </a:ext>
                </a:extLst>
              </p:cNvPr>
              <p:cNvSpPr/>
              <p:nvPr/>
            </p:nvSpPr>
            <p:spPr>
              <a:xfrm>
                <a:off x="1682510" y="1234486"/>
                <a:ext cx="390559" cy="13578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600" b="1" dirty="0">
                    <a:solidFill>
                      <a:srgbClr val="C00000"/>
                    </a:solidFill>
                  </a:rPr>
                  <a:t>K</a:t>
                </a:r>
                <a:r>
                  <a:rPr lang="en-US" altLang="zh-CN" sz="1600" b="1" baseline="-25000" dirty="0">
                    <a:solidFill>
                      <a:srgbClr val="C00000"/>
                    </a:solidFill>
                  </a:rPr>
                  <a:t>0  </a:t>
                </a:r>
                <a:r>
                  <a:rPr lang="en-US" altLang="zh-CN" sz="1600" b="1" dirty="0">
                    <a:solidFill>
                      <a:schemeClr val="accent1"/>
                    </a:solidFill>
                  </a:rPr>
                  <a:t>K</a:t>
                </a:r>
                <a:r>
                  <a:rPr lang="en-US" altLang="zh-CN" sz="1600" b="1" baseline="-25000" dirty="0">
                    <a:solidFill>
                      <a:schemeClr val="accent1"/>
                    </a:solidFill>
                  </a:rPr>
                  <a:t>5</a:t>
                </a:r>
                <a:r>
                  <a:rPr lang="en-US" altLang="zh-CN" sz="1600" b="1" baseline="-25000" dirty="0">
                    <a:solidFill>
                      <a:srgbClr val="C00000"/>
                    </a:solidFill>
                  </a:rPr>
                  <a:t>   </a:t>
                </a:r>
                <a:r>
                  <a:rPr lang="en-US" altLang="zh-CN" sz="1600" b="1" dirty="0">
                    <a:solidFill>
                      <a:srgbClr val="00B050"/>
                    </a:solidFill>
                  </a:rPr>
                  <a:t>K</a:t>
                </a:r>
                <a:r>
                  <a:rPr lang="en-US" altLang="zh-CN" sz="1600" b="1" baseline="-25000" dirty="0">
                    <a:solidFill>
                      <a:srgbClr val="00B050"/>
                    </a:solidFill>
                  </a:rPr>
                  <a:t>4  </a:t>
                </a:r>
                <a:endParaRPr lang="zh-CN" altLang="en-US" sz="1600" b="1" baseline="-250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78" name="圆柱体 19">
                <a:extLst>
                  <a:ext uri="{FF2B5EF4-FFF2-40B4-BE49-F238E27FC236}">
                    <a16:creationId xmlns:a16="http://schemas.microsoft.com/office/drawing/2014/main" id="{B8D02DAE-317F-48D4-84B6-E6D3D18A44AE}"/>
                  </a:ext>
                </a:extLst>
              </p:cNvPr>
              <p:cNvSpPr/>
              <p:nvPr/>
            </p:nvSpPr>
            <p:spPr>
              <a:xfrm>
                <a:off x="1708635" y="1195039"/>
                <a:ext cx="331680" cy="210022"/>
              </a:xfrm>
              <a:prstGeom prst="can">
                <a:avLst>
                  <a:gd name="adj" fmla="val 11741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 b="1"/>
              </a:p>
            </p:txBody>
          </p:sp>
          <p:sp>
            <p:nvSpPr>
              <p:cNvPr id="79" name="文本框 130">
                <a:extLst>
                  <a:ext uri="{FF2B5EF4-FFF2-40B4-BE49-F238E27FC236}">
                    <a16:creationId xmlns:a16="http://schemas.microsoft.com/office/drawing/2014/main" id="{89A48B0E-9AC5-4E29-9925-8FBFFEFE81C0}"/>
                  </a:ext>
                </a:extLst>
              </p:cNvPr>
              <p:cNvSpPr txBox="1"/>
              <p:nvPr/>
            </p:nvSpPr>
            <p:spPr>
              <a:xfrm>
                <a:off x="1564215" y="1224234"/>
                <a:ext cx="171974" cy="13834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600" b="1" dirty="0"/>
                  <a:t>N</a:t>
                </a:r>
                <a:r>
                  <a:rPr lang="en-US" altLang="zh-CN" sz="1600" b="1" baseline="-25000" dirty="0"/>
                  <a:t>0</a:t>
                </a:r>
                <a:endParaRPr lang="zh-CN" altLang="en-US" sz="1600" b="1" baseline="-25000" dirty="0"/>
              </a:p>
            </p:txBody>
          </p:sp>
        </p:grpSp>
        <p:sp>
          <p:nvSpPr>
            <p:cNvPr id="12" name="弧形 21">
              <a:extLst>
                <a:ext uri="{FF2B5EF4-FFF2-40B4-BE49-F238E27FC236}">
                  <a16:creationId xmlns:a16="http://schemas.microsoft.com/office/drawing/2014/main" id="{6EBBFA49-91D0-442C-ACA8-A84ECD9A3B9B}"/>
                </a:ext>
              </a:extLst>
            </p:cNvPr>
            <p:cNvSpPr/>
            <p:nvPr/>
          </p:nvSpPr>
          <p:spPr>
            <a:xfrm rot="10579959">
              <a:off x="2182997" y="4441952"/>
              <a:ext cx="827221" cy="939970"/>
            </a:xfrm>
            <a:prstGeom prst="arc">
              <a:avLst>
                <a:gd name="adj1" fmla="val 17052363"/>
                <a:gd name="adj2" fmla="val 20345173"/>
              </a:avLst>
            </a:prstGeom>
            <a:no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6000"/>
            </a:p>
          </p:txBody>
        </p:sp>
        <p:sp>
          <p:nvSpPr>
            <p:cNvPr id="13" name="箭头: 下 22">
              <a:extLst>
                <a:ext uri="{FF2B5EF4-FFF2-40B4-BE49-F238E27FC236}">
                  <a16:creationId xmlns:a16="http://schemas.microsoft.com/office/drawing/2014/main" id="{8C83CC64-E036-4EB8-8F3D-96D73BB68F16}"/>
                </a:ext>
              </a:extLst>
            </p:cNvPr>
            <p:cNvSpPr/>
            <p:nvPr/>
          </p:nvSpPr>
          <p:spPr>
            <a:xfrm rot="16200000">
              <a:off x="4325945" y="4136191"/>
              <a:ext cx="240840" cy="142044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6600" b="1"/>
            </a:p>
          </p:txBody>
        </p:sp>
        <p:cxnSp>
          <p:nvCxnSpPr>
            <p:cNvPr id="14" name="连接符: 曲线 23">
              <a:extLst>
                <a:ext uri="{FF2B5EF4-FFF2-40B4-BE49-F238E27FC236}">
                  <a16:creationId xmlns:a16="http://schemas.microsoft.com/office/drawing/2014/main" id="{A08B96A6-841D-4FBF-B526-7930E965C11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846407" y="3601267"/>
              <a:ext cx="1052093" cy="785516"/>
            </a:xfrm>
            <a:prstGeom prst="curvedConnector3">
              <a:avLst/>
            </a:prstGeom>
            <a:ln w="19050">
              <a:solidFill>
                <a:schemeClr val="tx1"/>
              </a:solidFill>
              <a:prstDash val="sysDash"/>
              <a:miter lim="800000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连接符: 曲线 24">
              <a:extLst>
                <a:ext uri="{FF2B5EF4-FFF2-40B4-BE49-F238E27FC236}">
                  <a16:creationId xmlns:a16="http://schemas.microsoft.com/office/drawing/2014/main" id="{FA3019AB-86AB-497D-942E-445C41E16D00}"/>
                </a:ext>
              </a:extLst>
            </p:cNvPr>
            <p:cNvCxnSpPr>
              <a:cxnSpLocks/>
            </p:cNvCxnSpPr>
            <p:nvPr/>
          </p:nvCxnSpPr>
          <p:spPr>
            <a:xfrm>
              <a:off x="2979697" y="3469115"/>
              <a:ext cx="492092" cy="261059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sysDash"/>
              <a:miter lim="800000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38">
              <a:extLst>
                <a:ext uri="{FF2B5EF4-FFF2-40B4-BE49-F238E27FC236}">
                  <a16:creationId xmlns:a16="http://schemas.microsoft.com/office/drawing/2014/main" id="{A6425AF8-9ACB-4BD9-8F8E-5FA3803E5CFA}"/>
                </a:ext>
              </a:extLst>
            </p:cNvPr>
            <p:cNvSpPr txBox="1"/>
            <p:nvPr/>
          </p:nvSpPr>
          <p:spPr>
            <a:xfrm>
              <a:off x="2805550" y="5446793"/>
              <a:ext cx="1948128" cy="36140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b="1" dirty="0"/>
                <a:t>Data distribution</a:t>
              </a:r>
              <a:endParaRPr lang="zh-CN" altLang="en-US" sz="1400" b="1" dirty="0"/>
            </a:p>
          </p:txBody>
        </p:sp>
        <p:grpSp>
          <p:nvGrpSpPr>
            <p:cNvPr id="52" name="组合 1035">
              <a:extLst>
                <a:ext uri="{FF2B5EF4-FFF2-40B4-BE49-F238E27FC236}">
                  <a16:creationId xmlns:a16="http://schemas.microsoft.com/office/drawing/2014/main" id="{327818E0-85C6-4D45-AA2F-B67E5C7254A1}"/>
                </a:ext>
              </a:extLst>
            </p:cNvPr>
            <p:cNvGrpSpPr/>
            <p:nvPr/>
          </p:nvGrpSpPr>
          <p:grpSpPr>
            <a:xfrm>
              <a:off x="4310527" y="4922974"/>
              <a:ext cx="1454797" cy="502682"/>
              <a:chOff x="1564215" y="1195039"/>
              <a:chExt cx="508854" cy="210022"/>
            </a:xfrm>
          </p:grpSpPr>
          <p:sp>
            <p:nvSpPr>
              <p:cNvPr id="62" name="矩形: 圆角 1036">
                <a:extLst>
                  <a:ext uri="{FF2B5EF4-FFF2-40B4-BE49-F238E27FC236}">
                    <a16:creationId xmlns:a16="http://schemas.microsoft.com/office/drawing/2014/main" id="{A598A9D0-1F3F-46BE-9C2D-4353A100E5CD}"/>
                  </a:ext>
                </a:extLst>
              </p:cNvPr>
              <p:cNvSpPr/>
              <p:nvPr/>
            </p:nvSpPr>
            <p:spPr>
              <a:xfrm>
                <a:off x="1682510" y="1234486"/>
                <a:ext cx="390559" cy="13578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600" b="1" dirty="0">
                    <a:solidFill>
                      <a:srgbClr val="C00000"/>
                    </a:solidFill>
                  </a:rPr>
                  <a:t>K</a:t>
                </a:r>
                <a:r>
                  <a:rPr lang="en-US" altLang="zh-CN" sz="1600" b="1" baseline="-25000" dirty="0">
                    <a:solidFill>
                      <a:srgbClr val="C00000"/>
                    </a:solidFill>
                  </a:rPr>
                  <a:t>2  </a:t>
                </a:r>
                <a:r>
                  <a:rPr lang="en-US" altLang="zh-CN" sz="1600" b="1" dirty="0">
                    <a:solidFill>
                      <a:schemeClr val="accent1"/>
                    </a:solidFill>
                  </a:rPr>
                  <a:t>K</a:t>
                </a:r>
                <a:r>
                  <a:rPr lang="en-US" altLang="zh-CN" sz="1600" b="1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altLang="zh-CN" sz="1600" b="1" baseline="-25000" dirty="0">
                    <a:solidFill>
                      <a:srgbClr val="C00000"/>
                    </a:solidFill>
                  </a:rPr>
                  <a:t>   </a:t>
                </a:r>
                <a:r>
                  <a:rPr lang="en-US" altLang="zh-CN" sz="1600" b="1" dirty="0">
                    <a:solidFill>
                      <a:srgbClr val="00B050"/>
                    </a:solidFill>
                  </a:rPr>
                  <a:t>K</a:t>
                </a:r>
                <a:r>
                  <a:rPr lang="en-US" altLang="zh-CN" sz="1600" b="1" baseline="-25000" dirty="0">
                    <a:solidFill>
                      <a:srgbClr val="00B050"/>
                    </a:solidFill>
                  </a:rPr>
                  <a:t>0  </a:t>
                </a:r>
                <a:endParaRPr lang="zh-CN" altLang="en-US" sz="1600" b="1" baseline="-250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63" name="圆柱体 1037">
                <a:extLst>
                  <a:ext uri="{FF2B5EF4-FFF2-40B4-BE49-F238E27FC236}">
                    <a16:creationId xmlns:a16="http://schemas.microsoft.com/office/drawing/2014/main" id="{5B07F131-7CCB-4217-8B82-E580963C1298}"/>
                  </a:ext>
                </a:extLst>
              </p:cNvPr>
              <p:cNvSpPr/>
              <p:nvPr/>
            </p:nvSpPr>
            <p:spPr>
              <a:xfrm>
                <a:off x="1708635" y="1195039"/>
                <a:ext cx="331680" cy="210022"/>
              </a:xfrm>
              <a:prstGeom prst="can">
                <a:avLst>
                  <a:gd name="adj" fmla="val 11741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 b="1"/>
              </a:p>
            </p:txBody>
          </p:sp>
          <p:sp>
            <p:nvSpPr>
              <p:cNvPr id="64" name="文本框 30">
                <a:extLst>
                  <a:ext uri="{FF2B5EF4-FFF2-40B4-BE49-F238E27FC236}">
                    <a16:creationId xmlns:a16="http://schemas.microsoft.com/office/drawing/2014/main" id="{41DD5646-BCD2-4964-BBDA-4966A9B346C2}"/>
                  </a:ext>
                </a:extLst>
              </p:cNvPr>
              <p:cNvSpPr txBox="1"/>
              <p:nvPr/>
            </p:nvSpPr>
            <p:spPr>
              <a:xfrm>
                <a:off x="1564215" y="1224234"/>
                <a:ext cx="171974" cy="13834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600" b="1" dirty="0"/>
                  <a:t>N</a:t>
                </a:r>
                <a:r>
                  <a:rPr lang="en-US" altLang="zh-CN" sz="1600" b="1" baseline="-25000" dirty="0"/>
                  <a:t>2</a:t>
                </a:r>
                <a:endParaRPr lang="zh-CN" altLang="en-US" sz="1600" b="1" baseline="-25000" dirty="0"/>
              </a:p>
            </p:txBody>
          </p:sp>
        </p:grpSp>
        <p:sp>
          <p:nvSpPr>
            <p:cNvPr id="53" name="文本框 12">
              <a:extLst>
                <a:ext uri="{FF2B5EF4-FFF2-40B4-BE49-F238E27FC236}">
                  <a16:creationId xmlns:a16="http://schemas.microsoft.com/office/drawing/2014/main" id="{A989F2D6-49B8-4EDB-9494-34A0E0FF1767}"/>
                </a:ext>
              </a:extLst>
            </p:cNvPr>
            <p:cNvSpPr txBox="1"/>
            <p:nvPr/>
          </p:nvSpPr>
          <p:spPr>
            <a:xfrm>
              <a:off x="2150686" y="3106945"/>
              <a:ext cx="406321" cy="3311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>
                  <a:solidFill>
                    <a:srgbClr val="C00000"/>
                  </a:solidFill>
                </a:rPr>
                <a:t>K</a:t>
              </a:r>
              <a:r>
                <a:rPr lang="en-US" altLang="zh-CN" sz="1600" b="1" baseline="-25000" dirty="0">
                  <a:solidFill>
                    <a:srgbClr val="C00000"/>
                  </a:solidFill>
                </a:rPr>
                <a:t>0</a:t>
              </a:r>
              <a:endParaRPr lang="zh-CN" altLang="en-US" sz="1600" dirty="0"/>
            </a:p>
          </p:txBody>
        </p:sp>
        <p:sp>
          <p:nvSpPr>
            <p:cNvPr id="54" name="文本框 31">
              <a:extLst>
                <a:ext uri="{FF2B5EF4-FFF2-40B4-BE49-F238E27FC236}">
                  <a16:creationId xmlns:a16="http://schemas.microsoft.com/office/drawing/2014/main" id="{7365D891-5F50-42EE-AC2C-A5446C8486F6}"/>
                </a:ext>
              </a:extLst>
            </p:cNvPr>
            <p:cNvSpPr txBox="1"/>
            <p:nvPr/>
          </p:nvSpPr>
          <p:spPr>
            <a:xfrm>
              <a:off x="3375450" y="3106945"/>
              <a:ext cx="406321" cy="3311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>
                  <a:solidFill>
                    <a:srgbClr val="C00000"/>
                  </a:solidFill>
                </a:rPr>
                <a:t>K</a:t>
              </a:r>
              <a:r>
                <a:rPr lang="en-US" altLang="zh-CN" sz="1600" b="1" baseline="-25000" dirty="0">
                  <a:solidFill>
                    <a:srgbClr val="C00000"/>
                  </a:solidFill>
                </a:rPr>
                <a:t>1</a:t>
              </a:r>
              <a:endParaRPr lang="zh-CN" altLang="en-US" sz="1600" dirty="0"/>
            </a:p>
          </p:txBody>
        </p:sp>
        <p:sp>
          <p:nvSpPr>
            <p:cNvPr id="55" name="文本框 32">
              <a:extLst>
                <a:ext uri="{FF2B5EF4-FFF2-40B4-BE49-F238E27FC236}">
                  <a16:creationId xmlns:a16="http://schemas.microsoft.com/office/drawing/2014/main" id="{D331EBC1-2DC0-4E8A-A163-EB3F33D4694A}"/>
                </a:ext>
              </a:extLst>
            </p:cNvPr>
            <p:cNvSpPr txBox="1"/>
            <p:nvPr/>
          </p:nvSpPr>
          <p:spPr>
            <a:xfrm>
              <a:off x="3938499" y="4041495"/>
              <a:ext cx="406321" cy="3311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>
                  <a:solidFill>
                    <a:srgbClr val="C00000"/>
                  </a:solidFill>
                </a:rPr>
                <a:t>K</a:t>
              </a:r>
              <a:r>
                <a:rPr lang="en-US" altLang="zh-CN" sz="1600" b="1" baseline="-25000" dirty="0">
                  <a:solidFill>
                    <a:srgbClr val="C00000"/>
                  </a:solidFill>
                </a:rPr>
                <a:t>2</a:t>
              </a:r>
              <a:endParaRPr lang="zh-CN" altLang="en-US" sz="1600" dirty="0"/>
            </a:p>
          </p:txBody>
        </p:sp>
        <p:sp>
          <p:nvSpPr>
            <p:cNvPr id="56" name="文本框 33">
              <a:extLst>
                <a:ext uri="{FF2B5EF4-FFF2-40B4-BE49-F238E27FC236}">
                  <a16:creationId xmlns:a16="http://schemas.microsoft.com/office/drawing/2014/main" id="{A6223146-FE53-46BB-B376-A127CF27F78F}"/>
                </a:ext>
              </a:extLst>
            </p:cNvPr>
            <p:cNvSpPr txBox="1"/>
            <p:nvPr/>
          </p:nvSpPr>
          <p:spPr>
            <a:xfrm>
              <a:off x="3463332" y="5030800"/>
              <a:ext cx="406321" cy="3311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>
                  <a:solidFill>
                    <a:srgbClr val="C00000"/>
                  </a:solidFill>
                </a:rPr>
                <a:t>K</a:t>
              </a:r>
              <a:r>
                <a:rPr lang="en-US" altLang="zh-CN" sz="1600" b="1" baseline="-25000" dirty="0">
                  <a:solidFill>
                    <a:srgbClr val="C00000"/>
                  </a:solidFill>
                </a:rPr>
                <a:t>3</a:t>
              </a:r>
              <a:endParaRPr lang="zh-CN" altLang="en-US" sz="1600" dirty="0"/>
            </a:p>
          </p:txBody>
        </p:sp>
        <p:sp>
          <p:nvSpPr>
            <p:cNvPr id="57" name="文本框 34">
              <a:extLst>
                <a:ext uri="{FF2B5EF4-FFF2-40B4-BE49-F238E27FC236}">
                  <a16:creationId xmlns:a16="http://schemas.microsoft.com/office/drawing/2014/main" id="{13B98461-A5C3-4F2A-A11F-980A649482F3}"/>
                </a:ext>
              </a:extLst>
            </p:cNvPr>
            <p:cNvSpPr txBox="1"/>
            <p:nvPr/>
          </p:nvSpPr>
          <p:spPr>
            <a:xfrm>
              <a:off x="2248200" y="5017191"/>
              <a:ext cx="406321" cy="3311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>
                  <a:solidFill>
                    <a:srgbClr val="C00000"/>
                  </a:solidFill>
                </a:rPr>
                <a:t>K</a:t>
              </a:r>
              <a:r>
                <a:rPr lang="en-US" altLang="zh-CN" sz="1600" b="1" baseline="-25000" dirty="0">
                  <a:solidFill>
                    <a:srgbClr val="C00000"/>
                  </a:solidFill>
                </a:rPr>
                <a:t>4</a:t>
              </a:r>
              <a:endParaRPr lang="zh-CN" altLang="en-US" sz="1600" dirty="0"/>
            </a:p>
          </p:txBody>
        </p:sp>
        <p:sp>
          <p:nvSpPr>
            <p:cNvPr id="58" name="文本框 35">
              <a:extLst>
                <a:ext uri="{FF2B5EF4-FFF2-40B4-BE49-F238E27FC236}">
                  <a16:creationId xmlns:a16="http://schemas.microsoft.com/office/drawing/2014/main" id="{BF2E80B0-CEDE-49A3-BDCE-52B782D340E8}"/>
                </a:ext>
              </a:extLst>
            </p:cNvPr>
            <p:cNvSpPr txBox="1"/>
            <p:nvPr/>
          </p:nvSpPr>
          <p:spPr>
            <a:xfrm>
              <a:off x="1680633" y="4050483"/>
              <a:ext cx="406321" cy="3311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>
                  <a:solidFill>
                    <a:srgbClr val="C00000"/>
                  </a:solidFill>
                </a:rPr>
                <a:t>K</a:t>
              </a:r>
              <a:r>
                <a:rPr lang="en-US" altLang="zh-CN" sz="1600" b="1" baseline="-25000" dirty="0">
                  <a:solidFill>
                    <a:srgbClr val="C00000"/>
                  </a:solidFill>
                </a:rPr>
                <a:t>5</a:t>
              </a:r>
              <a:endParaRPr lang="zh-CN" altLang="en-US" sz="1600" dirty="0"/>
            </a:p>
          </p:txBody>
        </p:sp>
        <p:sp>
          <p:nvSpPr>
            <p:cNvPr id="59" name="椭圆 4">
              <a:extLst>
                <a:ext uri="{FF2B5EF4-FFF2-40B4-BE49-F238E27FC236}">
                  <a16:creationId xmlns:a16="http://schemas.microsoft.com/office/drawing/2014/main" id="{57CB6584-E3B9-4713-82A0-30FD80FE5E3A}"/>
                </a:ext>
              </a:extLst>
            </p:cNvPr>
            <p:cNvSpPr/>
            <p:nvPr/>
          </p:nvSpPr>
          <p:spPr bwMode="auto">
            <a:xfrm rot="20031229">
              <a:off x="5010175" y="3467023"/>
              <a:ext cx="361493" cy="2068649"/>
            </a:xfrm>
            <a:prstGeom prst="ellipse">
              <a:avLst/>
            </a:prstGeom>
            <a:noFill/>
            <a:ln w="1905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文本框 20">
              <a:extLst>
                <a:ext uri="{FF2B5EF4-FFF2-40B4-BE49-F238E27FC236}">
                  <a16:creationId xmlns:a16="http://schemas.microsoft.com/office/drawing/2014/main" id="{78193C52-3307-47FC-B7FD-2776BBB8F1EE}"/>
                </a:ext>
              </a:extLst>
            </p:cNvPr>
            <p:cNvSpPr txBox="1"/>
            <p:nvPr/>
          </p:nvSpPr>
          <p:spPr>
            <a:xfrm>
              <a:off x="4120152" y="3033047"/>
              <a:ext cx="1329428" cy="5117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b="1" dirty="0"/>
                <a:t>Replication group</a:t>
              </a:r>
              <a:endParaRPr lang="zh-CN" altLang="en-US" sz="1400" b="1" dirty="0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66A7A08-8837-468A-B779-774962201E50}"/>
              </a:ext>
            </a:extLst>
          </p:cNvPr>
          <p:cNvGrpSpPr/>
          <p:nvPr/>
        </p:nvGrpSpPr>
        <p:grpSpPr>
          <a:xfrm>
            <a:off x="5960039" y="2994328"/>
            <a:ext cx="3258573" cy="2774549"/>
            <a:chOff x="5940595" y="2994328"/>
            <a:chExt cx="3258573" cy="2774549"/>
          </a:xfrm>
        </p:grpSpPr>
        <p:sp>
          <p:nvSpPr>
            <p:cNvPr id="17" name="矩形: 圆角 26">
              <a:extLst>
                <a:ext uri="{FF2B5EF4-FFF2-40B4-BE49-F238E27FC236}">
                  <a16:creationId xmlns:a16="http://schemas.microsoft.com/office/drawing/2014/main" id="{1DA9C7EB-21AB-4776-96AE-B7747DFD00C0}"/>
                </a:ext>
              </a:extLst>
            </p:cNvPr>
            <p:cNvSpPr/>
            <p:nvPr/>
          </p:nvSpPr>
          <p:spPr>
            <a:xfrm>
              <a:off x="5940595" y="2994328"/>
              <a:ext cx="3258573" cy="2468734"/>
            </a:xfrm>
            <a:prstGeom prst="roundRect">
              <a:avLst>
                <a:gd name="adj" fmla="val 8123"/>
              </a:avLst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8800" b="1"/>
            </a:p>
          </p:txBody>
        </p:sp>
        <p:sp>
          <p:nvSpPr>
            <p:cNvPr id="18" name="文本框 20">
              <a:extLst>
                <a:ext uri="{FF2B5EF4-FFF2-40B4-BE49-F238E27FC236}">
                  <a16:creationId xmlns:a16="http://schemas.microsoft.com/office/drawing/2014/main" id="{BE581BC5-C4C2-4563-A8E1-60AD16A5F10A}"/>
                </a:ext>
              </a:extLst>
            </p:cNvPr>
            <p:cNvSpPr txBox="1"/>
            <p:nvPr/>
          </p:nvSpPr>
          <p:spPr>
            <a:xfrm>
              <a:off x="7083424" y="5437763"/>
              <a:ext cx="1208410" cy="3311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 dirty="0"/>
                <a:t>LSM-Tree</a:t>
              </a:r>
              <a:endParaRPr lang="zh-CN" altLang="en-US" sz="1600" b="1" dirty="0"/>
            </a:p>
          </p:txBody>
        </p:sp>
        <p:sp>
          <p:nvSpPr>
            <p:cNvPr id="19" name="文本框 6">
              <a:extLst>
                <a:ext uri="{FF2B5EF4-FFF2-40B4-BE49-F238E27FC236}">
                  <a16:creationId xmlns:a16="http://schemas.microsoft.com/office/drawing/2014/main" id="{35A807ED-49E4-485F-BEE4-FEDE33B79482}"/>
                </a:ext>
              </a:extLst>
            </p:cNvPr>
            <p:cNvSpPr txBox="1"/>
            <p:nvPr/>
          </p:nvSpPr>
          <p:spPr>
            <a:xfrm>
              <a:off x="6159598" y="5114421"/>
              <a:ext cx="772398" cy="3311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 dirty="0"/>
                <a:t>Data</a:t>
              </a:r>
              <a:endParaRPr lang="zh-CN" altLang="en-US" sz="1600" b="1" dirty="0"/>
            </a:p>
          </p:txBody>
        </p:sp>
        <p:cxnSp>
          <p:nvCxnSpPr>
            <p:cNvPr id="20" name="直接连接符 29">
              <a:extLst>
                <a:ext uri="{FF2B5EF4-FFF2-40B4-BE49-F238E27FC236}">
                  <a16:creationId xmlns:a16="http://schemas.microsoft.com/office/drawing/2014/main" id="{A3D530C8-3944-4316-91EB-E44AC5F823BB}"/>
                </a:ext>
              </a:extLst>
            </p:cNvPr>
            <p:cNvCxnSpPr>
              <a:cxnSpLocks/>
            </p:cNvCxnSpPr>
            <p:nvPr/>
          </p:nvCxnSpPr>
          <p:spPr>
            <a:xfrm>
              <a:off x="5956673" y="3556933"/>
              <a:ext cx="324249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10">
              <a:extLst>
                <a:ext uri="{FF2B5EF4-FFF2-40B4-BE49-F238E27FC236}">
                  <a16:creationId xmlns:a16="http://schemas.microsoft.com/office/drawing/2014/main" id="{090E898B-E72F-47C1-B443-742DAB190127}"/>
                </a:ext>
              </a:extLst>
            </p:cNvPr>
            <p:cNvSpPr txBox="1"/>
            <p:nvPr/>
          </p:nvSpPr>
          <p:spPr>
            <a:xfrm>
              <a:off x="8301748" y="3099233"/>
              <a:ext cx="897420" cy="3010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b="1" dirty="0"/>
                <a:t>&lt;K, V&gt;</a:t>
              </a:r>
              <a:endParaRPr lang="zh-CN" altLang="en-US" sz="1400" b="1" dirty="0"/>
            </a:p>
          </p:txBody>
        </p:sp>
        <p:sp>
          <p:nvSpPr>
            <p:cNvPr id="24" name="箭头: 下 33">
              <a:extLst>
                <a:ext uri="{FF2B5EF4-FFF2-40B4-BE49-F238E27FC236}">
                  <a16:creationId xmlns:a16="http://schemas.microsoft.com/office/drawing/2014/main" id="{DE1917CF-D78A-4198-9396-871058D03C67}"/>
                </a:ext>
              </a:extLst>
            </p:cNvPr>
            <p:cNvSpPr/>
            <p:nvPr/>
          </p:nvSpPr>
          <p:spPr>
            <a:xfrm flipH="1">
              <a:off x="6793544" y="3461754"/>
              <a:ext cx="99570" cy="351333"/>
            </a:xfrm>
            <a:prstGeom prst="downArrow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8800" b="1" dirty="0"/>
            </a:p>
          </p:txBody>
        </p:sp>
        <p:sp>
          <p:nvSpPr>
            <p:cNvPr id="25" name="文本框 14">
              <a:extLst>
                <a:ext uri="{FF2B5EF4-FFF2-40B4-BE49-F238E27FC236}">
                  <a16:creationId xmlns:a16="http://schemas.microsoft.com/office/drawing/2014/main" id="{26C524DB-5650-46B0-8305-CBE22CB87001}"/>
                </a:ext>
              </a:extLst>
            </p:cNvPr>
            <p:cNvSpPr txBox="1"/>
            <p:nvPr/>
          </p:nvSpPr>
          <p:spPr>
            <a:xfrm>
              <a:off x="7269526" y="4488843"/>
              <a:ext cx="1390820" cy="3010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b="1" dirty="0"/>
                <a:t>Compaction</a:t>
              </a:r>
              <a:endParaRPr lang="zh-CN" altLang="en-US" sz="1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15">
                  <a:extLst>
                    <a:ext uri="{FF2B5EF4-FFF2-40B4-BE49-F238E27FC236}">
                      <a16:creationId xmlns:a16="http://schemas.microsoft.com/office/drawing/2014/main" id="{43C1C0C3-7A75-4AFA-BC2E-C20F9B585EAC}"/>
                    </a:ext>
                  </a:extLst>
                </p:cNvPr>
                <p:cNvSpPr txBox="1"/>
                <p:nvPr/>
              </p:nvSpPr>
              <p:spPr>
                <a:xfrm rot="16200000">
                  <a:off x="6062846" y="4448397"/>
                  <a:ext cx="573259" cy="30174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⋅ ⋅ ⋅ </m:t>
                        </m:r>
                      </m:oMath>
                    </m:oMathPara>
                  </a14:m>
                  <a:endParaRPr lang="en-US" altLang="zh-CN" sz="1400" b="1" dirty="0"/>
                </a:p>
              </p:txBody>
            </p:sp>
          </mc:Choice>
          <mc:Fallback xmlns="">
            <p:sp>
              <p:nvSpPr>
                <p:cNvPr id="26" name="文本框 15">
                  <a:extLst>
                    <a:ext uri="{FF2B5EF4-FFF2-40B4-BE49-F238E27FC236}">
                      <a16:creationId xmlns:a16="http://schemas.microsoft.com/office/drawing/2014/main" id="{43C1C0C3-7A75-4AFA-BC2E-C20F9B585E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062846" y="4448397"/>
                  <a:ext cx="573259" cy="30174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H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63">
                  <a:extLst>
                    <a:ext uri="{FF2B5EF4-FFF2-40B4-BE49-F238E27FC236}">
                      <a16:creationId xmlns:a16="http://schemas.microsoft.com/office/drawing/2014/main" id="{CBD624B1-8229-40A3-B0CB-E36E8A251DFE}"/>
                    </a:ext>
                  </a:extLst>
                </p:cNvPr>
                <p:cNvSpPr txBox="1"/>
                <p:nvPr/>
              </p:nvSpPr>
              <p:spPr>
                <a:xfrm>
                  <a:off x="7143380" y="3806768"/>
                  <a:ext cx="331907" cy="33111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altLang="zh-CN" sz="1600" b="1" dirty="0"/>
                </a:p>
              </p:txBody>
            </p:sp>
          </mc:Choice>
          <mc:Fallback xmlns="">
            <p:sp>
              <p:nvSpPr>
                <p:cNvPr id="27" name="文本框 63">
                  <a:extLst>
                    <a:ext uri="{FF2B5EF4-FFF2-40B4-BE49-F238E27FC236}">
                      <a16:creationId xmlns:a16="http://schemas.microsoft.com/office/drawing/2014/main" id="{CBD624B1-8229-40A3-B0CB-E36E8A251D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3380" y="3806768"/>
                  <a:ext cx="331907" cy="33111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H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文本框 71">
              <a:extLst>
                <a:ext uri="{FF2B5EF4-FFF2-40B4-BE49-F238E27FC236}">
                  <a16:creationId xmlns:a16="http://schemas.microsoft.com/office/drawing/2014/main" id="{1C0C82D0-BC6B-47E9-BF55-751B0B0755ED}"/>
                </a:ext>
              </a:extLst>
            </p:cNvPr>
            <p:cNvSpPr txBox="1"/>
            <p:nvPr/>
          </p:nvSpPr>
          <p:spPr>
            <a:xfrm>
              <a:off x="6949438" y="5114421"/>
              <a:ext cx="1370318" cy="3311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 dirty="0"/>
                <a:t>Metadata</a:t>
              </a:r>
              <a:endParaRPr lang="zh-CN" altLang="en-US" sz="1600" b="1" dirty="0"/>
            </a:p>
          </p:txBody>
        </p:sp>
        <p:sp>
          <p:nvSpPr>
            <p:cNvPr id="30" name="矩形: 圆角 39">
              <a:extLst>
                <a:ext uri="{FF2B5EF4-FFF2-40B4-BE49-F238E27FC236}">
                  <a16:creationId xmlns:a16="http://schemas.microsoft.com/office/drawing/2014/main" id="{AB666364-A1A8-4A50-8E01-CC46F3FDE568}"/>
                </a:ext>
              </a:extLst>
            </p:cNvPr>
            <p:cNvSpPr/>
            <p:nvPr/>
          </p:nvSpPr>
          <p:spPr>
            <a:xfrm>
              <a:off x="8421679" y="3784128"/>
              <a:ext cx="664485" cy="355261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b="1" dirty="0">
                  <a:solidFill>
                    <a:schemeClr val="tx1"/>
                  </a:solidFill>
                </a:rPr>
                <a:t>WAL</a:t>
              </a:r>
              <a:endParaRPr lang="zh-CN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矩形: 圆角 40">
              <a:extLst>
                <a:ext uri="{FF2B5EF4-FFF2-40B4-BE49-F238E27FC236}">
                  <a16:creationId xmlns:a16="http://schemas.microsoft.com/office/drawing/2014/main" id="{A09A46C6-D63D-41D3-AD92-720E8C9ECDB3}"/>
                </a:ext>
              </a:extLst>
            </p:cNvPr>
            <p:cNvSpPr/>
            <p:nvPr/>
          </p:nvSpPr>
          <p:spPr>
            <a:xfrm>
              <a:off x="6521166" y="3076581"/>
              <a:ext cx="701294" cy="338181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b="1" dirty="0">
                  <a:solidFill>
                    <a:schemeClr val="tx1"/>
                  </a:solidFill>
                </a:rPr>
                <a:t>ImmuT</a:t>
              </a:r>
            </a:p>
          </p:txBody>
        </p:sp>
        <p:sp>
          <p:nvSpPr>
            <p:cNvPr id="32" name="矩形: 圆角 41">
              <a:extLst>
                <a:ext uri="{FF2B5EF4-FFF2-40B4-BE49-F238E27FC236}">
                  <a16:creationId xmlns:a16="http://schemas.microsoft.com/office/drawing/2014/main" id="{2D4191A3-DAF4-4AE4-BEE5-00E27BBDFFB0}"/>
                </a:ext>
              </a:extLst>
            </p:cNvPr>
            <p:cNvSpPr/>
            <p:nvPr/>
          </p:nvSpPr>
          <p:spPr>
            <a:xfrm>
              <a:off x="7472628" y="3063769"/>
              <a:ext cx="701293" cy="338181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b="1" dirty="0">
                  <a:solidFill>
                    <a:schemeClr val="tx1"/>
                  </a:solidFill>
                </a:rPr>
                <a:t>MemT</a:t>
              </a:r>
              <a:endParaRPr lang="zh-CN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箭头: 下 42">
              <a:extLst>
                <a:ext uri="{FF2B5EF4-FFF2-40B4-BE49-F238E27FC236}">
                  <a16:creationId xmlns:a16="http://schemas.microsoft.com/office/drawing/2014/main" id="{3F55131E-B1E2-4D90-80A8-54B55F3558CE}"/>
                </a:ext>
              </a:extLst>
            </p:cNvPr>
            <p:cNvSpPr/>
            <p:nvPr/>
          </p:nvSpPr>
          <p:spPr>
            <a:xfrm flipH="1">
              <a:off x="8721807" y="3401949"/>
              <a:ext cx="99570" cy="351333"/>
            </a:xfrm>
            <a:prstGeom prst="downArrow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8800" b="1" dirty="0"/>
            </a:p>
          </p:txBody>
        </p:sp>
        <p:sp>
          <p:nvSpPr>
            <p:cNvPr id="34" name="箭头: 下 43">
              <a:extLst>
                <a:ext uri="{FF2B5EF4-FFF2-40B4-BE49-F238E27FC236}">
                  <a16:creationId xmlns:a16="http://schemas.microsoft.com/office/drawing/2014/main" id="{963A6DA5-83F7-4AA4-9C16-69C40FCA8ED7}"/>
                </a:ext>
              </a:extLst>
            </p:cNvPr>
            <p:cNvSpPr/>
            <p:nvPr/>
          </p:nvSpPr>
          <p:spPr>
            <a:xfrm rot="5400000" flipH="1">
              <a:off x="7263056" y="3157628"/>
              <a:ext cx="168979" cy="181068"/>
            </a:xfrm>
            <a:prstGeom prst="downArrow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8800" b="1" dirty="0"/>
            </a:p>
          </p:txBody>
        </p:sp>
        <p:cxnSp>
          <p:nvCxnSpPr>
            <p:cNvPr id="35" name="连接符: 曲线 44">
              <a:extLst>
                <a:ext uri="{FF2B5EF4-FFF2-40B4-BE49-F238E27FC236}">
                  <a16:creationId xmlns:a16="http://schemas.microsoft.com/office/drawing/2014/main" id="{B1294536-49F9-4AEB-B171-7E33E9049359}"/>
                </a:ext>
              </a:extLst>
            </p:cNvPr>
            <p:cNvCxnSpPr>
              <a:cxnSpLocks/>
              <a:endCxn id="38" idx="3"/>
            </p:cNvCxnSpPr>
            <p:nvPr/>
          </p:nvCxnSpPr>
          <p:spPr>
            <a:xfrm>
              <a:off x="7469909" y="3976434"/>
              <a:ext cx="543185" cy="348818"/>
            </a:xfrm>
            <a:prstGeom prst="curvedConnector3">
              <a:avLst>
                <a:gd name="adj1" fmla="val 141520"/>
              </a:avLst>
            </a:prstGeom>
            <a:ln w="28575">
              <a:solidFill>
                <a:schemeClr val="tx1"/>
              </a:solidFill>
              <a:prstDash val="solid"/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85">
              <a:extLst>
                <a:ext uri="{FF2B5EF4-FFF2-40B4-BE49-F238E27FC236}">
                  <a16:creationId xmlns:a16="http://schemas.microsoft.com/office/drawing/2014/main" id="{058FDCF1-9541-473B-B21C-DD063BA9AE36}"/>
                </a:ext>
              </a:extLst>
            </p:cNvPr>
            <p:cNvSpPr txBox="1"/>
            <p:nvPr/>
          </p:nvSpPr>
          <p:spPr>
            <a:xfrm>
              <a:off x="6860187" y="3530644"/>
              <a:ext cx="701293" cy="3010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b="1" dirty="0"/>
                <a:t>Flush</a:t>
              </a:r>
              <a:endParaRPr lang="zh-CN" altLang="en-US" sz="1400" b="1" dirty="0"/>
            </a:p>
          </p:txBody>
        </p:sp>
        <p:grpSp>
          <p:nvGrpSpPr>
            <p:cNvPr id="37" name="组合 46">
              <a:extLst>
                <a:ext uri="{FF2B5EF4-FFF2-40B4-BE49-F238E27FC236}">
                  <a16:creationId xmlns:a16="http://schemas.microsoft.com/office/drawing/2014/main" id="{67A5A7B9-A433-44EE-B6A3-AB9D077F2A45}"/>
                </a:ext>
              </a:extLst>
            </p:cNvPr>
            <p:cNvGrpSpPr/>
            <p:nvPr/>
          </p:nvGrpSpPr>
          <p:grpSpPr>
            <a:xfrm>
              <a:off x="6643255" y="3876066"/>
              <a:ext cx="464575" cy="192518"/>
              <a:chOff x="803039" y="3521677"/>
              <a:chExt cx="426475" cy="204337"/>
            </a:xfrm>
          </p:grpSpPr>
          <p:sp>
            <p:nvSpPr>
              <p:cNvPr id="75" name="矩形 47">
                <a:extLst>
                  <a:ext uri="{FF2B5EF4-FFF2-40B4-BE49-F238E27FC236}">
                    <a16:creationId xmlns:a16="http://schemas.microsoft.com/office/drawing/2014/main" id="{7F9FC4F4-EA72-4A7C-AE02-2ABAA59E7E1F}"/>
                  </a:ext>
                </a:extLst>
              </p:cNvPr>
              <p:cNvSpPr/>
              <p:nvPr/>
            </p:nvSpPr>
            <p:spPr>
              <a:xfrm>
                <a:off x="1119390" y="3521677"/>
                <a:ext cx="110124" cy="204337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76" name="矩形 48">
                <a:extLst>
                  <a:ext uri="{FF2B5EF4-FFF2-40B4-BE49-F238E27FC236}">
                    <a16:creationId xmlns:a16="http://schemas.microsoft.com/office/drawing/2014/main" id="{071D29BD-2E4C-42FC-AD2F-CAB7941CCB1C}"/>
                  </a:ext>
                </a:extLst>
              </p:cNvPr>
              <p:cNvSpPr/>
              <p:nvPr/>
            </p:nvSpPr>
            <p:spPr>
              <a:xfrm>
                <a:off x="803039" y="3521677"/>
                <a:ext cx="319985" cy="2043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5">
                  <a:extLst>
                    <a:ext uri="{FF2B5EF4-FFF2-40B4-BE49-F238E27FC236}">
                      <a16:creationId xmlns:a16="http://schemas.microsoft.com/office/drawing/2014/main" id="{17F75834-8115-4BD9-8C2B-3DF3F8BF5828}"/>
                    </a:ext>
                  </a:extLst>
                </p:cNvPr>
                <p:cNvSpPr txBox="1"/>
                <p:nvPr/>
              </p:nvSpPr>
              <p:spPr>
                <a:xfrm>
                  <a:off x="7681186" y="4159696"/>
                  <a:ext cx="331907" cy="33111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altLang="zh-CN" sz="1600" b="1" dirty="0"/>
                </a:p>
              </p:txBody>
            </p:sp>
          </mc:Choice>
          <mc:Fallback xmlns="">
            <p:sp>
              <p:nvSpPr>
                <p:cNvPr id="38" name="文本框 5">
                  <a:extLst>
                    <a:ext uri="{FF2B5EF4-FFF2-40B4-BE49-F238E27FC236}">
                      <a16:creationId xmlns:a16="http://schemas.microsoft.com/office/drawing/2014/main" id="{17F75834-8115-4BD9-8C2B-3DF3F8BF58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1186" y="4159696"/>
                  <a:ext cx="331907" cy="33111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HK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9" name="组合 50">
              <a:extLst>
                <a:ext uri="{FF2B5EF4-FFF2-40B4-BE49-F238E27FC236}">
                  <a16:creationId xmlns:a16="http://schemas.microsoft.com/office/drawing/2014/main" id="{0CCBA5A3-EF71-44CF-BEAF-DF73A56D3EC9}"/>
                </a:ext>
              </a:extLst>
            </p:cNvPr>
            <p:cNvGrpSpPr/>
            <p:nvPr/>
          </p:nvGrpSpPr>
          <p:grpSpPr>
            <a:xfrm>
              <a:off x="7177651" y="4235088"/>
              <a:ext cx="464575" cy="192518"/>
              <a:chOff x="803039" y="3521677"/>
              <a:chExt cx="426475" cy="204337"/>
            </a:xfrm>
          </p:grpSpPr>
          <p:sp>
            <p:nvSpPr>
              <p:cNvPr id="73" name="矩形 51">
                <a:extLst>
                  <a:ext uri="{FF2B5EF4-FFF2-40B4-BE49-F238E27FC236}">
                    <a16:creationId xmlns:a16="http://schemas.microsoft.com/office/drawing/2014/main" id="{5B8E9889-C17B-4169-B738-8B6697A98A7B}"/>
                  </a:ext>
                </a:extLst>
              </p:cNvPr>
              <p:cNvSpPr/>
              <p:nvPr/>
            </p:nvSpPr>
            <p:spPr>
              <a:xfrm>
                <a:off x="1119390" y="3521677"/>
                <a:ext cx="110124" cy="204337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74" name="矩形 52">
                <a:extLst>
                  <a:ext uri="{FF2B5EF4-FFF2-40B4-BE49-F238E27FC236}">
                    <a16:creationId xmlns:a16="http://schemas.microsoft.com/office/drawing/2014/main" id="{7A3D3294-4BB1-4F5D-9285-5B946B0151CF}"/>
                  </a:ext>
                </a:extLst>
              </p:cNvPr>
              <p:cNvSpPr/>
              <p:nvPr/>
            </p:nvSpPr>
            <p:spPr>
              <a:xfrm>
                <a:off x="803039" y="3521677"/>
                <a:ext cx="319985" cy="2043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</p:grpSp>
        <p:grpSp>
          <p:nvGrpSpPr>
            <p:cNvPr id="40" name="组合 53">
              <a:extLst>
                <a:ext uri="{FF2B5EF4-FFF2-40B4-BE49-F238E27FC236}">
                  <a16:creationId xmlns:a16="http://schemas.microsoft.com/office/drawing/2014/main" id="{03486BF8-AB94-4EEB-B88E-21B227B99BC9}"/>
                </a:ext>
              </a:extLst>
            </p:cNvPr>
            <p:cNvGrpSpPr/>
            <p:nvPr/>
          </p:nvGrpSpPr>
          <p:grpSpPr>
            <a:xfrm>
              <a:off x="6644832" y="4234223"/>
              <a:ext cx="464575" cy="192518"/>
              <a:chOff x="803039" y="3521677"/>
              <a:chExt cx="426475" cy="204337"/>
            </a:xfrm>
          </p:grpSpPr>
          <p:sp>
            <p:nvSpPr>
              <p:cNvPr id="71" name="矩形 54">
                <a:extLst>
                  <a:ext uri="{FF2B5EF4-FFF2-40B4-BE49-F238E27FC236}">
                    <a16:creationId xmlns:a16="http://schemas.microsoft.com/office/drawing/2014/main" id="{68282309-A7AB-49E8-9D3E-5572EFD0E6B5}"/>
                  </a:ext>
                </a:extLst>
              </p:cNvPr>
              <p:cNvSpPr/>
              <p:nvPr/>
            </p:nvSpPr>
            <p:spPr>
              <a:xfrm>
                <a:off x="1119390" y="3521677"/>
                <a:ext cx="110124" cy="204337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72" name="矩形 55">
                <a:extLst>
                  <a:ext uri="{FF2B5EF4-FFF2-40B4-BE49-F238E27FC236}">
                    <a16:creationId xmlns:a16="http://schemas.microsoft.com/office/drawing/2014/main" id="{F75AA585-3109-43C9-8994-0671AA59E303}"/>
                  </a:ext>
                </a:extLst>
              </p:cNvPr>
              <p:cNvSpPr/>
              <p:nvPr/>
            </p:nvSpPr>
            <p:spPr>
              <a:xfrm>
                <a:off x="803039" y="3521677"/>
                <a:ext cx="319985" cy="2043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111">
                  <a:extLst>
                    <a:ext uri="{FF2B5EF4-FFF2-40B4-BE49-F238E27FC236}">
                      <a16:creationId xmlns:a16="http://schemas.microsoft.com/office/drawing/2014/main" id="{033B2475-1CA5-4F4A-9C1F-8E20FB7FEE16}"/>
                    </a:ext>
                  </a:extLst>
                </p:cNvPr>
                <p:cNvSpPr txBox="1"/>
                <p:nvPr/>
              </p:nvSpPr>
              <p:spPr>
                <a:xfrm>
                  <a:off x="8250263" y="4762915"/>
                  <a:ext cx="331907" cy="33111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altLang="zh-CN" sz="1600" b="1" dirty="0"/>
                </a:p>
              </p:txBody>
            </p:sp>
          </mc:Choice>
          <mc:Fallback xmlns="">
            <p:sp>
              <p:nvSpPr>
                <p:cNvPr id="41" name="文本框 111">
                  <a:extLst>
                    <a:ext uri="{FF2B5EF4-FFF2-40B4-BE49-F238E27FC236}">
                      <a16:creationId xmlns:a16="http://schemas.microsoft.com/office/drawing/2014/main" id="{033B2475-1CA5-4F4A-9C1F-8E20FB7FEE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0263" y="4762915"/>
                  <a:ext cx="331907" cy="33111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HK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组合 57">
              <a:extLst>
                <a:ext uri="{FF2B5EF4-FFF2-40B4-BE49-F238E27FC236}">
                  <a16:creationId xmlns:a16="http://schemas.microsoft.com/office/drawing/2014/main" id="{A7F750EC-B0D7-42D8-B04B-F72AC35F5437}"/>
                </a:ext>
              </a:extLst>
            </p:cNvPr>
            <p:cNvGrpSpPr/>
            <p:nvPr/>
          </p:nvGrpSpPr>
          <p:grpSpPr>
            <a:xfrm>
              <a:off x="7208375" y="4847878"/>
              <a:ext cx="464575" cy="192518"/>
              <a:chOff x="803039" y="3521677"/>
              <a:chExt cx="426475" cy="204337"/>
            </a:xfrm>
          </p:grpSpPr>
          <p:sp>
            <p:nvSpPr>
              <p:cNvPr id="69" name="矩形 58">
                <a:extLst>
                  <a:ext uri="{FF2B5EF4-FFF2-40B4-BE49-F238E27FC236}">
                    <a16:creationId xmlns:a16="http://schemas.microsoft.com/office/drawing/2014/main" id="{2DE0F922-D168-4680-8363-C7B51A2CB2D9}"/>
                  </a:ext>
                </a:extLst>
              </p:cNvPr>
              <p:cNvSpPr/>
              <p:nvPr/>
            </p:nvSpPr>
            <p:spPr>
              <a:xfrm>
                <a:off x="1119390" y="3521677"/>
                <a:ext cx="110124" cy="204337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70" name="矩形 59">
                <a:extLst>
                  <a:ext uri="{FF2B5EF4-FFF2-40B4-BE49-F238E27FC236}">
                    <a16:creationId xmlns:a16="http://schemas.microsoft.com/office/drawing/2014/main" id="{781C450A-3A4F-4F7F-ADA8-5EE08C8F8C22}"/>
                  </a:ext>
                </a:extLst>
              </p:cNvPr>
              <p:cNvSpPr/>
              <p:nvPr/>
            </p:nvSpPr>
            <p:spPr>
              <a:xfrm>
                <a:off x="803039" y="3521677"/>
                <a:ext cx="319985" cy="2043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</p:grpSp>
        <p:grpSp>
          <p:nvGrpSpPr>
            <p:cNvPr id="43" name="组合 60">
              <a:extLst>
                <a:ext uri="{FF2B5EF4-FFF2-40B4-BE49-F238E27FC236}">
                  <a16:creationId xmlns:a16="http://schemas.microsoft.com/office/drawing/2014/main" id="{0003E9B9-9F98-4EC1-82F4-12952315FE84}"/>
                </a:ext>
              </a:extLst>
            </p:cNvPr>
            <p:cNvGrpSpPr/>
            <p:nvPr/>
          </p:nvGrpSpPr>
          <p:grpSpPr>
            <a:xfrm>
              <a:off x="6644832" y="4847878"/>
              <a:ext cx="464575" cy="192518"/>
              <a:chOff x="803039" y="3521677"/>
              <a:chExt cx="426475" cy="204337"/>
            </a:xfrm>
          </p:grpSpPr>
          <p:sp>
            <p:nvSpPr>
              <p:cNvPr id="67" name="矩形 61">
                <a:extLst>
                  <a:ext uri="{FF2B5EF4-FFF2-40B4-BE49-F238E27FC236}">
                    <a16:creationId xmlns:a16="http://schemas.microsoft.com/office/drawing/2014/main" id="{DECF8E23-324E-46FB-8513-0AE0CFB61720}"/>
                  </a:ext>
                </a:extLst>
              </p:cNvPr>
              <p:cNvSpPr/>
              <p:nvPr/>
            </p:nvSpPr>
            <p:spPr>
              <a:xfrm>
                <a:off x="1119390" y="3521677"/>
                <a:ext cx="110124" cy="204337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68" name="矩形 62">
                <a:extLst>
                  <a:ext uri="{FF2B5EF4-FFF2-40B4-BE49-F238E27FC236}">
                    <a16:creationId xmlns:a16="http://schemas.microsoft.com/office/drawing/2014/main" id="{4358DF60-C134-48A2-B37E-01EE2593891E}"/>
                  </a:ext>
                </a:extLst>
              </p:cNvPr>
              <p:cNvSpPr/>
              <p:nvPr/>
            </p:nvSpPr>
            <p:spPr>
              <a:xfrm>
                <a:off x="803039" y="3521677"/>
                <a:ext cx="319985" cy="2043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</p:grpSp>
        <p:grpSp>
          <p:nvGrpSpPr>
            <p:cNvPr id="44" name="组合 1023">
              <a:extLst>
                <a:ext uri="{FF2B5EF4-FFF2-40B4-BE49-F238E27FC236}">
                  <a16:creationId xmlns:a16="http://schemas.microsoft.com/office/drawing/2014/main" id="{D5BDE964-9DDE-4013-95EB-4E6F29EC2ACD}"/>
                </a:ext>
              </a:extLst>
            </p:cNvPr>
            <p:cNvGrpSpPr/>
            <p:nvPr/>
          </p:nvGrpSpPr>
          <p:grpSpPr>
            <a:xfrm>
              <a:off x="7754534" y="4847878"/>
              <a:ext cx="464575" cy="192518"/>
              <a:chOff x="803039" y="3521677"/>
              <a:chExt cx="426475" cy="204337"/>
            </a:xfrm>
          </p:grpSpPr>
          <p:sp>
            <p:nvSpPr>
              <p:cNvPr id="65" name="矩形 1024">
                <a:extLst>
                  <a:ext uri="{FF2B5EF4-FFF2-40B4-BE49-F238E27FC236}">
                    <a16:creationId xmlns:a16="http://schemas.microsoft.com/office/drawing/2014/main" id="{F1ABF870-58ED-4401-8069-72B879A66319}"/>
                  </a:ext>
                </a:extLst>
              </p:cNvPr>
              <p:cNvSpPr/>
              <p:nvPr/>
            </p:nvSpPr>
            <p:spPr>
              <a:xfrm>
                <a:off x="1119390" y="3521677"/>
                <a:ext cx="110124" cy="204337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66" name="矩形 1026">
                <a:extLst>
                  <a:ext uri="{FF2B5EF4-FFF2-40B4-BE49-F238E27FC236}">
                    <a16:creationId xmlns:a16="http://schemas.microsoft.com/office/drawing/2014/main" id="{3C70317C-F795-41AE-BE1C-D837A3FB3EF1}"/>
                  </a:ext>
                </a:extLst>
              </p:cNvPr>
              <p:cNvSpPr/>
              <p:nvPr/>
            </p:nvSpPr>
            <p:spPr>
              <a:xfrm>
                <a:off x="803039" y="3521677"/>
                <a:ext cx="319985" cy="2043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</p:grpSp>
        <p:cxnSp>
          <p:nvCxnSpPr>
            <p:cNvPr id="47" name="直接箭头连接符 1030">
              <a:extLst>
                <a:ext uri="{FF2B5EF4-FFF2-40B4-BE49-F238E27FC236}">
                  <a16:creationId xmlns:a16="http://schemas.microsoft.com/office/drawing/2014/main" id="{93832319-838D-4FE7-AA03-B1AE8A6441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29006" y="5040396"/>
              <a:ext cx="269144" cy="1152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1031">
              <a:extLst>
                <a:ext uri="{FF2B5EF4-FFF2-40B4-BE49-F238E27FC236}">
                  <a16:creationId xmlns:a16="http://schemas.microsoft.com/office/drawing/2014/main" id="{1EABF3C4-6CAB-438E-8E06-2E88A07E1434}"/>
                </a:ext>
              </a:extLst>
            </p:cNvPr>
            <p:cNvCxnSpPr>
              <a:cxnSpLocks/>
            </p:cNvCxnSpPr>
            <p:nvPr/>
          </p:nvCxnSpPr>
          <p:spPr>
            <a:xfrm>
              <a:off x="7028457" y="5040396"/>
              <a:ext cx="221839" cy="10687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连接符: 曲线 1032">
              <a:extLst>
                <a:ext uri="{FF2B5EF4-FFF2-40B4-BE49-F238E27FC236}">
                  <a16:creationId xmlns:a16="http://schemas.microsoft.com/office/drawing/2014/main" id="{BA78F8B6-F0DA-4EF5-BBE7-C3B809346E6F}"/>
                </a:ext>
              </a:extLst>
            </p:cNvPr>
            <p:cNvCxnSpPr>
              <a:cxnSpLocks/>
              <a:endCxn id="41" idx="3"/>
            </p:cNvCxnSpPr>
            <p:nvPr/>
          </p:nvCxnSpPr>
          <p:spPr>
            <a:xfrm rot="16200000" flipH="1">
              <a:off x="8036831" y="4383133"/>
              <a:ext cx="549220" cy="541459"/>
            </a:xfrm>
            <a:prstGeom prst="curvedConnector4">
              <a:avLst>
                <a:gd name="adj1" fmla="val 34928"/>
                <a:gd name="adj2" fmla="val 141653"/>
              </a:avLst>
            </a:prstGeom>
            <a:ln w="28575">
              <a:solidFill>
                <a:schemeClr val="tx1"/>
              </a:solidFill>
              <a:prstDash val="solid"/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箭头: 下 1034">
              <a:extLst>
                <a:ext uri="{FF2B5EF4-FFF2-40B4-BE49-F238E27FC236}">
                  <a16:creationId xmlns:a16="http://schemas.microsoft.com/office/drawing/2014/main" id="{38C3BC40-AF24-4755-93E3-CFC19607CE2F}"/>
                </a:ext>
              </a:extLst>
            </p:cNvPr>
            <p:cNvSpPr/>
            <p:nvPr/>
          </p:nvSpPr>
          <p:spPr>
            <a:xfrm rot="5400000" flipH="1">
              <a:off x="8214514" y="3150570"/>
              <a:ext cx="168979" cy="181068"/>
            </a:xfrm>
            <a:prstGeom prst="downArrow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8800" b="1" dirty="0"/>
            </a:p>
          </p:txBody>
        </p:sp>
        <p:sp>
          <p:nvSpPr>
            <p:cNvPr id="61" name="文本框 71">
              <a:extLst>
                <a:ext uri="{FF2B5EF4-FFF2-40B4-BE49-F238E27FC236}">
                  <a16:creationId xmlns:a16="http://schemas.microsoft.com/office/drawing/2014/main" id="{7117540C-D888-4AAA-89A9-1A4CDFE32808}"/>
                </a:ext>
              </a:extLst>
            </p:cNvPr>
            <p:cNvSpPr txBox="1"/>
            <p:nvPr/>
          </p:nvSpPr>
          <p:spPr>
            <a:xfrm>
              <a:off x="6207954" y="4567081"/>
              <a:ext cx="1370318" cy="3311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 dirty="0"/>
                <a:t>SSTable</a:t>
              </a:r>
              <a:endParaRPr lang="zh-CN" altLang="en-US" sz="1600" b="1" dirty="0"/>
            </a:p>
          </p:txBody>
        </p:sp>
      </p:grpSp>
      <p:sp>
        <p:nvSpPr>
          <p:cNvPr id="83" name="对话气泡: 矩形 1027">
            <a:extLst>
              <a:ext uri="{FF2B5EF4-FFF2-40B4-BE49-F238E27FC236}">
                <a16:creationId xmlns:a16="http://schemas.microsoft.com/office/drawing/2014/main" id="{DA932DAC-F803-4C61-B101-EDF9EEE49038}"/>
              </a:ext>
            </a:extLst>
          </p:cNvPr>
          <p:cNvSpPr/>
          <p:nvPr/>
        </p:nvSpPr>
        <p:spPr bwMode="auto">
          <a:xfrm>
            <a:off x="9283337" y="4599269"/>
            <a:ext cx="2754675" cy="1047595"/>
          </a:xfrm>
          <a:prstGeom prst="wedgeRectCallout">
            <a:avLst>
              <a:gd name="adj1" fmla="val -55516"/>
              <a:gd name="adj2" fmla="val -18365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Internal KV storage via Log-structured Merge tree (LSM-tree)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对话气泡: 矩形 1048">
            <a:extLst>
              <a:ext uri="{FF2B5EF4-FFF2-40B4-BE49-F238E27FC236}">
                <a16:creationId xmlns:a16="http://schemas.microsoft.com/office/drawing/2014/main" id="{4A26BEB6-861E-4E0A-B6D2-38B8D02C7B02}"/>
              </a:ext>
            </a:extLst>
          </p:cNvPr>
          <p:cNvSpPr/>
          <p:nvPr/>
        </p:nvSpPr>
        <p:spPr bwMode="auto">
          <a:xfrm>
            <a:off x="241458" y="2362200"/>
            <a:ext cx="2352653" cy="759153"/>
          </a:xfrm>
          <a:prstGeom prst="wedgeRectCallout">
            <a:avLst>
              <a:gd name="adj1" fmla="val 30003"/>
              <a:gd name="adj2" fmla="val 71595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KV partitioning via consistent hashing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543F1C67-EDF5-42B1-A105-E16E1E0B5621}"/>
              </a:ext>
            </a:extLst>
          </p:cNvPr>
          <p:cNvSpPr txBox="1">
            <a:spLocks/>
          </p:cNvSpPr>
          <p:nvPr/>
        </p:nvSpPr>
        <p:spPr bwMode="auto">
          <a:xfrm>
            <a:off x="608012" y="6019801"/>
            <a:ext cx="10969943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>
                <a:solidFill>
                  <a:srgbClr val="FF0000"/>
                </a:solidFill>
              </a:rPr>
              <a:t>Drawback: Replication has high storage overhead</a:t>
            </a:r>
            <a:endParaRPr lang="en-HK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5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E2E3B-B3F8-47F9-B01E-9EE3EF024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 Coding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9115B-F16D-4923-AF31-8837BDD68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371600"/>
            <a:ext cx="10969943" cy="4678364"/>
          </a:xfrm>
        </p:spPr>
        <p:txBody>
          <a:bodyPr/>
          <a:lstStyle/>
          <a:p>
            <a:r>
              <a:rPr lang="en-US" i="1" dirty="0"/>
              <a:t>(n, k)</a:t>
            </a:r>
            <a:r>
              <a:rPr lang="en-US" dirty="0"/>
              <a:t> R</a:t>
            </a:r>
            <a:r>
              <a:rPr lang="en-HK" dirty="0" err="1"/>
              <a:t>eed</a:t>
            </a:r>
            <a:r>
              <a:rPr lang="en-HK" dirty="0"/>
              <a:t>-Solomon (RS) codes: </a:t>
            </a:r>
          </a:p>
          <a:p>
            <a:pPr lvl="1"/>
            <a:r>
              <a:rPr lang="en-HK" dirty="0"/>
              <a:t>Encode </a:t>
            </a:r>
            <a:r>
              <a:rPr lang="en-HK" i="1" dirty="0"/>
              <a:t>k </a:t>
            </a:r>
            <a:r>
              <a:rPr lang="en-HK" dirty="0">
                <a:solidFill>
                  <a:srgbClr val="FF0000"/>
                </a:solidFill>
              </a:rPr>
              <a:t>data chunks</a:t>
            </a:r>
            <a:r>
              <a:rPr lang="en-HK" dirty="0"/>
              <a:t> to </a:t>
            </a:r>
            <a:r>
              <a:rPr lang="en-HK" i="1" dirty="0"/>
              <a:t>n-k</a:t>
            </a:r>
            <a:r>
              <a:rPr lang="en-HK" dirty="0"/>
              <a:t> </a:t>
            </a:r>
            <a:r>
              <a:rPr lang="en-HK" dirty="0">
                <a:solidFill>
                  <a:srgbClr val="FF0000"/>
                </a:solidFill>
              </a:rPr>
              <a:t>parity chunks</a:t>
            </a:r>
          </a:p>
          <a:p>
            <a:pPr lvl="1"/>
            <a:r>
              <a:rPr lang="en-HK" dirty="0"/>
              <a:t>Each collection of </a:t>
            </a:r>
            <a:r>
              <a:rPr lang="en-HK" i="1" dirty="0"/>
              <a:t>n</a:t>
            </a:r>
            <a:r>
              <a:rPr lang="en-HK" dirty="0"/>
              <a:t> data/parity chunks forms a </a:t>
            </a:r>
            <a:r>
              <a:rPr lang="en-HK" dirty="0">
                <a:solidFill>
                  <a:srgbClr val="FF0000"/>
                </a:solidFill>
              </a:rPr>
              <a:t>coding group</a:t>
            </a:r>
          </a:p>
          <a:p>
            <a:pPr lvl="1"/>
            <a:r>
              <a:rPr lang="en-HK" dirty="0"/>
              <a:t>With a redundancy of </a:t>
            </a:r>
            <a:r>
              <a:rPr lang="en-HK" i="1" dirty="0"/>
              <a:t>n/k</a:t>
            </a:r>
            <a:r>
              <a:rPr lang="en-HK" dirty="0"/>
              <a:t>, any </a:t>
            </a:r>
            <a:r>
              <a:rPr lang="en-HK" i="1" dirty="0"/>
              <a:t>k</a:t>
            </a:r>
            <a:r>
              <a:rPr lang="en-HK" dirty="0"/>
              <a:t> out of </a:t>
            </a:r>
            <a:r>
              <a:rPr lang="en-HK" i="1" dirty="0"/>
              <a:t>n</a:t>
            </a:r>
            <a:r>
              <a:rPr lang="en-HK" dirty="0"/>
              <a:t> chunks can recover lost data</a:t>
            </a:r>
          </a:p>
          <a:p>
            <a:r>
              <a:rPr lang="en-US" dirty="0"/>
              <a:t>Compared with replication, erasure coding</a:t>
            </a:r>
            <a:endParaRPr lang="en-HK" dirty="0"/>
          </a:p>
          <a:p>
            <a:pPr lvl="1"/>
            <a:r>
              <a:rPr lang="en-US" dirty="0"/>
              <a:t>    Saves significant storage overhead</a:t>
            </a:r>
            <a:endParaRPr lang="en-HK" dirty="0"/>
          </a:p>
          <a:p>
            <a:pPr lvl="1"/>
            <a:r>
              <a:rPr lang="en-HK" dirty="0"/>
              <a:t>    Incurs higher degraded read and full-node recovery overhead</a:t>
            </a:r>
          </a:p>
          <a:p>
            <a:pPr lvl="1"/>
            <a:endParaRPr lang="en-HK" dirty="0"/>
          </a:p>
          <a:p>
            <a:r>
              <a:rPr lang="en-US" altLang="zh-CN" b="1" dirty="0">
                <a:solidFill>
                  <a:srgbClr val="FF0000"/>
                </a:solidFill>
              </a:rPr>
              <a:t>Can we maintain storage efficiency via erasure coding, while preserving high performance, in tiered storage?</a:t>
            </a:r>
          </a:p>
          <a:p>
            <a:endParaRPr lang="en-HK" dirty="0"/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1B69F-5412-489E-8A9D-1003D54100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8" descr="Thumbnail for version as of 20:40, 31 January 2008">
            <a:extLst>
              <a:ext uri="{FF2B5EF4-FFF2-40B4-BE49-F238E27FC236}">
                <a16:creationId xmlns:a16="http://schemas.microsoft.com/office/drawing/2014/main" id="{71BF74C6-F5B9-46CB-BEEB-FE26F86EE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2" y="3962400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commons/thumb/b/ba/Red_x.svg/1024px-Red_x.svg.png">
            <a:extLst>
              <a:ext uri="{FF2B5EF4-FFF2-40B4-BE49-F238E27FC236}">
                <a16:creationId xmlns:a16="http://schemas.microsoft.com/office/drawing/2014/main" id="{153FAD8C-64DD-49B4-A246-FCA7B5B6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2" y="44196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15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C0B07-3084-49E3-9998-268C771B1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Skewed Access Patterns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64D48-E56F-4F88-B932-B71920D34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447801"/>
            <a:ext cx="10969943" cy="609599"/>
          </a:xfrm>
        </p:spPr>
        <p:txBody>
          <a:bodyPr/>
          <a:lstStyle/>
          <a:p>
            <a:r>
              <a:rPr lang="en-US" altLang="zh-CN" dirty="0"/>
              <a:t>Practical KV workloads have skewed access patterns</a:t>
            </a:r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2307A-29D1-40F5-96DC-21A911278E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41B7BE7B-914D-43EE-B5A4-EE79FDF43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2453871"/>
            <a:ext cx="7386685" cy="219432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4114C3-F42D-492F-A23C-F7D96E418083}"/>
              </a:ext>
            </a:extLst>
          </p:cNvPr>
          <p:cNvSpPr txBox="1">
            <a:spLocks/>
          </p:cNvSpPr>
          <p:nvPr/>
        </p:nvSpPr>
        <p:spPr bwMode="auto">
          <a:xfrm>
            <a:off x="8609029" y="2612539"/>
            <a:ext cx="3506787" cy="143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sz="2000" kern="0" dirty="0"/>
              <a:t>10-node Cassandra cluster</a:t>
            </a:r>
            <a:br>
              <a:rPr lang="en-US" altLang="zh-CN" sz="2000" kern="0" dirty="0"/>
            </a:br>
            <a:r>
              <a:rPr lang="en-US" altLang="zh-CN" sz="2000" kern="0" dirty="0"/>
              <a:t>- </a:t>
            </a:r>
            <a:r>
              <a:rPr lang="en-US" altLang="zh-CN" sz="1800" kern="0" dirty="0"/>
              <a:t>Load 100M 1-KiB KV pairs</a:t>
            </a:r>
            <a:br>
              <a:rPr lang="en-US" altLang="zh-CN" sz="1800" kern="0" dirty="0"/>
            </a:br>
            <a:r>
              <a:rPr lang="en-US" altLang="zh-CN" sz="1800" kern="0" dirty="0"/>
              <a:t>- Issue 1M reads</a:t>
            </a:r>
            <a:br>
              <a:rPr lang="en-US" altLang="zh-CN" sz="1800" kern="0" dirty="0"/>
            </a:br>
            <a:r>
              <a:rPr lang="en-US" altLang="zh-CN" sz="1800" kern="0" dirty="0"/>
              <a:t>- Keys accessed under </a:t>
            </a:r>
            <a:r>
              <a:rPr lang="en-US" altLang="zh-CN" sz="1800" kern="0" dirty="0" err="1"/>
              <a:t>Zipf</a:t>
            </a:r>
            <a:r>
              <a:rPr lang="en-US" altLang="zh-CN" sz="1800" kern="0" dirty="0"/>
              <a:t> (0.99)</a:t>
            </a:r>
          </a:p>
          <a:p>
            <a:endParaRPr lang="en-HK" sz="2000" kern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2D5D8C-C618-4E6C-BCB3-0881DBD5CCDE}"/>
              </a:ext>
            </a:extLst>
          </p:cNvPr>
          <p:cNvSpPr txBox="1">
            <a:spLocks/>
          </p:cNvSpPr>
          <p:nvPr/>
        </p:nvSpPr>
        <p:spPr bwMode="auto">
          <a:xfrm>
            <a:off x="608012" y="5105401"/>
            <a:ext cx="10969943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zh-CN" dirty="0">
                <a:solidFill>
                  <a:srgbClr val="C00000"/>
                </a:solidFill>
                <a:sym typeface="Wingdings" panose="05000000000000000000" pitchFamily="2" charset="2"/>
              </a:rPr>
              <a:t>56.2%</a:t>
            </a:r>
            <a:r>
              <a:rPr lang="en-US" altLang="zh-CN" dirty="0">
                <a:sym typeface="Wingdings" panose="05000000000000000000" pitchFamily="2" charset="2"/>
              </a:rPr>
              <a:t> of SSTables are stored in </a:t>
            </a:r>
            <a:r>
              <a:rPr lang="en-US" altLang="zh-CN" i="1" dirty="0">
                <a:sym typeface="Wingdings" panose="05000000000000000000" pitchFamily="2" charset="2"/>
              </a:rPr>
              <a:t>L</a:t>
            </a:r>
            <a:r>
              <a:rPr lang="en-US" altLang="zh-CN" i="1" baseline="-25000" dirty="0">
                <a:sym typeface="Wingdings" panose="05000000000000000000" pitchFamily="2" charset="2"/>
              </a:rPr>
              <a:t>4</a:t>
            </a:r>
            <a:r>
              <a:rPr lang="en-US" altLang="zh-CN" dirty="0">
                <a:sym typeface="Wingdings" panose="05000000000000000000" pitchFamily="2" charset="2"/>
              </a:rPr>
              <a:t>, but only have </a:t>
            </a:r>
            <a:r>
              <a:rPr lang="en-US" altLang="zh-CN" dirty="0">
                <a:solidFill>
                  <a:srgbClr val="C00000"/>
                </a:solidFill>
                <a:sym typeface="Wingdings" panose="05000000000000000000" pitchFamily="2" charset="2"/>
              </a:rPr>
              <a:t>10.2%</a:t>
            </a:r>
            <a:r>
              <a:rPr lang="en-US" altLang="zh-CN" dirty="0">
                <a:sym typeface="Wingdings" panose="05000000000000000000" pitchFamily="2" charset="2"/>
              </a:rPr>
              <a:t> of accesses</a:t>
            </a:r>
          </a:p>
          <a:p>
            <a:pPr lvl="1"/>
            <a:r>
              <a:rPr lang="en-US" altLang="zh-CN" dirty="0">
                <a:sym typeface="Wingdings" panose="05000000000000000000" pitchFamily="2" charset="2"/>
              </a:rPr>
              <a:t>Only </a:t>
            </a:r>
            <a:r>
              <a:rPr lang="en-US" altLang="zh-CN" dirty="0">
                <a:solidFill>
                  <a:srgbClr val="C00000"/>
                </a:solidFill>
                <a:sym typeface="Wingdings" panose="05000000000000000000" pitchFamily="2" charset="2"/>
              </a:rPr>
              <a:t>18.2%</a:t>
            </a:r>
            <a:r>
              <a:rPr lang="en-US" altLang="zh-CN" dirty="0">
                <a:sym typeface="Wingdings" panose="05000000000000000000" pitchFamily="2" charset="2"/>
              </a:rPr>
              <a:t> of </a:t>
            </a:r>
            <a:r>
              <a:rPr lang="en-US" altLang="zh-CN" dirty="0" err="1">
                <a:sym typeface="Wingdings" panose="05000000000000000000" pitchFamily="2" charset="2"/>
              </a:rPr>
              <a:t>SSTables</a:t>
            </a:r>
            <a:r>
              <a:rPr lang="en-US" altLang="zh-CN" dirty="0">
                <a:sym typeface="Wingdings" panose="05000000000000000000" pitchFamily="2" charset="2"/>
              </a:rPr>
              <a:t> in </a:t>
            </a:r>
            <a:r>
              <a:rPr lang="en-US" altLang="zh-CN" i="1" dirty="0">
                <a:sym typeface="Wingdings" panose="05000000000000000000" pitchFamily="2" charset="2"/>
              </a:rPr>
              <a:t>L</a:t>
            </a:r>
            <a:r>
              <a:rPr lang="en-US" altLang="zh-CN" i="1" baseline="-25000" dirty="0">
                <a:sym typeface="Wingdings" panose="05000000000000000000" pitchFamily="2" charset="2"/>
              </a:rPr>
              <a:t>4</a:t>
            </a:r>
            <a:r>
              <a:rPr lang="en-US" altLang="zh-CN" dirty="0">
                <a:sym typeface="Wingdings" panose="05000000000000000000" pitchFamily="2" charset="2"/>
              </a:rPr>
              <a:t> are accessed</a:t>
            </a:r>
          </a:p>
          <a:p>
            <a:pPr lvl="1"/>
            <a:endParaRPr lang="en-US" altLang="zh-CN" kern="0" dirty="0"/>
          </a:p>
          <a:p>
            <a:endParaRPr lang="en-HK" kern="0" dirty="0"/>
          </a:p>
        </p:txBody>
      </p:sp>
    </p:spTree>
    <p:extLst>
      <p:ext uri="{BB962C8B-B14F-4D97-AF65-F5344CB8AC3E}">
        <p14:creationId xmlns:p14="http://schemas.microsoft.com/office/powerpoint/2010/main" val="2573282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0F22-5A5E-464D-9475-E6C4A2CC9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21DD1-2FD1-48F3-BF06-03AC32F7C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2819400"/>
            <a:ext cx="10969943" cy="3230565"/>
          </a:xfrm>
        </p:spPr>
        <p:txBody>
          <a:bodyPr/>
          <a:lstStyle/>
          <a:p>
            <a:r>
              <a:rPr lang="en-US" sz="2400" dirty="0"/>
              <a:t>Extends LSM-tree with hybrid redundancy</a:t>
            </a:r>
          </a:p>
          <a:p>
            <a:pPr lvl="1"/>
            <a:r>
              <a:rPr lang="en-US" sz="2000" dirty="0"/>
              <a:t>Replicates hot KV pairs and erasure-codes cold KV pairs in hot tier</a:t>
            </a:r>
          </a:p>
          <a:p>
            <a:pPr lvl="1"/>
            <a:r>
              <a:rPr lang="en-US" sz="2000" dirty="0"/>
              <a:t>Offloads (selectively) cold KV pairs to cold tier for further hot-tier storage savings</a:t>
            </a:r>
          </a:p>
          <a:p>
            <a:r>
              <a:rPr lang="en-US" sz="2400" dirty="0"/>
              <a:t>Key techniques</a:t>
            </a:r>
          </a:p>
          <a:p>
            <a:pPr lvl="1"/>
            <a:r>
              <a:rPr lang="en-US" sz="2000" dirty="0"/>
              <a:t>LSM-tree-based redundancy transitioning</a:t>
            </a:r>
          </a:p>
          <a:p>
            <a:pPr lvl="1"/>
            <a:r>
              <a:rPr lang="en-US" sz="2000" dirty="0"/>
              <a:t>Hotness-aware redundancy transitioning and cold-data offloading</a:t>
            </a:r>
          </a:p>
          <a:p>
            <a:pPr lvl="1"/>
            <a:r>
              <a:rPr lang="en-US" sz="2000" dirty="0"/>
              <a:t>Tunable configuration for balancing storage-performance trade-off</a:t>
            </a:r>
          </a:p>
          <a:p>
            <a:r>
              <a:rPr lang="en-US" sz="2400" dirty="0"/>
              <a:t>Results: </a:t>
            </a:r>
            <a:r>
              <a:rPr lang="en-US" altLang="zh-CN" sz="2400" b="1" dirty="0">
                <a:solidFill>
                  <a:srgbClr val="FF0000"/>
                </a:solidFill>
              </a:rPr>
              <a:t>56.1%</a:t>
            </a:r>
            <a:r>
              <a:rPr lang="en-US" altLang="zh-CN" sz="2400" b="1" dirty="0">
                <a:solidFill>
                  <a:srgbClr val="002060"/>
                </a:solidFill>
              </a:rPr>
              <a:t> </a:t>
            </a:r>
            <a:r>
              <a:rPr lang="en-US" altLang="zh-CN" sz="2400" dirty="0"/>
              <a:t>less hot-tier storage overhead than replication, with s</a:t>
            </a:r>
            <a:r>
              <a:rPr lang="en-US" altLang="zh-CN" sz="2400" dirty="0">
                <a:ea typeface="Cambria Math" panose="02040503050406030204" pitchFamily="18" charset="0"/>
              </a:rPr>
              <a:t>imilar normal read/write performance</a:t>
            </a:r>
            <a:endParaRPr lang="en-US" sz="2400" dirty="0"/>
          </a:p>
          <a:p>
            <a:pPr lvl="1"/>
            <a:endParaRPr lang="en-HK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5B907-65C9-4781-9B80-6534AA7328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1859DC-7858-4BC7-BA57-9F4AB73BB871}"/>
              </a:ext>
            </a:extLst>
          </p:cNvPr>
          <p:cNvSpPr txBox="1">
            <a:spLocks/>
          </p:cNvSpPr>
          <p:nvPr/>
        </p:nvSpPr>
        <p:spPr bwMode="auto">
          <a:xfrm>
            <a:off x="836612" y="1295400"/>
            <a:ext cx="10514172" cy="126525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16" tIns="91440" rIns="91416" bIns="91440" numCol="1" anchor="ctr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126">
              <a:buNone/>
            </a:pPr>
            <a:r>
              <a:rPr lang="en-US" altLang="zh-CN" sz="3200" b="1" kern="0" dirty="0">
                <a:solidFill>
                  <a:srgbClr val="FF0000"/>
                </a:solidFill>
                <a:latin typeface="Arial"/>
              </a:rPr>
              <a:t>ELECT:</a:t>
            </a:r>
            <a:r>
              <a:rPr lang="zh-CN" altLang="en-US" sz="3200" b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zh-CN" sz="3200" b="1" kern="0" dirty="0">
                <a:solidFill>
                  <a:srgbClr val="FF0000"/>
                </a:solidFill>
                <a:latin typeface="Arial"/>
              </a:rPr>
              <a:t>a distributed LSM-tree-based KV store that </a:t>
            </a:r>
            <a:r>
              <a:rPr lang="en-US" altLang="zh-CN" sz="3200" b="1" u="sng" kern="0" dirty="0">
                <a:solidFill>
                  <a:srgbClr val="FF0000"/>
                </a:solidFill>
                <a:latin typeface="Arial"/>
              </a:rPr>
              <a:t>e</a:t>
            </a:r>
            <a:r>
              <a:rPr lang="en-US" altLang="zh-CN" sz="3200" b="1" kern="0" dirty="0">
                <a:solidFill>
                  <a:srgbClr val="FF0000"/>
                </a:solidFill>
                <a:latin typeface="Arial"/>
              </a:rPr>
              <a:t>nab</a:t>
            </a:r>
            <a:r>
              <a:rPr lang="en-US" altLang="zh-CN" sz="3200" b="1" u="sng" kern="0" dirty="0">
                <a:solidFill>
                  <a:srgbClr val="FF0000"/>
                </a:solidFill>
                <a:latin typeface="Arial"/>
              </a:rPr>
              <a:t>l</a:t>
            </a:r>
            <a:r>
              <a:rPr lang="en-US" altLang="zh-CN" sz="3200" b="1" kern="0" dirty="0">
                <a:solidFill>
                  <a:srgbClr val="FF0000"/>
                </a:solidFill>
                <a:latin typeface="Arial"/>
              </a:rPr>
              <a:t>es </a:t>
            </a:r>
            <a:r>
              <a:rPr lang="en-US" altLang="zh-CN" sz="3200" b="1" u="sng" kern="0" dirty="0">
                <a:solidFill>
                  <a:srgbClr val="FF0000"/>
                </a:solidFill>
                <a:latin typeface="Arial"/>
              </a:rPr>
              <a:t>e</a:t>
            </a:r>
            <a:r>
              <a:rPr lang="en-US" altLang="zh-CN" sz="3200" b="1" kern="0" dirty="0">
                <a:solidFill>
                  <a:srgbClr val="FF0000"/>
                </a:solidFill>
                <a:latin typeface="Arial"/>
              </a:rPr>
              <a:t>rasure </a:t>
            </a:r>
            <a:r>
              <a:rPr lang="en-US" altLang="zh-CN" sz="3200" b="1" u="sng" kern="0" dirty="0">
                <a:solidFill>
                  <a:srgbClr val="FF0000"/>
                </a:solidFill>
                <a:latin typeface="Arial"/>
              </a:rPr>
              <a:t>c</a:t>
            </a:r>
            <a:r>
              <a:rPr lang="en-US" altLang="zh-CN" sz="3200" b="1" kern="0" dirty="0">
                <a:solidFill>
                  <a:srgbClr val="FF0000"/>
                </a:solidFill>
                <a:latin typeface="Arial"/>
              </a:rPr>
              <a:t>oding </a:t>
            </a:r>
            <a:r>
              <a:rPr lang="en-US" altLang="zh-CN" sz="3200" b="1" u="sng" kern="0" dirty="0">
                <a:solidFill>
                  <a:srgbClr val="FF0000"/>
                </a:solidFill>
                <a:latin typeface="Arial"/>
              </a:rPr>
              <a:t>t</a:t>
            </a:r>
            <a:r>
              <a:rPr lang="en-US" altLang="zh-CN" sz="3200" b="1" kern="0" dirty="0">
                <a:solidFill>
                  <a:srgbClr val="FF0000"/>
                </a:solidFill>
                <a:latin typeface="Arial"/>
              </a:rPr>
              <a:t>iering</a:t>
            </a:r>
            <a:endParaRPr lang="en-US" sz="3200" b="1" kern="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902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5ADDE-5503-4509-8AE0-6FE593C60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Considerations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AEF15-C063-41F0-891D-1C06489EE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676400"/>
            <a:ext cx="10969943" cy="4449764"/>
          </a:xfrm>
        </p:spPr>
        <p:txBody>
          <a:bodyPr/>
          <a:lstStyle/>
          <a:p>
            <a:r>
              <a:rPr lang="en-US" altLang="zh-CN" b="1" dirty="0"/>
              <a:t>Q1: </a:t>
            </a:r>
            <a:r>
              <a:rPr lang="en-US" altLang="zh-CN" dirty="0"/>
              <a:t>At what granularity should KV pairs be encoded?</a:t>
            </a:r>
          </a:p>
          <a:p>
            <a:r>
              <a:rPr lang="en-US" altLang="zh-CN" b="1" dirty="0"/>
              <a:t>Q2: </a:t>
            </a:r>
            <a:r>
              <a:rPr lang="en-US" altLang="zh-CN" dirty="0"/>
              <a:t>Should erasure coding be performed on or off the write path?</a:t>
            </a:r>
          </a:p>
          <a:p>
            <a:r>
              <a:rPr lang="en-US" altLang="zh-CN" b="1" dirty="0"/>
              <a:t>Q3: </a:t>
            </a:r>
            <a:r>
              <a:rPr lang="en-US" altLang="zh-CN" dirty="0"/>
              <a:t>How should skewed access patterns be addressed?</a:t>
            </a:r>
          </a:p>
          <a:p>
            <a:r>
              <a:rPr lang="en-US" altLang="zh-CN" b="1" dirty="0"/>
              <a:t>Q4: </a:t>
            </a:r>
            <a:r>
              <a:rPr lang="en-US" altLang="zh-CN" dirty="0"/>
              <a:t>How should the access overhead in the cold tier be mitigated?</a:t>
            </a:r>
          </a:p>
          <a:p>
            <a:r>
              <a:rPr lang="en-US" altLang="zh-CN" b="1" dirty="0"/>
              <a:t>Q5: </a:t>
            </a:r>
            <a:r>
              <a:rPr lang="en-US" altLang="zh-CN" dirty="0"/>
              <a:t>How should ELECT address the trade-off between storage savings and access performance?</a:t>
            </a:r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FD5D8-64CA-4B19-BB9B-2954D18F67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8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62A2C-2BA3-4F36-AE7B-DC8F5A176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Overview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C84BE-8869-46F2-ACDD-A388AE783C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6DE91DE-0842-4B0F-BB50-4A07D857E9EE}"/>
              </a:ext>
            </a:extLst>
          </p:cNvPr>
          <p:cNvGrpSpPr/>
          <p:nvPr/>
        </p:nvGrpSpPr>
        <p:grpSpPr>
          <a:xfrm>
            <a:off x="532807" y="2443931"/>
            <a:ext cx="7518535" cy="2813869"/>
            <a:chOff x="926048" y="2891203"/>
            <a:chExt cx="7620800" cy="2877093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CF8F7D9A-C3C3-4EED-A70C-90EED19204FA}"/>
                </a:ext>
              </a:extLst>
            </p:cNvPr>
            <p:cNvGrpSpPr/>
            <p:nvPr/>
          </p:nvGrpSpPr>
          <p:grpSpPr>
            <a:xfrm>
              <a:off x="3591713" y="4184651"/>
              <a:ext cx="1474585" cy="513977"/>
              <a:chOff x="1564215" y="1195039"/>
              <a:chExt cx="508854" cy="210022"/>
            </a:xfrm>
          </p:grpSpPr>
          <p:sp>
            <p:nvSpPr>
              <p:cNvPr id="76" name="矩形: 圆角 77">
                <a:extLst>
                  <a:ext uri="{FF2B5EF4-FFF2-40B4-BE49-F238E27FC236}">
                    <a16:creationId xmlns:a16="http://schemas.microsoft.com/office/drawing/2014/main" id="{8102818A-C4CC-47BD-B972-938734C3CCB1}"/>
                  </a:ext>
                </a:extLst>
              </p:cNvPr>
              <p:cNvSpPr/>
              <p:nvPr/>
            </p:nvSpPr>
            <p:spPr>
              <a:xfrm>
                <a:off x="1682510" y="1234486"/>
                <a:ext cx="390559" cy="13578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600" b="1" dirty="0">
                    <a:solidFill>
                      <a:srgbClr val="C00000"/>
                    </a:solidFill>
                  </a:rPr>
                  <a:t>K</a:t>
                </a:r>
                <a:r>
                  <a:rPr lang="en-US" altLang="zh-CN" sz="1600" b="1" baseline="-25000" dirty="0">
                    <a:solidFill>
                      <a:srgbClr val="C00000"/>
                    </a:solidFill>
                  </a:rPr>
                  <a:t>1  </a:t>
                </a:r>
                <a:r>
                  <a:rPr lang="en-US" altLang="zh-CN" sz="1600" b="1" dirty="0">
                    <a:solidFill>
                      <a:schemeClr val="accent1"/>
                    </a:solidFill>
                  </a:rPr>
                  <a:t>K</a:t>
                </a:r>
                <a:r>
                  <a:rPr lang="en-US" altLang="zh-CN" sz="1600" b="1" baseline="-25000" dirty="0">
                    <a:solidFill>
                      <a:schemeClr val="accent1"/>
                    </a:solidFill>
                  </a:rPr>
                  <a:t>0</a:t>
                </a:r>
                <a:r>
                  <a:rPr lang="en-US" altLang="zh-CN" sz="1600" b="1" baseline="-25000" dirty="0">
                    <a:solidFill>
                      <a:srgbClr val="C00000"/>
                    </a:solidFill>
                  </a:rPr>
                  <a:t>   </a:t>
                </a:r>
                <a:r>
                  <a:rPr lang="en-US" altLang="zh-CN" sz="1600" b="1" dirty="0">
                    <a:solidFill>
                      <a:srgbClr val="00B050"/>
                    </a:solidFill>
                  </a:rPr>
                  <a:t>K</a:t>
                </a:r>
                <a:r>
                  <a:rPr lang="en-US" altLang="zh-CN" sz="1600" b="1" baseline="-25000" dirty="0">
                    <a:solidFill>
                      <a:srgbClr val="00B050"/>
                    </a:solidFill>
                  </a:rPr>
                  <a:t>5  </a:t>
                </a:r>
                <a:endParaRPr lang="zh-CN" altLang="en-US" sz="1600" b="1" baseline="-250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77" name="圆柱体 78">
                <a:extLst>
                  <a:ext uri="{FF2B5EF4-FFF2-40B4-BE49-F238E27FC236}">
                    <a16:creationId xmlns:a16="http://schemas.microsoft.com/office/drawing/2014/main" id="{43B406CD-1A4D-4C7D-B775-6DB2DAF8CF57}"/>
                  </a:ext>
                </a:extLst>
              </p:cNvPr>
              <p:cNvSpPr/>
              <p:nvPr/>
            </p:nvSpPr>
            <p:spPr>
              <a:xfrm>
                <a:off x="1708635" y="1195039"/>
                <a:ext cx="331680" cy="210022"/>
              </a:xfrm>
              <a:prstGeom prst="can">
                <a:avLst>
                  <a:gd name="adj" fmla="val 11741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 b="1"/>
              </a:p>
            </p:txBody>
          </p:sp>
          <p:sp>
            <p:nvSpPr>
              <p:cNvPr id="78" name="文本框 18">
                <a:extLst>
                  <a:ext uri="{FF2B5EF4-FFF2-40B4-BE49-F238E27FC236}">
                    <a16:creationId xmlns:a16="http://schemas.microsoft.com/office/drawing/2014/main" id="{DEC41A32-AEFC-409F-B1F2-42162D575945}"/>
                  </a:ext>
                </a:extLst>
              </p:cNvPr>
              <p:cNvSpPr txBox="1"/>
              <p:nvPr/>
            </p:nvSpPr>
            <p:spPr>
              <a:xfrm>
                <a:off x="1564215" y="1224234"/>
                <a:ext cx="171974" cy="13834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600" b="1" dirty="0"/>
                  <a:t>N</a:t>
                </a:r>
                <a:r>
                  <a:rPr lang="en-US" altLang="zh-CN" sz="1600" b="1" baseline="-25000" dirty="0"/>
                  <a:t>1</a:t>
                </a:r>
                <a:endParaRPr lang="zh-CN" altLang="en-US" sz="1600" b="1" baseline="-250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" name="图示 6">
                  <a:extLst>
                    <a:ext uri="{FF2B5EF4-FFF2-40B4-BE49-F238E27FC236}">
                      <a16:creationId xmlns:a16="http://schemas.microsoft.com/office/drawing/2014/main" id="{D85BAFE3-0C11-4036-8354-6C443A5220D8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63298587"/>
                    </p:ext>
                  </p:extLst>
                </p:nvPr>
              </p:nvGraphicFramePr>
              <p:xfrm>
                <a:off x="1012726" y="2941135"/>
                <a:ext cx="2486706" cy="245205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</mc:Choice>
          <mc:Fallback xmlns="">
            <p:graphicFrame>
              <p:nvGraphicFramePr>
                <p:cNvPr id="7" name="图示 6">
                  <a:extLst>
                    <a:ext uri="{FF2B5EF4-FFF2-40B4-BE49-F238E27FC236}">
                      <a16:creationId xmlns:a16="http://schemas.microsoft.com/office/drawing/2014/main" id="{135B2CF0-E1A9-EBF6-3D3C-765C84832A5D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818970122"/>
                    </p:ext>
                  </p:extLst>
                </p:nvPr>
              </p:nvGraphicFramePr>
              <p:xfrm>
                <a:off x="1012726" y="2941135"/>
                <a:ext cx="2486706" cy="245205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8" r:lo="rId9" r:qs="rId10" r:cs="rId11"/>
                </a:graphicData>
              </a:graphic>
            </p:graphicFrame>
          </mc:Fallback>
        </mc:AlternateContent>
        <p:sp>
          <p:nvSpPr>
            <p:cNvPr id="8" name="文本框 173">
              <a:extLst>
                <a:ext uri="{FF2B5EF4-FFF2-40B4-BE49-F238E27FC236}">
                  <a16:creationId xmlns:a16="http://schemas.microsoft.com/office/drawing/2014/main" id="{2A11C9DA-4C3D-4D37-935C-BDA50316F8D9}"/>
                </a:ext>
              </a:extLst>
            </p:cNvPr>
            <p:cNvSpPr txBox="1"/>
            <p:nvPr/>
          </p:nvSpPr>
          <p:spPr>
            <a:xfrm>
              <a:off x="1678407" y="3975331"/>
              <a:ext cx="1152233" cy="3695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b="1" dirty="0"/>
                <a:t>Hash ring</a:t>
              </a:r>
              <a:endParaRPr lang="zh-CN" altLang="en-US" sz="1400" b="1" dirty="0"/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5E4F19B7-DA2F-45C9-ABCE-08F2E39BFFE7}"/>
                </a:ext>
              </a:extLst>
            </p:cNvPr>
            <p:cNvGrpSpPr/>
            <p:nvPr/>
          </p:nvGrpSpPr>
          <p:grpSpPr>
            <a:xfrm>
              <a:off x="3591713" y="3475624"/>
              <a:ext cx="1474585" cy="513977"/>
              <a:chOff x="1564215" y="1195039"/>
              <a:chExt cx="508854" cy="210022"/>
            </a:xfrm>
          </p:grpSpPr>
          <p:sp>
            <p:nvSpPr>
              <p:cNvPr id="73" name="矩形: 圆角 74">
                <a:extLst>
                  <a:ext uri="{FF2B5EF4-FFF2-40B4-BE49-F238E27FC236}">
                    <a16:creationId xmlns:a16="http://schemas.microsoft.com/office/drawing/2014/main" id="{42D6FC27-E78B-443E-AB19-F419F0CB73C7}"/>
                  </a:ext>
                </a:extLst>
              </p:cNvPr>
              <p:cNvSpPr/>
              <p:nvPr/>
            </p:nvSpPr>
            <p:spPr>
              <a:xfrm>
                <a:off x="1682510" y="1234486"/>
                <a:ext cx="390559" cy="13578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600" b="1" dirty="0">
                    <a:solidFill>
                      <a:srgbClr val="C00000"/>
                    </a:solidFill>
                  </a:rPr>
                  <a:t>K</a:t>
                </a:r>
                <a:r>
                  <a:rPr lang="en-US" altLang="zh-CN" sz="1600" b="1" baseline="-25000" dirty="0">
                    <a:solidFill>
                      <a:srgbClr val="C00000"/>
                    </a:solidFill>
                  </a:rPr>
                  <a:t>0  </a:t>
                </a:r>
                <a:r>
                  <a:rPr lang="en-US" altLang="zh-CN" sz="1600" b="1" dirty="0">
                    <a:solidFill>
                      <a:schemeClr val="accent1"/>
                    </a:solidFill>
                  </a:rPr>
                  <a:t>K</a:t>
                </a:r>
                <a:r>
                  <a:rPr lang="en-US" altLang="zh-CN" sz="1600" b="1" baseline="-25000" dirty="0">
                    <a:solidFill>
                      <a:schemeClr val="accent1"/>
                    </a:solidFill>
                  </a:rPr>
                  <a:t>5</a:t>
                </a:r>
                <a:r>
                  <a:rPr lang="en-US" altLang="zh-CN" sz="1600" b="1" baseline="-25000" dirty="0">
                    <a:solidFill>
                      <a:srgbClr val="C00000"/>
                    </a:solidFill>
                  </a:rPr>
                  <a:t>   </a:t>
                </a:r>
                <a:r>
                  <a:rPr lang="en-US" altLang="zh-CN" sz="1600" b="1" dirty="0">
                    <a:solidFill>
                      <a:srgbClr val="00B050"/>
                    </a:solidFill>
                  </a:rPr>
                  <a:t>K</a:t>
                </a:r>
                <a:r>
                  <a:rPr lang="en-US" altLang="zh-CN" sz="1600" b="1" baseline="-25000" dirty="0">
                    <a:solidFill>
                      <a:srgbClr val="00B050"/>
                    </a:solidFill>
                  </a:rPr>
                  <a:t>4  </a:t>
                </a:r>
                <a:endParaRPr lang="zh-CN" altLang="en-US" sz="1600" b="1" baseline="-250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74" name="圆柱体 75">
                <a:extLst>
                  <a:ext uri="{FF2B5EF4-FFF2-40B4-BE49-F238E27FC236}">
                    <a16:creationId xmlns:a16="http://schemas.microsoft.com/office/drawing/2014/main" id="{1996F814-EABC-4C94-9E08-59ACD5CB258A}"/>
                  </a:ext>
                </a:extLst>
              </p:cNvPr>
              <p:cNvSpPr/>
              <p:nvPr/>
            </p:nvSpPr>
            <p:spPr>
              <a:xfrm>
                <a:off x="1708635" y="1195039"/>
                <a:ext cx="331680" cy="210022"/>
              </a:xfrm>
              <a:prstGeom prst="can">
                <a:avLst>
                  <a:gd name="adj" fmla="val 11741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 b="1"/>
              </a:p>
            </p:txBody>
          </p:sp>
          <p:sp>
            <p:nvSpPr>
              <p:cNvPr id="75" name="文本框 130">
                <a:extLst>
                  <a:ext uri="{FF2B5EF4-FFF2-40B4-BE49-F238E27FC236}">
                    <a16:creationId xmlns:a16="http://schemas.microsoft.com/office/drawing/2014/main" id="{9B9CE43F-873C-4A5B-90BD-0991F0D09CDC}"/>
                  </a:ext>
                </a:extLst>
              </p:cNvPr>
              <p:cNvSpPr txBox="1"/>
              <p:nvPr/>
            </p:nvSpPr>
            <p:spPr>
              <a:xfrm>
                <a:off x="1564215" y="1224234"/>
                <a:ext cx="171974" cy="13834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600" b="1" dirty="0"/>
                  <a:t>N</a:t>
                </a:r>
                <a:r>
                  <a:rPr lang="en-US" altLang="zh-CN" sz="1600" b="1" baseline="-25000" dirty="0"/>
                  <a:t>0</a:t>
                </a:r>
                <a:endParaRPr lang="zh-CN" altLang="en-US" sz="1600" b="1" baseline="-25000" dirty="0"/>
              </a:p>
            </p:txBody>
          </p:sp>
        </p:grpSp>
        <p:sp>
          <p:nvSpPr>
            <p:cNvPr id="10" name="弧形 9">
              <a:extLst>
                <a:ext uri="{FF2B5EF4-FFF2-40B4-BE49-F238E27FC236}">
                  <a16:creationId xmlns:a16="http://schemas.microsoft.com/office/drawing/2014/main" id="{6BD28857-80DB-4126-A2D1-1D2CF107681F}"/>
                </a:ext>
              </a:extLst>
            </p:cNvPr>
            <p:cNvSpPr/>
            <p:nvPr/>
          </p:nvSpPr>
          <p:spPr>
            <a:xfrm rot="10579959">
              <a:off x="1435245" y="4371353"/>
              <a:ext cx="838473" cy="961090"/>
            </a:xfrm>
            <a:prstGeom prst="arc">
              <a:avLst>
                <a:gd name="adj1" fmla="val 17052363"/>
                <a:gd name="adj2" fmla="val 20345173"/>
              </a:avLst>
            </a:prstGeom>
            <a:no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6000"/>
            </a:p>
          </p:txBody>
        </p:sp>
        <p:sp>
          <p:nvSpPr>
            <p:cNvPr id="11" name="箭头: 下 10">
              <a:extLst>
                <a:ext uri="{FF2B5EF4-FFF2-40B4-BE49-F238E27FC236}">
                  <a16:creationId xmlns:a16="http://schemas.microsoft.com/office/drawing/2014/main" id="{B7F5FF42-3E2D-4600-A843-7E580CA36992}"/>
                </a:ext>
              </a:extLst>
            </p:cNvPr>
            <p:cNvSpPr/>
            <p:nvPr/>
          </p:nvSpPr>
          <p:spPr>
            <a:xfrm rot="16200000">
              <a:off x="3606273" y="4059352"/>
              <a:ext cx="246251" cy="143976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6600" b="1"/>
            </a:p>
          </p:txBody>
        </p:sp>
        <p:cxnSp>
          <p:nvCxnSpPr>
            <p:cNvPr id="12" name="连接符: 曲线 11">
              <a:extLst>
                <a:ext uri="{FF2B5EF4-FFF2-40B4-BE49-F238E27FC236}">
                  <a16:creationId xmlns:a16="http://schemas.microsoft.com/office/drawing/2014/main" id="{7C84A3FB-7FB5-4BDF-B0E7-9B26DA5788A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103014" y="3515262"/>
              <a:ext cx="1075732" cy="796200"/>
            </a:xfrm>
            <a:prstGeom prst="curvedConnector3">
              <a:avLst/>
            </a:prstGeom>
            <a:ln w="19050">
              <a:solidFill>
                <a:schemeClr val="tx1"/>
              </a:solidFill>
              <a:prstDash val="sysDash"/>
              <a:miter lim="800000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连接符: 曲线 12">
              <a:extLst>
                <a:ext uri="{FF2B5EF4-FFF2-40B4-BE49-F238E27FC236}">
                  <a16:creationId xmlns:a16="http://schemas.microsoft.com/office/drawing/2014/main" id="{8098DBB1-160A-4E17-B399-75D9DDB1DE2A}"/>
                </a:ext>
              </a:extLst>
            </p:cNvPr>
            <p:cNvCxnSpPr>
              <a:cxnSpLocks/>
            </p:cNvCxnSpPr>
            <p:nvPr/>
          </p:nvCxnSpPr>
          <p:spPr>
            <a:xfrm>
              <a:off x="2242782" y="3376658"/>
              <a:ext cx="498785" cy="266925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sysDash"/>
              <a:miter lim="800000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左大括号 13">
              <a:extLst>
                <a:ext uri="{FF2B5EF4-FFF2-40B4-BE49-F238E27FC236}">
                  <a16:creationId xmlns:a16="http://schemas.microsoft.com/office/drawing/2014/main" id="{525AFE7F-4158-4A0D-8E08-D3C47B38519F}"/>
                </a:ext>
              </a:extLst>
            </p:cNvPr>
            <p:cNvSpPr/>
            <p:nvPr/>
          </p:nvSpPr>
          <p:spPr>
            <a:xfrm>
              <a:off x="5035612" y="2891203"/>
              <a:ext cx="215784" cy="2524203"/>
            </a:xfrm>
            <a:prstGeom prst="leftBrace">
              <a:avLst>
                <a:gd name="adj1" fmla="val 18370"/>
                <a:gd name="adj2" fmla="val 3648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8800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6F783FE2-8AEA-448B-BC24-02EF53EB6925}"/>
                </a:ext>
              </a:extLst>
            </p:cNvPr>
            <p:cNvSpPr/>
            <p:nvPr/>
          </p:nvSpPr>
          <p:spPr>
            <a:xfrm>
              <a:off x="5243953" y="2891203"/>
              <a:ext cx="3302895" cy="2524203"/>
            </a:xfrm>
            <a:prstGeom prst="roundRect">
              <a:avLst>
                <a:gd name="adj" fmla="val 8123"/>
              </a:avLst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8800" b="1"/>
            </a:p>
          </p:txBody>
        </p:sp>
        <p:sp>
          <p:nvSpPr>
            <p:cNvPr id="16" name="文本框 20">
              <a:extLst>
                <a:ext uri="{FF2B5EF4-FFF2-40B4-BE49-F238E27FC236}">
                  <a16:creationId xmlns:a16="http://schemas.microsoft.com/office/drawing/2014/main" id="{62DFF0BF-692F-42EA-89DC-2C0CA20D40A9}"/>
                </a:ext>
              </a:extLst>
            </p:cNvPr>
            <p:cNvSpPr txBox="1"/>
            <p:nvPr/>
          </p:nvSpPr>
          <p:spPr>
            <a:xfrm>
              <a:off x="6402326" y="5389539"/>
              <a:ext cx="122484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 dirty="0"/>
                <a:t>LSM-Tree</a:t>
              </a:r>
              <a:endParaRPr lang="zh-CN" altLang="en-US" sz="1600" b="1" dirty="0"/>
            </a:p>
          </p:txBody>
        </p:sp>
        <p:sp>
          <p:nvSpPr>
            <p:cNvPr id="17" name="文本框 6">
              <a:extLst>
                <a:ext uri="{FF2B5EF4-FFF2-40B4-BE49-F238E27FC236}">
                  <a16:creationId xmlns:a16="http://schemas.microsoft.com/office/drawing/2014/main" id="{0790DB02-E6A5-4D51-BBFE-B5B347FFB08B}"/>
                </a:ext>
              </a:extLst>
            </p:cNvPr>
            <p:cNvSpPr txBox="1"/>
            <p:nvPr/>
          </p:nvSpPr>
          <p:spPr>
            <a:xfrm>
              <a:off x="5465935" y="5058932"/>
              <a:ext cx="78290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 dirty="0"/>
                <a:t>Data</a:t>
              </a:r>
              <a:endParaRPr lang="zh-CN" altLang="en-US" sz="1600" b="1" dirty="0"/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4D2467AA-7165-4606-91E8-C26C5F4EE86A}"/>
                </a:ext>
              </a:extLst>
            </p:cNvPr>
            <p:cNvCxnSpPr>
              <a:cxnSpLocks/>
            </p:cNvCxnSpPr>
            <p:nvPr/>
          </p:nvCxnSpPr>
          <p:spPr>
            <a:xfrm>
              <a:off x="5260250" y="3466449"/>
              <a:ext cx="328659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8">
              <a:extLst>
                <a:ext uri="{FF2B5EF4-FFF2-40B4-BE49-F238E27FC236}">
                  <a16:creationId xmlns:a16="http://schemas.microsoft.com/office/drawing/2014/main" id="{71CC8DFF-590C-4E2A-A32F-5B847076C2E2}"/>
                </a:ext>
              </a:extLst>
            </p:cNvPr>
            <p:cNvSpPr txBox="1"/>
            <p:nvPr/>
          </p:nvSpPr>
          <p:spPr>
            <a:xfrm>
              <a:off x="5168356" y="3442825"/>
              <a:ext cx="70959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b="1" dirty="0"/>
                <a:t>Disk</a:t>
              </a:r>
              <a:endParaRPr lang="zh-CN" altLang="en-US" sz="1400" b="1" dirty="0"/>
            </a:p>
          </p:txBody>
        </p:sp>
        <p:sp>
          <p:nvSpPr>
            <p:cNvPr id="20" name="文本框 9">
              <a:extLst>
                <a:ext uri="{FF2B5EF4-FFF2-40B4-BE49-F238E27FC236}">
                  <a16:creationId xmlns:a16="http://schemas.microsoft.com/office/drawing/2014/main" id="{C041AD81-62DE-45F8-A056-72CCDE06A5DA}"/>
                </a:ext>
              </a:extLst>
            </p:cNvPr>
            <p:cNvSpPr txBox="1"/>
            <p:nvPr/>
          </p:nvSpPr>
          <p:spPr>
            <a:xfrm>
              <a:off x="5066294" y="3159251"/>
              <a:ext cx="100863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b="1" dirty="0"/>
                <a:t>Mem</a:t>
              </a:r>
              <a:endParaRPr lang="zh-CN" altLang="en-US" sz="1400" b="1" dirty="0"/>
            </a:p>
          </p:txBody>
        </p:sp>
        <p:sp>
          <p:nvSpPr>
            <p:cNvPr id="21" name="文本框 10">
              <a:extLst>
                <a:ext uri="{FF2B5EF4-FFF2-40B4-BE49-F238E27FC236}">
                  <a16:creationId xmlns:a16="http://schemas.microsoft.com/office/drawing/2014/main" id="{2414C69F-6A48-48D4-9E7C-9308EF250233}"/>
                </a:ext>
              </a:extLst>
            </p:cNvPr>
            <p:cNvSpPr txBox="1"/>
            <p:nvPr/>
          </p:nvSpPr>
          <p:spPr>
            <a:xfrm>
              <a:off x="7637222" y="2998465"/>
              <a:ext cx="9096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b="1" dirty="0"/>
                <a:t>&lt;K, V&gt;</a:t>
              </a:r>
              <a:endParaRPr lang="zh-CN" altLang="en-US" sz="1400" b="1" dirty="0"/>
            </a:p>
          </p:txBody>
        </p:sp>
        <p:sp>
          <p:nvSpPr>
            <p:cNvPr id="22" name="箭头: 下 21">
              <a:extLst>
                <a:ext uri="{FF2B5EF4-FFF2-40B4-BE49-F238E27FC236}">
                  <a16:creationId xmlns:a16="http://schemas.microsoft.com/office/drawing/2014/main" id="{C32AF268-18A0-4219-B845-CBE217B1BA9C}"/>
                </a:ext>
              </a:extLst>
            </p:cNvPr>
            <p:cNvSpPr/>
            <p:nvPr/>
          </p:nvSpPr>
          <p:spPr>
            <a:xfrm flipH="1">
              <a:off x="6108503" y="3369131"/>
              <a:ext cx="100924" cy="359227"/>
            </a:xfrm>
            <a:prstGeom prst="downArrow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8800" b="1" dirty="0"/>
            </a:p>
          </p:txBody>
        </p:sp>
        <p:sp>
          <p:nvSpPr>
            <p:cNvPr id="23" name="文本框 14">
              <a:extLst>
                <a:ext uri="{FF2B5EF4-FFF2-40B4-BE49-F238E27FC236}">
                  <a16:creationId xmlns:a16="http://schemas.microsoft.com/office/drawing/2014/main" id="{284E0B1E-D2B8-472B-B403-A0BBFF18D371}"/>
                </a:ext>
              </a:extLst>
            </p:cNvPr>
            <p:cNvSpPr txBox="1"/>
            <p:nvPr/>
          </p:nvSpPr>
          <p:spPr>
            <a:xfrm>
              <a:off x="6590960" y="4419298"/>
              <a:ext cx="140973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b="1" dirty="0"/>
                <a:t>Compaction</a:t>
              </a:r>
              <a:endParaRPr lang="zh-CN" altLang="en-US" sz="1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15">
                  <a:extLst>
                    <a:ext uri="{FF2B5EF4-FFF2-40B4-BE49-F238E27FC236}">
                      <a16:creationId xmlns:a16="http://schemas.microsoft.com/office/drawing/2014/main" id="{E675C716-923A-43CA-A9A6-1584572E41FC}"/>
                    </a:ext>
                  </a:extLst>
                </p:cNvPr>
                <p:cNvSpPr txBox="1"/>
                <p:nvPr/>
              </p:nvSpPr>
              <p:spPr>
                <a:xfrm rot="16200000">
                  <a:off x="5365325" y="4379281"/>
                  <a:ext cx="586139" cy="30584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⋅ ⋅ ⋅ </m:t>
                        </m:r>
                      </m:oMath>
                    </m:oMathPara>
                  </a14:m>
                  <a:endParaRPr lang="en-US" altLang="zh-CN" sz="1400" b="1" dirty="0"/>
                </a:p>
              </p:txBody>
            </p:sp>
          </mc:Choice>
          <mc:Fallback xmlns="">
            <p:sp>
              <p:nvSpPr>
                <p:cNvPr id="24" name="文本框 15">
                  <a:extLst>
                    <a:ext uri="{FF2B5EF4-FFF2-40B4-BE49-F238E27FC236}">
                      <a16:creationId xmlns:a16="http://schemas.microsoft.com/office/drawing/2014/main" id="{32D7AB61-803C-2BC0-7557-C33AB6026F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65325" y="4379281"/>
                  <a:ext cx="586139" cy="30584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63">
                  <a:extLst>
                    <a:ext uri="{FF2B5EF4-FFF2-40B4-BE49-F238E27FC236}">
                      <a16:creationId xmlns:a16="http://schemas.microsoft.com/office/drawing/2014/main" id="{92401E1D-5D8B-42CB-909C-5515B8447DEF}"/>
                    </a:ext>
                  </a:extLst>
                </p:cNvPr>
                <p:cNvSpPr txBox="1"/>
                <p:nvPr/>
              </p:nvSpPr>
              <p:spPr>
                <a:xfrm>
                  <a:off x="6463098" y="3721897"/>
                  <a:ext cx="336422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altLang="zh-CN" sz="1600" b="1" dirty="0"/>
                </a:p>
              </p:txBody>
            </p:sp>
          </mc:Choice>
          <mc:Fallback xmlns="">
            <p:sp>
              <p:nvSpPr>
                <p:cNvPr id="25" name="文本框 63">
                  <a:extLst>
                    <a:ext uri="{FF2B5EF4-FFF2-40B4-BE49-F238E27FC236}">
                      <a16:creationId xmlns:a16="http://schemas.microsoft.com/office/drawing/2014/main" id="{BD68C6DD-E2BE-F661-BBD7-5EAC06FF0B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3098" y="3721897"/>
                  <a:ext cx="336422" cy="3385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64">
                  <a:extLst>
                    <a:ext uri="{FF2B5EF4-FFF2-40B4-BE49-F238E27FC236}">
                      <a16:creationId xmlns:a16="http://schemas.microsoft.com/office/drawing/2014/main" id="{2343CB78-362F-4169-9399-11FEA783C6BA}"/>
                    </a:ext>
                  </a:extLst>
                </p:cNvPr>
                <p:cNvSpPr txBox="1"/>
                <p:nvPr/>
              </p:nvSpPr>
              <p:spPr>
                <a:xfrm>
                  <a:off x="5231223" y="3729013"/>
                  <a:ext cx="947884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1600" b="1" dirty="0"/>
                    <a:t>L</a:t>
                  </a:r>
                  <a14:m>
                    <m:oMath xmlns:m="http://schemas.openxmlformats.org/officeDocument/2006/math">
                      <m:r>
                        <a:rPr lang="en-US" altLang="zh-CN" sz="1600" b="1" i="1" baseline="-2500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endParaRPr lang="en-US" altLang="zh-CN" sz="1600" b="1" baseline="-25000" dirty="0"/>
                </a:p>
              </p:txBody>
            </p:sp>
          </mc:Choice>
          <mc:Fallback xmlns="">
            <p:sp>
              <p:nvSpPr>
                <p:cNvPr id="26" name="文本框 64">
                  <a:extLst>
                    <a:ext uri="{FF2B5EF4-FFF2-40B4-BE49-F238E27FC236}">
                      <a16:creationId xmlns:a16="http://schemas.microsoft.com/office/drawing/2014/main" id="{E56218DD-2936-2E0F-8334-BDD0432BDD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1223" y="3729013"/>
                  <a:ext cx="947884" cy="338554"/>
                </a:xfrm>
                <a:prstGeom prst="rect">
                  <a:avLst/>
                </a:prstGeom>
                <a:blipFill>
                  <a:blip r:embed="rId14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文本框 71">
              <a:extLst>
                <a:ext uri="{FF2B5EF4-FFF2-40B4-BE49-F238E27FC236}">
                  <a16:creationId xmlns:a16="http://schemas.microsoft.com/office/drawing/2014/main" id="{485353A6-1D9C-4CE5-8235-1513A2196126}"/>
                </a:ext>
              </a:extLst>
            </p:cNvPr>
            <p:cNvSpPr txBox="1"/>
            <p:nvPr/>
          </p:nvSpPr>
          <p:spPr>
            <a:xfrm>
              <a:off x="6266518" y="5058932"/>
              <a:ext cx="138895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 dirty="0"/>
                <a:t>Metadata</a:t>
              </a:r>
              <a:endParaRPr lang="zh-CN" altLang="en-US" sz="1600" b="1" dirty="0"/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03675F34-A751-41A6-9B34-C83DDAADA7D4}"/>
                </a:ext>
              </a:extLst>
            </p:cNvPr>
            <p:cNvSpPr/>
            <p:nvPr/>
          </p:nvSpPr>
          <p:spPr>
            <a:xfrm>
              <a:off x="7758784" y="3698749"/>
              <a:ext cx="673523" cy="36324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b="1" dirty="0">
                  <a:solidFill>
                    <a:schemeClr val="tx1"/>
                  </a:solidFill>
                </a:rPr>
                <a:t>WAL</a:t>
              </a:r>
              <a:endParaRPr lang="zh-CN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E3CD155E-2533-4AA8-834D-75B76D2410DC}"/>
                </a:ext>
              </a:extLst>
            </p:cNvPr>
            <p:cNvSpPr/>
            <p:nvPr/>
          </p:nvSpPr>
          <p:spPr>
            <a:xfrm>
              <a:off x="5832421" y="2975304"/>
              <a:ext cx="710833" cy="345779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b="1" dirty="0">
                  <a:solidFill>
                    <a:schemeClr val="tx1"/>
                  </a:solidFill>
                </a:rPr>
                <a:t>ImmuT</a:t>
              </a:r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C03D4DE3-5472-4B81-B70F-79DD2AE7518F}"/>
                </a:ext>
              </a:extLst>
            </p:cNvPr>
            <p:cNvSpPr/>
            <p:nvPr/>
          </p:nvSpPr>
          <p:spPr>
            <a:xfrm>
              <a:off x="6796824" y="2962204"/>
              <a:ext cx="710832" cy="345779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b="1" dirty="0">
                  <a:solidFill>
                    <a:schemeClr val="tx1"/>
                  </a:solidFill>
                </a:rPr>
                <a:t>MemT</a:t>
              </a:r>
              <a:endParaRPr lang="zh-CN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箭头: 下 30">
              <a:extLst>
                <a:ext uri="{FF2B5EF4-FFF2-40B4-BE49-F238E27FC236}">
                  <a16:creationId xmlns:a16="http://schemas.microsoft.com/office/drawing/2014/main" id="{AC9DB384-E875-4FED-A9D3-C81191ABC622}"/>
                </a:ext>
              </a:extLst>
            </p:cNvPr>
            <p:cNvSpPr/>
            <p:nvPr/>
          </p:nvSpPr>
          <p:spPr>
            <a:xfrm flipH="1">
              <a:off x="8062994" y="3307983"/>
              <a:ext cx="100924" cy="359227"/>
            </a:xfrm>
            <a:prstGeom prst="downArrow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8800" b="1" dirty="0"/>
            </a:p>
          </p:txBody>
        </p:sp>
        <p:sp>
          <p:nvSpPr>
            <p:cNvPr id="32" name="箭头: 下 31">
              <a:extLst>
                <a:ext uri="{FF2B5EF4-FFF2-40B4-BE49-F238E27FC236}">
                  <a16:creationId xmlns:a16="http://schemas.microsoft.com/office/drawing/2014/main" id="{02441408-AD89-4E7F-9924-EB4BD44C8DC2}"/>
                </a:ext>
              </a:extLst>
            </p:cNvPr>
            <p:cNvSpPr/>
            <p:nvPr/>
          </p:nvSpPr>
          <p:spPr>
            <a:xfrm rot="5400000" flipH="1">
              <a:off x="6583652" y="3058975"/>
              <a:ext cx="172776" cy="183531"/>
            </a:xfrm>
            <a:prstGeom prst="downArrow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8800" b="1" dirty="0"/>
            </a:p>
          </p:txBody>
        </p:sp>
        <p:cxnSp>
          <p:nvCxnSpPr>
            <p:cNvPr id="33" name="连接符: 曲线 32">
              <a:extLst>
                <a:ext uri="{FF2B5EF4-FFF2-40B4-BE49-F238E27FC236}">
                  <a16:creationId xmlns:a16="http://schemas.microsoft.com/office/drawing/2014/main" id="{24BD3DFA-FDC6-4583-AD6C-CF5F9DA582F2}"/>
                </a:ext>
              </a:extLst>
            </p:cNvPr>
            <p:cNvCxnSpPr>
              <a:cxnSpLocks/>
              <a:endCxn id="36" idx="3"/>
            </p:cNvCxnSpPr>
            <p:nvPr/>
          </p:nvCxnSpPr>
          <p:spPr>
            <a:xfrm>
              <a:off x="6794068" y="3895376"/>
              <a:ext cx="550573" cy="356656"/>
            </a:xfrm>
            <a:prstGeom prst="curvedConnector3">
              <a:avLst>
                <a:gd name="adj1" fmla="val 141520"/>
              </a:avLst>
            </a:prstGeom>
            <a:ln w="28575">
              <a:solidFill>
                <a:schemeClr val="tx1"/>
              </a:solidFill>
              <a:prstDash val="solid"/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85">
              <a:extLst>
                <a:ext uri="{FF2B5EF4-FFF2-40B4-BE49-F238E27FC236}">
                  <a16:creationId xmlns:a16="http://schemas.microsoft.com/office/drawing/2014/main" id="{D1121E57-3017-4122-B664-909B13E434F1}"/>
                </a:ext>
              </a:extLst>
            </p:cNvPr>
            <p:cNvSpPr txBox="1"/>
            <p:nvPr/>
          </p:nvSpPr>
          <p:spPr>
            <a:xfrm>
              <a:off x="6176053" y="3439569"/>
              <a:ext cx="7108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b="1" dirty="0"/>
                <a:t>Flush</a:t>
              </a:r>
              <a:endParaRPr lang="zh-CN" altLang="en-US" sz="1400" b="1" dirty="0"/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978D9CB4-AA94-41E6-A355-9B0A42A4250F}"/>
                </a:ext>
              </a:extLst>
            </p:cNvPr>
            <p:cNvGrpSpPr/>
            <p:nvPr/>
          </p:nvGrpSpPr>
          <p:grpSpPr>
            <a:xfrm>
              <a:off x="5956170" y="3792753"/>
              <a:ext cx="470894" cy="196844"/>
              <a:chOff x="803039" y="3521677"/>
              <a:chExt cx="426475" cy="204337"/>
            </a:xfrm>
          </p:grpSpPr>
          <p:sp>
            <p:nvSpPr>
              <p:cNvPr id="71" name="矩形 72">
                <a:extLst>
                  <a:ext uri="{FF2B5EF4-FFF2-40B4-BE49-F238E27FC236}">
                    <a16:creationId xmlns:a16="http://schemas.microsoft.com/office/drawing/2014/main" id="{6BAC6489-4603-4AE0-8C7F-6D6FCD596CBD}"/>
                  </a:ext>
                </a:extLst>
              </p:cNvPr>
              <p:cNvSpPr/>
              <p:nvPr/>
            </p:nvSpPr>
            <p:spPr>
              <a:xfrm>
                <a:off x="1119390" y="3521677"/>
                <a:ext cx="110124" cy="204337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72" name="矩形 73">
                <a:extLst>
                  <a:ext uri="{FF2B5EF4-FFF2-40B4-BE49-F238E27FC236}">
                    <a16:creationId xmlns:a16="http://schemas.microsoft.com/office/drawing/2014/main" id="{863427C9-D84D-42C5-A58F-B0EA0A25EE3C}"/>
                  </a:ext>
                </a:extLst>
              </p:cNvPr>
              <p:cNvSpPr/>
              <p:nvPr/>
            </p:nvSpPr>
            <p:spPr>
              <a:xfrm>
                <a:off x="803039" y="3521677"/>
                <a:ext cx="319985" cy="2043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5">
                  <a:extLst>
                    <a:ext uri="{FF2B5EF4-FFF2-40B4-BE49-F238E27FC236}">
                      <a16:creationId xmlns:a16="http://schemas.microsoft.com/office/drawing/2014/main" id="{DC8F2F8A-1B23-48A7-BF6F-FBCA707BECA1}"/>
                    </a:ext>
                  </a:extLst>
                </p:cNvPr>
                <p:cNvSpPr txBox="1"/>
                <p:nvPr/>
              </p:nvSpPr>
              <p:spPr>
                <a:xfrm>
                  <a:off x="7008219" y="4082755"/>
                  <a:ext cx="336422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altLang="zh-CN" sz="1600" b="1" dirty="0"/>
                </a:p>
              </p:txBody>
            </p:sp>
          </mc:Choice>
          <mc:Fallback xmlns="">
            <p:sp>
              <p:nvSpPr>
                <p:cNvPr id="36" name="文本框 5">
                  <a:extLst>
                    <a:ext uri="{FF2B5EF4-FFF2-40B4-BE49-F238E27FC236}">
                      <a16:creationId xmlns:a16="http://schemas.microsoft.com/office/drawing/2014/main" id="{F316C361-9104-F9C9-F07C-C64272B881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8219" y="4082755"/>
                  <a:ext cx="336422" cy="33855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75B70027-EAA6-4323-B8B6-6A7E44E1AC9E}"/>
                </a:ext>
              </a:extLst>
            </p:cNvPr>
            <p:cNvGrpSpPr/>
            <p:nvPr/>
          </p:nvGrpSpPr>
          <p:grpSpPr>
            <a:xfrm>
              <a:off x="6497835" y="4159841"/>
              <a:ext cx="470894" cy="196844"/>
              <a:chOff x="803039" y="3521677"/>
              <a:chExt cx="426475" cy="204337"/>
            </a:xfrm>
          </p:grpSpPr>
          <p:sp>
            <p:nvSpPr>
              <p:cNvPr id="69" name="矩形 70">
                <a:extLst>
                  <a:ext uri="{FF2B5EF4-FFF2-40B4-BE49-F238E27FC236}">
                    <a16:creationId xmlns:a16="http://schemas.microsoft.com/office/drawing/2014/main" id="{BD6C9F4C-E220-45F7-93DA-4FA5FE6F5075}"/>
                  </a:ext>
                </a:extLst>
              </p:cNvPr>
              <p:cNvSpPr/>
              <p:nvPr/>
            </p:nvSpPr>
            <p:spPr>
              <a:xfrm>
                <a:off x="1119390" y="3521677"/>
                <a:ext cx="110124" cy="204337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70" name="矩形 71">
                <a:extLst>
                  <a:ext uri="{FF2B5EF4-FFF2-40B4-BE49-F238E27FC236}">
                    <a16:creationId xmlns:a16="http://schemas.microsoft.com/office/drawing/2014/main" id="{2E2371E7-B5CC-4382-B2C9-BA0350C5D02E}"/>
                  </a:ext>
                </a:extLst>
              </p:cNvPr>
              <p:cNvSpPr/>
              <p:nvPr/>
            </p:nvSpPr>
            <p:spPr>
              <a:xfrm>
                <a:off x="803039" y="3521677"/>
                <a:ext cx="319985" cy="2043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F9FC209-14BA-43FC-99D3-E868FA0E2F79}"/>
                </a:ext>
              </a:extLst>
            </p:cNvPr>
            <p:cNvGrpSpPr/>
            <p:nvPr/>
          </p:nvGrpSpPr>
          <p:grpSpPr>
            <a:xfrm>
              <a:off x="5957769" y="4158957"/>
              <a:ext cx="470894" cy="196844"/>
              <a:chOff x="803039" y="3521677"/>
              <a:chExt cx="426475" cy="204337"/>
            </a:xfrm>
          </p:grpSpPr>
          <p:sp>
            <p:nvSpPr>
              <p:cNvPr id="67" name="矩形 68">
                <a:extLst>
                  <a:ext uri="{FF2B5EF4-FFF2-40B4-BE49-F238E27FC236}">
                    <a16:creationId xmlns:a16="http://schemas.microsoft.com/office/drawing/2014/main" id="{80D15B1F-CB81-4AFB-B797-8D7A7EF0C96E}"/>
                  </a:ext>
                </a:extLst>
              </p:cNvPr>
              <p:cNvSpPr/>
              <p:nvPr/>
            </p:nvSpPr>
            <p:spPr>
              <a:xfrm>
                <a:off x="1119390" y="3521677"/>
                <a:ext cx="110124" cy="204337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68" name="矩形 69">
                <a:extLst>
                  <a:ext uri="{FF2B5EF4-FFF2-40B4-BE49-F238E27FC236}">
                    <a16:creationId xmlns:a16="http://schemas.microsoft.com/office/drawing/2014/main" id="{1487E450-F1EA-4260-ACC8-E13843FF1872}"/>
                  </a:ext>
                </a:extLst>
              </p:cNvPr>
              <p:cNvSpPr/>
              <p:nvPr/>
            </p:nvSpPr>
            <p:spPr>
              <a:xfrm>
                <a:off x="803039" y="3521677"/>
                <a:ext cx="319985" cy="2043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111">
                  <a:extLst>
                    <a:ext uri="{FF2B5EF4-FFF2-40B4-BE49-F238E27FC236}">
                      <a16:creationId xmlns:a16="http://schemas.microsoft.com/office/drawing/2014/main" id="{99E23617-2C71-4DA1-906F-75C4BB6B614D}"/>
                    </a:ext>
                  </a:extLst>
                </p:cNvPr>
                <p:cNvSpPr txBox="1"/>
                <p:nvPr/>
              </p:nvSpPr>
              <p:spPr>
                <a:xfrm>
                  <a:off x="7585036" y="4699528"/>
                  <a:ext cx="336422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altLang="zh-CN" sz="1600" b="1" dirty="0"/>
                </a:p>
              </p:txBody>
            </p:sp>
          </mc:Choice>
          <mc:Fallback xmlns="">
            <p:sp>
              <p:nvSpPr>
                <p:cNvPr id="39" name="文本框 111">
                  <a:extLst>
                    <a:ext uri="{FF2B5EF4-FFF2-40B4-BE49-F238E27FC236}">
                      <a16:creationId xmlns:a16="http://schemas.microsoft.com/office/drawing/2014/main" id="{52F20AAB-AF9D-058E-0457-71802D9A10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5036" y="4699528"/>
                  <a:ext cx="336422" cy="33855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483EB07A-A812-4232-B77E-5A76DB86FE62}"/>
                </a:ext>
              </a:extLst>
            </p:cNvPr>
            <p:cNvGrpSpPr/>
            <p:nvPr/>
          </p:nvGrpSpPr>
          <p:grpSpPr>
            <a:xfrm>
              <a:off x="6528977" y="4786400"/>
              <a:ext cx="470894" cy="196844"/>
              <a:chOff x="803039" y="3521677"/>
              <a:chExt cx="426475" cy="204337"/>
            </a:xfrm>
          </p:grpSpPr>
          <p:sp>
            <p:nvSpPr>
              <p:cNvPr id="65" name="矩形 66">
                <a:extLst>
                  <a:ext uri="{FF2B5EF4-FFF2-40B4-BE49-F238E27FC236}">
                    <a16:creationId xmlns:a16="http://schemas.microsoft.com/office/drawing/2014/main" id="{6FAA10C1-4036-4634-8F94-2046CA8CFEBC}"/>
                  </a:ext>
                </a:extLst>
              </p:cNvPr>
              <p:cNvSpPr/>
              <p:nvPr/>
            </p:nvSpPr>
            <p:spPr>
              <a:xfrm>
                <a:off x="1119390" y="3521677"/>
                <a:ext cx="110124" cy="204337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66" name="矩形 67">
                <a:extLst>
                  <a:ext uri="{FF2B5EF4-FFF2-40B4-BE49-F238E27FC236}">
                    <a16:creationId xmlns:a16="http://schemas.microsoft.com/office/drawing/2014/main" id="{5D7B1AC1-C596-486F-8972-B2A737F283D5}"/>
                  </a:ext>
                </a:extLst>
              </p:cNvPr>
              <p:cNvSpPr/>
              <p:nvPr/>
            </p:nvSpPr>
            <p:spPr>
              <a:xfrm>
                <a:off x="803039" y="3521677"/>
                <a:ext cx="319985" cy="2043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A3FC323E-B836-4322-8131-78C2D7AD6E57}"/>
                </a:ext>
              </a:extLst>
            </p:cNvPr>
            <p:cNvGrpSpPr/>
            <p:nvPr/>
          </p:nvGrpSpPr>
          <p:grpSpPr>
            <a:xfrm>
              <a:off x="5957769" y="4786400"/>
              <a:ext cx="470894" cy="196844"/>
              <a:chOff x="803039" y="3521677"/>
              <a:chExt cx="426475" cy="204337"/>
            </a:xfrm>
          </p:grpSpPr>
          <p:sp>
            <p:nvSpPr>
              <p:cNvPr id="63" name="矩形 64">
                <a:extLst>
                  <a:ext uri="{FF2B5EF4-FFF2-40B4-BE49-F238E27FC236}">
                    <a16:creationId xmlns:a16="http://schemas.microsoft.com/office/drawing/2014/main" id="{DB1A22CB-4837-427F-B688-3DD3782C1C1A}"/>
                  </a:ext>
                </a:extLst>
              </p:cNvPr>
              <p:cNvSpPr/>
              <p:nvPr/>
            </p:nvSpPr>
            <p:spPr>
              <a:xfrm>
                <a:off x="1119390" y="3521677"/>
                <a:ext cx="110124" cy="204337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64" name="矩形 65">
                <a:extLst>
                  <a:ext uri="{FF2B5EF4-FFF2-40B4-BE49-F238E27FC236}">
                    <a16:creationId xmlns:a16="http://schemas.microsoft.com/office/drawing/2014/main" id="{096A9FE2-DFB1-41C4-A89C-D6EBAB7E6605}"/>
                  </a:ext>
                </a:extLst>
              </p:cNvPr>
              <p:cNvSpPr/>
              <p:nvPr/>
            </p:nvSpPr>
            <p:spPr>
              <a:xfrm>
                <a:off x="803039" y="3521677"/>
                <a:ext cx="319985" cy="2043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EF9FF613-5B2D-4F19-8CD1-EC0FBB976779}"/>
                </a:ext>
              </a:extLst>
            </p:cNvPr>
            <p:cNvGrpSpPr/>
            <p:nvPr/>
          </p:nvGrpSpPr>
          <p:grpSpPr>
            <a:xfrm>
              <a:off x="7082564" y="4786400"/>
              <a:ext cx="470894" cy="196844"/>
              <a:chOff x="803039" y="3521677"/>
              <a:chExt cx="426475" cy="204337"/>
            </a:xfrm>
          </p:grpSpPr>
          <p:sp>
            <p:nvSpPr>
              <p:cNvPr id="61" name="矩形 62">
                <a:extLst>
                  <a:ext uri="{FF2B5EF4-FFF2-40B4-BE49-F238E27FC236}">
                    <a16:creationId xmlns:a16="http://schemas.microsoft.com/office/drawing/2014/main" id="{6EF4E0AD-D09A-4B88-8370-6633801C8116}"/>
                  </a:ext>
                </a:extLst>
              </p:cNvPr>
              <p:cNvSpPr/>
              <p:nvPr/>
            </p:nvSpPr>
            <p:spPr>
              <a:xfrm>
                <a:off x="1119390" y="3521677"/>
                <a:ext cx="110124" cy="204337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62" name="矩形 63">
                <a:extLst>
                  <a:ext uri="{FF2B5EF4-FFF2-40B4-BE49-F238E27FC236}">
                    <a16:creationId xmlns:a16="http://schemas.microsoft.com/office/drawing/2014/main" id="{CC0089D7-7811-4E07-9560-65E42E6113A9}"/>
                  </a:ext>
                </a:extLst>
              </p:cNvPr>
              <p:cNvSpPr/>
              <p:nvPr/>
            </p:nvSpPr>
            <p:spPr>
              <a:xfrm>
                <a:off x="803039" y="3521677"/>
                <a:ext cx="319985" cy="2043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134">
                  <a:extLst>
                    <a:ext uri="{FF2B5EF4-FFF2-40B4-BE49-F238E27FC236}">
                      <a16:creationId xmlns:a16="http://schemas.microsoft.com/office/drawing/2014/main" id="{E9C6E54D-D723-4B7D-9E22-301640533B0A}"/>
                    </a:ext>
                  </a:extLst>
                </p:cNvPr>
                <p:cNvSpPr txBox="1"/>
                <p:nvPr/>
              </p:nvSpPr>
              <p:spPr>
                <a:xfrm>
                  <a:off x="5231223" y="4068046"/>
                  <a:ext cx="947884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1600" b="1" dirty="0"/>
                    <a:t>L</a:t>
                  </a:r>
                  <a14:m>
                    <m:oMath xmlns:m="http://schemas.openxmlformats.org/officeDocument/2006/math">
                      <m:r>
                        <a:rPr lang="en-US" altLang="zh-CN" sz="1600" b="1" i="1" baseline="-2500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endParaRPr lang="en-US" altLang="zh-CN" sz="1600" b="1" baseline="-25000" dirty="0"/>
                </a:p>
              </p:txBody>
            </p:sp>
          </mc:Choice>
          <mc:Fallback xmlns="">
            <p:sp>
              <p:nvSpPr>
                <p:cNvPr id="43" name="文本框 134">
                  <a:extLst>
                    <a:ext uri="{FF2B5EF4-FFF2-40B4-BE49-F238E27FC236}">
                      <a16:creationId xmlns:a16="http://schemas.microsoft.com/office/drawing/2014/main" id="{8F4EA274-5F2E-0614-D910-25A579E777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1223" y="4068046"/>
                  <a:ext cx="947884" cy="338554"/>
                </a:xfrm>
                <a:prstGeom prst="rect">
                  <a:avLst/>
                </a:prstGeom>
                <a:blipFill>
                  <a:blip r:embed="rId17"/>
                  <a:stretch>
                    <a:fillRect t="-7407" b="-2407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文本框 136">
              <a:extLst>
                <a:ext uri="{FF2B5EF4-FFF2-40B4-BE49-F238E27FC236}">
                  <a16:creationId xmlns:a16="http://schemas.microsoft.com/office/drawing/2014/main" id="{22E7F244-3B09-46C5-AE48-FBFADCC37906}"/>
                </a:ext>
              </a:extLst>
            </p:cNvPr>
            <p:cNvSpPr txBox="1"/>
            <p:nvPr/>
          </p:nvSpPr>
          <p:spPr>
            <a:xfrm>
              <a:off x="5231223" y="4700305"/>
              <a:ext cx="94788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 dirty="0"/>
                <a:t>L</a:t>
              </a:r>
              <a:r>
                <a:rPr lang="en-US" altLang="zh-CN" sz="1600" b="1" baseline="-25000" dirty="0"/>
                <a:t>ℓ</a:t>
              </a:r>
            </a:p>
          </p:txBody>
        </p:sp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2F8182B8-753C-498F-B402-A22B82EFA6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40367" y="4983244"/>
              <a:ext cx="272805" cy="11784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C6B11B8F-7276-49CC-B08A-C364E811C89B}"/>
                </a:ext>
              </a:extLst>
            </p:cNvPr>
            <p:cNvCxnSpPr>
              <a:cxnSpLocks/>
            </p:cNvCxnSpPr>
            <p:nvPr/>
          </p:nvCxnSpPr>
          <p:spPr>
            <a:xfrm>
              <a:off x="6346612" y="4983244"/>
              <a:ext cx="224856" cy="10927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连接符: 曲线 46">
              <a:extLst>
                <a:ext uri="{FF2B5EF4-FFF2-40B4-BE49-F238E27FC236}">
                  <a16:creationId xmlns:a16="http://schemas.microsoft.com/office/drawing/2014/main" id="{B12FB1E0-723A-42A7-81AD-3B7801CDDDE0}"/>
                </a:ext>
              </a:extLst>
            </p:cNvPr>
            <p:cNvCxnSpPr>
              <a:cxnSpLocks/>
              <a:endCxn id="39" idx="3"/>
            </p:cNvCxnSpPr>
            <p:nvPr/>
          </p:nvCxnSpPr>
          <p:spPr>
            <a:xfrm rot="16200000" flipH="1">
              <a:off x="7366266" y="4313613"/>
              <a:ext cx="561560" cy="548824"/>
            </a:xfrm>
            <a:prstGeom prst="curvedConnector4">
              <a:avLst>
                <a:gd name="adj1" fmla="val 34928"/>
                <a:gd name="adj2" fmla="val 141653"/>
              </a:avLst>
            </a:prstGeom>
            <a:ln w="28575">
              <a:solidFill>
                <a:schemeClr val="tx1"/>
              </a:solidFill>
              <a:prstDash val="solid"/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38">
              <a:extLst>
                <a:ext uri="{FF2B5EF4-FFF2-40B4-BE49-F238E27FC236}">
                  <a16:creationId xmlns:a16="http://schemas.microsoft.com/office/drawing/2014/main" id="{96DC9006-DFFA-4C5F-BD81-C126203FFB07}"/>
                </a:ext>
              </a:extLst>
            </p:cNvPr>
            <p:cNvSpPr txBox="1"/>
            <p:nvPr/>
          </p:nvSpPr>
          <p:spPr>
            <a:xfrm>
              <a:off x="2066266" y="5398772"/>
              <a:ext cx="1974626" cy="3695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b="1" dirty="0"/>
                <a:t>Data distribution</a:t>
              </a:r>
              <a:endParaRPr lang="zh-CN" altLang="en-US" sz="1400" b="1" dirty="0"/>
            </a:p>
          </p:txBody>
        </p:sp>
        <p:sp>
          <p:nvSpPr>
            <p:cNvPr id="49" name="箭头: 下 48">
              <a:extLst>
                <a:ext uri="{FF2B5EF4-FFF2-40B4-BE49-F238E27FC236}">
                  <a16:creationId xmlns:a16="http://schemas.microsoft.com/office/drawing/2014/main" id="{62472C61-9F4A-4CA8-986E-F551663CC6A4}"/>
                </a:ext>
              </a:extLst>
            </p:cNvPr>
            <p:cNvSpPr/>
            <p:nvPr/>
          </p:nvSpPr>
          <p:spPr>
            <a:xfrm rot="5400000" flipH="1">
              <a:off x="7548052" y="3051758"/>
              <a:ext cx="172776" cy="183531"/>
            </a:xfrm>
            <a:prstGeom prst="downArrow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8800" b="1" dirty="0"/>
            </a:p>
          </p:txBody>
        </p: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6E7E4692-C337-42C3-A1FE-F7DA54D585D7}"/>
                </a:ext>
              </a:extLst>
            </p:cNvPr>
            <p:cNvGrpSpPr/>
            <p:nvPr/>
          </p:nvGrpSpPr>
          <p:grpSpPr>
            <a:xfrm>
              <a:off x="3591713" y="4863183"/>
              <a:ext cx="1474585" cy="513977"/>
              <a:chOff x="1564215" y="1195039"/>
              <a:chExt cx="508854" cy="210022"/>
            </a:xfrm>
          </p:grpSpPr>
          <p:sp>
            <p:nvSpPr>
              <p:cNvPr id="58" name="矩形: 圆角 59">
                <a:extLst>
                  <a:ext uri="{FF2B5EF4-FFF2-40B4-BE49-F238E27FC236}">
                    <a16:creationId xmlns:a16="http://schemas.microsoft.com/office/drawing/2014/main" id="{C8D1B9CD-9F11-4C05-9982-3594CF47890A}"/>
                  </a:ext>
                </a:extLst>
              </p:cNvPr>
              <p:cNvSpPr/>
              <p:nvPr/>
            </p:nvSpPr>
            <p:spPr>
              <a:xfrm>
                <a:off x="1682510" y="1234486"/>
                <a:ext cx="390559" cy="13578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600" b="1" dirty="0">
                    <a:solidFill>
                      <a:srgbClr val="C00000"/>
                    </a:solidFill>
                  </a:rPr>
                  <a:t>K</a:t>
                </a:r>
                <a:r>
                  <a:rPr lang="en-US" altLang="zh-CN" sz="1600" b="1" baseline="-25000" dirty="0">
                    <a:solidFill>
                      <a:srgbClr val="C00000"/>
                    </a:solidFill>
                  </a:rPr>
                  <a:t>2  </a:t>
                </a:r>
                <a:r>
                  <a:rPr lang="en-US" altLang="zh-CN" sz="1600" b="1" dirty="0">
                    <a:solidFill>
                      <a:schemeClr val="accent1"/>
                    </a:solidFill>
                  </a:rPr>
                  <a:t>K</a:t>
                </a:r>
                <a:r>
                  <a:rPr lang="en-US" altLang="zh-CN" sz="1600" b="1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altLang="zh-CN" sz="1600" b="1" baseline="-25000" dirty="0">
                    <a:solidFill>
                      <a:srgbClr val="C00000"/>
                    </a:solidFill>
                  </a:rPr>
                  <a:t>   </a:t>
                </a:r>
                <a:r>
                  <a:rPr lang="en-US" altLang="zh-CN" sz="1600" b="1" dirty="0">
                    <a:solidFill>
                      <a:srgbClr val="00B050"/>
                    </a:solidFill>
                  </a:rPr>
                  <a:t>K</a:t>
                </a:r>
                <a:r>
                  <a:rPr lang="en-US" altLang="zh-CN" sz="1600" b="1" baseline="-25000" dirty="0">
                    <a:solidFill>
                      <a:srgbClr val="00B050"/>
                    </a:solidFill>
                  </a:rPr>
                  <a:t>0  </a:t>
                </a:r>
                <a:endParaRPr lang="zh-CN" altLang="en-US" sz="1600" b="1" baseline="-250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59" name="圆柱体 60">
                <a:extLst>
                  <a:ext uri="{FF2B5EF4-FFF2-40B4-BE49-F238E27FC236}">
                    <a16:creationId xmlns:a16="http://schemas.microsoft.com/office/drawing/2014/main" id="{03D12F12-C3EC-414C-872F-93C2F0C92C4B}"/>
                  </a:ext>
                </a:extLst>
              </p:cNvPr>
              <p:cNvSpPr/>
              <p:nvPr/>
            </p:nvSpPr>
            <p:spPr>
              <a:xfrm>
                <a:off x="1708635" y="1195039"/>
                <a:ext cx="331680" cy="210022"/>
              </a:xfrm>
              <a:prstGeom prst="can">
                <a:avLst>
                  <a:gd name="adj" fmla="val 11741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 b="1"/>
              </a:p>
            </p:txBody>
          </p:sp>
          <p:sp>
            <p:nvSpPr>
              <p:cNvPr id="60" name="文本框 30">
                <a:extLst>
                  <a:ext uri="{FF2B5EF4-FFF2-40B4-BE49-F238E27FC236}">
                    <a16:creationId xmlns:a16="http://schemas.microsoft.com/office/drawing/2014/main" id="{A442597E-4EB5-4B95-B4D0-0B4E6CCAF5C0}"/>
                  </a:ext>
                </a:extLst>
              </p:cNvPr>
              <p:cNvSpPr txBox="1"/>
              <p:nvPr/>
            </p:nvSpPr>
            <p:spPr>
              <a:xfrm>
                <a:off x="1564215" y="1224234"/>
                <a:ext cx="171974" cy="13834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600" b="1" dirty="0"/>
                  <a:t>N</a:t>
                </a:r>
                <a:r>
                  <a:rPr lang="en-US" altLang="zh-CN" sz="1600" b="1" baseline="-25000" dirty="0"/>
                  <a:t>2</a:t>
                </a:r>
                <a:endParaRPr lang="zh-CN" altLang="en-US" sz="1600" b="1" baseline="-25000" dirty="0"/>
              </a:p>
            </p:txBody>
          </p:sp>
        </p:grpSp>
        <p:sp>
          <p:nvSpPr>
            <p:cNvPr id="51" name="文本框 12">
              <a:extLst>
                <a:ext uri="{FF2B5EF4-FFF2-40B4-BE49-F238E27FC236}">
                  <a16:creationId xmlns:a16="http://schemas.microsoft.com/office/drawing/2014/main" id="{9457215F-38AF-4BE4-9E3A-FB591C1D125E}"/>
                </a:ext>
              </a:extLst>
            </p:cNvPr>
            <p:cNvSpPr txBox="1"/>
            <p:nvPr/>
          </p:nvSpPr>
          <p:spPr>
            <a:xfrm>
              <a:off x="1402495" y="3006350"/>
              <a:ext cx="41184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>
                  <a:solidFill>
                    <a:srgbClr val="C00000"/>
                  </a:solidFill>
                </a:rPr>
                <a:t>K</a:t>
              </a:r>
              <a:r>
                <a:rPr lang="en-US" altLang="zh-CN" sz="1600" b="1" baseline="-25000" dirty="0">
                  <a:solidFill>
                    <a:srgbClr val="C00000"/>
                  </a:solidFill>
                </a:rPr>
                <a:t>0</a:t>
              </a:r>
              <a:endParaRPr lang="zh-CN" altLang="en-US" sz="1600" dirty="0"/>
            </a:p>
          </p:txBody>
        </p:sp>
        <p:sp>
          <p:nvSpPr>
            <p:cNvPr id="52" name="文本框 31">
              <a:extLst>
                <a:ext uri="{FF2B5EF4-FFF2-40B4-BE49-F238E27FC236}">
                  <a16:creationId xmlns:a16="http://schemas.microsoft.com/office/drawing/2014/main" id="{244FE191-3342-4BA7-9AEE-22EE73AC7C67}"/>
                </a:ext>
              </a:extLst>
            </p:cNvPr>
            <p:cNvSpPr txBox="1"/>
            <p:nvPr/>
          </p:nvSpPr>
          <p:spPr>
            <a:xfrm>
              <a:off x="2643917" y="3006350"/>
              <a:ext cx="41184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>
                  <a:solidFill>
                    <a:srgbClr val="C00000"/>
                  </a:solidFill>
                </a:rPr>
                <a:t>K</a:t>
              </a:r>
              <a:r>
                <a:rPr lang="en-US" altLang="zh-CN" sz="1600" b="1" baseline="-25000" dirty="0">
                  <a:solidFill>
                    <a:srgbClr val="C00000"/>
                  </a:solidFill>
                </a:rPr>
                <a:t>1</a:t>
              </a:r>
              <a:endParaRPr lang="zh-CN" altLang="en-US" sz="1600" dirty="0"/>
            </a:p>
          </p:txBody>
        </p:sp>
        <p:sp>
          <p:nvSpPr>
            <p:cNvPr id="53" name="文本框 32">
              <a:extLst>
                <a:ext uri="{FF2B5EF4-FFF2-40B4-BE49-F238E27FC236}">
                  <a16:creationId xmlns:a16="http://schemas.microsoft.com/office/drawing/2014/main" id="{108A4E7C-BB24-487C-82C9-47B1849B4C36}"/>
                </a:ext>
              </a:extLst>
            </p:cNvPr>
            <p:cNvSpPr txBox="1"/>
            <p:nvPr/>
          </p:nvSpPr>
          <p:spPr>
            <a:xfrm>
              <a:off x="3214625" y="3961898"/>
              <a:ext cx="41184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>
                  <a:solidFill>
                    <a:srgbClr val="C00000"/>
                  </a:solidFill>
                </a:rPr>
                <a:t>K</a:t>
              </a:r>
              <a:r>
                <a:rPr lang="en-US" altLang="zh-CN" sz="1600" b="1" baseline="-25000" dirty="0">
                  <a:solidFill>
                    <a:srgbClr val="C00000"/>
                  </a:solidFill>
                </a:rPr>
                <a:t>2</a:t>
              </a:r>
              <a:endParaRPr lang="zh-CN" altLang="en-US" sz="1600" dirty="0"/>
            </a:p>
          </p:txBody>
        </p:sp>
        <p:sp>
          <p:nvSpPr>
            <p:cNvPr id="54" name="文本框 33">
              <a:extLst>
                <a:ext uri="{FF2B5EF4-FFF2-40B4-BE49-F238E27FC236}">
                  <a16:creationId xmlns:a16="http://schemas.microsoft.com/office/drawing/2014/main" id="{ECECDB80-2E14-44A7-8C25-E41FEFF04510}"/>
                </a:ext>
              </a:extLst>
            </p:cNvPr>
            <p:cNvSpPr txBox="1"/>
            <p:nvPr/>
          </p:nvSpPr>
          <p:spPr>
            <a:xfrm>
              <a:off x="2732995" y="4973432"/>
              <a:ext cx="41184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>
                  <a:solidFill>
                    <a:srgbClr val="C00000"/>
                  </a:solidFill>
                </a:rPr>
                <a:t>K</a:t>
              </a:r>
              <a:r>
                <a:rPr lang="en-US" altLang="zh-CN" sz="1600" b="1" baseline="-25000" dirty="0">
                  <a:solidFill>
                    <a:srgbClr val="C00000"/>
                  </a:solidFill>
                </a:rPr>
                <a:t>3</a:t>
              </a:r>
              <a:endParaRPr lang="zh-CN" altLang="en-US" sz="1600" dirty="0"/>
            </a:p>
          </p:txBody>
        </p:sp>
        <p:sp>
          <p:nvSpPr>
            <p:cNvPr id="55" name="文本框 34">
              <a:extLst>
                <a:ext uri="{FF2B5EF4-FFF2-40B4-BE49-F238E27FC236}">
                  <a16:creationId xmlns:a16="http://schemas.microsoft.com/office/drawing/2014/main" id="{07D989F4-7162-4F3E-A681-7CD43CBD281B}"/>
                </a:ext>
              </a:extLst>
            </p:cNvPr>
            <p:cNvSpPr txBox="1"/>
            <p:nvPr/>
          </p:nvSpPr>
          <p:spPr>
            <a:xfrm>
              <a:off x="1501335" y="4959517"/>
              <a:ext cx="41184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>
                  <a:solidFill>
                    <a:srgbClr val="C00000"/>
                  </a:solidFill>
                </a:rPr>
                <a:t>K</a:t>
              </a:r>
              <a:r>
                <a:rPr lang="en-US" altLang="zh-CN" sz="1600" b="1" baseline="-25000" dirty="0">
                  <a:solidFill>
                    <a:srgbClr val="C00000"/>
                  </a:solidFill>
                </a:rPr>
                <a:t>4</a:t>
              </a:r>
              <a:endParaRPr lang="zh-CN" altLang="en-US" sz="1600" dirty="0"/>
            </a:p>
          </p:txBody>
        </p:sp>
        <p:sp>
          <p:nvSpPr>
            <p:cNvPr id="56" name="文本框 35">
              <a:extLst>
                <a:ext uri="{FF2B5EF4-FFF2-40B4-BE49-F238E27FC236}">
                  <a16:creationId xmlns:a16="http://schemas.microsoft.com/office/drawing/2014/main" id="{E3C2171F-6B83-4622-913B-60369A7D44D8}"/>
                </a:ext>
              </a:extLst>
            </p:cNvPr>
            <p:cNvSpPr txBox="1"/>
            <p:nvPr/>
          </p:nvSpPr>
          <p:spPr>
            <a:xfrm>
              <a:off x="926048" y="3971088"/>
              <a:ext cx="41184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>
                  <a:solidFill>
                    <a:srgbClr val="C00000"/>
                  </a:solidFill>
                </a:rPr>
                <a:t>K</a:t>
              </a:r>
              <a:r>
                <a:rPr lang="en-US" altLang="zh-CN" sz="1600" b="1" baseline="-25000" dirty="0">
                  <a:solidFill>
                    <a:srgbClr val="C00000"/>
                  </a:solidFill>
                </a:rPr>
                <a:t>5</a:t>
              </a:r>
              <a:endParaRPr lang="zh-CN" altLang="en-US" sz="1600" dirty="0"/>
            </a:p>
          </p:txBody>
        </p:sp>
        <p:sp>
          <p:nvSpPr>
            <p:cNvPr id="57" name="文本框 71">
              <a:extLst>
                <a:ext uri="{FF2B5EF4-FFF2-40B4-BE49-F238E27FC236}">
                  <a16:creationId xmlns:a16="http://schemas.microsoft.com/office/drawing/2014/main" id="{C342DD7E-41F9-4BC9-AE93-CDFBB28B6D31}"/>
                </a:ext>
              </a:extLst>
            </p:cNvPr>
            <p:cNvSpPr txBox="1"/>
            <p:nvPr/>
          </p:nvSpPr>
          <p:spPr>
            <a:xfrm>
              <a:off x="5514948" y="4499294"/>
              <a:ext cx="138895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 dirty="0"/>
                <a:t>SSTable</a:t>
              </a:r>
              <a:endParaRPr lang="zh-CN" altLang="en-US" sz="1600" b="1" dirty="0"/>
            </a:p>
          </p:txBody>
        </p:sp>
      </p:grpSp>
      <p:sp>
        <p:nvSpPr>
          <p:cNvPr id="79" name="对话气泡: 矩形 80">
            <a:extLst>
              <a:ext uri="{FF2B5EF4-FFF2-40B4-BE49-F238E27FC236}">
                <a16:creationId xmlns:a16="http://schemas.microsoft.com/office/drawing/2014/main" id="{7B4E3E91-BCE0-46AA-8255-4CF2913F48D6}"/>
              </a:ext>
            </a:extLst>
          </p:cNvPr>
          <p:cNvSpPr/>
          <p:nvPr/>
        </p:nvSpPr>
        <p:spPr bwMode="auto">
          <a:xfrm>
            <a:off x="7847012" y="5067648"/>
            <a:ext cx="3475460" cy="709720"/>
          </a:xfrm>
          <a:prstGeom prst="wedgeRectCallout">
            <a:avLst>
              <a:gd name="adj1" fmla="val -61509"/>
              <a:gd name="adj2" fmla="val -129778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Redundancy transitioning for last LSM-tree level 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矩形 81">
            <a:extLst>
              <a:ext uri="{FF2B5EF4-FFF2-40B4-BE49-F238E27FC236}">
                <a16:creationId xmlns:a16="http://schemas.microsoft.com/office/drawing/2014/main" id="{D378085C-43C0-4911-942D-481FAC7A0BD2}"/>
              </a:ext>
            </a:extLst>
          </p:cNvPr>
          <p:cNvSpPr/>
          <p:nvPr/>
        </p:nvSpPr>
        <p:spPr bwMode="auto">
          <a:xfrm>
            <a:off x="5018717" y="4233290"/>
            <a:ext cx="2389745" cy="303263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对话气泡: 矩形 82">
            <a:extLst>
              <a:ext uri="{FF2B5EF4-FFF2-40B4-BE49-F238E27FC236}">
                <a16:creationId xmlns:a16="http://schemas.microsoft.com/office/drawing/2014/main" id="{70AC3912-B719-4105-B403-019AF91DB211}"/>
              </a:ext>
            </a:extLst>
          </p:cNvPr>
          <p:cNvSpPr/>
          <p:nvPr/>
        </p:nvSpPr>
        <p:spPr bwMode="auto">
          <a:xfrm>
            <a:off x="8315609" y="2702054"/>
            <a:ext cx="3112804" cy="433327"/>
          </a:xfrm>
          <a:prstGeom prst="wedgeRectCallout">
            <a:avLst>
              <a:gd name="adj1" fmla="val -36902"/>
              <a:gd name="adj2" fmla="val 215601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>
                <a:latin typeface="Arial" charset="0"/>
              </a:rPr>
              <a:t>Hotness-aware offloading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对话气泡: 矩形 83">
            <a:extLst>
              <a:ext uri="{FF2B5EF4-FFF2-40B4-BE49-F238E27FC236}">
                <a16:creationId xmlns:a16="http://schemas.microsoft.com/office/drawing/2014/main" id="{4EF0DB22-7441-469E-B6BA-6FBD7AF90DAB}"/>
              </a:ext>
            </a:extLst>
          </p:cNvPr>
          <p:cNvSpPr/>
          <p:nvPr/>
        </p:nvSpPr>
        <p:spPr bwMode="auto">
          <a:xfrm>
            <a:off x="2323963" y="1638700"/>
            <a:ext cx="6361249" cy="433327"/>
          </a:xfrm>
          <a:prstGeom prst="wedgeRectCallout">
            <a:avLst>
              <a:gd name="adj1" fmla="val -51369"/>
              <a:gd name="adj2" fmla="val 139624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Tunable configuration of storage-performance </a:t>
            </a:r>
            <a:r>
              <a:rPr lang="en-US" altLang="zh-CN" sz="2000" dirty="0">
                <a:latin typeface="Arial" charset="0"/>
              </a:rPr>
              <a:t>t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rade-off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7CADF47-D6AA-ECB7-FE66-82E53B2C1FEE}"/>
              </a:ext>
            </a:extLst>
          </p:cNvPr>
          <p:cNvGrpSpPr/>
          <p:nvPr/>
        </p:nvGrpSpPr>
        <p:grpSpPr>
          <a:xfrm>
            <a:off x="7403649" y="2950466"/>
            <a:ext cx="3575960" cy="1661411"/>
            <a:chOff x="7403649" y="2950466"/>
            <a:chExt cx="3575960" cy="1661411"/>
          </a:xfrm>
        </p:grpSpPr>
        <p:pic>
          <p:nvPicPr>
            <p:cNvPr id="83" name="图形 84" descr="数据库 纯色填充">
              <a:extLst>
                <a:ext uri="{FF2B5EF4-FFF2-40B4-BE49-F238E27FC236}">
                  <a16:creationId xmlns:a16="http://schemas.microsoft.com/office/drawing/2014/main" id="{D69F90CC-554F-47D0-A1AD-5D170AA5D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0049194" y="3691468"/>
              <a:ext cx="683612" cy="683612"/>
            </a:xfrm>
            <a:prstGeom prst="rect">
              <a:avLst/>
            </a:prstGeom>
          </p:spPr>
        </p:pic>
        <p:pic>
          <p:nvPicPr>
            <p:cNvPr id="84" name="图形 85" descr="云 轮廓">
              <a:extLst>
                <a:ext uri="{FF2B5EF4-FFF2-40B4-BE49-F238E27FC236}">
                  <a16:creationId xmlns:a16="http://schemas.microsoft.com/office/drawing/2014/main" id="{A6E0B88F-C654-45FD-8073-C6B06C84A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9437685" y="2950466"/>
              <a:ext cx="1541924" cy="1541924"/>
            </a:xfrm>
            <a:prstGeom prst="rect">
              <a:avLst/>
            </a:prstGeom>
          </p:spPr>
        </p:pic>
        <p:sp>
          <p:nvSpPr>
            <p:cNvPr id="85" name="文本框 86">
              <a:extLst>
                <a:ext uri="{FF2B5EF4-FFF2-40B4-BE49-F238E27FC236}">
                  <a16:creationId xmlns:a16="http://schemas.microsoft.com/office/drawing/2014/main" id="{ADEC58CE-2ADC-462D-8D2D-CD70DBFF46E0}"/>
                </a:ext>
              </a:extLst>
            </p:cNvPr>
            <p:cNvSpPr txBox="1"/>
            <p:nvPr/>
          </p:nvSpPr>
          <p:spPr>
            <a:xfrm>
              <a:off x="9405422" y="4242545"/>
              <a:ext cx="15241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Cloud Storage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箭头: 左右 88">
              <a:extLst>
                <a:ext uri="{FF2B5EF4-FFF2-40B4-BE49-F238E27FC236}">
                  <a16:creationId xmlns:a16="http://schemas.microsoft.com/office/drawing/2014/main" id="{75CC712B-445D-4310-B990-5DBACE1A51AF}"/>
                </a:ext>
              </a:extLst>
            </p:cNvPr>
            <p:cNvSpPr/>
            <p:nvPr/>
          </p:nvSpPr>
          <p:spPr bwMode="auto">
            <a:xfrm rot="21130640">
              <a:off x="7403649" y="4021384"/>
              <a:ext cx="2224023" cy="248830"/>
            </a:xfrm>
            <a:prstGeom prst="leftRightArrow">
              <a:avLst>
                <a:gd name="adj1" fmla="val 44225"/>
                <a:gd name="adj2" fmla="val 29594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061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1" grpId="0" animBg="1"/>
      <p:bldP spid="8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20611</TotalTime>
  <Words>1330</Words>
  <Application>Microsoft Office PowerPoint</Application>
  <PresentationFormat>Custom</PresentationFormat>
  <Paragraphs>266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Wingdings</vt:lpstr>
      <vt:lpstr>Default Design</vt:lpstr>
      <vt:lpstr>ELECT: Enabling Erasure Coding Tiering for LSM-tree-based Storage</vt:lpstr>
      <vt:lpstr>Storage Tiering</vt:lpstr>
      <vt:lpstr>Storage Tiering</vt:lpstr>
      <vt:lpstr>Distributed KV Store</vt:lpstr>
      <vt:lpstr>Erasure Coding</vt:lpstr>
      <vt:lpstr>Skewed Access Patterns</vt:lpstr>
      <vt:lpstr>Our Contributions</vt:lpstr>
      <vt:lpstr>Design Considerations</vt:lpstr>
      <vt:lpstr>Design Overview</vt:lpstr>
      <vt:lpstr>LSM-tree-based Redundancy Transitioning</vt:lpstr>
      <vt:lpstr>LSM-tree-based Redundancy Transitioning</vt:lpstr>
      <vt:lpstr>Hotness Awareness</vt:lpstr>
      <vt:lpstr>Balancing Storage-Performance Trade-off</vt:lpstr>
      <vt:lpstr>Experimental Setup</vt:lpstr>
      <vt:lpstr>YCSB Core Workloads</vt:lpstr>
      <vt:lpstr>Individual KV Operations</vt:lpstr>
      <vt:lpstr>Performance Breakdown</vt:lpstr>
      <vt:lpstr>Full-node Recovery</vt:lpstr>
      <vt:lpstr>Impact of α</vt:lpstr>
      <vt:lpstr>Consistency and Scalability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Lee</dc:creator>
  <cp:lastModifiedBy>Patrick PC Lee (CSD)</cp:lastModifiedBy>
  <cp:revision>1233</cp:revision>
  <cp:lastPrinted>2019-02-28T16:58:54Z</cp:lastPrinted>
  <dcterms:created xsi:type="dcterms:W3CDTF">1601-01-01T00:00:00Z</dcterms:created>
  <dcterms:modified xsi:type="dcterms:W3CDTF">2024-02-29T17:13:53Z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