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59" r:id="rId2"/>
    <p:sldId id="560" r:id="rId3"/>
    <p:sldId id="561" r:id="rId4"/>
    <p:sldId id="562" r:id="rId5"/>
    <p:sldId id="563" r:id="rId6"/>
    <p:sldId id="564" r:id="rId7"/>
    <p:sldId id="583" r:id="rId8"/>
    <p:sldId id="565" r:id="rId9"/>
    <p:sldId id="585" r:id="rId10"/>
    <p:sldId id="567" r:id="rId11"/>
    <p:sldId id="568" r:id="rId12"/>
    <p:sldId id="573" r:id="rId13"/>
    <p:sldId id="570" r:id="rId14"/>
    <p:sldId id="574" r:id="rId15"/>
    <p:sldId id="575" r:id="rId16"/>
    <p:sldId id="571" r:id="rId17"/>
    <p:sldId id="572" r:id="rId18"/>
    <p:sldId id="576" r:id="rId19"/>
    <p:sldId id="577" r:id="rId20"/>
    <p:sldId id="579" r:id="rId21"/>
    <p:sldId id="581" r:id="rId22"/>
    <p:sldId id="582" r:id="rId23"/>
    <p:sldId id="556" r:id="rId24"/>
    <p:sldId id="557" r:id="rId25"/>
  </p:sldIdLst>
  <p:sldSz cx="12188825"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0" autoAdjust="0"/>
    <p:restoredTop sz="82977" autoAdjust="0"/>
  </p:normalViewPr>
  <p:slideViewPr>
    <p:cSldViewPr>
      <p:cViewPr varScale="1">
        <p:scale>
          <a:sx n="104" d="100"/>
          <a:sy n="104" d="100"/>
        </p:scale>
        <p:origin x="970" y="86"/>
      </p:cViewPr>
      <p:guideLst>
        <p:guide orient="horz" pos="2160"/>
        <p:guide pos="3839"/>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49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819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819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819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EC486EC7-B4F1-4F04-B7FF-C486E608758D}" type="slidenum">
              <a:rPr lang="en-US"/>
              <a:pPr>
                <a:defRPr/>
              </a:pPr>
              <a:t>‹#›</a:t>
            </a:fld>
            <a:endParaRPr lang="en-US"/>
          </a:p>
        </p:txBody>
      </p:sp>
    </p:spTree>
    <p:extLst>
      <p:ext uri="{BB962C8B-B14F-4D97-AF65-F5344CB8AC3E}">
        <p14:creationId xmlns:p14="http://schemas.microsoft.com/office/powerpoint/2010/main" val="3452610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458788" y="720725"/>
            <a:ext cx="6397625"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600D095-13D5-439B-AA5E-03D3CC9BD5C1}" type="slidenum">
              <a:rPr lang="en-US"/>
              <a:pPr>
                <a:defRPr/>
              </a:pPr>
              <a:t>‹#›</a:t>
            </a:fld>
            <a:endParaRPr lang="en-US"/>
          </a:p>
        </p:txBody>
      </p:sp>
    </p:spTree>
    <p:extLst>
      <p:ext uri="{BB962C8B-B14F-4D97-AF65-F5344CB8AC3E}">
        <p14:creationId xmlns:p14="http://schemas.microsoft.com/office/powerpoint/2010/main" val="6197424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r>
              <a:rPr lang="es-ES" altLang="zh-CN" sz="2400" b="1" dirty="0">
                <a:solidFill>
                  <a:srgbClr val="333333"/>
                </a:solidFill>
                <a:latin typeface="Adobe 黑体 Std R" panose="020B0400000000000000" pitchFamily="34" charset="-122"/>
                <a:ea typeface="Adobe 黑体 Std R" panose="020B0400000000000000" pitchFamily="34" charset="-122"/>
              </a:rPr>
              <a:t>[0:00]-[0:30]: </a:t>
            </a:r>
            <a:r>
              <a:rPr lang="en-US" altLang="zh-CN" sz="2400" b="0" dirty="0">
                <a:solidFill>
                  <a:schemeClr val="tx1"/>
                </a:solidFill>
                <a:latin typeface="Arial" charset="0"/>
                <a:ea typeface="+mn-ea"/>
              </a:rPr>
              <a:t>Hi</a:t>
            </a:r>
            <a:r>
              <a:rPr lang="en-US" altLang="zh-CN" sz="2400" dirty="0"/>
              <a:t> everybody,</a:t>
            </a:r>
            <a:r>
              <a:rPr lang="en-US" altLang="zh-CN" sz="2400" baseline="0" dirty="0"/>
              <a:t> I’m </a:t>
            </a:r>
            <a:r>
              <a:rPr lang="en-US" altLang="zh-CN" sz="2400" baseline="0" dirty="0" err="1"/>
              <a:t>Qiang</a:t>
            </a:r>
            <a:r>
              <a:rPr lang="en-US" altLang="zh-CN" sz="2400" baseline="0" dirty="0"/>
              <a:t>, f</a:t>
            </a:r>
            <a:r>
              <a:rPr lang="en-US" altLang="zh-CN" sz="2400" dirty="0"/>
              <a:t>rom the</a:t>
            </a:r>
            <a:r>
              <a:rPr lang="en-US" altLang="zh-CN" sz="2400" baseline="0" dirty="0"/>
              <a:t> </a:t>
            </a:r>
            <a:r>
              <a:rPr lang="en-US" altLang="zh-CN" sz="2400" kern="1200" dirty="0">
                <a:solidFill>
                  <a:prstClr val="black"/>
                </a:solidFill>
                <a:latin typeface="+mn-ea"/>
              </a:rPr>
              <a:t>University of Science and Technology of China. </a:t>
            </a:r>
            <a:r>
              <a:rPr lang="en-US" altLang="zh-CN" sz="2400" dirty="0"/>
              <a:t>I</a:t>
            </a:r>
            <a:r>
              <a:rPr lang="en-US" altLang="zh-CN" sz="2400" baseline="0" dirty="0"/>
              <a:t> a</a:t>
            </a:r>
            <a:r>
              <a:rPr lang="en-US" altLang="zh-CN" sz="2400" dirty="0"/>
              <a:t>m going to present the work</a:t>
            </a:r>
            <a:r>
              <a:rPr lang="en-US" altLang="zh-CN" sz="2400" baseline="0" dirty="0"/>
              <a:t> “</a:t>
            </a:r>
            <a:r>
              <a:rPr lang="en-US" altLang="zh-CN" sz="2400" dirty="0"/>
              <a:t>DEPART: Replica Decoupling for Distributed Key-Value Storage” .</a:t>
            </a:r>
            <a:endParaRPr lang="es-ES" altLang="zh-CN" sz="2400" b="1" dirty="0">
              <a:solidFill>
                <a:srgbClr val="333333"/>
              </a:solidFill>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326947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[4:00]-[5:00]: Therefore, </a:t>
            </a:r>
            <a:r>
              <a:rPr lang="en-US" altLang="zh-CN" sz="1200" b="0" dirty="0">
                <a:solidFill>
                  <a:srgbClr val="333333"/>
                </a:solidFill>
                <a:latin typeface="Adobe 黑体 Std R" panose="020B0400000000000000" pitchFamily="34" charset="-122"/>
                <a:ea typeface="Adobe 黑体 Std R" panose="020B0400000000000000" pitchFamily="34" charset="-122"/>
              </a:rPr>
              <a:t>we propose DEPART, a distributed KV store that builds on Cassandra to realize replica decoupling by separating the storage management of primary and redundant copies. For </a:t>
            </a:r>
            <a:r>
              <a:rPr lang="en-US" altLang="zh-CN" sz="1200" b="0" dirty="0">
                <a:solidFill>
                  <a:schemeClr val="tx1"/>
                </a:solidFill>
                <a:latin typeface="Arial" charset="0"/>
                <a:ea typeface="+mn-ea"/>
              </a:rPr>
              <a:t>p</a:t>
            </a:r>
            <a:r>
              <a:rPr lang="en-US" altLang="zh-CN" b="0" dirty="0"/>
              <a:t>rimary copies,</a:t>
            </a:r>
            <a:r>
              <a:rPr lang="en-US" altLang="zh-CN" b="0" baseline="0" dirty="0"/>
              <a:t> we </a:t>
            </a:r>
            <a:r>
              <a:rPr lang="en-US" altLang="zh-CN" b="0" dirty="0"/>
              <a:t>use </a:t>
            </a:r>
            <a:r>
              <a:rPr lang="en-US" altLang="zh-CN" b="0" dirty="0">
                <a:solidFill>
                  <a:srgbClr val="FF0000"/>
                </a:solidFill>
              </a:rPr>
              <a:t>LSM-tree</a:t>
            </a:r>
            <a:r>
              <a:rPr lang="en-US" altLang="zh-CN" b="0" dirty="0"/>
              <a:t> </a:t>
            </a:r>
            <a:r>
              <a:rPr lang="en-US" altLang="zh-CN" b="0" dirty="0">
                <a:sym typeface="Wingdings" panose="05000000000000000000" pitchFamily="2" charset="2"/>
              </a:rPr>
              <a:t>to</a:t>
            </a:r>
            <a:r>
              <a:rPr lang="en-US" altLang="zh-CN" b="0" baseline="0" dirty="0">
                <a:sym typeface="Wingdings" panose="05000000000000000000" pitchFamily="2" charset="2"/>
              </a:rPr>
              <a:t> store to achieve </a:t>
            </a:r>
            <a:r>
              <a:rPr lang="en-US" altLang="zh-CN" b="0" dirty="0"/>
              <a:t>efficient writes, reads, and scans simultaneously; for redundant copies,</a:t>
            </a:r>
            <a:r>
              <a:rPr lang="en-US" altLang="zh-CN" b="0" baseline="0" dirty="0"/>
              <a:t> we </a:t>
            </a:r>
            <a:r>
              <a:rPr lang="en-US" altLang="zh-CN" b="0" dirty="0"/>
              <a:t>design the </a:t>
            </a:r>
            <a:r>
              <a:rPr lang="en-US" altLang="zh-CN" b="0" dirty="0">
                <a:solidFill>
                  <a:srgbClr val="FF0000"/>
                </a:solidFill>
              </a:rPr>
              <a:t>two-layer log to store them, so as to achieve</a:t>
            </a:r>
            <a:r>
              <a:rPr lang="en-US" altLang="zh-CN" b="0" dirty="0">
                <a:sym typeface="Wingdings" panose="05000000000000000000" pitchFamily="2" charset="2"/>
              </a:rPr>
              <a:t> </a:t>
            </a:r>
            <a:r>
              <a:rPr lang="en-US" altLang="zh-CN" b="0" dirty="0"/>
              <a:t>fast writes. Besides, Recall that using a single LSM-tree for all replicas in uniform indexing, or using multiple LSM-trees for replica decoupling, may favor high read performance, but both of them incur substantial high compaction overhead that degrades writes. So we improve the two-layer log with </a:t>
            </a:r>
            <a:r>
              <a:rPr lang="en-US" altLang="zh-CN" b="0" dirty="0">
                <a:solidFill>
                  <a:srgbClr val="FF0000"/>
                </a:solidFill>
              </a:rPr>
              <a:t>tunable ordering </a:t>
            </a:r>
            <a:r>
              <a:rPr lang="en-US" altLang="zh-CN" b="0" dirty="0"/>
              <a:t>for balanced read &amp; write performance.</a:t>
            </a:r>
          </a:p>
        </p:txBody>
      </p:sp>
    </p:spTree>
    <p:extLst>
      <p:ext uri="{BB962C8B-B14F-4D97-AF65-F5344CB8AC3E}">
        <p14:creationId xmlns:p14="http://schemas.microsoft.com/office/powerpoint/2010/main" val="44906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[5:00]-[6:00]: </a:t>
            </a:r>
            <a:r>
              <a:rPr lang="en-US" altLang="zh-CN" b="0" dirty="0"/>
              <a:t>To realize the idea in DEPART. We have to address several key challenges. </a:t>
            </a:r>
          </a:p>
          <a:p>
            <a:pPr marL="0" lvl="2" algn="l"/>
            <a:r>
              <a:rPr lang="en-US" altLang="zh-CN" b="0" dirty="0"/>
              <a:t>First, </a:t>
            </a:r>
            <a:r>
              <a:rPr lang="en-US" altLang="zh-CN" b="0" dirty="0">
                <a:solidFill>
                  <a:srgbClr val="000000"/>
                </a:solidFill>
              </a:rPr>
              <a:t>how to differentiate the primary and redundant copies with</a:t>
            </a:r>
            <a:r>
              <a:rPr lang="en-US" altLang="zh-CN" b="0" baseline="0" dirty="0">
                <a:solidFill>
                  <a:srgbClr val="000000"/>
                </a:solidFill>
              </a:rPr>
              <a:t> </a:t>
            </a:r>
            <a:r>
              <a:rPr lang="en-US" altLang="zh-CN" b="0" dirty="0">
                <a:solidFill>
                  <a:srgbClr val="000000"/>
                </a:solidFill>
              </a:rPr>
              <a:t>limited overhead on the critical I/O path?</a:t>
            </a:r>
            <a:r>
              <a:rPr lang="en-US" altLang="zh-CN" b="0" baseline="0" dirty="0">
                <a:solidFill>
                  <a:srgbClr val="000000"/>
                </a:solidFill>
              </a:rPr>
              <a:t> We propose </a:t>
            </a:r>
            <a:r>
              <a:rPr lang="en-US" altLang="zh-CN" sz="1200" b="0" baseline="0" dirty="0">
                <a:solidFill>
                  <a:schemeClr val="tx1"/>
                </a:solidFill>
              </a:rPr>
              <a:t>a</a:t>
            </a:r>
            <a:r>
              <a:rPr lang="en-US" altLang="zh-CN" sz="1200" b="0" dirty="0"/>
              <a:t> lightweight replica differentiation scheme, we differentiates the written KV pairs in the storage module of each node as primary or redundant copies. This</a:t>
            </a:r>
            <a:r>
              <a:rPr lang="en-US" altLang="zh-CN" sz="1200" b="0" baseline="0" dirty="0"/>
              <a:t> f</a:t>
            </a:r>
            <a:r>
              <a:rPr lang="en-US" altLang="zh-CN" sz="1200" b="0" dirty="0"/>
              <a:t>igure depicts the replica differentiation workﬂow. Recall that the coordinator forwards k replicas of a KV pair to a sequence of k nodes along the clockwise direction in the hash ring, where the key of the KV pair is hashed to the ﬁrst node in the node sequence. When a node</a:t>
            </a:r>
            <a:r>
              <a:rPr lang="en-US" altLang="zh-CN" sz="1200" b="0" baseline="0" dirty="0"/>
              <a:t> </a:t>
            </a:r>
            <a:r>
              <a:rPr lang="en-US" altLang="zh-CN" sz="1200" b="0" dirty="0"/>
              <a:t>N</a:t>
            </a:r>
            <a:r>
              <a:rPr lang="en-US" altLang="zh-CN" sz="1200" b="0" baseline="0" dirty="0"/>
              <a:t> </a:t>
            </a:r>
            <a:r>
              <a:rPr lang="en-US" altLang="zh-CN" sz="1200" b="0" dirty="0"/>
              <a:t>receives one of the replicas of the KV pair from the coordinator, it performs the same hash computation on the key of the replica and determines the node to which the key is hashed. If the resulting node is the same as N itself, then N is the ﬁrst node in the node sequence and we refer to the replica as a primary copy; otherwise, the replica is a redundant copy. The differentiation scheme</a:t>
            </a:r>
            <a:r>
              <a:rPr lang="en-US" altLang="zh-CN" sz="1200" b="0" baseline="0" dirty="0"/>
              <a:t> only is based on </a:t>
            </a:r>
            <a:r>
              <a:rPr lang="en-US" altLang="zh-CN" sz="2000" b="0" dirty="0"/>
              <a:t>simple hash computation,</a:t>
            </a:r>
            <a:r>
              <a:rPr lang="en-US" altLang="zh-CN" sz="2000" b="0" baseline="0" dirty="0"/>
              <a:t> so it is </a:t>
            </a:r>
            <a:r>
              <a:rPr lang="en-US" altLang="zh-CN" sz="2000" b="0" baseline="0" dirty="0">
                <a:solidFill>
                  <a:srgbClr val="FF0000"/>
                </a:solidFill>
                <a:sym typeface="Wingdings" panose="05000000000000000000" pitchFamily="2" charset="2"/>
              </a:rPr>
              <a:t>l</a:t>
            </a:r>
            <a:r>
              <a:rPr lang="en-US" altLang="zh-CN" sz="2000" b="0" dirty="0">
                <a:solidFill>
                  <a:srgbClr val="FF0000"/>
                </a:solidFill>
                <a:sym typeface="Wingdings" panose="05000000000000000000" pitchFamily="2" charset="2"/>
              </a:rPr>
              <a:t>ow overhead.</a:t>
            </a:r>
            <a:endParaRPr lang="zh-CN" altLang="en-US" sz="2000" b="0" dirty="0">
              <a:solidFill>
                <a:srgbClr val="FF0000"/>
              </a:solidFill>
            </a:endParaRPr>
          </a:p>
        </p:txBody>
      </p:sp>
    </p:spTree>
    <p:extLst>
      <p:ext uri="{BB962C8B-B14F-4D97-AF65-F5344CB8AC3E}">
        <p14:creationId xmlns:p14="http://schemas.microsoft.com/office/powerpoint/2010/main" val="153070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[6:00]-[6:30]: Second, How to </a:t>
            </a:r>
            <a:r>
              <a:rPr lang="en-US" altLang="zh-CN" b="0" dirty="0">
                <a:solidFill>
                  <a:srgbClr val="000000"/>
                </a:solidFill>
              </a:rPr>
              <a:t>manage redundant copies efficiently after replica decoupling?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dirty="0">
                <a:solidFill>
                  <a:srgbClr val="000000"/>
                </a:solidFill>
              </a:rPr>
              <a:t>We propose a </a:t>
            </a:r>
            <a:r>
              <a:rPr lang="en-US" altLang="zh-CN" sz="1200" b="0" dirty="0"/>
              <a:t>two-layer log with tunable ordering for the management of redundant copies.</a:t>
            </a:r>
            <a:r>
              <a:rPr lang="en-US" altLang="zh-CN" sz="1200" b="0" baseline="0" dirty="0"/>
              <a:t> To enable fast writes, each node writes all redundant copies of KV pairs (ﬂushed from the immutable MemTable) to an append-only global log. All redundant copies are grouped in units of segments and appended  to the head of the global log as sequential batched writes.</a:t>
            </a:r>
            <a:endParaRPr lang="en-US" altLang="zh-CN" b="0" dirty="0">
              <a:solidFill>
                <a:srgbClr val="000000"/>
              </a:solidFill>
            </a:endParaRPr>
          </a:p>
        </p:txBody>
      </p:sp>
    </p:spTree>
    <p:extLst>
      <p:ext uri="{BB962C8B-B14F-4D97-AF65-F5344CB8AC3E}">
        <p14:creationId xmlns:p14="http://schemas.microsoft.com/office/powerpoint/2010/main" val="165417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[6:30]-[7:00]: </a:t>
            </a:r>
            <a:r>
              <a:rPr lang="en-US" altLang="zh-CN" sz="1200" b="0" dirty="0">
                <a:solidFill>
                  <a:srgbClr val="333333"/>
                </a:solidFill>
                <a:latin typeface="Adobe 黑体 Std R" panose="020B0400000000000000" pitchFamily="34" charset="-122"/>
                <a:ea typeface="Adobe 黑体 Std R" panose="020B0400000000000000" pitchFamily="34" charset="-122"/>
              </a:rPr>
              <a:t>To enable </a:t>
            </a:r>
            <a:r>
              <a:rPr lang="en-US" altLang="zh-CN" sz="1200" b="0" dirty="0">
                <a:solidFill>
                  <a:srgbClr val="FF0000"/>
                </a:solidFill>
                <a:latin typeface="Arial" panose="020B0604020202020204" pitchFamily="34" charset="0"/>
                <a:ea typeface="等线" panose="02010600030101010101" pitchFamily="2" charset="-122"/>
                <a:sym typeface="Wingdings" panose="05000000000000000000" pitchFamily="2" charset="2"/>
              </a:rPr>
              <a:t>fine grained management</a:t>
            </a:r>
            <a:r>
              <a:rPr lang="en-US" altLang="zh-CN" sz="1200" b="0" baseline="0" dirty="0">
                <a:solidFill>
                  <a:srgbClr val="FF0000"/>
                </a:solidFill>
                <a:latin typeface="Arial" panose="020B0604020202020204" pitchFamily="34" charset="0"/>
                <a:ea typeface="等线" panose="02010600030101010101" pitchFamily="2" charset="-122"/>
                <a:sym typeface="Wingdings" panose="05000000000000000000" pitchFamily="2" charset="2"/>
              </a:rPr>
              <a:t> and </a:t>
            </a:r>
            <a:r>
              <a:rPr lang="en-US" altLang="zh-CN" sz="1200" b="0" dirty="0">
                <a:solidFill>
                  <a:srgbClr val="333333"/>
                </a:solidFill>
                <a:latin typeface="Adobe 黑体 Std R" panose="020B0400000000000000" pitchFamily="34" charset="-122"/>
                <a:ea typeface="Adobe 黑体 Std R" panose="020B0400000000000000" pitchFamily="34" charset="-122"/>
              </a:rPr>
              <a:t>fast recovery </a:t>
            </a:r>
            <a:r>
              <a:rPr lang="en-US" altLang="zh-CN" sz="1200" b="0" dirty="0">
                <a:solidFill>
                  <a:srgbClr val="FF0000"/>
                </a:solidFill>
                <a:latin typeface="Arial" panose="020B0604020202020204" pitchFamily="34" charset="0"/>
                <a:ea typeface="等线" panose="02010600030101010101" pitchFamily="2" charset="-122"/>
                <a:sym typeface="Wingdings" panose="05000000000000000000" pitchFamily="2" charset="2"/>
              </a:rPr>
              <a:t>for redundant copies</a:t>
            </a:r>
            <a:r>
              <a:rPr lang="en-US" altLang="zh-CN" sz="1200" b="0" dirty="0">
                <a:solidFill>
                  <a:srgbClr val="333333"/>
                </a:solidFill>
                <a:latin typeface="Adobe 黑体 Std R" panose="020B0400000000000000" pitchFamily="34" charset="-122"/>
                <a:ea typeface="Adobe 黑体 Std R" panose="020B0400000000000000" pitchFamily="34" charset="-122"/>
              </a:rPr>
              <a:t>, a background thread continuously splits the global log into multiple local logs, each of which keeps only the redundant copies whose corresponding primary copies are stored in the same node, for example, Local log </a:t>
            </a:r>
            <a:r>
              <a:rPr lang="en-US" altLang="zh-CN" sz="1200" b="0" dirty="0" err="1">
                <a:solidFill>
                  <a:srgbClr val="333333"/>
                </a:solidFill>
                <a:latin typeface="Adobe 黑体 Std R" panose="020B0400000000000000" pitchFamily="34" charset="-122"/>
                <a:ea typeface="Adobe 黑体 Std R" panose="020B0400000000000000" pitchFamily="34" charset="-122"/>
              </a:rPr>
              <a:t>LOGi</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stores </a:t>
            </a:r>
            <a:r>
              <a:rPr lang="en-US" altLang="zh-CN" b="0" dirty="0">
                <a:solidFill>
                  <a:prstClr val="black"/>
                </a:solidFill>
                <a:latin typeface="Arial" panose="020B0604020202020204" pitchFamily="34" charset="0"/>
                <a:ea typeface="等线" panose="02010600030101010101" pitchFamily="2" charset="-122"/>
              </a:rPr>
              <a:t>redundant copies whose primary copies reside in node </a:t>
            </a:r>
            <a:r>
              <a:rPr lang="en-US" altLang="zh-CN" b="0" dirty="0" err="1">
                <a:solidFill>
                  <a:prstClr val="black"/>
                </a:solidFill>
                <a:latin typeface="Arial" panose="020B0604020202020204" pitchFamily="34" charset="0"/>
                <a:ea typeface="等线" panose="02010600030101010101" pitchFamily="2" charset="-122"/>
              </a:rPr>
              <a:t>i</a:t>
            </a:r>
            <a:r>
              <a:rPr lang="en-US" altLang="zh-CN" sz="1200" b="0" dirty="0">
                <a:solidFill>
                  <a:srgbClr val="333333"/>
                </a:solidFill>
                <a:latin typeface="Adobe 黑体 Std R" panose="020B0400000000000000" pitchFamily="34" charset="-122"/>
                <a:ea typeface="Adobe 黑体 Std R" panose="020B0400000000000000" pitchFamily="34" charset="-122"/>
              </a:rPr>
              <a:t>. This allows the recovery of any failed node to access only the local log associated with the failed node.</a:t>
            </a:r>
            <a:endParaRPr lang="zh-CN" altLang="en-US" b="0" dirty="0"/>
          </a:p>
        </p:txBody>
      </p:sp>
    </p:spTree>
    <p:extLst>
      <p:ext uri="{BB962C8B-B14F-4D97-AF65-F5344CB8AC3E}">
        <p14:creationId xmlns:p14="http://schemas.microsoft.com/office/powerpoint/2010/main" val="202414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[7:00]-[8:00]: Besides,</a:t>
            </a:r>
            <a:r>
              <a:rPr lang="es-ES" altLang="zh-CN" sz="1200" b="0" baseline="0" dirty="0">
                <a:solidFill>
                  <a:srgbClr val="333333"/>
                </a:solidFill>
                <a:latin typeface="Adobe 黑体 Std R" panose="020B0400000000000000" pitchFamily="34" charset="-122"/>
                <a:ea typeface="Adobe 黑体 Std R" panose="020B0400000000000000" pitchFamily="34" charset="-122"/>
              </a:rPr>
              <a:t> </a:t>
            </a:r>
            <a:r>
              <a:rPr lang="en-US" altLang="zh-CN" sz="1200" b="0" baseline="0" dirty="0">
                <a:solidFill>
                  <a:schemeClr val="tx1"/>
                </a:solidFill>
                <a:latin typeface="Arial" charset="0"/>
                <a:ea typeface="+mn-ea"/>
              </a:rPr>
              <a:t>s</a:t>
            </a:r>
            <a:r>
              <a:rPr lang="en-US" altLang="zh-CN" sz="1200" b="0" dirty="0">
                <a:solidFill>
                  <a:schemeClr val="tx1"/>
                </a:solidFill>
                <a:latin typeface="Arial" charset="0"/>
                <a:ea typeface="+mn-ea"/>
              </a:rPr>
              <a:t>ince</a:t>
            </a:r>
            <a:r>
              <a:rPr lang="en-US" altLang="zh-CN" sz="1200" b="0" baseline="0" dirty="0">
                <a:solidFill>
                  <a:schemeClr val="tx1"/>
                </a:solidFill>
                <a:latin typeface="Arial" charset="0"/>
                <a:ea typeface="+mn-ea"/>
              </a:rPr>
              <a:t> e</a:t>
            </a:r>
            <a:r>
              <a:rPr lang="en-US" altLang="zh-CN" sz="1200" b="0" dirty="0"/>
              <a:t>ach node stores several ranges according to consistent hashing,</a:t>
            </a:r>
            <a:r>
              <a:rPr lang="en-US" altLang="zh-CN" sz="1200" b="0" baseline="0" dirty="0"/>
              <a:t> each local log is further divided into multiple range groups, each of which corresponds to a range in the hash ring. Note that different range groups within each local log have no overlaps in keys, so they can be managed independently. The </a:t>
            </a:r>
            <a:r>
              <a:rPr lang="en-US" altLang="zh-CN" sz="1200" b="0" dirty="0"/>
              <a:t>range grouping can improve the GC efficiency and recovery</a:t>
            </a:r>
            <a:r>
              <a:rPr lang="en-US" altLang="zh-CN" sz="1200" b="0" baseline="0" dirty="0"/>
              <a:t>, because both of them only need to read the </a:t>
            </a:r>
            <a:r>
              <a:rPr lang="en-US" altLang="zh-CN" b="0" dirty="0">
                <a:solidFill>
                  <a:prstClr val="black"/>
                </a:solidFill>
                <a:latin typeface="Arial" panose="020B0604020202020204" pitchFamily="34" charset="0"/>
                <a:ea typeface="等线" panose="02010600030101010101" pitchFamily="2" charset="-122"/>
              </a:rPr>
              <a:t>corresponding group, avoid scanning the whole local log.</a:t>
            </a:r>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6278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[8:00]-[9:00]: In addition, each group contains several </a:t>
            </a:r>
            <a:r>
              <a:rPr lang="es-ES" altLang="zh-CN" sz="1200" b="0" dirty="0" err="1">
                <a:solidFill>
                  <a:srgbClr val="333333"/>
                </a:solidFill>
                <a:latin typeface="Adobe 黑体 Std R" panose="020B0400000000000000" pitchFamily="34" charset="-122"/>
                <a:ea typeface="Adobe 黑体 Std R" panose="020B0400000000000000" pitchFamily="34" charset="-122"/>
              </a:rPr>
              <a:t>sorted</a:t>
            </a:r>
            <a:r>
              <a:rPr lang="es-ES" altLang="zh-CN" sz="1200" b="0" dirty="0">
                <a:solidFill>
                  <a:srgbClr val="333333"/>
                </a:solidFill>
                <a:latin typeface="Adobe 黑体 Std R" panose="020B0400000000000000" pitchFamily="34" charset="-122"/>
                <a:ea typeface="Adobe 黑体 Std R" panose="020B0400000000000000" pitchFamily="34" charset="-122"/>
              </a:rPr>
              <a:t> </a:t>
            </a:r>
            <a:r>
              <a:rPr lang="es-ES" altLang="zh-CN" sz="1200" b="0" dirty="0" err="1">
                <a:solidFill>
                  <a:srgbClr val="333333"/>
                </a:solidFill>
                <a:latin typeface="Adobe 黑体 Std R" panose="020B0400000000000000" pitchFamily="34" charset="-122"/>
                <a:ea typeface="Adobe 黑体 Std R" panose="020B0400000000000000" pitchFamily="34" charset="-122"/>
              </a:rPr>
              <a:t>runs</a:t>
            </a:r>
            <a:r>
              <a:rPr lang="es-ES" altLang="zh-CN" sz="1200" b="0" dirty="0">
                <a:solidFill>
                  <a:srgbClr val="333333"/>
                </a:solidFill>
                <a:latin typeface="Adobe 黑体 Std R" panose="020B0400000000000000" pitchFamily="34" charset="-122"/>
                <a:ea typeface="Adobe 黑体 Std R" panose="020B0400000000000000" pitchFamily="34" charset="-122"/>
              </a:rPr>
              <a:t>. Note that </a:t>
            </a:r>
            <a:r>
              <a:rPr lang="en-US" altLang="zh-CN" sz="1200" b="0" dirty="0">
                <a:solidFill>
                  <a:srgbClr val="333333"/>
                </a:solidFill>
                <a:latin typeface="Adobe 黑体 Std R" panose="020B0400000000000000" pitchFamily="34" charset="-122"/>
                <a:ea typeface="Adobe 黑体 Std R" panose="020B0400000000000000" pitchFamily="34" charset="-122"/>
              </a:rPr>
              <a:t>the internal structure of each sorted</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run </a:t>
            </a:r>
            <a:r>
              <a:rPr lang="en-US" altLang="zh-CN" sz="1200" b="0" dirty="0">
                <a:solidFill>
                  <a:srgbClr val="333333"/>
                </a:solidFill>
                <a:latin typeface="Adobe 黑体 Std R" panose="020B0400000000000000" pitchFamily="34" charset="-122"/>
                <a:ea typeface="Adobe 黑体 Std R" panose="020B0400000000000000" pitchFamily="34" charset="-122"/>
              </a:rPr>
              <a:t>is similar to that of </a:t>
            </a:r>
            <a:r>
              <a:rPr lang="en-US" altLang="zh-CN" sz="1200" b="0" dirty="0" err="1">
                <a:solidFill>
                  <a:srgbClr val="333333"/>
                </a:solidFill>
                <a:latin typeface="Adobe 黑体 Std R" panose="020B0400000000000000" pitchFamily="34" charset="-122"/>
                <a:ea typeface="Adobe 黑体 Std R" panose="020B0400000000000000" pitchFamily="34" charset="-122"/>
              </a:rPr>
              <a:t>SSTables</a:t>
            </a:r>
            <a:r>
              <a:rPr lang="en-US" altLang="zh-CN" sz="1200" b="0" dirty="0">
                <a:solidFill>
                  <a:srgbClr val="333333"/>
                </a:solidFill>
                <a:latin typeface="Adobe 黑体 Std R" panose="020B0400000000000000" pitchFamily="34" charset="-122"/>
                <a:ea typeface="Adobe 黑体 Std R" panose="020B0400000000000000" pitchFamily="34" charset="-122"/>
              </a:rPr>
              <a:t> in the LSM-tree</a:t>
            </a:r>
            <a:r>
              <a:rPr lang="es-ES" altLang="zh-CN" sz="1200" b="0" dirty="0">
                <a:solidFill>
                  <a:srgbClr val="333333"/>
                </a:solidFill>
                <a:latin typeface="Adobe 黑体 Std R" panose="020B0400000000000000" pitchFamily="34" charset="-122"/>
                <a:ea typeface="Adobe 黑体 Std R" panose="020B0400000000000000" pitchFamily="34" charset="-122"/>
              </a:rPr>
              <a:t>,</a:t>
            </a:r>
            <a:r>
              <a:rPr lang="es-ES" altLang="zh-CN" sz="1200" b="0" baseline="0" dirty="0">
                <a:solidFill>
                  <a:srgbClr val="333333"/>
                </a:solidFill>
                <a:latin typeface="Adobe 黑体 Std R" panose="020B0400000000000000" pitchFamily="34" charset="-122"/>
                <a:ea typeface="Adobe 黑体 Std R" panose="020B0400000000000000" pitchFamily="34" charset="-122"/>
              </a:rPr>
              <a:t> the </a:t>
            </a:r>
            <a:r>
              <a:rPr lang="en-US" altLang="zh-CN" b="0" kern="0" dirty="0"/>
              <a:t>KV pairs within sorted run are fully sorted, but unsorted between sorted runs. Therefore, we can </a:t>
            </a:r>
            <a:r>
              <a:rPr lang="en-US" altLang="zh-CN" sz="1200" b="0" kern="1200" dirty="0">
                <a:solidFill>
                  <a:srgbClr val="FF0000"/>
                </a:solidFill>
                <a:latin typeface="Arial" panose="020B0604020202020204" pitchFamily="34" charset="0"/>
                <a:ea typeface="等线" panose="02010600030101010101" pitchFamily="2" charset="-122"/>
              </a:rPr>
              <a:t>a</a:t>
            </a:r>
            <a:r>
              <a:rPr lang="en-US" altLang="zh-CN" sz="1200" b="0" dirty="0">
                <a:solidFill>
                  <a:srgbClr val="FF0000"/>
                </a:solidFill>
                <a:latin typeface="Arial" panose="020B0604020202020204" pitchFamily="34" charset="0"/>
                <a:ea typeface="等线" panose="02010600030101010101" pitchFamily="2" charset="-122"/>
              </a:rPr>
              <a:t>djust the number of sorted runs within the group to balance the read and write performance. If we keep less sorted runs within</a:t>
            </a:r>
            <a:r>
              <a:rPr lang="en-US" altLang="zh-CN" sz="1200" b="0" baseline="0" dirty="0">
                <a:solidFill>
                  <a:srgbClr val="FF0000"/>
                </a:solidFill>
                <a:latin typeface="Arial" panose="020B0604020202020204" pitchFamily="34" charset="0"/>
                <a:ea typeface="等线" panose="02010600030101010101" pitchFamily="2" charset="-122"/>
              </a:rPr>
              <a:t> the group, then we achieve a high degree of ordering for the two-layer log that can ensure better read performance; </a:t>
            </a:r>
            <a:r>
              <a:rPr lang="en-US" altLang="zh-CN" sz="1200" b="0" dirty="0">
                <a:solidFill>
                  <a:srgbClr val="FF0000"/>
                </a:solidFill>
                <a:latin typeface="Arial" panose="020B0604020202020204" pitchFamily="34" charset="0"/>
                <a:ea typeface="等线" panose="02010600030101010101" pitchFamily="2" charset="-122"/>
              </a:rPr>
              <a:t>If we keep more sorted runs within</a:t>
            </a:r>
            <a:r>
              <a:rPr lang="en-US" altLang="zh-CN" sz="1200" b="0" baseline="0" dirty="0">
                <a:solidFill>
                  <a:srgbClr val="FF0000"/>
                </a:solidFill>
                <a:latin typeface="Arial" panose="020B0604020202020204" pitchFamily="34" charset="0"/>
                <a:ea typeface="等线" panose="02010600030101010101" pitchFamily="2" charset="-122"/>
              </a:rPr>
              <a:t> the group, then we achieve a low degree of ordering that can ensure better write performance.</a:t>
            </a:r>
            <a:endParaRPr lang="en-US" altLang="zh-CN" sz="1200" b="0" dirty="0">
              <a:solidFill>
                <a:srgbClr val="FF0000"/>
              </a:solidFill>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253297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[9:00]-[10:00]: Finally, how to </a:t>
            </a:r>
            <a:r>
              <a:rPr lang="en-US" altLang="zh-CN" b="0" dirty="0">
                <a:solidFill>
                  <a:srgbClr val="000000"/>
                </a:solidFill>
              </a:rPr>
              <a:t>adjust the ordering of the two-layer log?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dirty="0"/>
              <a:t>Considering that the ordering S determines the trade-off between the read and write performance. A small S favors the read performance by keeping a small number of sorted runs in a range group, but it incurs a large merge-sort</a:t>
            </a:r>
            <a:r>
              <a:rPr lang="en-US" altLang="zh-CN" b="0" baseline="0" dirty="0"/>
              <a:t> </a:t>
            </a:r>
            <a:r>
              <a:rPr lang="en-US" altLang="zh-CN" b="0" dirty="0"/>
              <a:t>overhead that degrades the write performance. So we can set different degrees of ordering for the two-layer log in DEPART according to the performance requirements.</a:t>
            </a:r>
            <a:endParaRPr lang="zh-CN" alt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dirty="0"/>
              <a:t>To support a system setting with the high read consistency level under read-dominant workloads, we should set a high degree of ordering with a small</a:t>
            </a:r>
            <a:r>
              <a:rPr lang="en-US" altLang="zh-CN" b="0" baseline="0" dirty="0"/>
              <a:t> </a:t>
            </a:r>
            <a:r>
              <a:rPr lang="en-US" altLang="zh-CN" sz="1200" b="0" dirty="0">
                <a:solidFill>
                  <a:prstClr val="black"/>
                </a:solidFill>
                <a:latin typeface="Arial" panose="020B0604020202020204" pitchFamily="34" charset="0"/>
                <a:ea typeface="等线" panose="02010600030101010101" pitchFamily="2" charset="-122"/>
                <a:cs typeface="Arial" panose="020B0604020202020204" pitchFamily="34" charset="0"/>
              </a:rPr>
              <a:t>number of sorted runs</a:t>
            </a:r>
            <a:r>
              <a:rPr lang="fr-FR" altLang="zh-CN" sz="1200" b="0" baseline="0" dirty="0">
                <a:solidFill>
                  <a:prstClr val="black"/>
                </a:solidFill>
                <a:latin typeface="Arial" panose="020B0604020202020204" pitchFamily="34" charset="0"/>
                <a:ea typeface="等线" panose="02010600030101010101" pitchFamily="2" charset="-122"/>
                <a:cs typeface="Arial" panose="020B0604020202020204" pitchFamily="34" charset="0"/>
              </a:rPr>
              <a:t> with the group</a:t>
            </a:r>
            <a:r>
              <a:rPr lang="en-US" altLang="zh-CN" b="0" dirty="0"/>
              <a:t> to beneﬁt reads; otherwise, we should set a low degree of ordering with a large</a:t>
            </a:r>
            <a:r>
              <a:rPr lang="en-US" altLang="zh-CN" b="0" baseline="0" dirty="0"/>
              <a:t> </a:t>
            </a:r>
            <a:r>
              <a:rPr lang="en-US" altLang="zh-CN" sz="1200" b="0" dirty="0">
                <a:solidFill>
                  <a:prstClr val="black"/>
                </a:solidFill>
                <a:latin typeface="Arial" panose="020B0604020202020204" pitchFamily="34" charset="0"/>
                <a:ea typeface="等线" panose="02010600030101010101" pitchFamily="2" charset="-122"/>
                <a:cs typeface="Arial" panose="020B0604020202020204" pitchFamily="34" charset="0"/>
              </a:rPr>
              <a:t>number of sorted runs</a:t>
            </a:r>
            <a:r>
              <a:rPr lang="fr-FR" altLang="zh-CN" sz="1200" b="0" baseline="0" dirty="0">
                <a:solidFill>
                  <a:prstClr val="black"/>
                </a:solidFill>
                <a:latin typeface="Arial" panose="020B0604020202020204" pitchFamily="34" charset="0"/>
                <a:ea typeface="等线" panose="02010600030101010101" pitchFamily="2" charset="-122"/>
                <a:cs typeface="Arial" panose="020B0604020202020204" pitchFamily="34" charset="0"/>
              </a:rPr>
              <a:t> with the group</a:t>
            </a:r>
            <a:r>
              <a:rPr lang="en-US" altLang="zh-CN" b="0" dirty="0"/>
              <a:t> to beneﬁt writes.</a:t>
            </a:r>
          </a:p>
        </p:txBody>
      </p:sp>
    </p:spTree>
    <p:extLst>
      <p:ext uri="{BB962C8B-B14F-4D97-AF65-F5344CB8AC3E}">
        <p14:creationId xmlns:p14="http://schemas.microsoft.com/office/powerpoint/2010/main" val="64233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[10:00]-[11:00]: the third challenge is how </a:t>
            </a:r>
            <a:r>
              <a:rPr lang="en-US" altLang="zh-CN" b="0" dirty="0">
                <a:solidFill>
                  <a:srgbClr val="000000"/>
                </a:solidFill>
              </a:rPr>
              <a:t>to perform recovery efficiently after replica decoupling?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dirty="0"/>
              <a:t>We</a:t>
            </a:r>
            <a:r>
              <a:rPr lang="en-US" altLang="zh-CN" b="0" baseline="0" dirty="0"/>
              <a:t> </a:t>
            </a:r>
            <a:r>
              <a:rPr lang="en-US" altLang="zh-CN" b="0" dirty="0"/>
              <a:t>propose</a:t>
            </a:r>
            <a:r>
              <a:rPr lang="en-US" altLang="zh-CN" b="0" baseline="0" dirty="0"/>
              <a:t> </a:t>
            </a:r>
            <a:r>
              <a:rPr lang="en-US" altLang="zh-CN" b="0" dirty="0"/>
              <a:t>a parallel recovery scheme that exploits the beneﬁt of decoupling the storage management of primary and redundant copies,</a:t>
            </a:r>
            <a:r>
              <a:rPr lang="en-US" altLang="zh-CN" b="0" baseline="0" dirty="0"/>
              <a:t> to achieve </a:t>
            </a:r>
            <a:r>
              <a:rPr lang="en-US" altLang="zh-CN" b="0" dirty="0"/>
              <a:t>fast recovery of any failed node.</a:t>
            </a:r>
            <a:r>
              <a:rPr lang="en-US" altLang="zh-CN" b="0" baseline="0" dirty="0"/>
              <a:t> </a:t>
            </a:r>
            <a:r>
              <a:rPr lang="en-US" altLang="zh-CN" b="0" dirty="0">
                <a:solidFill>
                  <a:prstClr val="black"/>
                </a:solidFill>
                <a:latin typeface="Arial" panose="020B0604020202020204" pitchFamily="34" charset="0"/>
                <a:ea typeface="等线" panose="02010600030101010101" pitchFamily="2" charset="-122"/>
              </a:rPr>
              <a:t>When building </a:t>
            </a:r>
            <a:r>
              <a:rPr lang="en-US" altLang="zh-CN" b="0" dirty="0" err="1">
                <a:solidFill>
                  <a:prstClr val="black"/>
                </a:solidFill>
                <a:latin typeface="Arial" panose="020B0604020202020204" pitchFamily="34" charset="0"/>
                <a:ea typeface="等线" panose="02010600030101010101" pitchFamily="2" charset="-122"/>
              </a:rPr>
              <a:t>Merkle</a:t>
            </a:r>
            <a:r>
              <a:rPr lang="en-US" altLang="zh-CN" b="0" dirty="0">
                <a:solidFill>
                  <a:prstClr val="black"/>
                </a:solidFill>
                <a:latin typeface="Arial" panose="020B0604020202020204" pitchFamily="34" charset="0"/>
                <a:ea typeface="等线" panose="02010600030101010101" pitchFamily="2" charset="-122"/>
              </a:rPr>
              <a:t> trees to detect lost data, we use two threads to read primary from the LSM-tree and redundant copies from</a:t>
            </a:r>
            <a:r>
              <a:rPr lang="en-US" altLang="zh-CN" b="0" baseline="0" dirty="0">
                <a:solidFill>
                  <a:prstClr val="black"/>
                </a:solidFill>
                <a:latin typeface="Arial" panose="020B0604020202020204" pitchFamily="34" charset="0"/>
                <a:ea typeface="等线" panose="02010600030101010101" pitchFamily="2" charset="-122"/>
              </a:rPr>
              <a:t> the two-layer log</a:t>
            </a:r>
            <a:r>
              <a:rPr lang="en-US" altLang="zh-CN" b="0" dirty="0">
                <a:solidFill>
                  <a:prstClr val="black"/>
                </a:solidFill>
                <a:latin typeface="Arial" panose="020B0604020202020204" pitchFamily="34" charset="0"/>
                <a:ea typeface="等线" panose="02010600030101010101" pitchFamily="2" charset="-122"/>
              </a:rPr>
              <a:t> in parallel. Besides, when repairing multiple ranges, we also use two threads to read primary and redundant copies in parallel from the surviving nodes,</a:t>
            </a:r>
            <a:r>
              <a:rPr lang="en-US" altLang="zh-CN" b="0" baseline="0" dirty="0">
                <a:solidFill>
                  <a:prstClr val="black"/>
                </a:solidFill>
                <a:latin typeface="Arial" panose="020B0604020202020204" pitchFamily="34" charset="0"/>
                <a:ea typeface="等线" panose="02010600030101010101" pitchFamily="2" charset="-122"/>
              </a:rPr>
              <a:t> then</a:t>
            </a:r>
            <a:r>
              <a:rPr lang="en-US" altLang="zh-CN" b="0" dirty="0">
                <a:solidFill>
                  <a:prstClr val="black"/>
                </a:solidFill>
                <a:latin typeface="Arial" panose="020B0604020202020204" pitchFamily="34" charset="0"/>
                <a:ea typeface="等线" panose="02010600030101010101" pitchFamily="2" charset="-122"/>
              </a:rPr>
              <a:t> issue parallel writes for the primary and redundant copies with two threads in</a:t>
            </a:r>
            <a:r>
              <a:rPr lang="en-US" altLang="zh-CN" b="0" baseline="0" dirty="0">
                <a:solidFill>
                  <a:prstClr val="black"/>
                </a:solidFill>
                <a:latin typeface="Arial" panose="020B0604020202020204" pitchFamily="34" charset="0"/>
                <a:ea typeface="等线" panose="02010600030101010101" pitchFamily="2" charset="-122"/>
              </a:rPr>
              <a:t> the </a:t>
            </a:r>
            <a:r>
              <a:rPr lang="en-US" altLang="zh-CN" b="0" dirty="0">
                <a:solidFill>
                  <a:prstClr val="black"/>
                </a:solidFill>
                <a:latin typeface="Arial" panose="020B0604020202020204" pitchFamily="34" charset="0"/>
                <a:ea typeface="等线" panose="02010600030101010101" pitchFamily="2" charset="-122"/>
              </a:rPr>
              <a:t>failed node. </a:t>
            </a:r>
          </a:p>
        </p:txBody>
      </p:sp>
    </p:spTree>
    <p:extLst>
      <p:ext uri="{BB962C8B-B14F-4D97-AF65-F5344CB8AC3E}">
        <p14:creationId xmlns:p14="http://schemas.microsoft.com/office/powerpoint/2010/main" val="4290546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[11:00]-[11:30]: </a:t>
            </a:r>
            <a:r>
              <a:rPr lang="en-US" altLang="zh-CN" b="0" dirty="0"/>
              <a:t>We run all experiments</a:t>
            </a:r>
            <a:r>
              <a:rPr lang="en-US" altLang="zh-CN" b="0" baseline="0" dirty="0"/>
              <a:t> in a local cluster that has six machines. Each machine has 32 </a:t>
            </a:r>
            <a:r>
              <a:rPr lang="en-US" altLang="zh-CN" b="0" baseline="0" dirty="0" err="1"/>
              <a:t>GiB</a:t>
            </a:r>
            <a:r>
              <a:rPr lang="en-US" altLang="zh-CN" b="0" baseline="0" dirty="0"/>
              <a:t> RAM, 500GiB SSD, and all machines are connected via 10 Gb/s network. We use YCSB tool to generate workloads. By default, we focus on 1KiB KV pairs, and generate requests based on the </a:t>
            </a:r>
            <a:r>
              <a:rPr lang="en-US" altLang="zh-CN" b="0" baseline="0" dirty="0" err="1"/>
              <a:t>Zipf</a:t>
            </a:r>
            <a:r>
              <a:rPr lang="en-US" altLang="zh-CN" b="0" baseline="0" dirty="0"/>
              <a:t> distribution. We deploy </a:t>
            </a:r>
            <a:r>
              <a:rPr lang="en-US" altLang="zh-CN" b="0" kern="1200" dirty="0">
                <a:solidFill>
                  <a:prstClr val="black"/>
                </a:solidFill>
                <a:latin typeface="Arial" panose="020B0604020202020204" pitchFamily="34" charset="0"/>
                <a:ea typeface="等线" panose="02010600030101010101" pitchFamily="2" charset="-122"/>
              </a:rPr>
              <a:t>three replicas</a:t>
            </a:r>
            <a:r>
              <a:rPr lang="en-US" altLang="zh-CN" b="0" kern="1200" baseline="0" dirty="0">
                <a:solidFill>
                  <a:prstClr val="black"/>
                </a:solidFill>
                <a:latin typeface="Arial" panose="020B0604020202020204" pitchFamily="34" charset="0"/>
                <a:ea typeface="等线" panose="02010600030101010101" pitchFamily="2" charset="-122"/>
              </a:rPr>
              <a:t> and set </a:t>
            </a:r>
            <a:r>
              <a:rPr lang="en-US" altLang="zh-CN" b="0" kern="1200" dirty="0">
                <a:solidFill>
                  <a:prstClr val="black"/>
                </a:solidFill>
                <a:latin typeface="Arial" panose="020B0604020202020204" pitchFamily="34" charset="0"/>
                <a:ea typeface="等线" panose="02010600030101010101" pitchFamily="2" charset="-122"/>
              </a:rPr>
              <a:t>(WCL=ONE, RCL=ONE) by default. We compare our DEPART prototype with Cassandra</a:t>
            </a:r>
            <a:r>
              <a:rPr lang="en-US" altLang="zh-CN" b="0" kern="1200" baseline="0" dirty="0">
                <a:solidFill>
                  <a:prstClr val="black"/>
                </a:solidFill>
                <a:latin typeface="Arial" panose="020B0604020202020204" pitchFamily="34" charset="0"/>
                <a:ea typeface="等线" panose="02010600030101010101" pitchFamily="2" charset="-122"/>
              </a:rPr>
              <a:t> </a:t>
            </a:r>
            <a:r>
              <a:rPr lang="en-US" altLang="zh-CN" b="0" kern="1200" dirty="0">
                <a:solidFill>
                  <a:prstClr val="black"/>
                </a:solidFill>
                <a:latin typeface="Arial" panose="020B0604020202020204" pitchFamily="34" charset="0"/>
                <a:ea typeface="等线" panose="02010600030101010101" pitchFamily="2" charset="-122"/>
              </a:rPr>
              <a:t>and multiple LSM-trees design</a:t>
            </a:r>
            <a:r>
              <a:rPr lang="en-US" altLang="zh-CN" b="0" kern="1200" baseline="0" dirty="0">
                <a:solidFill>
                  <a:prstClr val="black"/>
                </a:solidFill>
                <a:latin typeface="Arial" panose="020B0604020202020204" pitchFamily="34" charset="0"/>
                <a:ea typeface="等线" panose="02010600030101010101" pitchFamily="2" charset="-122"/>
              </a:rPr>
              <a:t> (</a:t>
            </a:r>
            <a:r>
              <a:rPr lang="en-US" altLang="zh-CN" b="0" kern="1200" dirty="0" err="1">
                <a:solidFill>
                  <a:prstClr val="black"/>
                </a:solidFill>
                <a:latin typeface="Arial" panose="020B0604020202020204" pitchFamily="34" charset="0"/>
                <a:ea typeface="等线" panose="02010600030101010101" pitchFamily="2" charset="-122"/>
              </a:rPr>
              <a:t>mLSM</a:t>
            </a:r>
            <a:r>
              <a:rPr lang="en-US" altLang="zh-CN" b="0" kern="1200" dirty="0">
                <a:solidFill>
                  <a:prstClr val="black"/>
                </a:solidFill>
                <a:latin typeface="Arial" panose="020B0604020202020204" pitchFamily="34" charset="0"/>
                <a:ea typeface="等线" panose="02010600030101010101" pitchFamily="2" charset="-122"/>
              </a:rPr>
              <a:t>).</a:t>
            </a:r>
            <a:endParaRPr lang="zh-CN" altLang="en-US" b="0" dirty="0"/>
          </a:p>
        </p:txBody>
      </p:sp>
    </p:spTree>
    <p:extLst>
      <p:ext uri="{BB962C8B-B14F-4D97-AF65-F5344CB8AC3E}">
        <p14:creationId xmlns:p14="http://schemas.microsoft.com/office/powerpoint/2010/main" val="362261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i="0" dirty="0">
                <a:solidFill>
                  <a:srgbClr val="333333"/>
                </a:solidFill>
                <a:latin typeface="Adobe 黑体 Std R" panose="020B0400000000000000" pitchFamily="34" charset="-122"/>
                <a:ea typeface="Adobe 黑体 Std R" panose="020B0400000000000000" pitchFamily="34" charset="-122"/>
              </a:rPr>
              <a:t>[11:30]-[12:30]: </a:t>
            </a:r>
            <a:r>
              <a:rPr lang="en-US" altLang="zh-CN" sz="1200" b="0" i="0" dirty="0">
                <a:solidFill>
                  <a:srgbClr val="333333"/>
                </a:solidFill>
                <a:latin typeface="Adobe 黑体 Std R" panose="020B0400000000000000" pitchFamily="34" charset="-122"/>
                <a:ea typeface="Adobe 黑体 Std R" panose="020B0400000000000000" pitchFamily="34" charset="-122"/>
              </a:rPr>
              <a:t>We ﬁrst compare the performance of Cassandra, </a:t>
            </a:r>
            <a:r>
              <a:rPr lang="en-US" altLang="zh-CN" sz="1200" b="0" i="0" dirty="0" err="1">
                <a:solidFill>
                  <a:srgbClr val="333333"/>
                </a:solidFill>
                <a:latin typeface="Adobe 黑体 Std R" panose="020B0400000000000000" pitchFamily="34" charset="-122"/>
                <a:ea typeface="Adobe 黑体 Std R" panose="020B0400000000000000" pitchFamily="34" charset="-122"/>
              </a:rPr>
              <a:t>mLSM</a:t>
            </a:r>
            <a:r>
              <a:rPr lang="en-US" altLang="zh-CN" sz="1200" b="0" i="0" dirty="0">
                <a:solidFill>
                  <a:srgbClr val="333333"/>
                </a:solidFill>
                <a:latin typeface="Adobe 黑体 Std R" panose="020B0400000000000000" pitchFamily="34" charset="-122"/>
                <a:ea typeface="Adobe 黑体 Std R" panose="020B0400000000000000" pitchFamily="34" charset="-122"/>
              </a:rPr>
              <a:t>, and DEPART in different KV operations, including writes, reads,</a:t>
            </a:r>
            <a:r>
              <a:rPr lang="en-US" altLang="zh-CN" sz="1200" b="0" i="0" baseline="0" dirty="0">
                <a:solidFill>
                  <a:srgbClr val="333333"/>
                </a:solidFill>
                <a:latin typeface="Adobe 黑体 Std R" panose="020B0400000000000000" pitchFamily="34" charset="-122"/>
                <a:ea typeface="Adobe 黑体 Std R" panose="020B0400000000000000" pitchFamily="34" charset="-122"/>
              </a:rPr>
              <a:t> scans and updates. Figures show the throughput. First, DEPART improves the overall performance over Cassandra in all cases.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dirty="0">
                <a:latin typeface="Arial" panose="020B0604020202020204" pitchFamily="34" charset="0"/>
                <a:cs typeface="Arial" panose="020B0604020202020204" pitchFamily="34" charset="0"/>
              </a:rPr>
              <a:t>Second, </a:t>
            </a:r>
            <a:r>
              <a:rPr lang="en-US" altLang="zh-CN" sz="1200" b="0" i="0" dirty="0" err="1">
                <a:latin typeface="Arial" panose="020B0604020202020204" pitchFamily="34" charset="0"/>
                <a:cs typeface="Arial" panose="020B0604020202020204" pitchFamily="34" charset="0"/>
              </a:rPr>
              <a:t>mLSM</a:t>
            </a:r>
            <a:r>
              <a:rPr lang="en-US" altLang="zh-CN" sz="1200" b="0" i="0" dirty="0">
                <a:latin typeface="Arial" panose="020B0604020202020204" pitchFamily="34" charset="0"/>
                <a:cs typeface="Arial" panose="020B0604020202020204" pitchFamily="34" charset="0"/>
              </a:rPr>
              <a:t> notably improves the read performance </a:t>
            </a:r>
            <a:r>
              <a:rPr lang="en-US" altLang="zh-CN" sz="1200" b="0" i="0" baseline="0" dirty="0">
                <a:solidFill>
                  <a:srgbClr val="333333"/>
                </a:solidFill>
                <a:latin typeface="Adobe 黑体 Std R" panose="020B0400000000000000" pitchFamily="34" charset="-122"/>
                <a:ea typeface="Adobe 黑体 Std R" panose="020B0400000000000000" pitchFamily="34" charset="-122"/>
              </a:rPr>
              <a:t>over Cassandra</a:t>
            </a:r>
            <a:r>
              <a:rPr lang="en-US" altLang="zh-CN" sz="1200" b="0" i="0" dirty="0">
                <a:latin typeface="Arial" panose="020B0604020202020204" pitchFamily="34" charset="0"/>
                <a:cs typeface="Arial" panose="020B0604020202020204" pitchFamily="34" charset="0"/>
              </a:rPr>
              <a:t>, but only shows marginal improvements on writes. The reason is that </a:t>
            </a:r>
            <a:r>
              <a:rPr lang="en-US" altLang="zh-CN" sz="1200" b="0" i="0" dirty="0" err="1">
                <a:latin typeface="Arial" panose="020B0604020202020204" pitchFamily="34" charset="0"/>
                <a:cs typeface="Arial" panose="020B0604020202020204" pitchFamily="34" charset="0"/>
              </a:rPr>
              <a:t>mLSM</a:t>
            </a:r>
            <a:r>
              <a:rPr lang="en-US" altLang="zh-CN" sz="1200" b="0" i="0" dirty="0">
                <a:latin typeface="Arial" panose="020B0604020202020204" pitchFamily="34" charset="0"/>
                <a:cs typeface="Arial" panose="020B0604020202020204" pitchFamily="34" charset="0"/>
              </a:rPr>
              <a:t> still triggers frequent compaction operations, which compete for disk bandwidth and degrade write performance.</a:t>
            </a:r>
          </a:p>
        </p:txBody>
      </p:sp>
    </p:spTree>
    <p:extLst>
      <p:ext uri="{BB962C8B-B14F-4D97-AF65-F5344CB8AC3E}">
        <p14:creationId xmlns:p14="http://schemas.microsoft.com/office/powerpoint/2010/main" val="162003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1" dirty="0">
                <a:solidFill>
                  <a:srgbClr val="333333"/>
                </a:solidFill>
                <a:latin typeface="Adobe 黑体 Std R" panose="020B0400000000000000" pitchFamily="34" charset="-122"/>
                <a:ea typeface="Adobe 黑体 Std R" panose="020B0400000000000000" pitchFamily="34" charset="-122"/>
              </a:rPr>
              <a:t>[0:30]-[1:00]: </a:t>
            </a:r>
            <a:r>
              <a:rPr lang="en-US" altLang="zh-CN" sz="1200" b="0" dirty="0">
                <a:solidFill>
                  <a:srgbClr val="333333"/>
                </a:solidFill>
                <a:latin typeface="Adobe 黑体 Std R" panose="020B0400000000000000" pitchFamily="34" charset="-122"/>
                <a:ea typeface="Adobe 黑体 Std R" panose="020B0400000000000000" pitchFamily="34" charset="-122"/>
              </a:rPr>
              <a:t>In the era of big data, </a:t>
            </a:r>
            <a:r>
              <a:rPr lang="en-US" altLang="zh-CN" sz="1200" b="0" i="0" kern="1200" dirty="0">
                <a:solidFill>
                  <a:schemeClr val="tx1"/>
                </a:solidFill>
                <a:effectLst/>
                <a:latin typeface="Arial" charset="0"/>
                <a:ea typeface="+mn-ea"/>
                <a:cs typeface="+mn-cs"/>
              </a:rPr>
              <a:t>the </a:t>
            </a:r>
            <a:r>
              <a:rPr lang="en-US" altLang="zh-CN" dirty="0"/>
              <a:t>data is growing exponentially</a:t>
            </a:r>
            <a:r>
              <a:rPr lang="en-US" altLang="zh-CN" baseline="0" dirty="0"/>
              <a:t> and expected to reach one hundred and seventy-five ZB by twenty-twenty-five. Besides, there are v</a:t>
            </a:r>
            <a:r>
              <a:rPr lang="en-US" altLang="zh-CN" dirty="0"/>
              <a:t>arious data types</a:t>
            </a:r>
            <a:r>
              <a:rPr lang="en-US" altLang="zh-CN" baseline="0" dirty="0"/>
              <a:t> a</a:t>
            </a:r>
            <a:r>
              <a:rPr lang="en-US" altLang="zh-CN" dirty="0"/>
              <a:t>nd more than 75% of the data is unstructured data.</a:t>
            </a:r>
            <a:r>
              <a:rPr lang="en-US" altLang="zh-CN" baseline="0" dirty="0"/>
              <a:t> To deal with the challenge of data storage, KV stores came into being and are widely used because of its flexible data model, high scalability and simple interface.</a:t>
            </a:r>
            <a:endParaRPr lang="en-US" altLang="zh-CN" dirty="0"/>
          </a:p>
          <a:p>
            <a:r>
              <a:rPr lang="en-US" altLang="zh-CN" dirty="0"/>
              <a:t>Examples of KV stores include </a:t>
            </a:r>
            <a:r>
              <a:rPr lang="en-US" altLang="zh-CN" dirty="0" err="1"/>
              <a:t>LevelDB</a:t>
            </a:r>
            <a:r>
              <a:rPr lang="en-US" altLang="zh-CN" dirty="0"/>
              <a:t>, </a:t>
            </a:r>
            <a:r>
              <a:rPr lang="en-US" altLang="zh-CN" dirty="0" err="1"/>
              <a:t>RocksDB</a:t>
            </a:r>
            <a:r>
              <a:rPr lang="en-US" altLang="zh-CN" dirty="0"/>
              <a:t>,</a:t>
            </a:r>
            <a:r>
              <a:rPr lang="en-US" altLang="zh-CN" baseline="0" dirty="0"/>
              <a:t> </a:t>
            </a:r>
            <a:r>
              <a:rPr lang="en-US" altLang="zh-CN" dirty="0"/>
              <a:t>Cassandra and</a:t>
            </a:r>
            <a:r>
              <a:rPr lang="en-US" altLang="zh-CN" baseline="0" dirty="0"/>
              <a:t> so on.</a:t>
            </a:r>
            <a:endParaRPr lang="en-US" altLang="zh-CN" dirty="0"/>
          </a:p>
        </p:txBody>
      </p:sp>
    </p:spTree>
    <p:extLst>
      <p:ext uri="{BB962C8B-B14F-4D97-AF65-F5344CB8AC3E}">
        <p14:creationId xmlns:p14="http://schemas.microsoft.com/office/powerpoint/2010/main" val="151190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i="0" dirty="0">
                <a:solidFill>
                  <a:srgbClr val="333333"/>
                </a:solidFill>
                <a:latin typeface="Adobe 黑体 Std R" panose="020B0400000000000000" pitchFamily="34" charset="-122"/>
                <a:ea typeface="Adobe 黑体 Std R" panose="020B0400000000000000" pitchFamily="34" charset="-122"/>
              </a:rPr>
              <a:t>[12:30]-[13:30]: </a:t>
            </a:r>
            <a:r>
              <a:rPr lang="en-US" altLang="zh-CN" sz="1200" b="0" i="0" dirty="0">
                <a:solidFill>
                  <a:srgbClr val="333333"/>
                </a:solidFill>
                <a:latin typeface="Adobe 黑体 Std R" panose="020B0400000000000000" pitchFamily="34" charset="-122"/>
                <a:ea typeface="Adobe 黑体 Std R" panose="020B0400000000000000" pitchFamily="34" charset="-122"/>
              </a:rPr>
              <a:t>We also evaluate the performance under different consistency conﬁgurations. In particular, for strong consistency, we consider three different conﬁgurations for WCL and RCL under triple replication.</a:t>
            </a:r>
          </a:p>
          <a:p>
            <a:r>
              <a:rPr lang="en-US" altLang="zh-CN" dirty="0"/>
              <a:t>DEPART consistently improves all the throughput</a:t>
            </a:r>
            <a:r>
              <a:rPr lang="en-US" altLang="zh-CN" baseline="0" dirty="0"/>
              <a:t> </a:t>
            </a:r>
            <a:r>
              <a:rPr lang="en-US" altLang="zh-CN" dirty="0"/>
              <a:t>over Cassandra under different consistency conﬁgurations. DEPART also consistently improves the throughput of writes and updates over </a:t>
            </a:r>
            <a:r>
              <a:rPr lang="en-US" altLang="zh-CN" dirty="0" err="1"/>
              <a:t>mLSM</a:t>
            </a:r>
            <a:r>
              <a:rPr lang="en-US" altLang="zh-CN" dirty="0"/>
              <a:t>. </a:t>
            </a:r>
          </a:p>
          <a:p>
            <a:endParaRPr lang="en-US" altLang="zh-CN" dirty="0"/>
          </a:p>
          <a:p>
            <a:r>
              <a:rPr lang="en-US" altLang="zh-CN" dirty="0"/>
              <a:t>However, the read performance gains of DEPART over Cassandra become smaller, and DEPART’s read performance is worse than </a:t>
            </a:r>
            <a:r>
              <a:rPr lang="en-US" altLang="zh-CN" dirty="0" err="1"/>
              <a:t>mLSM</a:t>
            </a:r>
            <a:r>
              <a:rPr lang="en-US" altLang="zh-CN" dirty="0"/>
              <a:t> for RCL≥2. In this case, each read request needs to access at least two replicas successfully, so the redundant copies in the two-layer log must be searched. As the redundant copies in the two-layer log are not fully sorted, the performance is slower than reading the primary copies in the LSM-tree. Nevertheless, DEPART still achieves faster reads than Cassandra, as it searches for less data than Cassandra. Also, </a:t>
            </a:r>
            <a:r>
              <a:rPr lang="en-US" altLang="zh-CN" dirty="0" err="1"/>
              <a:t>mLSM</a:t>
            </a:r>
            <a:r>
              <a:rPr lang="en-US" altLang="zh-CN" dirty="0"/>
              <a:t> keeps redundant copies being fully sorted in each level, so it achieves higher read performance than DEPART. </a:t>
            </a:r>
          </a:p>
        </p:txBody>
      </p:sp>
    </p:spTree>
    <p:extLst>
      <p:ext uri="{BB962C8B-B14F-4D97-AF65-F5344CB8AC3E}">
        <p14:creationId xmlns:p14="http://schemas.microsoft.com/office/powerpoint/2010/main" val="172525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i="0" dirty="0">
                <a:solidFill>
                  <a:srgbClr val="333333"/>
                </a:solidFill>
                <a:latin typeface="Adobe 黑体 Std R" panose="020B0400000000000000" pitchFamily="34" charset="-122"/>
                <a:ea typeface="Adobe 黑体 Std R" panose="020B0400000000000000" pitchFamily="34" charset="-122"/>
              </a:rPr>
              <a:t>[13:30]-[14:30]: </a:t>
            </a:r>
            <a:r>
              <a:rPr lang="en-US" altLang="zh-CN" sz="1200" b="0" i="0" dirty="0">
                <a:solidFill>
                  <a:srgbClr val="333333"/>
                </a:solidFill>
                <a:latin typeface="Adobe 黑体 Std R" panose="020B0400000000000000" pitchFamily="34" charset="-122"/>
                <a:ea typeface="Adobe 黑体 Std R" panose="020B0400000000000000" pitchFamily="34" charset="-122"/>
              </a:rPr>
              <a:t>We also evaluate the recovery performance on recovering a failed node. We consider different write sizes, by conﬁguring the client to write different number of KV pairs to the cluster. We then crash one node </a:t>
            </a:r>
            <a:r>
              <a:rPr lang="en-US" altLang="zh-CN" kern="0" dirty="0"/>
              <a:t>and remove all its data, finally perform recovery. The results show that </a:t>
            </a:r>
            <a:r>
              <a:rPr lang="en-US" altLang="zh-CN" sz="1200" dirty="0">
                <a:latin typeface="Arial" panose="020B0604020202020204" pitchFamily="34" charset="0"/>
                <a:cs typeface="Arial" panose="020B0604020202020204" pitchFamily="34" charset="0"/>
              </a:rPr>
              <a:t>DEPART reduces the recovery time of Cassandra by 38-54%; and DEPART reduces the time costs of Build MTs and </a:t>
            </a:r>
            <a:r>
              <a:rPr lang="en-US" altLang="zh-CN" sz="1200" dirty="0" err="1">
                <a:latin typeface="Arial" panose="020B0604020202020204" pitchFamily="34" charset="0"/>
                <a:cs typeface="Arial" panose="020B0604020202020204" pitchFamily="34" charset="0"/>
              </a:rPr>
              <a:t>Receive&amp;Write</a:t>
            </a:r>
            <a:r>
              <a:rPr lang="en-US" altLang="zh-CN" sz="1200" dirty="0">
                <a:latin typeface="Arial" panose="020B0604020202020204" pitchFamily="34" charset="0"/>
                <a:cs typeface="Arial" panose="020B0604020202020204" pitchFamily="34" charset="0"/>
              </a:rPr>
              <a:t> by nearly a half of Cassandra by reading/writing the primary and redundant copies in parallel.</a:t>
            </a:r>
            <a:endParaRPr lang="zh-CN" altLang="en-US" sz="1200" dirty="0">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2512684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i="0" dirty="0">
                <a:solidFill>
                  <a:srgbClr val="333333"/>
                </a:solidFill>
                <a:latin typeface="Adobe 黑体 Std R" panose="020B0400000000000000" pitchFamily="34" charset="-122"/>
                <a:ea typeface="Adobe 黑体 Std R" panose="020B0400000000000000" pitchFamily="34" charset="-122"/>
              </a:rPr>
              <a:t>[14:30]-[15:30]:  </a:t>
            </a:r>
            <a:r>
              <a:rPr lang="en-US" altLang="zh-CN" sz="1200" b="0" i="0" dirty="0">
                <a:solidFill>
                  <a:srgbClr val="333333"/>
                </a:solidFill>
                <a:latin typeface="Adobe 黑体 Std R" panose="020B0400000000000000" pitchFamily="34" charset="-122"/>
                <a:ea typeface="Adobe 黑体 Std R" panose="020B0400000000000000" pitchFamily="34" charset="-122"/>
              </a:rPr>
              <a:t>We also evaluate the write and read performance under different settings of the ordering degree S in DEPART, so as to show how DEPART can balance the read and write performance gains for the redundant. </a:t>
            </a:r>
            <a:r>
              <a:rPr lang="en-US" altLang="zh-CN" sz="1200" b="0" i="0" dirty="0">
                <a:solidFill>
                  <a:schemeClr val="tx1"/>
                </a:solidFill>
                <a:latin typeface="Arial" charset="0"/>
                <a:ea typeface="+mn-ea"/>
              </a:rPr>
              <a:t>I</a:t>
            </a:r>
            <a:r>
              <a:rPr lang="en-US" altLang="zh-CN" dirty="0"/>
              <a:t>f S = 1, the two</a:t>
            </a:r>
            <a:r>
              <a:rPr lang="en-US" altLang="zh-CN" baseline="0" dirty="0"/>
              <a:t> </a:t>
            </a:r>
            <a:r>
              <a:rPr lang="en-US" altLang="zh-CN" dirty="0"/>
              <a:t>layer log reduces to a two-level LSM-tree, so it achieves the highest read throughput as the KV pairs are fully sorted, but the write throughput is the least due to the frequent merge sorts. As we increase S to 20, the ordering of the two-layer log is relaxed and hence the merge-sort overhead becomes smaller, so the write throughput increases. </a:t>
            </a:r>
          </a:p>
          <a:p>
            <a:endParaRPr lang="en-US" altLang="zh-CN" dirty="0"/>
          </a:p>
          <a:p>
            <a:r>
              <a:rPr lang="en-US" altLang="zh-CN" dirty="0"/>
              <a:t>As we set S to be a sufﬁciently large value, the two-layer log reduces to the append-only log, so the write throughput is the highest, but the read throughput is the least. </a:t>
            </a:r>
            <a:endParaRPr lang="zh-CN" altLang="en-US" dirty="0"/>
          </a:p>
        </p:txBody>
      </p:sp>
    </p:spTree>
    <p:extLst>
      <p:ext uri="{BB962C8B-B14F-4D97-AF65-F5344CB8AC3E}">
        <p14:creationId xmlns:p14="http://schemas.microsoft.com/office/powerpoint/2010/main" val="152824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i="0" dirty="0">
                <a:solidFill>
                  <a:srgbClr val="333333"/>
                </a:solidFill>
                <a:latin typeface="Adobe 黑体 Std R" panose="020B0400000000000000" pitchFamily="34" charset="-122"/>
                <a:ea typeface="Adobe 黑体 Std R" panose="020B0400000000000000" pitchFamily="34" charset="-122"/>
              </a:rPr>
              <a:t>[15:30]-[16:00]: </a:t>
            </a:r>
            <a:r>
              <a:rPr lang="en-US" altLang="zh-CN" b="0" baseline="0" dirty="0"/>
              <a:t>To conclude, we propose DEPART, a distributed </a:t>
            </a:r>
            <a:r>
              <a:rPr lang="en-US" altLang="zh-CN" b="0" dirty="0"/>
              <a:t>Key-Value storage with replica decoupling to enable </a:t>
            </a:r>
            <a:r>
              <a:rPr lang="en-US" altLang="zh-CN" b="0" dirty="0">
                <a:solidFill>
                  <a:srgbClr val="FF0000"/>
                </a:solidFill>
              </a:rPr>
              <a:t>high-performance and reliability. DEPART contains several key designs</a:t>
            </a:r>
            <a:r>
              <a:rPr lang="en-US" altLang="zh-CN" b="0" dirty="0"/>
              <a:t>.</a:t>
            </a:r>
            <a:r>
              <a:rPr lang="en-US" altLang="zh-CN" b="0" baseline="0" dirty="0"/>
              <a:t> </a:t>
            </a:r>
            <a:r>
              <a:rPr lang="en-US" altLang="zh-CN" b="0" dirty="0"/>
              <a:t>Please refer to the paper for detailed results and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baseline="0" dirty="0"/>
              <a:t>We open source our code in our project website.</a:t>
            </a:r>
            <a:endParaRPr lang="en-US" altLang="zh-CN" b="0" dirty="0"/>
          </a:p>
        </p:txBody>
      </p:sp>
    </p:spTree>
    <p:extLst>
      <p:ext uri="{BB962C8B-B14F-4D97-AF65-F5344CB8AC3E}">
        <p14:creationId xmlns:p14="http://schemas.microsoft.com/office/powerpoint/2010/main" val="207431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a:t>Thank</a:t>
            </a:r>
            <a:r>
              <a:rPr lang="zh-CN" altLang="en-US" baseline="0" dirty="0"/>
              <a:t> </a:t>
            </a:r>
            <a:r>
              <a:rPr lang="en-US" altLang="zh-CN" baseline="0" dirty="0"/>
              <a:t>you.</a:t>
            </a:r>
            <a:r>
              <a:rPr lang="zh-CN" altLang="en-US" baseline="0" dirty="0"/>
              <a:t> </a:t>
            </a:r>
            <a:r>
              <a:rPr lang="en-US" altLang="zh-CN" baseline="0" dirty="0"/>
              <a:t>I’d</a:t>
            </a:r>
            <a:r>
              <a:rPr lang="zh-CN" altLang="en-US" baseline="0" dirty="0"/>
              <a:t> </a:t>
            </a:r>
            <a:r>
              <a:rPr lang="en-US" altLang="zh-CN" baseline="0" dirty="0"/>
              <a:t>like</a:t>
            </a:r>
            <a:r>
              <a:rPr lang="zh-CN" altLang="en-US" baseline="0" dirty="0"/>
              <a:t> </a:t>
            </a:r>
            <a:r>
              <a:rPr lang="en-US" altLang="zh-CN" baseline="0" dirty="0"/>
              <a:t>to</a:t>
            </a:r>
            <a:r>
              <a:rPr lang="zh-CN" altLang="en-US" baseline="0" dirty="0"/>
              <a:t> </a:t>
            </a:r>
            <a:r>
              <a:rPr lang="en-US" altLang="zh-CN" baseline="0" dirty="0"/>
              <a:t>take</a:t>
            </a:r>
            <a:r>
              <a:rPr lang="zh-CN" altLang="en-US" baseline="0" dirty="0"/>
              <a:t> </a:t>
            </a:r>
            <a:r>
              <a:rPr lang="en-US" altLang="zh-CN" baseline="0" dirty="0"/>
              <a:t>your</a:t>
            </a:r>
            <a:r>
              <a:rPr lang="zh-CN" altLang="en-US" baseline="0" dirty="0"/>
              <a:t> </a:t>
            </a:r>
            <a:r>
              <a:rPr lang="en-US" altLang="zh-CN" baseline="0" dirty="0"/>
              <a:t>questions and comments.</a:t>
            </a:r>
          </a:p>
        </p:txBody>
      </p:sp>
    </p:spTree>
    <p:extLst>
      <p:ext uri="{BB962C8B-B14F-4D97-AF65-F5344CB8AC3E}">
        <p14:creationId xmlns:p14="http://schemas.microsoft.com/office/powerpoint/2010/main" val="203818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zh-CN" sz="1200" b="1" dirty="0">
                <a:solidFill>
                  <a:srgbClr val="333333"/>
                </a:solidFill>
                <a:latin typeface="Adobe 黑体 Std R" panose="020B0400000000000000" pitchFamily="34" charset="-122"/>
                <a:ea typeface="Adobe 黑体 Std R" panose="020B0400000000000000" pitchFamily="34" charset="-122"/>
              </a:rPr>
              <a:t>[1:00]-[1:30]: </a:t>
            </a:r>
            <a:r>
              <a:rPr lang="en-US" altLang="zh-CN" dirty="0"/>
              <a:t>The most common design of persistent KV stores is based on LSM-tree. Its key idea can be illustrated as follows.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 organizes data in multiple levels with an increasing level capacity, and data in each level are sorted and organized into fixed-size files called </a:t>
            </a:r>
            <a:r>
              <a:rPr lang="en-US" altLang="zh-CN" dirty="0" err="1"/>
              <a:t>SSTables</a:t>
            </a:r>
            <a:r>
              <a:rPr lang="en-US" altLang="zh-CN" dirty="0"/>
              <a:t>. Note that when move data from a lower level to a higher level, data in both levels are required to be read out, merge sort and then written back, this is called compaction.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LSM-tree can transform random writes into sequential writes and keep each level sorted, so it supports efficient writes, scans and high scalability.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However,</a:t>
            </a:r>
            <a:r>
              <a:rPr lang="en-US" altLang="zh-CN" baseline="0" dirty="0"/>
              <a:t> </a:t>
            </a:r>
            <a:r>
              <a:rPr lang="en-US" altLang="zh-CN" dirty="0"/>
              <a:t>LSM-tree suffer from large write and read</a:t>
            </a:r>
            <a:r>
              <a:rPr lang="en-US" altLang="zh-CN" baseline="0" dirty="0"/>
              <a:t> amplifications d</a:t>
            </a:r>
            <a:r>
              <a:rPr lang="en-US" altLang="zh-CN" dirty="0"/>
              <a:t>ue to the multi-level log-structured design, which causes</a:t>
            </a:r>
            <a:r>
              <a:rPr lang="en-US" altLang="zh-CN" baseline="0" dirty="0"/>
              <a:t> </a:t>
            </a:r>
            <a:r>
              <a:rPr lang="en-US" altLang="zh-CN" b="0" dirty="0">
                <a:solidFill>
                  <a:prstClr val="black"/>
                </a:solidFill>
              </a:rPr>
              <a:t>multi-level access during reads and frequent compaction</a:t>
            </a:r>
            <a:r>
              <a:rPr lang="en-US" altLang="zh-CN" b="0" baseline="0" dirty="0">
                <a:solidFill>
                  <a:prstClr val="black"/>
                </a:solidFill>
              </a:rPr>
              <a:t> </a:t>
            </a:r>
            <a:r>
              <a:rPr lang="en-US" altLang="zh-CN" b="0" dirty="0">
                <a:solidFill>
                  <a:prstClr val="black"/>
                </a:solidFill>
              </a:rPr>
              <a:t>during writes</a:t>
            </a:r>
            <a:r>
              <a:rPr lang="en-US" altLang="zh-CN" b="1" dirty="0">
                <a:solidFill>
                  <a:prstClr val="black"/>
                </a:solidFill>
              </a:rPr>
              <a:t>. </a:t>
            </a:r>
          </a:p>
        </p:txBody>
      </p:sp>
    </p:spTree>
    <p:extLst>
      <p:ext uri="{BB962C8B-B14F-4D97-AF65-F5344CB8AC3E}">
        <p14:creationId xmlns:p14="http://schemas.microsoft.com/office/powerpoint/2010/main" val="27922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2" eaLnBrk="0" fontAlgn="base" hangingPunct="0">
              <a:lnSpc>
                <a:spcPct val="150000"/>
              </a:lnSpc>
              <a:spcBef>
                <a:spcPct val="0"/>
              </a:spcBef>
              <a:spcAft>
                <a:spcPct val="0"/>
              </a:spcAft>
            </a:pPr>
            <a:r>
              <a:rPr lang="es-ES" altLang="zh-CN" sz="1200" b="0" dirty="0">
                <a:solidFill>
                  <a:srgbClr val="333333"/>
                </a:solidFill>
                <a:latin typeface="Adobe 黑体 Std R" panose="020B0400000000000000" pitchFamily="34" charset="-122"/>
                <a:ea typeface="Adobe 黑体 Std R" panose="020B0400000000000000" pitchFamily="34" charset="-122"/>
              </a:rPr>
              <a:t>[1:30]-[2:00]: On the other hand, </a:t>
            </a:r>
            <a:r>
              <a:rPr lang="en-US" altLang="zh-CN" b="0" dirty="0"/>
              <a:t>distributed KV stores are widely used for large-scale storage. First,</a:t>
            </a:r>
            <a:r>
              <a:rPr lang="en-US" altLang="zh-CN" b="0" baseline="0" dirty="0"/>
              <a:t> </a:t>
            </a:r>
            <a:r>
              <a:rPr lang="en-US" altLang="zh-CN" b="0" dirty="0"/>
              <a:t>KV pairs are partitioned to different nodes</a:t>
            </a:r>
            <a:r>
              <a:rPr lang="en-US" altLang="zh-CN" b="0" baseline="0" dirty="0"/>
              <a:t> </a:t>
            </a:r>
            <a:r>
              <a:rPr lang="en-US" altLang="zh-CN" b="0" dirty="0"/>
              <a:t>based on consistent hashing or key range, then each node uses the LSM-tree to store all KV pairs. This</a:t>
            </a:r>
            <a:r>
              <a:rPr lang="en-US" altLang="zh-CN" b="0" baseline="0" dirty="0"/>
              <a:t> architecture is adopted by </a:t>
            </a:r>
            <a:r>
              <a:rPr lang="en-US" altLang="zh-CN" sz="2000" b="0" dirty="0" err="1">
                <a:solidFill>
                  <a:prstClr val="black"/>
                </a:solidFill>
                <a:latin typeface="Arial"/>
                <a:ea typeface="+mn-ea"/>
              </a:rPr>
              <a:t>DynamoDB</a:t>
            </a:r>
            <a:r>
              <a:rPr lang="en-US" altLang="zh-CN" sz="2000" b="0" dirty="0">
                <a:solidFill>
                  <a:prstClr val="black"/>
                </a:solidFill>
                <a:latin typeface="Arial"/>
                <a:ea typeface="+mn-ea"/>
              </a:rPr>
              <a:t>, Cassandra,</a:t>
            </a:r>
            <a:r>
              <a:rPr lang="en-US" altLang="zh-CN" sz="2000" b="0" baseline="0" dirty="0">
                <a:solidFill>
                  <a:prstClr val="black"/>
                </a:solidFill>
                <a:latin typeface="Arial"/>
                <a:ea typeface="+mn-ea"/>
              </a:rPr>
              <a:t> </a:t>
            </a:r>
            <a:r>
              <a:rPr lang="en-US" altLang="zh-CN" sz="2000" b="0" dirty="0" err="1">
                <a:solidFill>
                  <a:prstClr val="black"/>
                </a:solidFill>
                <a:latin typeface="Arial"/>
                <a:ea typeface="+mn-ea"/>
              </a:rPr>
              <a:t>ScyllaDB</a:t>
            </a:r>
            <a:r>
              <a:rPr lang="en-US" altLang="zh-CN" sz="2000" b="0" dirty="0">
                <a:solidFill>
                  <a:prstClr val="black"/>
                </a:solidFill>
                <a:latin typeface="Arial"/>
                <a:ea typeface="+mn-ea"/>
              </a:rPr>
              <a:t>, </a:t>
            </a:r>
            <a:r>
              <a:rPr lang="en-US" altLang="zh-CN" sz="2000" b="0" dirty="0" err="1">
                <a:solidFill>
                  <a:prstClr val="black"/>
                </a:solidFill>
                <a:latin typeface="Arial"/>
                <a:ea typeface="+mn-ea"/>
              </a:rPr>
              <a:t>HyperDex</a:t>
            </a:r>
            <a:r>
              <a:rPr lang="en-US" altLang="zh-CN" sz="2000" b="0" dirty="0">
                <a:solidFill>
                  <a:prstClr val="black"/>
                </a:solidFill>
                <a:latin typeface="Arial"/>
                <a:ea typeface="+mn-ea"/>
              </a:rPr>
              <a:t>, </a:t>
            </a:r>
            <a:r>
              <a:rPr lang="en-US" altLang="zh-CN" sz="2000" b="0" dirty="0" err="1">
                <a:solidFill>
                  <a:prstClr val="black"/>
                </a:solidFill>
                <a:latin typeface="Arial"/>
                <a:ea typeface="+mn-ea"/>
              </a:rPr>
              <a:t>TiKV</a:t>
            </a:r>
            <a:r>
              <a:rPr lang="en-US" altLang="zh-CN" sz="2000" b="0" baseline="0" dirty="0">
                <a:solidFill>
                  <a:prstClr val="black"/>
                </a:solidFill>
                <a:latin typeface="Arial"/>
                <a:ea typeface="+mn-ea"/>
              </a:rPr>
              <a:t> and so on. </a:t>
            </a:r>
          </a:p>
          <a:p>
            <a:pPr marL="0" lvl="2" eaLnBrk="0" fontAlgn="base" hangingPunct="0">
              <a:lnSpc>
                <a:spcPct val="150000"/>
              </a:lnSpc>
              <a:spcBef>
                <a:spcPct val="0"/>
              </a:spcBef>
              <a:spcAft>
                <a:spcPct val="0"/>
              </a:spcAft>
            </a:pPr>
            <a:endParaRPr lang="en-US" altLang="zh-CN" sz="2000" b="0" baseline="0" dirty="0">
              <a:solidFill>
                <a:prstClr val="black"/>
              </a:solidFill>
              <a:latin typeface="Arial"/>
              <a:ea typeface="+mn-ea"/>
            </a:endParaRPr>
          </a:p>
          <a:p>
            <a:pPr marL="0" lvl="2" eaLnBrk="0" fontAlgn="base" hangingPunct="0">
              <a:lnSpc>
                <a:spcPct val="150000"/>
              </a:lnSpc>
              <a:spcBef>
                <a:spcPct val="0"/>
              </a:spcBef>
              <a:spcAft>
                <a:spcPct val="0"/>
              </a:spcAft>
            </a:pPr>
            <a:r>
              <a:rPr lang="en-US" altLang="zh-CN" sz="2000" b="0" baseline="0" dirty="0">
                <a:solidFill>
                  <a:prstClr val="black"/>
                </a:solidFill>
                <a:latin typeface="Arial"/>
                <a:ea typeface="+mn-ea"/>
              </a:rPr>
              <a:t>Here we take Cassandra as an example, this figure show its </a:t>
            </a:r>
            <a:r>
              <a:rPr lang="en-US" altLang="zh-CN" b="0" baseline="0" dirty="0"/>
              <a:t>architecture. The KV pairs are partitioned based on consistent hashing, Consistent hashing associates the locations of all nodes with a hash ring and maps each KV pair deterministically to a node. For example, as shown in Figure, there are 5 physical nodes with 2 virtual nodes each, so the hash ring contains10 ranges. Each of the ranges is associated with the nearest virtual node in the clockwise direction in the hash ring and the corresponding physical node.</a:t>
            </a:r>
          </a:p>
          <a:p>
            <a:pPr marL="0" lvl="2" eaLnBrk="0" fontAlgn="base" hangingPunct="0">
              <a:lnSpc>
                <a:spcPct val="150000"/>
              </a:lnSpc>
              <a:spcBef>
                <a:spcPct val="0"/>
              </a:spcBef>
              <a:spcAft>
                <a:spcPct val="0"/>
              </a:spcAft>
            </a:pPr>
            <a:r>
              <a:rPr lang="en-US" altLang="zh-CN" b="0" baseline="0" dirty="0"/>
              <a:t>So each node contains several ranges and stores them in the LSM-tree.</a:t>
            </a:r>
            <a:endParaRPr lang="en-US" altLang="zh-CN" b="0" dirty="0"/>
          </a:p>
        </p:txBody>
      </p:sp>
    </p:spTree>
    <p:extLst>
      <p:ext uri="{BB962C8B-B14F-4D97-AF65-F5344CB8AC3E}">
        <p14:creationId xmlns:p14="http://schemas.microsoft.com/office/powerpoint/2010/main" val="62278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[2:00]-[2:30]: Besides, </a:t>
            </a:r>
            <a:r>
              <a:rPr lang="en-US" altLang="zh-CN" sz="1200" b="0" dirty="0">
                <a:solidFill>
                  <a:srgbClr val="333333"/>
                </a:solidFill>
                <a:latin typeface="Adobe 黑体 Std R" panose="020B0400000000000000" pitchFamily="34" charset="-122"/>
                <a:ea typeface="Adobe 黑体 Std R" panose="020B0400000000000000" pitchFamily="34" charset="-122"/>
              </a:rPr>
              <a:t>replication is commonly used in modern distributed KV stores</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a:t>
            </a:r>
            <a:r>
              <a:rPr lang="en-US" altLang="zh-CN" sz="1200" b="0" dirty="0">
                <a:solidFill>
                  <a:srgbClr val="333333"/>
                </a:solidFill>
                <a:latin typeface="Adobe 黑体 Std R" panose="020B0400000000000000" pitchFamily="34" charset="-122"/>
                <a:ea typeface="Adobe 黑体 Std R" panose="020B0400000000000000" pitchFamily="34" charset="-122"/>
              </a:rPr>
              <a:t>for fault tolerance, by distributing the replicas of each KV pair across different nodes to protect against node failures. In Cassandra, replicas are stored in a sequence of nodes along the clockwise direction in the hash ring. So each</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KV pair has multiple replicas and they are stored in different nodes. And we can divide the replicas into two types: the first is the primary copy, it is the main replica and mapped to  nodes by consistent hashing; the second is redundant copies, they are the remaining replicas and mapped to nodes by replication strategy.</a:t>
            </a:r>
          </a:p>
          <a:p>
            <a:r>
              <a:rPr lang="en-US" altLang="zh-CN" b="0" dirty="0"/>
              <a:t>However, existing distributed KV stores simply store all replicas (including all primary and redundant copies) together in a single LSM-tree for each node, we call this uniform indexing. It is easy</a:t>
            </a:r>
            <a:r>
              <a:rPr lang="en-US" altLang="zh-CN" b="0" baseline="0" dirty="0"/>
              <a:t> to implement, but signiﬁcantly exacerbates both the write and read ampliﬁcations of the LSM-tree. Because there are more compactions during writes and more data to search during reads for uniform indexing.</a:t>
            </a:r>
            <a:endParaRPr lang="zh-CN" altLang="en-US" b="0" dirty="0"/>
          </a:p>
        </p:txBody>
      </p:sp>
    </p:spTree>
    <p:extLst>
      <p:ext uri="{BB962C8B-B14F-4D97-AF65-F5344CB8AC3E}">
        <p14:creationId xmlns:p14="http://schemas.microsoft.com/office/powerpoint/2010/main" val="288870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[2:30]-[3:00]: We also</a:t>
            </a:r>
            <a:r>
              <a:rPr lang="es-ES" altLang="zh-CN" sz="1200" b="0" baseline="0" dirty="0">
                <a:solidFill>
                  <a:srgbClr val="333333"/>
                </a:solidFill>
                <a:latin typeface="Adobe 黑体 Std R" panose="020B0400000000000000" pitchFamily="34" charset="-122"/>
                <a:ea typeface="Adobe 黑体 Std R" panose="020B0400000000000000" pitchFamily="34" charset="-122"/>
              </a:rPr>
              <a:t> verificated that uniform indexing </a:t>
            </a:r>
            <a:r>
              <a:rPr lang="en-US" altLang="zh-CN" sz="1200" b="0" dirty="0">
                <a:solidFill>
                  <a:srgbClr val="333333"/>
                </a:solidFill>
                <a:latin typeface="Adobe 黑体 Std R" panose="020B0400000000000000" pitchFamily="34" charset="-122"/>
                <a:ea typeface="Adobe 黑体 Std R" panose="020B0400000000000000" pitchFamily="34" charset="-122"/>
              </a:rPr>
              <a:t>exacerbates the write and read</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a:t>
            </a:r>
            <a:r>
              <a:rPr lang="en-US" altLang="zh-CN" sz="1200" b="0" dirty="0">
                <a:solidFill>
                  <a:srgbClr val="333333"/>
                </a:solidFill>
                <a:latin typeface="Adobe 黑体 Std R" panose="020B0400000000000000" pitchFamily="34" charset="-122"/>
                <a:ea typeface="Adobe 黑体 Std R" panose="020B0400000000000000" pitchFamily="34" charset="-122"/>
              </a:rPr>
              <a:t>ampliﬁcations on Cassandra and </a:t>
            </a:r>
            <a:r>
              <a:rPr lang="en-US" altLang="zh-CN" sz="1200" b="0" dirty="0" err="1">
                <a:solidFill>
                  <a:srgbClr val="333333"/>
                </a:solidFill>
                <a:latin typeface="Adobe 黑体 Std R" panose="020B0400000000000000" pitchFamily="34" charset="-122"/>
                <a:ea typeface="Adobe 黑体 Std R" panose="020B0400000000000000" pitchFamily="34" charset="-122"/>
              </a:rPr>
              <a:t>TiKV</a:t>
            </a:r>
            <a:r>
              <a:rPr lang="en-US" altLang="zh-CN" sz="1200" b="0" dirty="0">
                <a:solidFill>
                  <a:srgbClr val="333333"/>
                </a:solidFill>
                <a:latin typeface="Adobe 黑体 Std R" panose="020B0400000000000000" pitchFamily="34" charset="-122"/>
                <a:ea typeface="Adobe 黑体 Std R" panose="020B0400000000000000" pitchFamily="34" charset="-122"/>
              </a:rPr>
              <a:t>. Speciﬁcally, we deploy Cassandra and </a:t>
            </a:r>
            <a:r>
              <a:rPr lang="en-US" altLang="zh-CN" sz="1200" b="0" dirty="0" err="1">
                <a:solidFill>
                  <a:srgbClr val="333333"/>
                </a:solidFill>
                <a:latin typeface="Adobe 黑体 Std R" panose="020B0400000000000000" pitchFamily="34" charset="-122"/>
                <a:ea typeface="Adobe 黑体 Std R" panose="020B0400000000000000" pitchFamily="34" charset="-122"/>
              </a:rPr>
              <a:t>TiKV</a:t>
            </a:r>
            <a:r>
              <a:rPr lang="en-US" altLang="zh-CN" sz="1200" b="0" dirty="0">
                <a:solidFill>
                  <a:srgbClr val="333333"/>
                </a:solidFill>
                <a:latin typeface="Adobe 黑体 Std R" panose="020B0400000000000000" pitchFamily="34" charset="-122"/>
                <a:ea typeface="Adobe 黑体 Std R" panose="020B0400000000000000" pitchFamily="34" charset="-122"/>
              </a:rPr>
              <a:t> on a 5-node cluster with their default settings. We conﬁgure a client to write 300GiB KV pairs to the cluster,</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then read 30GiB KV pairs</a:t>
            </a:r>
            <a:r>
              <a:rPr lang="en-US" altLang="zh-CN" sz="1200" b="0" dirty="0">
                <a:solidFill>
                  <a:srgbClr val="333333"/>
                </a:solidFill>
                <a:latin typeface="Adobe 黑体 Std R" panose="020B0400000000000000" pitchFamily="34" charset="-122"/>
                <a:ea typeface="Adobe 黑体 Std R" panose="020B0400000000000000" pitchFamily="34" charset="-122"/>
              </a:rPr>
              <a:t>.</a:t>
            </a:r>
          </a:p>
          <a:p>
            <a:r>
              <a:rPr lang="en-US" altLang="zh-CN" dirty="0"/>
              <a:t>Figure(a) and (b) shows that when increasing replicas from one to three, the write ampliﬁcation increases</a:t>
            </a:r>
            <a:r>
              <a:rPr lang="en-US" altLang="zh-CN" baseline="0" dirty="0"/>
              <a:t> from </a:t>
            </a:r>
            <a:r>
              <a:rPr lang="en-US" altLang="zh-CN" dirty="0"/>
              <a:t>6.5× to 25.7×</a:t>
            </a:r>
            <a:r>
              <a:rPr lang="en-US" altLang="zh-CN" baseline="0" dirty="0"/>
              <a:t> </a:t>
            </a:r>
            <a:r>
              <a:rPr lang="en-US" altLang="zh-CN" dirty="0"/>
              <a:t>(i.e., 4×increase) for Cassandra</a:t>
            </a:r>
            <a:r>
              <a:rPr lang="en-US" altLang="zh-CN" baseline="0" dirty="0"/>
              <a:t>, and </a:t>
            </a:r>
            <a:r>
              <a:rPr lang="en-US" altLang="zh-CN" dirty="0"/>
              <a:t>the read ampliﬁcation increases from 7.8× to 34.6×</a:t>
            </a:r>
            <a:r>
              <a:rPr lang="en-US" altLang="zh-CN" baseline="0" dirty="0"/>
              <a:t> </a:t>
            </a:r>
            <a:r>
              <a:rPr lang="en-US" altLang="zh-CN" dirty="0"/>
              <a:t>(i.e., 4.4×increase). We observe a similar trend for </a:t>
            </a:r>
            <a:r>
              <a:rPr lang="en-US" altLang="zh-CN" dirty="0" err="1"/>
              <a:t>TiKV</a:t>
            </a:r>
            <a:r>
              <a:rPr lang="en-US" altLang="zh-CN"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Thus,</a:t>
            </a:r>
            <a:r>
              <a:rPr lang="en-US" altLang="zh-CN" baseline="0" dirty="0"/>
              <a:t> </a:t>
            </a:r>
            <a:r>
              <a:rPr lang="en-US" altLang="zh-CN" sz="1200" baseline="0" dirty="0">
                <a:solidFill>
                  <a:prstClr val="black"/>
                </a:solidFill>
                <a:latin typeface="Arial" panose="020B0604020202020204" pitchFamily="34" charset="0"/>
                <a:ea typeface="等线" panose="02010600030101010101" pitchFamily="2" charset="-122"/>
                <a:cs typeface="Arial" panose="020B0604020202020204" pitchFamily="34" charset="0"/>
              </a:rPr>
              <a:t>t</a:t>
            </a:r>
            <a:r>
              <a:rPr lang="en-US" altLang="zh-CN" sz="1200" dirty="0">
                <a:solidFill>
                  <a:prstClr val="black"/>
                </a:solidFill>
                <a:latin typeface="Arial" panose="020B0604020202020204" pitchFamily="34" charset="0"/>
                <a:ea typeface="等线" panose="02010600030101010101" pitchFamily="2" charset="-122"/>
                <a:cs typeface="Arial" panose="020B0604020202020204" pitchFamily="34" charset="0"/>
              </a:rPr>
              <a:t>he more the replicas, the more serious the write/read amplifications</a:t>
            </a:r>
            <a:r>
              <a:rPr lang="en-US" altLang="zh-CN" sz="1200" dirty="0">
                <a:solidFill>
                  <a:schemeClr val="tx1"/>
                </a:solidFill>
                <a:latin typeface="Arial" charset="0"/>
                <a:ea typeface="+mn-ea"/>
                <a:cs typeface="+mn-cs"/>
              </a:rPr>
              <a:t>.</a:t>
            </a:r>
            <a:endParaRPr lang="en-US" altLang="zh-CN" sz="12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733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zh-CN" sz="1200" b="0" dirty="0">
                <a:solidFill>
                  <a:srgbClr val="333333"/>
                </a:solidFill>
                <a:latin typeface="Adobe 黑体 Std R" panose="020B0400000000000000" pitchFamily="34" charset="-122"/>
                <a:ea typeface="Adobe 黑体 Std R" panose="020B0400000000000000" pitchFamily="34" charset="-122"/>
              </a:rPr>
              <a:t>[3:00]-[3:20]: In order to address the issue of uniform indexing in distributed KV stores, our main idea is to decouple primary and redundant copies in the storage layer, so as to </a:t>
            </a:r>
            <a:r>
              <a:rPr lang="en-US" altLang="zh-CN" sz="1200" b="0" kern="0" dirty="0">
                <a:solidFill>
                  <a:schemeClr val="tx1"/>
                </a:solidFill>
                <a:latin typeface="Arial" charset="0"/>
                <a:ea typeface="+mn-ea"/>
              </a:rPr>
              <a:t>a</a:t>
            </a:r>
            <a:r>
              <a:rPr lang="en-US" altLang="zh-CN" b="0" kern="0" dirty="0"/>
              <a:t>void interaction between primary and redundant copies during reads and writes. However, another key issue is </a:t>
            </a:r>
            <a:r>
              <a:rPr lang="en-US" altLang="zh-CN" sz="1200" b="0" kern="1200" dirty="0">
                <a:solidFill>
                  <a:prstClr val="black"/>
                </a:solidFill>
                <a:latin typeface="Arial" panose="020B0604020202020204" pitchFamily="34" charset="0"/>
                <a:ea typeface="等线" panose="02010600030101010101" pitchFamily="2" charset="-122"/>
              </a:rPr>
              <a:t>h</a:t>
            </a:r>
            <a:r>
              <a:rPr lang="en-US" altLang="zh-CN" sz="1200" b="0" dirty="0">
                <a:solidFill>
                  <a:prstClr val="black"/>
                </a:solidFill>
                <a:latin typeface="Arial" panose="020B0604020202020204" pitchFamily="34" charset="0"/>
                <a:ea typeface="等线" panose="02010600030101010101" pitchFamily="2" charset="-122"/>
              </a:rPr>
              <a:t>ow to manage primary and redundant copies separately after decoupling? </a:t>
            </a:r>
            <a:endParaRPr lang="en-US" altLang="zh-CN" b="0" kern="0" dirty="0"/>
          </a:p>
        </p:txBody>
      </p:sp>
    </p:spTree>
    <p:extLst>
      <p:ext uri="{BB962C8B-B14F-4D97-AF65-F5344CB8AC3E}">
        <p14:creationId xmlns:p14="http://schemas.microsoft.com/office/powerpoint/2010/main" val="63156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[3:20]-[3:40]: </a:t>
            </a:r>
            <a:r>
              <a:rPr lang="en-US" altLang="zh-CN" sz="1200" b="0" dirty="0">
                <a:solidFill>
                  <a:srgbClr val="333333"/>
                </a:solidFill>
                <a:latin typeface="Adobe 黑体 Std R" panose="020B0400000000000000" pitchFamily="34" charset="-122"/>
                <a:ea typeface="Adobe 黑体 Std R" panose="020B0400000000000000" pitchFamily="34" charset="-122"/>
              </a:rPr>
              <a:t> We ﬁrst consider naive replica decoupling approaches, and then motivate our design. One</a:t>
            </a:r>
            <a:r>
              <a:rPr lang="en-US" altLang="zh-CN" sz="1200" b="0" baseline="0" dirty="0">
                <a:solidFill>
                  <a:srgbClr val="333333"/>
                </a:solidFill>
                <a:latin typeface="Adobe 黑体 Std R" panose="020B0400000000000000" pitchFamily="34" charset="-122"/>
                <a:ea typeface="Adobe 黑体 Std R" panose="020B0400000000000000" pitchFamily="34" charset="-122"/>
              </a:rPr>
              <a:t> </a:t>
            </a:r>
            <a:r>
              <a:rPr lang="en-US" altLang="zh-CN" sz="1200" b="0" dirty="0">
                <a:solidFill>
                  <a:srgbClr val="333333"/>
                </a:solidFill>
                <a:latin typeface="Adobe 黑体 Std R" panose="020B0400000000000000" pitchFamily="34" charset="-122"/>
                <a:ea typeface="Adobe 黑体 Std R" panose="020B0400000000000000" pitchFamily="34" charset="-122"/>
              </a:rPr>
              <a:t>simple replica decoupling approach is to manage k LSM-trees for k replicas derived from each KV pair. For example, for Cassandra with triple replication, we use three LSM-trees in each node: </a:t>
            </a:r>
            <a:r>
              <a:rPr lang="en-US" altLang="zh-CN" b="0" dirty="0"/>
              <a:t>one LSM-tree to store primary copies, the other two store redundant copies from two other nodes respectively.</a:t>
            </a:r>
            <a:r>
              <a:rPr lang="en-US" altLang="zh-CN" b="0" baseline="0" dirty="0"/>
              <a:t> </a:t>
            </a:r>
          </a:p>
        </p:txBody>
      </p:sp>
    </p:spTree>
    <p:extLst>
      <p:ext uri="{BB962C8B-B14F-4D97-AF65-F5344CB8AC3E}">
        <p14:creationId xmlns:p14="http://schemas.microsoft.com/office/powerpoint/2010/main" val="251773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sz="1200" b="0" dirty="0">
                <a:solidFill>
                  <a:srgbClr val="333333"/>
                </a:solidFill>
                <a:latin typeface="Adobe 黑体 Std R" panose="020B0400000000000000" pitchFamily="34" charset="-122"/>
                <a:ea typeface="Adobe 黑体 Std R" panose="020B0400000000000000" pitchFamily="34" charset="-122"/>
              </a:rPr>
              <a:t>[3:40]-[4:00]: </a:t>
            </a:r>
            <a:r>
              <a:rPr lang="en-US" altLang="zh-CN" sz="1200" b="0" dirty="0">
                <a:solidFill>
                  <a:srgbClr val="333333"/>
                </a:solidFill>
                <a:latin typeface="Adobe 黑体 Std R" panose="020B0400000000000000" pitchFamily="34" charset="-122"/>
                <a:ea typeface="Adobe 黑体 Std R" panose="020B0400000000000000" pitchFamily="34" charset="-122"/>
              </a:rPr>
              <a:t> </a:t>
            </a:r>
            <a:r>
              <a:rPr lang="en-US" altLang="zh-CN" b="0" dirty="0"/>
              <a:t>However, maintaining multiple LSM-trees incurs both signiﬁcant memory and I/O overheads. Since each LSM-tree has its own MemTable, the memory overhead ampliﬁes by k times for the k replicas. Besides, each LSM-tree incurs its own compaction overhead for maintaining the fully-sorted ordering in each level. Thus, the compaction overhead is still signiﬁcant and the compaction operations of multiple LSM-trees in the same node compete for the disk bandwidth, and hence the overall I/O performance is compromised. Our evaluation shows that when the </a:t>
            </a:r>
            <a:r>
              <a:rPr lang="en-US" altLang="zh-CN" sz="1200" b="0" dirty="0"/>
              <a:t>c</a:t>
            </a:r>
            <a:r>
              <a:rPr lang="en-US" altLang="zh-CN" sz="1200" dirty="0"/>
              <a:t>lient writes 200GiB data under triple replication, </a:t>
            </a:r>
            <a:r>
              <a:rPr lang="en-US" altLang="zh-CN" sz="1200" dirty="0" err="1"/>
              <a:t>mLSM</a:t>
            </a:r>
            <a:r>
              <a:rPr lang="en-US" altLang="zh-CN" sz="1200" dirty="0"/>
              <a:t> only reduces the total compaction size of Cassandra </a:t>
            </a:r>
            <a:r>
              <a:rPr lang="en-US" altLang="zh-CN" sz="1200" b="1" dirty="0"/>
              <a:t>by </a:t>
            </a:r>
            <a:r>
              <a:rPr lang="en-US" altLang="zh-CN" sz="1200" b="1" dirty="0">
                <a:solidFill>
                  <a:srgbClr val="FF0000"/>
                </a:solidFill>
              </a:rPr>
              <a:t>21%.</a:t>
            </a:r>
            <a:endParaRPr lang="zh-CN" altLang="en-US" b="0" dirty="0"/>
          </a:p>
        </p:txBody>
      </p:sp>
    </p:spTree>
    <p:extLst>
      <p:ext uri="{BB962C8B-B14F-4D97-AF65-F5344CB8AC3E}">
        <p14:creationId xmlns:p14="http://schemas.microsoft.com/office/powerpoint/2010/main" val="33111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200"/>
            </a:lvl1pPr>
          </a:lstStyle>
          <a:p>
            <a:pPr>
              <a:defRPr/>
            </a:pPr>
            <a:fld id="{35DD5A66-9C2F-42FF-B09E-B62E67AA1448}" type="slidenum">
              <a:rPr lang="en-US" smtClean="0"/>
              <a:pPr>
                <a:defRPr/>
              </a:pPr>
              <a:t>‹#›</a:t>
            </a:fld>
            <a:endParaRPr lang="en-US"/>
          </a:p>
        </p:txBody>
      </p:sp>
    </p:spTree>
    <p:extLst>
      <p:ext uri="{BB962C8B-B14F-4D97-AF65-F5344CB8AC3E}">
        <p14:creationId xmlns:p14="http://schemas.microsoft.com/office/powerpoint/2010/main" val="50498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a:p>
        </p:txBody>
      </p:sp>
    </p:spTree>
    <p:extLst>
      <p:ext uri="{BB962C8B-B14F-4D97-AF65-F5344CB8AC3E}">
        <p14:creationId xmlns:p14="http://schemas.microsoft.com/office/powerpoint/2010/main" val="28525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a:p>
        </p:txBody>
      </p:sp>
    </p:spTree>
    <p:extLst>
      <p:ext uri="{BB962C8B-B14F-4D97-AF65-F5344CB8AC3E}">
        <p14:creationId xmlns:p14="http://schemas.microsoft.com/office/powerpoint/2010/main" val="27052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609441" y="1447801"/>
            <a:ext cx="10969943" cy="4678364"/>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000"/>
            </a:lvl1pPr>
          </a:lstStyle>
          <a:p>
            <a:pPr>
              <a:defRPr/>
            </a:pPr>
            <a:fld id="{3FFE790D-BCFB-4008-9260-CA63AEE325FD}" type="slidenum">
              <a:rPr lang="en-US" smtClean="0"/>
              <a:pPr>
                <a:defRPr/>
              </a:pPr>
              <a:t>‹#›</a:t>
            </a:fld>
            <a:endParaRPr lang="en-US"/>
          </a:p>
        </p:txBody>
      </p:sp>
    </p:spTree>
    <p:extLst>
      <p:ext uri="{BB962C8B-B14F-4D97-AF65-F5344CB8AC3E}">
        <p14:creationId xmlns:p14="http://schemas.microsoft.com/office/powerpoint/2010/main" val="38206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a:p>
        </p:txBody>
      </p:sp>
    </p:spTree>
    <p:extLst>
      <p:ext uri="{BB962C8B-B14F-4D97-AF65-F5344CB8AC3E}">
        <p14:creationId xmlns:p14="http://schemas.microsoft.com/office/powerpoint/2010/main" val="10025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a:p>
        </p:txBody>
      </p:sp>
    </p:spTree>
    <p:extLst>
      <p:ext uri="{BB962C8B-B14F-4D97-AF65-F5344CB8AC3E}">
        <p14:creationId xmlns:p14="http://schemas.microsoft.com/office/powerpoint/2010/main" val="16064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a:p>
        </p:txBody>
      </p:sp>
    </p:spTree>
    <p:extLst>
      <p:ext uri="{BB962C8B-B14F-4D97-AF65-F5344CB8AC3E}">
        <p14:creationId xmlns:p14="http://schemas.microsoft.com/office/powerpoint/2010/main" val="1508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a:p>
        </p:txBody>
      </p:sp>
    </p:spTree>
    <p:extLst>
      <p:ext uri="{BB962C8B-B14F-4D97-AF65-F5344CB8AC3E}">
        <p14:creationId xmlns:p14="http://schemas.microsoft.com/office/powerpoint/2010/main" val="37153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a:p>
        </p:txBody>
      </p:sp>
    </p:spTree>
    <p:extLst>
      <p:ext uri="{BB962C8B-B14F-4D97-AF65-F5344CB8AC3E}">
        <p14:creationId xmlns:p14="http://schemas.microsoft.com/office/powerpoint/2010/main" val="2168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a:p>
        </p:txBody>
      </p:sp>
    </p:spTree>
    <p:extLst>
      <p:ext uri="{BB962C8B-B14F-4D97-AF65-F5344CB8AC3E}">
        <p14:creationId xmlns:p14="http://schemas.microsoft.com/office/powerpoint/2010/main" val="33633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a:p>
        </p:txBody>
      </p:sp>
    </p:spTree>
    <p:extLst>
      <p:ext uri="{BB962C8B-B14F-4D97-AF65-F5344CB8AC3E}">
        <p14:creationId xmlns:p14="http://schemas.microsoft.com/office/powerpoint/2010/main" val="22369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609441" y="6400801"/>
            <a:ext cx="741486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5325" y="6400801"/>
            <a:ext cx="284405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105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5000"/>
        </a:lnSpc>
        <a:spcBef>
          <a:spcPct val="20000"/>
        </a:spcBef>
        <a:spcAft>
          <a:spcPct val="0"/>
        </a:spcAft>
        <a:buChar char="•"/>
        <a:defRPr sz="2400">
          <a:solidFill>
            <a:schemeClr val="tx1"/>
          </a:solidFill>
          <a:latin typeface="+mn-lt"/>
        </a:defRPr>
      </a:lvl2pPr>
      <a:lvl3pPr marL="1143000" indent="-228600" algn="l" rtl="0" eaLnBrk="0" fontAlgn="base" hangingPunct="0">
        <a:lnSpc>
          <a:spcPct val="105000"/>
        </a:lnSpc>
        <a:spcBef>
          <a:spcPct val="20000"/>
        </a:spcBef>
        <a:spcAft>
          <a:spcPct val="0"/>
        </a:spcAft>
        <a:buChar char="•"/>
        <a:defRPr sz="2000">
          <a:solidFill>
            <a:schemeClr val="tx1"/>
          </a:solidFill>
          <a:latin typeface="+mn-lt"/>
        </a:defRPr>
      </a:lvl3pPr>
      <a:lvl4pPr marL="1600200" indent="-228600" algn="l" rtl="0" eaLnBrk="0" fontAlgn="base" hangingPunct="0">
        <a:lnSpc>
          <a:spcPct val="105000"/>
        </a:lnSpc>
        <a:spcBef>
          <a:spcPct val="20000"/>
        </a:spcBef>
        <a:spcAft>
          <a:spcPct val="0"/>
        </a:spcAft>
        <a:buChar char="•"/>
        <a:defRPr>
          <a:solidFill>
            <a:schemeClr val="tx1"/>
          </a:solidFill>
          <a:latin typeface="+mn-lt"/>
        </a:defRPr>
      </a:lvl4pPr>
      <a:lvl5pPr marL="2057400" indent="-228600" algn="l" rtl="0" eaLnBrk="0" fontAlgn="base" hangingPunct="0">
        <a:lnSpc>
          <a:spcPct val="105000"/>
        </a:lnSpc>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91000"/>
            <a:ext cx="12161944" cy="2057401"/>
          </a:xfrm>
        </p:spPr>
        <p:txBody>
          <a:bodyPr/>
          <a:lstStyle/>
          <a:p>
            <a:pPr lvl="0" eaLnBrk="1" fontAlgn="auto" hangingPunct="1">
              <a:lnSpc>
                <a:spcPct val="90000"/>
              </a:lnSpc>
              <a:spcBef>
                <a:spcPts val="1000"/>
              </a:spcBef>
              <a:spcAft>
                <a:spcPts val="0"/>
              </a:spcAft>
            </a:pPr>
            <a:r>
              <a:rPr lang="en-US" altLang="zh-CN" b="1" kern="1200" dirty="0" err="1">
                <a:solidFill>
                  <a:prstClr val="black">
                    <a:lumMod val="75000"/>
                    <a:lumOff val="25000"/>
                  </a:prstClr>
                </a:solidFill>
                <a:latin typeface="+mn-ea"/>
              </a:rPr>
              <a:t>Qiang</a:t>
            </a:r>
            <a:r>
              <a:rPr lang="en-US" altLang="zh-CN" b="1" kern="1200" dirty="0">
                <a:solidFill>
                  <a:prstClr val="black">
                    <a:lumMod val="75000"/>
                    <a:lumOff val="25000"/>
                  </a:prstClr>
                </a:solidFill>
                <a:latin typeface="+mn-ea"/>
              </a:rPr>
              <a:t> Zhang</a:t>
            </a:r>
            <a:r>
              <a:rPr lang="en-US" altLang="zh-CN" b="1" kern="1200" baseline="30000" dirty="0">
                <a:solidFill>
                  <a:prstClr val="black">
                    <a:lumMod val="75000"/>
                    <a:lumOff val="25000"/>
                  </a:prstClr>
                </a:solidFill>
                <a:latin typeface="+mn-ea"/>
              </a:rPr>
              <a:t>†</a:t>
            </a:r>
            <a:r>
              <a:rPr lang="en-US" altLang="zh-CN" kern="1200" dirty="0">
                <a:solidFill>
                  <a:prstClr val="black">
                    <a:lumMod val="75000"/>
                    <a:lumOff val="25000"/>
                  </a:prstClr>
                </a:solidFill>
                <a:latin typeface="+mn-ea"/>
              </a:rPr>
              <a:t>, </a:t>
            </a:r>
            <a:r>
              <a:rPr lang="en-US" altLang="zh-CN" kern="1200" dirty="0" err="1">
                <a:solidFill>
                  <a:prstClr val="black">
                    <a:lumMod val="75000"/>
                    <a:lumOff val="25000"/>
                  </a:prstClr>
                </a:solidFill>
                <a:latin typeface="+mn-ea"/>
              </a:rPr>
              <a:t>Yongkun</a:t>
            </a:r>
            <a:r>
              <a:rPr lang="en-US" altLang="zh-CN" kern="1200" dirty="0">
                <a:solidFill>
                  <a:prstClr val="black">
                    <a:lumMod val="75000"/>
                    <a:lumOff val="25000"/>
                  </a:prstClr>
                </a:solidFill>
                <a:latin typeface="+mn-ea"/>
              </a:rPr>
              <a:t> Li</a:t>
            </a:r>
            <a:r>
              <a:rPr lang="en-US" altLang="zh-CN" kern="1200" baseline="30000" dirty="0">
                <a:solidFill>
                  <a:prstClr val="black">
                    <a:lumMod val="75000"/>
                    <a:lumOff val="25000"/>
                  </a:prstClr>
                </a:solidFill>
                <a:latin typeface="+mn-ea"/>
              </a:rPr>
              <a:t>†</a:t>
            </a:r>
            <a:r>
              <a:rPr lang="en-US" altLang="zh-CN" kern="1200" dirty="0">
                <a:solidFill>
                  <a:prstClr val="black">
                    <a:lumMod val="75000"/>
                    <a:lumOff val="25000"/>
                  </a:prstClr>
                </a:solidFill>
                <a:latin typeface="+mn-ea"/>
              </a:rPr>
              <a:t>, Patrick P. C. Lee</a:t>
            </a:r>
            <a:r>
              <a:rPr lang="en-US" altLang="zh-CN" kern="1200" baseline="30000" dirty="0">
                <a:solidFill>
                  <a:prstClr val="black">
                    <a:lumMod val="75000"/>
                    <a:lumOff val="25000"/>
                  </a:prstClr>
                </a:solidFill>
                <a:latin typeface="+mn-ea"/>
              </a:rPr>
              <a:t>‡</a:t>
            </a:r>
            <a:r>
              <a:rPr lang="en-US" altLang="zh-CN" kern="1200" dirty="0">
                <a:solidFill>
                  <a:prstClr val="black">
                    <a:lumMod val="75000"/>
                    <a:lumOff val="25000"/>
                  </a:prstClr>
                </a:solidFill>
                <a:latin typeface="+mn-ea"/>
              </a:rPr>
              <a:t>, </a:t>
            </a:r>
            <a:r>
              <a:rPr lang="en-US" altLang="zh-CN" kern="1200" dirty="0" err="1">
                <a:solidFill>
                  <a:prstClr val="black">
                    <a:lumMod val="75000"/>
                    <a:lumOff val="25000"/>
                  </a:prstClr>
                </a:solidFill>
                <a:latin typeface="+mn-ea"/>
              </a:rPr>
              <a:t>Yinlong</a:t>
            </a:r>
            <a:r>
              <a:rPr lang="en-US" altLang="zh-CN" kern="1200" dirty="0">
                <a:solidFill>
                  <a:prstClr val="black">
                    <a:lumMod val="75000"/>
                    <a:lumOff val="25000"/>
                  </a:prstClr>
                </a:solidFill>
                <a:latin typeface="+mn-ea"/>
              </a:rPr>
              <a:t> Xu</a:t>
            </a:r>
            <a:r>
              <a:rPr lang="en-US" altLang="zh-CN" kern="1200" baseline="30000" dirty="0">
                <a:solidFill>
                  <a:prstClr val="black">
                    <a:lumMod val="75000"/>
                    <a:lumOff val="25000"/>
                  </a:prstClr>
                </a:solidFill>
                <a:latin typeface="+mn-ea"/>
              </a:rPr>
              <a:t>†</a:t>
            </a:r>
            <a:r>
              <a:rPr lang="en-US" altLang="zh-CN" kern="1200" dirty="0">
                <a:solidFill>
                  <a:prstClr val="black">
                    <a:lumMod val="75000"/>
                    <a:lumOff val="25000"/>
                  </a:prstClr>
                </a:solidFill>
                <a:latin typeface="+mn-ea"/>
              </a:rPr>
              <a:t>, Si Wu</a:t>
            </a:r>
            <a:r>
              <a:rPr lang="en-US" altLang="zh-CN" kern="1200" baseline="30000" dirty="0">
                <a:solidFill>
                  <a:prstClr val="black">
                    <a:lumMod val="75000"/>
                    <a:lumOff val="25000"/>
                  </a:prstClr>
                </a:solidFill>
                <a:latin typeface="+mn-ea"/>
              </a:rPr>
              <a:t>†</a:t>
            </a:r>
            <a:endParaRPr lang="en-US" altLang="zh-CN" i="1" kern="1200" dirty="0">
              <a:solidFill>
                <a:prstClr val="black"/>
              </a:solidFill>
              <a:latin typeface="+mn-ea"/>
            </a:endParaRPr>
          </a:p>
          <a:p>
            <a:pPr lvl="0" eaLnBrk="1" fontAlgn="auto" hangingPunct="1">
              <a:lnSpc>
                <a:spcPct val="90000"/>
              </a:lnSpc>
              <a:spcBef>
                <a:spcPts val="1000"/>
              </a:spcBef>
              <a:spcAft>
                <a:spcPts val="0"/>
              </a:spcAft>
            </a:pPr>
            <a:r>
              <a:rPr lang="en-US" altLang="zh-CN" kern="1200" baseline="30000" dirty="0">
                <a:solidFill>
                  <a:prstClr val="black">
                    <a:lumMod val="75000"/>
                    <a:lumOff val="25000"/>
                  </a:prstClr>
                </a:solidFill>
                <a:latin typeface="+mn-ea"/>
              </a:rPr>
              <a:t>†</a:t>
            </a:r>
            <a:r>
              <a:rPr lang="en-US" altLang="zh-CN" sz="2400" kern="1200" dirty="0">
                <a:solidFill>
                  <a:prstClr val="black"/>
                </a:solidFill>
                <a:latin typeface="+mn-ea"/>
              </a:rPr>
              <a:t>University of Science and Technology of China</a:t>
            </a:r>
          </a:p>
          <a:p>
            <a:pPr lvl="0" eaLnBrk="1" fontAlgn="auto" hangingPunct="1">
              <a:lnSpc>
                <a:spcPct val="90000"/>
              </a:lnSpc>
              <a:spcBef>
                <a:spcPts val="1000"/>
              </a:spcBef>
              <a:spcAft>
                <a:spcPts val="0"/>
              </a:spcAft>
            </a:pPr>
            <a:r>
              <a:rPr lang="en-US" altLang="zh-CN" kern="1200" baseline="30000" dirty="0">
                <a:solidFill>
                  <a:prstClr val="black">
                    <a:lumMod val="75000"/>
                    <a:lumOff val="25000"/>
                  </a:prstClr>
                </a:solidFill>
                <a:latin typeface="+mn-ea"/>
              </a:rPr>
              <a:t>‡</a:t>
            </a:r>
            <a:r>
              <a:rPr lang="en-US" altLang="zh-CN" sz="2400" kern="1200" dirty="0">
                <a:solidFill>
                  <a:prstClr val="black"/>
                </a:solidFill>
                <a:latin typeface="+mn-ea"/>
              </a:rPr>
              <a:t>The Chinese University of Hong Kong</a:t>
            </a:r>
          </a:p>
          <a:p>
            <a:pPr lvl="0"/>
            <a:r>
              <a:rPr lang="en-US" altLang="zh-CN" sz="2400" dirty="0">
                <a:solidFill>
                  <a:srgbClr val="000000"/>
                </a:solidFill>
              </a:rPr>
              <a:t>USENIX FAST 2022</a:t>
            </a:r>
          </a:p>
        </p:txBody>
      </p:sp>
      <p:sp>
        <p:nvSpPr>
          <p:cNvPr id="4" name="Slide Number Placeholder 3"/>
          <p:cNvSpPr>
            <a:spLocks noGrp="1"/>
          </p:cNvSpPr>
          <p:nvPr>
            <p:ph type="sldNum" sz="quarter" idx="11"/>
          </p:nvPr>
        </p:nvSpPr>
        <p:spPr/>
        <p:txBody>
          <a:bodyPr/>
          <a:lstStyle/>
          <a:p>
            <a:pPr>
              <a:defRPr/>
            </a:pPr>
            <a:fld id="{35DD5A66-9C2F-42FF-B09E-B62E67AA1448}" type="slidenum">
              <a:rPr lang="en-US" smtClean="0"/>
              <a:pPr>
                <a:defRPr/>
              </a:pPr>
              <a:t>1</a:t>
            </a:fld>
            <a:endParaRPr lang="en-US"/>
          </a:p>
        </p:txBody>
      </p:sp>
      <p:sp>
        <p:nvSpPr>
          <p:cNvPr id="10" name="标题 1">
            <a:extLst>
              <a:ext uri="{FF2B5EF4-FFF2-40B4-BE49-F238E27FC236}">
                <a16:creationId xmlns:a16="http://schemas.microsoft.com/office/drawing/2014/main" id="{7FE7EF17-0587-4AB7-AB85-F1E2DA4C2215}"/>
              </a:ext>
            </a:extLst>
          </p:cNvPr>
          <p:cNvSpPr txBox="1">
            <a:spLocks/>
          </p:cNvSpPr>
          <p:nvPr/>
        </p:nvSpPr>
        <p:spPr>
          <a:xfrm>
            <a:off x="470263" y="1524000"/>
            <a:ext cx="11312268"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1"/>
                </a:solidFill>
                <a:latin typeface="Gill Sans MT" panose="020B0502020104020203" pitchFamily="34" charset="0"/>
                <a:ea typeface="+mn-ea"/>
                <a:cs typeface="+mj-cs"/>
              </a:defRPr>
            </a:lvl1pPr>
          </a:lstStyle>
          <a:p>
            <a:pPr lvl="0" fontAlgn="auto">
              <a:spcAft>
                <a:spcPts val="0"/>
              </a:spcAft>
              <a:defRPr/>
            </a:pPr>
            <a:r>
              <a:rPr lang="en-US" altLang="zh-CN" sz="5400" dirty="0">
                <a:solidFill>
                  <a:prstClr val="white"/>
                </a:solidFill>
                <a:latin typeface="Gill Sans Nova" panose="020B0602020104020203" pitchFamily="34" charset="0"/>
                <a:ea typeface="微软雅黑"/>
                <a:cs typeface="Arial" panose="020B0604020202020204" pitchFamily="34" charset="0"/>
              </a:rPr>
              <a:t>DEPART: Replica Decoupling for Distributed Key-Value Storage </a:t>
            </a:r>
            <a:endParaRPr kumimoji="0" lang="zh-CN" altLang="en-US" sz="5400" b="0" i="0" u="none" strike="noStrike" kern="1200" cap="none" spc="0" normalizeH="0" baseline="0" noProof="0" dirty="0">
              <a:ln>
                <a:noFill/>
              </a:ln>
              <a:solidFill>
                <a:prstClr val="white"/>
              </a:solidFill>
              <a:effectLst/>
              <a:uLnTx/>
              <a:uFillTx/>
              <a:latin typeface="Gill Sans Nova" panose="020B0602020104020203" pitchFamily="34" charset="0"/>
              <a:ea typeface="微软雅黑"/>
              <a:cs typeface="Arial" panose="020B0604020202020204" pitchFamily="34" charset="0"/>
            </a:endParaRPr>
          </a:p>
        </p:txBody>
      </p:sp>
      <p:sp>
        <p:nvSpPr>
          <p:cNvPr id="6" name="Title 1"/>
          <p:cNvSpPr>
            <a:spLocks noGrp="1"/>
          </p:cNvSpPr>
          <p:nvPr>
            <p:ph type="ctrTitle"/>
          </p:nvPr>
        </p:nvSpPr>
        <p:spPr>
          <a:xfrm>
            <a:off x="0" y="1828801"/>
            <a:ext cx="12188825" cy="1771651"/>
          </a:xfrm>
        </p:spPr>
        <p:txBody>
          <a:bodyPr/>
          <a:lstStyle/>
          <a:p>
            <a:r>
              <a:rPr lang="en-US" altLang="zh-CN" dirty="0"/>
              <a:t>DEPART: Replica Decoupling </a:t>
            </a:r>
            <a:br>
              <a:rPr lang="en-US" altLang="zh-CN" dirty="0"/>
            </a:br>
            <a:r>
              <a:rPr lang="en-US" altLang="zh-CN" dirty="0"/>
              <a:t>for Distributed Key-Value Storage </a:t>
            </a:r>
          </a:p>
        </p:txBody>
      </p:sp>
    </p:spTree>
    <p:extLst>
      <p:ext uri="{BB962C8B-B14F-4D97-AF65-F5344CB8AC3E}">
        <p14:creationId xmlns:p14="http://schemas.microsoft.com/office/powerpoint/2010/main" val="102354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Design</a:t>
            </a:r>
            <a:endParaRPr lang="zh-CN" altLang="en-US" dirty="0"/>
          </a:p>
        </p:txBody>
      </p:sp>
      <p:sp>
        <p:nvSpPr>
          <p:cNvPr id="3" name="内容占位符 2"/>
          <p:cNvSpPr>
            <a:spLocks noGrp="1"/>
          </p:cNvSpPr>
          <p:nvPr>
            <p:ph idx="1"/>
          </p:nvPr>
        </p:nvSpPr>
        <p:spPr>
          <a:xfrm>
            <a:off x="609441" y="1447801"/>
            <a:ext cx="10514171" cy="4678364"/>
          </a:xfrm>
        </p:spPr>
        <p:txBody>
          <a:bodyPr/>
          <a:lstStyle/>
          <a:p>
            <a:r>
              <a:rPr lang="en-US" altLang="zh-CN" b="1" dirty="0">
                <a:solidFill>
                  <a:srgbClr val="FF0000"/>
                </a:solidFill>
              </a:rPr>
              <a:t>DEPART</a:t>
            </a:r>
            <a:r>
              <a:rPr lang="en-US" altLang="zh-CN" dirty="0"/>
              <a:t>: Replica decoupling for distributed Key-Value storage</a:t>
            </a:r>
          </a:p>
          <a:p>
            <a:pPr lvl="1"/>
            <a:r>
              <a:rPr lang="en-US" altLang="zh-CN" b="1" dirty="0"/>
              <a:t>Primary copies</a:t>
            </a:r>
            <a:r>
              <a:rPr lang="en-US" altLang="zh-CN" dirty="0"/>
              <a:t>: </a:t>
            </a:r>
            <a:r>
              <a:rPr lang="en-US" altLang="zh-CN" dirty="0">
                <a:solidFill>
                  <a:srgbClr val="FF0000"/>
                </a:solidFill>
              </a:rPr>
              <a:t>LSM-tree</a:t>
            </a:r>
            <a:r>
              <a:rPr lang="en-US" altLang="zh-CN" dirty="0"/>
              <a:t> </a:t>
            </a:r>
            <a:r>
              <a:rPr lang="en-US" altLang="zh-CN" dirty="0">
                <a:sym typeface="Wingdings" panose="05000000000000000000" pitchFamily="2" charset="2"/>
              </a:rPr>
              <a:t></a:t>
            </a:r>
            <a:r>
              <a:rPr lang="en-US" altLang="zh-CN" dirty="0"/>
              <a:t> efficient writes, reads and scans</a:t>
            </a:r>
          </a:p>
          <a:p>
            <a:pPr lvl="1"/>
            <a:r>
              <a:rPr lang="en-US" altLang="zh-CN" b="1" dirty="0"/>
              <a:t>Redundant copies</a:t>
            </a:r>
            <a:r>
              <a:rPr lang="en-US" altLang="zh-CN" dirty="0"/>
              <a:t>: </a:t>
            </a:r>
            <a:r>
              <a:rPr lang="en-US" altLang="zh-CN" dirty="0">
                <a:solidFill>
                  <a:srgbClr val="FF0000"/>
                </a:solidFill>
              </a:rPr>
              <a:t>two-layer log </a:t>
            </a:r>
            <a:r>
              <a:rPr lang="en-US" altLang="zh-CN" dirty="0">
                <a:sym typeface="Wingdings" panose="05000000000000000000" pitchFamily="2" charset="2"/>
              </a:rPr>
              <a:t> </a:t>
            </a:r>
            <a:r>
              <a:rPr lang="en-US" altLang="zh-CN" dirty="0"/>
              <a:t>fast writes, tunable trade-off</a:t>
            </a:r>
          </a:p>
          <a:p>
            <a:r>
              <a:rPr lang="en-US" altLang="zh-CN" dirty="0"/>
              <a:t>Key design points</a:t>
            </a:r>
          </a:p>
          <a:p>
            <a:pPr lvl="1"/>
            <a:r>
              <a:rPr lang="en-US" altLang="zh-CN" dirty="0"/>
              <a:t>Replica differentiation</a:t>
            </a:r>
          </a:p>
          <a:p>
            <a:pPr lvl="1"/>
            <a:r>
              <a:rPr lang="en-US" altLang="zh-CN" dirty="0"/>
              <a:t>Two-layer log with tunable ordering</a:t>
            </a:r>
          </a:p>
          <a:p>
            <a:pPr lvl="1"/>
            <a:r>
              <a:rPr lang="en-US" altLang="zh-CN" dirty="0"/>
              <a:t>Parallel recovery scheme</a:t>
            </a:r>
          </a:p>
          <a:p>
            <a:r>
              <a:rPr lang="en-US" altLang="zh-CN" dirty="0"/>
              <a:t>Implementation atop Cassandra</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10</a:t>
            </a:fld>
            <a:endParaRPr lang="en-US"/>
          </a:p>
        </p:txBody>
      </p:sp>
      <p:pic>
        <p:nvPicPr>
          <p:cNvPr id="5" name="图片 4">
            <a:extLst>
              <a:ext uri="{FF2B5EF4-FFF2-40B4-BE49-F238E27FC236}">
                <a16:creationId xmlns:a16="http://schemas.microsoft.com/office/drawing/2014/main" id="{B25ED695-9A41-4221-9966-E2C5A02CAE8D}"/>
              </a:ext>
            </a:extLst>
          </p:cNvPr>
          <p:cNvPicPr>
            <a:picLocks noChangeAspect="1"/>
          </p:cNvPicPr>
          <p:nvPr/>
        </p:nvPicPr>
        <p:blipFill>
          <a:blip r:embed="rId3"/>
          <a:stretch>
            <a:fillRect/>
          </a:stretch>
        </p:blipFill>
        <p:spPr>
          <a:xfrm>
            <a:off x="7008812" y="3100917"/>
            <a:ext cx="4662808" cy="3177649"/>
          </a:xfrm>
          <a:prstGeom prst="rect">
            <a:avLst/>
          </a:prstGeom>
        </p:spPr>
      </p:pic>
    </p:spTree>
    <p:extLst>
      <p:ext uri="{BB962C8B-B14F-4D97-AF65-F5344CB8AC3E}">
        <p14:creationId xmlns:p14="http://schemas.microsoft.com/office/powerpoint/2010/main" val="370269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DA7C73A-CCF0-417C-B6E1-5911CFFA5DE6}"/>
              </a:ext>
            </a:extLst>
          </p:cNvPr>
          <p:cNvPicPr>
            <a:picLocks noChangeAspect="1"/>
          </p:cNvPicPr>
          <p:nvPr/>
        </p:nvPicPr>
        <p:blipFill>
          <a:blip r:embed="rId3"/>
          <a:stretch>
            <a:fillRect/>
          </a:stretch>
        </p:blipFill>
        <p:spPr>
          <a:xfrm>
            <a:off x="1141412" y="2535455"/>
            <a:ext cx="6676335" cy="3103345"/>
          </a:xfrm>
          <a:prstGeom prst="rect">
            <a:avLst/>
          </a:prstGeom>
        </p:spPr>
      </p:pic>
      <p:sp>
        <p:nvSpPr>
          <p:cNvPr id="14" name="矩形: 圆角 9">
            <a:extLst>
              <a:ext uri="{FF2B5EF4-FFF2-40B4-BE49-F238E27FC236}">
                <a16:creationId xmlns:a16="http://schemas.microsoft.com/office/drawing/2014/main" id="{D8739803-C0F8-41F9-BDC9-8F3B69C36B9C}"/>
              </a:ext>
            </a:extLst>
          </p:cNvPr>
          <p:cNvSpPr/>
          <p:nvPr/>
        </p:nvSpPr>
        <p:spPr>
          <a:xfrm>
            <a:off x="7576092" y="5679234"/>
            <a:ext cx="3542708" cy="950166"/>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tx1">
                  <a:lumMod val="95000"/>
                  <a:lumOff val="5000"/>
                </a:schemeClr>
              </a:solidFill>
              <a:sym typeface="Arial" panose="020B0604020202020204" pitchFamily="34" charset="0"/>
            </a:endParaRPr>
          </a:p>
        </p:txBody>
      </p:sp>
      <p:sp>
        <p:nvSpPr>
          <p:cNvPr id="2" name="标题 1"/>
          <p:cNvSpPr>
            <a:spLocks noGrp="1"/>
          </p:cNvSpPr>
          <p:nvPr>
            <p:ph type="title"/>
          </p:nvPr>
        </p:nvSpPr>
        <p:spPr/>
        <p:txBody>
          <a:bodyPr/>
          <a:lstStyle/>
          <a:p>
            <a:r>
              <a:rPr lang="en-US" altLang="zh-CN" dirty="0"/>
              <a:t>Replica Differentiation</a:t>
            </a:r>
            <a:endParaRPr lang="zh-CN" altLang="en-US" dirty="0"/>
          </a:p>
        </p:txBody>
      </p:sp>
      <p:sp>
        <p:nvSpPr>
          <p:cNvPr id="3" name="内容占位符 2"/>
          <p:cNvSpPr>
            <a:spLocks noGrp="1"/>
          </p:cNvSpPr>
          <p:nvPr>
            <p:ph idx="1"/>
          </p:nvPr>
        </p:nvSpPr>
        <p:spPr>
          <a:xfrm>
            <a:off x="609441" y="1219200"/>
            <a:ext cx="10969943" cy="4678364"/>
          </a:xfrm>
        </p:spPr>
        <p:txBody>
          <a:bodyPr/>
          <a:lstStyle/>
          <a:p>
            <a:r>
              <a:rPr lang="en-US" altLang="zh-CN" dirty="0">
                <a:solidFill>
                  <a:srgbClr val="000000"/>
                </a:solidFill>
              </a:rPr>
              <a:t>How to differentiate primary and redundant copies?</a:t>
            </a:r>
            <a:endParaRPr lang="zh-CN" altLang="en-US" dirty="0"/>
          </a:p>
        </p:txBody>
      </p:sp>
      <p:sp>
        <p:nvSpPr>
          <p:cNvPr id="4" name="灯片编号占位符 3"/>
          <p:cNvSpPr>
            <a:spLocks noGrp="1"/>
          </p:cNvSpPr>
          <p:nvPr>
            <p:ph type="sldNum" sz="quarter" idx="11"/>
          </p:nvPr>
        </p:nvSpPr>
        <p:spPr>
          <a:xfrm>
            <a:off x="8889153" y="6537326"/>
            <a:ext cx="2844059" cy="320675"/>
          </a:xfrm>
        </p:spPr>
        <p:txBody>
          <a:bodyPr/>
          <a:lstStyle/>
          <a:p>
            <a:pPr>
              <a:defRPr/>
            </a:pPr>
            <a:fld id="{3FFE790D-BCFB-4008-9260-CA63AEE325FD}" type="slidenum">
              <a:rPr lang="en-US" smtClean="0"/>
              <a:pPr>
                <a:defRPr/>
              </a:pPr>
              <a:t>11</a:t>
            </a:fld>
            <a:endParaRPr lang="en-US"/>
          </a:p>
        </p:txBody>
      </p:sp>
      <p:sp>
        <p:nvSpPr>
          <p:cNvPr id="5" name="矩形: 圆角 4">
            <a:extLst>
              <a:ext uri="{FF2B5EF4-FFF2-40B4-BE49-F238E27FC236}">
                <a16:creationId xmlns:a16="http://schemas.microsoft.com/office/drawing/2014/main" id="{E62E2A25-E0AE-42A9-B8D3-EFA85649FE85}"/>
              </a:ext>
            </a:extLst>
          </p:cNvPr>
          <p:cNvSpPr/>
          <p:nvPr/>
        </p:nvSpPr>
        <p:spPr>
          <a:xfrm>
            <a:off x="1589195" y="1828800"/>
            <a:ext cx="9010434" cy="566715"/>
          </a:xfrm>
          <a:prstGeom prst="roundRect">
            <a:avLst/>
          </a:prstGeom>
          <a:solidFill>
            <a:srgbClr val="FFC000"/>
          </a:solidFill>
          <a:ln w="12700" cap="flat" cmpd="sng" algn="ctr">
            <a:solidFill>
              <a:srgbClr val="94B6D2">
                <a:shade val="50000"/>
              </a:srgbClr>
            </a:solidFill>
            <a:prstDash val="solid"/>
          </a:ln>
          <a:effectLst/>
        </p:spPr>
        <p:txBody>
          <a:bodyPr rtlCol="0" anchor="ctr"/>
          <a:lstStyle/>
          <a:p>
            <a:pPr algn="ctr"/>
            <a:r>
              <a:rPr lang="en-US" altLang="zh-CN" sz="2400" b="1" dirty="0"/>
              <a:t>  Lightweight replica differentiation</a:t>
            </a:r>
          </a:p>
        </p:txBody>
      </p:sp>
      <p:sp>
        <p:nvSpPr>
          <p:cNvPr id="6" name="矩形: 圆角 9">
            <a:extLst>
              <a:ext uri="{FF2B5EF4-FFF2-40B4-BE49-F238E27FC236}">
                <a16:creationId xmlns:a16="http://schemas.microsoft.com/office/drawing/2014/main" id="{D8739803-C0F8-41F9-BDC9-8F3B69C36B9C}"/>
              </a:ext>
            </a:extLst>
          </p:cNvPr>
          <p:cNvSpPr/>
          <p:nvPr/>
        </p:nvSpPr>
        <p:spPr>
          <a:xfrm>
            <a:off x="8444622" y="2895600"/>
            <a:ext cx="2297990" cy="10668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tx1">
                  <a:lumMod val="95000"/>
                  <a:lumOff val="5000"/>
                </a:schemeClr>
              </a:solidFill>
              <a:sym typeface="Arial" panose="020B0604020202020204" pitchFamily="34" charset="0"/>
            </a:endParaRPr>
          </a:p>
        </p:txBody>
      </p:sp>
      <p:sp>
        <p:nvSpPr>
          <p:cNvPr id="9" name="矩形 8">
            <a:extLst>
              <a:ext uri="{FF2B5EF4-FFF2-40B4-BE49-F238E27FC236}">
                <a16:creationId xmlns:a16="http://schemas.microsoft.com/office/drawing/2014/main" id="{EA0C4177-3F5C-447A-828A-E1379769082B}"/>
              </a:ext>
            </a:extLst>
          </p:cNvPr>
          <p:cNvSpPr/>
          <p:nvPr/>
        </p:nvSpPr>
        <p:spPr>
          <a:xfrm>
            <a:off x="899159" y="5886898"/>
            <a:ext cx="6157003" cy="696567"/>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10" name="文本框 9">
            <a:extLst>
              <a:ext uri="{FF2B5EF4-FFF2-40B4-BE49-F238E27FC236}">
                <a16:creationId xmlns:a16="http://schemas.microsoft.com/office/drawing/2014/main" id="{C2980FDB-73DE-409A-A881-6514B4228437}"/>
              </a:ext>
            </a:extLst>
          </p:cNvPr>
          <p:cNvSpPr txBox="1"/>
          <p:nvPr/>
        </p:nvSpPr>
        <p:spPr>
          <a:xfrm>
            <a:off x="836612" y="5899945"/>
            <a:ext cx="6248400" cy="683520"/>
          </a:xfrm>
          <a:prstGeom prst="rect">
            <a:avLst/>
          </a:prstGeom>
          <a:noFill/>
        </p:spPr>
        <p:txBody>
          <a:bodyPr wrap="square">
            <a:spAutoFit/>
          </a:bodyPr>
          <a:lstStyle/>
          <a:p>
            <a:pPr marL="0" lvl="1" algn="ctr" eaLnBrk="1" fontAlgn="auto" hangingPunct="1">
              <a:lnSpc>
                <a:spcPts val="2400"/>
              </a:lnSpc>
              <a:spcBef>
                <a:spcPts val="0"/>
              </a:spcBef>
              <a:spcAft>
                <a:spcPts val="0"/>
              </a:spcAft>
              <a:defRPr/>
            </a:pPr>
            <a:r>
              <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A node receives</a:t>
            </a:r>
            <a:r>
              <a:rPr kumimoji="0" lang="en-US" altLang="zh-CN" sz="1800" i="0" u="none" strike="noStrike" kern="1200" cap="none" spc="0" normalizeH="0" noProof="0" dirty="0">
                <a:ln>
                  <a:noFill/>
                </a:ln>
                <a:solidFill>
                  <a:prstClr val="black"/>
                </a:solidFill>
                <a:effectLst/>
                <a:uLnTx/>
                <a:uFillTx/>
                <a:latin typeface="Arial" panose="020B0604020202020204" pitchFamily="34" charset="0"/>
                <a:ea typeface="等线" panose="02010600030101010101" pitchFamily="2" charset="-122"/>
                <a:cs typeface="+mn-cs"/>
              </a:rPr>
              <a:t> a </a:t>
            </a:r>
            <a:r>
              <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KV</a:t>
            </a:r>
            <a:r>
              <a:rPr lang="zh-CN" altLang="en-US" dirty="0">
                <a:solidFill>
                  <a:prstClr val="black"/>
                </a:solidFill>
                <a:latin typeface="Arial" panose="020B0604020202020204" pitchFamily="34" charset="0"/>
                <a:ea typeface="等线" panose="02010600030101010101" pitchFamily="2" charset="-122"/>
              </a:rPr>
              <a:t> </a:t>
            </a:r>
            <a:r>
              <a:rPr lang="en-US" altLang="zh-CN" dirty="0">
                <a:solidFill>
                  <a:prstClr val="black"/>
                </a:solidFill>
                <a:latin typeface="Arial" panose="020B0604020202020204" pitchFamily="34" charset="0"/>
                <a:ea typeface="等线" panose="02010600030101010101" pitchFamily="2" charset="-122"/>
              </a:rPr>
              <a:t>pair, computes </a:t>
            </a:r>
            <a:r>
              <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hash(key) </a:t>
            </a:r>
            <a:r>
              <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sym typeface="Wingdings" panose="05000000000000000000" pitchFamily="2" charset="2"/>
              </a:rPr>
              <a:t> </a:t>
            </a:r>
            <a:r>
              <a:rPr lang="en-US" altLang="zh-CN" dirty="0">
                <a:solidFill>
                  <a:prstClr val="black"/>
                </a:solidFill>
                <a:latin typeface="Arial" panose="020B0604020202020204" pitchFamily="34" charset="0"/>
                <a:ea typeface="等线" panose="02010600030101010101" pitchFamily="2" charset="-122"/>
              </a:rPr>
              <a:t>Get </a:t>
            </a:r>
            <a:r>
              <a:rPr lang="en-US" altLang="zh-CN" b="1" dirty="0">
                <a:solidFill>
                  <a:prstClr val="black"/>
                </a:solidFill>
                <a:latin typeface="Arial" panose="020B0604020202020204" pitchFamily="34" charset="0"/>
                <a:ea typeface="等线" panose="02010600030101010101" pitchFamily="2" charset="-122"/>
              </a:rPr>
              <a:t>node ID </a:t>
            </a:r>
            <a:r>
              <a:rPr lang="en-US" altLang="zh-CN" dirty="0">
                <a:solidFill>
                  <a:prstClr val="black"/>
                </a:solidFill>
                <a:latin typeface="Arial" panose="020B0604020202020204" pitchFamily="34" charset="0"/>
                <a:ea typeface="等线" panose="02010600030101010101" pitchFamily="2" charset="-122"/>
              </a:rPr>
              <a:t>to which the KV is mapped by </a:t>
            </a:r>
            <a:r>
              <a:rPr lang="en-US" altLang="zh-CN" b="1" dirty="0">
                <a:solidFill>
                  <a:prstClr val="black"/>
                </a:solidFill>
                <a:latin typeface="Arial" panose="020B0604020202020204" pitchFamily="34" charset="0"/>
                <a:ea typeface="等线" panose="02010600030101010101" pitchFamily="2" charset="-122"/>
              </a:rPr>
              <a:t>consistent hashing</a:t>
            </a:r>
          </a:p>
        </p:txBody>
      </p:sp>
      <p:sp>
        <p:nvSpPr>
          <p:cNvPr id="11" name="文本框 10">
            <a:extLst>
              <a:ext uri="{FF2B5EF4-FFF2-40B4-BE49-F238E27FC236}">
                <a16:creationId xmlns:a16="http://schemas.microsoft.com/office/drawing/2014/main" id="{2C775847-2632-48F2-9D05-43122AFB8A35}"/>
              </a:ext>
            </a:extLst>
          </p:cNvPr>
          <p:cNvSpPr txBox="1"/>
          <p:nvPr/>
        </p:nvSpPr>
        <p:spPr>
          <a:xfrm>
            <a:off x="8228012" y="2895600"/>
            <a:ext cx="2675316" cy="1092607"/>
          </a:xfrm>
          <a:prstGeom prst="rect">
            <a:avLst/>
          </a:prstGeom>
          <a:noFill/>
        </p:spPr>
        <p:txBody>
          <a:bodyPr wrap="square">
            <a:spAutoFit/>
          </a:bodyPr>
          <a:lstStyle/>
          <a:p>
            <a:pPr marL="0" lvl="2" algn="ctr"/>
            <a:r>
              <a:rPr lang="en-US" altLang="zh-CN" sz="2000" b="1" dirty="0"/>
              <a:t> </a:t>
            </a:r>
            <a:r>
              <a:rPr lang="en-US" altLang="zh-CN" sz="2000" dirty="0"/>
              <a:t>Based on simple hash computation</a:t>
            </a:r>
          </a:p>
          <a:p>
            <a:pPr marL="0" lvl="2" algn="ctr">
              <a:spcBef>
                <a:spcPts val="600"/>
              </a:spcBef>
            </a:pPr>
            <a:r>
              <a:rPr lang="en-US" altLang="zh-CN" sz="2000" b="1" dirty="0">
                <a:sym typeface="Wingdings" panose="05000000000000000000" pitchFamily="2" charset="2"/>
              </a:rPr>
              <a:t> </a:t>
            </a:r>
            <a:r>
              <a:rPr lang="en-US" altLang="zh-CN" sz="2000" b="1" dirty="0">
                <a:solidFill>
                  <a:srgbClr val="FF0000"/>
                </a:solidFill>
                <a:sym typeface="Wingdings" panose="05000000000000000000" pitchFamily="2" charset="2"/>
              </a:rPr>
              <a:t>Low overhead</a:t>
            </a:r>
            <a:endParaRPr lang="zh-CN" altLang="en-US" sz="2000" b="1" dirty="0">
              <a:solidFill>
                <a:srgbClr val="FF0000"/>
              </a:solidFill>
            </a:endParaRPr>
          </a:p>
        </p:txBody>
      </p:sp>
      <p:sp>
        <p:nvSpPr>
          <p:cNvPr id="12" name="箭头: 下 4">
            <a:extLst>
              <a:ext uri="{FF2B5EF4-FFF2-40B4-BE49-F238E27FC236}">
                <a16:creationId xmlns:a16="http://schemas.microsoft.com/office/drawing/2014/main" id="{9ADE9191-735E-4C3F-8434-CD1CE695AC7B}"/>
              </a:ext>
            </a:extLst>
          </p:cNvPr>
          <p:cNvSpPr/>
          <p:nvPr/>
        </p:nvSpPr>
        <p:spPr>
          <a:xfrm rot="5400000">
            <a:off x="7961223" y="3205274"/>
            <a:ext cx="304800" cy="533221"/>
          </a:xfrm>
          <a:prstGeom prst="downArrow">
            <a:avLst>
              <a:gd name="adj1" fmla="val 50000"/>
              <a:gd name="adj2" fmla="val 78217"/>
            </a:avLst>
          </a:prstGeom>
          <a:solidFill>
            <a:srgbClr val="FF0000"/>
          </a:solidFill>
          <a:ln w="25400">
            <a:solidFill>
              <a:schemeClr val="bg1"/>
            </a:solidFill>
          </a:ln>
          <a:effectLst>
            <a:outerShdw blurRad="50800" dist="50800" dir="5400000" algn="ctr" rotWithShape="0">
              <a:srgbClr val="000000">
                <a:alpha val="2800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矩形 12"/>
          <p:cNvSpPr/>
          <p:nvPr/>
        </p:nvSpPr>
        <p:spPr>
          <a:xfrm>
            <a:off x="7542212" y="5705431"/>
            <a:ext cx="3657600" cy="923330"/>
          </a:xfrm>
          <a:prstGeom prst="rect">
            <a:avLst/>
          </a:prstGeom>
        </p:spPr>
        <p:txBody>
          <a:bodyPr wrap="square">
            <a:spAutoFit/>
          </a:bodyPr>
          <a:lstStyle/>
          <a:p>
            <a:pPr marL="0" lvl="1" algn="ctr" eaLnBrk="1" fontAlgn="auto" hangingPunct="1">
              <a:spcBef>
                <a:spcPts val="0"/>
              </a:spcBef>
              <a:spcAft>
                <a:spcPts val="0"/>
              </a:spcAft>
              <a:defRPr/>
            </a:pPr>
            <a:r>
              <a:rPr lang="en-US" altLang="zh-CN" dirty="0">
                <a:solidFill>
                  <a:prstClr val="black"/>
                </a:solidFill>
                <a:latin typeface="Arial" panose="020B0604020202020204" pitchFamily="34" charset="0"/>
                <a:ea typeface="等线" panose="02010600030101010101" pitchFamily="2" charset="-122"/>
              </a:rPr>
              <a:t>If </a:t>
            </a:r>
            <a:r>
              <a:rPr lang="en-US" altLang="zh-CN" b="1" dirty="0">
                <a:solidFill>
                  <a:srgbClr val="FF0000"/>
                </a:solidFill>
                <a:latin typeface="Arial" panose="020B0604020202020204" pitchFamily="34" charset="0"/>
                <a:ea typeface="等线" panose="02010600030101010101" pitchFamily="2" charset="-122"/>
              </a:rPr>
              <a:t>node ID=current node</a:t>
            </a:r>
            <a:r>
              <a:rPr lang="en-US" altLang="zh-CN" dirty="0">
                <a:solidFill>
                  <a:prstClr val="black"/>
                </a:solidFill>
                <a:latin typeface="Arial" panose="020B0604020202020204" pitchFamily="34" charset="0"/>
                <a:ea typeface="等线" panose="02010600030101010101" pitchFamily="2" charset="-122"/>
              </a:rPr>
              <a:t>, the KV is a primary copy;</a:t>
            </a:r>
          </a:p>
          <a:p>
            <a:pPr marL="0" lvl="1" algn="ctr" eaLnBrk="1" fontAlgn="auto" hangingPunct="1">
              <a:spcBef>
                <a:spcPts val="0"/>
              </a:spcBef>
              <a:spcAft>
                <a:spcPts val="0"/>
              </a:spcAft>
              <a:defRPr/>
            </a:pPr>
            <a:r>
              <a:rPr lang="en-US" altLang="zh-CN" dirty="0">
                <a:solidFill>
                  <a:prstClr val="black"/>
                </a:solidFill>
                <a:latin typeface="Arial" panose="020B0604020202020204" pitchFamily="34" charset="0"/>
                <a:ea typeface="等线" panose="02010600030101010101" pitchFamily="2" charset="-122"/>
              </a:rPr>
              <a:t>Otherwise, it is a redundant copy</a:t>
            </a:r>
            <a:endParaRPr lang="en-US" altLang="zh-CN" b="1" dirty="0">
              <a:solidFill>
                <a:prstClr val="black"/>
              </a:solidFill>
              <a:latin typeface="Arial" panose="020B0604020202020204" pitchFamily="34" charset="0"/>
              <a:ea typeface="等线" panose="02010600030101010101" pitchFamily="2" charset="-122"/>
            </a:endParaRPr>
          </a:p>
        </p:txBody>
      </p:sp>
      <p:sp>
        <p:nvSpPr>
          <p:cNvPr id="15" name="箭头: 下 4">
            <a:extLst>
              <a:ext uri="{FF2B5EF4-FFF2-40B4-BE49-F238E27FC236}">
                <a16:creationId xmlns:a16="http://schemas.microsoft.com/office/drawing/2014/main" id="{9ADE9191-735E-4C3F-8434-CD1CE695AC7B}"/>
              </a:ext>
            </a:extLst>
          </p:cNvPr>
          <p:cNvSpPr/>
          <p:nvPr/>
        </p:nvSpPr>
        <p:spPr>
          <a:xfrm rot="16200000">
            <a:off x="7160538" y="6009403"/>
            <a:ext cx="304800" cy="455851"/>
          </a:xfrm>
          <a:prstGeom prst="downArrow">
            <a:avLst>
              <a:gd name="adj1" fmla="val 50000"/>
              <a:gd name="adj2" fmla="val 78217"/>
            </a:avLst>
          </a:prstGeom>
          <a:solidFill>
            <a:srgbClr val="FF0000"/>
          </a:solidFill>
          <a:ln w="25400">
            <a:solidFill>
              <a:schemeClr val="bg1"/>
            </a:solidFill>
          </a:ln>
          <a:effectLst>
            <a:outerShdw blurRad="50800" dist="50800" dir="5400000" algn="ctr" rotWithShape="0">
              <a:srgbClr val="000000">
                <a:alpha val="2800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85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Two-layer Log</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12</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manage redundant copies efficiently?</a:t>
            </a:r>
          </a:p>
          <a:p>
            <a:endParaRPr lang="zh-CN" altLang="en-US" dirty="0"/>
          </a:p>
        </p:txBody>
      </p:sp>
      <p:sp>
        <p:nvSpPr>
          <p:cNvPr id="6" name="矩形: 圆角 4">
            <a:extLst>
              <a:ext uri="{FF2B5EF4-FFF2-40B4-BE49-F238E27FC236}">
                <a16:creationId xmlns:a16="http://schemas.microsoft.com/office/drawing/2014/main" id="{E62E2A25-E0AE-42A9-B8D3-EFA85649FE85}"/>
              </a:ext>
            </a:extLst>
          </p:cNvPr>
          <p:cNvSpPr/>
          <p:nvPr/>
        </p:nvSpPr>
        <p:spPr>
          <a:xfrm>
            <a:off x="1589195" y="1828800"/>
            <a:ext cx="9010434" cy="566715"/>
          </a:xfrm>
          <a:prstGeom prst="roundRect">
            <a:avLst/>
          </a:prstGeom>
          <a:solidFill>
            <a:srgbClr val="FFC000"/>
          </a:solidFill>
          <a:ln w="12700" cap="flat" cmpd="sng" algn="ctr">
            <a:solidFill>
              <a:srgbClr val="94B6D2">
                <a:shade val="50000"/>
              </a:srgbClr>
            </a:solidFill>
            <a:prstDash val="solid"/>
          </a:ln>
          <a:effectLst/>
        </p:spPr>
        <p:txBody>
          <a:bodyPr rtlCol="0" anchor="ctr"/>
          <a:lstStyle/>
          <a:p>
            <a:pPr algn="ctr"/>
            <a:r>
              <a:rPr lang="en-US" altLang="zh-CN" sz="2400" b="1" dirty="0"/>
              <a:t>Two-layer log with tunable ordering</a:t>
            </a:r>
          </a:p>
        </p:txBody>
      </p:sp>
      <p:sp>
        <p:nvSpPr>
          <p:cNvPr id="7" name="内容占位符 2">
            <a:extLst>
              <a:ext uri="{FF2B5EF4-FFF2-40B4-BE49-F238E27FC236}">
                <a16:creationId xmlns:a16="http://schemas.microsoft.com/office/drawing/2014/main" id="{E2031659-EFFB-4401-B6FA-81E1462E27CD}"/>
              </a:ext>
            </a:extLst>
          </p:cNvPr>
          <p:cNvSpPr txBox="1">
            <a:spLocks/>
          </p:cNvSpPr>
          <p:nvPr/>
        </p:nvSpPr>
        <p:spPr bwMode="auto">
          <a:xfrm>
            <a:off x="455612" y="2438400"/>
            <a:ext cx="10744200" cy="364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altLang="zh-CN" b="1" kern="0" dirty="0">
                <a:solidFill>
                  <a:srgbClr val="FF0000"/>
                </a:solidFill>
              </a:rPr>
              <a:t>Global log</a:t>
            </a:r>
            <a:r>
              <a:rPr lang="en-US" altLang="zh-CN" b="1" kern="0" dirty="0"/>
              <a:t>: </a:t>
            </a:r>
            <a:r>
              <a:rPr lang="en-US" altLang="zh-CN" kern="0" dirty="0"/>
              <a:t>all redundant copies are appended in a batched manner</a:t>
            </a:r>
            <a:endParaRPr lang="zh-CN" altLang="en-US" kern="0" dirty="0"/>
          </a:p>
        </p:txBody>
      </p:sp>
      <p:sp>
        <p:nvSpPr>
          <p:cNvPr id="8" name="文本框 7">
            <a:extLst>
              <a:ext uri="{FF2B5EF4-FFF2-40B4-BE49-F238E27FC236}">
                <a16:creationId xmlns:a16="http://schemas.microsoft.com/office/drawing/2014/main" id="{7EB00975-115E-4AEF-BAD5-5AEFE6A7F64C}"/>
              </a:ext>
            </a:extLst>
          </p:cNvPr>
          <p:cNvSpPr txBox="1"/>
          <p:nvPr/>
        </p:nvSpPr>
        <p:spPr>
          <a:xfrm>
            <a:off x="7694612" y="3477161"/>
            <a:ext cx="3721460" cy="1323439"/>
          </a:xfrm>
          <a:prstGeom prst="rect">
            <a:avLst/>
          </a:prstGeom>
          <a:noFill/>
        </p:spPr>
        <p:txBody>
          <a:bodyPr wrap="square">
            <a:spAutoFit/>
          </a:bodyPr>
          <a:lstStyle/>
          <a:p>
            <a:pPr marL="0" marR="0" lvl="1" algn="ctr" defTabSz="914400" rtl="0" eaLnBrk="1" fontAlgn="auto" latinLnBrk="0" hangingPunct="1">
              <a:lnSpc>
                <a:spcPts val="3200"/>
              </a:lnSpc>
              <a:spcAft>
                <a:spcPts val="0"/>
              </a:spcAft>
              <a:buClrTx/>
              <a:buSzTx/>
              <a:tabLs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Write to global log in a batched &amp; appended manner </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sym typeface="Wingdings" panose="05000000000000000000" pitchFamily="2" charset="2"/>
              </a:rPr>
              <a:t></a:t>
            </a:r>
            <a:r>
              <a:rPr kumimoji="0" lang="en-US" altLang="zh-CN" sz="2000" b="1" i="0" u="none" strike="noStrike" kern="1200" cap="none" spc="0" normalizeH="0" noProof="0" dirty="0">
                <a:ln>
                  <a:noFill/>
                </a:ln>
                <a:solidFill>
                  <a:prstClr val="black"/>
                </a:solidFill>
                <a:effectLst/>
                <a:uLnTx/>
                <a:uFillTx/>
                <a:latin typeface="Arial" panose="020B0604020202020204" pitchFamily="34" charset="0"/>
                <a:ea typeface="等线" panose="02010600030101010101" pitchFamily="2" charset="-122"/>
                <a:cs typeface="+mn-cs"/>
                <a:sym typeface="Wingdings" panose="05000000000000000000" pitchFamily="2" charset="2"/>
              </a:rPr>
              <a:t> </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sym typeface="Wingdings" panose="05000000000000000000" pitchFamily="2" charset="2"/>
              </a:rPr>
              <a:t>efficient writes</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
        <p:nvSpPr>
          <p:cNvPr id="9" name="右箭头 62">
            <a:extLst>
              <a:ext uri="{FF2B5EF4-FFF2-40B4-BE49-F238E27FC236}">
                <a16:creationId xmlns:a16="http://schemas.microsoft.com/office/drawing/2014/main" id="{9BFCAF53-D93A-4D0C-B004-9E6A69AF5363}"/>
              </a:ext>
            </a:extLst>
          </p:cNvPr>
          <p:cNvSpPr/>
          <p:nvPr/>
        </p:nvSpPr>
        <p:spPr bwMode="auto">
          <a:xfrm>
            <a:off x="7008812" y="3970349"/>
            <a:ext cx="654136" cy="322057"/>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10" name="矩形 9">
            <a:extLst>
              <a:ext uri="{FF2B5EF4-FFF2-40B4-BE49-F238E27FC236}">
                <a16:creationId xmlns:a16="http://schemas.microsoft.com/office/drawing/2014/main" id="{CCC10B02-FC24-4ECD-A00B-6758625F3EEC}"/>
              </a:ext>
            </a:extLst>
          </p:cNvPr>
          <p:cNvSpPr/>
          <p:nvPr/>
        </p:nvSpPr>
        <p:spPr>
          <a:xfrm>
            <a:off x="2172048" y="3930088"/>
            <a:ext cx="3451147" cy="709104"/>
          </a:xfrm>
          <a:prstGeom prst="rect">
            <a:avLst/>
          </a:prstGeom>
          <a:solidFill>
            <a:sysClr val="window" lastClr="FFFFFF">
              <a:lumMod val="95000"/>
            </a:sysClr>
          </a:solidFill>
          <a:ln w="28575" cap="flat" cmpd="sng" algn="ctr">
            <a:solidFill>
              <a:sysClr val="windowText" lastClr="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11" name="矩形: 圆角 56">
            <a:extLst>
              <a:ext uri="{FF2B5EF4-FFF2-40B4-BE49-F238E27FC236}">
                <a16:creationId xmlns:a16="http://schemas.microsoft.com/office/drawing/2014/main" id="{3C27E833-89E9-4ABE-9ED0-70D9CCD7524C}"/>
              </a:ext>
            </a:extLst>
          </p:cNvPr>
          <p:cNvSpPr/>
          <p:nvPr/>
        </p:nvSpPr>
        <p:spPr bwMode="auto">
          <a:xfrm>
            <a:off x="2172048" y="3048000"/>
            <a:ext cx="989181" cy="332915"/>
          </a:xfrm>
          <a:prstGeom prst="roundRect">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dirty="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2" name="直接连接符 7">
            <a:extLst>
              <a:ext uri="{FF2B5EF4-FFF2-40B4-BE49-F238E27FC236}">
                <a16:creationId xmlns:a16="http://schemas.microsoft.com/office/drawing/2014/main" id="{3C206C04-6A78-4D25-9B93-CF6DDA79E8D8}"/>
              </a:ext>
            </a:extLst>
          </p:cNvPr>
          <p:cNvCxnSpPr>
            <a:cxnSpLocks/>
          </p:cNvCxnSpPr>
          <p:nvPr/>
        </p:nvCxnSpPr>
        <p:spPr bwMode="auto">
          <a:xfrm>
            <a:off x="955086" y="3566391"/>
            <a:ext cx="6343923" cy="0"/>
          </a:xfrm>
          <a:prstGeom prst="line">
            <a:avLst/>
          </a:prstGeom>
          <a:solidFill>
            <a:srgbClr val="507AAE"/>
          </a:solidFill>
          <a:ln w="34925" cap="flat" cmpd="sng" algn="ctr">
            <a:solidFill>
              <a:srgbClr val="3D3F4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圆角 9">
            <a:extLst>
              <a:ext uri="{FF2B5EF4-FFF2-40B4-BE49-F238E27FC236}">
                <a16:creationId xmlns:a16="http://schemas.microsoft.com/office/drawing/2014/main" id="{2AC8ACD1-B5E3-4F42-903F-29EC35CCCCCF}"/>
              </a:ext>
            </a:extLst>
          </p:cNvPr>
          <p:cNvSpPr/>
          <p:nvPr/>
        </p:nvSpPr>
        <p:spPr bwMode="auto">
          <a:xfrm>
            <a:off x="2373871" y="4123697"/>
            <a:ext cx="549313" cy="304800"/>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1">
            <a:extLst>
              <a:ext uri="{FF2B5EF4-FFF2-40B4-BE49-F238E27FC236}">
                <a16:creationId xmlns:a16="http://schemas.microsoft.com/office/drawing/2014/main" id="{A32C059A-B345-4218-B6CF-5F9A28419AFB}"/>
              </a:ext>
            </a:extLst>
          </p:cNvPr>
          <p:cNvSpPr txBox="1"/>
          <p:nvPr/>
        </p:nvSpPr>
        <p:spPr>
          <a:xfrm>
            <a:off x="4057699" y="4056227"/>
            <a:ext cx="415498" cy="369332"/>
          </a:xfrm>
          <a:prstGeom prst="rect">
            <a:avLst/>
          </a:prstGeom>
          <a:noFill/>
        </p:spPr>
        <p:txBody>
          <a:bodyPr wrap="none" rtlCol="0">
            <a:spAutoFit/>
          </a:bodyPr>
          <a:lstStyle/>
          <a:p>
            <a:pPr eaLnBrk="0" fontAlgn="base" hangingPunct="0">
              <a:spcBef>
                <a:spcPct val="0"/>
              </a:spcBef>
              <a:spcAft>
                <a:spcPct val="0"/>
              </a:spcAft>
            </a:pPr>
            <a:r>
              <a:rPr lang="en-US" altLang="zh-CN" b="1" dirty="0">
                <a:solidFill>
                  <a:prstClr val="black"/>
                </a:solidFill>
                <a:latin typeface="Arial" panose="020B0604020202020204" pitchFamily="34" charset="0"/>
                <a:ea typeface="宋体" panose="02010600030101010101" pitchFamily="2" charset="-122"/>
                <a:cs typeface="Arial" panose="020B0604020202020204" pitchFamily="34" charset="0"/>
              </a:rPr>
              <a:t>…</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5" name="矩形: 圆角 12">
            <a:extLst>
              <a:ext uri="{FF2B5EF4-FFF2-40B4-BE49-F238E27FC236}">
                <a16:creationId xmlns:a16="http://schemas.microsoft.com/office/drawing/2014/main" id="{C17C4C9F-4785-4C02-809A-9F2EE94E4D68}"/>
              </a:ext>
            </a:extLst>
          </p:cNvPr>
          <p:cNvSpPr/>
          <p:nvPr/>
        </p:nvSpPr>
        <p:spPr bwMode="auto">
          <a:xfrm>
            <a:off x="4708889" y="4137265"/>
            <a:ext cx="663173" cy="310282"/>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文本框 13">
            <a:extLst>
              <a:ext uri="{FF2B5EF4-FFF2-40B4-BE49-F238E27FC236}">
                <a16:creationId xmlns:a16="http://schemas.microsoft.com/office/drawing/2014/main" id="{9A8D33E4-79D0-4401-B0F8-0D1055DC2CF9}"/>
              </a:ext>
            </a:extLst>
          </p:cNvPr>
          <p:cNvSpPr txBox="1"/>
          <p:nvPr/>
        </p:nvSpPr>
        <p:spPr>
          <a:xfrm>
            <a:off x="867162" y="4095199"/>
            <a:ext cx="1313181" cy="369332"/>
          </a:xfrm>
          <a:prstGeom prst="rect">
            <a:avLst/>
          </a:prstGeom>
          <a:noFill/>
        </p:spPr>
        <p:txBody>
          <a:bodyPr wrap="none" rtlCol="0">
            <a:spAutoFit/>
          </a:bodyPr>
          <a:lstStyle/>
          <a:p>
            <a:pPr algn="ctr" eaLnBrk="0" fontAlgn="base" hangingPunct="0">
              <a:spcBef>
                <a:spcPct val="0"/>
              </a:spcBef>
              <a:spcAft>
                <a:spcPct val="0"/>
              </a:spcAft>
            </a:pPr>
            <a:r>
              <a:rPr lang="en-US" altLang="zh-CN"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Global log</a:t>
            </a:r>
          </a:p>
        </p:txBody>
      </p:sp>
      <p:sp>
        <p:nvSpPr>
          <p:cNvPr id="17" name="矩形 36">
            <a:extLst>
              <a:ext uri="{FF2B5EF4-FFF2-40B4-BE49-F238E27FC236}">
                <a16:creationId xmlns:a16="http://schemas.microsoft.com/office/drawing/2014/main" id="{290F300C-F11E-46AE-9D40-FB684691255C}"/>
              </a:ext>
            </a:extLst>
          </p:cNvPr>
          <p:cNvSpPr/>
          <p:nvPr/>
        </p:nvSpPr>
        <p:spPr>
          <a:xfrm>
            <a:off x="2126933" y="3064595"/>
            <a:ext cx="1130438" cy="296684"/>
          </a:xfrm>
          <a:prstGeom prst="rect">
            <a:avLst/>
          </a:prstGeom>
        </p:spPr>
        <p:txBody>
          <a:bodyPr wrap="none">
            <a:spAutoFit/>
          </a:bodyPr>
          <a:lstStyle/>
          <a:p>
            <a:pPr fontAlgn="base">
              <a:lnSpc>
                <a:spcPts val="1700"/>
              </a:lnSpc>
              <a:spcBef>
                <a:spcPct val="0"/>
              </a:spcBef>
              <a:spcAft>
                <a:spcPct val="0"/>
              </a:spcAft>
            </a:pP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Immutable </a:t>
            </a:r>
          </a:p>
        </p:txBody>
      </p:sp>
      <p:sp>
        <p:nvSpPr>
          <p:cNvPr id="18" name="文本框 40">
            <a:extLst>
              <a:ext uri="{FF2B5EF4-FFF2-40B4-BE49-F238E27FC236}">
                <a16:creationId xmlns:a16="http://schemas.microsoft.com/office/drawing/2014/main" id="{27C26F3C-60F9-4192-801F-23D41E709D92}"/>
              </a:ext>
            </a:extLst>
          </p:cNvPr>
          <p:cNvSpPr txBox="1"/>
          <p:nvPr/>
        </p:nvSpPr>
        <p:spPr>
          <a:xfrm>
            <a:off x="1005993" y="3220513"/>
            <a:ext cx="971741" cy="338554"/>
          </a:xfrm>
          <a:prstGeom prst="rect">
            <a:avLst/>
          </a:prstGeom>
          <a:noFill/>
        </p:spPr>
        <p:txBody>
          <a:bodyPr wrap="non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Memory</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19" name="文本框 41">
            <a:extLst>
              <a:ext uri="{FF2B5EF4-FFF2-40B4-BE49-F238E27FC236}">
                <a16:creationId xmlns:a16="http://schemas.microsoft.com/office/drawing/2014/main" id="{A4D7009D-D944-4CF5-95AC-26774E08A6D1}"/>
              </a:ext>
            </a:extLst>
          </p:cNvPr>
          <p:cNvSpPr txBox="1"/>
          <p:nvPr/>
        </p:nvSpPr>
        <p:spPr>
          <a:xfrm>
            <a:off x="1136437" y="3585440"/>
            <a:ext cx="617477" cy="338554"/>
          </a:xfrm>
          <a:prstGeom prst="rect">
            <a:avLst/>
          </a:prstGeom>
          <a:noFill/>
        </p:spPr>
        <p:txBody>
          <a:bodyPr wrap="non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Disk</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20" name="箭头: 左 43">
            <a:extLst>
              <a:ext uri="{FF2B5EF4-FFF2-40B4-BE49-F238E27FC236}">
                <a16:creationId xmlns:a16="http://schemas.microsoft.com/office/drawing/2014/main" id="{0FD321FA-0A83-4B2E-9287-9C54C2526305}"/>
              </a:ext>
            </a:extLst>
          </p:cNvPr>
          <p:cNvSpPr/>
          <p:nvPr/>
        </p:nvSpPr>
        <p:spPr bwMode="auto">
          <a:xfrm>
            <a:off x="3250974" y="3141590"/>
            <a:ext cx="452716" cy="164901"/>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箭头: 左 44">
            <a:extLst>
              <a:ext uri="{FF2B5EF4-FFF2-40B4-BE49-F238E27FC236}">
                <a16:creationId xmlns:a16="http://schemas.microsoft.com/office/drawing/2014/main" id="{0E703780-9960-44D9-84BA-E55347C9132B}"/>
              </a:ext>
            </a:extLst>
          </p:cNvPr>
          <p:cNvSpPr/>
          <p:nvPr/>
        </p:nvSpPr>
        <p:spPr bwMode="auto">
          <a:xfrm rot="16200000">
            <a:off x="2351726" y="3582941"/>
            <a:ext cx="440686" cy="165038"/>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文本框 46">
            <a:extLst>
              <a:ext uri="{FF2B5EF4-FFF2-40B4-BE49-F238E27FC236}">
                <a16:creationId xmlns:a16="http://schemas.microsoft.com/office/drawing/2014/main" id="{E7F2BD23-12DB-46BF-8439-F6A8CEB0E0EF}"/>
              </a:ext>
            </a:extLst>
          </p:cNvPr>
          <p:cNvSpPr txBox="1"/>
          <p:nvPr/>
        </p:nvSpPr>
        <p:spPr>
          <a:xfrm>
            <a:off x="2609808" y="3585458"/>
            <a:ext cx="1465466" cy="307777"/>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Batch append </a:t>
            </a:r>
            <a:endParaRPr lang="zh-CN" altLang="en-US"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23" name="箭头: 左 60">
            <a:extLst>
              <a:ext uri="{FF2B5EF4-FFF2-40B4-BE49-F238E27FC236}">
                <a16:creationId xmlns:a16="http://schemas.microsoft.com/office/drawing/2014/main" id="{A6AB6A34-7A51-4A4F-A529-41D4A873B2B6}"/>
              </a:ext>
            </a:extLst>
          </p:cNvPr>
          <p:cNvSpPr/>
          <p:nvPr/>
        </p:nvSpPr>
        <p:spPr bwMode="auto">
          <a:xfrm rot="16200000">
            <a:off x="6159565" y="3462174"/>
            <a:ext cx="316915" cy="165038"/>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矩形: 圆角 61">
            <a:extLst>
              <a:ext uri="{FF2B5EF4-FFF2-40B4-BE49-F238E27FC236}">
                <a16:creationId xmlns:a16="http://schemas.microsoft.com/office/drawing/2014/main" id="{9FBA30EC-0EA8-463B-8C35-3815D9CBD1CC}"/>
              </a:ext>
            </a:extLst>
          </p:cNvPr>
          <p:cNvSpPr/>
          <p:nvPr/>
        </p:nvSpPr>
        <p:spPr bwMode="auto">
          <a:xfrm>
            <a:off x="6028798" y="3731498"/>
            <a:ext cx="607859" cy="317981"/>
          </a:xfrm>
          <a:prstGeom prst="roundRect">
            <a:avLst/>
          </a:prstGeom>
          <a:noFill/>
          <a:ln w="25400" cap="flat" cmpd="sng" algn="ctr">
            <a:solidFill>
              <a:srgbClr val="3D3F4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defRPr/>
            </a:pPr>
            <a:endParaRPr lang="zh-CN" altLang="en-US" b="1" kern="0">
              <a:solidFill>
                <a:srgbClr val="3D3F41"/>
              </a:solidFill>
              <a:latin typeface="Arial" panose="020B0604020202020204" pitchFamily="34" charset="0"/>
              <a:ea typeface="宋体" panose="02010600030101010101" pitchFamily="2" charset="-122"/>
              <a:cs typeface="Arial" panose="020B0604020202020204" pitchFamily="34" charset="0"/>
            </a:endParaRPr>
          </a:p>
        </p:txBody>
      </p:sp>
      <p:sp>
        <p:nvSpPr>
          <p:cNvPr id="25" name="文本框 62">
            <a:extLst>
              <a:ext uri="{FF2B5EF4-FFF2-40B4-BE49-F238E27FC236}">
                <a16:creationId xmlns:a16="http://schemas.microsoft.com/office/drawing/2014/main" id="{6F49269B-B1E0-483A-A2FB-E59B7BE362D8}"/>
              </a:ext>
            </a:extLst>
          </p:cNvPr>
          <p:cNvSpPr txBox="1"/>
          <p:nvPr/>
        </p:nvSpPr>
        <p:spPr>
          <a:xfrm>
            <a:off x="6020203" y="3719208"/>
            <a:ext cx="639791" cy="338554"/>
          </a:xfrm>
          <a:prstGeom prst="rect">
            <a:avLst/>
          </a:prstGeom>
          <a:noFill/>
        </p:spPr>
        <p:txBody>
          <a:bodyPr wrap="squar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WAL</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26" name="矩形 254">
            <a:extLst>
              <a:ext uri="{FF2B5EF4-FFF2-40B4-BE49-F238E27FC236}">
                <a16:creationId xmlns:a16="http://schemas.microsoft.com/office/drawing/2014/main" id="{465A86E2-476D-4B92-AB90-A03466ACA799}"/>
              </a:ext>
            </a:extLst>
          </p:cNvPr>
          <p:cNvSpPr/>
          <p:nvPr/>
        </p:nvSpPr>
        <p:spPr>
          <a:xfrm>
            <a:off x="5274058" y="3059855"/>
            <a:ext cx="1951312" cy="323165"/>
          </a:xfrm>
          <a:prstGeom prst="rect">
            <a:avLst/>
          </a:prstGeom>
        </p:spPr>
        <p:txBody>
          <a:bodyPr wrap="square">
            <a:spAutoFit/>
          </a:bodyPr>
          <a:lstStyle/>
          <a:p>
            <a:pPr algn="ctr" eaLnBrk="0" fontAlgn="base" hangingPunct="0">
              <a:lnSpc>
                <a:spcPts val="1800"/>
              </a:lnSpc>
              <a:spcBef>
                <a:spcPct val="0"/>
              </a:spcBef>
              <a:spcAft>
                <a:spcPct val="0"/>
              </a:spcAft>
              <a:defRPr/>
            </a:pPr>
            <a:r>
              <a:rPr lang="en-US" altLang="zh-CN" sz="1600" b="1" dirty="0">
                <a:solidFill>
                  <a:prstClr val="black"/>
                </a:solidFill>
                <a:latin typeface="Arial" panose="020B0604020202020204" pitchFamily="34" charset="0"/>
                <a:ea typeface="华文中宋" panose="02010600040101010101" pitchFamily="2" charset="-122"/>
                <a:cs typeface="Arial" panose="020B0604020202020204" pitchFamily="34" charset="0"/>
              </a:rPr>
              <a:t>Redundant copies</a:t>
            </a:r>
          </a:p>
        </p:txBody>
      </p:sp>
      <p:sp>
        <p:nvSpPr>
          <p:cNvPr id="27" name="矩形: 圆角 14">
            <a:extLst>
              <a:ext uri="{FF2B5EF4-FFF2-40B4-BE49-F238E27FC236}">
                <a16:creationId xmlns:a16="http://schemas.microsoft.com/office/drawing/2014/main" id="{1D644B7C-6136-4E5F-90F8-94BEE8FBF8B1}"/>
              </a:ext>
            </a:extLst>
          </p:cNvPr>
          <p:cNvSpPr/>
          <p:nvPr/>
        </p:nvSpPr>
        <p:spPr bwMode="auto">
          <a:xfrm>
            <a:off x="3370486" y="4142747"/>
            <a:ext cx="549313" cy="304800"/>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矩形: 圆角 73">
            <a:extLst>
              <a:ext uri="{FF2B5EF4-FFF2-40B4-BE49-F238E27FC236}">
                <a16:creationId xmlns:a16="http://schemas.microsoft.com/office/drawing/2014/main" id="{371334A2-F3EB-4E9B-B4B8-5087D1BD3FCC}"/>
              </a:ext>
            </a:extLst>
          </p:cNvPr>
          <p:cNvSpPr/>
          <p:nvPr/>
        </p:nvSpPr>
        <p:spPr bwMode="auto">
          <a:xfrm>
            <a:off x="3810098" y="3052925"/>
            <a:ext cx="989181" cy="332915"/>
          </a:xfrm>
          <a:prstGeom prst="roundRect">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dirty="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矩形 36">
            <a:extLst>
              <a:ext uri="{FF2B5EF4-FFF2-40B4-BE49-F238E27FC236}">
                <a16:creationId xmlns:a16="http://schemas.microsoft.com/office/drawing/2014/main" id="{A707B659-F2F8-409F-B47E-B643A887DA7F}"/>
              </a:ext>
            </a:extLst>
          </p:cNvPr>
          <p:cNvSpPr/>
          <p:nvPr/>
        </p:nvSpPr>
        <p:spPr>
          <a:xfrm>
            <a:off x="3788798" y="3069520"/>
            <a:ext cx="1096262" cy="296684"/>
          </a:xfrm>
          <a:prstGeom prst="rect">
            <a:avLst/>
          </a:prstGeom>
        </p:spPr>
        <p:txBody>
          <a:bodyPr wrap="none">
            <a:spAutoFit/>
          </a:bodyPr>
          <a:lstStyle/>
          <a:p>
            <a:pPr fontAlgn="base">
              <a:lnSpc>
                <a:spcPts val="1700"/>
              </a:lnSpc>
              <a:spcBef>
                <a:spcPct val="0"/>
              </a:spcBef>
              <a:spcAft>
                <a:spcPct val="0"/>
              </a:spcAft>
            </a:pPr>
            <a:r>
              <a:rPr lang="en-US" altLang="zh-CN" sz="1400" b="1" dirty="0" err="1">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MemTable</a:t>
            </a: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 </a:t>
            </a:r>
          </a:p>
        </p:txBody>
      </p:sp>
      <p:sp>
        <p:nvSpPr>
          <p:cNvPr id="30" name="箭头: 左 43">
            <a:extLst>
              <a:ext uri="{FF2B5EF4-FFF2-40B4-BE49-F238E27FC236}">
                <a16:creationId xmlns:a16="http://schemas.microsoft.com/office/drawing/2014/main" id="{9EB32338-FD8E-4B5D-A60E-0BF6F77C3284}"/>
              </a:ext>
            </a:extLst>
          </p:cNvPr>
          <p:cNvSpPr/>
          <p:nvPr/>
        </p:nvSpPr>
        <p:spPr bwMode="auto">
          <a:xfrm>
            <a:off x="4882809" y="3145190"/>
            <a:ext cx="400353" cy="164901"/>
          </a:xfrm>
          <a:prstGeom prst="leftArrow">
            <a:avLst>
              <a:gd name="adj1" fmla="val 50000"/>
              <a:gd name="adj2" fmla="val 50000"/>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文本框 59">
            <a:extLst>
              <a:ext uri="{FF2B5EF4-FFF2-40B4-BE49-F238E27FC236}">
                <a16:creationId xmlns:a16="http://schemas.microsoft.com/office/drawing/2014/main" id="{78BAB122-1C92-4111-9E0D-CBF18692C2BE}"/>
              </a:ext>
            </a:extLst>
          </p:cNvPr>
          <p:cNvSpPr txBox="1"/>
          <p:nvPr/>
        </p:nvSpPr>
        <p:spPr>
          <a:xfrm>
            <a:off x="2065602" y="4609947"/>
            <a:ext cx="679994" cy="338554"/>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Head</a:t>
            </a:r>
            <a:r>
              <a:rPr lang="en-US" altLang="zh-CN" sz="16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32" name="文本框 59">
            <a:extLst>
              <a:ext uri="{FF2B5EF4-FFF2-40B4-BE49-F238E27FC236}">
                <a16:creationId xmlns:a16="http://schemas.microsoft.com/office/drawing/2014/main" id="{EB264E71-7A8D-4B1E-A7F2-DC8497C40EEC}"/>
              </a:ext>
            </a:extLst>
          </p:cNvPr>
          <p:cNvSpPr txBox="1"/>
          <p:nvPr/>
        </p:nvSpPr>
        <p:spPr>
          <a:xfrm>
            <a:off x="5252930" y="4609947"/>
            <a:ext cx="586507" cy="338554"/>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Tail </a:t>
            </a:r>
            <a:r>
              <a:rPr lang="en-US" altLang="zh-CN" sz="16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33" name="文本框 59">
            <a:extLst>
              <a:ext uri="{FF2B5EF4-FFF2-40B4-BE49-F238E27FC236}">
                <a16:creationId xmlns:a16="http://schemas.microsoft.com/office/drawing/2014/main" id="{A1A29752-3F46-4384-8D91-452D04B714A7}"/>
              </a:ext>
            </a:extLst>
          </p:cNvPr>
          <p:cNvSpPr txBox="1"/>
          <p:nvPr/>
        </p:nvSpPr>
        <p:spPr>
          <a:xfrm>
            <a:off x="4618617" y="4115655"/>
            <a:ext cx="970137" cy="307777"/>
          </a:xfrm>
          <a:prstGeom prst="rect">
            <a:avLst/>
          </a:prstGeom>
          <a:noFill/>
        </p:spPr>
        <p:txBody>
          <a:bodyPr wrap="none" rtlCol="0">
            <a:spAutoFit/>
          </a:bodyPr>
          <a:lstStyle/>
          <a:p>
            <a:pPr eaLnBrk="0" fontAlgn="base" hangingPunct="0">
              <a:spcBef>
                <a:spcPct val="0"/>
              </a:spcBef>
              <a:spcAft>
                <a:spcPct val="0"/>
              </a:spcAft>
            </a:pPr>
            <a:r>
              <a:rPr lang="en-US" altLang="zh-CN" sz="1200" b="1" dirty="0">
                <a:solidFill>
                  <a:prstClr val="black"/>
                </a:solidFill>
                <a:latin typeface="Arial" panose="020B0604020202020204" pitchFamily="34" charset="0"/>
                <a:ea typeface="宋体" panose="02010600030101010101" pitchFamily="2" charset="-122"/>
                <a:cs typeface="Arial" panose="020B0604020202020204" pitchFamily="34" charset="0"/>
              </a:rPr>
              <a:t>Segment  </a:t>
            </a: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sz="1600"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06162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Two-layer Log</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13</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manage redundant copies efficiently?</a:t>
            </a:r>
          </a:p>
          <a:p>
            <a:endParaRPr lang="zh-CN" altLang="en-US" dirty="0"/>
          </a:p>
        </p:txBody>
      </p:sp>
      <p:sp>
        <p:nvSpPr>
          <p:cNvPr id="6" name="矩形: 圆角 4">
            <a:extLst>
              <a:ext uri="{FF2B5EF4-FFF2-40B4-BE49-F238E27FC236}">
                <a16:creationId xmlns:a16="http://schemas.microsoft.com/office/drawing/2014/main" id="{E62E2A25-E0AE-42A9-B8D3-EFA85649FE85}"/>
              </a:ext>
            </a:extLst>
          </p:cNvPr>
          <p:cNvSpPr/>
          <p:nvPr/>
        </p:nvSpPr>
        <p:spPr>
          <a:xfrm>
            <a:off x="1589195" y="1828800"/>
            <a:ext cx="9010434" cy="566715"/>
          </a:xfrm>
          <a:prstGeom prst="roundRect">
            <a:avLst/>
          </a:prstGeom>
          <a:solidFill>
            <a:srgbClr val="FFC000"/>
          </a:solidFill>
          <a:ln w="12700" cap="flat" cmpd="sng" algn="ctr">
            <a:solidFill>
              <a:srgbClr val="94B6D2">
                <a:shade val="50000"/>
              </a:srgbClr>
            </a:solidFill>
            <a:prstDash val="solid"/>
          </a:ln>
          <a:effectLst/>
        </p:spPr>
        <p:txBody>
          <a:bodyPr rtlCol="0" anchor="ctr"/>
          <a:lstStyle/>
          <a:p>
            <a:pPr algn="ctr"/>
            <a:r>
              <a:rPr lang="en-US" altLang="zh-CN" sz="2400" b="1" dirty="0"/>
              <a:t>Two-layer log with tunable ordering</a:t>
            </a:r>
          </a:p>
        </p:txBody>
      </p:sp>
      <p:sp>
        <p:nvSpPr>
          <p:cNvPr id="7" name="内容占位符 2">
            <a:extLst>
              <a:ext uri="{FF2B5EF4-FFF2-40B4-BE49-F238E27FC236}">
                <a16:creationId xmlns:a16="http://schemas.microsoft.com/office/drawing/2014/main" id="{E2031659-EFFB-4401-B6FA-81E1462E27CD}"/>
              </a:ext>
            </a:extLst>
          </p:cNvPr>
          <p:cNvSpPr txBox="1">
            <a:spLocks/>
          </p:cNvSpPr>
          <p:nvPr/>
        </p:nvSpPr>
        <p:spPr bwMode="auto">
          <a:xfrm>
            <a:off x="455612" y="2438400"/>
            <a:ext cx="10515600" cy="364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altLang="zh-CN" b="1" kern="0" dirty="0">
                <a:solidFill>
                  <a:srgbClr val="FF0000"/>
                </a:solidFill>
              </a:rPr>
              <a:t>Local logs</a:t>
            </a:r>
            <a:r>
              <a:rPr lang="en-US" altLang="zh-CN" b="1" kern="0" dirty="0"/>
              <a:t>: </a:t>
            </a:r>
            <a:r>
              <a:rPr lang="en-US" altLang="zh-CN" kern="0" dirty="0"/>
              <a:t>split global log into different local logs in the background</a:t>
            </a:r>
            <a:endParaRPr lang="zh-CN" altLang="en-US" kern="0" dirty="0"/>
          </a:p>
        </p:txBody>
      </p:sp>
      <p:sp>
        <p:nvSpPr>
          <p:cNvPr id="8" name="文本框 7">
            <a:extLst>
              <a:ext uri="{FF2B5EF4-FFF2-40B4-BE49-F238E27FC236}">
                <a16:creationId xmlns:a16="http://schemas.microsoft.com/office/drawing/2014/main" id="{7EB00975-115E-4AEF-BAD5-5AEFE6A7F64C}"/>
              </a:ext>
            </a:extLst>
          </p:cNvPr>
          <p:cNvSpPr txBox="1"/>
          <p:nvPr/>
        </p:nvSpPr>
        <p:spPr>
          <a:xfrm>
            <a:off x="7237412" y="4412959"/>
            <a:ext cx="4636976" cy="1733808"/>
          </a:xfrm>
          <a:prstGeom prst="rect">
            <a:avLst/>
          </a:prstGeom>
          <a:noFill/>
        </p:spPr>
        <p:txBody>
          <a:bodyPr wrap="square">
            <a:spAutoFit/>
          </a:bodyPr>
          <a:lstStyle/>
          <a:p>
            <a:pPr marL="0" lvl="1" algn="ctr" eaLnBrk="1" fontAlgn="auto" hangingPunct="1">
              <a:lnSpc>
                <a:spcPts val="3200"/>
              </a:lnSpc>
              <a:spcAft>
                <a:spcPts val="0"/>
              </a:spcAf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Split global log into</a:t>
            </a:r>
            <a:r>
              <a:rPr kumimoji="0" lang="en-US" altLang="zh-CN" sz="2000" b="1" i="0" u="none" strike="noStrike" kern="1200" cap="none" spc="0" normalizeH="0" noProof="0" dirty="0">
                <a:ln>
                  <a:noFill/>
                </a:ln>
                <a:solidFill>
                  <a:prstClr val="black"/>
                </a:solidFill>
                <a:effectLst/>
                <a:uLnTx/>
                <a:uFillTx/>
                <a:latin typeface="Arial" panose="020B0604020202020204" pitchFamily="34" charset="0"/>
                <a:ea typeface="等线" panose="02010600030101010101" pitchFamily="2" charset="-122"/>
                <a:cs typeface="+mn-cs"/>
              </a:rPr>
              <a:t> local logs </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sym typeface="Wingdings" panose="05000000000000000000" pitchFamily="2" charset="2"/>
              </a:rPr>
              <a:t></a:t>
            </a:r>
            <a:r>
              <a:rPr kumimoji="0" lang="en-US" altLang="zh-CN" sz="2000" b="1" i="0" u="none" strike="noStrike" kern="1200" cap="none" spc="0" normalizeH="0" noProof="0" dirty="0">
                <a:ln>
                  <a:noFill/>
                </a:ln>
                <a:solidFill>
                  <a:prstClr val="black"/>
                </a:solidFill>
                <a:effectLst/>
                <a:uLnTx/>
                <a:uFillTx/>
                <a:latin typeface="Arial" panose="020B0604020202020204" pitchFamily="34" charset="0"/>
                <a:ea typeface="等线" panose="02010600030101010101" pitchFamily="2" charset="-122"/>
                <a:cs typeface="+mn-cs"/>
                <a:sym typeface="Wingdings" panose="05000000000000000000" pitchFamily="2" charset="2"/>
              </a:rPr>
              <a:t> </a:t>
            </a:r>
            <a:r>
              <a:rPr lang="en-US" altLang="zh-CN" sz="2000" b="1" dirty="0">
                <a:solidFill>
                  <a:srgbClr val="FF0000"/>
                </a:solidFill>
                <a:latin typeface="Arial" panose="020B0604020202020204" pitchFamily="34" charset="0"/>
                <a:ea typeface="等线" panose="02010600030101010101" pitchFamily="2" charset="-122"/>
                <a:sym typeface="Wingdings" panose="05000000000000000000" pitchFamily="2" charset="2"/>
              </a:rPr>
              <a:t>Fine-grained management, </a:t>
            </a:r>
          </a:p>
          <a:p>
            <a:pPr marL="0" lvl="1" algn="ctr" eaLnBrk="1" fontAlgn="auto" hangingPunct="1">
              <a:lnSpc>
                <a:spcPts val="3200"/>
              </a:lnSpc>
              <a:spcAft>
                <a:spcPts val="0"/>
              </a:spcAft>
              <a:defRPr/>
            </a:pPr>
            <a:r>
              <a:rPr lang="en-US" altLang="zh-CN" sz="2000" b="1" dirty="0">
                <a:solidFill>
                  <a:srgbClr val="FF0000"/>
                </a:solidFill>
                <a:latin typeface="Arial" panose="020B0604020202020204" pitchFamily="34" charset="0"/>
                <a:ea typeface="等线" panose="02010600030101010101" pitchFamily="2" charset="-122"/>
                <a:sym typeface="Wingdings" panose="05000000000000000000" pitchFamily="2" charset="2"/>
              </a:rPr>
              <a:t>efficient writes &amp; reads </a:t>
            </a:r>
          </a:p>
          <a:p>
            <a:pPr marL="0" lvl="1" algn="ctr" eaLnBrk="1" fontAlgn="auto" hangingPunct="1">
              <a:lnSpc>
                <a:spcPts val="3200"/>
              </a:lnSpc>
              <a:spcAft>
                <a:spcPts val="0"/>
              </a:spcAft>
              <a:defRPr/>
            </a:pPr>
            <a:r>
              <a:rPr lang="en-US" altLang="zh-CN" sz="2000" b="1" dirty="0">
                <a:solidFill>
                  <a:srgbClr val="FF0000"/>
                </a:solidFill>
                <a:latin typeface="Arial" panose="020B0604020202020204" pitchFamily="34" charset="0"/>
                <a:ea typeface="等线" panose="02010600030101010101" pitchFamily="2" charset="-122"/>
                <a:sym typeface="Wingdings" panose="05000000000000000000" pitchFamily="2" charset="2"/>
              </a:rPr>
              <a:t>for redundant copies</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
        <p:nvSpPr>
          <p:cNvPr id="37" name="矩形 36">
            <a:extLst>
              <a:ext uri="{FF2B5EF4-FFF2-40B4-BE49-F238E27FC236}">
                <a16:creationId xmlns:a16="http://schemas.microsoft.com/office/drawing/2014/main" id="{CCC10B02-FC24-4ECD-A00B-6758625F3EEC}"/>
              </a:ext>
            </a:extLst>
          </p:cNvPr>
          <p:cNvSpPr/>
          <p:nvPr/>
        </p:nvSpPr>
        <p:spPr>
          <a:xfrm>
            <a:off x="2172048" y="3930088"/>
            <a:ext cx="3451147" cy="709104"/>
          </a:xfrm>
          <a:prstGeom prst="rect">
            <a:avLst/>
          </a:prstGeom>
          <a:solidFill>
            <a:sysClr val="window" lastClr="FFFFFF">
              <a:lumMod val="95000"/>
            </a:sysClr>
          </a:solidFill>
          <a:ln w="28575" cap="flat" cmpd="sng" algn="ctr">
            <a:solidFill>
              <a:sysClr val="windowText" lastClr="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38" name="矩形: 圆角 56">
            <a:extLst>
              <a:ext uri="{FF2B5EF4-FFF2-40B4-BE49-F238E27FC236}">
                <a16:creationId xmlns:a16="http://schemas.microsoft.com/office/drawing/2014/main" id="{3C27E833-89E9-4ABE-9ED0-70D9CCD7524C}"/>
              </a:ext>
            </a:extLst>
          </p:cNvPr>
          <p:cNvSpPr/>
          <p:nvPr/>
        </p:nvSpPr>
        <p:spPr bwMode="auto">
          <a:xfrm>
            <a:off x="2172048" y="3048000"/>
            <a:ext cx="989181" cy="332915"/>
          </a:xfrm>
          <a:prstGeom prst="roundRect">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dirty="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9" name="直接连接符 7">
            <a:extLst>
              <a:ext uri="{FF2B5EF4-FFF2-40B4-BE49-F238E27FC236}">
                <a16:creationId xmlns:a16="http://schemas.microsoft.com/office/drawing/2014/main" id="{3C206C04-6A78-4D25-9B93-CF6DDA79E8D8}"/>
              </a:ext>
            </a:extLst>
          </p:cNvPr>
          <p:cNvCxnSpPr>
            <a:cxnSpLocks/>
          </p:cNvCxnSpPr>
          <p:nvPr/>
        </p:nvCxnSpPr>
        <p:spPr bwMode="auto">
          <a:xfrm>
            <a:off x="955086" y="3566391"/>
            <a:ext cx="6343923" cy="0"/>
          </a:xfrm>
          <a:prstGeom prst="line">
            <a:avLst/>
          </a:prstGeom>
          <a:solidFill>
            <a:srgbClr val="507AAE"/>
          </a:solidFill>
          <a:ln w="34925" cap="flat" cmpd="sng" algn="ctr">
            <a:solidFill>
              <a:srgbClr val="3D3F4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矩形: 圆角 9">
            <a:extLst>
              <a:ext uri="{FF2B5EF4-FFF2-40B4-BE49-F238E27FC236}">
                <a16:creationId xmlns:a16="http://schemas.microsoft.com/office/drawing/2014/main" id="{2AC8ACD1-B5E3-4F42-903F-29EC35CCCCCF}"/>
              </a:ext>
            </a:extLst>
          </p:cNvPr>
          <p:cNvSpPr/>
          <p:nvPr/>
        </p:nvSpPr>
        <p:spPr bwMode="auto">
          <a:xfrm>
            <a:off x="2373871" y="4123697"/>
            <a:ext cx="549313" cy="304800"/>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文本框 11">
            <a:extLst>
              <a:ext uri="{FF2B5EF4-FFF2-40B4-BE49-F238E27FC236}">
                <a16:creationId xmlns:a16="http://schemas.microsoft.com/office/drawing/2014/main" id="{A32C059A-B345-4218-B6CF-5F9A28419AFB}"/>
              </a:ext>
            </a:extLst>
          </p:cNvPr>
          <p:cNvSpPr txBox="1"/>
          <p:nvPr/>
        </p:nvSpPr>
        <p:spPr>
          <a:xfrm>
            <a:off x="4057699" y="4056227"/>
            <a:ext cx="415498" cy="369332"/>
          </a:xfrm>
          <a:prstGeom prst="rect">
            <a:avLst/>
          </a:prstGeom>
          <a:noFill/>
        </p:spPr>
        <p:txBody>
          <a:bodyPr wrap="none" rtlCol="0">
            <a:spAutoFit/>
          </a:bodyPr>
          <a:lstStyle/>
          <a:p>
            <a:pPr eaLnBrk="0" fontAlgn="base" hangingPunct="0">
              <a:spcBef>
                <a:spcPct val="0"/>
              </a:spcBef>
              <a:spcAft>
                <a:spcPct val="0"/>
              </a:spcAft>
            </a:pPr>
            <a:r>
              <a:rPr lang="en-US" altLang="zh-CN" b="1" dirty="0">
                <a:solidFill>
                  <a:prstClr val="black"/>
                </a:solidFill>
                <a:latin typeface="Arial" panose="020B0604020202020204" pitchFamily="34" charset="0"/>
                <a:ea typeface="宋体" panose="02010600030101010101" pitchFamily="2" charset="-122"/>
                <a:cs typeface="Arial" panose="020B0604020202020204" pitchFamily="34" charset="0"/>
              </a:rPr>
              <a:t>…</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42" name="矩形: 圆角 12">
            <a:extLst>
              <a:ext uri="{FF2B5EF4-FFF2-40B4-BE49-F238E27FC236}">
                <a16:creationId xmlns:a16="http://schemas.microsoft.com/office/drawing/2014/main" id="{C17C4C9F-4785-4C02-809A-9F2EE94E4D68}"/>
              </a:ext>
            </a:extLst>
          </p:cNvPr>
          <p:cNvSpPr/>
          <p:nvPr/>
        </p:nvSpPr>
        <p:spPr bwMode="auto">
          <a:xfrm>
            <a:off x="4708889" y="4137265"/>
            <a:ext cx="663173" cy="310282"/>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文本框 13">
            <a:extLst>
              <a:ext uri="{FF2B5EF4-FFF2-40B4-BE49-F238E27FC236}">
                <a16:creationId xmlns:a16="http://schemas.microsoft.com/office/drawing/2014/main" id="{9A8D33E4-79D0-4401-B0F8-0D1055DC2CF9}"/>
              </a:ext>
            </a:extLst>
          </p:cNvPr>
          <p:cNvSpPr txBox="1"/>
          <p:nvPr/>
        </p:nvSpPr>
        <p:spPr>
          <a:xfrm>
            <a:off x="867162" y="4095199"/>
            <a:ext cx="1313181" cy="369332"/>
          </a:xfrm>
          <a:prstGeom prst="rect">
            <a:avLst/>
          </a:prstGeom>
          <a:noFill/>
        </p:spPr>
        <p:txBody>
          <a:bodyPr wrap="none" rtlCol="0">
            <a:spAutoFit/>
          </a:bodyPr>
          <a:lstStyle/>
          <a:p>
            <a:pPr algn="ctr" eaLnBrk="0" fontAlgn="base" hangingPunct="0">
              <a:spcBef>
                <a:spcPct val="0"/>
              </a:spcBef>
              <a:spcAft>
                <a:spcPct val="0"/>
              </a:spcAft>
            </a:pPr>
            <a:r>
              <a:rPr lang="en-US" altLang="zh-CN"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Global log</a:t>
            </a:r>
          </a:p>
        </p:txBody>
      </p:sp>
      <p:sp>
        <p:nvSpPr>
          <p:cNvPr id="44" name="矩形 36">
            <a:extLst>
              <a:ext uri="{FF2B5EF4-FFF2-40B4-BE49-F238E27FC236}">
                <a16:creationId xmlns:a16="http://schemas.microsoft.com/office/drawing/2014/main" id="{290F300C-F11E-46AE-9D40-FB684691255C}"/>
              </a:ext>
            </a:extLst>
          </p:cNvPr>
          <p:cNvSpPr/>
          <p:nvPr/>
        </p:nvSpPr>
        <p:spPr>
          <a:xfrm>
            <a:off x="2126933" y="3064595"/>
            <a:ext cx="1130438" cy="296684"/>
          </a:xfrm>
          <a:prstGeom prst="rect">
            <a:avLst/>
          </a:prstGeom>
        </p:spPr>
        <p:txBody>
          <a:bodyPr wrap="none">
            <a:spAutoFit/>
          </a:bodyPr>
          <a:lstStyle/>
          <a:p>
            <a:pPr fontAlgn="base">
              <a:lnSpc>
                <a:spcPts val="1700"/>
              </a:lnSpc>
              <a:spcBef>
                <a:spcPct val="0"/>
              </a:spcBef>
              <a:spcAft>
                <a:spcPct val="0"/>
              </a:spcAft>
            </a:pP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Immutable </a:t>
            </a:r>
          </a:p>
        </p:txBody>
      </p:sp>
      <p:sp>
        <p:nvSpPr>
          <p:cNvPr id="45" name="文本框 40">
            <a:extLst>
              <a:ext uri="{FF2B5EF4-FFF2-40B4-BE49-F238E27FC236}">
                <a16:creationId xmlns:a16="http://schemas.microsoft.com/office/drawing/2014/main" id="{27C26F3C-60F9-4192-801F-23D41E709D92}"/>
              </a:ext>
            </a:extLst>
          </p:cNvPr>
          <p:cNvSpPr txBox="1"/>
          <p:nvPr/>
        </p:nvSpPr>
        <p:spPr>
          <a:xfrm>
            <a:off x="1005993" y="3220513"/>
            <a:ext cx="971741" cy="338554"/>
          </a:xfrm>
          <a:prstGeom prst="rect">
            <a:avLst/>
          </a:prstGeom>
          <a:noFill/>
        </p:spPr>
        <p:txBody>
          <a:bodyPr wrap="non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Memory</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46" name="文本框 41">
            <a:extLst>
              <a:ext uri="{FF2B5EF4-FFF2-40B4-BE49-F238E27FC236}">
                <a16:creationId xmlns:a16="http://schemas.microsoft.com/office/drawing/2014/main" id="{A4D7009D-D944-4CF5-95AC-26774E08A6D1}"/>
              </a:ext>
            </a:extLst>
          </p:cNvPr>
          <p:cNvSpPr txBox="1"/>
          <p:nvPr/>
        </p:nvSpPr>
        <p:spPr>
          <a:xfrm>
            <a:off x="1136437" y="3585440"/>
            <a:ext cx="617477" cy="338554"/>
          </a:xfrm>
          <a:prstGeom prst="rect">
            <a:avLst/>
          </a:prstGeom>
          <a:noFill/>
        </p:spPr>
        <p:txBody>
          <a:bodyPr wrap="non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Disk</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47" name="箭头: 左 43">
            <a:extLst>
              <a:ext uri="{FF2B5EF4-FFF2-40B4-BE49-F238E27FC236}">
                <a16:creationId xmlns:a16="http://schemas.microsoft.com/office/drawing/2014/main" id="{0FD321FA-0A83-4B2E-9287-9C54C2526305}"/>
              </a:ext>
            </a:extLst>
          </p:cNvPr>
          <p:cNvSpPr/>
          <p:nvPr/>
        </p:nvSpPr>
        <p:spPr bwMode="auto">
          <a:xfrm>
            <a:off x="3250974" y="3141590"/>
            <a:ext cx="452716" cy="164901"/>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箭头: 左 44">
            <a:extLst>
              <a:ext uri="{FF2B5EF4-FFF2-40B4-BE49-F238E27FC236}">
                <a16:creationId xmlns:a16="http://schemas.microsoft.com/office/drawing/2014/main" id="{0E703780-9960-44D9-84BA-E55347C9132B}"/>
              </a:ext>
            </a:extLst>
          </p:cNvPr>
          <p:cNvSpPr/>
          <p:nvPr/>
        </p:nvSpPr>
        <p:spPr bwMode="auto">
          <a:xfrm rot="16200000">
            <a:off x="2351726" y="3582941"/>
            <a:ext cx="440686" cy="165038"/>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文本框 46">
            <a:extLst>
              <a:ext uri="{FF2B5EF4-FFF2-40B4-BE49-F238E27FC236}">
                <a16:creationId xmlns:a16="http://schemas.microsoft.com/office/drawing/2014/main" id="{E7F2BD23-12DB-46BF-8439-F6A8CEB0E0EF}"/>
              </a:ext>
            </a:extLst>
          </p:cNvPr>
          <p:cNvSpPr txBox="1"/>
          <p:nvPr/>
        </p:nvSpPr>
        <p:spPr>
          <a:xfrm>
            <a:off x="2609808" y="3585458"/>
            <a:ext cx="1465466" cy="307777"/>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Batch append </a:t>
            </a:r>
            <a:endParaRPr lang="zh-CN" altLang="en-US"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50" name="箭头: 左 60">
            <a:extLst>
              <a:ext uri="{FF2B5EF4-FFF2-40B4-BE49-F238E27FC236}">
                <a16:creationId xmlns:a16="http://schemas.microsoft.com/office/drawing/2014/main" id="{A6AB6A34-7A51-4A4F-A529-41D4A873B2B6}"/>
              </a:ext>
            </a:extLst>
          </p:cNvPr>
          <p:cNvSpPr/>
          <p:nvPr/>
        </p:nvSpPr>
        <p:spPr bwMode="auto">
          <a:xfrm rot="16200000">
            <a:off x="6159565" y="3462174"/>
            <a:ext cx="316915" cy="165038"/>
          </a:xfrm>
          <a:prstGeom prst="leftArrow">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矩形: 圆角 61">
            <a:extLst>
              <a:ext uri="{FF2B5EF4-FFF2-40B4-BE49-F238E27FC236}">
                <a16:creationId xmlns:a16="http://schemas.microsoft.com/office/drawing/2014/main" id="{9FBA30EC-0EA8-463B-8C35-3815D9CBD1CC}"/>
              </a:ext>
            </a:extLst>
          </p:cNvPr>
          <p:cNvSpPr/>
          <p:nvPr/>
        </p:nvSpPr>
        <p:spPr bwMode="auto">
          <a:xfrm>
            <a:off x="6028798" y="3731498"/>
            <a:ext cx="607859" cy="317981"/>
          </a:xfrm>
          <a:prstGeom prst="roundRect">
            <a:avLst/>
          </a:prstGeom>
          <a:noFill/>
          <a:ln w="25400" cap="flat" cmpd="sng" algn="ctr">
            <a:solidFill>
              <a:srgbClr val="3D3F4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defRPr/>
            </a:pPr>
            <a:endParaRPr lang="zh-CN" altLang="en-US" b="1" kern="0">
              <a:solidFill>
                <a:srgbClr val="3D3F41"/>
              </a:solidFill>
              <a:latin typeface="Arial" panose="020B0604020202020204" pitchFamily="34" charset="0"/>
              <a:ea typeface="宋体" panose="02010600030101010101" pitchFamily="2" charset="-122"/>
              <a:cs typeface="Arial" panose="020B0604020202020204" pitchFamily="34" charset="0"/>
            </a:endParaRPr>
          </a:p>
        </p:txBody>
      </p:sp>
      <p:sp>
        <p:nvSpPr>
          <p:cNvPr id="52" name="文本框 62">
            <a:extLst>
              <a:ext uri="{FF2B5EF4-FFF2-40B4-BE49-F238E27FC236}">
                <a16:creationId xmlns:a16="http://schemas.microsoft.com/office/drawing/2014/main" id="{6F49269B-B1E0-483A-A2FB-E59B7BE362D8}"/>
              </a:ext>
            </a:extLst>
          </p:cNvPr>
          <p:cNvSpPr txBox="1"/>
          <p:nvPr/>
        </p:nvSpPr>
        <p:spPr>
          <a:xfrm>
            <a:off x="6020203" y="3719208"/>
            <a:ext cx="639791" cy="338554"/>
          </a:xfrm>
          <a:prstGeom prst="rect">
            <a:avLst/>
          </a:prstGeom>
          <a:noFill/>
        </p:spPr>
        <p:txBody>
          <a:bodyPr wrap="square" rtlCol="0">
            <a:spAutoFit/>
          </a:bodyPr>
          <a:lstStyle/>
          <a:p>
            <a:pPr eaLnBrk="0" fontAlgn="base" hangingPunct="0">
              <a:spcBef>
                <a:spcPct val="0"/>
              </a:spcBef>
              <a:spcAft>
                <a:spcPct val="0"/>
              </a:spcAft>
            </a:pPr>
            <a:r>
              <a:rPr lang="en-US" altLang="zh-CN"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WAL</a:t>
            </a:r>
            <a:endParaRPr lang="zh-CN" altLang="en-US" sz="16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53" name="矩形 254">
            <a:extLst>
              <a:ext uri="{FF2B5EF4-FFF2-40B4-BE49-F238E27FC236}">
                <a16:creationId xmlns:a16="http://schemas.microsoft.com/office/drawing/2014/main" id="{465A86E2-476D-4B92-AB90-A03466ACA799}"/>
              </a:ext>
            </a:extLst>
          </p:cNvPr>
          <p:cNvSpPr/>
          <p:nvPr/>
        </p:nvSpPr>
        <p:spPr>
          <a:xfrm>
            <a:off x="5274058" y="3059855"/>
            <a:ext cx="1951312" cy="323165"/>
          </a:xfrm>
          <a:prstGeom prst="rect">
            <a:avLst/>
          </a:prstGeom>
        </p:spPr>
        <p:txBody>
          <a:bodyPr wrap="square">
            <a:spAutoFit/>
          </a:bodyPr>
          <a:lstStyle/>
          <a:p>
            <a:pPr algn="ctr" eaLnBrk="0" fontAlgn="base" hangingPunct="0">
              <a:lnSpc>
                <a:spcPts val="1800"/>
              </a:lnSpc>
              <a:spcBef>
                <a:spcPct val="0"/>
              </a:spcBef>
              <a:spcAft>
                <a:spcPct val="0"/>
              </a:spcAft>
              <a:defRPr/>
            </a:pPr>
            <a:r>
              <a:rPr lang="en-US" altLang="zh-CN" sz="1600" b="1" dirty="0">
                <a:solidFill>
                  <a:prstClr val="black"/>
                </a:solidFill>
                <a:latin typeface="Arial" panose="020B0604020202020204" pitchFamily="34" charset="0"/>
                <a:ea typeface="华文中宋" panose="02010600040101010101" pitchFamily="2" charset="-122"/>
                <a:cs typeface="Arial" panose="020B0604020202020204" pitchFamily="34" charset="0"/>
              </a:rPr>
              <a:t>Redundant copies</a:t>
            </a:r>
          </a:p>
        </p:txBody>
      </p:sp>
      <p:sp>
        <p:nvSpPr>
          <p:cNvPr id="54" name="矩形: 圆角 14">
            <a:extLst>
              <a:ext uri="{FF2B5EF4-FFF2-40B4-BE49-F238E27FC236}">
                <a16:creationId xmlns:a16="http://schemas.microsoft.com/office/drawing/2014/main" id="{1D644B7C-6136-4E5F-90F8-94BEE8FBF8B1}"/>
              </a:ext>
            </a:extLst>
          </p:cNvPr>
          <p:cNvSpPr/>
          <p:nvPr/>
        </p:nvSpPr>
        <p:spPr bwMode="auto">
          <a:xfrm>
            <a:off x="3370486" y="4142747"/>
            <a:ext cx="549313" cy="304800"/>
          </a:xfrm>
          <a:prstGeom prst="roundRect">
            <a:avLst/>
          </a:prstGeom>
          <a:solidFill>
            <a:srgbClr val="455F51">
              <a:lumMod val="20000"/>
              <a:lumOff val="80000"/>
            </a:srgbClr>
          </a:solidFill>
          <a:ln w="15875"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矩形: 圆角 73">
            <a:extLst>
              <a:ext uri="{FF2B5EF4-FFF2-40B4-BE49-F238E27FC236}">
                <a16:creationId xmlns:a16="http://schemas.microsoft.com/office/drawing/2014/main" id="{371334A2-F3EB-4E9B-B4B8-5087D1BD3FCC}"/>
              </a:ext>
            </a:extLst>
          </p:cNvPr>
          <p:cNvSpPr/>
          <p:nvPr/>
        </p:nvSpPr>
        <p:spPr bwMode="auto">
          <a:xfrm>
            <a:off x="3810098" y="3052925"/>
            <a:ext cx="989181" cy="332915"/>
          </a:xfrm>
          <a:prstGeom prst="roundRect">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dirty="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矩形 36">
            <a:extLst>
              <a:ext uri="{FF2B5EF4-FFF2-40B4-BE49-F238E27FC236}">
                <a16:creationId xmlns:a16="http://schemas.microsoft.com/office/drawing/2014/main" id="{A707B659-F2F8-409F-B47E-B643A887DA7F}"/>
              </a:ext>
            </a:extLst>
          </p:cNvPr>
          <p:cNvSpPr/>
          <p:nvPr/>
        </p:nvSpPr>
        <p:spPr>
          <a:xfrm>
            <a:off x="3788798" y="3069520"/>
            <a:ext cx="1096262" cy="296684"/>
          </a:xfrm>
          <a:prstGeom prst="rect">
            <a:avLst/>
          </a:prstGeom>
        </p:spPr>
        <p:txBody>
          <a:bodyPr wrap="none">
            <a:spAutoFit/>
          </a:bodyPr>
          <a:lstStyle/>
          <a:p>
            <a:pPr fontAlgn="base">
              <a:lnSpc>
                <a:spcPts val="1700"/>
              </a:lnSpc>
              <a:spcBef>
                <a:spcPct val="0"/>
              </a:spcBef>
              <a:spcAft>
                <a:spcPct val="0"/>
              </a:spcAft>
            </a:pPr>
            <a:r>
              <a:rPr lang="en-US" altLang="zh-CN" sz="1400" b="1" dirty="0" err="1">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MemTable</a:t>
            </a:r>
            <a:r>
              <a:rPr lang="en-US" altLang="zh-CN" sz="1400"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 </a:t>
            </a:r>
          </a:p>
        </p:txBody>
      </p:sp>
      <p:sp>
        <p:nvSpPr>
          <p:cNvPr id="57" name="箭头: 左 43">
            <a:extLst>
              <a:ext uri="{FF2B5EF4-FFF2-40B4-BE49-F238E27FC236}">
                <a16:creationId xmlns:a16="http://schemas.microsoft.com/office/drawing/2014/main" id="{9EB32338-FD8E-4B5D-A60E-0BF6F77C3284}"/>
              </a:ext>
            </a:extLst>
          </p:cNvPr>
          <p:cNvSpPr/>
          <p:nvPr/>
        </p:nvSpPr>
        <p:spPr bwMode="auto">
          <a:xfrm>
            <a:off x="4882809" y="3145190"/>
            <a:ext cx="400353" cy="164901"/>
          </a:xfrm>
          <a:prstGeom prst="leftArrow">
            <a:avLst>
              <a:gd name="adj1" fmla="val 50000"/>
              <a:gd name="adj2" fmla="val 50000"/>
            </a:avLst>
          </a:prstGeom>
          <a:noFill/>
          <a:ln w="2540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zh-CN" altLang="en-US" sz="1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文本框 59">
            <a:extLst>
              <a:ext uri="{FF2B5EF4-FFF2-40B4-BE49-F238E27FC236}">
                <a16:creationId xmlns:a16="http://schemas.microsoft.com/office/drawing/2014/main" id="{78BAB122-1C92-4111-9E0D-CBF18692C2BE}"/>
              </a:ext>
            </a:extLst>
          </p:cNvPr>
          <p:cNvSpPr txBox="1"/>
          <p:nvPr/>
        </p:nvSpPr>
        <p:spPr>
          <a:xfrm>
            <a:off x="2065602" y="4609947"/>
            <a:ext cx="679994" cy="338554"/>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Head</a:t>
            </a:r>
            <a:r>
              <a:rPr lang="en-US" altLang="zh-CN" sz="16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59" name="文本框 59">
            <a:extLst>
              <a:ext uri="{FF2B5EF4-FFF2-40B4-BE49-F238E27FC236}">
                <a16:creationId xmlns:a16="http://schemas.microsoft.com/office/drawing/2014/main" id="{EB264E71-7A8D-4B1E-A7F2-DC8497C40EEC}"/>
              </a:ext>
            </a:extLst>
          </p:cNvPr>
          <p:cNvSpPr txBox="1"/>
          <p:nvPr/>
        </p:nvSpPr>
        <p:spPr>
          <a:xfrm>
            <a:off x="5252930" y="4609947"/>
            <a:ext cx="586507" cy="338554"/>
          </a:xfrm>
          <a:prstGeom prst="rect">
            <a:avLst/>
          </a:prstGeom>
          <a:noFill/>
        </p:spPr>
        <p:txBody>
          <a:bodyPr wrap="none" rtlCol="0">
            <a:spAutoFit/>
          </a:bodyPr>
          <a:lstStyle/>
          <a:p>
            <a:pPr eaLnBrk="0" fontAlgn="base" hangingPunct="0">
              <a:spcBef>
                <a:spcPct val="0"/>
              </a:spcBef>
              <a:spcAft>
                <a:spcPct val="0"/>
              </a:spcAft>
            </a:pP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Tail </a:t>
            </a:r>
            <a:r>
              <a:rPr lang="en-US" altLang="zh-CN" sz="16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0" name="文本框 59">
            <a:extLst>
              <a:ext uri="{FF2B5EF4-FFF2-40B4-BE49-F238E27FC236}">
                <a16:creationId xmlns:a16="http://schemas.microsoft.com/office/drawing/2014/main" id="{A1A29752-3F46-4384-8D91-452D04B714A7}"/>
              </a:ext>
            </a:extLst>
          </p:cNvPr>
          <p:cNvSpPr txBox="1"/>
          <p:nvPr/>
        </p:nvSpPr>
        <p:spPr>
          <a:xfrm>
            <a:off x="4618617" y="4115655"/>
            <a:ext cx="970137" cy="307777"/>
          </a:xfrm>
          <a:prstGeom prst="rect">
            <a:avLst/>
          </a:prstGeom>
          <a:noFill/>
        </p:spPr>
        <p:txBody>
          <a:bodyPr wrap="none" rtlCol="0">
            <a:spAutoFit/>
          </a:bodyPr>
          <a:lstStyle/>
          <a:p>
            <a:pPr eaLnBrk="0" fontAlgn="base" hangingPunct="0">
              <a:spcBef>
                <a:spcPct val="0"/>
              </a:spcBef>
              <a:spcAft>
                <a:spcPct val="0"/>
              </a:spcAft>
            </a:pPr>
            <a:r>
              <a:rPr lang="en-US" altLang="zh-CN" sz="1200" b="1" dirty="0">
                <a:solidFill>
                  <a:prstClr val="black"/>
                </a:solidFill>
                <a:latin typeface="Arial" panose="020B0604020202020204" pitchFamily="34" charset="0"/>
                <a:ea typeface="宋体" panose="02010600030101010101" pitchFamily="2" charset="-122"/>
                <a:cs typeface="Arial" panose="020B0604020202020204" pitchFamily="34" charset="0"/>
              </a:rPr>
              <a:t>Segment  </a:t>
            </a:r>
            <a:r>
              <a:rPr lang="en-US" altLang="zh-CN" sz="1400" b="1" dirty="0">
                <a:solidFill>
                  <a:prstClr val="black"/>
                </a:solidFill>
                <a:latin typeface="Arial" panose="020B0604020202020204" pitchFamily="34" charset="0"/>
                <a:ea typeface="宋体" panose="02010600030101010101" pitchFamily="2" charset="-122"/>
                <a:cs typeface="Arial" panose="020B0604020202020204" pitchFamily="34" charset="0"/>
              </a:rPr>
              <a:t> </a:t>
            </a:r>
            <a:endParaRPr lang="zh-CN" altLang="en-US" sz="1600" b="1"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1" name="矩形: 圆角 14">
            <a:extLst>
              <a:ext uri="{FF2B5EF4-FFF2-40B4-BE49-F238E27FC236}">
                <a16:creationId xmlns:a16="http://schemas.microsoft.com/office/drawing/2014/main" id="{1DDCFD29-316C-4A42-98F7-FA527CD0F002}"/>
              </a:ext>
            </a:extLst>
          </p:cNvPr>
          <p:cNvSpPr/>
          <p:nvPr/>
        </p:nvSpPr>
        <p:spPr bwMode="auto">
          <a:xfrm>
            <a:off x="3250974" y="4040875"/>
            <a:ext cx="2218072" cy="494361"/>
          </a:xfrm>
          <a:prstGeom prst="roundRect">
            <a:avLst/>
          </a:prstGeom>
          <a:noFill/>
          <a:ln w="28575" cap="flat" cmpd="sng" algn="ctr">
            <a:solidFill>
              <a:srgbClr val="9E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47">
              <a:defRPr/>
            </a:pPr>
            <a:endParaRPr lang="zh-CN" altLang="en-US" sz="2610" b="1" kern="0">
              <a:solidFill>
                <a:srgbClr val="3D3F41"/>
              </a:solidFill>
              <a:latin typeface="Arial" panose="020B0604020202020204" pitchFamily="34" charset="0"/>
              <a:ea typeface="宋体" panose="02010600030101010101" pitchFamily="2" charset="-122"/>
              <a:cs typeface="Arial" panose="020B0604020202020204" pitchFamily="34" charset="0"/>
            </a:endParaRPr>
          </a:p>
        </p:txBody>
      </p:sp>
      <p:sp>
        <p:nvSpPr>
          <p:cNvPr id="62" name="右箭头 131">
            <a:extLst>
              <a:ext uri="{FF2B5EF4-FFF2-40B4-BE49-F238E27FC236}">
                <a16:creationId xmlns:a16="http://schemas.microsoft.com/office/drawing/2014/main" id="{9CF8CD97-831B-4FDA-9CE3-A0E5EB381A04}"/>
              </a:ext>
            </a:extLst>
          </p:cNvPr>
          <p:cNvSpPr/>
          <p:nvPr/>
        </p:nvSpPr>
        <p:spPr>
          <a:xfrm>
            <a:off x="5500795" y="4197195"/>
            <a:ext cx="470024" cy="215764"/>
          </a:xfrm>
          <a:prstGeom prst="rightArrow">
            <a:avLst>
              <a:gd name="adj1" fmla="val 50000"/>
              <a:gd name="adj2" fmla="val 76504"/>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63" name="文本框 62">
            <a:extLst>
              <a:ext uri="{FF2B5EF4-FFF2-40B4-BE49-F238E27FC236}">
                <a16:creationId xmlns:a16="http://schemas.microsoft.com/office/drawing/2014/main" id="{5206F130-48A6-4A6C-B343-9DB34ABC76C0}"/>
              </a:ext>
            </a:extLst>
          </p:cNvPr>
          <p:cNvSpPr txBox="1"/>
          <p:nvPr/>
        </p:nvSpPr>
        <p:spPr>
          <a:xfrm>
            <a:off x="5942890" y="4123702"/>
            <a:ext cx="945515" cy="369332"/>
          </a:xfrm>
          <a:prstGeom prst="rect">
            <a:avLst/>
          </a:prstGeom>
          <a:noFill/>
        </p:spPr>
        <p:txBody>
          <a:bodyPr wrap="none" rtlCol="0">
            <a:spAutoFit/>
          </a:bodyPr>
          <a:lstStyle/>
          <a:p>
            <a:pPr eaLnBrk="0" fontAlgn="base" hangingPunct="0">
              <a:spcBef>
                <a:spcPct val="0"/>
              </a:spcBef>
              <a:spcAft>
                <a:spcPct val="0"/>
              </a:spcAft>
            </a:pPr>
            <a:r>
              <a:rPr lang="en-US" altLang="zh-CN"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A split </a:t>
            </a:r>
            <a:endParaRPr lang="zh-CN" altLang="en-US"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64" name="矩形: 圆角 46">
            <a:extLst>
              <a:ext uri="{FF2B5EF4-FFF2-40B4-BE49-F238E27FC236}">
                <a16:creationId xmlns:a16="http://schemas.microsoft.com/office/drawing/2014/main" id="{04913BE7-CA92-487F-BA9E-25784EEB2606}"/>
              </a:ext>
            </a:extLst>
          </p:cNvPr>
          <p:cNvSpPr/>
          <p:nvPr/>
        </p:nvSpPr>
        <p:spPr>
          <a:xfrm>
            <a:off x="5761079" y="5603687"/>
            <a:ext cx="1488329" cy="565843"/>
          </a:xfrm>
          <a:prstGeom prst="roundRect">
            <a:avLst/>
          </a:prstGeom>
          <a:solidFill>
            <a:srgbClr val="EAF5FC"/>
          </a:solidFill>
          <a:ln w="28575" cap="flat" cmpd="sng" algn="ctr">
            <a:solidFill>
              <a:sysClr val="windowText" lastClr="000000">
                <a:lumMod val="95000"/>
                <a:lumOff val="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3D3F4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65" name="矩形: 圆角 47">
            <a:extLst>
              <a:ext uri="{FF2B5EF4-FFF2-40B4-BE49-F238E27FC236}">
                <a16:creationId xmlns:a16="http://schemas.microsoft.com/office/drawing/2014/main" id="{8BEAFB54-CB1B-4A7C-A8B5-C7263C6F33FB}"/>
              </a:ext>
            </a:extLst>
          </p:cNvPr>
          <p:cNvSpPr/>
          <p:nvPr/>
        </p:nvSpPr>
        <p:spPr>
          <a:xfrm>
            <a:off x="1197509" y="5606357"/>
            <a:ext cx="1453077" cy="565843"/>
          </a:xfrm>
          <a:prstGeom prst="roundRect">
            <a:avLst/>
          </a:prstGeom>
          <a:solidFill>
            <a:srgbClr val="EAF5FC"/>
          </a:solidFill>
          <a:ln w="28575" cap="flat" cmpd="sng" algn="ctr">
            <a:solidFill>
              <a:sysClr val="windowText" lastClr="000000">
                <a:lumMod val="95000"/>
                <a:lumOff val="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3D3F4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66" name="文本框 27">
            <a:extLst>
              <a:ext uri="{FF2B5EF4-FFF2-40B4-BE49-F238E27FC236}">
                <a16:creationId xmlns:a16="http://schemas.microsoft.com/office/drawing/2014/main" id="{2EF5FE97-8BAD-47C9-A9B5-7E993F326B2A}"/>
              </a:ext>
            </a:extLst>
          </p:cNvPr>
          <p:cNvSpPr txBox="1"/>
          <p:nvPr/>
        </p:nvSpPr>
        <p:spPr>
          <a:xfrm>
            <a:off x="5061976" y="5619483"/>
            <a:ext cx="441146" cy="400110"/>
          </a:xfrm>
          <a:prstGeom prst="rect">
            <a:avLst/>
          </a:prstGeom>
          <a:noFill/>
        </p:spPr>
        <p:txBody>
          <a:bodyPr wrap="none" rtlCol="0">
            <a:spAutoFit/>
          </a:bodyPr>
          <a:lstStyle/>
          <a:p>
            <a:pPr eaLnBrk="0" fontAlgn="base" hangingPunct="0">
              <a:spcBef>
                <a:spcPct val="0"/>
              </a:spcBef>
              <a:spcAft>
                <a:spcPct val="0"/>
              </a:spcAft>
            </a:pPr>
            <a:r>
              <a:rPr lang="en-US" altLang="zh-CN" sz="2000" b="1" dirty="0">
                <a:solidFill>
                  <a:srgbClr val="3D3F41"/>
                </a:solidFill>
                <a:latin typeface="Arial" panose="020B0604020202020204" pitchFamily="34" charset="0"/>
                <a:ea typeface="宋体" panose="02010600030101010101" pitchFamily="2" charset="-122"/>
                <a:cs typeface="Arial" panose="020B0604020202020204" pitchFamily="34" charset="0"/>
              </a:rPr>
              <a:t>…</a:t>
            </a:r>
            <a:endParaRPr lang="zh-CN" altLang="en-US" sz="2800" b="1" dirty="0">
              <a:solidFill>
                <a:srgbClr val="3D3F41"/>
              </a:solidFill>
              <a:latin typeface="Arial" panose="020B0604020202020204" pitchFamily="34" charset="0"/>
              <a:ea typeface="宋体" panose="02010600030101010101" pitchFamily="2" charset="-122"/>
              <a:cs typeface="Arial" panose="020B0604020202020204" pitchFamily="34" charset="0"/>
            </a:endParaRPr>
          </a:p>
        </p:txBody>
      </p:sp>
      <p:sp>
        <p:nvSpPr>
          <p:cNvPr id="67" name="Rectangle 13">
            <a:extLst>
              <a:ext uri="{FF2B5EF4-FFF2-40B4-BE49-F238E27FC236}">
                <a16:creationId xmlns:a16="http://schemas.microsoft.com/office/drawing/2014/main" id="{572B4B73-3EF0-4B04-976A-59E9DD144A6D}"/>
              </a:ext>
            </a:extLst>
          </p:cNvPr>
          <p:cNvSpPr/>
          <p:nvPr/>
        </p:nvSpPr>
        <p:spPr>
          <a:xfrm>
            <a:off x="1259624" y="5713066"/>
            <a:ext cx="1317183" cy="369332"/>
          </a:xfrm>
          <a:prstGeom prst="rect">
            <a:avLst/>
          </a:prstGeom>
        </p:spPr>
        <p:txBody>
          <a:bodyPr wrap="square">
            <a:spAutoFit/>
          </a:bodyPr>
          <a:lstStyle/>
          <a:p>
            <a:pPr algn="ctr" eaLnBrk="0" fontAlgn="base" hangingPunct="0">
              <a:spcBef>
                <a:spcPct val="0"/>
              </a:spcBef>
              <a:spcAft>
                <a:spcPct val="0"/>
              </a:spcAft>
            </a:pPr>
            <a:r>
              <a:rPr lang="en-US" b="1" dirty="0">
                <a:solidFill>
                  <a:prstClr val="black"/>
                </a:solidFill>
                <a:latin typeface="Arial"/>
                <a:ea typeface="宋体" panose="02010600030101010101" pitchFamily="2" charset="-122"/>
              </a:rPr>
              <a:t>Lo</a:t>
            </a:r>
            <a:r>
              <a:rPr lang="en-US" altLang="zh-CN" b="1" dirty="0">
                <a:solidFill>
                  <a:prstClr val="black"/>
                </a:solidFill>
                <a:latin typeface="Arial"/>
                <a:ea typeface="宋体" panose="02010600030101010101" pitchFamily="2" charset="-122"/>
              </a:rPr>
              <a:t>c</a:t>
            </a:r>
            <a:r>
              <a:rPr lang="en-US" b="1" dirty="0">
                <a:solidFill>
                  <a:prstClr val="black"/>
                </a:solidFill>
                <a:latin typeface="Arial"/>
                <a:ea typeface="宋体" panose="02010600030101010101" pitchFamily="2" charset="-122"/>
              </a:rPr>
              <a:t>al log </a:t>
            </a:r>
            <a:endParaRPr lang="en-US" sz="2000" b="1" baseline="-25000" dirty="0">
              <a:solidFill>
                <a:prstClr val="black"/>
              </a:solidFill>
              <a:latin typeface="Arial"/>
              <a:ea typeface="宋体" panose="02010600030101010101" pitchFamily="2" charset="-122"/>
            </a:endParaRPr>
          </a:p>
        </p:txBody>
      </p:sp>
      <p:sp>
        <p:nvSpPr>
          <p:cNvPr id="68" name="Rectangle 13">
            <a:extLst>
              <a:ext uri="{FF2B5EF4-FFF2-40B4-BE49-F238E27FC236}">
                <a16:creationId xmlns:a16="http://schemas.microsoft.com/office/drawing/2014/main" id="{938587D1-4E1E-41D9-849F-A7B866B51CB4}"/>
              </a:ext>
            </a:extLst>
          </p:cNvPr>
          <p:cNvSpPr/>
          <p:nvPr/>
        </p:nvSpPr>
        <p:spPr>
          <a:xfrm>
            <a:off x="5911950" y="5713066"/>
            <a:ext cx="1215736" cy="369332"/>
          </a:xfrm>
          <a:prstGeom prst="rect">
            <a:avLst/>
          </a:prstGeom>
        </p:spPr>
        <p:txBody>
          <a:bodyPr wrap="square">
            <a:spAutoFit/>
          </a:bodyPr>
          <a:lstStyle/>
          <a:p>
            <a:pPr algn="ctr" eaLnBrk="0" fontAlgn="base" hangingPunct="0">
              <a:spcBef>
                <a:spcPct val="0"/>
              </a:spcBef>
              <a:spcAft>
                <a:spcPct val="0"/>
              </a:spcAft>
            </a:pPr>
            <a:r>
              <a:rPr lang="en-US" b="1" dirty="0">
                <a:solidFill>
                  <a:prstClr val="black"/>
                </a:solidFill>
                <a:latin typeface="Arial"/>
                <a:ea typeface="宋体" panose="02010600030101010101" pitchFamily="2" charset="-122"/>
              </a:rPr>
              <a:t>Lo</a:t>
            </a:r>
            <a:r>
              <a:rPr lang="en-US" altLang="zh-CN" b="1" dirty="0">
                <a:solidFill>
                  <a:prstClr val="black"/>
                </a:solidFill>
                <a:latin typeface="Arial"/>
                <a:ea typeface="宋体" panose="02010600030101010101" pitchFamily="2" charset="-122"/>
              </a:rPr>
              <a:t>c</a:t>
            </a:r>
            <a:r>
              <a:rPr lang="en-US" b="1" dirty="0">
                <a:solidFill>
                  <a:prstClr val="black"/>
                </a:solidFill>
                <a:latin typeface="Arial"/>
                <a:ea typeface="宋体" panose="02010600030101010101" pitchFamily="2" charset="-122"/>
              </a:rPr>
              <a:t>al log</a:t>
            </a:r>
            <a:endParaRPr lang="en-US" sz="2000" b="1" baseline="-25000" dirty="0">
              <a:solidFill>
                <a:prstClr val="black"/>
              </a:solidFill>
              <a:latin typeface="Arial"/>
              <a:ea typeface="宋体" panose="02010600030101010101" pitchFamily="2" charset="-122"/>
            </a:endParaRPr>
          </a:p>
        </p:txBody>
      </p:sp>
      <p:sp>
        <p:nvSpPr>
          <p:cNvPr id="69" name="左中括号 68">
            <a:extLst>
              <a:ext uri="{FF2B5EF4-FFF2-40B4-BE49-F238E27FC236}">
                <a16:creationId xmlns:a16="http://schemas.microsoft.com/office/drawing/2014/main" id="{C5201204-8BDA-4384-BFEF-B59D25E1288D}"/>
              </a:ext>
            </a:extLst>
          </p:cNvPr>
          <p:cNvSpPr/>
          <p:nvPr/>
        </p:nvSpPr>
        <p:spPr>
          <a:xfrm rot="16200000">
            <a:off x="4316594" y="3930652"/>
            <a:ext cx="180668" cy="1409420"/>
          </a:xfrm>
          <a:prstGeom prst="leftBracket">
            <a:avLst/>
          </a:prstGeom>
          <a:noFill/>
          <a:ln w="34925" cap="flat" cmpd="sng" algn="ctr">
            <a:solidFill>
              <a:srgbClr val="00843B"/>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cxnSp>
        <p:nvCxnSpPr>
          <p:cNvPr id="70" name="曲线连接符 26">
            <a:extLst>
              <a:ext uri="{FF2B5EF4-FFF2-40B4-BE49-F238E27FC236}">
                <a16:creationId xmlns:a16="http://schemas.microsoft.com/office/drawing/2014/main" id="{AAC2413D-8F31-44CF-99A9-FE5F8FD41FEE}"/>
              </a:ext>
            </a:extLst>
          </p:cNvPr>
          <p:cNvCxnSpPr>
            <a:cxnSpLocks/>
            <a:stCxn id="69" idx="1"/>
            <a:endCxn id="65" idx="0"/>
          </p:cNvCxnSpPr>
          <p:nvPr/>
        </p:nvCxnSpPr>
        <p:spPr>
          <a:xfrm rot="5400000">
            <a:off x="2725158" y="3924586"/>
            <a:ext cx="880661" cy="2482880"/>
          </a:xfrm>
          <a:prstGeom prst="curvedConnector3">
            <a:avLst>
              <a:gd name="adj1" fmla="val 50000"/>
            </a:avLst>
          </a:prstGeom>
          <a:noFill/>
          <a:ln w="41275" cap="flat" cmpd="sng" algn="ctr">
            <a:solidFill>
              <a:srgbClr val="00843B"/>
            </a:solidFill>
            <a:prstDash val="solid"/>
            <a:miter lim="800000"/>
            <a:tailEnd type="triangle" w="med" len="lg"/>
          </a:ln>
          <a:effectLst/>
        </p:spPr>
      </p:cxnSp>
      <p:cxnSp>
        <p:nvCxnSpPr>
          <p:cNvPr id="71" name="曲线连接符 26">
            <a:extLst>
              <a:ext uri="{FF2B5EF4-FFF2-40B4-BE49-F238E27FC236}">
                <a16:creationId xmlns:a16="http://schemas.microsoft.com/office/drawing/2014/main" id="{538C5009-AD87-4D24-B019-EE5AF1618A5B}"/>
              </a:ext>
            </a:extLst>
          </p:cNvPr>
          <p:cNvCxnSpPr>
            <a:cxnSpLocks/>
            <a:stCxn id="69" idx="1"/>
            <a:endCxn id="64" idx="0"/>
          </p:cNvCxnSpPr>
          <p:nvPr/>
        </p:nvCxnSpPr>
        <p:spPr>
          <a:xfrm rot="16200000" flipH="1">
            <a:off x="5017091" y="4115533"/>
            <a:ext cx="877991" cy="2098316"/>
          </a:xfrm>
          <a:prstGeom prst="curvedConnector3">
            <a:avLst>
              <a:gd name="adj1" fmla="val 50000"/>
            </a:avLst>
          </a:prstGeom>
          <a:noFill/>
          <a:ln w="41275" cap="flat" cmpd="sng" algn="ctr">
            <a:solidFill>
              <a:srgbClr val="00843B"/>
            </a:solidFill>
            <a:prstDash val="solid"/>
            <a:miter lim="800000"/>
            <a:tailEnd type="triangle" w="med" len="lg"/>
          </a:ln>
          <a:effectLst/>
        </p:spPr>
      </p:cxnSp>
      <p:sp>
        <p:nvSpPr>
          <p:cNvPr id="72" name="文本框 71">
            <a:extLst>
              <a:ext uri="{FF2B5EF4-FFF2-40B4-BE49-F238E27FC236}">
                <a16:creationId xmlns:a16="http://schemas.microsoft.com/office/drawing/2014/main" id="{04A9D873-204A-41BD-899D-7BE0B68ABEC4}"/>
              </a:ext>
            </a:extLst>
          </p:cNvPr>
          <p:cNvSpPr txBox="1"/>
          <p:nvPr/>
        </p:nvSpPr>
        <p:spPr>
          <a:xfrm>
            <a:off x="3046412" y="5117068"/>
            <a:ext cx="2697871" cy="369332"/>
          </a:xfrm>
          <a:prstGeom prst="rect">
            <a:avLst/>
          </a:prstGeom>
          <a:noFill/>
        </p:spPr>
        <p:txBody>
          <a:bodyPr wrap="square" rtlCol="0">
            <a:spAutoFit/>
          </a:bodyPr>
          <a:lstStyle/>
          <a:p>
            <a:pPr algn="ctr" eaLnBrk="0" fontAlgn="base" hangingPunct="0">
              <a:spcBef>
                <a:spcPct val="0"/>
              </a:spcBef>
              <a:spcAft>
                <a:spcPct val="0"/>
              </a:spcAft>
            </a:pPr>
            <a:r>
              <a:rPr lang="en-US" altLang="zh-CN" b="1" dirty="0">
                <a:solidFill>
                  <a:prstClr val="black"/>
                </a:solidFill>
                <a:latin typeface="Arial" panose="020B0604020202020204" pitchFamily="34" charset="0"/>
                <a:ea typeface="宋体" panose="02010600030101010101" pitchFamily="2" charset="-122"/>
                <a:cs typeface="Arial" panose="020B0604020202020204" pitchFamily="34" charset="0"/>
              </a:rPr>
              <a:t>Split</a:t>
            </a:r>
            <a:r>
              <a:rPr lang="en-US" altLang="zh-CN"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rPr>
              <a:t> into local logs </a:t>
            </a:r>
            <a:endParaRPr lang="zh-CN" altLang="en-US" b="1" dirty="0">
              <a:solidFill>
                <a:srgbClr val="3D3F41">
                  <a:lumMod val="50000"/>
                </a:srgbClr>
              </a:solidFill>
              <a:latin typeface="Arial" panose="020B0604020202020204" pitchFamily="34" charset="0"/>
              <a:ea typeface="宋体" panose="02010600030101010101" pitchFamily="2" charset="-122"/>
              <a:cs typeface="Arial" panose="020B0604020202020204" pitchFamily="34" charset="0"/>
            </a:endParaRPr>
          </a:p>
        </p:txBody>
      </p:sp>
      <p:sp>
        <p:nvSpPr>
          <p:cNvPr id="73" name="矩形: 圆角 84">
            <a:extLst>
              <a:ext uri="{FF2B5EF4-FFF2-40B4-BE49-F238E27FC236}">
                <a16:creationId xmlns:a16="http://schemas.microsoft.com/office/drawing/2014/main" id="{13C737C6-824D-4D99-818C-9ACBFB37717F}"/>
              </a:ext>
            </a:extLst>
          </p:cNvPr>
          <p:cNvSpPr/>
          <p:nvPr/>
        </p:nvSpPr>
        <p:spPr>
          <a:xfrm>
            <a:off x="3333203" y="5604167"/>
            <a:ext cx="1476521" cy="565363"/>
          </a:xfrm>
          <a:prstGeom prst="roundRect">
            <a:avLst/>
          </a:prstGeom>
          <a:solidFill>
            <a:srgbClr val="EAF5FC"/>
          </a:solidFill>
          <a:ln w="28575" cap="flat" cmpd="sng" algn="ctr">
            <a:solidFill>
              <a:sysClr val="windowText" lastClr="000000">
                <a:lumMod val="95000"/>
                <a:lumOff val="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3D3F4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74" name="Rectangle 13">
            <a:extLst>
              <a:ext uri="{FF2B5EF4-FFF2-40B4-BE49-F238E27FC236}">
                <a16:creationId xmlns:a16="http://schemas.microsoft.com/office/drawing/2014/main" id="{917B613C-D91D-47DB-9B8F-2CE9895BECDB}"/>
              </a:ext>
            </a:extLst>
          </p:cNvPr>
          <p:cNvSpPr/>
          <p:nvPr/>
        </p:nvSpPr>
        <p:spPr>
          <a:xfrm>
            <a:off x="3479998" y="5713066"/>
            <a:ext cx="1215736" cy="369332"/>
          </a:xfrm>
          <a:prstGeom prst="rect">
            <a:avLst/>
          </a:prstGeom>
        </p:spPr>
        <p:txBody>
          <a:bodyPr wrap="square">
            <a:spAutoFit/>
          </a:bodyPr>
          <a:lstStyle/>
          <a:p>
            <a:pPr algn="ctr" eaLnBrk="0" fontAlgn="base" hangingPunct="0">
              <a:spcBef>
                <a:spcPct val="0"/>
              </a:spcBef>
              <a:spcAft>
                <a:spcPct val="0"/>
              </a:spcAft>
            </a:pPr>
            <a:r>
              <a:rPr lang="en-US" b="1" dirty="0">
                <a:solidFill>
                  <a:prstClr val="black"/>
                </a:solidFill>
                <a:latin typeface="Arial"/>
                <a:ea typeface="宋体" panose="02010600030101010101" pitchFamily="2" charset="-122"/>
              </a:rPr>
              <a:t>Lo</a:t>
            </a:r>
            <a:r>
              <a:rPr lang="en-US" altLang="zh-CN" b="1" dirty="0">
                <a:solidFill>
                  <a:prstClr val="black"/>
                </a:solidFill>
                <a:latin typeface="Arial"/>
                <a:ea typeface="宋体" panose="02010600030101010101" pitchFamily="2" charset="-122"/>
              </a:rPr>
              <a:t>c</a:t>
            </a:r>
            <a:r>
              <a:rPr lang="en-US" b="1" dirty="0">
                <a:solidFill>
                  <a:prstClr val="black"/>
                </a:solidFill>
                <a:latin typeface="Arial"/>
                <a:ea typeface="宋体" panose="02010600030101010101" pitchFamily="2" charset="-122"/>
              </a:rPr>
              <a:t>al log</a:t>
            </a:r>
            <a:endParaRPr lang="en-US" sz="2000" b="1" baseline="-25000" dirty="0">
              <a:solidFill>
                <a:prstClr val="black"/>
              </a:solidFill>
              <a:latin typeface="Arial"/>
              <a:ea typeface="宋体" panose="02010600030101010101" pitchFamily="2" charset="-122"/>
            </a:endParaRPr>
          </a:p>
        </p:txBody>
      </p:sp>
      <p:sp>
        <p:nvSpPr>
          <p:cNvPr id="75" name="右箭头 62">
            <a:extLst>
              <a:ext uri="{FF2B5EF4-FFF2-40B4-BE49-F238E27FC236}">
                <a16:creationId xmlns:a16="http://schemas.microsoft.com/office/drawing/2014/main" id="{F8E84EED-9461-4585-86AE-A4A9FC29C3A5}"/>
              </a:ext>
            </a:extLst>
          </p:cNvPr>
          <p:cNvSpPr/>
          <p:nvPr/>
        </p:nvSpPr>
        <p:spPr bwMode="auto">
          <a:xfrm>
            <a:off x="7094308" y="5130835"/>
            <a:ext cx="630297" cy="344487"/>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76" name="文本框 75">
            <a:extLst>
              <a:ext uri="{FF2B5EF4-FFF2-40B4-BE49-F238E27FC236}">
                <a16:creationId xmlns:a16="http://schemas.microsoft.com/office/drawing/2014/main" id="{4FD93BDC-22D5-4ACF-9838-71E19615305D}"/>
              </a:ext>
            </a:extLst>
          </p:cNvPr>
          <p:cNvSpPr txBox="1"/>
          <p:nvPr/>
        </p:nvSpPr>
        <p:spPr>
          <a:xfrm>
            <a:off x="985355" y="6267988"/>
            <a:ext cx="6706977" cy="502702"/>
          </a:xfrm>
          <a:prstGeom prst="rect">
            <a:avLst/>
          </a:prstGeom>
          <a:noFill/>
        </p:spPr>
        <p:txBody>
          <a:bodyPr wrap="square">
            <a:spAutoFit/>
          </a:bodyPr>
          <a:lstStyle/>
          <a:p>
            <a:pPr marL="0" lvl="1" algn="ctr" eaLnBrk="1" fontAlgn="auto" hangingPunct="1">
              <a:lnSpc>
                <a:spcPts val="3200"/>
              </a:lnSpc>
              <a:spcAft>
                <a:spcPts val="0"/>
              </a:spcAft>
              <a:defRPr/>
            </a:pPr>
            <a:r>
              <a:rPr kumimoji="0" lang="en-US" altLang="zh-CN" b="1" i="0" u="none" strike="noStrike" kern="1200" cap="none" spc="0" normalizeH="0" noProof="0" dirty="0" err="1">
                <a:ln>
                  <a:noFill/>
                </a:ln>
                <a:solidFill>
                  <a:prstClr val="black"/>
                </a:solidFill>
                <a:effectLst/>
                <a:uLnTx/>
                <a:uFillTx/>
                <a:latin typeface="Arial" panose="020B0604020202020204" pitchFamily="34" charset="0"/>
                <a:ea typeface="等线" panose="02010600030101010101" pitchFamily="2" charset="-122"/>
              </a:rPr>
              <a:t>LOGi</a:t>
            </a:r>
            <a:r>
              <a:rPr lang="en-US" altLang="zh-CN" dirty="0">
                <a:solidFill>
                  <a:prstClr val="black"/>
                </a:solidFill>
                <a:latin typeface="Arial" panose="020B0604020202020204" pitchFamily="34" charset="0"/>
                <a:ea typeface="等线" panose="02010600030101010101" pitchFamily="2" charset="-122"/>
              </a:rPr>
              <a:t>: stores redundant copies whose primary reside in node </a:t>
            </a:r>
            <a:r>
              <a:rPr lang="en-US" altLang="zh-CN" dirty="0" err="1">
                <a:solidFill>
                  <a:prstClr val="black"/>
                </a:solidFill>
                <a:latin typeface="Arial" panose="020B0604020202020204" pitchFamily="34" charset="0"/>
                <a:ea typeface="等线" panose="02010600030101010101" pitchFamily="2" charset="-122"/>
              </a:rPr>
              <a:t>i</a:t>
            </a:r>
            <a:endParaRPr kumimoji="0" lang="zh-CN" altLang="en-US"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242062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Two-layer Log</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14</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manage redundant copies efficiently?</a:t>
            </a:r>
          </a:p>
          <a:p>
            <a:pPr lvl="1"/>
            <a:endParaRPr lang="en-US" altLang="zh-CN" dirty="0">
              <a:solidFill>
                <a:srgbClr val="000000"/>
              </a:solidFill>
            </a:endParaRPr>
          </a:p>
          <a:p>
            <a:endParaRPr lang="zh-CN" altLang="en-US" dirty="0"/>
          </a:p>
        </p:txBody>
      </p:sp>
      <p:sp>
        <p:nvSpPr>
          <p:cNvPr id="7" name="内容占位符 2">
            <a:extLst>
              <a:ext uri="{FF2B5EF4-FFF2-40B4-BE49-F238E27FC236}">
                <a16:creationId xmlns:a16="http://schemas.microsoft.com/office/drawing/2014/main" id="{E2031659-EFFB-4401-B6FA-81E1462E27CD}"/>
              </a:ext>
            </a:extLst>
          </p:cNvPr>
          <p:cNvSpPr txBox="1">
            <a:spLocks/>
          </p:cNvSpPr>
          <p:nvPr/>
        </p:nvSpPr>
        <p:spPr bwMode="auto">
          <a:xfrm>
            <a:off x="531812" y="1752600"/>
            <a:ext cx="10515600" cy="364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altLang="zh-CN" b="1" kern="0" dirty="0">
                <a:solidFill>
                  <a:srgbClr val="FF0000"/>
                </a:solidFill>
              </a:rPr>
              <a:t>Range-based data grouping </a:t>
            </a:r>
            <a:r>
              <a:rPr lang="en-US" altLang="zh-CN" b="1" kern="0" dirty="0"/>
              <a:t>within local logs</a:t>
            </a:r>
            <a:endParaRPr lang="zh-CN" altLang="en-US" kern="0" dirty="0"/>
          </a:p>
        </p:txBody>
      </p:sp>
      <p:pic>
        <p:nvPicPr>
          <p:cNvPr id="78" name="图片 77">
            <a:extLst>
              <a:ext uri="{FF2B5EF4-FFF2-40B4-BE49-F238E27FC236}">
                <a16:creationId xmlns:a16="http://schemas.microsoft.com/office/drawing/2014/main" id="{E47F7766-C617-45DA-A863-619A91331B5A}"/>
              </a:ext>
            </a:extLst>
          </p:cNvPr>
          <p:cNvPicPr>
            <a:picLocks noChangeAspect="1"/>
          </p:cNvPicPr>
          <p:nvPr/>
        </p:nvPicPr>
        <p:blipFill>
          <a:blip r:embed="rId3"/>
          <a:stretch>
            <a:fillRect/>
          </a:stretch>
        </p:blipFill>
        <p:spPr>
          <a:xfrm>
            <a:off x="869762" y="2526322"/>
            <a:ext cx="5539186" cy="3643925"/>
          </a:xfrm>
          <a:prstGeom prst="rect">
            <a:avLst/>
          </a:prstGeom>
        </p:spPr>
      </p:pic>
      <p:sp>
        <p:nvSpPr>
          <p:cNvPr id="79" name="内容占位符 2">
            <a:extLst>
              <a:ext uri="{FF2B5EF4-FFF2-40B4-BE49-F238E27FC236}">
                <a16:creationId xmlns:a16="http://schemas.microsoft.com/office/drawing/2014/main" id="{6C02D432-F4B0-40EE-9DC8-FB219AC67B8C}"/>
              </a:ext>
            </a:extLst>
          </p:cNvPr>
          <p:cNvSpPr txBox="1">
            <a:spLocks/>
          </p:cNvSpPr>
          <p:nvPr/>
        </p:nvSpPr>
        <p:spPr>
          <a:xfrm>
            <a:off x="6551612" y="2438400"/>
            <a:ext cx="4953000" cy="3287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tx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t>Each node stores several ranges </a:t>
            </a:r>
            <a:r>
              <a:rPr lang="en-US" altLang="zh-CN" sz="2000" dirty="0">
                <a:sym typeface="Wingdings" panose="05000000000000000000" pitchFamily="2" charset="2"/>
              </a:rPr>
              <a:t></a:t>
            </a:r>
            <a:r>
              <a:rPr lang="en-US" altLang="zh-CN" sz="2000" dirty="0"/>
              <a:t> divide a local log into different groups</a:t>
            </a:r>
          </a:p>
          <a:p>
            <a:pPr>
              <a:spcBef>
                <a:spcPts val="1800"/>
              </a:spcBef>
            </a:pPr>
            <a:r>
              <a:rPr lang="en-US" altLang="zh-CN" sz="2000" b="1" dirty="0"/>
              <a:t>Benefits of range grouping</a:t>
            </a:r>
            <a:r>
              <a:rPr lang="zh-CN" altLang="en-US" sz="2000" b="1" dirty="0"/>
              <a:t>：</a:t>
            </a:r>
            <a:endParaRPr lang="en-US" altLang="zh-CN" sz="2000" b="1" dirty="0"/>
          </a:p>
          <a:p>
            <a:endParaRPr lang="zh-CN" altLang="en-US" sz="2200" dirty="0"/>
          </a:p>
        </p:txBody>
      </p:sp>
      <p:sp>
        <p:nvSpPr>
          <p:cNvPr id="80" name="矩形 79">
            <a:extLst>
              <a:ext uri="{FF2B5EF4-FFF2-40B4-BE49-F238E27FC236}">
                <a16:creationId xmlns:a16="http://schemas.microsoft.com/office/drawing/2014/main" id="{A113AB16-68F6-4D92-9499-4279584B41F8}"/>
              </a:ext>
            </a:extLst>
          </p:cNvPr>
          <p:cNvSpPr/>
          <p:nvPr/>
        </p:nvSpPr>
        <p:spPr>
          <a:xfrm>
            <a:off x="6905799" y="4917992"/>
            <a:ext cx="4423833" cy="720808"/>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81" name="矩形 80">
            <a:extLst>
              <a:ext uri="{FF2B5EF4-FFF2-40B4-BE49-F238E27FC236}">
                <a16:creationId xmlns:a16="http://schemas.microsoft.com/office/drawing/2014/main" id="{01FD9342-FFC0-4FF5-951A-DDCBFD01D79D}"/>
              </a:ext>
            </a:extLst>
          </p:cNvPr>
          <p:cNvSpPr/>
          <p:nvPr/>
        </p:nvSpPr>
        <p:spPr>
          <a:xfrm>
            <a:off x="6905800" y="3886200"/>
            <a:ext cx="4423833" cy="720808"/>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82" name="文本框 81">
            <a:extLst>
              <a:ext uri="{FF2B5EF4-FFF2-40B4-BE49-F238E27FC236}">
                <a16:creationId xmlns:a16="http://schemas.microsoft.com/office/drawing/2014/main" id="{01474BB8-8B44-479D-A780-2E5695908DF8}"/>
              </a:ext>
            </a:extLst>
          </p:cNvPr>
          <p:cNvSpPr txBox="1"/>
          <p:nvPr/>
        </p:nvSpPr>
        <p:spPr>
          <a:xfrm>
            <a:off x="6996112" y="3917874"/>
            <a:ext cx="4583272" cy="683520"/>
          </a:xfrm>
          <a:prstGeom prst="rect">
            <a:avLst/>
          </a:prstGeom>
          <a:noFill/>
        </p:spPr>
        <p:txBody>
          <a:bodyPr wrap="square">
            <a:spAutoFit/>
          </a:bodyPr>
          <a:lstStyle/>
          <a:p>
            <a:pPr marL="0" lvl="1" eaLnBrk="1" fontAlgn="auto" hangingPunct="1">
              <a:lnSpc>
                <a:spcPts val="2400"/>
              </a:lnSpc>
              <a:spcAft>
                <a:spcPts val="0"/>
              </a:spcAft>
              <a:defRPr/>
            </a:pPr>
            <a:r>
              <a:rPr lang="en-US" altLang="zh-CN" b="1" dirty="0">
                <a:solidFill>
                  <a:prstClr val="black"/>
                </a:solidFill>
                <a:latin typeface="Arial" panose="020B0604020202020204" pitchFamily="34" charset="0"/>
                <a:ea typeface="等线" panose="02010600030101010101" pitchFamily="2" charset="-122"/>
              </a:rPr>
              <a:t>Efficient </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GC</a:t>
            </a:r>
            <a:r>
              <a:rPr lang="en-US" altLang="zh-CN" b="1" dirty="0">
                <a:solidFill>
                  <a:prstClr val="black"/>
                </a:solidFill>
                <a:latin typeface="Arial" panose="020B0604020202020204" pitchFamily="34" charset="0"/>
                <a:ea typeface="等线" panose="02010600030101010101" pitchFamily="2" charset="-122"/>
              </a:rPr>
              <a:t>: </a:t>
            </a:r>
            <a:r>
              <a:rPr lang="en-US" altLang="zh-CN" dirty="0">
                <a:solidFill>
                  <a:prstClr val="black"/>
                </a:solidFill>
                <a:latin typeface="Arial" panose="020B0604020202020204" pitchFamily="34" charset="0"/>
                <a:ea typeface="等线" panose="02010600030101010101" pitchFamily="2" charset="-122"/>
              </a:rPr>
              <a:t>each GC only selects one group, avoid scanning the whole local log</a:t>
            </a:r>
            <a:endPar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83" name="文本框 82">
            <a:extLst>
              <a:ext uri="{FF2B5EF4-FFF2-40B4-BE49-F238E27FC236}">
                <a16:creationId xmlns:a16="http://schemas.microsoft.com/office/drawing/2014/main" id="{F029274F-B883-45E7-9434-108C52595A31}"/>
              </a:ext>
            </a:extLst>
          </p:cNvPr>
          <p:cNvSpPr txBox="1"/>
          <p:nvPr/>
        </p:nvSpPr>
        <p:spPr>
          <a:xfrm>
            <a:off x="7008808" y="4926748"/>
            <a:ext cx="4320823" cy="707886"/>
          </a:xfrm>
          <a:prstGeom prst="rect">
            <a:avLst/>
          </a:prstGeom>
          <a:noFill/>
        </p:spPr>
        <p:txBody>
          <a:bodyPr wrap="square">
            <a:spAutoFit/>
          </a:bodyPr>
          <a:lstStyle/>
          <a:p>
            <a:pPr marL="0" lvl="1" eaLnBrk="1" fontAlgn="auto" hangingPunct="1">
              <a:lnSpc>
                <a:spcPts val="2400"/>
              </a:lnSpc>
              <a:spcAft>
                <a:spcPts val="0"/>
              </a:spcAft>
              <a:defRPr/>
            </a:pP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rPr>
              <a:t>Efficient recovery</a:t>
            </a:r>
            <a:r>
              <a:rPr lang="en-US" altLang="zh-CN" b="1" dirty="0">
                <a:solidFill>
                  <a:prstClr val="black"/>
                </a:solidFill>
                <a:latin typeface="Arial" panose="020B0604020202020204" pitchFamily="34" charset="0"/>
                <a:ea typeface="等线" panose="02010600030101010101" pitchFamily="2" charset="-122"/>
              </a:rPr>
              <a:t>: </a:t>
            </a:r>
            <a:r>
              <a:rPr lang="en-US" altLang="zh-CN" dirty="0">
                <a:solidFill>
                  <a:prstClr val="black"/>
                </a:solidFill>
                <a:latin typeface="Arial" panose="020B0604020202020204" pitchFamily="34" charset="0"/>
                <a:ea typeface="等线" panose="02010600030101010101" pitchFamily="2" charset="-122"/>
              </a:rPr>
              <a:t>recovery reads only the corresponding group</a:t>
            </a:r>
            <a:endParaRPr kumimoji="0" lang="en-US" altLang="zh-CN" sz="180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73893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Two-layer Log</a:t>
            </a:r>
            <a:endParaRPr lang="zh-CN" altLang="en-US" dirty="0"/>
          </a:p>
        </p:txBody>
      </p:sp>
      <p:sp>
        <p:nvSpPr>
          <p:cNvPr id="4" name="灯片编号占位符 3"/>
          <p:cNvSpPr>
            <a:spLocks noGrp="1"/>
          </p:cNvSpPr>
          <p:nvPr>
            <p:ph type="sldNum" sz="quarter" idx="11"/>
          </p:nvPr>
        </p:nvSpPr>
        <p:spPr>
          <a:xfrm>
            <a:off x="8913812" y="6537325"/>
            <a:ext cx="2844059" cy="320675"/>
          </a:xfrm>
        </p:spPr>
        <p:txBody>
          <a:bodyPr/>
          <a:lstStyle/>
          <a:p>
            <a:pPr>
              <a:defRPr/>
            </a:pPr>
            <a:fld id="{3FFE790D-BCFB-4008-9260-CA63AEE325FD}" type="slidenum">
              <a:rPr lang="en-US" smtClean="0"/>
              <a:pPr>
                <a:defRPr/>
              </a:pPr>
              <a:t>15</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manage redundant copies efficiently?</a:t>
            </a:r>
          </a:p>
          <a:p>
            <a:endParaRPr lang="zh-CN" altLang="en-US" dirty="0"/>
          </a:p>
        </p:txBody>
      </p:sp>
      <p:sp>
        <p:nvSpPr>
          <p:cNvPr id="7" name="内容占位符 2">
            <a:extLst>
              <a:ext uri="{FF2B5EF4-FFF2-40B4-BE49-F238E27FC236}">
                <a16:creationId xmlns:a16="http://schemas.microsoft.com/office/drawing/2014/main" id="{E2031659-EFFB-4401-B6FA-81E1462E27CD}"/>
              </a:ext>
            </a:extLst>
          </p:cNvPr>
          <p:cNvSpPr txBox="1">
            <a:spLocks/>
          </p:cNvSpPr>
          <p:nvPr/>
        </p:nvSpPr>
        <p:spPr bwMode="auto">
          <a:xfrm>
            <a:off x="531812" y="1752600"/>
            <a:ext cx="10820400" cy="364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altLang="zh-CN" b="1" kern="0" dirty="0">
                <a:solidFill>
                  <a:srgbClr val="FF0000"/>
                </a:solidFill>
              </a:rPr>
              <a:t>Data organization within each group</a:t>
            </a:r>
          </a:p>
          <a:p>
            <a:pPr marL="936000" lvl="2"/>
            <a:r>
              <a:rPr lang="en-US" altLang="zh-CN" kern="0" dirty="0"/>
              <a:t>Each group contains </a:t>
            </a:r>
            <a:r>
              <a:rPr lang="en-US" altLang="zh-CN" b="1" kern="0" dirty="0"/>
              <a:t>several sorted runs</a:t>
            </a:r>
            <a:endParaRPr lang="en-US" altLang="zh-CN" kern="0" dirty="0"/>
          </a:p>
          <a:p>
            <a:pPr marL="936000" lvl="2"/>
            <a:r>
              <a:rPr lang="en-US" altLang="zh-CN" kern="0" dirty="0"/>
              <a:t>KV pairs </a:t>
            </a:r>
            <a:r>
              <a:rPr lang="en-US" altLang="zh-CN" b="1" kern="0" dirty="0"/>
              <a:t>within</a:t>
            </a:r>
            <a:r>
              <a:rPr lang="en-US" altLang="zh-CN" kern="0" dirty="0"/>
              <a:t> a sorted run are </a:t>
            </a:r>
            <a:r>
              <a:rPr lang="en-US" altLang="zh-CN" b="1" kern="0" dirty="0"/>
              <a:t>fully sorted</a:t>
            </a:r>
            <a:r>
              <a:rPr lang="en-US" altLang="zh-CN" kern="0" dirty="0"/>
              <a:t>, but </a:t>
            </a:r>
            <a:r>
              <a:rPr lang="en-US" altLang="zh-CN" b="1" kern="0" dirty="0"/>
              <a:t>unsorted</a:t>
            </a:r>
            <a:r>
              <a:rPr lang="en-US" altLang="zh-CN" kern="0" dirty="0"/>
              <a:t> </a:t>
            </a:r>
            <a:r>
              <a:rPr lang="en-US" altLang="zh-CN" b="1" kern="0" dirty="0"/>
              <a:t>across</a:t>
            </a:r>
            <a:r>
              <a:rPr lang="en-US" altLang="zh-CN" kern="0" dirty="0"/>
              <a:t> sorted runs</a:t>
            </a:r>
          </a:p>
        </p:txBody>
      </p:sp>
      <p:pic>
        <p:nvPicPr>
          <p:cNvPr id="13" name="图片 12">
            <a:extLst>
              <a:ext uri="{FF2B5EF4-FFF2-40B4-BE49-F238E27FC236}">
                <a16:creationId xmlns:a16="http://schemas.microsoft.com/office/drawing/2014/main" id="{277864E2-61C1-45E1-A431-91BC5E09F4A2}"/>
              </a:ext>
            </a:extLst>
          </p:cNvPr>
          <p:cNvPicPr>
            <a:picLocks noChangeAspect="1"/>
          </p:cNvPicPr>
          <p:nvPr/>
        </p:nvPicPr>
        <p:blipFill>
          <a:blip r:embed="rId3"/>
          <a:stretch>
            <a:fillRect/>
          </a:stretch>
        </p:blipFill>
        <p:spPr>
          <a:xfrm>
            <a:off x="2132012" y="2971800"/>
            <a:ext cx="6841435" cy="2005964"/>
          </a:xfrm>
          <a:prstGeom prst="rect">
            <a:avLst/>
          </a:prstGeom>
        </p:spPr>
      </p:pic>
      <p:sp>
        <p:nvSpPr>
          <p:cNvPr id="14" name="文本框 13">
            <a:extLst>
              <a:ext uri="{FF2B5EF4-FFF2-40B4-BE49-F238E27FC236}">
                <a16:creationId xmlns:a16="http://schemas.microsoft.com/office/drawing/2014/main" id="{714291A6-0F98-43E5-BB5D-831E1B6E8266}"/>
              </a:ext>
            </a:extLst>
          </p:cNvPr>
          <p:cNvSpPr txBox="1"/>
          <p:nvPr/>
        </p:nvSpPr>
        <p:spPr>
          <a:xfrm>
            <a:off x="3182247" y="5334000"/>
            <a:ext cx="7179366" cy="1118255"/>
          </a:xfrm>
          <a:prstGeom prst="rect">
            <a:avLst/>
          </a:prstGeom>
          <a:noFill/>
        </p:spPr>
        <p:txBody>
          <a:bodyPr wrap="square">
            <a:spAutoFit/>
          </a:bodyPr>
          <a:lstStyle/>
          <a:p>
            <a:pPr marL="0" lvl="1" algn="ctr" eaLnBrk="1" fontAlgn="auto" hangingPunct="1">
              <a:lnSpc>
                <a:spcPts val="3200"/>
              </a:lnSpc>
              <a:spcAft>
                <a:spcPts val="0"/>
              </a:spcAft>
              <a:defRPr/>
            </a:pPr>
            <a:r>
              <a:rPr lang="en-US" altLang="zh-CN" sz="2000" b="1" dirty="0">
                <a:solidFill>
                  <a:srgbClr val="FF0000"/>
                </a:solidFill>
                <a:latin typeface="Arial" panose="020B0604020202020204" pitchFamily="34" charset="0"/>
                <a:ea typeface="等线" panose="02010600030101010101" pitchFamily="2" charset="-122"/>
              </a:rPr>
              <a:t>Adjust number of sorted runs (S)</a:t>
            </a:r>
          </a:p>
          <a:p>
            <a:pPr marL="0" lvl="1" algn="ctr" eaLnBrk="1" fontAlgn="auto" hangingPunct="1">
              <a:spcAft>
                <a:spcPts val="0"/>
              </a:spcAft>
              <a:defRPr/>
            </a:pPr>
            <a:r>
              <a:rPr lang="en-US" altLang="zh-CN" sz="2000" b="1" dirty="0">
                <a:latin typeface="Arial" panose="020B0604020202020204" pitchFamily="34" charset="0"/>
                <a:ea typeface="等线" panose="02010600030101010101" pitchFamily="2" charset="-122"/>
              </a:rPr>
              <a:t>Fewer sorted runs</a:t>
            </a:r>
            <a:r>
              <a:rPr lang="en-US" altLang="zh-CN" sz="2000" dirty="0">
                <a:latin typeface="Arial" panose="020B0604020202020204" pitchFamily="34" charset="0"/>
                <a:ea typeface="等线" panose="02010600030101010101" pitchFamily="2" charset="-122"/>
              </a:rPr>
              <a:t>: high ordering, better read performance</a:t>
            </a:r>
          </a:p>
          <a:p>
            <a:pPr marL="0" marR="0" lvl="1" algn="ctr" defTabSz="914400" rtl="0" eaLnBrk="1" fontAlgn="auto" latinLnBrk="0" hangingPunct="1">
              <a:spcAft>
                <a:spcPts val="0"/>
              </a:spcAft>
              <a:buClrTx/>
              <a:buSzTx/>
              <a:tabLst/>
              <a:defRPr/>
            </a:pPr>
            <a:r>
              <a:rPr lang="en-US" altLang="zh-CN" sz="2000" b="1" dirty="0">
                <a:solidFill>
                  <a:prstClr val="black"/>
                </a:solidFill>
                <a:latin typeface="Arial" panose="020B0604020202020204" pitchFamily="34" charset="0"/>
                <a:ea typeface="等线" panose="02010600030101010101" pitchFamily="2" charset="-122"/>
              </a:rPr>
              <a:t>More s</a:t>
            </a:r>
            <a:r>
              <a:rPr kumimoji="0" lang="en-US" altLang="zh-CN" sz="2000" b="1"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rPr>
              <a:t>orted</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rPr>
              <a:t> run</a:t>
            </a:r>
            <a:r>
              <a:rPr lang="en-US" altLang="zh-CN" sz="2000" b="1" dirty="0">
                <a:solidFill>
                  <a:prstClr val="black"/>
                </a:solidFill>
                <a:latin typeface="Arial" panose="020B0604020202020204" pitchFamily="34" charset="0"/>
                <a:ea typeface="等线" panose="02010600030101010101" pitchFamily="2" charset="-122"/>
              </a:rPr>
              <a:t>s</a:t>
            </a:r>
            <a:r>
              <a:rPr lang="en-US" altLang="zh-CN" sz="2000" dirty="0">
                <a:solidFill>
                  <a:prstClr val="black"/>
                </a:solidFill>
                <a:latin typeface="Arial" panose="020B0604020202020204" pitchFamily="34" charset="0"/>
                <a:ea typeface="等线" panose="02010600030101010101" pitchFamily="2" charset="-122"/>
              </a:rPr>
              <a:t>: low ordering, better write performance</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5" name="矩形: 圆角 8">
            <a:extLst>
              <a:ext uri="{FF2B5EF4-FFF2-40B4-BE49-F238E27FC236}">
                <a16:creationId xmlns:a16="http://schemas.microsoft.com/office/drawing/2014/main" id="{17AE17F7-639F-4FB3-9E3B-4E9D1CA28DD3}"/>
              </a:ext>
            </a:extLst>
          </p:cNvPr>
          <p:cNvSpPr/>
          <p:nvPr/>
        </p:nvSpPr>
        <p:spPr>
          <a:xfrm>
            <a:off x="3114330" y="5382459"/>
            <a:ext cx="7315200" cy="1128279"/>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tx1">
                  <a:lumMod val="95000"/>
                  <a:lumOff val="5000"/>
                </a:schemeClr>
              </a:solidFill>
              <a:sym typeface="Arial" panose="020B0604020202020204" pitchFamily="34" charset="0"/>
            </a:endParaRPr>
          </a:p>
        </p:txBody>
      </p:sp>
      <p:sp>
        <p:nvSpPr>
          <p:cNvPr id="16" name="箭头: 下 4">
            <a:extLst>
              <a:ext uri="{FF2B5EF4-FFF2-40B4-BE49-F238E27FC236}">
                <a16:creationId xmlns:a16="http://schemas.microsoft.com/office/drawing/2014/main" id="{81E796B3-8B22-4F09-B256-0FE9E2AB684E}"/>
              </a:ext>
            </a:extLst>
          </p:cNvPr>
          <p:cNvSpPr/>
          <p:nvPr/>
        </p:nvSpPr>
        <p:spPr>
          <a:xfrm>
            <a:off x="6924328" y="4953000"/>
            <a:ext cx="304800" cy="396864"/>
          </a:xfrm>
          <a:prstGeom prst="downArrow">
            <a:avLst>
              <a:gd name="adj1" fmla="val 50000"/>
              <a:gd name="adj2" fmla="val 78217"/>
            </a:avLst>
          </a:prstGeom>
          <a:solidFill>
            <a:srgbClr val="FF0000"/>
          </a:solidFill>
          <a:ln w="25400">
            <a:solidFill>
              <a:schemeClr val="bg1"/>
            </a:solidFill>
          </a:ln>
          <a:effectLst>
            <a:outerShdw blurRad="50800" dist="50800" dir="5400000" algn="ctr" rotWithShape="0">
              <a:srgbClr val="000000">
                <a:alpha val="2800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711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Two-layer Log</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16</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adjust the ordering of the two-layer log?</a:t>
            </a:r>
          </a:p>
          <a:p>
            <a:pPr lvl="1"/>
            <a:r>
              <a:rPr lang="en-US" altLang="zh-CN" dirty="0"/>
              <a:t>Set different degrees of ordering based on performance requirements</a:t>
            </a:r>
            <a:endParaRPr lang="zh-CN" altLang="en-US" dirty="0"/>
          </a:p>
        </p:txBody>
      </p:sp>
      <p:sp>
        <p:nvSpPr>
          <p:cNvPr id="29" name="内容占位符 2">
            <a:extLst>
              <a:ext uri="{FF2B5EF4-FFF2-40B4-BE49-F238E27FC236}">
                <a16:creationId xmlns:a16="http://schemas.microsoft.com/office/drawing/2014/main" id="{D875809F-1F0B-44DB-AC7A-0F716CE6D9A7}"/>
              </a:ext>
            </a:extLst>
          </p:cNvPr>
          <p:cNvSpPr txBox="1">
            <a:spLocks/>
          </p:cNvSpPr>
          <p:nvPr/>
        </p:nvSpPr>
        <p:spPr>
          <a:xfrm>
            <a:off x="912812" y="2817816"/>
            <a:ext cx="3394181" cy="107561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0" indent="0" algn="ctr" fontAlgn="auto">
              <a:spcAft>
                <a:spcPts val="0"/>
              </a:spcAft>
              <a:buNone/>
            </a:pPr>
            <a:endParaRPr kumimoji="0" lang="zh-CN" altLang="en-US" sz="22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
        <p:nvSpPr>
          <p:cNvPr id="30" name="矩形: 圆角 7">
            <a:extLst>
              <a:ext uri="{FF2B5EF4-FFF2-40B4-BE49-F238E27FC236}">
                <a16:creationId xmlns:a16="http://schemas.microsoft.com/office/drawing/2014/main" id="{CDCBA07B-9538-4DD0-AA38-8D10F78C6D60}"/>
              </a:ext>
            </a:extLst>
          </p:cNvPr>
          <p:cNvSpPr/>
          <p:nvPr/>
        </p:nvSpPr>
        <p:spPr>
          <a:xfrm>
            <a:off x="8101604" y="2683069"/>
            <a:ext cx="3022008" cy="1353614"/>
          </a:xfrm>
          <a:prstGeom prst="round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prstClr val="black">
                  <a:lumMod val="95000"/>
                  <a:lumOff val="5000"/>
                </a:prstClr>
              </a:solidFill>
              <a:effectLst/>
              <a:uLnTx/>
              <a:uFillTx/>
              <a:latin typeface="等线" panose="020F0502020204030204"/>
              <a:ea typeface="等线" panose="02010600030101010101" pitchFamily="2" charset="-122"/>
              <a:cs typeface="+mn-cs"/>
              <a:sym typeface="Arial" panose="020B0604020202020204" pitchFamily="34" charset="0"/>
            </a:endParaRPr>
          </a:p>
        </p:txBody>
      </p:sp>
      <p:sp>
        <p:nvSpPr>
          <p:cNvPr id="31" name="箭头: 下 4">
            <a:extLst>
              <a:ext uri="{FF2B5EF4-FFF2-40B4-BE49-F238E27FC236}">
                <a16:creationId xmlns:a16="http://schemas.microsoft.com/office/drawing/2014/main" id="{586EED24-E5E5-4784-964F-B6F2DC43D013}"/>
              </a:ext>
            </a:extLst>
          </p:cNvPr>
          <p:cNvSpPr/>
          <p:nvPr/>
        </p:nvSpPr>
        <p:spPr>
          <a:xfrm rot="16200000">
            <a:off x="4405047" y="3139990"/>
            <a:ext cx="304800" cy="431267"/>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32" name="内容占位符 2">
            <a:extLst>
              <a:ext uri="{FF2B5EF4-FFF2-40B4-BE49-F238E27FC236}">
                <a16:creationId xmlns:a16="http://schemas.microsoft.com/office/drawing/2014/main" id="{53938ED0-B390-4B22-9C73-4AEC16618299}"/>
              </a:ext>
            </a:extLst>
          </p:cNvPr>
          <p:cNvSpPr txBox="1">
            <a:spLocks/>
          </p:cNvSpPr>
          <p:nvPr/>
        </p:nvSpPr>
        <p:spPr>
          <a:xfrm>
            <a:off x="4773078" y="2817814"/>
            <a:ext cx="2823980" cy="1075617"/>
          </a:xfrm>
          <a:prstGeom prst="rect">
            <a:avLst/>
          </a:prstGeom>
          <a:solidFill>
            <a:srgbClr val="ED7D31">
              <a:lumMod val="20000"/>
              <a:lumOff val="80000"/>
            </a:srgbClr>
          </a:solidFill>
          <a:ln w="6350" cap="flat" cmpd="sng" algn="ctr">
            <a:solidFill>
              <a:srgbClr val="5B9BD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3" name="矩形 32">
            <a:extLst>
              <a:ext uri="{FF2B5EF4-FFF2-40B4-BE49-F238E27FC236}">
                <a16:creationId xmlns:a16="http://schemas.microsoft.com/office/drawing/2014/main" id="{556A83CE-4CC4-4456-BF24-A8002B12E8EE}"/>
              </a:ext>
            </a:extLst>
          </p:cNvPr>
          <p:cNvSpPr/>
          <p:nvPr/>
        </p:nvSpPr>
        <p:spPr>
          <a:xfrm>
            <a:off x="8741240" y="3352800"/>
            <a:ext cx="739140" cy="338554"/>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rPr>
              <a:t>50-60</a:t>
            </a:r>
            <a:endParaRPr kumimoji="0" lang="zh-CN" altLang="en-US"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4" name="矩形 33">
            <a:extLst>
              <a:ext uri="{FF2B5EF4-FFF2-40B4-BE49-F238E27FC236}">
                <a16:creationId xmlns:a16="http://schemas.microsoft.com/office/drawing/2014/main" id="{C6FE5D81-3FA2-4469-9C6B-989669AE732F}"/>
              </a:ext>
            </a:extLst>
          </p:cNvPr>
          <p:cNvSpPr/>
          <p:nvPr/>
        </p:nvSpPr>
        <p:spPr>
          <a:xfrm>
            <a:off x="9697327" y="3352800"/>
            <a:ext cx="697471" cy="338554"/>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rPr>
              <a:t>53-59</a:t>
            </a:r>
            <a:endParaRPr kumimoji="0" lang="zh-CN" altLang="en-US"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5" name="文本框 34">
            <a:extLst>
              <a:ext uri="{FF2B5EF4-FFF2-40B4-BE49-F238E27FC236}">
                <a16:creationId xmlns:a16="http://schemas.microsoft.com/office/drawing/2014/main" id="{D627D50C-9353-4796-9D73-96915563EB87}"/>
              </a:ext>
            </a:extLst>
          </p:cNvPr>
          <p:cNvSpPr txBox="1"/>
          <p:nvPr/>
        </p:nvSpPr>
        <p:spPr>
          <a:xfrm>
            <a:off x="8565980" y="3724532"/>
            <a:ext cx="1144613" cy="307777"/>
          </a:xfrm>
          <a:prstGeom prst="rect">
            <a:avLst/>
          </a:prstGeom>
          <a:noFill/>
        </p:spPr>
        <p:txBody>
          <a:bodyPr wrap="square">
            <a:spAutoFit/>
          </a:bodyPr>
          <a:lstStyle/>
          <a:p>
            <a:pPr marL="0" lvl="2" eaLnBrk="1" fontAlgn="auto" hangingPunct="1">
              <a:spcBef>
                <a:spcPts val="0"/>
              </a:spcBef>
              <a:spcAft>
                <a:spcPts val="0"/>
              </a:spcAft>
            </a:pPr>
            <a:r>
              <a:rPr lang="en-US" altLang="zh-CN" sz="1400" dirty="0">
                <a:solidFill>
                  <a:prstClr val="black"/>
                </a:solidFill>
                <a:latin typeface="Arial" panose="020B0604020202020204" pitchFamily="34" charset="0"/>
                <a:ea typeface="等线" panose="02010600030101010101" pitchFamily="2" charset="-122"/>
                <a:cs typeface="Arial" panose="020B0604020202020204" pitchFamily="34" charset="0"/>
              </a:rPr>
              <a:t>sorted run</a:t>
            </a:r>
            <a:r>
              <a:rPr lang="en-US" altLang="zh-CN" sz="1400" baseline="-25000" dirty="0">
                <a:solidFill>
                  <a:prstClr val="black"/>
                </a:solidFill>
                <a:latin typeface="Arial" panose="020B0604020202020204" pitchFamily="34" charset="0"/>
                <a:ea typeface="等线" panose="02010600030101010101" pitchFamily="2" charset="-122"/>
                <a:cs typeface="Arial" panose="020B0604020202020204" pitchFamily="34" charset="0"/>
              </a:rPr>
              <a:t>0</a:t>
            </a:r>
            <a:endParaRPr lang="fr-FR" altLang="zh-CN" sz="1400" b="1"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36" name="文本框 35">
            <a:extLst>
              <a:ext uri="{FF2B5EF4-FFF2-40B4-BE49-F238E27FC236}">
                <a16:creationId xmlns:a16="http://schemas.microsoft.com/office/drawing/2014/main" id="{F3B4329E-EDEC-41DE-8F23-546B4FE5CEB0}"/>
              </a:ext>
            </a:extLst>
          </p:cNvPr>
          <p:cNvSpPr txBox="1"/>
          <p:nvPr/>
        </p:nvSpPr>
        <p:spPr>
          <a:xfrm>
            <a:off x="9522530" y="3730823"/>
            <a:ext cx="1144613" cy="307777"/>
          </a:xfrm>
          <a:prstGeom prst="rect">
            <a:avLst/>
          </a:prstGeom>
          <a:noFill/>
        </p:spPr>
        <p:txBody>
          <a:bodyPr wrap="square">
            <a:spAutoFit/>
          </a:bodyPr>
          <a:lstStyle/>
          <a:p>
            <a:pPr marL="0" lvl="2" eaLnBrk="1" fontAlgn="auto" hangingPunct="1">
              <a:spcBef>
                <a:spcPts val="0"/>
              </a:spcBef>
              <a:spcAft>
                <a:spcPts val="0"/>
              </a:spcAft>
            </a:pPr>
            <a:r>
              <a:rPr lang="en-US" altLang="zh-CN" sz="1400" dirty="0">
                <a:solidFill>
                  <a:prstClr val="black"/>
                </a:solidFill>
                <a:latin typeface="Arial" panose="020B0604020202020204" pitchFamily="34" charset="0"/>
                <a:ea typeface="等线" panose="02010600030101010101" pitchFamily="2" charset="-122"/>
                <a:cs typeface="Arial" panose="020B0604020202020204" pitchFamily="34" charset="0"/>
              </a:rPr>
              <a:t>sorted run</a:t>
            </a:r>
            <a:r>
              <a:rPr lang="en-US" altLang="zh-CN" sz="1400" baseline="-25000" dirty="0">
                <a:solidFill>
                  <a:prstClr val="black"/>
                </a:solidFill>
                <a:latin typeface="Arial" panose="020B0604020202020204" pitchFamily="34" charset="0"/>
                <a:ea typeface="等线" panose="02010600030101010101" pitchFamily="2" charset="-122"/>
                <a:cs typeface="Arial" panose="020B0604020202020204" pitchFamily="34" charset="0"/>
              </a:rPr>
              <a:t>1</a:t>
            </a:r>
            <a:endParaRPr lang="fr-FR" altLang="zh-CN" sz="1400" b="1"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37" name="文本框 36">
            <a:extLst>
              <a:ext uri="{FF2B5EF4-FFF2-40B4-BE49-F238E27FC236}">
                <a16:creationId xmlns:a16="http://schemas.microsoft.com/office/drawing/2014/main" id="{A8C95040-D7E3-45FC-989B-C32E97DAB0FF}"/>
              </a:ext>
            </a:extLst>
          </p:cNvPr>
          <p:cNvSpPr txBox="1"/>
          <p:nvPr/>
        </p:nvSpPr>
        <p:spPr>
          <a:xfrm>
            <a:off x="8322933" y="2743200"/>
            <a:ext cx="2572079" cy="374461"/>
          </a:xfrm>
          <a:prstGeom prst="rect">
            <a:avLst/>
          </a:prstGeom>
          <a:noFill/>
        </p:spPr>
        <p:txBody>
          <a:bodyPr wrap="square">
            <a:spAutoFit/>
          </a:bodyPr>
          <a:lstStyle/>
          <a:p>
            <a:pPr marL="0" lvl="2" algn="ctr" eaLnBrk="1" fontAlgn="auto" hangingPunct="1">
              <a:lnSpc>
                <a:spcPts val="2200"/>
              </a:lnSpc>
              <a:spcBef>
                <a:spcPts val="0"/>
              </a:spcBef>
              <a:spcAft>
                <a:spcPts val="0"/>
              </a:spcAft>
            </a:pPr>
            <a:r>
              <a:rPr lang="en-US" altLang="zh-CN" sz="2000" b="1" dirty="0">
                <a:solidFill>
                  <a:prstClr val="black"/>
                </a:solidFill>
                <a:latin typeface="Arial" panose="020B0604020202020204" pitchFamily="34" charset="0"/>
                <a:ea typeface="等线" panose="02010600030101010101" pitchFamily="2" charset="-122"/>
                <a:cs typeface="Arial" panose="020B0604020202020204" pitchFamily="34" charset="0"/>
              </a:rPr>
              <a:t>Fewer sorted runs</a:t>
            </a:r>
            <a:endParaRPr lang="fr-FR" altLang="zh-CN" sz="2000" b="1"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38" name="箭头: 下 4">
            <a:extLst>
              <a:ext uri="{FF2B5EF4-FFF2-40B4-BE49-F238E27FC236}">
                <a16:creationId xmlns:a16="http://schemas.microsoft.com/office/drawing/2014/main" id="{DC2DC29E-5AEE-4C47-B7A6-6A752DC5DEDD}"/>
              </a:ext>
            </a:extLst>
          </p:cNvPr>
          <p:cNvSpPr/>
          <p:nvPr/>
        </p:nvSpPr>
        <p:spPr>
          <a:xfrm rot="16200000">
            <a:off x="7698644" y="3135760"/>
            <a:ext cx="304800" cy="457023"/>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39" name="内容占位符 2">
            <a:extLst>
              <a:ext uri="{FF2B5EF4-FFF2-40B4-BE49-F238E27FC236}">
                <a16:creationId xmlns:a16="http://schemas.microsoft.com/office/drawing/2014/main" id="{2D595BE7-4AF8-4546-95D1-C4CADF3FD360}"/>
              </a:ext>
            </a:extLst>
          </p:cNvPr>
          <p:cNvSpPr txBox="1">
            <a:spLocks/>
          </p:cNvSpPr>
          <p:nvPr/>
        </p:nvSpPr>
        <p:spPr>
          <a:xfrm>
            <a:off x="912813" y="4745400"/>
            <a:ext cx="3394180" cy="107561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0" indent="0" algn="ctr" eaLnBrk="0" hangingPunct="0">
              <a:lnSpc>
                <a:spcPct val="100000"/>
              </a:lnSpc>
              <a:spcBef>
                <a:spcPct val="0"/>
              </a:spcBef>
              <a:buNone/>
            </a:pPr>
            <a:endParaRPr lang="zh-CN" altLang="en-US" sz="2000" dirty="0">
              <a:solidFill>
                <a:srgbClr val="000000"/>
              </a:solidFill>
              <a:latin typeface="Arial" charset="0"/>
              <a:ea typeface="+mn-ea"/>
            </a:endParaRPr>
          </a:p>
        </p:txBody>
      </p:sp>
      <p:sp>
        <p:nvSpPr>
          <p:cNvPr id="40" name="矩形: 圆角 28">
            <a:extLst>
              <a:ext uri="{FF2B5EF4-FFF2-40B4-BE49-F238E27FC236}">
                <a16:creationId xmlns:a16="http://schemas.microsoft.com/office/drawing/2014/main" id="{517195E1-2239-40CB-9EB9-C0AC98942589}"/>
              </a:ext>
            </a:extLst>
          </p:cNvPr>
          <p:cNvSpPr/>
          <p:nvPr/>
        </p:nvSpPr>
        <p:spPr>
          <a:xfrm>
            <a:off x="8124228" y="4654983"/>
            <a:ext cx="3022008" cy="1318432"/>
          </a:xfrm>
          <a:prstGeom prst="round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prstClr val="black">
                  <a:lumMod val="95000"/>
                  <a:lumOff val="5000"/>
                </a:prstClr>
              </a:solidFill>
              <a:effectLst/>
              <a:uLnTx/>
              <a:uFillTx/>
              <a:latin typeface="等线" panose="020F0502020204030204"/>
              <a:ea typeface="等线" panose="02010600030101010101" pitchFamily="2" charset="-122"/>
              <a:cs typeface="+mn-cs"/>
              <a:sym typeface="Arial" panose="020B0604020202020204" pitchFamily="34" charset="0"/>
            </a:endParaRPr>
          </a:p>
        </p:txBody>
      </p:sp>
      <p:sp>
        <p:nvSpPr>
          <p:cNvPr id="42" name="内容占位符 2">
            <a:extLst>
              <a:ext uri="{FF2B5EF4-FFF2-40B4-BE49-F238E27FC236}">
                <a16:creationId xmlns:a16="http://schemas.microsoft.com/office/drawing/2014/main" id="{8E6251C7-FD7D-4084-B2FE-8CE29347A4F1}"/>
              </a:ext>
            </a:extLst>
          </p:cNvPr>
          <p:cNvSpPr txBox="1">
            <a:spLocks/>
          </p:cNvSpPr>
          <p:nvPr/>
        </p:nvSpPr>
        <p:spPr>
          <a:xfrm>
            <a:off x="4734609" y="4745398"/>
            <a:ext cx="2862449" cy="1075617"/>
          </a:xfrm>
          <a:prstGeom prst="rect">
            <a:avLst/>
          </a:prstGeom>
          <a:solidFill>
            <a:srgbClr val="ED7D31">
              <a:lumMod val="20000"/>
              <a:lumOff val="80000"/>
            </a:srgbClr>
          </a:solidFill>
          <a:ln w="6350" cap="flat" cmpd="sng" algn="ctr">
            <a:solidFill>
              <a:srgbClr val="5B9BD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43" name="文本框 42">
            <a:extLst>
              <a:ext uri="{FF2B5EF4-FFF2-40B4-BE49-F238E27FC236}">
                <a16:creationId xmlns:a16="http://schemas.microsoft.com/office/drawing/2014/main" id="{94A1A987-3147-41A7-9F82-C587A8BDF046}"/>
              </a:ext>
            </a:extLst>
          </p:cNvPr>
          <p:cNvSpPr txBox="1"/>
          <p:nvPr/>
        </p:nvSpPr>
        <p:spPr>
          <a:xfrm>
            <a:off x="8405709" y="4724400"/>
            <a:ext cx="2543175" cy="374461"/>
          </a:xfrm>
          <a:prstGeom prst="rect">
            <a:avLst/>
          </a:prstGeom>
          <a:noFill/>
        </p:spPr>
        <p:txBody>
          <a:bodyPr wrap="square">
            <a:spAutoFit/>
          </a:bodyPr>
          <a:lstStyle/>
          <a:p>
            <a:pPr marL="0" lvl="2" algn="ctr" eaLnBrk="1" fontAlgn="auto" hangingPunct="1">
              <a:lnSpc>
                <a:spcPts val="2200"/>
              </a:lnSpc>
              <a:spcBef>
                <a:spcPts val="0"/>
              </a:spcBef>
              <a:spcAft>
                <a:spcPts val="0"/>
              </a:spcAft>
            </a:pPr>
            <a:r>
              <a:rPr lang="en-US" altLang="zh-CN" sz="2000" b="1" dirty="0">
                <a:solidFill>
                  <a:prstClr val="black"/>
                </a:solidFill>
                <a:latin typeface="Arial" panose="020B0604020202020204" pitchFamily="34" charset="0"/>
                <a:ea typeface="等线" panose="02010600030101010101" pitchFamily="2" charset="-122"/>
                <a:cs typeface="Arial" panose="020B0604020202020204" pitchFamily="34" charset="0"/>
              </a:rPr>
              <a:t>More sorted runs</a:t>
            </a:r>
            <a:endParaRPr lang="fr-FR" altLang="zh-CN" sz="2000" b="1"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45" name="矩形 44">
            <a:extLst>
              <a:ext uri="{FF2B5EF4-FFF2-40B4-BE49-F238E27FC236}">
                <a16:creationId xmlns:a16="http://schemas.microsoft.com/office/drawing/2014/main" id="{2AA65166-8FF2-456D-8A58-6758F314625B}"/>
              </a:ext>
            </a:extLst>
          </p:cNvPr>
          <p:cNvSpPr/>
          <p:nvPr/>
        </p:nvSpPr>
        <p:spPr>
          <a:xfrm>
            <a:off x="8302857" y="5283415"/>
            <a:ext cx="739140" cy="338554"/>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rPr>
              <a:t>50-60</a:t>
            </a:r>
            <a:endParaRPr kumimoji="0" lang="zh-CN" altLang="en-US"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46" name="矩形 45">
            <a:extLst>
              <a:ext uri="{FF2B5EF4-FFF2-40B4-BE49-F238E27FC236}">
                <a16:creationId xmlns:a16="http://schemas.microsoft.com/office/drawing/2014/main" id="{9BAA763B-EC1B-4618-959C-5CF21C0DC11C}"/>
              </a:ext>
            </a:extLst>
          </p:cNvPr>
          <p:cNvSpPr/>
          <p:nvPr/>
        </p:nvSpPr>
        <p:spPr>
          <a:xfrm>
            <a:off x="9258944" y="5283415"/>
            <a:ext cx="697471" cy="338554"/>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rPr>
              <a:t>53-59</a:t>
            </a:r>
            <a:endParaRPr kumimoji="0" lang="zh-CN" altLang="en-US"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47" name="矩形 46">
            <a:extLst>
              <a:ext uri="{FF2B5EF4-FFF2-40B4-BE49-F238E27FC236}">
                <a16:creationId xmlns:a16="http://schemas.microsoft.com/office/drawing/2014/main" id="{63CC96EF-8640-4511-AE48-9CBE41D47E31}"/>
              </a:ext>
            </a:extLst>
          </p:cNvPr>
          <p:cNvSpPr/>
          <p:nvPr/>
        </p:nvSpPr>
        <p:spPr>
          <a:xfrm>
            <a:off x="10311842" y="5283415"/>
            <a:ext cx="697471" cy="338554"/>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rPr>
              <a:t>52-60</a:t>
            </a:r>
            <a:endParaRPr kumimoji="0" lang="zh-CN" altLang="en-US" sz="1400" b="1"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48" name="文本框 47">
            <a:extLst>
              <a:ext uri="{FF2B5EF4-FFF2-40B4-BE49-F238E27FC236}">
                <a16:creationId xmlns:a16="http://schemas.microsoft.com/office/drawing/2014/main" id="{2461F5C3-5D94-4DF2-B5D9-F314C548B796}"/>
              </a:ext>
            </a:extLst>
          </p:cNvPr>
          <p:cNvSpPr txBox="1"/>
          <p:nvPr/>
        </p:nvSpPr>
        <p:spPr>
          <a:xfrm>
            <a:off x="9912685" y="5213737"/>
            <a:ext cx="636534" cy="400110"/>
          </a:xfrm>
          <a:prstGeom prst="rect">
            <a:avLst/>
          </a:prstGeom>
          <a:noFill/>
          <a:ln>
            <a:noFill/>
          </a:ln>
          <a:effectLst/>
        </p:spPr>
        <p:txBody>
          <a:bodyPr wrap="square" rtlCol="0">
            <a:spAutoFit/>
          </a:bodyPr>
          <a:lstStyle/>
          <a:p>
            <a:pPr>
              <a:defRPr/>
            </a:pPr>
            <a:r>
              <a:rPr lang="en-US" altLang="zh-CN" sz="2000" kern="0" dirty="0">
                <a:solidFill>
                  <a:prstClr val="black"/>
                </a:solidFill>
                <a:latin typeface="Arial"/>
                <a:ea typeface="等线" panose="02010600030101010101" pitchFamily="2" charset="-122"/>
              </a:rPr>
              <a:t>…</a:t>
            </a:r>
            <a:endParaRPr lang="zh-CN" altLang="en-US" sz="2000" kern="0" dirty="0">
              <a:solidFill>
                <a:prstClr val="black"/>
              </a:solidFill>
              <a:latin typeface="Arial"/>
              <a:ea typeface="等线" panose="02010600030101010101" pitchFamily="2" charset="-122"/>
            </a:endParaRPr>
          </a:p>
        </p:txBody>
      </p:sp>
      <p:sp>
        <p:nvSpPr>
          <p:cNvPr id="49" name="文本框 48">
            <a:extLst>
              <a:ext uri="{FF2B5EF4-FFF2-40B4-BE49-F238E27FC236}">
                <a16:creationId xmlns:a16="http://schemas.microsoft.com/office/drawing/2014/main" id="{6C3A6B9B-5901-4145-BD04-C116FD3AEFC3}"/>
              </a:ext>
            </a:extLst>
          </p:cNvPr>
          <p:cNvSpPr txBox="1"/>
          <p:nvPr/>
        </p:nvSpPr>
        <p:spPr>
          <a:xfrm>
            <a:off x="8127597" y="5665349"/>
            <a:ext cx="1144613" cy="307777"/>
          </a:xfrm>
          <a:prstGeom prst="rect">
            <a:avLst/>
          </a:prstGeom>
          <a:noFill/>
        </p:spPr>
        <p:txBody>
          <a:bodyPr wrap="square">
            <a:spAutoFit/>
          </a:bodyPr>
          <a:lstStyle/>
          <a:p>
            <a:pPr marL="0" lvl="2" eaLnBrk="1" fontAlgn="auto" hangingPunct="1">
              <a:spcBef>
                <a:spcPts val="0"/>
              </a:spcBef>
              <a:spcAft>
                <a:spcPts val="0"/>
              </a:spcAft>
            </a:pPr>
            <a:r>
              <a:rPr lang="en-US" altLang="zh-CN" sz="1400" dirty="0">
                <a:solidFill>
                  <a:prstClr val="black"/>
                </a:solidFill>
                <a:latin typeface="Arial" panose="020B0604020202020204" pitchFamily="34" charset="0"/>
                <a:ea typeface="等线" panose="02010600030101010101" pitchFamily="2" charset="-122"/>
                <a:cs typeface="Arial" panose="020B0604020202020204" pitchFamily="34" charset="0"/>
              </a:rPr>
              <a:t>sorted run</a:t>
            </a:r>
            <a:r>
              <a:rPr lang="en-US" altLang="zh-CN" sz="1400" baseline="-25000" dirty="0">
                <a:solidFill>
                  <a:prstClr val="black"/>
                </a:solidFill>
                <a:latin typeface="Arial" panose="020B0604020202020204" pitchFamily="34" charset="0"/>
                <a:ea typeface="等线" panose="02010600030101010101" pitchFamily="2" charset="-122"/>
                <a:cs typeface="Arial" panose="020B0604020202020204" pitchFamily="34" charset="0"/>
              </a:rPr>
              <a:t>0</a:t>
            </a:r>
            <a:endParaRPr lang="fr-FR" altLang="zh-CN" sz="1400" b="1"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50" name="文本框 49">
            <a:extLst>
              <a:ext uri="{FF2B5EF4-FFF2-40B4-BE49-F238E27FC236}">
                <a16:creationId xmlns:a16="http://schemas.microsoft.com/office/drawing/2014/main" id="{9FAB3D76-B13C-4CA4-B2C4-21025986D7BC}"/>
              </a:ext>
            </a:extLst>
          </p:cNvPr>
          <p:cNvSpPr txBox="1"/>
          <p:nvPr/>
        </p:nvSpPr>
        <p:spPr>
          <a:xfrm>
            <a:off x="9084147" y="5671640"/>
            <a:ext cx="1144613" cy="307777"/>
          </a:xfrm>
          <a:prstGeom prst="rect">
            <a:avLst/>
          </a:prstGeom>
          <a:noFill/>
        </p:spPr>
        <p:txBody>
          <a:bodyPr wrap="square">
            <a:spAutoFit/>
          </a:bodyPr>
          <a:lstStyle/>
          <a:p>
            <a:pPr marL="0" lvl="2" eaLnBrk="1" fontAlgn="auto" hangingPunct="1">
              <a:spcBef>
                <a:spcPts val="0"/>
              </a:spcBef>
              <a:spcAft>
                <a:spcPts val="0"/>
              </a:spcAft>
            </a:pPr>
            <a:r>
              <a:rPr lang="en-US" altLang="zh-CN" sz="1400" dirty="0">
                <a:solidFill>
                  <a:prstClr val="black"/>
                </a:solidFill>
                <a:latin typeface="Arial" panose="020B0604020202020204" pitchFamily="34" charset="0"/>
                <a:ea typeface="等线" panose="02010600030101010101" pitchFamily="2" charset="-122"/>
                <a:cs typeface="Arial" panose="020B0604020202020204" pitchFamily="34" charset="0"/>
              </a:rPr>
              <a:t>sorted run</a:t>
            </a:r>
            <a:r>
              <a:rPr lang="en-US" altLang="zh-CN" sz="1400" baseline="-25000" dirty="0">
                <a:solidFill>
                  <a:prstClr val="black"/>
                </a:solidFill>
                <a:latin typeface="Arial" panose="020B0604020202020204" pitchFamily="34" charset="0"/>
                <a:ea typeface="等线" panose="02010600030101010101" pitchFamily="2" charset="-122"/>
                <a:cs typeface="Arial" panose="020B0604020202020204" pitchFamily="34" charset="0"/>
              </a:rPr>
              <a:t>1</a:t>
            </a:r>
            <a:endParaRPr lang="fr-FR" altLang="zh-CN" sz="1400" b="1"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51" name="文本框 50">
            <a:extLst>
              <a:ext uri="{FF2B5EF4-FFF2-40B4-BE49-F238E27FC236}">
                <a16:creationId xmlns:a16="http://schemas.microsoft.com/office/drawing/2014/main" id="{556337A8-A223-486F-A03A-20D6FE84C713}"/>
              </a:ext>
            </a:extLst>
          </p:cNvPr>
          <p:cNvSpPr txBox="1"/>
          <p:nvPr/>
        </p:nvSpPr>
        <p:spPr>
          <a:xfrm>
            <a:off x="10131399" y="5665348"/>
            <a:ext cx="1144613" cy="307777"/>
          </a:xfrm>
          <a:prstGeom prst="rect">
            <a:avLst/>
          </a:prstGeom>
          <a:noFill/>
        </p:spPr>
        <p:txBody>
          <a:bodyPr wrap="square">
            <a:spAutoFit/>
          </a:bodyPr>
          <a:lstStyle/>
          <a:p>
            <a:pPr marL="0" lvl="2" eaLnBrk="1" fontAlgn="auto" hangingPunct="1">
              <a:spcBef>
                <a:spcPts val="0"/>
              </a:spcBef>
              <a:spcAft>
                <a:spcPts val="0"/>
              </a:spcAft>
            </a:pPr>
            <a:r>
              <a:rPr lang="en-US" altLang="zh-CN" sz="1400" dirty="0">
                <a:solidFill>
                  <a:prstClr val="black"/>
                </a:solidFill>
                <a:latin typeface="Arial" panose="020B0604020202020204" pitchFamily="34" charset="0"/>
                <a:ea typeface="等线" panose="02010600030101010101" pitchFamily="2" charset="-122"/>
                <a:cs typeface="Arial" panose="020B0604020202020204" pitchFamily="34" charset="0"/>
              </a:rPr>
              <a:t>sorted </a:t>
            </a:r>
            <a:r>
              <a:rPr lang="en-US" altLang="zh-CN" sz="1400" dirty="0" err="1">
                <a:solidFill>
                  <a:prstClr val="black"/>
                </a:solidFill>
                <a:latin typeface="Arial" panose="020B0604020202020204" pitchFamily="34" charset="0"/>
                <a:ea typeface="等线" panose="02010600030101010101" pitchFamily="2" charset="-122"/>
                <a:cs typeface="Arial" panose="020B0604020202020204" pitchFamily="34" charset="0"/>
              </a:rPr>
              <a:t>run</a:t>
            </a:r>
            <a:r>
              <a:rPr lang="en-US" altLang="zh-CN" sz="1400" baseline="-25000" dirty="0" err="1">
                <a:solidFill>
                  <a:prstClr val="black"/>
                </a:solidFill>
                <a:latin typeface="Arial" panose="020B0604020202020204" pitchFamily="34" charset="0"/>
                <a:ea typeface="等线" panose="02010600030101010101" pitchFamily="2" charset="-122"/>
                <a:cs typeface="Arial" panose="020B0604020202020204" pitchFamily="34" charset="0"/>
              </a:rPr>
              <a:t>i</a:t>
            </a:r>
            <a:endParaRPr lang="fr-FR" altLang="zh-CN" sz="1400" b="1"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3" name="矩形 2"/>
          <p:cNvSpPr/>
          <p:nvPr/>
        </p:nvSpPr>
        <p:spPr>
          <a:xfrm>
            <a:off x="836612" y="3010329"/>
            <a:ext cx="3543940" cy="779124"/>
          </a:xfrm>
          <a:prstGeom prst="rect">
            <a:avLst/>
          </a:prstGeom>
        </p:spPr>
        <p:txBody>
          <a:bodyPr wrap="square">
            <a:spAutoFit/>
          </a:bodyPr>
          <a:lstStyle/>
          <a:p>
            <a:pPr algn="ctr">
              <a:lnSpc>
                <a:spcPts val="2800"/>
              </a:lnSpc>
            </a:pPr>
            <a:r>
              <a:rPr lang="en-US" altLang="zh-CN" sz="2000" b="1" dirty="0"/>
              <a:t>Read-dominant</a:t>
            </a:r>
            <a:r>
              <a:rPr lang="en-US" altLang="zh-CN" sz="2000" dirty="0"/>
              <a:t> workloads / </a:t>
            </a:r>
            <a:r>
              <a:rPr lang="en-US" altLang="zh-CN" sz="2000" b="1" dirty="0"/>
              <a:t>High read </a:t>
            </a:r>
            <a:r>
              <a:rPr lang="en-US" altLang="zh-CN" sz="2000" dirty="0"/>
              <a:t>consistency level  </a:t>
            </a:r>
            <a:endParaRPr lang="zh-CN" altLang="en-US" sz="2000" dirty="0"/>
          </a:p>
        </p:txBody>
      </p:sp>
      <p:sp>
        <p:nvSpPr>
          <p:cNvPr id="52" name="矩形 51"/>
          <p:cNvSpPr/>
          <p:nvPr/>
        </p:nvSpPr>
        <p:spPr>
          <a:xfrm>
            <a:off x="4672992" y="2966060"/>
            <a:ext cx="3024151" cy="779124"/>
          </a:xfrm>
          <a:prstGeom prst="rect">
            <a:avLst/>
          </a:prstGeom>
        </p:spPr>
        <p:txBody>
          <a:bodyPr wrap="square">
            <a:spAutoFit/>
          </a:bodyPr>
          <a:lstStyle/>
          <a:p>
            <a:pPr algn="ctr">
              <a:lnSpc>
                <a:spcPts val="2800"/>
              </a:lnSpc>
            </a:pPr>
            <a:r>
              <a:rPr lang="en-US" altLang="zh-CN" sz="2000" dirty="0"/>
              <a:t> set a </a:t>
            </a:r>
            <a:r>
              <a:rPr lang="en-US" altLang="zh-CN" sz="2000" dirty="0">
                <a:solidFill>
                  <a:srgbClr val="FF0000"/>
                </a:solidFill>
              </a:rPr>
              <a:t>high</a:t>
            </a:r>
            <a:r>
              <a:rPr lang="en-US" altLang="zh-CN" sz="2000" dirty="0"/>
              <a:t> degree of ordering to </a:t>
            </a:r>
            <a:r>
              <a:rPr lang="en-US" altLang="zh-CN" sz="2000" dirty="0">
                <a:solidFill>
                  <a:srgbClr val="FF0000"/>
                </a:solidFill>
              </a:rPr>
              <a:t>favor reads</a:t>
            </a:r>
            <a:endParaRPr lang="zh-CN" altLang="en-US" sz="2000" dirty="0">
              <a:solidFill>
                <a:srgbClr val="FF0000"/>
              </a:solidFill>
            </a:endParaRPr>
          </a:p>
        </p:txBody>
      </p:sp>
      <p:sp>
        <p:nvSpPr>
          <p:cNvPr id="53" name="箭头: 下 4">
            <a:extLst>
              <a:ext uri="{FF2B5EF4-FFF2-40B4-BE49-F238E27FC236}">
                <a16:creationId xmlns:a16="http://schemas.microsoft.com/office/drawing/2014/main" id="{586EED24-E5E5-4784-964F-B6F2DC43D013}"/>
              </a:ext>
            </a:extLst>
          </p:cNvPr>
          <p:cNvSpPr/>
          <p:nvPr/>
        </p:nvSpPr>
        <p:spPr>
          <a:xfrm rot="16200000">
            <a:off x="4390985" y="5085021"/>
            <a:ext cx="304800" cy="431267"/>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54" name="箭头: 下 4">
            <a:extLst>
              <a:ext uri="{FF2B5EF4-FFF2-40B4-BE49-F238E27FC236}">
                <a16:creationId xmlns:a16="http://schemas.microsoft.com/office/drawing/2014/main" id="{DC2DC29E-5AEE-4C47-B7A6-6A752DC5DEDD}"/>
              </a:ext>
            </a:extLst>
          </p:cNvPr>
          <p:cNvSpPr/>
          <p:nvPr/>
        </p:nvSpPr>
        <p:spPr>
          <a:xfrm rot="16200000">
            <a:off x="7684582" y="5029289"/>
            <a:ext cx="304800" cy="457023"/>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55" name="矩形 54"/>
          <p:cNvSpPr/>
          <p:nvPr/>
        </p:nvSpPr>
        <p:spPr>
          <a:xfrm>
            <a:off x="823673" y="4920695"/>
            <a:ext cx="3594625" cy="779124"/>
          </a:xfrm>
          <a:prstGeom prst="rect">
            <a:avLst/>
          </a:prstGeom>
        </p:spPr>
        <p:txBody>
          <a:bodyPr wrap="square">
            <a:spAutoFit/>
          </a:bodyPr>
          <a:lstStyle/>
          <a:p>
            <a:pPr algn="ctr">
              <a:lnSpc>
                <a:spcPts val="2800"/>
              </a:lnSpc>
            </a:pPr>
            <a:r>
              <a:rPr lang="en-US" altLang="zh-CN" sz="2000" b="1" dirty="0"/>
              <a:t>Write-dominant</a:t>
            </a:r>
            <a:r>
              <a:rPr lang="en-US" altLang="zh-CN" sz="2000" dirty="0"/>
              <a:t> workloads / </a:t>
            </a:r>
            <a:r>
              <a:rPr lang="en-US" altLang="zh-CN" sz="2000" b="1" dirty="0"/>
              <a:t>High write </a:t>
            </a:r>
            <a:r>
              <a:rPr lang="en-US" altLang="zh-CN" sz="2000" dirty="0"/>
              <a:t>consistency level  </a:t>
            </a:r>
            <a:endParaRPr lang="zh-CN" altLang="en-US" sz="2000" dirty="0"/>
          </a:p>
        </p:txBody>
      </p:sp>
      <p:sp>
        <p:nvSpPr>
          <p:cNvPr id="56" name="矩形 55"/>
          <p:cNvSpPr/>
          <p:nvPr/>
        </p:nvSpPr>
        <p:spPr>
          <a:xfrm>
            <a:off x="4662420" y="4893645"/>
            <a:ext cx="3024151" cy="779124"/>
          </a:xfrm>
          <a:prstGeom prst="rect">
            <a:avLst/>
          </a:prstGeom>
        </p:spPr>
        <p:txBody>
          <a:bodyPr wrap="square">
            <a:spAutoFit/>
          </a:bodyPr>
          <a:lstStyle/>
          <a:p>
            <a:pPr algn="ctr">
              <a:lnSpc>
                <a:spcPts val="2800"/>
              </a:lnSpc>
            </a:pPr>
            <a:r>
              <a:rPr lang="en-US" altLang="zh-CN" sz="2000" dirty="0"/>
              <a:t> set a </a:t>
            </a:r>
            <a:r>
              <a:rPr lang="en-US" altLang="zh-CN" sz="2000" dirty="0">
                <a:solidFill>
                  <a:srgbClr val="FF0000"/>
                </a:solidFill>
              </a:rPr>
              <a:t>low</a:t>
            </a:r>
            <a:r>
              <a:rPr lang="en-US" altLang="zh-CN" sz="2000" dirty="0"/>
              <a:t> degree of ordering to </a:t>
            </a:r>
            <a:r>
              <a:rPr lang="en-US" altLang="zh-CN" sz="2000" dirty="0">
                <a:solidFill>
                  <a:srgbClr val="FF0000"/>
                </a:solidFill>
              </a:rPr>
              <a:t>favor writes</a:t>
            </a:r>
            <a:endParaRPr lang="zh-CN" altLang="en-US" sz="2000" dirty="0">
              <a:solidFill>
                <a:srgbClr val="FF0000"/>
              </a:solidFill>
            </a:endParaRPr>
          </a:p>
        </p:txBody>
      </p:sp>
      <p:sp>
        <p:nvSpPr>
          <p:cNvPr id="57" name="矩形 56"/>
          <p:cNvSpPr/>
          <p:nvPr/>
        </p:nvSpPr>
        <p:spPr>
          <a:xfrm>
            <a:off x="9028153" y="4019490"/>
            <a:ext cx="1481496" cy="400110"/>
          </a:xfrm>
          <a:prstGeom prst="rect">
            <a:avLst/>
          </a:prstGeom>
        </p:spPr>
        <p:txBody>
          <a:bodyPr wrap="none">
            <a:spAutoFit/>
          </a:bodyPr>
          <a:lstStyle/>
          <a:p>
            <a:r>
              <a:rPr lang="en-US" altLang="zh-CN" sz="2000" b="1" kern="0" dirty="0"/>
              <a:t>One group</a:t>
            </a:r>
            <a:endParaRPr lang="zh-CN" altLang="en-US" sz="2000" b="1" dirty="0"/>
          </a:p>
        </p:txBody>
      </p:sp>
      <p:sp>
        <p:nvSpPr>
          <p:cNvPr id="58" name="矩形 57"/>
          <p:cNvSpPr/>
          <p:nvPr/>
        </p:nvSpPr>
        <p:spPr>
          <a:xfrm>
            <a:off x="9020308" y="6000690"/>
            <a:ext cx="1481496" cy="400110"/>
          </a:xfrm>
          <a:prstGeom prst="rect">
            <a:avLst/>
          </a:prstGeom>
        </p:spPr>
        <p:txBody>
          <a:bodyPr wrap="none">
            <a:spAutoFit/>
          </a:bodyPr>
          <a:lstStyle/>
          <a:p>
            <a:r>
              <a:rPr lang="en-US" altLang="zh-CN" sz="2000" b="1" kern="0" dirty="0"/>
              <a:t>One group</a:t>
            </a:r>
            <a:endParaRPr lang="zh-CN" altLang="en-US" sz="2000" b="1" dirty="0"/>
          </a:p>
        </p:txBody>
      </p:sp>
    </p:spTree>
    <p:extLst>
      <p:ext uri="{BB962C8B-B14F-4D97-AF65-F5344CB8AC3E}">
        <p14:creationId xmlns:p14="http://schemas.microsoft.com/office/powerpoint/2010/main" val="153728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Parallel Recovery</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17</a:t>
            </a:fld>
            <a:endParaRPr lang="en-US"/>
          </a:p>
        </p:txBody>
      </p:sp>
      <p:sp>
        <p:nvSpPr>
          <p:cNvPr id="5" name="内容占位符 2"/>
          <p:cNvSpPr>
            <a:spLocks noGrp="1"/>
          </p:cNvSpPr>
          <p:nvPr>
            <p:ph idx="1"/>
          </p:nvPr>
        </p:nvSpPr>
        <p:spPr>
          <a:xfrm>
            <a:off x="609441" y="1219200"/>
            <a:ext cx="10969943" cy="4678364"/>
          </a:xfrm>
        </p:spPr>
        <p:txBody>
          <a:bodyPr/>
          <a:lstStyle/>
          <a:p>
            <a:r>
              <a:rPr lang="en-US" altLang="zh-CN" dirty="0">
                <a:solidFill>
                  <a:srgbClr val="000000"/>
                </a:solidFill>
              </a:rPr>
              <a:t>How to perform recovery efficiently?</a:t>
            </a:r>
          </a:p>
          <a:p>
            <a:endParaRPr lang="zh-CN" altLang="en-US" dirty="0"/>
          </a:p>
        </p:txBody>
      </p:sp>
      <p:sp>
        <p:nvSpPr>
          <p:cNvPr id="6" name="矩形: 圆角 4">
            <a:extLst>
              <a:ext uri="{FF2B5EF4-FFF2-40B4-BE49-F238E27FC236}">
                <a16:creationId xmlns:a16="http://schemas.microsoft.com/office/drawing/2014/main" id="{E62E2A25-E0AE-42A9-B8D3-EFA85649FE85}"/>
              </a:ext>
            </a:extLst>
          </p:cNvPr>
          <p:cNvSpPr/>
          <p:nvPr/>
        </p:nvSpPr>
        <p:spPr>
          <a:xfrm>
            <a:off x="1589195" y="1828800"/>
            <a:ext cx="9010434" cy="566715"/>
          </a:xfrm>
          <a:prstGeom prst="roundRect">
            <a:avLst/>
          </a:prstGeom>
          <a:solidFill>
            <a:srgbClr val="FFC000"/>
          </a:solidFill>
          <a:ln w="12700" cap="flat" cmpd="sng" algn="ctr">
            <a:solidFill>
              <a:srgbClr val="94B6D2">
                <a:shade val="50000"/>
              </a:srgbClr>
            </a:solidFill>
            <a:prstDash val="solid"/>
          </a:ln>
          <a:effectLst/>
        </p:spPr>
        <p:txBody>
          <a:bodyPr rtlCol="0" anchor="ctr"/>
          <a:lstStyle/>
          <a:p>
            <a:pPr algn="ctr"/>
            <a:r>
              <a:rPr lang="en-US" altLang="zh-CN" sz="2400" b="1" dirty="0"/>
              <a:t> Parallel recovery to accelerate data repair </a:t>
            </a:r>
          </a:p>
        </p:txBody>
      </p:sp>
      <p:sp>
        <p:nvSpPr>
          <p:cNvPr id="7" name="矩形 6">
            <a:extLst>
              <a:ext uri="{FF2B5EF4-FFF2-40B4-BE49-F238E27FC236}">
                <a16:creationId xmlns:a16="http://schemas.microsoft.com/office/drawing/2014/main" id="{9C27B29B-6063-4B7E-A159-3207EFBAED2B}"/>
              </a:ext>
            </a:extLst>
          </p:cNvPr>
          <p:cNvSpPr/>
          <p:nvPr/>
        </p:nvSpPr>
        <p:spPr>
          <a:xfrm>
            <a:off x="7099500" y="5041776"/>
            <a:ext cx="4405112" cy="994442"/>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wrap="square" lIns="180000" rIns="180000" rtlCol="0" anchor="ctr" anchorCtr="0">
            <a:spAutoFit/>
          </a:bodyPr>
          <a:lstStyle/>
          <a:p>
            <a:pPr marL="0" lvl="1" algn="ctr" eaLnBrk="1" fontAlgn="ctr" hangingPunct="1">
              <a:lnSpc>
                <a:spcPct val="125000"/>
              </a:lnSpc>
              <a:spcBef>
                <a:spcPts val="0"/>
              </a:spcBef>
              <a:spcAft>
                <a:spcPts val="0"/>
              </a:spcAft>
            </a:pPr>
            <a:endParaRPr lang="en-US" altLang="zh-CN" sz="1900" dirty="0">
              <a:solidFill>
                <a:prstClr val="black"/>
              </a:solidFill>
              <a:latin typeface="等线" panose="02010600030101010101" pitchFamily="2" charset="-122"/>
              <a:ea typeface="等线" panose="02010600030101010101" pitchFamily="2" charset="-122"/>
            </a:endParaRPr>
          </a:p>
        </p:txBody>
      </p:sp>
      <p:sp>
        <p:nvSpPr>
          <p:cNvPr id="8" name="矩形 7">
            <a:extLst>
              <a:ext uri="{FF2B5EF4-FFF2-40B4-BE49-F238E27FC236}">
                <a16:creationId xmlns:a16="http://schemas.microsoft.com/office/drawing/2014/main" id="{E0C97599-1F94-459C-A611-E473EC4D2A06}"/>
              </a:ext>
            </a:extLst>
          </p:cNvPr>
          <p:cNvSpPr/>
          <p:nvPr/>
        </p:nvSpPr>
        <p:spPr>
          <a:xfrm>
            <a:off x="7090644" y="3049640"/>
            <a:ext cx="4488740" cy="938719"/>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wrap="square" lIns="180000" rIns="180000" rtlCol="0" anchor="ctr" anchorCtr="0">
            <a:spAutoFit/>
          </a:bodyPr>
          <a:lstStyle/>
          <a:p>
            <a:pPr marL="0" lvl="1" algn="ctr" eaLnBrk="1" fontAlgn="ctr" hangingPunct="1">
              <a:lnSpc>
                <a:spcPct val="125000"/>
              </a:lnSpc>
              <a:spcBef>
                <a:spcPts val="0"/>
              </a:spcBef>
              <a:spcAft>
                <a:spcPts val="0"/>
              </a:spcAft>
            </a:pPr>
            <a:endParaRPr lang="en-US" altLang="zh-CN" sz="1900" dirty="0">
              <a:solidFill>
                <a:prstClr val="black"/>
              </a:solidFill>
              <a:latin typeface="等线" panose="02010600030101010101" pitchFamily="2" charset="-122"/>
              <a:ea typeface="等线" panose="02010600030101010101" pitchFamily="2" charset="-122"/>
            </a:endParaRPr>
          </a:p>
        </p:txBody>
      </p:sp>
      <p:sp>
        <p:nvSpPr>
          <p:cNvPr id="9" name="文本框 8">
            <a:extLst>
              <a:ext uri="{FF2B5EF4-FFF2-40B4-BE49-F238E27FC236}">
                <a16:creationId xmlns:a16="http://schemas.microsoft.com/office/drawing/2014/main" id="{C9894C26-D6D6-4D60-8697-CADBB88CBFE6}"/>
              </a:ext>
            </a:extLst>
          </p:cNvPr>
          <p:cNvSpPr txBox="1"/>
          <p:nvPr/>
        </p:nvSpPr>
        <p:spPr>
          <a:xfrm>
            <a:off x="7100960" y="5031164"/>
            <a:ext cx="4478424" cy="1015663"/>
          </a:xfrm>
          <a:prstGeom prst="rect">
            <a:avLst/>
          </a:prstGeom>
          <a:noFill/>
        </p:spPr>
        <p:txBody>
          <a:bodyPr wrap="square">
            <a:spAutoFit/>
          </a:bodyPr>
          <a:lstStyle/>
          <a:p>
            <a:pPr marL="0" lvl="1" algn="ctr" eaLnBrk="1" fontAlgn="auto" hangingPunct="1">
              <a:lnSpc>
                <a:spcPts val="2400"/>
              </a:lnSpc>
              <a:spcBef>
                <a:spcPts val="0"/>
              </a:spcBef>
              <a:spcAft>
                <a:spcPts val="0"/>
              </a:spcAft>
              <a:defRPr/>
            </a:pPr>
            <a:r>
              <a:rPr lang="en-US" altLang="zh-CN" dirty="0">
                <a:solidFill>
                  <a:prstClr val="black"/>
                </a:solidFill>
                <a:latin typeface="Arial" panose="020B0604020202020204" pitchFamily="34" charset="0"/>
                <a:ea typeface="等线" panose="02010600030101010101" pitchFamily="2" charset="-122"/>
              </a:rPr>
              <a:t>When building </a:t>
            </a:r>
            <a:r>
              <a:rPr lang="en-US" altLang="zh-CN" dirty="0" err="1">
                <a:solidFill>
                  <a:prstClr val="black"/>
                </a:solidFill>
                <a:latin typeface="Arial" panose="020B0604020202020204" pitchFamily="34" charset="0"/>
                <a:ea typeface="等线" panose="02010600030101010101" pitchFamily="2" charset="-122"/>
              </a:rPr>
              <a:t>Merkle</a:t>
            </a:r>
            <a:r>
              <a:rPr lang="en-US" altLang="zh-CN" dirty="0">
                <a:solidFill>
                  <a:prstClr val="black"/>
                </a:solidFill>
                <a:latin typeface="Arial" panose="020B0604020202020204" pitchFamily="34" charset="0"/>
                <a:ea typeface="等线" panose="02010600030101010101" pitchFamily="2" charset="-122"/>
              </a:rPr>
              <a:t> trees to detect lost data, two threads to </a:t>
            </a:r>
            <a:r>
              <a:rPr lang="en-US" altLang="zh-CN" b="1" dirty="0">
                <a:solidFill>
                  <a:prstClr val="black"/>
                </a:solidFill>
                <a:latin typeface="Arial" panose="020B0604020202020204" pitchFamily="34" charset="0"/>
                <a:ea typeface="等线" panose="02010600030101010101" pitchFamily="2" charset="-122"/>
              </a:rPr>
              <a:t>read</a:t>
            </a:r>
            <a:r>
              <a:rPr lang="en-US" altLang="zh-CN" dirty="0">
                <a:solidFill>
                  <a:prstClr val="black"/>
                </a:solidFill>
                <a:latin typeface="Arial" panose="020B0604020202020204" pitchFamily="34" charset="0"/>
                <a:ea typeface="等线" panose="02010600030101010101" pitchFamily="2" charset="-122"/>
              </a:rPr>
              <a:t> </a:t>
            </a:r>
            <a:r>
              <a:rPr lang="en-US" altLang="zh-CN" b="1" dirty="0">
                <a:solidFill>
                  <a:prstClr val="black"/>
                </a:solidFill>
                <a:latin typeface="Arial" panose="020B0604020202020204" pitchFamily="34" charset="0"/>
                <a:ea typeface="等线" panose="02010600030101010101" pitchFamily="2" charset="-122"/>
              </a:rPr>
              <a:t>primary</a:t>
            </a:r>
            <a:r>
              <a:rPr lang="en-US" altLang="zh-CN" dirty="0">
                <a:solidFill>
                  <a:prstClr val="black"/>
                </a:solidFill>
                <a:latin typeface="Arial" panose="020B0604020202020204" pitchFamily="34" charset="0"/>
                <a:ea typeface="等线" panose="02010600030101010101" pitchFamily="2" charset="-122"/>
              </a:rPr>
              <a:t> and </a:t>
            </a:r>
            <a:r>
              <a:rPr lang="en-US" altLang="zh-CN" b="1" dirty="0">
                <a:solidFill>
                  <a:prstClr val="black"/>
                </a:solidFill>
                <a:latin typeface="Arial" panose="020B0604020202020204" pitchFamily="34" charset="0"/>
                <a:ea typeface="等线" panose="02010600030101010101" pitchFamily="2" charset="-122"/>
              </a:rPr>
              <a:t>redundant copies in parallel</a:t>
            </a:r>
          </a:p>
        </p:txBody>
      </p:sp>
      <p:sp>
        <p:nvSpPr>
          <p:cNvPr id="10" name="文本框 9">
            <a:extLst>
              <a:ext uri="{FF2B5EF4-FFF2-40B4-BE49-F238E27FC236}">
                <a16:creationId xmlns:a16="http://schemas.microsoft.com/office/drawing/2014/main" id="{B3A7884F-134E-49B4-8304-B86B52C17482}"/>
              </a:ext>
            </a:extLst>
          </p:cNvPr>
          <p:cNvSpPr txBox="1"/>
          <p:nvPr/>
        </p:nvSpPr>
        <p:spPr>
          <a:xfrm>
            <a:off x="7008812" y="3172476"/>
            <a:ext cx="4626210" cy="707886"/>
          </a:xfrm>
          <a:prstGeom prst="rect">
            <a:avLst/>
          </a:prstGeom>
          <a:noFill/>
        </p:spPr>
        <p:txBody>
          <a:bodyPr wrap="square">
            <a:spAutoFit/>
          </a:bodyPr>
          <a:lstStyle/>
          <a:p>
            <a:pPr marL="0" lvl="1" algn="ctr" eaLnBrk="1" fontAlgn="auto" hangingPunct="1">
              <a:lnSpc>
                <a:spcPts val="2400"/>
              </a:lnSpc>
              <a:spcBef>
                <a:spcPts val="0"/>
              </a:spcBef>
              <a:spcAft>
                <a:spcPts val="0"/>
              </a:spcAft>
              <a:defRPr/>
            </a:pPr>
            <a:r>
              <a:rPr lang="en-US" altLang="zh-CN" dirty="0">
                <a:solidFill>
                  <a:prstClr val="black"/>
                </a:solidFill>
                <a:latin typeface="Arial" panose="020B0604020202020204" pitchFamily="34" charset="0"/>
                <a:ea typeface="等线" panose="02010600030101010101" pitchFamily="2" charset="-122"/>
              </a:rPr>
              <a:t>When repairing multiple ranges, </a:t>
            </a:r>
            <a:r>
              <a:rPr lang="en-US" altLang="zh-CN" b="1" dirty="0">
                <a:solidFill>
                  <a:prstClr val="black"/>
                </a:solidFill>
                <a:latin typeface="Arial" panose="020B0604020202020204" pitchFamily="34" charset="0"/>
                <a:ea typeface="等线" panose="02010600030101010101" pitchFamily="2" charset="-122"/>
              </a:rPr>
              <a:t>reading primary and redundant copies in parallel</a:t>
            </a:r>
          </a:p>
        </p:txBody>
      </p:sp>
      <p:pic>
        <p:nvPicPr>
          <p:cNvPr id="13" name="图片 12">
            <a:extLst>
              <a:ext uri="{FF2B5EF4-FFF2-40B4-BE49-F238E27FC236}">
                <a16:creationId xmlns:a16="http://schemas.microsoft.com/office/drawing/2014/main" id="{D132AC11-8FC5-4151-B6C4-9A926B529706}"/>
              </a:ext>
            </a:extLst>
          </p:cNvPr>
          <p:cNvPicPr>
            <a:picLocks noChangeAspect="1"/>
          </p:cNvPicPr>
          <p:nvPr/>
        </p:nvPicPr>
        <p:blipFill>
          <a:blip r:embed="rId3"/>
          <a:stretch>
            <a:fillRect/>
          </a:stretch>
        </p:blipFill>
        <p:spPr>
          <a:xfrm>
            <a:off x="203133" y="2762348"/>
            <a:ext cx="6425066" cy="3409852"/>
          </a:xfrm>
          <a:prstGeom prst="rect">
            <a:avLst/>
          </a:prstGeom>
        </p:spPr>
      </p:pic>
      <p:sp>
        <p:nvSpPr>
          <p:cNvPr id="14" name="箭头: 下 4">
            <a:extLst>
              <a:ext uri="{FF2B5EF4-FFF2-40B4-BE49-F238E27FC236}">
                <a16:creationId xmlns:a16="http://schemas.microsoft.com/office/drawing/2014/main" id="{DC2DC29E-5AEE-4C47-B7A6-6A752DC5DEDD}"/>
              </a:ext>
            </a:extLst>
          </p:cNvPr>
          <p:cNvSpPr/>
          <p:nvPr/>
        </p:nvSpPr>
        <p:spPr>
          <a:xfrm rot="16200000">
            <a:off x="6706019" y="3261313"/>
            <a:ext cx="304800" cy="457023"/>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5" name="箭头: 下 4">
            <a:extLst>
              <a:ext uri="{FF2B5EF4-FFF2-40B4-BE49-F238E27FC236}">
                <a16:creationId xmlns:a16="http://schemas.microsoft.com/office/drawing/2014/main" id="{DC2DC29E-5AEE-4C47-B7A6-6A752DC5DEDD}"/>
              </a:ext>
            </a:extLst>
          </p:cNvPr>
          <p:cNvSpPr/>
          <p:nvPr/>
        </p:nvSpPr>
        <p:spPr>
          <a:xfrm rot="16200000">
            <a:off x="6703924" y="5310485"/>
            <a:ext cx="304800" cy="457023"/>
          </a:xfrm>
          <a:prstGeom prst="downArrow">
            <a:avLst>
              <a:gd name="adj1" fmla="val 50000"/>
              <a:gd name="adj2" fmla="val 7821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14951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609441" y="1295400"/>
            <a:ext cx="10969943" cy="4678364"/>
          </a:xfrm>
        </p:spPr>
        <p:txBody>
          <a:bodyPr/>
          <a:lstStyle/>
          <a:p>
            <a:r>
              <a:rPr lang="en-US" altLang="zh-CN" dirty="0"/>
              <a:t>Setup:</a:t>
            </a:r>
          </a:p>
          <a:p>
            <a:pPr lvl="1"/>
            <a:r>
              <a:rPr lang="fr-FR" altLang="zh-CN" dirty="0"/>
              <a:t>6 nodes (5 storage nodes + 1 client node), </a:t>
            </a:r>
            <a:r>
              <a:rPr lang="en-US" altLang="zh-CN" kern="1200" dirty="0">
                <a:solidFill>
                  <a:prstClr val="black"/>
                </a:solidFill>
                <a:latin typeface="Arial" panose="020B0604020202020204" pitchFamily="34" charset="0"/>
                <a:ea typeface="等线" panose="02010600030101010101" pitchFamily="2" charset="-122"/>
              </a:rPr>
              <a:t>10 Gb/s Ethernet switch</a:t>
            </a:r>
          </a:p>
          <a:p>
            <a:pPr lvl="1"/>
            <a:r>
              <a:rPr lang="en-US" altLang="zh-CN" b="1" kern="1200" dirty="0">
                <a:solidFill>
                  <a:prstClr val="black"/>
                </a:solidFill>
                <a:latin typeface="Arial" panose="020B0604020202020204" pitchFamily="34" charset="0"/>
                <a:ea typeface="等线" panose="02010600030101010101" pitchFamily="2" charset="-122"/>
              </a:rPr>
              <a:t>Workloads</a:t>
            </a:r>
            <a:r>
              <a:rPr lang="en-US" altLang="zh-CN" kern="1200" dirty="0">
                <a:solidFill>
                  <a:prstClr val="black"/>
                </a:solidFill>
                <a:latin typeface="Arial" panose="020B0604020202020204" pitchFamily="34" charset="0"/>
                <a:ea typeface="等线" panose="02010600030101010101" pitchFamily="2" charset="-122"/>
              </a:rPr>
              <a:t>: YCSB 0.15.0, 1KB KV pairs, </a:t>
            </a:r>
            <a:r>
              <a:rPr lang="en-US" altLang="zh-CN" kern="1200" dirty="0" err="1">
                <a:solidFill>
                  <a:prstClr val="black"/>
                </a:solidFill>
                <a:latin typeface="Arial" panose="020B0604020202020204" pitchFamily="34" charset="0"/>
                <a:ea typeface="等线" panose="02010600030101010101" pitchFamily="2" charset="-122"/>
              </a:rPr>
              <a:t>Zipf</a:t>
            </a:r>
            <a:r>
              <a:rPr lang="en-US" altLang="zh-CN" kern="1200" dirty="0">
                <a:solidFill>
                  <a:prstClr val="black"/>
                </a:solidFill>
                <a:latin typeface="Arial" panose="020B0604020202020204" pitchFamily="34" charset="0"/>
                <a:ea typeface="等线" panose="02010600030101010101" pitchFamily="2" charset="-122"/>
              </a:rPr>
              <a:t> distribution (0.99)</a:t>
            </a:r>
          </a:p>
          <a:p>
            <a:pPr lvl="1"/>
            <a:r>
              <a:rPr lang="en-US" altLang="zh-CN" b="1" kern="1200" dirty="0">
                <a:solidFill>
                  <a:prstClr val="black"/>
                </a:solidFill>
                <a:latin typeface="Arial" panose="020B0604020202020204" pitchFamily="34" charset="0"/>
                <a:ea typeface="等线" panose="02010600030101010101" pitchFamily="2" charset="-122"/>
              </a:rPr>
              <a:t>Parameters</a:t>
            </a:r>
            <a:r>
              <a:rPr lang="en-US" altLang="zh-CN" kern="1200" dirty="0">
                <a:solidFill>
                  <a:prstClr val="black"/>
                </a:solidFill>
                <a:latin typeface="Arial" panose="020B0604020202020204" pitchFamily="34" charset="0"/>
                <a:ea typeface="等线" panose="02010600030101010101" pitchFamily="2" charset="-122"/>
              </a:rPr>
              <a:t>: three replicas, (WCL=ONE, RCL=ONE) by default</a:t>
            </a:r>
            <a:endParaRPr lang="en-US" altLang="zh-CN" dirty="0"/>
          </a:p>
          <a:p>
            <a:r>
              <a:rPr lang="en-US" altLang="zh-CN" dirty="0"/>
              <a:t>Comparisons:</a:t>
            </a:r>
          </a:p>
          <a:p>
            <a:pPr lvl="1"/>
            <a:r>
              <a:rPr lang="en-US" altLang="zh-CN" b="1" kern="1200" dirty="0">
                <a:solidFill>
                  <a:prstClr val="black"/>
                </a:solidFill>
                <a:latin typeface="Arial" panose="020B0604020202020204" pitchFamily="34" charset="0"/>
                <a:ea typeface="等线" panose="02010600030101010101" pitchFamily="2" charset="-122"/>
              </a:rPr>
              <a:t>Cassandra</a:t>
            </a:r>
            <a:r>
              <a:rPr lang="en-US" altLang="zh-CN" b="1" kern="1200" baseline="30000" dirty="0">
                <a:solidFill>
                  <a:prstClr val="black"/>
                </a:solidFill>
                <a:latin typeface="Arial" panose="020B0604020202020204" pitchFamily="34" charset="0"/>
                <a:ea typeface="等线" panose="02010600030101010101" pitchFamily="2" charset="-122"/>
              </a:rPr>
              <a:t> </a:t>
            </a:r>
            <a:r>
              <a:rPr lang="en-US" altLang="zh-CN" b="1" kern="1200" dirty="0">
                <a:solidFill>
                  <a:prstClr val="black"/>
                </a:solidFill>
                <a:latin typeface="Arial" panose="020B0604020202020204" pitchFamily="34" charset="0"/>
                <a:ea typeface="等线" panose="02010600030101010101" pitchFamily="2" charset="-122"/>
              </a:rPr>
              <a:t>v3.11.4</a:t>
            </a:r>
            <a:r>
              <a:rPr lang="en-US" altLang="zh-CN" kern="1200" dirty="0">
                <a:solidFill>
                  <a:prstClr val="black"/>
                </a:solidFill>
                <a:latin typeface="Arial" panose="020B0604020202020204" pitchFamily="34" charset="0"/>
                <a:ea typeface="等线" panose="02010600030101010101" pitchFamily="2" charset="-122"/>
              </a:rPr>
              <a:t>  VS  </a:t>
            </a:r>
            <a:r>
              <a:rPr lang="en-US" altLang="zh-CN" b="1" kern="1200" dirty="0">
                <a:solidFill>
                  <a:prstClr val="black"/>
                </a:solidFill>
                <a:latin typeface="Arial" panose="020B0604020202020204" pitchFamily="34" charset="0"/>
                <a:ea typeface="等线" panose="02010600030101010101" pitchFamily="2" charset="-122"/>
              </a:rPr>
              <a:t>multiple LSM-trees (</a:t>
            </a:r>
            <a:r>
              <a:rPr lang="en-US" altLang="zh-CN" b="1" kern="1200" dirty="0" err="1">
                <a:solidFill>
                  <a:prstClr val="black"/>
                </a:solidFill>
                <a:latin typeface="Arial" panose="020B0604020202020204" pitchFamily="34" charset="0"/>
                <a:ea typeface="等线" panose="02010600030101010101" pitchFamily="2" charset="-122"/>
              </a:rPr>
              <a:t>mLSM</a:t>
            </a:r>
            <a:r>
              <a:rPr lang="en-US" altLang="zh-CN" b="1" kern="1200" dirty="0">
                <a:solidFill>
                  <a:prstClr val="black"/>
                </a:solidFill>
                <a:latin typeface="Arial" panose="020B0604020202020204" pitchFamily="34" charset="0"/>
                <a:ea typeface="等线" panose="02010600030101010101" pitchFamily="2" charset="-122"/>
              </a:rPr>
              <a:t>) </a:t>
            </a:r>
            <a:r>
              <a:rPr lang="en-US" altLang="zh-CN" kern="1200" dirty="0">
                <a:solidFill>
                  <a:prstClr val="black"/>
                </a:solidFill>
                <a:latin typeface="Arial" panose="020B0604020202020204" pitchFamily="34" charset="0"/>
                <a:ea typeface="等线" panose="02010600030101010101" pitchFamily="2" charset="-122"/>
              </a:rPr>
              <a:t>VS </a:t>
            </a:r>
            <a:r>
              <a:rPr lang="en-US" altLang="zh-CN" b="1" kern="1200" dirty="0">
                <a:solidFill>
                  <a:prstClr val="black"/>
                </a:solidFill>
                <a:latin typeface="Arial" panose="020B0604020202020204" pitchFamily="34" charset="0"/>
                <a:ea typeface="等线" panose="02010600030101010101" pitchFamily="2" charset="-122"/>
              </a:rPr>
              <a:t>DEPART</a:t>
            </a:r>
          </a:p>
          <a:p>
            <a:pPr lvl="1"/>
            <a:r>
              <a:rPr lang="en-US" altLang="zh-CN" dirty="0"/>
              <a:t>DEPART builds on Cassandra v3.11.4 </a:t>
            </a:r>
            <a:endParaRPr lang="zh-CN" altLang="en-US" dirty="0"/>
          </a:p>
        </p:txBody>
      </p:sp>
      <p:sp>
        <p:nvSpPr>
          <p:cNvPr id="4" name="灯片编号占位符 3"/>
          <p:cNvSpPr>
            <a:spLocks noGrp="1"/>
          </p:cNvSpPr>
          <p:nvPr>
            <p:ph type="sldNum" sz="quarter" idx="11"/>
          </p:nvPr>
        </p:nvSpPr>
        <p:spPr>
          <a:xfrm>
            <a:off x="8913812" y="6537325"/>
            <a:ext cx="2844059" cy="320675"/>
          </a:xfrm>
        </p:spPr>
        <p:txBody>
          <a:bodyPr/>
          <a:lstStyle/>
          <a:p>
            <a:pPr>
              <a:defRPr/>
            </a:pPr>
            <a:fld id="{3FFE790D-BCFB-4008-9260-CA63AEE325FD}" type="slidenum">
              <a:rPr lang="en-US" smtClean="0"/>
              <a:pPr>
                <a:defRPr/>
              </a:pPr>
              <a:t>18</a:t>
            </a:fld>
            <a:endParaRPr lang="en-US"/>
          </a:p>
        </p:txBody>
      </p:sp>
      <p:graphicFrame>
        <p:nvGraphicFramePr>
          <p:cNvPr id="10" name="表格 3">
            <a:extLst>
              <a:ext uri="{FF2B5EF4-FFF2-40B4-BE49-F238E27FC236}">
                <a16:creationId xmlns:a16="http://schemas.microsoft.com/office/drawing/2014/main" id="{FE38DABB-D858-4BB1-ABEC-1F22DF7AD64B}"/>
              </a:ext>
            </a:extLst>
          </p:cNvPr>
          <p:cNvGraphicFramePr>
            <a:graphicFrameLocks noGrp="1"/>
          </p:cNvGraphicFramePr>
          <p:nvPr>
            <p:extLst>
              <p:ext uri="{D42A27DB-BD31-4B8C-83A1-F6EECF244321}">
                <p14:modId xmlns:p14="http://schemas.microsoft.com/office/powerpoint/2010/main" val="1114608063"/>
              </p:ext>
            </p:extLst>
          </p:nvPr>
        </p:nvGraphicFramePr>
        <p:xfrm>
          <a:off x="1141412" y="5257664"/>
          <a:ext cx="9980021" cy="1066936"/>
        </p:xfrm>
        <a:graphic>
          <a:graphicData uri="http://schemas.openxmlformats.org/drawingml/2006/table">
            <a:tbl>
              <a:tblPr firstRow="1" bandRow="1"/>
              <a:tblGrid>
                <a:gridCol w="1429098">
                  <a:extLst>
                    <a:ext uri="{9D8B030D-6E8A-4147-A177-3AD203B41FA5}">
                      <a16:colId xmlns:a16="http://schemas.microsoft.com/office/drawing/2014/main" val="957844922"/>
                    </a:ext>
                  </a:extLst>
                </a:gridCol>
                <a:gridCol w="2747989">
                  <a:extLst>
                    <a:ext uri="{9D8B030D-6E8A-4147-A177-3AD203B41FA5}">
                      <a16:colId xmlns:a16="http://schemas.microsoft.com/office/drawing/2014/main" val="20000"/>
                    </a:ext>
                  </a:extLst>
                </a:gridCol>
                <a:gridCol w="2257717">
                  <a:extLst>
                    <a:ext uri="{9D8B030D-6E8A-4147-A177-3AD203B41FA5}">
                      <a16:colId xmlns:a16="http://schemas.microsoft.com/office/drawing/2014/main" val="2528054669"/>
                    </a:ext>
                  </a:extLst>
                </a:gridCol>
                <a:gridCol w="1425757">
                  <a:extLst>
                    <a:ext uri="{9D8B030D-6E8A-4147-A177-3AD203B41FA5}">
                      <a16:colId xmlns:a16="http://schemas.microsoft.com/office/drawing/2014/main" val="20002"/>
                    </a:ext>
                  </a:extLst>
                </a:gridCol>
                <a:gridCol w="2119460">
                  <a:extLst>
                    <a:ext uri="{9D8B030D-6E8A-4147-A177-3AD203B41FA5}">
                      <a16:colId xmlns:a16="http://schemas.microsoft.com/office/drawing/2014/main" val="2728702007"/>
                    </a:ext>
                  </a:extLst>
                </a:gridCol>
              </a:tblGrid>
              <a:tr h="234831">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algn="ctr">
                        <a:lnSpc>
                          <a:spcPct val="100000"/>
                        </a:lnSpc>
                      </a:pPr>
                      <a:r>
                        <a:rPr lang="en-US" altLang="zh-CN" sz="1800" dirty="0">
                          <a:latin typeface="Arial" panose="020B0604020202020204" pitchFamily="34" charset="0"/>
                          <a:ea typeface="Arial Unicode MS" panose="020B0604020202020204"/>
                          <a:cs typeface="Arial" panose="020B0604020202020204" pitchFamily="34" charset="0"/>
                        </a:rPr>
                        <a:t>Machine</a:t>
                      </a:r>
                      <a:endParaRPr lang="zh-CN" altLang="en-US" sz="1800" dirty="0">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algn="ctr">
                        <a:lnSpc>
                          <a:spcPct val="100000"/>
                        </a:lnSpc>
                      </a:pPr>
                      <a:r>
                        <a:rPr lang="en-US" altLang="zh-CN" sz="1800" dirty="0">
                          <a:latin typeface="Arial" panose="020B0604020202020204" pitchFamily="34" charset="0"/>
                          <a:ea typeface="Arial Unicode MS" panose="020B0604020202020204"/>
                          <a:cs typeface="Arial" panose="020B0604020202020204" pitchFamily="34" charset="0"/>
                        </a:rPr>
                        <a:t>CPU</a:t>
                      </a:r>
                      <a:endParaRPr lang="zh-CN" altLang="en-US" sz="1800" dirty="0">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algn="ctr">
                        <a:lnSpc>
                          <a:spcPct val="100000"/>
                        </a:lnSpc>
                      </a:pPr>
                      <a:r>
                        <a:rPr lang="en-US" altLang="zh-CN" sz="1800" dirty="0">
                          <a:latin typeface="Arial" panose="020B0604020202020204" pitchFamily="34" charset="0"/>
                          <a:ea typeface="Arial Unicode MS" panose="020B0604020202020204"/>
                          <a:cs typeface="Arial" panose="020B0604020202020204" pitchFamily="34" charset="0"/>
                        </a:rPr>
                        <a:t>Memory</a:t>
                      </a:r>
                      <a:endParaRPr lang="zh-CN" altLang="en-US" sz="1800" dirty="0">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algn="ctr">
                        <a:lnSpc>
                          <a:spcPct val="100000"/>
                        </a:lnSpc>
                      </a:pPr>
                      <a:r>
                        <a:rPr lang="en-US" altLang="zh-CN" sz="1800" dirty="0">
                          <a:latin typeface="Arial" panose="020B0604020202020204" pitchFamily="34" charset="0"/>
                          <a:ea typeface="Arial Unicode MS" panose="020B0604020202020204"/>
                          <a:cs typeface="Arial" panose="020B0604020202020204" pitchFamily="34" charset="0"/>
                        </a:rPr>
                        <a:t>Disk</a:t>
                      </a:r>
                      <a:endParaRPr lang="zh-CN" altLang="en-US" sz="1800" dirty="0">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algn="ctr">
                        <a:lnSpc>
                          <a:spcPct val="100000"/>
                        </a:lnSpc>
                      </a:pPr>
                      <a:r>
                        <a:rPr lang="en-US" altLang="zh-CN" sz="1800" dirty="0">
                          <a:latin typeface="Arial" panose="020B0604020202020204" pitchFamily="34" charset="0"/>
                          <a:ea typeface="Arial Unicode MS" panose="020B0604020202020204"/>
                          <a:cs typeface="Arial" panose="020B0604020202020204" pitchFamily="34" charset="0"/>
                        </a:rPr>
                        <a:t>OS</a:t>
                      </a:r>
                      <a:endParaRPr lang="zh-CN" altLang="en-US" sz="1800" dirty="0">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61">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a:lnSpc>
                          <a:spcPct val="200000"/>
                        </a:lnSpc>
                      </a:pPr>
                      <a:r>
                        <a:rPr lang="en-US" altLang="zh-CN" sz="1600" dirty="0">
                          <a:latin typeface="Arial" panose="020B0604020202020204" pitchFamily="34" charset="0"/>
                          <a:ea typeface="Arial Unicode MS" panose="020B0604020202020204"/>
                          <a:cs typeface="Arial" panose="020B0604020202020204" pitchFamily="34" charset="0"/>
                        </a:rPr>
                        <a:t>6 nodes</a:t>
                      </a:r>
                      <a:endParaRPr lang="zh-CN" altLang="en-US" sz="1600" b="0" dirty="0">
                        <a:solidFill>
                          <a:schemeClr val="tx1"/>
                        </a:solidFill>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a:lnSpc>
                          <a:spcPct val="100000"/>
                        </a:lnSpc>
                        <a:spcBef>
                          <a:spcPts val="1200"/>
                        </a:spcBef>
                      </a:pPr>
                      <a:endParaRPr lang="pt-BR" altLang="zh-CN" sz="400" dirty="0">
                        <a:latin typeface="Arial" panose="020B0604020202020204" pitchFamily="34" charset="0"/>
                        <a:ea typeface="Arial Unicode MS" panose="020B0604020202020204"/>
                        <a:cs typeface="Arial" panose="020B0604020202020204" pitchFamily="34" charset="0"/>
                      </a:endParaRPr>
                    </a:p>
                    <a:p>
                      <a:pPr algn="ctr">
                        <a:lnSpc>
                          <a:spcPct val="100000"/>
                        </a:lnSpc>
                        <a:spcBef>
                          <a:spcPts val="0"/>
                        </a:spcBef>
                      </a:pPr>
                      <a:r>
                        <a:rPr lang="pt-BR" altLang="zh-CN" sz="1200" dirty="0">
                          <a:latin typeface="Arial" panose="020B0604020202020204" pitchFamily="34" charset="0"/>
                          <a:ea typeface="Arial Unicode MS" panose="020B0604020202020204"/>
                          <a:cs typeface="Arial" panose="020B0604020202020204" pitchFamily="34" charset="0"/>
                        </a:rPr>
                        <a:t>12-core Intel(R)</a:t>
                      </a:r>
                    </a:p>
                    <a:p>
                      <a:pPr algn="ctr">
                        <a:lnSpc>
                          <a:spcPct val="100000"/>
                        </a:lnSpc>
                        <a:spcBef>
                          <a:spcPts val="0"/>
                        </a:spcBef>
                      </a:pPr>
                      <a:r>
                        <a:rPr lang="pt-BR" altLang="zh-CN" sz="1200" dirty="0">
                          <a:latin typeface="Arial" panose="020B0604020202020204" pitchFamily="34" charset="0"/>
                          <a:ea typeface="Arial Unicode MS" panose="020B0604020202020204"/>
                          <a:cs typeface="Arial" panose="020B0604020202020204" pitchFamily="34" charset="0"/>
                        </a:rPr>
                        <a:t>Xeon(R) CPU E5-2650 v4 @ 2.20 GHz </a:t>
                      </a:r>
                      <a:r>
                        <a:rPr lang="en-US" altLang="zh-CN" sz="1200" b="0" baseline="0" dirty="0">
                          <a:solidFill>
                            <a:schemeClr val="tx1"/>
                          </a:solidFill>
                          <a:latin typeface="Arial" panose="020B0604020202020204" pitchFamily="34" charset="0"/>
                          <a:ea typeface="Arial Unicode MS" panose="020B0604020202020204"/>
                          <a:cs typeface="Arial" panose="020B0604020202020204" pitchFamily="34" charset="0"/>
                        </a:rPr>
                        <a:t>4</a:t>
                      </a:r>
                      <a:endParaRPr lang="zh-CN" altLang="en-US" sz="1200" b="0" dirty="0">
                        <a:solidFill>
                          <a:schemeClr val="tx1"/>
                        </a:solidFill>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a:lnSpc>
                          <a:spcPct val="200000"/>
                        </a:lnSpc>
                      </a:pPr>
                      <a:r>
                        <a:rPr lang="en-US" altLang="zh-CN" sz="1400" dirty="0">
                          <a:latin typeface="Arial" panose="020B0604020202020204" pitchFamily="34" charset="0"/>
                          <a:ea typeface="Arial Unicode MS" panose="020B0604020202020204"/>
                          <a:cs typeface="Arial" panose="020B0604020202020204" pitchFamily="34" charset="0"/>
                        </a:rPr>
                        <a:t>32-GiB DDR4 2400 MHz</a:t>
                      </a:r>
                      <a:endParaRPr lang="zh-CN" altLang="en-US" sz="2000" b="0" dirty="0">
                        <a:solidFill>
                          <a:schemeClr val="tx1"/>
                        </a:solidFill>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algn="ctr">
                        <a:lnSpc>
                          <a:spcPct val="200000"/>
                        </a:lnSpc>
                      </a:pPr>
                      <a:r>
                        <a:rPr lang="en-US" altLang="zh-CN" sz="1600" baseline="0" dirty="0">
                          <a:latin typeface="Arial" panose="020B0604020202020204" pitchFamily="34" charset="0"/>
                          <a:ea typeface="Arial Unicode MS" panose="020B0604020202020204"/>
                          <a:cs typeface="Arial" panose="020B0604020202020204" pitchFamily="34" charset="0"/>
                        </a:rPr>
                        <a:t>500 </a:t>
                      </a:r>
                      <a:r>
                        <a:rPr lang="en-US" altLang="zh-CN" sz="1600" baseline="0" dirty="0" err="1">
                          <a:latin typeface="Arial" panose="020B0604020202020204" pitchFamily="34" charset="0"/>
                          <a:ea typeface="Arial Unicode MS" panose="020B0604020202020204"/>
                          <a:cs typeface="Arial" panose="020B0604020202020204" pitchFamily="34" charset="0"/>
                        </a:rPr>
                        <a:t>Gi</a:t>
                      </a:r>
                      <a:r>
                        <a:rPr lang="en-US" altLang="zh-CN" sz="1600" dirty="0" err="1">
                          <a:latin typeface="Arial" panose="020B0604020202020204" pitchFamily="34" charset="0"/>
                          <a:ea typeface="Arial Unicode MS" panose="020B0604020202020204"/>
                          <a:cs typeface="Arial" panose="020B0604020202020204" pitchFamily="34" charset="0"/>
                        </a:rPr>
                        <a:t>B</a:t>
                      </a:r>
                      <a:r>
                        <a:rPr lang="en-US" altLang="zh-CN" sz="1600" dirty="0">
                          <a:latin typeface="Arial" panose="020B0604020202020204" pitchFamily="34" charset="0"/>
                          <a:ea typeface="Arial Unicode MS" panose="020B0604020202020204"/>
                          <a:cs typeface="Arial" panose="020B0604020202020204" pitchFamily="34" charset="0"/>
                        </a:rPr>
                        <a:t> SSD</a:t>
                      </a:r>
                      <a:endParaRPr lang="en-US" altLang="zh-CN" sz="1600" b="0" dirty="0">
                        <a:solidFill>
                          <a:schemeClr val="tx1"/>
                        </a:solidFill>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algn="ctr" defTabSz="914400" rtl="0" eaLnBrk="1" latinLnBrk="0" hangingPunct="1">
                        <a:lnSpc>
                          <a:spcPct val="100000"/>
                        </a:lnSpc>
                      </a:pPr>
                      <a:r>
                        <a:rPr lang="en-US" altLang="zh-CN" sz="1400" kern="1200" dirty="0">
                          <a:latin typeface="Arial" panose="020B0604020202020204" pitchFamily="34" charset="0"/>
                          <a:ea typeface="Arial Unicode MS" panose="020B0604020202020204"/>
                          <a:cs typeface="Arial" panose="020B0604020202020204" pitchFamily="34" charset="0"/>
                        </a:rPr>
                        <a:t>CentOS 7.6.1810 64-bit Linux kernel 3.10.0</a:t>
                      </a:r>
                      <a:endParaRPr lang="zh-CN" altLang="en-US" sz="1400" b="0" kern="1200" dirty="0">
                        <a:solidFill>
                          <a:schemeClr val="tx1"/>
                        </a:solidFill>
                        <a:latin typeface="Arial" panose="020B0604020202020204" pitchFamily="34" charset="0"/>
                        <a:ea typeface="Arial Unicode MS" panose="020B0604020202020204"/>
                        <a:cs typeface="Arial" panose="020B0604020202020204" pitchFamily="34" charset="0"/>
                      </a:endParaRPr>
                    </a:p>
                  </a:txBody>
                  <a:tcPr marL="91435" marR="91435" marT="45754" marB="45754">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bl>
          </a:graphicData>
        </a:graphic>
      </p:graphicFrame>
      <p:sp>
        <p:nvSpPr>
          <p:cNvPr id="11" name="Rectangle 5">
            <a:extLst>
              <a:ext uri="{FF2B5EF4-FFF2-40B4-BE49-F238E27FC236}">
                <a16:creationId xmlns:a16="http://schemas.microsoft.com/office/drawing/2014/main" id="{83E3CE82-E281-4573-972D-64AD17653998}"/>
              </a:ext>
            </a:extLst>
          </p:cNvPr>
          <p:cNvSpPr/>
          <p:nvPr/>
        </p:nvSpPr>
        <p:spPr>
          <a:xfrm>
            <a:off x="5180012" y="4888332"/>
            <a:ext cx="2249334" cy="369332"/>
          </a:xfrm>
          <a:prstGeom prst="rect">
            <a:avLst/>
          </a:prstGeom>
        </p:spPr>
        <p:txBody>
          <a:bodyPr wrap="none">
            <a:spAutoFit/>
          </a:bodyPr>
          <a:lstStyle/>
          <a:p>
            <a:pPr eaLnBrk="1" fontAlgn="auto" hangingPunct="1">
              <a:spcBef>
                <a:spcPts val="0"/>
              </a:spcBef>
              <a:spcAft>
                <a:spcPts val="0"/>
              </a:spcAft>
            </a:pPr>
            <a:r>
              <a:rPr lang="en-US" altLang="zh-CN" dirty="0">
                <a:solidFill>
                  <a:prstClr val="black"/>
                </a:solidFill>
                <a:latin typeface="Arial" panose="020B0604020202020204" pitchFamily="34" charset="0"/>
                <a:ea typeface="等线" panose="02010600030101010101" pitchFamily="2" charset="-122"/>
                <a:cs typeface="Arial" panose="020B0604020202020204" pitchFamily="34" charset="0"/>
              </a:rPr>
              <a:t>Server configuration</a:t>
            </a:r>
          </a:p>
        </p:txBody>
      </p:sp>
    </p:spTree>
    <p:extLst>
      <p:ext uri="{BB962C8B-B14F-4D97-AF65-F5344CB8AC3E}">
        <p14:creationId xmlns:p14="http://schemas.microsoft.com/office/powerpoint/2010/main" val="134096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Micro-benchmarks</a:t>
            </a:r>
            <a:endParaRPr lang="zh-CN" altLang="en-US" dirty="0"/>
          </a:p>
        </p:txBody>
      </p:sp>
      <p:sp>
        <p:nvSpPr>
          <p:cNvPr id="3" name="内容占位符 2"/>
          <p:cNvSpPr>
            <a:spLocks noGrp="1"/>
          </p:cNvSpPr>
          <p:nvPr>
            <p:ph idx="1"/>
          </p:nvPr>
        </p:nvSpPr>
        <p:spPr>
          <a:xfrm>
            <a:off x="455612" y="1371600"/>
            <a:ext cx="11173090" cy="4678364"/>
          </a:xfrm>
        </p:spPr>
        <p:txBody>
          <a:bodyPr/>
          <a:lstStyle/>
          <a:p>
            <a:r>
              <a:rPr lang="en-US" altLang="zh-CN" dirty="0"/>
              <a:t>Client first writes 200M KV pairs, followed by 20M reads, 2M scans, and 200M updates</a:t>
            </a:r>
          </a:p>
          <a:p>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19</a:t>
            </a:fld>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 y="2667000"/>
            <a:ext cx="11884025" cy="2398813"/>
          </a:xfrm>
          <a:prstGeom prst="rect">
            <a:avLst/>
          </a:prstGeom>
        </p:spPr>
      </p:pic>
      <p:sp>
        <p:nvSpPr>
          <p:cNvPr id="6" name="矩形 5">
            <a:extLst>
              <a:ext uri="{FF2B5EF4-FFF2-40B4-BE49-F238E27FC236}">
                <a16:creationId xmlns:a16="http://schemas.microsoft.com/office/drawing/2014/main" id="{9DE4B5D4-6F64-4F2A-8ECC-30DAC611FFAD}"/>
              </a:ext>
            </a:extLst>
          </p:cNvPr>
          <p:cNvSpPr/>
          <p:nvPr/>
        </p:nvSpPr>
        <p:spPr>
          <a:xfrm>
            <a:off x="1419867" y="5410200"/>
            <a:ext cx="9398945" cy="1107996"/>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rtlCol="0" anchor="ctr"/>
          <a:lstStyle/>
          <a:p>
            <a:pPr algn="ctr">
              <a:lnSpc>
                <a:spcPts val="2600"/>
              </a:lnSpc>
            </a:pPr>
            <a:endParaRPr lang="en-US" altLang="zh-CN" sz="1600" dirty="0">
              <a:latin typeface="+mn-ea"/>
            </a:endParaRPr>
          </a:p>
        </p:txBody>
      </p:sp>
      <p:sp>
        <p:nvSpPr>
          <p:cNvPr id="7" name="文本框 6">
            <a:extLst>
              <a:ext uri="{FF2B5EF4-FFF2-40B4-BE49-F238E27FC236}">
                <a16:creationId xmlns:a16="http://schemas.microsoft.com/office/drawing/2014/main" id="{1F6CF344-B32B-46CE-B778-28F137A0EC30}"/>
              </a:ext>
            </a:extLst>
          </p:cNvPr>
          <p:cNvSpPr txBox="1"/>
          <p:nvPr/>
        </p:nvSpPr>
        <p:spPr>
          <a:xfrm>
            <a:off x="1343667" y="5410200"/>
            <a:ext cx="9475145" cy="1107996"/>
          </a:xfrm>
          <a:prstGeom prst="rect">
            <a:avLst/>
          </a:prstGeom>
          <a:noFill/>
        </p:spPr>
        <p:txBody>
          <a:bodyPr wrap="square">
            <a:spAutoFit/>
          </a:bodyPr>
          <a:lstStyle/>
          <a:p>
            <a:pPr algn="ctr"/>
            <a:r>
              <a:rPr lang="en-US" altLang="zh-CN" sz="2200" dirty="0">
                <a:latin typeface="Arial" panose="020B0604020202020204" pitchFamily="34" charset="0"/>
                <a:cs typeface="Arial" panose="020B0604020202020204" pitchFamily="34" charset="0"/>
              </a:rPr>
              <a:t>Compared to </a:t>
            </a:r>
            <a:r>
              <a:rPr lang="en-US" altLang="zh-CN" sz="2200" b="1" dirty="0">
                <a:latin typeface="Arial" panose="020B0604020202020204" pitchFamily="34" charset="0"/>
                <a:cs typeface="Arial" panose="020B0604020202020204" pitchFamily="34" charset="0"/>
              </a:rPr>
              <a:t>Cassandra</a:t>
            </a:r>
            <a:r>
              <a:rPr lang="en-US" altLang="zh-CN" sz="2200" dirty="0">
                <a:latin typeface="Arial" panose="020B0604020202020204" pitchFamily="34" charset="0"/>
                <a:cs typeface="Arial" panose="020B0604020202020204" pitchFamily="34" charset="0"/>
              </a:rPr>
              <a:t>, </a:t>
            </a:r>
            <a:r>
              <a:rPr lang="en-US" altLang="zh-CN" sz="2200" b="1" dirty="0">
                <a:latin typeface="Arial" panose="020B0604020202020204" pitchFamily="34" charset="0"/>
                <a:cs typeface="Arial" panose="020B0604020202020204" pitchFamily="34" charset="0"/>
              </a:rPr>
              <a:t>DEPART</a:t>
            </a:r>
            <a:r>
              <a:rPr lang="en-US" altLang="zh-CN" sz="2200" dirty="0">
                <a:latin typeface="Arial" panose="020B0604020202020204" pitchFamily="34" charset="0"/>
                <a:cs typeface="Arial" panose="020B0604020202020204" pitchFamily="34" charset="0"/>
              </a:rPr>
              <a:t> improves </a:t>
            </a:r>
            <a:r>
              <a:rPr lang="en-US" altLang="zh-CN" sz="2200" b="1" dirty="0">
                <a:latin typeface="Arial" panose="020B0604020202020204" pitchFamily="34" charset="0"/>
                <a:cs typeface="Arial" panose="020B0604020202020204" pitchFamily="34" charset="0"/>
              </a:rPr>
              <a:t>writes, reads, scans and updates </a:t>
            </a:r>
            <a:r>
              <a:rPr lang="en-US" altLang="zh-CN" sz="2200" dirty="0">
                <a:latin typeface="Arial" panose="020B0604020202020204" pitchFamily="34" charset="0"/>
                <a:cs typeface="Arial" panose="020B0604020202020204" pitchFamily="34" charset="0"/>
              </a:rPr>
              <a:t>up to </a:t>
            </a:r>
            <a:r>
              <a:rPr lang="en-US" altLang="zh-CN" sz="2200" b="1" dirty="0">
                <a:latin typeface="Arial" panose="020B0604020202020204" pitchFamily="34" charset="0"/>
                <a:cs typeface="Arial" panose="020B0604020202020204" pitchFamily="34" charset="0"/>
              </a:rPr>
              <a:t>1.43X, 2.43X, 2.68X</a:t>
            </a:r>
            <a:r>
              <a:rPr lang="zh-CN" altLang="en-US" sz="2200" b="1" dirty="0">
                <a:latin typeface="Arial" panose="020B0604020202020204" pitchFamily="34" charset="0"/>
                <a:cs typeface="Arial" panose="020B0604020202020204" pitchFamily="34" charset="0"/>
              </a:rPr>
              <a:t> </a:t>
            </a:r>
            <a:r>
              <a:rPr lang="en-US" altLang="zh-CN" sz="2200" b="1" dirty="0">
                <a:latin typeface="Arial" panose="020B0604020202020204" pitchFamily="34" charset="0"/>
                <a:cs typeface="Arial" panose="020B0604020202020204" pitchFamily="34" charset="0"/>
              </a:rPr>
              <a:t>and 1.44X;</a:t>
            </a:r>
          </a:p>
          <a:p>
            <a:pPr algn="ctr"/>
            <a:r>
              <a:rPr lang="en-US" altLang="zh-CN" sz="2200" b="1" dirty="0" err="1">
                <a:latin typeface="Arial" panose="020B0604020202020204" pitchFamily="34" charset="0"/>
                <a:cs typeface="Arial" panose="020B0604020202020204" pitchFamily="34" charset="0"/>
              </a:rPr>
              <a:t>mLSM</a:t>
            </a:r>
            <a:r>
              <a:rPr lang="en-US" altLang="zh-CN" sz="2200" dirty="0">
                <a:latin typeface="Arial" panose="020B0604020202020204" pitchFamily="34" charset="0"/>
                <a:cs typeface="Arial" panose="020B0604020202020204" pitchFamily="34" charset="0"/>
              </a:rPr>
              <a:t> notably improves reads, but marginal improvements on writes</a:t>
            </a:r>
            <a:endParaRPr lang="zh-CN"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7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lstStyle/>
          <a:p>
            <a:r>
              <a:rPr lang="en-US" altLang="zh-CN" dirty="0"/>
              <a:t>Data is growing exponentially and diversified</a:t>
            </a:r>
          </a:p>
          <a:p>
            <a:pPr lvl="1"/>
            <a:r>
              <a:rPr lang="en-US" altLang="zh-CN" dirty="0"/>
              <a:t>Total amount of data in the wild will reach 175ZB by 2025</a:t>
            </a:r>
          </a:p>
          <a:p>
            <a:pPr lvl="1"/>
            <a:r>
              <a:rPr lang="en-US" altLang="zh-CN" dirty="0"/>
              <a:t>Unstructured data is dominant (&gt; 75% of all data)</a:t>
            </a:r>
          </a:p>
          <a:p>
            <a:r>
              <a:rPr lang="en-US" altLang="zh-CN" dirty="0"/>
              <a:t>Key-value (KV) stores are widely used </a:t>
            </a:r>
          </a:p>
          <a:p>
            <a:pPr lvl="1"/>
            <a:r>
              <a:rPr lang="en-US" altLang="zh-CN" dirty="0"/>
              <a:t>Flexible data model &amp; high scalability</a:t>
            </a:r>
          </a:p>
          <a:p>
            <a:pPr lvl="1"/>
            <a:r>
              <a:rPr lang="en-US" altLang="zh-CN" dirty="0"/>
              <a:t>Simple interface: Put, Get, Scan,…</a:t>
            </a:r>
          </a:p>
          <a:p>
            <a:pPr lvl="1"/>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a:t>
            </a:fld>
            <a:endParaRPr lang="en-US"/>
          </a:p>
        </p:txBody>
      </p:sp>
      <p:pic>
        <p:nvPicPr>
          <p:cNvPr id="22" name="Picture 2" descr="https://www.percona.com/blog/wp-content/uploads/2015/10/12.jpg">
            <a:extLst>
              <a:ext uri="{FF2B5EF4-FFF2-40B4-BE49-F238E27FC236}">
                <a16:creationId xmlns:a16="http://schemas.microsoft.com/office/drawing/2014/main" id="{9C9BAA24-1227-467C-8FF4-122B92FA49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76" t="28462" r="11267" b="20833"/>
          <a:stretch/>
        </p:blipFill>
        <p:spPr bwMode="auto">
          <a:xfrm>
            <a:off x="3812486" y="5128049"/>
            <a:ext cx="1445001" cy="541876"/>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4416D464-651C-49D9-BF0E-EF999866718F}"/>
              </a:ext>
            </a:extLst>
          </p:cNvPr>
          <p:cNvSpPr/>
          <p:nvPr/>
        </p:nvSpPr>
        <p:spPr>
          <a:xfrm>
            <a:off x="1932146" y="5763186"/>
            <a:ext cx="1011815" cy="400110"/>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Google</a:t>
            </a:r>
            <a:endParaRPr lang="zh-CN" altLang="en-US" sz="2000"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F49C7979-2AF4-40F8-AEBF-90FF1ED5C9D1}"/>
              </a:ext>
            </a:extLst>
          </p:cNvPr>
          <p:cNvSpPr/>
          <p:nvPr/>
        </p:nvSpPr>
        <p:spPr>
          <a:xfrm>
            <a:off x="3875986" y="5772090"/>
            <a:ext cx="1311578" cy="400110"/>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Facebook</a:t>
            </a:r>
            <a:endParaRPr lang="zh-CN" altLang="en-US" sz="2000" dirty="0">
              <a:latin typeface="Arial" panose="020B0604020202020204" pitchFamily="34" charset="0"/>
              <a:cs typeface="Arial" panose="020B0604020202020204" pitchFamily="34" charset="0"/>
            </a:endParaRPr>
          </a:p>
        </p:txBody>
      </p:sp>
      <p:pic>
        <p:nvPicPr>
          <p:cNvPr id="25" name="Picture 8" descr="https://upload.wikimedia.org/wikipedia/commons/thumb/5/5e/Cassandra_logo.svg/1200px-Cassandra_logo.svg.png">
            <a:extLst>
              <a:ext uri="{FF2B5EF4-FFF2-40B4-BE49-F238E27FC236}">
                <a16:creationId xmlns:a16="http://schemas.microsoft.com/office/drawing/2014/main" id="{FADEDEDF-879B-4A34-8C49-199C06A241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145" y="4918769"/>
            <a:ext cx="1172976" cy="785853"/>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矩形 25">
            <a:extLst>
              <a:ext uri="{FF2B5EF4-FFF2-40B4-BE49-F238E27FC236}">
                <a16:creationId xmlns:a16="http://schemas.microsoft.com/office/drawing/2014/main" id="{78146CCB-0AEC-42BD-B5C9-3883BD12BECE}"/>
              </a:ext>
            </a:extLst>
          </p:cNvPr>
          <p:cNvSpPr/>
          <p:nvPr/>
        </p:nvSpPr>
        <p:spPr>
          <a:xfrm>
            <a:off x="6431145" y="5772090"/>
            <a:ext cx="1055097" cy="400110"/>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Apache</a:t>
            </a:r>
            <a:endParaRPr lang="zh-CN" altLang="en-US" sz="2000" dirty="0">
              <a:latin typeface="Arial" panose="020B0604020202020204" pitchFamily="34" charset="0"/>
              <a:cs typeface="Arial" panose="020B0604020202020204" pitchFamily="34" charset="0"/>
            </a:endParaRPr>
          </a:p>
        </p:txBody>
      </p:sp>
      <p:pic>
        <p:nvPicPr>
          <p:cNvPr id="27" name="Picture 2" descr="tikv_logo">
            <a:extLst>
              <a:ext uri="{FF2B5EF4-FFF2-40B4-BE49-F238E27FC236}">
                <a16:creationId xmlns:a16="http://schemas.microsoft.com/office/drawing/2014/main" id="{E34AD662-1B96-459D-874B-90BB52F8E0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2823" y="4918769"/>
            <a:ext cx="1492807" cy="781575"/>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id="{F12EA430-CF80-43E8-8355-FBFCDD8E155E}"/>
              </a:ext>
            </a:extLst>
          </p:cNvPr>
          <p:cNvSpPr/>
          <p:nvPr/>
        </p:nvSpPr>
        <p:spPr>
          <a:xfrm>
            <a:off x="8867409" y="5772090"/>
            <a:ext cx="1228221" cy="400110"/>
          </a:xfrm>
          <a:prstGeom prst="rect">
            <a:avLst/>
          </a:prstGeom>
        </p:spPr>
        <p:txBody>
          <a:bodyPr wrap="none">
            <a:spAutoFit/>
          </a:bodyPr>
          <a:lstStyle/>
          <a:p>
            <a:r>
              <a:rPr lang="en-US" altLang="zh-CN" sz="2000" dirty="0" err="1">
                <a:latin typeface="Arial" panose="020B0604020202020204" pitchFamily="34" charset="0"/>
                <a:cs typeface="Arial" panose="020B0604020202020204" pitchFamily="34" charset="0"/>
              </a:rPr>
              <a:t>PingCAP</a:t>
            </a:r>
            <a:endParaRPr lang="zh-CN" altLang="en-US" sz="2000" dirty="0">
              <a:latin typeface="Arial" panose="020B0604020202020204" pitchFamily="34" charset="0"/>
              <a:cs typeface="Arial" panose="020B0604020202020204" pitchFamily="34" charset="0"/>
            </a:endParaRPr>
          </a:p>
        </p:txBody>
      </p:sp>
      <p:pic>
        <p:nvPicPr>
          <p:cNvPr id="29" name="Picture 4" descr="“leveldb图片”的图片搜索结果">
            <a:extLst>
              <a:ext uri="{FF2B5EF4-FFF2-40B4-BE49-F238E27FC236}">
                <a16:creationId xmlns:a16="http://schemas.microsoft.com/office/drawing/2014/main" id="{5AC91D60-F2F9-4659-8760-1290C489E8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2147" y="4763396"/>
            <a:ext cx="957038" cy="957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80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bwMode="auto">
          <a:xfrm>
            <a:off x="609441" y="1350991"/>
            <a:ext cx="10969943" cy="477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zh-CN" kern="0" dirty="0"/>
              <a:t>For strong consistency, conﬁgurations under triple replication: </a:t>
            </a:r>
            <a:r>
              <a:rPr lang="en-US" altLang="zh-CN" sz="2400" kern="0" dirty="0"/>
              <a:t>(WCL=3, RCL=1), (WCL=2, RCL=2), (WCL=1, RCL=3)</a:t>
            </a:r>
            <a:endParaRPr lang="zh-CN" altLang="en-US" kern="0" dirty="0"/>
          </a:p>
        </p:txBody>
      </p:sp>
      <p:sp>
        <p:nvSpPr>
          <p:cNvPr id="2" name="标题 1"/>
          <p:cNvSpPr>
            <a:spLocks noGrp="1"/>
          </p:cNvSpPr>
          <p:nvPr>
            <p:ph type="title"/>
          </p:nvPr>
        </p:nvSpPr>
        <p:spPr/>
        <p:txBody>
          <a:bodyPr/>
          <a:lstStyle/>
          <a:p>
            <a:r>
              <a:rPr lang="en-US" altLang="zh-CN" dirty="0"/>
              <a:t>Consistency Configurations</a:t>
            </a:r>
            <a:endParaRPr lang="zh-CN" altLang="en-US" dirty="0"/>
          </a:p>
        </p:txBody>
      </p:sp>
      <p:pic>
        <p:nvPicPr>
          <p:cNvPr id="5" name="内容占位符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541" y="2664594"/>
            <a:ext cx="5890471" cy="2440806"/>
          </a:xfrm>
        </p:spPr>
      </p:pic>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20</a:t>
            </a:fld>
            <a:endParaRPr 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012" y="2664593"/>
            <a:ext cx="6202200" cy="2440807"/>
          </a:xfrm>
          <a:prstGeom prst="rect">
            <a:avLst/>
          </a:prstGeom>
        </p:spPr>
      </p:pic>
      <p:sp>
        <p:nvSpPr>
          <p:cNvPr id="8" name="矩形 7">
            <a:extLst>
              <a:ext uri="{FF2B5EF4-FFF2-40B4-BE49-F238E27FC236}">
                <a16:creationId xmlns:a16="http://schemas.microsoft.com/office/drawing/2014/main" id="{9DE4B5D4-6F64-4F2A-8ECC-30DAC611FFAD}"/>
              </a:ext>
            </a:extLst>
          </p:cNvPr>
          <p:cNvSpPr/>
          <p:nvPr/>
        </p:nvSpPr>
        <p:spPr>
          <a:xfrm>
            <a:off x="1141411" y="5410200"/>
            <a:ext cx="9982201" cy="995335"/>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rtlCol="0" anchor="ctr"/>
          <a:lstStyle/>
          <a:p>
            <a:pPr algn="ctr">
              <a:lnSpc>
                <a:spcPts val="2600"/>
              </a:lnSpc>
            </a:pPr>
            <a:endParaRPr lang="en-US" altLang="zh-CN" sz="1600" dirty="0">
              <a:latin typeface="+mn-ea"/>
            </a:endParaRPr>
          </a:p>
        </p:txBody>
      </p:sp>
      <p:sp>
        <p:nvSpPr>
          <p:cNvPr id="9" name="文本框 8">
            <a:extLst>
              <a:ext uri="{FF2B5EF4-FFF2-40B4-BE49-F238E27FC236}">
                <a16:creationId xmlns:a16="http://schemas.microsoft.com/office/drawing/2014/main" id="{1F6CF344-B32B-46CE-B778-28F137A0EC30}"/>
              </a:ext>
            </a:extLst>
          </p:cNvPr>
          <p:cNvSpPr txBox="1"/>
          <p:nvPr/>
        </p:nvSpPr>
        <p:spPr>
          <a:xfrm>
            <a:off x="1141411" y="5529714"/>
            <a:ext cx="9982200" cy="769441"/>
          </a:xfrm>
          <a:prstGeom prst="rect">
            <a:avLst/>
          </a:prstGeom>
          <a:noFill/>
        </p:spPr>
        <p:txBody>
          <a:bodyPr wrap="square">
            <a:spAutoFit/>
          </a:bodyPr>
          <a:lstStyle/>
          <a:p>
            <a:pPr algn="ctr"/>
            <a:r>
              <a:rPr lang="en-US" altLang="zh-CN" sz="2200" b="1" dirty="0">
                <a:latin typeface="Arial" panose="020B0604020202020204" pitchFamily="34" charset="0"/>
                <a:cs typeface="Arial" panose="020B0604020202020204" pitchFamily="34" charset="0"/>
              </a:rPr>
              <a:t>DEPART</a:t>
            </a:r>
            <a:r>
              <a:rPr lang="en-US" altLang="zh-CN" sz="2200" dirty="0">
                <a:latin typeface="Arial" panose="020B0604020202020204" pitchFamily="34" charset="0"/>
                <a:cs typeface="Arial" panose="020B0604020202020204" pitchFamily="34" charset="0"/>
              </a:rPr>
              <a:t> consistently improves writes, reads, scans, updates over </a:t>
            </a:r>
            <a:r>
              <a:rPr lang="en-US" altLang="zh-CN" sz="2200" b="1" dirty="0">
                <a:latin typeface="Arial" panose="020B0604020202020204" pitchFamily="34" charset="0"/>
                <a:cs typeface="Arial" panose="020B0604020202020204" pitchFamily="34" charset="0"/>
              </a:rPr>
              <a:t>Cassandra</a:t>
            </a:r>
            <a:r>
              <a:rPr lang="en-US" altLang="zh-CN" sz="2200" dirty="0">
                <a:latin typeface="Arial" panose="020B0604020202020204" pitchFamily="34" charset="0"/>
                <a:cs typeface="Arial" panose="020B0604020202020204" pitchFamily="34" charset="0"/>
              </a:rPr>
              <a:t>; </a:t>
            </a:r>
          </a:p>
          <a:p>
            <a:pPr algn="ctr"/>
            <a:r>
              <a:rPr lang="en-US" altLang="zh-CN" sz="2200" dirty="0">
                <a:latin typeface="Arial" panose="020B0604020202020204" pitchFamily="34" charset="0"/>
                <a:cs typeface="Arial" panose="020B0604020202020204" pitchFamily="34" charset="0"/>
              </a:rPr>
              <a:t>For </a:t>
            </a:r>
            <a:r>
              <a:rPr lang="en-US" altLang="zh-CN" sz="2200" b="1" dirty="0">
                <a:latin typeface="Arial" panose="020B0604020202020204" pitchFamily="34" charset="0"/>
                <a:cs typeface="Arial" panose="020B0604020202020204" pitchFamily="34" charset="0"/>
              </a:rPr>
              <a:t>RCL ≥ 2</a:t>
            </a:r>
            <a:r>
              <a:rPr lang="en-US" altLang="zh-CN" sz="2200" dirty="0">
                <a:latin typeface="Arial" panose="020B0604020202020204" pitchFamily="34" charset="0"/>
                <a:cs typeface="Arial" panose="020B0604020202020204" pitchFamily="34" charset="0"/>
              </a:rPr>
              <a:t>, the read gains of </a:t>
            </a:r>
            <a:r>
              <a:rPr lang="en-US" altLang="zh-CN" sz="2200" b="1" dirty="0">
                <a:latin typeface="Arial" panose="020B0604020202020204" pitchFamily="34" charset="0"/>
                <a:cs typeface="Arial" panose="020B0604020202020204" pitchFamily="34" charset="0"/>
              </a:rPr>
              <a:t>DEPART</a:t>
            </a:r>
            <a:r>
              <a:rPr lang="en-US" altLang="zh-CN" sz="2200" dirty="0">
                <a:latin typeface="Arial" panose="020B0604020202020204" pitchFamily="34" charset="0"/>
                <a:cs typeface="Arial" panose="020B0604020202020204" pitchFamily="34" charset="0"/>
              </a:rPr>
              <a:t> over Cassandra become smaller</a:t>
            </a:r>
            <a:endParaRPr lang="zh-CN"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45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bwMode="auto">
          <a:xfrm>
            <a:off x="609441" y="1318662"/>
            <a:ext cx="10969943" cy="465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zh-CN" kern="0" dirty="0"/>
              <a:t>Write 20M, 50M,100M KV pairs; erase data in a node; recover</a:t>
            </a:r>
            <a:endParaRPr lang="en-US" altLang="zh-CN" b="1" kern="0" dirty="0"/>
          </a:p>
          <a:p>
            <a:endParaRPr lang="zh-CN" altLang="en-US" kern="0" dirty="0"/>
          </a:p>
        </p:txBody>
      </p:sp>
      <p:sp>
        <p:nvSpPr>
          <p:cNvPr id="2" name="标题 1"/>
          <p:cNvSpPr>
            <a:spLocks noGrp="1"/>
          </p:cNvSpPr>
          <p:nvPr>
            <p:ph type="title"/>
          </p:nvPr>
        </p:nvSpPr>
        <p:spPr/>
        <p:txBody>
          <a:bodyPr/>
          <a:lstStyle/>
          <a:p>
            <a:r>
              <a:rPr lang="en-US" altLang="zh-CN" dirty="0"/>
              <a:t>Recovery Performance</a:t>
            </a:r>
            <a:endParaRPr lang="zh-CN" altLang="en-US" dirty="0"/>
          </a:p>
        </p:txBody>
      </p:sp>
      <p:pic>
        <p:nvPicPr>
          <p:cNvPr id="5" name="内容占位符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3774" y="2569101"/>
            <a:ext cx="7618413" cy="2841099"/>
          </a:xfrm>
        </p:spPr>
      </p:pic>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21</a:t>
            </a:fld>
            <a:endParaRPr lang="en-US"/>
          </a:p>
        </p:txBody>
      </p:sp>
      <p:sp>
        <p:nvSpPr>
          <p:cNvPr id="7" name="矩形 6">
            <a:extLst>
              <a:ext uri="{FF2B5EF4-FFF2-40B4-BE49-F238E27FC236}">
                <a16:creationId xmlns:a16="http://schemas.microsoft.com/office/drawing/2014/main" id="{9DE4B5D4-6F64-4F2A-8ECC-30DAC611FFAD}"/>
              </a:ext>
            </a:extLst>
          </p:cNvPr>
          <p:cNvSpPr/>
          <p:nvPr/>
        </p:nvSpPr>
        <p:spPr>
          <a:xfrm>
            <a:off x="1282958" y="5684297"/>
            <a:ext cx="9583515" cy="945103"/>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rtlCol="0" anchor="ctr"/>
          <a:lstStyle/>
          <a:p>
            <a:pPr algn="ctr">
              <a:lnSpc>
                <a:spcPts val="2600"/>
              </a:lnSpc>
            </a:pPr>
            <a:endParaRPr lang="en-US" altLang="zh-CN" sz="1600" dirty="0">
              <a:latin typeface="+mn-ea"/>
            </a:endParaRPr>
          </a:p>
        </p:txBody>
      </p:sp>
      <p:sp>
        <p:nvSpPr>
          <p:cNvPr id="8" name="文本框 7">
            <a:extLst>
              <a:ext uri="{FF2B5EF4-FFF2-40B4-BE49-F238E27FC236}">
                <a16:creationId xmlns:a16="http://schemas.microsoft.com/office/drawing/2014/main" id="{1F6CF344-B32B-46CE-B778-28F137A0EC30}"/>
              </a:ext>
            </a:extLst>
          </p:cNvPr>
          <p:cNvSpPr txBox="1"/>
          <p:nvPr/>
        </p:nvSpPr>
        <p:spPr>
          <a:xfrm>
            <a:off x="1169611" y="5783759"/>
            <a:ext cx="9720812" cy="769441"/>
          </a:xfrm>
          <a:prstGeom prst="rect">
            <a:avLst/>
          </a:prstGeom>
          <a:noFill/>
        </p:spPr>
        <p:txBody>
          <a:bodyPr wrap="square">
            <a:spAutoFit/>
          </a:bodyPr>
          <a:lstStyle/>
          <a:p>
            <a:pPr algn="ctr"/>
            <a:r>
              <a:rPr lang="en-US" altLang="zh-CN" sz="2200" dirty="0">
                <a:latin typeface="Arial" panose="020B0604020202020204" pitchFamily="34" charset="0"/>
                <a:cs typeface="Arial" panose="020B0604020202020204" pitchFamily="34" charset="0"/>
              </a:rPr>
              <a:t> </a:t>
            </a:r>
            <a:r>
              <a:rPr lang="en-US" altLang="zh-CN" sz="2200" b="1" dirty="0">
                <a:latin typeface="Arial" panose="020B0604020202020204" pitchFamily="34" charset="0"/>
                <a:cs typeface="Arial" panose="020B0604020202020204" pitchFamily="34" charset="0"/>
              </a:rPr>
              <a:t>DEPART</a:t>
            </a:r>
            <a:r>
              <a:rPr lang="en-US" altLang="zh-CN" sz="2200" dirty="0">
                <a:latin typeface="Arial" panose="020B0604020202020204" pitchFamily="34" charset="0"/>
                <a:cs typeface="Arial" panose="020B0604020202020204" pitchFamily="34" charset="0"/>
              </a:rPr>
              <a:t> reduces recovery time of Cassandra </a:t>
            </a:r>
            <a:r>
              <a:rPr lang="en-US" altLang="zh-CN" sz="2200" b="1" dirty="0">
                <a:latin typeface="Arial" panose="020B0604020202020204" pitchFamily="34" charset="0"/>
                <a:cs typeface="Arial" panose="020B0604020202020204" pitchFamily="34" charset="0"/>
              </a:rPr>
              <a:t>by 38-54%</a:t>
            </a:r>
            <a:r>
              <a:rPr lang="en-US" altLang="zh-CN" sz="2200" dirty="0">
                <a:latin typeface="Arial" panose="020B0604020202020204" pitchFamily="34" charset="0"/>
                <a:cs typeface="Arial" panose="020B0604020202020204" pitchFamily="34" charset="0"/>
              </a:rPr>
              <a:t>; and DEPART reduces the time costs of Build MTs and </a:t>
            </a:r>
            <a:r>
              <a:rPr lang="en-US" altLang="zh-CN" sz="2200" dirty="0" err="1">
                <a:latin typeface="Arial" panose="020B0604020202020204" pitchFamily="34" charset="0"/>
                <a:cs typeface="Arial" panose="020B0604020202020204" pitchFamily="34" charset="0"/>
              </a:rPr>
              <a:t>Receive&amp;Write</a:t>
            </a:r>
            <a:r>
              <a:rPr lang="en-US" altLang="zh-CN" sz="2200" dirty="0">
                <a:latin typeface="Arial" panose="020B0604020202020204" pitchFamily="34" charset="0"/>
                <a:cs typeface="Arial" panose="020B0604020202020204" pitchFamily="34" charset="0"/>
              </a:rPr>
              <a:t> </a:t>
            </a:r>
            <a:r>
              <a:rPr lang="en-US" altLang="zh-CN" sz="2200" b="1" dirty="0">
                <a:latin typeface="Arial" panose="020B0604020202020204" pitchFamily="34" charset="0"/>
                <a:cs typeface="Arial" panose="020B0604020202020204" pitchFamily="34" charset="0"/>
              </a:rPr>
              <a:t>by nearly one half</a:t>
            </a:r>
            <a:endParaRPr lang="zh-CN"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09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bwMode="auto">
          <a:xfrm>
            <a:off x="609441" y="1447801"/>
            <a:ext cx="10666571" cy="467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zh-CN" kern="0" dirty="0"/>
              <a:t>Write &amp; read performance versus </a:t>
            </a:r>
            <a:r>
              <a:rPr lang="en-US" altLang="zh-CN" b="1" kern="0" dirty="0"/>
              <a:t>ordering degree S</a:t>
            </a:r>
            <a:endParaRPr lang="zh-CN" altLang="en-US" b="1" kern="0" dirty="0"/>
          </a:p>
        </p:txBody>
      </p:sp>
      <p:sp>
        <p:nvSpPr>
          <p:cNvPr id="2" name="标题 1"/>
          <p:cNvSpPr>
            <a:spLocks noGrp="1"/>
          </p:cNvSpPr>
          <p:nvPr>
            <p:ph type="title"/>
          </p:nvPr>
        </p:nvSpPr>
        <p:spPr/>
        <p:txBody>
          <a:bodyPr/>
          <a:lstStyle/>
          <a:p>
            <a:r>
              <a:rPr lang="en-US" altLang="zh-CN" dirty="0"/>
              <a:t>Impact of Ordering Degree S</a:t>
            </a:r>
            <a:endParaRPr lang="zh-CN" altLang="en-US"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0612" y="2320544"/>
            <a:ext cx="7389813" cy="2480056"/>
          </a:xfrm>
        </p:spPr>
      </p:pic>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22</a:t>
            </a:fld>
            <a:endParaRPr lang="en-US"/>
          </a:p>
        </p:txBody>
      </p:sp>
      <p:sp>
        <p:nvSpPr>
          <p:cNvPr id="7" name="矩形 6">
            <a:extLst>
              <a:ext uri="{FF2B5EF4-FFF2-40B4-BE49-F238E27FC236}">
                <a16:creationId xmlns:a16="http://schemas.microsoft.com/office/drawing/2014/main" id="{9DE4B5D4-6F64-4F2A-8ECC-30DAC611FFAD}"/>
              </a:ext>
            </a:extLst>
          </p:cNvPr>
          <p:cNvSpPr/>
          <p:nvPr/>
        </p:nvSpPr>
        <p:spPr>
          <a:xfrm>
            <a:off x="316652" y="5486400"/>
            <a:ext cx="11555517" cy="852398"/>
          </a:xfrm>
          <a:prstGeom prst="rect">
            <a:avLst/>
          </a:prstGeom>
          <a:solidFill>
            <a:srgbClr val="94B6D2">
              <a:lumMod val="20000"/>
              <a:lumOff val="80000"/>
            </a:srgbClr>
          </a:solidFill>
          <a:ln w="12700" cap="flat" cmpd="sng" algn="ctr">
            <a:solidFill>
              <a:srgbClr val="94B6D2">
                <a:shade val="50000"/>
              </a:srgbClr>
            </a:solidFill>
            <a:prstDash val="solid"/>
          </a:ln>
          <a:effectLst/>
        </p:spPr>
        <p:txBody>
          <a:bodyPr rtlCol="0" anchor="ctr"/>
          <a:lstStyle/>
          <a:p>
            <a:pPr algn="ctr">
              <a:lnSpc>
                <a:spcPts val="2600"/>
              </a:lnSpc>
            </a:pPr>
            <a:endParaRPr lang="en-US" altLang="zh-CN" sz="1600" dirty="0">
              <a:latin typeface="+mn-ea"/>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F6CF344-B32B-46CE-B778-28F137A0EC30}"/>
                  </a:ext>
                </a:extLst>
              </p:cNvPr>
              <p:cNvSpPr txBox="1"/>
              <p:nvPr/>
            </p:nvSpPr>
            <p:spPr>
              <a:xfrm>
                <a:off x="316652" y="5498555"/>
                <a:ext cx="11555517" cy="791692"/>
              </a:xfrm>
              <a:prstGeom prst="rect">
                <a:avLst/>
              </a:prstGeom>
              <a:noFill/>
            </p:spPr>
            <p:txBody>
              <a:bodyPr wrap="square">
                <a:spAutoFit/>
              </a:bodyPr>
              <a:lstStyle/>
              <a:p>
                <a:pPr algn="ctr"/>
                <a:r>
                  <a:rPr lang="en-US" altLang="zh-CN" sz="2200" dirty="0">
                    <a:latin typeface="Arial" panose="020B0604020202020204" pitchFamily="34" charset="0"/>
                    <a:cs typeface="Arial" panose="020B0604020202020204" pitchFamily="34" charset="0"/>
                  </a:rPr>
                  <a:t>Increasing </a:t>
                </a:r>
                <a:r>
                  <a:rPr lang="en-US" altLang="zh-CN" sz="2200" b="1" dirty="0">
                    <a:latin typeface="Arial" panose="020B0604020202020204" pitchFamily="34" charset="0"/>
                    <a:cs typeface="Arial" panose="020B0604020202020204" pitchFamily="34" charset="0"/>
                  </a:rPr>
                  <a:t>S from 1 to </a:t>
                </a:r>
                <a14:m>
                  <m:oMath xmlns:m="http://schemas.openxmlformats.org/officeDocument/2006/math">
                    <m:r>
                      <a:rPr lang="en-US" altLang="zh-CN" sz="24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200" dirty="0">
                    <a:latin typeface="Arial" panose="020B0604020202020204" pitchFamily="34" charset="0"/>
                    <a:cs typeface="Arial" panose="020B0604020202020204" pitchFamily="34" charset="0"/>
                  </a:rPr>
                  <a:t>, the ordering of the two-layer log is relaxed and hence merge-sort overhead becomes smaller, so </a:t>
                </a:r>
                <a:r>
                  <a:rPr lang="en-US" altLang="zh-CN" sz="2200" b="1" dirty="0">
                    <a:latin typeface="Arial" panose="020B0604020202020204" pitchFamily="34" charset="0"/>
                    <a:cs typeface="Arial" panose="020B0604020202020204" pitchFamily="34" charset="0"/>
                  </a:rPr>
                  <a:t>write </a:t>
                </a:r>
                <a:r>
                  <a:rPr lang="en-US" altLang="zh-CN" sz="2200" b="1" dirty="0" err="1">
                    <a:latin typeface="Arial" panose="020B0604020202020204" pitchFamily="34" charset="0"/>
                    <a:cs typeface="Arial" panose="020B0604020202020204" pitchFamily="34" charset="0"/>
                  </a:rPr>
                  <a:t>thpt</a:t>
                </a:r>
                <a:r>
                  <a:rPr lang="en-US" altLang="zh-CN" sz="2200" b="1" dirty="0">
                    <a:latin typeface="Arial" panose="020B0604020202020204" pitchFamily="34" charset="0"/>
                    <a:cs typeface="Arial" panose="020B0604020202020204" pitchFamily="34" charset="0"/>
                  </a:rPr>
                  <a:t> increases but read </a:t>
                </a:r>
                <a:r>
                  <a:rPr lang="en-US" altLang="zh-CN" sz="2200" b="1" dirty="0" err="1">
                    <a:latin typeface="Arial" panose="020B0604020202020204" pitchFamily="34" charset="0"/>
                    <a:cs typeface="Arial" panose="020B0604020202020204" pitchFamily="34" charset="0"/>
                  </a:rPr>
                  <a:t>thpt</a:t>
                </a:r>
                <a:r>
                  <a:rPr lang="en-US" altLang="zh-CN" sz="2200" b="1" dirty="0">
                    <a:latin typeface="Arial" panose="020B0604020202020204" pitchFamily="34" charset="0"/>
                    <a:cs typeface="Arial" panose="020B0604020202020204" pitchFamily="34" charset="0"/>
                  </a:rPr>
                  <a:t> decreases </a:t>
                </a:r>
                <a:endParaRPr lang="zh-CN" altLang="en-US" sz="2200" b="1" dirty="0">
                  <a:latin typeface="Arial" panose="020B0604020202020204" pitchFamily="34" charset="0"/>
                  <a:cs typeface="Arial" panose="020B0604020202020204" pitchFamily="34" charset="0"/>
                </a:endParaRPr>
              </a:p>
            </p:txBody>
          </p:sp>
        </mc:Choice>
        <mc:Fallback xmlns="">
          <p:sp>
            <p:nvSpPr>
              <p:cNvPr id="8" name="文本框 7">
                <a:extLst>
                  <a:ext uri="{FF2B5EF4-FFF2-40B4-BE49-F238E27FC236}">
                    <a16:creationId xmlns:a16="http://schemas.microsoft.com/office/drawing/2014/main" id="{1F6CF344-B32B-46CE-B778-28F137A0EC30}"/>
                  </a:ext>
                </a:extLst>
              </p:cNvPr>
              <p:cNvSpPr txBox="1">
                <a:spLocks noRot="1" noChangeAspect="1" noMove="1" noResize="1" noEditPoints="1" noAdjustHandles="1" noChangeArrowheads="1" noChangeShapeType="1" noTextEdit="1"/>
              </p:cNvSpPr>
              <p:nvPr/>
            </p:nvSpPr>
            <p:spPr>
              <a:xfrm>
                <a:off x="316652" y="5498555"/>
                <a:ext cx="11555517" cy="791692"/>
              </a:xfrm>
              <a:prstGeom prst="rect">
                <a:avLst/>
              </a:prstGeom>
              <a:blipFill>
                <a:blip r:embed="rId4"/>
                <a:stretch>
                  <a:fillRect l="-633" t="-2308" r="-1160" b="-146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4155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Conclusions</a:t>
            </a:r>
            <a:endParaRPr lang="zh-CN" altLang="en-US" dirty="0"/>
          </a:p>
        </p:txBody>
      </p:sp>
      <p:sp>
        <p:nvSpPr>
          <p:cNvPr id="3" name="内容占位符 2"/>
          <p:cNvSpPr>
            <a:spLocks noGrp="1"/>
          </p:cNvSpPr>
          <p:nvPr>
            <p:ph idx="1"/>
          </p:nvPr>
        </p:nvSpPr>
        <p:spPr>
          <a:xfrm>
            <a:off x="609441" y="1447801"/>
            <a:ext cx="11199971" cy="4678364"/>
          </a:xfrm>
        </p:spPr>
        <p:txBody>
          <a:bodyPr/>
          <a:lstStyle/>
          <a:p>
            <a:r>
              <a:rPr lang="en-US" altLang="zh-CN" b="1" dirty="0"/>
              <a:t>DEPART</a:t>
            </a:r>
            <a:r>
              <a:rPr lang="en-US" altLang="zh-CN" dirty="0"/>
              <a:t>: </a:t>
            </a:r>
            <a:r>
              <a:rPr lang="en-US" altLang="zh-CN" b="1" dirty="0">
                <a:solidFill>
                  <a:srgbClr val="FF0000"/>
                </a:solidFill>
              </a:rPr>
              <a:t>Replica decoupling </a:t>
            </a:r>
            <a:r>
              <a:rPr lang="en-US" altLang="zh-CN" dirty="0"/>
              <a:t>for </a:t>
            </a:r>
            <a:r>
              <a:rPr lang="en-US" altLang="zh-CN" b="1" dirty="0">
                <a:solidFill>
                  <a:srgbClr val="FF0000"/>
                </a:solidFill>
              </a:rPr>
              <a:t>high-performance &amp; reliable </a:t>
            </a:r>
            <a:r>
              <a:rPr lang="en-US" altLang="zh-CN" dirty="0"/>
              <a:t>distributed KV storage</a:t>
            </a:r>
          </a:p>
          <a:p>
            <a:pPr lvl="1"/>
            <a:r>
              <a:rPr lang="en-US" altLang="zh-CN" dirty="0"/>
              <a:t>Lightweight replica differentiation</a:t>
            </a:r>
          </a:p>
          <a:p>
            <a:pPr lvl="1"/>
            <a:r>
              <a:rPr lang="en-US" altLang="zh-CN" dirty="0"/>
              <a:t>Two-layer log design for redundant copies for fast writes &amp; recovery</a:t>
            </a:r>
          </a:p>
          <a:p>
            <a:pPr lvl="1"/>
            <a:r>
              <a:rPr lang="en-US" altLang="zh-CN" dirty="0"/>
              <a:t>Tunable ordering to balance reads and writes</a:t>
            </a:r>
          </a:p>
          <a:p>
            <a:pPr lvl="1"/>
            <a:r>
              <a:rPr lang="en-US" altLang="zh-CN" dirty="0"/>
              <a:t>Parallel recovery for fast recovery</a:t>
            </a:r>
          </a:p>
          <a:p>
            <a:pPr lvl="1"/>
            <a:endParaRPr lang="en-US" altLang="zh-CN" dirty="0"/>
          </a:p>
          <a:p>
            <a:r>
              <a:rPr lang="en-US" altLang="zh-CN" dirty="0"/>
              <a:t>More evaluation results and analysis are in the paper</a:t>
            </a:r>
          </a:p>
          <a:p>
            <a:r>
              <a:rPr lang="en-US" altLang="zh-CN" dirty="0"/>
              <a:t>The source code is at </a:t>
            </a:r>
            <a:r>
              <a:rPr lang="en-US" altLang="zh-CN" u="sng" dirty="0">
                <a:solidFill>
                  <a:srgbClr val="FF0000"/>
                </a:solidFill>
              </a:rPr>
              <a:t>https://github.com/ustcadsl/depart</a:t>
            </a:r>
            <a:endParaRPr lang="zh-CN" altLang="en-US" u="sng" dirty="0">
              <a:solidFill>
                <a:srgbClr val="FF0000"/>
              </a:solidFill>
            </a:endParaRPr>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23</a:t>
            </a:fld>
            <a:endParaRPr lang="en-US"/>
          </a:p>
        </p:txBody>
      </p:sp>
    </p:spTree>
    <p:extLst>
      <p:ext uri="{BB962C8B-B14F-4D97-AF65-F5344CB8AC3E}">
        <p14:creationId xmlns:p14="http://schemas.microsoft.com/office/powerpoint/2010/main" val="120362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buNone/>
            </a:pPr>
            <a:endParaRPr lang="en-US" altLang="zh-CN" sz="3600" dirty="0"/>
          </a:p>
          <a:p>
            <a:pPr marL="0" indent="0" algn="ctr">
              <a:buNone/>
            </a:pPr>
            <a:r>
              <a:rPr lang="en-US" altLang="zh-CN" sz="3600" dirty="0"/>
              <a:t>Thanks for your attention!</a:t>
            </a:r>
          </a:p>
          <a:p>
            <a:pPr marL="0" indent="0" algn="ctr">
              <a:buNone/>
            </a:pPr>
            <a:endParaRPr lang="en-US" altLang="zh-CN" sz="3600" dirty="0"/>
          </a:p>
          <a:p>
            <a:pPr marL="0" indent="0" algn="ctr">
              <a:buNone/>
            </a:pPr>
            <a:r>
              <a:rPr lang="en-US" altLang="zh-CN" sz="3600" dirty="0"/>
              <a:t>Q&amp;A</a:t>
            </a:r>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24</a:t>
            </a:fld>
            <a:endParaRPr lang="en-US"/>
          </a:p>
        </p:txBody>
      </p:sp>
    </p:spTree>
    <p:extLst>
      <p:ext uri="{BB962C8B-B14F-4D97-AF65-F5344CB8AC3E}">
        <p14:creationId xmlns:p14="http://schemas.microsoft.com/office/powerpoint/2010/main" val="250431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a:xfrm>
            <a:off x="609441" y="1295400"/>
            <a:ext cx="10969943" cy="4830765"/>
          </a:xfrm>
        </p:spPr>
        <p:txBody>
          <a:bodyPr/>
          <a:lstStyle/>
          <a:p>
            <a:r>
              <a:rPr lang="en-US" altLang="zh-CN" dirty="0"/>
              <a:t>Most KV stores build on </a:t>
            </a:r>
            <a:r>
              <a:rPr lang="en-US" altLang="zh-CN" b="1" dirty="0">
                <a:solidFill>
                  <a:srgbClr val="FF0000"/>
                </a:solidFill>
              </a:rPr>
              <a:t>log-structured merge tree (LSM-tree)</a:t>
            </a:r>
          </a:p>
          <a:p>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3</a:t>
            </a:fld>
            <a:endParaRPr lang="en-US"/>
          </a:p>
        </p:txBody>
      </p:sp>
      <p:cxnSp>
        <p:nvCxnSpPr>
          <p:cNvPr id="47" name="直接连接符 46"/>
          <p:cNvCxnSpPr/>
          <p:nvPr/>
        </p:nvCxnSpPr>
        <p:spPr>
          <a:xfrm flipV="1">
            <a:off x="4723945" y="3976545"/>
            <a:ext cx="1526659" cy="1060799"/>
          </a:xfrm>
          <a:prstGeom prst="line">
            <a:avLst/>
          </a:prstGeom>
          <a:noFill/>
          <a:ln w="28575" cap="flat" cmpd="sng" algn="ctr">
            <a:solidFill>
              <a:sysClr val="windowText" lastClr="000000"/>
            </a:solidFill>
            <a:prstDash val="sysDash"/>
            <a:miter lim="800000"/>
          </a:ln>
          <a:effectLst/>
        </p:spPr>
      </p:cxnSp>
      <p:cxnSp>
        <p:nvCxnSpPr>
          <p:cNvPr id="48" name="直接连接符 47"/>
          <p:cNvCxnSpPr/>
          <p:nvPr/>
        </p:nvCxnSpPr>
        <p:spPr>
          <a:xfrm>
            <a:off x="4723945" y="5434520"/>
            <a:ext cx="1568590" cy="667844"/>
          </a:xfrm>
          <a:prstGeom prst="line">
            <a:avLst/>
          </a:prstGeom>
          <a:noFill/>
          <a:ln w="28575" cap="flat" cmpd="sng" algn="ctr">
            <a:solidFill>
              <a:sysClr val="windowText" lastClr="000000"/>
            </a:solidFill>
            <a:prstDash val="sysDash"/>
            <a:miter lim="800000"/>
          </a:ln>
          <a:effectLst/>
        </p:spPr>
      </p:cxnSp>
      <p:sp>
        <p:nvSpPr>
          <p:cNvPr id="49" name="左大括号 48"/>
          <p:cNvSpPr/>
          <p:nvPr/>
        </p:nvSpPr>
        <p:spPr>
          <a:xfrm rot="10800000">
            <a:off x="7590080" y="3976545"/>
            <a:ext cx="63062" cy="1186374"/>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w="76200">
                <a:solidFill>
                  <a:prstClr val="black"/>
                </a:solidFill>
              </a:ln>
              <a:solidFill>
                <a:prstClr val="black"/>
              </a:solidFill>
              <a:effectLst/>
              <a:uLnTx/>
              <a:uFillTx/>
              <a:latin typeface="等线" panose="020F0502020204030204"/>
              <a:ea typeface="等线" panose="02010600030101010101" pitchFamily="2" charset="-122"/>
              <a:cs typeface="+mn-cs"/>
            </a:endParaRPr>
          </a:p>
        </p:txBody>
      </p:sp>
      <p:sp>
        <p:nvSpPr>
          <p:cNvPr id="50" name="文本框 49"/>
          <p:cNvSpPr txBox="1"/>
          <p:nvPr/>
        </p:nvSpPr>
        <p:spPr>
          <a:xfrm>
            <a:off x="7460121" y="4396411"/>
            <a:ext cx="1252295" cy="369332"/>
          </a:xfrm>
          <a:prstGeom prst="rect">
            <a:avLst/>
          </a:prstGeom>
          <a:noFill/>
        </p:spPr>
        <p:txBody>
          <a:bodyPr wrap="square" rtlCol="0">
            <a:spAutoFit/>
          </a:bodyPr>
          <a:lstStyle/>
          <a:p>
            <a:pPr algn="ctr" eaLnBrk="1" fontAlgn="auto" hangingPunct="1">
              <a:spcBef>
                <a:spcPts val="0"/>
              </a:spcBef>
              <a:spcAft>
                <a:spcPts val="0"/>
              </a:spcAft>
            </a:pPr>
            <a:r>
              <a:rPr lang="en-US" altLang="zh-CN" dirty="0">
                <a:solidFill>
                  <a:prstClr val="black"/>
                </a:solidFill>
                <a:latin typeface="Arial" panose="020B0604020202020204" pitchFamily="34" charset="0"/>
                <a:ea typeface="等线" panose="02010600030101010101" pitchFamily="2" charset="-122"/>
                <a:cs typeface="Arial" panose="020B0604020202020204" pitchFamily="34" charset="0"/>
              </a:rPr>
              <a:t>KVs </a:t>
            </a:r>
            <a:endParaRPr lang="zh-CN" altLang="en-US"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51" name="文本框 50"/>
          <p:cNvSpPr txBox="1"/>
          <p:nvPr/>
        </p:nvSpPr>
        <p:spPr>
          <a:xfrm>
            <a:off x="1173544" y="3509660"/>
            <a:ext cx="955964" cy="369332"/>
          </a:xfrm>
          <a:prstGeom prst="rect">
            <a:avLst/>
          </a:prstGeom>
          <a:noFill/>
        </p:spPr>
        <p:txBody>
          <a:bodyPr wrap="square" rtlCol="0">
            <a:spAutoFit/>
          </a:bodyPr>
          <a:lstStyle/>
          <a:p>
            <a:pPr eaLnBrk="1" fontAlgn="auto" hangingPunct="1">
              <a:spcBef>
                <a:spcPts val="0"/>
              </a:spcBef>
              <a:spcAft>
                <a:spcPts val="0"/>
              </a:spcAft>
            </a:pPr>
            <a:r>
              <a:rPr lang="en-US" altLang="zh-CN" dirty="0">
                <a:solidFill>
                  <a:prstClr val="black"/>
                </a:solidFill>
                <a:latin typeface="Arial" panose="020B0604020202020204" pitchFamily="34" charset="0"/>
                <a:ea typeface="Microsoft JhengHei UI" panose="020B0604030504040204" pitchFamily="34" charset="-120"/>
                <a:cs typeface="Arial" panose="020B0604020202020204" pitchFamily="34" charset="0"/>
              </a:rPr>
              <a:t>Level 0</a:t>
            </a:r>
          </a:p>
        </p:txBody>
      </p:sp>
      <p:sp>
        <p:nvSpPr>
          <p:cNvPr id="52" name="文本框 51"/>
          <p:cNvSpPr txBox="1"/>
          <p:nvPr/>
        </p:nvSpPr>
        <p:spPr>
          <a:xfrm>
            <a:off x="1173544" y="4275025"/>
            <a:ext cx="955964" cy="369332"/>
          </a:xfrm>
          <a:prstGeom prst="rect">
            <a:avLst/>
          </a:prstGeom>
          <a:noFill/>
        </p:spPr>
        <p:txBody>
          <a:bodyPr wrap="square" rtlCol="0">
            <a:spAutoFit/>
          </a:bodyPr>
          <a:lstStyle/>
          <a:p>
            <a:pPr eaLnBrk="1" fontAlgn="auto" hangingPunct="1">
              <a:spcBef>
                <a:spcPts val="0"/>
              </a:spcBef>
              <a:spcAft>
                <a:spcPts val="0"/>
              </a:spcAft>
            </a:pPr>
            <a:r>
              <a:rPr lang="en-US" altLang="zh-CN" dirty="0">
                <a:solidFill>
                  <a:prstClr val="black"/>
                </a:solidFill>
                <a:latin typeface="Arial" panose="020B0604020202020204" pitchFamily="34" charset="0"/>
                <a:ea typeface="Microsoft JhengHei UI" panose="020B0604030504040204" pitchFamily="34" charset="-120"/>
                <a:cs typeface="Arial" panose="020B0604020202020204" pitchFamily="34" charset="0"/>
              </a:rPr>
              <a:t>Level 1</a:t>
            </a:r>
          </a:p>
        </p:txBody>
      </p:sp>
      <p:sp>
        <p:nvSpPr>
          <p:cNvPr id="53" name="文本框 52"/>
          <p:cNvSpPr txBox="1"/>
          <p:nvPr/>
        </p:nvSpPr>
        <p:spPr>
          <a:xfrm>
            <a:off x="1173544" y="5977630"/>
            <a:ext cx="955964" cy="369332"/>
          </a:xfrm>
          <a:prstGeom prst="rect">
            <a:avLst/>
          </a:prstGeom>
          <a:noFill/>
        </p:spPr>
        <p:txBody>
          <a:bodyPr wrap="square" rtlCol="0">
            <a:spAutoFit/>
          </a:bodyPr>
          <a:lstStyle/>
          <a:p>
            <a:pPr algn="ctr" eaLnBrk="1" fontAlgn="auto" hangingPunct="1">
              <a:spcBef>
                <a:spcPts val="0"/>
              </a:spcBef>
              <a:spcAft>
                <a:spcPts val="0"/>
              </a:spcAft>
            </a:pPr>
            <a:r>
              <a:rPr lang="en-US" altLang="zh-CN" dirty="0">
                <a:solidFill>
                  <a:prstClr val="black"/>
                </a:solidFill>
                <a:latin typeface="Arial" panose="020B0604020202020204" pitchFamily="34" charset="0"/>
                <a:ea typeface="Microsoft JhengHei UI" panose="020B0604030504040204" pitchFamily="34" charset="-120"/>
                <a:cs typeface="Arial" panose="020B0604020202020204" pitchFamily="34" charset="0"/>
              </a:rPr>
              <a:t>Level n</a:t>
            </a:r>
          </a:p>
        </p:txBody>
      </p:sp>
      <p:grpSp>
        <p:nvGrpSpPr>
          <p:cNvPr id="54" name="组合 53"/>
          <p:cNvGrpSpPr/>
          <p:nvPr/>
        </p:nvGrpSpPr>
        <p:grpSpPr>
          <a:xfrm>
            <a:off x="2248703" y="4239222"/>
            <a:ext cx="1827793" cy="405135"/>
            <a:chOff x="2069596" y="4565249"/>
            <a:chExt cx="1827793" cy="405135"/>
          </a:xfrm>
        </p:grpSpPr>
        <p:sp>
          <p:nvSpPr>
            <p:cNvPr id="55" name="圆角矩形 54"/>
            <p:cNvSpPr/>
            <p:nvPr/>
          </p:nvSpPr>
          <p:spPr>
            <a:xfrm>
              <a:off x="2069596" y="456524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6" name="圆角矩形 55"/>
            <p:cNvSpPr/>
            <p:nvPr/>
          </p:nvSpPr>
          <p:spPr>
            <a:xfrm>
              <a:off x="2738131" y="456524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7" name="圆角矩形 56"/>
            <p:cNvSpPr/>
            <p:nvPr/>
          </p:nvSpPr>
          <p:spPr>
            <a:xfrm>
              <a:off x="3406666" y="456524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grpSp>
      <p:grpSp>
        <p:nvGrpSpPr>
          <p:cNvPr id="58" name="组合 57"/>
          <p:cNvGrpSpPr/>
          <p:nvPr/>
        </p:nvGrpSpPr>
        <p:grpSpPr>
          <a:xfrm>
            <a:off x="2248703" y="3473857"/>
            <a:ext cx="1159258" cy="405135"/>
            <a:chOff x="2069597" y="3926467"/>
            <a:chExt cx="1159258" cy="405135"/>
          </a:xfrm>
        </p:grpSpPr>
        <p:sp>
          <p:nvSpPr>
            <p:cNvPr id="59" name="圆角矩形 58"/>
            <p:cNvSpPr/>
            <p:nvPr/>
          </p:nvSpPr>
          <p:spPr>
            <a:xfrm>
              <a:off x="2069597" y="3926467"/>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0" name="圆角矩形 59"/>
            <p:cNvSpPr/>
            <p:nvPr/>
          </p:nvSpPr>
          <p:spPr>
            <a:xfrm>
              <a:off x="2738132" y="3926467"/>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grpSp>
      <p:grpSp>
        <p:nvGrpSpPr>
          <p:cNvPr id="61" name="组合 60"/>
          <p:cNvGrpSpPr/>
          <p:nvPr/>
        </p:nvGrpSpPr>
        <p:grpSpPr>
          <a:xfrm>
            <a:off x="2248703" y="5783759"/>
            <a:ext cx="3114551" cy="769441"/>
            <a:chOff x="2069596" y="5452260"/>
            <a:chExt cx="3114551" cy="769441"/>
          </a:xfrm>
        </p:grpSpPr>
        <p:sp>
          <p:nvSpPr>
            <p:cNvPr id="62" name="文本框 61"/>
            <p:cNvSpPr txBox="1"/>
            <p:nvPr/>
          </p:nvSpPr>
          <p:spPr>
            <a:xfrm>
              <a:off x="4037356" y="5452260"/>
              <a:ext cx="783843"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44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63" name="圆角矩形 62"/>
            <p:cNvSpPr/>
            <p:nvPr/>
          </p:nvSpPr>
          <p:spPr>
            <a:xfrm>
              <a:off x="2069596" y="5610672"/>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4" name="圆角矩形 63"/>
            <p:cNvSpPr/>
            <p:nvPr/>
          </p:nvSpPr>
          <p:spPr>
            <a:xfrm>
              <a:off x="2738131" y="5610672"/>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5" name="圆角矩形 64"/>
            <p:cNvSpPr/>
            <p:nvPr/>
          </p:nvSpPr>
          <p:spPr>
            <a:xfrm>
              <a:off x="3406666" y="5610672"/>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6" name="圆角矩形 65"/>
            <p:cNvSpPr/>
            <p:nvPr/>
          </p:nvSpPr>
          <p:spPr>
            <a:xfrm>
              <a:off x="4693424" y="5603706"/>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grpSp>
      <p:sp>
        <p:nvSpPr>
          <p:cNvPr id="67" name="文本框 66"/>
          <p:cNvSpPr txBox="1"/>
          <p:nvPr/>
        </p:nvSpPr>
        <p:spPr>
          <a:xfrm rot="5400000">
            <a:off x="1253248" y="5396581"/>
            <a:ext cx="783843" cy="769441"/>
          </a:xfrm>
          <a:prstGeom prst="rect">
            <a:avLst/>
          </a:prstGeom>
          <a:noFill/>
        </p:spPr>
        <p:txBody>
          <a:bodyPr wrap="square" rtlCol="0">
            <a:spAutoFit/>
          </a:bodyPr>
          <a:lstStyle/>
          <a:p>
            <a:pPr eaLnBrk="1" fontAlgn="auto" hangingPunct="1">
              <a:spcBef>
                <a:spcPts val="0"/>
              </a:spcBef>
              <a:spcAft>
                <a:spcPts val="0"/>
              </a:spcAft>
            </a:pPr>
            <a:r>
              <a:rPr lang="en-US" altLang="zh-CN" sz="4400" dirty="0">
                <a:solidFill>
                  <a:prstClr val="black"/>
                </a:solidFill>
                <a:latin typeface="等线" panose="020F0502020204030204"/>
                <a:ea typeface="等线" panose="02010600030101010101" pitchFamily="2" charset="-122"/>
              </a:rPr>
              <a:t>…</a:t>
            </a:r>
            <a:endParaRPr lang="zh-CN" altLang="en-US" sz="4400" dirty="0">
              <a:solidFill>
                <a:prstClr val="black"/>
              </a:solidFill>
              <a:latin typeface="等线" panose="020F0502020204030204"/>
              <a:ea typeface="等线" panose="02010600030101010101" pitchFamily="2" charset="-122"/>
            </a:endParaRPr>
          </a:p>
        </p:txBody>
      </p:sp>
      <p:sp>
        <p:nvSpPr>
          <p:cNvPr id="68" name="文本框 67"/>
          <p:cNvSpPr txBox="1"/>
          <p:nvPr/>
        </p:nvSpPr>
        <p:spPr>
          <a:xfrm>
            <a:off x="1063708" y="5042270"/>
            <a:ext cx="1154010" cy="369332"/>
          </a:xfrm>
          <a:prstGeom prst="rect">
            <a:avLst/>
          </a:prstGeom>
          <a:noFill/>
        </p:spPr>
        <p:txBody>
          <a:bodyPr wrap="square" rtlCol="0">
            <a:spAutoFit/>
          </a:bodyPr>
          <a:lstStyle/>
          <a:p>
            <a:pPr algn="ctr" eaLnBrk="1" fontAlgn="auto" hangingPunct="1">
              <a:spcBef>
                <a:spcPts val="0"/>
              </a:spcBef>
              <a:spcAft>
                <a:spcPts val="0"/>
              </a:spcAft>
            </a:pPr>
            <a:r>
              <a:rPr lang="en-US" altLang="zh-CN" dirty="0">
                <a:solidFill>
                  <a:prstClr val="black"/>
                </a:solidFill>
                <a:latin typeface="Arial" panose="020B0604020202020204" pitchFamily="34" charset="0"/>
                <a:ea typeface="Microsoft JhengHei UI" panose="020B0604030504040204" pitchFamily="34" charset="-120"/>
                <a:cs typeface="Arial" panose="020B0604020202020204" pitchFamily="34" charset="0"/>
              </a:rPr>
              <a:t>Level 2</a:t>
            </a:r>
          </a:p>
        </p:txBody>
      </p:sp>
      <p:grpSp>
        <p:nvGrpSpPr>
          <p:cNvPr id="69" name="组合 68"/>
          <p:cNvGrpSpPr/>
          <p:nvPr/>
        </p:nvGrpSpPr>
        <p:grpSpPr>
          <a:xfrm>
            <a:off x="2256072" y="4842215"/>
            <a:ext cx="2467873" cy="769441"/>
            <a:chOff x="2076965" y="4471537"/>
            <a:chExt cx="2467873" cy="769441"/>
          </a:xfrm>
        </p:grpSpPr>
        <p:sp>
          <p:nvSpPr>
            <p:cNvPr id="70" name="圆角矩形 69"/>
            <p:cNvSpPr/>
            <p:nvPr/>
          </p:nvSpPr>
          <p:spPr>
            <a:xfrm>
              <a:off x="2076965" y="463578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1" name="圆角矩形 70"/>
            <p:cNvSpPr/>
            <p:nvPr/>
          </p:nvSpPr>
          <p:spPr>
            <a:xfrm>
              <a:off x="2745500" y="463578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2" name="圆角矩形 71"/>
            <p:cNvSpPr/>
            <p:nvPr/>
          </p:nvSpPr>
          <p:spPr>
            <a:xfrm>
              <a:off x="4054115" y="4635789"/>
              <a:ext cx="490723" cy="405135"/>
            </a:xfrm>
            <a:prstGeom prst="roundRect">
              <a:avLst/>
            </a:prstGeom>
            <a:solidFill>
              <a:srgbClr val="5B9BD5">
                <a:lumMod val="40000"/>
                <a:lumOff val="60000"/>
              </a:srgbClr>
            </a:solidFill>
            <a:ln w="28575">
              <a:solidFill>
                <a:srgbClr val="5B9BD5">
                  <a:lumMod val="50000"/>
                </a:srgb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3" name="文本框 72"/>
            <p:cNvSpPr txBox="1"/>
            <p:nvPr/>
          </p:nvSpPr>
          <p:spPr>
            <a:xfrm>
              <a:off x="3367211" y="4471537"/>
              <a:ext cx="783843"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rPr>
                <a:t>…</a:t>
              </a:r>
              <a:endParaRPr kumimoji="0" lang="zh-CN" altLang="en-US" sz="44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grpSp>
      <p:sp>
        <p:nvSpPr>
          <p:cNvPr id="74" name="文本框 73"/>
          <p:cNvSpPr txBox="1"/>
          <p:nvPr/>
        </p:nvSpPr>
        <p:spPr>
          <a:xfrm>
            <a:off x="2901090" y="5314222"/>
            <a:ext cx="783843" cy="769441"/>
          </a:xfrm>
          <a:prstGeom prst="rect">
            <a:avLst/>
          </a:prstGeom>
          <a:noFill/>
        </p:spPr>
        <p:txBody>
          <a:bodyPr wrap="square" rtlCol="0">
            <a:spAutoFit/>
          </a:bodyPr>
          <a:lstStyle/>
          <a:p>
            <a:pPr eaLnBrk="1" fontAlgn="auto" hangingPunct="1">
              <a:spcBef>
                <a:spcPts val="0"/>
              </a:spcBef>
              <a:spcAft>
                <a:spcPts val="0"/>
              </a:spcAft>
            </a:pPr>
            <a:r>
              <a:rPr lang="en-US" altLang="zh-CN" sz="4400" dirty="0">
                <a:solidFill>
                  <a:prstClr val="black"/>
                </a:solidFill>
                <a:latin typeface="等线" panose="020F0502020204030204"/>
                <a:ea typeface="等线" panose="02010600030101010101" pitchFamily="2" charset="-122"/>
              </a:rPr>
              <a:t>…</a:t>
            </a:r>
            <a:endParaRPr lang="zh-CN" altLang="en-US" sz="4400" dirty="0">
              <a:solidFill>
                <a:prstClr val="black"/>
              </a:solidFill>
              <a:latin typeface="等线" panose="020F0502020204030204"/>
              <a:ea typeface="等线" panose="02010600030101010101" pitchFamily="2" charset="-122"/>
            </a:endParaRPr>
          </a:p>
        </p:txBody>
      </p:sp>
      <p:cxnSp>
        <p:nvCxnSpPr>
          <p:cNvPr id="75" name="直接连接符 74"/>
          <p:cNvCxnSpPr/>
          <p:nvPr/>
        </p:nvCxnSpPr>
        <p:spPr>
          <a:xfrm>
            <a:off x="819157" y="3137225"/>
            <a:ext cx="7421040" cy="0"/>
          </a:xfrm>
          <a:prstGeom prst="line">
            <a:avLst/>
          </a:prstGeom>
          <a:noFill/>
          <a:ln w="28575" cap="flat" cmpd="sng" algn="ctr">
            <a:solidFill>
              <a:sysClr val="windowText" lastClr="000000"/>
            </a:solidFill>
            <a:prstDash val="solid"/>
            <a:miter lim="800000"/>
          </a:ln>
          <a:effectLst/>
        </p:spPr>
      </p:cxnSp>
      <p:sp>
        <p:nvSpPr>
          <p:cNvPr id="76" name="文本框 75"/>
          <p:cNvSpPr txBox="1"/>
          <p:nvPr/>
        </p:nvSpPr>
        <p:spPr>
          <a:xfrm>
            <a:off x="717467" y="2719386"/>
            <a:ext cx="1110390" cy="400110"/>
          </a:xfrm>
          <a:prstGeom prst="rect">
            <a:avLst/>
          </a:prstGeom>
          <a:noFill/>
        </p:spPr>
        <p:txBody>
          <a:bodyPr wrap="square" rtlCol="0">
            <a:spAutoFit/>
          </a:bodyPr>
          <a:lstStyle/>
          <a:p>
            <a:pPr eaLnBrk="1" fontAlgn="auto" hangingPunct="1">
              <a:spcBef>
                <a:spcPts val="0"/>
              </a:spcBef>
              <a:spcAft>
                <a:spcPts val="0"/>
              </a:spcAft>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Memory</a:t>
            </a:r>
            <a:endParaRPr lang="zh-CN" altLang="en-US" sz="2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77" name="文本框 76"/>
          <p:cNvSpPr txBox="1"/>
          <p:nvPr/>
        </p:nvSpPr>
        <p:spPr>
          <a:xfrm>
            <a:off x="872321" y="3104293"/>
            <a:ext cx="1110390" cy="400110"/>
          </a:xfrm>
          <a:prstGeom prst="rect">
            <a:avLst/>
          </a:prstGeom>
          <a:noFill/>
        </p:spPr>
        <p:txBody>
          <a:bodyPr wrap="square" rtlCol="0">
            <a:spAutoFit/>
          </a:bodyPr>
          <a:lstStyle/>
          <a:p>
            <a:pPr eaLnBrk="1" fontAlgn="auto" hangingPunct="1">
              <a:spcBef>
                <a:spcPts val="0"/>
              </a:spcBef>
              <a:spcAft>
                <a:spcPts val="0"/>
              </a:spcAft>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Disk</a:t>
            </a:r>
            <a:endParaRPr lang="zh-CN" altLang="en-US" sz="2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pic>
        <p:nvPicPr>
          <p:cNvPr id="78" name="图片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535" y="3926976"/>
            <a:ext cx="1264449" cy="2219688"/>
          </a:xfrm>
          <a:prstGeom prst="rect">
            <a:avLst/>
          </a:prstGeom>
        </p:spPr>
      </p:pic>
      <p:sp>
        <p:nvSpPr>
          <p:cNvPr id="79" name="文本框 78"/>
          <p:cNvSpPr txBox="1"/>
          <p:nvPr/>
        </p:nvSpPr>
        <p:spPr>
          <a:xfrm>
            <a:off x="6298611" y="6129299"/>
            <a:ext cx="1252295" cy="369332"/>
          </a:xfrm>
          <a:prstGeom prst="rect">
            <a:avLst/>
          </a:prstGeom>
          <a:noFill/>
        </p:spPr>
        <p:txBody>
          <a:bodyPr wrap="square" rtlCol="0">
            <a:spAutoFit/>
          </a:bodyPr>
          <a:lstStyle/>
          <a:p>
            <a:pPr algn="ctr" eaLnBrk="1" fontAlgn="auto" hangingPunct="1">
              <a:spcBef>
                <a:spcPts val="0"/>
              </a:spcBef>
              <a:spcAft>
                <a:spcPts val="0"/>
              </a:spcAft>
            </a:pPr>
            <a:r>
              <a:rPr lang="en-US" altLang="zh-CN" dirty="0" err="1">
                <a:solidFill>
                  <a:prstClr val="black"/>
                </a:solidFill>
                <a:latin typeface="Arial" panose="020B0604020202020204" pitchFamily="34" charset="0"/>
                <a:ea typeface="等线" panose="02010600030101010101" pitchFamily="2" charset="-122"/>
                <a:cs typeface="Arial" panose="020B0604020202020204" pitchFamily="34" charset="0"/>
              </a:rPr>
              <a:t>SSTable</a:t>
            </a:r>
            <a:endParaRPr lang="zh-CN" altLang="en-US"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0" name="矩形 79"/>
          <p:cNvSpPr/>
          <p:nvPr/>
        </p:nvSpPr>
        <p:spPr>
          <a:xfrm>
            <a:off x="4162296" y="2272766"/>
            <a:ext cx="1637849" cy="535189"/>
          </a:xfrm>
          <a:prstGeom prst="rect">
            <a:avLst/>
          </a:prstGeom>
          <a:solidFill>
            <a:srgbClr val="5B9BD5"/>
          </a:solidFill>
          <a:ln w="19050">
            <a:solidFill>
              <a:srgbClr val="FFC000">
                <a:lumMod val="50000"/>
              </a:srgbClr>
            </a:solid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ea typeface="Microsoft JhengHei UI" panose="020B0604030504040204" pitchFamily="34" charset="-120"/>
                <a:cs typeface="Arial" panose="020B0604020202020204" pitchFamily="34" charset="0"/>
              </a:rPr>
              <a:t>MemTable</a:t>
            </a:r>
            <a:endParaRPr kumimoji="0" lang="zh-CN" altLang="en-US" sz="2400" b="0" i="0" u="none" strike="noStrike" kern="1200" cap="none" spc="0" normalizeH="0" baseline="0" noProof="0" dirty="0">
              <a:ln>
                <a:noFill/>
              </a:ln>
              <a:solidFill>
                <a:prstClr val="black"/>
              </a:solidFill>
              <a:effectLst/>
              <a:uLnTx/>
              <a:uFillTx/>
              <a:ea typeface="Microsoft JhengHei UI" panose="020B0604030504040204" pitchFamily="34" charset="-120"/>
              <a:cs typeface="Arial" panose="020B0604020202020204" pitchFamily="34" charset="0"/>
            </a:endParaRPr>
          </a:p>
        </p:txBody>
      </p:sp>
      <p:sp>
        <p:nvSpPr>
          <p:cNvPr id="81" name="矩形 80">
            <a:extLst>
              <a:ext uri="{FF2B5EF4-FFF2-40B4-BE49-F238E27FC236}">
                <a16:creationId xmlns:a16="http://schemas.microsoft.com/office/drawing/2014/main" id="{B901D4F7-8C5E-4FA6-B20E-AC92F85C94B5}"/>
              </a:ext>
            </a:extLst>
          </p:cNvPr>
          <p:cNvSpPr/>
          <p:nvPr/>
        </p:nvSpPr>
        <p:spPr>
          <a:xfrm>
            <a:off x="1827857" y="2216472"/>
            <a:ext cx="1637849" cy="639012"/>
          </a:xfrm>
          <a:prstGeom prst="rect">
            <a:avLst/>
          </a:prstGeom>
          <a:solidFill>
            <a:srgbClr val="5B9BD5"/>
          </a:solidFill>
          <a:ln w="19050">
            <a:solidFill>
              <a:srgbClr val="FFC000">
                <a:lumMod val="50000"/>
              </a:srgbClr>
            </a:solid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ea typeface="Microsoft JhengHei UI" panose="020B0604030504040204" pitchFamily="34" charset="-120"/>
                <a:cs typeface="Arial" panose="020B0604020202020204" pitchFamily="34" charset="0"/>
              </a:rPr>
              <a:t>Immutable </a:t>
            </a:r>
            <a:r>
              <a:rPr kumimoji="0" lang="en-US" altLang="zh-CN" sz="2000" b="0" i="0" u="none" strike="noStrike" kern="1200" cap="none" spc="0" normalizeH="0" baseline="0" noProof="0" dirty="0" err="1">
                <a:ln>
                  <a:noFill/>
                </a:ln>
                <a:solidFill>
                  <a:prstClr val="black"/>
                </a:solidFill>
                <a:effectLst/>
                <a:uLnTx/>
                <a:uFillTx/>
                <a:ea typeface="Microsoft JhengHei UI" panose="020B0604030504040204" pitchFamily="34" charset="-120"/>
                <a:cs typeface="Arial" panose="020B0604020202020204" pitchFamily="34" charset="0"/>
              </a:rPr>
              <a:t>MemTable</a:t>
            </a:r>
            <a:endParaRPr kumimoji="0" lang="zh-CN" altLang="en-US" sz="2000" b="0" i="0" u="none" strike="noStrike" kern="1200" cap="none" spc="0" normalizeH="0" baseline="0" noProof="0" dirty="0">
              <a:ln>
                <a:noFill/>
              </a:ln>
              <a:solidFill>
                <a:prstClr val="black"/>
              </a:solidFill>
              <a:effectLst/>
              <a:uLnTx/>
              <a:uFillTx/>
              <a:ea typeface="Microsoft JhengHei UI" panose="020B0604030504040204" pitchFamily="34" charset="-120"/>
              <a:cs typeface="Arial" panose="020B0604020202020204" pitchFamily="34" charset="0"/>
            </a:endParaRPr>
          </a:p>
        </p:txBody>
      </p:sp>
      <p:sp>
        <p:nvSpPr>
          <p:cNvPr id="82" name="箭头: 下 4">
            <a:extLst>
              <a:ext uri="{FF2B5EF4-FFF2-40B4-BE49-F238E27FC236}">
                <a16:creationId xmlns:a16="http://schemas.microsoft.com/office/drawing/2014/main" id="{CC9D950D-548C-494E-8BBF-3D1732054A28}"/>
              </a:ext>
            </a:extLst>
          </p:cNvPr>
          <p:cNvSpPr/>
          <p:nvPr/>
        </p:nvSpPr>
        <p:spPr>
          <a:xfrm rot="5400000">
            <a:off x="5989342" y="2261838"/>
            <a:ext cx="295445" cy="559386"/>
          </a:xfrm>
          <a:prstGeom prst="downArrow">
            <a:avLst>
              <a:gd name="adj1" fmla="val 50000"/>
              <a:gd name="adj2" fmla="val 7248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83" name="箭头: 下 4">
            <a:extLst>
              <a:ext uri="{FF2B5EF4-FFF2-40B4-BE49-F238E27FC236}">
                <a16:creationId xmlns:a16="http://schemas.microsoft.com/office/drawing/2014/main" id="{CEF457EC-B824-47F2-9D02-C0CDC88921F0}"/>
              </a:ext>
            </a:extLst>
          </p:cNvPr>
          <p:cNvSpPr/>
          <p:nvPr/>
        </p:nvSpPr>
        <p:spPr>
          <a:xfrm rot="5400000">
            <a:off x="3723482" y="2335720"/>
            <a:ext cx="295445" cy="467732"/>
          </a:xfrm>
          <a:prstGeom prst="downArrow">
            <a:avLst>
              <a:gd name="adj1" fmla="val 50000"/>
              <a:gd name="adj2" fmla="val 7248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84" name="箭头: 下 4">
            <a:extLst>
              <a:ext uri="{FF2B5EF4-FFF2-40B4-BE49-F238E27FC236}">
                <a16:creationId xmlns:a16="http://schemas.microsoft.com/office/drawing/2014/main" id="{A22352F9-54C7-4635-9235-E064357A9DE8}"/>
              </a:ext>
            </a:extLst>
          </p:cNvPr>
          <p:cNvSpPr/>
          <p:nvPr/>
        </p:nvSpPr>
        <p:spPr>
          <a:xfrm>
            <a:off x="2371863" y="2941409"/>
            <a:ext cx="295445" cy="459914"/>
          </a:xfrm>
          <a:prstGeom prst="downArrow">
            <a:avLst>
              <a:gd name="adj1" fmla="val 50000"/>
              <a:gd name="adj2" fmla="val 7248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85" name="箭头: 左 60">
            <a:extLst>
              <a:ext uri="{FF2B5EF4-FFF2-40B4-BE49-F238E27FC236}">
                <a16:creationId xmlns:a16="http://schemas.microsoft.com/office/drawing/2014/main" id="{16959D67-1FDE-470D-A939-206E54C92C93}"/>
              </a:ext>
            </a:extLst>
          </p:cNvPr>
          <p:cNvSpPr/>
          <p:nvPr/>
        </p:nvSpPr>
        <p:spPr bwMode="auto">
          <a:xfrm rot="16200000">
            <a:off x="7033468" y="2835977"/>
            <a:ext cx="468395" cy="307742"/>
          </a:xfrm>
          <a:prstGeom prst="leftArrow">
            <a:avLst/>
          </a:prstGeom>
          <a:noFill/>
          <a:ln w="31750" cap="flat" cmpd="sng" algn="ctr">
            <a:solidFill>
              <a:sysClr val="windowText" lastClr="000000"/>
            </a:solidFill>
            <a:prstDash val="solid"/>
            <a:round/>
            <a:headEnd type="none" w="med" len="med"/>
            <a:tailEnd type="none" w="med" len="med"/>
          </a:ln>
          <a:effectLst/>
        </p:spPr>
        <p:txBody>
          <a:bodyPr vert="horz" wrap="square" lIns="153561" tIns="76780" rIns="153561" bIns="76780" numCol="1" rtlCol="0" anchor="t" anchorCtr="0" compatLnSpc="1">
            <a:prstTxWarp prst="textNoShape">
              <a:avLst/>
            </a:prstTxWarp>
          </a:bodyPr>
          <a:lstStyle/>
          <a:p>
            <a:pPr marL="0" marR="0" lvl="0" indent="0" defTabSz="1535521"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矩形: 圆角 61">
            <a:extLst>
              <a:ext uri="{FF2B5EF4-FFF2-40B4-BE49-F238E27FC236}">
                <a16:creationId xmlns:a16="http://schemas.microsoft.com/office/drawing/2014/main" id="{E4BB75DB-FCE0-431A-AD0A-6208A2A68A1F}"/>
              </a:ext>
            </a:extLst>
          </p:cNvPr>
          <p:cNvSpPr/>
          <p:nvPr/>
        </p:nvSpPr>
        <p:spPr bwMode="auto">
          <a:xfrm>
            <a:off x="6812228" y="3307059"/>
            <a:ext cx="938556" cy="471625"/>
          </a:xfrm>
          <a:prstGeom prst="roundRect">
            <a:avLst/>
          </a:prstGeom>
          <a:noFill/>
          <a:ln w="31750" cap="flat" cmpd="sng" algn="ctr">
            <a:solidFill>
              <a:sysClr val="windowText" lastClr="000000"/>
            </a:solidFill>
            <a:prstDash val="sysDash"/>
            <a:round/>
            <a:headEnd type="none" w="med" len="med"/>
            <a:tailEnd type="none" w="med" len="med"/>
          </a:ln>
          <a:effectLst/>
        </p:spPr>
        <p:txBody>
          <a:bodyPr vert="horz" wrap="square" lIns="153561" tIns="76780" rIns="153561" bIns="76780" numCol="1" rtlCol="0" anchor="t" anchorCtr="0" compatLnSpc="1">
            <a:prstTxWarp prst="textNoShape">
              <a:avLst/>
            </a:prstTxWarp>
          </a:bodyPr>
          <a:lstStyle/>
          <a:p>
            <a:pPr marL="0" marR="0" lvl="0" indent="0" defTabSz="1535521"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3D3F4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文本框 62">
            <a:extLst>
              <a:ext uri="{FF2B5EF4-FFF2-40B4-BE49-F238E27FC236}">
                <a16:creationId xmlns:a16="http://schemas.microsoft.com/office/drawing/2014/main" id="{877978DD-6ACA-47F7-B065-E65F554D3BA6}"/>
              </a:ext>
            </a:extLst>
          </p:cNvPr>
          <p:cNvSpPr txBox="1"/>
          <p:nvPr/>
        </p:nvSpPr>
        <p:spPr>
          <a:xfrm>
            <a:off x="6860641" y="3319739"/>
            <a:ext cx="868186" cy="461665"/>
          </a:xfrm>
          <a:prstGeom prst="rect">
            <a:avLst/>
          </a:prstGeom>
          <a:noFill/>
        </p:spPr>
        <p:txBody>
          <a:bodyPr wrap="none" rtlCol="0">
            <a:spAutoFit/>
          </a:bodyPr>
          <a:lstStyle/>
          <a:p>
            <a:pPr defTabSz="1535521"/>
            <a:r>
              <a:rPr lang="en-US" altLang="zh-CN" sz="2400" dirty="0">
                <a:solidFill>
                  <a:prstClr val="black"/>
                </a:solidFill>
                <a:latin typeface="Arial" panose="020B0604020202020204" pitchFamily="34" charset="0"/>
                <a:ea typeface="宋体" panose="02010600030101010101" pitchFamily="2" charset="-122"/>
                <a:cs typeface="Arial" panose="020B0604020202020204" pitchFamily="34" charset="0"/>
              </a:rPr>
              <a:t>WAL</a:t>
            </a:r>
            <a:endParaRPr lang="zh-CN" altLang="en-US" sz="2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88" name="矩形 254">
            <a:extLst>
              <a:ext uri="{FF2B5EF4-FFF2-40B4-BE49-F238E27FC236}">
                <a16:creationId xmlns:a16="http://schemas.microsoft.com/office/drawing/2014/main" id="{C89C5CF8-A46A-4C1B-9838-F7A2C4C8CE65}"/>
              </a:ext>
            </a:extLst>
          </p:cNvPr>
          <p:cNvSpPr/>
          <p:nvPr/>
        </p:nvSpPr>
        <p:spPr>
          <a:xfrm>
            <a:off x="6340558" y="2309919"/>
            <a:ext cx="1848073" cy="461665"/>
          </a:xfrm>
          <a:prstGeom prst="rect">
            <a:avLst/>
          </a:prstGeom>
        </p:spPr>
        <p:txBody>
          <a:bodyPr wrap="square">
            <a:spAutoFit/>
          </a:bodyPr>
          <a:lstStyle/>
          <a:p>
            <a:pPr algn="ctr" defTabSz="1535521">
              <a:defRPr/>
            </a:pPr>
            <a:r>
              <a:rPr lang="en-US" altLang="zh-CN" sz="2400" dirty="0">
                <a:solidFill>
                  <a:prstClr val="black"/>
                </a:solidFill>
                <a:latin typeface="Arial" panose="020B0604020202020204" pitchFamily="34" charset="0"/>
                <a:ea typeface="华文中宋" panose="02010600040101010101" pitchFamily="2" charset="-122"/>
                <a:cs typeface="Arial" panose="020B0604020202020204" pitchFamily="34" charset="0"/>
              </a:rPr>
              <a:t>KV pairs</a:t>
            </a:r>
          </a:p>
        </p:txBody>
      </p:sp>
      <p:sp>
        <p:nvSpPr>
          <p:cNvPr id="89" name="矩形 26">
            <a:extLst>
              <a:ext uri="{FF2B5EF4-FFF2-40B4-BE49-F238E27FC236}">
                <a16:creationId xmlns:a16="http://schemas.microsoft.com/office/drawing/2014/main" id="{5665EADB-1186-47F0-88EC-D4F504E505C6}"/>
              </a:ext>
            </a:extLst>
          </p:cNvPr>
          <p:cNvSpPr/>
          <p:nvPr/>
        </p:nvSpPr>
        <p:spPr>
          <a:xfrm>
            <a:off x="8461744" y="2165176"/>
            <a:ext cx="3109339" cy="1383801"/>
          </a:xfrm>
          <a:prstGeom prst="rect">
            <a:avLst/>
          </a:prstGeom>
          <a:solidFill>
            <a:srgbClr val="FFFFFF"/>
          </a:solidFill>
          <a:ln w="25400" cap="flat" cmpd="sng" algn="ctr">
            <a:solidFill>
              <a:srgbClr val="BBE0E3"/>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0" name="文本框 7">
            <a:extLst>
              <a:ext uri="{FF2B5EF4-FFF2-40B4-BE49-F238E27FC236}">
                <a16:creationId xmlns:a16="http://schemas.microsoft.com/office/drawing/2014/main" id="{CDA37C85-156B-4D7F-B97F-F03D2AB6B4BB}"/>
              </a:ext>
            </a:extLst>
          </p:cNvPr>
          <p:cNvSpPr txBox="1"/>
          <p:nvPr/>
        </p:nvSpPr>
        <p:spPr>
          <a:xfrm>
            <a:off x="8304212" y="2266281"/>
            <a:ext cx="3360760" cy="1220334"/>
          </a:xfrm>
          <a:prstGeom prst="rect">
            <a:avLst/>
          </a:prstGeom>
          <a:noFill/>
        </p:spPr>
        <p:txBody>
          <a:bodyPr wrap="square" rtlCol="0">
            <a:spAutoFit/>
          </a:bodyPr>
          <a:lstStyle/>
          <a:p>
            <a:pPr algn="ctr" eaLnBrk="0" fontAlgn="base" hangingPunct="0">
              <a:lnSpc>
                <a:spcPts val="3000"/>
              </a:lnSpc>
              <a:spcBef>
                <a:spcPct val="0"/>
              </a:spcBef>
              <a:spcAft>
                <a:spcPct val="0"/>
              </a:spcAft>
            </a:pPr>
            <a:r>
              <a:rPr lang="en-US" altLang="zh-CN" sz="2400" dirty="0">
                <a:solidFill>
                  <a:srgbClr val="000000"/>
                </a:solidFill>
                <a:latin typeface="Arial" charset="0"/>
                <a:cs typeface="Arial" panose="020B0604020202020204" pitchFamily="34" charset="0"/>
              </a:rPr>
              <a:t>Multiple levels </a:t>
            </a:r>
          </a:p>
          <a:p>
            <a:pPr algn="ctr" eaLnBrk="0" fontAlgn="base" hangingPunct="0">
              <a:lnSpc>
                <a:spcPts val="3000"/>
              </a:lnSpc>
              <a:spcBef>
                <a:spcPct val="0"/>
              </a:spcBef>
              <a:spcAft>
                <a:spcPct val="0"/>
              </a:spcAft>
            </a:pPr>
            <a:r>
              <a:rPr lang="en-US" altLang="zh-CN" sz="2400" dirty="0">
                <a:solidFill>
                  <a:srgbClr val="000000"/>
                </a:solidFill>
                <a:latin typeface="Arial" charset="0"/>
                <a:cs typeface="Arial" panose="020B0604020202020204" pitchFamily="34" charset="0"/>
              </a:rPr>
              <a:t>Log-structured writes</a:t>
            </a:r>
          </a:p>
          <a:p>
            <a:pPr algn="ctr" eaLnBrk="0" fontAlgn="base" hangingPunct="0">
              <a:lnSpc>
                <a:spcPts val="3000"/>
              </a:lnSpc>
              <a:spcBef>
                <a:spcPct val="0"/>
              </a:spcBef>
              <a:spcAft>
                <a:spcPct val="0"/>
              </a:spcAft>
            </a:pPr>
            <a:r>
              <a:rPr lang="en-US" altLang="zh-CN" sz="2400" dirty="0">
                <a:solidFill>
                  <a:srgbClr val="000000"/>
                </a:solidFill>
                <a:latin typeface="Arial" charset="0"/>
                <a:cs typeface="Arial" panose="020B0604020202020204" pitchFamily="34" charset="0"/>
              </a:rPr>
              <a:t>Sorted in each level</a:t>
            </a:r>
            <a:endParaRPr lang="zh-CN" altLang="en-US" sz="2400" dirty="0">
              <a:solidFill>
                <a:srgbClr val="000000"/>
              </a:solidFill>
              <a:latin typeface="Arial" charset="0"/>
              <a:cs typeface="Arial" panose="020B0604020202020204" pitchFamily="34" charset="0"/>
            </a:endParaRPr>
          </a:p>
        </p:txBody>
      </p:sp>
      <p:sp>
        <p:nvSpPr>
          <p:cNvPr id="91" name="矩形 90"/>
          <p:cNvSpPr/>
          <p:nvPr/>
        </p:nvSpPr>
        <p:spPr>
          <a:xfrm>
            <a:off x="8431808" y="3722867"/>
            <a:ext cx="3161300" cy="1200329"/>
          </a:xfrm>
          <a:prstGeom prst="rect">
            <a:avLst/>
          </a:prstGeom>
          <a:solidFill>
            <a:srgbClr val="FFC000"/>
          </a:solidFill>
        </p:spPr>
        <p:txBody>
          <a:bodyPr wrap="square">
            <a:spAutoFit/>
          </a:bodyPr>
          <a:lstStyle/>
          <a:p>
            <a:pPr marL="0" lvl="1" algn="ctr"/>
            <a:r>
              <a:rPr lang="en-US" altLang="zh-CN" sz="2400" b="1" dirty="0"/>
              <a:t>Advantages:</a:t>
            </a:r>
          </a:p>
          <a:p>
            <a:pPr marL="0" lvl="1" algn="ctr"/>
            <a:r>
              <a:rPr lang="en-US" altLang="zh-CN" sz="2400" dirty="0"/>
              <a:t>Efficient writes, scans  high scalability</a:t>
            </a:r>
          </a:p>
        </p:txBody>
      </p:sp>
      <p:sp>
        <p:nvSpPr>
          <p:cNvPr id="92" name="矩形 91"/>
          <p:cNvSpPr/>
          <p:nvPr/>
        </p:nvSpPr>
        <p:spPr>
          <a:xfrm>
            <a:off x="8461744" y="5097587"/>
            <a:ext cx="3161300" cy="1200329"/>
          </a:xfrm>
          <a:prstGeom prst="rect">
            <a:avLst/>
          </a:prstGeom>
          <a:solidFill>
            <a:srgbClr val="FFC000"/>
          </a:solidFill>
        </p:spPr>
        <p:txBody>
          <a:bodyPr wrap="square">
            <a:spAutoFit/>
          </a:bodyPr>
          <a:lstStyle/>
          <a:p>
            <a:pPr marL="0" lvl="1" algn="ctr"/>
            <a:r>
              <a:rPr lang="en-US" altLang="zh-CN" sz="2400" b="1" dirty="0"/>
              <a:t>Limitations:</a:t>
            </a:r>
          </a:p>
          <a:p>
            <a:pPr marL="0" lvl="1" algn="ctr"/>
            <a:r>
              <a:rPr lang="en-US" altLang="zh-CN" sz="2400" dirty="0"/>
              <a:t>High read and write amplifications</a:t>
            </a:r>
          </a:p>
        </p:txBody>
      </p:sp>
      <p:cxnSp>
        <p:nvCxnSpPr>
          <p:cNvPr id="93" name="连接符: 曲线 51">
            <a:extLst>
              <a:ext uri="{FF2B5EF4-FFF2-40B4-BE49-F238E27FC236}">
                <a16:creationId xmlns:a16="http://schemas.microsoft.com/office/drawing/2014/main" id="{46E9226E-38AF-425A-ABCD-84870A695B88}"/>
              </a:ext>
            </a:extLst>
          </p:cNvPr>
          <p:cNvCxnSpPr>
            <a:cxnSpLocks/>
          </p:cNvCxnSpPr>
          <p:nvPr/>
        </p:nvCxnSpPr>
        <p:spPr bwMode="auto">
          <a:xfrm>
            <a:off x="3503612" y="3753917"/>
            <a:ext cx="617758" cy="565020"/>
          </a:xfrm>
          <a:prstGeom prst="curvedConnector3">
            <a:avLst>
              <a:gd name="adj1" fmla="val 137005"/>
            </a:avLst>
          </a:prstGeom>
          <a:solidFill>
            <a:srgbClr val="507AAE"/>
          </a:solidFill>
          <a:ln w="15875" cap="flat" cmpd="sng" algn="ctr">
            <a:solidFill>
              <a:srgbClr val="3D3F4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文本框 59">
            <a:extLst>
              <a:ext uri="{FF2B5EF4-FFF2-40B4-BE49-F238E27FC236}">
                <a16:creationId xmlns:a16="http://schemas.microsoft.com/office/drawing/2014/main" id="{B436DE99-203F-43C3-B967-F708B6FBFBC7}"/>
              </a:ext>
            </a:extLst>
          </p:cNvPr>
          <p:cNvSpPr txBox="1"/>
          <p:nvPr/>
        </p:nvSpPr>
        <p:spPr>
          <a:xfrm>
            <a:off x="4265612" y="3714690"/>
            <a:ext cx="1518364" cy="400110"/>
          </a:xfrm>
          <a:prstGeom prst="rect">
            <a:avLst/>
          </a:prstGeom>
          <a:noFill/>
        </p:spPr>
        <p:txBody>
          <a:bodyPr wrap="none" rtlCol="0">
            <a:spAutoFit/>
          </a:bodyPr>
          <a:lstStyle/>
          <a:p>
            <a:pPr eaLnBrk="0" fontAlgn="base" hangingPunct="0">
              <a:spcBef>
                <a:spcPct val="0"/>
              </a:spcBef>
              <a:spcAft>
                <a:spcPct val="0"/>
              </a:spcAft>
            </a:pPr>
            <a:r>
              <a:rPr lang="en-US" altLang="zh-CN" b="1" dirty="0">
                <a:solidFill>
                  <a:srgbClr val="3D3F41">
                    <a:lumMod val="50000"/>
                  </a:srgbClr>
                </a:solidFill>
                <a:latin typeface="Arial" panose="020B0604020202020204" pitchFamily="34" charset="0"/>
                <a:cs typeface="Arial" panose="020B0604020202020204" pitchFamily="34" charset="0"/>
              </a:rPr>
              <a:t>Compaction</a:t>
            </a:r>
            <a:endParaRPr lang="zh-CN" altLang="en-US" sz="2000" b="1" dirty="0">
              <a:solidFill>
                <a:srgbClr val="3D3F41">
                  <a:lumMod val="50000"/>
                </a:srgbClr>
              </a:solidFill>
              <a:latin typeface="Arial" panose="020B0604020202020204" pitchFamily="34" charset="0"/>
              <a:cs typeface="Arial" panose="020B0604020202020204" pitchFamily="34" charset="0"/>
            </a:endParaRPr>
          </a:p>
        </p:txBody>
      </p:sp>
      <p:cxnSp>
        <p:nvCxnSpPr>
          <p:cNvPr id="95" name="连接符: 曲线 51">
            <a:extLst>
              <a:ext uri="{FF2B5EF4-FFF2-40B4-BE49-F238E27FC236}">
                <a16:creationId xmlns:a16="http://schemas.microsoft.com/office/drawing/2014/main" id="{46E9226E-38AF-425A-ABCD-84870A695B88}"/>
              </a:ext>
            </a:extLst>
          </p:cNvPr>
          <p:cNvCxnSpPr>
            <a:cxnSpLocks/>
          </p:cNvCxnSpPr>
          <p:nvPr/>
        </p:nvCxnSpPr>
        <p:spPr bwMode="auto">
          <a:xfrm>
            <a:off x="4181152" y="4592051"/>
            <a:ext cx="617758" cy="565020"/>
          </a:xfrm>
          <a:prstGeom prst="curvedConnector3">
            <a:avLst>
              <a:gd name="adj1" fmla="val 137005"/>
            </a:avLst>
          </a:prstGeom>
          <a:solidFill>
            <a:srgbClr val="507AAE"/>
          </a:solidFill>
          <a:ln w="15875" cap="flat" cmpd="sng" algn="ctr">
            <a:solidFill>
              <a:srgbClr val="3D3F4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792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a:xfrm>
            <a:off x="609441" y="1219200"/>
            <a:ext cx="10969943" cy="4906965"/>
          </a:xfrm>
        </p:spPr>
        <p:txBody>
          <a:bodyPr/>
          <a:lstStyle/>
          <a:p>
            <a:r>
              <a:rPr lang="en-US" altLang="zh-CN" dirty="0"/>
              <a:t>Distributed KV stores</a:t>
            </a:r>
          </a:p>
          <a:p>
            <a:pPr lvl="1"/>
            <a:r>
              <a:rPr lang="en-US" altLang="zh-CN" dirty="0"/>
              <a:t>KV pairs are partitioned based on </a:t>
            </a:r>
            <a:r>
              <a:rPr lang="en-US" altLang="zh-CN" b="1" dirty="0">
                <a:solidFill>
                  <a:srgbClr val="FF0000"/>
                </a:solidFill>
              </a:rPr>
              <a:t>consistent hashing</a:t>
            </a:r>
          </a:p>
          <a:p>
            <a:pPr lvl="1"/>
            <a:r>
              <a:rPr lang="en-US" altLang="zh-CN" dirty="0"/>
              <a:t>Each node stores KV pairs in LSM-tree</a:t>
            </a:r>
          </a:p>
          <a:p>
            <a:pPr lvl="1"/>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4</a:t>
            </a:fld>
            <a:endParaRPr lang="en-US"/>
          </a:p>
        </p:txBody>
      </p:sp>
      <p:pic>
        <p:nvPicPr>
          <p:cNvPr id="5" name="图片 4"/>
          <p:cNvPicPr>
            <a:picLocks noChangeAspect="1"/>
          </p:cNvPicPr>
          <p:nvPr/>
        </p:nvPicPr>
        <p:blipFill>
          <a:blip r:embed="rId3"/>
          <a:stretch>
            <a:fillRect/>
          </a:stretch>
        </p:blipFill>
        <p:spPr>
          <a:xfrm>
            <a:off x="984457" y="2846185"/>
            <a:ext cx="7096263" cy="4011815"/>
          </a:xfrm>
          <a:prstGeom prst="rect">
            <a:avLst/>
          </a:prstGeom>
        </p:spPr>
      </p:pic>
      <p:sp>
        <p:nvSpPr>
          <p:cNvPr id="6" name="矩形 5">
            <a:extLst>
              <a:ext uri="{FF2B5EF4-FFF2-40B4-BE49-F238E27FC236}">
                <a16:creationId xmlns:a16="http://schemas.microsoft.com/office/drawing/2014/main" id="{544567CA-18AC-4996-9CB0-0C3763E39044}"/>
              </a:ext>
            </a:extLst>
          </p:cNvPr>
          <p:cNvSpPr/>
          <p:nvPr/>
        </p:nvSpPr>
        <p:spPr>
          <a:xfrm>
            <a:off x="8226420" y="3273275"/>
            <a:ext cx="3701811" cy="958660"/>
          </a:xfrm>
          <a:prstGeom prst="rect">
            <a:avLst/>
          </a:prstGeom>
        </p:spPr>
        <p:txBody>
          <a:bodyPr wrap="square">
            <a:spAutoFit/>
          </a:bodyPr>
          <a:lstStyle/>
          <a:p>
            <a:pPr marL="0" lvl="2" eaLnBrk="0" fontAlgn="base" hangingPunct="0">
              <a:lnSpc>
                <a:spcPct val="150000"/>
              </a:lnSpc>
              <a:spcBef>
                <a:spcPct val="0"/>
              </a:spcBef>
              <a:spcAft>
                <a:spcPct val="0"/>
              </a:spcAft>
            </a:pPr>
            <a:r>
              <a:rPr lang="en-US" altLang="zh-CN" sz="2000" b="1" dirty="0" err="1">
                <a:solidFill>
                  <a:prstClr val="black"/>
                </a:solidFill>
                <a:latin typeface="Arial"/>
                <a:ea typeface="宋体" panose="02010600030101010101" pitchFamily="2" charset="-122"/>
              </a:rPr>
              <a:t>DynamoDB</a:t>
            </a:r>
            <a:r>
              <a:rPr lang="en-US" altLang="zh-CN" sz="2000" b="1" dirty="0">
                <a:solidFill>
                  <a:prstClr val="black"/>
                </a:solidFill>
                <a:latin typeface="Arial"/>
                <a:ea typeface="宋体" panose="02010600030101010101" pitchFamily="2" charset="-122"/>
              </a:rPr>
              <a:t>, Cassandra,</a:t>
            </a:r>
          </a:p>
          <a:p>
            <a:pPr marL="0" lvl="2">
              <a:lnSpc>
                <a:spcPct val="150000"/>
              </a:lnSpc>
            </a:pPr>
            <a:r>
              <a:rPr lang="en-US" altLang="zh-CN" sz="2000" b="1" dirty="0" err="1">
                <a:solidFill>
                  <a:prstClr val="black"/>
                </a:solidFill>
                <a:latin typeface="Arial"/>
                <a:ea typeface="宋体" panose="02010600030101010101" pitchFamily="2" charset="-122"/>
              </a:rPr>
              <a:t>ScyllaDB</a:t>
            </a:r>
            <a:r>
              <a:rPr lang="en-US" altLang="zh-CN" sz="2000" b="1" dirty="0">
                <a:solidFill>
                  <a:prstClr val="black"/>
                </a:solidFill>
                <a:latin typeface="Arial"/>
                <a:ea typeface="宋体" panose="02010600030101010101" pitchFamily="2" charset="-122"/>
              </a:rPr>
              <a:t>, </a:t>
            </a:r>
            <a:r>
              <a:rPr lang="en-US" altLang="zh-CN" sz="2000" b="1" dirty="0" err="1">
                <a:solidFill>
                  <a:prstClr val="black"/>
                </a:solidFill>
                <a:latin typeface="Arial"/>
                <a:ea typeface="宋体" panose="02010600030101010101" pitchFamily="2" charset="-122"/>
              </a:rPr>
              <a:t>HyperDex</a:t>
            </a:r>
            <a:r>
              <a:rPr lang="en-US" altLang="zh-CN" sz="2000" b="1" dirty="0">
                <a:solidFill>
                  <a:prstClr val="black"/>
                </a:solidFill>
                <a:latin typeface="Arial"/>
                <a:ea typeface="宋体" panose="02010600030101010101" pitchFamily="2" charset="-122"/>
              </a:rPr>
              <a:t>, </a:t>
            </a:r>
            <a:r>
              <a:rPr lang="en-US" altLang="zh-CN" sz="2000" b="1" dirty="0" err="1">
                <a:solidFill>
                  <a:prstClr val="black"/>
                </a:solidFill>
                <a:latin typeface="Arial"/>
                <a:ea typeface="宋体" panose="02010600030101010101" pitchFamily="2" charset="-122"/>
              </a:rPr>
              <a:t>TiKV</a:t>
            </a:r>
            <a:r>
              <a:rPr lang="en-US" altLang="zh-CN" sz="2000" b="1" dirty="0">
                <a:solidFill>
                  <a:prstClr val="black"/>
                </a:solidFill>
                <a:latin typeface="Arial"/>
                <a:ea typeface="宋体" panose="02010600030101010101" pitchFamily="2" charset="-122"/>
              </a:rPr>
              <a:t>, …</a:t>
            </a:r>
            <a:endParaRPr lang="zh-CN" altLang="en-US" sz="2000" b="1" dirty="0">
              <a:solidFill>
                <a:prstClr val="black"/>
              </a:solidFill>
              <a:latin typeface="Arial"/>
              <a:ea typeface="宋体" panose="02010600030101010101" pitchFamily="2" charset="-122"/>
            </a:endParaRPr>
          </a:p>
        </p:txBody>
      </p:sp>
      <p:sp>
        <p:nvSpPr>
          <p:cNvPr id="7" name="矩形 6"/>
          <p:cNvSpPr/>
          <p:nvPr/>
        </p:nvSpPr>
        <p:spPr>
          <a:xfrm>
            <a:off x="8822557" y="4732159"/>
            <a:ext cx="2377255" cy="769441"/>
          </a:xfrm>
          <a:prstGeom prst="rect">
            <a:avLst/>
          </a:prstGeom>
          <a:solidFill>
            <a:srgbClr val="FFC000"/>
          </a:solidFill>
        </p:spPr>
        <p:txBody>
          <a:bodyPr wrap="square">
            <a:spAutoFit/>
          </a:bodyPr>
          <a:lstStyle/>
          <a:p>
            <a:pPr marL="0" lvl="1" algn="ctr"/>
            <a:r>
              <a:rPr lang="en-US" altLang="zh-CN" sz="2200" b="1" dirty="0"/>
              <a:t>Take Cassandra as an example</a:t>
            </a:r>
            <a:endParaRPr lang="en-US" altLang="zh-CN" sz="2200" dirty="0"/>
          </a:p>
        </p:txBody>
      </p:sp>
      <p:sp>
        <p:nvSpPr>
          <p:cNvPr id="8" name="箭头: 下 4">
            <a:extLst>
              <a:ext uri="{FF2B5EF4-FFF2-40B4-BE49-F238E27FC236}">
                <a16:creationId xmlns:a16="http://schemas.microsoft.com/office/drawing/2014/main" id="{CEF457EC-B824-47F2-9D02-C0CDC88921F0}"/>
              </a:ext>
            </a:extLst>
          </p:cNvPr>
          <p:cNvSpPr/>
          <p:nvPr/>
        </p:nvSpPr>
        <p:spPr>
          <a:xfrm rot="5400000">
            <a:off x="8308013" y="4814405"/>
            <a:ext cx="295445" cy="604948"/>
          </a:xfrm>
          <a:prstGeom prst="downArrow">
            <a:avLst>
              <a:gd name="adj1" fmla="val 50000"/>
              <a:gd name="adj2" fmla="val 72487"/>
            </a:avLst>
          </a:prstGeom>
          <a:solidFill>
            <a:srgbClr val="FF0000"/>
          </a:solidFill>
          <a:ln w="25400" cap="flat" cmpd="sng" algn="ctr">
            <a:solidFill>
              <a:sysClr val="window" lastClr="FFFFFF"/>
            </a:solidFill>
            <a:prstDash val="solid"/>
            <a:miter lim="800000"/>
          </a:ln>
          <a:effectLst>
            <a:outerShdw blurRad="50800" dist="50800" dir="5400000" algn="ctr" rotWithShape="0">
              <a:srgbClr val="000000">
                <a:alpha val="28000"/>
              </a:srgbClr>
            </a:outerShdw>
            <a:reflection stA="0" endPos="650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76858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609441" y="1143000"/>
            <a:ext cx="11199971" cy="4678364"/>
          </a:xfrm>
        </p:spPr>
        <p:txBody>
          <a:bodyPr/>
          <a:lstStyle/>
          <a:p>
            <a:r>
              <a:rPr lang="en-US" altLang="zh-CN" dirty="0"/>
              <a:t>Replication makes replicas for each KV pair for fault tolerance</a:t>
            </a:r>
          </a:p>
          <a:p>
            <a:pPr lvl="1"/>
            <a:r>
              <a:rPr lang="en-US" altLang="zh-CN" b="1" dirty="0"/>
              <a:t>Primary copy</a:t>
            </a:r>
            <a:r>
              <a:rPr lang="en-US" altLang="zh-CN" dirty="0"/>
              <a:t>: the main replica, mapped to nodes by consistent hashing</a:t>
            </a:r>
          </a:p>
          <a:p>
            <a:pPr lvl="1"/>
            <a:r>
              <a:rPr lang="en-US" altLang="zh-CN" b="1" dirty="0"/>
              <a:t>Redundant copies</a:t>
            </a:r>
            <a:r>
              <a:rPr lang="en-US" altLang="zh-CN" dirty="0"/>
              <a:t>:</a:t>
            </a:r>
            <a:r>
              <a:rPr lang="en-US" altLang="zh-CN" b="1" dirty="0"/>
              <a:t> </a:t>
            </a:r>
            <a:r>
              <a:rPr lang="en-US" altLang="zh-CN" dirty="0"/>
              <a:t>remaining replicas, mapped by replication strategy</a:t>
            </a:r>
          </a:p>
          <a:p>
            <a:pPr lvl="1"/>
            <a:r>
              <a:rPr lang="en-US" altLang="zh-CN" b="1" dirty="0">
                <a:solidFill>
                  <a:srgbClr val="FF0000"/>
                </a:solidFill>
              </a:rPr>
              <a:t>Uniform indexing</a:t>
            </a:r>
            <a:r>
              <a:rPr lang="en-US" altLang="zh-CN" dirty="0"/>
              <a:t>: each node stores primary and redundant copies together in </a:t>
            </a:r>
            <a:r>
              <a:rPr lang="en-US" altLang="zh-CN" b="1" dirty="0"/>
              <a:t>a single LSM-tree  </a:t>
            </a:r>
            <a:r>
              <a:rPr lang="en-US" altLang="zh-CN" dirty="0">
                <a:sym typeface="Wingdings" panose="05000000000000000000" pitchFamily="2" charset="2"/>
              </a:rPr>
              <a:t> </a:t>
            </a:r>
            <a:r>
              <a:rPr lang="en-US" altLang="zh-CN" dirty="0">
                <a:solidFill>
                  <a:srgbClr val="FF0000"/>
                </a:solidFill>
                <a:sym typeface="Wingdings" panose="05000000000000000000" pitchFamily="2" charset="2"/>
              </a:rPr>
              <a:t>aggravate read &amp; write ampliﬁcations</a:t>
            </a:r>
            <a:endParaRPr lang="en-US" altLang="zh-CN" dirty="0">
              <a:solidFill>
                <a:srgbClr val="FF0000"/>
              </a:solidFill>
            </a:endParaRPr>
          </a:p>
          <a:p>
            <a:pPr lvl="1"/>
            <a:endParaRPr lang="en-US" altLang="zh-CN" dirty="0"/>
          </a:p>
          <a:p>
            <a:endParaRPr lang="zh-CN" altLang="en-US" dirty="0"/>
          </a:p>
        </p:txBody>
      </p:sp>
      <p:sp>
        <p:nvSpPr>
          <p:cNvPr id="4" name="灯片编号占位符 3"/>
          <p:cNvSpPr>
            <a:spLocks noGrp="1"/>
          </p:cNvSpPr>
          <p:nvPr>
            <p:ph type="sldNum" sz="quarter" idx="11"/>
          </p:nvPr>
        </p:nvSpPr>
        <p:spPr>
          <a:xfrm>
            <a:off x="8889153" y="6537326"/>
            <a:ext cx="2844059" cy="320675"/>
          </a:xfrm>
        </p:spPr>
        <p:txBody>
          <a:bodyPr/>
          <a:lstStyle/>
          <a:p>
            <a:pPr>
              <a:defRPr/>
            </a:pPr>
            <a:fld id="{3FFE790D-BCFB-4008-9260-CA63AEE325FD}" type="slidenum">
              <a:rPr lang="en-US" smtClean="0"/>
              <a:pPr>
                <a:defRPr/>
              </a:pPr>
              <a:t>5</a:t>
            </a:fld>
            <a:endParaRPr lang="en-US"/>
          </a:p>
        </p:txBody>
      </p:sp>
      <p:sp>
        <p:nvSpPr>
          <p:cNvPr id="23" name="矩形: 圆角 74">
            <a:extLst>
              <a:ext uri="{FF2B5EF4-FFF2-40B4-BE49-F238E27FC236}">
                <a16:creationId xmlns:a16="http://schemas.microsoft.com/office/drawing/2014/main" id="{45AE96F4-18F6-4692-8BBF-96F256D9DC2C}"/>
              </a:ext>
            </a:extLst>
          </p:cNvPr>
          <p:cNvSpPr/>
          <p:nvPr/>
        </p:nvSpPr>
        <p:spPr>
          <a:xfrm>
            <a:off x="6160163" y="3810000"/>
            <a:ext cx="3896649" cy="2308763"/>
          </a:xfrm>
          <a:prstGeom prst="round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prstClr val="black">
                  <a:lumMod val="95000"/>
                  <a:lumOff val="5000"/>
                </a:prstClr>
              </a:solidFill>
              <a:effectLst/>
              <a:uLnTx/>
              <a:uFillTx/>
              <a:latin typeface="等线" panose="020F0502020204030204"/>
              <a:ea typeface="等线" panose="02010600030101010101" pitchFamily="2" charset="-122"/>
              <a:cs typeface="+mn-cs"/>
              <a:sym typeface="Arial" panose="020B0604020202020204" pitchFamily="34" charset="0"/>
            </a:endParaRPr>
          </a:p>
        </p:txBody>
      </p:sp>
      <p:sp>
        <p:nvSpPr>
          <p:cNvPr id="24" name="圆柱形 3">
            <a:extLst>
              <a:ext uri="{FF2B5EF4-FFF2-40B4-BE49-F238E27FC236}">
                <a16:creationId xmlns:a16="http://schemas.microsoft.com/office/drawing/2014/main" id="{B31EDA47-3E03-4F10-84DD-124FAF89B2CD}"/>
              </a:ext>
            </a:extLst>
          </p:cNvPr>
          <p:cNvSpPr/>
          <p:nvPr/>
        </p:nvSpPr>
        <p:spPr>
          <a:xfrm>
            <a:off x="2070458" y="4343400"/>
            <a:ext cx="1000380" cy="1410592"/>
          </a:xfrm>
          <a:prstGeom prst="can">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B37A77EB-9F23-43BE-B1EE-E59347353F09}"/>
              </a:ext>
            </a:extLst>
          </p:cNvPr>
          <p:cNvSpPr txBox="1"/>
          <p:nvPr/>
        </p:nvSpPr>
        <p:spPr>
          <a:xfrm>
            <a:off x="2032027" y="5797490"/>
            <a:ext cx="1080136" cy="400110"/>
          </a:xfrm>
          <a:prstGeom prst="rect">
            <a:avLst/>
          </a:prstGeom>
          <a:noFill/>
        </p:spPr>
        <p:txBody>
          <a:bodyPr wrap="square" rtlCol="0">
            <a:spAutoFit/>
          </a:bodyPr>
          <a:lstStyle/>
          <a:p>
            <a:pPr algn="ctr" eaLnBrk="1" fontAlgn="auto" hangingPunct="1">
              <a:spcBef>
                <a:spcPts val="0"/>
              </a:spcBef>
              <a:spcAft>
                <a:spcPts val="0"/>
              </a:spcAft>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Node 1</a:t>
            </a:r>
            <a:endParaRPr lang="zh-CN" altLang="en-US" sz="2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26" name="文本框 25">
            <a:extLst>
              <a:ext uri="{FF2B5EF4-FFF2-40B4-BE49-F238E27FC236}">
                <a16:creationId xmlns:a16="http://schemas.microsoft.com/office/drawing/2014/main" id="{CFF9ECBC-6B4C-4A32-8E9C-8921E563210C}"/>
              </a:ext>
            </a:extLst>
          </p:cNvPr>
          <p:cNvSpPr txBox="1"/>
          <p:nvPr/>
        </p:nvSpPr>
        <p:spPr>
          <a:xfrm>
            <a:off x="3404178" y="5703469"/>
            <a:ext cx="918934" cy="400110"/>
          </a:xfrm>
          <a:prstGeom prst="rect">
            <a:avLst/>
          </a:prstGeom>
          <a:noFill/>
        </p:spPr>
        <p:txBody>
          <a:bodyPr wrap="square" rtlCol="0">
            <a:spAutoFit/>
          </a:bodyPr>
          <a:lstStyle/>
          <a:p>
            <a:pPr algn="ctr" eaLnBrk="1" fontAlgn="auto" hangingPunct="1">
              <a:spcBef>
                <a:spcPts val="0"/>
              </a:spcBef>
              <a:spcAft>
                <a:spcPts val="0"/>
              </a:spcAft>
            </a:pPr>
            <a:r>
              <a:rPr lang="en-US" altLang="zh-CN" sz="2000" b="1" dirty="0">
                <a:solidFill>
                  <a:prstClr val="black"/>
                </a:solidFill>
                <a:latin typeface="Arial" panose="020B0604020202020204" pitchFamily="34" charset="0"/>
                <a:ea typeface="等线" panose="02010600030101010101" pitchFamily="2" charset="-122"/>
                <a:cs typeface="Arial" panose="020B0604020202020204" pitchFamily="34" charset="0"/>
              </a:rPr>
              <a:t>…</a:t>
            </a:r>
            <a:endParaRPr lang="zh-CN" altLang="en-US" sz="2000" b="1"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27" name="圆柱形 8">
            <a:extLst>
              <a:ext uri="{FF2B5EF4-FFF2-40B4-BE49-F238E27FC236}">
                <a16:creationId xmlns:a16="http://schemas.microsoft.com/office/drawing/2014/main" id="{4A78E819-7EF2-4267-83B8-69EA7EF02BB0}"/>
              </a:ext>
            </a:extLst>
          </p:cNvPr>
          <p:cNvSpPr/>
          <p:nvPr/>
        </p:nvSpPr>
        <p:spPr>
          <a:xfrm>
            <a:off x="4694060" y="4343400"/>
            <a:ext cx="1000380" cy="1418026"/>
          </a:xfrm>
          <a:prstGeom prst="can">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Arial" panose="020B0604020202020204" pitchFamily="34" charset="0"/>
            </a:endParaRPr>
          </a:p>
        </p:txBody>
      </p:sp>
      <p:sp>
        <p:nvSpPr>
          <p:cNvPr id="28" name="圆柱形 8">
            <a:extLst>
              <a:ext uri="{FF2B5EF4-FFF2-40B4-BE49-F238E27FC236}">
                <a16:creationId xmlns:a16="http://schemas.microsoft.com/office/drawing/2014/main" id="{A2F6DDB3-2FB9-4E97-B08D-A33CB6C57B78}"/>
              </a:ext>
            </a:extLst>
          </p:cNvPr>
          <p:cNvSpPr/>
          <p:nvPr/>
        </p:nvSpPr>
        <p:spPr>
          <a:xfrm>
            <a:off x="3375759" y="4343400"/>
            <a:ext cx="1000380" cy="1418026"/>
          </a:xfrm>
          <a:prstGeom prst="can">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Arial" panose="020B0604020202020204" pitchFamily="34" charset="0"/>
            </a:endParaRPr>
          </a:p>
        </p:txBody>
      </p:sp>
      <p:sp>
        <p:nvSpPr>
          <p:cNvPr id="29" name="文本框 28">
            <a:extLst>
              <a:ext uri="{FF2B5EF4-FFF2-40B4-BE49-F238E27FC236}">
                <a16:creationId xmlns:a16="http://schemas.microsoft.com/office/drawing/2014/main" id="{45C3A338-ABDA-46A7-9073-E95DE93E3D16}"/>
              </a:ext>
            </a:extLst>
          </p:cNvPr>
          <p:cNvSpPr txBox="1"/>
          <p:nvPr/>
        </p:nvSpPr>
        <p:spPr>
          <a:xfrm>
            <a:off x="4694060" y="5755713"/>
            <a:ext cx="1080136" cy="400110"/>
          </a:xfrm>
          <a:prstGeom prst="rect">
            <a:avLst/>
          </a:prstGeom>
          <a:noFill/>
        </p:spPr>
        <p:txBody>
          <a:bodyPr wrap="square" rtlCol="0">
            <a:spAutoFit/>
          </a:bodyPr>
          <a:lstStyle/>
          <a:p>
            <a:pPr algn="ctr" eaLnBrk="1" fontAlgn="auto" hangingPunct="1">
              <a:spcBef>
                <a:spcPts val="0"/>
              </a:spcBef>
              <a:spcAft>
                <a:spcPts val="0"/>
              </a:spcAft>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Node n</a:t>
            </a:r>
            <a:endParaRPr lang="zh-CN" altLang="en-US" sz="2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31" name="直接箭头连接符 30">
            <a:extLst>
              <a:ext uri="{FF2B5EF4-FFF2-40B4-BE49-F238E27FC236}">
                <a16:creationId xmlns:a16="http://schemas.microsoft.com/office/drawing/2014/main" id="{4A80FEB4-3949-4E13-A5E1-92672E6FACDC}"/>
              </a:ext>
            </a:extLst>
          </p:cNvPr>
          <p:cNvCxnSpPr>
            <a:cxnSpLocks/>
            <a:stCxn id="27" idx="4"/>
          </p:cNvCxnSpPr>
          <p:nvPr/>
        </p:nvCxnSpPr>
        <p:spPr>
          <a:xfrm flipV="1">
            <a:off x="5694440" y="4043365"/>
            <a:ext cx="488601" cy="1009048"/>
          </a:xfrm>
          <a:prstGeom prst="straightConnector1">
            <a:avLst/>
          </a:prstGeom>
          <a:noFill/>
          <a:ln w="15875" cap="flat" cmpd="sng" algn="ctr">
            <a:solidFill>
              <a:srgbClr val="FF0000"/>
            </a:solidFill>
            <a:prstDash val="sysDash"/>
            <a:miter lim="800000"/>
            <a:tailEnd type="triangle" w="med" len="lg"/>
          </a:ln>
          <a:effectLst/>
        </p:spPr>
      </p:cxnSp>
      <p:cxnSp>
        <p:nvCxnSpPr>
          <p:cNvPr id="32" name="直接箭头连接符 31">
            <a:extLst>
              <a:ext uri="{FF2B5EF4-FFF2-40B4-BE49-F238E27FC236}">
                <a16:creationId xmlns:a16="http://schemas.microsoft.com/office/drawing/2014/main" id="{29549B6D-E889-4101-8F1A-8EE15D02DB17}"/>
              </a:ext>
            </a:extLst>
          </p:cNvPr>
          <p:cNvCxnSpPr>
            <a:cxnSpLocks/>
            <a:stCxn id="27" idx="4"/>
          </p:cNvCxnSpPr>
          <p:nvPr/>
        </p:nvCxnSpPr>
        <p:spPr>
          <a:xfrm>
            <a:off x="5694440" y="5052413"/>
            <a:ext cx="488601" cy="845152"/>
          </a:xfrm>
          <a:prstGeom prst="straightConnector1">
            <a:avLst/>
          </a:prstGeom>
          <a:noFill/>
          <a:ln w="15875" cap="flat" cmpd="sng" algn="ctr">
            <a:solidFill>
              <a:srgbClr val="FF0000"/>
            </a:solidFill>
            <a:prstDash val="sysDash"/>
            <a:miter lim="800000"/>
            <a:tailEnd type="triangle" w="med" len="lg"/>
          </a:ln>
          <a:effectLst/>
        </p:spPr>
      </p:cxnSp>
      <p:sp>
        <p:nvSpPr>
          <p:cNvPr id="33" name="矩形: 圆角 4">
            <a:extLst>
              <a:ext uri="{FF2B5EF4-FFF2-40B4-BE49-F238E27FC236}">
                <a16:creationId xmlns:a16="http://schemas.microsoft.com/office/drawing/2014/main" id="{D9E0EA5E-6A28-4905-BFDE-068AA7783556}"/>
              </a:ext>
            </a:extLst>
          </p:cNvPr>
          <p:cNvSpPr/>
          <p:nvPr/>
        </p:nvSpPr>
        <p:spPr>
          <a:xfrm>
            <a:off x="2108777" y="4699990"/>
            <a:ext cx="923739" cy="408679"/>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34" name="矩形: 圆角 94">
            <a:extLst>
              <a:ext uri="{FF2B5EF4-FFF2-40B4-BE49-F238E27FC236}">
                <a16:creationId xmlns:a16="http://schemas.microsoft.com/office/drawing/2014/main" id="{079B386E-BEEC-4185-9A77-EB0C9AE7E4B9}"/>
              </a:ext>
            </a:extLst>
          </p:cNvPr>
          <p:cNvSpPr/>
          <p:nvPr/>
        </p:nvSpPr>
        <p:spPr>
          <a:xfrm>
            <a:off x="2108777" y="5205089"/>
            <a:ext cx="923740" cy="422179"/>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41" name="矩形 40"/>
          <p:cNvSpPr/>
          <p:nvPr/>
        </p:nvSpPr>
        <p:spPr>
          <a:xfrm>
            <a:off x="2032027" y="5206167"/>
            <a:ext cx="106376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Redundant</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sp>
        <p:nvSpPr>
          <p:cNvPr id="42" name="矩形 41"/>
          <p:cNvSpPr/>
          <p:nvPr/>
        </p:nvSpPr>
        <p:spPr>
          <a:xfrm>
            <a:off x="2153318" y="4695728"/>
            <a:ext cx="83518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Primary</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sp>
        <p:nvSpPr>
          <p:cNvPr id="43" name="矩形: 圆角 4">
            <a:extLst>
              <a:ext uri="{FF2B5EF4-FFF2-40B4-BE49-F238E27FC236}">
                <a16:creationId xmlns:a16="http://schemas.microsoft.com/office/drawing/2014/main" id="{D9E0EA5E-6A28-4905-BFDE-068AA7783556}"/>
              </a:ext>
            </a:extLst>
          </p:cNvPr>
          <p:cNvSpPr/>
          <p:nvPr/>
        </p:nvSpPr>
        <p:spPr>
          <a:xfrm>
            <a:off x="3420547" y="4699990"/>
            <a:ext cx="923739" cy="408679"/>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44" name="矩形: 圆角 94">
            <a:extLst>
              <a:ext uri="{FF2B5EF4-FFF2-40B4-BE49-F238E27FC236}">
                <a16:creationId xmlns:a16="http://schemas.microsoft.com/office/drawing/2014/main" id="{079B386E-BEEC-4185-9A77-EB0C9AE7E4B9}"/>
              </a:ext>
            </a:extLst>
          </p:cNvPr>
          <p:cNvSpPr/>
          <p:nvPr/>
        </p:nvSpPr>
        <p:spPr>
          <a:xfrm>
            <a:off x="3420547" y="5205089"/>
            <a:ext cx="923740" cy="422179"/>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45" name="矩形 44"/>
          <p:cNvSpPr/>
          <p:nvPr/>
        </p:nvSpPr>
        <p:spPr>
          <a:xfrm>
            <a:off x="3343797" y="5206167"/>
            <a:ext cx="106376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Redundant</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sp>
        <p:nvSpPr>
          <p:cNvPr id="46" name="矩形 45"/>
          <p:cNvSpPr/>
          <p:nvPr/>
        </p:nvSpPr>
        <p:spPr>
          <a:xfrm>
            <a:off x="3465088" y="4695728"/>
            <a:ext cx="83518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Primary</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sp>
        <p:nvSpPr>
          <p:cNvPr id="47" name="矩形: 圆角 4">
            <a:extLst>
              <a:ext uri="{FF2B5EF4-FFF2-40B4-BE49-F238E27FC236}">
                <a16:creationId xmlns:a16="http://schemas.microsoft.com/office/drawing/2014/main" id="{D9E0EA5E-6A28-4905-BFDE-068AA7783556}"/>
              </a:ext>
            </a:extLst>
          </p:cNvPr>
          <p:cNvSpPr/>
          <p:nvPr/>
        </p:nvSpPr>
        <p:spPr>
          <a:xfrm>
            <a:off x="4732379" y="4701449"/>
            <a:ext cx="923739" cy="408679"/>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48" name="矩形: 圆角 94">
            <a:extLst>
              <a:ext uri="{FF2B5EF4-FFF2-40B4-BE49-F238E27FC236}">
                <a16:creationId xmlns:a16="http://schemas.microsoft.com/office/drawing/2014/main" id="{079B386E-BEEC-4185-9A77-EB0C9AE7E4B9}"/>
              </a:ext>
            </a:extLst>
          </p:cNvPr>
          <p:cNvSpPr/>
          <p:nvPr/>
        </p:nvSpPr>
        <p:spPr>
          <a:xfrm>
            <a:off x="4732379" y="5206548"/>
            <a:ext cx="923740" cy="422179"/>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mn-ea"/>
              <a:cs typeface="Arial" panose="020B0604020202020204" pitchFamily="34" charset="0"/>
            </a:endParaRPr>
          </a:p>
        </p:txBody>
      </p:sp>
      <p:sp>
        <p:nvSpPr>
          <p:cNvPr id="49" name="矩形 48"/>
          <p:cNvSpPr/>
          <p:nvPr/>
        </p:nvSpPr>
        <p:spPr>
          <a:xfrm>
            <a:off x="4655629" y="5207626"/>
            <a:ext cx="106376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Redundant</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sp>
        <p:nvSpPr>
          <p:cNvPr id="50" name="矩形 49"/>
          <p:cNvSpPr/>
          <p:nvPr/>
        </p:nvSpPr>
        <p:spPr>
          <a:xfrm>
            <a:off x="4776920" y="4697187"/>
            <a:ext cx="835186" cy="451406"/>
          </a:xfrm>
          <a:prstGeom prst="rect">
            <a:avLst/>
          </a:prstGeom>
        </p:spPr>
        <p:txBody>
          <a:bodyPr wrap="square">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Primary</a:t>
            </a:r>
          </a:p>
          <a:p>
            <a:pPr marL="0" marR="0" lvl="0" indent="0" algn="ctr" defTabSz="914400" eaLnBrk="1" fontAlgn="auto" latinLnBrk="0" hangingPunct="1">
              <a:lnSpc>
                <a:spcPts val="1400"/>
              </a:lnSpc>
              <a:spcBef>
                <a:spcPts val="0"/>
              </a:spcBef>
              <a:spcAft>
                <a:spcPts val="0"/>
              </a:spcAft>
              <a:buClrTx/>
              <a:buSzTx/>
              <a:buFontTx/>
              <a:buNone/>
              <a:tabLst/>
              <a:defRPr/>
            </a:pPr>
            <a:r>
              <a:rPr lang="en-US" altLang="zh-CN" sz="1400" kern="0" dirty="0">
                <a:solidFill>
                  <a:prstClr val="black"/>
                </a:solidFill>
                <a:latin typeface="+mn-ea"/>
                <a:cs typeface="Arial" panose="020B0604020202020204" pitchFamily="34" charset="0"/>
              </a:rPr>
              <a:t>copies</a:t>
            </a:r>
            <a:endParaRPr lang="zh-CN" altLang="en-US" sz="1400" kern="0" dirty="0">
              <a:solidFill>
                <a:prstClr val="black"/>
              </a:solidFill>
              <a:latin typeface="+mn-ea"/>
              <a:cs typeface="Arial" panose="020B0604020202020204" pitchFamily="34" charset="0"/>
            </a:endParaRPr>
          </a:p>
        </p:txBody>
      </p:sp>
      <p:pic>
        <p:nvPicPr>
          <p:cNvPr id="53" name="图片 52"/>
          <p:cNvPicPr>
            <a:picLocks noChangeAspect="1"/>
          </p:cNvPicPr>
          <p:nvPr/>
        </p:nvPicPr>
        <p:blipFill rotWithShape="1">
          <a:blip r:embed="rId3"/>
          <a:srcRect l="2403" b="10813"/>
          <a:stretch/>
        </p:blipFill>
        <p:spPr>
          <a:xfrm>
            <a:off x="6183041" y="3847695"/>
            <a:ext cx="3698492" cy="2193612"/>
          </a:xfrm>
          <a:prstGeom prst="rect">
            <a:avLst/>
          </a:prstGeom>
        </p:spPr>
      </p:pic>
      <p:sp>
        <p:nvSpPr>
          <p:cNvPr id="61" name="文本框 60">
            <a:extLst>
              <a:ext uri="{FF2B5EF4-FFF2-40B4-BE49-F238E27FC236}">
                <a16:creationId xmlns:a16="http://schemas.microsoft.com/office/drawing/2014/main" id="{B37A77EB-9F23-43BE-B1EE-E59347353F09}"/>
              </a:ext>
            </a:extLst>
          </p:cNvPr>
          <p:cNvSpPr txBox="1"/>
          <p:nvPr/>
        </p:nvSpPr>
        <p:spPr>
          <a:xfrm>
            <a:off x="2807363" y="6248400"/>
            <a:ext cx="6663849" cy="400110"/>
          </a:xfrm>
          <a:prstGeom prst="rect">
            <a:avLst/>
          </a:prstGeom>
          <a:noFill/>
        </p:spPr>
        <p:txBody>
          <a:bodyPr wrap="square" rtlCol="0">
            <a:spAutoFit/>
          </a:bodyPr>
          <a:lstStyle/>
          <a:p>
            <a:pPr algn="ctr" eaLnBrk="1" fontAlgn="auto" hangingPunct="1">
              <a:spcBef>
                <a:spcPts val="0"/>
              </a:spcBef>
              <a:spcAft>
                <a:spcPts val="0"/>
              </a:spcAft>
            </a:pP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e.g., Cassandra, </a:t>
            </a:r>
            <a:r>
              <a:rPr lang="en-US" altLang="zh-CN" sz="2000" dirty="0" err="1">
                <a:solidFill>
                  <a:prstClr val="black"/>
                </a:solidFill>
                <a:latin typeface="Arial" panose="020B0604020202020204" pitchFamily="34" charset="0"/>
                <a:ea typeface="等线" panose="02010600030101010101" pitchFamily="2" charset="-122"/>
                <a:cs typeface="Arial" panose="020B0604020202020204" pitchFamily="34" charset="0"/>
              </a:rPr>
              <a:t>ScyllaDB</a:t>
            </a: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000" dirty="0" err="1">
                <a:solidFill>
                  <a:prstClr val="black"/>
                </a:solidFill>
                <a:latin typeface="Arial" panose="020B0604020202020204" pitchFamily="34" charset="0"/>
                <a:ea typeface="等线" panose="02010600030101010101" pitchFamily="2" charset="-122"/>
                <a:cs typeface="Arial" panose="020B0604020202020204" pitchFamily="34" charset="0"/>
              </a:rPr>
              <a:t>TiKV</a:t>
            </a:r>
            <a:r>
              <a:rPr lang="en-US" altLang="zh-CN" sz="2000" dirty="0">
                <a:solidFill>
                  <a:prstClr val="black"/>
                </a:solidFill>
                <a:latin typeface="Arial" panose="020B0604020202020204" pitchFamily="34" charset="0"/>
                <a:ea typeface="等线" panose="02010600030101010101" pitchFamily="2" charset="-122"/>
                <a:cs typeface="Arial" panose="020B0604020202020204" pitchFamily="34" charset="0"/>
              </a:rPr>
              <a:t>, HBase, </a:t>
            </a:r>
            <a:r>
              <a:rPr lang="en-US" altLang="zh-CN" sz="2000" dirty="0" err="1">
                <a:solidFill>
                  <a:prstClr val="black"/>
                </a:solidFill>
                <a:latin typeface="Arial" panose="020B0604020202020204" pitchFamily="34" charset="0"/>
                <a:ea typeface="等线" panose="02010600030101010101" pitchFamily="2" charset="-122"/>
                <a:cs typeface="Arial" panose="020B0604020202020204" pitchFamily="34" charset="0"/>
              </a:rPr>
              <a:t>HyperDex</a:t>
            </a:r>
            <a:endParaRPr lang="zh-CN" altLang="en-US" sz="2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42522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p:txBody>
          <a:bodyPr/>
          <a:lstStyle/>
          <a:p>
            <a:r>
              <a:rPr lang="en-US" altLang="zh-CN" dirty="0"/>
              <a:t>Experimental verification on Cassandra &amp; </a:t>
            </a:r>
            <a:r>
              <a:rPr lang="en-US" altLang="zh-CN" dirty="0" err="1"/>
              <a:t>TiKV</a:t>
            </a:r>
            <a:endParaRPr lang="en-US" altLang="zh-CN" dirty="0"/>
          </a:p>
          <a:p>
            <a:pPr lvl="1"/>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6</a:t>
            </a:fld>
            <a:endParaRPr lang="en-US"/>
          </a:p>
        </p:txBody>
      </p:sp>
      <p:sp>
        <p:nvSpPr>
          <p:cNvPr id="9" name="内容占位符 2">
            <a:extLst>
              <a:ext uri="{FF2B5EF4-FFF2-40B4-BE49-F238E27FC236}">
                <a16:creationId xmlns:a16="http://schemas.microsoft.com/office/drawing/2014/main" id="{93AE7559-05A5-4A56-A1DF-E8280F041F4D}"/>
              </a:ext>
            </a:extLst>
          </p:cNvPr>
          <p:cNvSpPr txBox="1">
            <a:spLocks/>
          </p:cNvSpPr>
          <p:nvPr/>
        </p:nvSpPr>
        <p:spPr>
          <a:xfrm>
            <a:off x="9180742" y="2239449"/>
            <a:ext cx="2171469" cy="1025490"/>
          </a:xfrm>
          <a:prstGeom prst="rect">
            <a:avLst/>
          </a:prstGeom>
          <a:solidFill>
            <a:schemeClr val="bg1">
              <a:lumMod val="95000"/>
            </a:schemeClr>
          </a:solidFill>
          <a:ln w="6350" cap="flat" cmpd="sng" algn="ctr">
            <a:solidFill>
              <a:srgbClr val="A5A5A5"/>
            </a:solid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zh-CN" altLang="en-US" sz="24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等线" panose="02010600030101010101" pitchFamily="2" charset="-122"/>
              <a:cs typeface="+mn-cs"/>
            </a:endParaRPr>
          </a:p>
        </p:txBody>
      </p:sp>
      <p:pic>
        <p:nvPicPr>
          <p:cNvPr id="10" name="图片 9">
            <a:extLst>
              <a:ext uri="{FF2B5EF4-FFF2-40B4-BE49-F238E27FC236}">
                <a16:creationId xmlns:a16="http://schemas.microsoft.com/office/drawing/2014/main" id="{33D4C268-4F37-4F36-9855-05F75AF3804D}"/>
              </a:ext>
            </a:extLst>
          </p:cNvPr>
          <p:cNvPicPr>
            <a:picLocks noChangeAspect="1"/>
          </p:cNvPicPr>
          <p:nvPr/>
        </p:nvPicPr>
        <p:blipFill>
          <a:blip r:embed="rId3"/>
          <a:stretch>
            <a:fillRect/>
          </a:stretch>
        </p:blipFill>
        <p:spPr>
          <a:xfrm>
            <a:off x="1399862" y="2321160"/>
            <a:ext cx="3565339" cy="2441340"/>
          </a:xfrm>
          <a:prstGeom prst="rect">
            <a:avLst/>
          </a:prstGeom>
        </p:spPr>
      </p:pic>
      <p:pic>
        <p:nvPicPr>
          <p:cNvPr id="11" name="图片 10">
            <a:extLst>
              <a:ext uri="{FF2B5EF4-FFF2-40B4-BE49-F238E27FC236}">
                <a16:creationId xmlns:a16="http://schemas.microsoft.com/office/drawing/2014/main" id="{D244FC7C-794B-4251-BB09-E2EC5779D0B6}"/>
              </a:ext>
            </a:extLst>
          </p:cNvPr>
          <p:cNvPicPr>
            <a:picLocks noChangeAspect="1"/>
          </p:cNvPicPr>
          <p:nvPr/>
        </p:nvPicPr>
        <p:blipFill>
          <a:blip r:embed="rId4"/>
          <a:stretch>
            <a:fillRect/>
          </a:stretch>
        </p:blipFill>
        <p:spPr>
          <a:xfrm>
            <a:off x="5474641" y="2321160"/>
            <a:ext cx="3497881" cy="2402585"/>
          </a:xfrm>
          <a:prstGeom prst="rect">
            <a:avLst/>
          </a:prstGeom>
        </p:spPr>
      </p:pic>
      <p:sp>
        <p:nvSpPr>
          <p:cNvPr id="12" name="内容占位符 2">
            <a:extLst>
              <a:ext uri="{FF2B5EF4-FFF2-40B4-BE49-F238E27FC236}">
                <a16:creationId xmlns:a16="http://schemas.microsoft.com/office/drawing/2014/main" id="{38FAB2E9-A560-49F7-B3BC-AF099715A818}"/>
              </a:ext>
            </a:extLst>
          </p:cNvPr>
          <p:cNvSpPr txBox="1">
            <a:spLocks/>
          </p:cNvSpPr>
          <p:nvPr/>
        </p:nvSpPr>
        <p:spPr>
          <a:xfrm>
            <a:off x="9172208" y="3560130"/>
            <a:ext cx="2180003" cy="1025490"/>
          </a:xfrm>
          <a:prstGeom prst="rect">
            <a:avLst/>
          </a:prstGeom>
          <a:solidFill>
            <a:schemeClr val="bg1">
              <a:lumMod val="95000"/>
            </a:schemeClr>
          </a:solidFill>
          <a:ln w="6350" cap="flat" cmpd="sng" algn="ctr">
            <a:solidFill>
              <a:srgbClr val="A5A5A5"/>
            </a:solid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800" kern="1200" baseline="0">
                <a:solidFill>
                  <a:schemeClr val="dk1"/>
                </a:solidFill>
                <a:latin typeface="Arial" panose="020B0604020202020204" pitchFamily="34" charset="0"/>
                <a:ea typeface="等线"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dk1"/>
                </a:solidFill>
                <a:latin typeface="Arial" panose="020B0604020202020204" pitchFamily="34" charset="0"/>
                <a:ea typeface="等线"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dk1"/>
                </a:solidFill>
                <a:latin typeface="Arial" panose="020B0604020202020204" pitchFamily="34" charset="0"/>
                <a:ea typeface="等线"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dk1"/>
                </a:solidFill>
                <a:latin typeface="Arial" panose="020B0604020202020204" pitchFamily="34" charset="0"/>
                <a:ea typeface="等线"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zh-CN" altLang="en-US" sz="24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等线" panose="02010600030101010101" pitchFamily="2" charset="-122"/>
              <a:cs typeface="+mn-cs"/>
            </a:endParaRPr>
          </a:p>
        </p:txBody>
      </p:sp>
      <p:sp>
        <p:nvSpPr>
          <p:cNvPr id="13" name="文本框 12">
            <a:extLst>
              <a:ext uri="{FF2B5EF4-FFF2-40B4-BE49-F238E27FC236}">
                <a16:creationId xmlns:a16="http://schemas.microsoft.com/office/drawing/2014/main" id="{0ED0C920-88E0-45BC-98EF-4A78EE3F6C4D}"/>
              </a:ext>
            </a:extLst>
          </p:cNvPr>
          <p:cNvSpPr txBox="1"/>
          <p:nvPr/>
        </p:nvSpPr>
        <p:spPr>
          <a:xfrm>
            <a:off x="9142412" y="2285998"/>
            <a:ext cx="2231229" cy="938719"/>
          </a:xfrm>
          <a:prstGeom prst="rect">
            <a:avLst/>
          </a:prstGeom>
          <a:noFill/>
        </p:spPr>
        <p:txBody>
          <a:bodyPr wrap="square">
            <a:spAutoFit/>
          </a:bodyPr>
          <a:lstStyle/>
          <a:p>
            <a:pPr>
              <a:lnSpc>
                <a:spcPts val="2200"/>
              </a:lnSpc>
            </a:pPr>
            <a:r>
              <a:rPr lang="en-US" altLang="zh-CN" sz="1600" dirty="0">
                <a:latin typeface="Arial" panose="020B0604020202020204" pitchFamily="34" charset="0"/>
                <a:cs typeface="Arial" panose="020B0604020202020204" pitchFamily="34" charset="0"/>
              </a:rPr>
              <a:t>“No”: one replica</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“Double”: two replicas</a:t>
            </a:r>
          </a:p>
          <a:p>
            <a:pPr>
              <a:lnSpc>
                <a:spcPts val="2200"/>
              </a:lnSpc>
            </a:pPr>
            <a:r>
              <a:rPr lang="en-US" altLang="zh-CN" sz="1600" dirty="0">
                <a:latin typeface="Arial" panose="020B0604020202020204" pitchFamily="34" charset="0"/>
                <a:cs typeface="Arial" panose="020B0604020202020204" pitchFamily="34" charset="0"/>
              </a:rPr>
              <a:t>“Triple”: three replicas</a:t>
            </a:r>
            <a:endParaRPr lang="zh-CN" altLang="en-US" sz="16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5317EAB6-7832-40BE-950F-BBE64A007216}"/>
              </a:ext>
            </a:extLst>
          </p:cNvPr>
          <p:cNvSpPr txBox="1"/>
          <p:nvPr/>
        </p:nvSpPr>
        <p:spPr>
          <a:xfrm>
            <a:off x="9160110" y="3627540"/>
            <a:ext cx="2269814" cy="938719"/>
          </a:xfrm>
          <a:prstGeom prst="rect">
            <a:avLst/>
          </a:prstGeom>
          <a:noFill/>
        </p:spPr>
        <p:txBody>
          <a:bodyPr wrap="square">
            <a:spAutoFit/>
          </a:bodyPr>
          <a:lstStyle/>
          <a:p>
            <a:pPr>
              <a:lnSpc>
                <a:spcPts val="2200"/>
              </a:lnSpc>
            </a:pPr>
            <a:r>
              <a:rPr lang="en-US" altLang="zh-CN" sz="1600" dirty="0">
                <a:latin typeface="Arial" panose="020B0604020202020204" pitchFamily="34" charset="0"/>
                <a:cs typeface="Arial" panose="020B0604020202020204" pitchFamily="34" charset="0"/>
              </a:rPr>
              <a:t>A 5-node cluster</a:t>
            </a:r>
          </a:p>
          <a:p>
            <a:pPr>
              <a:lnSpc>
                <a:spcPts val="2200"/>
              </a:lnSpc>
            </a:pPr>
            <a:r>
              <a:rPr lang="en-US" altLang="zh-CN" sz="1600" dirty="0">
                <a:latin typeface="Arial" panose="020B0604020202020204" pitchFamily="34" charset="0"/>
                <a:cs typeface="Arial" panose="020B0604020202020204" pitchFamily="34" charset="0"/>
              </a:rPr>
              <a:t>Write 300GiB</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KV pairs Read 30GiB</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KV pairs</a:t>
            </a:r>
            <a:endParaRPr lang="zh-CN" altLang="en-US" sz="16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05B9B508-5DFB-4AE7-BF2E-FF3F47D1EB53}"/>
              </a:ext>
            </a:extLst>
          </p:cNvPr>
          <p:cNvSpPr txBox="1"/>
          <p:nvPr/>
        </p:nvSpPr>
        <p:spPr>
          <a:xfrm>
            <a:off x="1819138" y="4840069"/>
            <a:ext cx="3284674" cy="646331"/>
          </a:xfrm>
          <a:prstGeom prst="rect">
            <a:avLst/>
          </a:prstGeom>
          <a:noFill/>
        </p:spPr>
        <p:txBody>
          <a:bodyPr wrap="square">
            <a:spAutoFit/>
          </a:bodyPr>
          <a:lstStyle/>
          <a:p>
            <a:pPr marL="0" lvl="2" algn="ctr"/>
            <a:r>
              <a:rPr lang="en-US" altLang="zh-CN" dirty="0">
                <a:latin typeface="Arial" panose="020B0604020202020204" pitchFamily="34" charset="0"/>
                <a:cs typeface="Arial" panose="020B0604020202020204" pitchFamily="34" charset="0"/>
              </a:rPr>
              <a:t>(a) </a:t>
            </a:r>
            <a:r>
              <a:rPr lang="en-US" altLang="zh-CN" b="1" dirty="0">
                <a:latin typeface="Arial" panose="020B0604020202020204" pitchFamily="34" charset="0"/>
                <a:cs typeface="Arial" panose="020B0604020202020204" pitchFamily="34" charset="0"/>
              </a:rPr>
              <a:t>Write amplification </a:t>
            </a:r>
            <a:r>
              <a:rPr lang="en-US" altLang="zh-CN" dirty="0">
                <a:latin typeface="Arial" panose="020B0604020202020204" pitchFamily="34" charset="0"/>
                <a:cs typeface="Arial" panose="020B0604020202020204" pitchFamily="34" charset="0"/>
              </a:rPr>
              <a:t>under different number of replicas </a:t>
            </a:r>
            <a:endParaRPr lang="fr-FR" altLang="zh-CN" b="1"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FE8A2862-D345-449E-8F28-0A1C39118F9F}"/>
              </a:ext>
            </a:extLst>
          </p:cNvPr>
          <p:cNvSpPr txBox="1"/>
          <p:nvPr/>
        </p:nvSpPr>
        <p:spPr>
          <a:xfrm>
            <a:off x="5725824" y="4812968"/>
            <a:ext cx="3211795" cy="646331"/>
          </a:xfrm>
          <a:prstGeom prst="rect">
            <a:avLst/>
          </a:prstGeom>
          <a:noFill/>
        </p:spPr>
        <p:txBody>
          <a:bodyPr wrap="square">
            <a:spAutoFit/>
          </a:bodyPr>
          <a:lstStyle/>
          <a:p>
            <a:pPr marL="0" lvl="2" algn="ctr"/>
            <a:r>
              <a:rPr lang="en-US" altLang="zh-CN" dirty="0">
                <a:latin typeface="Arial" panose="020B0604020202020204" pitchFamily="34" charset="0"/>
                <a:cs typeface="Arial" panose="020B0604020202020204" pitchFamily="34" charset="0"/>
              </a:rPr>
              <a:t>(b) </a:t>
            </a:r>
            <a:r>
              <a:rPr lang="en-US" altLang="zh-CN" b="1" dirty="0">
                <a:latin typeface="Arial" panose="020B0604020202020204" pitchFamily="34" charset="0"/>
                <a:cs typeface="Arial" panose="020B0604020202020204" pitchFamily="34" charset="0"/>
              </a:rPr>
              <a:t>Read amplification </a:t>
            </a:r>
            <a:r>
              <a:rPr lang="en-US" altLang="zh-CN" dirty="0">
                <a:latin typeface="Arial" panose="020B0604020202020204" pitchFamily="34" charset="0"/>
                <a:cs typeface="Arial" panose="020B0604020202020204" pitchFamily="34" charset="0"/>
              </a:rPr>
              <a:t>under different number of replicas </a:t>
            </a:r>
            <a:endParaRPr lang="fr-FR" altLang="zh-CN" b="1" dirty="0">
              <a:latin typeface="Arial" panose="020B0604020202020204" pitchFamily="34" charset="0"/>
              <a:cs typeface="Arial" panose="020B0604020202020204" pitchFamily="34" charset="0"/>
            </a:endParaRPr>
          </a:p>
        </p:txBody>
      </p:sp>
      <p:sp>
        <p:nvSpPr>
          <p:cNvPr id="24" name="矩形: 圆角 12">
            <a:extLst>
              <a:ext uri="{FF2B5EF4-FFF2-40B4-BE49-F238E27FC236}">
                <a16:creationId xmlns:a16="http://schemas.microsoft.com/office/drawing/2014/main" id="{6A826A8B-7C41-43F8-ABA6-5D94D6B444B9}"/>
              </a:ext>
            </a:extLst>
          </p:cNvPr>
          <p:cNvSpPr/>
          <p:nvPr/>
        </p:nvSpPr>
        <p:spPr>
          <a:xfrm>
            <a:off x="1250731" y="5791200"/>
            <a:ext cx="9020233" cy="561993"/>
          </a:xfrm>
          <a:prstGeom prst="round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文本框 24">
            <a:extLst>
              <a:ext uri="{FF2B5EF4-FFF2-40B4-BE49-F238E27FC236}">
                <a16:creationId xmlns:a16="http://schemas.microsoft.com/office/drawing/2014/main" id="{404490F7-5646-4106-8E20-DA954E0BA5A5}"/>
              </a:ext>
            </a:extLst>
          </p:cNvPr>
          <p:cNvSpPr txBox="1"/>
          <p:nvPr/>
        </p:nvSpPr>
        <p:spPr>
          <a:xfrm>
            <a:off x="1336054" y="5852856"/>
            <a:ext cx="8849585" cy="425822"/>
          </a:xfrm>
          <a:prstGeom prst="rect">
            <a:avLst/>
          </a:prstGeom>
          <a:noFill/>
        </p:spPr>
        <p:txBody>
          <a:bodyPr wrap="square">
            <a:spAutoFit/>
          </a:bodyPr>
          <a:lstStyle/>
          <a:p>
            <a:pPr algn="ctr" eaLnBrk="1" fontAlgn="auto" hangingPunct="1">
              <a:lnSpc>
                <a:spcPts val="2800"/>
              </a:lnSpc>
              <a:spcBef>
                <a:spcPts val="0"/>
              </a:spcBef>
              <a:spcAft>
                <a:spcPts val="0"/>
              </a:spcAft>
              <a:defRPr/>
            </a:pP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A larger replication factor implies higher write/read amplifications</a:t>
            </a:r>
          </a:p>
        </p:txBody>
      </p:sp>
    </p:spTree>
    <p:extLst>
      <p:ext uri="{BB962C8B-B14F-4D97-AF65-F5344CB8AC3E}">
        <p14:creationId xmlns:p14="http://schemas.microsoft.com/office/powerpoint/2010/main" val="70496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E2031659-EFFB-4401-B6FA-81E1462E27CD}"/>
              </a:ext>
            </a:extLst>
          </p:cNvPr>
          <p:cNvSpPr txBox="1">
            <a:spLocks/>
          </p:cNvSpPr>
          <p:nvPr/>
        </p:nvSpPr>
        <p:spPr bwMode="auto">
          <a:xfrm>
            <a:off x="760412" y="2675854"/>
            <a:ext cx="10134600" cy="98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400">
                <a:solidFill>
                  <a:schemeClr val="tx1"/>
                </a:solidFill>
                <a:latin typeface="+mn-lt"/>
              </a:defRPr>
            </a:lvl2pPr>
            <a:lvl3pPr marL="1143000" indent="-228600" algn="l" rtl="0" eaLnBrk="0" fontAlgn="base" hangingPunct="0">
              <a:lnSpc>
                <a:spcPct val="100000"/>
              </a:lnSpc>
              <a:spcBef>
                <a:spcPct val="20000"/>
              </a:spcBef>
              <a:spcAft>
                <a:spcPct val="0"/>
              </a:spcAft>
              <a:buChar char="•"/>
              <a:defRPr sz="2000">
                <a:solidFill>
                  <a:schemeClr val="tx1"/>
                </a:solidFill>
                <a:latin typeface="+mn-lt"/>
              </a:defRPr>
            </a:lvl3pPr>
            <a:lvl4pPr marL="1600200" indent="-228600" algn="l" rtl="0" eaLnBrk="0" fontAlgn="base" hangingPunct="0">
              <a:lnSpc>
                <a:spcPct val="100000"/>
              </a:lnSpc>
              <a:spcBef>
                <a:spcPct val="20000"/>
              </a:spcBef>
              <a:spcAft>
                <a:spcPct val="0"/>
              </a:spcAft>
              <a:buChar char="•"/>
              <a:defRPr sz="1800">
                <a:solidFill>
                  <a:schemeClr val="tx1"/>
                </a:solidFill>
                <a:latin typeface="+mn-lt"/>
              </a:defRPr>
            </a:lvl4pPr>
            <a:lvl5pPr marL="2057400" indent="-228600" algn="l" rtl="0" eaLnBrk="0" fontAlgn="base" hangingPunct="0">
              <a:lnSpc>
                <a:spcPct val="100000"/>
              </a:lnSpc>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r>
              <a:rPr lang="en-US" altLang="zh-CN" b="1" kern="0" dirty="0"/>
              <a:t>Avoid interaction </a:t>
            </a:r>
            <a:r>
              <a:rPr lang="en-US" altLang="zh-CN" kern="0" dirty="0"/>
              <a:t>between primary and redundant copies during reads and writes</a:t>
            </a:r>
          </a:p>
        </p:txBody>
      </p:sp>
      <p:sp>
        <p:nvSpPr>
          <p:cNvPr id="6" name="矩形: 圆角 4">
            <a:extLst>
              <a:ext uri="{FF2B5EF4-FFF2-40B4-BE49-F238E27FC236}">
                <a16:creationId xmlns:a16="http://schemas.microsoft.com/office/drawing/2014/main" id="{E62E2A25-E0AE-42A9-B8D3-EFA85649FE85}"/>
              </a:ext>
            </a:extLst>
          </p:cNvPr>
          <p:cNvSpPr/>
          <p:nvPr/>
        </p:nvSpPr>
        <p:spPr>
          <a:xfrm>
            <a:off x="1065212" y="1752600"/>
            <a:ext cx="9968548" cy="762000"/>
          </a:xfrm>
          <a:prstGeom prst="roundRect">
            <a:avLst/>
          </a:prstGeom>
          <a:solidFill>
            <a:srgbClr val="FFC000"/>
          </a:solidFill>
          <a:ln w="31750" cap="flat" cmpd="sng" algn="ctr">
            <a:solidFill>
              <a:schemeClr val="tx1"/>
            </a:solidFill>
            <a:prstDash val="solid"/>
          </a:ln>
          <a:effectLst/>
        </p:spPr>
        <p:txBody>
          <a:bodyPr rtlCol="0" anchor="ctr"/>
          <a:lstStyle/>
          <a:p>
            <a:pPr algn="ctr"/>
            <a:r>
              <a:rPr lang="en-US" altLang="zh-CN" sz="2400" b="1" dirty="0"/>
              <a:t>  </a:t>
            </a:r>
          </a:p>
        </p:txBody>
      </p:sp>
      <p:sp>
        <p:nvSpPr>
          <p:cNvPr id="2" name="标题 1"/>
          <p:cNvSpPr>
            <a:spLocks noGrp="1"/>
          </p:cNvSpPr>
          <p:nvPr>
            <p:ph type="title"/>
          </p:nvPr>
        </p:nvSpPr>
        <p:spPr/>
        <p:txBody>
          <a:bodyPr/>
          <a:lstStyle/>
          <a:p>
            <a:r>
              <a:rPr lang="en-US" altLang="zh-CN" dirty="0"/>
              <a:t>Our Idea</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7</a:t>
            </a:fld>
            <a:endParaRPr lang="en-US"/>
          </a:p>
        </p:txBody>
      </p:sp>
      <p:sp>
        <p:nvSpPr>
          <p:cNvPr id="5" name="矩形 4"/>
          <p:cNvSpPr/>
          <p:nvPr/>
        </p:nvSpPr>
        <p:spPr>
          <a:xfrm>
            <a:off x="1280160" y="1871990"/>
            <a:ext cx="9753600" cy="523220"/>
          </a:xfrm>
          <a:prstGeom prst="rect">
            <a:avLst/>
          </a:prstGeom>
        </p:spPr>
        <p:txBody>
          <a:bodyPr wrap="square">
            <a:spAutoFit/>
          </a:bodyPr>
          <a:lstStyle/>
          <a:p>
            <a:pPr lvl="0">
              <a:spcBef>
                <a:spcPct val="50000"/>
              </a:spcBef>
            </a:pPr>
            <a:r>
              <a:rPr lang="en-US" altLang="zh-CN" sz="2800" kern="0" dirty="0">
                <a:solidFill>
                  <a:srgbClr val="000000"/>
                </a:solidFill>
                <a:latin typeface="Arial"/>
              </a:rPr>
              <a:t>Decoupling </a:t>
            </a:r>
            <a:r>
              <a:rPr lang="en-US" altLang="zh-CN" sz="2800" b="1" kern="0" dirty="0">
                <a:solidFill>
                  <a:srgbClr val="000000"/>
                </a:solidFill>
                <a:latin typeface="Arial"/>
              </a:rPr>
              <a:t>primary</a:t>
            </a:r>
            <a:r>
              <a:rPr lang="en-US" altLang="zh-CN" sz="2800" kern="0" dirty="0">
                <a:solidFill>
                  <a:srgbClr val="000000"/>
                </a:solidFill>
                <a:latin typeface="Arial"/>
              </a:rPr>
              <a:t> and </a:t>
            </a:r>
            <a:r>
              <a:rPr lang="en-US" altLang="zh-CN" sz="2800" b="1" kern="0" dirty="0">
                <a:solidFill>
                  <a:srgbClr val="000000"/>
                </a:solidFill>
                <a:latin typeface="Arial"/>
              </a:rPr>
              <a:t>redundant copies </a:t>
            </a:r>
            <a:r>
              <a:rPr lang="en-US" altLang="zh-CN" sz="2800" kern="0" dirty="0">
                <a:solidFill>
                  <a:srgbClr val="000000"/>
                </a:solidFill>
                <a:latin typeface="Arial"/>
              </a:rPr>
              <a:t>in storage layer</a:t>
            </a:r>
          </a:p>
        </p:txBody>
      </p:sp>
      <p:sp>
        <p:nvSpPr>
          <p:cNvPr id="9" name="箭头: 下 4">
            <a:extLst>
              <a:ext uri="{FF2B5EF4-FFF2-40B4-BE49-F238E27FC236}">
                <a16:creationId xmlns:a16="http://schemas.microsoft.com/office/drawing/2014/main" id="{9ADE9191-735E-4C3F-8434-CD1CE695AC7B}"/>
              </a:ext>
            </a:extLst>
          </p:cNvPr>
          <p:cNvSpPr/>
          <p:nvPr/>
        </p:nvSpPr>
        <p:spPr>
          <a:xfrm>
            <a:off x="5942012" y="3557316"/>
            <a:ext cx="425926" cy="709884"/>
          </a:xfrm>
          <a:prstGeom prst="downArrow">
            <a:avLst>
              <a:gd name="adj1" fmla="val 50000"/>
              <a:gd name="adj2" fmla="val 78217"/>
            </a:avLst>
          </a:prstGeom>
          <a:solidFill>
            <a:srgbClr val="FF0000"/>
          </a:solidFill>
          <a:ln w="25400">
            <a:solidFill>
              <a:schemeClr val="bg1"/>
            </a:solidFill>
          </a:ln>
          <a:effectLst>
            <a:outerShdw blurRad="50800" dist="50800" dir="5400000" algn="ctr" rotWithShape="0">
              <a:srgbClr val="000000">
                <a:alpha val="2800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矩形 9">
            <a:extLst>
              <a:ext uri="{FF2B5EF4-FFF2-40B4-BE49-F238E27FC236}">
                <a16:creationId xmlns:a16="http://schemas.microsoft.com/office/drawing/2014/main" id="{EA0C4177-3F5C-447A-828A-E1379769082B}"/>
              </a:ext>
            </a:extLst>
          </p:cNvPr>
          <p:cNvSpPr/>
          <p:nvPr/>
        </p:nvSpPr>
        <p:spPr>
          <a:xfrm>
            <a:off x="1065212" y="4388386"/>
            <a:ext cx="9968548" cy="1077067"/>
          </a:xfrm>
          <a:prstGeom prst="rect">
            <a:avLst/>
          </a:prstGeom>
          <a:solidFill>
            <a:schemeClr val="accent3">
              <a:lumMod val="95000"/>
            </a:schemeClr>
          </a:solidFill>
          <a:ln w="31750" cap="flat" cmpd="sng" algn="ctr">
            <a:solidFill>
              <a:schemeClr val="tx1"/>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11" name="文本框 10">
            <a:extLst>
              <a:ext uri="{FF2B5EF4-FFF2-40B4-BE49-F238E27FC236}">
                <a16:creationId xmlns:a16="http://schemas.microsoft.com/office/drawing/2014/main" id="{C2980FDB-73DE-409A-A881-6514B4228437}"/>
              </a:ext>
            </a:extLst>
          </p:cNvPr>
          <p:cNvSpPr txBox="1"/>
          <p:nvPr/>
        </p:nvSpPr>
        <p:spPr>
          <a:xfrm>
            <a:off x="1065212" y="4456093"/>
            <a:ext cx="9946640" cy="954107"/>
          </a:xfrm>
          <a:prstGeom prst="rect">
            <a:avLst/>
          </a:prstGeom>
          <a:noFill/>
        </p:spPr>
        <p:txBody>
          <a:bodyPr wrap="square">
            <a:spAutoFit/>
          </a:bodyPr>
          <a:lstStyle/>
          <a:p>
            <a:pPr marL="0" lvl="1" algn="ctr" eaLnBrk="1" fontAlgn="auto" hangingPunct="1">
              <a:spcBef>
                <a:spcPts val="600"/>
              </a:spcBef>
              <a:spcAft>
                <a:spcPts val="0"/>
              </a:spcAft>
              <a:defRPr/>
            </a:pPr>
            <a:r>
              <a:rPr lang="en-US" altLang="zh-CN" sz="2800" b="1" dirty="0">
                <a:solidFill>
                  <a:prstClr val="black"/>
                </a:solidFill>
                <a:latin typeface="Arial" panose="020B0604020202020204" pitchFamily="34" charset="0"/>
                <a:ea typeface="等线" panose="02010600030101010101" pitchFamily="2" charset="-122"/>
              </a:rPr>
              <a:t>How to manage primary and redundant copies separately after </a:t>
            </a:r>
            <a:r>
              <a:rPr lang="en-US" altLang="zh-CN" sz="2800" b="1" dirty="0">
                <a:solidFill>
                  <a:srgbClr val="FF0000"/>
                </a:solidFill>
                <a:latin typeface="Arial" panose="020B0604020202020204" pitchFamily="34" charset="0"/>
                <a:ea typeface="等线" panose="02010600030101010101" pitchFamily="2" charset="-122"/>
              </a:rPr>
              <a:t>replica decoupling</a:t>
            </a:r>
            <a:r>
              <a:rPr lang="en-US" altLang="zh-CN" sz="2800" b="1" dirty="0">
                <a:solidFill>
                  <a:prstClr val="black"/>
                </a:solidFill>
                <a:latin typeface="Arial" panose="020B0604020202020204" pitchFamily="34" charset="0"/>
                <a:ea typeface="等线" panose="02010600030101010101" pitchFamily="2" charset="-122"/>
              </a:rPr>
              <a:t>? </a:t>
            </a:r>
          </a:p>
        </p:txBody>
      </p:sp>
    </p:spTree>
    <p:extLst>
      <p:ext uri="{BB962C8B-B14F-4D97-AF65-F5344CB8AC3E}">
        <p14:creationId xmlns:p14="http://schemas.microsoft.com/office/powerpoint/2010/main" val="114572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Naïve Approaches</a:t>
            </a:r>
            <a:endParaRPr lang="zh-CN" altLang="en-US" dirty="0"/>
          </a:p>
        </p:txBody>
      </p:sp>
      <p:sp>
        <p:nvSpPr>
          <p:cNvPr id="3" name="内容占位符 2"/>
          <p:cNvSpPr>
            <a:spLocks noGrp="1"/>
          </p:cNvSpPr>
          <p:nvPr>
            <p:ph idx="1"/>
          </p:nvPr>
        </p:nvSpPr>
        <p:spPr>
          <a:xfrm>
            <a:off x="609441" y="1447801"/>
            <a:ext cx="10818971" cy="4678364"/>
          </a:xfrm>
        </p:spPr>
        <p:txBody>
          <a:bodyPr/>
          <a:lstStyle/>
          <a:p>
            <a:r>
              <a:rPr lang="en-US" altLang="zh-CN" dirty="0"/>
              <a:t>Replica decoupling with </a:t>
            </a:r>
            <a:r>
              <a:rPr lang="en-US" altLang="zh-CN" b="1" dirty="0">
                <a:solidFill>
                  <a:srgbClr val="FF0000"/>
                </a:solidFill>
              </a:rPr>
              <a:t>multiple LSM-trees (</a:t>
            </a:r>
            <a:r>
              <a:rPr lang="en-US" altLang="zh-CN" b="1" dirty="0" err="1">
                <a:solidFill>
                  <a:srgbClr val="FF0000"/>
                </a:solidFill>
              </a:rPr>
              <a:t>mLSM</a:t>
            </a:r>
            <a:r>
              <a:rPr lang="en-US" altLang="zh-CN" b="1" dirty="0">
                <a:solidFill>
                  <a:srgbClr val="FF0000"/>
                </a:solidFill>
              </a:rPr>
              <a:t>)</a:t>
            </a:r>
          </a:p>
          <a:p>
            <a:pPr lvl="1"/>
            <a:r>
              <a:rPr lang="en-US" altLang="zh-CN" dirty="0"/>
              <a:t>Each node manages k replicas with </a:t>
            </a:r>
            <a:r>
              <a:rPr lang="en-US" altLang="zh-CN" b="1" dirty="0"/>
              <a:t>k LSM-trees</a:t>
            </a:r>
            <a:endParaRPr lang="en-US" altLang="zh-CN" dirty="0"/>
          </a:p>
          <a:p>
            <a:pPr lvl="1"/>
            <a:r>
              <a:rPr lang="en-US" altLang="zh-CN" dirty="0"/>
              <a:t>If k=3, a node uses </a:t>
            </a:r>
            <a:r>
              <a:rPr lang="en-US" altLang="zh-CN" b="1" dirty="0"/>
              <a:t>one LSM-tree </a:t>
            </a:r>
            <a:r>
              <a:rPr lang="en-US" altLang="zh-CN" dirty="0"/>
              <a:t>to store </a:t>
            </a:r>
            <a:r>
              <a:rPr lang="en-US" altLang="zh-CN" b="1" dirty="0"/>
              <a:t>primary copies</a:t>
            </a:r>
            <a:r>
              <a:rPr lang="en-US" altLang="zh-CN" dirty="0"/>
              <a:t>, and </a:t>
            </a:r>
            <a:r>
              <a:rPr lang="en-US" altLang="zh-CN" b="1" dirty="0"/>
              <a:t>two LSM-trees </a:t>
            </a:r>
            <a:r>
              <a:rPr lang="en-US" altLang="zh-CN" dirty="0"/>
              <a:t>to</a:t>
            </a:r>
            <a:r>
              <a:rPr lang="en-US" altLang="zh-CN" b="1" dirty="0"/>
              <a:t> </a:t>
            </a:r>
            <a:r>
              <a:rPr lang="en-US" altLang="zh-CN" dirty="0"/>
              <a:t>store </a:t>
            </a:r>
            <a:r>
              <a:rPr lang="en-US" altLang="zh-CN" b="1" dirty="0"/>
              <a:t>redundant copies </a:t>
            </a:r>
            <a:r>
              <a:rPr lang="en-US" altLang="zh-CN" dirty="0"/>
              <a:t>from two other nodes</a:t>
            </a:r>
          </a:p>
          <a:p>
            <a:pPr marL="457200" lvl="1" indent="0">
              <a:buNone/>
            </a:pPr>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8</a:t>
            </a:fld>
            <a:endParaRPr lang="en-US" dirty="0"/>
          </a:p>
        </p:txBody>
      </p:sp>
      <p:sp>
        <p:nvSpPr>
          <p:cNvPr id="27" name="矩形: 圆角 21">
            <a:extLst>
              <a:ext uri="{FF2B5EF4-FFF2-40B4-BE49-F238E27FC236}">
                <a16:creationId xmlns:a16="http://schemas.microsoft.com/office/drawing/2014/main" id="{280D19D6-3E09-4F88-867D-39AA67C5E6FB}"/>
              </a:ext>
            </a:extLst>
          </p:cNvPr>
          <p:cNvSpPr/>
          <p:nvPr/>
        </p:nvSpPr>
        <p:spPr>
          <a:xfrm>
            <a:off x="1602472" y="3429000"/>
            <a:ext cx="8979740" cy="2544764"/>
          </a:xfrm>
          <a:prstGeom prst="roundRect">
            <a:avLst/>
          </a:prstGeom>
          <a:solidFill>
            <a:srgbClr val="EAF5FC"/>
          </a:solidFill>
          <a:ln w="19050" cap="flat" cmpd="sng" algn="ctr">
            <a:solidFill>
              <a:srgbClr val="3D3F4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pPr>
            <a:endParaRPr lang="zh-CN" altLang="en-US" sz="1200" b="1" kern="0">
              <a:solidFill>
                <a:srgbClr val="3D3F41"/>
              </a:solidFill>
              <a:latin typeface="Calibri" panose="020F0502020204030204" pitchFamily="34" charset="0"/>
              <a:ea typeface="宋体" panose="02010600030101010101" pitchFamily="2" charset="-122"/>
              <a:cs typeface="Arial" panose="020B0604020202020204" pitchFamily="34" charset="0"/>
            </a:endParaRPr>
          </a:p>
        </p:txBody>
      </p:sp>
      <p:sp>
        <p:nvSpPr>
          <p:cNvPr id="30" name="等腰三角形 29">
            <a:extLst>
              <a:ext uri="{FF2B5EF4-FFF2-40B4-BE49-F238E27FC236}">
                <a16:creationId xmlns:a16="http://schemas.microsoft.com/office/drawing/2014/main" id="{178A7785-8FF0-4872-8D00-A484C89D7A50}"/>
              </a:ext>
            </a:extLst>
          </p:cNvPr>
          <p:cNvSpPr/>
          <p:nvPr/>
        </p:nvSpPr>
        <p:spPr>
          <a:xfrm>
            <a:off x="2576811" y="3782011"/>
            <a:ext cx="614001" cy="179099"/>
          </a:xfrm>
          <a:prstGeom prst="triangle">
            <a:avLst>
              <a:gd name="adj" fmla="val 53445"/>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31" name="等腰三角形 30">
            <a:extLst>
              <a:ext uri="{FF2B5EF4-FFF2-40B4-BE49-F238E27FC236}">
                <a16:creationId xmlns:a16="http://schemas.microsoft.com/office/drawing/2014/main" id="{534B2F66-1CBF-4BA4-89BB-1F4971F86FB7}"/>
              </a:ext>
            </a:extLst>
          </p:cNvPr>
          <p:cNvSpPr/>
          <p:nvPr/>
        </p:nvSpPr>
        <p:spPr>
          <a:xfrm>
            <a:off x="2380168" y="4085249"/>
            <a:ext cx="963044" cy="228256"/>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
        <p:nvSpPr>
          <p:cNvPr id="32" name="Rectangle 13">
            <a:extLst>
              <a:ext uri="{FF2B5EF4-FFF2-40B4-BE49-F238E27FC236}">
                <a16:creationId xmlns:a16="http://schemas.microsoft.com/office/drawing/2014/main" id="{B2A7ACD3-4799-40E6-A79F-54096033A824}"/>
              </a:ext>
            </a:extLst>
          </p:cNvPr>
          <p:cNvSpPr/>
          <p:nvPr/>
        </p:nvSpPr>
        <p:spPr>
          <a:xfrm>
            <a:off x="1971612" y="5345668"/>
            <a:ext cx="1838965" cy="369332"/>
          </a:xfrm>
          <a:prstGeom prst="rect">
            <a:avLst/>
          </a:prstGeom>
        </p:spPr>
        <p:txBody>
          <a:bodyPr wrap="none">
            <a:spAutoFit/>
          </a:bodyPr>
          <a:lstStyle/>
          <a:p>
            <a:r>
              <a:rPr lang="en-US" altLang="zh-CN" b="1" dirty="0">
                <a:solidFill>
                  <a:prstClr val="black"/>
                </a:solidFill>
                <a:latin typeface="Arial"/>
                <a:ea typeface="宋体" panose="02010600030101010101" pitchFamily="2" charset="-122"/>
              </a:rPr>
              <a:t>Primary copies</a:t>
            </a:r>
            <a:endParaRPr lang="en-US" dirty="0">
              <a:solidFill>
                <a:prstClr val="black"/>
              </a:solidFill>
              <a:latin typeface="Arial"/>
              <a:ea typeface="宋体" panose="02010600030101010101" pitchFamily="2" charset="-122"/>
            </a:endParaRPr>
          </a:p>
        </p:txBody>
      </p:sp>
      <p:sp>
        <p:nvSpPr>
          <p:cNvPr id="37" name="文本框 36">
            <a:extLst>
              <a:ext uri="{FF2B5EF4-FFF2-40B4-BE49-F238E27FC236}">
                <a16:creationId xmlns:a16="http://schemas.microsoft.com/office/drawing/2014/main" id="{39D3C68F-CAC2-4C38-8926-839921960599}"/>
              </a:ext>
            </a:extLst>
          </p:cNvPr>
          <p:cNvSpPr txBox="1"/>
          <p:nvPr/>
        </p:nvSpPr>
        <p:spPr>
          <a:xfrm>
            <a:off x="2635867" y="4257761"/>
            <a:ext cx="309789" cy="307777"/>
          </a:xfrm>
          <a:prstGeom prst="rect">
            <a:avLst/>
          </a:prstGeom>
          <a:noFill/>
        </p:spPr>
        <p:txBody>
          <a:bodyPr wrap="square" rtlCol="0">
            <a:spAutoFit/>
          </a:bodyPr>
          <a:lstStyle/>
          <a:p>
            <a:r>
              <a:rPr lang="en-US" altLang="zh-CN" sz="900" b="1" dirty="0">
                <a:solidFill>
                  <a:prstClr val="black"/>
                </a:solidFill>
                <a:latin typeface="Arial"/>
                <a:ea typeface="宋体" panose="02010600030101010101" pitchFamily="2" charset="-122"/>
              </a:rPr>
              <a:t>…</a:t>
            </a:r>
            <a:r>
              <a:rPr lang="en-US" altLang="zh-CN" sz="1400" b="1" dirty="0">
                <a:solidFill>
                  <a:prstClr val="black"/>
                </a:solidFill>
                <a:latin typeface="Calibri" panose="020F0502020204030204" pitchFamily="34" charset="0"/>
                <a:ea typeface="宋体" panose="02010600030101010101" pitchFamily="2" charset="-122"/>
              </a:rPr>
              <a:t> </a:t>
            </a:r>
            <a:endParaRPr lang="zh-CN" altLang="en-US" sz="1400" b="1" dirty="0">
              <a:solidFill>
                <a:prstClr val="black"/>
              </a:solidFill>
              <a:latin typeface="Calibri" panose="020F0502020204030204" pitchFamily="34" charset="0"/>
              <a:ea typeface="宋体" panose="02010600030101010101" pitchFamily="2" charset="-122"/>
            </a:endParaRPr>
          </a:p>
        </p:txBody>
      </p:sp>
      <p:sp>
        <p:nvSpPr>
          <p:cNvPr id="38" name="矩形 37">
            <a:extLst>
              <a:ext uri="{FF2B5EF4-FFF2-40B4-BE49-F238E27FC236}">
                <a16:creationId xmlns:a16="http://schemas.microsoft.com/office/drawing/2014/main" id="{2A5BFB52-C002-4D48-A972-76BF6BCB2A5A}"/>
              </a:ext>
            </a:extLst>
          </p:cNvPr>
          <p:cNvSpPr/>
          <p:nvPr/>
        </p:nvSpPr>
        <p:spPr>
          <a:xfrm>
            <a:off x="2104962" y="3687764"/>
            <a:ext cx="1619250" cy="1481618"/>
          </a:xfrm>
          <a:prstGeom prst="rect">
            <a:avLst/>
          </a:prstGeom>
          <a:noFill/>
          <a:ln w="25400"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43" name="Rectangle 13">
            <a:extLst>
              <a:ext uri="{FF2B5EF4-FFF2-40B4-BE49-F238E27FC236}">
                <a16:creationId xmlns:a16="http://schemas.microsoft.com/office/drawing/2014/main" id="{B98D5095-363E-4286-9CDA-AF20B77CF863}"/>
              </a:ext>
            </a:extLst>
          </p:cNvPr>
          <p:cNvSpPr/>
          <p:nvPr/>
        </p:nvSpPr>
        <p:spPr>
          <a:xfrm>
            <a:off x="5894556" y="6019800"/>
            <a:ext cx="1273105" cy="400110"/>
          </a:xfrm>
          <a:prstGeom prst="rect">
            <a:avLst/>
          </a:prstGeom>
        </p:spPr>
        <p:txBody>
          <a:bodyPr wrap="none">
            <a:spAutoFit/>
          </a:bodyPr>
          <a:lstStyle/>
          <a:p>
            <a:pPr algn="ctr"/>
            <a:r>
              <a:rPr lang="en-US" altLang="zh-CN" sz="2000" b="1" dirty="0">
                <a:solidFill>
                  <a:prstClr val="black"/>
                </a:solidFill>
                <a:latin typeface="Arial"/>
                <a:ea typeface="宋体" panose="02010600030101010101" pitchFamily="2" charset="-122"/>
              </a:rPr>
              <a:t>Node N</a:t>
            </a:r>
            <a:r>
              <a:rPr lang="en-US" altLang="zh-CN" sz="2000" b="1" baseline="-25000" dirty="0">
                <a:solidFill>
                  <a:prstClr val="black"/>
                </a:solidFill>
                <a:latin typeface="Arial"/>
                <a:ea typeface="宋体" panose="02010600030101010101" pitchFamily="2" charset="-122"/>
              </a:rPr>
              <a:t>i</a:t>
            </a:r>
            <a:r>
              <a:rPr lang="en-US" altLang="zh-CN" sz="2000" b="1" dirty="0">
                <a:solidFill>
                  <a:prstClr val="black"/>
                </a:solidFill>
                <a:latin typeface="Arial"/>
                <a:ea typeface="宋体" panose="02010600030101010101" pitchFamily="2" charset="-122"/>
              </a:rPr>
              <a:t>  </a:t>
            </a:r>
            <a:endParaRPr lang="en-US" sz="2000" dirty="0">
              <a:solidFill>
                <a:prstClr val="black"/>
              </a:solidFill>
              <a:latin typeface="Arial"/>
              <a:ea typeface="宋体" panose="02010600030101010101" pitchFamily="2" charset="-122"/>
            </a:endParaRPr>
          </a:p>
        </p:txBody>
      </p:sp>
      <p:sp>
        <p:nvSpPr>
          <p:cNvPr id="49" name="等腰三角形 48">
            <a:extLst>
              <a:ext uri="{FF2B5EF4-FFF2-40B4-BE49-F238E27FC236}">
                <a16:creationId xmlns:a16="http://schemas.microsoft.com/office/drawing/2014/main" id="{534B2F66-1CBF-4BA4-89BB-1F4971F86FB7}"/>
              </a:ext>
            </a:extLst>
          </p:cNvPr>
          <p:cNvSpPr/>
          <p:nvPr/>
        </p:nvSpPr>
        <p:spPr>
          <a:xfrm>
            <a:off x="2181875" y="4644094"/>
            <a:ext cx="1466137" cy="346650"/>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
        <p:nvSpPr>
          <p:cNvPr id="52" name="Rectangle 13">
            <a:extLst>
              <a:ext uri="{FF2B5EF4-FFF2-40B4-BE49-F238E27FC236}">
                <a16:creationId xmlns:a16="http://schemas.microsoft.com/office/drawing/2014/main" id="{B2A7ACD3-4799-40E6-A79F-54096033A824}"/>
              </a:ext>
            </a:extLst>
          </p:cNvPr>
          <p:cNvSpPr/>
          <p:nvPr/>
        </p:nvSpPr>
        <p:spPr>
          <a:xfrm>
            <a:off x="4244848" y="5211764"/>
            <a:ext cx="3365564" cy="646331"/>
          </a:xfrm>
          <a:prstGeom prst="rect">
            <a:avLst/>
          </a:prstGeom>
        </p:spPr>
        <p:txBody>
          <a:bodyPr wrap="square">
            <a:spAutoFit/>
          </a:bodyPr>
          <a:lstStyle/>
          <a:p>
            <a:pPr algn="ctr"/>
            <a:r>
              <a:rPr lang="en-US" altLang="zh-CN" b="1" dirty="0">
                <a:solidFill>
                  <a:prstClr val="black"/>
                </a:solidFill>
                <a:latin typeface="Arial"/>
                <a:ea typeface="宋体" panose="02010600030101010101" pitchFamily="2" charset="-122"/>
              </a:rPr>
              <a:t>Redundant copies </a:t>
            </a:r>
          </a:p>
          <a:p>
            <a:pPr algn="ctr"/>
            <a:r>
              <a:rPr lang="en-US" altLang="zh-CN" b="1" dirty="0">
                <a:solidFill>
                  <a:prstClr val="black"/>
                </a:solidFill>
                <a:latin typeface="Arial"/>
                <a:ea typeface="宋体" panose="02010600030101010101" pitchFamily="2" charset="-122"/>
              </a:rPr>
              <a:t>from node N</a:t>
            </a:r>
            <a:r>
              <a:rPr lang="en-US" altLang="zh-CN" b="1" baseline="-25000" dirty="0">
                <a:solidFill>
                  <a:prstClr val="black"/>
                </a:solidFill>
                <a:latin typeface="Arial"/>
                <a:ea typeface="宋体" panose="02010600030101010101" pitchFamily="2" charset="-122"/>
              </a:rPr>
              <a:t>i−1 </a:t>
            </a:r>
            <a:r>
              <a:rPr lang="en-US" altLang="zh-CN" b="1" dirty="0">
                <a:solidFill>
                  <a:prstClr val="black"/>
                </a:solidFill>
                <a:latin typeface="Arial"/>
                <a:ea typeface="宋体" panose="02010600030101010101" pitchFamily="2" charset="-122"/>
              </a:rPr>
              <a:t>% n </a:t>
            </a:r>
            <a:endParaRPr lang="en-US" altLang="zh-CN" dirty="0">
              <a:solidFill>
                <a:prstClr val="black"/>
              </a:solidFill>
              <a:latin typeface="Arial"/>
              <a:ea typeface="宋体" panose="02010600030101010101" pitchFamily="2" charset="-122"/>
            </a:endParaRPr>
          </a:p>
        </p:txBody>
      </p:sp>
      <p:sp>
        <p:nvSpPr>
          <p:cNvPr id="64" name="Rectangle 13">
            <a:extLst>
              <a:ext uri="{FF2B5EF4-FFF2-40B4-BE49-F238E27FC236}">
                <a16:creationId xmlns:a16="http://schemas.microsoft.com/office/drawing/2014/main" id="{B2A7ACD3-4799-40E6-A79F-54096033A824}"/>
              </a:ext>
            </a:extLst>
          </p:cNvPr>
          <p:cNvSpPr/>
          <p:nvPr/>
        </p:nvSpPr>
        <p:spPr>
          <a:xfrm>
            <a:off x="7377048" y="5211764"/>
            <a:ext cx="3365564" cy="646331"/>
          </a:xfrm>
          <a:prstGeom prst="rect">
            <a:avLst/>
          </a:prstGeom>
        </p:spPr>
        <p:txBody>
          <a:bodyPr wrap="square">
            <a:spAutoFit/>
          </a:bodyPr>
          <a:lstStyle/>
          <a:p>
            <a:pPr algn="ctr"/>
            <a:r>
              <a:rPr lang="en-US" altLang="zh-CN" b="1" dirty="0">
                <a:solidFill>
                  <a:prstClr val="black"/>
                </a:solidFill>
                <a:latin typeface="Arial"/>
                <a:ea typeface="宋体" panose="02010600030101010101" pitchFamily="2" charset="-122"/>
              </a:rPr>
              <a:t>Redundant copies </a:t>
            </a:r>
          </a:p>
          <a:p>
            <a:pPr algn="ctr"/>
            <a:r>
              <a:rPr lang="en-US" altLang="zh-CN" b="1" dirty="0">
                <a:solidFill>
                  <a:prstClr val="black"/>
                </a:solidFill>
                <a:latin typeface="Arial"/>
                <a:ea typeface="宋体" panose="02010600030101010101" pitchFamily="2" charset="-122"/>
              </a:rPr>
              <a:t>from node N</a:t>
            </a:r>
            <a:r>
              <a:rPr lang="en-US" altLang="zh-CN" b="1" baseline="-25000" dirty="0">
                <a:solidFill>
                  <a:prstClr val="black"/>
                </a:solidFill>
                <a:latin typeface="Arial"/>
                <a:ea typeface="宋体" panose="02010600030101010101" pitchFamily="2" charset="-122"/>
              </a:rPr>
              <a:t>i−2 </a:t>
            </a:r>
            <a:r>
              <a:rPr lang="en-US" altLang="zh-CN" b="1" dirty="0">
                <a:solidFill>
                  <a:prstClr val="black"/>
                </a:solidFill>
                <a:latin typeface="Arial"/>
                <a:ea typeface="宋体" panose="02010600030101010101" pitchFamily="2" charset="-122"/>
              </a:rPr>
              <a:t>% n </a:t>
            </a:r>
            <a:endParaRPr lang="en-US" altLang="zh-CN" dirty="0">
              <a:solidFill>
                <a:prstClr val="black"/>
              </a:solidFill>
              <a:latin typeface="Arial"/>
              <a:ea typeface="宋体" panose="02010600030101010101" pitchFamily="2" charset="-122"/>
            </a:endParaRPr>
          </a:p>
        </p:txBody>
      </p:sp>
      <p:sp>
        <p:nvSpPr>
          <p:cNvPr id="68" name="矩形 67"/>
          <p:cNvSpPr/>
          <p:nvPr/>
        </p:nvSpPr>
        <p:spPr>
          <a:xfrm>
            <a:off x="4721550" y="6477000"/>
            <a:ext cx="3094117" cy="338554"/>
          </a:xfrm>
          <a:prstGeom prst="rect">
            <a:avLst/>
          </a:prstGeom>
        </p:spPr>
        <p:txBody>
          <a:bodyPr wrap="none">
            <a:spAutoFit/>
          </a:bodyPr>
          <a:lstStyle/>
          <a:p>
            <a:r>
              <a:rPr lang="en-US" altLang="zh-CN" sz="1600" b="1" i="1" dirty="0"/>
              <a:t>n</a:t>
            </a:r>
            <a:r>
              <a:rPr lang="en-US" altLang="zh-CN" sz="1600" i="1" dirty="0"/>
              <a:t>: the number of </a:t>
            </a:r>
            <a:r>
              <a:rPr lang="zh-CN" altLang="en-US" sz="1600" i="1" dirty="0"/>
              <a:t>physical nodes</a:t>
            </a:r>
          </a:p>
        </p:txBody>
      </p:sp>
      <p:sp>
        <p:nvSpPr>
          <p:cNvPr id="35" name="等腰三角形 34">
            <a:extLst>
              <a:ext uri="{FF2B5EF4-FFF2-40B4-BE49-F238E27FC236}">
                <a16:creationId xmlns:a16="http://schemas.microsoft.com/office/drawing/2014/main" id="{178A7785-8FF0-4872-8D00-A484C89D7A50}"/>
              </a:ext>
            </a:extLst>
          </p:cNvPr>
          <p:cNvSpPr/>
          <p:nvPr/>
        </p:nvSpPr>
        <p:spPr>
          <a:xfrm>
            <a:off x="5567661" y="3775804"/>
            <a:ext cx="614001" cy="179099"/>
          </a:xfrm>
          <a:prstGeom prst="triangle">
            <a:avLst>
              <a:gd name="adj" fmla="val 53445"/>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36" name="等腰三角形 35">
            <a:extLst>
              <a:ext uri="{FF2B5EF4-FFF2-40B4-BE49-F238E27FC236}">
                <a16:creationId xmlns:a16="http://schemas.microsoft.com/office/drawing/2014/main" id="{534B2F66-1CBF-4BA4-89BB-1F4971F86FB7}"/>
              </a:ext>
            </a:extLst>
          </p:cNvPr>
          <p:cNvSpPr/>
          <p:nvPr/>
        </p:nvSpPr>
        <p:spPr>
          <a:xfrm>
            <a:off x="5371018" y="4079042"/>
            <a:ext cx="963044" cy="228256"/>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
        <p:nvSpPr>
          <p:cNvPr id="39" name="文本框 38">
            <a:extLst>
              <a:ext uri="{FF2B5EF4-FFF2-40B4-BE49-F238E27FC236}">
                <a16:creationId xmlns:a16="http://schemas.microsoft.com/office/drawing/2014/main" id="{39D3C68F-CAC2-4C38-8926-839921960599}"/>
              </a:ext>
            </a:extLst>
          </p:cNvPr>
          <p:cNvSpPr txBox="1"/>
          <p:nvPr/>
        </p:nvSpPr>
        <p:spPr>
          <a:xfrm>
            <a:off x="5626717" y="4251554"/>
            <a:ext cx="309789" cy="307777"/>
          </a:xfrm>
          <a:prstGeom prst="rect">
            <a:avLst/>
          </a:prstGeom>
          <a:noFill/>
        </p:spPr>
        <p:txBody>
          <a:bodyPr wrap="square" rtlCol="0">
            <a:spAutoFit/>
          </a:bodyPr>
          <a:lstStyle/>
          <a:p>
            <a:r>
              <a:rPr lang="en-US" altLang="zh-CN" sz="900" b="1" dirty="0">
                <a:solidFill>
                  <a:prstClr val="black"/>
                </a:solidFill>
                <a:latin typeface="Arial"/>
                <a:ea typeface="宋体" panose="02010600030101010101" pitchFamily="2" charset="-122"/>
              </a:rPr>
              <a:t>…</a:t>
            </a:r>
            <a:r>
              <a:rPr lang="en-US" altLang="zh-CN" sz="1400" b="1" dirty="0">
                <a:solidFill>
                  <a:prstClr val="black"/>
                </a:solidFill>
                <a:latin typeface="Calibri" panose="020F0502020204030204" pitchFamily="34" charset="0"/>
                <a:ea typeface="宋体" panose="02010600030101010101" pitchFamily="2" charset="-122"/>
              </a:rPr>
              <a:t> </a:t>
            </a:r>
            <a:endParaRPr lang="zh-CN" altLang="en-US" sz="1400" b="1" dirty="0">
              <a:solidFill>
                <a:prstClr val="black"/>
              </a:solidFill>
              <a:latin typeface="Calibri" panose="020F0502020204030204" pitchFamily="34" charset="0"/>
              <a:ea typeface="宋体" panose="02010600030101010101" pitchFamily="2" charset="-122"/>
            </a:endParaRPr>
          </a:p>
        </p:txBody>
      </p:sp>
      <p:sp>
        <p:nvSpPr>
          <p:cNvPr id="40" name="矩形 39">
            <a:extLst>
              <a:ext uri="{FF2B5EF4-FFF2-40B4-BE49-F238E27FC236}">
                <a16:creationId xmlns:a16="http://schemas.microsoft.com/office/drawing/2014/main" id="{2A5BFB52-C002-4D48-A972-76BF6BCB2A5A}"/>
              </a:ext>
            </a:extLst>
          </p:cNvPr>
          <p:cNvSpPr/>
          <p:nvPr/>
        </p:nvSpPr>
        <p:spPr>
          <a:xfrm>
            <a:off x="5095812" y="3681557"/>
            <a:ext cx="1619250" cy="1481618"/>
          </a:xfrm>
          <a:prstGeom prst="rect">
            <a:avLst/>
          </a:prstGeom>
          <a:noFill/>
          <a:ln w="25400"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41" name="等腰三角形 40">
            <a:extLst>
              <a:ext uri="{FF2B5EF4-FFF2-40B4-BE49-F238E27FC236}">
                <a16:creationId xmlns:a16="http://schemas.microsoft.com/office/drawing/2014/main" id="{534B2F66-1CBF-4BA4-89BB-1F4971F86FB7}"/>
              </a:ext>
            </a:extLst>
          </p:cNvPr>
          <p:cNvSpPr/>
          <p:nvPr/>
        </p:nvSpPr>
        <p:spPr>
          <a:xfrm>
            <a:off x="5172725" y="4637887"/>
            <a:ext cx="1466137" cy="346650"/>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
        <p:nvSpPr>
          <p:cNvPr id="42" name="等腰三角形 41">
            <a:extLst>
              <a:ext uri="{FF2B5EF4-FFF2-40B4-BE49-F238E27FC236}">
                <a16:creationId xmlns:a16="http://schemas.microsoft.com/office/drawing/2014/main" id="{178A7785-8FF0-4872-8D00-A484C89D7A50}"/>
              </a:ext>
            </a:extLst>
          </p:cNvPr>
          <p:cNvSpPr/>
          <p:nvPr/>
        </p:nvSpPr>
        <p:spPr>
          <a:xfrm>
            <a:off x="8691861" y="3773245"/>
            <a:ext cx="614001" cy="179099"/>
          </a:xfrm>
          <a:prstGeom prst="triangle">
            <a:avLst>
              <a:gd name="adj" fmla="val 53445"/>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44" name="等腰三角形 43">
            <a:extLst>
              <a:ext uri="{FF2B5EF4-FFF2-40B4-BE49-F238E27FC236}">
                <a16:creationId xmlns:a16="http://schemas.microsoft.com/office/drawing/2014/main" id="{534B2F66-1CBF-4BA4-89BB-1F4971F86FB7}"/>
              </a:ext>
            </a:extLst>
          </p:cNvPr>
          <p:cNvSpPr/>
          <p:nvPr/>
        </p:nvSpPr>
        <p:spPr>
          <a:xfrm>
            <a:off x="8495218" y="4076483"/>
            <a:ext cx="963044" cy="228256"/>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
        <p:nvSpPr>
          <p:cNvPr id="45" name="文本框 44">
            <a:extLst>
              <a:ext uri="{FF2B5EF4-FFF2-40B4-BE49-F238E27FC236}">
                <a16:creationId xmlns:a16="http://schemas.microsoft.com/office/drawing/2014/main" id="{39D3C68F-CAC2-4C38-8926-839921960599}"/>
              </a:ext>
            </a:extLst>
          </p:cNvPr>
          <p:cNvSpPr txBox="1"/>
          <p:nvPr/>
        </p:nvSpPr>
        <p:spPr>
          <a:xfrm>
            <a:off x="8750917" y="4248995"/>
            <a:ext cx="309789" cy="307777"/>
          </a:xfrm>
          <a:prstGeom prst="rect">
            <a:avLst/>
          </a:prstGeom>
          <a:noFill/>
        </p:spPr>
        <p:txBody>
          <a:bodyPr wrap="square" rtlCol="0">
            <a:spAutoFit/>
          </a:bodyPr>
          <a:lstStyle/>
          <a:p>
            <a:r>
              <a:rPr lang="en-US" altLang="zh-CN" sz="900" b="1" dirty="0">
                <a:solidFill>
                  <a:prstClr val="black"/>
                </a:solidFill>
                <a:latin typeface="Arial"/>
                <a:ea typeface="宋体" panose="02010600030101010101" pitchFamily="2" charset="-122"/>
              </a:rPr>
              <a:t>…</a:t>
            </a:r>
            <a:r>
              <a:rPr lang="en-US" altLang="zh-CN" sz="1400" b="1" dirty="0">
                <a:solidFill>
                  <a:prstClr val="black"/>
                </a:solidFill>
                <a:latin typeface="Calibri" panose="020F0502020204030204" pitchFamily="34" charset="0"/>
                <a:ea typeface="宋体" panose="02010600030101010101" pitchFamily="2" charset="-122"/>
              </a:rPr>
              <a:t> </a:t>
            </a:r>
            <a:endParaRPr lang="zh-CN" altLang="en-US" sz="1400" b="1" dirty="0">
              <a:solidFill>
                <a:prstClr val="black"/>
              </a:solidFill>
              <a:latin typeface="Calibri" panose="020F0502020204030204" pitchFamily="34" charset="0"/>
              <a:ea typeface="宋体" panose="02010600030101010101" pitchFamily="2" charset="-122"/>
            </a:endParaRPr>
          </a:p>
        </p:txBody>
      </p:sp>
      <p:sp>
        <p:nvSpPr>
          <p:cNvPr id="46" name="矩形 45">
            <a:extLst>
              <a:ext uri="{FF2B5EF4-FFF2-40B4-BE49-F238E27FC236}">
                <a16:creationId xmlns:a16="http://schemas.microsoft.com/office/drawing/2014/main" id="{2A5BFB52-C002-4D48-A972-76BF6BCB2A5A}"/>
              </a:ext>
            </a:extLst>
          </p:cNvPr>
          <p:cNvSpPr/>
          <p:nvPr/>
        </p:nvSpPr>
        <p:spPr>
          <a:xfrm>
            <a:off x="8220012" y="3678998"/>
            <a:ext cx="1619250" cy="1481618"/>
          </a:xfrm>
          <a:prstGeom prst="rect">
            <a:avLst/>
          </a:prstGeom>
          <a:noFill/>
          <a:ln w="25400"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cs typeface="+mn-cs"/>
            </a:endParaRPr>
          </a:p>
        </p:txBody>
      </p:sp>
      <p:sp>
        <p:nvSpPr>
          <p:cNvPr id="47" name="等腰三角形 46">
            <a:extLst>
              <a:ext uri="{FF2B5EF4-FFF2-40B4-BE49-F238E27FC236}">
                <a16:creationId xmlns:a16="http://schemas.microsoft.com/office/drawing/2014/main" id="{534B2F66-1CBF-4BA4-89BB-1F4971F86FB7}"/>
              </a:ext>
            </a:extLst>
          </p:cNvPr>
          <p:cNvSpPr/>
          <p:nvPr/>
        </p:nvSpPr>
        <p:spPr>
          <a:xfrm>
            <a:off x="8296925" y="4635328"/>
            <a:ext cx="1466137" cy="346650"/>
          </a:xfrm>
          <a:prstGeom prst="triangle">
            <a:avLst/>
          </a:prstGeom>
          <a:solidFill>
            <a:schemeClr val="bg1">
              <a:lumMod val="85000"/>
            </a:schemeClr>
          </a:solidFill>
          <a:ln w="15875" cap="flat" cmpd="sng" algn="ctr">
            <a:solidFill>
              <a:srgbClr val="00843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a:ea typeface="宋体"/>
              <a:cs typeface="+mn-cs"/>
            </a:endParaRPr>
          </a:p>
        </p:txBody>
      </p:sp>
    </p:spTree>
    <p:extLst>
      <p:ext uri="{BB962C8B-B14F-4D97-AF65-F5344CB8AC3E}">
        <p14:creationId xmlns:p14="http://schemas.microsoft.com/office/powerpoint/2010/main" val="380187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441" y="1447801"/>
            <a:ext cx="10818971" cy="4678364"/>
          </a:xfrm>
        </p:spPr>
        <p:txBody>
          <a:bodyPr/>
          <a:lstStyle/>
          <a:p>
            <a:r>
              <a:rPr lang="en-US" altLang="zh-CN" dirty="0"/>
              <a:t>Limitations of </a:t>
            </a:r>
            <a:r>
              <a:rPr lang="en-US" altLang="zh-CN" dirty="0" err="1"/>
              <a:t>mLSM</a:t>
            </a:r>
            <a:endParaRPr lang="en-US" altLang="zh-CN" dirty="0"/>
          </a:p>
          <a:p>
            <a:pPr lvl="1"/>
            <a:r>
              <a:rPr lang="en-US" altLang="zh-CN" b="1" dirty="0"/>
              <a:t>L1: </a:t>
            </a:r>
            <a:r>
              <a:rPr lang="zh-CN" altLang="en-US" sz="2400" b="1" dirty="0">
                <a:solidFill>
                  <a:srgbClr val="FF0000"/>
                </a:solidFill>
              </a:rPr>
              <a:t>k× </a:t>
            </a:r>
            <a:r>
              <a:rPr lang="en-US" altLang="zh-CN" b="1" dirty="0"/>
              <a:t>memory overhead</a:t>
            </a:r>
            <a:r>
              <a:rPr lang="en-US" altLang="zh-CN" dirty="0"/>
              <a:t>: each LSM-tree has its MemTable</a:t>
            </a:r>
          </a:p>
          <a:p>
            <a:pPr lvl="1"/>
            <a:endParaRPr lang="en-US" altLang="zh-CN" dirty="0"/>
          </a:p>
          <a:p>
            <a:pPr lvl="1"/>
            <a:endParaRPr lang="en-US" altLang="zh-CN" dirty="0"/>
          </a:p>
          <a:p>
            <a:pPr lvl="1"/>
            <a:endParaRPr lang="en-US" altLang="zh-CN" dirty="0"/>
          </a:p>
          <a:p>
            <a:pPr lvl="1">
              <a:spcBef>
                <a:spcPts val="1200"/>
              </a:spcBef>
            </a:pPr>
            <a:r>
              <a:rPr lang="en-US" altLang="zh-CN" b="1" dirty="0"/>
              <a:t>L2:</a:t>
            </a:r>
            <a:r>
              <a:rPr lang="en-US" altLang="zh-CN" dirty="0"/>
              <a:t> limited reduction of </a:t>
            </a:r>
            <a:r>
              <a:rPr lang="en-US" altLang="zh-CN" b="1" dirty="0"/>
              <a:t>compaction overhead</a:t>
            </a:r>
            <a:r>
              <a:rPr lang="en-US" altLang="zh-CN" dirty="0"/>
              <a:t>: each LSM-tree executes frequent compactions to keep each level fully-sorted</a:t>
            </a:r>
          </a:p>
          <a:p>
            <a:endParaRPr lang="zh-CN" altLang="en-US" dirty="0"/>
          </a:p>
        </p:txBody>
      </p:sp>
      <p:sp>
        <p:nvSpPr>
          <p:cNvPr id="6" name="矩形 5">
            <a:extLst>
              <a:ext uri="{FF2B5EF4-FFF2-40B4-BE49-F238E27FC236}">
                <a16:creationId xmlns:a16="http://schemas.microsoft.com/office/drawing/2014/main" id="{EA0C4177-3F5C-447A-828A-E1379769082B}"/>
              </a:ext>
            </a:extLst>
          </p:cNvPr>
          <p:cNvSpPr/>
          <p:nvPr/>
        </p:nvSpPr>
        <p:spPr>
          <a:xfrm>
            <a:off x="1522412" y="2514600"/>
            <a:ext cx="9067800" cy="947266"/>
          </a:xfrm>
          <a:prstGeom prst="rect">
            <a:avLst/>
          </a:prstGeom>
          <a:solidFill>
            <a:schemeClr val="accent3">
              <a:lumMod val="95000"/>
            </a:schemeClr>
          </a:solidFill>
          <a:ln w="31750" cap="flat" cmpd="sng" algn="ctr">
            <a:solidFill>
              <a:schemeClr val="tx1"/>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2" name="标题 1"/>
          <p:cNvSpPr>
            <a:spLocks noGrp="1"/>
          </p:cNvSpPr>
          <p:nvPr>
            <p:ph type="title"/>
          </p:nvPr>
        </p:nvSpPr>
        <p:spPr/>
        <p:txBody>
          <a:bodyPr/>
          <a:lstStyle/>
          <a:p>
            <a:r>
              <a:rPr lang="en-US" altLang="zh-CN" dirty="0"/>
              <a:t>Naïve Approaches</a:t>
            </a:r>
            <a:endParaRPr lang="zh-CN" altLang="en-US" dirty="0"/>
          </a:p>
        </p:txBody>
      </p:sp>
      <p:sp>
        <p:nvSpPr>
          <p:cNvPr id="4" name="灯片编号占位符 3"/>
          <p:cNvSpPr>
            <a:spLocks noGrp="1"/>
          </p:cNvSpPr>
          <p:nvPr>
            <p:ph type="sldNum" sz="quarter" idx="11"/>
          </p:nvPr>
        </p:nvSpPr>
        <p:spPr/>
        <p:txBody>
          <a:bodyPr/>
          <a:lstStyle/>
          <a:p>
            <a:pPr>
              <a:defRPr/>
            </a:pPr>
            <a:fld id="{3FFE790D-BCFB-4008-9260-CA63AEE325FD}" type="slidenum">
              <a:rPr lang="en-US" smtClean="0"/>
              <a:pPr>
                <a:defRPr/>
              </a:pPr>
              <a:t>9</a:t>
            </a:fld>
            <a:endParaRPr lang="en-US"/>
          </a:p>
        </p:txBody>
      </p:sp>
      <p:sp>
        <p:nvSpPr>
          <p:cNvPr id="5" name="矩形 4"/>
          <p:cNvSpPr/>
          <p:nvPr/>
        </p:nvSpPr>
        <p:spPr>
          <a:xfrm>
            <a:off x="1984284" y="2603512"/>
            <a:ext cx="8148728" cy="769441"/>
          </a:xfrm>
          <a:prstGeom prst="rect">
            <a:avLst/>
          </a:prstGeom>
        </p:spPr>
        <p:txBody>
          <a:bodyPr wrap="square">
            <a:spAutoFit/>
          </a:bodyPr>
          <a:lstStyle/>
          <a:p>
            <a:r>
              <a:rPr lang="en-US" altLang="zh-CN" sz="2200" dirty="0"/>
              <a:t>I</a:t>
            </a:r>
            <a:r>
              <a:rPr lang="zh-CN" altLang="en-US" sz="2200" dirty="0"/>
              <a:t>f MemTable is </a:t>
            </a:r>
            <a:r>
              <a:rPr lang="zh-CN" altLang="en-US" sz="2200" b="1" dirty="0"/>
              <a:t>m MiB </a:t>
            </a:r>
            <a:r>
              <a:rPr lang="zh-CN" altLang="en-US" sz="2200" dirty="0"/>
              <a:t>and </a:t>
            </a:r>
            <a:r>
              <a:rPr lang="en-US" altLang="zh-CN" sz="2200" dirty="0"/>
              <a:t>the </a:t>
            </a:r>
            <a:r>
              <a:rPr lang="zh-CN" altLang="en-US" sz="2200" dirty="0"/>
              <a:t>cluster size is </a:t>
            </a:r>
            <a:r>
              <a:rPr lang="zh-CN" altLang="en-US" sz="2200" b="1" dirty="0"/>
              <a:t>n</a:t>
            </a:r>
            <a:r>
              <a:rPr lang="zh-CN" altLang="en-US" sz="2200" dirty="0"/>
              <a:t>, </a:t>
            </a:r>
            <a:r>
              <a:rPr lang="en-US" altLang="zh-CN" sz="2200" dirty="0"/>
              <a:t>m</a:t>
            </a:r>
            <a:r>
              <a:rPr lang="zh-CN" altLang="en-US" sz="2200" dirty="0"/>
              <a:t>emory cost </a:t>
            </a:r>
            <a:r>
              <a:rPr lang="en-US" altLang="zh-CN" sz="2200" dirty="0"/>
              <a:t>of </a:t>
            </a:r>
            <a:r>
              <a:rPr lang="zh-CN" altLang="en-US" sz="2200" b="1" dirty="0"/>
              <a:t>k LSM-trees</a:t>
            </a:r>
            <a:r>
              <a:rPr lang="zh-CN" altLang="en-US" sz="2200" dirty="0"/>
              <a:t> </a:t>
            </a:r>
            <a:r>
              <a:rPr lang="en-US" altLang="zh-CN" sz="2200" dirty="0"/>
              <a:t>is </a:t>
            </a:r>
            <a:r>
              <a:rPr lang="zh-CN" altLang="en-US" sz="2200" b="1" dirty="0">
                <a:solidFill>
                  <a:srgbClr val="FF0000"/>
                </a:solidFill>
              </a:rPr>
              <a:t>k×m×n </a:t>
            </a:r>
            <a:r>
              <a:rPr lang="zh-CN" altLang="en-US" sz="2200" b="1" dirty="0"/>
              <a:t>MiB</a:t>
            </a:r>
          </a:p>
        </p:txBody>
      </p:sp>
      <p:sp>
        <p:nvSpPr>
          <p:cNvPr id="7" name="矩形 6">
            <a:extLst>
              <a:ext uri="{FF2B5EF4-FFF2-40B4-BE49-F238E27FC236}">
                <a16:creationId xmlns:a16="http://schemas.microsoft.com/office/drawing/2014/main" id="{EA0C4177-3F5C-447A-828A-E1379769082B}"/>
              </a:ext>
            </a:extLst>
          </p:cNvPr>
          <p:cNvSpPr/>
          <p:nvPr/>
        </p:nvSpPr>
        <p:spPr>
          <a:xfrm>
            <a:off x="1522412" y="4838635"/>
            <a:ext cx="9067800" cy="1287529"/>
          </a:xfrm>
          <a:prstGeom prst="rect">
            <a:avLst/>
          </a:prstGeom>
          <a:solidFill>
            <a:schemeClr val="accent3">
              <a:lumMod val="95000"/>
            </a:schemeClr>
          </a:solidFill>
          <a:ln w="31750" cap="flat" cmpd="sng" algn="ctr">
            <a:solidFill>
              <a:schemeClr val="tx1"/>
            </a:solidFill>
            <a:prstDash val="solid"/>
          </a:ln>
          <a:effectLst/>
        </p:spPr>
        <p:txBody>
          <a:bodyPr wrap="square" lIns="180000" rIns="180000" rtlCol="0" anchor="ctr" anchorCtr="0">
            <a:spAutoFit/>
          </a:bodyPr>
          <a:lstStyle/>
          <a:p>
            <a:pPr marL="0" lvl="1" algn="ctr" fontAlgn="ctr">
              <a:lnSpc>
                <a:spcPct val="125000"/>
              </a:lnSpc>
            </a:pPr>
            <a:endParaRPr lang="en-US" altLang="zh-CN" sz="1900" dirty="0">
              <a:solidFill>
                <a:prstClr val="black"/>
              </a:solidFill>
              <a:latin typeface="+mn-ea"/>
            </a:endParaRPr>
          </a:p>
        </p:txBody>
      </p:sp>
      <p:sp>
        <p:nvSpPr>
          <p:cNvPr id="8" name="矩形 7"/>
          <p:cNvSpPr/>
          <p:nvPr/>
        </p:nvSpPr>
        <p:spPr>
          <a:xfrm>
            <a:off x="1679484" y="4927548"/>
            <a:ext cx="8910728" cy="1107996"/>
          </a:xfrm>
          <a:prstGeom prst="rect">
            <a:avLst/>
          </a:prstGeom>
        </p:spPr>
        <p:txBody>
          <a:bodyPr wrap="square">
            <a:spAutoFit/>
          </a:bodyPr>
          <a:lstStyle/>
          <a:p>
            <a:r>
              <a:rPr lang="en-US" altLang="zh-CN" sz="2200" dirty="0"/>
              <a:t>Client writes 200GiB data under triple replication, total compaction sizes of </a:t>
            </a:r>
            <a:r>
              <a:rPr lang="en-US" altLang="zh-CN" sz="2200" b="1" dirty="0"/>
              <a:t>Cassandra</a:t>
            </a:r>
            <a:r>
              <a:rPr lang="en-US" altLang="zh-CN" sz="2200" dirty="0"/>
              <a:t> and </a:t>
            </a:r>
            <a:r>
              <a:rPr lang="en-US" altLang="zh-CN" sz="2200" b="1" dirty="0" err="1"/>
              <a:t>mLSM</a:t>
            </a:r>
            <a:r>
              <a:rPr lang="en-US" altLang="zh-CN" sz="2200" dirty="0"/>
              <a:t> are </a:t>
            </a:r>
            <a:r>
              <a:rPr lang="en-US" altLang="zh-CN" sz="2200" b="1" dirty="0"/>
              <a:t>3.46TiB</a:t>
            </a:r>
            <a:r>
              <a:rPr lang="en-US" altLang="zh-CN" sz="2200" dirty="0"/>
              <a:t> and </a:t>
            </a:r>
            <a:r>
              <a:rPr lang="en-US" altLang="zh-CN" sz="2200" b="1" dirty="0"/>
              <a:t>2.72TiB</a:t>
            </a:r>
            <a:r>
              <a:rPr lang="en-US" altLang="zh-CN" sz="2200" dirty="0"/>
              <a:t>, </a:t>
            </a:r>
            <a:r>
              <a:rPr lang="en-US" altLang="zh-CN" sz="2200" dirty="0" err="1"/>
              <a:t>mLSM</a:t>
            </a:r>
            <a:r>
              <a:rPr lang="en-US" altLang="zh-CN" sz="2200" dirty="0"/>
              <a:t> only reduces compaction size by</a:t>
            </a:r>
            <a:r>
              <a:rPr lang="en-US" altLang="zh-CN" sz="2200" b="1" dirty="0"/>
              <a:t> </a:t>
            </a:r>
            <a:r>
              <a:rPr lang="en-US" altLang="zh-CN" sz="2200" b="1" dirty="0">
                <a:solidFill>
                  <a:srgbClr val="FF0000"/>
                </a:solidFill>
              </a:rPr>
              <a:t>21%</a:t>
            </a:r>
            <a:endParaRPr lang="zh-CN" altLang="en-US" sz="2200" b="1" dirty="0">
              <a:solidFill>
                <a:srgbClr val="FF0000"/>
              </a:solidFill>
            </a:endParaRPr>
          </a:p>
        </p:txBody>
      </p:sp>
    </p:spTree>
    <p:extLst>
      <p:ext uri="{BB962C8B-B14F-4D97-AF65-F5344CB8AC3E}">
        <p14:creationId xmlns:p14="http://schemas.microsoft.com/office/powerpoint/2010/main" val="2367521393"/>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cap="flat" cmpd="sng" algn="ctr">
          <a:solidFill>
            <a:srgbClr val="00843B">
              <a:shade val="50000"/>
            </a:srgbClr>
          </a:solid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Arial"/>
            <a:ea typeface="宋体"/>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12420</TotalTime>
  <Words>4189</Words>
  <Application>Microsoft Office PowerPoint</Application>
  <PresentationFormat>Custom</PresentationFormat>
  <Paragraphs>328</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Adobe 黑体 Std R</vt:lpstr>
      <vt:lpstr>Arial Unicode MS</vt:lpstr>
      <vt:lpstr>等线</vt:lpstr>
      <vt:lpstr>Microsoft JhengHei UI</vt:lpstr>
      <vt:lpstr>微软雅黑</vt:lpstr>
      <vt:lpstr>宋体</vt:lpstr>
      <vt:lpstr>华文中宋</vt:lpstr>
      <vt:lpstr>Arial</vt:lpstr>
      <vt:lpstr>Calibri</vt:lpstr>
      <vt:lpstr>Cambria Math</vt:lpstr>
      <vt:lpstr>Gill Sans Nova</vt:lpstr>
      <vt:lpstr>Segoe UI Symbol</vt:lpstr>
      <vt:lpstr>Wingdings</vt:lpstr>
      <vt:lpstr>Default Design</vt:lpstr>
      <vt:lpstr>DEPART: Replica Decoupling  for Distributed Key-Value Storage </vt:lpstr>
      <vt:lpstr>Background</vt:lpstr>
      <vt:lpstr>Background</vt:lpstr>
      <vt:lpstr>Background</vt:lpstr>
      <vt:lpstr>Motivation</vt:lpstr>
      <vt:lpstr>Motivation</vt:lpstr>
      <vt:lpstr>Our Idea</vt:lpstr>
      <vt:lpstr>Naïve Approaches</vt:lpstr>
      <vt:lpstr>Naïve Approaches</vt:lpstr>
      <vt:lpstr>Our Design</vt:lpstr>
      <vt:lpstr>Replica Differentiation</vt:lpstr>
      <vt:lpstr>Two-layer Log</vt:lpstr>
      <vt:lpstr>Two-layer Log</vt:lpstr>
      <vt:lpstr>Two-layer Log</vt:lpstr>
      <vt:lpstr>Two-layer Log</vt:lpstr>
      <vt:lpstr>Two-layer Log</vt:lpstr>
      <vt:lpstr>Parallel Recovery</vt:lpstr>
      <vt:lpstr>Experiments</vt:lpstr>
      <vt:lpstr>Micro-benchmarks</vt:lpstr>
      <vt:lpstr>Consistency Configurations</vt:lpstr>
      <vt:lpstr>Recovery Performance</vt:lpstr>
      <vt:lpstr>Impact of Ordering Degree 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Lee</dc:creator>
  <cp:lastModifiedBy>pclee</cp:lastModifiedBy>
  <cp:revision>1390</cp:revision>
  <cp:lastPrinted>1601-01-01T00:00:00Z</cp:lastPrinted>
  <dcterms:created xsi:type="dcterms:W3CDTF">1601-01-01T00:00:00Z</dcterms:created>
  <dcterms:modified xsi:type="dcterms:W3CDTF">2022-01-26T07:36:44Z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