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541" r:id="rId2"/>
    <p:sldId id="542" r:id="rId3"/>
    <p:sldId id="813" r:id="rId4"/>
    <p:sldId id="814" r:id="rId5"/>
    <p:sldId id="817" r:id="rId6"/>
    <p:sldId id="816" r:id="rId7"/>
    <p:sldId id="820" r:id="rId8"/>
    <p:sldId id="821" r:id="rId9"/>
    <p:sldId id="822" r:id="rId10"/>
    <p:sldId id="825" r:id="rId11"/>
    <p:sldId id="826" r:id="rId12"/>
    <p:sldId id="827" r:id="rId13"/>
    <p:sldId id="834" r:id="rId14"/>
    <p:sldId id="836" r:id="rId15"/>
    <p:sldId id="838" r:id="rId16"/>
    <p:sldId id="837" r:id="rId17"/>
    <p:sldId id="819" r:id="rId18"/>
    <p:sldId id="829" r:id="rId19"/>
    <p:sldId id="830" r:id="rId20"/>
    <p:sldId id="831" r:id="rId21"/>
    <p:sldId id="8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6327" autoAdjust="0"/>
  </p:normalViewPr>
  <p:slideViewPr>
    <p:cSldViewPr snapToGrid="0">
      <p:cViewPr varScale="1">
        <p:scale>
          <a:sx n="48" d="100"/>
          <a:sy n="48" d="100"/>
        </p:scale>
        <p:origin x="127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7219C-91EE-4B64-97AF-8AFE3F6EC6C8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A1F27-C59C-4704-98E0-7336D92A2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14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1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844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0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2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3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5A66-9C2F-42FF-B09E-B62E67AA1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4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0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60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790D-BCFB-4008-9260-CA63AEE32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5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00801"/>
            <a:ext cx="741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2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angJingyuan99/shieldreduc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" y="1550504"/>
            <a:ext cx="12188825" cy="1771651"/>
          </a:xfrm>
        </p:spPr>
        <p:txBody>
          <a:bodyPr/>
          <a:lstStyle/>
          <a:p>
            <a:r>
              <a:rPr lang="en-US" altLang="zh-CN" sz="3600" dirty="0" err="1"/>
              <a:t>ShieldReduce</a:t>
            </a:r>
            <a:r>
              <a:rPr lang="en-US" altLang="zh-CN" sz="3600" dirty="0"/>
              <a:t>: Fine-Grained Shielded Data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883" y="3281378"/>
            <a:ext cx="11376237" cy="220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400" dirty="0" err="1"/>
              <a:t>Jingyuan</a:t>
            </a:r>
            <a:r>
              <a:rPr lang="en-US" altLang="zh-CN" sz="2400" dirty="0"/>
              <a:t> Yang*, Jun Wu*, </a:t>
            </a:r>
            <a:r>
              <a:rPr lang="en-US" altLang="zh-CN" sz="2400" dirty="0" err="1"/>
              <a:t>Ruilin</a:t>
            </a:r>
            <a:r>
              <a:rPr lang="en-US" altLang="zh-CN" sz="2400" dirty="0"/>
              <a:t> Wu*, Jingwei Li*, </a:t>
            </a:r>
            <a:r>
              <a:rPr lang="en-US" altLang="zh-CN" sz="2400" b="1" dirty="0"/>
              <a:t>Patrick P. C. Lee</a:t>
            </a:r>
            <a:r>
              <a:rPr lang="en-US" altLang="zh-CN" sz="2400" b="1" baseline="30000" dirty="0"/>
              <a:t>#</a:t>
            </a:r>
            <a:r>
              <a:rPr lang="en-US" altLang="zh-CN" sz="2400" dirty="0"/>
              <a:t>, </a:t>
            </a:r>
          </a:p>
          <a:p>
            <a:pPr>
              <a:spcBef>
                <a:spcPts val="0"/>
              </a:spcBef>
            </a:pPr>
            <a:r>
              <a:rPr lang="en-US" altLang="zh-CN" sz="2400" dirty="0" err="1"/>
              <a:t>Xiong</a:t>
            </a:r>
            <a:r>
              <a:rPr lang="en-US" altLang="zh-CN" sz="2400" dirty="0"/>
              <a:t> Li*, and </a:t>
            </a:r>
            <a:r>
              <a:rPr lang="en-US" altLang="zh-CN" sz="2400" dirty="0" err="1"/>
              <a:t>Xiaosong</a:t>
            </a:r>
            <a:r>
              <a:rPr lang="en-US" altLang="zh-CN" sz="2400" dirty="0"/>
              <a:t> Zhang*</a:t>
            </a:r>
          </a:p>
          <a:p>
            <a:pPr>
              <a:spcBef>
                <a:spcPts val="0"/>
              </a:spcBef>
            </a:pPr>
            <a:endParaRPr lang="en-US" altLang="zh-CN" sz="2400" dirty="0"/>
          </a:p>
          <a:p>
            <a:pPr>
              <a:spcBef>
                <a:spcPts val="0"/>
              </a:spcBef>
            </a:pPr>
            <a:r>
              <a:rPr lang="en-US" altLang="zh-CN" sz="2400" dirty="0"/>
              <a:t>*University of Electronic Science and Technology of China (UESTC)</a:t>
            </a:r>
          </a:p>
          <a:p>
            <a:pPr>
              <a:spcBef>
                <a:spcPts val="0"/>
              </a:spcBef>
            </a:pPr>
            <a:r>
              <a:rPr lang="en-US" sz="2400" baseline="30000" dirty="0"/>
              <a:t>#</a:t>
            </a:r>
            <a:r>
              <a:rPr lang="en-US" sz="2400" dirty="0"/>
              <a:t>The Chinese University of Hong Kong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USENIX ATC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0AD8-422E-DE46-A043-C5A33075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B9FB-916E-FC40-B7F3-07FEB834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Suppose </a:t>
            </a:r>
            <a:r>
              <a:rPr lang="en-US" dirty="0"/>
              <a:t>backup version</a:t>
            </a:r>
            <a:r>
              <a:rPr lang="en-CN" dirty="0"/>
              <a:t> </a:t>
            </a:r>
            <a:r>
              <a:rPr lang="en-CN" b="1" dirty="0"/>
              <a:t>V</a:t>
            </a:r>
            <a:r>
              <a:rPr lang="en-CN" b="1" baseline="-25000" dirty="0"/>
              <a:t>0</a:t>
            </a:r>
            <a:r>
              <a:rPr lang="en-CN" dirty="0"/>
              <a:t> is stored</a:t>
            </a:r>
          </a:p>
          <a:p>
            <a:endParaRPr lang="en-CN" dirty="0"/>
          </a:p>
          <a:p>
            <a:endParaRPr lang="en-CN" dirty="0"/>
          </a:p>
          <a:p>
            <a:pPr lvl="1"/>
            <a:endParaRPr lang="en-US" dirty="0"/>
          </a:p>
          <a:p>
            <a:pPr lvl="1"/>
            <a:endParaRPr lang="en-CN" dirty="0"/>
          </a:p>
          <a:p>
            <a:endParaRPr lang="en-CN" dirty="0"/>
          </a:p>
          <a:p>
            <a:endParaRPr lang="en-CN" dirty="0"/>
          </a:p>
          <a:p>
            <a:r>
              <a:rPr lang="en-CN" b="1" dirty="0"/>
              <a:t>Challenge</a:t>
            </a:r>
            <a:r>
              <a:rPr lang="en-CN" dirty="0"/>
              <a:t>: </a:t>
            </a:r>
            <a:r>
              <a:rPr lang="en-US" dirty="0"/>
              <a:t>M</a:t>
            </a:r>
            <a:r>
              <a:rPr lang="en-CN" dirty="0"/>
              <a:t>itigate backward delta compression’s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7DF34-7718-AB42-BD62-1FBBC6C9A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DBA6D3-1AF8-D6FA-F93C-BD46AD74AFB9}"/>
              </a:ext>
            </a:extLst>
          </p:cNvPr>
          <p:cNvGrpSpPr/>
          <p:nvPr/>
        </p:nvGrpSpPr>
        <p:grpSpPr>
          <a:xfrm>
            <a:off x="2499227" y="2371966"/>
            <a:ext cx="8265833" cy="3202724"/>
            <a:chOff x="2499227" y="2173186"/>
            <a:chExt cx="8265833" cy="3202724"/>
          </a:xfrm>
        </p:grpSpPr>
        <p:sp>
          <p:nvSpPr>
            <p:cNvPr id="147" name="矩形 154">
              <a:extLst>
                <a:ext uri="{FF2B5EF4-FFF2-40B4-BE49-F238E27FC236}">
                  <a16:creationId xmlns:a16="http://schemas.microsoft.com/office/drawing/2014/main" id="{1E17AC47-937C-9044-AA8D-0587B210B217}"/>
                </a:ext>
              </a:extLst>
            </p:cNvPr>
            <p:cNvSpPr/>
            <p:nvPr/>
          </p:nvSpPr>
          <p:spPr>
            <a:xfrm>
              <a:off x="2624098" y="2335500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矩形 156">
              <a:extLst>
                <a:ext uri="{FF2B5EF4-FFF2-40B4-BE49-F238E27FC236}">
                  <a16:creationId xmlns:a16="http://schemas.microsoft.com/office/drawing/2014/main" id="{82D813D7-971A-9244-9F57-7DB570E0429D}"/>
                </a:ext>
              </a:extLst>
            </p:cNvPr>
            <p:cNvSpPr/>
            <p:nvPr/>
          </p:nvSpPr>
          <p:spPr>
            <a:xfrm>
              <a:off x="2624098" y="3270058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矩形 157">
              <a:extLst>
                <a:ext uri="{FF2B5EF4-FFF2-40B4-BE49-F238E27FC236}">
                  <a16:creationId xmlns:a16="http://schemas.microsoft.com/office/drawing/2014/main" id="{40611F66-78AA-D341-832B-0FACB017F992}"/>
                </a:ext>
              </a:extLst>
            </p:cNvPr>
            <p:cNvSpPr/>
            <p:nvPr/>
          </p:nvSpPr>
          <p:spPr>
            <a:xfrm>
              <a:off x="3368114" y="2335500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矩形 159">
              <a:extLst>
                <a:ext uri="{FF2B5EF4-FFF2-40B4-BE49-F238E27FC236}">
                  <a16:creationId xmlns:a16="http://schemas.microsoft.com/office/drawing/2014/main" id="{60D912BA-30FF-D14A-93A3-3C0DA36B8699}"/>
                </a:ext>
              </a:extLst>
            </p:cNvPr>
            <p:cNvSpPr/>
            <p:nvPr/>
          </p:nvSpPr>
          <p:spPr>
            <a:xfrm>
              <a:off x="3368114" y="3270058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1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矩形 163">
              <a:extLst>
                <a:ext uri="{FF2B5EF4-FFF2-40B4-BE49-F238E27FC236}">
                  <a16:creationId xmlns:a16="http://schemas.microsoft.com/office/drawing/2014/main" id="{9A27D11C-0A67-2842-A413-941544F13C4F}"/>
                </a:ext>
              </a:extLst>
            </p:cNvPr>
            <p:cNvSpPr/>
            <p:nvPr/>
          </p:nvSpPr>
          <p:spPr>
            <a:xfrm>
              <a:off x="2624098" y="3741575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矩形 166">
              <a:extLst>
                <a:ext uri="{FF2B5EF4-FFF2-40B4-BE49-F238E27FC236}">
                  <a16:creationId xmlns:a16="http://schemas.microsoft.com/office/drawing/2014/main" id="{8ED76C73-DB8A-744F-8487-846E04F69886}"/>
                </a:ext>
              </a:extLst>
            </p:cNvPr>
            <p:cNvSpPr/>
            <p:nvPr/>
          </p:nvSpPr>
          <p:spPr>
            <a:xfrm>
              <a:off x="3368114" y="3741575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文本框 169">
              <a:extLst>
                <a:ext uri="{FF2B5EF4-FFF2-40B4-BE49-F238E27FC236}">
                  <a16:creationId xmlns:a16="http://schemas.microsoft.com/office/drawing/2014/main" id="{262D8F58-543E-B946-A4BF-366DE57C9971}"/>
                </a:ext>
              </a:extLst>
            </p:cNvPr>
            <p:cNvSpPr txBox="1"/>
            <p:nvPr/>
          </p:nvSpPr>
          <p:spPr>
            <a:xfrm>
              <a:off x="2499227" y="4198103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6" name="Straight Arrow Connector 89">
              <a:extLst>
                <a:ext uri="{FF2B5EF4-FFF2-40B4-BE49-F238E27FC236}">
                  <a16:creationId xmlns:a16="http://schemas.microsoft.com/office/drawing/2014/main" id="{0BD746A8-4C39-2D48-BCE7-A2D8D4867A04}"/>
                </a:ext>
              </a:extLst>
            </p:cNvPr>
            <p:cNvCxnSpPr>
              <a:cxnSpLocks/>
              <a:stCxn id="149" idx="1"/>
              <a:endCxn id="147" idx="3"/>
            </p:cNvCxnSpPr>
            <p:nvPr/>
          </p:nvCxnSpPr>
          <p:spPr>
            <a:xfrm flipH="1">
              <a:off x="3016920" y="2531911"/>
              <a:ext cx="351193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89">
              <a:extLst>
                <a:ext uri="{FF2B5EF4-FFF2-40B4-BE49-F238E27FC236}">
                  <a16:creationId xmlns:a16="http://schemas.microsoft.com/office/drawing/2014/main" id="{9FEEAA86-247B-5143-B8CF-7855A03AEC88}"/>
                </a:ext>
              </a:extLst>
            </p:cNvPr>
            <p:cNvCxnSpPr>
              <a:cxnSpLocks/>
              <a:stCxn id="153" idx="1"/>
              <a:endCxn id="151" idx="3"/>
            </p:cNvCxnSpPr>
            <p:nvPr/>
          </p:nvCxnSpPr>
          <p:spPr>
            <a:xfrm flipH="1">
              <a:off x="3016920" y="3937986"/>
              <a:ext cx="351193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矩形 154">
              <a:extLst>
                <a:ext uri="{FF2B5EF4-FFF2-40B4-BE49-F238E27FC236}">
                  <a16:creationId xmlns:a16="http://schemas.microsoft.com/office/drawing/2014/main" id="{3AFEAA03-479F-F644-9CFD-CD9645AF01BC}"/>
                </a:ext>
              </a:extLst>
            </p:cNvPr>
            <p:cNvSpPr/>
            <p:nvPr/>
          </p:nvSpPr>
          <p:spPr>
            <a:xfrm>
              <a:off x="2624098" y="2797743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矩形 157">
              <a:extLst>
                <a:ext uri="{FF2B5EF4-FFF2-40B4-BE49-F238E27FC236}">
                  <a16:creationId xmlns:a16="http://schemas.microsoft.com/office/drawing/2014/main" id="{A8BA9EAA-9F90-494E-9541-9EFD8820C0EE}"/>
                </a:ext>
              </a:extLst>
            </p:cNvPr>
            <p:cNvSpPr/>
            <p:nvPr/>
          </p:nvSpPr>
          <p:spPr>
            <a:xfrm>
              <a:off x="3368114" y="2797743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0" name="Straight Arrow Connector 89">
              <a:extLst>
                <a:ext uri="{FF2B5EF4-FFF2-40B4-BE49-F238E27FC236}">
                  <a16:creationId xmlns:a16="http://schemas.microsoft.com/office/drawing/2014/main" id="{3B421C56-027E-974D-9FC5-22FA8630F794}"/>
                </a:ext>
              </a:extLst>
            </p:cNvPr>
            <p:cNvCxnSpPr>
              <a:cxnSpLocks/>
              <a:stCxn id="159" idx="1"/>
              <a:endCxn id="158" idx="3"/>
            </p:cNvCxnSpPr>
            <p:nvPr/>
          </p:nvCxnSpPr>
          <p:spPr>
            <a:xfrm flipH="1">
              <a:off x="3016920" y="2994154"/>
              <a:ext cx="351193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文本框 169">
              <a:extLst>
                <a:ext uri="{FF2B5EF4-FFF2-40B4-BE49-F238E27FC236}">
                  <a16:creationId xmlns:a16="http://schemas.microsoft.com/office/drawing/2014/main" id="{58047CB7-4343-5749-8C64-4FE42F06AC10}"/>
                </a:ext>
              </a:extLst>
            </p:cNvPr>
            <p:cNvSpPr txBox="1"/>
            <p:nvPr/>
          </p:nvSpPr>
          <p:spPr>
            <a:xfrm>
              <a:off x="3251932" y="4198103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20">
              <a:extLst>
                <a:ext uri="{FF2B5EF4-FFF2-40B4-BE49-F238E27FC236}">
                  <a16:creationId xmlns:a16="http://schemas.microsoft.com/office/drawing/2014/main" id="{2FBECF27-590F-DC45-9C75-8F1D6F4A8481}"/>
                </a:ext>
              </a:extLst>
            </p:cNvPr>
            <p:cNvCxnSpPr>
              <a:cxnSpLocks/>
            </p:cNvCxnSpPr>
            <p:nvPr/>
          </p:nvCxnSpPr>
          <p:spPr>
            <a:xfrm>
              <a:off x="4233450" y="2197923"/>
              <a:ext cx="0" cy="2059445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44">
              <a:extLst>
                <a:ext uri="{FF2B5EF4-FFF2-40B4-BE49-F238E27FC236}">
                  <a16:creationId xmlns:a16="http://schemas.microsoft.com/office/drawing/2014/main" id="{41801B48-9A70-834F-AC97-9E2F1613CECB}"/>
                </a:ext>
              </a:extLst>
            </p:cNvPr>
            <p:cNvCxnSpPr>
              <a:cxnSpLocks/>
            </p:cNvCxnSpPr>
            <p:nvPr/>
          </p:nvCxnSpPr>
          <p:spPr>
            <a:xfrm>
              <a:off x="6768429" y="2173186"/>
              <a:ext cx="0" cy="208418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文本框 169">
              <a:extLst>
                <a:ext uri="{FF2B5EF4-FFF2-40B4-BE49-F238E27FC236}">
                  <a16:creationId xmlns:a16="http://schemas.microsoft.com/office/drawing/2014/main" id="{E90EF40E-071E-0547-99B1-FAFE4878D1E1}"/>
                </a:ext>
              </a:extLst>
            </p:cNvPr>
            <p:cNvSpPr txBox="1"/>
            <p:nvPr/>
          </p:nvSpPr>
          <p:spPr>
            <a:xfrm>
              <a:off x="5771001" y="2426064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V0</a:t>
              </a:r>
              <a:endParaRPr lang="en-US" altLang="zh-CN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文本框 169">
              <a:extLst>
                <a:ext uri="{FF2B5EF4-FFF2-40B4-BE49-F238E27FC236}">
                  <a16:creationId xmlns:a16="http://schemas.microsoft.com/office/drawing/2014/main" id="{3BDEC088-6AB5-2D44-AEE7-A6BD7B5083DE}"/>
                </a:ext>
              </a:extLst>
            </p:cNvPr>
            <p:cNvSpPr txBox="1"/>
            <p:nvPr/>
          </p:nvSpPr>
          <p:spPr>
            <a:xfrm>
              <a:off x="4532788" y="2401982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V2</a:t>
              </a:r>
              <a:endParaRPr lang="en-US" altLang="zh-CN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矩形 44">
              <a:extLst>
                <a:ext uri="{FF2B5EF4-FFF2-40B4-BE49-F238E27FC236}">
                  <a16:creationId xmlns:a16="http://schemas.microsoft.com/office/drawing/2014/main" id="{4B24BCCC-656E-0344-9CEE-526859E05367}"/>
                </a:ext>
              </a:extLst>
            </p:cNvPr>
            <p:cNvSpPr/>
            <p:nvPr/>
          </p:nvSpPr>
          <p:spPr>
            <a:xfrm>
              <a:off x="4657659" y="2335500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矩形 45">
              <a:extLst>
                <a:ext uri="{FF2B5EF4-FFF2-40B4-BE49-F238E27FC236}">
                  <a16:creationId xmlns:a16="http://schemas.microsoft.com/office/drawing/2014/main" id="{B600AB87-4FDA-074B-8DDA-F74C6BD7BBA3}"/>
                </a:ext>
              </a:extLst>
            </p:cNvPr>
            <p:cNvSpPr/>
            <p:nvPr/>
          </p:nvSpPr>
          <p:spPr>
            <a:xfrm>
              <a:off x="4657659" y="2802779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6" name="矩形 46">
              <a:extLst>
                <a:ext uri="{FF2B5EF4-FFF2-40B4-BE49-F238E27FC236}">
                  <a16:creationId xmlns:a16="http://schemas.microsoft.com/office/drawing/2014/main" id="{48937FD3-AF61-5444-8491-A7E6AA5B902F}"/>
                </a:ext>
              </a:extLst>
            </p:cNvPr>
            <p:cNvSpPr/>
            <p:nvPr/>
          </p:nvSpPr>
          <p:spPr>
            <a:xfrm>
              <a:off x="4657659" y="3270058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矩形 51">
              <a:extLst>
                <a:ext uri="{FF2B5EF4-FFF2-40B4-BE49-F238E27FC236}">
                  <a16:creationId xmlns:a16="http://schemas.microsoft.com/office/drawing/2014/main" id="{504AE99B-A061-5E44-A6E2-01884E43BDF7}"/>
                </a:ext>
              </a:extLst>
            </p:cNvPr>
            <p:cNvSpPr/>
            <p:nvPr/>
          </p:nvSpPr>
          <p:spPr>
            <a:xfrm>
              <a:off x="5275576" y="2802779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8" name="矩形 52">
              <a:extLst>
                <a:ext uri="{FF2B5EF4-FFF2-40B4-BE49-F238E27FC236}">
                  <a16:creationId xmlns:a16="http://schemas.microsoft.com/office/drawing/2014/main" id="{34E69142-7298-D046-A6CB-263E97A4AE23}"/>
                </a:ext>
              </a:extLst>
            </p:cNvPr>
            <p:cNvSpPr/>
            <p:nvPr/>
          </p:nvSpPr>
          <p:spPr>
            <a:xfrm>
              <a:off x="5275576" y="3270058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矩形 53">
              <a:extLst>
                <a:ext uri="{FF2B5EF4-FFF2-40B4-BE49-F238E27FC236}">
                  <a16:creationId xmlns:a16="http://schemas.microsoft.com/office/drawing/2014/main" id="{044EBE88-6AA5-AF4A-B15C-594C5E80BCD3}"/>
                </a:ext>
              </a:extLst>
            </p:cNvPr>
            <p:cNvSpPr/>
            <p:nvPr/>
          </p:nvSpPr>
          <p:spPr>
            <a:xfrm>
              <a:off x="5887171" y="2335500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矩形 54">
              <a:extLst>
                <a:ext uri="{FF2B5EF4-FFF2-40B4-BE49-F238E27FC236}">
                  <a16:creationId xmlns:a16="http://schemas.microsoft.com/office/drawing/2014/main" id="{75188505-F413-C341-BD60-1A39298C1822}"/>
                </a:ext>
              </a:extLst>
            </p:cNvPr>
            <p:cNvSpPr/>
            <p:nvPr/>
          </p:nvSpPr>
          <p:spPr>
            <a:xfrm>
              <a:off x="5887171" y="2802779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1" name="矩形 55">
              <a:extLst>
                <a:ext uri="{FF2B5EF4-FFF2-40B4-BE49-F238E27FC236}">
                  <a16:creationId xmlns:a16="http://schemas.microsoft.com/office/drawing/2014/main" id="{ADCC589C-1D9E-3B4A-8932-9405786B2BD7}"/>
                </a:ext>
              </a:extLst>
            </p:cNvPr>
            <p:cNvSpPr/>
            <p:nvPr/>
          </p:nvSpPr>
          <p:spPr>
            <a:xfrm>
              <a:off x="5887171" y="3270058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2" name="矩形 57">
              <a:extLst>
                <a:ext uri="{FF2B5EF4-FFF2-40B4-BE49-F238E27FC236}">
                  <a16:creationId xmlns:a16="http://schemas.microsoft.com/office/drawing/2014/main" id="{92F655D8-E5C6-AA41-809E-79C14A90E703}"/>
                </a:ext>
              </a:extLst>
            </p:cNvPr>
            <p:cNvSpPr/>
            <p:nvPr/>
          </p:nvSpPr>
          <p:spPr>
            <a:xfrm>
              <a:off x="4657659" y="3737980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4" name="矩形 59">
              <a:extLst>
                <a:ext uri="{FF2B5EF4-FFF2-40B4-BE49-F238E27FC236}">
                  <a16:creationId xmlns:a16="http://schemas.microsoft.com/office/drawing/2014/main" id="{E10556DD-16BC-5D44-AF75-96E6AFFEDD8B}"/>
                </a:ext>
              </a:extLst>
            </p:cNvPr>
            <p:cNvSpPr/>
            <p:nvPr/>
          </p:nvSpPr>
          <p:spPr>
            <a:xfrm>
              <a:off x="5275576" y="3737980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6" name="矩形 61">
              <a:extLst>
                <a:ext uri="{FF2B5EF4-FFF2-40B4-BE49-F238E27FC236}">
                  <a16:creationId xmlns:a16="http://schemas.microsoft.com/office/drawing/2014/main" id="{37B0E159-380A-E445-9C1A-9142E88CF845}"/>
                </a:ext>
              </a:extLst>
            </p:cNvPr>
            <p:cNvSpPr/>
            <p:nvPr/>
          </p:nvSpPr>
          <p:spPr>
            <a:xfrm>
              <a:off x="5887171" y="3737980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38" name="Straight Arrow Connector 89">
              <a:extLst>
                <a:ext uri="{FF2B5EF4-FFF2-40B4-BE49-F238E27FC236}">
                  <a16:creationId xmlns:a16="http://schemas.microsoft.com/office/drawing/2014/main" id="{271AA076-3835-414E-B840-18E24767D8C2}"/>
                </a:ext>
              </a:extLst>
            </p:cNvPr>
            <p:cNvCxnSpPr>
              <a:cxnSpLocks/>
              <a:stCxn id="124" idx="3"/>
              <a:endCxn id="129" idx="1"/>
            </p:cNvCxnSpPr>
            <p:nvPr/>
          </p:nvCxnSpPr>
          <p:spPr>
            <a:xfrm>
              <a:off x="5050481" y="2531911"/>
              <a:ext cx="836689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89">
              <a:extLst>
                <a:ext uri="{FF2B5EF4-FFF2-40B4-BE49-F238E27FC236}">
                  <a16:creationId xmlns:a16="http://schemas.microsoft.com/office/drawing/2014/main" id="{34D85D1C-C593-AB4D-B683-40281C0957D9}"/>
                </a:ext>
              </a:extLst>
            </p:cNvPr>
            <p:cNvCxnSpPr>
              <a:cxnSpLocks/>
              <a:stCxn id="126" idx="3"/>
              <a:endCxn id="128" idx="1"/>
            </p:cNvCxnSpPr>
            <p:nvPr/>
          </p:nvCxnSpPr>
          <p:spPr>
            <a:xfrm>
              <a:off x="5050481" y="3466469"/>
              <a:ext cx="225094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矩形 49">
              <a:extLst>
                <a:ext uri="{FF2B5EF4-FFF2-40B4-BE49-F238E27FC236}">
                  <a16:creationId xmlns:a16="http://schemas.microsoft.com/office/drawing/2014/main" id="{39CFD79E-6C0B-1E44-A34F-8D8DC8F6183E}"/>
                </a:ext>
              </a:extLst>
            </p:cNvPr>
            <p:cNvSpPr/>
            <p:nvPr/>
          </p:nvSpPr>
          <p:spPr>
            <a:xfrm>
              <a:off x="5275576" y="2335500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2" name="文本框 169">
              <a:extLst>
                <a:ext uri="{FF2B5EF4-FFF2-40B4-BE49-F238E27FC236}">
                  <a16:creationId xmlns:a16="http://schemas.microsoft.com/office/drawing/2014/main" id="{E1F0B9B6-17BD-3746-8C1E-182A1A2AB305}"/>
                </a:ext>
              </a:extLst>
            </p:cNvPr>
            <p:cNvSpPr txBox="1"/>
            <p:nvPr/>
          </p:nvSpPr>
          <p:spPr>
            <a:xfrm>
              <a:off x="5146898" y="4173369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文本框 169">
              <a:extLst>
                <a:ext uri="{FF2B5EF4-FFF2-40B4-BE49-F238E27FC236}">
                  <a16:creationId xmlns:a16="http://schemas.microsoft.com/office/drawing/2014/main" id="{D23D0845-4F24-2341-BD38-CC4616F2D04F}"/>
                </a:ext>
              </a:extLst>
            </p:cNvPr>
            <p:cNvSpPr txBox="1"/>
            <p:nvPr/>
          </p:nvSpPr>
          <p:spPr>
            <a:xfrm>
              <a:off x="5761008" y="4173369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文本框 169">
              <a:extLst>
                <a:ext uri="{FF2B5EF4-FFF2-40B4-BE49-F238E27FC236}">
                  <a16:creationId xmlns:a16="http://schemas.microsoft.com/office/drawing/2014/main" id="{B6F063D4-9EB9-0349-B325-5985F9D86E4B}"/>
                </a:ext>
              </a:extLst>
            </p:cNvPr>
            <p:cNvSpPr txBox="1"/>
            <p:nvPr/>
          </p:nvSpPr>
          <p:spPr>
            <a:xfrm>
              <a:off x="4532788" y="4175965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5" name="Straight Arrow Connector 89">
              <a:extLst>
                <a:ext uri="{FF2B5EF4-FFF2-40B4-BE49-F238E27FC236}">
                  <a16:creationId xmlns:a16="http://schemas.microsoft.com/office/drawing/2014/main" id="{8D91B41A-B619-CB4D-89AA-1CC926527CA0}"/>
                </a:ext>
              </a:extLst>
            </p:cNvPr>
            <p:cNvCxnSpPr>
              <a:cxnSpLocks/>
              <a:stCxn id="130" idx="1"/>
              <a:endCxn id="127" idx="3"/>
            </p:cNvCxnSpPr>
            <p:nvPr/>
          </p:nvCxnSpPr>
          <p:spPr>
            <a:xfrm flipH="1">
              <a:off x="5668398" y="2999190"/>
              <a:ext cx="218773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89">
              <a:extLst>
                <a:ext uri="{FF2B5EF4-FFF2-40B4-BE49-F238E27FC236}">
                  <a16:creationId xmlns:a16="http://schemas.microsoft.com/office/drawing/2014/main" id="{2C33AD80-9BD6-754D-8C25-DA1572C7D4FB}"/>
                </a:ext>
              </a:extLst>
            </p:cNvPr>
            <p:cNvCxnSpPr>
              <a:cxnSpLocks/>
              <a:stCxn id="136" idx="1"/>
              <a:endCxn id="134" idx="3"/>
            </p:cNvCxnSpPr>
            <p:nvPr/>
          </p:nvCxnSpPr>
          <p:spPr>
            <a:xfrm flipH="1">
              <a:off x="5668398" y="3934391"/>
              <a:ext cx="218773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矩形 67">
              <a:extLst>
                <a:ext uri="{FF2B5EF4-FFF2-40B4-BE49-F238E27FC236}">
                  <a16:creationId xmlns:a16="http://schemas.microsoft.com/office/drawing/2014/main" id="{BDD54E07-217E-D84F-9526-C0479CAB3A7E}"/>
                </a:ext>
              </a:extLst>
            </p:cNvPr>
            <p:cNvSpPr/>
            <p:nvPr/>
          </p:nvSpPr>
          <p:spPr>
            <a:xfrm>
              <a:off x="7219469" y="2328377"/>
              <a:ext cx="395084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6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矩形 68">
              <a:extLst>
                <a:ext uri="{FF2B5EF4-FFF2-40B4-BE49-F238E27FC236}">
                  <a16:creationId xmlns:a16="http://schemas.microsoft.com/office/drawing/2014/main" id="{7F1C42DE-DB1B-8B42-AAA9-E2C47B046B8B}"/>
                </a:ext>
              </a:extLst>
            </p:cNvPr>
            <p:cNvSpPr/>
            <p:nvPr/>
          </p:nvSpPr>
          <p:spPr>
            <a:xfrm>
              <a:off x="7219469" y="2795656"/>
              <a:ext cx="395084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" name="矩形 69">
              <a:extLst>
                <a:ext uri="{FF2B5EF4-FFF2-40B4-BE49-F238E27FC236}">
                  <a16:creationId xmlns:a16="http://schemas.microsoft.com/office/drawing/2014/main" id="{0DA35F03-81F3-C345-B92B-2B0ED087F57A}"/>
                </a:ext>
              </a:extLst>
            </p:cNvPr>
            <p:cNvSpPr/>
            <p:nvPr/>
          </p:nvSpPr>
          <p:spPr>
            <a:xfrm>
              <a:off x="7219469" y="3262935"/>
              <a:ext cx="395084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6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76">
              <a:extLst>
                <a:ext uri="{FF2B5EF4-FFF2-40B4-BE49-F238E27FC236}">
                  <a16:creationId xmlns:a16="http://schemas.microsoft.com/office/drawing/2014/main" id="{3DC65992-5503-DC40-91EA-BF058DCF8171}"/>
                </a:ext>
              </a:extLst>
            </p:cNvPr>
            <p:cNvSpPr/>
            <p:nvPr/>
          </p:nvSpPr>
          <p:spPr>
            <a:xfrm>
              <a:off x="7219469" y="3734452"/>
              <a:ext cx="395084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6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5" name="Straight Arrow Connector 89">
              <a:extLst>
                <a:ext uri="{FF2B5EF4-FFF2-40B4-BE49-F238E27FC236}">
                  <a16:creationId xmlns:a16="http://schemas.microsoft.com/office/drawing/2014/main" id="{B11A87AF-256E-E141-AE1E-BA4794EC6BF2}"/>
                </a:ext>
              </a:extLst>
            </p:cNvPr>
            <p:cNvCxnSpPr>
              <a:cxnSpLocks/>
              <a:stCxn id="97" idx="1"/>
              <a:endCxn id="90" idx="3"/>
            </p:cNvCxnSpPr>
            <p:nvPr/>
          </p:nvCxnSpPr>
          <p:spPr>
            <a:xfrm flipH="1" flipV="1">
              <a:off x="7614554" y="2524788"/>
              <a:ext cx="256006" cy="3595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89">
              <a:extLst>
                <a:ext uri="{FF2B5EF4-FFF2-40B4-BE49-F238E27FC236}">
                  <a16:creationId xmlns:a16="http://schemas.microsoft.com/office/drawing/2014/main" id="{CE108650-C02C-9A41-8A2F-206776818460}"/>
                </a:ext>
              </a:extLst>
            </p:cNvPr>
            <p:cNvCxnSpPr>
              <a:cxnSpLocks/>
              <a:stCxn id="105" idx="1"/>
              <a:endCxn id="93" idx="3"/>
            </p:cNvCxnSpPr>
            <p:nvPr/>
          </p:nvCxnSpPr>
          <p:spPr>
            <a:xfrm flipH="1">
              <a:off x="7614554" y="3930863"/>
              <a:ext cx="256006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矩形 44">
              <a:extLst>
                <a:ext uri="{FF2B5EF4-FFF2-40B4-BE49-F238E27FC236}">
                  <a16:creationId xmlns:a16="http://schemas.microsoft.com/office/drawing/2014/main" id="{3AC26115-B364-BB40-82EC-866ADE716E34}"/>
                </a:ext>
              </a:extLst>
            </p:cNvPr>
            <p:cNvSpPr/>
            <p:nvPr/>
          </p:nvSpPr>
          <p:spPr>
            <a:xfrm>
              <a:off x="7870559" y="2331972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矩形 45">
              <a:extLst>
                <a:ext uri="{FF2B5EF4-FFF2-40B4-BE49-F238E27FC236}">
                  <a16:creationId xmlns:a16="http://schemas.microsoft.com/office/drawing/2014/main" id="{C2F505C9-2FE3-D34A-8CA6-195134829DE6}"/>
                </a:ext>
              </a:extLst>
            </p:cNvPr>
            <p:cNvSpPr/>
            <p:nvPr/>
          </p:nvSpPr>
          <p:spPr>
            <a:xfrm>
              <a:off x="7870559" y="2799251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矩形 46">
              <a:extLst>
                <a:ext uri="{FF2B5EF4-FFF2-40B4-BE49-F238E27FC236}">
                  <a16:creationId xmlns:a16="http://schemas.microsoft.com/office/drawing/2014/main" id="{832B69EA-9FB4-CF41-B58A-F5A1789AB1B3}"/>
                </a:ext>
              </a:extLst>
            </p:cNvPr>
            <p:cNvSpPr/>
            <p:nvPr/>
          </p:nvSpPr>
          <p:spPr>
            <a:xfrm>
              <a:off x="7870559" y="3266529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矩形 51">
              <a:extLst>
                <a:ext uri="{FF2B5EF4-FFF2-40B4-BE49-F238E27FC236}">
                  <a16:creationId xmlns:a16="http://schemas.microsoft.com/office/drawing/2014/main" id="{8E2772F9-CC36-5A43-839F-95D8D02CF2D7}"/>
                </a:ext>
              </a:extLst>
            </p:cNvPr>
            <p:cNvSpPr/>
            <p:nvPr/>
          </p:nvSpPr>
          <p:spPr>
            <a:xfrm>
              <a:off x="8501567" y="2799251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1" name="矩形 52">
              <a:extLst>
                <a:ext uri="{FF2B5EF4-FFF2-40B4-BE49-F238E27FC236}">
                  <a16:creationId xmlns:a16="http://schemas.microsoft.com/office/drawing/2014/main" id="{18B8E92C-01B3-D74F-BA9C-E7CE17959D22}"/>
                </a:ext>
              </a:extLst>
            </p:cNvPr>
            <p:cNvSpPr/>
            <p:nvPr/>
          </p:nvSpPr>
          <p:spPr>
            <a:xfrm>
              <a:off x="8501567" y="3266529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53">
              <a:extLst>
                <a:ext uri="{FF2B5EF4-FFF2-40B4-BE49-F238E27FC236}">
                  <a16:creationId xmlns:a16="http://schemas.microsoft.com/office/drawing/2014/main" id="{B6409DF0-DF86-604B-894F-1C48F9CDB08A}"/>
                </a:ext>
              </a:extLst>
            </p:cNvPr>
            <p:cNvSpPr/>
            <p:nvPr/>
          </p:nvSpPr>
          <p:spPr>
            <a:xfrm>
              <a:off x="9116178" y="2331972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矩形 54">
              <a:extLst>
                <a:ext uri="{FF2B5EF4-FFF2-40B4-BE49-F238E27FC236}">
                  <a16:creationId xmlns:a16="http://schemas.microsoft.com/office/drawing/2014/main" id="{B596BBF5-8E08-A943-8D6A-88C559D91785}"/>
                </a:ext>
              </a:extLst>
            </p:cNvPr>
            <p:cNvSpPr/>
            <p:nvPr/>
          </p:nvSpPr>
          <p:spPr>
            <a:xfrm>
              <a:off x="9116178" y="2799251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B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4" name="矩形 55">
              <a:extLst>
                <a:ext uri="{FF2B5EF4-FFF2-40B4-BE49-F238E27FC236}">
                  <a16:creationId xmlns:a16="http://schemas.microsoft.com/office/drawing/2014/main" id="{F03B1C73-DBED-3347-844D-6E5A2A7F75D3}"/>
                </a:ext>
              </a:extLst>
            </p:cNvPr>
            <p:cNvSpPr/>
            <p:nvPr/>
          </p:nvSpPr>
          <p:spPr>
            <a:xfrm>
              <a:off x="9116178" y="3266529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5" name="矩形 57">
              <a:extLst>
                <a:ext uri="{FF2B5EF4-FFF2-40B4-BE49-F238E27FC236}">
                  <a16:creationId xmlns:a16="http://schemas.microsoft.com/office/drawing/2014/main" id="{FBE9BA5C-173C-2349-B34F-2E15360F9025}"/>
                </a:ext>
              </a:extLst>
            </p:cNvPr>
            <p:cNvSpPr/>
            <p:nvPr/>
          </p:nvSpPr>
          <p:spPr>
            <a:xfrm>
              <a:off x="7870559" y="3734452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2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矩形 59">
              <a:extLst>
                <a:ext uri="{FF2B5EF4-FFF2-40B4-BE49-F238E27FC236}">
                  <a16:creationId xmlns:a16="http://schemas.microsoft.com/office/drawing/2014/main" id="{BF073393-737D-2147-A09B-18F888EB1A1A}"/>
                </a:ext>
              </a:extLst>
            </p:cNvPr>
            <p:cNvSpPr/>
            <p:nvPr/>
          </p:nvSpPr>
          <p:spPr>
            <a:xfrm>
              <a:off x="8501567" y="3734452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矩形 61">
              <a:extLst>
                <a:ext uri="{FF2B5EF4-FFF2-40B4-BE49-F238E27FC236}">
                  <a16:creationId xmlns:a16="http://schemas.microsoft.com/office/drawing/2014/main" id="{F2F93FF0-CC5A-084C-BE6A-41699E8CED8D}"/>
                </a:ext>
              </a:extLst>
            </p:cNvPr>
            <p:cNvSpPr/>
            <p:nvPr/>
          </p:nvSpPr>
          <p:spPr>
            <a:xfrm>
              <a:off x="9116178" y="3734452"/>
              <a:ext cx="392822" cy="392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D</a:t>
              </a:r>
              <a:r>
                <a:rPr kumimoji="0" lang="en-US" altLang="zh-CN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0</a:t>
              </a:r>
              <a:endParaRPr kumimoji="0" lang="zh-CN" altLang="en-US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111" name="Straight Arrow Connector 89">
              <a:extLst>
                <a:ext uri="{FF2B5EF4-FFF2-40B4-BE49-F238E27FC236}">
                  <a16:creationId xmlns:a16="http://schemas.microsoft.com/office/drawing/2014/main" id="{6BA4B2BE-C5C2-C140-B515-CA1AEBC9ED3D}"/>
                </a:ext>
              </a:extLst>
            </p:cNvPr>
            <p:cNvCxnSpPr>
              <a:cxnSpLocks/>
              <a:stCxn id="97" idx="3"/>
              <a:endCxn id="102" idx="1"/>
            </p:cNvCxnSpPr>
            <p:nvPr/>
          </p:nvCxnSpPr>
          <p:spPr>
            <a:xfrm>
              <a:off x="8263382" y="2528383"/>
              <a:ext cx="852796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89">
              <a:extLst>
                <a:ext uri="{FF2B5EF4-FFF2-40B4-BE49-F238E27FC236}">
                  <a16:creationId xmlns:a16="http://schemas.microsoft.com/office/drawing/2014/main" id="{23CCB74F-6669-6941-9A55-23972064FFD7}"/>
                </a:ext>
              </a:extLst>
            </p:cNvPr>
            <p:cNvCxnSpPr>
              <a:cxnSpLocks/>
              <a:stCxn id="99" idx="3"/>
              <a:endCxn id="101" idx="1"/>
            </p:cNvCxnSpPr>
            <p:nvPr/>
          </p:nvCxnSpPr>
          <p:spPr>
            <a:xfrm>
              <a:off x="8263382" y="3462941"/>
              <a:ext cx="238186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矩形 49">
              <a:extLst>
                <a:ext uri="{FF2B5EF4-FFF2-40B4-BE49-F238E27FC236}">
                  <a16:creationId xmlns:a16="http://schemas.microsoft.com/office/drawing/2014/main" id="{1572E9BB-7142-3F4B-AB13-C14ED8A7A978}"/>
                </a:ext>
              </a:extLst>
            </p:cNvPr>
            <p:cNvSpPr/>
            <p:nvPr/>
          </p:nvSpPr>
          <p:spPr>
            <a:xfrm>
              <a:off x="8501567" y="2331972"/>
              <a:ext cx="392822" cy="3928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A</a:t>
              </a:r>
              <a:r>
                <a:rPr lang="en-US" altLang="zh-CN" baseline="-25000" dirty="0">
                  <a:solidFill>
                    <a:prstClr val="black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1</a:t>
              </a:r>
              <a:endParaRPr kumimoji="0" lang="zh-CN" alt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文本框 169">
              <a:extLst>
                <a:ext uri="{FF2B5EF4-FFF2-40B4-BE49-F238E27FC236}">
                  <a16:creationId xmlns:a16="http://schemas.microsoft.com/office/drawing/2014/main" id="{A259D408-C3DC-6445-91C5-5CB301F3B573}"/>
                </a:ext>
              </a:extLst>
            </p:cNvPr>
            <p:cNvSpPr txBox="1"/>
            <p:nvPr/>
          </p:nvSpPr>
          <p:spPr>
            <a:xfrm>
              <a:off x="8402504" y="4169840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文本框 169">
              <a:extLst>
                <a:ext uri="{FF2B5EF4-FFF2-40B4-BE49-F238E27FC236}">
                  <a16:creationId xmlns:a16="http://schemas.microsoft.com/office/drawing/2014/main" id="{F8DE7D80-FF20-104F-8B0E-2A62EAA292AB}"/>
                </a:ext>
              </a:extLst>
            </p:cNvPr>
            <p:cNvSpPr txBox="1"/>
            <p:nvPr/>
          </p:nvSpPr>
          <p:spPr>
            <a:xfrm>
              <a:off x="9050193" y="4169840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文本框 169">
              <a:extLst>
                <a:ext uri="{FF2B5EF4-FFF2-40B4-BE49-F238E27FC236}">
                  <a16:creationId xmlns:a16="http://schemas.microsoft.com/office/drawing/2014/main" id="{CB0A39F6-ED65-844C-A796-6FAFD96F1207}"/>
                </a:ext>
              </a:extLst>
            </p:cNvPr>
            <p:cNvSpPr txBox="1"/>
            <p:nvPr/>
          </p:nvSpPr>
          <p:spPr>
            <a:xfrm>
              <a:off x="7745688" y="4169840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Straight Arrow Connector 89">
              <a:extLst>
                <a:ext uri="{FF2B5EF4-FFF2-40B4-BE49-F238E27FC236}">
                  <a16:creationId xmlns:a16="http://schemas.microsoft.com/office/drawing/2014/main" id="{5847EC0D-220C-D14E-B645-342BE9BC0615}"/>
                </a:ext>
              </a:extLst>
            </p:cNvPr>
            <p:cNvCxnSpPr>
              <a:cxnSpLocks/>
              <a:stCxn id="103" idx="1"/>
              <a:endCxn id="100" idx="3"/>
            </p:cNvCxnSpPr>
            <p:nvPr/>
          </p:nvCxnSpPr>
          <p:spPr>
            <a:xfrm flipH="1">
              <a:off x="8894389" y="2995662"/>
              <a:ext cx="221788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89">
              <a:extLst>
                <a:ext uri="{FF2B5EF4-FFF2-40B4-BE49-F238E27FC236}">
                  <a16:creationId xmlns:a16="http://schemas.microsoft.com/office/drawing/2014/main" id="{44B767CB-5E78-EC49-A77D-08154D964F6D}"/>
                </a:ext>
              </a:extLst>
            </p:cNvPr>
            <p:cNvCxnSpPr>
              <a:cxnSpLocks/>
              <a:stCxn id="109" idx="1"/>
              <a:endCxn id="107" idx="3"/>
            </p:cNvCxnSpPr>
            <p:nvPr/>
          </p:nvCxnSpPr>
          <p:spPr>
            <a:xfrm flipH="1">
              <a:off x="8894389" y="3930863"/>
              <a:ext cx="221788" cy="0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89">
              <a:extLst>
                <a:ext uri="{FF2B5EF4-FFF2-40B4-BE49-F238E27FC236}">
                  <a16:creationId xmlns:a16="http://schemas.microsoft.com/office/drawing/2014/main" id="{4A045E1B-9AEA-1045-B269-62B66B8AFFF7}"/>
                </a:ext>
              </a:extLst>
            </p:cNvPr>
            <p:cNvCxnSpPr>
              <a:cxnSpLocks/>
              <a:stCxn id="99" idx="1"/>
              <a:endCxn id="92" idx="3"/>
            </p:cNvCxnSpPr>
            <p:nvPr/>
          </p:nvCxnSpPr>
          <p:spPr>
            <a:xfrm flipH="1" flipV="1">
              <a:off x="7614554" y="3459346"/>
              <a:ext cx="256006" cy="3595"/>
            </a:xfrm>
            <a:prstGeom prst="straightConnector1">
              <a:avLst/>
            </a:prstGeom>
            <a:ln w="19050"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文本框 169">
              <a:extLst>
                <a:ext uri="{FF2B5EF4-FFF2-40B4-BE49-F238E27FC236}">
                  <a16:creationId xmlns:a16="http://schemas.microsoft.com/office/drawing/2014/main" id="{1C98500F-92B9-AA41-B682-24D94C1C43BB}"/>
                </a:ext>
              </a:extLst>
            </p:cNvPr>
            <p:cNvSpPr txBox="1"/>
            <p:nvPr/>
          </p:nvSpPr>
          <p:spPr>
            <a:xfrm>
              <a:off x="7073110" y="4169840"/>
              <a:ext cx="64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Curved Up Arrow 162">
              <a:extLst>
                <a:ext uri="{FF2B5EF4-FFF2-40B4-BE49-F238E27FC236}">
                  <a16:creationId xmlns:a16="http://schemas.microsoft.com/office/drawing/2014/main" id="{C30C9EE6-5A38-A949-B851-DBC5610438E6}"/>
                </a:ext>
              </a:extLst>
            </p:cNvPr>
            <p:cNvSpPr/>
            <p:nvPr/>
          </p:nvSpPr>
          <p:spPr bwMode="auto">
            <a:xfrm>
              <a:off x="2841781" y="4547160"/>
              <a:ext cx="856757" cy="266383"/>
            </a:xfrm>
            <a:prstGeom prst="curvedUpArrow">
              <a:avLst>
                <a:gd name="adj1" fmla="val 25000"/>
                <a:gd name="adj2" fmla="val 94170"/>
                <a:gd name="adj3" fmla="val 3437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F7DF168-4C69-864D-9979-48C37A6AE5D5}"/>
                </a:ext>
              </a:extLst>
            </p:cNvPr>
            <p:cNvSpPr txBox="1"/>
            <p:nvPr/>
          </p:nvSpPr>
          <p:spPr>
            <a:xfrm>
              <a:off x="2644930" y="470555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i="1" dirty="0"/>
                <a:t>Forward</a:t>
              </a:r>
            </a:p>
          </p:txBody>
        </p:sp>
        <p:sp>
          <p:nvSpPr>
            <p:cNvPr id="165" name="Curved Up Arrow 164">
              <a:extLst>
                <a:ext uri="{FF2B5EF4-FFF2-40B4-BE49-F238E27FC236}">
                  <a16:creationId xmlns:a16="http://schemas.microsoft.com/office/drawing/2014/main" id="{9A1D6923-6C78-E74D-85EA-2AD2B243225C}"/>
                </a:ext>
              </a:extLst>
            </p:cNvPr>
            <p:cNvSpPr/>
            <p:nvPr/>
          </p:nvSpPr>
          <p:spPr bwMode="auto">
            <a:xfrm flipH="1">
              <a:off x="4743143" y="4512298"/>
              <a:ext cx="1352855" cy="266383"/>
            </a:xfrm>
            <a:prstGeom prst="curvedUpArrow">
              <a:avLst>
                <a:gd name="adj1" fmla="val 25000"/>
                <a:gd name="adj2" fmla="val 94170"/>
                <a:gd name="adj3" fmla="val 3437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31662FF-63BF-AE46-8B6F-2CAD326553C5}"/>
                </a:ext>
              </a:extLst>
            </p:cNvPr>
            <p:cNvSpPr txBox="1"/>
            <p:nvPr/>
          </p:nvSpPr>
          <p:spPr>
            <a:xfrm>
              <a:off x="4877452" y="4707016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i="1" dirty="0"/>
                <a:t>Backward</a:t>
              </a:r>
            </a:p>
          </p:txBody>
        </p:sp>
        <p:sp>
          <p:nvSpPr>
            <p:cNvPr id="167" name="Curved Up Arrow 166">
              <a:extLst>
                <a:ext uri="{FF2B5EF4-FFF2-40B4-BE49-F238E27FC236}">
                  <a16:creationId xmlns:a16="http://schemas.microsoft.com/office/drawing/2014/main" id="{DAA90DF8-8BCA-DD4D-AEA2-25EC56687E13}"/>
                </a:ext>
              </a:extLst>
            </p:cNvPr>
            <p:cNvSpPr/>
            <p:nvPr/>
          </p:nvSpPr>
          <p:spPr bwMode="auto">
            <a:xfrm>
              <a:off x="7310183" y="4510135"/>
              <a:ext cx="856757" cy="266383"/>
            </a:xfrm>
            <a:prstGeom prst="curvedUpArrow">
              <a:avLst>
                <a:gd name="adj1" fmla="val 25000"/>
                <a:gd name="adj2" fmla="val 94170"/>
                <a:gd name="adj3" fmla="val 34375"/>
              </a:avLst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E400263-6B15-9D4E-9E19-C6B4BDE9FFD6}"/>
                </a:ext>
              </a:extLst>
            </p:cNvPr>
            <p:cNvSpPr txBox="1"/>
            <p:nvPr/>
          </p:nvSpPr>
          <p:spPr>
            <a:xfrm>
              <a:off x="7190975" y="4703444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i="1" dirty="0"/>
                <a:t>Forward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BA762DC-5670-814F-9D0D-8B2D3C9F0264}"/>
                </a:ext>
              </a:extLst>
            </p:cNvPr>
            <p:cNvSpPr txBox="1"/>
            <p:nvPr/>
          </p:nvSpPr>
          <p:spPr>
            <a:xfrm>
              <a:off x="7191646" y="5006578"/>
              <a:ext cx="3573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Only </a:t>
              </a:r>
              <a:r>
                <a:rPr lang="en-CN" b="1" dirty="0"/>
                <a:t>V</a:t>
              </a:r>
              <a:r>
                <a:rPr lang="en-CN" b="1" baseline="-25000" dirty="0"/>
                <a:t>2</a:t>
              </a:r>
              <a:r>
                <a:rPr lang="en-CN" dirty="0"/>
                <a:t> is loaded to compress </a:t>
              </a:r>
              <a:r>
                <a:rPr lang="en-CN" b="1" dirty="0"/>
                <a:t>V</a:t>
              </a:r>
              <a:r>
                <a:rPr lang="en-CN" b="1" baseline="-25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09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FCFF-943D-B74A-ABCF-2B086A61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53E6-E2AD-3547-A367-B048944C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39948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[*]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 fine-grained data reduction inside enclave</a:t>
            </a:r>
          </a:p>
          <a:p>
            <a:pPr lvl="1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Perform forward delta compression for high performance on the write path</a:t>
            </a:r>
          </a:p>
          <a:p>
            <a:pPr lvl="1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Offload backward delta compression off the write path for storage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B9416-E2D7-804F-A479-1D7113E67F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7">
            <a:extLst>
              <a:ext uri="{FF2B5EF4-FFF2-40B4-BE49-F238E27FC236}">
                <a16:creationId xmlns:a16="http://schemas.microsoft.com/office/drawing/2014/main" id="{84B3F59C-C565-5446-A31E-F3D429E6E591}"/>
              </a:ext>
            </a:extLst>
          </p:cNvPr>
          <p:cNvGrpSpPr/>
          <p:nvPr/>
        </p:nvGrpSpPr>
        <p:grpSpPr>
          <a:xfrm>
            <a:off x="609600" y="3413640"/>
            <a:ext cx="10674968" cy="2500492"/>
            <a:chOff x="486911" y="1627009"/>
            <a:chExt cx="10674968" cy="2500492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1AA47421-86A4-2A48-A31B-44F91FDAB6D0}"/>
                </a:ext>
              </a:extLst>
            </p:cNvPr>
            <p:cNvGrpSpPr/>
            <p:nvPr/>
          </p:nvGrpSpPr>
          <p:grpSpPr>
            <a:xfrm>
              <a:off x="486911" y="2071525"/>
              <a:ext cx="10674968" cy="2055976"/>
              <a:chOff x="486911" y="1636550"/>
              <a:chExt cx="10674968" cy="2055976"/>
            </a:xfrm>
          </p:grpSpPr>
          <p:grpSp>
            <p:nvGrpSpPr>
              <p:cNvPr id="11" name="组合 28">
                <a:extLst>
                  <a:ext uri="{FF2B5EF4-FFF2-40B4-BE49-F238E27FC236}">
                    <a16:creationId xmlns:a16="http://schemas.microsoft.com/office/drawing/2014/main" id="{FBE9E2F5-6652-E149-99E9-7B101C3BA538}"/>
                  </a:ext>
                </a:extLst>
              </p:cNvPr>
              <p:cNvGrpSpPr/>
              <p:nvPr/>
            </p:nvGrpSpPr>
            <p:grpSpPr>
              <a:xfrm>
                <a:off x="486911" y="1636550"/>
                <a:ext cx="10674968" cy="2055976"/>
                <a:chOff x="-244812" y="1657960"/>
                <a:chExt cx="10674968" cy="2055976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0FDD127E-3E8C-D842-8D59-5314FECB455F}"/>
                    </a:ext>
                  </a:extLst>
                </p:cNvPr>
                <p:cNvSpPr/>
                <p:nvPr/>
              </p:nvSpPr>
              <p:spPr>
                <a:xfrm>
                  <a:off x="8925239" y="1657962"/>
                  <a:ext cx="1504917" cy="2055974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N" sz="2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Persistent Storage</a:t>
                  </a:r>
                </a:p>
              </p:txBody>
            </p:sp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9B12337-9604-D048-B964-61B24A6960ED}"/>
                    </a:ext>
                  </a:extLst>
                </p:cNvPr>
                <p:cNvSpPr/>
                <p:nvPr/>
              </p:nvSpPr>
              <p:spPr>
                <a:xfrm>
                  <a:off x="1101333" y="1657960"/>
                  <a:ext cx="7468711" cy="205597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FA1DABB-40B3-D349-8A90-D64714F91276}"/>
                    </a:ext>
                  </a:extLst>
                </p:cNvPr>
                <p:cNvSpPr/>
                <p:nvPr/>
              </p:nvSpPr>
              <p:spPr>
                <a:xfrm rot="5400000">
                  <a:off x="7514631" y="2085048"/>
                  <a:ext cx="1208377" cy="6619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Encryption</a:t>
                  </a:r>
                  <a:endParaRPr lang="en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ight Arrow 56">
                  <a:extLst>
                    <a:ext uri="{FF2B5EF4-FFF2-40B4-BE49-F238E27FC236}">
                      <a16:creationId xmlns:a16="http://schemas.microsoft.com/office/drawing/2014/main" id="{B22BBA50-2DF0-1A42-A2C4-CD2D6F91B238}"/>
                    </a:ext>
                  </a:extLst>
                </p:cNvPr>
                <p:cNvSpPr/>
                <p:nvPr/>
              </p:nvSpPr>
              <p:spPr>
                <a:xfrm>
                  <a:off x="8621261" y="1916321"/>
                  <a:ext cx="259750" cy="55787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N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58">
                  <a:extLst>
                    <a:ext uri="{FF2B5EF4-FFF2-40B4-BE49-F238E27FC236}">
                      <a16:creationId xmlns:a16="http://schemas.microsoft.com/office/drawing/2014/main" id="{9C5D9E87-4176-E04D-B05D-DFED2CBEE8F8}"/>
                    </a:ext>
                  </a:extLst>
                </p:cNvPr>
                <p:cNvSpPr txBox="1"/>
                <p:nvPr/>
              </p:nvSpPr>
              <p:spPr>
                <a:xfrm>
                  <a:off x="1163632" y="2782666"/>
                  <a:ext cx="165655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SGX </a:t>
                  </a:r>
                </a:p>
                <a:p>
                  <a:pPr algn="ctr"/>
                  <a:r>
                    <a:rPr lang="en-US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Enclave</a:t>
                  </a:r>
                  <a:endParaRPr lang="en-CN" sz="2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16">
                  <a:extLst>
                    <a:ext uri="{FF2B5EF4-FFF2-40B4-BE49-F238E27FC236}">
                      <a16:creationId xmlns:a16="http://schemas.microsoft.com/office/drawing/2014/main" id="{D5FCD4C8-E8E9-1C4F-88AE-E6B95F423C5F}"/>
                    </a:ext>
                  </a:extLst>
                </p:cNvPr>
                <p:cNvSpPr/>
                <p:nvPr/>
              </p:nvSpPr>
              <p:spPr>
                <a:xfrm>
                  <a:off x="6486914" y="3130058"/>
                  <a:ext cx="1953630" cy="4179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Decryption</a:t>
                  </a:r>
                  <a:endParaRPr lang="en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Rectangle 16">
                  <a:extLst>
                    <a:ext uri="{FF2B5EF4-FFF2-40B4-BE49-F238E27FC236}">
                      <a16:creationId xmlns:a16="http://schemas.microsoft.com/office/drawing/2014/main" id="{8CFC01EB-FED2-4646-BB64-4ACC2A65AE55}"/>
                    </a:ext>
                  </a:extLst>
                </p:cNvPr>
                <p:cNvSpPr/>
                <p:nvPr/>
              </p:nvSpPr>
              <p:spPr>
                <a:xfrm>
                  <a:off x="4848757" y="1811820"/>
                  <a:ext cx="2697979" cy="769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Locality-based Inline Compression</a:t>
                  </a:r>
                  <a:endParaRPr lang="en-CN" altLang="zh-CN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16">
                  <a:extLst>
                    <a:ext uri="{FF2B5EF4-FFF2-40B4-BE49-F238E27FC236}">
                      <a16:creationId xmlns:a16="http://schemas.microsoft.com/office/drawing/2014/main" id="{6FF685DE-466A-3340-9F6B-E42041D1E916}"/>
                    </a:ext>
                  </a:extLst>
                </p:cNvPr>
                <p:cNvSpPr/>
                <p:nvPr/>
              </p:nvSpPr>
              <p:spPr>
                <a:xfrm>
                  <a:off x="3258749" y="1993927"/>
                  <a:ext cx="1953630" cy="5495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16">
                  <a:extLst>
                    <a:ext uri="{FF2B5EF4-FFF2-40B4-BE49-F238E27FC236}">
                      <a16:creationId xmlns:a16="http://schemas.microsoft.com/office/drawing/2014/main" id="{95605A6E-B4BB-454A-A50F-3A0E82AF6875}"/>
                    </a:ext>
                  </a:extLst>
                </p:cNvPr>
                <p:cNvSpPr/>
                <p:nvPr/>
              </p:nvSpPr>
              <p:spPr>
                <a:xfrm>
                  <a:off x="2863057" y="2779380"/>
                  <a:ext cx="2930390" cy="76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Tunable Offline Compression</a:t>
                  </a:r>
                  <a:endParaRPr lang="en-CN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16">
                  <a:extLst>
                    <a:ext uri="{FF2B5EF4-FFF2-40B4-BE49-F238E27FC236}">
                      <a16:creationId xmlns:a16="http://schemas.microsoft.com/office/drawing/2014/main" id="{6C35048D-A361-5746-84A9-FA3F743E640F}"/>
                    </a:ext>
                  </a:extLst>
                </p:cNvPr>
                <p:cNvSpPr/>
                <p:nvPr/>
              </p:nvSpPr>
              <p:spPr>
                <a:xfrm>
                  <a:off x="1271580" y="1811820"/>
                  <a:ext cx="3336050" cy="769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Frequency-based </a:t>
                  </a:r>
                </a:p>
                <a:p>
                  <a:pPr algn="ctr"/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Deduplication from DEBE</a:t>
                  </a:r>
                  <a:endParaRPr lang="en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" name="直接箭头连接符 16">
                  <a:extLst>
                    <a:ext uri="{FF2B5EF4-FFF2-40B4-BE49-F238E27FC236}">
                      <a16:creationId xmlns:a16="http://schemas.microsoft.com/office/drawing/2014/main" id="{C4504BC4-37F7-FD45-A481-67C35BA7D5DD}"/>
                    </a:ext>
                  </a:extLst>
                </p:cNvPr>
                <p:cNvCxnSpPr>
                  <a:cxnSpLocks/>
                  <a:stCxn id="21" idx="3"/>
                </p:cNvCxnSpPr>
                <p:nvPr/>
              </p:nvCxnSpPr>
              <p:spPr>
                <a:xfrm>
                  <a:off x="7546736" y="2196541"/>
                  <a:ext cx="241122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17">
                  <a:extLst>
                    <a:ext uri="{FF2B5EF4-FFF2-40B4-BE49-F238E27FC236}">
                      <a16:creationId xmlns:a16="http://schemas.microsoft.com/office/drawing/2014/main" id="{02B78D6C-7F8C-2349-B5D2-2BBE6D90618A}"/>
                    </a:ext>
                  </a:extLst>
                </p:cNvPr>
                <p:cNvCxnSpPr>
                  <a:cxnSpLocks/>
                  <a:stCxn id="20" idx="1"/>
                </p:cNvCxnSpPr>
                <p:nvPr/>
              </p:nvCxnSpPr>
              <p:spPr>
                <a:xfrm flipH="1">
                  <a:off x="5793446" y="3339033"/>
                  <a:ext cx="693468" cy="1"/>
                </a:xfrm>
                <a:prstGeom prst="straightConnector1">
                  <a:avLst/>
                </a:prstGeom>
                <a:ln w="38100">
                  <a:solidFill>
                    <a:srgbClr val="AD062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ight Arrow 56">
                  <a:extLst>
                    <a:ext uri="{FF2B5EF4-FFF2-40B4-BE49-F238E27FC236}">
                      <a16:creationId xmlns:a16="http://schemas.microsoft.com/office/drawing/2014/main" id="{FC363B76-2BD5-AD4D-BBED-E329008D1391}"/>
                    </a:ext>
                  </a:extLst>
                </p:cNvPr>
                <p:cNvSpPr/>
                <p:nvPr/>
              </p:nvSpPr>
              <p:spPr>
                <a:xfrm rot="10800000">
                  <a:off x="8612703" y="3027538"/>
                  <a:ext cx="259750" cy="557870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N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8" name="直接箭头连接符 33">
                  <a:extLst>
                    <a:ext uri="{FF2B5EF4-FFF2-40B4-BE49-F238E27FC236}">
                      <a16:creationId xmlns:a16="http://schemas.microsoft.com/office/drawing/2014/main" id="{D42FEADF-3A5C-D048-AD72-2218ED283F40}"/>
                    </a:ext>
                  </a:extLst>
                </p:cNvPr>
                <p:cNvCxnSpPr>
                  <a:cxnSpLocks/>
                  <a:stCxn id="24" idx="3"/>
                  <a:endCxn id="21" idx="1"/>
                </p:cNvCxnSpPr>
                <p:nvPr/>
              </p:nvCxnSpPr>
              <p:spPr>
                <a:xfrm>
                  <a:off x="4607630" y="2196541"/>
                  <a:ext cx="241127" cy="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箭头连接符 34">
                  <a:extLst>
                    <a:ext uri="{FF2B5EF4-FFF2-40B4-BE49-F238E27FC236}">
                      <a16:creationId xmlns:a16="http://schemas.microsoft.com/office/drawing/2014/main" id="{3845BD86-E080-514C-B033-22061FE32D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3446" y="2887785"/>
                  <a:ext cx="1994414" cy="0"/>
                </a:xfrm>
                <a:prstGeom prst="straightConnector1">
                  <a:avLst/>
                </a:prstGeom>
                <a:ln w="38100">
                  <a:solidFill>
                    <a:srgbClr val="AD062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58">
                  <a:extLst>
                    <a:ext uri="{FF2B5EF4-FFF2-40B4-BE49-F238E27FC236}">
                      <a16:creationId xmlns:a16="http://schemas.microsoft.com/office/drawing/2014/main" id="{D522835B-DC5E-0442-820C-8E4BFAB85DEC}"/>
                    </a:ext>
                  </a:extLst>
                </p:cNvPr>
                <p:cNvSpPr txBox="1"/>
                <p:nvPr/>
              </p:nvSpPr>
              <p:spPr>
                <a:xfrm>
                  <a:off x="-244812" y="2342108"/>
                  <a:ext cx="16565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Chunk</a:t>
                  </a:r>
                </a:p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Batch</a:t>
                  </a:r>
                  <a:endParaRPr lang="en-CN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1" name="直接箭头连接符 33">
                  <a:extLst>
                    <a:ext uri="{FF2B5EF4-FFF2-40B4-BE49-F238E27FC236}">
                      <a16:creationId xmlns:a16="http://schemas.microsoft.com/office/drawing/2014/main" id="{705350F3-61F5-0144-A2C2-9DC12DC71614}"/>
                    </a:ext>
                  </a:extLst>
                </p:cNvPr>
                <p:cNvCxnSpPr>
                  <a:cxnSpLocks/>
                  <a:stCxn id="14" idx="3"/>
                  <a:endCxn id="24" idx="1"/>
                </p:cNvCxnSpPr>
                <p:nvPr/>
              </p:nvCxnSpPr>
              <p:spPr>
                <a:xfrm flipV="1">
                  <a:off x="942766" y="2196541"/>
                  <a:ext cx="328814" cy="79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ctangle 20">
                <a:extLst>
                  <a:ext uri="{FF2B5EF4-FFF2-40B4-BE49-F238E27FC236}">
                    <a16:creationId xmlns:a16="http://schemas.microsoft.com/office/drawing/2014/main" id="{34E2D58F-97A6-C246-9334-C5E949810D45}"/>
                  </a:ext>
                </a:extLst>
              </p:cNvPr>
              <p:cNvSpPr/>
              <p:nvPr/>
            </p:nvSpPr>
            <p:spPr>
              <a:xfrm>
                <a:off x="963721" y="1785330"/>
                <a:ext cx="405968" cy="3885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20">
                <a:extLst>
                  <a:ext uri="{FF2B5EF4-FFF2-40B4-BE49-F238E27FC236}">
                    <a16:creationId xmlns:a16="http://schemas.microsoft.com/office/drawing/2014/main" id="{5F2CC6DA-79FD-1044-9E15-D403CDB8EAAB}"/>
                  </a:ext>
                </a:extLst>
              </p:cNvPr>
              <p:cNvSpPr/>
              <p:nvPr/>
            </p:nvSpPr>
            <p:spPr>
              <a:xfrm>
                <a:off x="1116121" y="1883141"/>
                <a:ext cx="405968" cy="3885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20">
                <a:extLst>
                  <a:ext uri="{FF2B5EF4-FFF2-40B4-BE49-F238E27FC236}">
                    <a16:creationId xmlns:a16="http://schemas.microsoft.com/office/drawing/2014/main" id="{C5AC0597-9D5B-7248-8081-7A04EC26CFC4}"/>
                  </a:ext>
                </a:extLst>
              </p:cNvPr>
              <p:cNvSpPr/>
              <p:nvPr/>
            </p:nvSpPr>
            <p:spPr>
              <a:xfrm>
                <a:off x="1268521" y="1980952"/>
                <a:ext cx="405968" cy="3885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" name="直接箭头连接符 33">
              <a:extLst>
                <a:ext uri="{FF2B5EF4-FFF2-40B4-BE49-F238E27FC236}">
                  <a16:creationId xmlns:a16="http://schemas.microsoft.com/office/drawing/2014/main" id="{12DC2433-EF68-ED45-AED0-82857355EE91}"/>
                </a:ext>
              </a:extLst>
            </p:cNvPr>
            <p:cNvCxnSpPr>
              <a:cxnSpLocks/>
            </p:cNvCxnSpPr>
            <p:nvPr/>
          </p:nvCxnSpPr>
          <p:spPr>
            <a:xfrm>
              <a:off x="2797520" y="1868031"/>
              <a:ext cx="51083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54C5DDF7-9722-004B-B0D1-7AD4A526E88B}"/>
                </a:ext>
              </a:extLst>
            </p:cNvPr>
            <p:cNvSpPr txBox="1"/>
            <p:nvPr/>
          </p:nvSpPr>
          <p:spPr>
            <a:xfrm>
              <a:off x="3308350" y="1627009"/>
              <a:ext cx="2133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On the write path</a:t>
              </a:r>
              <a:endParaRPr lang="en-C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直接箭头连接符 33">
              <a:extLst>
                <a:ext uri="{FF2B5EF4-FFF2-40B4-BE49-F238E27FC236}">
                  <a16:creationId xmlns:a16="http://schemas.microsoft.com/office/drawing/2014/main" id="{2BE9DFFF-8482-154F-96D1-B0E1E0941323}"/>
                </a:ext>
              </a:extLst>
            </p:cNvPr>
            <p:cNvCxnSpPr>
              <a:cxnSpLocks/>
            </p:cNvCxnSpPr>
            <p:nvPr/>
          </p:nvCxnSpPr>
          <p:spPr>
            <a:xfrm>
              <a:off x="6045667" y="1870119"/>
              <a:ext cx="51083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57">
              <a:extLst>
                <a:ext uri="{FF2B5EF4-FFF2-40B4-BE49-F238E27FC236}">
                  <a16:creationId xmlns:a16="http://schemas.microsoft.com/office/drawing/2014/main" id="{BA730B4D-AE4A-6348-AA41-55D7DE95DC6F}"/>
                </a:ext>
              </a:extLst>
            </p:cNvPr>
            <p:cNvSpPr txBox="1"/>
            <p:nvPr/>
          </p:nvSpPr>
          <p:spPr>
            <a:xfrm>
              <a:off x="6556497" y="1629097"/>
              <a:ext cx="2127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Off the write path</a:t>
              </a:r>
              <a:endParaRPr lang="en-C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FFBF241-B003-F5FC-2544-CC67157999AD}"/>
              </a:ext>
            </a:extLst>
          </p:cNvPr>
          <p:cNvSpPr txBox="1"/>
          <p:nvPr/>
        </p:nvSpPr>
        <p:spPr>
          <a:xfrm>
            <a:off x="0" y="6501886"/>
            <a:ext cx="10814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[*] "Secure and Lightweight Deduplicated Storage via Shielded Deduplication-Before-Encryption“, USENIX ATC 2022.</a:t>
            </a:r>
          </a:p>
        </p:txBody>
      </p:sp>
    </p:spTree>
    <p:extLst>
      <p:ext uri="{BB962C8B-B14F-4D97-AF65-F5344CB8AC3E}">
        <p14:creationId xmlns:p14="http://schemas.microsoft.com/office/powerpoint/2010/main" val="424878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56F5-DAE6-C645-AC39-0E4370B41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</a:t>
            </a:r>
            <a:r>
              <a:rPr lang="en-US" b="1" dirty="0">
                <a:solidFill>
                  <a:srgbClr val="FF0000"/>
                </a:solidFill>
              </a:rPr>
              <a:t>physical locality of a chunk batch </a:t>
            </a:r>
            <a:r>
              <a:rPr lang="en-US" dirty="0"/>
              <a:t>based on how base chunks are spread across containers</a:t>
            </a:r>
          </a:p>
          <a:p>
            <a:pPr lvl="1"/>
            <a:r>
              <a:rPr lang="en-US" dirty="0"/>
              <a:t>For a batch with n chunks, unique chunks have base chunks across q containers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ym typeface="Wingdings" pitchFamily="2" charset="2"/>
              </a:rPr>
              <a:t>locality = q/n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86BDF-E0DC-844A-A39E-CB5DA122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Locality-based Inline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5F7F-40CF-6043-93A4-D123721DC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37AEAFF-6552-49EE-9F04-5295E9CBC60E}"/>
              </a:ext>
            </a:extLst>
          </p:cNvPr>
          <p:cNvGrpSpPr/>
          <p:nvPr/>
        </p:nvGrpSpPr>
        <p:grpSpPr>
          <a:xfrm>
            <a:off x="708422" y="3539809"/>
            <a:ext cx="7538017" cy="402179"/>
            <a:chOff x="708422" y="3539809"/>
            <a:chExt cx="7538017" cy="402179"/>
          </a:xfrm>
        </p:grpSpPr>
        <p:sp>
          <p:nvSpPr>
            <p:cNvPr id="26" name="TextBox 58">
              <a:extLst>
                <a:ext uri="{FF2B5EF4-FFF2-40B4-BE49-F238E27FC236}">
                  <a16:creationId xmlns:a16="http://schemas.microsoft.com/office/drawing/2014/main" id="{4B4546CA-55C4-4CFD-9F41-6B3A83E8384E}"/>
                </a:ext>
              </a:extLst>
            </p:cNvPr>
            <p:cNvSpPr txBox="1"/>
            <p:nvPr/>
          </p:nvSpPr>
          <p:spPr>
            <a:xfrm>
              <a:off x="719011" y="3541878"/>
              <a:ext cx="2814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Duplicate Chunk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58">
              <a:extLst>
                <a:ext uri="{FF2B5EF4-FFF2-40B4-BE49-F238E27FC236}">
                  <a16:creationId xmlns:a16="http://schemas.microsoft.com/office/drawing/2014/main" id="{562FCA65-3D59-4E8C-9402-A13937170D39}"/>
                </a:ext>
              </a:extLst>
            </p:cNvPr>
            <p:cNvSpPr txBox="1"/>
            <p:nvPr/>
          </p:nvSpPr>
          <p:spPr>
            <a:xfrm>
              <a:off x="3769201" y="3539809"/>
              <a:ext cx="447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Unique Chunk having Similar Chunk 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721CBB48-0D48-444E-8EC5-B17EEA445E08}"/>
                </a:ext>
              </a:extLst>
            </p:cNvPr>
            <p:cNvSpPr/>
            <p:nvPr/>
          </p:nvSpPr>
          <p:spPr>
            <a:xfrm>
              <a:off x="708422" y="3552422"/>
              <a:ext cx="405968" cy="388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5A5CBD03-5E0A-4AD8-A83D-ADA2A85FED3D}"/>
                </a:ext>
              </a:extLst>
            </p:cNvPr>
            <p:cNvSpPr/>
            <p:nvPr/>
          </p:nvSpPr>
          <p:spPr>
            <a:xfrm>
              <a:off x="3500864" y="3551403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C14A012-9ED3-4895-A052-38A616169451}"/>
              </a:ext>
            </a:extLst>
          </p:cNvPr>
          <p:cNvGrpSpPr/>
          <p:nvPr/>
        </p:nvGrpSpPr>
        <p:grpSpPr>
          <a:xfrm>
            <a:off x="7575335" y="3539809"/>
            <a:ext cx="4477238" cy="400110"/>
            <a:chOff x="7482259" y="3514409"/>
            <a:chExt cx="4477238" cy="400110"/>
          </a:xfrm>
        </p:grpSpPr>
        <p:sp>
          <p:nvSpPr>
            <p:cNvPr id="30" name="TextBox 58">
              <a:extLst>
                <a:ext uri="{FF2B5EF4-FFF2-40B4-BE49-F238E27FC236}">
                  <a16:creationId xmlns:a16="http://schemas.microsoft.com/office/drawing/2014/main" id="{1CEF1BC5-F6B5-46FB-A0C0-AE550AB15106}"/>
                </a:ext>
              </a:extLst>
            </p:cNvPr>
            <p:cNvSpPr txBox="1"/>
            <p:nvPr/>
          </p:nvSpPr>
          <p:spPr>
            <a:xfrm>
              <a:off x="7482259" y="3514409"/>
              <a:ext cx="4477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Base Chunk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DFF5B13A-CE2C-4CC0-93E6-74D30543099F}"/>
                </a:ext>
              </a:extLst>
            </p:cNvPr>
            <p:cNvSpPr/>
            <p:nvPr/>
          </p:nvSpPr>
          <p:spPr>
            <a:xfrm>
              <a:off x="8513333" y="3526003"/>
              <a:ext cx="405968" cy="3885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7BE1646C-8AF3-4FCA-B15E-3255F8F81CAC}"/>
              </a:ext>
            </a:extLst>
          </p:cNvPr>
          <p:cNvGrpSpPr/>
          <p:nvPr/>
        </p:nvGrpSpPr>
        <p:grpSpPr>
          <a:xfrm>
            <a:off x="792306" y="4622247"/>
            <a:ext cx="2814993" cy="1505849"/>
            <a:chOff x="792306" y="4596847"/>
            <a:chExt cx="2814993" cy="1505849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88CC7D60-7906-4AB8-9C70-A59752A4CEDA}"/>
                </a:ext>
              </a:extLst>
            </p:cNvPr>
            <p:cNvSpPr/>
            <p:nvPr/>
          </p:nvSpPr>
          <p:spPr>
            <a:xfrm>
              <a:off x="1039745" y="5006482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20">
              <a:extLst>
                <a:ext uri="{FF2B5EF4-FFF2-40B4-BE49-F238E27FC236}">
                  <a16:creationId xmlns:a16="http://schemas.microsoft.com/office/drawing/2014/main" id="{DA721F8D-DCC2-453F-9DFC-553B34F60792}"/>
                </a:ext>
              </a:extLst>
            </p:cNvPr>
            <p:cNvSpPr/>
            <p:nvPr/>
          </p:nvSpPr>
          <p:spPr>
            <a:xfrm>
              <a:off x="2475356" y="5006482"/>
              <a:ext cx="405968" cy="388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04642C7C-FBEA-4D6E-933E-8995F391B140}"/>
                </a:ext>
              </a:extLst>
            </p:cNvPr>
            <p:cNvSpPr/>
            <p:nvPr/>
          </p:nvSpPr>
          <p:spPr>
            <a:xfrm>
              <a:off x="1518282" y="5006482"/>
              <a:ext cx="405968" cy="3885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55C0AF68-1DD8-453B-874D-D86EFF6A56C1}"/>
                </a:ext>
              </a:extLst>
            </p:cNvPr>
            <p:cNvSpPr/>
            <p:nvPr/>
          </p:nvSpPr>
          <p:spPr>
            <a:xfrm>
              <a:off x="1996819" y="5006482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1FBDEBB0-D562-463B-82B6-9498DE460C17}"/>
                </a:ext>
              </a:extLst>
            </p:cNvPr>
            <p:cNvSpPr/>
            <p:nvPr/>
          </p:nvSpPr>
          <p:spPr>
            <a:xfrm>
              <a:off x="2953891" y="5006482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60C858DE-90C5-47D3-B707-DC10C1A79E82}"/>
                </a:ext>
              </a:extLst>
            </p:cNvPr>
            <p:cNvSpPr txBox="1"/>
            <p:nvPr/>
          </p:nvSpPr>
          <p:spPr>
            <a:xfrm>
              <a:off x="792306" y="4596847"/>
              <a:ext cx="2814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Chunk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Batch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左大括号 10">
              <a:extLst>
                <a:ext uri="{FF2B5EF4-FFF2-40B4-BE49-F238E27FC236}">
                  <a16:creationId xmlns:a16="http://schemas.microsoft.com/office/drawing/2014/main" id="{C43156CD-5329-4457-A849-F11C89135CD8}"/>
                </a:ext>
              </a:extLst>
            </p:cNvPr>
            <p:cNvSpPr/>
            <p:nvPr/>
          </p:nvSpPr>
          <p:spPr bwMode="auto">
            <a:xfrm rot="16200000">
              <a:off x="2079030" y="4342131"/>
              <a:ext cx="247439" cy="2473471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58">
              <a:extLst>
                <a:ext uri="{FF2B5EF4-FFF2-40B4-BE49-F238E27FC236}">
                  <a16:creationId xmlns:a16="http://schemas.microsoft.com/office/drawing/2014/main" id="{5C33BD5D-0B30-4C8D-9622-B75EF0F25931}"/>
                </a:ext>
              </a:extLst>
            </p:cNvPr>
            <p:cNvSpPr txBox="1"/>
            <p:nvPr/>
          </p:nvSpPr>
          <p:spPr>
            <a:xfrm>
              <a:off x="792306" y="5702586"/>
              <a:ext cx="2814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n = 5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458978F-BF9B-4C2A-9232-EC118E6AAB1B}"/>
              </a:ext>
            </a:extLst>
          </p:cNvPr>
          <p:cNvGrpSpPr/>
          <p:nvPr/>
        </p:nvGrpSpPr>
        <p:grpSpPr>
          <a:xfrm>
            <a:off x="3389876" y="4947205"/>
            <a:ext cx="2814993" cy="1180891"/>
            <a:chOff x="3389876" y="4921805"/>
            <a:chExt cx="2814993" cy="1180891"/>
          </a:xfrm>
        </p:grpSpPr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90DB7A95-3B79-4A88-86BA-30DEAD322B44}"/>
                </a:ext>
              </a:extLst>
            </p:cNvPr>
            <p:cNvSpPr/>
            <p:nvPr/>
          </p:nvSpPr>
          <p:spPr>
            <a:xfrm>
              <a:off x="4094515" y="5006482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A344B5EB-31BD-4B34-862D-B98D1B262719}"/>
                </a:ext>
              </a:extLst>
            </p:cNvPr>
            <p:cNvSpPr/>
            <p:nvPr/>
          </p:nvSpPr>
          <p:spPr>
            <a:xfrm>
              <a:off x="4584864" y="5006482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C4C41451-2B81-458E-B0E5-D62B0AB38FF9}"/>
                </a:ext>
              </a:extLst>
            </p:cNvPr>
            <p:cNvSpPr/>
            <p:nvPr/>
          </p:nvSpPr>
          <p:spPr>
            <a:xfrm>
              <a:off x="5084736" y="5006482"/>
              <a:ext cx="405968" cy="38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2139636F-40C4-4BBA-A336-EBE222FF31C8}"/>
                </a:ext>
              </a:extLst>
            </p:cNvPr>
            <p:cNvSpPr/>
            <p:nvPr/>
          </p:nvSpPr>
          <p:spPr bwMode="auto">
            <a:xfrm rot="16200000">
              <a:off x="4668453" y="4807478"/>
              <a:ext cx="247439" cy="1542776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58">
              <a:extLst>
                <a:ext uri="{FF2B5EF4-FFF2-40B4-BE49-F238E27FC236}">
                  <a16:creationId xmlns:a16="http://schemas.microsoft.com/office/drawing/2014/main" id="{CF4978DF-5041-45F9-A07D-AB404558C703}"/>
                </a:ext>
              </a:extLst>
            </p:cNvPr>
            <p:cNvSpPr txBox="1"/>
            <p:nvPr/>
          </p:nvSpPr>
          <p:spPr>
            <a:xfrm>
              <a:off x="3389876" y="5702586"/>
              <a:ext cx="2814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3 unique chunks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ight Arrow 56">
              <a:extLst>
                <a:ext uri="{FF2B5EF4-FFF2-40B4-BE49-F238E27FC236}">
                  <a16:creationId xmlns:a16="http://schemas.microsoft.com/office/drawing/2014/main" id="{C57172E8-F6E1-4F86-BCE7-9507BD918D36}"/>
                </a:ext>
              </a:extLst>
            </p:cNvPr>
            <p:cNvSpPr/>
            <p:nvPr/>
          </p:nvSpPr>
          <p:spPr>
            <a:xfrm>
              <a:off x="3580730" y="4921805"/>
              <a:ext cx="311183" cy="55787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6D1E37E-EB38-47A2-9AD7-1B9174660F23}"/>
              </a:ext>
            </a:extLst>
          </p:cNvPr>
          <p:cNvGrpSpPr/>
          <p:nvPr/>
        </p:nvGrpSpPr>
        <p:grpSpPr>
          <a:xfrm>
            <a:off x="7559510" y="4314759"/>
            <a:ext cx="3840183" cy="1990696"/>
            <a:chOff x="7559510" y="4289359"/>
            <a:chExt cx="3840183" cy="1990696"/>
          </a:xfrm>
        </p:grpSpPr>
        <p:sp>
          <p:nvSpPr>
            <p:cNvPr id="32" name="TextBox 58">
              <a:extLst>
                <a:ext uri="{FF2B5EF4-FFF2-40B4-BE49-F238E27FC236}">
                  <a16:creationId xmlns:a16="http://schemas.microsoft.com/office/drawing/2014/main" id="{169ACCB4-8B56-42C1-A102-A5CF5BD348A3}"/>
                </a:ext>
              </a:extLst>
            </p:cNvPr>
            <p:cNvSpPr txBox="1"/>
            <p:nvPr/>
          </p:nvSpPr>
          <p:spPr>
            <a:xfrm>
              <a:off x="9660981" y="5045181"/>
              <a:ext cx="173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Locality = 0.4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ight Arrow 56">
              <a:extLst>
                <a:ext uri="{FF2B5EF4-FFF2-40B4-BE49-F238E27FC236}">
                  <a16:creationId xmlns:a16="http://schemas.microsoft.com/office/drawing/2014/main" id="{999C75F7-6AE9-4679-A1CF-899B912D37CA}"/>
                </a:ext>
              </a:extLst>
            </p:cNvPr>
            <p:cNvSpPr/>
            <p:nvPr/>
          </p:nvSpPr>
          <p:spPr>
            <a:xfrm>
              <a:off x="9387304" y="4921805"/>
              <a:ext cx="311183" cy="55787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左大括号 32">
              <a:extLst>
                <a:ext uri="{FF2B5EF4-FFF2-40B4-BE49-F238E27FC236}">
                  <a16:creationId xmlns:a16="http://schemas.microsoft.com/office/drawing/2014/main" id="{7DB2522B-0425-4E9A-BAF9-EC64439B0493}"/>
                </a:ext>
              </a:extLst>
            </p:cNvPr>
            <p:cNvSpPr/>
            <p:nvPr/>
          </p:nvSpPr>
          <p:spPr bwMode="auto">
            <a:xfrm rot="10800000">
              <a:off x="8348768" y="4289359"/>
              <a:ext cx="247439" cy="1990696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58">
              <a:extLst>
                <a:ext uri="{FF2B5EF4-FFF2-40B4-BE49-F238E27FC236}">
                  <a16:creationId xmlns:a16="http://schemas.microsoft.com/office/drawing/2014/main" id="{EFFCD3CF-A59D-4013-A9E8-32541363F515}"/>
                </a:ext>
              </a:extLst>
            </p:cNvPr>
            <p:cNvSpPr txBox="1"/>
            <p:nvPr/>
          </p:nvSpPr>
          <p:spPr>
            <a:xfrm>
              <a:off x="7559510" y="5053097"/>
              <a:ext cx="2814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q = 2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92B6845-8BAB-43D8-8AE5-D5004834C5DE}"/>
              </a:ext>
            </a:extLst>
          </p:cNvPr>
          <p:cNvGrpSpPr/>
          <p:nvPr/>
        </p:nvGrpSpPr>
        <p:grpSpPr>
          <a:xfrm>
            <a:off x="4297500" y="4342135"/>
            <a:ext cx="3948939" cy="1931180"/>
            <a:chOff x="4297500" y="4316735"/>
            <a:chExt cx="3948939" cy="1931180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CE9553B6-0D44-49CD-8005-B4A461225874}"/>
                </a:ext>
              </a:extLst>
            </p:cNvPr>
            <p:cNvGrpSpPr/>
            <p:nvPr/>
          </p:nvGrpSpPr>
          <p:grpSpPr>
            <a:xfrm>
              <a:off x="6493838" y="5370627"/>
              <a:ext cx="1752601" cy="877288"/>
              <a:chOff x="6527799" y="5256422"/>
              <a:chExt cx="1752601" cy="877288"/>
            </a:xfrm>
          </p:grpSpPr>
          <p:sp>
            <p:nvSpPr>
              <p:cNvPr id="28" name="矩形: 圆角 27">
                <a:extLst>
                  <a:ext uri="{FF2B5EF4-FFF2-40B4-BE49-F238E27FC236}">
                    <a16:creationId xmlns:a16="http://schemas.microsoft.com/office/drawing/2014/main" id="{3E2F7612-6554-41E7-B004-03374D79A4A4}"/>
                  </a:ext>
                </a:extLst>
              </p:cNvPr>
              <p:cNvSpPr/>
              <p:nvPr/>
            </p:nvSpPr>
            <p:spPr bwMode="auto">
              <a:xfrm>
                <a:off x="6527799" y="5256422"/>
                <a:ext cx="1752601" cy="846793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TextBox 58">
                <a:extLst>
                  <a:ext uri="{FF2B5EF4-FFF2-40B4-BE49-F238E27FC236}">
                    <a16:creationId xmlns:a16="http://schemas.microsoft.com/office/drawing/2014/main" id="{6F1075D1-3B2D-44AE-ADE4-6496222338C2}"/>
                  </a:ext>
                </a:extLst>
              </p:cNvPr>
              <p:cNvSpPr txBox="1"/>
              <p:nvPr/>
            </p:nvSpPr>
            <p:spPr>
              <a:xfrm>
                <a:off x="6533443" y="5733600"/>
                <a:ext cx="174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Container</a:t>
                </a:r>
                <a:endParaRPr lang="en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20">
                <a:extLst>
                  <a:ext uri="{FF2B5EF4-FFF2-40B4-BE49-F238E27FC236}">
                    <a16:creationId xmlns:a16="http://schemas.microsoft.com/office/drawing/2014/main" id="{FB06D031-AB61-4861-BE25-42C87651D577}"/>
                  </a:ext>
                </a:extLst>
              </p:cNvPr>
              <p:cNvSpPr/>
              <p:nvPr/>
            </p:nvSpPr>
            <p:spPr>
              <a:xfrm>
                <a:off x="7211695" y="5367104"/>
                <a:ext cx="405968" cy="388516"/>
              </a:xfrm>
              <a:prstGeom prst="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20">
                <a:extLst>
                  <a:ext uri="{FF2B5EF4-FFF2-40B4-BE49-F238E27FC236}">
                    <a16:creationId xmlns:a16="http://schemas.microsoft.com/office/drawing/2014/main" id="{7A24A639-1D2E-407D-BA73-139D0E17CCB4}"/>
                  </a:ext>
                </a:extLst>
              </p:cNvPr>
              <p:cNvSpPr/>
              <p:nvPr/>
            </p:nvSpPr>
            <p:spPr>
              <a:xfrm>
                <a:off x="6668702" y="5365470"/>
                <a:ext cx="405968" cy="3885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AE5003EE-AB92-4BBF-AB8D-DEDDF273E140}"/>
                  </a:ext>
                </a:extLst>
              </p:cNvPr>
              <p:cNvSpPr/>
              <p:nvPr/>
            </p:nvSpPr>
            <p:spPr>
              <a:xfrm>
                <a:off x="7754688" y="5365470"/>
                <a:ext cx="405968" cy="388516"/>
              </a:xfrm>
              <a:prstGeom prst="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0B435F4-E4EC-4312-9CF6-EDD6A3F74926}"/>
                </a:ext>
              </a:extLst>
            </p:cNvPr>
            <p:cNvGrpSpPr/>
            <p:nvPr/>
          </p:nvGrpSpPr>
          <p:grpSpPr>
            <a:xfrm>
              <a:off x="6493838" y="4316735"/>
              <a:ext cx="1752601" cy="877288"/>
              <a:chOff x="6527799" y="5256422"/>
              <a:chExt cx="1752601" cy="877288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5641EF49-EA80-4DB8-BAB5-F9097AA53EAB}"/>
                  </a:ext>
                </a:extLst>
              </p:cNvPr>
              <p:cNvSpPr/>
              <p:nvPr/>
            </p:nvSpPr>
            <p:spPr bwMode="auto">
              <a:xfrm>
                <a:off x="6527799" y="5256422"/>
                <a:ext cx="1752601" cy="846793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TextBox 58">
                <a:extLst>
                  <a:ext uri="{FF2B5EF4-FFF2-40B4-BE49-F238E27FC236}">
                    <a16:creationId xmlns:a16="http://schemas.microsoft.com/office/drawing/2014/main" id="{657EE9BF-38FE-41AA-959F-826AB5F5470D}"/>
                  </a:ext>
                </a:extLst>
              </p:cNvPr>
              <p:cNvSpPr txBox="1"/>
              <p:nvPr/>
            </p:nvSpPr>
            <p:spPr>
              <a:xfrm>
                <a:off x="6533443" y="5733600"/>
                <a:ext cx="1746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Container</a:t>
                </a:r>
                <a:endParaRPr lang="en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9E3E01AB-0CA3-4535-9958-415E5037DC59}"/>
                  </a:ext>
                </a:extLst>
              </p:cNvPr>
              <p:cNvSpPr/>
              <p:nvPr/>
            </p:nvSpPr>
            <p:spPr>
              <a:xfrm>
                <a:off x="7211695" y="5367104"/>
                <a:ext cx="405968" cy="388516"/>
              </a:xfrm>
              <a:prstGeom prst="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BF35ED69-0D31-477E-A9F9-BA19BEBC08BF}"/>
                  </a:ext>
                </a:extLst>
              </p:cNvPr>
              <p:cNvSpPr/>
              <p:nvPr/>
            </p:nvSpPr>
            <p:spPr>
              <a:xfrm>
                <a:off x="6668702" y="5365470"/>
                <a:ext cx="405968" cy="3885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20">
                <a:extLst>
                  <a:ext uri="{FF2B5EF4-FFF2-40B4-BE49-F238E27FC236}">
                    <a16:creationId xmlns:a16="http://schemas.microsoft.com/office/drawing/2014/main" id="{0E408D79-E00F-4291-B428-3722D606B315}"/>
                  </a:ext>
                </a:extLst>
              </p:cNvPr>
              <p:cNvSpPr/>
              <p:nvPr/>
            </p:nvSpPr>
            <p:spPr>
              <a:xfrm>
                <a:off x="7754688" y="5365470"/>
                <a:ext cx="405968" cy="3885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9" name="连接符: 曲线 48">
              <a:extLst>
                <a:ext uri="{FF2B5EF4-FFF2-40B4-BE49-F238E27FC236}">
                  <a16:creationId xmlns:a16="http://schemas.microsoft.com/office/drawing/2014/main" id="{F5A2B6A6-DCFD-4074-B57F-FAA478BD6666}"/>
                </a:ext>
              </a:extLst>
            </p:cNvPr>
            <p:cNvCxnSpPr>
              <a:stCxn id="13" idx="0"/>
              <a:endCxn id="46" idx="0"/>
            </p:cNvCxnSpPr>
            <p:nvPr/>
          </p:nvCxnSpPr>
          <p:spPr bwMode="auto">
            <a:xfrm rot="5400000" flipH="1" flipV="1">
              <a:off x="5270913" y="3452370"/>
              <a:ext cx="593399" cy="2540226"/>
            </a:xfrm>
            <a:prstGeom prst="curvedConnector3">
              <a:avLst>
                <a:gd name="adj1" fmla="val 138524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连接符: 曲线 49">
              <a:extLst>
                <a:ext uri="{FF2B5EF4-FFF2-40B4-BE49-F238E27FC236}">
                  <a16:creationId xmlns:a16="http://schemas.microsoft.com/office/drawing/2014/main" id="{8FE405AB-3381-4E44-B02F-2756DCF7CA94}"/>
                </a:ext>
              </a:extLst>
            </p:cNvPr>
            <p:cNvCxnSpPr>
              <a:stCxn id="17" idx="0"/>
              <a:endCxn id="47" idx="0"/>
            </p:cNvCxnSpPr>
            <p:nvPr/>
          </p:nvCxnSpPr>
          <p:spPr bwMode="auto">
            <a:xfrm rot="5400000" flipH="1" flipV="1">
              <a:off x="6309016" y="3404488"/>
              <a:ext cx="593399" cy="2635991"/>
            </a:xfrm>
            <a:prstGeom prst="curvedConnector3">
              <a:avLst>
                <a:gd name="adj1" fmla="val 138524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连接符: 曲线 52">
              <a:extLst>
                <a:ext uri="{FF2B5EF4-FFF2-40B4-BE49-F238E27FC236}">
                  <a16:creationId xmlns:a16="http://schemas.microsoft.com/office/drawing/2014/main" id="{50973EE5-AFFC-4B0F-8F38-28C95E423B75}"/>
                </a:ext>
              </a:extLst>
            </p:cNvPr>
            <p:cNvCxnSpPr>
              <a:stCxn id="16" idx="0"/>
              <a:endCxn id="39" idx="1"/>
            </p:cNvCxnSpPr>
            <p:nvPr/>
          </p:nvCxnSpPr>
          <p:spPr bwMode="auto">
            <a:xfrm rot="16200000" flipH="1">
              <a:off x="5383918" y="4423111"/>
              <a:ext cx="654751" cy="1846893"/>
            </a:xfrm>
            <a:prstGeom prst="curvedConnector4">
              <a:avLst>
                <a:gd name="adj1" fmla="val -34914"/>
                <a:gd name="adj2" fmla="val 55495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4516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BDF-E0DC-844A-A39E-CB5DA122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Locality-based Inline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56F5-DAE6-C645-AC39-0E4370B4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7519"/>
            <a:ext cx="10972800" cy="2544399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If locality exists (i.e., q/n is less than some threshold), perform forward delta compression inline</a:t>
            </a:r>
          </a:p>
          <a:p>
            <a:pPr lvl="1"/>
            <a:r>
              <a:rPr lang="en-US" dirty="0"/>
              <a:t>Maintain a </a:t>
            </a:r>
            <a:r>
              <a:rPr lang="en-US" b="1" dirty="0"/>
              <a:t>delta index</a:t>
            </a:r>
            <a:r>
              <a:rPr lang="en-US" dirty="0"/>
              <a:t> that tracks all delta compression relationships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5F7F-40CF-6043-93A4-D123721DC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74F537AC-9D15-4345-B19B-A1A6046617C9}"/>
              </a:ext>
            </a:extLst>
          </p:cNvPr>
          <p:cNvGrpSpPr/>
          <p:nvPr/>
        </p:nvGrpSpPr>
        <p:grpSpPr>
          <a:xfrm>
            <a:off x="1239990" y="3691717"/>
            <a:ext cx="5107726" cy="1816852"/>
            <a:chOff x="1239990" y="4180407"/>
            <a:chExt cx="5107726" cy="1816852"/>
          </a:xfrm>
        </p:grpSpPr>
        <p:sp>
          <p:nvSpPr>
            <p:cNvPr id="38" name="TextBox 58">
              <a:extLst>
                <a:ext uri="{FF2B5EF4-FFF2-40B4-BE49-F238E27FC236}">
                  <a16:creationId xmlns:a16="http://schemas.microsoft.com/office/drawing/2014/main" id="{3B897151-F676-42EA-8555-242107F76A65}"/>
                </a:ext>
              </a:extLst>
            </p:cNvPr>
            <p:cNvSpPr txBox="1"/>
            <p:nvPr/>
          </p:nvSpPr>
          <p:spPr>
            <a:xfrm>
              <a:off x="5090881" y="4644286"/>
              <a:ext cx="1256835" cy="79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Locality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Exists</a:t>
              </a:r>
              <a:endParaRPr lang="en-CN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58">
              <a:extLst>
                <a:ext uri="{FF2B5EF4-FFF2-40B4-BE49-F238E27FC236}">
                  <a16:creationId xmlns:a16="http://schemas.microsoft.com/office/drawing/2014/main" id="{C3B271FF-50B7-4327-8CF0-BBB465BC1FF2}"/>
                </a:ext>
              </a:extLst>
            </p:cNvPr>
            <p:cNvSpPr txBox="1"/>
            <p:nvPr/>
          </p:nvSpPr>
          <p:spPr>
            <a:xfrm>
              <a:off x="1239990" y="5289373"/>
              <a:ext cx="13031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Chunk 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Batch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35A6933-312B-48A6-9C73-1CF7E1B1646D}"/>
                </a:ext>
              </a:extLst>
            </p:cNvPr>
            <p:cNvGrpSpPr/>
            <p:nvPr/>
          </p:nvGrpSpPr>
          <p:grpSpPr>
            <a:xfrm>
              <a:off x="1239990" y="4180408"/>
              <a:ext cx="1303185" cy="1125017"/>
              <a:chOff x="1057267" y="4217524"/>
              <a:chExt cx="1303185" cy="1125017"/>
            </a:xfrm>
            <a:effectLst/>
          </p:grpSpPr>
          <p:sp>
            <p:nvSpPr>
              <p:cNvPr id="5" name="Rectangle 20">
                <a:extLst>
                  <a:ext uri="{FF2B5EF4-FFF2-40B4-BE49-F238E27FC236}">
                    <a16:creationId xmlns:a16="http://schemas.microsoft.com/office/drawing/2014/main" id="{6CD48696-B76F-44D1-8B9C-B524960E6F89}"/>
                  </a:ext>
                </a:extLst>
              </p:cNvPr>
              <p:cNvSpPr/>
              <p:nvPr/>
            </p:nvSpPr>
            <p:spPr>
              <a:xfrm>
                <a:off x="1178939" y="4317135"/>
                <a:ext cx="54000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20">
                <a:extLst>
                  <a:ext uri="{FF2B5EF4-FFF2-40B4-BE49-F238E27FC236}">
                    <a16:creationId xmlns:a16="http://schemas.microsoft.com/office/drawing/2014/main" id="{684B6D82-C02F-4F2D-ABBF-26CD2116BA94}"/>
                  </a:ext>
                </a:extLst>
              </p:cNvPr>
              <p:cNvSpPr/>
              <p:nvPr/>
            </p:nvSpPr>
            <p:spPr>
              <a:xfrm>
                <a:off x="1310245" y="4417000"/>
                <a:ext cx="540000" cy="54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20">
                <a:extLst>
                  <a:ext uri="{FF2B5EF4-FFF2-40B4-BE49-F238E27FC236}">
                    <a16:creationId xmlns:a16="http://schemas.microsoft.com/office/drawing/2014/main" id="{59C9D139-DC99-4D85-B787-8FF517DD3E1F}"/>
                  </a:ext>
                </a:extLst>
              </p:cNvPr>
              <p:cNvSpPr/>
              <p:nvPr/>
            </p:nvSpPr>
            <p:spPr>
              <a:xfrm>
                <a:off x="1441551" y="4516865"/>
                <a:ext cx="54000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2D50A2E6-9799-4A6D-959A-A7BA254BF67C}"/>
                  </a:ext>
                </a:extLst>
              </p:cNvPr>
              <p:cNvSpPr/>
              <p:nvPr/>
            </p:nvSpPr>
            <p:spPr>
              <a:xfrm>
                <a:off x="1572857" y="4616730"/>
                <a:ext cx="540000" cy="54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20">
                <a:extLst>
                  <a:ext uri="{FF2B5EF4-FFF2-40B4-BE49-F238E27FC236}">
                    <a16:creationId xmlns:a16="http://schemas.microsoft.com/office/drawing/2014/main" id="{E3B5354A-8123-4BD1-B8D5-F98BDF611480}"/>
                  </a:ext>
                </a:extLst>
              </p:cNvPr>
              <p:cNvSpPr/>
              <p:nvPr/>
            </p:nvSpPr>
            <p:spPr>
              <a:xfrm>
                <a:off x="1704164" y="4716596"/>
                <a:ext cx="54000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en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80FB99BE-9D72-418D-8CF7-E3A5BD526048}"/>
                  </a:ext>
                </a:extLst>
              </p:cNvPr>
              <p:cNvSpPr/>
              <p:nvPr/>
            </p:nvSpPr>
            <p:spPr>
              <a:xfrm>
                <a:off x="1057267" y="4217524"/>
                <a:ext cx="1303185" cy="112501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A0492AD-B47B-486F-B71A-BC2F08CF8329}"/>
                </a:ext>
              </a:extLst>
            </p:cNvPr>
            <p:cNvGrpSpPr/>
            <p:nvPr/>
          </p:nvGrpSpPr>
          <p:grpSpPr>
            <a:xfrm>
              <a:off x="3281142" y="4297502"/>
              <a:ext cx="1751090" cy="916835"/>
              <a:chOff x="3311946" y="4256228"/>
              <a:chExt cx="1751090" cy="916835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3B233B39-2D0A-4289-9D56-497F6ACE6CF9}"/>
                  </a:ext>
                </a:extLst>
              </p:cNvPr>
              <p:cNvSpPr/>
              <p:nvPr/>
            </p:nvSpPr>
            <p:spPr bwMode="auto">
              <a:xfrm>
                <a:off x="3311946" y="4256228"/>
                <a:ext cx="1400570" cy="5960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Container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93540EBA-0723-48A3-99B6-4000FA3D1A68}"/>
                  </a:ext>
                </a:extLst>
              </p:cNvPr>
              <p:cNvSpPr/>
              <p:nvPr/>
            </p:nvSpPr>
            <p:spPr bwMode="auto">
              <a:xfrm>
                <a:off x="3662466" y="4577052"/>
                <a:ext cx="1400570" cy="5960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Container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5" name="连接符: 曲线 14">
              <a:extLst>
                <a:ext uri="{FF2B5EF4-FFF2-40B4-BE49-F238E27FC236}">
                  <a16:creationId xmlns:a16="http://schemas.microsoft.com/office/drawing/2014/main" id="{3E6F64D5-676E-4E19-8574-F0DCCA311496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 bwMode="auto">
            <a:xfrm>
              <a:off x="2543175" y="4742917"/>
              <a:ext cx="612750" cy="31162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8E46D9A3-BDE5-4584-BF77-E0ED4962F382}"/>
                </a:ext>
              </a:extLst>
            </p:cNvPr>
            <p:cNvSpPr/>
            <p:nvPr/>
          </p:nvSpPr>
          <p:spPr>
            <a:xfrm>
              <a:off x="3155925" y="4180407"/>
              <a:ext cx="1999632" cy="17482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对话气泡: 圆角矩形 77">
              <a:extLst>
                <a:ext uri="{FF2B5EF4-FFF2-40B4-BE49-F238E27FC236}">
                  <a16:creationId xmlns:a16="http://schemas.microsoft.com/office/drawing/2014/main" id="{6F0A52E5-6274-4EE4-A87C-A064CC0CFEB3}"/>
                </a:ext>
              </a:extLst>
            </p:cNvPr>
            <p:cNvSpPr/>
            <p:nvPr/>
          </p:nvSpPr>
          <p:spPr bwMode="auto">
            <a:xfrm>
              <a:off x="3726193" y="5264930"/>
              <a:ext cx="801372" cy="596011"/>
            </a:xfrm>
            <a:prstGeom prst="wedgeRoundRectCallout">
              <a:avLst>
                <a:gd name="adj1" fmla="val -21589"/>
                <a:gd name="adj2" fmla="val -75682"/>
                <a:gd name="adj3" fmla="val 1666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E63E8ABE-AA31-48A8-A111-7EB75A387D73}"/>
                </a:ext>
              </a:extLst>
            </p:cNvPr>
            <p:cNvSpPr/>
            <p:nvPr/>
          </p:nvSpPr>
          <p:spPr>
            <a:xfrm>
              <a:off x="3898544" y="5323857"/>
              <a:ext cx="468000" cy="46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95" name="表格 16">
            <a:extLst>
              <a:ext uri="{FF2B5EF4-FFF2-40B4-BE49-F238E27FC236}">
                <a16:creationId xmlns:a16="http://schemas.microsoft.com/office/drawing/2014/main" id="{3EAC3748-A634-47ED-A5C1-1F56A794B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00417"/>
              </p:ext>
            </p:extLst>
          </p:nvPr>
        </p:nvGraphicFramePr>
        <p:xfrm>
          <a:off x="7989831" y="5000288"/>
          <a:ext cx="199963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632">
                  <a:extLst>
                    <a:ext uri="{9D8B030D-6E8A-4147-A177-3AD203B41FA5}">
                      <a16:colId xmlns:a16="http://schemas.microsoft.com/office/drawing/2014/main" val="1352646088"/>
                    </a:ext>
                  </a:extLst>
                </a:gridCol>
              </a:tblGrid>
              <a:tr h="28568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altLang="zh-CN" sz="1800" b="0" kern="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{…,M’}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85057"/>
                  </a:ext>
                </a:extLst>
              </a:tr>
              <a:tr h="305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90381"/>
                  </a:ext>
                </a:extLst>
              </a:tr>
            </a:tbl>
          </a:graphicData>
        </a:graphic>
      </p:graphicFrame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38A8072-A109-4CC2-942D-24352208A522}"/>
              </a:ext>
            </a:extLst>
          </p:cNvPr>
          <p:cNvGrpSpPr/>
          <p:nvPr/>
        </p:nvGrpSpPr>
        <p:grpSpPr>
          <a:xfrm>
            <a:off x="5155557" y="3691719"/>
            <a:ext cx="6218996" cy="2017307"/>
            <a:chOff x="5155557" y="4180409"/>
            <a:chExt cx="6218996" cy="2017307"/>
          </a:xfrm>
        </p:grpSpPr>
        <p:sp>
          <p:nvSpPr>
            <p:cNvPr id="41" name="TextBox 58">
              <a:extLst>
                <a:ext uri="{FF2B5EF4-FFF2-40B4-BE49-F238E27FC236}">
                  <a16:creationId xmlns:a16="http://schemas.microsoft.com/office/drawing/2014/main" id="{00416490-FF03-4FE5-9A66-4041156779B3}"/>
                </a:ext>
              </a:extLst>
            </p:cNvPr>
            <p:cNvSpPr txBox="1"/>
            <p:nvPr/>
          </p:nvSpPr>
          <p:spPr>
            <a:xfrm>
              <a:off x="5876224" y="4804335"/>
              <a:ext cx="21517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Base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Chunk</a:t>
              </a:r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5AE87209-FA42-4294-BC2A-33904EBD8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55557" y="5054543"/>
              <a:ext cx="120754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20">
              <a:extLst>
                <a:ext uri="{FF2B5EF4-FFF2-40B4-BE49-F238E27FC236}">
                  <a16:creationId xmlns:a16="http://schemas.microsoft.com/office/drawing/2014/main" id="{20383C3E-D255-4112-9767-E8D6185E1B5D}"/>
                </a:ext>
              </a:extLst>
            </p:cNvPr>
            <p:cNvSpPr/>
            <p:nvPr/>
          </p:nvSpPr>
          <p:spPr>
            <a:xfrm>
              <a:off x="6667623" y="4273435"/>
              <a:ext cx="540000" cy="54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箭头: 右 7">
              <a:extLst>
                <a:ext uri="{FF2B5EF4-FFF2-40B4-BE49-F238E27FC236}">
                  <a16:creationId xmlns:a16="http://schemas.microsoft.com/office/drawing/2014/main" id="{E7B08152-26A9-44C1-BD7A-7659ED340129}"/>
                </a:ext>
              </a:extLst>
            </p:cNvPr>
            <p:cNvSpPr/>
            <p:nvPr/>
          </p:nvSpPr>
          <p:spPr>
            <a:xfrm>
              <a:off x="7435348" y="4576894"/>
              <a:ext cx="507146" cy="350554"/>
            </a:xfrm>
            <a:prstGeom prst="rightArrow">
              <a:avLst>
                <a:gd name="adj1" fmla="val 50000"/>
                <a:gd name="adj2" fmla="val 79889"/>
              </a:avLst>
            </a:prstGeom>
            <a:gradFill>
              <a:gsLst>
                <a:gs pos="0">
                  <a:schemeClr val="accent2">
                    <a:alpha val="0"/>
                  </a:schemeClr>
                </a:gs>
                <a:gs pos="46000">
                  <a:schemeClr val="accent2"/>
                </a:gs>
                <a:gs pos="81000">
                  <a:schemeClr val="accent2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63EF099B-3D5A-47E2-8BA3-BA5B03FB7373}"/>
                </a:ext>
              </a:extLst>
            </p:cNvPr>
            <p:cNvSpPr/>
            <p:nvPr/>
          </p:nvSpPr>
          <p:spPr>
            <a:xfrm>
              <a:off x="8082593" y="4273435"/>
              <a:ext cx="5400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M’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58">
              <a:extLst>
                <a:ext uri="{FF2B5EF4-FFF2-40B4-BE49-F238E27FC236}">
                  <a16:creationId xmlns:a16="http://schemas.microsoft.com/office/drawing/2014/main" id="{394F75A9-5B14-42C5-82B1-E489A2BD1205}"/>
                </a:ext>
              </a:extLst>
            </p:cNvPr>
            <p:cNvSpPr txBox="1"/>
            <p:nvPr/>
          </p:nvSpPr>
          <p:spPr>
            <a:xfrm>
              <a:off x="7277154" y="4798748"/>
              <a:ext cx="21517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Chunk</a:t>
              </a:r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1874BD94-F22C-4156-9771-A5AB5044FB06}"/>
                </a:ext>
              </a:extLst>
            </p:cNvPr>
            <p:cNvSpPr/>
            <p:nvPr/>
          </p:nvSpPr>
          <p:spPr>
            <a:xfrm>
              <a:off x="9348351" y="4499683"/>
              <a:ext cx="1352792" cy="5256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  <a:r>
                <a:rPr lang="en-US" sz="2000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2000" kern="0" baseline="-25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zh-CN" sz="2000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20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endParaRPr lang="en-CN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ight Arrow 56">
              <a:extLst>
                <a:ext uri="{FF2B5EF4-FFF2-40B4-BE49-F238E27FC236}">
                  <a16:creationId xmlns:a16="http://schemas.microsoft.com/office/drawing/2014/main" id="{557365A0-9913-4098-8699-86206D2C2B0C}"/>
                </a:ext>
              </a:extLst>
            </p:cNvPr>
            <p:cNvSpPr/>
            <p:nvPr/>
          </p:nvSpPr>
          <p:spPr>
            <a:xfrm>
              <a:off x="8947142" y="4499544"/>
              <a:ext cx="311183" cy="55787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N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58">
              <a:extLst>
                <a:ext uri="{FF2B5EF4-FFF2-40B4-BE49-F238E27FC236}">
                  <a16:creationId xmlns:a16="http://schemas.microsoft.com/office/drawing/2014/main" id="{CCEF1713-EFA0-4645-89DC-754C66BE3C6F}"/>
                </a:ext>
              </a:extLst>
            </p:cNvPr>
            <p:cNvSpPr txBox="1"/>
            <p:nvPr/>
          </p:nvSpPr>
          <p:spPr>
            <a:xfrm>
              <a:off x="9453921" y="5489830"/>
              <a:ext cx="1920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Delta </a:t>
              </a:r>
            </a:p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Index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7" name="连接符: 曲线 96">
              <a:extLst>
                <a:ext uri="{FF2B5EF4-FFF2-40B4-BE49-F238E27FC236}">
                  <a16:creationId xmlns:a16="http://schemas.microsoft.com/office/drawing/2014/main" id="{9BD3827D-A9F0-46EA-BB8C-6EDCDFD5F97D}"/>
                </a:ext>
              </a:extLst>
            </p:cNvPr>
            <p:cNvCxnSpPr>
              <a:cxnSpLocks/>
              <a:stCxn id="56" idx="2"/>
              <a:endCxn id="95" idx="1"/>
            </p:cNvCxnSpPr>
            <p:nvPr/>
          </p:nvCxnSpPr>
          <p:spPr bwMode="auto">
            <a:xfrm rot="16200000" flipH="1">
              <a:off x="7546511" y="5439910"/>
              <a:ext cx="511130" cy="37551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Rectangle 20">
              <a:extLst>
                <a:ext uri="{FF2B5EF4-FFF2-40B4-BE49-F238E27FC236}">
                  <a16:creationId xmlns:a16="http://schemas.microsoft.com/office/drawing/2014/main" id="{33A08A34-4730-4899-A1BF-D05D9F3DE2C1}"/>
                </a:ext>
              </a:extLst>
            </p:cNvPr>
            <p:cNvSpPr/>
            <p:nvPr/>
          </p:nvSpPr>
          <p:spPr>
            <a:xfrm>
              <a:off x="6363097" y="4180409"/>
              <a:ext cx="2502447" cy="11916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198DD3-22F7-804D-B385-F2893ACC4CAE}"/>
              </a:ext>
            </a:extLst>
          </p:cNvPr>
          <p:cNvSpPr txBox="1"/>
          <p:nvPr/>
        </p:nvSpPr>
        <p:spPr>
          <a:xfrm>
            <a:off x="6578932" y="3208022"/>
            <a:ext cx="431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/>
              <a:t>Delta-compress M’ with respect to M</a:t>
            </a:r>
          </a:p>
        </p:txBody>
      </p:sp>
    </p:spTree>
    <p:extLst>
      <p:ext uri="{BB962C8B-B14F-4D97-AF65-F5344CB8AC3E}">
        <p14:creationId xmlns:p14="http://schemas.microsoft.com/office/powerpoint/2010/main" val="403958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BDF-E0DC-844A-A39E-CB5DA122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Locality-based Inline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56F5-DAE6-C645-AC39-0E4370B4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435194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If locality doesn’t exist, prepare for offline compression</a:t>
            </a:r>
            <a:endParaRPr lang="en-US" dirty="0"/>
          </a:p>
          <a:p>
            <a:pPr lvl="1"/>
            <a:r>
              <a:rPr lang="en-US" dirty="0"/>
              <a:t>Maintain a </a:t>
            </a:r>
            <a:r>
              <a:rPr lang="en-US" b="1" dirty="0"/>
              <a:t>backward index</a:t>
            </a:r>
            <a:r>
              <a:rPr lang="en-US" dirty="0"/>
              <a:t> that maps a base chunk M to data chunks {M’} that will be delta-compressed offline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5F7F-40CF-6043-93A4-D123721DC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F117E3D-A394-4D52-98F3-54E5A871A96C}"/>
              </a:ext>
            </a:extLst>
          </p:cNvPr>
          <p:cNvGrpSpPr/>
          <p:nvPr/>
        </p:nvGrpSpPr>
        <p:grpSpPr>
          <a:xfrm>
            <a:off x="1559590" y="3543198"/>
            <a:ext cx="5866054" cy="1816852"/>
            <a:chOff x="1559590" y="4205807"/>
            <a:chExt cx="5866054" cy="1816852"/>
          </a:xfrm>
        </p:grpSpPr>
        <p:sp>
          <p:nvSpPr>
            <p:cNvPr id="38" name="TextBox 58">
              <a:extLst>
                <a:ext uri="{FF2B5EF4-FFF2-40B4-BE49-F238E27FC236}">
                  <a16:creationId xmlns:a16="http://schemas.microsoft.com/office/drawing/2014/main" id="{3B897151-F676-42EA-8555-242107F76A65}"/>
                </a:ext>
              </a:extLst>
            </p:cNvPr>
            <p:cNvSpPr txBox="1"/>
            <p:nvPr/>
          </p:nvSpPr>
          <p:spPr>
            <a:xfrm>
              <a:off x="5417433" y="4648650"/>
              <a:ext cx="2008211" cy="797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Locality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Doesn’t Exists</a:t>
              </a:r>
              <a:endParaRPr lang="en-CN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58">
              <a:extLst>
                <a:ext uri="{FF2B5EF4-FFF2-40B4-BE49-F238E27FC236}">
                  <a16:creationId xmlns:a16="http://schemas.microsoft.com/office/drawing/2014/main" id="{8CFC8FEA-A62A-414D-AD5C-CCFDB1820E10}"/>
                </a:ext>
              </a:extLst>
            </p:cNvPr>
            <p:cNvSpPr txBox="1"/>
            <p:nvPr/>
          </p:nvSpPr>
          <p:spPr>
            <a:xfrm>
              <a:off x="1559590" y="5314773"/>
              <a:ext cx="13031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Chunk 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Batch</a:t>
              </a:r>
              <a:endParaRPr lang="en-C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F2A9C659-921E-4BE5-8A7E-E4A88F003673}"/>
                </a:ext>
              </a:extLst>
            </p:cNvPr>
            <p:cNvGrpSpPr/>
            <p:nvPr/>
          </p:nvGrpSpPr>
          <p:grpSpPr>
            <a:xfrm>
              <a:off x="1559590" y="4205808"/>
              <a:ext cx="1303185" cy="1125017"/>
              <a:chOff x="1057267" y="4217524"/>
              <a:chExt cx="1303185" cy="1125017"/>
            </a:xfrm>
            <a:effectLst/>
          </p:grpSpPr>
          <p:sp>
            <p:nvSpPr>
              <p:cNvPr id="82" name="Rectangle 20">
                <a:extLst>
                  <a:ext uri="{FF2B5EF4-FFF2-40B4-BE49-F238E27FC236}">
                    <a16:creationId xmlns:a16="http://schemas.microsoft.com/office/drawing/2014/main" id="{13372265-E670-4553-BE1C-9BBE326B2BE9}"/>
                  </a:ext>
                </a:extLst>
              </p:cNvPr>
              <p:cNvSpPr/>
              <p:nvPr/>
            </p:nvSpPr>
            <p:spPr>
              <a:xfrm>
                <a:off x="1178939" y="4317135"/>
                <a:ext cx="54000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20">
                <a:extLst>
                  <a:ext uri="{FF2B5EF4-FFF2-40B4-BE49-F238E27FC236}">
                    <a16:creationId xmlns:a16="http://schemas.microsoft.com/office/drawing/2014/main" id="{AB6B1464-434F-45D6-A517-A4394AC3CDB4}"/>
                  </a:ext>
                </a:extLst>
              </p:cNvPr>
              <p:cNvSpPr/>
              <p:nvPr/>
            </p:nvSpPr>
            <p:spPr>
              <a:xfrm>
                <a:off x="1310245" y="4417000"/>
                <a:ext cx="540000" cy="54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20">
                <a:extLst>
                  <a:ext uri="{FF2B5EF4-FFF2-40B4-BE49-F238E27FC236}">
                    <a16:creationId xmlns:a16="http://schemas.microsoft.com/office/drawing/2014/main" id="{E5F92375-E66B-4E5F-8BCC-4D9BC6D4FA53}"/>
                  </a:ext>
                </a:extLst>
              </p:cNvPr>
              <p:cNvSpPr/>
              <p:nvPr/>
            </p:nvSpPr>
            <p:spPr>
              <a:xfrm>
                <a:off x="1441551" y="4516865"/>
                <a:ext cx="54000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20">
                <a:extLst>
                  <a:ext uri="{FF2B5EF4-FFF2-40B4-BE49-F238E27FC236}">
                    <a16:creationId xmlns:a16="http://schemas.microsoft.com/office/drawing/2014/main" id="{844C0231-0AC2-4B6C-B0A1-CAE893906539}"/>
                  </a:ext>
                </a:extLst>
              </p:cNvPr>
              <p:cNvSpPr/>
              <p:nvPr/>
            </p:nvSpPr>
            <p:spPr>
              <a:xfrm>
                <a:off x="1572857" y="4616730"/>
                <a:ext cx="540000" cy="54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20">
                <a:extLst>
                  <a:ext uri="{FF2B5EF4-FFF2-40B4-BE49-F238E27FC236}">
                    <a16:creationId xmlns:a16="http://schemas.microsoft.com/office/drawing/2014/main" id="{EED2FA3E-D981-4DA3-B5D4-5AE001D09338}"/>
                  </a:ext>
                </a:extLst>
              </p:cNvPr>
              <p:cNvSpPr/>
              <p:nvPr/>
            </p:nvSpPr>
            <p:spPr>
              <a:xfrm>
                <a:off x="1704164" y="4716596"/>
                <a:ext cx="540000" cy="540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en-CN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20">
                <a:extLst>
                  <a:ext uri="{FF2B5EF4-FFF2-40B4-BE49-F238E27FC236}">
                    <a16:creationId xmlns:a16="http://schemas.microsoft.com/office/drawing/2014/main" id="{320C5A19-55A4-432B-9529-C4C1613F1458}"/>
                  </a:ext>
                </a:extLst>
              </p:cNvPr>
              <p:cNvSpPr/>
              <p:nvPr/>
            </p:nvSpPr>
            <p:spPr>
              <a:xfrm>
                <a:off x="1057267" y="4217524"/>
                <a:ext cx="1303185" cy="112501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1DB22CC7-4A4C-45F8-822D-16D3D33B21FE}"/>
                </a:ext>
              </a:extLst>
            </p:cNvPr>
            <p:cNvGrpSpPr/>
            <p:nvPr/>
          </p:nvGrpSpPr>
          <p:grpSpPr>
            <a:xfrm>
              <a:off x="3600742" y="4322902"/>
              <a:ext cx="1751090" cy="916835"/>
              <a:chOff x="3311946" y="4256228"/>
              <a:chExt cx="1751090" cy="916835"/>
            </a:xfrm>
          </p:grpSpPr>
          <p:sp>
            <p:nvSpPr>
              <p:cNvPr id="80" name="矩形: 圆角 79">
                <a:extLst>
                  <a:ext uri="{FF2B5EF4-FFF2-40B4-BE49-F238E27FC236}">
                    <a16:creationId xmlns:a16="http://schemas.microsoft.com/office/drawing/2014/main" id="{2073FD05-F543-440B-B9FF-5CF5A489CB91}"/>
                  </a:ext>
                </a:extLst>
              </p:cNvPr>
              <p:cNvSpPr/>
              <p:nvPr/>
            </p:nvSpPr>
            <p:spPr bwMode="auto">
              <a:xfrm>
                <a:off x="3311946" y="4256228"/>
                <a:ext cx="1400570" cy="5960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Container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矩形: 圆角 87">
                <a:extLst>
                  <a:ext uri="{FF2B5EF4-FFF2-40B4-BE49-F238E27FC236}">
                    <a16:creationId xmlns:a16="http://schemas.microsoft.com/office/drawing/2014/main" id="{7BB6C666-8DEE-4607-A296-9091FA39942F}"/>
                  </a:ext>
                </a:extLst>
              </p:cNvPr>
              <p:cNvSpPr/>
              <p:nvPr/>
            </p:nvSpPr>
            <p:spPr bwMode="auto">
              <a:xfrm>
                <a:off x="3487206" y="4416640"/>
                <a:ext cx="1400570" cy="5960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Container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6B58AED6-2F0F-4B52-AFF3-31F94B1A400B}"/>
                  </a:ext>
                </a:extLst>
              </p:cNvPr>
              <p:cNvSpPr/>
              <p:nvPr/>
            </p:nvSpPr>
            <p:spPr bwMode="auto">
              <a:xfrm>
                <a:off x="3662466" y="4577052"/>
                <a:ext cx="1400570" cy="59601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Container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6" name="连接符: 曲线 75">
              <a:extLst>
                <a:ext uri="{FF2B5EF4-FFF2-40B4-BE49-F238E27FC236}">
                  <a16:creationId xmlns:a16="http://schemas.microsoft.com/office/drawing/2014/main" id="{44602EB7-7936-4EF5-B009-A1BD8E5C300C}"/>
                </a:ext>
              </a:extLst>
            </p:cNvPr>
            <p:cNvCxnSpPr>
              <a:cxnSpLocks/>
              <a:stCxn id="87" idx="3"/>
              <a:endCxn id="77" idx="1"/>
            </p:cNvCxnSpPr>
            <p:nvPr/>
          </p:nvCxnSpPr>
          <p:spPr bwMode="auto">
            <a:xfrm>
              <a:off x="2862775" y="4768317"/>
              <a:ext cx="612750" cy="31162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id="{3A72C15D-E3E4-448F-9B29-91FB760B4F3A}"/>
                </a:ext>
              </a:extLst>
            </p:cNvPr>
            <p:cNvSpPr/>
            <p:nvPr/>
          </p:nvSpPr>
          <p:spPr>
            <a:xfrm>
              <a:off x="3475525" y="4205807"/>
              <a:ext cx="1999632" cy="174827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对话气泡: 圆角矩形 77">
              <a:extLst>
                <a:ext uri="{FF2B5EF4-FFF2-40B4-BE49-F238E27FC236}">
                  <a16:creationId xmlns:a16="http://schemas.microsoft.com/office/drawing/2014/main" id="{CAC89FC3-E074-4A1A-97DA-FC8BA121554A}"/>
                </a:ext>
              </a:extLst>
            </p:cNvPr>
            <p:cNvSpPr/>
            <p:nvPr/>
          </p:nvSpPr>
          <p:spPr bwMode="auto">
            <a:xfrm>
              <a:off x="4045793" y="5290330"/>
              <a:ext cx="801372" cy="596011"/>
            </a:xfrm>
            <a:prstGeom prst="wedgeRoundRectCallout">
              <a:avLst>
                <a:gd name="adj1" fmla="val -21589"/>
                <a:gd name="adj2" fmla="val -75682"/>
                <a:gd name="adj3" fmla="val 16667"/>
              </a:avLst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41E56425-ABD1-48C9-ACF2-F94200B9D0FD}"/>
                </a:ext>
              </a:extLst>
            </p:cNvPr>
            <p:cNvSpPr/>
            <p:nvPr/>
          </p:nvSpPr>
          <p:spPr>
            <a:xfrm>
              <a:off x="4218144" y="5349257"/>
              <a:ext cx="468000" cy="46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A6207A4F-3F68-4315-AE8D-A0DB83FB3332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5157" y="4414216"/>
            <a:ext cx="1911993" cy="31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0" name="表格 16">
            <a:extLst>
              <a:ext uri="{FF2B5EF4-FFF2-40B4-BE49-F238E27FC236}">
                <a16:creationId xmlns:a16="http://schemas.microsoft.com/office/drawing/2014/main" id="{E7BB168C-8A5E-4C0C-926C-FEAFA3D52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73645"/>
              </p:ext>
            </p:extLst>
          </p:nvPr>
        </p:nvGraphicFramePr>
        <p:xfrm>
          <a:off x="7425643" y="4038156"/>
          <a:ext cx="2008211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211">
                  <a:extLst>
                    <a:ext uri="{9D8B030D-6E8A-4147-A177-3AD203B41FA5}">
                      <a16:colId xmlns:a16="http://schemas.microsoft.com/office/drawing/2014/main" val="1352646088"/>
                    </a:ext>
                  </a:extLst>
                </a:gridCol>
              </a:tblGrid>
              <a:tr h="285682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altLang="zh-CN" sz="1800" b="0" kern="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{M’,…}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85057"/>
                  </a:ext>
                </a:extLst>
              </a:tr>
              <a:tr h="3052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90381"/>
                  </a:ext>
                </a:extLst>
              </a:tr>
            </a:tbl>
          </a:graphicData>
        </a:graphic>
      </p:graphicFrame>
      <p:sp>
        <p:nvSpPr>
          <p:cNvPr id="91" name="TextBox 58">
            <a:extLst>
              <a:ext uri="{FF2B5EF4-FFF2-40B4-BE49-F238E27FC236}">
                <a16:creationId xmlns:a16="http://schemas.microsoft.com/office/drawing/2014/main" id="{D14E234C-1DAD-45A3-9A19-EA002086D29F}"/>
              </a:ext>
            </a:extLst>
          </p:cNvPr>
          <p:cNvSpPr txBox="1"/>
          <p:nvPr/>
        </p:nvSpPr>
        <p:spPr>
          <a:xfrm>
            <a:off x="9105601" y="4028597"/>
            <a:ext cx="192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Backward 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en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2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BDF-E0DC-844A-A39E-CB5DA122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Tunable Offline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56F5-DAE6-C645-AC39-0E4370B4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0934"/>
            <a:ext cx="11740180" cy="2234952"/>
          </a:xfrm>
        </p:spPr>
        <p:txBody>
          <a:bodyPr/>
          <a:lstStyle/>
          <a:p>
            <a:r>
              <a:rPr lang="en-CN" dirty="0"/>
              <a:t>Perform backward delta compression of M</a:t>
            </a:r>
          </a:p>
          <a:p>
            <a:pPr lvl="1"/>
            <a:r>
              <a:rPr lang="en-CN" dirty="0"/>
              <a:t>Choose </a:t>
            </a:r>
            <a:r>
              <a:rPr lang="en-CN" b="1" dirty="0"/>
              <a:t>most recent</a:t>
            </a:r>
            <a:r>
              <a:rPr lang="en-CN" dirty="0"/>
              <a:t> chunk M’ in M’s backward index as new base chunk</a:t>
            </a:r>
          </a:p>
          <a:p>
            <a:pPr lvl="1"/>
            <a:r>
              <a:rPr lang="en-CN" dirty="0"/>
              <a:t>Delta-compress chunks with respect to M’</a:t>
            </a:r>
          </a:p>
          <a:p>
            <a:pPr lvl="2"/>
            <a:r>
              <a:rPr lang="en-US" dirty="0"/>
              <a:t>Type I: Old base chunk M</a:t>
            </a:r>
          </a:p>
          <a:p>
            <a:pPr lvl="2"/>
            <a:r>
              <a:rPr lang="en-US" dirty="0"/>
              <a:t>Type II: Deferred chunks (e.g., M’’) similar to M</a:t>
            </a:r>
          </a:p>
          <a:p>
            <a:pPr lvl="2"/>
            <a:r>
              <a:rPr lang="en-US" dirty="0"/>
              <a:t>Type III: Already delta-compressed with respect to M</a:t>
            </a:r>
          </a:p>
          <a:p>
            <a:pPr lvl="1"/>
            <a:r>
              <a:rPr lang="en-US" dirty="0"/>
              <a:t>Replace old persistent copies by new ones corresponding to M’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5F7F-40CF-6043-93A4-D123721DC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40" name="表格 16">
            <a:extLst>
              <a:ext uri="{FF2B5EF4-FFF2-40B4-BE49-F238E27FC236}">
                <a16:creationId xmlns:a16="http://schemas.microsoft.com/office/drawing/2014/main" id="{D4A5D991-12F1-7645-8276-D7E2F6169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6675"/>
              </p:ext>
            </p:extLst>
          </p:nvPr>
        </p:nvGraphicFramePr>
        <p:xfrm>
          <a:off x="1200076" y="5198409"/>
          <a:ext cx="182593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33">
                  <a:extLst>
                    <a:ext uri="{9D8B030D-6E8A-4147-A177-3AD203B41FA5}">
                      <a16:colId xmlns:a16="http://schemas.microsoft.com/office/drawing/2014/main" val="1352646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altLang="zh-CN" sz="1800" b="0" kern="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{M’, M’’,…}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85057"/>
                  </a:ext>
                </a:extLst>
              </a:tr>
            </a:tbl>
          </a:graphicData>
        </a:graphic>
      </p:graphicFrame>
      <p:sp>
        <p:nvSpPr>
          <p:cNvPr id="46" name="TextBox 58">
            <a:extLst>
              <a:ext uri="{FF2B5EF4-FFF2-40B4-BE49-F238E27FC236}">
                <a16:creationId xmlns:a16="http://schemas.microsoft.com/office/drawing/2014/main" id="{A8D94FC9-E12E-BE4A-BB45-703C3C5FAE1B}"/>
              </a:ext>
            </a:extLst>
          </p:cNvPr>
          <p:cNvSpPr txBox="1"/>
          <p:nvPr/>
        </p:nvSpPr>
        <p:spPr>
          <a:xfrm>
            <a:off x="894364" y="4798299"/>
            <a:ext cx="243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Backward Index</a:t>
            </a:r>
            <a:endParaRPr lang="en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表格 16">
            <a:extLst>
              <a:ext uri="{FF2B5EF4-FFF2-40B4-BE49-F238E27FC236}">
                <a16:creationId xmlns:a16="http://schemas.microsoft.com/office/drawing/2014/main" id="{79B2038B-7AED-A043-A9D4-BE78B4AEF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05394"/>
              </p:ext>
            </p:extLst>
          </p:nvPr>
        </p:nvGraphicFramePr>
        <p:xfrm>
          <a:off x="3359627" y="5198409"/>
          <a:ext cx="14661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140">
                  <a:extLst>
                    <a:ext uri="{9D8B030D-6E8A-4147-A177-3AD203B41FA5}">
                      <a16:colId xmlns:a16="http://schemas.microsoft.com/office/drawing/2014/main" val="1352646088"/>
                    </a:ext>
                  </a:extLst>
                </a:gridCol>
              </a:tblGrid>
              <a:tr h="307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M </a:t>
                      </a:r>
                      <a:r>
                        <a:rPr lang="en-US" altLang="zh-CN" sz="1800" b="0" kern="0" baseline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 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{…}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85057"/>
                  </a:ext>
                </a:extLst>
              </a:tr>
            </a:tbl>
          </a:graphicData>
        </a:graphic>
      </p:graphicFrame>
      <p:sp>
        <p:nvSpPr>
          <p:cNvPr id="66" name="TextBox 58">
            <a:extLst>
              <a:ext uri="{FF2B5EF4-FFF2-40B4-BE49-F238E27FC236}">
                <a16:creationId xmlns:a16="http://schemas.microsoft.com/office/drawing/2014/main" id="{482832C8-8CD9-BE4D-9ADA-65916B254E8E}"/>
              </a:ext>
            </a:extLst>
          </p:cNvPr>
          <p:cNvSpPr txBox="1"/>
          <p:nvPr/>
        </p:nvSpPr>
        <p:spPr>
          <a:xfrm>
            <a:off x="2874019" y="4798299"/>
            <a:ext cx="243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Delta Index</a:t>
            </a:r>
            <a:endParaRPr lang="en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80C558-738A-9A48-B352-10A131181B4E}"/>
              </a:ext>
            </a:extLst>
          </p:cNvPr>
          <p:cNvSpPr/>
          <p:nvPr/>
        </p:nvSpPr>
        <p:spPr bwMode="auto">
          <a:xfrm>
            <a:off x="1831910" y="5198409"/>
            <a:ext cx="344245" cy="39444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854C7D9-D1F6-5C40-A102-FB397B2A0045}"/>
              </a:ext>
            </a:extLst>
          </p:cNvPr>
          <p:cNvSpPr/>
          <p:nvPr/>
        </p:nvSpPr>
        <p:spPr bwMode="auto">
          <a:xfrm>
            <a:off x="1215653" y="5198409"/>
            <a:ext cx="344245" cy="3944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B4BB3E3-C1FC-5D4D-929D-A1882587988C}"/>
              </a:ext>
            </a:extLst>
          </p:cNvPr>
          <p:cNvSpPr/>
          <p:nvPr/>
        </p:nvSpPr>
        <p:spPr bwMode="auto">
          <a:xfrm>
            <a:off x="2256836" y="5198409"/>
            <a:ext cx="589275" cy="3944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C60BC4-109F-084F-8BA3-2840CB2DC8F5}"/>
              </a:ext>
            </a:extLst>
          </p:cNvPr>
          <p:cNvSpPr/>
          <p:nvPr/>
        </p:nvSpPr>
        <p:spPr bwMode="auto">
          <a:xfrm>
            <a:off x="4115129" y="5198409"/>
            <a:ext cx="530712" cy="3944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D996C6-95E4-1147-985A-D41E98E5BA65}"/>
              </a:ext>
            </a:extLst>
          </p:cNvPr>
          <p:cNvCxnSpPr/>
          <p:nvPr/>
        </p:nvCxnSpPr>
        <p:spPr bwMode="auto">
          <a:xfrm flipH="1">
            <a:off x="1285279" y="5592858"/>
            <a:ext cx="94810" cy="254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11CFE9-CF90-FA40-B6BE-5A51E201D4EC}"/>
              </a:ext>
            </a:extLst>
          </p:cNvPr>
          <p:cNvSpPr txBox="1"/>
          <p:nvPr/>
        </p:nvSpPr>
        <p:spPr>
          <a:xfrm>
            <a:off x="607606" y="5784128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002060"/>
                </a:solidFill>
              </a:rPr>
              <a:t>Type I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666A1CD-6A56-9D42-AAD3-E9D167C6FE28}"/>
              </a:ext>
            </a:extLst>
          </p:cNvPr>
          <p:cNvCxnSpPr>
            <a:stCxn id="5" idx="2"/>
          </p:cNvCxnSpPr>
          <p:nvPr/>
        </p:nvCxnSpPr>
        <p:spPr bwMode="auto">
          <a:xfrm>
            <a:off x="2004033" y="5592858"/>
            <a:ext cx="0" cy="6285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5ED4A3A-191F-C543-A53E-4411385736C1}"/>
              </a:ext>
            </a:extLst>
          </p:cNvPr>
          <p:cNvSpPr txBox="1"/>
          <p:nvPr/>
        </p:nvSpPr>
        <p:spPr>
          <a:xfrm>
            <a:off x="956156" y="612829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C00000"/>
                </a:solidFill>
              </a:rPr>
              <a:t>New Base Chunk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A90C01E-F29C-E041-ABC7-791D7AF7427B}"/>
              </a:ext>
            </a:extLst>
          </p:cNvPr>
          <p:cNvCxnSpPr>
            <a:stCxn id="69" idx="2"/>
          </p:cNvCxnSpPr>
          <p:nvPr/>
        </p:nvCxnSpPr>
        <p:spPr bwMode="auto">
          <a:xfrm flipH="1">
            <a:off x="4249700" y="5592858"/>
            <a:ext cx="130785" cy="2744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00D6671-1013-1C4A-854D-FF52CC445F2C}"/>
              </a:ext>
            </a:extLst>
          </p:cNvPr>
          <p:cNvSpPr txBox="1"/>
          <p:nvPr/>
        </p:nvSpPr>
        <p:spPr>
          <a:xfrm>
            <a:off x="3720506" y="5784128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002060"/>
                </a:solidFill>
              </a:rPr>
              <a:t>Type III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B39D80C-FC94-A947-B6B5-1BA322C4A17A}"/>
              </a:ext>
            </a:extLst>
          </p:cNvPr>
          <p:cNvCxnSpPr/>
          <p:nvPr/>
        </p:nvCxnSpPr>
        <p:spPr bwMode="auto">
          <a:xfrm>
            <a:off x="2546093" y="5592858"/>
            <a:ext cx="63136" cy="2744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64CA01F-6450-A44B-B848-839B9B25DBEE}"/>
              </a:ext>
            </a:extLst>
          </p:cNvPr>
          <p:cNvSpPr txBox="1"/>
          <p:nvPr/>
        </p:nvSpPr>
        <p:spPr>
          <a:xfrm>
            <a:off x="2194083" y="5784128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solidFill>
                  <a:srgbClr val="002060"/>
                </a:solidFill>
              </a:rPr>
              <a:t>Type II</a:t>
            </a:r>
          </a:p>
        </p:txBody>
      </p:sp>
      <p:sp>
        <p:nvSpPr>
          <p:cNvPr id="84" name="Right Arrow 56">
            <a:extLst>
              <a:ext uri="{FF2B5EF4-FFF2-40B4-BE49-F238E27FC236}">
                <a16:creationId xmlns:a16="http://schemas.microsoft.com/office/drawing/2014/main" id="{FA63857B-0060-E046-BCA5-44D5E0AB5E44}"/>
              </a:ext>
            </a:extLst>
          </p:cNvPr>
          <p:cNvSpPr/>
          <p:nvPr/>
        </p:nvSpPr>
        <p:spPr>
          <a:xfrm>
            <a:off x="4929382" y="5116698"/>
            <a:ext cx="311183" cy="55787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C5F8C47-8B72-1D45-BAE8-2C68238C9347}"/>
              </a:ext>
            </a:extLst>
          </p:cNvPr>
          <p:cNvGrpSpPr/>
          <p:nvPr/>
        </p:nvGrpSpPr>
        <p:grpSpPr>
          <a:xfrm>
            <a:off x="5302512" y="4855107"/>
            <a:ext cx="2645966" cy="1012158"/>
            <a:chOff x="7065702" y="4380051"/>
            <a:chExt cx="2645966" cy="1012158"/>
          </a:xfrm>
        </p:grpSpPr>
        <p:sp>
          <p:nvSpPr>
            <p:cNvPr id="85" name="Rectangle 20">
              <a:extLst>
                <a:ext uri="{FF2B5EF4-FFF2-40B4-BE49-F238E27FC236}">
                  <a16:creationId xmlns:a16="http://schemas.microsoft.com/office/drawing/2014/main" id="{86109E44-92A7-D247-AE24-0A0B902A5AB8}"/>
                </a:ext>
              </a:extLst>
            </p:cNvPr>
            <p:cNvSpPr/>
            <p:nvPr/>
          </p:nvSpPr>
          <p:spPr>
            <a:xfrm>
              <a:off x="7065702" y="4380051"/>
              <a:ext cx="2645966" cy="101215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20">
              <a:extLst>
                <a:ext uri="{FF2B5EF4-FFF2-40B4-BE49-F238E27FC236}">
                  <a16:creationId xmlns:a16="http://schemas.microsoft.com/office/drawing/2014/main" id="{C787ED8F-F2D9-F744-A0F1-5E67563A6E35}"/>
                </a:ext>
              </a:extLst>
            </p:cNvPr>
            <p:cNvSpPr/>
            <p:nvPr/>
          </p:nvSpPr>
          <p:spPr>
            <a:xfrm>
              <a:off x="7191806" y="4572479"/>
              <a:ext cx="540000" cy="540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M’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20">
              <a:extLst>
                <a:ext uri="{FF2B5EF4-FFF2-40B4-BE49-F238E27FC236}">
                  <a16:creationId xmlns:a16="http://schemas.microsoft.com/office/drawing/2014/main" id="{9E3B1910-3D8F-F346-99AE-C5BE5DA818D6}"/>
                </a:ext>
              </a:extLst>
            </p:cNvPr>
            <p:cNvSpPr/>
            <p:nvPr/>
          </p:nvSpPr>
          <p:spPr>
            <a:xfrm>
              <a:off x="7938649" y="4421481"/>
              <a:ext cx="1308773" cy="5256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zh-CN" sz="2000" b="1" kern="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20">
              <a:extLst>
                <a:ext uri="{FF2B5EF4-FFF2-40B4-BE49-F238E27FC236}">
                  <a16:creationId xmlns:a16="http://schemas.microsoft.com/office/drawing/2014/main" id="{4B6EC980-AFC6-3349-B050-71D1CC4AFB7B}"/>
                </a:ext>
              </a:extLst>
            </p:cNvPr>
            <p:cNvSpPr/>
            <p:nvPr/>
          </p:nvSpPr>
          <p:spPr>
            <a:xfrm>
              <a:off x="8070729" y="4548481"/>
              <a:ext cx="1308773" cy="5256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zh-CN" sz="2000" b="1" kern="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20">
              <a:extLst>
                <a:ext uri="{FF2B5EF4-FFF2-40B4-BE49-F238E27FC236}">
                  <a16:creationId xmlns:a16="http://schemas.microsoft.com/office/drawing/2014/main" id="{5EFA3470-5989-814A-A448-C91431656535}"/>
                </a:ext>
              </a:extLst>
            </p:cNvPr>
            <p:cNvSpPr/>
            <p:nvPr/>
          </p:nvSpPr>
          <p:spPr>
            <a:xfrm>
              <a:off x="8202809" y="4675481"/>
              <a:ext cx="1308773" cy="5256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zh-CN" sz="2000" b="1" kern="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zh-CN" sz="20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id="{F9109458-7151-3F46-A5D6-206E55392E39}"/>
                </a:ext>
              </a:extLst>
            </p:cNvPr>
            <p:cNvSpPr/>
            <p:nvPr/>
          </p:nvSpPr>
          <p:spPr>
            <a:xfrm>
              <a:off x="8334889" y="4802481"/>
              <a:ext cx="1308773" cy="5256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</a:t>
              </a:r>
              <a:r>
                <a:rPr lang="en-US" sz="2000" baseline="-25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zh-CN" sz="2000" kern="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zh-CN" sz="20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en-CN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Magnetic Disk 41">
            <a:extLst>
              <a:ext uri="{FF2B5EF4-FFF2-40B4-BE49-F238E27FC236}">
                <a16:creationId xmlns:a16="http://schemas.microsoft.com/office/drawing/2014/main" id="{45F69E76-F09D-6347-9022-A297305FE399}"/>
              </a:ext>
            </a:extLst>
          </p:cNvPr>
          <p:cNvSpPr/>
          <p:nvPr/>
        </p:nvSpPr>
        <p:spPr>
          <a:xfrm>
            <a:off x="8477988" y="5045531"/>
            <a:ext cx="648433" cy="687284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N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4" name="组合 38">
            <a:extLst>
              <a:ext uri="{FF2B5EF4-FFF2-40B4-BE49-F238E27FC236}">
                <a16:creationId xmlns:a16="http://schemas.microsoft.com/office/drawing/2014/main" id="{A109A808-E2F2-BB45-8531-42F646381AE7}"/>
              </a:ext>
            </a:extLst>
          </p:cNvPr>
          <p:cNvGrpSpPr/>
          <p:nvPr/>
        </p:nvGrpSpPr>
        <p:grpSpPr>
          <a:xfrm>
            <a:off x="10309635" y="4944534"/>
            <a:ext cx="988001" cy="873509"/>
            <a:chOff x="10336162" y="5273674"/>
            <a:chExt cx="988001" cy="873509"/>
          </a:xfrm>
        </p:grpSpPr>
        <p:sp>
          <p:nvSpPr>
            <p:cNvPr id="100" name="Rectangle 20">
              <a:extLst>
                <a:ext uri="{FF2B5EF4-FFF2-40B4-BE49-F238E27FC236}">
                  <a16:creationId xmlns:a16="http://schemas.microsoft.com/office/drawing/2014/main" id="{BF86C325-7D82-6443-A951-F7FCE77FA8C1}"/>
                </a:ext>
              </a:extLst>
            </p:cNvPr>
            <p:cNvSpPr/>
            <p:nvPr/>
          </p:nvSpPr>
          <p:spPr>
            <a:xfrm>
              <a:off x="10336162" y="5273674"/>
              <a:ext cx="540000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20">
              <a:extLst>
                <a:ext uri="{FF2B5EF4-FFF2-40B4-BE49-F238E27FC236}">
                  <a16:creationId xmlns:a16="http://schemas.microsoft.com/office/drawing/2014/main" id="{A32D8242-EC85-DD44-B64E-3A7A1E207B51}"/>
                </a:ext>
              </a:extLst>
            </p:cNvPr>
            <p:cNvSpPr/>
            <p:nvPr/>
          </p:nvSpPr>
          <p:spPr>
            <a:xfrm>
              <a:off x="10485496" y="5384844"/>
              <a:ext cx="540000" cy="54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20">
              <a:extLst>
                <a:ext uri="{FF2B5EF4-FFF2-40B4-BE49-F238E27FC236}">
                  <a16:creationId xmlns:a16="http://schemas.microsoft.com/office/drawing/2014/main" id="{634B4DEC-719E-454D-BE3A-DF0ABBD5AE73}"/>
                </a:ext>
              </a:extLst>
            </p:cNvPr>
            <p:cNvSpPr/>
            <p:nvPr/>
          </p:nvSpPr>
          <p:spPr>
            <a:xfrm>
              <a:off x="10634830" y="5496014"/>
              <a:ext cx="5400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5AE7AE4D-7D0F-0945-AE2A-5F239423B27F}"/>
                </a:ext>
              </a:extLst>
            </p:cNvPr>
            <p:cNvSpPr/>
            <p:nvPr/>
          </p:nvSpPr>
          <p:spPr>
            <a:xfrm>
              <a:off x="10784163" y="5607183"/>
              <a:ext cx="540000" cy="54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TextBox 46">
            <a:extLst>
              <a:ext uri="{FF2B5EF4-FFF2-40B4-BE49-F238E27FC236}">
                <a16:creationId xmlns:a16="http://schemas.microsoft.com/office/drawing/2014/main" id="{9E56E0BC-D823-8540-8D11-2E50EDE387E1}"/>
              </a:ext>
            </a:extLst>
          </p:cNvPr>
          <p:cNvSpPr txBox="1"/>
          <p:nvPr/>
        </p:nvSpPr>
        <p:spPr>
          <a:xfrm>
            <a:off x="8237668" y="5775290"/>
            <a:ext cx="123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Disk</a:t>
            </a:r>
          </a:p>
        </p:txBody>
      </p:sp>
      <p:sp>
        <p:nvSpPr>
          <p:cNvPr id="97" name="TextBox 46">
            <a:extLst>
              <a:ext uri="{FF2B5EF4-FFF2-40B4-BE49-F238E27FC236}">
                <a16:creationId xmlns:a16="http://schemas.microsoft.com/office/drawing/2014/main" id="{90A03F1E-C3D7-0A44-9B73-CE9EB1A0BB54}"/>
              </a:ext>
            </a:extLst>
          </p:cNvPr>
          <p:cNvSpPr txBox="1"/>
          <p:nvPr/>
        </p:nvSpPr>
        <p:spPr>
          <a:xfrm>
            <a:off x="9037148" y="5046249"/>
            <a:ext cx="123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Discard</a:t>
            </a:r>
            <a:endParaRPr lang="en-CN" dirty="0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49212AD8-B95F-B943-A6A4-2F053B35AEEA}"/>
              </a:ext>
            </a:extLst>
          </p:cNvPr>
          <p:cNvSpPr/>
          <p:nvPr/>
        </p:nvSpPr>
        <p:spPr>
          <a:xfrm>
            <a:off x="10199513" y="4833647"/>
            <a:ext cx="1211580" cy="107799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44">
            <a:extLst>
              <a:ext uri="{FF2B5EF4-FFF2-40B4-BE49-F238E27FC236}">
                <a16:creationId xmlns:a16="http://schemas.microsoft.com/office/drawing/2014/main" id="{E952A71D-20ED-ED44-A0A6-12221F49D29B}"/>
              </a:ext>
            </a:extLst>
          </p:cNvPr>
          <p:cNvCxnSpPr>
            <a:cxnSpLocks/>
            <a:stCxn id="93" idx="4"/>
          </p:cNvCxnSpPr>
          <p:nvPr/>
        </p:nvCxnSpPr>
        <p:spPr bwMode="auto">
          <a:xfrm>
            <a:off x="9126421" y="5389173"/>
            <a:ext cx="105419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ight Arrow 56">
            <a:extLst>
              <a:ext uri="{FF2B5EF4-FFF2-40B4-BE49-F238E27FC236}">
                <a16:creationId xmlns:a16="http://schemas.microsoft.com/office/drawing/2014/main" id="{59D2F3AA-33C6-894B-ABD7-D27AA92C32A9}"/>
              </a:ext>
            </a:extLst>
          </p:cNvPr>
          <p:cNvSpPr/>
          <p:nvPr/>
        </p:nvSpPr>
        <p:spPr>
          <a:xfrm>
            <a:off x="8051261" y="5110842"/>
            <a:ext cx="311183" cy="55787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6BDF-E0DC-844A-A39E-CB5DA122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Tunable Offline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56F5-DAE6-C645-AC39-0E4370B4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01422"/>
            <a:ext cx="11149781" cy="2234952"/>
          </a:xfrm>
        </p:spPr>
        <p:txBody>
          <a:bodyPr/>
          <a:lstStyle/>
          <a:p>
            <a:r>
              <a:rPr lang="en-US" dirty="0"/>
              <a:t>Tunable performance-storage trade-off via a user-specified</a:t>
            </a:r>
            <a:r>
              <a:rPr lang="en-US" b="1" dirty="0">
                <a:solidFill>
                  <a:srgbClr val="FF0000"/>
                </a:solidFill>
              </a:rPr>
              <a:t> offline reduction target</a:t>
            </a:r>
            <a:r>
              <a:rPr lang="en-US" dirty="0"/>
              <a:t> 𝜶 (smaller 𝜶 means to reduce more data)</a:t>
            </a:r>
          </a:p>
          <a:p>
            <a:pPr lvl="1"/>
            <a:r>
              <a:rPr lang="en-US" dirty="0"/>
              <a:t>Sort old base chunks by number of associated data chunks</a:t>
            </a:r>
          </a:p>
          <a:p>
            <a:pPr lvl="1"/>
            <a:r>
              <a:rPr lang="en-US" dirty="0"/>
              <a:t>Apply backward delta compression, starting with old base chunks with fewest associated chunks</a:t>
            </a:r>
          </a:p>
          <a:p>
            <a:pPr lvl="1"/>
            <a:r>
              <a:rPr lang="en-US" dirty="0"/>
              <a:t>Stop backward delta compression for old base chunks when 𝜶 is reached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F5F7F-40CF-6043-93A4-D123721DC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E062DC-F2BE-4F4F-9666-CD0B9B225477}"/>
              </a:ext>
            </a:extLst>
          </p:cNvPr>
          <p:cNvGrpSpPr/>
          <p:nvPr/>
        </p:nvGrpSpPr>
        <p:grpSpPr>
          <a:xfrm>
            <a:off x="609599" y="4398980"/>
            <a:ext cx="11149781" cy="1982675"/>
            <a:chOff x="609599" y="4024148"/>
            <a:chExt cx="11149781" cy="1982675"/>
          </a:xfrm>
        </p:grpSpPr>
        <p:grpSp>
          <p:nvGrpSpPr>
            <p:cNvPr id="40" name="组合 32">
              <a:extLst>
                <a:ext uri="{FF2B5EF4-FFF2-40B4-BE49-F238E27FC236}">
                  <a16:creationId xmlns:a16="http://schemas.microsoft.com/office/drawing/2014/main" id="{C82DC253-927D-8B4A-BC3B-AAFBECBBF354}"/>
                </a:ext>
              </a:extLst>
            </p:cNvPr>
            <p:cNvGrpSpPr/>
            <p:nvPr/>
          </p:nvGrpSpPr>
          <p:grpSpPr>
            <a:xfrm>
              <a:off x="609599" y="4024148"/>
              <a:ext cx="11149781" cy="1982675"/>
              <a:chOff x="297455" y="4403854"/>
              <a:chExt cx="11149781" cy="1982675"/>
            </a:xfrm>
          </p:grpSpPr>
          <p:cxnSp>
            <p:nvCxnSpPr>
              <p:cNvPr id="46" name="直接箭头连接符 8">
                <a:extLst>
                  <a:ext uri="{FF2B5EF4-FFF2-40B4-BE49-F238E27FC236}">
                    <a16:creationId xmlns:a16="http://schemas.microsoft.com/office/drawing/2014/main" id="{E0FFD10F-F1C7-6147-90D7-5EB7D306BC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72885" y="5663007"/>
                <a:ext cx="7498067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文本框 60">
                    <a:extLst>
                      <a:ext uri="{FF2B5EF4-FFF2-40B4-BE49-F238E27FC236}">
                        <a16:creationId xmlns:a16="http://schemas.microsoft.com/office/drawing/2014/main" id="{A5B511D2-17B7-BF45-9F89-276F4830650F}"/>
                      </a:ext>
                    </a:extLst>
                  </p:cNvPr>
                  <p:cNvSpPr txBox="1"/>
                  <p:nvPr/>
                </p:nvSpPr>
                <p:spPr>
                  <a:xfrm>
                    <a:off x="4252605" y="5986419"/>
                    <a:ext cx="30222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altLang="zh-CN" sz="20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rPr>
                      <a:t>Offline reduction target </a:t>
                    </a:r>
                    <a14:m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𝛼</m:t>
                        </m:r>
                      </m:oMath>
                    </a14:m>
                    <a:endParaRPr lang="en-US" altLang="zh-CN" sz="2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等线" panose="02010600030101010101" pitchFamily="2" charset="-122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7" name="文本框 60">
                    <a:extLst>
                      <a:ext uri="{FF2B5EF4-FFF2-40B4-BE49-F238E27FC236}">
                        <a16:creationId xmlns:a16="http://schemas.microsoft.com/office/drawing/2014/main" id="{A5B511D2-17B7-BF45-9F89-276F483065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2605" y="5986419"/>
                    <a:ext cx="3022260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92" t="-9091" b="-24242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文本框 60">
                <a:extLst>
                  <a:ext uri="{FF2B5EF4-FFF2-40B4-BE49-F238E27FC236}">
                    <a16:creationId xmlns:a16="http://schemas.microsoft.com/office/drawing/2014/main" id="{7D51FB04-C179-0F47-ABB4-D7F29E4794E9}"/>
                  </a:ext>
                </a:extLst>
              </p:cNvPr>
              <p:cNvSpPr txBox="1"/>
              <p:nvPr/>
            </p:nvSpPr>
            <p:spPr>
              <a:xfrm>
                <a:off x="1982531" y="5711417"/>
                <a:ext cx="341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2" name="文本框 60">
                <a:extLst>
                  <a:ext uri="{FF2B5EF4-FFF2-40B4-BE49-F238E27FC236}">
                    <a16:creationId xmlns:a16="http://schemas.microsoft.com/office/drawing/2014/main" id="{0CD960BD-1D35-F042-AF06-D1FF5CF75150}"/>
                  </a:ext>
                </a:extLst>
              </p:cNvPr>
              <p:cNvSpPr txBox="1"/>
              <p:nvPr/>
            </p:nvSpPr>
            <p:spPr>
              <a:xfrm>
                <a:off x="9411829" y="5711417"/>
                <a:ext cx="341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ea typeface="等线" panose="02010600030101010101" pitchFamily="2" charset="-122"/>
                    <a:cs typeface="Arial" panose="020B0604020202020204" pitchFamily="34" charset="0"/>
                  </a:rPr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文本框 22">
                    <a:extLst>
                      <a:ext uri="{FF2B5EF4-FFF2-40B4-BE49-F238E27FC236}">
                        <a16:creationId xmlns:a16="http://schemas.microsoft.com/office/drawing/2014/main" id="{7E1BCB2E-9C42-7847-9D39-B6C65978FBFA}"/>
                      </a:ext>
                    </a:extLst>
                  </p:cNvPr>
                  <p:cNvSpPr txBox="1"/>
                  <p:nvPr/>
                </p:nvSpPr>
                <p:spPr>
                  <a:xfrm>
                    <a:off x="2452345" y="4403854"/>
                    <a:ext cx="6840000" cy="70788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2000" dirty="0"/>
                      <a:t>Backward delta compression on old base chunks </a:t>
                    </a:r>
                    <a:r>
                      <a:rPr lang="en-US" altLang="zh-CN" sz="2000" b="1" dirty="0">
                        <a:solidFill>
                          <a:srgbClr val="C00000"/>
                        </a:solidFill>
                      </a:rPr>
                      <a:t>in order </a:t>
                    </a:r>
                    <a:r>
                      <a:rPr lang="en-US" altLang="zh-CN" sz="2000" dirty="0">
                        <a:solidFill>
                          <a:schemeClr val="tx1"/>
                        </a:solidFill>
                      </a:rPr>
                      <a:t>until </a:t>
                    </a:r>
                    <a14:m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oMath>
                    </a14:m>
                    <a:r>
                      <a:rPr lang="en-US" altLang="zh-CN" sz="2000" dirty="0">
                        <a:solidFill>
                          <a:schemeClr val="tx1"/>
                        </a:solidFill>
                      </a:rPr>
                      <a:t>is satisfied</a:t>
                    </a:r>
                    <a:endParaRPr lang="en-US" altLang="zh-CN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文本框 22">
                    <a:extLst>
                      <a:ext uri="{FF2B5EF4-FFF2-40B4-BE49-F238E27FC236}">
                        <a16:creationId xmlns:a16="http://schemas.microsoft.com/office/drawing/2014/main" id="{7E1BCB2E-9C42-7847-9D39-B6C65978FB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2345" y="4403854"/>
                    <a:ext cx="6840000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357" r="-926" b="-14286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文本框 30">
                <a:extLst>
                  <a:ext uri="{FF2B5EF4-FFF2-40B4-BE49-F238E27FC236}">
                    <a16:creationId xmlns:a16="http://schemas.microsoft.com/office/drawing/2014/main" id="{E6A5B68D-8CA7-4E4B-AC6C-F0C403F6D791}"/>
                  </a:ext>
                </a:extLst>
              </p:cNvPr>
              <p:cNvSpPr txBox="1"/>
              <p:nvPr/>
            </p:nvSpPr>
            <p:spPr>
              <a:xfrm>
                <a:off x="297455" y="5305318"/>
                <a:ext cx="1950732" cy="6463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High processing performance</a:t>
                </a:r>
              </a:p>
            </p:txBody>
          </p:sp>
          <p:sp>
            <p:nvSpPr>
              <p:cNvPr id="61" name="文本框 31">
                <a:extLst>
                  <a:ext uri="{FF2B5EF4-FFF2-40B4-BE49-F238E27FC236}">
                    <a16:creationId xmlns:a16="http://schemas.microsoft.com/office/drawing/2014/main" id="{33910CE7-B863-2E44-ADC1-9A8529051144}"/>
                  </a:ext>
                </a:extLst>
              </p:cNvPr>
              <p:cNvSpPr txBox="1"/>
              <p:nvPr/>
            </p:nvSpPr>
            <p:spPr>
              <a:xfrm>
                <a:off x="9496504" y="5305318"/>
                <a:ext cx="1950732" cy="6463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/>
                  <a:t>High </a:t>
                </a:r>
              </a:p>
              <a:p>
                <a:pPr algn="ctr"/>
                <a:r>
                  <a:rPr lang="en-US" altLang="zh-CN" dirty="0"/>
                  <a:t>storage saving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A995A0-E994-1D46-BE13-1379D5801EAF}"/>
                </a:ext>
              </a:extLst>
            </p:cNvPr>
            <p:cNvCxnSpPr/>
            <p:nvPr/>
          </p:nvCxnSpPr>
          <p:spPr bwMode="auto">
            <a:xfrm>
              <a:off x="6189129" y="4787102"/>
              <a:ext cx="0" cy="784841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8CDAB7-5553-814F-9462-D88DFC7E525A}"/>
                </a:ext>
              </a:extLst>
            </p:cNvPr>
            <p:cNvSpPr txBox="1"/>
            <p:nvPr/>
          </p:nvSpPr>
          <p:spPr>
            <a:xfrm>
              <a:off x="2538037" y="4822716"/>
              <a:ext cx="3590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i="1" dirty="0"/>
                <a:t>{M} with </a:t>
              </a:r>
              <a:r>
                <a:rPr lang="en-US" i="1" dirty="0"/>
                <a:t>fewer</a:t>
              </a:r>
              <a:r>
                <a:rPr lang="en-CN" i="1" dirty="0"/>
                <a:t> associated chunks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72D627-1898-0A49-B95D-051548ED7802}"/>
                </a:ext>
              </a:extLst>
            </p:cNvPr>
            <p:cNvSpPr txBox="1"/>
            <p:nvPr/>
          </p:nvSpPr>
          <p:spPr>
            <a:xfrm>
              <a:off x="6303972" y="4822716"/>
              <a:ext cx="35619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i="1" dirty="0"/>
                <a:t>{M} with more associated chunks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8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Testbed based on Alibaba Cloud</a:t>
            </a:r>
          </a:p>
          <a:p>
            <a:pPr lvl="1"/>
            <a:r>
              <a:rPr lang="en-US" dirty="0"/>
              <a:t>Three real-world datasets (Linux, Web and Docker) and one synthetic dataset (</a:t>
            </a:r>
            <a:r>
              <a:rPr lang="en-US" dirty="0" err="1"/>
              <a:t>SimOS</a:t>
            </a:r>
            <a:r>
              <a:rPr lang="en-US" dirty="0"/>
              <a:t>)</a:t>
            </a:r>
          </a:p>
          <a:p>
            <a:r>
              <a:rPr lang="en-US" dirty="0"/>
              <a:t>Three shielded execution baselines:</a:t>
            </a:r>
          </a:p>
          <a:p>
            <a:pPr lvl="1"/>
            <a:r>
              <a:rPr lang="en-US" b="1" dirty="0"/>
              <a:t>DEBE</a:t>
            </a:r>
            <a:r>
              <a:rPr lang="en-US" dirty="0"/>
              <a:t> </a:t>
            </a:r>
            <a:r>
              <a:rPr lang="en-US" baseline="-25000" dirty="0"/>
              <a:t>[Yang, ATC’22]</a:t>
            </a:r>
            <a:r>
              <a:rPr lang="en-US" dirty="0"/>
              <a:t>: deduplication and local compression</a:t>
            </a:r>
          </a:p>
          <a:p>
            <a:pPr lvl="1"/>
            <a:r>
              <a:rPr lang="en-US" b="1" dirty="0" err="1"/>
              <a:t>SecureMeGA</a:t>
            </a:r>
            <a:r>
              <a:rPr lang="en-US" dirty="0"/>
              <a:t>: performance</a:t>
            </a:r>
            <a:r>
              <a:rPr lang="en-US" altLang="zh-CN" dirty="0"/>
              <a:t>-</a:t>
            </a:r>
            <a:r>
              <a:rPr lang="en-US" dirty="0"/>
              <a:t>oriented design </a:t>
            </a:r>
            <a:r>
              <a:rPr lang="en-US" baseline="-25000" dirty="0"/>
              <a:t>[Zou, ATC’22]</a:t>
            </a:r>
            <a:r>
              <a:rPr lang="en-US" dirty="0"/>
              <a:t> adapted to shielded execution</a:t>
            </a:r>
          </a:p>
          <a:p>
            <a:pPr lvl="1"/>
            <a:r>
              <a:rPr lang="en-US" b="1" dirty="0" err="1"/>
              <a:t>ForwardDelta</a:t>
            </a:r>
            <a:r>
              <a:rPr lang="en-US" dirty="0"/>
              <a:t>: forward delta compression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8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9">
            <a:extLst>
              <a:ext uri="{FF2B5EF4-FFF2-40B4-BE49-F238E27FC236}">
                <a16:creationId xmlns:a16="http://schemas.microsoft.com/office/drawing/2014/main" id="{5ED81C54-5A51-41B8-90AC-A28E9B003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62619"/>
              </p:ext>
            </p:extLst>
          </p:nvPr>
        </p:nvGraphicFramePr>
        <p:xfrm>
          <a:off x="1025476" y="1904524"/>
          <a:ext cx="10141048" cy="248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631">
                  <a:extLst>
                    <a:ext uri="{9D8B030D-6E8A-4147-A177-3AD203B41FA5}">
                      <a16:colId xmlns:a16="http://schemas.microsoft.com/office/drawing/2014/main" val="4180058954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138042470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176251085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3607397422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2606121199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2458509137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264001833"/>
                    </a:ext>
                  </a:extLst>
                </a:gridCol>
                <a:gridCol w="1267631">
                  <a:extLst>
                    <a:ext uri="{9D8B030D-6E8A-4147-A177-3AD203B41FA5}">
                      <a16:colId xmlns:a16="http://schemas.microsoft.com/office/drawing/2014/main" val="3882838875"/>
                    </a:ext>
                  </a:extLst>
                </a:gridCol>
              </a:tblGrid>
              <a:tr h="41364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Datasets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DEBE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ShieldReduce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Secure</a:t>
                      </a:r>
                    </a:p>
                    <a:p>
                      <a:pPr algn="ctr"/>
                      <a:r>
                        <a:rPr lang="en-US" altLang="zh-CN" sz="2000" dirty="0" err="1">
                          <a:solidFill>
                            <a:schemeClr val="tx1"/>
                          </a:solidFill>
                        </a:rPr>
                        <a:t>MeGA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Forward</a:t>
                      </a:r>
                    </a:p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Delta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06651"/>
                  </a:ext>
                </a:extLst>
              </a:tr>
              <a:tr h="41364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α=0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α=0.5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α=0.7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α=1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29932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Linux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25.8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12.2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8.9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12.1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25.1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74141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Web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13.1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58.6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27.9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19.9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14.0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16.1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60.6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78749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Docker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8.6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14.9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14.4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12.9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10.3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14.0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15.0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515064"/>
                  </a:ext>
                </a:extLst>
              </a:tr>
              <a:tr h="413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solidFill>
                            <a:schemeClr val="tx1"/>
                          </a:solidFill>
                        </a:rPr>
                        <a:t>SimOS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59.3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63.6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63.6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63.6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61.0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60.2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63.3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6089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Overall Data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19485"/>
            <a:ext cx="10972800" cy="1406680"/>
          </a:xfrm>
        </p:spPr>
        <p:txBody>
          <a:bodyPr/>
          <a:lstStyle/>
          <a:p>
            <a:r>
              <a:rPr lang="en-US" dirty="0" err="1"/>
              <a:t>ShieldReduce</a:t>
            </a:r>
            <a:r>
              <a:rPr lang="en-US" dirty="0"/>
              <a:t> achieves high storage savings</a:t>
            </a:r>
          </a:p>
          <a:p>
            <a:pPr lvl="1"/>
            <a:r>
              <a:rPr lang="en-US" dirty="0"/>
              <a:t>Up to 4.5x and 3.6x data reduction ratios compared with DEBE and </a:t>
            </a:r>
            <a:r>
              <a:rPr lang="en-US" dirty="0" err="1"/>
              <a:t>SecureMeGA</a:t>
            </a:r>
            <a:r>
              <a:rPr lang="en-US" dirty="0"/>
              <a:t>, respectively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EC5607-4E62-4E44-B42E-5D1290A28ED4}"/>
              </a:ext>
            </a:extLst>
          </p:cNvPr>
          <p:cNvSpPr/>
          <p:nvPr/>
        </p:nvSpPr>
        <p:spPr bwMode="auto">
          <a:xfrm>
            <a:off x="3922456" y="2357859"/>
            <a:ext cx="258142" cy="3330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A2BAB-1F79-D844-B9D4-60CE745E52A2}"/>
              </a:ext>
            </a:extLst>
          </p:cNvPr>
          <p:cNvSpPr txBox="1"/>
          <p:nvPr/>
        </p:nvSpPr>
        <p:spPr>
          <a:xfrm>
            <a:off x="609600" y="1292265"/>
            <a:ext cx="10141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b="1" dirty="0">
                <a:solidFill>
                  <a:srgbClr val="C00000"/>
                </a:solidFill>
              </a:rPr>
              <a:t>A parameter that configures performance-storage trade-off in offline compression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3A8BC0-8661-9A45-A5F5-34877ED27CAF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H="1" flipV="1">
            <a:off x="3445164" y="1707615"/>
            <a:ext cx="606363" cy="6502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851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Inline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611329"/>
            <a:ext cx="10972800" cy="1514835"/>
          </a:xfrm>
        </p:spPr>
        <p:txBody>
          <a:bodyPr/>
          <a:lstStyle/>
          <a:p>
            <a:r>
              <a:rPr lang="en-US" dirty="0" err="1"/>
              <a:t>ShieldReduce</a:t>
            </a:r>
            <a:r>
              <a:rPr lang="en-US" dirty="0"/>
              <a:t> preserves high performance on the write path</a:t>
            </a:r>
          </a:p>
          <a:p>
            <a:pPr lvl="1"/>
            <a:r>
              <a:rPr lang="en-US" dirty="0"/>
              <a:t>1.1-3.5x throughput gains compared to </a:t>
            </a:r>
            <a:r>
              <a:rPr lang="en-US" dirty="0" err="1"/>
              <a:t>ForwardDelta</a:t>
            </a:r>
            <a:endParaRPr lang="en-US" dirty="0"/>
          </a:p>
          <a:p>
            <a:pPr lvl="1"/>
            <a:r>
              <a:rPr lang="en-US" dirty="0"/>
              <a:t>Slower than DEBE due to delta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6C26B48-FCEF-401A-9910-5C18EFA1A172}"/>
              </a:ext>
            </a:extLst>
          </p:cNvPr>
          <p:cNvSpPr txBox="1"/>
          <p:nvPr/>
        </p:nvSpPr>
        <p:spPr>
          <a:xfrm>
            <a:off x="1661159" y="40362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(a) Linux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71DCF4E-AA08-47C2-887E-4CF95EAFBC25}"/>
              </a:ext>
            </a:extLst>
          </p:cNvPr>
          <p:cNvSpPr txBox="1"/>
          <p:nvPr/>
        </p:nvSpPr>
        <p:spPr>
          <a:xfrm>
            <a:off x="4466589" y="4036256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(b) Web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BF3D4C0-3F65-43E5-B062-0598175F2C30}"/>
              </a:ext>
            </a:extLst>
          </p:cNvPr>
          <p:cNvSpPr txBox="1"/>
          <p:nvPr/>
        </p:nvSpPr>
        <p:spPr>
          <a:xfrm>
            <a:off x="7117079" y="403625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(c) Docker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E177C70-F9AF-48A0-9FB5-FF130306E27E}"/>
              </a:ext>
            </a:extLst>
          </p:cNvPr>
          <p:cNvSpPr txBox="1"/>
          <p:nvPr/>
        </p:nvSpPr>
        <p:spPr>
          <a:xfrm>
            <a:off x="9869170" y="40362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(d) </a:t>
            </a:r>
            <a:r>
              <a:rPr lang="en-US" altLang="zh-CN" dirty="0" err="1"/>
              <a:t>SimOS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91565F-750A-48C0-B83E-175026737CA9}"/>
              </a:ext>
            </a:extLst>
          </p:cNvPr>
          <p:cNvGrpSpPr>
            <a:grpSpLocks noChangeAspect="1"/>
          </p:cNvGrpSpPr>
          <p:nvPr/>
        </p:nvGrpSpPr>
        <p:grpSpPr>
          <a:xfrm>
            <a:off x="472721" y="1921498"/>
            <a:ext cx="11246557" cy="2124000"/>
            <a:chOff x="680919" y="1973292"/>
            <a:chExt cx="10865318" cy="2052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C09D129-70BC-45D1-83A7-A8997EB74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919" y="1973292"/>
              <a:ext cx="2879663" cy="2052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9E6D4C-285D-4D8F-88E0-E44078A79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2"/>
            <a:stretch/>
          </p:blipFill>
          <p:spPr>
            <a:xfrm>
              <a:off x="8904002" y="1973292"/>
              <a:ext cx="2642235" cy="2052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E94D126-EA72-47B4-B370-329AE46BE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549"/>
            <a:stretch/>
          </p:blipFill>
          <p:spPr>
            <a:xfrm>
              <a:off x="3585685" y="1973292"/>
              <a:ext cx="2624081" cy="2052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2E6EE65-F6C9-4FC4-AF68-F6CF0BFDE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046"/>
            <a:stretch/>
          </p:blipFill>
          <p:spPr>
            <a:xfrm>
              <a:off x="6234869" y="1973292"/>
              <a:ext cx="2644031" cy="2052000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ABDE22F6-44F3-4AC0-B264-2AE117FAB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340" y="1492052"/>
            <a:ext cx="966128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CCF1-62D9-5C43-BACF-3967DA42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Outsourcing Storage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443D-8623-D546-BBB2-C7F22842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30" y="954157"/>
            <a:ext cx="10969943" cy="5903843"/>
          </a:xfrm>
        </p:spPr>
        <p:txBody>
          <a:bodyPr/>
          <a:lstStyle/>
          <a:p>
            <a:pPr marL="457200" lvl="1" indent="0">
              <a:buNone/>
            </a:pPr>
            <a:endParaRPr lang="en-CN" dirty="0"/>
          </a:p>
          <a:p>
            <a:r>
              <a:rPr lang="en-US" dirty="0"/>
              <a:t>Data outsourcing is common in o</a:t>
            </a:r>
            <a:r>
              <a:rPr lang="en-CN" dirty="0"/>
              <a:t>rganizations</a:t>
            </a:r>
          </a:p>
          <a:p>
            <a:pPr lvl="1"/>
            <a:r>
              <a:rPr lang="en-US" dirty="0"/>
              <a:t>60% of business data is now stored in cloud</a:t>
            </a:r>
            <a:endParaRPr lang="en-CN" dirty="0"/>
          </a:p>
          <a:p>
            <a:pPr lvl="1"/>
            <a:endParaRPr lang="en-US" dirty="0"/>
          </a:p>
          <a:p>
            <a:r>
              <a:rPr lang="en-CN" dirty="0"/>
              <a:t>Two goals:</a:t>
            </a:r>
          </a:p>
          <a:p>
            <a:pPr lvl="1"/>
            <a:r>
              <a:rPr lang="en-CN" b="1" dirty="0"/>
              <a:t>Storage efficiency</a:t>
            </a:r>
            <a:r>
              <a:rPr lang="en-CN" dirty="0"/>
              <a:t>: </a:t>
            </a:r>
            <a:r>
              <a:rPr lang="en-US" dirty="0"/>
              <a:t>small </a:t>
            </a:r>
            <a:r>
              <a:rPr lang="en-CN" dirty="0"/>
              <a:t>storage footprints</a:t>
            </a:r>
            <a:endParaRPr lang="en-CN" b="1" dirty="0"/>
          </a:p>
          <a:p>
            <a:pPr lvl="1"/>
            <a:r>
              <a:rPr lang="en-CN" b="1" dirty="0"/>
              <a:t>Security</a:t>
            </a:r>
            <a:r>
              <a:rPr lang="en-CN" dirty="0"/>
              <a:t>: </a:t>
            </a:r>
            <a:r>
              <a:rPr lang="en-US" dirty="0"/>
              <a:t>no </a:t>
            </a:r>
            <a:r>
              <a:rPr lang="en-CN" dirty="0"/>
              <a:t>unauthorized access</a:t>
            </a:r>
            <a:r>
              <a:rPr lang="en-US" dirty="0"/>
              <a:t> to outsourced data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70CE-6EF8-7F48-9812-45FC8106D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823B03-8BDA-0A48-BD2C-13A6A0AE9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54" y="1600201"/>
            <a:ext cx="2237216" cy="2229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D70427-369E-1941-98F0-1AB4308DD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13" y="4568687"/>
            <a:ext cx="5906487" cy="10564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E21AAC-7EDF-524B-9C9D-CA150D96C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849" y="4578360"/>
            <a:ext cx="6013451" cy="1084525"/>
          </a:xfrm>
          <a:prstGeom prst="rect">
            <a:avLst/>
          </a:prstGeom>
        </p:spPr>
      </p:pic>
      <p:sp>
        <p:nvSpPr>
          <p:cNvPr id="16" name="文本框 4">
            <a:extLst>
              <a:ext uri="{FF2B5EF4-FFF2-40B4-BE49-F238E27FC236}">
                <a16:creationId xmlns:a16="http://schemas.microsoft.com/office/drawing/2014/main" id="{2670606D-3958-294B-9AA0-A1A02DFC96DC}"/>
              </a:ext>
            </a:extLst>
          </p:cNvPr>
          <p:cNvSpPr txBox="1"/>
          <p:nvPr/>
        </p:nvSpPr>
        <p:spPr>
          <a:xfrm>
            <a:off x="-1" y="6538912"/>
            <a:ext cx="573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https://spacelift.io/blog/cloud-computing-statistics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7"/>
    </mc:Choice>
    <mc:Fallback xmlns="">
      <p:transition spd="slow" advTm="4080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Enclave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06957"/>
            <a:ext cx="10972800" cy="2414519"/>
          </a:xfrm>
        </p:spPr>
        <p:txBody>
          <a:bodyPr/>
          <a:lstStyle/>
          <a:p>
            <a:r>
              <a:rPr lang="en-US" dirty="0" err="1"/>
              <a:t>ShieldReduce</a:t>
            </a:r>
            <a:r>
              <a:rPr lang="en-US" dirty="0"/>
              <a:t> reduces </a:t>
            </a:r>
            <a:r>
              <a:rPr lang="en-US" altLang="zh-CN" dirty="0"/>
              <a:t>#</a:t>
            </a:r>
            <a:r>
              <a:rPr lang="en-US" dirty="0" err="1"/>
              <a:t>OCalls</a:t>
            </a:r>
            <a:r>
              <a:rPr lang="en-US" dirty="0"/>
              <a:t> for </a:t>
            </a:r>
            <a:r>
              <a:rPr lang="en-US" dirty="0" err="1"/>
              <a:t>ForwardDelta</a:t>
            </a:r>
            <a:r>
              <a:rPr lang="en-US" dirty="0"/>
              <a:t> by up to 83.3%</a:t>
            </a:r>
            <a:r>
              <a:rPr lang="zh-CN" altLang="en-US" dirty="0"/>
              <a:t> </a:t>
            </a:r>
            <a:r>
              <a:rPr lang="en-US" altLang="zh-CN" dirty="0"/>
              <a:t>on the write path</a:t>
            </a:r>
          </a:p>
          <a:p>
            <a:r>
              <a:rPr lang="en-US" dirty="0" err="1"/>
              <a:t>ShieldReduce</a:t>
            </a:r>
            <a:r>
              <a:rPr lang="en-US" dirty="0"/>
              <a:t> (with offloading to reconstruct locality) has up to 4.6x data reduction per </a:t>
            </a:r>
            <a:r>
              <a:rPr lang="en-US" dirty="0" err="1"/>
              <a:t>OCall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235F2A43-99B6-41F1-9C4A-CFADF3E53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17464"/>
              </p:ext>
            </p:extLst>
          </p:nvPr>
        </p:nvGraphicFramePr>
        <p:xfrm>
          <a:off x="841829" y="1457978"/>
          <a:ext cx="1050834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94">
                  <a:extLst>
                    <a:ext uri="{9D8B030D-6E8A-4147-A177-3AD203B41FA5}">
                      <a16:colId xmlns:a16="http://schemas.microsoft.com/office/drawing/2014/main" val="3063719539"/>
                    </a:ext>
                  </a:extLst>
                </a:gridCol>
                <a:gridCol w="1070823">
                  <a:extLst>
                    <a:ext uri="{9D8B030D-6E8A-4147-A177-3AD203B41FA5}">
                      <a16:colId xmlns:a16="http://schemas.microsoft.com/office/drawing/2014/main" val="985838177"/>
                    </a:ext>
                  </a:extLst>
                </a:gridCol>
                <a:gridCol w="1941759">
                  <a:extLst>
                    <a:ext uri="{9D8B030D-6E8A-4147-A177-3AD203B41FA5}">
                      <a16:colId xmlns:a16="http://schemas.microsoft.com/office/drawing/2014/main" val="1295934051"/>
                    </a:ext>
                  </a:extLst>
                </a:gridCol>
                <a:gridCol w="1989691">
                  <a:extLst>
                    <a:ext uri="{9D8B030D-6E8A-4147-A177-3AD203B41FA5}">
                      <a16:colId xmlns:a16="http://schemas.microsoft.com/office/drawing/2014/main" val="818596462"/>
                    </a:ext>
                  </a:extLst>
                </a:gridCol>
                <a:gridCol w="1989691">
                  <a:extLst>
                    <a:ext uri="{9D8B030D-6E8A-4147-A177-3AD203B41FA5}">
                      <a16:colId xmlns:a16="http://schemas.microsoft.com/office/drawing/2014/main" val="2277078480"/>
                    </a:ext>
                  </a:extLst>
                </a:gridCol>
                <a:gridCol w="1501192">
                  <a:extLst>
                    <a:ext uri="{9D8B030D-6E8A-4147-A177-3AD203B41FA5}">
                      <a16:colId xmlns:a16="http://schemas.microsoft.com/office/drawing/2014/main" val="3152573361"/>
                    </a:ext>
                  </a:extLst>
                </a:gridCol>
                <a:gridCol w="1501192">
                  <a:extLst>
                    <a:ext uri="{9D8B030D-6E8A-4147-A177-3AD203B41FA5}">
                      <a16:colId xmlns:a16="http://schemas.microsoft.com/office/drawing/2014/main" val="4128121648"/>
                    </a:ext>
                  </a:extLst>
                </a:gridCol>
              </a:tblGrid>
              <a:tr h="370840">
                <a:tc rowSpan="2" gridSpan="3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Dataset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DEBE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solidFill>
                            <a:schemeClr val="tx1"/>
                          </a:solidFill>
                        </a:rPr>
                        <a:t>ForwardDelta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ShieldReduce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2066"/>
                  </a:ext>
                </a:extLst>
              </a:tr>
              <a:tr h="370840">
                <a:tc gridSpan="3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Inline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Offline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7702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Linux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#ECall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0.2M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344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#OCall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Index queries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0.2M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0.4M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963.6M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675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Index updates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0.04M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42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Data transfers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0.03M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2.6M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0.06M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7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0.23M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3.0M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0.5M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898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467681"/>
            <a:ext cx="11463129" cy="4525963"/>
          </a:xfrm>
        </p:spPr>
        <p:txBody>
          <a:bodyPr/>
          <a:lstStyle/>
          <a:p>
            <a:r>
              <a:rPr lang="en-US" dirty="0" err="1"/>
              <a:t>ShieldReduce</a:t>
            </a:r>
            <a:r>
              <a:rPr lang="en-US" dirty="0"/>
              <a:t>: a secure outsourced backup storage system based on fine-grained shielded data reduction</a:t>
            </a:r>
          </a:p>
          <a:p>
            <a:pPr lvl="1"/>
            <a:r>
              <a:rPr lang="en-US" b="1" dirty="0"/>
              <a:t>Bi-directional delta compression</a:t>
            </a:r>
            <a:r>
              <a:rPr lang="en-US" dirty="0"/>
              <a:t> + </a:t>
            </a:r>
            <a:r>
              <a:rPr lang="en-US" b="1" dirty="0"/>
              <a:t>Hybrid inline and offline compression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Source code: </a:t>
            </a:r>
            <a:r>
              <a:rPr lang="en-US" b="1" dirty="0">
                <a:hlinkClick r:id="rId3"/>
              </a:rPr>
              <a:t>https://github.com/YangJingyuan99/shieldreduce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F4620110-92D2-224D-A3A0-942F04F03365}"/>
              </a:ext>
            </a:extLst>
          </p:cNvPr>
          <p:cNvGrpSpPr/>
          <p:nvPr/>
        </p:nvGrpSpPr>
        <p:grpSpPr>
          <a:xfrm>
            <a:off x="4028661" y="5453272"/>
            <a:ext cx="4134678" cy="1121118"/>
            <a:chOff x="4014788" y="4529138"/>
            <a:chExt cx="4391025" cy="11906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67727CA-145A-754B-B96B-5D3F29C28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88" y="4529138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414845D2-F7FD-4343-81F8-27BBE6E72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988" y="4529138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49EE318-4821-254C-B8E8-4D8EE60D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188" y="4529138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2AD913-876B-5C46-97CE-F45667361479}"/>
              </a:ext>
            </a:extLst>
          </p:cNvPr>
          <p:cNvGrpSpPr/>
          <p:nvPr/>
        </p:nvGrpSpPr>
        <p:grpSpPr>
          <a:xfrm>
            <a:off x="1053293" y="3154531"/>
            <a:ext cx="10138419" cy="1066127"/>
            <a:chOff x="800435" y="3504211"/>
            <a:chExt cx="10138419" cy="1066127"/>
          </a:xfrm>
        </p:grpSpPr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4B1649FE-E833-A945-85FA-F6BD8B8C1581}"/>
                </a:ext>
              </a:extLst>
            </p:cNvPr>
            <p:cNvSpPr/>
            <p:nvPr/>
          </p:nvSpPr>
          <p:spPr>
            <a:xfrm>
              <a:off x="800435" y="3663609"/>
              <a:ext cx="1962002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Inline Compression</a:t>
              </a:r>
              <a:endParaRPr lang="en-CN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972F970F-13AB-6744-AEC1-836BF1696899}"/>
                </a:ext>
              </a:extLst>
            </p:cNvPr>
            <p:cNvSpPr/>
            <p:nvPr/>
          </p:nvSpPr>
          <p:spPr>
            <a:xfrm>
              <a:off x="8976852" y="3664422"/>
              <a:ext cx="1962002" cy="7686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Offline Compression</a:t>
              </a:r>
              <a:endParaRPr lang="en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428CB-D14F-CF47-B352-09B67761028D}"/>
                </a:ext>
              </a:extLst>
            </p:cNvPr>
            <p:cNvSpPr txBox="1"/>
            <p:nvPr/>
          </p:nvSpPr>
          <p:spPr>
            <a:xfrm>
              <a:off x="3029030" y="3504211"/>
              <a:ext cx="56987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b="1" i="1" dirty="0">
                  <a:solidFill>
                    <a:srgbClr val="002060"/>
                  </a:solidFill>
                </a:rPr>
                <a:t>Offload compression for high inline performance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047384-345B-434C-A2C7-F36A9FE7185F}"/>
                </a:ext>
              </a:extLst>
            </p:cNvPr>
            <p:cNvCxnSpPr/>
            <p:nvPr/>
          </p:nvCxnSpPr>
          <p:spPr bwMode="auto">
            <a:xfrm>
              <a:off x="2762437" y="3863182"/>
              <a:ext cx="6214415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3B5631A-1AF6-7346-A7C9-A51CC0D48B40}"/>
                </a:ext>
              </a:extLst>
            </p:cNvPr>
            <p:cNvCxnSpPr/>
            <p:nvPr/>
          </p:nvCxnSpPr>
          <p:spPr bwMode="auto">
            <a:xfrm>
              <a:off x="2771191" y="4231891"/>
              <a:ext cx="621441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C4E9D2-D18E-3D45-8CC1-CB2E305DA800}"/>
                </a:ext>
              </a:extLst>
            </p:cNvPr>
            <p:cNvSpPr txBox="1"/>
            <p:nvPr/>
          </p:nvSpPr>
          <p:spPr>
            <a:xfrm>
              <a:off x="2953272" y="4201006"/>
              <a:ext cx="5858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b="1" i="1" dirty="0">
                  <a:solidFill>
                    <a:srgbClr val="C00000"/>
                  </a:solidFill>
                </a:rPr>
                <a:t>Reconstruct locality to preserve inline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15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6F98-363A-0641-8DA8-68D230DC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Deduplication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333A-198A-8147-83DC-BBD63E6A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2944"/>
            <a:ext cx="10972800" cy="1476442"/>
          </a:xfrm>
        </p:spPr>
        <p:txBody>
          <a:bodyPr/>
          <a:lstStyle/>
          <a:p>
            <a:r>
              <a:rPr lang="en-CN" dirty="0"/>
              <a:t>Coarse-grained compression</a:t>
            </a:r>
          </a:p>
          <a:p>
            <a:pPr lvl="1"/>
            <a:r>
              <a:rPr lang="en-US" dirty="0"/>
              <a:t>Stores only one physical copy for </a:t>
            </a:r>
            <a:r>
              <a:rPr lang="en-CN" b="1" dirty="0">
                <a:solidFill>
                  <a:srgbClr val="FF0000"/>
                </a:solidFill>
              </a:rPr>
              <a:t>chunk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 with same content</a:t>
            </a:r>
            <a:endParaRPr lang="en-CN" dirty="0"/>
          </a:p>
          <a:p>
            <a:pPr lvl="1"/>
            <a:r>
              <a:rPr lang="en-US" dirty="0"/>
              <a:t>~10x data reduction in backup workloads [Wallace, FAST’12]</a:t>
            </a:r>
          </a:p>
          <a:p>
            <a:pPr lvl="1"/>
            <a:endParaRPr lang="en-US" dirty="0"/>
          </a:p>
          <a:p>
            <a:pPr lvl="1"/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E78BD-08C9-564A-9053-38EC05B9B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A8DE4C-93CE-D441-B368-77907C14A9F2}"/>
              </a:ext>
            </a:extLst>
          </p:cNvPr>
          <p:cNvGrpSpPr/>
          <p:nvPr/>
        </p:nvGrpSpPr>
        <p:grpSpPr>
          <a:xfrm>
            <a:off x="2922041" y="3242931"/>
            <a:ext cx="6632776" cy="2813312"/>
            <a:chOff x="3509410" y="3242931"/>
            <a:chExt cx="6347918" cy="26193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933FC-C43A-664D-BDAE-44C2513101B7}"/>
                </a:ext>
              </a:extLst>
            </p:cNvPr>
            <p:cNvGrpSpPr/>
            <p:nvPr/>
          </p:nvGrpSpPr>
          <p:grpSpPr>
            <a:xfrm>
              <a:off x="3509410" y="3242931"/>
              <a:ext cx="5173180" cy="2619332"/>
              <a:chOff x="609441" y="3908440"/>
              <a:chExt cx="4566828" cy="2312318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8A212B53-DC1C-DC4F-8F9D-30D4A86F4A45}"/>
                  </a:ext>
                </a:extLst>
              </p:cNvPr>
              <p:cNvSpPr/>
              <p:nvPr/>
            </p:nvSpPr>
            <p:spPr>
              <a:xfrm>
                <a:off x="840673" y="5700487"/>
                <a:ext cx="1329582" cy="520271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F096E7-F7CA-9D43-8AD1-0AD825FE4AB3}"/>
                  </a:ext>
                </a:extLst>
              </p:cNvPr>
              <p:cNvSpPr/>
              <p:nvPr/>
            </p:nvSpPr>
            <p:spPr>
              <a:xfrm>
                <a:off x="956288" y="5873910"/>
                <a:ext cx="231232" cy="23123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FAF87F1-34CB-0B41-9FA0-42E5BA82970F}"/>
                  </a:ext>
                </a:extLst>
              </p:cNvPr>
              <p:cNvSpPr/>
              <p:nvPr/>
            </p:nvSpPr>
            <p:spPr>
              <a:xfrm>
                <a:off x="1245329" y="5873910"/>
                <a:ext cx="231232" cy="231232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2B9468D-260E-FE4D-9E08-11112AE3D90A}"/>
                  </a:ext>
                </a:extLst>
              </p:cNvPr>
              <p:cNvSpPr/>
              <p:nvPr/>
            </p:nvSpPr>
            <p:spPr>
              <a:xfrm>
                <a:off x="1534368" y="5873910"/>
                <a:ext cx="231232" cy="231232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0C9CE0-DAA9-D44E-80E8-75350866F820}"/>
                  </a:ext>
                </a:extLst>
              </p:cNvPr>
              <p:cNvSpPr/>
              <p:nvPr/>
            </p:nvSpPr>
            <p:spPr>
              <a:xfrm>
                <a:off x="1823408" y="5873910"/>
                <a:ext cx="231232" cy="231232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0B44319-603B-2746-B2E6-EC8BDE3B616D}"/>
                  </a:ext>
                </a:extLst>
              </p:cNvPr>
              <p:cNvGrpSpPr/>
              <p:nvPr/>
            </p:nvGrpSpPr>
            <p:grpSpPr>
              <a:xfrm>
                <a:off x="609441" y="5353638"/>
                <a:ext cx="398675" cy="462464"/>
                <a:chOff x="4876800" y="2209800"/>
                <a:chExt cx="1905000" cy="2209800"/>
              </a:xfrm>
              <a:solidFill>
                <a:srgbClr val="4F81BD">
                  <a:lumMod val="40000"/>
                  <a:lumOff val="60000"/>
                </a:srgbClr>
              </a:solidFill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7E500116-3DE1-1F47-8365-BE980C9FD39B}"/>
                    </a:ext>
                  </a:extLst>
                </p:cNvPr>
                <p:cNvSpPr/>
                <p:nvPr/>
              </p:nvSpPr>
              <p:spPr>
                <a:xfrm>
                  <a:off x="4876800" y="2209800"/>
                  <a:ext cx="1905000" cy="2209800"/>
                </a:xfrm>
                <a:prstGeom prst="roundRect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E806A7F-9B27-F541-A880-57A1A47935AE}"/>
                    </a:ext>
                  </a:extLst>
                </p:cNvPr>
                <p:cNvCxnSpPr/>
                <p:nvPr/>
              </p:nvCxnSpPr>
              <p:spPr>
                <a:xfrm>
                  <a:off x="5181600" y="25908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06AC912-CAE8-274B-B954-C7B3C34DA884}"/>
                    </a:ext>
                  </a:extLst>
                </p:cNvPr>
                <p:cNvCxnSpPr/>
                <p:nvPr/>
              </p:nvCxnSpPr>
              <p:spPr>
                <a:xfrm>
                  <a:off x="5311140" y="28956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E63D83D-D59B-0844-A8E6-9E6F55B620D4}"/>
                    </a:ext>
                  </a:extLst>
                </p:cNvPr>
                <p:cNvCxnSpPr/>
                <p:nvPr/>
              </p:nvCxnSpPr>
              <p:spPr>
                <a:xfrm>
                  <a:off x="5181600" y="32004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0590AB2-8EAF-3F40-A26E-123FE495F009}"/>
                    </a:ext>
                  </a:extLst>
                </p:cNvPr>
                <p:cNvCxnSpPr/>
                <p:nvPr/>
              </p:nvCxnSpPr>
              <p:spPr>
                <a:xfrm>
                  <a:off x="5246370" y="39624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48F0ECB8-A5DF-4542-921B-45A918F174BB}"/>
                  </a:ext>
                </a:extLst>
              </p:cNvPr>
              <p:cNvSpPr/>
              <p:nvPr/>
            </p:nvSpPr>
            <p:spPr>
              <a:xfrm>
                <a:off x="956288" y="4602135"/>
                <a:ext cx="1329582" cy="520271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45AAA6-AE42-7C44-82A1-B079F6C2DCAC}"/>
                  </a:ext>
                </a:extLst>
              </p:cNvPr>
              <p:cNvSpPr/>
              <p:nvPr/>
            </p:nvSpPr>
            <p:spPr>
              <a:xfrm>
                <a:off x="1071905" y="4775559"/>
                <a:ext cx="231232" cy="23123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7233BC-CDC7-AE45-97AF-DFA95B7DA944}"/>
                  </a:ext>
                </a:extLst>
              </p:cNvPr>
              <p:cNvSpPr/>
              <p:nvPr/>
            </p:nvSpPr>
            <p:spPr>
              <a:xfrm>
                <a:off x="1360944" y="4775559"/>
                <a:ext cx="231232" cy="23123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33A28F-DFE6-334B-A766-FFEB6AFC589A}"/>
                  </a:ext>
                </a:extLst>
              </p:cNvPr>
              <p:cNvSpPr/>
              <p:nvPr/>
            </p:nvSpPr>
            <p:spPr>
              <a:xfrm>
                <a:off x="1649984" y="4775559"/>
                <a:ext cx="231232" cy="231232"/>
              </a:xfrm>
              <a:prstGeom prst="rect">
                <a:avLst/>
              </a:prstGeom>
              <a:solidFill>
                <a:srgbClr val="CC99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9F0E6D-5F45-3C42-93F7-808B5E87ECD0}"/>
                  </a:ext>
                </a:extLst>
              </p:cNvPr>
              <p:cNvSpPr/>
              <p:nvPr/>
            </p:nvSpPr>
            <p:spPr>
              <a:xfrm>
                <a:off x="1939023" y="4775559"/>
                <a:ext cx="231232" cy="231232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C0C8195-BF63-3D4F-8BC8-3954826054D5}"/>
                  </a:ext>
                </a:extLst>
              </p:cNvPr>
              <p:cNvGrpSpPr/>
              <p:nvPr/>
            </p:nvGrpSpPr>
            <p:grpSpPr>
              <a:xfrm>
                <a:off x="725056" y="4255288"/>
                <a:ext cx="398675" cy="462464"/>
                <a:chOff x="4876800" y="2209800"/>
                <a:chExt cx="1905000" cy="2209800"/>
              </a:xfrm>
              <a:solidFill>
                <a:srgbClr val="F79646"/>
              </a:solidFill>
            </p:grpSpPr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1578D01-504C-634E-B018-DDB240A4C2A8}"/>
                    </a:ext>
                  </a:extLst>
                </p:cNvPr>
                <p:cNvSpPr/>
                <p:nvPr/>
              </p:nvSpPr>
              <p:spPr>
                <a:xfrm>
                  <a:off x="4876800" y="2209800"/>
                  <a:ext cx="1905000" cy="2209800"/>
                </a:xfrm>
                <a:prstGeom prst="roundRect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7DAC940-EADC-DC41-849B-E4CD7803B779}"/>
                    </a:ext>
                  </a:extLst>
                </p:cNvPr>
                <p:cNvCxnSpPr/>
                <p:nvPr/>
              </p:nvCxnSpPr>
              <p:spPr>
                <a:xfrm>
                  <a:off x="5181600" y="25908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6D8CBCB-F1D3-5546-9396-662218F21C83}"/>
                    </a:ext>
                  </a:extLst>
                </p:cNvPr>
                <p:cNvCxnSpPr/>
                <p:nvPr/>
              </p:nvCxnSpPr>
              <p:spPr>
                <a:xfrm>
                  <a:off x="5311140" y="28956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832D515-DE53-A849-9507-F98A83F07F05}"/>
                    </a:ext>
                  </a:extLst>
                </p:cNvPr>
                <p:cNvCxnSpPr/>
                <p:nvPr/>
              </p:nvCxnSpPr>
              <p:spPr>
                <a:xfrm>
                  <a:off x="5181600" y="32004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1C62E5C-38EE-094A-A342-5304864A0351}"/>
                    </a:ext>
                  </a:extLst>
                </p:cNvPr>
                <p:cNvCxnSpPr/>
                <p:nvPr/>
              </p:nvCxnSpPr>
              <p:spPr>
                <a:xfrm>
                  <a:off x="5246370" y="39624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0020F1E-E254-E440-8C55-07ADB0C5A83C}"/>
                  </a:ext>
                </a:extLst>
              </p:cNvPr>
              <p:cNvSpPr/>
              <p:nvPr/>
            </p:nvSpPr>
            <p:spPr>
              <a:xfrm>
                <a:off x="2574911" y="4255288"/>
                <a:ext cx="1329582" cy="520271"/>
              </a:xfrm>
              <a:prstGeom prst="roundRect">
                <a:avLst/>
              </a:prstGeom>
              <a:noFill/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FE39E0-83C6-3C4E-ADAA-6C34CC3F1CD7}"/>
                  </a:ext>
                </a:extLst>
              </p:cNvPr>
              <p:cNvSpPr/>
              <p:nvPr/>
            </p:nvSpPr>
            <p:spPr>
              <a:xfrm>
                <a:off x="2690527" y="4428712"/>
                <a:ext cx="231232" cy="231232"/>
              </a:xfrm>
              <a:prstGeom prst="rect">
                <a:avLst/>
              </a:prstGeom>
              <a:solidFill>
                <a:srgbClr val="F79646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4517B-955B-B341-93B3-560EC32AA684}"/>
                  </a:ext>
                </a:extLst>
              </p:cNvPr>
              <p:cNvSpPr/>
              <p:nvPr/>
            </p:nvSpPr>
            <p:spPr>
              <a:xfrm>
                <a:off x="2979567" y="4428712"/>
                <a:ext cx="231232" cy="231232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4F67A67-2BCD-2D44-AA65-F75C226185B3}"/>
                  </a:ext>
                </a:extLst>
              </p:cNvPr>
              <p:cNvSpPr/>
              <p:nvPr/>
            </p:nvSpPr>
            <p:spPr>
              <a:xfrm>
                <a:off x="3268607" y="4428712"/>
                <a:ext cx="231232" cy="231232"/>
              </a:xfrm>
              <a:prstGeom prst="rect">
                <a:avLst/>
              </a:prstGeom>
              <a:solidFill>
                <a:srgbClr val="CC99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3EA29C5-6E0E-1E49-B72A-CD92EBC0473B}"/>
                  </a:ext>
                </a:extLst>
              </p:cNvPr>
              <p:cNvSpPr/>
              <p:nvPr/>
            </p:nvSpPr>
            <p:spPr>
              <a:xfrm>
                <a:off x="3557646" y="4428712"/>
                <a:ext cx="231232" cy="231232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F51C350-DC67-9D42-AD73-299A0E84D4BC}"/>
                  </a:ext>
                </a:extLst>
              </p:cNvPr>
              <p:cNvGrpSpPr/>
              <p:nvPr/>
            </p:nvGrpSpPr>
            <p:grpSpPr>
              <a:xfrm>
                <a:off x="2343679" y="3908440"/>
                <a:ext cx="398675" cy="462464"/>
                <a:chOff x="4876800" y="2209800"/>
                <a:chExt cx="1905000" cy="2209800"/>
              </a:xfrm>
              <a:solidFill>
                <a:srgbClr val="9BBB59"/>
              </a:solidFill>
            </p:grpSpPr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03BA444A-09C7-9440-B5C3-6C9B67812994}"/>
                    </a:ext>
                  </a:extLst>
                </p:cNvPr>
                <p:cNvSpPr/>
                <p:nvPr/>
              </p:nvSpPr>
              <p:spPr>
                <a:xfrm>
                  <a:off x="4876800" y="2209800"/>
                  <a:ext cx="1905000" cy="2209800"/>
                </a:xfrm>
                <a:prstGeom prst="roundRect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E49422E-799D-064C-898D-FEE4AEBC74D7}"/>
                    </a:ext>
                  </a:extLst>
                </p:cNvPr>
                <p:cNvCxnSpPr/>
                <p:nvPr/>
              </p:nvCxnSpPr>
              <p:spPr>
                <a:xfrm>
                  <a:off x="5181600" y="25908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84F1CDC-5FDD-484E-A9CF-3B670E2C9A84}"/>
                    </a:ext>
                  </a:extLst>
                </p:cNvPr>
                <p:cNvCxnSpPr/>
                <p:nvPr/>
              </p:nvCxnSpPr>
              <p:spPr>
                <a:xfrm>
                  <a:off x="5311140" y="28956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FB5D898-FBAC-6244-B6B9-5E742F502222}"/>
                    </a:ext>
                  </a:extLst>
                </p:cNvPr>
                <p:cNvCxnSpPr/>
                <p:nvPr/>
              </p:nvCxnSpPr>
              <p:spPr>
                <a:xfrm>
                  <a:off x="5181600" y="32004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0377905-A36E-DC46-8497-869E2452FB8F}"/>
                    </a:ext>
                  </a:extLst>
                </p:cNvPr>
                <p:cNvCxnSpPr/>
                <p:nvPr/>
              </p:nvCxnSpPr>
              <p:spPr>
                <a:xfrm>
                  <a:off x="5246370" y="3962400"/>
                  <a:ext cx="1165860" cy="0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</p:cxn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46AB5BF-81F2-7C4D-9C6F-0C30EF1789C8}"/>
                  </a:ext>
                </a:extLst>
              </p:cNvPr>
              <p:cNvSpPr/>
              <p:nvPr/>
            </p:nvSpPr>
            <p:spPr>
              <a:xfrm>
                <a:off x="3962302" y="5873910"/>
                <a:ext cx="1213967" cy="28904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0BCE10-2DA9-684A-9DBE-5A87345875D7}"/>
                  </a:ext>
                </a:extLst>
              </p:cNvPr>
              <p:cNvSpPr/>
              <p:nvPr/>
            </p:nvSpPr>
            <p:spPr>
              <a:xfrm>
                <a:off x="3962302" y="5758295"/>
                <a:ext cx="1213967" cy="28904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2A169B7-70DE-1C43-9F5D-605AD965D97D}"/>
                  </a:ext>
                </a:extLst>
              </p:cNvPr>
              <p:cNvSpPr/>
              <p:nvPr/>
            </p:nvSpPr>
            <p:spPr>
              <a:xfrm>
                <a:off x="3962302" y="5642678"/>
                <a:ext cx="1213967" cy="28904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45F3195-9DBC-A645-A507-BFAC68BEA905}"/>
                  </a:ext>
                </a:extLst>
              </p:cNvPr>
              <p:cNvSpPr/>
              <p:nvPr/>
            </p:nvSpPr>
            <p:spPr>
              <a:xfrm>
                <a:off x="3962302" y="5527063"/>
                <a:ext cx="1213967" cy="28904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DD4EDA-9185-FE4D-BB72-C2981E01F07B}"/>
                  </a:ext>
                </a:extLst>
              </p:cNvPr>
              <p:cNvSpPr/>
              <p:nvPr/>
            </p:nvSpPr>
            <p:spPr>
              <a:xfrm>
                <a:off x="3962302" y="5180215"/>
                <a:ext cx="231232" cy="231232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A350E97-4701-7546-9694-592E72A1C921}"/>
                  </a:ext>
                </a:extLst>
              </p:cNvPr>
              <p:cNvSpPr/>
              <p:nvPr/>
            </p:nvSpPr>
            <p:spPr>
              <a:xfrm>
                <a:off x="4251342" y="5180215"/>
                <a:ext cx="231232" cy="231232"/>
              </a:xfrm>
              <a:prstGeom prst="rect">
                <a:avLst/>
              </a:prstGeom>
              <a:solidFill>
                <a:srgbClr val="CC99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BD4740F-7ED5-294D-AAE8-89E6B38DF3DB}"/>
                  </a:ext>
                </a:extLst>
              </p:cNvPr>
              <p:cNvSpPr/>
              <p:nvPr/>
            </p:nvSpPr>
            <p:spPr>
              <a:xfrm>
                <a:off x="4540381" y="5180215"/>
                <a:ext cx="231232" cy="231232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1E903C-ED46-7641-9370-39BEE74EF6A0}"/>
                  </a:ext>
                </a:extLst>
              </p:cNvPr>
              <p:cNvSpPr/>
              <p:nvPr/>
            </p:nvSpPr>
            <p:spPr>
              <a:xfrm>
                <a:off x="4829421" y="5180215"/>
                <a:ext cx="231232" cy="231232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CD3CC3F-BDB0-7946-B2D3-C242F6621B82}"/>
                  </a:ext>
                </a:extLst>
              </p:cNvPr>
              <p:cNvSpPr/>
              <p:nvPr/>
            </p:nvSpPr>
            <p:spPr>
              <a:xfrm>
                <a:off x="4713806" y="5469255"/>
                <a:ext cx="231232" cy="231232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15A7E58-3100-0743-B491-7C1663501016}"/>
                  </a:ext>
                </a:extLst>
              </p:cNvPr>
              <p:cNvSpPr/>
              <p:nvPr/>
            </p:nvSpPr>
            <p:spPr>
              <a:xfrm>
                <a:off x="4424765" y="5469255"/>
                <a:ext cx="231232" cy="231232"/>
              </a:xfrm>
              <a:prstGeom prst="rect">
                <a:avLst/>
              </a:prstGeom>
              <a:solidFill>
                <a:srgbClr val="4F81B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470DF8C-B2D5-4147-B636-679E3DE22D8D}"/>
                  </a:ext>
                </a:extLst>
              </p:cNvPr>
              <p:cNvSpPr/>
              <p:nvPr/>
            </p:nvSpPr>
            <p:spPr>
              <a:xfrm>
                <a:off x="4135725" y="5469255"/>
                <a:ext cx="231232" cy="231232"/>
              </a:xfrm>
              <a:prstGeom prst="rect">
                <a:avLst/>
              </a:prstGeom>
              <a:solidFill>
                <a:srgbClr val="F79646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68FC53F-AEB1-A549-B123-BB01C0B657FC}"/>
                  </a:ext>
                </a:extLst>
              </p:cNvPr>
              <p:cNvSpPr/>
              <p:nvPr/>
            </p:nvSpPr>
            <p:spPr>
              <a:xfrm>
                <a:off x="1652393" y="5094708"/>
                <a:ext cx="2226811" cy="584101"/>
              </a:xfrm>
              <a:custGeom>
                <a:avLst/>
                <a:gdLst>
                  <a:gd name="connsiteX0" fmla="*/ 0 w 2935111"/>
                  <a:gd name="connsiteY0" fmla="*/ 0 h 769526"/>
                  <a:gd name="connsiteX1" fmla="*/ 372534 w 2935111"/>
                  <a:gd name="connsiteY1" fmla="*/ 474133 h 769526"/>
                  <a:gd name="connsiteX2" fmla="*/ 1275645 w 2935111"/>
                  <a:gd name="connsiteY2" fmla="*/ 270933 h 769526"/>
                  <a:gd name="connsiteX3" fmla="*/ 1964267 w 2935111"/>
                  <a:gd name="connsiteY3" fmla="*/ 688622 h 769526"/>
                  <a:gd name="connsiteX4" fmla="*/ 2935111 w 2935111"/>
                  <a:gd name="connsiteY4" fmla="*/ 756356 h 7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5111" h="769526">
                    <a:moveTo>
                      <a:pt x="0" y="0"/>
                    </a:moveTo>
                    <a:cubicBezTo>
                      <a:pt x="79963" y="214489"/>
                      <a:pt x="159927" y="428978"/>
                      <a:pt x="372534" y="474133"/>
                    </a:cubicBezTo>
                    <a:cubicBezTo>
                      <a:pt x="585142" y="519289"/>
                      <a:pt x="1010356" y="235185"/>
                      <a:pt x="1275645" y="270933"/>
                    </a:cubicBezTo>
                    <a:cubicBezTo>
                      <a:pt x="1540934" y="306681"/>
                      <a:pt x="1687689" y="607718"/>
                      <a:pt x="1964267" y="688622"/>
                    </a:cubicBezTo>
                    <a:cubicBezTo>
                      <a:pt x="2240845" y="769526"/>
                      <a:pt x="2587978" y="762941"/>
                      <a:pt x="2935111" y="756356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0504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216E45DC-093E-7B44-BB4E-093F81DE04D0}"/>
                  </a:ext>
                </a:extLst>
              </p:cNvPr>
              <p:cNvSpPr/>
              <p:nvPr/>
            </p:nvSpPr>
            <p:spPr>
              <a:xfrm>
                <a:off x="2157008" y="5788403"/>
                <a:ext cx="1704130" cy="364913"/>
              </a:xfrm>
              <a:custGeom>
                <a:avLst/>
                <a:gdLst>
                  <a:gd name="connsiteX0" fmla="*/ 0 w 2246489"/>
                  <a:gd name="connsiteY0" fmla="*/ 316089 h 481659"/>
                  <a:gd name="connsiteX1" fmla="*/ 857955 w 2246489"/>
                  <a:gd name="connsiteY1" fmla="*/ 474133 h 481659"/>
                  <a:gd name="connsiteX2" fmla="*/ 1490133 w 2246489"/>
                  <a:gd name="connsiteY2" fmla="*/ 270933 h 481659"/>
                  <a:gd name="connsiteX3" fmla="*/ 1580444 w 2246489"/>
                  <a:gd name="connsiteY3" fmla="*/ 67733 h 481659"/>
                  <a:gd name="connsiteX4" fmla="*/ 2246489 w 2246489"/>
                  <a:gd name="connsiteY4" fmla="*/ 0 h 48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489" h="481659">
                    <a:moveTo>
                      <a:pt x="0" y="316089"/>
                    </a:moveTo>
                    <a:cubicBezTo>
                      <a:pt x="304800" y="398874"/>
                      <a:pt x="609600" y="481659"/>
                      <a:pt x="857955" y="474133"/>
                    </a:cubicBezTo>
                    <a:cubicBezTo>
                      <a:pt x="1106310" y="466607"/>
                      <a:pt x="1369718" y="338666"/>
                      <a:pt x="1490133" y="270933"/>
                    </a:cubicBezTo>
                    <a:cubicBezTo>
                      <a:pt x="1610548" y="203200"/>
                      <a:pt x="1454385" y="112888"/>
                      <a:pt x="1580444" y="67733"/>
                    </a:cubicBezTo>
                    <a:cubicBezTo>
                      <a:pt x="1706503" y="22578"/>
                      <a:pt x="1976496" y="11289"/>
                      <a:pt x="2246489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0504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4D432DD-DCBB-7B45-BBD4-66D8600CF954}"/>
                  </a:ext>
                </a:extLst>
              </p:cNvPr>
              <p:cNvSpPr/>
              <p:nvPr/>
            </p:nvSpPr>
            <p:spPr>
              <a:xfrm>
                <a:off x="2979567" y="4804463"/>
                <a:ext cx="864711" cy="722600"/>
              </a:xfrm>
              <a:custGeom>
                <a:avLst/>
                <a:gdLst>
                  <a:gd name="connsiteX0" fmla="*/ 0 w 1140178"/>
                  <a:gd name="connsiteY0" fmla="*/ 0 h 952029"/>
                  <a:gd name="connsiteX1" fmla="*/ 180622 w 1140178"/>
                  <a:gd name="connsiteY1" fmla="*/ 282222 h 952029"/>
                  <a:gd name="connsiteX2" fmla="*/ 564445 w 1140178"/>
                  <a:gd name="connsiteY2" fmla="*/ 349955 h 952029"/>
                  <a:gd name="connsiteX3" fmla="*/ 733778 w 1140178"/>
                  <a:gd name="connsiteY3" fmla="*/ 575733 h 952029"/>
                  <a:gd name="connsiteX4" fmla="*/ 914400 w 1140178"/>
                  <a:gd name="connsiteY4" fmla="*/ 891822 h 952029"/>
                  <a:gd name="connsiteX5" fmla="*/ 1140178 w 1140178"/>
                  <a:gd name="connsiteY5" fmla="*/ 936978 h 95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0178" h="952029">
                    <a:moveTo>
                      <a:pt x="0" y="0"/>
                    </a:moveTo>
                    <a:cubicBezTo>
                      <a:pt x="43274" y="111948"/>
                      <a:pt x="86548" y="223896"/>
                      <a:pt x="180622" y="282222"/>
                    </a:cubicBezTo>
                    <a:cubicBezTo>
                      <a:pt x="274696" y="340548"/>
                      <a:pt x="472252" y="301037"/>
                      <a:pt x="564445" y="349955"/>
                    </a:cubicBezTo>
                    <a:cubicBezTo>
                      <a:pt x="656638" y="398874"/>
                      <a:pt x="675452" y="485422"/>
                      <a:pt x="733778" y="575733"/>
                    </a:cubicBezTo>
                    <a:cubicBezTo>
                      <a:pt x="792104" y="666044"/>
                      <a:pt x="846667" y="831615"/>
                      <a:pt x="914400" y="891822"/>
                    </a:cubicBezTo>
                    <a:cubicBezTo>
                      <a:pt x="982133" y="952029"/>
                      <a:pt x="1061155" y="944503"/>
                      <a:pt x="1140178" y="936978"/>
                    </a:cubicBezTo>
                  </a:path>
                </a:pathLst>
              </a:custGeom>
              <a:noFill/>
              <a:ln w="57150" cap="flat" cmpd="sng" algn="ctr">
                <a:solidFill>
                  <a:srgbClr val="C0504D">
                    <a:lumMod val="75000"/>
                  </a:srgb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ED084D-34DD-2148-8841-E4F8D791E79D}"/>
                </a:ext>
              </a:extLst>
            </p:cNvPr>
            <p:cNvSpPr txBox="1"/>
            <p:nvPr/>
          </p:nvSpPr>
          <p:spPr>
            <a:xfrm>
              <a:off x="6780845" y="4277720"/>
              <a:ext cx="3076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Data reduction ratio = 12/7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FEC5316-ABEB-1C45-B148-25B3717ABD33}"/>
              </a:ext>
            </a:extLst>
          </p:cNvPr>
          <p:cNvSpPr txBox="1"/>
          <p:nvPr/>
        </p:nvSpPr>
        <p:spPr>
          <a:xfrm>
            <a:off x="3124121" y="6107528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i="1" dirty="0"/>
              <a:t>Chunks with same color have identical content</a:t>
            </a:r>
          </a:p>
        </p:txBody>
      </p:sp>
    </p:spTree>
    <p:extLst>
      <p:ext uri="{BB962C8B-B14F-4D97-AF65-F5344CB8AC3E}">
        <p14:creationId xmlns:p14="http://schemas.microsoft.com/office/powerpoint/2010/main" val="258803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Encrypted Deduplication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</a:t>
            </a:r>
            <a:r>
              <a:rPr lang="en-CN" dirty="0"/>
              <a:t> deduplication with encryption </a:t>
            </a:r>
            <a:r>
              <a:rPr lang="en-US" dirty="0"/>
              <a:t>for data confidentiality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8" name="Rectangular Callout 77">
            <a:extLst>
              <a:ext uri="{FF2B5EF4-FFF2-40B4-BE49-F238E27FC236}">
                <a16:creationId xmlns:a16="http://schemas.microsoft.com/office/drawing/2014/main" id="{78771401-301B-1944-A52E-02A2C09F86C7}"/>
              </a:ext>
            </a:extLst>
          </p:cNvPr>
          <p:cNvSpPr/>
          <p:nvPr/>
        </p:nvSpPr>
        <p:spPr bwMode="auto">
          <a:xfrm>
            <a:off x="2227534" y="2407617"/>
            <a:ext cx="5799609" cy="1331941"/>
          </a:xfrm>
          <a:prstGeom prst="wedgeRectCallout">
            <a:avLst>
              <a:gd name="adj1" fmla="val -1585"/>
              <a:gd name="adj2" fmla="val 69568"/>
            </a:avLst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40A0AE-F097-9145-984E-A95C7111D20B}"/>
              </a:ext>
            </a:extLst>
          </p:cNvPr>
          <p:cNvGrpSpPr/>
          <p:nvPr/>
        </p:nvGrpSpPr>
        <p:grpSpPr>
          <a:xfrm>
            <a:off x="1603513" y="3853810"/>
            <a:ext cx="8364135" cy="2571785"/>
            <a:chOff x="2329617" y="3145075"/>
            <a:chExt cx="6612364" cy="2033155"/>
          </a:xfrm>
        </p:grpSpPr>
        <p:cxnSp>
          <p:nvCxnSpPr>
            <p:cNvPr id="10" name="直接箭头连接符 21">
              <a:extLst>
                <a:ext uri="{FF2B5EF4-FFF2-40B4-BE49-F238E27FC236}">
                  <a16:creationId xmlns:a16="http://schemas.microsoft.com/office/drawing/2014/main" id="{A4D2E5B3-6745-CE41-B9C6-CE87AE01BA32}"/>
                </a:ext>
              </a:extLst>
            </p:cNvPr>
            <p:cNvCxnSpPr/>
            <p:nvPr/>
          </p:nvCxnSpPr>
          <p:spPr bwMode="auto">
            <a:xfrm>
              <a:off x="4646428" y="3560047"/>
              <a:ext cx="121582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F5C33A-5BE6-1E4F-B6D8-B7DD3187D6CE}"/>
                </a:ext>
              </a:extLst>
            </p:cNvPr>
            <p:cNvGrpSpPr/>
            <p:nvPr/>
          </p:nvGrpSpPr>
          <p:grpSpPr>
            <a:xfrm>
              <a:off x="2329617" y="3180163"/>
              <a:ext cx="2294364" cy="1685970"/>
              <a:chOff x="1935122" y="2978144"/>
              <a:chExt cx="2294364" cy="1685970"/>
            </a:xfrm>
          </p:grpSpPr>
          <p:pic>
            <p:nvPicPr>
              <p:cNvPr id="7" name="图片 9">
                <a:extLst>
                  <a:ext uri="{FF2B5EF4-FFF2-40B4-BE49-F238E27FC236}">
                    <a16:creationId xmlns:a16="http://schemas.microsoft.com/office/drawing/2014/main" id="{FABD45C9-CE60-8D4D-B6E6-02C5A82CC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05798" y="2978144"/>
                <a:ext cx="593257" cy="759768"/>
              </a:xfrm>
              <a:prstGeom prst="rect">
                <a:avLst/>
              </a:prstGeom>
            </p:spPr>
          </p:pic>
          <p:pic>
            <p:nvPicPr>
              <p:cNvPr id="8" name="图片 10">
                <a:extLst>
                  <a:ext uri="{FF2B5EF4-FFF2-40B4-BE49-F238E27FC236}">
                    <a16:creationId xmlns:a16="http://schemas.microsoft.com/office/drawing/2014/main" id="{C74B2E7E-A8E4-724F-AB86-A2401FC04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5122" y="3904345"/>
                <a:ext cx="734608" cy="759769"/>
              </a:xfrm>
              <a:prstGeom prst="rect">
                <a:avLst/>
              </a:prstGeom>
            </p:spPr>
          </p:pic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D937DD89-1E57-114A-92DB-B875FCDF6F8C}"/>
                  </a:ext>
                </a:extLst>
              </p:cNvPr>
              <p:cNvSpPr/>
              <p:nvPr/>
            </p:nvSpPr>
            <p:spPr bwMode="auto">
              <a:xfrm>
                <a:off x="2689689" y="3094111"/>
                <a:ext cx="1539797" cy="52783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126"/>
                <a:r>
                  <a:rPr lang="en-US" altLang="zh-CN" sz="2000" b="1" dirty="0">
                    <a:solidFill>
                      <a:schemeClr val="tx1"/>
                    </a:solidFill>
                    <a:latin typeface="Arial" charset="0"/>
                  </a:rPr>
                  <a:t>MLE</a:t>
                </a:r>
                <a:endParaRPr lang="zh-CN" altLang="en-US" sz="2399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1" name="矩形 24">
                <a:extLst>
                  <a:ext uri="{FF2B5EF4-FFF2-40B4-BE49-F238E27FC236}">
                    <a16:creationId xmlns:a16="http://schemas.microsoft.com/office/drawing/2014/main" id="{F6650128-1F21-7D44-829B-6279110A6C1A}"/>
                  </a:ext>
                </a:extLst>
              </p:cNvPr>
              <p:cNvSpPr/>
              <p:nvPr/>
            </p:nvSpPr>
            <p:spPr bwMode="auto">
              <a:xfrm>
                <a:off x="2684091" y="4021121"/>
                <a:ext cx="1539797" cy="5278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126"/>
                <a:r>
                  <a:rPr lang="en-US" altLang="zh-CN" sz="2000" b="1" dirty="0">
                    <a:solidFill>
                      <a:schemeClr val="tx1"/>
                    </a:solidFill>
                    <a:latin typeface="Arial" charset="0"/>
                  </a:rPr>
                  <a:t>MLE</a:t>
                </a:r>
                <a:endParaRPr lang="zh-CN" altLang="en-US" sz="2399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cxnSp>
          <p:nvCxnSpPr>
            <p:cNvPr id="12" name="直接箭头连接符 27">
              <a:extLst>
                <a:ext uri="{FF2B5EF4-FFF2-40B4-BE49-F238E27FC236}">
                  <a16:creationId xmlns:a16="http://schemas.microsoft.com/office/drawing/2014/main" id="{F9825838-2DC7-D74C-A268-B1ED3E7EE733}"/>
                </a:ext>
              </a:extLst>
            </p:cNvPr>
            <p:cNvCxnSpPr/>
            <p:nvPr/>
          </p:nvCxnSpPr>
          <p:spPr bwMode="auto">
            <a:xfrm>
              <a:off x="4613874" y="4487058"/>
              <a:ext cx="12483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组合 33">
              <a:extLst>
                <a:ext uri="{FF2B5EF4-FFF2-40B4-BE49-F238E27FC236}">
                  <a16:creationId xmlns:a16="http://schemas.microsoft.com/office/drawing/2014/main" id="{2A11EC31-68D8-084F-A7B2-17FC9B9E8F69}"/>
                </a:ext>
              </a:extLst>
            </p:cNvPr>
            <p:cNvGrpSpPr/>
            <p:nvPr/>
          </p:nvGrpSpPr>
          <p:grpSpPr>
            <a:xfrm>
              <a:off x="4935861" y="3329389"/>
              <a:ext cx="415498" cy="420229"/>
              <a:chOff x="5115131" y="4192908"/>
              <a:chExt cx="442078" cy="428625"/>
            </a:xfrm>
          </p:grpSpPr>
          <p:sp>
            <p:nvSpPr>
              <p:cNvPr id="26" name="矩形: 折角 30">
                <a:extLst>
                  <a:ext uri="{FF2B5EF4-FFF2-40B4-BE49-F238E27FC236}">
                    <a16:creationId xmlns:a16="http://schemas.microsoft.com/office/drawing/2014/main" id="{8FC2FE7F-2A35-FD45-B616-5E49D3E6712F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" name="文本框 31">
                <a:extLst>
                  <a:ext uri="{FF2B5EF4-FFF2-40B4-BE49-F238E27FC236}">
                    <a16:creationId xmlns:a16="http://schemas.microsoft.com/office/drawing/2014/main" id="{DDEC7212-C818-6247-A328-6AA32A4A8A36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42078" cy="37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grpSp>
          <p:nvGrpSpPr>
            <p:cNvPr id="15" name="组合 36">
              <a:extLst>
                <a:ext uri="{FF2B5EF4-FFF2-40B4-BE49-F238E27FC236}">
                  <a16:creationId xmlns:a16="http://schemas.microsoft.com/office/drawing/2014/main" id="{3768D6F7-5D14-A84D-96F4-D0AD1F5069C5}"/>
                </a:ext>
              </a:extLst>
            </p:cNvPr>
            <p:cNvGrpSpPr/>
            <p:nvPr/>
          </p:nvGrpSpPr>
          <p:grpSpPr>
            <a:xfrm>
              <a:off x="4951477" y="4284349"/>
              <a:ext cx="415498" cy="420229"/>
              <a:chOff x="5115131" y="4192908"/>
              <a:chExt cx="442078" cy="428625"/>
            </a:xfrm>
          </p:grpSpPr>
          <p:sp>
            <p:nvSpPr>
              <p:cNvPr id="22" name="矩形: 折角 37">
                <a:extLst>
                  <a:ext uri="{FF2B5EF4-FFF2-40B4-BE49-F238E27FC236}">
                    <a16:creationId xmlns:a16="http://schemas.microsoft.com/office/drawing/2014/main" id="{998C7150-E668-2B46-8E87-E67134268C35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" name="文本框 38">
                <a:extLst>
                  <a:ext uri="{FF2B5EF4-FFF2-40B4-BE49-F238E27FC236}">
                    <a16:creationId xmlns:a16="http://schemas.microsoft.com/office/drawing/2014/main" id="{DC676946-8364-1C4E-BCD8-12DCFFEBA39A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42078" cy="37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2630FD-4CA7-E648-B35B-750000731423}"/>
                </a:ext>
              </a:extLst>
            </p:cNvPr>
            <p:cNvSpPr txBox="1"/>
            <p:nvPr/>
          </p:nvSpPr>
          <p:spPr>
            <a:xfrm>
              <a:off x="2753207" y="4808448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Multiple clients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0DB745-A831-2242-8F11-36C9DC77894D}"/>
                </a:ext>
              </a:extLst>
            </p:cNvPr>
            <p:cNvSpPr txBox="1"/>
            <p:nvPr/>
          </p:nvSpPr>
          <p:spPr>
            <a:xfrm>
              <a:off x="7087369" y="480889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Cloud</a:t>
              </a:r>
            </a:p>
          </p:txBody>
        </p:sp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15F4E4A0-FFB5-B54E-AB10-FA88B47DE959}"/>
                </a:ext>
              </a:extLst>
            </p:cNvPr>
            <p:cNvSpPr/>
            <p:nvPr/>
          </p:nvSpPr>
          <p:spPr bwMode="auto">
            <a:xfrm>
              <a:off x="5589522" y="3145075"/>
              <a:ext cx="3352459" cy="161285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矩形 11">
              <a:extLst>
                <a:ext uri="{FF2B5EF4-FFF2-40B4-BE49-F238E27FC236}">
                  <a16:creationId xmlns:a16="http://schemas.microsoft.com/office/drawing/2014/main" id="{D4430E49-E296-D847-AE75-FA4CFED22B54}"/>
                </a:ext>
              </a:extLst>
            </p:cNvPr>
            <p:cNvSpPr/>
            <p:nvPr/>
          </p:nvSpPr>
          <p:spPr bwMode="auto">
            <a:xfrm>
              <a:off x="6170672" y="3652344"/>
              <a:ext cx="1876783" cy="5278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26"/>
              <a:r>
                <a:rPr lang="en-US" altLang="zh-CN" sz="2000" b="1" dirty="0">
                  <a:solidFill>
                    <a:schemeClr val="tx1"/>
                  </a:solidFill>
                  <a:latin typeface="Arial" charset="0"/>
                </a:rPr>
                <a:t>Deduplication</a:t>
              </a:r>
              <a:endParaRPr lang="zh-CN" altLang="en-US" sz="2399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7" name="组合 43">
              <a:extLst>
                <a:ext uri="{FF2B5EF4-FFF2-40B4-BE49-F238E27FC236}">
                  <a16:creationId xmlns:a16="http://schemas.microsoft.com/office/drawing/2014/main" id="{FAEAE6FE-AA77-0741-A0E7-2A9956927AD2}"/>
                </a:ext>
              </a:extLst>
            </p:cNvPr>
            <p:cNvGrpSpPr/>
            <p:nvPr/>
          </p:nvGrpSpPr>
          <p:grpSpPr>
            <a:xfrm>
              <a:off x="8224652" y="3429000"/>
              <a:ext cx="512948" cy="712428"/>
              <a:chOff x="6261505" y="4637837"/>
              <a:chExt cx="862514" cy="96529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圆柱体 42">
                <a:extLst>
                  <a:ext uri="{FF2B5EF4-FFF2-40B4-BE49-F238E27FC236}">
                    <a16:creationId xmlns:a16="http://schemas.microsoft.com/office/drawing/2014/main" id="{61F3C799-43EF-2C45-BD00-404C4F1B7CFE}"/>
                  </a:ext>
                </a:extLst>
              </p:cNvPr>
              <p:cNvSpPr/>
              <p:nvPr/>
            </p:nvSpPr>
            <p:spPr bwMode="auto">
              <a:xfrm>
                <a:off x="6261505" y="46378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20" name="圆柱体 46">
                <a:extLst>
                  <a:ext uri="{FF2B5EF4-FFF2-40B4-BE49-F238E27FC236}">
                    <a16:creationId xmlns:a16="http://schemas.microsoft.com/office/drawing/2014/main" id="{11E1CECF-3A18-3B46-85C4-9A32475F355D}"/>
                  </a:ext>
                </a:extLst>
              </p:cNvPr>
              <p:cNvSpPr/>
              <p:nvPr/>
            </p:nvSpPr>
            <p:spPr bwMode="auto">
              <a:xfrm>
                <a:off x="6413905" y="47902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21" name="圆柱体 47">
                <a:extLst>
                  <a:ext uri="{FF2B5EF4-FFF2-40B4-BE49-F238E27FC236}">
                    <a16:creationId xmlns:a16="http://schemas.microsoft.com/office/drawing/2014/main" id="{A087FB91-3CDE-334D-8132-8C9E33C9A746}"/>
                  </a:ext>
                </a:extLst>
              </p:cNvPr>
              <p:cNvSpPr/>
              <p:nvPr/>
            </p:nvSpPr>
            <p:spPr bwMode="auto">
              <a:xfrm>
                <a:off x="6566305" y="49426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F73F78-E18D-594C-BF93-0117BFCF98EA}"/>
                </a:ext>
              </a:extLst>
            </p:cNvPr>
            <p:cNvSpPr txBox="1"/>
            <p:nvPr/>
          </p:nvSpPr>
          <p:spPr>
            <a:xfrm>
              <a:off x="3448374" y="371851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……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C974A68-4E44-544D-A3A5-86C91CBCD448}"/>
              </a:ext>
            </a:extLst>
          </p:cNvPr>
          <p:cNvGrpSpPr/>
          <p:nvPr/>
        </p:nvGrpSpPr>
        <p:grpSpPr>
          <a:xfrm>
            <a:off x="2346520" y="2407617"/>
            <a:ext cx="5584607" cy="1223143"/>
            <a:chOff x="3411939" y="2775883"/>
            <a:chExt cx="4414976" cy="96697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C7A8A57-720A-2A4F-B2F5-3AA69FD58ADA}"/>
                </a:ext>
              </a:extLst>
            </p:cNvPr>
            <p:cNvGrpSpPr/>
            <p:nvPr/>
          </p:nvGrpSpPr>
          <p:grpSpPr>
            <a:xfrm>
              <a:off x="3411939" y="2775883"/>
              <a:ext cx="4414976" cy="966970"/>
              <a:chOff x="7482857" y="108727"/>
              <a:chExt cx="4414976" cy="966970"/>
            </a:xfrm>
          </p:grpSpPr>
          <p:sp>
            <p:nvSpPr>
              <p:cNvPr id="42" name="矩形 6">
                <a:extLst>
                  <a:ext uri="{FF2B5EF4-FFF2-40B4-BE49-F238E27FC236}">
                    <a16:creationId xmlns:a16="http://schemas.microsoft.com/office/drawing/2014/main" id="{F8EA8207-ACFD-574F-88A8-AA3BFF52B314}"/>
                  </a:ext>
                </a:extLst>
              </p:cNvPr>
              <p:cNvSpPr/>
              <p:nvPr/>
            </p:nvSpPr>
            <p:spPr bwMode="auto">
              <a:xfrm>
                <a:off x="7482857" y="662046"/>
                <a:ext cx="1669788" cy="34258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600" b="1" dirty="0"/>
                  <a:t>Original chunk</a:t>
                </a:r>
                <a:endParaRPr kumimoji="0" lang="zh-CN" altLang="en-US" sz="1600" b="1" i="0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3" name="矩形 7">
                <a:extLst>
                  <a:ext uri="{FF2B5EF4-FFF2-40B4-BE49-F238E27FC236}">
                    <a16:creationId xmlns:a16="http://schemas.microsoft.com/office/drawing/2014/main" id="{5591A34F-974F-8341-8601-FB7F255CFC70}"/>
                  </a:ext>
                </a:extLst>
              </p:cNvPr>
              <p:cNvSpPr/>
              <p:nvPr/>
            </p:nvSpPr>
            <p:spPr bwMode="auto">
              <a:xfrm>
                <a:off x="10042773" y="655419"/>
                <a:ext cx="1855060" cy="34258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i="0" strike="noStrike" cap="none" normalizeH="0" baseline="0" dirty="0">
                    <a:ln>
                      <a:noFill/>
                    </a:ln>
                    <a:effectLst/>
                    <a:latin typeface="Arial" charset="0"/>
                  </a:rPr>
                  <a:t>Encrypted chunk</a:t>
                </a:r>
                <a:endParaRPr kumimoji="0" lang="zh-CN" altLang="en-US" sz="1600" b="1" i="0" strike="noStrike" cap="none" normalizeH="0" baseline="-2500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cxnSp>
            <p:nvCxnSpPr>
              <p:cNvPr id="45" name="直接箭头连接符 9">
                <a:extLst>
                  <a:ext uri="{FF2B5EF4-FFF2-40B4-BE49-F238E27FC236}">
                    <a16:creationId xmlns:a16="http://schemas.microsoft.com/office/drawing/2014/main" id="{D63F1276-DEF8-214B-8EE1-9136E8A54677}"/>
                  </a:ext>
                </a:extLst>
              </p:cNvPr>
              <p:cNvCxnSpPr>
                <a:cxnSpLocks/>
                <a:stCxn id="42" idx="3"/>
                <a:endCxn id="43" idx="1"/>
              </p:cNvCxnSpPr>
              <p:nvPr/>
            </p:nvCxnSpPr>
            <p:spPr bwMode="auto">
              <a:xfrm flipV="1">
                <a:off x="9152645" y="826711"/>
                <a:ext cx="890128" cy="662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47" name="Picture 2">
                <a:extLst>
                  <a:ext uri="{FF2B5EF4-FFF2-40B4-BE49-F238E27FC236}">
                    <a16:creationId xmlns:a16="http://schemas.microsoft.com/office/drawing/2014/main" id="{987FC151-3360-8C4F-B4E9-684D05A2BC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77381" y="639595"/>
                <a:ext cx="440656" cy="436102"/>
              </a:xfrm>
              <a:prstGeom prst="rect">
                <a:avLst/>
              </a:prstGeom>
              <a:noFill/>
            </p:spPr>
          </p:pic>
          <p:sp>
            <p:nvSpPr>
              <p:cNvPr id="49" name="TextBox 12">
                <a:extLst>
                  <a:ext uri="{FF2B5EF4-FFF2-40B4-BE49-F238E27FC236}">
                    <a16:creationId xmlns:a16="http://schemas.microsoft.com/office/drawing/2014/main" id="{8CF20899-4B64-744B-A3D6-736AAD057143}"/>
                  </a:ext>
                </a:extLst>
              </p:cNvPr>
              <p:cNvSpPr txBox="1"/>
              <p:nvPr/>
            </p:nvSpPr>
            <p:spPr>
              <a:xfrm>
                <a:off x="9247220" y="516674"/>
                <a:ext cx="543967" cy="27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/>
                  <a:t>K</a:t>
                </a:r>
                <a:endParaRPr lang="zh-CN" altLang="en-US" b="1" dirty="0"/>
              </a:p>
            </p:txBody>
          </p:sp>
          <p:cxnSp>
            <p:nvCxnSpPr>
              <p:cNvPr id="58" name="Straight Connector 36">
                <a:extLst>
                  <a:ext uri="{FF2B5EF4-FFF2-40B4-BE49-F238E27FC236}">
                    <a16:creationId xmlns:a16="http://schemas.microsoft.com/office/drawing/2014/main" id="{D4A0D2AD-CCE4-464B-851A-9DD5F92801BE}"/>
                  </a:ext>
                </a:extLst>
              </p:cNvPr>
              <p:cNvCxnSpPr/>
              <p:nvPr/>
            </p:nvCxnSpPr>
            <p:spPr bwMode="auto">
              <a:xfrm>
                <a:off x="8317751" y="477796"/>
                <a:ext cx="135697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Arrow Connector 45">
                <a:extLst>
                  <a:ext uri="{FF2B5EF4-FFF2-40B4-BE49-F238E27FC236}">
                    <a16:creationId xmlns:a16="http://schemas.microsoft.com/office/drawing/2014/main" id="{C148FEE3-E0EC-1745-A983-45E50975DD09}"/>
                  </a:ext>
                </a:extLst>
              </p:cNvPr>
              <p:cNvCxnSpPr/>
              <p:nvPr/>
            </p:nvCxnSpPr>
            <p:spPr bwMode="auto">
              <a:xfrm>
                <a:off x="9660439" y="477796"/>
                <a:ext cx="0" cy="1617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47">
                <a:extLst>
                  <a:ext uri="{FF2B5EF4-FFF2-40B4-BE49-F238E27FC236}">
                    <a16:creationId xmlns:a16="http://schemas.microsoft.com/office/drawing/2014/main" id="{64B6C5F3-51D0-6B48-8AD1-A69774B60D44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 bwMode="auto">
              <a:xfrm>
                <a:off x="8317751" y="477796"/>
                <a:ext cx="0" cy="1842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TextBox 59">
                <a:extLst>
                  <a:ext uri="{FF2B5EF4-FFF2-40B4-BE49-F238E27FC236}">
                    <a16:creationId xmlns:a16="http://schemas.microsoft.com/office/drawing/2014/main" id="{F60930AF-1AD1-824D-952B-01B57461A738}"/>
                  </a:ext>
                </a:extLst>
              </p:cNvPr>
              <p:cNvSpPr txBox="1"/>
              <p:nvPr/>
            </p:nvSpPr>
            <p:spPr>
              <a:xfrm>
                <a:off x="7794629" y="108727"/>
                <a:ext cx="26500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C00000"/>
                    </a:solidFill>
                  </a:rPr>
                  <a:t>Content-derived key</a:t>
                </a:r>
              </a:p>
            </p:txBody>
          </p:sp>
        </p:grpSp>
        <p:sp>
          <p:nvSpPr>
            <p:cNvPr id="76" name="文本框 31">
              <a:extLst>
                <a:ext uri="{FF2B5EF4-FFF2-40B4-BE49-F238E27FC236}">
                  <a16:creationId xmlns:a16="http://schemas.microsoft.com/office/drawing/2014/main" id="{D2ACE9D1-F858-5D41-90E5-4BF48A8490E8}"/>
                </a:ext>
              </a:extLst>
            </p:cNvPr>
            <p:cNvSpPr txBox="1"/>
            <p:nvPr/>
          </p:nvSpPr>
          <p:spPr>
            <a:xfrm>
              <a:off x="6631783" y="3162331"/>
              <a:ext cx="4411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000" dirty="0"/>
                <a:t>🔒</a:t>
              </a:r>
              <a:endParaRPr lang="zh-CN" altLang="en-US" dirty="0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A9C433D-7C9A-D648-84C7-EBA64E02CC49}"/>
              </a:ext>
            </a:extLst>
          </p:cNvPr>
          <p:cNvSpPr txBox="1"/>
          <p:nvPr/>
        </p:nvSpPr>
        <p:spPr>
          <a:xfrm>
            <a:off x="8074004" y="2633604"/>
            <a:ext cx="388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/>
              <a:t>Message-locked encryption (MLE)</a:t>
            </a:r>
          </a:p>
          <a:p>
            <a:pPr algn="ctr"/>
            <a:r>
              <a:rPr lang="en-CN" b="1" dirty="0"/>
              <a:t> </a:t>
            </a:r>
            <a:r>
              <a:rPr lang="en-CN" dirty="0"/>
              <a:t>[Bellare, Eurocrypt’1</a:t>
            </a:r>
            <a:r>
              <a:rPr lang="en-US" dirty="0"/>
              <a:t>3</a:t>
            </a:r>
            <a:r>
              <a:rPr lang="en-CN" dirty="0"/>
              <a:t>]</a:t>
            </a:r>
          </a:p>
        </p:txBody>
      </p:sp>
      <p:sp>
        <p:nvSpPr>
          <p:cNvPr id="80" name="文本框 31">
            <a:extLst>
              <a:ext uri="{FF2B5EF4-FFF2-40B4-BE49-F238E27FC236}">
                <a16:creationId xmlns:a16="http://schemas.microsoft.com/office/drawing/2014/main" id="{9ACD1086-653A-3340-8D3B-F98DB4AD59EF}"/>
              </a:ext>
            </a:extLst>
          </p:cNvPr>
          <p:cNvSpPr txBox="1"/>
          <p:nvPr/>
        </p:nvSpPr>
        <p:spPr>
          <a:xfrm>
            <a:off x="9231853" y="4618511"/>
            <a:ext cx="558016" cy="5061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48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Limitations of Encrypted Deduplication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3026"/>
            <a:ext cx="10972800" cy="44431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CN" dirty="0"/>
              <a:t>eterministic encryption leaks number of occurrences of chunks</a:t>
            </a:r>
            <a:endParaRPr lang="en-US" dirty="0"/>
          </a:p>
          <a:p>
            <a:r>
              <a:rPr lang="en-US" dirty="0"/>
              <a:t>E</a:t>
            </a:r>
            <a:r>
              <a:rPr lang="en-CN" dirty="0"/>
              <a:t>ncrypted chunks are incompressible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40A0AE-F097-9145-984E-A95C7111D20B}"/>
              </a:ext>
            </a:extLst>
          </p:cNvPr>
          <p:cNvGrpSpPr/>
          <p:nvPr/>
        </p:nvGrpSpPr>
        <p:grpSpPr>
          <a:xfrm>
            <a:off x="1854540" y="3429000"/>
            <a:ext cx="8482920" cy="2608308"/>
            <a:chOff x="2329617" y="3145075"/>
            <a:chExt cx="6612364" cy="2033155"/>
          </a:xfrm>
        </p:grpSpPr>
        <p:cxnSp>
          <p:nvCxnSpPr>
            <p:cNvPr id="10" name="直接箭头连接符 21">
              <a:extLst>
                <a:ext uri="{FF2B5EF4-FFF2-40B4-BE49-F238E27FC236}">
                  <a16:creationId xmlns:a16="http://schemas.microsoft.com/office/drawing/2014/main" id="{A4D2E5B3-6745-CE41-B9C6-CE87AE01BA32}"/>
                </a:ext>
              </a:extLst>
            </p:cNvPr>
            <p:cNvCxnSpPr/>
            <p:nvPr/>
          </p:nvCxnSpPr>
          <p:spPr bwMode="auto">
            <a:xfrm>
              <a:off x="4646428" y="3560047"/>
              <a:ext cx="121582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F5C33A-5BE6-1E4F-B6D8-B7DD3187D6CE}"/>
                </a:ext>
              </a:extLst>
            </p:cNvPr>
            <p:cNvGrpSpPr/>
            <p:nvPr/>
          </p:nvGrpSpPr>
          <p:grpSpPr>
            <a:xfrm>
              <a:off x="2329617" y="3180163"/>
              <a:ext cx="2294364" cy="1685970"/>
              <a:chOff x="1935122" y="2978144"/>
              <a:chExt cx="2294364" cy="1685970"/>
            </a:xfrm>
          </p:grpSpPr>
          <p:pic>
            <p:nvPicPr>
              <p:cNvPr id="7" name="图片 9">
                <a:extLst>
                  <a:ext uri="{FF2B5EF4-FFF2-40B4-BE49-F238E27FC236}">
                    <a16:creationId xmlns:a16="http://schemas.microsoft.com/office/drawing/2014/main" id="{FABD45C9-CE60-8D4D-B6E6-02C5A82CC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05798" y="2978144"/>
                <a:ext cx="593257" cy="759768"/>
              </a:xfrm>
              <a:prstGeom prst="rect">
                <a:avLst/>
              </a:prstGeom>
            </p:spPr>
          </p:pic>
          <p:pic>
            <p:nvPicPr>
              <p:cNvPr id="8" name="图片 10">
                <a:extLst>
                  <a:ext uri="{FF2B5EF4-FFF2-40B4-BE49-F238E27FC236}">
                    <a16:creationId xmlns:a16="http://schemas.microsoft.com/office/drawing/2014/main" id="{C74B2E7E-A8E4-724F-AB86-A2401FC04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5122" y="3904345"/>
                <a:ext cx="734608" cy="759769"/>
              </a:xfrm>
              <a:prstGeom prst="rect">
                <a:avLst/>
              </a:prstGeom>
            </p:spPr>
          </p:pic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D937DD89-1E57-114A-92DB-B875FCDF6F8C}"/>
                  </a:ext>
                </a:extLst>
              </p:cNvPr>
              <p:cNvSpPr/>
              <p:nvPr/>
            </p:nvSpPr>
            <p:spPr bwMode="auto">
              <a:xfrm>
                <a:off x="2689689" y="3094111"/>
                <a:ext cx="1539797" cy="52783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126"/>
                <a:r>
                  <a:rPr lang="en-US" altLang="zh-CN" sz="2000" b="1" dirty="0">
                    <a:solidFill>
                      <a:schemeClr val="tx1"/>
                    </a:solidFill>
                    <a:latin typeface="Arial" charset="0"/>
                  </a:rPr>
                  <a:t>MLE</a:t>
                </a:r>
                <a:endParaRPr lang="zh-CN" altLang="en-US" sz="2399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1" name="矩形 24">
                <a:extLst>
                  <a:ext uri="{FF2B5EF4-FFF2-40B4-BE49-F238E27FC236}">
                    <a16:creationId xmlns:a16="http://schemas.microsoft.com/office/drawing/2014/main" id="{F6650128-1F21-7D44-829B-6279110A6C1A}"/>
                  </a:ext>
                </a:extLst>
              </p:cNvPr>
              <p:cNvSpPr/>
              <p:nvPr/>
            </p:nvSpPr>
            <p:spPr bwMode="auto">
              <a:xfrm>
                <a:off x="2684091" y="4021121"/>
                <a:ext cx="1539797" cy="5278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126"/>
                <a:r>
                  <a:rPr lang="en-US" altLang="zh-CN" sz="2000" b="1" dirty="0">
                    <a:solidFill>
                      <a:schemeClr val="tx1"/>
                    </a:solidFill>
                    <a:latin typeface="Arial" charset="0"/>
                  </a:rPr>
                  <a:t>MLE</a:t>
                </a:r>
                <a:endParaRPr lang="zh-CN" altLang="en-US" sz="2399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cxnSp>
          <p:nvCxnSpPr>
            <p:cNvPr id="12" name="直接箭头连接符 27">
              <a:extLst>
                <a:ext uri="{FF2B5EF4-FFF2-40B4-BE49-F238E27FC236}">
                  <a16:creationId xmlns:a16="http://schemas.microsoft.com/office/drawing/2014/main" id="{F9825838-2DC7-D74C-A268-B1ED3E7EE733}"/>
                </a:ext>
              </a:extLst>
            </p:cNvPr>
            <p:cNvCxnSpPr/>
            <p:nvPr/>
          </p:nvCxnSpPr>
          <p:spPr bwMode="auto">
            <a:xfrm>
              <a:off x="4613874" y="4487058"/>
              <a:ext cx="12483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组合 33">
              <a:extLst>
                <a:ext uri="{FF2B5EF4-FFF2-40B4-BE49-F238E27FC236}">
                  <a16:creationId xmlns:a16="http://schemas.microsoft.com/office/drawing/2014/main" id="{2A11EC31-68D8-084F-A7B2-17FC9B9E8F69}"/>
                </a:ext>
              </a:extLst>
            </p:cNvPr>
            <p:cNvGrpSpPr/>
            <p:nvPr/>
          </p:nvGrpSpPr>
          <p:grpSpPr>
            <a:xfrm>
              <a:off x="4935861" y="3329389"/>
              <a:ext cx="415498" cy="420229"/>
              <a:chOff x="5115131" y="4192908"/>
              <a:chExt cx="442078" cy="428625"/>
            </a:xfrm>
          </p:grpSpPr>
          <p:sp>
            <p:nvSpPr>
              <p:cNvPr id="26" name="矩形: 折角 30">
                <a:extLst>
                  <a:ext uri="{FF2B5EF4-FFF2-40B4-BE49-F238E27FC236}">
                    <a16:creationId xmlns:a16="http://schemas.microsoft.com/office/drawing/2014/main" id="{8FC2FE7F-2A35-FD45-B616-5E49D3E6712F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" name="文本框 31">
                <a:extLst>
                  <a:ext uri="{FF2B5EF4-FFF2-40B4-BE49-F238E27FC236}">
                    <a16:creationId xmlns:a16="http://schemas.microsoft.com/office/drawing/2014/main" id="{DDEC7212-C818-6247-A328-6AA32A4A8A36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42078" cy="37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grpSp>
          <p:nvGrpSpPr>
            <p:cNvPr id="15" name="组合 36">
              <a:extLst>
                <a:ext uri="{FF2B5EF4-FFF2-40B4-BE49-F238E27FC236}">
                  <a16:creationId xmlns:a16="http://schemas.microsoft.com/office/drawing/2014/main" id="{3768D6F7-5D14-A84D-96F4-D0AD1F5069C5}"/>
                </a:ext>
              </a:extLst>
            </p:cNvPr>
            <p:cNvGrpSpPr/>
            <p:nvPr/>
          </p:nvGrpSpPr>
          <p:grpSpPr>
            <a:xfrm>
              <a:off x="4951477" y="4284349"/>
              <a:ext cx="415498" cy="420229"/>
              <a:chOff x="5115131" y="4192908"/>
              <a:chExt cx="442078" cy="428625"/>
            </a:xfrm>
          </p:grpSpPr>
          <p:sp>
            <p:nvSpPr>
              <p:cNvPr id="22" name="矩形: 折角 37">
                <a:extLst>
                  <a:ext uri="{FF2B5EF4-FFF2-40B4-BE49-F238E27FC236}">
                    <a16:creationId xmlns:a16="http://schemas.microsoft.com/office/drawing/2014/main" id="{998C7150-E668-2B46-8E87-E67134268C35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" name="文本框 38">
                <a:extLst>
                  <a:ext uri="{FF2B5EF4-FFF2-40B4-BE49-F238E27FC236}">
                    <a16:creationId xmlns:a16="http://schemas.microsoft.com/office/drawing/2014/main" id="{DC676946-8364-1C4E-BCD8-12DCFFEBA39A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42078" cy="37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2630FD-4CA7-E648-B35B-750000731423}"/>
                </a:ext>
              </a:extLst>
            </p:cNvPr>
            <p:cNvSpPr txBox="1"/>
            <p:nvPr/>
          </p:nvSpPr>
          <p:spPr>
            <a:xfrm>
              <a:off x="2753207" y="4808448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Multiple clients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0DB745-A831-2242-8F11-36C9DC77894D}"/>
                </a:ext>
              </a:extLst>
            </p:cNvPr>
            <p:cNvSpPr txBox="1"/>
            <p:nvPr/>
          </p:nvSpPr>
          <p:spPr>
            <a:xfrm>
              <a:off x="7087369" y="480889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Cloud</a:t>
              </a:r>
            </a:p>
          </p:txBody>
        </p:sp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15F4E4A0-FFB5-B54E-AB10-FA88B47DE959}"/>
                </a:ext>
              </a:extLst>
            </p:cNvPr>
            <p:cNvSpPr/>
            <p:nvPr/>
          </p:nvSpPr>
          <p:spPr bwMode="auto">
            <a:xfrm>
              <a:off x="5589522" y="3145075"/>
              <a:ext cx="3352459" cy="161285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矩形 11">
              <a:extLst>
                <a:ext uri="{FF2B5EF4-FFF2-40B4-BE49-F238E27FC236}">
                  <a16:creationId xmlns:a16="http://schemas.microsoft.com/office/drawing/2014/main" id="{D4430E49-E296-D847-AE75-FA4CFED22B54}"/>
                </a:ext>
              </a:extLst>
            </p:cNvPr>
            <p:cNvSpPr/>
            <p:nvPr/>
          </p:nvSpPr>
          <p:spPr bwMode="auto">
            <a:xfrm>
              <a:off x="6170672" y="3652344"/>
              <a:ext cx="1876783" cy="5278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26"/>
              <a:r>
                <a:rPr lang="en-US" altLang="zh-CN" sz="2000" b="1" dirty="0">
                  <a:solidFill>
                    <a:schemeClr val="tx1"/>
                  </a:solidFill>
                  <a:latin typeface="Arial" charset="0"/>
                </a:rPr>
                <a:t>Deduplication</a:t>
              </a:r>
              <a:endParaRPr lang="zh-CN" altLang="en-US" sz="2399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7" name="组合 43">
              <a:extLst>
                <a:ext uri="{FF2B5EF4-FFF2-40B4-BE49-F238E27FC236}">
                  <a16:creationId xmlns:a16="http://schemas.microsoft.com/office/drawing/2014/main" id="{FAEAE6FE-AA77-0741-A0E7-2A9956927AD2}"/>
                </a:ext>
              </a:extLst>
            </p:cNvPr>
            <p:cNvGrpSpPr/>
            <p:nvPr/>
          </p:nvGrpSpPr>
          <p:grpSpPr>
            <a:xfrm>
              <a:off x="8224652" y="3429000"/>
              <a:ext cx="512948" cy="712428"/>
              <a:chOff x="6261505" y="4637837"/>
              <a:chExt cx="862514" cy="96529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圆柱体 42">
                <a:extLst>
                  <a:ext uri="{FF2B5EF4-FFF2-40B4-BE49-F238E27FC236}">
                    <a16:creationId xmlns:a16="http://schemas.microsoft.com/office/drawing/2014/main" id="{61F3C799-43EF-2C45-BD00-404C4F1B7CFE}"/>
                  </a:ext>
                </a:extLst>
              </p:cNvPr>
              <p:cNvSpPr/>
              <p:nvPr/>
            </p:nvSpPr>
            <p:spPr bwMode="auto">
              <a:xfrm>
                <a:off x="6261505" y="46378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20" name="圆柱体 46">
                <a:extLst>
                  <a:ext uri="{FF2B5EF4-FFF2-40B4-BE49-F238E27FC236}">
                    <a16:creationId xmlns:a16="http://schemas.microsoft.com/office/drawing/2014/main" id="{11E1CECF-3A18-3B46-85C4-9A32475F355D}"/>
                  </a:ext>
                </a:extLst>
              </p:cNvPr>
              <p:cNvSpPr/>
              <p:nvPr/>
            </p:nvSpPr>
            <p:spPr bwMode="auto">
              <a:xfrm>
                <a:off x="6413905" y="47902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21" name="圆柱体 47">
                <a:extLst>
                  <a:ext uri="{FF2B5EF4-FFF2-40B4-BE49-F238E27FC236}">
                    <a16:creationId xmlns:a16="http://schemas.microsoft.com/office/drawing/2014/main" id="{A087FB91-3CDE-334D-8132-8C9E33C9A746}"/>
                  </a:ext>
                </a:extLst>
              </p:cNvPr>
              <p:cNvSpPr/>
              <p:nvPr/>
            </p:nvSpPr>
            <p:spPr bwMode="auto">
              <a:xfrm>
                <a:off x="6566305" y="49426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F73F78-E18D-594C-BF93-0117BFCF98EA}"/>
                </a:ext>
              </a:extLst>
            </p:cNvPr>
            <p:cNvSpPr txBox="1"/>
            <p:nvPr/>
          </p:nvSpPr>
          <p:spPr>
            <a:xfrm>
              <a:off x="3448374" y="371851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……</a:t>
              </a:r>
            </a:p>
          </p:txBody>
        </p:sp>
      </p:grpSp>
      <p:sp>
        <p:nvSpPr>
          <p:cNvPr id="80" name="文本框 31">
            <a:extLst>
              <a:ext uri="{FF2B5EF4-FFF2-40B4-BE49-F238E27FC236}">
                <a16:creationId xmlns:a16="http://schemas.microsoft.com/office/drawing/2014/main" id="{9ACD1086-653A-3340-8D3B-F98DB4AD59EF}"/>
              </a:ext>
            </a:extLst>
          </p:cNvPr>
          <p:cNvSpPr txBox="1"/>
          <p:nvPr/>
        </p:nvSpPr>
        <p:spPr>
          <a:xfrm>
            <a:off x="8758094" y="4264526"/>
            <a:ext cx="5659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66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C0CB-8852-7E4D-A468-6DED3E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Fine-grained Shielded Data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C17A9-608D-F648-B3AF-1CDCE16C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7997"/>
            <a:ext cx="10972800" cy="4418167"/>
          </a:xfrm>
        </p:spPr>
        <p:txBody>
          <a:bodyPr/>
          <a:lstStyle/>
          <a:p>
            <a:r>
              <a:rPr lang="en-CN" dirty="0"/>
              <a:t>Apply deduplication, delta compression</a:t>
            </a:r>
            <a:r>
              <a:rPr lang="en-US" dirty="0"/>
              <a:t>,</a:t>
            </a:r>
            <a:r>
              <a:rPr lang="en-CN" dirty="0"/>
              <a:t> and local compression</a:t>
            </a:r>
          </a:p>
          <a:p>
            <a:pPr lvl="1"/>
            <a:r>
              <a:rPr lang="en-CN" b="1" dirty="0">
                <a:solidFill>
                  <a:srgbClr val="FF0000"/>
                </a:solidFill>
              </a:rPr>
              <a:t>Delta compression </a:t>
            </a:r>
            <a:r>
              <a:rPr lang="en-CN" dirty="0"/>
              <a:t>encodes </a:t>
            </a:r>
            <a:r>
              <a:rPr lang="en-US" dirty="0"/>
              <a:t>content difference between new chunk M’ and previously stored </a:t>
            </a:r>
            <a:r>
              <a:rPr lang="en-US" dirty="0">
                <a:solidFill>
                  <a:srgbClr val="FF0000"/>
                </a:solidFill>
              </a:rPr>
              <a:t>base chunk </a:t>
            </a:r>
            <a:r>
              <a:rPr lang="en-US" dirty="0"/>
              <a:t>M similar to M’</a:t>
            </a:r>
            <a:endParaRPr lang="en-CN" dirty="0"/>
          </a:p>
          <a:p>
            <a:r>
              <a:rPr lang="en-CN" dirty="0"/>
              <a:t>Protect whole data reduction via SGX enclave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1916-75B8-D74F-8333-37DD084BC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C20122-A356-D64E-8FDC-7D5208B02853}"/>
              </a:ext>
            </a:extLst>
          </p:cNvPr>
          <p:cNvGrpSpPr/>
          <p:nvPr/>
        </p:nvGrpSpPr>
        <p:grpSpPr>
          <a:xfrm>
            <a:off x="2012742" y="4136066"/>
            <a:ext cx="8246030" cy="2535470"/>
            <a:chOff x="2789818" y="3971681"/>
            <a:chExt cx="6612364" cy="2033155"/>
          </a:xfrm>
        </p:grpSpPr>
        <p:sp>
          <p:nvSpPr>
            <p:cNvPr id="50" name="Cloud 49">
              <a:extLst>
                <a:ext uri="{FF2B5EF4-FFF2-40B4-BE49-F238E27FC236}">
                  <a16:creationId xmlns:a16="http://schemas.microsoft.com/office/drawing/2014/main" id="{99CB2802-70D3-E14A-8936-CAABB5AD2F34}"/>
                </a:ext>
              </a:extLst>
            </p:cNvPr>
            <p:cNvSpPr/>
            <p:nvPr/>
          </p:nvSpPr>
          <p:spPr bwMode="auto">
            <a:xfrm>
              <a:off x="6049723" y="3971681"/>
              <a:ext cx="3352459" cy="161285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49F3D4F-5024-164E-8950-FAE1F9893836}"/>
                </a:ext>
              </a:extLst>
            </p:cNvPr>
            <p:cNvSpPr/>
            <p:nvPr/>
          </p:nvSpPr>
          <p:spPr bwMode="auto">
            <a:xfrm>
              <a:off x="6499650" y="4407919"/>
              <a:ext cx="2116460" cy="778098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直接箭头连接符 21">
              <a:extLst>
                <a:ext uri="{FF2B5EF4-FFF2-40B4-BE49-F238E27FC236}">
                  <a16:creationId xmlns:a16="http://schemas.microsoft.com/office/drawing/2014/main" id="{A4D2E5B3-6745-CE41-B9C6-CE87AE01BA32}"/>
                </a:ext>
              </a:extLst>
            </p:cNvPr>
            <p:cNvCxnSpPr/>
            <p:nvPr/>
          </p:nvCxnSpPr>
          <p:spPr bwMode="auto">
            <a:xfrm>
              <a:off x="5106629" y="4386653"/>
              <a:ext cx="121582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F5C33A-5BE6-1E4F-B6D8-B7DD3187D6CE}"/>
                </a:ext>
              </a:extLst>
            </p:cNvPr>
            <p:cNvGrpSpPr/>
            <p:nvPr/>
          </p:nvGrpSpPr>
          <p:grpSpPr>
            <a:xfrm>
              <a:off x="2789818" y="4006769"/>
              <a:ext cx="2294364" cy="1685970"/>
              <a:chOff x="1935122" y="2978144"/>
              <a:chExt cx="2294364" cy="1685970"/>
            </a:xfrm>
          </p:grpSpPr>
          <p:pic>
            <p:nvPicPr>
              <p:cNvPr id="7" name="图片 9">
                <a:extLst>
                  <a:ext uri="{FF2B5EF4-FFF2-40B4-BE49-F238E27FC236}">
                    <a16:creationId xmlns:a16="http://schemas.microsoft.com/office/drawing/2014/main" id="{FABD45C9-CE60-8D4D-B6E6-02C5A82CC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5798" y="2978144"/>
                <a:ext cx="593257" cy="759768"/>
              </a:xfrm>
              <a:prstGeom prst="rect">
                <a:avLst/>
              </a:prstGeom>
            </p:spPr>
          </p:pic>
          <p:pic>
            <p:nvPicPr>
              <p:cNvPr id="8" name="图片 10">
                <a:extLst>
                  <a:ext uri="{FF2B5EF4-FFF2-40B4-BE49-F238E27FC236}">
                    <a16:creationId xmlns:a16="http://schemas.microsoft.com/office/drawing/2014/main" id="{C74B2E7E-A8E4-724F-AB86-A2401FC04E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5122" y="3904345"/>
                <a:ext cx="734608" cy="759769"/>
              </a:xfrm>
              <a:prstGeom prst="rect">
                <a:avLst/>
              </a:prstGeom>
            </p:spPr>
          </p:pic>
          <p:sp>
            <p:nvSpPr>
              <p:cNvPr id="9" name="矩形 11">
                <a:extLst>
                  <a:ext uri="{FF2B5EF4-FFF2-40B4-BE49-F238E27FC236}">
                    <a16:creationId xmlns:a16="http://schemas.microsoft.com/office/drawing/2014/main" id="{D937DD89-1E57-114A-92DB-B875FCDF6F8C}"/>
                  </a:ext>
                </a:extLst>
              </p:cNvPr>
              <p:cNvSpPr/>
              <p:nvPr/>
            </p:nvSpPr>
            <p:spPr bwMode="auto">
              <a:xfrm>
                <a:off x="2689689" y="3094111"/>
                <a:ext cx="1539797" cy="52783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126"/>
                <a:r>
                  <a:rPr lang="en-US" altLang="zh-CN" sz="2000" b="1" dirty="0">
                    <a:solidFill>
                      <a:schemeClr val="tx1"/>
                    </a:solidFill>
                    <a:latin typeface="Arial" charset="0"/>
                  </a:rPr>
                  <a:t>Encryption</a:t>
                </a:r>
                <a:endParaRPr lang="zh-CN" altLang="en-US" sz="2399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1" name="矩形 24">
                <a:extLst>
                  <a:ext uri="{FF2B5EF4-FFF2-40B4-BE49-F238E27FC236}">
                    <a16:creationId xmlns:a16="http://schemas.microsoft.com/office/drawing/2014/main" id="{F6650128-1F21-7D44-829B-6279110A6C1A}"/>
                  </a:ext>
                </a:extLst>
              </p:cNvPr>
              <p:cNvSpPr/>
              <p:nvPr/>
            </p:nvSpPr>
            <p:spPr bwMode="auto">
              <a:xfrm>
                <a:off x="2684091" y="4021121"/>
                <a:ext cx="1539797" cy="5278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126"/>
                <a:r>
                  <a:rPr lang="en-US" altLang="zh-CN" sz="2000" b="1" dirty="0">
                    <a:solidFill>
                      <a:schemeClr val="tx1"/>
                    </a:solidFill>
                    <a:latin typeface="Arial" charset="0"/>
                  </a:rPr>
                  <a:t>Encryption</a:t>
                </a:r>
                <a:endParaRPr lang="zh-CN" altLang="en-US" sz="2399" b="1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cxnSp>
          <p:nvCxnSpPr>
            <p:cNvPr id="12" name="直接箭头连接符 27">
              <a:extLst>
                <a:ext uri="{FF2B5EF4-FFF2-40B4-BE49-F238E27FC236}">
                  <a16:creationId xmlns:a16="http://schemas.microsoft.com/office/drawing/2014/main" id="{F9825838-2DC7-D74C-A268-B1ED3E7EE733}"/>
                </a:ext>
              </a:extLst>
            </p:cNvPr>
            <p:cNvCxnSpPr/>
            <p:nvPr/>
          </p:nvCxnSpPr>
          <p:spPr bwMode="auto">
            <a:xfrm>
              <a:off x="5074075" y="5313664"/>
              <a:ext cx="124837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组合 33">
              <a:extLst>
                <a:ext uri="{FF2B5EF4-FFF2-40B4-BE49-F238E27FC236}">
                  <a16:creationId xmlns:a16="http://schemas.microsoft.com/office/drawing/2014/main" id="{2A11EC31-68D8-084F-A7B2-17FC9B9E8F69}"/>
                </a:ext>
              </a:extLst>
            </p:cNvPr>
            <p:cNvGrpSpPr/>
            <p:nvPr/>
          </p:nvGrpSpPr>
          <p:grpSpPr>
            <a:xfrm>
              <a:off x="5396062" y="4155995"/>
              <a:ext cx="415498" cy="420229"/>
              <a:chOff x="5115131" y="4192908"/>
              <a:chExt cx="442078" cy="428625"/>
            </a:xfrm>
          </p:grpSpPr>
          <p:sp>
            <p:nvSpPr>
              <p:cNvPr id="26" name="矩形: 折角 30">
                <a:extLst>
                  <a:ext uri="{FF2B5EF4-FFF2-40B4-BE49-F238E27FC236}">
                    <a16:creationId xmlns:a16="http://schemas.microsoft.com/office/drawing/2014/main" id="{8FC2FE7F-2A35-FD45-B616-5E49D3E6712F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" name="文本框 31">
                <a:extLst>
                  <a:ext uri="{FF2B5EF4-FFF2-40B4-BE49-F238E27FC236}">
                    <a16:creationId xmlns:a16="http://schemas.microsoft.com/office/drawing/2014/main" id="{DDEC7212-C818-6247-A328-6AA32A4A8A36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42078" cy="37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grpSp>
          <p:nvGrpSpPr>
            <p:cNvPr id="15" name="组合 36">
              <a:extLst>
                <a:ext uri="{FF2B5EF4-FFF2-40B4-BE49-F238E27FC236}">
                  <a16:creationId xmlns:a16="http://schemas.microsoft.com/office/drawing/2014/main" id="{3768D6F7-5D14-A84D-96F4-D0AD1F5069C5}"/>
                </a:ext>
              </a:extLst>
            </p:cNvPr>
            <p:cNvGrpSpPr/>
            <p:nvPr/>
          </p:nvGrpSpPr>
          <p:grpSpPr>
            <a:xfrm>
              <a:off x="5411678" y="5110955"/>
              <a:ext cx="415498" cy="420229"/>
              <a:chOff x="5115131" y="4192908"/>
              <a:chExt cx="442078" cy="428625"/>
            </a:xfrm>
          </p:grpSpPr>
          <p:sp>
            <p:nvSpPr>
              <p:cNvPr id="22" name="矩形: 折角 37">
                <a:extLst>
                  <a:ext uri="{FF2B5EF4-FFF2-40B4-BE49-F238E27FC236}">
                    <a16:creationId xmlns:a16="http://schemas.microsoft.com/office/drawing/2014/main" id="{998C7150-E668-2B46-8E87-E67134268C35}"/>
                  </a:ext>
                </a:extLst>
              </p:cNvPr>
              <p:cNvSpPr/>
              <p:nvPr/>
            </p:nvSpPr>
            <p:spPr bwMode="auto">
              <a:xfrm>
                <a:off x="5153911" y="4192908"/>
                <a:ext cx="323850" cy="428625"/>
              </a:xfrm>
              <a:prstGeom prst="foldedCorner">
                <a:avLst>
                  <a:gd name="adj" fmla="val 5000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3" name="文本框 38">
                <a:extLst>
                  <a:ext uri="{FF2B5EF4-FFF2-40B4-BE49-F238E27FC236}">
                    <a16:creationId xmlns:a16="http://schemas.microsoft.com/office/drawing/2014/main" id="{DC676946-8364-1C4E-BCD8-12DCFFEBA39A}"/>
                  </a:ext>
                </a:extLst>
              </p:cNvPr>
              <p:cNvSpPr txBox="1"/>
              <p:nvPr/>
            </p:nvSpPr>
            <p:spPr>
              <a:xfrm>
                <a:off x="5115131" y="4192908"/>
                <a:ext cx="442078" cy="37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🔒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2630FD-4CA7-E648-B35B-750000731423}"/>
                </a:ext>
              </a:extLst>
            </p:cNvPr>
            <p:cNvSpPr txBox="1"/>
            <p:nvPr/>
          </p:nvSpPr>
          <p:spPr>
            <a:xfrm>
              <a:off x="3213408" y="5635054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Multiple clients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0DB745-A831-2242-8F11-36C9DC77894D}"/>
                </a:ext>
              </a:extLst>
            </p:cNvPr>
            <p:cNvSpPr txBox="1"/>
            <p:nvPr/>
          </p:nvSpPr>
          <p:spPr>
            <a:xfrm>
              <a:off x="7547570" y="5635504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Cloud</a:t>
              </a:r>
            </a:p>
          </p:txBody>
        </p:sp>
        <p:sp>
          <p:nvSpPr>
            <p:cNvPr id="29" name="矩形 11">
              <a:extLst>
                <a:ext uri="{FF2B5EF4-FFF2-40B4-BE49-F238E27FC236}">
                  <a16:creationId xmlns:a16="http://schemas.microsoft.com/office/drawing/2014/main" id="{D4430E49-E296-D847-AE75-FA4CFED22B54}"/>
                </a:ext>
              </a:extLst>
            </p:cNvPr>
            <p:cNvSpPr/>
            <p:nvPr/>
          </p:nvSpPr>
          <p:spPr bwMode="auto">
            <a:xfrm>
              <a:off x="6630873" y="4480560"/>
              <a:ext cx="1876783" cy="65229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16" tIns="45708" rIns="91416" bIns="457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26"/>
              <a:endParaRPr lang="zh-CN" altLang="en-US" sz="2399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7" name="组合 43">
              <a:extLst>
                <a:ext uri="{FF2B5EF4-FFF2-40B4-BE49-F238E27FC236}">
                  <a16:creationId xmlns:a16="http://schemas.microsoft.com/office/drawing/2014/main" id="{FAEAE6FE-AA77-0741-A0E7-2A9956927AD2}"/>
                </a:ext>
              </a:extLst>
            </p:cNvPr>
            <p:cNvGrpSpPr/>
            <p:nvPr/>
          </p:nvGrpSpPr>
          <p:grpSpPr>
            <a:xfrm>
              <a:off x="8684853" y="4255606"/>
              <a:ext cx="512948" cy="712428"/>
              <a:chOff x="6261505" y="4637837"/>
              <a:chExt cx="862514" cy="96529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圆柱体 42">
                <a:extLst>
                  <a:ext uri="{FF2B5EF4-FFF2-40B4-BE49-F238E27FC236}">
                    <a16:creationId xmlns:a16="http://schemas.microsoft.com/office/drawing/2014/main" id="{61F3C799-43EF-2C45-BD00-404C4F1B7CFE}"/>
                  </a:ext>
                </a:extLst>
              </p:cNvPr>
              <p:cNvSpPr/>
              <p:nvPr/>
            </p:nvSpPr>
            <p:spPr bwMode="auto">
              <a:xfrm>
                <a:off x="6261505" y="46378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20" name="圆柱体 46">
                <a:extLst>
                  <a:ext uri="{FF2B5EF4-FFF2-40B4-BE49-F238E27FC236}">
                    <a16:creationId xmlns:a16="http://schemas.microsoft.com/office/drawing/2014/main" id="{11E1CECF-3A18-3B46-85C4-9A32475F355D}"/>
                  </a:ext>
                </a:extLst>
              </p:cNvPr>
              <p:cNvSpPr/>
              <p:nvPr/>
            </p:nvSpPr>
            <p:spPr bwMode="auto">
              <a:xfrm>
                <a:off x="6413905" y="47902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  <p:sp>
            <p:nvSpPr>
              <p:cNvPr id="21" name="圆柱体 47">
                <a:extLst>
                  <a:ext uri="{FF2B5EF4-FFF2-40B4-BE49-F238E27FC236}">
                    <a16:creationId xmlns:a16="http://schemas.microsoft.com/office/drawing/2014/main" id="{A087FB91-3CDE-334D-8132-8C9E33C9A746}"/>
                  </a:ext>
                </a:extLst>
              </p:cNvPr>
              <p:cNvSpPr/>
              <p:nvPr/>
            </p:nvSpPr>
            <p:spPr bwMode="auto">
              <a:xfrm>
                <a:off x="6566305" y="4942637"/>
                <a:ext cx="557714" cy="660495"/>
              </a:xfrm>
              <a:prstGeom prst="can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6" tIns="45708" rIns="91416" bIns="4570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zh-CN" altLang="en-US" sz="1799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0F73F78-E18D-594C-BF93-0117BFCF98EA}"/>
                </a:ext>
              </a:extLst>
            </p:cNvPr>
            <p:cNvSpPr txBox="1"/>
            <p:nvPr/>
          </p:nvSpPr>
          <p:spPr>
            <a:xfrm>
              <a:off x="3908575" y="454512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400" dirty="0"/>
                <a:t>……</a:t>
              </a:r>
            </a:p>
          </p:txBody>
        </p:sp>
        <p:sp>
          <p:nvSpPr>
            <p:cNvPr id="80" name="文本框 31">
              <a:extLst>
                <a:ext uri="{FF2B5EF4-FFF2-40B4-BE49-F238E27FC236}">
                  <a16:creationId xmlns:a16="http://schemas.microsoft.com/office/drawing/2014/main" id="{9ACD1086-653A-3340-8D3B-F98DB4AD59EF}"/>
                </a:ext>
              </a:extLst>
            </p:cNvPr>
            <p:cNvSpPr txBox="1"/>
            <p:nvPr/>
          </p:nvSpPr>
          <p:spPr>
            <a:xfrm>
              <a:off x="8820491" y="4576224"/>
              <a:ext cx="4411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000" dirty="0"/>
                <a:t>🔒</a:t>
              </a:r>
              <a:endParaRPr lang="zh-CN" alt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219AD5F-D09A-2847-9B3E-645FB7EA20A6}"/>
                </a:ext>
              </a:extLst>
            </p:cNvPr>
            <p:cNvSpPr txBox="1"/>
            <p:nvPr/>
          </p:nvSpPr>
          <p:spPr>
            <a:xfrm>
              <a:off x="6453090" y="4526986"/>
              <a:ext cx="2232348" cy="567643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 defTabSz="914126"/>
              <a:r>
                <a:rPr lang="en-US" altLang="zh-CN" sz="2000" b="1" dirty="0">
                  <a:solidFill>
                    <a:schemeClr val="tx1"/>
                  </a:solidFill>
                  <a:latin typeface="Arial" charset="0"/>
                </a:rPr>
                <a:t>Fine-grained</a:t>
              </a:r>
            </a:p>
            <a:p>
              <a:pPr algn="ctr" defTabSz="914126"/>
              <a:r>
                <a:rPr lang="en-US" altLang="zh-CN" sz="2000" b="1" dirty="0">
                  <a:solidFill>
                    <a:schemeClr val="tx1"/>
                  </a:solidFill>
                  <a:latin typeface="Arial" charset="0"/>
                </a:rPr>
                <a:t>Data Reduction</a:t>
              </a:r>
              <a:endParaRPr lang="zh-CN" altLang="en-US" sz="24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599A07-D784-DE45-A6F5-D667284B2C21}"/>
                </a:ext>
              </a:extLst>
            </p:cNvPr>
            <p:cNvSpPr txBox="1"/>
            <p:nvPr/>
          </p:nvSpPr>
          <p:spPr>
            <a:xfrm>
              <a:off x="7152489" y="412580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/>
                <a:t>Enclave</a:t>
              </a:r>
            </a:p>
          </p:txBody>
        </p:sp>
      </p:grp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D8D8CDE2-4403-B444-A077-1EBC1362C1D4}"/>
              </a:ext>
            </a:extLst>
          </p:cNvPr>
          <p:cNvSpPr/>
          <p:nvPr/>
        </p:nvSpPr>
        <p:spPr bwMode="auto">
          <a:xfrm>
            <a:off x="3353895" y="3880219"/>
            <a:ext cx="2090366" cy="353048"/>
          </a:xfrm>
          <a:prstGeom prst="wedgeRoundRectCallout">
            <a:avLst>
              <a:gd name="adj1" fmla="val -25514"/>
              <a:gd name="adj2" fmla="val 6865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Protect</a:t>
            </a:r>
            <a:r>
              <a:rPr kumimoji="0" lang="en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leakage</a:t>
            </a:r>
          </a:p>
        </p:txBody>
      </p:sp>
      <p:sp>
        <p:nvSpPr>
          <p:cNvPr id="52" name="Rounded Rectangular Callout 51">
            <a:extLst>
              <a:ext uri="{FF2B5EF4-FFF2-40B4-BE49-F238E27FC236}">
                <a16:creationId xmlns:a16="http://schemas.microsoft.com/office/drawing/2014/main" id="{D5864A02-AABC-6B4F-9D42-81971753D84B}"/>
              </a:ext>
            </a:extLst>
          </p:cNvPr>
          <p:cNvSpPr/>
          <p:nvPr/>
        </p:nvSpPr>
        <p:spPr bwMode="auto">
          <a:xfrm>
            <a:off x="8332758" y="5740304"/>
            <a:ext cx="2788658" cy="381019"/>
          </a:xfrm>
          <a:prstGeom prst="wedgeRoundRectCallout">
            <a:avLst>
              <a:gd name="adj1" fmla="val -35181"/>
              <a:gd name="adj2" fmla="val -8819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H</a:t>
            </a:r>
            <a:r>
              <a:rPr kumimoji="0" lang="en-CN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igh storage efficiency</a:t>
            </a:r>
          </a:p>
        </p:txBody>
      </p:sp>
    </p:spTree>
    <p:extLst>
      <p:ext uri="{BB962C8B-B14F-4D97-AF65-F5344CB8AC3E}">
        <p14:creationId xmlns:p14="http://schemas.microsoft.com/office/powerpoint/2010/main" val="170578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03D9-05E2-5E48-BE4B-10FB220E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Challenge</a:t>
            </a:r>
            <a:r>
              <a:rPr lang="en-US" dirty="0"/>
              <a:t>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3F50C-0A65-BA4C-84A1-F669E3D6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SGX incur</a:t>
            </a:r>
            <a:r>
              <a:rPr lang="en-US" dirty="0"/>
              <a:t>s</a:t>
            </a:r>
            <a:r>
              <a:rPr lang="en-CN" dirty="0"/>
              <a:t> high context-switch overhead when mov</a:t>
            </a:r>
            <a:r>
              <a:rPr lang="en-US" dirty="0" err="1"/>
              <a:t>ing</a:t>
            </a:r>
            <a:r>
              <a:rPr lang="en-US" dirty="0"/>
              <a:t> data</a:t>
            </a:r>
            <a:r>
              <a:rPr lang="en-CN" dirty="0"/>
              <a:t> across enclave boundaries [</a:t>
            </a:r>
            <a:r>
              <a:rPr lang="en-US" dirty="0" err="1"/>
              <a:t>Weisse</a:t>
            </a:r>
            <a:r>
              <a:rPr lang="en-US" dirty="0"/>
              <a:t>, ISCA’17</a:t>
            </a:r>
            <a:r>
              <a:rPr lang="en-CN" dirty="0"/>
              <a:t>]</a:t>
            </a:r>
          </a:p>
          <a:p>
            <a:r>
              <a:rPr lang="en-CN" dirty="0"/>
              <a:t>Delta compression </a:t>
            </a:r>
            <a:r>
              <a:rPr lang="en-US" dirty="0"/>
              <a:t>incurs </a:t>
            </a:r>
            <a:r>
              <a:rPr lang="en-CN" b="1" dirty="0">
                <a:solidFill>
                  <a:srgbClr val="C00000"/>
                </a:solidFill>
              </a:rPr>
              <a:t>high I/O overhead</a:t>
            </a:r>
            <a:r>
              <a:rPr lang="en-CN" dirty="0"/>
              <a:t> in disk I/O and SGX context switching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834D7-3659-584D-BE00-4A8A2EB8F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9" name="Group 69">
            <a:extLst>
              <a:ext uri="{FF2B5EF4-FFF2-40B4-BE49-F238E27FC236}">
                <a16:creationId xmlns:a16="http://schemas.microsoft.com/office/drawing/2014/main" id="{38970215-77F7-469F-A185-583A9BABF6AB}"/>
              </a:ext>
            </a:extLst>
          </p:cNvPr>
          <p:cNvGrpSpPr/>
          <p:nvPr/>
        </p:nvGrpSpPr>
        <p:grpSpPr>
          <a:xfrm>
            <a:off x="2066935" y="3537774"/>
            <a:ext cx="8058129" cy="2644798"/>
            <a:chOff x="1847984" y="3365498"/>
            <a:chExt cx="8058129" cy="2644798"/>
          </a:xfrm>
        </p:grpSpPr>
        <p:grpSp>
          <p:nvGrpSpPr>
            <p:cNvPr id="36" name="Group 56">
              <a:extLst>
                <a:ext uri="{FF2B5EF4-FFF2-40B4-BE49-F238E27FC236}">
                  <a16:creationId xmlns:a16="http://schemas.microsoft.com/office/drawing/2014/main" id="{32036492-A651-46DA-9A65-969A812BF3BA}"/>
                </a:ext>
              </a:extLst>
            </p:cNvPr>
            <p:cNvGrpSpPr/>
            <p:nvPr/>
          </p:nvGrpSpPr>
          <p:grpSpPr>
            <a:xfrm>
              <a:off x="1847984" y="3365498"/>
              <a:ext cx="8058129" cy="2644798"/>
              <a:chOff x="1551318" y="2727885"/>
              <a:chExt cx="8058129" cy="2893217"/>
            </a:xfrm>
          </p:grpSpPr>
          <p:grpSp>
            <p:nvGrpSpPr>
              <p:cNvPr id="45" name="Group 54">
                <a:extLst>
                  <a:ext uri="{FF2B5EF4-FFF2-40B4-BE49-F238E27FC236}">
                    <a16:creationId xmlns:a16="http://schemas.microsoft.com/office/drawing/2014/main" id="{30E6A946-BF2C-4C55-B1A3-E2A25EDFACED}"/>
                  </a:ext>
                </a:extLst>
              </p:cNvPr>
              <p:cNvGrpSpPr/>
              <p:nvPr/>
            </p:nvGrpSpPr>
            <p:grpSpPr>
              <a:xfrm>
                <a:off x="1551318" y="3154603"/>
                <a:ext cx="8058129" cy="2466499"/>
                <a:chOff x="1551318" y="2856891"/>
                <a:chExt cx="8058129" cy="2466499"/>
              </a:xfrm>
            </p:grpSpPr>
            <p:sp>
              <p:nvSpPr>
                <p:cNvPr id="49" name="Rectangle 29">
                  <a:extLst>
                    <a:ext uri="{FF2B5EF4-FFF2-40B4-BE49-F238E27FC236}">
                      <a16:creationId xmlns:a16="http://schemas.microsoft.com/office/drawing/2014/main" id="{9FDA2AF4-FF47-4CE1-92A8-210474C42A64}"/>
                    </a:ext>
                  </a:extLst>
                </p:cNvPr>
                <p:cNvSpPr/>
                <p:nvPr/>
              </p:nvSpPr>
              <p:spPr bwMode="auto">
                <a:xfrm>
                  <a:off x="2875220" y="4340545"/>
                  <a:ext cx="584790" cy="361507"/>
                </a:xfrm>
                <a:prstGeom prst="rect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M’</a:t>
                  </a: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798E5B08-C27C-44C4-9C6E-659301761DA6}"/>
                    </a:ext>
                  </a:extLst>
                </p:cNvPr>
                <p:cNvSpPr/>
                <p:nvPr/>
              </p:nvSpPr>
              <p:spPr bwMode="auto">
                <a:xfrm>
                  <a:off x="4556052" y="4340545"/>
                  <a:ext cx="584790" cy="361507"/>
                </a:xfrm>
                <a:prstGeom prst="rect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M’</a:t>
                  </a:r>
                </a:p>
              </p:txBody>
            </p:sp>
            <p:sp>
              <p:nvSpPr>
                <p:cNvPr id="51" name="Rectangle 32">
                  <a:extLst>
                    <a:ext uri="{FF2B5EF4-FFF2-40B4-BE49-F238E27FC236}">
                      <a16:creationId xmlns:a16="http://schemas.microsoft.com/office/drawing/2014/main" id="{61951120-9ABB-4279-8354-F35F6FCE3E5E}"/>
                    </a:ext>
                  </a:extLst>
                </p:cNvPr>
                <p:cNvSpPr/>
                <p:nvPr/>
              </p:nvSpPr>
              <p:spPr bwMode="auto">
                <a:xfrm>
                  <a:off x="4556049" y="3403070"/>
                  <a:ext cx="584790" cy="361507"/>
                </a:xfrm>
                <a:prstGeom prst="rect">
                  <a:avLst/>
                </a:prstGeom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N" sz="20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M</a:t>
                  </a:r>
                </a:p>
              </p:txBody>
            </p:sp>
            <p:cxnSp>
              <p:nvCxnSpPr>
                <p:cNvPr id="52" name="Straight Connector 36">
                  <a:extLst>
                    <a:ext uri="{FF2B5EF4-FFF2-40B4-BE49-F238E27FC236}">
                      <a16:creationId xmlns:a16="http://schemas.microsoft.com/office/drawing/2014/main" id="{ECD09B82-C7C0-4F5C-A6C6-C357FC06B33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58141" y="2929415"/>
                  <a:ext cx="0" cy="199823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prstDash val="lgDashDot"/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37">
                  <a:extLst>
                    <a:ext uri="{FF2B5EF4-FFF2-40B4-BE49-F238E27FC236}">
                      <a16:creationId xmlns:a16="http://schemas.microsoft.com/office/drawing/2014/main" id="{25F5C19A-0E92-4FEE-8AB0-26D65F530E13}"/>
                    </a:ext>
                  </a:extLst>
                </p:cNvPr>
                <p:cNvSpPr txBox="1"/>
                <p:nvPr/>
              </p:nvSpPr>
              <p:spPr>
                <a:xfrm>
                  <a:off x="1551318" y="4878542"/>
                  <a:ext cx="2220843" cy="404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N" b="1" dirty="0">
                      <a:solidFill>
                        <a:srgbClr val="0070C0"/>
                      </a:solidFill>
                    </a:rPr>
                    <a:t>Enclave boundary</a:t>
                  </a:r>
                </a:p>
              </p:txBody>
            </p:sp>
            <p:cxnSp>
              <p:nvCxnSpPr>
                <p:cNvPr id="58" name="Straight Connector 38">
                  <a:extLst>
                    <a:ext uri="{FF2B5EF4-FFF2-40B4-BE49-F238E27FC236}">
                      <a16:creationId xmlns:a16="http://schemas.microsoft.com/office/drawing/2014/main" id="{83F242D3-6FE5-429A-9FFD-57261A8A4A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002" y="2856891"/>
                  <a:ext cx="0" cy="20905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prstDash val="lgDashDot"/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40">
                  <a:extLst>
                    <a:ext uri="{FF2B5EF4-FFF2-40B4-BE49-F238E27FC236}">
                      <a16:creationId xmlns:a16="http://schemas.microsoft.com/office/drawing/2014/main" id="{6E308FE5-17F5-4661-9A85-EC47C8C4D696}"/>
                    </a:ext>
                  </a:extLst>
                </p:cNvPr>
                <p:cNvCxnSpPr>
                  <a:stCxn id="49" idx="3"/>
                  <a:endCxn id="50" idx="1"/>
                </p:cNvCxnSpPr>
                <p:nvPr/>
              </p:nvCxnSpPr>
              <p:spPr bwMode="auto">
                <a:xfrm>
                  <a:off x="3460010" y="4521299"/>
                  <a:ext cx="109604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0" name="Rectangle 30">
                  <a:extLst>
                    <a:ext uri="{FF2B5EF4-FFF2-40B4-BE49-F238E27FC236}">
                      <a16:creationId xmlns:a16="http://schemas.microsoft.com/office/drawing/2014/main" id="{A1FC2EAA-AA49-45D4-9193-B37347417BDA}"/>
                    </a:ext>
                  </a:extLst>
                </p:cNvPr>
                <p:cNvSpPr/>
                <p:nvPr/>
              </p:nvSpPr>
              <p:spPr bwMode="auto">
                <a:xfrm rot="5400000">
                  <a:off x="3121531" y="3851418"/>
                  <a:ext cx="1772997" cy="41910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Magnetic Disk 41">
                  <a:extLst>
                    <a:ext uri="{FF2B5EF4-FFF2-40B4-BE49-F238E27FC236}">
                      <a16:creationId xmlns:a16="http://schemas.microsoft.com/office/drawing/2014/main" id="{E5DCA5E0-50E3-47DC-AC98-49C74A0D7D53}"/>
                    </a:ext>
                  </a:extLst>
                </p:cNvPr>
                <p:cNvSpPr/>
                <p:nvPr/>
              </p:nvSpPr>
              <p:spPr>
                <a:xfrm>
                  <a:off x="8668860" y="3859730"/>
                  <a:ext cx="648433" cy="751839"/>
                </a:xfrm>
                <a:prstGeom prst="flowChartMagneticDisk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indent="0" algn="ctr" defTabSz="4572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N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62" name="TextBox 42">
                  <a:extLst>
                    <a:ext uri="{FF2B5EF4-FFF2-40B4-BE49-F238E27FC236}">
                      <a16:creationId xmlns:a16="http://schemas.microsoft.com/office/drawing/2014/main" id="{D6DD6CC9-7C73-41A7-9A4A-D8393137DFC0}"/>
                    </a:ext>
                  </a:extLst>
                </p:cNvPr>
                <p:cNvSpPr txBox="1"/>
                <p:nvPr/>
              </p:nvSpPr>
              <p:spPr>
                <a:xfrm>
                  <a:off x="6270669" y="4919368"/>
                  <a:ext cx="2220842" cy="4040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N" b="1" dirty="0">
                      <a:solidFill>
                        <a:srgbClr val="0070C0"/>
                      </a:solidFill>
                    </a:rPr>
                    <a:t>Enclave boundary</a:t>
                  </a:r>
                </a:p>
              </p:txBody>
            </p:sp>
            <p:cxnSp>
              <p:nvCxnSpPr>
                <p:cNvPr id="63" name="Straight Arrow Connector 43">
                  <a:extLst>
                    <a:ext uri="{FF2B5EF4-FFF2-40B4-BE49-F238E27FC236}">
                      <a16:creationId xmlns:a16="http://schemas.microsoft.com/office/drawing/2014/main" id="{AE42D283-A03C-4B31-9AAD-F986E4E32562}"/>
                    </a:ext>
                  </a:extLst>
                </p:cNvPr>
                <p:cNvCxnSpPr/>
                <p:nvPr/>
              </p:nvCxnSpPr>
              <p:spPr bwMode="auto">
                <a:xfrm>
                  <a:off x="5140842" y="4521298"/>
                  <a:ext cx="352801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4" name="Rectangle 33">
                  <a:extLst>
                    <a:ext uri="{FF2B5EF4-FFF2-40B4-BE49-F238E27FC236}">
                      <a16:creationId xmlns:a16="http://schemas.microsoft.com/office/drawing/2014/main" id="{12673691-E547-4CC2-A12D-9614AA8E48F2}"/>
                    </a:ext>
                  </a:extLst>
                </p:cNvPr>
                <p:cNvSpPr/>
                <p:nvPr/>
              </p:nvSpPr>
              <p:spPr bwMode="auto">
                <a:xfrm rot="5400000">
                  <a:off x="4804222" y="3686942"/>
                  <a:ext cx="1772997" cy="7084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N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Delta compression</a:t>
                  </a:r>
                </a:p>
              </p:txBody>
            </p:sp>
            <p:sp>
              <p:nvSpPr>
                <p:cNvPr id="65" name="Rectangle 34">
                  <a:extLst>
                    <a:ext uri="{FF2B5EF4-FFF2-40B4-BE49-F238E27FC236}">
                      <a16:creationId xmlns:a16="http://schemas.microsoft.com/office/drawing/2014/main" id="{FA82D0E1-914E-485F-A9D6-43ECC3063A82}"/>
                    </a:ext>
                  </a:extLst>
                </p:cNvPr>
                <p:cNvSpPr/>
                <p:nvPr/>
              </p:nvSpPr>
              <p:spPr bwMode="auto">
                <a:xfrm rot="5400000">
                  <a:off x="5976225" y="3696855"/>
                  <a:ext cx="1792819" cy="70841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CN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Local compression</a:t>
                  </a:r>
                </a:p>
              </p:txBody>
            </p:sp>
            <p:sp>
              <p:nvSpPr>
                <p:cNvPr id="66" name="TextBox 46">
                  <a:extLst>
                    <a:ext uri="{FF2B5EF4-FFF2-40B4-BE49-F238E27FC236}">
                      <a16:creationId xmlns:a16="http://schemas.microsoft.com/office/drawing/2014/main" id="{6B2667B2-652B-40E8-8062-8D3363B352E2}"/>
                    </a:ext>
                  </a:extLst>
                </p:cNvPr>
                <p:cNvSpPr txBox="1"/>
                <p:nvPr/>
              </p:nvSpPr>
              <p:spPr>
                <a:xfrm>
                  <a:off x="8376705" y="4926119"/>
                  <a:ext cx="1232742" cy="3853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N" b="1" dirty="0"/>
                    <a:t>Disk</a:t>
                  </a:r>
                </a:p>
              </p:txBody>
            </p:sp>
            <p:cxnSp>
              <p:nvCxnSpPr>
                <p:cNvPr id="67" name="Straight Arrow Connector 47">
                  <a:extLst>
                    <a:ext uri="{FF2B5EF4-FFF2-40B4-BE49-F238E27FC236}">
                      <a16:creationId xmlns:a16="http://schemas.microsoft.com/office/drawing/2014/main" id="{19E3C77F-3850-40B5-98A6-377FB339ADF7}"/>
                    </a:ext>
                  </a:extLst>
                </p:cNvPr>
                <p:cNvCxnSpPr/>
                <p:nvPr/>
              </p:nvCxnSpPr>
              <p:spPr bwMode="auto">
                <a:xfrm>
                  <a:off x="5140842" y="3583861"/>
                  <a:ext cx="19567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Elbow Connector 52">
                  <a:extLst>
                    <a:ext uri="{FF2B5EF4-FFF2-40B4-BE49-F238E27FC236}">
                      <a16:creationId xmlns:a16="http://schemas.microsoft.com/office/drawing/2014/main" id="{606FDD02-0A3D-453C-B54B-53FA687E6489}"/>
                    </a:ext>
                  </a:extLst>
                </p:cNvPr>
                <p:cNvCxnSpPr>
                  <a:cxnSpLocks/>
                  <a:stCxn id="61" idx="1"/>
                  <a:endCxn id="51" idx="0"/>
                </p:cNvCxnSpPr>
                <p:nvPr/>
              </p:nvCxnSpPr>
              <p:spPr bwMode="auto">
                <a:xfrm rot="16200000" flipV="1">
                  <a:off x="6692431" y="1559083"/>
                  <a:ext cx="456660" cy="4144633"/>
                </a:xfrm>
                <a:prstGeom prst="bentConnector3">
                  <a:avLst>
                    <a:gd name="adj1" fmla="val 154761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6" name="TextBox 55">
                <a:extLst>
                  <a:ext uri="{FF2B5EF4-FFF2-40B4-BE49-F238E27FC236}">
                    <a16:creationId xmlns:a16="http://schemas.microsoft.com/office/drawing/2014/main" id="{CCB7F59B-D001-4F08-806F-A9DD3E083B9D}"/>
                  </a:ext>
                </a:extLst>
              </p:cNvPr>
              <p:cNvSpPr txBox="1"/>
              <p:nvPr/>
            </p:nvSpPr>
            <p:spPr>
              <a:xfrm>
                <a:off x="3585574" y="2727885"/>
                <a:ext cx="5865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i="1" dirty="0"/>
                  <a:t>Frequently load base chunks from disk into enclave</a:t>
                </a:r>
              </a:p>
            </p:txBody>
          </p:sp>
        </p:grpSp>
        <p:sp>
          <p:nvSpPr>
            <p:cNvPr id="40" name="TextBox 68">
              <a:extLst>
                <a:ext uri="{FF2B5EF4-FFF2-40B4-BE49-F238E27FC236}">
                  <a16:creationId xmlns:a16="http://schemas.microsoft.com/office/drawing/2014/main" id="{A1026E69-60A9-4197-96A0-EDFFD57D34DA}"/>
                </a:ext>
              </a:extLst>
            </p:cNvPr>
            <p:cNvSpPr txBox="1"/>
            <p:nvPr/>
          </p:nvSpPr>
          <p:spPr>
            <a:xfrm rot="5400000">
              <a:off x="3409859" y="4745021"/>
              <a:ext cx="18038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CN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Deduplication</a:t>
              </a:r>
              <a:endParaRPr lang="en-CN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65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4528-D4A7-204D-BAB4-33F896F6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6C62-F2FE-CD42-A274-7A2DFC4C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37253"/>
            <a:ext cx="10972801" cy="4588912"/>
          </a:xfrm>
        </p:spPr>
        <p:txBody>
          <a:bodyPr/>
          <a:lstStyle/>
          <a:p>
            <a:r>
              <a:rPr lang="en-CN" b="1" dirty="0">
                <a:solidFill>
                  <a:srgbClr val="C00000"/>
                </a:solidFill>
              </a:rPr>
              <a:t>ShieldReduce</a:t>
            </a:r>
            <a:r>
              <a:rPr lang="en-CN" dirty="0"/>
              <a:t>: </a:t>
            </a:r>
            <a:r>
              <a:rPr lang="en-US" dirty="0"/>
              <a:t>an outsourced backup storage system based on </a:t>
            </a:r>
            <a:r>
              <a:rPr lang="en-CN" dirty="0"/>
              <a:t>fine-grained shielded data reduction</a:t>
            </a:r>
          </a:p>
          <a:p>
            <a:pPr lvl="1"/>
            <a:r>
              <a:rPr lang="en-US" b="1" dirty="0"/>
              <a:t>B</a:t>
            </a:r>
            <a:r>
              <a:rPr lang="en-CN" b="1" dirty="0"/>
              <a:t>i-directonal delta compression</a:t>
            </a:r>
            <a:r>
              <a:rPr lang="en-CN" dirty="0"/>
              <a:t> to mitigate I/O overhead</a:t>
            </a:r>
          </a:p>
          <a:p>
            <a:pPr lvl="1"/>
            <a:r>
              <a:rPr lang="en-US" b="1" dirty="0"/>
              <a:t>Hybrid inline and offline compression </a:t>
            </a:r>
            <a:r>
              <a:rPr lang="en-US" dirty="0"/>
              <a:t>to limit I/O interference with normal operations</a:t>
            </a:r>
          </a:p>
          <a:p>
            <a:r>
              <a:rPr lang="en-US" dirty="0"/>
              <a:t>Testbed experiments</a:t>
            </a:r>
          </a:p>
          <a:p>
            <a:pPr lvl="1"/>
            <a:r>
              <a:rPr lang="en-US" dirty="0"/>
              <a:t>Up to </a:t>
            </a:r>
            <a:r>
              <a:rPr lang="en-US" b="1" dirty="0">
                <a:solidFill>
                  <a:srgbClr val="0070C0"/>
                </a:solidFill>
              </a:rPr>
              <a:t>3.5x</a:t>
            </a:r>
            <a:r>
              <a:rPr lang="en-US" dirty="0"/>
              <a:t> upload speedup with bi-directional delta compression</a:t>
            </a:r>
          </a:p>
          <a:p>
            <a:pPr lvl="1"/>
            <a:r>
              <a:rPr lang="en-US" dirty="0"/>
              <a:t>Up to </a:t>
            </a:r>
            <a:r>
              <a:rPr lang="en-US" b="1" dirty="0">
                <a:solidFill>
                  <a:srgbClr val="0070C0"/>
                </a:solidFill>
              </a:rPr>
              <a:t>3.6x</a:t>
            </a:r>
            <a:r>
              <a:rPr lang="en-US" dirty="0"/>
              <a:t> storage savings</a:t>
            </a:r>
          </a:p>
          <a:p>
            <a:r>
              <a:rPr lang="en-US" dirty="0"/>
              <a:t>Open-sourced prototype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B651C-0E63-5F47-87CC-EC0F29010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1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0AD8-422E-DE46-A043-C5A33075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B9FB-916E-FC40-B7F3-07FEB834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213805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nsight</a:t>
            </a:r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 M′ is modified from M (i.e., M is base chunk of M'), neighbors of M are likely base chunks of neighbors of M’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deduplication to chunk similarity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Batch-loading base chunks from disk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 mitigate I/O overhead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Bi-directional delta compression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locality degrades, reconstruct locality via backward delta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7DF34-7718-AB42-BD62-1FBBC6C9A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6D86CB-7EBE-6B4F-AB2C-637A2F106517}"/>
              </a:ext>
            </a:extLst>
          </p:cNvPr>
          <p:cNvGrpSpPr/>
          <p:nvPr/>
        </p:nvGrpSpPr>
        <p:grpSpPr>
          <a:xfrm>
            <a:off x="1543315" y="4772353"/>
            <a:ext cx="9346372" cy="1707960"/>
            <a:chOff x="2248689" y="4571391"/>
            <a:chExt cx="9346372" cy="1707960"/>
          </a:xfrm>
        </p:grpSpPr>
        <p:sp>
          <p:nvSpPr>
            <p:cNvPr id="6" name="矩形 6">
              <a:extLst>
                <a:ext uri="{FF2B5EF4-FFF2-40B4-BE49-F238E27FC236}">
                  <a16:creationId xmlns:a16="http://schemas.microsoft.com/office/drawing/2014/main" id="{17A409BA-BBA6-7644-BBCF-440F7251E6D4}"/>
                </a:ext>
              </a:extLst>
            </p:cNvPr>
            <p:cNvSpPr/>
            <p:nvPr/>
          </p:nvSpPr>
          <p:spPr bwMode="auto">
            <a:xfrm>
              <a:off x="4358116" y="5314902"/>
              <a:ext cx="497636" cy="41516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46151E8-E3C8-6741-8AA8-F8B2D9ED5495}"/>
                </a:ext>
              </a:extLst>
            </p:cNvPr>
            <p:cNvSpPr/>
            <p:nvPr/>
          </p:nvSpPr>
          <p:spPr bwMode="auto">
            <a:xfrm>
              <a:off x="4354171" y="4723602"/>
              <a:ext cx="497636" cy="4151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M’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箭头: 右 7">
              <a:extLst>
                <a:ext uri="{FF2B5EF4-FFF2-40B4-BE49-F238E27FC236}">
                  <a16:creationId xmlns:a16="http://schemas.microsoft.com/office/drawing/2014/main" id="{A29FD21A-4E9F-0243-86ED-9A913D363843}"/>
                </a:ext>
              </a:extLst>
            </p:cNvPr>
            <p:cNvSpPr/>
            <p:nvPr/>
          </p:nvSpPr>
          <p:spPr>
            <a:xfrm>
              <a:off x="4875588" y="4759967"/>
              <a:ext cx="424800" cy="342436"/>
            </a:xfrm>
            <a:prstGeom prst="rightArrow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46000">
                  <a:schemeClr val="accent2"/>
                </a:gs>
                <a:gs pos="81000">
                  <a:schemeClr val="accent2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箭头: 右 7">
              <a:extLst>
                <a:ext uri="{FF2B5EF4-FFF2-40B4-BE49-F238E27FC236}">
                  <a16:creationId xmlns:a16="http://schemas.microsoft.com/office/drawing/2014/main" id="{0E5AF051-6FCA-3C43-AF50-F08257E1E7A4}"/>
                </a:ext>
              </a:extLst>
            </p:cNvPr>
            <p:cNvSpPr/>
            <p:nvPr/>
          </p:nvSpPr>
          <p:spPr>
            <a:xfrm>
              <a:off x="4879533" y="5319903"/>
              <a:ext cx="424800" cy="342436"/>
            </a:xfrm>
            <a:prstGeom prst="rightArrow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46000">
                  <a:schemeClr val="accent2"/>
                </a:gs>
                <a:gs pos="81000">
                  <a:schemeClr val="accent2"/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DEABAA8C-D3E4-B444-B3A5-13851DA2C778}"/>
                </a:ext>
              </a:extLst>
            </p:cNvPr>
            <p:cNvSpPr/>
            <p:nvPr/>
          </p:nvSpPr>
          <p:spPr>
            <a:xfrm>
              <a:off x="7206442" y="4723603"/>
              <a:ext cx="246064" cy="1033230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98C491-BD1A-434C-B26A-E6979AD38CBD}"/>
                </a:ext>
              </a:extLst>
            </p:cNvPr>
            <p:cNvSpPr/>
            <p:nvPr/>
          </p:nvSpPr>
          <p:spPr bwMode="auto">
            <a:xfrm>
              <a:off x="5382825" y="4778975"/>
              <a:ext cx="1785852" cy="8833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Delta compression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40288E-E5AD-A04F-8ACB-9AE87210BB36}"/>
                </a:ext>
              </a:extLst>
            </p:cNvPr>
            <p:cNvGrpSpPr/>
            <p:nvPr/>
          </p:nvGrpSpPr>
          <p:grpSpPr>
            <a:xfrm>
              <a:off x="7415305" y="4571391"/>
              <a:ext cx="3722011" cy="466606"/>
              <a:chOff x="7415305" y="4571391"/>
              <a:chExt cx="3722011" cy="46660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E3F1ED-F585-3547-895F-DBA54BB477F0}"/>
                  </a:ext>
                </a:extLst>
              </p:cNvPr>
              <p:cNvSpPr txBox="1"/>
              <p:nvPr/>
            </p:nvSpPr>
            <p:spPr>
              <a:xfrm>
                <a:off x="7415305" y="4637887"/>
                <a:ext cx="1452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Forward</a:t>
                </a:r>
                <a:r>
                  <a:rPr lang="zh-CN" altLang="en-US" sz="20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：</a:t>
                </a:r>
                <a:endParaRPr lang="en-CN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矩形 6">
                <a:extLst>
                  <a:ext uri="{FF2B5EF4-FFF2-40B4-BE49-F238E27FC236}">
                    <a16:creationId xmlns:a16="http://schemas.microsoft.com/office/drawing/2014/main" id="{07A25493-B95D-A849-8BCF-1E51403F789A}"/>
                  </a:ext>
                </a:extLst>
              </p:cNvPr>
              <p:cNvSpPr/>
              <p:nvPr/>
            </p:nvSpPr>
            <p:spPr bwMode="auto">
              <a:xfrm>
                <a:off x="9794368" y="4571391"/>
                <a:ext cx="1342948" cy="41516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Delta</a:t>
                </a:r>
                <a:r>
                  <a:rPr lang="en-US" altLang="zh-CN" sz="2000" b="1" kern="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000" b="1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altLang="zh-CN" sz="2000" b="1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M</a:t>
                </a:r>
                <a:endParaRPr kumimoji="0" lang="zh-CN" altLang="en-US" sz="20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矩形 6">
                <a:extLst>
                  <a:ext uri="{FF2B5EF4-FFF2-40B4-BE49-F238E27FC236}">
                    <a16:creationId xmlns:a16="http://schemas.microsoft.com/office/drawing/2014/main" id="{1AD56185-CE11-F44E-AEF7-3C89E6CB3041}"/>
                  </a:ext>
                </a:extLst>
              </p:cNvPr>
              <p:cNvSpPr/>
              <p:nvPr/>
            </p:nvSpPr>
            <p:spPr bwMode="auto">
              <a:xfrm>
                <a:off x="9009706" y="4571391"/>
                <a:ext cx="497636" cy="41516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96B4C2E-28D5-D142-88C3-84708C1F4F2F}"/>
                  </a:ext>
                </a:extLst>
              </p:cNvPr>
              <p:cNvSpPr txBox="1"/>
              <p:nvPr/>
            </p:nvSpPr>
            <p:spPr>
              <a:xfrm>
                <a:off x="9507342" y="4596834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A05123-EAB0-B042-8A9A-37ABB4A063EE}"/>
                </a:ext>
              </a:extLst>
            </p:cNvPr>
            <p:cNvSpPr txBox="1"/>
            <p:nvPr/>
          </p:nvSpPr>
          <p:spPr>
            <a:xfrm>
              <a:off x="2248689" y="4733071"/>
              <a:ext cx="20938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b="1" dirty="0"/>
                <a:t>Old base chunk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E1284B-1E5E-5643-9685-0D8CD5A892DC}"/>
                </a:ext>
              </a:extLst>
            </p:cNvPr>
            <p:cNvSpPr txBox="1"/>
            <p:nvPr/>
          </p:nvSpPr>
          <p:spPr>
            <a:xfrm>
              <a:off x="2795131" y="533109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b="1" dirty="0"/>
                <a:t>New chunk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26C92C-6887-D845-8E4E-124D93432CC6}"/>
                </a:ext>
              </a:extLst>
            </p:cNvPr>
            <p:cNvGrpSpPr/>
            <p:nvPr/>
          </p:nvGrpSpPr>
          <p:grpSpPr>
            <a:xfrm>
              <a:off x="6921987" y="5317261"/>
              <a:ext cx="4673074" cy="962090"/>
              <a:chOff x="7297003" y="5759386"/>
              <a:chExt cx="4673074" cy="96209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DDBE29-50E3-A64B-8F4A-84EF71EA67F4}"/>
                  </a:ext>
                </a:extLst>
              </p:cNvPr>
              <p:cNvSpPr txBox="1"/>
              <p:nvPr/>
            </p:nvSpPr>
            <p:spPr>
              <a:xfrm>
                <a:off x="7783166" y="5869923"/>
                <a:ext cx="1691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Backward</a:t>
                </a:r>
                <a:r>
                  <a:rPr lang="zh-CN" altLang="en-US" sz="20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：</a:t>
                </a:r>
                <a:endParaRPr lang="en-CN" sz="2000" b="1" dirty="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矩形 6">
                <a:extLst>
                  <a:ext uri="{FF2B5EF4-FFF2-40B4-BE49-F238E27FC236}">
                    <a16:creationId xmlns:a16="http://schemas.microsoft.com/office/drawing/2014/main" id="{1BE5F5DF-F920-8244-BAD6-DFF1B84D47C5}"/>
                  </a:ext>
                </a:extLst>
              </p:cNvPr>
              <p:cNvSpPr/>
              <p:nvPr/>
            </p:nvSpPr>
            <p:spPr bwMode="auto">
              <a:xfrm>
                <a:off x="10163692" y="5838558"/>
                <a:ext cx="1342948" cy="39729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kern="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Delta</a:t>
                </a:r>
                <a:r>
                  <a:rPr lang="en-US" altLang="zh-CN" sz="2000" b="1" kern="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000" b="1" kern="0" baseline="-25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M</a:t>
                </a:r>
                <a:r>
                  <a:rPr lang="en-US" altLang="zh-CN" sz="2000" b="1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’</a:t>
                </a:r>
                <a:endParaRPr kumimoji="0" lang="zh-CN" altLang="en-US" sz="20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矩形 6">
                <a:extLst>
                  <a:ext uri="{FF2B5EF4-FFF2-40B4-BE49-F238E27FC236}">
                    <a16:creationId xmlns:a16="http://schemas.microsoft.com/office/drawing/2014/main" id="{49E7DC94-A2CB-644C-A34E-0BA514F83295}"/>
                  </a:ext>
                </a:extLst>
              </p:cNvPr>
              <p:cNvSpPr/>
              <p:nvPr/>
            </p:nvSpPr>
            <p:spPr bwMode="auto">
              <a:xfrm>
                <a:off x="9370793" y="5838558"/>
                <a:ext cx="497636" cy="41516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F38810-7CF7-C549-850C-26BF7F9CC58D}"/>
                  </a:ext>
                </a:extLst>
              </p:cNvPr>
              <p:cNvSpPr txBox="1"/>
              <p:nvPr/>
            </p:nvSpPr>
            <p:spPr>
              <a:xfrm>
                <a:off x="9846098" y="5848944"/>
                <a:ext cx="3337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6B842FA-1175-8F46-83C4-FE523C13692F}"/>
                  </a:ext>
                </a:extLst>
              </p:cNvPr>
              <p:cNvSpPr/>
              <p:nvPr/>
            </p:nvSpPr>
            <p:spPr bwMode="auto">
              <a:xfrm>
                <a:off x="9316800" y="5759386"/>
                <a:ext cx="633481" cy="573512"/>
              </a:xfrm>
              <a:prstGeom prst="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2DF225-702E-354E-942D-AD5198810B60}"/>
                  </a:ext>
                </a:extLst>
              </p:cNvPr>
              <p:cNvSpPr txBox="1"/>
              <p:nvPr/>
            </p:nvSpPr>
            <p:spPr>
              <a:xfrm>
                <a:off x="7297003" y="6352144"/>
                <a:ext cx="46730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C00000"/>
                    </a:solidFill>
                  </a:rPr>
                  <a:t>New base chunks can be stored together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329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21882</TotalTime>
  <Words>1357</Words>
  <Application>Microsoft Office PowerPoint</Application>
  <PresentationFormat>Widescreen</PresentationFormat>
  <Paragraphs>418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Wingdings</vt:lpstr>
      <vt:lpstr>Default Design</vt:lpstr>
      <vt:lpstr>ShieldReduce: Fine-Grained Shielded Data Reduction</vt:lpstr>
      <vt:lpstr>Outsourcing Storage</vt:lpstr>
      <vt:lpstr>Deduplication</vt:lpstr>
      <vt:lpstr>Encrypted Deduplication</vt:lpstr>
      <vt:lpstr>Limitations of Encrypted Deduplication</vt:lpstr>
      <vt:lpstr>Fine-grained Shielded Data Reduction</vt:lpstr>
      <vt:lpstr>Challenges</vt:lpstr>
      <vt:lpstr>Our Contributions</vt:lpstr>
      <vt:lpstr>Main Idea</vt:lpstr>
      <vt:lpstr>Example</vt:lpstr>
      <vt:lpstr>Design Overview</vt:lpstr>
      <vt:lpstr>Locality-based Inline Compression</vt:lpstr>
      <vt:lpstr>Locality-based Inline Compression</vt:lpstr>
      <vt:lpstr>Locality-based Inline Compression</vt:lpstr>
      <vt:lpstr>Tunable Offline Compression</vt:lpstr>
      <vt:lpstr>Tunable Offline Compression</vt:lpstr>
      <vt:lpstr>Experimental Setup</vt:lpstr>
      <vt:lpstr>Overall Data Reduction</vt:lpstr>
      <vt:lpstr>Inline Performance</vt:lpstr>
      <vt:lpstr>Enclave Overhead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Software-Defined Network Measurement</dc:title>
  <dc:creator>Qun Huang</dc:creator>
  <cp:lastModifiedBy>Patrick PC Lee (CSD)</cp:lastModifiedBy>
  <cp:revision>4147</cp:revision>
  <cp:lastPrinted>2019-12-02T06:47:46Z</cp:lastPrinted>
  <dcterms:created xsi:type="dcterms:W3CDTF">2016-06-13T18:10:06Z</dcterms:created>
  <dcterms:modified xsi:type="dcterms:W3CDTF">2025-07-09T15:33:36Z</dcterms:modified>
</cp:coreProperties>
</file>