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460" r:id="rId2"/>
    <p:sldId id="461" r:id="rId3"/>
    <p:sldId id="462" r:id="rId4"/>
    <p:sldId id="463" r:id="rId5"/>
    <p:sldId id="464" r:id="rId6"/>
    <p:sldId id="465" r:id="rId7"/>
    <p:sldId id="467" r:id="rId8"/>
    <p:sldId id="466" r:id="rId9"/>
    <p:sldId id="469" r:id="rId10"/>
    <p:sldId id="470" r:id="rId11"/>
    <p:sldId id="471" r:id="rId12"/>
    <p:sldId id="472" r:id="rId13"/>
    <p:sldId id="473" r:id="rId14"/>
    <p:sldId id="474" r:id="rId15"/>
    <p:sldId id="475" r:id="rId16"/>
    <p:sldId id="476" r:id="rId17"/>
    <p:sldId id="477" r:id="rId18"/>
    <p:sldId id="468" r:id="rId19"/>
  </p:sldIdLst>
  <p:sldSz cx="12188825" cy="6858000"/>
  <p:notesSz cx="6794500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李晓露" initials="李晓露" lastIdx="1" clrIdx="0">
    <p:extLst>
      <p:ext uri="{19B8F6BF-5375-455C-9EA6-DF929625EA0E}">
        <p15:presenceInfo xmlns:p15="http://schemas.microsoft.com/office/powerpoint/2012/main" userId="李晓露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33CC"/>
    <a:srgbClr val="FF0000"/>
    <a:srgbClr val="FF99FF"/>
    <a:srgbClr val="FF00FF"/>
    <a:srgbClr val="99CCF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主题样式 1 - 强调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46" autoAdjust="0"/>
    <p:restoredTop sz="79945" autoAdjust="0"/>
  </p:normalViewPr>
  <p:slideViewPr>
    <p:cSldViewPr>
      <p:cViewPr varScale="1">
        <p:scale>
          <a:sx n="47" d="100"/>
          <a:sy n="47" d="100"/>
        </p:scale>
        <p:origin x="1204" y="48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126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2280" y="96"/>
      </p:cViewPr>
      <p:guideLst>
        <p:guide orient="horz" pos="3120"/>
        <p:guide pos="214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447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718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447" y="9409718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EC486EC7-B4F1-4F04-B7FF-C486E6087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1042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447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838" y="742950"/>
            <a:ext cx="6600825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46" y="4705678"/>
            <a:ext cx="5435010" cy="4456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718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447" y="9409718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4600D095-13D5-439B-AA5E-03D3CC9BD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424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838" y="742950"/>
            <a:ext cx="6600825" cy="3714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965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938472" y="6537326"/>
            <a:ext cx="2844059" cy="320675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35DD5A66-9C2F-42FF-B09E-B62E67AA14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86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720C1-C97C-4A95-8CC7-E9C91CBF4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59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9E9CD-6400-4048-A621-93BAB80D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5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76200"/>
            <a:ext cx="10969943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447801"/>
            <a:ext cx="10969943" cy="4678364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400"/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938472" y="6537326"/>
            <a:ext cx="2844059" cy="320675"/>
          </a:xfrm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57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3C469-7C95-4280-A06B-E0B75510F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3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DC131-9A15-4746-A2F6-35F31BCF5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88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AF1C9-0564-4621-92FB-D00C85A93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E25E5-12CD-4826-A5AF-2C98E7658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3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9D020-3E06-4B10-9F51-23473D21C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3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BF5AF-EDEE-436D-9ACF-174E09867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3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DDACC-B398-4434-9A27-1DB8A041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5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441" y="274638"/>
            <a:ext cx="1096994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441" y="1600201"/>
            <a:ext cx="10969943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441" y="6400801"/>
            <a:ext cx="7414869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5325" y="6400801"/>
            <a:ext cx="2844059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C80DFAE-88B7-49D3-8F2D-B101E877E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05000"/>
        </a:lnSpc>
        <a:spcBef>
          <a:spcPct val="5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e.cuhk.edu.hk/~pclee/www/pubs/apsys23.pdf" TargetMode="External"/><Relationship Id="rId2" Type="http://schemas.openxmlformats.org/officeDocument/2006/relationships/hyperlink" Target="https://github.com/fallfish/zapraid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8014" y="1752600"/>
            <a:ext cx="10972798" cy="1771651"/>
          </a:xfrm>
        </p:spPr>
        <p:txBody>
          <a:bodyPr/>
          <a:lstStyle/>
          <a:p>
            <a:r>
              <a:rPr lang="en-US" sz="3600" dirty="0" err="1"/>
              <a:t>ZapRAID</a:t>
            </a:r>
            <a:r>
              <a:rPr lang="en-US" sz="3600" dirty="0"/>
              <a:t>: Toward High-Performance RAID for ZNS SSDs via Zone Append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294" y="3810000"/>
            <a:ext cx="11376237" cy="2133600"/>
          </a:xfrm>
        </p:spPr>
        <p:txBody>
          <a:bodyPr/>
          <a:lstStyle/>
          <a:p>
            <a:r>
              <a:rPr lang="en-US" dirty="0" err="1"/>
              <a:t>Qiuping</a:t>
            </a:r>
            <a:r>
              <a:rPr lang="en-US" dirty="0"/>
              <a:t> Wang	</a:t>
            </a:r>
            <a:r>
              <a:rPr lang="en-US" b="1" dirty="0"/>
              <a:t>Patrick P. C. Lee</a:t>
            </a:r>
            <a:endParaRPr lang="en-US" baseline="30000" dirty="0"/>
          </a:p>
          <a:p>
            <a:r>
              <a:rPr lang="en-US" sz="2400" dirty="0"/>
              <a:t>The Chinese University of Hong Kong</a:t>
            </a:r>
            <a:endParaRPr lang="en-US" altLang="zh-CN" sz="2400" dirty="0"/>
          </a:p>
          <a:p>
            <a:pPr>
              <a:lnSpc>
                <a:spcPct val="100000"/>
              </a:lnSpc>
            </a:pPr>
            <a:r>
              <a:rPr lang="en-US" sz="2400" dirty="0" err="1"/>
              <a:t>APSys</a:t>
            </a:r>
            <a:r>
              <a:rPr lang="en-US" sz="2400" dirty="0"/>
              <a:t> 2023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5DD5A66-9C2F-42FF-B09E-B62E67AA144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969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F24F-73B9-CDA1-5812-D0A9AD934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Group-Based Data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38DE1-5C2E-AA29-B75E-5C6E9E1E1B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Partitions a segment into </a:t>
            </a:r>
            <a:r>
              <a:rPr lang="en-US" b="1" dirty="0">
                <a:solidFill>
                  <a:srgbClr val="FF0000"/>
                </a:solidFill>
              </a:rPr>
              <a:t>stripe groups</a:t>
            </a:r>
            <a:r>
              <a:rPr lang="en-US" dirty="0"/>
              <a:t> with </a:t>
            </a:r>
            <a:r>
              <a:rPr lang="en-US" i="1" dirty="0"/>
              <a:t>G</a:t>
            </a:r>
            <a:r>
              <a:rPr lang="en-US" dirty="0"/>
              <a:t> stripes each</a:t>
            </a:r>
          </a:p>
          <a:p>
            <a:pPr lvl="1"/>
            <a:r>
              <a:rPr lang="en-US" i="1" dirty="0"/>
              <a:t>G</a:t>
            </a:r>
            <a:r>
              <a:rPr lang="en-US" dirty="0"/>
              <a:t> is configurable</a:t>
            </a:r>
          </a:p>
          <a:p>
            <a:r>
              <a:rPr lang="en-US" dirty="0"/>
              <a:t>For each stripe group</a:t>
            </a:r>
          </a:p>
          <a:p>
            <a:pPr lvl="1"/>
            <a:r>
              <a:rPr lang="en-US" dirty="0"/>
              <a:t>Issues Zone Append to </a:t>
            </a:r>
            <a:r>
              <a:rPr lang="en-US" i="1" dirty="0"/>
              <a:t>G-1</a:t>
            </a:r>
            <a:r>
              <a:rPr lang="en-US" dirty="0"/>
              <a:t> stripes concurrently</a:t>
            </a:r>
          </a:p>
          <a:p>
            <a:pPr lvl="1"/>
            <a:r>
              <a:rPr lang="en-US" dirty="0"/>
              <a:t>Issues Zone Write to the last stripe for explicit ordering</a:t>
            </a:r>
          </a:p>
          <a:p>
            <a:r>
              <a:rPr lang="en-US" dirty="0"/>
              <a:t>Each stripe group is in the same offset ranges across zones,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O</a:t>
            </a:r>
            <a:r>
              <a:rPr lang="en-US" dirty="0"/>
              <a:t>ffset ranges can be identified via static mapping</a:t>
            </a:r>
          </a:p>
          <a:p>
            <a:r>
              <a:rPr lang="en-US" dirty="0" err="1"/>
              <a:t>ZapRAID</a:t>
            </a:r>
            <a:r>
              <a:rPr lang="en-US" dirty="0"/>
              <a:t> tracks stripes on a per-group basis, using fewer bits of metadata than tracking stripes for whole drives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7341F2-9FF5-5B1C-9F25-341A1C179B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79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1AC30-BFA3-4BD4-0799-0EB7006E8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Group-Based Data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78B7D-A56B-946F-80BD-CE168399E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4983163"/>
            <a:ext cx="10969943" cy="1143001"/>
          </a:xfrm>
        </p:spPr>
        <p:txBody>
          <a:bodyPr/>
          <a:lstStyle/>
          <a:p>
            <a:r>
              <a:rPr lang="en-US" dirty="0"/>
              <a:t>Last stripe (issued by Zone Write) can store block checksum and intra-device redundancy for higher fault tolerance</a:t>
            </a:r>
          </a:p>
          <a:p>
            <a:pPr lvl="1"/>
            <a:r>
              <a:rPr lang="en-US" dirty="0"/>
              <a:t>Limited performance overhead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36A0C4-BD92-3FB8-A42D-44BABBF821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68F7D63-9FA7-074D-6D9A-2984E60B7A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3812" y="1388193"/>
            <a:ext cx="8442279" cy="318380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9CB26A6-EBDC-8D72-019F-DCF522AE4E1D}"/>
              </a:ext>
            </a:extLst>
          </p:cNvPr>
          <p:cNvSpPr txBox="1"/>
          <p:nvPr/>
        </p:nvSpPr>
        <p:spPr>
          <a:xfrm>
            <a:off x="9931285" y="2413337"/>
            <a:ext cx="1752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Each block is labeled with its stripe ID</a:t>
            </a:r>
          </a:p>
        </p:txBody>
      </p:sp>
    </p:spTree>
    <p:extLst>
      <p:ext uri="{BB962C8B-B14F-4D97-AF65-F5344CB8AC3E}">
        <p14:creationId xmlns:p14="http://schemas.microsoft.com/office/powerpoint/2010/main" val="2299517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F3EE2-F271-DB7C-464C-6473FD030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Trade-Off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BB43D-971E-7094-5960-6CAC2D8BD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1371600"/>
            <a:ext cx="11173090" cy="4678364"/>
          </a:xfrm>
        </p:spPr>
        <p:txBody>
          <a:bodyPr/>
          <a:lstStyle/>
          <a:p>
            <a:r>
              <a:rPr lang="en-US" dirty="0"/>
              <a:t>A larger </a:t>
            </a:r>
            <a:r>
              <a:rPr lang="en-US" i="1" dirty="0"/>
              <a:t>G</a:t>
            </a:r>
            <a:r>
              <a:rPr lang="en-US" dirty="0"/>
              <a:t> means higher intra-zone parallelism, but has higher stripe management overhead</a:t>
            </a:r>
          </a:p>
          <a:p>
            <a:r>
              <a:rPr lang="en-US" dirty="0"/>
              <a:t>Memory size of compact stripe table</a:t>
            </a:r>
          </a:p>
          <a:p>
            <a:pPr lvl="1"/>
            <a:r>
              <a:rPr lang="en-US" i="1" dirty="0"/>
              <a:t>(</a:t>
            </a:r>
            <a:r>
              <a:rPr lang="en-US" i="1" dirty="0" err="1"/>
              <a:t>k+m</a:t>
            </a:r>
            <a:r>
              <a:rPr lang="en-US" i="1" dirty="0"/>
              <a:t>)</a:t>
            </a:r>
            <a:r>
              <a:rPr lang="en-US" dirty="0"/>
              <a:t> * </a:t>
            </a:r>
            <a:r>
              <a:rPr lang="en-US" i="1" dirty="0"/>
              <a:t>S</a:t>
            </a:r>
            <a:r>
              <a:rPr lang="en-US" dirty="0"/>
              <a:t> * </a:t>
            </a:r>
            <a:r>
              <a:rPr lang="en-US" i="1" dirty="0"/>
              <a:t>Z</a:t>
            </a:r>
            <a:r>
              <a:rPr lang="en-US" dirty="0"/>
              <a:t> * ceil(log</a:t>
            </a:r>
            <a:r>
              <a:rPr lang="en-US" baseline="-25000" dirty="0"/>
              <a:t>2</a:t>
            </a:r>
            <a:r>
              <a:rPr lang="en-US" i="1" dirty="0"/>
              <a:t>G</a:t>
            </a:r>
            <a:r>
              <a:rPr lang="en-US" dirty="0"/>
              <a:t>) bits </a:t>
            </a:r>
          </a:p>
          <a:p>
            <a:pPr lvl="2"/>
            <a:r>
              <a:rPr lang="en-US" i="1" dirty="0"/>
              <a:t>S</a:t>
            </a:r>
            <a:r>
              <a:rPr lang="en-US" dirty="0"/>
              <a:t> = total # of stripes per segment; </a:t>
            </a:r>
            <a:r>
              <a:rPr lang="en-US" i="1" dirty="0"/>
              <a:t>Z</a:t>
            </a:r>
            <a:r>
              <a:rPr lang="en-US" dirty="0"/>
              <a:t> = total # of zones per device</a:t>
            </a:r>
          </a:p>
          <a:p>
            <a:pPr lvl="1"/>
            <a:r>
              <a:rPr lang="en-US" i="1" dirty="0"/>
              <a:t>G</a:t>
            </a:r>
            <a:r>
              <a:rPr lang="en-US" dirty="0"/>
              <a:t> = 256 (default)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b="1" dirty="0">
                <a:solidFill>
                  <a:srgbClr val="FF0000"/>
                </a:solidFill>
                <a:sym typeface="Wingdings" panose="05000000000000000000" pitchFamily="2" charset="2"/>
              </a:rPr>
              <a:t>3.77 GiB</a:t>
            </a:r>
            <a:r>
              <a:rPr lang="en-US" dirty="0">
                <a:sym typeface="Wingdings" panose="05000000000000000000" pitchFamily="2" charset="2"/>
              </a:rPr>
              <a:t> memory (4-TiB ZN540 SSDs; (3+1)-RAID-5)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G = S  </a:t>
            </a:r>
            <a:r>
              <a:rPr lang="en-US" b="1" dirty="0">
                <a:solidFill>
                  <a:srgbClr val="FF0000"/>
                </a:solidFill>
                <a:sym typeface="Wingdings" panose="05000000000000000000" pitchFamily="2" charset="2"/>
              </a:rPr>
              <a:t>8.95 GiB</a:t>
            </a:r>
            <a:r>
              <a:rPr lang="en-US" dirty="0">
                <a:sym typeface="Wingdings" panose="05000000000000000000" pitchFamily="2" charset="2"/>
              </a:rPr>
              <a:t> memory</a:t>
            </a:r>
          </a:p>
          <a:p>
            <a:r>
              <a:rPr lang="en-US" dirty="0"/>
              <a:t>Query overhead</a:t>
            </a:r>
          </a:p>
          <a:p>
            <a:pPr lvl="1"/>
            <a:r>
              <a:rPr lang="en-US" i="1" dirty="0"/>
              <a:t>k * G </a:t>
            </a:r>
            <a:r>
              <a:rPr lang="en-US" dirty="0"/>
              <a:t>entries to access in compact stripe table during degraded reads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1 us</a:t>
            </a:r>
            <a:r>
              <a:rPr lang="en-US" dirty="0"/>
              <a:t> from our experiments for </a:t>
            </a:r>
            <a:r>
              <a:rPr lang="en-US" i="1" dirty="0"/>
              <a:t>G</a:t>
            </a:r>
            <a:r>
              <a:rPr lang="en-US" dirty="0"/>
              <a:t> = 256 (</a:t>
            </a:r>
            <a:r>
              <a:rPr lang="en-US" dirty="0">
                <a:solidFill>
                  <a:srgbClr val="0000FF"/>
                </a:solidFill>
              </a:rPr>
              <a:t>much higher when </a:t>
            </a:r>
            <a:r>
              <a:rPr lang="en-US" i="1" dirty="0">
                <a:solidFill>
                  <a:srgbClr val="0000FF"/>
                </a:solidFill>
              </a:rPr>
              <a:t>G = S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7AF33-FB4A-F50A-93D2-38E46085FF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111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9DDF8-BB98-3215-24B3-460F15878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13841-3FC0-5726-A8B5-78C8F9AE1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Implemented </a:t>
            </a:r>
            <a:r>
              <a:rPr lang="en-US" dirty="0" err="1"/>
              <a:t>ZapRAID</a:t>
            </a:r>
            <a:r>
              <a:rPr lang="en-US" dirty="0"/>
              <a:t> as an SPDK user-level block device</a:t>
            </a:r>
          </a:p>
          <a:p>
            <a:pPr lvl="1"/>
            <a:r>
              <a:rPr lang="en-US" dirty="0"/>
              <a:t>Supports writes, reads, degraded reads, full-drive recovery</a:t>
            </a:r>
          </a:p>
          <a:p>
            <a:r>
              <a:rPr lang="en-US" dirty="0"/>
              <a:t>Testbed:</a:t>
            </a:r>
          </a:p>
          <a:p>
            <a:pPr lvl="1"/>
            <a:r>
              <a:rPr lang="en-US" dirty="0"/>
              <a:t>Ubuntu 22.04 LTS, Linux kernel 5.15</a:t>
            </a:r>
          </a:p>
          <a:p>
            <a:pPr lvl="1"/>
            <a:r>
              <a:rPr lang="en-US" dirty="0"/>
              <a:t>16-core Intel Xeon Silver 4215 2.5 GHz CPU, 96 GiB RAM, four 4-TiB ZN540 ZNS SSDs</a:t>
            </a:r>
          </a:p>
          <a:p>
            <a:r>
              <a:rPr lang="en-US" dirty="0"/>
              <a:t>Comparisons:</a:t>
            </a:r>
          </a:p>
          <a:p>
            <a:pPr lvl="1"/>
            <a:r>
              <a:rPr lang="en-US" dirty="0" err="1"/>
              <a:t>ZapRAID</a:t>
            </a:r>
            <a:r>
              <a:rPr lang="en-US" dirty="0"/>
              <a:t>, with </a:t>
            </a:r>
            <a:r>
              <a:rPr lang="en-US" i="1" dirty="0"/>
              <a:t>G = </a:t>
            </a:r>
            <a:r>
              <a:rPr lang="en-US" dirty="0"/>
              <a:t>256</a:t>
            </a:r>
          </a:p>
          <a:p>
            <a:pPr lvl="1"/>
            <a:r>
              <a:rPr lang="en-US" dirty="0" err="1"/>
              <a:t>ZoneWrite</a:t>
            </a:r>
            <a:r>
              <a:rPr lang="en-US" dirty="0"/>
              <a:t>-Only, with </a:t>
            </a:r>
            <a:r>
              <a:rPr lang="en-US" i="1" dirty="0"/>
              <a:t>G</a:t>
            </a:r>
            <a:r>
              <a:rPr lang="en-US" dirty="0"/>
              <a:t> = 1</a:t>
            </a:r>
          </a:p>
          <a:p>
            <a:pPr lvl="1"/>
            <a:r>
              <a:rPr lang="en-US" dirty="0" err="1"/>
              <a:t>ZoneAppend</a:t>
            </a:r>
            <a:r>
              <a:rPr lang="en-US" dirty="0"/>
              <a:t>-Only, with </a:t>
            </a:r>
            <a:r>
              <a:rPr lang="en-US" i="1" dirty="0"/>
              <a:t>G</a:t>
            </a:r>
            <a:r>
              <a:rPr lang="en-US" dirty="0"/>
              <a:t> = </a:t>
            </a:r>
            <a:r>
              <a:rPr lang="en-US" i="1" dirty="0"/>
              <a:t>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A3D00-E42B-B38D-E9FC-5B5012DCDC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390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39D54-82D6-A992-8F04-F70D5511B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BD6E5-2FD1-5D69-7C88-962095104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4495800"/>
            <a:ext cx="10969943" cy="792165"/>
          </a:xfrm>
        </p:spPr>
        <p:txBody>
          <a:bodyPr/>
          <a:lstStyle/>
          <a:p>
            <a:r>
              <a:rPr lang="en-US" dirty="0" err="1"/>
              <a:t>ZapRAID</a:t>
            </a:r>
            <a:r>
              <a:rPr lang="en-US" dirty="0"/>
              <a:t> achieves 2.34x write throughput gain and 52.3% lower write 95p latency than </a:t>
            </a:r>
            <a:r>
              <a:rPr lang="en-US" dirty="0" err="1"/>
              <a:t>ZoneWrite</a:t>
            </a:r>
            <a:r>
              <a:rPr lang="en-US" dirty="0"/>
              <a:t>-Only</a:t>
            </a:r>
          </a:p>
          <a:p>
            <a:r>
              <a:rPr lang="en-US" dirty="0" err="1"/>
              <a:t>ZapRAID</a:t>
            </a:r>
            <a:r>
              <a:rPr lang="en-US" dirty="0"/>
              <a:t> has similar performance to </a:t>
            </a:r>
            <a:r>
              <a:rPr lang="en-US" dirty="0" err="1"/>
              <a:t>ZoneAppend</a:t>
            </a:r>
            <a:r>
              <a:rPr lang="en-US" dirty="0"/>
              <a:t>-Only, with less memory usage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4E9285-C822-3627-F306-24BCDFF185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A4B7A0-7E3E-D044-5932-FFC09031D3A9}"/>
              </a:ext>
            </a:extLst>
          </p:cNvPr>
          <p:cNvSpPr txBox="1"/>
          <p:nvPr/>
        </p:nvSpPr>
        <p:spPr>
          <a:xfrm flipH="1">
            <a:off x="2665412" y="3753744"/>
            <a:ext cx="2820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Write throughput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0F5DA2-F15C-D6CD-A8FE-21ACBB86ECDB}"/>
              </a:ext>
            </a:extLst>
          </p:cNvPr>
          <p:cNvSpPr txBox="1"/>
          <p:nvPr/>
        </p:nvSpPr>
        <p:spPr>
          <a:xfrm flipH="1">
            <a:off x="6550183" y="3753744"/>
            <a:ext cx="2820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Write 95p latency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2D4F704-A63C-E071-5B0D-BA76FD6159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3412" y="1349455"/>
            <a:ext cx="7829952" cy="2311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3535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57506-9546-DF64-1BBA-6075E24A5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 and Degraded Reads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9080DD-8E98-4E4C-135C-4F3D76F915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612" y="4618035"/>
            <a:ext cx="11173090" cy="1020765"/>
          </a:xfrm>
        </p:spPr>
        <p:txBody>
          <a:bodyPr/>
          <a:lstStyle/>
          <a:p>
            <a:r>
              <a:rPr lang="en-US" dirty="0"/>
              <a:t>Normal reads and degraded reads have similar performance (&lt; 5% difference) due to parallel data reads</a:t>
            </a:r>
          </a:p>
          <a:p>
            <a:r>
              <a:rPr lang="en-US" dirty="0" err="1"/>
              <a:t>ZapRAID</a:t>
            </a:r>
            <a:r>
              <a:rPr lang="en-US" dirty="0"/>
              <a:t> has similar performance to Log-RAID in degraded reads</a:t>
            </a:r>
          </a:p>
          <a:p>
            <a:pPr lvl="1"/>
            <a:r>
              <a:rPr lang="en-US" dirty="0"/>
              <a:t>Recall that Log-RAID uses static mapping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152664-DECA-07F3-E221-AB65716541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4C47814-2DAB-77BA-B6D9-AEE92A859B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0563" y="1385891"/>
            <a:ext cx="7477649" cy="242410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601736D-7AE7-F44F-305B-EB12C9D9C20A}"/>
              </a:ext>
            </a:extLst>
          </p:cNvPr>
          <p:cNvSpPr txBox="1"/>
          <p:nvPr/>
        </p:nvSpPr>
        <p:spPr>
          <a:xfrm flipH="1">
            <a:off x="2817812" y="3805535"/>
            <a:ext cx="2820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Read throughput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5058CDB-376B-ED1F-FABC-48F0BC49791F}"/>
              </a:ext>
            </a:extLst>
          </p:cNvPr>
          <p:cNvSpPr txBox="1"/>
          <p:nvPr/>
        </p:nvSpPr>
        <p:spPr>
          <a:xfrm flipH="1">
            <a:off x="6702583" y="3805535"/>
            <a:ext cx="2820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Read 95p latency</a:t>
            </a:r>
          </a:p>
        </p:txBody>
      </p:sp>
    </p:spTree>
    <p:extLst>
      <p:ext uri="{BB962C8B-B14F-4D97-AF65-F5344CB8AC3E}">
        <p14:creationId xmlns:p14="http://schemas.microsoft.com/office/powerpoint/2010/main" val="25784801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2882C-807C-95A8-CA2F-489599D65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Full-Drive Recovery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9DADC-D54E-1C04-D916-A022717588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4343400"/>
            <a:ext cx="10969943" cy="1249365"/>
          </a:xfrm>
        </p:spPr>
        <p:txBody>
          <a:bodyPr/>
          <a:lstStyle/>
          <a:p>
            <a:r>
              <a:rPr lang="en-US" dirty="0"/>
              <a:t>Full-drive recovery: recovering erased data of one drive</a:t>
            </a:r>
          </a:p>
          <a:p>
            <a:r>
              <a:rPr lang="en-US" dirty="0"/>
              <a:t>Recovery time is proportional to logical space size (i.e., limited CPU and metadata access overhead)</a:t>
            </a:r>
          </a:p>
          <a:p>
            <a:r>
              <a:rPr lang="en-US" dirty="0"/>
              <a:t>Crash recovery time: &lt; 20s for 1000-GiB space </a:t>
            </a:r>
            <a:r>
              <a:rPr lang="en-US" b="1" dirty="0"/>
              <a:t>(not in paper)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B19B6C-CEED-8269-25B6-5D53B070DC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7E18F5F-2D8E-371D-A397-EBFE12CB9A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7412" y="1371600"/>
            <a:ext cx="5235039" cy="278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1432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3887C-54D3-8351-DE29-49273EE13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E137F-956D-1C86-22F3-2422EE14E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1676399"/>
            <a:ext cx="10969943" cy="4449765"/>
          </a:xfrm>
        </p:spPr>
        <p:txBody>
          <a:bodyPr/>
          <a:lstStyle/>
          <a:p>
            <a:r>
              <a:rPr lang="en-US" dirty="0"/>
              <a:t>Combining inter-zone parallelism with Zone Append for various request sizes (beyond 4KiB)</a:t>
            </a:r>
          </a:p>
          <a:p>
            <a:r>
              <a:rPr lang="en-US" dirty="0"/>
              <a:t>Optimizing memory usage of index structures</a:t>
            </a:r>
          </a:p>
          <a:p>
            <a:r>
              <a:rPr lang="en-US" dirty="0"/>
              <a:t>Detailed analysis on crash consistency</a:t>
            </a:r>
          </a:p>
          <a:p>
            <a:r>
              <a:rPr lang="en-US" dirty="0"/>
              <a:t>Enhanced evaluation (e.g., CPU/memory overhead, impact of stripe group size, impact of queue depth, RAID scheme, cleaning overhead, etc.)</a:t>
            </a:r>
          </a:p>
          <a:p>
            <a:r>
              <a:rPr lang="en-US" dirty="0"/>
              <a:t>Impact of application workloads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7F4BCA-7BB1-E904-49FF-0FF22B9A1D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9677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4FC28-9927-293F-A470-94B993F2C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2D96C-67FC-4779-7479-EB05954CA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1752599"/>
            <a:ext cx="10969943" cy="4373565"/>
          </a:xfrm>
        </p:spPr>
        <p:txBody>
          <a:bodyPr/>
          <a:lstStyle/>
          <a:p>
            <a:r>
              <a:rPr lang="en-US" dirty="0"/>
              <a:t>Made a case for applicability of Zone Append for RAID</a:t>
            </a:r>
          </a:p>
          <a:p>
            <a:r>
              <a:rPr lang="en-US" dirty="0"/>
              <a:t>Built </a:t>
            </a:r>
            <a:r>
              <a:rPr lang="en-US" dirty="0" err="1"/>
              <a:t>ZapRAID</a:t>
            </a:r>
            <a:r>
              <a:rPr lang="en-US" dirty="0"/>
              <a:t>, a software RAID layer for ZNS SSDs with performance and reliability in mind </a:t>
            </a:r>
          </a:p>
          <a:p>
            <a:r>
              <a:rPr lang="en-US" dirty="0"/>
              <a:t>Presented preliminary evaluation results on real ZNS SSDs and showed the effectiveness of </a:t>
            </a:r>
            <a:r>
              <a:rPr lang="en-US" dirty="0" err="1"/>
              <a:t>ZapRAID</a:t>
            </a:r>
            <a:endParaRPr lang="en-US" dirty="0"/>
          </a:p>
          <a:p>
            <a:r>
              <a:rPr lang="en-US" dirty="0"/>
              <a:t>Open-source code: </a:t>
            </a:r>
            <a:r>
              <a:rPr lang="en-US" dirty="0">
                <a:hlinkClick r:id="rId2"/>
              </a:rPr>
              <a:t>https://github.com/fallfish/zapraid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91800E-0A80-2A45-C741-6B509F1397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AF50A6-D163-05E1-041E-0C17B65EEDC7}"/>
              </a:ext>
            </a:extLst>
          </p:cNvPr>
          <p:cNvSpPr txBox="1"/>
          <p:nvPr/>
        </p:nvSpPr>
        <p:spPr>
          <a:xfrm flipH="1">
            <a:off x="227012" y="6172200"/>
            <a:ext cx="982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We found typos in our published version. Corrected version is at </a:t>
            </a:r>
            <a:r>
              <a:rPr lang="en-US" dirty="0">
                <a:hlinkClick r:id="rId3"/>
              </a:rPr>
              <a:t>http://www.cse.cuhk.edu.hk/~pclee/www/pubs/apsys23.pdf</a:t>
            </a:r>
            <a:r>
              <a:rPr lang="en-US" dirty="0"/>
              <a:t>. We apologize for the mistakes.</a:t>
            </a:r>
          </a:p>
        </p:txBody>
      </p:sp>
    </p:spTree>
    <p:extLst>
      <p:ext uri="{BB962C8B-B14F-4D97-AF65-F5344CB8AC3E}">
        <p14:creationId xmlns:p14="http://schemas.microsoft.com/office/powerpoint/2010/main" val="785210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5535F-BD01-C2B3-2E9A-6DBE22E1C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ZNS SSDs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28D15A-700C-1AAD-3B12-E8E86AC8F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1447801"/>
            <a:ext cx="10969943" cy="4678364"/>
          </a:xfrm>
        </p:spPr>
        <p:txBody>
          <a:bodyPr/>
          <a:lstStyle/>
          <a:p>
            <a:r>
              <a:rPr lang="en-US" dirty="0"/>
              <a:t>Conventional SSD block interface is a </a:t>
            </a:r>
            <a:r>
              <a:rPr lang="en-US" b="1" dirty="0">
                <a:solidFill>
                  <a:srgbClr val="FF0000"/>
                </a:solidFill>
              </a:rPr>
              <a:t>mismatch</a:t>
            </a:r>
            <a:r>
              <a:rPr lang="en-US" b="1" dirty="0"/>
              <a:t> </a:t>
            </a:r>
            <a:r>
              <a:rPr lang="en-US" dirty="0"/>
              <a:t>with flash</a:t>
            </a:r>
          </a:p>
          <a:p>
            <a:pPr lvl="1"/>
            <a:r>
              <a:rPr lang="en-US" dirty="0"/>
              <a:t>Expensive device-level garbage collection and address translation</a:t>
            </a:r>
          </a:p>
          <a:p>
            <a:pPr lvl="1"/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Zoned Namespace (ZNS) SSDs</a:t>
            </a:r>
          </a:p>
          <a:p>
            <a:pPr lvl="1"/>
            <a:r>
              <a:rPr lang="en-US" dirty="0"/>
              <a:t>Abstract flash SSDs as append-only </a:t>
            </a:r>
            <a:r>
              <a:rPr lang="en-US" b="1" dirty="0">
                <a:solidFill>
                  <a:srgbClr val="0000FF"/>
                </a:solidFill>
              </a:rPr>
              <a:t>zones</a:t>
            </a:r>
          </a:p>
          <a:p>
            <a:pPr lvl="1"/>
            <a:r>
              <a:rPr lang="en-US" dirty="0"/>
              <a:t>Eliminate flash translation layer (FTL) and device-level costly operations</a:t>
            </a:r>
          </a:p>
          <a:p>
            <a:pPr lvl="1"/>
            <a:r>
              <a:rPr lang="en-US" dirty="0"/>
              <a:t>Shift storage management to host</a:t>
            </a:r>
          </a:p>
          <a:p>
            <a:pPr lvl="1"/>
            <a:r>
              <a:rPr lang="en-US" dirty="0"/>
              <a:t>Higher write throughput, lower tail read latencies, and less device-level DRAM than conventional SSDs </a:t>
            </a:r>
            <a:r>
              <a:rPr lang="en-US" baseline="30000" dirty="0"/>
              <a:t>[*]</a:t>
            </a:r>
            <a:r>
              <a:rPr lang="en-US" dirty="0"/>
              <a:t>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7F44CA-4188-4622-3178-295A5716B0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14B7E7-6A12-27F7-3200-F954CA3245F3}"/>
              </a:ext>
            </a:extLst>
          </p:cNvPr>
          <p:cNvSpPr txBox="1"/>
          <p:nvPr/>
        </p:nvSpPr>
        <p:spPr>
          <a:xfrm flipH="1">
            <a:off x="-1588" y="6488668"/>
            <a:ext cx="8766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[*] “ZNS: Avoiding the Block Interface Tax for Flash based SSDs”, ATC’21</a:t>
            </a:r>
          </a:p>
        </p:txBody>
      </p:sp>
    </p:spTree>
    <p:extLst>
      <p:ext uri="{BB962C8B-B14F-4D97-AF65-F5344CB8AC3E}">
        <p14:creationId xmlns:p14="http://schemas.microsoft.com/office/powerpoint/2010/main" val="2292060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237A5-C403-116A-D250-CD98D3FC1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Primitives in ZNS SSDs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81458A-5668-9D96-A874-82B83B09E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Zone Write</a:t>
            </a:r>
          </a:p>
          <a:p>
            <a:pPr lvl="1"/>
            <a:r>
              <a:rPr lang="en-US" dirty="0"/>
              <a:t>Each zone has a </a:t>
            </a:r>
            <a:r>
              <a:rPr lang="en-US" b="1" dirty="0">
                <a:solidFill>
                  <a:srgbClr val="0000FF"/>
                </a:solidFill>
              </a:rPr>
              <a:t>write pointer</a:t>
            </a:r>
            <a:r>
              <a:rPr lang="en-US" dirty="0"/>
              <a:t> to track the next write offset</a:t>
            </a:r>
          </a:p>
          <a:p>
            <a:pPr lvl="1"/>
            <a:r>
              <a:rPr lang="en-US" dirty="0"/>
              <a:t>Host specifies the block offset when writing a block (append-only)</a:t>
            </a:r>
          </a:p>
          <a:p>
            <a:pPr lvl="1"/>
            <a:r>
              <a:rPr lang="en-US" dirty="0"/>
              <a:t>Writes must be issued </a:t>
            </a:r>
            <a:r>
              <a:rPr lang="en-US" b="1" dirty="0">
                <a:solidFill>
                  <a:srgbClr val="0000FF"/>
                </a:solidFill>
              </a:rPr>
              <a:t>serially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limited intra-zone parallelism </a:t>
            </a:r>
          </a:p>
          <a:p>
            <a:pPr lvl="1"/>
            <a:endParaRPr lang="en-US" dirty="0"/>
          </a:p>
          <a:p>
            <a:r>
              <a:rPr lang="en-US" b="1">
                <a:solidFill>
                  <a:srgbClr val="FF0000"/>
                </a:solidFill>
              </a:rPr>
              <a:t>Zone </a:t>
            </a:r>
            <a:r>
              <a:rPr lang="en-US" b="1" dirty="0">
                <a:solidFill>
                  <a:srgbClr val="FF0000"/>
                </a:solidFill>
              </a:rPr>
              <a:t>Append</a:t>
            </a:r>
          </a:p>
          <a:p>
            <a:pPr lvl="1"/>
            <a:r>
              <a:rPr lang="en-US" dirty="0"/>
              <a:t>Offloads address management to device</a:t>
            </a:r>
          </a:p>
          <a:p>
            <a:pPr lvl="1"/>
            <a:r>
              <a:rPr lang="en-US" dirty="0"/>
              <a:t>Host only specifies the zone to issue writes; block offsets aren’t needed</a:t>
            </a:r>
          </a:p>
          <a:p>
            <a:pPr lvl="1"/>
            <a:r>
              <a:rPr lang="en-US" dirty="0"/>
              <a:t>Device decides write positions and ordering</a:t>
            </a:r>
          </a:p>
          <a:p>
            <a:pPr lvl="1"/>
            <a:r>
              <a:rPr lang="en-US" dirty="0"/>
              <a:t>Writes can be issued </a:t>
            </a:r>
            <a:r>
              <a:rPr lang="en-US" b="1" dirty="0">
                <a:solidFill>
                  <a:srgbClr val="0000FF"/>
                </a:solidFill>
              </a:rPr>
              <a:t>concurrently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high intra-zone parallelism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B73911-A913-181B-AD8D-E5F8BB4B6D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368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5E3FD-CF9E-FF2B-B71C-8AFE535A4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to RAID for ZNS SSDs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80F3A-738C-5312-70D2-84BACB1AE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1493836"/>
            <a:ext cx="10969943" cy="4678364"/>
          </a:xfrm>
        </p:spPr>
        <p:txBody>
          <a:bodyPr/>
          <a:lstStyle/>
          <a:p>
            <a:r>
              <a:rPr lang="en-US" dirty="0"/>
              <a:t>RAID forms an array of ZNS SSDs for higher capacity, performance, and reliability</a:t>
            </a:r>
          </a:p>
          <a:p>
            <a:r>
              <a:rPr lang="en-US" dirty="0"/>
              <a:t>Basics of RAID</a:t>
            </a:r>
          </a:p>
          <a:p>
            <a:pPr lvl="1"/>
            <a:r>
              <a:rPr lang="en-US" dirty="0"/>
              <a:t>Encodes </a:t>
            </a:r>
            <a:r>
              <a:rPr lang="en-US" i="1" dirty="0"/>
              <a:t>k</a:t>
            </a:r>
            <a:r>
              <a:rPr lang="en-US" dirty="0"/>
              <a:t> data blocks into </a:t>
            </a:r>
            <a:r>
              <a:rPr lang="en-US" i="1" dirty="0"/>
              <a:t>m</a:t>
            </a:r>
            <a:r>
              <a:rPr lang="en-US" dirty="0"/>
              <a:t> parity blocks to form a stripe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Static mapping</a:t>
            </a:r>
            <a:r>
              <a:rPr lang="en-US" dirty="0"/>
              <a:t>: assigns blocks of same stripe at </a:t>
            </a:r>
            <a:r>
              <a:rPr lang="en-US" b="1" dirty="0">
                <a:solidFill>
                  <a:srgbClr val="0000FF"/>
                </a:solidFill>
              </a:rPr>
              <a:t>same offsets</a:t>
            </a:r>
            <a:r>
              <a:rPr lang="en-US" dirty="0"/>
              <a:t> in SSDs  </a:t>
            </a:r>
          </a:p>
          <a:p>
            <a:pPr lvl="1"/>
            <a:r>
              <a:rPr lang="en-US" dirty="0"/>
              <a:t>Efficient repair – any lost block is recoverable by any </a:t>
            </a:r>
            <a:r>
              <a:rPr lang="en-US" i="1" dirty="0"/>
              <a:t>k</a:t>
            </a:r>
            <a:r>
              <a:rPr lang="en-US" dirty="0"/>
              <a:t> blocks of same stripe at the same offsets</a:t>
            </a:r>
          </a:p>
          <a:p>
            <a:r>
              <a:rPr lang="en-US" dirty="0"/>
              <a:t>Zone Append complicates RAID address management</a:t>
            </a:r>
          </a:p>
          <a:p>
            <a:pPr lvl="1"/>
            <a:r>
              <a:rPr lang="en-US" dirty="0"/>
              <a:t>Block offsets of writes to each SSD can be different</a:t>
            </a:r>
          </a:p>
          <a:p>
            <a:pPr lvl="1"/>
            <a:r>
              <a:rPr lang="en-US" dirty="0"/>
              <a:t>Needs dedicated address mapping in host (i.e., static mapping infeasible)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2AF38D-0B94-AE82-E03A-1813C91888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028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FAF1A-7E2F-4EBA-C82F-07FCAD3C1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Contributions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CDD68-F258-9197-C24C-F39D35685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3017836"/>
            <a:ext cx="10969943" cy="3078164"/>
          </a:xfrm>
        </p:spPr>
        <p:txBody>
          <a:bodyPr/>
          <a:lstStyle/>
          <a:p>
            <a:r>
              <a:rPr lang="en-US" dirty="0"/>
              <a:t>Extensions to log-structured RAID (Log-RAID)</a:t>
            </a:r>
          </a:p>
          <a:p>
            <a:r>
              <a:rPr lang="en-US" dirty="0"/>
              <a:t>Group-based data layout: </a:t>
            </a:r>
          </a:p>
          <a:p>
            <a:pPr lvl="1"/>
            <a:r>
              <a:rPr lang="en-US" dirty="0"/>
              <a:t>Partitions stripes into stripe groups</a:t>
            </a:r>
          </a:p>
          <a:p>
            <a:pPr lvl="1"/>
            <a:r>
              <a:rPr lang="en-US" dirty="0"/>
              <a:t>Issues Zone Append to stripes within same stripe group with coarse-grained ordering and lightweight group-based management</a:t>
            </a:r>
          </a:p>
          <a:p>
            <a:r>
              <a:rPr lang="en-US" dirty="0"/>
              <a:t>2.34x write throughput gain from </a:t>
            </a:r>
            <a:r>
              <a:rPr lang="en-US" dirty="0" err="1"/>
              <a:t>ZapRAID</a:t>
            </a:r>
            <a:r>
              <a:rPr lang="en-US" dirty="0"/>
              <a:t> through prototype experiments on real ZNS SSDs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513B45-CEB6-D1CC-5254-DC85EC9A25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DB31080-BF9A-9960-BDBF-F0C1DC526161}"/>
              </a:ext>
            </a:extLst>
          </p:cNvPr>
          <p:cNvSpPr txBox="1">
            <a:spLocks/>
          </p:cNvSpPr>
          <p:nvPr/>
        </p:nvSpPr>
        <p:spPr bwMode="auto">
          <a:xfrm>
            <a:off x="836612" y="1371600"/>
            <a:ext cx="10514172" cy="1265258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16" tIns="91440" rIns="91416" bIns="91440" numCol="1" anchor="ctr" anchorCtr="0" compatLnSpc="1">
            <a:prstTxWarp prst="textNoShape">
              <a:avLst/>
            </a:prstTxWarp>
          </a:bodyPr>
          <a:lstStyle>
            <a:lvl1pPr marL="257175" indent="-257175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57213" indent="-214313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572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5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914126">
              <a:buNone/>
            </a:pPr>
            <a:r>
              <a:rPr lang="en-US" altLang="zh-CN" sz="3200" b="1" kern="0" dirty="0" err="1">
                <a:solidFill>
                  <a:srgbClr val="FF0000"/>
                </a:solidFill>
                <a:latin typeface="Arial"/>
              </a:rPr>
              <a:t>ZapRAID</a:t>
            </a:r>
            <a:r>
              <a:rPr lang="en-US" altLang="zh-CN" sz="3200" b="1" kern="0" dirty="0">
                <a:solidFill>
                  <a:srgbClr val="FF0000"/>
                </a:solidFill>
                <a:latin typeface="Arial"/>
              </a:rPr>
              <a:t>:</a:t>
            </a:r>
            <a:r>
              <a:rPr lang="zh-CN" altLang="en-US" sz="3200" b="1" kern="0" dirty="0">
                <a:solidFill>
                  <a:srgbClr val="FF0000"/>
                </a:solidFill>
                <a:latin typeface="Arial"/>
              </a:rPr>
              <a:t> </a:t>
            </a:r>
            <a:r>
              <a:rPr lang="en-US" altLang="zh-CN" sz="3200" b="1" kern="0" dirty="0">
                <a:solidFill>
                  <a:srgbClr val="FF0000"/>
                </a:solidFill>
                <a:latin typeface="Arial"/>
              </a:rPr>
              <a:t>a high-performance software RAID layer for ZNS SSDs via Zone Append</a:t>
            </a:r>
            <a:endParaRPr lang="en-US" sz="3200" b="1" kern="0" dirty="0">
              <a:solidFill>
                <a:srgbClr val="FF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9455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2672D-A38E-24D4-25B9-34D90B6BD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Will Zone Append Be Useful?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A3A42-9EA7-E622-0EEF-D3A9A4777F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1295400"/>
            <a:ext cx="10969943" cy="762000"/>
          </a:xfrm>
        </p:spPr>
        <p:txBody>
          <a:bodyPr/>
          <a:lstStyle/>
          <a:p>
            <a:r>
              <a:rPr lang="en-US" dirty="0"/>
              <a:t>Evaluation on a Western Digital ZN540 ZNS SSD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5C80DA-6BDE-DE22-7D30-7CBF629444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1753675-F810-6D99-282A-97BDF38BF3CE}"/>
              </a:ext>
            </a:extLst>
          </p:cNvPr>
          <p:cNvSpPr txBox="1">
            <a:spLocks/>
          </p:cNvSpPr>
          <p:nvPr/>
        </p:nvSpPr>
        <p:spPr bwMode="auto">
          <a:xfrm>
            <a:off x="609440" y="5088927"/>
            <a:ext cx="10969943" cy="131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We target </a:t>
            </a:r>
            <a:r>
              <a:rPr lang="en-US" b="1" kern="0" dirty="0">
                <a:solidFill>
                  <a:srgbClr val="FF0000"/>
                </a:solidFill>
              </a:rPr>
              <a:t>single-zone small writes</a:t>
            </a:r>
            <a:r>
              <a:rPr lang="en-US" kern="0" dirty="0"/>
              <a:t> (where Zone Append excels)</a:t>
            </a:r>
          </a:p>
          <a:p>
            <a:pPr lvl="1"/>
            <a:r>
              <a:rPr lang="en-US" kern="0" dirty="0"/>
              <a:t>Small writes are common (e.g., production servers, cloud block storage)</a:t>
            </a:r>
          </a:p>
          <a:p>
            <a:pPr lvl="1"/>
            <a:r>
              <a:rPr lang="en-US" kern="0" dirty="0"/>
              <a:t>Single zones provide performance isolation in shared storage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0319F00-7CFD-9778-1984-4BBD99DD75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5812" y="2057400"/>
            <a:ext cx="7912052" cy="2721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517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3A5C2-7DBC-26E5-9328-6FD11C8F0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Log-RAID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7BA169-0829-68D6-EA04-B84EC1138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Log-RAID manages stripes in append-only </a:t>
            </a:r>
            <a:r>
              <a:rPr lang="en-US" b="1" dirty="0">
                <a:solidFill>
                  <a:srgbClr val="FF0000"/>
                </a:solidFill>
              </a:rPr>
              <a:t>segments</a:t>
            </a:r>
          </a:p>
          <a:p>
            <a:r>
              <a:rPr lang="en-US" dirty="0"/>
              <a:t>Each segment holds a number of stripes, spanning </a:t>
            </a:r>
            <a:r>
              <a:rPr lang="en-US" i="1" dirty="0" err="1"/>
              <a:t>k+m</a:t>
            </a:r>
            <a:r>
              <a:rPr lang="en-US" dirty="0"/>
              <a:t> contiguous areas (i.e., zones) in </a:t>
            </a:r>
            <a:r>
              <a:rPr lang="en-US" i="1" dirty="0" err="1"/>
              <a:t>k+m</a:t>
            </a:r>
            <a:r>
              <a:rPr lang="en-US" dirty="0"/>
              <a:t> SSDs</a:t>
            </a:r>
          </a:p>
          <a:p>
            <a:r>
              <a:rPr lang="en-US" dirty="0"/>
              <a:t>Static mapping is still maintained</a:t>
            </a:r>
          </a:p>
          <a:p>
            <a:pPr lvl="1"/>
            <a:r>
              <a:rPr lang="en-US" dirty="0"/>
              <a:t>Each stripe of </a:t>
            </a:r>
            <a:r>
              <a:rPr lang="en-US" i="1" dirty="0" err="1"/>
              <a:t>k+m</a:t>
            </a:r>
            <a:r>
              <a:rPr lang="en-US" dirty="0"/>
              <a:t> blocks is written to same offsets of </a:t>
            </a:r>
            <a:r>
              <a:rPr lang="en-US" i="1" dirty="0" err="1"/>
              <a:t>k+m</a:t>
            </a:r>
            <a:r>
              <a:rPr lang="en-US" dirty="0"/>
              <a:t> zones</a:t>
            </a:r>
          </a:p>
          <a:p>
            <a:pPr lvl="1"/>
            <a:r>
              <a:rPr lang="en-US" dirty="0"/>
              <a:t>Zone Write is still needed for static mapping to work</a:t>
            </a:r>
          </a:p>
          <a:p>
            <a:pPr lvl="1"/>
            <a:endParaRPr lang="en-US" dirty="0"/>
          </a:p>
          <a:p>
            <a:r>
              <a:rPr lang="en-US" dirty="0" err="1"/>
              <a:t>ZapRAID</a:t>
            </a:r>
            <a:r>
              <a:rPr lang="en-US" dirty="0"/>
              <a:t> extends Log-RAID with Zone Append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777AE5-4177-2F0B-4B67-56F56313B2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57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B98950C-EFA2-9499-96B3-A0D507F52C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7612" y="1157230"/>
            <a:ext cx="7010400" cy="509117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A3BE4EB-95A7-5608-FC89-5672917C9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ZapRAID</a:t>
            </a:r>
            <a:r>
              <a:rPr lang="en-US" dirty="0"/>
              <a:t> Architecture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DECE1-AF6E-501C-15B1-A3C6EC3E9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612" y="1447801"/>
            <a:ext cx="4570571" cy="4678364"/>
          </a:xfrm>
        </p:spPr>
        <p:txBody>
          <a:bodyPr/>
          <a:lstStyle/>
          <a:p>
            <a:r>
              <a:rPr lang="en-US" sz="2400" dirty="0"/>
              <a:t>Each segment is mapped to </a:t>
            </a:r>
            <a:r>
              <a:rPr lang="en-US" sz="2400" i="1" dirty="0" err="1"/>
              <a:t>k+m</a:t>
            </a:r>
            <a:r>
              <a:rPr lang="en-US" sz="2400" dirty="0"/>
              <a:t> zones with three regions</a:t>
            </a:r>
          </a:p>
          <a:p>
            <a:pPr lvl="1"/>
            <a:r>
              <a:rPr lang="en-US" sz="2000" b="1" dirty="0">
                <a:solidFill>
                  <a:srgbClr val="FF0000"/>
                </a:solidFill>
              </a:rPr>
              <a:t>Header</a:t>
            </a:r>
            <a:r>
              <a:rPr lang="en-US" sz="2000" dirty="0"/>
              <a:t>: segment IDs, zone IDs, RAID scheme </a:t>
            </a:r>
          </a:p>
          <a:p>
            <a:pPr lvl="1"/>
            <a:r>
              <a:rPr lang="en-US" sz="2000" b="1" dirty="0">
                <a:solidFill>
                  <a:srgbClr val="FF0000"/>
                </a:solidFill>
              </a:rPr>
              <a:t>Data</a:t>
            </a:r>
            <a:r>
              <a:rPr lang="en-US" sz="2000" dirty="0"/>
              <a:t>: data/parity blocks</a:t>
            </a:r>
          </a:p>
          <a:p>
            <a:pPr lvl="1"/>
            <a:r>
              <a:rPr lang="en-US" sz="2000" b="1" dirty="0">
                <a:solidFill>
                  <a:srgbClr val="FF0000"/>
                </a:solidFill>
              </a:rPr>
              <a:t>Footer</a:t>
            </a:r>
            <a:r>
              <a:rPr lang="en-US" sz="2000" dirty="0"/>
              <a:t>: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block metadata (LBA, write timestamp, stripe ID)</a:t>
            </a:r>
          </a:p>
          <a:p>
            <a:r>
              <a:rPr lang="en-US" sz="2400" dirty="0"/>
              <a:t>Header/footer are for fast recovery</a:t>
            </a:r>
          </a:p>
          <a:p>
            <a:r>
              <a:rPr lang="en-US" sz="2400" dirty="0"/>
              <a:t>Block metadata is also stored in out-of-band area of each block for write persistence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15A405-5D32-6413-BE5E-391DE6628A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096F65-D53F-15A5-4834-05DC2A9FF636}"/>
              </a:ext>
            </a:extLst>
          </p:cNvPr>
          <p:cNvSpPr txBox="1"/>
          <p:nvPr/>
        </p:nvSpPr>
        <p:spPr>
          <a:xfrm flipH="1">
            <a:off x="7161212" y="6336268"/>
            <a:ext cx="2880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(3+1) RAID-5 in </a:t>
            </a:r>
            <a:r>
              <a:rPr lang="en-US" b="1" dirty="0" err="1"/>
              <a:t>ZapRAID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88626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49FFC-153F-FF2E-CD3D-942CE8F9F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In-Memory Items for </a:t>
            </a:r>
            <a:r>
              <a:rPr lang="en-US" dirty="0" err="1"/>
              <a:t>ZapRAID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7544A-7C5C-4261-480D-BC27A0799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1341436"/>
            <a:ext cx="10969943" cy="4678364"/>
          </a:xfrm>
        </p:spPr>
        <p:txBody>
          <a:bodyPr/>
          <a:lstStyle/>
          <a:p>
            <a:r>
              <a:rPr lang="en-US" dirty="0"/>
              <a:t>In-flight stripes</a:t>
            </a:r>
          </a:p>
          <a:p>
            <a:pPr lvl="1"/>
            <a:r>
              <a:rPr lang="en-US" sz="2400" dirty="0"/>
              <a:t>Eac</a:t>
            </a:r>
            <a:r>
              <a:rPr lang="en-US" dirty="0"/>
              <a:t>h in-flight stripe stays in memory until all </a:t>
            </a:r>
            <a:r>
              <a:rPr lang="en-US" i="1" dirty="0"/>
              <a:t>k</a:t>
            </a:r>
            <a:r>
              <a:rPr lang="en-US" dirty="0"/>
              <a:t> data blocks and </a:t>
            </a:r>
            <a:r>
              <a:rPr lang="en-US" i="1" dirty="0"/>
              <a:t>m</a:t>
            </a:r>
            <a:r>
              <a:rPr lang="en-US" dirty="0"/>
              <a:t> parity blocks are persisted</a:t>
            </a:r>
          </a:p>
          <a:p>
            <a:pPr lvl="1"/>
            <a:r>
              <a:rPr lang="en-US" sz="2400" dirty="0" err="1"/>
              <a:t>ZapRAID</a:t>
            </a:r>
            <a:r>
              <a:rPr lang="en-US" sz="2400" dirty="0"/>
              <a:t> acknowl</a:t>
            </a:r>
            <a:r>
              <a:rPr lang="en-US" dirty="0"/>
              <a:t>edges the write of an in-flight stripe until the whole stripe is persisted (</a:t>
            </a:r>
            <a:r>
              <a:rPr lang="en-US" dirty="0" err="1"/>
              <a:t>ack’ing</a:t>
            </a:r>
            <a:r>
              <a:rPr lang="en-US" dirty="0"/>
              <a:t> individual block writes compromises durability) </a:t>
            </a:r>
          </a:p>
          <a:p>
            <a:r>
              <a:rPr lang="en-US" dirty="0"/>
              <a:t>Index structures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Segment table</a:t>
            </a:r>
            <a:r>
              <a:rPr lang="en-US" dirty="0"/>
              <a:t>: mapping segment IDs to zone IDs and segment state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L2P table</a:t>
            </a:r>
            <a:r>
              <a:rPr lang="en-US" dirty="0"/>
              <a:t>: mapping LBAs to PBAs (segment ID, drive ID, offsets) 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Compact stripe table</a:t>
            </a:r>
            <a:r>
              <a:rPr lang="en-US" dirty="0"/>
              <a:t>: mapping segment IDs to stripe IDs</a:t>
            </a:r>
          </a:p>
          <a:p>
            <a:r>
              <a:rPr lang="en-US" dirty="0"/>
              <a:t>Both segment table and L2P table are found in Log-RAID; compact stripe table is specific for </a:t>
            </a:r>
            <a:r>
              <a:rPr lang="en-US" dirty="0" err="1"/>
              <a:t>ZapRAID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964225-4FF5-73E0-5271-25EFD65641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52071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20229</TotalTime>
  <Words>1215</Words>
  <Application>Microsoft Office PowerPoint</Application>
  <PresentationFormat>Custom</PresentationFormat>
  <Paragraphs>149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Wingdings</vt:lpstr>
      <vt:lpstr>Default Design</vt:lpstr>
      <vt:lpstr>ZapRAID: Toward High-Performance RAID for ZNS SSDs via Zone Append</vt:lpstr>
      <vt:lpstr>ZNS SSDs</vt:lpstr>
      <vt:lpstr>Write Primitives in ZNS SSDs</vt:lpstr>
      <vt:lpstr>Challenges to RAID for ZNS SSDs</vt:lpstr>
      <vt:lpstr>Our Contributions</vt:lpstr>
      <vt:lpstr>When Will Zone Append Be Useful?</vt:lpstr>
      <vt:lpstr>Log-RAID</vt:lpstr>
      <vt:lpstr>ZapRAID Architecture</vt:lpstr>
      <vt:lpstr>In-Memory Items for ZapRAID</vt:lpstr>
      <vt:lpstr>Group-Based Data Layout</vt:lpstr>
      <vt:lpstr>Group-Based Data Layout</vt:lpstr>
      <vt:lpstr>Trade-Off Analysis</vt:lpstr>
      <vt:lpstr>Experiments</vt:lpstr>
      <vt:lpstr>Writes</vt:lpstr>
      <vt:lpstr>Normal and Degraded Reads</vt:lpstr>
      <vt:lpstr>Full-Drive Recovery</vt:lpstr>
      <vt:lpstr>Future Work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Lee</dc:creator>
  <cp:lastModifiedBy>Patrick PC Lee (CSD)</cp:lastModifiedBy>
  <cp:revision>1201</cp:revision>
  <cp:lastPrinted>2019-02-28T16:58:54Z</cp:lastPrinted>
  <dcterms:created xsi:type="dcterms:W3CDTF">1601-01-01T00:00:00Z</dcterms:created>
  <dcterms:modified xsi:type="dcterms:W3CDTF">2023-08-24T07:52:01Z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