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3" r:id="rId5"/>
    <p:sldId id="260" r:id="rId6"/>
    <p:sldId id="258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0B6A8-CDB1-40C7-9A38-18DA0963169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24437-449F-4D9E-9CD6-DD462CA8A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3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BFE0-9FCF-49D1-9747-23F5C33D507C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65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0106-1105-4F3A-AB09-018196D7A43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22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908B-2CE6-4371-9554-5F17ADC4AC3D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9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80341-DE80-4B22-87F5-9044320653E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0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0684-E961-4E72-AFC4-EA35995FD71D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8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B9D51-8AF3-4F3D-B3D5-185E636F0B5C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6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9B41-457D-485F-B94C-FB251A5419AF}" type="datetime1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5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1D59-1F43-4162-99AF-1D29AF0BEFF0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8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890F-8BE2-452F-B345-D1D7A9CD0E4A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2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C067-102C-4BB2-AE0A-20667277BDEE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0FEA-FE36-4A94-9EFE-361BAE46C74B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7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08B3E-2C9C-49D0-AD1A-DB84A403E225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LoRA 251124b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DAEFFB-6800-468B-8C8D-ECC2412F4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2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trix_(mathematics)" TargetMode="External"/><Relationship Id="rId7" Type="http://schemas.openxmlformats.org/officeDocument/2006/relationships/hyperlink" Target="https://en.wikipedia.org/wiki/Rank_(linear_algebra)" TargetMode="External"/><Relationship Id="rId2" Type="http://schemas.openxmlformats.org/officeDocument/2006/relationships/hyperlink" Target="https://en.wikipedia.org/wiki/Linear_algeb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Linear_span" TargetMode="External"/><Relationship Id="rId5" Type="http://schemas.openxmlformats.org/officeDocument/2006/relationships/hyperlink" Target="https://en.wikipedia.org/wiki/Vector_space" TargetMode="External"/><Relationship Id="rId4" Type="http://schemas.openxmlformats.org/officeDocument/2006/relationships/hyperlink" Target="https://en.wikipedia.org/wiki/Dimension_(vector_space)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6EF8-1DD5-EAE6-B438-0A29E4F01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LoRA</a:t>
            </a:r>
            <a:r>
              <a:rPr lang="en-US" dirty="0"/>
              <a:t> (Low-Rank Adaptation) for Transformers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BD131B-5BE1-D093-599F-CF030A4397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Kh Wong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F8817-FD28-7151-FC52-314B4E3A5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2E1EA-4842-48C2-2D88-DBC528893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5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B0B29-DDF1-9657-4A61-F3C15194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27C45-29D1-BE03-FD60-F6A753C49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do we need </a:t>
            </a:r>
            <a:r>
              <a:rPr lang="en-US" dirty="0" err="1"/>
              <a:t>LoRA</a:t>
            </a:r>
            <a:r>
              <a:rPr lang="en-US" dirty="0"/>
              <a:t> (Low-Rank Adaptation)</a:t>
            </a:r>
          </a:p>
          <a:p>
            <a:pPr lvl="1"/>
            <a:r>
              <a:rPr lang="en-US" dirty="0"/>
              <a:t>Fine tuning a pretrain transformer requires optimize large matrices to reduce loss , </a:t>
            </a:r>
          </a:p>
          <a:p>
            <a:pPr lvl="1"/>
            <a:r>
              <a:rPr lang="en-US" dirty="0"/>
              <a:t>it is expensive and time consuming.</a:t>
            </a:r>
          </a:p>
          <a:p>
            <a:pPr lvl="1"/>
            <a:r>
              <a:rPr lang="en-US" dirty="0"/>
              <a:t>Lora is a scheme to reduce the complexity and running time</a:t>
            </a:r>
          </a:p>
          <a:p>
            <a:r>
              <a:rPr lang="en-US" dirty="0"/>
              <a:t>Application areas</a:t>
            </a:r>
          </a:p>
          <a:p>
            <a:pPr lvl="1"/>
            <a:r>
              <a:rPr lang="en-US" dirty="0"/>
              <a:t>Fine tun Large language models LLM for specific tasks (</a:t>
            </a:r>
            <a:r>
              <a:rPr lang="en-US" dirty="0" err="1"/>
              <a:t>e.g</a:t>
            </a:r>
            <a:r>
              <a:rPr lang="en-US" dirty="0"/>
              <a:t> medical enquiry systems for a disease)</a:t>
            </a:r>
          </a:p>
          <a:p>
            <a:pPr lvl="1"/>
            <a:r>
              <a:rPr lang="en-US" dirty="0"/>
              <a:t>Finetune Stable diffusion models for special style  image generation (</a:t>
            </a:r>
            <a:r>
              <a:rPr lang="en-US" dirty="0" err="1"/>
              <a:t>e.g</a:t>
            </a:r>
            <a:r>
              <a:rPr lang="en-US" dirty="0"/>
              <a:t>, specific cartoon style)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7DF95-E660-1681-8E83-B935B56A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3133DB-04C8-ED8C-3D4B-DFB0D87B3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2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F0553-065F-12DA-321F-98C9D593C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</a:t>
            </a:r>
            <a:r>
              <a:rPr lang="en-US" dirty="0" err="1"/>
              <a:t>LoRA</a:t>
            </a:r>
            <a:r>
              <a:rPr lang="en-US" dirty="0"/>
              <a:t>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FB80F-EEB7-FD75-E2B7-245FB3E9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LLM system (LLaMA‑65B) hidden </a:t>
            </a:r>
            <a:r>
              <a:rPr lang="en-US" sz="2400" dirty="0" err="1"/>
              <a:t>dimenion</a:t>
            </a:r>
            <a:r>
              <a:rPr lang="en-US" sz="2400" dirty="0"/>
              <a:t> </a:t>
            </a:r>
            <a:r>
              <a:rPr lang="en-US" sz="2400" dirty="0" err="1"/>
              <a:t>dmodel</a:t>
            </a:r>
            <a:r>
              <a:rPr lang="en-US" sz="2400" dirty="0"/>
              <a:t>=8192</a:t>
            </a:r>
          </a:p>
          <a:p>
            <a:r>
              <a:rPr lang="en-US" sz="2400" dirty="0"/>
              <a:t>Per head </a:t>
            </a:r>
            <a:r>
              <a:rPr lang="en-US" sz="2400" dirty="0" err="1"/>
              <a:t>Wq</a:t>
            </a:r>
            <a:r>
              <a:rPr lang="en-US" sz="2400" dirty="0"/>
              <a:t> </a:t>
            </a:r>
            <a:r>
              <a:rPr lang="en-US" sz="2400" dirty="0" err="1"/>
              <a:t>dmodel</a:t>
            </a:r>
            <a:r>
              <a:rPr lang="en-US" sz="2400" dirty="0"/>
              <a:t> x </a:t>
            </a:r>
            <a:r>
              <a:rPr lang="en-US" sz="2400" dirty="0" err="1"/>
              <a:t>dq</a:t>
            </a:r>
            <a:r>
              <a:rPr lang="en-US" sz="2400" dirty="0"/>
              <a:t>=</a:t>
            </a:r>
            <a:r>
              <a:rPr lang="en-US" dirty="0"/>
              <a:t>8192 x 128</a:t>
            </a:r>
            <a:r>
              <a:rPr lang="en-US" sz="2400" dirty="0"/>
              <a:t> (huge matrix)</a:t>
            </a:r>
          </a:p>
          <a:p>
            <a:r>
              <a:rPr lang="en-US" sz="2400" dirty="0"/>
              <a:t>To find tune, you need to run backpropagation on</a:t>
            </a:r>
          </a:p>
          <a:p>
            <a:r>
              <a:rPr lang="en-US" sz="2400" b="1" dirty="0"/>
              <a:t>(Per head)</a:t>
            </a:r>
            <a:r>
              <a:rPr lang="en-US" sz="2400" b="1" dirty="0">
                <a:sym typeface="Symbol" panose="05050102010706020507" pitchFamily="18" charset="2"/>
              </a:rPr>
              <a:t> </a:t>
            </a:r>
            <a:r>
              <a:rPr lang="en-US" sz="2400" dirty="0" err="1"/>
              <a:t>W</a:t>
            </a:r>
            <a:r>
              <a:rPr lang="en-US" sz="2400" baseline="-25000" dirty="0" err="1"/>
              <a:t>new</a:t>
            </a:r>
            <a:r>
              <a:rPr lang="en-US" sz="2400" baseline="-25000" dirty="0"/>
              <a:t> (8192 x 128) </a:t>
            </a:r>
            <a:r>
              <a:rPr lang="en-US" sz="2400" dirty="0"/>
              <a:t>=</a:t>
            </a:r>
            <a:r>
              <a:rPr lang="en-US" sz="2400" dirty="0" err="1"/>
              <a:t>W</a:t>
            </a:r>
            <a:r>
              <a:rPr lang="en-US" sz="2400" baseline="-25000" dirty="0" err="1"/>
              <a:t>old</a:t>
            </a:r>
            <a:r>
              <a:rPr lang="en-US" sz="2400" baseline="-25000" dirty="0"/>
              <a:t> (8192 x 128) </a:t>
            </a:r>
            <a:r>
              <a:rPr lang="en-US" sz="2400" dirty="0"/>
              <a:t>+</a:t>
            </a:r>
            <a:r>
              <a:rPr lang="en-US" sz="2400" dirty="0">
                <a:sym typeface="Symbol" panose="05050102010706020507" pitchFamily="18" charset="2"/>
              </a:rPr>
              <a:t>W</a:t>
            </a:r>
            <a:r>
              <a:rPr lang="en-US" sz="2400" baseline="-25000" dirty="0"/>
              <a:t> (8192 x 128) </a:t>
            </a:r>
            <a:r>
              <a:rPr lang="en-US" sz="2400" dirty="0">
                <a:sym typeface="Symbol" panose="05050102010706020507" pitchFamily="18" charset="2"/>
              </a:rPr>
              <a:t>Research found in fine tuning , we can use A,B to approx. W</a:t>
            </a:r>
            <a:r>
              <a:rPr lang="en-US" sz="2400" dirty="0"/>
              <a:t> </a:t>
            </a:r>
            <a:r>
              <a:rPr lang="en-US" sz="2400" baseline="-25000" dirty="0"/>
              <a:t>(8192 x 8192)</a:t>
            </a:r>
            <a:r>
              <a:rPr lang="en-US" sz="2400" dirty="0">
                <a:sym typeface="Symbol" panose="05050102010706020507" pitchFamily="18" charset="2"/>
              </a:rPr>
              <a:t>  A</a:t>
            </a:r>
            <a:r>
              <a:rPr lang="en-US" sz="2400" baseline="-25000" dirty="0">
                <a:sym typeface="Symbol" panose="05050102010706020507" pitchFamily="18" charset="2"/>
              </a:rPr>
              <a:t>(d=8192 x r)</a:t>
            </a:r>
            <a:r>
              <a:rPr lang="en-US" sz="2400" dirty="0">
                <a:sym typeface="Symbol" panose="05050102010706020507" pitchFamily="18" charset="2"/>
              </a:rPr>
              <a:t>*B</a:t>
            </a:r>
            <a:r>
              <a:rPr lang="en-US" sz="2400" baseline="-25000" dirty="0">
                <a:sym typeface="Symbol" panose="05050102010706020507" pitchFamily="18" charset="2"/>
              </a:rPr>
              <a:t>(r x  d=8192 ),</a:t>
            </a:r>
            <a:r>
              <a:rPr lang="en-US" sz="2400" dirty="0">
                <a:sym typeface="Symbol" panose="05050102010706020507" pitchFamily="18" charset="2"/>
              </a:rPr>
              <a:t> where r 10 to 100</a:t>
            </a:r>
          </a:p>
          <a:p>
            <a:r>
              <a:rPr lang="en-US" sz="2400" dirty="0">
                <a:sym typeface="Symbol" panose="05050102010706020507" pitchFamily="18" charset="2"/>
              </a:rPr>
              <a:t>So rather than run </a:t>
            </a:r>
            <a:r>
              <a:rPr lang="en-US" sz="2400" dirty="0" err="1">
                <a:sym typeface="Symbol" panose="05050102010706020507" pitchFamily="18" charset="2"/>
              </a:rPr>
              <a:t>backpro</a:t>
            </a:r>
            <a:r>
              <a:rPr lang="en-US" sz="2400" dirty="0">
                <a:sym typeface="Symbol" panose="05050102010706020507" pitchFamily="18" charset="2"/>
              </a:rPr>
              <a:t>.  on W</a:t>
            </a:r>
            <a:r>
              <a:rPr lang="en-US" sz="2400" dirty="0"/>
              <a:t> </a:t>
            </a:r>
            <a:r>
              <a:rPr lang="en-US" sz="2400" baseline="-25000" dirty="0"/>
              <a:t>(8192 x 128)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</a:p>
          <a:p>
            <a:r>
              <a:rPr lang="en-US" sz="2400" dirty="0">
                <a:sym typeface="Symbol" panose="05050102010706020507" pitchFamily="18" charset="2"/>
              </a:rPr>
              <a:t>We just run </a:t>
            </a:r>
            <a:r>
              <a:rPr lang="en-US" sz="2400" dirty="0" err="1">
                <a:sym typeface="Symbol" panose="05050102010706020507" pitchFamily="18" charset="2"/>
              </a:rPr>
              <a:t>backpro</a:t>
            </a:r>
            <a:r>
              <a:rPr lang="en-US" sz="2400" dirty="0">
                <a:sym typeface="Symbol" panose="05050102010706020507" pitchFamily="18" charset="2"/>
              </a:rPr>
              <a:t>.  On A</a:t>
            </a:r>
            <a:r>
              <a:rPr lang="en-US" sz="2400" baseline="-25000" dirty="0">
                <a:sym typeface="Symbol" panose="05050102010706020507" pitchFamily="18" charset="2"/>
              </a:rPr>
              <a:t>(d=8192 x r=10) and  </a:t>
            </a:r>
            <a:r>
              <a:rPr lang="en-US" sz="2400" dirty="0">
                <a:sym typeface="Symbol" panose="05050102010706020507" pitchFamily="18" charset="2"/>
              </a:rPr>
              <a:t>B</a:t>
            </a:r>
            <a:r>
              <a:rPr lang="en-US" sz="2400" baseline="-25000" dirty="0">
                <a:sym typeface="Symbol" panose="05050102010706020507" pitchFamily="18" charset="2"/>
              </a:rPr>
              <a:t>(e=10 x d=8192)</a:t>
            </a:r>
            <a:endParaRPr lang="en-US" sz="2400" dirty="0">
              <a:sym typeface="Symbol" panose="05050102010706020507" pitchFamily="18" charset="2"/>
            </a:endParaRPr>
          </a:p>
          <a:p>
            <a:r>
              <a:rPr lang="en-US" sz="2400" dirty="0">
                <a:sym typeface="Symbol" panose="05050102010706020507" pitchFamily="18" charset="2"/>
              </a:rPr>
              <a:t>Huge reduction in memory and time .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E2CBA-6F35-A468-B742-6198597BB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4E768-9700-E37C-C8C3-3F1F3F17B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00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0B76-3D6B-3435-7C3E-4913ECBD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rank of a </a:t>
            </a:r>
            <a:r>
              <a:rPr lang="en-US" dirty="0" err="1"/>
              <a:t>mtrix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8843E-BE79-7F63-1921-F7950465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 </a:t>
            </a:r>
            <a:r>
              <a:rPr lang="en-US" dirty="0">
                <a:hlinkClick r:id="rId2" tooltip="Linear algebra"/>
              </a:rPr>
              <a:t>linear algebra</a:t>
            </a:r>
            <a:r>
              <a:rPr lang="en-US" dirty="0"/>
              <a:t>, the </a:t>
            </a:r>
            <a:r>
              <a:rPr lang="en-US" b="1" dirty="0"/>
              <a:t>rank</a:t>
            </a:r>
            <a:r>
              <a:rPr lang="en-US" dirty="0"/>
              <a:t> of a </a:t>
            </a:r>
            <a:r>
              <a:rPr lang="en-US" dirty="0">
                <a:hlinkClick r:id="rId3" tooltip="Matrix (mathematics)"/>
              </a:rPr>
              <a:t>matrix</a:t>
            </a:r>
            <a:r>
              <a:rPr lang="en-US" dirty="0"/>
              <a:t> </a:t>
            </a:r>
            <a:r>
              <a:rPr lang="en-US" i="1" dirty="0"/>
              <a:t>A</a:t>
            </a:r>
            <a:r>
              <a:rPr lang="en-US" dirty="0"/>
              <a:t> is the </a:t>
            </a:r>
            <a:r>
              <a:rPr lang="en-US" dirty="0">
                <a:hlinkClick r:id="rId4" tooltip="Dimension (vector space)"/>
              </a:rPr>
              <a:t>dimension</a:t>
            </a:r>
            <a:r>
              <a:rPr lang="en-US" dirty="0"/>
              <a:t> of the </a:t>
            </a:r>
            <a:r>
              <a:rPr lang="en-US" dirty="0">
                <a:hlinkClick r:id="rId5" tooltip="Vector space"/>
              </a:rPr>
              <a:t>vector space</a:t>
            </a:r>
            <a:r>
              <a:rPr lang="en-US" dirty="0"/>
              <a:t> generated (or </a:t>
            </a:r>
            <a:r>
              <a:rPr lang="en-US" dirty="0">
                <a:hlinkClick r:id="rId6" tooltip="Linear span"/>
              </a:rPr>
              <a:t>spanned</a:t>
            </a:r>
            <a:r>
              <a:rPr lang="en-US" dirty="0"/>
              <a:t>) by its columns (wiki </a:t>
            </a:r>
            <a:r>
              <a:rPr lang="en-US" dirty="0">
                <a:hlinkClick r:id="rId7"/>
              </a:rPr>
              <a:t>https://en.wikipedia.org/wiki/Rank_(linear_algebra)</a:t>
            </a:r>
            <a:r>
              <a:rPr lang="en-US" dirty="0"/>
              <a:t> </a:t>
            </a:r>
          </a:p>
          <a:p>
            <a:r>
              <a:rPr lang="en-US" dirty="0"/>
              <a:t>I.e. Rank of a matrix M(rows=</a:t>
            </a:r>
            <a:r>
              <a:rPr lang="en-US" dirty="0" err="1"/>
              <a:t>m,columns</a:t>
            </a:r>
            <a:r>
              <a:rPr lang="en-US" dirty="0"/>
              <a:t>=n) is min(</a:t>
            </a:r>
            <a:r>
              <a:rPr lang="en-US" dirty="0" err="1"/>
              <a:t>m,n</a:t>
            </a:r>
            <a:r>
              <a:rPr lang="en-US" dirty="0"/>
              <a:t>)</a:t>
            </a:r>
          </a:p>
          <a:p>
            <a:r>
              <a:rPr lang="en-US" dirty="0"/>
              <a:t>E.g. rank(M</a:t>
            </a:r>
            <a:r>
              <a:rPr lang="en-US" baseline="-25000" dirty="0"/>
              <a:t>(10,20)</a:t>
            </a:r>
            <a:r>
              <a:rPr lang="en-US" dirty="0"/>
              <a:t>) =10 , since min(10,20)=10</a:t>
            </a:r>
          </a:p>
          <a:p>
            <a:r>
              <a:rPr lang="en-US" dirty="0"/>
              <a:t>E.g. rank(M</a:t>
            </a:r>
            <a:r>
              <a:rPr lang="en-US" baseline="-25000" dirty="0"/>
              <a:t>(8,9)</a:t>
            </a:r>
            <a:r>
              <a:rPr lang="en-US" dirty="0"/>
              <a:t>) =8 , since min(8,9)=8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941F9B-3890-BB31-7A85-EA1B6CE06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7755B5-5B2E-F51B-C889-D0FDC9A1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FA857-4235-9DA0-5F70-02AE753B0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use </a:t>
            </a:r>
            <a:r>
              <a:rPr lang="en-US" dirty="0" err="1"/>
              <a:t>LoRA</a:t>
            </a:r>
            <a:r>
              <a:rPr lang="en-US" dirty="0"/>
              <a:t> machine learning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8EEB-236D-721C-A55E-045F4DF00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Find and load pre-trained model (e.g., BERT, GPT). Assume in the attention layer there are weights matrices </a:t>
            </a:r>
            <a:r>
              <a:rPr lang="en-US" dirty="0" err="1"/>
              <a:t>Wq,Wk,Wv</a:t>
            </a:r>
            <a:r>
              <a:rPr lang="en-US" dirty="0"/>
              <a:t> </a:t>
            </a:r>
          </a:p>
          <a:p>
            <a:r>
              <a:rPr lang="en-US" dirty="0"/>
              <a:t>To fully fine tune the system </a:t>
            </a:r>
            <a:r>
              <a:rPr lang="en-US" dirty="0" err="1"/>
              <a:t>i.e</a:t>
            </a:r>
            <a:r>
              <a:rPr lang="en-US" dirty="0"/>
              <a:t> GPT </a:t>
            </a:r>
            <a:r>
              <a:rPr lang="en-US" dirty="0">
                <a:sym typeface="Wingdings" panose="05000000000000000000" pitchFamily="2" charset="2"/>
              </a:rPr>
              <a:t> ChatGPT</a:t>
            </a:r>
            <a:r>
              <a:rPr lang="en-US" dirty="0"/>
              <a:t>, we need to retrain </a:t>
            </a:r>
            <a:r>
              <a:rPr lang="en-US" dirty="0" err="1"/>
              <a:t>Wq,Wk,Wv</a:t>
            </a:r>
            <a:r>
              <a:rPr lang="en-US" dirty="0"/>
              <a:t>. </a:t>
            </a:r>
            <a:r>
              <a:rPr lang="en-US" dirty="0" err="1"/>
              <a:t>I.e.updfate</a:t>
            </a:r>
            <a:r>
              <a:rPr lang="en-US" dirty="0"/>
              <a:t> </a:t>
            </a:r>
            <a:r>
              <a:rPr lang="en-US" dirty="0" err="1">
                <a:sym typeface="Wingdings" panose="05000000000000000000" pitchFamily="2" charset="2"/>
              </a:rPr>
              <a:t>Wq</a:t>
            </a:r>
            <a:r>
              <a:rPr lang="en-US" dirty="0">
                <a:sym typeface="Wingdings" panose="05000000000000000000" pitchFamily="2" charset="2"/>
              </a:rPr>
              <a:t>=</a:t>
            </a:r>
            <a:r>
              <a:rPr lang="en-US" dirty="0" err="1">
                <a:sym typeface="Wingdings" panose="05000000000000000000" pitchFamily="2" charset="2"/>
              </a:rPr>
              <a:t>Wq</a:t>
            </a:r>
            <a:r>
              <a:rPr lang="en-US" dirty="0">
                <a:sym typeface="Wingdings" panose="05000000000000000000" pitchFamily="2" charset="2"/>
              </a:rPr>
              <a:t>+</a:t>
            </a:r>
            <a:r>
              <a:rPr lang="en-US" dirty="0">
                <a:sym typeface="Symbol" panose="05050102010706020507" pitchFamily="18" charset="2"/>
              </a:rPr>
              <a:t>W. (T</a:t>
            </a:r>
            <a:r>
              <a:rPr lang="en-US" dirty="0"/>
              <a:t>ime consuming &amp;expensive.)</a:t>
            </a:r>
          </a:p>
          <a:p>
            <a:r>
              <a:rPr lang="en-US" dirty="0">
                <a:sym typeface="Symbol" panose="05050102010706020507" pitchFamily="18" charset="2"/>
              </a:rPr>
              <a:t>Since W</a:t>
            </a:r>
            <a:r>
              <a:rPr lang="en-US" dirty="0"/>
              <a:t> </a:t>
            </a:r>
            <a:r>
              <a:rPr lang="en-US" baseline="-25000" dirty="0"/>
              <a:t>(8192 x 128)</a:t>
            </a:r>
            <a:r>
              <a:rPr lang="en-US" dirty="0">
                <a:sym typeface="Symbol" panose="05050102010706020507" pitchFamily="18" charset="2"/>
              </a:rPr>
              <a:t>  A</a:t>
            </a:r>
            <a:r>
              <a:rPr lang="en-US" baseline="-25000" dirty="0">
                <a:sym typeface="Symbol" panose="05050102010706020507" pitchFamily="18" charset="2"/>
              </a:rPr>
              <a:t>(d=8192 x r=10)</a:t>
            </a:r>
            <a:r>
              <a:rPr lang="en-US" dirty="0">
                <a:sym typeface="Symbol" panose="05050102010706020507" pitchFamily="18" charset="2"/>
              </a:rPr>
              <a:t>*B</a:t>
            </a:r>
            <a:r>
              <a:rPr lang="en-US" baseline="-25000" dirty="0">
                <a:sym typeface="Symbol" panose="05050102010706020507" pitchFamily="18" charset="2"/>
              </a:rPr>
              <a:t>(r=10 x  d=8192 ),</a:t>
            </a:r>
          </a:p>
          <a:p>
            <a:r>
              <a:rPr lang="en-US" dirty="0">
                <a:sym typeface="Wingdings" panose="05000000000000000000" pitchFamily="2" charset="2"/>
              </a:rPr>
              <a:t>Instead of retrain the whole </a:t>
            </a:r>
            <a:r>
              <a:rPr lang="en-US" dirty="0" err="1">
                <a:sym typeface="Wingdings" panose="05000000000000000000" pitchFamily="2" charset="2"/>
              </a:rPr>
              <a:t>Wq</a:t>
            </a:r>
            <a:r>
              <a:rPr lang="en-US" dirty="0">
                <a:sym typeface="Wingdings" panose="05000000000000000000" pitchFamily="2" charset="2"/>
              </a:rPr>
              <a:t>, we only train A,B</a:t>
            </a:r>
          </a:p>
          <a:p>
            <a:r>
              <a:rPr lang="en-US" dirty="0" err="1">
                <a:sym typeface="Wingdings" panose="05000000000000000000" pitchFamily="2" charset="2"/>
              </a:rPr>
              <a:t>Wq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Wk</a:t>
            </a:r>
            <a:r>
              <a:rPr lang="en-US" dirty="0">
                <a:sym typeface="Wingdings" panose="05000000000000000000" pitchFamily="2" charset="2"/>
              </a:rPr>
              <a:t>, Wv are kept unchanged during </a:t>
            </a:r>
            <a:r>
              <a:rPr lang="en-US" dirty="0" err="1">
                <a:sym typeface="Wingdings" panose="05000000000000000000" pitchFamily="2" charset="2"/>
              </a:rPr>
              <a:t>LoRA</a:t>
            </a:r>
            <a:r>
              <a:rPr lang="en-US" dirty="0">
                <a:sym typeface="Wingdings" panose="05000000000000000000" pitchFamily="2" charset="2"/>
              </a:rPr>
              <a:t> fine tuning</a:t>
            </a:r>
          </a:p>
          <a:p>
            <a:r>
              <a:rPr lang="en-US" dirty="0">
                <a:sym typeface="Wingdings" panose="05000000000000000000" pitchFamily="2" charset="2"/>
              </a:rPr>
              <a:t>Procedures: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We first</a:t>
            </a:r>
            <a:r>
              <a:rPr lang="en-US" dirty="0">
                <a:sym typeface="Symbol" panose="05050102010706020507" pitchFamily="18" charset="2"/>
              </a:rPr>
              <a:t> randomly set A,B for </a:t>
            </a:r>
            <a:r>
              <a:rPr lang="en-US" dirty="0" err="1">
                <a:sym typeface="Symbol" panose="05050102010706020507" pitchFamily="18" charset="2"/>
              </a:rPr>
              <a:t>Wq</a:t>
            </a:r>
            <a:r>
              <a:rPr lang="en-US" dirty="0">
                <a:sym typeface="Symbol" panose="05050102010706020507" pitchFamily="18" charset="2"/>
              </a:rPr>
              <a:t>. Then use a smaller sample data set (E.g. Say 10K of question-and-answer pairs) to train the A,B matrices using backpropagation.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Since matrices A,B are much smaller than W, training is efficient and effective.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Apply similar treatment for </a:t>
            </a:r>
            <a:r>
              <a:rPr lang="en-US" dirty="0" err="1">
                <a:sym typeface="Symbol" panose="05050102010706020507" pitchFamily="18" charset="2"/>
              </a:rPr>
              <a:t>Qk</a:t>
            </a:r>
            <a:r>
              <a:rPr lang="en-US" dirty="0">
                <a:sym typeface="Symbol" panose="05050102010706020507" pitchFamily="18" charset="2"/>
              </a:rPr>
              <a:t> and Wv.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86258-0FC3-3AE4-7B5E-823CDA6B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C5E657-EBBF-CCB0-2E10-3F89BBFA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27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F4785-A440-31F0-BBC8-05B7D3C17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29470-F509-CCA9-5B2B-A15B19181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answering</a:t>
            </a:r>
          </a:p>
          <a:p>
            <a:pPr lvl="1"/>
            <a:r>
              <a:rPr lang="en-US" dirty="0"/>
              <a:t>Math problems</a:t>
            </a:r>
          </a:p>
          <a:p>
            <a:pPr lvl="1"/>
            <a:r>
              <a:rPr lang="en-US" dirty="0"/>
              <a:t>Travel planning</a:t>
            </a:r>
          </a:p>
          <a:p>
            <a:pPr lvl="1"/>
            <a:r>
              <a:rPr lang="en-US" dirty="0"/>
              <a:t>Medical/ health care</a:t>
            </a:r>
          </a:p>
          <a:p>
            <a:pPr lvl="1"/>
            <a:r>
              <a:rPr lang="en-US" dirty="0"/>
              <a:t>Education for studies</a:t>
            </a:r>
          </a:p>
          <a:p>
            <a:r>
              <a:rPr lang="en-US" dirty="0"/>
              <a:t>Chatbots</a:t>
            </a:r>
          </a:p>
          <a:p>
            <a:pPr lvl="1"/>
            <a:r>
              <a:rPr lang="en-US" dirty="0"/>
              <a:t>Question and answer pairs for customer services</a:t>
            </a:r>
          </a:p>
          <a:p>
            <a:r>
              <a:rPr lang="en-US" dirty="0"/>
              <a:t>Domain adaptation (medical, legal, engineering etc.)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B89503-4A2E-0735-DCD3-61B53D305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5B175-9F97-05A8-C6B7-D644C3DBB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4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08956-57D4-BEE4-51F2-F3352ADC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9EB4E-5DBF-D484-0259-CD2FB5BBF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253331"/>
            <a:ext cx="7886700" cy="4351338"/>
          </a:xfrm>
        </p:spPr>
        <p:txBody>
          <a:bodyPr/>
          <a:lstStyle/>
          <a:p>
            <a:r>
              <a:rPr lang="en-US" dirty="0"/>
              <a:t>Requires base pretrained models ,such as lamman3.2, GPT4/5, these are expensive to train.</a:t>
            </a:r>
          </a:p>
          <a:p>
            <a:r>
              <a:rPr lang="en-US" dirty="0"/>
              <a:t>Performance depends on rank selected; you can set from 10-32 depending on resources</a:t>
            </a:r>
          </a:p>
          <a:p>
            <a:r>
              <a:rPr lang="en-US" dirty="0"/>
              <a:t>The percentage of saving can be up to 99%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9511E2-B575-5FE3-8A98-90D8F6BF8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AEF6A-07CC-9FCF-86C3-43D4E8AB9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69A310C-592B-8EC3-9579-1225D2304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481630"/>
              </p:ext>
            </p:extLst>
          </p:nvPr>
        </p:nvGraphicFramePr>
        <p:xfrm>
          <a:off x="1390650" y="4159865"/>
          <a:ext cx="6096000" cy="175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83427835"/>
                    </a:ext>
                  </a:extLst>
                </a:gridCol>
                <a:gridCol w="1572137">
                  <a:extLst>
                    <a:ext uri="{9D8B030D-6E8A-4147-A177-3AD203B41FA5}">
                      <a16:colId xmlns:a16="http://schemas.microsoft.com/office/drawing/2014/main" val="2484268505"/>
                    </a:ext>
                  </a:extLst>
                </a:gridCol>
                <a:gridCol w="1475863">
                  <a:extLst>
                    <a:ext uri="{9D8B030D-6E8A-4147-A177-3AD203B41FA5}">
                      <a16:colId xmlns:a16="http://schemas.microsoft.com/office/drawing/2014/main" val="354077899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243270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LoRA</a:t>
                      </a:r>
                      <a:r>
                        <a:rPr lang="en-US" dirty="0"/>
                        <a:t> Rank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 of parameters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Memory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56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few millions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169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10-20M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221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60-70 Millions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V. Good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617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374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65E71-845C-005B-D03B-6952F1049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62B95-8CF9-8CE9-C102-CE695B0CA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very efficient way to implement fine-tuning</a:t>
            </a:r>
          </a:p>
          <a:p>
            <a:r>
              <a:rPr lang="en-US" dirty="0"/>
              <a:t>Saves computation and memory</a:t>
            </a:r>
          </a:p>
          <a:p>
            <a:r>
              <a:rPr lang="en-US" dirty="0"/>
              <a:t>Widely adopted in Large Language Models and image generation (stable diffusion with LORA)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9E71E2-4AC8-6A30-7CBA-84EF2D9F0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LoRA 251124b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C9364E-CCBA-E46D-B41B-15025D52B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FFB-6800-468B-8C8D-ECC2412F4D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42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709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Symbol</vt:lpstr>
      <vt:lpstr>Wingdings</vt:lpstr>
      <vt:lpstr>Office Theme</vt:lpstr>
      <vt:lpstr>LoRA (Low-Rank Adaptation) for Transformers</vt:lpstr>
      <vt:lpstr>Introduction</vt:lpstr>
      <vt:lpstr>How LoRA words</vt:lpstr>
      <vt:lpstr>What is the rank of a mtrix?</vt:lpstr>
      <vt:lpstr>How to use LoRA machine learning </vt:lpstr>
      <vt:lpstr>Application examples</vt:lpstr>
      <vt:lpstr>Limitations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Kin Hong Wong (CCO)</dc:creator>
  <cp:lastModifiedBy>Kin Hong Wong (CCO)</cp:lastModifiedBy>
  <cp:revision>7</cp:revision>
  <dcterms:created xsi:type="dcterms:W3CDTF">2025-11-22T02:35:06Z</dcterms:created>
  <dcterms:modified xsi:type="dcterms:W3CDTF">2025-11-24T10:45:56Z</dcterms:modified>
</cp:coreProperties>
</file>