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2"/>
  </p:notesMasterIdLst>
  <p:sldIdLst>
    <p:sldId id="638" r:id="rId2"/>
    <p:sldId id="590" r:id="rId3"/>
    <p:sldId id="591" r:id="rId4"/>
    <p:sldId id="702" r:id="rId5"/>
    <p:sldId id="727" r:id="rId6"/>
    <p:sldId id="593" r:id="rId7"/>
    <p:sldId id="594" r:id="rId8"/>
    <p:sldId id="641" r:id="rId9"/>
    <p:sldId id="642" r:id="rId10"/>
    <p:sldId id="707" r:id="rId11"/>
    <p:sldId id="607" r:id="rId12"/>
    <p:sldId id="632" r:id="rId13"/>
    <p:sldId id="687" r:id="rId14"/>
    <p:sldId id="667" r:id="rId15"/>
    <p:sldId id="609" r:id="rId16"/>
    <p:sldId id="705" r:id="rId17"/>
    <p:sldId id="668" r:id="rId18"/>
    <p:sldId id="692" r:id="rId19"/>
    <p:sldId id="669" r:id="rId20"/>
    <p:sldId id="615" r:id="rId21"/>
    <p:sldId id="722" r:id="rId22"/>
    <p:sldId id="680" r:id="rId23"/>
    <p:sldId id="654" r:id="rId24"/>
    <p:sldId id="742" r:id="rId25"/>
    <p:sldId id="730" r:id="rId26"/>
    <p:sldId id="744" r:id="rId27"/>
    <p:sldId id="731" r:id="rId28"/>
    <p:sldId id="729" r:id="rId29"/>
    <p:sldId id="732" r:id="rId30"/>
    <p:sldId id="747" r:id="rId31"/>
    <p:sldId id="743" r:id="rId32"/>
    <p:sldId id="715" r:id="rId33"/>
    <p:sldId id="733" r:id="rId34"/>
    <p:sldId id="631" r:id="rId35"/>
    <p:sldId id="749" r:id="rId36"/>
    <p:sldId id="724" r:id="rId37"/>
    <p:sldId id="716" r:id="rId38"/>
    <p:sldId id="660" r:id="rId39"/>
    <p:sldId id="737" r:id="rId40"/>
    <p:sldId id="739" r:id="rId41"/>
    <p:sldId id="725" r:id="rId42"/>
    <p:sldId id="662" r:id="rId43"/>
    <p:sldId id="606" r:id="rId44"/>
    <p:sldId id="741" r:id="rId45"/>
    <p:sldId id="751" r:id="rId46"/>
    <p:sldId id="740" r:id="rId47"/>
    <p:sldId id="728" r:id="rId48"/>
    <p:sldId id="622" r:id="rId49"/>
    <p:sldId id="623" r:id="rId50"/>
    <p:sldId id="624" r:id="rId51"/>
    <p:sldId id="625" r:id="rId52"/>
    <p:sldId id="626" r:id="rId53"/>
    <p:sldId id="627" r:id="rId54"/>
    <p:sldId id="633" r:id="rId55"/>
    <p:sldId id="745" r:id="rId56"/>
    <p:sldId id="628" r:id="rId57"/>
    <p:sldId id="683" r:id="rId58"/>
    <p:sldId id="629" r:id="rId59"/>
    <p:sldId id="649" r:id="rId60"/>
    <p:sldId id="650" r:id="rId61"/>
    <p:sldId id="652" r:id="rId62"/>
    <p:sldId id="653" r:id="rId63"/>
    <p:sldId id="256" r:id="rId64"/>
    <p:sldId id="257" r:id="rId65"/>
    <p:sldId id="258" r:id="rId66"/>
    <p:sldId id="299" r:id="rId67"/>
    <p:sldId id="308" r:id="rId68"/>
    <p:sldId id="279" r:id="rId69"/>
    <p:sldId id="309" r:id="rId70"/>
    <p:sldId id="310" r:id="rId71"/>
    <p:sldId id="311" r:id="rId72"/>
    <p:sldId id="314" r:id="rId73"/>
    <p:sldId id="275" r:id="rId74"/>
    <p:sldId id="274" r:id="rId75"/>
    <p:sldId id="315" r:id="rId76"/>
    <p:sldId id="313" r:id="rId77"/>
    <p:sldId id="272" r:id="rId78"/>
    <p:sldId id="271" r:id="rId79"/>
    <p:sldId id="278" r:id="rId80"/>
    <p:sldId id="288" r:id="rId81"/>
    <p:sldId id="289" r:id="rId82"/>
    <p:sldId id="290" r:id="rId83"/>
    <p:sldId id="291" r:id="rId84"/>
    <p:sldId id="296" r:id="rId85"/>
    <p:sldId id="685" r:id="rId86"/>
    <p:sldId id="301" r:id="rId87"/>
    <p:sldId id="686" r:id="rId88"/>
    <p:sldId id="306" r:id="rId89"/>
    <p:sldId id="324" r:id="rId90"/>
    <p:sldId id="305" r:id="rId91"/>
    <p:sldId id="320" r:id="rId92"/>
    <p:sldId id="321" r:id="rId93"/>
    <p:sldId id="318" r:id="rId94"/>
    <p:sldId id="319" r:id="rId95"/>
    <p:sldId id="317" r:id="rId96"/>
    <p:sldId id="323" r:id="rId97"/>
    <p:sldId id="307" r:id="rId98"/>
    <p:sldId id="259" r:id="rId99"/>
    <p:sldId id="619" r:id="rId100"/>
    <p:sldId id="746" r:id="rId101"/>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3447" autoAdjust="0"/>
  </p:normalViewPr>
  <p:slideViewPr>
    <p:cSldViewPr>
      <p:cViewPr varScale="1">
        <p:scale>
          <a:sx n="81" d="100"/>
          <a:sy n="81" d="100"/>
        </p:scale>
        <p:origin x="1435" y="62"/>
      </p:cViewPr>
      <p:guideLst>
        <p:guide orient="horz" pos="2160"/>
        <p:guide pos="2880"/>
      </p:guideLst>
    </p:cSldViewPr>
  </p:slideViewPr>
  <p:notesTextViewPr>
    <p:cViewPr>
      <p:scale>
        <a:sx n="1" d="1"/>
        <a:sy n="1" d="1"/>
      </p:scale>
      <p:origin x="0" y="0"/>
    </p:cViewPr>
  </p:notesTextViewPr>
  <p:sorterViewPr>
    <p:cViewPr>
      <p:scale>
        <a:sx n="100" d="100"/>
        <a:sy n="100" d="100"/>
      </p:scale>
      <p:origin x="0" y="3480"/>
    </p:cViewPr>
  </p:sorterViewPr>
  <p:notesViewPr>
    <p:cSldViewPr>
      <p:cViewPr varScale="1">
        <p:scale>
          <a:sx n="47" d="100"/>
          <a:sy n="47" d="100"/>
        </p:scale>
        <p:origin x="-2778"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2"/>
            <a:ext cx="2944283" cy="495300"/>
          </a:xfrm>
          <a:prstGeom prst="rect">
            <a:avLst/>
          </a:prstGeom>
        </p:spPr>
        <p:txBody>
          <a:bodyPr vert="horz" lIns="91440" tIns="45720" rIns="91440" bIns="45720" rtlCol="0"/>
          <a:lstStyle>
            <a:lvl1pPr algn="r">
              <a:defRPr sz="1200"/>
            </a:lvl1pPr>
          </a:lstStyle>
          <a:p>
            <a:fld id="{E383526D-989A-4694-A2C4-C4FA333C811E}" type="datetimeFigureOut">
              <a:rPr lang="en-US" smtClean="0"/>
              <a:t>11/30/2025</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14</a:t>
            </a:fld>
            <a:endParaRPr lang="en-US"/>
          </a:p>
        </p:txBody>
      </p:sp>
    </p:spTree>
    <p:extLst>
      <p:ext uri="{BB962C8B-B14F-4D97-AF65-F5344CB8AC3E}">
        <p14:creationId xmlns:p14="http://schemas.microsoft.com/office/powerpoint/2010/main" val="45943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15</a:t>
            </a:fld>
            <a:endParaRPr lang="en-US"/>
          </a:p>
        </p:txBody>
      </p:sp>
    </p:spTree>
    <p:extLst>
      <p:ext uri="{BB962C8B-B14F-4D97-AF65-F5344CB8AC3E}">
        <p14:creationId xmlns:p14="http://schemas.microsoft.com/office/powerpoint/2010/main" val="103400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b="0" kern="1200" dirty="0">
                <a:solidFill>
                  <a:schemeClr val="tx1"/>
                </a:solidFill>
                <a:effectLst/>
                <a:latin typeface="+mn-lt"/>
                <a:ea typeface="+mn-ea"/>
                <a:cs typeface="+mn-cs"/>
              </a:rPr>
              <a:t>import </a:t>
            </a:r>
            <a:r>
              <a:rPr lang="en-HK" sz="1200" b="0" kern="1200" dirty="0" err="1">
                <a:solidFill>
                  <a:schemeClr val="tx1"/>
                </a:solidFill>
                <a:effectLst/>
                <a:latin typeface="+mn-lt"/>
                <a:ea typeface="+mn-ea"/>
                <a:cs typeface="+mn-cs"/>
              </a:rPr>
              <a:t>numpy</a:t>
            </a:r>
            <a:r>
              <a:rPr lang="en-HK" sz="1200" b="0" kern="1200" dirty="0">
                <a:solidFill>
                  <a:schemeClr val="tx1"/>
                </a:solidFill>
                <a:effectLst/>
                <a:latin typeface="+mn-lt"/>
                <a:ea typeface="+mn-ea"/>
                <a:cs typeface="+mn-cs"/>
              </a:rPr>
              <a:t> as np</a:t>
            </a:r>
          </a:p>
          <a:p>
            <a:r>
              <a:rPr lang="en-HK" sz="1200" b="0" kern="1200" dirty="0">
                <a:solidFill>
                  <a:schemeClr val="tx1"/>
                </a:solidFill>
                <a:effectLst/>
                <a:latin typeface="+mn-lt"/>
                <a:ea typeface="+mn-ea"/>
                <a:cs typeface="+mn-cs"/>
              </a:rPr>
              <a:t>import </a:t>
            </a:r>
            <a:r>
              <a:rPr lang="en-HK" sz="1200" b="0" kern="1200" dirty="0" err="1">
                <a:solidFill>
                  <a:schemeClr val="tx1"/>
                </a:solidFill>
                <a:effectLst/>
                <a:latin typeface="+mn-lt"/>
                <a:ea typeface="+mn-ea"/>
                <a:cs typeface="+mn-cs"/>
              </a:rPr>
              <a:t>matplotlib.pyplot</a:t>
            </a:r>
            <a:r>
              <a:rPr lang="en-HK" sz="1200" b="0" kern="1200" dirty="0">
                <a:solidFill>
                  <a:schemeClr val="tx1"/>
                </a:solidFill>
                <a:effectLst/>
                <a:latin typeface="+mn-lt"/>
                <a:ea typeface="+mn-ea"/>
                <a:cs typeface="+mn-cs"/>
              </a:rPr>
              <a:t> as </a:t>
            </a:r>
            <a:r>
              <a:rPr lang="en-HK" sz="1200" b="0" kern="1200" dirty="0" err="1">
                <a:solidFill>
                  <a:schemeClr val="tx1"/>
                </a:solidFill>
                <a:effectLst/>
                <a:latin typeface="+mn-lt"/>
                <a:ea typeface="+mn-ea"/>
                <a:cs typeface="+mn-cs"/>
              </a:rPr>
              <a:t>plt</a:t>
            </a:r>
            <a:endParaRPr lang="en-HK" sz="1200" b="0" kern="1200" dirty="0">
              <a:solidFill>
                <a:schemeClr val="tx1"/>
              </a:solidFill>
              <a:effectLst/>
              <a:latin typeface="+mn-lt"/>
              <a:ea typeface="+mn-ea"/>
              <a:cs typeface="+mn-cs"/>
            </a:endParaRP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def </a:t>
            </a:r>
            <a:r>
              <a:rPr lang="en-HK" sz="1200" b="0" kern="1200" dirty="0" err="1">
                <a:solidFill>
                  <a:schemeClr val="tx1"/>
                </a:solidFill>
                <a:effectLst/>
                <a:latin typeface="+mn-lt"/>
                <a:ea typeface="+mn-ea"/>
                <a:cs typeface="+mn-cs"/>
              </a:rPr>
              <a:t>positional_encoding</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"""Generates a positional encoding matrix where rows are encoding dimensions and columns are sequence positions."""</a:t>
            </a:r>
          </a:p>
          <a:p>
            <a:r>
              <a:rPr lang="en-HK" sz="1200" b="0" kern="1200" dirty="0">
                <a:solidFill>
                  <a:schemeClr val="tx1"/>
                </a:solidFill>
                <a:effectLst/>
                <a:latin typeface="+mn-lt"/>
                <a:ea typeface="+mn-ea"/>
                <a:cs typeface="+mn-cs"/>
              </a:rPr>
              <a:t>    PE = </a:t>
            </a:r>
            <a:r>
              <a:rPr lang="en-HK" sz="1200" b="0" kern="1200" dirty="0" err="1">
                <a:solidFill>
                  <a:schemeClr val="tx1"/>
                </a:solidFill>
                <a:effectLst/>
                <a:latin typeface="+mn-lt"/>
                <a:ea typeface="+mn-ea"/>
                <a:cs typeface="+mn-cs"/>
              </a:rPr>
              <a:t>np.zeros</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 Transpose structure: rows = encoding, columns = sequence positions</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for </a:t>
            </a:r>
            <a:r>
              <a:rPr lang="en-HK" sz="1200" b="0" kern="1200" dirty="0" err="1">
                <a:solidFill>
                  <a:schemeClr val="tx1"/>
                </a:solidFill>
                <a:effectLst/>
                <a:latin typeface="+mn-lt"/>
                <a:ea typeface="+mn-ea"/>
                <a:cs typeface="+mn-cs"/>
              </a:rPr>
              <a:t>pos</a:t>
            </a:r>
            <a:r>
              <a:rPr lang="en-HK" sz="1200" b="0" kern="1200" dirty="0">
                <a:solidFill>
                  <a:schemeClr val="tx1"/>
                </a:solidFill>
                <a:effectLst/>
                <a:latin typeface="+mn-lt"/>
                <a:ea typeface="+mn-ea"/>
                <a:cs typeface="+mn-cs"/>
              </a:rPr>
              <a:t> in range(</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for </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in range(</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theta = </a:t>
            </a:r>
            <a:r>
              <a:rPr lang="en-HK" sz="1200" b="0" kern="1200" dirty="0" err="1">
                <a:solidFill>
                  <a:schemeClr val="tx1"/>
                </a:solidFill>
                <a:effectLst/>
                <a:latin typeface="+mn-lt"/>
                <a:ea typeface="+mn-ea"/>
                <a:cs typeface="+mn-cs"/>
              </a:rPr>
              <a:t>pos</a:t>
            </a:r>
            <a:r>
              <a:rPr lang="en-HK" sz="1200" b="0" kern="1200" dirty="0">
                <a:solidFill>
                  <a:schemeClr val="tx1"/>
                </a:solidFill>
                <a:effectLst/>
                <a:latin typeface="+mn-lt"/>
                <a:ea typeface="+mn-ea"/>
                <a:cs typeface="+mn-cs"/>
              </a:rPr>
              <a:t> / </a:t>
            </a:r>
            <a:r>
              <a:rPr lang="en-HK" sz="1200" b="0" kern="1200" dirty="0" err="1">
                <a:solidFill>
                  <a:schemeClr val="tx1"/>
                </a:solidFill>
                <a:effectLst/>
                <a:latin typeface="+mn-lt"/>
                <a:ea typeface="+mn-ea"/>
                <a:cs typeface="+mn-cs"/>
              </a:rPr>
              <a:t>np.power</a:t>
            </a:r>
            <a:r>
              <a:rPr lang="en-HK" sz="1200" b="0" kern="1200" dirty="0">
                <a:solidFill>
                  <a:schemeClr val="tx1"/>
                </a:solidFill>
                <a:effectLst/>
                <a:latin typeface="+mn-lt"/>
                <a:ea typeface="+mn-ea"/>
                <a:cs typeface="+mn-cs"/>
              </a:rPr>
              <a:t>(10000, (2 * (</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 2)) / </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  # Scaling factor</a:t>
            </a:r>
          </a:p>
          <a:p>
            <a:r>
              <a:rPr lang="en-HK" sz="1200" b="0" kern="1200" dirty="0">
                <a:solidFill>
                  <a:schemeClr val="tx1"/>
                </a:solidFill>
                <a:effectLst/>
                <a:latin typeface="+mn-lt"/>
                <a:ea typeface="+mn-ea"/>
                <a:cs typeface="+mn-cs"/>
              </a:rPr>
              <a:t>            PE[</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pos</a:t>
            </a:r>
            <a:r>
              <a:rPr lang="en-HK" sz="1200" b="0" kern="1200" dirty="0">
                <a:solidFill>
                  <a:schemeClr val="tx1"/>
                </a:solidFill>
                <a:effectLst/>
                <a:latin typeface="+mn-lt"/>
                <a:ea typeface="+mn-ea"/>
                <a:cs typeface="+mn-cs"/>
              </a:rPr>
              <a:t>] = </a:t>
            </a:r>
            <a:r>
              <a:rPr lang="en-HK" sz="1200" b="0" kern="1200" dirty="0" err="1">
                <a:solidFill>
                  <a:schemeClr val="tx1"/>
                </a:solidFill>
                <a:effectLst/>
                <a:latin typeface="+mn-lt"/>
                <a:ea typeface="+mn-ea"/>
                <a:cs typeface="+mn-cs"/>
              </a:rPr>
              <a:t>np.sin</a:t>
            </a:r>
            <a:r>
              <a:rPr lang="en-HK" sz="1200" b="0" kern="1200" dirty="0">
                <a:solidFill>
                  <a:schemeClr val="tx1"/>
                </a:solidFill>
                <a:effectLst/>
                <a:latin typeface="+mn-lt"/>
                <a:ea typeface="+mn-ea"/>
                <a:cs typeface="+mn-cs"/>
              </a:rPr>
              <a:t>(theta) if </a:t>
            </a:r>
            <a:r>
              <a:rPr lang="en-HK" sz="1200" b="0" kern="1200" dirty="0" err="1">
                <a:solidFill>
                  <a:schemeClr val="tx1"/>
                </a:solidFill>
                <a:effectLst/>
                <a:latin typeface="+mn-lt"/>
                <a:ea typeface="+mn-ea"/>
                <a:cs typeface="+mn-cs"/>
              </a:rPr>
              <a:t>i</a:t>
            </a:r>
            <a:r>
              <a:rPr lang="en-HK" sz="1200" b="0" kern="1200" dirty="0">
                <a:solidFill>
                  <a:schemeClr val="tx1"/>
                </a:solidFill>
                <a:effectLst/>
                <a:latin typeface="+mn-lt"/>
                <a:ea typeface="+mn-ea"/>
                <a:cs typeface="+mn-cs"/>
              </a:rPr>
              <a:t> % 2 == 0 else </a:t>
            </a:r>
            <a:r>
              <a:rPr lang="en-HK" sz="1200" b="0" kern="1200" dirty="0" err="1">
                <a:solidFill>
                  <a:schemeClr val="tx1"/>
                </a:solidFill>
                <a:effectLst/>
                <a:latin typeface="+mn-lt"/>
                <a:ea typeface="+mn-ea"/>
                <a:cs typeface="+mn-cs"/>
              </a:rPr>
              <a:t>np.cos</a:t>
            </a:r>
            <a:r>
              <a:rPr lang="en-HK" sz="1200" b="0" kern="1200" dirty="0">
                <a:solidFill>
                  <a:schemeClr val="tx1"/>
                </a:solidFill>
                <a:effectLst/>
                <a:latin typeface="+mn-lt"/>
                <a:ea typeface="+mn-ea"/>
                <a:cs typeface="+mn-cs"/>
              </a:rPr>
              <a:t>(theta)  # Sin for even indices, Cos for odd indices</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return </a:t>
            </a:r>
            <a:r>
              <a:rPr lang="en-HK" sz="1200" b="0" kern="1200" dirty="0" err="1">
                <a:solidFill>
                  <a:schemeClr val="tx1"/>
                </a:solidFill>
                <a:effectLst/>
                <a:latin typeface="+mn-lt"/>
                <a:ea typeface="+mn-ea"/>
                <a:cs typeface="+mn-cs"/>
              </a:rPr>
              <a:t>np.round</a:t>
            </a:r>
            <a:r>
              <a:rPr lang="en-HK" sz="1200" b="0" kern="1200" dirty="0">
                <a:solidFill>
                  <a:schemeClr val="tx1"/>
                </a:solidFill>
                <a:effectLst/>
                <a:latin typeface="+mn-lt"/>
                <a:ea typeface="+mn-ea"/>
                <a:cs typeface="+mn-cs"/>
              </a:rPr>
              <a:t>(PE, 3)  # Round to 4 decimal places for clarity</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Define parameters</a:t>
            </a:r>
          </a:p>
          <a:p>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 6  # Number of words (tokens)</a:t>
            </a:r>
          </a:p>
          <a:p>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 = 5  # Embedding vector size (each row represents a positional encoding dimension)</a:t>
            </a:r>
          </a:p>
          <a:p>
            <a:r>
              <a:rPr lang="en-HK" sz="1200" b="0" kern="1200" dirty="0" err="1">
                <a:solidFill>
                  <a:schemeClr val="tx1"/>
                </a:solidFill>
                <a:effectLst/>
                <a:latin typeface="+mn-lt"/>
                <a:ea typeface="+mn-ea"/>
                <a:cs typeface="+mn-cs"/>
              </a:rPr>
              <a:t>PE_matrix</a:t>
            </a:r>
            <a:r>
              <a:rPr lang="en-HK" sz="1200" b="0" kern="1200" dirty="0">
                <a:solidFill>
                  <a:schemeClr val="tx1"/>
                </a:solidFill>
                <a:effectLst/>
                <a:latin typeface="+mn-lt"/>
                <a:ea typeface="+mn-ea"/>
                <a:cs typeface="+mn-cs"/>
              </a:rPr>
              <a:t> = </a:t>
            </a:r>
            <a:r>
              <a:rPr lang="en-HK" sz="1200" b="0" kern="1200" dirty="0" err="1">
                <a:solidFill>
                  <a:schemeClr val="tx1"/>
                </a:solidFill>
                <a:effectLst/>
                <a:latin typeface="+mn-lt"/>
                <a:ea typeface="+mn-ea"/>
                <a:cs typeface="+mn-cs"/>
              </a:rPr>
              <a:t>positional_encoding</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seq_length</a:t>
            </a:r>
            <a:r>
              <a:rPr lang="en-HK" sz="1200" b="0" kern="1200" dirty="0">
                <a:solidFill>
                  <a:schemeClr val="tx1"/>
                </a:solidFill>
                <a:effectLst/>
                <a:latin typeface="+mn-lt"/>
                <a:ea typeface="+mn-ea"/>
                <a:cs typeface="+mn-cs"/>
              </a:rPr>
              <a:t>, </a:t>
            </a:r>
            <a:r>
              <a:rPr lang="en-HK" sz="1200" b="0" kern="1200" dirty="0" err="1">
                <a:solidFill>
                  <a:schemeClr val="tx1"/>
                </a:solidFill>
                <a:effectLst/>
                <a:latin typeface="+mn-lt"/>
                <a:ea typeface="+mn-ea"/>
                <a:cs typeface="+mn-cs"/>
              </a:rPr>
              <a:t>d_model</a:t>
            </a:r>
            <a:r>
              <a:rPr lang="en-HK" sz="1200" b="0" kern="1200" dirty="0">
                <a:solidFill>
                  <a:schemeClr val="tx1"/>
                </a:solidFill>
                <a:effectLst/>
                <a:latin typeface="+mn-lt"/>
                <a:ea typeface="+mn-ea"/>
                <a:cs typeface="+mn-cs"/>
              </a:rPr>
              <a:t>)</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Display the transposed positional encoding matrix</a:t>
            </a:r>
          </a:p>
          <a:p>
            <a:r>
              <a:rPr lang="en-HK" sz="1200" b="0" kern="1200" dirty="0">
                <a:solidFill>
                  <a:schemeClr val="tx1"/>
                </a:solidFill>
                <a:effectLst/>
                <a:latin typeface="+mn-lt"/>
                <a:ea typeface="+mn-ea"/>
                <a:cs typeface="+mn-cs"/>
              </a:rPr>
              <a:t>print("\</a:t>
            </a:r>
            <a:r>
              <a:rPr lang="en-HK" sz="1200" b="0" kern="1200" dirty="0" err="1">
                <a:solidFill>
                  <a:schemeClr val="tx1"/>
                </a:solidFill>
                <a:effectLst/>
                <a:latin typeface="+mn-lt"/>
                <a:ea typeface="+mn-ea"/>
                <a:cs typeface="+mn-cs"/>
              </a:rPr>
              <a:t>nPositional</a:t>
            </a:r>
            <a:r>
              <a:rPr lang="en-HK" sz="1200" b="0" kern="1200" dirty="0">
                <a:solidFill>
                  <a:schemeClr val="tx1"/>
                </a:solidFill>
                <a:effectLst/>
                <a:latin typeface="+mn-lt"/>
                <a:ea typeface="+mn-ea"/>
                <a:cs typeface="+mn-cs"/>
              </a:rPr>
              <a:t> Encoding Matrix (Rounded to 4 Decimal Places):\n")</a:t>
            </a:r>
          </a:p>
          <a:p>
            <a:r>
              <a:rPr lang="en-HK" sz="1200" b="0" kern="1200" dirty="0">
                <a:solidFill>
                  <a:schemeClr val="tx1"/>
                </a:solidFill>
                <a:effectLst/>
                <a:latin typeface="+mn-lt"/>
                <a:ea typeface="+mn-ea"/>
                <a:cs typeface="+mn-cs"/>
              </a:rPr>
              <a:t>for row in </a:t>
            </a:r>
            <a:r>
              <a:rPr lang="en-HK" sz="1200" b="0" kern="1200" dirty="0" err="1">
                <a:solidFill>
                  <a:schemeClr val="tx1"/>
                </a:solidFill>
                <a:effectLst/>
                <a:latin typeface="+mn-lt"/>
                <a:ea typeface="+mn-ea"/>
                <a:cs typeface="+mn-cs"/>
              </a:rPr>
              <a:t>PE_matrix</a:t>
            </a:r>
            <a:r>
              <a:rPr lang="en-HK" sz="1200" b="0" kern="1200" dirty="0">
                <a:solidFill>
                  <a:schemeClr val="tx1"/>
                </a:solidFill>
                <a:effectLst/>
                <a:latin typeface="+mn-lt"/>
                <a:ea typeface="+mn-ea"/>
                <a:cs typeface="+mn-cs"/>
              </a:rPr>
              <a:t>:</a:t>
            </a:r>
          </a:p>
          <a:p>
            <a:r>
              <a:rPr lang="en-HK" sz="1200" b="0" kern="1200" dirty="0">
                <a:solidFill>
                  <a:schemeClr val="tx1"/>
                </a:solidFill>
                <a:effectLst/>
                <a:latin typeface="+mn-lt"/>
                <a:ea typeface="+mn-ea"/>
                <a:cs typeface="+mn-cs"/>
              </a:rPr>
              <a:t>    print("\</a:t>
            </a:r>
            <a:r>
              <a:rPr lang="en-HK" sz="1200" b="0" kern="1200" dirty="0" err="1">
                <a:solidFill>
                  <a:schemeClr val="tx1"/>
                </a:solidFill>
                <a:effectLst/>
                <a:latin typeface="+mn-lt"/>
                <a:ea typeface="+mn-ea"/>
                <a:cs typeface="+mn-cs"/>
              </a:rPr>
              <a:t>t".join</a:t>
            </a:r>
            <a:r>
              <a:rPr lang="en-HK" sz="1200" b="0" kern="1200" dirty="0">
                <a:solidFill>
                  <a:schemeClr val="tx1"/>
                </a:solidFill>
                <a:effectLst/>
                <a:latin typeface="+mn-lt"/>
                <a:ea typeface="+mn-ea"/>
                <a:cs typeface="+mn-cs"/>
              </a:rPr>
              <a:t>(map(str, row)))</a:t>
            </a:r>
          </a:p>
          <a:p>
            <a:br>
              <a:rPr lang="en-HK" sz="1200" b="0" kern="1200" dirty="0">
                <a:solidFill>
                  <a:schemeClr val="tx1"/>
                </a:solidFill>
                <a:effectLst/>
                <a:latin typeface="+mn-lt"/>
                <a:ea typeface="+mn-ea"/>
                <a:cs typeface="+mn-cs"/>
              </a:rPr>
            </a:br>
            <a:r>
              <a:rPr lang="en-HK" sz="1200" b="0" kern="1200" dirty="0">
                <a:solidFill>
                  <a:schemeClr val="tx1"/>
                </a:solidFill>
                <a:effectLst/>
                <a:latin typeface="+mn-lt"/>
                <a:ea typeface="+mn-ea"/>
                <a:cs typeface="+mn-cs"/>
              </a:rPr>
              <a:t># Visualization</a:t>
            </a:r>
          </a:p>
          <a:p>
            <a:r>
              <a:rPr lang="en-HK" sz="1200" b="0" kern="1200" dirty="0" err="1">
                <a:solidFill>
                  <a:schemeClr val="tx1"/>
                </a:solidFill>
                <a:effectLst/>
                <a:latin typeface="+mn-lt"/>
                <a:ea typeface="+mn-ea"/>
                <a:cs typeface="+mn-cs"/>
              </a:rPr>
              <a:t>plt.figure</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figsize</a:t>
            </a:r>
            <a:r>
              <a:rPr lang="en-HK" sz="1200" b="0" kern="1200" dirty="0">
                <a:solidFill>
                  <a:schemeClr val="tx1"/>
                </a:solidFill>
                <a:effectLst/>
                <a:latin typeface="+mn-lt"/>
                <a:ea typeface="+mn-ea"/>
                <a:cs typeface="+mn-cs"/>
              </a:rPr>
              <a:t>=(8, 5))</a:t>
            </a:r>
          </a:p>
          <a:p>
            <a:r>
              <a:rPr lang="en-HK" sz="1200" b="0" kern="1200" dirty="0" err="1">
                <a:solidFill>
                  <a:schemeClr val="tx1"/>
                </a:solidFill>
                <a:effectLst/>
                <a:latin typeface="+mn-lt"/>
                <a:ea typeface="+mn-ea"/>
                <a:cs typeface="+mn-cs"/>
              </a:rPr>
              <a:t>plt.imshow</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PE_matrix</a:t>
            </a:r>
            <a:r>
              <a:rPr lang="en-HK" sz="1200" b="0" kern="1200" dirty="0">
                <a:solidFill>
                  <a:schemeClr val="tx1"/>
                </a:solidFill>
                <a:effectLst/>
                <a:latin typeface="+mn-lt"/>
                <a:ea typeface="+mn-ea"/>
                <a:cs typeface="+mn-cs"/>
              </a:rPr>
              <a:t>, aspect='auto', </a:t>
            </a:r>
            <a:r>
              <a:rPr lang="en-HK" sz="1200" b="0" kern="1200" dirty="0" err="1">
                <a:solidFill>
                  <a:schemeClr val="tx1"/>
                </a:solidFill>
                <a:effectLst/>
                <a:latin typeface="+mn-lt"/>
                <a:ea typeface="+mn-ea"/>
                <a:cs typeface="+mn-cs"/>
              </a:rPr>
              <a:t>cmap</a:t>
            </a:r>
            <a:r>
              <a:rPr lang="en-HK" sz="1200" b="0" kern="1200" dirty="0">
                <a:solidFill>
                  <a:schemeClr val="tx1"/>
                </a:solidFill>
                <a:effectLst/>
                <a:latin typeface="+mn-lt"/>
                <a:ea typeface="+mn-ea"/>
                <a:cs typeface="+mn-cs"/>
              </a:rPr>
              <a:t>='</a:t>
            </a:r>
            <a:r>
              <a:rPr lang="en-HK" sz="1200" b="0" kern="1200" dirty="0" err="1">
                <a:solidFill>
                  <a:schemeClr val="tx1"/>
                </a:solidFill>
                <a:effectLst/>
                <a:latin typeface="+mn-lt"/>
                <a:ea typeface="+mn-ea"/>
                <a:cs typeface="+mn-cs"/>
              </a:rPr>
              <a:t>coolwarm</a:t>
            </a:r>
            <a:r>
              <a:rPr lang="en-HK" sz="1200" b="0" kern="1200" dirty="0">
                <a:solidFill>
                  <a:schemeClr val="tx1"/>
                </a:solidFill>
                <a:effectLst/>
                <a:latin typeface="+mn-lt"/>
                <a:ea typeface="+mn-ea"/>
                <a:cs typeface="+mn-cs"/>
              </a:rPr>
              <a:t>')</a:t>
            </a:r>
          </a:p>
          <a:p>
            <a:r>
              <a:rPr lang="en-HK" sz="1200" b="0" kern="1200" dirty="0" err="1">
                <a:solidFill>
                  <a:schemeClr val="tx1"/>
                </a:solidFill>
                <a:effectLst/>
                <a:latin typeface="+mn-lt"/>
                <a:ea typeface="+mn-ea"/>
                <a:cs typeface="+mn-cs"/>
              </a:rPr>
              <a:t>plt.colorbar</a:t>
            </a:r>
            <a:r>
              <a:rPr lang="en-HK" sz="1200" b="0" kern="1200" dirty="0">
                <a:solidFill>
                  <a:schemeClr val="tx1"/>
                </a:solidFill>
                <a:effectLst/>
                <a:latin typeface="+mn-lt"/>
                <a:ea typeface="+mn-ea"/>
                <a:cs typeface="+mn-cs"/>
              </a:rPr>
              <a:t>(label="Encoding Value")</a:t>
            </a:r>
          </a:p>
          <a:p>
            <a:r>
              <a:rPr lang="en-HK" sz="1200" b="0" kern="1200" dirty="0" err="1">
                <a:solidFill>
                  <a:schemeClr val="tx1"/>
                </a:solidFill>
                <a:effectLst/>
                <a:latin typeface="+mn-lt"/>
                <a:ea typeface="+mn-ea"/>
                <a:cs typeface="+mn-cs"/>
              </a:rPr>
              <a:t>plt.xlabel</a:t>
            </a:r>
            <a:r>
              <a:rPr lang="en-HK" sz="1200" b="0" kern="1200" dirty="0">
                <a:solidFill>
                  <a:schemeClr val="tx1"/>
                </a:solidFill>
                <a:effectLst/>
                <a:latin typeface="+mn-lt"/>
                <a:ea typeface="+mn-ea"/>
                <a:cs typeface="+mn-cs"/>
              </a:rPr>
              <a:t>("Sequence Position")  # X-axis represents token positions</a:t>
            </a:r>
          </a:p>
          <a:p>
            <a:r>
              <a:rPr lang="en-HK" sz="1200" b="0" kern="1200" dirty="0" err="1">
                <a:solidFill>
                  <a:schemeClr val="tx1"/>
                </a:solidFill>
                <a:effectLst/>
                <a:latin typeface="+mn-lt"/>
                <a:ea typeface="+mn-ea"/>
                <a:cs typeface="+mn-cs"/>
              </a:rPr>
              <a:t>plt.ylabel</a:t>
            </a:r>
            <a:r>
              <a:rPr lang="en-HK" sz="1200" b="0" kern="1200" dirty="0">
                <a:solidFill>
                  <a:schemeClr val="tx1"/>
                </a:solidFill>
                <a:effectLst/>
                <a:latin typeface="+mn-lt"/>
                <a:ea typeface="+mn-ea"/>
                <a:cs typeface="+mn-cs"/>
              </a:rPr>
              <a:t>("Encoding Dimension")  # Y-axis represents encoding dimensions</a:t>
            </a:r>
          </a:p>
          <a:p>
            <a:r>
              <a:rPr lang="en-HK" sz="1200" b="0" kern="1200" dirty="0" err="1">
                <a:solidFill>
                  <a:schemeClr val="tx1"/>
                </a:solidFill>
                <a:effectLst/>
                <a:latin typeface="+mn-lt"/>
                <a:ea typeface="+mn-ea"/>
                <a:cs typeface="+mn-cs"/>
              </a:rPr>
              <a:t>plt.title</a:t>
            </a:r>
            <a:r>
              <a:rPr lang="en-HK" sz="1200" b="0" kern="1200" dirty="0">
                <a:solidFill>
                  <a:schemeClr val="tx1"/>
                </a:solidFill>
                <a:effectLst/>
                <a:latin typeface="+mn-lt"/>
                <a:ea typeface="+mn-ea"/>
                <a:cs typeface="+mn-cs"/>
              </a:rPr>
              <a:t>("Positional Encoding Heatmap (Rows = Encoding, Columns = Sequence)")</a:t>
            </a:r>
          </a:p>
          <a:p>
            <a:r>
              <a:rPr lang="en-HK" sz="1200" b="0" kern="1200" dirty="0" err="1">
                <a:solidFill>
                  <a:schemeClr val="tx1"/>
                </a:solidFill>
                <a:effectLst/>
                <a:latin typeface="+mn-lt"/>
                <a:ea typeface="+mn-ea"/>
                <a:cs typeface="+mn-cs"/>
              </a:rPr>
              <a:t>plt.show</a:t>
            </a:r>
            <a:r>
              <a:rPr lang="en-HK"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AF9D744-FF10-4324-8F9D-CD0A537145AD}" type="slidenum">
              <a:rPr lang="en-US" smtClean="0"/>
              <a:t>17</a:t>
            </a:fld>
            <a:endParaRPr lang="en-US"/>
          </a:p>
        </p:txBody>
      </p:sp>
    </p:spTree>
    <p:extLst>
      <p:ext uri="{BB962C8B-B14F-4D97-AF65-F5344CB8AC3E}">
        <p14:creationId xmlns:p14="http://schemas.microsoft.com/office/powerpoint/2010/main" val="274806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9D744-FF10-4324-8F9D-CD0A537145AD}" type="slidenum">
              <a:rPr lang="en-US" smtClean="0"/>
              <a:t>19</a:t>
            </a:fld>
            <a:endParaRPr lang="en-US"/>
          </a:p>
        </p:txBody>
      </p:sp>
    </p:spTree>
    <p:extLst>
      <p:ext uri="{BB962C8B-B14F-4D97-AF65-F5344CB8AC3E}">
        <p14:creationId xmlns:p14="http://schemas.microsoft.com/office/powerpoint/2010/main" val="1999785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2ADFA5-5B1E-4A7C-9ACC-6D0929ADA5C9}" type="datetime1">
              <a:rPr lang="en-US" smtClean="0"/>
              <a:t>11/30/2025</a:t>
            </a:fld>
            <a:endParaRPr lang="en-US"/>
          </a:p>
        </p:txBody>
      </p:sp>
      <p:sp>
        <p:nvSpPr>
          <p:cNvPr id="5" name="Footer Placeholder 4"/>
          <p:cNvSpPr>
            <a:spLocks noGrp="1"/>
          </p:cNvSpPr>
          <p:nvPr>
            <p:ph type="ftr" sz="quarter" idx="11"/>
          </p:nvPr>
        </p:nvSpPr>
        <p:spPr/>
        <p:txBody>
          <a:bodyPr/>
          <a:lstStyle/>
          <a:p>
            <a:r>
              <a:rPr lang="en-HK"/>
              <a:t>Transformer and LLM v.251130a</a:t>
            </a:r>
            <a:endParaRPr lang="en-US"/>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EB0F63-A37A-483A-8A71-3CCE0EECC866}" type="datetime1">
              <a:rPr lang="en-US" smtClean="0"/>
              <a:t>11/30/2025</a:t>
            </a:fld>
            <a:endParaRPr lang="en-US"/>
          </a:p>
        </p:txBody>
      </p:sp>
      <p:sp>
        <p:nvSpPr>
          <p:cNvPr id="5" name="Footer Placeholder 4"/>
          <p:cNvSpPr>
            <a:spLocks noGrp="1"/>
          </p:cNvSpPr>
          <p:nvPr>
            <p:ph type="ftr" sz="quarter" idx="11"/>
          </p:nvPr>
        </p:nvSpPr>
        <p:spPr/>
        <p:txBody>
          <a:bodyPr/>
          <a:lstStyle/>
          <a:p>
            <a:r>
              <a:rPr lang="en-HK"/>
              <a:t>Transformer and LLM v.251130a</a:t>
            </a:r>
            <a:endParaRPr lang="en-US"/>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20A4CE-9279-40C1-A7E7-96D82EB2F833}" type="datetime1">
              <a:rPr lang="en-US" smtClean="0"/>
              <a:t>11/30/2025</a:t>
            </a:fld>
            <a:endParaRPr lang="en-US"/>
          </a:p>
        </p:txBody>
      </p:sp>
      <p:sp>
        <p:nvSpPr>
          <p:cNvPr id="5" name="Footer Placeholder 4"/>
          <p:cNvSpPr>
            <a:spLocks noGrp="1"/>
          </p:cNvSpPr>
          <p:nvPr>
            <p:ph type="ftr" sz="quarter" idx="11"/>
          </p:nvPr>
        </p:nvSpPr>
        <p:spPr/>
        <p:txBody>
          <a:bodyPr/>
          <a:lstStyle/>
          <a:p>
            <a:r>
              <a:rPr lang="en-HK"/>
              <a:t>Transformer and LLM v.251130a</a:t>
            </a:r>
            <a:endParaRPr lang="en-US"/>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48ABEF-C92F-4CD8-A1DC-810E7EDE523C}" type="datetime1">
              <a:rPr lang="en-US" smtClean="0"/>
              <a:t>11/30/2025</a:t>
            </a:fld>
            <a:endParaRPr lang="en-US"/>
          </a:p>
        </p:txBody>
      </p:sp>
      <p:sp>
        <p:nvSpPr>
          <p:cNvPr id="5" name="Footer Placeholder 4"/>
          <p:cNvSpPr>
            <a:spLocks noGrp="1"/>
          </p:cNvSpPr>
          <p:nvPr>
            <p:ph type="ftr" sz="quarter" idx="11"/>
          </p:nvPr>
        </p:nvSpPr>
        <p:spPr/>
        <p:txBody>
          <a:bodyPr/>
          <a:lstStyle/>
          <a:p>
            <a:r>
              <a:rPr lang="en-HK"/>
              <a:t>Transformer and LLM v.251130a</a:t>
            </a:r>
            <a:endParaRPr lang="en-US"/>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EA18DE-7786-4069-852E-6E0CFF110E6E}" type="datetime1">
              <a:rPr lang="en-US" smtClean="0"/>
              <a:t>11/30/2025</a:t>
            </a:fld>
            <a:endParaRPr lang="en-US"/>
          </a:p>
        </p:txBody>
      </p:sp>
      <p:sp>
        <p:nvSpPr>
          <p:cNvPr id="5" name="Footer Placeholder 4"/>
          <p:cNvSpPr>
            <a:spLocks noGrp="1"/>
          </p:cNvSpPr>
          <p:nvPr>
            <p:ph type="ftr" sz="quarter" idx="11"/>
          </p:nvPr>
        </p:nvSpPr>
        <p:spPr/>
        <p:txBody>
          <a:bodyPr/>
          <a:lstStyle/>
          <a:p>
            <a:r>
              <a:rPr lang="en-HK"/>
              <a:t>Transformer and LLM v.251130a</a:t>
            </a:r>
            <a:endParaRPr lang="en-US"/>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3251B-4D59-462E-BB2D-E498FCAB0ADB}" type="datetime1">
              <a:rPr lang="en-US" smtClean="0"/>
              <a:t>11/30/2025</a:t>
            </a:fld>
            <a:endParaRPr lang="en-US"/>
          </a:p>
        </p:txBody>
      </p:sp>
      <p:sp>
        <p:nvSpPr>
          <p:cNvPr id="6" name="Footer Placeholder 5"/>
          <p:cNvSpPr>
            <a:spLocks noGrp="1"/>
          </p:cNvSpPr>
          <p:nvPr>
            <p:ph type="ftr" sz="quarter" idx="11"/>
          </p:nvPr>
        </p:nvSpPr>
        <p:spPr/>
        <p:txBody>
          <a:bodyPr/>
          <a:lstStyle/>
          <a:p>
            <a:r>
              <a:rPr lang="en-HK"/>
              <a:t>Transformer and LLM v.251130a</a:t>
            </a:r>
            <a:endParaRPr lang="en-US"/>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A3F2C-92D4-4984-AA5D-F026F66043D8}" type="datetime1">
              <a:rPr lang="en-US" smtClean="0"/>
              <a:t>11/30/2025</a:t>
            </a:fld>
            <a:endParaRPr lang="en-US"/>
          </a:p>
        </p:txBody>
      </p:sp>
      <p:sp>
        <p:nvSpPr>
          <p:cNvPr id="8" name="Footer Placeholder 7"/>
          <p:cNvSpPr>
            <a:spLocks noGrp="1"/>
          </p:cNvSpPr>
          <p:nvPr>
            <p:ph type="ftr" sz="quarter" idx="11"/>
          </p:nvPr>
        </p:nvSpPr>
        <p:spPr/>
        <p:txBody>
          <a:bodyPr/>
          <a:lstStyle/>
          <a:p>
            <a:r>
              <a:rPr lang="en-HK"/>
              <a:t>Transformer and LLM v.251130a</a:t>
            </a:r>
            <a:endParaRPr lang="en-US"/>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08AAD9-3EB9-4BD9-A060-E5F2E6D86945}" type="datetime1">
              <a:rPr lang="en-US" smtClean="0"/>
              <a:t>11/30/2025</a:t>
            </a:fld>
            <a:endParaRPr lang="en-US"/>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D3FAE-087D-464E-805E-38ABA209CF2C}" type="datetime1">
              <a:rPr lang="en-US" smtClean="0"/>
              <a:t>11/30/2025</a:t>
            </a:fld>
            <a:endParaRPr lang="en-US"/>
          </a:p>
        </p:txBody>
      </p:sp>
      <p:sp>
        <p:nvSpPr>
          <p:cNvPr id="3" name="Footer Placeholder 2"/>
          <p:cNvSpPr>
            <a:spLocks noGrp="1"/>
          </p:cNvSpPr>
          <p:nvPr>
            <p:ph type="ftr" sz="quarter" idx="11"/>
          </p:nvPr>
        </p:nvSpPr>
        <p:spPr/>
        <p:txBody>
          <a:bodyPr/>
          <a:lstStyle/>
          <a:p>
            <a:r>
              <a:rPr lang="en-HK"/>
              <a:t>Transformer and LLM v.251130a</a:t>
            </a:r>
            <a:endParaRPr lang="en-US"/>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199C9-C99D-486C-ADAC-8C9746CF22ED}" type="datetime1">
              <a:rPr lang="en-US" smtClean="0"/>
              <a:t>11/30/2025</a:t>
            </a:fld>
            <a:endParaRPr lang="en-US"/>
          </a:p>
        </p:txBody>
      </p:sp>
      <p:sp>
        <p:nvSpPr>
          <p:cNvPr id="6" name="Footer Placeholder 5"/>
          <p:cNvSpPr>
            <a:spLocks noGrp="1"/>
          </p:cNvSpPr>
          <p:nvPr>
            <p:ph type="ftr" sz="quarter" idx="11"/>
          </p:nvPr>
        </p:nvSpPr>
        <p:spPr/>
        <p:txBody>
          <a:bodyPr/>
          <a:lstStyle/>
          <a:p>
            <a:r>
              <a:rPr lang="en-HK"/>
              <a:t>Transformer and LLM v.251130a</a:t>
            </a:r>
            <a:endParaRPr lang="en-US"/>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29AE0-198C-4185-9FE4-D292B08334E4}" type="datetime1">
              <a:rPr lang="en-US" smtClean="0"/>
              <a:t>11/30/2025</a:t>
            </a:fld>
            <a:endParaRPr lang="en-US"/>
          </a:p>
        </p:txBody>
      </p:sp>
      <p:sp>
        <p:nvSpPr>
          <p:cNvPr id="6" name="Footer Placeholder 5"/>
          <p:cNvSpPr>
            <a:spLocks noGrp="1"/>
          </p:cNvSpPr>
          <p:nvPr>
            <p:ph type="ftr" sz="quarter" idx="11"/>
          </p:nvPr>
        </p:nvSpPr>
        <p:spPr/>
        <p:txBody>
          <a:bodyPr/>
          <a:lstStyle/>
          <a:p>
            <a:r>
              <a:rPr lang="en-HK"/>
              <a:t>Transformer and LLM v.251130a</a:t>
            </a:r>
            <a:endParaRPr lang="en-US"/>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02E7C-25EA-4CC1-9772-290A8C583CA8}" type="datetime1">
              <a:rPr lang="en-US" smtClean="0"/>
              <a:t>11/30/2025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HK"/>
              <a:t>Transformer and LLM v.251130a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aperswithcode.com/method/wordpiece" TargetMode="External"/><Relationship Id="rId2" Type="http://schemas.openxmlformats.org/officeDocument/2006/relationships/hyperlink" Target="https://en.wikipedia.org/wiki/Byte_pair_encod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xxactcorp.com/blog/Deep-Learning/how-do-bert-transformers-wor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sumith.madupu123/understanding-transformer-architecture-using-simple-math-be6c2e1cdcc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7" Type="http://schemas.openxmlformats.org/officeDocument/2006/relationships/image" Target="../media/image14.png"/><Relationship Id="rId2" Type="http://schemas.openxmlformats.org/officeDocument/2006/relationships/hyperlink" Target="https://www.tensorflow.org/text/tutorials/transformer"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dmol.pub/dl/attention.html" TargetMode="External"/><Relationship Id="rId4" Type="http://schemas.openxmlformats.org/officeDocument/2006/relationships/hyperlink" Target="https://gsarti.com/post/iclr2020-transformer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ytorch.org/tutorials/beginner/transformer_tutorial.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bbycroft.net/ll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researchgate.net/figure/Internal-structure-of-the-Multi-Headed-Self-Attention-Mechanism-in-a-Transformer-block_fig2_345482934"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ragnakalp.com/demos/BERT-NLP-QnA-Dem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heaisummer.com/skip-connections/" TargetMode="External"/><Relationship Id="rId1" Type="http://schemas.openxmlformats.org/officeDocument/2006/relationships/slideLayout" Target="../slideLayouts/slideLayout2.xml"/><Relationship Id="rId4" Type="http://schemas.openxmlformats.org/officeDocument/2006/relationships/hyperlink" Target="https://paperswithcode.com/paper/deep-residual-learning-for-image-recognit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dium.com/@sumith.madupu123/understanding-transformer-architecture-using-simple-math-be6c2e1cdcc7"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pytorch.org/tutorials/beginner/transformer_tutorial.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bbycroft.net/ll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tats.stackexchange.com/questions/485910/what-is-the-role-of-feed-forward-layer-in-transformer-neural-network-architectur"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achinelearningmastery.com/teacher-forcing-for-recurrent-neural-networks/" TargetMode="External"/><Relationship Id="rId2" Type="http://schemas.openxmlformats.org/officeDocument/2006/relationships/hyperlink" Target="https://www.youtube.com/watch?v=4Bdc55j80l8"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zaai.ai/llms-and-transformers-from-scratch-the-decoder/"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huggingface.co/tasks/question-answering" TargetMode="External"/><Relationship Id="rId7" Type="http://schemas.openxmlformats.org/officeDocument/2006/relationships/hyperlink" Target="https://huggingface.co/blog/bert-101#1-what-is-bert-used-for" TargetMode="External"/><Relationship Id="rId2" Type="http://schemas.openxmlformats.org/officeDocument/2006/relationships/hyperlink" Target="https://huggingface.co/blog/sentiment-analysis-python" TargetMode="External"/><Relationship Id="rId1" Type="http://schemas.openxmlformats.org/officeDocument/2006/relationships/slideLayout" Target="../slideLayouts/slideLayout2.xml"/><Relationship Id="rId6" Type="http://schemas.openxmlformats.org/officeDocument/2006/relationships/hyperlink" Target="https://huggingface.co/tasks/summarization" TargetMode="External"/><Relationship Id="rId5" Type="http://schemas.openxmlformats.org/officeDocument/2006/relationships/hyperlink" Target="https://huggingface.co/tasks/text-generation" TargetMode="External"/><Relationship Id="rId4" Type="http://schemas.openxmlformats.org/officeDocument/2006/relationships/hyperlink" Target="https://huggingface.co/tasks/fill-mask"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sbert.net/examples/unsupervised_learning/MLM/README.html" TargetMode="External"/><Relationship Id="rId2" Type="http://schemas.openxmlformats.org/officeDocument/2006/relationships/hyperlink" Target="https://www.exxactcorp.com/blog/Deep-Learning/how-do-bert-transformers-work"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rxiv.org/abs/1907.09669" TargetMode="External"/><Relationship Id="rId1" Type="http://schemas.openxmlformats.org/officeDocument/2006/relationships/slideLayout" Target="../slideLayouts/slideLayout2.xml"/><Relationship Id="rId5" Type="http://schemas.openxmlformats.org/officeDocument/2006/relationships/hyperlink" Target="https://huggingface.co/" TargetMode="External"/><Relationship Id="rId4" Type="http://schemas.openxmlformats.org/officeDocument/2006/relationships/hyperlink" Target="https://arxiv.org/abs/1810.04805"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lesswrong.com/posts/3duR8CrvcHywrnhLo/how-does-gpt-3-spend-its-175b-parameters" TargetMode="External"/><Relationship Id="rId1" Type="http://schemas.openxmlformats.org/officeDocument/2006/relationships/slideLayout" Target="../slideLayouts/slideLayout2.xml"/><Relationship Id="rId4" Type="http://schemas.openxmlformats.org/officeDocument/2006/relationships/hyperlink" Target="https://ai.stackexchange.com/questions/45691/what-should-be-relationship-between-embedding-dimension-and-context-length"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en.wikipedia.org/wiki/Vision_transformer"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Vision_transformer#cite_note-:4-7" TargetMode="External"/><Relationship Id="rId2" Type="http://schemas.openxmlformats.org/officeDocument/2006/relationships/hyperlink" Target="https://arxiv.org/abs/2103.14030" TargetMode="External"/><Relationship Id="rId1" Type="http://schemas.openxmlformats.org/officeDocument/2006/relationships/slideLayout" Target="../slideLayouts/slideLayout2.xml"/><Relationship Id="rId6" Type="http://schemas.openxmlformats.org/officeDocument/2006/relationships/hyperlink" Target="https://en.wikipedia.org/wiki/Transfer_learning" TargetMode="External"/><Relationship Id="rId5" Type="http://schemas.openxmlformats.org/officeDocument/2006/relationships/hyperlink" Target="https://en.wikipedia.org/wiki/Transformer_(machine_learning_model)#Alternative_positional_encodings" TargetMode="External"/><Relationship Id="rId4" Type="http://schemas.openxmlformats.org/officeDocument/2006/relationships/hyperlink" Target="https://en.wikipedia.org/wiki/Vision_transformer#cite_note-13"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cameronrwolfe.substack.com/i/136366740/the-transformer-from-top-to-bottom" TargetMode="External"/><Relationship Id="rId7" Type="http://schemas.openxmlformats.org/officeDocument/2006/relationships/hyperlink" Target="https://pytorch.org/tutorials/intermediate/ddp_tutorial.html"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6" Type="http://schemas.openxmlformats.org/officeDocument/2006/relationships/hyperlink" Target="https://pytorch.org/tutorials/beginner/dist_overview.html" TargetMode="External"/><Relationship Id="rId5" Type="http://schemas.openxmlformats.org/officeDocument/2006/relationships/hyperlink" Target="https://pytorch.org/tutorials/beginner/blitz/neural_networks_tutorial.html" TargetMode="External"/><Relationship Id="rId4" Type="http://schemas.openxmlformats.org/officeDocument/2006/relationships/hyperlink" Target="https://cameronrwolfe.substack.com/i/85568430/decoder-only-transformer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ameronrwolfe.substack.com/p/language-models-gpt-and-gpt-2?open=false#%C2%A7decoder-only-transformer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botpenguin.com/glossary/wordpiece-tokenization"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hyperlink" Target="https://arxiv.org/abs/2108.05542" TargetMode="External"/><Relationship Id="rId2" Type="http://schemas.openxmlformats.org/officeDocument/2006/relationships/hyperlink" Target="https://pytorch.org/tutorials/beginner/transformer_tutorial.htm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arxiv.org/pdf/2101.01169.pdf" TargetMode="External"/><Relationship Id="rId4" Type="http://schemas.openxmlformats.org/officeDocument/2006/relationships/hyperlink" Target="https://jalammar.github.io/illustrated-transformer/"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cameronrwolfe.substack.com/p/language-model-training-and-inference"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commoncrawl.org/"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arxiv.org/html/2412.02595v1" TargetMode="Externa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ogre51.medium.com/context-window-of-language-models-a530ffa49989"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sapien.io/blog/fine-tuning-vs-pre-training-key-differences-for-language-models"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klu.ai/glossary/supervised-fine-tuning"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colab.research.google.com/github/unslothai/notebooks/blob/main/nb/Llama3.2_(1B_and_3B)-Conversational.ipynb#scrollTo=J-IRbDfRp03Y"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datacamp.com/tutorial/humaneval-benchmark-for-evaluating-llm-code-generation-capabilities" TargetMode="External"/><Relationship Id="rId2" Type="http://schemas.openxmlformats.org/officeDocument/2006/relationships/hyperlink" Target="https://en.wikipedia.org/wiki/MMLU" TargetMode="External"/><Relationship Id="rId1" Type="http://schemas.openxmlformats.org/officeDocument/2006/relationships/slideLayout" Target="../slideLayouts/slideLayout2.xml"/><Relationship Id="rId5" Type="http://schemas.openxmlformats.org/officeDocument/2006/relationships/hyperlink" Target="https://gorilla.cs.berkeley.edu/leaderboard.html" TargetMode="External"/><Relationship Id="rId4" Type="http://schemas.openxmlformats.org/officeDocument/2006/relationships/hyperlink" Target="https://www.ibm.com/think/topics/llm-benchmark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ai.stackexchange.com/questions/26235/what-kind-of-word-embedding-is-used-in-the-original-transformer"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medium.com/@alishafique3/llm-prompt-engineering-techniques-and-best-practices-7cc0f46467e9"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commoncrawl.org/" TargetMode="Externa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hyperlink" Target="https://huggingface.co/datasets/tatsu-lab/alpaca" TargetMode="External"/><Relationship Id="rId4" Type="http://schemas.openxmlformats.org/officeDocument/2006/relationships/hyperlink" Target="https://discuss.huggingface.co/"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https://huggingface.co/docs/diffusers/en/training/lora"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hyperlink" Target="https://en.wikipedia.org/wiki/ChatGPT#cite_note-18" TargetMode="External"/><Relationship Id="rId3" Type="http://schemas.openxmlformats.org/officeDocument/2006/relationships/hyperlink" Target="https://en.wikipedia.org/wiki/GPT-4" TargetMode="External"/><Relationship Id="rId7" Type="http://schemas.openxmlformats.org/officeDocument/2006/relationships/hyperlink" Target="https://en.wikipedia.org/wiki/Fine-tuning_(machine_learning)"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en.wikipedia.org/wiki/GPT-4o_mini" TargetMode="External"/><Relationship Id="rId5" Type="http://schemas.openxmlformats.org/officeDocument/2006/relationships/hyperlink" Target="https://en.wikipedia.org/wiki/GPT-4o" TargetMode="External"/><Relationship Id="rId4" Type="http://schemas.openxmlformats.org/officeDocument/2006/relationships/hyperlink" Target="https://en.wikipedia.org/wiki/Generative_pre-trained_transformer#Foundational_models" TargetMode="External"/><Relationship Id="rId9" Type="http://schemas.openxmlformats.org/officeDocument/2006/relationships/hyperlink" Target="https://en.wikipedia.org/wiki/ChatGPT"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medium.com/@aydinKerem/everything-to-learn-about-large-language-models-part-2-3-pre-training-and-fine-tuning-5fc68700701a"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s://cryptosmith.com/2013/10/18/memory-sizes-kilo-mega-giga-tera-peta-exa/" TargetMode="External"/><Relationship Id="rId3" Type="http://schemas.openxmlformats.org/officeDocument/2006/relationships/hyperlink" Target="https://openai.com/" TargetMode="External"/><Relationship Id="rId7" Type="http://schemas.openxmlformats.org/officeDocument/2006/relationships/image" Target="../media/image50.png"/><Relationship Id="rId2" Type="http://schemas.openxmlformats.org/officeDocument/2006/relationships/hyperlink" Target="https://zh.wikipedia.org/wiki/Facebook"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cobusgreyling.medium.com/what-are-realistic-gpt-4-size-expectations-73f00c39b832" TargetMode="External"/><Relationship Id="rId4" Type="http://schemas.openxmlformats.org/officeDocument/2006/relationships/hyperlink" Target="https://www.springboard.com/blog/data-science/machine-learning-gpt-3-open-a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uggingface.co/learn/llm-course/chapter6/6" TargetMode="External"/><Relationship Id="rId1" Type="http://schemas.openxmlformats.org/officeDocument/2006/relationships/slideLayout" Target="../slideLayouts/slideLayout2.xml"/><Relationship Id="rId5" Type="http://schemas.openxmlformats.org/officeDocument/2006/relationships/hyperlink" Target="https://towardsdatascience.com/wordpiece-subword-based-tokenization-algorithm-1fbd14394ed7" TargetMode="External"/><Relationship Id="rId4" Type="http://schemas.openxmlformats.org/officeDocument/2006/relationships/hyperlink" Target="https://mccormickml.com/2019/05/14/BERT-word-embeddings-tutorial/"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openai.com/index/api-model-distillation/"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hyperlink" Target="https://www.deepseek.com/" TargetMode="External"/></Relationships>
</file>

<file path=ppt/slides/_rels/slide91.xml.rels><?xml version="1.0" encoding="UTF-8" standalone="yes"?>
<Relationships xmlns="http://schemas.openxmlformats.org/package/2006/relationships"><Relationship Id="rId2" Type="http://schemas.openxmlformats.org/officeDocument/2006/relationships/hyperlink" Target="https://colab.research.google.com/github/unslothai/notebooks/blob/main/nb/Llama3.1_(8B)-Alpaca.ipynb#scrollTo=VZ6PSFBnZjnZ"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colab.research.google.com/github/unslothai/notebooks/blob/main/nb/Llama3.2_(1B_and_3B)-Conversational.ipynb" TargetMode="External"/><Relationship Id="rId2" Type="http://schemas.openxmlformats.org/officeDocument/2006/relationships/hyperlink" Target="https://huggingface.co/unsloth/Meta-Llama-3.1-8B" TargetMode="External"/><Relationship Id="rId1" Type="http://schemas.openxmlformats.org/officeDocument/2006/relationships/slideLayout" Target="../slideLayouts/slideLayout2.xml"/><Relationship Id="rId5" Type="http://schemas.openxmlformats.org/officeDocument/2006/relationships/hyperlink" Target="https://colab.research.google.com/github/unslothai/notebooks/blob/main/nb/Llama3.2_(1B_and_3B)-Conversational.ipynb#scrollTo=J-IRbDfRp03Y" TargetMode="External"/><Relationship Id="rId4" Type="http://schemas.openxmlformats.org/officeDocument/2006/relationships/hyperlink" Target="https://colab.research.google.com/github/unslothai/notebooks/blob/main/nb/Llama3.2_(11B)-Vision.ipynb"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odsc.medium.com/10-datasets-for-fine-tuning-large-language-models-d27f5a9b2a9a" TargetMode="External"/><Relationship Id="rId2" Type="http://schemas.openxmlformats.org/officeDocument/2006/relationships/hyperlink" Target="https://huggingface.co/datasets"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papers.nips.cc/paper/7181-attention-is-all-you-%0aneed.pdf" TargetMode="External"/><Relationship Id="rId13" Type="http://schemas.openxmlformats.org/officeDocument/2006/relationships/hyperlink" Target="https://towardsdatascience.com/transformers-explained-visually-part-3-multi-head-attention-deep-dive-1c1ff1024853" TargetMode="External"/><Relationship Id="rId3" Type="http://schemas.openxmlformats.org/officeDocument/2006/relationships/hyperlink" Target="https://cameronrwolfe.substack.com/p/decoder-only-transformers-the-workhorse" TargetMode="External"/><Relationship Id="rId7" Type="http://schemas.openxmlformats.org/officeDocument/2006/relationships/hyperlink" Target="https://colab.research.google.com/github/unslothai/notebooks/blob/main/nb/Llama3.2_(1B_and_3B)-Conversational.ipynb#scrollTo=zdN0CpBLtsGQ" TargetMode="External"/><Relationship Id="rId12" Type="http://schemas.openxmlformats.org/officeDocument/2006/relationships/hyperlink" Target="https://towardsdatascience.com/transformers-explained-visually-part-2-how-it-works-step-by-step-b49fa4a64f34" TargetMode="External"/><Relationship Id="rId2" Type="http://schemas.openxmlformats.org/officeDocument/2006/relationships/hyperlink" Target="https://cameronrwolfe.substack.com/p/language-model-training-and-inference" TargetMode="External"/><Relationship Id="rId1" Type="http://schemas.openxmlformats.org/officeDocument/2006/relationships/slideLayout" Target="../slideLayouts/slideLayout2.xml"/><Relationship Id="rId6" Type="http://schemas.openxmlformats.org/officeDocument/2006/relationships/hyperlink" Target="https://colab.research.google.com/github/unslothai/notebooks/blob/main/nb/Llama3.2_(1B_and_3B)-Conversational.ipynb#scrollTo=J-IRbDfRp03Y" TargetMode="External"/><Relationship Id="rId11" Type="http://schemas.openxmlformats.org/officeDocument/2006/relationships/hyperlink" Target="https://scholar.google.com/citations?user=fpJHNQ8AAAAJ&amp;hl=zh-CN&amp;oi=sra" TargetMode="External"/><Relationship Id="rId5" Type="http://schemas.openxmlformats.org/officeDocument/2006/relationships/hyperlink" Target="https://snorkel.ai/blog/large-language-model-training-three-phases-shape-llm-training/" TargetMode="External"/><Relationship Id="rId15" Type="http://schemas.openxmlformats.org/officeDocument/2006/relationships/hyperlink" Target="https://bbycroft.net/llm" TargetMode="External"/><Relationship Id="rId10" Type="http://schemas.openxmlformats.org/officeDocument/2006/relationships/hyperlink" Target="https://scholar.google.com/citations?user=wsGvgA8AAAAJ&amp;hl=zh-CN&amp;oi=sra" TargetMode="External"/><Relationship Id="rId4" Type="http://schemas.openxmlformats.org/officeDocument/2006/relationships/hyperlink" Target="https://ai.meta.com/blog/meta-llama-3-1/" TargetMode="External"/><Relationship Id="rId9" Type="http://schemas.openxmlformats.org/officeDocument/2006/relationships/hyperlink" Target="https://scholar.google.com/citations?user=6rUjwXUAAAAJ&amp;hl=zh-CN&amp;oi=sra" TargetMode="External"/><Relationship Id="rId14" Type="http://schemas.openxmlformats.org/officeDocument/2006/relationships/hyperlink" Target="https://huggingface.co/"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ai.stackexchange.com/questions/30341/why-does-a-transformer-not-use-an-activation-function-following-the-multi-head-a" TargetMode="External"/><Relationship Id="rId7" Type="http://schemas.openxmlformats.org/officeDocument/2006/relationships/hyperlink" Target="https://say-hello2y.github.io/2022-09-07/attention-gradient" TargetMode="External"/><Relationship Id="rId2" Type="http://schemas.openxmlformats.org/officeDocument/2006/relationships/hyperlink" Target="http://www.cv-foundation.org/openaccess/content_cvpr_2016/papers/He_Deep_Residual_Learning_CVPR_2016_paper.pdf" TargetMode="External"/><Relationship Id="rId1" Type="http://schemas.openxmlformats.org/officeDocument/2006/relationships/slideLayout" Target="../slideLayouts/slideLayout2.xml"/><Relationship Id="rId6" Type="http://schemas.openxmlformats.org/officeDocument/2006/relationships/hyperlink" Target="https://ai.stackexchange.com/questions/25055/what-is-the-gradient-of-an-attention-unit" TargetMode="External"/><Relationship Id="rId5" Type="http://schemas.openxmlformats.org/officeDocument/2006/relationships/hyperlink" Target="https://datascience.stackexchange.com/questions/68220/how-are-q-k-and-v-vectors-trained-in-a-transformer-self-attention" TargetMode="External"/><Relationship Id="rId4" Type="http://schemas.openxmlformats.org/officeDocument/2006/relationships/hyperlink" Target="https://peterbloem.nl/blog/transform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028E-335D-F225-3935-CD0F5A1BD0FE}"/>
              </a:ext>
            </a:extLst>
          </p:cNvPr>
          <p:cNvSpPr>
            <a:spLocks noGrp="1"/>
          </p:cNvSpPr>
          <p:nvPr>
            <p:ph type="ctrTitle"/>
          </p:nvPr>
        </p:nvSpPr>
        <p:spPr/>
        <p:txBody>
          <a:bodyPr/>
          <a:lstStyle/>
          <a:p>
            <a:r>
              <a:rPr lang="en-US" dirty="0"/>
              <a:t>The transformer and large language model</a:t>
            </a:r>
          </a:p>
        </p:txBody>
      </p:sp>
      <p:sp>
        <p:nvSpPr>
          <p:cNvPr id="3" name="Content Placeholder 2">
            <a:extLst>
              <a:ext uri="{FF2B5EF4-FFF2-40B4-BE49-F238E27FC236}">
                <a16:creationId xmlns:a16="http://schemas.microsoft.com/office/drawing/2014/main" id="{1CD665DB-87C4-969D-CF34-198427E2C38F}"/>
              </a:ext>
            </a:extLst>
          </p:cNvPr>
          <p:cNvSpPr>
            <a:spLocks noGrp="1"/>
          </p:cNvSpPr>
          <p:nvPr>
            <p:ph type="subTitle" idx="1"/>
          </p:nvPr>
        </p:nvSpPr>
        <p:spPr/>
        <p:txBody>
          <a:bodyPr/>
          <a:lstStyle/>
          <a:p>
            <a:r>
              <a:rPr lang="en-US" dirty="0"/>
              <a:t>KH Wong</a:t>
            </a:r>
          </a:p>
        </p:txBody>
      </p:sp>
      <p:sp>
        <p:nvSpPr>
          <p:cNvPr id="4" name="Footer Placeholder 3">
            <a:extLst>
              <a:ext uri="{FF2B5EF4-FFF2-40B4-BE49-F238E27FC236}">
                <a16:creationId xmlns:a16="http://schemas.microsoft.com/office/drawing/2014/main" id="{83391A59-DEA5-D7FD-464F-32CB74BCB6FA}"/>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2275BA93-E444-25B3-6AD1-6F05A9D75EC1}"/>
              </a:ext>
            </a:extLst>
          </p:cNvPr>
          <p:cNvSpPr>
            <a:spLocks noGrp="1"/>
          </p:cNvSpPr>
          <p:nvPr>
            <p:ph type="sldNum" sz="quarter" idx="12"/>
          </p:nvPr>
        </p:nvSpPr>
        <p:spPr/>
        <p:txBody>
          <a:bodyPr/>
          <a:lstStyle/>
          <a:p>
            <a:fld id="{7C12A529-2220-4038-9210-A21DB7BAEFCE}" type="slidenum">
              <a:rPr lang="en-US" smtClean="0"/>
              <a:t>1</a:t>
            </a:fld>
            <a:endParaRPr lang="en-US"/>
          </a:p>
        </p:txBody>
      </p:sp>
    </p:spTree>
    <p:extLst>
      <p:ext uri="{BB962C8B-B14F-4D97-AF65-F5344CB8AC3E}">
        <p14:creationId xmlns:p14="http://schemas.microsoft.com/office/powerpoint/2010/main" val="80819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FAE36F-0EE8-213D-0169-B46DE34F0E97}"/>
              </a:ext>
            </a:extLst>
          </p:cNvPr>
          <p:cNvPicPr>
            <a:picLocks noChangeAspect="1"/>
          </p:cNvPicPr>
          <p:nvPr/>
        </p:nvPicPr>
        <p:blipFill>
          <a:blip r:embed="rId2"/>
          <a:stretch>
            <a:fillRect/>
          </a:stretch>
        </p:blipFill>
        <p:spPr>
          <a:xfrm>
            <a:off x="7010400" y="1066800"/>
            <a:ext cx="1823497" cy="1341679"/>
          </a:xfrm>
          <a:prstGeom prst="rect">
            <a:avLst/>
          </a:prstGeom>
        </p:spPr>
      </p:pic>
      <p:sp>
        <p:nvSpPr>
          <p:cNvPr id="2" name="Title 1">
            <a:extLst>
              <a:ext uri="{FF2B5EF4-FFF2-40B4-BE49-F238E27FC236}">
                <a16:creationId xmlns:a16="http://schemas.microsoft.com/office/drawing/2014/main" id="{11B21960-7412-F914-9E55-A41DED4AE6D4}"/>
              </a:ext>
            </a:extLst>
          </p:cNvPr>
          <p:cNvSpPr>
            <a:spLocks noGrp="1"/>
          </p:cNvSpPr>
          <p:nvPr>
            <p:ph type="title"/>
          </p:nvPr>
        </p:nvSpPr>
        <p:spPr/>
        <p:txBody>
          <a:bodyPr/>
          <a:lstStyle/>
          <a:p>
            <a:r>
              <a:rPr lang="en-US" dirty="0"/>
              <a:t>Input/token embedding matrix</a:t>
            </a:r>
            <a:endParaRPr lang="en-HK" dirty="0"/>
          </a:p>
        </p:txBody>
      </p:sp>
      <p:sp>
        <p:nvSpPr>
          <p:cNvPr id="3" name="Content Placeholder 2">
            <a:extLst>
              <a:ext uri="{FF2B5EF4-FFF2-40B4-BE49-F238E27FC236}">
                <a16:creationId xmlns:a16="http://schemas.microsoft.com/office/drawing/2014/main" id="{97ECE07B-2DD6-F1A0-B0AA-CFB39660DD1F}"/>
              </a:ext>
            </a:extLst>
          </p:cNvPr>
          <p:cNvSpPr>
            <a:spLocks noGrp="1"/>
          </p:cNvSpPr>
          <p:nvPr>
            <p:ph idx="1"/>
          </p:nvPr>
        </p:nvSpPr>
        <p:spPr>
          <a:xfrm>
            <a:off x="308548" y="2332037"/>
            <a:ext cx="8229600" cy="4525963"/>
          </a:xfrm>
        </p:spPr>
        <p:txBody>
          <a:bodyPr>
            <a:normAutofit/>
          </a:bodyPr>
          <a:lstStyle/>
          <a:p>
            <a:r>
              <a:rPr lang="en-HK" sz="2400" dirty="0"/>
              <a:t>W is a linear weight matrix to be learned by training together with the whole transformer. It has no activation function or bias, just a simple linear mapping matrix. Xin is one hot (shape V x1 = 30000 x 1)</a:t>
            </a:r>
          </a:p>
          <a:p>
            <a:r>
              <a:rPr lang="en-US" sz="2400" dirty="0"/>
              <a:t>X</a:t>
            </a:r>
            <a:r>
              <a:rPr lang="en-US" sz="2400" baseline="-25000" dirty="0"/>
              <a:t>(L x </a:t>
            </a:r>
            <a:r>
              <a:rPr lang="en-US" sz="2400" baseline="-25000" dirty="0" err="1"/>
              <a:t>dmodel</a:t>
            </a:r>
            <a:r>
              <a:rPr lang="en-US" sz="2400" baseline="-25000" dirty="0"/>
              <a:t>)</a:t>
            </a:r>
            <a:r>
              <a:rPr lang="en-US" sz="2400" dirty="0"/>
              <a:t>=Xin</a:t>
            </a:r>
            <a:r>
              <a:rPr lang="en-US" sz="2400" baseline="-25000" dirty="0"/>
              <a:t> (L x V) </a:t>
            </a:r>
            <a:r>
              <a:rPr lang="en-US" sz="2400" dirty="0"/>
              <a:t>*W</a:t>
            </a:r>
            <a:r>
              <a:rPr lang="en-US" sz="2400" baseline="-25000" dirty="0"/>
              <a:t>(V x </a:t>
            </a:r>
            <a:r>
              <a:rPr lang="en-US" sz="2400" baseline="-25000" dirty="0" err="1"/>
              <a:t>dmodel</a:t>
            </a:r>
            <a:r>
              <a:rPr lang="en-US" sz="2400" baseline="-25000" dirty="0"/>
              <a:t>)   </a:t>
            </a:r>
            <a:r>
              <a:rPr lang="en-US" sz="2400" dirty="0"/>
              <a:t>; Xin is in one-hot</a:t>
            </a:r>
            <a:endParaRPr lang="en-US" sz="2400" baseline="-25000" dirty="0"/>
          </a:p>
          <a:p>
            <a:r>
              <a:rPr lang="en-US" sz="2400" dirty="0"/>
              <a:t>X</a:t>
            </a:r>
            <a:r>
              <a:rPr lang="en-US" sz="2400" baseline="-25000" dirty="0"/>
              <a:t>(L=8192 x </a:t>
            </a:r>
            <a:r>
              <a:rPr lang="en-US" sz="2400" baseline="-25000" dirty="0" err="1"/>
              <a:t>dmodel</a:t>
            </a:r>
            <a:r>
              <a:rPr lang="en-US" sz="2400" baseline="-25000" dirty="0"/>
              <a:t>=768)</a:t>
            </a:r>
            <a:r>
              <a:rPr lang="en-US" sz="2400" dirty="0"/>
              <a:t>= Xin</a:t>
            </a:r>
            <a:r>
              <a:rPr lang="en-US" sz="2400" baseline="-25000" dirty="0"/>
              <a:t> (L=8192 x V=30000) </a:t>
            </a:r>
            <a:r>
              <a:rPr lang="en-US" sz="2400" dirty="0"/>
              <a:t>*W</a:t>
            </a:r>
            <a:r>
              <a:rPr lang="en-US" sz="2400" baseline="-25000" dirty="0"/>
              <a:t>(V=30000 x </a:t>
            </a:r>
            <a:r>
              <a:rPr lang="en-US" sz="2400" baseline="-25000" dirty="0" err="1"/>
              <a:t>Dmodel</a:t>
            </a:r>
            <a:r>
              <a:rPr lang="en-US" sz="2400" baseline="-25000" dirty="0"/>
              <a:t> =768)</a:t>
            </a:r>
          </a:p>
          <a:p>
            <a:pPr lvl="1"/>
            <a:r>
              <a:rPr lang="en-US" sz="2000" dirty="0" err="1"/>
              <a:t>dmodel</a:t>
            </a:r>
            <a:r>
              <a:rPr lang="en-US" sz="2000" dirty="0"/>
              <a:t>= token embedded size (e.g. GPT3 is 768). For GPT4 it is about 12288.</a:t>
            </a:r>
          </a:p>
          <a:p>
            <a:pPr lvl="1"/>
            <a:r>
              <a:rPr lang="en-US" sz="2000" dirty="0"/>
              <a:t>V= vocabulary size (e.g. BERT is  30000). For GPT4 vocab size=100,256.</a:t>
            </a:r>
          </a:p>
          <a:p>
            <a:pPr lvl="1"/>
            <a:r>
              <a:rPr lang="en-US" sz="2000" dirty="0"/>
              <a:t>L=context window=</a:t>
            </a:r>
            <a:r>
              <a:rPr lang="en-HK" sz="2000" dirty="0"/>
              <a:t>maximum number of tokens </a:t>
            </a:r>
            <a:r>
              <a:rPr lang="en-US" sz="2000" dirty="0"/>
              <a:t> (e.g. 512). For GPT4 it is </a:t>
            </a:r>
            <a:r>
              <a:rPr lang="en-HK" sz="2000" dirty="0"/>
              <a:t>8,192–128,000</a:t>
            </a:r>
          </a:p>
        </p:txBody>
      </p:sp>
      <p:sp>
        <p:nvSpPr>
          <p:cNvPr id="4" name="Footer Placeholder 3">
            <a:extLst>
              <a:ext uri="{FF2B5EF4-FFF2-40B4-BE49-F238E27FC236}">
                <a16:creationId xmlns:a16="http://schemas.microsoft.com/office/drawing/2014/main" id="{8F4777F7-85B7-D063-AA26-4DA8BBCB0B14}"/>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0FE247F5-1506-9759-53B5-277623B19413}"/>
              </a:ext>
            </a:extLst>
          </p:cNvPr>
          <p:cNvSpPr>
            <a:spLocks noGrp="1"/>
          </p:cNvSpPr>
          <p:nvPr>
            <p:ph type="sldNum" sz="quarter" idx="12"/>
          </p:nvPr>
        </p:nvSpPr>
        <p:spPr/>
        <p:txBody>
          <a:bodyPr/>
          <a:lstStyle/>
          <a:p>
            <a:fld id="{7C12A529-2220-4038-9210-A21DB7BAEFCE}" type="slidenum">
              <a:rPr lang="en-US" smtClean="0"/>
              <a:t>10</a:t>
            </a:fld>
            <a:endParaRPr lang="en-US"/>
          </a:p>
        </p:txBody>
      </p:sp>
      <p:sp>
        <p:nvSpPr>
          <p:cNvPr id="9" name="TextBox 8">
            <a:extLst>
              <a:ext uri="{FF2B5EF4-FFF2-40B4-BE49-F238E27FC236}">
                <a16:creationId xmlns:a16="http://schemas.microsoft.com/office/drawing/2014/main" id="{4B1EC44B-C5CB-917A-185A-4965CC158DD8}"/>
              </a:ext>
            </a:extLst>
          </p:cNvPr>
          <p:cNvSpPr txBox="1"/>
          <p:nvPr/>
        </p:nvSpPr>
        <p:spPr>
          <a:xfrm>
            <a:off x="8431805" y="2039147"/>
            <a:ext cx="479618" cy="369332"/>
          </a:xfrm>
          <a:prstGeom prst="rect">
            <a:avLst/>
          </a:prstGeom>
          <a:noFill/>
        </p:spPr>
        <p:txBody>
          <a:bodyPr wrap="none" rtlCol="0">
            <a:spAutoFit/>
          </a:bodyPr>
          <a:lstStyle/>
          <a:p>
            <a:r>
              <a:rPr lang="en-US" dirty="0"/>
              <a:t>Xin</a:t>
            </a:r>
            <a:endParaRPr lang="en-HK" dirty="0"/>
          </a:p>
        </p:txBody>
      </p:sp>
      <p:sp>
        <p:nvSpPr>
          <p:cNvPr id="10" name="TextBox 9">
            <a:extLst>
              <a:ext uri="{FF2B5EF4-FFF2-40B4-BE49-F238E27FC236}">
                <a16:creationId xmlns:a16="http://schemas.microsoft.com/office/drawing/2014/main" id="{E49BFA94-5F8D-3926-DC2C-B34832E2FADD}"/>
              </a:ext>
            </a:extLst>
          </p:cNvPr>
          <p:cNvSpPr txBox="1"/>
          <p:nvPr/>
        </p:nvSpPr>
        <p:spPr>
          <a:xfrm>
            <a:off x="8191996" y="1219200"/>
            <a:ext cx="1035861" cy="369332"/>
          </a:xfrm>
          <a:prstGeom prst="rect">
            <a:avLst/>
          </a:prstGeom>
          <a:noFill/>
        </p:spPr>
        <p:txBody>
          <a:bodyPr wrap="none" rtlCol="0">
            <a:spAutoFit/>
          </a:bodyPr>
          <a:lstStyle/>
          <a:p>
            <a:r>
              <a:rPr lang="en-US" dirty="0"/>
              <a:t>X=Xin*W</a:t>
            </a:r>
            <a:endParaRPr lang="en-HK" dirty="0"/>
          </a:p>
        </p:txBody>
      </p:sp>
    </p:spTree>
    <p:extLst>
      <p:ext uri="{BB962C8B-B14F-4D97-AF65-F5344CB8AC3E}">
        <p14:creationId xmlns:p14="http://schemas.microsoft.com/office/powerpoint/2010/main" val="33694900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0E50-6458-2A5F-8170-27A63A11D761}"/>
              </a:ext>
            </a:extLst>
          </p:cNvPr>
          <p:cNvSpPr>
            <a:spLocks noGrp="1"/>
          </p:cNvSpPr>
          <p:nvPr>
            <p:ph type="title"/>
          </p:nvPr>
        </p:nvSpPr>
        <p:spPr>
          <a:xfrm>
            <a:off x="1219200" y="100382"/>
            <a:ext cx="5334000" cy="175893"/>
          </a:xfrm>
        </p:spPr>
        <p:txBody>
          <a:bodyPr>
            <a:noAutofit/>
          </a:bodyPr>
          <a:lstStyle/>
          <a:p>
            <a:pPr algn="r"/>
            <a:r>
              <a:rPr lang="en-US" sz="1800" dirty="0"/>
              <a:t>Important Equations for </a:t>
            </a:r>
            <a:r>
              <a:rPr lang="en-US" sz="1800" dirty="0">
                <a:solidFill>
                  <a:schemeClr val="tx1"/>
                </a:solidFill>
              </a:rPr>
              <a:t>Transformer:</a:t>
            </a:r>
            <a:r>
              <a:rPr lang="en-US" sz="1800" dirty="0"/>
              <a:t> </a:t>
            </a:r>
            <a:endParaRPr lang="en-HK" sz="1800" dirty="0"/>
          </a:p>
        </p:txBody>
      </p:sp>
      <p:sp>
        <p:nvSpPr>
          <p:cNvPr id="3" name="Content Placeholder 2">
            <a:extLst>
              <a:ext uri="{FF2B5EF4-FFF2-40B4-BE49-F238E27FC236}">
                <a16:creationId xmlns:a16="http://schemas.microsoft.com/office/drawing/2014/main" id="{DB184135-843D-4B88-0567-4AFB63572573}"/>
              </a:ext>
            </a:extLst>
          </p:cNvPr>
          <p:cNvSpPr>
            <a:spLocks noGrp="1"/>
          </p:cNvSpPr>
          <p:nvPr>
            <p:ph idx="1"/>
          </p:nvPr>
        </p:nvSpPr>
        <p:spPr>
          <a:xfrm>
            <a:off x="0" y="359449"/>
            <a:ext cx="4876800" cy="6362026"/>
          </a:xfrm>
        </p:spPr>
        <p:txBody>
          <a:bodyPr>
            <a:noAutofit/>
          </a:bodyPr>
          <a:lstStyle/>
          <a:p>
            <a:pPr marL="0" indent="0">
              <a:buNone/>
            </a:pPr>
            <a:r>
              <a:rPr lang="en-US" sz="1600" dirty="0">
                <a:solidFill>
                  <a:schemeClr val="tx1"/>
                </a:solidFill>
              </a:rPr>
              <a:t>X</a:t>
            </a:r>
            <a:r>
              <a:rPr lang="en-US" sz="1600" baseline="-25000" dirty="0">
                <a:solidFill>
                  <a:schemeClr val="tx1"/>
                </a:solidFill>
              </a:rPr>
              <a:t>(L x </a:t>
            </a:r>
            <a:r>
              <a:rPr lang="en-US" sz="1600" baseline="-25000" dirty="0" err="1">
                <a:solidFill>
                  <a:schemeClr val="tx1"/>
                </a:solidFill>
              </a:rPr>
              <a:t>dmodel</a:t>
            </a:r>
            <a:r>
              <a:rPr lang="en-US" sz="1600" baseline="-25000" dirty="0">
                <a:solidFill>
                  <a:schemeClr val="tx1"/>
                </a:solidFill>
              </a:rPr>
              <a:t>)</a:t>
            </a:r>
            <a:r>
              <a:rPr lang="en-US" sz="1600" dirty="0">
                <a:solidFill>
                  <a:schemeClr val="tx1"/>
                </a:solidFill>
              </a:rPr>
              <a:t>=Xin</a:t>
            </a:r>
            <a:r>
              <a:rPr lang="en-US" sz="1600" baseline="-25000" dirty="0">
                <a:solidFill>
                  <a:schemeClr val="tx1"/>
                </a:solidFill>
              </a:rPr>
              <a:t> (L x V) </a:t>
            </a:r>
            <a:r>
              <a:rPr lang="en-US" sz="1600" dirty="0">
                <a:solidFill>
                  <a:schemeClr val="tx1"/>
                </a:solidFill>
              </a:rPr>
              <a:t>*W</a:t>
            </a:r>
            <a:r>
              <a:rPr lang="en-US" sz="1600" baseline="-25000" dirty="0">
                <a:solidFill>
                  <a:schemeClr val="tx1"/>
                </a:solidFill>
              </a:rPr>
              <a:t>(V x </a:t>
            </a:r>
            <a:r>
              <a:rPr lang="en-US" sz="1600" baseline="-25000" dirty="0" err="1">
                <a:solidFill>
                  <a:schemeClr val="tx1"/>
                </a:solidFill>
              </a:rPr>
              <a:t>dmodel</a:t>
            </a:r>
            <a:r>
              <a:rPr lang="en-US" sz="1600" baseline="-25000" dirty="0">
                <a:solidFill>
                  <a:schemeClr val="tx1"/>
                </a:solidFill>
              </a:rPr>
              <a:t>)   </a:t>
            </a:r>
            <a:r>
              <a:rPr lang="en-US" sz="1600" dirty="0">
                <a:solidFill>
                  <a:schemeClr val="tx1"/>
                </a:solidFill>
              </a:rPr>
              <a:t>; Xin is in </a:t>
            </a:r>
            <a:r>
              <a:rPr lang="en-US" sz="1600">
                <a:solidFill>
                  <a:schemeClr val="tx1"/>
                </a:solidFill>
              </a:rPr>
              <a:t>L x one-hot</a:t>
            </a:r>
            <a:endParaRPr lang="en-US" sz="1600" baseline="-25000" dirty="0">
              <a:solidFill>
                <a:schemeClr val="tx1"/>
              </a:solidFill>
            </a:endParaRPr>
          </a:p>
          <a:p>
            <a:pPr marL="0" indent="0">
              <a:buNone/>
            </a:pPr>
            <a:r>
              <a:rPr lang="en-HK" sz="1600" dirty="0">
                <a:solidFill>
                  <a:schemeClr val="tx1"/>
                </a:solidFill>
              </a:rPr>
              <a:t>L=length of token, </a:t>
            </a:r>
            <a:r>
              <a:rPr lang="en-HK" sz="1600" dirty="0" err="1">
                <a:solidFill>
                  <a:schemeClr val="tx1"/>
                </a:solidFill>
              </a:rPr>
              <a:t>dmodel</a:t>
            </a:r>
            <a:r>
              <a:rPr lang="en-HK" sz="1600" dirty="0">
                <a:solidFill>
                  <a:schemeClr val="tx1"/>
                </a:solidFill>
              </a:rPr>
              <a:t>=token embedded dimension (commonly called the hidden dimension)</a:t>
            </a:r>
          </a:p>
          <a:p>
            <a:pPr marL="0" indent="0">
              <a:buNone/>
            </a:pPr>
            <a:r>
              <a:rPr lang="en-US" sz="1600" dirty="0" err="1">
                <a:solidFill>
                  <a:schemeClr val="tx1"/>
                </a:solidFill>
              </a:rPr>
              <a:t>Per_head_dimension</a:t>
            </a:r>
            <a:r>
              <a:rPr lang="en-US" sz="1600" dirty="0">
                <a:solidFill>
                  <a:schemeClr val="tx1"/>
                </a:solidFill>
              </a:rPr>
              <a:t>(</a:t>
            </a:r>
            <a:r>
              <a:rPr lang="en-US" sz="1600" dirty="0" err="1">
                <a:solidFill>
                  <a:schemeClr val="tx1"/>
                </a:solidFill>
              </a:rPr>
              <a:t>dq,dk,dv</a:t>
            </a:r>
            <a:r>
              <a:rPr lang="en-US" sz="1600" dirty="0">
                <a:solidFill>
                  <a:schemeClr val="tx1"/>
                </a:solidFill>
              </a:rPr>
              <a:t>), set </a:t>
            </a:r>
            <a:r>
              <a:rPr lang="en-US" sz="1600" dirty="0" err="1">
                <a:solidFill>
                  <a:schemeClr val="tx1"/>
                </a:solidFill>
              </a:rPr>
              <a:t>dq</a:t>
            </a:r>
            <a:r>
              <a:rPr lang="en-US" sz="1600" dirty="0">
                <a:solidFill>
                  <a:schemeClr val="tx1"/>
                </a:solidFill>
              </a:rPr>
              <a:t>=dk=dv</a:t>
            </a:r>
          </a:p>
          <a:p>
            <a:pPr marL="0" indent="0">
              <a:buNone/>
            </a:pPr>
            <a:r>
              <a:rPr lang="en-US" sz="1600" dirty="0">
                <a:solidFill>
                  <a:schemeClr val="tx1"/>
                </a:solidFill>
              </a:rPr>
              <a:t>Q(L x </a:t>
            </a:r>
            <a:r>
              <a:rPr lang="en-US" sz="1600" dirty="0" err="1">
                <a:solidFill>
                  <a:schemeClr val="tx1"/>
                </a:solidFill>
              </a:rPr>
              <a:t>dq</a:t>
            </a:r>
            <a:r>
              <a:rPr lang="en-US" sz="1600" dirty="0">
                <a:solidFill>
                  <a:schemeClr val="tx1"/>
                </a:solidFill>
              </a:rPr>
              <a:t>)=XPE(</a:t>
            </a:r>
            <a:r>
              <a:rPr lang="en-US" sz="1600" dirty="0" err="1">
                <a:solidFill>
                  <a:schemeClr val="tx1"/>
                </a:solidFill>
              </a:rPr>
              <a:t>L,dmodel</a:t>
            </a:r>
            <a:r>
              <a:rPr lang="en-US" sz="1600" dirty="0">
                <a:solidFill>
                  <a:schemeClr val="tx1"/>
                </a:solidFill>
              </a:rPr>
              <a:t>)*</a:t>
            </a:r>
            <a:r>
              <a:rPr lang="en-US" sz="1600" dirty="0" err="1">
                <a:solidFill>
                  <a:schemeClr val="tx1"/>
                </a:solidFill>
              </a:rPr>
              <a:t>Wq</a:t>
            </a:r>
            <a:r>
              <a:rPr lang="en-US" sz="1600" dirty="0">
                <a:solidFill>
                  <a:schemeClr val="tx1"/>
                </a:solidFill>
              </a:rPr>
              <a:t> (</a:t>
            </a:r>
            <a:r>
              <a:rPr lang="en-US" sz="1600" dirty="0" err="1">
                <a:solidFill>
                  <a:schemeClr val="tx1"/>
                </a:solidFill>
              </a:rPr>
              <a:t>dmodel,dq</a:t>
            </a:r>
            <a:r>
              <a:rPr lang="en-US" sz="1600" dirty="0">
                <a:solidFill>
                  <a:schemeClr val="tx1"/>
                </a:solidFill>
              </a:rPr>
              <a:t>) +1</a:t>
            </a:r>
            <a:r>
              <a:rPr lang="en-US" sz="1600" baseline="-25000" dirty="0">
                <a:solidFill>
                  <a:schemeClr val="tx1"/>
                </a:solidFill>
              </a:rPr>
              <a:t>L</a:t>
            </a:r>
            <a:r>
              <a:rPr lang="en-US" sz="1600" dirty="0">
                <a:solidFill>
                  <a:schemeClr val="tx1"/>
                </a:solidFill>
              </a:rPr>
              <a:t>*(</a:t>
            </a:r>
            <a:r>
              <a:rPr lang="en-US" sz="1600" dirty="0" err="1">
                <a:solidFill>
                  <a:schemeClr val="tx1"/>
                </a:solidFill>
              </a:rPr>
              <a:t>b</a:t>
            </a:r>
            <a:r>
              <a:rPr lang="en-US" sz="1600" baseline="-25000" dirty="0" err="1">
                <a:solidFill>
                  <a:schemeClr val="tx1"/>
                </a:solidFill>
              </a:rPr>
              <a:t>dq</a:t>
            </a:r>
            <a:r>
              <a:rPr lang="en-US" sz="1600" dirty="0">
                <a:solidFill>
                  <a:schemeClr val="tx1"/>
                </a:solidFill>
              </a:rPr>
              <a:t>)</a:t>
            </a:r>
            <a:r>
              <a:rPr lang="en-US" sz="1600" baseline="30000" dirty="0">
                <a:solidFill>
                  <a:schemeClr val="tx1"/>
                </a:solidFill>
              </a:rPr>
              <a:t>T</a:t>
            </a:r>
          </a:p>
          <a:p>
            <a:pPr marL="0" indent="0">
              <a:buNone/>
            </a:pPr>
            <a:r>
              <a:rPr lang="en-US" sz="1600" dirty="0">
                <a:solidFill>
                  <a:schemeClr val="tx1"/>
                </a:solidFill>
              </a:rPr>
              <a:t>K(L x dk)=XPE(</a:t>
            </a:r>
            <a:r>
              <a:rPr lang="en-US" sz="1600" dirty="0" err="1">
                <a:solidFill>
                  <a:schemeClr val="tx1"/>
                </a:solidFill>
              </a:rPr>
              <a:t>L,dmodel</a:t>
            </a:r>
            <a:r>
              <a:rPr lang="en-US" sz="1600" dirty="0">
                <a:solidFill>
                  <a:schemeClr val="tx1"/>
                </a:solidFill>
              </a:rPr>
              <a:t>)*</a:t>
            </a:r>
            <a:r>
              <a:rPr lang="en-US" sz="1600" dirty="0" err="1">
                <a:solidFill>
                  <a:schemeClr val="tx1"/>
                </a:solidFill>
              </a:rPr>
              <a:t>Wk</a:t>
            </a:r>
            <a:r>
              <a:rPr lang="en-US" sz="1600" dirty="0">
                <a:solidFill>
                  <a:schemeClr val="tx1"/>
                </a:solidFill>
              </a:rPr>
              <a:t> (</a:t>
            </a:r>
            <a:r>
              <a:rPr lang="en-US" sz="1600" dirty="0" err="1">
                <a:solidFill>
                  <a:schemeClr val="tx1"/>
                </a:solidFill>
              </a:rPr>
              <a:t>dmodel,dk</a:t>
            </a:r>
            <a:r>
              <a:rPr lang="en-US" sz="1600" dirty="0">
                <a:solidFill>
                  <a:schemeClr val="tx1"/>
                </a:solidFill>
              </a:rPr>
              <a:t>) +1</a:t>
            </a:r>
            <a:r>
              <a:rPr lang="en-US" sz="1600" baseline="-25000" dirty="0">
                <a:solidFill>
                  <a:schemeClr val="tx1"/>
                </a:solidFill>
              </a:rPr>
              <a:t>L</a:t>
            </a:r>
            <a:r>
              <a:rPr lang="en-US" sz="1600" dirty="0">
                <a:solidFill>
                  <a:schemeClr val="tx1"/>
                </a:solidFill>
              </a:rPr>
              <a:t>*(</a:t>
            </a:r>
            <a:r>
              <a:rPr lang="en-US" sz="1600" dirty="0" err="1">
                <a:solidFill>
                  <a:schemeClr val="tx1"/>
                </a:solidFill>
              </a:rPr>
              <a:t>b</a:t>
            </a:r>
            <a:r>
              <a:rPr lang="en-US" sz="1600" baseline="-25000" dirty="0" err="1">
                <a:solidFill>
                  <a:schemeClr val="tx1"/>
                </a:solidFill>
              </a:rPr>
              <a:t>dk</a:t>
            </a:r>
            <a:r>
              <a:rPr lang="en-US" sz="1600" dirty="0">
                <a:solidFill>
                  <a:schemeClr val="tx1"/>
                </a:solidFill>
              </a:rPr>
              <a:t>)</a:t>
            </a:r>
            <a:r>
              <a:rPr lang="en-US" sz="1600" baseline="30000" dirty="0">
                <a:solidFill>
                  <a:schemeClr val="tx1"/>
                </a:solidFill>
              </a:rPr>
              <a:t>T</a:t>
            </a:r>
          </a:p>
          <a:p>
            <a:pPr marL="0" indent="0">
              <a:buNone/>
            </a:pPr>
            <a:r>
              <a:rPr lang="en-US" sz="1600" dirty="0">
                <a:solidFill>
                  <a:schemeClr val="tx1"/>
                </a:solidFill>
              </a:rPr>
              <a:t>V(L x dv)=XPE(</a:t>
            </a:r>
            <a:r>
              <a:rPr lang="en-US" sz="1600" dirty="0" err="1">
                <a:solidFill>
                  <a:schemeClr val="tx1"/>
                </a:solidFill>
              </a:rPr>
              <a:t>L,dmodel</a:t>
            </a:r>
            <a:r>
              <a:rPr lang="en-US" sz="1600" dirty="0">
                <a:solidFill>
                  <a:schemeClr val="tx1"/>
                </a:solidFill>
              </a:rPr>
              <a:t>)*Wv (</a:t>
            </a:r>
            <a:r>
              <a:rPr lang="en-US" sz="1600" dirty="0" err="1">
                <a:solidFill>
                  <a:schemeClr val="tx1"/>
                </a:solidFill>
              </a:rPr>
              <a:t>dmodel,dv</a:t>
            </a:r>
            <a:r>
              <a:rPr lang="en-US" sz="1600" dirty="0">
                <a:solidFill>
                  <a:schemeClr val="tx1"/>
                </a:solidFill>
              </a:rPr>
              <a:t>) +1</a:t>
            </a:r>
            <a:r>
              <a:rPr lang="en-US" sz="1600" baseline="-25000" dirty="0">
                <a:solidFill>
                  <a:schemeClr val="tx1"/>
                </a:solidFill>
              </a:rPr>
              <a:t>L</a:t>
            </a:r>
            <a:r>
              <a:rPr lang="en-US" sz="1600" dirty="0">
                <a:solidFill>
                  <a:schemeClr val="tx1"/>
                </a:solidFill>
              </a:rPr>
              <a:t>*(</a:t>
            </a:r>
            <a:r>
              <a:rPr lang="en-US" sz="1600" dirty="0" err="1">
                <a:solidFill>
                  <a:schemeClr val="tx1"/>
                </a:solidFill>
              </a:rPr>
              <a:t>b</a:t>
            </a:r>
            <a:r>
              <a:rPr lang="en-US" sz="1600" baseline="-25000" dirty="0" err="1">
                <a:solidFill>
                  <a:schemeClr val="tx1"/>
                </a:solidFill>
              </a:rPr>
              <a:t>dv</a:t>
            </a:r>
            <a:r>
              <a:rPr lang="en-US" sz="1600" dirty="0">
                <a:solidFill>
                  <a:schemeClr val="tx1"/>
                </a:solidFill>
              </a:rPr>
              <a:t>)</a:t>
            </a:r>
            <a:r>
              <a:rPr lang="en-US" sz="1600" baseline="30000" dirty="0">
                <a:solidFill>
                  <a:schemeClr val="tx1"/>
                </a:solidFill>
              </a:rPr>
              <a:t>T</a:t>
            </a:r>
          </a:p>
          <a:p>
            <a:pPr marL="0" indent="0">
              <a:buNone/>
            </a:pPr>
            <a:r>
              <a:rPr lang="en-US" sz="1600" dirty="0">
                <a:solidFill>
                  <a:schemeClr val="tx1"/>
                </a:solidFill>
              </a:rPr>
              <a:t>1</a:t>
            </a:r>
            <a:r>
              <a:rPr lang="en-US" sz="1600" baseline="-25000" dirty="0">
                <a:solidFill>
                  <a:schemeClr val="tx1"/>
                </a:solidFill>
              </a:rPr>
              <a:t>L </a:t>
            </a:r>
            <a:r>
              <a:rPr lang="en-HK" sz="1600" dirty="0">
                <a:solidFill>
                  <a:schemeClr val="tx1"/>
                </a:solidFill>
              </a:rPr>
              <a:t>= a </a:t>
            </a:r>
            <a:r>
              <a:rPr lang="en-HK" sz="1600" b="1" dirty="0">
                <a:solidFill>
                  <a:schemeClr val="tx1"/>
                </a:solidFill>
              </a:rPr>
              <a:t>vector of ones</a:t>
            </a:r>
            <a:r>
              <a:rPr lang="en-HK" sz="1600" dirty="0">
                <a:solidFill>
                  <a:schemeClr val="tx1"/>
                </a:solidFill>
              </a:rPr>
              <a:t> with length L.</a:t>
            </a:r>
          </a:p>
          <a:p>
            <a:pPr marL="0" indent="0">
              <a:buNone/>
            </a:pPr>
            <a:endParaRPr lang="en-US" sz="1600" dirty="0"/>
          </a:p>
          <a:p>
            <a:pPr marL="0" indent="0">
              <a:buNone/>
            </a:pPr>
            <a:r>
              <a:rPr lang="en-US" sz="1600" dirty="0" err="1"/>
              <a:t>Attention_score</a:t>
            </a:r>
            <a:r>
              <a:rPr lang="en-US" sz="1600" baseline="-25000" dirty="0"/>
              <a:t>(L x L)</a:t>
            </a:r>
            <a:r>
              <a:rPr lang="en-US" sz="1600" dirty="0"/>
              <a:t>=(Q </a:t>
            </a:r>
            <a:r>
              <a:rPr lang="en-US" sz="1600" baseline="-25000" dirty="0"/>
              <a:t>(L x </a:t>
            </a:r>
            <a:r>
              <a:rPr lang="en-US" sz="1600" baseline="-25000" dirty="0" err="1"/>
              <a:t>dq</a:t>
            </a:r>
            <a:r>
              <a:rPr lang="en-US" sz="1600" baseline="-25000" dirty="0"/>
              <a:t>)</a:t>
            </a:r>
            <a:r>
              <a:rPr lang="en-US" sz="1600" dirty="0"/>
              <a:t>* (K </a:t>
            </a:r>
            <a:r>
              <a:rPr lang="en-US" sz="1600" baseline="-25000" dirty="0"/>
              <a:t>(L x dk)</a:t>
            </a:r>
            <a:r>
              <a:rPr lang="en-US" sz="1600" dirty="0"/>
              <a:t>)</a:t>
            </a:r>
            <a:r>
              <a:rPr lang="en-US" sz="1600" baseline="30000" dirty="0"/>
              <a:t>T</a:t>
            </a:r>
            <a:r>
              <a:rPr lang="en-US" sz="1600" dirty="0"/>
              <a:t>)/sqrt(dk)</a:t>
            </a:r>
          </a:p>
          <a:p>
            <a:pPr marL="0" indent="0">
              <a:buNone/>
            </a:pPr>
            <a:r>
              <a:rPr lang="en-US" sz="1600" dirty="0" err="1"/>
              <a:t>SmAtt</a:t>
            </a:r>
            <a:r>
              <a:rPr lang="en-US" sz="1600" baseline="-25000" dirty="0"/>
              <a:t> (L  x L )</a:t>
            </a:r>
            <a:r>
              <a:rPr lang="en-US" sz="1600" dirty="0"/>
              <a:t> =</a:t>
            </a:r>
            <a:r>
              <a:rPr lang="en-US" sz="1600" dirty="0" err="1"/>
              <a:t>Softmax</a:t>
            </a:r>
            <a:r>
              <a:rPr lang="en-US" sz="1600" dirty="0"/>
              <a:t>(</a:t>
            </a:r>
            <a:r>
              <a:rPr lang="en-US" sz="1600" dirty="0" err="1"/>
              <a:t>Attention_score</a:t>
            </a:r>
            <a:r>
              <a:rPr lang="en-US" sz="1600" baseline="-25000" dirty="0"/>
              <a:t>(</a:t>
            </a:r>
            <a:r>
              <a:rPr lang="en-US" sz="1600" baseline="-25000" dirty="0" err="1"/>
              <a:t>LxL</a:t>
            </a:r>
            <a:r>
              <a:rPr lang="en-US" sz="1600" baseline="-25000" dirty="0"/>
              <a:t>)</a:t>
            </a:r>
            <a:r>
              <a:rPr lang="en-US" sz="1600" dirty="0"/>
              <a:t>)</a:t>
            </a:r>
            <a:r>
              <a:rPr lang="en-US" sz="1600" baseline="-25000" dirty="0"/>
              <a:t> (</a:t>
            </a:r>
            <a:r>
              <a:rPr lang="en-US" sz="1600" baseline="-25000" dirty="0" err="1"/>
              <a:t>LxL</a:t>
            </a:r>
            <a:r>
              <a:rPr lang="en-US" sz="1600" baseline="-25000" dirty="0"/>
              <a:t>)</a:t>
            </a:r>
            <a:endParaRPr lang="en-US" sz="1600" dirty="0"/>
          </a:p>
          <a:p>
            <a:pPr marL="0" indent="0">
              <a:buNone/>
            </a:pPr>
            <a:r>
              <a:rPr lang="en-US" sz="1600" dirty="0"/>
              <a:t>Zi</a:t>
            </a:r>
            <a:r>
              <a:rPr lang="en-US" sz="1600" baseline="-25000" dirty="0"/>
              <a:t> (L  x dv) </a:t>
            </a:r>
            <a:r>
              <a:rPr lang="en-US" sz="1600" dirty="0"/>
              <a:t>=</a:t>
            </a:r>
            <a:r>
              <a:rPr lang="en-US" sz="1600" dirty="0" err="1">
                <a:solidFill>
                  <a:srgbClr val="FF0000"/>
                </a:solidFill>
              </a:rPr>
              <a:t>Per_head</a:t>
            </a:r>
            <a:r>
              <a:rPr lang="en-US" sz="1600" dirty="0">
                <a:solidFill>
                  <a:srgbClr val="FF0000"/>
                </a:solidFill>
              </a:rPr>
              <a:t> </a:t>
            </a:r>
            <a:r>
              <a:rPr lang="en-US" sz="1600" dirty="0"/>
              <a:t>Output of attention</a:t>
            </a:r>
            <a:r>
              <a:rPr lang="en-US" sz="1600" baseline="-25000" dirty="0"/>
              <a:t>(L  x dv)</a:t>
            </a:r>
            <a:r>
              <a:rPr lang="en-US" sz="1600" dirty="0"/>
              <a:t> = </a:t>
            </a:r>
            <a:r>
              <a:rPr lang="en-US" sz="1600" dirty="0" err="1"/>
              <a:t>SmAtt</a:t>
            </a:r>
            <a:r>
              <a:rPr lang="en-US" sz="1600" baseline="-25000" dirty="0"/>
              <a:t> (L x L) </a:t>
            </a:r>
            <a:r>
              <a:rPr lang="en-US" sz="1600" dirty="0"/>
              <a:t>*V</a:t>
            </a:r>
            <a:r>
              <a:rPr lang="en-US" sz="1600" baseline="-25000" dirty="0"/>
              <a:t>(L x dv)</a:t>
            </a:r>
          </a:p>
          <a:p>
            <a:pPr marL="0" indent="0">
              <a:buNone/>
            </a:pPr>
            <a:endParaRPr lang="en-US" sz="1600" baseline="-25000" dirty="0"/>
          </a:p>
          <a:p>
            <a:pPr marL="0" indent="0">
              <a:buNone/>
            </a:pPr>
            <a:r>
              <a:rPr lang="en-US" sz="1600" dirty="0"/>
              <a:t>///////////Concatenation: </a:t>
            </a:r>
            <a:r>
              <a:rPr lang="en-US" sz="1600" dirty="0" err="1"/>
              <a:t>concat</a:t>
            </a:r>
            <a:r>
              <a:rPr lang="en-US" sz="1600" dirty="0"/>
              <a:t>. Heads //////////</a:t>
            </a:r>
          </a:p>
          <a:p>
            <a:pPr marL="0" indent="0">
              <a:buNone/>
            </a:pPr>
            <a:r>
              <a:rPr lang="en-US" sz="1600" dirty="0" err="1"/>
              <a:t>Concat_output</a:t>
            </a:r>
            <a:r>
              <a:rPr lang="en-US" sz="1600" dirty="0"/>
              <a:t> (Z</a:t>
            </a:r>
            <a:r>
              <a:rPr lang="en-US" sz="1600" baseline="-25000" dirty="0"/>
              <a:t> (L x (h*dv)=</a:t>
            </a:r>
            <a:r>
              <a:rPr lang="en-US" sz="1600" baseline="-25000" dirty="0" err="1"/>
              <a:t>dmodel</a:t>
            </a:r>
            <a:r>
              <a:rPr lang="en-US" sz="1600" baseline="-25000" dirty="0"/>
              <a:t>)</a:t>
            </a:r>
            <a:r>
              <a:rPr lang="en-US" sz="1600" dirty="0"/>
              <a:t>) =</a:t>
            </a:r>
          </a:p>
          <a:p>
            <a:pPr marL="0" indent="0">
              <a:buNone/>
            </a:pPr>
            <a:r>
              <a:rPr lang="en-US" sz="1600" dirty="0"/>
              <a:t>Z=</a:t>
            </a:r>
            <a:r>
              <a:rPr lang="en-US" sz="1600" dirty="0" err="1"/>
              <a:t>Concat</a:t>
            </a:r>
            <a:r>
              <a:rPr lang="en-US" sz="1600" dirty="0"/>
              <a:t>( Z1</a:t>
            </a:r>
            <a:r>
              <a:rPr lang="en-US" sz="1600" baseline="-25000" dirty="0"/>
              <a:t>(L x dv)</a:t>
            </a:r>
            <a:r>
              <a:rPr lang="en-US" sz="1600" dirty="0"/>
              <a:t>, Z2</a:t>
            </a:r>
            <a:r>
              <a:rPr lang="en-US" sz="1600" baseline="-25000" dirty="0"/>
              <a:t>(L x dv)</a:t>
            </a:r>
            <a:r>
              <a:rPr lang="en-US" sz="1600" dirty="0"/>
              <a:t>, Z3</a:t>
            </a:r>
            <a:r>
              <a:rPr lang="en-US" sz="1600" baseline="-25000" dirty="0"/>
              <a:t>(L x dv)</a:t>
            </a:r>
            <a:r>
              <a:rPr lang="en-US" sz="1600" dirty="0"/>
              <a:t>)</a:t>
            </a:r>
            <a:r>
              <a:rPr lang="en-US" sz="1600" baseline="-25000" dirty="0"/>
              <a:t> (L x h*dv)</a:t>
            </a:r>
            <a:endParaRPr lang="en-US" sz="1600" dirty="0"/>
          </a:p>
          <a:p>
            <a:pPr marL="0" indent="0">
              <a:buNone/>
            </a:pPr>
            <a:r>
              <a:rPr lang="en-US" sz="1600" dirty="0"/>
              <a:t>Output projection weight(Wo)</a:t>
            </a:r>
            <a:r>
              <a:rPr lang="en-US" sz="1600" baseline="-25000" dirty="0"/>
              <a:t> (</a:t>
            </a:r>
            <a:r>
              <a:rPr lang="en-US" sz="1600" baseline="-25000" dirty="0" err="1"/>
              <a:t>dmodel</a:t>
            </a:r>
            <a:r>
              <a:rPr lang="en-US" sz="1600" baseline="-25000" dirty="0"/>
              <a:t> x </a:t>
            </a:r>
            <a:r>
              <a:rPr lang="en-US" sz="1600" baseline="-25000" dirty="0" err="1"/>
              <a:t>dmodel</a:t>
            </a:r>
            <a:r>
              <a:rPr lang="en-US" sz="1600" baseline="-25000" dirty="0"/>
              <a:t>) </a:t>
            </a:r>
          </a:p>
          <a:p>
            <a:pPr marL="0" indent="0">
              <a:buNone/>
            </a:pPr>
            <a:endParaRPr lang="en-US" sz="1600" dirty="0"/>
          </a:p>
          <a:p>
            <a:pPr marL="0" indent="0">
              <a:buNone/>
            </a:pPr>
            <a:r>
              <a:rPr lang="en-US" sz="1600" dirty="0"/>
              <a:t>MHATT(</a:t>
            </a:r>
            <a:r>
              <a:rPr lang="en-US" sz="1600" dirty="0" err="1"/>
              <a:t>Multihead</a:t>
            </a:r>
            <a:r>
              <a:rPr lang="en-US" sz="1600" dirty="0"/>
              <a:t> attention output)</a:t>
            </a:r>
            <a:r>
              <a:rPr lang="en-US" sz="1600" baseline="-25000" dirty="0"/>
              <a:t> (L x </a:t>
            </a:r>
            <a:r>
              <a:rPr lang="en-US" sz="1600" baseline="-25000" dirty="0" err="1"/>
              <a:t>dmodel</a:t>
            </a:r>
            <a:r>
              <a:rPr lang="en-US" sz="1600" baseline="-25000" dirty="0"/>
              <a:t>) </a:t>
            </a:r>
            <a:r>
              <a:rPr lang="en-US" sz="1600" dirty="0"/>
              <a:t>=</a:t>
            </a:r>
          </a:p>
          <a:p>
            <a:pPr marL="0" indent="0">
              <a:buNone/>
            </a:pPr>
            <a:r>
              <a:rPr lang="en-US" sz="1600" dirty="0"/>
              <a:t>Z</a:t>
            </a:r>
            <a:r>
              <a:rPr lang="en-US" sz="1600" baseline="-25000" dirty="0"/>
              <a:t> (L x h*dv=</a:t>
            </a:r>
            <a:r>
              <a:rPr lang="en-US" sz="1600" baseline="-25000" dirty="0" err="1"/>
              <a:t>dmodel</a:t>
            </a:r>
            <a:r>
              <a:rPr lang="en-US" sz="1600" baseline="-25000" dirty="0"/>
              <a:t>)</a:t>
            </a:r>
            <a:r>
              <a:rPr lang="en-US" sz="1600" dirty="0"/>
              <a:t> * (Wo)</a:t>
            </a:r>
            <a:r>
              <a:rPr lang="en-US" sz="1600" baseline="-25000" dirty="0"/>
              <a:t> (</a:t>
            </a:r>
            <a:r>
              <a:rPr lang="en-US" sz="1600" baseline="-25000" dirty="0" err="1"/>
              <a:t>dmodel</a:t>
            </a:r>
            <a:r>
              <a:rPr lang="en-US" sz="1600" baseline="-25000" dirty="0"/>
              <a:t> x </a:t>
            </a:r>
            <a:r>
              <a:rPr lang="en-US" sz="1600" baseline="-25000" dirty="0" err="1"/>
              <a:t>dmodel</a:t>
            </a:r>
            <a:r>
              <a:rPr lang="en-US" sz="1600" baseline="-25000" dirty="0"/>
              <a:t>)  </a:t>
            </a:r>
            <a:r>
              <a:rPr lang="en-US" sz="1600" dirty="0"/>
              <a:t>+(1</a:t>
            </a:r>
            <a:r>
              <a:rPr lang="en-US" sz="1600" baseline="-25000" dirty="0"/>
              <a:t>L</a:t>
            </a:r>
            <a:r>
              <a:rPr lang="en-US" sz="1600" dirty="0"/>
              <a:t>*(</a:t>
            </a:r>
            <a:r>
              <a:rPr lang="en-US" sz="1600" dirty="0" err="1"/>
              <a:t>b</a:t>
            </a:r>
            <a:r>
              <a:rPr lang="en-US" sz="1600" baseline="-25000" dirty="0" err="1"/>
              <a:t>o</a:t>
            </a:r>
            <a:r>
              <a:rPr lang="en-US" sz="1600" dirty="0"/>
              <a:t>)</a:t>
            </a:r>
            <a:r>
              <a:rPr lang="en-US" sz="1600" baseline="30000" dirty="0"/>
              <a:t>T</a:t>
            </a:r>
            <a:r>
              <a:rPr lang="en-US" sz="1600" dirty="0"/>
              <a:t>)</a:t>
            </a:r>
            <a:r>
              <a:rPr lang="en-US" sz="1600" baseline="-25000" dirty="0"/>
              <a:t> (L x </a:t>
            </a:r>
            <a:r>
              <a:rPr lang="en-US" sz="1600" baseline="-25000" dirty="0" err="1"/>
              <a:t>dmodel</a:t>
            </a:r>
            <a:r>
              <a:rPr lang="en-US" sz="1600" baseline="-25000" dirty="0"/>
              <a:t>)</a:t>
            </a:r>
            <a:r>
              <a:rPr lang="en-US" sz="1600" dirty="0"/>
              <a:t> </a:t>
            </a:r>
          </a:p>
          <a:p>
            <a:pPr marL="0" indent="0">
              <a:buNone/>
            </a:pPr>
            <a:r>
              <a:rPr lang="en-US" sz="1600" dirty="0"/>
              <a:t>Concatenate heads to become MHATT</a:t>
            </a:r>
          </a:p>
          <a:p>
            <a:pPr marL="0" indent="0">
              <a:buNone/>
            </a:pPr>
            <a:endParaRPr lang="en-US" sz="1600" baseline="-25000" dirty="0"/>
          </a:p>
        </p:txBody>
      </p:sp>
      <p:sp>
        <p:nvSpPr>
          <p:cNvPr id="5" name="Slide Number Placeholder 4">
            <a:extLst>
              <a:ext uri="{FF2B5EF4-FFF2-40B4-BE49-F238E27FC236}">
                <a16:creationId xmlns:a16="http://schemas.microsoft.com/office/drawing/2014/main" id="{97B4C81F-CAE9-F8F4-564B-0ABE80F16FEB}"/>
              </a:ext>
            </a:extLst>
          </p:cNvPr>
          <p:cNvSpPr>
            <a:spLocks noGrp="1"/>
          </p:cNvSpPr>
          <p:nvPr>
            <p:ph type="sldNum" sz="quarter" idx="12"/>
          </p:nvPr>
        </p:nvSpPr>
        <p:spPr/>
        <p:txBody>
          <a:bodyPr/>
          <a:lstStyle/>
          <a:p>
            <a:fld id="{7C12A529-2220-4038-9210-A21DB7BAEFCE}" type="slidenum">
              <a:rPr lang="en-US" smtClean="0"/>
              <a:t>100</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92EAC2-065A-8DC7-140F-A006DC7EF022}"/>
                  </a:ext>
                </a:extLst>
              </p:cNvPr>
              <p:cNvSpPr txBox="1"/>
              <p:nvPr/>
            </p:nvSpPr>
            <p:spPr>
              <a:xfrm>
                <a:off x="4953000" y="279718"/>
                <a:ext cx="4191000" cy="5457391"/>
              </a:xfrm>
              <a:prstGeom prst="rect">
                <a:avLst/>
              </a:prstGeom>
              <a:noFill/>
            </p:spPr>
            <p:txBody>
              <a:bodyPr wrap="square" rtlCol="0">
                <a:spAutoFit/>
              </a:bodyPr>
              <a:lstStyle/>
              <a:p>
                <a:r>
                  <a:rPr lang="en-HK" b="1" dirty="0">
                    <a:solidFill>
                      <a:schemeClr val="tx1"/>
                    </a:solidFill>
                  </a:rPr>
                  <a:t>Pano(Value)</a:t>
                </a:r>
                <a:r>
                  <a:rPr lang="en-HK" dirty="0">
                    <a:solidFill>
                      <a:schemeClr val="tx1"/>
                    </a:solidFill>
                  </a:rPr>
                  <a:t>=</a:t>
                </a:r>
                <a:r>
                  <a:rPr lang="en-HK" dirty="0" err="1">
                    <a:solidFill>
                      <a:schemeClr val="tx1"/>
                    </a:solidFill>
                    <a:sym typeface="Symbol" panose="05050102010706020507" pitchFamily="18" charset="2"/>
                  </a:rPr>
                  <a:t>LayerNorm</a:t>
                </a:r>
                <a:r>
                  <a:rPr lang="en-HK" dirty="0">
                    <a:solidFill>
                      <a:schemeClr val="tx1"/>
                    </a:solidFill>
                    <a:sym typeface="Symbol" panose="05050102010706020507" pitchFamily="18" charset="2"/>
                  </a:rPr>
                  <a:t>(value) = </a:t>
                </a:r>
                <a14:m>
                  <m:oMath xmlns:m="http://schemas.openxmlformats.org/officeDocument/2006/math">
                    <m:box>
                      <m:boxPr>
                        <m:ctrlPr>
                          <a:rPr lang="en-US" i="1">
                            <a:solidFill>
                              <a:schemeClr val="tx1"/>
                            </a:solidFill>
                            <a:latin typeface="Cambria Math" panose="02040503050406030204" pitchFamily="18" charset="0"/>
                            <a:sym typeface="Symbol" panose="05050102010706020507" pitchFamily="18" charset="2"/>
                          </a:rPr>
                        </m:ctrlPr>
                      </m:boxPr>
                      <m:e>
                        <m:argPr>
                          <m:argSz m:val="-1"/>
                        </m:argPr>
                        <m:f>
                          <m:fPr>
                            <m:ctrlPr>
                              <a:rPr lang="en-US" i="1">
                                <a:solidFill>
                                  <a:schemeClr val="tx1"/>
                                </a:solidFill>
                                <a:latin typeface="Cambria Math" panose="02040503050406030204" pitchFamily="18" charset="0"/>
                                <a:sym typeface="Symbol" panose="05050102010706020507" pitchFamily="18" charset="2"/>
                              </a:rPr>
                            </m:ctrlPr>
                          </m:fPr>
                          <m:num>
                            <m:r>
                              <a:rPr lang="en-US" i="1">
                                <a:solidFill>
                                  <a:schemeClr val="tx1"/>
                                </a:solidFill>
                                <a:latin typeface="Cambria Math" panose="02040503050406030204" pitchFamily="18" charset="0"/>
                                <a:sym typeface="Symbol" panose="05050102010706020507" pitchFamily="18" charset="2"/>
                              </a:rPr>
                              <m:t>𝑣𝑎𝑙𝑢𝑒</m:t>
                            </m:r>
                            <m:r>
                              <a:rPr lang="en-US" i="1">
                                <a:solidFill>
                                  <a:schemeClr val="tx1"/>
                                </a:solidFill>
                                <a:latin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𝜇</m:t>
                            </m:r>
                          </m:num>
                          <m:den>
                            <m:rad>
                              <m:radPr>
                                <m:degHide m:val="on"/>
                                <m:ctrlPr>
                                  <a:rPr lang="en-US" i="1">
                                    <a:solidFill>
                                      <a:schemeClr val="tx1"/>
                                    </a:solidFill>
                                    <a:latin typeface="Cambria Math" panose="02040503050406030204" pitchFamily="18" charset="0"/>
                                    <a:sym typeface="Symbol" panose="05050102010706020507" pitchFamily="18" charset="2"/>
                                  </a:rPr>
                                </m:ctrlPr>
                              </m:radPr>
                              <m:deg/>
                              <m:e>
                                <m:sSup>
                                  <m:sSupPr>
                                    <m:ctrlP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𝜎</m:t>
                                    </m:r>
                                  </m:e>
                                  <m:sup>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2</m:t>
                                    </m:r>
                                  </m:sup>
                                </m:sSup>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𝜖</m:t>
                                </m:r>
                              </m:e>
                            </m:rad>
                          </m:den>
                        </m:f>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𝛾</m:t>
                        </m:r>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schemeClr val="tx1"/>
                            </a:solidFill>
                            <a:latin typeface="Cambria Math" panose="02040503050406030204" pitchFamily="18" charset="0"/>
                            <a:ea typeface="Cambria Math" panose="02040503050406030204" pitchFamily="18" charset="0"/>
                            <a:sym typeface="Symbol" panose="05050102010706020507" pitchFamily="18" charset="2"/>
                          </a:rPr>
                          <m:t>𝛽</m:t>
                        </m:r>
                      </m:e>
                    </m:box>
                  </m:oMath>
                </a14:m>
                <a:r>
                  <a:rPr lang="en-HK" dirty="0">
                    <a:solidFill>
                      <a:schemeClr val="tx1"/>
                    </a:solidFill>
                  </a:rPr>
                  <a: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a:t>
                </a:r>
                <a14:m>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std (standard deviation)</a:t>
                </a:r>
                <a:endParaRPr lang="en-HK"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en-US" sz="1800" dirty="0"/>
                  <a:t>FFN(x)=</a:t>
                </a:r>
                <a:r>
                  <a:rPr lang="en-US" sz="1800" dirty="0" err="1"/>
                  <a:t>Relu</a:t>
                </a:r>
                <a:r>
                  <a:rPr lang="en-US" sz="1800" dirty="0"/>
                  <a:t>(</a:t>
                </a:r>
                <a:r>
                  <a:rPr lang="en-US" sz="1800" dirty="0" err="1"/>
                  <a:t>Pano</a:t>
                </a:r>
                <a:r>
                  <a:rPr lang="en-US" sz="1800" dirty="0"/>
                  <a:t>*W1+b1)*W2+b2</a:t>
                </a:r>
              </a:p>
              <a:p>
                <a:r>
                  <a:rPr lang="en-US" sz="1800" dirty="0"/>
                  <a:t>FFN(x)</a:t>
                </a:r>
                <a:r>
                  <a:rPr lang="en-US" sz="1800" baseline="-25000" dirty="0"/>
                  <a:t> (</a:t>
                </a:r>
                <a:r>
                  <a:rPr lang="en-HK" sz="1800" baseline="-25000" dirty="0"/>
                  <a:t>L x </a:t>
                </a:r>
                <a:r>
                  <a:rPr lang="en-HK" sz="1800" baseline="-25000" dirty="0" err="1"/>
                  <a:t>dmodel</a:t>
                </a:r>
                <a:r>
                  <a:rPr lang="en-HK" sz="1800" baseline="-25000" dirty="0"/>
                  <a:t>)</a:t>
                </a:r>
              </a:p>
              <a:p>
                <a:r>
                  <a:rPr lang="en-US" sz="1800" dirty="0"/>
                  <a:t>=[</a:t>
                </a:r>
                <a:r>
                  <a:rPr lang="en-US" sz="1800" dirty="0" err="1"/>
                  <a:t>Relu</a:t>
                </a:r>
                <a:r>
                  <a:rPr lang="en-US" sz="1800" dirty="0"/>
                  <a:t>(</a:t>
                </a:r>
                <a:r>
                  <a:rPr lang="en-US" sz="1800" dirty="0" err="1"/>
                  <a:t>Pano</a:t>
                </a:r>
                <a:r>
                  <a:rPr lang="en-US" sz="1800" baseline="-25000" dirty="0"/>
                  <a:t>(L x </a:t>
                </a:r>
                <a:r>
                  <a:rPr lang="en-US" sz="1800" baseline="-25000" dirty="0" err="1"/>
                  <a:t>dmodel</a:t>
                </a:r>
                <a:r>
                  <a:rPr lang="en-US" sz="1800" baseline="-25000" dirty="0"/>
                  <a:t>) </a:t>
                </a:r>
                <a:r>
                  <a:rPr lang="en-US" sz="1800" dirty="0"/>
                  <a:t>* W1</a:t>
                </a:r>
                <a:r>
                  <a:rPr lang="en-US" sz="1800" baseline="-25000" dirty="0"/>
                  <a:t>(</a:t>
                </a:r>
                <a:r>
                  <a:rPr lang="en-HK" sz="1800" baseline="-25000" dirty="0" err="1"/>
                  <a:t>dmodel</a:t>
                </a:r>
                <a:r>
                  <a:rPr lang="en-HK" sz="1800" baseline="-25000" dirty="0"/>
                  <a:t> x </a:t>
                </a:r>
                <a:r>
                  <a:rPr lang="en-HK" sz="1800" baseline="-25000" dirty="0" err="1"/>
                  <a:t>dff</a:t>
                </a:r>
                <a:r>
                  <a:rPr lang="en-HK" sz="1800" baseline="-25000" dirty="0"/>
                  <a:t>) </a:t>
                </a:r>
                <a:r>
                  <a:rPr lang="en-US" sz="1800" dirty="0"/>
                  <a:t>+b1 )*W2</a:t>
                </a:r>
                <a:r>
                  <a:rPr lang="en-US" sz="1800" baseline="-25000" dirty="0"/>
                  <a:t>(</a:t>
                </a:r>
                <a:r>
                  <a:rPr lang="en-US" sz="1800" baseline="-25000" dirty="0" err="1"/>
                  <a:t>dff</a:t>
                </a:r>
                <a:r>
                  <a:rPr lang="en-US" sz="1800" baseline="-25000" dirty="0"/>
                  <a:t> x </a:t>
                </a:r>
                <a:r>
                  <a:rPr lang="en-HK" sz="1800" baseline="-25000" dirty="0" err="1"/>
                  <a:t>dmodel</a:t>
                </a:r>
                <a:r>
                  <a:rPr lang="en-HK" sz="1800" baseline="-25000" dirty="0"/>
                  <a:t>)</a:t>
                </a:r>
                <a:r>
                  <a:rPr lang="en-US" sz="1800" dirty="0"/>
                  <a:t>] + b2</a:t>
                </a:r>
              </a:p>
              <a:p>
                <a:r>
                  <a:rPr lang="en-HK" sz="1800" dirty="0" err="1"/>
                  <a:t>Pano</a:t>
                </a:r>
                <a:r>
                  <a:rPr lang="en-HK" sz="1800" dirty="0"/>
                  <a:t> means Post attention normalized output</a:t>
                </a:r>
                <a:r>
                  <a:rPr lang="en-US" sz="1800" baseline="-25000" dirty="0"/>
                  <a:t>(L x </a:t>
                </a:r>
                <a:r>
                  <a:rPr lang="en-US" sz="1800" baseline="-25000" dirty="0" err="1"/>
                  <a:t>dmodel</a:t>
                </a:r>
                <a:r>
                  <a:rPr lang="en-US" sz="1800" baseline="-25000" dirty="0"/>
                  <a:t>)</a:t>
                </a:r>
                <a:r>
                  <a:rPr lang="en-HK" sz="1800" dirty="0"/>
                  <a:t> </a:t>
                </a:r>
              </a:p>
              <a:p>
                <a:r>
                  <a:rPr lang="en-HK" sz="1800" dirty="0"/>
                  <a:t>W1 is </a:t>
                </a:r>
                <a:r>
                  <a:rPr lang="en-HK" sz="1800" dirty="0" err="1"/>
                  <a:t>dmodel</a:t>
                </a:r>
                <a:r>
                  <a:rPr lang="en-HK" sz="1800" dirty="0"/>
                  <a:t> x </a:t>
                </a:r>
                <a:r>
                  <a:rPr lang="en-HK" sz="1800" dirty="0" err="1"/>
                  <a:t>dff</a:t>
                </a:r>
                <a:endParaRPr lang="en-HK" sz="1800" dirty="0"/>
              </a:p>
              <a:p>
                <a:r>
                  <a:rPr lang="en-HK" sz="1800" dirty="0"/>
                  <a:t>W2 is </a:t>
                </a:r>
                <a:r>
                  <a:rPr lang="en-HK" sz="1800" dirty="0" err="1"/>
                  <a:t>dff</a:t>
                </a:r>
                <a:r>
                  <a:rPr lang="en-HK" sz="1800" dirty="0"/>
                  <a:t> x </a:t>
                </a:r>
                <a:r>
                  <a:rPr lang="en-HK" sz="1800" dirty="0" err="1"/>
                  <a:t>dmodel</a:t>
                </a:r>
                <a:endParaRPr lang="en-HK" sz="1800" dirty="0"/>
              </a:p>
              <a:p>
                <a:r>
                  <a:rPr lang="en-HK" dirty="0" err="1"/>
                  <a:t>dff</a:t>
                </a:r>
                <a:r>
                  <a:rPr lang="en-HK"/>
                  <a:t> = </a:t>
                </a:r>
                <a:r>
                  <a:rPr lang="en-HK" dirty="0"/>
                  <a:t>4 x </a:t>
                </a:r>
                <a:r>
                  <a:rPr lang="en-HK" dirty="0" err="1"/>
                  <a:t>dmodel</a:t>
                </a:r>
                <a:endParaRPr lang="en-HK" dirty="0"/>
              </a:p>
              <a:p>
                <a:r>
                  <a:rPr lang="en-HK" dirty="0"/>
                  <a:t>Note: </a:t>
                </a:r>
              </a:p>
              <a:p>
                <a:r>
                  <a:rPr lang="en-HK" dirty="0"/>
                  <a:t>b1 is a vector of length </a:t>
                </a:r>
                <a:r>
                  <a:rPr lang="en-HK" dirty="0" err="1"/>
                  <a:t>dff</a:t>
                </a:r>
                <a:r>
                  <a:rPr lang="en-HK" dirty="0"/>
                  <a:t> (=4* </a:t>
                </a:r>
                <a:r>
                  <a:rPr lang="en-HK" dirty="0" err="1"/>
                  <a:t>dmodel</a:t>
                </a:r>
                <a:r>
                  <a:rPr lang="en-HK" dirty="0"/>
                  <a:t>)</a:t>
                </a:r>
              </a:p>
              <a:p>
                <a:r>
                  <a:rPr lang="en-HK" dirty="0"/>
                  <a:t>b2 is a vector of length </a:t>
                </a:r>
                <a:r>
                  <a:rPr lang="en-HK" dirty="0" err="1"/>
                  <a:t>dmodel</a:t>
                </a:r>
                <a:endParaRPr lang="en-HK" dirty="0"/>
              </a:p>
              <a:p>
                <a:r>
                  <a:rPr lang="en-HK" dirty="0"/>
                  <a:t>FFN output and </a:t>
                </a:r>
                <a:r>
                  <a:rPr lang="en-HK" dirty="0" err="1"/>
                  <a:t>Pano</a:t>
                </a:r>
                <a:r>
                  <a:rPr lang="en-HK" dirty="0"/>
                  <a:t> have same shape (dimensions)</a:t>
                </a:r>
              </a:p>
              <a:p>
                <a:r>
                  <a:rPr lang="en-HK" dirty="0"/>
                  <a:t>Second add &amp; norm are similar to the first Add &amp; Norm</a:t>
                </a:r>
              </a:p>
            </p:txBody>
          </p:sp>
        </mc:Choice>
        <mc:Fallback xmlns="">
          <p:sp>
            <p:nvSpPr>
              <p:cNvPr id="8" name="TextBox 7">
                <a:extLst>
                  <a:ext uri="{FF2B5EF4-FFF2-40B4-BE49-F238E27FC236}">
                    <a16:creationId xmlns:a16="http://schemas.microsoft.com/office/drawing/2014/main" id="{CC92EAC2-065A-8DC7-140F-A006DC7EF022}"/>
                  </a:ext>
                </a:extLst>
              </p:cNvPr>
              <p:cNvSpPr txBox="1">
                <a:spLocks noRot="1" noChangeAspect="1" noMove="1" noResize="1" noEditPoints="1" noAdjustHandles="1" noChangeArrowheads="1" noChangeShapeType="1" noTextEdit="1"/>
              </p:cNvSpPr>
              <p:nvPr/>
            </p:nvSpPr>
            <p:spPr>
              <a:xfrm>
                <a:off x="4953000" y="279718"/>
                <a:ext cx="4191000" cy="5457391"/>
              </a:xfrm>
              <a:prstGeom prst="rect">
                <a:avLst/>
              </a:prstGeom>
              <a:blipFill>
                <a:blip r:embed="rId2"/>
                <a:stretch>
                  <a:fillRect l="-1310" t="-670" b="-894"/>
                </a:stretch>
              </a:blipFill>
            </p:spPr>
            <p:txBody>
              <a:bodyPr/>
              <a:lstStyle/>
              <a:p>
                <a:r>
                  <a:rPr lang="en-HK">
                    <a:noFill/>
                  </a:rPr>
                  <a:t> </a:t>
                </a:r>
              </a:p>
            </p:txBody>
          </p:sp>
        </mc:Fallback>
      </mc:AlternateContent>
      <p:sp>
        <p:nvSpPr>
          <p:cNvPr id="9" name="Footer Placeholder 8">
            <a:extLst>
              <a:ext uri="{FF2B5EF4-FFF2-40B4-BE49-F238E27FC236}">
                <a16:creationId xmlns:a16="http://schemas.microsoft.com/office/drawing/2014/main" id="{7624F519-57C4-1E2A-8DE5-B2F1006B2978}"/>
              </a:ext>
            </a:extLst>
          </p:cNvPr>
          <p:cNvSpPr>
            <a:spLocks noGrp="1"/>
          </p:cNvSpPr>
          <p:nvPr>
            <p:ph type="ftr" sz="quarter" idx="11"/>
          </p:nvPr>
        </p:nvSpPr>
        <p:spPr/>
        <p:txBody>
          <a:bodyPr/>
          <a:lstStyle/>
          <a:p>
            <a:r>
              <a:rPr lang="en-HK"/>
              <a:t>Transformer and LLM v.251130a</a:t>
            </a:r>
            <a:endParaRPr lang="en-US"/>
          </a:p>
        </p:txBody>
      </p:sp>
    </p:spTree>
    <p:extLst>
      <p:ext uri="{BB962C8B-B14F-4D97-AF65-F5344CB8AC3E}">
        <p14:creationId xmlns:p14="http://schemas.microsoft.com/office/powerpoint/2010/main" val="318509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B83F-9FED-E302-AE80-F9FFA712D6A6}"/>
              </a:ext>
            </a:extLst>
          </p:cNvPr>
          <p:cNvSpPr>
            <a:spLocks noGrp="1"/>
          </p:cNvSpPr>
          <p:nvPr>
            <p:ph type="title"/>
          </p:nvPr>
        </p:nvSpPr>
        <p:spPr/>
        <p:txBody>
          <a:bodyPr>
            <a:normAutofit/>
          </a:bodyPr>
          <a:lstStyle/>
          <a:p>
            <a:r>
              <a:rPr lang="en-US" dirty="0"/>
              <a:t>Why Sub-word methods?</a:t>
            </a:r>
          </a:p>
        </p:txBody>
      </p:sp>
      <p:sp>
        <p:nvSpPr>
          <p:cNvPr id="3" name="Content Placeholder 2">
            <a:extLst>
              <a:ext uri="{FF2B5EF4-FFF2-40B4-BE49-F238E27FC236}">
                <a16:creationId xmlns:a16="http://schemas.microsoft.com/office/drawing/2014/main" id="{BB05CF79-3E96-5E4A-A934-BDB2167BF2BB}"/>
              </a:ext>
            </a:extLst>
          </p:cNvPr>
          <p:cNvSpPr>
            <a:spLocks noGrp="1"/>
          </p:cNvSpPr>
          <p:nvPr>
            <p:ph idx="1"/>
          </p:nvPr>
        </p:nvSpPr>
        <p:spPr/>
        <p:txBody>
          <a:bodyPr>
            <a:normAutofit fontScale="92500" lnSpcReduction="10000"/>
          </a:bodyPr>
          <a:lstStyle/>
          <a:p>
            <a:r>
              <a:rPr lang="en-US" b="0" i="0" dirty="0">
                <a:solidFill>
                  <a:srgbClr val="212529"/>
                </a:solidFill>
                <a:effectLst/>
                <a:latin typeface="-apple-system"/>
              </a:rPr>
              <a:t>Using traditional “word2vec, Glove” have the Out-Of-Vocabulary (OOV) problem -- a word is not in the library.</a:t>
            </a:r>
            <a:endParaRPr lang="en-US" dirty="0"/>
          </a:p>
          <a:p>
            <a:r>
              <a:rPr lang="en-US" dirty="0"/>
              <a:t>Sub-word embedding is used to overcome the OOV problem. There are several schemes</a:t>
            </a:r>
          </a:p>
          <a:p>
            <a:pPr lvl="1"/>
            <a:r>
              <a:rPr lang="en-US" dirty="0"/>
              <a:t>Byte Pair Encoding </a:t>
            </a:r>
            <a:r>
              <a:rPr lang="en-US" dirty="0">
                <a:hlinkClick r:id="rId2"/>
              </a:rPr>
              <a:t>https://en.wikipedia.org/wiki/Byte_pair_encoding</a:t>
            </a:r>
            <a:r>
              <a:rPr lang="en-US" dirty="0"/>
              <a:t> </a:t>
            </a:r>
          </a:p>
          <a:p>
            <a:pPr lvl="1"/>
            <a:r>
              <a:rPr lang="en-US" dirty="0" err="1"/>
              <a:t>WordPiece</a:t>
            </a:r>
            <a:r>
              <a:rPr lang="en-US" dirty="0"/>
              <a:t> (used by BERT) </a:t>
            </a:r>
            <a:r>
              <a:rPr lang="en-US" dirty="0">
                <a:hlinkClick r:id="rId3"/>
              </a:rPr>
              <a:t>https://paperswithcode.com/method/wordpiece</a:t>
            </a:r>
            <a:r>
              <a:rPr lang="en-US" dirty="0"/>
              <a:t> </a:t>
            </a:r>
          </a:p>
          <a:p>
            <a:pPr lvl="1"/>
            <a:r>
              <a:rPr lang="en-US" dirty="0"/>
              <a:t>Etc.</a:t>
            </a:r>
          </a:p>
        </p:txBody>
      </p:sp>
      <p:sp>
        <p:nvSpPr>
          <p:cNvPr id="4" name="Footer Placeholder 3">
            <a:extLst>
              <a:ext uri="{FF2B5EF4-FFF2-40B4-BE49-F238E27FC236}">
                <a16:creationId xmlns:a16="http://schemas.microsoft.com/office/drawing/2014/main" id="{E7762A27-BBDE-2C02-679B-596ACCAF6740}"/>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1896EBA5-8B79-A37D-7B57-936152886857}"/>
              </a:ext>
            </a:extLst>
          </p:cNvPr>
          <p:cNvSpPr>
            <a:spLocks noGrp="1"/>
          </p:cNvSpPr>
          <p:nvPr>
            <p:ph type="sldNum" sz="quarter" idx="12"/>
          </p:nvPr>
        </p:nvSpPr>
        <p:spPr/>
        <p:txBody>
          <a:bodyPr/>
          <a:lstStyle/>
          <a:p>
            <a:fld id="{7C12A529-2220-4038-9210-A21DB7BAEFCE}" type="slidenum">
              <a:rPr lang="en-US" smtClean="0"/>
              <a:t>11</a:t>
            </a:fld>
            <a:endParaRPr lang="en-US"/>
          </a:p>
        </p:txBody>
      </p:sp>
    </p:spTree>
    <p:extLst>
      <p:ext uri="{BB962C8B-B14F-4D97-AF65-F5344CB8AC3E}">
        <p14:creationId xmlns:p14="http://schemas.microsoft.com/office/powerpoint/2010/main" val="360133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76293A4-BBC3-363E-DD81-A794981E061A}"/>
              </a:ext>
            </a:extLst>
          </p:cNvPr>
          <p:cNvPicPr>
            <a:picLocks noChangeAspect="1"/>
          </p:cNvPicPr>
          <p:nvPr/>
        </p:nvPicPr>
        <p:blipFill>
          <a:blip r:embed="rId2"/>
          <a:stretch>
            <a:fillRect/>
          </a:stretch>
        </p:blipFill>
        <p:spPr>
          <a:xfrm>
            <a:off x="875327" y="3463470"/>
            <a:ext cx="6973273" cy="3258005"/>
          </a:xfrm>
          <a:prstGeom prst="rect">
            <a:avLst/>
          </a:prstGeom>
        </p:spPr>
      </p:pic>
      <p:sp>
        <p:nvSpPr>
          <p:cNvPr id="2" name="Title 1">
            <a:extLst>
              <a:ext uri="{FF2B5EF4-FFF2-40B4-BE49-F238E27FC236}">
                <a16:creationId xmlns:a16="http://schemas.microsoft.com/office/drawing/2014/main" id="{0A65C8FB-069B-8966-F4EA-951ED6084FC4}"/>
              </a:ext>
            </a:extLst>
          </p:cNvPr>
          <p:cNvSpPr>
            <a:spLocks noGrp="1"/>
          </p:cNvSpPr>
          <p:nvPr>
            <p:ph type="title"/>
          </p:nvPr>
        </p:nvSpPr>
        <p:spPr>
          <a:xfrm>
            <a:off x="228600" y="89399"/>
            <a:ext cx="8229600" cy="1143000"/>
          </a:xfrm>
        </p:spPr>
        <p:txBody>
          <a:bodyPr>
            <a:normAutofit fontScale="90000"/>
          </a:bodyPr>
          <a:lstStyle/>
          <a:p>
            <a:r>
              <a:rPr lang="en-US" sz="3100" dirty="0"/>
              <a:t>Convert “</a:t>
            </a:r>
            <a:r>
              <a:rPr lang="en-US" sz="3100" dirty="0" err="1"/>
              <a:t>subword</a:t>
            </a:r>
            <a:r>
              <a:rPr lang="en-US" sz="3100" dirty="0"/>
              <a:t>” into “token” (for the Transformer)</a:t>
            </a:r>
            <a:br>
              <a:rPr lang="en-US" sz="3100" dirty="0"/>
            </a:br>
            <a:r>
              <a:rPr lang="en-US" sz="1600" dirty="0">
                <a:hlinkClick r:id="rId3"/>
              </a:rPr>
              <a:t>https://www.exxactcorp.com/blog/Deep-Learning/how-do-bert-transformers-work</a:t>
            </a:r>
            <a:r>
              <a:rPr lang="en-US" sz="1600" dirty="0"/>
              <a:t> </a:t>
            </a:r>
            <a:endParaRPr lang="en-US" dirty="0"/>
          </a:p>
        </p:txBody>
      </p:sp>
      <p:sp>
        <p:nvSpPr>
          <p:cNvPr id="3" name="Content Placeholder 2">
            <a:extLst>
              <a:ext uri="{FF2B5EF4-FFF2-40B4-BE49-F238E27FC236}">
                <a16:creationId xmlns:a16="http://schemas.microsoft.com/office/drawing/2014/main" id="{0B4B363E-45A6-1A92-907D-CDF183369781}"/>
              </a:ext>
            </a:extLst>
          </p:cNvPr>
          <p:cNvSpPr>
            <a:spLocks noGrp="1"/>
          </p:cNvSpPr>
          <p:nvPr>
            <p:ph idx="1"/>
          </p:nvPr>
        </p:nvSpPr>
        <p:spPr>
          <a:xfrm>
            <a:off x="152400" y="1030841"/>
            <a:ext cx="8839200" cy="4525963"/>
          </a:xfrm>
        </p:spPr>
        <p:txBody>
          <a:bodyPr>
            <a:normAutofit/>
          </a:bodyPr>
          <a:lstStyle/>
          <a:p>
            <a:r>
              <a:rPr lang="en-US" sz="2400" dirty="0"/>
              <a:t>Example: A dictionary has </a:t>
            </a:r>
            <a:r>
              <a:rPr lang="en-US" sz="2400" dirty="0" err="1"/>
              <a:t>VocabSize</a:t>
            </a:r>
            <a:r>
              <a:rPr lang="en-US" sz="2400" dirty="0"/>
              <a:t>=</a:t>
            </a:r>
            <a:r>
              <a:rPr lang="en-US" sz="2400" dirty="0">
                <a:sym typeface="Symbol" panose="05050102010706020507" pitchFamily="18" charset="2"/>
              </a:rPr>
              <a:t></a:t>
            </a:r>
            <a:r>
              <a:rPr lang="en-US" sz="2400" dirty="0"/>
              <a:t>30000, sub-words=30500</a:t>
            </a:r>
          </a:p>
          <a:p>
            <a:r>
              <a:rPr lang="en-US" sz="2400" dirty="0"/>
              <a:t>A </a:t>
            </a:r>
            <a:r>
              <a:rPr lang="en-US" sz="2400" dirty="0" err="1"/>
              <a:t>subword</a:t>
            </a:r>
            <a:r>
              <a:rPr lang="en-US" sz="2400" dirty="0"/>
              <a:t> Xin =L x 30500 (one hot; only 1 bit is 1 , other bits are 0)</a:t>
            </a:r>
          </a:p>
          <a:p>
            <a:r>
              <a:rPr lang="en-US" sz="2400" dirty="0"/>
              <a:t>A token (X </a:t>
            </a:r>
            <a:r>
              <a:rPr lang="en-US" sz="2400" baseline="-25000" dirty="0"/>
              <a:t>(L x </a:t>
            </a:r>
            <a:r>
              <a:rPr lang="en-US" sz="2400" baseline="-25000" dirty="0" err="1"/>
              <a:t>dmodel</a:t>
            </a:r>
            <a:r>
              <a:rPr lang="en-US" sz="2400" baseline="-25000" dirty="0"/>
              <a:t>)</a:t>
            </a:r>
            <a:r>
              <a:rPr lang="en-US" sz="2400" dirty="0"/>
              <a:t>) has embedded size </a:t>
            </a:r>
            <a:r>
              <a:rPr lang="en-US" sz="2400" dirty="0" err="1"/>
              <a:t>dmodel</a:t>
            </a:r>
            <a:r>
              <a:rPr lang="en-US" sz="2400" dirty="0"/>
              <a:t>=768. (768 floating point numbers ,not one hot)</a:t>
            </a:r>
          </a:p>
          <a:p>
            <a:r>
              <a:rPr lang="en-US" sz="2400" dirty="0"/>
              <a:t>Using X</a:t>
            </a:r>
            <a:r>
              <a:rPr lang="en-US" sz="2400" baseline="-25000" dirty="0"/>
              <a:t> (L x </a:t>
            </a:r>
            <a:r>
              <a:rPr lang="en-US" sz="2400" baseline="-25000" dirty="0" err="1"/>
              <a:t>dmodel</a:t>
            </a:r>
            <a:r>
              <a:rPr lang="en-US" sz="2400" baseline="-25000" dirty="0"/>
              <a:t>=768 ) </a:t>
            </a:r>
            <a:r>
              <a:rPr lang="en-US" sz="2400" dirty="0"/>
              <a:t>= Xin</a:t>
            </a:r>
            <a:r>
              <a:rPr lang="en-US" sz="2400" baseline="-25000" dirty="0"/>
              <a:t>(L x v=30500 ) </a:t>
            </a:r>
            <a:r>
              <a:rPr lang="en-US" sz="2400" dirty="0"/>
              <a:t>*W</a:t>
            </a:r>
            <a:r>
              <a:rPr lang="en-US" sz="2400" baseline="-25000" dirty="0"/>
              <a:t>(v=30500*</a:t>
            </a:r>
            <a:r>
              <a:rPr lang="en-US" sz="2400" baseline="-25000" dirty="0" err="1"/>
              <a:t>dmodel</a:t>
            </a:r>
            <a:r>
              <a:rPr lang="en-US" sz="2400" baseline="-25000" dirty="0"/>
              <a:t>=768) </a:t>
            </a:r>
            <a:r>
              <a:rPr lang="en-US" sz="2400" dirty="0"/>
              <a:t> to convert Xin to X. A learnable weight matrix W is used. For the conversion.</a:t>
            </a:r>
          </a:p>
        </p:txBody>
      </p:sp>
      <p:sp>
        <p:nvSpPr>
          <p:cNvPr id="4" name="Footer Placeholder 3">
            <a:extLst>
              <a:ext uri="{FF2B5EF4-FFF2-40B4-BE49-F238E27FC236}">
                <a16:creationId xmlns:a16="http://schemas.microsoft.com/office/drawing/2014/main" id="{9193C5BA-0505-B464-79EC-09270CFA4B42}"/>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3D30A28C-BC24-A682-44DA-775F5DCB45F0}"/>
              </a:ext>
            </a:extLst>
          </p:cNvPr>
          <p:cNvSpPr>
            <a:spLocks noGrp="1"/>
          </p:cNvSpPr>
          <p:nvPr>
            <p:ph type="sldNum" sz="quarter" idx="12"/>
          </p:nvPr>
        </p:nvSpPr>
        <p:spPr/>
        <p:txBody>
          <a:bodyPr/>
          <a:lstStyle/>
          <a:p>
            <a:fld id="{7C12A529-2220-4038-9210-A21DB7BAEFCE}" type="slidenum">
              <a:rPr lang="en-US" smtClean="0"/>
              <a:t>12</a:t>
            </a:fld>
            <a:endParaRPr lang="en-US"/>
          </a:p>
        </p:txBody>
      </p:sp>
      <p:sp>
        <p:nvSpPr>
          <p:cNvPr id="11" name="TextBox 10">
            <a:extLst>
              <a:ext uri="{FF2B5EF4-FFF2-40B4-BE49-F238E27FC236}">
                <a16:creationId xmlns:a16="http://schemas.microsoft.com/office/drawing/2014/main" id="{7C09E84C-2DD7-E34F-CAF4-21EB42CD9884}"/>
              </a:ext>
            </a:extLst>
          </p:cNvPr>
          <p:cNvSpPr txBox="1"/>
          <p:nvPr/>
        </p:nvSpPr>
        <p:spPr>
          <a:xfrm>
            <a:off x="4900199" y="4654886"/>
            <a:ext cx="2978316" cy="369332"/>
          </a:xfrm>
          <a:prstGeom prst="rect">
            <a:avLst/>
          </a:prstGeom>
          <a:noFill/>
        </p:spPr>
        <p:txBody>
          <a:bodyPr wrap="none" rtlCol="0">
            <a:spAutoFit/>
          </a:bodyPr>
          <a:lstStyle/>
          <a:p>
            <a:r>
              <a:rPr lang="en-US" dirty="0" err="1"/>
              <a:t>dmodel</a:t>
            </a:r>
            <a:r>
              <a:rPr lang="en-US" dirty="0"/>
              <a:t>=768 (embedded size)</a:t>
            </a:r>
          </a:p>
        </p:txBody>
      </p:sp>
      <p:sp>
        <p:nvSpPr>
          <p:cNvPr id="13" name="TextBox 12">
            <a:extLst>
              <a:ext uri="{FF2B5EF4-FFF2-40B4-BE49-F238E27FC236}">
                <a16:creationId xmlns:a16="http://schemas.microsoft.com/office/drawing/2014/main" id="{09A9F894-2A95-5054-DAE3-3C7C934E7548}"/>
              </a:ext>
            </a:extLst>
          </p:cNvPr>
          <p:cNvSpPr txBox="1"/>
          <p:nvPr/>
        </p:nvSpPr>
        <p:spPr>
          <a:xfrm>
            <a:off x="4572000" y="5199006"/>
            <a:ext cx="1817357" cy="369332"/>
          </a:xfrm>
          <a:prstGeom prst="rect">
            <a:avLst/>
          </a:prstGeom>
          <a:noFill/>
        </p:spPr>
        <p:txBody>
          <a:bodyPr wrap="none" rtlCol="0">
            <a:spAutoFit/>
          </a:bodyPr>
          <a:lstStyle/>
          <a:p>
            <a:r>
              <a:rPr lang="en-US" dirty="0" err="1"/>
              <a:t>VocabSize</a:t>
            </a:r>
            <a:r>
              <a:rPr lang="en-US" dirty="0"/>
              <a:t>=30533</a:t>
            </a:r>
          </a:p>
        </p:txBody>
      </p:sp>
      <p:sp>
        <p:nvSpPr>
          <p:cNvPr id="6" name="TextBox 5">
            <a:extLst>
              <a:ext uri="{FF2B5EF4-FFF2-40B4-BE49-F238E27FC236}">
                <a16:creationId xmlns:a16="http://schemas.microsoft.com/office/drawing/2014/main" id="{6C1A4B45-AA7F-E6EF-4B6D-88E9F64C354E}"/>
              </a:ext>
            </a:extLst>
          </p:cNvPr>
          <p:cNvSpPr txBox="1"/>
          <p:nvPr/>
        </p:nvSpPr>
        <p:spPr>
          <a:xfrm>
            <a:off x="949802" y="5827769"/>
            <a:ext cx="5879174" cy="369332"/>
          </a:xfrm>
          <a:prstGeom prst="rect">
            <a:avLst/>
          </a:prstGeom>
          <a:noFill/>
        </p:spPr>
        <p:txBody>
          <a:bodyPr wrap="none" rtlCol="0">
            <a:spAutoFit/>
          </a:bodyPr>
          <a:lstStyle/>
          <a:p>
            <a:r>
              <a:rPr lang="en-US" dirty="0"/>
              <a:t>each </a:t>
            </a:r>
            <a:r>
              <a:rPr lang="en-US" dirty="0" err="1"/>
              <a:t>subword</a:t>
            </a:r>
            <a:r>
              <a:rPr lang="en-US" dirty="0"/>
              <a:t> is a vector Xin=(L x 30533) (L x </a:t>
            </a:r>
            <a:r>
              <a:rPr lang="en-US" dirty="0" err="1"/>
              <a:t>onehot_vector</a:t>
            </a:r>
            <a:r>
              <a:rPr lang="en-US" dirty="0"/>
              <a:t>)</a:t>
            </a:r>
          </a:p>
        </p:txBody>
      </p:sp>
      <p:sp>
        <p:nvSpPr>
          <p:cNvPr id="7" name="TextBox 6">
            <a:extLst>
              <a:ext uri="{FF2B5EF4-FFF2-40B4-BE49-F238E27FC236}">
                <a16:creationId xmlns:a16="http://schemas.microsoft.com/office/drawing/2014/main" id="{2D7A5ED9-FB03-2BE7-923F-9096595E9707}"/>
              </a:ext>
            </a:extLst>
          </p:cNvPr>
          <p:cNvSpPr txBox="1"/>
          <p:nvPr/>
        </p:nvSpPr>
        <p:spPr>
          <a:xfrm>
            <a:off x="3329878" y="4592154"/>
            <a:ext cx="580608" cy="369332"/>
          </a:xfrm>
          <a:prstGeom prst="rect">
            <a:avLst/>
          </a:prstGeom>
          <a:noFill/>
        </p:spPr>
        <p:txBody>
          <a:bodyPr wrap="none" rtlCol="0">
            <a:spAutoFit/>
          </a:bodyPr>
          <a:lstStyle/>
          <a:p>
            <a:r>
              <a:rPr lang="en-US" dirty="0"/>
              <a:t>W</a:t>
            </a:r>
            <a:r>
              <a:rPr lang="en-US" baseline="30000" dirty="0"/>
              <a:t>T</a:t>
            </a:r>
            <a:r>
              <a:rPr lang="en-US" dirty="0"/>
              <a:t>=</a:t>
            </a:r>
          </a:p>
        </p:txBody>
      </p:sp>
      <p:cxnSp>
        <p:nvCxnSpPr>
          <p:cNvPr id="16" name="Straight Arrow Connector 15">
            <a:extLst>
              <a:ext uri="{FF2B5EF4-FFF2-40B4-BE49-F238E27FC236}">
                <a16:creationId xmlns:a16="http://schemas.microsoft.com/office/drawing/2014/main" id="{B574B978-E449-F83C-9307-75BEBD7F9926}"/>
              </a:ext>
            </a:extLst>
          </p:cNvPr>
          <p:cNvCxnSpPr>
            <a:cxnSpLocks/>
          </p:cNvCxnSpPr>
          <p:nvPr/>
        </p:nvCxnSpPr>
        <p:spPr>
          <a:xfrm flipV="1">
            <a:off x="1443884" y="3729162"/>
            <a:ext cx="633836" cy="200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B1A14E2-4FF1-3BD0-E6F3-33AD7F199C59}"/>
              </a:ext>
            </a:extLst>
          </p:cNvPr>
          <p:cNvSpPr txBox="1"/>
          <p:nvPr/>
        </p:nvSpPr>
        <p:spPr>
          <a:xfrm>
            <a:off x="227045" y="3759375"/>
            <a:ext cx="987771" cy="369332"/>
          </a:xfrm>
          <a:prstGeom prst="rect">
            <a:avLst/>
          </a:prstGeom>
          <a:noFill/>
        </p:spPr>
        <p:txBody>
          <a:bodyPr wrap="none" rtlCol="0">
            <a:spAutoFit/>
          </a:bodyPr>
          <a:lstStyle/>
          <a:p>
            <a:r>
              <a:rPr lang="en-US" dirty="0"/>
              <a:t>X=768x1</a:t>
            </a:r>
          </a:p>
        </p:txBody>
      </p:sp>
      <p:cxnSp>
        <p:nvCxnSpPr>
          <p:cNvPr id="24" name="Straight Arrow Connector 23">
            <a:extLst>
              <a:ext uri="{FF2B5EF4-FFF2-40B4-BE49-F238E27FC236}">
                <a16:creationId xmlns:a16="http://schemas.microsoft.com/office/drawing/2014/main" id="{AAEC0C12-83DC-F73D-5242-DC8993C32416}"/>
              </a:ext>
            </a:extLst>
          </p:cNvPr>
          <p:cNvCxnSpPr/>
          <p:nvPr/>
        </p:nvCxnSpPr>
        <p:spPr>
          <a:xfrm flipV="1">
            <a:off x="4361963" y="42672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46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7DAB-4F18-E1B9-9420-A28517883690}"/>
              </a:ext>
            </a:extLst>
          </p:cNvPr>
          <p:cNvSpPr>
            <a:spLocks noGrp="1"/>
          </p:cNvSpPr>
          <p:nvPr>
            <p:ph type="title"/>
          </p:nvPr>
        </p:nvSpPr>
        <p:spPr/>
        <p:txBody>
          <a:bodyPr/>
          <a:lstStyle/>
          <a:p>
            <a:r>
              <a:rPr lang="en-US" dirty="0"/>
              <a:t>Exercise 1</a:t>
            </a:r>
          </a:p>
        </p:txBody>
      </p:sp>
      <p:sp>
        <p:nvSpPr>
          <p:cNvPr id="3" name="Content Placeholder 2">
            <a:extLst>
              <a:ext uri="{FF2B5EF4-FFF2-40B4-BE49-F238E27FC236}">
                <a16:creationId xmlns:a16="http://schemas.microsoft.com/office/drawing/2014/main" id="{27A9D07D-C424-377B-8AE6-9EDE795AD80A}"/>
              </a:ext>
            </a:extLst>
          </p:cNvPr>
          <p:cNvSpPr>
            <a:spLocks noGrp="1"/>
          </p:cNvSpPr>
          <p:nvPr>
            <p:ph idx="1"/>
          </p:nvPr>
        </p:nvSpPr>
        <p:spPr/>
        <p:txBody>
          <a:bodyPr>
            <a:normAutofit fontScale="77500" lnSpcReduction="20000"/>
          </a:bodyPr>
          <a:lstStyle/>
          <a:p>
            <a:r>
              <a:rPr lang="en-US" dirty="0"/>
              <a:t>The </a:t>
            </a:r>
            <a:r>
              <a:rPr lang="en-US" dirty="0" err="1"/>
              <a:t>VocabSize</a:t>
            </a:r>
            <a:r>
              <a:rPr lang="en-US" dirty="0"/>
              <a:t> a dictionary is v=10000.</a:t>
            </a:r>
          </a:p>
          <a:p>
            <a:r>
              <a:rPr lang="en-US" dirty="0"/>
              <a:t>1.a) How to represent a </a:t>
            </a:r>
            <a:r>
              <a:rPr lang="en-US" dirty="0" err="1"/>
              <a:t>subword</a:t>
            </a:r>
            <a:r>
              <a:rPr lang="en-US" dirty="0"/>
              <a:t> token vector?</a:t>
            </a:r>
          </a:p>
          <a:p>
            <a:pPr marL="971550" lvl="1" indent="-514350">
              <a:buFont typeface="+mj-lt"/>
              <a:buAutoNum type="arabicParenR"/>
            </a:pPr>
            <a:r>
              <a:rPr lang="en-US" dirty="0"/>
              <a:t>One-hot vector of size 10000x1 ,</a:t>
            </a:r>
          </a:p>
          <a:p>
            <a:pPr marL="971550" lvl="1" indent="-514350">
              <a:buFont typeface="+mj-lt"/>
              <a:buAutoNum type="arabicParenR"/>
            </a:pPr>
            <a:r>
              <a:rPr lang="en-US" dirty="0"/>
              <a:t>A matrix of size 10000x10000,</a:t>
            </a:r>
          </a:p>
          <a:p>
            <a:pPr marL="971550" lvl="1" indent="-514350">
              <a:buFont typeface="+mj-lt"/>
              <a:buAutoNum type="arabicParenR"/>
            </a:pPr>
            <a:r>
              <a:rPr lang="en-US" dirty="0"/>
              <a:t>A matrix of size 100x100.</a:t>
            </a:r>
          </a:p>
          <a:p>
            <a:r>
              <a:rPr lang="en-US" dirty="0"/>
              <a:t>1.b) The </a:t>
            </a:r>
            <a:r>
              <a:rPr lang="en-US" dirty="0" err="1"/>
              <a:t>subword</a:t>
            </a:r>
            <a:r>
              <a:rPr lang="en-US" dirty="0"/>
              <a:t> (Xin</a:t>
            </a:r>
            <a:r>
              <a:rPr lang="en-US" sz="3200" dirty="0"/>
              <a:t> </a:t>
            </a:r>
            <a:r>
              <a:rPr lang="en-US" sz="3200" baseline="-25000" dirty="0"/>
              <a:t>L x v </a:t>
            </a:r>
            <a:r>
              <a:rPr lang="en-US" dirty="0"/>
              <a:t>) is to be converted to a token X by a weight matrix W . If a token is embedded using </a:t>
            </a:r>
            <a:r>
              <a:rPr lang="en-US" dirty="0" err="1"/>
              <a:t>dmodel</a:t>
            </a:r>
            <a:r>
              <a:rPr lang="en-US" dirty="0"/>
              <a:t>=512, what is the size of the weight matrix (W). Hint:  X</a:t>
            </a:r>
            <a:r>
              <a:rPr lang="en-US" sz="3200" baseline="-25000" dirty="0"/>
              <a:t> (L x </a:t>
            </a:r>
            <a:r>
              <a:rPr lang="en-US" sz="3200" baseline="-25000" dirty="0" err="1"/>
              <a:t>dmodel</a:t>
            </a:r>
            <a:r>
              <a:rPr lang="en-US" sz="3200" baseline="-25000" dirty="0"/>
              <a:t> ) </a:t>
            </a:r>
            <a:r>
              <a:rPr lang="en-US" dirty="0"/>
              <a:t>=</a:t>
            </a:r>
            <a:r>
              <a:rPr lang="en-US" sz="3200" dirty="0"/>
              <a:t> Xin</a:t>
            </a:r>
            <a:r>
              <a:rPr lang="en-US" sz="3200" baseline="-25000" dirty="0"/>
              <a:t>(L x v ) </a:t>
            </a:r>
            <a:r>
              <a:rPr lang="en-US" sz="3200" dirty="0"/>
              <a:t>*W</a:t>
            </a:r>
            <a:r>
              <a:rPr lang="en-US" sz="3200" baseline="-25000" dirty="0"/>
              <a:t> </a:t>
            </a:r>
            <a:endParaRPr lang="en-US" dirty="0"/>
          </a:p>
          <a:p>
            <a:pPr marL="971550" lvl="1" indent="-514350">
              <a:buFont typeface="+mj-lt"/>
              <a:buAutoNum type="arabicParenR"/>
            </a:pPr>
            <a:r>
              <a:rPr lang="en-US" dirty="0"/>
              <a:t>W</a:t>
            </a:r>
            <a:r>
              <a:rPr lang="en-US" sz="2800" baseline="-25000" dirty="0"/>
              <a:t>10000 x 512</a:t>
            </a:r>
            <a:endParaRPr lang="en-US" dirty="0"/>
          </a:p>
          <a:p>
            <a:pPr marL="971550" lvl="1" indent="-514350">
              <a:buFont typeface="+mj-lt"/>
              <a:buAutoNum type="arabicParenR"/>
            </a:pPr>
            <a:r>
              <a:rPr lang="en-US" dirty="0"/>
              <a:t>W</a:t>
            </a:r>
            <a:r>
              <a:rPr lang="en-US" baseline="-25000" dirty="0"/>
              <a:t>512 x </a:t>
            </a:r>
            <a:r>
              <a:rPr lang="en-US" sz="2800" baseline="-25000" dirty="0"/>
              <a:t>10000</a:t>
            </a:r>
            <a:endParaRPr lang="en-US" dirty="0"/>
          </a:p>
          <a:p>
            <a:pPr marL="971550" lvl="1" indent="-514350">
              <a:buFont typeface="+mj-lt"/>
              <a:buAutoNum type="arabicParenR"/>
            </a:pPr>
            <a:r>
              <a:rPr lang="en-US" dirty="0"/>
              <a:t>W</a:t>
            </a:r>
            <a:r>
              <a:rPr lang="en-US" baseline="-25000" dirty="0"/>
              <a:t>512</a:t>
            </a:r>
            <a:r>
              <a:rPr lang="en-US" sz="2800" baseline="-25000" dirty="0"/>
              <a:t> x 512</a:t>
            </a:r>
            <a:endParaRPr lang="en-US" dirty="0"/>
          </a:p>
          <a:p>
            <a:pPr marL="971550" lvl="1" indent="-514350">
              <a:buFont typeface="+mj-lt"/>
              <a:buAutoNum type="arabicParenR"/>
            </a:pPr>
            <a:r>
              <a:rPr lang="en-US" dirty="0"/>
              <a:t>W</a:t>
            </a:r>
            <a:r>
              <a:rPr lang="en-US" sz="2800" baseline="-25000" dirty="0"/>
              <a:t>10000 x 10000</a:t>
            </a:r>
            <a:endParaRPr lang="en-US" dirty="0"/>
          </a:p>
          <a:p>
            <a:pPr marL="971550" lvl="1" indent="-514350">
              <a:buFont typeface="+mj-lt"/>
              <a:buAutoNum type="arabicParenR"/>
            </a:pPr>
            <a:endParaRPr lang="en-US" dirty="0"/>
          </a:p>
          <a:p>
            <a:pPr marL="971550" lvl="1" indent="-514350">
              <a:buFont typeface="+mj-lt"/>
              <a:buAutoNum type="arabicParenR"/>
            </a:pPr>
            <a:endParaRPr lang="en-US" dirty="0"/>
          </a:p>
          <a:p>
            <a:endParaRPr lang="en-US" dirty="0"/>
          </a:p>
        </p:txBody>
      </p:sp>
      <p:sp>
        <p:nvSpPr>
          <p:cNvPr id="4" name="Footer Placeholder 3">
            <a:extLst>
              <a:ext uri="{FF2B5EF4-FFF2-40B4-BE49-F238E27FC236}">
                <a16:creationId xmlns:a16="http://schemas.microsoft.com/office/drawing/2014/main" id="{6A07C3DD-9E6B-9BDF-6006-D966BA0853D5}"/>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E9A83382-9487-A472-50C0-69353EAB3600}"/>
              </a:ext>
            </a:extLst>
          </p:cNvPr>
          <p:cNvSpPr>
            <a:spLocks noGrp="1"/>
          </p:cNvSpPr>
          <p:nvPr>
            <p:ph type="sldNum" sz="quarter" idx="12"/>
          </p:nvPr>
        </p:nvSpPr>
        <p:spPr/>
        <p:txBody>
          <a:bodyPr/>
          <a:lstStyle/>
          <a:p>
            <a:fld id="{7C12A529-2220-4038-9210-A21DB7BAEFCE}" type="slidenum">
              <a:rPr lang="en-US" smtClean="0"/>
              <a:t>13</a:t>
            </a:fld>
            <a:endParaRPr lang="en-US"/>
          </a:p>
        </p:txBody>
      </p:sp>
      <p:pic>
        <p:nvPicPr>
          <p:cNvPr id="1026" name="Picture 2">
            <a:extLst>
              <a:ext uri="{FF2B5EF4-FFF2-40B4-BE49-F238E27FC236}">
                <a16:creationId xmlns:a16="http://schemas.microsoft.com/office/drawing/2014/main" id="{CCDA37CA-9587-2D4F-F1E5-329F71BD4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26988"/>
            <a:ext cx="16383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9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95A8573-71BD-67B0-7E1B-16D02532421F}"/>
              </a:ext>
            </a:extLst>
          </p:cNvPr>
          <p:cNvPicPr>
            <a:picLocks noChangeAspect="1"/>
          </p:cNvPicPr>
          <p:nvPr/>
        </p:nvPicPr>
        <p:blipFill>
          <a:blip r:embed="rId3"/>
          <a:stretch>
            <a:fillRect/>
          </a:stretch>
        </p:blipFill>
        <p:spPr>
          <a:xfrm>
            <a:off x="206296" y="2819400"/>
            <a:ext cx="2614032" cy="2980634"/>
          </a:xfrm>
          <a:prstGeom prst="rect">
            <a:avLst/>
          </a:prstGeom>
        </p:spPr>
      </p:pic>
      <p:sp>
        <p:nvSpPr>
          <p:cNvPr id="11" name="TextBox 10">
            <a:extLst>
              <a:ext uri="{FF2B5EF4-FFF2-40B4-BE49-F238E27FC236}">
                <a16:creationId xmlns:a16="http://schemas.microsoft.com/office/drawing/2014/main" id="{0410BA65-461A-AC56-796D-A07184F7BF76}"/>
              </a:ext>
            </a:extLst>
          </p:cNvPr>
          <p:cNvSpPr txBox="1"/>
          <p:nvPr/>
        </p:nvSpPr>
        <p:spPr>
          <a:xfrm>
            <a:off x="2667000" y="3235238"/>
            <a:ext cx="5613069" cy="1754326"/>
          </a:xfrm>
          <a:prstGeom prst="rect">
            <a:avLst/>
          </a:prstGeom>
          <a:noFill/>
        </p:spPr>
        <p:txBody>
          <a:bodyPr wrap="square">
            <a:spAutoFit/>
          </a:bodyPr>
          <a:lstStyle/>
          <a:p>
            <a:r>
              <a:rPr lang="en-US" dirty="0"/>
              <a:t>Input=X=    </a:t>
            </a:r>
          </a:p>
          <a:p>
            <a:r>
              <a:rPr lang="en-US" dirty="0"/>
              <a:t>0.8147    0.0975    0.1576    0.1419    0.6557    0.7577</a:t>
            </a:r>
          </a:p>
          <a:p>
            <a:r>
              <a:rPr lang="en-US" dirty="0"/>
              <a:t>0.9058    0.2785    0.9706    0.4218    0.0357    0.7431</a:t>
            </a:r>
          </a:p>
          <a:p>
            <a:r>
              <a:rPr lang="en-US" dirty="0"/>
              <a:t>0.1270    0.5469    0.9572    0.9157    0.8491    0.3922</a:t>
            </a:r>
          </a:p>
          <a:p>
            <a:r>
              <a:rPr lang="en-US" dirty="0"/>
              <a:t>0.9134    0.9575    0.4854    0.7922    0.9340    0.6555</a:t>
            </a:r>
          </a:p>
          <a:p>
            <a:r>
              <a:rPr lang="en-US" dirty="0"/>
              <a:t>0.6324    0.9649    0.8003    0.9595    0.6787    0.1712</a:t>
            </a:r>
          </a:p>
        </p:txBody>
      </p:sp>
      <p:sp>
        <p:nvSpPr>
          <p:cNvPr id="2" name="Title 1">
            <a:extLst>
              <a:ext uri="{FF2B5EF4-FFF2-40B4-BE49-F238E27FC236}">
                <a16:creationId xmlns:a16="http://schemas.microsoft.com/office/drawing/2014/main" id="{4E45038A-C586-3B0F-B1AC-0C237D9FF06A}"/>
              </a:ext>
            </a:extLst>
          </p:cNvPr>
          <p:cNvSpPr>
            <a:spLocks noGrp="1"/>
          </p:cNvSpPr>
          <p:nvPr>
            <p:ph type="title"/>
          </p:nvPr>
        </p:nvSpPr>
        <p:spPr>
          <a:xfrm>
            <a:off x="340567" y="842977"/>
            <a:ext cx="8229600" cy="1143000"/>
          </a:xfrm>
        </p:spPr>
        <p:txBody>
          <a:bodyPr>
            <a:noAutofit/>
          </a:bodyPr>
          <a:lstStyle/>
          <a:p>
            <a:pPr algn="l"/>
            <a:r>
              <a:rPr lang="en-US" sz="2400" dirty="0"/>
              <a:t>Example: </a:t>
            </a:r>
            <a:br>
              <a:rPr lang="en-US" sz="2400" dirty="0"/>
            </a:br>
            <a:r>
              <a:rPr lang="en-US" sz="2400" dirty="0"/>
              <a:t>Embedding vector dimension (</a:t>
            </a:r>
            <a:r>
              <a:rPr lang="en-US" sz="2400" dirty="0" err="1"/>
              <a:t>dmodel</a:t>
            </a:r>
            <a:r>
              <a:rPr lang="en-US" sz="2400" dirty="0"/>
              <a:t>) =6 for each word, </a:t>
            </a:r>
            <a:br>
              <a:rPr lang="en-US" sz="2400" dirty="0"/>
            </a:br>
            <a:r>
              <a:rPr lang="en-US" sz="2400" dirty="0"/>
              <a:t>input sentence length(L) =5 words</a:t>
            </a:r>
            <a:br>
              <a:rPr lang="en-US" sz="2400" dirty="0"/>
            </a:br>
            <a:r>
              <a:rPr lang="en-US" sz="2400" dirty="0"/>
              <a:t>The sentence (or token sequence) </a:t>
            </a:r>
            <a:r>
              <a:rPr lang="en-HK" sz="2400" dirty="0"/>
              <a:t>“</a:t>
            </a:r>
            <a:r>
              <a:rPr lang="en-HK" sz="2400" dirty="0">
                <a:solidFill>
                  <a:srgbClr val="7030A0"/>
                </a:solidFill>
              </a:rPr>
              <a:t>All men eat hot pie</a:t>
            </a:r>
            <a:r>
              <a:rPr lang="en-HK" sz="2400" dirty="0"/>
              <a:t>”</a:t>
            </a:r>
            <a:br>
              <a:rPr lang="en-HK" sz="2400" dirty="0"/>
            </a:br>
            <a:r>
              <a:rPr lang="en-US" sz="2400" dirty="0"/>
              <a:t>(Note: context length means the max length of the sequence)</a:t>
            </a:r>
            <a:br>
              <a:rPr lang="en-HK" sz="2400" dirty="0"/>
            </a:br>
            <a:endParaRPr lang="en-HK" sz="2400" dirty="0"/>
          </a:p>
        </p:txBody>
      </p:sp>
      <p:sp>
        <p:nvSpPr>
          <p:cNvPr id="3" name="Content Placeholder 2">
            <a:extLst>
              <a:ext uri="{FF2B5EF4-FFF2-40B4-BE49-F238E27FC236}">
                <a16:creationId xmlns:a16="http://schemas.microsoft.com/office/drawing/2014/main" id="{FEC94FFC-34C7-B38F-ACFD-3DEB7EB9F734}"/>
              </a:ext>
            </a:extLst>
          </p:cNvPr>
          <p:cNvSpPr>
            <a:spLocks noGrp="1"/>
          </p:cNvSpPr>
          <p:nvPr>
            <p:ph idx="1"/>
          </p:nvPr>
        </p:nvSpPr>
        <p:spPr>
          <a:xfrm>
            <a:off x="7010400" y="5860956"/>
            <a:ext cx="204182" cy="267039"/>
          </a:xfrm>
        </p:spPr>
        <p:txBody>
          <a:bodyPr>
            <a:normAutofit fontScale="40000" lnSpcReduction="20000"/>
          </a:bodyPr>
          <a:lstStyle/>
          <a:p>
            <a:r>
              <a:rPr lang="en-HK" dirty="0"/>
              <a:t> </a:t>
            </a:r>
          </a:p>
        </p:txBody>
      </p:sp>
      <p:sp>
        <p:nvSpPr>
          <p:cNvPr id="4" name="Footer Placeholder 3">
            <a:extLst>
              <a:ext uri="{FF2B5EF4-FFF2-40B4-BE49-F238E27FC236}">
                <a16:creationId xmlns:a16="http://schemas.microsoft.com/office/drawing/2014/main" id="{AF52C5C1-245F-7206-B07C-D21F827AC1D5}"/>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F1A902E5-B39A-833E-BF46-21FB09A24181}"/>
              </a:ext>
            </a:extLst>
          </p:cNvPr>
          <p:cNvSpPr>
            <a:spLocks noGrp="1"/>
          </p:cNvSpPr>
          <p:nvPr>
            <p:ph type="sldNum" sz="quarter" idx="12"/>
          </p:nvPr>
        </p:nvSpPr>
        <p:spPr/>
        <p:txBody>
          <a:bodyPr/>
          <a:lstStyle/>
          <a:p>
            <a:fld id="{7C12A529-2220-4038-9210-A21DB7BAEFCE}" type="slidenum">
              <a:rPr lang="en-US" smtClean="0"/>
              <a:t>14</a:t>
            </a:fld>
            <a:endParaRPr lang="en-US"/>
          </a:p>
        </p:txBody>
      </p:sp>
      <p:sp>
        <p:nvSpPr>
          <p:cNvPr id="8" name="TextBox 7">
            <a:extLst>
              <a:ext uri="{FF2B5EF4-FFF2-40B4-BE49-F238E27FC236}">
                <a16:creationId xmlns:a16="http://schemas.microsoft.com/office/drawing/2014/main" id="{20292AA5-6026-6654-1BE7-015C67149EBF}"/>
              </a:ext>
            </a:extLst>
          </p:cNvPr>
          <p:cNvSpPr txBox="1"/>
          <p:nvPr/>
        </p:nvSpPr>
        <p:spPr>
          <a:xfrm>
            <a:off x="152400" y="2100154"/>
            <a:ext cx="1295400" cy="646331"/>
          </a:xfrm>
          <a:prstGeom prst="rect">
            <a:avLst/>
          </a:prstGeom>
          <a:noFill/>
        </p:spPr>
        <p:txBody>
          <a:bodyPr wrap="square" rtlCol="0">
            <a:spAutoFit/>
          </a:bodyPr>
          <a:lstStyle/>
          <a:p>
            <a:r>
              <a:rPr lang="en-US" dirty="0"/>
              <a:t>Positional encoding</a:t>
            </a:r>
            <a:endParaRPr lang="en-HK" dirty="0"/>
          </a:p>
        </p:txBody>
      </p:sp>
      <p:cxnSp>
        <p:nvCxnSpPr>
          <p:cNvPr id="10" name="Straight Arrow Connector 9">
            <a:extLst>
              <a:ext uri="{FF2B5EF4-FFF2-40B4-BE49-F238E27FC236}">
                <a16:creationId xmlns:a16="http://schemas.microsoft.com/office/drawing/2014/main" id="{14DFCCAB-2B1B-1A25-404A-1FF5C0882270}"/>
              </a:ext>
            </a:extLst>
          </p:cNvPr>
          <p:cNvCxnSpPr/>
          <p:nvPr/>
        </p:nvCxnSpPr>
        <p:spPr>
          <a:xfrm>
            <a:off x="304800" y="2746485"/>
            <a:ext cx="152400" cy="225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725D8C-A140-B36C-7900-A0C68468A8F1}"/>
              </a:ext>
            </a:extLst>
          </p:cNvPr>
          <p:cNvSpPr txBox="1"/>
          <p:nvPr/>
        </p:nvSpPr>
        <p:spPr>
          <a:xfrm>
            <a:off x="3962466" y="5339729"/>
            <a:ext cx="3503644" cy="369332"/>
          </a:xfrm>
          <a:prstGeom prst="rect">
            <a:avLst/>
          </a:prstGeom>
          <a:noFill/>
        </p:spPr>
        <p:txBody>
          <a:bodyPr wrap="square" rtlCol="0">
            <a:spAutoFit/>
          </a:bodyPr>
          <a:lstStyle/>
          <a:p>
            <a:r>
              <a:rPr lang="en-US" sz="1800" b="1" i="1" dirty="0">
                <a:solidFill>
                  <a:srgbClr val="4C5F7F"/>
                </a:solidFill>
                <a:effectLst/>
                <a:latin typeface="proxima-nova"/>
              </a:rPr>
              <a:t>Token Embedding</a:t>
            </a:r>
            <a:r>
              <a:rPr lang="en-HK" sz="1800" b="1" i="1" dirty="0">
                <a:solidFill>
                  <a:srgbClr val="4C5F7F"/>
                </a:solidFill>
                <a:effectLst/>
                <a:latin typeface="proxima-nova"/>
              </a:rPr>
              <a:t>size is 6</a:t>
            </a:r>
            <a:endParaRPr lang="en-HK" dirty="0"/>
          </a:p>
        </p:txBody>
      </p:sp>
      <p:sp>
        <p:nvSpPr>
          <p:cNvPr id="12" name="TextBox 11">
            <a:extLst>
              <a:ext uri="{FF2B5EF4-FFF2-40B4-BE49-F238E27FC236}">
                <a16:creationId xmlns:a16="http://schemas.microsoft.com/office/drawing/2014/main" id="{EBD8F57D-0EA3-1BA5-5E9C-F3D0850456DF}"/>
              </a:ext>
            </a:extLst>
          </p:cNvPr>
          <p:cNvSpPr txBox="1"/>
          <p:nvPr/>
        </p:nvSpPr>
        <p:spPr>
          <a:xfrm>
            <a:off x="206297" y="0"/>
            <a:ext cx="8861504" cy="369332"/>
          </a:xfrm>
          <a:prstGeom prst="rect">
            <a:avLst/>
          </a:prstGeom>
          <a:noFill/>
        </p:spPr>
        <p:txBody>
          <a:bodyPr wrap="square" rtlCol="0">
            <a:spAutoFit/>
          </a:bodyPr>
          <a:lstStyle/>
          <a:p>
            <a:r>
              <a:rPr lang="en-US" dirty="0">
                <a:solidFill>
                  <a:srgbClr val="FF0000"/>
                </a:solidFill>
              </a:rPr>
              <a:t>Ans: Q1.a) (1)One hot vector of size 10000x1,(correct). Q1.b) (choice 1) W</a:t>
            </a:r>
            <a:r>
              <a:rPr lang="en-US" baseline="-25000" dirty="0">
                <a:solidFill>
                  <a:srgbClr val="FF0000"/>
                </a:solidFill>
              </a:rPr>
              <a:t>10000 x 512</a:t>
            </a:r>
            <a:r>
              <a:rPr lang="en-US" dirty="0">
                <a:solidFill>
                  <a:srgbClr val="FF0000"/>
                </a:solidFill>
              </a:rPr>
              <a:t>  is correct</a:t>
            </a:r>
          </a:p>
        </p:txBody>
      </p:sp>
      <p:sp>
        <p:nvSpPr>
          <p:cNvPr id="14" name="TextBox 13">
            <a:extLst>
              <a:ext uri="{FF2B5EF4-FFF2-40B4-BE49-F238E27FC236}">
                <a16:creationId xmlns:a16="http://schemas.microsoft.com/office/drawing/2014/main" id="{D8FA011E-842E-FD9C-FA8F-511A0E8E9518}"/>
              </a:ext>
            </a:extLst>
          </p:cNvPr>
          <p:cNvSpPr txBox="1"/>
          <p:nvPr/>
        </p:nvSpPr>
        <p:spPr>
          <a:xfrm rot="5400000">
            <a:off x="6954183" y="4099735"/>
            <a:ext cx="2422525" cy="369332"/>
          </a:xfrm>
          <a:prstGeom prst="rect">
            <a:avLst/>
          </a:prstGeom>
          <a:noFill/>
        </p:spPr>
        <p:txBody>
          <a:bodyPr wrap="square">
            <a:spAutoFit/>
          </a:bodyPr>
          <a:lstStyle/>
          <a:p>
            <a:r>
              <a:rPr lang="en-US" b="1" i="0" u="none" strike="noStrike" dirty="0">
                <a:solidFill>
                  <a:srgbClr val="000000"/>
                </a:solidFill>
                <a:effectLst/>
                <a:latin typeface="Aptos Narrow" panose="020B0004020202020204" pitchFamily="34" charset="0"/>
              </a:rPr>
              <a:t>X=</a:t>
            </a:r>
            <a:r>
              <a:rPr lang="en-US" b="1" dirty="0">
                <a:solidFill>
                  <a:srgbClr val="000000"/>
                </a:solidFill>
                <a:latin typeface="Aptos Narrow" panose="020B0004020202020204" pitchFamily="34" charset="0"/>
              </a:rPr>
              <a:t> </a:t>
            </a:r>
            <a:r>
              <a:rPr lang="en-US" dirty="0"/>
              <a:t>All men eat hot pie</a:t>
            </a:r>
          </a:p>
        </p:txBody>
      </p:sp>
      <p:sp>
        <p:nvSpPr>
          <p:cNvPr id="17" name="Right Brace 16">
            <a:extLst>
              <a:ext uri="{FF2B5EF4-FFF2-40B4-BE49-F238E27FC236}">
                <a16:creationId xmlns:a16="http://schemas.microsoft.com/office/drawing/2014/main" id="{DD0B7A85-7855-5018-DE7F-57CAE55AE070}"/>
              </a:ext>
            </a:extLst>
          </p:cNvPr>
          <p:cNvSpPr/>
          <p:nvPr/>
        </p:nvSpPr>
        <p:spPr>
          <a:xfrm rot="5400000">
            <a:off x="4968475" y="2756072"/>
            <a:ext cx="412974" cy="48635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a:extLst>
              <a:ext uri="{FF2B5EF4-FFF2-40B4-BE49-F238E27FC236}">
                <a16:creationId xmlns:a16="http://schemas.microsoft.com/office/drawing/2014/main" id="{79FBF3A1-7F7B-0F4D-A255-AA19F503459D}"/>
              </a:ext>
            </a:extLst>
          </p:cNvPr>
          <p:cNvSpPr/>
          <p:nvPr/>
        </p:nvSpPr>
        <p:spPr>
          <a:xfrm>
            <a:off x="7762973" y="3565681"/>
            <a:ext cx="287850" cy="13845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6E5F9CDB-ED5A-43D6-4C20-25303E6B937C}"/>
              </a:ext>
            </a:extLst>
          </p:cNvPr>
          <p:cNvSpPr/>
          <p:nvPr/>
        </p:nvSpPr>
        <p:spPr>
          <a:xfrm>
            <a:off x="2667000" y="2971800"/>
            <a:ext cx="5683112" cy="298012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376708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5791200" cy="1281113"/>
          </a:xfrm>
        </p:spPr>
        <p:txBody>
          <a:bodyPr/>
          <a:lstStyle/>
          <a:p>
            <a:r>
              <a:rPr lang="en-US" dirty="0"/>
              <a:t>2) Positional encoding</a:t>
            </a:r>
          </a:p>
        </p:txBody>
      </p:sp>
      <p:sp>
        <p:nvSpPr>
          <p:cNvPr id="3" name="Content Placeholder 2"/>
          <p:cNvSpPr>
            <a:spLocks noGrp="1"/>
          </p:cNvSpPr>
          <p:nvPr>
            <p:ph idx="1"/>
          </p:nvPr>
        </p:nvSpPr>
        <p:spPr>
          <a:xfrm>
            <a:off x="457200" y="1417637"/>
            <a:ext cx="4114800" cy="2084595"/>
          </a:xfrm>
        </p:spPr>
        <p:txBody>
          <a:bodyPr>
            <a:normAutofit fontScale="92500" lnSpcReduction="20000"/>
          </a:bodyPr>
          <a:lstStyle/>
          <a:p>
            <a:endParaRPr lang="en-US" dirty="0"/>
          </a:p>
          <a:p>
            <a:r>
              <a:rPr lang="en-US" dirty="0"/>
              <a:t>Make sure each position of the input sequence has a different code</a:t>
            </a:r>
          </a:p>
          <a:p>
            <a:endParaRPr lang="en-US" dirty="0"/>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15</a:t>
            </a:fld>
            <a:endParaRPr lang="en-US"/>
          </a:p>
        </p:txBody>
      </p:sp>
      <p:cxnSp>
        <p:nvCxnSpPr>
          <p:cNvPr id="9" name="Straight Arrow Connector 8"/>
          <p:cNvCxnSpPr/>
          <p:nvPr/>
        </p:nvCxnSpPr>
        <p:spPr>
          <a:xfrm>
            <a:off x="10048461" y="3955774"/>
            <a:ext cx="894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colorful striped graph with numbers&#10;&#10;AI-generated content may be incorrect.">
            <a:extLst>
              <a:ext uri="{FF2B5EF4-FFF2-40B4-BE49-F238E27FC236}">
                <a16:creationId xmlns:a16="http://schemas.microsoft.com/office/drawing/2014/main" id="{5CB84C19-C66C-760F-30FB-AE6ADCCB9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666889"/>
            <a:ext cx="3931595" cy="1091094"/>
          </a:xfrm>
          <a:prstGeom prst="rect">
            <a:avLst/>
          </a:prstGeom>
        </p:spPr>
      </p:pic>
      <p:pic>
        <p:nvPicPr>
          <p:cNvPr id="8" name="Picture 7">
            <a:extLst>
              <a:ext uri="{FF2B5EF4-FFF2-40B4-BE49-F238E27FC236}">
                <a16:creationId xmlns:a16="http://schemas.microsoft.com/office/drawing/2014/main" id="{A202C4F0-5D8F-B2F9-036B-2701C1AB5EDE}"/>
              </a:ext>
            </a:extLst>
          </p:cNvPr>
          <p:cNvPicPr>
            <a:picLocks noChangeAspect="1"/>
          </p:cNvPicPr>
          <p:nvPr/>
        </p:nvPicPr>
        <p:blipFill>
          <a:blip r:embed="rId4"/>
          <a:stretch>
            <a:fillRect/>
          </a:stretch>
        </p:blipFill>
        <p:spPr>
          <a:xfrm>
            <a:off x="4800600" y="1647307"/>
            <a:ext cx="4267796" cy="4039164"/>
          </a:xfrm>
          <a:prstGeom prst="rect">
            <a:avLst/>
          </a:prstGeom>
          <a:ln>
            <a:solidFill>
              <a:schemeClr val="accent1"/>
            </a:solidFill>
          </a:ln>
        </p:spPr>
      </p:pic>
      <p:cxnSp>
        <p:nvCxnSpPr>
          <p:cNvPr id="11" name="Straight Arrow Connector 10"/>
          <p:cNvCxnSpPr>
            <a:cxnSpLocks/>
          </p:cNvCxnSpPr>
          <p:nvPr/>
        </p:nvCxnSpPr>
        <p:spPr>
          <a:xfrm>
            <a:off x="3657600" y="977428"/>
            <a:ext cx="2209800" cy="2978346"/>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95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7117-8AFE-D5AF-19AA-79C19801E770}"/>
              </a:ext>
            </a:extLst>
          </p:cNvPr>
          <p:cNvSpPr>
            <a:spLocks noGrp="1"/>
          </p:cNvSpPr>
          <p:nvPr>
            <p:ph type="title"/>
          </p:nvPr>
        </p:nvSpPr>
        <p:spPr/>
        <p:txBody>
          <a:bodyPr/>
          <a:lstStyle/>
          <a:p>
            <a:r>
              <a:rPr lang="en-US" dirty="0"/>
              <a:t>Positional encoding examples</a:t>
            </a:r>
          </a:p>
        </p:txBody>
      </p:sp>
      <p:sp>
        <p:nvSpPr>
          <p:cNvPr id="4" name="Footer Placeholder 3">
            <a:extLst>
              <a:ext uri="{FF2B5EF4-FFF2-40B4-BE49-F238E27FC236}">
                <a16:creationId xmlns:a16="http://schemas.microsoft.com/office/drawing/2014/main" id="{604F2FBC-9858-A769-524D-6753CCB15818}"/>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9B5B3781-A6BB-F5BE-814F-E2EA712C14EC}"/>
              </a:ext>
            </a:extLst>
          </p:cNvPr>
          <p:cNvSpPr>
            <a:spLocks noGrp="1"/>
          </p:cNvSpPr>
          <p:nvPr>
            <p:ph type="sldNum" sz="quarter" idx="12"/>
          </p:nvPr>
        </p:nvSpPr>
        <p:spPr/>
        <p:txBody>
          <a:bodyPr/>
          <a:lstStyle/>
          <a:p>
            <a:fld id="{7C12A529-2220-4038-9210-A21DB7BAEFCE}" type="slidenum">
              <a:rPr lang="en-US" smtClean="0"/>
              <a:t>16</a:t>
            </a:fld>
            <a:endParaRPr lang="en-US"/>
          </a:p>
        </p:txBody>
      </p:sp>
      <p:sp>
        <p:nvSpPr>
          <p:cNvPr id="6" name="Rectangle 1">
            <a:extLst>
              <a:ext uri="{FF2B5EF4-FFF2-40B4-BE49-F238E27FC236}">
                <a16:creationId xmlns:a16="http://schemas.microsoft.com/office/drawing/2014/main" id="{777DE010-5938-8CF5-7CDA-9553E18FA324}"/>
              </a:ext>
            </a:extLst>
          </p:cNvPr>
          <p:cNvSpPr>
            <a:spLocks noGrp="1" noChangeArrowheads="1"/>
          </p:cNvSpPr>
          <p:nvPr>
            <p:ph idx="1"/>
          </p:nvPr>
        </p:nvSpPr>
        <p:spPr bwMode="auto">
          <a:xfrm>
            <a:off x="348242" y="3089905"/>
            <a:ext cx="368963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%code generated by copilot 2025.11.10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function PE = </a:t>
            </a:r>
            <a:r>
              <a:rPr kumimoji="0" lang="en-US" altLang="en-US" sz="900" b="0" i="0" u="none" strike="noStrike" cap="none" normalizeH="0" baseline="0" dirty="0" err="1">
                <a:ln>
                  <a:noFill/>
                </a:ln>
                <a:solidFill>
                  <a:schemeClr val="tx1"/>
                </a:solidFill>
                <a:effectLst/>
              </a:rPr>
              <a:t>positional_encoding</a:t>
            </a:r>
            <a:r>
              <a:rPr kumimoji="0" lang="en-US" altLang="en-US" sz="900" b="0" i="0" u="none" strike="noStrike" cap="none" normalizeH="0" baseline="0" dirty="0">
                <a:ln>
                  <a:noFill/>
                </a:ln>
                <a:solidFill>
                  <a:schemeClr val="tx1"/>
                </a:solidFill>
                <a:effectLst/>
              </a:rPr>
              <a:t>(</a:t>
            </a:r>
            <a:r>
              <a:rPr kumimoji="0" lang="en-US" altLang="en-US" sz="900" b="0" i="0" u="none" strike="noStrike" cap="none" normalizeH="0" baseline="0" dirty="0" err="1">
                <a:ln>
                  <a:noFill/>
                </a:ln>
                <a:solidFill>
                  <a:schemeClr val="tx1"/>
                </a:solidFill>
                <a:effectLst/>
              </a:rPr>
              <a:t>seq_len</a:t>
            </a:r>
            <a:r>
              <a:rPr kumimoji="0" lang="en-US" altLang="en-US" sz="900" b="0" i="0" u="none" strike="noStrike" cap="none" normalizeH="0" baseline="0" dirty="0">
                <a:ln>
                  <a:noFill/>
                </a:ln>
                <a:solidFill>
                  <a:schemeClr val="tx1"/>
                </a:solidFill>
                <a:effectLst/>
              </a:rPr>
              <a:t>, </a:t>
            </a:r>
            <a:r>
              <a:rPr kumimoji="0" lang="en-US" altLang="en-US" sz="900" b="0" i="0" u="none" strike="noStrike" cap="none" normalizeH="0" baseline="0" dirty="0" err="1">
                <a:ln>
                  <a:noFill/>
                </a:ln>
                <a:solidFill>
                  <a:schemeClr val="tx1"/>
                </a:solidFill>
                <a:effectLst/>
              </a:rPr>
              <a:t>d_model</a:t>
            </a:r>
            <a:r>
              <a:rPr kumimoji="0" lang="en-US" altLang="en-US" sz="9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PE = zeros(</a:t>
            </a:r>
            <a:r>
              <a:rPr kumimoji="0" lang="en-US" altLang="en-US" sz="900" b="0" i="0" u="none" strike="noStrike" cap="none" normalizeH="0" baseline="0" dirty="0" err="1">
                <a:ln>
                  <a:noFill/>
                </a:ln>
                <a:solidFill>
                  <a:schemeClr val="tx1"/>
                </a:solidFill>
                <a:effectLst/>
              </a:rPr>
              <a:t>seq_len</a:t>
            </a:r>
            <a:r>
              <a:rPr kumimoji="0" lang="en-US" altLang="en-US" sz="900" b="0" i="0" u="none" strike="noStrike" cap="none" normalizeH="0" baseline="0" dirty="0">
                <a:ln>
                  <a:noFill/>
                </a:ln>
                <a:solidFill>
                  <a:schemeClr val="tx1"/>
                </a:solidFill>
                <a:effectLst/>
              </a:rPr>
              <a:t>, </a:t>
            </a:r>
            <a:r>
              <a:rPr kumimoji="0" lang="en-US" altLang="en-US" sz="900" b="0" i="0" u="none" strike="noStrike" cap="none" normalizeH="0" baseline="0" dirty="0" err="1">
                <a:ln>
                  <a:noFill/>
                </a:ln>
                <a:solidFill>
                  <a:schemeClr val="tx1"/>
                </a:solidFill>
                <a:effectLst/>
              </a:rPr>
              <a:t>d_model</a:t>
            </a:r>
            <a:r>
              <a:rPr kumimoji="0" lang="en-US" altLang="en-US" sz="9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for pos = 0:seq_len-1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for </a:t>
            </a:r>
            <a:r>
              <a:rPr kumimoji="0" lang="en-US" altLang="en-US" sz="900" b="0" i="0" u="none" strike="noStrike" cap="none" normalizeH="0" baseline="0" dirty="0" err="1">
                <a:ln>
                  <a:noFill/>
                </a:ln>
                <a:solidFill>
                  <a:schemeClr val="tx1"/>
                </a:solidFill>
                <a:effectLst/>
              </a:rPr>
              <a:t>i</a:t>
            </a:r>
            <a:r>
              <a:rPr kumimoji="0" lang="en-US" altLang="en-US" sz="900" b="0" i="0" u="none" strike="noStrike" cap="none" normalizeH="0" baseline="0" dirty="0">
                <a:ln>
                  <a:noFill/>
                </a:ln>
                <a:solidFill>
                  <a:schemeClr val="tx1"/>
                </a:solidFill>
                <a:effectLst/>
              </a:rPr>
              <a:t> = 0:floor((d_model-1)/2)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angle = pos / (10000^(2*</a:t>
            </a:r>
            <a:r>
              <a:rPr kumimoji="0" lang="en-US" altLang="en-US" sz="900" b="0" i="0" u="none" strike="noStrike" cap="none" normalizeH="0" baseline="0" dirty="0" err="1">
                <a:ln>
                  <a:noFill/>
                </a:ln>
                <a:solidFill>
                  <a:schemeClr val="tx1"/>
                </a:solidFill>
                <a:effectLst/>
              </a:rPr>
              <a:t>i</a:t>
            </a:r>
            <a:r>
              <a:rPr kumimoji="0" lang="en-US" altLang="en-US" sz="900" b="0" i="0" u="none" strike="noStrike" cap="none" normalizeH="0" baseline="0" dirty="0">
                <a:ln>
                  <a:noFill/>
                </a:ln>
                <a:solidFill>
                  <a:schemeClr val="tx1"/>
                </a:solidFill>
                <a:effectLst/>
              </a:rPr>
              <a:t>/</a:t>
            </a:r>
            <a:r>
              <a:rPr kumimoji="0" lang="en-US" altLang="en-US" sz="900" b="0" i="0" u="none" strike="noStrike" cap="none" normalizeH="0" baseline="0" dirty="0" err="1">
                <a:ln>
                  <a:noFill/>
                </a:ln>
                <a:solidFill>
                  <a:schemeClr val="tx1"/>
                </a:solidFill>
                <a:effectLst/>
              </a:rPr>
              <a:t>d_model</a:t>
            </a:r>
            <a:r>
              <a:rPr kumimoji="0" lang="en-US" altLang="en-US" sz="9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PE(pos+1, 2*i+1) = sin(angle); % even indices (1-based)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if 2*i+2 &lt;= </a:t>
            </a:r>
            <a:r>
              <a:rPr kumimoji="0" lang="en-US" altLang="en-US" sz="900" b="0" i="0" u="none" strike="noStrike" cap="none" normalizeH="0" baseline="0" dirty="0" err="1">
                <a:ln>
                  <a:noFill/>
                </a:ln>
                <a:solidFill>
                  <a:schemeClr val="tx1"/>
                </a:solidFill>
                <a:effectLst/>
              </a:rPr>
              <a:t>d_model</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PE(pos+1, 2*i+2) = cos(angle); % odd indices (1-based)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end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end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end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end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 Example usage: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clear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%generated by copilot 2025.11.10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%function PE = </a:t>
            </a:r>
            <a:r>
              <a:rPr kumimoji="0" lang="en-US" altLang="en-US" sz="900" b="0" i="0" u="none" strike="noStrike" cap="none" normalizeH="0" baseline="0" dirty="0" err="1">
                <a:ln>
                  <a:noFill/>
                </a:ln>
                <a:solidFill>
                  <a:schemeClr val="tx1"/>
                </a:solidFill>
                <a:effectLst/>
              </a:rPr>
              <a:t>positional_encoding</a:t>
            </a:r>
            <a:r>
              <a:rPr kumimoji="0" lang="en-US" altLang="en-US" sz="900" b="0" i="0" u="none" strike="noStrike" cap="none" normalizeH="0" baseline="0" dirty="0">
                <a:ln>
                  <a:noFill/>
                </a:ln>
                <a:solidFill>
                  <a:schemeClr val="tx1"/>
                </a:solidFill>
                <a:effectLst/>
              </a:rPr>
              <a:t>(</a:t>
            </a:r>
            <a:r>
              <a:rPr kumimoji="0" lang="en-US" altLang="en-US" sz="900" b="0" i="0" u="none" strike="noStrike" cap="none" normalizeH="0" baseline="0" dirty="0" err="1">
                <a:ln>
                  <a:noFill/>
                </a:ln>
                <a:solidFill>
                  <a:schemeClr val="tx1"/>
                </a:solidFill>
                <a:effectLst/>
              </a:rPr>
              <a:t>seq_len</a:t>
            </a:r>
            <a:r>
              <a:rPr kumimoji="0" lang="en-US" altLang="en-US" sz="900" b="0" i="0" u="none" strike="noStrike" cap="none" normalizeH="0" baseline="0" dirty="0">
                <a:ln>
                  <a:noFill/>
                </a:ln>
                <a:solidFill>
                  <a:schemeClr val="tx1"/>
                </a:solidFill>
                <a:effectLst/>
              </a:rPr>
              <a:t>, </a:t>
            </a:r>
            <a:r>
              <a:rPr kumimoji="0" lang="en-US" altLang="en-US" sz="900" b="0" i="0" u="none" strike="noStrike" cap="none" normalizeH="0" baseline="0" dirty="0" err="1">
                <a:ln>
                  <a:noFill/>
                </a:ln>
                <a:solidFill>
                  <a:schemeClr val="tx1"/>
                </a:solidFill>
                <a:effectLst/>
              </a:rPr>
              <a:t>d_model</a:t>
            </a:r>
            <a:r>
              <a:rPr kumimoji="0" lang="en-US" altLang="en-US" sz="9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PE = </a:t>
            </a:r>
            <a:r>
              <a:rPr kumimoji="0" lang="en-US" altLang="en-US" sz="900" b="0" i="0" u="none" strike="noStrike" cap="none" normalizeH="0" baseline="0" dirty="0" err="1">
                <a:ln>
                  <a:noFill/>
                </a:ln>
                <a:solidFill>
                  <a:schemeClr val="tx1"/>
                </a:solidFill>
                <a:effectLst/>
              </a:rPr>
              <a:t>positional_encoding</a:t>
            </a:r>
            <a:r>
              <a:rPr kumimoji="0" lang="en-US" altLang="en-US" sz="900" b="0" i="0" u="none" strike="noStrike" cap="none" normalizeH="0" baseline="0" dirty="0">
                <a:ln>
                  <a:noFill/>
                </a:ln>
                <a:solidFill>
                  <a:schemeClr val="tx1"/>
                </a:solidFill>
                <a:effectLst/>
              </a:rPr>
              <a:t>(5, 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%PE = </a:t>
            </a:r>
            <a:r>
              <a:rPr kumimoji="0" lang="en-US" altLang="en-US" sz="900" b="0" i="0" u="none" strike="noStrike" cap="none" normalizeH="0" baseline="0" dirty="0" err="1">
                <a:ln>
                  <a:noFill/>
                </a:ln>
                <a:solidFill>
                  <a:schemeClr val="tx1"/>
                </a:solidFill>
                <a:effectLst/>
              </a:rPr>
              <a:t>positional_encoding</a:t>
            </a:r>
            <a:r>
              <a:rPr kumimoji="0" lang="en-US" altLang="en-US" sz="900" b="0" i="0" u="none" strike="noStrike" cap="none" normalizeH="0" baseline="0" dirty="0">
                <a:ln>
                  <a:noFill/>
                </a:ln>
                <a:solidFill>
                  <a:schemeClr val="tx1"/>
                </a:solidFill>
                <a:effectLst/>
              </a:rPr>
              <a:t>(100,50);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chemeClr val="tx1"/>
                </a:solidFill>
                <a:effectLst/>
              </a:rPr>
              <a:t>disp</a:t>
            </a:r>
            <a:r>
              <a:rPr kumimoji="0" lang="en-US" altLang="en-US" sz="900" b="0" i="0" u="none" strike="noStrike" cap="none" normalizeH="0" baseline="0" dirty="0">
                <a:ln>
                  <a:noFill/>
                </a:ln>
                <a:solidFill>
                  <a:schemeClr val="tx1"/>
                </a:solidFill>
                <a:effectLst/>
              </a:rPr>
              <a:t>(PE);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rPr>
              <a:t>figure(1)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chemeClr val="tx1"/>
                </a:solidFill>
                <a:effectLst/>
              </a:rPr>
              <a:t>clf</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chemeClr val="tx1"/>
                </a:solidFill>
                <a:effectLst/>
              </a:rPr>
              <a:t>imagesc</a:t>
            </a:r>
            <a:r>
              <a:rPr kumimoji="0" lang="en-US" altLang="en-US" sz="900" b="0" i="0" u="none" strike="noStrike" cap="none" normalizeH="0" baseline="0" dirty="0">
                <a:ln>
                  <a:noFill/>
                </a:ln>
                <a:solidFill>
                  <a:schemeClr val="tx1"/>
                </a:solidFill>
                <a:effectLst/>
              </a:rPr>
              <a:t>(PE)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p:txBody>
      </p:sp>
      <p:pic>
        <p:nvPicPr>
          <p:cNvPr id="8" name="Picture 7" descr="A colorful striped graph with numbers&#10;&#10;AI-generated content may be incorrect.">
            <a:extLst>
              <a:ext uri="{FF2B5EF4-FFF2-40B4-BE49-F238E27FC236}">
                <a16:creationId xmlns:a16="http://schemas.microsoft.com/office/drawing/2014/main" id="{63817CA2-8099-3588-D83C-9F463AD8E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853863"/>
            <a:ext cx="3931595" cy="1091094"/>
          </a:xfrm>
          <a:prstGeom prst="rect">
            <a:avLst/>
          </a:prstGeom>
        </p:spPr>
      </p:pic>
      <p:sp>
        <p:nvSpPr>
          <p:cNvPr id="10" name="TextBox 9">
            <a:extLst>
              <a:ext uri="{FF2B5EF4-FFF2-40B4-BE49-F238E27FC236}">
                <a16:creationId xmlns:a16="http://schemas.microsoft.com/office/drawing/2014/main" id="{70A7DC23-D45B-9CCD-FE37-73CEE2F85306}"/>
              </a:ext>
            </a:extLst>
          </p:cNvPr>
          <p:cNvSpPr txBox="1"/>
          <p:nvPr/>
        </p:nvSpPr>
        <p:spPr>
          <a:xfrm>
            <a:off x="4343400" y="1247249"/>
            <a:ext cx="45720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enlo"/>
              </a:rPr>
              <a:t>PE = </a:t>
            </a:r>
            <a:r>
              <a:rPr kumimoji="0" lang="en-US" altLang="en-US" sz="1800" b="0" i="0" u="none" strike="noStrike" cap="none" normalizeH="0" baseline="0" dirty="0" err="1">
                <a:ln>
                  <a:noFill/>
                </a:ln>
                <a:solidFill>
                  <a:schemeClr val="tx1"/>
                </a:solidFill>
                <a:effectLst/>
                <a:latin typeface="Menlo"/>
              </a:rPr>
              <a:t>positional_encoding</a:t>
            </a:r>
            <a:r>
              <a:rPr kumimoji="0" lang="en-US" altLang="en-US" sz="1800" b="0" i="0" u="none" strike="noStrike" cap="none" normalizeH="0" baseline="0" dirty="0">
                <a:ln>
                  <a:noFill/>
                </a:ln>
                <a:solidFill>
                  <a:schemeClr val="tx1"/>
                </a:solidFill>
                <a:effectLst/>
                <a:latin typeface="Menlo"/>
              </a:rPr>
              <a:t>(100, 50);</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Menlo"/>
              </a:rPr>
              <a:t>Example: Sequence length=100, </a:t>
            </a:r>
            <a:r>
              <a:rPr lang="en-US" altLang="en-US" dirty="0" err="1">
                <a:latin typeface="Menlo"/>
              </a:rPr>
              <a:t>d_model</a:t>
            </a:r>
            <a:r>
              <a:rPr lang="en-US" altLang="en-US" dirty="0">
                <a:latin typeface="Menlo"/>
              </a:rPr>
              <a:t>=50</a:t>
            </a:r>
            <a:endParaRPr kumimoji="0" lang="en-US" altLang="en-US" sz="800" b="0"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E62AD5D5-67F7-C4CE-AAA1-2538629E4A80}"/>
              </a:ext>
            </a:extLst>
          </p:cNvPr>
          <p:cNvSpPr txBox="1"/>
          <p:nvPr/>
        </p:nvSpPr>
        <p:spPr>
          <a:xfrm>
            <a:off x="4373877" y="3189109"/>
            <a:ext cx="457200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enlo"/>
              </a:rPr>
              <a:t>PE = </a:t>
            </a:r>
            <a:r>
              <a:rPr kumimoji="0" lang="en-US" altLang="en-US" sz="1800" b="0" i="0" u="none" strike="noStrike" cap="none" normalizeH="0" baseline="0" dirty="0" err="1">
                <a:ln>
                  <a:noFill/>
                </a:ln>
                <a:solidFill>
                  <a:schemeClr val="tx1"/>
                </a:solidFill>
                <a:effectLst/>
                <a:latin typeface="Menlo"/>
              </a:rPr>
              <a:t>positional_encoding</a:t>
            </a:r>
            <a:r>
              <a:rPr kumimoji="0" lang="en-US" altLang="en-US" sz="1800" b="0" i="0" u="none" strike="noStrike" cap="none" normalizeH="0" baseline="0" dirty="0">
                <a:ln>
                  <a:noFill/>
                </a:ln>
                <a:solidFill>
                  <a:schemeClr val="tx1"/>
                </a:solidFill>
                <a:effectLst/>
                <a:latin typeface="Menlo"/>
              </a:rPr>
              <a:t>(5, 6);</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Menlo"/>
              </a:rPr>
              <a:t>Example: Sequence length=5, </a:t>
            </a:r>
            <a:r>
              <a:rPr lang="en-US" altLang="en-US" dirty="0" err="1">
                <a:latin typeface="Menlo"/>
              </a:rPr>
              <a:t>d_model</a:t>
            </a:r>
            <a:r>
              <a:rPr lang="en-US" altLang="en-US" dirty="0">
                <a:latin typeface="Menlo"/>
              </a:rPr>
              <a:t>=6</a:t>
            </a:r>
            <a:endParaRPr lang="en-US" dirty="0"/>
          </a:p>
        </p:txBody>
      </p:sp>
      <p:sp>
        <p:nvSpPr>
          <p:cNvPr id="21" name="TextBox 20">
            <a:extLst>
              <a:ext uri="{FF2B5EF4-FFF2-40B4-BE49-F238E27FC236}">
                <a16:creationId xmlns:a16="http://schemas.microsoft.com/office/drawing/2014/main" id="{E3E8B617-4529-92FD-90F1-D43145CFA63D}"/>
              </a:ext>
            </a:extLst>
          </p:cNvPr>
          <p:cNvSpPr txBox="1"/>
          <p:nvPr/>
        </p:nvSpPr>
        <p:spPr>
          <a:xfrm>
            <a:off x="4348995" y="4907742"/>
            <a:ext cx="4646644" cy="1169551"/>
          </a:xfrm>
          <a:prstGeom prst="rect">
            <a:avLst/>
          </a:prstGeom>
          <a:noFill/>
        </p:spPr>
        <p:txBody>
          <a:bodyPr wrap="square">
            <a:spAutoFit/>
          </a:bodyPr>
          <a:lstStyle/>
          <a:p>
            <a:r>
              <a:rPr lang="en-US" sz="1400" dirty="0"/>
              <a:t>    0              1.0000    0	        1.0000    0             1.0000</a:t>
            </a:r>
          </a:p>
          <a:p>
            <a:r>
              <a:rPr lang="en-US" sz="1400" dirty="0"/>
              <a:t>    0.8415    0.5403    0.0464    0.9989    0.0022    1.0000</a:t>
            </a:r>
          </a:p>
          <a:p>
            <a:r>
              <a:rPr lang="en-US" sz="1400" dirty="0"/>
              <a:t>    0.9093   -0.4161    0.0927    0.9957    0.0043    1.0000</a:t>
            </a:r>
          </a:p>
          <a:p>
            <a:r>
              <a:rPr lang="en-US" sz="1400" dirty="0"/>
              <a:t>    0.1411   -0.9900    0.1388    0.9903    0.0065    1.0000</a:t>
            </a:r>
          </a:p>
          <a:p>
            <a:r>
              <a:rPr lang="en-US" sz="1400" dirty="0"/>
              <a:t>   -0.7568   -0.6536    0.1846    0.9828    0.0086    1.0000</a:t>
            </a:r>
          </a:p>
        </p:txBody>
      </p:sp>
      <p:pic>
        <p:nvPicPr>
          <p:cNvPr id="3" name="Picture 2">
            <a:extLst>
              <a:ext uri="{FF2B5EF4-FFF2-40B4-BE49-F238E27FC236}">
                <a16:creationId xmlns:a16="http://schemas.microsoft.com/office/drawing/2014/main" id="{2ECC22E5-2416-E567-D3E5-A5887BEEF464}"/>
              </a:ext>
            </a:extLst>
          </p:cNvPr>
          <p:cNvPicPr>
            <a:picLocks noChangeAspect="1"/>
          </p:cNvPicPr>
          <p:nvPr/>
        </p:nvPicPr>
        <p:blipFill>
          <a:blip r:embed="rId3"/>
          <a:stretch>
            <a:fillRect/>
          </a:stretch>
        </p:blipFill>
        <p:spPr>
          <a:xfrm>
            <a:off x="457200" y="1480023"/>
            <a:ext cx="3471717" cy="1330825"/>
          </a:xfrm>
          <a:prstGeom prst="rect">
            <a:avLst/>
          </a:prstGeom>
        </p:spPr>
      </p:pic>
      <p:pic>
        <p:nvPicPr>
          <p:cNvPr id="13" name="Picture 12">
            <a:extLst>
              <a:ext uri="{FF2B5EF4-FFF2-40B4-BE49-F238E27FC236}">
                <a16:creationId xmlns:a16="http://schemas.microsoft.com/office/drawing/2014/main" id="{10F79D7C-1333-08C4-DA74-CF62F136F35F}"/>
              </a:ext>
            </a:extLst>
          </p:cNvPr>
          <p:cNvPicPr>
            <a:picLocks noChangeAspect="1"/>
          </p:cNvPicPr>
          <p:nvPr/>
        </p:nvPicPr>
        <p:blipFill>
          <a:blip r:embed="rId4"/>
          <a:stretch>
            <a:fillRect/>
          </a:stretch>
        </p:blipFill>
        <p:spPr>
          <a:xfrm>
            <a:off x="4373877" y="3835440"/>
            <a:ext cx="3689632" cy="1166575"/>
          </a:xfrm>
          <a:prstGeom prst="rect">
            <a:avLst/>
          </a:prstGeom>
        </p:spPr>
      </p:pic>
    </p:spTree>
    <p:extLst>
      <p:ext uri="{BB962C8B-B14F-4D97-AF65-F5344CB8AC3E}">
        <p14:creationId xmlns:p14="http://schemas.microsoft.com/office/powerpoint/2010/main" val="2543524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3423-82E8-79F1-480E-C9486248013A}"/>
              </a:ext>
            </a:extLst>
          </p:cNvPr>
          <p:cNvSpPr>
            <a:spLocks noGrp="1"/>
          </p:cNvSpPr>
          <p:nvPr>
            <p:ph type="title"/>
          </p:nvPr>
        </p:nvSpPr>
        <p:spPr/>
        <p:txBody>
          <a:bodyPr>
            <a:noAutofit/>
          </a:bodyPr>
          <a:lstStyle/>
          <a:p>
            <a:pPr algn="l"/>
            <a:r>
              <a:rPr lang="en-US" sz="2400" dirty="0"/>
              <a:t>Example: </a:t>
            </a:r>
            <a:br>
              <a:rPr lang="en-US" sz="2400" dirty="0"/>
            </a:br>
            <a:r>
              <a:rPr lang="en-US" sz="2400" dirty="0"/>
              <a:t>Embedding vector dimension (</a:t>
            </a:r>
            <a:r>
              <a:rPr lang="en-US" sz="2400" dirty="0" err="1"/>
              <a:t>dmodel</a:t>
            </a:r>
            <a:r>
              <a:rPr lang="en-US" sz="2400" dirty="0"/>
              <a:t>) =6 for each word, </a:t>
            </a:r>
            <a:br>
              <a:rPr lang="en-US" sz="2400" dirty="0"/>
            </a:br>
            <a:r>
              <a:rPr lang="en-US" sz="2400" dirty="0"/>
              <a:t>input sentence length(L) =5 words</a:t>
            </a:r>
            <a:endParaRPr lang="en-HK" sz="2400" dirty="0"/>
          </a:p>
        </p:txBody>
      </p:sp>
      <p:sp>
        <p:nvSpPr>
          <p:cNvPr id="3" name="Content Placeholder 2">
            <a:extLst>
              <a:ext uri="{FF2B5EF4-FFF2-40B4-BE49-F238E27FC236}">
                <a16:creationId xmlns:a16="http://schemas.microsoft.com/office/drawing/2014/main" id="{49A6A0BF-77B3-6632-857C-9B10F5982977}"/>
              </a:ext>
            </a:extLst>
          </p:cNvPr>
          <p:cNvSpPr>
            <a:spLocks noGrp="1"/>
          </p:cNvSpPr>
          <p:nvPr>
            <p:ph idx="1"/>
          </p:nvPr>
        </p:nvSpPr>
        <p:spPr>
          <a:xfrm>
            <a:off x="419100" y="1676400"/>
            <a:ext cx="8229600" cy="4525963"/>
          </a:xfrm>
        </p:spPr>
        <p:txBody>
          <a:bodyPr>
            <a:normAutofit/>
          </a:bodyPr>
          <a:lstStyle/>
          <a:p>
            <a:r>
              <a:rPr lang="en-US" sz="2800" dirty="0"/>
              <a:t>Positional encoding(PE) and input(X) have same dimensions, so they can be added </a:t>
            </a:r>
            <a:endParaRPr lang="en-HK" sz="2800" dirty="0"/>
          </a:p>
        </p:txBody>
      </p:sp>
      <p:sp>
        <p:nvSpPr>
          <p:cNvPr id="4" name="Footer Placeholder 3">
            <a:extLst>
              <a:ext uri="{FF2B5EF4-FFF2-40B4-BE49-F238E27FC236}">
                <a16:creationId xmlns:a16="http://schemas.microsoft.com/office/drawing/2014/main" id="{ED5DBD20-7A83-C1A9-D140-B012BEECC1FC}"/>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D30D3DDB-EB7C-5611-89D0-125D9A97520A}"/>
              </a:ext>
            </a:extLst>
          </p:cNvPr>
          <p:cNvSpPr>
            <a:spLocks noGrp="1"/>
          </p:cNvSpPr>
          <p:nvPr>
            <p:ph type="sldNum" sz="quarter" idx="12"/>
          </p:nvPr>
        </p:nvSpPr>
        <p:spPr/>
        <p:txBody>
          <a:bodyPr/>
          <a:lstStyle/>
          <a:p>
            <a:fld id="{7C12A529-2220-4038-9210-A21DB7BAEFCE}" type="slidenum">
              <a:rPr lang="en-US" smtClean="0"/>
              <a:t>17</a:t>
            </a:fld>
            <a:endParaRPr lang="en-US"/>
          </a:p>
        </p:txBody>
      </p:sp>
      <p:sp>
        <p:nvSpPr>
          <p:cNvPr id="8" name="TextBox 7">
            <a:extLst>
              <a:ext uri="{FF2B5EF4-FFF2-40B4-BE49-F238E27FC236}">
                <a16:creationId xmlns:a16="http://schemas.microsoft.com/office/drawing/2014/main" id="{93E5225F-37A5-519B-9884-095DC0F5C16E}"/>
              </a:ext>
            </a:extLst>
          </p:cNvPr>
          <p:cNvSpPr txBox="1"/>
          <p:nvPr/>
        </p:nvSpPr>
        <p:spPr>
          <a:xfrm>
            <a:off x="228600" y="6096000"/>
            <a:ext cx="45719" cy="369332"/>
          </a:xfrm>
          <a:prstGeom prst="rect">
            <a:avLst/>
          </a:prstGeom>
          <a:noFill/>
        </p:spPr>
        <p:txBody>
          <a:bodyPr wrap="square" rtlCol="0">
            <a:spAutoFit/>
          </a:bodyPr>
          <a:lstStyle/>
          <a:p>
            <a:endParaRPr lang="en-HK" dirty="0"/>
          </a:p>
        </p:txBody>
      </p:sp>
      <p:sp>
        <p:nvSpPr>
          <p:cNvPr id="9" name="TextBox 8">
            <a:extLst>
              <a:ext uri="{FF2B5EF4-FFF2-40B4-BE49-F238E27FC236}">
                <a16:creationId xmlns:a16="http://schemas.microsoft.com/office/drawing/2014/main" id="{86DC5AB4-6F02-DEF6-68DA-84BFDFB2F83B}"/>
              </a:ext>
            </a:extLst>
          </p:cNvPr>
          <p:cNvSpPr txBox="1"/>
          <p:nvPr/>
        </p:nvSpPr>
        <p:spPr>
          <a:xfrm>
            <a:off x="205740" y="5848350"/>
            <a:ext cx="7414260" cy="646331"/>
          </a:xfrm>
          <a:prstGeom prst="rect">
            <a:avLst/>
          </a:prstGeom>
          <a:noFill/>
        </p:spPr>
        <p:txBody>
          <a:bodyPr wrap="square" rtlCol="0">
            <a:spAutoFit/>
          </a:bodyPr>
          <a:lstStyle/>
          <a:p>
            <a:r>
              <a:rPr lang="en-US" dirty="0">
                <a:hlinkClick r:id="rId3"/>
              </a:rPr>
              <a:t>https://medium.com/@sumith.madupu123/understanding-transformer-architecture-using-simple-math-be6c2e1cdcc7</a:t>
            </a:r>
            <a:r>
              <a:rPr lang="en-US" dirty="0"/>
              <a:t> </a:t>
            </a:r>
            <a:endParaRPr lang="en-HK" dirty="0"/>
          </a:p>
        </p:txBody>
      </p:sp>
      <p:pic>
        <p:nvPicPr>
          <p:cNvPr id="14" name="Picture 13">
            <a:extLst>
              <a:ext uri="{FF2B5EF4-FFF2-40B4-BE49-F238E27FC236}">
                <a16:creationId xmlns:a16="http://schemas.microsoft.com/office/drawing/2014/main" id="{BF27DFC5-8075-9BCD-E037-A7BBCCF92071}"/>
              </a:ext>
            </a:extLst>
          </p:cNvPr>
          <p:cNvPicPr>
            <a:picLocks noChangeAspect="1"/>
          </p:cNvPicPr>
          <p:nvPr/>
        </p:nvPicPr>
        <p:blipFill>
          <a:blip r:embed="rId4"/>
          <a:stretch>
            <a:fillRect/>
          </a:stretch>
        </p:blipFill>
        <p:spPr>
          <a:xfrm>
            <a:off x="5310339" y="3104391"/>
            <a:ext cx="3780168" cy="2888218"/>
          </a:xfrm>
          <a:prstGeom prst="rect">
            <a:avLst/>
          </a:prstGeom>
        </p:spPr>
      </p:pic>
      <p:sp>
        <p:nvSpPr>
          <p:cNvPr id="12" name="TextBox 11">
            <a:extLst>
              <a:ext uri="{FF2B5EF4-FFF2-40B4-BE49-F238E27FC236}">
                <a16:creationId xmlns:a16="http://schemas.microsoft.com/office/drawing/2014/main" id="{5D62EB10-11E5-3C38-75BE-02C92F4696D8}"/>
              </a:ext>
            </a:extLst>
          </p:cNvPr>
          <p:cNvSpPr txBox="1"/>
          <p:nvPr/>
        </p:nvSpPr>
        <p:spPr>
          <a:xfrm>
            <a:off x="8001000" y="5992609"/>
            <a:ext cx="622286" cy="369332"/>
          </a:xfrm>
          <a:prstGeom prst="rect">
            <a:avLst/>
          </a:prstGeom>
          <a:noFill/>
        </p:spPr>
        <p:txBody>
          <a:bodyPr wrap="none" rtlCol="0">
            <a:spAutoFit/>
          </a:bodyPr>
          <a:lstStyle/>
          <a:p>
            <a:r>
              <a:rPr lang="en-US" dirty="0"/>
              <a:t>X</a:t>
            </a:r>
            <a:r>
              <a:rPr lang="en-US" baseline="-25000" dirty="0"/>
              <a:t>(6x5)</a:t>
            </a:r>
            <a:endParaRPr lang="en-US" dirty="0"/>
          </a:p>
        </p:txBody>
      </p:sp>
      <p:sp>
        <p:nvSpPr>
          <p:cNvPr id="15" name="TextBox 14">
            <a:extLst>
              <a:ext uri="{FF2B5EF4-FFF2-40B4-BE49-F238E27FC236}">
                <a16:creationId xmlns:a16="http://schemas.microsoft.com/office/drawing/2014/main" id="{E03981B1-FF60-6169-5695-C64B0288459E}"/>
              </a:ext>
            </a:extLst>
          </p:cNvPr>
          <p:cNvSpPr txBox="1"/>
          <p:nvPr/>
        </p:nvSpPr>
        <p:spPr>
          <a:xfrm>
            <a:off x="7921069" y="3104391"/>
            <a:ext cx="903514" cy="369332"/>
          </a:xfrm>
          <a:prstGeom prst="rect">
            <a:avLst/>
          </a:prstGeom>
          <a:noFill/>
        </p:spPr>
        <p:txBody>
          <a:bodyPr wrap="square">
            <a:spAutoFit/>
          </a:bodyPr>
          <a:lstStyle/>
          <a:p>
            <a:r>
              <a:rPr lang="en-US" sz="1800" dirty="0"/>
              <a:t>XPE</a:t>
            </a:r>
            <a:r>
              <a:rPr lang="en-US" baseline="-25000" dirty="0"/>
              <a:t> (5x6)</a:t>
            </a:r>
            <a:endParaRPr lang="en-US" dirty="0"/>
          </a:p>
        </p:txBody>
      </p:sp>
      <p:sp>
        <p:nvSpPr>
          <p:cNvPr id="10" name="TextBox 9">
            <a:extLst>
              <a:ext uri="{FF2B5EF4-FFF2-40B4-BE49-F238E27FC236}">
                <a16:creationId xmlns:a16="http://schemas.microsoft.com/office/drawing/2014/main" id="{0AAC1904-3209-F1C3-B3AB-17737C06719E}"/>
              </a:ext>
            </a:extLst>
          </p:cNvPr>
          <p:cNvSpPr txBox="1"/>
          <p:nvPr/>
        </p:nvSpPr>
        <p:spPr>
          <a:xfrm>
            <a:off x="463937" y="3298720"/>
            <a:ext cx="4715617" cy="1569660"/>
          </a:xfrm>
          <a:prstGeom prst="rect">
            <a:avLst/>
          </a:prstGeom>
          <a:noFill/>
          <a:ln>
            <a:solidFill>
              <a:schemeClr val="accent1"/>
            </a:solidFill>
          </a:ln>
        </p:spPr>
        <p:txBody>
          <a:bodyPr wrap="square">
            <a:spAutoFit/>
          </a:bodyPr>
          <a:lstStyle/>
          <a:p>
            <a:r>
              <a:rPr lang="en-US" sz="1600" dirty="0"/>
              <a:t>PE</a:t>
            </a:r>
            <a:r>
              <a:rPr lang="en-US" sz="1600" baseline="-25000" dirty="0"/>
              <a:t>(5x6)</a:t>
            </a:r>
            <a:r>
              <a:rPr lang="en-US" sz="1600" b="1" i="0" u="none" strike="noStrike" dirty="0">
                <a:solidFill>
                  <a:srgbClr val="000000"/>
                </a:solidFill>
                <a:effectLst/>
                <a:latin typeface="Aptos Narrow" panose="020B0004020202020204" pitchFamily="34" charset="0"/>
              </a:rPr>
              <a:t>=Positional encoding</a:t>
            </a:r>
            <a:r>
              <a:rPr lang="en-US" sz="1600" dirty="0"/>
              <a:t> =</a:t>
            </a:r>
          </a:p>
          <a:p>
            <a:r>
              <a:rPr lang="en-US" sz="1600" dirty="0"/>
              <a:t>0               1.0000    0	          1.0000    0              1.0000</a:t>
            </a:r>
          </a:p>
          <a:p>
            <a:r>
              <a:rPr lang="en-US" sz="1600" dirty="0"/>
              <a:t>0.8415     0.5403    0.0464    0.9989    0.0022    1.0000</a:t>
            </a:r>
          </a:p>
          <a:p>
            <a:r>
              <a:rPr lang="en-US" sz="1600" dirty="0"/>
              <a:t>0.9093    -0.4161    0.0927    0.9957    0.0043    1.0000</a:t>
            </a:r>
          </a:p>
          <a:p>
            <a:r>
              <a:rPr lang="en-US" sz="1600" dirty="0"/>
              <a:t>0.1411    -0.9900    0.1388    0.9903    0.0065    1.0000</a:t>
            </a:r>
          </a:p>
          <a:p>
            <a:r>
              <a:rPr lang="en-US" sz="1600" dirty="0"/>
              <a:t>-0.7568   -0.6536    0.1846    0.9828    0.0086    1.0000</a:t>
            </a:r>
          </a:p>
        </p:txBody>
      </p:sp>
    </p:spTree>
    <p:extLst>
      <p:ext uri="{BB962C8B-B14F-4D97-AF65-F5344CB8AC3E}">
        <p14:creationId xmlns:p14="http://schemas.microsoft.com/office/powerpoint/2010/main" val="64593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0B9C-2BD2-087E-83F7-5415789A0B4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FFC7F9D-1939-1D5E-3DF9-422270FF1880}"/>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0A4D76BD-4FEC-D8C6-1045-DABE388AE8BB}"/>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71AD243A-8B69-C95C-C34A-FE68375403EC}"/>
              </a:ext>
            </a:extLst>
          </p:cNvPr>
          <p:cNvSpPr>
            <a:spLocks noGrp="1"/>
          </p:cNvSpPr>
          <p:nvPr>
            <p:ph type="sldNum" sz="quarter" idx="12"/>
          </p:nvPr>
        </p:nvSpPr>
        <p:spPr/>
        <p:txBody>
          <a:bodyPr/>
          <a:lstStyle/>
          <a:p>
            <a:fld id="{7C12A529-2220-4038-9210-A21DB7BAEFCE}" type="slidenum">
              <a:rPr lang="en-US" smtClean="0"/>
              <a:t>18</a:t>
            </a:fld>
            <a:endParaRPr lang="en-US"/>
          </a:p>
        </p:txBody>
      </p:sp>
      <p:pic>
        <p:nvPicPr>
          <p:cNvPr id="6" name="Picture 5">
            <a:extLst>
              <a:ext uri="{FF2B5EF4-FFF2-40B4-BE49-F238E27FC236}">
                <a16:creationId xmlns:a16="http://schemas.microsoft.com/office/drawing/2014/main" id="{87943937-80D6-18A7-27B6-27C7E1BBBEF0}"/>
              </a:ext>
            </a:extLst>
          </p:cNvPr>
          <p:cNvPicPr>
            <a:picLocks noChangeAspect="1"/>
          </p:cNvPicPr>
          <p:nvPr/>
        </p:nvPicPr>
        <p:blipFill>
          <a:blip r:embed="rId2"/>
          <a:stretch>
            <a:fillRect/>
          </a:stretch>
        </p:blipFill>
        <p:spPr>
          <a:xfrm>
            <a:off x="3010107" y="274638"/>
            <a:ext cx="4619224" cy="6297401"/>
          </a:xfrm>
          <a:prstGeom prst="rect">
            <a:avLst/>
          </a:prstGeom>
        </p:spPr>
      </p:pic>
      <p:sp>
        <p:nvSpPr>
          <p:cNvPr id="7" name="Oval 6">
            <a:extLst>
              <a:ext uri="{FF2B5EF4-FFF2-40B4-BE49-F238E27FC236}">
                <a16:creationId xmlns:a16="http://schemas.microsoft.com/office/drawing/2014/main" id="{31895848-785E-6110-9B5F-92906F41E3D6}"/>
              </a:ext>
            </a:extLst>
          </p:cNvPr>
          <p:cNvSpPr/>
          <p:nvPr/>
        </p:nvSpPr>
        <p:spPr>
          <a:xfrm>
            <a:off x="11277600" y="1905000"/>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254C005-A25D-0A1C-699A-56065A50EF87}"/>
              </a:ext>
            </a:extLst>
          </p:cNvPr>
          <p:cNvSpPr txBox="1"/>
          <p:nvPr/>
        </p:nvSpPr>
        <p:spPr>
          <a:xfrm>
            <a:off x="409976" y="2184552"/>
            <a:ext cx="2801802" cy="3108543"/>
          </a:xfrm>
          <a:prstGeom prst="rect">
            <a:avLst/>
          </a:prstGeom>
          <a:noFill/>
        </p:spPr>
        <p:txBody>
          <a:bodyPr wrap="square" rtlCol="0">
            <a:spAutoFit/>
          </a:bodyPr>
          <a:lstStyle/>
          <a:p>
            <a:r>
              <a:rPr lang="en-US" sz="2800" dirty="0"/>
              <a:t>(XPE</a:t>
            </a:r>
            <a:r>
              <a:rPr lang="en-US" sz="2800" baseline="-25000" dirty="0"/>
              <a:t>(L=5 x </a:t>
            </a:r>
            <a:r>
              <a:rPr lang="en-US" sz="2800" baseline="-25000" dirty="0" err="1"/>
              <a:t>dmodel</a:t>
            </a:r>
            <a:r>
              <a:rPr lang="en-US" sz="2800" baseline="-25000" dirty="0"/>
              <a:t>=6)</a:t>
            </a:r>
            <a:r>
              <a:rPr lang="en-US" sz="2800" dirty="0"/>
              <a:t>)</a:t>
            </a:r>
          </a:p>
          <a:p>
            <a:r>
              <a:rPr lang="en-US" sz="2800" dirty="0"/>
              <a:t>Input to multi-head attention:</a:t>
            </a:r>
          </a:p>
          <a:p>
            <a:r>
              <a:rPr lang="en-US" sz="2800" b="1" dirty="0">
                <a:solidFill>
                  <a:srgbClr val="000000"/>
                </a:solidFill>
                <a:latin typeface="Aptos Narrow" panose="020B0004020202020204" pitchFamily="34" charset="0"/>
              </a:rPr>
              <a:t>Positional encoding + Input sentence</a:t>
            </a:r>
            <a:r>
              <a:rPr lang="en-US" sz="2800" dirty="0"/>
              <a:t> </a:t>
            </a:r>
          </a:p>
          <a:p>
            <a:endParaRPr lang="en-US" sz="2800" dirty="0"/>
          </a:p>
        </p:txBody>
      </p:sp>
      <p:sp>
        <p:nvSpPr>
          <p:cNvPr id="12" name="Freeform: Shape 11">
            <a:extLst>
              <a:ext uri="{FF2B5EF4-FFF2-40B4-BE49-F238E27FC236}">
                <a16:creationId xmlns:a16="http://schemas.microsoft.com/office/drawing/2014/main" id="{049BB564-674A-AEE1-2B8E-B6AE6C7F6518}"/>
              </a:ext>
            </a:extLst>
          </p:cNvPr>
          <p:cNvSpPr/>
          <p:nvPr/>
        </p:nvSpPr>
        <p:spPr>
          <a:xfrm>
            <a:off x="2071888" y="2720632"/>
            <a:ext cx="2435290" cy="1609366"/>
          </a:xfrm>
          <a:custGeom>
            <a:avLst/>
            <a:gdLst>
              <a:gd name="connsiteX0" fmla="*/ 0 w 2435290"/>
              <a:gd name="connsiteY0" fmla="*/ 0 h 1609366"/>
              <a:gd name="connsiteX1" fmla="*/ 1110343 w 2435290"/>
              <a:gd name="connsiteY1" fmla="*/ 1390262 h 1609366"/>
              <a:gd name="connsiteX2" fmla="*/ 2435290 w 2435290"/>
              <a:gd name="connsiteY2" fmla="*/ 1586205 h 1609366"/>
            </a:gdLst>
            <a:ahLst/>
            <a:cxnLst>
              <a:cxn ang="0">
                <a:pos x="connsiteX0" y="connsiteY0"/>
              </a:cxn>
              <a:cxn ang="0">
                <a:pos x="connsiteX1" y="connsiteY1"/>
              </a:cxn>
              <a:cxn ang="0">
                <a:pos x="connsiteX2" y="connsiteY2"/>
              </a:cxn>
            </a:cxnLst>
            <a:rect l="l" t="t" r="r" b="b"/>
            <a:pathLst>
              <a:path w="2435290" h="1609366">
                <a:moveTo>
                  <a:pt x="0" y="0"/>
                </a:moveTo>
                <a:cubicBezTo>
                  <a:pt x="352230" y="562947"/>
                  <a:pt x="704461" y="1125894"/>
                  <a:pt x="1110343" y="1390262"/>
                </a:cubicBezTo>
                <a:cubicBezTo>
                  <a:pt x="1516225" y="1654630"/>
                  <a:pt x="1975757" y="1620417"/>
                  <a:pt x="2435290" y="1586205"/>
                </a:cubicBezTo>
              </a:path>
            </a:pathLst>
          </a:custGeom>
          <a:noFill/>
          <a:ln>
            <a:solidFill>
              <a:schemeClr val="tx2"/>
            </a:solidFill>
            <a:prstDash val="sys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9" name="TextBox 8">
            <a:extLst>
              <a:ext uri="{FF2B5EF4-FFF2-40B4-BE49-F238E27FC236}">
                <a16:creationId xmlns:a16="http://schemas.microsoft.com/office/drawing/2014/main" id="{D61BB1E9-40BD-AD7B-E85F-9A266CF69875}"/>
              </a:ext>
            </a:extLst>
          </p:cNvPr>
          <p:cNvSpPr txBox="1"/>
          <p:nvPr/>
        </p:nvSpPr>
        <p:spPr>
          <a:xfrm>
            <a:off x="3586284" y="5651597"/>
            <a:ext cx="1971432" cy="646331"/>
          </a:xfrm>
          <a:prstGeom prst="rect">
            <a:avLst/>
          </a:prstGeom>
          <a:noFill/>
        </p:spPr>
        <p:txBody>
          <a:bodyPr wrap="square" rtlCol="0">
            <a:spAutoFit/>
          </a:bodyPr>
          <a:lstStyle/>
          <a:p>
            <a:r>
              <a:rPr lang="en-US" dirty="0"/>
              <a:t>Input Shape= </a:t>
            </a:r>
          </a:p>
          <a:p>
            <a:r>
              <a:rPr lang="en-US" dirty="0"/>
              <a:t>L=5 x </a:t>
            </a:r>
            <a:r>
              <a:rPr lang="en-US" dirty="0" err="1"/>
              <a:t>dmodel</a:t>
            </a:r>
            <a:r>
              <a:rPr lang="en-US" dirty="0"/>
              <a:t>=6</a:t>
            </a:r>
            <a:endParaRPr lang="en-HK" dirty="0"/>
          </a:p>
        </p:txBody>
      </p:sp>
      <p:sp>
        <p:nvSpPr>
          <p:cNvPr id="10" name="TextBox 9">
            <a:extLst>
              <a:ext uri="{FF2B5EF4-FFF2-40B4-BE49-F238E27FC236}">
                <a16:creationId xmlns:a16="http://schemas.microsoft.com/office/drawing/2014/main" id="{2C01970E-549B-9041-53C6-034295EDB11A}"/>
              </a:ext>
            </a:extLst>
          </p:cNvPr>
          <p:cNvSpPr txBox="1"/>
          <p:nvPr/>
        </p:nvSpPr>
        <p:spPr>
          <a:xfrm>
            <a:off x="3586284" y="1190920"/>
            <a:ext cx="1971432" cy="646331"/>
          </a:xfrm>
          <a:prstGeom prst="rect">
            <a:avLst/>
          </a:prstGeom>
          <a:noFill/>
        </p:spPr>
        <p:txBody>
          <a:bodyPr wrap="square" rtlCol="0">
            <a:spAutoFit/>
          </a:bodyPr>
          <a:lstStyle/>
          <a:p>
            <a:r>
              <a:rPr lang="en-US" dirty="0"/>
              <a:t>Output Shape= </a:t>
            </a:r>
          </a:p>
          <a:p>
            <a:r>
              <a:rPr lang="en-US" dirty="0"/>
              <a:t>L x </a:t>
            </a:r>
            <a:r>
              <a:rPr lang="en-US" dirty="0" err="1"/>
              <a:t>dmodel</a:t>
            </a:r>
            <a:endParaRPr lang="en-HK" dirty="0"/>
          </a:p>
        </p:txBody>
      </p:sp>
    </p:spTree>
    <p:extLst>
      <p:ext uri="{BB962C8B-B14F-4D97-AF65-F5344CB8AC3E}">
        <p14:creationId xmlns:p14="http://schemas.microsoft.com/office/powerpoint/2010/main" val="57605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A70E139-67FE-3B32-0BA8-1C84FB5A31A5}"/>
              </a:ext>
            </a:extLst>
          </p:cNvPr>
          <p:cNvPicPr>
            <a:picLocks noChangeAspect="1"/>
          </p:cNvPicPr>
          <p:nvPr/>
        </p:nvPicPr>
        <p:blipFill>
          <a:blip r:embed="rId3"/>
          <a:stretch>
            <a:fillRect/>
          </a:stretch>
        </p:blipFill>
        <p:spPr>
          <a:xfrm>
            <a:off x="4962024" y="3124580"/>
            <a:ext cx="2187403" cy="1681120"/>
          </a:xfrm>
          <a:prstGeom prst="rect">
            <a:avLst/>
          </a:prstGeom>
        </p:spPr>
      </p:pic>
      <p:sp>
        <p:nvSpPr>
          <p:cNvPr id="2" name="Title 1">
            <a:extLst>
              <a:ext uri="{FF2B5EF4-FFF2-40B4-BE49-F238E27FC236}">
                <a16:creationId xmlns:a16="http://schemas.microsoft.com/office/drawing/2014/main" id="{7942695F-8202-6E79-985D-F4551990D11C}"/>
              </a:ext>
            </a:extLst>
          </p:cNvPr>
          <p:cNvSpPr>
            <a:spLocks noGrp="1"/>
          </p:cNvSpPr>
          <p:nvPr>
            <p:ph type="title"/>
          </p:nvPr>
        </p:nvSpPr>
        <p:spPr>
          <a:xfrm>
            <a:off x="189520" y="-21248"/>
            <a:ext cx="9006257" cy="1143000"/>
          </a:xfrm>
        </p:spPr>
        <p:txBody>
          <a:bodyPr>
            <a:noAutofit/>
          </a:bodyPr>
          <a:lstStyle/>
          <a:p>
            <a:r>
              <a:rPr lang="en-US" sz="2400" dirty="0"/>
              <a:t>Input to multi-head attention</a:t>
            </a:r>
          </a:p>
        </p:txBody>
      </p:sp>
      <p:sp>
        <p:nvSpPr>
          <p:cNvPr id="4" name="Footer Placeholder 3">
            <a:extLst>
              <a:ext uri="{FF2B5EF4-FFF2-40B4-BE49-F238E27FC236}">
                <a16:creationId xmlns:a16="http://schemas.microsoft.com/office/drawing/2014/main" id="{014397A0-4F51-9258-7347-78C276EB17A6}"/>
              </a:ext>
            </a:extLst>
          </p:cNvPr>
          <p:cNvSpPr>
            <a:spLocks noGrp="1"/>
          </p:cNvSpPr>
          <p:nvPr>
            <p:ph type="ftr" sz="quarter" idx="11"/>
          </p:nvPr>
        </p:nvSpPr>
        <p:spPr>
          <a:xfrm>
            <a:off x="596227" y="6325669"/>
            <a:ext cx="2895600" cy="365125"/>
          </a:xfrm>
        </p:spPr>
        <p:txBody>
          <a:bodyPr/>
          <a:lstStyle/>
          <a:p>
            <a:r>
              <a:rPr lang="en-HK"/>
              <a:t>Transformer and LLM v.251130a</a:t>
            </a:r>
            <a:endParaRPr lang="en-US" dirty="0"/>
          </a:p>
        </p:txBody>
      </p:sp>
      <p:sp>
        <p:nvSpPr>
          <p:cNvPr id="5" name="Slide Number Placeholder 4">
            <a:extLst>
              <a:ext uri="{FF2B5EF4-FFF2-40B4-BE49-F238E27FC236}">
                <a16:creationId xmlns:a16="http://schemas.microsoft.com/office/drawing/2014/main" id="{528BBEA1-25C2-47A4-D921-801958E82229}"/>
              </a:ext>
            </a:extLst>
          </p:cNvPr>
          <p:cNvSpPr>
            <a:spLocks noGrp="1"/>
          </p:cNvSpPr>
          <p:nvPr>
            <p:ph type="sldNum" sz="quarter" idx="12"/>
          </p:nvPr>
        </p:nvSpPr>
        <p:spPr>
          <a:xfrm>
            <a:off x="6616027" y="6352339"/>
            <a:ext cx="2133600" cy="365125"/>
          </a:xfrm>
        </p:spPr>
        <p:txBody>
          <a:bodyPr/>
          <a:lstStyle/>
          <a:p>
            <a:fld id="{7C12A529-2220-4038-9210-A21DB7BAEFCE}" type="slidenum">
              <a:rPr lang="en-US" smtClean="0"/>
              <a:t>19</a:t>
            </a:fld>
            <a:endParaRPr lang="en-US"/>
          </a:p>
        </p:txBody>
      </p:sp>
      <p:sp>
        <p:nvSpPr>
          <p:cNvPr id="6" name="TextBox 5">
            <a:extLst>
              <a:ext uri="{FF2B5EF4-FFF2-40B4-BE49-F238E27FC236}">
                <a16:creationId xmlns:a16="http://schemas.microsoft.com/office/drawing/2014/main" id="{7E9CBF7B-E6B0-F4BC-D3EA-FF34F8200093}"/>
              </a:ext>
            </a:extLst>
          </p:cNvPr>
          <p:cNvSpPr txBox="1"/>
          <p:nvPr/>
        </p:nvSpPr>
        <p:spPr>
          <a:xfrm>
            <a:off x="456107" y="5242098"/>
            <a:ext cx="2370621" cy="923330"/>
          </a:xfrm>
          <a:prstGeom prst="rect">
            <a:avLst/>
          </a:prstGeom>
          <a:noFill/>
        </p:spPr>
        <p:txBody>
          <a:bodyPr wrap="square" rtlCol="0">
            <a:spAutoFit/>
          </a:bodyPr>
          <a:lstStyle/>
          <a:p>
            <a:r>
              <a:rPr lang="en-HK" dirty="0"/>
              <a:t>5 words in a sentence (=token or context length)</a:t>
            </a:r>
          </a:p>
        </p:txBody>
      </p:sp>
      <p:sp>
        <p:nvSpPr>
          <p:cNvPr id="11" name="TextBox 10">
            <a:extLst>
              <a:ext uri="{FF2B5EF4-FFF2-40B4-BE49-F238E27FC236}">
                <a16:creationId xmlns:a16="http://schemas.microsoft.com/office/drawing/2014/main" id="{333E1D79-1C2D-1B10-DF9F-F414BAD1B03D}"/>
              </a:ext>
            </a:extLst>
          </p:cNvPr>
          <p:cNvSpPr txBox="1"/>
          <p:nvPr/>
        </p:nvSpPr>
        <p:spPr>
          <a:xfrm>
            <a:off x="4031746" y="4167194"/>
            <a:ext cx="583106" cy="830997"/>
          </a:xfrm>
          <a:prstGeom prst="rect">
            <a:avLst/>
          </a:prstGeom>
          <a:noFill/>
        </p:spPr>
        <p:txBody>
          <a:bodyPr wrap="square" rtlCol="0">
            <a:spAutoFit/>
          </a:bodyPr>
          <a:lstStyle/>
          <a:p>
            <a:r>
              <a:rPr lang="en-US" sz="4800" b="1" dirty="0"/>
              <a:t>+</a:t>
            </a:r>
            <a:endParaRPr lang="en-US" b="1" dirty="0"/>
          </a:p>
        </p:txBody>
      </p:sp>
      <p:sp>
        <p:nvSpPr>
          <p:cNvPr id="17" name="TextBox 16">
            <a:extLst>
              <a:ext uri="{FF2B5EF4-FFF2-40B4-BE49-F238E27FC236}">
                <a16:creationId xmlns:a16="http://schemas.microsoft.com/office/drawing/2014/main" id="{1FC48977-60D5-69E3-0E2E-D89D94733380}"/>
              </a:ext>
            </a:extLst>
          </p:cNvPr>
          <p:cNvSpPr txBox="1"/>
          <p:nvPr/>
        </p:nvSpPr>
        <p:spPr>
          <a:xfrm rot="5400000">
            <a:off x="2445037" y="5577833"/>
            <a:ext cx="2210693" cy="307777"/>
          </a:xfrm>
          <a:prstGeom prst="rect">
            <a:avLst/>
          </a:prstGeom>
          <a:noFill/>
        </p:spPr>
        <p:txBody>
          <a:bodyPr wrap="square">
            <a:spAutoFit/>
          </a:bodyPr>
          <a:lstStyle/>
          <a:p>
            <a:r>
              <a:rPr lang="en-US" sz="1400" b="1" i="0" u="none" strike="noStrike" dirty="0">
                <a:solidFill>
                  <a:srgbClr val="000000"/>
                </a:solidFill>
                <a:effectLst/>
                <a:latin typeface="Aptos Narrow" panose="020B0004020202020204" pitchFamily="34" charset="0"/>
              </a:rPr>
              <a:t>X=</a:t>
            </a:r>
            <a:r>
              <a:rPr lang="en-US" sz="1400" b="1" dirty="0">
                <a:solidFill>
                  <a:srgbClr val="000000"/>
                </a:solidFill>
                <a:latin typeface="Aptos Narrow" panose="020B0004020202020204" pitchFamily="34" charset="0"/>
              </a:rPr>
              <a:t> </a:t>
            </a:r>
            <a:r>
              <a:rPr lang="en-US" sz="1400" dirty="0"/>
              <a:t>All men eat hot pie </a:t>
            </a:r>
          </a:p>
        </p:txBody>
      </p:sp>
      <p:cxnSp>
        <p:nvCxnSpPr>
          <p:cNvPr id="21" name="Straight Arrow Connector 20">
            <a:extLst>
              <a:ext uri="{FF2B5EF4-FFF2-40B4-BE49-F238E27FC236}">
                <a16:creationId xmlns:a16="http://schemas.microsoft.com/office/drawing/2014/main" id="{4EE4A3B4-803E-3C1C-017E-36403C4C3F89}"/>
              </a:ext>
            </a:extLst>
          </p:cNvPr>
          <p:cNvCxnSpPr/>
          <p:nvPr/>
        </p:nvCxnSpPr>
        <p:spPr>
          <a:xfrm>
            <a:off x="3949027" y="681789"/>
            <a:ext cx="62769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A7FF4B5-A8D6-25B9-3B29-1D43300DBBE8}"/>
              </a:ext>
            </a:extLst>
          </p:cNvPr>
          <p:cNvSpPr txBox="1"/>
          <p:nvPr/>
        </p:nvSpPr>
        <p:spPr>
          <a:xfrm>
            <a:off x="306255" y="2108582"/>
            <a:ext cx="4589144" cy="369332"/>
          </a:xfrm>
          <a:prstGeom prst="rect">
            <a:avLst/>
          </a:prstGeom>
          <a:noFill/>
        </p:spPr>
        <p:txBody>
          <a:bodyPr wrap="square">
            <a:spAutoFit/>
          </a:bodyPr>
          <a:lstStyle/>
          <a:p>
            <a:r>
              <a:rPr lang="en-US" sz="1800" b="1" i="0" u="none" strike="noStrike" dirty="0">
                <a:solidFill>
                  <a:srgbClr val="000000"/>
                </a:solidFill>
                <a:effectLst/>
                <a:latin typeface="Aptos Narrow" panose="020B0004020202020204" pitchFamily="34" charset="0"/>
              </a:rPr>
              <a:t>PE=Positional encoding</a:t>
            </a:r>
            <a:r>
              <a:rPr lang="en-US" dirty="0"/>
              <a:t> </a:t>
            </a:r>
          </a:p>
        </p:txBody>
      </p:sp>
      <p:sp>
        <p:nvSpPr>
          <p:cNvPr id="24" name="TextBox 23">
            <a:extLst>
              <a:ext uri="{FF2B5EF4-FFF2-40B4-BE49-F238E27FC236}">
                <a16:creationId xmlns:a16="http://schemas.microsoft.com/office/drawing/2014/main" id="{0C05C7C8-18D1-002A-C8F5-63E026E6A3B5}"/>
              </a:ext>
            </a:extLst>
          </p:cNvPr>
          <p:cNvSpPr txBox="1"/>
          <p:nvPr/>
        </p:nvSpPr>
        <p:spPr>
          <a:xfrm>
            <a:off x="4355281" y="932455"/>
            <a:ext cx="4589144" cy="369332"/>
          </a:xfrm>
          <a:prstGeom prst="rect">
            <a:avLst/>
          </a:prstGeom>
          <a:noFill/>
        </p:spPr>
        <p:txBody>
          <a:bodyPr wrap="square">
            <a:spAutoFit/>
          </a:bodyPr>
          <a:lstStyle/>
          <a:p>
            <a:r>
              <a:rPr lang="en-US" sz="1800" b="1" i="0" u="none" strike="noStrike" dirty="0">
                <a:solidFill>
                  <a:srgbClr val="000000"/>
                </a:solidFill>
                <a:effectLst/>
                <a:latin typeface="Aptos Narrow" panose="020B0004020202020204" pitchFamily="34" charset="0"/>
              </a:rPr>
              <a:t>XPE=Positional encoding + Input sentence</a:t>
            </a:r>
            <a:r>
              <a:rPr lang="en-US" dirty="0"/>
              <a:t> </a:t>
            </a:r>
          </a:p>
        </p:txBody>
      </p:sp>
      <p:sp>
        <p:nvSpPr>
          <p:cNvPr id="18" name="TextBox 17">
            <a:extLst>
              <a:ext uri="{FF2B5EF4-FFF2-40B4-BE49-F238E27FC236}">
                <a16:creationId xmlns:a16="http://schemas.microsoft.com/office/drawing/2014/main" id="{28880F2B-4655-B78E-1BE1-514AB640F2F1}"/>
              </a:ext>
            </a:extLst>
          </p:cNvPr>
          <p:cNvSpPr txBox="1"/>
          <p:nvPr/>
        </p:nvSpPr>
        <p:spPr>
          <a:xfrm>
            <a:off x="239630" y="643791"/>
            <a:ext cx="4722394" cy="1477328"/>
          </a:xfrm>
          <a:prstGeom prst="rect">
            <a:avLst/>
          </a:prstGeom>
          <a:noFill/>
        </p:spPr>
        <p:txBody>
          <a:bodyPr wrap="square">
            <a:spAutoFit/>
          </a:bodyPr>
          <a:lstStyle/>
          <a:p>
            <a:r>
              <a:rPr lang="en-US" sz="1800" dirty="0"/>
              <a:t>Exercise 2</a:t>
            </a:r>
          </a:p>
          <a:p>
            <a:r>
              <a:rPr lang="en-US" sz="1800" dirty="0"/>
              <a:t>Find the value “?” XPE(row=4,col=3)</a:t>
            </a:r>
          </a:p>
          <a:p>
            <a:r>
              <a:rPr lang="en-US" sz="1800" dirty="0"/>
              <a:t>Choices:</a:t>
            </a:r>
          </a:p>
          <a:p>
            <a:pPr marL="457200" indent="-457200">
              <a:buAutoNum type="arabicParenR"/>
            </a:pPr>
            <a:r>
              <a:rPr lang="en-US" sz="1800" dirty="0"/>
              <a:t>0.6242, (2) </a:t>
            </a:r>
            <a:r>
              <a:rPr lang="en-US" dirty="0"/>
              <a:t>1.6544 </a:t>
            </a:r>
            <a:r>
              <a:rPr lang="en-US" sz="1800" dirty="0"/>
              <a:t>, </a:t>
            </a:r>
          </a:p>
          <a:p>
            <a:pPr marL="457200" indent="-457200">
              <a:buAutoNum type="arabicParenR"/>
            </a:pPr>
            <a:r>
              <a:rPr lang="en-US" sz="1800" dirty="0"/>
              <a:t>0.1223 , (4) 0.2139</a:t>
            </a:r>
          </a:p>
        </p:txBody>
      </p:sp>
      <p:pic>
        <p:nvPicPr>
          <p:cNvPr id="19" name="Picture 2">
            <a:extLst>
              <a:ext uri="{FF2B5EF4-FFF2-40B4-BE49-F238E27FC236}">
                <a16:creationId xmlns:a16="http://schemas.microsoft.com/office/drawing/2014/main" id="{B205A10C-11CA-024E-7101-2FDB2BD2AE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694" y="3163936"/>
            <a:ext cx="1638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130B635-83FC-131B-D10B-C7C8D5D471A5}"/>
              </a:ext>
            </a:extLst>
          </p:cNvPr>
          <p:cNvSpPr txBox="1"/>
          <p:nvPr/>
        </p:nvSpPr>
        <p:spPr>
          <a:xfrm>
            <a:off x="6248400" y="2297959"/>
            <a:ext cx="761999" cy="461665"/>
          </a:xfrm>
          <a:prstGeom prst="rect">
            <a:avLst/>
          </a:prstGeom>
          <a:solidFill>
            <a:schemeClr val="bg1"/>
          </a:solidFill>
        </p:spPr>
        <p:txBody>
          <a:bodyPr wrap="square" rtlCol="0">
            <a:spAutoFit/>
          </a:bodyPr>
          <a:lstStyle/>
          <a:p>
            <a:pPr algn="ctr"/>
            <a:endParaRPr lang="en-HK" sz="2400" b="1" dirty="0">
              <a:solidFill>
                <a:srgbClr val="FF0000"/>
              </a:solidFill>
            </a:endParaRPr>
          </a:p>
        </p:txBody>
      </p:sp>
      <p:sp>
        <p:nvSpPr>
          <p:cNvPr id="8" name="TextBox 7">
            <a:extLst>
              <a:ext uri="{FF2B5EF4-FFF2-40B4-BE49-F238E27FC236}">
                <a16:creationId xmlns:a16="http://schemas.microsoft.com/office/drawing/2014/main" id="{93DFC9E7-F51A-0588-EB26-1066126B5469}"/>
              </a:ext>
            </a:extLst>
          </p:cNvPr>
          <p:cNvSpPr txBox="1"/>
          <p:nvPr/>
        </p:nvSpPr>
        <p:spPr>
          <a:xfrm>
            <a:off x="-3105" y="2784892"/>
            <a:ext cx="4715617" cy="1569660"/>
          </a:xfrm>
          <a:prstGeom prst="rect">
            <a:avLst/>
          </a:prstGeom>
          <a:noFill/>
          <a:ln>
            <a:solidFill>
              <a:schemeClr val="accent1"/>
            </a:solidFill>
          </a:ln>
        </p:spPr>
        <p:txBody>
          <a:bodyPr wrap="square">
            <a:spAutoFit/>
          </a:bodyPr>
          <a:lstStyle/>
          <a:p>
            <a:r>
              <a:rPr lang="en-US" sz="1600" dirty="0"/>
              <a:t>PE</a:t>
            </a:r>
            <a:r>
              <a:rPr lang="en-US" sz="1600" baseline="-25000" dirty="0"/>
              <a:t>(5x6)</a:t>
            </a:r>
            <a:r>
              <a:rPr lang="en-US" sz="1600" b="1" i="0" u="none" strike="noStrike" dirty="0">
                <a:solidFill>
                  <a:srgbClr val="000000"/>
                </a:solidFill>
                <a:effectLst/>
                <a:latin typeface="Aptos Narrow" panose="020B0004020202020204" pitchFamily="34" charset="0"/>
              </a:rPr>
              <a:t>=Positional encoding</a:t>
            </a:r>
            <a:r>
              <a:rPr lang="en-US" sz="1600" dirty="0"/>
              <a:t> =</a:t>
            </a:r>
          </a:p>
          <a:p>
            <a:r>
              <a:rPr lang="en-US" sz="1600" dirty="0"/>
              <a:t>0              1.0000    0	        1.0000    0             1.0000</a:t>
            </a:r>
          </a:p>
          <a:p>
            <a:r>
              <a:rPr lang="en-US" sz="1600" dirty="0"/>
              <a:t>0.8415    0.5403    0.0464    0.9989    0.0022    1.0000</a:t>
            </a:r>
          </a:p>
          <a:p>
            <a:r>
              <a:rPr lang="en-US" sz="1600" dirty="0"/>
              <a:t>0.9093   -0.4161    0.0927    0.9957    0.0043    1.0000</a:t>
            </a:r>
          </a:p>
          <a:p>
            <a:r>
              <a:rPr lang="en-US" sz="1600" dirty="0"/>
              <a:t>0.1411   -0.9900    0.1388    0.9903    0.0065    1.0000</a:t>
            </a:r>
          </a:p>
          <a:p>
            <a:r>
              <a:rPr lang="en-US" sz="1600" dirty="0"/>
              <a:t>-0.7568   -0.6536    0.1846    0.9828    0.0086    1.0000</a:t>
            </a:r>
          </a:p>
        </p:txBody>
      </p:sp>
      <p:sp>
        <p:nvSpPr>
          <p:cNvPr id="26" name="TextBox 25">
            <a:extLst>
              <a:ext uri="{FF2B5EF4-FFF2-40B4-BE49-F238E27FC236}">
                <a16:creationId xmlns:a16="http://schemas.microsoft.com/office/drawing/2014/main" id="{242BC1B5-3C91-1799-8666-7B37B9282B1D}"/>
              </a:ext>
            </a:extLst>
          </p:cNvPr>
          <p:cNvSpPr txBox="1"/>
          <p:nvPr/>
        </p:nvSpPr>
        <p:spPr>
          <a:xfrm>
            <a:off x="4418687" y="1364116"/>
            <a:ext cx="4715617" cy="1323439"/>
          </a:xfrm>
          <a:prstGeom prst="rect">
            <a:avLst/>
          </a:prstGeom>
          <a:noFill/>
          <a:ln>
            <a:solidFill>
              <a:schemeClr val="accent1"/>
            </a:solidFill>
          </a:ln>
        </p:spPr>
        <p:txBody>
          <a:bodyPr wrap="square">
            <a:spAutoFit/>
          </a:bodyPr>
          <a:lstStyle/>
          <a:p>
            <a:r>
              <a:rPr lang="en-US" sz="1600" dirty="0"/>
              <a:t>0.8147    1.0975    0.1576    1.1419    0.6557    1.7577</a:t>
            </a:r>
          </a:p>
          <a:p>
            <a:r>
              <a:rPr lang="en-US" sz="1600" dirty="0"/>
              <a:t>1.7473    0.8188    1.0170    1.4207    0.0379    1.7431</a:t>
            </a:r>
          </a:p>
          <a:p>
            <a:r>
              <a:rPr lang="en-US" sz="1600" dirty="0"/>
              <a:t>1.0363    0.1308    1.0499    1.9114    0.8534    1.3922</a:t>
            </a:r>
          </a:p>
          <a:p>
            <a:r>
              <a:rPr lang="en-US" sz="1600" dirty="0"/>
              <a:t>1.0545   -0.0325 	?       1.7825    0.9405    1.6555</a:t>
            </a:r>
          </a:p>
          <a:p>
            <a:r>
              <a:rPr lang="en-US" sz="1600" dirty="0"/>
              <a:t>-0.1244    0.3113    0.9849    1.9423    0.6873    1.1712</a:t>
            </a:r>
          </a:p>
        </p:txBody>
      </p:sp>
      <p:sp>
        <p:nvSpPr>
          <p:cNvPr id="3" name="TextBox 2">
            <a:extLst>
              <a:ext uri="{FF2B5EF4-FFF2-40B4-BE49-F238E27FC236}">
                <a16:creationId xmlns:a16="http://schemas.microsoft.com/office/drawing/2014/main" id="{705EFAF1-B9E4-D5E4-3E99-DAF67C5A948F}"/>
              </a:ext>
            </a:extLst>
          </p:cNvPr>
          <p:cNvSpPr txBox="1"/>
          <p:nvPr/>
        </p:nvSpPr>
        <p:spPr>
          <a:xfrm>
            <a:off x="3809492" y="4816098"/>
            <a:ext cx="5613069" cy="1754326"/>
          </a:xfrm>
          <a:prstGeom prst="rect">
            <a:avLst/>
          </a:prstGeom>
          <a:noFill/>
        </p:spPr>
        <p:txBody>
          <a:bodyPr wrap="square">
            <a:spAutoFit/>
          </a:bodyPr>
          <a:lstStyle/>
          <a:p>
            <a:r>
              <a:rPr lang="en-US" dirty="0"/>
              <a:t>Input=X=    </a:t>
            </a:r>
          </a:p>
          <a:p>
            <a:r>
              <a:rPr lang="en-US" dirty="0"/>
              <a:t>0.8147    0.0975    0.1576    0.1419    0.6557    0.7577</a:t>
            </a:r>
          </a:p>
          <a:p>
            <a:r>
              <a:rPr lang="en-US" dirty="0"/>
              <a:t>0.9058    0.2785    0.9706    0.4218    0.0357    0.7431</a:t>
            </a:r>
          </a:p>
          <a:p>
            <a:r>
              <a:rPr lang="en-US" dirty="0"/>
              <a:t>0.1270    0.5469    0.9572    0.9157    0.8491    0.3922</a:t>
            </a:r>
          </a:p>
          <a:p>
            <a:r>
              <a:rPr lang="en-US" dirty="0"/>
              <a:t>0.9134    0.9575    0.4854    0.7922    0.9340    0.6555</a:t>
            </a:r>
          </a:p>
          <a:p>
            <a:r>
              <a:rPr lang="en-US" dirty="0"/>
              <a:t>0.6324    0.9649    0.8003    0.9595    0.6787    0.1712</a:t>
            </a:r>
          </a:p>
        </p:txBody>
      </p:sp>
      <p:cxnSp>
        <p:nvCxnSpPr>
          <p:cNvPr id="9" name="Straight Arrow Connector 8">
            <a:extLst>
              <a:ext uri="{FF2B5EF4-FFF2-40B4-BE49-F238E27FC236}">
                <a16:creationId xmlns:a16="http://schemas.microsoft.com/office/drawing/2014/main" id="{C5516182-AF50-DA6B-615C-15C6BD5DC338}"/>
              </a:ext>
            </a:extLst>
          </p:cNvPr>
          <p:cNvCxnSpPr/>
          <p:nvPr/>
        </p:nvCxnSpPr>
        <p:spPr>
          <a:xfrm flipV="1">
            <a:off x="6477000" y="2895600"/>
            <a:ext cx="0" cy="2683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 1: Transformer model</a:t>
            </a:r>
          </a:p>
        </p:txBody>
      </p:sp>
      <p:sp>
        <p:nvSpPr>
          <p:cNvPr id="3" name="Subtitle 2"/>
          <p:cNvSpPr>
            <a:spLocks noGrp="1"/>
          </p:cNvSpPr>
          <p:nvPr>
            <p:ph type="subTitle" idx="1"/>
          </p:nvPr>
        </p:nvSpPr>
        <p:spPr/>
        <p:txBody>
          <a:bodyPr/>
          <a:lstStyle/>
          <a:p>
            <a:r>
              <a:rPr lang="en-US" dirty="0"/>
              <a:t>KH Wong</a:t>
            </a:r>
          </a:p>
        </p:txBody>
      </p:sp>
      <p:sp>
        <p:nvSpPr>
          <p:cNvPr id="4" name="Footer Placeholder 3"/>
          <p:cNvSpPr>
            <a:spLocks noGrp="1"/>
          </p:cNvSpPr>
          <p:nvPr>
            <p:ph type="ftr" sz="quarter" idx="11"/>
          </p:nvPr>
        </p:nvSpPr>
        <p:spPr/>
        <p:txBody>
          <a:bodyPr/>
          <a:lstStyle/>
          <a:p>
            <a:r>
              <a:rPr lang="en-HK"/>
              <a:t>Transformer and LLM v.251130a</a:t>
            </a:r>
            <a:endParaRPr lang="en-US" dirty="0"/>
          </a:p>
        </p:txBody>
      </p:sp>
      <p:sp>
        <p:nvSpPr>
          <p:cNvPr id="5" name="Slide Number Placeholder 4"/>
          <p:cNvSpPr>
            <a:spLocks noGrp="1"/>
          </p:cNvSpPr>
          <p:nvPr>
            <p:ph type="sldNum" sz="quarter" idx="12"/>
          </p:nvPr>
        </p:nvSpPr>
        <p:spPr/>
        <p:txBody>
          <a:bodyPr/>
          <a:lstStyle/>
          <a:p>
            <a:fld id="{3B519660-E3FB-4FEF-8DA5-38A418845818}" type="slidenum">
              <a:rPr lang="en-US" smtClean="0"/>
              <a:t>2</a:t>
            </a:fld>
            <a:endParaRPr lang="en-US"/>
          </a:p>
        </p:txBody>
      </p:sp>
    </p:spTree>
    <p:extLst>
      <p:ext uri="{BB962C8B-B14F-4D97-AF65-F5344CB8AC3E}">
        <p14:creationId xmlns:p14="http://schemas.microsoft.com/office/powerpoint/2010/main" val="181854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E784-9DB8-038D-761F-B7FB1516F2F3}"/>
              </a:ext>
            </a:extLst>
          </p:cNvPr>
          <p:cNvSpPr>
            <a:spLocks noGrp="1"/>
          </p:cNvSpPr>
          <p:nvPr>
            <p:ph type="title"/>
          </p:nvPr>
        </p:nvSpPr>
        <p:spPr>
          <a:xfrm>
            <a:off x="525066" y="616261"/>
            <a:ext cx="8466533" cy="646331"/>
          </a:xfrm>
        </p:spPr>
        <p:txBody>
          <a:bodyPr>
            <a:noAutofit/>
          </a:bodyPr>
          <a:lstStyle/>
          <a:p>
            <a:pPr algn="l"/>
            <a:r>
              <a:rPr lang="en-US" sz="2800" dirty="0"/>
              <a:t>What is attention (in encoder, it is called </a:t>
            </a:r>
            <a:r>
              <a:rPr lang="en-US" sz="2800" dirty="0">
                <a:solidFill>
                  <a:srgbClr val="FF0000"/>
                </a:solidFill>
              </a:rPr>
              <a:t>self-attention</a:t>
            </a:r>
            <a:r>
              <a:rPr lang="en-US" sz="2800" dirty="0"/>
              <a:t>)?</a:t>
            </a:r>
          </a:p>
        </p:txBody>
      </p:sp>
      <p:sp>
        <p:nvSpPr>
          <p:cNvPr id="3" name="Content Placeholder 2">
            <a:extLst>
              <a:ext uri="{FF2B5EF4-FFF2-40B4-BE49-F238E27FC236}">
                <a16:creationId xmlns:a16="http://schemas.microsoft.com/office/drawing/2014/main" id="{C85400CD-FD20-16E2-7E67-7C26471B4374}"/>
              </a:ext>
            </a:extLst>
          </p:cNvPr>
          <p:cNvSpPr>
            <a:spLocks noGrp="1"/>
          </p:cNvSpPr>
          <p:nvPr>
            <p:ph idx="1"/>
          </p:nvPr>
        </p:nvSpPr>
        <p:spPr>
          <a:xfrm>
            <a:off x="525066" y="1709556"/>
            <a:ext cx="8229600" cy="4525963"/>
          </a:xfrm>
        </p:spPr>
        <p:txBody>
          <a:bodyPr>
            <a:normAutofit/>
          </a:bodyPr>
          <a:lstStyle/>
          <a:p>
            <a:r>
              <a:rPr lang="en-US" sz="2400" dirty="0"/>
              <a:t>It measures how words are related in the same sentence.</a:t>
            </a:r>
          </a:p>
          <a:p>
            <a:endParaRPr lang="en-US" sz="2000" dirty="0"/>
          </a:p>
        </p:txBody>
      </p:sp>
      <p:sp>
        <p:nvSpPr>
          <p:cNvPr id="4" name="Footer Placeholder 3">
            <a:extLst>
              <a:ext uri="{FF2B5EF4-FFF2-40B4-BE49-F238E27FC236}">
                <a16:creationId xmlns:a16="http://schemas.microsoft.com/office/drawing/2014/main" id="{24F3850F-49CF-B32C-6DEA-46155AD037BA}"/>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E0F9C368-5377-3488-E834-5D896107CF26}"/>
              </a:ext>
            </a:extLst>
          </p:cNvPr>
          <p:cNvSpPr>
            <a:spLocks noGrp="1"/>
          </p:cNvSpPr>
          <p:nvPr>
            <p:ph type="sldNum" sz="quarter" idx="12"/>
          </p:nvPr>
        </p:nvSpPr>
        <p:spPr/>
        <p:txBody>
          <a:bodyPr/>
          <a:lstStyle/>
          <a:p>
            <a:fld id="{7C12A529-2220-4038-9210-A21DB7BAEFCE}" type="slidenum">
              <a:rPr lang="en-US" smtClean="0"/>
              <a:t>20</a:t>
            </a:fld>
            <a:endParaRPr lang="en-US"/>
          </a:p>
        </p:txBody>
      </p:sp>
      <p:sp>
        <p:nvSpPr>
          <p:cNvPr id="10" name="TextBox 9">
            <a:extLst>
              <a:ext uri="{FF2B5EF4-FFF2-40B4-BE49-F238E27FC236}">
                <a16:creationId xmlns:a16="http://schemas.microsoft.com/office/drawing/2014/main" id="{1F05C026-2275-7662-804D-62EE8882BDEE}"/>
              </a:ext>
            </a:extLst>
          </p:cNvPr>
          <p:cNvSpPr txBox="1"/>
          <p:nvPr/>
        </p:nvSpPr>
        <p:spPr>
          <a:xfrm>
            <a:off x="692671" y="5934670"/>
            <a:ext cx="7969568" cy="830997"/>
          </a:xfrm>
          <a:prstGeom prst="rect">
            <a:avLst/>
          </a:prstGeom>
          <a:noFill/>
        </p:spPr>
        <p:txBody>
          <a:bodyPr wrap="square" rtlCol="0">
            <a:spAutoFit/>
          </a:bodyPr>
          <a:lstStyle/>
          <a:p>
            <a:r>
              <a:rPr lang="en-US" sz="1200" dirty="0">
                <a:hlinkClick r:id="rId2"/>
              </a:rPr>
              <a:t>https://www.tensorflow.org/text/tutorials/transformer</a:t>
            </a:r>
            <a:endParaRPr lang="en-US" sz="1200" dirty="0"/>
          </a:p>
          <a:p>
            <a:r>
              <a:rPr lang="en-US" sz="1200" dirty="0">
                <a:hlinkClick r:id="rId3"/>
              </a:rPr>
              <a:t>https://jalammar.github.io/illustrated-transformer/</a:t>
            </a:r>
            <a:endParaRPr lang="en-US" sz="1200" dirty="0"/>
          </a:p>
          <a:p>
            <a:r>
              <a:rPr lang="en-US" sz="1200" dirty="0">
                <a:hlinkClick r:id="rId4"/>
              </a:rPr>
              <a:t>https://gsarti.com/post/iclr2020-transformers/</a:t>
            </a:r>
            <a:r>
              <a:rPr lang="en-US" sz="1200" dirty="0"/>
              <a:t> </a:t>
            </a:r>
          </a:p>
          <a:p>
            <a:r>
              <a:rPr lang="en-US" sz="1200" dirty="0">
                <a:hlinkClick r:id="rId5"/>
              </a:rPr>
              <a:t>https://dmol.pub/dl/attention.html</a:t>
            </a:r>
            <a:r>
              <a:rPr lang="en-US" sz="1200" dirty="0"/>
              <a:t> </a:t>
            </a:r>
            <a:r>
              <a:rPr lang="en-US" sz="1200" dirty="0">
                <a:solidFill>
                  <a:srgbClr val="FF0000"/>
                </a:solidFill>
              </a:rPr>
              <a:t>good example  </a:t>
            </a:r>
          </a:p>
        </p:txBody>
      </p:sp>
      <p:pic>
        <p:nvPicPr>
          <p:cNvPr id="1028" name="Picture 4">
            <a:extLst>
              <a:ext uri="{FF2B5EF4-FFF2-40B4-BE49-F238E27FC236}">
                <a16:creationId xmlns:a16="http://schemas.microsoft.com/office/drawing/2014/main" id="{28491C23-DCD6-73B3-7467-20B63A291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1" y="2599933"/>
            <a:ext cx="3507438" cy="33148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0025339-FE1D-53B4-38BA-C8CF1502068E}"/>
              </a:ext>
            </a:extLst>
          </p:cNvPr>
          <p:cNvPicPr>
            <a:picLocks noChangeAspect="1"/>
          </p:cNvPicPr>
          <p:nvPr/>
        </p:nvPicPr>
        <p:blipFill>
          <a:blip r:embed="rId7"/>
          <a:stretch>
            <a:fillRect/>
          </a:stretch>
        </p:blipFill>
        <p:spPr>
          <a:xfrm>
            <a:off x="5305424" y="2682875"/>
            <a:ext cx="2924175" cy="3314809"/>
          </a:xfrm>
          <a:prstGeom prst="rect">
            <a:avLst/>
          </a:prstGeom>
        </p:spPr>
      </p:pic>
      <p:sp>
        <p:nvSpPr>
          <p:cNvPr id="13" name="TextBox 12">
            <a:extLst>
              <a:ext uri="{FF2B5EF4-FFF2-40B4-BE49-F238E27FC236}">
                <a16:creationId xmlns:a16="http://schemas.microsoft.com/office/drawing/2014/main" id="{77541D09-FCC7-9C19-4A10-7363F2DD815F}"/>
              </a:ext>
            </a:extLst>
          </p:cNvPr>
          <p:cNvSpPr txBox="1"/>
          <p:nvPr/>
        </p:nvSpPr>
        <p:spPr>
          <a:xfrm>
            <a:off x="5744016" y="2223121"/>
            <a:ext cx="3130128" cy="646331"/>
          </a:xfrm>
          <a:prstGeom prst="rect">
            <a:avLst/>
          </a:prstGeom>
          <a:noFill/>
        </p:spPr>
        <p:txBody>
          <a:bodyPr wrap="square" rtlCol="0">
            <a:spAutoFit/>
          </a:bodyPr>
          <a:lstStyle/>
          <a:p>
            <a:r>
              <a:rPr lang="en-US" dirty="0"/>
              <a:t>Darker color represents higher correlation</a:t>
            </a:r>
          </a:p>
        </p:txBody>
      </p:sp>
      <p:sp>
        <p:nvSpPr>
          <p:cNvPr id="6" name="TextBox 5">
            <a:extLst>
              <a:ext uri="{FF2B5EF4-FFF2-40B4-BE49-F238E27FC236}">
                <a16:creationId xmlns:a16="http://schemas.microsoft.com/office/drawing/2014/main" id="{7B9CEAEF-277E-1971-01B5-A5B58F7038B6}"/>
              </a:ext>
            </a:extLst>
          </p:cNvPr>
          <p:cNvSpPr txBox="1"/>
          <p:nvPr/>
        </p:nvSpPr>
        <p:spPr>
          <a:xfrm>
            <a:off x="715998" y="136525"/>
            <a:ext cx="7301105" cy="400110"/>
          </a:xfrm>
          <a:prstGeom prst="rect">
            <a:avLst/>
          </a:prstGeom>
          <a:noFill/>
          <a:ln>
            <a:solidFill>
              <a:schemeClr val="accent1"/>
            </a:solidFill>
          </a:ln>
        </p:spPr>
        <p:txBody>
          <a:bodyPr wrap="square">
            <a:spAutoFit/>
          </a:bodyPr>
          <a:lstStyle/>
          <a:p>
            <a:r>
              <a:rPr lang="en-US" sz="2000" dirty="0">
                <a:solidFill>
                  <a:srgbClr val="FF0000"/>
                </a:solidFill>
              </a:rPr>
              <a:t>Answer 2: choice 1, XPE(row=4,col=3)=0.6242 is correct</a:t>
            </a:r>
          </a:p>
        </p:txBody>
      </p:sp>
    </p:spTree>
    <p:extLst>
      <p:ext uri="{BB962C8B-B14F-4D97-AF65-F5344CB8AC3E}">
        <p14:creationId xmlns:p14="http://schemas.microsoft.com/office/powerpoint/2010/main" val="361733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A9E1-0D3F-8109-5F5C-6329978CD40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EB144E7-2687-AA87-61C0-2F98E7935B22}"/>
              </a:ext>
            </a:extLst>
          </p:cNvPr>
          <p:cNvSpPr txBox="1"/>
          <p:nvPr/>
        </p:nvSpPr>
        <p:spPr>
          <a:xfrm>
            <a:off x="1519330" y="3156799"/>
            <a:ext cx="4572000" cy="646331"/>
          </a:xfrm>
          <a:prstGeom prst="rect">
            <a:avLst/>
          </a:prstGeom>
          <a:noFill/>
        </p:spPr>
        <p:txBody>
          <a:bodyPr wrap="square">
            <a:spAutoFit/>
          </a:bodyPr>
          <a:lstStyle/>
          <a:p>
            <a:r>
              <a:rPr lang="en-US" dirty="0"/>
              <a:t>3a) Multi-head attention</a:t>
            </a:r>
          </a:p>
          <a:p>
            <a:r>
              <a:rPr lang="en-US" dirty="0"/>
              <a:t>(MHATT) output</a:t>
            </a:r>
          </a:p>
        </p:txBody>
      </p:sp>
      <p:sp>
        <p:nvSpPr>
          <p:cNvPr id="2" name="Title 1">
            <a:extLst>
              <a:ext uri="{FF2B5EF4-FFF2-40B4-BE49-F238E27FC236}">
                <a16:creationId xmlns:a16="http://schemas.microsoft.com/office/drawing/2014/main" id="{9928A540-758B-561F-7464-513C11C659E5}"/>
              </a:ext>
            </a:extLst>
          </p:cNvPr>
          <p:cNvSpPr>
            <a:spLocks noGrp="1"/>
          </p:cNvSpPr>
          <p:nvPr>
            <p:ph type="title"/>
          </p:nvPr>
        </p:nvSpPr>
        <p:spPr>
          <a:xfrm>
            <a:off x="719006" y="81175"/>
            <a:ext cx="3103495" cy="1411125"/>
          </a:xfrm>
        </p:spPr>
        <p:txBody>
          <a:bodyPr>
            <a:normAutofit fontScale="90000"/>
          </a:bodyPr>
          <a:lstStyle/>
          <a:p>
            <a:r>
              <a:rPr lang="en-US" sz="3200" dirty="0"/>
              <a:t> Basic structure</a:t>
            </a:r>
            <a:br>
              <a:rPr lang="en-US" sz="3200" dirty="0"/>
            </a:br>
            <a:r>
              <a:rPr lang="en-US" sz="3200" dirty="0"/>
              <a:t>encoder + decoder</a:t>
            </a:r>
          </a:p>
        </p:txBody>
      </p:sp>
      <p:sp>
        <p:nvSpPr>
          <p:cNvPr id="3" name="Content Placeholder 2">
            <a:extLst>
              <a:ext uri="{FF2B5EF4-FFF2-40B4-BE49-F238E27FC236}">
                <a16:creationId xmlns:a16="http://schemas.microsoft.com/office/drawing/2014/main" id="{5E774384-541A-7D47-ACDA-9589A52DD797}"/>
              </a:ext>
            </a:extLst>
          </p:cNvPr>
          <p:cNvSpPr>
            <a:spLocks noGrp="1"/>
          </p:cNvSpPr>
          <p:nvPr>
            <p:ph idx="1"/>
          </p:nvPr>
        </p:nvSpPr>
        <p:spPr>
          <a:xfrm>
            <a:off x="425564" y="1316897"/>
            <a:ext cx="1732132" cy="4841064"/>
          </a:xfrm>
        </p:spPr>
        <p:txBody>
          <a:bodyPr/>
          <a:lstStyle/>
          <a:p>
            <a:r>
              <a:rPr lang="en-US" sz="1800" dirty="0"/>
              <a:t> Basic processing</a:t>
            </a:r>
          </a:p>
          <a:p>
            <a:endParaRPr lang="en-US" dirty="0"/>
          </a:p>
        </p:txBody>
      </p:sp>
      <p:sp>
        <p:nvSpPr>
          <p:cNvPr id="4" name="Footer Placeholder 3">
            <a:extLst>
              <a:ext uri="{FF2B5EF4-FFF2-40B4-BE49-F238E27FC236}">
                <a16:creationId xmlns:a16="http://schemas.microsoft.com/office/drawing/2014/main" id="{CEA08B60-D6AA-DD1F-ADD9-B920D0A8D57E}"/>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53FFD0EA-07A4-A105-4029-4E2EDC32DD96}"/>
              </a:ext>
            </a:extLst>
          </p:cNvPr>
          <p:cNvSpPr>
            <a:spLocks noGrp="1"/>
          </p:cNvSpPr>
          <p:nvPr>
            <p:ph type="sldNum" sz="quarter" idx="12"/>
          </p:nvPr>
        </p:nvSpPr>
        <p:spPr/>
        <p:txBody>
          <a:bodyPr/>
          <a:lstStyle/>
          <a:p>
            <a:fld id="{3B519660-E3FB-4FEF-8DA5-38A418845818}" type="slidenum">
              <a:rPr lang="en-US" smtClean="0"/>
              <a:t>21</a:t>
            </a:fld>
            <a:endParaRPr lang="en-US"/>
          </a:p>
        </p:txBody>
      </p:sp>
      <p:pic>
        <p:nvPicPr>
          <p:cNvPr id="6" name="Picture 5">
            <a:extLst>
              <a:ext uri="{FF2B5EF4-FFF2-40B4-BE49-F238E27FC236}">
                <a16:creationId xmlns:a16="http://schemas.microsoft.com/office/drawing/2014/main" id="{554669A1-10BE-9FDF-A4B4-D16339102252}"/>
              </a:ext>
            </a:extLst>
          </p:cNvPr>
          <p:cNvPicPr>
            <a:picLocks noChangeAspect="1"/>
          </p:cNvPicPr>
          <p:nvPr/>
        </p:nvPicPr>
        <p:blipFill>
          <a:blip r:embed="rId2"/>
          <a:stretch>
            <a:fillRect/>
          </a:stretch>
        </p:blipFill>
        <p:spPr>
          <a:xfrm>
            <a:off x="3595332" y="241637"/>
            <a:ext cx="4148077" cy="6015798"/>
          </a:xfrm>
          <a:prstGeom prst="rect">
            <a:avLst/>
          </a:prstGeom>
        </p:spPr>
      </p:pic>
      <p:sp>
        <p:nvSpPr>
          <p:cNvPr id="7" name="TextBox 6">
            <a:extLst>
              <a:ext uri="{FF2B5EF4-FFF2-40B4-BE49-F238E27FC236}">
                <a16:creationId xmlns:a16="http://schemas.microsoft.com/office/drawing/2014/main" id="{149B8FFB-59BB-9D98-1211-6FC614E19BCC}"/>
              </a:ext>
            </a:extLst>
          </p:cNvPr>
          <p:cNvSpPr txBox="1"/>
          <p:nvPr/>
        </p:nvSpPr>
        <p:spPr>
          <a:xfrm>
            <a:off x="2229755" y="5009714"/>
            <a:ext cx="1244876" cy="646331"/>
          </a:xfrm>
          <a:prstGeom prst="rect">
            <a:avLst/>
          </a:prstGeom>
          <a:noFill/>
        </p:spPr>
        <p:txBody>
          <a:bodyPr wrap="square" rtlCol="0">
            <a:spAutoFit/>
          </a:bodyPr>
          <a:lstStyle/>
          <a:p>
            <a:r>
              <a:rPr lang="en-US" dirty="0"/>
              <a:t>1) Input embedding</a:t>
            </a:r>
          </a:p>
        </p:txBody>
      </p:sp>
      <p:cxnSp>
        <p:nvCxnSpPr>
          <p:cNvPr id="9" name="Straight Arrow Connector 8">
            <a:extLst>
              <a:ext uri="{FF2B5EF4-FFF2-40B4-BE49-F238E27FC236}">
                <a16:creationId xmlns:a16="http://schemas.microsoft.com/office/drawing/2014/main" id="{5DD8D799-3314-E4B6-01C5-A5EF41DF8DC1}"/>
              </a:ext>
            </a:extLst>
          </p:cNvPr>
          <p:cNvCxnSpPr/>
          <p:nvPr/>
        </p:nvCxnSpPr>
        <p:spPr>
          <a:xfrm flipV="1">
            <a:off x="3142559" y="5009713"/>
            <a:ext cx="1202634" cy="12920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624C5B-FD8E-34B0-F41A-4C9DC9FC3B3B}"/>
              </a:ext>
            </a:extLst>
          </p:cNvPr>
          <p:cNvSpPr txBox="1"/>
          <p:nvPr/>
        </p:nvSpPr>
        <p:spPr>
          <a:xfrm>
            <a:off x="2140303" y="4086384"/>
            <a:ext cx="1448389" cy="923330"/>
          </a:xfrm>
          <a:prstGeom prst="rect">
            <a:avLst/>
          </a:prstGeom>
          <a:noFill/>
        </p:spPr>
        <p:txBody>
          <a:bodyPr wrap="square" rtlCol="0">
            <a:spAutoFit/>
          </a:bodyPr>
          <a:lstStyle/>
          <a:p>
            <a:r>
              <a:rPr lang="en-US" dirty="0"/>
              <a:t>2) Positional encoding (XPE)</a:t>
            </a:r>
          </a:p>
        </p:txBody>
      </p:sp>
      <p:cxnSp>
        <p:nvCxnSpPr>
          <p:cNvPr id="11" name="Straight Arrow Connector 10">
            <a:extLst>
              <a:ext uri="{FF2B5EF4-FFF2-40B4-BE49-F238E27FC236}">
                <a16:creationId xmlns:a16="http://schemas.microsoft.com/office/drawing/2014/main" id="{6568B676-E283-F07E-266F-6F2F39AAD4D7}"/>
              </a:ext>
            </a:extLst>
          </p:cNvPr>
          <p:cNvCxnSpPr>
            <a:cxnSpLocks/>
          </p:cNvCxnSpPr>
          <p:nvPr/>
        </p:nvCxnSpPr>
        <p:spPr>
          <a:xfrm flipV="1">
            <a:off x="3246031" y="4369820"/>
            <a:ext cx="1706969" cy="21251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6EFCEA-C51B-4E18-AF9A-DD29B15A8C3B}"/>
              </a:ext>
            </a:extLst>
          </p:cNvPr>
          <p:cNvSpPr txBox="1"/>
          <p:nvPr/>
        </p:nvSpPr>
        <p:spPr>
          <a:xfrm>
            <a:off x="1447245" y="2183850"/>
            <a:ext cx="2462826" cy="369332"/>
          </a:xfrm>
          <a:prstGeom prst="rect">
            <a:avLst/>
          </a:prstGeom>
          <a:noFill/>
        </p:spPr>
        <p:txBody>
          <a:bodyPr wrap="square" rtlCol="0">
            <a:spAutoFit/>
          </a:bodyPr>
          <a:lstStyle/>
          <a:p>
            <a:r>
              <a:rPr lang="en-US" dirty="0"/>
              <a:t>4b) second add &amp; Norm</a:t>
            </a:r>
          </a:p>
        </p:txBody>
      </p:sp>
      <p:sp>
        <p:nvSpPr>
          <p:cNvPr id="17" name="TextBox 16">
            <a:extLst>
              <a:ext uri="{FF2B5EF4-FFF2-40B4-BE49-F238E27FC236}">
                <a16:creationId xmlns:a16="http://schemas.microsoft.com/office/drawing/2014/main" id="{BBCCFE5D-238E-CAB3-A715-3945D1CC4938}"/>
              </a:ext>
            </a:extLst>
          </p:cNvPr>
          <p:cNvSpPr txBox="1"/>
          <p:nvPr/>
        </p:nvSpPr>
        <p:spPr>
          <a:xfrm>
            <a:off x="7572038" y="1316897"/>
            <a:ext cx="1448389" cy="1200329"/>
          </a:xfrm>
          <a:prstGeom prst="rect">
            <a:avLst/>
          </a:prstGeom>
          <a:noFill/>
        </p:spPr>
        <p:txBody>
          <a:bodyPr wrap="square" rtlCol="0">
            <a:spAutoFit/>
          </a:bodyPr>
          <a:lstStyle/>
          <a:p>
            <a:r>
              <a:rPr lang="en-US" dirty="0"/>
              <a:t>7)Decoder: feed forward network</a:t>
            </a:r>
          </a:p>
          <a:p>
            <a:endParaRPr lang="en-US" dirty="0"/>
          </a:p>
        </p:txBody>
      </p:sp>
      <p:cxnSp>
        <p:nvCxnSpPr>
          <p:cNvPr id="21" name="Straight Arrow Connector 20">
            <a:extLst>
              <a:ext uri="{FF2B5EF4-FFF2-40B4-BE49-F238E27FC236}">
                <a16:creationId xmlns:a16="http://schemas.microsoft.com/office/drawing/2014/main" id="{B3B25F7B-E6AE-0021-AC58-EDB2C2820907}"/>
              </a:ext>
            </a:extLst>
          </p:cNvPr>
          <p:cNvCxnSpPr>
            <a:cxnSpLocks/>
          </p:cNvCxnSpPr>
          <p:nvPr/>
        </p:nvCxnSpPr>
        <p:spPr>
          <a:xfrm flipV="1">
            <a:off x="3138357" y="3505200"/>
            <a:ext cx="1814643" cy="1538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65AB32D-96C2-A006-7792-401AAF06E50D}"/>
              </a:ext>
            </a:extLst>
          </p:cNvPr>
          <p:cNvSpPr/>
          <p:nvPr/>
        </p:nvSpPr>
        <p:spPr>
          <a:xfrm>
            <a:off x="4227520" y="2282765"/>
            <a:ext cx="1403120" cy="220982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C1FA32FF-E40F-A377-7AE0-64236AEDD2EF}"/>
              </a:ext>
            </a:extLst>
          </p:cNvPr>
          <p:cNvCxnSpPr>
            <a:cxnSpLocks/>
          </p:cNvCxnSpPr>
          <p:nvPr/>
        </p:nvCxnSpPr>
        <p:spPr>
          <a:xfrm flipV="1">
            <a:off x="3689816" y="2342714"/>
            <a:ext cx="1290911" cy="2114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5B7EC7-A923-9C48-5499-256588491471}"/>
              </a:ext>
            </a:extLst>
          </p:cNvPr>
          <p:cNvSpPr txBox="1"/>
          <p:nvPr/>
        </p:nvSpPr>
        <p:spPr>
          <a:xfrm>
            <a:off x="7577007" y="4086384"/>
            <a:ext cx="1448389" cy="1477328"/>
          </a:xfrm>
          <a:prstGeom prst="rect">
            <a:avLst/>
          </a:prstGeom>
          <a:noFill/>
        </p:spPr>
        <p:txBody>
          <a:bodyPr wrap="square" rtlCol="0">
            <a:spAutoFit/>
          </a:bodyPr>
          <a:lstStyle/>
          <a:p>
            <a:r>
              <a:rPr lang="en-US" dirty="0"/>
              <a:t>5) Decoder:</a:t>
            </a:r>
          </a:p>
          <a:p>
            <a:r>
              <a:rPr lang="en-US" dirty="0"/>
              <a:t>multi-head self-attention for target</a:t>
            </a:r>
          </a:p>
          <a:p>
            <a:endParaRPr lang="en-US" dirty="0"/>
          </a:p>
        </p:txBody>
      </p:sp>
      <p:sp>
        <p:nvSpPr>
          <p:cNvPr id="30" name="TextBox 29">
            <a:extLst>
              <a:ext uri="{FF2B5EF4-FFF2-40B4-BE49-F238E27FC236}">
                <a16:creationId xmlns:a16="http://schemas.microsoft.com/office/drawing/2014/main" id="{7A372532-3059-DA0A-DD36-CF064E6BB745}"/>
              </a:ext>
            </a:extLst>
          </p:cNvPr>
          <p:cNvSpPr txBox="1"/>
          <p:nvPr/>
        </p:nvSpPr>
        <p:spPr>
          <a:xfrm>
            <a:off x="7478200" y="2680275"/>
            <a:ext cx="1636063" cy="1200329"/>
          </a:xfrm>
          <a:prstGeom prst="rect">
            <a:avLst/>
          </a:prstGeom>
          <a:noFill/>
        </p:spPr>
        <p:txBody>
          <a:bodyPr wrap="square" rtlCol="0">
            <a:spAutoFit/>
          </a:bodyPr>
          <a:lstStyle/>
          <a:p>
            <a:r>
              <a:rPr lang="en-US" dirty="0"/>
              <a:t>6) Decoder:</a:t>
            </a:r>
          </a:p>
          <a:p>
            <a:r>
              <a:rPr lang="en-US" dirty="0"/>
              <a:t>multi-head self-attention for input/target</a:t>
            </a:r>
          </a:p>
        </p:txBody>
      </p:sp>
      <p:sp>
        <p:nvSpPr>
          <p:cNvPr id="31" name="Rectangle 30">
            <a:extLst>
              <a:ext uri="{FF2B5EF4-FFF2-40B4-BE49-F238E27FC236}">
                <a16:creationId xmlns:a16="http://schemas.microsoft.com/office/drawing/2014/main" id="{9C5CBACA-EAD6-A0C1-6E70-10E6FD57DBED}"/>
              </a:ext>
            </a:extLst>
          </p:cNvPr>
          <p:cNvSpPr/>
          <p:nvPr/>
        </p:nvSpPr>
        <p:spPr>
          <a:xfrm>
            <a:off x="5734881" y="2282765"/>
            <a:ext cx="1498802" cy="99767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1DEC21-B259-B527-E475-1B71CC72E487}"/>
              </a:ext>
            </a:extLst>
          </p:cNvPr>
          <p:cNvSpPr/>
          <p:nvPr/>
        </p:nvSpPr>
        <p:spPr>
          <a:xfrm>
            <a:off x="5819788" y="3279811"/>
            <a:ext cx="1518136" cy="1090009"/>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F40305F-B123-86FF-EB5D-9973B3ED3AD5}"/>
              </a:ext>
            </a:extLst>
          </p:cNvPr>
          <p:cNvCxnSpPr>
            <a:cxnSpLocks/>
            <a:endCxn id="32" idx="3"/>
          </p:cNvCxnSpPr>
          <p:nvPr/>
        </p:nvCxnSpPr>
        <p:spPr>
          <a:xfrm flipH="1" flipV="1">
            <a:off x="7337924" y="3824816"/>
            <a:ext cx="475210" cy="36483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45A6E8-FCAF-2A6E-C4DD-D349A7043475}"/>
              </a:ext>
            </a:extLst>
          </p:cNvPr>
          <p:cNvCxnSpPr/>
          <p:nvPr/>
        </p:nvCxnSpPr>
        <p:spPr>
          <a:xfrm flipH="1" flipV="1">
            <a:off x="7275095" y="2496362"/>
            <a:ext cx="554172" cy="28153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99EF9CE-F7B1-C33B-40E6-D0B85EB1BD5D}"/>
              </a:ext>
            </a:extLst>
          </p:cNvPr>
          <p:cNvCxnSpPr/>
          <p:nvPr/>
        </p:nvCxnSpPr>
        <p:spPr>
          <a:xfrm flipH="1">
            <a:off x="6856421" y="1555352"/>
            <a:ext cx="801886" cy="47532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4A352F-D2CA-2915-E230-D76F6BA3570E}"/>
              </a:ext>
            </a:extLst>
          </p:cNvPr>
          <p:cNvSpPr txBox="1"/>
          <p:nvPr/>
        </p:nvSpPr>
        <p:spPr>
          <a:xfrm>
            <a:off x="0" y="6172200"/>
            <a:ext cx="6351162" cy="646331"/>
          </a:xfrm>
          <a:prstGeom prst="rect">
            <a:avLst/>
          </a:prstGeom>
          <a:noFill/>
        </p:spPr>
        <p:txBody>
          <a:bodyPr wrap="none" rtlCol="0">
            <a:spAutoFit/>
          </a:bodyPr>
          <a:lstStyle/>
          <a:p>
            <a:r>
              <a:rPr lang="en-US" dirty="0">
                <a:hlinkClick r:id="rId3"/>
              </a:rPr>
              <a:t>https://pytorch.org/tutorials/beginner/transformer_tutorial.html</a:t>
            </a:r>
            <a:endParaRPr lang="en-US" dirty="0"/>
          </a:p>
          <a:p>
            <a:r>
              <a:rPr lang="en-US" dirty="0">
                <a:hlinkClick r:id="rId4"/>
              </a:rPr>
              <a:t>https://bbycroft.net/llm</a:t>
            </a:r>
            <a:r>
              <a:rPr lang="en-US" dirty="0"/>
              <a:t> (graphical display of transformer models)</a:t>
            </a:r>
          </a:p>
        </p:txBody>
      </p:sp>
      <p:sp>
        <p:nvSpPr>
          <p:cNvPr id="12" name="TextBox 11">
            <a:extLst>
              <a:ext uri="{FF2B5EF4-FFF2-40B4-BE49-F238E27FC236}">
                <a16:creationId xmlns:a16="http://schemas.microsoft.com/office/drawing/2014/main" id="{961EABF0-8E95-7489-1AB5-FAAC309AF8AC}"/>
              </a:ext>
            </a:extLst>
          </p:cNvPr>
          <p:cNvSpPr txBox="1"/>
          <p:nvPr/>
        </p:nvSpPr>
        <p:spPr>
          <a:xfrm>
            <a:off x="200650" y="2282765"/>
            <a:ext cx="1277267" cy="2031325"/>
          </a:xfrm>
          <a:prstGeom prst="rect">
            <a:avLst/>
          </a:prstGeom>
          <a:noFill/>
        </p:spPr>
        <p:txBody>
          <a:bodyPr wrap="square" rtlCol="0">
            <a:spAutoFit/>
          </a:bodyPr>
          <a:lstStyle/>
          <a:p>
            <a:endParaRPr lang="en-US" dirty="0"/>
          </a:p>
          <a:p>
            <a:r>
              <a:rPr lang="en-US" dirty="0"/>
              <a:t>The Encoder can repeat N times to enhance capability.</a:t>
            </a:r>
          </a:p>
        </p:txBody>
      </p:sp>
      <p:cxnSp>
        <p:nvCxnSpPr>
          <p:cNvPr id="15" name="Straight Arrow Connector 14">
            <a:extLst>
              <a:ext uri="{FF2B5EF4-FFF2-40B4-BE49-F238E27FC236}">
                <a16:creationId xmlns:a16="http://schemas.microsoft.com/office/drawing/2014/main" id="{7D8C79CE-69CC-5D82-C0CF-C5A1D24DE976}"/>
              </a:ext>
            </a:extLst>
          </p:cNvPr>
          <p:cNvCxnSpPr>
            <a:cxnSpLocks/>
          </p:cNvCxnSpPr>
          <p:nvPr/>
        </p:nvCxnSpPr>
        <p:spPr>
          <a:xfrm>
            <a:off x="3138357" y="1173210"/>
            <a:ext cx="2743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08E573-A7F2-5B49-A05D-64638CE8D3DC}"/>
              </a:ext>
            </a:extLst>
          </p:cNvPr>
          <p:cNvCxnSpPr>
            <a:cxnSpLocks/>
          </p:cNvCxnSpPr>
          <p:nvPr/>
        </p:nvCxnSpPr>
        <p:spPr>
          <a:xfrm>
            <a:off x="1842957" y="1173210"/>
            <a:ext cx="3033843" cy="655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98B7BC-ED51-237A-1407-E28BF9CF1977}"/>
              </a:ext>
            </a:extLst>
          </p:cNvPr>
          <p:cNvSpPr txBox="1"/>
          <p:nvPr/>
        </p:nvSpPr>
        <p:spPr>
          <a:xfrm>
            <a:off x="4509957" y="5473978"/>
            <a:ext cx="1244876" cy="369332"/>
          </a:xfrm>
          <a:prstGeom prst="rect">
            <a:avLst/>
          </a:prstGeom>
          <a:noFill/>
        </p:spPr>
        <p:txBody>
          <a:bodyPr wrap="square" rtlCol="0">
            <a:spAutoFit/>
          </a:bodyPr>
          <a:lstStyle/>
          <a:p>
            <a:r>
              <a:rPr lang="en-US" dirty="0"/>
              <a:t> Input(X)</a:t>
            </a:r>
          </a:p>
        </p:txBody>
      </p:sp>
      <p:sp>
        <p:nvSpPr>
          <p:cNvPr id="20" name="TextBox 19">
            <a:extLst>
              <a:ext uri="{FF2B5EF4-FFF2-40B4-BE49-F238E27FC236}">
                <a16:creationId xmlns:a16="http://schemas.microsoft.com/office/drawing/2014/main" id="{2CCBD42C-C0DB-42D2-65A4-BD002B9C42B9}"/>
              </a:ext>
            </a:extLst>
          </p:cNvPr>
          <p:cNvSpPr txBox="1"/>
          <p:nvPr/>
        </p:nvSpPr>
        <p:spPr>
          <a:xfrm>
            <a:off x="1504922" y="2873545"/>
            <a:ext cx="2184894" cy="646331"/>
          </a:xfrm>
          <a:prstGeom prst="rect">
            <a:avLst/>
          </a:prstGeom>
          <a:noFill/>
        </p:spPr>
        <p:txBody>
          <a:bodyPr wrap="square">
            <a:spAutoFit/>
          </a:bodyPr>
          <a:lstStyle/>
          <a:p>
            <a:r>
              <a:rPr lang="en-US" dirty="0"/>
              <a:t>3b) first add &amp; Norm :</a:t>
            </a:r>
          </a:p>
        </p:txBody>
      </p:sp>
      <p:sp>
        <p:nvSpPr>
          <p:cNvPr id="24" name="TextBox 23">
            <a:extLst>
              <a:ext uri="{FF2B5EF4-FFF2-40B4-BE49-F238E27FC236}">
                <a16:creationId xmlns:a16="http://schemas.microsoft.com/office/drawing/2014/main" id="{F3347943-39BA-45F0-4ACD-D0B24EC95E26}"/>
              </a:ext>
            </a:extLst>
          </p:cNvPr>
          <p:cNvSpPr txBox="1"/>
          <p:nvPr/>
        </p:nvSpPr>
        <p:spPr>
          <a:xfrm>
            <a:off x="1447245" y="2481190"/>
            <a:ext cx="2048280" cy="369332"/>
          </a:xfrm>
          <a:prstGeom prst="rect">
            <a:avLst/>
          </a:prstGeom>
          <a:noFill/>
        </p:spPr>
        <p:txBody>
          <a:bodyPr wrap="square">
            <a:spAutoFit/>
          </a:bodyPr>
          <a:lstStyle/>
          <a:p>
            <a:r>
              <a:rPr lang="en-US" dirty="0"/>
              <a:t>4a) feed forward :</a:t>
            </a:r>
          </a:p>
        </p:txBody>
      </p:sp>
      <p:cxnSp>
        <p:nvCxnSpPr>
          <p:cNvPr id="14" name="Straight Arrow Connector 13">
            <a:extLst>
              <a:ext uri="{FF2B5EF4-FFF2-40B4-BE49-F238E27FC236}">
                <a16:creationId xmlns:a16="http://schemas.microsoft.com/office/drawing/2014/main" id="{6E7A3E1E-3238-C0DC-34C4-D96378EA9E80}"/>
              </a:ext>
            </a:extLst>
          </p:cNvPr>
          <p:cNvCxnSpPr>
            <a:cxnSpLocks/>
            <a:stCxn id="20" idx="3"/>
          </p:cNvCxnSpPr>
          <p:nvPr/>
        </p:nvCxnSpPr>
        <p:spPr>
          <a:xfrm>
            <a:off x="3689816" y="3196711"/>
            <a:ext cx="998745" cy="22013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1943FE5-FA34-809C-6870-2A0D0FC4171B}"/>
              </a:ext>
            </a:extLst>
          </p:cNvPr>
          <p:cNvCxnSpPr>
            <a:cxnSpLocks/>
          </p:cNvCxnSpPr>
          <p:nvPr/>
        </p:nvCxnSpPr>
        <p:spPr>
          <a:xfrm flipV="1">
            <a:off x="3230292" y="2628439"/>
            <a:ext cx="1729735" cy="2114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944794C-E6A6-D336-B8F6-4A6E0DDBF593}"/>
              </a:ext>
            </a:extLst>
          </p:cNvPr>
          <p:cNvSpPr txBox="1"/>
          <p:nvPr/>
        </p:nvSpPr>
        <p:spPr>
          <a:xfrm>
            <a:off x="4510483" y="1862637"/>
            <a:ext cx="953787" cy="369332"/>
          </a:xfrm>
          <a:prstGeom prst="rect">
            <a:avLst/>
          </a:prstGeom>
          <a:noFill/>
        </p:spPr>
        <p:txBody>
          <a:bodyPr wrap="none" rtlCol="0">
            <a:spAutoFit/>
          </a:bodyPr>
          <a:lstStyle/>
          <a:p>
            <a:r>
              <a:rPr lang="en-US" dirty="0"/>
              <a:t>Encoder</a:t>
            </a:r>
            <a:endParaRPr lang="en-HK" dirty="0"/>
          </a:p>
        </p:txBody>
      </p:sp>
      <p:sp>
        <p:nvSpPr>
          <p:cNvPr id="54" name="TextBox 53">
            <a:extLst>
              <a:ext uri="{FF2B5EF4-FFF2-40B4-BE49-F238E27FC236}">
                <a16:creationId xmlns:a16="http://schemas.microsoft.com/office/drawing/2014/main" id="{7E8A431C-E9B3-5E78-3190-AD48C68594C5}"/>
              </a:ext>
            </a:extLst>
          </p:cNvPr>
          <p:cNvSpPr txBox="1"/>
          <p:nvPr/>
        </p:nvSpPr>
        <p:spPr>
          <a:xfrm>
            <a:off x="5902634" y="-40085"/>
            <a:ext cx="977832" cy="369332"/>
          </a:xfrm>
          <a:prstGeom prst="rect">
            <a:avLst/>
          </a:prstGeom>
          <a:noFill/>
        </p:spPr>
        <p:txBody>
          <a:bodyPr wrap="none" rtlCol="0">
            <a:spAutoFit/>
          </a:bodyPr>
          <a:lstStyle/>
          <a:p>
            <a:r>
              <a:rPr lang="en-US" dirty="0"/>
              <a:t>Decoder</a:t>
            </a:r>
            <a:endParaRPr lang="en-HK" dirty="0"/>
          </a:p>
        </p:txBody>
      </p:sp>
    </p:spTree>
    <p:extLst>
      <p:ext uri="{BB962C8B-B14F-4D97-AF65-F5344CB8AC3E}">
        <p14:creationId xmlns:p14="http://schemas.microsoft.com/office/powerpoint/2010/main" val="389664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F117FA-8C43-FB8E-7A66-A763CF51FBBC}"/>
              </a:ext>
            </a:extLst>
          </p:cNvPr>
          <p:cNvPicPr>
            <a:picLocks noChangeAspect="1"/>
          </p:cNvPicPr>
          <p:nvPr/>
        </p:nvPicPr>
        <p:blipFill>
          <a:blip r:embed="rId2"/>
          <a:stretch>
            <a:fillRect/>
          </a:stretch>
        </p:blipFill>
        <p:spPr>
          <a:xfrm>
            <a:off x="4797220" y="1523436"/>
            <a:ext cx="4267796" cy="4039164"/>
          </a:xfrm>
          <a:prstGeom prst="rect">
            <a:avLst/>
          </a:prstGeom>
        </p:spPr>
      </p:pic>
      <p:sp>
        <p:nvSpPr>
          <p:cNvPr id="2" name="Title 1">
            <a:extLst>
              <a:ext uri="{FF2B5EF4-FFF2-40B4-BE49-F238E27FC236}">
                <a16:creationId xmlns:a16="http://schemas.microsoft.com/office/drawing/2014/main" id="{2C089B0F-25F4-EC17-AE27-5BAABFC34C14}"/>
              </a:ext>
            </a:extLst>
          </p:cNvPr>
          <p:cNvSpPr>
            <a:spLocks noGrp="1"/>
          </p:cNvSpPr>
          <p:nvPr>
            <p:ph type="title"/>
          </p:nvPr>
        </p:nvSpPr>
        <p:spPr>
          <a:xfrm>
            <a:off x="457200" y="533400"/>
            <a:ext cx="6096000" cy="884238"/>
          </a:xfrm>
        </p:spPr>
        <p:txBody>
          <a:bodyPr>
            <a:normAutofit fontScale="90000"/>
          </a:bodyPr>
          <a:lstStyle/>
          <a:p>
            <a:pPr algn="l"/>
            <a:r>
              <a:rPr lang="en-US" sz="3600" dirty="0"/>
              <a:t>Step3a: Inside the Multi-head attention block</a:t>
            </a:r>
            <a:br>
              <a:rPr lang="en-HK" dirty="0"/>
            </a:br>
            <a:endParaRPr lang="en-HK" dirty="0"/>
          </a:p>
        </p:txBody>
      </p:sp>
      <p:sp>
        <p:nvSpPr>
          <p:cNvPr id="3" name="Content Placeholder 2">
            <a:extLst>
              <a:ext uri="{FF2B5EF4-FFF2-40B4-BE49-F238E27FC236}">
                <a16:creationId xmlns:a16="http://schemas.microsoft.com/office/drawing/2014/main" id="{B4162E2F-6187-F830-C165-3795FE727BF1}"/>
              </a:ext>
            </a:extLst>
          </p:cNvPr>
          <p:cNvSpPr>
            <a:spLocks noGrp="1"/>
          </p:cNvSpPr>
          <p:nvPr>
            <p:ph idx="1"/>
          </p:nvPr>
        </p:nvSpPr>
        <p:spPr>
          <a:xfrm>
            <a:off x="457200" y="1295400"/>
            <a:ext cx="4151210" cy="48307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162BB2A7-F71F-07DF-6CE4-A602423C9F44}"/>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B8223429-0B82-39E7-803B-E7E8426A79D3}"/>
              </a:ext>
            </a:extLst>
          </p:cNvPr>
          <p:cNvSpPr>
            <a:spLocks noGrp="1"/>
          </p:cNvSpPr>
          <p:nvPr>
            <p:ph type="sldNum" sz="quarter" idx="12"/>
          </p:nvPr>
        </p:nvSpPr>
        <p:spPr/>
        <p:txBody>
          <a:bodyPr/>
          <a:lstStyle/>
          <a:p>
            <a:fld id="{7C12A529-2220-4038-9210-A21DB7BAEFCE}" type="slidenum">
              <a:rPr lang="en-US" smtClean="0"/>
              <a:t>22</a:t>
            </a:fld>
            <a:endParaRPr lang="en-US"/>
          </a:p>
        </p:txBody>
      </p:sp>
      <p:pic>
        <p:nvPicPr>
          <p:cNvPr id="9" name="Picture 8">
            <a:extLst>
              <a:ext uri="{FF2B5EF4-FFF2-40B4-BE49-F238E27FC236}">
                <a16:creationId xmlns:a16="http://schemas.microsoft.com/office/drawing/2014/main" id="{9FCC4C47-470F-54B5-63E1-74B9C3544E2D}"/>
              </a:ext>
            </a:extLst>
          </p:cNvPr>
          <p:cNvPicPr>
            <a:picLocks noChangeAspect="1"/>
          </p:cNvPicPr>
          <p:nvPr/>
        </p:nvPicPr>
        <p:blipFill>
          <a:blip r:embed="rId3"/>
          <a:stretch>
            <a:fillRect/>
          </a:stretch>
        </p:blipFill>
        <p:spPr>
          <a:xfrm>
            <a:off x="48322" y="2473350"/>
            <a:ext cx="4560088" cy="3089250"/>
          </a:xfrm>
          <a:prstGeom prst="rect">
            <a:avLst/>
          </a:prstGeom>
          <a:ln>
            <a:solidFill>
              <a:schemeClr val="accent1"/>
            </a:solidFill>
          </a:ln>
        </p:spPr>
      </p:pic>
      <p:cxnSp>
        <p:nvCxnSpPr>
          <p:cNvPr id="11" name="Straight Connector 10">
            <a:extLst>
              <a:ext uri="{FF2B5EF4-FFF2-40B4-BE49-F238E27FC236}">
                <a16:creationId xmlns:a16="http://schemas.microsoft.com/office/drawing/2014/main" id="{44EC3E55-4B30-799D-8BFA-A24D80B8598E}"/>
              </a:ext>
            </a:extLst>
          </p:cNvPr>
          <p:cNvCxnSpPr/>
          <p:nvPr/>
        </p:nvCxnSpPr>
        <p:spPr>
          <a:xfrm>
            <a:off x="7543800" y="2057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D4E120-6D30-F885-F245-C2F2F1945CE6}"/>
              </a:ext>
            </a:extLst>
          </p:cNvPr>
          <p:cNvCxnSpPr>
            <a:cxnSpLocks/>
          </p:cNvCxnSpPr>
          <p:nvPr/>
        </p:nvCxnSpPr>
        <p:spPr>
          <a:xfrm>
            <a:off x="4572000" y="2590800"/>
            <a:ext cx="33528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04A2159-B0D4-6126-CE27-D1E932CAF439}"/>
              </a:ext>
            </a:extLst>
          </p:cNvPr>
          <p:cNvSpPr/>
          <p:nvPr/>
        </p:nvSpPr>
        <p:spPr>
          <a:xfrm>
            <a:off x="2499775" y="2473350"/>
            <a:ext cx="2130220" cy="2971800"/>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0" name="TextBox 9">
            <a:extLst>
              <a:ext uri="{FF2B5EF4-FFF2-40B4-BE49-F238E27FC236}">
                <a16:creationId xmlns:a16="http://schemas.microsoft.com/office/drawing/2014/main" id="{76C80FDC-4B54-636B-BA36-0F92362BA9C1}"/>
              </a:ext>
            </a:extLst>
          </p:cNvPr>
          <p:cNvSpPr txBox="1"/>
          <p:nvPr/>
        </p:nvSpPr>
        <p:spPr>
          <a:xfrm>
            <a:off x="2955835" y="5721586"/>
            <a:ext cx="1279517" cy="646331"/>
          </a:xfrm>
          <a:prstGeom prst="rect">
            <a:avLst/>
          </a:prstGeom>
          <a:noFill/>
        </p:spPr>
        <p:txBody>
          <a:bodyPr wrap="none" rtlCol="0">
            <a:spAutoFit/>
          </a:bodyPr>
          <a:lstStyle/>
          <a:p>
            <a:r>
              <a:rPr lang="en-US" dirty="0"/>
              <a:t>Multi-head </a:t>
            </a:r>
          </a:p>
          <a:p>
            <a:r>
              <a:rPr lang="en-US" dirty="0"/>
              <a:t>attention</a:t>
            </a:r>
            <a:endParaRPr lang="en-HK" dirty="0"/>
          </a:p>
        </p:txBody>
      </p:sp>
      <p:sp>
        <p:nvSpPr>
          <p:cNvPr id="6" name="TextBox 5">
            <a:extLst>
              <a:ext uri="{FF2B5EF4-FFF2-40B4-BE49-F238E27FC236}">
                <a16:creationId xmlns:a16="http://schemas.microsoft.com/office/drawing/2014/main" id="{A8858AF4-4FD2-9EAC-7AC0-2E0C158BBCC8}"/>
              </a:ext>
            </a:extLst>
          </p:cNvPr>
          <p:cNvSpPr txBox="1"/>
          <p:nvPr/>
        </p:nvSpPr>
        <p:spPr>
          <a:xfrm>
            <a:off x="7614182" y="5503311"/>
            <a:ext cx="1481496" cy="646331"/>
          </a:xfrm>
          <a:prstGeom prst="rect">
            <a:avLst/>
          </a:prstGeom>
          <a:noFill/>
        </p:spPr>
        <p:txBody>
          <a:bodyPr wrap="none" rtlCol="0">
            <a:spAutoFit/>
          </a:bodyPr>
          <a:lstStyle/>
          <a:p>
            <a:r>
              <a:rPr lang="en-US" dirty="0"/>
              <a:t>Input Shape= </a:t>
            </a:r>
          </a:p>
          <a:p>
            <a:r>
              <a:rPr lang="en-US" dirty="0"/>
              <a:t>L x </a:t>
            </a:r>
            <a:r>
              <a:rPr lang="en-US" dirty="0" err="1"/>
              <a:t>dmodel</a:t>
            </a:r>
            <a:endParaRPr lang="en-HK" dirty="0"/>
          </a:p>
        </p:txBody>
      </p:sp>
      <p:sp>
        <p:nvSpPr>
          <p:cNvPr id="8" name="TextBox 7">
            <a:extLst>
              <a:ext uri="{FF2B5EF4-FFF2-40B4-BE49-F238E27FC236}">
                <a16:creationId xmlns:a16="http://schemas.microsoft.com/office/drawing/2014/main" id="{98EF8F45-13F7-66EC-EFA0-2A85AF0F240D}"/>
              </a:ext>
            </a:extLst>
          </p:cNvPr>
          <p:cNvSpPr txBox="1"/>
          <p:nvPr/>
        </p:nvSpPr>
        <p:spPr>
          <a:xfrm>
            <a:off x="7557840" y="936394"/>
            <a:ext cx="1636987" cy="646331"/>
          </a:xfrm>
          <a:prstGeom prst="rect">
            <a:avLst/>
          </a:prstGeom>
          <a:noFill/>
        </p:spPr>
        <p:txBody>
          <a:bodyPr wrap="none" rtlCol="0">
            <a:spAutoFit/>
          </a:bodyPr>
          <a:lstStyle/>
          <a:p>
            <a:r>
              <a:rPr lang="en-US" dirty="0"/>
              <a:t>Output shape =</a:t>
            </a:r>
          </a:p>
          <a:p>
            <a:r>
              <a:rPr lang="en-US" dirty="0"/>
              <a:t>L x </a:t>
            </a:r>
            <a:r>
              <a:rPr lang="en-US" dirty="0" err="1"/>
              <a:t>dmodel</a:t>
            </a:r>
            <a:endParaRPr lang="en-HK" dirty="0"/>
          </a:p>
        </p:txBody>
      </p:sp>
    </p:spTree>
    <p:extLst>
      <p:ext uri="{BB962C8B-B14F-4D97-AF65-F5344CB8AC3E}">
        <p14:creationId xmlns:p14="http://schemas.microsoft.com/office/powerpoint/2010/main" val="39438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pointment booking">
            <a:extLst>
              <a:ext uri="{FF2B5EF4-FFF2-40B4-BE49-F238E27FC236}">
                <a16:creationId xmlns:a16="http://schemas.microsoft.com/office/drawing/2014/main" id="{84E0585E-42C5-35AD-408D-F5823ED406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762" y="1143000"/>
            <a:ext cx="2371961" cy="23719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31D558-ACFD-B70F-88B1-E4DD610FD114}"/>
              </a:ext>
            </a:extLst>
          </p:cNvPr>
          <p:cNvSpPr>
            <a:spLocks noGrp="1"/>
          </p:cNvSpPr>
          <p:nvPr>
            <p:ph type="title"/>
          </p:nvPr>
        </p:nvSpPr>
        <p:spPr/>
        <p:txBody>
          <a:bodyPr/>
          <a:lstStyle/>
          <a:p>
            <a:r>
              <a:rPr lang="en-US" dirty="0"/>
              <a:t>Meaning of Query ,Key ,Value</a:t>
            </a:r>
            <a:endParaRPr lang="en-HK" dirty="0"/>
          </a:p>
        </p:txBody>
      </p:sp>
      <p:sp>
        <p:nvSpPr>
          <p:cNvPr id="3" name="Content Placeholder 2">
            <a:extLst>
              <a:ext uri="{FF2B5EF4-FFF2-40B4-BE49-F238E27FC236}">
                <a16:creationId xmlns:a16="http://schemas.microsoft.com/office/drawing/2014/main" id="{697E8D59-4272-9ED9-981B-9FFEBFA98C0C}"/>
              </a:ext>
            </a:extLst>
          </p:cNvPr>
          <p:cNvSpPr>
            <a:spLocks noGrp="1"/>
          </p:cNvSpPr>
          <p:nvPr>
            <p:ph idx="1"/>
          </p:nvPr>
        </p:nvSpPr>
        <p:spPr>
          <a:xfrm>
            <a:off x="231519" y="1417639"/>
            <a:ext cx="5254881" cy="4823618"/>
          </a:xfrm>
        </p:spPr>
        <p:txBody>
          <a:bodyPr>
            <a:normAutofit fontScale="92500" lnSpcReduction="10000"/>
          </a:bodyPr>
          <a:lstStyle/>
          <a:p>
            <a:r>
              <a:rPr lang="en-US" sz="2800" dirty="0"/>
              <a:t>When you search for movie in a database , e.g. Netflix, Disney+, YouTube,….</a:t>
            </a:r>
          </a:p>
          <a:p>
            <a:r>
              <a:rPr lang="en-US" sz="2800" b="1" u="sng" dirty="0">
                <a:solidFill>
                  <a:srgbClr val="0C0D0E"/>
                </a:solidFill>
                <a:highlight>
                  <a:srgbClr val="FFFFFF"/>
                </a:highlight>
                <a:latin typeface="-apple-system"/>
              </a:rPr>
              <a:t>Q</a:t>
            </a:r>
            <a:r>
              <a:rPr lang="en-US" sz="2800" b="1" i="0" u="sng" dirty="0">
                <a:solidFill>
                  <a:srgbClr val="0C0D0E"/>
                </a:solidFill>
                <a:effectLst/>
                <a:highlight>
                  <a:srgbClr val="FFFFFF"/>
                </a:highlight>
                <a:latin typeface="-apple-system"/>
              </a:rPr>
              <a:t>ueries</a:t>
            </a:r>
            <a:r>
              <a:rPr lang="en-US" sz="2800" b="0" i="0" dirty="0">
                <a:solidFill>
                  <a:srgbClr val="0C0D0E"/>
                </a:solidFill>
                <a:effectLst/>
                <a:highlight>
                  <a:srgbClr val="FFFFFF"/>
                </a:highlight>
                <a:latin typeface="-apple-system"/>
              </a:rPr>
              <a:t> (input in the search bar),  against a set of </a:t>
            </a:r>
            <a:r>
              <a:rPr lang="en-US" sz="2800" b="1" i="0" u="sng" dirty="0">
                <a:solidFill>
                  <a:srgbClr val="0C0D0E"/>
                </a:solidFill>
                <a:effectLst/>
                <a:highlight>
                  <a:srgbClr val="FFFFFF"/>
                </a:highlight>
                <a:latin typeface="-apple-system"/>
              </a:rPr>
              <a:t>Keys</a:t>
            </a:r>
            <a:r>
              <a:rPr lang="en-US" sz="2800" b="0" i="0" dirty="0">
                <a:solidFill>
                  <a:srgbClr val="0C0D0E"/>
                </a:solidFill>
                <a:effectLst/>
                <a:highlight>
                  <a:srgbClr val="FFFFFF"/>
                </a:highlight>
                <a:latin typeface="-apple-system"/>
              </a:rPr>
              <a:t> (e.g. USA movies, types, storyline, etc.), then the results are </a:t>
            </a:r>
            <a:r>
              <a:rPr lang="en-US" sz="2800" b="0" i="0" u="sng" dirty="0">
                <a:solidFill>
                  <a:srgbClr val="0C0D0E"/>
                </a:solidFill>
                <a:effectLst/>
                <a:highlight>
                  <a:srgbClr val="FFFFFF"/>
                </a:highlight>
                <a:latin typeface="-apple-system"/>
              </a:rPr>
              <a:t>V</a:t>
            </a:r>
            <a:r>
              <a:rPr lang="en-US" sz="2800" b="1" i="0" u="sng" dirty="0">
                <a:solidFill>
                  <a:srgbClr val="0C0D0E"/>
                </a:solidFill>
                <a:effectLst/>
                <a:highlight>
                  <a:srgbClr val="FFFFFF"/>
                </a:highlight>
                <a:latin typeface="-apple-system"/>
              </a:rPr>
              <a:t>alues</a:t>
            </a:r>
            <a:r>
              <a:rPr lang="en-US" sz="2800" b="0" i="0" dirty="0">
                <a:solidFill>
                  <a:srgbClr val="0C0D0E"/>
                </a:solidFill>
                <a:effectLst/>
                <a:highlight>
                  <a:srgbClr val="FFFFFF"/>
                </a:highlight>
                <a:latin typeface="-apple-system"/>
              </a:rPr>
              <a:t> (best matched videos).</a:t>
            </a:r>
            <a:endParaRPr lang="en-US" sz="2800" dirty="0"/>
          </a:p>
          <a:p>
            <a:r>
              <a:rPr lang="en-US" sz="2800" dirty="0"/>
              <a:t>If Queries = “Classic movie”,</a:t>
            </a:r>
          </a:p>
          <a:p>
            <a:r>
              <a:rPr lang="en-US" sz="2800" dirty="0"/>
              <a:t>and Keys = “crime, thriller”</a:t>
            </a:r>
          </a:p>
          <a:p>
            <a:r>
              <a:rPr lang="en-US" sz="2800" dirty="0"/>
              <a:t>Values= search results,“</a:t>
            </a:r>
            <a:r>
              <a:rPr lang="en-HK" sz="2800" b="0" i="0" dirty="0">
                <a:solidFill>
                  <a:srgbClr val="1F1F1F"/>
                </a:solidFill>
                <a:effectLst/>
                <a:highlight>
                  <a:srgbClr val="FFFFFF"/>
                </a:highlight>
                <a:latin typeface="Google Sans"/>
              </a:rPr>
              <a:t>Psycho , </a:t>
            </a:r>
            <a:r>
              <a:rPr lang="en-US" sz="2800" dirty="0"/>
              <a:t>Godfather1.. ”</a:t>
            </a:r>
          </a:p>
          <a:p>
            <a:endParaRPr lang="en-HK" sz="2800" dirty="0"/>
          </a:p>
        </p:txBody>
      </p:sp>
      <p:sp>
        <p:nvSpPr>
          <p:cNvPr id="4" name="Footer Placeholder 3">
            <a:extLst>
              <a:ext uri="{FF2B5EF4-FFF2-40B4-BE49-F238E27FC236}">
                <a16:creationId xmlns:a16="http://schemas.microsoft.com/office/drawing/2014/main" id="{BFD5556E-52F9-E760-CCAC-A223FD602738}"/>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17BEF3DB-67D6-FD7A-CC4E-76E30A90BAA9}"/>
              </a:ext>
            </a:extLst>
          </p:cNvPr>
          <p:cNvSpPr>
            <a:spLocks noGrp="1"/>
          </p:cNvSpPr>
          <p:nvPr>
            <p:ph type="sldNum" sz="quarter" idx="12"/>
          </p:nvPr>
        </p:nvSpPr>
        <p:spPr/>
        <p:txBody>
          <a:bodyPr/>
          <a:lstStyle/>
          <a:p>
            <a:fld id="{7C12A529-2220-4038-9210-A21DB7BAEFCE}" type="slidenum">
              <a:rPr lang="en-US" smtClean="0"/>
              <a:t>23</a:t>
            </a:fld>
            <a:endParaRPr lang="en-US"/>
          </a:p>
        </p:txBody>
      </p:sp>
      <p:sp>
        <p:nvSpPr>
          <p:cNvPr id="7" name="TextBox 6">
            <a:extLst>
              <a:ext uri="{FF2B5EF4-FFF2-40B4-BE49-F238E27FC236}">
                <a16:creationId xmlns:a16="http://schemas.microsoft.com/office/drawing/2014/main" id="{F9E547CD-0564-C1B1-DCB4-B73481213F25}"/>
              </a:ext>
            </a:extLst>
          </p:cNvPr>
          <p:cNvSpPr txBox="1"/>
          <p:nvPr/>
        </p:nvSpPr>
        <p:spPr>
          <a:xfrm>
            <a:off x="5486400" y="3407584"/>
            <a:ext cx="3605474" cy="2677656"/>
          </a:xfrm>
          <a:prstGeom prst="rect">
            <a:avLst/>
          </a:prstGeom>
          <a:noFill/>
          <a:ln>
            <a:solidFill>
              <a:schemeClr val="accent1">
                <a:shade val="15000"/>
              </a:schemeClr>
            </a:solidFill>
          </a:ln>
        </p:spPr>
        <p:txBody>
          <a:bodyPr wrap="none" rtlCol="0">
            <a:spAutoFit/>
          </a:bodyPr>
          <a:lstStyle/>
          <a:p>
            <a:r>
              <a:rPr lang="en-US" sz="2800" dirty="0"/>
              <a:t>Search </a:t>
            </a:r>
            <a:r>
              <a:rPr lang="en-US" sz="2800" b="1" u="sng" dirty="0"/>
              <a:t>Queries</a:t>
            </a:r>
            <a:r>
              <a:rPr lang="en-US" sz="2800" b="1" dirty="0"/>
              <a:t> (Q)</a:t>
            </a:r>
          </a:p>
          <a:p>
            <a:r>
              <a:rPr lang="en-US" sz="2800" dirty="0"/>
              <a:t>    “Classic movies”</a:t>
            </a:r>
          </a:p>
          <a:p>
            <a:r>
              <a:rPr lang="en-US" sz="2800" dirty="0"/>
              <a:t>Use </a:t>
            </a:r>
            <a:r>
              <a:rPr lang="en-US" sz="2800" b="1" u="sng" dirty="0">
                <a:solidFill>
                  <a:srgbClr val="0070C0"/>
                </a:solidFill>
              </a:rPr>
              <a:t>Key  (K)</a:t>
            </a:r>
            <a:endParaRPr lang="en-US" sz="2800" b="1" dirty="0"/>
          </a:p>
          <a:p>
            <a:r>
              <a:rPr lang="en-US" sz="2800" dirty="0"/>
              <a:t>    “crime , thriller”</a:t>
            </a:r>
          </a:p>
          <a:p>
            <a:r>
              <a:rPr lang="en-US" sz="2800" dirty="0"/>
              <a:t>Result: </a:t>
            </a:r>
            <a:r>
              <a:rPr lang="en-US" sz="2800" b="1" u="sng" dirty="0">
                <a:solidFill>
                  <a:srgbClr val="FF0000"/>
                </a:solidFill>
              </a:rPr>
              <a:t>Values (V)</a:t>
            </a:r>
            <a:r>
              <a:rPr lang="en-US" sz="2800" dirty="0"/>
              <a:t>: </a:t>
            </a:r>
          </a:p>
          <a:p>
            <a:r>
              <a:rPr lang="en-US" sz="2800" dirty="0"/>
              <a:t>    “</a:t>
            </a:r>
            <a:r>
              <a:rPr lang="en-US" sz="2800" dirty="0" err="1"/>
              <a:t>Pycho</a:t>
            </a:r>
            <a:r>
              <a:rPr lang="en-US" sz="2800" dirty="0"/>
              <a:t>, Godfather1” </a:t>
            </a:r>
            <a:endParaRPr lang="en-HK" sz="2800" dirty="0"/>
          </a:p>
        </p:txBody>
      </p:sp>
      <p:sp>
        <p:nvSpPr>
          <p:cNvPr id="11" name="TextBox 10">
            <a:extLst>
              <a:ext uri="{FF2B5EF4-FFF2-40B4-BE49-F238E27FC236}">
                <a16:creationId xmlns:a16="http://schemas.microsoft.com/office/drawing/2014/main" id="{2A5C62E7-EDF6-287B-E0BA-4FAD04F33012}"/>
              </a:ext>
            </a:extLst>
          </p:cNvPr>
          <p:cNvSpPr txBox="1"/>
          <p:nvPr/>
        </p:nvSpPr>
        <p:spPr>
          <a:xfrm>
            <a:off x="6126547" y="1048306"/>
            <a:ext cx="2560253" cy="369332"/>
          </a:xfrm>
          <a:prstGeom prst="rect">
            <a:avLst/>
          </a:prstGeom>
          <a:noFill/>
        </p:spPr>
        <p:txBody>
          <a:bodyPr wrap="none" rtlCol="0">
            <a:spAutoFit/>
          </a:bodyPr>
          <a:lstStyle/>
          <a:p>
            <a:r>
              <a:rPr lang="en-HK" dirty="0"/>
              <a:t>https://www.freepik.com</a:t>
            </a:r>
          </a:p>
        </p:txBody>
      </p:sp>
    </p:spTree>
    <p:extLst>
      <p:ext uri="{BB962C8B-B14F-4D97-AF65-F5344CB8AC3E}">
        <p14:creationId xmlns:p14="http://schemas.microsoft.com/office/powerpoint/2010/main" val="331606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B731-9547-12B0-7126-544AD15986C7}"/>
              </a:ext>
            </a:extLst>
          </p:cNvPr>
          <p:cNvSpPr>
            <a:spLocks noGrp="1"/>
          </p:cNvSpPr>
          <p:nvPr>
            <p:ph type="title"/>
          </p:nvPr>
        </p:nvSpPr>
        <p:spPr/>
        <p:txBody>
          <a:bodyPr/>
          <a:lstStyle/>
          <a:p>
            <a:r>
              <a:rPr lang="en-US" dirty="0"/>
              <a:t>Per head calculation</a:t>
            </a:r>
            <a:endParaRPr lang="en-HK" dirty="0"/>
          </a:p>
        </p:txBody>
      </p:sp>
      <p:sp>
        <p:nvSpPr>
          <p:cNvPr id="3" name="Content Placeholder 2">
            <a:extLst>
              <a:ext uri="{FF2B5EF4-FFF2-40B4-BE49-F238E27FC236}">
                <a16:creationId xmlns:a16="http://schemas.microsoft.com/office/drawing/2014/main" id="{4DF4B4C9-DDFA-DB8E-9CEA-40CB79BD4BB2}"/>
              </a:ext>
            </a:extLst>
          </p:cNvPr>
          <p:cNvSpPr>
            <a:spLocks noGrp="1"/>
          </p:cNvSpPr>
          <p:nvPr>
            <p:ph idx="1"/>
          </p:nvPr>
        </p:nvSpPr>
        <p:spPr/>
        <p:txBody>
          <a:bodyPr>
            <a:normAutofit/>
          </a:bodyPr>
          <a:lstStyle/>
          <a:p>
            <a:r>
              <a:rPr lang="en-US" sz="2800" dirty="0"/>
              <a:t>In this example</a:t>
            </a:r>
          </a:p>
          <a:p>
            <a:r>
              <a:rPr lang="en-US" sz="2800" dirty="0"/>
              <a:t>Token embedded dimension (</a:t>
            </a:r>
            <a:r>
              <a:rPr lang="en-US" sz="2800" dirty="0" err="1"/>
              <a:t>dmodel</a:t>
            </a:r>
            <a:r>
              <a:rPr lang="en-US" sz="2800" dirty="0"/>
              <a:t>)=6, </a:t>
            </a:r>
          </a:p>
          <a:p>
            <a:pPr lvl="1"/>
            <a:r>
              <a:rPr lang="en-US" sz="2400" dirty="0"/>
              <a:t>or called hidden dimension</a:t>
            </a:r>
          </a:p>
          <a:p>
            <a:r>
              <a:rPr lang="en-US" sz="2800" dirty="0"/>
              <a:t>Number of head h=3</a:t>
            </a:r>
          </a:p>
          <a:p>
            <a:r>
              <a:rPr lang="en-US" sz="2800" dirty="0"/>
              <a:t>Dimension per head (</a:t>
            </a:r>
            <a:r>
              <a:rPr lang="en-US" sz="2800" dirty="0" err="1"/>
              <a:t>dq</a:t>
            </a:r>
            <a:r>
              <a:rPr lang="en-US" sz="2800" dirty="0"/>
              <a:t>=dk=dv)= </a:t>
            </a:r>
            <a:r>
              <a:rPr lang="en-US" sz="2800" dirty="0" err="1"/>
              <a:t>dmodel</a:t>
            </a:r>
            <a:r>
              <a:rPr lang="en-US" sz="2800" dirty="0"/>
              <a:t>/h=6/3=2</a:t>
            </a:r>
          </a:p>
          <a:p>
            <a:r>
              <a:rPr lang="en-US" sz="2800" dirty="0"/>
              <a:t>We will discuss the projection matrices per head (</a:t>
            </a:r>
            <a:r>
              <a:rPr lang="en-US" sz="2800" dirty="0" err="1"/>
              <a:t>Wq</a:t>
            </a:r>
            <a:r>
              <a:rPr lang="en-US" sz="2800" dirty="0"/>
              <a:t>). Dimension of </a:t>
            </a:r>
            <a:r>
              <a:rPr lang="en-US" sz="2800" dirty="0" err="1"/>
              <a:t>Wq</a:t>
            </a:r>
            <a:r>
              <a:rPr lang="en-US" sz="2800" dirty="0"/>
              <a:t>(</a:t>
            </a:r>
            <a:r>
              <a:rPr lang="en-US" sz="2800" dirty="0" err="1"/>
              <a:t>dmodel</a:t>
            </a:r>
            <a:r>
              <a:rPr lang="en-US" sz="2800" dirty="0"/>
              <a:t>*</a:t>
            </a:r>
            <a:r>
              <a:rPr lang="en-US" sz="2800" dirty="0" err="1"/>
              <a:t>dq</a:t>
            </a:r>
            <a:r>
              <a:rPr lang="en-US" sz="2800" dirty="0"/>
              <a:t>)=6x2 etc.</a:t>
            </a:r>
          </a:p>
          <a:p>
            <a:endParaRPr lang="en-US" sz="2800" dirty="0"/>
          </a:p>
          <a:p>
            <a:endParaRPr lang="en-US" sz="2800" dirty="0"/>
          </a:p>
          <a:p>
            <a:endParaRPr lang="en-HK" sz="2800" dirty="0"/>
          </a:p>
        </p:txBody>
      </p:sp>
      <p:sp>
        <p:nvSpPr>
          <p:cNvPr id="4" name="Footer Placeholder 3">
            <a:extLst>
              <a:ext uri="{FF2B5EF4-FFF2-40B4-BE49-F238E27FC236}">
                <a16:creationId xmlns:a16="http://schemas.microsoft.com/office/drawing/2014/main" id="{95E25ADD-C820-5F8B-3133-0B687B37835F}"/>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3D32B223-1A8D-4494-3A31-0F9DB6C80802}"/>
              </a:ext>
            </a:extLst>
          </p:cNvPr>
          <p:cNvSpPr>
            <a:spLocks noGrp="1"/>
          </p:cNvSpPr>
          <p:nvPr>
            <p:ph type="sldNum" sz="quarter" idx="12"/>
          </p:nvPr>
        </p:nvSpPr>
        <p:spPr/>
        <p:txBody>
          <a:bodyPr/>
          <a:lstStyle/>
          <a:p>
            <a:fld id="{7C12A529-2220-4038-9210-A21DB7BAEFCE}" type="slidenum">
              <a:rPr lang="en-US" smtClean="0"/>
              <a:t>24</a:t>
            </a:fld>
            <a:endParaRPr lang="en-US"/>
          </a:p>
        </p:txBody>
      </p:sp>
    </p:spTree>
    <p:extLst>
      <p:ext uri="{BB962C8B-B14F-4D97-AF65-F5344CB8AC3E}">
        <p14:creationId xmlns:p14="http://schemas.microsoft.com/office/powerpoint/2010/main" val="314005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6E9D-75A4-9A08-E375-44F91C82DEF9}"/>
              </a:ext>
            </a:extLst>
          </p:cNvPr>
          <p:cNvSpPr>
            <a:spLocks noGrp="1"/>
          </p:cNvSpPr>
          <p:nvPr>
            <p:ph type="title"/>
          </p:nvPr>
        </p:nvSpPr>
        <p:spPr>
          <a:xfrm>
            <a:off x="457200" y="274638"/>
            <a:ext cx="8229600" cy="411162"/>
          </a:xfrm>
        </p:spPr>
        <p:txBody>
          <a:bodyPr>
            <a:noAutofit/>
          </a:bodyPr>
          <a:lstStyle/>
          <a:p>
            <a:r>
              <a:rPr lang="en-US" sz="2000" dirty="0"/>
              <a:t>Obtain Q,K,V by learned project matrices </a:t>
            </a:r>
            <a:r>
              <a:rPr lang="en-US" sz="2000" dirty="0" err="1"/>
              <a:t>Wq</a:t>
            </a:r>
            <a:r>
              <a:rPr lang="en-US" sz="2000" dirty="0"/>
              <a:t>(6x2),</a:t>
            </a:r>
            <a:r>
              <a:rPr lang="en-US" sz="2000" dirty="0" err="1"/>
              <a:t>Wk</a:t>
            </a:r>
            <a:r>
              <a:rPr lang="en-US" sz="2000" dirty="0"/>
              <a:t>(6x2),Wv(6x2)</a:t>
            </a:r>
            <a:endParaRPr lang="en-HK" sz="2000" dirty="0"/>
          </a:p>
        </p:txBody>
      </p:sp>
      <p:sp>
        <p:nvSpPr>
          <p:cNvPr id="3" name="Content Placeholder 2">
            <a:extLst>
              <a:ext uri="{FF2B5EF4-FFF2-40B4-BE49-F238E27FC236}">
                <a16:creationId xmlns:a16="http://schemas.microsoft.com/office/drawing/2014/main" id="{E01CD43C-2B73-1FB6-95DF-258A39A5B32D}"/>
              </a:ext>
            </a:extLst>
          </p:cNvPr>
          <p:cNvSpPr>
            <a:spLocks noGrp="1"/>
          </p:cNvSpPr>
          <p:nvPr>
            <p:ph idx="1"/>
          </p:nvPr>
        </p:nvSpPr>
        <p:spPr>
          <a:xfrm>
            <a:off x="458755" y="690465"/>
            <a:ext cx="8229600" cy="6031010"/>
          </a:xfrm>
        </p:spPr>
        <p:txBody>
          <a:bodyPr>
            <a:normAutofit fontScale="85000" lnSpcReduction="20000"/>
          </a:bodyPr>
          <a:lstStyle/>
          <a:p>
            <a:r>
              <a:rPr lang="en-HK" sz="2400" dirty="0"/>
              <a:t>L=length of token</a:t>
            </a:r>
          </a:p>
          <a:p>
            <a:r>
              <a:rPr lang="en-HK" sz="2400" dirty="0" err="1"/>
              <a:t>dmodel</a:t>
            </a:r>
            <a:r>
              <a:rPr lang="en-HK" sz="2400" dirty="0"/>
              <a:t>=token embedded dimension=6</a:t>
            </a:r>
          </a:p>
          <a:p>
            <a:r>
              <a:rPr lang="en-HK" sz="2400" dirty="0"/>
              <a:t>Per head operation,</a:t>
            </a:r>
            <a:r>
              <a:rPr lang="en-US" sz="2400" dirty="0"/>
              <a:t> </a:t>
            </a:r>
            <a:r>
              <a:rPr lang="en-US" sz="2400" dirty="0" err="1"/>
              <a:t>Per_head_dimension</a:t>
            </a:r>
            <a:r>
              <a:rPr lang="en-US" sz="2400" dirty="0"/>
              <a:t>(</a:t>
            </a:r>
            <a:r>
              <a:rPr lang="en-US" sz="2400" dirty="0" err="1"/>
              <a:t>dq,dk,dv</a:t>
            </a:r>
            <a:r>
              <a:rPr lang="en-US" sz="2400" dirty="0"/>
              <a:t>)=2</a:t>
            </a:r>
          </a:p>
          <a:p>
            <a:r>
              <a:rPr lang="en-US" sz="2400" dirty="0"/>
              <a:t>Q(L=5 x </a:t>
            </a:r>
            <a:r>
              <a:rPr lang="en-US" sz="2400" dirty="0" err="1"/>
              <a:t>dq</a:t>
            </a:r>
            <a:r>
              <a:rPr lang="en-US" sz="2400" dirty="0"/>
              <a:t>=2)=XPE(</a:t>
            </a:r>
            <a:r>
              <a:rPr lang="en-US" sz="2400" dirty="0" err="1"/>
              <a:t>L,dmodel</a:t>
            </a:r>
            <a:r>
              <a:rPr lang="en-US" sz="2400" dirty="0"/>
              <a:t>)*</a:t>
            </a:r>
            <a:r>
              <a:rPr lang="en-US" sz="2400" dirty="0" err="1"/>
              <a:t>Wq</a:t>
            </a:r>
            <a:r>
              <a:rPr lang="en-US" sz="2400" dirty="0"/>
              <a:t> (</a:t>
            </a:r>
            <a:r>
              <a:rPr lang="en-US" sz="2400" dirty="0" err="1"/>
              <a:t>dmodel,dq</a:t>
            </a:r>
            <a:r>
              <a:rPr lang="en-US" sz="2400" dirty="0"/>
              <a:t>) +1</a:t>
            </a:r>
            <a:r>
              <a:rPr lang="en-US" sz="2400" baseline="-25000" dirty="0"/>
              <a:t>L</a:t>
            </a:r>
            <a:r>
              <a:rPr lang="en-US" sz="2400" dirty="0"/>
              <a:t>*(</a:t>
            </a:r>
            <a:r>
              <a:rPr lang="en-US" sz="2400" dirty="0" err="1"/>
              <a:t>b</a:t>
            </a:r>
            <a:r>
              <a:rPr lang="en-US" sz="2400" baseline="-25000" dirty="0" err="1"/>
              <a:t>dq</a:t>
            </a:r>
            <a:r>
              <a:rPr lang="en-US" sz="2400" dirty="0"/>
              <a:t>)</a:t>
            </a:r>
            <a:r>
              <a:rPr lang="en-US" sz="2400" baseline="30000" dirty="0"/>
              <a:t>T</a:t>
            </a:r>
          </a:p>
          <a:p>
            <a:r>
              <a:rPr lang="en-US" sz="2400" dirty="0"/>
              <a:t>K(L=5 x dk=2)=XPE(</a:t>
            </a:r>
            <a:r>
              <a:rPr lang="en-US" sz="2400" dirty="0" err="1"/>
              <a:t>L,dmodel</a:t>
            </a:r>
            <a:r>
              <a:rPr lang="en-US" sz="2400" dirty="0"/>
              <a:t>)*</a:t>
            </a:r>
            <a:r>
              <a:rPr lang="en-US" sz="2400" dirty="0" err="1"/>
              <a:t>Wk</a:t>
            </a:r>
            <a:r>
              <a:rPr lang="en-US" sz="2400" dirty="0"/>
              <a:t> (</a:t>
            </a:r>
            <a:r>
              <a:rPr lang="en-US" sz="2400" dirty="0" err="1"/>
              <a:t>dmodel,dk</a:t>
            </a:r>
            <a:r>
              <a:rPr lang="en-US" sz="2400" dirty="0"/>
              <a:t>) +1</a:t>
            </a:r>
            <a:r>
              <a:rPr lang="en-US" sz="2400" baseline="-25000" dirty="0"/>
              <a:t>L</a:t>
            </a:r>
            <a:r>
              <a:rPr lang="en-US" sz="2400" dirty="0"/>
              <a:t>*(</a:t>
            </a:r>
            <a:r>
              <a:rPr lang="en-US" sz="2400" dirty="0" err="1"/>
              <a:t>b</a:t>
            </a:r>
            <a:r>
              <a:rPr lang="en-US" sz="2400" baseline="-25000" dirty="0" err="1"/>
              <a:t>dk</a:t>
            </a:r>
            <a:r>
              <a:rPr lang="en-US" sz="2400" dirty="0"/>
              <a:t>)</a:t>
            </a:r>
            <a:r>
              <a:rPr lang="en-US" sz="2400" baseline="30000" dirty="0"/>
              <a:t>T</a:t>
            </a:r>
          </a:p>
          <a:p>
            <a:r>
              <a:rPr lang="en-US" sz="2400" dirty="0"/>
              <a:t>V(L=5 x dv=2)=XPE(</a:t>
            </a:r>
            <a:r>
              <a:rPr lang="en-US" sz="2400" dirty="0" err="1"/>
              <a:t>L,dmodel</a:t>
            </a:r>
            <a:r>
              <a:rPr lang="en-US" sz="2400" dirty="0"/>
              <a:t>)*Wv (</a:t>
            </a:r>
            <a:r>
              <a:rPr lang="en-US" sz="2400" dirty="0" err="1"/>
              <a:t>dmodel,dv</a:t>
            </a:r>
            <a:r>
              <a:rPr lang="en-US" sz="2400" dirty="0"/>
              <a:t>) +1</a:t>
            </a:r>
            <a:r>
              <a:rPr lang="en-US" sz="2400" baseline="-25000" dirty="0"/>
              <a:t>L</a:t>
            </a:r>
            <a:r>
              <a:rPr lang="en-US" sz="2400" dirty="0"/>
              <a:t>*(</a:t>
            </a:r>
            <a:r>
              <a:rPr lang="en-US" sz="2400" dirty="0" err="1"/>
              <a:t>b</a:t>
            </a:r>
            <a:r>
              <a:rPr lang="en-US" sz="2400" baseline="-25000" dirty="0" err="1"/>
              <a:t>dv</a:t>
            </a:r>
            <a:r>
              <a:rPr lang="en-US" sz="2400" dirty="0"/>
              <a:t>)</a:t>
            </a:r>
            <a:r>
              <a:rPr lang="en-US" sz="2400" baseline="30000" dirty="0"/>
              <a:t>T</a:t>
            </a:r>
          </a:p>
          <a:p>
            <a:r>
              <a:rPr lang="en-US" sz="2400" dirty="0"/>
              <a:t>For the biases (Biases are optional, for small systems, they are skipped)</a:t>
            </a:r>
          </a:p>
          <a:p>
            <a:pPr lvl="1"/>
            <a:r>
              <a:rPr lang="en-US" sz="2000" dirty="0"/>
              <a:t>E.g. </a:t>
            </a:r>
            <a:r>
              <a:rPr lang="en-US" sz="2000" dirty="0" err="1"/>
              <a:t>dq</a:t>
            </a:r>
            <a:r>
              <a:rPr lang="en-US" sz="2000" dirty="0"/>
              <a:t>=2, L=5</a:t>
            </a:r>
          </a:p>
          <a:p>
            <a:pPr lvl="1"/>
            <a:r>
              <a:rPr lang="en-US" sz="2000" dirty="0"/>
              <a:t>1</a:t>
            </a:r>
            <a:r>
              <a:rPr lang="en-US" sz="2000" baseline="-25000" dirty="0"/>
              <a:t>L</a:t>
            </a:r>
            <a:r>
              <a:rPr lang="en-US" sz="2000" dirty="0"/>
              <a:t>=a column vector of 1 with length L=[1 1 1 1 1]</a:t>
            </a:r>
            <a:r>
              <a:rPr lang="en-US" sz="2000" baseline="30000" dirty="0"/>
              <a:t>T </a:t>
            </a:r>
            <a:r>
              <a:rPr lang="en-US" sz="2000" dirty="0"/>
              <a:t>=[1;1;1;1;1] shape Lx1</a:t>
            </a:r>
          </a:p>
          <a:p>
            <a:pPr lvl="1"/>
            <a:r>
              <a:rPr lang="en-US" sz="2000" dirty="0"/>
              <a:t>(</a:t>
            </a:r>
            <a:r>
              <a:rPr lang="en-US" sz="2000" dirty="0" err="1"/>
              <a:t>b</a:t>
            </a:r>
            <a:r>
              <a:rPr lang="en-US" sz="2000" baseline="-25000" dirty="0" err="1"/>
              <a:t>dq</a:t>
            </a:r>
            <a:r>
              <a:rPr lang="en-US" sz="2000" baseline="30000" dirty="0"/>
              <a:t> </a:t>
            </a:r>
            <a:r>
              <a:rPr lang="en-US" sz="2000" dirty="0"/>
              <a:t>)</a:t>
            </a:r>
            <a:r>
              <a:rPr lang="en-US" sz="2000" baseline="30000" dirty="0"/>
              <a:t>T </a:t>
            </a:r>
            <a:r>
              <a:rPr lang="en-US" sz="2000" dirty="0"/>
              <a:t>=a row vector of biases of length </a:t>
            </a:r>
            <a:r>
              <a:rPr lang="en-US" sz="2000" dirty="0" err="1"/>
              <a:t>dq</a:t>
            </a:r>
            <a:r>
              <a:rPr lang="en-US" sz="2000" dirty="0"/>
              <a:t>=[b1 ; b2]</a:t>
            </a:r>
            <a:r>
              <a:rPr lang="en-US" sz="2000" baseline="30000" dirty="0"/>
              <a:t> T </a:t>
            </a:r>
            <a:r>
              <a:rPr lang="en-US" sz="2000" dirty="0"/>
              <a:t>= [b1,b2] shape 1 x </a:t>
            </a:r>
            <a:r>
              <a:rPr lang="en-US" sz="2000" dirty="0" err="1"/>
              <a:t>dq</a:t>
            </a:r>
            <a:endParaRPr lang="en-US" sz="2000" dirty="0"/>
          </a:p>
          <a:p>
            <a:pPr lvl="1"/>
            <a:r>
              <a:rPr lang="en-US" sz="2000" dirty="0"/>
              <a:t>1</a:t>
            </a:r>
            <a:r>
              <a:rPr lang="en-US" sz="2000" baseline="-25000" dirty="0"/>
              <a:t>L</a:t>
            </a:r>
            <a:r>
              <a:rPr lang="en-US" sz="2000" dirty="0"/>
              <a:t>*(</a:t>
            </a:r>
            <a:r>
              <a:rPr lang="en-US" sz="2000" dirty="0" err="1"/>
              <a:t>b</a:t>
            </a:r>
            <a:r>
              <a:rPr lang="en-US" sz="2000" baseline="-25000" dirty="0" err="1"/>
              <a:t>dq</a:t>
            </a:r>
            <a:r>
              <a:rPr lang="en-US" sz="2000" dirty="0"/>
              <a:t>)</a:t>
            </a:r>
            <a:r>
              <a:rPr lang="en-US" sz="2000" baseline="30000" dirty="0"/>
              <a:t>T</a:t>
            </a:r>
            <a:r>
              <a:rPr lang="en-US" sz="2000" dirty="0"/>
              <a:t>=[1 1 1 1 1]</a:t>
            </a:r>
            <a:r>
              <a:rPr lang="en-US" sz="2000" baseline="30000" dirty="0"/>
              <a:t>T </a:t>
            </a:r>
            <a:r>
              <a:rPr lang="en-US" sz="2000" dirty="0"/>
              <a:t>*[b1 ; b2]</a:t>
            </a:r>
            <a:r>
              <a:rPr lang="en-US" sz="2000" baseline="30000" dirty="0"/>
              <a:t> T</a:t>
            </a:r>
            <a:r>
              <a:rPr lang="en-US" sz="2000" dirty="0"/>
              <a:t> = [1 1 1 1 1]</a:t>
            </a:r>
            <a:r>
              <a:rPr lang="en-US" sz="2000" baseline="30000" dirty="0"/>
              <a:t>T </a:t>
            </a:r>
            <a:r>
              <a:rPr lang="en-US" sz="2000" dirty="0"/>
              <a:t>*[b1,b2], shape L=5 x </a:t>
            </a:r>
            <a:r>
              <a:rPr lang="en-US" sz="2000" dirty="0" err="1"/>
              <a:t>dq</a:t>
            </a:r>
            <a:r>
              <a:rPr lang="en-US" sz="2000" dirty="0"/>
              <a:t>=2</a:t>
            </a:r>
          </a:p>
          <a:p>
            <a:pPr lvl="1"/>
            <a:r>
              <a:rPr lang="en-US" sz="2000" dirty="0"/>
              <a:t>1</a:t>
            </a:r>
            <a:r>
              <a:rPr lang="en-US" sz="2000" baseline="-25000" dirty="0"/>
              <a:t>L</a:t>
            </a:r>
            <a:r>
              <a:rPr lang="en-US" sz="2000" dirty="0"/>
              <a:t>*(</a:t>
            </a:r>
            <a:r>
              <a:rPr lang="en-US" sz="2000" dirty="0" err="1"/>
              <a:t>b</a:t>
            </a:r>
            <a:r>
              <a:rPr lang="en-US" sz="2000" baseline="-25000" dirty="0" err="1"/>
              <a:t>dq</a:t>
            </a:r>
            <a:r>
              <a:rPr lang="en-US" sz="2000" dirty="0"/>
              <a:t>)</a:t>
            </a:r>
            <a:r>
              <a:rPr lang="en-US" sz="2000" baseline="30000" dirty="0"/>
              <a:t>T</a:t>
            </a:r>
            <a:r>
              <a:rPr lang="en-US" sz="2000" dirty="0"/>
              <a:t>=[b1 b2</a:t>
            </a:r>
          </a:p>
          <a:p>
            <a:pPr lvl="1"/>
            <a:r>
              <a:rPr lang="en-US" sz="2000" dirty="0"/>
              <a:t>                  b1 b2</a:t>
            </a:r>
          </a:p>
          <a:p>
            <a:pPr lvl="1"/>
            <a:r>
              <a:rPr lang="en-US" sz="2000" dirty="0"/>
              <a:t>                  b1 b2</a:t>
            </a:r>
          </a:p>
          <a:p>
            <a:pPr lvl="1"/>
            <a:r>
              <a:rPr lang="en-US" sz="2000" dirty="0"/>
              <a:t>                  b1 b2</a:t>
            </a:r>
          </a:p>
          <a:p>
            <a:pPr lvl="1"/>
            <a:r>
              <a:rPr lang="en-US" sz="2000" dirty="0"/>
              <a:t>                  b1 b2]</a:t>
            </a:r>
          </a:p>
          <a:p>
            <a:pPr lvl="1"/>
            <a:r>
              <a:rPr lang="en-US" sz="2000" dirty="0"/>
              <a:t>Note: you may interpret the above formulas (per head) as the operations of neurons. </a:t>
            </a:r>
          </a:p>
          <a:p>
            <a:pPr lvl="1"/>
            <a:r>
              <a:rPr lang="en-US" sz="2000" dirty="0"/>
              <a:t>Since </a:t>
            </a:r>
            <a:r>
              <a:rPr lang="en-US" sz="2000" dirty="0" err="1"/>
              <a:t>dq</a:t>
            </a:r>
            <a:r>
              <a:rPr lang="en-US" sz="2000" dirty="0"/>
              <a:t>=2, hence each head has 2 neurons.</a:t>
            </a:r>
          </a:p>
          <a:p>
            <a:pPr lvl="1"/>
            <a:r>
              <a:rPr lang="en-US" sz="2000" dirty="0"/>
              <a:t>Each row of XPE is referring to a token, b1 and b2 are biases of the 2 neurons</a:t>
            </a:r>
          </a:p>
          <a:p>
            <a:pPr lvl="1"/>
            <a:r>
              <a:rPr lang="en-US" sz="2000" dirty="0" err="1"/>
              <a:t>Wq</a:t>
            </a:r>
            <a:r>
              <a:rPr lang="en-US" sz="2000" dirty="0"/>
              <a:t> is the weights of 2 neurons to map XPE to Query Q. Each column of </a:t>
            </a:r>
            <a:r>
              <a:rPr lang="en-US" sz="2000" dirty="0" err="1"/>
              <a:t>Wq</a:t>
            </a:r>
            <a:r>
              <a:rPr lang="en-US" sz="2000" dirty="0"/>
              <a:t> are weights of a neuron.</a:t>
            </a:r>
          </a:p>
          <a:p>
            <a:pPr lvl="1"/>
            <a:endParaRPr lang="en-US" sz="2000" dirty="0"/>
          </a:p>
          <a:p>
            <a:pPr lvl="1"/>
            <a:endParaRPr lang="en-US" sz="2000" dirty="0"/>
          </a:p>
          <a:p>
            <a:pPr lvl="1"/>
            <a:endParaRPr lang="en-US" sz="2000" dirty="0"/>
          </a:p>
          <a:p>
            <a:pPr lvl="1"/>
            <a:endParaRPr lang="en-US" sz="2000" dirty="0"/>
          </a:p>
          <a:p>
            <a:pPr lvl="1"/>
            <a:endParaRPr lang="en-US" sz="2000" dirty="0"/>
          </a:p>
          <a:p>
            <a:endParaRPr lang="en-US" sz="2400" dirty="0"/>
          </a:p>
          <a:p>
            <a:endParaRPr lang="en-US" sz="2400" dirty="0"/>
          </a:p>
          <a:p>
            <a:endParaRPr lang="en-US" sz="2400" baseline="30000" dirty="0"/>
          </a:p>
          <a:p>
            <a:endParaRPr lang="en-US" sz="2400" dirty="0"/>
          </a:p>
        </p:txBody>
      </p:sp>
      <p:sp>
        <p:nvSpPr>
          <p:cNvPr id="4" name="Footer Placeholder 3">
            <a:extLst>
              <a:ext uri="{FF2B5EF4-FFF2-40B4-BE49-F238E27FC236}">
                <a16:creationId xmlns:a16="http://schemas.microsoft.com/office/drawing/2014/main" id="{C47F2E67-4F31-0978-43A1-7EE7C7A34BC0}"/>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8A8306E0-04A9-46E1-74F1-0F4132BB6D20}"/>
              </a:ext>
            </a:extLst>
          </p:cNvPr>
          <p:cNvSpPr>
            <a:spLocks noGrp="1"/>
          </p:cNvSpPr>
          <p:nvPr>
            <p:ph type="sldNum" sz="quarter" idx="12"/>
          </p:nvPr>
        </p:nvSpPr>
        <p:spPr/>
        <p:txBody>
          <a:bodyPr/>
          <a:lstStyle/>
          <a:p>
            <a:fld id="{7C12A529-2220-4038-9210-A21DB7BAEFCE}" type="slidenum">
              <a:rPr lang="en-US" smtClean="0"/>
              <a:t>25</a:t>
            </a:fld>
            <a:endParaRPr lang="en-US"/>
          </a:p>
        </p:txBody>
      </p:sp>
    </p:spTree>
    <p:extLst>
      <p:ext uri="{BB962C8B-B14F-4D97-AF65-F5344CB8AC3E}">
        <p14:creationId xmlns:p14="http://schemas.microsoft.com/office/powerpoint/2010/main" val="3866598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6540-4164-2D18-C380-D5B0657C34B9}"/>
              </a:ext>
            </a:extLst>
          </p:cNvPr>
          <p:cNvSpPr>
            <a:spLocks noGrp="1"/>
          </p:cNvSpPr>
          <p:nvPr>
            <p:ph type="title"/>
          </p:nvPr>
        </p:nvSpPr>
        <p:spPr>
          <a:xfrm>
            <a:off x="422988" y="2617"/>
            <a:ext cx="8229600" cy="718452"/>
          </a:xfrm>
        </p:spPr>
        <p:txBody>
          <a:bodyPr>
            <a:normAutofit/>
          </a:bodyPr>
          <a:lstStyle/>
          <a:p>
            <a:pPr algn="l"/>
            <a:r>
              <a:rPr lang="en-US" sz="2400" dirty="0"/>
              <a:t> </a:t>
            </a:r>
            <a:r>
              <a:rPr lang="en-US" sz="2400" dirty="0" err="1"/>
              <a:t>Wq</a:t>
            </a:r>
            <a:r>
              <a:rPr lang="en-US" sz="2400" dirty="0"/>
              <a:t>: You may view this system as 2 neurons</a:t>
            </a:r>
            <a:endParaRPr lang="en-HK" sz="2400" dirty="0"/>
          </a:p>
        </p:txBody>
      </p:sp>
      <p:sp>
        <p:nvSpPr>
          <p:cNvPr id="3" name="Content Placeholder 2">
            <a:extLst>
              <a:ext uri="{FF2B5EF4-FFF2-40B4-BE49-F238E27FC236}">
                <a16:creationId xmlns:a16="http://schemas.microsoft.com/office/drawing/2014/main" id="{EDE3A54F-6D6F-072E-58C9-B39D72BF3391}"/>
              </a:ext>
            </a:extLst>
          </p:cNvPr>
          <p:cNvSpPr>
            <a:spLocks noGrp="1"/>
          </p:cNvSpPr>
          <p:nvPr>
            <p:ph idx="1"/>
          </p:nvPr>
        </p:nvSpPr>
        <p:spPr>
          <a:xfrm>
            <a:off x="422987" y="565531"/>
            <a:ext cx="6412977" cy="4463327"/>
          </a:xfrm>
        </p:spPr>
        <p:txBody>
          <a:bodyPr>
            <a:normAutofit/>
          </a:bodyPr>
          <a:lstStyle/>
          <a:p>
            <a:r>
              <a:rPr lang="en-HK" sz="1800" dirty="0"/>
              <a:t>L=length of token=5, </a:t>
            </a:r>
            <a:r>
              <a:rPr lang="en-HK" sz="1800" dirty="0" err="1"/>
              <a:t>dmodel</a:t>
            </a:r>
            <a:r>
              <a:rPr lang="en-HK" sz="1800" dirty="0"/>
              <a:t>=token embedded dimension=6, Num. of heads =2 ( 2 neurons)</a:t>
            </a:r>
          </a:p>
          <a:p>
            <a:r>
              <a:rPr lang="en-US" sz="1800" dirty="0"/>
              <a:t>Q(5x2)=XPE(L=5,dmodel=6)*</a:t>
            </a:r>
            <a:r>
              <a:rPr lang="en-US" sz="1800" dirty="0" err="1"/>
              <a:t>Wq</a:t>
            </a:r>
            <a:r>
              <a:rPr lang="en-US" sz="1800" dirty="0"/>
              <a:t> (</a:t>
            </a:r>
            <a:r>
              <a:rPr lang="en-US" sz="1800" dirty="0" err="1"/>
              <a:t>dmodel</a:t>
            </a:r>
            <a:r>
              <a:rPr lang="en-US" sz="1800" dirty="0"/>
              <a:t>=6,dq=2) +1</a:t>
            </a:r>
            <a:r>
              <a:rPr lang="en-US" sz="1800" baseline="-25000" dirty="0"/>
              <a:t>L</a:t>
            </a:r>
            <a:r>
              <a:rPr lang="en-US" sz="1800" dirty="0"/>
              <a:t>*(</a:t>
            </a:r>
            <a:r>
              <a:rPr lang="en-US" sz="1800" dirty="0" err="1"/>
              <a:t>b</a:t>
            </a:r>
            <a:r>
              <a:rPr lang="en-US" sz="1800" baseline="-25000" dirty="0" err="1"/>
              <a:t>dq</a:t>
            </a:r>
            <a:r>
              <a:rPr lang="en-US" sz="1800" dirty="0"/>
              <a:t>)</a:t>
            </a:r>
            <a:r>
              <a:rPr lang="en-US" sz="1800" baseline="30000" dirty="0"/>
              <a:t>T</a:t>
            </a:r>
          </a:p>
          <a:p>
            <a:r>
              <a:rPr lang="en-HK" sz="1800" dirty="0">
                <a:solidFill>
                  <a:srgbClr val="7030A0"/>
                </a:solidFill>
              </a:rPr>
              <a:t>The first neuron ( 6 weights , 1 bias)</a:t>
            </a:r>
          </a:p>
          <a:p>
            <a:endParaRPr lang="en-HK" sz="1800" dirty="0"/>
          </a:p>
          <a:p>
            <a:endParaRPr lang="en-HK" sz="1800" dirty="0"/>
          </a:p>
          <a:p>
            <a:endParaRPr lang="en-HK" sz="1800" dirty="0"/>
          </a:p>
          <a:p>
            <a:endParaRPr lang="en-HK" sz="1800" dirty="0"/>
          </a:p>
          <a:p>
            <a:endParaRPr lang="en-HK" sz="1800" dirty="0"/>
          </a:p>
          <a:p>
            <a:endParaRPr lang="en-HK" sz="1800" dirty="0"/>
          </a:p>
          <a:p>
            <a:endParaRPr lang="en-HK" sz="1800" dirty="0"/>
          </a:p>
          <a:p>
            <a:r>
              <a:rPr lang="en-HK" sz="1800" dirty="0">
                <a:solidFill>
                  <a:srgbClr val="00B050"/>
                </a:solidFill>
              </a:rPr>
              <a:t>The Second neuron ( 6 weights , 1 bias</a:t>
            </a:r>
            <a:r>
              <a:rPr lang="en-HK" sz="1800" dirty="0"/>
              <a:t>)</a:t>
            </a:r>
          </a:p>
          <a:p>
            <a:endParaRPr lang="en-HK" sz="1800" dirty="0"/>
          </a:p>
        </p:txBody>
      </p:sp>
      <p:sp>
        <p:nvSpPr>
          <p:cNvPr id="4" name="Footer Placeholder 3">
            <a:extLst>
              <a:ext uri="{FF2B5EF4-FFF2-40B4-BE49-F238E27FC236}">
                <a16:creationId xmlns:a16="http://schemas.microsoft.com/office/drawing/2014/main" id="{E14AF400-CD4C-8BAA-DC9B-F449B4488776}"/>
              </a:ext>
            </a:extLst>
          </p:cNvPr>
          <p:cNvSpPr>
            <a:spLocks noGrp="1"/>
          </p:cNvSpPr>
          <p:nvPr>
            <p:ph type="ftr" sz="quarter" idx="11"/>
          </p:nvPr>
        </p:nvSpPr>
        <p:spPr>
          <a:xfrm>
            <a:off x="3141306" y="6414424"/>
            <a:ext cx="2895600" cy="365125"/>
          </a:xfrm>
        </p:spPr>
        <p:txBody>
          <a:bodyPr/>
          <a:lstStyle/>
          <a:p>
            <a:r>
              <a:rPr lang="en-HK"/>
              <a:t>Transformer and LLM v.251130a</a:t>
            </a:r>
            <a:endParaRPr lang="en-US" dirty="0"/>
          </a:p>
        </p:txBody>
      </p:sp>
      <p:sp>
        <p:nvSpPr>
          <p:cNvPr id="5" name="Slide Number Placeholder 4">
            <a:extLst>
              <a:ext uri="{FF2B5EF4-FFF2-40B4-BE49-F238E27FC236}">
                <a16:creationId xmlns:a16="http://schemas.microsoft.com/office/drawing/2014/main" id="{8860FA2D-99E1-857B-3475-E2FB76E135A5}"/>
              </a:ext>
            </a:extLst>
          </p:cNvPr>
          <p:cNvSpPr>
            <a:spLocks noGrp="1"/>
          </p:cNvSpPr>
          <p:nvPr>
            <p:ph type="sldNum" sz="quarter" idx="12"/>
          </p:nvPr>
        </p:nvSpPr>
        <p:spPr>
          <a:xfrm>
            <a:off x="6665760" y="6473095"/>
            <a:ext cx="2133600" cy="365125"/>
          </a:xfrm>
        </p:spPr>
        <p:txBody>
          <a:bodyPr/>
          <a:lstStyle/>
          <a:p>
            <a:fld id="{7C12A529-2220-4038-9210-A21DB7BAEFCE}" type="slidenum">
              <a:rPr lang="en-US" smtClean="0"/>
              <a:t>26</a:t>
            </a:fld>
            <a:endParaRPr lang="en-US" dirty="0"/>
          </a:p>
        </p:txBody>
      </p:sp>
      <p:graphicFrame>
        <p:nvGraphicFramePr>
          <p:cNvPr id="8" name="Table 7">
            <a:extLst>
              <a:ext uri="{FF2B5EF4-FFF2-40B4-BE49-F238E27FC236}">
                <a16:creationId xmlns:a16="http://schemas.microsoft.com/office/drawing/2014/main" id="{C6C7C8E5-96DC-E08A-2F57-484A2DD6D384}"/>
              </a:ext>
            </a:extLst>
          </p:cNvPr>
          <p:cNvGraphicFramePr>
            <a:graphicFrameLocks noGrp="1"/>
          </p:cNvGraphicFramePr>
          <p:nvPr>
            <p:extLst>
              <p:ext uri="{D42A27DB-BD31-4B8C-83A1-F6EECF244321}">
                <p14:modId xmlns:p14="http://schemas.microsoft.com/office/powerpoint/2010/main" val="535945789"/>
              </p:ext>
            </p:extLst>
          </p:nvPr>
        </p:nvGraphicFramePr>
        <p:xfrm>
          <a:off x="5714090" y="1842944"/>
          <a:ext cx="1371600" cy="2260366"/>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997645278"/>
                    </a:ext>
                  </a:extLst>
                </a:gridCol>
                <a:gridCol w="685800">
                  <a:extLst>
                    <a:ext uri="{9D8B030D-6E8A-4147-A177-3AD203B41FA5}">
                      <a16:colId xmlns:a16="http://schemas.microsoft.com/office/drawing/2014/main" val="2182057355"/>
                    </a:ext>
                  </a:extLst>
                </a:gridCol>
              </a:tblGrid>
              <a:tr h="373284">
                <a:tc>
                  <a:txBody>
                    <a:bodyPr/>
                    <a:lstStyle/>
                    <a:p>
                      <a:r>
                        <a:rPr lang="en-US" dirty="0"/>
                        <a:t>W11 </a:t>
                      </a:r>
                      <a:endParaRPr lang="en-HK" dirty="0"/>
                    </a:p>
                  </a:txBody>
                  <a:tcPr/>
                </a:tc>
                <a:tc>
                  <a:txBody>
                    <a:bodyPr/>
                    <a:lstStyle/>
                    <a:p>
                      <a:endParaRPr lang="en-HK" dirty="0"/>
                    </a:p>
                  </a:txBody>
                  <a:tcPr/>
                </a:tc>
                <a:extLst>
                  <a:ext uri="{0D108BD9-81ED-4DB2-BD59-A6C34878D82A}">
                    <a16:rowId xmlns:a16="http://schemas.microsoft.com/office/drawing/2014/main" val="1908774279"/>
                  </a:ext>
                </a:extLst>
              </a:tr>
              <a:tr h="39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W21</a:t>
                      </a:r>
                      <a:endParaRPr lang="en-HK" dirty="0"/>
                    </a:p>
                  </a:txBody>
                  <a:tcPr/>
                </a:tc>
                <a:tc>
                  <a:txBody>
                    <a:bodyPr/>
                    <a:lstStyle/>
                    <a:p>
                      <a:endParaRPr lang="en-HK" dirty="0"/>
                    </a:p>
                  </a:txBody>
                  <a:tcPr/>
                </a:tc>
                <a:extLst>
                  <a:ext uri="{0D108BD9-81ED-4DB2-BD59-A6C34878D82A}">
                    <a16:rowId xmlns:a16="http://schemas.microsoft.com/office/drawing/2014/main" val="2619596052"/>
                  </a:ext>
                </a:extLst>
              </a:tr>
              <a:tr h="373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W31</a:t>
                      </a:r>
                      <a:endParaRPr lang="en-HK" dirty="0"/>
                    </a:p>
                  </a:txBody>
                  <a:tcPr/>
                </a:tc>
                <a:tc>
                  <a:txBody>
                    <a:bodyPr/>
                    <a:lstStyle/>
                    <a:p>
                      <a:endParaRPr lang="en-HK" dirty="0"/>
                    </a:p>
                  </a:txBody>
                  <a:tcPr/>
                </a:tc>
                <a:extLst>
                  <a:ext uri="{0D108BD9-81ED-4DB2-BD59-A6C34878D82A}">
                    <a16:rowId xmlns:a16="http://schemas.microsoft.com/office/drawing/2014/main" val="1283509242"/>
                  </a:ext>
                </a:extLst>
              </a:tr>
              <a:tr h="373284">
                <a:tc>
                  <a:txBody>
                    <a:bodyPr/>
                    <a:lstStyle/>
                    <a:p>
                      <a:r>
                        <a:rPr lang="en-US" dirty="0"/>
                        <a:t>W41</a:t>
                      </a:r>
                      <a:endParaRPr lang="en-HK" dirty="0"/>
                    </a:p>
                  </a:txBody>
                  <a:tcPr/>
                </a:tc>
                <a:tc>
                  <a:txBody>
                    <a:bodyPr/>
                    <a:lstStyle/>
                    <a:p>
                      <a:endParaRPr lang="en-HK" dirty="0"/>
                    </a:p>
                  </a:txBody>
                  <a:tcPr/>
                </a:tc>
                <a:extLst>
                  <a:ext uri="{0D108BD9-81ED-4DB2-BD59-A6C34878D82A}">
                    <a16:rowId xmlns:a16="http://schemas.microsoft.com/office/drawing/2014/main" val="1829436599"/>
                  </a:ext>
                </a:extLst>
              </a:tr>
              <a:tr h="373284">
                <a:tc>
                  <a:txBody>
                    <a:bodyPr/>
                    <a:lstStyle/>
                    <a:p>
                      <a:r>
                        <a:rPr lang="en-US" dirty="0"/>
                        <a:t>W51</a:t>
                      </a:r>
                      <a:endParaRPr lang="en-HK" dirty="0"/>
                    </a:p>
                  </a:txBody>
                  <a:tcPr/>
                </a:tc>
                <a:tc>
                  <a:txBody>
                    <a:bodyPr/>
                    <a:lstStyle/>
                    <a:p>
                      <a:endParaRPr lang="en-HK" dirty="0"/>
                    </a:p>
                  </a:txBody>
                  <a:tcPr/>
                </a:tc>
                <a:extLst>
                  <a:ext uri="{0D108BD9-81ED-4DB2-BD59-A6C34878D82A}">
                    <a16:rowId xmlns:a16="http://schemas.microsoft.com/office/drawing/2014/main" val="1899964012"/>
                  </a:ext>
                </a:extLst>
              </a:tr>
              <a:tr h="373284">
                <a:tc>
                  <a:txBody>
                    <a:bodyPr/>
                    <a:lstStyle/>
                    <a:p>
                      <a:r>
                        <a:rPr lang="en-US" dirty="0"/>
                        <a:t>W61</a:t>
                      </a:r>
                      <a:endParaRPr lang="en-HK" dirty="0"/>
                    </a:p>
                  </a:txBody>
                  <a:tcPr/>
                </a:tc>
                <a:tc>
                  <a:txBody>
                    <a:bodyPr/>
                    <a:lstStyle/>
                    <a:p>
                      <a:endParaRPr lang="en-HK" dirty="0"/>
                    </a:p>
                  </a:txBody>
                  <a:tcPr/>
                </a:tc>
                <a:extLst>
                  <a:ext uri="{0D108BD9-81ED-4DB2-BD59-A6C34878D82A}">
                    <a16:rowId xmlns:a16="http://schemas.microsoft.com/office/drawing/2014/main" val="3369497360"/>
                  </a:ext>
                </a:extLst>
              </a:tr>
            </a:tbl>
          </a:graphicData>
        </a:graphic>
      </p:graphicFrame>
      <p:sp>
        <p:nvSpPr>
          <p:cNvPr id="9" name="TextBox 8">
            <a:extLst>
              <a:ext uri="{FF2B5EF4-FFF2-40B4-BE49-F238E27FC236}">
                <a16:creationId xmlns:a16="http://schemas.microsoft.com/office/drawing/2014/main" id="{956E1DB7-0212-0651-8C34-78D1DE02C4AF}"/>
              </a:ext>
            </a:extLst>
          </p:cNvPr>
          <p:cNvSpPr txBox="1"/>
          <p:nvPr/>
        </p:nvSpPr>
        <p:spPr>
          <a:xfrm>
            <a:off x="5400013" y="2756045"/>
            <a:ext cx="300082" cy="369332"/>
          </a:xfrm>
          <a:prstGeom prst="rect">
            <a:avLst/>
          </a:prstGeom>
          <a:noFill/>
        </p:spPr>
        <p:txBody>
          <a:bodyPr wrap="none" rtlCol="0">
            <a:spAutoFit/>
          </a:bodyPr>
          <a:lstStyle/>
          <a:p>
            <a:r>
              <a:rPr lang="en-US" dirty="0"/>
              <a:t>*</a:t>
            </a:r>
            <a:endParaRPr lang="en-HK" dirty="0"/>
          </a:p>
        </p:txBody>
      </p:sp>
      <p:graphicFrame>
        <p:nvGraphicFramePr>
          <p:cNvPr id="10" name="Table 9">
            <a:extLst>
              <a:ext uri="{FF2B5EF4-FFF2-40B4-BE49-F238E27FC236}">
                <a16:creationId xmlns:a16="http://schemas.microsoft.com/office/drawing/2014/main" id="{CCB95D9A-E45A-605F-3096-2D64F456CE5D}"/>
              </a:ext>
            </a:extLst>
          </p:cNvPr>
          <p:cNvGraphicFramePr>
            <a:graphicFrameLocks noGrp="1"/>
          </p:cNvGraphicFramePr>
          <p:nvPr>
            <p:extLst>
              <p:ext uri="{D42A27DB-BD31-4B8C-83A1-F6EECF244321}">
                <p14:modId xmlns:p14="http://schemas.microsoft.com/office/powerpoint/2010/main" val="1294280433"/>
              </p:ext>
            </p:extLst>
          </p:nvPr>
        </p:nvGraphicFramePr>
        <p:xfrm>
          <a:off x="7432426" y="1810528"/>
          <a:ext cx="1371600" cy="2260366"/>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997645278"/>
                    </a:ext>
                  </a:extLst>
                </a:gridCol>
                <a:gridCol w="685800">
                  <a:extLst>
                    <a:ext uri="{9D8B030D-6E8A-4147-A177-3AD203B41FA5}">
                      <a16:colId xmlns:a16="http://schemas.microsoft.com/office/drawing/2014/main" val="2182057355"/>
                    </a:ext>
                  </a:extLst>
                </a:gridCol>
              </a:tblGrid>
              <a:tr h="373284">
                <a:tc>
                  <a:txBody>
                    <a:bodyPr/>
                    <a:lstStyle/>
                    <a:p>
                      <a:r>
                        <a:rPr lang="en-US" dirty="0"/>
                        <a:t>b1 </a:t>
                      </a:r>
                      <a:endParaRPr lang="en-HK" dirty="0"/>
                    </a:p>
                  </a:txBody>
                  <a:tcPr/>
                </a:tc>
                <a:tc>
                  <a:txBody>
                    <a:bodyPr/>
                    <a:lstStyle/>
                    <a:p>
                      <a:endParaRPr lang="en-HK" dirty="0"/>
                    </a:p>
                  </a:txBody>
                  <a:tcPr/>
                </a:tc>
                <a:extLst>
                  <a:ext uri="{0D108BD9-81ED-4DB2-BD59-A6C34878D82A}">
                    <a16:rowId xmlns:a16="http://schemas.microsoft.com/office/drawing/2014/main" val="1908774279"/>
                  </a:ext>
                </a:extLst>
              </a:tr>
              <a:tr h="393946">
                <a:tc>
                  <a:txBody>
                    <a:bodyPr/>
                    <a:lstStyle/>
                    <a:p>
                      <a:r>
                        <a:rPr lang="en-US" dirty="0"/>
                        <a:t>b1 </a:t>
                      </a:r>
                      <a:endParaRPr lang="en-HK" dirty="0"/>
                    </a:p>
                  </a:txBody>
                  <a:tcPr/>
                </a:tc>
                <a:tc>
                  <a:txBody>
                    <a:bodyPr/>
                    <a:lstStyle/>
                    <a:p>
                      <a:endParaRPr lang="en-HK" dirty="0"/>
                    </a:p>
                  </a:txBody>
                  <a:tcPr/>
                </a:tc>
                <a:extLst>
                  <a:ext uri="{0D108BD9-81ED-4DB2-BD59-A6C34878D82A}">
                    <a16:rowId xmlns:a16="http://schemas.microsoft.com/office/drawing/2014/main" val="2619596052"/>
                  </a:ext>
                </a:extLst>
              </a:tr>
              <a:tr h="373284">
                <a:tc>
                  <a:txBody>
                    <a:bodyPr/>
                    <a:lstStyle/>
                    <a:p>
                      <a:r>
                        <a:rPr lang="en-US" dirty="0"/>
                        <a:t>b1 </a:t>
                      </a:r>
                      <a:endParaRPr lang="en-HK" dirty="0"/>
                    </a:p>
                  </a:txBody>
                  <a:tcPr/>
                </a:tc>
                <a:tc>
                  <a:txBody>
                    <a:bodyPr/>
                    <a:lstStyle/>
                    <a:p>
                      <a:endParaRPr lang="en-HK" dirty="0"/>
                    </a:p>
                  </a:txBody>
                  <a:tcPr/>
                </a:tc>
                <a:extLst>
                  <a:ext uri="{0D108BD9-81ED-4DB2-BD59-A6C34878D82A}">
                    <a16:rowId xmlns:a16="http://schemas.microsoft.com/office/drawing/2014/main" val="1283509242"/>
                  </a:ext>
                </a:extLst>
              </a:tr>
              <a:tr h="373284">
                <a:tc>
                  <a:txBody>
                    <a:bodyPr/>
                    <a:lstStyle/>
                    <a:p>
                      <a:r>
                        <a:rPr lang="en-US" dirty="0"/>
                        <a:t>b1 </a:t>
                      </a:r>
                      <a:endParaRPr lang="en-HK" dirty="0"/>
                    </a:p>
                  </a:txBody>
                  <a:tcPr/>
                </a:tc>
                <a:tc>
                  <a:txBody>
                    <a:bodyPr/>
                    <a:lstStyle/>
                    <a:p>
                      <a:endParaRPr lang="en-HK" dirty="0"/>
                    </a:p>
                  </a:txBody>
                  <a:tcPr/>
                </a:tc>
                <a:extLst>
                  <a:ext uri="{0D108BD9-81ED-4DB2-BD59-A6C34878D82A}">
                    <a16:rowId xmlns:a16="http://schemas.microsoft.com/office/drawing/2014/main" val="1829436599"/>
                  </a:ext>
                </a:extLst>
              </a:tr>
              <a:tr h="373284">
                <a:tc>
                  <a:txBody>
                    <a:bodyPr/>
                    <a:lstStyle/>
                    <a:p>
                      <a:r>
                        <a:rPr lang="en-US" dirty="0"/>
                        <a:t>b1 </a:t>
                      </a:r>
                      <a:endParaRPr lang="en-HK" dirty="0"/>
                    </a:p>
                  </a:txBody>
                  <a:tcPr/>
                </a:tc>
                <a:tc>
                  <a:txBody>
                    <a:bodyPr/>
                    <a:lstStyle/>
                    <a:p>
                      <a:endParaRPr lang="en-HK" dirty="0"/>
                    </a:p>
                  </a:txBody>
                  <a:tcPr/>
                </a:tc>
                <a:extLst>
                  <a:ext uri="{0D108BD9-81ED-4DB2-BD59-A6C34878D82A}">
                    <a16:rowId xmlns:a16="http://schemas.microsoft.com/office/drawing/2014/main" val="1899964012"/>
                  </a:ext>
                </a:extLst>
              </a:tr>
              <a:tr h="373284">
                <a:tc>
                  <a:txBody>
                    <a:bodyPr/>
                    <a:lstStyle/>
                    <a:p>
                      <a:r>
                        <a:rPr lang="en-US" dirty="0"/>
                        <a:t>b1</a:t>
                      </a:r>
                      <a:endParaRPr lang="en-HK" dirty="0"/>
                    </a:p>
                  </a:txBody>
                  <a:tcPr/>
                </a:tc>
                <a:tc>
                  <a:txBody>
                    <a:bodyPr/>
                    <a:lstStyle/>
                    <a:p>
                      <a:endParaRPr lang="en-HK" dirty="0"/>
                    </a:p>
                  </a:txBody>
                  <a:tcPr/>
                </a:tc>
                <a:extLst>
                  <a:ext uri="{0D108BD9-81ED-4DB2-BD59-A6C34878D82A}">
                    <a16:rowId xmlns:a16="http://schemas.microsoft.com/office/drawing/2014/main" val="2327962331"/>
                  </a:ext>
                </a:extLst>
              </a:tr>
            </a:tbl>
          </a:graphicData>
        </a:graphic>
      </p:graphicFrame>
      <p:sp>
        <p:nvSpPr>
          <p:cNvPr id="11" name="TextBox 10">
            <a:extLst>
              <a:ext uri="{FF2B5EF4-FFF2-40B4-BE49-F238E27FC236}">
                <a16:creationId xmlns:a16="http://schemas.microsoft.com/office/drawing/2014/main" id="{1C5CD0D6-1F62-C4E3-1681-AF38FD9A1C61}"/>
              </a:ext>
            </a:extLst>
          </p:cNvPr>
          <p:cNvSpPr txBox="1"/>
          <p:nvPr/>
        </p:nvSpPr>
        <p:spPr>
          <a:xfrm>
            <a:off x="7109017" y="2803225"/>
            <a:ext cx="300082" cy="369332"/>
          </a:xfrm>
          <a:prstGeom prst="rect">
            <a:avLst/>
          </a:prstGeom>
          <a:noFill/>
        </p:spPr>
        <p:txBody>
          <a:bodyPr wrap="none" rtlCol="0">
            <a:spAutoFit/>
          </a:bodyPr>
          <a:lstStyle/>
          <a:p>
            <a:r>
              <a:rPr lang="en-US" dirty="0"/>
              <a:t>+</a:t>
            </a:r>
            <a:endParaRPr lang="en-HK" dirty="0"/>
          </a:p>
        </p:txBody>
      </p:sp>
      <p:graphicFrame>
        <p:nvGraphicFramePr>
          <p:cNvPr id="12" name="Table 11">
            <a:extLst>
              <a:ext uri="{FF2B5EF4-FFF2-40B4-BE49-F238E27FC236}">
                <a16:creationId xmlns:a16="http://schemas.microsoft.com/office/drawing/2014/main" id="{6D8537F7-422A-81C8-C1FD-5881086123AE}"/>
              </a:ext>
            </a:extLst>
          </p:cNvPr>
          <p:cNvGraphicFramePr>
            <a:graphicFrameLocks noGrp="1"/>
          </p:cNvGraphicFramePr>
          <p:nvPr>
            <p:extLst>
              <p:ext uri="{D42A27DB-BD31-4B8C-83A1-F6EECF244321}">
                <p14:modId xmlns:p14="http://schemas.microsoft.com/office/powerpoint/2010/main" val="662727847"/>
              </p:ext>
            </p:extLst>
          </p:nvPr>
        </p:nvGraphicFramePr>
        <p:xfrm>
          <a:off x="698992" y="1843243"/>
          <a:ext cx="1371600" cy="2260366"/>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997645278"/>
                    </a:ext>
                  </a:extLst>
                </a:gridCol>
                <a:gridCol w="685800">
                  <a:extLst>
                    <a:ext uri="{9D8B030D-6E8A-4147-A177-3AD203B41FA5}">
                      <a16:colId xmlns:a16="http://schemas.microsoft.com/office/drawing/2014/main" val="2182057355"/>
                    </a:ext>
                  </a:extLst>
                </a:gridCol>
              </a:tblGrid>
              <a:tr h="373284">
                <a:tc>
                  <a:txBody>
                    <a:bodyPr/>
                    <a:lstStyle/>
                    <a:p>
                      <a:r>
                        <a:rPr lang="en-US" dirty="0"/>
                        <a:t>Q11 </a:t>
                      </a:r>
                      <a:endParaRPr lang="en-HK" dirty="0"/>
                    </a:p>
                  </a:txBody>
                  <a:tcPr/>
                </a:tc>
                <a:tc>
                  <a:txBody>
                    <a:bodyPr/>
                    <a:lstStyle/>
                    <a:p>
                      <a:endParaRPr lang="en-HK" dirty="0"/>
                    </a:p>
                  </a:txBody>
                  <a:tcPr/>
                </a:tc>
                <a:extLst>
                  <a:ext uri="{0D108BD9-81ED-4DB2-BD59-A6C34878D82A}">
                    <a16:rowId xmlns:a16="http://schemas.microsoft.com/office/drawing/2014/main" val="1908774279"/>
                  </a:ext>
                </a:extLst>
              </a:tr>
              <a:tr h="39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Q21</a:t>
                      </a:r>
                      <a:endParaRPr lang="en-HK" dirty="0"/>
                    </a:p>
                  </a:txBody>
                  <a:tcPr/>
                </a:tc>
                <a:tc>
                  <a:txBody>
                    <a:bodyPr/>
                    <a:lstStyle/>
                    <a:p>
                      <a:endParaRPr lang="en-HK" dirty="0"/>
                    </a:p>
                  </a:txBody>
                  <a:tcPr/>
                </a:tc>
                <a:extLst>
                  <a:ext uri="{0D108BD9-81ED-4DB2-BD59-A6C34878D82A}">
                    <a16:rowId xmlns:a16="http://schemas.microsoft.com/office/drawing/2014/main" val="2619596052"/>
                  </a:ext>
                </a:extLst>
              </a:tr>
              <a:tr h="373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Q31</a:t>
                      </a:r>
                      <a:endParaRPr lang="en-HK" dirty="0"/>
                    </a:p>
                  </a:txBody>
                  <a:tcPr/>
                </a:tc>
                <a:tc>
                  <a:txBody>
                    <a:bodyPr/>
                    <a:lstStyle/>
                    <a:p>
                      <a:endParaRPr lang="en-HK" dirty="0"/>
                    </a:p>
                  </a:txBody>
                  <a:tcPr/>
                </a:tc>
                <a:extLst>
                  <a:ext uri="{0D108BD9-81ED-4DB2-BD59-A6C34878D82A}">
                    <a16:rowId xmlns:a16="http://schemas.microsoft.com/office/drawing/2014/main" val="1283509242"/>
                  </a:ext>
                </a:extLst>
              </a:tr>
              <a:tr h="373284">
                <a:tc>
                  <a:txBody>
                    <a:bodyPr/>
                    <a:lstStyle/>
                    <a:p>
                      <a:r>
                        <a:rPr lang="en-US" dirty="0"/>
                        <a:t>Q41</a:t>
                      </a:r>
                      <a:endParaRPr lang="en-HK" dirty="0"/>
                    </a:p>
                  </a:txBody>
                  <a:tcPr/>
                </a:tc>
                <a:tc>
                  <a:txBody>
                    <a:bodyPr/>
                    <a:lstStyle/>
                    <a:p>
                      <a:endParaRPr lang="en-HK" dirty="0"/>
                    </a:p>
                  </a:txBody>
                  <a:tcPr/>
                </a:tc>
                <a:extLst>
                  <a:ext uri="{0D108BD9-81ED-4DB2-BD59-A6C34878D82A}">
                    <a16:rowId xmlns:a16="http://schemas.microsoft.com/office/drawing/2014/main" val="1829436599"/>
                  </a:ext>
                </a:extLst>
              </a:tr>
              <a:tr h="373284">
                <a:tc>
                  <a:txBody>
                    <a:bodyPr/>
                    <a:lstStyle/>
                    <a:p>
                      <a:r>
                        <a:rPr lang="en-US" dirty="0"/>
                        <a:t>Q51</a:t>
                      </a:r>
                      <a:endParaRPr lang="en-HK" dirty="0"/>
                    </a:p>
                  </a:txBody>
                  <a:tcPr/>
                </a:tc>
                <a:tc>
                  <a:txBody>
                    <a:bodyPr/>
                    <a:lstStyle/>
                    <a:p>
                      <a:endParaRPr lang="en-HK" dirty="0"/>
                    </a:p>
                  </a:txBody>
                  <a:tcPr/>
                </a:tc>
                <a:extLst>
                  <a:ext uri="{0D108BD9-81ED-4DB2-BD59-A6C34878D82A}">
                    <a16:rowId xmlns:a16="http://schemas.microsoft.com/office/drawing/2014/main" val="1899964012"/>
                  </a:ext>
                </a:extLst>
              </a:tr>
              <a:tr h="373284">
                <a:tc>
                  <a:txBody>
                    <a:bodyPr/>
                    <a:lstStyle/>
                    <a:p>
                      <a:r>
                        <a:rPr lang="en-US" dirty="0"/>
                        <a:t>Q61</a:t>
                      </a:r>
                      <a:endParaRPr lang="en-HK" dirty="0"/>
                    </a:p>
                  </a:txBody>
                  <a:tcPr/>
                </a:tc>
                <a:tc>
                  <a:txBody>
                    <a:bodyPr/>
                    <a:lstStyle/>
                    <a:p>
                      <a:endParaRPr lang="en-HK" dirty="0"/>
                    </a:p>
                  </a:txBody>
                  <a:tcPr/>
                </a:tc>
                <a:extLst>
                  <a:ext uri="{0D108BD9-81ED-4DB2-BD59-A6C34878D82A}">
                    <a16:rowId xmlns:a16="http://schemas.microsoft.com/office/drawing/2014/main" val="1877480564"/>
                  </a:ext>
                </a:extLst>
              </a:tr>
            </a:tbl>
          </a:graphicData>
        </a:graphic>
      </p:graphicFrame>
      <p:graphicFrame>
        <p:nvGraphicFramePr>
          <p:cNvPr id="14" name="Table 13">
            <a:extLst>
              <a:ext uri="{FF2B5EF4-FFF2-40B4-BE49-F238E27FC236}">
                <a16:creationId xmlns:a16="http://schemas.microsoft.com/office/drawing/2014/main" id="{FE90619C-69AE-44EA-F570-27F5130DAD8A}"/>
              </a:ext>
            </a:extLst>
          </p:cNvPr>
          <p:cNvGraphicFramePr>
            <a:graphicFrameLocks noGrp="1"/>
          </p:cNvGraphicFramePr>
          <p:nvPr>
            <p:extLst>
              <p:ext uri="{D42A27DB-BD31-4B8C-83A1-F6EECF244321}">
                <p14:modId xmlns:p14="http://schemas.microsoft.com/office/powerpoint/2010/main" val="1984334239"/>
              </p:ext>
            </p:extLst>
          </p:nvPr>
        </p:nvGraphicFramePr>
        <p:xfrm>
          <a:off x="5545388" y="4577914"/>
          <a:ext cx="1371600" cy="2260366"/>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997645278"/>
                    </a:ext>
                  </a:extLst>
                </a:gridCol>
                <a:gridCol w="685800">
                  <a:extLst>
                    <a:ext uri="{9D8B030D-6E8A-4147-A177-3AD203B41FA5}">
                      <a16:colId xmlns:a16="http://schemas.microsoft.com/office/drawing/2014/main" val="2182057355"/>
                    </a:ext>
                  </a:extLst>
                </a:gridCol>
              </a:tblGrid>
              <a:tr h="373284">
                <a:tc>
                  <a:txBody>
                    <a:bodyPr/>
                    <a:lstStyle/>
                    <a:p>
                      <a:endParaRPr lang="en-HK" dirty="0"/>
                    </a:p>
                  </a:txBody>
                  <a:tcPr/>
                </a:tc>
                <a:tc>
                  <a:txBody>
                    <a:bodyPr/>
                    <a:lstStyle/>
                    <a:p>
                      <a:r>
                        <a:rPr lang="en-US" dirty="0"/>
                        <a:t>W12 </a:t>
                      </a:r>
                      <a:endParaRPr lang="en-HK" dirty="0"/>
                    </a:p>
                  </a:txBody>
                  <a:tcPr/>
                </a:tc>
                <a:extLst>
                  <a:ext uri="{0D108BD9-81ED-4DB2-BD59-A6C34878D82A}">
                    <a16:rowId xmlns:a16="http://schemas.microsoft.com/office/drawing/2014/main" val="1908774279"/>
                  </a:ext>
                </a:extLst>
              </a:tr>
              <a:tr h="39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W22</a:t>
                      </a:r>
                      <a:endParaRPr lang="en-HK" dirty="0"/>
                    </a:p>
                  </a:txBody>
                  <a:tcPr/>
                </a:tc>
                <a:extLst>
                  <a:ext uri="{0D108BD9-81ED-4DB2-BD59-A6C34878D82A}">
                    <a16:rowId xmlns:a16="http://schemas.microsoft.com/office/drawing/2014/main" val="2619596052"/>
                  </a:ext>
                </a:extLst>
              </a:tr>
              <a:tr h="373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W32</a:t>
                      </a:r>
                      <a:endParaRPr lang="en-HK" dirty="0"/>
                    </a:p>
                  </a:txBody>
                  <a:tcPr/>
                </a:tc>
                <a:extLst>
                  <a:ext uri="{0D108BD9-81ED-4DB2-BD59-A6C34878D82A}">
                    <a16:rowId xmlns:a16="http://schemas.microsoft.com/office/drawing/2014/main" val="1283509242"/>
                  </a:ext>
                </a:extLst>
              </a:tr>
              <a:tr h="373284">
                <a:tc>
                  <a:txBody>
                    <a:bodyPr/>
                    <a:lstStyle/>
                    <a:p>
                      <a:endParaRPr lang="en-HK" dirty="0"/>
                    </a:p>
                  </a:txBody>
                  <a:tcPr/>
                </a:tc>
                <a:tc>
                  <a:txBody>
                    <a:bodyPr/>
                    <a:lstStyle/>
                    <a:p>
                      <a:r>
                        <a:rPr lang="en-US" dirty="0"/>
                        <a:t>W42</a:t>
                      </a:r>
                      <a:endParaRPr lang="en-HK" dirty="0"/>
                    </a:p>
                  </a:txBody>
                  <a:tcPr/>
                </a:tc>
                <a:extLst>
                  <a:ext uri="{0D108BD9-81ED-4DB2-BD59-A6C34878D82A}">
                    <a16:rowId xmlns:a16="http://schemas.microsoft.com/office/drawing/2014/main" val="1829436599"/>
                  </a:ext>
                </a:extLst>
              </a:tr>
              <a:tr h="373284">
                <a:tc>
                  <a:txBody>
                    <a:bodyPr/>
                    <a:lstStyle/>
                    <a:p>
                      <a:endParaRPr lang="en-HK" dirty="0"/>
                    </a:p>
                  </a:txBody>
                  <a:tcPr/>
                </a:tc>
                <a:tc>
                  <a:txBody>
                    <a:bodyPr/>
                    <a:lstStyle/>
                    <a:p>
                      <a:r>
                        <a:rPr lang="en-US" dirty="0"/>
                        <a:t>W52</a:t>
                      </a:r>
                      <a:endParaRPr lang="en-HK" dirty="0"/>
                    </a:p>
                  </a:txBody>
                  <a:tcPr/>
                </a:tc>
                <a:extLst>
                  <a:ext uri="{0D108BD9-81ED-4DB2-BD59-A6C34878D82A}">
                    <a16:rowId xmlns:a16="http://schemas.microsoft.com/office/drawing/2014/main" val="1899964012"/>
                  </a:ext>
                </a:extLst>
              </a:tr>
              <a:tr h="373284">
                <a:tc>
                  <a:txBody>
                    <a:bodyPr/>
                    <a:lstStyle/>
                    <a:p>
                      <a:endParaRPr lang="en-HK" dirty="0"/>
                    </a:p>
                  </a:txBody>
                  <a:tcPr/>
                </a:tc>
                <a:tc>
                  <a:txBody>
                    <a:bodyPr/>
                    <a:lstStyle/>
                    <a:p>
                      <a:r>
                        <a:rPr lang="en-US" dirty="0"/>
                        <a:t>W62</a:t>
                      </a:r>
                      <a:endParaRPr lang="en-HK" dirty="0"/>
                    </a:p>
                  </a:txBody>
                  <a:tcPr/>
                </a:tc>
                <a:extLst>
                  <a:ext uri="{0D108BD9-81ED-4DB2-BD59-A6C34878D82A}">
                    <a16:rowId xmlns:a16="http://schemas.microsoft.com/office/drawing/2014/main" val="4061474418"/>
                  </a:ext>
                </a:extLst>
              </a:tr>
            </a:tbl>
          </a:graphicData>
        </a:graphic>
      </p:graphicFrame>
      <p:sp>
        <p:nvSpPr>
          <p:cNvPr id="15" name="TextBox 14">
            <a:extLst>
              <a:ext uri="{FF2B5EF4-FFF2-40B4-BE49-F238E27FC236}">
                <a16:creationId xmlns:a16="http://schemas.microsoft.com/office/drawing/2014/main" id="{557BCFD8-1C56-4D9E-C521-E95027EB1C7C}"/>
              </a:ext>
            </a:extLst>
          </p:cNvPr>
          <p:cNvSpPr txBox="1"/>
          <p:nvPr/>
        </p:nvSpPr>
        <p:spPr>
          <a:xfrm>
            <a:off x="5226645" y="5440144"/>
            <a:ext cx="300082" cy="369332"/>
          </a:xfrm>
          <a:prstGeom prst="rect">
            <a:avLst/>
          </a:prstGeom>
          <a:noFill/>
        </p:spPr>
        <p:txBody>
          <a:bodyPr wrap="none" rtlCol="0">
            <a:spAutoFit/>
          </a:bodyPr>
          <a:lstStyle/>
          <a:p>
            <a:r>
              <a:rPr lang="en-US" dirty="0"/>
              <a:t>*</a:t>
            </a:r>
            <a:endParaRPr lang="en-HK" dirty="0"/>
          </a:p>
        </p:txBody>
      </p:sp>
      <p:graphicFrame>
        <p:nvGraphicFramePr>
          <p:cNvPr id="16" name="Table 15">
            <a:extLst>
              <a:ext uri="{FF2B5EF4-FFF2-40B4-BE49-F238E27FC236}">
                <a16:creationId xmlns:a16="http://schemas.microsoft.com/office/drawing/2014/main" id="{8C9CA316-0191-4A02-CC6F-087DA6D8A51F}"/>
              </a:ext>
            </a:extLst>
          </p:cNvPr>
          <p:cNvGraphicFramePr>
            <a:graphicFrameLocks noGrp="1"/>
          </p:cNvGraphicFramePr>
          <p:nvPr>
            <p:extLst>
              <p:ext uri="{D42A27DB-BD31-4B8C-83A1-F6EECF244321}">
                <p14:modId xmlns:p14="http://schemas.microsoft.com/office/powerpoint/2010/main" val="2942498292"/>
              </p:ext>
            </p:extLst>
          </p:nvPr>
        </p:nvGraphicFramePr>
        <p:xfrm>
          <a:off x="7399768" y="4560224"/>
          <a:ext cx="1371600" cy="2252842"/>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997645278"/>
                    </a:ext>
                  </a:extLst>
                </a:gridCol>
                <a:gridCol w="685800">
                  <a:extLst>
                    <a:ext uri="{9D8B030D-6E8A-4147-A177-3AD203B41FA5}">
                      <a16:colId xmlns:a16="http://schemas.microsoft.com/office/drawing/2014/main" val="2182057355"/>
                    </a:ext>
                  </a:extLst>
                </a:gridCol>
              </a:tblGrid>
              <a:tr h="329435">
                <a:tc>
                  <a:txBody>
                    <a:bodyPr/>
                    <a:lstStyle/>
                    <a:p>
                      <a:endParaRPr lang="en-HK" dirty="0"/>
                    </a:p>
                  </a:txBody>
                  <a:tcPr/>
                </a:tc>
                <a:tc>
                  <a:txBody>
                    <a:bodyPr/>
                    <a:lstStyle/>
                    <a:p>
                      <a:r>
                        <a:rPr lang="en-US" dirty="0"/>
                        <a:t>b2</a:t>
                      </a:r>
                      <a:endParaRPr lang="en-HK" dirty="0"/>
                    </a:p>
                  </a:txBody>
                  <a:tcPr/>
                </a:tc>
                <a:extLst>
                  <a:ext uri="{0D108BD9-81ED-4DB2-BD59-A6C34878D82A}">
                    <a16:rowId xmlns:a16="http://schemas.microsoft.com/office/drawing/2014/main" val="1908774279"/>
                  </a:ext>
                </a:extLst>
              </a:tr>
              <a:tr h="393946">
                <a:tc>
                  <a:txBody>
                    <a:bodyPr/>
                    <a:lstStyle/>
                    <a:p>
                      <a:endParaRPr lang="en-HK" dirty="0"/>
                    </a:p>
                  </a:txBody>
                  <a:tcPr/>
                </a:tc>
                <a:tc>
                  <a:txBody>
                    <a:bodyPr/>
                    <a:lstStyle/>
                    <a:p>
                      <a:r>
                        <a:rPr lang="en-US" dirty="0"/>
                        <a:t>b2 </a:t>
                      </a:r>
                      <a:endParaRPr lang="en-HK" dirty="0"/>
                    </a:p>
                  </a:txBody>
                  <a:tcPr/>
                </a:tc>
                <a:extLst>
                  <a:ext uri="{0D108BD9-81ED-4DB2-BD59-A6C34878D82A}">
                    <a16:rowId xmlns:a16="http://schemas.microsoft.com/office/drawing/2014/main" val="2619596052"/>
                  </a:ext>
                </a:extLst>
              </a:tr>
              <a:tr h="373284">
                <a:tc>
                  <a:txBody>
                    <a:bodyPr/>
                    <a:lstStyle/>
                    <a:p>
                      <a:endParaRPr lang="en-HK" dirty="0"/>
                    </a:p>
                  </a:txBody>
                  <a:tcPr/>
                </a:tc>
                <a:tc>
                  <a:txBody>
                    <a:bodyPr/>
                    <a:lstStyle/>
                    <a:p>
                      <a:r>
                        <a:rPr lang="en-US" dirty="0"/>
                        <a:t>b3 </a:t>
                      </a:r>
                      <a:endParaRPr lang="en-HK" dirty="0"/>
                    </a:p>
                  </a:txBody>
                  <a:tcPr/>
                </a:tc>
                <a:extLst>
                  <a:ext uri="{0D108BD9-81ED-4DB2-BD59-A6C34878D82A}">
                    <a16:rowId xmlns:a16="http://schemas.microsoft.com/office/drawing/2014/main" val="1283509242"/>
                  </a:ext>
                </a:extLst>
              </a:tr>
              <a:tr h="373284">
                <a:tc>
                  <a:txBody>
                    <a:bodyPr/>
                    <a:lstStyle/>
                    <a:p>
                      <a:endParaRPr lang="en-HK" dirty="0"/>
                    </a:p>
                  </a:txBody>
                  <a:tcPr/>
                </a:tc>
                <a:tc>
                  <a:txBody>
                    <a:bodyPr/>
                    <a:lstStyle/>
                    <a:p>
                      <a:r>
                        <a:rPr lang="en-US" dirty="0"/>
                        <a:t>b4 </a:t>
                      </a:r>
                      <a:endParaRPr lang="en-HK" dirty="0"/>
                    </a:p>
                  </a:txBody>
                  <a:tcPr/>
                </a:tc>
                <a:extLst>
                  <a:ext uri="{0D108BD9-81ED-4DB2-BD59-A6C34878D82A}">
                    <a16:rowId xmlns:a16="http://schemas.microsoft.com/office/drawing/2014/main" val="1829436599"/>
                  </a:ext>
                </a:extLst>
              </a:tr>
              <a:tr h="373284">
                <a:tc>
                  <a:txBody>
                    <a:bodyPr/>
                    <a:lstStyle/>
                    <a:p>
                      <a:r>
                        <a:rPr lang="en-US" dirty="0"/>
                        <a:t> </a:t>
                      </a:r>
                      <a:endParaRPr lang="en-HK" dirty="0"/>
                    </a:p>
                  </a:txBody>
                  <a:tcPr/>
                </a:tc>
                <a:tc>
                  <a:txBody>
                    <a:bodyPr/>
                    <a:lstStyle/>
                    <a:p>
                      <a:r>
                        <a:rPr lang="en-US" dirty="0"/>
                        <a:t>b5 </a:t>
                      </a:r>
                      <a:endParaRPr lang="en-HK" dirty="0"/>
                    </a:p>
                  </a:txBody>
                  <a:tcPr/>
                </a:tc>
                <a:extLst>
                  <a:ext uri="{0D108BD9-81ED-4DB2-BD59-A6C34878D82A}">
                    <a16:rowId xmlns:a16="http://schemas.microsoft.com/office/drawing/2014/main" val="1899964012"/>
                  </a:ext>
                </a:extLst>
              </a:tr>
              <a:tr h="373284">
                <a:tc>
                  <a:txBody>
                    <a:bodyPr/>
                    <a:lstStyle/>
                    <a:p>
                      <a:endParaRPr lang="en-HK" dirty="0"/>
                    </a:p>
                  </a:txBody>
                  <a:tcPr/>
                </a:tc>
                <a:tc>
                  <a:txBody>
                    <a:bodyPr/>
                    <a:lstStyle/>
                    <a:p>
                      <a:r>
                        <a:rPr lang="en-US" dirty="0"/>
                        <a:t>b6</a:t>
                      </a:r>
                      <a:endParaRPr lang="en-HK" dirty="0"/>
                    </a:p>
                  </a:txBody>
                  <a:tcPr/>
                </a:tc>
                <a:extLst>
                  <a:ext uri="{0D108BD9-81ED-4DB2-BD59-A6C34878D82A}">
                    <a16:rowId xmlns:a16="http://schemas.microsoft.com/office/drawing/2014/main" val="687656785"/>
                  </a:ext>
                </a:extLst>
              </a:tr>
            </a:tbl>
          </a:graphicData>
        </a:graphic>
      </p:graphicFrame>
      <p:sp>
        <p:nvSpPr>
          <p:cNvPr id="17" name="TextBox 16">
            <a:extLst>
              <a:ext uri="{FF2B5EF4-FFF2-40B4-BE49-F238E27FC236}">
                <a16:creationId xmlns:a16="http://schemas.microsoft.com/office/drawing/2014/main" id="{6C4EBC88-C3BA-BEFE-02CB-E5D66D65E6A3}"/>
              </a:ext>
            </a:extLst>
          </p:cNvPr>
          <p:cNvSpPr txBox="1"/>
          <p:nvPr/>
        </p:nvSpPr>
        <p:spPr>
          <a:xfrm>
            <a:off x="6935649" y="5487324"/>
            <a:ext cx="300082" cy="369332"/>
          </a:xfrm>
          <a:prstGeom prst="rect">
            <a:avLst/>
          </a:prstGeom>
          <a:noFill/>
        </p:spPr>
        <p:txBody>
          <a:bodyPr wrap="none" rtlCol="0">
            <a:spAutoFit/>
          </a:bodyPr>
          <a:lstStyle/>
          <a:p>
            <a:r>
              <a:rPr lang="en-US" dirty="0"/>
              <a:t>+</a:t>
            </a:r>
            <a:endParaRPr lang="en-HK" dirty="0"/>
          </a:p>
        </p:txBody>
      </p:sp>
      <p:graphicFrame>
        <p:nvGraphicFramePr>
          <p:cNvPr id="18" name="Table 17">
            <a:extLst>
              <a:ext uri="{FF2B5EF4-FFF2-40B4-BE49-F238E27FC236}">
                <a16:creationId xmlns:a16="http://schemas.microsoft.com/office/drawing/2014/main" id="{0BB9A938-C516-C1FF-332C-81F1E563EAE2}"/>
              </a:ext>
            </a:extLst>
          </p:cNvPr>
          <p:cNvGraphicFramePr>
            <a:graphicFrameLocks noGrp="1"/>
          </p:cNvGraphicFramePr>
          <p:nvPr>
            <p:extLst>
              <p:ext uri="{D42A27DB-BD31-4B8C-83A1-F6EECF244321}">
                <p14:modId xmlns:p14="http://schemas.microsoft.com/office/powerpoint/2010/main" val="1400990316"/>
              </p:ext>
            </p:extLst>
          </p:nvPr>
        </p:nvGraphicFramePr>
        <p:xfrm>
          <a:off x="525624" y="4527342"/>
          <a:ext cx="1371600" cy="2260366"/>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2997645278"/>
                    </a:ext>
                  </a:extLst>
                </a:gridCol>
                <a:gridCol w="685800">
                  <a:extLst>
                    <a:ext uri="{9D8B030D-6E8A-4147-A177-3AD203B41FA5}">
                      <a16:colId xmlns:a16="http://schemas.microsoft.com/office/drawing/2014/main" val="2182057355"/>
                    </a:ext>
                  </a:extLst>
                </a:gridCol>
              </a:tblGrid>
              <a:tr h="373284">
                <a:tc>
                  <a:txBody>
                    <a:bodyPr/>
                    <a:lstStyle/>
                    <a:p>
                      <a:endParaRPr lang="en-HK" dirty="0"/>
                    </a:p>
                  </a:txBody>
                  <a:tcPr/>
                </a:tc>
                <a:tc>
                  <a:txBody>
                    <a:bodyPr/>
                    <a:lstStyle/>
                    <a:p>
                      <a:r>
                        <a:rPr lang="en-US" dirty="0"/>
                        <a:t>Q12 </a:t>
                      </a:r>
                      <a:endParaRPr lang="en-HK" dirty="0"/>
                    </a:p>
                  </a:txBody>
                  <a:tcPr/>
                </a:tc>
                <a:extLst>
                  <a:ext uri="{0D108BD9-81ED-4DB2-BD59-A6C34878D82A}">
                    <a16:rowId xmlns:a16="http://schemas.microsoft.com/office/drawing/2014/main" val="1908774279"/>
                  </a:ext>
                </a:extLst>
              </a:tr>
              <a:tr h="39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Q22</a:t>
                      </a:r>
                      <a:endParaRPr lang="en-HK" dirty="0"/>
                    </a:p>
                  </a:txBody>
                  <a:tcPr/>
                </a:tc>
                <a:extLst>
                  <a:ext uri="{0D108BD9-81ED-4DB2-BD59-A6C34878D82A}">
                    <a16:rowId xmlns:a16="http://schemas.microsoft.com/office/drawing/2014/main" val="2619596052"/>
                  </a:ext>
                </a:extLst>
              </a:tr>
              <a:tr h="373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Q32</a:t>
                      </a:r>
                      <a:endParaRPr lang="en-HK" dirty="0"/>
                    </a:p>
                  </a:txBody>
                  <a:tcPr/>
                </a:tc>
                <a:extLst>
                  <a:ext uri="{0D108BD9-81ED-4DB2-BD59-A6C34878D82A}">
                    <a16:rowId xmlns:a16="http://schemas.microsoft.com/office/drawing/2014/main" val="1283509242"/>
                  </a:ext>
                </a:extLst>
              </a:tr>
              <a:tr h="373284">
                <a:tc>
                  <a:txBody>
                    <a:bodyPr/>
                    <a:lstStyle/>
                    <a:p>
                      <a:endParaRPr lang="en-HK" dirty="0"/>
                    </a:p>
                  </a:txBody>
                  <a:tcPr/>
                </a:tc>
                <a:tc>
                  <a:txBody>
                    <a:bodyPr/>
                    <a:lstStyle/>
                    <a:p>
                      <a:r>
                        <a:rPr lang="en-US" dirty="0"/>
                        <a:t>Q42</a:t>
                      </a:r>
                      <a:endParaRPr lang="en-HK" dirty="0"/>
                    </a:p>
                  </a:txBody>
                  <a:tcPr/>
                </a:tc>
                <a:extLst>
                  <a:ext uri="{0D108BD9-81ED-4DB2-BD59-A6C34878D82A}">
                    <a16:rowId xmlns:a16="http://schemas.microsoft.com/office/drawing/2014/main" val="1829436599"/>
                  </a:ext>
                </a:extLst>
              </a:tr>
              <a:tr h="373284">
                <a:tc>
                  <a:txBody>
                    <a:bodyPr/>
                    <a:lstStyle/>
                    <a:p>
                      <a:endParaRPr lang="en-HK" dirty="0"/>
                    </a:p>
                  </a:txBody>
                  <a:tcPr/>
                </a:tc>
                <a:tc>
                  <a:txBody>
                    <a:bodyPr/>
                    <a:lstStyle/>
                    <a:p>
                      <a:r>
                        <a:rPr lang="en-US" dirty="0"/>
                        <a:t>Q52</a:t>
                      </a:r>
                      <a:endParaRPr lang="en-HK" dirty="0"/>
                    </a:p>
                  </a:txBody>
                  <a:tcPr/>
                </a:tc>
                <a:extLst>
                  <a:ext uri="{0D108BD9-81ED-4DB2-BD59-A6C34878D82A}">
                    <a16:rowId xmlns:a16="http://schemas.microsoft.com/office/drawing/2014/main" val="1899964012"/>
                  </a:ext>
                </a:extLst>
              </a:tr>
              <a:tr h="373284">
                <a:tc>
                  <a:txBody>
                    <a:bodyPr/>
                    <a:lstStyle/>
                    <a:p>
                      <a:endParaRPr lang="en-HK" dirty="0"/>
                    </a:p>
                  </a:txBody>
                  <a:tcPr/>
                </a:tc>
                <a:tc>
                  <a:txBody>
                    <a:bodyPr/>
                    <a:lstStyle/>
                    <a:p>
                      <a:r>
                        <a:rPr lang="en-US" dirty="0"/>
                        <a:t>Q62</a:t>
                      </a:r>
                      <a:endParaRPr lang="en-HK" dirty="0"/>
                    </a:p>
                  </a:txBody>
                  <a:tcPr/>
                </a:tc>
                <a:extLst>
                  <a:ext uri="{0D108BD9-81ED-4DB2-BD59-A6C34878D82A}">
                    <a16:rowId xmlns:a16="http://schemas.microsoft.com/office/drawing/2014/main" val="2039885341"/>
                  </a:ext>
                </a:extLst>
              </a:tr>
            </a:tbl>
          </a:graphicData>
        </a:graphic>
      </p:graphicFrame>
      <p:sp>
        <p:nvSpPr>
          <p:cNvPr id="20" name="TextBox 19">
            <a:extLst>
              <a:ext uri="{FF2B5EF4-FFF2-40B4-BE49-F238E27FC236}">
                <a16:creationId xmlns:a16="http://schemas.microsoft.com/office/drawing/2014/main" id="{9FD43FB2-E8F7-903F-E3B9-146A2ED230B9}"/>
              </a:ext>
            </a:extLst>
          </p:cNvPr>
          <p:cNvSpPr txBox="1"/>
          <p:nvPr/>
        </p:nvSpPr>
        <p:spPr>
          <a:xfrm>
            <a:off x="6951439" y="403380"/>
            <a:ext cx="1857055" cy="1384995"/>
          </a:xfrm>
          <a:prstGeom prst="rect">
            <a:avLst/>
          </a:prstGeom>
          <a:noFill/>
          <a:ln>
            <a:solidFill>
              <a:schemeClr val="accent1"/>
            </a:solidFill>
          </a:ln>
        </p:spPr>
        <p:txBody>
          <a:bodyPr wrap="square">
            <a:spAutoFit/>
          </a:bodyPr>
          <a:lstStyle/>
          <a:p>
            <a:pPr lvl="1"/>
            <a:r>
              <a:rPr lang="en-US" sz="1400" dirty="0"/>
              <a:t>1</a:t>
            </a:r>
            <a:r>
              <a:rPr lang="en-US" sz="1400" baseline="-25000" dirty="0"/>
              <a:t>L</a:t>
            </a:r>
            <a:r>
              <a:rPr lang="en-US" sz="1400" dirty="0"/>
              <a:t>*(</a:t>
            </a:r>
            <a:r>
              <a:rPr lang="en-US" sz="1400" dirty="0" err="1"/>
              <a:t>b</a:t>
            </a:r>
            <a:r>
              <a:rPr lang="en-US" sz="1400" baseline="-25000" dirty="0" err="1"/>
              <a:t>dq</a:t>
            </a:r>
            <a:r>
              <a:rPr lang="en-US" sz="1400" dirty="0"/>
              <a:t>)</a:t>
            </a:r>
            <a:r>
              <a:rPr lang="en-US" sz="1400" baseline="30000" dirty="0"/>
              <a:t>T</a:t>
            </a:r>
            <a:r>
              <a:rPr lang="en-US" sz="1400" dirty="0"/>
              <a:t>=[b1 b2</a:t>
            </a:r>
          </a:p>
          <a:p>
            <a:pPr lvl="1"/>
            <a:r>
              <a:rPr lang="en-US" sz="1400" dirty="0"/>
              <a:t>                  b1 b2</a:t>
            </a:r>
          </a:p>
          <a:p>
            <a:pPr lvl="1"/>
            <a:r>
              <a:rPr lang="en-US" sz="1400" dirty="0"/>
              <a:t>                  b1 b2</a:t>
            </a:r>
          </a:p>
          <a:p>
            <a:pPr lvl="1"/>
            <a:r>
              <a:rPr lang="en-US" sz="1400" dirty="0"/>
              <a:t>                  b1 b2</a:t>
            </a:r>
          </a:p>
          <a:p>
            <a:pPr lvl="1"/>
            <a:r>
              <a:rPr lang="en-US" sz="1400" dirty="0"/>
              <a:t>	      b1 b2 </a:t>
            </a:r>
          </a:p>
          <a:p>
            <a:pPr lvl="1"/>
            <a:r>
              <a:rPr lang="en-US" sz="1400" dirty="0"/>
              <a:t>                 b1  b2 ]</a:t>
            </a:r>
            <a:endParaRPr lang="en-US" sz="1400" baseline="-25000" dirty="0"/>
          </a:p>
        </p:txBody>
      </p:sp>
      <p:sp>
        <p:nvSpPr>
          <p:cNvPr id="21" name="TextBox 20">
            <a:extLst>
              <a:ext uri="{FF2B5EF4-FFF2-40B4-BE49-F238E27FC236}">
                <a16:creationId xmlns:a16="http://schemas.microsoft.com/office/drawing/2014/main" id="{53DCD36A-143D-115F-E8AB-6159E5DD367C}"/>
              </a:ext>
            </a:extLst>
          </p:cNvPr>
          <p:cNvSpPr txBox="1"/>
          <p:nvPr/>
        </p:nvSpPr>
        <p:spPr>
          <a:xfrm>
            <a:off x="1939053" y="5302658"/>
            <a:ext cx="300082" cy="369332"/>
          </a:xfrm>
          <a:prstGeom prst="rect">
            <a:avLst/>
          </a:prstGeom>
          <a:noFill/>
        </p:spPr>
        <p:txBody>
          <a:bodyPr wrap="none" rtlCol="0">
            <a:spAutoFit/>
          </a:bodyPr>
          <a:lstStyle/>
          <a:p>
            <a:r>
              <a:rPr lang="en-US" dirty="0"/>
              <a:t>=</a:t>
            </a:r>
            <a:endParaRPr lang="en-HK" dirty="0"/>
          </a:p>
        </p:txBody>
      </p:sp>
      <p:sp>
        <p:nvSpPr>
          <p:cNvPr id="22" name="TextBox 21">
            <a:extLst>
              <a:ext uri="{FF2B5EF4-FFF2-40B4-BE49-F238E27FC236}">
                <a16:creationId xmlns:a16="http://schemas.microsoft.com/office/drawing/2014/main" id="{6D3B135F-074B-7C14-8EC2-2B3732520B44}"/>
              </a:ext>
            </a:extLst>
          </p:cNvPr>
          <p:cNvSpPr txBox="1"/>
          <p:nvPr/>
        </p:nvSpPr>
        <p:spPr>
          <a:xfrm>
            <a:off x="2047107" y="2571379"/>
            <a:ext cx="300082" cy="369332"/>
          </a:xfrm>
          <a:prstGeom prst="rect">
            <a:avLst/>
          </a:prstGeom>
          <a:noFill/>
        </p:spPr>
        <p:txBody>
          <a:bodyPr wrap="none" rtlCol="0">
            <a:spAutoFit/>
          </a:bodyPr>
          <a:lstStyle/>
          <a:p>
            <a:r>
              <a:rPr lang="en-US" dirty="0"/>
              <a:t>=</a:t>
            </a:r>
            <a:endParaRPr lang="en-HK" dirty="0"/>
          </a:p>
        </p:txBody>
      </p:sp>
      <p:graphicFrame>
        <p:nvGraphicFramePr>
          <p:cNvPr id="23" name="Table 22">
            <a:extLst>
              <a:ext uri="{FF2B5EF4-FFF2-40B4-BE49-F238E27FC236}">
                <a16:creationId xmlns:a16="http://schemas.microsoft.com/office/drawing/2014/main" id="{AA900CDB-D96D-F4C2-8634-9285E4632D02}"/>
              </a:ext>
            </a:extLst>
          </p:cNvPr>
          <p:cNvGraphicFramePr>
            <a:graphicFrameLocks noGrp="1"/>
          </p:cNvGraphicFramePr>
          <p:nvPr>
            <p:extLst>
              <p:ext uri="{D42A27DB-BD31-4B8C-83A1-F6EECF244321}">
                <p14:modId xmlns:p14="http://schemas.microsoft.com/office/powerpoint/2010/main" val="2724614174"/>
              </p:ext>
            </p:extLst>
          </p:nvPr>
        </p:nvGraphicFramePr>
        <p:xfrm>
          <a:off x="2365152" y="1843243"/>
          <a:ext cx="3116425" cy="2206572"/>
        </p:xfrm>
        <a:graphic>
          <a:graphicData uri="http://schemas.openxmlformats.org/drawingml/2006/table">
            <a:tbl>
              <a:tblPr firstRow="1" bandRow="1">
                <a:tableStyleId>{5940675A-B579-460E-94D1-54222C63F5DA}</a:tableStyleId>
              </a:tblPr>
              <a:tblGrid>
                <a:gridCol w="623285">
                  <a:extLst>
                    <a:ext uri="{9D8B030D-6E8A-4147-A177-3AD203B41FA5}">
                      <a16:colId xmlns:a16="http://schemas.microsoft.com/office/drawing/2014/main" val="2787184927"/>
                    </a:ext>
                  </a:extLst>
                </a:gridCol>
                <a:gridCol w="623285">
                  <a:extLst>
                    <a:ext uri="{9D8B030D-6E8A-4147-A177-3AD203B41FA5}">
                      <a16:colId xmlns:a16="http://schemas.microsoft.com/office/drawing/2014/main" val="934318081"/>
                    </a:ext>
                  </a:extLst>
                </a:gridCol>
                <a:gridCol w="623285">
                  <a:extLst>
                    <a:ext uri="{9D8B030D-6E8A-4147-A177-3AD203B41FA5}">
                      <a16:colId xmlns:a16="http://schemas.microsoft.com/office/drawing/2014/main" val="3667024719"/>
                    </a:ext>
                  </a:extLst>
                </a:gridCol>
                <a:gridCol w="623285">
                  <a:extLst>
                    <a:ext uri="{9D8B030D-6E8A-4147-A177-3AD203B41FA5}">
                      <a16:colId xmlns:a16="http://schemas.microsoft.com/office/drawing/2014/main" val="459343690"/>
                    </a:ext>
                  </a:extLst>
                </a:gridCol>
                <a:gridCol w="623285">
                  <a:extLst>
                    <a:ext uri="{9D8B030D-6E8A-4147-A177-3AD203B41FA5}">
                      <a16:colId xmlns:a16="http://schemas.microsoft.com/office/drawing/2014/main" val="3592419027"/>
                    </a:ext>
                  </a:extLst>
                </a:gridCol>
              </a:tblGrid>
              <a:tr h="367762">
                <a:tc>
                  <a:txBody>
                    <a:bodyPr/>
                    <a:lstStyle/>
                    <a:p>
                      <a:r>
                        <a:rPr lang="en-US" sz="1200" dirty="0"/>
                        <a:t>XPE11</a:t>
                      </a:r>
                      <a:endParaRPr lang="en-HK" sz="1200" dirty="0"/>
                    </a:p>
                  </a:txBody>
                  <a:tcPr/>
                </a:tc>
                <a:tc>
                  <a:txBody>
                    <a:bodyPr/>
                    <a:lstStyle/>
                    <a:p>
                      <a:r>
                        <a:rPr lang="en-US" sz="1200" dirty="0"/>
                        <a:t>XPE12</a:t>
                      </a:r>
                      <a:endParaRPr lang="en-HK" sz="1200" dirty="0"/>
                    </a:p>
                  </a:txBody>
                  <a:tcPr/>
                </a:tc>
                <a:tc>
                  <a:txBody>
                    <a:bodyPr/>
                    <a:lstStyle/>
                    <a:p>
                      <a:r>
                        <a:rPr lang="en-US" sz="1200" dirty="0"/>
                        <a:t>XPE13</a:t>
                      </a:r>
                      <a:endParaRPr lang="en-HK" sz="1200" dirty="0"/>
                    </a:p>
                  </a:txBody>
                  <a:tcPr/>
                </a:tc>
                <a:tc>
                  <a:txBody>
                    <a:bodyPr/>
                    <a:lstStyle/>
                    <a:p>
                      <a:r>
                        <a:rPr lang="en-US" sz="1200" dirty="0"/>
                        <a:t>XPE14</a:t>
                      </a:r>
                      <a:endParaRPr lang="en-HK" sz="1200" dirty="0"/>
                    </a:p>
                  </a:txBody>
                  <a:tcPr/>
                </a:tc>
                <a:tc>
                  <a:txBody>
                    <a:bodyPr/>
                    <a:lstStyle/>
                    <a:p>
                      <a:r>
                        <a:rPr lang="en-US" sz="1200" dirty="0"/>
                        <a:t>XPE15</a:t>
                      </a:r>
                      <a:endParaRPr lang="en-HK" sz="1200" dirty="0"/>
                    </a:p>
                  </a:txBody>
                  <a:tcPr/>
                </a:tc>
                <a:extLst>
                  <a:ext uri="{0D108BD9-81ED-4DB2-BD59-A6C34878D82A}">
                    <a16:rowId xmlns:a16="http://schemas.microsoft.com/office/drawing/2014/main" val="3125398491"/>
                  </a:ext>
                </a:extLst>
              </a:tr>
              <a:tr h="367762">
                <a:tc>
                  <a:txBody>
                    <a:bodyPr/>
                    <a:lstStyle/>
                    <a:p>
                      <a:r>
                        <a:rPr lang="en-US" sz="1200" dirty="0"/>
                        <a:t>XPE21</a:t>
                      </a:r>
                      <a:endParaRPr lang="en-HK" sz="1200" dirty="0"/>
                    </a:p>
                  </a:txBody>
                  <a:tcPr/>
                </a:tc>
                <a:tc>
                  <a:txBody>
                    <a:bodyPr/>
                    <a:lstStyle/>
                    <a:p>
                      <a:r>
                        <a:rPr lang="en-US" sz="1200" dirty="0"/>
                        <a:t>XPE22</a:t>
                      </a:r>
                      <a:endParaRPr lang="en-HK" sz="1200" dirty="0"/>
                    </a:p>
                  </a:txBody>
                  <a:tcPr/>
                </a:tc>
                <a:tc>
                  <a:txBody>
                    <a:bodyPr/>
                    <a:lstStyle/>
                    <a:p>
                      <a:r>
                        <a:rPr lang="en-US" sz="1200" dirty="0"/>
                        <a:t>XPE23</a:t>
                      </a:r>
                      <a:endParaRPr lang="en-HK" sz="1200" dirty="0"/>
                    </a:p>
                  </a:txBody>
                  <a:tcPr/>
                </a:tc>
                <a:tc>
                  <a:txBody>
                    <a:bodyPr/>
                    <a:lstStyle/>
                    <a:p>
                      <a:r>
                        <a:rPr lang="en-US" sz="1200" dirty="0"/>
                        <a:t>XPE24</a:t>
                      </a:r>
                      <a:endParaRPr lang="en-HK" sz="1200" dirty="0"/>
                    </a:p>
                  </a:txBody>
                  <a:tcPr/>
                </a:tc>
                <a:tc>
                  <a:txBody>
                    <a:bodyPr/>
                    <a:lstStyle/>
                    <a:p>
                      <a:r>
                        <a:rPr lang="en-US" sz="1200" dirty="0"/>
                        <a:t>XPE25</a:t>
                      </a:r>
                      <a:endParaRPr lang="en-HK" sz="1200" dirty="0"/>
                    </a:p>
                  </a:txBody>
                  <a:tcPr/>
                </a:tc>
                <a:extLst>
                  <a:ext uri="{0D108BD9-81ED-4DB2-BD59-A6C34878D82A}">
                    <a16:rowId xmlns:a16="http://schemas.microsoft.com/office/drawing/2014/main" val="137881264"/>
                  </a:ext>
                </a:extLst>
              </a:tr>
              <a:tr h="367762">
                <a:tc>
                  <a:txBody>
                    <a:bodyPr/>
                    <a:lstStyle/>
                    <a:p>
                      <a:r>
                        <a:rPr lang="en-US" sz="1200" dirty="0"/>
                        <a:t>XPE31</a:t>
                      </a:r>
                      <a:endParaRPr lang="en-HK" sz="1200" dirty="0"/>
                    </a:p>
                  </a:txBody>
                  <a:tcPr/>
                </a:tc>
                <a:tc>
                  <a:txBody>
                    <a:bodyPr/>
                    <a:lstStyle/>
                    <a:p>
                      <a:r>
                        <a:rPr lang="en-US" sz="1200" dirty="0"/>
                        <a:t>XPE32</a:t>
                      </a:r>
                      <a:endParaRPr lang="en-HK" sz="1200" dirty="0"/>
                    </a:p>
                  </a:txBody>
                  <a:tcPr/>
                </a:tc>
                <a:tc>
                  <a:txBody>
                    <a:bodyPr/>
                    <a:lstStyle/>
                    <a:p>
                      <a:r>
                        <a:rPr lang="en-US" sz="1200" dirty="0"/>
                        <a:t>XPE33</a:t>
                      </a:r>
                      <a:endParaRPr lang="en-HK" sz="1200" dirty="0"/>
                    </a:p>
                  </a:txBody>
                  <a:tcPr/>
                </a:tc>
                <a:tc>
                  <a:txBody>
                    <a:bodyPr/>
                    <a:lstStyle/>
                    <a:p>
                      <a:r>
                        <a:rPr lang="en-US" sz="1200" dirty="0"/>
                        <a:t>XPE34</a:t>
                      </a:r>
                      <a:endParaRPr lang="en-HK" sz="1200" dirty="0"/>
                    </a:p>
                  </a:txBody>
                  <a:tcPr/>
                </a:tc>
                <a:tc>
                  <a:txBody>
                    <a:bodyPr/>
                    <a:lstStyle/>
                    <a:p>
                      <a:r>
                        <a:rPr lang="en-US" sz="1200" dirty="0"/>
                        <a:t>XPE35</a:t>
                      </a:r>
                      <a:endParaRPr lang="en-HK" sz="1200" dirty="0"/>
                    </a:p>
                  </a:txBody>
                  <a:tcPr/>
                </a:tc>
                <a:extLst>
                  <a:ext uri="{0D108BD9-81ED-4DB2-BD59-A6C34878D82A}">
                    <a16:rowId xmlns:a16="http://schemas.microsoft.com/office/drawing/2014/main" val="3724319838"/>
                  </a:ext>
                </a:extLst>
              </a:tr>
              <a:tr h="367762">
                <a:tc>
                  <a:txBody>
                    <a:bodyPr/>
                    <a:lstStyle/>
                    <a:p>
                      <a:r>
                        <a:rPr lang="en-US" sz="1200" dirty="0"/>
                        <a:t>XPE41</a:t>
                      </a:r>
                      <a:endParaRPr lang="en-HK" sz="1200" dirty="0"/>
                    </a:p>
                  </a:txBody>
                  <a:tcPr/>
                </a:tc>
                <a:tc>
                  <a:txBody>
                    <a:bodyPr/>
                    <a:lstStyle/>
                    <a:p>
                      <a:r>
                        <a:rPr lang="en-US" sz="1200" dirty="0"/>
                        <a:t>XPE42</a:t>
                      </a:r>
                      <a:endParaRPr lang="en-HK" sz="1200" dirty="0"/>
                    </a:p>
                  </a:txBody>
                  <a:tcPr/>
                </a:tc>
                <a:tc>
                  <a:txBody>
                    <a:bodyPr/>
                    <a:lstStyle/>
                    <a:p>
                      <a:r>
                        <a:rPr lang="en-US" sz="1200" dirty="0"/>
                        <a:t>XPE43</a:t>
                      </a:r>
                      <a:endParaRPr lang="en-HK" sz="1200" dirty="0"/>
                    </a:p>
                  </a:txBody>
                  <a:tcPr/>
                </a:tc>
                <a:tc>
                  <a:txBody>
                    <a:bodyPr/>
                    <a:lstStyle/>
                    <a:p>
                      <a:r>
                        <a:rPr lang="en-US" sz="1200" dirty="0"/>
                        <a:t>XPE44</a:t>
                      </a:r>
                      <a:endParaRPr lang="en-HK" sz="1200" dirty="0"/>
                    </a:p>
                  </a:txBody>
                  <a:tcPr/>
                </a:tc>
                <a:tc>
                  <a:txBody>
                    <a:bodyPr/>
                    <a:lstStyle/>
                    <a:p>
                      <a:r>
                        <a:rPr lang="en-US" sz="1200" dirty="0"/>
                        <a:t>XPE45</a:t>
                      </a:r>
                      <a:endParaRPr lang="en-HK" sz="1200" dirty="0"/>
                    </a:p>
                  </a:txBody>
                  <a:tcPr/>
                </a:tc>
                <a:extLst>
                  <a:ext uri="{0D108BD9-81ED-4DB2-BD59-A6C34878D82A}">
                    <a16:rowId xmlns:a16="http://schemas.microsoft.com/office/drawing/2014/main" val="4057164416"/>
                  </a:ext>
                </a:extLst>
              </a:tr>
              <a:tr h="367762">
                <a:tc>
                  <a:txBody>
                    <a:bodyPr/>
                    <a:lstStyle/>
                    <a:p>
                      <a:r>
                        <a:rPr lang="en-US" sz="1200" dirty="0"/>
                        <a:t>XPE51</a:t>
                      </a:r>
                      <a:endParaRPr lang="en-HK" sz="1200" dirty="0"/>
                    </a:p>
                  </a:txBody>
                  <a:tcPr/>
                </a:tc>
                <a:tc>
                  <a:txBody>
                    <a:bodyPr/>
                    <a:lstStyle/>
                    <a:p>
                      <a:r>
                        <a:rPr lang="en-US" sz="1200" dirty="0"/>
                        <a:t>XPE52</a:t>
                      </a:r>
                      <a:endParaRPr lang="en-HK" sz="1200" dirty="0"/>
                    </a:p>
                  </a:txBody>
                  <a:tcPr/>
                </a:tc>
                <a:tc>
                  <a:txBody>
                    <a:bodyPr/>
                    <a:lstStyle/>
                    <a:p>
                      <a:r>
                        <a:rPr lang="en-US" sz="1200" dirty="0"/>
                        <a:t>XPE53</a:t>
                      </a:r>
                      <a:endParaRPr lang="en-HK" sz="1200" dirty="0"/>
                    </a:p>
                  </a:txBody>
                  <a:tcPr/>
                </a:tc>
                <a:tc>
                  <a:txBody>
                    <a:bodyPr/>
                    <a:lstStyle/>
                    <a:p>
                      <a:r>
                        <a:rPr lang="en-US" sz="1200" dirty="0"/>
                        <a:t>XPE54</a:t>
                      </a:r>
                      <a:endParaRPr lang="en-HK" sz="1200" dirty="0"/>
                    </a:p>
                  </a:txBody>
                  <a:tcPr/>
                </a:tc>
                <a:tc>
                  <a:txBody>
                    <a:bodyPr/>
                    <a:lstStyle/>
                    <a:p>
                      <a:r>
                        <a:rPr lang="en-US" sz="1200" dirty="0"/>
                        <a:t>XPE55</a:t>
                      </a:r>
                      <a:endParaRPr lang="en-HK" sz="1200" dirty="0"/>
                    </a:p>
                  </a:txBody>
                  <a:tcPr/>
                </a:tc>
                <a:extLst>
                  <a:ext uri="{0D108BD9-81ED-4DB2-BD59-A6C34878D82A}">
                    <a16:rowId xmlns:a16="http://schemas.microsoft.com/office/drawing/2014/main" val="403597148"/>
                  </a:ext>
                </a:extLst>
              </a:tr>
              <a:tr h="367762">
                <a:tc>
                  <a:txBody>
                    <a:bodyPr/>
                    <a:lstStyle/>
                    <a:p>
                      <a:r>
                        <a:rPr lang="en-US" sz="1200" dirty="0"/>
                        <a:t>XPE61</a:t>
                      </a:r>
                      <a:endParaRPr lang="en-HK" sz="1200" dirty="0"/>
                    </a:p>
                  </a:txBody>
                  <a:tcPr/>
                </a:tc>
                <a:tc>
                  <a:txBody>
                    <a:bodyPr/>
                    <a:lstStyle/>
                    <a:p>
                      <a:r>
                        <a:rPr lang="en-US" sz="1200" dirty="0"/>
                        <a:t>XPE62</a:t>
                      </a:r>
                      <a:endParaRPr lang="en-HK" sz="1200" dirty="0"/>
                    </a:p>
                  </a:txBody>
                  <a:tcPr/>
                </a:tc>
                <a:tc>
                  <a:txBody>
                    <a:bodyPr/>
                    <a:lstStyle/>
                    <a:p>
                      <a:r>
                        <a:rPr lang="en-US" sz="1200" dirty="0"/>
                        <a:t>XPE63</a:t>
                      </a:r>
                      <a:endParaRPr lang="en-HK" sz="1200" dirty="0"/>
                    </a:p>
                  </a:txBody>
                  <a:tcPr/>
                </a:tc>
                <a:tc>
                  <a:txBody>
                    <a:bodyPr/>
                    <a:lstStyle/>
                    <a:p>
                      <a:r>
                        <a:rPr lang="en-US" sz="1200" dirty="0"/>
                        <a:t>XPE64</a:t>
                      </a:r>
                      <a:endParaRPr lang="en-HK" sz="1200" dirty="0"/>
                    </a:p>
                  </a:txBody>
                  <a:tcPr/>
                </a:tc>
                <a:tc>
                  <a:txBody>
                    <a:bodyPr/>
                    <a:lstStyle/>
                    <a:p>
                      <a:r>
                        <a:rPr lang="en-US" sz="1200" dirty="0"/>
                        <a:t>XPE65</a:t>
                      </a:r>
                      <a:endParaRPr lang="en-HK" sz="1200" dirty="0"/>
                    </a:p>
                  </a:txBody>
                  <a:tcPr/>
                </a:tc>
                <a:extLst>
                  <a:ext uri="{0D108BD9-81ED-4DB2-BD59-A6C34878D82A}">
                    <a16:rowId xmlns:a16="http://schemas.microsoft.com/office/drawing/2014/main" val="1636924346"/>
                  </a:ext>
                </a:extLst>
              </a:tr>
            </a:tbl>
          </a:graphicData>
        </a:graphic>
      </p:graphicFrame>
      <p:graphicFrame>
        <p:nvGraphicFramePr>
          <p:cNvPr id="25" name="Table 24">
            <a:extLst>
              <a:ext uri="{FF2B5EF4-FFF2-40B4-BE49-F238E27FC236}">
                <a16:creationId xmlns:a16="http://schemas.microsoft.com/office/drawing/2014/main" id="{A1CED382-0688-02A0-1F4A-2E68198D5B28}"/>
              </a:ext>
            </a:extLst>
          </p:cNvPr>
          <p:cNvGraphicFramePr>
            <a:graphicFrameLocks noGrp="1"/>
          </p:cNvGraphicFramePr>
          <p:nvPr>
            <p:extLst>
              <p:ext uri="{D42A27DB-BD31-4B8C-83A1-F6EECF244321}">
                <p14:modId xmlns:p14="http://schemas.microsoft.com/office/powerpoint/2010/main" val="1109507714"/>
              </p:ext>
            </p:extLst>
          </p:nvPr>
        </p:nvGraphicFramePr>
        <p:xfrm>
          <a:off x="2225647" y="4543463"/>
          <a:ext cx="3116425" cy="2206572"/>
        </p:xfrm>
        <a:graphic>
          <a:graphicData uri="http://schemas.openxmlformats.org/drawingml/2006/table">
            <a:tbl>
              <a:tblPr firstRow="1" bandRow="1">
                <a:tableStyleId>{5940675A-B579-460E-94D1-54222C63F5DA}</a:tableStyleId>
              </a:tblPr>
              <a:tblGrid>
                <a:gridCol w="623285">
                  <a:extLst>
                    <a:ext uri="{9D8B030D-6E8A-4147-A177-3AD203B41FA5}">
                      <a16:colId xmlns:a16="http://schemas.microsoft.com/office/drawing/2014/main" val="1862008423"/>
                    </a:ext>
                  </a:extLst>
                </a:gridCol>
                <a:gridCol w="623285">
                  <a:extLst>
                    <a:ext uri="{9D8B030D-6E8A-4147-A177-3AD203B41FA5}">
                      <a16:colId xmlns:a16="http://schemas.microsoft.com/office/drawing/2014/main" val="3735533435"/>
                    </a:ext>
                  </a:extLst>
                </a:gridCol>
                <a:gridCol w="623285">
                  <a:extLst>
                    <a:ext uri="{9D8B030D-6E8A-4147-A177-3AD203B41FA5}">
                      <a16:colId xmlns:a16="http://schemas.microsoft.com/office/drawing/2014/main" val="1109037969"/>
                    </a:ext>
                  </a:extLst>
                </a:gridCol>
                <a:gridCol w="623285">
                  <a:extLst>
                    <a:ext uri="{9D8B030D-6E8A-4147-A177-3AD203B41FA5}">
                      <a16:colId xmlns:a16="http://schemas.microsoft.com/office/drawing/2014/main" val="3465286328"/>
                    </a:ext>
                  </a:extLst>
                </a:gridCol>
                <a:gridCol w="623285">
                  <a:extLst>
                    <a:ext uri="{9D8B030D-6E8A-4147-A177-3AD203B41FA5}">
                      <a16:colId xmlns:a16="http://schemas.microsoft.com/office/drawing/2014/main" val="485725484"/>
                    </a:ext>
                  </a:extLst>
                </a:gridCol>
              </a:tblGrid>
              <a:tr h="367762">
                <a:tc>
                  <a:txBody>
                    <a:bodyPr/>
                    <a:lstStyle/>
                    <a:p>
                      <a:r>
                        <a:rPr lang="en-US" sz="1200" dirty="0"/>
                        <a:t>XPE11</a:t>
                      </a:r>
                      <a:endParaRPr lang="en-HK" sz="1200" dirty="0"/>
                    </a:p>
                  </a:txBody>
                  <a:tcPr/>
                </a:tc>
                <a:tc>
                  <a:txBody>
                    <a:bodyPr/>
                    <a:lstStyle/>
                    <a:p>
                      <a:r>
                        <a:rPr lang="en-US" sz="1200" dirty="0"/>
                        <a:t>XPE12</a:t>
                      </a:r>
                      <a:endParaRPr lang="en-HK" sz="1200" dirty="0"/>
                    </a:p>
                  </a:txBody>
                  <a:tcPr/>
                </a:tc>
                <a:tc>
                  <a:txBody>
                    <a:bodyPr/>
                    <a:lstStyle/>
                    <a:p>
                      <a:r>
                        <a:rPr lang="en-US" sz="1200" dirty="0"/>
                        <a:t>XPE13</a:t>
                      </a:r>
                      <a:endParaRPr lang="en-HK" sz="1200" dirty="0"/>
                    </a:p>
                  </a:txBody>
                  <a:tcPr/>
                </a:tc>
                <a:tc>
                  <a:txBody>
                    <a:bodyPr/>
                    <a:lstStyle/>
                    <a:p>
                      <a:r>
                        <a:rPr lang="en-US" sz="1200" dirty="0"/>
                        <a:t>XPE14</a:t>
                      </a:r>
                      <a:endParaRPr lang="en-HK" sz="1200" dirty="0"/>
                    </a:p>
                  </a:txBody>
                  <a:tcPr/>
                </a:tc>
                <a:tc>
                  <a:txBody>
                    <a:bodyPr/>
                    <a:lstStyle/>
                    <a:p>
                      <a:r>
                        <a:rPr lang="en-US" sz="1200" dirty="0"/>
                        <a:t>XPE15</a:t>
                      </a:r>
                      <a:endParaRPr lang="en-HK" sz="1200" dirty="0"/>
                    </a:p>
                  </a:txBody>
                  <a:tcPr/>
                </a:tc>
                <a:extLst>
                  <a:ext uri="{0D108BD9-81ED-4DB2-BD59-A6C34878D82A}">
                    <a16:rowId xmlns:a16="http://schemas.microsoft.com/office/drawing/2014/main" val="956391532"/>
                  </a:ext>
                </a:extLst>
              </a:tr>
              <a:tr h="367762">
                <a:tc>
                  <a:txBody>
                    <a:bodyPr/>
                    <a:lstStyle/>
                    <a:p>
                      <a:r>
                        <a:rPr lang="en-US" sz="1200" dirty="0"/>
                        <a:t>XPE21</a:t>
                      </a:r>
                      <a:endParaRPr lang="en-HK" sz="1200" dirty="0"/>
                    </a:p>
                  </a:txBody>
                  <a:tcPr/>
                </a:tc>
                <a:tc>
                  <a:txBody>
                    <a:bodyPr/>
                    <a:lstStyle/>
                    <a:p>
                      <a:r>
                        <a:rPr lang="en-US" sz="1200" dirty="0"/>
                        <a:t>XPE22</a:t>
                      </a:r>
                      <a:endParaRPr lang="en-HK" sz="1200" dirty="0"/>
                    </a:p>
                  </a:txBody>
                  <a:tcPr/>
                </a:tc>
                <a:tc>
                  <a:txBody>
                    <a:bodyPr/>
                    <a:lstStyle/>
                    <a:p>
                      <a:r>
                        <a:rPr lang="en-US" sz="1200" dirty="0"/>
                        <a:t>XPE23</a:t>
                      </a:r>
                      <a:endParaRPr lang="en-HK" sz="1200" dirty="0"/>
                    </a:p>
                  </a:txBody>
                  <a:tcPr/>
                </a:tc>
                <a:tc>
                  <a:txBody>
                    <a:bodyPr/>
                    <a:lstStyle/>
                    <a:p>
                      <a:r>
                        <a:rPr lang="en-US" sz="1200" dirty="0"/>
                        <a:t>XPE24</a:t>
                      </a:r>
                      <a:endParaRPr lang="en-HK" sz="1200" dirty="0"/>
                    </a:p>
                  </a:txBody>
                  <a:tcPr/>
                </a:tc>
                <a:tc>
                  <a:txBody>
                    <a:bodyPr/>
                    <a:lstStyle/>
                    <a:p>
                      <a:r>
                        <a:rPr lang="en-US" sz="1200" dirty="0"/>
                        <a:t>XPE25</a:t>
                      </a:r>
                      <a:endParaRPr lang="en-HK" sz="1200" dirty="0"/>
                    </a:p>
                  </a:txBody>
                  <a:tcPr/>
                </a:tc>
                <a:extLst>
                  <a:ext uri="{0D108BD9-81ED-4DB2-BD59-A6C34878D82A}">
                    <a16:rowId xmlns:a16="http://schemas.microsoft.com/office/drawing/2014/main" val="3771893827"/>
                  </a:ext>
                </a:extLst>
              </a:tr>
              <a:tr h="367762">
                <a:tc>
                  <a:txBody>
                    <a:bodyPr/>
                    <a:lstStyle/>
                    <a:p>
                      <a:r>
                        <a:rPr lang="en-US" sz="1200" dirty="0"/>
                        <a:t>XPE31</a:t>
                      </a:r>
                      <a:endParaRPr lang="en-HK" sz="1200" dirty="0"/>
                    </a:p>
                  </a:txBody>
                  <a:tcPr/>
                </a:tc>
                <a:tc>
                  <a:txBody>
                    <a:bodyPr/>
                    <a:lstStyle/>
                    <a:p>
                      <a:r>
                        <a:rPr lang="en-US" sz="1200" dirty="0"/>
                        <a:t>XPE32</a:t>
                      </a:r>
                      <a:endParaRPr lang="en-HK" sz="1200" dirty="0"/>
                    </a:p>
                  </a:txBody>
                  <a:tcPr/>
                </a:tc>
                <a:tc>
                  <a:txBody>
                    <a:bodyPr/>
                    <a:lstStyle/>
                    <a:p>
                      <a:r>
                        <a:rPr lang="en-US" sz="1200" dirty="0"/>
                        <a:t>XPE33</a:t>
                      </a:r>
                      <a:endParaRPr lang="en-HK" sz="1200" dirty="0"/>
                    </a:p>
                  </a:txBody>
                  <a:tcPr/>
                </a:tc>
                <a:tc>
                  <a:txBody>
                    <a:bodyPr/>
                    <a:lstStyle/>
                    <a:p>
                      <a:r>
                        <a:rPr lang="en-US" sz="1200" dirty="0"/>
                        <a:t>XPE34</a:t>
                      </a:r>
                      <a:endParaRPr lang="en-HK" sz="1200" dirty="0"/>
                    </a:p>
                  </a:txBody>
                  <a:tcPr/>
                </a:tc>
                <a:tc>
                  <a:txBody>
                    <a:bodyPr/>
                    <a:lstStyle/>
                    <a:p>
                      <a:r>
                        <a:rPr lang="en-US" sz="1200" dirty="0"/>
                        <a:t>XPE35</a:t>
                      </a:r>
                      <a:endParaRPr lang="en-HK" sz="1200" dirty="0"/>
                    </a:p>
                  </a:txBody>
                  <a:tcPr/>
                </a:tc>
                <a:extLst>
                  <a:ext uri="{0D108BD9-81ED-4DB2-BD59-A6C34878D82A}">
                    <a16:rowId xmlns:a16="http://schemas.microsoft.com/office/drawing/2014/main" val="3221910633"/>
                  </a:ext>
                </a:extLst>
              </a:tr>
              <a:tr h="367762">
                <a:tc>
                  <a:txBody>
                    <a:bodyPr/>
                    <a:lstStyle/>
                    <a:p>
                      <a:r>
                        <a:rPr lang="en-US" sz="1200" dirty="0"/>
                        <a:t>XPE41</a:t>
                      </a:r>
                      <a:endParaRPr lang="en-HK" sz="1200" dirty="0"/>
                    </a:p>
                  </a:txBody>
                  <a:tcPr/>
                </a:tc>
                <a:tc>
                  <a:txBody>
                    <a:bodyPr/>
                    <a:lstStyle/>
                    <a:p>
                      <a:r>
                        <a:rPr lang="en-US" sz="1200" dirty="0"/>
                        <a:t>XPE42</a:t>
                      </a:r>
                      <a:endParaRPr lang="en-HK" sz="1200" dirty="0"/>
                    </a:p>
                  </a:txBody>
                  <a:tcPr/>
                </a:tc>
                <a:tc>
                  <a:txBody>
                    <a:bodyPr/>
                    <a:lstStyle/>
                    <a:p>
                      <a:r>
                        <a:rPr lang="en-US" sz="1200" dirty="0"/>
                        <a:t>XPE43</a:t>
                      </a:r>
                      <a:endParaRPr lang="en-HK" sz="1200" dirty="0"/>
                    </a:p>
                  </a:txBody>
                  <a:tcPr/>
                </a:tc>
                <a:tc>
                  <a:txBody>
                    <a:bodyPr/>
                    <a:lstStyle/>
                    <a:p>
                      <a:r>
                        <a:rPr lang="en-US" sz="1200" dirty="0"/>
                        <a:t>XPE44</a:t>
                      </a:r>
                      <a:endParaRPr lang="en-HK" sz="1200" dirty="0"/>
                    </a:p>
                  </a:txBody>
                  <a:tcPr/>
                </a:tc>
                <a:tc>
                  <a:txBody>
                    <a:bodyPr/>
                    <a:lstStyle/>
                    <a:p>
                      <a:r>
                        <a:rPr lang="en-US" sz="1200" dirty="0"/>
                        <a:t>XPE45</a:t>
                      </a:r>
                      <a:endParaRPr lang="en-HK" sz="1200" dirty="0"/>
                    </a:p>
                  </a:txBody>
                  <a:tcPr/>
                </a:tc>
                <a:extLst>
                  <a:ext uri="{0D108BD9-81ED-4DB2-BD59-A6C34878D82A}">
                    <a16:rowId xmlns:a16="http://schemas.microsoft.com/office/drawing/2014/main" val="3068479222"/>
                  </a:ext>
                </a:extLst>
              </a:tr>
              <a:tr h="367762">
                <a:tc>
                  <a:txBody>
                    <a:bodyPr/>
                    <a:lstStyle/>
                    <a:p>
                      <a:r>
                        <a:rPr lang="en-US" sz="1200" dirty="0"/>
                        <a:t>XPE51</a:t>
                      </a:r>
                      <a:endParaRPr lang="en-HK" sz="1200" dirty="0"/>
                    </a:p>
                  </a:txBody>
                  <a:tcPr/>
                </a:tc>
                <a:tc>
                  <a:txBody>
                    <a:bodyPr/>
                    <a:lstStyle/>
                    <a:p>
                      <a:r>
                        <a:rPr lang="en-US" sz="1200" dirty="0"/>
                        <a:t>XPE52</a:t>
                      </a:r>
                      <a:endParaRPr lang="en-HK" sz="1200" dirty="0"/>
                    </a:p>
                  </a:txBody>
                  <a:tcPr/>
                </a:tc>
                <a:tc>
                  <a:txBody>
                    <a:bodyPr/>
                    <a:lstStyle/>
                    <a:p>
                      <a:r>
                        <a:rPr lang="en-US" sz="1200" dirty="0"/>
                        <a:t>XPE53</a:t>
                      </a:r>
                      <a:endParaRPr lang="en-HK" sz="1200" dirty="0"/>
                    </a:p>
                  </a:txBody>
                  <a:tcPr/>
                </a:tc>
                <a:tc>
                  <a:txBody>
                    <a:bodyPr/>
                    <a:lstStyle/>
                    <a:p>
                      <a:r>
                        <a:rPr lang="en-US" sz="1200" dirty="0"/>
                        <a:t>XPE54</a:t>
                      </a:r>
                      <a:endParaRPr lang="en-HK" sz="1200" dirty="0"/>
                    </a:p>
                  </a:txBody>
                  <a:tcPr/>
                </a:tc>
                <a:tc>
                  <a:txBody>
                    <a:bodyPr/>
                    <a:lstStyle/>
                    <a:p>
                      <a:r>
                        <a:rPr lang="en-US" sz="1200" dirty="0"/>
                        <a:t>XPE55</a:t>
                      </a:r>
                      <a:endParaRPr lang="en-HK" sz="1200" dirty="0"/>
                    </a:p>
                  </a:txBody>
                  <a:tcPr/>
                </a:tc>
                <a:extLst>
                  <a:ext uri="{0D108BD9-81ED-4DB2-BD59-A6C34878D82A}">
                    <a16:rowId xmlns:a16="http://schemas.microsoft.com/office/drawing/2014/main" val="3216743555"/>
                  </a:ext>
                </a:extLst>
              </a:tr>
              <a:tr h="367762">
                <a:tc>
                  <a:txBody>
                    <a:bodyPr/>
                    <a:lstStyle/>
                    <a:p>
                      <a:r>
                        <a:rPr lang="en-US" sz="1200" dirty="0"/>
                        <a:t>XPE61</a:t>
                      </a:r>
                      <a:endParaRPr lang="en-HK" sz="1200" dirty="0"/>
                    </a:p>
                  </a:txBody>
                  <a:tcPr/>
                </a:tc>
                <a:tc>
                  <a:txBody>
                    <a:bodyPr/>
                    <a:lstStyle/>
                    <a:p>
                      <a:r>
                        <a:rPr lang="en-US" sz="1200" dirty="0"/>
                        <a:t>XPE62</a:t>
                      </a:r>
                      <a:endParaRPr lang="en-HK" sz="1200" dirty="0"/>
                    </a:p>
                  </a:txBody>
                  <a:tcPr/>
                </a:tc>
                <a:tc>
                  <a:txBody>
                    <a:bodyPr/>
                    <a:lstStyle/>
                    <a:p>
                      <a:r>
                        <a:rPr lang="en-US" sz="1200" dirty="0"/>
                        <a:t>XPE63</a:t>
                      </a:r>
                      <a:endParaRPr lang="en-HK" sz="1200" dirty="0"/>
                    </a:p>
                  </a:txBody>
                  <a:tcPr/>
                </a:tc>
                <a:tc>
                  <a:txBody>
                    <a:bodyPr/>
                    <a:lstStyle/>
                    <a:p>
                      <a:r>
                        <a:rPr lang="en-US" sz="1200" dirty="0"/>
                        <a:t>XPE64</a:t>
                      </a:r>
                      <a:endParaRPr lang="en-HK" sz="1200" dirty="0"/>
                    </a:p>
                  </a:txBody>
                  <a:tcPr/>
                </a:tc>
                <a:tc>
                  <a:txBody>
                    <a:bodyPr/>
                    <a:lstStyle/>
                    <a:p>
                      <a:r>
                        <a:rPr lang="en-US" sz="1200" dirty="0"/>
                        <a:t>XPE65</a:t>
                      </a:r>
                      <a:endParaRPr lang="en-HK" sz="1200" dirty="0"/>
                    </a:p>
                  </a:txBody>
                  <a:tcPr/>
                </a:tc>
                <a:extLst>
                  <a:ext uri="{0D108BD9-81ED-4DB2-BD59-A6C34878D82A}">
                    <a16:rowId xmlns:a16="http://schemas.microsoft.com/office/drawing/2014/main" val="3515835873"/>
                  </a:ext>
                </a:extLst>
              </a:tr>
            </a:tbl>
          </a:graphicData>
        </a:graphic>
      </p:graphicFrame>
      <p:sp>
        <p:nvSpPr>
          <p:cNvPr id="26" name="TextBox 25">
            <a:extLst>
              <a:ext uri="{FF2B5EF4-FFF2-40B4-BE49-F238E27FC236}">
                <a16:creationId xmlns:a16="http://schemas.microsoft.com/office/drawing/2014/main" id="{8CF9752E-9699-15C4-A4C1-3885B983ED56}"/>
              </a:ext>
            </a:extLst>
          </p:cNvPr>
          <p:cNvSpPr txBox="1"/>
          <p:nvPr/>
        </p:nvSpPr>
        <p:spPr>
          <a:xfrm>
            <a:off x="9372600" y="565531"/>
            <a:ext cx="184731" cy="369332"/>
          </a:xfrm>
          <a:prstGeom prst="rect">
            <a:avLst/>
          </a:prstGeom>
          <a:noFill/>
        </p:spPr>
        <p:txBody>
          <a:bodyPr wrap="none" rtlCol="0">
            <a:spAutoFit/>
          </a:bodyPr>
          <a:lstStyle/>
          <a:p>
            <a:endParaRPr lang="en-HK" dirty="0"/>
          </a:p>
        </p:txBody>
      </p:sp>
      <p:sp>
        <p:nvSpPr>
          <p:cNvPr id="6" name="TextBox 5">
            <a:extLst>
              <a:ext uri="{FF2B5EF4-FFF2-40B4-BE49-F238E27FC236}">
                <a16:creationId xmlns:a16="http://schemas.microsoft.com/office/drawing/2014/main" id="{77691E0C-F28F-D415-85EA-1A09F87EF311}"/>
              </a:ext>
            </a:extLst>
          </p:cNvPr>
          <p:cNvSpPr txBox="1"/>
          <p:nvPr/>
        </p:nvSpPr>
        <p:spPr>
          <a:xfrm>
            <a:off x="6444228" y="48538"/>
            <a:ext cx="2355132" cy="369332"/>
          </a:xfrm>
          <a:prstGeom prst="rect">
            <a:avLst/>
          </a:prstGeom>
          <a:noFill/>
        </p:spPr>
        <p:txBody>
          <a:bodyPr wrap="none" rtlCol="0">
            <a:spAutoFit/>
          </a:bodyPr>
          <a:lstStyle/>
          <a:p>
            <a:r>
              <a:rPr lang="en-US" sz="1800" dirty="0"/>
              <a:t>Shape of 1</a:t>
            </a:r>
            <a:r>
              <a:rPr lang="en-US" sz="1800" baseline="-25000" dirty="0"/>
              <a:t>L</a:t>
            </a:r>
            <a:r>
              <a:rPr lang="en-US" sz="1800" dirty="0"/>
              <a:t>*(</a:t>
            </a:r>
            <a:r>
              <a:rPr lang="en-US" sz="1800" dirty="0" err="1"/>
              <a:t>b</a:t>
            </a:r>
            <a:r>
              <a:rPr lang="en-US" sz="1800" baseline="-25000" dirty="0" err="1"/>
              <a:t>dq</a:t>
            </a:r>
            <a:r>
              <a:rPr lang="en-US" sz="1800" dirty="0"/>
              <a:t>)</a:t>
            </a:r>
            <a:r>
              <a:rPr lang="en-US" sz="1800" baseline="30000" dirty="0"/>
              <a:t>T</a:t>
            </a:r>
            <a:r>
              <a:rPr lang="en-US" dirty="0"/>
              <a:t> =6x2</a:t>
            </a:r>
            <a:endParaRPr lang="en-HK" dirty="0"/>
          </a:p>
        </p:txBody>
      </p:sp>
      <p:sp>
        <p:nvSpPr>
          <p:cNvPr id="7" name="Oval 6">
            <a:extLst>
              <a:ext uri="{FF2B5EF4-FFF2-40B4-BE49-F238E27FC236}">
                <a16:creationId xmlns:a16="http://schemas.microsoft.com/office/drawing/2014/main" id="{36646BEC-7827-B708-79AA-0CB343D901D7}"/>
              </a:ext>
            </a:extLst>
          </p:cNvPr>
          <p:cNvSpPr/>
          <p:nvPr/>
        </p:nvSpPr>
        <p:spPr>
          <a:xfrm>
            <a:off x="5634722" y="1333611"/>
            <a:ext cx="2366278" cy="3048418"/>
          </a:xfrm>
          <a:prstGeom prst="ellipse">
            <a:avLst/>
          </a:prstGeom>
          <a:noFill/>
          <a:ln>
            <a:solidFill>
              <a:srgbClr val="7030A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9" name="Straight Arrow Connector 18">
            <a:extLst>
              <a:ext uri="{FF2B5EF4-FFF2-40B4-BE49-F238E27FC236}">
                <a16:creationId xmlns:a16="http://schemas.microsoft.com/office/drawing/2014/main" id="{3F978F14-DAB8-C0F0-38F7-039CC9173460}"/>
              </a:ext>
            </a:extLst>
          </p:cNvPr>
          <p:cNvCxnSpPr/>
          <p:nvPr/>
        </p:nvCxnSpPr>
        <p:spPr>
          <a:xfrm flipH="1" flipV="1">
            <a:off x="4800600" y="1676400"/>
            <a:ext cx="1236306" cy="111975"/>
          </a:xfrm>
          <a:prstGeom prst="straightConnector1">
            <a:avLst/>
          </a:prstGeom>
          <a:ln w="254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62DFCCA-C8E2-D94E-849E-D6B50F555EEE}"/>
              </a:ext>
            </a:extLst>
          </p:cNvPr>
          <p:cNvSpPr/>
          <p:nvPr/>
        </p:nvSpPr>
        <p:spPr>
          <a:xfrm>
            <a:off x="6274866" y="4369717"/>
            <a:ext cx="2366278" cy="2527755"/>
          </a:xfrm>
          <a:prstGeom prst="ellipse">
            <a:avLst/>
          </a:prstGeom>
          <a:noFill/>
          <a:ln>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28" name="Straight Arrow Connector 27">
            <a:extLst>
              <a:ext uri="{FF2B5EF4-FFF2-40B4-BE49-F238E27FC236}">
                <a16:creationId xmlns:a16="http://schemas.microsoft.com/office/drawing/2014/main" id="{6E5820C9-B557-5AA7-B501-02F270340577}"/>
              </a:ext>
            </a:extLst>
          </p:cNvPr>
          <p:cNvCxnSpPr>
            <a:cxnSpLocks/>
          </p:cNvCxnSpPr>
          <p:nvPr/>
        </p:nvCxnSpPr>
        <p:spPr>
          <a:xfrm flipH="1" flipV="1">
            <a:off x="5095937" y="4357280"/>
            <a:ext cx="1704392" cy="239678"/>
          </a:xfrm>
          <a:prstGeom prst="straightConnector1">
            <a:avLst/>
          </a:prstGeom>
          <a:ln w="254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72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965B-7FCF-9E7B-F0CE-69E4C6619300}"/>
              </a:ext>
            </a:extLst>
          </p:cNvPr>
          <p:cNvSpPr>
            <a:spLocks noGrp="1"/>
          </p:cNvSpPr>
          <p:nvPr>
            <p:ph type="title"/>
          </p:nvPr>
        </p:nvSpPr>
        <p:spPr/>
        <p:txBody>
          <a:bodyPr>
            <a:noAutofit/>
          </a:bodyPr>
          <a:lstStyle/>
          <a:p>
            <a:r>
              <a:rPr lang="en-US" sz="3200" dirty="0"/>
              <a:t>Examples, biases are skipped (or ignored)</a:t>
            </a:r>
            <a:endParaRPr lang="en-HK" sz="3200" dirty="0"/>
          </a:p>
        </p:txBody>
      </p:sp>
      <p:sp>
        <p:nvSpPr>
          <p:cNvPr id="3" name="Content Placeholder 2">
            <a:extLst>
              <a:ext uri="{FF2B5EF4-FFF2-40B4-BE49-F238E27FC236}">
                <a16:creationId xmlns:a16="http://schemas.microsoft.com/office/drawing/2014/main" id="{95867C1D-6027-D65F-780E-AE0B2826C9F1}"/>
              </a:ext>
            </a:extLst>
          </p:cNvPr>
          <p:cNvSpPr>
            <a:spLocks noGrp="1"/>
          </p:cNvSpPr>
          <p:nvPr>
            <p:ph idx="1"/>
          </p:nvPr>
        </p:nvSpPr>
        <p:spPr/>
        <p:txBody>
          <a:bodyPr>
            <a:normAutofit fontScale="25000" lnSpcReduction="20000"/>
          </a:bodyPr>
          <a:lstStyle/>
          <a:p>
            <a:r>
              <a:rPr lang="en-US" dirty="0"/>
              <a:t>clear %</a:t>
            </a:r>
            <a:r>
              <a:rPr lang="en-US" dirty="0" err="1"/>
              <a:t>matlab</a:t>
            </a:r>
            <a:r>
              <a:rPr lang="en-US" dirty="0"/>
              <a:t> 1, biases are skipped</a:t>
            </a:r>
          </a:p>
          <a:p>
            <a:r>
              <a:rPr lang="en-US" dirty="0"/>
              <a:t>PE=[0      1.0000    0         1.0000    0         1.0000</a:t>
            </a:r>
          </a:p>
          <a:p>
            <a:r>
              <a:rPr lang="en-US" dirty="0"/>
              <a:t>0.8415     0.5403    0.0464    0.9989    0.0022    1.0000</a:t>
            </a:r>
          </a:p>
          <a:p>
            <a:r>
              <a:rPr lang="en-US" dirty="0"/>
              <a:t>0.9093    -0.4161    0.0927    0.9957    0.0043    1.0000</a:t>
            </a:r>
          </a:p>
          <a:p>
            <a:r>
              <a:rPr lang="en-US" dirty="0"/>
              <a:t>0.1411    -0.9900    0.1388    0.9903    0.0065    1.0000</a:t>
            </a:r>
          </a:p>
          <a:p>
            <a:r>
              <a:rPr lang="en-US" dirty="0"/>
              <a:t>-0.7568   -0.6536    0.1846    0.9828    0.0086    1.0000]</a:t>
            </a:r>
          </a:p>
          <a:p>
            <a:endParaRPr lang="en-US" dirty="0"/>
          </a:p>
          <a:p>
            <a:r>
              <a:rPr lang="en-US" dirty="0"/>
              <a:t>X=[0.8147    0.0975    0.1576    0.1419    0.6557    0.7577</a:t>
            </a:r>
          </a:p>
          <a:p>
            <a:r>
              <a:rPr lang="en-US" dirty="0"/>
              <a:t>0.9058    0.2785    0.9706    0.4218    0.0357    0.7431</a:t>
            </a:r>
          </a:p>
          <a:p>
            <a:r>
              <a:rPr lang="en-US" dirty="0"/>
              <a:t>0.1270    0.5469    0.9572    0.9157    0.8491    0.3922</a:t>
            </a:r>
          </a:p>
          <a:p>
            <a:r>
              <a:rPr lang="en-US" dirty="0"/>
              <a:t>0.9134    0.9575    0.4854    0.7922    0.9340    0.6555</a:t>
            </a:r>
          </a:p>
          <a:p>
            <a:r>
              <a:rPr lang="en-US" dirty="0"/>
              <a:t>0.6324    0.9649    0.8003    0.9595    0.6787    0.1712]</a:t>
            </a:r>
          </a:p>
          <a:p>
            <a:r>
              <a:rPr lang="en-US" dirty="0"/>
              <a:t>XPE=PE+X</a:t>
            </a:r>
          </a:p>
          <a:p>
            <a:endParaRPr lang="en-US" dirty="0"/>
          </a:p>
          <a:p>
            <a:r>
              <a:rPr lang="en-US" dirty="0" err="1"/>
              <a:t>wq</a:t>
            </a:r>
            <a:r>
              <a:rPr lang="en-US" dirty="0"/>
              <a:t>=[0.7060    0.6948</a:t>
            </a:r>
          </a:p>
          <a:p>
            <a:r>
              <a:rPr lang="en-US" dirty="0"/>
              <a:t>    0.0318    0.3171</a:t>
            </a:r>
          </a:p>
          <a:p>
            <a:r>
              <a:rPr lang="en-US" dirty="0"/>
              <a:t>    0.2769    0.9502</a:t>
            </a:r>
          </a:p>
          <a:p>
            <a:r>
              <a:rPr lang="en-US" dirty="0"/>
              <a:t>    0.0462    0.0344</a:t>
            </a:r>
          </a:p>
          <a:p>
            <a:r>
              <a:rPr lang="en-US" dirty="0"/>
              <a:t>    0.0971    0.4387</a:t>
            </a:r>
          </a:p>
          <a:p>
            <a:r>
              <a:rPr lang="en-US" dirty="0"/>
              <a:t>    0.8235    0.3816]</a:t>
            </a:r>
          </a:p>
          <a:p>
            <a:r>
              <a:rPr lang="en-US" dirty="0" err="1"/>
              <a:t>wk</a:t>
            </a:r>
            <a:r>
              <a:rPr lang="en-US" dirty="0"/>
              <a:t>=[0.7655    0.7094</a:t>
            </a:r>
          </a:p>
          <a:p>
            <a:r>
              <a:rPr lang="en-US" dirty="0"/>
              <a:t>    0.7952    0.7547</a:t>
            </a:r>
          </a:p>
          <a:p>
            <a:r>
              <a:rPr lang="en-US" dirty="0"/>
              <a:t>    0.1869    0.2760</a:t>
            </a:r>
          </a:p>
          <a:p>
            <a:r>
              <a:rPr lang="en-US" dirty="0"/>
              <a:t>    0.4898    0.6797</a:t>
            </a:r>
          </a:p>
          <a:p>
            <a:r>
              <a:rPr lang="en-US" dirty="0"/>
              <a:t>    0.4456    0.6551</a:t>
            </a:r>
          </a:p>
          <a:p>
            <a:r>
              <a:rPr lang="en-US" dirty="0"/>
              <a:t>    0.6463    0.1626]</a:t>
            </a:r>
          </a:p>
          <a:p>
            <a:r>
              <a:rPr lang="en-US" dirty="0" err="1"/>
              <a:t>wv</a:t>
            </a:r>
            <a:r>
              <a:rPr lang="en-US" dirty="0"/>
              <a:t>=[0.1190    0.7513</a:t>
            </a:r>
          </a:p>
          <a:p>
            <a:r>
              <a:rPr lang="en-US" dirty="0"/>
              <a:t>    0.4984    0.2551</a:t>
            </a:r>
          </a:p>
          <a:p>
            <a:r>
              <a:rPr lang="en-US" dirty="0"/>
              <a:t>    0.9597    0.5060</a:t>
            </a:r>
          </a:p>
          <a:p>
            <a:r>
              <a:rPr lang="en-US" dirty="0"/>
              <a:t>    0.3404    0.6991</a:t>
            </a:r>
          </a:p>
          <a:p>
            <a:r>
              <a:rPr lang="en-US" dirty="0"/>
              <a:t>    0.5853    0.8909</a:t>
            </a:r>
          </a:p>
          <a:p>
            <a:r>
              <a:rPr lang="en-US" dirty="0"/>
              <a:t>    0.2238    0.9593]</a:t>
            </a:r>
          </a:p>
          <a:p>
            <a:endParaRPr lang="en-US" dirty="0"/>
          </a:p>
          <a:p>
            <a:r>
              <a:rPr lang="en-US" dirty="0"/>
              <a:t>Q=XPE*</a:t>
            </a:r>
            <a:r>
              <a:rPr lang="en-US" dirty="0" err="1"/>
              <a:t>wq</a:t>
            </a:r>
            <a:endParaRPr lang="en-US" dirty="0"/>
          </a:p>
          <a:p>
            <a:r>
              <a:rPr lang="en-US" dirty="0"/>
              <a:t>K=XPE*</a:t>
            </a:r>
            <a:r>
              <a:rPr lang="en-US" dirty="0" err="1"/>
              <a:t>wk</a:t>
            </a:r>
            <a:endParaRPr lang="en-US" dirty="0"/>
          </a:p>
          <a:p>
            <a:r>
              <a:rPr lang="en-US" dirty="0"/>
              <a:t>V=XPE*</a:t>
            </a:r>
            <a:r>
              <a:rPr lang="en-US" dirty="0" err="1"/>
              <a:t>wv</a:t>
            </a:r>
            <a:endParaRPr lang="en-US" dirty="0"/>
          </a:p>
          <a:p>
            <a:endParaRPr lang="en-HK" dirty="0"/>
          </a:p>
        </p:txBody>
      </p:sp>
      <p:sp>
        <p:nvSpPr>
          <p:cNvPr id="4" name="Footer Placeholder 3">
            <a:extLst>
              <a:ext uri="{FF2B5EF4-FFF2-40B4-BE49-F238E27FC236}">
                <a16:creationId xmlns:a16="http://schemas.microsoft.com/office/drawing/2014/main" id="{8DA43E33-D4CD-1DB7-A72B-27995132A89C}"/>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BC7A4399-52DE-5479-8A7E-C8B7269C1D80}"/>
              </a:ext>
            </a:extLst>
          </p:cNvPr>
          <p:cNvSpPr>
            <a:spLocks noGrp="1"/>
          </p:cNvSpPr>
          <p:nvPr>
            <p:ph type="sldNum" sz="quarter" idx="12"/>
          </p:nvPr>
        </p:nvSpPr>
        <p:spPr/>
        <p:txBody>
          <a:bodyPr/>
          <a:lstStyle/>
          <a:p>
            <a:fld id="{7C12A529-2220-4038-9210-A21DB7BAEFCE}" type="slidenum">
              <a:rPr lang="en-US" smtClean="0"/>
              <a:t>27</a:t>
            </a:fld>
            <a:endParaRPr lang="en-US"/>
          </a:p>
        </p:txBody>
      </p:sp>
      <p:sp>
        <p:nvSpPr>
          <p:cNvPr id="8" name="TextBox 7">
            <a:extLst>
              <a:ext uri="{FF2B5EF4-FFF2-40B4-BE49-F238E27FC236}">
                <a16:creationId xmlns:a16="http://schemas.microsoft.com/office/drawing/2014/main" id="{FB37F2BB-392B-CA9B-7862-96CE391EF3E1}"/>
              </a:ext>
            </a:extLst>
          </p:cNvPr>
          <p:cNvSpPr txBox="1"/>
          <p:nvPr/>
        </p:nvSpPr>
        <p:spPr>
          <a:xfrm>
            <a:off x="3352800" y="1417638"/>
            <a:ext cx="4572000" cy="5078313"/>
          </a:xfrm>
          <a:prstGeom prst="rect">
            <a:avLst/>
          </a:prstGeom>
          <a:noFill/>
        </p:spPr>
        <p:txBody>
          <a:bodyPr wrap="square">
            <a:spAutoFit/>
          </a:bodyPr>
          <a:lstStyle/>
          <a:p>
            <a:r>
              <a:rPr lang="en-US" dirty="0" err="1"/>
              <a:t>wq</a:t>
            </a:r>
            <a:r>
              <a:rPr lang="en-US" dirty="0"/>
              <a:t>=[0.7060    0.6948</a:t>
            </a:r>
          </a:p>
          <a:p>
            <a:r>
              <a:rPr lang="en-US" dirty="0"/>
              <a:t>    0.0318    0.3171</a:t>
            </a:r>
          </a:p>
          <a:p>
            <a:r>
              <a:rPr lang="en-US" dirty="0"/>
              <a:t>    0.2769    0.9502</a:t>
            </a:r>
          </a:p>
          <a:p>
            <a:r>
              <a:rPr lang="en-US" dirty="0"/>
              <a:t>    0.0462    0.0344</a:t>
            </a:r>
          </a:p>
          <a:p>
            <a:r>
              <a:rPr lang="en-US" dirty="0"/>
              <a:t>    0.0971    0.4387</a:t>
            </a:r>
          </a:p>
          <a:p>
            <a:r>
              <a:rPr lang="en-US" dirty="0"/>
              <a:t>    0.8235    0.3816]</a:t>
            </a:r>
          </a:p>
          <a:p>
            <a:r>
              <a:rPr lang="en-US" dirty="0" err="1"/>
              <a:t>wk</a:t>
            </a:r>
            <a:r>
              <a:rPr lang="en-US" dirty="0"/>
              <a:t>=[0.7655    0.7094</a:t>
            </a:r>
          </a:p>
          <a:p>
            <a:r>
              <a:rPr lang="en-US" dirty="0"/>
              <a:t>    0.7952    0.7547</a:t>
            </a:r>
          </a:p>
          <a:p>
            <a:r>
              <a:rPr lang="en-US" dirty="0"/>
              <a:t>    0.1869    0.2760</a:t>
            </a:r>
          </a:p>
          <a:p>
            <a:r>
              <a:rPr lang="en-US" dirty="0"/>
              <a:t>    0.4898    0.6797</a:t>
            </a:r>
          </a:p>
          <a:p>
            <a:r>
              <a:rPr lang="en-US" dirty="0"/>
              <a:t>    0.4456    0.6551</a:t>
            </a:r>
          </a:p>
          <a:p>
            <a:r>
              <a:rPr lang="en-US" dirty="0"/>
              <a:t>    0.6463    0.1626]</a:t>
            </a:r>
          </a:p>
          <a:p>
            <a:r>
              <a:rPr lang="en-US" dirty="0" err="1"/>
              <a:t>wv</a:t>
            </a:r>
            <a:r>
              <a:rPr lang="en-US" dirty="0"/>
              <a:t>=[0.1190    0.7513</a:t>
            </a:r>
          </a:p>
          <a:p>
            <a:r>
              <a:rPr lang="en-US" dirty="0"/>
              <a:t>    0.4984    0.2551</a:t>
            </a:r>
          </a:p>
          <a:p>
            <a:r>
              <a:rPr lang="en-US" dirty="0"/>
              <a:t>    0.9597    0.5060</a:t>
            </a:r>
          </a:p>
          <a:p>
            <a:r>
              <a:rPr lang="en-US" dirty="0"/>
              <a:t>    0.3404    0.6991</a:t>
            </a:r>
          </a:p>
          <a:p>
            <a:r>
              <a:rPr lang="en-US" dirty="0"/>
              <a:t>    0.5853    0.8909</a:t>
            </a:r>
          </a:p>
          <a:p>
            <a:r>
              <a:rPr lang="en-US" dirty="0"/>
              <a:t>    0.2238    0.9593]</a:t>
            </a:r>
          </a:p>
        </p:txBody>
      </p:sp>
      <p:sp>
        <p:nvSpPr>
          <p:cNvPr id="9" name="TextBox 8">
            <a:extLst>
              <a:ext uri="{FF2B5EF4-FFF2-40B4-BE49-F238E27FC236}">
                <a16:creationId xmlns:a16="http://schemas.microsoft.com/office/drawing/2014/main" id="{DA30EF28-14D5-4CB5-5993-12D85B16797D}"/>
              </a:ext>
            </a:extLst>
          </p:cNvPr>
          <p:cNvSpPr txBox="1"/>
          <p:nvPr/>
        </p:nvSpPr>
        <p:spPr>
          <a:xfrm>
            <a:off x="6218853" y="1352167"/>
            <a:ext cx="2140330" cy="4801314"/>
          </a:xfrm>
          <a:prstGeom prst="rect">
            <a:avLst/>
          </a:prstGeom>
          <a:noFill/>
        </p:spPr>
        <p:txBody>
          <a:bodyPr wrap="none" rtlCol="0">
            <a:spAutoFit/>
          </a:bodyPr>
          <a:lstStyle/>
          <a:p>
            <a:endParaRPr lang="fr-FR" dirty="0"/>
          </a:p>
          <a:p>
            <a:r>
              <a:rPr lang="fr-FR" dirty="0"/>
              <a:t>Q =[2.2176    2.0615</a:t>
            </a:r>
          </a:p>
          <a:p>
            <a:r>
              <a:rPr lang="fr-FR" dirty="0"/>
              <a:t>    3.0460    3.1707</a:t>
            </a:r>
          </a:p>
          <a:p>
            <a:r>
              <a:rPr lang="fr-FR" dirty="0"/>
              <a:t>    2.3442    2.7305</a:t>
            </a:r>
          </a:p>
          <a:p>
            <a:r>
              <a:rPr lang="fr-FR" dirty="0"/>
              <a:t>    2.4533    2.4211</a:t>
            </a:r>
          </a:p>
          <a:p>
            <a:r>
              <a:rPr lang="fr-FR" dirty="0"/>
              <a:t>    1.3157    1.7634]</a:t>
            </a:r>
          </a:p>
          <a:p>
            <a:endParaRPr lang="fr-FR" dirty="0"/>
          </a:p>
          <a:p>
            <a:r>
              <a:rPr lang="fr-FR" dirty="0"/>
              <a:t>K =[3.5133    2.9412</a:t>
            </a:r>
          </a:p>
          <a:p>
            <a:r>
              <a:rPr lang="fr-FR" dirty="0"/>
              <a:t>    4.0181    3.4121</a:t>
            </a:r>
          </a:p>
          <a:p>
            <a:r>
              <a:rPr lang="fr-FR" dirty="0"/>
              <a:t>    3.3098    3.2083</a:t>
            </a:r>
          </a:p>
          <a:p>
            <a:r>
              <a:rPr lang="fr-FR" dirty="0"/>
              <a:t>    3.2601    2.9927</a:t>
            </a:r>
          </a:p>
          <a:p>
            <a:r>
              <a:rPr lang="fr-FR" dirty="0"/>
              <a:t>    2.3509    2.3794]</a:t>
            </a:r>
          </a:p>
          <a:p>
            <a:r>
              <a:rPr lang="fr-FR" dirty="0"/>
              <a:t>V =[1.9610    4.0404</a:t>
            </a:r>
          </a:p>
          <a:p>
            <a:r>
              <a:rPr lang="fr-FR" dirty="0"/>
              <a:t>    2.4879    4.7354</a:t>
            </a:r>
          </a:p>
          <a:p>
            <a:r>
              <a:rPr lang="fr-FR" dirty="0"/>
              <a:t>    2.6578    4.7753</a:t>
            </a:r>
          </a:p>
          <a:p>
            <a:r>
              <a:rPr lang="fr-FR" dirty="0"/>
              <a:t>    2.2361    4.7720</a:t>
            </a:r>
          </a:p>
          <a:p>
            <a:r>
              <a:rPr lang="fr-FR" dirty="0"/>
              <a:t>    2.4111    3.5780]</a:t>
            </a:r>
            <a:endParaRPr lang="en-HK" dirty="0"/>
          </a:p>
        </p:txBody>
      </p:sp>
    </p:spTree>
    <p:extLst>
      <p:ext uri="{BB962C8B-B14F-4D97-AF65-F5344CB8AC3E}">
        <p14:creationId xmlns:p14="http://schemas.microsoft.com/office/powerpoint/2010/main" val="2863834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7BFD-C745-73D9-35DB-E71F69B7C012}"/>
              </a:ext>
            </a:extLst>
          </p:cNvPr>
          <p:cNvSpPr>
            <a:spLocks noGrp="1"/>
          </p:cNvSpPr>
          <p:nvPr>
            <p:ph type="title"/>
          </p:nvPr>
        </p:nvSpPr>
        <p:spPr/>
        <p:txBody>
          <a:bodyPr>
            <a:normAutofit/>
          </a:bodyPr>
          <a:lstStyle/>
          <a:p>
            <a:r>
              <a:rPr lang="en-US" sz="4400" b="1" dirty="0"/>
              <a:t>Scaled Dot-product Attention</a:t>
            </a:r>
            <a:endParaRPr lang="en-HK" dirty="0"/>
          </a:p>
        </p:txBody>
      </p:sp>
      <p:sp>
        <p:nvSpPr>
          <p:cNvPr id="3" name="Content Placeholder 2">
            <a:extLst>
              <a:ext uri="{FF2B5EF4-FFF2-40B4-BE49-F238E27FC236}">
                <a16:creationId xmlns:a16="http://schemas.microsoft.com/office/drawing/2014/main" id="{8D03F7D5-023B-0BE4-7047-3D3305D24F99}"/>
              </a:ext>
            </a:extLst>
          </p:cNvPr>
          <p:cNvSpPr>
            <a:spLocks noGrp="1"/>
          </p:cNvSpPr>
          <p:nvPr>
            <p:ph idx="1"/>
          </p:nvPr>
        </p:nvSpPr>
        <p:spPr>
          <a:xfrm>
            <a:off x="-5358" y="1295400"/>
            <a:ext cx="7320558" cy="4600577"/>
          </a:xfrm>
        </p:spPr>
        <p:txBody>
          <a:bodyPr>
            <a:normAutofit/>
          </a:bodyPr>
          <a:lstStyle/>
          <a:p>
            <a:r>
              <a:rPr lang="en-US" sz="1800" dirty="0" err="1"/>
              <a:t>Attention_score</a:t>
            </a:r>
            <a:r>
              <a:rPr lang="en-US" sz="1800" baseline="-25000" dirty="0"/>
              <a:t>(L x L)</a:t>
            </a:r>
            <a:r>
              <a:rPr lang="en-US" sz="1800" dirty="0"/>
              <a:t>=(Q </a:t>
            </a:r>
            <a:r>
              <a:rPr lang="en-US" sz="1800" baseline="-25000" dirty="0"/>
              <a:t>(L=5 x </a:t>
            </a:r>
            <a:r>
              <a:rPr lang="en-US" sz="1800" baseline="-25000" dirty="0" err="1"/>
              <a:t>dq</a:t>
            </a:r>
            <a:r>
              <a:rPr lang="en-US" sz="1800" baseline="-25000" dirty="0"/>
              <a:t>=2)</a:t>
            </a:r>
            <a:r>
              <a:rPr lang="en-US" sz="1800" dirty="0"/>
              <a:t>* (K </a:t>
            </a:r>
            <a:r>
              <a:rPr lang="en-US" sz="1800" baseline="-25000" dirty="0"/>
              <a:t>(L=5 x dk=2)</a:t>
            </a:r>
            <a:r>
              <a:rPr lang="en-US" sz="1800" dirty="0"/>
              <a:t>)</a:t>
            </a:r>
            <a:r>
              <a:rPr lang="en-US" sz="1800" baseline="30000" dirty="0"/>
              <a:t>T</a:t>
            </a:r>
            <a:r>
              <a:rPr lang="en-US" sz="1800" dirty="0"/>
              <a:t>)/sqrt(dk)</a:t>
            </a:r>
          </a:p>
          <a:p>
            <a:r>
              <a:rPr lang="en-US" sz="1800" dirty="0" err="1"/>
              <a:t>SmAtt</a:t>
            </a:r>
            <a:r>
              <a:rPr lang="en-US" sz="1800" baseline="-25000" dirty="0"/>
              <a:t> (L =5 x L =5)</a:t>
            </a:r>
            <a:r>
              <a:rPr lang="en-US" sz="1800" dirty="0"/>
              <a:t> =</a:t>
            </a:r>
            <a:r>
              <a:rPr lang="en-US" sz="1800" dirty="0" err="1"/>
              <a:t>Softmax</a:t>
            </a:r>
            <a:r>
              <a:rPr lang="en-US" sz="1800" dirty="0"/>
              <a:t>(</a:t>
            </a:r>
            <a:r>
              <a:rPr lang="en-US" sz="1800" dirty="0" err="1"/>
              <a:t>Attention_score</a:t>
            </a:r>
            <a:r>
              <a:rPr lang="en-US" sz="1800" baseline="-25000" dirty="0"/>
              <a:t>(</a:t>
            </a:r>
            <a:r>
              <a:rPr lang="en-US" sz="1800" baseline="-25000" dirty="0" err="1"/>
              <a:t>LxL</a:t>
            </a:r>
            <a:r>
              <a:rPr lang="en-US" sz="1800" baseline="-25000" dirty="0"/>
              <a:t>)</a:t>
            </a:r>
            <a:r>
              <a:rPr lang="en-US" sz="1800" dirty="0"/>
              <a:t>)</a:t>
            </a:r>
            <a:r>
              <a:rPr lang="en-US" sz="1800" baseline="-25000" dirty="0"/>
              <a:t> (</a:t>
            </a:r>
            <a:r>
              <a:rPr lang="en-US" sz="1800" baseline="-25000" dirty="0" err="1"/>
              <a:t>LxL</a:t>
            </a:r>
            <a:r>
              <a:rPr lang="en-US" sz="1800" baseline="-25000" dirty="0"/>
              <a:t>)</a:t>
            </a:r>
            <a:endParaRPr lang="en-US" sz="1800" dirty="0"/>
          </a:p>
          <a:p>
            <a:r>
              <a:rPr lang="en-US" sz="1800" dirty="0"/>
              <a:t>Zi</a:t>
            </a:r>
            <a:r>
              <a:rPr lang="en-US" sz="1800" baseline="-25000" dirty="0"/>
              <a:t> (L =5 x dv=2) </a:t>
            </a:r>
            <a:r>
              <a:rPr lang="en-US" sz="1800" dirty="0"/>
              <a:t>=</a:t>
            </a:r>
            <a:r>
              <a:rPr lang="en-US" sz="1800" dirty="0" err="1">
                <a:solidFill>
                  <a:srgbClr val="FF0000"/>
                </a:solidFill>
              </a:rPr>
              <a:t>Per_head</a:t>
            </a:r>
            <a:r>
              <a:rPr lang="en-US" sz="1800" dirty="0">
                <a:solidFill>
                  <a:srgbClr val="FF0000"/>
                </a:solidFill>
              </a:rPr>
              <a:t> </a:t>
            </a:r>
            <a:r>
              <a:rPr lang="en-US" sz="1800" dirty="0"/>
              <a:t>Output of attention</a:t>
            </a:r>
            <a:r>
              <a:rPr lang="en-US" sz="1800" baseline="-25000" dirty="0"/>
              <a:t>(L =5 x dv=2)</a:t>
            </a:r>
            <a:r>
              <a:rPr lang="en-US" sz="1800" dirty="0"/>
              <a:t> = </a:t>
            </a:r>
            <a:r>
              <a:rPr lang="en-US" sz="1800" dirty="0" err="1"/>
              <a:t>SmAtt</a:t>
            </a:r>
            <a:r>
              <a:rPr lang="en-US" sz="1800" baseline="-25000" dirty="0"/>
              <a:t> (</a:t>
            </a:r>
            <a:r>
              <a:rPr lang="en-US" sz="1800" baseline="-25000" dirty="0" err="1"/>
              <a:t>LxL</a:t>
            </a:r>
            <a:r>
              <a:rPr lang="en-US" sz="1800" baseline="-25000" dirty="0"/>
              <a:t>) </a:t>
            </a:r>
            <a:r>
              <a:rPr lang="en-US" sz="1800" dirty="0"/>
              <a:t>*V</a:t>
            </a:r>
            <a:r>
              <a:rPr lang="en-US" sz="1800" baseline="-25000" dirty="0"/>
              <a:t>(</a:t>
            </a:r>
            <a:r>
              <a:rPr lang="en-US" sz="1800" baseline="-25000" dirty="0" err="1"/>
              <a:t>Lxdv</a:t>
            </a:r>
            <a:r>
              <a:rPr lang="en-US" sz="1800" baseline="-25000" dirty="0"/>
              <a:t>)</a:t>
            </a:r>
          </a:p>
          <a:p>
            <a:endParaRPr lang="en-HK" sz="1800" dirty="0"/>
          </a:p>
          <a:p>
            <a:endParaRPr lang="en-HK" sz="1800" dirty="0"/>
          </a:p>
        </p:txBody>
      </p:sp>
      <p:sp>
        <p:nvSpPr>
          <p:cNvPr id="4" name="Footer Placeholder 3">
            <a:extLst>
              <a:ext uri="{FF2B5EF4-FFF2-40B4-BE49-F238E27FC236}">
                <a16:creationId xmlns:a16="http://schemas.microsoft.com/office/drawing/2014/main" id="{F2319EB4-2C24-A8C0-A6BC-28BD1122B2EC}"/>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1548C2F9-397E-2B49-BA19-3C262ECF885F}"/>
              </a:ext>
            </a:extLst>
          </p:cNvPr>
          <p:cNvSpPr>
            <a:spLocks noGrp="1"/>
          </p:cNvSpPr>
          <p:nvPr>
            <p:ph type="sldNum" sz="quarter" idx="12"/>
          </p:nvPr>
        </p:nvSpPr>
        <p:spPr/>
        <p:txBody>
          <a:bodyPr/>
          <a:lstStyle/>
          <a:p>
            <a:fld id="{7C12A529-2220-4038-9210-A21DB7BAEFCE}" type="slidenum">
              <a:rPr lang="en-US" smtClean="0"/>
              <a:t>28</a:t>
            </a:fld>
            <a:endParaRPr lang="en-US"/>
          </a:p>
        </p:txBody>
      </p:sp>
      <p:sp>
        <p:nvSpPr>
          <p:cNvPr id="8" name="TextBox 7">
            <a:extLst>
              <a:ext uri="{FF2B5EF4-FFF2-40B4-BE49-F238E27FC236}">
                <a16:creationId xmlns:a16="http://schemas.microsoft.com/office/drawing/2014/main" id="{027AB75B-6E0D-640D-A577-7787143FC1CC}"/>
              </a:ext>
            </a:extLst>
          </p:cNvPr>
          <p:cNvSpPr txBox="1"/>
          <p:nvPr/>
        </p:nvSpPr>
        <p:spPr>
          <a:xfrm>
            <a:off x="914400" y="6121484"/>
            <a:ext cx="8177239" cy="253916"/>
          </a:xfrm>
          <a:prstGeom prst="rect">
            <a:avLst/>
          </a:prstGeom>
          <a:noFill/>
        </p:spPr>
        <p:txBody>
          <a:bodyPr wrap="none" rtlCol="0">
            <a:spAutoFit/>
          </a:bodyPr>
          <a:lstStyle/>
          <a:p>
            <a:r>
              <a:rPr lang="en-HK" sz="1050" dirty="0">
                <a:hlinkClick r:id="rId2"/>
              </a:rPr>
              <a:t>https://www.researchgate.net/figure/Internal-structure-of-the-Multi-Headed-Self-Attention-Mechanism-in-a-Transformer-block_fig2_345482934</a:t>
            </a:r>
            <a:r>
              <a:rPr lang="en-HK" sz="1050" dirty="0"/>
              <a:t> </a:t>
            </a:r>
          </a:p>
        </p:txBody>
      </p:sp>
      <p:pic>
        <p:nvPicPr>
          <p:cNvPr id="10" name="Picture 9">
            <a:extLst>
              <a:ext uri="{FF2B5EF4-FFF2-40B4-BE49-F238E27FC236}">
                <a16:creationId xmlns:a16="http://schemas.microsoft.com/office/drawing/2014/main" id="{5238CDD5-0D2D-FD1D-5843-A3EBD2396F9A}"/>
              </a:ext>
            </a:extLst>
          </p:cNvPr>
          <p:cNvPicPr>
            <a:picLocks noChangeAspect="1"/>
          </p:cNvPicPr>
          <p:nvPr/>
        </p:nvPicPr>
        <p:blipFill>
          <a:blip r:embed="rId3"/>
          <a:stretch>
            <a:fillRect/>
          </a:stretch>
        </p:blipFill>
        <p:spPr>
          <a:xfrm>
            <a:off x="4499314" y="3151247"/>
            <a:ext cx="4567833" cy="2613107"/>
          </a:xfrm>
          <a:prstGeom prst="rect">
            <a:avLst/>
          </a:prstGeom>
        </p:spPr>
      </p:pic>
      <p:sp>
        <p:nvSpPr>
          <p:cNvPr id="12" name="TextBox 11">
            <a:extLst>
              <a:ext uri="{FF2B5EF4-FFF2-40B4-BE49-F238E27FC236}">
                <a16:creationId xmlns:a16="http://schemas.microsoft.com/office/drawing/2014/main" id="{658D39FE-1A73-00A9-6080-05BA2B25D5F3}"/>
              </a:ext>
            </a:extLst>
          </p:cNvPr>
          <p:cNvSpPr txBox="1"/>
          <p:nvPr/>
        </p:nvSpPr>
        <p:spPr>
          <a:xfrm>
            <a:off x="3359424" y="3137056"/>
            <a:ext cx="4595812" cy="369332"/>
          </a:xfrm>
          <a:prstGeom prst="rect">
            <a:avLst/>
          </a:prstGeom>
          <a:noFill/>
        </p:spPr>
        <p:txBody>
          <a:bodyPr wrap="square">
            <a:spAutoFit/>
          </a:bodyPr>
          <a:lstStyle/>
          <a:p>
            <a:r>
              <a:rPr lang="en-US" sz="1800" dirty="0"/>
              <a:t>Zi =</a:t>
            </a:r>
            <a:r>
              <a:rPr lang="en-US" sz="1800" dirty="0" err="1">
                <a:solidFill>
                  <a:srgbClr val="FF0000"/>
                </a:solidFill>
              </a:rPr>
              <a:t>Per_head</a:t>
            </a:r>
            <a:r>
              <a:rPr lang="en-US" sz="1800" dirty="0">
                <a:solidFill>
                  <a:srgbClr val="FF0000"/>
                </a:solidFill>
              </a:rPr>
              <a:t> </a:t>
            </a:r>
            <a:r>
              <a:rPr lang="en-US" sz="1800" dirty="0"/>
              <a:t>Output of attention</a:t>
            </a:r>
            <a:r>
              <a:rPr lang="en-US" sz="1800" baseline="-25000" dirty="0"/>
              <a:t>(L=5 x dv =2)</a:t>
            </a:r>
            <a:endParaRPr lang="en-HK" dirty="0"/>
          </a:p>
        </p:txBody>
      </p:sp>
      <p:sp>
        <p:nvSpPr>
          <p:cNvPr id="13" name="TextBox 12">
            <a:extLst>
              <a:ext uri="{FF2B5EF4-FFF2-40B4-BE49-F238E27FC236}">
                <a16:creationId xmlns:a16="http://schemas.microsoft.com/office/drawing/2014/main" id="{EDEC8859-11DC-3FA8-0641-321464C86BD1}"/>
              </a:ext>
            </a:extLst>
          </p:cNvPr>
          <p:cNvSpPr txBox="1"/>
          <p:nvPr/>
        </p:nvSpPr>
        <p:spPr>
          <a:xfrm>
            <a:off x="3505200" y="5486400"/>
            <a:ext cx="2514600" cy="369332"/>
          </a:xfrm>
          <a:prstGeom prst="rect">
            <a:avLst/>
          </a:prstGeom>
          <a:noFill/>
        </p:spPr>
        <p:txBody>
          <a:bodyPr wrap="square">
            <a:spAutoFit/>
          </a:bodyPr>
          <a:lstStyle/>
          <a:p>
            <a:r>
              <a:rPr lang="en-US" sz="1800" dirty="0"/>
              <a:t>Q </a:t>
            </a:r>
            <a:r>
              <a:rPr lang="en-US" sz="1800" baseline="-25000" dirty="0"/>
              <a:t>(L=5 x </a:t>
            </a:r>
            <a:r>
              <a:rPr lang="en-US" sz="1800" baseline="-25000" dirty="0" err="1"/>
              <a:t>dq</a:t>
            </a:r>
            <a:r>
              <a:rPr lang="en-US" sz="1800" baseline="-25000" dirty="0"/>
              <a:t>=2)</a:t>
            </a:r>
            <a:r>
              <a:rPr lang="en-US" baseline="-25000" dirty="0"/>
              <a:t>      </a:t>
            </a:r>
            <a:r>
              <a:rPr lang="en-US" sz="1800" dirty="0"/>
              <a:t>K </a:t>
            </a:r>
            <a:r>
              <a:rPr lang="en-US" sz="1800" baseline="-25000" dirty="0"/>
              <a:t>(L=5 x dk=2)</a:t>
            </a:r>
            <a:endParaRPr lang="en-HK" dirty="0">
              <a:solidFill>
                <a:srgbClr val="FF0000"/>
              </a:solidFill>
            </a:endParaRPr>
          </a:p>
        </p:txBody>
      </p:sp>
      <p:sp>
        <p:nvSpPr>
          <p:cNvPr id="15" name="TextBox 14">
            <a:extLst>
              <a:ext uri="{FF2B5EF4-FFF2-40B4-BE49-F238E27FC236}">
                <a16:creationId xmlns:a16="http://schemas.microsoft.com/office/drawing/2014/main" id="{40D46B11-D570-35CC-CE99-4DA6CFAAD46C}"/>
              </a:ext>
            </a:extLst>
          </p:cNvPr>
          <p:cNvSpPr txBox="1"/>
          <p:nvPr/>
        </p:nvSpPr>
        <p:spPr>
          <a:xfrm>
            <a:off x="6821704" y="2818606"/>
            <a:ext cx="2148653" cy="369332"/>
          </a:xfrm>
          <a:prstGeom prst="rect">
            <a:avLst/>
          </a:prstGeom>
          <a:noFill/>
        </p:spPr>
        <p:txBody>
          <a:bodyPr wrap="square">
            <a:spAutoFit/>
          </a:bodyPr>
          <a:lstStyle/>
          <a:p>
            <a:r>
              <a:rPr lang="en-US" sz="1800" dirty="0"/>
              <a:t>MHATT</a:t>
            </a:r>
            <a:r>
              <a:rPr lang="en-US" sz="1800" baseline="-25000" dirty="0"/>
              <a:t> (L=5 x </a:t>
            </a:r>
            <a:r>
              <a:rPr lang="en-US" sz="1800" baseline="-25000" dirty="0" err="1"/>
              <a:t>dmodel</a:t>
            </a:r>
            <a:r>
              <a:rPr lang="en-US" sz="1800" baseline="-25000" dirty="0"/>
              <a:t>=6) </a:t>
            </a:r>
            <a:r>
              <a:rPr lang="en-US" sz="1800" dirty="0"/>
              <a:t>=</a:t>
            </a:r>
            <a:endParaRPr lang="en-US" dirty="0">
              <a:solidFill>
                <a:srgbClr val="FF0000"/>
              </a:solidFill>
            </a:endParaRPr>
          </a:p>
        </p:txBody>
      </p:sp>
      <p:sp>
        <p:nvSpPr>
          <p:cNvPr id="6" name="TextBox 5">
            <a:extLst>
              <a:ext uri="{FF2B5EF4-FFF2-40B4-BE49-F238E27FC236}">
                <a16:creationId xmlns:a16="http://schemas.microsoft.com/office/drawing/2014/main" id="{6AA2FEF2-A116-6176-9789-4A7A495A77CC}"/>
              </a:ext>
            </a:extLst>
          </p:cNvPr>
          <p:cNvSpPr txBox="1"/>
          <p:nvPr/>
        </p:nvSpPr>
        <p:spPr>
          <a:xfrm>
            <a:off x="76853" y="3003272"/>
            <a:ext cx="3316783" cy="2308324"/>
          </a:xfrm>
          <a:prstGeom prst="rect">
            <a:avLst/>
          </a:prstGeom>
          <a:noFill/>
          <a:ln>
            <a:solidFill>
              <a:schemeClr val="accent1"/>
            </a:solidFill>
          </a:ln>
        </p:spPr>
        <p:txBody>
          <a:bodyPr wrap="square" rtlCol="0">
            <a:spAutoFit/>
          </a:bodyPr>
          <a:lstStyle/>
          <a:p>
            <a:r>
              <a:rPr lang="en-US" dirty="0">
                <a:solidFill>
                  <a:srgbClr val="0070C0"/>
                </a:solidFill>
              </a:rPr>
              <a:t>Exercise (3) What is the dimension of (Q*K</a:t>
            </a:r>
            <a:r>
              <a:rPr lang="en-US" baseline="30000" dirty="0">
                <a:solidFill>
                  <a:srgbClr val="0070C0"/>
                </a:solidFill>
              </a:rPr>
              <a:t>T</a:t>
            </a:r>
            <a:r>
              <a:rPr lang="en-US" dirty="0">
                <a:solidFill>
                  <a:srgbClr val="0070C0"/>
                </a:solidFill>
              </a:rPr>
              <a:t>) in this example?</a:t>
            </a:r>
          </a:p>
          <a:p>
            <a:pPr marL="342900" indent="-342900">
              <a:buFont typeface="+mj-lt"/>
              <a:buAutoNum type="arabicParenR"/>
            </a:pPr>
            <a:r>
              <a:rPr lang="en-US" dirty="0">
                <a:solidFill>
                  <a:srgbClr val="0070C0"/>
                </a:solidFill>
              </a:rPr>
              <a:t>2x2 </a:t>
            </a:r>
          </a:p>
          <a:p>
            <a:pPr marL="342900" indent="-342900">
              <a:buFont typeface="+mj-lt"/>
              <a:buAutoNum type="arabicParenR"/>
            </a:pPr>
            <a:r>
              <a:rPr lang="en-US" dirty="0">
                <a:solidFill>
                  <a:srgbClr val="0070C0"/>
                </a:solidFill>
              </a:rPr>
              <a:t>5x2</a:t>
            </a:r>
          </a:p>
          <a:p>
            <a:pPr marL="342900" indent="-342900">
              <a:buFont typeface="+mj-lt"/>
              <a:buAutoNum type="arabicParenR"/>
            </a:pPr>
            <a:r>
              <a:rPr lang="en-US" dirty="0">
                <a:solidFill>
                  <a:srgbClr val="0070C0"/>
                </a:solidFill>
              </a:rPr>
              <a:t>5x5</a:t>
            </a:r>
          </a:p>
          <a:p>
            <a:pPr marL="342900" indent="-342900">
              <a:buFont typeface="+mj-lt"/>
              <a:buAutoNum type="arabicParenR"/>
            </a:pPr>
            <a:r>
              <a:rPr lang="en-US" dirty="0">
                <a:solidFill>
                  <a:srgbClr val="0070C0"/>
                </a:solidFill>
              </a:rPr>
              <a:t>6x6</a:t>
            </a:r>
          </a:p>
          <a:p>
            <a:pPr marL="342900" indent="-342900">
              <a:buFont typeface="+mj-lt"/>
              <a:buAutoNum type="arabicParenR"/>
            </a:pPr>
            <a:endParaRPr lang="en-HK" dirty="0"/>
          </a:p>
        </p:txBody>
      </p:sp>
      <p:pic>
        <p:nvPicPr>
          <p:cNvPr id="7" name="Picture 2">
            <a:extLst>
              <a:ext uri="{FF2B5EF4-FFF2-40B4-BE49-F238E27FC236}">
                <a16:creationId xmlns:a16="http://schemas.microsoft.com/office/drawing/2014/main" id="{2E962A39-FC7F-E62E-F261-F62840A22C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366" y="3709849"/>
            <a:ext cx="1519833" cy="15198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9F66BA-0927-70AC-22C4-2E764BFFB64A}"/>
              </a:ext>
            </a:extLst>
          </p:cNvPr>
          <p:cNvSpPr txBox="1"/>
          <p:nvPr/>
        </p:nvSpPr>
        <p:spPr>
          <a:xfrm>
            <a:off x="5652267" y="5775087"/>
            <a:ext cx="1716833" cy="369332"/>
          </a:xfrm>
          <a:prstGeom prst="rect">
            <a:avLst/>
          </a:prstGeom>
          <a:noFill/>
        </p:spPr>
        <p:txBody>
          <a:bodyPr wrap="square">
            <a:spAutoFit/>
          </a:bodyPr>
          <a:lstStyle/>
          <a:p>
            <a:r>
              <a:rPr lang="en-US" sz="1800" dirty="0"/>
              <a:t>V </a:t>
            </a:r>
            <a:r>
              <a:rPr lang="en-US" sz="1800" baseline="-25000" dirty="0"/>
              <a:t>(L=5 x dv=2)</a:t>
            </a:r>
            <a:r>
              <a:rPr lang="en-US" baseline="-25000" dirty="0"/>
              <a:t> </a:t>
            </a:r>
            <a:endParaRPr lang="en-HK" dirty="0"/>
          </a:p>
        </p:txBody>
      </p:sp>
      <p:cxnSp>
        <p:nvCxnSpPr>
          <p:cNvPr id="16" name="Straight Arrow Connector 15">
            <a:extLst>
              <a:ext uri="{FF2B5EF4-FFF2-40B4-BE49-F238E27FC236}">
                <a16:creationId xmlns:a16="http://schemas.microsoft.com/office/drawing/2014/main" id="{FCD599D4-BB39-9744-865C-F594AAAD7815}"/>
              </a:ext>
            </a:extLst>
          </p:cNvPr>
          <p:cNvCxnSpPr/>
          <p:nvPr/>
        </p:nvCxnSpPr>
        <p:spPr>
          <a:xfrm flipV="1">
            <a:off x="5791200" y="5587484"/>
            <a:ext cx="0" cy="236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63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F261-A7FC-2E9E-E87D-A30B4B701262}"/>
              </a:ext>
            </a:extLst>
          </p:cNvPr>
          <p:cNvSpPr>
            <a:spLocks noGrp="1"/>
          </p:cNvSpPr>
          <p:nvPr>
            <p:ph type="title"/>
          </p:nvPr>
        </p:nvSpPr>
        <p:spPr/>
        <p:txBody>
          <a:bodyPr>
            <a:noAutofit/>
          </a:bodyPr>
          <a:lstStyle/>
          <a:p>
            <a:r>
              <a:rPr lang="en-US" sz="2800" dirty="0"/>
              <a:t>Example: Find </a:t>
            </a:r>
            <a:r>
              <a:rPr lang="en-HK" sz="2800" dirty="0" err="1"/>
              <a:t>Per_head_Output_of_attention</a:t>
            </a:r>
            <a:r>
              <a:rPr lang="en-HK" sz="2800" dirty="0"/>
              <a:t> </a:t>
            </a:r>
          </a:p>
        </p:txBody>
      </p:sp>
      <p:sp>
        <p:nvSpPr>
          <p:cNvPr id="3" name="Content Placeholder 2">
            <a:extLst>
              <a:ext uri="{FF2B5EF4-FFF2-40B4-BE49-F238E27FC236}">
                <a16:creationId xmlns:a16="http://schemas.microsoft.com/office/drawing/2014/main" id="{A4D4D8AD-D863-CE6B-DEA3-0937CB3C7E31}"/>
              </a:ext>
            </a:extLst>
          </p:cNvPr>
          <p:cNvSpPr>
            <a:spLocks noGrp="1"/>
          </p:cNvSpPr>
          <p:nvPr>
            <p:ph idx="1"/>
          </p:nvPr>
        </p:nvSpPr>
        <p:spPr/>
        <p:txBody>
          <a:bodyPr>
            <a:normAutofit fontScale="25000" lnSpcReduction="20000"/>
          </a:bodyPr>
          <a:lstStyle/>
          <a:p>
            <a:r>
              <a:rPr lang="en-US" dirty="0" err="1"/>
              <a:t>sclear</a:t>
            </a:r>
            <a:r>
              <a:rPr lang="en-US" dirty="0"/>
              <a:t> %</a:t>
            </a:r>
            <a:r>
              <a:rPr lang="en-US" dirty="0" err="1"/>
              <a:t>matlab</a:t>
            </a:r>
            <a:r>
              <a:rPr lang="en-US" dirty="0"/>
              <a:t> 1</a:t>
            </a:r>
          </a:p>
          <a:p>
            <a:r>
              <a:rPr lang="en-US" dirty="0"/>
              <a:t>PE=[0      1.0000    0         1.0000    0         1.0000</a:t>
            </a:r>
          </a:p>
          <a:p>
            <a:r>
              <a:rPr lang="en-US" dirty="0"/>
              <a:t>0.8415     0.5403    0.0464    0.9989    0.0022    1.0000</a:t>
            </a:r>
          </a:p>
          <a:p>
            <a:r>
              <a:rPr lang="en-US" dirty="0"/>
              <a:t>0.9093    -0.4161    0.0927    0.9957    0.0043    1.0000</a:t>
            </a:r>
          </a:p>
          <a:p>
            <a:r>
              <a:rPr lang="en-US" dirty="0"/>
              <a:t>0.1411    -0.9900    0.1388    0.9903    0.0065    1.0000</a:t>
            </a:r>
          </a:p>
          <a:p>
            <a:r>
              <a:rPr lang="en-US" dirty="0"/>
              <a:t>-0.7568   -0.6536    0.1846    0.9828    0.0086    1.0000]</a:t>
            </a:r>
          </a:p>
          <a:p>
            <a:endParaRPr lang="en-US" dirty="0"/>
          </a:p>
          <a:p>
            <a:r>
              <a:rPr lang="en-US" dirty="0"/>
              <a:t>X=[0.8147    0.0975    0.1576    0.1419    0.6557    0.7577</a:t>
            </a:r>
          </a:p>
          <a:p>
            <a:r>
              <a:rPr lang="en-US" dirty="0"/>
              <a:t>0.9058    0.2785    0.9706    0.4218    0.0357    0.7431</a:t>
            </a:r>
          </a:p>
          <a:p>
            <a:r>
              <a:rPr lang="en-US" dirty="0"/>
              <a:t>0.1270    0.5469    0.9572    0.9157    0.8491    0.3922</a:t>
            </a:r>
          </a:p>
          <a:p>
            <a:r>
              <a:rPr lang="en-US" dirty="0"/>
              <a:t>0.9134    0.9575    0.4854    0.7922    0.9340    0.6555</a:t>
            </a:r>
          </a:p>
          <a:p>
            <a:r>
              <a:rPr lang="en-US" dirty="0"/>
              <a:t>0.6324    0.9649    0.8003    0.9595    0.6787    0.1712]</a:t>
            </a:r>
          </a:p>
          <a:p>
            <a:r>
              <a:rPr lang="en-US" dirty="0"/>
              <a:t>XPE=PE+X</a:t>
            </a:r>
          </a:p>
          <a:p>
            <a:endParaRPr lang="en-US" dirty="0"/>
          </a:p>
          <a:p>
            <a:r>
              <a:rPr lang="en-US" dirty="0" err="1"/>
              <a:t>wq</a:t>
            </a:r>
            <a:r>
              <a:rPr lang="en-US" dirty="0"/>
              <a:t>=[0.7060    0.6948</a:t>
            </a:r>
          </a:p>
          <a:p>
            <a:r>
              <a:rPr lang="en-US" dirty="0"/>
              <a:t>    0.0318    0.3171</a:t>
            </a:r>
          </a:p>
          <a:p>
            <a:r>
              <a:rPr lang="en-US" dirty="0"/>
              <a:t>    0.2769    0.9502</a:t>
            </a:r>
          </a:p>
          <a:p>
            <a:r>
              <a:rPr lang="en-US" dirty="0"/>
              <a:t>    0.0462    0.0344</a:t>
            </a:r>
          </a:p>
          <a:p>
            <a:r>
              <a:rPr lang="en-US" dirty="0"/>
              <a:t>    0.0971    0.4387</a:t>
            </a:r>
          </a:p>
          <a:p>
            <a:r>
              <a:rPr lang="en-US" dirty="0"/>
              <a:t>    0.8235    0.3816]</a:t>
            </a:r>
          </a:p>
          <a:p>
            <a:r>
              <a:rPr lang="en-US" dirty="0" err="1"/>
              <a:t>wk</a:t>
            </a:r>
            <a:r>
              <a:rPr lang="en-US" dirty="0"/>
              <a:t>=[0.7655    0.7094</a:t>
            </a:r>
          </a:p>
          <a:p>
            <a:r>
              <a:rPr lang="en-US" dirty="0"/>
              <a:t>    0.7952    0.7547</a:t>
            </a:r>
          </a:p>
          <a:p>
            <a:r>
              <a:rPr lang="en-US" dirty="0"/>
              <a:t>    0.1869    0.2760</a:t>
            </a:r>
          </a:p>
          <a:p>
            <a:r>
              <a:rPr lang="en-US" dirty="0"/>
              <a:t>    0.4898    0.6797</a:t>
            </a:r>
          </a:p>
          <a:p>
            <a:r>
              <a:rPr lang="en-US" dirty="0"/>
              <a:t>    0.4456    0.6551</a:t>
            </a:r>
          </a:p>
          <a:p>
            <a:r>
              <a:rPr lang="en-US" dirty="0"/>
              <a:t>    0.6463    0.1626]</a:t>
            </a:r>
          </a:p>
          <a:p>
            <a:r>
              <a:rPr lang="en-US" dirty="0" err="1"/>
              <a:t>wv</a:t>
            </a:r>
            <a:r>
              <a:rPr lang="en-US" dirty="0"/>
              <a:t>=[0.1190    0.7513</a:t>
            </a:r>
          </a:p>
          <a:p>
            <a:r>
              <a:rPr lang="en-US" dirty="0"/>
              <a:t>    0.4984    0.2551</a:t>
            </a:r>
          </a:p>
          <a:p>
            <a:r>
              <a:rPr lang="en-US" dirty="0"/>
              <a:t>    0.9597    0.5060</a:t>
            </a:r>
          </a:p>
          <a:p>
            <a:r>
              <a:rPr lang="en-US" dirty="0"/>
              <a:t>    0.3404    0.6991</a:t>
            </a:r>
          </a:p>
          <a:p>
            <a:r>
              <a:rPr lang="en-US" dirty="0"/>
              <a:t>    0.5853    0.8909</a:t>
            </a:r>
          </a:p>
          <a:p>
            <a:r>
              <a:rPr lang="en-US" dirty="0"/>
              <a:t>    0.2238    0.9593]</a:t>
            </a:r>
          </a:p>
          <a:p>
            <a:r>
              <a:rPr lang="en-US" dirty="0"/>
              <a:t>Q=XPE*</a:t>
            </a:r>
            <a:r>
              <a:rPr lang="en-US" dirty="0" err="1"/>
              <a:t>wq</a:t>
            </a:r>
            <a:endParaRPr lang="en-US" dirty="0"/>
          </a:p>
          <a:p>
            <a:r>
              <a:rPr lang="en-US" dirty="0"/>
              <a:t>K=XPE*</a:t>
            </a:r>
            <a:r>
              <a:rPr lang="en-US" dirty="0" err="1"/>
              <a:t>wk</a:t>
            </a:r>
            <a:endParaRPr lang="en-US" dirty="0"/>
          </a:p>
          <a:p>
            <a:r>
              <a:rPr lang="en-US" dirty="0"/>
              <a:t>V=XPE*</a:t>
            </a:r>
            <a:r>
              <a:rPr lang="en-US" dirty="0" err="1"/>
              <a:t>wv</a:t>
            </a:r>
            <a:endParaRPr lang="en-US" dirty="0"/>
          </a:p>
          <a:p>
            <a:r>
              <a:rPr lang="en-US" dirty="0"/>
              <a:t>dk=2</a:t>
            </a:r>
          </a:p>
          <a:p>
            <a:r>
              <a:rPr lang="en-US" dirty="0" err="1"/>
              <a:t>Attention_score</a:t>
            </a:r>
            <a:r>
              <a:rPr lang="en-US" dirty="0"/>
              <a:t>=(Q*K')/sqrt(dk)</a:t>
            </a:r>
          </a:p>
          <a:p>
            <a:endParaRPr lang="en-US" dirty="0"/>
          </a:p>
          <a:p>
            <a:r>
              <a:rPr lang="en-US" dirty="0" err="1"/>
              <a:t>SmAtt</a:t>
            </a:r>
            <a:r>
              <a:rPr lang="en-US" dirty="0"/>
              <a:t>=(</a:t>
            </a:r>
            <a:r>
              <a:rPr lang="en-US" dirty="0" err="1"/>
              <a:t>softmax</a:t>
            </a:r>
            <a:r>
              <a:rPr lang="en-US" dirty="0"/>
              <a:t>(</a:t>
            </a:r>
            <a:r>
              <a:rPr lang="en-US" dirty="0" err="1"/>
              <a:t>Attention_score</a:t>
            </a:r>
            <a:r>
              <a:rPr lang="en-US" dirty="0"/>
              <a:t>'))' %format for </a:t>
            </a:r>
            <a:r>
              <a:rPr lang="en-US" dirty="0" err="1"/>
              <a:t>matalb</a:t>
            </a:r>
            <a:endParaRPr lang="en-US" dirty="0"/>
          </a:p>
          <a:p>
            <a:r>
              <a:rPr lang="en-US" dirty="0"/>
              <a:t>sum(</a:t>
            </a:r>
            <a:r>
              <a:rPr lang="en-US" dirty="0" err="1"/>
              <a:t>SmAtt</a:t>
            </a:r>
            <a:r>
              <a:rPr lang="en-US" dirty="0"/>
              <a:t>(1,:)) %to check it is 1</a:t>
            </a:r>
          </a:p>
          <a:p>
            <a:r>
              <a:rPr lang="en-US" dirty="0" err="1"/>
              <a:t>Per_head_Output_of_attention</a:t>
            </a:r>
            <a:r>
              <a:rPr lang="en-US" dirty="0"/>
              <a:t> =</a:t>
            </a:r>
            <a:r>
              <a:rPr lang="en-US" dirty="0" err="1"/>
              <a:t>SmAtt</a:t>
            </a:r>
            <a:r>
              <a:rPr lang="en-US" dirty="0"/>
              <a:t>*V % it is Zi</a:t>
            </a:r>
          </a:p>
          <a:p>
            <a:endParaRPr lang="en-US" dirty="0"/>
          </a:p>
          <a:p>
            <a:endParaRPr lang="en-HK" dirty="0"/>
          </a:p>
        </p:txBody>
      </p:sp>
      <p:sp>
        <p:nvSpPr>
          <p:cNvPr id="4" name="Footer Placeholder 3">
            <a:extLst>
              <a:ext uri="{FF2B5EF4-FFF2-40B4-BE49-F238E27FC236}">
                <a16:creationId xmlns:a16="http://schemas.microsoft.com/office/drawing/2014/main" id="{69C0817D-B11D-5F64-60CA-08309249BAF3}"/>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ACC9D01B-89DE-855A-BF6A-08E035E029AD}"/>
              </a:ext>
            </a:extLst>
          </p:cNvPr>
          <p:cNvSpPr>
            <a:spLocks noGrp="1"/>
          </p:cNvSpPr>
          <p:nvPr>
            <p:ph type="sldNum" sz="quarter" idx="12"/>
          </p:nvPr>
        </p:nvSpPr>
        <p:spPr/>
        <p:txBody>
          <a:bodyPr/>
          <a:lstStyle/>
          <a:p>
            <a:fld id="{7C12A529-2220-4038-9210-A21DB7BAEFCE}" type="slidenum">
              <a:rPr lang="en-US" smtClean="0"/>
              <a:t>29</a:t>
            </a:fld>
            <a:endParaRPr lang="en-US"/>
          </a:p>
        </p:txBody>
      </p:sp>
      <p:sp>
        <p:nvSpPr>
          <p:cNvPr id="6" name="TextBox 5">
            <a:extLst>
              <a:ext uri="{FF2B5EF4-FFF2-40B4-BE49-F238E27FC236}">
                <a16:creationId xmlns:a16="http://schemas.microsoft.com/office/drawing/2014/main" id="{B0A449B1-3C6A-64E2-CCA6-59A62FF09F9F}"/>
              </a:ext>
            </a:extLst>
          </p:cNvPr>
          <p:cNvSpPr txBox="1"/>
          <p:nvPr/>
        </p:nvSpPr>
        <p:spPr>
          <a:xfrm>
            <a:off x="4267200" y="1143000"/>
            <a:ext cx="4777270" cy="5355312"/>
          </a:xfrm>
          <a:prstGeom prst="rect">
            <a:avLst/>
          </a:prstGeom>
          <a:noFill/>
        </p:spPr>
        <p:txBody>
          <a:bodyPr wrap="none" rtlCol="0">
            <a:spAutoFit/>
          </a:bodyPr>
          <a:lstStyle/>
          <a:p>
            <a:r>
              <a:rPr lang="en-HK" dirty="0" err="1"/>
              <a:t>Attention_score</a:t>
            </a:r>
            <a:r>
              <a:rPr lang="en-HK" dirty="0"/>
              <a:t> =</a:t>
            </a:r>
          </a:p>
          <a:p>
            <a:r>
              <a:rPr lang="en-HK" dirty="0"/>
              <a:t>    9.7966   11.2744    9.8667    9.4746    7.1549</a:t>
            </a:r>
          </a:p>
          <a:p>
            <a:r>
              <a:rPr lang="en-HK" dirty="0"/>
              <a:t>   14.1614   16.3042   14.3217   13.7315   10.3982</a:t>
            </a:r>
          </a:p>
          <a:p>
            <a:r>
              <a:rPr lang="en-HK" dirty="0"/>
              <a:t>   11.5024   13.2481   11.6806   11.1821    8.4909</a:t>
            </a:r>
          </a:p>
          <a:p>
            <a:r>
              <a:rPr lang="en-HK" dirty="0"/>
              <a:t>   11.1300   12.8117   11.2341   10.7789    8.1517</a:t>
            </a:r>
          </a:p>
          <a:p>
            <a:r>
              <a:rPr lang="en-HK" dirty="0"/>
              <a:t>    6.9361    7.9928    7.0797    6.7648    5.1541</a:t>
            </a:r>
          </a:p>
          <a:p>
            <a:r>
              <a:rPr lang="en-HK" dirty="0" err="1">
                <a:solidFill>
                  <a:srgbClr val="FF0000"/>
                </a:solidFill>
              </a:rPr>
              <a:t>SmAtt</a:t>
            </a:r>
            <a:r>
              <a:rPr lang="en-HK" dirty="0">
                <a:solidFill>
                  <a:srgbClr val="FF0000"/>
                </a:solidFill>
              </a:rPr>
              <a:t> </a:t>
            </a:r>
            <a:r>
              <a:rPr lang="en-HK" dirty="0"/>
              <a:t>=</a:t>
            </a:r>
          </a:p>
          <a:p>
            <a:r>
              <a:rPr lang="en-HK" dirty="0"/>
              <a:t>    0.1379    0.6044    0.1479    0.0999    0.0098</a:t>
            </a:r>
          </a:p>
          <a:p>
            <a:r>
              <a:rPr lang="en-HK" dirty="0"/>
              <a:t>    0.0879    0.7496    0.1032    0.0572    0.0020</a:t>
            </a:r>
          </a:p>
          <a:p>
            <a:r>
              <a:rPr lang="en-HK" dirty="0"/>
              <a:t>    0.1149    0.6586    0.1374    0.0834    0.0057</a:t>
            </a:r>
          </a:p>
          <a:p>
            <a:r>
              <a:rPr lang="en-HK" dirty="0"/>
              <a:t>    0.1214    0.6523    0.1347    0.0854    0.0062</a:t>
            </a:r>
          </a:p>
          <a:p>
            <a:r>
              <a:rPr lang="en-HK" dirty="0"/>
              <a:t>    0.1655    0.4761    0.1911    0.1394    0.0279</a:t>
            </a:r>
          </a:p>
          <a:p>
            <a:r>
              <a:rPr lang="en-HK" dirty="0"/>
              <a:t>%** after SoftMax, sum of each row of</a:t>
            </a:r>
            <a:r>
              <a:rPr lang="en-HK" dirty="0">
                <a:solidFill>
                  <a:srgbClr val="FF0000"/>
                </a:solidFill>
              </a:rPr>
              <a:t> </a:t>
            </a:r>
            <a:r>
              <a:rPr lang="en-HK" dirty="0" err="1">
                <a:solidFill>
                  <a:srgbClr val="FF0000"/>
                </a:solidFill>
              </a:rPr>
              <a:t>SmAtt</a:t>
            </a:r>
            <a:r>
              <a:rPr lang="en-HK" dirty="0"/>
              <a:t> =1</a:t>
            </a:r>
          </a:p>
          <a:p>
            <a:r>
              <a:rPr lang="en-HK" dirty="0" err="1"/>
              <a:t>Per_head_Output_of_attention</a:t>
            </a:r>
            <a:r>
              <a:rPr lang="en-HK" dirty="0"/>
              <a:t> =</a:t>
            </a:r>
          </a:p>
          <a:p>
            <a:r>
              <a:rPr lang="en-HK" dirty="0"/>
              <a:t>    2.4145    4.6377</a:t>
            </a:r>
          </a:p>
          <a:p>
            <a:r>
              <a:rPr lang="en-HK" dirty="0"/>
              <a:t>    2.4446    4.6781</a:t>
            </a:r>
          </a:p>
          <a:p>
            <a:r>
              <a:rPr lang="en-HK" dirty="0"/>
              <a:t>    2.4293    4.6575</a:t>
            </a:r>
          </a:p>
          <a:p>
            <a:r>
              <a:rPr lang="en-HK" dirty="0"/>
              <a:t>    2.4249    4.6524</a:t>
            </a:r>
          </a:p>
          <a:p>
            <a:r>
              <a:rPr lang="en-HK" dirty="0"/>
              <a:t>    2.3959    4.6008</a:t>
            </a:r>
          </a:p>
        </p:txBody>
      </p:sp>
      <p:sp>
        <p:nvSpPr>
          <p:cNvPr id="8" name="TextBox 7">
            <a:extLst>
              <a:ext uri="{FF2B5EF4-FFF2-40B4-BE49-F238E27FC236}">
                <a16:creationId xmlns:a16="http://schemas.microsoft.com/office/drawing/2014/main" id="{363B76AB-925B-CFA1-9C51-FD8E414C7781}"/>
              </a:ext>
            </a:extLst>
          </p:cNvPr>
          <p:cNvSpPr txBox="1"/>
          <p:nvPr/>
        </p:nvSpPr>
        <p:spPr>
          <a:xfrm>
            <a:off x="304800" y="44451"/>
            <a:ext cx="4572000" cy="369332"/>
          </a:xfrm>
          <a:prstGeom prst="rect">
            <a:avLst/>
          </a:prstGeom>
          <a:noFill/>
        </p:spPr>
        <p:txBody>
          <a:bodyPr wrap="square">
            <a:spAutoFit/>
          </a:bodyPr>
          <a:lstStyle/>
          <a:p>
            <a:r>
              <a:rPr lang="en-US" dirty="0">
                <a:solidFill>
                  <a:srgbClr val="FF0000"/>
                </a:solidFill>
              </a:rPr>
              <a:t>Answer (3) </a:t>
            </a:r>
            <a:r>
              <a:rPr lang="en-US" dirty="0" err="1">
                <a:solidFill>
                  <a:srgbClr val="FF0000"/>
                </a:solidFill>
              </a:rPr>
              <a:t>LxL</a:t>
            </a:r>
            <a:r>
              <a:rPr lang="en-US" dirty="0">
                <a:solidFill>
                  <a:srgbClr val="FF0000"/>
                </a:solidFill>
              </a:rPr>
              <a:t>=5x5 (choice 3 is correct)</a:t>
            </a:r>
          </a:p>
        </p:txBody>
      </p:sp>
      <p:sp>
        <p:nvSpPr>
          <p:cNvPr id="7" name="TextBox 6">
            <a:extLst>
              <a:ext uri="{FF2B5EF4-FFF2-40B4-BE49-F238E27FC236}">
                <a16:creationId xmlns:a16="http://schemas.microsoft.com/office/drawing/2014/main" id="{421F79D6-C307-324C-9051-763DDB058716}"/>
              </a:ext>
            </a:extLst>
          </p:cNvPr>
          <p:cNvSpPr txBox="1"/>
          <p:nvPr/>
        </p:nvSpPr>
        <p:spPr>
          <a:xfrm>
            <a:off x="457200" y="1123208"/>
            <a:ext cx="3783921" cy="369332"/>
          </a:xfrm>
          <a:prstGeom prst="rect">
            <a:avLst/>
          </a:prstGeom>
          <a:noFill/>
        </p:spPr>
        <p:txBody>
          <a:bodyPr wrap="none" rtlCol="0">
            <a:spAutoFit/>
          </a:bodyPr>
          <a:lstStyle/>
          <a:p>
            <a:r>
              <a:rPr lang="en-US" dirty="0">
                <a:solidFill>
                  <a:srgbClr val="FF0000"/>
                </a:solidFill>
              </a:rPr>
              <a:t>Assume no bias to simplify discussion</a:t>
            </a:r>
            <a:endParaRPr lang="en-HK" dirty="0">
              <a:solidFill>
                <a:srgbClr val="FF0000"/>
              </a:solidFill>
            </a:endParaRPr>
          </a:p>
        </p:txBody>
      </p:sp>
    </p:spTree>
    <p:extLst>
      <p:ext uri="{BB962C8B-B14F-4D97-AF65-F5344CB8AC3E}">
        <p14:creationId xmlns:p14="http://schemas.microsoft.com/office/powerpoint/2010/main" val="279599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Basic structure</a:t>
            </a:r>
          </a:p>
          <a:p>
            <a:r>
              <a:rPr lang="en-US" dirty="0"/>
              <a:t>Processing steps</a:t>
            </a:r>
          </a:p>
          <a:p>
            <a:pPr lvl="1"/>
            <a:r>
              <a:rPr lang="en-US" dirty="0"/>
              <a:t>Encoder</a:t>
            </a:r>
          </a:p>
          <a:p>
            <a:pPr lvl="1"/>
            <a:r>
              <a:rPr lang="en-US" dirty="0"/>
              <a:t>Decoder</a:t>
            </a:r>
          </a:p>
          <a:p>
            <a:r>
              <a:rPr lang="en-US" dirty="0"/>
              <a:t>Applications</a:t>
            </a:r>
          </a:p>
          <a:p>
            <a:pPr lvl="1"/>
            <a:r>
              <a:rPr lang="en-US" dirty="0">
                <a:hlinkClick r:id="rId2"/>
              </a:rPr>
              <a:t>Natural Language Processing (NLP) Question and Answer Demo (English) by </a:t>
            </a:r>
            <a:r>
              <a:rPr lang="en-US" dirty="0" err="1">
                <a:hlinkClick r:id="rId2"/>
              </a:rPr>
              <a:t>Pragnakalp</a:t>
            </a:r>
            <a:r>
              <a:rPr lang="en-US" dirty="0">
                <a:hlinkClick r:id="rId2"/>
              </a:rPr>
              <a:t> </a:t>
            </a:r>
            <a:r>
              <a:rPr lang="en-US" dirty="0" err="1">
                <a:hlinkClick r:id="rId2"/>
              </a:rPr>
              <a:t>Techlabs</a:t>
            </a:r>
            <a:r>
              <a:rPr lang="en-US" dirty="0"/>
              <a:t> </a:t>
            </a:r>
          </a:p>
          <a:p>
            <a:r>
              <a:rPr lang="en-US" dirty="0"/>
              <a:t>Summary</a:t>
            </a:r>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3</a:t>
            </a:fld>
            <a:endParaRPr lang="en-US"/>
          </a:p>
        </p:txBody>
      </p:sp>
    </p:spTree>
    <p:extLst>
      <p:ext uri="{BB962C8B-B14F-4D97-AF65-F5344CB8AC3E}">
        <p14:creationId xmlns:p14="http://schemas.microsoft.com/office/powerpoint/2010/main" val="198412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3409-1F2F-9D11-0875-D7AA3833CEF7}"/>
              </a:ext>
            </a:extLst>
          </p:cNvPr>
          <p:cNvSpPr>
            <a:spLocks noGrp="1"/>
          </p:cNvSpPr>
          <p:nvPr>
            <p:ph type="title"/>
          </p:nvPr>
        </p:nvSpPr>
        <p:spPr/>
        <p:txBody>
          <a:bodyPr/>
          <a:lstStyle/>
          <a:p>
            <a:r>
              <a:rPr lang="en-US" dirty="0"/>
              <a:t>Revision1 of formulas for Q,K,V</a:t>
            </a:r>
            <a:endParaRPr lang="en-HK" dirty="0"/>
          </a:p>
        </p:txBody>
      </p:sp>
      <p:sp>
        <p:nvSpPr>
          <p:cNvPr id="3" name="Content Placeholder 2">
            <a:extLst>
              <a:ext uri="{FF2B5EF4-FFF2-40B4-BE49-F238E27FC236}">
                <a16:creationId xmlns:a16="http://schemas.microsoft.com/office/drawing/2014/main" id="{865B8ED8-9AAD-997B-FDBE-67CB7B11FF62}"/>
              </a:ext>
            </a:extLst>
          </p:cNvPr>
          <p:cNvSpPr>
            <a:spLocks noGrp="1"/>
          </p:cNvSpPr>
          <p:nvPr>
            <p:ph idx="1"/>
          </p:nvPr>
        </p:nvSpPr>
        <p:spPr/>
        <p:txBody>
          <a:bodyPr>
            <a:normAutofit fontScale="85000" lnSpcReduction="20000"/>
          </a:bodyPr>
          <a:lstStyle/>
          <a:p>
            <a:pPr marL="0" indent="0">
              <a:buNone/>
            </a:pPr>
            <a:r>
              <a:rPr lang="en-US" sz="3200" dirty="0">
                <a:solidFill>
                  <a:schemeClr val="tx1"/>
                </a:solidFill>
              </a:rPr>
              <a:t>X</a:t>
            </a:r>
            <a:r>
              <a:rPr lang="en-US" sz="3200" baseline="-25000" dirty="0">
                <a:solidFill>
                  <a:schemeClr val="tx1"/>
                </a:solidFill>
              </a:rPr>
              <a:t>(L x </a:t>
            </a:r>
            <a:r>
              <a:rPr lang="en-US" sz="3200" baseline="-25000" dirty="0" err="1">
                <a:solidFill>
                  <a:schemeClr val="tx1"/>
                </a:solidFill>
              </a:rPr>
              <a:t>dmodel</a:t>
            </a:r>
            <a:r>
              <a:rPr lang="en-US" sz="3200" baseline="-25000" dirty="0">
                <a:solidFill>
                  <a:schemeClr val="tx1"/>
                </a:solidFill>
              </a:rPr>
              <a:t>)</a:t>
            </a:r>
            <a:r>
              <a:rPr lang="en-US" sz="3200" dirty="0">
                <a:solidFill>
                  <a:schemeClr val="tx1"/>
                </a:solidFill>
              </a:rPr>
              <a:t>=Xin</a:t>
            </a:r>
            <a:r>
              <a:rPr lang="en-US" sz="3200" baseline="-25000" dirty="0">
                <a:solidFill>
                  <a:schemeClr val="tx1"/>
                </a:solidFill>
              </a:rPr>
              <a:t> (L x V) </a:t>
            </a:r>
            <a:r>
              <a:rPr lang="en-US" sz="3200" dirty="0">
                <a:solidFill>
                  <a:schemeClr val="tx1"/>
                </a:solidFill>
              </a:rPr>
              <a:t>*W</a:t>
            </a:r>
            <a:r>
              <a:rPr lang="en-US" sz="3200" baseline="-25000" dirty="0">
                <a:solidFill>
                  <a:schemeClr val="tx1"/>
                </a:solidFill>
              </a:rPr>
              <a:t>(V x </a:t>
            </a:r>
            <a:r>
              <a:rPr lang="en-US" baseline="-25000" dirty="0" err="1"/>
              <a:t>d</a:t>
            </a:r>
            <a:r>
              <a:rPr lang="en-US" sz="3200" baseline="-25000" dirty="0" err="1">
                <a:solidFill>
                  <a:schemeClr val="tx1"/>
                </a:solidFill>
              </a:rPr>
              <a:t>model</a:t>
            </a:r>
            <a:r>
              <a:rPr lang="en-US" sz="3200" baseline="-25000" dirty="0">
                <a:solidFill>
                  <a:schemeClr val="tx1"/>
                </a:solidFill>
              </a:rPr>
              <a:t>)   </a:t>
            </a:r>
            <a:r>
              <a:rPr lang="en-US" sz="3200" dirty="0">
                <a:solidFill>
                  <a:schemeClr val="tx1"/>
                </a:solidFill>
              </a:rPr>
              <a:t>; Xin is in one-hot</a:t>
            </a:r>
            <a:endParaRPr lang="en-US" sz="3200" baseline="-25000" dirty="0">
              <a:solidFill>
                <a:schemeClr val="tx1"/>
              </a:solidFill>
            </a:endParaRPr>
          </a:p>
          <a:p>
            <a:pPr marL="0" indent="0">
              <a:buNone/>
            </a:pPr>
            <a:r>
              <a:rPr lang="en-HK" sz="3200" dirty="0">
                <a:solidFill>
                  <a:schemeClr val="tx1"/>
                </a:solidFill>
              </a:rPr>
              <a:t>L=length of token, </a:t>
            </a:r>
            <a:r>
              <a:rPr lang="en-HK" dirty="0" err="1"/>
              <a:t>d</a:t>
            </a:r>
            <a:r>
              <a:rPr lang="en-HK" sz="3200" dirty="0" err="1">
                <a:solidFill>
                  <a:schemeClr val="tx1"/>
                </a:solidFill>
              </a:rPr>
              <a:t>model</a:t>
            </a:r>
            <a:r>
              <a:rPr lang="en-HK" sz="3200" dirty="0">
                <a:solidFill>
                  <a:schemeClr val="tx1"/>
                </a:solidFill>
              </a:rPr>
              <a:t>=token embedded dimension (commonly called the hidden dimension)</a:t>
            </a:r>
          </a:p>
          <a:p>
            <a:pPr marL="0" indent="0">
              <a:buNone/>
            </a:pPr>
            <a:r>
              <a:rPr lang="en-US" sz="3200" dirty="0" err="1">
                <a:solidFill>
                  <a:schemeClr val="tx1"/>
                </a:solidFill>
              </a:rPr>
              <a:t>Per_head_dimension</a:t>
            </a:r>
            <a:r>
              <a:rPr lang="en-US" sz="3200" dirty="0">
                <a:solidFill>
                  <a:schemeClr val="tx1"/>
                </a:solidFill>
              </a:rPr>
              <a:t>(</a:t>
            </a:r>
            <a:r>
              <a:rPr lang="en-US" sz="3200" dirty="0" err="1">
                <a:solidFill>
                  <a:schemeClr val="tx1"/>
                </a:solidFill>
              </a:rPr>
              <a:t>dq,dk,dv</a:t>
            </a:r>
            <a:r>
              <a:rPr lang="en-US" sz="3200" dirty="0">
                <a:solidFill>
                  <a:schemeClr val="tx1"/>
                </a:solidFill>
              </a:rPr>
              <a:t>), set </a:t>
            </a:r>
            <a:r>
              <a:rPr lang="en-US" sz="3200" dirty="0" err="1">
                <a:solidFill>
                  <a:schemeClr val="tx1"/>
                </a:solidFill>
              </a:rPr>
              <a:t>dq</a:t>
            </a:r>
            <a:r>
              <a:rPr lang="en-US" sz="3200" dirty="0">
                <a:solidFill>
                  <a:schemeClr val="tx1"/>
                </a:solidFill>
              </a:rPr>
              <a:t>=dk=dv</a:t>
            </a:r>
          </a:p>
          <a:p>
            <a:pPr marL="0" indent="0">
              <a:buNone/>
            </a:pPr>
            <a:r>
              <a:rPr lang="en-US" sz="3200" dirty="0">
                <a:solidFill>
                  <a:schemeClr val="tx1"/>
                </a:solidFill>
              </a:rPr>
              <a:t>Q(L x </a:t>
            </a:r>
            <a:r>
              <a:rPr lang="en-US" sz="3200" dirty="0" err="1">
                <a:solidFill>
                  <a:schemeClr val="tx1"/>
                </a:solidFill>
              </a:rPr>
              <a:t>dq</a:t>
            </a:r>
            <a:r>
              <a:rPr lang="en-US" sz="3200" dirty="0">
                <a:solidFill>
                  <a:schemeClr val="tx1"/>
                </a:solidFill>
              </a:rPr>
              <a:t>)=XPE(</a:t>
            </a:r>
            <a:r>
              <a:rPr lang="en-US" sz="3200" dirty="0" err="1">
                <a:solidFill>
                  <a:schemeClr val="tx1"/>
                </a:solidFill>
              </a:rPr>
              <a:t>L,dmodel</a:t>
            </a:r>
            <a:r>
              <a:rPr lang="en-US" sz="3200" dirty="0">
                <a:solidFill>
                  <a:schemeClr val="tx1"/>
                </a:solidFill>
              </a:rPr>
              <a:t>)*</a:t>
            </a:r>
            <a:r>
              <a:rPr lang="en-US" sz="3200" dirty="0" err="1">
                <a:solidFill>
                  <a:schemeClr val="tx1"/>
                </a:solidFill>
              </a:rPr>
              <a:t>Wq</a:t>
            </a:r>
            <a:r>
              <a:rPr lang="en-US" sz="3200" dirty="0">
                <a:solidFill>
                  <a:schemeClr val="tx1"/>
                </a:solidFill>
              </a:rPr>
              <a:t> (</a:t>
            </a:r>
            <a:r>
              <a:rPr lang="en-US" sz="3200" dirty="0" err="1">
                <a:solidFill>
                  <a:schemeClr val="tx1"/>
                </a:solidFill>
              </a:rPr>
              <a:t>dmodel,dq</a:t>
            </a:r>
            <a:r>
              <a:rPr lang="en-US" sz="3200" dirty="0">
                <a:solidFill>
                  <a:schemeClr val="tx1"/>
                </a:solidFill>
              </a:rPr>
              <a:t>) +1</a:t>
            </a:r>
            <a:r>
              <a:rPr lang="en-US" sz="3200" baseline="-25000" dirty="0">
                <a:solidFill>
                  <a:schemeClr val="tx1"/>
                </a:solidFill>
              </a:rPr>
              <a:t>L</a:t>
            </a:r>
            <a:r>
              <a:rPr lang="en-US" sz="3200" dirty="0">
                <a:solidFill>
                  <a:schemeClr val="tx1"/>
                </a:solidFill>
              </a:rPr>
              <a:t>*(</a:t>
            </a:r>
            <a:r>
              <a:rPr lang="en-US" sz="3200" dirty="0" err="1">
                <a:solidFill>
                  <a:schemeClr val="tx1"/>
                </a:solidFill>
              </a:rPr>
              <a:t>b</a:t>
            </a:r>
            <a:r>
              <a:rPr lang="en-US" sz="3200" baseline="-25000" dirty="0" err="1">
                <a:solidFill>
                  <a:schemeClr val="tx1"/>
                </a:solidFill>
              </a:rPr>
              <a:t>dq</a:t>
            </a:r>
            <a:r>
              <a:rPr lang="en-US" sz="3200" dirty="0">
                <a:solidFill>
                  <a:schemeClr val="tx1"/>
                </a:solidFill>
              </a:rPr>
              <a:t>)</a:t>
            </a:r>
            <a:r>
              <a:rPr lang="en-US" sz="3200" baseline="30000" dirty="0">
                <a:solidFill>
                  <a:schemeClr val="tx1"/>
                </a:solidFill>
              </a:rPr>
              <a:t>T</a:t>
            </a:r>
          </a:p>
          <a:p>
            <a:pPr marL="0" indent="0">
              <a:buNone/>
            </a:pPr>
            <a:r>
              <a:rPr lang="en-US" sz="3200" dirty="0">
                <a:solidFill>
                  <a:schemeClr val="tx1"/>
                </a:solidFill>
              </a:rPr>
              <a:t>K(L x dk)=XPE(</a:t>
            </a:r>
            <a:r>
              <a:rPr lang="en-US" sz="3200" dirty="0" err="1">
                <a:solidFill>
                  <a:schemeClr val="tx1"/>
                </a:solidFill>
              </a:rPr>
              <a:t>L,dmodel</a:t>
            </a:r>
            <a:r>
              <a:rPr lang="en-US" sz="3200" dirty="0">
                <a:solidFill>
                  <a:schemeClr val="tx1"/>
                </a:solidFill>
              </a:rPr>
              <a:t>)*</a:t>
            </a:r>
            <a:r>
              <a:rPr lang="en-US" sz="3200" dirty="0" err="1">
                <a:solidFill>
                  <a:schemeClr val="tx1"/>
                </a:solidFill>
              </a:rPr>
              <a:t>Wk</a:t>
            </a:r>
            <a:r>
              <a:rPr lang="en-US" sz="3200" dirty="0">
                <a:solidFill>
                  <a:schemeClr val="tx1"/>
                </a:solidFill>
              </a:rPr>
              <a:t> (</a:t>
            </a:r>
            <a:r>
              <a:rPr lang="en-US" sz="3200" dirty="0" err="1">
                <a:solidFill>
                  <a:schemeClr val="tx1"/>
                </a:solidFill>
              </a:rPr>
              <a:t>dmodel,dk</a:t>
            </a:r>
            <a:r>
              <a:rPr lang="en-US" sz="3200" dirty="0">
                <a:solidFill>
                  <a:schemeClr val="tx1"/>
                </a:solidFill>
              </a:rPr>
              <a:t>) +1</a:t>
            </a:r>
            <a:r>
              <a:rPr lang="en-US" sz="3200" baseline="-25000" dirty="0">
                <a:solidFill>
                  <a:schemeClr val="tx1"/>
                </a:solidFill>
              </a:rPr>
              <a:t>L</a:t>
            </a:r>
            <a:r>
              <a:rPr lang="en-US" sz="3200" dirty="0">
                <a:solidFill>
                  <a:schemeClr val="tx1"/>
                </a:solidFill>
              </a:rPr>
              <a:t>*(</a:t>
            </a:r>
            <a:r>
              <a:rPr lang="en-US" sz="3200" dirty="0" err="1">
                <a:solidFill>
                  <a:schemeClr val="tx1"/>
                </a:solidFill>
              </a:rPr>
              <a:t>b</a:t>
            </a:r>
            <a:r>
              <a:rPr lang="en-US" sz="3200" baseline="-25000" dirty="0" err="1">
                <a:solidFill>
                  <a:schemeClr val="tx1"/>
                </a:solidFill>
              </a:rPr>
              <a:t>dk</a:t>
            </a:r>
            <a:r>
              <a:rPr lang="en-US" sz="3200" dirty="0">
                <a:solidFill>
                  <a:schemeClr val="tx1"/>
                </a:solidFill>
              </a:rPr>
              <a:t>)</a:t>
            </a:r>
            <a:r>
              <a:rPr lang="en-US" sz="3200" baseline="30000" dirty="0">
                <a:solidFill>
                  <a:schemeClr val="tx1"/>
                </a:solidFill>
              </a:rPr>
              <a:t>T</a:t>
            </a:r>
          </a:p>
          <a:p>
            <a:pPr marL="0" indent="0">
              <a:buNone/>
            </a:pPr>
            <a:r>
              <a:rPr lang="en-US" sz="3200" dirty="0">
                <a:solidFill>
                  <a:schemeClr val="tx1"/>
                </a:solidFill>
              </a:rPr>
              <a:t>V(L x dv)=XPE(</a:t>
            </a:r>
            <a:r>
              <a:rPr lang="en-US" sz="3200" dirty="0" err="1">
                <a:solidFill>
                  <a:schemeClr val="tx1"/>
                </a:solidFill>
              </a:rPr>
              <a:t>L,dmodel</a:t>
            </a:r>
            <a:r>
              <a:rPr lang="en-US" sz="3200" dirty="0">
                <a:solidFill>
                  <a:schemeClr val="tx1"/>
                </a:solidFill>
              </a:rPr>
              <a:t>)*Wv (</a:t>
            </a:r>
            <a:r>
              <a:rPr lang="en-US" sz="3200" dirty="0" err="1">
                <a:solidFill>
                  <a:schemeClr val="tx1"/>
                </a:solidFill>
              </a:rPr>
              <a:t>dmodel,dv</a:t>
            </a:r>
            <a:r>
              <a:rPr lang="en-US" sz="3200" dirty="0">
                <a:solidFill>
                  <a:schemeClr val="tx1"/>
                </a:solidFill>
              </a:rPr>
              <a:t>) +1</a:t>
            </a:r>
            <a:r>
              <a:rPr lang="en-US" sz="3200" baseline="-25000" dirty="0">
                <a:solidFill>
                  <a:schemeClr val="tx1"/>
                </a:solidFill>
              </a:rPr>
              <a:t>L</a:t>
            </a:r>
            <a:r>
              <a:rPr lang="en-US" sz="3200" dirty="0">
                <a:solidFill>
                  <a:schemeClr val="tx1"/>
                </a:solidFill>
              </a:rPr>
              <a:t>*(</a:t>
            </a:r>
            <a:r>
              <a:rPr lang="en-US" sz="3200" dirty="0" err="1">
                <a:solidFill>
                  <a:schemeClr val="tx1"/>
                </a:solidFill>
              </a:rPr>
              <a:t>b</a:t>
            </a:r>
            <a:r>
              <a:rPr lang="en-US" sz="3200" baseline="-25000" dirty="0" err="1">
                <a:solidFill>
                  <a:schemeClr val="tx1"/>
                </a:solidFill>
              </a:rPr>
              <a:t>dv</a:t>
            </a:r>
            <a:r>
              <a:rPr lang="en-US" sz="3200" dirty="0">
                <a:solidFill>
                  <a:schemeClr val="tx1"/>
                </a:solidFill>
              </a:rPr>
              <a:t>)</a:t>
            </a:r>
            <a:r>
              <a:rPr lang="en-US" sz="3200" baseline="30000" dirty="0">
                <a:solidFill>
                  <a:schemeClr val="tx1"/>
                </a:solidFill>
              </a:rPr>
              <a:t>T</a:t>
            </a:r>
          </a:p>
          <a:p>
            <a:pPr marL="0" indent="0">
              <a:buNone/>
            </a:pPr>
            <a:r>
              <a:rPr lang="en-US" sz="3200" dirty="0">
                <a:solidFill>
                  <a:schemeClr val="tx1"/>
                </a:solidFill>
              </a:rPr>
              <a:t>1</a:t>
            </a:r>
            <a:r>
              <a:rPr lang="en-US" sz="3200" baseline="-25000" dirty="0">
                <a:solidFill>
                  <a:schemeClr val="tx1"/>
                </a:solidFill>
              </a:rPr>
              <a:t>L </a:t>
            </a:r>
            <a:r>
              <a:rPr lang="en-HK" sz="3200" dirty="0">
                <a:solidFill>
                  <a:schemeClr val="tx1"/>
                </a:solidFill>
              </a:rPr>
              <a:t>= a </a:t>
            </a:r>
            <a:r>
              <a:rPr lang="en-HK" sz="3200" b="1" dirty="0">
                <a:solidFill>
                  <a:schemeClr val="tx1"/>
                </a:solidFill>
              </a:rPr>
              <a:t>vector of ones</a:t>
            </a:r>
            <a:r>
              <a:rPr lang="en-HK" sz="3200" dirty="0">
                <a:solidFill>
                  <a:schemeClr val="tx1"/>
                </a:solidFill>
              </a:rPr>
              <a:t> with length L.</a:t>
            </a:r>
          </a:p>
          <a:p>
            <a:pPr marL="0" indent="0">
              <a:buNone/>
            </a:pPr>
            <a:endParaRPr lang="en-US" sz="3200" dirty="0"/>
          </a:p>
          <a:p>
            <a:pPr marL="0" indent="0">
              <a:buNone/>
            </a:pPr>
            <a:r>
              <a:rPr lang="en-US" sz="3200" dirty="0"/>
              <a:t>Concatenate heads to become MHATT (Multi-head attention)</a:t>
            </a:r>
          </a:p>
          <a:p>
            <a:endParaRPr lang="en-HK" dirty="0"/>
          </a:p>
        </p:txBody>
      </p:sp>
      <p:sp>
        <p:nvSpPr>
          <p:cNvPr id="4" name="Footer Placeholder 3">
            <a:extLst>
              <a:ext uri="{FF2B5EF4-FFF2-40B4-BE49-F238E27FC236}">
                <a16:creationId xmlns:a16="http://schemas.microsoft.com/office/drawing/2014/main" id="{60D809F7-FAFE-C206-DAE5-07857BBF2B4D}"/>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893566B5-5AF7-AEA0-46FF-2C7C44ADB65A}"/>
              </a:ext>
            </a:extLst>
          </p:cNvPr>
          <p:cNvSpPr>
            <a:spLocks noGrp="1"/>
          </p:cNvSpPr>
          <p:nvPr>
            <p:ph type="sldNum" sz="quarter" idx="12"/>
          </p:nvPr>
        </p:nvSpPr>
        <p:spPr/>
        <p:txBody>
          <a:bodyPr/>
          <a:lstStyle/>
          <a:p>
            <a:fld id="{7C12A529-2220-4038-9210-A21DB7BAEFCE}" type="slidenum">
              <a:rPr lang="en-US" smtClean="0"/>
              <a:t>30</a:t>
            </a:fld>
            <a:endParaRPr lang="en-US"/>
          </a:p>
        </p:txBody>
      </p:sp>
    </p:spTree>
    <p:extLst>
      <p:ext uri="{BB962C8B-B14F-4D97-AF65-F5344CB8AC3E}">
        <p14:creationId xmlns:p14="http://schemas.microsoft.com/office/powerpoint/2010/main" val="368527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22DB-E356-CA64-05FA-C9F731CB8EBC}"/>
              </a:ext>
            </a:extLst>
          </p:cNvPr>
          <p:cNvSpPr>
            <a:spLocks noGrp="1"/>
          </p:cNvSpPr>
          <p:nvPr>
            <p:ph type="title"/>
          </p:nvPr>
        </p:nvSpPr>
        <p:spPr/>
        <p:txBody>
          <a:bodyPr/>
          <a:lstStyle/>
          <a:p>
            <a:r>
              <a:rPr lang="en-US" dirty="0"/>
              <a:t>Multi-head</a:t>
            </a:r>
            <a:endParaRPr lang="en-HK" dirty="0"/>
          </a:p>
        </p:txBody>
      </p:sp>
      <p:sp>
        <p:nvSpPr>
          <p:cNvPr id="3" name="Content Placeholder 2">
            <a:extLst>
              <a:ext uri="{FF2B5EF4-FFF2-40B4-BE49-F238E27FC236}">
                <a16:creationId xmlns:a16="http://schemas.microsoft.com/office/drawing/2014/main" id="{F089BDC0-9C72-1FA9-8968-2E7B614E4340}"/>
              </a:ext>
            </a:extLst>
          </p:cNvPr>
          <p:cNvSpPr>
            <a:spLocks noGrp="1"/>
          </p:cNvSpPr>
          <p:nvPr>
            <p:ph idx="1"/>
          </p:nvPr>
        </p:nvSpPr>
        <p:spPr/>
        <p:txBody>
          <a:bodyPr/>
          <a:lstStyle/>
          <a:p>
            <a:r>
              <a:rPr lang="en-US" dirty="0"/>
              <a:t>Concatenate heads (h1,h2,..) to become Multi-head</a:t>
            </a:r>
            <a:endParaRPr lang="en-HK" dirty="0"/>
          </a:p>
        </p:txBody>
      </p:sp>
      <p:sp>
        <p:nvSpPr>
          <p:cNvPr id="4" name="Footer Placeholder 3">
            <a:extLst>
              <a:ext uri="{FF2B5EF4-FFF2-40B4-BE49-F238E27FC236}">
                <a16:creationId xmlns:a16="http://schemas.microsoft.com/office/drawing/2014/main" id="{4B39E76F-E7D7-0BEC-1D8B-36B83E365F1F}"/>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69DC4358-7123-94D3-EB98-AF12989ED9AE}"/>
              </a:ext>
            </a:extLst>
          </p:cNvPr>
          <p:cNvSpPr>
            <a:spLocks noGrp="1"/>
          </p:cNvSpPr>
          <p:nvPr>
            <p:ph type="sldNum" sz="quarter" idx="12"/>
          </p:nvPr>
        </p:nvSpPr>
        <p:spPr/>
        <p:txBody>
          <a:bodyPr/>
          <a:lstStyle/>
          <a:p>
            <a:fld id="{7C12A529-2220-4038-9210-A21DB7BAEFCE}" type="slidenum">
              <a:rPr lang="en-US" smtClean="0"/>
              <a:t>31</a:t>
            </a:fld>
            <a:endParaRPr lang="en-US"/>
          </a:p>
        </p:txBody>
      </p:sp>
      <p:pic>
        <p:nvPicPr>
          <p:cNvPr id="6" name="Picture 5">
            <a:extLst>
              <a:ext uri="{FF2B5EF4-FFF2-40B4-BE49-F238E27FC236}">
                <a16:creationId xmlns:a16="http://schemas.microsoft.com/office/drawing/2014/main" id="{2C1CD238-B9BF-ECC5-F5C6-05FD7E21C4BC}"/>
              </a:ext>
            </a:extLst>
          </p:cNvPr>
          <p:cNvPicPr>
            <a:picLocks noChangeAspect="1"/>
          </p:cNvPicPr>
          <p:nvPr/>
        </p:nvPicPr>
        <p:blipFill>
          <a:blip r:embed="rId2"/>
          <a:stretch>
            <a:fillRect/>
          </a:stretch>
        </p:blipFill>
        <p:spPr>
          <a:xfrm>
            <a:off x="3276600" y="2286000"/>
            <a:ext cx="2819955" cy="3487652"/>
          </a:xfrm>
          <a:prstGeom prst="rect">
            <a:avLst/>
          </a:prstGeom>
        </p:spPr>
      </p:pic>
    </p:spTree>
    <p:extLst>
      <p:ext uri="{BB962C8B-B14F-4D97-AF65-F5344CB8AC3E}">
        <p14:creationId xmlns:p14="http://schemas.microsoft.com/office/powerpoint/2010/main" val="3370425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E4A603C-3FED-5744-35DA-6B29402D5476}"/>
              </a:ext>
            </a:extLst>
          </p:cNvPr>
          <p:cNvPicPr>
            <a:picLocks noChangeAspect="1"/>
          </p:cNvPicPr>
          <p:nvPr/>
        </p:nvPicPr>
        <p:blipFill>
          <a:blip r:embed="rId2"/>
          <a:stretch>
            <a:fillRect/>
          </a:stretch>
        </p:blipFill>
        <p:spPr>
          <a:xfrm>
            <a:off x="5161824" y="1746330"/>
            <a:ext cx="2904742" cy="3592514"/>
          </a:xfrm>
          <a:prstGeom prst="rect">
            <a:avLst/>
          </a:prstGeom>
        </p:spPr>
      </p:pic>
      <p:sp>
        <p:nvSpPr>
          <p:cNvPr id="2" name="Title 1">
            <a:extLst>
              <a:ext uri="{FF2B5EF4-FFF2-40B4-BE49-F238E27FC236}">
                <a16:creationId xmlns:a16="http://schemas.microsoft.com/office/drawing/2014/main" id="{C580AC08-F750-5F7A-B2B5-491A8FAF88DC}"/>
              </a:ext>
            </a:extLst>
          </p:cNvPr>
          <p:cNvSpPr>
            <a:spLocks noGrp="1"/>
          </p:cNvSpPr>
          <p:nvPr>
            <p:ph type="title"/>
          </p:nvPr>
        </p:nvSpPr>
        <p:spPr>
          <a:xfrm>
            <a:off x="457199" y="136525"/>
            <a:ext cx="4597467" cy="646331"/>
          </a:xfrm>
        </p:spPr>
        <p:txBody>
          <a:bodyPr>
            <a:noAutofit/>
          </a:bodyPr>
          <a:lstStyle/>
          <a:p>
            <a:r>
              <a:rPr lang="en-US" sz="2400" dirty="0"/>
              <a:t>Overview of Multi-head structure</a:t>
            </a:r>
            <a:endParaRPr lang="en-HK" sz="2400" dirty="0"/>
          </a:p>
        </p:txBody>
      </p:sp>
      <p:sp>
        <p:nvSpPr>
          <p:cNvPr id="3" name="Content Placeholder 2">
            <a:extLst>
              <a:ext uri="{FF2B5EF4-FFF2-40B4-BE49-F238E27FC236}">
                <a16:creationId xmlns:a16="http://schemas.microsoft.com/office/drawing/2014/main" id="{76A4C719-5653-A5D5-F6A1-D11BF71DCFEB}"/>
              </a:ext>
            </a:extLst>
          </p:cNvPr>
          <p:cNvSpPr>
            <a:spLocks noGrp="1"/>
          </p:cNvSpPr>
          <p:nvPr>
            <p:ph idx="1"/>
          </p:nvPr>
        </p:nvSpPr>
        <p:spPr>
          <a:xfrm>
            <a:off x="112025" y="914092"/>
            <a:ext cx="5991942" cy="5943908"/>
          </a:xfrm>
        </p:spPr>
        <p:txBody>
          <a:bodyPr>
            <a:normAutofit fontScale="85000" lnSpcReduction="10000"/>
          </a:bodyPr>
          <a:lstStyle/>
          <a:p>
            <a:r>
              <a:rPr lang="en-US" sz="2000" dirty="0"/>
              <a:t>//////////  Per head calculation //////////////////////</a:t>
            </a:r>
          </a:p>
          <a:p>
            <a:r>
              <a:rPr lang="en-US" sz="2000" dirty="0"/>
              <a:t>Dimensions of parameters</a:t>
            </a:r>
          </a:p>
          <a:p>
            <a:r>
              <a:rPr lang="en-US" sz="2000" dirty="0"/>
              <a:t>Token length (L)=5 </a:t>
            </a:r>
          </a:p>
          <a:p>
            <a:r>
              <a:rPr lang="en-US" sz="2000" dirty="0"/>
              <a:t>Token embedding dimension (</a:t>
            </a:r>
            <a:r>
              <a:rPr lang="en-US" sz="2000" dirty="0" err="1"/>
              <a:t>dmodel</a:t>
            </a:r>
            <a:r>
              <a:rPr lang="en-US" sz="2000" dirty="0"/>
              <a:t>)=6</a:t>
            </a:r>
          </a:p>
          <a:p>
            <a:r>
              <a:rPr lang="en-US" sz="2000" dirty="0"/>
              <a:t>XPE</a:t>
            </a:r>
            <a:r>
              <a:rPr lang="en-US" sz="2000" baseline="-25000" dirty="0"/>
              <a:t>(L=5 x </a:t>
            </a:r>
            <a:r>
              <a:rPr lang="en-US" sz="2000" baseline="-25000" dirty="0" err="1"/>
              <a:t>dmodel</a:t>
            </a:r>
            <a:r>
              <a:rPr lang="en-US" sz="2000" baseline="-25000" dirty="0"/>
              <a:t>=6)</a:t>
            </a:r>
            <a:r>
              <a:rPr lang="en-US" sz="2000" dirty="0"/>
              <a:t> (same as PE and X)</a:t>
            </a:r>
          </a:p>
          <a:p>
            <a:r>
              <a:rPr lang="en-US" sz="2000" dirty="0" err="1"/>
              <a:t>Per_head_dimension</a:t>
            </a:r>
            <a:r>
              <a:rPr lang="en-US" sz="2000" dirty="0"/>
              <a:t>(</a:t>
            </a:r>
            <a:r>
              <a:rPr lang="en-US" sz="2000" dirty="0" err="1"/>
              <a:t>dq,dk,dv</a:t>
            </a:r>
            <a:r>
              <a:rPr lang="en-US" sz="2000" dirty="0"/>
              <a:t>)=2</a:t>
            </a:r>
          </a:p>
          <a:p>
            <a:pPr lvl="1"/>
            <a:r>
              <a:rPr lang="en-US" sz="1600" dirty="0"/>
              <a:t>Q </a:t>
            </a:r>
            <a:r>
              <a:rPr lang="en-US" sz="1600" baseline="-25000" dirty="0"/>
              <a:t>(L=5 x </a:t>
            </a:r>
            <a:r>
              <a:rPr lang="en-US" sz="1600" baseline="-25000" dirty="0" err="1"/>
              <a:t>dq</a:t>
            </a:r>
            <a:r>
              <a:rPr lang="en-US" sz="1600" baseline="-25000" dirty="0"/>
              <a:t>=2)</a:t>
            </a:r>
            <a:r>
              <a:rPr lang="en-US" sz="1600" dirty="0"/>
              <a:t>=XPEX</a:t>
            </a:r>
            <a:r>
              <a:rPr lang="en-US" sz="1600" baseline="-25000" dirty="0"/>
              <a:t>(L x </a:t>
            </a:r>
            <a:r>
              <a:rPr lang="en-US" sz="1600" baseline="-25000" dirty="0" err="1"/>
              <a:t>dmodel</a:t>
            </a:r>
            <a:r>
              <a:rPr lang="en-US" sz="1600" baseline="-25000" dirty="0"/>
              <a:t>)</a:t>
            </a:r>
            <a:r>
              <a:rPr lang="en-US" sz="1600" dirty="0"/>
              <a:t>*</a:t>
            </a:r>
            <a:r>
              <a:rPr lang="en-US" sz="1600" dirty="0" err="1"/>
              <a:t>Wq</a:t>
            </a:r>
            <a:r>
              <a:rPr lang="en-US" sz="1600" baseline="-25000" dirty="0"/>
              <a:t>(</a:t>
            </a:r>
            <a:r>
              <a:rPr lang="en-US" sz="1600" baseline="-25000" dirty="0" err="1"/>
              <a:t>dmodel,dq</a:t>
            </a:r>
            <a:r>
              <a:rPr lang="en-US" sz="1600" baseline="-25000" dirty="0"/>
              <a:t>) </a:t>
            </a:r>
            <a:r>
              <a:rPr lang="en-US" sz="1600" dirty="0"/>
              <a:t>+1</a:t>
            </a:r>
            <a:r>
              <a:rPr lang="en-US" sz="1600" baseline="-25000" dirty="0"/>
              <a:t>L</a:t>
            </a:r>
            <a:r>
              <a:rPr lang="en-US" sz="1600" dirty="0"/>
              <a:t>*(</a:t>
            </a:r>
            <a:r>
              <a:rPr lang="en-US" sz="1600" dirty="0" err="1"/>
              <a:t>b</a:t>
            </a:r>
            <a:r>
              <a:rPr lang="en-US" sz="1600" baseline="-25000" dirty="0" err="1"/>
              <a:t>dq</a:t>
            </a:r>
            <a:r>
              <a:rPr lang="en-US" sz="1600" dirty="0"/>
              <a:t>)</a:t>
            </a:r>
            <a:r>
              <a:rPr lang="en-US" sz="1600" baseline="30000" dirty="0"/>
              <a:t>T</a:t>
            </a:r>
          </a:p>
          <a:p>
            <a:pPr lvl="1"/>
            <a:r>
              <a:rPr lang="en-US" sz="1600" dirty="0"/>
              <a:t>K </a:t>
            </a:r>
            <a:r>
              <a:rPr lang="en-US" sz="1600" baseline="-25000" dirty="0"/>
              <a:t>(L=5 x dk=2)</a:t>
            </a:r>
            <a:r>
              <a:rPr lang="en-US" sz="1600" dirty="0"/>
              <a:t>=XPEX</a:t>
            </a:r>
            <a:r>
              <a:rPr lang="en-US" sz="1600" baseline="-25000" dirty="0"/>
              <a:t>(L x </a:t>
            </a:r>
            <a:r>
              <a:rPr lang="en-US" sz="1600" baseline="-25000" dirty="0" err="1"/>
              <a:t>dmodel</a:t>
            </a:r>
            <a:r>
              <a:rPr lang="en-US" sz="1600" baseline="-25000" dirty="0"/>
              <a:t>)</a:t>
            </a:r>
            <a:r>
              <a:rPr lang="en-US" sz="1600" dirty="0"/>
              <a:t>*</a:t>
            </a:r>
            <a:r>
              <a:rPr lang="en-US" sz="1600" dirty="0" err="1"/>
              <a:t>Wk</a:t>
            </a:r>
            <a:r>
              <a:rPr lang="en-US" sz="1600" baseline="-25000" dirty="0"/>
              <a:t>(</a:t>
            </a:r>
            <a:r>
              <a:rPr lang="en-US" sz="1600" baseline="-25000" dirty="0" err="1"/>
              <a:t>dmodel,dk</a:t>
            </a:r>
            <a:r>
              <a:rPr lang="en-US" sz="1600" baseline="-25000" dirty="0"/>
              <a:t>)</a:t>
            </a:r>
            <a:r>
              <a:rPr lang="en-US" sz="1600" dirty="0"/>
              <a:t> +1</a:t>
            </a:r>
            <a:r>
              <a:rPr lang="en-US" sz="1600" baseline="-25000" dirty="0"/>
              <a:t>L</a:t>
            </a:r>
            <a:r>
              <a:rPr lang="en-US" sz="1600" dirty="0"/>
              <a:t>*(</a:t>
            </a:r>
            <a:r>
              <a:rPr lang="en-US" sz="1600" dirty="0" err="1"/>
              <a:t>b</a:t>
            </a:r>
            <a:r>
              <a:rPr lang="en-US" sz="1600" baseline="-25000" dirty="0" err="1"/>
              <a:t>dk</a:t>
            </a:r>
            <a:r>
              <a:rPr lang="en-US" sz="1600" dirty="0"/>
              <a:t>)</a:t>
            </a:r>
            <a:r>
              <a:rPr lang="en-US" sz="1600" baseline="30000" dirty="0"/>
              <a:t>T</a:t>
            </a:r>
            <a:endParaRPr lang="en-US" sz="1600" dirty="0"/>
          </a:p>
          <a:p>
            <a:pPr lvl="1"/>
            <a:r>
              <a:rPr lang="en-US" sz="1600" dirty="0"/>
              <a:t>V </a:t>
            </a:r>
            <a:r>
              <a:rPr lang="en-US" sz="1600" baseline="-25000" dirty="0"/>
              <a:t>(L=5 x dv=2)</a:t>
            </a:r>
            <a:r>
              <a:rPr lang="en-US" sz="1600" dirty="0"/>
              <a:t>=XPEX</a:t>
            </a:r>
            <a:r>
              <a:rPr lang="en-US" sz="1600" baseline="-25000" dirty="0"/>
              <a:t>(L x </a:t>
            </a:r>
            <a:r>
              <a:rPr lang="en-US" sz="1600" baseline="-25000" dirty="0" err="1"/>
              <a:t>dmodel</a:t>
            </a:r>
            <a:r>
              <a:rPr lang="en-US" sz="1600" baseline="-25000" dirty="0"/>
              <a:t>)</a:t>
            </a:r>
            <a:r>
              <a:rPr lang="en-US" sz="1600" dirty="0"/>
              <a:t>*</a:t>
            </a:r>
            <a:r>
              <a:rPr lang="en-US" sz="1600" dirty="0" err="1"/>
              <a:t>Wq</a:t>
            </a:r>
            <a:r>
              <a:rPr lang="en-US" sz="1600" baseline="-25000" dirty="0"/>
              <a:t>(</a:t>
            </a:r>
            <a:r>
              <a:rPr lang="en-US" sz="1600" baseline="-25000" dirty="0" err="1"/>
              <a:t>dmodel,dv</a:t>
            </a:r>
            <a:r>
              <a:rPr lang="en-US" sz="1600" baseline="-25000" dirty="0"/>
              <a:t>)</a:t>
            </a:r>
            <a:r>
              <a:rPr lang="en-US" sz="1600" dirty="0"/>
              <a:t> +1</a:t>
            </a:r>
            <a:r>
              <a:rPr lang="en-US" sz="1600" baseline="-25000" dirty="0"/>
              <a:t>L</a:t>
            </a:r>
            <a:r>
              <a:rPr lang="en-US" sz="1600" dirty="0"/>
              <a:t>*(</a:t>
            </a:r>
            <a:r>
              <a:rPr lang="en-US" sz="1600" dirty="0" err="1"/>
              <a:t>b</a:t>
            </a:r>
            <a:r>
              <a:rPr lang="en-US" sz="1600" baseline="-25000" dirty="0" err="1"/>
              <a:t>dv</a:t>
            </a:r>
            <a:r>
              <a:rPr lang="en-US" sz="1600" dirty="0"/>
              <a:t>)</a:t>
            </a:r>
            <a:r>
              <a:rPr lang="en-US" sz="1600" baseline="30000" dirty="0"/>
              <a:t>T</a:t>
            </a:r>
            <a:endParaRPr lang="en-US" sz="1600" dirty="0"/>
          </a:p>
          <a:p>
            <a:r>
              <a:rPr lang="en-US" sz="2000" dirty="0"/>
              <a:t>Number of heads (h)=</a:t>
            </a:r>
            <a:r>
              <a:rPr lang="en-US" sz="2000" dirty="0" err="1"/>
              <a:t>dmodel</a:t>
            </a:r>
            <a:r>
              <a:rPr lang="en-US" sz="2000" dirty="0"/>
              <a:t>/dv=6/2=3</a:t>
            </a:r>
          </a:p>
          <a:p>
            <a:endParaRPr lang="en-US" sz="2000" dirty="0"/>
          </a:p>
          <a:p>
            <a:r>
              <a:rPr lang="en-US" sz="2000" dirty="0"/>
              <a:t>///////////Concatenation: </a:t>
            </a:r>
            <a:r>
              <a:rPr lang="en-US" sz="2000" dirty="0" err="1"/>
              <a:t>concat</a:t>
            </a:r>
            <a:r>
              <a:rPr lang="en-US" sz="2000" dirty="0"/>
              <a:t>. Heads //////////</a:t>
            </a:r>
          </a:p>
          <a:p>
            <a:r>
              <a:rPr lang="en-US" sz="2000" dirty="0" err="1"/>
              <a:t>Concat_output</a:t>
            </a:r>
            <a:r>
              <a:rPr lang="en-US" sz="2000" dirty="0"/>
              <a:t> (Z</a:t>
            </a:r>
            <a:r>
              <a:rPr lang="en-US" sz="2000" baseline="-25000" dirty="0"/>
              <a:t> (L=5 x h*dv=</a:t>
            </a:r>
            <a:r>
              <a:rPr lang="en-US" sz="2000" baseline="-25000" dirty="0" err="1"/>
              <a:t>dmodel</a:t>
            </a:r>
            <a:r>
              <a:rPr lang="en-US" sz="2000" baseline="-25000" dirty="0"/>
              <a:t>=6)</a:t>
            </a:r>
            <a:r>
              <a:rPr lang="en-US" sz="2000" dirty="0"/>
              <a:t>) =</a:t>
            </a:r>
          </a:p>
          <a:p>
            <a:r>
              <a:rPr lang="en-US" sz="1600" dirty="0"/>
              <a:t>Z=</a:t>
            </a:r>
            <a:r>
              <a:rPr lang="en-US" sz="1600" dirty="0" err="1"/>
              <a:t>Concat</a:t>
            </a:r>
            <a:r>
              <a:rPr lang="en-US" sz="1600" dirty="0"/>
              <a:t>( Z1</a:t>
            </a:r>
            <a:r>
              <a:rPr lang="en-US" sz="1600" baseline="-25000" dirty="0"/>
              <a:t>(L x dv)</a:t>
            </a:r>
            <a:r>
              <a:rPr lang="en-US" sz="1600" dirty="0"/>
              <a:t>, Z2</a:t>
            </a:r>
            <a:r>
              <a:rPr lang="en-US" sz="1600" baseline="-25000" dirty="0"/>
              <a:t>(L x dv)</a:t>
            </a:r>
            <a:r>
              <a:rPr lang="en-US" sz="1600" dirty="0"/>
              <a:t>, Z3</a:t>
            </a:r>
            <a:r>
              <a:rPr lang="en-US" sz="1600" baseline="-25000" dirty="0"/>
              <a:t>(L x dv)</a:t>
            </a:r>
            <a:r>
              <a:rPr lang="en-US" sz="1600" dirty="0"/>
              <a:t>)</a:t>
            </a:r>
            <a:r>
              <a:rPr lang="en-US" sz="1600" baseline="-25000" dirty="0"/>
              <a:t> (L x h*dv)</a:t>
            </a:r>
            <a:endParaRPr lang="en-US" sz="1600" dirty="0"/>
          </a:p>
          <a:p>
            <a:r>
              <a:rPr lang="en-US" sz="2000" dirty="0"/>
              <a:t>Output projection weight(Wo)</a:t>
            </a:r>
            <a:r>
              <a:rPr lang="en-US" sz="2000" baseline="-25000" dirty="0"/>
              <a:t> (</a:t>
            </a:r>
            <a:r>
              <a:rPr lang="en-US" sz="2000" baseline="-25000" dirty="0" err="1"/>
              <a:t>dmodel</a:t>
            </a:r>
            <a:r>
              <a:rPr lang="en-US" sz="2000" baseline="-25000" dirty="0"/>
              <a:t> x </a:t>
            </a:r>
            <a:r>
              <a:rPr lang="en-US" sz="2000" baseline="-25000" dirty="0" err="1"/>
              <a:t>dmodel</a:t>
            </a:r>
            <a:r>
              <a:rPr lang="en-US" sz="2000" baseline="-25000" dirty="0"/>
              <a:t>) </a:t>
            </a:r>
          </a:p>
          <a:p>
            <a:r>
              <a:rPr lang="en-US" sz="2000" dirty="0"/>
              <a:t>MHATT</a:t>
            </a:r>
            <a:r>
              <a:rPr lang="en-US" sz="2000" baseline="-25000" dirty="0"/>
              <a:t> (L=5 x </a:t>
            </a:r>
            <a:r>
              <a:rPr lang="en-US" sz="2000" baseline="-25000" dirty="0" err="1"/>
              <a:t>dmodel</a:t>
            </a:r>
            <a:r>
              <a:rPr lang="en-US" sz="2000" baseline="-25000" dirty="0"/>
              <a:t>=6) </a:t>
            </a:r>
            <a:r>
              <a:rPr lang="en-US" sz="2000" dirty="0"/>
              <a:t>=</a:t>
            </a:r>
          </a:p>
          <a:p>
            <a:r>
              <a:rPr lang="en-US" sz="2000" dirty="0" err="1"/>
              <a:t>Multihead</a:t>
            </a:r>
            <a:r>
              <a:rPr lang="en-US" sz="2000" dirty="0"/>
              <a:t> attention output</a:t>
            </a:r>
            <a:r>
              <a:rPr lang="en-US" sz="2000" baseline="-25000" dirty="0"/>
              <a:t> (L x </a:t>
            </a:r>
            <a:r>
              <a:rPr lang="en-US" sz="2000" baseline="-25000" dirty="0" err="1"/>
              <a:t>dmodel</a:t>
            </a:r>
            <a:r>
              <a:rPr lang="en-US" sz="2000" baseline="-25000" dirty="0"/>
              <a:t>) </a:t>
            </a:r>
            <a:r>
              <a:rPr lang="en-US" sz="2000" dirty="0"/>
              <a:t>=</a:t>
            </a:r>
          </a:p>
          <a:p>
            <a:r>
              <a:rPr lang="en-US" sz="2000" dirty="0"/>
              <a:t>Z</a:t>
            </a:r>
            <a:r>
              <a:rPr lang="en-US" sz="2000" baseline="-25000" dirty="0"/>
              <a:t> (L x h*dv=</a:t>
            </a:r>
            <a:r>
              <a:rPr lang="en-US" sz="2000" baseline="-25000" dirty="0" err="1"/>
              <a:t>dmodel</a:t>
            </a:r>
            <a:r>
              <a:rPr lang="en-US" sz="2000" baseline="-25000" dirty="0"/>
              <a:t>)</a:t>
            </a:r>
            <a:r>
              <a:rPr lang="en-US" sz="2000" dirty="0"/>
              <a:t> * (Wo)</a:t>
            </a:r>
            <a:r>
              <a:rPr lang="en-US" sz="2000" baseline="-25000" dirty="0"/>
              <a:t> (</a:t>
            </a:r>
            <a:r>
              <a:rPr lang="en-US" sz="2000" baseline="-25000" dirty="0" err="1"/>
              <a:t>dmodel</a:t>
            </a:r>
            <a:r>
              <a:rPr lang="en-US" sz="2000" baseline="-25000" dirty="0"/>
              <a:t> x </a:t>
            </a:r>
            <a:r>
              <a:rPr lang="en-US" sz="2000" baseline="-25000" dirty="0" err="1"/>
              <a:t>dmodel</a:t>
            </a:r>
            <a:r>
              <a:rPr lang="en-US" sz="2000" baseline="-25000" dirty="0"/>
              <a:t>)  </a:t>
            </a:r>
            <a:r>
              <a:rPr lang="en-US" sz="2000" dirty="0"/>
              <a:t>+(1</a:t>
            </a:r>
            <a:r>
              <a:rPr lang="en-US" sz="2000" baseline="-25000" dirty="0"/>
              <a:t>L</a:t>
            </a:r>
            <a:r>
              <a:rPr lang="en-US" sz="2000" dirty="0"/>
              <a:t>*(</a:t>
            </a:r>
            <a:r>
              <a:rPr lang="en-US" sz="2000" dirty="0" err="1"/>
              <a:t>b</a:t>
            </a:r>
            <a:r>
              <a:rPr lang="en-US" sz="2000" baseline="-25000" dirty="0" err="1"/>
              <a:t>o</a:t>
            </a:r>
            <a:r>
              <a:rPr lang="en-US" sz="2000" dirty="0"/>
              <a:t>)</a:t>
            </a:r>
            <a:r>
              <a:rPr lang="en-US" sz="2000" baseline="30000" dirty="0"/>
              <a:t>T</a:t>
            </a:r>
            <a:r>
              <a:rPr lang="en-US" sz="2000" dirty="0"/>
              <a:t>)</a:t>
            </a:r>
            <a:r>
              <a:rPr lang="en-US" sz="2000" baseline="-25000" dirty="0"/>
              <a:t> (L x </a:t>
            </a:r>
            <a:r>
              <a:rPr lang="en-US" sz="2000" baseline="-25000" dirty="0" err="1"/>
              <a:t>dmodel</a:t>
            </a:r>
            <a:r>
              <a:rPr lang="en-US" sz="2000" baseline="-25000" dirty="0"/>
              <a:t>)</a:t>
            </a:r>
            <a:r>
              <a:rPr lang="en-US" sz="2000" dirty="0"/>
              <a:t> </a:t>
            </a:r>
          </a:p>
          <a:p>
            <a:r>
              <a:rPr lang="en-US" sz="2000" b="1" dirty="0">
                <a:solidFill>
                  <a:srgbClr val="FF0000"/>
                </a:solidFill>
              </a:rPr>
              <a:t>Note: </a:t>
            </a:r>
            <a:r>
              <a:rPr lang="en-US" sz="2000" dirty="0">
                <a:solidFill>
                  <a:srgbClr val="FF0000"/>
                </a:solidFill>
              </a:rPr>
              <a:t>(</a:t>
            </a:r>
            <a:r>
              <a:rPr lang="en-US" sz="2000" dirty="0" err="1">
                <a:solidFill>
                  <a:srgbClr val="FF0000"/>
                </a:solidFill>
              </a:rPr>
              <a:t>b</a:t>
            </a:r>
            <a:r>
              <a:rPr lang="en-US" sz="2000" baseline="-25000" dirty="0" err="1">
                <a:solidFill>
                  <a:srgbClr val="FF0000"/>
                </a:solidFill>
              </a:rPr>
              <a:t>o</a:t>
            </a:r>
            <a:r>
              <a:rPr lang="en-US" sz="2000" dirty="0">
                <a:solidFill>
                  <a:srgbClr val="FF0000"/>
                </a:solidFill>
              </a:rPr>
              <a:t>)</a:t>
            </a:r>
            <a:r>
              <a:rPr lang="en-US" sz="2000" baseline="30000" dirty="0">
                <a:solidFill>
                  <a:srgbClr val="FF0000"/>
                </a:solidFill>
              </a:rPr>
              <a:t>T </a:t>
            </a:r>
            <a:r>
              <a:rPr lang="en-US" sz="2000" dirty="0">
                <a:solidFill>
                  <a:srgbClr val="FF0000"/>
                </a:solidFill>
              </a:rPr>
              <a:t>, </a:t>
            </a:r>
            <a:r>
              <a:rPr lang="en-US" sz="2000" dirty="0" err="1">
                <a:solidFill>
                  <a:srgbClr val="FF0000"/>
                </a:solidFill>
              </a:rPr>
              <a:t>b</a:t>
            </a:r>
            <a:r>
              <a:rPr lang="en-US" sz="2000" baseline="-25000" dirty="0" err="1">
                <a:solidFill>
                  <a:srgbClr val="FF0000"/>
                </a:solidFill>
              </a:rPr>
              <a:t>o</a:t>
            </a:r>
            <a:r>
              <a:rPr lang="en-US" sz="2000" dirty="0">
                <a:solidFill>
                  <a:srgbClr val="FF0000"/>
                </a:solidFill>
              </a:rPr>
              <a:t> is a row vector length </a:t>
            </a:r>
            <a:r>
              <a:rPr lang="en-US" sz="2000" dirty="0" err="1">
                <a:solidFill>
                  <a:srgbClr val="FF0000"/>
                </a:solidFill>
              </a:rPr>
              <a:t>dmodel</a:t>
            </a:r>
            <a:endParaRPr lang="en-US" sz="2000" dirty="0">
              <a:solidFill>
                <a:srgbClr val="FF0000"/>
              </a:solidFill>
            </a:endParaRPr>
          </a:p>
          <a:p>
            <a:r>
              <a:rPr lang="en-US" sz="2000" b="1" dirty="0">
                <a:solidFill>
                  <a:srgbClr val="FF0000"/>
                </a:solidFill>
              </a:rPr>
              <a:t>Hence </a:t>
            </a:r>
            <a:r>
              <a:rPr lang="en-US" sz="2000" dirty="0">
                <a:solidFill>
                  <a:srgbClr val="FF0000"/>
                </a:solidFill>
              </a:rPr>
              <a:t>1</a:t>
            </a:r>
            <a:r>
              <a:rPr lang="en-US" sz="2000" baseline="-25000" dirty="0">
                <a:solidFill>
                  <a:srgbClr val="FF0000"/>
                </a:solidFill>
              </a:rPr>
              <a:t>L</a:t>
            </a:r>
            <a:r>
              <a:rPr lang="en-US" sz="2000" dirty="0">
                <a:solidFill>
                  <a:srgbClr val="FF0000"/>
                </a:solidFill>
              </a:rPr>
              <a:t>*(</a:t>
            </a:r>
            <a:r>
              <a:rPr lang="en-US" sz="2000" dirty="0" err="1">
                <a:solidFill>
                  <a:srgbClr val="FF0000"/>
                </a:solidFill>
              </a:rPr>
              <a:t>b</a:t>
            </a:r>
            <a:r>
              <a:rPr lang="en-US" sz="2000" baseline="-25000" dirty="0" err="1">
                <a:solidFill>
                  <a:srgbClr val="FF0000"/>
                </a:solidFill>
              </a:rPr>
              <a:t>o</a:t>
            </a:r>
            <a:r>
              <a:rPr lang="en-US" sz="2000" dirty="0">
                <a:solidFill>
                  <a:srgbClr val="FF0000"/>
                </a:solidFill>
              </a:rPr>
              <a:t>)</a:t>
            </a:r>
            <a:r>
              <a:rPr lang="en-US" sz="2000" baseline="30000" dirty="0">
                <a:solidFill>
                  <a:srgbClr val="FF0000"/>
                </a:solidFill>
              </a:rPr>
              <a:t>T </a:t>
            </a:r>
            <a:r>
              <a:rPr lang="en-US" sz="2000" b="1" dirty="0">
                <a:solidFill>
                  <a:srgbClr val="FF0000"/>
                </a:solidFill>
              </a:rPr>
              <a:t> has size (L x </a:t>
            </a:r>
            <a:r>
              <a:rPr lang="en-US" sz="2000" b="1" dirty="0" err="1">
                <a:solidFill>
                  <a:srgbClr val="FF0000"/>
                </a:solidFill>
              </a:rPr>
              <a:t>dmodel</a:t>
            </a:r>
            <a:r>
              <a:rPr lang="en-US" sz="2000" b="1" dirty="0">
                <a:solidFill>
                  <a:srgbClr val="FF0000"/>
                </a:solidFill>
              </a:rPr>
              <a:t>)</a:t>
            </a:r>
          </a:p>
          <a:p>
            <a:r>
              <a:rPr lang="en-US" sz="2000" b="1" dirty="0">
                <a:solidFill>
                  <a:srgbClr val="FF0000"/>
                </a:solidFill>
              </a:rPr>
              <a:t>We will discuss the Scaled Dot-product Attention block</a:t>
            </a:r>
          </a:p>
          <a:p>
            <a:endParaRPr lang="en-US" sz="1200" dirty="0"/>
          </a:p>
          <a:p>
            <a:endParaRPr lang="en-US" sz="2000" dirty="0"/>
          </a:p>
          <a:p>
            <a:endParaRPr lang="en-US" sz="2000" dirty="0"/>
          </a:p>
          <a:p>
            <a:endParaRPr lang="en-US" sz="2000" dirty="0"/>
          </a:p>
        </p:txBody>
      </p:sp>
      <p:sp>
        <p:nvSpPr>
          <p:cNvPr id="4" name="Footer Placeholder 3">
            <a:extLst>
              <a:ext uri="{FF2B5EF4-FFF2-40B4-BE49-F238E27FC236}">
                <a16:creationId xmlns:a16="http://schemas.microsoft.com/office/drawing/2014/main" id="{A6123BDD-0258-174B-11A1-00933692B772}"/>
              </a:ext>
            </a:extLst>
          </p:cNvPr>
          <p:cNvSpPr>
            <a:spLocks noGrp="1"/>
          </p:cNvSpPr>
          <p:nvPr>
            <p:ph type="ftr" sz="quarter" idx="11"/>
          </p:nvPr>
        </p:nvSpPr>
        <p:spPr>
          <a:xfrm>
            <a:off x="5463278" y="6346744"/>
            <a:ext cx="2895600" cy="365125"/>
          </a:xfrm>
        </p:spPr>
        <p:txBody>
          <a:bodyPr/>
          <a:lstStyle/>
          <a:p>
            <a:r>
              <a:rPr lang="en-HK"/>
              <a:t>Transformer and LLM v.251130a</a:t>
            </a:r>
            <a:endParaRPr lang="en-US" dirty="0"/>
          </a:p>
        </p:txBody>
      </p:sp>
      <p:sp>
        <p:nvSpPr>
          <p:cNvPr id="5" name="Slide Number Placeholder 4">
            <a:extLst>
              <a:ext uri="{FF2B5EF4-FFF2-40B4-BE49-F238E27FC236}">
                <a16:creationId xmlns:a16="http://schemas.microsoft.com/office/drawing/2014/main" id="{71BC88C7-E557-FC44-22E0-84BA6C5FD1C9}"/>
              </a:ext>
            </a:extLst>
          </p:cNvPr>
          <p:cNvSpPr>
            <a:spLocks noGrp="1"/>
          </p:cNvSpPr>
          <p:nvPr>
            <p:ph type="sldNum" sz="quarter" idx="12"/>
          </p:nvPr>
        </p:nvSpPr>
        <p:spPr>
          <a:xfrm>
            <a:off x="6661472" y="5545052"/>
            <a:ext cx="2133600" cy="365125"/>
          </a:xfrm>
        </p:spPr>
        <p:txBody>
          <a:bodyPr/>
          <a:lstStyle/>
          <a:p>
            <a:fld id="{7C12A529-2220-4038-9210-A21DB7BAEFCE}" type="slidenum">
              <a:rPr lang="en-US" smtClean="0"/>
              <a:t>32</a:t>
            </a:fld>
            <a:endParaRPr lang="en-US"/>
          </a:p>
        </p:txBody>
      </p:sp>
      <p:sp>
        <p:nvSpPr>
          <p:cNvPr id="9" name="TextBox 8">
            <a:extLst>
              <a:ext uri="{FF2B5EF4-FFF2-40B4-BE49-F238E27FC236}">
                <a16:creationId xmlns:a16="http://schemas.microsoft.com/office/drawing/2014/main" id="{4C0A0891-25D1-942B-9F42-85E19CCF4220}"/>
              </a:ext>
            </a:extLst>
          </p:cNvPr>
          <p:cNvSpPr txBox="1"/>
          <p:nvPr/>
        </p:nvSpPr>
        <p:spPr>
          <a:xfrm>
            <a:off x="5619272" y="1423164"/>
            <a:ext cx="2667000" cy="646331"/>
          </a:xfrm>
          <a:prstGeom prst="rect">
            <a:avLst/>
          </a:prstGeom>
          <a:noFill/>
        </p:spPr>
        <p:txBody>
          <a:bodyPr wrap="square">
            <a:spAutoFit/>
          </a:bodyPr>
          <a:lstStyle/>
          <a:p>
            <a:r>
              <a:rPr lang="en-US" sz="1800" dirty="0"/>
              <a:t>MHATT</a:t>
            </a:r>
            <a:r>
              <a:rPr lang="en-US" sz="1800" baseline="-25000" dirty="0"/>
              <a:t> (L=5 x </a:t>
            </a:r>
            <a:r>
              <a:rPr lang="en-US" sz="1800" baseline="-25000" dirty="0" err="1"/>
              <a:t>dmodel</a:t>
            </a:r>
            <a:r>
              <a:rPr lang="en-US" sz="1800" baseline="-25000" dirty="0"/>
              <a:t>=6) </a:t>
            </a:r>
            <a:r>
              <a:rPr lang="en-US" sz="1800" dirty="0"/>
              <a:t>=</a:t>
            </a:r>
            <a:endParaRPr lang="en-US" dirty="0">
              <a:solidFill>
                <a:srgbClr val="FF0000"/>
              </a:solidFill>
            </a:endParaRPr>
          </a:p>
          <a:p>
            <a:endParaRPr lang="en-US" dirty="0"/>
          </a:p>
        </p:txBody>
      </p:sp>
      <p:sp>
        <p:nvSpPr>
          <p:cNvPr id="10" name="TextBox 9">
            <a:extLst>
              <a:ext uri="{FF2B5EF4-FFF2-40B4-BE49-F238E27FC236}">
                <a16:creationId xmlns:a16="http://schemas.microsoft.com/office/drawing/2014/main" id="{4F739C6A-77EF-13BD-88A4-4F077966F3EE}"/>
              </a:ext>
            </a:extLst>
          </p:cNvPr>
          <p:cNvSpPr txBox="1"/>
          <p:nvPr/>
        </p:nvSpPr>
        <p:spPr>
          <a:xfrm>
            <a:off x="4664706" y="2567581"/>
            <a:ext cx="1597145" cy="646331"/>
          </a:xfrm>
          <a:prstGeom prst="rect">
            <a:avLst/>
          </a:prstGeom>
          <a:noFill/>
        </p:spPr>
        <p:txBody>
          <a:bodyPr wrap="square">
            <a:spAutoFit/>
          </a:bodyPr>
          <a:lstStyle/>
          <a:p>
            <a:r>
              <a:rPr lang="en-US" sz="1800" dirty="0"/>
              <a:t>Z</a:t>
            </a:r>
            <a:r>
              <a:rPr lang="en-US" sz="1800" baseline="-25000" dirty="0"/>
              <a:t> (L=5 x h*dv=6)</a:t>
            </a:r>
            <a:r>
              <a:rPr lang="en-US" sz="1800" dirty="0"/>
              <a:t> </a:t>
            </a:r>
            <a:r>
              <a:rPr lang="en-US" dirty="0"/>
              <a:t>=</a:t>
            </a:r>
          </a:p>
          <a:p>
            <a:r>
              <a:rPr lang="en-US" dirty="0" err="1"/>
              <a:t>Concat</a:t>
            </a:r>
            <a:r>
              <a:rPr lang="en-US" dirty="0"/>
              <a:t>. all Zi  </a:t>
            </a:r>
          </a:p>
        </p:txBody>
      </p:sp>
      <p:sp>
        <p:nvSpPr>
          <p:cNvPr id="11" name="TextBox 10">
            <a:extLst>
              <a:ext uri="{FF2B5EF4-FFF2-40B4-BE49-F238E27FC236}">
                <a16:creationId xmlns:a16="http://schemas.microsoft.com/office/drawing/2014/main" id="{41764AE8-81F7-5224-213A-676436A9ED2F}"/>
              </a:ext>
            </a:extLst>
          </p:cNvPr>
          <p:cNvSpPr txBox="1"/>
          <p:nvPr/>
        </p:nvSpPr>
        <p:spPr>
          <a:xfrm>
            <a:off x="6952772" y="2006438"/>
            <a:ext cx="2191228" cy="923330"/>
          </a:xfrm>
          <a:prstGeom prst="rect">
            <a:avLst/>
          </a:prstGeom>
          <a:noFill/>
        </p:spPr>
        <p:txBody>
          <a:bodyPr wrap="square" rtlCol="0">
            <a:spAutoFit/>
          </a:bodyPr>
          <a:lstStyle/>
          <a:p>
            <a:r>
              <a:rPr lang="en-US" dirty="0"/>
              <a:t>Linear: Output projection weight </a:t>
            </a:r>
          </a:p>
          <a:p>
            <a:r>
              <a:rPr lang="en-US" sz="1800" dirty="0"/>
              <a:t>(Wo)</a:t>
            </a:r>
            <a:r>
              <a:rPr lang="en-US" sz="1800" baseline="-25000" dirty="0"/>
              <a:t> (</a:t>
            </a:r>
            <a:r>
              <a:rPr lang="en-US" sz="1800" baseline="-25000" dirty="0" err="1"/>
              <a:t>dmodel</a:t>
            </a:r>
            <a:r>
              <a:rPr lang="en-US" sz="1800" baseline="-25000" dirty="0"/>
              <a:t>=6 x </a:t>
            </a:r>
            <a:r>
              <a:rPr lang="en-US" sz="1800" baseline="-25000" dirty="0" err="1"/>
              <a:t>dmodel</a:t>
            </a:r>
            <a:r>
              <a:rPr lang="en-US" sz="1800" baseline="-25000" dirty="0"/>
              <a:t>=6) </a:t>
            </a:r>
            <a:endParaRPr lang="en-US" sz="1800" b="1" dirty="0">
              <a:solidFill>
                <a:srgbClr val="FF0000"/>
              </a:solidFill>
            </a:endParaRPr>
          </a:p>
        </p:txBody>
      </p:sp>
      <p:sp>
        <p:nvSpPr>
          <p:cNvPr id="12" name="TextBox 11">
            <a:extLst>
              <a:ext uri="{FF2B5EF4-FFF2-40B4-BE49-F238E27FC236}">
                <a16:creationId xmlns:a16="http://schemas.microsoft.com/office/drawing/2014/main" id="{86B114AD-F518-4E55-2610-91E504A484F1}"/>
              </a:ext>
            </a:extLst>
          </p:cNvPr>
          <p:cNvSpPr txBox="1"/>
          <p:nvPr/>
        </p:nvSpPr>
        <p:spPr>
          <a:xfrm>
            <a:off x="7469185" y="2890747"/>
            <a:ext cx="1674815" cy="646331"/>
          </a:xfrm>
          <a:prstGeom prst="rect">
            <a:avLst/>
          </a:prstGeom>
          <a:noFill/>
        </p:spPr>
        <p:txBody>
          <a:bodyPr wrap="square">
            <a:spAutoFit/>
          </a:bodyPr>
          <a:lstStyle/>
          <a:p>
            <a:r>
              <a:rPr lang="en-US" dirty="0"/>
              <a:t>Each </a:t>
            </a:r>
          </a:p>
          <a:p>
            <a:r>
              <a:rPr lang="en-US" dirty="0"/>
              <a:t>head </a:t>
            </a:r>
            <a:r>
              <a:rPr lang="en-US" sz="1800" dirty="0"/>
              <a:t>Zi</a:t>
            </a:r>
            <a:r>
              <a:rPr lang="en-US" sz="1800" baseline="-25000" dirty="0"/>
              <a:t>(L=5 x dv=2)</a:t>
            </a:r>
            <a:endParaRPr lang="en-US" dirty="0"/>
          </a:p>
        </p:txBody>
      </p:sp>
      <p:sp>
        <p:nvSpPr>
          <p:cNvPr id="13" name="TextBox 12">
            <a:extLst>
              <a:ext uri="{FF2B5EF4-FFF2-40B4-BE49-F238E27FC236}">
                <a16:creationId xmlns:a16="http://schemas.microsoft.com/office/drawing/2014/main" id="{6DAD7EA1-AB04-3744-378F-EBF3E8829F9D}"/>
              </a:ext>
            </a:extLst>
          </p:cNvPr>
          <p:cNvSpPr txBox="1"/>
          <p:nvPr/>
        </p:nvSpPr>
        <p:spPr>
          <a:xfrm>
            <a:off x="5250732" y="5319674"/>
            <a:ext cx="3625528" cy="369332"/>
          </a:xfrm>
          <a:prstGeom prst="rect">
            <a:avLst/>
          </a:prstGeom>
          <a:noFill/>
        </p:spPr>
        <p:txBody>
          <a:bodyPr wrap="square">
            <a:spAutoFit/>
          </a:bodyPr>
          <a:lstStyle/>
          <a:p>
            <a:r>
              <a:rPr lang="en-US" sz="1800" dirty="0"/>
              <a:t>V </a:t>
            </a:r>
            <a:r>
              <a:rPr lang="en-US" sz="1800" baseline="-25000" dirty="0"/>
              <a:t>(L=5 x dv=2)</a:t>
            </a:r>
            <a:r>
              <a:rPr lang="en-US" baseline="-25000" dirty="0"/>
              <a:t>         </a:t>
            </a:r>
            <a:r>
              <a:rPr lang="en-US" sz="1800" dirty="0"/>
              <a:t>K </a:t>
            </a:r>
            <a:r>
              <a:rPr lang="en-US" sz="1800" baseline="-25000" dirty="0"/>
              <a:t>(L=5 x dk=2)</a:t>
            </a:r>
            <a:r>
              <a:rPr lang="en-US" baseline="-25000" dirty="0"/>
              <a:t>    </a:t>
            </a:r>
            <a:r>
              <a:rPr lang="en-US" sz="1800" dirty="0"/>
              <a:t> Q </a:t>
            </a:r>
            <a:r>
              <a:rPr lang="en-US" sz="1800" baseline="-25000" dirty="0"/>
              <a:t>(L=5 x </a:t>
            </a:r>
            <a:r>
              <a:rPr lang="en-US" sz="1800" baseline="-25000" dirty="0" err="1"/>
              <a:t>dq</a:t>
            </a:r>
            <a:r>
              <a:rPr lang="en-US" sz="1800" baseline="-25000" dirty="0"/>
              <a:t>=2)</a:t>
            </a:r>
            <a:endParaRPr lang="en-HK" dirty="0">
              <a:solidFill>
                <a:srgbClr val="FF0000"/>
              </a:solidFill>
            </a:endParaRPr>
          </a:p>
        </p:txBody>
      </p:sp>
      <p:cxnSp>
        <p:nvCxnSpPr>
          <p:cNvPr id="7" name="Straight Arrow Connector 6">
            <a:extLst>
              <a:ext uri="{FF2B5EF4-FFF2-40B4-BE49-F238E27FC236}">
                <a16:creationId xmlns:a16="http://schemas.microsoft.com/office/drawing/2014/main" id="{EB31FEFE-4596-9822-E053-170214383301}"/>
              </a:ext>
            </a:extLst>
          </p:cNvPr>
          <p:cNvCxnSpPr/>
          <p:nvPr/>
        </p:nvCxnSpPr>
        <p:spPr>
          <a:xfrm flipV="1">
            <a:off x="3962400" y="3886200"/>
            <a:ext cx="762000" cy="144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FD294C4-DCD4-9B6E-AED4-A5B6C0E7DB6B}"/>
              </a:ext>
            </a:extLst>
          </p:cNvPr>
          <p:cNvCxnSpPr/>
          <p:nvPr/>
        </p:nvCxnSpPr>
        <p:spPr>
          <a:xfrm flipH="1">
            <a:off x="6444926" y="3102135"/>
            <a:ext cx="1114677" cy="362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EC9224-9397-5D66-748D-780736C73796}"/>
              </a:ext>
            </a:extLst>
          </p:cNvPr>
          <p:cNvCxnSpPr/>
          <p:nvPr/>
        </p:nvCxnSpPr>
        <p:spPr>
          <a:xfrm>
            <a:off x="6103967" y="2708814"/>
            <a:ext cx="340959" cy="155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FBFDCF6-F6F4-C3E8-16DB-010142872E4E}"/>
              </a:ext>
            </a:extLst>
          </p:cNvPr>
          <p:cNvCxnSpPr/>
          <p:nvPr/>
        </p:nvCxnSpPr>
        <p:spPr>
          <a:xfrm flipH="1" flipV="1">
            <a:off x="6758969" y="2567581"/>
            <a:ext cx="175231" cy="141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892C62B-0B2B-011B-5C67-41A6DDE5E103}"/>
              </a:ext>
            </a:extLst>
          </p:cNvPr>
          <p:cNvSpPr txBox="1"/>
          <p:nvPr/>
        </p:nvSpPr>
        <p:spPr>
          <a:xfrm>
            <a:off x="5581950" y="899965"/>
            <a:ext cx="3501023" cy="369332"/>
          </a:xfrm>
          <a:prstGeom prst="rect">
            <a:avLst/>
          </a:prstGeom>
          <a:solidFill>
            <a:srgbClr val="FFFF00"/>
          </a:solidFill>
        </p:spPr>
        <p:txBody>
          <a:bodyPr wrap="none" rtlCol="0">
            <a:spAutoFit/>
          </a:bodyPr>
          <a:lstStyle/>
          <a:p>
            <a:r>
              <a:rPr lang="en-US" dirty="0"/>
              <a:t>Note: h*</a:t>
            </a:r>
            <a:r>
              <a:rPr lang="en-US" dirty="0" err="1"/>
              <a:t>dq</a:t>
            </a:r>
            <a:r>
              <a:rPr lang="en-US" dirty="0"/>
              <a:t> = </a:t>
            </a:r>
            <a:r>
              <a:rPr lang="en-US" dirty="0" err="1"/>
              <a:t>dmodel</a:t>
            </a:r>
            <a:r>
              <a:rPr lang="en-US" dirty="0"/>
              <a:t> is always true</a:t>
            </a:r>
            <a:endParaRPr lang="en-HK" dirty="0"/>
          </a:p>
        </p:txBody>
      </p:sp>
    </p:spTree>
    <p:extLst>
      <p:ext uri="{BB962C8B-B14F-4D97-AF65-F5344CB8AC3E}">
        <p14:creationId xmlns:p14="http://schemas.microsoft.com/office/powerpoint/2010/main" val="2193694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D3A2-FA24-3788-F216-5B2AB1CABA83}"/>
              </a:ext>
            </a:extLst>
          </p:cNvPr>
          <p:cNvSpPr>
            <a:spLocks noGrp="1"/>
          </p:cNvSpPr>
          <p:nvPr>
            <p:ph type="title"/>
          </p:nvPr>
        </p:nvSpPr>
        <p:spPr/>
        <p:txBody>
          <a:bodyPr>
            <a:noAutofit/>
          </a:bodyPr>
          <a:lstStyle/>
          <a:p>
            <a:r>
              <a:rPr lang="en-US" sz="3200" dirty="0"/>
              <a:t>MHATT (Z</a:t>
            </a:r>
            <a:r>
              <a:rPr lang="en-US" sz="3200" baseline="-25000" dirty="0"/>
              <a:t>(L=5 x h*dv =2)</a:t>
            </a:r>
            <a:r>
              <a:rPr lang="en-US" sz="3200" dirty="0"/>
              <a:t>) : </a:t>
            </a:r>
            <a:r>
              <a:rPr lang="en-US" sz="3200" u="sng" dirty="0"/>
              <a:t>M</a:t>
            </a:r>
            <a:r>
              <a:rPr lang="en-US" sz="3200" dirty="0"/>
              <a:t>ulti </a:t>
            </a:r>
            <a:r>
              <a:rPr lang="en-US" sz="3200" u="sng" dirty="0"/>
              <a:t>H</a:t>
            </a:r>
            <a:r>
              <a:rPr lang="en-US" sz="3200" dirty="0"/>
              <a:t>ead </a:t>
            </a:r>
            <a:r>
              <a:rPr lang="en-US" sz="3200" u="sng" dirty="0"/>
              <a:t>att</a:t>
            </a:r>
            <a:r>
              <a:rPr lang="en-US" sz="3200" dirty="0"/>
              <a:t>ention</a:t>
            </a:r>
            <a:endParaRPr lang="en-HK" sz="3200" dirty="0"/>
          </a:p>
        </p:txBody>
      </p:sp>
      <p:sp>
        <p:nvSpPr>
          <p:cNvPr id="3" name="Content Placeholder 2">
            <a:extLst>
              <a:ext uri="{FF2B5EF4-FFF2-40B4-BE49-F238E27FC236}">
                <a16:creationId xmlns:a16="http://schemas.microsoft.com/office/drawing/2014/main" id="{A3B47B64-B5B6-C180-53C7-A772E756CF74}"/>
              </a:ext>
            </a:extLst>
          </p:cNvPr>
          <p:cNvSpPr>
            <a:spLocks noGrp="1"/>
          </p:cNvSpPr>
          <p:nvPr>
            <p:ph idx="1"/>
          </p:nvPr>
        </p:nvSpPr>
        <p:spPr>
          <a:xfrm>
            <a:off x="340817" y="1240683"/>
            <a:ext cx="8229600" cy="4525963"/>
          </a:xfrm>
        </p:spPr>
        <p:txBody>
          <a:bodyPr>
            <a:normAutofit/>
          </a:bodyPr>
          <a:lstStyle/>
          <a:p>
            <a:r>
              <a:rPr lang="en-US" sz="2400" dirty="0"/>
              <a:t>Concatenate each head attention to become Multi Head Attention</a:t>
            </a:r>
          </a:p>
          <a:p>
            <a:r>
              <a:rPr lang="en-US" sz="2400" dirty="0"/>
              <a:t>Concatenate all Zi to become Z</a:t>
            </a:r>
          </a:p>
          <a:p>
            <a:r>
              <a:rPr lang="en-US" sz="2400" dirty="0"/>
              <a:t>Z</a:t>
            </a:r>
            <a:r>
              <a:rPr lang="en-US" sz="2400" baseline="-25000" dirty="0"/>
              <a:t>(L=5 x h*dv =2)</a:t>
            </a:r>
            <a:r>
              <a:rPr lang="en-US" sz="2400" dirty="0"/>
              <a:t>=</a:t>
            </a:r>
            <a:r>
              <a:rPr lang="en-US" sz="2400" dirty="0" err="1"/>
              <a:t>concat</a:t>
            </a:r>
            <a:r>
              <a:rPr lang="en-US" sz="2400" dirty="0"/>
              <a:t>. [Z</a:t>
            </a:r>
            <a:r>
              <a:rPr lang="en-US" sz="2400" baseline="-25000" dirty="0"/>
              <a:t>1 (L=5 x dv =2)</a:t>
            </a:r>
            <a:r>
              <a:rPr lang="en-US" sz="2400" dirty="0"/>
              <a:t>,Z</a:t>
            </a:r>
            <a:r>
              <a:rPr lang="en-US" sz="2400" baseline="-25000" dirty="0"/>
              <a:t>2 (L=5 x dv =2)</a:t>
            </a:r>
            <a:r>
              <a:rPr lang="en-US" sz="2400" dirty="0"/>
              <a:t> Z</a:t>
            </a:r>
            <a:r>
              <a:rPr lang="en-US" sz="2400" baseline="-25000" dirty="0"/>
              <a:t>3 (L=5 x dv =2) </a:t>
            </a:r>
            <a:r>
              <a:rPr lang="en-US" sz="2400" dirty="0"/>
              <a:t>]</a:t>
            </a:r>
          </a:p>
          <a:p>
            <a:endParaRPr lang="en-US" sz="2400" dirty="0"/>
          </a:p>
        </p:txBody>
      </p:sp>
      <p:sp>
        <p:nvSpPr>
          <p:cNvPr id="4" name="Footer Placeholder 3">
            <a:extLst>
              <a:ext uri="{FF2B5EF4-FFF2-40B4-BE49-F238E27FC236}">
                <a16:creationId xmlns:a16="http://schemas.microsoft.com/office/drawing/2014/main" id="{1FD4978B-FEE4-2AD3-5AF3-B2F905D70766}"/>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26353635-C136-215D-9706-A2D6E3D5780B}"/>
              </a:ext>
            </a:extLst>
          </p:cNvPr>
          <p:cNvSpPr>
            <a:spLocks noGrp="1"/>
          </p:cNvSpPr>
          <p:nvPr>
            <p:ph type="sldNum" sz="quarter" idx="12"/>
          </p:nvPr>
        </p:nvSpPr>
        <p:spPr/>
        <p:txBody>
          <a:bodyPr/>
          <a:lstStyle/>
          <a:p>
            <a:fld id="{7C12A529-2220-4038-9210-A21DB7BAEFCE}" type="slidenum">
              <a:rPr lang="en-US" smtClean="0"/>
              <a:t>33</a:t>
            </a:fld>
            <a:endParaRPr lang="en-US"/>
          </a:p>
        </p:txBody>
      </p:sp>
      <p:pic>
        <p:nvPicPr>
          <p:cNvPr id="6" name="Picture 5">
            <a:extLst>
              <a:ext uri="{FF2B5EF4-FFF2-40B4-BE49-F238E27FC236}">
                <a16:creationId xmlns:a16="http://schemas.microsoft.com/office/drawing/2014/main" id="{CD6ECEE2-C30E-D781-D854-E9587CDFF97A}"/>
              </a:ext>
            </a:extLst>
          </p:cNvPr>
          <p:cNvPicPr>
            <a:picLocks noChangeAspect="1"/>
          </p:cNvPicPr>
          <p:nvPr/>
        </p:nvPicPr>
        <p:blipFill>
          <a:blip r:embed="rId2"/>
          <a:stretch>
            <a:fillRect/>
          </a:stretch>
        </p:blipFill>
        <p:spPr>
          <a:xfrm>
            <a:off x="4002584" y="3749463"/>
            <a:ext cx="4567833" cy="2613107"/>
          </a:xfrm>
          <a:prstGeom prst="rect">
            <a:avLst/>
          </a:prstGeom>
        </p:spPr>
      </p:pic>
      <p:sp>
        <p:nvSpPr>
          <p:cNvPr id="7" name="TextBox 6">
            <a:extLst>
              <a:ext uri="{FF2B5EF4-FFF2-40B4-BE49-F238E27FC236}">
                <a16:creationId xmlns:a16="http://schemas.microsoft.com/office/drawing/2014/main" id="{56FA7ED9-D928-AE29-0EF2-38E4F7A918E6}"/>
              </a:ext>
            </a:extLst>
          </p:cNvPr>
          <p:cNvSpPr txBox="1"/>
          <p:nvPr/>
        </p:nvSpPr>
        <p:spPr>
          <a:xfrm>
            <a:off x="2730802" y="3749463"/>
            <a:ext cx="4595812" cy="369332"/>
          </a:xfrm>
          <a:prstGeom prst="rect">
            <a:avLst/>
          </a:prstGeom>
          <a:noFill/>
        </p:spPr>
        <p:txBody>
          <a:bodyPr wrap="square">
            <a:spAutoFit/>
          </a:bodyPr>
          <a:lstStyle/>
          <a:p>
            <a:r>
              <a:rPr lang="en-US" sz="1800" dirty="0"/>
              <a:t>Zi=</a:t>
            </a:r>
            <a:r>
              <a:rPr lang="en-US" sz="1800" dirty="0" err="1"/>
              <a:t>Per_head</a:t>
            </a:r>
            <a:r>
              <a:rPr lang="en-US" sz="1800" dirty="0"/>
              <a:t> Output of attention</a:t>
            </a:r>
            <a:r>
              <a:rPr lang="en-US" sz="1800" baseline="-25000" dirty="0"/>
              <a:t>(L=5 x dv =2)</a:t>
            </a:r>
            <a:endParaRPr lang="en-HK" dirty="0"/>
          </a:p>
        </p:txBody>
      </p:sp>
      <p:sp>
        <p:nvSpPr>
          <p:cNvPr id="8" name="TextBox 7">
            <a:extLst>
              <a:ext uri="{FF2B5EF4-FFF2-40B4-BE49-F238E27FC236}">
                <a16:creationId xmlns:a16="http://schemas.microsoft.com/office/drawing/2014/main" id="{43171A2A-69D2-7FD1-B302-0D77733CC797}"/>
              </a:ext>
            </a:extLst>
          </p:cNvPr>
          <p:cNvSpPr txBox="1"/>
          <p:nvPr/>
        </p:nvSpPr>
        <p:spPr>
          <a:xfrm>
            <a:off x="3306700" y="6087743"/>
            <a:ext cx="3625528" cy="369332"/>
          </a:xfrm>
          <a:prstGeom prst="rect">
            <a:avLst/>
          </a:prstGeom>
          <a:noFill/>
        </p:spPr>
        <p:txBody>
          <a:bodyPr wrap="square">
            <a:spAutoFit/>
          </a:bodyPr>
          <a:lstStyle/>
          <a:p>
            <a:r>
              <a:rPr lang="en-US" sz="1800" dirty="0"/>
              <a:t>Q </a:t>
            </a:r>
            <a:r>
              <a:rPr lang="en-US" sz="1800" baseline="-25000" dirty="0"/>
              <a:t>(L=5 x </a:t>
            </a:r>
            <a:r>
              <a:rPr lang="en-US" sz="1800" baseline="-25000" dirty="0" err="1"/>
              <a:t>dq</a:t>
            </a:r>
            <a:r>
              <a:rPr lang="en-US" sz="1800" baseline="-25000" dirty="0"/>
              <a:t>=2)</a:t>
            </a:r>
            <a:r>
              <a:rPr lang="en-US" baseline="-25000" dirty="0"/>
              <a:t>      </a:t>
            </a:r>
            <a:r>
              <a:rPr lang="en-US" sz="1800" dirty="0"/>
              <a:t>K </a:t>
            </a:r>
            <a:r>
              <a:rPr lang="en-US" sz="1800" baseline="-25000" dirty="0"/>
              <a:t>(L=5 x dk=2) </a:t>
            </a:r>
            <a:r>
              <a:rPr lang="en-US" sz="1800" dirty="0"/>
              <a:t>V </a:t>
            </a:r>
            <a:r>
              <a:rPr lang="en-US" sz="1800" baseline="-25000" dirty="0"/>
              <a:t>(L=5 x dv=2)</a:t>
            </a:r>
            <a:r>
              <a:rPr lang="en-US" baseline="-25000" dirty="0"/>
              <a:t> </a:t>
            </a:r>
            <a:endParaRPr lang="en-HK" dirty="0">
              <a:solidFill>
                <a:srgbClr val="FF0000"/>
              </a:solidFill>
            </a:endParaRPr>
          </a:p>
        </p:txBody>
      </p:sp>
      <p:sp>
        <p:nvSpPr>
          <p:cNvPr id="9" name="TextBox 8">
            <a:extLst>
              <a:ext uri="{FF2B5EF4-FFF2-40B4-BE49-F238E27FC236}">
                <a16:creationId xmlns:a16="http://schemas.microsoft.com/office/drawing/2014/main" id="{D3699105-0C6D-7524-23CD-5BF22CC541A6}"/>
              </a:ext>
            </a:extLst>
          </p:cNvPr>
          <p:cNvSpPr txBox="1"/>
          <p:nvPr/>
        </p:nvSpPr>
        <p:spPr>
          <a:xfrm>
            <a:off x="6252288" y="3418551"/>
            <a:ext cx="2148653" cy="369332"/>
          </a:xfrm>
          <a:prstGeom prst="rect">
            <a:avLst/>
          </a:prstGeom>
          <a:noFill/>
        </p:spPr>
        <p:txBody>
          <a:bodyPr wrap="square">
            <a:spAutoFit/>
          </a:bodyPr>
          <a:lstStyle/>
          <a:p>
            <a:r>
              <a:rPr lang="en-US" sz="1800" dirty="0"/>
              <a:t>MHATT</a:t>
            </a:r>
            <a:r>
              <a:rPr lang="en-US" sz="1800" baseline="-25000" dirty="0"/>
              <a:t> (L=5 x </a:t>
            </a:r>
            <a:r>
              <a:rPr lang="en-US" sz="1800" baseline="-25000" dirty="0" err="1"/>
              <a:t>dmodel</a:t>
            </a:r>
            <a:r>
              <a:rPr lang="en-US" sz="1800" baseline="-25000" dirty="0"/>
              <a:t>=6) </a:t>
            </a:r>
            <a:r>
              <a:rPr lang="en-US" sz="1800" dirty="0"/>
              <a:t>=</a:t>
            </a:r>
            <a:endParaRPr lang="en-US" dirty="0">
              <a:solidFill>
                <a:srgbClr val="FF0000"/>
              </a:solidFill>
            </a:endParaRPr>
          </a:p>
        </p:txBody>
      </p:sp>
      <p:sp>
        <p:nvSpPr>
          <p:cNvPr id="10" name="TextBox 9">
            <a:extLst>
              <a:ext uri="{FF2B5EF4-FFF2-40B4-BE49-F238E27FC236}">
                <a16:creationId xmlns:a16="http://schemas.microsoft.com/office/drawing/2014/main" id="{DC31A646-ADB8-0A8D-BDD3-A698A2A22A5C}"/>
              </a:ext>
            </a:extLst>
          </p:cNvPr>
          <p:cNvSpPr txBox="1"/>
          <p:nvPr/>
        </p:nvSpPr>
        <p:spPr>
          <a:xfrm>
            <a:off x="152401" y="4264577"/>
            <a:ext cx="3316783" cy="2585323"/>
          </a:xfrm>
          <a:prstGeom prst="rect">
            <a:avLst/>
          </a:prstGeom>
          <a:noFill/>
          <a:ln>
            <a:solidFill>
              <a:schemeClr val="accent1"/>
            </a:solidFill>
          </a:ln>
        </p:spPr>
        <p:txBody>
          <a:bodyPr wrap="square" rtlCol="0">
            <a:spAutoFit/>
          </a:bodyPr>
          <a:lstStyle/>
          <a:p>
            <a:r>
              <a:rPr lang="en-US" dirty="0">
                <a:solidFill>
                  <a:srgbClr val="0070C0"/>
                </a:solidFill>
              </a:rPr>
              <a:t>Exercise (4) Why do we need the SoftMax step?</a:t>
            </a:r>
          </a:p>
          <a:p>
            <a:pPr marL="342900" indent="-342900">
              <a:buFont typeface="+mj-lt"/>
              <a:buAutoNum type="arabicParenR"/>
            </a:pPr>
            <a:r>
              <a:rPr lang="en-US" dirty="0">
                <a:solidFill>
                  <a:srgbClr val="0070C0"/>
                </a:solidFill>
              </a:rPr>
              <a:t>To speed up the processing</a:t>
            </a:r>
          </a:p>
          <a:p>
            <a:pPr marL="342900" indent="-342900">
              <a:buFont typeface="+mj-lt"/>
              <a:buAutoNum type="arabicParenR"/>
            </a:pPr>
            <a:r>
              <a:rPr lang="en-US" dirty="0">
                <a:solidFill>
                  <a:srgbClr val="0070C0"/>
                </a:solidFill>
              </a:rPr>
              <a:t>To make each row of A</a:t>
            </a:r>
            <a:r>
              <a:rPr lang="en-HK" dirty="0" err="1">
                <a:solidFill>
                  <a:srgbClr val="0070C0"/>
                </a:solidFill>
              </a:rPr>
              <a:t>ttention_score</a:t>
            </a:r>
            <a:r>
              <a:rPr lang="en-HK" dirty="0">
                <a:solidFill>
                  <a:srgbClr val="0070C0"/>
                </a:solidFill>
              </a:rPr>
              <a:t> a probability</a:t>
            </a:r>
          </a:p>
          <a:p>
            <a:pPr marL="342900" indent="-342900">
              <a:buFont typeface="+mj-lt"/>
              <a:buAutoNum type="arabicParenR"/>
            </a:pPr>
            <a:r>
              <a:rPr lang="en-US" dirty="0">
                <a:solidFill>
                  <a:srgbClr val="0070C0"/>
                </a:solidFill>
              </a:rPr>
              <a:t>To increase the accuracy.</a:t>
            </a:r>
          </a:p>
          <a:p>
            <a:pPr marL="342900" indent="-342900">
              <a:buFont typeface="+mj-lt"/>
              <a:buAutoNum type="arabicParenR"/>
            </a:pPr>
            <a:r>
              <a:rPr lang="en-US" dirty="0">
                <a:solidFill>
                  <a:srgbClr val="0070C0"/>
                </a:solidFill>
              </a:rPr>
              <a:t>To make sure </a:t>
            </a:r>
            <a:r>
              <a:rPr lang="en-HK" dirty="0">
                <a:solidFill>
                  <a:srgbClr val="0070C0"/>
                </a:solidFill>
              </a:rPr>
              <a:t>Attention score values are positive</a:t>
            </a:r>
          </a:p>
          <a:p>
            <a:endParaRPr lang="en-HK" dirty="0"/>
          </a:p>
        </p:txBody>
      </p:sp>
      <p:pic>
        <p:nvPicPr>
          <p:cNvPr id="11" name="Picture 2">
            <a:extLst>
              <a:ext uri="{FF2B5EF4-FFF2-40B4-BE49-F238E27FC236}">
                <a16:creationId xmlns:a16="http://schemas.microsoft.com/office/drawing/2014/main" id="{AB13D92E-188E-A0D0-BE3D-DEB75B9A8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1" y="2971913"/>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668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4937-49C7-4D65-92CE-392FAE6357CB}"/>
              </a:ext>
            </a:extLst>
          </p:cNvPr>
          <p:cNvSpPr>
            <a:spLocks noGrp="1"/>
          </p:cNvSpPr>
          <p:nvPr>
            <p:ph type="title"/>
          </p:nvPr>
        </p:nvSpPr>
        <p:spPr>
          <a:xfrm>
            <a:off x="457200" y="371589"/>
            <a:ext cx="8229600" cy="1143000"/>
          </a:xfrm>
        </p:spPr>
        <p:txBody>
          <a:bodyPr>
            <a:normAutofit fontScale="90000"/>
          </a:bodyPr>
          <a:lstStyle/>
          <a:p>
            <a:r>
              <a:rPr lang="en-US" dirty="0"/>
              <a:t>Why “add and normalization” (norm) in the encoder?</a:t>
            </a:r>
          </a:p>
        </p:txBody>
      </p:sp>
      <p:sp>
        <p:nvSpPr>
          <p:cNvPr id="3" name="Content Placeholder 2">
            <a:extLst>
              <a:ext uri="{FF2B5EF4-FFF2-40B4-BE49-F238E27FC236}">
                <a16:creationId xmlns:a16="http://schemas.microsoft.com/office/drawing/2014/main" id="{1A03D245-4511-C3CC-9234-24CBFD78F169}"/>
              </a:ext>
            </a:extLst>
          </p:cNvPr>
          <p:cNvSpPr>
            <a:spLocks noGrp="1"/>
          </p:cNvSpPr>
          <p:nvPr>
            <p:ph idx="1"/>
          </p:nvPr>
        </p:nvSpPr>
        <p:spPr>
          <a:xfrm>
            <a:off x="457200" y="1417639"/>
            <a:ext cx="8229600" cy="4708524"/>
          </a:xfrm>
        </p:spPr>
        <p:txBody>
          <a:bodyPr>
            <a:normAutofit fontScale="77500" lnSpcReduction="20000"/>
          </a:bodyPr>
          <a:lstStyle/>
          <a:p>
            <a:r>
              <a:rPr lang="en-US" b="0" i="0" dirty="0">
                <a:solidFill>
                  <a:srgbClr val="555555"/>
                </a:solidFill>
                <a:effectLst/>
                <a:latin typeface="Helvetica Neue"/>
              </a:rPr>
              <a:t>Reason for Add X : </a:t>
            </a:r>
          </a:p>
          <a:p>
            <a:pPr lvl="1"/>
            <a:r>
              <a:rPr lang="en-US" b="0" i="0" dirty="0">
                <a:solidFill>
                  <a:srgbClr val="555555"/>
                </a:solidFill>
                <a:effectLst/>
                <a:latin typeface="Helvetica Neue"/>
              </a:rPr>
              <a:t>There is a possibility to skip this encoder block if it performs badly. It also reduces the  gradient descent problem if this block performs badly. </a:t>
            </a: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endParaRPr lang="en-US" b="0" i="0" dirty="0">
              <a:solidFill>
                <a:srgbClr val="555555"/>
              </a:solidFill>
              <a:effectLst/>
              <a:latin typeface="Helvetica Neue"/>
            </a:endParaRPr>
          </a:p>
          <a:p>
            <a:pPr lvl="1"/>
            <a:r>
              <a:rPr lang="en-US" b="0" i="0" dirty="0">
                <a:solidFill>
                  <a:srgbClr val="555555"/>
                </a:solidFill>
                <a:effectLst/>
                <a:latin typeface="Helvetica Neue"/>
                <a:hlinkClick r:id="rId2"/>
              </a:rPr>
              <a:t>https://theaisummer.com/skip-connections/</a:t>
            </a:r>
            <a:r>
              <a:rPr lang="en-US" dirty="0">
                <a:solidFill>
                  <a:srgbClr val="555555"/>
                </a:solidFill>
                <a:latin typeface="Helvetica Neue"/>
              </a:rPr>
              <a:t> </a:t>
            </a:r>
            <a:endParaRPr lang="en-US" b="0" i="0" dirty="0">
              <a:solidFill>
                <a:srgbClr val="555555"/>
              </a:solidFill>
              <a:effectLst/>
              <a:latin typeface="Helvetica Neue"/>
            </a:endParaRPr>
          </a:p>
          <a:p>
            <a:r>
              <a:rPr lang="en-US" b="0" i="0" dirty="0">
                <a:solidFill>
                  <a:srgbClr val="555555"/>
                </a:solidFill>
                <a:effectLst/>
                <a:latin typeface="Helvetica Neue"/>
              </a:rPr>
              <a:t>Normalizing makes data to be on a similar scale. </a:t>
            </a:r>
            <a:r>
              <a:rPr lang="en-US" dirty="0">
                <a:solidFill>
                  <a:srgbClr val="555555"/>
                </a:solidFill>
                <a:latin typeface="Helvetica Neue"/>
              </a:rPr>
              <a:t>Normally, makes data: mean=0, standard deviation =1</a:t>
            </a:r>
            <a:endParaRPr lang="en-US" dirty="0"/>
          </a:p>
        </p:txBody>
      </p:sp>
      <p:sp>
        <p:nvSpPr>
          <p:cNvPr id="4" name="Footer Placeholder 3">
            <a:extLst>
              <a:ext uri="{FF2B5EF4-FFF2-40B4-BE49-F238E27FC236}">
                <a16:creationId xmlns:a16="http://schemas.microsoft.com/office/drawing/2014/main" id="{FFC6BA02-7EFD-694D-C1B7-9B2815AC5AF8}"/>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B4D0E60D-7723-9341-7D3C-914BD777443D}"/>
              </a:ext>
            </a:extLst>
          </p:cNvPr>
          <p:cNvSpPr>
            <a:spLocks noGrp="1"/>
          </p:cNvSpPr>
          <p:nvPr>
            <p:ph type="sldNum" sz="quarter" idx="12"/>
          </p:nvPr>
        </p:nvSpPr>
        <p:spPr/>
        <p:txBody>
          <a:bodyPr/>
          <a:lstStyle/>
          <a:p>
            <a:fld id="{7C12A529-2220-4038-9210-A21DB7BAEFCE}" type="slidenum">
              <a:rPr lang="en-US" smtClean="0"/>
              <a:t>34</a:t>
            </a:fld>
            <a:endParaRPr lang="en-US"/>
          </a:p>
        </p:txBody>
      </p:sp>
      <p:pic>
        <p:nvPicPr>
          <p:cNvPr id="2050" name="Picture 2" descr="skip-connection">
            <a:extLst>
              <a:ext uri="{FF2B5EF4-FFF2-40B4-BE49-F238E27FC236}">
                <a16:creationId xmlns:a16="http://schemas.microsoft.com/office/drawing/2014/main" id="{F1860D6B-BB7C-C637-10BE-E2C14BA88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02309"/>
            <a:ext cx="2901216" cy="1653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10A1A6-4C4B-C4ED-31F1-639651362A59}"/>
              </a:ext>
            </a:extLst>
          </p:cNvPr>
          <p:cNvSpPr txBox="1"/>
          <p:nvPr/>
        </p:nvSpPr>
        <p:spPr>
          <a:xfrm>
            <a:off x="6019800" y="2468939"/>
            <a:ext cx="3089910" cy="1754326"/>
          </a:xfrm>
          <a:prstGeom prst="rect">
            <a:avLst/>
          </a:prstGeom>
          <a:noFill/>
        </p:spPr>
        <p:txBody>
          <a:bodyPr wrap="square" rtlCol="0">
            <a:spAutoFit/>
          </a:bodyPr>
          <a:lstStyle/>
          <a:p>
            <a:r>
              <a:rPr lang="en-US" dirty="0"/>
              <a:t>Idea comes from </a:t>
            </a:r>
          </a:p>
          <a:p>
            <a:r>
              <a:rPr lang="en-US" dirty="0"/>
              <a:t>“Resnet” </a:t>
            </a:r>
            <a:r>
              <a:rPr lang="en-US" b="0" i="0" dirty="0">
                <a:solidFill>
                  <a:srgbClr val="6C757D"/>
                </a:solidFill>
                <a:effectLst/>
                <a:highlight>
                  <a:srgbClr val="FFFFFF"/>
                </a:highlight>
                <a:latin typeface="Lato" panose="020F0502020204030203" pitchFamily="34" charset="0"/>
              </a:rPr>
              <a:t>by He et al. in </a:t>
            </a:r>
            <a:r>
              <a:rPr lang="en-US" b="0" i="0" u="none" strike="noStrike" dirty="0">
                <a:solidFill>
                  <a:srgbClr val="0096B1"/>
                </a:solidFill>
                <a:effectLst/>
                <a:highlight>
                  <a:srgbClr val="FFFFFF"/>
                </a:highlight>
                <a:latin typeface="Lato" panose="020F0502020204030203" pitchFamily="34" charset="0"/>
                <a:hlinkClick r:id="rId4"/>
              </a:rPr>
              <a:t>Deep Residual Learning for Image Recognition</a:t>
            </a:r>
            <a:r>
              <a:rPr lang="en-US" b="0" i="0" u="none" strike="noStrike" dirty="0">
                <a:solidFill>
                  <a:srgbClr val="0096B1"/>
                </a:solidFill>
                <a:effectLst/>
                <a:highlight>
                  <a:srgbClr val="FFFFFF"/>
                </a:highlight>
                <a:latin typeface="Lato" panose="020F0502020204030203" pitchFamily="34" charset="0"/>
              </a:rPr>
              <a:t> </a:t>
            </a:r>
            <a:endParaRPr lang="en-US" dirty="0"/>
          </a:p>
          <a:p>
            <a:r>
              <a:rPr lang="en-HK" dirty="0"/>
              <a:t>https://paperswithcode.com/method/resnet</a:t>
            </a:r>
          </a:p>
        </p:txBody>
      </p:sp>
      <p:sp>
        <p:nvSpPr>
          <p:cNvPr id="8" name="TextBox 7">
            <a:extLst>
              <a:ext uri="{FF2B5EF4-FFF2-40B4-BE49-F238E27FC236}">
                <a16:creationId xmlns:a16="http://schemas.microsoft.com/office/drawing/2014/main" id="{2AF0E7B9-9766-8D5B-416C-EEBE22488FEC}"/>
              </a:ext>
            </a:extLst>
          </p:cNvPr>
          <p:cNvSpPr txBox="1"/>
          <p:nvPr/>
        </p:nvSpPr>
        <p:spPr>
          <a:xfrm>
            <a:off x="228600" y="44451"/>
            <a:ext cx="8686800" cy="369332"/>
          </a:xfrm>
          <a:prstGeom prst="rect">
            <a:avLst/>
          </a:prstGeom>
          <a:noFill/>
        </p:spPr>
        <p:txBody>
          <a:bodyPr wrap="square">
            <a:spAutoFit/>
          </a:bodyPr>
          <a:lstStyle/>
          <a:p>
            <a:r>
              <a:rPr lang="en-US" dirty="0">
                <a:solidFill>
                  <a:srgbClr val="FF0000"/>
                </a:solidFill>
              </a:rPr>
              <a:t>Answer (4) choice 2 is correct: To make each row of A</a:t>
            </a:r>
            <a:r>
              <a:rPr lang="en-HK" dirty="0" err="1">
                <a:solidFill>
                  <a:srgbClr val="FF0000"/>
                </a:solidFill>
              </a:rPr>
              <a:t>ttention_score</a:t>
            </a:r>
            <a:r>
              <a:rPr lang="en-HK" dirty="0">
                <a:solidFill>
                  <a:srgbClr val="FF0000"/>
                </a:solidFill>
              </a:rPr>
              <a:t> a probability</a:t>
            </a:r>
          </a:p>
        </p:txBody>
      </p:sp>
    </p:spTree>
    <p:extLst>
      <p:ext uri="{BB962C8B-B14F-4D97-AF65-F5344CB8AC3E}">
        <p14:creationId xmlns:p14="http://schemas.microsoft.com/office/powerpoint/2010/main" val="1230953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3409-1F2F-9D11-0875-D7AA3833CEF7}"/>
              </a:ext>
            </a:extLst>
          </p:cNvPr>
          <p:cNvSpPr>
            <a:spLocks noGrp="1"/>
          </p:cNvSpPr>
          <p:nvPr>
            <p:ph type="title"/>
          </p:nvPr>
        </p:nvSpPr>
        <p:spPr>
          <a:xfrm>
            <a:off x="457200" y="0"/>
            <a:ext cx="8229600" cy="1143000"/>
          </a:xfrm>
        </p:spPr>
        <p:txBody>
          <a:bodyPr>
            <a:noAutofit/>
          </a:bodyPr>
          <a:lstStyle/>
          <a:p>
            <a:r>
              <a:rPr lang="en-US" sz="2400" dirty="0"/>
              <a:t>Revision2 of formulas for </a:t>
            </a:r>
            <a:r>
              <a:rPr lang="en-US" sz="2400" u="sng" dirty="0"/>
              <a:t>M</a:t>
            </a:r>
            <a:r>
              <a:rPr lang="en-US" sz="2400" dirty="0"/>
              <a:t>ulti-</a:t>
            </a:r>
            <a:r>
              <a:rPr lang="en-US" sz="2400" u="sng" dirty="0"/>
              <a:t>H</a:t>
            </a:r>
            <a:r>
              <a:rPr lang="en-US" sz="2400" dirty="0"/>
              <a:t>ead </a:t>
            </a:r>
            <a:r>
              <a:rPr lang="en-US" sz="2400" u="sng" dirty="0"/>
              <a:t>att</a:t>
            </a:r>
            <a:r>
              <a:rPr lang="en-US" sz="2400" dirty="0"/>
              <a:t>ention (MHATT)</a:t>
            </a:r>
            <a:endParaRPr lang="en-HK" sz="2400" dirty="0"/>
          </a:p>
        </p:txBody>
      </p:sp>
      <p:sp>
        <p:nvSpPr>
          <p:cNvPr id="3" name="Content Placeholder 2">
            <a:extLst>
              <a:ext uri="{FF2B5EF4-FFF2-40B4-BE49-F238E27FC236}">
                <a16:creationId xmlns:a16="http://schemas.microsoft.com/office/drawing/2014/main" id="{865B8ED8-9AAD-997B-FDBE-67CB7B11FF62}"/>
              </a:ext>
            </a:extLst>
          </p:cNvPr>
          <p:cNvSpPr>
            <a:spLocks noGrp="1"/>
          </p:cNvSpPr>
          <p:nvPr>
            <p:ph idx="1"/>
          </p:nvPr>
        </p:nvSpPr>
        <p:spPr>
          <a:xfrm>
            <a:off x="457200" y="790575"/>
            <a:ext cx="8229600" cy="5930900"/>
          </a:xfrm>
        </p:spPr>
        <p:txBody>
          <a:bodyPr>
            <a:normAutofit fontScale="92500" lnSpcReduction="10000"/>
          </a:bodyPr>
          <a:lstStyle/>
          <a:p>
            <a:pPr marL="0" indent="0">
              <a:buNone/>
            </a:pPr>
            <a:r>
              <a:rPr lang="en-US" sz="1800" dirty="0">
                <a:solidFill>
                  <a:schemeClr val="tx1"/>
                </a:solidFill>
              </a:rPr>
              <a:t>X</a:t>
            </a:r>
            <a:r>
              <a:rPr lang="en-US" sz="1800" baseline="-25000" dirty="0">
                <a:solidFill>
                  <a:schemeClr val="tx1"/>
                </a:solidFill>
              </a:rPr>
              <a:t>(L x </a:t>
            </a:r>
            <a:r>
              <a:rPr lang="en-US" sz="1800" baseline="-25000" dirty="0" err="1">
                <a:solidFill>
                  <a:schemeClr val="tx1"/>
                </a:solidFill>
              </a:rPr>
              <a:t>dmodel</a:t>
            </a:r>
            <a:r>
              <a:rPr lang="en-US" sz="1800" baseline="-25000" dirty="0">
                <a:solidFill>
                  <a:schemeClr val="tx1"/>
                </a:solidFill>
              </a:rPr>
              <a:t>)</a:t>
            </a:r>
            <a:r>
              <a:rPr lang="en-US" sz="1800" dirty="0">
                <a:solidFill>
                  <a:schemeClr val="tx1"/>
                </a:solidFill>
              </a:rPr>
              <a:t>=Xin</a:t>
            </a:r>
            <a:r>
              <a:rPr lang="en-US" sz="1800" baseline="-25000" dirty="0">
                <a:solidFill>
                  <a:schemeClr val="tx1"/>
                </a:solidFill>
              </a:rPr>
              <a:t> (L x V) </a:t>
            </a:r>
            <a:r>
              <a:rPr lang="en-US" sz="1800" dirty="0">
                <a:solidFill>
                  <a:schemeClr val="tx1"/>
                </a:solidFill>
              </a:rPr>
              <a:t>*W</a:t>
            </a:r>
            <a:r>
              <a:rPr lang="en-US" sz="1800" baseline="-25000" dirty="0">
                <a:solidFill>
                  <a:schemeClr val="tx1"/>
                </a:solidFill>
              </a:rPr>
              <a:t>(V x </a:t>
            </a:r>
            <a:r>
              <a:rPr lang="en-US" sz="1800" baseline="-25000" dirty="0" err="1">
                <a:solidFill>
                  <a:schemeClr val="tx1"/>
                </a:solidFill>
              </a:rPr>
              <a:t>dmodel</a:t>
            </a:r>
            <a:r>
              <a:rPr lang="en-US" sz="1800" baseline="-25000" dirty="0">
                <a:solidFill>
                  <a:schemeClr val="tx1"/>
                </a:solidFill>
              </a:rPr>
              <a:t>)   </a:t>
            </a:r>
            <a:r>
              <a:rPr lang="en-US" sz="1800" dirty="0">
                <a:solidFill>
                  <a:schemeClr val="tx1"/>
                </a:solidFill>
              </a:rPr>
              <a:t>; Xin is in one-hot</a:t>
            </a:r>
            <a:endParaRPr lang="en-US" sz="1800" baseline="-25000" dirty="0">
              <a:solidFill>
                <a:schemeClr val="tx1"/>
              </a:solidFill>
            </a:endParaRPr>
          </a:p>
          <a:p>
            <a:pPr marL="0" indent="0">
              <a:buNone/>
            </a:pPr>
            <a:r>
              <a:rPr lang="en-HK" sz="1800" dirty="0">
                <a:solidFill>
                  <a:schemeClr val="tx1"/>
                </a:solidFill>
              </a:rPr>
              <a:t>L=length of token, </a:t>
            </a:r>
            <a:r>
              <a:rPr lang="en-HK" sz="1800" dirty="0" err="1"/>
              <a:t>d</a:t>
            </a:r>
            <a:r>
              <a:rPr lang="en-HK" sz="1800" dirty="0" err="1">
                <a:solidFill>
                  <a:schemeClr val="tx1"/>
                </a:solidFill>
              </a:rPr>
              <a:t>model</a:t>
            </a:r>
            <a:r>
              <a:rPr lang="en-HK" sz="1800" dirty="0">
                <a:solidFill>
                  <a:schemeClr val="tx1"/>
                </a:solidFill>
              </a:rPr>
              <a:t>=token embedded dimension (commonly called the hidden dimension)</a:t>
            </a:r>
          </a:p>
          <a:p>
            <a:pPr marL="0" indent="0">
              <a:buNone/>
            </a:pPr>
            <a:r>
              <a:rPr lang="en-US" sz="1800" dirty="0" err="1">
                <a:solidFill>
                  <a:schemeClr val="tx1"/>
                </a:solidFill>
              </a:rPr>
              <a:t>Per_head_dimension</a:t>
            </a:r>
            <a:r>
              <a:rPr lang="en-US" sz="1800" dirty="0">
                <a:solidFill>
                  <a:schemeClr val="tx1"/>
                </a:solidFill>
              </a:rPr>
              <a:t>(</a:t>
            </a:r>
            <a:r>
              <a:rPr lang="en-US" sz="1800" dirty="0" err="1">
                <a:solidFill>
                  <a:schemeClr val="tx1"/>
                </a:solidFill>
              </a:rPr>
              <a:t>dq,dk,dv</a:t>
            </a:r>
            <a:r>
              <a:rPr lang="en-US" sz="1800" dirty="0">
                <a:solidFill>
                  <a:schemeClr val="tx1"/>
                </a:solidFill>
              </a:rPr>
              <a:t>), set </a:t>
            </a:r>
            <a:r>
              <a:rPr lang="en-US" sz="1800" dirty="0" err="1">
                <a:solidFill>
                  <a:schemeClr val="tx1"/>
                </a:solidFill>
              </a:rPr>
              <a:t>dq</a:t>
            </a:r>
            <a:r>
              <a:rPr lang="en-US" sz="1800" dirty="0">
                <a:solidFill>
                  <a:schemeClr val="tx1"/>
                </a:solidFill>
              </a:rPr>
              <a:t>=dk=dv</a:t>
            </a:r>
          </a:p>
          <a:p>
            <a:pPr marL="0" indent="0">
              <a:buNone/>
            </a:pPr>
            <a:r>
              <a:rPr lang="en-US" sz="1800" dirty="0">
                <a:solidFill>
                  <a:schemeClr val="tx1"/>
                </a:solidFill>
              </a:rPr>
              <a:t>Q(L x </a:t>
            </a:r>
            <a:r>
              <a:rPr lang="en-US" sz="1800" dirty="0" err="1">
                <a:solidFill>
                  <a:schemeClr val="tx1"/>
                </a:solidFill>
              </a:rPr>
              <a:t>dq</a:t>
            </a:r>
            <a:r>
              <a:rPr lang="en-US" sz="1800" dirty="0">
                <a:solidFill>
                  <a:schemeClr val="tx1"/>
                </a:solidFill>
              </a:rPr>
              <a:t>)=XPE(</a:t>
            </a:r>
            <a:r>
              <a:rPr lang="en-US" sz="1800" dirty="0" err="1">
                <a:solidFill>
                  <a:schemeClr val="tx1"/>
                </a:solidFill>
              </a:rPr>
              <a:t>L,dmodel</a:t>
            </a:r>
            <a:r>
              <a:rPr lang="en-US" sz="1800" dirty="0">
                <a:solidFill>
                  <a:schemeClr val="tx1"/>
                </a:solidFill>
              </a:rPr>
              <a:t>)*</a:t>
            </a:r>
            <a:r>
              <a:rPr lang="en-US" sz="1800" dirty="0" err="1">
                <a:solidFill>
                  <a:schemeClr val="tx1"/>
                </a:solidFill>
              </a:rPr>
              <a:t>Wq</a:t>
            </a:r>
            <a:r>
              <a:rPr lang="en-US" sz="1800" dirty="0">
                <a:solidFill>
                  <a:schemeClr val="tx1"/>
                </a:solidFill>
              </a:rPr>
              <a:t> (</a:t>
            </a:r>
            <a:r>
              <a:rPr lang="en-US" sz="1800" dirty="0" err="1">
                <a:solidFill>
                  <a:schemeClr val="tx1"/>
                </a:solidFill>
              </a:rPr>
              <a:t>dmodel,dq</a:t>
            </a:r>
            <a:r>
              <a:rPr lang="en-US" sz="1800" dirty="0">
                <a:solidFill>
                  <a:schemeClr val="tx1"/>
                </a:solidFill>
              </a:rPr>
              <a:t>) +1</a:t>
            </a:r>
            <a:r>
              <a:rPr lang="en-US" sz="1800" baseline="-25000" dirty="0">
                <a:solidFill>
                  <a:schemeClr val="tx1"/>
                </a:solidFill>
              </a:rPr>
              <a:t>L</a:t>
            </a:r>
            <a:r>
              <a:rPr lang="en-US" sz="1800" dirty="0">
                <a:solidFill>
                  <a:schemeClr val="tx1"/>
                </a:solidFill>
              </a:rPr>
              <a:t>*(</a:t>
            </a:r>
            <a:r>
              <a:rPr lang="en-US" sz="1800" dirty="0" err="1">
                <a:solidFill>
                  <a:schemeClr val="tx1"/>
                </a:solidFill>
              </a:rPr>
              <a:t>b</a:t>
            </a:r>
            <a:r>
              <a:rPr lang="en-US" sz="1800" baseline="-25000" dirty="0" err="1">
                <a:solidFill>
                  <a:schemeClr val="tx1"/>
                </a:solidFill>
              </a:rPr>
              <a:t>dq</a:t>
            </a:r>
            <a:r>
              <a:rPr lang="en-US" sz="1800" dirty="0">
                <a:solidFill>
                  <a:schemeClr val="tx1"/>
                </a:solidFill>
              </a:rPr>
              <a:t>)</a:t>
            </a:r>
            <a:r>
              <a:rPr lang="en-US" sz="1800" baseline="30000" dirty="0">
                <a:solidFill>
                  <a:schemeClr val="tx1"/>
                </a:solidFill>
              </a:rPr>
              <a:t>T</a:t>
            </a:r>
          </a:p>
          <a:p>
            <a:pPr marL="0" indent="0">
              <a:buNone/>
            </a:pPr>
            <a:r>
              <a:rPr lang="en-US" sz="1800" dirty="0">
                <a:solidFill>
                  <a:schemeClr val="tx1"/>
                </a:solidFill>
              </a:rPr>
              <a:t>K(L x dk)=XPE(</a:t>
            </a:r>
            <a:r>
              <a:rPr lang="en-US" sz="1800" dirty="0" err="1">
                <a:solidFill>
                  <a:schemeClr val="tx1"/>
                </a:solidFill>
              </a:rPr>
              <a:t>L,dmodel</a:t>
            </a:r>
            <a:r>
              <a:rPr lang="en-US" sz="1800" dirty="0">
                <a:solidFill>
                  <a:schemeClr val="tx1"/>
                </a:solidFill>
              </a:rPr>
              <a:t>)*</a:t>
            </a:r>
            <a:r>
              <a:rPr lang="en-US" sz="1800" dirty="0" err="1">
                <a:solidFill>
                  <a:schemeClr val="tx1"/>
                </a:solidFill>
              </a:rPr>
              <a:t>Wk</a:t>
            </a:r>
            <a:r>
              <a:rPr lang="en-US" sz="1800" dirty="0">
                <a:solidFill>
                  <a:schemeClr val="tx1"/>
                </a:solidFill>
              </a:rPr>
              <a:t> (</a:t>
            </a:r>
            <a:r>
              <a:rPr lang="en-US" sz="1800" dirty="0" err="1">
                <a:solidFill>
                  <a:schemeClr val="tx1"/>
                </a:solidFill>
              </a:rPr>
              <a:t>dmodel,dk</a:t>
            </a:r>
            <a:r>
              <a:rPr lang="en-US" sz="1800" dirty="0">
                <a:solidFill>
                  <a:schemeClr val="tx1"/>
                </a:solidFill>
              </a:rPr>
              <a:t>) +1</a:t>
            </a:r>
            <a:r>
              <a:rPr lang="en-US" sz="1800" baseline="-25000" dirty="0">
                <a:solidFill>
                  <a:schemeClr val="tx1"/>
                </a:solidFill>
              </a:rPr>
              <a:t>L</a:t>
            </a:r>
            <a:r>
              <a:rPr lang="en-US" sz="1800" dirty="0">
                <a:solidFill>
                  <a:schemeClr val="tx1"/>
                </a:solidFill>
              </a:rPr>
              <a:t>*(</a:t>
            </a:r>
            <a:r>
              <a:rPr lang="en-US" sz="1800" dirty="0" err="1">
                <a:solidFill>
                  <a:schemeClr val="tx1"/>
                </a:solidFill>
              </a:rPr>
              <a:t>b</a:t>
            </a:r>
            <a:r>
              <a:rPr lang="en-US" sz="1800" baseline="-25000" dirty="0" err="1">
                <a:solidFill>
                  <a:schemeClr val="tx1"/>
                </a:solidFill>
              </a:rPr>
              <a:t>dk</a:t>
            </a:r>
            <a:r>
              <a:rPr lang="en-US" sz="1800" dirty="0">
                <a:solidFill>
                  <a:schemeClr val="tx1"/>
                </a:solidFill>
              </a:rPr>
              <a:t>)</a:t>
            </a:r>
            <a:r>
              <a:rPr lang="en-US" sz="1800" baseline="30000" dirty="0">
                <a:solidFill>
                  <a:schemeClr val="tx1"/>
                </a:solidFill>
              </a:rPr>
              <a:t>T</a:t>
            </a:r>
          </a:p>
          <a:p>
            <a:pPr marL="0" indent="0">
              <a:buNone/>
            </a:pPr>
            <a:r>
              <a:rPr lang="en-US" sz="1800" dirty="0">
                <a:solidFill>
                  <a:schemeClr val="tx1"/>
                </a:solidFill>
              </a:rPr>
              <a:t>V(L x dv)=XPE(</a:t>
            </a:r>
            <a:r>
              <a:rPr lang="en-US" sz="1800" dirty="0" err="1">
                <a:solidFill>
                  <a:schemeClr val="tx1"/>
                </a:solidFill>
              </a:rPr>
              <a:t>L,dmodel</a:t>
            </a:r>
            <a:r>
              <a:rPr lang="en-US" sz="1800" dirty="0">
                <a:solidFill>
                  <a:schemeClr val="tx1"/>
                </a:solidFill>
              </a:rPr>
              <a:t>)*Wv (</a:t>
            </a:r>
            <a:r>
              <a:rPr lang="en-US" sz="1800" dirty="0" err="1">
                <a:solidFill>
                  <a:schemeClr val="tx1"/>
                </a:solidFill>
              </a:rPr>
              <a:t>dmodel,dv</a:t>
            </a:r>
            <a:r>
              <a:rPr lang="en-US" sz="1800" dirty="0">
                <a:solidFill>
                  <a:schemeClr val="tx1"/>
                </a:solidFill>
              </a:rPr>
              <a:t>) +1</a:t>
            </a:r>
            <a:r>
              <a:rPr lang="en-US" sz="1800" baseline="-25000" dirty="0">
                <a:solidFill>
                  <a:schemeClr val="tx1"/>
                </a:solidFill>
              </a:rPr>
              <a:t>L</a:t>
            </a:r>
            <a:r>
              <a:rPr lang="en-US" sz="1800" dirty="0">
                <a:solidFill>
                  <a:schemeClr val="tx1"/>
                </a:solidFill>
              </a:rPr>
              <a:t>*(</a:t>
            </a:r>
            <a:r>
              <a:rPr lang="en-US" sz="1800" dirty="0" err="1">
                <a:solidFill>
                  <a:schemeClr val="tx1"/>
                </a:solidFill>
              </a:rPr>
              <a:t>b</a:t>
            </a:r>
            <a:r>
              <a:rPr lang="en-US" sz="1800" baseline="-25000" dirty="0" err="1">
                <a:solidFill>
                  <a:schemeClr val="tx1"/>
                </a:solidFill>
              </a:rPr>
              <a:t>dv</a:t>
            </a:r>
            <a:r>
              <a:rPr lang="en-US" sz="1800" dirty="0">
                <a:solidFill>
                  <a:schemeClr val="tx1"/>
                </a:solidFill>
              </a:rPr>
              <a:t>)</a:t>
            </a:r>
            <a:r>
              <a:rPr lang="en-US" sz="1800" baseline="30000" dirty="0">
                <a:solidFill>
                  <a:schemeClr val="tx1"/>
                </a:solidFill>
              </a:rPr>
              <a:t>T</a:t>
            </a:r>
          </a:p>
          <a:p>
            <a:pPr marL="0" indent="0">
              <a:buNone/>
            </a:pPr>
            <a:r>
              <a:rPr lang="en-US" sz="1800" dirty="0">
                <a:solidFill>
                  <a:schemeClr val="tx1"/>
                </a:solidFill>
              </a:rPr>
              <a:t>1</a:t>
            </a:r>
            <a:r>
              <a:rPr lang="en-US" sz="1800" baseline="-25000" dirty="0">
                <a:solidFill>
                  <a:schemeClr val="tx1"/>
                </a:solidFill>
              </a:rPr>
              <a:t>L </a:t>
            </a:r>
            <a:r>
              <a:rPr lang="en-HK" sz="1800" dirty="0">
                <a:solidFill>
                  <a:schemeClr val="tx1"/>
                </a:solidFill>
              </a:rPr>
              <a:t>= a </a:t>
            </a:r>
            <a:r>
              <a:rPr lang="en-HK" sz="1800" b="1" dirty="0">
                <a:solidFill>
                  <a:schemeClr val="tx1"/>
                </a:solidFill>
              </a:rPr>
              <a:t>vector of ones</a:t>
            </a:r>
            <a:r>
              <a:rPr lang="en-HK" sz="1800" dirty="0">
                <a:solidFill>
                  <a:schemeClr val="tx1"/>
                </a:solidFill>
              </a:rPr>
              <a:t> with length L.</a:t>
            </a:r>
          </a:p>
          <a:p>
            <a:pPr marL="0" indent="0">
              <a:buNone/>
            </a:pPr>
            <a:endParaRPr lang="en-US" sz="1800" dirty="0"/>
          </a:p>
          <a:p>
            <a:pPr marL="0" indent="0">
              <a:buNone/>
            </a:pPr>
            <a:r>
              <a:rPr lang="en-US" sz="1800" dirty="0" err="1"/>
              <a:t>Attention_score</a:t>
            </a:r>
            <a:r>
              <a:rPr lang="en-US" sz="1800" baseline="-25000" dirty="0"/>
              <a:t>(L x L)</a:t>
            </a:r>
            <a:r>
              <a:rPr lang="en-US" sz="1800" dirty="0"/>
              <a:t>=(Q </a:t>
            </a:r>
            <a:r>
              <a:rPr lang="en-US" sz="1800" baseline="-25000" dirty="0"/>
              <a:t>(L=5 x </a:t>
            </a:r>
            <a:r>
              <a:rPr lang="en-US" sz="1800" baseline="-25000" dirty="0" err="1"/>
              <a:t>dq</a:t>
            </a:r>
            <a:r>
              <a:rPr lang="en-US" sz="1800" baseline="-25000" dirty="0"/>
              <a:t>=2)</a:t>
            </a:r>
            <a:r>
              <a:rPr lang="en-US" sz="1800" dirty="0"/>
              <a:t>* (K </a:t>
            </a:r>
            <a:r>
              <a:rPr lang="en-US" sz="1800" baseline="-25000" dirty="0"/>
              <a:t>(L=5 x dk=2)</a:t>
            </a:r>
            <a:r>
              <a:rPr lang="en-US" sz="1800" dirty="0"/>
              <a:t>)</a:t>
            </a:r>
            <a:r>
              <a:rPr lang="en-US" sz="1800" baseline="30000" dirty="0"/>
              <a:t>T</a:t>
            </a:r>
            <a:r>
              <a:rPr lang="en-US" sz="1800" dirty="0"/>
              <a:t>)/sqrt(dk)</a:t>
            </a:r>
          </a:p>
          <a:p>
            <a:pPr marL="0" indent="0">
              <a:buNone/>
            </a:pPr>
            <a:r>
              <a:rPr lang="en-US" sz="1800" dirty="0" err="1"/>
              <a:t>SmAtt</a:t>
            </a:r>
            <a:r>
              <a:rPr lang="en-US" sz="1800" baseline="-25000" dirty="0"/>
              <a:t> (L =5 x L =5)</a:t>
            </a:r>
            <a:r>
              <a:rPr lang="en-US" sz="1800" dirty="0"/>
              <a:t> =</a:t>
            </a:r>
            <a:r>
              <a:rPr lang="en-US" sz="1800" dirty="0" err="1"/>
              <a:t>Softmax</a:t>
            </a:r>
            <a:r>
              <a:rPr lang="en-US" sz="1800" dirty="0"/>
              <a:t>(</a:t>
            </a:r>
            <a:r>
              <a:rPr lang="en-US" sz="1800" dirty="0" err="1"/>
              <a:t>Attention_score</a:t>
            </a:r>
            <a:r>
              <a:rPr lang="en-US" sz="1800" baseline="-25000" dirty="0"/>
              <a:t>(</a:t>
            </a:r>
            <a:r>
              <a:rPr lang="en-US" sz="1800" baseline="-25000" dirty="0" err="1"/>
              <a:t>LxL</a:t>
            </a:r>
            <a:r>
              <a:rPr lang="en-US" sz="1800" baseline="-25000" dirty="0"/>
              <a:t>)</a:t>
            </a:r>
            <a:r>
              <a:rPr lang="en-US" sz="1800" dirty="0"/>
              <a:t>)</a:t>
            </a:r>
            <a:r>
              <a:rPr lang="en-US" sz="1800" baseline="-25000" dirty="0"/>
              <a:t> (</a:t>
            </a:r>
            <a:r>
              <a:rPr lang="en-US" sz="1800" baseline="-25000" dirty="0" err="1"/>
              <a:t>LxL</a:t>
            </a:r>
            <a:r>
              <a:rPr lang="en-US" sz="1800" baseline="-25000" dirty="0"/>
              <a:t>)</a:t>
            </a:r>
            <a:endParaRPr lang="en-US" sz="1800" dirty="0"/>
          </a:p>
          <a:p>
            <a:pPr marL="0" indent="0">
              <a:buNone/>
            </a:pPr>
            <a:r>
              <a:rPr lang="en-US" sz="1800" dirty="0"/>
              <a:t>Zi</a:t>
            </a:r>
            <a:r>
              <a:rPr lang="en-US" sz="1800" baseline="-25000" dirty="0"/>
              <a:t> (L =5 x dv=2) </a:t>
            </a:r>
            <a:r>
              <a:rPr lang="en-US" sz="1800" dirty="0"/>
              <a:t>=</a:t>
            </a:r>
            <a:r>
              <a:rPr lang="en-US" sz="1800" dirty="0" err="1">
                <a:solidFill>
                  <a:srgbClr val="FF0000"/>
                </a:solidFill>
              </a:rPr>
              <a:t>Per_head</a:t>
            </a:r>
            <a:r>
              <a:rPr lang="en-US" sz="1800" dirty="0">
                <a:solidFill>
                  <a:srgbClr val="FF0000"/>
                </a:solidFill>
              </a:rPr>
              <a:t> </a:t>
            </a:r>
            <a:r>
              <a:rPr lang="en-US" sz="1800" dirty="0"/>
              <a:t>Output of attention</a:t>
            </a:r>
            <a:r>
              <a:rPr lang="en-US" sz="1800" baseline="-25000" dirty="0"/>
              <a:t>(L =5 x dv=2)</a:t>
            </a:r>
            <a:r>
              <a:rPr lang="en-US" sz="1800" dirty="0"/>
              <a:t> = </a:t>
            </a:r>
            <a:r>
              <a:rPr lang="en-US" sz="1800" dirty="0" err="1"/>
              <a:t>SmAtt</a:t>
            </a:r>
            <a:r>
              <a:rPr lang="en-US" sz="1800" baseline="-25000" dirty="0"/>
              <a:t> (L x L) </a:t>
            </a:r>
            <a:r>
              <a:rPr lang="en-US" sz="1800" dirty="0"/>
              <a:t>*V</a:t>
            </a:r>
            <a:r>
              <a:rPr lang="en-US" sz="1800" baseline="-25000" dirty="0"/>
              <a:t>(L x dv)</a:t>
            </a:r>
          </a:p>
          <a:p>
            <a:pPr marL="0" indent="0">
              <a:buNone/>
            </a:pPr>
            <a:endParaRPr lang="en-US" sz="1800" baseline="-25000" dirty="0"/>
          </a:p>
          <a:p>
            <a:pPr marL="0" indent="0">
              <a:buNone/>
            </a:pPr>
            <a:r>
              <a:rPr lang="en-US" sz="1800" dirty="0"/>
              <a:t>///////////Concatenation: </a:t>
            </a:r>
            <a:r>
              <a:rPr lang="en-US" sz="1800" dirty="0" err="1"/>
              <a:t>concat</a:t>
            </a:r>
            <a:r>
              <a:rPr lang="en-US" sz="1800" dirty="0"/>
              <a:t>. Heads //////////</a:t>
            </a:r>
          </a:p>
          <a:p>
            <a:pPr marL="0" indent="0">
              <a:buNone/>
            </a:pPr>
            <a:r>
              <a:rPr lang="en-US" sz="1800" dirty="0" err="1"/>
              <a:t>Concat_output</a:t>
            </a:r>
            <a:r>
              <a:rPr lang="en-US" sz="1800" dirty="0"/>
              <a:t> (Z</a:t>
            </a:r>
            <a:r>
              <a:rPr lang="en-US" sz="1800" baseline="-25000" dirty="0"/>
              <a:t> (L=5 x h*dv=</a:t>
            </a:r>
            <a:r>
              <a:rPr lang="en-US" sz="1800" baseline="-25000" dirty="0" err="1"/>
              <a:t>dmodel</a:t>
            </a:r>
            <a:r>
              <a:rPr lang="en-US" sz="1800" baseline="-25000" dirty="0"/>
              <a:t>=6)</a:t>
            </a:r>
            <a:r>
              <a:rPr lang="en-US" sz="1800" dirty="0"/>
              <a:t>) =</a:t>
            </a:r>
          </a:p>
          <a:p>
            <a:pPr marL="0" indent="0">
              <a:buNone/>
            </a:pPr>
            <a:r>
              <a:rPr lang="en-US" sz="1800" dirty="0"/>
              <a:t>Z=</a:t>
            </a:r>
            <a:r>
              <a:rPr lang="en-US" sz="1800" dirty="0" err="1"/>
              <a:t>Concat</a:t>
            </a:r>
            <a:r>
              <a:rPr lang="en-US" sz="1800" dirty="0"/>
              <a:t>( Z1</a:t>
            </a:r>
            <a:r>
              <a:rPr lang="en-US" sz="1800" baseline="-25000" dirty="0"/>
              <a:t>(L x dv)</a:t>
            </a:r>
            <a:r>
              <a:rPr lang="en-US" sz="1800" dirty="0"/>
              <a:t>, Z2</a:t>
            </a:r>
            <a:r>
              <a:rPr lang="en-US" sz="1800" baseline="-25000" dirty="0"/>
              <a:t>(L x dv)</a:t>
            </a:r>
            <a:r>
              <a:rPr lang="en-US" sz="1800" dirty="0"/>
              <a:t>, Z3</a:t>
            </a:r>
            <a:r>
              <a:rPr lang="en-US" sz="1800" baseline="-25000" dirty="0"/>
              <a:t>(L x dv)</a:t>
            </a:r>
            <a:r>
              <a:rPr lang="en-US" sz="1800" dirty="0"/>
              <a:t>)</a:t>
            </a:r>
            <a:r>
              <a:rPr lang="en-US" sz="1800" baseline="-25000" dirty="0"/>
              <a:t> (L x h*dv)</a:t>
            </a:r>
            <a:endParaRPr lang="en-US" sz="1800" dirty="0"/>
          </a:p>
          <a:p>
            <a:pPr marL="0" indent="0">
              <a:buNone/>
            </a:pPr>
            <a:r>
              <a:rPr lang="en-US" sz="1800" dirty="0"/>
              <a:t>Output projection weight(Wo)</a:t>
            </a:r>
            <a:r>
              <a:rPr lang="en-US" sz="1800" baseline="-25000" dirty="0"/>
              <a:t> (</a:t>
            </a:r>
            <a:r>
              <a:rPr lang="en-US" sz="1800" baseline="-25000" dirty="0" err="1"/>
              <a:t>dmodel</a:t>
            </a:r>
            <a:r>
              <a:rPr lang="en-US" sz="1800" baseline="-25000" dirty="0"/>
              <a:t> x </a:t>
            </a:r>
            <a:r>
              <a:rPr lang="en-US" sz="1800" baseline="-25000" dirty="0" err="1"/>
              <a:t>dmodel</a:t>
            </a:r>
            <a:r>
              <a:rPr lang="en-US" sz="1800" baseline="-25000" dirty="0"/>
              <a:t>) </a:t>
            </a:r>
          </a:p>
          <a:p>
            <a:pPr marL="0" indent="0">
              <a:buNone/>
            </a:pPr>
            <a:endParaRPr lang="en-US" sz="1800" dirty="0"/>
          </a:p>
          <a:p>
            <a:pPr marL="0" indent="0">
              <a:buNone/>
            </a:pPr>
            <a:r>
              <a:rPr lang="en-US" sz="1800" dirty="0"/>
              <a:t>MHATT(</a:t>
            </a:r>
            <a:r>
              <a:rPr lang="en-US" sz="1800" dirty="0" err="1"/>
              <a:t>Multihead</a:t>
            </a:r>
            <a:r>
              <a:rPr lang="en-US" sz="1800" dirty="0"/>
              <a:t> attention output)</a:t>
            </a:r>
            <a:r>
              <a:rPr lang="en-US" sz="1800" baseline="-25000" dirty="0"/>
              <a:t> (L x </a:t>
            </a:r>
            <a:r>
              <a:rPr lang="en-US" sz="1800" baseline="-25000" dirty="0" err="1"/>
              <a:t>dmodel</a:t>
            </a:r>
            <a:r>
              <a:rPr lang="en-US" sz="1800" baseline="-25000" dirty="0"/>
              <a:t>) </a:t>
            </a:r>
            <a:r>
              <a:rPr lang="en-US" sz="1800" dirty="0"/>
              <a:t>=</a:t>
            </a:r>
          </a:p>
          <a:p>
            <a:pPr marL="0" indent="0">
              <a:buNone/>
            </a:pPr>
            <a:r>
              <a:rPr lang="en-US" sz="1800" dirty="0"/>
              <a:t>Z</a:t>
            </a:r>
            <a:r>
              <a:rPr lang="en-US" sz="1800" baseline="-25000" dirty="0"/>
              <a:t> (L x h*dv=</a:t>
            </a:r>
            <a:r>
              <a:rPr lang="en-US" sz="1800" baseline="-25000" dirty="0" err="1"/>
              <a:t>dmodel</a:t>
            </a:r>
            <a:r>
              <a:rPr lang="en-US" sz="1800" baseline="-25000" dirty="0"/>
              <a:t>)</a:t>
            </a:r>
            <a:r>
              <a:rPr lang="en-US" sz="1800" dirty="0"/>
              <a:t> * (Wo)</a:t>
            </a:r>
            <a:r>
              <a:rPr lang="en-US" sz="1800" baseline="-25000" dirty="0"/>
              <a:t> (</a:t>
            </a:r>
            <a:r>
              <a:rPr lang="en-US" sz="1800" baseline="-25000" dirty="0" err="1"/>
              <a:t>dmodel</a:t>
            </a:r>
            <a:r>
              <a:rPr lang="en-US" sz="1800" baseline="-25000" dirty="0"/>
              <a:t> x </a:t>
            </a:r>
            <a:r>
              <a:rPr lang="en-US" sz="1800" baseline="-25000" dirty="0" err="1"/>
              <a:t>dmodel</a:t>
            </a:r>
            <a:r>
              <a:rPr lang="en-US" sz="1800" baseline="-25000" dirty="0"/>
              <a:t>)  </a:t>
            </a:r>
            <a:r>
              <a:rPr lang="en-US" sz="1800" dirty="0"/>
              <a:t>+(1</a:t>
            </a:r>
            <a:r>
              <a:rPr lang="en-US" sz="1800" baseline="-25000" dirty="0"/>
              <a:t>L</a:t>
            </a:r>
            <a:r>
              <a:rPr lang="en-US" sz="1800" dirty="0"/>
              <a:t>*(</a:t>
            </a:r>
            <a:r>
              <a:rPr lang="en-US" sz="1800" dirty="0" err="1"/>
              <a:t>b</a:t>
            </a:r>
            <a:r>
              <a:rPr lang="en-US" sz="1800" baseline="-25000" dirty="0" err="1"/>
              <a:t>o</a:t>
            </a:r>
            <a:r>
              <a:rPr lang="en-US" sz="1800" dirty="0"/>
              <a:t>)</a:t>
            </a:r>
            <a:r>
              <a:rPr lang="en-US" sz="1800" baseline="30000" dirty="0"/>
              <a:t>T</a:t>
            </a:r>
            <a:r>
              <a:rPr lang="en-US" sz="1800" dirty="0"/>
              <a:t>)</a:t>
            </a:r>
            <a:r>
              <a:rPr lang="en-US" sz="1800" baseline="-25000" dirty="0"/>
              <a:t> (L x </a:t>
            </a:r>
            <a:r>
              <a:rPr lang="en-US" sz="1800" baseline="-25000" dirty="0" err="1"/>
              <a:t>dmodel</a:t>
            </a:r>
            <a:r>
              <a:rPr lang="en-US" sz="1800" baseline="-25000" dirty="0"/>
              <a:t>)</a:t>
            </a:r>
            <a:r>
              <a:rPr lang="en-US" sz="1800" dirty="0"/>
              <a:t> </a:t>
            </a:r>
          </a:p>
          <a:p>
            <a:pPr marL="0" indent="0">
              <a:buNone/>
            </a:pPr>
            <a:r>
              <a:rPr lang="en-US" sz="1800" dirty="0"/>
              <a:t>Concatenate heads to become MHATT</a:t>
            </a:r>
          </a:p>
          <a:p>
            <a:endParaRPr lang="en-HK" sz="1600" dirty="0"/>
          </a:p>
        </p:txBody>
      </p:sp>
      <p:sp>
        <p:nvSpPr>
          <p:cNvPr id="4" name="Footer Placeholder 3">
            <a:extLst>
              <a:ext uri="{FF2B5EF4-FFF2-40B4-BE49-F238E27FC236}">
                <a16:creationId xmlns:a16="http://schemas.microsoft.com/office/drawing/2014/main" id="{60D809F7-FAFE-C206-DAE5-07857BBF2B4D}"/>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893566B5-5AF7-AEA0-46FF-2C7C44ADB65A}"/>
              </a:ext>
            </a:extLst>
          </p:cNvPr>
          <p:cNvSpPr>
            <a:spLocks noGrp="1"/>
          </p:cNvSpPr>
          <p:nvPr>
            <p:ph type="sldNum" sz="quarter" idx="12"/>
          </p:nvPr>
        </p:nvSpPr>
        <p:spPr/>
        <p:txBody>
          <a:bodyPr/>
          <a:lstStyle/>
          <a:p>
            <a:fld id="{7C12A529-2220-4038-9210-A21DB7BAEFCE}" type="slidenum">
              <a:rPr lang="en-US" smtClean="0"/>
              <a:t>35</a:t>
            </a:fld>
            <a:endParaRPr lang="en-US"/>
          </a:p>
        </p:txBody>
      </p:sp>
    </p:spTree>
    <p:extLst>
      <p:ext uri="{BB962C8B-B14F-4D97-AF65-F5344CB8AC3E}">
        <p14:creationId xmlns:p14="http://schemas.microsoft.com/office/powerpoint/2010/main" val="3656948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3DB9-67CC-D5B4-E2DB-D0D02A6E0457}"/>
              </a:ext>
            </a:extLst>
          </p:cNvPr>
          <p:cNvSpPr>
            <a:spLocks noGrp="1"/>
          </p:cNvSpPr>
          <p:nvPr>
            <p:ph type="title"/>
          </p:nvPr>
        </p:nvSpPr>
        <p:spPr/>
        <p:txBody>
          <a:bodyPr/>
          <a:lstStyle/>
          <a:p>
            <a:pPr algn="l"/>
            <a:r>
              <a:rPr lang="en-US" dirty="0"/>
              <a:t>Step 3b: First add and Norm </a:t>
            </a:r>
            <a:endParaRPr lang="en-HK" dirty="0"/>
          </a:p>
        </p:txBody>
      </p:sp>
      <p:sp>
        <p:nvSpPr>
          <p:cNvPr id="3" name="Content Placeholder 2">
            <a:extLst>
              <a:ext uri="{FF2B5EF4-FFF2-40B4-BE49-F238E27FC236}">
                <a16:creationId xmlns:a16="http://schemas.microsoft.com/office/drawing/2014/main" id="{AA00C913-6FE0-35B1-54C4-031C357A5BED}"/>
              </a:ext>
            </a:extLst>
          </p:cNvPr>
          <p:cNvSpPr>
            <a:spLocks noGrp="1"/>
          </p:cNvSpPr>
          <p:nvPr>
            <p:ph idx="1"/>
          </p:nvPr>
        </p:nvSpPr>
        <p:spPr>
          <a:xfrm>
            <a:off x="457199" y="1618276"/>
            <a:ext cx="4647343" cy="4507887"/>
          </a:xfrm>
        </p:spPr>
        <p:txBody>
          <a:bodyPr>
            <a:normAutofit/>
          </a:bodyPr>
          <a:lstStyle/>
          <a:p>
            <a:r>
              <a:rPr lang="en-US" sz="2400" dirty="0"/>
              <a:t>Step 3b: add processing</a:t>
            </a:r>
          </a:p>
          <a:p>
            <a:r>
              <a:rPr lang="en-US" sz="2400" dirty="0"/>
              <a:t>Residual=XPE+ Multi-head att.</a:t>
            </a:r>
          </a:p>
          <a:p>
            <a:r>
              <a:rPr lang="en-HK" sz="2400" b="1" u="sng" dirty="0"/>
              <a:t>P</a:t>
            </a:r>
            <a:r>
              <a:rPr lang="en-HK" sz="2400" b="1" dirty="0"/>
              <a:t>ost </a:t>
            </a:r>
            <a:r>
              <a:rPr lang="en-HK" sz="2400" b="1" u="sng" dirty="0"/>
              <a:t>a</a:t>
            </a:r>
            <a:r>
              <a:rPr lang="en-HK" sz="2400" b="1" dirty="0"/>
              <a:t>ttention </a:t>
            </a:r>
            <a:r>
              <a:rPr lang="en-HK" sz="2400" b="1" u="sng" dirty="0"/>
              <a:t>n</a:t>
            </a:r>
            <a:r>
              <a:rPr lang="en-HK" sz="2400" b="1" dirty="0"/>
              <a:t>ormalized </a:t>
            </a:r>
            <a:r>
              <a:rPr lang="en-HK" sz="2400" b="1" u="sng" dirty="0"/>
              <a:t>o</a:t>
            </a:r>
            <a:r>
              <a:rPr lang="en-HK" sz="2400" b="1" dirty="0"/>
              <a:t>utput (</a:t>
            </a:r>
            <a:r>
              <a:rPr lang="en-HK" sz="2400" b="1" dirty="0" err="1"/>
              <a:t>Pano</a:t>
            </a:r>
            <a:r>
              <a:rPr lang="en-HK" sz="2400" b="1" dirty="0"/>
              <a:t>): </a:t>
            </a:r>
            <a:r>
              <a:rPr lang="en-HK" sz="2400" b="1" dirty="0" err="1"/>
              <a:t>Pano</a:t>
            </a:r>
            <a:r>
              <a:rPr lang="en-HK" sz="2400" b="1" dirty="0"/>
              <a:t>=</a:t>
            </a:r>
            <a:r>
              <a:rPr lang="en-US" sz="2400" dirty="0" err="1"/>
              <a:t>Layer_norm</a:t>
            </a:r>
            <a:r>
              <a:rPr lang="en-US" sz="2400" dirty="0"/>
              <a:t>(Residual), or</a:t>
            </a:r>
          </a:p>
          <a:p>
            <a:r>
              <a:rPr lang="en-HK" sz="2400" b="1" dirty="0" err="1"/>
              <a:t>Pano</a:t>
            </a:r>
            <a:r>
              <a:rPr lang="en-HK" sz="2400" b="1" dirty="0"/>
              <a:t>=</a:t>
            </a:r>
            <a:r>
              <a:rPr lang="en-US" sz="2400" dirty="0" err="1"/>
              <a:t>Layer_norm</a:t>
            </a:r>
            <a:r>
              <a:rPr lang="en-US" sz="2400" dirty="0"/>
              <a:t>(XPE+Z)</a:t>
            </a:r>
            <a:br>
              <a:rPr lang="en-US" sz="2400" dirty="0"/>
            </a:br>
            <a:endParaRPr lang="en-US" sz="2400" dirty="0"/>
          </a:p>
          <a:p>
            <a:endParaRPr lang="en-HK" sz="2400" dirty="0"/>
          </a:p>
        </p:txBody>
      </p:sp>
      <p:sp>
        <p:nvSpPr>
          <p:cNvPr id="4" name="Footer Placeholder 3">
            <a:extLst>
              <a:ext uri="{FF2B5EF4-FFF2-40B4-BE49-F238E27FC236}">
                <a16:creationId xmlns:a16="http://schemas.microsoft.com/office/drawing/2014/main" id="{62231BCE-6838-4FAF-4AC0-5E0425F7E724}"/>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7750B6E9-3E71-CD64-EE55-5AE21D3696B3}"/>
              </a:ext>
            </a:extLst>
          </p:cNvPr>
          <p:cNvSpPr>
            <a:spLocks noGrp="1"/>
          </p:cNvSpPr>
          <p:nvPr>
            <p:ph type="sldNum" sz="quarter" idx="12"/>
          </p:nvPr>
        </p:nvSpPr>
        <p:spPr/>
        <p:txBody>
          <a:bodyPr/>
          <a:lstStyle/>
          <a:p>
            <a:fld id="{7C12A529-2220-4038-9210-A21DB7BAEFCE}" type="slidenum">
              <a:rPr lang="en-US" smtClean="0"/>
              <a:t>36</a:t>
            </a:fld>
            <a:endParaRPr lang="en-US"/>
          </a:p>
        </p:txBody>
      </p:sp>
      <p:pic>
        <p:nvPicPr>
          <p:cNvPr id="7" name="Picture 6">
            <a:extLst>
              <a:ext uri="{FF2B5EF4-FFF2-40B4-BE49-F238E27FC236}">
                <a16:creationId xmlns:a16="http://schemas.microsoft.com/office/drawing/2014/main" id="{BA6C2816-40C5-36A3-D436-0B4313828B33}"/>
              </a:ext>
            </a:extLst>
          </p:cNvPr>
          <p:cNvPicPr>
            <a:picLocks noChangeAspect="1"/>
          </p:cNvPicPr>
          <p:nvPr/>
        </p:nvPicPr>
        <p:blipFill>
          <a:blip r:embed="rId2"/>
          <a:stretch>
            <a:fillRect/>
          </a:stretch>
        </p:blipFill>
        <p:spPr>
          <a:xfrm>
            <a:off x="5049821" y="1339043"/>
            <a:ext cx="3657600" cy="3461657"/>
          </a:xfrm>
          <a:prstGeom prst="rect">
            <a:avLst/>
          </a:prstGeom>
        </p:spPr>
      </p:pic>
      <p:pic>
        <p:nvPicPr>
          <p:cNvPr id="22" name="Picture 21">
            <a:extLst>
              <a:ext uri="{FF2B5EF4-FFF2-40B4-BE49-F238E27FC236}">
                <a16:creationId xmlns:a16="http://schemas.microsoft.com/office/drawing/2014/main" id="{4ACEAD89-4D6F-6559-2E3E-655732C9903D}"/>
              </a:ext>
            </a:extLst>
          </p:cNvPr>
          <p:cNvPicPr>
            <a:picLocks noChangeAspect="1"/>
          </p:cNvPicPr>
          <p:nvPr/>
        </p:nvPicPr>
        <p:blipFill>
          <a:blip r:embed="rId3"/>
          <a:stretch>
            <a:fillRect/>
          </a:stretch>
        </p:blipFill>
        <p:spPr>
          <a:xfrm>
            <a:off x="1207676" y="4496901"/>
            <a:ext cx="1676634" cy="1764983"/>
          </a:xfrm>
          <a:prstGeom prst="rect">
            <a:avLst/>
          </a:prstGeom>
        </p:spPr>
      </p:pic>
      <p:sp>
        <p:nvSpPr>
          <p:cNvPr id="23" name="TextBox 22">
            <a:extLst>
              <a:ext uri="{FF2B5EF4-FFF2-40B4-BE49-F238E27FC236}">
                <a16:creationId xmlns:a16="http://schemas.microsoft.com/office/drawing/2014/main" id="{9FA1D145-F97C-D845-CA7C-6789C04314FE}"/>
              </a:ext>
            </a:extLst>
          </p:cNvPr>
          <p:cNvSpPr txBox="1"/>
          <p:nvPr/>
        </p:nvSpPr>
        <p:spPr>
          <a:xfrm>
            <a:off x="2895600" y="4707721"/>
            <a:ext cx="2197653" cy="646331"/>
          </a:xfrm>
          <a:prstGeom prst="rect">
            <a:avLst/>
          </a:prstGeom>
          <a:noFill/>
        </p:spPr>
        <p:txBody>
          <a:bodyPr wrap="none" rtlCol="0">
            <a:spAutoFit/>
          </a:bodyPr>
          <a:lstStyle/>
          <a:p>
            <a:r>
              <a:rPr lang="en-US" dirty="0"/>
              <a:t>Multi-head attention </a:t>
            </a:r>
          </a:p>
          <a:p>
            <a:r>
              <a:rPr lang="en-US" dirty="0"/>
              <a:t>Output MHATT (or Z)</a:t>
            </a:r>
            <a:endParaRPr lang="en-HK" dirty="0"/>
          </a:p>
        </p:txBody>
      </p:sp>
      <p:cxnSp>
        <p:nvCxnSpPr>
          <p:cNvPr id="25" name="Straight Arrow Connector 24">
            <a:extLst>
              <a:ext uri="{FF2B5EF4-FFF2-40B4-BE49-F238E27FC236}">
                <a16:creationId xmlns:a16="http://schemas.microsoft.com/office/drawing/2014/main" id="{6F5C8702-557E-649C-D477-68B9585B7EB3}"/>
              </a:ext>
            </a:extLst>
          </p:cNvPr>
          <p:cNvCxnSpPr>
            <a:cxnSpLocks/>
          </p:cNvCxnSpPr>
          <p:nvPr/>
        </p:nvCxnSpPr>
        <p:spPr>
          <a:xfrm flipH="1">
            <a:off x="2274476" y="4892387"/>
            <a:ext cx="647934"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325F748-3D8F-E0D4-6012-3DA219596D9B}"/>
              </a:ext>
            </a:extLst>
          </p:cNvPr>
          <p:cNvSpPr txBox="1"/>
          <p:nvPr/>
        </p:nvSpPr>
        <p:spPr>
          <a:xfrm>
            <a:off x="1802352" y="6189052"/>
            <a:ext cx="3121047" cy="369332"/>
          </a:xfrm>
          <a:prstGeom prst="rect">
            <a:avLst/>
          </a:prstGeom>
          <a:noFill/>
        </p:spPr>
        <p:txBody>
          <a:bodyPr wrap="none" rtlCol="0">
            <a:spAutoFit/>
          </a:bodyPr>
          <a:lstStyle/>
          <a:p>
            <a:r>
              <a:rPr lang="en-US" dirty="0"/>
              <a:t>XPE (positional encoded input )</a:t>
            </a:r>
            <a:endParaRPr lang="en-HK" dirty="0"/>
          </a:p>
        </p:txBody>
      </p:sp>
      <p:sp>
        <p:nvSpPr>
          <p:cNvPr id="32" name="TextBox 31">
            <a:extLst>
              <a:ext uri="{FF2B5EF4-FFF2-40B4-BE49-F238E27FC236}">
                <a16:creationId xmlns:a16="http://schemas.microsoft.com/office/drawing/2014/main" id="{A8213E3E-38CD-46B8-7F3C-387EBE9698BC}"/>
              </a:ext>
            </a:extLst>
          </p:cNvPr>
          <p:cNvSpPr txBox="1"/>
          <p:nvPr/>
        </p:nvSpPr>
        <p:spPr>
          <a:xfrm>
            <a:off x="1894456" y="4061391"/>
            <a:ext cx="1468420" cy="369332"/>
          </a:xfrm>
          <a:prstGeom prst="rect">
            <a:avLst/>
          </a:prstGeom>
          <a:noFill/>
        </p:spPr>
        <p:txBody>
          <a:bodyPr wrap="square">
            <a:spAutoFit/>
          </a:bodyPr>
          <a:lstStyle/>
          <a:p>
            <a:r>
              <a:rPr lang="en-HK" sz="1800" b="1" dirty="0" err="1"/>
              <a:t>Pano</a:t>
            </a:r>
            <a:endParaRPr lang="en-HK" dirty="0"/>
          </a:p>
        </p:txBody>
      </p:sp>
      <p:sp>
        <p:nvSpPr>
          <p:cNvPr id="6" name="TextBox 5">
            <a:extLst>
              <a:ext uri="{FF2B5EF4-FFF2-40B4-BE49-F238E27FC236}">
                <a16:creationId xmlns:a16="http://schemas.microsoft.com/office/drawing/2014/main" id="{2059A4EC-1C9E-EEAE-7ED9-F976F405EF1B}"/>
              </a:ext>
            </a:extLst>
          </p:cNvPr>
          <p:cNvSpPr txBox="1"/>
          <p:nvPr/>
        </p:nvSpPr>
        <p:spPr>
          <a:xfrm>
            <a:off x="7543800" y="4823926"/>
            <a:ext cx="1481496" cy="646331"/>
          </a:xfrm>
          <a:prstGeom prst="rect">
            <a:avLst/>
          </a:prstGeom>
          <a:noFill/>
        </p:spPr>
        <p:txBody>
          <a:bodyPr wrap="none" rtlCol="0">
            <a:spAutoFit/>
          </a:bodyPr>
          <a:lstStyle/>
          <a:p>
            <a:r>
              <a:rPr lang="en-US" dirty="0"/>
              <a:t>Input Shape= </a:t>
            </a:r>
          </a:p>
          <a:p>
            <a:r>
              <a:rPr lang="en-US" dirty="0"/>
              <a:t>L x </a:t>
            </a:r>
            <a:r>
              <a:rPr lang="en-US" dirty="0" err="1"/>
              <a:t>dmodel</a:t>
            </a:r>
            <a:endParaRPr lang="en-HK" dirty="0"/>
          </a:p>
        </p:txBody>
      </p:sp>
      <p:sp>
        <p:nvSpPr>
          <p:cNvPr id="8" name="TextBox 7">
            <a:extLst>
              <a:ext uri="{FF2B5EF4-FFF2-40B4-BE49-F238E27FC236}">
                <a16:creationId xmlns:a16="http://schemas.microsoft.com/office/drawing/2014/main" id="{F463BA09-E096-9426-0C72-452AA4A83AA7}"/>
              </a:ext>
            </a:extLst>
          </p:cNvPr>
          <p:cNvSpPr txBox="1"/>
          <p:nvPr/>
        </p:nvSpPr>
        <p:spPr>
          <a:xfrm>
            <a:off x="7347397" y="741412"/>
            <a:ext cx="1653017" cy="646331"/>
          </a:xfrm>
          <a:prstGeom prst="rect">
            <a:avLst/>
          </a:prstGeom>
          <a:noFill/>
        </p:spPr>
        <p:txBody>
          <a:bodyPr wrap="none" rtlCol="0">
            <a:spAutoFit/>
          </a:bodyPr>
          <a:lstStyle/>
          <a:p>
            <a:r>
              <a:rPr lang="en-US" dirty="0"/>
              <a:t>Output Shape= </a:t>
            </a:r>
          </a:p>
          <a:p>
            <a:r>
              <a:rPr lang="en-US" dirty="0"/>
              <a:t>L x </a:t>
            </a:r>
            <a:r>
              <a:rPr lang="en-US" dirty="0" err="1"/>
              <a:t>dmodel</a:t>
            </a:r>
            <a:endParaRPr lang="en-HK" dirty="0"/>
          </a:p>
        </p:txBody>
      </p:sp>
    </p:spTree>
    <p:extLst>
      <p:ext uri="{BB962C8B-B14F-4D97-AF65-F5344CB8AC3E}">
        <p14:creationId xmlns:p14="http://schemas.microsoft.com/office/powerpoint/2010/main" val="4184717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B16-7214-D4C5-41FC-EC64AC28D580}"/>
              </a:ext>
            </a:extLst>
          </p:cNvPr>
          <p:cNvSpPr>
            <a:spLocks noGrp="1"/>
          </p:cNvSpPr>
          <p:nvPr>
            <p:ph type="title"/>
          </p:nvPr>
        </p:nvSpPr>
        <p:spPr>
          <a:xfrm>
            <a:off x="457200" y="-152400"/>
            <a:ext cx="3657600" cy="1570038"/>
          </a:xfrm>
        </p:spPr>
        <p:txBody>
          <a:bodyPr>
            <a:noAutofit/>
          </a:bodyPr>
          <a:lstStyle/>
          <a:p>
            <a:pPr algn="l"/>
            <a:r>
              <a:rPr lang="en-US" sz="2800" dirty="0"/>
              <a:t>Step3b) Let’s look into the dimension</a:t>
            </a:r>
            <a:endParaRPr lang="en-HK" sz="2800" dirty="0"/>
          </a:p>
        </p:txBody>
      </p:sp>
      <p:sp>
        <p:nvSpPr>
          <p:cNvPr id="3" name="Content Placeholder 2">
            <a:extLst>
              <a:ext uri="{FF2B5EF4-FFF2-40B4-BE49-F238E27FC236}">
                <a16:creationId xmlns:a16="http://schemas.microsoft.com/office/drawing/2014/main" id="{DCB8FB2D-9510-DF0E-515A-31EB4CE68A5A}"/>
              </a:ext>
            </a:extLst>
          </p:cNvPr>
          <p:cNvSpPr>
            <a:spLocks noGrp="1"/>
          </p:cNvSpPr>
          <p:nvPr>
            <p:ph idx="1"/>
          </p:nvPr>
        </p:nvSpPr>
        <p:spPr>
          <a:xfrm>
            <a:off x="447869" y="1021842"/>
            <a:ext cx="4953000" cy="4983163"/>
          </a:xfrm>
        </p:spPr>
        <p:txBody>
          <a:bodyPr>
            <a:normAutofit/>
          </a:bodyPr>
          <a:lstStyle/>
          <a:p>
            <a:r>
              <a:rPr lang="en-US" sz="2000" dirty="0"/>
              <a:t>Residual = </a:t>
            </a:r>
            <a:r>
              <a:rPr lang="en-US" sz="2000" dirty="0" err="1"/>
              <a:t>Residual_input_to_norm</a:t>
            </a:r>
            <a:endParaRPr lang="en-US" sz="2000" dirty="0"/>
          </a:p>
          <a:p>
            <a:r>
              <a:rPr lang="en-US" sz="2000" dirty="0"/>
              <a:t>Residual = XPE</a:t>
            </a:r>
            <a:r>
              <a:rPr lang="en-US" sz="2000" baseline="-25000" dirty="0"/>
              <a:t>(L=5 x </a:t>
            </a:r>
            <a:r>
              <a:rPr lang="en-US" sz="2000" baseline="-25000" dirty="0" err="1"/>
              <a:t>dmodel</a:t>
            </a:r>
            <a:r>
              <a:rPr lang="en-US" sz="2000" baseline="-25000" dirty="0"/>
              <a:t>=6)</a:t>
            </a:r>
            <a:r>
              <a:rPr lang="en-US" sz="2000" dirty="0"/>
              <a:t> + Multi-head att. Z</a:t>
            </a:r>
            <a:r>
              <a:rPr lang="en-US" sz="2000" baseline="-25000" dirty="0"/>
              <a:t>(L=5 x (h*dv) =6)</a:t>
            </a:r>
          </a:p>
          <a:p>
            <a:r>
              <a:rPr lang="en-US" sz="2000" dirty="0"/>
              <a:t>Since </a:t>
            </a:r>
            <a:r>
              <a:rPr lang="en-US" sz="2000" dirty="0" err="1"/>
              <a:t>dmodel</a:t>
            </a:r>
            <a:r>
              <a:rPr lang="en-US" sz="2000" dirty="0"/>
              <a:t>= h*dv </a:t>
            </a:r>
          </a:p>
          <a:p>
            <a:r>
              <a:rPr lang="en-US" sz="2000" dirty="0"/>
              <a:t>Residual</a:t>
            </a:r>
            <a:r>
              <a:rPr lang="en-US" sz="2000" baseline="-25000" dirty="0"/>
              <a:t>(L=5 x </a:t>
            </a:r>
            <a:r>
              <a:rPr lang="en-US" sz="2000" baseline="-25000" dirty="0" err="1"/>
              <a:t>dmodel</a:t>
            </a:r>
            <a:r>
              <a:rPr lang="en-US" sz="2000" baseline="-25000" dirty="0"/>
              <a:t>=6)</a:t>
            </a:r>
            <a:r>
              <a:rPr lang="en-US" sz="2000" dirty="0"/>
              <a:t>= XPE+ Multi-head </a:t>
            </a:r>
            <a:r>
              <a:rPr lang="en-US" sz="2000" dirty="0" err="1"/>
              <a:t>att.Z</a:t>
            </a:r>
            <a:r>
              <a:rPr lang="en-US" sz="2000" baseline="-25000" dirty="0"/>
              <a:t>(L=5 x </a:t>
            </a:r>
            <a:r>
              <a:rPr lang="en-US" sz="2000" baseline="-25000" dirty="0" err="1"/>
              <a:t>dmodel</a:t>
            </a:r>
            <a:r>
              <a:rPr lang="en-US" sz="2000" baseline="-25000" dirty="0"/>
              <a:t>=6)</a:t>
            </a:r>
          </a:p>
          <a:p>
            <a:r>
              <a:rPr lang="en-HK" sz="2000" b="1" dirty="0" err="1"/>
              <a:t>Pano</a:t>
            </a:r>
            <a:r>
              <a:rPr lang="en-HK" sz="2000" b="1" dirty="0"/>
              <a:t>=</a:t>
            </a:r>
            <a:r>
              <a:rPr lang="en-US" sz="2000" dirty="0" err="1"/>
              <a:t>Layer_norm</a:t>
            </a:r>
            <a:r>
              <a:rPr lang="en-US" sz="2000" dirty="0"/>
              <a:t>(Residual), or</a:t>
            </a:r>
          </a:p>
          <a:p>
            <a:r>
              <a:rPr lang="en-HK" sz="2000" b="1" dirty="0" err="1"/>
              <a:t>Pano</a:t>
            </a:r>
            <a:r>
              <a:rPr lang="en-HK" sz="2000" b="1" dirty="0"/>
              <a:t>=</a:t>
            </a:r>
            <a:r>
              <a:rPr lang="en-US" sz="2000" dirty="0" err="1"/>
              <a:t>Layer_norm</a:t>
            </a:r>
            <a:r>
              <a:rPr lang="en-US" sz="2000" dirty="0"/>
              <a:t>(XPE+Z)</a:t>
            </a:r>
          </a:p>
          <a:p>
            <a:r>
              <a:rPr lang="en-US" sz="2000" dirty="0"/>
              <a:t>Note: Layer Norm does not change the parameter </a:t>
            </a:r>
            <a:r>
              <a:rPr lang="en-US" sz="2000" dirty="0" err="1"/>
              <a:t>dimensions,&amp;Multi-head</a:t>
            </a:r>
            <a:r>
              <a:rPr lang="en-US" sz="2000" dirty="0"/>
              <a:t> att.=Z</a:t>
            </a:r>
          </a:p>
        </p:txBody>
      </p:sp>
      <p:sp>
        <p:nvSpPr>
          <p:cNvPr id="4" name="Footer Placeholder 3">
            <a:extLst>
              <a:ext uri="{FF2B5EF4-FFF2-40B4-BE49-F238E27FC236}">
                <a16:creationId xmlns:a16="http://schemas.microsoft.com/office/drawing/2014/main" id="{6ADB97B7-2FF1-B5E3-E5B7-0C81308EDAA2}"/>
              </a:ext>
            </a:extLst>
          </p:cNvPr>
          <p:cNvSpPr>
            <a:spLocks noGrp="1"/>
          </p:cNvSpPr>
          <p:nvPr>
            <p:ph type="ftr" sz="quarter" idx="11"/>
          </p:nvPr>
        </p:nvSpPr>
        <p:spPr>
          <a:xfrm>
            <a:off x="4052720" y="6468606"/>
            <a:ext cx="2895600" cy="365125"/>
          </a:xfrm>
        </p:spPr>
        <p:txBody>
          <a:bodyPr/>
          <a:lstStyle/>
          <a:p>
            <a:r>
              <a:rPr lang="en-HK"/>
              <a:t>Transformer and LLM v.251130a</a:t>
            </a:r>
            <a:endParaRPr lang="en-US" dirty="0"/>
          </a:p>
        </p:txBody>
      </p:sp>
      <p:sp>
        <p:nvSpPr>
          <p:cNvPr id="5" name="Slide Number Placeholder 4">
            <a:extLst>
              <a:ext uri="{FF2B5EF4-FFF2-40B4-BE49-F238E27FC236}">
                <a16:creationId xmlns:a16="http://schemas.microsoft.com/office/drawing/2014/main" id="{CB2FC731-CD60-C800-A561-7C89DC1F6801}"/>
              </a:ext>
            </a:extLst>
          </p:cNvPr>
          <p:cNvSpPr>
            <a:spLocks noGrp="1"/>
          </p:cNvSpPr>
          <p:nvPr>
            <p:ph type="sldNum" sz="quarter" idx="12"/>
          </p:nvPr>
        </p:nvSpPr>
        <p:spPr/>
        <p:txBody>
          <a:bodyPr/>
          <a:lstStyle/>
          <a:p>
            <a:fld id="{7C12A529-2220-4038-9210-A21DB7BAEFCE}" type="slidenum">
              <a:rPr lang="en-US" smtClean="0"/>
              <a:t>37</a:t>
            </a:fld>
            <a:endParaRPr lang="en-US"/>
          </a:p>
        </p:txBody>
      </p:sp>
      <p:pic>
        <p:nvPicPr>
          <p:cNvPr id="9" name="Picture 8">
            <a:extLst>
              <a:ext uri="{FF2B5EF4-FFF2-40B4-BE49-F238E27FC236}">
                <a16:creationId xmlns:a16="http://schemas.microsoft.com/office/drawing/2014/main" id="{40C86C0F-01FC-8D37-A26F-F22AE93B6B2E}"/>
              </a:ext>
            </a:extLst>
          </p:cNvPr>
          <p:cNvPicPr>
            <a:picLocks noChangeAspect="1"/>
          </p:cNvPicPr>
          <p:nvPr/>
        </p:nvPicPr>
        <p:blipFill>
          <a:blip r:embed="rId2"/>
          <a:stretch>
            <a:fillRect/>
          </a:stretch>
        </p:blipFill>
        <p:spPr>
          <a:xfrm>
            <a:off x="5386569" y="998514"/>
            <a:ext cx="3462664" cy="3277164"/>
          </a:xfrm>
          <a:prstGeom prst="rect">
            <a:avLst/>
          </a:prstGeom>
        </p:spPr>
      </p:pic>
      <p:sp>
        <p:nvSpPr>
          <p:cNvPr id="6" name="TextBox 5">
            <a:extLst>
              <a:ext uri="{FF2B5EF4-FFF2-40B4-BE49-F238E27FC236}">
                <a16:creationId xmlns:a16="http://schemas.microsoft.com/office/drawing/2014/main" id="{7FDE483C-7924-CAD0-2483-F6D3FD66C328}"/>
              </a:ext>
            </a:extLst>
          </p:cNvPr>
          <p:cNvSpPr txBox="1"/>
          <p:nvPr/>
        </p:nvSpPr>
        <p:spPr>
          <a:xfrm>
            <a:off x="775438" y="4573866"/>
            <a:ext cx="3316783" cy="2031325"/>
          </a:xfrm>
          <a:prstGeom prst="rect">
            <a:avLst/>
          </a:prstGeom>
          <a:noFill/>
          <a:ln>
            <a:solidFill>
              <a:schemeClr val="accent1"/>
            </a:solidFill>
          </a:ln>
        </p:spPr>
        <p:txBody>
          <a:bodyPr wrap="square" rtlCol="0">
            <a:spAutoFit/>
          </a:bodyPr>
          <a:lstStyle/>
          <a:p>
            <a:r>
              <a:rPr lang="en-US" dirty="0">
                <a:solidFill>
                  <a:srgbClr val="0070C0"/>
                </a:solidFill>
              </a:rPr>
              <a:t>Exercise (5) What are the dimensions of </a:t>
            </a:r>
            <a:r>
              <a:rPr lang="en-US" sz="1800" dirty="0">
                <a:solidFill>
                  <a:srgbClr val="0070C0"/>
                </a:solidFill>
              </a:rPr>
              <a:t>Residual</a:t>
            </a:r>
            <a:r>
              <a:rPr lang="en-US" dirty="0">
                <a:solidFill>
                  <a:srgbClr val="0070C0"/>
                </a:solidFill>
              </a:rPr>
              <a:t> and </a:t>
            </a:r>
            <a:r>
              <a:rPr lang="en-US" dirty="0" err="1">
                <a:solidFill>
                  <a:srgbClr val="0070C0"/>
                </a:solidFill>
              </a:rPr>
              <a:t>Pano</a:t>
            </a:r>
            <a:r>
              <a:rPr lang="en-US" dirty="0">
                <a:solidFill>
                  <a:srgbClr val="0070C0"/>
                </a:solidFill>
              </a:rPr>
              <a:t> in this example?</a:t>
            </a:r>
          </a:p>
          <a:p>
            <a:pPr marL="342900" indent="-342900">
              <a:buFont typeface="+mj-lt"/>
              <a:buAutoNum type="arabicParenR"/>
            </a:pPr>
            <a:r>
              <a:rPr lang="en-US" sz="1800" dirty="0">
                <a:solidFill>
                  <a:srgbClr val="0070C0"/>
                </a:solidFill>
              </a:rPr>
              <a:t>Residual is </a:t>
            </a:r>
            <a:r>
              <a:rPr lang="en-US" dirty="0">
                <a:solidFill>
                  <a:srgbClr val="0070C0"/>
                </a:solidFill>
              </a:rPr>
              <a:t>2x2 , </a:t>
            </a:r>
            <a:r>
              <a:rPr lang="en-US" dirty="0" err="1">
                <a:solidFill>
                  <a:srgbClr val="0070C0"/>
                </a:solidFill>
              </a:rPr>
              <a:t>Pano</a:t>
            </a:r>
            <a:r>
              <a:rPr lang="en-US" dirty="0">
                <a:solidFill>
                  <a:srgbClr val="0070C0"/>
                </a:solidFill>
              </a:rPr>
              <a:t> is 2x2,</a:t>
            </a:r>
          </a:p>
          <a:p>
            <a:pPr marL="342900" indent="-342900">
              <a:buFont typeface="+mj-lt"/>
              <a:buAutoNum type="arabicParenR"/>
            </a:pPr>
            <a:r>
              <a:rPr lang="en-US" sz="1800" dirty="0">
                <a:solidFill>
                  <a:srgbClr val="0070C0"/>
                </a:solidFill>
              </a:rPr>
              <a:t>Residual is 5</a:t>
            </a:r>
            <a:r>
              <a:rPr lang="en-US" dirty="0">
                <a:solidFill>
                  <a:srgbClr val="0070C0"/>
                </a:solidFill>
              </a:rPr>
              <a:t>x5 , </a:t>
            </a:r>
            <a:r>
              <a:rPr lang="en-US" dirty="0" err="1">
                <a:solidFill>
                  <a:srgbClr val="0070C0"/>
                </a:solidFill>
              </a:rPr>
              <a:t>Pano</a:t>
            </a:r>
            <a:r>
              <a:rPr lang="en-US" dirty="0">
                <a:solidFill>
                  <a:srgbClr val="0070C0"/>
                </a:solidFill>
              </a:rPr>
              <a:t> is 2x2,</a:t>
            </a:r>
          </a:p>
          <a:p>
            <a:pPr marL="342900" indent="-342900">
              <a:buFont typeface="+mj-lt"/>
              <a:buAutoNum type="arabicParenR"/>
            </a:pPr>
            <a:r>
              <a:rPr lang="en-US" sz="1800" dirty="0">
                <a:solidFill>
                  <a:srgbClr val="0070C0"/>
                </a:solidFill>
              </a:rPr>
              <a:t>Residual is 5</a:t>
            </a:r>
            <a:r>
              <a:rPr lang="en-US" dirty="0">
                <a:solidFill>
                  <a:srgbClr val="0070C0"/>
                </a:solidFill>
              </a:rPr>
              <a:t>x6 , </a:t>
            </a:r>
            <a:r>
              <a:rPr lang="en-US" dirty="0" err="1">
                <a:solidFill>
                  <a:srgbClr val="0070C0"/>
                </a:solidFill>
              </a:rPr>
              <a:t>Pano</a:t>
            </a:r>
            <a:r>
              <a:rPr lang="en-US" dirty="0">
                <a:solidFill>
                  <a:srgbClr val="0070C0"/>
                </a:solidFill>
              </a:rPr>
              <a:t> is 5x6,</a:t>
            </a:r>
          </a:p>
          <a:p>
            <a:pPr marL="342900" indent="-342900">
              <a:buFont typeface="+mj-lt"/>
              <a:buAutoNum type="arabicParenR"/>
            </a:pPr>
            <a:r>
              <a:rPr lang="en-US" sz="1800" dirty="0">
                <a:solidFill>
                  <a:srgbClr val="0070C0"/>
                </a:solidFill>
              </a:rPr>
              <a:t>Residual is 5</a:t>
            </a:r>
            <a:r>
              <a:rPr lang="en-US" dirty="0">
                <a:solidFill>
                  <a:srgbClr val="0070C0"/>
                </a:solidFill>
              </a:rPr>
              <a:t>x6 , </a:t>
            </a:r>
            <a:r>
              <a:rPr lang="en-US" dirty="0" err="1">
                <a:solidFill>
                  <a:srgbClr val="0070C0"/>
                </a:solidFill>
              </a:rPr>
              <a:t>Pano</a:t>
            </a:r>
            <a:r>
              <a:rPr lang="en-US" dirty="0">
                <a:solidFill>
                  <a:srgbClr val="0070C0"/>
                </a:solidFill>
              </a:rPr>
              <a:t> is 2x2 .</a:t>
            </a:r>
          </a:p>
        </p:txBody>
      </p:sp>
      <p:pic>
        <p:nvPicPr>
          <p:cNvPr id="7" name="Picture 6">
            <a:extLst>
              <a:ext uri="{FF2B5EF4-FFF2-40B4-BE49-F238E27FC236}">
                <a16:creationId xmlns:a16="http://schemas.microsoft.com/office/drawing/2014/main" id="{C08727AB-E0AB-FB1C-A5D5-3901A4EC4B31}"/>
              </a:ext>
            </a:extLst>
          </p:cNvPr>
          <p:cNvPicPr>
            <a:picLocks noChangeAspect="1"/>
          </p:cNvPicPr>
          <p:nvPr/>
        </p:nvPicPr>
        <p:blipFill>
          <a:blip r:embed="rId3"/>
          <a:stretch>
            <a:fillRect/>
          </a:stretch>
        </p:blipFill>
        <p:spPr>
          <a:xfrm>
            <a:off x="4763901" y="4573866"/>
            <a:ext cx="1676634" cy="1764983"/>
          </a:xfrm>
          <a:prstGeom prst="rect">
            <a:avLst/>
          </a:prstGeom>
        </p:spPr>
      </p:pic>
      <p:sp>
        <p:nvSpPr>
          <p:cNvPr id="8" name="TextBox 7">
            <a:extLst>
              <a:ext uri="{FF2B5EF4-FFF2-40B4-BE49-F238E27FC236}">
                <a16:creationId xmlns:a16="http://schemas.microsoft.com/office/drawing/2014/main" id="{BB5385D9-271D-3F03-63F6-8A2F35EFB809}"/>
              </a:ext>
            </a:extLst>
          </p:cNvPr>
          <p:cNvSpPr txBox="1"/>
          <p:nvPr/>
        </p:nvSpPr>
        <p:spPr>
          <a:xfrm>
            <a:off x="6451825" y="4784686"/>
            <a:ext cx="2197653" cy="646331"/>
          </a:xfrm>
          <a:prstGeom prst="rect">
            <a:avLst/>
          </a:prstGeom>
          <a:noFill/>
        </p:spPr>
        <p:txBody>
          <a:bodyPr wrap="none" rtlCol="0">
            <a:spAutoFit/>
          </a:bodyPr>
          <a:lstStyle/>
          <a:p>
            <a:r>
              <a:rPr lang="en-US" dirty="0"/>
              <a:t>Multi-head attention </a:t>
            </a:r>
          </a:p>
          <a:p>
            <a:r>
              <a:rPr lang="en-US" dirty="0"/>
              <a:t>Output MHATT (or Z)</a:t>
            </a:r>
            <a:endParaRPr lang="en-HK" dirty="0"/>
          </a:p>
        </p:txBody>
      </p:sp>
      <p:cxnSp>
        <p:nvCxnSpPr>
          <p:cNvPr id="10" name="Straight Arrow Connector 9">
            <a:extLst>
              <a:ext uri="{FF2B5EF4-FFF2-40B4-BE49-F238E27FC236}">
                <a16:creationId xmlns:a16="http://schemas.microsoft.com/office/drawing/2014/main" id="{92875019-FFFD-1689-E70E-35F8C0B14AF5}"/>
              </a:ext>
            </a:extLst>
          </p:cNvPr>
          <p:cNvCxnSpPr>
            <a:cxnSpLocks/>
          </p:cNvCxnSpPr>
          <p:nvPr/>
        </p:nvCxnSpPr>
        <p:spPr>
          <a:xfrm flipH="1">
            <a:off x="5830701" y="4969352"/>
            <a:ext cx="647934"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2865D16-1F0F-4937-1843-F590CC49F597}"/>
              </a:ext>
            </a:extLst>
          </p:cNvPr>
          <p:cNvSpPr txBox="1"/>
          <p:nvPr/>
        </p:nvSpPr>
        <p:spPr>
          <a:xfrm>
            <a:off x="5358577" y="6266017"/>
            <a:ext cx="3121047" cy="369332"/>
          </a:xfrm>
          <a:prstGeom prst="rect">
            <a:avLst/>
          </a:prstGeom>
          <a:noFill/>
        </p:spPr>
        <p:txBody>
          <a:bodyPr wrap="none" rtlCol="0">
            <a:spAutoFit/>
          </a:bodyPr>
          <a:lstStyle/>
          <a:p>
            <a:r>
              <a:rPr lang="en-US" dirty="0"/>
              <a:t>XPE (positional encoded input )</a:t>
            </a:r>
            <a:endParaRPr lang="en-HK" dirty="0"/>
          </a:p>
        </p:txBody>
      </p:sp>
      <p:sp>
        <p:nvSpPr>
          <p:cNvPr id="12" name="TextBox 11">
            <a:extLst>
              <a:ext uri="{FF2B5EF4-FFF2-40B4-BE49-F238E27FC236}">
                <a16:creationId xmlns:a16="http://schemas.microsoft.com/office/drawing/2014/main" id="{6604F105-9BED-66F3-9BBC-854D2E2A8446}"/>
              </a:ext>
            </a:extLst>
          </p:cNvPr>
          <p:cNvSpPr txBox="1"/>
          <p:nvPr/>
        </p:nvSpPr>
        <p:spPr>
          <a:xfrm>
            <a:off x="5410140" y="4216688"/>
            <a:ext cx="3620781" cy="369332"/>
          </a:xfrm>
          <a:prstGeom prst="rect">
            <a:avLst/>
          </a:prstGeom>
          <a:noFill/>
        </p:spPr>
        <p:txBody>
          <a:bodyPr wrap="square">
            <a:spAutoFit/>
          </a:bodyPr>
          <a:lstStyle/>
          <a:p>
            <a:r>
              <a:rPr lang="en-HK" sz="1800" b="1" dirty="0" err="1"/>
              <a:t>Pano</a:t>
            </a:r>
            <a:r>
              <a:rPr lang="en-HK" sz="1800" b="1" dirty="0"/>
              <a:t>=</a:t>
            </a:r>
            <a:r>
              <a:rPr lang="en-HK" sz="1800" b="1" u="sng" dirty="0"/>
              <a:t>P</a:t>
            </a:r>
            <a:r>
              <a:rPr lang="en-HK" sz="1800" b="1" dirty="0"/>
              <a:t>ost </a:t>
            </a:r>
            <a:r>
              <a:rPr lang="en-HK" sz="1800" b="1" u="sng" dirty="0"/>
              <a:t>a</a:t>
            </a:r>
            <a:r>
              <a:rPr lang="en-HK" sz="1800" b="1" dirty="0"/>
              <a:t>ttention </a:t>
            </a:r>
            <a:r>
              <a:rPr lang="en-HK" sz="1800" b="1" u="sng" dirty="0"/>
              <a:t>n</a:t>
            </a:r>
            <a:r>
              <a:rPr lang="en-HK" sz="1800" b="1" dirty="0"/>
              <a:t>ormalized </a:t>
            </a:r>
            <a:r>
              <a:rPr lang="en-HK" sz="1800" b="1" u="sng" dirty="0"/>
              <a:t>o</a:t>
            </a:r>
            <a:r>
              <a:rPr lang="en-HK" sz="1800" b="1" dirty="0"/>
              <a:t>ut</a:t>
            </a:r>
            <a:endParaRPr lang="en-HK" dirty="0"/>
          </a:p>
        </p:txBody>
      </p:sp>
      <p:sp>
        <p:nvSpPr>
          <p:cNvPr id="16" name="Oval 15">
            <a:extLst>
              <a:ext uri="{FF2B5EF4-FFF2-40B4-BE49-F238E27FC236}">
                <a16:creationId xmlns:a16="http://schemas.microsoft.com/office/drawing/2014/main" id="{CDC89645-68A0-ADE0-B98A-AFF9BFBC14A1}"/>
              </a:ext>
            </a:extLst>
          </p:cNvPr>
          <p:cNvSpPr/>
          <p:nvPr/>
        </p:nvSpPr>
        <p:spPr>
          <a:xfrm>
            <a:off x="7467600" y="1981200"/>
            <a:ext cx="1447800" cy="1066800"/>
          </a:xfrm>
          <a:prstGeom prst="ellipse">
            <a:avLst/>
          </a:prstGeom>
          <a:noFill/>
          <a:ln>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8" name="Straight Arrow Connector 17">
            <a:extLst>
              <a:ext uri="{FF2B5EF4-FFF2-40B4-BE49-F238E27FC236}">
                <a16:creationId xmlns:a16="http://schemas.microsoft.com/office/drawing/2014/main" id="{DDB653BA-70A1-30C0-9AEC-73C2DAA5886E}"/>
              </a:ext>
            </a:extLst>
          </p:cNvPr>
          <p:cNvCxnSpPr/>
          <p:nvPr/>
        </p:nvCxnSpPr>
        <p:spPr>
          <a:xfrm flipV="1">
            <a:off x="6440535" y="2743200"/>
            <a:ext cx="1027065"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136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C5B0D-5652-295E-9EFA-732EDF2E3A16}"/>
              </a:ext>
            </a:extLst>
          </p:cNvPr>
          <p:cNvSpPr>
            <a:spLocks noGrp="1"/>
          </p:cNvSpPr>
          <p:nvPr>
            <p:ph type="title"/>
          </p:nvPr>
        </p:nvSpPr>
        <p:spPr>
          <a:xfrm>
            <a:off x="35312" y="51402"/>
            <a:ext cx="7631723" cy="1111843"/>
          </a:xfrm>
        </p:spPr>
        <p:txBody>
          <a:bodyPr anchor="ctr">
            <a:normAutofit/>
          </a:bodyPr>
          <a:lstStyle/>
          <a:p>
            <a:pPr algn="l"/>
            <a:r>
              <a:rPr lang="en-US" sz="3500" dirty="0"/>
              <a:t>Add and normalization: Add step</a:t>
            </a:r>
            <a:endParaRPr lang="en-HK" sz="3500" dirty="0"/>
          </a:p>
        </p:txBody>
      </p:sp>
      <p:sp>
        <p:nvSpPr>
          <p:cNvPr id="4" name="Footer Placeholder 3">
            <a:extLst>
              <a:ext uri="{FF2B5EF4-FFF2-40B4-BE49-F238E27FC236}">
                <a16:creationId xmlns:a16="http://schemas.microsoft.com/office/drawing/2014/main" id="{FAF9FD05-CC00-B695-EC7C-87F3F7697EED}"/>
              </a:ext>
            </a:extLst>
          </p:cNvPr>
          <p:cNvSpPr>
            <a:spLocks noGrp="1"/>
          </p:cNvSpPr>
          <p:nvPr>
            <p:ph type="ftr" sz="quarter" idx="11"/>
          </p:nvPr>
        </p:nvSpPr>
        <p:spPr>
          <a:xfrm>
            <a:off x="3028950" y="6356350"/>
            <a:ext cx="3086100" cy="365125"/>
          </a:xfrm>
        </p:spPr>
        <p:txBody>
          <a:bodyPr>
            <a:normAutofit/>
          </a:bodyPr>
          <a:lstStyle/>
          <a:p>
            <a:pPr>
              <a:spcAft>
                <a:spcPts val="600"/>
              </a:spcAft>
            </a:pPr>
            <a:r>
              <a:rPr lang="en-HK"/>
              <a:t>Transformer and LLM v.251130a</a:t>
            </a:r>
            <a:endParaRPr lang="en-US"/>
          </a:p>
        </p:txBody>
      </p:sp>
      <p:sp>
        <p:nvSpPr>
          <p:cNvPr id="5" name="Slide Number Placeholder 4">
            <a:extLst>
              <a:ext uri="{FF2B5EF4-FFF2-40B4-BE49-F238E27FC236}">
                <a16:creationId xmlns:a16="http://schemas.microsoft.com/office/drawing/2014/main" id="{7F4FE54F-8FAA-EC8C-1C7B-9BDB9F444EB1}"/>
              </a:ext>
            </a:extLst>
          </p:cNvPr>
          <p:cNvSpPr>
            <a:spLocks noGrp="1"/>
          </p:cNvSpPr>
          <p:nvPr>
            <p:ph type="sldNum" sz="quarter" idx="12"/>
          </p:nvPr>
        </p:nvSpPr>
        <p:spPr>
          <a:xfrm>
            <a:off x="6457950" y="6356350"/>
            <a:ext cx="2057400" cy="365125"/>
          </a:xfrm>
        </p:spPr>
        <p:txBody>
          <a:bodyPr>
            <a:normAutofit/>
          </a:bodyPr>
          <a:lstStyle/>
          <a:p>
            <a:pPr>
              <a:spcAft>
                <a:spcPts val="600"/>
              </a:spcAft>
            </a:pPr>
            <a:fld id="{7C12A529-2220-4038-9210-A21DB7BAEFCE}" type="slidenum">
              <a:rPr lang="en-US" smtClean="0"/>
              <a:pPr>
                <a:spcAft>
                  <a:spcPts val="600"/>
                </a:spcAft>
              </a:pPr>
              <a:t>38</a:t>
            </a:fld>
            <a:endParaRPr lang="en-US"/>
          </a:p>
        </p:txBody>
      </p:sp>
      <p:pic>
        <p:nvPicPr>
          <p:cNvPr id="11" name="Picture 10">
            <a:extLst>
              <a:ext uri="{FF2B5EF4-FFF2-40B4-BE49-F238E27FC236}">
                <a16:creationId xmlns:a16="http://schemas.microsoft.com/office/drawing/2014/main" id="{47397AF4-4D06-D199-111D-B2B69035A757}"/>
              </a:ext>
            </a:extLst>
          </p:cNvPr>
          <p:cNvPicPr>
            <a:picLocks noChangeAspect="1"/>
          </p:cNvPicPr>
          <p:nvPr/>
        </p:nvPicPr>
        <p:blipFill>
          <a:blip r:embed="rId2"/>
          <a:stretch>
            <a:fillRect/>
          </a:stretch>
        </p:blipFill>
        <p:spPr>
          <a:xfrm>
            <a:off x="6115050" y="0"/>
            <a:ext cx="2876550" cy="3921608"/>
          </a:xfrm>
          <a:prstGeom prst="rect">
            <a:avLst/>
          </a:prstGeom>
        </p:spPr>
      </p:pic>
      <p:sp>
        <p:nvSpPr>
          <p:cNvPr id="21" name="TextBox 20">
            <a:extLst>
              <a:ext uri="{FF2B5EF4-FFF2-40B4-BE49-F238E27FC236}">
                <a16:creationId xmlns:a16="http://schemas.microsoft.com/office/drawing/2014/main" id="{B92E12F8-F814-3175-A8E1-03694E26C1B0}"/>
              </a:ext>
            </a:extLst>
          </p:cNvPr>
          <p:cNvSpPr txBox="1"/>
          <p:nvPr/>
        </p:nvSpPr>
        <p:spPr>
          <a:xfrm>
            <a:off x="76200" y="5410200"/>
            <a:ext cx="4572000" cy="369332"/>
          </a:xfrm>
          <a:prstGeom prst="rect">
            <a:avLst/>
          </a:prstGeom>
          <a:noFill/>
        </p:spPr>
        <p:txBody>
          <a:bodyPr wrap="square">
            <a:spAutoFit/>
          </a:bodyPr>
          <a:lstStyle/>
          <a:p>
            <a:r>
              <a:rPr lang="en-US" dirty="0"/>
              <a:t>XPE=5x6</a:t>
            </a:r>
            <a:endParaRPr lang="en-HK" dirty="0"/>
          </a:p>
        </p:txBody>
      </p:sp>
      <p:cxnSp>
        <p:nvCxnSpPr>
          <p:cNvPr id="16" name="Straight Arrow Connector 15">
            <a:extLst>
              <a:ext uri="{FF2B5EF4-FFF2-40B4-BE49-F238E27FC236}">
                <a16:creationId xmlns:a16="http://schemas.microsoft.com/office/drawing/2014/main" id="{C514153F-C11E-F512-6AA5-2655D6C1B852}"/>
              </a:ext>
            </a:extLst>
          </p:cNvPr>
          <p:cNvCxnSpPr>
            <a:cxnSpLocks/>
          </p:cNvCxnSpPr>
          <p:nvPr/>
        </p:nvCxnSpPr>
        <p:spPr>
          <a:xfrm flipH="1" flipV="1">
            <a:off x="7162800" y="1752600"/>
            <a:ext cx="685800" cy="213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1DAB482-B615-8892-A961-2147529DA80F}"/>
              </a:ext>
            </a:extLst>
          </p:cNvPr>
          <p:cNvSpPr txBox="1"/>
          <p:nvPr/>
        </p:nvSpPr>
        <p:spPr>
          <a:xfrm>
            <a:off x="5943112" y="4266662"/>
            <a:ext cx="2611082" cy="1938992"/>
          </a:xfrm>
          <a:prstGeom prst="rect">
            <a:avLst/>
          </a:prstGeom>
          <a:noFill/>
        </p:spPr>
        <p:txBody>
          <a:bodyPr wrap="square">
            <a:spAutoFit/>
          </a:bodyPr>
          <a:lstStyle/>
          <a:p>
            <a:r>
              <a:rPr lang="en-US" sz="2000" b="1" dirty="0"/>
              <a:t>Exercise 6:  Find Choices:</a:t>
            </a:r>
          </a:p>
          <a:p>
            <a:pPr marL="342900" indent="-342900">
              <a:buAutoNum type="arabicParenR"/>
            </a:pPr>
            <a:r>
              <a:rPr lang="en-US" sz="2000" b="1" dirty="0"/>
              <a:t>3.1453,</a:t>
            </a:r>
          </a:p>
          <a:p>
            <a:pPr marL="342900" indent="-342900">
              <a:buAutoNum type="arabicParenR"/>
            </a:pPr>
            <a:r>
              <a:rPr lang="pt-BR" sz="2000" b="1" dirty="0"/>
              <a:t>3.9633 </a:t>
            </a:r>
            <a:r>
              <a:rPr lang="en-US" sz="2000" b="1" dirty="0"/>
              <a:t>,</a:t>
            </a:r>
          </a:p>
          <a:p>
            <a:pPr marL="342900" indent="-342900">
              <a:buAutoNum type="arabicParenR"/>
            </a:pPr>
            <a:r>
              <a:rPr lang="en-US" sz="2000" b="1" dirty="0"/>
              <a:t>3.2431,</a:t>
            </a:r>
          </a:p>
          <a:p>
            <a:pPr marL="342900" indent="-342900">
              <a:buAutoNum type="arabicParenR"/>
            </a:pPr>
            <a:r>
              <a:rPr lang="en-US" sz="2000" b="1" dirty="0"/>
              <a:t>3.2445.</a:t>
            </a:r>
          </a:p>
        </p:txBody>
      </p:sp>
      <p:sp>
        <p:nvSpPr>
          <p:cNvPr id="15" name="TextBox 14">
            <a:extLst>
              <a:ext uri="{FF2B5EF4-FFF2-40B4-BE49-F238E27FC236}">
                <a16:creationId xmlns:a16="http://schemas.microsoft.com/office/drawing/2014/main" id="{07ADEA06-A6FC-058B-1696-510A6B8AACFF}"/>
              </a:ext>
            </a:extLst>
          </p:cNvPr>
          <p:cNvSpPr txBox="1"/>
          <p:nvPr/>
        </p:nvSpPr>
        <p:spPr>
          <a:xfrm>
            <a:off x="117384" y="6553748"/>
            <a:ext cx="6740948" cy="415498"/>
          </a:xfrm>
          <a:prstGeom prst="rect">
            <a:avLst/>
          </a:prstGeom>
          <a:noFill/>
        </p:spPr>
        <p:txBody>
          <a:bodyPr wrap="none" rtlCol="0">
            <a:spAutoFit/>
          </a:bodyPr>
          <a:lstStyle/>
          <a:p>
            <a:r>
              <a:rPr lang="en-HK" sz="1050" dirty="0">
                <a:hlinkClick r:id="rId3"/>
              </a:rPr>
              <a:t>https://medium.com/@sumith.madupu123/understanding-transformer-architecture-using-simple-math-be6c2e1cdcc7</a:t>
            </a:r>
            <a:r>
              <a:rPr lang="en-HK" sz="1050" dirty="0"/>
              <a:t> </a:t>
            </a:r>
          </a:p>
          <a:p>
            <a:endParaRPr lang="en-US" sz="1050" dirty="0"/>
          </a:p>
        </p:txBody>
      </p:sp>
      <p:pic>
        <p:nvPicPr>
          <p:cNvPr id="26" name="Picture 2">
            <a:extLst>
              <a:ext uri="{FF2B5EF4-FFF2-40B4-BE49-F238E27FC236}">
                <a16:creationId xmlns:a16="http://schemas.microsoft.com/office/drawing/2014/main" id="{A2C7DD3E-B6A7-1797-AA4C-BA7F0A51E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293" y="4770074"/>
            <a:ext cx="1516907" cy="1516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9532486-7364-C0C5-3593-D197BF47F101}"/>
              </a:ext>
            </a:extLst>
          </p:cNvPr>
          <p:cNvSpPr txBox="1"/>
          <p:nvPr/>
        </p:nvSpPr>
        <p:spPr>
          <a:xfrm>
            <a:off x="63075" y="934537"/>
            <a:ext cx="6039143" cy="2862322"/>
          </a:xfrm>
          <a:prstGeom prst="rect">
            <a:avLst/>
          </a:prstGeom>
          <a:noFill/>
        </p:spPr>
        <p:txBody>
          <a:bodyPr wrap="square">
            <a:spAutoFit/>
          </a:bodyPr>
          <a:lstStyle/>
          <a:p>
            <a:r>
              <a:rPr lang="en-HK" b="1" dirty="0"/>
              <a:t>XPE =[0.8147    1.0975    0.1576    1.1419    0.6557    1.7577</a:t>
            </a:r>
          </a:p>
          <a:p>
            <a:r>
              <a:rPr lang="en-HK" b="1" dirty="0"/>
              <a:t>           1.7473    0.8188    1.0170    1.4207    0.0379    1.7431</a:t>
            </a:r>
          </a:p>
          <a:p>
            <a:r>
              <a:rPr lang="en-HK" b="1" dirty="0"/>
              <a:t>           1.0363    0.1308    1.0499    1.9114    0.8534    1.3922 </a:t>
            </a:r>
          </a:p>
          <a:p>
            <a:r>
              <a:rPr lang="en-HK" b="1" dirty="0"/>
              <a:t>           1.0545   -0.0325    0.6242    1.7825    0.9405    1.6555</a:t>
            </a:r>
          </a:p>
          <a:p>
            <a:r>
              <a:rPr lang="en-HK" b="1" dirty="0"/>
              <a:t>          -0.1244    0.3113    0.9849    1.9423    0.6873    1.1712]</a:t>
            </a:r>
          </a:p>
          <a:p>
            <a:r>
              <a:rPr lang="pl-PL" b="1" dirty="0"/>
              <a:t>Z=[2.4145    4.6377  2.8147    2.0975    2.1576    2.1419</a:t>
            </a:r>
          </a:p>
          <a:p>
            <a:r>
              <a:rPr lang="en-US" b="1" dirty="0"/>
              <a:t>  </a:t>
            </a:r>
            <a:r>
              <a:rPr lang="pl-PL" b="1" dirty="0"/>
              <a:t>   2.4446    4.6781  2.1270    2.5469    2.9572    2.9157</a:t>
            </a:r>
          </a:p>
          <a:p>
            <a:r>
              <a:rPr lang="pl-PL" b="1" dirty="0"/>
              <a:t>  </a:t>
            </a:r>
            <a:r>
              <a:rPr lang="en-US" b="1" dirty="0"/>
              <a:t>  </a:t>
            </a:r>
            <a:r>
              <a:rPr lang="pl-PL" b="1" dirty="0"/>
              <a:t> 2.4293    4.6575  2.9134    2.9575    2.4854    2.7922</a:t>
            </a:r>
          </a:p>
          <a:p>
            <a:r>
              <a:rPr lang="pl-PL" b="1" dirty="0"/>
              <a:t>  </a:t>
            </a:r>
            <a:r>
              <a:rPr lang="en-US" b="1" dirty="0"/>
              <a:t>  </a:t>
            </a:r>
            <a:r>
              <a:rPr lang="pl-PL" b="1" dirty="0"/>
              <a:t> 2.4249    4.6524  2.9134    2.9575    2.4854    2.7922</a:t>
            </a:r>
          </a:p>
          <a:p>
            <a:r>
              <a:rPr lang="pl-PL" b="1" dirty="0"/>
              <a:t>  </a:t>
            </a:r>
            <a:r>
              <a:rPr lang="en-US" b="1" dirty="0"/>
              <a:t>  </a:t>
            </a:r>
            <a:r>
              <a:rPr lang="pl-PL" b="1" dirty="0"/>
              <a:t> 2.3959    4.6008  2.9058    2.2785    2.9706    2.4218]</a:t>
            </a:r>
            <a:endParaRPr lang="en-HK" b="1" dirty="0"/>
          </a:p>
        </p:txBody>
      </p:sp>
      <p:sp>
        <p:nvSpPr>
          <p:cNvPr id="18" name="TextBox 17">
            <a:extLst>
              <a:ext uri="{FF2B5EF4-FFF2-40B4-BE49-F238E27FC236}">
                <a16:creationId xmlns:a16="http://schemas.microsoft.com/office/drawing/2014/main" id="{3B062898-28E0-9174-EC78-6DCEAA0C4558}"/>
              </a:ext>
            </a:extLst>
          </p:cNvPr>
          <p:cNvSpPr txBox="1"/>
          <p:nvPr/>
        </p:nvSpPr>
        <p:spPr>
          <a:xfrm>
            <a:off x="91009" y="3768469"/>
            <a:ext cx="5264583" cy="2031325"/>
          </a:xfrm>
          <a:prstGeom prst="rect">
            <a:avLst/>
          </a:prstGeom>
          <a:noFill/>
          <a:ln>
            <a:solidFill>
              <a:schemeClr val="accent1"/>
            </a:solidFill>
          </a:ln>
        </p:spPr>
        <p:txBody>
          <a:bodyPr wrap="none" rtlCol="0">
            <a:spAutoFit/>
          </a:bodyPr>
          <a:lstStyle/>
          <a:p>
            <a:r>
              <a:rPr lang="pt-BR" dirty="0"/>
              <a:t>Residual=XPE+Z, </a:t>
            </a:r>
            <a:r>
              <a:rPr lang="en-US" sz="1800" dirty="0"/>
              <a:t>Residual = </a:t>
            </a:r>
            <a:r>
              <a:rPr lang="en-US" sz="1800" dirty="0" err="1"/>
              <a:t>Residual_input_to_norm</a:t>
            </a:r>
            <a:endParaRPr lang="en-US" sz="1800" dirty="0"/>
          </a:p>
          <a:p>
            <a:r>
              <a:rPr lang="pt-BR" dirty="0"/>
              <a:t>%3.2292    5.7352    2.9723    3.2394    2.8133    3.8996</a:t>
            </a:r>
          </a:p>
          <a:p>
            <a:r>
              <a:rPr lang="pt-BR" dirty="0"/>
              <a:t>%4.1919    5.4969    3.1440    3.9676    2.9951    4.6588</a:t>
            </a:r>
          </a:p>
          <a:p>
            <a:r>
              <a:rPr lang="pt-BR" dirty="0"/>
              <a:t>%3.4656    4.7883    3.9633    4.8689    3.3388    4.1844</a:t>
            </a:r>
          </a:p>
          <a:p>
            <a:r>
              <a:rPr lang="pt-BR" dirty="0"/>
              <a:t>%3.4794    4.6199    3.5376    4.7400    3.4259    4.4477</a:t>
            </a:r>
          </a:p>
          <a:p>
            <a:r>
              <a:rPr lang="pt-BR" dirty="0"/>
              <a:t>%2.2715    4.9121    3.8907    4.2208    3.6579    3.5930</a:t>
            </a:r>
          </a:p>
          <a:p>
            <a:endParaRPr lang="en-HK" dirty="0"/>
          </a:p>
        </p:txBody>
      </p:sp>
      <p:sp>
        <p:nvSpPr>
          <p:cNvPr id="20" name="TextBox 19">
            <a:extLst>
              <a:ext uri="{FF2B5EF4-FFF2-40B4-BE49-F238E27FC236}">
                <a16:creationId xmlns:a16="http://schemas.microsoft.com/office/drawing/2014/main" id="{74929EF0-B0A8-AC38-0889-08D5D7EED960}"/>
              </a:ext>
            </a:extLst>
          </p:cNvPr>
          <p:cNvSpPr txBox="1"/>
          <p:nvPr/>
        </p:nvSpPr>
        <p:spPr>
          <a:xfrm>
            <a:off x="2019300" y="4599465"/>
            <a:ext cx="685800" cy="369332"/>
          </a:xfrm>
          <a:prstGeom prst="rect">
            <a:avLst/>
          </a:prstGeom>
          <a:solidFill>
            <a:schemeClr val="accent3"/>
          </a:solidFill>
        </p:spPr>
        <p:txBody>
          <a:bodyPr wrap="square" rtlCol="0">
            <a:spAutoFit/>
          </a:bodyPr>
          <a:lstStyle/>
          <a:p>
            <a:r>
              <a:rPr lang="en-US" b="1" dirty="0">
                <a:solidFill>
                  <a:srgbClr val="FF0000"/>
                </a:solidFill>
              </a:rPr>
              <a:t>?</a:t>
            </a:r>
            <a:endParaRPr lang="en-HK" b="1" dirty="0">
              <a:solidFill>
                <a:srgbClr val="FF0000"/>
              </a:solidFill>
            </a:endParaRPr>
          </a:p>
        </p:txBody>
      </p:sp>
      <p:sp>
        <p:nvSpPr>
          <p:cNvPr id="23" name="TextBox 22">
            <a:extLst>
              <a:ext uri="{FF2B5EF4-FFF2-40B4-BE49-F238E27FC236}">
                <a16:creationId xmlns:a16="http://schemas.microsoft.com/office/drawing/2014/main" id="{6B137CCF-8B83-9315-2795-066F5DCCF866}"/>
              </a:ext>
            </a:extLst>
          </p:cNvPr>
          <p:cNvSpPr txBox="1"/>
          <p:nvPr/>
        </p:nvSpPr>
        <p:spPr>
          <a:xfrm>
            <a:off x="0" y="31140"/>
            <a:ext cx="8153400" cy="369332"/>
          </a:xfrm>
          <a:prstGeom prst="rect">
            <a:avLst/>
          </a:prstGeom>
          <a:noFill/>
        </p:spPr>
        <p:txBody>
          <a:bodyPr wrap="square">
            <a:spAutoFit/>
          </a:bodyPr>
          <a:lstStyle/>
          <a:p>
            <a:r>
              <a:rPr lang="en-US" dirty="0">
                <a:solidFill>
                  <a:srgbClr val="FF0000"/>
                </a:solidFill>
              </a:rPr>
              <a:t>Answer (5) </a:t>
            </a:r>
            <a:r>
              <a:rPr lang="en-US" sz="1800" dirty="0">
                <a:solidFill>
                  <a:srgbClr val="FF0000"/>
                </a:solidFill>
              </a:rPr>
              <a:t>Residual is 5</a:t>
            </a:r>
            <a:r>
              <a:rPr lang="en-US" dirty="0">
                <a:solidFill>
                  <a:srgbClr val="FF0000"/>
                </a:solidFill>
              </a:rPr>
              <a:t>x6 , </a:t>
            </a:r>
            <a:r>
              <a:rPr lang="en-US" dirty="0" err="1">
                <a:solidFill>
                  <a:srgbClr val="FF0000"/>
                </a:solidFill>
              </a:rPr>
              <a:t>Pano</a:t>
            </a:r>
            <a:r>
              <a:rPr lang="en-US" dirty="0">
                <a:solidFill>
                  <a:srgbClr val="FF0000"/>
                </a:solidFill>
              </a:rPr>
              <a:t> is 5x6, (choice 3 is correct)</a:t>
            </a:r>
          </a:p>
        </p:txBody>
      </p:sp>
      <p:sp>
        <p:nvSpPr>
          <p:cNvPr id="25" name="Rectangle 1">
            <a:extLst>
              <a:ext uri="{FF2B5EF4-FFF2-40B4-BE49-F238E27FC236}">
                <a16:creationId xmlns:a16="http://schemas.microsoft.com/office/drawing/2014/main" id="{EE9B6055-754D-B425-2BD4-61B3720B92E1}"/>
              </a:ext>
            </a:extLst>
          </p:cNvPr>
          <p:cNvSpPr>
            <a:spLocks noChangeArrowheads="1"/>
          </p:cNvSpPr>
          <p:nvPr/>
        </p:nvSpPr>
        <p:spPr bwMode="auto">
          <a:xfrm flipV="1">
            <a:off x="0" y="-254140"/>
            <a:ext cx="1464458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Menlo"/>
              </a:rPr>
              <a:t>3.9633</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Arial" panose="020B0604020202020204" pitchFamily="34" charset="0"/>
                <a:ea typeface="Menlo"/>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1158CE22-0FCF-4E5C-F0D1-298FE0CB571F}"/>
              </a:ext>
            </a:extLst>
          </p:cNvPr>
          <p:cNvSpPr txBox="1"/>
          <p:nvPr/>
        </p:nvSpPr>
        <p:spPr>
          <a:xfrm>
            <a:off x="7810500" y="4314010"/>
            <a:ext cx="685800" cy="369332"/>
          </a:xfrm>
          <a:prstGeom prst="rect">
            <a:avLst/>
          </a:prstGeom>
          <a:solidFill>
            <a:schemeClr val="accent3"/>
          </a:solidFill>
        </p:spPr>
        <p:txBody>
          <a:bodyPr wrap="square" rtlCol="0">
            <a:spAutoFit/>
          </a:bodyPr>
          <a:lstStyle/>
          <a:p>
            <a:r>
              <a:rPr lang="en-US" b="1" dirty="0">
                <a:solidFill>
                  <a:srgbClr val="FF0000"/>
                </a:solidFill>
              </a:rPr>
              <a:t>?</a:t>
            </a:r>
            <a:endParaRPr lang="en-HK" b="1" dirty="0">
              <a:solidFill>
                <a:srgbClr val="FF0000"/>
              </a:solidFill>
            </a:endParaRPr>
          </a:p>
        </p:txBody>
      </p:sp>
    </p:spTree>
    <p:extLst>
      <p:ext uri="{BB962C8B-B14F-4D97-AF65-F5344CB8AC3E}">
        <p14:creationId xmlns:p14="http://schemas.microsoft.com/office/powerpoint/2010/main" val="2179590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355E-5E59-E292-3332-359C75F28833}"/>
              </a:ext>
            </a:extLst>
          </p:cNvPr>
          <p:cNvSpPr>
            <a:spLocks noGrp="1"/>
          </p:cNvSpPr>
          <p:nvPr>
            <p:ph type="title"/>
          </p:nvPr>
        </p:nvSpPr>
        <p:spPr>
          <a:xfrm>
            <a:off x="457200" y="274638"/>
            <a:ext cx="8229600" cy="888546"/>
          </a:xfrm>
        </p:spPr>
        <p:txBody>
          <a:bodyPr>
            <a:normAutofit/>
          </a:bodyPr>
          <a:lstStyle/>
          <a:p>
            <a:r>
              <a:rPr lang="en-US" sz="3600" dirty="0"/>
              <a:t>Normalization step (Norm) </a:t>
            </a:r>
            <a:r>
              <a:rPr lang="en-US" sz="2700" dirty="0">
                <a:solidFill>
                  <a:srgbClr val="FF0000"/>
                </a:solidFill>
              </a:rPr>
              <a:t>(Updated 25.11.30)</a:t>
            </a:r>
            <a:endParaRPr lang="en-HK" sz="3600" dirty="0">
              <a:solidFill>
                <a:srgbClr val="FF0000"/>
              </a:solidFill>
            </a:endParaRPr>
          </a:p>
        </p:txBody>
      </p:sp>
      <p:sp>
        <p:nvSpPr>
          <p:cNvPr id="3" name="Content Placeholder 2">
            <a:extLst>
              <a:ext uri="{FF2B5EF4-FFF2-40B4-BE49-F238E27FC236}">
                <a16:creationId xmlns:a16="http://schemas.microsoft.com/office/drawing/2014/main" id="{6291241C-D199-AE64-E98D-DE5F05A91900}"/>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5A47C148-48E2-9D37-7078-39AAF40E35FA}"/>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1F708353-93B4-2CF6-2E98-9CD91F1AF3A5}"/>
              </a:ext>
            </a:extLst>
          </p:cNvPr>
          <p:cNvSpPr>
            <a:spLocks noGrp="1"/>
          </p:cNvSpPr>
          <p:nvPr>
            <p:ph type="sldNum" sz="quarter" idx="12"/>
          </p:nvPr>
        </p:nvSpPr>
        <p:spPr/>
        <p:txBody>
          <a:bodyPr/>
          <a:lstStyle/>
          <a:p>
            <a:fld id="{7C12A529-2220-4038-9210-A21DB7BAEFCE}" type="slidenum">
              <a:rPr lang="en-US" smtClean="0"/>
              <a:t>39</a:t>
            </a:fld>
            <a:endParaRPr lang="en-US"/>
          </a:p>
        </p:txBody>
      </p:sp>
      <p:sp>
        <p:nvSpPr>
          <p:cNvPr id="7" name="TextBox 6">
            <a:extLst>
              <a:ext uri="{FF2B5EF4-FFF2-40B4-BE49-F238E27FC236}">
                <a16:creationId xmlns:a16="http://schemas.microsoft.com/office/drawing/2014/main" id="{AAA5A1A3-BB95-F3BE-7021-61C48C7D7311}"/>
              </a:ext>
            </a:extLst>
          </p:cNvPr>
          <p:cNvSpPr txBox="1"/>
          <p:nvPr/>
        </p:nvSpPr>
        <p:spPr>
          <a:xfrm>
            <a:off x="228600" y="144301"/>
            <a:ext cx="6705600" cy="369332"/>
          </a:xfrm>
          <a:prstGeom prst="rect">
            <a:avLst/>
          </a:prstGeom>
          <a:noFill/>
        </p:spPr>
        <p:txBody>
          <a:bodyPr wrap="square">
            <a:spAutoFit/>
          </a:bodyPr>
          <a:lstStyle/>
          <a:p>
            <a:r>
              <a:rPr lang="en-HK" b="1" dirty="0">
                <a:solidFill>
                  <a:srgbClr val="FF0000"/>
                </a:solidFill>
              </a:rPr>
              <a:t>Answer 6: 1.0499+</a:t>
            </a:r>
            <a:r>
              <a:rPr lang="pl-PL" b="1" dirty="0">
                <a:solidFill>
                  <a:srgbClr val="FF0000"/>
                </a:solidFill>
              </a:rPr>
              <a:t> 2.9134</a:t>
            </a:r>
            <a:r>
              <a:rPr lang="en-US" b="1" dirty="0">
                <a:solidFill>
                  <a:srgbClr val="FF0000"/>
                </a:solidFill>
              </a:rPr>
              <a:t>=3.9633 (choice 2 is correct)</a:t>
            </a:r>
            <a:endParaRPr lang="en-HK" dirty="0">
              <a:solidFill>
                <a:srgbClr val="FF0000"/>
              </a:solidFill>
            </a:endParaRPr>
          </a:p>
        </p:txBody>
      </p:sp>
      <p:sp>
        <p:nvSpPr>
          <p:cNvPr id="9" name="TextBox 8">
            <a:extLst>
              <a:ext uri="{FF2B5EF4-FFF2-40B4-BE49-F238E27FC236}">
                <a16:creationId xmlns:a16="http://schemas.microsoft.com/office/drawing/2014/main" id="{1357B4C7-63CA-E01D-8751-2046D6633A4C}"/>
              </a:ext>
            </a:extLst>
          </p:cNvPr>
          <p:cNvSpPr txBox="1"/>
          <p:nvPr/>
        </p:nvSpPr>
        <p:spPr>
          <a:xfrm>
            <a:off x="721360" y="906783"/>
            <a:ext cx="8229600" cy="2308324"/>
          </a:xfrm>
          <a:prstGeom prst="rect">
            <a:avLst/>
          </a:prstGeom>
          <a:noFill/>
        </p:spPr>
        <p:txBody>
          <a:bodyPr wrap="square">
            <a:spAutoFit/>
          </a:bodyPr>
          <a:lstStyle/>
          <a:p>
            <a:r>
              <a:rPr lang="en-US" sz="1800" dirty="0"/>
              <a:t>Exercise 7: Normalization step: Find mean, Std ( standard deviation normalized by n-1)</a:t>
            </a:r>
          </a:p>
          <a:p>
            <a:r>
              <a:rPr lang="en-HK" dirty="0"/>
              <a:t>Res(</a:t>
            </a:r>
            <a:r>
              <a:rPr lang="en-HK" dirty="0" err="1"/>
              <a:t>idual</a:t>
            </a:r>
            <a:r>
              <a:rPr lang="en-HK" dirty="0"/>
              <a:t>)=XPE+Z=</a:t>
            </a:r>
          </a:p>
          <a:p>
            <a:r>
              <a:rPr lang="en-HK" dirty="0"/>
              <a:t>Res=[3.2292    5.7352    2.9723    3.2394    2.8133    3.8996</a:t>
            </a:r>
          </a:p>
          <a:p>
            <a:r>
              <a:rPr lang="en-HK" dirty="0"/>
              <a:t>          4.1919    5.4969    3.1440    3.9676    2.9951    4.6588</a:t>
            </a:r>
          </a:p>
          <a:p>
            <a:r>
              <a:rPr lang="en-HK" dirty="0"/>
              <a:t>          3.4656    4.7883    3.9633    4.8689    3.3388    4.1844</a:t>
            </a:r>
          </a:p>
          <a:p>
            <a:r>
              <a:rPr lang="en-HK" dirty="0"/>
              <a:t>          3.4794    4.6199    3.5376    4.7400    3.4259    4.4477</a:t>
            </a:r>
          </a:p>
          <a:p>
            <a:r>
              <a:rPr lang="en-HK" dirty="0"/>
              <a:t>          2.2715    4.9121    3.8907    4.2208    3.6579    3.5930]</a:t>
            </a:r>
          </a:p>
          <a:p>
            <a:r>
              <a:rPr lang="en-HK" b="1" dirty="0" err="1"/>
              <a:t>Pano</a:t>
            </a:r>
            <a:r>
              <a:rPr lang="en-HK" dirty="0"/>
              <a:t>=</a:t>
            </a:r>
            <a:r>
              <a:rPr lang="en-HK" dirty="0" err="1"/>
              <a:t>Layer_norm</a:t>
            </a:r>
            <a:r>
              <a:rPr lang="en-HK" dirty="0"/>
              <a:t>(residual)=</a:t>
            </a:r>
            <a:r>
              <a:rPr lang="en-HK" dirty="0" err="1"/>
              <a:t>Layer_norm</a:t>
            </a:r>
            <a:r>
              <a:rPr lang="en-HK" dirty="0"/>
              <a:t>(XPE+Z)</a:t>
            </a:r>
          </a:p>
        </p:txBody>
      </p:sp>
      <p:pic>
        <p:nvPicPr>
          <p:cNvPr id="11" name="Picture 10">
            <a:extLst>
              <a:ext uri="{FF2B5EF4-FFF2-40B4-BE49-F238E27FC236}">
                <a16:creationId xmlns:a16="http://schemas.microsoft.com/office/drawing/2014/main" id="{058787EE-1328-6E68-DCF4-DC2EE5A27C3D}"/>
              </a:ext>
            </a:extLst>
          </p:cNvPr>
          <p:cNvPicPr>
            <a:picLocks noChangeAspect="1"/>
          </p:cNvPicPr>
          <p:nvPr/>
        </p:nvPicPr>
        <p:blipFill>
          <a:blip r:embed="rId2"/>
          <a:stretch>
            <a:fillRect/>
          </a:stretch>
        </p:blipFill>
        <p:spPr>
          <a:xfrm>
            <a:off x="5589342" y="94391"/>
            <a:ext cx="3450619" cy="525094"/>
          </a:xfrm>
          <a:prstGeom prst="rect">
            <a:avLst/>
          </a:prstGeom>
        </p:spPr>
      </p:pic>
      <p:sp>
        <p:nvSpPr>
          <p:cNvPr id="14" name="TextBox 13">
            <a:extLst>
              <a:ext uri="{FF2B5EF4-FFF2-40B4-BE49-F238E27FC236}">
                <a16:creationId xmlns:a16="http://schemas.microsoft.com/office/drawing/2014/main" id="{4AAA8092-7C6D-AD63-4ABE-0F05AC4FF430}"/>
              </a:ext>
            </a:extLst>
          </p:cNvPr>
          <p:cNvSpPr txBox="1"/>
          <p:nvPr/>
        </p:nvSpPr>
        <p:spPr>
          <a:xfrm>
            <a:off x="7014858" y="1214238"/>
            <a:ext cx="1048139" cy="1754326"/>
          </a:xfrm>
          <a:prstGeom prst="rect">
            <a:avLst/>
          </a:prstGeom>
          <a:noFill/>
        </p:spPr>
        <p:txBody>
          <a:bodyPr wrap="square">
            <a:spAutoFit/>
          </a:bodyPr>
          <a:lstStyle/>
          <a:p>
            <a:r>
              <a:rPr lang="en-HK" dirty="0">
                <a:solidFill>
                  <a:srgbClr val="0070C0"/>
                </a:solidFill>
              </a:rPr>
              <a:t>Mean</a:t>
            </a:r>
            <a:r>
              <a:rPr lang="en-US" dirty="0"/>
              <a:t> (</a:t>
            </a:r>
            <a:r>
              <a:rPr lang="en-US" dirty="0">
                <a:sym typeface="Symbol" panose="05050102010706020507" pitchFamily="18" charset="2"/>
              </a:rPr>
              <a:t>)</a:t>
            </a:r>
            <a:endParaRPr lang="en-HK" dirty="0">
              <a:solidFill>
                <a:srgbClr val="0070C0"/>
              </a:solidFill>
            </a:endParaRPr>
          </a:p>
          <a:p>
            <a:r>
              <a:rPr lang="en-HK" dirty="0">
                <a:solidFill>
                  <a:srgbClr val="0070C0"/>
                </a:solidFill>
              </a:rPr>
              <a:t>3.6482</a:t>
            </a:r>
          </a:p>
          <a:p>
            <a:r>
              <a:rPr lang="en-HK" dirty="0">
                <a:solidFill>
                  <a:srgbClr val="0070C0"/>
                </a:solidFill>
              </a:rPr>
              <a:t>4.0757</a:t>
            </a:r>
          </a:p>
          <a:p>
            <a:r>
              <a:rPr lang="en-HK" dirty="0">
                <a:solidFill>
                  <a:srgbClr val="0070C0"/>
                </a:solidFill>
              </a:rPr>
              <a:t>4.1016</a:t>
            </a:r>
          </a:p>
          <a:p>
            <a:r>
              <a:rPr lang="en-HK" dirty="0">
                <a:solidFill>
                  <a:srgbClr val="0070C0"/>
                </a:solidFill>
              </a:rPr>
              <a:t>4.0417</a:t>
            </a:r>
          </a:p>
          <a:p>
            <a:r>
              <a:rPr lang="en-HK" dirty="0">
                <a:solidFill>
                  <a:srgbClr val="0070C0"/>
                </a:solidFill>
              </a:rPr>
              <a:t>3.7577</a:t>
            </a:r>
          </a:p>
        </p:txBody>
      </p:sp>
      <p:sp>
        <p:nvSpPr>
          <p:cNvPr id="17" name="TextBox 16">
            <a:extLst>
              <a:ext uri="{FF2B5EF4-FFF2-40B4-BE49-F238E27FC236}">
                <a16:creationId xmlns:a16="http://schemas.microsoft.com/office/drawing/2014/main" id="{5CD79C6E-8650-F51A-F5BF-739AF7F99560}"/>
              </a:ext>
            </a:extLst>
          </p:cNvPr>
          <p:cNvSpPr txBox="1"/>
          <p:nvPr/>
        </p:nvSpPr>
        <p:spPr>
          <a:xfrm>
            <a:off x="8062997" y="1210699"/>
            <a:ext cx="1035269" cy="1808217"/>
          </a:xfrm>
          <a:prstGeom prst="rect">
            <a:avLst/>
          </a:prstGeom>
          <a:noFill/>
        </p:spPr>
        <p:txBody>
          <a:bodyPr wrap="square">
            <a:spAutoFit/>
          </a:bodyPr>
          <a:lstStyle/>
          <a:p>
            <a:r>
              <a:rPr lang="en-HK" dirty="0">
                <a:solidFill>
                  <a:srgbClr val="7030A0"/>
                </a:solidFill>
              </a:rPr>
              <a:t>Std (</a:t>
            </a:r>
            <a:r>
              <a:rPr lang="en-US" dirty="0">
                <a:sym typeface="Symbol" panose="05050102010706020507" pitchFamily="18" charset="2"/>
              </a:rPr>
              <a:t>)</a:t>
            </a:r>
            <a:endParaRPr lang="en-HK" dirty="0">
              <a:solidFill>
                <a:srgbClr val="7030A0"/>
              </a:solidFill>
            </a:endParaRPr>
          </a:p>
          <a:p>
            <a:r>
              <a:rPr lang="en-HK" dirty="0">
                <a:solidFill>
                  <a:srgbClr val="7030A0"/>
                </a:solidFill>
              </a:rPr>
              <a:t> 1.0877</a:t>
            </a:r>
          </a:p>
          <a:p>
            <a:r>
              <a:rPr lang="en-HK" dirty="0">
                <a:solidFill>
                  <a:srgbClr val="7030A0"/>
                </a:solidFill>
              </a:rPr>
              <a:t> 0.9403</a:t>
            </a:r>
          </a:p>
          <a:p>
            <a:r>
              <a:rPr lang="en-HK" dirty="0">
                <a:solidFill>
                  <a:srgbClr val="7030A0"/>
                </a:solidFill>
              </a:rPr>
              <a:t> 0.6438</a:t>
            </a:r>
          </a:p>
          <a:p>
            <a:r>
              <a:rPr lang="en-HK" dirty="0">
                <a:solidFill>
                  <a:srgbClr val="7030A0"/>
                </a:solidFill>
              </a:rPr>
              <a:t> 0.6223</a:t>
            </a:r>
          </a:p>
          <a:p>
            <a:r>
              <a:rPr lang="en-HK" dirty="0">
                <a:solidFill>
                  <a:srgbClr val="7030A0"/>
                </a:solidFill>
              </a:rPr>
              <a:t> 0.8730</a:t>
            </a:r>
          </a:p>
        </p:txBody>
      </p:sp>
      <p:sp>
        <p:nvSpPr>
          <p:cNvPr id="19" name="Rectangle: Rounded Corners 18">
            <a:extLst>
              <a:ext uri="{FF2B5EF4-FFF2-40B4-BE49-F238E27FC236}">
                <a16:creationId xmlns:a16="http://schemas.microsoft.com/office/drawing/2014/main" id="{BE10E02E-1A86-9ECD-6A42-36B4488BE017}"/>
              </a:ext>
            </a:extLst>
          </p:cNvPr>
          <p:cNvSpPr/>
          <p:nvPr/>
        </p:nvSpPr>
        <p:spPr>
          <a:xfrm>
            <a:off x="1198471" y="1504637"/>
            <a:ext cx="5105400" cy="228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0" name="Freeform: Shape 19">
            <a:extLst>
              <a:ext uri="{FF2B5EF4-FFF2-40B4-BE49-F238E27FC236}">
                <a16:creationId xmlns:a16="http://schemas.microsoft.com/office/drawing/2014/main" id="{E40E389E-56E6-29D6-0217-3B7452864E99}"/>
              </a:ext>
            </a:extLst>
          </p:cNvPr>
          <p:cNvSpPr/>
          <p:nvPr/>
        </p:nvSpPr>
        <p:spPr>
          <a:xfrm>
            <a:off x="6336263" y="1531496"/>
            <a:ext cx="710987" cy="100178"/>
          </a:xfrm>
          <a:custGeom>
            <a:avLst/>
            <a:gdLst>
              <a:gd name="connsiteX0" fmla="*/ 0 w 830424"/>
              <a:gd name="connsiteY0" fmla="*/ 347489 h 496779"/>
              <a:gd name="connsiteX1" fmla="*/ 485192 w 830424"/>
              <a:gd name="connsiteY1" fmla="*/ 2257 h 496779"/>
              <a:gd name="connsiteX2" fmla="*/ 830424 w 830424"/>
              <a:gd name="connsiteY2" fmla="*/ 496779 h 496779"/>
            </a:gdLst>
            <a:ahLst/>
            <a:cxnLst>
              <a:cxn ang="0">
                <a:pos x="connsiteX0" y="connsiteY0"/>
              </a:cxn>
              <a:cxn ang="0">
                <a:pos x="connsiteX1" y="connsiteY1"/>
              </a:cxn>
              <a:cxn ang="0">
                <a:pos x="connsiteX2" y="connsiteY2"/>
              </a:cxn>
            </a:cxnLst>
            <a:rect l="l" t="t" r="r" b="b"/>
            <a:pathLst>
              <a:path w="830424" h="496779">
                <a:moveTo>
                  <a:pt x="0" y="347489"/>
                </a:moveTo>
                <a:cubicBezTo>
                  <a:pt x="173394" y="162432"/>
                  <a:pt x="346788" y="-22625"/>
                  <a:pt x="485192" y="2257"/>
                </a:cubicBezTo>
                <a:cubicBezTo>
                  <a:pt x="623596" y="27139"/>
                  <a:pt x="727010" y="261959"/>
                  <a:pt x="830424" y="496779"/>
                </a:cubicBezTo>
              </a:path>
            </a:pathLst>
          </a:custGeom>
          <a:noFill/>
          <a:ln>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1" name="TextBox 20">
            <a:extLst>
              <a:ext uri="{FF2B5EF4-FFF2-40B4-BE49-F238E27FC236}">
                <a16:creationId xmlns:a16="http://schemas.microsoft.com/office/drawing/2014/main" id="{8C85415E-527E-8814-FE8A-A8BC5F1163B8}"/>
              </a:ext>
            </a:extLst>
          </p:cNvPr>
          <p:cNvSpPr txBox="1"/>
          <p:nvPr/>
        </p:nvSpPr>
        <p:spPr>
          <a:xfrm>
            <a:off x="6195035" y="1108855"/>
            <a:ext cx="1035268" cy="369332"/>
          </a:xfrm>
          <a:prstGeom prst="rect">
            <a:avLst/>
          </a:prstGeom>
          <a:noFill/>
        </p:spPr>
        <p:txBody>
          <a:bodyPr wrap="square" rtlCol="0">
            <a:spAutoFit/>
          </a:bodyPr>
          <a:lstStyle/>
          <a:p>
            <a:r>
              <a:rPr lang="en-US" dirty="0"/>
              <a:t>Mean</a:t>
            </a:r>
            <a:endParaRPr lang="en-HK" dirty="0"/>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8C808C3-3096-1CF2-D250-8A5D517DE0E9}"/>
                  </a:ext>
                </a:extLst>
              </p:cNvPr>
              <p:cNvSpPr txBox="1"/>
              <p:nvPr/>
            </p:nvSpPr>
            <p:spPr>
              <a:xfrm>
                <a:off x="343470" y="3124200"/>
                <a:ext cx="8607490" cy="3795398"/>
              </a:xfrm>
              <a:prstGeom prst="rect">
                <a:avLst/>
              </a:prstGeom>
              <a:noFill/>
            </p:spPr>
            <p:txBody>
              <a:bodyPr wrap="square">
                <a:spAutoFit/>
              </a:bodyPr>
              <a:lstStyle/>
              <a:p>
                <a:r>
                  <a:rPr lang="en-HK" b="1" dirty="0" err="1">
                    <a:solidFill>
                      <a:srgbClr val="FF0000"/>
                    </a:solidFill>
                  </a:rPr>
                  <a:t>Pano</a:t>
                </a:r>
                <a:r>
                  <a:rPr lang="en-HK" b="1" dirty="0">
                    <a:solidFill>
                      <a:srgbClr val="FF0000"/>
                    </a:solidFill>
                  </a:rPr>
                  <a:t>(Value)</a:t>
                </a:r>
                <a:r>
                  <a:rPr lang="en-HK" dirty="0">
                    <a:solidFill>
                      <a:srgbClr val="FF0000"/>
                    </a:solidFill>
                  </a:rPr>
                  <a:t>=</a:t>
                </a:r>
                <a:r>
                  <a:rPr lang="en-HK" dirty="0" err="1">
                    <a:solidFill>
                      <a:srgbClr val="FF0000"/>
                    </a:solidFill>
                    <a:sym typeface="Symbol" panose="05050102010706020507" pitchFamily="18" charset="2"/>
                  </a:rPr>
                  <a:t>LayerNorm</a:t>
                </a:r>
                <a:r>
                  <a:rPr lang="en-HK" dirty="0">
                    <a:solidFill>
                      <a:srgbClr val="FF0000"/>
                    </a:solidFill>
                    <a:sym typeface="Symbol" panose="05050102010706020507" pitchFamily="18" charset="2"/>
                  </a:rPr>
                  <a:t>(value) = </a:t>
                </a:r>
                <a14:m>
                  <m:oMath xmlns:m="http://schemas.openxmlformats.org/officeDocument/2006/math">
                    <m:box>
                      <m:boxPr>
                        <m:ctrlPr>
                          <a:rPr lang="en-US" i="1">
                            <a:solidFill>
                              <a:srgbClr val="FF0000"/>
                            </a:solidFill>
                            <a:latin typeface="Cambria Math" panose="02040503050406030204" pitchFamily="18" charset="0"/>
                            <a:sym typeface="Symbol" panose="05050102010706020507" pitchFamily="18" charset="2"/>
                          </a:rPr>
                        </m:ctrlPr>
                      </m:boxPr>
                      <m:e>
                        <m:argPr>
                          <m:argSz m:val="-1"/>
                        </m:argPr>
                        <m:f>
                          <m:fPr>
                            <m:ctrlPr>
                              <a:rPr lang="en-US" i="1">
                                <a:solidFill>
                                  <a:srgbClr val="FF0000"/>
                                </a:solidFill>
                                <a:latin typeface="Cambria Math" panose="02040503050406030204" pitchFamily="18" charset="0"/>
                                <a:sym typeface="Symbol" panose="05050102010706020507" pitchFamily="18" charset="2"/>
                              </a:rPr>
                            </m:ctrlPr>
                          </m:fPr>
                          <m:num>
                            <m:r>
                              <a:rPr lang="en-US" i="1">
                                <a:solidFill>
                                  <a:srgbClr val="FF0000"/>
                                </a:solidFill>
                                <a:latin typeface="Cambria Math" panose="02040503050406030204" pitchFamily="18" charset="0"/>
                                <a:sym typeface="Symbol" panose="05050102010706020507" pitchFamily="18" charset="2"/>
                              </a:rPr>
                              <m:t>𝑣𝑎𝑙𝑢𝑒</m:t>
                            </m:r>
                            <m:r>
                              <a:rPr lang="en-US" i="1">
                                <a:solidFill>
                                  <a:srgbClr val="FF0000"/>
                                </a:solidFill>
                                <a:latin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𝜇</m:t>
                            </m:r>
                          </m:num>
                          <m:den>
                            <m:rad>
                              <m:radPr>
                                <m:degHide m:val="on"/>
                                <m:ctrlPr>
                                  <a:rPr lang="en-US" i="1">
                                    <a:solidFill>
                                      <a:srgbClr val="FF0000"/>
                                    </a:solidFill>
                                    <a:latin typeface="Cambria Math" panose="02040503050406030204" pitchFamily="18" charset="0"/>
                                    <a:sym typeface="Symbol" panose="05050102010706020507" pitchFamily="18" charset="2"/>
                                  </a:rPr>
                                </m:ctrlPr>
                              </m:radPr>
                              <m:deg/>
                              <m:e>
                                <m:sSup>
                                  <m:sSupPr>
                                    <m:ctrlP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ctrlPr>
                                  </m:sSupPr>
                                  <m:e>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𝜎</m:t>
                                    </m:r>
                                  </m:e>
                                  <m:sup>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2</m:t>
                                    </m:r>
                                  </m:sup>
                                </m:sSup>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𝜖</m:t>
                                </m:r>
                              </m:e>
                            </m:rad>
                          </m:den>
                        </m:f>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𝛾</m:t>
                        </m:r>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i="1">
                            <a:solidFill>
                              <a:srgbClr val="FF0000"/>
                            </a:solidFill>
                            <a:latin typeface="Cambria Math" panose="02040503050406030204" pitchFamily="18" charset="0"/>
                            <a:ea typeface="Cambria Math" panose="02040503050406030204" pitchFamily="18" charset="0"/>
                            <a:sym typeface="Symbol" panose="05050102010706020507" pitchFamily="18" charset="2"/>
                          </a:rPr>
                          <m:t>𝛽</m:t>
                        </m:r>
                      </m:e>
                    </m:box>
                  </m:oMath>
                </a14:m>
                <a:r>
                  <a:rPr lang="en-HK" dirty="0">
                    <a:solidFill>
                      <a:srgbClr val="FF0000"/>
                    </a:solidFill>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=mean, </a:t>
                </a:r>
                <a14:m>
                  <m:oMath xmlns:m="http://schemas.openxmlformats.org/officeDocument/2006/math">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𝜎</m:t>
                    </m:r>
                    <m:r>
                      <a:rPr lang="en-US"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std (standard deviation)</a:t>
                </a:r>
                <a:endParaRPr lang="en-HK"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en-HK" dirty="0">
                    <a:solidFill>
                      <a:srgbClr val="FF0000"/>
                    </a:solidFill>
                    <a:sym typeface="Symbol" panose="05050102010706020507" pitchFamily="18" charset="2"/>
                  </a:rPr>
                  <a:t> learnable scale factor </a:t>
                </a:r>
                <a:r>
                  <a:rPr lang="en-HK" dirty="0">
                    <a:solidFill>
                      <a:srgbClr val="FF0000"/>
                    </a:solidFill>
                  </a:rPr>
                  <a:t>=1, learnable shift(bias) factor </a:t>
                </a:r>
                <a:r>
                  <a:rPr lang="en-HK" dirty="0">
                    <a:solidFill>
                      <a:srgbClr val="FF0000"/>
                    </a:solidFill>
                    <a:sym typeface="Symbol" panose="05050102010706020507" pitchFamily="18" charset="2"/>
                  </a:rPr>
                  <a:t></a:t>
                </a:r>
                <a:r>
                  <a:rPr lang="en-HK" dirty="0">
                    <a:solidFill>
                      <a:srgbClr val="FF0000"/>
                    </a:solidFill>
                  </a:rPr>
                  <a:t>=0  to simplify discussion.  </a:t>
                </a:r>
                <a:r>
                  <a:rPr lang="en-HK" dirty="0">
                    <a:solidFill>
                      <a:srgbClr val="FF0000"/>
                    </a:solidFill>
                    <a:sym typeface="Symbol" panose="05050102010706020507" pitchFamily="18" charset="2"/>
                  </a:rPr>
                  <a:t> and  are row vectors with length </a:t>
                </a:r>
                <a:r>
                  <a:rPr lang="en-HK" dirty="0" err="1">
                    <a:solidFill>
                      <a:srgbClr val="FF0000"/>
                    </a:solidFill>
                    <a:sym typeface="Symbol" panose="05050102010706020507" pitchFamily="18" charset="2"/>
                  </a:rPr>
                  <a:t>dmodel</a:t>
                </a:r>
                <a:r>
                  <a:rPr lang="en-HK" dirty="0">
                    <a:solidFill>
                      <a:srgbClr val="FF0000"/>
                    </a:solidFill>
                    <a:sym typeface="Symbol" panose="05050102010706020507" pitchFamily="18" charset="2"/>
                  </a:rPr>
                  <a:t>. </a:t>
                </a:r>
                <a:r>
                  <a:rPr lang="el-GR" dirty="0">
                    <a:solidFill>
                      <a:srgbClr val="FF0000"/>
                    </a:solidFill>
                    <a:latin typeface="Times New Roman" panose="02020603050405020304" pitchFamily="18" charset="0"/>
                    <a:cs typeface="Times New Roman" panose="02020603050405020304" pitchFamily="18" charset="0"/>
                  </a:rPr>
                  <a:t>ϵ</a:t>
                </a:r>
                <a:r>
                  <a:rPr lang="en-US" dirty="0">
                    <a:solidFill>
                      <a:srgbClr val="FF0000"/>
                    </a:solidFill>
                    <a:latin typeface="Times New Roman" panose="02020603050405020304" pitchFamily="18" charset="0"/>
                    <a:cs typeface="Times New Roman" panose="02020603050405020304" pitchFamily="18" charset="0"/>
                  </a:rPr>
                  <a:t> </a:t>
                </a:r>
                <a:r>
                  <a:rPr lang="en-HK" dirty="0">
                    <a:solidFill>
                      <a:srgbClr val="FF0000"/>
                    </a:solidFill>
                  </a:rPr>
                  <a:t>=0.0001 to avoid divided by 0.</a:t>
                </a:r>
              </a:p>
              <a:p>
                <a:r>
                  <a:rPr lang="en-HK" dirty="0"/>
                  <a:t>For Res(1,1) find (Value-Mean)/(</a:t>
                </a:r>
                <a:r>
                  <a:rPr lang="en-HK" dirty="0" err="1"/>
                  <a:t>std+err</a:t>
                </a:r>
                <a:r>
                  <a:rPr lang="en-HK" dirty="0"/>
                  <a:t>)</a:t>
                </a:r>
              </a:p>
              <a:p>
                <a:r>
                  <a:rPr lang="en-HK" dirty="0"/>
                  <a:t>      (3.2292-3.6482)/sqrt((1.0877^2+0.0001))= -0.3852</a:t>
                </a:r>
              </a:p>
              <a:p>
                <a:r>
                  <a:rPr lang="en-HK" dirty="0"/>
                  <a:t>For Res(1,2) find (Value-Mean)/(</a:t>
                </a:r>
                <a:r>
                  <a:rPr lang="en-HK" dirty="0" err="1"/>
                  <a:t>std+err</a:t>
                </a:r>
                <a:r>
                  <a:rPr lang="en-HK" dirty="0"/>
                  <a:t>)</a:t>
                </a:r>
              </a:p>
              <a:p>
                <a:r>
                  <a:rPr lang="en-HK" dirty="0"/>
                  <a:t>      (5.7352-3.6482)/sqrt((1.0877^2+0.0001))=1.9187</a:t>
                </a:r>
              </a:p>
              <a:p>
                <a:r>
                  <a:rPr lang="en-HK" sz="1800" b="1" dirty="0" err="1"/>
                  <a:t>Pano</a:t>
                </a:r>
                <a:r>
                  <a:rPr lang="en-HK" sz="1800" b="1" dirty="0"/>
                  <a:t>=post attention normalized output=</a:t>
                </a:r>
                <a:endParaRPr lang="en-HK" dirty="0"/>
              </a:p>
              <a:p>
                <a:r>
                  <a:rPr lang="en-US" sz="1800" dirty="0"/>
                  <a:t>%    -0.3852    1.9187   -0.6214   -0.3758   -0.7675    0.2312</a:t>
                </a:r>
              </a:p>
              <a:p>
                <a:r>
                  <a:rPr lang="en-US" sz="1800" dirty="0"/>
                  <a:t>%     0.1236    1.5113   -0.9908   -0.1150   -1.1492    0.6201</a:t>
                </a:r>
              </a:p>
              <a:p>
                <a:r>
                  <a:rPr lang="en-US" sz="1800" dirty="0"/>
                  <a:t>%    -0.9876    1.0665   -0.2147    1.1917   -1.1845    0.1287</a:t>
                </a:r>
              </a:p>
              <a:p>
                <a:r>
                  <a:rPr lang="en-US" sz="1800" dirty="0"/>
                  <a:t>%    -0.9035    0.9289   -0.8100    1.1219   -0.9895    0.6523</a:t>
                </a:r>
              </a:p>
              <a:p>
                <a:r>
                  <a:rPr lang="en-US" sz="1800" dirty="0"/>
                  <a:t>%    -1.7023    1.3223    0.1524    0.5305   -0.1143   -0.1886</a:t>
                </a:r>
                <a:r>
                  <a:rPr lang="en-HK" dirty="0"/>
                  <a:t>]</a:t>
                </a:r>
              </a:p>
            </p:txBody>
          </p:sp>
        </mc:Choice>
        <mc:Fallback xmlns="">
          <p:sp>
            <p:nvSpPr>
              <p:cNvPr id="23" name="TextBox 22">
                <a:extLst>
                  <a:ext uri="{FF2B5EF4-FFF2-40B4-BE49-F238E27FC236}">
                    <a16:creationId xmlns:a16="http://schemas.microsoft.com/office/drawing/2014/main" id="{18C808C3-3096-1CF2-D250-8A5D517DE0E9}"/>
                  </a:ext>
                </a:extLst>
              </p:cNvPr>
              <p:cNvSpPr txBox="1">
                <a:spLocks noRot="1" noChangeAspect="1" noMove="1" noResize="1" noEditPoints="1" noAdjustHandles="1" noChangeArrowheads="1" noChangeShapeType="1" noTextEdit="1"/>
              </p:cNvSpPr>
              <p:nvPr/>
            </p:nvSpPr>
            <p:spPr>
              <a:xfrm>
                <a:off x="343470" y="3124200"/>
                <a:ext cx="8607490" cy="3795398"/>
              </a:xfrm>
              <a:prstGeom prst="rect">
                <a:avLst/>
              </a:prstGeom>
              <a:blipFill>
                <a:blip r:embed="rId3"/>
                <a:stretch>
                  <a:fillRect l="-567" t="-965" b="-1608"/>
                </a:stretch>
              </a:blipFill>
            </p:spPr>
            <p:txBody>
              <a:bodyPr/>
              <a:lstStyle/>
              <a:p>
                <a:r>
                  <a:rPr lang="en-HK">
                    <a:noFill/>
                  </a:rPr>
                  <a:t> </a:t>
                </a:r>
              </a:p>
            </p:txBody>
          </p:sp>
        </mc:Fallback>
      </mc:AlternateContent>
      <p:sp>
        <p:nvSpPr>
          <p:cNvPr id="24" name="Rectangle 2">
            <a:extLst>
              <a:ext uri="{FF2B5EF4-FFF2-40B4-BE49-F238E27FC236}">
                <a16:creationId xmlns:a16="http://schemas.microsoft.com/office/drawing/2014/main" id="{4F0B442F-DF77-DB4E-FC98-DF78A18FCAF9}"/>
              </a:ext>
            </a:extLst>
          </p:cNvPr>
          <p:cNvSpPr>
            <a:spLocks noChangeArrowheads="1"/>
          </p:cNvSpPr>
          <p:nvPr/>
        </p:nvSpPr>
        <p:spPr bwMode="auto">
          <a:xfrm>
            <a:off x="-1" y="-69249"/>
            <a:ext cx="10531629"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Menlo"/>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Box 27">
            <a:extLst>
              <a:ext uri="{FF2B5EF4-FFF2-40B4-BE49-F238E27FC236}">
                <a16:creationId xmlns:a16="http://schemas.microsoft.com/office/drawing/2014/main" id="{D88329DB-F829-ADE2-DC2C-259F1E132C28}"/>
              </a:ext>
            </a:extLst>
          </p:cNvPr>
          <p:cNvSpPr txBox="1"/>
          <p:nvPr/>
        </p:nvSpPr>
        <p:spPr>
          <a:xfrm>
            <a:off x="6336263" y="4413151"/>
            <a:ext cx="1975757" cy="2308324"/>
          </a:xfrm>
          <a:prstGeom prst="rect">
            <a:avLst/>
          </a:prstGeom>
          <a:noFill/>
        </p:spPr>
        <p:txBody>
          <a:bodyPr wrap="square">
            <a:spAutoFit/>
          </a:bodyPr>
          <a:lstStyle/>
          <a:p>
            <a:r>
              <a:rPr lang="en-US" sz="1800" b="1" dirty="0"/>
              <a:t>Exercise 7:  </a:t>
            </a:r>
          </a:p>
          <a:p>
            <a:r>
              <a:rPr lang="en-US" sz="1800" b="1" dirty="0"/>
              <a:t>Find </a:t>
            </a:r>
          </a:p>
          <a:p>
            <a:r>
              <a:rPr lang="en-US" sz="1800" b="1" dirty="0"/>
              <a:t>Choices:</a:t>
            </a:r>
          </a:p>
          <a:p>
            <a:pPr marL="342900" indent="-342900">
              <a:buAutoNum type="arabicParenR"/>
            </a:pPr>
            <a:r>
              <a:rPr lang="en-HK" sz="1800" dirty="0"/>
              <a:t>-0.2147</a:t>
            </a:r>
            <a:r>
              <a:rPr lang="en-HK" dirty="0"/>
              <a:t> ,</a:t>
            </a:r>
          </a:p>
          <a:p>
            <a:pPr marL="342900" indent="-342900">
              <a:buFontTx/>
              <a:buAutoNum type="arabicParenR"/>
            </a:pPr>
            <a:r>
              <a:rPr lang="en-HK" dirty="0"/>
              <a:t>-0.1358,</a:t>
            </a:r>
          </a:p>
          <a:p>
            <a:pPr marL="342900" indent="-342900">
              <a:buFontTx/>
              <a:buAutoNum type="arabicParenR"/>
            </a:pPr>
            <a:r>
              <a:rPr lang="en-HK" dirty="0"/>
              <a:t>-0.5898,</a:t>
            </a:r>
          </a:p>
          <a:p>
            <a:pPr marL="342900" indent="-342900">
              <a:buFontTx/>
              <a:buAutoNum type="arabicParenR"/>
            </a:pPr>
            <a:r>
              <a:rPr lang="en-HK"/>
              <a:t>0.0956</a:t>
            </a:r>
            <a:r>
              <a:rPr lang="en-HK" dirty="0"/>
              <a:t>.</a:t>
            </a:r>
          </a:p>
          <a:p>
            <a:endParaRPr lang="en-HK" dirty="0"/>
          </a:p>
        </p:txBody>
      </p:sp>
      <p:sp>
        <p:nvSpPr>
          <p:cNvPr id="29" name="TextBox 28">
            <a:extLst>
              <a:ext uri="{FF2B5EF4-FFF2-40B4-BE49-F238E27FC236}">
                <a16:creationId xmlns:a16="http://schemas.microsoft.com/office/drawing/2014/main" id="{8D893FA1-9CE7-8295-9BD6-A4B7FD4E7C3A}"/>
              </a:ext>
            </a:extLst>
          </p:cNvPr>
          <p:cNvSpPr txBox="1"/>
          <p:nvPr/>
        </p:nvSpPr>
        <p:spPr>
          <a:xfrm>
            <a:off x="6887403" y="4721811"/>
            <a:ext cx="685800" cy="369332"/>
          </a:xfrm>
          <a:prstGeom prst="rect">
            <a:avLst/>
          </a:prstGeom>
          <a:solidFill>
            <a:schemeClr val="accent3"/>
          </a:solidFill>
        </p:spPr>
        <p:txBody>
          <a:bodyPr wrap="square" rtlCol="0">
            <a:spAutoFit/>
          </a:bodyPr>
          <a:lstStyle/>
          <a:p>
            <a:r>
              <a:rPr lang="en-US" b="1" dirty="0">
                <a:solidFill>
                  <a:srgbClr val="FF0000"/>
                </a:solidFill>
              </a:rPr>
              <a:t>?</a:t>
            </a:r>
            <a:endParaRPr lang="en-HK" b="1" dirty="0">
              <a:solidFill>
                <a:srgbClr val="FF0000"/>
              </a:solidFill>
            </a:endParaRPr>
          </a:p>
        </p:txBody>
      </p:sp>
      <p:sp>
        <p:nvSpPr>
          <p:cNvPr id="32" name="TextBox 31">
            <a:extLst>
              <a:ext uri="{FF2B5EF4-FFF2-40B4-BE49-F238E27FC236}">
                <a16:creationId xmlns:a16="http://schemas.microsoft.com/office/drawing/2014/main" id="{D48DE49E-6F41-817D-9134-58809B56CDE8}"/>
              </a:ext>
            </a:extLst>
          </p:cNvPr>
          <p:cNvSpPr txBox="1"/>
          <p:nvPr/>
        </p:nvSpPr>
        <p:spPr>
          <a:xfrm>
            <a:off x="2514600" y="5951217"/>
            <a:ext cx="762000" cy="369332"/>
          </a:xfrm>
          <a:prstGeom prst="rect">
            <a:avLst/>
          </a:prstGeom>
          <a:solidFill>
            <a:schemeClr val="accent3"/>
          </a:solidFill>
        </p:spPr>
        <p:txBody>
          <a:bodyPr wrap="square" rtlCol="0">
            <a:spAutoFit/>
          </a:bodyPr>
          <a:lstStyle/>
          <a:p>
            <a:r>
              <a:rPr lang="en-US" b="1" dirty="0">
                <a:solidFill>
                  <a:srgbClr val="FF0000"/>
                </a:solidFill>
              </a:rPr>
              <a:t>?</a:t>
            </a:r>
            <a:endParaRPr lang="en-HK" b="1" dirty="0">
              <a:solidFill>
                <a:srgbClr val="FF0000"/>
              </a:solidFill>
            </a:endParaRPr>
          </a:p>
        </p:txBody>
      </p:sp>
      <p:pic>
        <p:nvPicPr>
          <p:cNvPr id="33" name="Picture 2">
            <a:extLst>
              <a:ext uri="{FF2B5EF4-FFF2-40B4-BE49-F238E27FC236}">
                <a16:creationId xmlns:a16="http://schemas.microsoft.com/office/drawing/2014/main" id="{AF93333B-D76A-6C45-3721-A8BC068CB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203" y="4670757"/>
            <a:ext cx="1494597" cy="149459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038CAC2F-C2F9-3323-87E3-E476D90D0522}"/>
              </a:ext>
            </a:extLst>
          </p:cNvPr>
          <p:cNvPicPr>
            <a:picLocks noChangeAspect="1"/>
          </p:cNvPicPr>
          <p:nvPr/>
        </p:nvPicPr>
        <p:blipFill>
          <a:blip r:embed="rId5"/>
          <a:stretch>
            <a:fillRect/>
          </a:stretch>
        </p:blipFill>
        <p:spPr>
          <a:xfrm>
            <a:off x="6590223" y="4100071"/>
            <a:ext cx="2137334" cy="434260"/>
          </a:xfrm>
          <a:prstGeom prst="rect">
            <a:avLst/>
          </a:prstGeom>
        </p:spPr>
      </p:pic>
    </p:spTree>
    <p:extLst>
      <p:ext uri="{BB962C8B-B14F-4D97-AF65-F5344CB8AC3E}">
        <p14:creationId xmlns:p14="http://schemas.microsoft.com/office/powerpoint/2010/main" val="22110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A9E1-0D3F-8109-5F5C-6329978CD40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EB144E7-2687-AA87-61C0-2F98E7935B22}"/>
              </a:ext>
            </a:extLst>
          </p:cNvPr>
          <p:cNvSpPr txBox="1"/>
          <p:nvPr/>
        </p:nvSpPr>
        <p:spPr>
          <a:xfrm>
            <a:off x="1519330" y="3156799"/>
            <a:ext cx="4572000" cy="646331"/>
          </a:xfrm>
          <a:prstGeom prst="rect">
            <a:avLst/>
          </a:prstGeom>
          <a:noFill/>
        </p:spPr>
        <p:txBody>
          <a:bodyPr wrap="square">
            <a:spAutoFit/>
          </a:bodyPr>
          <a:lstStyle/>
          <a:p>
            <a:r>
              <a:rPr lang="en-US" dirty="0"/>
              <a:t>3a) Multi-head attention</a:t>
            </a:r>
          </a:p>
          <a:p>
            <a:r>
              <a:rPr lang="en-US" dirty="0"/>
              <a:t>(MHATT) output</a:t>
            </a:r>
          </a:p>
        </p:txBody>
      </p:sp>
      <p:sp>
        <p:nvSpPr>
          <p:cNvPr id="2" name="Title 1">
            <a:extLst>
              <a:ext uri="{FF2B5EF4-FFF2-40B4-BE49-F238E27FC236}">
                <a16:creationId xmlns:a16="http://schemas.microsoft.com/office/drawing/2014/main" id="{9928A540-758B-561F-7464-513C11C659E5}"/>
              </a:ext>
            </a:extLst>
          </p:cNvPr>
          <p:cNvSpPr>
            <a:spLocks noGrp="1"/>
          </p:cNvSpPr>
          <p:nvPr>
            <p:ph type="title"/>
          </p:nvPr>
        </p:nvSpPr>
        <p:spPr>
          <a:xfrm>
            <a:off x="719006" y="81175"/>
            <a:ext cx="3103495" cy="1411125"/>
          </a:xfrm>
        </p:spPr>
        <p:txBody>
          <a:bodyPr>
            <a:normAutofit fontScale="90000"/>
          </a:bodyPr>
          <a:lstStyle/>
          <a:p>
            <a:r>
              <a:rPr lang="en-US" sz="3200" dirty="0"/>
              <a:t> Basic structure</a:t>
            </a:r>
            <a:br>
              <a:rPr lang="en-US" sz="3200" dirty="0"/>
            </a:br>
            <a:r>
              <a:rPr lang="en-US" sz="3200" dirty="0"/>
              <a:t>encoder + decoder</a:t>
            </a:r>
          </a:p>
        </p:txBody>
      </p:sp>
      <p:sp>
        <p:nvSpPr>
          <p:cNvPr id="3" name="Content Placeholder 2">
            <a:extLst>
              <a:ext uri="{FF2B5EF4-FFF2-40B4-BE49-F238E27FC236}">
                <a16:creationId xmlns:a16="http://schemas.microsoft.com/office/drawing/2014/main" id="{5E774384-541A-7D47-ACDA-9589A52DD797}"/>
              </a:ext>
            </a:extLst>
          </p:cNvPr>
          <p:cNvSpPr>
            <a:spLocks noGrp="1"/>
          </p:cNvSpPr>
          <p:nvPr>
            <p:ph idx="1"/>
          </p:nvPr>
        </p:nvSpPr>
        <p:spPr>
          <a:xfrm>
            <a:off x="425564" y="1316897"/>
            <a:ext cx="1732132" cy="4841064"/>
          </a:xfrm>
        </p:spPr>
        <p:txBody>
          <a:bodyPr/>
          <a:lstStyle/>
          <a:p>
            <a:r>
              <a:rPr lang="en-US" sz="1800" dirty="0"/>
              <a:t> Basic processing</a:t>
            </a:r>
          </a:p>
          <a:p>
            <a:endParaRPr lang="en-US" dirty="0"/>
          </a:p>
        </p:txBody>
      </p:sp>
      <p:sp>
        <p:nvSpPr>
          <p:cNvPr id="4" name="Footer Placeholder 3">
            <a:extLst>
              <a:ext uri="{FF2B5EF4-FFF2-40B4-BE49-F238E27FC236}">
                <a16:creationId xmlns:a16="http://schemas.microsoft.com/office/drawing/2014/main" id="{CEA08B60-D6AA-DD1F-ADD9-B920D0A8D57E}"/>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53FFD0EA-07A4-A105-4029-4E2EDC32DD96}"/>
              </a:ext>
            </a:extLst>
          </p:cNvPr>
          <p:cNvSpPr>
            <a:spLocks noGrp="1"/>
          </p:cNvSpPr>
          <p:nvPr>
            <p:ph type="sldNum" sz="quarter" idx="12"/>
          </p:nvPr>
        </p:nvSpPr>
        <p:spPr/>
        <p:txBody>
          <a:bodyPr/>
          <a:lstStyle/>
          <a:p>
            <a:fld id="{3B519660-E3FB-4FEF-8DA5-38A418845818}" type="slidenum">
              <a:rPr lang="en-US" smtClean="0"/>
              <a:t>4</a:t>
            </a:fld>
            <a:endParaRPr lang="en-US"/>
          </a:p>
        </p:txBody>
      </p:sp>
      <p:pic>
        <p:nvPicPr>
          <p:cNvPr id="6" name="Picture 5">
            <a:extLst>
              <a:ext uri="{FF2B5EF4-FFF2-40B4-BE49-F238E27FC236}">
                <a16:creationId xmlns:a16="http://schemas.microsoft.com/office/drawing/2014/main" id="{554669A1-10BE-9FDF-A4B4-D16339102252}"/>
              </a:ext>
            </a:extLst>
          </p:cNvPr>
          <p:cNvPicPr>
            <a:picLocks noChangeAspect="1"/>
          </p:cNvPicPr>
          <p:nvPr/>
        </p:nvPicPr>
        <p:blipFill>
          <a:blip r:embed="rId2"/>
          <a:stretch>
            <a:fillRect/>
          </a:stretch>
        </p:blipFill>
        <p:spPr>
          <a:xfrm>
            <a:off x="3595332" y="241637"/>
            <a:ext cx="4148077" cy="6015798"/>
          </a:xfrm>
          <a:prstGeom prst="rect">
            <a:avLst/>
          </a:prstGeom>
        </p:spPr>
      </p:pic>
      <p:sp>
        <p:nvSpPr>
          <p:cNvPr id="7" name="TextBox 6">
            <a:extLst>
              <a:ext uri="{FF2B5EF4-FFF2-40B4-BE49-F238E27FC236}">
                <a16:creationId xmlns:a16="http://schemas.microsoft.com/office/drawing/2014/main" id="{149B8FFB-59BB-9D98-1211-6FC614E19BCC}"/>
              </a:ext>
            </a:extLst>
          </p:cNvPr>
          <p:cNvSpPr txBox="1"/>
          <p:nvPr/>
        </p:nvSpPr>
        <p:spPr>
          <a:xfrm>
            <a:off x="2229755" y="5009714"/>
            <a:ext cx="1244876" cy="646331"/>
          </a:xfrm>
          <a:prstGeom prst="rect">
            <a:avLst/>
          </a:prstGeom>
          <a:noFill/>
        </p:spPr>
        <p:txBody>
          <a:bodyPr wrap="square" rtlCol="0">
            <a:spAutoFit/>
          </a:bodyPr>
          <a:lstStyle/>
          <a:p>
            <a:r>
              <a:rPr lang="en-US" dirty="0"/>
              <a:t>1) Input embedding</a:t>
            </a:r>
          </a:p>
        </p:txBody>
      </p:sp>
      <p:cxnSp>
        <p:nvCxnSpPr>
          <p:cNvPr id="9" name="Straight Arrow Connector 8">
            <a:extLst>
              <a:ext uri="{FF2B5EF4-FFF2-40B4-BE49-F238E27FC236}">
                <a16:creationId xmlns:a16="http://schemas.microsoft.com/office/drawing/2014/main" id="{5DD8D799-3314-E4B6-01C5-A5EF41DF8DC1}"/>
              </a:ext>
            </a:extLst>
          </p:cNvPr>
          <p:cNvCxnSpPr/>
          <p:nvPr/>
        </p:nvCxnSpPr>
        <p:spPr>
          <a:xfrm flipV="1">
            <a:off x="3142559" y="5009713"/>
            <a:ext cx="1202634" cy="12920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624C5B-FD8E-34B0-F41A-4C9DC9FC3B3B}"/>
              </a:ext>
            </a:extLst>
          </p:cNvPr>
          <p:cNvSpPr txBox="1"/>
          <p:nvPr/>
        </p:nvSpPr>
        <p:spPr>
          <a:xfrm>
            <a:off x="2140303" y="4086384"/>
            <a:ext cx="1448389" cy="923330"/>
          </a:xfrm>
          <a:prstGeom prst="rect">
            <a:avLst/>
          </a:prstGeom>
          <a:noFill/>
        </p:spPr>
        <p:txBody>
          <a:bodyPr wrap="square" rtlCol="0">
            <a:spAutoFit/>
          </a:bodyPr>
          <a:lstStyle/>
          <a:p>
            <a:r>
              <a:rPr lang="en-US" dirty="0"/>
              <a:t>2) Positional encoding (XPE)</a:t>
            </a:r>
          </a:p>
        </p:txBody>
      </p:sp>
      <p:cxnSp>
        <p:nvCxnSpPr>
          <p:cNvPr id="11" name="Straight Arrow Connector 10">
            <a:extLst>
              <a:ext uri="{FF2B5EF4-FFF2-40B4-BE49-F238E27FC236}">
                <a16:creationId xmlns:a16="http://schemas.microsoft.com/office/drawing/2014/main" id="{6568B676-E283-F07E-266F-6F2F39AAD4D7}"/>
              </a:ext>
            </a:extLst>
          </p:cNvPr>
          <p:cNvCxnSpPr>
            <a:cxnSpLocks/>
          </p:cNvCxnSpPr>
          <p:nvPr/>
        </p:nvCxnSpPr>
        <p:spPr>
          <a:xfrm flipV="1">
            <a:off x="3246031" y="4369820"/>
            <a:ext cx="1706969" cy="21251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6EFCEA-C51B-4E18-AF9A-DD29B15A8C3B}"/>
              </a:ext>
            </a:extLst>
          </p:cNvPr>
          <p:cNvSpPr txBox="1"/>
          <p:nvPr/>
        </p:nvSpPr>
        <p:spPr>
          <a:xfrm>
            <a:off x="1447245" y="2183850"/>
            <a:ext cx="2462826" cy="369332"/>
          </a:xfrm>
          <a:prstGeom prst="rect">
            <a:avLst/>
          </a:prstGeom>
          <a:noFill/>
        </p:spPr>
        <p:txBody>
          <a:bodyPr wrap="square" rtlCol="0">
            <a:spAutoFit/>
          </a:bodyPr>
          <a:lstStyle/>
          <a:p>
            <a:r>
              <a:rPr lang="en-US" dirty="0"/>
              <a:t>4b) second add &amp; Norm</a:t>
            </a:r>
          </a:p>
        </p:txBody>
      </p:sp>
      <p:sp>
        <p:nvSpPr>
          <p:cNvPr id="17" name="TextBox 16">
            <a:extLst>
              <a:ext uri="{FF2B5EF4-FFF2-40B4-BE49-F238E27FC236}">
                <a16:creationId xmlns:a16="http://schemas.microsoft.com/office/drawing/2014/main" id="{BBCCFE5D-238E-CAB3-A715-3945D1CC4938}"/>
              </a:ext>
            </a:extLst>
          </p:cNvPr>
          <p:cNvSpPr txBox="1"/>
          <p:nvPr/>
        </p:nvSpPr>
        <p:spPr>
          <a:xfrm>
            <a:off x="7572038" y="1316897"/>
            <a:ext cx="1448389" cy="1200329"/>
          </a:xfrm>
          <a:prstGeom prst="rect">
            <a:avLst/>
          </a:prstGeom>
          <a:noFill/>
        </p:spPr>
        <p:txBody>
          <a:bodyPr wrap="square" rtlCol="0">
            <a:spAutoFit/>
          </a:bodyPr>
          <a:lstStyle/>
          <a:p>
            <a:r>
              <a:rPr lang="en-US" dirty="0"/>
              <a:t>7)Decoder: feed forward network</a:t>
            </a:r>
          </a:p>
          <a:p>
            <a:endParaRPr lang="en-US" dirty="0"/>
          </a:p>
        </p:txBody>
      </p:sp>
      <p:cxnSp>
        <p:nvCxnSpPr>
          <p:cNvPr id="21" name="Straight Arrow Connector 20">
            <a:extLst>
              <a:ext uri="{FF2B5EF4-FFF2-40B4-BE49-F238E27FC236}">
                <a16:creationId xmlns:a16="http://schemas.microsoft.com/office/drawing/2014/main" id="{B3B25F7B-E6AE-0021-AC58-EDB2C2820907}"/>
              </a:ext>
            </a:extLst>
          </p:cNvPr>
          <p:cNvCxnSpPr>
            <a:cxnSpLocks/>
          </p:cNvCxnSpPr>
          <p:nvPr/>
        </p:nvCxnSpPr>
        <p:spPr>
          <a:xfrm flipV="1">
            <a:off x="3138357" y="3505200"/>
            <a:ext cx="1814643" cy="15380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65AB32D-96C2-A006-7792-401AAF06E50D}"/>
              </a:ext>
            </a:extLst>
          </p:cNvPr>
          <p:cNvSpPr/>
          <p:nvPr/>
        </p:nvSpPr>
        <p:spPr>
          <a:xfrm>
            <a:off x="4227520" y="2282765"/>
            <a:ext cx="1403120" cy="220982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C1FA32FF-E40F-A377-7AE0-64236AEDD2EF}"/>
              </a:ext>
            </a:extLst>
          </p:cNvPr>
          <p:cNvCxnSpPr>
            <a:cxnSpLocks/>
          </p:cNvCxnSpPr>
          <p:nvPr/>
        </p:nvCxnSpPr>
        <p:spPr>
          <a:xfrm flipV="1">
            <a:off x="3689816" y="2342714"/>
            <a:ext cx="1290911" cy="2114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35B7EC7-A923-9C48-5499-256588491471}"/>
              </a:ext>
            </a:extLst>
          </p:cNvPr>
          <p:cNvSpPr txBox="1"/>
          <p:nvPr/>
        </p:nvSpPr>
        <p:spPr>
          <a:xfrm>
            <a:off x="7577007" y="4086384"/>
            <a:ext cx="1448389" cy="1477328"/>
          </a:xfrm>
          <a:prstGeom prst="rect">
            <a:avLst/>
          </a:prstGeom>
          <a:noFill/>
        </p:spPr>
        <p:txBody>
          <a:bodyPr wrap="square" rtlCol="0">
            <a:spAutoFit/>
          </a:bodyPr>
          <a:lstStyle/>
          <a:p>
            <a:r>
              <a:rPr lang="en-US" dirty="0"/>
              <a:t>5) Decoder:</a:t>
            </a:r>
          </a:p>
          <a:p>
            <a:r>
              <a:rPr lang="en-US" dirty="0"/>
              <a:t>multi-head self-attention for target</a:t>
            </a:r>
          </a:p>
          <a:p>
            <a:endParaRPr lang="en-US" dirty="0"/>
          </a:p>
        </p:txBody>
      </p:sp>
      <p:sp>
        <p:nvSpPr>
          <p:cNvPr id="30" name="TextBox 29">
            <a:extLst>
              <a:ext uri="{FF2B5EF4-FFF2-40B4-BE49-F238E27FC236}">
                <a16:creationId xmlns:a16="http://schemas.microsoft.com/office/drawing/2014/main" id="{7A372532-3059-DA0A-DD36-CF064E6BB745}"/>
              </a:ext>
            </a:extLst>
          </p:cNvPr>
          <p:cNvSpPr txBox="1"/>
          <p:nvPr/>
        </p:nvSpPr>
        <p:spPr>
          <a:xfrm>
            <a:off x="7478200" y="2680275"/>
            <a:ext cx="1636063" cy="1200329"/>
          </a:xfrm>
          <a:prstGeom prst="rect">
            <a:avLst/>
          </a:prstGeom>
          <a:noFill/>
        </p:spPr>
        <p:txBody>
          <a:bodyPr wrap="square" rtlCol="0">
            <a:spAutoFit/>
          </a:bodyPr>
          <a:lstStyle/>
          <a:p>
            <a:r>
              <a:rPr lang="en-US" dirty="0"/>
              <a:t>6) Decoder:</a:t>
            </a:r>
          </a:p>
          <a:p>
            <a:r>
              <a:rPr lang="en-US" dirty="0"/>
              <a:t>multi-head self-attention for input/target</a:t>
            </a:r>
          </a:p>
        </p:txBody>
      </p:sp>
      <p:sp>
        <p:nvSpPr>
          <p:cNvPr id="31" name="Rectangle 30">
            <a:extLst>
              <a:ext uri="{FF2B5EF4-FFF2-40B4-BE49-F238E27FC236}">
                <a16:creationId xmlns:a16="http://schemas.microsoft.com/office/drawing/2014/main" id="{9C5CBACA-EAD6-A0C1-6E70-10E6FD57DBED}"/>
              </a:ext>
            </a:extLst>
          </p:cNvPr>
          <p:cNvSpPr/>
          <p:nvPr/>
        </p:nvSpPr>
        <p:spPr>
          <a:xfrm>
            <a:off x="5734881" y="2282765"/>
            <a:ext cx="1498802" cy="997675"/>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81DEC21-B259-B527-E475-1B71CC72E487}"/>
              </a:ext>
            </a:extLst>
          </p:cNvPr>
          <p:cNvSpPr/>
          <p:nvPr/>
        </p:nvSpPr>
        <p:spPr>
          <a:xfrm>
            <a:off x="5819788" y="3279811"/>
            <a:ext cx="1518136" cy="1090009"/>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8F40305F-B123-86FF-EB5D-9973B3ED3AD5}"/>
              </a:ext>
            </a:extLst>
          </p:cNvPr>
          <p:cNvCxnSpPr>
            <a:cxnSpLocks/>
            <a:endCxn id="32" idx="3"/>
          </p:cNvCxnSpPr>
          <p:nvPr/>
        </p:nvCxnSpPr>
        <p:spPr>
          <a:xfrm flipH="1" flipV="1">
            <a:off x="7337924" y="3824816"/>
            <a:ext cx="475210" cy="364832"/>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245A6E8-FCAF-2A6E-C4DD-D349A7043475}"/>
              </a:ext>
            </a:extLst>
          </p:cNvPr>
          <p:cNvCxnSpPr/>
          <p:nvPr/>
        </p:nvCxnSpPr>
        <p:spPr>
          <a:xfrm flipH="1" flipV="1">
            <a:off x="7275095" y="2496362"/>
            <a:ext cx="554172" cy="28153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99EF9CE-F7B1-C33B-40E6-D0B85EB1BD5D}"/>
              </a:ext>
            </a:extLst>
          </p:cNvPr>
          <p:cNvCxnSpPr/>
          <p:nvPr/>
        </p:nvCxnSpPr>
        <p:spPr>
          <a:xfrm flipH="1">
            <a:off x="6856421" y="1555352"/>
            <a:ext cx="801886" cy="47532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4A352F-D2CA-2915-E230-D76F6BA3570E}"/>
              </a:ext>
            </a:extLst>
          </p:cNvPr>
          <p:cNvSpPr txBox="1"/>
          <p:nvPr/>
        </p:nvSpPr>
        <p:spPr>
          <a:xfrm>
            <a:off x="0" y="6172200"/>
            <a:ext cx="6351162" cy="646331"/>
          </a:xfrm>
          <a:prstGeom prst="rect">
            <a:avLst/>
          </a:prstGeom>
          <a:noFill/>
        </p:spPr>
        <p:txBody>
          <a:bodyPr wrap="none" rtlCol="0">
            <a:spAutoFit/>
          </a:bodyPr>
          <a:lstStyle/>
          <a:p>
            <a:r>
              <a:rPr lang="en-US" dirty="0">
                <a:hlinkClick r:id="rId3"/>
              </a:rPr>
              <a:t>https://pytorch.org/tutorials/beginner/transformer_tutorial.html</a:t>
            </a:r>
            <a:endParaRPr lang="en-US" dirty="0"/>
          </a:p>
          <a:p>
            <a:r>
              <a:rPr lang="en-US" dirty="0">
                <a:hlinkClick r:id="rId4"/>
              </a:rPr>
              <a:t>https://bbycroft.net/llm</a:t>
            </a:r>
            <a:r>
              <a:rPr lang="en-US" dirty="0"/>
              <a:t> (graphical display of transformer models)</a:t>
            </a:r>
          </a:p>
        </p:txBody>
      </p:sp>
      <p:sp>
        <p:nvSpPr>
          <p:cNvPr id="12" name="TextBox 11">
            <a:extLst>
              <a:ext uri="{FF2B5EF4-FFF2-40B4-BE49-F238E27FC236}">
                <a16:creationId xmlns:a16="http://schemas.microsoft.com/office/drawing/2014/main" id="{961EABF0-8E95-7489-1AB5-FAAC309AF8AC}"/>
              </a:ext>
            </a:extLst>
          </p:cNvPr>
          <p:cNvSpPr txBox="1"/>
          <p:nvPr/>
        </p:nvSpPr>
        <p:spPr>
          <a:xfrm>
            <a:off x="200650" y="2282765"/>
            <a:ext cx="1277267" cy="2031325"/>
          </a:xfrm>
          <a:prstGeom prst="rect">
            <a:avLst/>
          </a:prstGeom>
          <a:noFill/>
        </p:spPr>
        <p:txBody>
          <a:bodyPr wrap="square" rtlCol="0">
            <a:spAutoFit/>
          </a:bodyPr>
          <a:lstStyle/>
          <a:p>
            <a:endParaRPr lang="en-US" dirty="0"/>
          </a:p>
          <a:p>
            <a:r>
              <a:rPr lang="en-US" dirty="0"/>
              <a:t>This Encoder can repeat N times to enhance capability.</a:t>
            </a:r>
          </a:p>
        </p:txBody>
      </p:sp>
      <p:cxnSp>
        <p:nvCxnSpPr>
          <p:cNvPr id="15" name="Straight Arrow Connector 14">
            <a:extLst>
              <a:ext uri="{FF2B5EF4-FFF2-40B4-BE49-F238E27FC236}">
                <a16:creationId xmlns:a16="http://schemas.microsoft.com/office/drawing/2014/main" id="{7D8C79CE-69CC-5D82-C0CF-C5A1D24DE976}"/>
              </a:ext>
            </a:extLst>
          </p:cNvPr>
          <p:cNvCxnSpPr>
            <a:cxnSpLocks/>
          </p:cNvCxnSpPr>
          <p:nvPr/>
        </p:nvCxnSpPr>
        <p:spPr>
          <a:xfrm>
            <a:off x="3138357" y="1173210"/>
            <a:ext cx="27432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08E573-A7F2-5B49-A05D-64638CE8D3DC}"/>
              </a:ext>
            </a:extLst>
          </p:cNvPr>
          <p:cNvCxnSpPr>
            <a:cxnSpLocks/>
          </p:cNvCxnSpPr>
          <p:nvPr/>
        </p:nvCxnSpPr>
        <p:spPr>
          <a:xfrm>
            <a:off x="1842957" y="1173210"/>
            <a:ext cx="3033843" cy="655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98B7BC-ED51-237A-1407-E28BF9CF1977}"/>
              </a:ext>
            </a:extLst>
          </p:cNvPr>
          <p:cNvSpPr txBox="1"/>
          <p:nvPr/>
        </p:nvSpPr>
        <p:spPr>
          <a:xfrm>
            <a:off x="4509957" y="5473978"/>
            <a:ext cx="1244876" cy="369332"/>
          </a:xfrm>
          <a:prstGeom prst="rect">
            <a:avLst/>
          </a:prstGeom>
          <a:noFill/>
        </p:spPr>
        <p:txBody>
          <a:bodyPr wrap="square" rtlCol="0">
            <a:spAutoFit/>
          </a:bodyPr>
          <a:lstStyle/>
          <a:p>
            <a:r>
              <a:rPr lang="en-US" dirty="0"/>
              <a:t> Input(X)</a:t>
            </a:r>
          </a:p>
        </p:txBody>
      </p:sp>
      <p:sp>
        <p:nvSpPr>
          <p:cNvPr id="20" name="TextBox 19">
            <a:extLst>
              <a:ext uri="{FF2B5EF4-FFF2-40B4-BE49-F238E27FC236}">
                <a16:creationId xmlns:a16="http://schemas.microsoft.com/office/drawing/2014/main" id="{2CCBD42C-C0DB-42D2-65A4-BD002B9C42B9}"/>
              </a:ext>
            </a:extLst>
          </p:cNvPr>
          <p:cNvSpPr txBox="1"/>
          <p:nvPr/>
        </p:nvSpPr>
        <p:spPr>
          <a:xfrm>
            <a:off x="1504922" y="2873545"/>
            <a:ext cx="2184894" cy="646331"/>
          </a:xfrm>
          <a:prstGeom prst="rect">
            <a:avLst/>
          </a:prstGeom>
          <a:noFill/>
        </p:spPr>
        <p:txBody>
          <a:bodyPr wrap="square">
            <a:spAutoFit/>
          </a:bodyPr>
          <a:lstStyle/>
          <a:p>
            <a:r>
              <a:rPr lang="en-US" dirty="0"/>
              <a:t>3b) first add &amp; Norm :</a:t>
            </a:r>
          </a:p>
        </p:txBody>
      </p:sp>
      <p:sp>
        <p:nvSpPr>
          <p:cNvPr id="24" name="TextBox 23">
            <a:extLst>
              <a:ext uri="{FF2B5EF4-FFF2-40B4-BE49-F238E27FC236}">
                <a16:creationId xmlns:a16="http://schemas.microsoft.com/office/drawing/2014/main" id="{F3347943-39BA-45F0-4ACD-D0B24EC95E26}"/>
              </a:ext>
            </a:extLst>
          </p:cNvPr>
          <p:cNvSpPr txBox="1"/>
          <p:nvPr/>
        </p:nvSpPr>
        <p:spPr>
          <a:xfrm>
            <a:off x="1447245" y="2481190"/>
            <a:ext cx="2048280" cy="369332"/>
          </a:xfrm>
          <a:prstGeom prst="rect">
            <a:avLst/>
          </a:prstGeom>
          <a:noFill/>
        </p:spPr>
        <p:txBody>
          <a:bodyPr wrap="square">
            <a:spAutoFit/>
          </a:bodyPr>
          <a:lstStyle/>
          <a:p>
            <a:r>
              <a:rPr lang="en-US" dirty="0"/>
              <a:t>4a) feed forward :</a:t>
            </a:r>
          </a:p>
        </p:txBody>
      </p:sp>
      <p:cxnSp>
        <p:nvCxnSpPr>
          <p:cNvPr id="14" name="Straight Arrow Connector 13">
            <a:extLst>
              <a:ext uri="{FF2B5EF4-FFF2-40B4-BE49-F238E27FC236}">
                <a16:creationId xmlns:a16="http://schemas.microsoft.com/office/drawing/2014/main" id="{6E7A3E1E-3238-C0DC-34C4-D96378EA9E80}"/>
              </a:ext>
            </a:extLst>
          </p:cNvPr>
          <p:cNvCxnSpPr>
            <a:cxnSpLocks/>
            <a:stCxn id="20" idx="3"/>
          </p:cNvCxnSpPr>
          <p:nvPr/>
        </p:nvCxnSpPr>
        <p:spPr>
          <a:xfrm>
            <a:off x="3689816" y="3196711"/>
            <a:ext cx="998745" cy="22013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1943FE5-FA34-809C-6870-2A0D0FC4171B}"/>
              </a:ext>
            </a:extLst>
          </p:cNvPr>
          <p:cNvCxnSpPr>
            <a:cxnSpLocks/>
          </p:cNvCxnSpPr>
          <p:nvPr/>
        </p:nvCxnSpPr>
        <p:spPr>
          <a:xfrm flipV="1">
            <a:off x="3230292" y="2628439"/>
            <a:ext cx="1729735" cy="2114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944794C-E6A6-D336-B8F6-4A6E0DDBF593}"/>
              </a:ext>
            </a:extLst>
          </p:cNvPr>
          <p:cNvSpPr txBox="1"/>
          <p:nvPr/>
        </p:nvSpPr>
        <p:spPr>
          <a:xfrm>
            <a:off x="4510483" y="1862637"/>
            <a:ext cx="953787" cy="369332"/>
          </a:xfrm>
          <a:prstGeom prst="rect">
            <a:avLst/>
          </a:prstGeom>
          <a:noFill/>
        </p:spPr>
        <p:txBody>
          <a:bodyPr wrap="none" rtlCol="0">
            <a:spAutoFit/>
          </a:bodyPr>
          <a:lstStyle/>
          <a:p>
            <a:r>
              <a:rPr lang="en-US" dirty="0"/>
              <a:t>Encoder</a:t>
            </a:r>
            <a:endParaRPr lang="en-HK" dirty="0"/>
          </a:p>
        </p:txBody>
      </p:sp>
      <p:sp>
        <p:nvSpPr>
          <p:cNvPr id="54" name="TextBox 53">
            <a:extLst>
              <a:ext uri="{FF2B5EF4-FFF2-40B4-BE49-F238E27FC236}">
                <a16:creationId xmlns:a16="http://schemas.microsoft.com/office/drawing/2014/main" id="{7E8A431C-E9B3-5E78-3190-AD48C68594C5}"/>
              </a:ext>
            </a:extLst>
          </p:cNvPr>
          <p:cNvSpPr txBox="1"/>
          <p:nvPr/>
        </p:nvSpPr>
        <p:spPr>
          <a:xfrm>
            <a:off x="5902634" y="-40085"/>
            <a:ext cx="977832" cy="369332"/>
          </a:xfrm>
          <a:prstGeom prst="rect">
            <a:avLst/>
          </a:prstGeom>
          <a:noFill/>
        </p:spPr>
        <p:txBody>
          <a:bodyPr wrap="none" rtlCol="0">
            <a:spAutoFit/>
          </a:bodyPr>
          <a:lstStyle/>
          <a:p>
            <a:r>
              <a:rPr lang="en-US" dirty="0"/>
              <a:t>Decoder</a:t>
            </a:r>
            <a:endParaRPr lang="en-HK" dirty="0"/>
          </a:p>
        </p:txBody>
      </p:sp>
    </p:spTree>
    <p:extLst>
      <p:ext uri="{BB962C8B-B14F-4D97-AF65-F5344CB8AC3E}">
        <p14:creationId xmlns:p14="http://schemas.microsoft.com/office/powerpoint/2010/main" val="1012435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FFE4-2103-312C-F476-915013A16D81}"/>
              </a:ext>
            </a:extLst>
          </p:cNvPr>
          <p:cNvSpPr>
            <a:spLocks noGrp="1"/>
          </p:cNvSpPr>
          <p:nvPr>
            <p:ph type="title"/>
          </p:nvPr>
        </p:nvSpPr>
        <p:spPr/>
        <p:txBody>
          <a:bodyPr/>
          <a:lstStyle/>
          <a:p>
            <a:r>
              <a:rPr lang="en-US" dirty="0"/>
              <a:t>Code </a:t>
            </a:r>
            <a:r>
              <a:rPr lang="en-US" sz="4400" dirty="0">
                <a:solidFill>
                  <a:srgbClr val="FF0000"/>
                </a:solidFill>
              </a:rPr>
              <a:t>(Updated 25.11.30)</a:t>
            </a:r>
            <a:endParaRPr lang="en-HK" dirty="0"/>
          </a:p>
        </p:txBody>
      </p:sp>
      <p:sp>
        <p:nvSpPr>
          <p:cNvPr id="3" name="Content Placeholder 2">
            <a:extLst>
              <a:ext uri="{FF2B5EF4-FFF2-40B4-BE49-F238E27FC236}">
                <a16:creationId xmlns:a16="http://schemas.microsoft.com/office/drawing/2014/main" id="{4CA7A5D7-588E-7CAC-1A50-8E6C4229F203}"/>
              </a:ext>
            </a:extLst>
          </p:cNvPr>
          <p:cNvSpPr>
            <a:spLocks noGrp="1"/>
          </p:cNvSpPr>
          <p:nvPr>
            <p:ph idx="1"/>
          </p:nvPr>
        </p:nvSpPr>
        <p:spPr>
          <a:xfrm>
            <a:off x="457200" y="990600"/>
            <a:ext cx="8229600" cy="5730875"/>
          </a:xfrm>
        </p:spPr>
        <p:txBody>
          <a:bodyPr>
            <a:normAutofit fontScale="92500" lnSpcReduction="20000"/>
          </a:bodyPr>
          <a:lstStyle/>
          <a:p>
            <a:r>
              <a:rPr lang="en-US" sz="1400" dirty="0"/>
              <a:t>clear</a:t>
            </a:r>
          </a:p>
          <a:p>
            <a:r>
              <a:rPr lang="en-US" sz="1400" dirty="0"/>
              <a:t>Res=[3.2292    5.7352    2.9723    3.2394    2.8133    3.8996</a:t>
            </a:r>
          </a:p>
          <a:p>
            <a:r>
              <a:rPr lang="en-US" sz="1400" dirty="0"/>
              <a:t>    4.1919    5.4969    3.1440    3.9676    2.9951    4.6588</a:t>
            </a:r>
          </a:p>
          <a:p>
            <a:r>
              <a:rPr lang="en-US" sz="1400" dirty="0"/>
              <a:t>    3.4656    4.7883    3.9633    4.8689    3.3388    4.1844</a:t>
            </a:r>
          </a:p>
          <a:p>
            <a:r>
              <a:rPr lang="en-US" sz="1400" dirty="0"/>
              <a:t>    3.4794    4.6199    3.5376    4.7400    3.4259    4.4477</a:t>
            </a:r>
          </a:p>
          <a:p>
            <a:r>
              <a:rPr lang="en-US" sz="1400" dirty="0"/>
              <a:t>    2.2715    4.9121    3.8907    4.2208    3.6579    3.5930];</a:t>
            </a:r>
          </a:p>
          <a:p>
            <a:r>
              <a:rPr lang="en-US" sz="1400" dirty="0"/>
              <a:t>err=0.0001;</a:t>
            </a:r>
          </a:p>
          <a:p>
            <a:endParaRPr lang="en-US" sz="1400" dirty="0"/>
          </a:p>
          <a:p>
            <a:r>
              <a:rPr lang="en-US" sz="1400" dirty="0" err="1"/>
              <a:t>norm_att</a:t>
            </a:r>
            <a:r>
              <a:rPr lang="en-US" sz="1400" dirty="0"/>
              <a:t>(1,1)=(Res(1,1)-mean(Res(1,:)))/sqrt((std(Res(1,:))^2+err))</a:t>
            </a:r>
          </a:p>
          <a:p>
            <a:r>
              <a:rPr lang="en-US" sz="1400" dirty="0" err="1"/>
              <a:t>norm_att</a:t>
            </a:r>
            <a:r>
              <a:rPr lang="en-US" sz="1400" dirty="0"/>
              <a:t>(1,2)=(Res(1,2)-mean(Res(1,:))) /sqrt((std(Res(1,:))^2+err))</a:t>
            </a:r>
          </a:p>
          <a:p>
            <a:r>
              <a:rPr lang="en-US" sz="1400" dirty="0" err="1"/>
              <a:t>norm_att</a:t>
            </a:r>
            <a:r>
              <a:rPr lang="en-US" sz="1400" dirty="0"/>
              <a:t>(2,1)=(Res(2,1)-mean(Res(2,:))) /sqrt((std(Res(2,:))^2+err))</a:t>
            </a:r>
          </a:p>
          <a:p>
            <a:endParaRPr lang="en-US" sz="1400" dirty="0"/>
          </a:p>
          <a:p>
            <a:r>
              <a:rPr lang="en-US" sz="1400" dirty="0"/>
              <a:t>[</a:t>
            </a:r>
            <a:r>
              <a:rPr lang="en-US" sz="1400" dirty="0" err="1"/>
              <a:t>rr,cc</a:t>
            </a:r>
            <a:r>
              <a:rPr lang="en-US" sz="1400" dirty="0"/>
              <a:t>]=size(Res)</a:t>
            </a:r>
          </a:p>
          <a:p>
            <a:endParaRPr lang="en-US" sz="1400" dirty="0"/>
          </a:p>
          <a:p>
            <a:r>
              <a:rPr lang="en-US" sz="1400" dirty="0"/>
              <a:t>for </a:t>
            </a:r>
            <a:r>
              <a:rPr lang="en-US" sz="1400" dirty="0" err="1"/>
              <a:t>i</a:t>
            </a:r>
            <a:r>
              <a:rPr lang="en-US" sz="1400" dirty="0"/>
              <a:t>=1:rr</a:t>
            </a:r>
          </a:p>
          <a:p>
            <a:r>
              <a:rPr lang="en-US" sz="1400" dirty="0"/>
              <a:t>    for j=1:cc</a:t>
            </a:r>
          </a:p>
          <a:p>
            <a:r>
              <a:rPr lang="en-US" sz="1400" dirty="0"/>
              <a:t>      </a:t>
            </a:r>
            <a:r>
              <a:rPr lang="en-US" sz="1400" dirty="0" err="1"/>
              <a:t>norm_att</a:t>
            </a:r>
            <a:r>
              <a:rPr lang="en-US" sz="1400" dirty="0"/>
              <a:t>(</a:t>
            </a:r>
            <a:r>
              <a:rPr lang="en-US" sz="1400" dirty="0" err="1"/>
              <a:t>i,j</a:t>
            </a:r>
            <a:r>
              <a:rPr lang="en-US" sz="1400" dirty="0"/>
              <a:t>)=(Res(</a:t>
            </a:r>
            <a:r>
              <a:rPr lang="en-US" sz="1400" dirty="0" err="1"/>
              <a:t>i,j</a:t>
            </a:r>
            <a:r>
              <a:rPr lang="en-US" sz="1400" dirty="0"/>
              <a:t>)-mean(Res(</a:t>
            </a:r>
            <a:r>
              <a:rPr lang="en-US" sz="1400" dirty="0" err="1"/>
              <a:t>i</a:t>
            </a:r>
            <a:r>
              <a:rPr lang="en-US" sz="1400" dirty="0"/>
              <a:t>,:)))/ sqrt((std(Res(</a:t>
            </a:r>
            <a:r>
              <a:rPr lang="en-US" sz="1400" dirty="0" err="1"/>
              <a:t>i</a:t>
            </a:r>
            <a:r>
              <a:rPr lang="en-US" sz="1400" dirty="0"/>
              <a:t>,:))^2+err))</a:t>
            </a:r>
          </a:p>
          <a:p>
            <a:r>
              <a:rPr lang="en-US" sz="1400" dirty="0"/>
              <a:t>end</a:t>
            </a:r>
          </a:p>
          <a:p>
            <a:r>
              <a:rPr lang="en-US" sz="1400" dirty="0"/>
              <a:t>end</a:t>
            </a:r>
          </a:p>
          <a:p>
            <a:r>
              <a:rPr lang="en-US" sz="1400" dirty="0"/>
              <a:t>% </a:t>
            </a:r>
            <a:r>
              <a:rPr lang="en-US" sz="1400" dirty="0" err="1"/>
              <a:t>norm_att</a:t>
            </a:r>
            <a:r>
              <a:rPr lang="en-US" sz="1400" dirty="0"/>
              <a:t> =</a:t>
            </a:r>
          </a:p>
          <a:p>
            <a:r>
              <a:rPr lang="en-US" sz="1400" dirty="0"/>
              <a:t>% </a:t>
            </a:r>
          </a:p>
          <a:p>
            <a:r>
              <a:rPr lang="en-US" sz="1400" dirty="0"/>
              <a:t>%</a:t>
            </a:r>
            <a:r>
              <a:rPr lang="en-HK" sz="1400" b="1" dirty="0" err="1"/>
              <a:t>Pano</a:t>
            </a:r>
            <a:r>
              <a:rPr lang="en-HK" sz="1400" b="1" dirty="0"/>
              <a:t>=post attention normalized output=</a:t>
            </a:r>
            <a:endParaRPr lang="en-HK" sz="1400" dirty="0"/>
          </a:p>
          <a:p>
            <a:r>
              <a:rPr lang="en-US" sz="1400" dirty="0"/>
              <a:t>%    -0.3852    1.9187   -0.6214   -0.3758   -0.7675    0.2312</a:t>
            </a:r>
          </a:p>
          <a:p>
            <a:r>
              <a:rPr lang="en-US" sz="1400" dirty="0"/>
              <a:t>%     0.1236    1.5113   -0.9908   -0.1150   -1.1492    0.6201</a:t>
            </a:r>
          </a:p>
          <a:p>
            <a:r>
              <a:rPr lang="en-US" sz="1400" dirty="0"/>
              <a:t>%    -0.9876    1.0665   -0.2147    1.1917   -1.1845    0.1287</a:t>
            </a:r>
          </a:p>
          <a:p>
            <a:r>
              <a:rPr lang="en-US" sz="1400" dirty="0"/>
              <a:t>%    -0.9035    0.9289   -0.8100    1.1219   -0.9895    0.6523</a:t>
            </a:r>
          </a:p>
          <a:p>
            <a:r>
              <a:rPr lang="en-US" sz="1400" dirty="0"/>
              <a:t>%    -1.7023    1.3223    0.1524    0.5305   -0.1143   -0.1886</a:t>
            </a:r>
          </a:p>
        </p:txBody>
      </p:sp>
      <p:sp>
        <p:nvSpPr>
          <p:cNvPr id="4" name="Footer Placeholder 3">
            <a:extLst>
              <a:ext uri="{FF2B5EF4-FFF2-40B4-BE49-F238E27FC236}">
                <a16:creationId xmlns:a16="http://schemas.microsoft.com/office/drawing/2014/main" id="{4CC33016-E8C8-7D55-62E3-7364FAD56837}"/>
              </a:ext>
            </a:extLst>
          </p:cNvPr>
          <p:cNvSpPr>
            <a:spLocks noGrp="1"/>
          </p:cNvSpPr>
          <p:nvPr>
            <p:ph type="ftr" sz="quarter" idx="11"/>
          </p:nvPr>
        </p:nvSpPr>
        <p:spPr/>
        <p:txBody>
          <a:bodyPr/>
          <a:lstStyle/>
          <a:p>
            <a:r>
              <a:rPr lang="en-HK"/>
              <a:t>Transformer and LLM v.251130a</a:t>
            </a:r>
            <a:endParaRPr lang="en-US" dirty="0"/>
          </a:p>
        </p:txBody>
      </p:sp>
      <p:sp>
        <p:nvSpPr>
          <p:cNvPr id="5" name="Slide Number Placeholder 4">
            <a:extLst>
              <a:ext uri="{FF2B5EF4-FFF2-40B4-BE49-F238E27FC236}">
                <a16:creationId xmlns:a16="http://schemas.microsoft.com/office/drawing/2014/main" id="{D9402DA4-2E71-9091-00C2-A566D9BDD0DF}"/>
              </a:ext>
            </a:extLst>
          </p:cNvPr>
          <p:cNvSpPr>
            <a:spLocks noGrp="1"/>
          </p:cNvSpPr>
          <p:nvPr>
            <p:ph type="sldNum" sz="quarter" idx="12"/>
          </p:nvPr>
        </p:nvSpPr>
        <p:spPr/>
        <p:txBody>
          <a:bodyPr/>
          <a:lstStyle/>
          <a:p>
            <a:fld id="{7C12A529-2220-4038-9210-A21DB7BAEFCE}" type="slidenum">
              <a:rPr lang="en-US" smtClean="0"/>
              <a:t>40</a:t>
            </a:fld>
            <a:endParaRPr lang="en-US"/>
          </a:p>
        </p:txBody>
      </p:sp>
      <p:sp>
        <p:nvSpPr>
          <p:cNvPr id="9" name="TextBox 8">
            <a:extLst>
              <a:ext uri="{FF2B5EF4-FFF2-40B4-BE49-F238E27FC236}">
                <a16:creationId xmlns:a16="http://schemas.microsoft.com/office/drawing/2014/main" id="{81FE111B-9C18-72CD-558F-641A723B62CD}"/>
              </a:ext>
            </a:extLst>
          </p:cNvPr>
          <p:cNvSpPr txBox="1"/>
          <p:nvPr/>
        </p:nvSpPr>
        <p:spPr>
          <a:xfrm>
            <a:off x="304800" y="199807"/>
            <a:ext cx="4572000" cy="369332"/>
          </a:xfrm>
          <a:prstGeom prst="rect">
            <a:avLst/>
          </a:prstGeom>
          <a:noFill/>
        </p:spPr>
        <p:txBody>
          <a:bodyPr wrap="square">
            <a:spAutoFit/>
          </a:bodyPr>
          <a:lstStyle/>
          <a:p>
            <a:r>
              <a:rPr lang="en-HK" b="1" dirty="0">
                <a:solidFill>
                  <a:srgbClr val="FF0000"/>
                </a:solidFill>
              </a:rPr>
              <a:t>Answer 7: </a:t>
            </a:r>
            <a:r>
              <a:rPr lang="en-HK" sz="1800" dirty="0">
                <a:solidFill>
                  <a:srgbClr val="FF0000"/>
                </a:solidFill>
              </a:rPr>
              <a:t>-0.2147 </a:t>
            </a:r>
            <a:r>
              <a:rPr lang="en-US" b="1" dirty="0">
                <a:solidFill>
                  <a:srgbClr val="FF0000"/>
                </a:solidFill>
              </a:rPr>
              <a:t>(choice 1 is correct)</a:t>
            </a:r>
            <a:endParaRPr lang="en-HK" dirty="0">
              <a:solidFill>
                <a:srgbClr val="FF0000"/>
              </a:solidFill>
            </a:endParaRPr>
          </a:p>
        </p:txBody>
      </p:sp>
    </p:spTree>
    <p:extLst>
      <p:ext uri="{BB962C8B-B14F-4D97-AF65-F5344CB8AC3E}">
        <p14:creationId xmlns:p14="http://schemas.microsoft.com/office/powerpoint/2010/main" val="566493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C2D3-8CD9-5D0B-757A-97EF193F6184}"/>
              </a:ext>
            </a:extLst>
          </p:cNvPr>
          <p:cNvSpPr>
            <a:spLocks noGrp="1"/>
          </p:cNvSpPr>
          <p:nvPr>
            <p:ph type="title"/>
          </p:nvPr>
        </p:nvSpPr>
        <p:spPr/>
        <p:txBody>
          <a:bodyPr/>
          <a:lstStyle/>
          <a:p>
            <a:r>
              <a:rPr lang="en-US" dirty="0"/>
              <a:t>Step 4a</a:t>
            </a:r>
            <a:endParaRPr lang="en-HK" dirty="0"/>
          </a:p>
        </p:txBody>
      </p:sp>
      <p:sp>
        <p:nvSpPr>
          <p:cNvPr id="3" name="Content Placeholder 2">
            <a:extLst>
              <a:ext uri="{FF2B5EF4-FFF2-40B4-BE49-F238E27FC236}">
                <a16:creationId xmlns:a16="http://schemas.microsoft.com/office/drawing/2014/main" id="{5A54F520-6187-EE05-E1A8-C9A51324AD38}"/>
              </a:ext>
            </a:extLst>
          </p:cNvPr>
          <p:cNvSpPr>
            <a:spLocks noGrp="1"/>
          </p:cNvSpPr>
          <p:nvPr>
            <p:ph idx="1"/>
          </p:nvPr>
        </p:nvSpPr>
        <p:spPr/>
        <p:txBody>
          <a:bodyPr/>
          <a:lstStyle/>
          <a:p>
            <a:r>
              <a:rPr lang="en-US" dirty="0"/>
              <a:t>Step 4a) feed forward</a:t>
            </a:r>
            <a:endParaRPr lang="en-HK" dirty="0"/>
          </a:p>
        </p:txBody>
      </p:sp>
      <p:sp>
        <p:nvSpPr>
          <p:cNvPr id="4" name="Footer Placeholder 3">
            <a:extLst>
              <a:ext uri="{FF2B5EF4-FFF2-40B4-BE49-F238E27FC236}">
                <a16:creationId xmlns:a16="http://schemas.microsoft.com/office/drawing/2014/main" id="{2D796000-06BF-F4D4-7276-B44A53A44177}"/>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73E46557-5ADE-E855-CB5B-3E64904D6FD4}"/>
              </a:ext>
            </a:extLst>
          </p:cNvPr>
          <p:cNvSpPr>
            <a:spLocks noGrp="1"/>
          </p:cNvSpPr>
          <p:nvPr>
            <p:ph type="sldNum" sz="quarter" idx="12"/>
          </p:nvPr>
        </p:nvSpPr>
        <p:spPr/>
        <p:txBody>
          <a:bodyPr/>
          <a:lstStyle/>
          <a:p>
            <a:fld id="{7C12A529-2220-4038-9210-A21DB7BAEFCE}" type="slidenum">
              <a:rPr lang="en-US" smtClean="0"/>
              <a:t>41</a:t>
            </a:fld>
            <a:endParaRPr lang="en-US"/>
          </a:p>
        </p:txBody>
      </p:sp>
      <p:pic>
        <p:nvPicPr>
          <p:cNvPr id="7" name="Picture 6">
            <a:extLst>
              <a:ext uri="{FF2B5EF4-FFF2-40B4-BE49-F238E27FC236}">
                <a16:creationId xmlns:a16="http://schemas.microsoft.com/office/drawing/2014/main" id="{7BB73CD5-8466-5569-0683-AE60F140084D}"/>
              </a:ext>
            </a:extLst>
          </p:cNvPr>
          <p:cNvPicPr>
            <a:picLocks noChangeAspect="1"/>
          </p:cNvPicPr>
          <p:nvPr/>
        </p:nvPicPr>
        <p:blipFill>
          <a:blip r:embed="rId2"/>
          <a:stretch>
            <a:fillRect/>
          </a:stretch>
        </p:blipFill>
        <p:spPr>
          <a:xfrm>
            <a:off x="3733800" y="2202093"/>
            <a:ext cx="4267796" cy="4039164"/>
          </a:xfrm>
          <a:prstGeom prst="rect">
            <a:avLst/>
          </a:prstGeom>
        </p:spPr>
      </p:pic>
      <p:cxnSp>
        <p:nvCxnSpPr>
          <p:cNvPr id="9" name="Straight Arrow Connector 8">
            <a:extLst>
              <a:ext uri="{FF2B5EF4-FFF2-40B4-BE49-F238E27FC236}">
                <a16:creationId xmlns:a16="http://schemas.microsoft.com/office/drawing/2014/main" id="{FA1AA1DD-C093-4F47-FBB6-559ED06D07CB}"/>
              </a:ext>
            </a:extLst>
          </p:cNvPr>
          <p:cNvCxnSpPr/>
          <p:nvPr/>
        </p:nvCxnSpPr>
        <p:spPr>
          <a:xfrm>
            <a:off x="2971800" y="2202093"/>
            <a:ext cx="685800" cy="693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D299CE-29C9-54C4-B992-7204C6D79612}"/>
              </a:ext>
            </a:extLst>
          </p:cNvPr>
          <p:cNvSpPr txBox="1"/>
          <p:nvPr/>
        </p:nvSpPr>
        <p:spPr>
          <a:xfrm>
            <a:off x="304800" y="136525"/>
            <a:ext cx="4572000" cy="369332"/>
          </a:xfrm>
          <a:prstGeom prst="rect">
            <a:avLst/>
          </a:prstGeom>
          <a:noFill/>
        </p:spPr>
        <p:txBody>
          <a:bodyPr wrap="square">
            <a:spAutoFit/>
          </a:bodyPr>
          <a:lstStyle/>
          <a:p>
            <a:r>
              <a:rPr lang="en-US" sz="1800" dirty="0">
                <a:solidFill>
                  <a:srgbClr val="FF0000"/>
                </a:solidFill>
              </a:rPr>
              <a:t>Answer 7:  -1.72 (choice3 is correct)</a:t>
            </a:r>
          </a:p>
        </p:txBody>
      </p:sp>
      <p:sp>
        <p:nvSpPr>
          <p:cNvPr id="6" name="TextBox 5">
            <a:extLst>
              <a:ext uri="{FF2B5EF4-FFF2-40B4-BE49-F238E27FC236}">
                <a16:creationId xmlns:a16="http://schemas.microsoft.com/office/drawing/2014/main" id="{24CF63FF-3134-FCD9-CE0F-49D3AAA56908}"/>
              </a:ext>
            </a:extLst>
          </p:cNvPr>
          <p:cNvSpPr txBox="1"/>
          <p:nvPr/>
        </p:nvSpPr>
        <p:spPr>
          <a:xfrm>
            <a:off x="6705600" y="6207004"/>
            <a:ext cx="1481496" cy="646331"/>
          </a:xfrm>
          <a:prstGeom prst="rect">
            <a:avLst/>
          </a:prstGeom>
          <a:noFill/>
        </p:spPr>
        <p:txBody>
          <a:bodyPr wrap="none" rtlCol="0">
            <a:spAutoFit/>
          </a:bodyPr>
          <a:lstStyle/>
          <a:p>
            <a:r>
              <a:rPr lang="en-US" dirty="0"/>
              <a:t>Input Shape= </a:t>
            </a:r>
          </a:p>
          <a:p>
            <a:r>
              <a:rPr lang="en-US" dirty="0"/>
              <a:t>L x </a:t>
            </a:r>
            <a:r>
              <a:rPr lang="en-US" dirty="0" err="1"/>
              <a:t>dmodel</a:t>
            </a:r>
            <a:endParaRPr lang="en-HK" dirty="0"/>
          </a:p>
        </p:txBody>
      </p:sp>
      <p:sp>
        <p:nvSpPr>
          <p:cNvPr id="10" name="TextBox 9">
            <a:extLst>
              <a:ext uri="{FF2B5EF4-FFF2-40B4-BE49-F238E27FC236}">
                <a16:creationId xmlns:a16="http://schemas.microsoft.com/office/drawing/2014/main" id="{899A5383-5EA3-73E2-FD8A-93E657E85A70}"/>
              </a:ext>
            </a:extLst>
          </p:cNvPr>
          <p:cNvSpPr txBox="1"/>
          <p:nvPr/>
        </p:nvSpPr>
        <p:spPr>
          <a:xfrm>
            <a:off x="6599926" y="1650028"/>
            <a:ext cx="1653017" cy="646331"/>
          </a:xfrm>
          <a:prstGeom prst="rect">
            <a:avLst/>
          </a:prstGeom>
          <a:noFill/>
        </p:spPr>
        <p:txBody>
          <a:bodyPr wrap="none" rtlCol="0">
            <a:spAutoFit/>
          </a:bodyPr>
          <a:lstStyle/>
          <a:p>
            <a:r>
              <a:rPr lang="en-US" dirty="0"/>
              <a:t>Output Shape= </a:t>
            </a:r>
          </a:p>
          <a:p>
            <a:r>
              <a:rPr lang="en-US" dirty="0"/>
              <a:t>L x </a:t>
            </a:r>
            <a:r>
              <a:rPr lang="en-US" dirty="0" err="1"/>
              <a:t>dmodel</a:t>
            </a:r>
            <a:endParaRPr lang="en-HK" dirty="0"/>
          </a:p>
        </p:txBody>
      </p:sp>
    </p:spTree>
    <p:extLst>
      <p:ext uri="{BB962C8B-B14F-4D97-AF65-F5344CB8AC3E}">
        <p14:creationId xmlns:p14="http://schemas.microsoft.com/office/powerpoint/2010/main" val="3469852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6E11-7D97-97AA-8751-A4CD4BCD5E11}"/>
              </a:ext>
            </a:extLst>
          </p:cNvPr>
          <p:cNvSpPr>
            <a:spLocks noGrp="1"/>
          </p:cNvSpPr>
          <p:nvPr>
            <p:ph type="title"/>
          </p:nvPr>
        </p:nvSpPr>
        <p:spPr/>
        <p:txBody>
          <a:bodyPr>
            <a:normAutofit fontScale="90000"/>
          </a:bodyPr>
          <a:lstStyle/>
          <a:p>
            <a:pPr algn="l"/>
            <a:r>
              <a:rPr lang="en-US" dirty="0"/>
              <a:t>Step 4a,4b: </a:t>
            </a:r>
            <a:br>
              <a:rPr lang="en-US" dirty="0"/>
            </a:br>
            <a:r>
              <a:rPr lang="en-US" dirty="0"/>
              <a:t>Feed forward (network)</a:t>
            </a:r>
            <a:endParaRPr lang="en-HK" dirty="0"/>
          </a:p>
        </p:txBody>
      </p:sp>
      <p:sp>
        <p:nvSpPr>
          <p:cNvPr id="3" name="Content Placeholder 2">
            <a:extLst>
              <a:ext uri="{FF2B5EF4-FFF2-40B4-BE49-F238E27FC236}">
                <a16:creationId xmlns:a16="http://schemas.microsoft.com/office/drawing/2014/main" id="{81D8B270-2F35-DA28-0EBF-FC7B9B2991D4}"/>
              </a:ext>
            </a:extLst>
          </p:cNvPr>
          <p:cNvSpPr>
            <a:spLocks noGrp="1"/>
          </p:cNvSpPr>
          <p:nvPr>
            <p:ph idx="1"/>
          </p:nvPr>
        </p:nvSpPr>
        <p:spPr>
          <a:xfrm>
            <a:off x="391886" y="1485899"/>
            <a:ext cx="8229600" cy="4525963"/>
          </a:xfrm>
        </p:spPr>
        <p:txBody>
          <a:bodyPr/>
          <a:lstStyle/>
          <a:p>
            <a:r>
              <a:rPr lang="en-US" dirty="0"/>
              <a:t>RELU + linear layer </a:t>
            </a:r>
            <a:endParaRPr lang="en-HK" dirty="0"/>
          </a:p>
        </p:txBody>
      </p:sp>
      <p:sp>
        <p:nvSpPr>
          <p:cNvPr id="4" name="Footer Placeholder 3">
            <a:extLst>
              <a:ext uri="{FF2B5EF4-FFF2-40B4-BE49-F238E27FC236}">
                <a16:creationId xmlns:a16="http://schemas.microsoft.com/office/drawing/2014/main" id="{D495B544-2BDF-6FAC-9819-A527FA63C20F}"/>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FF43A906-5DE0-76DC-BF55-217167E61DF7}"/>
              </a:ext>
            </a:extLst>
          </p:cNvPr>
          <p:cNvSpPr>
            <a:spLocks noGrp="1"/>
          </p:cNvSpPr>
          <p:nvPr>
            <p:ph type="sldNum" sz="quarter" idx="12"/>
          </p:nvPr>
        </p:nvSpPr>
        <p:spPr/>
        <p:txBody>
          <a:bodyPr/>
          <a:lstStyle/>
          <a:p>
            <a:fld id="{7C12A529-2220-4038-9210-A21DB7BAEFCE}" type="slidenum">
              <a:rPr lang="en-US" smtClean="0"/>
              <a:t>42</a:t>
            </a:fld>
            <a:endParaRPr lang="en-US"/>
          </a:p>
        </p:txBody>
      </p:sp>
      <p:pic>
        <p:nvPicPr>
          <p:cNvPr id="7" name="Picture 6">
            <a:extLst>
              <a:ext uri="{FF2B5EF4-FFF2-40B4-BE49-F238E27FC236}">
                <a16:creationId xmlns:a16="http://schemas.microsoft.com/office/drawing/2014/main" id="{314EC810-CD40-455C-877A-0A527308BE71}"/>
              </a:ext>
            </a:extLst>
          </p:cNvPr>
          <p:cNvPicPr>
            <a:picLocks noChangeAspect="1"/>
          </p:cNvPicPr>
          <p:nvPr/>
        </p:nvPicPr>
        <p:blipFill>
          <a:blip r:embed="rId2"/>
          <a:stretch>
            <a:fillRect/>
          </a:stretch>
        </p:blipFill>
        <p:spPr>
          <a:xfrm>
            <a:off x="826294" y="1975830"/>
            <a:ext cx="4919663" cy="4150333"/>
          </a:xfrm>
          <a:prstGeom prst="rect">
            <a:avLst/>
          </a:prstGeom>
        </p:spPr>
      </p:pic>
      <p:pic>
        <p:nvPicPr>
          <p:cNvPr id="8" name="Picture 7">
            <a:extLst>
              <a:ext uri="{FF2B5EF4-FFF2-40B4-BE49-F238E27FC236}">
                <a16:creationId xmlns:a16="http://schemas.microsoft.com/office/drawing/2014/main" id="{259F55F9-0732-2CE5-FE82-61C7DFE42172}"/>
              </a:ext>
            </a:extLst>
          </p:cNvPr>
          <p:cNvPicPr>
            <a:picLocks noChangeAspect="1"/>
          </p:cNvPicPr>
          <p:nvPr/>
        </p:nvPicPr>
        <p:blipFill>
          <a:blip r:embed="rId3"/>
          <a:stretch>
            <a:fillRect/>
          </a:stretch>
        </p:blipFill>
        <p:spPr>
          <a:xfrm>
            <a:off x="6115050" y="0"/>
            <a:ext cx="2876550" cy="3921608"/>
          </a:xfrm>
          <a:prstGeom prst="rect">
            <a:avLst/>
          </a:prstGeom>
        </p:spPr>
      </p:pic>
      <p:cxnSp>
        <p:nvCxnSpPr>
          <p:cNvPr id="10" name="Straight Arrow Connector 9">
            <a:extLst>
              <a:ext uri="{FF2B5EF4-FFF2-40B4-BE49-F238E27FC236}">
                <a16:creationId xmlns:a16="http://schemas.microsoft.com/office/drawing/2014/main" id="{CBBECB34-FB1D-1294-2669-27E6D4265BAD}"/>
              </a:ext>
            </a:extLst>
          </p:cNvPr>
          <p:cNvCxnSpPr/>
          <p:nvPr/>
        </p:nvCxnSpPr>
        <p:spPr>
          <a:xfrm>
            <a:off x="4648200" y="846138"/>
            <a:ext cx="2133600" cy="677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F21095D-8951-AE0D-F721-6849EB70305B}"/>
              </a:ext>
            </a:extLst>
          </p:cNvPr>
          <p:cNvSpPr/>
          <p:nvPr/>
        </p:nvSpPr>
        <p:spPr>
          <a:xfrm>
            <a:off x="3962400" y="1752600"/>
            <a:ext cx="1828800" cy="3124200"/>
          </a:xfrm>
          <a:prstGeom prst="rect">
            <a:avLst/>
          </a:prstGeom>
          <a:solidFill>
            <a:schemeClr val="accent1">
              <a:alpha val="48000"/>
            </a:schemeClr>
          </a:solidFill>
          <a:ln>
            <a:solidFill>
              <a:schemeClr val="accent1">
                <a:shade val="15000"/>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1" name="Straight Connector 10">
            <a:extLst>
              <a:ext uri="{FF2B5EF4-FFF2-40B4-BE49-F238E27FC236}">
                <a16:creationId xmlns:a16="http://schemas.microsoft.com/office/drawing/2014/main" id="{ABE12489-DCAC-4D39-15A3-6BD69160C36A}"/>
              </a:ext>
            </a:extLst>
          </p:cNvPr>
          <p:cNvCxnSpPr/>
          <p:nvPr/>
        </p:nvCxnSpPr>
        <p:spPr>
          <a:xfrm>
            <a:off x="4038600" y="1752600"/>
            <a:ext cx="1524000" cy="3048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22E8E8-7D24-87F7-10C6-F282B8C2C45A}"/>
              </a:ext>
            </a:extLst>
          </p:cNvPr>
          <p:cNvCxnSpPr>
            <a:cxnSpLocks/>
          </p:cNvCxnSpPr>
          <p:nvPr/>
        </p:nvCxnSpPr>
        <p:spPr>
          <a:xfrm flipH="1">
            <a:off x="4267200" y="1752600"/>
            <a:ext cx="1219200" cy="304800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CC2E46-99D4-9DBF-9AC0-9A931B650050}"/>
              </a:ext>
            </a:extLst>
          </p:cNvPr>
          <p:cNvSpPr txBox="1"/>
          <p:nvPr/>
        </p:nvSpPr>
        <p:spPr>
          <a:xfrm>
            <a:off x="6224994" y="4364690"/>
            <a:ext cx="2667000" cy="2031325"/>
          </a:xfrm>
          <a:prstGeom prst="rect">
            <a:avLst/>
          </a:prstGeom>
          <a:noFill/>
          <a:ln>
            <a:solidFill>
              <a:srgbClr val="FF0000"/>
            </a:solidFill>
          </a:ln>
        </p:spPr>
        <p:txBody>
          <a:bodyPr wrap="square" rtlCol="0">
            <a:spAutoFit/>
          </a:bodyPr>
          <a:lstStyle/>
          <a:p>
            <a:r>
              <a:rPr lang="en-HK" dirty="0"/>
              <a:t>To simplify the discussion we assume we have only one Linear +RELU layer in the “Feed Forward” block in this example.  Real transformers may have more </a:t>
            </a:r>
            <a:r>
              <a:rPr lang="en-HK" dirty="0" err="1"/>
              <a:t>Relu</a:t>
            </a:r>
            <a:r>
              <a:rPr lang="en-HK" dirty="0"/>
              <a:t>-Linear layers</a:t>
            </a:r>
          </a:p>
        </p:txBody>
      </p:sp>
      <p:sp>
        <p:nvSpPr>
          <p:cNvPr id="17" name="Right Brace 16">
            <a:extLst>
              <a:ext uri="{FF2B5EF4-FFF2-40B4-BE49-F238E27FC236}">
                <a16:creationId xmlns:a16="http://schemas.microsoft.com/office/drawing/2014/main" id="{40BC33A3-4ED5-052C-B051-C65DB96E0E9B}"/>
              </a:ext>
            </a:extLst>
          </p:cNvPr>
          <p:cNvSpPr/>
          <p:nvPr/>
        </p:nvSpPr>
        <p:spPr>
          <a:xfrm>
            <a:off x="5867400" y="4876800"/>
            <a:ext cx="3048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sp>
        <p:nvSpPr>
          <p:cNvPr id="13" name="TextBox 12">
            <a:extLst>
              <a:ext uri="{FF2B5EF4-FFF2-40B4-BE49-F238E27FC236}">
                <a16:creationId xmlns:a16="http://schemas.microsoft.com/office/drawing/2014/main" id="{1B40A55E-E3F2-26D5-86D6-EFCC96FD664B}"/>
              </a:ext>
            </a:extLst>
          </p:cNvPr>
          <p:cNvSpPr txBox="1"/>
          <p:nvPr/>
        </p:nvSpPr>
        <p:spPr>
          <a:xfrm>
            <a:off x="76200" y="5148912"/>
            <a:ext cx="4572000" cy="923330"/>
          </a:xfrm>
          <a:prstGeom prst="rect">
            <a:avLst/>
          </a:prstGeom>
          <a:noFill/>
        </p:spPr>
        <p:txBody>
          <a:bodyPr wrap="square">
            <a:spAutoFit/>
          </a:bodyPr>
          <a:lstStyle/>
          <a:p>
            <a:r>
              <a:rPr lang="en-HK" dirty="0" err="1"/>
              <a:t>Pano</a:t>
            </a:r>
            <a:r>
              <a:rPr lang="en-US" sz="1800" baseline="-25000" dirty="0"/>
              <a:t>(L=5 x </a:t>
            </a:r>
            <a:r>
              <a:rPr lang="en-US" sz="1800" baseline="-25000" dirty="0" err="1"/>
              <a:t>dmodel</a:t>
            </a:r>
            <a:r>
              <a:rPr lang="en-US" sz="1800" baseline="-25000" dirty="0"/>
              <a:t>=6)</a:t>
            </a:r>
            <a:r>
              <a:rPr lang="en-HK" sz="1800" dirty="0"/>
              <a:t>=normalized residual output</a:t>
            </a:r>
          </a:p>
          <a:p>
            <a:r>
              <a:rPr lang="en-US" sz="1800" dirty="0" err="1"/>
              <a:t>Pano</a:t>
            </a:r>
            <a:r>
              <a:rPr lang="en-US" dirty="0"/>
              <a:t>=ADDNORM_MHATT</a:t>
            </a:r>
          </a:p>
          <a:p>
            <a:endParaRPr lang="en-US" dirty="0"/>
          </a:p>
        </p:txBody>
      </p:sp>
      <p:cxnSp>
        <p:nvCxnSpPr>
          <p:cNvPr id="15" name="Straight Arrow Connector 14">
            <a:extLst>
              <a:ext uri="{FF2B5EF4-FFF2-40B4-BE49-F238E27FC236}">
                <a16:creationId xmlns:a16="http://schemas.microsoft.com/office/drawing/2014/main" id="{49228B74-087B-23A8-509C-EC748ECF6661}"/>
              </a:ext>
            </a:extLst>
          </p:cNvPr>
          <p:cNvCxnSpPr/>
          <p:nvPr/>
        </p:nvCxnSpPr>
        <p:spPr>
          <a:xfrm flipV="1">
            <a:off x="1752600" y="4686300"/>
            <a:ext cx="0" cy="381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944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8AD8DA-24C3-5306-27E4-6EC9658BEF1F}"/>
              </a:ext>
            </a:extLst>
          </p:cNvPr>
          <p:cNvPicPr>
            <a:picLocks noChangeAspect="1"/>
          </p:cNvPicPr>
          <p:nvPr/>
        </p:nvPicPr>
        <p:blipFill>
          <a:blip r:embed="rId2"/>
          <a:stretch>
            <a:fillRect/>
          </a:stretch>
        </p:blipFill>
        <p:spPr>
          <a:xfrm>
            <a:off x="6380075" y="2362200"/>
            <a:ext cx="2690683" cy="2546539"/>
          </a:xfrm>
          <a:prstGeom prst="rect">
            <a:avLst/>
          </a:prstGeom>
          <a:ln>
            <a:solidFill>
              <a:schemeClr val="accent1"/>
            </a:solidFill>
          </a:ln>
        </p:spPr>
      </p:pic>
      <p:sp>
        <p:nvSpPr>
          <p:cNvPr id="2" name="Title 1">
            <a:extLst>
              <a:ext uri="{FF2B5EF4-FFF2-40B4-BE49-F238E27FC236}">
                <a16:creationId xmlns:a16="http://schemas.microsoft.com/office/drawing/2014/main" id="{AE0851F0-B05A-FB5F-A6D5-12712840CE11}"/>
              </a:ext>
            </a:extLst>
          </p:cNvPr>
          <p:cNvSpPr>
            <a:spLocks noGrp="1"/>
          </p:cNvSpPr>
          <p:nvPr>
            <p:ph type="title"/>
          </p:nvPr>
        </p:nvSpPr>
        <p:spPr>
          <a:xfrm>
            <a:off x="220435" y="244022"/>
            <a:ext cx="5652169" cy="960438"/>
          </a:xfrm>
        </p:spPr>
        <p:txBody>
          <a:bodyPr>
            <a:noAutofit/>
          </a:bodyPr>
          <a:lstStyle/>
          <a:p>
            <a:r>
              <a:rPr lang="en-US" sz="2400" dirty="0"/>
              <a:t>4) Encoder2: Feed forward (network) (FFN) </a:t>
            </a:r>
            <a:br>
              <a:rPr lang="en-US" sz="2400" dirty="0"/>
            </a:br>
            <a:endParaRPr lang="en-US" sz="2400" dirty="0"/>
          </a:p>
        </p:txBody>
      </p:sp>
      <p:sp>
        <p:nvSpPr>
          <p:cNvPr id="3" name="Content Placeholder 2">
            <a:extLst>
              <a:ext uri="{FF2B5EF4-FFF2-40B4-BE49-F238E27FC236}">
                <a16:creationId xmlns:a16="http://schemas.microsoft.com/office/drawing/2014/main" id="{B402B438-5238-93BE-CFB9-198F38B32917}"/>
              </a:ext>
            </a:extLst>
          </p:cNvPr>
          <p:cNvSpPr>
            <a:spLocks noGrp="1"/>
          </p:cNvSpPr>
          <p:nvPr>
            <p:ph idx="1"/>
          </p:nvPr>
        </p:nvSpPr>
        <p:spPr>
          <a:xfrm>
            <a:off x="73242" y="1118223"/>
            <a:ext cx="8466363" cy="5603252"/>
          </a:xfrm>
        </p:spPr>
        <p:txBody>
          <a:bodyPr>
            <a:normAutofit fontScale="92500" lnSpcReduction="10000"/>
          </a:bodyPr>
          <a:lstStyle/>
          <a:p>
            <a:r>
              <a:rPr lang="en-US" sz="2400" dirty="0"/>
              <a:t>FFN(x)=[</a:t>
            </a:r>
            <a:r>
              <a:rPr lang="en-US" sz="2400" dirty="0" err="1"/>
              <a:t>Relu</a:t>
            </a:r>
            <a:r>
              <a:rPr lang="en-US" sz="2400" dirty="0"/>
              <a:t>(</a:t>
            </a:r>
            <a:r>
              <a:rPr lang="en-US" sz="2400" dirty="0" err="1"/>
              <a:t>Pano</a:t>
            </a:r>
            <a:r>
              <a:rPr lang="en-US" sz="2400" dirty="0"/>
              <a:t>*W1+b1)*W2] + b2</a:t>
            </a:r>
          </a:p>
          <a:p>
            <a:r>
              <a:rPr lang="en-US" sz="2400" dirty="0"/>
              <a:t>FFN(x)</a:t>
            </a:r>
            <a:r>
              <a:rPr lang="en-US" sz="2400" baseline="-25000" dirty="0"/>
              <a:t> (</a:t>
            </a:r>
            <a:r>
              <a:rPr lang="en-HK" sz="2400" baseline="-25000" dirty="0"/>
              <a:t>L x </a:t>
            </a:r>
            <a:r>
              <a:rPr lang="en-HK" sz="2400" baseline="-25000" dirty="0" err="1"/>
              <a:t>dmodel</a:t>
            </a:r>
            <a:r>
              <a:rPr lang="en-HK" sz="2400" baseline="-25000" dirty="0"/>
              <a:t>)</a:t>
            </a:r>
          </a:p>
          <a:p>
            <a:r>
              <a:rPr lang="en-US" sz="2400" dirty="0"/>
              <a:t>=[</a:t>
            </a:r>
            <a:r>
              <a:rPr lang="en-US" sz="2400" dirty="0" err="1"/>
              <a:t>Relu</a:t>
            </a:r>
            <a:r>
              <a:rPr lang="en-US" sz="2400" dirty="0"/>
              <a:t>(</a:t>
            </a:r>
            <a:r>
              <a:rPr lang="en-US" sz="2400" dirty="0" err="1"/>
              <a:t>Pano</a:t>
            </a:r>
            <a:r>
              <a:rPr lang="en-US" sz="2400" baseline="-25000" dirty="0"/>
              <a:t>(L=5 x </a:t>
            </a:r>
            <a:r>
              <a:rPr lang="en-US" sz="2400" baseline="-25000" dirty="0" err="1"/>
              <a:t>dmodel</a:t>
            </a:r>
            <a:r>
              <a:rPr lang="en-US" sz="2400" baseline="-25000" dirty="0"/>
              <a:t>=6) </a:t>
            </a:r>
            <a:r>
              <a:rPr lang="en-US" sz="2400" dirty="0"/>
              <a:t>* W1</a:t>
            </a:r>
            <a:r>
              <a:rPr lang="en-US" sz="2400" baseline="-25000" dirty="0"/>
              <a:t>(</a:t>
            </a:r>
            <a:r>
              <a:rPr lang="en-HK" sz="2400" baseline="-25000" dirty="0" err="1"/>
              <a:t>dmodel</a:t>
            </a:r>
            <a:r>
              <a:rPr lang="en-HK" sz="2400" baseline="-25000" dirty="0"/>
              <a:t> x </a:t>
            </a:r>
            <a:r>
              <a:rPr lang="en-HK" sz="2400" baseline="-25000" dirty="0" err="1"/>
              <a:t>dff</a:t>
            </a:r>
            <a:r>
              <a:rPr lang="en-HK" sz="2400" baseline="-25000" dirty="0"/>
              <a:t>) </a:t>
            </a:r>
            <a:r>
              <a:rPr lang="en-US" sz="2400" dirty="0"/>
              <a:t>+b1 )*W2</a:t>
            </a:r>
            <a:r>
              <a:rPr lang="en-US" sz="2400" baseline="-25000" dirty="0"/>
              <a:t>(</a:t>
            </a:r>
            <a:r>
              <a:rPr lang="en-US" sz="2400" baseline="-25000" dirty="0" err="1"/>
              <a:t>dff</a:t>
            </a:r>
            <a:r>
              <a:rPr lang="en-US" sz="2400" baseline="-25000" dirty="0"/>
              <a:t> x </a:t>
            </a:r>
            <a:r>
              <a:rPr lang="en-HK" sz="2400" baseline="-25000" dirty="0" err="1"/>
              <a:t>dmodel</a:t>
            </a:r>
            <a:r>
              <a:rPr lang="en-HK" sz="2400" baseline="-25000" dirty="0"/>
              <a:t>)</a:t>
            </a:r>
            <a:r>
              <a:rPr lang="en-US" sz="2400" dirty="0"/>
              <a:t>] + b2</a:t>
            </a:r>
          </a:p>
          <a:p>
            <a:r>
              <a:rPr lang="en-HK" sz="2400" dirty="0" err="1"/>
              <a:t>Pano</a:t>
            </a:r>
            <a:r>
              <a:rPr lang="en-HK" sz="2400" dirty="0"/>
              <a:t> means Post attention normalized output</a:t>
            </a:r>
            <a:r>
              <a:rPr lang="en-US" sz="2400" baseline="-25000" dirty="0"/>
              <a:t>(L=5 x </a:t>
            </a:r>
            <a:r>
              <a:rPr lang="en-US" sz="2400" baseline="-25000" dirty="0" err="1"/>
              <a:t>dmodel</a:t>
            </a:r>
            <a:r>
              <a:rPr lang="en-US" sz="2400" baseline="-25000" dirty="0"/>
              <a:t>=6)</a:t>
            </a:r>
            <a:r>
              <a:rPr lang="en-HK" sz="2400" dirty="0"/>
              <a:t> </a:t>
            </a:r>
          </a:p>
          <a:p>
            <a:r>
              <a:rPr lang="en-HK" sz="2400" dirty="0"/>
              <a:t>W1 is </a:t>
            </a:r>
            <a:r>
              <a:rPr lang="en-HK" sz="2400" dirty="0" err="1"/>
              <a:t>dmodel</a:t>
            </a:r>
            <a:r>
              <a:rPr lang="en-HK" sz="2400" dirty="0"/>
              <a:t> x </a:t>
            </a:r>
            <a:r>
              <a:rPr lang="en-HK" sz="2400" dirty="0" err="1"/>
              <a:t>dff</a:t>
            </a:r>
            <a:endParaRPr lang="en-HK" sz="2400" dirty="0"/>
          </a:p>
          <a:p>
            <a:r>
              <a:rPr lang="en-HK" sz="2400" dirty="0"/>
              <a:t>W2 is </a:t>
            </a:r>
            <a:r>
              <a:rPr lang="en-HK" sz="2400" dirty="0" err="1"/>
              <a:t>dff</a:t>
            </a:r>
            <a:r>
              <a:rPr lang="en-HK" sz="2400" dirty="0"/>
              <a:t> x </a:t>
            </a:r>
            <a:r>
              <a:rPr lang="en-HK" sz="2400" dirty="0" err="1"/>
              <a:t>dmodel</a:t>
            </a:r>
            <a:endParaRPr lang="en-HK" sz="2400" dirty="0"/>
          </a:p>
          <a:p>
            <a:r>
              <a:rPr lang="en-HK" sz="2400" dirty="0" err="1"/>
              <a:t>dff</a:t>
            </a:r>
            <a:r>
              <a:rPr lang="en-HK" sz="2400" dirty="0"/>
              <a:t> is 4 times of </a:t>
            </a:r>
            <a:r>
              <a:rPr lang="en-HK" sz="2400" dirty="0" err="1"/>
              <a:t>dmodel</a:t>
            </a:r>
            <a:r>
              <a:rPr lang="en-HK" sz="2400" dirty="0"/>
              <a:t> , if </a:t>
            </a:r>
            <a:r>
              <a:rPr lang="en-HK" sz="2400" dirty="0" err="1"/>
              <a:t>dmodel</a:t>
            </a:r>
            <a:r>
              <a:rPr lang="en-HK" sz="2400" dirty="0"/>
              <a:t> is 6, </a:t>
            </a:r>
            <a:r>
              <a:rPr lang="en-HK" sz="2400" dirty="0" err="1"/>
              <a:t>dff</a:t>
            </a:r>
            <a:r>
              <a:rPr lang="en-HK" sz="2400" dirty="0"/>
              <a:t>=4x6=24</a:t>
            </a:r>
          </a:p>
          <a:p>
            <a:r>
              <a:rPr lang="en-HK" sz="2400" dirty="0"/>
              <a:t>Note: </a:t>
            </a:r>
          </a:p>
          <a:p>
            <a:pPr lvl="1"/>
            <a:r>
              <a:rPr lang="en-HK" sz="2000" dirty="0"/>
              <a:t>b1 is a vector of length </a:t>
            </a:r>
            <a:r>
              <a:rPr lang="en-HK" sz="2000" dirty="0" err="1"/>
              <a:t>dff</a:t>
            </a:r>
            <a:r>
              <a:rPr lang="en-HK" sz="2000" dirty="0"/>
              <a:t> (=4* </a:t>
            </a:r>
            <a:r>
              <a:rPr lang="en-HK" sz="2000" dirty="0" err="1"/>
              <a:t>dmodel</a:t>
            </a:r>
            <a:r>
              <a:rPr lang="en-HK" sz="2000" dirty="0"/>
              <a:t>)</a:t>
            </a:r>
          </a:p>
          <a:p>
            <a:pPr lvl="1"/>
            <a:r>
              <a:rPr lang="en-HK" sz="2000" dirty="0"/>
              <a:t>b2 is a vector of length </a:t>
            </a:r>
            <a:r>
              <a:rPr lang="en-HK" sz="2000" dirty="0" err="1"/>
              <a:t>dmodel</a:t>
            </a:r>
            <a:endParaRPr lang="en-HK" sz="2000" dirty="0"/>
          </a:p>
          <a:p>
            <a:r>
              <a:rPr lang="en-HK" sz="2400" dirty="0"/>
              <a:t>FFN output and </a:t>
            </a:r>
            <a:r>
              <a:rPr lang="en-HK" sz="2400" dirty="0" err="1"/>
              <a:t>Pano</a:t>
            </a:r>
            <a:r>
              <a:rPr lang="en-HK" sz="2400" dirty="0"/>
              <a:t> have same shape (dimensions)</a:t>
            </a:r>
          </a:p>
          <a:p>
            <a:r>
              <a:rPr lang="en-HK" sz="2400" dirty="0"/>
              <a:t>Second add &amp; norm are similar to the first Add &amp; Norm</a:t>
            </a:r>
          </a:p>
          <a:p>
            <a:r>
              <a:rPr lang="en-HK" sz="2100" dirty="0">
                <a:solidFill>
                  <a:srgbClr val="FF0000"/>
                </a:solidFill>
              </a:rPr>
              <a:t>Reason for using the “Feed forward” with </a:t>
            </a:r>
            <a:r>
              <a:rPr lang="en-HK" sz="2100" dirty="0" err="1">
                <a:solidFill>
                  <a:srgbClr val="FF0000"/>
                </a:solidFill>
              </a:rPr>
              <a:t>Relu</a:t>
            </a:r>
            <a:r>
              <a:rPr lang="en-HK" sz="2100" dirty="0">
                <a:solidFill>
                  <a:srgbClr val="FF0000"/>
                </a:solidFill>
              </a:rPr>
              <a:t> network:</a:t>
            </a:r>
          </a:p>
          <a:p>
            <a:r>
              <a:rPr lang="en-HK" sz="2100" dirty="0">
                <a:solidFill>
                  <a:srgbClr val="FF0000"/>
                </a:solidFill>
              </a:rPr>
              <a:t>The feed-forward network, combined with a non-linear activation like </a:t>
            </a:r>
            <a:r>
              <a:rPr lang="en-HK" sz="2100" dirty="0" err="1">
                <a:solidFill>
                  <a:srgbClr val="FF0000"/>
                </a:solidFill>
              </a:rPr>
              <a:t>ReLU</a:t>
            </a:r>
            <a:r>
              <a:rPr lang="en-HK" sz="2100" dirty="0">
                <a:solidFill>
                  <a:srgbClr val="FF0000"/>
                </a:solidFill>
              </a:rPr>
              <a:t>, enables the model to learn complex, non-linear transformations.</a:t>
            </a:r>
            <a:endParaRPr lang="en-HK" sz="3800" dirty="0">
              <a:solidFill>
                <a:srgbClr val="FF0000"/>
              </a:solidFill>
            </a:endParaRPr>
          </a:p>
          <a:p>
            <a:pPr marL="0" indent="0">
              <a:buNone/>
            </a:pPr>
            <a:endParaRPr lang="en-HK" sz="2400" dirty="0"/>
          </a:p>
          <a:p>
            <a:endParaRPr lang="en-US" sz="2400" dirty="0"/>
          </a:p>
          <a:p>
            <a:endParaRPr lang="en-US" sz="2400" dirty="0"/>
          </a:p>
        </p:txBody>
      </p:sp>
      <p:sp>
        <p:nvSpPr>
          <p:cNvPr id="4" name="Footer Placeholder 3">
            <a:extLst>
              <a:ext uri="{FF2B5EF4-FFF2-40B4-BE49-F238E27FC236}">
                <a16:creationId xmlns:a16="http://schemas.microsoft.com/office/drawing/2014/main" id="{C5959710-8F2D-7D31-2B48-46EC24F072F5}"/>
              </a:ext>
            </a:extLst>
          </p:cNvPr>
          <p:cNvSpPr>
            <a:spLocks noGrp="1"/>
          </p:cNvSpPr>
          <p:nvPr>
            <p:ph type="ftr" sz="quarter" idx="11"/>
          </p:nvPr>
        </p:nvSpPr>
        <p:spPr/>
        <p:txBody>
          <a:bodyPr/>
          <a:lstStyle/>
          <a:p>
            <a:r>
              <a:rPr lang="en-HK"/>
              <a:t>Transformer and LLM v.251130a</a:t>
            </a:r>
            <a:endParaRPr lang="en-US" dirty="0"/>
          </a:p>
        </p:txBody>
      </p:sp>
      <p:sp>
        <p:nvSpPr>
          <p:cNvPr id="5" name="Slide Number Placeholder 4">
            <a:extLst>
              <a:ext uri="{FF2B5EF4-FFF2-40B4-BE49-F238E27FC236}">
                <a16:creationId xmlns:a16="http://schemas.microsoft.com/office/drawing/2014/main" id="{7714C88A-0ACE-18E8-6985-6DB974788D0D}"/>
              </a:ext>
            </a:extLst>
          </p:cNvPr>
          <p:cNvSpPr>
            <a:spLocks noGrp="1"/>
          </p:cNvSpPr>
          <p:nvPr>
            <p:ph type="sldNum" sz="quarter" idx="12"/>
          </p:nvPr>
        </p:nvSpPr>
        <p:spPr/>
        <p:txBody>
          <a:bodyPr/>
          <a:lstStyle/>
          <a:p>
            <a:fld id="{7C12A529-2220-4038-9210-A21DB7BAEFCE}" type="slidenum">
              <a:rPr lang="en-US" smtClean="0"/>
              <a:t>43</a:t>
            </a:fld>
            <a:endParaRPr lang="en-US"/>
          </a:p>
        </p:txBody>
      </p:sp>
      <p:sp>
        <p:nvSpPr>
          <p:cNvPr id="7" name="TextBox 6">
            <a:extLst>
              <a:ext uri="{FF2B5EF4-FFF2-40B4-BE49-F238E27FC236}">
                <a16:creationId xmlns:a16="http://schemas.microsoft.com/office/drawing/2014/main" id="{4CE614D8-9736-CF76-EDF2-AFA6F6F20B09}"/>
              </a:ext>
            </a:extLst>
          </p:cNvPr>
          <p:cNvSpPr txBox="1"/>
          <p:nvPr/>
        </p:nvSpPr>
        <p:spPr>
          <a:xfrm>
            <a:off x="5961632" y="163308"/>
            <a:ext cx="2667000" cy="1200329"/>
          </a:xfrm>
          <a:prstGeom prst="rect">
            <a:avLst/>
          </a:prstGeom>
          <a:noFill/>
          <a:ln>
            <a:solidFill>
              <a:srgbClr val="FF0000"/>
            </a:solidFill>
          </a:ln>
        </p:spPr>
        <p:txBody>
          <a:bodyPr wrap="square" rtlCol="0">
            <a:spAutoFit/>
          </a:bodyPr>
          <a:lstStyle/>
          <a:p>
            <a:r>
              <a:rPr lang="en-HK" dirty="0"/>
              <a:t>Assume we have only one Linear +RELU layer in the “Feed Forward” block in our example</a:t>
            </a:r>
          </a:p>
        </p:txBody>
      </p:sp>
      <p:cxnSp>
        <p:nvCxnSpPr>
          <p:cNvPr id="8" name="Straight Arrow Connector 7">
            <a:extLst>
              <a:ext uri="{FF2B5EF4-FFF2-40B4-BE49-F238E27FC236}">
                <a16:creationId xmlns:a16="http://schemas.microsoft.com/office/drawing/2014/main" id="{D5D11535-1E65-2C7C-77CA-E8DCAE07426E}"/>
              </a:ext>
            </a:extLst>
          </p:cNvPr>
          <p:cNvCxnSpPr>
            <a:cxnSpLocks/>
          </p:cNvCxnSpPr>
          <p:nvPr/>
        </p:nvCxnSpPr>
        <p:spPr>
          <a:xfrm>
            <a:off x="4572000" y="724241"/>
            <a:ext cx="3581400" cy="156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EFE60CD-C9EF-1B39-69F9-CBD5B7392010}"/>
              </a:ext>
            </a:extLst>
          </p:cNvPr>
          <p:cNvSpPr txBox="1"/>
          <p:nvPr/>
        </p:nvSpPr>
        <p:spPr>
          <a:xfrm>
            <a:off x="8458200" y="2971800"/>
            <a:ext cx="685800" cy="369332"/>
          </a:xfrm>
          <a:prstGeom prst="rect">
            <a:avLst/>
          </a:prstGeom>
          <a:noFill/>
        </p:spPr>
        <p:txBody>
          <a:bodyPr wrap="square" rtlCol="0">
            <a:spAutoFit/>
          </a:bodyPr>
          <a:lstStyle/>
          <a:p>
            <a:r>
              <a:rPr lang="en-HK" sz="1800" dirty="0" err="1">
                <a:solidFill>
                  <a:srgbClr val="FF0000"/>
                </a:solidFill>
              </a:rPr>
              <a:t>Pano</a:t>
            </a:r>
            <a:endParaRPr lang="en-HK" dirty="0">
              <a:solidFill>
                <a:srgbClr val="FF0000"/>
              </a:solidFill>
            </a:endParaRPr>
          </a:p>
        </p:txBody>
      </p:sp>
    </p:spTree>
    <p:extLst>
      <p:ext uri="{BB962C8B-B14F-4D97-AF65-F5344CB8AC3E}">
        <p14:creationId xmlns:p14="http://schemas.microsoft.com/office/powerpoint/2010/main" val="562533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9B57-96FF-E02E-1BB1-B1C73D0D9CB9}"/>
              </a:ext>
            </a:extLst>
          </p:cNvPr>
          <p:cNvSpPr>
            <a:spLocks noGrp="1"/>
          </p:cNvSpPr>
          <p:nvPr>
            <p:ph type="title"/>
          </p:nvPr>
        </p:nvSpPr>
        <p:spPr/>
        <p:txBody>
          <a:bodyPr/>
          <a:lstStyle/>
          <a:p>
            <a:r>
              <a:rPr lang="en-US" dirty="0"/>
              <a:t>Example </a:t>
            </a:r>
            <a:endParaRPr lang="en-HK" dirty="0"/>
          </a:p>
        </p:txBody>
      </p:sp>
      <p:sp>
        <p:nvSpPr>
          <p:cNvPr id="3" name="Content Placeholder 2">
            <a:extLst>
              <a:ext uri="{FF2B5EF4-FFF2-40B4-BE49-F238E27FC236}">
                <a16:creationId xmlns:a16="http://schemas.microsoft.com/office/drawing/2014/main" id="{CDE186A5-1CF4-B6C2-275A-84E8E9C88865}"/>
              </a:ext>
            </a:extLst>
          </p:cNvPr>
          <p:cNvSpPr>
            <a:spLocks noGrp="1"/>
          </p:cNvSpPr>
          <p:nvPr>
            <p:ph idx="1"/>
          </p:nvPr>
        </p:nvSpPr>
        <p:spPr/>
        <p:txBody>
          <a:bodyPr>
            <a:normAutofit fontScale="85000" lnSpcReduction="20000"/>
          </a:bodyPr>
          <a:lstStyle/>
          <a:p>
            <a:r>
              <a:rPr lang="en-US" sz="1800" dirty="0"/>
              <a:t>If token embedded length (</a:t>
            </a:r>
            <a:r>
              <a:rPr lang="en-US" sz="1800" dirty="0" err="1"/>
              <a:t>dmodel</a:t>
            </a:r>
            <a:r>
              <a:rPr lang="en-US" sz="1800" dirty="0"/>
              <a:t>)=512</a:t>
            </a:r>
          </a:p>
          <a:p>
            <a:r>
              <a:rPr lang="en-US" sz="1800" dirty="0"/>
              <a:t>Token Length (L)=2048</a:t>
            </a:r>
          </a:p>
          <a:p>
            <a:r>
              <a:rPr lang="en-US" sz="1800" dirty="0"/>
              <a:t>Number of heads (h)= 8</a:t>
            </a:r>
          </a:p>
          <a:p>
            <a:r>
              <a:rPr lang="en-US" sz="1800" dirty="0"/>
              <a:t>Per head </a:t>
            </a:r>
            <a:r>
              <a:rPr lang="en-US" sz="1800" dirty="0" err="1"/>
              <a:t>dq</a:t>
            </a:r>
            <a:r>
              <a:rPr lang="en-US" sz="1800" dirty="0"/>
              <a:t>=dk=dv=</a:t>
            </a:r>
            <a:r>
              <a:rPr lang="en-US" sz="1800" dirty="0" err="1"/>
              <a:t>dmodel</a:t>
            </a:r>
            <a:r>
              <a:rPr lang="en-US" sz="1800" dirty="0"/>
              <a:t>/h=512/8=64</a:t>
            </a:r>
          </a:p>
          <a:p>
            <a:r>
              <a:rPr lang="en-HK" sz="1800" dirty="0"/>
              <a:t>How many learnable parameters for this </a:t>
            </a:r>
            <a:r>
              <a:rPr lang="en-HK" sz="1800" dirty="0" err="1"/>
              <a:t>multihead</a:t>
            </a:r>
            <a:r>
              <a:rPr lang="en-HK" sz="1800" dirty="0"/>
              <a:t> attention and add &amp; block </a:t>
            </a:r>
            <a:r>
              <a:rPr lang="en-HK" sz="1800" dirty="0" err="1"/>
              <a:t>block</a:t>
            </a:r>
            <a:r>
              <a:rPr lang="en-HK" sz="1800" dirty="0"/>
              <a:t>?</a:t>
            </a:r>
          </a:p>
          <a:p>
            <a:r>
              <a:rPr lang="en-HK" sz="1800" dirty="0" err="1"/>
              <a:t>Wq</a:t>
            </a:r>
            <a:r>
              <a:rPr lang="en-HK" sz="1800" dirty="0"/>
              <a:t>, </a:t>
            </a:r>
            <a:r>
              <a:rPr lang="en-HK" sz="1800" dirty="0" err="1"/>
              <a:t>Wq</a:t>
            </a:r>
            <a:r>
              <a:rPr lang="en-HK" sz="1800" dirty="0"/>
              <a:t>, Wv =projection weights. </a:t>
            </a:r>
            <a:r>
              <a:rPr lang="en-HK" sz="1800" dirty="0" err="1"/>
              <a:t>Bq,Bk,Bv</a:t>
            </a:r>
            <a:r>
              <a:rPr lang="en-HK" sz="1800" dirty="0"/>
              <a:t>= projection biases in multiread attention.</a:t>
            </a:r>
          </a:p>
          <a:p>
            <a:r>
              <a:rPr lang="en-HK" sz="1800" dirty="0"/>
              <a:t>W1,W2,b1,b2 are weights and Biases in feedforward network , </a:t>
            </a:r>
          </a:p>
          <a:p>
            <a:r>
              <a:rPr lang="en-HK" sz="1800" dirty="0" err="1"/>
              <a:t>W_gamma</a:t>
            </a:r>
            <a:r>
              <a:rPr lang="en-HK" sz="1800" dirty="0"/>
              <a:t>= scaling factors in layer norm</a:t>
            </a:r>
          </a:p>
          <a:p>
            <a:r>
              <a:rPr lang="en-HK" sz="1800" dirty="0" err="1"/>
              <a:t>W_beta</a:t>
            </a:r>
            <a:r>
              <a:rPr lang="en-HK" sz="1800" dirty="0"/>
              <a:t>=shift factors in </a:t>
            </a:r>
            <a:r>
              <a:rPr lang="en-HK" sz="1800" dirty="0" err="1"/>
              <a:t>layer_norm</a:t>
            </a:r>
            <a:r>
              <a:rPr lang="en-HK" sz="1800" dirty="0"/>
              <a:t>. </a:t>
            </a:r>
          </a:p>
          <a:p>
            <a:r>
              <a:rPr lang="en-HK" sz="1800" dirty="0">
                <a:solidFill>
                  <a:srgbClr val="FF0000"/>
                </a:solidFill>
              </a:rPr>
              <a:t>Answer</a:t>
            </a:r>
          </a:p>
          <a:p>
            <a:r>
              <a:rPr lang="en-HK" sz="1800" dirty="0">
                <a:solidFill>
                  <a:srgbClr val="FF0000"/>
                </a:solidFill>
              </a:rPr>
              <a:t>Need to multiply 3 because same for </a:t>
            </a:r>
            <a:r>
              <a:rPr lang="en-HK" sz="1800" dirty="0" err="1">
                <a:solidFill>
                  <a:srgbClr val="FF0000"/>
                </a:solidFill>
              </a:rPr>
              <a:t>q,k,v</a:t>
            </a:r>
            <a:endParaRPr lang="en-HK" sz="1800" dirty="0">
              <a:solidFill>
                <a:srgbClr val="FF0000"/>
              </a:solidFill>
            </a:endParaRPr>
          </a:p>
          <a:p>
            <a:r>
              <a:rPr lang="en-HK" sz="1800" dirty="0">
                <a:solidFill>
                  <a:srgbClr val="FF0000"/>
                </a:solidFill>
              </a:rPr>
              <a:t>Answer: </a:t>
            </a:r>
            <a:r>
              <a:rPr lang="en-HK" sz="1800" dirty="0" err="1">
                <a:solidFill>
                  <a:srgbClr val="FF0000"/>
                </a:solidFill>
              </a:rPr>
              <a:t>Wq</a:t>
            </a:r>
            <a:r>
              <a:rPr lang="en-HK" sz="1800" dirty="0">
                <a:solidFill>
                  <a:srgbClr val="FF0000"/>
                </a:solidFill>
              </a:rPr>
              <a:t>=</a:t>
            </a:r>
            <a:r>
              <a:rPr lang="en-HK" sz="1800" dirty="0" err="1">
                <a:solidFill>
                  <a:srgbClr val="FF0000"/>
                </a:solidFill>
              </a:rPr>
              <a:t>dmodel</a:t>
            </a:r>
            <a:r>
              <a:rPr lang="en-HK" sz="1800" dirty="0">
                <a:solidFill>
                  <a:srgbClr val="FF0000"/>
                </a:solidFill>
              </a:rPr>
              <a:t> * 3*(h*</a:t>
            </a:r>
            <a:r>
              <a:rPr lang="en-HK" sz="1800" dirty="0" err="1">
                <a:solidFill>
                  <a:srgbClr val="FF0000"/>
                </a:solidFill>
              </a:rPr>
              <a:t>dq</a:t>
            </a:r>
            <a:r>
              <a:rPr lang="en-HK" sz="1800" dirty="0">
                <a:solidFill>
                  <a:srgbClr val="FF0000"/>
                </a:solidFill>
              </a:rPr>
              <a:t>)=</a:t>
            </a:r>
            <a:r>
              <a:rPr lang="en-HK" sz="1800" dirty="0" err="1">
                <a:solidFill>
                  <a:srgbClr val="FF0000"/>
                </a:solidFill>
              </a:rPr>
              <a:t>dmodel</a:t>
            </a:r>
            <a:r>
              <a:rPr lang="en-HK" sz="1800" dirty="0">
                <a:solidFill>
                  <a:srgbClr val="FF0000"/>
                </a:solidFill>
              </a:rPr>
              <a:t>*3*</a:t>
            </a:r>
            <a:r>
              <a:rPr lang="en-HK" sz="1800" dirty="0" err="1">
                <a:solidFill>
                  <a:srgbClr val="FF0000"/>
                </a:solidFill>
              </a:rPr>
              <a:t>dmodel</a:t>
            </a:r>
            <a:r>
              <a:rPr lang="en-HK" sz="1800" dirty="0">
                <a:solidFill>
                  <a:srgbClr val="FF0000"/>
                </a:solidFill>
              </a:rPr>
              <a:t>=512*3*512, same for </a:t>
            </a:r>
            <a:r>
              <a:rPr lang="en-HK" sz="1800" dirty="0" err="1">
                <a:solidFill>
                  <a:srgbClr val="FF0000"/>
                </a:solidFill>
              </a:rPr>
              <a:t>Wk,Wv</a:t>
            </a:r>
            <a:endParaRPr lang="en-HK" sz="1800" dirty="0">
              <a:solidFill>
                <a:srgbClr val="FF0000"/>
              </a:solidFill>
            </a:endParaRPr>
          </a:p>
          <a:p>
            <a:r>
              <a:rPr lang="en-HK" sz="1800" dirty="0" err="1">
                <a:solidFill>
                  <a:srgbClr val="FF0000"/>
                </a:solidFill>
              </a:rPr>
              <a:t>Bq</a:t>
            </a:r>
            <a:r>
              <a:rPr lang="en-HK" sz="1800" dirty="0">
                <a:solidFill>
                  <a:srgbClr val="FF0000"/>
                </a:solidFill>
              </a:rPr>
              <a:t>= h*</a:t>
            </a:r>
            <a:r>
              <a:rPr lang="en-HK" sz="1800" dirty="0" err="1">
                <a:solidFill>
                  <a:srgbClr val="FF0000"/>
                </a:solidFill>
              </a:rPr>
              <a:t>demodel</a:t>
            </a:r>
            <a:r>
              <a:rPr lang="en-HK" sz="1800" dirty="0">
                <a:solidFill>
                  <a:srgbClr val="FF0000"/>
                </a:solidFill>
              </a:rPr>
              <a:t>=3*(h*</a:t>
            </a:r>
            <a:r>
              <a:rPr lang="en-HK" sz="1800" dirty="0" err="1">
                <a:solidFill>
                  <a:srgbClr val="FF0000"/>
                </a:solidFill>
              </a:rPr>
              <a:t>dq</a:t>
            </a:r>
            <a:r>
              <a:rPr lang="en-HK" sz="1800" dirty="0">
                <a:solidFill>
                  <a:srgbClr val="FF0000"/>
                </a:solidFill>
              </a:rPr>
              <a:t>)=3*</a:t>
            </a:r>
            <a:r>
              <a:rPr lang="en-HK" sz="1800" dirty="0" err="1">
                <a:solidFill>
                  <a:srgbClr val="FF0000"/>
                </a:solidFill>
              </a:rPr>
              <a:t>dmodel</a:t>
            </a:r>
            <a:r>
              <a:rPr lang="en-HK" sz="1800" dirty="0">
                <a:solidFill>
                  <a:srgbClr val="FF0000"/>
                </a:solidFill>
              </a:rPr>
              <a:t>=3*4096, same for </a:t>
            </a:r>
            <a:r>
              <a:rPr lang="en-HK" sz="1800" dirty="0" err="1">
                <a:solidFill>
                  <a:srgbClr val="FF0000"/>
                </a:solidFill>
              </a:rPr>
              <a:t>Bk,Bv</a:t>
            </a:r>
            <a:endParaRPr lang="en-HK" sz="1800" dirty="0">
              <a:solidFill>
                <a:srgbClr val="FF0000"/>
              </a:solidFill>
            </a:endParaRPr>
          </a:p>
          <a:p>
            <a:endParaRPr lang="en-HK" sz="1800" dirty="0">
              <a:solidFill>
                <a:srgbClr val="FF0000"/>
              </a:solidFill>
            </a:endParaRPr>
          </a:p>
          <a:p>
            <a:r>
              <a:rPr lang="en-HK" sz="1800" dirty="0">
                <a:solidFill>
                  <a:srgbClr val="FF0000"/>
                </a:solidFill>
              </a:rPr>
              <a:t>Since </a:t>
            </a:r>
            <a:r>
              <a:rPr lang="en-HK" sz="1800" dirty="0" err="1">
                <a:solidFill>
                  <a:srgbClr val="FF0000"/>
                </a:solidFill>
              </a:rPr>
              <a:t>dff</a:t>
            </a:r>
            <a:r>
              <a:rPr lang="en-HK" sz="1800" dirty="0">
                <a:solidFill>
                  <a:srgbClr val="FF0000"/>
                </a:solidFill>
              </a:rPr>
              <a:t>=4*512</a:t>
            </a:r>
            <a:r>
              <a:rPr lang="en-HK" sz="2400" dirty="0">
                <a:solidFill>
                  <a:srgbClr val="FF0000"/>
                </a:solidFill>
              </a:rPr>
              <a:t>=</a:t>
            </a:r>
            <a:r>
              <a:rPr lang="en-HK" sz="1400" b="0" i="0" dirty="0">
                <a:solidFill>
                  <a:srgbClr val="FF0000"/>
                </a:solidFill>
                <a:effectLst/>
                <a:latin typeface="Arial" panose="020B0604020202020204" pitchFamily="34" charset="0"/>
              </a:rPr>
              <a:t> 2048</a:t>
            </a:r>
            <a:endParaRPr lang="en-HK" sz="1800" dirty="0">
              <a:solidFill>
                <a:srgbClr val="FF0000"/>
              </a:solidFill>
            </a:endParaRPr>
          </a:p>
          <a:p>
            <a:r>
              <a:rPr lang="en-HK" sz="1800" dirty="0">
                <a:solidFill>
                  <a:srgbClr val="FF0000"/>
                </a:solidFill>
              </a:rPr>
              <a:t>W1 is </a:t>
            </a:r>
            <a:r>
              <a:rPr lang="en-HK" sz="1800" dirty="0" err="1">
                <a:solidFill>
                  <a:srgbClr val="FF0000"/>
                </a:solidFill>
              </a:rPr>
              <a:t>dmodel</a:t>
            </a:r>
            <a:r>
              <a:rPr lang="en-HK" sz="1800" dirty="0">
                <a:solidFill>
                  <a:srgbClr val="FF0000"/>
                </a:solidFill>
              </a:rPr>
              <a:t> x </a:t>
            </a:r>
            <a:r>
              <a:rPr lang="en-HK" sz="1800" dirty="0" err="1">
                <a:solidFill>
                  <a:srgbClr val="FF0000"/>
                </a:solidFill>
              </a:rPr>
              <a:t>dff</a:t>
            </a:r>
            <a:r>
              <a:rPr lang="en-HK" sz="1800" dirty="0">
                <a:solidFill>
                  <a:srgbClr val="FF0000"/>
                </a:solidFill>
              </a:rPr>
              <a:t>=512 x 2048</a:t>
            </a:r>
          </a:p>
          <a:p>
            <a:r>
              <a:rPr lang="en-HK" sz="1800" dirty="0">
                <a:solidFill>
                  <a:srgbClr val="FF0000"/>
                </a:solidFill>
              </a:rPr>
              <a:t>W2 is </a:t>
            </a:r>
            <a:r>
              <a:rPr lang="en-HK" sz="1800" dirty="0" err="1">
                <a:solidFill>
                  <a:srgbClr val="FF0000"/>
                </a:solidFill>
              </a:rPr>
              <a:t>dff</a:t>
            </a:r>
            <a:r>
              <a:rPr lang="en-HK" sz="1800" dirty="0">
                <a:solidFill>
                  <a:srgbClr val="FF0000"/>
                </a:solidFill>
              </a:rPr>
              <a:t> x </a:t>
            </a:r>
            <a:r>
              <a:rPr lang="en-HK" sz="1800" dirty="0" err="1">
                <a:solidFill>
                  <a:srgbClr val="FF0000"/>
                </a:solidFill>
              </a:rPr>
              <a:t>dmodel</a:t>
            </a:r>
            <a:r>
              <a:rPr lang="en-HK" sz="1800" dirty="0">
                <a:solidFill>
                  <a:srgbClr val="FF0000"/>
                </a:solidFill>
              </a:rPr>
              <a:t>= 2048 x 512</a:t>
            </a:r>
          </a:p>
          <a:p>
            <a:r>
              <a:rPr lang="en-HK" sz="1800" dirty="0">
                <a:solidFill>
                  <a:srgbClr val="FF0000"/>
                </a:solidFill>
              </a:rPr>
              <a:t>b1 is a vector of length </a:t>
            </a:r>
            <a:r>
              <a:rPr lang="en-HK" sz="1800" dirty="0" err="1">
                <a:solidFill>
                  <a:srgbClr val="FF0000"/>
                </a:solidFill>
              </a:rPr>
              <a:t>dff</a:t>
            </a:r>
            <a:r>
              <a:rPr lang="en-HK" sz="1800" dirty="0">
                <a:solidFill>
                  <a:srgbClr val="FF0000"/>
                </a:solidFill>
              </a:rPr>
              <a:t> (=4* </a:t>
            </a:r>
            <a:r>
              <a:rPr lang="en-HK" sz="1800" dirty="0" err="1">
                <a:solidFill>
                  <a:srgbClr val="FF0000"/>
                </a:solidFill>
              </a:rPr>
              <a:t>dmodel</a:t>
            </a:r>
            <a:r>
              <a:rPr lang="en-HK" sz="1800" dirty="0">
                <a:solidFill>
                  <a:srgbClr val="FF0000"/>
                </a:solidFill>
              </a:rPr>
              <a:t>)=2048 x 1</a:t>
            </a:r>
          </a:p>
          <a:p>
            <a:r>
              <a:rPr lang="en-HK" sz="1800" dirty="0">
                <a:solidFill>
                  <a:srgbClr val="FF0000"/>
                </a:solidFill>
              </a:rPr>
              <a:t>b2 is a vector of length </a:t>
            </a:r>
            <a:r>
              <a:rPr lang="en-HK" sz="1800" dirty="0" err="1">
                <a:solidFill>
                  <a:srgbClr val="FF0000"/>
                </a:solidFill>
              </a:rPr>
              <a:t>dmodel</a:t>
            </a:r>
            <a:r>
              <a:rPr lang="en-HK" sz="1800" dirty="0">
                <a:solidFill>
                  <a:srgbClr val="FF0000"/>
                </a:solidFill>
              </a:rPr>
              <a:t> = 512 x 1</a:t>
            </a:r>
          </a:p>
          <a:p>
            <a:endParaRPr lang="en-HK" sz="1800" dirty="0"/>
          </a:p>
        </p:txBody>
      </p:sp>
      <p:sp>
        <p:nvSpPr>
          <p:cNvPr id="4" name="Footer Placeholder 3">
            <a:extLst>
              <a:ext uri="{FF2B5EF4-FFF2-40B4-BE49-F238E27FC236}">
                <a16:creationId xmlns:a16="http://schemas.microsoft.com/office/drawing/2014/main" id="{C6B5012E-E277-4F9B-853D-43ED4B19400A}"/>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6814169B-4875-2D2C-66BC-C59701EE3BAF}"/>
              </a:ext>
            </a:extLst>
          </p:cNvPr>
          <p:cNvSpPr>
            <a:spLocks noGrp="1"/>
          </p:cNvSpPr>
          <p:nvPr>
            <p:ph type="sldNum" sz="quarter" idx="12"/>
          </p:nvPr>
        </p:nvSpPr>
        <p:spPr/>
        <p:txBody>
          <a:bodyPr/>
          <a:lstStyle/>
          <a:p>
            <a:fld id="{7C12A529-2220-4038-9210-A21DB7BAEFCE}" type="slidenum">
              <a:rPr lang="en-US" smtClean="0"/>
              <a:t>44</a:t>
            </a:fld>
            <a:endParaRPr lang="en-US"/>
          </a:p>
        </p:txBody>
      </p:sp>
      <p:pic>
        <p:nvPicPr>
          <p:cNvPr id="6" name="Picture 5">
            <a:extLst>
              <a:ext uri="{FF2B5EF4-FFF2-40B4-BE49-F238E27FC236}">
                <a16:creationId xmlns:a16="http://schemas.microsoft.com/office/drawing/2014/main" id="{33E38A87-036B-0F09-E2F4-44B588C629CC}"/>
              </a:ext>
            </a:extLst>
          </p:cNvPr>
          <p:cNvPicPr>
            <a:picLocks noChangeAspect="1"/>
          </p:cNvPicPr>
          <p:nvPr/>
        </p:nvPicPr>
        <p:blipFill>
          <a:blip r:embed="rId2"/>
          <a:stretch>
            <a:fillRect/>
          </a:stretch>
        </p:blipFill>
        <p:spPr>
          <a:xfrm>
            <a:off x="6553200" y="1032033"/>
            <a:ext cx="1169934" cy="1231583"/>
          </a:xfrm>
          <a:prstGeom prst="rect">
            <a:avLst/>
          </a:prstGeom>
        </p:spPr>
      </p:pic>
    </p:spTree>
    <p:extLst>
      <p:ext uri="{BB962C8B-B14F-4D97-AF65-F5344CB8AC3E}">
        <p14:creationId xmlns:p14="http://schemas.microsoft.com/office/powerpoint/2010/main" val="3131319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0E50-6458-2A5F-8170-27A63A11D761}"/>
              </a:ext>
            </a:extLst>
          </p:cNvPr>
          <p:cNvSpPr>
            <a:spLocks noGrp="1"/>
          </p:cNvSpPr>
          <p:nvPr>
            <p:ph type="title"/>
          </p:nvPr>
        </p:nvSpPr>
        <p:spPr>
          <a:xfrm>
            <a:off x="609600" y="457200"/>
            <a:ext cx="7620000" cy="197540"/>
          </a:xfrm>
        </p:spPr>
        <p:txBody>
          <a:bodyPr>
            <a:noAutofit/>
          </a:bodyPr>
          <a:lstStyle/>
          <a:p>
            <a:pPr algn="l"/>
            <a:r>
              <a:rPr lang="en-US" sz="2800" dirty="0"/>
              <a:t>Revision3 of the formulas for Feedforward Network</a:t>
            </a:r>
            <a:endParaRPr lang="en-HK" sz="2800" dirty="0"/>
          </a:p>
        </p:txBody>
      </p:sp>
      <p:sp>
        <p:nvSpPr>
          <p:cNvPr id="5" name="Slide Number Placeholder 4">
            <a:extLst>
              <a:ext uri="{FF2B5EF4-FFF2-40B4-BE49-F238E27FC236}">
                <a16:creationId xmlns:a16="http://schemas.microsoft.com/office/drawing/2014/main" id="{97B4C81F-CAE9-F8F4-564B-0ABE80F16FEB}"/>
              </a:ext>
            </a:extLst>
          </p:cNvPr>
          <p:cNvSpPr>
            <a:spLocks noGrp="1"/>
          </p:cNvSpPr>
          <p:nvPr>
            <p:ph type="sldNum" sz="quarter" idx="12"/>
          </p:nvPr>
        </p:nvSpPr>
        <p:spPr/>
        <p:txBody>
          <a:bodyPr/>
          <a:lstStyle/>
          <a:p>
            <a:fld id="{7C12A529-2220-4038-9210-A21DB7BAEFCE}" type="slidenum">
              <a:rPr lang="en-US" smtClean="0"/>
              <a:t>45</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C92EAC2-065A-8DC7-140F-A006DC7EF022}"/>
                  </a:ext>
                </a:extLst>
              </p:cNvPr>
              <p:cNvSpPr txBox="1"/>
              <p:nvPr/>
            </p:nvSpPr>
            <p:spPr>
              <a:xfrm>
                <a:off x="476250" y="945225"/>
                <a:ext cx="8382000" cy="5768630"/>
              </a:xfrm>
              <a:prstGeom prst="rect">
                <a:avLst/>
              </a:prstGeom>
              <a:noFill/>
            </p:spPr>
            <p:txBody>
              <a:bodyPr wrap="square" rtlCol="0">
                <a:spAutoFit/>
              </a:bodyPr>
              <a:lstStyle/>
              <a:p>
                <a:r>
                  <a:rPr lang="en-HK" sz="2400" b="1" dirty="0">
                    <a:solidFill>
                      <a:schemeClr val="tx1"/>
                    </a:solidFill>
                  </a:rPr>
                  <a:t>Pano(Value)</a:t>
                </a:r>
                <a:r>
                  <a:rPr lang="en-HK" sz="2400" dirty="0">
                    <a:solidFill>
                      <a:schemeClr val="tx1"/>
                    </a:solidFill>
                  </a:rPr>
                  <a:t>=</a:t>
                </a:r>
                <a:r>
                  <a:rPr lang="en-HK" sz="2400" dirty="0" err="1">
                    <a:solidFill>
                      <a:schemeClr val="tx1"/>
                    </a:solidFill>
                    <a:sym typeface="Symbol" panose="05050102010706020507" pitchFamily="18" charset="2"/>
                  </a:rPr>
                  <a:t>LayerNorm</a:t>
                </a:r>
                <a:r>
                  <a:rPr lang="en-HK" sz="2400" dirty="0">
                    <a:solidFill>
                      <a:schemeClr val="tx1"/>
                    </a:solidFill>
                    <a:sym typeface="Symbol" panose="05050102010706020507" pitchFamily="18" charset="2"/>
                  </a:rPr>
                  <a:t>(value) = </a:t>
                </a:r>
                <a14:m>
                  <m:oMath xmlns:m="http://schemas.openxmlformats.org/officeDocument/2006/math">
                    <m:box>
                      <m:boxPr>
                        <m:ctrlPr>
                          <a:rPr lang="en-US" sz="2400" i="1">
                            <a:solidFill>
                              <a:schemeClr val="tx1"/>
                            </a:solidFill>
                            <a:latin typeface="Cambria Math" panose="02040503050406030204" pitchFamily="18" charset="0"/>
                            <a:sym typeface="Symbol" panose="05050102010706020507" pitchFamily="18" charset="2"/>
                          </a:rPr>
                        </m:ctrlPr>
                      </m:boxPr>
                      <m:e>
                        <m:argPr>
                          <m:argSz m:val="-1"/>
                        </m:argPr>
                        <m:f>
                          <m:fPr>
                            <m:ctrlPr>
                              <a:rPr lang="en-US" sz="2400" i="1">
                                <a:solidFill>
                                  <a:schemeClr val="tx1"/>
                                </a:solidFill>
                                <a:latin typeface="Cambria Math" panose="02040503050406030204" pitchFamily="18" charset="0"/>
                                <a:sym typeface="Symbol" panose="05050102010706020507" pitchFamily="18" charset="2"/>
                              </a:rPr>
                            </m:ctrlPr>
                          </m:fPr>
                          <m:num>
                            <m:r>
                              <a:rPr lang="en-US" sz="2400" i="1">
                                <a:solidFill>
                                  <a:schemeClr val="tx1"/>
                                </a:solidFill>
                                <a:latin typeface="Cambria Math" panose="02040503050406030204" pitchFamily="18" charset="0"/>
                                <a:sym typeface="Symbol" panose="05050102010706020507" pitchFamily="18" charset="2"/>
                              </a:rPr>
                              <m:t>𝑣𝑎𝑙𝑢𝑒</m:t>
                            </m:r>
                            <m:r>
                              <a:rPr lang="en-US" sz="2400" i="1">
                                <a:solidFill>
                                  <a:schemeClr val="tx1"/>
                                </a:solidFill>
                                <a:latin typeface="Cambria Math" panose="02040503050406030204" pitchFamily="18" charset="0"/>
                                <a:sym typeface="Symbol" panose="05050102010706020507" pitchFamily="18" charset="2"/>
                              </a:rPr>
                              <m:t>−</m:t>
                            </m:r>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𝜇</m:t>
                            </m:r>
                          </m:num>
                          <m:den>
                            <m:rad>
                              <m:radPr>
                                <m:degHide m:val="on"/>
                                <m:ctrlPr>
                                  <a:rPr lang="en-US" sz="2400" i="1">
                                    <a:solidFill>
                                      <a:schemeClr val="tx1"/>
                                    </a:solidFill>
                                    <a:latin typeface="Cambria Math" panose="02040503050406030204" pitchFamily="18" charset="0"/>
                                    <a:sym typeface="Symbol" panose="05050102010706020507" pitchFamily="18" charset="2"/>
                                  </a:rPr>
                                </m:ctrlPr>
                              </m:radPr>
                              <m:deg/>
                              <m:e>
                                <m:sSup>
                                  <m:sSupPr>
                                    <m:ctrlP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ctrlPr>
                                  </m:sSupPr>
                                  <m:e>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𝜎</m:t>
                                    </m:r>
                                  </m:e>
                                  <m:sup>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2</m:t>
                                    </m:r>
                                  </m:sup>
                                </m:sSup>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𝜖</m:t>
                                </m:r>
                              </m:e>
                            </m:rad>
                          </m:den>
                        </m:f>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𝛾</m:t>
                        </m:r>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sz="2400" i="1">
                            <a:solidFill>
                              <a:schemeClr val="tx1"/>
                            </a:solidFill>
                            <a:latin typeface="Cambria Math" panose="02040503050406030204" pitchFamily="18" charset="0"/>
                            <a:ea typeface="Cambria Math" panose="02040503050406030204" pitchFamily="18" charset="0"/>
                            <a:sym typeface="Symbol" panose="05050102010706020507" pitchFamily="18" charset="2"/>
                          </a:rPr>
                          <m:t>𝛽</m:t>
                        </m:r>
                      </m:e>
                    </m:box>
                  </m:oMath>
                </a14:m>
                <a:r>
                  <a:rPr lang="en-HK" sz="2400" dirty="0">
                    <a:solidFill>
                      <a:schemeClr val="tx1"/>
                    </a:solidFill>
                  </a:rPr>
                  <a:t>, </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a:t>
                </a:r>
                <a14:m>
                  <m:oMath xmlns:m="http://schemas.openxmlformats.org/officeDocument/2006/math">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std (standard deviation)</a:t>
                </a:r>
                <a:endParaRPr lang="en-HK"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en-HK" sz="2400" dirty="0"/>
                  <a:t>FFN(x)=</a:t>
                </a:r>
                <a:r>
                  <a:rPr lang="en-HK" sz="2400" dirty="0" err="1"/>
                  <a:t>Relu</a:t>
                </a:r>
                <a:r>
                  <a:rPr lang="en-HK" sz="2400" dirty="0"/>
                  <a:t>(</a:t>
                </a:r>
                <a:r>
                  <a:rPr lang="en-HK" sz="2400" dirty="0" err="1"/>
                  <a:t>Pano</a:t>
                </a:r>
                <a:r>
                  <a:rPr lang="en-HK" sz="2400" dirty="0"/>
                  <a:t>*W1+b1)*W2+b2</a:t>
                </a:r>
              </a:p>
              <a:p>
                <a:r>
                  <a:rPr lang="en-HK" sz="2400" dirty="0"/>
                  <a:t>FFN(x) (</a:t>
                </a:r>
                <a:r>
                  <a:rPr lang="en-HK" sz="2400" dirty="0" err="1"/>
                  <a:t>dmodel</a:t>
                </a:r>
                <a:r>
                  <a:rPr lang="en-HK" sz="2400" dirty="0"/>
                  <a:t> x </a:t>
                </a:r>
                <a:r>
                  <a:rPr lang="en-HK" sz="2400" dirty="0" err="1"/>
                  <a:t>dff</a:t>
                </a:r>
                <a:r>
                  <a:rPr lang="en-HK" sz="2400" dirty="0"/>
                  <a:t>)</a:t>
                </a:r>
              </a:p>
              <a:p>
                <a:r>
                  <a:rPr lang="en-US" sz="2400" dirty="0"/>
                  <a:t>=[</a:t>
                </a:r>
                <a:r>
                  <a:rPr lang="en-US" sz="2400" dirty="0" err="1"/>
                  <a:t>Relu</a:t>
                </a:r>
                <a:r>
                  <a:rPr lang="en-US" sz="2400" dirty="0"/>
                  <a:t>(</a:t>
                </a:r>
                <a:r>
                  <a:rPr lang="en-US" sz="2400" dirty="0" err="1"/>
                  <a:t>Pano</a:t>
                </a:r>
                <a:r>
                  <a:rPr lang="en-US" sz="2400" baseline="-25000" dirty="0"/>
                  <a:t>(L=5 x </a:t>
                </a:r>
                <a:r>
                  <a:rPr lang="en-US" sz="2400" baseline="-25000" dirty="0" err="1"/>
                  <a:t>dmodel</a:t>
                </a:r>
                <a:r>
                  <a:rPr lang="en-US" sz="2400" baseline="-25000" dirty="0"/>
                  <a:t>=6) </a:t>
                </a:r>
                <a:r>
                  <a:rPr lang="en-US" sz="2400" dirty="0"/>
                  <a:t>* W1</a:t>
                </a:r>
                <a:r>
                  <a:rPr lang="en-US" sz="2400" baseline="-25000" dirty="0"/>
                  <a:t>(</a:t>
                </a:r>
                <a:r>
                  <a:rPr lang="en-HK" sz="2400" baseline="-25000" dirty="0" err="1"/>
                  <a:t>dmodel</a:t>
                </a:r>
                <a:r>
                  <a:rPr lang="en-HK" sz="2400" baseline="-25000" dirty="0"/>
                  <a:t> x </a:t>
                </a:r>
                <a:r>
                  <a:rPr lang="en-HK" sz="2400" baseline="-25000" dirty="0" err="1"/>
                  <a:t>dff</a:t>
                </a:r>
                <a:r>
                  <a:rPr lang="en-HK" sz="2400" baseline="-25000" dirty="0"/>
                  <a:t>) </a:t>
                </a:r>
                <a:r>
                  <a:rPr lang="en-US" sz="2400" dirty="0"/>
                  <a:t>+b1 )*W2</a:t>
                </a:r>
                <a:r>
                  <a:rPr lang="en-US" sz="2400" baseline="-25000" dirty="0"/>
                  <a:t>(</a:t>
                </a:r>
                <a:r>
                  <a:rPr lang="en-US" sz="2400" baseline="-25000" dirty="0" err="1"/>
                  <a:t>dff</a:t>
                </a:r>
                <a:r>
                  <a:rPr lang="en-US" sz="2400" baseline="-25000" dirty="0"/>
                  <a:t> x </a:t>
                </a:r>
                <a:r>
                  <a:rPr lang="en-HK" sz="2400" baseline="-25000" dirty="0" err="1"/>
                  <a:t>dmodel</a:t>
                </a:r>
                <a:r>
                  <a:rPr lang="en-HK" sz="2400" baseline="-25000" dirty="0"/>
                  <a:t>)</a:t>
                </a:r>
                <a:r>
                  <a:rPr lang="en-US" sz="2400" dirty="0"/>
                  <a:t>] + b2</a:t>
                </a:r>
                <a:endParaRPr lang="en-HK" sz="2400" dirty="0"/>
              </a:p>
              <a:p>
                <a:endParaRPr lang="en-HK" sz="2400" dirty="0"/>
              </a:p>
              <a:p>
                <a:r>
                  <a:rPr lang="en-HK" sz="2400" dirty="0" err="1"/>
                  <a:t>Pano</a:t>
                </a:r>
                <a:r>
                  <a:rPr lang="en-HK" sz="2400" dirty="0"/>
                  <a:t> (L=5 x </a:t>
                </a:r>
                <a:r>
                  <a:rPr lang="en-HK" sz="2400" dirty="0" err="1"/>
                  <a:t>dmodel</a:t>
                </a:r>
                <a:r>
                  <a:rPr lang="en-HK" sz="2400" dirty="0"/>
                  <a:t>=6) = called normalized residual output</a:t>
                </a:r>
              </a:p>
              <a:p>
                <a:r>
                  <a:rPr lang="en-HK" sz="2400" dirty="0"/>
                  <a:t>W1 is </a:t>
                </a:r>
                <a:r>
                  <a:rPr lang="en-HK" sz="2400" dirty="0" err="1"/>
                  <a:t>dmodel</a:t>
                </a:r>
                <a:r>
                  <a:rPr lang="en-HK" sz="2400" dirty="0"/>
                  <a:t> x </a:t>
                </a:r>
                <a:r>
                  <a:rPr lang="en-HK" sz="2400" dirty="0" err="1"/>
                  <a:t>dff</a:t>
                </a:r>
                <a:endParaRPr lang="en-HK" sz="2400" dirty="0"/>
              </a:p>
              <a:p>
                <a:r>
                  <a:rPr lang="en-HK" sz="2400" dirty="0"/>
                  <a:t>W2 is </a:t>
                </a:r>
                <a:r>
                  <a:rPr lang="en-HK" sz="2400" dirty="0" err="1"/>
                  <a:t>dff</a:t>
                </a:r>
                <a:r>
                  <a:rPr lang="en-HK" sz="2400" dirty="0"/>
                  <a:t> x </a:t>
                </a:r>
                <a:r>
                  <a:rPr lang="en-HK" sz="2400" dirty="0" err="1"/>
                  <a:t>dmodel</a:t>
                </a:r>
                <a:endParaRPr lang="en-HK" sz="2400" dirty="0"/>
              </a:p>
              <a:p>
                <a:r>
                  <a:rPr lang="en-HK" sz="2400" dirty="0" err="1"/>
                  <a:t>dff</a:t>
                </a:r>
                <a:r>
                  <a:rPr lang="en-HK" sz="2400" dirty="0"/>
                  <a:t> is 4 times of </a:t>
                </a:r>
                <a:r>
                  <a:rPr lang="en-HK" sz="2400" dirty="0" err="1"/>
                  <a:t>dmodel</a:t>
                </a:r>
                <a:r>
                  <a:rPr lang="en-HK" sz="2400" dirty="0"/>
                  <a:t> , if </a:t>
                </a:r>
                <a:r>
                  <a:rPr lang="en-HK" sz="2400" dirty="0" err="1"/>
                  <a:t>dmodel</a:t>
                </a:r>
                <a:r>
                  <a:rPr lang="en-HK" sz="2400" dirty="0"/>
                  <a:t> is 6, </a:t>
                </a:r>
                <a:r>
                  <a:rPr lang="en-HK" sz="2400" dirty="0" err="1"/>
                  <a:t>dff</a:t>
                </a:r>
                <a:r>
                  <a:rPr lang="en-HK" sz="2400" dirty="0"/>
                  <a:t>=4x6=24</a:t>
                </a:r>
              </a:p>
              <a:p>
                <a:r>
                  <a:rPr lang="en-HK" sz="2400" dirty="0"/>
                  <a:t>Note: </a:t>
                </a:r>
              </a:p>
              <a:p>
                <a:r>
                  <a:rPr lang="en-HK" sz="2400" dirty="0"/>
                  <a:t>  b1 is a vector of length </a:t>
                </a:r>
                <a:r>
                  <a:rPr lang="en-HK" sz="2400" dirty="0" err="1"/>
                  <a:t>dff</a:t>
                </a:r>
                <a:r>
                  <a:rPr lang="en-HK" sz="2400" dirty="0"/>
                  <a:t> (=4* </a:t>
                </a:r>
                <a:r>
                  <a:rPr lang="en-HK" sz="2400" dirty="0" err="1"/>
                  <a:t>dmodel</a:t>
                </a:r>
                <a:r>
                  <a:rPr lang="en-HK" sz="2400" dirty="0"/>
                  <a:t>)</a:t>
                </a:r>
              </a:p>
              <a:p>
                <a:r>
                  <a:rPr lang="en-HK" sz="2400" dirty="0"/>
                  <a:t>  b2 is a vector of length </a:t>
                </a:r>
                <a:r>
                  <a:rPr lang="en-HK" sz="2400" dirty="0" err="1"/>
                  <a:t>dmodel</a:t>
                </a:r>
                <a:endParaRPr lang="en-HK" sz="2400" dirty="0"/>
              </a:p>
              <a:p>
                <a:r>
                  <a:rPr lang="en-HK" sz="2400" dirty="0"/>
                  <a:t>FFN output and </a:t>
                </a:r>
                <a:r>
                  <a:rPr lang="en-HK" sz="2400" dirty="0" err="1"/>
                  <a:t>Pano</a:t>
                </a:r>
                <a:r>
                  <a:rPr lang="en-HK" sz="2400" dirty="0"/>
                  <a:t> have same shape (dimensions)</a:t>
                </a:r>
              </a:p>
              <a:p>
                <a:r>
                  <a:rPr lang="en-HK" sz="2400" dirty="0"/>
                  <a:t>Second add &amp; norm are similar to the first Add &amp; Norm</a:t>
                </a:r>
              </a:p>
            </p:txBody>
          </p:sp>
        </mc:Choice>
        <mc:Fallback xmlns="">
          <p:sp>
            <p:nvSpPr>
              <p:cNvPr id="8" name="TextBox 7">
                <a:extLst>
                  <a:ext uri="{FF2B5EF4-FFF2-40B4-BE49-F238E27FC236}">
                    <a16:creationId xmlns:a16="http://schemas.microsoft.com/office/drawing/2014/main" id="{CC92EAC2-065A-8DC7-140F-A006DC7EF022}"/>
                  </a:ext>
                </a:extLst>
              </p:cNvPr>
              <p:cNvSpPr txBox="1">
                <a:spLocks noRot="1" noChangeAspect="1" noMove="1" noResize="1" noEditPoints="1" noAdjustHandles="1" noChangeArrowheads="1" noChangeShapeType="1" noTextEdit="1"/>
              </p:cNvSpPr>
              <p:nvPr/>
            </p:nvSpPr>
            <p:spPr>
              <a:xfrm>
                <a:off x="476250" y="945225"/>
                <a:ext cx="8382000" cy="5768630"/>
              </a:xfrm>
              <a:prstGeom prst="rect">
                <a:avLst/>
              </a:prstGeom>
              <a:blipFill>
                <a:blip r:embed="rId2"/>
                <a:stretch>
                  <a:fillRect l="-1091" t="-740" b="-1480"/>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58FA419E-D601-1E8F-1567-AC5A5EBC013E}"/>
              </a:ext>
            </a:extLst>
          </p:cNvPr>
          <p:cNvSpPr>
            <a:spLocks noGrp="1"/>
          </p:cNvSpPr>
          <p:nvPr>
            <p:ph type="ftr" sz="quarter" idx="11"/>
          </p:nvPr>
        </p:nvSpPr>
        <p:spPr/>
        <p:txBody>
          <a:bodyPr/>
          <a:lstStyle/>
          <a:p>
            <a:r>
              <a:rPr lang="en-HK"/>
              <a:t>Transformer and LLM v.251130a</a:t>
            </a:r>
            <a:endParaRPr lang="en-US"/>
          </a:p>
        </p:txBody>
      </p:sp>
    </p:spTree>
    <p:extLst>
      <p:ext uri="{BB962C8B-B14F-4D97-AF65-F5344CB8AC3E}">
        <p14:creationId xmlns:p14="http://schemas.microsoft.com/office/powerpoint/2010/main" val="1895117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157A-FFF5-3AA1-9E0A-541002290162}"/>
              </a:ext>
            </a:extLst>
          </p:cNvPr>
          <p:cNvSpPr>
            <a:spLocks noGrp="1"/>
          </p:cNvSpPr>
          <p:nvPr>
            <p:ph type="title"/>
          </p:nvPr>
        </p:nvSpPr>
        <p:spPr>
          <a:xfrm>
            <a:off x="457200" y="274638"/>
            <a:ext cx="8229600" cy="487362"/>
          </a:xfrm>
        </p:spPr>
        <p:txBody>
          <a:bodyPr>
            <a:noAutofit/>
          </a:bodyPr>
          <a:lstStyle/>
          <a:p>
            <a:r>
              <a:rPr lang="en-US" sz="2400" dirty="0"/>
              <a:t>Revision4 :A summary of trainable weights (w)  &amp; biases(b)</a:t>
            </a:r>
            <a:endParaRPr lang="en-HK"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806F1C-7F5C-9065-53FD-9E170E6CF11F}"/>
                  </a:ext>
                </a:extLst>
              </p:cNvPr>
              <p:cNvSpPr>
                <a:spLocks noGrp="1"/>
              </p:cNvSpPr>
              <p:nvPr>
                <p:ph idx="1"/>
              </p:nvPr>
            </p:nvSpPr>
            <p:spPr>
              <a:xfrm>
                <a:off x="457200" y="709787"/>
                <a:ext cx="8229600" cy="6148214"/>
              </a:xfrm>
            </p:spPr>
            <p:txBody>
              <a:bodyPr>
                <a:normAutofit fontScale="92500" lnSpcReduction="10000"/>
              </a:bodyPr>
              <a:lstStyle/>
              <a:p>
                <a:r>
                  <a:rPr lang="en-US" sz="1400" dirty="0"/>
                  <a:t>///// Feedforward network ///////////////////////////</a:t>
                </a:r>
              </a:p>
              <a:p>
                <a:r>
                  <a:rPr lang="en-US" sz="1400" dirty="0"/>
                  <a:t>FFN(x)=</a:t>
                </a:r>
                <a:r>
                  <a:rPr lang="en-US" sz="1400" dirty="0" err="1"/>
                  <a:t>Relu</a:t>
                </a:r>
                <a:r>
                  <a:rPr lang="en-US" sz="1400" dirty="0"/>
                  <a:t>(</a:t>
                </a:r>
                <a:r>
                  <a:rPr lang="en-US" sz="1400" dirty="0" err="1"/>
                  <a:t>Pano</a:t>
                </a:r>
                <a:r>
                  <a:rPr lang="en-US" sz="1400" dirty="0"/>
                  <a:t>*W1+b1)*W2+b2</a:t>
                </a:r>
              </a:p>
              <a:p>
                <a:r>
                  <a:rPr lang="en-US" sz="1400" dirty="0"/>
                  <a:t>FFN(x)</a:t>
                </a:r>
                <a:r>
                  <a:rPr lang="en-US" sz="1400" baseline="-25000" dirty="0"/>
                  <a:t> (</a:t>
                </a:r>
                <a:r>
                  <a:rPr lang="en-HK" sz="1400" baseline="-25000" dirty="0"/>
                  <a:t>L x </a:t>
                </a:r>
                <a:r>
                  <a:rPr lang="en-HK" sz="1400" baseline="-25000" dirty="0" err="1"/>
                  <a:t>dmodel</a:t>
                </a:r>
                <a:r>
                  <a:rPr lang="en-HK" sz="1400" baseline="-25000" dirty="0"/>
                  <a:t>)</a:t>
                </a:r>
              </a:p>
              <a:p>
                <a:r>
                  <a:rPr lang="en-US" sz="1400" dirty="0"/>
                  <a:t>=[</a:t>
                </a:r>
                <a:r>
                  <a:rPr lang="en-US" sz="1400" dirty="0" err="1"/>
                  <a:t>Relu</a:t>
                </a:r>
                <a:r>
                  <a:rPr lang="en-US" sz="1400" dirty="0"/>
                  <a:t>(</a:t>
                </a:r>
                <a:r>
                  <a:rPr lang="en-US" sz="1400" dirty="0" err="1"/>
                  <a:t>Pano</a:t>
                </a:r>
                <a:r>
                  <a:rPr lang="en-US" sz="1400" baseline="-25000" dirty="0"/>
                  <a:t>(L=5 x </a:t>
                </a:r>
                <a:r>
                  <a:rPr lang="en-US" sz="1400" baseline="-25000" dirty="0" err="1"/>
                  <a:t>dmodel</a:t>
                </a:r>
                <a:r>
                  <a:rPr lang="en-US" sz="1400" baseline="-25000" dirty="0"/>
                  <a:t>=6) </a:t>
                </a:r>
                <a:r>
                  <a:rPr lang="en-US" sz="1400" dirty="0"/>
                  <a:t>* W1</a:t>
                </a:r>
                <a:r>
                  <a:rPr lang="en-US" sz="1400" baseline="-25000" dirty="0"/>
                  <a:t>(</a:t>
                </a:r>
                <a:r>
                  <a:rPr lang="en-HK" sz="1400" baseline="-25000" dirty="0" err="1"/>
                  <a:t>dmodel</a:t>
                </a:r>
                <a:r>
                  <a:rPr lang="en-HK" sz="1400" baseline="-25000" dirty="0"/>
                  <a:t> x </a:t>
                </a:r>
                <a:r>
                  <a:rPr lang="en-HK" sz="1400" baseline="-25000" dirty="0" err="1"/>
                  <a:t>dff</a:t>
                </a:r>
                <a:r>
                  <a:rPr lang="en-HK" sz="1400" baseline="-25000" dirty="0"/>
                  <a:t>) </a:t>
                </a:r>
                <a:r>
                  <a:rPr lang="en-US" sz="1400" dirty="0"/>
                  <a:t>+b1 )*W2</a:t>
                </a:r>
                <a:r>
                  <a:rPr lang="en-US" sz="1400" baseline="-25000" dirty="0"/>
                  <a:t>(</a:t>
                </a:r>
                <a:r>
                  <a:rPr lang="en-US" sz="1400" baseline="-25000" dirty="0" err="1"/>
                  <a:t>dff</a:t>
                </a:r>
                <a:r>
                  <a:rPr lang="en-US" sz="1400" baseline="-25000" dirty="0"/>
                  <a:t> x </a:t>
                </a:r>
                <a:r>
                  <a:rPr lang="en-HK" sz="1400" baseline="-25000" dirty="0" err="1"/>
                  <a:t>dmodel</a:t>
                </a:r>
                <a:r>
                  <a:rPr lang="en-HK" sz="1400" baseline="-25000" dirty="0"/>
                  <a:t>)</a:t>
                </a:r>
                <a:r>
                  <a:rPr lang="en-US" sz="1400" dirty="0"/>
                  <a:t>] + b2</a:t>
                </a:r>
              </a:p>
              <a:p>
                <a:r>
                  <a:rPr lang="en-HK" sz="1400" dirty="0" err="1"/>
                  <a:t>Pano</a:t>
                </a:r>
                <a:r>
                  <a:rPr lang="en-HK" sz="1400" dirty="0"/>
                  <a:t> means Post attention normalized output</a:t>
                </a:r>
                <a:r>
                  <a:rPr lang="en-US" sz="1400" baseline="-25000" dirty="0"/>
                  <a:t>(L=5 x </a:t>
                </a:r>
                <a:r>
                  <a:rPr lang="en-US" sz="1400" baseline="-25000" dirty="0" err="1"/>
                  <a:t>dmodel</a:t>
                </a:r>
                <a:r>
                  <a:rPr lang="en-US" sz="1400" baseline="-25000" dirty="0"/>
                  <a:t>=6)</a:t>
                </a:r>
                <a:r>
                  <a:rPr lang="en-HK" sz="1400" dirty="0"/>
                  <a:t> </a:t>
                </a:r>
              </a:p>
              <a:p>
                <a:r>
                  <a:rPr lang="en-HK" sz="1400" dirty="0"/>
                  <a:t>W1 is </a:t>
                </a:r>
                <a:r>
                  <a:rPr lang="en-HK" sz="1400" dirty="0" err="1"/>
                  <a:t>dmodel</a:t>
                </a:r>
                <a:r>
                  <a:rPr lang="en-HK" sz="1400" dirty="0"/>
                  <a:t> x </a:t>
                </a:r>
                <a:r>
                  <a:rPr lang="en-HK" sz="1400" dirty="0" err="1"/>
                  <a:t>dff</a:t>
                </a:r>
                <a:endParaRPr lang="en-HK" sz="1400" dirty="0"/>
              </a:p>
              <a:p>
                <a:r>
                  <a:rPr lang="en-HK" sz="1400" dirty="0"/>
                  <a:t>W2 is </a:t>
                </a:r>
                <a:r>
                  <a:rPr lang="en-HK" sz="1400" dirty="0" err="1"/>
                  <a:t>dff</a:t>
                </a:r>
                <a:r>
                  <a:rPr lang="en-HK" sz="1400" dirty="0"/>
                  <a:t> x </a:t>
                </a:r>
                <a:r>
                  <a:rPr lang="en-HK" sz="1400" dirty="0" err="1"/>
                  <a:t>dmodel</a:t>
                </a:r>
                <a:endParaRPr lang="en-HK" sz="1400" dirty="0"/>
              </a:p>
              <a:p>
                <a:r>
                  <a:rPr lang="en-HK" sz="1400" dirty="0" err="1"/>
                  <a:t>Dff</a:t>
                </a:r>
                <a:r>
                  <a:rPr lang="en-HK" sz="1400" dirty="0"/>
                  <a:t> is 4 times of </a:t>
                </a:r>
                <a:r>
                  <a:rPr lang="en-HK" sz="1400" dirty="0" err="1"/>
                  <a:t>dmodel</a:t>
                </a:r>
                <a:r>
                  <a:rPr lang="en-HK" sz="1400" dirty="0"/>
                  <a:t> , if </a:t>
                </a:r>
                <a:r>
                  <a:rPr lang="en-HK" sz="1400" dirty="0" err="1"/>
                  <a:t>dmodel</a:t>
                </a:r>
                <a:r>
                  <a:rPr lang="en-HK" sz="1400" dirty="0"/>
                  <a:t> is 6, </a:t>
                </a:r>
                <a:r>
                  <a:rPr lang="en-HK" sz="1400" dirty="0" err="1"/>
                  <a:t>dff</a:t>
                </a:r>
                <a:r>
                  <a:rPr lang="en-HK" sz="1400" dirty="0"/>
                  <a:t>=4x6=24</a:t>
                </a:r>
              </a:p>
              <a:p>
                <a:r>
                  <a:rPr lang="en-HK" sz="1400" dirty="0"/>
                  <a:t>Note: </a:t>
                </a:r>
              </a:p>
              <a:p>
                <a:r>
                  <a:rPr lang="en-HK" sz="1400" dirty="0"/>
                  <a:t>b1 is a row vector of length </a:t>
                </a:r>
                <a:r>
                  <a:rPr lang="en-HK" sz="1400" dirty="0" err="1"/>
                  <a:t>dff</a:t>
                </a:r>
                <a:r>
                  <a:rPr lang="en-HK" sz="1400" dirty="0"/>
                  <a:t> (=4* </a:t>
                </a:r>
                <a:r>
                  <a:rPr lang="en-HK" sz="1400" dirty="0" err="1"/>
                  <a:t>dmodel</a:t>
                </a:r>
                <a:r>
                  <a:rPr lang="en-HK" sz="1400" dirty="0"/>
                  <a:t>)</a:t>
                </a:r>
              </a:p>
              <a:p>
                <a:r>
                  <a:rPr lang="en-HK" sz="1400" dirty="0"/>
                  <a:t>b2 is a row vector of length </a:t>
                </a:r>
                <a:r>
                  <a:rPr lang="en-HK" sz="1400" dirty="0" err="1"/>
                  <a:t>dmodel</a:t>
                </a:r>
                <a:endParaRPr lang="en-HK" sz="1400" dirty="0"/>
              </a:p>
              <a:p>
                <a:r>
                  <a:rPr lang="en-US" sz="1400" dirty="0"/>
                  <a:t>///// Attention Projection matrices , Weights W and Bias b</a:t>
                </a:r>
              </a:p>
              <a:p>
                <a:r>
                  <a:rPr lang="en-US" sz="1400" dirty="0"/>
                  <a:t>Q </a:t>
                </a:r>
                <a:r>
                  <a:rPr lang="en-US" sz="1400" baseline="-25000" dirty="0"/>
                  <a:t>(L=5 x </a:t>
                </a:r>
                <a:r>
                  <a:rPr lang="en-US" sz="1400" baseline="-25000" dirty="0" err="1"/>
                  <a:t>dq</a:t>
                </a:r>
                <a:r>
                  <a:rPr lang="en-US" sz="1400" baseline="-25000" dirty="0"/>
                  <a:t>=2)</a:t>
                </a:r>
                <a:r>
                  <a:rPr lang="en-US" sz="1400" dirty="0"/>
                  <a:t>=XPEX</a:t>
                </a:r>
                <a:r>
                  <a:rPr lang="en-US" sz="1400" baseline="-25000" dirty="0"/>
                  <a:t>(L x </a:t>
                </a:r>
                <a:r>
                  <a:rPr lang="en-US" sz="1400" baseline="-25000" dirty="0" err="1"/>
                  <a:t>dmodel</a:t>
                </a:r>
                <a:r>
                  <a:rPr lang="en-US" sz="1400" baseline="-25000" dirty="0"/>
                  <a:t>)</a:t>
                </a:r>
                <a:r>
                  <a:rPr lang="en-US" sz="1400" dirty="0"/>
                  <a:t>*</a:t>
                </a:r>
                <a:r>
                  <a:rPr lang="en-US" sz="1400" dirty="0" err="1"/>
                  <a:t>Wq</a:t>
                </a:r>
                <a:r>
                  <a:rPr lang="en-US" sz="1400" baseline="-25000" dirty="0"/>
                  <a:t>(</a:t>
                </a:r>
                <a:r>
                  <a:rPr lang="en-US" sz="1400" baseline="-25000" dirty="0" err="1"/>
                  <a:t>dmodel,dq</a:t>
                </a:r>
                <a:r>
                  <a:rPr lang="en-US" sz="1400" baseline="-25000" dirty="0"/>
                  <a:t>) </a:t>
                </a:r>
                <a:r>
                  <a:rPr lang="en-US" sz="1400" dirty="0"/>
                  <a:t>+1</a:t>
                </a:r>
                <a:r>
                  <a:rPr lang="en-US" sz="1400" baseline="-25000" dirty="0"/>
                  <a:t>L</a:t>
                </a:r>
                <a:r>
                  <a:rPr lang="en-US" sz="1400" dirty="0"/>
                  <a:t>*(</a:t>
                </a:r>
                <a:r>
                  <a:rPr lang="en-US" sz="1400" dirty="0" err="1"/>
                  <a:t>b</a:t>
                </a:r>
                <a:r>
                  <a:rPr lang="en-US" sz="1400" baseline="-25000" dirty="0" err="1"/>
                  <a:t>dq</a:t>
                </a:r>
                <a:r>
                  <a:rPr lang="en-US" sz="1400" dirty="0"/>
                  <a:t>)</a:t>
                </a:r>
                <a:r>
                  <a:rPr lang="en-US" sz="1400" baseline="30000" dirty="0"/>
                  <a:t>T</a:t>
                </a:r>
              </a:p>
              <a:p>
                <a:r>
                  <a:rPr lang="en-US" sz="1400" dirty="0"/>
                  <a:t>K </a:t>
                </a:r>
                <a:r>
                  <a:rPr lang="en-US" sz="1400" baseline="-25000" dirty="0"/>
                  <a:t>(L=5 x dk=2)</a:t>
                </a:r>
                <a:r>
                  <a:rPr lang="en-US" sz="1400" dirty="0"/>
                  <a:t>=XPEX</a:t>
                </a:r>
                <a:r>
                  <a:rPr lang="en-US" sz="1400" baseline="-25000" dirty="0"/>
                  <a:t>(L x </a:t>
                </a:r>
                <a:r>
                  <a:rPr lang="en-US" sz="1400" baseline="-25000" dirty="0" err="1"/>
                  <a:t>dmodel</a:t>
                </a:r>
                <a:r>
                  <a:rPr lang="en-US" sz="1400" baseline="-25000" dirty="0"/>
                  <a:t>)</a:t>
                </a:r>
                <a:r>
                  <a:rPr lang="en-US" sz="1400" dirty="0"/>
                  <a:t>*</a:t>
                </a:r>
                <a:r>
                  <a:rPr lang="en-US" sz="1400" dirty="0" err="1"/>
                  <a:t>Wk</a:t>
                </a:r>
                <a:r>
                  <a:rPr lang="en-US" sz="1400" baseline="-25000" dirty="0"/>
                  <a:t>(</a:t>
                </a:r>
                <a:r>
                  <a:rPr lang="en-US" sz="1400" baseline="-25000" dirty="0" err="1"/>
                  <a:t>dmodel,dk</a:t>
                </a:r>
                <a:r>
                  <a:rPr lang="en-US" sz="1400" baseline="-25000" dirty="0"/>
                  <a:t>)</a:t>
                </a:r>
                <a:r>
                  <a:rPr lang="en-US" sz="1400" dirty="0"/>
                  <a:t> +1</a:t>
                </a:r>
                <a:r>
                  <a:rPr lang="en-US" sz="1400" baseline="-25000" dirty="0"/>
                  <a:t>L</a:t>
                </a:r>
                <a:r>
                  <a:rPr lang="en-US" sz="1400" dirty="0"/>
                  <a:t>*(</a:t>
                </a:r>
                <a:r>
                  <a:rPr lang="en-US" sz="1400" dirty="0" err="1"/>
                  <a:t>b</a:t>
                </a:r>
                <a:r>
                  <a:rPr lang="en-US" sz="1400" baseline="-25000" dirty="0" err="1"/>
                  <a:t>dk</a:t>
                </a:r>
                <a:r>
                  <a:rPr lang="en-US" sz="1400" dirty="0"/>
                  <a:t>)</a:t>
                </a:r>
                <a:r>
                  <a:rPr lang="en-US" sz="1400" baseline="30000" dirty="0"/>
                  <a:t>T</a:t>
                </a:r>
                <a:endParaRPr lang="en-US" sz="1400" dirty="0"/>
              </a:p>
              <a:p>
                <a:r>
                  <a:rPr lang="en-US" sz="1400" dirty="0"/>
                  <a:t>V </a:t>
                </a:r>
                <a:r>
                  <a:rPr lang="en-US" sz="1400" baseline="-25000" dirty="0"/>
                  <a:t>(L=5 x dv=2)</a:t>
                </a:r>
                <a:r>
                  <a:rPr lang="en-US" sz="1400" dirty="0"/>
                  <a:t>=XPEX</a:t>
                </a:r>
                <a:r>
                  <a:rPr lang="en-US" sz="1400" baseline="-25000" dirty="0"/>
                  <a:t>(L x </a:t>
                </a:r>
                <a:r>
                  <a:rPr lang="en-US" sz="1400" baseline="-25000" dirty="0" err="1"/>
                  <a:t>dmodel</a:t>
                </a:r>
                <a:r>
                  <a:rPr lang="en-US" sz="1400" baseline="-25000" dirty="0"/>
                  <a:t>)</a:t>
                </a:r>
                <a:r>
                  <a:rPr lang="en-US" sz="1400" dirty="0"/>
                  <a:t>*</a:t>
                </a:r>
                <a:r>
                  <a:rPr lang="en-US" sz="1400" dirty="0" err="1"/>
                  <a:t>Wq</a:t>
                </a:r>
                <a:r>
                  <a:rPr lang="en-US" sz="1400" baseline="-25000" dirty="0"/>
                  <a:t>(</a:t>
                </a:r>
                <a:r>
                  <a:rPr lang="en-US" sz="1400" baseline="-25000" dirty="0" err="1"/>
                  <a:t>dmodel,dv</a:t>
                </a:r>
                <a:r>
                  <a:rPr lang="en-US" sz="1400" baseline="-25000" dirty="0"/>
                  <a:t>)</a:t>
                </a:r>
                <a:r>
                  <a:rPr lang="en-US" sz="1400" dirty="0"/>
                  <a:t> +1</a:t>
                </a:r>
                <a:r>
                  <a:rPr lang="en-US" sz="1400" baseline="-25000" dirty="0"/>
                  <a:t>L</a:t>
                </a:r>
                <a:r>
                  <a:rPr lang="en-US" sz="1400" dirty="0"/>
                  <a:t>*(</a:t>
                </a:r>
                <a:r>
                  <a:rPr lang="en-US" sz="1400" dirty="0" err="1"/>
                  <a:t>b</a:t>
                </a:r>
                <a:r>
                  <a:rPr lang="en-US" sz="1400" baseline="-25000" dirty="0" err="1"/>
                  <a:t>dv</a:t>
                </a:r>
                <a:r>
                  <a:rPr lang="en-US" sz="1400" dirty="0"/>
                  <a:t>)</a:t>
                </a:r>
                <a:r>
                  <a:rPr lang="en-US" sz="1400" baseline="30000" dirty="0"/>
                  <a:t>T</a:t>
                </a:r>
                <a:endParaRPr lang="en-US" sz="1400" dirty="0"/>
              </a:p>
              <a:p>
                <a:r>
                  <a:rPr lang="en-US" sz="1400" dirty="0" err="1"/>
                  <a:t>Wq</a:t>
                </a:r>
                <a:r>
                  <a:rPr lang="en-US" sz="1400" baseline="-25000" dirty="0"/>
                  <a:t>(</a:t>
                </a:r>
                <a:r>
                  <a:rPr lang="en-US" sz="1400" baseline="-25000" dirty="0" err="1"/>
                  <a:t>dmodel,dq</a:t>
                </a:r>
                <a:r>
                  <a:rPr lang="en-US" sz="1400" baseline="-25000" dirty="0"/>
                  <a:t>)</a:t>
                </a:r>
              </a:p>
              <a:p>
                <a:r>
                  <a:rPr lang="en-US" sz="1400" dirty="0" err="1"/>
                  <a:t>Wk</a:t>
                </a:r>
                <a:r>
                  <a:rPr lang="en-US" sz="1400" baseline="-25000" dirty="0"/>
                  <a:t>(</a:t>
                </a:r>
                <a:r>
                  <a:rPr lang="en-US" sz="1400" baseline="-25000" dirty="0" err="1"/>
                  <a:t>dmodel,dk</a:t>
                </a:r>
                <a:r>
                  <a:rPr lang="en-US" sz="1400" baseline="-25000" dirty="0"/>
                  <a:t>)</a:t>
                </a:r>
              </a:p>
              <a:p>
                <a:r>
                  <a:rPr lang="en-US" sz="1400" dirty="0"/>
                  <a:t>Wv</a:t>
                </a:r>
                <a:r>
                  <a:rPr lang="en-US" sz="1400" baseline="-25000" dirty="0"/>
                  <a:t>(</a:t>
                </a:r>
                <a:r>
                  <a:rPr lang="en-US" sz="1400" baseline="-25000" dirty="0" err="1"/>
                  <a:t>dmodel,dv</a:t>
                </a:r>
                <a:r>
                  <a:rPr lang="en-US" sz="1400" baseline="-25000" dirty="0"/>
                  <a:t>)</a:t>
                </a:r>
              </a:p>
              <a:p>
                <a:r>
                  <a:rPr lang="en-US" sz="1400" dirty="0"/>
                  <a:t>(</a:t>
                </a:r>
                <a:r>
                  <a:rPr lang="en-US" sz="1400" dirty="0" err="1"/>
                  <a:t>b</a:t>
                </a:r>
                <a:r>
                  <a:rPr lang="en-US" sz="1400" baseline="-25000" dirty="0" err="1"/>
                  <a:t>dq</a:t>
                </a:r>
                <a:r>
                  <a:rPr lang="en-US" sz="1400" dirty="0"/>
                  <a:t>)</a:t>
                </a:r>
                <a:r>
                  <a:rPr lang="en-US" sz="1400" baseline="30000" dirty="0"/>
                  <a:t> </a:t>
                </a:r>
                <a:r>
                  <a:rPr lang="en-US" sz="1400" dirty="0"/>
                  <a:t>a row vector of length </a:t>
                </a:r>
                <a:r>
                  <a:rPr lang="en-US" sz="1400" dirty="0" err="1"/>
                  <a:t>dq</a:t>
                </a:r>
                <a:endParaRPr lang="en-US" sz="1400" dirty="0"/>
              </a:p>
              <a:p>
                <a:r>
                  <a:rPr lang="en-US" sz="1400" dirty="0"/>
                  <a:t>(</a:t>
                </a:r>
                <a:r>
                  <a:rPr lang="en-US" sz="1400" dirty="0" err="1"/>
                  <a:t>b</a:t>
                </a:r>
                <a:r>
                  <a:rPr lang="en-US" sz="1400" baseline="-25000" dirty="0" err="1"/>
                  <a:t>dk</a:t>
                </a:r>
                <a:r>
                  <a:rPr lang="en-US" sz="1400" dirty="0"/>
                  <a:t>)</a:t>
                </a:r>
                <a:r>
                  <a:rPr lang="en-US" sz="1400" baseline="30000" dirty="0"/>
                  <a:t> </a:t>
                </a:r>
                <a:r>
                  <a:rPr lang="en-US" sz="1400" dirty="0"/>
                  <a:t>a row vector of length dk</a:t>
                </a:r>
              </a:p>
              <a:p>
                <a:r>
                  <a:rPr lang="en-US" sz="1400" dirty="0"/>
                  <a:t>(</a:t>
                </a:r>
                <a:r>
                  <a:rPr lang="en-US" sz="1400" dirty="0" err="1"/>
                  <a:t>b</a:t>
                </a:r>
                <a:r>
                  <a:rPr lang="en-US" sz="1400" baseline="-25000" dirty="0" err="1"/>
                  <a:t>dv</a:t>
                </a:r>
                <a:r>
                  <a:rPr lang="en-US" sz="1400" dirty="0"/>
                  <a:t>)</a:t>
                </a:r>
                <a:r>
                  <a:rPr lang="en-US" sz="1400" baseline="30000" dirty="0"/>
                  <a:t> </a:t>
                </a:r>
                <a:r>
                  <a:rPr lang="en-US" sz="1400" dirty="0"/>
                  <a:t>a row vector of length dv</a:t>
                </a:r>
              </a:p>
              <a:p>
                <a:r>
                  <a:rPr lang="en-US" sz="1400" dirty="0"/>
                  <a:t>/////////////////////// Layer Norm, </a:t>
                </a:r>
                <a:r>
                  <a:rPr lang="en-HK" sz="1400" dirty="0">
                    <a:solidFill>
                      <a:srgbClr val="FF0000"/>
                    </a:solidFill>
                    <a:sym typeface="Symbol" panose="05050102010706020507" pitchFamily="18" charset="2"/>
                  </a:rPr>
                  <a:t></a:t>
                </a:r>
                <a:r>
                  <a:rPr lang="en-HK" sz="1400" dirty="0">
                    <a:solidFill>
                      <a:srgbClr val="FF0000"/>
                    </a:solidFill>
                  </a:rPr>
                  <a:t>=1, </a:t>
                </a:r>
                <a:r>
                  <a:rPr lang="en-HK" sz="1400" dirty="0">
                    <a:solidFill>
                      <a:srgbClr val="FF0000"/>
                    </a:solidFill>
                    <a:sym typeface="Symbol" panose="05050102010706020507" pitchFamily="18" charset="2"/>
                  </a:rPr>
                  <a:t></a:t>
                </a:r>
                <a:r>
                  <a:rPr lang="en-HK" sz="1400" dirty="0">
                    <a:solidFill>
                      <a:srgbClr val="FF0000"/>
                    </a:solidFill>
                  </a:rPr>
                  <a:t>=0  are learnable parameters</a:t>
                </a:r>
                <a:endParaRPr lang="en-US" sz="1400" dirty="0"/>
              </a:p>
              <a:p>
                <a:r>
                  <a:rPr lang="en-HK" sz="1000" b="1" dirty="0">
                    <a:solidFill>
                      <a:srgbClr val="FF0000"/>
                    </a:solidFill>
                  </a:rPr>
                  <a:t>Pano(Value)</a:t>
                </a:r>
                <a:r>
                  <a:rPr lang="en-HK" sz="1000" dirty="0">
                    <a:solidFill>
                      <a:srgbClr val="FF0000"/>
                    </a:solidFill>
                  </a:rPr>
                  <a:t>=</a:t>
                </a:r>
                <a:r>
                  <a:rPr lang="en-HK" sz="1000" dirty="0" err="1">
                    <a:solidFill>
                      <a:srgbClr val="FF0000"/>
                    </a:solidFill>
                    <a:sym typeface="Symbol" panose="05050102010706020507" pitchFamily="18" charset="2"/>
                  </a:rPr>
                  <a:t>LayerNorm</a:t>
                </a:r>
                <a:r>
                  <a:rPr lang="en-HK" sz="1000" dirty="0">
                    <a:solidFill>
                      <a:srgbClr val="FF0000"/>
                    </a:solidFill>
                    <a:sym typeface="Symbol" panose="05050102010706020507" pitchFamily="18" charset="2"/>
                  </a:rPr>
                  <a:t>(value) = </a:t>
                </a:r>
                <a14:m>
                  <m:oMath xmlns:m="http://schemas.openxmlformats.org/officeDocument/2006/math">
                    <m:box>
                      <m:boxPr>
                        <m:ctrlPr>
                          <a:rPr lang="en-US" sz="1000" i="1">
                            <a:solidFill>
                              <a:srgbClr val="FF0000"/>
                            </a:solidFill>
                            <a:latin typeface="Cambria Math" panose="02040503050406030204" pitchFamily="18" charset="0"/>
                            <a:sym typeface="Symbol" panose="05050102010706020507" pitchFamily="18" charset="2"/>
                          </a:rPr>
                        </m:ctrlPr>
                      </m:boxPr>
                      <m:e>
                        <m:argPr>
                          <m:argSz m:val="-1"/>
                        </m:argPr>
                        <m:f>
                          <m:fPr>
                            <m:ctrlPr>
                              <a:rPr lang="en-US" sz="1000" i="1">
                                <a:solidFill>
                                  <a:srgbClr val="FF0000"/>
                                </a:solidFill>
                                <a:latin typeface="Cambria Math" panose="02040503050406030204" pitchFamily="18" charset="0"/>
                                <a:sym typeface="Symbol" panose="05050102010706020507" pitchFamily="18" charset="2"/>
                              </a:rPr>
                            </m:ctrlPr>
                          </m:fPr>
                          <m:num>
                            <m:r>
                              <a:rPr lang="en-US" sz="1000" i="1">
                                <a:solidFill>
                                  <a:srgbClr val="FF0000"/>
                                </a:solidFill>
                                <a:latin typeface="Cambria Math" panose="02040503050406030204" pitchFamily="18" charset="0"/>
                                <a:sym typeface="Symbol" panose="05050102010706020507" pitchFamily="18" charset="2"/>
                              </a:rPr>
                              <m:t>𝑣𝑎𝑙𝑢𝑒</m:t>
                            </m:r>
                            <m:r>
                              <a:rPr lang="en-US" sz="1000" i="1">
                                <a:solidFill>
                                  <a:srgbClr val="FF0000"/>
                                </a:solidFill>
                                <a:latin typeface="Cambria Math" panose="02040503050406030204" pitchFamily="18" charset="0"/>
                                <a:sym typeface="Symbol" panose="05050102010706020507" pitchFamily="18" charset="2"/>
                              </a:rPr>
                              <m:t>−</m:t>
                            </m:r>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𝜇</m:t>
                            </m:r>
                          </m:num>
                          <m:den>
                            <m:rad>
                              <m:radPr>
                                <m:degHide m:val="on"/>
                                <m:ctrlPr>
                                  <a:rPr lang="en-US" sz="1000" i="1">
                                    <a:solidFill>
                                      <a:srgbClr val="FF0000"/>
                                    </a:solidFill>
                                    <a:latin typeface="Cambria Math" panose="02040503050406030204" pitchFamily="18" charset="0"/>
                                    <a:sym typeface="Symbol" panose="05050102010706020507" pitchFamily="18" charset="2"/>
                                  </a:rPr>
                                </m:ctrlPr>
                              </m:radPr>
                              <m:deg/>
                              <m:e>
                                <m:sSup>
                                  <m:sSupPr>
                                    <m:ctrlP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ctrlPr>
                                  </m:sSupPr>
                                  <m:e>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𝜎</m:t>
                                    </m:r>
                                  </m:e>
                                  <m:sup>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2</m:t>
                                    </m:r>
                                  </m:sup>
                                </m:sSup>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𝜖</m:t>
                                </m:r>
                              </m:e>
                            </m:rad>
                          </m:den>
                        </m:f>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𝛾</m:t>
                        </m:r>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US" sz="1000" i="1">
                            <a:solidFill>
                              <a:srgbClr val="FF0000"/>
                            </a:solidFill>
                            <a:latin typeface="Cambria Math" panose="02040503050406030204" pitchFamily="18" charset="0"/>
                            <a:ea typeface="Cambria Math" panose="02040503050406030204" pitchFamily="18" charset="0"/>
                            <a:sym typeface="Symbol" panose="05050102010706020507" pitchFamily="18" charset="2"/>
                          </a:rPr>
                          <m:t>𝛽</m:t>
                        </m:r>
                      </m:e>
                    </m:box>
                  </m:oMath>
                </a14:m>
                <a:r>
                  <a:rPr lang="en-HK" sz="1000" dirty="0">
                    <a:solidFill>
                      <a:srgbClr val="FF0000"/>
                    </a:solidFill>
                  </a:rPr>
                  <a:t>, </a:t>
                </a:r>
                <a:r>
                  <a:rPr lang="en-US" sz="1000" dirty="0">
                    <a:solidFill>
                      <a:srgbClr val="FF0000"/>
                    </a:solidFill>
                    <a:sym typeface="Symbol" panose="05050102010706020507" pitchFamily="18" charset="2"/>
                  </a:rPr>
                  <a:t>=mean, std=standard deviation.</a:t>
                </a:r>
                <a:r>
                  <a:rPr lang="en-US" sz="1000" dirty="0">
                    <a:sym typeface="Symbol" panose="05050102010706020507" pitchFamily="18" charset="2"/>
                  </a:rPr>
                  <a:t> </a:t>
                </a:r>
                <a:r>
                  <a:rPr lang="en-HK" sz="1000" dirty="0">
                    <a:solidFill>
                      <a:srgbClr val="FF0000"/>
                    </a:solidFill>
                    <a:sym typeface="Symbol" panose="05050102010706020507" pitchFamily="18" charset="2"/>
                  </a:rPr>
                  <a:t>Assume learnable scale factor </a:t>
                </a:r>
                <a:r>
                  <a:rPr lang="en-HK" sz="1000" dirty="0">
                    <a:solidFill>
                      <a:srgbClr val="FF0000"/>
                    </a:solidFill>
                  </a:rPr>
                  <a:t>=1, learnable shift(bias) factor </a:t>
                </a:r>
                <a:r>
                  <a:rPr lang="en-HK" sz="1000" dirty="0">
                    <a:solidFill>
                      <a:srgbClr val="FF0000"/>
                    </a:solidFill>
                    <a:sym typeface="Symbol" panose="05050102010706020507" pitchFamily="18" charset="2"/>
                  </a:rPr>
                  <a:t></a:t>
                </a:r>
                <a:r>
                  <a:rPr lang="en-HK" sz="1000" dirty="0">
                    <a:solidFill>
                      <a:srgbClr val="FF0000"/>
                    </a:solidFill>
                  </a:rPr>
                  <a:t>=0  to simplify discussion.  </a:t>
                </a:r>
                <a:r>
                  <a:rPr lang="en-HK" sz="1000" dirty="0">
                    <a:solidFill>
                      <a:srgbClr val="FF0000"/>
                    </a:solidFill>
                    <a:sym typeface="Symbol" panose="05050102010706020507" pitchFamily="18" charset="2"/>
                  </a:rPr>
                  <a:t> and  are row vectors with length </a:t>
                </a:r>
                <a:r>
                  <a:rPr lang="en-HK" sz="1000" dirty="0" err="1">
                    <a:solidFill>
                      <a:srgbClr val="FF0000"/>
                    </a:solidFill>
                    <a:sym typeface="Symbol" panose="05050102010706020507" pitchFamily="18" charset="2"/>
                  </a:rPr>
                  <a:t>dmodel</a:t>
                </a:r>
                <a:r>
                  <a:rPr lang="en-HK" sz="1000" dirty="0">
                    <a:solidFill>
                      <a:srgbClr val="FF0000"/>
                    </a:solidFill>
                    <a:sym typeface="Symbol" panose="05050102010706020507" pitchFamily="18" charset="2"/>
                  </a:rPr>
                  <a:t>. </a:t>
                </a:r>
                <a:r>
                  <a:rPr lang="el-GR" sz="1000" dirty="0">
                    <a:solidFill>
                      <a:srgbClr val="FF0000"/>
                    </a:solidFill>
                    <a:latin typeface="Times New Roman" panose="02020603050405020304" pitchFamily="18" charset="0"/>
                    <a:cs typeface="Times New Roman" panose="02020603050405020304" pitchFamily="18" charset="0"/>
                  </a:rPr>
                  <a:t>ϵ</a:t>
                </a:r>
                <a:r>
                  <a:rPr lang="en-US" sz="1000" dirty="0">
                    <a:solidFill>
                      <a:srgbClr val="FF0000"/>
                    </a:solidFill>
                    <a:latin typeface="Times New Roman" panose="02020603050405020304" pitchFamily="18" charset="0"/>
                    <a:cs typeface="Times New Roman" panose="02020603050405020304" pitchFamily="18" charset="0"/>
                  </a:rPr>
                  <a:t> </a:t>
                </a:r>
                <a:r>
                  <a:rPr lang="en-HK" sz="1000" dirty="0">
                    <a:solidFill>
                      <a:srgbClr val="FF0000"/>
                    </a:solidFill>
                  </a:rPr>
                  <a:t>=0.0001 to avoid divided by 0.</a:t>
                </a:r>
              </a:p>
              <a:p>
                <a:r>
                  <a:rPr lang="en-US" sz="1400" dirty="0"/>
                  <a:t>Note: </a:t>
                </a:r>
              </a:p>
              <a:p>
                <a:pPr lvl="1"/>
                <a:r>
                  <a:rPr lang="en-US" sz="1200" dirty="0"/>
                  <a:t>“Add operation” as no weights and </a:t>
                </a:r>
                <a:r>
                  <a:rPr lang="en-US" sz="1200" dirty="0" err="1"/>
                  <a:t>bais</a:t>
                </a:r>
                <a:r>
                  <a:rPr lang="en-US" sz="1200" dirty="0"/>
                  <a:t>.</a:t>
                </a:r>
              </a:p>
              <a:p>
                <a:pPr lvl="1"/>
                <a:r>
                  <a:rPr lang="en-US" sz="1200" dirty="0"/>
                  <a:t>“Norm  operation” has trainable scaling and biases (not discussed here)</a:t>
                </a:r>
              </a:p>
              <a:p>
                <a:pPr lvl="1"/>
                <a:r>
                  <a:rPr lang="en-US" sz="1200" dirty="0"/>
                  <a:t>Input embedding has no bias</a:t>
                </a:r>
              </a:p>
              <a:p>
                <a:endParaRPr lang="en-US" sz="1400" dirty="0"/>
              </a:p>
              <a:p>
                <a:endParaRPr lang="en-US" sz="1100" dirty="0"/>
              </a:p>
              <a:p>
                <a:endParaRPr lang="en-US" sz="1100" dirty="0"/>
              </a:p>
            </p:txBody>
          </p:sp>
        </mc:Choice>
        <mc:Fallback xmlns="">
          <p:sp>
            <p:nvSpPr>
              <p:cNvPr id="3" name="Content Placeholder 2">
                <a:extLst>
                  <a:ext uri="{FF2B5EF4-FFF2-40B4-BE49-F238E27FC236}">
                    <a16:creationId xmlns:a16="http://schemas.microsoft.com/office/drawing/2014/main" id="{A2806F1C-7F5C-9065-53FD-9E170E6CF11F}"/>
                  </a:ext>
                </a:extLst>
              </p:cNvPr>
              <p:cNvSpPr>
                <a:spLocks noGrp="1" noRot="1" noChangeAspect="1" noMove="1" noResize="1" noEditPoints="1" noAdjustHandles="1" noChangeArrowheads="1" noChangeShapeType="1" noTextEdit="1"/>
              </p:cNvSpPr>
              <p:nvPr>
                <p:ph idx="1"/>
              </p:nvPr>
            </p:nvSpPr>
            <p:spPr>
              <a:xfrm>
                <a:off x="457200" y="709787"/>
                <a:ext cx="8229600" cy="6148214"/>
              </a:xfrm>
              <a:blipFill>
                <a:blip r:embed="rId2"/>
                <a:stretch>
                  <a:fillRect t="-396"/>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6675C5A6-18D7-E609-B00B-3DAC7E6CC070}"/>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757E4F0D-1BB1-4761-7DBE-E8134A8A3E5F}"/>
              </a:ext>
            </a:extLst>
          </p:cNvPr>
          <p:cNvSpPr>
            <a:spLocks noGrp="1"/>
          </p:cNvSpPr>
          <p:nvPr>
            <p:ph type="sldNum" sz="quarter" idx="12"/>
          </p:nvPr>
        </p:nvSpPr>
        <p:spPr/>
        <p:txBody>
          <a:bodyPr/>
          <a:lstStyle/>
          <a:p>
            <a:fld id="{7C12A529-2220-4038-9210-A21DB7BAEFCE}" type="slidenum">
              <a:rPr lang="en-US" smtClean="0"/>
              <a:t>46</a:t>
            </a:fld>
            <a:endParaRPr lang="en-US"/>
          </a:p>
        </p:txBody>
      </p:sp>
      <p:pic>
        <p:nvPicPr>
          <p:cNvPr id="6" name="Picture 5">
            <a:extLst>
              <a:ext uri="{FF2B5EF4-FFF2-40B4-BE49-F238E27FC236}">
                <a16:creationId xmlns:a16="http://schemas.microsoft.com/office/drawing/2014/main" id="{FD22604A-94D6-0A83-A533-A419FF4BFD10}"/>
              </a:ext>
            </a:extLst>
          </p:cNvPr>
          <p:cNvPicPr>
            <a:picLocks noChangeAspect="1"/>
          </p:cNvPicPr>
          <p:nvPr/>
        </p:nvPicPr>
        <p:blipFill>
          <a:blip r:embed="rId3"/>
          <a:stretch>
            <a:fillRect/>
          </a:stretch>
        </p:blipFill>
        <p:spPr>
          <a:xfrm>
            <a:off x="6196648" y="1731585"/>
            <a:ext cx="2490152" cy="3394830"/>
          </a:xfrm>
          <a:prstGeom prst="rect">
            <a:avLst/>
          </a:prstGeom>
        </p:spPr>
      </p:pic>
      <p:cxnSp>
        <p:nvCxnSpPr>
          <p:cNvPr id="8" name="Straight Arrow Connector 7">
            <a:extLst>
              <a:ext uri="{FF2B5EF4-FFF2-40B4-BE49-F238E27FC236}">
                <a16:creationId xmlns:a16="http://schemas.microsoft.com/office/drawing/2014/main" id="{C1825489-EF0C-7EBD-BB9B-DB42674B757C}"/>
              </a:ext>
            </a:extLst>
          </p:cNvPr>
          <p:cNvCxnSpPr/>
          <p:nvPr/>
        </p:nvCxnSpPr>
        <p:spPr>
          <a:xfrm>
            <a:off x="4876800" y="1828800"/>
            <a:ext cx="1828800" cy="152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C981998-E02C-7FC3-FB1D-652A89BE495C}"/>
              </a:ext>
            </a:extLst>
          </p:cNvPr>
          <p:cNvCxnSpPr>
            <a:cxnSpLocks/>
          </p:cNvCxnSpPr>
          <p:nvPr/>
        </p:nvCxnSpPr>
        <p:spPr>
          <a:xfrm flipV="1">
            <a:off x="4267201" y="3783894"/>
            <a:ext cx="1752599" cy="1785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0956CAD-4B21-9D51-6624-5E9E3095022D}"/>
              </a:ext>
            </a:extLst>
          </p:cNvPr>
          <p:cNvPicPr>
            <a:picLocks noChangeAspect="1"/>
          </p:cNvPicPr>
          <p:nvPr/>
        </p:nvPicPr>
        <p:blipFill>
          <a:blip r:embed="rId4"/>
          <a:stretch>
            <a:fillRect/>
          </a:stretch>
        </p:blipFill>
        <p:spPr>
          <a:xfrm>
            <a:off x="5791200" y="976826"/>
            <a:ext cx="2541811" cy="484747"/>
          </a:xfrm>
          <a:prstGeom prst="rect">
            <a:avLst/>
          </a:prstGeom>
        </p:spPr>
      </p:pic>
      <p:pic>
        <p:nvPicPr>
          <p:cNvPr id="10" name="Picture 9">
            <a:extLst>
              <a:ext uri="{FF2B5EF4-FFF2-40B4-BE49-F238E27FC236}">
                <a16:creationId xmlns:a16="http://schemas.microsoft.com/office/drawing/2014/main" id="{F8127500-FCF2-13D3-05EA-EB35044BB84E}"/>
              </a:ext>
            </a:extLst>
          </p:cNvPr>
          <p:cNvPicPr>
            <a:picLocks noChangeAspect="1"/>
          </p:cNvPicPr>
          <p:nvPr/>
        </p:nvPicPr>
        <p:blipFill>
          <a:blip r:embed="rId5"/>
          <a:stretch>
            <a:fillRect/>
          </a:stretch>
        </p:blipFill>
        <p:spPr>
          <a:xfrm>
            <a:off x="4180212" y="3593783"/>
            <a:ext cx="1169934" cy="1231583"/>
          </a:xfrm>
          <a:prstGeom prst="rect">
            <a:avLst/>
          </a:prstGeom>
        </p:spPr>
      </p:pic>
      <p:sp>
        <p:nvSpPr>
          <p:cNvPr id="11" name="Oval 10">
            <a:extLst>
              <a:ext uri="{FF2B5EF4-FFF2-40B4-BE49-F238E27FC236}">
                <a16:creationId xmlns:a16="http://schemas.microsoft.com/office/drawing/2014/main" id="{F624EA8D-2152-7A42-2626-44C4F6BD0BE6}"/>
              </a:ext>
            </a:extLst>
          </p:cNvPr>
          <p:cNvSpPr/>
          <p:nvPr/>
        </p:nvSpPr>
        <p:spPr>
          <a:xfrm>
            <a:off x="6135688" y="3204369"/>
            <a:ext cx="1524000" cy="838200"/>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3170125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4396-F045-622A-FD41-2E44A50D0893}"/>
              </a:ext>
            </a:extLst>
          </p:cNvPr>
          <p:cNvSpPr>
            <a:spLocks noGrp="1"/>
          </p:cNvSpPr>
          <p:nvPr>
            <p:ph type="ctrTitle"/>
          </p:nvPr>
        </p:nvSpPr>
        <p:spPr/>
        <p:txBody>
          <a:bodyPr/>
          <a:lstStyle/>
          <a:p>
            <a:r>
              <a:rPr lang="en-US" dirty="0"/>
              <a:t>Transformer Decoder</a:t>
            </a:r>
            <a:endParaRPr lang="en-HK" dirty="0"/>
          </a:p>
        </p:txBody>
      </p:sp>
      <p:sp>
        <p:nvSpPr>
          <p:cNvPr id="6" name="Subtitle 5">
            <a:extLst>
              <a:ext uri="{FF2B5EF4-FFF2-40B4-BE49-F238E27FC236}">
                <a16:creationId xmlns:a16="http://schemas.microsoft.com/office/drawing/2014/main" id="{2B541A29-C144-3C21-BED1-3EAF182F1809}"/>
              </a:ext>
            </a:extLst>
          </p:cNvPr>
          <p:cNvSpPr>
            <a:spLocks noGrp="1"/>
          </p:cNvSpPr>
          <p:nvPr>
            <p:ph type="subTitle" idx="1"/>
          </p:nvPr>
        </p:nvSpPr>
        <p:spPr/>
        <p:txBody>
          <a:bodyPr/>
          <a:lstStyle/>
          <a:p>
            <a:r>
              <a:rPr lang="en-US" dirty="0"/>
              <a:t>Processing steps</a:t>
            </a:r>
            <a:endParaRPr lang="en-HK" dirty="0"/>
          </a:p>
        </p:txBody>
      </p:sp>
      <p:sp>
        <p:nvSpPr>
          <p:cNvPr id="4" name="Footer Placeholder 3">
            <a:extLst>
              <a:ext uri="{FF2B5EF4-FFF2-40B4-BE49-F238E27FC236}">
                <a16:creationId xmlns:a16="http://schemas.microsoft.com/office/drawing/2014/main" id="{2A1C4859-0B16-B73A-49C8-1CC505463EB2}"/>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D037DEE6-4967-E649-1420-03135E603662}"/>
              </a:ext>
            </a:extLst>
          </p:cNvPr>
          <p:cNvSpPr>
            <a:spLocks noGrp="1"/>
          </p:cNvSpPr>
          <p:nvPr>
            <p:ph type="sldNum" sz="quarter" idx="12"/>
          </p:nvPr>
        </p:nvSpPr>
        <p:spPr/>
        <p:txBody>
          <a:bodyPr/>
          <a:lstStyle/>
          <a:p>
            <a:fld id="{7C12A529-2220-4038-9210-A21DB7BAEFCE}" type="slidenum">
              <a:rPr lang="en-US" smtClean="0"/>
              <a:t>47</a:t>
            </a:fld>
            <a:endParaRPr lang="en-US"/>
          </a:p>
        </p:txBody>
      </p:sp>
    </p:spTree>
    <p:extLst>
      <p:ext uri="{BB962C8B-B14F-4D97-AF65-F5344CB8AC3E}">
        <p14:creationId xmlns:p14="http://schemas.microsoft.com/office/powerpoint/2010/main" val="4224729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FA0EE-2C0E-4641-F792-DC5C7D365E8F}"/>
              </a:ext>
            </a:extLst>
          </p:cNvPr>
          <p:cNvSpPr>
            <a:spLocks noGrp="1"/>
          </p:cNvSpPr>
          <p:nvPr>
            <p:ph type="title"/>
          </p:nvPr>
        </p:nvSpPr>
        <p:spPr>
          <a:xfrm>
            <a:off x="457200" y="153575"/>
            <a:ext cx="5949090" cy="1264063"/>
          </a:xfrm>
        </p:spPr>
        <p:txBody>
          <a:bodyPr>
            <a:noAutofit/>
          </a:bodyPr>
          <a:lstStyle/>
          <a:p>
            <a:r>
              <a:rPr lang="en-US" sz="2800" dirty="0"/>
              <a:t>Encoder + decode</a:t>
            </a:r>
            <a:br>
              <a:rPr lang="en-US" sz="2800" dirty="0"/>
            </a:br>
            <a:r>
              <a:rPr lang="en-US" sz="2800" dirty="0"/>
              <a:t>Architectures are similar except:</a:t>
            </a:r>
          </a:p>
        </p:txBody>
      </p:sp>
      <p:sp>
        <p:nvSpPr>
          <p:cNvPr id="3" name="Content Placeholder 2">
            <a:extLst>
              <a:ext uri="{FF2B5EF4-FFF2-40B4-BE49-F238E27FC236}">
                <a16:creationId xmlns:a16="http://schemas.microsoft.com/office/drawing/2014/main" id="{423C8F0A-671A-BF05-BDCC-7E573343A6D9}"/>
              </a:ext>
            </a:extLst>
          </p:cNvPr>
          <p:cNvSpPr>
            <a:spLocks noGrp="1"/>
          </p:cNvSpPr>
          <p:nvPr>
            <p:ph idx="1"/>
          </p:nvPr>
        </p:nvSpPr>
        <p:spPr>
          <a:xfrm>
            <a:off x="381000" y="1219200"/>
            <a:ext cx="5949090" cy="4602163"/>
          </a:xfrm>
        </p:spPr>
        <p:txBody>
          <a:bodyPr>
            <a:normAutofit/>
          </a:bodyPr>
          <a:lstStyle/>
          <a:p>
            <a:r>
              <a:rPr lang="en-US" sz="2400" dirty="0"/>
              <a:t>In decoder “</a:t>
            </a:r>
            <a:r>
              <a:rPr lang="en-US" sz="2400" dirty="0">
                <a:solidFill>
                  <a:srgbClr val="0070C0"/>
                </a:solidFill>
              </a:rPr>
              <a:t>Key (K) and Query (Q)” are from the Encoder</a:t>
            </a:r>
          </a:p>
          <a:p>
            <a:r>
              <a:rPr lang="en-US" sz="2400" dirty="0"/>
              <a:t>“Value (V)” is from the </a:t>
            </a:r>
            <a:r>
              <a:rPr lang="en-US" sz="2400" dirty="0">
                <a:solidFill>
                  <a:srgbClr val="FF0000"/>
                </a:solidFill>
              </a:rPr>
              <a:t>decoder input</a:t>
            </a:r>
          </a:p>
          <a:p>
            <a:endParaRPr lang="en-US" sz="2400" dirty="0"/>
          </a:p>
        </p:txBody>
      </p:sp>
      <p:sp>
        <p:nvSpPr>
          <p:cNvPr id="4" name="Footer Placeholder 3">
            <a:extLst>
              <a:ext uri="{FF2B5EF4-FFF2-40B4-BE49-F238E27FC236}">
                <a16:creationId xmlns:a16="http://schemas.microsoft.com/office/drawing/2014/main" id="{9C6E5F61-6C5E-EECB-1755-7D1824F7F0BA}"/>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4BB2F565-C069-9F96-4565-616E406176A9}"/>
              </a:ext>
            </a:extLst>
          </p:cNvPr>
          <p:cNvSpPr>
            <a:spLocks noGrp="1"/>
          </p:cNvSpPr>
          <p:nvPr>
            <p:ph type="sldNum" sz="quarter" idx="12"/>
          </p:nvPr>
        </p:nvSpPr>
        <p:spPr/>
        <p:txBody>
          <a:bodyPr/>
          <a:lstStyle/>
          <a:p>
            <a:fld id="{7C12A529-2220-4038-9210-A21DB7BAEFCE}" type="slidenum">
              <a:rPr lang="en-US" smtClean="0"/>
              <a:t>48</a:t>
            </a:fld>
            <a:endParaRPr lang="en-US"/>
          </a:p>
        </p:txBody>
      </p:sp>
      <p:pic>
        <p:nvPicPr>
          <p:cNvPr id="5122" name="Picture 2">
            <a:extLst>
              <a:ext uri="{FF2B5EF4-FFF2-40B4-BE49-F238E27FC236}">
                <a16:creationId xmlns:a16="http://schemas.microsoft.com/office/drawing/2014/main" id="{ECC45793-287D-75EE-2173-941E199A4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45743"/>
            <a:ext cx="6477000" cy="3680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C5BEE0-3E1A-3678-C509-AD49B489AF5E}"/>
              </a:ext>
            </a:extLst>
          </p:cNvPr>
          <p:cNvPicPr>
            <a:picLocks noChangeAspect="1"/>
          </p:cNvPicPr>
          <p:nvPr/>
        </p:nvPicPr>
        <p:blipFill>
          <a:blip r:embed="rId3"/>
          <a:stretch>
            <a:fillRect/>
          </a:stretch>
        </p:blipFill>
        <p:spPr>
          <a:xfrm>
            <a:off x="6538812" y="458375"/>
            <a:ext cx="2356710" cy="3212909"/>
          </a:xfrm>
          <a:prstGeom prst="rect">
            <a:avLst/>
          </a:prstGeom>
        </p:spPr>
      </p:pic>
      <p:sp>
        <p:nvSpPr>
          <p:cNvPr id="8" name="TextBox 7">
            <a:extLst>
              <a:ext uri="{FF2B5EF4-FFF2-40B4-BE49-F238E27FC236}">
                <a16:creationId xmlns:a16="http://schemas.microsoft.com/office/drawing/2014/main" id="{44D75B0A-8053-A57E-981D-3FB9CB67B9B3}"/>
              </a:ext>
            </a:extLst>
          </p:cNvPr>
          <p:cNvSpPr txBox="1"/>
          <p:nvPr/>
        </p:nvSpPr>
        <p:spPr>
          <a:xfrm>
            <a:off x="3886200" y="5873395"/>
            <a:ext cx="1828800" cy="369332"/>
          </a:xfrm>
          <a:prstGeom prst="rect">
            <a:avLst/>
          </a:prstGeom>
          <a:noFill/>
        </p:spPr>
        <p:txBody>
          <a:bodyPr wrap="square">
            <a:spAutoFit/>
          </a:bodyPr>
          <a:lstStyle/>
          <a:p>
            <a:r>
              <a:rPr lang="en-US" sz="1800" dirty="0">
                <a:solidFill>
                  <a:srgbClr val="FF0000"/>
                </a:solidFill>
              </a:rPr>
              <a:t>decoder input</a:t>
            </a:r>
            <a:endParaRPr lang="en-US" dirty="0">
              <a:solidFill>
                <a:srgbClr val="FF0000"/>
              </a:solidFill>
            </a:endParaRPr>
          </a:p>
        </p:txBody>
      </p:sp>
      <p:sp>
        <p:nvSpPr>
          <p:cNvPr id="9" name="TextBox 8">
            <a:extLst>
              <a:ext uri="{FF2B5EF4-FFF2-40B4-BE49-F238E27FC236}">
                <a16:creationId xmlns:a16="http://schemas.microsoft.com/office/drawing/2014/main" id="{FAC44318-11A3-13DC-8365-7BAD2230E279}"/>
              </a:ext>
            </a:extLst>
          </p:cNvPr>
          <p:cNvSpPr txBox="1"/>
          <p:nvPr/>
        </p:nvSpPr>
        <p:spPr>
          <a:xfrm>
            <a:off x="762000" y="6186205"/>
            <a:ext cx="1828800" cy="369332"/>
          </a:xfrm>
          <a:prstGeom prst="rect">
            <a:avLst/>
          </a:prstGeom>
          <a:noFill/>
        </p:spPr>
        <p:txBody>
          <a:bodyPr wrap="square">
            <a:spAutoFit/>
          </a:bodyPr>
          <a:lstStyle/>
          <a:p>
            <a:r>
              <a:rPr lang="en-US" sz="1800" dirty="0"/>
              <a:t>Encoder input</a:t>
            </a:r>
            <a:endParaRPr lang="en-US" dirty="0"/>
          </a:p>
        </p:txBody>
      </p:sp>
      <p:cxnSp>
        <p:nvCxnSpPr>
          <p:cNvPr id="11" name="Straight Arrow Connector 10">
            <a:extLst>
              <a:ext uri="{FF2B5EF4-FFF2-40B4-BE49-F238E27FC236}">
                <a16:creationId xmlns:a16="http://schemas.microsoft.com/office/drawing/2014/main" id="{3D5956E4-DB24-70F2-C918-F2864E55D8A8}"/>
              </a:ext>
            </a:extLst>
          </p:cNvPr>
          <p:cNvCxnSpPr/>
          <p:nvPr/>
        </p:nvCxnSpPr>
        <p:spPr>
          <a:xfrm>
            <a:off x="2819400" y="1524000"/>
            <a:ext cx="762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3D5435-4057-DBCA-8C35-09EE3BFA0A39}"/>
              </a:ext>
            </a:extLst>
          </p:cNvPr>
          <p:cNvCxnSpPr>
            <a:cxnSpLocks/>
          </p:cNvCxnSpPr>
          <p:nvPr/>
        </p:nvCxnSpPr>
        <p:spPr>
          <a:xfrm flipH="1">
            <a:off x="3104322" y="1600200"/>
            <a:ext cx="355584"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960414C-6FA6-9A4C-3A22-995749A76462}"/>
              </a:ext>
            </a:extLst>
          </p:cNvPr>
          <p:cNvCxnSpPr/>
          <p:nvPr/>
        </p:nvCxnSpPr>
        <p:spPr>
          <a:xfrm flipV="1">
            <a:off x="4114800" y="4792590"/>
            <a:ext cx="304800" cy="1020763"/>
          </a:xfrm>
          <a:prstGeom prst="straightConnector1">
            <a:avLst/>
          </a:prstGeom>
          <a:ln w="3175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3455E6-EE12-6F95-E6F4-1DB7A50F9133}"/>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9FC49C94-1263-1078-3194-A2F8F4F51B6B}"/>
              </a:ext>
            </a:extLst>
          </p:cNvPr>
          <p:cNvSpPr txBox="1"/>
          <p:nvPr/>
        </p:nvSpPr>
        <p:spPr>
          <a:xfrm>
            <a:off x="12039600" y="3581400"/>
            <a:ext cx="76200"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813929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Decoder: multi-head self-attention for input/target</a:t>
            </a:r>
          </a:p>
        </p:txBody>
      </p:sp>
      <p:sp>
        <p:nvSpPr>
          <p:cNvPr id="3" name="Content Placeholder 2"/>
          <p:cNvSpPr>
            <a:spLocks noGrp="1"/>
          </p:cNvSpPr>
          <p:nvPr>
            <p:ph idx="1"/>
          </p:nvPr>
        </p:nvSpPr>
        <p:spPr>
          <a:xfrm>
            <a:off x="457200" y="1752600"/>
            <a:ext cx="5562600" cy="4373563"/>
          </a:xfrm>
        </p:spPr>
        <p:txBody>
          <a:bodyPr>
            <a:normAutofit lnSpcReduction="10000"/>
          </a:bodyPr>
          <a:lstStyle/>
          <a:p>
            <a:r>
              <a:rPr lang="en-US" dirty="0"/>
              <a:t>In machine translation:  decoder is similar to the encoder except input is from the “outputs shift right” , we call this input “</a:t>
            </a:r>
            <a:r>
              <a:rPr lang="en-US" dirty="0">
                <a:solidFill>
                  <a:srgbClr val="FF0000"/>
                </a:solidFill>
              </a:rPr>
              <a:t>target input” </a:t>
            </a:r>
            <a:r>
              <a:rPr lang="en-US" dirty="0"/>
              <a:t>here.</a:t>
            </a:r>
          </a:p>
          <a:p>
            <a:r>
              <a:rPr lang="en-US" dirty="0"/>
              <a:t>See the usage of this input in application1: machine translation, later in this ppt.</a:t>
            </a:r>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49</a:t>
            </a:fld>
            <a:endParaRPr lang="en-US"/>
          </a:p>
        </p:txBody>
      </p:sp>
      <p:pic>
        <p:nvPicPr>
          <p:cNvPr id="6" name="Picture 5"/>
          <p:cNvPicPr>
            <a:picLocks noChangeAspect="1"/>
          </p:cNvPicPr>
          <p:nvPr/>
        </p:nvPicPr>
        <p:blipFill>
          <a:blip r:embed="rId2"/>
          <a:stretch>
            <a:fillRect/>
          </a:stretch>
        </p:blipFill>
        <p:spPr>
          <a:xfrm>
            <a:off x="6172200" y="1690689"/>
            <a:ext cx="2802835" cy="3821112"/>
          </a:xfrm>
          <a:prstGeom prst="rect">
            <a:avLst/>
          </a:prstGeom>
        </p:spPr>
      </p:pic>
      <p:cxnSp>
        <p:nvCxnSpPr>
          <p:cNvPr id="7" name="Straight Arrow Connector 6"/>
          <p:cNvCxnSpPr/>
          <p:nvPr/>
        </p:nvCxnSpPr>
        <p:spPr>
          <a:xfrm>
            <a:off x="5715000" y="1578429"/>
            <a:ext cx="2256182" cy="1762885"/>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E52B074-3035-100A-D9FF-7637D974AB6A}"/>
              </a:ext>
            </a:extLst>
          </p:cNvPr>
          <p:cNvSpPr txBox="1"/>
          <p:nvPr/>
        </p:nvSpPr>
        <p:spPr>
          <a:xfrm>
            <a:off x="8060635" y="5742887"/>
            <a:ext cx="914400" cy="646331"/>
          </a:xfrm>
          <a:prstGeom prst="rect">
            <a:avLst/>
          </a:prstGeom>
          <a:noFill/>
        </p:spPr>
        <p:txBody>
          <a:bodyPr wrap="square" rtlCol="0">
            <a:spAutoFit/>
          </a:bodyPr>
          <a:lstStyle/>
          <a:p>
            <a:r>
              <a:rPr lang="en-US" dirty="0">
                <a:solidFill>
                  <a:srgbClr val="FF0000"/>
                </a:solidFill>
              </a:rPr>
              <a:t>target input</a:t>
            </a:r>
            <a:endParaRPr lang="en-US" dirty="0"/>
          </a:p>
        </p:txBody>
      </p:sp>
      <p:cxnSp>
        <p:nvCxnSpPr>
          <p:cNvPr id="9" name="Straight Arrow Connector 8">
            <a:extLst>
              <a:ext uri="{FF2B5EF4-FFF2-40B4-BE49-F238E27FC236}">
                <a16:creationId xmlns:a16="http://schemas.microsoft.com/office/drawing/2014/main" id="{522CC782-AFE7-1404-EA77-19246A97FA6D}"/>
              </a:ext>
            </a:extLst>
          </p:cNvPr>
          <p:cNvCxnSpPr>
            <a:cxnSpLocks/>
            <a:stCxn id="8" idx="0"/>
          </p:cNvCxnSpPr>
          <p:nvPr/>
        </p:nvCxnSpPr>
        <p:spPr>
          <a:xfrm flipH="1" flipV="1">
            <a:off x="8305800" y="5334000"/>
            <a:ext cx="212035" cy="408887"/>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1FA83D-CC48-E530-F2A0-8C53A46A8D19}"/>
              </a:ext>
            </a:extLst>
          </p:cNvPr>
          <p:cNvSpPr txBox="1"/>
          <p:nvPr/>
        </p:nvSpPr>
        <p:spPr>
          <a:xfrm>
            <a:off x="7772400" y="813272"/>
            <a:ext cx="914400" cy="646331"/>
          </a:xfrm>
          <a:prstGeom prst="rect">
            <a:avLst/>
          </a:prstGeom>
          <a:noFill/>
        </p:spPr>
        <p:txBody>
          <a:bodyPr wrap="square" rtlCol="0">
            <a:spAutoFit/>
          </a:bodyPr>
          <a:lstStyle/>
          <a:p>
            <a:r>
              <a:rPr lang="en-US" dirty="0">
                <a:solidFill>
                  <a:srgbClr val="0070C0"/>
                </a:solidFill>
              </a:rPr>
              <a:t>target output</a:t>
            </a:r>
          </a:p>
        </p:txBody>
      </p:sp>
    </p:spTree>
    <p:extLst>
      <p:ext uri="{BB962C8B-B14F-4D97-AF65-F5344CB8AC3E}">
        <p14:creationId xmlns:p14="http://schemas.microsoft.com/office/powerpoint/2010/main" val="422894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4396-F045-622A-FD41-2E44A50D0893}"/>
              </a:ext>
            </a:extLst>
          </p:cNvPr>
          <p:cNvSpPr>
            <a:spLocks noGrp="1"/>
          </p:cNvSpPr>
          <p:nvPr>
            <p:ph type="ctrTitle"/>
          </p:nvPr>
        </p:nvSpPr>
        <p:spPr/>
        <p:txBody>
          <a:bodyPr/>
          <a:lstStyle/>
          <a:p>
            <a:r>
              <a:rPr lang="en-US" dirty="0"/>
              <a:t>Transformer</a:t>
            </a:r>
            <a:endParaRPr lang="en-HK" dirty="0"/>
          </a:p>
        </p:txBody>
      </p:sp>
      <p:sp>
        <p:nvSpPr>
          <p:cNvPr id="6" name="Subtitle 5">
            <a:extLst>
              <a:ext uri="{FF2B5EF4-FFF2-40B4-BE49-F238E27FC236}">
                <a16:creationId xmlns:a16="http://schemas.microsoft.com/office/drawing/2014/main" id="{2B541A29-C144-3C21-BED1-3EAF182F1809}"/>
              </a:ext>
            </a:extLst>
          </p:cNvPr>
          <p:cNvSpPr>
            <a:spLocks noGrp="1"/>
          </p:cNvSpPr>
          <p:nvPr>
            <p:ph type="subTitle" idx="1"/>
          </p:nvPr>
        </p:nvSpPr>
        <p:spPr/>
        <p:txBody>
          <a:bodyPr/>
          <a:lstStyle/>
          <a:p>
            <a:r>
              <a:rPr lang="en-US" dirty="0"/>
              <a:t>Processing steps</a:t>
            </a:r>
            <a:endParaRPr lang="en-HK" dirty="0"/>
          </a:p>
        </p:txBody>
      </p:sp>
      <p:sp>
        <p:nvSpPr>
          <p:cNvPr id="4" name="Footer Placeholder 3">
            <a:extLst>
              <a:ext uri="{FF2B5EF4-FFF2-40B4-BE49-F238E27FC236}">
                <a16:creationId xmlns:a16="http://schemas.microsoft.com/office/drawing/2014/main" id="{2A1C4859-0B16-B73A-49C8-1CC505463EB2}"/>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D037DEE6-4967-E649-1420-03135E603662}"/>
              </a:ext>
            </a:extLst>
          </p:cNvPr>
          <p:cNvSpPr>
            <a:spLocks noGrp="1"/>
          </p:cNvSpPr>
          <p:nvPr>
            <p:ph type="sldNum" sz="quarter" idx="12"/>
          </p:nvPr>
        </p:nvSpPr>
        <p:spPr/>
        <p:txBody>
          <a:bodyPr/>
          <a:lstStyle/>
          <a:p>
            <a:fld id="{7C12A529-2220-4038-9210-A21DB7BAEFCE}" type="slidenum">
              <a:rPr lang="en-US" smtClean="0"/>
              <a:t>5</a:t>
            </a:fld>
            <a:endParaRPr lang="en-US"/>
          </a:p>
        </p:txBody>
      </p:sp>
    </p:spTree>
    <p:extLst>
      <p:ext uri="{BB962C8B-B14F-4D97-AF65-F5344CB8AC3E}">
        <p14:creationId xmlns:p14="http://schemas.microsoft.com/office/powerpoint/2010/main" val="1289695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Decoder: multi-head self-attention for input/target</a:t>
            </a:r>
          </a:p>
        </p:txBody>
      </p:sp>
      <p:sp>
        <p:nvSpPr>
          <p:cNvPr id="3" name="Content Placeholder 2"/>
          <p:cNvSpPr>
            <a:spLocks noGrp="1"/>
          </p:cNvSpPr>
          <p:nvPr>
            <p:ph idx="1"/>
          </p:nvPr>
        </p:nvSpPr>
        <p:spPr>
          <a:xfrm>
            <a:off x="457200" y="1600200"/>
            <a:ext cx="6019800" cy="4525963"/>
          </a:xfrm>
        </p:spPr>
        <p:txBody>
          <a:bodyPr/>
          <a:lstStyle/>
          <a:p>
            <a:r>
              <a:rPr lang="en-US" dirty="0"/>
              <a:t>Similar to the encoder </a:t>
            </a:r>
          </a:p>
          <a:p>
            <a:r>
              <a:rPr lang="en-US" dirty="0"/>
              <a:t>except</a:t>
            </a:r>
          </a:p>
          <a:p>
            <a:pPr lvl="1"/>
            <a:r>
              <a:rPr lang="en-US" dirty="0"/>
              <a:t>K,Q are from encoder output	</a:t>
            </a:r>
          </a:p>
          <a:p>
            <a:pPr lvl="1"/>
            <a:r>
              <a:rPr lang="en-US" dirty="0"/>
              <a:t>V is from encoder below it (target input shifted right)</a:t>
            </a:r>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50</a:t>
            </a:fld>
            <a:endParaRPr lang="en-US"/>
          </a:p>
        </p:txBody>
      </p:sp>
      <p:pic>
        <p:nvPicPr>
          <p:cNvPr id="6" name="Picture 5"/>
          <p:cNvPicPr>
            <a:picLocks noChangeAspect="1"/>
          </p:cNvPicPr>
          <p:nvPr/>
        </p:nvPicPr>
        <p:blipFill>
          <a:blip r:embed="rId2"/>
          <a:stretch>
            <a:fillRect/>
          </a:stretch>
        </p:blipFill>
        <p:spPr>
          <a:xfrm>
            <a:off x="6618325" y="1690689"/>
            <a:ext cx="2356710" cy="3212909"/>
          </a:xfrm>
          <a:prstGeom prst="rect">
            <a:avLst/>
          </a:prstGeom>
        </p:spPr>
      </p:pic>
      <p:cxnSp>
        <p:nvCxnSpPr>
          <p:cNvPr id="7" name="Straight Arrow Connector 6"/>
          <p:cNvCxnSpPr/>
          <p:nvPr/>
        </p:nvCxnSpPr>
        <p:spPr>
          <a:xfrm>
            <a:off x="5764696" y="1646237"/>
            <a:ext cx="2126974" cy="120629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430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7)Decoder: feed forward network</a:t>
            </a:r>
          </a:p>
        </p:txBody>
      </p:sp>
      <p:sp>
        <p:nvSpPr>
          <p:cNvPr id="3" name="Content Placeholder 2"/>
          <p:cNvSpPr>
            <a:spLocks noGrp="1"/>
          </p:cNvSpPr>
          <p:nvPr>
            <p:ph idx="1"/>
          </p:nvPr>
        </p:nvSpPr>
        <p:spPr>
          <a:xfrm>
            <a:off x="457200" y="1524000"/>
            <a:ext cx="5867400" cy="4602163"/>
          </a:xfrm>
        </p:spPr>
        <p:txBody>
          <a:bodyPr>
            <a:normAutofit fontScale="70000" lnSpcReduction="20000"/>
          </a:bodyPr>
          <a:lstStyle/>
          <a:p>
            <a:pPr algn="l" fontAlgn="base"/>
            <a:r>
              <a:rPr lang="en-US" dirty="0"/>
              <a:t> </a:t>
            </a:r>
            <a:br>
              <a:rPr lang="en-US" b="0" i="0" dirty="0">
                <a:solidFill>
                  <a:srgbClr val="232629"/>
                </a:solidFill>
                <a:effectLst/>
                <a:latin typeface="-apple-system"/>
              </a:rPr>
            </a:br>
            <a:r>
              <a:rPr lang="en-US" b="0" i="1" dirty="0">
                <a:solidFill>
                  <a:srgbClr val="232629"/>
                </a:solidFill>
                <a:effectLst/>
                <a:latin typeface="-apple-system"/>
              </a:rPr>
              <a:t>The feed-forward layer is weights that is trained during training, and the exact same matrix is applied to each respective token position.</a:t>
            </a:r>
          </a:p>
          <a:p>
            <a:pPr algn="l" fontAlgn="base"/>
            <a:r>
              <a:rPr lang="en-US" b="0" i="1" dirty="0">
                <a:solidFill>
                  <a:srgbClr val="232629"/>
                </a:solidFill>
                <a:effectLst/>
                <a:latin typeface="-apple-system"/>
              </a:rPr>
              <a:t>Since it is applied without any communication with or inference by other token positions it is a highly parallelizable part of the model.</a:t>
            </a:r>
          </a:p>
          <a:p>
            <a:pPr algn="l" fontAlgn="base"/>
            <a:r>
              <a:rPr lang="en-US" b="0" i="1" dirty="0">
                <a:solidFill>
                  <a:srgbClr val="232629"/>
                </a:solidFill>
                <a:effectLst/>
                <a:latin typeface="-apple-system"/>
              </a:rPr>
              <a:t>The role and purpose is to process the output from one attention layer in a way to better fit the input for the next attention layer.</a:t>
            </a:r>
          </a:p>
          <a:p>
            <a:r>
              <a:rPr lang="en-US" dirty="0">
                <a:hlinkClick r:id="rId2"/>
              </a:rPr>
              <a:t>https://stats.stackexchange.com/questions/485910/what-is-the-role-of-feed-forward-layer-in-transformer-neural-network-architectur</a:t>
            </a:r>
            <a:r>
              <a:rPr lang="en-US" dirty="0"/>
              <a:t> </a:t>
            </a:r>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51</a:t>
            </a:fld>
            <a:endParaRPr lang="en-US"/>
          </a:p>
        </p:txBody>
      </p:sp>
      <p:pic>
        <p:nvPicPr>
          <p:cNvPr id="6" name="Picture 5"/>
          <p:cNvPicPr>
            <a:picLocks noChangeAspect="1"/>
          </p:cNvPicPr>
          <p:nvPr/>
        </p:nvPicPr>
        <p:blipFill>
          <a:blip r:embed="rId3"/>
          <a:stretch>
            <a:fillRect/>
          </a:stretch>
        </p:blipFill>
        <p:spPr>
          <a:xfrm>
            <a:off x="6618325" y="1690689"/>
            <a:ext cx="2356710" cy="3212909"/>
          </a:xfrm>
          <a:prstGeom prst="rect">
            <a:avLst/>
          </a:prstGeom>
        </p:spPr>
      </p:pic>
      <p:cxnSp>
        <p:nvCxnSpPr>
          <p:cNvPr id="7" name="Straight Arrow Connector 6"/>
          <p:cNvCxnSpPr/>
          <p:nvPr/>
        </p:nvCxnSpPr>
        <p:spPr>
          <a:xfrm>
            <a:off x="5715000" y="1351722"/>
            <a:ext cx="2276061" cy="954156"/>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728DA5F-1D1C-9E33-0264-248DA4140E3B}"/>
              </a:ext>
            </a:extLst>
          </p:cNvPr>
          <p:cNvCxnSpPr>
            <a:cxnSpLocks/>
          </p:cNvCxnSpPr>
          <p:nvPr/>
        </p:nvCxnSpPr>
        <p:spPr>
          <a:xfrm>
            <a:off x="5715000" y="1351722"/>
            <a:ext cx="1600200" cy="151866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29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FB87-1DAA-6BAC-620F-FF3D880D465D}"/>
              </a:ext>
            </a:extLst>
          </p:cNvPr>
          <p:cNvSpPr>
            <a:spLocks noGrp="1"/>
          </p:cNvSpPr>
          <p:nvPr>
            <p:ph type="title"/>
          </p:nvPr>
        </p:nvSpPr>
        <p:spPr>
          <a:xfrm>
            <a:off x="457200" y="381000"/>
            <a:ext cx="3548744" cy="350837"/>
          </a:xfrm>
        </p:spPr>
        <p:txBody>
          <a:bodyPr>
            <a:noAutofit/>
          </a:bodyPr>
          <a:lstStyle/>
          <a:p>
            <a:r>
              <a:rPr lang="en-US" sz="3200" dirty="0"/>
              <a:t>Application1: machine translation</a:t>
            </a:r>
          </a:p>
        </p:txBody>
      </p:sp>
      <p:sp>
        <p:nvSpPr>
          <p:cNvPr id="3" name="Content Placeholder 2">
            <a:extLst>
              <a:ext uri="{FF2B5EF4-FFF2-40B4-BE49-F238E27FC236}">
                <a16:creationId xmlns:a16="http://schemas.microsoft.com/office/drawing/2014/main" id="{E44780DE-E9CE-CB00-5154-DD8C1AFFFBA4}"/>
              </a:ext>
            </a:extLst>
          </p:cNvPr>
          <p:cNvSpPr>
            <a:spLocks noGrp="1"/>
          </p:cNvSpPr>
          <p:nvPr>
            <p:ph idx="1"/>
          </p:nvPr>
        </p:nvSpPr>
        <p:spPr>
          <a:xfrm>
            <a:off x="141150" y="1006475"/>
            <a:ext cx="4267200" cy="5743180"/>
          </a:xfrm>
        </p:spPr>
        <p:txBody>
          <a:bodyPr>
            <a:normAutofit fontScale="70000" lnSpcReduction="20000"/>
          </a:bodyPr>
          <a:lstStyle/>
          <a:p>
            <a:r>
              <a:rPr lang="en-US" sz="2000" dirty="0">
                <a:hlinkClick r:id="rId2"/>
              </a:rPr>
              <a:t>https://www.youtube.com/watch?v=4Bdc55j80l8</a:t>
            </a:r>
            <a:r>
              <a:rPr lang="en-US" sz="2000" dirty="0"/>
              <a:t> </a:t>
            </a:r>
          </a:p>
          <a:p>
            <a:r>
              <a:rPr lang="fr-FR" sz="2000" dirty="0"/>
              <a:t>Input: Je suis </a:t>
            </a:r>
            <a:r>
              <a:rPr lang="fr-FR" sz="2000" dirty="0" err="1"/>
              <a:t>etudiant</a:t>
            </a:r>
            <a:r>
              <a:rPr lang="fr-FR" sz="2000" dirty="0"/>
              <a:t> (at once)</a:t>
            </a:r>
          </a:p>
          <a:p>
            <a:r>
              <a:rPr lang="fr-FR" sz="2000" dirty="0" err="1"/>
              <a:t>Every</a:t>
            </a:r>
            <a:r>
              <a:rPr lang="fr-FR" sz="2000" dirty="0"/>
              <a:t> time </a:t>
            </a:r>
            <a:r>
              <a:rPr lang="fr-FR" sz="2000" dirty="0" err="1"/>
              <a:t>feed</a:t>
            </a:r>
            <a:r>
              <a:rPr lang="fr-FR" sz="2000" dirty="0"/>
              <a:t> </a:t>
            </a:r>
            <a:r>
              <a:rPr lang="fr-FR" sz="2000" b="1" dirty="0" err="1">
                <a:solidFill>
                  <a:srgbClr val="0070C0"/>
                </a:solidFill>
              </a:rPr>
              <a:t>target</a:t>
            </a:r>
            <a:r>
              <a:rPr lang="fr-FR" sz="2000" b="1" dirty="0">
                <a:solidFill>
                  <a:srgbClr val="0070C0"/>
                </a:solidFill>
              </a:rPr>
              <a:t> output</a:t>
            </a:r>
            <a:r>
              <a:rPr lang="fr-FR" sz="2000" dirty="0"/>
              <a:t> to </a:t>
            </a:r>
            <a:r>
              <a:rPr lang="fr-FR" sz="2000" b="1" dirty="0" err="1">
                <a:solidFill>
                  <a:srgbClr val="FF0000"/>
                </a:solidFill>
              </a:rPr>
              <a:t>target_input</a:t>
            </a:r>
            <a:r>
              <a:rPr lang="fr-FR" sz="2000" b="1" dirty="0">
                <a:solidFill>
                  <a:srgbClr val="FF0000"/>
                </a:solidFill>
              </a:rPr>
              <a:t>. I.e.</a:t>
            </a:r>
          </a:p>
          <a:p>
            <a:r>
              <a:rPr lang="fr-FR" sz="2000" dirty="0" err="1"/>
              <a:t>feed</a:t>
            </a:r>
            <a:r>
              <a:rPr lang="fr-FR" sz="2000" dirty="0"/>
              <a:t> « start code » to</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 1= I, </a:t>
            </a:r>
          </a:p>
          <a:p>
            <a:r>
              <a:rPr lang="fr-FR" sz="2000" dirty="0" err="1"/>
              <a:t>feed</a:t>
            </a:r>
            <a:r>
              <a:rPr lang="fr-FR" sz="2000" dirty="0"/>
              <a:t> « I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r>
              <a:rPr lang="fr-FR" sz="2000" dirty="0"/>
              <a:t> </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time2= </a:t>
            </a:r>
            <a:r>
              <a:rPr lang="fr-FR" sz="1600" dirty="0" err="1"/>
              <a:t>am</a:t>
            </a:r>
            <a:r>
              <a:rPr lang="fr-FR" sz="1600" dirty="0"/>
              <a:t>, </a:t>
            </a:r>
          </a:p>
          <a:p>
            <a:r>
              <a:rPr lang="fr-FR" sz="2000" dirty="0" err="1"/>
              <a:t>feed</a:t>
            </a:r>
            <a:r>
              <a:rPr lang="fr-FR" sz="2000" dirty="0"/>
              <a:t> « </a:t>
            </a:r>
            <a:r>
              <a:rPr lang="fr-FR" sz="2000" dirty="0" err="1"/>
              <a:t>am</a:t>
            </a:r>
            <a:r>
              <a:rPr lang="fr-FR" sz="2000" dirty="0"/>
              <a:t>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r>
              <a:rPr lang="fr-FR" sz="2000" dirty="0"/>
              <a:t> </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time3= a, </a:t>
            </a:r>
          </a:p>
          <a:p>
            <a:r>
              <a:rPr lang="fr-FR" sz="2000" dirty="0" err="1"/>
              <a:t>feed</a:t>
            </a:r>
            <a:r>
              <a:rPr lang="fr-FR" sz="2000" dirty="0"/>
              <a:t> « a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endParaRPr lang="fr-FR" sz="2000" dirty="0"/>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time4= </a:t>
            </a:r>
            <a:r>
              <a:rPr lang="fr-FR" sz="1600" dirty="0" err="1"/>
              <a:t>student</a:t>
            </a:r>
            <a:endParaRPr lang="fr-FR" sz="1600" dirty="0"/>
          </a:p>
          <a:p>
            <a:r>
              <a:rPr lang="fr-FR" sz="2000" dirty="0" err="1"/>
              <a:t>feed</a:t>
            </a:r>
            <a:r>
              <a:rPr lang="fr-FR" sz="2000" dirty="0"/>
              <a:t> « </a:t>
            </a:r>
            <a:r>
              <a:rPr lang="fr-FR" sz="2000" dirty="0" err="1"/>
              <a:t>student</a:t>
            </a:r>
            <a:r>
              <a:rPr lang="fr-FR" sz="2000" dirty="0"/>
              <a:t> » to </a:t>
            </a:r>
            <a:r>
              <a:rPr lang="fr-FR" sz="2000" b="1" dirty="0">
                <a:solidFill>
                  <a:srgbClr val="FF0000"/>
                </a:solidFill>
              </a:rPr>
              <a:t> </a:t>
            </a:r>
            <a:r>
              <a:rPr lang="fr-FR" sz="2000" b="1" dirty="0" err="1">
                <a:solidFill>
                  <a:srgbClr val="FF0000"/>
                </a:solidFill>
              </a:rPr>
              <a:t>target</a:t>
            </a:r>
            <a:r>
              <a:rPr lang="fr-FR" sz="2000" b="1" dirty="0">
                <a:solidFill>
                  <a:srgbClr val="FF0000"/>
                </a:solidFill>
              </a:rPr>
              <a:t> input</a:t>
            </a:r>
          </a:p>
          <a:p>
            <a:pPr lvl="1"/>
            <a:r>
              <a:rPr lang="fr-FR" sz="1600" b="1" dirty="0" err="1">
                <a:solidFill>
                  <a:srgbClr val="0070C0"/>
                </a:solidFill>
              </a:rPr>
              <a:t>Taget</a:t>
            </a:r>
            <a:r>
              <a:rPr lang="fr-FR" sz="1600" b="1" dirty="0">
                <a:solidFill>
                  <a:srgbClr val="0070C0"/>
                </a:solidFill>
              </a:rPr>
              <a:t> output</a:t>
            </a:r>
            <a:r>
              <a:rPr lang="fr-FR" sz="1600" b="1" dirty="0"/>
              <a:t> </a:t>
            </a:r>
            <a:r>
              <a:rPr lang="fr-FR" sz="1600" dirty="0"/>
              <a:t>at time5= </a:t>
            </a:r>
            <a:r>
              <a:rPr lang="fr-FR" sz="1600" dirty="0" err="1"/>
              <a:t>end_code</a:t>
            </a:r>
            <a:endParaRPr lang="fr-FR" sz="1600" dirty="0"/>
          </a:p>
          <a:p>
            <a:r>
              <a:rPr lang="fr-FR" sz="2000" dirty="0"/>
              <a:t>END</a:t>
            </a:r>
          </a:p>
          <a:p>
            <a:r>
              <a:rPr lang="fr-FR" sz="2000" dirty="0"/>
              <a:t>For machine translation </a:t>
            </a:r>
            <a:r>
              <a:rPr lang="fr-FR" sz="2000" dirty="0" err="1"/>
              <a:t>decoder</a:t>
            </a:r>
            <a:r>
              <a:rPr lang="fr-FR" sz="2000" dirty="0"/>
              <a:t> </a:t>
            </a:r>
            <a:r>
              <a:rPr lang="fr-FR" sz="2000" dirty="0" err="1"/>
              <a:t>is</a:t>
            </a:r>
            <a:r>
              <a:rPr lang="fr-FR" sz="2000" dirty="0"/>
              <a:t> </a:t>
            </a:r>
            <a:r>
              <a:rPr lang="fr-FR" sz="2000" dirty="0" err="1"/>
              <a:t>step</a:t>
            </a:r>
            <a:r>
              <a:rPr lang="fr-FR" sz="2000" dirty="0"/>
              <a:t>-by-</a:t>
            </a:r>
            <a:r>
              <a:rPr lang="fr-FR" sz="2000" dirty="0" err="1"/>
              <a:t>step</a:t>
            </a:r>
            <a:r>
              <a:rPr lang="fr-FR" sz="2000" dirty="0"/>
              <a:t> not </a:t>
            </a:r>
            <a:r>
              <a:rPr lang="fr-FR" sz="2000" dirty="0" err="1"/>
              <a:t>parallel</a:t>
            </a:r>
            <a:r>
              <a:rPr lang="fr-FR" sz="2000" dirty="0"/>
              <a:t>. Can </a:t>
            </a:r>
            <a:r>
              <a:rPr lang="fr-FR" sz="2000" dirty="0" err="1"/>
              <a:t>be</a:t>
            </a:r>
            <a:r>
              <a:rPr lang="fr-FR" sz="2000" dirty="0"/>
              <a:t> made </a:t>
            </a:r>
            <a:r>
              <a:rPr lang="fr-FR" sz="2000" dirty="0" err="1"/>
              <a:t>parallel</a:t>
            </a:r>
            <a:r>
              <a:rPr lang="fr-FR" sz="2000" dirty="0"/>
              <a:t> by</a:t>
            </a:r>
            <a:r>
              <a:rPr lang="fr-FR" sz="2000" u="sng" dirty="0"/>
              <a:t> </a:t>
            </a:r>
            <a:r>
              <a:rPr lang="fr-FR" sz="2000" u="sng" dirty="0" err="1"/>
              <a:t>teacher</a:t>
            </a:r>
            <a:r>
              <a:rPr lang="fr-FR" sz="2000" u="sng" dirty="0"/>
              <a:t> forcing </a:t>
            </a:r>
            <a:r>
              <a:rPr lang="fr-FR" sz="2000" u="sng" dirty="0">
                <a:hlinkClick r:id="rId3"/>
              </a:rPr>
              <a:t>https://machinelearningmastery.com/teacher-forcing-for-recurrent-neural-networks/</a:t>
            </a:r>
            <a:endParaRPr lang="fr-FR" sz="2000" u="sng" dirty="0"/>
          </a:p>
          <a:p>
            <a:r>
              <a:rPr lang="en-US" sz="2000" dirty="0">
                <a:hlinkClick r:id="rId4"/>
              </a:rPr>
              <a:t>https://zaai.ai/llms-and-transformers-from-scratch-the-decoder/</a:t>
            </a:r>
            <a:r>
              <a:rPr lang="en-US" sz="2000" dirty="0"/>
              <a:t>  - -  (The sequential input process at the decoder can be achieved by applying a </a:t>
            </a:r>
            <a:r>
              <a:rPr lang="en-US" sz="2000" b="1" u="sng" dirty="0">
                <a:solidFill>
                  <a:srgbClr val="FF0000"/>
                </a:solidFill>
              </a:rPr>
              <a:t>moving  mask to select</a:t>
            </a:r>
            <a:r>
              <a:rPr lang="en-US" sz="2000" dirty="0"/>
              <a:t> the target input word to the decoder attention mechanism one by one)</a:t>
            </a:r>
          </a:p>
          <a:p>
            <a:r>
              <a:rPr lang="fr-FR" sz="2000" dirty="0" err="1"/>
              <a:t>After</a:t>
            </a:r>
            <a:r>
              <a:rPr lang="fr-FR" sz="2000" dirty="0"/>
              <a:t> training, if </a:t>
            </a:r>
            <a:r>
              <a:rPr lang="fr-FR" sz="2000" dirty="0" err="1"/>
              <a:t>you</a:t>
            </a:r>
            <a:r>
              <a:rPr lang="fr-FR" sz="2000" dirty="0"/>
              <a:t> input the source langage sentence </a:t>
            </a:r>
            <a:r>
              <a:rPr lang="fr-FR" sz="2000" dirty="0" err="1"/>
              <a:t>word</a:t>
            </a:r>
            <a:r>
              <a:rPr lang="fr-FR" sz="2000" dirty="0"/>
              <a:t>-by-</a:t>
            </a:r>
            <a:r>
              <a:rPr lang="fr-FR" sz="2000" dirty="0" err="1"/>
              <a:t>word</a:t>
            </a:r>
            <a:r>
              <a:rPr lang="fr-FR" sz="2000" dirty="0"/>
              <a:t> (e.g. in English) , the </a:t>
            </a:r>
            <a:r>
              <a:rPr lang="fr-FR" sz="2000" dirty="0" err="1"/>
              <a:t>decoder</a:t>
            </a:r>
            <a:r>
              <a:rPr lang="fr-FR" sz="2000" dirty="0"/>
              <a:t> </a:t>
            </a:r>
            <a:r>
              <a:rPr lang="fr-FR" sz="2000" dirty="0" err="1"/>
              <a:t>will</a:t>
            </a:r>
            <a:r>
              <a:rPr lang="fr-FR" sz="2000" dirty="0"/>
              <a:t> output the </a:t>
            </a:r>
            <a:r>
              <a:rPr lang="fr-FR" sz="2000" dirty="0" err="1"/>
              <a:t>translated</a:t>
            </a:r>
            <a:r>
              <a:rPr lang="fr-FR" sz="2000" dirty="0"/>
              <a:t> input </a:t>
            </a:r>
            <a:r>
              <a:rPr lang="fr-FR" sz="2000" dirty="0" err="1"/>
              <a:t>word</a:t>
            </a:r>
            <a:r>
              <a:rPr lang="fr-FR" sz="2000" dirty="0"/>
              <a:t> (e.g. in </a:t>
            </a:r>
            <a:r>
              <a:rPr lang="fr-FR" sz="2000" dirty="0" err="1"/>
              <a:t>Fench</a:t>
            </a:r>
            <a:r>
              <a:rPr lang="fr-FR" sz="2000" dirty="0"/>
              <a:t>) at the output.</a:t>
            </a:r>
          </a:p>
          <a:p>
            <a:endParaRPr lang="fr-FR" sz="2000" dirty="0"/>
          </a:p>
          <a:p>
            <a:endParaRPr lang="fr-FR" sz="2800" dirty="0"/>
          </a:p>
          <a:p>
            <a:endParaRPr lang="fr-FR" sz="2800" dirty="0"/>
          </a:p>
        </p:txBody>
      </p:sp>
      <p:sp>
        <p:nvSpPr>
          <p:cNvPr id="4" name="Footer Placeholder 3">
            <a:extLst>
              <a:ext uri="{FF2B5EF4-FFF2-40B4-BE49-F238E27FC236}">
                <a16:creationId xmlns:a16="http://schemas.microsoft.com/office/drawing/2014/main" id="{8885AA6E-E9BD-B51E-05DD-AE2AE37A2E4C}"/>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59BE3899-1B72-DAC6-4FE2-47704232B3EC}"/>
              </a:ext>
            </a:extLst>
          </p:cNvPr>
          <p:cNvSpPr>
            <a:spLocks noGrp="1"/>
          </p:cNvSpPr>
          <p:nvPr>
            <p:ph type="sldNum" sz="quarter" idx="12"/>
          </p:nvPr>
        </p:nvSpPr>
        <p:spPr/>
        <p:txBody>
          <a:bodyPr/>
          <a:lstStyle/>
          <a:p>
            <a:fld id="{7C12A529-2220-4038-9210-A21DB7BAEFCE}" type="slidenum">
              <a:rPr lang="en-US" smtClean="0"/>
              <a:t>52</a:t>
            </a:fld>
            <a:endParaRPr lang="en-US"/>
          </a:p>
        </p:txBody>
      </p:sp>
      <p:pic>
        <p:nvPicPr>
          <p:cNvPr id="6" name="Picture 5">
            <a:extLst>
              <a:ext uri="{FF2B5EF4-FFF2-40B4-BE49-F238E27FC236}">
                <a16:creationId xmlns:a16="http://schemas.microsoft.com/office/drawing/2014/main" id="{11F0C35C-B447-D24E-D520-1F72BF502653}"/>
              </a:ext>
            </a:extLst>
          </p:cNvPr>
          <p:cNvPicPr>
            <a:picLocks noChangeAspect="1"/>
          </p:cNvPicPr>
          <p:nvPr/>
        </p:nvPicPr>
        <p:blipFill>
          <a:blip r:embed="rId5"/>
          <a:stretch>
            <a:fillRect/>
          </a:stretch>
        </p:blipFill>
        <p:spPr>
          <a:xfrm>
            <a:off x="4305300" y="274638"/>
            <a:ext cx="4648200" cy="6336903"/>
          </a:xfrm>
          <a:prstGeom prst="rect">
            <a:avLst/>
          </a:prstGeom>
          <a:ln>
            <a:noFill/>
            <a:extLst>
              <a:ext uri="{C807C97D-BFC1-408E-A445-0C87EB9F89A2}">
                <ask:lineSketchStyleProps xmlns:ask="http://schemas.microsoft.com/office/drawing/2018/sketchyshapes">
                  <ask:type>
                    <ask:lineSketchNone/>
                  </ask:type>
                </ask:lineSketchStyleProps>
              </a:ext>
            </a:extLst>
          </a:ln>
        </p:spPr>
      </p:pic>
      <p:sp>
        <p:nvSpPr>
          <p:cNvPr id="7" name="TextBox 6">
            <a:extLst>
              <a:ext uri="{FF2B5EF4-FFF2-40B4-BE49-F238E27FC236}">
                <a16:creationId xmlns:a16="http://schemas.microsoft.com/office/drawing/2014/main" id="{245C03F7-3B5B-8813-0161-BBF3251195B8}"/>
              </a:ext>
            </a:extLst>
          </p:cNvPr>
          <p:cNvSpPr txBox="1"/>
          <p:nvPr/>
        </p:nvSpPr>
        <p:spPr>
          <a:xfrm>
            <a:off x="4114800" y="5789695"/>
            <a:ext cx="2895600" cy="646331"/>
          </a:xfrm>
          <a:prstGeom prst="rect">
            <a:avLst/>
          </a:prstGeom>
          <a:noFill/>
        </p:spPr>
        <p:txBody>
          <a:bodyPr wrap="square" rtlCol="0">
            <a:spAutoFit/>
          </a:bodyPr>
          <a:lstStyle/>
          <a:p>
            <a:r>
              <a:rPr lang="fr-FR" sz="1800" dirty="0"/>
              <a:t> Input : a sentence at one go "Je sui étudiant "</a:t>
            </a:r>
            <a:endParaRPr lang="en-US" dirty="0"/>
          </a:p>
        </p:txBody>
      </p:sp>
      <p:sp>
        <p:nvSpPr>
          <p:cNvPr id="9" name="TextBox 8">
            <a:extLst>
              <a:ext uri="{FF2B5EF4-FFF2-40B4-BE49-F238E27FC236}">
                <a16:creationId xmlns:a16="http://schemas.microsoft.com/office/drawing/2014/main" id="{1EB4513C-182C-6AA6-86CD-F3DE52640B13}"/>
              </a:ext>
            </a:extLst>
          </p:cNvPr>
          <p:cNvSpPr txBox="1"/>
          <p:nvPr/>
        </p:nvSpPr>
        <p:spPr>
          <a:xfrm>
            <a:off x="5138057" y="136524"/>
            <a:ext cx="1672147" cy="1477328"/>
          </a:xfrm>
          <a:prstGeom prst="rect">
            <a:avLst/>
          </a:prstGeom>
          <a:noFill/>
          <a:ln>
            <a:solidFill>
              <a:schemeClr val="accent2"/>
            </a:solidFill>
          </a:ln>
        </p:spPr>
        <p:txBody>
          <a:bodyPr wrap="square">
            <a:spAutoFit/>
          </a:bodyPr>
          <a:lstStyle/>
          <a:p>
            <a:r>
              <a:rPr lang="fr-FR" sz="1800" dirty="0"/>
              <a:t>Durring training: enter Target input   one by one « I </a:t>
            </a:r>
            <a:r>
              <a:rPr lang="fr-FR" sz="1800" dirty="0" err="1"/>
              <a:t>am</a:t>
            </a:r>
            <a:r>
              <a:rPr lang="fr-FR" sz="1800" dirty="0"/>
              <a:t> a </a:t>
            </a:r>
            <a:r>
              <a:rPr lang="fr-FR" sz="1800" dirty="0" err="1"/>
              <a:t>student</a:t>
            </a:r>
            <a:r>
              <a:rPr lang="fr-FR" sz="1800" dirty="0"/>
              <a:t> ».</a:t>
            </a:r>
            <a:endParaRPr lang="en-US" dirty="0"/>
          </a:p>
        </p:txBody>
      </p:sp>
      <p:sp>
        <p:nvSpPr>
          <p:cNvPr id="10" name="TextBox 9">
            <a:extLst>
              <a:ext uri="{FF2B5EF4-FFF2-40B4-BE49-F238E27FC236}">
                <a16:creationId xmlns:a16="http://schemas.microsoft.com/office/drawing/2014/main" id="{F424F07D-435E-F2DB-8DA3-BDA9B79EA764}"/>
              </a:ext>
            </a:extLst>
          </p:cNvPr>
          <p:cNvSpPr txBox="1"/>
          <p:nvPr/>
        </p:nvSpPr>
        <p:spPr>
          <a:xfrm>
            <a:off x="7445828" y="5334000"/>
            <a:ext cx="1333827" cy="369332"/>
          </a:xfrm>
          <a:prstGeom prst="rect">
            <a:avLst/>
          </a:prstGeom>
          <a:noFill/>
        </p:spPr>
        <p:txBody>
          <a:bodyPr wrap="none" rtlCol="0">
            <a:spAutoFit/>
          </a:bodyPr>
          <a:lstStyle/>
          <a:p>
            <a:r>
              <a:rPr lang="en-US" b="1" dirty="0">
                <a:solidFill>
                  <a:srgbClr val="FF0000"/>
                </a:solidFill>
              </a:rPr>
              <a:t>Target input</a:t>
            </a:r>
          </a:p>
        </p:txBody>
      </p:sp>
      <p:sp>
        <p:nvSpPr>
          <p:cNvPr id="12" name="TextBox 11">
            <a:extLst>
              <a:ext uri="{FF2B5EF4-FFF2-40B4-BE49-F238E27FC236}">
                <a16:creationId xmlns:a16="http://schemas.microsoft.com/office/drawing/2014/main" id="{2F319928-7813-20C3-57CB-4688014977BD}"/>
              </a:ext>
            </a:extLst>
          </p:cNvPr>
          <p:cNvSpPr txBox="1"/>
          <p:nvPr/>
        </p:nvSpPr>
        <p:spPr>
          <a:xfrm>
            <a:off x="6825342" y="0"/>
            <a:ext cx="1632858" cy="369332"/>
          </a:xfrm>
          <a:prstGeom prst="rect">
            <a:avLst/>
          </a:prstGeom>
          <a:noFill/>
        </p:spPr>
        <p:txBody>
          <a:bodyPr wrap="square">
            <a:spAutoFit/>
          </a:bodyPr>
          <a:lstStyle/>
          <a:p>
            <a:r>
              <a:rPr lang="en-US" b="1" dirty="0">
                <a:solidFill>
                  <a:srgbClr val="0070C0"/>
                </a:solidFill>
              </a:rPr>
              <a:t>Target output</a:t>
            </a:r>
          </a:p>
        </p:txBody>
      </p:sp>
      <p:sp>
        <p:nvSpPr>
          <p:cNvPr id="13" name="Freeform: Shape 12">
            <a:extLst>
              <a:ext uri="{FF2B5EF4-FFF2-40B4-BE49-F238E27FC236}">
                <a16:creationId xmlns:a16="http://schemas.microsoft.com/office/drawing/2014/main" id="{0996AC6F-6B6B-ADA9-BF8A-49BFD7759792}"/>
              </a:ext>
            </a:extLst>
          </p:cNvPr>
          <p:cNvSpPr/>
          <p:nvPr/>
        </p:nvSpPr>
        <p:spPr>
          <a:xfrm>
            <a:off x="8098971" y="274639"/>
            <a:ext cx="869667" cy="5728440"/>
          </a:xfrm>
          <a:custGeom>
            <a:avLst/>
            <a:gdLst>
              <a:gd name="connsiteX0" fmla="*/ 76200 w 869667"/>
              <a:gd name="connsiteY0" fmla="*/ 0 h 5447907"/>
              <a:gd name="connsiteX1" fmla="*/ 816429 w 869667"/>
              <a:gd name="connsiteY1" fmla="*/ 827315 h 5447907"/>
              <a:gd name="connsiteX2" fmla="*/ 805543 w 869667"/>
              <a:gd name="connsiteY2" fmla="*/ 3145972 h 5447907"/>
              <a:gd name="connsiteX3" fmla="*/ 762000 w 869667"/>
              <a:gd name="connsiteY3" fmla="*/ 5170715 h 5447907"/>
              <a:gd name="connsiteX4" fmla="*/ 0 w 869667"/>
              <a:gd name="connsiteY4" fmla="*/ 5377543 h 544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667" h="5447907">
                <a:moveTo>
                  <a:pt x="76200" y="0"/>
                </a:moveTo>
                <a:cubicBezTo>
                  <a:pt x="385536" y="151493"/>
                  <a:pt x="694872" y="302986"/>
                  <a:pt x="816429" y="827315"/>
                </a:cubicBezTo>
                <a:cubicBezTo>
                  <a:pt x="937986" y="1351644"/>
                  <a:pt x="814614" y="2422072"/>
                  <a:pt x="805543" y="3145972"/>
                </a:cubicBezTo>
                <a:cubicBezTo>
                  <a:pt x="796472" y="3869872"/>
                  <a:pt x="896257" y="4798786"/>
                  <a:pt x="762000" y="5170715"/>
                </a:cubicBezTo>
                <a:cubicBezTo>
                  <a:pt x="627743" y="5542644"/>
                  <a:pt x="313871" y="5460093"/>
                  <a:pt x="0" y="5377543"/>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7D0CE80-998D-B0E0-7038-29B34B3D6F1B}"/>
              </a:ext>
            </a:extLst>
          </p:cNvPr>
          <p:cNvCxnSpPr/>
          <p:nvPr/>
        </p:nvCxnSpPr>
        <p:spPr>
          <a:xfrm>
            <a:off x="6810204" y="369332"/>
            <a:ext cx="149559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34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27A3-B4F7-F5B7-1A35-24A6B1383805}"/>
              </a:ext>
            </a:extLst>
          </p:cNvPr>
          <p:cNvSpPr>
            <a:spLocks noGrp="1"/>
          </p:cNvSpPr>
          <p:nvPr>
            <p:ph type="title"/>
          </p:nvPr>
        </p:nvSpPr>
        <p:spPr>
          <a:xfrm>
            <a:off x="457200" y="457200"/>
            <a:ext cx="8229600" cy="1143000"/>
          </a:xfrm>
        </p:spPr>
        <p:txBody>
          <a:bodyPr>
            <a:normAutofit fontScale="90000"/>
          </a:bodyPr>
          <a:lstStyle/>
          <a:p>
            <a:r>
              <a:rPr lang="en-US" sz="3100" b="0" i="0" dirty="0">
                <a:solidFill>
                  <a:srgbClr val="111827"/>
                </a:solidFill>
                <a:effectLst/>
                <a:latin typeface="Charter"/>
              </a:rPr>
              <a:t>Application 2: Transformer (BERT uses encoder only, no decoder required) can be used for:</a:t>
            </a:r>
            <a:br>
              <a:rPr lang="en-US" b="0" i="0" dirty="0">
                <a:solidFill>
                  <a:srgbClr val="111827"/>
                </a:solidFill>
                <a:effectLst/>
                <a:latin typeface="Charter"/>
              </a:rPr>
            </a:br>
            <a:endParaRPr lang="en-US" dirty="0"/>
          </a:p>
        </p:txBody>
      </p:sp>
      <p:sp>
        <p:nvSpPr>
          <p:cNvPr id="3" name="Content Placeholder 2">
            <a:extLst>
              <a:ext uri="{FF2B5EF4-FFF2-40B4-BE49-F238E27FC236}">
                <a16:creationId xmlns:a16="http://schemas.microsoft.com/office/drawing/2014/main" id="{53328421-98BA-759B-D0F8-80F1D42DF32B}"/>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0" i="0" dirty="0">
                <a:solidFill>
                  <a:srgbClr val="111827"/>
                </a:solidFill>
                <a:effectLst/>
                <a:latin typeface="Charter"/>
              </a:rPr>
              <a:t>Determine positive or negative movie reviews </a:t>
            </a:r>
            <a:r>
              <a:rPr lang="en-US" b="0" i="0" u="sng" dirty="0">
                <a:solidFill>
                  <a:srgbClr val="111827"/>
                </a:solidFill>
                <a:effectLst/>
                <a:latin typeface="Charter"/>
                <a:hlinkClick r:id="rId2"/>
              </a:rPr>
              <a:t>(Sentiment Analysis)</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Automatic answering questions. </a:t>
            </a:r>
            <a:r>
              <a:rPr lang="en-US" b="0" i="0" u="sng" dirty="0">
                <a:solidFill>
                  <a:srgbClr val="111827"/>
                </a:solidFill>
                <a:effectLst/>
                <a:latin typeface="Charter"/>
                <a:hlinkClick r:id="rId3"/>
              </a:rPr>
              <a:t>(Question answering)</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Predicts next text </a:t>
            </a:r>
            <a:r>
              <a:rPr lang="en-US" b="0" i="0" u="sng" dirty="0">
                <a:solidFill>
                  <a:srgbClr val="111827"/>
                </a:solidFill>
                <a:effectLst/>
                <a:latin typeface="Charter"/>
                <a:hlinkClick r:id="rId4"/>
              </a:rPr>
              <a:t>(Text prediction)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Robotic writer </a:t>
            </a:r>
            <a:r>
              <a:rPr lang="en-US" b="0" i="0" u="sng" dirty="0">
                <a:solidFill>
                  <a:srgbClr val="111827"/>
                </a:solidFill>
                <a:effectLst/>
                <a:latin typeface="Charter"/>
                <a:hlinkClick r:id="rId5"/>
              </a:rPr>
              <a:t>(Text generation)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Summarization of a long article </a:t>
            </a:r>
            <a:r>
              <a:rPr lang="en-US" b="0" i="0" u="sng" dirty="0">
                <a:solidFill>
                  <a:srgbClr val="111827"/>
                </a:solidFill>
                <a:effectLst/>
                <a:latin typeface="Charter"/>
                <a:hlinkClick r:id="rId6"/>
              </a:rPr>
              <a:t>(Summarization)</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rPr>
              <a:t>Determine word meaning (Polysemy resolution)</a:t>
            </a:r>
          </a:p>
          <a:p>
            <a:pPr algn="l">
              <a:buFont typeface="Arial" panose="020B0604020202020204" pitchFamily="34" charset="0"/>
              <a:buChar char="•"/>
            </a:pPr>
            <a:r>
              <a:rPr lang="en-US" sz="3200" dirty="0"/>
              <a:t>U</a:t>
            </a:r>
            <a:r>
              <a:rPr lang="en-US" dirty="0"/>
              <a:t>sing pre-trained BERT for emotion analysis</a:t>
            </a:r>
            <a:endParaRPr lang="en-US" b="0" i="0" dirty="0">
              <a:solidFill>
                <a:srgbClr val="111827"/>
              </a:solidFill>
              <a:effectLst/>
              <a:latin typeface="Charter"/>
            </a:endParaRPr>
          </a:p>
          <a:p>
            <a:pPr algn="l">
              <a:buFont typeface="Arial" panose="020B0604020202020204" pitchFamily="34" charset="0"/>
              <a:buChar char="•"/>
            </a:pPr>
            <a:r>
              <a:rPr lang="en-US" b="0" i="0" dirty="0">
                <a:solidFill>
                  <a:srgbClr val="111827"/>
                </a:solidFill>
                <a:effectLst/>
                <a:latin typeface="Charter"/>
                <a:hlinkClick r:id="rId7"/>
              </a:rPr>
              <a:t>Ref: https://huggingface.co/blog/bert-101#1-what-is-bert-used-for</a:t>
            </a:r>
            <a:r>
              <a:rPr lang="en-US" dirty="0">
                <a:solidFill>
                  <a:srgbClr val="111827"/>
                </a:solidFill>
                <a:latin typeface="Charter"/>
              </a:rPr>
              <a:t> </a:t>
            </a:r>
            <a:endParaRPr lang="en-US" b="0" i="0" dirty="0">
              <a:solidFill>
                <a:srgbClr val="111827"/>
              </a:solidFill>
              <a:effectLst/>
              <a:latin typeface="Charter"/>
            </a:endParaRPr>
          </a:p>
          <a:p>
            <a:endParaRPr lang="en-US" dirty="0"/>
          </a:p>
        </p:txBody>
      </p:sp>
      <p:sp>
        <p:nvSpPr>
          <p:cNvPr id="4" name="Footer Placeholder 3">
            <a:extLst>
              <a:ext uri="{FF2B5EF4-FFF2-40B4-BE49-F238E27FC236}">
                <a16:creationId xmlns:a16="http://schemas.microsoft.com/office/drawing/2014/main" id="{1F1864DD-C5F8-AD3C-6D3F-DD6999FF4506}"/>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7BE44246-71DF-B52A-6277-34677AB65296}"/>
              </a:ext>
            </a:extLst>
          </p:cNvPr>
          <p:cNvSpPr>
            <a:spLocks noGrp="1"/>
          </p:cNvSpPr>
          <p:nvPr>
            <p:ph type="sldNum" sz="quarter" idx="12"/>
          </p:nvPr>
        </p:nvSpPr>
        <p:spPr/>
        <p:txBody>
          <a:bodyPr/>
          <a:lstStyle/>
          <a:p>
            <a:fld id="{7C12A529-2220-4038-9210-A21DB7BAEFCE}" type="slidenum">
              <a:rPr lang="en-US" smtClean="0"/>
              <a:t>53</a:t>
            </a:fld>
            <a:endParaRPr lang="en-US"/>
          </a:p>
        </p:txBody>
      </p:sp>
    </p:spTree>
    <p:extLst>
      <p:ext uri="{BB962C8B-B14F-4D97-AF65-F5344CB8AC3E}">
        <p14:creationId xmlns:p14="http://schemas.microsoft.com/office/powerpoint/2010/main" val="2037718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E477-6098-4EC5-CDFE-8F12FF221436}"/>
              </a:ext>
            </a:extLst>
          </p:cNvPr>
          <p:cNvSpPr>
            <a:spLocks noGrp="1"/>
          </p:cNvSpPr>
          <p:nvPr>
            <p:ph type="title"/>
          </p:nvPr>
        </p:nvSpPr>
        <p:spPr/>
        <p:txBody>
          <a:bodyPr>
            <a:normAutofit fontScale="90000"/>
          </a:bodyPr>
          <a:lstStyle/>
          <a:p>
            <a:r>
              <a:rPr lang="en-US" dirty="0"/>
              <a:t>Example of using BERT: </a:t>
            </a:r>
            <a:br>
              <a:rPr lang="en-US" dirty="0"/>
            </a:br>
            <a:r>
              <a:rPr lang="en-US" dirty="0"/>
              <a:t>Masked word prediction</a:t>
            </a:r>
            <a:br>
              <a:rPr lang="en-US" dirty="0"/>
            </a:br>
            <a:r>
              <a:rPr lang="en-US" sz="2000" dirty="0">
                <a:hlinkClick r:id="rId2"/>
              </a:rPr>
              <a:t>https://www.exxactcorp.com/blog/Deep-Learning/how-do-bert-transformers-work</a:t>
            </a:r>
            <a:br>
              <a:rPr lang="en-US" sz="2000" dirty="0"/>
            </a:br>
            <a:r>
              <a:rPr lang="en-US" sz="2000" dirty="0">
                <a:hlinkClick r:id="rId3"/>
              </a:rPr>
              <a:t>https://www.sbert.net/examples/unsupervised_learning/MLM/README.html</a:t>
            </a:r>
            <a:r>
              <a:rPr lang="en-US" sz="2000" dirty="0"/>
              <a:t>  </a:t>
            </a:r>
            <a:endParaRPr lang="en-US" dirty="0"/>
          </a:p>
        </p:txBody>
      </p:sp>
      <p:sp>
        <p:nvSpPr>
          <p:cNvPr id="3" name="Content Placeholder 2">
            <a:extLst>
              <a:ext uri="{FF2B5EF4-FFF2-40B4-BE49-F238E27FC236}">
                <a16:creationId xmlns:a16="http://schemas.microsoft.com/office/drawing/2014/main" id="{7FB6D9D6-5351-AFF6-B1CF-F8FD6E2A1CC5}"/>
              </a:ext>
            </a:extLst>
          </p:cNvPr>
          <p:cNvSpPr>
            <a:spLocks noGrp="1"/>
          </p:cNvSpPr>
          <p:nvPr>
            <p:ph idx="1"/>
          </p:nvPr>
        </p:nvSpPr>
        <p:spPr>
          <a:xfrm>
            <a:off x="457200" y="1726520"/>
            <a:ext cx="8382000" cy="4708525"/>
          </a:xfrm>
        </p:spPr>
        <p:txBody>
          <a:bodyPr>
            <a:normAutofit/>
          </a:bodyPr>
          <a:lstStyle/>
          <a:p>
            <a:r>
              <a:rPr lang="en-US" sz="2400" dirty="0"/>
              <a:t>Input a sentence and </a:t>
            </a:r>
            <a:r>
              <a:rPr lang="en-US" sz="2400" dirty="0">
                <a:solidFill>
                  <a:srgbClr val="FF0000"/>
                </a:solidFill>
              </a:rPr>
              <a:t>masked</a:t>
            </a:r>
            <a:r>
              <a:rPr lang="en-US" sz="2400" dirty="0"/>
              <a:t> one word off</a:t>
            </a:r>
          </a:p>
          <a:p>
            <a:r>
              <a:rPr lang="en-US" sz="2400" dirty="0"/>
              <a:t>Train at the output </a:t>
            </a:r>
            <a:r>
              <a:rPr lang="en-US" sz="2400" dirty="0">
                <a:solidFill>
                  <a:srgbClr val="FF0000"/>
                </a:solidFill>
              </a:rPr>
              <a:t>given</a:t>
            </a:r>
            <a:r>
              <a:rPr lang="en-US" sz="2400" dirty="0"/>
              <a:t> the missing word</a:t>
            </a:r>
          </a:p>
          <a:p>
            <a:r>
              <a:rPr lang="en-US" sz="2400" dirty="0"/>
              <a:t>So, when similar sentence appear it can fill in the missing word</a:t>
            </a:r>
          </a:p>
          <a:p>
            <a:r>
              <a:rPr lang="en-US" sz="2400" dirty="0"/>
              <a:t>E.g., BERT is trained using known missing words</a:t>
            </a:r>
          </a:p>
        </p:txBody>
      </p:sp>
      <p:sp>
        <p:nvSpPr>
          <p:cNvPr id="4" name="Footer Placeholder 3">
            <a:extLst>
              <a:ext uri="{FF2B5EF4-FFF2-40B4-BE49-F238E27FC236}">
                <a16:creationId xmlns:a16="http://schemas.microsoft.com/office/drawing/2014/main" id="{83FC4279-290E-0CA7-AF30-6AD0F72B0180}"/>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8366E5A6-1472-CB61-4B48-7A00F463B8A5}"/>
              </a:ext>
            </a:extLst>
          </p:cNvPr>
          <p:cNvSpPr>
            <a:spLocks noGrp="1"/>
          </p:cNvSpPr>
          <p:nvPr>
            <p:ph type="sldNum" sz="quarter" idx="12"/>
          </p:nvPr>
        </p:nvSpPr>
        <p:spPr/>
        <p:txBody>
          <a:bodyPr/>
          <a:lstStyle/>
          <a:p>
            <a:fld id="{7C12A529-2220-4038-9210-A21DB7BAEFCE}" type="slidenum">
              <a:rPr lang="en-US" smtClean="0"/>
              <a:t>54</a:t>
            </a:fld>
            <a:endParaRPr lang="en-US"/>
          </a:p>
        </p:txBody>
      </p:sp>
      <p:pic>
        <p:nvPicPr>
          <p:cNvPr id="1028" name="Picture 4" descr="MLM working">
            <a:extLst>
              <a:ext uri="{FF2B5EF4-FFF2-40B4-BE49-F238E27FC236}">
                <a16:creationId xmlns:a16="http://schemas.microsoft.com/office/drawing/2014/main" id="{80CAA5C1-AA8C-BA1D-7C67-5943E839A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73612"/>
            <a:ext cx="5638800" cy="291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974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655A-39BC-CF73-CCB2-623B0FEF68A4}"/>
              </a:ext>
            </a:extLst>
          </p:cNvPr>
          <p:cNvSpPr>
            <a:spLocks noGrp="1"/>
          </p:cNvSpPr>
          <p:nvPr>
            <p:ph type="title"/>
          </p:nvPr>
        </p:nvSpPr>
        <p:spPr>
          <a:xfrm>
            <a:off x="457200" y="122529"/>
            <a:ext cx="8229600" cy="1143000"/>
          </a:xfrm>
        </p:spPr>
        <p:txBody>
          <a:bodyPr>
            <a:noAutofit/>
          </a:bodyPr>
          <a:lstStyle/>
          <a:p>
            <a:r>
              <a:rPr lang="en-US" sz="2400" dirty="0"/>
              <a:t>Use BERT (transformer encoder) for emotion analysis: </a:t>
            </a:r>
            <a:br>
              <a:rPr lang="en-US" sz="2400" dirty="0"/>
            </a:br>
            <a:r>
              <a:rPr lang="en-US" sz="2400" dirty="0"/>
              <a:t>4 emotions (neutral joy, sadness anger)</a:t>
            </a:r>
            <a:br>
              <a:rPr lang="en-US" sz="2400" dirty="0"/>
            </a:br>
            <a:endParaRPr lang="en-HK" sz="2400" dirty="0"/>
          </a:p>
        </p:txBody>
      </p:sp>
      <p:sp>
        <p:nvSpPr>
          <p:cNvPr id="3" name="Content Placeholder 2">
            <a:extLst>
              <a:ext uri="{FF2B5EF4-FFF2-40B4-BE49-F238E27FC236}">
                <a16:creationId xmlns:a16="http://schemas.microsoft.com/office/drawing/2014/main" id="{86F8C5F1-D4FF-0CC6-CB10-2C8028779224}"/>
              </a:ext>
            </a:extLst>
          </p:cNvPr>
          <p:cNvSpPr>
            <a:spLocks noGrp="1"/>
          </p:cNvSpPr>
          <p:nvPr>
            <p:ph idx="1"/>
          </p:nvPr>
        </p:nvSpPr>
        <p:spPr>
          <a:xfrm>
            <a:off x="457200" y="914400"/>
            <a:ext cx="8229600" cy="5943600"/>
          </a:xfrm>
        </p:spPr>
        <p:txBody>
          <a:bodyPr>
            <a:normAutofit fontScale="92500" lnSpcReduction="10000"/>
          </a:bodyPr>
          <a:lstStyle/>
          <a:p>
            <a:r>
              <a:rPr lang="en-US" sz="1800" dirty="0"/>
              <a:t>Assume training batch size B=1, token length= 512 for simplicity</a:t>
            </a:r>
          </a:p>
          <a:p>
            <a:r>
              <a:rPr lang="en-US" sz="1800" dirty="0"/>
              <a:t>Add [CLS] and [SEP] to the sentence in Xin</a:t>
            </a:r>
          </a:p>
          <a:p>
            <a:r>
              <a:rPr lang="en-HK" sz="1800" dirty="0"/>
              <a:t>BERT assigns a random number for the first position [CLS] and the position of [SEP].</a:t>
            </a:r>
          </a:p>
          <a:p>
            <a:r>
              <a:rPr lang="en-HK" sz="1800" dirty="0"/>
              <a:t>So X has length sentence length + 2 because you added 2 items to it</a:t>
            </a:r>
          </a:p>
          <a:p>
            <a:r>
              <a:rPr lang="en-US" sz="1800" dirty="0"/>
              <a:t>Xin = [CLS], input sentence ,[SEP] has code </a:t>
            </a:r>
          </a:p>
          <a:p>
            <a:r>
              <a:rPr lang="en-US" sz="1800" dirty="0"/>
              <a:t>Convert to Xin (transformer input)</a:t>
            </a:r>
          </a:p>
          <a:p>
            <a:r>
              <a:rPr lang="en-HK" sz="1800" dirty="0"/>
              <a:t>- [CLS] classification code → token ID 101 → one-hot vector with 1 at position 101, for a vocabulary of 30K.</a:t>
            </a:r>
          </a:p>
          <a:p>
            <a:r>
              <a:rPr lang="en-HK" sz="1800" dirty="0"/>
              <a:t>- [SEP] separator code → token ID 102 → one-hot vector with 1 at position 102, for a vocabulary of 30K.</a:t>
            </a:r>
          </a:p>
          <a:p>
            <a:r>
              <a:rPr lang="en-HK" sz="1800" dirty="0"/>
              <a:t>At the output of the transformer encoder , it has shape (L+2) x </a:t>
            </a:r>
            <a:r>
              <a:rPr lang="en-HK" sz="1800" dirty="0" err="1"/>
              <a:t>dmodel</a:t>
            </a:r>
            <a:r>
              <a:rPr lang="en-HK" sz="1800" dirty="0"/>
              <a:t>. Pick the first vector and use FNN (feed and </a:t>
            </a:r>
            <a:r>
              <a:rPr lang="en-HK" sz="1800" dirty="0" err="1"/>
              <a:t>softmax</a:t>
            </a:r>
            <a:r>
              <a:rPr lang="en-HK" sz="1800" dirty="0"/>
              <a:t> to find one of the 4 emotions.</a:t>
            </a:r>
          </a:p>
          <a:p>
            <a:r>
              <a:rPr lang="en-HK" sz="1800" dirty="0"/>
              <a:t>FFN has weights 4*</a:t>
            </a:r>
            <a:r>
              <a:rPr lang="en-HK" sz="1800" dirty="0" err="1"/>
              <a:t>dmodel</a:t>
            </a:r>
            <a:r>
              <a:rPr lang="en-HK" sz="1800" dirty="0"/>
              <a:t> (because one token (CLS) is dmodelx1) and a </a:t>
            </a:r>
            <a:r>
              <a:rPr lang="en-HK" sz="1800" dirty="0" err="1"/>
              <a:t>softmax</a:t>
            </a:r>
            <a:r>
              <a:rPr lang="en-HK" sz="1800" dirty="0"/>
              <a:t> of 4 outputs (each for an emotion)</a:t>
            </a:r>
          </a:p>
          <a:p>
            <a:r>
              <a:rPr lang="en-HK" sz="1800" dirty="0"/>
              <a:t>The target is the label (one of the 4 emotions of the corresponding sentence)</a:t>
            </a:r>
          </a:p>
          <a:p>
            <a:r>
              <a:rPr lang="en-HK" sz="1800" dirty="0"/>
              <a:t>Why it works: because after learning the transformer encoder builds up relation among the words inside the input sentence , and is reflected in the code CLS --- which is a summary of the whole sentence. Therefore, we just check the CLS code and use it to find the emotion  of the sentence.</a:t>
            </a:r>
          </a:p>
          <a:p>
            <a:r>
              <a:rPr lang="en-HK" sz="1800" dirty="0"/>
              <a:t>Note: The output network of CLS is based on a tanh activation function, it is called </a:t>
            </a:r>
            <a:r>
              <a:rPr lang="en-HK" sz="1800" dirty="0" err="1"/>
              <a:t>pooled_output</a:t>
            </a:r>
            <a:r>
              <a:rPr lang="en-HK" sz="1800" dirty="0"/>
              <a:t> in BERT’s literature.</a:t>
            </a:r>
          </a:p>
          <a:p>
            <a:endParaRPr lang="en-HK" sz="1800" dirty="0"/>
          </a:p>
          <a:p>
            <a:endParaRPr lang="en-HK" sz="1800" dirty="0"/>
          </a:p>
          <a:p>
            <a:endParaRPr lang="en-HK" sz="1800" dirty="0"/>
          </a:p>
          <a:p>
            <a:endParaRPr lang="en-HK" sz="1800" dirty="0"/>
          </a:p>
        </p:txBody>
      </p:sp>
      <p:sp>
        <p:nvSpPr>
          <p:cNvPr id="4" name="Footer Placeholder 3">
            <a:extLst>
              <a:ext uri="{FF2B5EF4-FFF2-40B4-BE49-F238E27FC236}">
                <a16:creationId xmlns:a16="http://schemas.microsoft.com/office/drawing/2014/main" id="{9A1A1826-60EA-2491-A757-89BF87DEE0DF}"/>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EE2D7FDD-09FD-71EA-BBF5-B5B726356B29}"/>
              </a:ext>
            </a:extLst>
          </p:cNvPr>
          <p:cNvSpPr>
            <a:spLocks noGrp="1"/>
          </p:cNvSpPr>
          <p:nvPr>
            <p:ph type="sldNum" sz="quarter" idx="12"/>
          </p:nvPr>
        </p:nvSpPr>
        <p:spPr/>
        <p:txBody>
          <a:bodyPr/>
          <a:lstStyle/>
          <a:p>
            <a:fld id="{7C12A529-2220-4038-9210-A21DB7BAEFCE}" type="slidenum">
              <a:rPr lang="en-US" smtClean="0"/>
              <a:t>55</a:t>
            </a:fld>
            <a:endParaRPr lang="en-US"/>
          </a:p>
        </p:txBody>
      </p:sp>
    </p:spTree>
    <p:extLst>
      <p:ext uri="{BB962C8B-B14F-4D97-AF65-F5344CB8AC3E}">
        <p14:creationId xmlns:p14="http://schemas.microsoft.com/office/powerpoint/2010/main" val="3889028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7083-0294-3893-7D6E-3F545D3098AC}"/>
              </a:ext>
            </a:extLst>
          </p:cNvPr>
          <p:cNvSpPr>
            <a:spLocks noGrp="1"/>
          </p:cNvSpPr>
          <p:nvPr>
            <p:ph type="title"/>
          </p:nvPr>
        </p:nvSpPr>
        <p:spPr/>
        <p:txBody>
          <a:bodyPr>
            <a:normAutofit fontScale="90000"/>
          </a:bodyPr>
          <a:lstStyle/>
          <a:p>
            <a:r>
              <a:rPr lang="en-US" sz="4400" dirty="0"/>
              <a:t>Example of using </a:t>
            </a:r>
            <a:r>
              <a:rPr lang="en-US" dirty="0"/>
              <a:t>BERT</a:t>
            </a:r>
            <a:br>
              <a:rPr lang="en-US" sz="4400" dirty="0"/>
            </a:br>
            <a:r>
              <a:rPr lang="en-US" dirty="0"/>
              <a:t>emotion analysis</a:t>
            </a:r>
          </a:p>
        </p:txBody>
      </p:sp>
      <p:sp>
        <p:nvSpPr>
          <p:cNvPr id="3" name="Content Placeholder 2">
            <a:extLst>
              <a:ext uri="{FF2B5EF4-FFF2-40B4-BE49-F238E27FC236}">
                <a16:creationId xmlns:a16="http://schemas.microsoft.com/office/drawing/2014/main" id="{C253EB51-3883-E64D-3E1D-B7DEAEAF84DC}"/>
              </a:ext>
            </a:extLst>
          </p:cNvPr>
          <p:cNvSpPr>
            <a:spLocks noGrp="1"/>
          </p:cNvSpPr>
          <p:nvPr>
            <p:ph idx="1"/>
          </p:nvPr>
        </p:nvSpPr>
        <p:spPr>
          <a:xfrm>
            <a:off x="457200" y="1771650"/>
            <a:ext cx="2895600" cy="4354513"/>
          </a:xfrm>
        </p:spPr>
        <p:txBody>
          <a:bodyPr>
            <a:normAutofit fontScale="55000" lnSpcReduction="20000"/>
          </a:bodyPr>
          <a:lstStyle/>
          <a:p>
            <a:r>
              <a:rPr lang="en-US" dirty="0"/>
              <a:t>Build a downstream model (using a Transfer learning method ) for emotion classification</a:t>
            </a:r>
          </a:p>
          <a:p>
            <a:r>
              <a:rPr lang="en-US" dirty="0"/>
              <a:t>Downstream building means built you own application based on some pretrained model like BERT.</a:t>
            </a:r>
          </a:p>
          <a:p>
            <a:r>
              <a:rPr lang="en-US" b="1" i="0" dirty="0" err="1">
                <a:solidFill>
                  <a:srgbClr val="000000"/>
                </a:solidFill>
                <a:effectLst/>
                <a:latin typeface="Lucida Grande"/>
              </a:rPr>
              <a:t>EmotionX</a:t>
            </a:r>
            <a:r>
              <a:rPr lang="en-US" b="1" i="0" dirty="0">
                <a:solidFill>
                  <a:srgbClr val="000000"/>
                </a:solidFill>
                <a:effectLst/>
                <a:latin typeface="Lucida Grande"/>
              </a:rPr>
              <a:t>-HSU: Adopting Pre-trained BERT for Emotion Classification </a:t>
            </a:r>
            <a:r>
              <a:rPr lang="en-US" dirty="0">
                <a:hlinkClick r:id="rId2"/>
              </a:rPr>
              <a:t>https://arxiv.org/abs/1907.09669</a:t>
            </a:r>
            <a:r>
              <a:rPr lang="en-US" dirty="0"/>
              <a:t> </a:t>
            </a:r>
          </a:p>
        </p:txBody>
      </p:sp>
      <p:sp>
        <p:nvSpPr>
          <p:cNvPr id="4" name="Footer Placeholder 3">
            <a:extLst>
              <a:ext uri="{FF2B5EF4-FFF2-40B4-BE49-F238E27FC236}">
                <a16:creationId xmlns:a16="http://schemas.microsoft.com/office/drawing/2014/main" id="{D0F9CA1D-A03C-03D5-E2C6-BF764C3FB376}"/>
              </a:ext>
            </a:extLst>
          </p:cNvPr>
          <p:cNvSpPr>
            <a:spLocks noGrp="1"/>
          </p:cNvSpPr>
          <p:nvPr>
            <p:ph type="ftr" sz="quarter" idx="11"/>
          </p:nvPr>
        </p:nvSpPr>
        <p:spPr/>
        <p:txBody>
          <a:bodyPr/>
          <a:lstStyle/>
          <a:p>
            <a:r>
              <a:rPr lang="en-HK"/>
              <a:t>Transformer and LLM v.251130a</a:t>
            </a:r>
            <a:endParaRPr lang="en-US" dirty="0"/>
          </a:p>
        </p:txBody>
      </p:sp>
      <p:sp>
        <p:nvSpPr>
          <p:cNvPr id="5" name="Slide Number Placeholder 4">
            <a:extLst>
              <a:ext uri="{FF2B5EF4-FFF2-40B4-BE49-F238E27FC236}">
                <a16:creationId xmlns:a16="http://schemas.microsoft.com/office/drawing/2014/main" id="{E0246DAF-BC8D-13D4-DA2D-25C820A60109}"/>
              </a:ext>
            </a:extLst>
          </p:cNvPr>
          <p:cNvSpPr>
            <a:spLocks noGrp="1"/>
          </p:cNvSpPr>
          <p:nvPr>
            <p:ph type="sldNum" sz="quarter" idx="12"/>
          </p:nvPr>
        </p:nvSpPr>
        <p:spPr/>
        <p:txBody>
          <a:bodyPr/>
          <a:lstStyle/>
          <a:p>
            <a:fld id="{7C12A529-2220-4038-9210-A21DB7BAEFCE}" type="slidenum">
              <a:rPr lang="en-US" smtClean="0"/>
              <a:t>56</a:t>
            </a:fld>
            <a:endParaRPr lang="en-US"/>
          </a:p>
        </p:txBody>
      </p:sp>
      <p:pic>
        <p:nvPicPr>
          <p:cNvPr id="9" name="Picture 8">
            <a:extLst>
              <a:ext uri="{FF2B5EF4-FFF2-40B4-BE49-F238E27FC236}">
                <a16:creationId xmlns:a16="http://schemas.microsoft.com/office/drawing/2014/main" id="{919D13B8-3AA9-CA18-175B-868B13A2EE47}"/>
              </a:ext>
            </a:extLst>
          </p:cNvPr>
          <p:cNvPicPr>
            <a:picLocks noChangeAspect="1"/>
          </p:cNvPicPr>
          <p:nvPr/>
        </p:nvPicPr>
        <p:blipFill>
          <a:blip r:embed="rId3"/>
          <a:stretch>
            <a:fillRect/>
          </a:stretch>
        </p:blipFill>
        <p:spPr>
          <a:xfrm>
            <a:off x="3154816" y="1482904"/>
            <a:ext cx="4552950" cy="4556125"/>
          </a:xfrm>
          <a:prstGeom prst="rect">
            <a:avLst/>
          </a:prstGeom>
        </p:spPr>
      </p:pic>
      <p:sp>
        <p:nvSpPr>
          <p:cNvPr id="13" name="TextBox 12">
            <a:extLst>
              <a:ext uri="{FF2B5EF4-FFF2-40B4-BE49-F238E27FC236}">
                <a16:creationId xmlns:a16="http://schemas.microsoft.com/office/drawing/2014/main" id="{947A0787-C10D-910E-34CC-4E67DB5D99B0}"/>
              </a:ext>
            </a:extLst>
          </p:cNvPr>
          <p:cNvSpPr txBox="1"/>
          <p:nvPr/>
        </p:nvSpPr>
        <p:spPr>
          <a:xfrm>
            <a:off x="7086600" y="534630"/>
            <a:ext cx="1981200" cy="1200329"/>
          </a:xfrm>
          <a:prstGeom prst="rect">
            <a:avLst/>
          </a:prstGeom>
          <a:noFill/>
        </p:spPr>
        <p:txBody>
          <a:bodyPr wrap="square" rtlCol="0">
            <a:spAutoFit/>
          </a:bodyPr>
          <a:lstStyle/>
          <a:p>
            <a:r>
              <a:rPr lang="en-US" dirty="0"/>
              <a:t>Build Down stream task:</a:t>
            </a:r>
          </a:p>
          <a:p>
            <a:r>
              <a:rPr lang="en-US" dirty="0"/>
              <a:t>FFN = feed forward network</a:t>
            </a:r>
          </a:p>
        </p:txBody>
      </p:sp>
      <p:sp>
        <p:nvSpPr>
          <p:cNvPr id="14" name="Right Brace 13">
            <a:extLst>
              <a:ext uri="{FF2B5EF4-FFF2-40B4-BE49-F238E27FC236}">
                <a16:creationId xmlns:a16="http://schemas.microsoft.com/office/drawing/2014/main" id="{C225A81D-C6D1-9D88-7FE5-DC27A9BB33FF}"/>
              </a:ext>
            </a:extLst>
          </p:cNvPr>
          <p:cNvSpPr/>
          <p:nvPr/>
        </p:nvSpPr>
        <p:spPr>
          <a:xfrm>
            <a:off x="7444468" y="3429000"/>
            <a:ext cx="175532" cy="2133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5B2BB405-9814-C474-DF76-F381C732C7F1}"/>
              </a:ext>
            </a:extLst>
          </p:cNvPr>
          <p:cNvSpPr txBox="1"/>
          <p:nvPr/>
        </p:nvSpPr>
        <p:spPr>
          <a:xfrm>
            <a:off x="7620000" y="3122592"/>
            <a:ext cx="1524000" cy="3416320"/>
          </a:xfrm>
          <a:prstGeom prst="rect">
            <a:avLst/>
          </a:prstGeom>
          <a:noFill/>
        </p:spPr>
        <p:txBody>
          <a:bodyPr wrap="square">
            <a:spAutoFit/>
          </a:bodyPr>
          <a:lstStyle/>
          <a:p>
            <a:r>
              <a:rPr lang="en-US" dirty="0"/>
              <a:t>Based on Pre-trained BERT</a:t>
            </a:r>
          </a:p>
          <a:p>
            <a:r>
              <a:rPr lang="en-US" dirty="0">
                <a:hlinkClick r:id="rId4"/>
              </a:rPr>
              <a:t>https://arxiv.org/abs/1810.04805</a:t>
            </a:r>
            <a:endParaRPr lang="en-US" dirty="0"/>
          </a:p>
          <a:p>
            <a:r>
              <a:rPr lang="en-US"/>
              <a:t>Pre-trained BERT </a:t>
            </a:r>
            <a:r>
              <a:rPr lang="en-US" dirty="0"/>
              <a:t>can be downloaded from </a:t>
            </a:r>
          </a:p>
          <a:p>
            <a:r>
              <a:rPr lang="en-US" dirty="0">
                <a:hlinkClick r:id="rId5"/>
              </a:rPr>
              <a:t>https://huggingface.co/</a:t>
            </a:r>
            <a:r>
              <a:rPr lang="en-US" dirty="0"/>
              <a:t> </a:t>
            </a:r>
          </a:p>
          <a:p>
            <a:endParaRPr lang="en-US" dirty="0"/>
          </a:p>
        </p:txBody>
      </p:sp>
      <p:sp>
        <p:nvSpPr>
          <p:cNvPr id="6" name="TextBox 5">
            <a:extLst>
              <a:ext uri="{FF2B5EF4-FFF2-40B4-BE49-F238E27FC236}">
                <a16:creationId xmlns:a16="http://schemas.microsoft.com/office/drawing/2014/main" id="{BF010F59-1A4A-4FD7-7CAA-500F00A68643}"/>
              </a:ext>
            </a:extLst>
          </p:cNvPr>
          <p:cNvSpPr txBox="1"/>
          <p:nvPr/>
        </p:nvSpPr>
        <p:spPr>
          <a:xfrm>
            <a:off x="5718624" y="3122592"/>
            <a:ext cx="292068" cy="369332"/>
          </a:xfrm>
          <a:prstGeom prst="rect">
            <a:avLst/>
          </a:prstGeom>
          <a:noFill/>
        </p:spPr>
        <p:txBody>
          <a:bodyPr wrap="none" rtlCol="0">
            <a:spAutoFit/>
          </a:bodyPr>
          <a:lstStyle/>
          <a:p>
            <a:r>
              <a:rPr lang="en-US" dirty="0"/>
              <a:t>Z</a:t>
            </a:r>
          </a:p>
        </p:txBody>
      </p:sp>
      <p:sp>
        <p:nvSpPr>
          <p:cNvPr id="7" name="TextBox 6">
            <a:extLst>
              <a:ext uri="{FF2B5EF4-FFF2-40B4-BE49-F238E27FC236}">
                <a16:creationId xmlns:a16="http://schemas.microsoft.com/office/drawing/2014/main" id="{B1F60499-2902-0991-DCAF-A9F92D863CB3}"/>
              </a:ext>
            </a:extLst>
          </p:cNvPr>
          <p:cNvSpPr txBox="1"/>
          <p:nvPr/>
        </p:nvSpPr>
        <p:spPr>
          <a:xfrm>
            <a:off x="5060669" y="1521923"/>
            <a:ext cx="3016531" cy="1477328"/>
          </a:xfrm>
          <a:prstGeom prst="rect">
            <a:avLst/>
          </a:prstGeom>
          <a:noFill/>
        </p:spPr>
        <p:txBody>
          <a:bodyPr wrap="none" rtlCol="0">
            <a:spAutoFit/>
          </a:bodyPr>
          <a:lstStyle/>
          <a:p>
            <a:r>
              <a:rPr lang="en-US" dirty="0"/>
              <a:t>4 outputs </a:t>
            </a:r>
          </a:p>
          <a:p>
            <a:r>
              <a:rPr lang="en-US" dirty="0"/>
              <a:t>( each represent a probability)</a:t>
            </a:r>
          </a:p>
          <a:p>
            <a:r>
              <a:rPr lang="en-US" dirty="0"/>
              <a:t>Feed forward Network (FFN) </a:t>
            </a:r>
          </a:p>
          <a:p>
            <a:r>
              <a:rPr lang="en-US" dirty="0"/>
              <a:t>Has 768x4 weights + </a:t>
            </a:r>
            <a:r>
              <a:rPr lang="en-US" dirty="0" err="1"/>
              <a:t>siftmax</a:t>
            </a:r>
            <a:r>
              <a:rPr lang="en-US" dirty="0"/>
              <a:t>.</a:t>
            </a:r>
          </a:p>
          <a:p>
            <a:endParaRPr lang="en-HK" dirty="0"/>
          </a:p>
        </p:txBody>
      </p:sp>
      <p:sp>
        <p:nvSpPr>
          <p:cNvPr id="10" name="TextBox 9">
            <a:extLst>
              <a:ext uri="{FF2B5EF4-FFF2-40B4-BE49-F238E27FC236}">
                <a16:creationId xmlns:a16="http://schemas.microsoft.com/office/drawing/2014/main" id="{F651C463-81CE-9ABC-BF7F-9157466ED817}"/>
              </a:ext>
            </a:extLst>
          </p:cNvPr>
          <p:cNvSpPr txBox="1"/>
          <p:nvPr/>
        </p:nvSpPr>
        <p:spPr>
          <a:xfrm>
            <a:off x="5936202" y="2720998"/>
            <a:ext cx="3016531" cy="646331"/>
          </a:xfrm>
          <a:prstGeom prst="rect">
            <a:avLst/>
          </a:prstGeom>
          <a:noFill/>
        </p:spPr>
        <p:txBody>
          <a:bodyPr wrap="square">
            <a:spAutoFit/>
          </a:bodyPr>
          <a:lstStyle/>
          <a:p>
            <a:r>
              <a:rPr lang="en-US" dirty="0"/>
              <a:t>Z=Output “CLS” of BERT is a vector of 768 x 1</a:t>
            </a:r>
          </a:p>
        </p:txBody>
      </p:sp>
    </p:spTree>
    <p:extLst>
      <p:ext uri="{BB962C8B-B14F-4D97-AF65-F5344CB8AC3E}">
        <p14:creationId xmlns:p14="http://schemas.microsoft.com/office/powerpoint/2010/main" val="10308583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0E96-29EA-773B-AF19-54A3C1A72298}"/>
              </a:ext>
            </a:extLst>
          </p:cNvPr>
          <p:cNvSpPr>
            <a:spLocks noGrp="1"/>
          </p:cNvSpPr>
          <p:nvPr>
            <p:ph type="title"/>
          </p:nvPr>
        </p:nvSpPr>
        <p:spPr/>
        <p:txBody>
          <a:bodyPr/>
          <a:lstStyle/>
          <a:p>
            <a:r>
              <a:rPr lang="en-US" dirty="0"/>
              <a:t>Transformer model parameters</a:t>
            </a:r>
            <a:endParaRPr lang="en-HK" dirty="0"/>
          </a:p>
        </p:txBody>
      </p:sp>
      <p:sp>
        <p:nvSpPr>
          <p:cNvPr id="3" name="Content Placeholder 2">
            <a:extLst>
              <a:ext uri="{FF2B5EF4-FFF2-40B4-BE49-F238E27FC236}">
                <a16:creationId xmlns:a16="http://schemas.microsoft.com/office/drawing/2014/main" id="{24B27A71-E59F-7FF8-F407-1B0F750139A1}"/>
              </a:ext>
            </a:extLst>
          </p:cNvPr>
          <p:cNvSpPr>
            <a:spLocks noGrp="1"/>
          </p:cNvSpPr>
          <p:nvPr>
            <p:ph idx="1"/>
          </p:nvPr>
        </p:nvSpPr>
        <p:spPr>
          <a:xfrm>
            <a:off x="431180" y="1303338"/>
            <a:ext cx="8229600" cy="4525963"/>
          </a:xfrm>
        </p:spPr>
        <p:txBody>
          <a:bodyPr>
            <a:normAutofit/>
          </a:bodyPr>
          <a:lstStyle/>
          <a:p>
            <a:r>
              <a:rPr lang="en-HK" sz="1600" dirty="0">
                <a:hlinkClick r:id="rId2"/>
              </a:rPr>
              <a:t>https://www.lesswrong.com/posts/3duR8CrvcHywrnhLo/how-does-gpt-3-spend-its-175b-parameters</a:t>
            </a:r>
            <a:r>
              <a:rPr lang="en-HK" sz="1600" dirty="0"/>
              <a:t> </a:t>
            </a:r>
          </a:p>
          <a:p>
            <a:r>
              <a:rPr lang="en-US" sz="1600" b="0" i="0" dirty="0" err="1">
                <a:solidFill>
                  <a:srgbClr val="1F1F1F"/>
                </a:solidFill>
                <a:effectLst/>
                <a:latin typeface="Arial" panose="020B0604020202020204" pitchFamily="34" charset="0"/>
              </a:rPr>
              <a:t>d_model</a:t>
            </a:r>
            <a:r>
              <a:rPr lang="en-US" sz="1600" b="0" i="0" dirty="0">
                <a:solidFill>
                  <a:srgbClr val="1F1F1F"/>
                </a:solidFill>
                <a:effectLst/>
                <a:latin typeface="Arial" panose="020B0604020202020204" pitchFamily="34" charset="0"/>
              </a:rPr>
              <a:t> = the </a:t>
            </a:r>
            <a:r>
              <a:rPr lang="en-US" sz="1600" b="0" i="0" dirty="0">
                <a:solidFill>
                  <a:srgbClr val="040C28"/>
                </a:solidFill>
                <a:effectLst/>
                <a:latin typeface="Arial" panose="020B0604020202020204" pitchFamily="34" charset="0"/>
              </a:rPr>
              <a:t>dimensionality of the representations used as input to the multi-head attention</a:t>
            </a:r>
            <a:r>
              <a:rPr lang="en-US" sz="1600" b="0" i="0" dirty="0">
                <a:solidFill>
                  <a:srgbClr val="1F1F1F"/>
                </a:solidFill>
                <a:effectLst/>
                <a:latin typeface="Arial" panose="020B0604020202020204" pitchFamily="34" charset="0"/>
              </a:rPr>
              <a:t>, which is the same as the dimensionality of the output.</a:t>
            </a:r>
            <a:r>
              <a:rPr lang="en-HK" sz="1600" b="0" i="0" dirty="0">
                <a:solidFill>
                  <a:srgbClr val="1F1F1F"/>
                </a:solidFill>
                <a:effectLst/>
                <a:latin typeface="Arial" panose="020B0604020202020204" pitchFamily="34" charset="0"/>
              </a:rPr>
              <a:t> </a:t>
            </a:r>
            <a:r>
              <a:rPr lang="en-HK" sz="1600" dirty="0">
                <a:solidFill>
                  <a:srgbClr val="1F1F1F"/>
                </a:solidFill>
                <a:latin typeface="Arial" panose="020B0604020202020204" pitchFamily="34" charset="0"/>
              </a:rPr>
              <a:t>O</a:t>
            </a:r>
            <a:r>
              <a:rPr lang="en-HK" sz="1600" b="0" i="0" dirty="0">
                <a:solidFill>
                  <a:srgbClr val="1F1F1F"/>
                </a:solidFill>
                <a:effectLst/>
                <a:latin typeface="Arial" panose="020B0604020202020204" pitchFamily="34" charset="0"/>
              </a:rPr>
              <a:t>ne word (or token if </a:t>
            </a:r>
            <a:r>
              <a:rPr lang="en-HK" sz="1600" b="0" i="0" dirty="0" err="1">
                <a:solidFill>
                  <a:srgbClr val="1F1F1F"/>
                </a:solidFill>
                <a:effectLst/>
                <a:latin typeface="Arial" panose="020B0604020202020204" pitchFamily="34" charset="0"/>
              </a:rPr>
              <a:t>subword</a:t>
            </a:r>
            <a:r>
              <a:rPr lang="en-HK" sz="1600" b="0" i="0" dirty="0">
                <a:solidFill>
                  <a:srgbClr val="1F1F1F"/>
                </a:solidFill>
                <a:effectLst/>
                <a:latin typeface="Arial" panose="020B0604020202020204" pitchFamily="34" charset="0"/>
              </a:rPr>
              <a:t> is used)  is represented by a vector of </a:t>
            </a:r>
            <a:r>
              <a:rPr lang="en-HK" sz="1600" b="0" i="0" dirty="0" err="1">
                <a:solidFill>
                  <a:srgbClr val="1F1F1F"/>
                </a:solidFill>
                <a:effectLst/>
                <a:latin typeface="Arial" panose="020B0604020202020204" pitchFamily="34" charset="0"/>
              </a:rPr>
              <a:t>d_modle</a:t>
            </a:r>
            <a:r>
              <a:rPr lang="en-HK" sz="1600" b="0" i="0" dirty="0">
                <a:solidFill>
                  <a:srgbClr val="1F1F1F"/>
                </a:solidFill>
                <a:effectLst/>
                <a:latin typeface="Arial" panose="020B0604020202020204" pitchFamily="34" charset="0"/>
              </a:rPr>
              <a:t> length)</a:t>
            </a:r>
          </a:p>
          <a:p>
            <a:r>
              <a:rPr lang="en-HK" sz="1600" dirty="0" err="1">
                <a:solidFill>
                  <a:srgbClr val="1F1F1F"/>
                </a:solidFill>
                <a:latin typeface="Arial" panose="020B0604020202020204" pitchFamily="34" charset="0"/>
              </a:rPr>
              <a:t>n_heads</a:t>
            </a:r>
            <a:r>
              <a:rPr lang="en-HK" sz="1600" dirty="0">
                <a:solidFill>
                  <a:srgbClr val="1F1F1F"/>
                </a:solidFill>
                <a:latin typeface="Arial" panose="020B0604020202020204" pitchFamily="34" charset="0"/>
              </a:rPr>
              <a:t>=number of heads in a multi-head</a:t>
            </a:r>
          </a:p>
          <a:p>
            <a:r>
              <a:rPr lang="en-HK" sz="1600" dirty="0" err="1">
                <a:solidFill>
                  <a:srgbClr val="1F1F1F"/>
                </a:solidFill>
                <a:latin typeface="Arial" panose="020B0604020202020204" pitchFamily="34" charset="0"/>
              </a:rPr>
              <a:t>n_layers</a:t>
            </a:r>
            <a:r>
              <a:rPr lang="en-HK" sz="1600" dirty="0">
                <a:solidFill>
                  <a:srgbClr val="1F1F1F"/>
                </a:solidFill>
                <a:latin typeface="Arial" panose="020B0604020202020204" pitchFamily="34" charset="0"/>
              </a:rPr>
              <a:t> = number of layers</a:t>
            </a:r>
          </a:p>
          <a:p>
            <a:r>
              <a:rPr lang="en-HK" sz="1600" dirty="0" err="1">
                <a:solidFill>
                  <a:srgbClr val="1F1F1F"/>
                </a:solidFill>
                <a:latin typeface="Arial" panose="020B0604020202020204" pitchFamily="34" charset="0"/>
              </a:rPr>
              <a:t>d_head</a:t>
            </a:r>
            <a:r>
              <a:rPr lang="en-HK" sz="1600" dirty="0">
                <a:solidFill>
                  <a:srgbClr val="1F1F1F"/>
                </a:solidFill>
                <a:latin typeface="Arial" panose="020B0604020202020204" pitchFamily="34" charset="0"/>
              </a:rPr>
              <a:t>=dimension of a single head =</a:t>
            </a:r>
            <a:r>
              <a:rPr lang="en-HK" sz="1600" dirty="0" err="1">
                <a:solidFill>
                  <a:srgbClr val="1F1F1F"/>
                </a:solidFill>
                <a:latin typeface="Arial" panose="020B0604020202020204" pitchFamily="34" charset="0"/>
              </a:rPr>
              <a:t>d_model</a:t>
            </a:r>
            <a:r>
              <a:rPr lang="en-HK" sz="1600" dirty="0">
                <a:solidFill>
                  <a:srgbClr val="1F1F1F"/>
                </a:solidFill>
                <a:latin typeface="Arial" panose="020B0604020202020204" pitchFamily="34" charset="0"/>
              </a:rPr>
              <a:t> / </a:t>
            </a:r>
            <a:r>
              <a:rPr lang="en-HK" sz="1600" dirty="0" err="1">
                <a:solidFill>
                  <a:srgbClr val="1F1F1F"/>
                </a:solidFill>
                <a:latin typeface="Arial" panose="020B0604020202020204" pitchFamily="34" charset="0"/>
              </a:rPr>
              <a:t>n_heads</a:t>
            </a:r>
            <a:r>
              <a:rPr lang="en-HK" sz="1600" dirty="0">
                <a:solidFill>
                  <a:srgbClr val="1F1F1F"/>
                </a:solidFill>
                <a:latin typeface="Arial" panose="020B0604020202020204" pitchFamily="34" charset="0"/>
              </a:rPr>
              <a:t>, </a:t>
            </a:r>
          </a:p>
          <a:p>
            <a:r>
              <a:rPr lang="en-HK" sz="1600" dirty="0">
                <a:solidFill>
                  <a:srgbClr val="1F1F1F"/>
                </a:solidFill>
                <a:latin typeface="Arial" panose="020B0604020202020204" pitchFamily="34" charset="0"/>
              </a:rPr>
              <a:t>e.g. for GPT3 small: </a:t>
            </a:r>
            <a:r>
              <a:rPr lang="en-HK" sz="1600" dirty="0" err="1">
                <a:solidFill>
                  <a:srgbClr val="1F1F1F"/>
                </a:solidFill>
                <a:latin typeface="Arial" panose="020B0604020202020204" pitchFamily="34" charset="0"/>
              </a:rPr>
              <a:t>d_head</a:t>
            </a:r>
            <a:r>
              <a:rPr lang="en-HK" sz="1600" dirty="0">
                <a:solidFill>
                  <a:srgbClr val="1F1F1F"/>
                </a:solidFill>
                <a:latin typeface="Arial" panose="020B0604020202020204" pitchFamily="34" charset="0"/>
              </a:rPr>
              <a:t>=678/12=64</a:t>
            </a:r>
          </a:p>
          <a:p>
            <a:endParaRPr lang="en-HK" sz="1600" dirty="0"/>
          </a:p>
        </p:txBody>
      </p:sp>
      <p:sp>
        <p:nvSpPr>
          <p:cNvPr id="4" name="Footer Placeholder 3">
            <a:extLst>
              <a:ext uri="{FF2B5EF4-FFF2-40B4-BE49-F238E27FC236}">
                <a16:creationId xmlns:a16="http://schemas.microsoft.com/office/drawing/2014/main" id="{6D9BFB51-8BFB-384C-7AAC-B09CE0DBD659}"/>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49629849-D581-278E-9A84-1958E19ECFF7}"/>
              </a:ext>
            </a:extLst>
          </p:cNvPr>
          <p:cNvSpPr>
            <a:spLocks noGrp="1"/>
          </p:cNvSpPr>
          <p:nvPr>
            <p:ph type="sldNum" sz="quarter" idx="12"/>
          </p:nvPr>
        </p:nvSpPr>
        <p:spPr/>
        <p:txBody>
          <a:bodyPr/>
          <a:lstStyle/>
          <a:p>
            <a:fld id="{7C12A529-2220-4038-9210-A21DB7BAEFCE}" type="slidenum">
              <a:rPr lang="en-US" smtClean="0"/>
              <a:t>57</a:t>
            </a:fld>
            <a:endParaRPr lang="en-US"/>
          </a:p>
        </p:txBody>
      </p:sp>
      <p:pic>
        <p:nvPicPr>
          <p:cNvPr id="9" name="Picture 8">
            <a:extLst>
              <a:ext uri="{FF2B5EF4-FFF2-40B4-BE49-F238E27FC236}">
                <a16:creationId xmlns:a16="http://schemas.microsoft.com/office/drawing/2014/main" id="{DD8178AB-59C0-9A1D-4DEB-197AA0157FA9}"/>
              </a:ext>
            </a:extLst>
          </p:cNvPr>
          <p:cNvPicPr>
            <a:picLocks noChangeAspect="1"/>
          </p:cNvPicPr>
          <p:nvPr/>
        </p:nvPicPr>
        <p:blipFill>
          <a:blip r:embed="rId3"/>
          <a:stretch>
            <a:fillRect/>
          </a:stretch>
        </p:blipFill>
        <p:spPr>
          <a:xfrm>
            <a:off x="1066800" y="3505200"/>
            <a:ext cx="5981700" cy="2464986"/>
          </a:xfrm>
          <a:prstGeom prst="rect">
            <a:avLst/>
          </a:prstGeom>
        </p:spPr>
      </p:pic>
      <p:sp>
        <p:nvSpPr>
          <p:cNvPr id="6" name="TextBox 5">
            <a:extLst>
              <a:ext uri="{FF2B5EF4-FFF2-40B4-BE49-F238E27FC236}">
                <a16:creationId xmlns:a16="http://schemas.microsoft.com/office/drawing/2014/main" id="{20C959A8-67E2-D48B-CD3E-0179997A7DB4}"/>
              </a:ext>
            </a:extLst>
          </p:cNvPr>
          <p:cNvSpPr txBox="1"/>
          <p:nvPr/>
        </p:nvSpPr>
        <p:spPr>
          <a:xfrm>
            <a:off x="228600" y="5867400"/>
            <a:ext cx="8305800" cy="646331"/>
          </a:xfrm>
          <a:prstGeom prst="rect">
            <a:avLst/>
          </a:prstGeom>
          <a:noFill/>
        </p:spPr>
        <p:txBody>
          <a:bodyPr wrap="square" rtlCol="0">
            <a:spAutoFit/>
          </a:bodyPr>
          <a:lstStyle/>
          <a:p>
            <a:r>
              <a:rPr lang="en-US" b="0" i="0" dirty="0">
                <a:solidFill>
                  <a:srgbClr val="1F1F1F"/>
                </a:solidFill>
                <a:effectLst/>
                <a:latin typeface="Arial" panose="020B0604020202020204" pitchFamily="34" charset="0"/>
              </a:rPr>
              <a:t>Also ChatGPT 3.5 has maximum token length around </a:t>
            </a:r>
            <a:r>
              <a:rPr lang="en-US" b="0" i="0" dirty="0">
                <a:solidFill>
                  <a:srgbClr val="040C28"/>
                </a:solidFill>
                <a:effectLst/>
                <a:latin typeface="Arial" panose="020B0604020202020204" pitchFamily="34" charset="0"/>
              </a:rPr>
              <a:t>4096 (a sentence length is about 1000-3000 words, because token are sub words) </a:t>
            </a:r>
            <a:endParaRPr lang="en-HK" dirty="0"/>
          </a:p>
        </p:txBody>
      </p:sp>
      <p:sp>
        <p:nvSpPr>
          <p:cNvPr id="7" name="TextBox 6">
            <a:extLst>
              <a:ext uri="{FF2B5EF4-FFF2-40B4-BE49-F238E27FC236}">
                <a16:creationId xmlns:a16="http://schemas.microsoft.com/office/drawing/2014/main" id="{2EA96359-00DB-E35E-51D5-8AD5E69B7BA0}"/>
              </a:ext>
            </a:extLst>
          </p:cNvPr>
          <p:cNvSpPr txBox="1"/>
          <p:nvPr/>
        </p:nvSpPr>
        <p:spPr>
          <a:xfrm>
            <a:off x="457200" y="6721475"/>
            <a:ext cx="7625806" cy="261610"/>
          </a:xfrm>
          <a:prstGeom prst="rect">
            <a:avLst/>
          </a:prstGeom>
          <a:noFill/>
        </p:spPr>
        <p:txBody>
          <a:bodyPr wrap="none" rtlCol="0">
            <a:spAutoFit/>
          </a:bodyPr>
          <a:lstStyle/>
          <a:p>
            <a:r>
              <a:rPr lang="en-HK" sz="1100" dirty="0">
                <a:hlinkClick r:id="rId4"/>
              </a:rPr>
              <a:t>https://ai.stackexchange.com/questions/45691/what-should-be-relationship-between-embedding-dimension-and-context-length</a:t>
            </a:r>
            <a:r>
              <a:rPr lang="en-HK" sz="1100" dirty="0"/>
              <a:t> </a:t>
            </a:r>
          </a:p>
        </p:txBody>
      </p:sp>
    </p:spTree>
    <p:extLst>
      <p:ext uri="{BB962C8B-B14F-4D97-AF65-F5344CB8AC3E}">
        <p14:creationId xmlns:p14="http://schemas.microsoft.com/office/powerpoint/2010/main" val="637768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on transformer</a:t>
            </a:r>
          </a:p>
        </p:txBody>
      </p:sp>
      <p:sp>
        <p:nvSpPr>
          <p:cNvPr id="3" name="Content Placeholder 2"/>
          <p:cNvSpPr>
            <a:spLocks noGrp="1"/>
          </p:cNvSpPr>
          <p:nvPr>
            <p:ph idx="1"/>
          </p:nvPr>
        </p:nvSpPr>
        <p:spPr>
          <a:xfrm>
            <a:off x="457200" y="1676400"/>
            <a:ext cx="8229600" cy="4525963"/>
          </a:xfrm>
        </p:spPr>
        <p:txBody>
          <a:bodyPr/>
          <a:lstStyle/>
          <a:p>
            <a:r>
              <a:rPr lang="en-US" dirty="0"/>
              <a:t>Basic operation of the transformer  model is studied</a:t>
            </a:r>
          </a:p>
          <a:p>
            <a:r>
              <a:rPr lang="en-US" dirty="0"/>
              <a:t>Applications of transformers are discussed</a:t>
            </a:r>
          </a:p>
          <a:p>
            <a:pPr marL="0" indent="0">
              <a:buNone/>
            </a:pPr>
            <a:endParaRPr lang="en-US" dirty="0"/>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58</a:t>
            </a:fld>
            <a:endParaRPr lang="en-US"/>
          </a:p>
        </p:txBody>
      </p:sp>
    </p:spTree>
    <p:extLst>
      <p:ext uri="{BB962C8B-B14F-4D97-AF65-F5344CB8AC3E}">
        <p14:creationId xmlns:p14="http://schemas.microsoft.com/office/powerpoint/2010/main" val="561650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Extension: Application of transformer models : computer vision</a:t>
            </a:r>
          </a:p>
        </p:txBody>
      </p:sp>
      <p:sp>
        <p:nvSpPr>
          <p:cNvPr id="3" name="Subtitle 2"/>
          <p:cNvSpPr>
            <a:spLocks noGrp="1"/>
          </p:cNvSpPr>
          <p:nvPr>
            <p:ph type="subTitle" idx="1"/>
          </p:nvPr>
        </p:nvSpPr>
        <p:spPr/>
        <p:txBody>
          <a:bodyPr/>
          <a:lstStyle/>
          <a:p>
            <a:r>
              <a:rPr lang="en-US" dirty="0"/>
              <a:t>KH Wong</a:t>
            </a:r>
          </a:p>
        </p:txBody>
      </p:sp>
      <p:sp>
        <p:nvSpPr>
          <p:cNvPr id="4" name="Footer Placeholder 3"/>
          <p:cNvSpPr>
            <a:spLocks noGrp="1"/>
          </p:cNvSpPr>
          <p:nvPr>
            <p:ph type="ftr" sz="quarter" idx="11"/>
          </p:nvPr>
        </p:nvSpPr>
        <p:spPr/>
        <p:txBody>
          <a:bodyPr/>
          <a:lstStyle/>
          <a:p>
            <a:r>
              <a:rPr lang="en-HK"/>
              <a:t>Transformer and LLM v.251130a</a:t>
            </a:r>
            <a:endParaRPr lang="en-US" dirty="0"/>
          </a:p>
        </p:txBody>
      </p:sp>
      <p:sp>
        <p:nvSpPr>
          <p:cNvPr id="5" name="Slide Number Placeholder 4"/>
          <p:cNvSpPr>
            <a:spLocks noGrp="1"/>
          </p:cNvSpPr>
          <p:nvPr>
            <p:ph type="sldNum" sz="quarter" idx="12"/>
          </p:nvPr>
        </p:nvSpPr>
        <p:spPr/>
        <p:txBody>
          <a:bodyPr/>
          <a:lstStyle/>
          <a:p>
            <a:fld id="{3B519660-E3FB-4FEF-8DA5-38A418845818}" type="slidenum">
              <a:rPr lang="en-US" smtClean="0"/>
              <a:t>59</a:t>
            </a:fld>
            <a:endParaRPr lang="en-US"/>
          </a:p>
        </p:txBody>
      </p:sp>
    </p:spTree>
    <p:extLst>
      <p:ext uri="{BB962C8B-B14F-4D97-AF65-F5344CB8AC3E}">
        <p14:creationId xmlns:p14="http://schemas.microsoft.com/office/powerpoint/2010/main" val="344624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Encoder Processing steps</a:t>
            </a:r>
          </a:p>
        </p:txBody>
      </p:sp>
      <p:sp>
        <p:nvSpPr>
          <p:cNvPr id="3" name="Content Placeholder 2"/>
          <p:cNvSpPr>
            <a:spLocks noGrp="1"/>
          </p:cNvSpPr>
          <p:nvPr>
            <p:ph idx="1"/>
          </p:nvPr>
        </p:nvSpPr>
        <p:spPr>
          <a:xfrm>
            <a:off x="542925" y="1432889"/>
            <a:ext cx="4171950" cy="4185824"/>
          </a:xfrm>
        </p:spPr>
        <p:txBody>
          <a:bodyPr>
            <a:normAutofit fontScale="77500" lnSpcReduction="20000"/>
          </a:bodyPr>
          <a:lstStyle/>
          <a:p>
            <a:r>
              <a:rPr lang="en-US" dirty="0"/>
              <a:t>1) Input embedding, two methods</a:t>
            </a:r>
          </a:p>
          <a:p>
            <a:pPr lvl="1"/>
            <a:r>
              <a:rPr lang="en-US" dirty="0"/>
              <a:t>(1a) By learning</a:t>
            </a:r>
          </a:p>
          <a:p>
            <a:pPr lvl="1"/>
            <a:r>
              <a:rPr lang="en-US" dirty="0"/>
              <a:t>(1b) (</a:t>
            </a:r>
            <a:r>
              <a:rPr lang="en-US" b="0" i="0" dirty="0" err="1">
                <a:solidFill>
                  <a:srgbClr val="515151"/>
                </a:solidFill>
                <a:effectLst/>
                <a:latin typeface="-apple-system"/>
              </a:rPr>
              <a:t>subword</a:t>
            </a:r>
            <a:r>
              <a:rPr lang="en-US" b="0" i="0" dirty="0">
                <a:solidFill>
                  <a:srgbClr val="515151"/>
                </a:solidFill>
                <a:effectLst/>
                <a:latin typeface="-apple-system"/>
              </a:rPr>
              <a:t> embedding: </a:t>
            </a:r>
            <a:r>
              <a:rPr lang="en-US" b="0" i="0" dirty="0" err="1">
                <a:solidFill>
                  <a:srgbClr val="515151"/>
                </a:solidFill>
                <a:effectLst/>
                <a:latin typeface="-apple-system"/>
              </a:rPr>
              <a:t>wordpiece</a:t>
            </a:r>
            <a:r>
              <a:rPr lang="en-US" b="0" i="0" dirty="0">
                <a:solidFill>
                  <a:srgbClr val="515151"/>
                </a:solidFill>
                <a:effectLst/>
                <a:latin typeface="-apple-system"/>
              </a:rPr>
              <a:t> algo.</a:t>
            </a:r>
            <a:r>
              <a:rPr lang="en-US" dirty="0">
                <a:solidFill>
                  <a:srgbClr val="515151"/>
                </a:solidFill>
                <a:latin typeface="-apple-system"/>
              </a:rPr>
              <a:t>)</a:t>
            </a:r>
            <a:endParaRPr lang="en-US" dirty="0"/>
          </a:p>
          <a:p>
            <a:r>
              <a:rPr lang="en-US" dirty="0"/>
              <a:t>2) Positional encoding</a:t>
            </a:r>
          </a:p>
          <a:p>
            <a:r>
              <a:rPr lang="en-US" dirty="0"/>
              <a:t>3a) Multi-head attention</a:t>
            </a:r>
          </a:p>
          <a:p>
            <a:r>
              <a:rPr lang="en-US" dirty="0"/>
              <a:t>3b) First Add and Norm</a:t>
            </a:r>
          </a:p>
          <a:p>
            <a:r>
              <a:rPr lang="en-US" dirty="0"/>
              <a:t>4a) feed forward network</a:t>
            </a:r>
          </a:p>
          <a:p>
            <a:r>
              <a:rPr lang="en-US" dirty="0"/>
              <a:t>4b) Second  Add and Norm</a:t>
            </a:r>
          </a:p>
          <a:p>
            <a:endParaRPr lang="en-US" dirty="0"/>
          </a:p>
          <a:p>
            <a:endParaRPr lang="en-US" dirty="0"/>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6</a:t>
            </a:fld>
            <a:endParaRPr lang="en-US"/>
          </a:p>
        </p:txBody>
      </p:sp>
      <p:pic>
        <p:nvPicPr>
          <p:cNvPr id="7" name="Picture 6">
            <a:extLst>
              <a:ext uri="{FF2B5EF4-FFF2-40B4-BE49-F238E27FC236}">
                <a16:creationId xmlns:a16="http://schemas.microsoft.com/office/drawing/2014/main" id="{6CCFF466-7D1D-BB18-9B57-DAC2BCC7119C}"/>
              </a:ext>
            </a:extLst>
          </p:cNvPr>
          <p:cNvPicPr>
            <a:picLocks noChangeAspect="1"/>
          </p:cNvPicPr>
          <p:nvPr/>
        </p:nvPicPr>
        <p:blipFill>
          <a:blip r:embed="rId2"/>
          <a:stretch>
            <a:fillRect/>
          </a:stretch>
        </p:blipFill>
        <p:spPr>
          <a:xfrm>
            <a:off x="4800600" y="1409418"/>
            <a:ext cx="4267796" cy="4039164"/>
          </a:xfrm>
          <a:prstGeom prst="rect">
            <a:avLst/>
          </a:prstGeom>
          <a:ln>
            <a:solidFill>
              <a:schemeClr val="accent1"/>
            </a:solidFill>
          </a:ln>
        </p:spPr>
      </p:pic>
    </p:spTree>
    <p:extLst>
      <p:ext uri="{BB962C8B-B14F-4D97-AF65-F5344CB8AC3E}">
        <p14:creationId xmlns:p14="http://schemas.microsoft.com/office/powerpoint/2010/main" val="656703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4A9C-86A5-CAE8-137E-7903697E512F}"/>
              </a:ext>
            </a:extLst>
          </p:cNvPr>
          <p:cNvSpPr>
            <a:spLocks noGrp="1"/>
          </p:cNvSpPr>
          <p:nvPr>
            <p:ph type="title"/>
          </p:nvPr>
        </p:nvSpPr>
        <p:spPr/>
        <p:txBody>
          <a:bodyPr/>
          <a:lstStyle/>
          <a:p>
            <a:r>
              <a:rPr lang="en-HK" b="0" i="0" dirty="0">
                <a:solidFill>
                  <a:srgbClr val="000000"/>
                </a:solidFill>
                <a:effectLst/>
                <a:latin typeface="Linux Libertine"/>
              </a:rPr>
              <a:t>Vision transformer</a:t>
            </a:r>
            <a:endParaRPr lang="en-HK" dirty="0"/>
          </a:p>
        </p:txBody>
      </p:sp>
      <p:sp>
        <p:nvSpPr>
          <p:cNvPr id="3" name="Content Placeholder 2">
            <a:extLst>
              <a:ext uri="{FF2B5EF4-FFF2-40B4-BE49-F238E27FC236}">
                <a16:creationId xmlns:a16="http://schemas.microsoft.com/office/drawing/2014/main" id="{C229C92B-4400-9431-D450-7915A3315C6C}"/>
              </a:ext>
            </a:extLst>
          </p:cNvPr>
          <p:cNvSpPr>
            <a:spLocks noGrp="1"/>
          </p:cNvSpPr>
          <p:nvPr>
            <p:ph idx="1"/>
          </p:nvPr>
        </p:nvSpPr>
        <p:spPr/>
        <p:txBody>
          <a:bodyPr/>
          <a:lstStyle/>
          <a:p>
            <a:r>
              <a:rPr lang="en-US" dirty="0"/>
              <a:t>The Transformer is successful in NLP (Natural  Language Processing).</a:t>
            </a:r>
          </a:p>
          <a:p>
            <a:r>
              <a:rPr lang="en-US" dirty="0"/>
              <a:t>Hence, researchers explore the idea of using it for computer vision -- </a:t>
            </a:r>
            <a:r>
              <a:rPr lang="en-HK" b="0" i="0" dirty="0">
                <a:solidFill>
                  <a:srgbClr val="000000"/>
                </a:solidFill>
                <a:effectLst/>
                <a:latin typeface="Linux Libertine"/>
              </a:rPr>
              <a:t>Vision transformer. </a:t>
            </a:r>
          </a:p>
          <a:p>
            <a:r>
              <a:rPr lang="en-HK" b="0" i="0" dirty="0">
                <a:solidFill>
                  <a:srgbClr val="000000"/>
                </a:solidFill>
                <a:effectLst/>
                <a:latin typeface="Linux Libertine"/>
              </a:rPr>
              <a:t>See</a:t>
            </a:r>
            <a:r>
              <a:rPr lang="en-HK" dirty="0">
                <a:solidFill>
                  <a:srgbClr val="000000"/>
                </a:solidFill>
                <a:latin typeface="Linux Libertine"/>
              </a:rPr>
              <a:t> </a:t>
            </a:r>
            <a:r>
              <a:rPr lang="en-US" sz="2000" dirty="0">
                <a:hlinkClick r:id="rId2"/>
              </a:rPr>
              <a:t>https://en.wikipedia.org/wiki/Vision_transformer</a:t>
            </a:r>
            <a:r>
              <a:rPr lang="en-US" sz="2000" dirty="0"/>
              <a:t> </a:t>
            </a:r>
          </a:p>
          <a:p>
            <a:r>
              <a:rPr lang="en-US" dirty="0"/>
              <a:t>Transformers are found to overperform classical approaches in object recognition etc.</a:t>
            </a:r>
            <a:endParaRPr lang="en-HK" dirty="0"/>
          </a:p>
        </p:txBody>
      </p:sp>
      <p:sp>
        <p:nvSpPr>
          <p:cNvPr id="4" name="Footer Placeholder 3">
            <a:extLst>
              <a:ext uri="{FF2B5EF4-FFF2-40B4-BE49-F238E27FC236}">
                <a16:creationId xmlns:a16="http://schemas.microsoft.com/office/drawing/2014/main" id="{9133917A-366E-8F25-3CEE-CF28EC99BD67}"/>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F55F7CCC-2F23-C404-50D3-17093F9B7B25}"/>
              </a:ext>
            </a:extLst>
          </p:cNvPr>
          <p:cNvSpPr>
            <a:spLocks noGrp="1"/>
          </p:cNvSpPr>
          <p:nvPr>
            <p:ph type="sldNum" sz="quarter" idx="12"/>
          </p:nvPr>
        </p:nvSpPr>
        <p:spPr/>
        <p:txBody>
          <a:bodyPr/>
          <a:lstStyle/>
          <a:p>
            <a:fld id="{7C12A529-2220-4038-9210-A21DB7BAEFCE}" type="slidenum">
              <a:rPr lang="en-US" smtClean="0"/>
              <a:t>60</a:t>
            </a:fld>
            <a:endParaRPr lang="en-US"/>
          </a:p>
        </p:txBody>
      </p:sp>
    </p:spTree>
    <p:extLst>
      <p:ext uri="{BB962C8B-B14F-4D97-AF65-F5344CB8AC3E}">
        <p14:creationId xmlns:p14="http://schemas.microsoft.com/office/powerpoint/2010/main" val="176393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2E35-7824-B54E-B0F2-C2CB0C050F8A}"/>
              </a:ext>
            </a:extLst>
          </p:cNvPr>
          <p:cNvSpPr>
            <a:spLocks noGrp="1"/>
          </p:cNvSpPr>
          <p:nvPr>
            <p:ph type="title"/>
          </p:nvPr>
        </p:nvSpPr>
        <p:spPr>
          <a:xfrm>
            <a:off x="457200" y="274638"/>
            <a:ext cx="8229600" cy="503237"/>
          </a:xfrm>
        </p:spPr>
        <p:txBody>
          <a:bodyPr>
            <a:normAutofit fontScale="90000"/>
          </a:bodyPr>
          <a:lstStyle/>
          <a:p>
            <a:r>
              <a:rPr lang="en-US" dirty="0"/>
              <a:t>The main idea</a:t>
            </a:r>
            <a:endParaRPr lang="en-HK" dirty="0"/>
          </a:p>
        </p:txBody>
      </p:sp>
      <p:sp>
        <p:nvSpPr>
          <p:cNvPr id="3" name="Content Placeholder 2">
            <a:extLst>
              <a:ext uri="{FF2B5EF4-FFF2-40B4-BE49-F238E27FC236}">
                <a16:creationId xmlns:a16="http://schemas.microsoft.com/office/drawing/2014/main" id="{BD920666-88A9-167B-6D8D-F36E5CA81B02}"/>
              </a:ext>
            </a:extLst>
          </p:cNvPr>
          <p:cNvSpPr>
            <a:spLocks noGrp="1"/>
          </p:cNvSpPr>
          <p:nvPr>
            <p:ph idx="1"/>
          </p:nvPr>
        </p:nvSpPr>
        <p:spPr>
          <a:xfrm>
            <a:off x="457200" y="853419"/>
            <a:ext cx="8534400" cy="4297363"/>
          </a:xfrm>
        </p:spPr>
        <p:txBody>
          <a:bodyPr>
            <a:normAutofit/>
          </a:bodyPr>
          <a:lstStyle/>
          <a:p>
            <a:r>
              <a:rPr lang="en-US" sz="2400" dirty="0"/>
              <a:t>The Transformer is designed for sequential data,  but image data is parallel. So how to do it? Solution  : Divide the picture into patches (in a grid) and the patches are lined up as a sequence for the transformer (SWIN Transformer uses sifted windows) . </a:t>
            </a:r>
          </a:p>
          <a:p>
            <a:endParaRPr lang="en-HK" sz="1600" dirty="0"/>
          </a:p>
        </p:txBody>
      </p:sp>
      <p:sp>
        <p:nvSpPr>
          <p:cNvPr id="4" name="Footer Placeholder 3">
            <a:extLst>
              <a:ext uri="{FF2B5EF4-FFF2-40B4-BE49-F238E27FC236}">
                <a16:creationId xmlns:a16="http://schemas.microsoft.com/office/drawing/2014/main" id="{F408999D-D308-ABB4-74AD-86A8E1BBDA8D}"/>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76692E15-E832-4BEC-B976-27B4CE66B945}"/>
              </a:ext>
            </a:extLst>
          </p:cNvPr>
          <p:cNvSpPr>
            <a:spLocks noGrp="1"/>
          </p:cNvSpPr>
          <p:nvPr>
            <p:ph type="sldNum" sz="quarter" idx="12"/>
          </p:nvPr>
        </p:nvSpPr>
        <p:spPr/>
        <p:txBody>
          <a:bodyPr/>
          <a:lstStyle/>
          <a:p>
            <a:fld id="{7C12A529-2220-4038-9210-A21DB7BAEFCE}" type="slidenum">
              <a:rPr lang="en-US" smtClean="0"/>
              <a:t>61</a:t>
            </a:fld>
            <a:endParaRPr lang="en-US"/>
          </a:p>
        </p:txBody>
      </p:sp>
      <p:pic>
        <p:nvPicPr>
          <p:cNvPr id="1026" name="Picture 2">
            <a:extLst>
              <a:ext uri="{FF2B5EF4-FFF2-40B4-BE49-F238E27FC236}">
                <a16:creationId xmlns:a16="http://schemas.microsoft.com/office/drawing/2014/main" id="{E2403FD8-06AD-DBEB-DF6C-072D2391B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767" y="2348568"/>
            <a:ext cx="7128465" cy="400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50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947F-ED87-1716-3BE9-F6C54424908E}"/>
              </a:ext>
            </a:extLst>
          </p:cNvPr>
          <p:cNvSpPr>
            <a:spLocks noGrp="1"/>
          </p:cNvSpPr>
          <p:nvPr>
            <p:ph type="title"/>
          </p:nvPr>
        </p:nvSpPr>
        <p:spPr/>
        <p:txBody>
          <a:bodyPr>
            <a:normAutofit fontScale="90000"/>
          </a:bodyPr>
          <a:lstStyle/>
          <a:p>
            <a:r>
              <a:rPr lang="en-US" b="0" i="0" dirty="0">
                <a:solidFill>
                  <a:srgbClr val="202122"/>
                </a:solidFill>
                <a:effectLst/>
                <a:latin typeface="Arial" panose="020B0604020202020204" pitchFamily="34" charset="0"/>
              </a:rPr>
              <a:t>The </a:t>
            </a:r>
            <a:r>
              <a:rPr lang="en-US" b="0" i="0" dirty="0" err="1">
                <a:solidFill>
                  <a:srgbClr val="202122"/>
                </a:solidFill>
                <a:effectLst/>
                <a:latin typeface="Arial" panose="020B0604020202020204" pitchFamily="34" charset="0"/>
              </a:rPr>
              <a:t>Swin</a:t>
            </a:r>
            <a:r>
              <a:rPr lang="en-US" b="0" i="0" dirty="0">
                <a:solidFill>
                  <a:srgbClr val="202122"/>
                </a:solidFill>
                <a:effectLst/>
                <a:latin typeface="Arial" panose="020B0604020202020204" pitchFamily="34" charset="0"/>
              </a:rPr>
              <a:t> Transformer</a:t>
            </a:r>
            <a:br>
              <a:rPr lang="en-US" b="0" i="0" dirty="0">
                <a:solidFill>
                  <a:srgbClr val="202122"/>
                </a:solidFill>
                <a:effectLst/>
                <a:latin typeface="Arial" panose="020B0604020202020204" pitchFamily="34" charset="0"/>
              </a:rPr>
            </a:br>
            <a:r>
              <a:rPr lang="en-US" sz="2700" b="0" i="0" dirty="0">
                <a:solidFill>
                  <a:srgbClr val="202122"/>
                </a:solidFill>
                <a:effectLst/>
                <a:latin typeface="Arial" panose="020B0604020202020204" pitchFamily="34" charset="0"/>
                <a:hlinkClick r:id="rId2"/>
              </a:rPr>
              <a:t>https://arxiv.org/abs/2103.14030</a:t>
            </a:r>
            <a:r>
              <a:rPr lang="en-US" sz="2700" b="0" i="0" dirty="0">
                <a:solidFill>
                  <a:srgbClr val="202122"/>
                </a:solidFill>
                <a:effectLst/>
                <a:latin typeface="Arial" panose="020B0604020202020204" pitchFamily="34" charset="0"/>
              </a:rPr>
              <a:t> </a:t>
            </a:r>
            <a:endParaRPr lang="en-HK" dirty="0"/>
          </a:p>
        </p:txBody>
      </p:sp>
      <p:sp>
        <p:nvSpPr>
          <p:cNvPr id="3" name="Content Placeholder 2">
            <a:extLst>
              <a:ext uri="{FF2B5EF4-FFF2-40B4-BE49-F238E27FC236}">
                <a16:creationId xmlns:a16="http://schemas.microsoft.com/office/drawing/2014/main" id="{EF20DAD5-CEEC-0C8C-E90D-9BEC19DD7486}"/>
              </a:ext>
            </a:extLst>
          </p:cNvPr>
          <p:cNvSpPr>
            <a:spLocks noGrp="1"/>
          </p:cNvSpPr>
          <p:nvPr>
            <p:ph idx="1"/>
          </p:nvPr>
        </p:nvSpPr>
        <p:spPr/>
        <p:txBody>
          <a:bodyPr>
            <a:normAutofit fontScale="55000" lnSpcReduction="20000"/>
          </a:bodyPr>
          <a:lstStyle/>
          <a:p>
            <a:pPr algn="l"/>
            <a:r>
              <a:rPr lang="en-US" b="0" i="1" dirty="0">
                <a:solidFill>
                  <a:srgbClr val="202122"/>
                </a:solidFill>
                <a:effectLst/>
                <a:latin typeface="Arial" panose="020B0604020202020204" pitchFamily="34" charset="0"/>
              </a:rPr>
              <a:t>The </a:t>
            </a:r>
            <a:r>
              <a:rPr lang="en-US" b="0" i="1" dirty="0" err="1">
                <a:solidFill>
                  <a:srgbClr val="202122"/>
                </a:solidFill>
                <a:effectLst/>
                <a:latin typeface="Arial" panose="020B0604020202020204" pitchFamily="34" charset="0"/>
              </a:rPr>
              <a:t>Swin</a:t>
            </a:r>
            <a:r>
              <a:rPr lang="en-US" b="0" i="1" dirty="0">
                <a:solidFill>
                  <a:srgbClr val="202122"/>
                </a:solidFill>
                <a:effectLst/>
                <a:latin typeface="Arial" panose="020B0604020202020204" pitchFamily="34" charset="0"/>
              </a:rPr>
              <a:t> Transformer ("</a:t>
            </a:r>
            <a:r>
              <a:rPr lang="en-US" b="1" i="1" dirty="0">
                <a:solidFill>
                  <a:srgbClr val="202122"/>
                </a:solidFill>
                <a:effectLst/>
                <a:latin typeface="Arial" panose="020B0604020202020204" pitchFamily="34" charset="0"/>
              </a:rPr>
              <a:t>S</a:t>
            </a:r>
            <a:r>
              <a:rPr lang="en-US" b="0" i="1" dirty="0">
                <a:solidFill>
                  <a:srgbClr val="202122"/>
                </a:solidFill>
                <a:effectLst/>
                <a:latin typeface="Arial" panose="020B0604020202020204" pitchFamily="34" charset="0"/>
              </a:rPr>
              <a:t>hifted </a:t>
            </a:r>
            <a:r>
              <a:rPr lang="en-US" b="1" i="1" dirty="0">
                <a:solidFill>
                  <a:srgbClr val="202122"/>
                </a:solidFill>
                <a:effectLst/>
                <a:latin typeface="Arial" panose="020B0604020202020204" pitchFamily="34" charset="0"/>
              </a:rPr>
              <a:t>win</a:t>
            </a:r>
            <a:r>
              <a:rPr lang="en-US" b="0" i="1" dirty="0">
                <a:solidFill>
                  <a:srgbClr val="202122"/>
                </a:solidFill>
                <a:effectLst/>
                <a:latin typeface="Arial" panose="020B0604020202020204" pitchFamily="34" charset="0"/>
              </a:rPr>
              <a:t>dows")</a:t>
            </a:r>
            <a:r>
              <a:rPr lang="en-US" b="0" i="1" u="none" strike="noStrike" baseline="30000" dirty="0">
                <a:solidFill>
                  <a:srgbClr val="3366CC"/>
                </a:solidFill>
                <a:effectLst/>
                <a:latin typeface="Arial" panose="020B0604020202020204" pitchFamily="34" charset="0"/>
                <a:hlinkClick r:id="rId3"/>
              </a:rPr>
              <a:t>[7]</a:t>
            </a:r>
            <a:r>
              <a:rPr lang="en-US" b="0" i="1" dirty="0">
                <a:solidFill>
                  <a:srgbClr val="202122"/>
                </a:solidFill>
                <a:effectLst/>
                <a:latin typeface="Arial" panose="020B0604020202020204" pitchFamily="34" charset="0"/>
              </a:rPr>
              <a:t> takes inspiration from standard convolutional neural networks:</a:t>
            </a:r>
          </a:p>
          <a:p>
            <a:pPr algn="l">
              <a:buFont typeface="Arial" panose="020B0604020202020204" pitchFamily="34" charset="0"/>
              <a:buChar char="•"/>
            </a:pPr>
            <a:r>
              <a:rPr lang="en-US" b="0" i="1" dirty="0">
                <a:solidFill>
                  <a:srgbClr val="202122"/>
                </a:solidFill>
                <a:effectLst/>
                <a:latin typeface="Arial" panose="020B0604020202020204" pitchFamily="34" charset="0"/>
              </a:rPr>
              <a:t>Instead of performing self-attention over the entire sequence of tokens, one for each patch, it performs "shifted window based" self-attention, which means only performing attention over square-shaped blocks of patches. One block of patches is analogous to the receptive field of one convolution.</a:t>
            </a:r>
          </a:p>
          <a:p>
            <a:pPr algn="l">
              <a:buFont typeface="Arial" panose="020B0604020202020204" pitchFamily="34" charset="0"/>
              <a:buChar char="•"/>
            </a:pPr>
            <a:r>
              <a:rPr lang="en-US" b="0" i="1" dirty="0">
                <a:solidFill>
                  <a:srgbClr val="202122"/>
                </a:solidFill>
                <a:effectLst/>
                <a:latin typeface="Arial" panose="020B0604020202020204" pitchFamily="34" charset="0"/>
              </a:rPr>
              <a:t>After every few attention blocks, there is a "merge layer", which merges neighboring 2x2 tokens into a single token. This is analogous to pooling (by 2x2 convolution kernels, with stride 2). Merging means concatenation followed by multiplication with a matrix.</a:t>
            </a:r>
          </a:p>
          <a:p>
            <a:pPr algn="l"/>
            <a:r>
              <a:rPr lang="en-US" b="0" i="1" dirty="0">
                <a:solidFill>
                  <a:srgbClr val="202122"/>
                </a:solidFill>
                <a:effectLst/>
                <a:latin typeface="Arial" panose="020B0604020202020204" pitchFamily="34" charset="0"/>
              </a:rPr>
              <a:t>It is improved by </a:t>
            </a:r>
            <a:r>
              <a:rPr lang="en-US" b="0" i="1" dirty="0" err="1">
                <a:solidFill>
                  <a:srgbClr val="202122"/>
                </a:solidFill>
                <a:effectLst/>
                <a:latin typeface="Arial" panose="020B0604020202020204" pitchFamily="34" charset="0"/>
              </a:rPr>
              <a:t>Swin</a:t>
            </a:r>
            <a:r>
              <a:rPr lang="en-US" b="0" i="1" dirty="0">
                <a:solidFill>
                  <a:srgbClr val="202122"/>
                </a:solidFill>
                <a:effectLst/>
                <a:latin typeface="Arial" panose="020B0604020202020204" pitchFamily="34" charset="0"/>
              </a:rPr>
              <a:t> Transformer V2,</a:t>
            </a:r>
            <a:r>
              <a:rPr lang="en-US" b="0" i="1" u="none" strike="noStrike" baseline="30000" dirty="0">
                <a:solidFill>
                  <a:srgbClr val="3366CC"/>
                </a:solidFill>
                <a:effectLst/>
                <a:latin typeface="Arial" panose="020B0604020202020204" pitchFamily="34" charset="0"/>
                <a:hlinkClick r:id="rId4"/>
              </a:rPr>
              <a:t>[13]</a:t>
            </a:r>
            <a:r>
              <a:rPr lang="en-US" b="0" i="1" dirty="0">
                <a:solidFill>
                  <a:srgbClr val="202122"/>
                </a:solidFill>
                <a:effectLst/>
                <a:latin typeface="Arial" panose="020B0604020202020204" pitchFamily="34" charset="0"/>
              </a:rPr>
              <a:t> which modifies upon the </a:t>
            </a:r>
            <a:r>
              <a:rPr lang="en-US" b="0" i="1" dirty="0" err="1">
                <a:solidFill>
                  <a:srgbClr val="202122"/>
                </a:solidFill>
                <a:effectLst/>
                <a:latin typeface="Arial" panose="020B0604020202020204" pitchFamily="34" charset="0"/>
              </a:rPr>
              <a:t>ViT</a:t>
            </a:r>
            <a:r>
              <a:rPr lang="en-US" b="0" i="1" dirty="0">
                <a:solidFill>
                  <a:srgbClr val="202122"/>
                </a:solidFill>
                <a:effectLst/>
                <a:latin typeface="Arial" panose="020B0604020202020204" pitchFamily="34" charset="0"/>
              </a:rPr>
              <a:t> by a different attention mechanism (Figure 1):</a:t>
            </a:r>
          </a:p>
          <a:p>
            <a:pPr algn="l">
              <a:buFont typeface="Arial" panose="020B0604020202020204" pitchFamily="34" charset="0"/>
              <a:buChar char="•"/>
            </a:pPr>
            <a:r>
              <a:rPr lang="en-US" b="0" i="1" dirty="0" err="1">
                <a:solidFill>
                  <a:srgbClr val="202122"/>
                </a:solidFill>
                <a:effectLst/>
                <a:latin typeface="Arial" panose="020B0604020202020204" pitchFamily="34" charset="0"/>
              </a:rPr>
              <a:t>layernorm</a:t>
            </a:r>
            <a:r>
              <a:rPr lang="en-US" b="0" i="1" dirty="0">
                <a:solidFill>
                  <a:srgbClr val="202122"/>
                </a:solidFill>
                <a:effectLst/>
                <a:latin typeface="Arial" panose="020B0604020202020204" pitchFamily="34" charset="0"/>
              </a:rPr>
              <a:t> immediately after each attention and feedforward layer ("res-post-norm");</a:t>
            </a:r>
          </a:p>
          <a:p>
            <a:pPr algn="l">
              <a:buFont typeface="Arial" panose="020B0604020202020204" pitchFamily="34" charset="0"/>
              <a:buChar char="•"/>
            </a:pPr>
            <a:r>
              <a:rPr lang="en-US" b="0" i="1" dirty="0">
                <a:solidFill>
                  <a:srgbClr val="202122"/>
                </a:solidFill>
                <a:effectLst/>
                <a:latin typeface="Arial" panose="020B0604020202020204" pitchFamily="34" charset="0"/>
              </a:rPr>
              <a:t>scaled cosine attention to replace the original dot product attention;</a:t>
            </a:r>
          </a:p>
          <a:p>
            <a:pPr algn="l">
              <a:buFont typeface="Arial" panose="020B0604020202020204" pitchFamily="34" charset="0"/>
              <a:buChar char="•"/>
            </a:pPr>
            <a:r>
              <a:rPr lang="en-US" b="0" i="1" dirty="0">
                <a:solidFill>
                  <a:srgbClr val="202122"/>
                </a:solidFill>
                <a:effectLst/>
                <a:latin typeface="Arial" panose="020B0604020202020204" pitchFamily="34" charset="0"/>
              </a:rPr>
              <a:t>log-spaced continuous </a:t>
            </a:r>
            <a:r>
              <a:rPr lang="en-US" b="0" i="1" u="none" strike="noStrike" dirty="0">
                <a:solidFill>
                  <a:srgbClr val="3366CC"/>
                </a:solidFill>
                <a:effectLst/>
                <a:latin typeface="Arial" panose="020B0604020202020204" pitchFamily="34" charset="0"/>
                <a:hlinkClick r:id="rId5" tooltip="Transformer (machine learning model)"/>
              </a:rPr>
              <a:t>relative position bias</a:t>
            </a:r>
            <a:r>
              <a:rPr lang="en-US" b="0" i="1" dirty="0">
                <a:solidFill>
                  <a:srgbClr val="202122"/>
                </a:solidFill>
                <a:effectLst/>
                <a:latin typeface="Arial" panose="020B0604020202020204" pitchFamily="34" charset="0"/>
              </a:rPr>
              <a:t>, which allows </a:t>
            </a:r>
            <a:r>
              <a:rPr lang="en-US" b="0" i="1" u="none" strike="noStrike" dirty="0">
                <a:solidFill>
                  <a:srgbClr val="3366CC"/>
                </a:solidFill>
                <a:effectLst/>
                <a:latin typeface="Arial" panose="020B0604020202020204" pitchFamily="34" charset="0"/>
                <a:hlinkClick r:id="rId6" tooltip="Transfer learning"/>
              </a:rPr>
              <a:t>transfer learning</a:t>
            </a:r>
            <a:r>
              <a:rPr lang="en-US" b="0" i="1" dirty="0">
                <a:solidFill>
                  <a:srgbClr val="202122"/>
                </a:solidFill>
                <a:effectLst/>
                <a:latin typeface="Arial" panose="020B0604020202020204" pitchFamily="34" charset="0"/>
              </a:rPr>
              <a:t> across different window resolutions.</a:t>
            </a:r>
          </a:p>
          <a:p>
            <a:endParaRPr lang="en-HK" dirty="0"/>
          </a:p>
        </p:txBody>
      </p:sp>
      <p:sp>
        <p:nvSpPr>
          <p:cNvPr id="4" name="Footer Placeholder 3">
            <a:extLst>
              <a:ext uri="{FF2B5EF4-FFF2-40B4-BE49-F238E27FC236}">
                <a16:creationId xmlns:a16="http://schemas.microsoft.com/office/drawing/2014/main" id="{9C61C128-9CFB-F6BA-E7FB-B55DA197617A}"/>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473EB7AF-C5CE-8464-2000-031303E120CF}"/>
              </a:ext>
            </a:extLst>
          </p:cNvPr>
          <p:cNvSpPr>
            <a:spLocks noGrp="1"/>
          </p:cNvSpPr>
          <p:nvPr>
            <p:ph type="sldNum" sz="quarter" idx="12"/>
          </p:nvPr>
        </p:nvSpPr>
        <p:spPr/>
        <p:txBody>
          <a:bodyPr/>
          <a:lstStyle/>
          <a:p>
            <a:fld id="{7C12A529-2220-4038-9210-A21DB7BAEFCE}" type="slidenum">
              <a:rPr lang="en-US" smtClean="0"/>
              <a:t>62</a:t>
            </a:fld>
            <a:endParaRPr lang="en-US"/>
          </a:p>
        </p:txBody>
      </p:sp>
    </p:spTree>
    <p:extLst>
      <p:ext uri="{BB962C8B-B14F-4D97-AF65-F5344CB8AC3E}">
        <p14:creationId xmlns:p14="http://schemas.microsoft.com/office/powerpoint/2010/main" val="2497250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D1D7-94D6-442E-E4D9-D10499D8AD13}"/>
              </a:ext>
            </a:extLst>
          </p:cNvPr>
          <p:cNvSpPr>
            <a:spLocks noGrp="1"/>
          </p:cNvSpPr>
          <p:nvPr>
            <p:ph type="ctrTitle"/>
          </p:nvPr>
        </p:nvSpPr>
        <p:spPr/>
        <p:txBody>
          <a:bodyPr>
            <a:normAutofit/>
          </a:bodyPr>
          <a:lstStyle/>
          <a:p>
            <a:r>
              <a:rPr lang="en-US" sz="4000" dirty="0"/>
              <a:t>Part 2: Large Language Models (LLM)</a:t>
            </a:r>
            <a:endParaRPr lang="en-HK" sz="4000" dirty="0"/>
          </a:p>
        </p:txBody>
      </p:sp>
      <p:sp>
        <p:nvSpPr>
          <p:cNvPr id="3" name="Subtitle 2">
            <a:extLst>
              <a:ext uri="{FF2B5EF4-FFF2-40B4-BE49-F238E27FC236}">
                <a16:creationId xmlns:a16="http://schemas.microsoft.com/office/drawing/2014/main" id="{D70FE852-3F51-8DEF-C298-C53D7FBEF1E9}"/>
              </a:ext>
            </a:extLst>
          </p:cNvPr>
          <p:cNvSpPr>
            <a:spLocks noGrp="1"/>
          </p:cNvSpPr>
          <p:nvPr>
            <p:ph type="subTitle" idx="1"/>
          </p:nvPr>
        </p:nvSpPr>
        <p:spPr/>
        <p:txBody>
          <a:bodyPr/>
          <a:lstStyle/>
          <a:p>
            <a:r>
              <a:rPr lang="en-US" dirty="0"/>
              <a:t>KH Wong</a:t>
            </a:r>
            <a:endParaRPr lang="en-HK" dirty="0"/>
          </a:p>
        </p:txBody>
      </p:sp>
      <p:sp>
        <p:nvSpPr>
          <p:cNvPr id="4" name="Footer Placeholder 3">
            <a:extLst>
              <a:ext uri="{FF2B5EF4-FFF2-40B4-BE49-F238E27FC236}">
                <a16:creationId xmlns:a16="http://schemas.microsoft.com/office/drawing/2014/main" id="{D4570D87-3D77-0592-D4DA-84F3DE376F89}"/>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3F123F26-CFB7-8E50-12AA-7F1C2015616E}"/>
              </a:ext>
            </a:extLst>
          </p:cNvPr>
          <p:cNvSpPr>
            <a:spLocks noGrp="1"/>
          </p:cNvSpPr>
          <p:nvPr>
            <p:ph type="sldNum" sz="quarter" idx="12"/>
          </p:nvPr>
        </p:nvSpPr>
        <p:spPr/>
        <p:txBody>
          <a:bodyPr/>
          <a:lstStyle/>
          <a:p>
            <a:fld id="{29CB84F4-D896-4BEF-A324-A5A280F0CB42}" type="slidenum">
              <a:rPr lang="en-HK" smtClean="0"/>
              <a:t>63</a:t>
            </a:fld>
            <a:endParaRPr lang="en-HK"/>
          </a:p>
        </p:txBody>
      </p:sp>
    </p:spTree>
    <p:extLst>
      <p:ext uri="{BB962C8B-B14F-4D97-AF65-F5344CB8AC3E}">
        <p14:creationId xmlns:p14="http://schemas.microsoft.com/office/powerpoint/2010/main" val="30317908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48D7-FDEB-964D-D7DA-43319CC6E777}"/>
              </a:ext>
            </a:extLst>
          </p:cNvPr>
          <p:cNvSpPr>
            <a:spLocks noGrp="1"/>
          </p:cNvSpPr>
          <p:nvPr>
            <p:ph type="title"/>
          </p:nvPr>
        </p:nvSpPr>
        <p:spPr/>
        <p:txBody>
          <a:bodyPr/>
          <a:lstStyle/>
          <a:p>
            <a:r>
              <a:rPr lang="en-US" dirty="0"/>
              <a:t>Induction</a:t>
            </a:r>
            <a:endParaRPr lang="en-HK" dirty="0"/>
          </a:p>
        </p:txBody>
      </p:sp>
      <p:sp>
        <p:nvSpPr>
          <p:cNvPr id="3" name="Content Placeholder 2">
            <a:extLst>
              <a:ext uri="{FF2B5EF4-FFF2-40B4-BE49-F238E27FC236}">
                <a16:creationId xmlns:a16="http://schemas.microsoft.com/office/drawing/2014/main" id="{89E6045B-1054-9FB7-83BA-5505C9BF45DD}"/>
              </a:ext>
            </a:extLst>
          </p:cNvPr>
          <p:cNvSpPr>
            <a:spLocks noGrp="1"/>
          </p:cNvSpPr>
          <p:nvPr>
            <p:ph idx="1"/>
          </p:nvPr>
        </p:nvSpPr>
        <p:spPr/>
        <p:txBody>
          <a:bodyPr/>
          <a:lstStyle/>
          <a:p>
            <a:r>
              <a:rPr lang="en-US" sz="2800" dirty="0"/>
              <a:t>Large Language Models (LLM) </a:t>
            </a:r>
            <a:r>
              <a:rPr lang="en-US" dirty="0"/>
              <a:t>model can exchange information intelligently with human using text, such as answer questions when asked.</a:t>
            </a:r>
          </a:p>
          <a:p>
            <a:r>
              <a:rPr lang="en-US" dirty="0"/>
              <a:t>Currently uses Transformer as the work horse</a:t>
            </a:r>
          </a:p>
          <a:p>
            <a:pPr lvl="1"/>
            <a:r>
              <a:rPr lang="en-US" dirty="0"/>
              <a:t>Use decoder-only transformers</a:t>
            </a:r>
          </a:p>
          <a:p>
            <a:r>
              <a:rPr lang="en-US" dirty="0"/>
              <a:t>Becoming popular and essential in Artificial intelligence</a:t>
            </a:r>
          </a:p>
          <a:p>
            <a:endParaRPr lang="en-US" dirty="0"/>
          </a:p>
          <a:p>
            <a:endParaRPr lang="en-US" dirty="0"/>
          </a:p>
        </p:txBody>
      </p:sp>
      <p:sp>
        <p:nvSpPr>
          <p:cNvPr id="4" name="Footer Placeholder 3">
            <a:extLst>
              <a:ext uri="{FF2B5EF4-FFF2-40B4-BE49-F238E27FC236}">
                <a16:creationId xmlns:a16="http://schemas.microsoft.com/office/drawing/2014/main" id="{0120FB10-72F3-A583-4F14-58585B2FCEE8}"/>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6577F655-E55D-A71B-5ACA-AA7FD7A2F09B}"/>
              </a:ext>
            </a:extLst>
          </p:cNvPr>
          <p:cNvSpPr>
            <a:spLocks noGrp="1"/>
          </p:cNvSpPr>
          <p:nvPr>
            <p:ph type="sldNum" sz="quarter" idx="12"/>
          </p:nvPr>
        </p:nvSpPr>
        <p:spPr/>
        <p:txBody>
          <a:bodyPr/>
          <a:lstStyle/>
          <a:p>
            <a:fld id="{29CB84F4-D896-4BEF-A324-A5A280F0CB42}" type="slidenum">
              <a:rPr lang="en-HK" smtClean="0"/>
              <a:t>64</a:t>
            </a:fld>
            <a:endParaRPr lang="en-HK"/>
          </a:p>
        </p:txBody>
      </p:sp>
    </p:spTree>
    <p:extLst>
      <p:ext uri="{BB962C8B-B14F-4D97-AF65-F5344CB8AC3E}">
        <p14:creationId xmlns:p14="http://schemas.microsoft.com/office/powerpoint/2010/main" val="648949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3271-960C-8C70-9F65-02019F922896}"/>
              </a:ext>
            </a:extLst>
          </p:cNvPr>
          <p:cNvSpPr>
            <a:spLocks noGrp="1"/>
          </p:cNvSpPr>
          <p:nvPr>
            <p:ph type="title"/>
          </p:nvPr>
        </p:nvSpPr>
        <p:spPr/>
        <p:txBody>
          <a:bodyPr/>
          <a:lstStyle/>
          <a:p>
            <a:r>
              <a:rPr lang="en-US" dirty="0"/>
              <a:t>Overview </a:t>
            </a:r>
            <a:endParaRPr lang="en-HK" dirty="0"/>
          </a:p>
        </p:txBody>
      </p:sp>
      <p:sp>
        <p:nvSpPr>
          <p:cNvPr id="3" name="Content Placeholder 2">
            <a:extLst>
              <a:ext uri="{FF2B5EF4-FFF2-40B4-BE49-F238E27FC236}">
                <a16:creationId xmlns:a16="http://schemas.microsoft.com/office/drawing/2014/main" id="{0E29011B-6DF2-E499-0A9F-5CE4A4185BD1}"/>
              </a:ext>
            </a:extLst>
          </p:cNvPr>
          <p:cNvSpPr>
            <a:spLocks noGrp="1"/>
          </p:cNvSpPr>
          <p:nvPr>
            <p:ph idx="1"/>
          </p:nvPr>
        </p:nvSpPr>
        <p:spPr/>
        <p:txBody>
          <a:bodyPr/>
          <a:lstStyle/>
          <a:p>
            <a:r>
              <a:rPr lang="en-US" dirty="0"/>
              <a:t>Decoder-only transformer</a:t>
            </a:r>
          </a:p>
          <a:p>
            <a:r>
              <a:rPr lang="en-US" dirty="0"/>
              <a:t>Training of </a:t>
            </a:r>
            <a:r>
              <a:rPr lang="en-US" sz="2800" dirty="0"/>
              <a:t>Large Language Models  </a:t>
            </a:r>
            <a:r>
              <a:rPr lang="en-US" dirty="0"/>
              <a:t>LLM</a:t>
            </a:r>
          </a:p>
          <a:p>
            <a:pPr lvl="1"/>
            <a:r>
              <a:rPr lang="en-US" dirty="0"/>
              <a:t>Pretraining</a:t>
            </a:r>
          </a:p>
          <a:p>
            <a:r>
              <a:rPr lang="en-US" dirty="0"/>
              <a:t>Experiments with Opensource model Lamma3 – fine tuning</a:t>
            </a:r>
          </a:p>
          <a:p>
            <a:endParaRPr lang="en-US" dirty="0"/>
          </a:p>
        </p:txBody>
      </p:sp>
      <p:sp>
        <p:nvSpPr>
          <p:cNvPr id="4" name="Footer Placeholder 3">
            <a:extLst>
              <a:ext uri="{FF2B5EF4-FFF2-40B4-BE49-F238E27FC236}">
                <a16:creationId xmlns:a16="http://schemas.microsoft.com/office/drawing/2014/main" id="{AB6580C2-D5C2-4F0F-419D-F60008742534}"/>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05AE51D4-6BE9-02DC-6D25-3CD4B1685EF0}"/>
              </a:ext>
            </a:extLst>
          </p:cNvPr>
          <p:cNvSpPr>
            <a:spLocks noGrp="1"/>
          </p:cNvSpPr>
          <p:nvPr>
            <p:ph type="sldNum" sz="quarter" idx="12"/>
          </p:nvPr>
        </p:nvSpPr>
        <p:spPr/>
        <p:txBody>
          <a:bodyPr/>
          <a:lstStyle/>
          <a:p>
            <a:fld id="{29CB84F4-D896-4BEF-A324-A5A280F0CB42}" type="slidenum">
              <a:rPr lang="en-HK" smtClean="0"/>
              <a:t>65</a:t>
            </a:fld>
            <a:endParaRPr lang="en-HK"/>
          </a:p>
        </p:txBody>
      </p:sp>
    </p:spTree>
    <p:extLst>
      <p:ext uri="{BB962C8B-B14F-4D97-AF65-F5344CB8AC3E}">
        <p14:creationId xmlns:p14="http://schemas.microsoft.com/office/powerpoint/2010/main" val="2818014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A74F-6BB4-FA3A-9CCB-1D55516E2F3C}"/>
              </a:ext>
            </a:extLst>
          </p:cNvPr>
          <p:cNvSpPr>
            <a:spLocks noGrp="1"/>
          </p:cNvSpPr>
          <p:nvPr>
            <p:ph type="ctrTitle"/>
          </p:nvPr>
        </p:nvSpPr>
        <p:spPr/>
        <p:txBody>
          <a:bodyPr/>
          <a:lstStyle/>
          <a:p>
            <a:r>
              <a:rPr lang="en-US" dirty="0"/>
              <a:t>Basic concept</a:t>
            </a:r>
            <a:endParaRPr lang="en-HK" dirty="0"/>
          </a:p>
        </p:txBody>
      </p:sp>
      <p:sp>
        <p:nvSpPr>
          <p:cNvPr id="6" name="Subtitle 5">
            <a:extLst>
              <a:ext uri="{FF2B5EF4-FFF2-40B4-BE49-F238E27FC236}">
                <a16:creationId xmlns:a16="http://schemas.microsoft.com/office/drawing/2014/main" id="{319CE23E-74EC-2E02-4086-F1B0F597D78E}"/>
              </a:ext>
            </a:extLst>
          </p:cNvPr>
          <p:cNvSpPr>
            <a:spLocks noGrp="1"/>
          </p:cNvSpPr>
          <p:nvPr>
            <p:ph type="subTitle" idx="1"/>
          </p:nvPr>
        </p:nvSpPr>
        <p:spPr/>
        <p:txBody>
          <a:bodyPr/>
          <a:lstStyle/>
          <a:p>
            <a:r>
              <a:rPr lang="en-US" dirty="0"/>
              <a:t>of </a:t>
            </a:r>
            <a:r>
              <a:rPr lang="en-US" sz="2400" dirty="0"/>
              <a:t>Large Language Models  </a:t>
            </a:r>
            <a:r>
              <a:rPr lang="en-US" dirty="0"/>
              <a:t>LLM</a:t>
            </a:r>
            <a:endParaRPr lang="en-HK" dirty="0"/>
          </a:p>
        </p:txBody>
      </p:sp>
      <p:sp>
        <p:nvSpPr>
          <p:cNvPr id="4" name="Footer Placeholder 3">
            <a:extLst>
              <a:ext uri="{FF2B5EF4-FFF2-40B4-BE49-F238E27FC236}">
                <a16:creationId xmlns:a16="http://schemas.microsoft.com/office/drawing/2014/main" id="{A8A9AE20-1C53-9ECA-FBE7-C938820DAB2D}"/>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4BCA1D99-447E-A6D8-495D-F9BA56FBB986}"/>
              </a:ext>
            </a:extLst>
          </p:cNvPr>
          <p:cNvSpPr>
            <a:spLocks noGrp="1"/>
          </p:cNvSpPr>
          <p:nvPr>
            <p:ph type="sldNum" sz="quarter" idx="12"/>
          </p:nvPr>
        </p:nvSpPr>
        <p:spPr/>
        <p:txBody>
          <a:bodyPr/>
          <a:lstStyle/>
          <a:p>
            <a:fld id="{29CB84F4-D896-4BEF-A324-A5A280F0CB42}" type="slidenum">
              <a:rPr lang="en-HK" smtClean="0"/>
              <a:t>66</a:t>
            </a:fld>
            <a:endParaRPr lang="en-HK"/>
          </a:p>
        </p:txBody>
      </p:sp>
    </p:spTree>
    <p:extLst>
      <p:ext uri="{BB962C8B-B14F-4D97-AF65-F5344CB8AC3E}">
        <p14:creationId xmlns:p14="http://schemas.microsoft.com/office/powerpoint/2010/main" val="2121038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95CE-1A5A-EC92-0202-820B341FC650}"/>
              </a:ext>
            </a:extLst>
          </p:cNvPr>
          <p:cNvSpPr>
            <a:spLocks noGrp="1"/>
          </p:cNvSpPr>
          <p:nvPr>
            <p:ph type="title"/>
          </p:nvPr>
        </p:nvSpPr>
        <p:spPr/>
        <p:txBody>
          <a:bodyPr/>
          <a:lstStyle/>
          <a:p>
            <a:r>
              <a:rPr lang="en-US" b="0" i="0" dirty="0">
                <a:solidFill>
                  <a:srgbClr val="363737"/>
                </a:solidFill>
                <a:effectLst/>
                <a:latin typeface="Spectral"/>
              </a:rPr>
              <a:t>The key idea</a:t>
            </a:r>
            <a:r>
              <a:rPr lang="en-US" dirty="0">
                <a:solidFill>
                  <a:srgbClr val="363737"/>
                </a:solidFill>
                <a:latin typeface="Spectral"/>
              </a:rPr>
              <a:t>: </a:t>
            </a:r>
            <a:r>
              <a:rPr lang="en-US" b="0" i="0" dirty="0">
                <a:solidFill>
                  <a:srgbClr val="363737"/>
                </a:solidFill>
                <a:effectLst/>
                <a:latin typeface="Spectral"/>
              </a:rPr>
              <a:t>Next token prediction</a:t>
            </a:r>
            <a:endParaRPr lang="en-HK" dirty="0"/>
          </a:p>
        </p:txBody>
      </p:sp>
      <p:sp>
        <p:nvSpPr>
          <p:cNvPr id="3" name="Content Placeholder 2">
            <a:extLst>
              <a:ext uri="{FF2B5EF4-FFF2-40B4-BE49-F238E27FC236}">
                <a16:creationId xmlns:a16="http://schemas.microsoft.com/office/drawing/2014/main" id="{EA466484-221C-9E4F-1189-F4AB92848372}"/>
              </a:ext>
            </a:extLst>
          </p:cNvPr>
          <p:cNvSpPr>
            <a:spLocks noGrp="1"/>
          </p:cNvSpPr>
          <p:nvPr>
            <p:ph idx="1"/>
          </p:nvPr>
        </p:nvSpPr>
        <p:spPr/>
        <p:txBody>
          <a:bodyPr>
            <a:normAutofit fontScale="85000" lnSpcReduction="20000"/>
          </a:bodyPr>
          <a:lstStyle/>
          <a:p>
            <a:r>
              <a:rPr lang="en-US" b="0" i="0" dirty="0">
                <a:solidFill>
                  <a:srgbClr val="363737"/>
                </a:solidFill>
                <a:effectLst/>
                <a:latin typeface="Spectral"/>
              </a:rPr>
              <a:t>Next token prediction (also known as the standard language modeling objective)—</a:t>
            </a:r>
            <a:r>
              <a:rPr lang="en-US" b="0" i="1" dirty="0">
                <a:solidFill>
                  <a:srgbClr val="363737"/>
                </a:solidFill>
                <a:effectLst/>
                <a:latin typeface="Spectral"/>
              </a:rPr>
              <a:t>the workhorse behind all causal language models</a:t>
            </a:r>
            <a:r>
              <a:rPr lang="en-US" b="0" i="0" dirty="0">
                <a:solidFill>
                  <a:srgbClr val="363737"/>
                </a:solidFill>
                <a:effectLst/>
                <a:latin typeface="Spectral"/>
              </a:rPr>
              <a:t>.</a:t>
            </a:r>
          </a:p>
          <a:p>
            <a:r>
              <a:rPr lang="en-US" dirty="0">
                <a:hlinkClick r:id="rId2"/>
              </a:rPr>
              <a:t>Language Model Training and Inference: From Concept to Code</a:t>
            </a:r>
            <a:r>
              <a:rPr lang="en-US" dirty="0">
                <a:solidFill>
                  <a:srgbClr val="363737"/>
                </a:solidFill>
                <a:latin typeface="Spectral"/>
              </a:rPr>
              <a:t> </a:t>
            </a:r>
          </a:p>
          <a:p>
            <a:r>
              <a:rPr lang="en-US" dirty="0"/>
              <a:t>Background:</a:t>
            </a:r>
          </a:p>
          <a:p>
            <a:pPr lvl="1"/>
            <a:r>
              <a:rPr lang="en-US" b="0" i="0" dirty="0">
                <a:solidFill>
                  <a:srgbClr val="363737"/>
                </a:solidFill>
                <a:effectLst/>
                <a:latin typeface="Spectral"/>
              </a:rPr>
              <a:t>The Transformer Architecture [</a:t>
            </a:r>
            <a:r>
              <a:rPr lang="en-US" b="0" i="0" u="none" strike="noStrike" dirty="0">
                <a:solidFill>
                  <a:srgbClr val="363737"/>
                </a:solidFill>
                <a:effectLst/>
                <a:latin typeface="Spectral"/>
                <a:hlinkClick r:id="rId3"/>
              </a:rPr>
              <a:t>link</a:t>
            </a:r>
            <a:r>
              <a:rPr lang="en-US" b="0" i="0" dirty="0">
                <a:solidFill>
                  <a:srgbClr val="363737"/>
                </a:solidFill>
                <a:effectLst/>
                <a:latin typeface="Spectral"/>
              </a:rPr>
              <a:t>]</a:t>
            </a:r>
          </a:p>
          <a:p>
            <a:pPr lvl="1"/>
            <a:r>
              <a:rPr lang="en-US" b="0" i="0" dirty="0">
                <a:solidFill>
                  <a:srgbClr val="363737"/>
                </a:solidFill>
                <a:effectLst/>
                <a:latin typeface="Spectral"/>
              </a:rPr>
              <a:t>Decoder-Only Transformers [</a:t>
            </a:r>
            <a:r>
              <a:rPr lang="en-US" b="0" i="0" u="none" strike="noStrike" dirty="0">
                <a:solidFill>
                  <a:srgbClr val="363737"/>
                </a:solidFill>
                <a:effectLst/>
                <a:latin typeface="Spectral"/>
                <a:hlinkClick r:id="rId4"/>
              </a:rPr>
              <a:t>link</a:t>
            </a:r>
            <a:r>
              <a:rPr lang="en-US" b="0" i="0" dirty="0">
                <a:solidFill>
                  <a:srgbClr val="363737"/>
                </a:solidFill>
                <a:effectLst/>
                <a:latin typeface="Spectral"/>
              </a:rPr>
              <a:t>]</a:t>
            </a:r>
          </a:p>
          <a:p>
            <a:r>
              <a:rPr lang="en-US" dirty="0">
                <a:solidFill>
                  <a:srgbClr val="363737"/>
                </a:solidFill>
                <a:latin typeface="Spectral"/>
              </a:rPr>
              <a:t>Programming</a:t>
            </a:r>
          </a:p>
          <a:p>
            <a:pPr lvl="1"/>
            <a:r>
              <a:rPr lang="en-US" b="0" i="0" dirty="0">
                <a:solidFill>
                  <a:srgbClr val="363737"/>
                </a:solidFill>
                <a:effectLst/>
                <a:latin typeface="Spectral"/>
              </a:rPr>
              <a:t>Neural Nets in </a:t>
            </a:r>
            <a:r>
              <a:rPr lang="en-US" b="0" i="0" dirty="0" err="1">
                <a:solidFill>
                  <a:srgbClr val="363737"/>
                </a:solidFill>
                <a:effectLst/>
                <a:latin typeface="Spectral"/>
              </a:rPr>
              <a:t>PyTorch</a:t>
            </a:r>
            <a:r>
              <a:rPr lang="en-US" b="0" i="0" dirty="0">
                <a:solidFill>
                  <a:srgbClr val="363737"/>
                </a:solidFill>
                <a:effectLst/>
                <a:latin typeface="Spectral"/>
              </a:rPr>
              <a:t> [</a:t>
            </a:r>
            <a:r>
              <a:rPr lang="en-US" b="0" i="0" u="none" strike="noStrike" dirty="0">
                <a:solidFill>
                  <a:srgbClr val="363737"/>
                </a:solidFill>
                <a:effectLst/>
                <a:latin typeface="Spectral"/>
                <a:hlinkClick r:id="rId5"/>
              </a:rPr>
              <a:t>link</a:t>
            </a:r>
            <a:r>
              <a:rPr lang="en-US" b="0" i="0" dirty="0">
                <a:solidFill>
                  <a:srgbClr val="363737"/>
                </a:solidFill>
                <a:effectLst/>
                <a:latin typeface="Spectral"/>
              </a:rPr>
              <a:t>]</a:t>
            </a:r>
          </a:p>
          <a:p>
            <a:pPr lvl="1"/>
            <a:r>
              <a:rPr lang="en-US" b="0" i="0" dirty="0" err="1">
                <a:solidFill>
                  <a:srgbClr val="363737"/>
                </a:solidFill>
                <a:effectLst/>
                <a:latin typeface="Spectral"/>
              </a:rPr>
              <a:t>PyTorch</a:t>
            </a:r>
            <a:r>
              <a:rPr lang="en-US" b="0" i="0" dirty="0">
                <a:solidFill>
                  <a:srgbClr val="363737"/>
                </a:solidFill>
                <a:effectLst/>
                <a:latin typeface="Spectral"/>
              </a:rPr>
              <a:t> Distributed Overview [</a:t>
            </a:r>
            <a:r>
              <a:rPr lang="en-US" b="0" i="0" u="none" strike="noStrike" dirty="0">
                <a:solidFill>
                  <a:srgbClr val="363737"/>
                </a:solidFill>
                <a:effectLst/>
                <a:latin typeface="Spectral"/>
                <a:hlinkClick r:id="rId6"/>
              </a:rPr>
              <a:t>link</a:t>
            </a:r>
            <a:r>
              <a:rPr lang="en-US" b="0" i="0" dirty="0">
                <a:solidFill>
                  <a:srgbClr val="363737"/>
                </a:solidFill>
                <a:effectLst/>
                <a:latin typeface="Spectral"/>
              </a:rPr>
              <a:t>]</a:t>
            </a:r>
          </a:p>
          <a:p>
            <a:pPr lvl="1"/>
            <a:r>
              <a:rPr lang="en-US" b="0" i="0" dirty="0">
                <a:solidFill>
                  <a:srgbClr val="363737"/>
                </a:solidFill>
                <a:effectLst/>
                <a:latin typeface="Spectral"/>
              </a:rPr>
              <a:t>Distributed Data Parallel in </a:t>
            </a:r>
            <a:r>
              <a:rPr lang="en-US" b="0" i="0" dirty="0" err="1">
                <a:solidFill>
                  <a:srgbClr val="363737"/>
                </a:solidFill>
                <a:effectLst/>
                <a:latin typeface="Spectral"/>
              </a:rPr>
              <a:t>PyTorch</a:t>
            </a:r>
            <a:r>
              <a:rPr lang="en-US" b="0" i="0" dirty="0">
                <a:solidFill>
                  <a:srgbClr val="363737"/>
                </a:solidFill>
                <a:effectLst/>
                <a:latin typeface="Spectral"/>
              </a:rPr>
              <a:t> [</a:t>
            </a:r>
            <a:r>
              <a:rPr lang="en-US" b="0" i="0" u="none" strike="noStrike" dirty="0">
                <a:solidFill>
                  <a:srgbClr val="363737"/>
                </a:solidFill>
                <a:effectLst/>
                <a:latin typeface="Spectral"/>
                <a:hlinkClick r:id="rId7"/>
              </a:rPr>
              <a:t>link</a:t>
            </a:r>
            <a:r>
              <a:rPr lang="en-US" b="0" i="0" dirty="0">
                <a:solidFill>
                  <a:srgbClr val="363737"/>
                </a:solidFill>
                <a:effectLst/>
                <a:latin typeface="Spectral"/>
              </a:rPr>
              <a:t>]</a:t>
            </a:r>
          </a:p>
          <a:p>
            <a:pPr lvl="1"/>
            <a:endParaRPr lang="en-US" b="0" i="0" dirty="0">
              <a:solidFill>
                <a:srgbClr val="363737"/>
              </a:solidFill>
              <a:effectLst/>
              <a:latin typeface="Spectral"/>
            </a:endParaRPr>
          </a:p>
        </p:txBody>
      </p:sp>
      <p:sp>
        <p:nvSpPr>
          <p:cNvPr id="4" name="Footer Placeholder 3">
            <a:extLst>
              <a:ext uri="{FF2B5EF4-FFF2-40B4-BE49-F238E27FC236}">
                <a16:creationId xmlns:a16="http://schemas.microsoft.com/office/drawing/2014/main" id="{296C86EE-6A1E-552D-077E-753488CE7A96}"/>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9E92F812-D232-9602-30F0-4A027BC1452C}"/>
              </a:ext>
            </a:extLst>
          </p:cNvPr>
          <p:cNvSpPr>
            <a:spLocks noGrp="1"/>
          </p:cNvSpPr>
          <p:nvPr>
            <p:ph type="sldNum" sz="quarter" idx="12"/>
          </p:nvPr>
        </p:nvSpPr>
        <p:spPr/>
        <p:txBody>
          <a:bodyPr/>
          <a:lstStyle/>
          <a:p>
            <a:fld id="{29CB84F4-D896-4BEF-A324-A5A280F0CB42}" type="slidenum">
              <a:rPr lang="en-HK" smtClean="0"/>
              <a:t>67</a:t>
            </a:fld>
            <a:endParaRPr lang="en-HK"/>
          </a:p>
        </p:txBody>
      </p:sp>
    </p:spTree>
    <p:extLst>
      <p:ext uri="{BB962C8B-B14F-4D97-AF65-F5344CB8AC3E}">
        <p14:creationId xmlns:p14="http://schemas.microsoft.com/office/powerpoint/2010/main" val="2560385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D8B3-8E0C-6B7A-0A96-A51F71667012}"/>
              </a:ext>
            </a:extLst>
          </p:cNvPr>
          <p:cNvSpPr>
            <a:spLocks noGrp="1"/>
          </p:cNvSpPr>
          <p:nvPr>
            <p:ph type="title"/>
          </p:nvPr>
        </p:nvSpPr>
        <p:spPr>
          <a:xfrm>
            <a:off x="628650" y="270910"/>
            <a:ext cx="3805127" cy="1419779"/>
          </a:xfrm>
        </p:spPr>
        <p:txBody>
          <a:bodyPr>
            <a:normAutofit fontScale="90000"/>
          </a:bodyPr>
          <a:lstStyle/>
          <a:p>
            <a:r>
              <a:rPr lang="en-US" b="0" i="0" dirty="0">
                <a:solidFill>
                  <a:srgbClr val="363737"/>
                </a:solidFill>
                <a:effectLst/>
                <a:latin typeface="Spectral"/>
              </a:rPr>
              <a:t>The Transformer model</a:t>
            </a:r>
          </a:p>
        </p:txBody>
      </p:sp>
      <p:sp>
        <p:nvSpPr>
          <p:cNvPr id="3" name="Content Placeholder 2">
            <a:extLst>
              <a:ext uri="{FF2B5EF4-FFF2-40B4-BE49-F238E27FC236}">
                <a16:creationId xmlns:a16="http://schemas.microsoft.com/office/drawing/2014/main" id="{9C57BABF-F454-30B6-AF59-2EC97C8C8D16}"/>
              </a:ext>
            </a:extLst>
          </p:cNvPr>
          <p:cNvSpPr>
            <a:spLocks noGrp="1"/>
          </p:cNvSpPr>
          <p:nvPr>
            <p:ph idx="1"/>
          </p:nvPr>
        </p:nvSpPr>
        <p:spPr>
          <a:xfrm>
            <a:off x="628650" y="1690689"/>
            <a:ext cx="4081575" cy="4486274"/>
          </a:xfrm>
        </p:spPr>
        <p:txBody>
          <a:bodyPr/>
          <a:lstStyle/>
          <a:p>
            <a:r>
              <a:rPr lang="en-US" sz="1600" dirty="0">
                <a:hlinkClick r:id="rId2"/>
              </a:rPr>
              <a:t>Language Models: GPT and GPT-2 - by Cameron R. Wolfe, Ph.D.</a:t>
            </a:r>
            <a:r>
              <a:rPr lang="en-US" sz="1600" dirty="0"/>
              <a:t> </a:t>
            </a:r>
          </a:p>
          <a:p>
            <a:endParaRPr lang="en-HK" dirty="0"/>
          </a:p>
        </p:txBody>
      </p:sp>
      <p:sp>
        <p:nvSpPr>
          <p:cNvPr id="4" name="Footer Placeholder 3">
            <a:extLst>
              <a:ext uri="{FF2B5EF4-FFF2-40B4-BE49-F238E27FC236}">
                <a16:creationId xmlns:a16="http://schemas.microsoft.com/office/drawing/2014/main" id="{488B4175-C60D-0122-798C-03871573B35A}"/>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B42D07BF-15D2-0FBB-1B70-63E39F9D6EF7}"/>
              </a:ext>
            </a:extLst>
          </p:cNvPr>
          <p:cNvSpPr>
            <a:spLocks noGrp="1"/>
          </p:cNvSpPr>
          <p:nvPr>
            <p:ph type="sldNum" sz="quarter" idx="12"/>
          </p:nvPr>
        </p:nvSpPr>
        <p:spPr/>
        <p:txBody>
          <a:bodyPr/>
          <a:lstStyle/>
          <a:p>
            <a:fld id="{29CB84F4-D896-4BEF-A324-A5A280F0CB42}" type="slidenum">
              <a:rPr lang="en-HK" smtClean="0"/>
              <a:t>68</a:t>
            </a:fld>
            <a:endParaRPr lang="en-HK"/>
          </a:p>
        </p:txBody>
      </p:sp>
      <p:pic>
        <p:nvPicPr>
          <p:cNvPr id="1026" name="Picture 2">
            <a:extLst>
              <a:ext uri="{FF2B5EF4-FFF2-40B4-BE49-F238E27FC236}">
                <a16:creationId xmlns:a16="http://schemas.microsoft.com/office/drawing/2014/main" id="{B59EC7D4-D4BE-FB45-E17A-534AB378F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225" y="270910"/>
            <a:ext cx="3883723" cy="572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098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889C-A95B-4F0C-2E2E-E867CF7AD39D}"/>
              </a:ext>
            </a:extLst>
          </p:cNvPr>
          <p:cNvSpPr>
            <a:spLocks noGrp="1"/>
          </p:cNvSpPr>
          <p:nvPr>
            <p:ph type="title"/>
          </p:nvPr>
        </p:nvSpPr>
        <p:spPr>
          <a:xfrm>
            <a:off x="914400" y="171837"/>
            <a:ext cx="7886700" cy="706641"/>
          </a:xfrm>
        </p:spPr>
        <p:txBody>
          <a:bodyPr>
            <a:normAutofit fontScale="90000"/>
          </a:bodyPr>
          <a:lstStyle/>
          <a:p>
            <a:r>
              <a:rPr lang="en-US" dirty="0"/>
              <a:t>The model : Token embedding</a:t>
            </a:r>
            <a:endParaRPr lang="en-HK" dirty="0"/>
          </a:p>
        </p:txBody>
      </p:sp>
      <p:sp>
        <p:nvSpPr>
          <p:cNvPr id="3" name="Content Placeholder 2">
            <a:extLst>
              <a:ext uri="{FF2B5EF4-FFF2-40B4-BE49-F238E27FC236}">
                <a16:creationId xmlns:a16="http://schemas.microsoft.com/office/drawing/2014/main" id="{7C1A4977-F073-9F49-E2FE-F09FF4587A52}"/>
              </a:ext>
            </a:extLst>
          </p:cNvPr>
          <p:cNvSpPr>
            <a:spLocks noGrp="1"/>
          </p:cNvSpPr>
          <p:nvPr>
            <p:ph idx="1"/>
          </p:nvPr>
        </p:nvSpPr>
        <p:spPr>
          <a:xfrm>
            <a:off x="-37172" y="1219200"/>
            <a:ext cx="3542372" cy="5638800"/>
          </a:xfrm>
        </p:spPr>
        <p:txBody>
          <a:bodyPr>
            <a:noAutofit/>
          </a:bodyPr>
          <a:lstStyle/>
          <a:p>
            <a:r>
              <a:rPr lang="en-US" sz="2400" dirty="0"/>
              <a:t>Tokens may contain sub-words : </a:t>
            </a:r>
            <a:r>
              <a:rPr lang="en-HK" sz="2400" b="0" i="0" dirty="0">
                <a:solidFill>
                  <a:srgbClr val="1F1F1F"/>
                </a:solidFill>
                <a:effectLst/>
                <a:latin typeface="Arial" panose="020B0604020202020204" pitchFamily="34" charset="0"/>
              </a:rPr>
              <a:t>Workpieces Tokenization </a:t>
            </a:r>
            <a:r>
              <a:rPr lang="en-HK" sz="2400" b="0" i="0" dirty="0">
                <a:solidFill>
                  <a:srgbClr val="1F1F1F"/>
                </a:solidFill>
                <a:effectLst/>
                <a:latin typeface="Arial" panose="020B0604020202020204" pitchFamily="34" charset="0"/>
                <a:hlinkClick r:id="rId2"/>
              </a:rPr>
              <a:t>https://botpenguin.com/glossary/wordpiece-tokenization</a:t>
            </a:r>
            <a:r>
              <a:rPr lang="en-HK" sz="2400" b="0" i="0" dirty="0">
                <a:solidFill>
                  <a:srgbClr val="1F1F1F"/>
                </a:solidFill>
                <a:effectLst/>
                <a:latin typeface="Arial" panose="020B0604020202020204" pitchFamily="34" charset="0"/>
              </a:rPr>
              <a:t> </a:t>
            </a:r>
            <a:endParaRPr lang="en-US" sz="2400" dirty="0"/>
          </a:p>
          <a:p>
            <a:r>
              <a:rPr lang="en-US" sz="2400" b="0" i="0" dirty="0">
                <a:solidFill>
                  <a:srgbClr val="1A194D"/>
                </a:solidFill>
                <a:effectLst/>
                <a:latin typeface="Jakarta Sans Plus"/>
              </a:rPr>
              <a:t>Tokenization turns texts into numbers.</a:t>
            </a:r>
          </a:p>
          <a:p>
            <a:r>
              <a:rPr lang="en-US" sz="2400" b="0" i="0" dirty="0">
                <a:solidFill>
                  <a:srgbClr val="1A194D"/>
                </a:solidFill>
                <a:effectLst/>
                <a:latin typeface="Jakarta Sans Plus"/>
              </a:rPr>
              <a:t>According to OpenAI, one token is about four characters and ¾ words in English (100 tokens </a:t>
            </a:r>
            <a:r>
              <a:rPr lang="en-US" sz="2400" b="0" i="0" dirty="0">
                <a:solidFill>
                  <a:srgbClr val="1A194D"/>
                </a:solidFill>
                <a:effectLst/>
                <a:latin typeface="Jakarta Sans Plus"/>
                <a:sym typeface="Symbol" panose="05050102010706020507" pitchFamily="18" charset="2"/>
              </a:rPr>
              <a:t></a:t>
            </a:r>
            <a:r>
              <a:rPr lang="en-US" sz="2400" b="0" i="0" dirty="0">
                <a:solidFill>
                  <a:srgbClr val="1A194D"/>
                </a:solidFill>
                <a:effectLst/>
                <a:latin typeface="Jakarta Sans Plus"/>
              </a:rPr>
              <a:t> 75 words)</a:t>
            </a:r>
            <a:endParaRPr lang="en-HK" sz="2400" dirty="0"/>
          </a:p>
        </p:txBody>
      </p:sp>
      <p:sp>
        <p:nvSpPr>
          <p:cNvPr id="4" name="Footer Placeholder 3">
            <a:extLst>
              <a:ext uri="{FF2B5EF4-FFF2-40B4-BE49-F238E27FC236}">
                <a16:creationId xmlns:a16="http://schemas.microsoft.com/office/drawing/2014/main" id="{0B8DDCEF-F4DA-C6EA-3904-D381F7AFA22A}"/>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1D700F99-B515-CA12-FD8C-887446CC2BEE}"/>
              </a:ext>
            </a:extLst>
          </p:cNvPr>
          <p:cNvSpPr>
            <a:spLocks noGrp="1"/>
          </p:cNvSpPr>
          <p:nvPr>
            <p:ph type="sldNum" sz="quarter" idx="12"/>
          </p:nvPr>
        </p:nvSpPr>
        <p:spPr/>
        <p:txBody>
          <a:bodyPr/>
          <a:lstStyle/>
          <a:p>
            <a:fld id="{29CB84F4-D896-4BEF-A324-A5A280F0CB42}" type="slidenum">
              <a:rPr lang="en-HK" smtClean="0"/>
              <a:t>69</a:t>
            </a:fld>
            <a:endParaRPr lang="en-HK"/>
          </a:p>
        </p:txBody>
      </p:sp>
      <p:pic>
        <p:nvPicPr>
          <p:cNvPr id="2050" name="Picture 2">
            <a:extLst>
              <a:ext uri="{FF2B5EF4-FFF2-40B4-BE49-F238E27FC236}">
                <a16:creationId xmlns:a16="http://schemas.microsoft.com/office/drawing/2014/main" id="{48212521-C1D2-CF46-02AC-68DAD4E81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242" y="1373577"/>
            <a:ext cx="5260637" cy="1310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918315C-B3D6-564F-F832-8484AE4FBA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844" y="3581400"/>
            <a:ext cx="5612257" cy="277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4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BC91-BE9D-CD1C-08A1-87EB3C58F923}"/>
              </a:ext>
            </a:extLst>
          </p:cNvPr>
          <p:cNvSpPr>
            <a:spLocks noGrp="1"/>
          </p:cNvSpPr>
          <p:nvPr>
            <p:ph type="title"/>
          </p:nvPr>
        </p:nvSpPr>
        <p:spPr>
          <a:xfrm>
            <a:off x="457200" y="-152400"/>
            <a:ext cx="2362200" cy="1570038"/>
          </a:xfrm>
        </p:spPr>
        <p:txBody>
          <a:bodyPr/>
          <a:lstStyle/>
          <a:p>
            <a:r>
              <a:rPr lang="en-US" dirty="0"/>
              <a:t>Overview</a:t>
            </a:r>
          </a:p>
        </p:txBody>
      </p:sp>
      <p:sp>
        <p:nvSpPr>
          <p:cNvPr id="3" name="Content Placeholder 2">
            <a:extLst>
              <a:ext uri="{FF2B5EF4-FFF2-40B4-BE49-F238E27FC236}">
                <a16:creationId xmlns:a16="http://schemas.microsoft.com/office/drawing/2014/main" id="{4E4E4BBD-7663-67B4-0EBA-F6BD865EC73E}"/>
              </a:ext>
            </a:extLst>
          </p:cNvPr>
          <p:cNvSpPr>
            <a:spLocks noGrp="1"/>
          </p:cNvSpPr>
          <p:nvPr>
            <p:ph idx="1"/>
          </p:nvPr>
        </p:nvSpPr>
        <p:spPr>
          <a:xfrm>
            <a:off x="457200" y="1417638"/>
            <a:ext cx="2895600" cy="4708525"/>
          </a:xfrm>
        </p:spPr>
        <p:txBody>
          <a:bodyPr>
            <a:normAutofit fontScale="92500" lnSpcReduction="10000"/>
          </a:bodyPr>
          <a:lstStyle/>
          <a:p>
            <a:r>
              <a:rPr lang="en-US" sz="2000" dirty="0">
                <a:hlinkClick r:id="rId2"/>
              </a:rPr>
              <a:t>https://pytorch.org/tutorials/beginner/transformer_tutorial.html</a:t>
            </a:r>
            <a:endParaRPr lang="en-US" sz="2000" dirty="0"/>
          </a:p>
          <a:p>
            <a:r>
              <a:rPr lang="en-US" sz="1800" b="0" i="0" dirty="0">
                <a:solidFill>
                  <a:srgbClr val="111111"/>
                </a:solidFill>
                <a:effectLst/>
                <a:latin typeface="Roboto" panose="02000000000000000000" pitchFamily="2" charset="0"/>
              </a:rPr>
              <a:t>AMMUS : A Survey of Transformer-based Pretrained Models in Natural Language Processing </a:t>
            </a:r>
            <a:r>
              <a:rPr lang="en-US" sz="1800" b="0" i="0" dirty="0">
                <a:solidFill>
                  <a:srgbClr val="111111"/>
                </a:solidFill>
                <a:effectLst/>
                <a:latin typeface="Roboto" panose="02000000000000000000" pitchFamily="2" charset="0"/>
                <a:hlinkClick r:id="rId3"/>
              </a:rPr>
              <a:t>https://arxiv.org/abs/2108.05542</a:t>
            </a:r>
            <a:r>
              <a:rPr lang="en-US" sz="1800" b="0" i="0" dirty="0">
                <a:solidFill>
                  <a:srgbClr val="111111"/>
                </a:solidFill>
                <a:effectLst/>
                <a:latin typeface="Roboto" panose="02000000000000000000" pitchFamily="2" charset="0"/>
              </a:rPr>
              <a:t> </a:t>
            </a:r>
          </a:p>
          <a:p>
            <a:r>
              <a:rPr lang="en-US" sz="1800" dirty="0"/>
              <a:t>A tutorial: </a:t>
            </a:r>
            <a:r>
              <a:rPr lang="en-US" sz="1800" dirty="0">
                <a:hlinkClick r:id="rId4"/>
              </a:rPr>
              <a:t>https://jalammar.github.io/illustrated-transformer/</a:t>
            </a:r>
            <a:r>
              <a:rPr lang="en-US" sz="1800" dirty="0"/>
              <a:t> </a:t>
            </a:r>
            <a:endParaRPr lang="en-US" sz="1800" dirty="0">
              <a:hlinkClick r:id="" action="ppaction://noaction"/>
            </a:endParaRPr>
          </a:p>
          <a:p>
            <a:r>
              <a:rPr lang="en-US" sz="1800" dirty="0"/>
              <a:t>Transformers in Vision: A Survey </a:t>
            </a:r>
            <a:r>
              <a:rPr lang="en-US" sz="1800" dirty="0">
                <a:hlinkClick r:id="rId5"/>
              </a:rPr>
              <a:t>https://arxiv.org/pdf/2101.01169.pdf</a:t>
            </a:r>
            <a:r>
              <a:rPr lang="en-US" sz="1800" dirty="0"/>
              <a:t> </a:t>
            </a:r>
          </a:p>
        </p:txBody>
      </p:sp>
      <p:sp>
        <p:nvSpPr>
          <p:cNvPr id="4" name="Footer Placeholder 3">
            <a:extLst>
              <a:ext uri="{FF2B5EF4-FFF2-40B4-BE49-F238E27FC236}">
                <a16:creationId xmlns:a16="http://schemas.microsoft.com/office/drawing/2014/main" id="{80523689-B002-25D2-42EE-C6428DF06B06}"/>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9256265D-6628-8F04-1BB9-CD31FE308ED2}"/>
              </a:ext>
            </a:extLst>
          </p:cNvPr>
          <p:cNvSpPr>
            <a:spLocks noGrp="1"/>
          </p:cNvSpPr>
          <p:nvPr>
            <p:ph type="sldNum" sz="quarter" idx="12"/>
          </p:nvPr>
        </p:nvSpPr>
        <p:spPr/>
        <p:txBody>
          <a:bodyPr/>
          <a:lstStyle/>
          <a:p>
            <a:fld id="{7C12A529-2220-4038-9210-A21DB7BAEFCE}" type="slidenum">
              <a:rPr lang="en-US" smtClean="0"/>
              <a:t>7</a:t>
            </a:fld>
            <a:endParaRPr lang="en-US"/>
          </a:p>
        </p:txBody>
      </p:sp>
      <p:pic>
        <p:nvPicPr>
          <p:cNvPr id="6" name="Picture 5">
            <a:extLst>
              <a:ext uri="{FF2B5EF4-FFF2-40B4-BE49-F238E27FC236}">
                <a16:creationId xmlns:a16="http://schemas.microsoft.com/office/drawing/2014/main" id="{1B321806-28B9-3B5F-B8CC-B593B8856D0C}"/>
              </a:ext>
            </a:extLst>
          </p:cNvPr>
          <p:cNvPicPr>
            <a:picLocks noChangeAspect="1"/>
          </p:cNvPicPr>
          <p:nvPr/>
        </p:nvPicPr>
        <p:blipFill>
          <a:blip r:embed="rId6"/>
          <a:stretch>
            <a:fillRect/>
          </a:stretch>
        </p:blipFill>
        <p:spPr>
          <a:xfrm>
            <a:off x="3467102" y="260548"/>
            <a:ext cx="4648200" cy="6336903"/>
          </a:xfrm>
          <a:prstGeom prst="rect">
            <a:avLst/>
          </a:prstGeom>
        </p:spPr>
      </p:pic>
    </p:spTree>
    <p:extLst>
      <p:ext uri="{BB962C8B-B14F-4D97-AF65-F5344CB8AC3E}">
        <p14:creationId xmlns:p14="http://schemas.microsoft.com/office/powerpoint/2010/main" val="20206148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D436-A6A2-333F-34B0-1EB244E2458B}"/>
              </a:ext>
            </a:extLst>
          </p:cNvPr>
          <p:cNvSpPr>
            <a:spLocks noGrp="1"/>
          </p:cNvSpPr>
          <p:nvPr>
            <p:ph type="title"/>
          </p:nvPr>
        </p:nvSpPr>
        <p:spPr>
          <a:xfrm>
            <a:off x="457200" y="118947"/>
            <a:ext cx="8229600" cy="1143000"/>
          </a:xfrm>
        </p:spPr>
        <p:txBody>
          <a:bodyPr>
            <a:normAutofit/>
          </a:bodyPr>
          <a:lstStyle/>
          <a:p>
            <a:r>
              <a:rPr lang="en-US" sz="3200" dirty="0"/>
              <a:t>The model: Token embedding-</a:t>
            </a:r>
            <a:br>
              <a:rPr lang="en-US" sz="3200" dirty="0"/>
            </a:br>
            <a:r>
              <a:rPr lang="en-US" sz="3200" dirty="0"/>
              <a:t> Positional embedding</a:t>
            </a:r>
            <a:endParaRPr lang="en-HK" sz="3200" dirty="0"/>
          </a:p>
        </p:txBody>
      </p:sp>
      <p:sp>
        <p:nvSpPr>
          <p:cNvPr id="3" name="Content Placeholder 2">
            <a:extLst>
              <a:ext uri="{FF2B5EF4-FFF2-40B4-BE49-F238E27FC236}">
                <a16:creationId xmlns:a16="http://schemas.microsoft.com/office/drawing/2014/main" id="{5763733E-690B-B992-4B83-D264152F3CCE}"/>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0C60D170-1B35-153C-E6D7-C2E5206BA96F}"/>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81684D97-CB15-06BD-129F-6BE26407CDAC}"/>
              </a:ext>
            </a:extLst>
          </p:cNvPr>
          <p:cNvSpPr>
            <a:spLocks noGrp="1"/>
          </p:cNvSpPr>
          <p:nvPr>
            <p:ph type="sldNum" sz="quarter" idx="12"/>
          </p:nvPr>
        </p:nvSpPr>
        <p:spPr/>
        <p:txBody>
          <a:bodyPr/>
          <a:lstStyle/>
          <a:p>
            <a:fld id="{29CB84F4-D896-4BEF-A324-A5A280F0CB42}" type="slidenum">
              <a:rPr lang="en-HK" smtClean="0"/>
              <a:t>70</a:t>
            </a:fld>
            <a:endParaRPr lang="en-HK"/>
          </a:p>
        </p:txBody>
      </p:sp>
      <p:pic>
        <p:nvPicPr>
          <p:cNvPr id="3074" name="Picture 2">
            <a:extLst>
              <a:ext uri="{FF2B5EF4-FFF2-40B4-BE49-F238E27FC236}">
                <a16:creationId xmlns:a16="http://schemas.microsoft.com/office/drawing/2014/main" id="{1BC97B87-4626-633E-4B3D-017735A065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118" y="1202220"/>
            <a:ext cx="5100982" cy="4837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E48321-D630-268A-CF2A-ECDBE9D29F65}"/>
              </a:ext>
            </a:extLst>
          </p:cNvPr>
          <p:cNvSpPr txBox="1"/>
          <p:nvPr/>
        </p:nvSpPr>
        <p:spPr>
          <a:xfrm>
            <a:off x="3446772" y="6145472"/>
            <a:ext cx="1713674" cy="369332"/>
          </a:xfrm>
          <a:prstGeom prst="rect">
            <a:avLst/>
          </a:prstGeom>
          <a:noFill/>
        </p:spPr>
        <p:txBody>
          <a:bodyPr wrap="none" rtlCol="0">
            <a:spAutoFit/>
          </a:bodyPr>
          <a:lstStyle/>
          <a:p>
            <a:r>
              <a:rPr lang="en-US" dirty="0"/>
              <a:t>Context window</a:t>
            </a:r>
          </a:p>
        </p:txBody>
      </p:sp>
      <p:sp>
        <p:nvSpPr>
          <p:cNvPr id="7" name="Right Brace 6">
            <a:extLst>
              <a:ext uri="{FF2B5EF4-FFF2-40B4-BE49-F238E27FC236}">
                <a16:creationId xmlns:a16="http://schemas.microsoft.com/office/drawing/2014/main" id="{5656BBB3-D8A6-FF74-CEC5-92614446DBB4}"/>
              </a:ext>
            </a:extLst>
          </p:cNvPr>
          <p:cNvSpPr/>
          <p:nvPr/>
        </p:nvSpPr>
        <p:spPr>
          <a:xfrm rot="5400000">
            <a:off x="4265110" y="3661921"/>
            <a:ext cx="365125" cy="48128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6E4AC68D-89D5-FB5B-50FC-943608646DD1}"/>
              </a:ext>
            </a:extLst>
          </p:cNvPr>
          <p:cNvSpPr txBox="1"/>
          <p:nvPr/>
        </p:nvSpPr>
        <p:spPr>
          <a:xfrm>
            <a:off x="5497766" y="3419707"/>
            <a:ext cx="1044068" cy="369332"/>
          </a:xfrm>
          <a:prstGeom prst="rect">
            <a:avLst/>
          </a:prstGeom>
          <a:noFill/>
        </p:spPr>
        <p:txBody>
          <a:bodyPr wrap="none" rtlCol="0">
            <a:spAutoFit/>
          </a:bodyPr>
          <a:lstStyle/>
          <a:p>
            <a:r>
              <a:rPr lang="en-US" dirty="0"/>
              <a:t>Trainable</a:t>
            </a:r>
          </a:p>
        </p:txBody>
      </p:sp>
    </p:spTree>
    <p:extLst>
      <p:ext uri="{BB962C8B-B14F-4D97-AF65-F5344CB8AC3E}">
        <p14:creationId xmlns:p14="http://schemas.microsoft.com/office/powerpoint/2010/main" val="58414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5AB5-2486-1D68-42EE-B4A70B0EE2DF}"/>
              </a:ext>
            </a:extLst>
          </p:cNvPr>
          <p:cNvSpPr>
            <a:spLocks noGrp="1"/>
          </p:cNvSpPr>
          <p:nvPr>
            <p:ph type="title"/>
          </p:nvPr>
        </p:nvSpPr>
        <p:spPr>
          <a:xfrm>
            <a:off x="457200" y="160337"/>
            <a:ext cx="8229600" cy="1143000"/>
          </a:xfrm>
        </p:spPr>
        <p:txBody>
          <a:bodyPr>
            <a:normAutofit fontScale="90000"/>
          </a:bodyPr>
          <a:lstStyle/>
          <a:p>
            <a:r>
              <a:rPr lang="en-US" dirty="0"/>
              <a:t>The model: Decoder-only transformer</a:t>
            </a:r>
            <a:endParaRPr lang="en-HK" dirty="0"/>
          </a:p>
        </p:txBody>
      </p:sp>
      <p:sp>
        <p:nvSpPr>
          <p:cNvPr id="3" name="Content Placeholder 2">
            <a:extLst>
              <a:ext uri="{FF2B5EF4-FFF2-40B4-BE49-F238E27FC236}">
                <a16:creationId xmlns:a16="http://schemas.microsoft.com/office/drawing/2014/main" id="{7BE99D28-DD23-1858-5DDD-7DF038D20F5A}"/>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062BFDE1-17DE-2E0A-976A-6CDD90832A4B}"/>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2E890B0D-2EAF-302D-31F8-F4F8E391CE3C}"/>
              </a:ext>
            </a:extLst>
          </p:cNvPr>
          <p:cNvSpPr>
            <a:spLocks noGrp="1"/>
          </p:cNvSpPr>
          <p:nvPr>
            <p:ph type="sldNum" sz="quarter" idx="12"/>
          </p:nvPr>
        </p:nvSpPr>
        <p:spPr/>
        <p:txBody>
          <a:bodyPr/>
          <a:lstStyle/>
          <a:p>
            <a:fld id="{29CB84F4-D896-4BEF-A324-A5A280F0CB42}" type="slidenum">
              <a:rPr lang="en-HK" smtClean="0"/>
              <a:t>71</a:t>
            </a:fld>
            <a:endParaRPr lang="en-HK"/>
          </a:p>
        </p:txBody>
      </p:sp>
      <p:pic>
        <p:nvPicPr>
          <p:cNvPr id="4098" name="Picture 2">
            <a:extLst>
              <a:ext uri="{FF2B5EF4-FFF2-40B4-BE49-F238E27FC236}">
                <a16:creationId xmlns:a16="http://schemas.microsoft.com/office/drawing/2014/main" id="{9B35897C-2F67-B333-2BE8-0C24D4DCD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743" y="1690689"/>
            <a:ext cx="7410893" cy="4600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ECFA7B-7183-634B-49F9-0B718F44C394}"/>
              </a:ext>
            </a:extLst>
          </p:cNvPr>
          <p:cNvSpPr txBox="1"/>
          <p:nvPr/>
        </p:nvSpPr>
        <p:spPr>
          <a:xfrm>
            <a:off x="2267363" y="6212171"/>
            <a:ext cx="1713674" cy="369332"/>
          </a:xfrm>
          <a:prstGeom prst="rect">
            <a:avLst/>
          </a:prstGeom>
          <a:noFill/>
        </p:spPr>
        <p:txBody>
          <a:bodyPr wrap="none" rtlCol="0">
            <a:spAutoFit/>
          </a:bodyPr>
          <a:lstStyle/>
          <a:p>
            <a:r>
              <a:rPr lang="en-US" dirty="0"/>
              <a:t>Context window</a:t>
            </a:r>
          </a:p>
        </p:txBody>
      </p:sp>
      <p:sp>
        <p:nvSpPr>
          <p:cNvPr id="7" name="TextBox 6">
            <a:extLst>
              <a:ext uri="{FF2B5EF4-FFF2-40B4-BE49-F238E27FC236}">
                <a16:creationId xmlns:a16="http://schemas.microsoft.com/office/drawing/2014/main" id="{2DCAAC5A-7886-00CC-11DE-5DEE434EDEA5}"/>
              </a:ext>
            </a:extLst>
          </p:cNvPr>
          <p:cNvSpPr txBox="1"/>
          <p:nvPr/>
        </p:nvSpPr>
        <p:spPr>
          <a:xfrm>
            <a:off x="4267200" y="3806487"/>
            <a:ext cx="1044068" cy="369332"/>
          </a:xfrm>
          <a:prstGeom prst="rect">
            <a:avLst/>
          </a:prstGeom>
          <a:noFill/>
        </p:spPr>
        <p:txBody>
          <a:bodyPr wrap="none" rtlCol="0">
            <a:spAutoFit/>
          </a:bodyPr>
          <a:lstStyle/>
          <a:p>
            <a:r>
              <a:rPr lang="en-US" dirty="0"/>
              <a:t>Trainable</a:t>
            </a:r>
          </a:p>
        </p:txBody>
      </p:sp>
    </p:spTree>
    <p:extLst>
      <p:ext uri="{BB962C8B-B14F-4D97-AF65-F5344CB8AC3E}">
        <p14:creationId xmlns:p14="http://schemas.microsoft.com/office/powerpoint/2010/main" val="8710727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82E1-8F84-1E1F-7547-8EF5B0F9AA1E}"/>
              </a:ext>
            </a:extLst>
          </p:cNvPr>
          <p:cNvSpPr>
            <a:spLocks noGrp="1"/>
          </p:cNvSpPr>
          <p:nvPr>
            <p:ph type="title"/>
          </p:nvPr>
        </p:nvSpPr>
        <p:spPr>
          <a:xfrm>
            <a:off x="457200" y="274638"/>
            <a:ext cx="8229600" cy="392083"/>
          </a:xfrm>
        </p:spPr>
        <p:txBody>
          <a:bodyPr>
            <a:noAutofit/>
          </a:bodyPr>
          <a:lstStyle/>
          <a:p>
            <a:r>
              <a:rPr lang="en-US" sz="2800" b="1" i="0" dirty="0">
                <a:solidFill>
                  <a:srgbClr val="363737"/>
                </a:solidFill>
                <a:effectLst/>
                <a:latin typeface="Spectral"/>
              </a:rPr>
              <a:t>Predicting the next token using encode only model</a:t>
            </a:r>
            <a:endParaRPr lang="en-HK" sz="2800" dirty="0"/>
          </a:p>
        </p:txBody>
      </p:sp>
      <p:sp>
        <p:nvSpPr>
          <p:cNvPr id="3" name="Content Placeholder 2">
            <a:extLst>
              <a:ext uri="{FF2B5EF4-FFF2-40B4-BE49-F238E27FC236}">
                <a16:creationId xmlns:a16="http://schemas.microsoft.com/office/drawing/2014/main" id="{C2EC9233-18B3-FD3E-5706-750BC15398D5}"/>
              </a:ext>
            </a:extLst>
          </p:cNvPr>
          <p:cNvSpPr>
            <a:spLocks noGrp="1"/>
          </p:cNvSpPr>
          <p:nvPr>
            <p:ph idx="1"/>
          </p:nvPr>
        </p:nvSpPr>
        <p:spPr>
          <a:xfrm>
            <a:off x="152400" y="666721"/>
            <a:ext cx="8839200" cy="4525963"/>
          </a:xfrm>
        </p:spPr>
        <p:txBody>
          <a:bodyPr>
            <a:normAutofit/>
          </a:bodyPr>
          <a:lstStyle/>
          <a:p>
            <a:r>
              <a:rPr lang="en-US" sz="1800" dirty="0"/>
              <a:t>Input training sentence is: “The cat sat on the mat”</a:t>
            </a:r>
          </a:p>
          <a:p>
            <a:r>
              <a:rPr lang="en-US" sz="1800" dirty="0"/>
              <a:t>Send this sentence to the input, and also to the output as target.</a:t>
            </a:r>
          </a:p>
          <a:p>
            <a:r>
              <a:rPr lang="en-US" sz="1800" dirty="0"/>
              <a:t>During training, use masked off method to feed the </a:t>
            </a:r>
            <a:r>
              <a:rPr lang="en-US" sz="1800" dirty="0" err="1"/>
              <a:t>senetnce</a:t>
            </a:r>
            <a:r>
              <a:rPr lang="en-US" sz="1800" dirty="0"/>
              <a:t> to the network gradually</a:t>
            </a:r>
          </a:p>
          <a:p>
            <a:r>
              <a:rPr lang="en-US" sz="1800" dirty="0"/>
              <a:t>Step1: Decoder only see “The” as input, target is “cat”, do back propagation training</a:t>
            </a:r>
          </a:p>
          <a:p>
            <a:r>
              <a:rPr lang="en-US" sz="1800" dirty="0"/>
              <a:t>Step2: Decoder only see “The cat” as input target is “sat”, do back propagation training </a:t>
            </a:r>
          </a:p>
          <a:p>
            <a:r>
              <a:rPr lang="en-US" sz="1800" dirty="0"/>
              <a:t>Step3: Decoder only see “The cat sat ” as input,  target is “on”, do back propagation training</a:t>
            </a:r>
          </a:p>
          <a:p>
            <a:r>
              <a:rPr lang="en-US" sz="1800" dirty="0" err="1"/>
              <a:t>etc</a:t>
            </a:r>
            <a:r>
              <a:rPr lang="en-US" sz="1800" dirty="0"/>
              <a:t>…. until the whole sentence is learned.</a:t>
            </a:r>
          </a:p>
        </p:txBody>
      </p:sp>
      <p:sp>
        <p:nvSpPr>
          <p:cNvPr id="4" name="Footer Placeholder 3">
            <a:extLst>
              <a:ext uri="{FF2B5EF4-FFF2-40B4-BE49-F238E27FC236}">
                <a16:creationId xmlns:a16="http://schemas.microsoft.com/office/drawing/2014/main" id="{245ED6BD-7DAB-4C8C-DC5D-BD50A5F7692C}"/>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EBC5474F-DCF8-7251-581A-F0D840A62321}"/>
              </a:ext>
            </a:extLst>
          </p:cNvPr>
          <p:cNvSpPr>
            <a:spLocks noGrp="1"/>
          </p:cNvSpPr>
          <p:nvPr>
            <p:ph type="sldNum" sz="quarter" idx="12"/>
          </p:nvPr>
        </p:nvSpPr>
        <p:spPr/>
        <p:txBody>
          <a:bodyPr/>
          <a:lstStyle/>
          <a:p>
            <a:fld id="{29CB84F4-D896-4BEF-A324-A5A280F0CB42}" type="slidenum">
              <a:rPr lang="en-HK" smtClean="0"/>
              <a:t>72</a:t>
            </a:fld>
            <a:endParaRPr lang="en-HK"/>
          </a:p>
        </p:txBody>
      </p:sp>
      <p:pic>
        <p:nvPicPr>
          <p:cNvPr id="8" name="Picture 7">
            <a:extLst>
              <a:ext uri="{FF2B5EF4-FFF2-40B4-BE49-F238E27FC236}">
                <a16:creationId xmlns:a16="http://schemas.microsoft.com/office/drawing/2014/main" id="{968A47DC-E3D2-671A-76E5-5193EAE7BB20}"/>
              </a:ext>
            </a:extLst>
          </p:cNvPr>
          <p:cNvPicPr>
            <a:picLocks noChangeAspect="1"/>
          </p:cNvPicPr>
          <p:nvPr/>
        </p:nvPicPr>
        <p:blipFill>
          <a:blip r:embed="rId2"/>
          <a:stretch>
            <a:fillRect/>
          </a:stretch>
        </p:blipFill>
        <p:spPr>
          <a:xfrm>
            <a:off x="2614971" y="3464767"/>
            <a:ext cx="3759274" cy="3303362"/>
          </a:xfrm>
          <a:prstGeom prst="rect">
            <a:avLst/>
          </a:prstGeom>
        </p:spPr>
      </p:pic>
      <p:sp>
        <p:nvSpPr>
          <p:cNvPr id="9" name="TextBox 8">
            <a:extLst>
              <a:ext uri="{FF2B5EF4-FFF2-40B4-BE49-F238E27FC236}">
                <a16:creationId xmlns:a16="http://schemas.microsoft.com/office/drawing/2014/main" id="{62E6BFBD-085E-1DED-6690-E93C92B23668}"/>
              </a:ext>
            </a:extLst>
          </p:cNvPr>
          <p:cNvSpPr txBox="1"/>
          <p:nvPr/>
        </p:nvSpPr>
        <p:spPr>
          <a:xfrm>
            <a:off x="247647" y="5521146"/>
            <a:ext cx="2343153" cy="923330"/>
          </a:xfrm>
          <a:prstGeom prst="rect">
            <a:avLst/>
          </a:prstGeom>
          <a:noFill/>
        </p:spPr>
        <p:txBody>
          <a:bodyPr wrap="square" rtlCol="0">
            <a:spAutoFit/>
          </a:bodyPr>
          <a:lstStyle/>
          <a:p>
            <a:r>
              <a:rPr lang="en-US" sz="1800" b="0" i="0" dirty="0">
                <a:solidFill>
                  <a:srgbClr val="363737"/>
                </a:solidFill>
                <a:effectLst/>
                <a:latin typeface="Spectral"/>
              </a:rPr>
              <a:t>Input: pass these vectors into a decoder-only transformer</a:t>
            </a:r>
            <a:endParaRPr lang="en-US" dirty="0"/>
          </a:p>
        </p:txBody>
      </p:sp>
      <p:cxnSp>
        <p:nvCxnSpPr>
          <p:cNvPr id="13" name="Straight Arrow Connector 12">
            <a:extLst>
              <a:ext uri="{FF2B5EF4-FFF2-40B4-BE49-F238E27FC236}">
                <a16:creationId xmlns:a16="http://schemas.microsoft.com/office/drawing/2014/main" id="{36D7979B-94EF-560B-ECB9-85E7BAF37E04}"/>
              </a:ext>
            </a:extLst>
          </p:cNvPr>
          <p:cNvCxnSpPr/>
          <p:nvPr/>
        </p:nvCxnSpPr>
        <p:spPr>
          <a:xfrm>
            <a:off x="2133600" y="5715000"/>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5178B3-4405-20C6-EAD6-C782E179DD85}"/>
              </a:ext>
            </a:extLst>
          </p:cNvPr>
          <p:cNvSpPr txBox="1"/>
          <p:nvPr/>
        </p:nvSpPr>
        <p:spPr>
          <a:xfrm>
            <a:off x="6603205" y="3720991"/>
            <a:ext cx="2109789" cy="1754326"/>
          </a:xfrm>
          <a:prstGeom prst="rect">
            <a:avLst/>
          </a:prstGeom>
          <a:noFill/>
        </p:spPr>
        <p:txBody>
          <a:bodyPr wrap="square" rtlCol="0">
            <a:spAutoFit/>
          </a:bodyPr>
          <a:lstStyle/>
          <a:p>
            <a:r>
              <a:rPr lang="en-US" dirty="0"/>
              <a:t>This is to mask off (cover) the future tokens, so the transformer can do prediction during training</a:t>
            </a:r>
            <a:endParaRPr lang="en-HK" dirty="0"/>
          </a:p>
        </p:txBody>
      </p:sp>
      <p:cxnSp>
        <p:nvCxnSpPr>
          <p:cNvPr id="10" name="Straight Arrow Connector 9">
            <a:extLst>
              <a:ext uri="{FF2B5EF4-FFF2-40B4-BE49-F238E27FC236}">
                <a16:creationId xmlns:a16="http://schemas.microsoft.com/office/drawing/2014/main" id="{A6C4BE34-E95C-3427-D3A9-B5910BC4721E}"/>
              </a:ext>
            </a:extLst>
          </p:cNvPr>
          <p:cNvCxnSpPr>
            <a:cxnSpLocks/>
          </p:cNvCxnSpPr>
          <p:nvPr/>
        </p:nvCxnSpPr>
        <p:spPr>
          <a:xfrm flipH="1">
            <a:off x="5867400" y="4267200"/>
            <a:ext cx="760808"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8938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7985-1D49-EFAE-BA83-B2D76834A94E}"/>
              </a:ext>
            </a:extLst>
          </p:cNvPr>
          <p:cNvSpPr>
            <a:spLocks noGrp="1"/>
          </p:cNvSpPr>
          <p:nvPr>
            <p:ph type="title"/>
          </p:nvPr>
        </p:nvSpPr>
        <p:spPr/>
        <p:txBody>
          <a:bodyPr>
            <a:normAutofit fontScale="90000"/>
          </a:bodyPr>
          <a:lstStyle/>
          <a:p>
            <a:r>
              <a:rPr lang="en-US" sz="3200" dirty="0"/>
              <a:t>Training by next token prediction: provide the initial sequence, then predict the next token.</a:t>
            </a:r>
            <a:br>
              <a:rPr lang="en-US" sz="3200" dirty="0"/>
            </a:br>
            <a:r>
              <a:rPr lang="en-US" sz="3200" dirty="0"/>
              <a:t>Can be used for training and inference</a:t>
            </a:r>
            <a:endParaRPr lang="en-HK" sz="3200" dirty="0"/>
          </a:p>
        </p:txBody>
      </p:sp>
      <p:sp>
        <p:nvSpPr>
          <p:cNvPr id="3" name="Content Placeholder 2">
            <a:extLst>
              <a:ext uri="{FF2B5EF4-FFF2-40B4-BE49-F238E27FC236}">
                <a16:creationId xmlns:a16="http://schemas.microsoft.com/office/drawing/2014/main" id="{6C06C764-BEDE-67B3-9E93-E48ABEF4F844}"/>
              </a:ext>
            </a:extLst>
          </p:cNvPr>
          <p:cNvSpPr>
            <a:spLocks noGrp="1"/>
          </p:cNvSpPr>
          <p:nvPr>
            <p:ph idx="1"/>
          </p:nvPr>
        </p:nvSpPr>
        <p:spPr/>
        <p:txBody>
          <a:bodyPr/>
          <a:lstStyle/>
          <a:p>
            <a:r>
              <a:rPr lang="en-US" dirty="0"/>
              <a:t>d</a:t>
            </a:r>
            <a:endParaRPr lang="en-HK" dirty="0"/>
          </a:p>
        </p:txBody>
      </p:sp>
      <p:sp>
        <p:nvSpPr>
          <p:cNvPr id="4" name="Footer Placeholder 3">
            <a:extLst>
              <a:ext uri="{FF2B5EF4-FFF2-40B4-BE49-F238E27FC236}">
                <a16:creationId xmlns:a16="http://schemas.microsoft.com/office/drawing/2014/main" id="{8AF0F056-E09B-7059-EEF4-3DCE52D69110}"/>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5C6CB918-3A65-00BA-6AC0-B22F3A58C198}"/>
              </a:ext>
            </a:extLst>
          </p:cNvPr>
          <p:cNvSpPr>
            <a:spLocks noGrp="1"/>
          </p:cNvSpPr>
          <p:nvPr>
            <p:ph type="sldNum" sz="quarter" idx="12"/>
          </p:nvPr>
        </p:nvSpPr>
        <p:spPr/>
        <p:txBody>
          <a:bodyPr/>
          <a:lstStyle/>
          <a:p>
            <a:fld id="{29CB84F4-D896-4BEF-A324-A5A280F0CB42}" type="slidenum">
              <a:rPr lang="en-HK" smtClean="0"/>
              <a:t>73</a:t>
            </a:fld>
            <a:endParaRPr lang="en-HK"/>
          </a:p>
        </p:txBody>
      </p:sp>
      <p:pic>
        <p:nvPicPr>
          <p:cNvPr id="7" name="Picture 6">
            <a:extLst>
              <a:ext uri="{FF2B5EF4-FFF2-40B4-BE49-F238E27FC236}">
                <a16:creationId xmlns:a16="http://schemas.microsoft.com/office/drawing/2014/main" id="{0AE6960F-D4BF-E7CD-33F2-A1F9B9DAEBCA}"/>
              </a:ext>
            </a:extLst>
          </p:cNvPr>
          <p:cNvPicPr>
            <a:picLocks noChangeAspect="1"/>
          </p:cNvPicPr>
          <p:nvPr/>
        </p:nvPicPr>
        <p:blipFill>
          <a:blip r:embed="rId2"/>
          <a:stretch>
            <a:fillRect/>
          </a:stretch>
        </p:blipFill>
        <p:spPr>
          <a:xfrm>
            <a:off x="759453" y="1828800"/>
            <a:ext cx="7886048" cy="4892676"/>
          </a:xfrm>
          <a:prstGeom prst="rect">
            <a:avLst/>
          </a:prstGeom>
        </p:spPr>
      </p:pic>
      <p:sp>
        <p:nvSpPr>
          <p:cNvPr id="9" name="TextBox 8">
            <a:extLst>
              <a:ext uri="{FF2B5EF4-FFF2-40B4-BE49-F238E27FC236}">
                <a16:creationId xmlns:a16="http://schemas.microsoft.com/office/drawing/2014/main" id="{BD505AE3-E2AF-50B4-625F-6D939E43A31A}"/>
              </a:ext>
            </a:extLst>
          </p:cNvPr>
          <p:cNvSpPr txBox="1"/>
          <p:nvPr/>
        </p:nvSpPr>
        <p:spPr>
          <a:xfrm>
            <a:off x="400050" y="5613991"/>
            <a:ext cx="2757820" cy="1200329"/>
          </a:xfrm>
          <a:prstGeom prst="rect">
            <a:avLst/>
          </a:prstGeom>
          <a:noFill/>
        </p:spPr>
        <p:txBody>
          <a:bodyPr wrap="square">
            <a:spAutoFit/>
          </a:bodyPr>
          <a:lstStyle/>
          <a:p>
            <a:r>
              <a:rPr lang="en-HK" sz="1800" dirty="0">
                <a:hlinkClick r:id="rId3"/>
              </a:rPr>
              <a:t>https://cameronrwolfe.substack.com/p/language-model-training-and-inference</a:t>
            </a:r>
            <a:r>
              <a:rPr lang="en-US" sz="1800" dirty="0"/>
              <a:t> </a:t>
            </a:r>
            <a:endParaRPr lang="en-HK" sz="1800" dirty="0"/>
          </a:p>
        </p:txBody>
      </p:sp>
    </p:spTree>
    <p:extLst>
      <p:ext uri="{BB962C8B-B14F-4D97-AF65-F5344CB8AC3E}">
        <p14:creationId xmlns:p14="http://schemas.microsoft.com/office/powerpoint/2010/main" val="30624343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41ED-82CD-2C52-1884-071EF2C4D6D4}"/>
              </a:ext>
            </a:extLst>
          </p:cNvPr>
          <p:cNvSpPr>
            <a:spLocks noGrp="1"/>
          </p:cNvSpPr>
          <p:nvPr>
            <p:ph type="title"/>
          </p:nvPr>
        </p:nvSpPr>
        <p:spPr/>
        <p:txBody>
          <a:bodyPr/>
          <a:lstStyle/>
          <a:p>
            <a:r>
              <a:rPr lang="en-US" dirty="0"/>
              <a:t>Training</a:t>
            </a:r>
            <a:endParaRPr lang="en-HK" dirty="0"/>
          </a:p>
        </p:txBody>
      </p:sp>
      <p:sp>
        <p:nvSpPr>
          <p:cNvPr id="3" name="Content Placeholder 2">
            <a:extLst>
              <a:ext uri="{FF2B5EF4-FFF2-40B4-BE49-F238E27FC236}">
                <a16:creationId xmlns:a16="http://schemas.microsoft.com/office/drawing/2014/main" id="{78351AFC-4B70-E30C-5A61-F9A2172EEEF4}"/>
              </a:ext>
            </a:extLst>
          </p:cNvPr>
          <p:cNvSpPr>
            <a:spLocks noGrp="1"/>
          </p:cNvSpPr>
          <p:nvPr>
            <p:ph idx="1"/>
          </p:nvPr>
        </p:nvSpPr>
        <p:spPr>
          <a:xfrm>
            <a:off x="228600" y="1417638"/>
            <a:ext cx="2286000" cy="4708525"/>
          </a:xfrm>
        </p:spPr>
        <p:txBody>
          <a:bodyPr/>
          <a:lstStyle/>
          <a:p>
            <a:r>
              <a:rPr lang="en-US" dirty="0"/>
              <a:t>Next token prediction training to minimize Loss </a:t>
            </a:r>
            <a:endParaRPr lang="en-HK" dirty="0"/>
          </a:p>
        </p:txBody>
      </p:sp>
      <p:sp>
        <p:nvSpPr>
          <p:cNvPr id="4" name="Footer Placeholder 3">
            <a:extLst>
              <a:ext uri="{FF2B5EF4-FFF2-40B4-BE49-F238E27FC236}">
                <a16:creationId xmlns:a16="http://schemas.microsoft.com/office/drawing/2014/main" id="{E36EBC95-B6F8-FAC3-F0E2-DABA77366953}"/>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726C6F0A-16B5-6BA9-80C6-C5D29C1E5D8E}"/>
              </a:ext>
            </a:extLst>
          </p:cNvPr>
          <p:cNvSpPr>
            <a:spLocks noGrp="1"/>
          </p:cNvSpPr>
          <p:nvPr>
            <p:ph type="sldNum" sz="quarter" idx="12"/>
          </p:nvPr>
        </p:nvSpPr>
        <p:spPr/>
        <p:txBody>
          <a:bodyPr/>
          <a:lstStyle/>
          <a:p>
            <a:fld id="{29CB84F4-D896-4BEF-A324-A5A280F0CB42}" type="slidenum">
              <a:rPr lang="en-HK" smtClean="0"/>
              <a:t>74</a:t>
            </a:fld>
            <a:endParaRPr lang="en-HK"/>
          </a:p>
        </p:txBody>
      </p:sp>
      <p:pic>
        <p:nvPicPr>
          <p:cNvPr id="7" name="Picture 6">
            <a:extLst>
              <a:ext uri="{FF2B5EF4-FFF2-40B4-BE49-F238E27FC236}">
                <a16:creationId xmlns:a16="http://schemas.microsoft.com/office/drawing/2014/main" id="{F1619261-9B6E-EAE3-5818-C08D0FC80C89}"/>
              </a:ext>
            </a:extLst>
          </p:cNvPr>
          <p:cNvPicPr>
            <a:picLocks noChangeAspect="1"/>
          </p:cNvPicPr>
          <p:nvPr/>
        </p:nvPicPr>
        <p:blipFill>
          <a:blip r:embed="rId2"/>
          <a:stretch>
            <a:fillRect/>
          </a:stretch>
        </p:blipFill>
        <p:spPr>
          <a:xfrm>
            <a:off x="2344312" y="34266"/>
            <a:ext cx="6600825" cy="6467475"/>
          </a:xfrm>
          <a:prstGeom prst="rect">
            <a:avLst/>
          </a:prstGeom>
        </p:spPr>
      </p:pic>
    </p:spTree>
    <p:extLst>
      <p:ext uri="{BB962C8B-B14F-4D97-AF65-F5344CB8AC3E}">
        <p14:creationId xmlns:p14="http://schemas.microsoft.com/office/powerpoint/2010/main" val="320717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827133-5390-2C01-AD00-F722FF33D93A}"/>
              </a:ext>
            </a:extLst>
          </p:cNvPr>
          <p:cNvPicPr>
            <a:picLocks noChangeAspect="1"/>
          </p:cNvPicPr>
          <p:nvPr/>
        </p:nvPicPr>
        <p:blipFill>
          <a:blip r:embed="rId2"/>
          <a:stretch>
            <a:fillRect/>
          </a:stretch>
        </p:blipFill>
        <p:spPr>
          <a:xfrm>
            <a:off x="176212" y="1392565"/>
            <a:ext cx="8772525" cy="4819650"/>
          </a:xfrm>
          <a:prstGeom prst="rect">
            <a:avLst/>
          </a:prstGeom>
        </p:spPr>
      </p:pic>
      <p:sp>
        <p:nvSpPr>
          <p:cNvPr id="2" name="Title 1">
            <a:extLst>
              <a:ext uri="{FF2B5EF4-FFF2-40B4-BE49-F238E27FC236}">
                <a16:creationId xmlns:a16="http://schemas.microsoft.com/office/drawing/2014/main" id="{4455E5CA-8132-3D3E-FB54-AC886DD1CBD4}"/>
              </a:ext>
            </a:extLst>
          </p:cNvPr>
          <p:cNvSpPr>
            <a:spLocks noGrp="1"/>
          </p:cNvSpPr>
          <p:nvPr>
            <p:ph type="title"/>
          </p:nvPr>
        </p:nvSpPr>
        <p:spPr/>
        <p:txBody>
          <a:bodyPr>
            <a:normAutofit fontScale="90000"/>
          </a:bodyPr>
          <a:lstStyle/>
          <a:p>
            <a:r>
              <a:rPr lang="en-US" dirty="0"/>
              <a:t>Implementation: Build Pre-train model using Next Token Prediction</a:t>
            </a:r>
            <a:endParaRPr lang="en-HK" dirty="0"/>
          </a:p>
        </p:txBody>
      </p:sp>
      <p:sp>
        <p:nvSpPr>
          <p:cNvPr id="3" name="Content Placeholder 2">
            <a:extLst>
              <a:ext uri="{FF2B5EF4-FFF2-40B4-BE49-F238E27FC236}">
                <a16:creationId xmlns:a16="http://schemas.microsoft.com/office/drawing/2014/main" id="{18C4FE03-0BF4-D6DB-81FA-296977D5AE28}"/>
              </a:ext>
            </a:extLst>
          </p:cNvPr>
          <p:cNvSpPr>
            <a:spLocks noGrp="1"/>
          </p:cNvSpPr>
          <p:nvPr>
            <p:ph idx="1"/>
          </p:nvPr>
        </p:nvSpPr>
        <p:spPr/>
        <p:txBody>
          <a:bodyPr/>
          <a:lstStyle/>
          <a:p>
            <a:r>
              <a:rPr lang="en-HK" dirty="0"/>
              <a:t> </a:t>
            </a:r>
          </a:p>
        </p:txBody>
      </p:sp>
      <p:sp>
        <p:nvSpPr>
          <p:cNvPr id="4" name="Footer Placeholder 3">
            <a:extLst>
              <a:ext uri="{FF2B5EF4-FFF2-40B4-BE49-F238E27FC236}">
                <a16:creationId xmlns:a16="http://schemas.microsoft.com/office/drawing/2014/main" id="{AA0D797C-0A7A-695D-B466-F4089D24B320}"/>
              </a:ext>
            </a:extLst>
          </p:cNvPr>
          <p:cNvSpPr>
            <a:spLocks noGrp="1"/>
          </p:cNvSpPr>
          <p:nvPr>
            <p:ph type="ftr" sz="quarter" idx="11"/>
          </p:nvPr>
        </p:nvSpPr>
        <p:spPr>
          <a:xfrm>
            <a:off x="2753489" y="6485683"/>
            <a:ext cx="2895600" cy="365125"/>
          </a:xfrm>
        </p:spPr>
        <p:txBody>
          <a:bodyPr/>
          <a:lstStyle/>
          <a:p>
            <a:r>
              <a:rPr lang="en-HK"/>
              <a:t>Transformer and LLM v.251130a</a:t>
            </a:r>
            <a:endParaRPr lang="en-HK" dirty="0"/>
          </a:p>
        </p:txBody>
      </p:sp>
      <p:sp>
        <p:nvSpPr>
          <p:cNvPr id="5" name="Slide Number Placeholder 4">
            <a:extLst>
              <a:ext uri="{FF2B5EF4-FFF2-40B4-BE49-F238E27FC236}">
                <a16:creationId xmlns:a16="http://schemas.microsoft.com/office/drawing/2014/main" id="{05990AD0-7DC7-5D5E-77B5-26B514BEFF62}"/>
              </a:ext>
            </a:extLst>
          </p:cNvPr>
          <p:cNvSpPr>
            <a:spLocks noGrp="1"/>
          </p:cNvSpPr>
          <p:nvPr>
            <p:ph type="sldNum" sz="quarter" idx="12"/>
          </p:nvPr>
        </p:nvSpPr>
        <p:spPr>
          <a:xfrm>
            <a:off x="7010400" y="6303572"/>
            <a:ext cx="2133600" cy="365125"/>
          </a:xfrm>
        </p:spPr>
        <p:txBody>
          <a:bodyPr/>
          <a:lstStyle/>
          <a:p>
            <a:fld id="{29CB84F4-D896-4BEF-A324-A5A280F0CB42}" type="slidenum">
              <a:rPr lang="en-HK" smtClean="0"/>
              <a:t>75</a:t>
            </a:fld>
            <a:endParaRPr lang="en-HK" dirty="0"/>
          </a:p>
        </p:txBody>
      </p:sp>
      <p:sp>
        <p:nvSpPr>
          <p:cNvPr id="8" name="TextBox 7">
            <a:extLst>
              <a:ext uri="{FF2B5EF4-FFF2-40B4-BE49-F238E27FC236}">
                <a16:creationId xmlns:a16="http://schemas.microsoft.com/office/drawing/2014/main" id="{C229D748-2831-7C74-998D-4723AAD4EBC3}"/>
              </a:ext>
            </a:extLst>
          </p:cNvPr>
          <p:cNvSpPr txBox="1"/>
          <p:nvPr/>
        </p:nvSpPr>
        <p:spPr>
          <a:xfrm>
            <a:off x="443377" y="6113724"/>
            <a:ext cx="5249437" cy="646331"/>
          </a:xfrm>
          <a:prstGeom prst="rect">
            <a:avLst/>
          </a:prstGeom>
          <a:noFill/>
        </p:spPr>
        <p:txBody>
          <a:bodyPr wrap="square">
            <a:spAutoFit/>
          </a:bodyPr>
          <a:lstStyle/>
          <a:p>
            <a:r>
              <a:rPr lang="en-US" dirty="0"/>
              <a:t>Obtain huge  data from www:</a:t>
            </a:r>
          </a:p>
          <a:p>
            <a:r>
              <a:rPr lang="en-US" dirty="0"/>
              <a:t> </a:t>
            </a:r>
            <a:r>
              <a:rPr lang="en-US" dirty="0">
                <a:hlinkClick r:id="rId3"/>
              </a:rPr>
              <a:t>https://commoncrawl.org/</a:t>
            </a:r>
            <a:r>
              <a:rPr lang="en-US" dirty="0"/>
              <a:t> </a:t>
            </a:r>
          </a:p>
        </p:txBody>
      </p:sp>
      <p:pic>
        <p:nvPicPr>
          <p:cNvPr id="10" name="Picture 9">
            <a:extLst>
              <a:ext uri="{FF2B5EF4-FFF2-40B4-BE49-F238E27FC236}">
                <a16:creationId xmlns:a16="http://schemas.microsoft.com/office/drawing/2014/main" id="{E21026D2-0583-41D8-ED99-A3A332FD7081}"/>
              </a:ext>
            </a:extLst>
          </p:cNvPr>
          <p:cNvPicPr>
            <a:picLocks noChangeAspect="1"/>
          </p:cNvPicPr>
          <p:nvPr/>
        </p:nvPicPr>
        <p:blipFill>
          <a:blip r:embed="rId4"/>
          <a:stretch>
            <a:fillRect/>
          </a:stretch>
        </p:blipFill>
        <p:spPr>
          <a:xfrm>
            <a:off x="4562475" y="3414712"/>
            <a:ext cx="19050" cy="28575"/>
          </a:xfrm>
          <a:prstGeom prst="rect">
            <a:avLst/>
          </a:prstGeom>
        </p:spPr>
      </p:pic>
      <p:sp>
        <p:nvSpPr>
          <p:cNvPr id="13" name="TextBox 12">
            <a:extLst>
              <a:ext uri="{FF2B5EF4-FFF2-40B4-BE49-F238E27FC236}">
                <a16:creationId xmlns:a16="http://schemas.microsoft.com/office/drawing/2014/main" id="{093D36D3-6FCA-5C0C-E74E-196CFB72F0C5}"/>
              </a:ext>
            </a:extLst>
          </p:cNvPr>
          <p:cNvSpPr txBox="1"/>
          <p:nvPr/>
        </p:nvSpPr>
        <p:spPr>
          <a:xfrm>
            <a:off x="5227315" y="6091606"/>
            <a:ext cx="3756734" cy="646331"/>
          </a:xfrm>
          <a:prstGeom prst="rect">
            <a:avLst/>
          </a:prstGeom>
          <a:noFill/>
        </p:spPr>
        <p:txBody>
          <a:bodyPr wrap="none" rtlCol="0">
            <a:spAutoFit/>
          </a:bodyPr>
          <a:lstStyle/>
          <a:p>
            <a:r>
              <a:rPr lang="en-US" dirty="0"/>
              <a:t>develop sample sentence data</a:t>
            </a:r>
          </a:p>
          <a:p>
            <a:r>
              <a:rPr lang="en-US" dirty="0">
                <a:hlinkClick r:id="rId5"/>
              </a:rPr>
              <a:t>https://arxiv.org/html/2412.02595v1</a:t>
            </a:r>
            <a:r>
              <a:rPr lang="en-US" dirty="0"/>
              <a:t>  </a:t>
            </a:r>
          </a:p>
        </p:txBody>
      </p:sp>
    </p:spTree>
    <p:extLst>
      <p:ext uri="{BB962C8B-B14F-4D97-AF65-F5344CB8AC3E}">
        <p14:creationId xmlns:p14="http://schemas.microsoft.com/office/powerpoint/2010/main" val="3339889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20834-A782-A258-73AB-08FA96BC04C0}"/>
              </a:ext>
            </a:extLst>
          </p:cNvPr>
          <p:cNvSpPr>
            <a:spLocks noGrp="1"/>
          </p:cNvSpPr>
          <p:nvPr>
            <p:ph type="title"/>
          </p:nvPr>
        </p:nvSpPr>
        <p:spPr>
          <a:xfrm>
            <a:off x="532957" y="75659"/>
            <a:ext cx="7886700" cy="686341"/>
          </a:xfrm>
        </p:spPr>
        <p:txBody>
          <a:bodyPr>
            <a:normAutofit fontScale="90000"/>
          </a:bodyPr>
          <a:lstStyle/>
          <a:p>
            <a:r>
              <a:rPr lang="en-US" dirty="0"/>
              <a:t>Context window size comparison</a:t>
            </a:r>
            <a:endParaRPr lang="en-HK" dirty="0"/>
          </a:p>
        </p:txBody>
      </p:sp>
      <p:sp>
        <p:nvSpPr>
          <p:cNvPr id="3" name="Content Placeholder 2">
            <a:extLst>
              <a:ext uri="{FF2B5EF4-FFF2-40B4-BE49-F238E27FC236}">
                <a16:creationId xmlns:a16="http://schemas.microsoft.com/office/drawing/2014/main" id="{B5C2A211-2F76-058A-DBB4-64139DEA070E}"/>
              </a:ext>
            </a:extLst>
          </p:cNvPr>
          <p:cNvSpPr>
            <a:spLocks noGrp="1"/>
          </p:cNvSpPr>
          <p:nvPr>
            <p:ph idx="1"/>
          </p:nvPr>
        </p:nvSpPr>
        <p:spPr>
          <a:xfrm>
            <a:off x="381000" y="747132"/>
            <a:ext cx="7886700" cy="4351338"/>
          </a:xfrm>
        </p:spPr>
        <p:txBody>
          <a:bodyPr/>
          <a:lstStyle/>
          <a:p>
            <a:r>
              <a:rPr lang="en-US" sz="1400" dirty="0">
                <a:hlinkClick r:id="rId2"/>
              </a:rPr>
              <a:t>https://ogre51.medium.com/context-window-of-language-models-a530ffa49989</a:t>
            </a:r>
            <a:r>
              <a:rPr lang="en-US" sz="1400" dirty="0"/>
              <a:t> </a:t>
            </a:r>
          </a:p>
          <a:p>
            <a:r>
              <a:rPr lang="en-US" sz="2400" dirty="0" err="1"/>
              <a:t>Deepseek</a:t>
            </a:r>
            <a:r>
              <a:rPr lang="en-US" sz="2400" dirty="0"/>
              <a:t> v3 context window =</a:t>
            </a:r>
            <a:r>
              <a:rPr lang="en-HK" sz="2400" b="0" i="0" dirty="0">
                <a:solidFill>
                  <a:srgbClr val="040C28"/>
                </a:solidFill>
                <a:effectLst/>
                <a:latin typeface="Arial" panose="020B0604020202020204" pitchFamily="34" charset="0"/>
              </a:rPr>
              <a:t> 128,000</a:t>
            </a:r>
            <a:endParaRPr lang="en-HK" sz="2400" b="0" i="0" dirty="0">
              <a:solidFill>
                <a:srgbClr val="474747"/>
              </a:solidFill>
              <a:effectLst/>
              <a:latin typeface="Arial" panose="020B0604020202020204" pitchFamily="34" charset="0"/>
            </a:endParaRPr>
          </a:p>
          <a:p>
            <a:r>
              <a:rPr lang="en-HK" sz="2400" dirty="0">
                <a:solidFill>
                  <a:srgbClr val="474747"/>
                </a:solidFill>
                <a:latin typeface="Arial" panose="020B0604020202020204" pitchFamily="34" charset="0"/>
              </a:rPr>
              <a:t>=number tokens that can be handled at the same time</a:t>
            </a:r>
          </a:p>
          <a:p>
            <a:r>
              <a:rPr lang="en-HK" sz="2400" dirty="0">
                <a:solidFill>
                  <a:srgbClr val="474747"/>
                </a:solidFill>
                <a:latin typeface="Arial" panose="020B0604020202020204" pitchFamily="34" charset="0"/>
              </a:rPr>
              <a:t>A token is a word or subworld.</a:t>
            </a:r>
            <a:endParaRPr lang="en-HK" sz="2400" dirty="0"/>
          </a:p>
        </p:txBody>
      </p:sp>
      <p:sp>
        <p:nvSpPr>
          <p:cNvPr id="4" name="Footer Placeholder 3">
            <a:extLst>
              <a:ext uri="{FF2B5EF4-FFF2-40B4-BE49-F238E27FC236}">
                <a16:creationId xmlns:a16="http://schemas.microsoft.com/office/drawing/2014/main" id="{D2161EED-F79A-4D68-C736-0D3D286757AB}"/>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2ECBBE1B-7CFD-F799-C5E3-91C4C0BCBF4C}"/>
              </a:ext>
            </a:extLst>
          </p:cNvPr>
          <p:cNvSpPr>
            <a:spLocks noGrp="1"/>
          </p:cNvSpPr>
          <p:nvPr>
            <p:ph type="sldNum" sz="quarter" idx="12"/>
          </p:nvPr>
        </p:nvSpPr>
        <p:spPr/>
        <p:txBody>
          <a:bodyPr/>
          <a:lstStyle/>
          <a:p>
            <a:fld id="{29CB84F4-D896-4BEF-A324-A5A280F0CB42}" type="slidenum">
              <a:rPr lang="en-HK" smtClean="0"/>
              <a:t>76</a:t>
            </a:fld>
            <a:endParaRPr lang="en-HK"/>
          </a:p>
        </p:txBody>
      </p:sp>
      <p:pic>
        <p:nvPicPr>
          <p:cNvPr id="9" name="Picture 8">
            <a:extLst>
              <a:ext uri="{FF2B5EF4-FFF2-40B4-BE49-F238E27FC236}">
                <a16:creationId xmlns:a16="http://schemas.microsoft.com/office/drawing/2014/main" id="{BB756BD3-7985-8191-C1CA-E8DB804488BB}"/>
              </a:ext>
            </a:extLst>
          </p:cNvPr>
          <p:cNvPicPr>
            <a:picLocks noChangeAspect="1"/>
          </p:cNvPicPr>
          <p:nvPr/>
        </p:nvPicPr>
        <p:blipFill>
          <a:blip r:embed="rId3"/>
          <a:stretch>
            <a:fillRect/>
          </a:stretch>
        </p:blipFill>
        <p:spPr>
          <a:xfrm>
            <a:off x="313673" y="2286000"/>
            <a:ext cx="8830327" cy="4070350"/>
          </a:xfrm>
          <a:prstGeom prst="rect">
            <a:avLst/>
          </a:prstGeom>
        </p:spPr>
      </p:pic>
    </p:spTree>
    <p:extLst>
      <p:ext uri="{BB962C8B-B14F-4D97-AF65-F5344CB8AC3E}">
        <p14:creationId xmlns:p14="http://schemas.microsoft.com/office/powerpoint/2010/main" val="2736841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E9AB-6F9D-43F3-67AA-25D9294B163C}"/>
              </a:ext>
            </a:extLst>
          </p:cNvPr>
          <p:cNvSpPr>
            <a:spLocks noGrp="1"/>
          </p:cNvSpPr>
          <p:nvPr>
            <p:ph type="title"/>
          </p:nvPr>
        </p:nvSpPr>
        <p:spPr/>
        <p:txBody>
          <a:bodyPr/>
          <a:lstStyle/>
          <a:p>
            <a:r>
              <a:rPr lang="en-US" dirty="0"/>
              <a:t>Language model training</a:t>
            </a:r>
            <a:endParaRPr lang="en-HK" dirty="0"/>
          </a:p>
        </p:txBody>
      </p:sp>
      <p:sp>
        <p:nvSpPr>
          <p:cNvPr id="3" name="Content Placeholder 2">
            <a:extLst>
              <a:ext uri="{FF2B5EF4-FFF2-40B4-BE49-F238E27FC236}">
                <a16:creationId xmlns:a16="http://schemas.microsoft.com/office/drawing/2014/main" id="{0D7D636E-12AA-B04B-9218-8E66711DB1E9}"/>
              </a:ext>
            </a:extLst>
          </p:cNvPr>
          <p:cNvSpPr>
            <a:spLocks noGrp="1"/>
          </p:cNvSpPr>
          <p:nvPr>
            <p:ph idx="1"/>
          </p:nvPr>
        </p:nvSpPr>
        <p:spPr>
          <a:xfrm>
            <a:off x="447897" y="1253331"/>
            <a:ext cx="7886700" cy="4351338"/>
          </a:xfrm>
        </p:spPr>
        <p:txBody>
          <a:bodyPr>
            <a:normAutofit/>
          </a:bodyPr>
          <a:lstStyle/>
          <a:p>
            <a:r>
              <a:rPr lang="en-HK" sz="1200" dirty="0">
                <a:hlinkClick r:id="rId2"/>
              </a:rPr>
              <a:t>https://cameronrwolfe.substack.com/p/language-model-training-and-inference</a:t>
            </a:r>
            <a:r>
              <a:rPr lang="en-US" sz="1200" dirty="0"/>
              <a:t> </a:t>
            </a:r>
            <a:endParaRPr lang="en-HK" sz="1200" dirty="0"/>
          </a:p>
        </p:txBody>
      </p:sp>
      <p:sp>
        <p:nvSpPr>
          <p:cNvPr id="4" name="Footer Placeholder 3">
            <a:extLst>
              <a:ext uri="{FF2B5EF4-FFF2-40B4-BE49-F238E27FC236}">
                <a16:creationId xmlns:a16="http://schemas.microsoft.com/office/drawing/2014/main" id="{02D26C79-0509-0920-0390-40BBB4C4822E}"/>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F1C8A70E-C8C6-9321-F0AA-D27225D457FE}"/>
              </a:ext>
            </a:extLst>
          </p:cNvPr>
          <p:cNvSpPr>
            <a:spLocks noGrp="1"/>
          </p:cNvSpPr>
          <p:nvPr>
            <p:ph type="sldNum" sz="quarter" idx="12"/>
          </p:nvPr>
        </p:nvSpPr>
        <p:spPr/>
        <p:txBody>
          <a:bodyPr/>
          <a:lstStyle/>
          <a:p>
            <a:fld id="{29CB84F4-D896-4BEF-A324-A5A280F0CB42}" type="slidenum">
              <a:rPr lang="en-HK" smtClean="0"/>
              <a:t>77</a:t>
            </a:fld>
            <a:endParaRPr lang="en-HK"/>
          </a:p>
        </p:txBody>
      </p:sp>
      <p:sp>
        <p:nvSpPr>
          <p:cNvPr id="9" name="TextBox 8">
            <a:extLst>
              <a:ext uri="{FF2B5EF4-FFF2-40B4-BE49-F238E27FC236}">
                <a16:creationId xmlns:a16="http://schemas.microsoft.com/office/drawing/2014/main" id="{25CB9A86-3B42-0743-802F-B13AA7494EBF}"/>
              </a:ext>
            </a:extLst>
          </p:cNvPr>
          <p:cNvSpPr txBox="1"/>
          <p:nvPr/>
        </p:nvSpPr>
        <p:spPr>
          <a:xfrm>
            <a:off x="457200" y="3255224"/>
            <a:ext cx="8505825" cy="3139321"/>
          </a:xfrm>
          <a:prstGeom prst="rect">
            <a:avLst/>
          </a:prstGeom>
          <a:noFill/>
        </p:spPr>
        <p:txBody>
          <a:bodyPr wrap="square">
            <a:spAutoFit/>
          </a:bodyPr>
          <a:lstStyle/>
          <a:p>
            <a:pPr algn="l"/>
            <a:r>
              <a:rPr lang="en-US" b="1" i="0" dirty="0">
                <a:solidFill>
                  <a:srgbClr val="1B2338"/>
                </a:solidFill>
                <a:effectLst/>
                <a:latin typeface="Manrope"/>
              </a:rPr>
              <a:t>Pre-training</a:t>
            </a:r>
            <a:r>
              <a:rPr lang="en-US" b="0" i="0" dirty="0">
                <a:solidFill>
                  <a:srgbClr val="1B2338"/>
                </a:solidFill>
                <a:effectLst/>
                <a:latin typeface="Manrope"/>
              </a:rPr>
              <a:t> : Use the whole (broad) dataset to train the system to produce the </a:t>
            </a:r>
            <a:r>
              <a:rPr lang="en-US" b="1" i="0" dirty="0">
                <a:solidFill>
                  <a:srgbClr val="1B2338"/>
                </a:solidFill>
                <a:effectLst/>
                <a:latin typeface="Manrope"/>
              </a:rPr>
              <a:t>base model</a:t>
            </a:r>
            <a:r>
              <a:rPr lang="en-US" b="0" i="0" dirty="0">
                <a:solidFill>
                  <a:srgbClr val="1B2338"/>
                </a:solidFill>
                <a:effectLst/>
                <a:latin typeface="Manrope"/>
              </a:rPr>
              <a:t>. </a:t>
            </a:r>
            <a:r>
              <a:rPr lang="en-US" b="0" i="0" dirty="0">
                <a:solidFill>
                  <a:srgbClr val="1B2338"/>
                </a:solidFill>
                <a:effectLst/>
                <a:latin typeface="Manrope"/>
                <a:hlinkClick r:id="rId3"/>
              </a:rPr>
              <a:t>https://www.sapien.io/blog/fine-tuning-vs-pre-training-key-differences-for-language-models</a:t>
            </a:r>
            <a:r>
              <a:rPr lang="en-US" b="0" i="0" dirty="0">
                <a:solidFill>
                  <a:srgbClr val="1B2338"/>
                </a:solidFill>
                <a:effectLst/>
                <a:latin typeface="Manrope"/>
              </a:rPr>
              <a:t> </a:t>
            </a:r>
          </a:p>
          <a:p>
            <a:r>
              <a:rPr lang="en-US" b="0" i="0" dirty="0">
                <a:solidFill>
                  <a:srgbClr val="1F1F1F"/>
                </a:solidFill>
                <a:effectLst/>
                <a:latin typeface="Arial" panose="020B0604020202020204" pitchFamily="34" charset="0"/>
              </a:rPr>
              <a:t>  </a:t>
            </a:r>
          </a:p>
          <a:p>
            <a:r>
              <a:rPr lang="en-US" b="1" i="0" dirty="0">
                <a:solidFill>
                  <a:srgbClr val="1F1F1F"/>
                </a:solidFill>
                <a:effectLst/>
                <a:latin typeface="Arial" panose="020B0604020202020204" pitchFamily="34" charset="0"/>
              </a:rPr>
              <a:t>Supervised fine-tuning (SFT) : </a:t>
            </a:r>
            <a:r>
              <a:rPr lang="en-US" b="0" i="0" dirty="0">
                <a:solidFill>
                  <a:srgbClr val="040C28"/>
                </a:solidFill>
                <a:effectLst/>
                <a:latin typeface="Arial" panose="020B0604020202020204" pitchFamily="34" charset="0"/>
              </a:rPr>
              <a:t>For a specific application. Use a small set of labeled data (provided by the application engineer) to train the </a:t>
            </a:r>
            <a:r>
              <a:rPr lang="en-US" b="1" i="0" dirty="0">
                <a:solidFill>
                  <a:srgbClr val="040C28"/>
                </a:solidFill>
                <a:effectLst/>
                <a:latin typeface="Arial" panose="020B0604020202020204" pitchFamily="34" charset="0"/>
              </a:rPr>
              <a:t>base model </a:t>
            </a:r>
            <a:r>
              <a:rPr lang="en-US" b="0" i="0" dirty="0">
                <a:solidFill>
                  <a:srgbClr val="040C28"/>
                </a:solidFill>
                <a:effectLst/>
                <a:latin typeface="Arial" panose="020B0604020202020204" pitchFamily="34" charset="0"/>
              </a:rPr>
              <a:t>for the application. </a:t>
            </a:r>
            <a:endParaRPr lang="en-US" b="0" i="0" dirty="0">
              <a:solidFill>
                <a:srgbClr val="1F1F1F"/>
              </a:solidFill>
              <a:effectLst/>
              <a:latin typeface="Arial" panose="020B0604020202020204" pitchFamily="34" charset="0"/>
            </a:endParaRPr>
          </a:p>
          <a:p>
            <a:pPr algn="l"/>
            <a:endParaRPr lang="en-US" b="1" i="0" dirty="0">
              <a:solidFill>
                <a:srgbClr val="0A0A0A"/>
              </a:solidFill>
              <a:effectLst/>
              <a:latin typeface="Mona Sans"/>
            </a:endParaRPr>
          </a:p>
          <a:p>
            <a:pPr algn="l"/>
            <a:r>
              <a:rPr lang="en-US" b="1" i="0" dirty="0">
                <a:solidFill>
                  <a:srgbClr val="0A0A0A"/>
                </a:solidFill>
                <a:effectLst/>
                <a:latin typeface="Mona Sans"/>
              </a:rPr>
              <a:t>Reinforcement Learning from Human Feedback (RLHF): </a:t>
            </a:r>
            <a:r>
              <a:rPr lang="en-US" dirty="0">
                <a:solidFill>
                  <a:srgbClr val="0A0A0A"/>
                </a:solidFill>
                <a:latin typeface="-apple-system"/>
              </a:rPr>
              <a:t>Further training by giving reward to correct answers.</a:t>
            </a:r>
          </a:p>
          <a:p>
            <a:r>
              <a:rPr lang="en-HK" dirty="0">
                <a:hlinkClick r:id="rId4"/>
              </a:rPr>
              <a:t>https://klu.ai/glossary/supervised-fine-tuning</a:t>
            </a:r>
            <a:r>
              <a:rPr lang="en-US" dirty="0">
                <a:solidFill>
                  <a:srgbClr val="1F1F1F"/>
                </a:solidFill>
                <a:latin typeface="Arial" panose="020B0604020202020204" pitchFamily="34" charset="0"/>
              </a:rPr>
              <a:t> </a:t>
            </a:r>
            <a:endParaRPr lang="en-HK" dirty="0"/>
          </a:p>
        </p:txBody>
      </p:sp>
      <p:pic>
        <p:nvPicPr>
          <p:cNvPr id="11" name="Picture 10">
            <a:extLst>
              <a:ext uri="{FF2B5EF4-FFF2-40B4-BE49-F238E27FC236}">
                <a16:creationId xmlns:a16="http://schemas.microsoft.com/office/drawing/2014/main" id="{9A14677D-A8DE-6046-8B25-9F2F2DBDF560}"/>
              </a:ext>
            </a:extLst>
          </p:cNvPr>
          <p:cNvPicPr>
            <a:picLocks noChangeAspect="1"/>
          </p:cNvPicPr>
          <p:nvPr/>
        </p:nvPicPr>
        <p:blipFill>
          <a:blip r:embed="rId5"/>
          <a:stretch>
            <a:fillRect/>
          </a:stretch>
        </p:blipFill>
        <p:spPr>
          <a:xfrm>
            <a:off x="319087" y="1454999"/>
            <a:ext cx="8505825" cy="1800225"/>
          </a:xfrm>
          <a:prstGeom prst="rect">
            <a:avLst/>
          </a:prstGeom>
        </p:spPr>
      </p:pic>
    </p:spTree>
    <p:extLst>
      <p:ext uri="{BB962C8B-B14F-4D97-AF65-F5344CB8AC3E}">
        <p14:creationId xmlns:p14="http://schemas.microsoft.com/office/powerpoint/2010/main" val="4017461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2AD68F-1E39-1C3A-0B67-7AD2630E4FFD}"/>
              </a:ext>
            </a:extLst>
          </p:cNvPr>
          <p:cNvPicPr>
            <a:picLocks noChangeAspect="1"/>
          </p:cNvPicPr>
          <p:nvPr/>
        </p:nvPicPr>
        <p:blipFill>
          <a:blip r:embed="rId2"/>
          <a:stretch>
            <a:fillRect/>
          </a:stretch>
        </p:blipFill>
        <p:spPr>
          <a:xfrm>
            <a:off x="195502" y="746585"/>
            <a:ext cx="8334468" cy="5792328"/>
          </a:xfrm>
          <a:prstGeom prst="rect">
            <a:avLst/>
          </a:prstGeom>
        </p:spPr>
      </p:pic>
      <p:sp>
        <p:nvSpPr>
          <p:cNvPr id="2" name="Title 1">
            <a:extLst>
              <a:ext uri="{FF2B5EF4-FFF2-40B4-BE49-F238E27FC236}">
                <a16:creationId xmlns:a16="http://schemas.microsoft.com/office/drawing/2014/main" id="{F100E62B-E7F4-641F-DB09-5B6C8F2948FE}"/>
              </a:ext>
            </a:extLst>
          </p:cNvPr>
          <p:cNvSpPr>
            <a:spLocks noGrp="1"/>
          </p:cNvSpPr>
          <p:nvPr>
            <p:ph type="title"/>
          </p:nvPr>
        </p:nvSpPr>
        <p:spPr>
          <a:xfrm>
            <a:off x="458529" y="72229"/>
            <a:ext cx="7886700" cy="1325563"/>
          </a:xfrm>
        </p:spPr>
        <p:txBody>
          <a:bodyPr>
            <a:normAutofit fontScale="90000"/>
          </a:bodyPr>
          <a:lstStyle/>
          <a:p>
            <a:r>
              <a:rPr lang="en-US" sz="3600" dirty="0"/>
              <a:t>Experiments</a:t>
            </a:r>
            <a:br>
              <a:rPr lang="en-US" dirty="0"/>
            </a:br>
            <a:r>
              <a:rPr lang="en-HK" sz="2000" dirty="0">
                <a:hlinkClick r:id="rId3"/>
              </a:rPr>
              <a:t>Llama3.2_(1B_and_3B)-</a:t>
            </a:r>
            <a:r>
              <a:rPr lang="en-HK" sz="2000" dirty="0" err="1">
                <a:hlinkClick r:id="rId3"/>
              </a:rPr>
              <a:t>Conversational.ipynb</a:t>
            </a:r>
            <a:r>
              <a:rPr lang="en-HK" sz="2000" dirty="0">
                <a:hlinkClick r:id="rId3"/>
              </a:rPr>
              <a:t> – </a:t>
            </a:r>
            <a:r>
              <a:rPr lang="en-HK" sz="2000" dirty="0" err="1">
                <a:hlinkClick r:id="rId3"/>
              </a:rPr>
              <a:t>Colab</a:t>
            </a:r>
            <a:r>
              <a:rPr lang="en-HK" sz="2000" dirty="0"/>
              <a:t> </a:t>
            </a:r>
            <a:br>
              <a:rPr lang="en-HK" dirty="0"/>
            </a:br>
            <a:endParaRPr lang="en-HK" dirty="0"/>
          </a:p>
        </p:txBody>
      </p:sp>
      <p:sp>
        <p:nvSpPr>
          <p:cNvPr id="3" name="Content Placeholder 2">
            <a:extLst>
              <a:ext uri="{FF2B5EF4-FFF2-40B4-BE49-F238E27FC236}">
                <a16:creationId xmlns:a16="http://schemas.microsoft.com/office/drawing/2014/main" id="{7582EB8D-189E-ABF7-EDC4-2A6A47FF8332}"/>
              </a:ext>
            </a:extLst>
          </p:cNvPr>
          <p:cNvSpPr>
            <a:spLocks noGrp="1"/>
          </p:cNvSpPr>
          <p:nvPr>
            <p:ph idx="1"/>
          </p:nvPr>
        </p:nvSpPr>
        <p:spPr>
          <a:xfrm>
            <a:off x="628650" y="1253331"/>
            <a:ext cx="7886700" cy="4351338"/>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D8CA9243-1CE5-6367-5C15-9ADC2ABFDF75}"/>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1B781594-48CC-71EB-FBF6-44A3E8F26133}"/>
              </a:ext>
            </a:extLst>
          </p:cNvPr>
          <p:cNvSpPr>
            <a:spLocks noGrp="1"/>
          </p:cNvSpPr>
          <p:nvPr>
            <p:ph type="sldNum" sz="quarter" idx="12"/>
          </p:nvPr>
        </p:nvSpPr>
        <p:spPr/>
        <p:txBody>
          <a:bodyPr/>
          <a:lstStyle/>
          <a:p>
            <a:fld id="{29CB84F4-D896-4BEF-A324-A5A280F0CB42}" type="slidenum">
              <a:rPr lang="en-HK" smtClean="0"/>
              <a:t>78</a:t>
            </a:fld>
            <a:endParaRPr lang="en-HK"/>
          </a:p>
        </p:txBody>
      </p:sp>
      <p:sp>
        <p:nvSpPr>
          <p:cNvPr id="10" name="TextBox 9">
            <a:extLst>
              <a:ext uri="{FF2B5EF4-FFF2-40B4-BE49-F238E27FC236}">
                <a16:creationId xmlns:a16="http://schemas.microsoft.com/office/drawing/2014/main" id="{E857ABAA-4F31-C111-D285-0A9AD346BB6B}"/>
              </a:ext>
            </a:extLst>
          </p:cNvPr>
          <p:cNvSpPr txBox="1"/>
          <p:nvPr/>
        </p:nvSpPr>
        <p:spPr>
          <a:xfrm>
            <a:off x="-2711302" y="1860698"/>
            <a:ext cx="1635704" cy="1754326"/>
          </a:xfrm>
          <a:prstGeom prst="rect">
            <a:avLst/>
          </a:prstGeom>
          <a:noFill/>
        </p:spPr>
        <p:txBody>
          <a:bodyPr wrap="none" rtlCol="0">
            <a:spAutoFit/>
          </a:bodyPr>
          <a:lstStyle/>
          <a:p>
            <a:r>
              <a:rPr lang="en-US" dirty="0"/>
              <a:t>MMMLU</a:t>
            </a:r>
          </a:p>
          <a:p>
            <a:r>
              <a:rPr lang="en-US" dirty="0" err="1"/>
              <a:t>HumanEval</a:t>
            </a:r>
            <a:endParaRPr lang="en-US" dirty="0"/>
          </a:p>
          <a:p>
            <a:r>
              <a:rPr lang="en-US" dirty="0"/>
              <a:t>GSM8K</a:t>
            </a:r>
          </a:p>
          <a:p>
            <a:r>
              <a:rPr lang="en-US" dirty="0"/>
              <a:t>ARC challenge</a:t>
            </a:r>
          </a:p>
          <a:p>
            <a:r>
              <a:rPr lang="en-US" dirty="0"/>
              <a:t>BFCL</a:t>
            </a:r>
          </a:p>
          <a:p>
            <a:endParaRPr lang="en-HK" dirty="0"/>
          </a:p>
        </p:txBody>
      </p:sp>
    </p:spTree>
    <p:extLst>
      <p:ext uri="{BB962C8B-B14F-4D97-AF65-F5344CB8AC3E}">
        <p14:creationId xmlns:p14="http://schemas.microsoft.com/office/powerpoint/2010/main" val="919993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A176-D363-ED96-4797-912E7A5B863D}"/>
              </a:ext>
            </a:extLst>
          </p:cNvPr>
          <p:cNvSpPr>
            <a:spLocks noGrp="1"/>
          </p:cNvSpPr>
          <p:nvPr>
            <p:ph type="title"/>
          </p:nvPr>
        </p:nvSpPr>
        <p:spPr>
          <a:xfrm>
            <a:off x="543590" y="145457"/>
            <a:ext cx="7886700" cy="177134"/>
          </a:xfrm>
        </p:spPr>
        <p:txBody>
          <a:bodyPr>
            <a:noAutofit/>
          </a:bodyPr>
          <a:lstStyle/>
          <a:p>
            <a:r>
              <a:rPr lang="en-US" sz="2000" dirty="0"/>
              <a:t>How to evaluate a Large Language Model (LLM) : some benchmarks</a:t>
            </a:r>
            <a:endParaRPr lang="en-HK" sz="2000" dirty="0"/>
          </a:p>
        </p:txBody>
      </p:sp>
      <p:sp>
        <p:nvSpPr>
          <p:cNvPr id="3" name="Content Placeholder 2">
            <a:extLst>
              <a:ext uri="{FF2B5EF4-FFF2-40B4-BE49-F238E27FC236}">
                <a16:creationId xmlns:a16="http://schemas.microsoft.com/office/drawing/2014/main" id="{ED6D1318-AFD3-CB2C-8EA6-B8A6A2E5837A}"/>
              </a:ext>
            </a:extLst>
          </p:cNvPr>
          <p:cNvSpPr>
            <a:spLocks noGrp="1"/>
          </p:cNvSpPr>
          <p:nvPr>
            <p:ph idx="1"/>
          </p:nvPr>
        </p:nvSpPr>
        <p:spPr>
          <a:xfrm>
            <a:off x="628650" y="452326"/>
            <a:ext cx="7886700" cy="5255659"/>
          </a:xfrm>
        </p:spPr>
        <p:txBody>
          <a:bodyPr>
            <a:noAutofit/>
          </a:bodyPr>
          <a:lstStyle/>
          <a:p>
            <a:pPr marL="0" indent="0">
              <a:lnSpc>
                <a:spcPct val="120000"/>
              </a:lnSpc>
              <a:spcBef>
                <a:spcPts val="0"/>
              </a:spcBef>
            </a:pPr>
            <a:r>
              <a:rPr lang="en-US" sz="2000" dirty="0"/>
              <a:t>MMLU:</a:t>
            </a:r>
            <a:r>
              <a:rPr lang="en-US" sz="1600" dirty="0"/>
              <a:t>MMLU consists of about 16,000 multiple-choice questions spanning 57 academic subjects including mathematics, philosophy, law, and medicine. It is one of the most commonly used benchmarks for comparing the capabilities of large language models, with over 100 million downloads as of July 2024</a:t>
            </a:r>
          </a:p>
          <a:p>
            <a:pPr marL="457200" lvl="1" indent="0">
              <a:lnSpc>
                <a:spcPct val="120000"/>
              </a:lnSpc>
              <a:spcBef>
                <a:spcPts val="0"/>
              </a:spcBef>
            </a:pPr>
            <a:r>
              <a:rPr lang="en-US" sz="1600" dirty="0">
                <a:hlinkClick r:id="rId2"/>
              </a:rPr>
              <a:t>https://en.wikipedia.org/wiki/MMLU</a:t>
            </a:r>
            <a:r>
              <a:rPr lang="en-US" sz="1600" dirty="0"/>
              <a:t> </a:t>
            </a:r>
          </a:p>
          <a:p>
            <a:pPr marL="0" indent="0">
              <a:lnSpc>
                <a:spcPct val="120000"/>
              </a:lnSpc>
              <a:spcBef>
                <a:spcPts val="0"/>
              </a:spcBef>
            </a:pPr>
            <a:r>
              <a:rPr lang="en-US" sz="2000" dirty="0" err="1"/>
              <a:t>HumanEval</a:t>
            </a:r>
            <a:r>
              <a:rPr lang="en-US" sz="2000" dirty="0"/>
              <a:t>: </a:t>
            </a:r>
            <a:r>
              <a:rPr lang="en-US" sz="1600" dirty="0" err="1"/>
              <a:t>HumanEval</a:t>
            </a:r>
            <a:r>
              <a:rPr lang="en-US" sz="1600" dirty="0"/>
              <a:t> is a benchmark dataset developed by OpenAI that evaluates the performance of large language models (LLMs) in code generation tasks. </a:t>
            </a:r>
            <a:r>
              <a:rPr lang="en-US" sz="1600" dirty="0">
                <a:hlinkClick r:id="rId3"/>
              </a:rPr>
              <a:t>https://www.datacamp.com/tutorial/humaneval-benchmark-for-evaluating-llm-code-generation-capabilities</a:t>
            </a:r>
            <a:r>
              <a:rPr lang="en-US" sz="1600" dirty="0"/>
              <a:t> </a:t>
            </a:r>
          </a:p>
          <a:p>
            <a:pPr marL="0" indent="0">
              <a:lnSpc>
                <a:spcPct val="120000"/>
              </a:lnSpc>
              <a:spcBef>
                <a:spcPts val="0"/>
              </a:spcBef>
            </a:pPr>
            <a:r>
              <a:rPr lang="en-US" sz="2000" dirty="0"/>
              <a:t>GSM8K: </a:t>
            </a:r>
            <a:r>
              <a:rPr lang="en-US" sz="1600" dirty="0"/>
              <a:t>GSM8K tests an LLM’s mathematical reasoning skills. It has a corpus of 8,500 grade-school math word problems. Solutions are collected in the form of natural language instead of mathematical expressions. AI verifiers are trained to evaluate model solutions. </a:t>
            </a:r>
            <a:r>
              <a:rPr lang="en-US" sz="1200" dirty="0"/>
              <a:t> </a:t>
            </a:r>
            <a:r>
              <a:rPr lang="en-US" sz="1600" dirty="0">
                <a:hlinkClick r:id="rId4"/>
              </a:rPr>
              <a:t>https://www.ibm.com/think/topics/llm-benchmarks</a:t>
            </a:r>
            <a:r>
              <a:rPr lang="en-US" sz="1600" dirty="0"/>
              <a:t> </a:t>
            </a:r>
          </a:p>
          <a:p>
            <a:pPr marL="0" indent="0">
              <a:lnSpc>
                <a:spcPct val="120000"/>
              </a:lnSpc>
              <a:spcBef>
                <a:spcPts val="0"/>
              </a:spcBef>
            </a:pPr>
            <a:r>
              <a:rPr lang="en-US" sz="2000" dirty="0"/>
              <a:t>AI2 Reasoning Challenge (ARC): </a:t>
            </a:r>
            <a:r>
              <a:rPr lang="en-US" sz="1600" dirty="0"/>
              <a:t>ARC measures an LLM’s question answering and reasoning abilities through a series of more than 7,000 grade-school natural science questions. </a:t>
            </a:r>
          </a:p>
          <a:p>
            <a:pPr marL="0" indent="0">
              <a:lnSpc>
                <a:spcPct val="120000"/>
              </a:lnSpc>
              <a:spcBef>
                <a:spcPts val="0"/>
              </a:spcBef>
            </a:pPr>
            <a:r>
              <a:rPr lang="en-US" sz="2000" dirty="0"/>
              <a:t>BFCL Leaderboard: </a:t>
            </a:r>
            <a:r>
              <a:rPr lang="en-US" sz="1600" dirty="0"/>
              <a:t>The Berkeley Function Calling Leaderboard V3 (also called Berkeley Tool Calling Leaderboard V3) evaluates the LLM's ability to call functions (aka tools) accurately.  </a:t>
            </a:r>
            <a:r>
              <a:rPr lang="en-US" sz="1600" dirty="0">
                <a:hlinkClick r:id="rId5"/>
              </a:rPr>
              <a:t>https://gorilla.cs.berkeley.edu/leaderboard.html</a:t>
            </a:r>
            <a:r>
              <a:rPr lang="en-US" sz="1600" dirty="0"/>
              <a:t> </a:t>
            </a:r>
          </a:p>
        </p:txBody>
      </p:sp>
      <p:sp>
        <p:nvSpPr>
          <p:cNvPr id="4" name="Footer Placeholder 3">
            <a:extLst>
              <a:ext uri="{FF2B5EF4-FFF2-40B4-BE49-F238E27FC236}">
                <a16:creationId xmlns:a16="http://schemas.microsoft.com/office/drawing/2014/main" id="{D73386EE-D1A7-683D-88F1-BBD1DE569B1A}"/>
              </a:ext>
            </a:extLst>
          </p:cNvPr>
          <p:cNvSpPr>
            <a:spLocks noGrp="1"/>
          </p:cNvSpPr>
          <p:nvPr>
            <p:ph type="ftr" sz="quarter" idx="11"/>
          </p:nvPr>
        </p:nvSpPr>
        <p:spPr/>
        <p:txBody>
          <a:bodyPr/>
          <a:lstStyle/>
          <a:p>
            <a:r>
              <a:rPr lang="en-HK"/>
              <a:t>Transformer and LLM v.251130a</a:t>
            </a:r>
            <a:endParaRPr lang="en-HK" dirty="0"/>
          </a:p>
        </p:txBody>
      </p:sp>
      <p:sp>
        <p:nvSpPr>
          <p:cNvPr id="5" name="Slide Number Placeholder 4">
            <a:extLst>
              <a:ext uri="{FF2B5EF4-FFF2-40B4-BE49-F238E27FC236}">
                <a16:creationId xmlns:a16="http://schemas.microsoft.com/office/drawing/2014/main" id="{3316AA4A-9E85-6204-C136-7B3D185EB721}"/>
              </a:ext>
            </a:extLst>
          </p:cNvPr>
          <p:cNvSpPr>
            <a:spLocks noGrp="1"/>
          </p:cNvSpPr>
          <p:nvPr>
            <p:ph type="sldNum" sz="quarter" idx="12"/>
          </p:nvPr>
        </p:nvSpPr>
        <p:spPr/>
        <p:txBody>
          <a:bodyPr/>
          <a:lstStyle/>
          <a:p>
            <a:fld id="{29CB84F4-D896-4BEF-A324-A5A280F0CB42}" type="slidenum">
              <a:rPr lang="en-HK" smtClean="0"/>
              <a:t>79</a:t>
            </a:fld>
            <a:endParaRPr lang="en-HK"/>
          </a:p>
        </p:txBody>
      </p:sp>
    </p:spTree>
    <p:extLst>
      <p:ext uri="{BB962C8B-B14F-4D97-AF65-F5344CB8AC3E}">
        <p14:creationId xmlns:p14="http://schemas.microsoft.com/office/powerpoint/2010/main" val="322383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B5C1-1243-2418-A0BE-4CEFC9C40DE8}"/>
              </a:ext>
            </a:extLst>
          </p:cNvPr>
          <p:cNvSpPr>
            <a:spLocks noGrp="1"/>
          </p:cNvSpPr>
          <p:nvPr>
            <p:ph type="title"/>
          </p:nvPr>
        </p:nvSpPr>
        <p:spPr/>
        <p:txBody>
          <a:bodyPr>
            <a:normAutofit fontScale="90000"/>
          </a:bodyPr>
          <a:lstStyle/>
          <a:p>
            <a:r>
              <a:rPr lang="en-US" dirty="0"/>
              <a:t>1a) Input embedding using learning</a:t>
            </a:r>
            <a:endParaRPr lang="en-HK" dirty="0"/>
          </a:p>
        </p:txBody>
      </p:sp>
      <p:sp>
        <p:nvSpPr>
          <p:cNvPr id="3" name="Content Placeholder 2">
            <a:extLst>
              <a:ext uri="{FF2B5EF4-FFF2-40B4-BE49-F238E27FC236}">
                <a16:creationId xmlns:a16="http://schemas.microsoft.com/office/drawing/2014/main" id="{2627F852-6F32-B356-6026-614175875EBA}"/>
              </a:ext>
            </a:extLst>
          </p:cNvPr>
          <p:cNvSpPr>
            <a:spLocks noGrp="1"/>
          </p:cNvSpPr>
          <p:nvPr>
            <p:ph idx="1"/>
          </p:nvPr>
        </p:nvSpPr>
        <p:spPr/>
        <p:txBody>
          <a:bodyPr/>
          <a:lstStyle/>
          <a:p>
            <a:r>
              <a:rPr lang="en-US" i="1" dirty="0"/>
              <a:t>The Transformer (original paper) uses a random initialization of the weight matrix and refines these weights during training – i.e. it learns its own word embeddings.</a:t>
            </a:r>
          </a:p>
          <a:p>
            <a:r>
              <a:rPr lang="en-US" i="1" dirty="0"/>
              <a:t>Reference </a:t>
            </a:r>
            <a:r>
              <a:rPr lang="en-US" sz="1800" i="1" dirty="0">
                <a:hlinkClick r:id="rId2"/>
              </a:rPr>
              <a:t>https://ai.stackexchange.com/questions/26235/what-kind-of-word-embedding-is-used-in-the-original-transformer</a:t>
            </a:r>
            <a:r>
              <a:rPr lang="en-US" sz="1800" i="1" dirty="0"/>
              <a:t> </a:t>
            </a:r>
            <a:endParaRPr lang="en-HK" i="1" dirty="0"/>
          </a:p>
        </p:txBody>
      </p:sp>
      <p:sp>
        <p:nvSpPr>
          <p:cNvPr id="4" name="Footer Placeholder 3">
            <a:extLst>
              <a:ext uri="{FF2B5EF4-FFF2-40B4-BE49-F238E27FC236}">
                <a16:creationId xmlns:a16="http://schemas.microsoft.com/office/drawing/2014/main" id="{B27BA8E8-DEA3-2E4D-5FE4-7F0BE976EEEB}"/>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F022AC0E-631B-EC05-352C-72AF7AAA3B64}"/>
              </a:ext>
            </a:extLst>
          </p:cNvPr>
          <p:cNvSpPr>
            <a:spLocks noGrp="1"/>
          </p:cNvSpPr>
          <p:nvPr>
            <p:ph type="sldNum" sz="quarter" idx="12"/>
          </p:nvPr>
        </p:nvSpPr>
        <p:spPr/>
        <p:txBody>
          <a:bodyPr/>
          <a:lstStyle/>
          <a:p>
            <a:fld id="{7C12A529-2220-4038-9210-A21DB7BAEFCE}" type="slidenum">
              <a:rPr lang="en-US" smtClean="0"/>
              <a:t>8</a:t>
            </a:fld>
            <a:endParaRPr lang="en-US"/>
          </a:p>
        </p:txBody>
      </p:sp>
    </p:spTree>
    <p:extLst>
      <p:ext uri="{BB962C8B-B14F-4D97-AF65-F5344CB8AC3E}">
        <p14:creationId xmlns:p14="http://schemas.microsoft.com/office/powerpoint/2010/main" val="33119050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73817C-75A2-5C54-FAE1-2C5FA89443B1}"/>
              </a:ext>
            </a:extLst>
          </p:cNvPr>
          <p:cNvPicPr>
            <a:picLocks noChangeAspect="1"/>
          </p:cNvPicPr>
          <p:nvPr/>
        </p:nvPicPr>
        <p:blipFill>
          <a:blip r:embed="rId2"/>
          <a:stretch>
            <a:fillRect/>
          </a:stretch>
        </p:blipFill>
        <p:spPr>
          <a:xfrm>
            <a:off x="990600" y="4423912"/>
            <a:ext cx="7267956" cy="2159449"/>
          </a:xfrm>
          <a:prstGeom prst="rect">
            <a:avLst/>
          </a:prstGeom>
        </p:spPr>
      </p:pic>
      <p:sp>
        <p:nvSpPr>
          <p:cNvPr id="2" name="Title 1">
            <a:extLst>
              <a:ext uri="{FF2B5EF4-FFF2-40B4-BE49-F238E27FC236}">
                <a16:creationId xmlns:a16="http://schemas.microsoft.com/office/drawing/2014/main" id="{AB67A391-C366-64E3-4389-F707A441C243}"/>
              </a:ext>
            </a:extLst>
          </p:cNvPr>
          <p:cNvSpPr>
            <a:spLocks noGrp="1"/>
          </p:cNvSpPr>
          <p:nvPr>
            <p:ph type="title"/>
          </p:nvPr>
        </p:nvSpPr>
        <p:spPr/>
        <p:txBody>
          <a:bodyPr>
            <a:normAutofit fontScale="90000"/>
          </a:bodyPr>
          <a:lstStyle/>
          <a:p>
            <a:r>
              <a:rPr lang="en-US" dirty="0"/>
              <a:t>After pre-tuning you may use it in 2 ways: </a:t>
            </a:r>
            <a:endParaRPr lang="en-HK" dirty="0"/>
          </a:p>
        </p:txBody>
      </p:sp>
      <p:sp>
        <p:nvSpPr>
          <p:cNvPr id="3" name="Content Placeholder 2">
            <a:extLst>
              <a:ext uri="{FF2B5EF4-FFF2-40B4-BE49-F238E27FC236}">
                <a16:creationId xmlns:a16="http://schemas.microsoft.com/office/drawing/2014/main" id="{0D0B4BDA-952C-18B0-E627-24A25216C925}"/>
              </a:ext>
            </a:extLst>
          </p:cNvPr>
          <p:cNvSpPr>
            <a:spLocks noGrp="1"/>
          </p:cNvSpPr>
          <p:nvPr>
            <p:ph idx="1"/>
          </p:nvPr>
        </p:nvSpPr>
        <p:spPr/>
        <p:txBody>
          <a:bodyPr>
            <a:normAutofit/>
          </a:bodyPr>
          <a:lstStyle/>
          <a:p>
            <a:r>
              <a:rPr lang="en-US" sz="2400" dirty="0"/>
              <a:t>1) Fine tuning training: </a:t>
            </a:r>
            <a:r>
              <a:rPr lang="en-US" sz="2000" b="0" i="0" dirty="0">
                <a:solidFill>
                  <a:srgbClr val="0C0D0E"/>
                </a:solidFill>
                <a:effectLst/>
                <a:latin typeface="-apple-system"/>
              </a:rPr>
              <a:t>Fine-tuning refers to taking the weights trained in the general model and then continuing training a bit using your specific data.</a:t>
            </a:r>
            <a:endParaRPr lang="en-US" sz="2000" b="0" i="0" dirty="0">
              <a:solidFill>
                <a:srgbClr val="1F1F1F"/>
              </a:solidFill>
              <a:effectLst/>
              <a:latin typeface="Arial" panose="020B0604020202020204" pitchFamily="34" charset="0"/>
            </a:endParaRPr>
          </a:p>
          <a:p>
            <a:r>
              <a:rPr lang="en-US" sz="2400" dirty="0"/>
              <a:t>2) Prompt engineering : </a:t>
            </a:r>
            <a:r>
              <a:rPr lang="en-US" sz="2400" b="0" i="0" dirty="0">
                <a:solidFill>
                  <a:srgbClr val="1F1F1F"/>
                </a:solidFill>
                <a:effectLst/>
                <a:latin typeface="Arial" panose="020B0604020202020204" pitchFamily="34" charset="0"/>
              </a:rPr>
              <a:t>Prompt engineering, on the other hand, modifies the input prompt to guide the model's output without retraining for data—offering a less resource-intensive customization method.</a:t>
            </a:r>
          </a:p>
          <a:p>
            <a:r>
              <a:rPr lang="en-US" sz="2400" dirty="0">
                <a:solidFill>
                  <a:srgbClr val="1F1F1F"/>
                </a:solidFill>
                <a:latin typeface="Arial" panose="020B0604020202020204" pitchFamily="34" charset="0"/>
              </a:rPr>
              <a:t>Prompt engineering example:</a:t>
            </a:r>
            <a:endParaRPr lang="en-HK" sz="2400" dirty="0"/>
          </a:p>
        </p:txBody>
      </p:sp>
      <p:sp>
        <p:nvSpPr>
          <p:cNvPr id="4" name="Footer Placeholder 3">
            <a:extLst>
              <a:ext uri="{FF2B5EF4-FFF2-40B4-BE49-F238E27FC236}">
                <a16:creationId xmlns:a16="http://schemas.microsoft.com/office/drawing/2014/main" id="{B5CFEA41-E444-B892-2791-9D366CD70C51}"/>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16E28907-963F-ECA3-AEB2-55BACAB94532}"/>
              </a:ext>
            </a:extLst>
          </p:cNvPr>
          <p:cNvSpPr>
            <a:spLocks noGrp="1"/>
          </p:cNvSpPr>
          <p:nvPr>
            <p:ph type="sldNum" sz="quarter" idx="12"/>
          </p:nvPr>
        </p:nvSpPr>
        <p:spPr/>
        <p:txBody>
          <a:bodyPr/>
          <a:lstStyle/>
          <a:p>
            <a:fld id="{29CB84F4-D896-4BEF-A324-A5A280F0CB42}" type="slidenum">
              <a:rPr lang="en-HK" smtClean="0"/>
              <a:t>80</a:t>
            </a:fld>
            <a:endParaRPr lang="en-HK"/>
          </a:p>
        </p:txBody>
      </p:sp>
      <p:sp>
        <p:nvSpPr>
          <p:cNvPr id="7" name="TextBox 6">
            <a:extLst>
              <a:ext uri="{FF2B5EF4-FFF2-40B4-BE49-F238E27FC236}">
                <a16:creationId xmlns:a16="http://schemas.microsoft.com/office/drawing/2014/main" id="{6779C54A-C5C2-0F42-02D8-6E522A5EEBE7}"/>
              </a:ext>
            </a:extLst>
          </p:cNvPr>
          <p:cNvSpPr txBox="1"/>
          <p:nvPr/>
        </p:nvSpPr>
        <p:spPr>
          <a:xfrm>
            <a:off x="457200" y="6584842"/>
            <a:ext cx="6761787" cy="261610"/>
          </a:xfrm>
          <a:prstGeom prst="rect">
            <a:avLst/>
          </a:prstGeom>
          <a:noFill/>
        </p:spPr>
        <p:txBody>
          <a:bodyPr wrap="none" rtlCol="0">
            <a:spAutoFit/>
          </a:bodyPr>
          <a:lstStyle/>
          <a:p>
            <a:r>
              <a:rPr lang="en-US" sz="1100" dirty="0">
                <a:hlinkClick r:id="rId3"/>
              </a:rPr>
              <a:t>https://medium.com/@alishafique3/llm-prompt-engineering-techniques-and-best-practices-7cc0f46467e9</a:t>
            </a:r>
            <a:r>
              <a:rPr lang="en-US" sz="1100" dirty="0"/>
              <a:t> </a:t>
            </a:r>
            <a:endParaRPr lang="en-HK" sz="1100" dirty="0"/>
          </a:p>
        </p:txBody>
      </p:sp>
    </p:spTree>
    <p:extLst>
      <p:ext uri="{BB962C8B-B14F-4D97-AF65-F5344CB8AC3E}">
        <p14:creationId xmlns:p14="http://schemas.microsoft.com/office/powerpoint/2010/main" val="2857878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2AD8-2812-9961-34C5-B58C2F5F9187}"/>
              </a:ext>
            </a:extLst>
          </p:cNvPr>
          <p:cNvSpPr>
            <a:spLocks noGrp="1"/>
          </p:cNvSpPr>
          <p:nvPr>
            <p:ph type="title"/>
          </p:nvPr>
        </p:nvSpPr>
        <p:spPr>
          <a:xfrm>
            <a:off x="467711" y="50502"/>
            <a:ext cx="8229600" cy="1143000"/>
          </a:xfrm>
        </p:spPr>
        <p:txBody>
          <a:bodyPr/>
          <a:lstStyle/>
          <a:p>
            <a:r>
              <a:rPr lang="en-US" dirty="0"/>
              <a:t>Fine tuning</a:t>
            </a:r>
            <a:endParaRPr lang="en-HK" dirty="0"/>
          </a:p>
        </p:txBody>
      </p:sp>
      <p:sp>
        <p:nvSpPr>
          <p:cNvPr id="3" name="Content Placeholder 2">
            <a:extLst>
              <a:ext uri="{FF2B5EF4-FFF2-40B4-BE49-F238E27FC236}">
                <a16:creationId xmlns:a16="http://schemas.microsoft.com/office/drawing/2014/main" id="{F2DED013-4583-58F7-7776-685654F2BB94}"/>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6559CC9F-19F7-DCF3-FB8E-4951591E594F}"/>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3809138D-8928-64AF-6520-44F792C8F5EE}"/>
              </a:ext>
            </a:extLst>
          </p:cNvPr>
          <p:cNvSpPr>
            <a:spLocks noGrp="1"/>
          </p:cNvSpPr>
          <p:nvPr>
            <p:ph type="sldNum" sz="quarter" idx="12"/>
          </p:nvPr>
        </p:nvSpPr>
        <p:spPr/>
        <p:txBody>
          <a:bodyPr/>
          <a:lstStyle/>
          <a:p>
            <a:fld id="{29CB84F4-D896-4BEF-A324-A5A280F0CB42}" type="slidenum">
              <a:rPr lang="en-HK" smtClean="0"/>
              <a:t>81</a:t>
            </a:fld>
            <a:endParaRPr lang="en-HK"/>
          </a:p>
        </p:txBody>
      </p:sp>
      <p:pic>
        <p:nvPicPr>
          <p:cNvPr id="7" name="Picture 6">
            <a:extLst>
              <a:ext uri="{FF2B5EF4-FFF2-40B4-BE49-F238E27FC236}">
                <a16:creationId xmlns:a16="http://schemas.microsoft.com/office/drawing/2014/main" id="{397E52E6-3886-9BFF-0849-C8067D3ED0B6}"/>
              </a:ext>
            </a:extLst>
          </p:cNvPr>
          <p:cNvPicPr>
            <a:picLocks noChangeAspect="1"/>
          </p:cNvPicPr>
          <p:nvPr/>
        </p:nvPicPr>
        <p:blipFill>
          <a:blip r:embed="rId2"/>
          <a:stretch>
            <a:fillRect/>
          </a:stretch>
        </p:blipFill>
        <p:spPr>
          <a:xfrm>
            <a:off x="446689" y="1138535"/>
            <a:ext cx="8001000" cy="5279805"/>
          </a:xfrm>
          <a:prstGeom prst="rect">
            <a:avLst/>
          </a:prstGeom>
        </p:spPr>
      </p:pic>
      <p:sp>
        <p:nvSpPr>
          <p:cNvPr id="6" name="TextBox 5">
            <a:extLst>
              <a:ext uri="{FF2B5EF4-FFF2-40B4-BE49-F238E27FC236}">
                <a16:creationId xmlns:a16="http://schemas.microsoft.com/office/drawing/2014/main" id="{4EEDD702-5446-C20A-57EB-5B6D3545D700}"/>
              </a:ext>
            </a:extLst>
          </p:cNvPr>
          <p:cNvSpPr txBox="1"/>
          <p:nvPr/>
        </p:nvSpPr>
        <p:spPr>
          <a:xfrm>
            <a:off x="273811" y="654109"/>
            <a:ext cx="3593356" cy="830997"/>
          </a:xfrm>
          <a:prstGeom prst="rect">
            <a:avLst/>
          </a:prstGeom>
          <a:noFill/>
        </p:spPr>
        <p:txBody>
          <a:bodyPr wrap="none" rtlCol="0">
            <a:spAutoFit/>
          </a:bodyPr>
          <a:lstStyle/>
          <a:p>
            <a:r>
              <a:rPr lang="en-US" sz="2400" dirty="0"/>
              <a:t>Common crawl</a:t>
            </a:r>
          </a:p>
          <a:p>
            <a:r>
              <a:rPr lang="en-US" sz="2400" dirty="0">
                <a:hlinkClick r:id="rId3"/>
              </a:rPr>
              <a:t>https://commoncrawl.org/</a:t>
            </a:r>
            <a:r>
              <a:rPr lang="en-US" sz="2400" dirty="0"/>
              <a:t> </a:t>
            </a:r>
          </a:p>
        </p:txBody>
      </p:sp>
      <p:sp>
        <p:nvSpPr>
          <p:cNvPr id="15" name="TextBox 14">
            <a:extLst>
              <a:ext uri="{FF2B5EF4-FFF2-40B4-BE49-F238E27FC236}">
                <a16:creationId xmlns:a16="http://schemas.microsoft.com/office/drawing/2014/main" id="{8C48402C-7804-D9FD-3E26-ACAEC17CA0A6}"/>
              </a:ext>
            </a:extLst>
          </p:cNvPr>
          <p:cNvSpPr txBox="1"/>
          <p:nvPr/>
        </p:nvSpPr>
        <p:spPr>
          <a:xfrm>
            <a:off x="2326513" y="5073134"/>
            <a:ext cx="1870897" cy="646331"/>
          </a:xfrm>
          <a:prstGeom prst="rect">
            <a:avLst/>
          </a:prstGeom>
          <a:noFill/>
        </p:spPr>
        <p:txBody>
          <a:bodyPr wrap="none" rtlCol="0">
            <a:spAutoFit/>
          </a:bodyPr>
          <a:lstStyle/>
          <a:p>
            <a:r>
              <a:rPr lang="en-US" dirty="0"/>
              <a:t>Base model</a:t>
            </a:r>
          </a:p>
          <a:p>
            <a:r>
              <a:rPr lang="en-US" dirty="0"/>
              <a:t>e.g. GPT4, Lamma</a:t>
            </a:r>
          </a:p>
        </p:txBody>
      </p:sp>
      <p:sp>
        <p:nvSpPr>
          <p:cNvPr id="16" name="TextBox 15">
            <a:extLst>
              <a:ext uri="{FF2B5EF4-FFF2-40B4-BE49-F238E27FC236}">
                <a16:creationId xmlns:a16="http://schemas.microsoft.com/office/drawing/2014/main" id="{6CAFE07B-E3CB-387B-4D88-CC4070B7D017}"/>
              </a:ext>
            </a:extLst>
          </p:cNvPr>
          <p:cNvSpPr txBox="1"/>
          <p:nvPr/>
        </p:nvSpPr>
        <p:spPr>
          <a:xfrm>
            <a:off x="6167230" y="5257800"/>
            <a:ext cx="2905539" cy="646331"/>
          </a:xfrm>
          <a:prstGeom prst="rect">
            <a:avLst/>
          </a:prstGeom>
          <a:noFill/>
        </p:spPr>
        <p:txBody>
          <a:bodyPr wrap="none" rtlCol="0">
            <a:spAutoFit/>
          </a:bodyPr>
          <a:lstStyle/>
          <a:p>
            <a:r>
              <a:rPr lang="en-US" dirty="0"/>
              <a:t>ChatGPT4</a:t>
            </a:r>
          </a:p>
          <a:p>
            <a:r>
              <a:rPr lang="en-US" dirty="0"/>
              <a:t>e.g. Lamma question/answer</a:t>
            </a:r>
          </a:p>
        </p:txBody>
      </p:sp>
      <p:sp>
        <p:nvSpPr>
          <p:cNvPr id="17" name="TextBox 16">
            <a:extLst>
              <a:ext uri="{FF2B5EF4-FFF2-40B4-BE49-F238E27FC236}">
                <a16:creationId xmlns:a16="http://schemas.microsoft.com/office/drawing/2014/main" id="{C5D844DD-F8E2-4FB2-C6FD-FDC8B47E7EB4}"/>
              </a:ext>
            </a:extLst>
          </p:cNvPr>
          <p:cNvSpPr txBox="1"/>
          <p:nvPr/>
        </p:nvSpPr>
        <p:spPr>
          <a:xfrm>
            <a:off x="5619574" y="1213009"/>
            <a:ext cx="3524426" cy="3046988"/>
          </a:xfrm>
          <a:prstGeom prst="rect">
            <a:avLst/>
          </a:prstGeom>
          <a:noFill/>
        </p:spPr>
        <p:txBody>
          <a:bodyPr wrap="square" rtlCol="0">
            <a:spAutoFit/>
          </a:bodyPr>
          <a:lstStyle/>
          <a:p>
            <a:r>
              <a:rPr lang="en-US" sz="2400" dirty="0"/>
              <a:t>Specific data set In </a:t>
            </a:r>
            <a:r>
              <a:rPr lang="en-US" sz="2400" dirty="0">
                <a:hlinkClick r:id="rId4"/>
              </a:rPr>
              <a:t>https://discuss.huggingface.co/</a:t>
            </a:r>
            <a:endParaRPr lang="en-US" sz="2400" dirty="0"/>
          </a:p>
          <a:p>
            <a:endParaRPr lang="en-US" sz="2400" dirty="0"/>
          </a:p>
          <a:p>
            <a:r>
              <a:rPr lang="en-US" sz="2400" dirty="0"/>
              <a:t>e.g.. </a:t>
            </a:r>
            <a:r>
              <a:rPr lang="en-US" sz="2400" dirty="0">
                <a:hlinkClick r:id="rId5"/>
              </a:rPr>
              <a:t>https://huggingface.co/datasets/tatsu-lab/alpaca</a:t>
            </a:r>
            <a:endParaRPr lang="en-US" sz="2400" dirty="0"/>
          </a:p>
          <a:p>
            <a:endParaRPr lang="en-US" sz="2400" dirty="0"/>
          </a:p>
        </p:txBody>
      </p:sp>
    </p:spTree>
    <p:extLst>
      <p:ext uri="{BB962C8B-B14F-4D97-AF65-F5344CB8AC3E}">
        <p14:creationId xmlns:p14="http://schemas.microsoft.com/office/powerpoint/2010/main" val="1949798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72F8-A677-C2A7-E6D9-E576EBD73870}"/>
              </a:ext>
            </a:extLst>
          </p:cNvPr>
          <p:cNvSpPr>
            <a:spLocks noGrp="1"/>
          </p:cNvSpPr>
          <p:nvPr>
            <p:ph type="title"/>
          </p:nvPr>
        </p:nvSpPr>
        <p:spPr/>
        <p:txBody>
          <a:bodyPr/>
          <a:lstStyle/>
          <a:p>
            <a:r>
              <a:rPr lang="en-US" sz="4400" b="1" i="0" dirty="0">
                <a:solidFill>
                  <a:srgbClr val="2C2B27"/>
                </a:solidFill>
                <a:effectLst/>
                <a:latin typeface="RethinkSans-Regular"/>
              </a:rPr>
              <a:t>The fine-tuning process steps</a:t>
            </a:r>
            <a:endParaRPr lang="en-HK" dirty="0"/>
          </a:p>
        </p:txBody>
      </p:sp>
      <p:sp>
        <p:nvSpPr>
          <p:cNvPr id="3" name="Content Placeholder 2">
            <a:extLst>
              <a:ext uri="{FF2B5EF4-FFF2-40B4-BE49-F238E27FC236}">
                <a16:creationId xmlns:a16="http://schemas.microsoft.com/office/drawing/2014/main" id="{258A1CB8-728E-0F51-5174-BDFCCF54510B}"/>
              </a:ext>
            </a:extLst>
          </p:cNvPr>
          <p:cNvSpPr>
            <a:spLocks noGrp="1"/>
          </p:cNvSpPr>
          <p:nvPr>
            <p:ph idx="1"/>
          </p:nvPr>
        </p:nvSpPr>
        <p:spPr>
          <a:xfrm>
            <a:off x="629979" y="1389690"/>
            <a:ext cx="7886700" cy="4966661"/>
          </a:xfrm>
        </p:spPr>
        <p:txBody>
          <a:bodyPr>
            <a:noAutofit/>
          </a:bodyPr>
          <a:lstStyle/>
          <a:p>
            <a:pPr marL="0" indent="0" algn="l">
              <a:lnSpc>
                <a:spcPct val="100000"/>
              </a:lnSpc>
              <a:spcBef>
                <a:spcPts val="1125"/>
              </a:spcBef>
              <a:spcAft>
                <a:spcPts val="1125"/>
              </a:spcAft>
            </a:pPr>
            <a:r>
              <a:rPr lang="en-US" sz="2000" b="1" i="0" dirty="0">
                <a:solidFill>
                  <a:srgbClr val="2C2B27"/>
                </a:solidFill>
                <a:effectLst/>
                <a:latin typeface="RethinkSans-Regular"/>
              </a:rPr>
              <a:t>Data selection and preparation : </a:t>
            </a:r>
            <a:r>
              <a:rPr lang="en-US" sz="2000" b="0" i="0" dirty="0">
                <a:solidFill>
                  <a:srgbClr val="252531"/>
                </a:solidFill>
                <a:effectLst/>
                <a:latin typeface="RethinkSans-Regular"/>
              </a:rPr>
              <a:t>Selecting high-quality, relevant data is an important first step. …Preparing this data involves cleaning, labeling (if applicable), and possibly augmenting it to ensure the model has a robust dataset to learn from.</a:t>
            </a:r>
          </a:p>
          <a:p>
            <a:pPr marL="0" indent="0" algn="l">
              <a:lnSpc>
                <a:spcPct val="100000"/>
              </a:lnSpc>
              <a:spcBef>
                <a:spcPts val="1125"/>
              </a:spcBef>
              <a:spcAft>
                <a:spcPts val="1125"/>
              </a:spcAft>
            </a:pPr>
            <a:r>
              <a:rPr lang="en-US" sz="2000" b="1" i="0" dirty="0">
                <a:solidFill>
                  <a:srgbClr val="2C2B27"/>
                </a:solidFill>
                <a:effectLst/>
                <a:latin typeface="RethinkSans-Regular"/>
              </a:rPr>
              <a:t>Hyperparameter adjustments : </a:t>
            </a:r>
            <a:r>
              <a:rPr lang="en-US" sz="2000" b="0" i="0" dirty="0">
                <a:solidFill>
                  <a:srgbClr val="252531"/>
                </a:solidFill>
                <a:effectLst/>
                <a:latin typeface="RethinkSans-Regular"/>
              </a:rPr>
              <a:t>You can alter the model’s hyperparameters or incorporate task-specific layers to better suit particular tasks. </a:t>
            </a:r>
            <a:r>
              <a:rPr lang="en-US" sz="2000" b="0" i="0" u="sng" dirty="0">
                <a:solidFill>
                  <a:srgbClr val="6154FF"/>
                </a:solidFill>
                <a:effectLst/>
                <a:latin typeface="RethinkSans-Regular"/>
                <a:hlinkClick r:id="rId2"/>
              </a:rPr>
              <a:t>Low-Rank Adaptation (</a:t>
            </a:r>
            <a:r>
              <a:rPr lang="en-US" sz="2000" b="0" i="0" u="sng" dirty="0" err="1">
                <a:solidFill>
                  <a:srgbClr val="6154FF"/>
                </a:solidFill>
                <a:effectLst/>
                <a:latin typeface="RethinkSans-Regular"/>
                <a:hlinkClick r:id="rId2"/>
              </a:rPr>
              <a:t>LoRA</a:t>
            </a:r>
            <a:r>
              <a:rPr lang="en-US" sz="2000" b="0" i="0" u="sng" dirty="0">
                <a:solidFill>
                  <a:srgbClr val="6154FF"/>
                </a:solidFill>
                <a:effectLst/>
                <a:latin typeface="RethinkSans-Regular"/>
                <a:hlinkClick r:id="rId2"/>
              </a:rPr>
              <a:t>)</a:t>
            </a:r>
            <a:r>
              <a:rPr lang="en-US" sz="2000" b="0" i="0" dirty="0">
                <a:solidFill>
                  <a:srgbClr val="252531"/>
                </a:solidFill>
                <a:effectLst/>
                <a:latin typeface="RethinkSans-Regular"/>
              </a:rPr>
              <a:t>, may also be used. </a:t>
            </a:r>
            <a:r>
              <a:rPr lang="en-US" sz="2000" b="0" i="0" dirty="0" err="1">
                <a:solidFill>
                  <a:srgbClr val="252531"/>
                </a:solidFill>
                <a:effectLst/>
                <a:latin typeface="RethinkSans-Regular"/>
              </a:rPr>
              <a:t>LoRA</a:t>
            </a:r>
            <a:r>
              <a:rPr lang="en-US" sz="2000" b="0" i="0" dirty="0">
                <a:solidFill>
                  <a:srgbClr val="252531"/>
                </a:solidFill>
                <a:effectLst/>
                <a:latin typeface="RethinkSans-Regular"/>
              </a:rPr>
              <a:t> is a popular and lightweight training technique that significantly reduces the number of trainable parameters. It works by inserting a smaller number of new weights into the model, and only these are trained. </a:t>
            </a:r>
          </a:p>
          <a:p>
            <a:pPr marL="0" indent="0" algn="l">
              <a:lnSpc>
                <a:spcPct val="100000"/>
              </a:lnSpc>
              <a:spcBef>
                <a:spcPts val="1125"/>
              </a:spcBef>
              <a:spcAft>
                <a:spcPts val="1125"/>
              </a:spcAft>
            </a:pPr>
            <a:r>
              <a:rPr lang="en-US" sz="2000" b="1" i="0" dirty="0">
                <a:solidFill>
                  <a:srgbClr val="2C2B27"/>
                </a:solidFill>
                <a:effectLst/>
                <a:latin typeface="RethinkSans-Regular"/>
              </a:rPr>
              <a:t>Training and optimization :</a:t>
            </a:r>
            <a:r>
              <a:rPr lang="en-US" sz="2000" b="0" i="0" dirty="0">
                <a:solidFill>
                  <a:srgbClr val="252531"/>
                </a:solidFill>
                <a:effectLst/>
                <a:latin typeface="RethinkSans-Regular"/>
              </a:rPr>
              <a:t>The crux of fine-tuning involves training the model further on the selected dataset. </a:t>
            </a:r>
            <a:endParaRPr lang="en-HK" sz="2000" dirty="0"/>
          </a:p>
        </p:txBody>
      </p:sp>
      <p:sp>
        <p:nvSpPr>
          <p:cNvPr id="4" name="Footer Placeholder 3">
            <a:extLst>
              <a:ext uri="{FF2B5EF4-FFF2-40B4-BE49-F238E27FC236}">
                <a16:creationId xmlns:a16="http://schemas.microsoft.com/office/drawing/2014/main" id="{C6CE4085-582C-DF47-9A0D-2946BB21026E}"/>
              </a:ext>
            </a:extLst>
          </p:cNvPr>
          <p:cNvSpPr>
            <a:spLocks noGrp="1"/>
          </p:cNvSpPr>
          <p:nvPr>
            <p:ph type="ftr" sz="quarter" idx="11"/>
          </p:nvPr>
        </p:nvSpPr>
        <p:spPr/>
        <p:txBody>
          <a:bodyPr/>
          <a:lstStyle/>
          <a:p>
            <a:r>
              <a:rPr lang="en-HK"/>
              <a:t>Transformer and LLM v.251130a</a:t>
            </a:r>
            <a:endParaRPr lang="en-HK" dirty="0"/>
          </a:p>
        </p:txBody>
      </p:sp>
      <p:sp>
        <p:nvSpPr>
          <p:cNvPr id="5" name="Slide Number Placeholder 4">
            <a:extLst>
              <a:ext uri="{FF2B5EF4-FFF2-40B4-BE49-F238E27FC236}">
                <a16:creationId xmlns:a16="http://schemas.microsoft.com/office/drawing/2014/main" id="{F0FCAF61-F64E-6D6E-D6F6-D2016882B408}"/>
              </a:ext>
            </a:extLst>
          </p:cNvPr>
          <p:cNvSpPr>
            <a:spLocks noGrp="1"/>
          </p:cNvSpPr>
          <p:nvPr>
            <p:ph type="sldNum" sz="quarter" idx="12"/>
          </p:nvPr>
        </p:nvSpPr>
        <p:spPr/>
        <p:txBody>
          <a:bodyPr/>
          <a:lstStyle/>
          <a:p>
            <a:fld id="{29CB84F4-D896-4BEF-A324-A5A280F0CB42}" type="slidenum">
              <a:rPr lang="en-HK" smtClean="0"/>
              <a:t>82</a:t>
            </a:fld>
            <a:endParaRPr lang="en-HK"/>
          </a:p>
        </p:txBody>
      </p:sp>
    </p:spTree>
    <p:extLst>
      <p:ext uri="{BB962C8B-B14F-4D97-AF65-F5344CB8AC3E}">
        <p14:creationId xmlns:p14="http://schemas.microsoft.com/office/powerpoint/2010/main" val="34757972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255F-73BC-736D-7467-07FB57F0FCE9}"/>
              </a:ext>
            </a:extLst>
          </p:cNvPr>
          <p:cNvSpPr>
            <a:spLocks noGrp="1"/>
          </p:cNvSpPr>
          <p:nvPr>
            <p:ph type="title"/>
          </p:nvPr>
        </p:nvSpPr>
        <p:spPr/>
        <p:txBody>
          <a:bodyPr>
            <a:normAutofit fontScale="90000"/>
          </a:bodyPr>
          <a:lstStyle/>
          <a:p>
            <a:r>
              <a:rPr lang="en-US" b="1" i="0" dirty="0">
                <a:solidFill>
                  <a:srgbClr val="2C2B27"/>
                </a:solidFill>
                <a:effectLst/>
                <a:latin typeface="RethinkSans-Regular"/>
              </a:rPr>
              <a:t>Pros and cons of fine-tuning</a:t>
            </a:r>
            <a:br>
              <a:rPr lang="en-US" b="1" i="0" dirty="0">
                <a:solidFill>
                  <a:srgbClr val="2C2B27"/>
                </a:solidFill>
                <a:effectLst/>
                <a:latin typeface="RethinkSans-Regular"/>
              </a:rPr>
            </a:br>
            <a:endParaRPr lang="en-HK" dirty="0"/>
          </a:p>
        </p:txBody>
      </p:sp>
      <p:sp>
        <p:nvSpPr>
          <p:cNvPr id="3" name="Content Placeholder 2">
            <a:extLst>
              <a:ext uri="{FF2B5EF4-FFF2-40B4-BE49-F238E27FC236}">
                <a16:creationId xmlns:a16="http://schemas.microsoft.com/office/drawing/2014/main" id="{61ED894E-90B9-4988-E58D-5DA754EED15C}"/>
              </a:ext>
            </a:extLst>
          </p:cNvPr>
          <p:cNvSpPr>
            <a:spLocks noGrp="1"/>
          </p:cNvSpPr>
          <p:nvPr>
            <p:ph idx="1"/>
          </p:nvPr>
        </p:nvSpPr>
        <p:spPr/>
        <p:txBody>
          <a:bodyPr>
            <a:normAutofit fontScale="77500" lnSpcReduction="20000"/>
          </a:bodyPr>
          <a:lstStyle/>
          <a:p>
            <a:pPr algn="l">
              <a:spcAft>
                <a:spcPts val="1500"/>
              </a:spcAft>
            </a:pPr>
            <a:r>
              <a:rPr lang="en-US" b="0" i="0" dirty="0">
                <a:solidFill>
                  <a:srgbClr val="252531"/>
                </a:solidFill>
                <a:effectLst/>
                <a:latin typeface="RethinkSans-Regular"/>
              </a:rPr>
              <a:t>Pros include:</a:t>
            </a:r>
          </a:p>
          <a:p>
            <a:pPr lvl="1">
              <a:spcAft>
                <a:spcPts val="1500"/>
              </a:spcAft>
            </a:pPr>
            <a:r>
              <a:rPr lang="en-US" b="0" i="0" dirty="0">
                <a:solidFill>
                  <a:srgbClr val="252531"/>
                </a:solidFill>
                <a:effectLst/>
                <a:latin typeface="RethinkSans-Regular"/>
              </a:rPr>
              <a:t>Enhanced accuracy and performance on domain-specific tasks.</a:t>
            </a:r>
          </a:p>
          <a:p>
            <a:pPr lvl="1">
              <a:spcAft>
                <a:spcPts val="1500"/>
              </a:spcAft>
            </a:pPr>
            <a:r>
              <a:rPr lang="en-US" b="0" i="0" dirty="0">
                <a:solidFill>
                  <a:srgbClr val="252531"/>
                </a:solidFill>
                <a:effectLst/>
                <a:latin typeface="RethinkSans-Regular"/>
              </a:rPr>
              <a:t>Ability to leverage pre-existing knowledge from the base model (also called foundation model), reducing the need for extensive training from scratch.</a:t>
            </a:r>
          </a:p>
          <a:p>
            <a:pPr algn="l">
              <a:spcAft>
                <a:spcPts val="1500"/>
              </a:spcAft>
            </a:pPr>
            <a:r>
              <a:rPr lang="en-US" b="0" i="0" dirty="0">
                <a:solidFill>
                  <a:srgbClr val="252531"/>
                </a:solidFill>
                <a:effectLst/>
                <a:latin typeface="RethinkSans-Regular"/>
              </a:rPr>
              <a:t>cons include</a:t>
            </a:r>
          </a:p>
          <a:p>
            <a:pPr lvl="1">
              <a:spcAft>
                <a:spcPts val="1500"/>
              </a:spcAft>
            </a:pPr>
            <a:r>
              <a:rPr lang="en-US" b="0" i="0" dirty="0">
                <a:solidFill>
                  <a:srgbClr val="252531"/>
                </a:solidFill>
                <a:effectLst/>
                <a:latin typeface="RethinkSans-Regular"/>
              </a:rPr>
              <a:t>Requires significant computational resources and time for huge models.</a:t>
            </a:r>
          </a:p>
          <a:p>
            <a:pPr lvl="1">
              <a:spcAft>
                <a:spcPts val="1500"/>
              </a:spcAft>
            </a:pPr>
            <a:r>
              <a:rPr lang="en-US" b="0" i="0" dirty="0">
                <a:solidFill>
                  <a:srgbClr val="252531"/>
                </a:solidFill>
                <a:effectLst/>
                <a:latin typeface="RethinkSans-Regular"/>
              </a:rPr>
              <a:t>Risk of overfitting, making the model less effective on general tasks or unseen data within the same domain.</a:t>
            </a:r>
          </a:p>
          <a:p>
            <a:endParaRPr lang="en-HK" dirty="0"/>
          </a:p>
        </p:txBody>
      </p:sp>
      <p:sp>
        <p:nvSpPr>
          <p:cNvPr id="4" name="Footer Placeholder 3">
            <a:extLst>
              <a:ext uri="{FF2B5EF4-FFF2-40B4-BE49-F238E27FC236}">
                <a16:creationId xmlns:a16="http://schemas.microsoft.com/office/drawing/2014/main" id="{18F9BD24-4565-8544-F569-0826E15FF23C}"/>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A7999ACA-1105-57C2-1ABC-AC7BF53D98D7}"/>
              </a:ext>
            </a:extLst>
          </p:cNvPr>
          <p:cNvSpPr>
            <a:spLocks noGrp="1"/>
          </p:cNvSpPr>
          <p:nvPr>
            <p:ph type="sldNum" sz="quarter" idx="12"/>
          </p:nvPr>
        </p:nvSpPr>
        <p:spPr/>
        <p:txBody>
          <a:bodyPr/>
          <a:lstStyle/>
          <a:p>
            <a:fld id="{29CB84F4-D896-4BEF-A324-A5A280F0CB42}" type="slidenum">
              <a:rPr lang="en-HK" smtClean="0"/>
              <a:t>83</a:t>
            </a:fld>
            <a:endParaRPr lang="en-HK"/>
          </a:p>
        </p:txBody>
      </p:sp>
    </p:spTree>
    <p:extLst>
      <p:ext uri="{BB962C8B-B14F-4D97-AF65-F5344CB8AC3E}">
        <p14:creationId xmlns:p14="http://schemas.microsoft.com/office/powerpoint/2010/main" val="3019481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5F21421-35AC-0FE5-1E3F-48712894B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6402"/>
            <a:ext cx="5999246" cy="30392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AA1569-9481-F909-1C3D-54D1572738C8}"/>
              </a:ext>
            </a:extLst>
          </p:cNvPr>
          <p:cNvSpPr>
            <a:spLocks noGrp="1"/>
          </p:cNvSpPr>
          <p:nvPr>
            <p:ph type="title"/>
          </p:nvPr>
        </p:nvSpPr>
        <p:spPr>
          <a:xfrm>
            <a:off x="628650" y="136524"/>
            <a:ext cx="7886700" cy="544513"/>
          </a:xfrm>
        </p:spPr>
        <p:txBody>
          <a:bodyPr>
            <a:noAutofit/>
          </a:bodyPr>
          <a:lstStyle/>
          <a:p>
            <a:pPr>
              <a:lnSpc>
                <a:spcPts val="2250"/>
              </a:lnSpc>
            </a:pPr>
            <a:r>
              <a:rPr lang="en-US" sz="1800" b="1" i="0" dirty="0">
                <a:solidFill>
                  <a:srgbClr val="242424"/>
                </a:solidFill>
                <a:effectLst/>
                <a:latin typeface="sohne"/>
              </a:rPr>
              <a:t>Fine-tuning can make a pre-trained LLM  to be come a useful chatbot</a:t>
            </a:r>
            <a:br>
              <a:rPr lang="en-US" sz="1400" b="0" i="0" dirty="0">
                <a:solidFill>
                  <a:srgbClr val="242424"/>
                </a:solidFill>
                <a:effectLst/>
                <a:latin typeface="source-serif-pro"/>
              </a:rPr>
            </a:br>
            <a:endParaRPr lang="en-HK" sz="1400" dirty="0"/>
          </a:p>
        </p:txBody>
      </p:sp>
      <p:sp>
        <p:nvSpPr>
          <p:cNvPr id="3" name="Content Placeholder 2">
            <a:extLst>
              <a:ext uri="{FF2B5EF4-FFF2-40B4-BE49-F238E27FC236}">
                <a16:creationId xmlns:a16="http://schemas.microsoft.com/office/drawing/2014/main" id="{AD196E5F-D360-4B2A-4EBB-27142ECE0CB2}"/>
              </a:ext>
            </a:extLst>
          </p:cNvPr>
          <p:cNvSpPr>
            <a:spLocks noGrp="1"/>
          </p:cNvSpPr>
          <p:nvPr>
            <p:ph idx="1"/>
          </p:nvPr>
        </p:nvSpPr>
        <p:spPr>
          <a:xfrm>
            <a:off x="628650" y="420573"/>
            <a:ext cx="7886700" cy="4351338"/>
          </a:xfrm>
        </p:spPr>
        <p:txBody>
          <a:bodyPr>
            <a:normAutofit/>
          </a:bodyPr>
          <a:lstStyle/>
          <a:p>
            <a:r>
              <a:rPr lang="en-US" sz="2000" b="0" i="0" dirty="0">
                <a:solidFill>
                  <a:srgbClr val="242424"/>
                </a:solidFill>
                <a:effectLst/>
                <a:latin typeface="source-serif-pro"/>
              </a:rPr>
              <a:t>Fine-tuning is the training continuation of general large model to make the model capable of a specific task. I.e. train the system to be a cardiologist.</a:t>
            </a:r>
            <a:endParaRPr lang="en-HK" sz="2000" dirty="0"/>
          </a:p>
        </p:txBody>
      </p:sp>
      <p:sp>
        <p:nvSpPr>
          <p:cNvPr id="4" name="Footer Placeholder 3">
            <a:extLst>
              <a:ext uri="{FF2B5EF4-FFF2-40B4-BE49-F238E27FC236}">
                <a16:creationId xmlns:a16="http://schemas.microsoft.com/office/drawing/2014/main" id="{B9612624-437E-D47E-5660-4C6452709601}"/>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B70671BB-CFCE-5760-FD0F-B174937EE0A5}"/>
              </a:ext>
            </a:extLst>
          </p:cNvPr>
          <p:cNvSpPr>
            <a:spLocks noGrp="1"/>
          </p:cNvSpPr>
          <p:nvPr>
            <p:ph type="sldNum" sz="quarter" idx="12"/>
          </p:nvPr>
        </p:nvSpPr>
        <p:spPr/>
        <p:txBody>
          <a:bodyPr/>
          <a:lstStyle/>
          <a:p>
            <a:fld id="{29CB84F4-D896-4BEF-A324-A5A280F0CB42}" type="slidenum">
              <a:rPr lang="en-HK" smtClean="0"/>
              <a:t>84</a:t>
            </a:fld>
            <a:endParaRPr lang="en-HK"/>
          </a:p>
        </p:txBody>
      </p:sp>
      <p:sp>
        <p:nvSpPr>
          <p:cNvPr id="7" name="TextBox 6">
            <a:extLst>
              <a:ext uri="{FF2B5EF4-FFF2-40B4-BE49-F238E27FC236}">
                <a16:creationId xmlns:a16="http://schemas.microsoft.com/office/drawing/2014/main" id="{841B1774-4747-3819-D8FF-16CC955EA8F5}"/>
              </a:ext>
            </a:extLst>
          </p:cNvPr>
          <p:cNvSpPr txBox="1"/>
          <p:nvPr/>
        </p:nvSpPr>
        <p:spPr>
          <a:xfrm>
            <a:off x="628650" y="4550735"/>
            <a:ext cx="3688169" cy="2308324"/>
          </a:xfrm>
          <a:prstGeom prst="rect">
            <a:avLst/>
          </a:prstGeom>
          <a:noFill/>
        </p:spPr>
        <p:txBody>
          <a:bodyPr wrap="square">
            <a:spAutoFit/>
          </a:bodyPr>
          <a:lstStyle/>
          <a:p>
            <a:r>
              <a:rPr lang="en-US" sz="1800" b="1" i="0" dirty="0">
                <a:solidFill>
                  <a:srgbClr val="242424"/>
                </a:solidFill>
                <a:effectLst/>
                <a:latin typeface="sohne"/>
              </a:rPr>
              <a:t>E.g. pre-trained</a:t>
            </a:r>
            <a:r>
              <a:rPr lang="en-US" b="1" dirty="0">
                <a:solidFill>
                  <a:srgbClr val="242424"/>
                </a:solidFill>
                <a:latin typeface="sohne"/>
              </a:rPr>
              <a:t> LLM</a:t>
            </a:r>
          </a:p>
          <a:p>
            <a:r>
              <a:rPr lang="en-US" b="0" i="0" dirty="0">
                <a:solidFill>
                  <a:srgbClr val="1F1F1F"/>
                </a:solidFill>
                <a:effectLst/>
                <a:latin typeface="Arial" panose="020B0604020202020204" pitchFamily="34" charset="0"/>
              </a:rPr>
              <a:t>As a transformer-based model, </a:t>
            </a:r>
            <a:r>
              <a:rPr lang="en-US" b="0" i="0" dirty="0">
                <a:solidFill>
                  <a:srgbClr val="040C28"/>
                </a:solidFill>
                <a:effectLst/>
                <a:latin typeface="Arial" panose="020B0604020202020204" pitchFamily="34" charset="0"/>
              </a:rPr>
              <a:t>GPT-4 uses a paradigm where pre-training</a:t>
            </a:r>
            <a:r>
              <a:rPr lang="en-US" b="0" i="0" dirty="0">
                <a:solidFill>
                  <a:srgbClr val="1F1F1F"/>
                </a:solidFill>
                <a:effectLst/>
                <a:latin typeface="Arial" panose="020B0604020202020204" pitchFamily="34" charset="0"/>
              </a:rPr>
              <a:t> using both public data and "data licensed from third-party providers" is used to predict the next token.</a:t>
            </a:r>
            <a:r>
              <a:rPr lang="en-US" sz="1800" b="1" i="0" dirty="0">
                <a:solidFill>
                  <a:srgbClr val="242424"/>
                </a:solidFill>
                <a:effectLst/>
                <a:latin typeface="sohne"/>
              </a:rPr>
              <a:t> </a:t>
            </a:r>
            <a:endParaRPr lang="en-HK" dirty="0"/>
          </a:p>
          <a:p>
            <a:r>
              <a:rPr lang="en-US" sz="1800" b="1" i="0" dirty="0">
                <a:solidFill>
                  <a:srgbClr val="242424"/>
                </a:solidFill>
                <a:effectLst/>
                <a:latin typeface="sohne"/>
                <a:hlinkClick r:id="rId3"/>
              </a:rPr>
              <a:t>https://en.wikipedia.org/wiki/GPT-4</a:t>
            </a:r>
            <a:r>
              <a:rPr lang="en-US" sz="1800" b="1" i="0" dirty="0">
                <a:solidFill>
                  <a:srgbClr val="242424"/>
                </a:solidFill>
                <a:effectLst/>
                <a:latin typeface="sohne"/>
              </a:rPr>
              <a:t>  </a:t>
            </a:r>
            <a:endParaRPr lang="en-HK" dirty="0"/>
          </a:p>
        </p:txBody>
      </p:sp>
      <p:sp>
        <p:nvSpPr>
          <p:cNvPr id="9" name="TextBox 8">
            <a:extLst>
              <a:ext uri="{FF2B5EF4-FFF2-40B4-BE49-F238E27FC236}">
                <a16:creationId xmlns:a16="http://schemas.microsoft.com/office/drawing/2014/main" id="{60959CB7-CA27-474E-BDED-8CAEE3CFBCCA}"/>
              </a:ext>
            </a:extLst>
          </p:cNvPr>
          <p:cNvSpPr txBox="1"/>
          <p:nvPr/>
        </p:nvSpPr>
        <p:spPr>
          <a:xfrm>
            <a:off x="4364840" y="4550735"/>
            <a:ext cx="4572000" cy="1754326"/>
          </a:xfrm>
          <a:prstGeom prst="rect">
            <a:avLst/>
          </a:prstGeom>
          <a:noFill/>
        </p:spPr>
        <p:txBody>
          <a:bodyPr wrap="square">
            <a:spAutoFit/>
          </a:bodyPr>
          <a:lstStyle/>
          <a:p>
            <a:r>
              <a:rPr lang="en-US" sz="1800" b="1" i="0" dirty="0">
                <a:solidFill>
                  <a:srgbClr val="242424"/>
                </a:solidFill>
                <a:effectLst/>
                <a:latin typeface="sohne"/>
              </a:rPr>
              <a:t>After fine tuning</a:t>
            </a:r>
          </a:p>
          <a:p>
            <a:r>
              <a:rPr lang="en-US" b="0" i="0" dirty="0">
                <a:solidFill>
                  <a:srgbClr val="202122"/>
                </a:solidFill>
                <a:effectLst/>
                <a:latin typeface="Arial" panose="020B0604020202020204" pitchFamily="34" charset="0"/>
              </a:rPr>
              <a:t>ChatGPT is based on particular </a:t>
            </a:r>
            <a:r>
              <a:rPr lang="en-US" b="0" i="0" u="none" strike="noStrike" dirty="0">
                <a:effectLst/>
                <a:latin typeface="Arial" panose="020B0604020202020204" pitchFamily="34" charset="0"/>
                <a:hlinkClick r:id="rId4" tooltip="Generative pre-trained transformer"/>
              </a:rPr>
              <a:t>GPT foundation models</a:t>
            </a:r>
            <a:r>
              <a:rPr lang="en-US" b="0" i="0" dirty="0">
                <a:solidFill>
                  <a:srgbClr val="202122"/>
                </a:solidFill>
                <a:effectLst/>
                <a:latin typeface="Arial" panose="020B0604020202020204" pitchFamily="34" charset="0"/>
              </a:rPr>
              <a:t>, namely </a:t>
            </a:r>
            <a:r>
              <a:rPr lang="en-US" b="0" i="0" u="none" strike="noStrike" dirty="0">
                <a:effectLst/>
                <a:latin typeface="Arial" panose="020B0604020202020204" pitchFamily="34" charset="0"/>
                <a:hlinkClick r:id="rId3" tooltip="GPT-4"/>
              </a:rPr>
              <a:t>GPT-4</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5" tooltip="GPT-4o"/>
              </a:rPr>
              <a:t>GPT-4o</a:t>
            </a:r>
            <a:r>
              <a:rPr lang="en-US" b="0" i="0" dirty="0">
                <a:solidFill>
                  <a:srgbClr val="202122"/>
                </a:solidFill>
                <a:effectLst/>
                <a:latin typeface="Arial" panose="020B0604020202020204" pitchFamily="34" charset="0"/>
              </a:rPr>
              <a:t> and </a:t>
            </a:r>
            <a:r>
              <a:rPr lang="en-US" b="0" i="0" u="none" strike="noStrike" dirty="0">
                <a:effectLst/>
                <a:latin typeface="Arial" panose="020B0604020202020204" pitchFamily="34" charset="0"/>
                <a:hlinkClick r:id="rId6" tooltip="GPT-4o mini"/>
              </a:rPr>
              <a:t>GPT-4o mini</a:t>
            </a:r>
            <a:r>
              <a:rPr lang="en-US" b="0" i="0" dirty="0">
                <a:solidFill>
                  <a:srgbClr val="202122"/>
                </a:solidFill>
                <a:effectLst/>
                <a:latin typeface="Arial" panose="020B0604020202020204" pitchFamily="34" charset="0"/>
              </a:rPr>
              <a:t>, that were </a:t>
            </a:r>
            <a:r>
              <a:rPr lang="en-US" b="0" i="0" u="none" strike="noStrike" dirty="0">
                <a:effectLst/>
                <a:latin typeface="Arial" panose="020B0604020202020204" pitchFamily="34" charset="0"/>
                <a:hlinkClick r:id="rId7" tooltip="Fine-tuning (machine learning)"/>
              </a:rPr>
              <a:t>fine-tuned</a:t>
            </a:r>
            <a:r>
              <a:rPr lang="en-US" b="0" i="0" dirty="0">
                <a:solidFill>
                  <a:srgbClr val="202122"/>
                </a:solidFill>
                <a:effectLst/>
                <a:latin typeface="Arial" panose="020B0604020202020204" pitchFamily="34" charset="0"/>
              </a:rPr>
              <a:t> to target conversational usage.</a:t>
            </a:r>
            <a:r>
              <a:rPr lang="en-US" b="0" i="0" u="none" strike="noStrike" baseline="30000" dirty="0">
                <a:solidFill>
                  <a:srgbClr val="202122"/>
                </a:solidFill>
                <a:effectLst/>
                <a:latin typeface="Arial" panose="020B0604020202020204" pitchFamily="34" charset="0"/>
                <a:hlinkClick r:id="rId8"/>
              </a:rPr>
              <a:t>[18]</a:t>
            </a:r>
            <a:r>
              <a:rPr lang="en-US" b="0" i="0" dirty="0">
                <a:solidFill>
                  <a:srgbClr val="202122"/>
                </a:solidFill>
                <a:effectLst/>
                <a:latin typeface="Arial" panose="020B0604020202020204" pitchFamily="34" charset="0"/>
              </a:rPr>
              <a:t> </a:t>
            </a:r>
            <a:endParaRPr lang="en-US" b="1" dirty="0">
              <a:solidFill>
                <a:srgbClr val="242424"/>
              </a:solidFill>
              <a:latin typeface="sohne"/>
            </a:endParaRPr>
          </a:p>
          <a:p>
            <a:r>
              <a:rPr lang="en-US" sz="1800" b="1" i="0" dirty="0">
                <a:solidFill>
                  <a:srgbClr val="242424"/>
                </a:solidFill>
                <a:effectLst/>
                <a:latin typeface="sohne"/>
                <a:hlinkClick r:id="rId9"/>
              </a:rPr>
              <a:t>https://en.wikipedia.org/wiki/ChatGPT</a:t>
            </a:r>
            <a:r>
              <a:rPr lang="en-US" sz="1800" b="1" i="0" dirty="0">
                <a:solidFill>
                  <a:srgbClr val="242424"/>
                </a:solidFill>
                <a:effectLst/>
                <a:latin typeface="sohne"/>
              </a:rPr>
              <a:t> </a:t>
            </a:r>
          </a:p>
        </p:txBody>
      </p:sp>
    </p:spTree>
    <p:extLst>
      <p:ext uri="{BB962C8B-B14F-4D97-AF65-F5344CB8AC3E}">
        <p14:creationId xmlns:p14="http://schemas.microsoft.com/office/powerpoint/2010/main" val="288113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C2DD-2519-EF6A-80AE-2B06FEEE5570}"/>
              </a:ext>
            </a:extLst>
          </p:cNvPr>
          <p:cNvSpPr>
            <a:spLocks noGrp="1"/>
          </p:cNvSpPr>
          <p:nvPr>
            <p:ph type="title"/>
          </p:nvPr>
        </p:nvSpPr>
        <p:spPr/>
        <p:txBody>
          <a:bodyPr>
            <a:normAutofit fontScale="90000"/>
          </a:bodyPr>
          <a:lstStyle/>
          <a:p>
            <a:r>
              <a:rPr lang="en-US" dirty="0"/>
              <a:t>Another fine-tuning step:</a:t>
            </a:r>
            <a:br>
              <a:rPr lang="en-US" dirty="0"/>
            </a:br>
            <a:endParaRPr lang="en-US" dirty="0"/>
          </a:p>
        </p:txBody>
      </p:sp>
      <p:sp>
        <p:nvSpPr>
          <p:cNvPr id="3" name="Content Placeholder 2">
            <a:extLst>
              <a:ext uri="{FF2B5EF4-FFF2-40B4-BE49-F238E27FC236}">
                <a16:creationId xmlns:a16="http://schemas.microsoft.com/office/drawing/2014/main" id="{30859945-CAEB-BB04-87C8-2C9C94C0EFCE}"/>
              </a:ext>
            </a:extLst>
          </p:cNvPr>
          <p:cNvSpPr>
            <a:spLocks noGrp="1"/>
          </p:cNvSpPr>
          <p:nvPr>
            <p:ph idx="1"/>
          </p:nvPr>
        </p:nvSpPr>
        <p:spPr/>
        <p:txBody>
          <a:bodyPr/>
          <a:lstStyle/>
          <a:p>
            <a:r>
              <a:rPr lang="en-US" dirty="0"/>
              <a:t>Reinforcement learning human feedback(RLHF)</a:t>
            </a:r>
          </a:p>
          <a:p>
            <a:pPr lvl="1"/>
            <a:r>
              <a:rPr lang="en-US" dirty="0"/>
              <a:t>It is a trial-and-error interactive method, the system proses a solution ,, it gains reward if correct and lose if fail.</a:t>
            </a:r>
          </a:p>
          <a:p>
            <a:pPr lvl="1"/>
            <a:r>
              <a:rPr lang="en-US" dirty="0"/>
              <a:t>Just like human learning process:  make random decisions and gain reward or penalty for their actions. </a:t>
            </a:r>
          </a:p>
        </p:txBody>
      </p:sp>
      <p:sp>
        <p:nvSpPr>
          <p:cNvPr id="4" name="Footer Placeholder 3">
            <a:extLst>
              <a:ext uri="{FF2B5EF4-FFF2-40B4-BE49-F238E27FC236}">
                <a16:creationId xmlns:a16="http://schemas.microsoft.com/office/drawing/2014/main" id="{021B053F-27CE-2E07-30E6-554DB9A9707F}"/>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C5ADFBE6-300C-FDCA-1237-5EAF322BC895}"/>
              </a:ext>
            </a:extLst>
          </p:cNvPr>
          <p:cNvSpPr>
            <a:spLocks noGrp="1"/>
          </p:cNvSpPr>
          <p:nvPr>
            <p:ph type="sldNum" sz="quarter" idx="12"/>
          </p:nvPr>
        </p:nvSpPr>
        <p:spPr/>
        <p:txBody>
          <a:bodyPr/>
          <a:lstStyle/>
          <a:p>
            <a:fld id="{7C12A529-2220-4038-9210-A21DB7BAEFCE}" type="slidenum">
              <a:rPr lang="en-US" smtClean="0"/>
              <a:t>85</a:t>
            </a:fld>
            <a:endParaRPr lang="en-US"/>
          </a:p>
        </p:txBody>
      </p:sp>
    </p:spTree>
    <p:extLst>
      <p:ext uri="{BB962C8B-B14F-4D97-AF65-F5344CB8AC3E}">
        <p14:creationId xmlns:p14="http://schemas.microsoft.com/office/powerpoint/2010/main" val="27523191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A16D-CB3F-EBAD-CC42-FBA0403BEDDE}"/>
              </a:ext>
            </a:extLst>
          </p:cNvPr>
          <p:cNvSpPr>
            <a:spLocks noGrp="1"/>
          </p:cNvSpPr>
          <p:nvPr>
            <p:ph type="title"/>
          </p:nvPr>
        </p:nvSpPr>
        <p:spPr/>
        <p:txBody>
          <a:bodyPr/>
          <a:lstStyle/>
          <a:p>
            <a:r>
              <a:rPr lang="en-US" dirty="0"/>
              <a:t>Reinforcement learning (RL)</a:t>
            </a:r>
            <a:endParaRPr lang="en-HK" dirty="0"/>
          </a:p>
        </p:txBody>
      </p:sp>
      <p:sp>
        <p:nvSpPr>
          <p:cNvPr id="4" name="Footer Placeholder 3">
            <a:extLst>
              <a:ext uri="{FF2B5EF4-FFF2-40B4-BE49-F238E27FC236}">
                <a16:creationId xmlns:a16="http://schemas.microsoft.com/office/drawing/2014/main" id="{82F12B7B-1107-0F67-2CAE-5C9E87FB9828}"/>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F1C0C556-AD1B-70E8-29A8-8D9B72B3BE78}"/>
              </a:ext>
            </a:extLst>
          </p:cNvPr>
          <p:cNvSpPr>
            <a:spLocks noGrp="1"/>
          </p:cNvSpPr>
          <p:nvPr>
            <p:ph type="sldNum" sz="quarter" idx="12"/>
          </p:nvPr>
        </p:nvSpPr>
        <p:spPr/>
        <p:txBody>
          <a:bodyPr/>
          <a:lstStyle/>
          <a:p>
            <a:fld id="{29CB84F4-D896-4BEF-A324-A5A280F0CB42}" type="slidenum">
              <a:rPr lang="en-HK" smtClean="0"/>
              <a:t>86</a:t>
            </a:fld>
            <a:endParaRPr lang="en-HK"/>
          </a:p>
        </p:txBody>
      </p:sp>
      <p:pic>
        <p:nvPicPr>
          <p:cNvPr id="5122" name="Picture 2">
            <a:extLst>
              <a:ext uri="{FF2B5EF4-FFF2-40B4-BE49-F238E27FC236}">
                <a16:creationId xmlns:a16="http://schemas.microsoft.com/office/drawing/2014/main" id="{78556794-DB8F-27CE-B9E0-BECE351D5C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805" y="1825625"/>
            <a:ext cx="585638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8143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F2EED-5594-DCE7-8F30-FC114A03B164}"/>
              </a:ext>
            </a:extLst>
          </p:cNvPr>
          <p:cNvSpPr>
            <a:spLocks noGrp="1"/>
          </p:cNvSpPr>
          <p:nvPr>
            <p:ph type="title"/>
          </p:nvPr>
        </p:nvSpPr>
        <p:spPr/>
        <p:txBody>
          <a:bodyPr>
            <a:normAutofit fontScale="90000"/>
          </a:bodyPr>
          <a:lstStyle/>
          <a:p>
            <a:r>
              <a:rPr lang="en-US" dirty="0"/>
              <a:t>There are four fundamental terms in Reinforcement Learning (RL): </a:t>
            </a:r>
          </a:p>
        </p:txBody>
      </p:sp>
      <p:sp>
        <p:nvSpPr>
          <p:cNvPr id="3" name="Content Placeholder 2">
            <a:extLst>
              <a:ext uri="{FF2B5EF4-FFF2-40B4-BE49-F238E27FC236}">
                <a16:creationId xmlns:a16="http://schemas.microsoft.com/office/drawing/2014/main" id="{228FD127-CCFF-5AD0-DDBE-46DC1290DB4E}"/>
              </a:ext>
            </a:extLst>
          </p:cNvPr>
          <p:cNvSpPr>
            <a:spLocks noGrp="1"/>
          </p:cNvSpPr>
          <p:nvPr>
            <p:ph idx="1"/>
          </p:nvPr>
        </p:nvSpPr>
        <p:spPr>
          <a:xfrm>
            <a:off x="433038" y="1814512"/>
            <a:ext cx="4367561" cy="4906963"/>
          </a:xfrm>
        </p:spPr>
        <p:txBody>
          <a:bodyPr>
            <a:normAutofit fontScale="92500" lnSpcReduction="20000"/>
          </a:bodyPr>
          <a:lstStyle/>
          <a:p>
            <a:pPr marL="971550" lvl="1" indent="-514350">
              <a:buFont typeface="+mj-lt"/>
              <a:buAutoNum type="arabicParenR"/>
            </a:pPr>
            <a:r>
              <a:rPr lang="en-US" dirty="0"/>
              <a:t>action, </a:t>
            </a:r>
          </a:p>
          <a:p>
            <a:pPr marL="971550" lvl="1" indent="-514350">
              <a:buFont typeface="+mj-lt"/>
              <a:buAutoNum type="arabicParenR"/>
            </a:pPr>
            <a:r>
              <a:rPr lang="en-US" dirty="0"/>
              <a:t>state, </a:t>
            </a:r>
          </a:p>
          <a:p>
            <a:pPr marL="971550" lvl="1" indent="-514350">
              <a:buFont typeface="+mj-lt"/>
              <a:buAutoNum type="arabicParenR"/>
            </a:pPr>
            <a:r>
              <a:rPr lang="en-US" dirty="0"/>
              <a:t>policy, and </a:t>
            </a:r>
          </a:p>
          <a:p>
            <a:pPr marL="971550" lvl="1" indent="-514350">
              <a:buFont typeface="+mj-lt"/>
              <a:buAutoNum type="arabicParenR"/>
            </a:pPr>
            <a:r>
              <a:rPr lang="en-US" dirty="0"/>
              <a:t>reward. A policy can be thought of as the brain of the agent. At first, there is no policy and the agent takes random actions. And by observing the rewards after certain actions, the policy is being created.</a:t>
            </a:r>
          </a:p>
        </p:txBody>
      </p:sp>
      <p:sp>
        <p:nvSpPr>
          <p:cNvPr id="4" name="Footer Placeholder 3">
            <a:extLst>
              <a:ext uri="{FF2B5EF4-FFF2-40B4-BE49-F238E27FC236}">
                <a16:creationId xmlns:a16="http://schemas.microsoft.com/office/drawing/2014/main" id="{ED5569B7-9F44-9809-594E-7C5BA7302732}"/>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D6807941-FCFA-30F4-C90D-C9CDC596512B}"/>
              </a:ext>
            </a:extLst>
          </p:cNvPr>
          <p:cNvSpPr>
            <a:spLocks noGrp="1"/>
          </p:cNvSpPr>
          <p:nvPr>
            <p:ph type="sldNum" sz="quarter" idx="12"/>
          </p:nvPr>
        </p:nvSpPr>
        <p:spPr/>
        <p:txBody>
          <a:bodyPr/>
          <a:lstStyle/>
          <a:p>
            <a:fld id="{7C12A529-2220-4038-9210-A21DB7BAEFCE}" type="slidenum">
              <a:rPr lang="en-US" smtClean="0"/>
              <a:t>87</a:t>
            </a:fld>
            <a:endParaRPr lang="en-US"/>
          </a:p>
        </p:txBody>
      </p:sp>
      <p:pic>
        <p:nvPicPr>
          <p:cNvPr id="6" name="Picture 2">
            <a:extLst>
              <a:ext uri="{FF2B5EF4-FFF2-40B4-BE49-F238E27FC236}">
                <a16:creationId xmlns:a16="http://schemas.microsoft.com/office/drawing/2014/main" id="{1DD0D196-F60C-306E-7EBA-4C11A8748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43005"/>
            <a:ext cx="4495800" cy="334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190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3169-1D6F-A58B-B16F-4439C3A74877}"/>
              </a:ext>
            </a:extLst>
          </p:cNvPr>
          <p:cNvSpPr>
            <a:spLocks noGrp="1"/>
          </p:cNvSpPr>
          <p:nvPr>
            <p:ph type="title"/>
          </p:nvPr>
        </p:nvSpPr>
        <p:spPr>
          <a:xfrm>
            <a:off x="628650" y="1"/>
            <a:ext cx="7886700" cy="745264"/>
          </a:xfrm>
        </p:spPr>
        <p:txBody>
          <a:bodyPr>
            <a:normAutofit fontScale="90000"/>
          </a:bodyPr>
          <a:lstStyle/>
          <a:p>
            <a:r>
              <a:rPr lang="en-US" sz="4400" dirty="0"/>
              <a:t>Reinforcement fine tuning LLMs</a:t>
            </a:r>
            <a:endParaRPr lang="en-HK" dirty="0"/>
          </a:p>
        </p:txBody>
      </p:sp>
      <p:sp>
        <p:nvSpPr>
          <p:cNvPr id="3" name="Content Placeholder 2">
            <a:extLst>
              <a:ext uri="{FF2B5EF4-FFF2-40B4-BE49-F238E27FC236}">
                <a16:creationId xmlns:a16="http://schemas.microsoft.com/office/drawing/2014/main" id="{ECBE923A-1555-70CA-0EA5-3B9F7F69DD81}"/>
              </a:ext>
            </a:extLst>
          </p:cNvPr>
          <p:cNvSpPr>
            <a:spLocks noGrp="1"/>
          </p:cNvSpPr>
          <p:nvPr>
            <p:ph idx="1"/>
          </p:nvPr>
        </p:nvSpPr>
        <p:spPr>
          <a:xfrm>
            <a:off x="593338" y="786810"/>
            <a:ext cx="8322062" cy="4351338"/>
          </a:xfrm>
        </p:spPr>
        <p:txBody>
          <a:bodyPr>
            <a:normAutofit/>
          </a:bodyPr>
          <a:lstStyle/>
          <a:p>
            <a:r>
              <a:rPr lang="en-US" dirty="0"/>
              <a:t>You can use two methods to update weights</a:t>
            </a:r>
          </a:p>
          <a:p>
            <a:pPr lvl="1"/>
            <a:r>
              <a:rPr lang="en-US" dirty="0"/>
              <a:t>Human expert</a:t>
            </a:r>
          </a:p>
          <a:p>
            <a:pPr lvl="1"/>
            <a:r>
              <a:rPr lang="en-US" dirty="0"/>
              <a:t>Use a reward model to classify outputs of the LLM</a:t>
            </a:r>
            <a:endParaRPr lang="en-HK" sz="2400" dirty="0"/>
          </a:p>
        </p:txBody>
      </p:sp>
      <p:sp>
        <p:nvSpPr>
          <p:cNvPr id="4" name="Footer Placeholder 3">
            <a:extLst>
              <a:ext uri="{FF2B5EF4-FFF2-40B4-BE49-F238E27FC236}">
                <a16:creationId xmlns:a16="http://schemas.microsoft.com/office/drawing/2014/main" id="{3157093A-634F-313E-6910-941C0906D764}"/>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2A279247-54E0-1CF6-876D-26C94993FA30}"/>
              </a:ext>
            </a:extLst>
          </p:cNvPr>
          <p:cNvSpPr>
            <a:spLocks noGrp="1"/>
          </p:cNvSpPr>
          <p:nvPr>
            <p:ph type="sldNum" sz="quarter" idx="12"/>
          </p:nvPr>
        </p:nvSpPr>
        <p:spPr/>
        <p:txBody>
          <a:bodyPr/>
          <a:lstStyle/>
          <a:p>
            <a:fld id="{29CB84F4-D896-4BEF-A324-A5A280F0CB42}" type="slidenum">
              <a:rPr lang="en-HK" smtClean="0"/>
              <a:t>88</a:t>
            </a:fld>
            <a:endParaRPr lang="en-HK"/>
          </a:p>
        </p:txBody>
      </p:sp>
      <p:pic>
        <p:nvPicPr>
          <p:cNvPr id="6" name="Picture 2">
            <a:extLst>
              <a:ext uri="{FF2B5EF4-FFF2-40B4-BE49-F238E27FC236}">
                <a16:creationId xmlns:a16="http://schemas.microsoft.com/office/drawing/2014/main" id="{89EE2641-D735-DEA9-AA7A-17517EBD4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62" y="2771380"/>
            <a:ext cx="6675917" cy="3299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364B33-A3FD-31EC-8E20-7FEA70CACCD3}"/>
              </a:ext>
            </a:extLst>
          </p:cNvPr>
          <p:cNvSpPr txBox="1"/>
          <p:nvPr/>
        </p:nvSpPr>
        <p:spPr>
          <a:xfrm>
            <a:off x="628650" y="5892582"/>
            <a:ext cx="7523864" cy="646331"/>
          </a:xfrm>
          <a:prstGeom prst="rect">
            <a:avLst/>
          </a:prstGeom>
          <a:noFill/>
        </p:spPr>
        <p:txBody>
          <a:bodyPr wrap="square">
            <a:spAutoFit/>
          </a:bodyPr>
          <a:lstStyle/>
          <a:p>
            <a:r>
              <a:rPr lang="en-US" sz="1800" dirty="0">
                <a:hlinkClick r:id="rId3"/>
              </a:rPr>
              <a:t>Everything to learn about Large Language Models(Part 2/3 Pre-training and Fine-tuning) | by Kerem </a:t>
            </a:r>
            <a:r>
              <a:rPr lang="en-US" sz="1800" dirty="0" err="1">
                <a:hlinkClick r:id="rId3"/>
              </a:rPr>
              <a:t>Aydın</a:t>
            </a:r>
            <a:r>
              <a:rPr lang="en-US" sz="1800" dirty="0">
                <a:hlinkClick r:id="rId3"/>
              </a:rPr>
              <a:t> | Medium</a:t>
            </a:r>
            <a:r>
              <a:rPr lang="en-US" sz="1800" dirty="0"/>
              <a:t>  </a:t>
            </a:r>
            <a:endParaRPr lang="en-HK" dirty="0"/>
          </a:p>
        </p:txBody>
      </p:sp>
    </p:spTree>
    <p:extLst>
      <p:ext uri="{BB962C8B-B14F-4D97-AF65-F5344CB8AC3E}">
        <p14:creationId xmlns:p14="http://schemas.microsoft.com/office/powerpoint/2010/main" val="952387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3089-3A0F-D3E2-2ECB-E2FBFFE00105}"/>
              </a:ext>
            </a:extLst>
          </p:cNvPr>
          <p:cNvSpPr>
            <a:spLocks noGrp="1"/>
          </p:cNvSpPr>
          <p:nvPr>
            <p:ph type="title"/>
          </p:nvPr>
        </p:nvSpPr>
        <p:spPr>
          <a:xfrm>
            <a:off x="171450" y="223284"/>
            <a:ext cx="4506876" cy="1249758"/>
          </a:xfrm>
        </p:spPr>
        <p:txBody>
          <a:bodyPr>
            <a:noAutofit/>
          </a:bodyPr>
          <a:lstStyle/>
          <a:p>
            <a:r>
              <a:rPr lang="en-US" sz="3200" dirty="0"/>
              <a:t>Case study of LLMs: </a:t>
            </a:r>
            <a:br>
              <a:rPr lang="en-US" sz="3200" dirty="0"/>
            </a:br>
            <a:r>
              <a:rPr lang="en-US" sz="3200" dirty="0"/>
              <a:t>Llama vs GPT </a:t>
            </a:r>
            <a:br>
              <a:rPr lang="en-US" sz="2000" dirty="0"/>
            </a:br>
            <a:r>
              <a:rPr lang="en-US" sz="1800" dirty="0">
                <a:hlinkClick r:id="rId2"/>
              </a:rPr>
              <a:t>https://zh.wikipedia.org/wiki/Facebook</a:t>
            </a:r>
            <a:r>
              <a:rPr lang="en-US" sz="1800" dirty="0"/>
              <a:t> </a:t>
            </a:r>
            <a:br>
              <a:rPr lang="en-US" sz="1800" dirty="0"/>
            </a:br>
            <a:r>
              <a:rPr lang="en-US" sz="1800" dirty="0">
                <a:hlinkClick r:id="rId3"/>
              </a:rPr>
              <a:t>https://openai.com/</a:t>
            </a:r>
            <a:r>
              <a:rPr lang="en-US" sz="1800" dirty="0"/>
              <a:t> </a:t>
            </a:r>
            <a:endParaRPr lang="en-HK" sz="1600" dirty="0"/>
          </a:p>
        </p:txBody>
      </p:sp>
      <p:sp>
        <p:nvSpPr>
          <p:cNvPr id="3" name="Content Placeholder 2">
            <a:extLst>
              <a:ext uri="{FF2B5EF4-FFF2-40B4-BE49-F238E27FC236}">
                <a16:creationId xmlns:a16="http://schemas.microsoft.com/office/drawing/2014/main" id="{22F62168-A225-BFD7-7CFB-EB295BBE1533}"/>
              </a:ext>
            </a:extLst>
          </p:cNvPr>
          <p:cNvSpPr>
            <a:spLocks noGrp="1"/>
          </p:cNvSpPr>
          <p:nvPr>
            <p:ph idx="1"/>
          </p:nvPr>
        </p:nvSpPr>
        <p:spPr>
          <a:xfrm>
            <a:off x="75269" y="1782004"/>
            <a:ext cx="5038991" cy="5075996"/>
          </a:xfrm>
        </p:spPr>
        <p:txBody>
          <a:bodyPr>
            <a:normAutofit/>
          </a:bodyPr>
          <a:lstStyle/>
          <a:p>
            <a:r>
              <a:rPr lang="en-US" sz="2400" dirty="0"/>
              <a:t>Llama </a:t>
            </a:r>
            <a:r>
              <a:rPr lang="en-US" sz="2400" b="0" i="0" dirty="0">
                <a:solidFill>
                  <a:srgbClr val="1F1F1F"/>
                </a:solidFill>
                <a:effectLst/>
                <a:latin typeface="Arial" panose="020B0604020202020204" pitchFamily="34" charset="0"/>
              </a:rPr>
              <a:t>3.2 has 90B parameters, trained from </a:t>
            </a:r>
            <a:r>
              <a:rPr lang="en-US" sz="2400" b="0" i="0" dirty="0">
                <a:solidFill>
                  <a:srgbClr val="202122"/>
                </a:solidFill>
                <a:effectLst/>
                <a:latin typeface="Arial" panose="020B0604020202020204" pitchFamily="34" charset="0"/>
              </a:rPr>
              <a:t>about 200 billion tokens.</a:t>
            </a:r>
          </a:p>
          <a:p>
            <a:r>
              <a:rPr lang="en-US" sz="2400" b="0" i="0" dirty="0">
                <a:solidFill>
                  <a:srgbClr val="1F1F1F"/>
                </a:solidFill>
                <a:effectLst/>
                <a:latin typeface="Arial" panose="020B0604020202020204" pitchFamily="34" charset="0"/>
              </a:rPr>
              <a:t>GPT-3 has 175B parameters, trained on </a:t>
            </a:r>
            <a:r>
              <a:rPr lang="en-US" sz="2400" b="0" i="0" dirty="0">
                <a:solidFill>
                  <a:srgbClr val="040C28"/>
                </a:solidFill>
                <a:effectLst/>
                <a:latin typeface="Arial" panose="020B0604020202020204" pitchFamily="34" charset="0"/>
              </a:rPr>
              <a:t>about 45TB</a:t>
            </a:r>
            <a:r>
              <a:rPr lang="en-US" sz="2400" b="0" i="0" dirty="0">
                <a:solidFill>
                  <a:srgbClr val="1F1F1F"/>
                </a:solidFill>
                <a:effectLst/>
                <a:latin typeface="Arial" panose="020B0604020202020204" pitchFamily="34" charset="0"/>
              </a:rPr>
              <a:t> of text data from different sources</a:t>
            </a:r>
            <a:r>
              <a:rPr lang="en-US" sz="2400" b="0" i="0" dirty="0">
                <a:solidFill>
                  <a:srgbClr val="222222"/>
                </a:solidFill>
                <a:effectLst/>
                <a:latin typeface="OpenAISans"/>
              </a:rPr>
              <a:t> </a:t>
            </a:r>
            <a:r>
              <a:rPr lang="en-US" sz="1800" b="0" i="0" dirty="0">
                <a:solidFill>
                  <a:srgbClr val="222222"/>
                </a:solidFill>
                <a:effectLst/>
                <a:latin typeface="OpenAISans"/>
                <a:hlinkClick r:id="rId4"/>
              </a:rPr>
              <a:t>https://www.springboard.com/blog/data-science/machine-learning-gpt-3-open-ai/</a:t>
            </a:r>
            <a:r>
              <a:rPr lang="en-US" sz="1800" b="0" i="0" dirty="0">
                <a:solidFill>
                  <a:srgbClr val="222222"/>
                </a:solidFill>
                <a:effectLst/>
                <a:latin typeface="OpenAISans"/>
              </a:rPr>
              <a:t> </a:t>
            </a:r>
          </a:p>
          <a:p>
            <a:pPr algn="l">
              <a:spcAft>
                <a:spcPts val="375"/>
              </a:spcAft>
            </a:pPr>
            <a:r>
              <a:rPr lang="en-US" sz="2400" dirty="0">
                <a:solidFill>
                  <a:srgbClr val="1F1F1F"/>
                </a:solidFill>
                <a:latin typeface="Arial" panose="020B0604020202020204" pitchFamily="34" charset="0"/>
              </a:rPr>
              <a:t>GPT-4 is estimated to have &gt;1 trillion parameters </a:t>
            </a:r>
            <a:r>
              <a:rPr lang="en-US" sz="900" dirty="0">
                <a:solidFill>
                  <a:srgbClr val="1F1F1F"/>
                </a:solidFill>
                <a:latin typeface="Arial" panose="020B0604020202020204" pitchFamily="34" charset="0"/>
                <a:hlinkClick r:id="rId5"/>
              </a:rPr>
              <a:t>https://cobusgreyling.medium.com/what-are-realistic-gpt-4-size-expectations-73f00c39b832</a:t>
            </a:r>
            <a:r>
              <a:rPr lang="en-US" sz="900" dirty="0">
                <a:solidFill>
                  <a:srgbClr val="1F1F1F"/>
                </a:solidFill>
                <a:latin typeface="Arial" panose="020B0604020202020204" pitchFamily="34" charset="0"/>
              </a:rPr>
              <a:t> </a:t>
            </a:r>
            <a:endParaRPr lang="en-US" dirty="0">
              <a:solidFill>
                <a:srgbClr val="1F1F1F"/>
              </a:solidFill>
              <a:latin typeface="Arial" panose="020B0604020202020204" pitchFamily="34" charset="0"/>
            </a:endParaRPr>
          </a:p>
          <a:p>
            <a:endParaRPr lang="en-US" b="0" i="0" dirty="0">
              <a:solidFill>
                <a:srgbClr val="222222"/>
              </a:solidFill>
              <a:effectLst/>
              <a:latin typeface="OpenAISans"/>
            </a:endParaRPr>
          </a:p>
        </p:txBody>
      </p:sp>
      <p:sp>
        <p:nvSpPr>
          <p:cNvPr id="4" name="Footer Placeholder 3">
            <a:extLst>
              <a:ext uri="{FF2B5EF4-FFF2-40B4-BE49-F238E27FC236}">
                <a16:creationId xmlns:a16="http://schemas.microsoft.com/office/drawing/2014/main" id="{837D3EE0-0FE2-3D19-2BA5-04AE7008E1BD}"/>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1B5C5B11-20DC-2CE7-AE49-F32DD1C313C5}"/>
              </a:ext>
            </a:extLst>
          </p:cNvPr>
          <p:cNvSpPr>
            <a:spLocks noGrp="1"/>
          </p:cNvSpPr>
          <p:nvPr>
            <p:ph type="sldNum" sz="quarter" idx="12"/>
          </p:nvPr>
        </p:nvSpPr>
        <p:spPr/>
        <p:txBody>
          <a:bodyPr/>
          <a:lstStyle/>
          <a:p>
            <a:fld id="{29CB84F4-D896-4BEF-A324-A5A280F0CB42}" type="slidenum">
              <a:rPr lang="en-HK" smtClean="0"/>
              <a:t>89</a:t>
            </a:fld>
            <a:endParaRPr lang="en-HK"/>
          </a:p>
        </p:txBody>
      </p:sp>
      <p:pic>
        <p:nvPicPr>
          <p:cNvPr id="1026" name="Picture 2">
            <a:extLst>
              <a:ext uri="{FF2B5EF4-FFF2-40B4-BE49-F238E27FC236}">
                <a16:creationId xmlns:a16="http://schemas.microsoft.com/office/drawing/2014/main" id="{F654B076-B287-4411-35D5-42F89F498F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5020" y="3834609"/>
            <a:ext cx="3917758" cy="1981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57A832-53F8-2174-004B-12659D1D8ED1}"/>
              </a:ext>
            </a:extLst>
          </p:cNvPr>
          <p:cNvPicPr>
            <a:picLocks noChangeAspect="1"/>
          </p:cNvPicPr>
          <p:nvPr/>
        </p:nvPicPr>
        <p:blipFill>
          <a:blip r:embed="rId7"/>
          <a:stretch>
            <a:fillRect/>
          </a:stretch>
        </p:blipFill>
        <p:spPr>
          <a:xfrm>
            <a:off x="5085020" y="275698"/>
            <a:ext cx="3917758" cy="1806091"/>
          </a:xfrm>
          <a:prstGeom prst="rect">
            <a:avLst/>
          </a:prstGeom>
        </p:spPr>
      </p:pic>
      <p:sp>
        <p:nvSpPr>
          <p:cNvPr id="10" name="TextBox 9">
            <a:extLst>
              <a:ext uri="{FF2B5EF4-FFF2-40B4-BE49-F238E27FC236}">
                <a16:creationId xmlns:a16="http://schemas.microsoft.com/office/drawing/2014/main" id="{04F7A407-70CA-B0B0-DA1C-15FBE7806059}"/>
              </a:ext>
            </a:extLst>
          </p:cNvPr>
          <p:cNvSpPr txBox="1"/>
          <p:nvPr/>
        </p:nvSpPr>
        <p:spPr>
          <a:xfrm>
            <a:off x="4556052" y="2080281"/>
            <a:ext cx="4587948" cy="1692771"/>
          </a:xfrm>
          <a:prstGeom prst="rect">
            <a:avLst/>
          </a:prstGeom>
          <a:noFill/>
        </p:spPr>
        <p:txBody>
          <a:bodyPr wrap="square">
            <a:spAutoFit/>
          </a:bodyPr>
          <a:lstStyle/>
          <a:p>
            <a:pPr lvl="1"/>
            <a:r>
              <a:rPr lang="en-US" sz="1600" b="0" i="0" dirty="0">
                <a:solidFill>
                  <a:srgbClr val="040C28"/>
                </a:solidFill>
                <a:effectLst/>
                <a:latin typeface="Arial" panose="020B0604020202020204" pitchFamily="34" charset="0"/>
              </a:rPr>
              <a:t>1G=2^30=1073741824 (in binary format)</a:t>
            </a:r>
          </a:p>
          <a:p>
            <a:pPr lvl="1"/>
            <a:r>
              <a:rPr lang="en-US" sz="1600" b="0" i="0" dirty="0">
                <a:solidFill>
                  <a:srgbClr val="040C28"/>
                </a:solidFill>
                <a:effectLst/>
                <a:latin typeface="Arial" panose="020B0604020202020204" pitchFamily="34" charset="0"/>
              </a:rPr>
              <a:t>1 billion(B)=10^9=</a:t>
            </a:r>
            <a:r>
              <a:rPr lang="en-HK" sz="1600" b="0" i="0" dirty="0">
                <a:solidFill>
                  <a:srgbClr val="1F1F1F"/>
                </a:solidFill>
                <a:effectLst/>
                <a:latin typeface="Arial" panose="020B0604020202020204" pitchFamily="34" charset="0"/>
              </a:rPr>
              <a:t>1000000000 (decimal format) </a:t>
            </a:r>
            <a:r>
              <a:rPr lang="en-US" sz="1800" b="0" i="0" dirty="0">
                <a:solidFill>
                  <a:srgbClr val="222222"/>
                </a:solidFill>
                <a:effectLst/>
                <a:latin typeface="OpenAISans"/>
                <a:hlinkClick r:id="rId8"/>
              </a:rPr>
              <a:t>https://cryptosmith.com/2013/10/18/memory-sizes-kilo-mega-giga-tera-peta-exa/</a:t>
            </a:r>
            <a:r>
              <a:rPr lang="en-US" sz="1800" dirty="0">
                <a:solidFill>
                  <a:srgbClr val="222222"/>
                </a:solidFill>
                <a:latin typeface="OpenAISans"/>
              </a:rPr>
              <a:t> </a:t>
            </a:r>
            <a:endParaRPr lang="en-US" sz="1800" b="0" i="0" dirty="0">
              <a:solidFill>
                <a:srgbClr val="222222"/>
              </a:solidFill>
              <a:effectLst/>
              <a:latin typeface="OpenAISans"/>
            </a:endParaRPr>
          </a:p>
          <a:p>
            <a:pPr lvl="1"/>
            <a:endParaRPr lang="en-US" sz="1800" b="0" i="0" dirty="0">
              <a:solidFill>
                <a:srgbClr val="040C28"/>
              </a:solidFill>
              <a:effectLst/>
              <a:latin typeface="Arial" panose="020B0604020202020204" pitchFamily="34" charset="0"/>
            </a:endParaRPr>
          </a:p>
        </p:txBody>
      </p:sp>
    </p:spTree>
    <p:extLst>
      <p:ext uri="{BB962C8B-B14F-4D97-AF65-F5344CB8AC3E}">
        <p14:creationId xmlns:p14="http://schemas.microsoft.com/office/powerpoint/2010/main" val="24410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1b) Input embedding using </a:t>
            </a:r>
            <a:r>
              <a:rPr lang="en-US" dirty="0" err="1"/>
              <a:t>subwords</a:t>
            </a:r>
            <a:endParaRPr lang="en-US" dirty="0"/>
          </a:p>
        </p:txBody>
      </p:sp>
      <p:sp>
        <p:nvSpPr>
          <p:cNvPr id="3" name="Content Placeholder 2"/>
          <p:cNvSpPr>
            <a:spLocks noGrp="1"/>
          </p:cNvSpPr>
          <p:nvPr>
            <p:ph idx="1"/>
          </p:nvPr>
        </p:nvSpPr>
        <p:spPr>
          <a:xfrm>
            <a:off x="628651" y="1295400"/>
            <a:ext cx="5238750" cy="4881563"/>
          </a:xfrm>
        </p:spPr>
        <p:txBody>
          <a:bodyPr>
            <a:normAutofit fontScale="62500" lnSpcReduction="20000"/>
          </a:bodyPr>
          <a:lstStyle/>
          <a:p>
            <a:r>
              <a:rPr lang="en-US" dirty="0"/>
              <a:t>In Natural Language </a:t>
            </a:r>
            <a:r>
              <a:rPr lang="en-US" dirty="0" err="1"/>
              <a:t>Proecessing</a:t>
            </a:r>
            <a:r>
              <a:rPr lang="en-US" dirty="0"/>
              <a:t> NLP, it is common to resent a word using an algorithm called </a:t>
            </a:r>
            <a:r>
              <a:rPr lang="en-US" dirty="0" err="1"/>
              <a:t>wordpiece</a:t>
            </a:r>
            <a:r>
              <a:rPr lang="en-US" dirty="0"/>
              <a:t> </a:t>
            </a:r>
          </a:p>
          <a:p>
            <a:r>
              <a:rPr lang="en-US" dirty="0">
                <a:hlinkClick r:id="rId2"/>
              </a:rPr>
              <a:t>https://huggingface.co/learn/llm-course/chapter6/6</a:t>
            </a:r>
            <a:r>
              <a:rPr lang="en-US" dirty="0"/>
              <a:t> , </a:t>
            </a:r>
          </a:p>
          <a:p>
            <a:r>
              <a:rPr lang="en-US" dirty="0"/>
              <a:t>Method:  word</a:t>
            </a:r>
            <a:r>
              <a:rPr lang="en-US" dirty="0">
                <a:sym typeface="Wingdings" panose="05000000000000000000" pitchFamily="2" charset="2"/>
              </a:rPr>
              <a:t> </a:t>
            </a:r>
            <a:r>
              <a:rPr lang="en-US" dirty="0" err="1">
                <a:sym typeface="Wingdings" panose="05000000000000000000" pitchFamily="2" charset="2"/>
              </a:rPr>
              <a:t>subwords</a:t>
            </a:r>
            <a:endParaRPr lang="en-US" dirty="0"/>
          </a:p>
          <a:p>
            <a:pPr lvl="1"/>
            <a:r>
              <a:rPr lang="en-US" dirty="0"/>
              <a:t>"playing" → ["play", "##</a:t>
            </a:r>
            <a:r>
              <a:rPr lang="en-US" dirty="0" err="1"/>
              <a:t>ing</a:t>
            </a:r>
            <a:r>
              <a:rPr lang="en-US" dirty="0"/>
              <a:t>"] </a:t>
            </a:r>
          </a:p>
          <a:p>
            <a:pPr lvl="1"/>
            <a:r>
              <a:rPr lang="it-IT" dirty="0">
                <a:solidFill>
                  <a:srgbClr val="292929"/>
                </a:solidFill>
                <a:latin typeface="source-serif-pro"/>
              </a:rPr>
              <a:t>"linear" → ["lin", "##ear"]</a:t>
            </a:r>
            <a:endParaRPr lang="it-IT" b="0" i="0" dirty="0">
              <a:solidFill>
                <a:srgbClr val="292929"/>
              </a:solidFill>
              <a:effectLst/>
              <a:latin typeface="source-serif-pro"/>
            </a:endParaRPr>
          </a:p>
          <a:p>
            <a:pPr lvl="1"/>
            <a:r>
              <a:rPr lang="it-IT" dirty="0">
                <a:solidFill>
                  <a:srgbClr val="292929"/>
                </a:solidFill>
                <a:latin typeface="source-serif-pro"/>
              </a:rPr>
              <a:t>"algebra" → ["al", "##ge", "##bra"] </a:t>
            </a:r>
          </a:p>
          <a:p>
            <a:pPr lvl="1"/>
            <a:r>
              <a:rPr lang="it-IT" dirty="0">
                <a:solidFill>
                  <a:srgbClr val="292929"/>
                </a:solidFill>
                <a:latin typeface="source-serif-pro"/>
              </a:rPr>
              <a:t>There may be 30K subwords </a:t>
            </a:r>
          </a:p>
          <a:p>
            <a:r>
              <a:rPr lang="it-IT" dirty="0">
                <a:solidFill>
                  <a:srgbClr val="292929"/>
                </a:solidFill>
                <a:latin typeface="source-serif-pro"/>
              </a:rPr>
              <a:t>Why?: </a:t>
            </a:r>
            <a:r>
              <a:rPr lang="en-US" dirty="0">
                <a:solidFill>
                  <a:srgbClr val="292929"/>
                </a:solidFill>
                <a:latin typeface="source-serif-pro"/>
              </a:rPr>
              <a:t>Reduces Vocabulary Size , words can be combined by </a:t>
            </a:r>
            <a:r>
              <a:rPr lang="en-US" dirty="0" err="1">
                <a:solidFill>
                  <a:srgbClr val="292929"/>
                </a:solidFill>
                <a:latin typeface="source-serif-pro"/>
              </a:rPr>
              <a:t>subwords</a:t>
            </a:r>
            <a:r>
              <a:rPr lang="en-US" dirty="0">
                <a:solidFill>
                  <a:srgbClr val="292929"/>
                </a:solidFill>
                <a:latin typeface="source-serif-pro"/>
              </a:rPr>
              <a:t>, hence total dictionary size is reduced.</a:t>
            </a:r>
          </a:p>
          <a:p>
            <a:r>
              <a:rPr lang="en-US" dirty="0"/>
              <a:t>It uses a trainable neural net (matrix) to convert each </a:t>
            </a:r>
            <a:r>
              <a:rPr lang="en-US" dirty="0" err="1"/>
              <a:t>subword</a:t>
            </a:r>
            <a:r>
              <a:rPr lang="en-US" dirty="0"/>
              <a:t> ( 30000x1 one hot vector) into a vector of 768x1 for each word. (In GPT3 or BERT)</a:t>
            </a:r>
          </a:p>
        </p:txBody>
      </p:sp>
      <p:sp>
        <p:nvSpPr>
          <p:cNvPr id="4" name="Footer Placeholder 3"/>
          <p:cNvSpPr>
            <a:spLocks noGrp="1"/>
          </p:cNvSpPr>
          <p:nvPr>
            <p:ph type="ftr" sz="quarter" idx="11"/>
          </p:nvPr>
        </p:nvSpPr>
        <p:spPr/>
        <p:txBody>
          <a:bodyPr/>
          <a:lstStyle/>
          <a:p>
            <a:r>
              <a:rPr lang="en-HK"/>
              <a:t>Transformer and LLM v.251130a</a:t>
            </a:r>
            <a:endParaRPr lang="en-US"/>
          </a:p>
        </p:txBody>
      </p:sp>
      <p:sp>
        <p:nvSpPr>
          <p:cNvPr id="5" name="Slide Number Placeholder 4"/>
          <p:cNvSpPr>
            <a:spLocks noGrp="1"/>
          </p:cNvSpPr>
          <p:nvPr>
            <p:ph type="sldNum" sz="quarter" idx="12"/>
          </p:nvPr>
        </p:nvSpPr>
        <p:spPr/>
        <p:txBody>
          <a:bodyPr/>
          <a:lstStyle/>
          <a:p>
            <a:fld id="{3B519660-E3FB-4FEF-8DA5-38A418845818}" type="slidenum">
              <a:rPr lang="en-US" smtClean="0"/>
              <a:t>9</a:t>
            </a:fld>
            <a:endParaRPr lang="en-US"/>
          </a:p>
        </p:txBody>
      </p:sp>
      <p:pic>
        <p:nvPicPr>
          <p:cNvPr id="8" name="Picture 7"/>
          <p:cNvPicPr>
            <a:picLocks noChangeAspect="1"/>
          </p:cNvPicPr>
          <p:nvPr/>
        </p:nvPicPr>
        <p:blipFill>
          <a:blip r:embed="rId3"/>
          <a:stretch>
            <a:fillRect/>
          </a:stretch>
        </p:blipFill>
        <p:spPr>
          <a:xfrm>
            <a:off x="6110488" y="1143001"/>
            <a:ext cx="3019024" cy="4115844"/>
          </a:xfrm>
          <a:prstGeom prst="rect">
            <a:avLst/>
          </a:prstGeom>
        </p:spPr>
      </p:pic>
      <p:sp>
        <p:nvSpPr>
          <p:cNvPr id="7" name="Freeform: Shape 6">
            <a:extLst>
              <a:ext uri="{FF2B5EF4-FFF2-40B4-BE49-F238E27FC236}">
                <a16:creationId xmlns:a16="http://schemas.microsoft.com/office/drawing/2014/main" id="{0B15F482-F27D-4E91-565B-061E7C47D9E6}"/>
              </a:ext>
            </a:extLst>
          </p:cNvPr>
          <p:cNvSpPr/>
          <p:nvPr/>
        </p:nvSpPr>
        <p:spPr>
          <a:xfrm>
            <a:off x="5081828" y="1143000"/>
            <a:ext cx="2057400" cy="4115845"/>
          </a:xfrm>
          <a:custGeom>
            <a:avLst/>
            <a:gdLst>
              <a:gd name="connsiteX0" fmla="*/ 0 w 2057400"/>
              <a:gd name="connsiteY0" fmla="*/ 0 h 4115845"/>
              <a:gd name="connsiteX1" fmla="*/ 1066800 w 2057400"/>
              <a:gd name="connsiteY1" fmla="*/ 3744686 h 4115845"/>
              <a:gd name="connsiteX2" fmla="*/ 2057400 w 2057400"/>
              <a:gd name="connsiteY2" fmla="*/ 3777343 h 4115845"/>
            </a:gdLst>
            <a:ahLst/>
            <a:cxnLst>
              <a:cxn ang="0">
                <a:pos x="connsiteX0" y="connsiteY0"/>
              </a:cxn>
              <a:cxn ang="0">
                <a:pos x="connsiteX1" y="connsiteY1"/>
              </a:cxn>
              <a:cxn ang="0">
                <a:pos x="connsiteX2" y="connsiteY2"/>
              </a:cxn>
            </a:cxnLst>
            <a:rect l="l" t="t" r="r" b="b"/>
            <a:pathLst>
              <a:path w="2057400" h="4115845">
                <a:moveTo>
                  <a:pt x="0" y="0"/>
                </a:moveTo>
                <a:cubicBezTo>
                  <a:pt x="361950" y="1557564"/>
                  <a:pt x="723900" y="3115129"/>
                  <a:pt x="1066800" y="3744686"/>
                </a:cubicBezTo>
                <a:cubicBezTo>
                  <a:pt x="1409700" y="4374243"/>
                  <a:pt x="1733550" y="4075793"/>
                  <a:pt x="2057400" y="3777343"/>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BC6651-BAD5-8C83-95F2-1DF6C19C42D4}"/>
              </a:ext>
            </a:extLst>
          </p:cNvPr>
          <p:cNvSpPr txBox="1"/>
          <p:nvPr/>
        </p:nvSpPr>
        <p:spPr>
          <a:xfrm>
            <a:off x="76200" y="5807631"/>
            <a:ext cx="9520683" cy="738664"/>
          </a:xfrm>
          <a:prstGeom prst="rect">
            <a:avLst/>
          </a:prstGeom>
          <a:noFill/>
        </p:spPr>
        <p:txBody>
          <a:bodyPr wrap="square" rtlCol="0">
            <a:spAutoFit/>
          </a:bodyPr>
          <a:lstStyle/>
          <a:p>
            <a:r>
              <a:rPr lang="en-US" sz="1400" dirty="0">
                <a:hlinkClick r:id="rId4"/>
              </a:rPr>
              <a:t>https://mccormickml.com/2019/05/14/BERT-word-embeddings-tutorial/</a:t>
            </a:r>
            <a:r>
              <a:rPr lang="en-US" sz="1400" dirty="0">
                <a:solidFill>
                  <a:srgbClr val="515151"/>
                </a:solidFill>
                <a:latin typeface="-apple-system"/>
              </a:rPr>
              <a:t> </a:t>
            </a:r>
          </a:p>
          <a:p>
            <a:r>
              <a:rPr lang="en-US" sz="1400" dirty="0">
                <a:hlinkClick r:id="rId5"/>
              </a:rPr>
              <a:t>https://towardsdatascience.com/wordpiece-subword-based-tokenization-algorithm-1fbd14394ed7</a:t>
            </a:r>
            <a:r>
              <a:rPr lang="en-US" sz="1400" dirty="0">
                <a:solidFill>
                  <a:srgbClr val="515151"/>
                </a:solidFill>
                <a:latin typeface="-apple-system"/>
              </a:rPr>
              <a:t> </a:t>
            </a:r>
          </a:p>
          <a:p>
            <a:endParaRPr lang="en-US" sz="1400" dirty="0"/>
          </a:p>
        </p:txBody>
      </p:sp>
      <p:sp>
        <p:nvSpPr>
          <p:cNvPr id="9" name="TextBox 8">
            <a:extLst>
              <a:ext uri="{FF2B5EF4-FFF2-40B4-BE49-F238E27FC236}">
                <a16:creationId xmlns:a16="http://schemas.microsoft.com/office/drawing/2014/main" id="{00E30C22-A0D2-5E50-3BDD-78FE02B2A013}"/>
              </a:ext>
            </a:extLst>
          </p:cNvPr>
          <p:cNvSpPr txBox="1"/>
          <p:nvPr/>
        </p:nvSpPr>
        <p:spPr>
          <a:xfrm>
            <a:off x="7208145" y="3848033"/>
            <a:ext cx="752129" cy="369332"/>
          </a:xfrm>
          <a:prstGeom prst="rect">
            <a:avLst/>
          </a:prstGeom>
          <a:noFill/>
        </p:spPr>
        <p:txBody>
          <a:bodyPr wrap="none" rtlCol="0">
            <a:spAutoFit/>
          </a:bodyPr>
          <a:lstStyle/>
          <a:p>
            <a:r>
              <a:rPr lang="en-US" dirty="0"/>
              <a:t>768x1</a:t>
            </a:r>
          </a:p>
        </p:txBody>
      </p:sp>
      <p:sp>
        <p:nvSpPr>
          <p:cNvPr id="10" name="TextBox 9">
            <a:extLst>
              <a:ext uri="{FF2B5EF4-FFF2-40B4-BE49-F238E27FC236}">
                <a16:creationId xmlns:a16="http://schemas.microsoft.com/office/drawing/2014/main" id="{2C266941-91FE-A99D-C6FA-913F453AFC9D}"/>
              </a:ext>
            </a:extLst>
          </p:cNvPr>
          <p:cNvSpPr txBox="1"/>
          <p:nvPr/>
        </p:nvSpPr>
        <p:spPr>
          <a:xfrm>
            <a:off x="6410521" y="4668390"/>
            <a:ext cx="1221809" cy="369332"/>
          </a:xfrm>
          <a:prstGeom prst="rect">
            <a:avLst/>
          </a:prstGeom>
          <a:noFill/>
        </p:spPr>
        <p:txBody>
          <a:bodyPr wrap="none" rtlCol="0">
            <a:spAutoFit/>
          </a:bodyPr>
          <a:lstStyle/>
          <a:p>
            <a:r>
              <a:rPr lang="en-US" dirty="0"/>
              <a:t>X</a:t>
            </a:r>
            <a:r>
              <a:rPr lang="en-US" baseline="-25000" dirty="0"/>
              <a:t>in</a:t>
            </a:r>
            <a:r>
              <a:rPr lang="en-US" dirty="0"/>
              <a:t>30000x1</a:t>
            </a:r>
          </a:p>
        </p:txBody>
      </p:sp>
      <p:cxnSp>
        <p:nvCxnSpPr>
          <p:cNvPr id="12" name="Straight Arrow Connector 11">
            <a:extLst>
              <a:ext uri="{FF2B5EF4-FFF2-40B4-BE49-F238E27FC236}">
                <a16:creationId xmlns:a16="http://schemas.microsoft.com/office/drawing/2014/main" id="{1FCCEB97-288B-2986-548D-01F9400CC90F}"/>
              </a:ext>
            </a:extLst>
          </p:cNvPr>
          <p:cNvCxnSpPr/>
          <p:nvPr/>
        </p:nvCxnSpPr>
        <p:spPr>
          <a:xfrm flipV="1">
            <a:off x="5302966" y="4360606"/>
            <a:ext cx="1524000" cy="570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30E938-6DEF-4634-2BCA-43C0FA5289FF}"/>
              </a:ext>
            </a:extLst>
          </p:cNvPr>
          <p:cNvSpPr txBox="1"/>
          <p:nvPr/>
        </p:nvSpPr>
        <p:spPr>
          <a:xfrm>
            <a:off x="6553200" y="5638800"/>
            <a:ext cx="1590500" cy="369332"/>
          </a:xfrm>
          <a:prstGeom prst="rect">
            <a:avLst/>
          </a:prstGeom>
          <a:noFill/>
        </p:spPr>
        <p:txBody>
          <a:bodyPr wrap="none" rtlCol="0">
            <a:spAutoFit/>
          </a:bodyPr>
          <a:lstStyle/>
          <a:p>
            <a:r>
              <a:rPr lang="en-US" dirty="0"/>
              <a:t>X</a:t>
            </a:r>
            <a:r>
              <a:rPr lang="en-US" baseline="-25000" dirty="0"/>
              <a:t>in</a:t>
            </a:r>
            <a:r>
              <a:rPr lang="en-US" dirty="0"/>
              <a:t> is in on-hot</a:t>
            </a:r>
            <a:endParaRPr lang="en-HK" dirty="0"/>
          </a:p>
        </p:txBody>
      </p:sp>
    </p:spTree>
    <p:extLst>
      <p:ext uri="{BB962C8B-B14F-4D97-AF65-F5344CB8AC3E}">
        <p14:creationId xmlns:p14="http://schemas.microsoft.com/office/powerpoint/2010/main" val="36527149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1: The Teacher-Student Technique for Model Distillation">
            <a:extLst>
              <a:ext uri="{FF2B5EF4-FFF2-40B4-BE49-F238E27FC236}">
                <a16:creationId xmlns:a16="http://schemas.microsoft.com/office/drawing/2014/main" id="{BABC6184-BDA8-C671-82B0-E8B1CE383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74180"/>
            <a:ext cx="4461128" cy="2260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35A161-6226-8812-3B44-516EF8492E8B}"/>
              </a:ext>
            </a:extLst>
          </p:cNvPr>
          <p:cNvSpPr>
            <a:spLocks noGrp="1"/>
          </p:cNvSpPr>
          <p:nvPr>
            <p:ph type="title"/>
          </p:nvPr>
        </p:nvSpPr>
        <p:spPr>
          <a:xfrm>
            <a:off x="543590" y="248168"/>
            <a:ext cx="7886700" cy="315911"/>
          </a:xfrm>
        </p:spPr>
        <p:txBody>
          <a:bodyPr>
            <a:normAutofit fontScale="90000"/>
          </a:bodyPr>
          <a:lstStyle/>
          <a:p>
            <a:r>
              <a:rPr lang="en-US" dirty="0">
                <a:solidFill>
                  <a:srgbClr val="3D3D42"/>
                </a:solidFill>
                <a:latin typeface="proxima-nova"/>
              </a:rPr>
              <a:t>Large language model distillation</a:t>
            </a:r>
            <a:endParaRPr lang="en-HK" dirty="0"/>
          </a:p>
        </p:txBody>
      </p:sp>
      <p:sp>
        <p:nvSpPr>
          <p:cNvPr id="3" name="Content Placeholder 2">
            <a:extLst>
              <a:ext uri="{FF2B5EF4-FFF2-40B4-BE49-F238E27FC236}">
                <a16:creationId xmlns:a16="http://schemas.microsoft.com/office/drawing/2014/main" id="{CFA8CD9A-AEEA-4405-10D7-43D87C786E25}"/>
              </a:ext>
            </a:extLst>
          </p:cNvPr>
          <p:cNvSpPr>
            <a:spLocks noGrp="1"/>
          </p:cNvSpPr>
          <p:nvPr>
            <p:ph idx="1"/>
          </p:nvPr>
        </p:nvSpPr>
        <p:spPr>
          <a:xfrm>
            <a:off x="352203" y="921857"/>
            <a:ext cx="7886700" cy="4351338"/>
          </a:xfrm>
        </p:spPr>
        <p:txBody>
          <a:bodyPr>
            <a:normAutofit/>
          </a:bodyPr>
          <a:lstStyle/>
          <a:p>
            <a:r>
              <a:rPr lang="en-US" dirty="0">
                <a:solidFill>
                  <a:srgbClr val="3D3D42"/>
                </a:solidFill>
                <a:latin typeface="proxima-nova"/>
              </a:rPr>
              <a:t>Learn from a  larger model</a:t>
            </a:r>
          </a:p>
          <a:p>
            <a:r>
              <a:rPr lang="en-US" dirty="0">
                <a:solidFill>
                  <a:srgbClr val="3D3D42"/>
                </a:solidFill>
                <a:latin typeface="proxima-nova"/>
              </a:rPr>
              <a:t>It can reduce the storage size of a model which can have similar accuracy as the larger model. </a:t>
            </a:r>
          </a:p>
          <a:p>
            <a:r>
              <a:rPr lang="en-US" dirty="0">
                <a:solidFill>
                  <a:srgbClr val="3D3D42"/>
                </a:solidFill>
                <a:latin typeface="proxima-nova"/>
              </a:rPr>
              <a:t>It is less expensive to produce</a:t>
            </a:r>
          </a:p>
          <a:p>
            <a:pPr marL="0" indent="0">
              <a:buNone/>
            </a:pPr>
            <a:r>
              <a:rPr lang="en-HK" dirty="0">
                <a:hlinkClick r:id="rId3"/>
              </a:rPr>
              <a:t>ref: Model Distillation in the API | OpenAI</a:t>
            </a:r>
            <a:r>
              <a:rPr lang="en-HK" dirty="0"/>
              <a:t> </a:t>
            </a:r>
          </a:p>
          <a:p>
            <a:r>
              <a:rPr lang="en-HK" dirty="0"/>
              <a:t>Example </a:t>
            </a:r>
            <a:r>
              <a:rPr lang="en-HK" dirty="0" err="1">
                <a:hlinkClick r:id="rId4"/>
              </a:rPr>
              <a:t>DeepSeek</a:t>
            </a:r>
            <a:r>
              <a:rPr lang="en-HK" dirty="0"/>
              <a:t> </a:t>
            </a:r>
          </a:p>
        </p:txBody>
      </p:sp>
      <p:sp>
        <p:nvSpPr>
          <p:cNvPr id="4" name="Footer Placeholder 3">
            <a:extLst>
              <a:ext uri="{FF2B5EF4-FFF2-40B4-BE49-F238E27FC236}">
                <a16:creationId xmlns:a16="http://schemas.microsoft.com/office/drawing/2014/main" id="{72CCF4A8-6B63-41F0-D5A4-33C18B68F4E7}"/>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5D01C2F2-3A04-8BA7-6933-1C8491865560}"/>
              </a:ext>
            </a:extLst>
          </p:cNvPr>
          <p:cNvSpPr>
            <a:spLocks noGrp="1"/>
          </p:cNvSpPr>
          <p:nvPr>
            <p:ph type="sldNum" sz="quarter" idx="12"/>
          </p:nvPr>
        </p:nvSpPr>
        <p:spPr/>
        <p:txBody>
          <a:bodyPr/>
          <a:lstStyle/>
          <a:p>
            <a:fld id="{29CB84F4-D896-4BEF-A324-A5A280F0CB42}" type="slidenum">
              <a:rPr lang="en-HK" smtClean="0"/>
              <a:t>90</a:t>
            </a:fld>
            <a:endParaRPr lang="en-HK"/>
          </a:p>
        </p:txBody>
      </p:sp>
    </p:spTree>
    <p:extLst>
      <p:ext uri="{BB962C8B-B14F-4D97-AF65-F5344CB8AC3E}">
        <p14:creationId xmlns:p14="http://schemas.microsoft.com/office/powerpoint/2010/main" val="12111819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0A89-C741-5089-F824-DDA12B15E7D3}"/>
              </a:ext>
            </a:extLst>
          </p:cNvPr>
          <p:cNvSpPr>
            <a:spLocks noGrp="1"/>
          </p:cNvSpPr>
          <p:nvPr>
            <p:ph type="title"/>
          </p:nvPr>
        </p:nvSpPr>
        <p:spPr/>
        <p:txBody>
          <a:bodyPr/>
          <a:lstStyle/>
          <a:p>
            <a:r>
              <a:rPr lang="en-HK" dirty="0"/>
              <a:t> </a:t>
            </a:r>
          </a:p>
        </p:txBody>
      </p:sp>
      <p:sp>
        <p:nvSpPr>
          <p:cNvPr id="3" name="Content Placeholder 2">
            <a:extLst>
              <a:ext uri="{FF2B5EF4-FFF2-40B4-BE49-F238E27FC236}">
                <a16:creationId xmlns:a16="http://schemas.microsoft.com/office/drawing/2014/main" id="{483A6573-EEA9-0213-FDC4-328D02DB8FD7}"/>
              </a:ext>
            </a:extLst>
          </p:cNvPr>
          <p:cNvSpPr>
            <a:spLocks noGrp="1"/>
          </p:cNvSpPr>
          <p:nvPr>
            <p:ph idx="1"/>
          </p:nvPr>
        </p:nvSpPr>
        <p:spPr>
          <a:xfrm>
            <a:off x="437263" y="0"/>
            <a:ext cx="7886700" cy="6198782"/>
          </a:xfrm>
        </p:spPr>
        <p:txBody>
          <a:bodyPr>
            <a:noAutofit/>
          </a:bodyPr>
          <a:lstStyle/>
          <a:p>
            <a:pPr marL="0" indent="0">
              <a:spcBef>
                <a:spcPts val="0"/>
              </a:spcBef>
            </a:pPr>
            <a:r>
              <a:rPr lang="en-US" sz="2400" dirty="0"/>
              <a:t>Experiment1: </a:t>
            </a:r>
            <a:r>
              <a:rPr lang="en-US" sz="2000" b="1" i="1" dirty="0">
                <a:solidFill>
                  <a:srgbClr val="FF0000"/>
                </a:solidFill>
                <a:effectLst/>
                <a:latin typeface="arial" panose="020B0604020202020204" pitchFamily="34" charset="0"/>
              </a:rPr>
              <a:t>Free </a:t>
            </a:r>
            <a:r>
              <a:rPr lang="en-US" sz="2000" b="1" i="1" dirty="0" err="1">
                <a:solidFill>
                  <a:srgbClr val="FF0000"/>
                </a:solidFill>
                <a:effectLst/>
                <a:latin typeface="arial" panose="020B0604020202020204" pitchFamily="34" charset="0"/>
              </a:rPr>
              <a:t>colab</a:t>
            </a:r>
            <a:r>
              <a:rPr lang="en-US" sz="2000" b="1" i="1" dirty="0">
                <a:solidFill>
                  <a:srgbClr val="FF0000"/>
                </a:solidFill>
                <a:effectLst/>
                <a:latin typeface="arial" panose="020B0604020202020204" pitchFamily="34" charset="0"/>
              </a:rPr>
              <a:t> account only have limited use of GPU.</a:t>
            </a:r>
            <a:endParaRPr lang="en-US" sz="2000" dirty="0">
              <a:solidFill>
                <a:srgbClr val="FF0000"/>
              </a:solidFill>
            </a:endParaRPr>
          </a:p>
          <a:p>
            <a:pPr marL="0" indent="0">
              <a:lnSpc>
                <a:spcPct val="100000"/>
              </a:lnSpc>
              <a:spcBef>
                <a:spcPts val="0"/>
              </a:spcBef>
            </a:pPr>
            <a:r>
              <a:rPr lang="en-US" sz="2400" dirty="0"/>
              <a:t>llama (Llama3.1_(8B)-</a:t>
            </a:r>
            <a:r>
              <a:rPr lang="en-US" sz="2400" dirty="0" err="1"/>
              <a:t>Alpaca.ipynb</a:t>
            </a:r>
            <a:r>
              <a:rPr lang="en-US" sz="2400" dirty="0"/>
              <a:t>) tested ok on </a:t>
            </a:r>
            <a:r>
              <a:rPr lang="en-US" sz="2400" dirty="0" err="1"/>
              <a:t>colab</a:t>
            </a:r>
            <a:r>
              <a:rPr lang="en-US" sz="2400" dirty="0"/>
              <a:t> </a:t>
            </a:r>
            <a:r>
              <a:rPr lang="en-US" sz="2400" dirty="0">
                <a:hlinkClick r:id="rId2"/>
              </a:rPr>
              <a:t>https://colab.research.google.com/github/unslothai/notebooks/blob/main/nb/Llama3.1_(8B)-Alpaca.ipynb#scrollTo=VZ6PSFBnZjnZ</a:t>
            </a:r>
            <a:r>
              <a:rPr lang="en-US" sz="2400" dirty="0"/>
              <a:t> </a:t>
            </a:r>
          </a:p>
          <a:p>
            <a:pPr marL="0" indent="0">
              <a:lnSpc>
                <a:spcPct val="100000"/>
              </a:lnSpc>
              <a:spcBef>
                <a:spcPts val="0"/>
              </a:spcBef>
            </a:pPr>
            <a:r>
              <a:rPr lang="en-HK" sz="2400" b="1" dirty="0">
                <a:solidFill>
                  <a:srgbClr val="008000"/>
                </a:solidFill>
                <a:effectLst/>
                <a:latin typeface="Courier New" panose="02070309020205020404" pitchFamily="49" charset="0"/>
              </a:rPr>
              <a:t>Experiment 1:</a:t>
            </a:r>
          </a:p>
          <a:p>
            <a:pPr marL="0" indent="0">
              <a:lnSpc>
                <a:spcPct val="100000"/>
              </a:lnSpc>
              <a:spcBef>
                <a:spcPts val="0"/>
              </a:spcBef>
            </a:pPr>
            <a:r>
              <a:rPr lang="en-HK" sz="1800" b="1" dirty="0">
                <a:solidFill>
                  <a:srgbClr val="008000"/>
                </a:solidFill>
                <a:effectLst/>
                <a:latin typeface="Courier New" panose="02070309020205020404" pitchFamily="49" charset="0"/>
              </a:rPr>
              <a:t># </a:t>
            </a:r>
            <a:r>
              <a:rPr lang="en-HK" sz="1800" b="1" dirty="0" err="1">
                <a:solidFill>
                  <a:srgbClr val="008000"/>
                </a:solidFill>
                <a:effectLst/>
                <a:latin typeface="Courier New" panose="02070309020205020404" pitchFamily="49" charset="0"/>
              </a:rPr>
              <a:t>alpaca_prompt</a:t>
            </a:r>
            <a:r>
              <a:rPr lang="en-HK" sz="1800" b="1" dirty="0">
                <a:solidFill>
                  <a:srgbClr val="008000"/>
                </a:solidFill>
                <a:effectLst/>
                <a:latin typeface="Courier New" panose="02070309020205020404" pitchFamily="49" charset="0"/>
              </a:rPr>
              <a:t> = Copied from above</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err="1">
                <a:solidFill>
                  <a:srgbClr val="000000"/>
                </a:solidFill>
                <a:effectLst/>
                <a:latin typeface="Courier New" panose="02070309020205020404" pitchFamily="49" charset="0"/>
              </a:rPr>
              <a:t>FastLanguageModel.for_inference</a:t>
            </a:r>
            <a:r>
              <a:rPr lang="en-HK" sz="1800" b="1" dirty="0">
                <a:solidFill>
                  <a:srgbClr val="000000"/>
                </a:solidFill>
                <a:effectLst/>
                <a:latin typeface="Courier New" panose="02070309020205020404" pitchFamily="49" charset="0"/>
              </a:rPr>
              <a:t>(model) </a:t>
            </a:r>
            <a:r>
              <a:rPr lang="en-HK" sz="1800" b="1" dirty="0">
                <a:solidFill>
                  <a:srgbClr val="008000"/>
                </a:solidFill>
                <a:effectLst/>
                <a:latin typeface="Courier New" panose="02070309020205020404" pitchFamily="49" charset="0"/>
              </a:rPr>
              <a:t># Enable native 2x faster inference</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inputs = tokenizer(</a:t>
            </a:r>
          </a:p>
          <a:p>
            <a:pPr marL="0" indent="0">
              <a:lnSpc>
                <a:spcPct val="100000"/>
              </a:lnSpc>
              <a:spcBef>
                <a:spcPts val="0"/>
              </a:spcBef>
            </a:pP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alpaca_prompt.</a:t>
            </a:r>
            <a:r>
              <a:rPr lang="en-HK" sz="1800" b="1" dirty="0" err="1">
                <a:solidFill>
                  <a:srgbClr val="795E26"/>
                </a:solidFill>
                <a:effectLst/>
                <a:latin typeface="Courier New" panose="02070309020205020404" pitchFamily="49" charset="0"/>
              </a:rPr>
              <a:t>format</a:t>
            </a: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"give the heights "</a:t>
            </a:r>
            <a:r>
              <a:rPr lang="en-HK" sz="1800" b="1" dirty="0">
                <a:solidFill>
                  <a:srgbClr val="000000"/>
                </a:solidFill>
                <a:effectLst/>
                <a:latin typeface="Courier New" panose="02070309020205020404" pitchFamily="49" charset="0"/>
              </a:rPr>
              <a:t>,</a:t>
            </a:r>
            <a:r>
              <a:rPr lang="en-HK" sz="1800" b="1" dirty="0">
                <a:solidFill>
                  <a:srgbClr val="008000"/>
                </a:solidFill>
                <a:effectLst/>
                <a:latin typeface="Courier New" panose="02070309020205020404" pitchFamily="49" charset="0"/>
              </a:rPr>
              <a:t>#instruction</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"5 highest mountains on earth"</a:t>
            </a:r>
            <a:r>
              <a:rPr lang="en-HK" sz="1800" b="1" dirty="0">
                <a:solidFill>
                  <a:srgbClr val="000000"/>
                </a:solidFill>
                <a:effectLst/>
                <a:latin typeface="Courier New" panose="02070309020205020404" pitchFamily="49" charset="0"/>
              </a:rPr>
              <a:t>, </a:t>
            </a:r>
            <a:r>
              <a:rPr lang="en-HK" sz="1800" b="1" dirty="0">
                <a:solidFill>
                  <a:srgbClr val="008000"/>
                </a:solidFill>
                <a:effectLst/>
                <a:latin typeface="Courier New" panose="02070309020205020404" pitchFamily="49" charset="0"/>
              </a:rPr>
              <a:t># input</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a:solidFill>
                  <a:srgbClr val="A31515"/>
                </a:solidFill>
                <a:effectLst/>
                <a:latin typeface="Courier New" panose="02070309020205020404" pitchFamily="49" charset="0"/>
              </a:rPr>
              <a:t>""</a:t>
            </a:r>
            <a:r>
              <a:rPr lang="en-HK" sz="1800" b="1" dirty="0">
                <a:solidFill>
                  <a:srgbClr val="000000"/>
                </a:solidFill>
                <a:effectLst/>
                <a:latin typeface="Courier New" panose="02070309020205020404" pitchFamily="49" charset="0"/>
              </a:rPr>
              <a:t>, </a:t>
            </a:r>
            <a:r>
              <a:rPr lang="en-HK" sz="1800" b="1" dirty="0">
                <a:solidFill>
                  <a:srgbClr val="008000"/>
                </a:solidFill>
                <a:effectLst/>
                <a:latin typeface="Courier New" panose="02070309020205020404" pitchFamily="49" charset="0"/>
              </a:rPr>
              <a:t># output - leave this blank for generation!</a:t>
            </a:r>
            <a:endParaRPr lang="en-HK" sz="1800" b="1" dirty="0">
              <a:solidFill>
                <a:srgbClr val="000000"/>
              </a:solidFill>
              <a:effectLst/>
              <a:latin typeface="Courier New" panose="02070309020205020404" pitchFamily="49" charset="0"/>
            </a:endParaRPr>
          </a:p>
          <a:p>
            <a:pPr marL="0" indent="0">
              <a:lnSpc>
                <a:spcPct val="100000"/>
              </a:lnSpc>
              <a:spcBef>
                <a:spcPts val="0"/>
              </a:spcBef>
            </a:pPr>
            <a:r>
              <a:rPr lang="en-HK" sz="1800" b="1" dirty="0">
                <a:solidFill>
                  <a:srgbClr val="000000"/>
                </a:solidFill>
                <a:effectLst/>
                <a:latin typeface="Courier New" panose="02070309020205020404" pitchFamily="49" charset="0"/>
              </a:rPr>
              <a:t>    )</a:t>
            </a:r>
          </a:p>
          <a:p>
            <a:pPr marL="0" indent="0">
              <a:lnSpc>
                <a:spcPct val="100000"/>
              </a:lnSpc>
              <a:spcBef>
                <a:spcPts val="0"/>
              </a:spcBef>
            </a:pP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return_tensors</a:t>
            </a:r>
            <a:r>
              <a:rPr lang="en-HK" sz="1800" b="1" dirty="0">
                <a:solidFill>
                  <a:srgbClr val="000000"/>
                </a:solidFill>
                <a:effectLst/>
                <a:latin typeface="Courier New" panose="02070309020205020404" pitchFamily="49" charset="0"/>
              </a:rPr>
              <a:t> = </a:t>
            </a:r>
            <a:r>
              <a:rPr lang="en-HK" sz="1800" b="1" dirty="0">
                <a:solidFill>
                  <a:srgbClr val="A31515"/>
                </a:solidFill>
                <a:effectLst/>
                <a:latin typeface="Courier New" panose="02070309020205020404" pitchFamily="49" charset="0"/>
              </a:rPr>
              <a:t>"pt"</a:t>
            </a:r>
            <a:r>
              <a:rPr lang="en-HK" sz="1800" b="1" dirty="0">
                <a:solidFill>
                  <a:srgbClr val="000000"/>
                </a:solidFill>
                <a:effectLst/>
                <a:latin typeface="Courier New" panose="02070309020205020404" pitchFamily="49" charset="0"/>
              </a:rPr>
              <a:t>).to(</a:t>
            </a:r>
            <a:r>
              <a:rPr lang="en-HK" sz="1800" b="1" dirty="0">
                <a:solidFill>
                  <a:srgbClr val="A31515"/>
                </a:solidFill>
                <a:effectLst/>
                <a:latin typeface="Courier New" panose="02070309020205020404" pitchFamily="49" charset="0"/>
              </a:rPr>
              <a:t>"</a:t>
            </a:r>
            <a:r>
              <a:rPr lang="en-HK" sz="1800" b="1" dirty="0" err="1">
                <a:solidFill>
                  <a:srgbClr val="A31515"/>
                </a:solidFill>
                <a:effectLst/>
                <a:latin typeface="Courier New" panose="02070309020205020404" pitchFamily="49" charset="0"/>
              </a:rPr>
              <a:t>cuda</a:t>
            </a:r>
            <a:r>
              <a:rPr lang="en-HK" sz="1800" b="1" dirty="0">
                <a:solidFill>
                  <a:srgbClr val="A31515"/>
                </a:solidFill>
                <a:effectLst/>
                <a:latin typeface="Courier New" panose="02070309020205020404" pitchFamily="49" charset="0"/>
              </a:rPr>
              <a:t>"</a:t>
            </a:r>
            <a:r>
              <a:rPr lang="en-HK" sz="1800" b="1" dirty="0">
                <a:solidFill>
                  <a:srgbClr val="000000"/>
                </a:solidFill>
                <a:effectLst/>
                <a:latin typeface="Courier New" panose="02070309020205020404" pitchFamily="49" charset="0"/>
              </a:rPr>
              <a:t>)</a:t>
            </a:r>
          </a:p>
          <a:p>
            <a:pPr marL="0" indent="0">
              <a:lnSpc>
                <a:spcPct val="100000"/>
              </a:lnSpc>
              <a:spcBef>
                <a:spcPts val="0"/>
              </a:spcBef>
            </a:pPr>
            <a:br>
              <a:rPr lang="en-HK" sz="1800" b="1" dirty="0">
                <a:solidFill>
                  <a:srgbClr val="000000"/>
                </a:solidFill>
                <a:effectLst/>
                <a:latin typeface="Courier New" panose="02070309020205020404" pitchFamily="49" charset="0"/>
              </a:rPr>
            </a:br>
            <a:r>
              <a:rPr lang="en-HK" sz="1800" b="1" dirty="0">
                <a:solidFill>
                  <a:srgbClr val="000000"/>
                </a:solidFill>
                <a:effectLst/>
                <a:latin typeface="Courier New" panose="02070309020205020404" pitchFamily="49" charset="0"/>
              </a:rPr>
              <a:t>outputs = </a:t>
            </a:r>
            <a:r>
              <a:rPr lang="en-HK" sz="1800" b="1" dirty="0" err="1">
                <a:solidFill>
                  <a:srgbClr val="000000"/>
                </a:solidFill>
                <a:effectLst/>
                <a:latin typeface="Courier New" panose="02070309020205020404" pitchFamily="49" charset="0"/>
              </a:rPr>
              <a:t>model.generate</a:t>
            </a:r>
            <a:r>
              <a:rPr lang="en-HK" sz="1800" b="1" dirty="0">
                <a:solidFill>
                  <a:srgbClr val="000000"/>
                </a:solidFill>
                <a:effectLst/>
                <a:latin typeface="Courier New" panose="02070309020205020404" pitchFamily="49" charset="0"/>
              </a:rPr>
              <a:t>(**inputs, </a:t>
            </a:r>
            <a:r>
              <a:rPr lang="en-HK" sz="1800" b="1" dirty="0" err="1">
                <a:solidFill>
                  <a:srgbClr val="000000"/>
                </a:solidFill>
                <a:effectLst/>
                <a:latin typeface="Courier New" panose="02070309020205020404" pitchFamily="49" charset="0"/>
              </a:rPr>
              <a:t>max_new_tokens</a:t>
            </a:r>
            <a:r>
              <a:rPr lang="en-HK" sz="1800" b="1" dirty="0">
                <a:solidFill>
                  <a:srgbClr val="000000"/>
                </a:solidFill>
                <a:effectLst/>
                <a:latin typeface="Courier New" panose="02070309020205020404" pitchFamily="49" charset="0"/>
              </a:rPr>
              <a:t> = </a:t>
            </a:r>
            <a:r>
              <a:rPr lang="en-HK" sz="1800" b="1" dirty="0">
                <a:solidFill>
                  <a:srgbClr val="FF0000"/>
                </a:solidFill>
                <a:effectLst/>
                <a:latin typeface="Courier New" panose="02070309020205020404" pitchFamily="49" charset="0"/>
              </a:rPr>
              <a:t>200</a:t>
            </a:r>
            <a:r>
              <a:rPr lang="en-HK" sz="1800" b="1" dirty="0">
                <a:solidFill>
                  <a:srgbClr val="000000"/>
                </a:solidFill>
                <a:effectLst/>
                <a:latin typeface="Courier New" panose="02070309020205020404" pitchFamily="49" charset="0"/>
              </a:rPr>
              <a:t>, </a:t>
            </a:r>
            <a:r>
              <a:rPr lang="en-HK" sz="1800" b="1" dirty="0" err="1">
                <a:solidFill>
                  <a:srgbClr val="000000"/>
                </a:solidFill>
                <a:effectLst/>
                <a:latin typeface="Courier New" panose="02070309020205020404" pitchFamily="49" charset="0"/>
              </a:rPr>
              <a:t>use_cache</a:t>
            </a:r>
            <a:r>
              <a:rPr lang="en-HK" sz="1800" b="1" dirty="0">
                <a:solidFill>
                  <a:srgbClr val="000000"/>
                </a:solidFill>
                <a:effectLst/>
                <a:latin typeface="Courier New" panose="02070309020205020404" pitchFamily="49" charset="0"/>
              </a:rPr>
              <a:t> = </a:t>
            </a:r>
            <a:r>
              <a:rPr lang="en-HK" sz="1800" b="1" dirty="0">
                <a:solidFill>
                  <a:srgbClr val="0000FF"/>
                </a:solidFill>
                <a:effectLst/>
                <a:latin typeface="Courier New" panose="02070309020205020404" pitchFamily="49" charset="0"/>
              </a:rPr>
              <a:t>True</a:t>
            </a:r>
            <a:r>
              <a:rPr lang="en-HK" sz="1800" b="1" dirty="0">
                <a:solidFill>
                  <a:srgbClr val="000000"/>
                </a:solidFill>
                <a:effectLst/>
                <a:latin typeface="Courier New" panose="02070309020205020404" pitchFamily="49" charset="0"/>
              </a:rPr>
              <a:t>)</a:t>
            </a:r>
          </a:p>
          <a:p>
            <a:pPr marL="0" indent="0">
              <a:lnSpc>
                <a:spcPct val="100000"/>
              </a:lnSpc>
              <a:spcBef>
                <a:spcPts val="0"/>
              </a:spcBef>
            </a:pPr>
            <a:r>
              <a:rPr lang="en-HK" sz="1800" b="1" dirty="0" err="1">
                <a:solidFill>
                  <a:srgbClr val="000000"/>
                </a:solidFill>
                <a:effectLst/>
                <a:latin typeface="Courier New" panose="02070309020205020404" pitchFamily="49" charset="0"/>
              </a:rPr>
              <a:t>tokenizer.batch_decode</a:t>
            </a:r>
            <a:r>
              <a:rPr lang="en-HK" sz="1800" b="1" dirty="0">
                <a:solidFill>
                  <a:srgbClr val="000000"/>
                </a:solidFill>
                <a:effectLst/>
                <a:latin typeface="Courier New" panose="02070309020205020404" pitchFamily="49" charset="0"/>
              </a:rPr>
              <a:t>(outputs)</a:t>
            </a:r>
          </a:p>
          <a:p>
            <a:pPr marL="0" indent="0">
              <a:lnSpc>
                <a:spcPct val="100000"/>
              </a:lnSpc>
              <a:spcBef>
                <a:spcPts val="0"/>
              </a:spcBef>
            </a:pPr>
            <a:endParaRPr lang="en-HK" sz="1800" b="1" dirty="0">
              <a:solidFill>
                <a:srgbClr val="000000"/>
              </a:solidFill>
              <a:latin typeface="Courier New" panose="02070309020205020404" pitchFamily="49" charset="0"/>
            </a:endParaRPr>
          </a:p>
          <a:p>
            <a:pPr marL="0" indent="0">
              <a:lnSpc>
                <a:spcPct val="100000"/>
              </a:lnSpc>
              <a:spcBef>
                <a:spcPts val="0"/>
              </a:spcBef>
              <a:buNone/>
            </a:pPr>
            <a:endParaRPr lang="en-HK" sz="2400" b="1" dirty="0"/>
          </a:p>
        </p:txBody>
      </p:sp>
      <p:sp>
        <p:nvSpPr>
          <p:cNvPr id="4" name="Footer Placeholder 3">
            <a:extLst>
              <a:ext uri="{FF2B5EF4-FFF2-40B4-BE49-F238E27FC236}">
                <a16:creationId xmlns:a16="http://schemas.microsoft.com/office/drawing/2014/main" id="{C425059D-CD0C-61C7-CE9C-5D37D40D02F2}"/>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95088AB8-0E6D-FC4E-F7BB-999022251C39}"/>
              </a:ext>
            </a:extLst>
          </p:cNvPr>
          <p:cNvSpPr>
            <a:spLocks noGrp="1"/>
          </p:cNvSpPr>
          <p:nvPr>
            <p:ph type="sldNum" sz="quarter" idx="12"/>
          </p:nvPr>
        </p:nvSpPr>
        <p:spPr/>
        <p:txBody>
          <a:bodyPr/>
          <a:lstStyle/>
          <a:p>
            <a:fld id="{29CB84F4-D896-4BEF-A324-A5A280F0CB42}" type="slidenum">
              <a:rPr lang="en-HK" smtClean="0"/>
              <a:t>91</a:t>
            </a:fld>
            <a:endParaRPr lang="en-HK"/>
          </a:p>
        </p:txBody>
      </p:sp>
      <p:cxnSp>
        <p:nvCxnSpPr>
          <p:cNvPr id="11" name="Straight Arrow Connector 10">
            <a:extLst>
              <a:ext uri="{FF2B5EF4-FFF2-40B4-BE49-F238E27FC236}">
                <a16:creationId xmlns:a16="http://schemas.microsoft.com/office/drawing/2014/main" id="{35E8F6A7-173C-1FAB-C913-AE167718A3E3}"/>
              </a:ext>
            </a:extLst>
          </p:cNvPr>
          <p:cNvCxnSpPr>
            <a:cxnSpLocks/>
          </p:cNvCxnSpPr>
          <p:nvPr/>
        </p:nvCxnSpPr>
        <p:spPr>
          <a:xfrm flipH="1">
            <a:off x="7814930" y="4114800"/>
            <a:ext cx="567070" cy="1446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71C5259-9B31-1FF9-13D1-CF1E7DB59C33}"/>
              </a:ext>
            </a:extLst>
          </p:cNvPr>
          <p:cNvSpPr txBox="1"/>
          <p:nvPr/>
        </p:nvSpPr>
        <p:spPr>
          <a:xfrm>
            <a:off x="7570294" y="3496119"/>
            <a:ext cx="1413720" cy="646331"/>
          </a:xfrm>
          <a:prstGeom prst="rect">
            <a:avLst/>
          </a:prstGeom>
          <a:noFill/>
        </p:spPr>
        <p:txBody>
          <a:bodyPr wrap="none" rtlCol="0">
            <a:spAutoFit/>
          </a:bodyPr>
          <a:lstStyle/>
          <a:p>
            <a:r>
              <a:rPr lang="en-HK" dirty="0"/>
              <a:t>User can </a:t>
            </a:r>
          </a:p>
          <a:p>
            <a:r>
              <a:rPr lang="en-HK" dirty="0"/>
              <a:t>modify these</a:t>
            </a:r>
          </a:p>
        </p:txBody>
      </p:sp>
      <p:cxnSp>
        <p:nvCxnSpPr>
          <p:cNvPr id="13" name="Straight Arrow Connector 12">
            <a:extLst>
              <a:ext uri="{FF2B5EF4-FFF2-40B4-BE49-F238E27FC236}">
                <a16:creationId xmlns:a16="http://schemas.microsoft.com/office/drawing/2014/main" id="{3C326DD4-7674-FE65-7442-E0D183AA020D}"/>
              </a:ext>
            </a:extLst>
          </p:cNvPr>
          <p:cNvCxnSpPr>
            <a:cxnSpLocks/>
          </p:cNvCxnSpPr>
          <p:nvPr/>
        </p:nvCxnSpPr>
        <p:spPr>
          <a:xfrm flipH="1">
            <a:off x="6071191" y="3733800"/>
            <a:ext cx="1548809" cy="381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3629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8B00-6996-55A7-D813-C40AA0207AD2}"/>
              </a:ext>
            </a:extLst>
          </p:cNvPr>
          <p:cNvSpPr>
            <a:spLocks noGrp="1"/>
          </p:cNvSpPr>
          <p:nvPr>
            <p:ph type="title"/>
          </p:nvPr>
        </p:nvSpPr>
        <p:spPr/>
        <p:txBody>
          <a:bodyPr/>
          <a:lstStyle/>
          <a:p>
            <a:r>
              <a:rPr lang="en-HK" dirty="0"/>
              <a:t>Result of experiment 1:</a:t>
            </a:r>
          </a:p>
        </p:txBody>
      </p:sp>
      <p:sp>
        <p:nvSpPr>
          <p:cNvPr id="3" name="Content Placeholder 2">
            <a:extLst>
              <a:ext uri="{FF2B5EF4-FFF2-40B4-BE49-F238E27FC236}">
                <a16:creationId xmlns:a16="http://schemas.microsoft.com/office/drawing/2014/main" id="{15747306-910F-2C3E-7968-325FFC94519F}"/>
              </a:ext>
            </a:extLst>
          </p:cNvPr>
          <p:cNvSpPr>
            <a:spLocks noGrp="1"/>
          </p:cNvSpPr>
          <p:nvPr>
            <p:ph idx="1"/>
          </p:nvPr>
        </p:nvSpPr>
        <p:spPr/>
        <p:txBody>
          <a:bodyPr>
            <a:normAutofit fontScale="85000" lnSpcReduction="10000"/>
          </a:bodyPr>
          <a:lstStyle/>
          <a:p>
            <a:r>
              <a:rPr lang="en-US" dirty="0"/>
              <a:t>['&lt;|</a:t>
            </a:r>
            <a:r>
              <a:rPr lang="en-US" dirty="0" err="1"/>
              <a:t>begin_of_text</a:t>
            </a:r>
            <a:r>
              <a:rPr lang="en-US" dirty="0"/>
              <a:t>|&gt;Below is an instruction that describes a task, paired with an input that provides further context. Write a response that appropriately completes the request.\n\n### Instruction:\</a:t>
            </a:r>
            <a:r>
              <a:rPr lang="en-US" dirty="0" err="1"/>
              <a:t>ngive</a:t>
            </a:r>
            <a:r>
              <a:rPr lang="en-US" dirty="0"/>
              <a:t> the heights \n\n### Input:\n5 highest mountains on earth\n\n### Response:\</a:t>
            </a:r>
            <a:r>
              <a:rPr lang="en-US" dirty="0" err="1"/>
              <a:t>nThe</a:t>
            </a:r>
            <a:r>
              <a:rPr lang="en-US" dirty="0"/>
              <a:t> 5 highest mountains on earth are:\n\n1. Mount Everest - 8,848 meters (29,029 feet)\n2. K2 (Mount Godwin-Austen) - 8,611 meters (28,251 feet)\n3. Kanchenjunga - 8,586 meters (28,169 feet)\n4. Makalu - 8,485 meters (27,838 feet)\n5. Lhotse - 8,516 meters (27,940 feet)&lt;|</a:t>
            </a:r>
            <a:r>
              <a:rPr lang="en-US" dirty="0" err="1"/>
              <a:t>end_of_text</a:t>
            </a:r>
            <a:r>
              <a:rPr lang="en-US" dirty="0"/>
              <a:t>|&gt;']</a:t>
            </a:r>
            <a:endParaRPr lang="en-HK" dirty="0"/>
          </a:p>
        </p:txBody>
      </p:sp>
      <p:sp>
        <p:nvSpPr>
          <p:cNvPr id="4" name="Footer Placeholder 3">
            <a:extLst>
              <a:ext uri="{FF2B5EF4-FFF2-40B4-BE49-F238E27FC236}">
                <a16:creationId xmlns:a16="http://schemas.microsoft.com/office/drawing/2014/main" id="{0D2796A1-F8DC-C61B-B0A5-9E0567CC5F11}"/>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BA588CC7-FCE6-9E21-A99D-2A1A84B02C86}"/>
              </a:ext>
            </a:extLst>
          </p:cNvPr>
          <p:cNvSpPr>
            <a:spLocks noGrp="1"/>
          </p:cNvSpPr>
          <p:nvPr>
            <p:ph type="sldNum" sz="quarter" idx="12"/>
          </p:nvPr>
        </p:nvSpPr>
        <p:spPr/>
        <p:txBody>
          <a:bodyPr/>
          <a:lstStyle/>
          <a:p>
            <a:fld id="{29CB84F4-D896-4BEF-A324-A5A280F0CB42}" type="slidenum">
              <a:rPr lang="en-HK" smtClean="0"/>
              <a:t>92</a:t>
            </a:fld>
            <a:endParaRPr lang="en-HK"/>
          </a:p>
        </p:txBody>
      </p:sp>
    </p:spTree>
    <p:extLst>
      <p:ext uri="{BB962C8B-B14F-4D97-AF65-F5344CB8AC3E}">
        <p14:creationId xmlns:p14="http://schemas.microsoft.com/office/powerpoint/2010/main" val="14735153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3FDB-C408-94AB-5A73-F7360DEC3C43}"/>
              </a:ext>
            </a:extLst>
          </p:cNvPr>
          <p:cNvSpPr>
            <a:spLocks noGrp="1"/>
          </p:cNvSpPr>
          <p:nvPr>
            <p:ph type="title"/>
          </p:nvPr>
        </p:nvSpPr>
        <p:spPr>
          <a:xfrm>
            <a:off x="457200" y="389527"/>
            <a:ext cx="8229600" cy="1143000"/>
          </a:xfrm>
        </p:spPr>
        <p:txBody>
          <a:bodyPr>
            <a:normAutofit fontScale="90000"/>
          </a:bodyPr>
          <a:lstStyle/>
          <a:p>
            <a:r>
              <a:rPr lang="en-US" sz="3200" dirty="0"/>
              <a:t>Experiment2</a:t>
            </a:r>
            <a:br>
              <a:rPr lang="en-US" sz="3200" dirty="0"/>
            </a:br>
            <a:r>
              <a:rPr lang="en-US" sz="3200" dirty="0"/>
              <a:t> with llama (Llama3.1_(8B)-</a:t>
            </a:r>
            <a:r>
              <a:rPr lang="en-US" sz="3200" dirty="0" err="1"/>
              <a:t>Alpaca.ipynb</a:t>
            </a:r>
            <a:r>
              <a:rPr lang="en-US" sz="3200" dirty="0"/>
              <a:t>) tested ok on </a:t>
            </a:r>
            <a:r>
              <a:rPr lang="en-US" sz="3200" dirty="0" err="1"/>
              <a:t>colab</a:t>
            </a:r>
            <a:br>
              <a:rPr lang="en-US" sz="2000" dirty="0"/>
            </a:br>
            <a:r>
              <a:rPr lang="en-US" sz="2000" dirty="0"/>
              <a:t>https://colab.research.google.com/github/unslothai/notebooks/blob/main/nb/Llama3.1_(8B)-Alpaca.ipynb#scrollTo=VZ6PSFBnZjnZ</a:t>
            </a:r>
            <a:endParaRPr lang="en-HK" sz="2000" dirty="0"/>
          </a:p>
        </p:txBody>
      </p:sp>
      <p:sp>
        <p:nvSpPr>
          <p:cNvPr id="3" name="Content Placeholder 2">
            <a:extLst>
              <a:ext uri="{FF2B5EF4-FFF2-40B4-BE49-F238E27FC236}">
                <a16:creationId xmlns:a16="http://schemas.microsoft.com/office/drawing/2014/main" id="{18E83E34-D563-DCA5-9EB8-43C63546EBCB}"/>
              </a:ext>
            </a:extLst>
          </p:cNvPr>
          <p:cNvSpPr>
            <a:spLocks noGrp="1"/>
          </p:cNvSpPr>
          <p:nvPr>
            <p:ph idx="1"/>
          </p:nvPr>
        </p:nvSpPr>
        <p:spPr>
          <a:xfrm>
            <a:off x="531628" y="2012949"/>
            <a:ext cx="8229600" cy="4525963"/>
          </a:xfrm>
        </p:spPr>
        <p:txBody>
          <a:bodyPr>
            <a:normAutofit/>
          </a:bodyPr>
          <a:lstStyle/>
          <a:p>
            <a:pPr>
              <a:lnSpc>
                <a:spcPts val="1425"/>
              </a:lnSpc>
            </a:pPr>
            <a:r>
              <a:rPr lang="en-HK" sz="2000" b="0" dirty="0">
                <a:solidFill>
                  <a:srgbClr val="008000"/>
                </a:solidFill>
                <a:effectLst/>
                <a:latin typeface="Courier New" panose="02070309020205020404" pitchFamily="49" charset="0"/>
              </a:rPr>
              <a:t># </a:t>
            </a:r>
            <a:r>
              <a:rPr lang="en-HK" sz="2000" b="0" dirty="0" err="1">
                <a:solidFill>
                  <a:srgbClr val="008000"/>
                </a:solidFill>
                <a:effectLst/>
                <a:latin typeface="Courier New" panose="02070309020205020404" pitchFamily="49" charset="0"/>
              </a:rPr>
              <a:t>alpaca_prompt</a:t>
            </a:r>
            <a:r>
              <a:rPr lang="en-HK" sz="2000" b="0" dirty="0">
                <a:solidFill>
                  <a:srgbClr val="008000"/>
                </a:solidFill>
                <a:effectLst/>
                <a:latin typeface="Courier New" panose="02070309020205020404" pitchFamily="49" charset="0"/>
              </a:rPr>
              <a:t> = Copied from above</a:t>
            </a:r>
            <a:endParaRPr lang="en-HK" sz="2000" b="0" dirty="0">
              <a:solidFill>
                <a:srgbClr val="000000"/>
              </a:solidFill>
              <a:effectLst/>
              <a:latin typeface="Courier New" panose="02070309020205020404" pitchFamily="49" charset="0"/>
            </a:endParaRPr>
          </a:p>
          <a:p>
            <a:pPr>
              <a:lnSpc>
                <a:spcPts val="1425"/>
              </a:lnSpc>
            </a:pPr>
            <a:r>
              <a:rPr lang="en-HK" sz="2000" b="0" dirty="0" err="1">
                <a:solidFill>
                  <a:srgbClr val="000000"/>
                </a:solidFill>
                <a:effectLst/>
                <a:latin typeface="Courier New" panose="02070309020205020404" pitchFamily="49" charset="0"/>
              </a:rPr>
              <a:t>FastLanguageModel.for_inference</a:t>
            </a:r>
            <a:r>
              <a:rPr lang="en-HK" sz="2000" b="0" dirty="0">
                <a:solidFill>
                  <a:srgbClr val="000000"/>
                </a:solidFill>
                <a:effectLst/>
                <a:latin typeface="Courier New" panose="02070309020205020404" pitchFamily="49" charset="0"/>
              </a:rPr>
              <a:t>(model) </a:t>
            </a:r>
            <a:r>
              <a:rPr lang="en-HK" sz="2000" b="0" dirty="0">
                <a:solidFill>
                  <a:srgbClr val="008000"/>
                </a:solidFill>
                <a:effectLst/>
                <a:latin typeface="Courier New" panose="02070309020205020404" pitchFamily="49" charset="0"/>
              </a:rPr>
              <a:t># Enable native 2x faster inference</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inputs = tokenizer(</a:t>
            </a:r>
          </a:p>
          <a:p>
            <a:pPr>
              <a:lnSpc>
                <a:spcPts val="1425"/>
              </a:lnSpc>
            </a:pPr>
            <a:r>
              <a:rPr lang="en-HK" sz="2000" b="0" dirty="0">
                <a:solidFill>
                  <a:srgbClr val="000000"/>
                </a:solidFill>
                <a:effectLst/>
                <a:latin typeface="Courier New" panose="02070309020205020404" pitchFamily="49" charset="0"/>
              </a:rPr>
              <a:t>[</a:t>
            </a:r>
          </a:p>
          <a:p>
            <a:pPr>
              <a:lnSpc>
                <a:spcPts val="1425"/>
              </a:lnSpc>
            </a:pP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alpaca_prompt.</a:t>
            </a:r>
            <a:r>
              <a:rPr lang="en-HK" sz="2000" b="0" dirty="0" err="1">
                <a:solidFill>
                  <a:srgbClr val="795E26"/>
                </a:solidFill>
                <a:effectLst/>
                <a:latin typeface="Courier New" panose="02070309020205020404" pitchFamily="49" charset="0"/>
              </a:rPr>
              <a:t>format</a:t>
            </a:r>
            <a:r>
              <a:rPr lang="en-HK" sz="2000" b="0" dirty="0">
                <a:solidFill>
                  <a:srgbClr val="000000"/>
                </a:solidFill>
                <a:effectLst/>
                <a:latin typeface="Courier New" panose="02070309020205020404" pitchFamily="49" charset="0"/>
              </a:rPr>
              <a:t>(</a:t>
            </a: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"write me a story of 500 words starting from the following words"</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instruction</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"Once upon a time"</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input</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r>
              <a:rPr lang="en-HK" sz="2000" b="0" dirty="0">
                <a:solidFill>
                  <a:srgbClr val="A31515"/>
                </a:solidFill>
                <a:effectLst/>
                <a:latin typeface="Courier New" panose="02070309020205020404" pitchFamily="49" charset="0"/>
              </a:rPr>
              <a:t>""</a:t>
            </a:r>
            <a:r>
              <a:rPr lang="en-HK" sz="2000" b="0" dirty="0">
                <a:solidFill>
                  <a:srgbClr val="000000"/>
                </a:solidFill>
                <a:effectLst/>
                <a:latin typeface="Courier New" panose="02070309020205020404" pitchFamily="49" charset="0"/>
              </a:rPr>
              <a:t>, </a:t>
            </a:r>
            <a:r>
              <a:rPr lang="en-HK" sz="2000" b="0" dirty="0">
                <a:solidFill>
                  <a:srgbClr val="008000"/>
                </a:solidFill>
                <a:effectLst/>
                <a:latin typeface="Courier New" panose="02070309020205020404" pitchFamily="49" charset="0"/>
              </a:rPr>
              <a:t># output - leave this blank for generation!</a:t>
            </a:r>
            <a:endParaRPr lang="en-HK" sz="2000" b="0" dirty="0">
              <a:solidFill>
                <a:srgbClr val="000000"/>
              </a:solidFill>
              <a:effectLst/>
              <a:latin typeface="Courier New" panose="02070309020205020404" pitchFamily="49" charset="0"/>
            </a:endParaRPr>
          </a:p>
          <a:p>
            <a:pPr>
              <a:lnSpc>
                <a:spcPts val="1425"/>
              </a:lnSpc>
            </a:pPr>
            <a:r>
              <a:rPr lang="en-HK" sz="2000" b="0" dirty="0">
                <a:solidFill>
                  <a:srgbClr val="000000"/>
                </a:solidFill>
                <a:effectLst/>
                <a:latin typeface="Courier New" panose="02070309020205020404" pitchFamily="49" charset="0"/>
              </a:rPr>
              <a:t>    )</a:t>
            </a:r>
          </a:p>
          <a:p>
            <a:pPr>
              <a:lnSpc>
                <a:spcPts val="1425"/>
              </a:lnSpc>
            </a:pP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return_tensors</a:t>
            </a:r>
            <a:r>
              <a:rPr lang="en-HK" sz="2000" b="0" dirty="0">
                <a:solidFill>
                  <a:srgbClr val="000000"/>
                </a:solidFill>
                <a:effectLst/>
                <a:latin typeface="Courier New" panose="02070309020205020404" pitchFamily="49" charset="0"/>
              </a:rPr>
              <a:t> = </a:t>
            </a:r>
            <a:r>
              <a:rPr lang="en-HK" sz="2000" b="0" dirty="0">
                <a:solidFill>
                  <a:srgbClr val="A31515"/>
                </a:solidFill>
                <a:effectLst/>
                <a:latin typeface="Courier New" panose="02070309020205020404" pitchFamily="49" charset="0"/>
              </a:rPr>
              <a:t>"pt"</a:t>
            </a:r>
            <a:r>
              <a:rPr lang="en-HK" sz="2000" b="0" dirty="0">
                <a:solidFill>
                  <a:srgbClr val="000000"/>
                </a:solidFill>
                <a:effectLst/>
                <a:latin typeface="Courier New" panose="02070309020205020404" pitchFamily="49" charset="0"/>
              </a:rPr>
              <a:t>).to(</a:t>
            </a:r>
            <a:r>
              <a:rPr lang="en-HK" sz="2000" b="0" dirty="0">
                <a:solidFill>
                  <a:srgbClr val="A31515"/>
                </a:solidFill>
                <a:effectLst/>
                <a:latin typeface="Courier New" panose="02070309020205020404" pitchFamily="49" charset="0"/>
              </a:rPr>
              <a:t>"</a:t>
            </a:r>
            <a:r>
              <a:rPr lang="en-HK" sz="2000" b="0" dirty="0" err="1">
                <a:solidFill>
                  <a:srgbClr val="A31515"/>
                </a:solidFill>
                <a:effectLst/>
                <a:latin typeface="Courier New" panose="02070309020205020404" pitchFamily="49" charset="0"/>
              </a:rPr>
              <a:t>cuda</a:t>
            </a:r>
            <a:r>
              <a:rPr lang="en-HK" sz="2000" b="0" dirty="0">
                <a:solidFill>
                  <a:srgbClr val="A31515"/>
                </a:solidFill>
                <a:effectLst/>
                <a:latin typeface="Courier New" panose="02070309020205020404" pitchFamily="49" charset="0"/>
              </a:rPr>
              <a:t>"</a:t>
            </a:r>
            <a:r>
              <a:rPr lang="en-HK" sz="2000" b="0" dirty="0">
                <a:solidFill>
                  <a:srgbClr val="000000"/>
                </a:solidFill>
                <a:effectLst/>
                <a:latin typeface="Courier New" panose="02070309020205020404" pitchFamily="49" charset="0"/>
              </a:rPr>
              <a:t>)</a:t>
            </a:r>
          </a:p>
          <a:p>
            <a:pPr>
              <a:lnSpc>
                <a:spcPts val="1425"/>
              </a:lnSpc>
            </a:pPr>
            <a:br>
              <a:rPr lang="en-HK" sz="2000" b="0" dirty="0">
                <a:solidFill>
                  <a:srgbClr val="000000"/>
                </a:solidFill>
                <a:effectLst/>
                <a:latin typeface="Courier New" panose="02070309020205020404" pitchFamily="49" charset="0"/>
              </a:rPr>
            </a:br>
            <a:r>
              <a:rPr lang="en-HK" sz="2000" b="0" dirty="0">
                <a:solidFill>
                  <a:srgbClr val="000000"/>
                </a:solidFill>
                <a:effectLst/>
                <a:latin typeface="Courier New" panose="02070309020205020404" pitchFamily="49" charset="0"/>
              </a:rPr>
              <a:t>outputs = </a:t>
            </a:r>
            <a:r>
              <a:rPr lang="en-HK" sz="2000" b="0" dirty="0" err="1">
                <a:solidFill>
                  <a:srgbClr val="000000"/>
                </a:solidFill>
                <a:effectLst/>
                <a:latin typeface="Courier New" panose="02070309020205020404" pitchFamily="49" charset="0"/>
              </a:rPr>
              <a:t>model.generate</a:t>
            </a:r>
            <a:r>
              <a:rPr lang="en-HK" sz="2000" b="0" dirty="0">
                <a:solidFill>
                  <a:srgbClr val="000000"/>
                </a:solidFill>
                <a:effectLst/>
                <a:latin typeface="Courier New" panose="02070309020205020404" pitchFamily="49" charset="0"/>
              </a:rPr>
              <a:t>(**inputs, </a:t>
            </a:r>
            <a:r>
              <a:rPr lang="en-HK" sz="2000" b="0" dirty="0" err="1">
                <a:solidFill>
                  <a:srgbClr val="000000"/>
                </a:solidFill>
                <a:effectLst/>
                <a:latin typeface="Courier New" panose="02070309020205020404" pitchFamily="49" charset="0"/>
              </a:rPr>
              <a:t>max_new_tokens</a:t>
            </a:r>
            <a:r>
              <a:rPr lang="en-HK" sz="2000" b="0" dirty="0">
                <a:solidFill>
                  <a:srgbClr val="000000"/>
                </a:solidFill>
                <a:effectLst/>
                <a:latin typeface="Courier New" panose="02070309020205020404" pitchFamily="49" charset="0"/>
              </a:rPr>
              <a:t> = </a:t>
            </a:r>
            <a:r>
              <a:rPr lang="en-HK" sz="2000" b="0" dirty="0">
                <a:solidFill>
                  <a:srgbClr val="FF0000"/>
                </a:solidFill>
                <a:effectLst/>
                <a:latin typeface="Courier New" panose="02070309020205020404" pitchFamily="49" charset="0"/>
              </a:rPr>
              <a:t>500,</a:t>
            </a:r>
            <a:r>
              <a:rPr lang="en-HK" sz="2000" b="0" dirty="0">
                <a:solidFill>
                  <a:srgbClr val="000000"/>
                </a:solidFill>
                <a:effectLst/>
                <a:latin typeface="Courier New" panose="02070309020205020404" pitchFamily="49" charset="0"/>
              </a:rPr>
              <a:t> </a:t>
            </a:r>
            <a:r>
              <a:rPr lang="en-HK" sz="2000" b="0" dirty="0" err="1">
                <a:solidFill>
                  <a:srgbClr val="000000"/>
                </a:solidFill>
                <a:effectLst/>
                <a:latin typeface="Courier New" panose="02070309020205020404" pitchFamily="49" charset="0"/>
              </a:rPr>
              <a:t>use_cache</a:t>
            </a:r>
            <a:r>
              <a:rPr lang="en-HK" sz="2000" b="0" dirty="0">
                <a:solidFill>
                  <a:srgbClr val="000000"/>
                </a:solidFill>
                <a:effectLst/>
                <a:latin typeface="Courier New" panose="02070309020205020404" pitchFamily="49" charset="0"/>
              </a:rPr>
              <a:t> = </a:t>
            </a:r>
            <a:r>
              <a:rPr lang="en-HK" sz="2000" b="0" dirty="0">
                <a:solidFill>
                  <a:srgbClr val="0000FF"/>
                </a:solidFill>
                <a:effectLst/>
                <a:latin typeface="Courier New" panose="02070309020205020404" pitchFamily="49" charset="0"/>
              </a:rPr>
              <a:t>True</a:t>
            </a:r>
            <a:r>
              <a:rPr lang="en-HK" sz="2000" b="0" dirty="0">
                <a:solidFill>
                  <a:srgbClr val="000000"/>
                </a:solidFill>
                <a:effectLst/>
                <a:latin typeface="Courier New" panose="02070309020205020404" pitchFamily="49" charset="0"/>
              </a:rPr>
              <a:t>)</a:t>
            </a:r>
          </a:p>
          <a:p>
            <a:pPr>
              <a:lnSpc>
                <a:spcPts val="1425"/>
              </a:lnSpc>
            </a:pPr>
            <a:r>
              <a:rPr lang="en-HK" sz="2000" b="0" dirty="0" err="1">
                <a:solidFill>
                  <a:srgbClr val="000000"/>
                </a:solidFill>
                <a:effectLst/>
                <a:latin typeface="Courier New" panose="02070309020205020404" pitchFamily="49" charset="0"/>
              </a:rPr>
              <a:t>tokenizer.batch_decode</a:t>
            </a:r>
            <a:r>
              <a:rPr lang="en-HK" sz="2000" b="0" dirty="0">
                <a:solidFill>
                  <a:srgbClr val="000000"/>
                </a:solidFill>
                <a:effectLst/>
                <a:latin typeface="Courier New" panose="02070309020205020404" pitchFamily="49" charset="0"/>
              </a:rPr>
              <a:t>(outputs)</a:t>
            </a:r>
          </a:p>
          <a:p>
            <a:endParaRPr lang="en-HK" sz="2000" dirty="0"/>
          </a:p>
        </p:txBody>
      </p:sp>
      <p:sp>
        <p:nvSpPr>
          <p:cNvPr id="4" name="Footer Placeholder 3">
            <a:extLst>
              <a:ext uri="{FF2B5EF4-FFF2-40B4-BE49-F238E27FC236}">
                <a16:creationId xmlns:a16="http://schemas.microsoft.com/office/drawing/2014/main" id="{A4822CFA-92F8-0ADC-D58F-A97302EC6AEC}"/>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F2D941B8-FB4E-4CB5-54D3-618CA036486C}"/>
              </a:ext>
            </a:extLst>
          </p:cNvPr>
          <p:cNvSpPr>
            <a:spLocks noGrp="1"/>
          </p:cNvSpPr>
          <p:nvPr>
            <p:ph type="sldNum" sz="quarter" idx="12"/>
          </p:nvPr>
        </p:nvSpPr>
        <p:spPr/>
        <p:txBody>
          <a:bodyPr/>
          <a:lstStyle/>
          <a:p>
            <a:fld id="{29CB84F4-D896-4BEF-A324-A5A280F0CB42}" type="slidenum">
              <a:rPr lang="en-HK" smtClean="0"/>
              <a:t>93</a:t>
            </a:fld>
            <a:endParaRPr lang="en-HK"/>
          </a:p>
        </p:txBody>
      </p:sp>
      <p:cxnSp>
        <p:nvCxnSpPr>
          <p:cNvPr id="6" name="Straight Arrow Connector 5">
            <a:extLst>
              <a:ext uri="{FF2B5EF4-FFF2-40B4-BE49-F238E27FC236}">
                <a16:creationId xmlns:a16="http://schemas.microsoft.com/office/drawing/2014/main" id="{BDBDF29A-0A9E-D32A-63BA-17EA06111E11}"/>
              </a:ext>
            </a:extLst>
          </p:cNvPr>
          <p:cNvCxnSpPr>
            <a:cxnSpLocks/>
          </p:cNvCxnSpPr>
          <p:nvPr/>
        </p:nvCxnSpPr>
        <p:spPr>
          <a:xfrm flipH="1">
            <a:off x="7162800" y="4040372"/>
            <a:ext cx="1449572" cy="1065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3260843-DC61-3AB2-BF66-DBFDD2C3E24C}"/>
              </a:ext>
            </a:extLst>
          </p:cNvPr>
          <p:cNvSpPr txBox="1"/>
          <p:nvPr/>
        </p:nvSpPr>
        <p:spPr>
          <a:xfrm>
            <a:off x="7963786" y="3636335"/>
            <a:ext cx="1067921" cy="369332"/>
          </a:xfrm>
          <a:prstGeom prst="rect">
            <a:avLst/>
          </a:prstGeom>
          <a:noFill/>
        </p:spPr>
        <p:txBody>
          <a:bodyPr wrap="none" rtlCol="0">
            <a:spAutoFit/>
          </a:bodyPr>
          <a:lstStyle/>
          <a:p>
            <a:r>
              <a:rPr lang="en-HK" dirty="0"/>
              <a:t>modified</a:t>
            </a:r>
          </a:p>
        </p:txBody>
      </p:sp>
      <p:cxnSp>
        <p:nvCxnSpPr>
          <p:cNvPr id="8" name="Straight Arrow Connector 7">
            <a:extLst>
              <a:ext uri="{FF2B5EF4-FFF2-40B4-BE49-F238E27FC236}">
                <a16:creationId xmlns:a16="http://schemas.microsoft.com/office/drawing/2014/main" id="{3DB03D81-F1A4-4B7F-F5BC-0600627C805A}"/>
              </a:ext>
            </a:extLst>
          </p:cNvPr>
          <p:cNvCxnSpPr>
            <a:cxnSpLocks/>
          </p:cNvCxnSpPr>
          <p:nvPr/>
        </p:nvCxnSpPr>
        <p:spPr>
          <a:xfrm flipH="1">
            <a:off x="6477000" y="3880884"/>
            <a:ext cx="13485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8382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CA4C-F957-9CCB-E0E1-ECEC0CE5489E}"/>
              </a:ext>
            </a:extLst>
          </p:cNvPr>
          <p:cNvSpPr>
            <a:spLocks noGrp="1"/>
          </p:cNvSpPr>
          <p:nvPr>
            <p:ph type="title"/>
          </p:nvPr>
        </p:nvSpPr>
        <p:spPr>
          <a:xfrm>
            <a:off x="628650" y="365126"/>
            <a:ext cx="7886700" cy="315911"/>
          </a:xfrm>
        </p:spPr>
        <p:txBody>
          <a:bodyPr>
            <a:normAutofit fontScale="90000"/>
          </a:bodyPr>
          <a:lstStyle/>
          <a:p>
            <a:r>
              <a:rPr lang="en-US" dirty="0"/>
              <a:t>  </a:t>
            </a:r>
            <a:endParaRPr lang="en-HK" dirty="0"/>
          </a:p>
        </p:txBody>
      </p:sp>
      <p:sp>
        <p:nvSpPr>
          <p:cNvPr id="3" name="Content Placeholder 2">
            <a:extLst>
              <a:ext uri="{FF2B5EF4-FFF2-40B4-BE49-F238E27FC236}">
                <a16:creationId xmlns:a16="http://schemas.microsoft.com/office/drawing/2014/main" id="{078E17AB-CD2D-900C-101B-36A124F5446B}"/>
              </a:ext>
            </a:extLst>
          </p:cNvPr>
          <p:cNvSpPr>
            <a:spLocks noGrp="1"/>
          </p:cNvSpPr>
          <p:nvPr>
            <p:ph idx="1"/>
          </p:nvPr>
        </p:nvSpPr>
        <p:spPr>
          <a:xfrm>
            <a:off x="520996" y="125891"/>
            <a:ext cx="8515350" cy="5032375"/>
          </a:xfrm>
        </p:spPr>
        <p:txBody>
          <a:bodyPr>
            <a:noAutofit/>
          </a:bodyPr>
          <a:lstStyle/>
          <a:p>
            <a:r>
              <a:rPr lang="en-US" sz="1800" dirty="0"/>
              <a:t>Result of experiment 2:</a:t>
            </a:r>
          </a:p>
          <a:p>
            <a:r>
              <a:rPr lang="en-US" sz="1800" dirty="0"/>
              <a:t>Once upon a time, in a faraway land, there lived a young princess named Arielle. She was known for her kind heart, beautiful voice, and love for adventure. One day, while out exploring the forest, she came across a mysterious crystal that glowed with a bright light. Curious, she picked it up and placed it in her pocket.\n\</a:t>
            </a:r>
            <a:r>
              <a:rPr lang="en-US" sz="1800" dirty="0" err="1"/>
              <a:t>nThe</a:t>
            </a:r>
            <a:r>
              <a:rPr lang="en-US" sz="1800" dirty="0"/>
              <a:t> next day, when she arrived at the castle, she noticed that the crystal had grown brighter and was now glowing with a golden hue. Intrigued, she decided to investigate further. She took the crystal to her father, the king, and he summoned his trusted advisor, the wizard Merlin. Together, they studied the crystal and discovered that it was a powerful artifact that held the key to unlocking a great mystery.\n\</a:t>
            </a:r>
            <a:r>
              <a:rPr lang="en-US" sz="1800" dirty="0" err="1"/>
              <a:t>nArielle</a:t>
            </a:r>
            <a:r>
              <a:rPr lang="en-US" sz="1800" dirty="0"/>
              <a:t>\'s father, the king, decided to send her on a quest to find the answer to the mystery. She set off on her journey, accompanied by her faithful servant, Pippin, and a small band of loyal knights. Along the way, they encountered many dangers and challenges, but Arielle\'s courage and determination never wavered.\n\</a:t>
            </a:r>
            <a:r>
              <a:rPr lang="en-US" sz="1800" dirty="0" err="1"/>
              <a:t>nAs</a:t>
            </a:r>
            <a:r>
              <a:rPr lang="en-US" sz="1800" dirty="0"/>
              <a:t> they traveled, the crystal continued to grow brighter, leading them to the heart of the mystery. They arrived at a hidden valley, where they discovered an ancient temple. Inside, they found a powerful magical force that had been sealed away for centuries. With the help of the crystal, they were able to unlock the force and restore balance to the land.\n\</a:t>
            </a:r>
            <a:r>
              <a:rPr lang="en-US" sz="1800" dirty="0" err="1"/>
              <a:t>nArielle</a:t>
            </a:r>
            <a:r>
              <a:rPr lang="en-US" sz="1800" dirty="0"/>
              <a:t>\'s quest was a success, and she returned to the castle a hero. She was rewarded with a place of honor in the royal court, and her name was remembered for generations to come. The crystal, now known as the "Crystal of Light and Power," was placed in the castle\'s royal treasury, where it remained a source of wonder and inspiration for all who came to see it.&lt;|</a:t>
            </a:r>
            <a:r>
              <a:rPr lang="en-US" sz="1800" dirty="0" err="1"/>
              <a:t>end_of_text</a:t>
            </a:r>
            <a:r>
              <a:rPr lang="en-US" sz="1800" dirty="0"/>
              <a:t>|&gt;']</a:t>
            </a:r>
            <a:endParaRPr lang="en-HK" sz="1800" dirty="0"/>
          </a:p>
        </p:txBody>
      </p:sp>
      <p:sp>
        <p:nvSpPr>
          <p:cNvPr id="4" name="Footer Placeholder 3">
            <a:extLst>
              <a:ext uri="{FF2B5EF4-FFF2-40B4-BE49-F238E27FC236}">
                <a16:creationId xmlns:a16="http://schemas.microsoft.com/office/drawing/2014/main" id="{BD0E48C2-6714-14EB-8691-B0A21A92FC4F}"/>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DF3C2A90-8028-5B65-F6F7-C6631341E265}"/>
              </a:ext>
            </a:extLst>
          </p:cNvPr>
          <p:cNvSpPr>
            <a:spLocks noGrp="1"/>
          </p:cNvSpPr>
          <p:nvPr>
            <p:ph type="sldNum" sz="quarter" idx="12"/>
          </p:nvPr>
        </p:nvSpPr>
        <p:spPr/>
        <p:txBody>
          <a:bodyPr/>
          <a:lstStyle/>
          <a:p>
            <a:fld id="{29CB84F4-D896-4BEF-A324-A5A280F0CB42}" type="slidenum">
              <a:rPr lang="en-HK" smtClean="0"/>
              <a:t>94</a:t>
            </a:fld>
            <a:endParaRPr lang="en-HK"/>
          </a:p>
        </p:txBody>
      </p:sp>
    </p:spTree>
    <p:extLst>
      <p:ext uri="{BB962C8B-B14F-4D97-AF65-F5344CB8AC3E}">
        <p14:creationId xmlns:p14="http://schemas.microsoft.com/office/powerpoint/2010/main" val="772496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28D7-76BC-30D9-50F9-8C1A16065933}"/>
              </a:ext>
            </a:extLst>
          </p:cNvPr>
          <p:cNvSpPr>
            <a:spLocks noGrp="1"/>
          </p:cNvSpPr>
          <p:nvPr>
            <p:ph type="title"/>
          </p:nvPr>
        </p:nvSpPr>
        <p:spPr/>
        <p:txBody>
          <a:bodyPr>
            <a:normAutofit fontScale="90000"/>
          </a:bodyPr>
          <a:lstStyle/>
          <a:p>
            <a:r>
              <a:rPr lang="en-US" dirty="0"/>
              <a:t>Experiment 3 </a:t>
            </a:r>
            <a:br>
              <a:rPr lang="en-US" dirty="0"/>
            </a:br>
            <a:r>
              <a:rPr lang="en-US" dirty="0"/>
              <a:t>Llama 3.2</a:t>
            </a:r>
            <a:endParaRPr lang="en-HK" dirty="0"/>
          </a:p>
        </p:txBody>
      </p:sp>
      <p:sp>
        <p:nvSpPr>
          <p:cNvPr id="3" name="Content Placeholder 2">
            <a:extLst>
              <a:ext uri="{FF2B5EF4-FFF2-40B4-BE49-F238E27FC236}">
                <a16:creationId xmlns:a16="http://schemas.microsoft.com/office/drawing/2014/main" id="{572D714E-7AAD-DD15-FEA1-80363CE4719A}"/>
              </a:ext>
            </a:extLst>
          </p:cNvPr>
          <p:cNvSpPr>
            <a:spLocks noGrp="1"/>
          </p:cNvSpPr>
          <p:nvPr>
            <p:ph idx="1"/>
          </p:nvPr>
        </p:nvSpPr>
        <p:spPr/>
        <p:txBody>
          <a:bodyPr>
            <a:normAutofit/>
          </a:bodyPr>
          <a:lstStyle/>
          <a:p>
            <a:r>
              <a:rPr lang="en-HK" sz="2800" dirty="0"/>
              <a:t> </a:t>
            </a:r>
            <a:r>
              <a:rPr lang="en-HK" sz="2800" dirty="0">
                <a:hlinkClick r:id="rId2"/>
              </a:rPr>
              <a:t>https://huggingface.co/unsloth/Meta-Llama-3.1-8B</a:t>
            </a:r>
            <a:r>
              <a:rPr lang="en-HK" sz="2800" dirty="0"/>
              <a:t> </a:t>
            </a:r>
          </a:p>
          <a:p>
            <a:r>
              <a:rPr lang="en-HK" sz="2800" b="0" i="0" dirty="0">
                <a:solidFill>
                  <a:srgbClr val="1F1F1F"/>
                </a:solidFill>
                <a:effectLst/>
                <a:latin typeface="Roboto" panose="02000000000000000000" pitchFamily="2" charset="0"/>
              </a:rPr>
              <a:t>Llama 3.2 Conversational notebook. </a:t>
            </a:r>
            <a:r>
              <a:rPr lang="en-HK" sz="2800" b="0" i="0" dirty="0">
                <a:solidFill>
                  <a:srgbClr val="1F1F1F"/>
                </a:solidFill>
                <a:effectLst/>
                <a:latin typeface="Roboto" panose="02000000000000000000" pitchFamily="2" charset="0"/>
                <a:hlinkClick r:id="rId3"/>
              </a:rPr>
              <a:t>Free </a:t>
            </a:r>
            <a:r>
              <a:rPr lang="en-HK" sz="2800" b="0" i="0" dirty="0" err="1">
                <a:solidFill>
                  <a:srgbClr val="1F1F1F"/>
                </a:solidFill>
                <a:effectLst/>
                <a:latin typeface="Roboto" panose="02000000000000000000" pitchFamily="2" charset="0"/>
                <a:hlinkClick r:id="rId3"/>
              </a:rPr>
              <a:t>Colab</a:t>
            </a:r>
            <a:endParaRPr lang="en-HK" sz="2800" b="0" i="0" dirty="0">
              <a:solidFill>
                <a:srgbClr val="1F1F1F"/>
              </a:solidFill>
              <a:effectLst/>
              <a:latin typeface="Roboto" panose="02000000000000000000" pitchFamily="2" charset="0"/>
            </a:endParaRPr>
          </a:p>
          <a:p>
            <a:r>
              <a:rPr lang="en-US" sz="2800" b="0" i="0" dirty="0">
                <a:solidFill>
                  <a:srgbClr val="1F1F1F"/>
                </a:solidFill>
                <a:effectLst/>
                <a:latin typeface="Roboto" panose="02000000000000000000" pitchFamily="2" charset="0"/>
              </a:rPr>
              <a:t>Llama 3.2 Vision finetuning - Radiography use case. </a:t>
            </a:r>
            <a:r>
              <a:rPr lang="en-US" sz="2800" b="0" i="0" dirty="0">
                <a:solidFill>
                  <a:srgbClr val="1F1F1F"/>
                </a:solidFill>
                <a:effectLst/>
                <a:latin typeface="Roboto" panose="02000000000000000000" pitchFamily="2" charset="0"/>
                <a:hlinkClick r:id="rId4"/>
              </a:rPr>
              <a:t>Free </a:t>
            </a:r>
            <a:r>
              <a:rPr lang="en-US" sz="2800" b="0" i="0" dirty="0" err="1">
                <a:solidFill>
                  <a:srgbClr val="1F1F1F"/>
                </a:solidFill>
                <a:effectLst/>
                <a:latin typeface="Roboto" panose="02000000000000000000" pitchFamily="2" charset="0"/>
                <a:hlinkClick r:id="rId4"/>
              </a:rPr>
              <a:t>Colab</a:t>
            </a:r>
            <a:endParaRPr lang="en-US" sz="2800" b="0" i="0" dirty="0">
              <a:solidFill>
                <a:srgbClr val="1F1F1F"/>
              </a:solidFill>
              <a:effectLst/>
              <a:latin typeface="Roboto" panose="02000000000000000000" pitchFamily="2" charset="0"/>
            </a:endParaRPr>
          </a:p>
          <a:p>
            <a:r>
              <a:rPr lang="en-HK" sz="2800" dirty="0">
                <a:hlinkClick r:id="rId5"/>
              </a:rPr>
              <a:t>https://colab.research.google.com/github/unslothai/notebooks/blob/main/nb/Llama3.2_(1B_and_3B)-Conversational.ipynb#scrollTo=J-IRbDfRp03Y</a:t>
            </a:r>
            <a:r>
              <a:rPr lang="en-HK" sz="2800" dirty="0"/>
              <a:t> </a:t>
            </a:r>
          </a:p>
          <a:p>
            <a:r>
              <a:rPr lang="en-HK" sz="2800" dirty="0"/>
              <a:t>Students are encouraged to try it themselves.</a:t>
            </a:r>
          </a:p>
        </p:txBody>
      </p:sp>
      <p:sp>
        <p:nvSpPr>
          <p:cNvPr id="4" name="Footer Placeholder 3">
            <a:extLst>
              <a:ext uri="{FF2B5EF4-FFF2-40B4-BE49-F238E27FC236}">
                <a16:creationId xmlns:a16="http://schemas.microsoft.com/office/drawing/2014/main" id="{DC362FA2-DB2A-71F0-32BD-C4DD34D67E23}"/>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351175D8-DCD1-D0F2-4228-70722A3E4E37}"/>
              </a:ext>
            </a:extLst>
          </p:cNvPr>
          <p:cNvSpPr>
            <a:spLocks noGrp="1"/>
          </p:cNvSpPr>
          <p:nvPr>
            <p:ph type="sldNum" sz="quarter" idx="12"/>
          </p:nvPr>
        </p:nvSpPr>
        <p:spPr/>
        <p:txBody>
          <a:bodyPr/>
          <a:lstStyle/>
          <a:p>
            <a:fld id="{29CB84F4-D896-4BEF-A324-A5A280F0CB42}" type="slidenum">
              <a:rPr lang="en-HK" smtClean="0"/>
              <a:t>95</a:t>
            </a:fld>
            <a:endParaRPr lang="en-HK"/>
          </a:p>
        </p:txBody>
      </p:sp>
    </p:spTree>
    <p:extLst>
      <p:ext uri="{BB962C8B-B14F-4D97-AF65-F5344CB8AC3E}">
        <p14:creationId xmlns:p14="http://schemas.microsoft.com/office/powerpoint/2010/main" val="19687349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F381-39DE-33A5-F0DF-BD3513C1DF39}"/>
              </a:ext>
            </a:extLst>
          </p:cNvPr>
          <p:cNvSpPr>
            <a:spLocks noGrp="1"/>
          </p:cNvSpPr>
          <p:nvPr>
            <p:ph type="title"/>
          </p:nvPr>
        </p:nvSpPr>
        <p:spPr>
          <a:xfrm>
            <a:off x="437264" y="46480"/>
            <a:ext cx="7886700" cy="1325563"/>
          </a:xfrm>
        </p:spPr>
        <p:txBody>
          <a:bodyPr>
            <a:normAutofit/>
          </a:bodyPr>
          <a:lstStyle/>
          <a:p>
            <a:r>
              <a:rPr lang="en-US" sz="2400" dirty="0"/>
              <a:t>Student exercises: Explore more on fine-tuning datasets</a:t>
            </a:r>
            <a:endParaRPr lang="en-HK" sz="2400" dirty="0"/>
          </a:p>
        </p:txBody>
      </p:sp>
      <p:sp>
        <p:nvSpPr>
          <p:cNvPr id="3" name="Content Placeholder 2">
            <a:extLst>
              <a:ext uri="{FF2B5EF4-FFF2-40B4-BE49-F238E27FC236}">
                <a16:creationId xmlns:a16="http://schemas.microsoft.com/office/drawing/2014/main" id="{8D21C16E-B2DF-D9B7-FD70-42D746AED66C}"/>
              </a:ext>
            </a:extLst>
          </p:cNvPr>
          <p:cNvSpPr>
            <a:spLocks noGrp="1"/>
          </p:cNvSpPr>
          <p:nvPr>
            <p:ph idx="1"/>
          </p:nvPr>
        </p:nvSpPr>
        <p:spPr>
          <a:xfrm>
            <a:off x="180754" y="957151"/>
            <a:ext cx="7886700" cy="5145715"/>
          </a:xfrm>
        </p:spPr>
        <p:txBody>
          <a:bodyPr>
            <a:normAutofit fontScale="85000" lnSpcReduction="20000"/>
          </a:bodyPr>
          <a:lstStyle/>
          <a:p>
            <a:r>
              <a:rPr lang="en-US" dirty="0"/>
              <a:t>You may use these datasets to fine-tune a base LLM model</a:t>
            </a:r>
            <a:r>
              <a:rPr lang="en-US" b="0" i="0" dirty="0">
                <a:solidFill>
                  <a:srgbClr val="252531"/>
                </a:solidFill>
                <a:effectLst/>
                <a:latin typeface="RethinkSans-Regular"/>
              </a:rPr>
              <a:t> (also called foundation model) </a:t>
            </a:r>
            <a:r>
              <a:rPr lang="en-US" dirty="0"/>
              <a:t>for some applications</a:t>
            </a:r>
          </a:p>
          <a:p>
            <a:r>
              <a:rPr lang="en-HK" b="1" i="0" dirty="0">
                <a:solidFill>
                  <a:srgbClr val="242424"/>
                </a:solidFill>
                <a:effectLst/>
                <a:latin typeface="sohne"/>
                <a:hlinkClick r:id="rId2"/>
              </a:rPr>
              <a:t>https://huggingface.co/datasets</a:t>
            </a:r>
            <a:r>
              <a:rPr lang="en-HK" b="1" i="0" dirty="0">
                <a:solidFill>
                  <a:srgbClr val="242424"/>
                </a:solidFill>
                <a:effectLst/>
                <a:latin typeface="sohne"/>
              </a:rPr>
              <a:t> </a:t>
            </a:r>
          </a:p>
          <a:p>
            <a:endParaRPr lang="en-HK" b="1" i="0" dirty="0">
              <a:solidFill>
                <a:srgbClr val="242424"/>
              </a:solidFill>
              <a:effectLst/>
              <a:latin typeface="sohne"/>
            </a:endParaRPr>
          </a:p>
          <a:p>
            <a:endParaRPr lang="en-HK" b="1" dirty="0">
              <a:solidFill>
                <a:srgbClr val="242424"/>
              </a:solidFill>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endParaRPr lang="en-HK" b="1" i="0" dirty="0">
              <a:solidFill>
                <a:srgbClr val="242424"/>
              </a:solidFill>
              <a:effectLst/>
              <a:latin typeface="sohne"/>
            </a:endParaRPr>
          </a:p>
          <a:p>
            <a:r>
              <a:rPr lang="en-HK" b="1" i="0" dirty="0">
                <a:solidFill>
                  <a:srgbClr val="242424"/>
                </a:solidFill>
                <a:effectLst/>
                <a:latin typeface="sohne"/>
              </a:rPr>
              <a:t>10 Datasets for Fine-Tuning Large Language Models</a:t>
            </a:r>
          </a:p>
          <a:p>
            <a:pPr lvl="1"/>
            <a:r>
              <a:rPr lang="en-HK" dirty="0">
                <a:hlinkClick r:id="rId3"/>
              </a:rPr>
              <a:t>https://odsc.medium.com/10-datasets-for-fine-tuning-large-language-models-d27f5a9b2a9a</a:t>
            </a:r>
            <a:r>
              <a:rPr lang="en-HK" dirty="0"/>
              <a:t> </a:t>
            </a:r>
          </a:p>
          <a:p>
            <a:pPr lvl="1"/>
            <a:endParaRPr lang="en-HK" dirty="0"/>
          </a:p>
        </p:txBody>
      </p:sp>
      <p:sp>
        <p:nvSpPr>
          <p:cNvPr id="4" name="Footer Placeholder 3">
            <a:extLst>
              <a:ext uri="{FF2B5EF4-FFF2-40B4-BE49-F238E27FC236}">
                <a16:creationId xmlns:a16="http://schemas.microsoft.com/office/drawing/2014/main" id="{A81595BE-48BF-8090-79AC-ACFDD2790A81}"/>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6FEEE49B-F623-75C3-6651-24166DE4A332}"/>
              </a:ext>
            </a:extLst>
          </p:cNvPr>
          <p:cNvSpPr>
            <a:spLocks noGrp="1"/>
          </p:cNvSpPr>
          <p:nvPr>
            <p:ph type="sldNum" sz="quarter" idx="12"/>
          </p:nvPr>
        </p:nvSpPr>
        <p:spPr/>
        <p:txBody>
          <a:bodyPr/>
          <a:lstStyle/>
          <a:p>
            <a:fld id="{29CB84F4-D896-4BEF-A324-A5A280F0CB42}" type="slidenum">
              <a:rPr lang="en-HK" smtClean="0"/>
              <a:t>96</a:t>
            </a:fld>
            <a:endParaRPr lang="en-HK"/>
          </a:p>
        </p:txBody>
      </p:sp>
      <p:pic>
        <p:nvPicPr>
          <p:cNvPr id="7" name="Picture 6">
            <a:extLst>
              <a:ext uri="{FF2B5EF4-FFF2-40B4-BE49-F238E27FC236}">
                <a16:creationId xmlns:a16="http://schemas.microsoft.com/office/drawing/2014/main" id="{251631E4-8C0F-BC59-5BB1-0DF0B4D18B04}"/>
              </a:ext>
            </a:extLst>
          </p:cNvPr>
          <p:cNvPicPr>
            <a:picLocks noChangeAspect="1"/>
          </p:cNvPicPr>
          <p:nvPr/>
        </p:nvPicPr>
        <p:blipFill>
          <a:blip r:embed="rId4"/>
          <a:stretch>
            <a:fillRect/>
          </a:stretch>
        </p:blipFill>
        <p:spPr>
          <a:xfrm>
            <a:off x="1107115" y="2876895"/>
            <a:ext cx="6379535" cy="1767264"/>
          </a:xfrm>
          <a:prstGeom prst="rect">
            <a:avLst/>
          </a:prstGeom>
        </p:spPr>
      </p:pic>
      <p:cxnSp>
        <p:nvCxnSpPr>
          <p:cNvPr id="9" name="Straight Arrow Connector 8">
            <a:extLst>
              <a:ext uri="{FF2B5EF4-FFF2-40B4-BE49-F238E27FC236}">
                <a16:creationId xmlns:a16="http://schemas.microsoft.com/office/drawing/2014/main" id="{A2EA2CD5-44D0-A208-2DA0-6FF4BC8D9403}"/>
              </a:ext>
            </a:extLst>
          </p:cNvPr>
          <p:cNvCxnSpPr>
            <a:cxnSpLocks/>
          </p:cNvCxnSpPr>
          <p:nvPr/>
        </p:nvCxnSpPr>
        <p:spPr>
          <a:xfrm>
            <a:off x="5730949" y="2672721"/>
            <a:ext cx="606056" cy="857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539A9E8-E855-42B1-3345-8B777BB105FE}"/>
              </a:ext>
            </a:extLst>
          </p:cNvPr>
          <p:cNvSpPr txBox="1"/>
          <p:nvPr/>
        </p:nvSpPr>
        <p:spPr>
          <a:xfrm>
            <a:off x="5457855" y="1724791"/>
            <a:ext cx="3557225" cy="923330"/>
          </a:xfrm>
          <a:prstGeom prst="rect">
            <a:avLst/>
          </a:prstGeom>
          <a:noFill/>
          <a:ln>
            <a:solidFill>
              <a:schemeClr val="accent1"/>
            </a:solidFill>
          </a:ln>
        </p:spPr>
        <p:txBody>
          <a:bodyPr wrap="square" rtlCol="0">
            <a:spAutoFit/>
          </a:bodyPr>
          <a:lstStyle/>
          <a:p>
            <a:r>
              <a:rPr lang="en-US" dirty="0"/>
              <a:t>Enter your search key, e.g.  Conversation, story, Logic, math, calculus, chemistry….etc.</a:t>
            </a:r>
            <a:endParaRPr lang="en-HK" dirty="0"/>
          </a:p>
        </p:txBody>
      </p:sp>
    </p:spTree>
    <p:extLst>
      <p:ext uri="{BB962C8B-B14F-4D97-AF65-F5344CB8AC3E}">
        <p14:creationId xmlns:p14="http://schemas.microsoft.com/office/powerpoint/2010/main" val="29212503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F67A-A1F0-CB52-FB14-9DAF90BF11C0}"/>
              </a:ext>
            </a:extLst>
          </p:cNvPr>
          <p:cNvSpPr>
            <a:spLocks noGrp="1"/>
          </p:cNvSpPr>
          <p:nvPr>
            <p:ph type="title"/>
          </p:nvPr>
        </p:nvSpPr>
        <p:spPr/>
        <p:txBody>
          <a:bodyPr/>
          <a:lstStyle/>
          <a:p>
            <a:r>
              <a:rPr lang="en-US" dirty="0"/>
              <a:t>Conclusions</a:t>
            </a:r>
            <a:endParaRPr lang="en-HK" dirty="0"/>
          </a:p>
        </p:txBody>
      </p:sp>
      <p:sp>
        <p:nvSpPr>
          <p:cNvPr id="3" name="Content Placeholder 2">
            <a:extLst>
              <a:ext uri="{FF2B5EF4-FFF2-40B4-BE49-F238E27FC236}">
                <a16:creationId xmlns:a16="http://schemas.microsoft.com/office/drawing/2014/main" id="{E5BCA546-6F0B-AD92-5064-8B1A61F05548}"/>
              </a:ext>
            </a:extLst>
          </p:cNvPr>
          <p:cNvSpPr>
            <a:spLocks noGrp="1"/>
          </p:cNvSpPr>
          <p:nvPr>
            <p:ph idx="1"/>
          </p:nvPr>
        </p:nvSpPr>
        <p:spPr/>
        <p:txBody>
          <a:bodyPr>
            <a:normAutofit fontScale="92500" lnSpcReduction="20000"/>
          </a:bodyPr>
          <a:lstStyle/>
          <a:p>
            <a:r>
              <a:rPr lang="en-US" dirty="0"/>
              <a:t>Introduced how transformer is used for building large language model (LLM)</a:t>
            </a:r>
          </a:p>
          <a:p>
            <a:r>
              <a:rPr lang="en-US" dirty="0"/>
              <a:t>Major steps of pre-training and fine tuning of LLM are discussed</a:t>
            </a:r>
          </a:p>
          <a:p>
            <a:r>
              <a:rPr lang="en-US" dirty="0"/>
              <a:t>Prompt engineering is mentioned.</a:t>
            </a:r>
          </a:p>
          <a:p>
            <a:r>
              <a:rPr lang="en-US" dirty="0"/>
              <a:t>Reinforcement learning method fine tunning are discussed,</a:t>
            </a:r>
          </a:p>
          <a:p>
            <a:r>
              <a:rPr lang="en-US" dirty="0"/>
              <a:t>Distillation method of building LLM are mentioned.</a:t>
            </a:r>
          </a:p>
          <a:p>
            <a:r>
              <a:rPr lang="en-US" dirty="0"/>
              <a:t>Experiments on an LLM is described</a:t>
            </a:r>
          </a:p>
        </p:txBody>
      </p:sp>
      <p:sp>
        <p:nvSpPr>
          <p:cNvPr id="4" name="Footer Placeholder 3">
            <a:extLst>
              <a:ext uri="{FF2B5EF4-FFF2-40B4-BE49-F238E27FC236}">
                <a16:creationId xmlns:a16="http://schemas.microsoft.com/office/drawing/2014/main" id="{588B2200-CA03-7D0D-5A83-DD8334EE4435}"/>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9000E232-587B-BE0A-1450-511C4369DB95}"/>
              </a:ext>
            </a:extLst>
          </p:cNvPr>
          <p:cNvSpPr>
            <a:spLocks noGrp="1"/>
          </p:cNvSpPr>
          <p:nvPr>
            <p:ph type="sldNum" sz="quarter" idx="12"/>
          </p:nvPr>
        </p:nvSpPr>
        <p:spPr/>
        <p:txBody>
          <a:bodyPr/>
          <a:lstStyle/>
          <a:p>
            <a:fld id="{29CB84F4-D896-4BEF-A324-A5A280F0CB42}" type="slidenum">
              <a:rPr lang="en-HK" smtClean="0"/>
              <a:t>97</a:t>
            </a:fld>
            <a:endParaRPr lang="en-HK"/>
          </a:p>
        </p:txBody>
      </p:sp>
    </p:spTree>
    <p:extLst>
      <p:ext uri="{BB962C8B-B14F-4D97-AF65-F5344CB8AC3E}">
        <p14:creationId xmlns:p14="http://schemas.microsoft.com/office/powerpoint/2010/main" val="38912539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394F-FF1F-DD48-3974-A8F973BD6598}"/>
              </a:ext>
            </a:extLst>
          </p:cNvPr>
          <p:cNvSpPr>
            <a:spLocks noGrp="1"/>
          </p:cNvSpPr>
          <p:nvPr>
            <p:ph type="title"/>
          </p:nvPr>
        </p:nvSpPr>
        <p:spPr/>
        <p:txBody>
          <a:bodyPr/>
          <a:lstStyle/>
          <a:p>
            <a:r>
              <a:rPr lang="en-US" dirty="0"/>
              <a:t>References</a:t>
            </a:r>
            <a:endParaRPr lang="en-HK" dirty="0"/>
          </a:p>
        </p:txBody>
      </p:sp>
      <p:sp>
        <p:nvSpPr>
          <p:cNvPr id="3" name="Content Placeholder 2">
            <a:extLst>
              <a:ext uri="{FF2B5EF4-FFF2-40B4-BE49-F238E27FC236}">
                <a16:creationId xmlns:a16="http://schemas.microsoft.com/office/drawing/2014/main" id="{7A204B55-DF68-7166-B970-A784EEFE84B2}"/>
              </a:ext>
            </a:extLst>
          </p:cNvPr>
          <p:cNvSpPr>
            <a:spLocks noGrp="1"/>
          </p:cNvSpPr>
          <p:nvPr>
            <p:ph idx="1"/>
          </p:nvPr>
        </p:nvSpPr>
        <p:spPr>
          <a:xfrm>
            <a:off x="304800" y="1066800"/>
            <a:ext cx="8229600" cy="4525963"/>
          </a:xfrm>
        </p:spPr>
        <p:txBody>
          <a:bodyPr>
            <a:noAutofit/>
          </a:bodyPr>
          <a:lstStyle/>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2"/>
              </a:rPr>
              <a:t>https://cameronrwolfe.substack.com/p/language-model-training-and-inference</a:t>
            </a: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3"/>
              </a:rPr>
              <a:t>https://cameronrwolfe.substack.com/p/decoder-only-transformers-the-workhorse</a:t>
            </a: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4"/>
              </a:rPr>
              <a:t>https://ai.meta.com/blog/meta-llama-3-1/</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5"/>
              </a:rPr>
              <a:t>https://snorkel.ai/blog/large-language-model-training-three-phases-shape-llm-training/</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6"/>
              </a:rPr>
              <a:t>https://colab.research.google.com/github/unslothai/notebooks/blob/main/nb/Llama3.2_(1B_and_3B)-Conversational.ipynb#scrollTo=J-IRbDfRp03Y</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pPr>
              <a:lnSpc>
                <a:spcPct val="115000"/>
              </a:lnSpc>
              <a:spcAft>
                <a:spcPts val="800"/>
              </a:spcAft>
            </a:pPr>
            <a:r>
              <a:rPr lang="en-HK" sz="1400" u="sng" kern="100" dirty="0">
                <a:solidFill>
                  <a:srgbClr val="467886"/>
                </a:solidFill>
                <a:effectLst/>
                <a:latin typeface="Aptos" panose="020B0004020202020204" pitchFamily="34" charset="0"/>
                <a:ea typeface="PMingLiU" panose="02020500000000000000" pitchFamily="18" charset="-120"/>
                <a:cs typeface="Times New Roman" panose="02020603050405020304" pitchFamily="18" charset="0"/>
                <a:hlinkClick r:id="rId7"/>
              </a:rPr>
              <a:t>https://colab.research.google.com/github/unslothai/notebooks/blob/main/nb/Llama3.2_(1B_and_3B)-Conversational.ipynb#scrollTo=zdN0CpBLtsGQ</a:t>
            </a:r>
            <a:r>
              <a:rPr lang="en-HK" sz="1400" kern="100" dirty="0">
                <a:effectLst/>
                <a:latin typeface="Aptos" panose="020B0004020202020204" pitchFamily="34" charset="0"/>
                <a:ea typeface="PMingLiU" panose="02020500000000000000" pitchFamily="18" charset="-120"/>
                <a:cs typeface="Times New Roman" panose="02020603050405020304" pitchFamily="18" charset="0"/>
              </a:rPr>
              <a:t> </a:t>
            </a:r>
          </a:p>
          <a:p>
            <a:r>
              <a:rPr lang="en-US" sz="1400" dirty="0"/>
              <a:t>[PDF] </a:t>
            </a:r>
            <a:r>
              <a:rPr lang="en-US" sz="1400" dirty="0">
                <a:hlinkClick r:id="rId8"/>
              </a:rPr>
              <a:t>Attention is all you need</a:t>
            </a:r>
            <a:r>
              <a:rPr lang="en-US" sz="1400" dirty="0"/>
              <a:t> , </a:t>
            </a:r>
            <a:r>
              <a:rPr lang="en-US" sz="1400" u="sng" dirty="0">
                <a:hlinkClick r:id="rId9"/>
              </a:rPr>
              <a:t>A Vaswani</a:t>
            </a:r>
            <a:r>
              <a:rPr lang="en-US" sz="1400" dirty="0"/>
              <a:t>, </a:t>
            </a:r>
            <a:r>
              <a:rPr lang="en-US" sz="1400" u="sng" dirty="0">
                <a:hlinkClick r:id="rId10"/>
              </a:rPr>
              <a:t>N </a:t>
            </a:r>
            <a:r>
              <a:rPr lang="en-US" sz="1400" u="sng" dirty="0" err="1">
                <a:hlinkClick r:id="rId10"/>
              </a:rPr>
              <a:t>Shazeer</a:t>
            </a:r>
            <a:r>
              <a:rPr lang="en-US" sz="1400" dirty="0"/>
              <a:t>, </a:t>
            </a:r>
            <a:r>
              <a:rPr lang="en-US" sz="1400" u="sng" dirty="0">
                <a:hlinkClick r:id="rId11"/>
              </a:rPr>
              <a:t>N Parmar</a:t>
            </a:r>
            <a:r>
              <a:rPr lang="en-US" sz="1400" dirty="0"/>
              <a:t>… - Advances in neural …, 2017 - papers.nips.cc</a:t>
            </a:r>
          </a:p>
          <a:p>
            <a:r>
              <a:rPr lang="en-US" sz="1400" dirty="0">
                <a:hlinkClick r:id="" action="ppaction://noaction"/>
              </a:rPr>
              <a:t>https://jalammar.github.io/illustrated-transformer/</a:t>
            </a:r>
          </a:p>
          <a:p>
            <a:r>
              <a:rPr lang="en-US" sz="1400" dirty="0">
                <a:hlinkClick r:id="" action="ppaction://noaction"/>
              </a:rPr>
              <a:t>https://towardsdatascience.com/transformers-explained-visually-part-1-overview-of-functionality-95a6dd460452</a:t>
            </a:r>
            <a:endParaRPr lang="en-US" sz="1400" dirty="0"/>
          </a:p>
          <a:p>
            <a:r>
              <a:rPr lang="en-US" sz="1400" dirty="0">
                <a:hlinkClick r:id="rId12"/>
              </a:rPr>
              <a:t>https://towardsdatascience.com/transformers-explained-visually-part-2-how-it-works-step-by-step-b49fa4a64f34</a:t>
            </a:r>
            <a:endParaRPr lang="en-US" sz="1400" dirty="0"/>
          </a:p>
          <a:p>
            <a:r>
              <a:rPr lang="en-US" sz="1400" dirty="0">
                <a:hlinkClick r:id="rId13"/>
              </a:rPr>
              <a:t>https://towardsdatascience.com/transformers-explained-visually-part-3-multi-head-attention-deep-dive-1c1ff1024853</a:t>
            </a:r>
            <a:endParaRPr lang="en-US" sz="1400" dirty="0"/>
          </a:p>
          <a:p>
            <a:r>
              <a:rPr lang="en-US" sz="1400" dirty="0"/>
              <a:t>Pre-trained </a:t>
            </a:r>
            <a:r>
              <a:rPr lang="en-US" sz="1400" dirty="0" err="1"/>
              <a:t>bert</a:t>
            </a:r>
            <a:r>
              <a:rPr lang="en-US" sz="1400" dirty="0"/>
              <a:t> can be downloaded from </a:t>
            </a:r>
          </a:p>
          <a:p>
            <a:r>
              <a:rPr lang="en-US" sz="1400" dirty="0">
                <a:hlinkClick r:id="rId14"/>
              </a:rPr>
              <a:t>https://huggingface.co/</a:t>
            </a:r>
            <a:r>
              <a:rPr lang="en-US" sz="1400" dirty="0"/>
              <a:t> </a:t>
            </a:r>
          </a:p>
          <a:p>
            <a:r>
              <a:rPr lang="en-US" sz="1400" dirty="0">
                <a:hlinkClick r:id="rId15"/>
              </a:rPr>
              <a:t>https://bbycroft.net/llm</a:t>
            </a:r>
            <a:r>
              <a:rPr lang="en-US" sz="1400" dirty="0"/>
              <a:t> (graphical display of transformer models)</a:t>
            </a:r>
          </a:p>
          <a:p>
            <a:pPr>
              <a:lnSpc>
                <a:spcPct val="115000"/>
              </a:lnSpc>
              <a:spcAft>
                <a:spcPts val="800"/>
              </a:spcAft>
            </a:pPr>
            <a:endParaRPr lang="en-HK" sz="1400" kern="100" dirty="0">
              <a:effectLst/>
              <a:latin typeface="Aptos" panose="020B0004020202020204" pitchFamily="34" charset="0"/>
              <a:ea typeface="PMingLiU" panose="02020500000000000000" pitchFamily="18" charset="-120"/>
              <a:cs typeface="Times New Roman" panose="02020603050405020304" pitchFamily="18" charset="0"/>
            </a:endParaRPr>
          </a:p>
        </p:txBody>
      </p:sp>
      <p:sp>
        <p:nvSpPr>
          <p:cNvPr id="4" name="Footer Placeholder 3">
            <a:extLst>
              <a:ext uri="{FF2B5EF4-FFF2-40B4-BE49-F238E27FC236}">
                <a16:creationId xmlns:a16="http://schemas.microsoft.com/office/drawing/2014/main" id="{E5CE1A24-A53C-3A20-B1D2-F520A058BEF2}"/>
              </a:ext>
            </a:extLst>
          </p:cNvPr>
          <p:cNvSpPr>
            <a:spLocks noGrp="1"/>
          </p:cNvSpPr>
          <p:nvPr>
            <p:ph type="ftr" sz="quarter" idx="11"/>
          </p:nvPr>
        </p:nvSpPr>
        <p:spPr/>
        <p:txBody>
          <a:bodyPr/>
          <a:lstStyle/>
          <a:p>
            <a:r>
              <a:rPr lang="en-HK"/>
              <a:t>Transformer and LLM v.251130a</a:t>
            </a:r>
          </a:p>
        </p:txBody>
      </p:sp>
      <p:sp>
        <p:nvSpPr>
          <p:cNvPr id="5" name="Slide Number Placeholder 4">
            <a:extLst>
              <a:ext uri="{FF2B5EF4-FFF2-40B4-BE49-F238E27FC236}">
                <a16:creationId xmlns:a16="http://schemas.microsoft.com/office/drawing/2014/main" id="{553E6B51-3772-72C3-45A8-7D92E11CDDEA}"/>
              </a:ext>
            </a:extLst>
          </p:cNvPr>
          <p:cNvSpPr>
            <a:spLocks noGrp="1"/>
          </p:cNvSpPr>
          <p:nvPr>
            <p:ph type="sldNum" sz="quarter" idx="12"/>
          </p:nvPr>
        </p:nvSpPr>
        <p:spPr/>
        <p:txBody>
          <a:bodyPr/>
          <a:lstStyle/>
          <a:p>
            <a:fld id="{29CB84F4-D896-4BEF-A324-A5A280F0CB42}" type="slidenum">
              <a:rPr lang="en-HK" smtClean="0"/>
              <a:t>98</a:t>
            </a:fld>
            <a:endParaRPr lang="en-HK"/>
          </a:p>
        </p:txBody>
      </p:sp>
    </p:spTree>
    <p:extLst>
      <p:ext uri="{BB962C8B-B14F-4D97-AF65-F5344CB8AC3E}">
        <p14:creationId xmlns:p14="http://schemas.microsoft.com/office/powerpoint/2010/main" val="12516346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3CB3-34EB-698D-6596-67A75FE6855B}"/>
              </a:ext>
            </a:extLst>
          </p:cNvPr>
          <p:cNvSpPr>
            <a:spLocks noGrp="1"/>
          </p:cNvSpPr>
          <p:nvPr>
            <p:ph type="title"/>
          </p:nvPr>
        </p:nvSpPr>
        <p:spPr/>
        <p:txBody>
          <a:bodyPr>
            <a:normAutofit fontScale="90000"/>
          </a:bodyPr>
          <a:lstStyle/>
          <a:p>
            <a:r>
              <a:rPr lang="en-US" dirty="0"/>
              <a:t>Appendix :Discussion of Multi-head mechanism </a:t>
            </a:r>
          </a:p>
        </p:txBody>
      </p:sp>
      <p:sp>
        <p:nvSpPr>
          <p:cNvPr id="3" name="Content Placeholder 2">
            <a:extLst>
              <a:ext uri="{FF2B5EF4-FFF2-40B4-BE49-F238E27FC236}">
                <a16:creationId xmlns:a16="http://schemas.microsoft.com/office/drawing/2014/main" id="{9ECC7BE8-2EF7-287D-121D-B6B27465F366}"/>
              </a:ext>
            </a:extLst>
          </p:cNvPr>
          <p:cNvSpPr>
            <a:spLocks noGrp="1"/>
          </p:cNvSpPr>
          <p:nvPr>
            <p:ph idx="1"/>
          </p:nvPr>
        </p:nvSpPr>
        <p:spPr/>
        <p:txBody>
          <a:bodyPr>
            <a:normAutofit fontScale="85000" lnSpcReduction="20000"/>
          </a:bodyPr>
          <a:lstStyle/>
          <a:p>
            <a:r>
              <a:rPr lang="en-US" dirty="0"/>
              <a:t>Why “Multi-head mechanism ?”</a:t>
            </a:r>
          </a:p>
          <a:p>
            <a:pPr lvl="1"/>
            <a:r>
              <a:rPr lang="en-US" dirty="0"/>
              <a:t>Using multi-head does not change the input (X) , attention output dimensions</a:t>
            </a:r>
          </a:p>
          <a:p>
            <a:pPr lvl="1"/>
            <a:r>
              <a:rPr lang="en-US" dirty="0"/>
              <a:t>Multi-head learns different weights and approaches for the explanations of attention. Experimental results show it performs better. It is same using different kernel sizes in </a:t>
            </a:r>
            <a:r>
              <a:rPr lang="en-US" dirty="0" err="1"/>
              <a:t>resnet</a:t>
            </a:r>
            <a:r>
              <a:rPr lang="en-US" dirty="0"/>
              <a:t> </a:t>
            </a:r>
            <a:r>
              <a:rPr lang="en-US" sz="1200" dirty="0">
                <a:hlinkClick r:id="rId2"/>
              </a:rPr>
              <a:t>www.cv-foundation.org/openaccess/content_cvpr_2016/papers/He_Deep_Residual_Learning_CVPR_2016_paper.pdf</a:t>
            </a:r>
            <a:r>
              <a:rPr lang="en-US" sz="1200" dirty="0"/>
              <a:t> </a:t>
            </a:r>
          </a:p>
          <a:p>
            <a:pPr lvl="1"/>
            <a:r>
              <a:rPr lang="en-US" dirty="0"/>
              <a:t>Why Multi-head has no activation function?</a:t>
            </a:r>
            <a:endParaRPr lang="en-US" dirty="0">
              <a:hlinkClick r:id="rId3">
                <a:extLst>
                  <a:ext uri="{A12FA001-AC4F-418D-AE19-62706E023703}">
                    <ahyp:hlinkClr xmlns:ahyp="http://schemas.microsoft.com/office/drawing/2018/hyperlinkcolor" val="tx"/>
                  </a:ext>
                </a:extLst>
              </a:hlinkClick>
            </a:endParaRPr>
          </a:p>
          <a:p>
            <a:pPr lvl="1"/>
            <a:r>
              <a:rPr lang="en-US" sz="1200" dirty="0">
                <a:hlinkClick r:id="rId3"/>
              </a:rPr>
              <a:t>https://ai.stackexchange.com/questions/30341/why-does-a-transformer-not-use-an-activation-function-following-the-multi-head-a</a:t>
            </a:r>
            <a:r>
              <a:rPr lang="en-US" sz="1200" dirty="0"/>
              <a:t>  , </a:t>
            </a:r>
            <a:r>
              <a:rPr lang="en-US" sz="1200" dirty="0">
                <a:hlinkClick r:id="rId4"/>
              </a:rPr>
              <a:t>https://peterbloem.nl/blog/transformers</a:t>
            </a:r>
            <a:r>
              <a:rPr lang="en-US" sz="1200" dirty="0"/>
              <a:t> </a:t>
            </a:r>
          </a:p>
          <a:p>
            <a:pPr lvl="1"/>
            <a:r>
              <a:rPr lang="en-US" dirty="0"/>
              <a:t>How weights are </a:t>
            </a:r>
            <a:r>
              <a:rPr lang="en-US" dirty="0" err="1"/>
              <a:t>Wq</a:t>
            </a:r>
            <a:r>
              <a:rPr lang="en-US" dirty="0"/>
              <a:t>, </a:t>
            </a:r>
            <a:r>
              <a:rPr lang="en-US" dirty="0" err="1"/>
              <a:t>Wk</a:t>
            </a:r>
            <a:r>
              <a:rPr lang="en-US" dirty="0"/>
              <a:t>, Wv trained?</a:t>
            </a:r>
          </a:p>
          <a:p>
            <a:pPr lvl="1"/>
            <a:r>
              <a:rPr lang="en-US" sz="1200" dirty="0">
                <a:hlinkClick r:id="rId5"/>
              </a:rPr>
              <a:t>https://datascience.stackexchange.com/questions/68220/how-are-q-k-and-v-vectors-trained-in-a-transformer-self-attention</a:t>
            </a:r>
            <a:r>
              <a:rPr lang="en-US" sz="1200" dirty="0"/>
              <a:t> </a:t>
            </a:r>
          </a:p>
          <a:p>
            <a:pPr lvl="1"/>
            <a:r>
              <a:rPr lang="en-US" dirty="0"/>
              <a:t>What are the gradients used in Transformer-attention unit during learning by backpropagation ?</a:t>
            </a:r>
          </a:p>
          <a:p>
            <a:pPr lvl="1"/>
            <a:r>
              <a:rPr lang="en-US" sz="1200" dirty="0">
                <a:hlinkClick r:id="rId6"/>
              </a:rPr>
              <a:t>https://ai.stackexchange.com/questions/25055/what-is-the-gradient-of-an-attention-unit</a:t>
            </a:r>
            <a:r>
              <a:rPr lang="en-US" sz="1200" dirty="0"/>
              <a:t> </a:t>
            </a:r>
          </a:p>
          <a:p>
            <a:pPr lvl="1"/>
            <a:r>
              <a:rPr lang="en-US" sz="1200" dirty="0">
                <a:hlinkClick r:id="rId7"/>
              </a:rPr>
              <a:t>https://say-hello2y.github.io/2022-09-07/attention-gradient</a:t>
            </a:r>
            <a:r>
              <a:rPr lang="en-US" sz="1200" dirty="0"/>
              <a:t> </a:t>
            </a:r>
          </a:p>
          <a:p>
            <a:pPr lvl="1"/>
            <a:endParaRPr lang="en-US" sz="1200" dirty="0"/>
          </a:p>
          <a:p>
            <a:endParaRPr lang="en-US" dirty="0"/>
          </a:p>
        </p:txBody>
      </p:sp>
      <p:sp>
        <p:nvSpPr>
          <p:cNvPr id="4" name="Footer Placeholder 3">
            <a:extLst>
              <a:ext uri="{FF2B5EF4-FFF2-40B4-BE49-F238E27FC236}">
                <a16:creationId xmlns:a16="http://schemas.microsoft.com/office/drawing/2014/main" id="{0089EB20-0DD7-C0FE-EA00-E4E193634116}"/>
              </a:ext>
            </a:extLst>
          </p:cNvPr>
          <p:cNvSpPr>
            <a:spLocks noGrp="1"/>
          </p:cNvSpPr>
          <p:nvPr>
            <p:ph type="ftr" sz="quarter" idx="11"/>
          </p:nvPr>
        </p:nvSpPr>
        <p:spPr/>
        <p:txBody>
          <a:bodyPr/>
          <a:lstStyle/>
          <a:p>
            <a:r>
              <a:rPr lang="en-HK"/>
              <a:t>Transformer and LLM v.251130a</a:t>
            </a:r>
            <a:endParaRPr lang="en-US"/>
          </a:p>
        </p:txBody>
      </p:sp>
      <p:sp>
        <p:nvSpPr>
          <p:cNvPr id="5" name="Slide Number Placeholder 4">
            <a:extLst>
              <a:ext uri="{FF2B5EF4-FFF2-40B4-BE49-F238E27FC236}">
                <a16:creationId xmlns:a16="http://schemas.microsoft.com/office/drawing/2014/main" id="{C4E25FE1-A452-EDC1-D3BB-F3CB3CE34E83}"/>
              </a:ext>
            </a:extLst>
          </p:cNvPr>
          <p:cNvSpPr>
            <a:spLocks noGrp="1"/>
          </p:cNvSpPr>
          <p:nvPr>
            <p:ph type="sldNum" sz="quarter" idx="12"/>
          </p:nvPr>
        </p:nvSpPr>
        <p:spPr/>
        <p:txBody>
          <a:bodyPr/>
          <a:lstStyle/>
          <a:p>
            <a:fld id="{7C12A529-2220-4038-9210-A21DB7BAEFCE}" type="slidenum">
              <a:rPr lang="en-US" smtClean="0"/>
              <a:t>99</a:t>
            </a:fld>
            <a:endParaRPr lang="en-US"/>
          </a:p>
        </p:txBody>
      </p:sp>
    </p:spTree>
    <p:extLst>
      <p:ext uri="{BB962C8B-B14F-4D97-AF65-F5344CB8AC3E}">
        <p14:creationId xmlns:p14="http://schemas.microsoft.com/office/powerpoint/2010/main" val="370672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44063</TotalTime>
  <Words>13124</Words>
  <Application>Microsoft Office PowerPoint</Application>
  <PresentationFormat>On-screen Show (4:3)</PresentationFormat>
  <Paragraphs>1497</Paragraphs>
  <Slides>100</Slides>
  <Notes>4</Notes>
  <HiddenSlides>0</HiddenSlides>
  <MMClips>0</MMClips>
  <ScaleCrop>false</ScaleCrop>
  <HeadingPairs>
    <vt:vector size="6" baseType="variant">
      <vt:variant>
        <vt:lpstr>Fonts Used</vt:lpstr>
      </vt:variant>
      <vt:variant>
        <vt:i4>28</vt:i4>
      </vt:variant>
      <vt:variant>
        <vt:lpstr>Theme</vt:lpstr>
      </vt:variant>
      <vt:variant>
        <vt:i4>1</vt:i4>
      </vt:variant>
      <vt:variant>
        <vt:lpstr>Slide Titles</vt:lpstr>
      </vt:variant>
      <vt:variant>
        <vt:i4>100</vt:i4>
      </vt:variant>
    </vt:vector>
  </HeadingPairs>
  <TitlesOfParts>
    <vt:vector size="129" baseType="lpstr">
      <vt:lpstr>-apple-system</vt:lpstr>
      <vt:lpstr>Aptos</vt:lpstr>
      <vt:lpstr>Aptos Narrow</vt:lpstr>
      <vt:lpstr>Charter</vt:lpstr>
      <vt:lpstr>Google Sans</vt:lpstr>
      <vt:lpstr>Helvetica Neue</vt:lpstr>
      <vt:lpstr>Jakarta Sans Plus</vt:lpstr>
      <vt:lpstr>Lato</vt:lpstr>
      <vt:lpstr>Linux Libertine</vt:lpstr>
      <vt:lpstr>Lucida Grande</vt:lpstr>
      <vt:lpstr>Manrope</vt:lpstr>
      <vt:lpstr>Menlo</vt:lpstr>
      <vt:lpstr>Mona Sans</vt:lpstr>
      <vt:lpstr>OpenAISans</vt:lpstr>
      <vt:lpstr>proxima-nova</vt:lpstr>
      <vt:lpstr>RethinkSans-Regular</vt:lpstr>
      <vt:lpstr>Roboto</vt:lpstr>
      <vt:lpstr>sohne</vt:lpstr>
      <vt:lpstr>source-serif-pro</vt:lpstr>
      <vt:lpstr>Spectral</vt:lpstr>
      <vt:lpstr>Arial</vt:lpstr>
      <vt:lpstr>Arial</vt:lpstr>
      <vt:lpstr>Calibri</vt:lpstr>
      <vt:lpstr>Cambria Math</vt:lpstr>
      <vt:lpstr>Courier New</vt:lpstr>
      <vt:lpstr>Symbol</vt:lpstr>
      <vt:lpstr>Times New Roman</vt:lpstr>
      <vt:lpstr>Wingdings</vt:lpstr>
      <vt:lpstr>Office Theme</vt:lpstr>
      <vt:lpstr>The transformer and large language model</vt:lpstr>
      <vt:lpstr>Part 1: Transformer model</vt:lpstr>
      <vt:lpstr>Introduction</vt:lpstr>
      <vt:lpstr> Basic structure encoder + decoder</vt:lpstr>
      <vt:lpstr>Transformer</vt:lpstr>
      <vt:lpstr>Encoder Processing steps</vt:lpstr>
      <vt:lpstr>Overview</vt:lpstr>
      <vt:lpstr>1a) Input embedding using learning</vt:lpstr>
      <vt:lpstr>1b) Input embedding using subwords</vt:lpstr>
      <vt:lpstr>Input/token embedding matrix</vt:lpstr>
      <vt:lpstr>Why Sub-word methods?</vt:lpstr>
      <vt:lpstr>Convert “subword” into “token” (for the Transformer) https://www.exxactcorp.com/blog/Deep-Learning/how-do-bert-transformers-work </vt:lpstr>
      <vt:lpstr>Exercise 1</vt:lpstr>
      <vt:lpstr>Example:  Embedding vector dimension (dmodel) =6 for each word,  input sentence length(L) =5 words The sentence (or token sequence) “All men eat hot pie” (Note: context length means the max length of the sequence) </vt:lpstr>
      <vt:lpstr>2) Positional encoding</vt:lpstr>
      <vt:lpstr>Positional encoding examples</vt:lpstr>
      <vt:lpstr>Example:  Embedding vector dimension (dmodel) =6 for each word,  input sentence length(L) =5 words</vt:lpstr>
      <vt:lpstr> </vt:lpstr>
      <vt:lpstr>Input to multi-head attention</vt:lpstr>
      <vt:lpstr>What is attention (in encoder, it is called self-attention)?</vt:lpstr>
      <vt:lpstr> Basic structure encoder + decoder</vt:lpstr>
      <vt:lpstr>Step3a: Inside the Multi-head attention block </vt:lpstr>
      <vt:lpstr>Meaning of Query ,Key ,Value</vt:lpstr>
      <vt:lpstr>Per head calculation</vt:lpstr>
      <vt:lpstr>Obtain Q,K,V by learned project matrices Wq(6x2),Wk(6x2),Wv(6x2)</vt:lpstr>
      <vt:lpstr> Wq: You may view this system as 2 neurons</vt:lpstr>
      <vt:lpstr>Examples, biases are skipped (or ignored)</vt:lpstr>
      <vt:lpstr>Scaled Dot-product Attention</vt:lpstr>
      <vt:lpstr>Example: Find Per_head_Output_of_attention </vt:lpstr>
      <vt:lpstr>Revision1 of formulas for Q,K,V</vt:lpstr>
      <vt:lpstr>Multi-head</vt:lpstr>
      <vt:lpstr>Overview of Multi-head structure</vt:lpstr>
      <vt:lpstr>MHATT (Z(L=5 x h*dv =2)) : Multi Head attention</vt:lpstr>
      <vt:lpstr>Why “add and normalization” (norm) in the encoder?</vt:lpstr>
      <vt:lpstr>Revision2 of formulas for Multi-Head attention (MHATT)</vt:lpstr>
      <vt:lpstr>Step 3b: First add and Norm </vt:lpstr>
      <vt:lpstr>Step3b) Let’s look into the dimension</vt:lpstr>
      <vt:lpstr>Add and normalization: Add step</vt:lpstr>
      <vt:lpstr>Normalization step (Norm) (Updated 25.11.30)</vt:lpstr>
      <vt:lpstr>Code (Updated 25.11.30)</vt:lpstr>
      <vt:lpstr>Step 4a</vt:lpstr>
      <vt:lpstr>Step 4a,4b:  Feed forward (network)</vt:lpstr>
      <vt:lpstr>4) Encoder2: Feed forward (network) (FFN)  </vt:lpstr>
      <vt:lpstr>Example </vt:lpstr>
      <vt:lpstr>Revision3 of the formulas for Feedforward Network</vt:lpstr>
      <vt:lpstr>Revision4 :A summary of trainable weights (w)  &amp; biases(b)</vt:lpstr>
      <vt:lpstr>Transformer Decoder</vt:lpstr>
      <vt:lpstr>Encoder + decode Architectures are similar except:</vt:lpstr>
      <vt:lpstr>5) Decoder: multi-head self-attention for input/target</vt:lpstr>
      <vt:lpstr>6) Decoder: multi-head self-attention for input/target</vt:lpstr>
      <vt:lpstr>7)Decoder: feed forward network</vt:lpstr>
      <vt:lpstr>Application1: machine translation</vt:lpstr>
      <vt:lpstr>Application 2: Transformer (BERT uses encoder only, no decoder required) can be used for: </vt:lpstr>
      <vt:lpstr>Example of using BERT:  Masked word prediction https://www.exxactcorp.com/blog/Deep-Learning/how-do-bert-transformers-work https://www.sbert.net/examples/unsupervised_learning/MLM/README.html  </vt:lpstr>
      <vt:lpstr>Use BERT (transformer encoder) for emotion analysis:  4 emotions (neutral joy, sadness anger) </vt:lpstr>
      <vt:lpstr>Example of using BERT emotion analysis</vt:lpstr>
      <vt:lpstr>Transformer model parameters</vt:lpstr>
      <vt:lpstr>Summary on transformer</vt:lpstr>
      <vt:lpstr>Extension: Application of transformer models : computer vision</vt:lpstr>
      <vt:lpstr>Vision transformer</vt:lpstr>
      <vt:lpstr>The main idea</vt:lpstr>
      <vt:lpstr>The Swin Transformer https://arxiv.org/abs/2103.14030 </vt:lpstr>
      <vt:lpstr>Part 2: Large Language Models (LLM)</vt:lpstr>
      <vt:lpstr>Induction</vt:lpstr>
      <vt:lpstr>Overview </vt:lpstr>
      <vt:lpstr>Basic concept</vt:lpstr>
      <vt:lpstr>The key idea: Next token prediction</vt:lpstr>
      <vt:lpstr>The Transformer model</vt:lpstr>
      <vt:lpstr>The model : Token embedding</vt:lpstr>
      <vt:lpstr>The model: Token embedding-  Positional embedding</vt:lpstr>
      <vt:lpstr>The model: Decoder-only transformer</vt:lpstr>
      <vt:lpstr>Predicting the next token using encode only model</vt:lpstr>
      <vt:lpstr>Training by next token prediction: provide the initial sequence, then predict the next token. Can be used for training and inference</vt:lpstr>
      <vt:lpstr>Training</vt:lpstr>
      <vt:lpstr>Implementation: Build Pre-train model using Next Token Prediction</vt:lpstr>
      <vt:lpstr>Context window size comparison</vt:lpstr>
      <vt:lpstr>Language model training</vt:lpstr>
      <vt:lpstr>Experiments Llama3.2_(1B_and_3B)-Conversational.ipynb – Colab  </vt:lpstr>
      <vt:lpstr>How to evaluate a Large Language Model (LLM) : some benchmarks</vt:lpstr>
      <vt:lpstr>After pre-tuning you may use it in 2 ways: </vt:lpstr>
      <vt:lpstr>Fine tuning</vt:lpstr>
      <vt:lpstr>The fine-tuning process steps</vt:lpstr>
      <vt:lpstr>Pros and cons of fine-tuning </vt:lpstr>
      <vt:lpstr>Fine-tuning can make a pre-trained LLM  to be come a useful chatbot </vt:lpstr>
      <vt:lpstr>Another fine-tuning step: </vt:lpstr>
      <vt:lpstr>Reinforcement learning (RL)</vt:lpstr>
      <vt:lpstr>There are four fundamental terms in Reinforcement Learning (RL): </vt:lpstr>
      <vt:lpstr>Reinforcement fine tuning LLMs</vt:lpstr>
      <vt:lpstr>Case study of LLMs:  Llama vs GPT  https://zh.wikipedia.org/wiki/Facebook  https://openai.com/ </vt:lpstr>
      <vt:lpstr>Large language model distillation</vt:lpstr>
      <vt:lpstr> </vt:lpstr>
      <vt:lpstr>Result of experiment 1:</vt:lpstr>
      <vt:lpstr>Experiment2  with llama (Llama3.1_(8B)-Alpaca.ipynb) tested ok on colab https://colab.research.google.com/github/unslothai/notebooks/blob/main/nb/Llama3.1_(8B)-Alpaca.ipynb#scrollTo=VZ6PSFBnZjnZ</vt:lpstr>
      <vt:lpstr>  </vt:lpstr>
      <vt:lpstr>Experiment 3  Llama 3.2</vt:lpstr>
      <vt:lpstr>Student exercises: Explore more on fine-tuning datasets</vt:lpstr>
      <vt:lpstr>Conclusions</vt:lpstr>
      <vt:lpstr>References</vt:lpstr>
      <vt:lpstr>Appendix :Discussion of Multi-head mechanism </vt:lpstr>
      <vt:lpstr>Important Equations for Transformer: </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RNN and LSTM (draft)</dc:title>
  <dc:creator>khwong</dc:creator>
  <cp:lastModifiedBy>Kin Hong Wong (CCO)</cp:lastModifiedBy>
  <cp:revision>1371</cp:revision>
  <cp:lastPrinted>2017-09-14T02:52:08Z</cp:lastPrinted>
  <dcterms:created xsi:type="dcterms:W3CDTF">2017-08-01T01:50:30Z</dcterms:created>
  <dcterms:modified xsi:type="dcterms:W3CDTF">2025-11-30T07:45:52Z</dcterms:modified>
</cp:coreProperties>
</file>