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47"/>
  </p:notesMasterIdLst>
  <p:sldIdLst>
    <p:sldId id="256" r:id="rId2"/>
    <p:sldId id="257" r:id="rId3"/>
    <p:sldId id="303" r:id="rId4"/>
    <p:sldId id="304" r:id="rId5"/>
    <p:sldId id="258" r:id="rId6"/>
    <p:sldId id="296" r:id="rId7"/>
    <p:sldId id="305" r:id="rId8"/>
    <p:sldId id="306" r:id="rId9"/>
    <p:sldId id="259" r:id="rId10"/>
    <p:sldId id="260" r:id="rId11"/>
    <p:sldId id="266" r:id="rId12"/>
    <p:sldId id="288" r:id="rId13"/>
    <p:sldId id="289" r:id="rId14"/>
    <p:sldId id="267" r:id="rId15"/>
    <p:sldId id="269" r:id="rId16"/>
    <p:sldId id="309" r:id="rId17"/>
    <p:sldId id="270" r:id="rId18"/>
    <p:sldId id="308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313" r:id="rId29"/>
    <p:sldId id="290" r:id="rId30"/>
    <p:sldId id="312" r:id="rId31"/>
    <p:sldId id="314" r:id="rId32"/>
    <p:sldId id="280" r:id="rId33"/>
    <p:sldId id="281" r:id="rId34"/>
    <p:sldId id="282" r:id="rId35"/>
    <p:sldId id="307" r:id="rId36"/>
    <p:sldId id="283" r:id="rId37"/>
    <p:sldId id="284" r:id="rId38"/>
    <p:sldId id="285" r:id="rId39"/>
    <p:sldId id="286" r:id="rId40"/>
    <p:sldId id="287" r:id="rId41"/>
    <p:sldId id="298" r:id="rId42"/>
    <p:sldId id="299" r:id="rId43"/>
    <p:sldId id="300" r:id="rId44"/>
    <p:sldId id="301" r:id="rId45"/>
    <p:sldId id="30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E306F6-1D24-2F47-B978-3FF02D47962D}">
          <p14:sldIdLst>
            <p14:sldId id="256"/>
            <p14:sldId id="257"/>
            <p14:sldId id="303"/>
            <p14:sldId id="304"/>
          </p14:sldIdLst>
        </p14:section>
        <p14:section name="Objective" id="{DCC84D23-BA7C-4B4F-974E-F0594526C273}">
          <p14:sldIdLst>
            <p14:sldId id="258"/>
            <p14:sldId id="296"/>
            <p14:sldId id="305"/>
            <p14:sldId id="306"/>
            <p14:sldId id="259"/>
            <p14:sldId id="260"/>
          </p14:sldIdLst>
        </p14:section>
        <p14:section name="Our proposal" id="{7E3D3205-22CE-174D-B8B9-C19B3DD6BB4E}">
          <p14:sldIdLst>
            <p14:sldId id="266"/>
            <p14:sldId id="288"/>
            <p14:sldId id="289"/>
            <p14:sldId id="267"/>
          </p14:sldIdLst>
        </p14:section>
        <p14:section name="Prespective-Four-Point" id="{EFD34778-4CF0-DA4A-B71D-ADC26B2D9013}">
          <p14:sldIdLst>
            <p14:sldId id="269"/>
            <p14:sldId id="309"/>
            <p14:sldId id="270"/>
            <p14:sldId id="308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Kalman Filter" id="{0BFE13E9-3BE3-4AB7-B5EC-253911474C24}">
          <p14:sldIdLst>
            <p14:sldId id="313"/>
            <p14:sldId id="290"/>
            <p14:sldId id="312"/>
            <p14:sldId id="314"/>
          </p14:sldIdLst>
        </p14:section>
        <p14:section name="Experiments &amp; Results" id="{47016499-6173-4FE7-90BC-273AF7040907}">
          <p14:sldIdLst>
            <p14:sldId id="280"/>
            <p14:sldId id="281"/>
            <p14:sldId id="282"/>
            <p14:sldId id="307"/>
            <p14:sldId id="283"/>
            <p14:sldId id="284"/>
          </p14:sldIdLst>
        </p14:section>
        <p14:section name="Conclusion" id="{73B70E62-340F-45A6-968F-5BFEBF3C7324}">
          <p14:sldIdLst>
            <p14:sldId id="285"/>
            <p14:sldId id="286"/>
            <p14:sldId id="287"/>
            <p14:sldId id="298"/>
            <p14:sldId id="299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, Ho Chuen" initials="KH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E3E3E3"/>
    <a:srgbClr val="F0F0F0"/>
    <a:srgbClr val="72246C"/>
    <a:srgbClr val="C99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/>
    <p:restoredTop sz="94618"/>
  </p:normalViewPr>
  <p:slideViewPr>
    <p:cSldViewPr snapToGrid="0" snapToObjects="1">
      <p:cViewPr varScale="1">
        <p:scale>
          <a:sx n="50" d="100"/>
          <a:sy n="50" d="100"/>
        </p:scale>
        <p:origin x="-509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229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D3495-AB1E-E646-A0E8-A5683B4FF552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EE728-D963-7B42-9AE8-B5DB2712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2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EE728-D963-7B42-9AE8-B5DB271261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7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EE728-D963-7B42-9AE8-B5DB271261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EE728-D963-7B42-9AE8-B5DB271261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EE728-D963-7B42-9AE8-B5DB271261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3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EE728-D963-7B42-9AE8-B5DB271261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05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EE728-D963-7B42-9AE8-B5DB271261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42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EE728-D963-7B42-9AE8-B5DB271261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67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EE728-D963-7B42-9AE8-B5DB271261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30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EE728-D963-7B42-9AE8-B5DB271261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966" y="704919"/>
            <a:ext cx="11092069" cy="1322663"/>
          </a:xfrm>
          <a:solidFill>
            <a:srgbClr val="72246C"/>
          </a:solidFill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49113"/>
            <a:ext cx="9144000" cy="33861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1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4225-7FFF-457C-8782-A6593F8A0883}" type="datetime1">
              <a:rPr lang="en-HK" smtClean="0"/>
              <a:t>20/5/2017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746F-DCD4-F541-97B6-DEE53912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9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5E84-1D40-47FD-A49D-34C35133E48F}" type="datetime1">
              <a:rPr lang="en-HK" smtClean="0"/>
              <a:t>20/5/2017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746F-DCD4-F541-97B6-DEE53912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7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F2329-9D6D-407E-9870-D1FF02393EB8}" type="datetime1">
              <a:rPr lang="en-US" altLang="en-US" smtClean="0"/>
              <a:t>5/20/2017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3D Comp. Vision and Applications v7a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8395F-5EDE-464D-9896-6BC7686FB0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4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65125"/>
            <a:ext cx="12192000" cy="1325563"/>
          </a:xfrm>
          <a:prstGeom prst="rect">
            <a:avLst/>
          </a:prstGeom>
          <a:solidFill>
            <a:srgbClr val="7224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7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2746F-DCD4-F541-97B6-DEE539126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6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365125"/>
            <a:ext cx="12192000" cy="1325563"/>
          </a:xfrm>
          <a:prstGeom prst="rect">
            <a:avLst/>
          </a:prstGeom>
          <a:solidFill>
            <a:srgbClr val="7224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6094-C2FF-48C7-9F3B-22A489C0EA3B}" type="datetime1">
              <a:rPr lang="en-HK" smtClean="0"/>
              <a:t>20/5/2017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746F-DCD4-F541-97B6-DEE53912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0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365125"/>
            <a:ext cx="12192000" cy="1325563"/>
          </a:xfrm>
          <a:prstGeom prst="rect">
            <a:avLst/>
          </a:prstGeom>
          <a:solidFill>
            <a:srgbClr val="7224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299B-D1A7-46C6-AA62-783BB2CB2300}" type="datetime1">
              <a:rPr lang="en-HK" smtClean="0"/>
              <a:t>20/5/2017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746F-DCD4-F541-97B6-DEE53912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65125"/>
            <a:ext cx="12192000" cy="1325563"/>
          </a:xfrm>
          <a:prstGeom prst="rect">
            <a:avLst/>
          </a:prstGeom>
          <a:solidFill>
            <a:srgbClr val="7224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F4D6-A6E4-4493-AC76-887C4BA045F6}" type="datetime1">
              <a:rPr lang="en-HK" smtClean="0"/>
              <a:t>20/5/2017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746F-DCD4-F541-97B6-DEE53912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2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5A78-A295-4DBD-9E22-B78B29181836}" type="datetime1">
              <a:rPr lang="en-HK" smtClean="0"/>
              <a:t>20/5/2017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746F-DCD4-F541-97B6-DEE53912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7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1445-723A-4D2A-9A07-B5957A973568}" type="datetime1">
              <a:rPr lang="en-HK" smtClean="0"/>
              <a:t>20/5/2017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746F-DCD4-F541-97B6-DEE53912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8F79-C3A4-4407-88B2-E7451490A6FC}" type="datetime1">
              <a:rPr lang="en-HK" smtClean="0"/>
              <a:t>20/5/2017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746F-DCD4-F541-97B6-DEE53912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7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50C3-5B83-4B96-986D-AD9204454BC9}" type="datetime1">
              <a:rPr lang="en-HK" smtClean="0"/>
              <a:t>20/5/2017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2746F-DCD4-F541-97B6-DEE5391266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12192000" cy="365125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41179"/>
            <a:ext cx="12192000" cy="365125"/>
          </a:xfrm>
          <a:prstGeom prst="rect">
            <a:avLst/>
          </a:prstGeom>
          <a:solidFill>
            <a:srgbClr val="722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Robust and efficient pose tracking using perspective-four-point algorithm and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92560"/>
            <a:ext cx="12192000" cy="365125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bg1"/>
                </a:solidFill>
              </a:rPr>
              <a:t>Kin Hong Wong </a:t>
            </a:r>
            <a:r>
              <a:rPr lang="mr-IN" baseline="0" dirty="0" smtClean="0">
                <a:solidFill>
                  <a:schemeClr val="bg1"/>
                </a:solidFill>
              </a:rPr>
              <a:t>–</a:t>
            </a:r>
            <a:r>
              <a:rPr lang="en-US" baseline="0" dirty="0" smtClean="0">
                <a:solidFill>
                  <a:schemeClr val="bg1"/>
                </a:solidFill>
              </a:rPr>
              <a:t> ICMSC 2017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250" y="5268779"/>
            <a:ext cx="1441920" cy="8127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80104" y="6173899"/>
            <a:ext cx="241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CUHK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02746F-DCD4-F541-97B6-DEE5391266BB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6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9216" userDrawn="1">
          <p15:clr>
            <a:srgbClr val="F26B43"/>
          </p15:clr>
        </p15:guide>
        <p15:guide id="2" pos="1248" userDrawn="1">
          <p15:clr>
            <a:srgbClr val="F26B43"/>
          </p15:clr>
        </p15:guide>
        <p15:guide id="3" pos="1152" userDrawn="1">
          <p15:clr>
            <a:srgbClr val="F26B43"/>
          </p15:clr>
        </p15:guide>
        <p15:guide id="4" orient="horz" pos="1368" userDrawn="1">
          <p15:clr>
            <a:srgbClr val="F26B43"/>
          </p15:clr>
        </p15:guide>
        <p15:guide id="5" orient="horz" pos="1440" userDrawn="1">
          <p15:clr>
            <a:srgbClr val="F26B43"/>
          </p15:clr>
        </p15:guide>
        <p15:guide id="6" orient="horz" pos="369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1512" userDrawn="1">
          <p15:clr>
            <a:srgbClr val="F26B43"/>
          </p15:clr>
        </p15:guide>
        <p15:guide id="9" pos="6912" userDrawn="1">
          <p15:clr>
            <a:srgbClr val="F26B43"/>
          </p15:clr>
        </p15:guide>
        <p15:guide id="10" pos="936" userDrawn="1">
          <p15:clr>
            <a:srgbClr val="F26B43"/>
          </p15:clr>
        </p15:guide>
        <p15:guide id="11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iff"/><Relationship Id="rId3" Type="http://schemas.openxmlformats.org/officeDocument/2006/relationships/image" Target="../media/image46.tiff"/><Relationship Id="rId7" Type="http://schemas.openxmlformats.org/officeDocument/2006/relationships/image" Target="../media/image50.tif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tiff"/><Relationship Id="rId5" Type="http://schemas.openxmlformats.org/officeDocument/2006/relationships/image" Target="../media/image48.tiff"/><Relationship Id="rId10" Type="http://schemas.openxmlformats.org/officeDocument/2006/relationships/image" Target="../media/image53.png"/><Relationship Id="rId4" Type="http://schemas.openxmlformats.org/officeDocument/2006/relationships/image" Target="../media/image47.tiff"/><Relationship Id="rId9" Type="http://schemas.openxmlformats.org/officeDocument/2006/relationships/image" Target="../media/image52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qvpIsX7XRg" TargetMode="External"/><Relationship Id="rId2" Type="http://schemas.openxmlformats.org/officeDocument/2006/relationships/hyperlink" Target="icmsc17_withoutKalman.m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Esp45Xvg1pA" TargetMode="External"/><Relationship Id="rId4" Type="http://schemas.openxmlformats.org/officeDocument/2006/relationships/hyperlink" Target="icmsc17_kalman.mov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iff"/><Relationship Id="rId3" Type="http://schemas.openxmlformats.org/officeDocument/2006/relationships/image" Target="../media/image46.tiff"/><Relationship Id="rId7" Type="http://schemas.openxmlformats.org/officeDocument/2006/relationships/image" Target="../media/image50.tif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tiff"/><Relationship Id="rId5" Type="http://schemas.openxmlformats.org/officeDocument/2006/relationships/image" Target="../media/image48.tiff"/><Relationship Id="rId10" Type="http://schemas.openxmlformats.org/officeDocument/2006/relationships/image" Target="../media/image53.png"/><Relationship Id="rId4" Type="http://schemas.openxmlformats.org/officeDocument/2006/relationships/image" Target="../media/image47.tiff"/><Relationship Id="rId9" Type="http://schemas.openxmlformats.org/officeDocument/2006/relationships/image" Target="../media/image52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tif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18" Type="http://schemas.openxmlformats.org/officeDocument/2006/relationships/hyperlink" Target="canyon2b2.mpg" TargetMode="External"/><Relationship Id="rId3" Type="http://schemas.openxmlformats.org/officeDocument/2006/relationships/image" Target="../media/image17.wmf"/><Relationship Id="rId21" Type="http://schemas.openxmlformats.org/officeDocument/2006/relationships/image" Target="../media/image15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features%20klt%20all.mp4" TargetMode="External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16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9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Robust and efficient pose tracking using perspective-four-point algorithm and </a:t>
            </a:r>
            <a:r>
              <a:rPr lang="en-US" dirty="0" err="1"/>
              <a:t>Kalman</a:t>
            </a:r>
            <a:r>
              <a:rPr lang="en-US" dirty="0"/>
              <a:t> filter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 Hong Wong</a:t>
            </a:r>
            <a:r>
              <a:rPr lang="en-US" baseline="30000" dirty="0"/>
              <a:t>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Ying </a:t>
            </a:r>
            <a:r>
              <a:rPr lang="en-US" dirty="0"/>
              <a:t>Kin </a:t>
            </a:r>
            <a:r>
              <a:rPr lang="en-US" dirty="0" err="1" smtClean="0"/>
              <a:t>Yu</a:t>
            </a:r>
            <a:r>
              <a:rPr lang="en-US" baseline="30000" dirty="0" err="1"/>
              <a:t>a</a:t>
            </a:r>
            <a:r>
              <a:rPr lang="en-US" dirty="0" smtClean="0"/>
              <a:t> </a:t>
            </a:r>
            <a:r>
              <a:rPr lang="en-US" dirty="0"/>
              <a:t>, Kwan Pang </a:t>
            </a:r>
            <a:r>
              <a:rPr lang="en-US" dirty="0" err="1" smtClean="0"/>
              <a:t>Tsui</a:t>
            </a:r>
            <a:r>
              <a:rPr lang="en-US" baseline="30000" dirty="0" err="1" smtClean="0"/>
              <a:t>b</a:t>
            </a:r>
            <a:r>
              <a:rPr lang="en-US" dirty="0" smtClean="0"/>
              <a:t>, Ho Yin </a:t>
            </a:r>
            <a:r>
              <a:rPr lang="en-US" dirty="0" err="1" smtClean="0"/>
              <a:t>Fung</a:t>
            </a:r>
            <a:r>
              <a:rPr lang="en-US" baseline="30000" dirty="0" err="1"/>
              <a:t>a</a:t>
            </a:r>
            <a:r>
              <a:rPr lang="en-US" dirty="0" smtClean="0"/>
              <a:t> and </a:t>
            </a:r>
            <a:r>
              <a:rPr lang="en-US" dirty="0"/>
              <a:t>Ho </a:t>
            </a:r>
            <a:r>
              <a:rPr lang="en-US" dirty="0" err="1"/>
              <a:t>Chuen</a:t>
            </a:r>
            <a:r>
              <a:rPr lang="en-US" dirty="0"/>
              <a:t> </a:t>
            </a:r>
            <a:r>
              <a:rPr lang="en-US" dirty="0" smtClean="0"/>
              <a:t>Kam</a:t>
            </a:r>
            <a:r>
              <a:rPr lang="en-US" baseline="30000" dirty="0" smtClean="0"/>
              <a:t>a</a:t>
            </a:r>
          </a:p>
          <a:p>
            <a:endParaRPr lang="en-US" baseline="30000" dirty="0" smtClean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baseline="30000" dirty="0" smtClean="0"/>
              <a:t>a </a:t>
            </a:r>
            <a:r>
              <a:rPr lang="en-US" dirty="0" smtClean="0"/>
              <a:t>Department of Computer Science and Engineering,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dirty="0" smtClean="0"/>
              <a:t>The Chinese University of Hong Kong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baseline="30000" dirty="0" smtClean="0"/>
              <a:t>b </a:t>
            </a:r>
            <a:r>
              <a:rPr lang="en-US" dirty="0" smtClean="0"/>
              <a:t>Department of Mechanical Engineering, 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dirty="0" smtClean="0"/>
              <a:t>The Chinese University of Hong Kong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b="1" dirty="0" smtClean="0"/>
              <a:t>21 May 2017 at ICMSC17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Objective 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Our proposal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Perspective-Four-Point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would like to </a:t>
            </a:r>
            <a:r>
              <a:rPr lang="en-US" dirty="0" smtClean="0"/>
              <a:t>track the pose of the </a:t>
            </a:r>
            <a:r>
              <a:rPr lang="en-US" dirty="0"/>
              <a:t>object with only 4 points.</a:t>
            </a:r>
          </a:p>
          <a:p>
            <a:endParaRPr lang="en-US" dirty="0" smtClean="0"/>
          </a:p>
          <a:p>
            <a:r>
              <a:rPr lang="en-US" dirty="0" smtClean="0"/>
              <a:t>To ensure robustness and accuracy, </a:t>
            </a:r>
            <a:r>
              <a:rPr lang="en-US" dirty="0" err="1" smtClean="0"/>
              <a:t>Kalman</a:t>
            </a:r>
            <a:r>
              <a:rPr lang="en-US" dirty="0" smtClean="0"/>
              <a:t> filter was implemented for post-processing.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04726" y="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Objective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Our proposal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Perspective-Four-Point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Objective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Our proposal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Perspective-Four-Points 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Experiments and Results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Our proposal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Perspective-Four-Point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proposal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Our proposal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Perspective-Four-Point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8666" y="2122311"/>
            <a:ext cx="3025422" cy="47413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Images from Camera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726266" y="2974268"/>
            <a:ext cx="3211689" cy="5478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Feature Tracking by </a:t>
            </a:r>
            <a:r>
              <a:rPr lang="en-US" sz="2000" dirty="0" err="1" smtClean="0"/>
              <a:t>Camshift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4809066" y="3950757"/>
            <a:ext cx="4064001" cy="54786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Four point algorithm to obtain poses</a:t>
            </a:r>
            <a:endParaRPr lang="en-US" sz="2000" dirty="0"/>
          </a:p>
        </p:txBody>
      </p:sp>
      <p:cxnSp>
        <p:nvCxnSpPr>
          <p:cNvPr id="26" name="Elbow Connector 25"/>
          <p:cNvCxnSpPr>
            <a:stCxn id="23" idx="2"/>
            <a:endCxn id="24" idx="1"/>
          </p:cNvCxnSpPr>
          <p:nvPr/>
        </p:nvCxnSpPr>
        <p:spPr>
          <a:xfrm rot="16200000" flipH="1">
            <a:off x="1962943" y="2484877"/>
            <a:ext cx="651757" cy="8748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4" idx="2"/>
            <a:endCxn id="25" idx="1"/>
          </p:cNvCxnSpPr>
          <p:nvPr/>
        </p:nvCxnSpPr>
        <p:spPr>
          <a:xfrm rot="16200000" flipH="1">
            <a:off x="4219310" y="3634933"/>
            <a:ext cx="702557" cy="47695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96000" y="4927246"/>
            <a:ext cx="3793067" cy="5478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Kalman</a:t>
            </a:r>
            <a:r>
              <a:rPr lang="en-US" sz="2000" dirty="0" smtClean="0"/>
              <a:t> Filter for noise removal</a:t>
            </a:r>
            <a:endParaRPr lang="en-US" sz="2000" dirty="0"/>
          </a:p>
        </p:txBody>
      </p:sp>
      <p:cxnSp>
        <p:nvCxnSpPr>
          <p:cNvPr id="29" name="Elbow Connector 28"/>
          <p:cNvCxnSpPr>
            <a:stCxn id="28" idx="3"/>
            <a:endCxn id="25" idx="3"/>
          </p:cNvCxnSpPr>
          <p:nvPr/>
        </p:nvCxnSpPr>
        <p:spPr>
          <a:xfrm flipH="1" flipV="1">
            <a:off x="8873067" y="4224690"/>
            <a:ext cx="1016000" cy="976489"/>
          </a:xfrm>
          <a:prstGeom prst="bentConnector3">
            <a:avLst>
              <a:gd name="adj1" fmla="val -225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5" idx="2"/>
            <a:endCxn id="28" idx="0"/>
          </p:cNvCxnSpPr>
          <p:nvPr/>
        </p:nvCxnSpPr>
        <p:spPr>
          <a:xfrm rot="16200000" flipH="1">
            <a:off x="7202488" y="4137200"/>
            <a:ext cx="428624" cy="1151467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0" descr="MCj043161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2" y="2562599"/>
            <a:ext cx="1082392" cy="125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22" y="2122311"/>
            <a:ext cx="1578244" cy="118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73067" y="3642576"/>
            <a:ext cx="2821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Rotation, translation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14696" y="5475111"/>
            <a:ext cx="114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Kalman</a:t>
            </a:r>
            <a:endParaRPr lang="en-US" sz="2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93" y="2253933"/>
            <a:ext cx="1551716" cy="144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91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Our system has two components , namely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Pose Estimation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First we extract the four corners of the board using CAMSHIFT.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Our proposal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Perspective-Four-Point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23" y="2047099"/>
            <a:ext cx="3828278" cy="28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Our system has two components , namely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Pose Estimation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First we extract the four corners of the board using CAMSHIFT.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Then </a:t>
            </a:r>
            <a:r>
              <a:rPr lang="en-US" u="sng" dirty="0" smtClean="0"/>
              <a:t>four</a:t>
            </a:r>
            <a:r>
              <a:rPr lang="en-US" dirty="0" smtClean="0"/>
              <a:t> of the features are selected, are passed to the next steps for </a:t>
            </a:r>
            <a:r>
              <a:rPr lang="en-US" b="1" u="sng" dirty="0" smtClean="0"/>
              <a:t>pose estimation.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Lastly, the poses are refined by using </a:t>
            </a:r>
            <a:r>
              <a:rPr lang="en-US" b="1" u="sng" dirty="0" err="1" smtClean="0"/>
              <a:t>Kalman</a:t>
            </a:r>
            <a:r>
              <a:rPr lang="en-US" b="1" u="sng" dirty="0" smtClean="0"/>
              <a:t> filter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Our proposal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Perspective-Four-Point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Objective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Our proposal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/>
              <a:t>Perspective-Four-Points 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Experiments and Results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Perspective-Four-Point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Algorithm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pose </a:t>
            </a:r>
            <a:r>
              <a:rPr lang="en-US" sz="3600" dirty="0" smtClean="0"/>
              <a:t>estimation by the four point algorithm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098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Perspective-Four-Point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Perspective-Four-Point (four-point) is an iterative </a:t>
            </a:r>
            <a:r>
              <a:rPr lang="en-US" dirty="0" smtClean="0"/>
              <a:t>algorithm.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If we know the models of four </a:t>
            </a:r>
            <a:r>
              <a:rPr lang="en-US" b="1" dirty="0" smtClean="0"/>
              <a:t>3-D feature points</a:t>
            </a:r>
            <a:r>
              <a:rPr lang="en-US" dirty="0" smtClean="0"/>
              <a:t>, and their correspondence </a:t>
            </a:r>
            <a:r>
              <a:rPr lang="en-US" b="1" dirty="0" smtClean="0"/>
              <a:t>image points</a:t>
            </a:r>
            <a:r>
              <a:rPr lang="en-US" dirty="0" smtClean="0"/>
              <a:t>, pose of the object relative to the camera can be found.</a:t>
            </a:r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Perspective-Four-Point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Input/Output</a:t>
            </a:r>
            <a:r>
              <a:rPr lang="en-US" dirty="0" smtClean="0"/>
              <a:t> of pose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Input: Model: 4 3-D points , can measure manually</a:t>
            </a:r>
          </a:p>
          <a:p>
            <a:r>
              <a:rPr lang="en-US" sz="3600" dirty="0" smtClean="0"/>
              <a:t>Output: Pose</a:t>
            </a:r>
          </a:p>
          <a:p>
            <a:pPr lvl="1"/>
            <a:r>
              <a:rPr lang="en-US" sz="3200" dirty="0" smtClean="0"/>
              <a:t>Rotation (3x3 matrix)</a:t>
            </a:r>
          </a:p>
          <a:p>
            <a:pPr lvl="1"/>
            <a:r>
              <a:rPr lang="en-US" sz="3200" dirty="0" smtClean="0"/>
              <a:t>Translation (3x1 vector)</a:t>
            </a:r>
          </a:p>
          <a:p>
            <a:endParaRPr lang="en-US" dirty="0"/>
          </a:p>
        </p:txBody>
      </p:sp>
      <p:pic>
        <p:nvPicPr>
          <p:cNvPr id="4" name="image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20" y="2311332"/>
            <a:ext cx="3423920" cy="3890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71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Perspective-Four-Point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Suppose we have </a:t>
            </a:r>
            <a:r>
              <a:rPr lang="en-US" smtClean="0"/>
              <a:t>four model </a:t>
            </a:r>
            <a:r>
              <a:rPr lang="en-US" dirty="0" smtClean="0"/>
              <a:t>points defined as t=0: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Their image projection points can be detected as: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235" y="2711650"/>
            <a:ext cx="2611700" cy="6266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235" y="4840122"/>
            <a:ext cx="2845785" cy="678498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2511"/>
            <a:ext cx="4379843" cy="3980402"/>
          </a:xfrm>
        </p:spPr>
      </p:pic>
      <p:sp>
        <p:nvSpPr>
          <p:cNvPr id="18" name="TextBox 17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Perspective-Four-Point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Objective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Our proposal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Perspective-Four-Points </a:t>
            </a:r>
            <a:endParaRPr lang="en-US" dirty="0"/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Experiments and Results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Conclusion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Objective 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Our proposal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Perspective-Four-Point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Perspective-Four-Point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 this is a rigid body, the relative distance among these model points at any time can be found.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35" y="4001294"/>
            <a:ext cx="4765287" cy="636102"/>
          </a:xfrm>
          <a:prstGeom prst="rect">
            <a:avLst/>
          </a:prstGeom>
        </p:spPr>
      </p:pic>
      <p:pic>
        <p:nvPicPr>
          <p:cNvPr id="15" name="Content Placeholder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2511"/>
            <a:ext cx="4379843" cy="39804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Perspective-Four-Point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Perspective-Four-Point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 the above information + focal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b="0" dirty="0" smtClean="0"/>
                  <a:t> ,we can determine the </a:t>
                </a:r>
                <a:r>
                  <a:rPr lang="en-US" b="1" dirty="0" smtClean="0"/>
                  <a:t>length</a:t>
                </a:r>
                <a:r>
                  <a:rPr lang="en-US" b="0" dirty="0" smtClean="0"/>
                  <a:t> between the camera center and model points.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18" t="-2241" r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330" y="3878074"/>
            <a:ext cx="3787607" cy="914023"/>
          </a:xfrm>
          <a:prstGeom prst="rect">
            <a:avLst/>
          </a:prstGeom>
        </p:spPr>
      </p:pic>
      <p:pic>
        <p:nvPicPr>
          <p:cNvPr id="15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2511"/>
            <a:ext cx="4379843" cy="3980402"/>
          </a:xfrm>
        </p:spPr>
      </p:pic>
      <p:sp>
        <p:nvSpPr>
          <p:cNvPr id="16" name="TextBox 15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Perspective-Four-Point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Perspective-Four-Point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Now we can relate the 3-D Model with the length by the following vector: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          is the unit vector.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202" y="3338607"/>
            <a:ext cx="2480342" cy="662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950" y="4554688"/>
            <a:ext cx="431004" cy="472447"/>
          </a:xfrm>
          <a:prstGeom prst="rect">
            <a:avLst/>
          </a:prstGeom>
        </p:spPr>
      </p:pic>
      <p:pic>
        <p:nvPicPr>
          <p:cNvPr id="14" name="Content Placeholder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2511"/>
            <a:ext cx="4379843" cy="39804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Perspective-Four-Point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Aim: Find the Length L.</a:t>
                </a:r>
              </a:p>
              <a:p>
                <a:endParaRPr lang="en-US" dirty="0"/>
              </a:p>
              <a:p>
                <a:r>
                  <a:rPr lang="en-US" dirty="0" smtClean="0"/>
                  <a:t>What we have:</a:t>
                </a:r>
              </a:p>
              <a:p>
                <a:pPr lvl="1"/>
                <a:r>
                  <a:rPr lang="en-US" dirty="0" smtClean="0"/>
                  <a:t>Image measurements:</a:t>
                </a:r>
              </a:p>
              <a:p>
                <a:pPr lvl="1"/>
                <a:r>
                  <a:rPr lang="en-US" dirty="0" smtClean="0"/>
                  <a:t>The model</a:t>
                </a:r>
              </a:p>
              <a:p>
                <a:pPr lvl="1"/>
                <a:r>
                  <a:rPr lang="en-US" dirty="0" smtClean="0"/>
                  <a:t>Focal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809" y="3378631"/>
            <a:ext cx="1536091" cy="329446"/>
          </a:xfrm>
          <a:prstGeom prst="rect">
            <a:avLst/>
          </a:prstGeom>
        </p:spPr>
      </p:pic>
      <p:pic>
        <p:nvPicPr>
          <p:cNvPr id="14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2511"/>
            <a:ext cx="4379843" cy="3980402"/>
          </a:xfrm>
        </p:spPr>
      </p:pic>
      <p:sp>
        <p:nvSpPr>
          <p:cNvPr id="15" name="TextBox 14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Perspective-Four-Point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Constraints</a:t>
            </a:r>
            <a:r>
              <a:rPr lang="zh-TW" altLang="en-US" dirty="0" smtClean="0"/>
              <a:t>　</a:t>
            </a:r>
            <a:r>
              <a:rPr lang="zh-TW" altLang="en-US" sz="3600" dirty="0" smtClean="0"/>
              <a:t>Ｄ＝ｃｏｎｓｔａｎｔ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By using the distances among four points        and       , and cosine law: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predicted form is: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696" y="2237323"/>
            <a:ext cx="407001" cy="4028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648" y="2220122"/>
            <a:ext cx="410400" cy="4372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73" y="3205514"/>
            <a:ext cx="6680992" cy="4899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89" y="5051742"/>
            <a:ext cx="6594267" cy="493200"/>
          </a:xfrm>
          <a:prstGeom prst="rect">
            <a:avLst/>
          </a:prstGeom>
        </p:spPr>
      </p:pic>
      <p:pic>
        <p:nvPicPr>
          <p:cNvPr id="15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83" y="2049463"/>
            <a:ext cx="3452587" cy="3137712"/>
          </a:xfrm>
        </p:spPr>
      </p:pic>
      <p:sp>
        <p:nvSpPr>
          <p:cNvPr id="24" name="TextBox 23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Perspective-Four-Point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From the above formulae, the generalized error function: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four points, we have 6 combinations of I and J.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50" y="3580301"/>
            <a:ext cx="6579964" cy="8419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2352" y="2995526"/>
            <a:ext cx="922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True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2707" y="3013006"/>
            <a:ext cx="1775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Predicted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0" y="5487394"/>
            <a:ext cx="4705240" cy="509384"/>
          </a:xfrm>
          <a:prstGeom prst="rect">
            <a:avLst/>
          </a:prstGeom>
        </p:spPr>
      </p:pic>
      <p:pic>
        <p:nvPicPr>
          <p:cNvPr id="18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83" y="2049463"/>
            <a:ext cx="3452587" cy="3137712"/>
          </a:xfrm>
        </p:spPr>
      </p:pic>
      <p:sp>
        <p:nvSpPr>
          <p:cNvPr id="19" name="TextBox 18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Perspective-Four-Point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00712" cy="4351338"/>
          </a:xfrm>
        </p:spPr>
        <p:txBody>
          <a:bodyPr/>
          <a:lstStyle/>
          <a:p>
            <a:r>
              <a:rPr lang="en-US" dirty="0" smtClean="0"/>
              <a:t>Using the above 6 constraints is </a:t>
            </a:r>
            <a:r>
              <a:rPr lang="en-US" u="sng" dirty="0" smtClean="0"/>
              <a:t>not enough. </a:t>
            </a:r>
            <a:r>
              <a:rPr lang="en-US" dirty="0" smtClean="0"/>
              <a:t>(Liu &amp; Wong 1999).</a:t>
            </a:r>
          </a:p>
          <a:p>
            <a:r>
              <a:rPr lang="en-US" dirty="0" smtClean="0"/>
              <a:t>One more constraint is added to ensure unique solution.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difference of true and guessed: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1" y="4001293"/>
            <a:ext cx="6235700" cy="363913"/>
          </a:xfrm>
          <a:prstGeom prst="rect">
            <a:avLst/>
          </a:prstGeom>
        </p:spPr>
      </p:pic>
      <p:pic>
        <p:nvPicPr>
          <p:cNvPr id="1026" name="Picture 2" descr="https://latex.codecogs.com/png.latex?%5Cdpi%7B300%7D%20%5Clarge%20%5Cbegin%7Baligned%7D%20e_7%26%3Dr-%5Chat%7Br%7D%3D%20%5C%7B%28%5Coverrightarrow%7BA_%7B4%2C3%7D%7D%5Ctimes%5Coverrightarrow%7BA_%7B3%2C1%7D%7D%29%5Cboldsymbol%7B%5Ccdot%7D%28%5Coverrightarrow%7BA_%7B3%2C2%7D%7D%29%5C%7D%20-%20%5C%7B%5B%28%5Chat%7Bl_3%7D%20%5Coverrightarrow%7Bu_3%7D%20-%20%5Chat%7Bl_4%7D%20%5Coverrightarrow%7Bu_4%7D%29%20%5Ctimes%20%28%5Chat%7Bl_1%7D%5Coverrightarrow%7Bu_1%7D%20-%20%5Chat%7Bl_3%7D%5Coverrightarrow%7Bu_3%7D%29%5D%5Cboldsymbol%7B%5Ccdot%7D%20%28%5Chat%7Bl_2%7D%5Coverrightarrow%7Bu_2%7D%20-%5Chat%7Bl_3%7D%20%5Coverrightarrow%7Bu_3%7D%29%20%5C%7D%20%5Cend%7Baligned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1" y="5273498"/>
            <a:ext cx="10038755" cy="4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83" y="2049463"/>
            <a:ext cx="3452587" cy="3137712"/>
          </a:xfrm>
        </p:spPr>
      </p:pic>
      <p:sp>
        <p:nvSpPr>
          <p:cNvPr id="23" name="TextBox 22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Perspective-Four-Point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Processing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developing </a:t>
            </a:r>
            <a:r>
              <a:rPr lang="en-US" b="1" u="sng" dirty="0" smtClean="0"/>
              <a:t>7</a:t>
            </a:r>
            <a:r>
              <a:rPr lang="en-US" dirty="0" smtClean="0"/>
              <a:t> error functions/constraints, now we minimized the error using a </a:t>
            </a:r>
            <a:r>
              <a:rPr lang="en-US" u="sng" dirty="0" smtClean="0"/>
              <a:t>Gauss-Newton</a:t>
            </a:r>
            <a:r>
              <a:rPr lang="en-US" dirty="0"/>
              <a:t> </a:t>
            </a:r>
            <a:r>
              <a:rPr lang="en-US" dirty="0" smtClean="0"/>
              <a:t>method.</a:t>
            </a:r>
          </a:p>
          <a:p>
            <a:r>
              <a:rPr lang="en-US" dirty="0" smtClean="0"/>
              <a:t>At Initialization:</a:t>
            </a:r>
          </a:p>
          <a:p>
            <a:endParaRPr lang="en-US" dirty="0"/>
          </a:p>
          <a:p>
            <a:r>
              <a:rPr lang="en-US" dirty="0" smtClean="0"/>
              <a:t>Initial Guess:</a:t>
            </a:r>
          </a:p>
          <a:p>
            <a:r>
              <a:rPr lang="en-US" dirty="0" smtClean="0"/>
              <a:t>For the iteration from k = 0 to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: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76689" y="0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Objective </a:t>
            </a:r>
            <a:endParaRPr lang="en-US" dirty="0">
              <a:solidFill>
                <a:srgbClr val="CBCBCB"/>
              </a:solidFill>
            </a:endParaRPr>
          </a:p>
        </p:txBody>
      </p:sp>
      <p:pic>
        <p:nvPicPr>
          <p:cNvPr id="2050" name="Picture 2" descr="https://latex.codecogs.com/png.latex?%5Cdpi%7B300%7D%20%5Clarge%20L%5E%7B%28k%3D0%29%7D%3D%28%5Bl_1%2Cl_2%2Cl_3%2Cl_4%5D%5ET%29%5E%7B%28k%3D0%29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53" y="3221547"/>
            <a:ext cx="4690855" cy="4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atex.codecogs.com/png.latex?%5Cdpi%7B300%7D%20%5Clarge%20l_1%3Dl_2%3Dl_3%3Dl_4%3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591" y="3395256"/>
            <a:ext cx="2692124" cy="2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58439" y="3348164"/>
            <a:ext cx="399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</a:t>
            </a:r>
            <a:endParaRPr lang="en-US" dirty="0"/>
          </a:p>
        </p:txBody>
      </p:sp>
      <p:pic>
        <p:nvPicPr>
          <p:cNvPr id="2054" name="Picture 6" descr="https://latex.codecogs.com/png.latex?%5Cdpi%7B300%7D%20%5Clarge%20%5CDelta%20L%3D%5B0%2C%200%2C%200%2C%200%5D%5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12" y="3782860"/>
            <a:ext cx="2547869" cy="4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atex.codecogs.com/png.latex?%5Cdpi%7B300%7D%20%5Clarge%20%24%24L%5E%7B%28k&amp;plus;1%29%7D%3DL%5E%7B%28k%29%7D&amp;plus;%5CDelta%20L%24%24%20%5C%5C%20%24%24J%20%28%5CDelta%20l%29%3DE_7%20%24%24%20%5C%5C%20%24%24%20%5CDelta%20L%20%3D%28J%5ET%20J%29%5E%7B-1%7D%20J%5E%7BT%7D%20E_7%24%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36" y="4498015"/>
            <a:ext cx="3733601" cy="148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atex.codecogs.com/png.latex?%5Cdpi%7B300%7D%20%5Clarge%20J%3D%5Cfrac%7B%5Cpartial%20E%7D%7B%5Cpartial%20l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63" y="5240035"/>
            <a:ext cx="897131" cy="5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96020" y="5311673"/>
            <a:ext cx="293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J is a Jacobian matrix: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58937" y="5240035"/>
            <a:ext cx="1154482" cy="4409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Perspective-Four-Point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Algorithm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Kalman</a:t>
            </a:r>
            <a:r>
              <a:rPr lang="en-US" sz="3600" dirty="0" smtClean="0"/>
              <a:t> filter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1110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Kalman</a:t>
            </a:r>
            <a:r>
              <a:rPr lang="en-US" dirty="0" smtClean="0"/>
              <a:t> Filter?</a:t>
            </a:r>
          </a:p>
          <a:p>
            <a:endParaRPr lang="en-US" dirty="0"/>
          </a:p>
          <a:p>
            <a:r>
              <a:rPr lang="en-US" dirty="0" smtClean="0"/>
              <a:t>Long history, invented at 1960.</a:t>
            </a:r>
            <a:endParaRPr lang="zh-TW" altLang="en-US" dirty="0" smtClean="0"/>
          </a:p>
          <a:p>
            <a:endParaRPr lang="zh-TW" altLang="en-US" dirty="0"/>
          </a:p>
          <a:p>
            <a:r>
              <a:rPr lang="en-US" dirty="0" smtClean="0"/>
              <a:t>Used to track </a:t>
            </a:r>
            <a:r>
              <a:rPr lang="en-US" dirty="0"/>
              <a:t>the </a:t>
            </a:r>
            <a:r>
              <a:rPr lang="en-US" dirty="0" smtClean="0"/>
              <a:t>airplane trajectory </a:t>
            </a:r>
          </a:p>
          <a:p>
            <a:r>
              <a:rPr lang="en-US" dirty="0" smtClean="0"/>
              <a:t>In Computer vision, it is useful in tracking and navigation.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45763"/>
            <a:ext cx="5181600" cy="3111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7061" y="5824615"/>
            <a:ext cx="3593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plus.maths.org</a:t>
            </a:r>
            <a:r>
              <a:rPr lang="en-US" sz="1200" dirty="0"/>
              <a:t>/content/understanding-unseen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4469" y="226109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Ideal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7993" y="4772384"/>
            <a:ext cx="150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Perspective-Four-Point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Kalman</a:t>
            </a:r>
            <a:r>
              <a:rPr lang="en-US" dirty="0" smtClean="0">
                <a:solidFill>
                  <a:schemeClr val="bg1"/>
                </a:solidFill>
              </a:rPr>
              <a:t> Filter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040880" y="4310538"/>
            <a:ext cx="2499360" cy="200502"/>
          </a:xfrm>
          <a:custGeom>
            <a:avLst/>
            <a:gdLst>
              <a:gd name="connsiteX0" fmla="*/ 0 w 2499360"/>
              <a:gd name="connsiteY0" fmla="*/ 139542 h 200502"/>
              <a:gd name="connsiteX1" fmla="*/ 685800 w 2499360"/>
              <a:gd name="connsiteY1" fmla="*/ 2382 h 200502"/>
              <a:gd name="connsiteX2" fmla="*/ 1600200 w 2499360"/>
              <a:gd name="connsiteY2" fmla="*/ 63342 h 200502"/>
              <a:gd name="connsiteX3" fmla="*/ 2499360 w 2499360"/>
              <a:gd name="connsiteY3" fmla="*/ 200502 h 2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9360" h="200502">
                <a:moveTo>
                  <a:pt x="0" y="139542"/>
                </a:moveTo>
                <a:cubicBezTo>
                  <a:pt x="209550" y="77312"/>
                  <a:pt x="419100" y="15082"/>
                  <a:pt x="685800" y="2382"/>
                </a:cubicBezTo>
                <a:cubicBezTo>
                  <a:pt x="952500" y="-10318"/>
                  <a:pt x="1297940" y="30322"/>
                  <a:pt x="1600200" y="63342"/>
                </a:cubicBezTo>
                <a:cubicBezTo>
                  <a:pt x="1902460" y="96362"/>
                  <a:pt x="2200910" y="148432"/>
                  <a:pt x="2499360" y="200502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056120" y="4130040"/>
            <a:ext cx="2255520" cy="396240"/>
          </a:xfrm>
          <a:custGeom>
            <a:avLst/>
            <a:gdLst>
              <a:gd name="connsiteX0" fmla="*/ 0 w 2255520"/>
              <a:gd name="connsiteY0" fmla="*/ 60960 h 396240"/>
              <a:gd name="connsiteX1" fmla="*/ 289560 w 2255520"/>
              <a:gd name="connsiteY1" fmla="*/ 381000 h 396240"/>
              <a:gd name="connsiteX2" fmla="*/ 594360 w 2255520"/>
              <a:gd name="connsiteY2" fmla="*/ 304800 h 396240"/>
              <a:gd name="connsiteX3" fmla="*/ 929640 w 2255520"/>
              <a:gd name="connsiteY3" fmla="*/ 60960 h 396240"/>
              <a:gd name="connsiteX4" fmla="*/ 1295400 w 2255520"/>
              <a:gd name="connsiteY4" fmla="*/ 396240 h 396240"/>
              <a:gd name="connsiteX5" fmla="*/ 1493520 w 2255520"/>
              <a:gd name="connsiteY5" fmla="*/ 365760 h 396240"/>
              <a:gd name="connsiteX6" fmla="*/ 1676400 w 2255520"/>
              <a:gd name="connsiteY6" fmla="*/ 0 h 396240"/>
              <a:gd name="connsiteX7" fmla="*/ 1859280 w 2255520"/>
              <a:gd name="connsiteY7" fmla="*/ 365760 h 396240"/>
              <a:gd name="connsiteX8" fmla="*/ 2255520 w 2255520"/>
              <a:gd name="connsiteY8" fmla="*/ 19812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5520" h="396240">
                <a:moveTo>
                  <a:pt x="0" y="60960"/>
                </a:moveTo>
                <a:lnTo>
                  <a:pt x="289560" y="381000"/>
                </a:lnTo>
                <a:lnTo>
                  <a:pt x="594360" y="304800"/>
                </a:lnTo>
                <a:lnTo>
                  <a:pt x="929640" y="60960"/>
                </a:lnTo>
                <a:lnTo>
                  <a:pt x="1295400" y="396240"/>
                </a:lnTo>
                <a:lnTo>
                  <a:pt x="1493520" y="365760"/>
                </a:lnTo>
                <a:lnTo>
                  <a:pt x="1676400" y="0"/>
                </a:lnTo>
                <a:lnTo>
                  <a:pt x="1859280" y="365760"/>
                </a:lnTo>
                <a:lnTo>
                  <a:pt x="2255520" y="1981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10589" y="3958828"/>
            <a:ext cx="17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fluctuation</a:t>
            </a:r>
          </a:p>
          <a:p>
            <a:r>
              <a:rPr lang="en-US" dirty="0" smtClean="0"/>
              <a:t>caused by wind</a:t>
            </a:r>
            <a:endParaRPr lang="en-US" dirty="0"/>
          </a:p>
        </p:txBody>
      </p:sp>
      <p:pic>
        <p:nvPicPr>
          <p:cNvPr id="2050" name="Picture 2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8296">
            <a:off x="9311640" y="2445763"/>
            <a:ext cx="1279944" cy="6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0" y="6492878"/>
            <a:ext cx="7848872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3D Comp. Vision and Applications v7a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8"/>
            <a:ext cx="2133600" cy="365125"/>
          </a:xfrm>
          <a:prstGeom prst="rect">
            <a:avLst/>
          </a:prstGeom>
        </p:spPr>
        <p:txBody>
          <a:bodyPr/>
          <a:lstStyle/>
          <a:p>
            <a:fld id="{C124BF07-64C4-4408-9459-FD4EA58B5ADC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200" b="1" dirty="0">
                <a:latin typeface="Arial" charset="0"/>
                <a:ea typeface="宋体" pitchFamily="2" charset="-122"/>
                <a:cs typeface="+mj-cs"/>
              </a:rPr>
              <a:t>Faculty of Engineering,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br>
              <a:rPr lang="en-US" sz="3200" dirty="0">
                <a:latin typeface="+mj-lt"/>
                <a:ea typeface="+mj-ea"/>
                <a:cs typeface="+mj-cs"/>
              </a:rPr>
            </a:br>
            <a:r>
              <a:rPr lang="en-US" sz="3200" dirty="0">
                <a:latin typeface="+mj-lt"/>
                <a:ea typeface="+mj-ea"/>
                <a:cs typeface="+mj-cs"/>
              </a:rPr>
              <a:t>The Chinese University of Hong Kong (CUHK)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8279" y="1600203"/>
            <a:ext cx="502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Electronic Engineering (since 1970)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Computer Science &amp; Engineering (since 1973)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Information Engineering (since 1989)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Systems Engineering &amp; Engineering Management (since 1991) 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Electronic Engineering (since 1970)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Computer Science &amp; Engineering (since 1973)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Information Engineering (since 1989)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Systems Engineering &amp; Engineering Management (since 1991)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Mechanical and Automation Engineering (since 1994)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110 faculty members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2,200 undergraduates (15% non-local)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800 postgraduates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26707"/>
            <a:ext cx="295172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8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95978" y="3533131"/>
            <a:ext cx="7704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 state of the system on the time step k.</a:t>
            </a:r>
          </a:p>
          <a:p>
            <a:r>
              <a:rPr lang="en-US" dirty="0" smtClean="0"/>
              <a:t>is the measurement on the time step k.</a:t>
            </a:r>
          </a:p>
          <a:p>
            <a:r>
              <a:rPr lang="en-US" dirty="0" smtClean="0"/>
              <a:t>is the process noise on the time step </a:t>
            </a:r>
            <a:r>
              <a:rPr lang="en-US" i="1" dirty="0" smtClean="0"/>
              <a:t>k-1.</a:t>
            </a:r>
            <a:endParaRPr lang="en-US" dirty="0" smtClean="0"/>
          </a:p>
          <a:p>
            <a:r>
              <a:rPr lang="en-US" dirty="0" smtClean="0"/>
              <a:t>Is the measurement noise on the time step </a:t>
            </a:r>
            <a:r>
              <a:rPr lang="en-US" i="1" dirty="0" smtClean="0"/>
              <a:t>k-1.</a:t>
            </a:r>
          </a:p>
          <a:p>
            <a:r>
              <a:rPr lang="en-US" dirty="0" smtClean="0"/>
              <a:t>is the transition matrix of the dynamic model.</a:t>
            </a:r>
          </a:p>
          <a:p>
            <a:r>
              <a:rPr lang="en-US" dirty="0" smtClean="0"/>
              <a:t>Is the measurement model matrix.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4989"/>
          </a:xfrm>
        </p:spPr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has two fundamental equation: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C02746F-DCD4-F541-97B6-DEE5391266BB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4" descr="https://www.latex4technics.com/imgtemp/ntw67b-1.png?14931968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78" y="2960751"/>
            <a:ext cx="2646346" cy="3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078" y="2440614"/>
            <a:ext cx="3791674" cy="38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661" y="3556835"/>
            <a:ext cx="922487" cy="262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409" y="3848543"/>
            <a:ext cx="988569" cy="26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48" y="4143054"/>
            <a:ext cx="1977730" cy="26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870" y="4409454"/>
            <a:ext cx="1470991" cy="266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8614" y="4625007"/>
            <a:ext cx="587364" cy="26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9220" y="4948880"/>
            <a:ext cx="346641" cy="266400"/>
          </a:xfrm>
          <a:prstGeom prst="rect">
            <a:avLst/>
          </a:prstGeom>
        </p:spPr>
      </p:pic>
      <p:pic>
        <p:nvPicPr>
          <p:cNvPr id="16" name="Picture 2" descr="https://upload.wikimedia.org/wikipedia/commons/thumb/a/a5/Basic_concept_of_Kalman_filtering.svg/400px-Basic_concept_of_Kalman_filtering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8" y="2915937"/>
            <a:ext cx="5387392" cy="272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50235" y="5726693"/>
            <a:ext cx="1109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Hartikainen</a:t>
            </a:r>
            <a:r>
              <a:rPr lang="en-US" sz="1200" dirty="0"/>
              <a:t>, </a:t>
            </a:r>
            <a:r>
              <a:rPr lang="en-US" sz="1200" dirty="0" err="1"/>
              <a:t>Jouni</a:t>
            </a:r>
            <a:r>
              <a:rPr lang="en-US" sz="1200" dirty="0"/>
              <a:t>, Arno </a:t>
            </a:r>
            <a:r>
              <a:rPr lang="en-US" sz="1200" dirty="0" err="1"/>
              <a:t>Solin</a:t>
            </a:r>
            <a:r>
              <a:rPr lang="en-US" sz="1200" dirty="0"/>
              <a:t>, and </a:t>
            </a:r>
            <a:r>
              <a:rPr lang="en-US" sz="1200" dirty="0" err="1"/>
              <a:t>Simo</a:t>
            </a:r>
            <a:r>
              <a:rPr lang="en-US" sz="1200" dirty="0"/>
              <a:t> </a:t>
            </a:r>
            <a:r>
              <a:rPr lang="en-US" sz="1200" dirty="0" err="1"/>
              <a:t>Särkkä</a:t>
            </a:r>
            <a:r>
              <a:rPr lang="en-US" sz="1200" dirty="0"/>
              <a:t>. "Optimal filtering with </a:t>
            </a:r>
            <a:r>
              <a:rPr lang="en-US" sz="1200" dirty="0" err="1"/>
              <a:t>Kalman</a:t>
            </a:r>
            <a:r>
              <a:rPr lang="en-US" sz="1200" dirty="0"/>
              <a:t> filters and smoothers." </a:t>
            </a:r>
            <a:r>
              <a:rPr lang="en-US" sz="1200" i="1" dirty="0"/>
              <a:t>Department of </a:t>
            </a:r>
            <a:r>
              <a:rPr lang="en-US" sz="1200" i="1" dirty="0" err="1"/>
              <a:t>Biomedica</a:t>
            </a:r>
            <a:r>
              <a:rPr lang="en-US" sz="1200" i="1" dirty="0"/>
              <a:t> Engineering and Computational Sciences, Aalto University School of Science, 16th August</a:t>
            </a:r>
            <a:r>
              <a:rPr lang="en-US" sz="1200" dirty="0"/>
              <a:t>(2011).</a:t>
            </a:r>
          </a:p>
        </p:txBody>
      </p:sp>
    </p:spTree>
    <p:extLst>
      <p:ext uri="{BB962C8B-B14F-4D97-AF65-F5344CB8AC3E}">
        <p14:creationId xmlns:p14="http://schemas.microsoft.com/office/powerpoint/2010/main" val="25973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the </a:t>
            </a:r>
            <a:r>
              <a:rPr lang="en-US" dirty="0" err="1" smtClean="0"/>
              <a:t>Kalman</a:t>
            </a:r>
            <a:r>
              <a:rPr lang="en-US" dirty="0" smtClean="0"/>
              <a:t> state and measurement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need go define them before use.</a:t>
            </a:r>
          </a:p>
          <a:p>
            <a:r>
              <a:rPr lang="en-US" b="1" dirty="0">
                <a:latin typeface="Arial Black" panose="020B0A04020102020204" pitchFamily="34" charset="0"/>
              </a:rPr>
              <a:t>X</a:t>
            </a:r>
            <a:r>
              <a:rPr lang="en-US" dirty="0"/>
              <a:t>=state=12x1 vector</a:t>
            </a:r>
          </a:p>
          <a:p>
            <a:r>
              <a:rPr lang="en-US" b="1" dirty="0">
                <a:latin typeface="Arial Black" panose="020B0A04020102020204" pitchFamily="34" charset="0"/>
              </a:rPr>
              <a:t>X</a:t>
            </a:r>
            <a:r>
              <a:rPr lang="en-US" dirty="0"/>
              <a:t>=[</a:t>
            </a:r>
            <a:r>
              <a:rPr lang="en-US" dirty="0" err="1"/>
              <a:t>x,y,z</a:t>
            </a:r>
            <a:r>
              <a:rPr lang="en-US" dirty="0"/>
              <a:t>,(dx/</a:t>
            </a:r>
            <a:r>
              <a:rPr lang="en-US" dirty="0" err="1"/>
              <a:t>dt</a:t>
            </a:r>
            <a:r>
              <a:rPr lang="en-US" dirty="0"/>
              <a:t>),(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),(</a:t>
            </a:r>
            <a:r>
              <a:rPr lang="en-US" dirty="0" err="1"/>
              <a:t>dz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),</a:t>
            </a:r>
            <a:r>
              <a:rPr lang="en-US" dirty="0">
                <a:sym typeface="Symbol"/>
              </a:rPr>
              <a:t> x, y, z,(</a:t>
            </a:r>
            <a:r>
              <a:rPr lang="en-US" dirty="0" err="1"/>
              <a:t>d</a:t>
            </a:r>
            <a:r>
              <a:rPr lang="en-US" dirty="0" err="1">
                <a:sym typeface="Symbol"/>
              </a:rPr>
              <a:t>x</a:t>
            </a:r>
            <a:r>
              <a:rPr lang="en-US" dirty="0">
                <a:sym typeface="Symbol"/>
              </a:rPr>
              <a:t>/</a:t>
            </a:r>
            <a:r>
              <a:rPr lang="en-US" dirty="0" err="1">
                <a:sym typeface="Symbol"/>
              </a:rPr>
              <a:t>dt</a:t>
            </a:r>
            <a:r>
              <a:rPr lang="en-US" dirty="0">
                <a:sym typeface="Symbol"/>
              </a:rPr>
              <a:t>), (</a:t>
            </a:r>
            <a:r>
              <a:rPr lang="en-US" dirty="0" err="1"/>
              <a:t>d</a:t>
            </a:r>
            <a:r>
              <a:rPr lang="en-US" dirty="0" err="1">
                <a:sym typeface="Symbol"/>
              </a:rPr>
              <a:t>x</a:t>
            </a:r>
            <a:r>
              <a:rPr lang="en-US" dirty="0">
                <a:sym typeface="Symbol"/>
              </a:rPr>
              <a:t>/</a:t>
            </a:r>
            <a:r>
              <a:rPr lang="en-US" dirty="0" err="1">
                <a:sym typeface="Symbol"/>
              </a:rPr>
              <a:t>dt</a:t>
            </a:r>
            <a:r>
              <a:rPr lang="en-US" dirty="0">
                <a:sym typeface="Symbol"/>
              </a:rPr>
              <a:t>), (</a:t>
            </a:r>
            <a:r>
              <a:rPr lang="en-US" dirty="0" err="1"/>
              <a:t>d</a:t>
            </a:r>
            <a:r>
              <a:rPr lang="en-US" dirty="0" err="1">
                <a:sym typeface="Symbol"/>
              </a:rPr>
              <a:t>x</a:t>
            </a:r>
            <a:r>
              <a:rPr lang="en-US" dirty="0">
                <a:sym typeface="Symbol"/>
              </a:rPr>
              <a:t>/</a:t>
            </a:r>
            <a:r>
              <a:rPr lang="en-US" dirty="0" err="1">
                <a:sym typeface="Symbol"/>
              </a:rPr>
              <a:t>dt</a:t>
            </a:r>
            <a:r>
              <a:rPr lang="en-US" dirty="0">
                <a:sym typeface="Symbol"/>
              </a:rPr>
              <a:t>)]</a:t>
            </a:r>
            <a:r>
              <a:rPr lang="en-US" baseline="30000" dirty="0">
                <a:sym typeface="Symbol"/>
              </a:rPr>
              <a:t>T</a:t>
            </a:r>
          </a:p>
          <a:p>
            <a:r>
              <a:rPr lang="en-US" dirty="0" err="1">
                <a:sym typeface="Symbol"/>
              </a:rPr>
              <a:t>x,y,z</a:t>
            </a:r>
            <a:r>
              <a:rPr lang="en-US" dirty="0">
                <a:sym typeface="Symbol"/>
              </a:rPr>
              <a:t> are translations, x, y, z are rotational angles</a:t>
            </a:r>
          </a:p>
          <a:p>
            <a:endParaRPr lang="en-US" baseline="30000" dirty="0">
              <a:sym typeface="Symbol"/>
            </a:endParaRPr>
          </a:p>
          <a:p>
            <a:endParaRPr lang="en-US" baseline="30000" dirty="0">
              <a:sym typeface="Symbol"/>
            </a:endParaRPr>
          </a:p>
          <a:p>
            <a:r>
              <a:rPr lang="en-US" i="1" dirty="0">
                <a:latin typeface="Arial Black" panose="020B0A04020102020204" pitchFamily="34" charset="0"/>
                <a:sym typeface="Symbol"/>
              </a:rPr>
              <a:t>y</a:t>
            </a:r>
            <a:r>
              <a:rPr lang="en-US" dirty="0">
                <a:sym typeface="Symbol"/>
              </a:rPr>
              <a:t>=measurement</a:t>
            </a:r>
            <a:r>
              <a:rPr lang="en-US" altLang="zh-TW" dirty="0">
                <a:sym typeface="Symbol"/>
              </a:rPr>
              <a:t>=6x1 vector</a:t>
            </a:r>
            <a:endParaRPr lang="en-US" dirty="0">
              <a:sym typeface="Symbol"/>
            </a:endParaRPr>
          </a:p>
          <a:p>
            <a:r>
              <a:rPr lang="en-US" i="1" dirty="0">
                <a:latin typeface="Arial Black" panose="020B0A04020102020204" pitchFamily="34" charset="0"/>
                <a:sym typeface="Symbol"/>
              </a:rPr>
              <a:t>y</a:t>
            </a:r>
            <a:r>
              <a:rPr lang="en-US" dirty="0"/>
              <a:t> =[</a:t>
            </a:r>
            <a:r>
              <a:rPr lang="en-US" dirty="0" err="1"/>
              <a:t>x,y,z</a:t>
            </a:r>
            <a:r>
              <a:rPr lang="en-US" dirty="0"/>
              <a:t>,</a:t>
            </a:r>
            <a:r>
              <a:rPr lang="en-US" dirty="0">
                <a:sym typeface="Symbol"/>
              </a:rPr>
              <a:t> x, y, z,]</a:t>
            </a:r>
            <a:r>
              <a:rPr lang="en-US" baseline="30000" dirty="0">
                <a:sym typeface="Symbol"/>
              </a:rPr>
              <a:t> 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85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Objective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Our proposal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/>
              <a:t>Perspective-Four-Points 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Experiments and Results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Perspective-Four-Point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Experiments &amp;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Kalman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Filter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performed a simulation to prove our proposed method.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 3-D model of four point is created.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 ground truth motion path </a:t>
                </a:r>
                <a:r>
                  <a:rPr lang="en-US" dirty="0" err="1" smtClean="0"/>
                  <a:t>gt</a:t>
                </a:r>
                <a:r>
                  <a:rPr lang="en-US" dirty="0" smtClean="0"/>
                  <a:t>(t) with certain variations is generated.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Different kind of noises that are controlled by a factor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 smtClean="0"/>
                  <a:t> of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are injected.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 features are fed into the four-point algorithm to obtain poses.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Lastly, those poses are inputted into </a:t>
                </a:r>
                <a:r>
                  <a:rPr lang="en-US" dirty="0" err="1" smtClean="0"/>
                  <a:t>Kalman</a:t>
                </a:r>
                <a:r>
                  <a:rPr lang="en-US" dirty="0" smtClean="0"/>
                  <a:t> filter for comparison.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343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Perspective-Four-Point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Experiments &amp;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Kalman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Filter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777153" y="672182"/>
            <a:ext cx="2774029" cy="147732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Legend:</a:t>
            </a:r>
          </a:p>
          <a:p>
            <a:r>
              <a:rPr lang="en-US" dirty="0" smtClean="0"/>
              <a:t>‘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□’: observation</a:t>
            </a:r>
            <a:endParaRPr lang="en-US" dirty="0" smtClean="0"/>
          </a:p>
          <a:p>
            <a:r>
              <a:rPr lang="en-US" dirty="0" smtClean="0"/>
              <a:t>‘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dirty="0" smtClean="0"/>
              <a:t>’: By Four-point algorithm</a:t>
            </a:r>
          </a:p>
          <a:p>
            <a:r>
              <a:rPr lang="en-US" dirty="0" smtClean="0"/>
              <a:t>‘O’: By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r>
              <a:rPr lang="en-US" dirty="0" smtClean="0"/>
              <a:t>‘+’: Ground Truth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5" y="2370622"/>
            <a:ext cx="4857143" cy="36761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15" y="2513997"/>
            <a:ext cx="4876190" cy="360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Perspective-Four-Point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Experiments &amp;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Kalman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Filter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7" y="3450891"/>
            <a:ext cx="12080973" cy="335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1257" y="790675"/>
            <a:ext cx="3951514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Legend: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‘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□’: observation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‘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2800" dirty="0" smtClean="0">
                <a:solidFill>
                  <a:schemeClr val="tx1"/>
                </a:solidFill>
              </a:rPr>
              <a:t>’: By Four-point algorithm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‘O’: By </a:t>
            </a:r>
            <a:r>
              <a:rPr lang="en-US" sz="2800" dirty="0" err="1" smtClean="0">
                <a:solidFill>
                  <a:schemeClr val="tx1"/>
                </a:solidFill>
              </a:rPr>
              <a:t>Kalman</a:t>
            </a:r>
            <a:r>
              <a:rPr lang="en-US" sz="2800" dirty="0" smtClean="0">
                <a:solidFill>
                  <a:schemeClr val="tx1"/>
                </a:solidFill>
              </a:rPr>
              <a:t> filter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‘+’: Ground Truth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19331" y="570272"/>
            <a:ext cx="6464900" cy="3295728"/>
            <a:chOff x="6172200" y="2261097"/>
            <a:chExt cx="6464900" cy="3295728"/>
          </a:xfrm>
        </p:grpSpPr>
        <p:pic>
          <p:nvPicPr>
            <p:cNvPr id="13" name="Content Placeholder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2445763"/>
              <a:ext cx="5181600" cy="311106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34469" y="2261097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Ideal</a:t>
              </a: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67993" y="4772384"/>
              <a:ext cx="1508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Measurement</a:t>
              </a: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040880" y="4310538"/>
              <a:ext cx="2499360" cy="200502"/>
            </a:xfrm>
            <a:custGeom>
              <a:avLst/>
              <a:gdLst>
                <a:gd name="connsiteX0" fmla="*/ 0 w 2499360"/>
                <a:gd name="connsiteY0" fmla="*/ 139542 h 200502"/>
                <a:gd name="connsiteX1" fmla="*/ 685800 w 2499360"/>
                <a:gd name="connsiteY1" fmla="*/ 2382 h 200502"/>
                <a:gd name="connsiteX2" fmla="*/ 1600200 w 2499360"/>
                <a:gd name="connsiteY2" fmla="*/ 63342 h 200502"/>
                <a:gd name="connsiteX3" fmla="*/ 2499360 w 2499360"/>
                <a:gd name="connsiteY3" fmla="*/ 200502 h 20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360" h="200502">
                  <a:moveTo>
                    <a:pt x="0" y="139542"/>
                  </a:moveTo>
                  <a:cubicBezTo>
                    <a:pt x="209550" y="77312"/>
                    <a:pt x="419100" y="15082"/>
                    <a:pt x="685800" y="2382"/>
                  </a:cubicBezTo>
                  <a:cubicBezTo>
                    <a:pt x="952500" y="-10318"/>
                    <a:pt x="1297940" y="30322"/>
                    <a:pt x="1600200" y="63342"/>
                  </a:cubicBezTo>
                  <a:cubicBezTo>
                    <a:pt x="1902460" y="96362"/>
                    <a:pt x="2200910" y="148432"/>
                    <a:pt x="2499360" y="200502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056120" y="4130040"/>
              <a:ext cx="2255520" cy="396240"/>
            </a:xfrm>
            <a:custGeom>
              <a:avLst/>
              <a:gdLst>
                <a:gd name="connsiteX0" fmla="*/ 0 w 2255520"/>
                <a:gd name="connsiteY0" fmla="*/ 60960 h 396240"/>
                <a:gd name="connsiteX1" fmla="*/ 289560 w 2255520"/>
                <a:gd name="connsiteY1" fmla="*/ 381000 h 396240"/>
                <a:gd name="connsiteX2" fmla="*/ 594360 w 2255520"/>
                <a:gd name="connsiteY2" fmla="*/ 304800 h 396240"/>
                <a:gd name="connsiteX3" fmla="*/ 929640 w 2255520"/>
                <a:gd name="connsiteY3" fmla="*/ 60960 h 396240"/>
                <a:gd name="connsiteX4" fmla="*/ 1295400 w 2255520"/>
                <a:gd name="connsiteY4" fmla="*/ 396240 h 396240"/>
                <a:gd name="connsiteX5" fmla="*/ 1493520 w 2255520"/>
                <a:gd name="connsiteY5" fmla="*/ 365760 h 396240"/>
                <a:gd name="connsiteX6" fmla="*/ 1676400 w 2255520"/>
                <a:gd name="connsiteY6" fmla="*/ 0 h 396240"/>
                <a:gd name="connsiteX7" fmla="*/ 1859280 w 2255520"/>
                <a:gd name="connsiteY7" fmla="*/ 365760 h 396240"/>
                <a:gd name="connsiteX8" fmla="*/ 2255520 w 2255520"/>
                <a:gd name="connsiteY8" fmla="*/ 198120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5520" h="396240">
                  <a:moveTo>
                    <a:pt x="0" y="60960"/>
                  </a:moveTo>
                  <a:lnTo>
                    <a:pt x="289560" y="381000"/>
                  </a:lnTo>
                  <a:lnTo>
                    <a:pt x="594360" y="304800"/>
                  </a:lnTo>
                  <a:lnTo>
                    <a:pt x="929640" y="60960"/>
                  </a:lnTo>
                  <a:lnTo>
                    <a:pt x="1295400" y="396240"/>
                  </a:lnTo>
                  <a:lnTo>
                    <a:pt x="1493520" y="365760"/>
                  </a:lnTo>
                  <a:lnTo>
                    <a:pt x="1676400" y="0"/>
                  </a:lnTo>
                  <a:lnTo>
                    <a:pt x="1859280" y="365760"/>
                  </a:lnTo>
                  <a:lnTo>
                    <a:pt x="2255520" y="1981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070500" y="3652986"/>
              <a:ext cx="256660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With fluctuation</a:t>
              </a:r>
            </a:p>
            <a:p>
              <a:r>
                <a:rPr lang="en-US" sz="2800" dirty="0" smtClean="0"/>
                <a:t>caused by wind</a:t>
              </a:r>
              <a:endParaRPr lang="en-US" sz="2800" dirty="0"/>
            </a:p>
          </p:txBody>
        </p:sp>
        <p:pic>
          <p:nvPicPr>
            <p:cNvPr id="20" name="Picture 2" descr="C:\Program Files (x86)\Microsoft Office\MEDIA\CAGCAT10\j0233070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88296">
              <a:off x="9311640" y="2445763"/>
              <a:ext cx="1279944" cy="641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" name="Straight Arrow Connector 20"/>
          <p:cNvCxnSpPr/>
          <p:nvPr/>
        </p:nvCxnSpPr>
        <p:spPr>
          <a:xfrm flipV="1">
            <a:off x="3037114" y="2719964"/>
            <a:ext cx="2950897" cy="54626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21874" y="1486377"/>
            <a:ext cx="2966137" cy="9528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7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 (add noise)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95" y="1778578"/>
            <a:ext cx="5934448" cy="435039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6689" y="2792896"/>
                <a:ext cx="32029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Translation versus noise factor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89" y="2792896"/>
                <a:ext cx="320299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71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1561" y="4605130"/>
                <a:ext cx="2970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Rotation versus noise factor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1" y="4605130"/>
                <a:ext cx="297081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84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Perspective-Four-Point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Experiments &amp;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Kalman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Filter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7321" y="339129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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640522" y="570987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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17731" y="2291052"/>
            <a:ext cx="1924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Less inferenced by noise for </a:t>
            </a:r>
            <a:r>
              <a:rPr lang="en-US" dirty="0" err="1" smtClean="0">
                <a:solidFill>
                  <a:srgbClr val="00B0F0"/>
                </a:solidFill>
              </a:rPr>
              <a:t>kalman</a:t>
            </a:r>
            <a:r>
              <a:rPr lang="en-US" dirty="0" smtClean="0">
                <a:solidFill>
                  <a:srgbClr val="00B0F0"/>
                </a:solidFill>
              </a:rPr>
              <a:t> approach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9690358" y="2752717"/>
            <a:ext cx="6273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9567321" y="1974388"/>
            <a:ext cx="62737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289000" y="1760880"/>
            <a:ext cx="127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 err="1" smtClean="0">
                <a:solidFill>
                  <a:srgbClr val="FF0000"/>
                </a:solidFill>
              </a:rPr>
              <a:t>Kalman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9729385" y="4974462"/>
            <a:ext cx="6273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9656184" y="4196133"/>
            <a:ext cx="62737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289000" y="3826801"/>
            <a:ext cx="127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 err="1" smtClean="0">
                <a:solidFill>
                  <a:srgbClr val="FF0000"/>
                </a:solidFill>
              </a:rPr>
              <a:t>Kalman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56758" y="4328131"/>
            <a:ext cx="1924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Less inferenced by noise for </a:t>
            </a:r>
            <a:r>
              <a:rPr lang="en-US" dirty="0" err="1" smtClean="0">
                <a:solidFill>
                  <a:srgbClr val="00B0F0"/>
                </a:solidFill>
              </a:rPr>
              <a:t>kalman</a:t>
            </a:r>
            <a:r>
              <a:rPr lang="en-US" dirty="0" smtClean="0">
                <a:solidFill>
                  <a:srgbClr val="00B0F0"/>
                </a:solidFill>
              </a:rPr>
              <a:t> approach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Experiments -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built a prototype of using 4 point and </a:t>
            </a:r>
            <a:r>
              <a:rPr lang="en-US" dirty="0" err="1" smtClean="0"/>
              <a:t>Kalman</a:t>
            </a:r>
            <a:r>
              <a:rPr lang="en-US" dirty="0" smtClean="0"/>
              <a:t> filter to trace face. </a:t>
            </a:r>
          </a:p>
          <a:p>
            <a:r>
              <a:rPr lang="en-US" dirty="0" smtClean="0"/>
              <a:t>Similar, use 4 facial feature points instead of 4 red dots on board.</a:t>
            </a:r>
          </a:p>
          <a:p>
            <a:pPr lvl="1"/>
            <a:r>
              <a:rPr lang="fi-FI" dirty="0">
                <a:hlinkClick r:id="rId2" action="ppaction://hlinkfile"/>
              </a:rPr>
              <a:t>Without Kalman</a:t>
            </a:r>
            <a:r>
              <a:rPr lang="fi-FI" dirty="0"/>
              <a:t>  (</a:t>
            </a:r>
            <a:r>
              <a:rPr lang="en-US" u="sng" dirty="0">
                <a:hlinkClick r:id="rId3"/>
              </a:rPr>
              <a:t>https://youtu.be/XqvpIsX7XRg</a:t>
            </a:r>
            <a:r>
              <a:rPr lang="en-US" u="sng" dirty="0"/>
              <a:t>)</a:t>
            </a:r>
            <a:endParaRPr lang="fi-FI" dirty="0"/>
          </a:p>
          <a:p>
            <a:pPr lvl="1"/>
            <a:r>
              <a:rPr lang="fi-FI" dirty="0">
                <a:hlinkClick r:id="rId4" action="ppaction://hlinkfile"/>
              </a:rPr>
              <a:t>With Kalman</a:t>
            </a:r>
            <a:r>
              <a:rPr lang="fi-FI" dirty="0">
                <a:sym typeface="Wingdings" panose="05000000000000000000" pitchFamily="2" charset="2"/>
              </a:rPr>
              <a:t> (</a:t>
            </a:r>
            <a:r>
              <a:rPr lang="en-US" dirty="0">
                <a:hlinkClick r:id="rId5"/>
              </a:rPr>
              <a:t>https://youtu.be/Esp45Xvg1pA </a:t>
            </a:r>
            <a:r>
              <a:rPr lang="en-US" dirty="0"/>
              <a:t>)</a:t>
            </a:r>
            <a:r>
              <a:rPr lang="fi-FI" dirty="0"/>
              <a:t> 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Perspective-Four-Point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Experiments &amp;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Kalman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Filter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Objective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Our proposal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/>
              <a:t>Perspective-Four-Points 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Experiments and Results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Conclusion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Perspective-Four-Point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Experiments &amp; Results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Kalman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Filter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&amp; 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successfully built a system to track objects and reduce noises by </a:t>
            </a:r>
            <a:r>
              <a:rPr lang="en-US" dirty="0" err="1" smtClean="0"/>
              <a:t>Kalman</a:t>
            </a:r>
            <a:r>
              <a:rPr lang="en-US" dirty="0" smtClean="0"/>
              <a:t> filter.</a:t>
            </a:r>
          </a:p>
          <a:p>
            <a:r>
              <a:rPr lang="en-US" dirty="0" smtClean="0"/>
              <a:t>Efficient and robust.</a:t>
            </a:r>
          </a:p>
          <a:p>
            <a:r>
              <a:rPr lang="en-US" dirty="0" smtClean="0"/>
              <a:t>Useful in many engineering applications such as vision-based automatic driving.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Perspective-Four-Point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Experiments &amp; Results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Kalman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Filter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0" y="6492878"/>
            <a:ext cx="7848872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3D Comp. Vision and Applications v7a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8"/>
            <a:ext cx="2133600" cy="365125"/>
          </a:xfrm>
          <a:prstGeom prst="rect">
            <a:avLst/>
          </a:prstGeom>
        </p:spPr>
        <p:txBody>
          <a:bodyPr/>
          <a:lstStyle/>
          <a:p>
            <a:fld id="{C124BF07-64C4-4408-9459-FD4EA58B5ADC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The Chinese University of Hong Kong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81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Department of Computer Science and Engineering </a:t>
            </a:r>
          </a:p>
        </p:txBody>
      </p:sp>
      <p:pic>
        <p:nvPicPr>
          <p:cNvPr id="14" name="Picture 2" descr="D:\Faculty of Engineering\Publication\Faculty Brochure\2012\To Hazel 1\Photo for use\26.9photo\Copy of DSC_0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88" y="2438402"/>
            <a:ext cx="4134139" cy="308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:\Users\Fung\Desktop\university_mall_3_high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5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 &amp; A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Perspective-Four-Point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Experiments &amp; Results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Kalman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Filter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95978" y="3533131"/>
            <a:ext cx="7704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 state of the system on the time step k.</a:t>
            </a:r>
          </a:p>
          <a:p>
            <a:r>
              <a:rPr lang="en-US" dirty="0" smtClean="0"/>
              <a:t>is the measurement on the time step k.</a:t>
            </a:r>
          </a:p>
          <a:p>
            <a:r>
              <a:rPr lang="en-US" dirty="0" smtClean="0"/>
              <a:t>is the process noise on the time step </a:t>
            </a:r>
            <a:r>
              <a:rPr lang="en-US" i="1" dirty="0" smtClean="0"/>
              <a:t>k-1.</a:t>
            </a:r>
            <a:endParaRPr lang="en-US" dirty="0" smtClean="0"/>
          </a:p>
          <a:p>
            <a:r>
              <a:rPr lang="en-US" dirty="0" smtClean="0"/>
              <a:t>Is the measurement noise on the time step </a:t>
            </a:r>
            <a:r>
              <a:rPr lang="en-US" i="1" dirty="0" smtClean="0"/>
              <a:t>k-1.</a:t>
            </a:r>
          </a:p>
          <a:p>
            <a:r>
              <a:rPr lang="en-US" dirty="0" smtClean="0"/>
              <a:t>is the transition matrix of the dynamic model.</a:t>
            </a:r>
          </a:p>
          <a:p>
            <a:r>
              <a:rPr lang="en-US" dirty="0" smtClean="0"/>
              <a:t>Is the measurement model matrix.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Ａｐｐｅｎｄｉｘ：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4989"/>
          </a:xfrm>
        </p:spPr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has two fundamental equation: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C02746F-DCD4-F541-97B6-DEE5391266BB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4" descr="https://www.latex4technics.com/imgtemp/ntw67b-1.png?14931968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78" y="2960751"/>
            <a:ext cx="2646346" cy="3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078" y="2440614"/>
            <a:ext cx="3791674" cy="38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661" y="3556835"/>
            <a:ext cx="922487" cy="262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409" y="3848543"/>
            <a:ext cx="988569" cy="26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48" y="4143054"/>
            <a:ext cx="1977730" cy="26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870" y="4409454"/>
            <a:ext cx="1470991" cy="266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8614" y="4625007"/>
            <a:ext cx="587364" cy="26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9220" y="4948880"/>
            <a:ext cx="346641" cy="266400"/>
          </a:xfrm>
          <a:prstGeom prst="rect">
            <a:avLst/>
          </a:prstGeom>
        </p:spPr>
      </p:pic>
      <p:pic>
        <p:nvPicPr>
          <p:cNvPr id="16" name="Picture 2" descr="https://upload.wikimedia.org/wikipedia/commons/thumb/a/a5/Basic_concept_of_Kalman_filtering.svg/400px-Basic_concept_of_Kalman_filtering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8" y="2915937"/>
            <a:ext cx="5387392" cy="272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50235" y="5726693"/>
            <a:ext cx="1109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Hartikainen</a:t>
            </a:r>
            <a:r>
              <a:rPr lang="en-US" sz="1200" dirty="0"/>
              <a:t>, </a:t>
            </a:r>
            <a:r>
              <a:rPr lang="en-US" sz="1200" dirty="0" err="1"/>
              <a:t>Jouni</a:t>
            </a:r>
            <a:r>
              <a:rPr lang="en-US" sz="1200" dirty="0"/>
              <a:t>, Arno </a:t>
            </a:r>
            <a:r>
              <a:rPr lang="en-US" sz="1200" dirty="0" err="1"/>
              <a:t>Solin</a:t>
            </a:r>
            <a:r>
              <a:rPr lang="en-US" sz="1200" dirty="0"/>
              <a:t>, and </a:t>
            </a:r>
            <a:r>
              <a:rPr lang="en-US" sz="1200" dirty="0" err="1"/>
              <a:t>Simo</a:t>
            </a:r>
            <a:r>
              <a:rPr lang="en-US" sz="1200" dirty="0"/>
              <a:t> </a:t>
            </a:r>
            <a:r>
              <a:rPr lang="en-US" sz="1200" dirty="0" err="1"/>
              <a:t>Särkkä</a:t>
            </a:r>
            <a:r>
              <a:rPr lang="en-US" sz="1200" dirty="0"/>
              <a:t>. "Optimal filtering with </a:t>
            </a:r>
            <a:r>
              <a:rPr lang="en-US" sz="1200" dirty="0" err="1"/>
              <a:t>Kalman</a:t>
            </a:r>
            <a:r>
              <a:rPr lang="en-US" sz="1200" dirty="0"/>
              <a:t> filters and smoothers." </a:t>
            </a:r>
            <a:r>
              <a:rPr lang="en-US" sz="1200" i="1" dirty="0"/>
              <a:t>Department of </a:t>
            </a:r>
            <a:r>
              <a:rPr lang="en-US" sz="1200" i="1" dirty="0" err="1"/>
              <a:t>Biomedica</a:t>
            </a:r>
            <a:r>
              <a:rPr lang="en-US" sz="1200" i="1" dirty="0"/>
              <a:t> Engineering and Computational Sciences, Aalto University School of Science, 16th August</a:t>
            </a:r>
            <a:r>
              <a:rPr lang="en-US" sz="1200" dirty="0"/>
              <a:t>(2011).</a:t>
            </a:r>
          </a:p>
        </p:txBody>
      </p:sp>
    </p:spTree>
    <p:extLst>
      <p:ext uri="{BB962C8B-B14F-4D97-AF65-F5344CB8AC3E}">
        <p14:creationId xmlns:p14="http://schemas.microsoft.com/office/powerpoint/2010/main" val="19765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filter has two phases:</a:t>
            </a:r>
          </a:p>
          <a:p>
            <a:pPr lvl="1"/>
            <a:r>
              <a:rPr lang="en-US" dirty="0" smtClean="0"/>
              <a:t>Prediction step</a:t>
            </a:r>
          </a:p>
          <a:p>
            <a:pPr lvl="1"/>
            <a:r>
              <a:rPr lang="en-US" dirty="0" smtClean="0"/>
              <a:t>Update Step </a:t>
            </a:r>
          </a:p>
          <a:p>
            <a:r>
              <a:rPr lang="en-US" dirty="0" smtClean="0"/>
              <a:t>First the state of a system is defined (system state).</a:t>
            </a:r>
          </a:p>
          <a:p>
            <a:r>
              <a:rPr lang="en-US" dirty="0" smtClean="0"/>
              <a:t>Also process noise and measurement noise can be taken into account.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746F-DCD4-F541-97B6-DEE5391266BB}" type="slidenum">
              <a:rPr lang="en-US" smtClean="0"/>
              <a:t>42</a:t>
            </a:fld>
            <a:endParaRPr lang="en-US"/>
          </a:p>
        </p:txBody>
      </p:sp>
      <p:pic>
        <p:nvPicPr>
          <p:cNvPr id="1026" name="Picture 2" descr="https://upload.wikimedia.org/wikipedia/commons/thumb/a/a5/Basic_concept_of_Kalman_filtering.svg/400px-Basic_concept_of_Kalman_filtering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58" y="2512193"/>
            <a:ext cx="5387392" cy="272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10600" y="2204185"/>
            <a:ext cx="1799924" cy="3080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10600" y="4839903"/>
            <a:ext cx="1799924" cy="3080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</a:t>
            </a:r>
            <a:endParaRPr lang="en-US" dirty="0"/>
          </a:p>
        </p:txBody>
      </p:sp>
      <p:pic>
        <p:nvPicPr>
          <p:cNvPr id="1028" name="Picture 4" descr="https://www.latex4technics.com/imgtemp/ntw67b-1.png?14931968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12" y="2674375"/>
            <a:ext cx="2646346" cy="3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12" y="2308488"/>
            <a:ext cx="2803358" cy="284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467" y="5848177"/>
            <a:ext cx="736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Welch, Greg, and Gary Bishop. "An introduction to the </a:t>
            </a:r>
            <a:r>
              <a:rPr lang="en-US" dirty="0" err="1"/>
              <a:t>Kalman</a:t>
            </a:r>
            <a:r>
              <a:rPr lang="en-US" dirty="0"/>
              <a:t> filter." (1995).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Perspective-Four-Point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Kalman</a:t>
            </a:r>
            <a:r>
              <a:rPr lang="en-US" dirty="0" smtClean="0">
                <a:solidFill>
                  <a:schemeClr val="bg1"/>
                </a:solidFill>
              </a:rPr>
              <a:t> Filter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-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filter has two phases:</a:t>
            </a:r>
          </a:p>
          <a:p>
            <a:pPr lvl="1"/>
            <a:r>
              <a:rPr lang="en-US" b="1" dirty="0" smtClean="0"/>
              <a:t>Prediction step</a:t>
            </a:r>
          </a:p>
          <a:p>
            <a:pPr lvl="1"/>
            <a:r>
              <a:rPr lang="en-US" dirty="0" smtClean="0"/>
              <a:t>Update Step </a:t>
            </a:r>
          </a:p>
          <a:p>
            <a:r>
              <a:rPr lang="en-US" dirty="0" smtClean="0"/>
              <a:t>System state, process noise, measurement noise.</a:t>
            </a:r>
          </a:p>
          <a:p>
            <a:r>
              <a:rPr lang="en-US" dirty="0" smtClean="0"/>
              <a:t>With the above information, a optimal estimate is computed.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746F-DCD4-F541-97B6-DEE5391266BB}" type="slidenum">
              <a:rPr lang="en-US" smtClean="0"/>
              <a:t>43</a:t>
            </a:fld>
            <a:endParaRPr lang="en-US"/>
          </a:p>
        </p:txBody>
      </p:sp>
      <p:pic>
        <p:nvPicPr>
          <p:cNvPr id="1026" name="Picture 2" descr="https://upload.wikimedia.org/wikipedia/commons/thumb/a/a5/Basic_concept_of_Kalman_filtering.svg/400px-Basic_concept_of_Kalman_filtering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58" y="2512193"/>
            <a:ext cx="5387392" cy="272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10600" y="2204185"/>
            <a:ext cx="1799924" cy="3080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10600" y="4839903"/>
            <a:ext cx="1799924" cy="3080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19925" y="3280429"/>
            <a:ext cx="99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731141" y="3436219"/>
            <a:ext cx="8887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Perspective-Four-Point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Kalman</a:t>
            </a:r>
            <a:r>
              <a:rPr lang="en-US" dirty="0" smtClean="0">
                <a:solidFill>
                  <a:schemeClr val="bg1"/>
                </a:solidFill>
              </a:rPr>
              <a:t> Filter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-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filter has two phases:</a:t>
            </a:r>
          </a:p>
          <a:p>
            <a:pPr lvl="1"/>
            <a:r>
              <a:rPr lang="en-US" dirty="0" smtClean="0"/>
              <a:t>Prediction step</a:t>
            </a:r>
          </a:p>
          <a:p>
            <a:pPr lvl="1"/>
            <a:r>
              <a:rPr lang="en-US" b="1" dirty="0" smtClean="0"/>
              <a:t>Update Step </a:t>
            </a:r>
          </a:p>
          <a:p>
            <a:r>
              <a:rPr lang="en-US" dirty="0" smtClean="0"/>
              <a:t>The measurement is also input to the system (Real data).</a:t>
            </a:r>
          </a:p>
          <a:p>
            <a:r>
              <a:rPr lang="en-US" dirty="0" smtClean="0"/>
              <a:t>It is used to update the prediction model.</a:t>
            </a:r>
          </a:p>
          <a:p>
            <a:r>
              <a:rPr lang="en-US" dirty="0" smtClean="0"/>
              <a:t>Whether we trust the prediction or the measurement.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746F-DCD4-F541-97B6-DEE5391266BB}" type="slidenum">
              <a:rPr lang="en-US" smtClean="0"/>
              <a:t>44</a:t>
            </a:fld>
            <a:endParaRPr lang="en-US"/>
          </a:p>
        </p:txBody>
      </p:sp>
      <p:pic>
        <p:nvPicPr>
          <p:cNvPr id="1026" name="Picture 2" descr="https://upload.wikimedia.org/wikipedia/commons/thumb/a/a5/Basic_concept_of_Kalman_filtering.svg/400px-Basic_concept_of_Kalman_filtering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58" y="2512193"/>
            <a:ext cx="5387392" cy="272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10600" y="2204185"/>
            <a:ext cx="1799924" cy="3080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10600" y="4839903"/>
            <a:ext cx="1799924" cy="3080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Perspective-Four-Point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Kalman</a:t>
            </a:r>
            <a:r>
              <a:rPr lang="en-US" dirty="0" smtClean="0">
                <a:solidFill>
                  <a:schemeClr val="bg1"/>
                </a:solidFill>
              </a:rPr>
              <a:t> Filter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 of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Ordinary </a:t>
            </a:r>
            <a:r>
              <a:rPr lang="en-US" dirty="0" err="1" smtClean="0"/>
              <a:t>Kalman</a:t>
            </a:r>
            <a:r>
              <a:rPr lang="en-US" dirty="0" smtClean="0"/>
              <a:t> Filter </a:t>
            </a:r>
          </a:p>
          <a:p>
            <a:pPr lvl="1"/>
            <a:r>
              <a:rPr lang="en-US" dirty="0" smtClean="0"/>
              <a:t>For linear system only.</a:t>
            </a:r>
          </a:p>
          <a:p>
            <a:pPr lvl="1"/>
            <a:endParaRPr lang="en-US" dirty="0"/>
          </a:p>
          <a:p>
            <a:r>
              <a:rPr lang="en-US" dirty="0" smtClean="0"/>
              <a:t>Modified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lvl="1"/>
            <a:r>
              <a:rPr lang="en-US" dirty="0" smtClean="0"/>
              <a:t>Suitable for non-linear system</a:t>
            </a:r>
          </a:p>
          <a:p>
            <a:pPr lvl="1"/>
            <a:r>
              <a:rPr lang="en-US" dirty="0" smtClean="0"/>
              <a:t>Extended </a:t>
            </a:r>
            <a:r>
              <a:rPr lang="en-US" dirty="0" err="1" smtClean="0"/>
              <a:t>Kalman</a:t>
            </a:r>
            <a:r>
              <a:rPr lang="en-US" dirty="0" smtClean="0"/>
              <a:t> filter (EKF)</a:t>
            </a:r>
          </a:p>
          <a:p>
            <a:pPr lvl="1"/>
            <a:r>
              <a:rPr lang="en-US" dirty="0" smtClean="0"/>
              <a:t>Unscented </a:t>
            </a:r>
            <a:r>
              <a:rPr lang="en-US" dirty="0" err="1" smtClean="0"/>
              <a:t>Kalman</a:t>
            </a:r>
            <a:r>
              <a:rPr lang="en-US" dirty="0" smtClean="0"/>
              <a:t> filter (UKF)</a:t>
            </a:r>
          </a:p>
          <a:p>
            <a:pPr lvl="1"/>
            <a:r>
              <a:rPr lang="en-US" dirty="0" smtClean="0"/>
              <a:t>Cubature </a:t>
            </a:r>
            <a:r>
              <a:rPr lang="en-US" dirty="0" err="1" smtClean="0"/>
              <a:t>Kalman</a:t>
            </a:r>
            <a:r>
              <a:rPr lang="en-US" dirty="0" smtClean="0"/>
              <a:t> filter (CKF)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C02746F-DCD4-F541-97B6-DEE5391266BB}" type="slidenum">
              <a:rPr lang="en-US" smtClean="0"/>
              <a:t>45</a:t>
            </a:fld>
            <a:endParaRPr lang="en-US"/>
          </a:p>
        </p:txBody>
      </p:sp>
      <p:pic>
        <p:nvPicPr>
          <p:cNvPr id="2050" name="Picture 2" descr="https://image.slidesharecdn.com/lecturekirchner2-101108130634-phpapp01/95/lecture-09-slam-31-638.jpg?cb=14226268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78" y="2043780"/>
            <a:ext cx="4964322" cy="37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5711045"/>
            <a:ext cx="11134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charset="0"/>
              </a:rPr>
              <a:t>Hong-de, Dai, et al. "Performance comparison of 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ekf</a:t>
            </a:r>
            <a:r>
              <a:rPr lang="en-US" sz="1200" dirty="0">
                <a:solidFill>
                  <a:srgbClr val="222222"/>
                </a:solidFill>
                <a:latin typeface="Arial" charset="0"/>
              </a:rPr>
              <a:t>/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ukf</a:t>
            </a:r>
            <a:r>
              <a:rPr lang="en-US" sz="1200" dirty="0">
                <a:solidFill>
                  <a:srgbClr val="222222"/>
                </a:solidFill>
                <a:latin typeface="Arial" charset="0"/>
              </a:rPr>
              <a:t>/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ckf</a:t>
            </a:r>
            <a:r>
              <a:rPr lang="en-US" sz="1200" dirty="0">
                <a:solidFill>
                  <a:srgbClr val="222222"/>
                </a:solidFill>
                <a:latin typeface="Arial" charset="0"/>
              </a:rPr>
              <a:t> for the tracking of ballistic target." </a:t>
            </a:r>
            <a:r>
              <a:rPr lang="en-US" sz="1200" i="1" dirty="0">
                <a:solidFill>
                  <a:srgbClr val="222222"/>
                </a:solidFill>
                <a:latin typeface="Arial" charset="0"/>
              </a:rPr>
              <a:t>Indonesian Journal of Electrical Engineering and Computer Science</a:t>
            </a: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10.7 (2012): 1692-1699.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Objective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Perspective-Four-Point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Kalman</a:t>
            </a:r>
            <a:r>
              <a:rPr lang="en-US" dirty="0" smtClean="0">
                <a:solidFill>
                  <a:schemeClr val="bg1"/>
                </a:solidFill>
              </a:rPr>
              <a:t> Filter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/>
              <a:t>Objective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proposal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Perspective-Four-Points 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Experiments and Results</a:t>
            </a:r>
          </a:p>
          <a:p>
            <a:pPr marL="514350" indent="-514350">
              <a:buClr>
                <a:srgbClr val="72246C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Objective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Our proposal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Perspective-Four-Point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a typeface="新細明體" pitchFamily="18" charset="-120"/>
              </a:rPr>
              <a:t>What are Rotation (R) and Translation (T)?: Motion of camera</a:t>
            </a:r>
            <a:r>
              <a:rPr lang="en-US" altLang="zh-TW" sz="3200" dirty="0" smtClean="0">
                <a:ea typeface="新細明體" pitchFamily="18" charset="-120"/>
              </a:rPr>
              <a:t/>
            </a:r>
            <a:br>
              <a:rPr lang="en-US" altLang="zh-TW" sz="3200" dirty="0" smtClean="0">
                <a:ea typeface="新細明體" pitchFamily="18" charset="-120"/>
              </a:rPr>
            </a:br>
            <a:r>
              <a:rPr lang="en-US" altLang="zh-TW" sz="3200" dirty="0" smtClean="0">
                <a:ea typeface="新細明體" pitchFamily="18" charset="-120"/>
              </a:rPr>
              <a:t>from world to camera coordinates</a:t>
            </a:r>
            <a:endParaRPr lang="en-US" altLang="en-US" sz="3600" dirty="0" smtClean="0">
              <a:ea typeface="新細明體" pitchFamily="18" charset="-12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0333" y="1465263"/>
            <a:ext cx="11582400" cy="21336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新細明體" pitchFamily="18" charset="-120"/>
              </a:rPr>
              <a:t>Camera motion (rotation=</a:t>
            </a:r>
            <a:r>
              <a:rPr lang="en-US" altLang="en-US" sz="2400" i="1" dirty="0" err="1" smtClean="0">
                <a:ea typeface="新細明體" pitchFamily="18" charset="-120"/>
              </a:rPr>
              <a:t>R</a:t>
            </a:r>
            <a:r>
              <a:rPr lang="en-US" altLang="en-US" sz="2400" i="1" baseline="-25000" dirty="0" err="1" smtClean="0">
                <a:ea typeface="新細明體" pitchFamily="18" charset="-120"/>
              </a:rPr>
              <a:t>c</a:t>
            </a:r>
            <a:r>
              <a:rPr lang="en-US" altLang="en-US" sz="2400" dirty="0" smtClean="0">
                <a:ea typeface="新細明體" pitchFamily="18" charset="-120"/>
              </a:rPr>
              <a:t>, translation=</a:t>
            </a:r>
            <a:r>
              <a:rPr lang="en-US" altLang="en-US" sz="2400" i="1" dirty="0" smtClean="0">
                <a:ea typeface="新細明體" pitchFamily="18" charset="-120"/>
              </a:rPr>
              <a:t>T</a:t>
            </a:r>
            <a:r>
              <a:rPr lang="en-US" altLang="en-US" sz="2400" i="1" baseline="-25000" dirty="0" smtClean="0">
                <a:ea typeface="新細明體" pitchFamily="18" charset="-120"/>
              </a:rPr>
              <a:t>c</a:t>
            </a:r>
            <a:r>
              <a:rPr lang="en-US" altLang="en-US" sz="2400" dirty="0" smtClean="0">
                <a:ea typeface="新細明體" pitchFamily="18" charset="-120"/>
              </a:rPr>
              <a:t>) will cause change of pixel position </a:t>
            </a:r>
            <a:r>
              <a:rPr lang="en-US" altLang="en-US" sz="2400" i="1" dirty="0" smtClean="0">
                <a:ea typeface="新細明體" pitchFamily="18" charset="-120"/>
              </a:rPr>
              <a:t>(</a:t>
            </a:r>
            <a:r>
              <a:rPr lang="en-US" altLang="en-US" sz="2400" i="1" dirty="0" err="1" smtClean="0">
                <a:ea typeface="新細明體" pitchFamily="18" charset="-120"/>
              </a:rPr>
              <a:t>x,y</a:t>
            </a:r>
            <a:r>
              <a:rPr lang="en-US" altLang="en-US" sz="2400" i="1" dirty="0" smtClean="0">
                <a:ea typeface="新細明體" pitchFamily="18" charset="-120"/>
              </a:rPr>
              <a:t>), See p156[1]</a:t>
            </a:r>
            <a:r>
              <a:rPr lang="en-US" altLang="en-US" sz="2400" dirty="0" smtClean="0">
                <a:ea typeface="新細明體" pitchFamily="18" charset="-120"/>
              </a:rPr>
              <a:t> </a:t>
            </a:r>
          </a:p>
        </p:txBody>
      </p:sp>
      <p:graphicFrame>
        <p:nvGraphicFramePr>
          <p:cNvPr id="40964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806267" y="2630489"/>
          <a:ext cx="400050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1790700" imgH="1676400" progId="Equation.3">
                  <p:embed/>
                </p:oleObj>
              </mc:Choice>
              <mc:Fallback>
                <p:oleObj name="Equation" r:id="rId3" imgW="1790700" imgH="1676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6267" y="2630489"/>
                        <a:ext cx="4000500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481764"/>
            <a:ext cx="3860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ea typeface="新細明體" pitchFamily="18" charset="-120"/>
              </a:rPr>
              <a:t>3D Comp. Vision and Applications v7a</a:t>
            </a:r>
            <a:endParaRPr lang="en-US" altLang="en-US" sz="1000">
              <a:ea typeface="新細明體" pitchFamily="18" charset="-120"/>
            </a:endParaRPr>
          </a:p>
        </p:txBody>
      </p:sp>
      <p:sp>
        <p:nvSpPr>
          <p:cNvPr id="4096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B4E6F6-568C-45F8-A35A-9EEE5858F690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pic>
        <p:nvPicPr>
          <p:cNvPr id="40967" name="Picture 21" descr="D:\12temp\right_h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09" y="4303384"/>
            <a:ext cx="1631949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45"/>
          <p:cNvSpPr txBox="1">
            <a:spLocks noChangeArrowheads="1"/>
          </p:cNvSpPr>
          <p:nvPr/>
        </p:nvSpPr>
        <p:spPr bwMode="auto">
          <a:xfrm>
            <a:off x="1610784" y="6424614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Cameras v.3d</a:t>
            </a:r>
          </a:p>
        </p:txBody>
      </p:sp>
      <p:sp>
        <p:nvSpPr>
          <p:cNvPr id="40969" name="Rectangle 46"/>
          <p:cNvSpPr txBox="1">
            <a:spLocks noChangeArrowheads="1"/>
          </p:cNvSpPr>
          <p:nvPr/>
        </p:nvSpPr>
        <p:spPr bwMode="auto">
          <a:xfrm>
            <a:off x="6282267" y="5965826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/>
          </a:p>
        </p:txBody>
      </p:sp>
      <p:sp>
        <p:nvSpPr>
          <p:cNvPr id="40970" name="Line 6"/>
          <p:cNvSpPr>
            <a:spLocks noChangeShapeType="1"/>
          </p:cNvSpPr>
          <p:nvPr/>
        </p:nvSpPr>
        <p:spPr bwMode="auto">
          <a:xfrm flipH="1" flipV="1">
            <a:off x="6588125" y="4046209"/>
            <a:ext cx="0" cy="1041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7"/>
          <p:cNvSpPr>
            <a:spLocks noChangeShapeType="1"/>
          </p:cNvSpPr>
          <p:nvPr/>
        </p:nvSpPr>
        <p:spPr bwMode="auto">
          <a:xfrm flipH="1" flipV="1">
            <a:off x="5244042" y="4239885"/>
            <a:ext cx="1344083" cy="8477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8"/>
          <p:cNvSpPr>
            <a:spLocks noChangeShapeType="1"/>
          </p:cNvSpPr>
          <p:nvPr/>
        </p:nvSpPr>
        <p:spPr bwMode="auto">
          <a:xfrm flipH="1">
            <a:off x="5023909" y="5087610"/>
            <a:ext cx="1564216" cy="523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73" name="Picture 9" descr="MCj043161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4" y="2633663"/>
            <a:ext cx="2040467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4" name="Line 10"/>
          <p:cNvSpPr>
            <a:spLocks noChangeShapeType="1"/>
          </p:cNvSpPr>
          <p:nvPr/>
        </p:nvSpPr>
        <p:spPr bwMode="auto">
          <a:xfrm flipH="1">
            <a:off x="188384" y="3395663"/>
            <a:ext cx="1625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Line 11"/>
          <p:cNvSpPr>
            <a:spLocks noChangeShapeType="1"/>
          </p:cNvSpPr>
          <p:nvPr/>
        </p:nvSpPr>
        <p:spPr bwMode="auto">
          <a:xfrm flipV="1">
            <a:off x="1813984" y="25574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Line 12"/>
          <p:cNvSpPr>
            <a:spLocks noChangeShapeType="1"/>
          </p:cNvSpPr>
          <p:nvPr/>
        </p:nvSpPr>
        <p:spPr bwMode="auto">
          <a:xfrm>
            <a:off x="1813984" y="3395663"/>
            <a:ext cx="1625600" cy="10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Text Box 13"/>
          <p:cNvSpPr txBox="1">
            <a:spLocks noChangeArrowheads="1"/>
          </p:cNvSpPr>
          <p:nvPr/>
        </p:nvSpPr>
        <p:spPr bwMode="auto">
          <a:xfrm>
            <a:off x="1001185" y="2197101"/>
            <a:ext cx="5309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Y</a:t>
            </a:r>
            <a:r>
              <a:rPr lang="en-US" altLang="en-US" baseline="-25000"/>
              <a:t>c</a:t>
            </a:r>
          </a:p>
        </p:txBody>
      </p:sp>
      <p:sp>
        <p:nvSpPr>
          <p:cNvPr id="40978" name="Text Box 14"/>
          <p:cNvSpPr txBox="1">
            <a:spLocks noChangeArrowheads="1"/>
          </p:cNvSpPr>
          <p:nvPr/>
        </p:nvSpPr>
        <p:spPr bwMode="auto">
          <a:xfrm>
            <a:off x="86784" y="4792663"/>
            <a:ext cx="554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Z</a:t>
            </a:r>
            <a:r>
              <a:rPr lang="en-US" altLang="en-US" baseline="-25000"/>
              <a:t>c</a:t>
            </a:r>
          </a:p>
        </p:txBody>
      </p:sp>
      <p:sp>
        <p:nvSpPr>
          <p:cNvPr id="40979" name="Text Box 15"/>
          <p:cNvSpPr txBox="1">
            <a:spLocks noChangeArrowheads="1"/>
          </p:cNvSpPr>
          <p:nvPr/>
        </p:nvSpPr>
        <p:spPr bwMode="auto">
          <a:xfrm>
            <a:off x="3071284" y="3678238"/>
            <a:ext cx="554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X</a:t>
            </a:r>
            <a:r>
              <a:rPr lang="en-US" altLang="en-US" baseline="-25000"/>
              <a:t>c</a:t>
            </a:r>
          </a:p>
        </p:txBody>
      </p:sp>
      <p:sp>
        <p:nvSpPr>
          <p:cNvPr id="40980" name="Text Box 16"/>
          <p:cNvSpPr txBox="1">
            <a:spLocks noChangeArrowheads="1"/>
          </p:cNvSpPr>
          <p:nvPr/>
        </p:nvSpPr>
        <p:spPr bwMode="auto">
          <a:xfrm>
            <a:off x="4251326" y="5087610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X</a:t>
            </a:r>
            <a:r>
              <a:rPr lang="en-US" altLang="en-US" baseline="-25000"/>
              <a:t>w</a:t>
            </a:r>
          </a:p>
        </p:txBody>
      </p:sp>
      <p:sp>
        <p:nvSpPr>
          <p:cNvPr id="40981" name="Text Box 17"/>
          <p:cNvSpPr txBox="1">
            <a:spLocks noChangeArrowheads="1"/>
          </p:cNvSpPr>
          <p:nvPr/>
        </p:nvSpPr>
        <p:spPr bwMode="auto">
          <a:xfrm>
            <a:off x="4418543" y="3716010"/>
            <a:ext cx="6185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Z</a:t>
            </a:r>
            <a:r>
              <a:rPr lang="en-US" altLang="en-US" baseline="-25000"/>
              <a:t>w</a:t>
            </a:r>
          </a:p>
        </p:txBody>
      </p:sp>
      <p:sp>
        <p:nvSpPr>
          <p:cNvPr id="40982" name="Text Box 18"/>
          <p:cNvSpPr txBox="1">
            <a:spLocks noChangeArrowheads="1"/>
          </p:cNvSpPr>
          <p:nvPr/>
        </p:nvSpPr>
        <p:spPr bwMode="auto">
          <a:xfrm>
            <a:off x="6651626" y="3288972"/>
            <a:ext cx="6014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Y</a:t>
            </a:r>
            <a:r>
              <a:rPr lang="en-US" altLang="en-US" baseline="-25000"/>
              <a:t>w</a:t>
            </a:r>
          </a:p>
        </p:txBody>
      </p:sp>
      <p:sp>
        <p:nvSpPr>
          <p:cNvPr id="40983" name="Freeform 19"/>
          <p:cNvSpPr>
            <a:spLocks/>
          </p:cNvSpPr>
          <p:nvPr/>
        </p:nvSpPr>
        <p:spPr bwMode="auto">
          <a:xfrm flipH="1">
            <a:off x="3037417" y="2800350"/>
            <a:ext cx="3175000" cy="1677988"/>
          </a:xfrm>
          <a:custGeom>
            <a:avLst/>
            <a:gdLst>
              <a:gd name="T0" fmla="*/ 0 w 3264"/>
              <a:gd name="T1" fmla="*/ 2147483647 h 1080"/>
              <a:gd name="T2" fmla="*/ 2147483647 w 3264"/>
              <a:gd name="T3" fmla="*/ 2147483647 h 1080"/>
              <a:gd name="T4" fmla="*/ 2147483647 w 3264"/>
              <a:gd name="T5" fmla="*/ 2147483647 h 1080"/>
              <a:gd name="T6" fmla="*/ 2147483647 w 3264"/>
              <a:gd name="T7" fmla="*/ 2147483647 h 1080"/>
              <a:gd name="T8" fmla="*/ 2147483647 w 3264"/>
              <a:gd name="T9" fmla="*/ 2147483647 h 1080"/>
              <a:gd name="T10" fmla="*/ 2147483647 w 3264"/>
              <a:gd name="T11" fmla="*/ 2147483647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64" h="1080">
                <a:moveTo>
                  <a:pt x="0" y="1080"/>
                </a:moveTo>
                <a:cubicBezTo>
                  <a:pt x="100" y="872"/>
                  <a:pt x="200" y="664"/>
                  <a:pt x="384" y="504"/>
                </a:cubicBezTo>
                <a:cubicBezTo>
                  <a:pt x="568" y="344"/>
                  <a:pt x="840" y="200"/>
                  <a:pt x="1104" y="120"/>
                </a:cubicBezTo>
                <a:cubicBezTo>
                  <a:pt x="1368" y="40"/>
                  <a:pt x="1688" y="40"/>
                  <a:pt x="1968" y="24"/>
                </a:cubicBezTo>
                <a:cubicBezTo>
                  <a:pt x="2248" y="8"/>
                  <a:pt x="2568" y="0"/>
                  <a:pt x="2784" y="24"/>
                </a:cubicBezTo>
                <a:cubicBezTo>
                  <a:pt x="3000" y="48"/>
                  <a:pt x="3132" y="108"/>
                  <a:pt x="3264" y="16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Text Box 20"/>
          <p:cNvSpPr txBox="1">
            <a:spLocks noChangeArrowheads="1"/>
          </p:cNvSpPr>
          <p:nvPr/>
        </p:nvSpPr>
        <p:spPr bwMode="auto">
          <a:xfrm>
            <a:off x="4398434" y="3395663"/>
            <a:ext cx="9883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Rc,Tc</a:t>
            </a:r>
          </a:p>
        </p:txBody>
      </p:sp>
      <p:sp>
        <p:nvSpPr>
          <p:cNvPr id="25" name="Freeform 24"/>
          <p:cNvSpPr/>
          <p:nvPr/>
        </p:nvSpPr>
        <p:spPr>
          <a:xfrm>
            <a:off x="5231342" y="5208259"/>
            <a:ext cx="497416" cy="476250"/>
          </a:xfrm>
          <a:custGeom>
            <a:avLst/>
            <a:gdLst>
              <a:gd name="connsiteX0" fmla="*/ 0 w 279619"/>
              <a:gd name="connsiteY0" fmla="*/ 386545 h 476891"/>
              <a:gd name="connsiteX1" fmla="*/ 159657 w 279619"/>
              <a:gd name="connsiteY1" fmla="*/ 473631 h 476891"/>
              <a:gd name="connsiteX2" fmla="*/ 275771 w 279619"/>
              <a:gd name="connsiteY2" fmla="*/ 284945 h 476891"/>
              <a:gd name="connsiteX3" fmla="*/ 232228 w 279619"/>
              <a:gd name="connsiteY3" fmla="*/ 23688 h 476891"/>
              <a:gd name="connsiteX4" fmla="*/ 43543 w 279619"/>
              <a:gd name="connsiteY4" fmla="*/ 23688 h 476891"/>
              <a:gd name="connsiteX5" fmla="*/ 0 w 279619"/>
              <a:gd name="connsiteY5" fmla="*/ 125288 h 47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19" h="476891">
                <a:moveTo>
                  <a:pt x="0" y="386545"/>
                </a:moveTo>
                <a:cubicBezTo>
                  <a:pt x="56847" y="438554"/>
                  <a:pt x="113695" y="490564"/>
                  <a:pt x="159657" y="473631"/>
                </a:cubicBezTo>
                <a:cubicBezTo>
                  <a:pt x="205619" y="456698"/>
                  <a:pt x="263676" y="359935"/>
                  <a:pt x="275771" y="284945"/>
                </a:cubicBezTo>
                <a:cubicBezTo>
                  <a:pt x="287866" y="209954"/>
                  <a:pt x="270933" y="67231"/>
                  <a:pt x="232228" y="23688"/>
                </a:cubicBezTo>
                <a:cubicBezTo>
                  <a:pt x="193523" y="-19855"/>
                  <a:pt x="82248" y="6755"/>
                  <a:pt x="43543" y="23688"/>
                </a:cubicBezTo>
                <a:cubicBezTo>
                  <a:pt x="4838" y="40621"/>
                  <a:pt x="2419" y="82954"/>
                  <a:pt x="0" y="125288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010276" y="3939848"/>
            <a:ext cx="1035049" cy="306387"/>
          </a:xfrm>
          <a:custGeom>
            <a:avLst/>
            <a:gdLst>
              <a:gd name="connsiteX0" fmla="*/ 293390 w 776124"/>
              <a:gd name="connsiteY0" fmla="*/ 0 h 305404"/>
              <a:gd name="connsiteX1" fmla="*/ 90190 w 776124"/>
              <a:gd name="connsiteY1" fmla="*/ 58057 h 305404"/>
              <a:gd name="connsiteX2" fmla="*/ 3104 w 776124"/>
              <a:gd name="connsiteY2" fmla="*/ 188685 h 305404"/>
              <a:gd name="connsiteX3" fmla="*/ 191790 w 776124"/>
              <a:gd name="connsiteY3" fmla="*/ 275771 h 305404"/>
              <a:gd name="connsiteX4" fmla="*/ 424019 w 776124"/>
              <a:gd name="connsiteY4" fmla="*/ 304800 h 305404"/>
              <a:gd name="connsiteX5" fmla="*/ 656247 w 776124"/>
              <a:gd name="connsiteY5" fmla="*/ 290285 h 305404"/>
              <a:gd name="connsiteX6" fmla="*/ 757847 w 776124"/>
              <a:gd name="connsiteY6" fmla="*/ 232228 h 305404"/>
              <a:gd name="connsiteX7" fmla="*/ 772362 w 776124"/>
              <a:gd name="connsiteY7" fmla="*/ 145142 h 305404"/>
              <a:gd name="connsiteX8" fmla="*/ 714304 w 776124"/>
              <a:gd name="connsiteY8" fmla="*/ 72571 h 305404"/>
              <a:gd name="connsiteX9" fmla="*/ 627219 w 776124"/>
              <a:gd name="connsiteY9" fmla="*/ 14514 h 30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124" h="305404">
                <a:moveTo>
                  <a:pt x="293390" y="0"/>
                </a:moveTo>
                <a:cubicBezTo>
                  <a:pt x="215980" y="13305"/>
                  <a:pt x="138571" y="26610"/>
                  <a:pt x="90190" y="58057"/>
                </a:cubicBezTo>
                <a:cubicBezTo>
                  <a:pt x="41809" y="89504"/>
                  <a:pt x="-13829" y="152399"/>
                  <a:pt x="3104" y="188685"/>
                </a:cubicBezTo>
                <a:cubicBezTo>
                  <a:pt x="20037" y="224971"/>
                  <a:pt x="121637" y="256419"/>
                  <a:pt x="191790" y="275771"/>
                </a:cubicBezTo>
                <a:cubicBezTo>
                  <a:pt x="261942" y="295124"/>
                  <a:pt x="346610" y="302381"/>
                  <a:pt x="424019" y="304800"/>
                </a:cubicBezTo>
                <a:cubicBezTo>
                  <a:pt x="501428" y="307219"/>
                  <a:pt x="600609" y="302380"/>
                  <a:pt x="656247" y="290285"/>
                </a:cubicBezTo>
                <a:cubicBezTo>
                  <a:pt x="711885" y="278190"/>
                  <a:pt x="738495" y="256418"/>
                  <a:pt x="757847" y="232228"/>
                </a:cubicBezTo>
                <a:cubicBezTo>
                  <a:pt x="777199" y="208038"/>
                  <a:pt x="779619" y="171752"/>
                  <a:pt x="772362" y="145142"/>
                </a:cubicBezTo>
                <a:cubicBezTo>
                  <a:pt x="765105" y="118532"/>
                  <a:pt x="738495" y="94342"/>
                  <a:pt x="714304" y="72571"/>
                </a:cubicBezTo>
                <a:cubicBezTo>
                  <a:pt x="690114" y="50800"/>
                  <a:pt x="658666" y="32657"/>
                  <a:pt x="627219" y="14514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546726" y="4492297"/>
            <a:ext cx="641351" cy="393700"/>
          </a:xfrm>
          <a:custGeom>
            <a:avLst/>
            <a:gdLst>
              <a:gd name="connsiteX0" fmla="*/ 322036 w 481693"/>
              <a:gd name="connsiteY0" fmla="*/ 392192 h 394380"/>
              <a:gd name="connsiteX1" fmla="*/ 60779 w 481693"/>
              <a:gd name="connsiteY1" fmla="*/ 363164 h 394380"/>
              <a:gd name="connsiteX2" fmla="*/ 2722 w 481693"/>
              <a:gd name="connsiteY2" fmla="*/ 174478 h 394380"/>
              <a:gd name="connsiteX3" fmla="*/ 31750 w 481693"/>
              <a:gd name="connsiteY3" fmla="*/ 43849 h 394380"/>
              <a:gd name="connsiteX4" fmla="*/ 220436 w 481693"/>
              <a:gd name="connsiteY4" fmla="*/ 306 h 394380"/>
              <a:gd name="connsiteX5" fmla="*/ 438150 w 481693"/>
              <a:gd name="connsiteY5" fmla="*/ 29335 h 394380"/>
              <a:gd name="connsiteX6" fmla="*/ 467179 w 481693"/>
              <a:gd name="connsiteY6" fmla="*/ 116421 h 394380"/>
              <a:gd name="connsiteX7" fmla="*/ 481693 w 481693"/>
              <a:gd name="connsiteY7" fmla="*/ 159964 h 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693" h="394380">
                <a:moveTo>
                  <a:pt x="322036" y="392192"/>
                </a:moveTo>
                <a:cubicBezTo>
                  <a:pt x="218017" y="395821"/>
                  <a:pt x="113998" y="399450"/>
                  <a:pt x="60779" y="363164"/>
                </a:cubicBezTo>
                <a:cubicBezTo>
                  <a:pt x="7560" y="326878"/>
                  <a:pt x="7560" y="227697"/>
                  <a:pt x="2722" y="174478"/>
                </a:cubicBezTo>
                <a:cubicBezTo>
                  <a:pt x="-2116" y="121259"/>
                  <a:pt x="-4536" y="72878"/>
                  <a:pt x="31750" y="43849"/>
                </a:cubicBezTo>
                <a:cubicBezTo>
                  <a:pt x="68036" y="14820"/>
                  <a:pt x="152703" y="2725"/>
                  <a:pt x="220436" y="306"/>
                </a:cubicBezTo>
                <a:cubicBezTo>
                  <a:pt x="288169" y="-2113"/>
                  <a:pt x="397026" y="9982"/>
                  <a:pt x="438150" y="29335"/>
                </a:cubicBezTo>
                <a:cubicBezTo>
                  <a:pt x="479274" y="48687"/>
                  <a:pt x="467179" y="116421"/>
                  <a:pt x="467179" y="116421"/>
                </a:cubicBezTo>
                <a:lnTo>
                  <a:pt x="481693" y="159964"/>
                </a:ln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88" name="TextBox 34"/>
          <p:cNvSpPr txBox="1">
            <a:spLocks noChangeArrowheads="1"/>
          </p:cNvSpPr>
          <p:nvPr/>
        </p:nvSpPr>
        <p:spPr bwMode="auto">
          <a:xfrm>
            <a:off x="7051676" y="3904923"/>
            <a:ext cx="7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an_y</a:t>
            </a:r>
          </a:p>
        </p:txBody>
      </p:sp>
      <p:sp>
        <p:nvSpPr>
          <p:cNvPr id="40989" name="TextBox 63"/>
          <p:cNvSpPr txBox="1">
            <a:spLocks noChangeArrowheads="1"/>
          </p:cNvSpPr>
          <p:nvPr/>
        </p:nvSpPr>
        <p:spPr bwMode="auto">
          <a:xfrm>
            <a:off x="5023910" y="4365297"/>
            <a:ext cx="7377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an_z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990" name="TextBox 64"/>
          <p:cNvSpPr txBox="1">
            <a:spLocks noChangeArrowheads="1"/>
          </p:cNvSpPr>
          <p:nvPr/>
        </p:nvSpPr>
        <p:spPr bwMode="auto">
          <a:xfrm>
            <a:off x="5963710" y="5598784"/>
            <a:ext cx="7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an_x</a:t>
            </a:r>
          </a:p>
        </p:txBody>
      </p:sp>
      <p:sp>
        <p:nvSpPr>
          <p:cNvPr id="40991" name="TextBox 1"/>
          <p:cNvSpPr txBox="1">
            <a:spLocks noChangeArrowheads="1"/>
          </p:cNvSpPr>
          <p:nvPr/>
        </p:nvSpPr>
        <p:spPr bwMode="auto">
          <a:xfrm>
            <a:off x="6705600" y="5967414"/>
            <a:ext cx="1659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World center</a:t>
            </a:r>
          </a:p>
        </p:txBody>
      </p:sp>
      <p:sp>
        <p:nvSpPr>
          <p:cNvPr id="40992" name="TextBox 31"/>
          <p:cNvSpPr txBox="1">
            <a:spLocks noChangeArrowheads="1"/>
          </p:cNvSpPr>
          <p:nvPr/>
        </p:nvSpPr>
        <p:spPr bwMode="auto">
          <a:xfrm>
            <a:off x="1877483" y="2373313"/>
            <a:ext cx="18910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Camera center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930400" y="2800350"/>
            <a:ext cx="609600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84" y="4201458"/>
            <a:ext cx="1690052" cy="156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4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ea typeface="新細明體" pitchFamily="18" charset="-120"/>
              </a:rPr>
              <a:t>3D Comp. Vision and Applications v7a</a:t>
            </a:r>
            <a:endParaRPr lang="en-US" altLang="en-US" sz="1000">
              <a:ea typeface="新細明體" pitchFamily="18" charset="-12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7E10E4-1DA5-4D4E-BB8D-A2F2A2BCEEB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smtClean="0">
                <a:ea typeface="新細明體" pitchFamily="18" charset="-120"/>
              </a:rPr>
              <a:t>3</a:t>
            </a:r>
            <a:r>
              <a:rPr lang="en-US" altLang="zh-TW" smtClean="0">
                <a:ea typeface="新細明體" pitchFamily="18" charset="-120"/>
              </a:rPr>
              <a:t>D to 2D projection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9363" y="1825625"/>
            <a:ext cx="10515600" cy="416344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3200" smtClean="0">
                <a:ea typeface="新細明體" pitchFamily="18" charset="-120"/>
              </a:rPr>
              <a:t>Perspective model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3200" smtClean="0">
                <a:ea typeface="新細明體" pitchFamily="18" charset="-120"/>
              </a:rPr>
              <a:t>      u=F*X/z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3200" smtClean="0">
                <a:ea typeface="新細明體" pitchFamily="18" charset="-120"/>
              </a:rPr>
              <a:t>      v=F*Y/z</a:t>
            </a:r>
          </a:p>
          <a:p>
            <a:pPr eaLnBrk="1" hangingPunct="1"/>
            <a:endParaRPr lang="zh-TW" altLang="en-US" sz="3200" smtClean="0">
              <a:ea typeface="新細明體" pitchFamily="18" charset="-120"/>
            </a:endParaRPr>
          </a:p>
        </p:txBody>
      </p:sp>
      <p:sp>
        <p:nvSpPr>
          <p:cNvPr id="41990" name="Line 4"/>
          <p:cNvSpPr>
            <a:spLocks noChangeShapeType="1"/>
          </p:cNvSpPr>
          <p:nvPr/>
        </p:nvSpPr>
        <p:spPr bwMode="auto">
          <a:xfrm>
            <a:off x="304800" y="4724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5"/>
          <p:cNvSpPr>
            <a:spLocks noChangeShapeType="1"/>
          </p:cNvSpPr>
          <p:nvPr/>
        </p:nvSpPr>
        <p:spPr bwMode="auto">
          <a:xfrm>
            <a:off x="609600" y="3429000"/>
            <a:ext cx="88392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6"/>
          <p:cNvSpPr>
            <a:spLocks noChangeShapeType="1"/>
          </p:cNvSpPr>
          <p:nvPr/>
        </p:nvSpPr>
        <p:spPr bwMode="auto">
          <a:xfrm>
            <a:off x="7315200" y="48768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8026401" y="487680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F</a:t>
            </a:r>
          </a:p>
        </p:txBody>
      </p:sp>
      <p:sp>
        <p:nvSpPr>
          <p:cNvPr id="41994" name="Line 8"/>
          <p:cNvSpPr>
            <a:spLocks noChangeShapeType="1"/>
          </p:cNvSpPr>
          <p:nvPr/>
        </p:nvSpPr>
        <p:spPr bwMode="auto">
          <a:xfrm>
            <a:off x="609600" y="54102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4470400" y="5029200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Z</a:t>
            </a:r>
          </a:p>
        </p:txBody>
      </p:sp>
      <p:sp>
        <p:nvSpPr>
          <p:cNvPr id="41996" name="Text Box 10"/>
          <p:cNvSpPr txBox="1">
            <a:spLocks noChangeArrowheads="1"/>
          </p:cNvSpPr>
          <p:nvPr/>
        </p:nvSpPr>
        <p:spPr bwMode="auto">
          <a:xfrm>
            <a:off x="1117601" y="3733800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Y</a:t>
            </a:r>
          </a:p>
        </p:txBody>
      </p:sp>
      <p:sp>
        <p:nvSpPr>
          <p:cNvPr id="41997" name="Text Box 11"/>
          <p:cNvSpPr txBox="1">
            <a:spLocks noChangeArrowheads="1"/>
          </p:cNvSpPr>
          <p:nvPr/>
        </p:nvSpPr>
        <p:spPr bwMode="auto">
          <a:xfrm>
            <a:off x="6481234" y="4308475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Times New Roman" pitchFamily="18" charset="0"/>
              </a:rPr>
              <a:t>v</a:t>
            </a:r>
          </a:p>
        </p:txBody>
      </p:sp>
      <p:sp>
        <p:nvSpPr>
          <p:cNvPr id="41998" name="Text Box 12"/>
          <p:cNvSpPr txBox="1">
            <a:spLocks noChangeArrowheads="1"/>
          </p:cNvSpPr>
          <p:nvPr/>
        </p:nvSpPr>
        <p:spPr bwMode="auto">
          <a:xfrm>
            <a:off x="10160001" y="2971801"/>
            <a:ext cx="10224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World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center</a:t>
            </a:r>
          </a:p>
        </p:txBody>
      </p:sp>
      <p:sp>
        <p:nvSpPr>
          <p:cNvPr id="41999" name="Line 13"/>
          <p:cNvSpPr>
            <a:spLocks noChangeShapeType="1"/>
          </p:cNvSpPr>
          <p:nvPr/>
        </p:nvSpPr>
        <p:spPr bwMode="auto">
          <a:xfrm flipH="1">
            <a:off x="9652000" y="4419600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4"/>
          <p:cNvSpPr>
            <a:spLocks noChangeShapeType="1"/>
          </p:cNvSpPr>
          <p:nvPr/>
        </p:nvSpPr>
        <p:spPr bwMode="auto">
          <a:xfrm>
            <a:off x="9550400" y="5105400"/>
            <a:ext cx="2032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Text Box 15"/>
          <p:cNvSpPr txBox="1">
            <a:spLocks noChangeArrowheads="1"/>
          </p:cNvSpPr>
          <p:nvPr/>
        </p:nvSpPr>
        <p:spPr bwMode="auto">
          <a:xfrm>
            <a:off x="10160001" y="518160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F</a:t>
            </a:r>
          </a:p>
        </p:txBody>
      </p:sp>
      <p:sp>
        <p:nvSpPr>
          <p:cNvPr id="42002" name="Line 16"/>
          <p:cNvSpPr>
            <a:spLocks noChangeShapeType="1"/>
          </p:cNvSpPr>
          <p:nvPr/>
        </p:nvSpPr>
        <p:spPr bwMode="auto">
          <a:xfrm>
            <a:off x="9448800" y="4724400"/>
            <a:ext cx="21336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17"/>
          <p:cNvSpPr>
            <a:spLocks noChangeShapeType="1"/>
          </p:cNvSpPr>
          <p:nvPr/>
        </p:nvSpPr>
        <p:spPr bwMode="auto">
          <a:xfrm>
            <a:off x="9347200" y="4724400"/>
            <a:ext cx="2235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Oval 18"/>
          <p:cNvSpPr>
            <a:spLocks noChangeArrowheads="1"/>
          </p:cNvSpPr>
          <p:nvPr/>
        </p:nvSpPr>
        <p:spPr bwMode="auto">
          <a:xfrm>
            <a:off x="9448800" y="4191000"/>
            <a:ext cx="101600" cy="990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2005" name="Text Box 19"/>
          <p:cNvSpPr txBox="1">
            <a:spLocks noChangeArrowheads="1"/>
          </p:cNvSpPr>
          <p:nvPr/>
        </p:nvSpPr>
        <p:spPr bwMode="auto">
          <a:xfrm>
            <a:off x="8523897" y="3318301"/>
            <a:ext cx="1646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Thin lens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or a pin hole</a:t>
            </a:r>
          </a:p>
        </p:txBody>
      </p:sp>
      <p:pic>
        <p:nvPicPr>
          <p:cNvPr id="42006" name="Picture 20" descr="MCj043161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33400"/>
            <a:ext cx="31496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7" name="Text Box 21"/>
          <p:cNvSpPr txBox="1">
            <a:spLocks noChangeArrowheads="1"/>
          </p:cNvSpPr>
          <p:nvPr/>
        </p:nvSpPr>
        <p:spPr bwMode="auto">
          <a:xfrm>
            <a:off x="6582834" y="2927351"/>
            <a:ext cx="108715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Virtual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Screen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or CCD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sensor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2008" name="Text Box 22"/>
          <p:cNvSpPr txBox="1">
            <a:spLocks noChangeArrowheads="1"/>
          </p:cNvSpPr>
          <p:nvPr/>
        </p:nvSpPr>
        <p:spPr bwMode="auto">
          <a:xfrm>
            <a:off x="9824172" y="5490865"/>
            <a:ext cx="1027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CCD 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sensor </a:t>
            </a:r>
          </a:p>
        </p:txBody>
      </p:sp>
      <p:sp>
        <p:nvSpPr>
          <p:cNvPr id="42009" name="Line 23"/>
          <p:cNvSpPr>
            <a:spLocks noChangeShapeType="1"/>
          </p:cNvSpPr>
          <p:nvPr/>
        </p:nvSpPr>
        <p:spPr bwMode="auto">
          <a:xfrm flipH="1" flipV="1">
            <a:off x="9550400" y="53340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Tree"/>
          <p:cNvSpPr>
            <a:spLocks noEditPoints="1" noChangeArrowheads="1"/>
          </p:cNvSpPr>
          <p:nvPr/>
        </p:nvSpPr>
        <p:spPr bwMode="auto">
          <a:xfrm>
            <a:off x="0" y="3429000"/>
            <a:ext cx="1219200" cy="12763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011" name="Tree"/>
          <p:cNvSpPr>
            <a:spLocks noEditPoints="1" noChangeArrowheads="1"/>
          </p:cNvSpPr>
          <p:nvPr/>
        </p:nvSpPr>
        <p:spPr bwMode="auto">
          <a:xfrm>
            <a:off x="7112000" y="4419600"/>
            <a:ext cx="406400" cy="285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012" name="Tree"/>
          <p:cNvSpPr>
            <a:spLocks noEditPoints="1" noChangeArrowheads="1"/>
          </p:cNvSpPr>
          <p:nvPr/>
        </p:nvSpPr>
        <p:spPr bwMode="auto">
          <a:xfrm rot="10800000">
            <a:off x="11277600" y="4724400"/>
            <a:ext cx="4064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013" name="Line 27"/>
          <p:cNvSpPr>
            <a:spLocks noChangeShapeType="1"/>
          </p:cNvSpPr>
          <p:nvPr/>
        </p:nvSpPr>
        <p:spPr bwMode="auto">
          <a:xfrm>
            <a:off x="609600" y="48006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4" name="Line 28"/>
          <p:cNvSpPr>
            <a:spLocks noChangeShapeType="1"/>
          </p:cNvSpPr>
          <p:nvPr/>
        </p:nvSpPr>
        <p:spPr bwMode="auto">
          <a:xfrm flipV="1">
            <a:off x="1117600" y="34290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1684000" y="4659247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v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7112000" y="4419600"/>
            <a:ext cx="0" cy="2857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11772165" y="4739514"/>
            <a:ext cx="0" cy="3253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3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95571" y="102857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HK" sz="3200" dirty="0" smtClean="0"/>
              <a:t>3D computer vision main tasks: SFM structure from motion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02878" y="1795579"/>
            <a:ext cx="9421676" cy="4342629"/>
          </a:xfrm>
        </p:spPr>
        <p:txBody>
          <a:bodyPr/>
          <a:lstStyle/>
          <a:p>
            <a:r>
              <a:rPr lang="en-US" altLang="zh-HK" sz="2000" dirty="0" smtClean="0"/>
              <a:t>Input: only image feature points </a:t>
            </a:r>
            <a:r>
              <a:rPr lang="en-US" altLang="zh-HK" sz="2000" i="1" dirty="0" err="1" smtClean="0">
                <a:latin typeface="Bodoni MT" panose="02070603080606020203" pitchFamily="18" charset="0"/>
              </a:rPr>
              <a:t>x</a:t>
            </a:r>
            <a:r>
              <a:rPr lang="en-US" altLang="zh-HK" sz="2000" i="1" baseline="-25000" dirty="0" err="1" smtClean="0"/>
              <a:t>t</a:t>
            </a:r>
            <a:r>
              <a:rPr lang="en-US" altLang="zh-HK" sz="2000" i="1" baseline="-25000" dirty="0" smtClean="0"/>
              <a:t>=1</a:t>
            </a:r>
            <a:r>
              <a:rPr lang="en-US" altLang="zh-HK" sz="2000" i="1" dirty="0" smtClean="0"/>
              <a:t>,</a:t>
            </a:r>
            <a:r>
              <a:rPr lang="en-US" altLang="zh-HK" sz="2000" i="1" dirty="0" smtClean="0">
                <a:latin typeface="Bodoni MT" panose="02070603080606020203" pitchFamily="18" charset="0"/>
              </a:rPr>
              <a:t> </a:t>
            </a:r>
            <a:r>
              <a:rPr lang="en-US" altLang="zh-HK" sz="2000" i="1" dirty="0" err="1" smtClean="0">
                <a:latin typeface="Bodoni MT" panose="02070603080606020203" pitchFamily="18" charset="0"/>
              </a:rPr>
              <a:t>x</a:t>
            </a:r>
            <a:r>
              <a:rPr lang="en-US" altLang="zh-HK" sz="2000" i="1" baseline="-25000" dirty="0" err="1" smtClean="0"/>
              <a:t>t</a:t>
            </a:r>
            <a:r>
              <a:rPr lang="en-US" altLang="zh-HK" sz="2000" i="1" baseline="-25000" dirty="0" smtClean="0"/>
              <a:t>=2</a:t>
            </a:r>
            <a:r>
              <a:rPr lang="en-US" altLang="zh-HK" sz="2000" i="1" dirty="0" smtClean="0"/>
              <a:t>,</a:t>
            </a:r>
            <a:r>
              <a:rPr lang="en-US" altLang="zh-HK" sz="2000" i="1" dirty="0" smtClean="0">
                <a:latin typeface="Bodoni MT" panose="02070603080606020203" pitchFamily="18" charset="0"/>
              </a:rPr>
              <a:t> </a:t>
            </a:r>
            <a:r>
              <a:rPr lang="en-US" altLang="zh-HK" sz="2000" i="1" dirty="0" err="1" smtClean="0">
                <a:latin typeface="Bodoni MT" panose="02070603080606020203" pitchFamily="18" charset="0"/>
              </a:rPr>
              <a:t>x</a:t>
            </a:r>
            <a:r>
              <a:rPr lang="en-US" altLang="zh-HK" sz="2000" i="1" baseline="-25000" dirty="0" err="1" smtClean="0"/>
              <a:t>t</a:t>
            </a:r>
            <a:r>
              <a:rPr lang="en-US" altLang="zh-HK" sz="2000" i="1" baseline="-25000" dirty="0" smtClean="0"/>
              <a:t>=3</a:t>
            </a:r>
            <a:r>
              <a:rPr lang="en-US" altLang="zh-HK" sz="2000" i="1" dirty="0" smtClean="0"/>
              <a:t>,</a:t>
            </a:r>
          </a:p>
          <a:p>
            <a:pPr eaLnBrk="1" hangingPunct="1"/>
            <a:r>
              <a:rPr lang="en-US" altLang="zh-HK" sz="2000" dirty="0" smtClean="0"/>
              <a:t>Output : 3-D structure Model </a:t>
            </a:r>
            <a:r>
              <a:rPr lang="en-US" altLang="zh-HK" sz="2000" i="1" dirty="0" smtClean="0"/>
              <a:t>M</a:t>
            </a:r>
            <a:r>
              <a:rPr lang="en-US" altLang="zh-HK" sz="2000" dirty="0" smtClean="0"/>
              <a:t>, Motion  (Rotation </a:t>
            </a:r>
            <a:r>
              <a:rPr lang="en-US" altLang="zh-HK" sz="2000" i="1" dirty="0" err="1" smtClean="0">
                <a:solidFill>
                  <a:srgbClr val="FF0000"/>
                </a:solidFill>
              </a:rPr>
              <a:t>R</a:t>
            </a:r>
            <a:r>
              <a:rPr lang="en-US" altLang="zh-HK" sz="2000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zh-HK" sz="2000" dirty="0" smtClean="0"/>
              <a:t>, Translation </a:t>
            </a:r>
            <a:r>
              <a:rPr lang="en-US" altLang="zh-HK" sz="2000" i="1" dirty="0" smtClean="0">
                <a:solidFill>
                  <a:srgbClr val="FF0000"/>
                </a:solidFill>
              </a:rPr>
              <a:t>T</a:t>
            </a:r>
            <a:r>
              <a:rPr lang="en-US" altLang="zh-HK" sz="2000" i="1" baseline="-25000" dirty="0" smtClean="0">
                <a:solidFill>
                  <a:srgbClr val="FF0000"/>
                </a:solidFill>
              </a:rPr>
              <a:t>t</a:t>
            </a:r>
            <a:r>
              <a:rPr lang="en-US" altLang="zh-HK" sz="2000" dirty="0" smtClean="0"/>
              <a:t> of the object )</a:t>
            </a:r>
          </a:p>
          <a:p>
            <a:pPr eaLnBrk="1" hangingPunct="1"/>
            <a:r>
              <a:rPr lang="en-US" altLang="zh-HK" sz="1800" dirty="0" smtClean="0"/>
              <a:t>3D Model=</a:t>
            </a:r>
            <a:r>
              <a:rPr lang="en-US" altLang="zh-HK" sz="1800" i="1" dirty="0" err="1" smtClean="0"/>
              <a:t>X</a:t>
            </a:r>
            <a:r>
              <a:rPr lang="en-US" altLang="zh-HK" sz="1800" i="1" baseline="-25000" dirty="0" err="1" smtClean="0"/>
              <a:t>j</a:t>
            </a:r>
            <a:r>
              <a:rPr lang="en-US" altLang="zh-HK" sz="1800" i="1" baseline="-25000" dirty="0" smtClean="0"/>
              <a:t> </a:t>
            </a:r>
            <a:r>
              <a:rPr lang="en-US" altLang="zh-HK" sz="1800" dirty="0" smtClean="0"/>
              <a:t>: </a:t>
            </a:r>
            <a:r>
              <a:rPr lang="en-US" altLang="zh-HK" sz="1800" i="1" dirty="0" smtClean="0"/>
              <a:t>where  j=feature index =1,2…n</a:t>
            </a:r>
            <a:r>
              <a:rPr lang="en-US" altLang="zh-HK" sz="1800" dirty="0" smtClean="0"/>
              <a:t> features 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91017" y="6473826"/>
            <a:ext cx="3860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smtClean="0">
                <a:latin typeface="Arial" charset="0"/>
                <a:ea typeface="宋体" pitchFamily="2" charset="-122"/>
              </a:rPr>
              <a:t>3D Comp. Vision and Applications v7a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D90F29-78F8-45C6-A22C-7472D75A10BC}" type="slidenum">
              <a:rPr lang="en-US" altLang="en-US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latin typeface="Arial" charset="0"/>
            </a:endParaRPr>
          </a:p>
        </p:txBody>
      </p:sp>
      <p:pic>
        <p:nvPicPr>
          <p:cNvPr id="28678" name="Picture 63" descr="MC90001293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4981">
            <a:off x="4105279" y="5095597"/>
            <a:ext cx="1081087" cy="9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9" name="Group 69"/>
          <p:cNvGrpSpPr>
            <a:grpSpLocks/>
          </p:cNvGrpSpPr>
          <p:nvPr/>
        </p:nvGrpSpPr>
        <p:grpSpPr bwMode="auto">
          <a:xfrm>
            <a:off x="406954" y="2887011"/>
            <a:ext cx="10102850" cy="2568575"/>
            <a:chOff x="720" y="1192"/>
            <a:chExt cx="4773" cy="1618"/>
          </a:xfrm>
        </p:grpSpPr>
        <p:grpSp>
          <p:nvGrpSpPr>
            <p:cNvPr id="28700" name="Group 15"/>
            <p:cNvGrpSpPr>
              <a:grpSpLocks/>
            </p:cNvGrpSpPr>
            <p:nvPr/>
          </p:nvGrpSpPr>
          <p:grpSpPr bwMode="auto">
            <a:xfrm>
              <a:off x="864" y="1922"/>
              <a:ext cx="792" cy="888"/>
              <a:chOff x="1200" y="1632"/>
              <a:chExt cx="792" cy="888"/>
            </a:xfrm>
          </p:grpSpPr>
          <p:sp>
            <p:nvSpPr>
              <p:cNvPr id="28741" name="Freeform 7"/>
              <p:cNvSpPr>
                <a:spLocks/>
              </p:cNvSpPr>
              <p:nvPr/>
            </p:nvSpPr>
            <p:spPr bwMode="auto">
              <a:xfrm>
                <a:off x="1200" y="1632"/>
                <a:ext cx="792" cy="888"/>
              </a:xfrm>
              <a:custGeom>
                <a:avLst/>
                <a:gdLst>
                  <a:gd name="T0" fmla="*/ 312 w 792"/>
                  <a:gd name="T1" fmla="*/ 240 h 888"/>
                  <a:gd name="T2" fmla="*/ 168 w 792"/>
                  <a:gd name="T3" fmla="*/ 480 h 888"/>
                  <a:gd name="T4" fmla="*/ 24 w 792"/>
                  <a:gd name="T5" fmla="*/ 768 h 888"/>
                  <a:gd name="T6" fmla="*/ 312 w 792"/>
                  <a:gd name="T7" fmla="*/ 720 h 888"/>
                  <a:gd name="T8" fmla="*/ 600 w 792"/>
                  <a:gd name="T9" fmla="*/ 864 h 888"/>
                  <a:gd name="T10" fmla="*/ 792 w 792"/>
                  <a:gd name="T11" fmla="*/ 576 h 888"/>
                  <a:gd name="T12" fmla="*/ 600 w 792"/>
                  <a:gd name="T13" fmla="*/ 384 h 888"/>
                  <a:gd name="T14" fmla="*/ 696 w 792"/>
                  <a:gd name="T15" fmla="*/ 96 h 888"/>
                  <a:gd name="T16" fmla="*/ 504 w 792"/>
                  <a:gd name="T17" fmla="*/ 0 h 888"/>
                  <a:gd name="T18" fmla="*/ 312 w 792"/>
                  <a:gd name="T19" fmla="*/ 96 h 888"/>
                  <a:gd name="T20" fmla="*/ 312 w 792"/>
                  <a:gd name="T21" fmla="*/ 240 h 8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2"/>
                  <a:gd name="T34" fmla="*/ 0 h 888"/>
                  <a:gd name="T35" fmla="*/ 792 w 792"/>
                  <a:gd name="T36" fmla="*/ 888 h 8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2" h="888">
                    <a:moveTo>
                      <a:pt x="312" y="240"/>
                    </a:moveTo>
                    <a:cubicBezTo>
                      <a:pt x="288" y="304"/>
                      <a:pt x="216" y="392"/>
                      <a:pt x="168" y="480"/>
                    </a:cubicBezTo>
                    <a:cubicBezTo>
                      <a:pt x="120" y="568"/>
                      <a:pt x="0" y="728"/>
                      <a:pt x="24" y="768"/>
                    </a:cubicBezTo>
                    <a:cubicBezTo>
                      <a:pt x="48" y="808"/>
                      <a:pt x="216" y="704"/>
                      <a:pt x="312" y="720"/>
                    </a:cubicBezTo>
                    <a:cubicBezTo>
                      <a:pt x="408" y="736"/>
                      <a:pt x="520" y="888"/>
                      <a:pt x="600" y="864"/>
                    </a:cubicBezTo>
                    <a:cubicBezTo>
                      <a:pt x="680" y="840"/>
                      <a:pt x="792" y="656"/>
                      <a:pt x="792" y="576"/>
                    </a:cubicBezTo>
                    <a:cubicBezTo>
                      <a:pt x="792" y="496"/>
                      <a:pt x="616" y="464"/>
                      <a:pt x="600" y="384"/>
                    </a:cubicBezTo>
                    <a:cubicBezTo>
                      <a:pt x="584" y="304"/>
                      <a:pt x="712" y="160"/>
                      <a:pt x="696" y="96"/>
                    </a:cubicBezTo>
                    <a:cubicBezTo>
                      <a:pt x="680" y="32"/>
                      <a:pt x="568" y="0"/>
                      <a:pt x="504" y="0"/>
                    </a:cubicBezTo>
                    <a:cubicBezTo>
                      <a:pt x="440" y="0"/>
                      <a:pt x="344" y="56"/>
                      <a:pt x="312" y="96"/>
                    </a:cubicBezTo>
                    <a:cubicBezTo>
                      <a:pt x="280" y="136"/>
                      <a:pt x="336" y="176"/>
                      <a:pt x="312" y="240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2" name="Oval 8"/>
              <p:cNvSpPr>
                <a:spLocks noChangeArrowheads="1"/>
              </p:cNvSpPr>
              <p:nvPr/>
            </p:nvSpPr>
            <p:spPr bwMode="auto">
              <a:xfrm>
                <a:off x="1344" y="22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43" name="Oval 9"/>
              <p:cNvSpPr>
                <a:spLocks noChangeArrowheads="1"/>
              </p:cNvSpPr>
              <p:nvPr/>
            </p:nvSpPr>
            <p:spPr bwMode="auto">
              <a:xfrm>
                <a:off x="1824" y="220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44" name="Oval 10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45" name="Oval 11"/>
              <p:cNvSpPr>
                <a:spLocks noChangeArrowheads="1"/>
              </p:cNvSpPr>
              <p:nvPr/>
            </p:nvSpPr>
            <p:spPr bwMode="auto">
              <a:xfrm>
                <a:off x="1632" y="21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46" name="Oval 12"/>
              <p:cNvSpPr>
                <a:spLocks noChangeArrowheads="1"/>
              </p:cNvSpPr>
              <p:nvPr/>
            </p:nvSpPr>
            <p:spPr bwMode="auto">
              <a:xfrm>
                <a:off x="1536" y="192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47" name="Oval 13"/>
              <p:cNvSpPr>
                <a:spLocks noChangeArrowheads="1"/>
              </p:cNvSpPr>
              <p:nvPr/>
            </p:nvSpPr>
            <p:spPr bwMode="auto">
              <a:xfrm>
                <a:off x="1680" y="22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48" name="Oval 14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</p:grpSp>
        <p:grpSp>
          <p:nvGrpSpPr>
            <p:cNvPr id="28701" name="Group 16"/>
            <p:cNvGrpSpPr>
              <a:grpSpLocks/>
            </p:cNvGrpSpPr>
            <p:nvPr/>
          </p:nvGrpSpPr>
          <p:grpSpPr bwMode="auto">
            <a:xfrm rot="1208904">
              <a:off x="2688" y="1682"/>
              <a:ext cx="792" cy="888"/>
              <a:chOff x="1200" y="1632"/>
              <a:chExt cx="792" cy="888"/>
            </a:xfrm>
          </p:grpSpPr>
          <p:sp>
            <p:nvSpPr>
              <p:cNvPr id="28733" name="Freeform 17"/>
              <p:cNvSpPr>
                <a:spLocks/>
              </p:cNvSpPr>
              <p:nvPr/>
            </p:nvSpPr>
            <p:spPr bwMode="auto">
              <a:xfrm>
                <a:off x="1200" y="1632"/>
                <a:ext cx="792" cy="888"/>
              </a:xfrm>
              <a:custGeom>
                <a:avLst/>
                <a:gdLst>
                  <a:gd name="T0" fmla="*/ 312 w 792"/>
                  <a:gd name="T1" fmla="*/ 240 h 888"/>
                  <a:gd name="T2" fmla="*/ 168 w 792"/>
                  <a:gd name="T3" fmla="*/ 480 h 888"/>
                  <a:gd name="T4" fmla="*/ 24 w 792"/>
                  <a:gd name="T5" fmla="*/ 768 h 888"/>
                  <a:gd name="T6" fmla="*/ 312 w 792"/>
                  <a:gd name="T7" fmla="*/ 720 h 888"/>
                  <a:gd name="T8" fmla="*/ 600 w 792"/>
                  <a:gd name="T9" fmla="*/ 864 h 888"/>
                  <a:gd name="T10" fmla="*/ 792 w 792"/>
                  <a:gd name="T11" fmla="*/ 576 h 888"/>
                  <a:gd name="T12" fmla="*/ 600 w 792"/>
                  <a:gd name="T13" fmla="*/ 384 h 888"/>
                  <a:gd name="T14" fmla="*/ 696 w 792"/>
                  <a:gd name="T15" fmla="*/ 96 h 888"/>
                  <a:gd name="T16" fmla="*/ 504 w 792"/>
                  <a:gd name="T17" fmla="*/ 0 h 888"/>
                  <a:gd name="T18" fmla="*/ 312 w 792"/>
                  <a:gd name="T19" fmla="*/ 96 h 888"/>
                  <a:gd name="T20" fmla="*/ 312 w 792"/>
                  <a:gd name="T21" fmla="*/ 240 h 8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2"/>
                  <a:gd name="T34" fmla="*/ 0 h 888"/>
                  <a:gd name="T35" fmla="*/ 792 w 792"/>
                  <a:gd name="T36" fmla="*/ 888 h 8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2" h="888">
                    <a:moveTo>
                      <a:pt x="312" y="240"/>
                    </a:moveTo>
                    <a:cubicBezTo>
                      <a:pt x="288" y="304"/>
                      <a:pt x="216" y="392"/>
                      <a:pt x="168" y="480"/>
                    </a:cubicBezTo>
                    <a:cubicBezTo>
                      <a:pt x="120" y="568"/>
                      <a:pt x="0" y="728"/>
                      <a:pt x="24" y="768"/>
                    </a:cubicBezTo>
                    <a:cubicBezTo>
                      <a:pt x="48" y="808"/>
                      <a:pt x="216" y="704"/>
                      <a:pt x="312" y="720"/>
                    </a:cubicBezTo>
                    <a:cubicBezTo>
                      <a:pt x="408" y="736"/>
                      <a:pt x="520" y="888"/>
                      <a:pt x="600" y="864"/>
                    </a:cubicBezTo>
                    <a:cubicBezTo>
                      <a:pt x="680" y="840"/>
                      <a:pt x="792" y="656"/>
                      <a:pt x="792" y="576"/>
                    </a:cubicBezTo>
                    <a:cubicBezTo>
                      <a:pt x="792" y="496"/>
                      <a:pt x="616" y="464"/>
                      <a:pt x="600" y="384"/>
                    </a:cubicBezTo>
                    <a:cubicBezTo>
                      <a:pt x="584" y="304"/>
                      <a:pt x="712" y="160"/>
                      <a:pt x="696" y="96"/>
                    </a:cubicBezTo>
                    <a:cubicBezTo>
                      <a:pt x="680" y="32"/>
                      <a:pt x="568" y="0"/>
                      <a:pt x="504" y="0"/>
                    </a:cubicBezTo>
                    <a:cubicBezTo>
                      <a:pt x="440" y="0"/>
                      <a:pt x="344" y="56"/>
                      <a:pt x="312" y="96"/>
                    </a:cubicBezTo>
                    <a:cubicBezTo>
                      <a:pt x="280" y="136"/>
                      <a:pt x="336" y="176"/>
                      <a:pt x="312" y="240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4" name="Oval 18"/>
              <p:cNvSpPr>
                <a:spLocks noChangeArrowheads="1"/>
              </p:cNvSpPr>
              <p:nvPr/>
            </p:nvSpPr>
            <p:spPr bwMode="auto">
              <a:xfrm>
                <a:off x="1344" y="22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35" name="Oval 19"/>
              <p:cNvSpPr>
                <a:spLocks noChangeArrowheads="1"/>
              </p:cNvSpPr>
              <p:nvPr/>
            </p:nvSpPr>
            <p:spPr bwMode="auto">
              <a:xfrm>
                <a:off x="1824" y="220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36" name="Oval 20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37" name="Oval 21"/>
              <p:cNvSpPr>
                <a:spLocks noChangeArrowheads="1"/>
              </p:cNvSpPr>
              <p:nvPr/>
            </p:nvSpPr>
            <p:spPr bwMode="auto">
              <a:xfrm>
                <a:off x="1632" y="21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38" name="Oval 22"/>
              <p:cNvSpPr>
                <a:spLocks noChangeArrowheads="1"/>
              </p:cNvSpPr>
              <p:nvPr/>
            </p:nvSpPr>
            <p:spPr bwMode="auto">
              <a:xfrm>
                <a:off x="1536" y="192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39" name="Oval 23"/>
              <p:cNvSpPr>
                <a:spLocks noChangeArrowheads="1"/>
              </p:cNvSpPr>
              <p:nvPr/>
            </p:nvSpPr>
            <p:spPr bwMode="auto">
              <a:xfrm>
                <a:off x="1680" y="22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40" name="Oval 24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</p:grpSp>
        <p:grpSp>
          <p:nvGrpSpPr>
            <p:cNvPr id="28702" name="Group 25"/>
            <p:cNvGrpSpPr>
              <a:grpSpLocks/>
            </p:cNvGrpSpPr>
            <p:nvPr/>
          </p:nvGrpSpPr>
          <p:grpSpPr bwMode="auto">
            <a:xfrm rot="2771266">
              <a:off x="1920" y="1296"/>
              <a:ext cx="792" cy="888"/>
              <a:chOff x="1200" y="1632"/>
              <a:chExt cx="792" cy="888"/>
            </a:xfrm>
          </p:grpSpPr>
          <p:sp>
            <p:nvSpPr>
              <p:cNvPr id="28725" name="Freeform 26"/>
              <p:cNvSpPr>
                <a:spLocks/>
              </p:cNvSpPr>
              <p:nvPr/>
            </p:nvSpPr>
            <p:spPr bwMode="auto">
              <a:xfrm>
                <a:off x="1200" y="1632"/>
                <a:ext cx="792" cy="888"/>
              </a:xfrm>
              <a:custGeom>
                <a:avLst/>
                <a:gdLst>
                  <a:gd name="T0" fmla="*/ 312 w 792"/>
                  <a:gd name="T1" fmla="*/ 240 h 888"/>
                  <a:gd name="T2" fmla="*/ 168 w 792"/>
                  <a:gd name="T3" fmla="*/ 480 h 888"/>
                  <a:gd name="T4" fmla="*/ 24 w 792"/>
                  <a:gd name="T5" fmla="*/ 768 h 888"/>
                  <a:gd name="T6" fmla="*/ 312 w 792"/>
                  <a:gd name="T7" fmla="*/ 720 h 888"/>
                  <a:gd name="T8" fmla="*/ 600 w 792"/>
                  <a:gd name="T9" fmla="*/ 864 h 888"/>
                  <a:gd name="T10" fmla="*/ 792 w 792"/>
                  <a:gd name="T11" fmla="*/ 576 h 888"/>
                  <a:gd name="T12" fmla="*/ 600 w 792"/>
                  <a:gd name="T13" fmla="*/ 384 h 888"/>
                  <a:gd name="T14" fmla="*/ 696 w 792"/>
                  <a:gd name="T15" fmla="*/ 96 h 888"/>
                  <a:gd name="T16" fmla="*/ 504 w 792"/>
                  <a:gd name="T17" fmla="*/ 0 h 888"/>
                  <a:gd name="T18" fmla="*/ 312 w 792"/>
                  <a:gd name="T19" fmla="*/ 96 h 888"/>
                  <a:gd name="T20" fmla="*/ 312 w 792"/>
                  <a:gd name="T21" fmla="*/ 240 h 8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2"/>
                  <a:gd name="T34" fmla="*/ 0 h 888"/>
                  <a:gd name="T35" fmla="*/ 792 w 792"/>
                  <a:gd name="T36" fmla="*/ 888 h 8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2" h="888">
                    <a:moveTo>
                      <a:pt x="312" y="240"/>
                    </a:moveTo>
                    <a:cubicBezTo>
                      <a:pt x="288" y="304"/>
                      <a:pt x="216" y="392"/>
                      <a:pt x="168" y="480"/>
                    </a:cubicBezTo>
                    <a:cubicBezTo>
                      <a:pt x="120" y="568"/>
                      <a:pt x="0" y="728"/>
                      <a:pt x="24" y="768"/>
                    </a:cubicBezTo>
                    <a:cubicBezTo>
                      <a:pt x="48" y="808"/>
                      <a:pt x="216" y="704"/>
                      <a:pt x="312" y="720"/>
                    </a:cubicBezTo>
                    <a:cubicBezTo>
                      <a:pt x="408" y="736"/>
                      <a:pt x="520" y="888"/>
                      <a:pt x="600" y="864"/>
                    </a:cubicBezTo>
                    <a:cubicBezTo>
                      <a:pt x="680" y="840"/>
                      <a:pt x="792" y="656"/>
                      <a:pt x="792" y="576"/>
                    </a:cubicBezTo>
                    <a:cubicBezTo>
                      <a:pt x="792" y="496"/>
                      <a:pt x="616" y="464"/>
                      <a:pt x="600" y="384"/>
                    </a:cubicBezTo>
                    <a:cubicBezTo>
                      <a:pt x="584" y="304"/>
                      <a:pt x="712" y="160"/>
                      <a:pt x="696" y="96"/>
                    </a:cubicBezTo>
                    <a:cubicBezTo>
                      <a:pt x="680" y="32"/>
                      <a:pt x="568" y="0"/>
                      <a:pt x="504" y="0"/>
                    </a:cubicBezTo>
                    <a:cubicBezTo>
                      <a:pt x="440" y="0"/>
                      <a:pt x="344" y="56"/>
                      <a:pt x="312" y="96"/>
                    </a:cubicBezTo>
                    <a:cubicBezTo>
                      <a:pt x="280" y="136"/>
                      <a:pt x="336" y="176"/>
                      <a:pt x="312" y="240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6" name="Oval 27"/>
              <p:cNvSpPr>
                <a:spLocks noChangeArrowheads="1"/>
              </p:cNvSpPr>
              <p:nvPr/>
            </p:nvSpPr>
            <p:spPr bwMode="auto">
              <a:xfrm>
                <a:off x="1344" y="22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27" name="Oval 28"/>
              <p:cNvSpPr>
                <a:spLocks noChangeArrowheads="1"/>
              </p:cNvSpPr>
              <p:nvPr/>
            </p:nvSpPr>
            <p:spPr bwMode="auto">
              <a:xfrm>
                <a:off x="1824" y="220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28" name="Oval 29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29" name="Oval 30"/>
              <p:cNvSpPr>
                <a:spLocks noChangeArrowheads="1"/>
              </p:cNvSpPr>
              <p:nvPr/>
            </p:nvSpPr>
            <p:spPr bwMode="auto">
              <a:xfrm>
                <a:off x="1632" y="21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30" name="Oval 31"/>
              <p:cNvSpPr>
                <a:spLocks noChangeArrowheads="1"/>
              </p:cNvSpPr>
              <p:nvPr/>
            </p:nvSpPr>
            <p:spPr bwMode="auto">
              <a:xfrm>
                <a:off x="1536" y="192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31" name="Oval 32"/>
              <p:cNvSpPr>
                <a:spLocks noChangeArrowheads="1"/>
              </p:cNvSpPr>
              <p:nvPr/>
            </p:nvSpPr>
            <p:spPr bwMode="auto">
              <a:xfrm>
                <a:off x="1680" y="22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32" name="Oval 33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</p:grpSp>
        <p:grpSp>
          <p:nvGrpSpPr>
            <p:cNvPr id="28703" name="Group 34"/>
            <p:cNvGrpSpPr>
              <a:grpSpLocks/>
            </p:cNvGrpSpPr>
            <p:nvPr/>
          </p:nvGrpSpPr>
          <p:grpSpPr bwMode="auto">
            <a:xfrm rot="-1150106">
              <a:off x="4224" y="1730"/>
              <a:ext cx="792" cy="888"/>
              <a:chOff x="1200" y="1632"/>
              <a:chExt cx="792" cy="888"/>
            </a:xfrm>
          </p:grpSpPr>
          <p:sp>
            <p:nvSpPr>
              <p:cNvPr id="28717" name="Freeform 35"/>
              <p:cNvSpPr>
                <a:spLocks/>
              </p:cNvSpPr>
              <p:nvPr/>
            </p:nvSpPr>
            <p:spPr bwMode="auto">
              <a:xfrm>
                <a:off x="1200" y="1632"/>
                <a:ext cx="792" cy="888"/>
              </a:xfrm>
              <a:custGeom>
                <a:avLst/>
                <a:gdLst>
                  <a:gd name="T0" fmla="*/ 312 w 792"/>
                  <a:gd name="T1" fmla="*/ 240 h 888"/>
                  <a:gd name="T2" fmla="*/ 168 w 792"/>
                  <a:gd name="T3" fmla="*/ 480 h 888"/>
                  <a:gd name="T4" fmla="*/ 24 w 792"/>
                  <a:gd name="T5" fmla="*/ 768 h 888"/>
                  <a:gd name="T6" fmla="*/ 312 w 792"/>
                  <a:gd name="T7" fmla="*/ 720 h 888"/>
                  <a:gd name="T8" fmla="*/ 600 w 792"/>
                  <a:gd name="T9" fmla="*/ 864 h 888"/>
                  <a:gd name="T10" fmla="*/ 792 w 792"/>
                  <a:gd name="T11" fmla="*/ 576 h 888"/>
                  <a:gd name="T12" fmla="*/ 600 w 792"/>
                  <a:gd name="T13" fmla="*/ 384 h 888"/>
                  <a:gd name="T14" fmla="*/ 696 w 792"/>
                  <a:gd name="T15" fmla="*/ 96 h 888"/>
                  <a:gd name="T16" fmla="*/ 504 w 792"/>
                  <a:gd name="T17" fmla="*/ 0 h 888"/>
                  <a:gd name="T18" fmla="*/ 312 w 792"/>
                  <a:gd name="T19" fmla="*/ 96 h 888"/>
                  <a:gd name="T20" fmla="*/ 312 w 792"/>
                  <a:gd name="T21" fmla="*/ 240 h 8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2"/>
                  <a:gd name="T34" fmla="*/ 0 h 888"/>
                  <a:gd name="T35" fmla="*/ 792 w 792"/>
                  <a:gd name="T36" fmla="*/ 888 h 8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2" h="888">
                    <a:moveTo>
                      <a:pt x="312" y="240"/>
                    </a:moveTo>
                    <a:cubicBezTo>
                      <a:pt x="288" y="304"/>
                      <a:pt x="216" y="392"/>
                      <a:pt x="168" y="480"/>
                    </a:cubicBezTo>
                    <a:cubicBezTo>
                      <a:pt x="120" y="568"/>
                      <a:pt x="0" y="728"/>
                      <a:pt x="24" y="768"/>
                    </a:cubicBezTo>
                    <a:cubicBezTo>
                      <a:pt x="48" y="808"/>
                      <a:pt x="216" y="704"/>
                      <a:pt x="312" y="720"/>
                    </a:cubicBezTo>
                    <a:cubicBezTo>
                      <a:pt x="408" y="736"/>
                      <a:pt x="520" y="888"/>
                      <a:pt x="600" y="864"/>
                    </a:cubicBezTo>
                    <a:cubicBezTo>
                      <a:pt x="680" y="840"/>
                      <a:pt x="792" y="656"/>
                      <a:pt x="792" y="576"/>
                    </a:cubicBezTo>
                    <a:cubicBezTo>
                      <a:pt x="792" y="496"/>
                      <a:pt x="616" y="464"/>
                      <a:pt x="600" y="384"/>
                    </a:cubicBezTo>
                    <a:cubicBezTo>
                      <a:pt x="584" y="304"/>
                      <a:pt x="712" y="160"/>
                      <a:pt x="696" y="96"/>
                    </a:cubicBezTo>
                    <a:cubicBezTo>
                      <a:pt x="680" y="32"/>
                      <a:pt x="568" y="0"/>
                      <a:pt x="504" y="0"/>
                    </a:cubicBezTo>
                    <a:cubicBezTo>
                      <a:pt x="440" y="0"/>
                      <a:pt x="344" y="56"/>
                      <a:pt x="312" y="96"/>
                    </a:cubicBezTo>
                    <a:cubicBezTo>
                      <a:pt x="280" y="136"/>
                      <a:pt x="336" y="176"/>
                      <a:pt x="312" y="240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8" name="Oval 36"/>
              <p:cNvSpPr>
                <a:spLocks noChangeArrowheads="1"/>
              </p:cNvSpPr>
              <p:nvPr/>
            </p:nvSpPr>
            <p:spPr bwMode="auto">
              <a:xfrm>
                <a:off x="1344" y="22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19" name="Oval 37"/>
              <p:cNvSpPr>
                <a:spLocks noChangeArrowheads="1"/>
              </p:cNvSpPr>
              <p:nvPr/>
            </p:nvSpPr>
            <p:spPr bwMode="auto">
              <a:xfrm>
                <a:off x="1824" y="220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20" name="Oval 38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21" name="Oval 39"/>
              <p:cNvSpPr>
                <a:spLocks noChangeArrowheads="1"/>
              </p:cNvSpPr>
              <p:nvPr/>
            </p:nvSpPr>
            <p:spPr bwMode="auto">
              <a:xfrm>
                <a:off x="1632" y="21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22" name="Oval 40"/>
              <p:cNvSpPr>
                <a:spLocks noChangeArrowheads="1"/>
              </p:cNvSpPr>
              <p:nvPr/>
            </p:nvSpPr>
            <p:spPr bwMode="auto">
              <a:xfrm>
                <a:off x="1536" y="192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23" name="Oval 41"/>
              <p:cNvSpPr>
                <a:spLocks noChangeArrowheads="1"/>
              </p:cNvSpPr>
              <p:nvPr/>
            </p:nvSpPr>
            <p:spPr bwMode="auto">
              <a:xfrm>
                <a:off x="1680" y="22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  <p:sp>
            <p:nvSpPr>
              <p:cNvPr id="28724" name="Oval 42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zh-HK" sz="1800">
                  <a:latin typeface="Arial" charset="0"/>
                </a:endParaRPr>
              </a:p>
            </p:txBody>
          </p:sp>
        </p:grpSp>
        <p:sp>
          <p:nvSpPr>
            <p:cNvPr id="28704" name="Line 45"/>
            <p:cNvSpPr>
              <a:spLocks noChangeShapeType="1"/>
            </p:cNvSpPr>
            <p:nvPr/>
          </p:nvSpPr>
          <p:spPr bwMode="auto">
            <a:xfrm flipV="1">
              <a:off x="720" y="2594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46"/>
            <p:cNvSpPr>
              <a:spLocks noChangeShapeType="1"/>
            </p:cNvSpPr>
            <p:nvPr/>
          </p:nvSpPr>
          <p:spPr bwMode="auto">
            <a:xfrm>
              <a:off x="1008" y="1826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48"/>
            <p:cNvSpPr>
              <a:spLocks noChangeShapeType="1"/>
            </p:cNvSpPr>
            <p:nvPr/>
          </p:nvSpPr>
          <p:spPr bwMode="auto">
            <a:xfrm>
              <a:off x="720" y="2354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49"/>
            <p:cNvSpPr>
              <a:spLocks noChangeShapeType="1"/>
            </p:cNvSpPr>
            <p:nvPr/>
          </p:nvSpPr>
          <p:spPr bwMode="auto">
            <a:xfrm>
              <a:off x="864" y="1248"/>
              <a:ext cx="4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Text Box 50"/>
            <p:cNvSpPr txBox="1">
              <a:spLocks noChangeArrowheads="1"/>
            </p:cNvSpPr>
            <p:nvPr/>
          </p:nvSpPr>
          <p:spPr bwMode="auto">
            <a:xfrm>
              <a:off x="5040" y="1253"/>
              <a:ext cx="4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HK" sz="1800">
                  <a:latin typeface="Arial" charset="0"/>
                </a:rPr>
                <a:t>Time </a:t>
              </a:r>
              <a:r>
                <a:rPr lang="en-US" altLang="zh-HK" sz="1800" i="1">
                  <a:latin typeface="Arial" charset="0"/>
                </a:rPr>
                <a:t>(i)</a:t>
              </a:r>
            </a:p>
          </p:txBody>
        </p:sp>
        <p:sp>
          <p:nvSpPr>
            <p:cNvPr id="28709" name="Freeform 58"/>
            <p:cNvSpPr>
              <a:spLocks/>
            </p:cNvSpPr>
            <p:nvPr/>
          </p:nvSpPr>
          <p:spPr bwMode="auto">
            <a:xfrm>
              <a:off x="1392" y="1634"/>
              <a:ext cx="480" cy="192"/>
            </a:xfrm>
            <a:custGeom>
              <a:avLst/>
              <a:gdLst>
                <a:gd name="T0" fmla="*/ 0 w 480"/>
                <a:gd name="T1" fmla="*/ 192 h 192"/>
                <a:gd name="T2" fmla="*/ 192 w 480"/>
                <a:gd name="T3" fmla="*/ 48 h 192"/>
                <a:gd name="T4" fmla="*/ 480 w 480"/>
                <a:gd name="T5" fmla="*/ 0 h 192"/>
                <a:gd name="T6" fmla="*/ 0 60000 65536"/>
                <a:gd name="T7" fmla="*/ 0 60000 65536"/>
                <a:gd name="T8" fmla="*/ 0 60000 65536"/>
                <a:gd name="T9" fmla="*/ 0 w 480"/>
                <a:gd name="T10" fmla="*/ 0 h 192"/>
                <a:gd name="T11" fmla="*/ 480 w 48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92">
                  <a:moveTo>
                    <a:pt x="0" y="192"/>
                  </a:moveTo>
                  <a:cubicBezTo>
                    <a:pt x="56" y="136"/>
                    <a:pt x="112" y="80"/>
                    <a:pt x="192" y="48"/>
                  </a:cubicBezTo>
                  <a:cubicBezTo>
                    <a:pt x="272" y="16"/>
                    <a:pt x="376" y="8"/>
                    <a:pt x="4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60"/>
            <p:cNvSpPr>
              <a:spLocks/>
            </p:cNvSpPr>
            <p:nvPr/>
          </p:nvSpPr>
          <p:spPr bwMode="auto">
            <a:xfrm>
              <a:off x="3408" y="1962"/>
              <a:ext cx="288" cy="104"/>
            </a:xfrm>
            <a:custGeom>
              <a:avLst/>
              <a:gdLst>
                <a:gd name="T0" fmla="*/ 0 w 288"/>
                <a:gd name="T1" fmla="*/ 104 h 104"/>
                <a:gd name="T2" fmla="*/ 240 w 288"/>
                <a:gd name="T3" fmla="*/ 8 h 104"/>
                <a:gd name="T4" fmla="*/ 288 w 288"/>
                <a:gd name="T5" fmla="*/ 56 h 104"/>
                <a:gd name="T6" fmla="*/ 0 60000 65536"/>
                <a:gd name="T7" fmla="*/ 0 60000 65536"/>
                <a:gd name="T8" fmla="*/ 0 60000 65536"/>
                <a:gd name="T9" fmla="*/ 0 w 288"/>
                <a:gd name="T10" fmla="*/ 0 h 104"/>
                <a:gd name="T11" fmla="*/ 288 w 288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04">
                  <a:moveTo>
                    <a:pt x="0" y="104"/>
                  </a:moveTo>
                  <a:cubicBezTo>
                    <a:pt x="96" y="60"/>
                    <a:pt x="192" y="16"/>
                    <a:pt x="240" y="8"/>
                  </a:cubicBezTo>
                  <a:cubicBezTo>
                    <a:pt x="288" y="0"/>
                    <a:pt x="288" y="28"/>
                    <a:pt x="288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61"/>
            <p:cNvSpPr>
              <a:spLocks/>
            </p:cNvSpPr>
            <p:nvPr/>
          </p:nvSpPr>
          <p:spPr bwMode="auto">
            <a:xfrm>
              <a:off x="3840" y="2018"/>
              <a:ext cx="480" cy="192"/>
            </a:xfrm>
            <a:custGeom>
              <a:avLst/>
              <a:gdLst>
                <a:gd name="T0" fmla="*/ 0 w 480"/>
                <a:gd name="T1" fmla="*/ 0 h 192"/>
                <a:gd name="T2" fmla="*/ 384 w 480"/>
                <a:gd name="T3" fmla="*/ 96 h 192"/>
                <a:gd name="T4" fmla="*/ 480 w 480"/>
                <a:gd name="T5" fmla="*/ 192 h 192"/>
                <a:gd name="T6" fmla="*/ 0 60000 65536"/>
                <a:gd name="T7" fmla="*/ 0 60000 65536"/>
                <a:gd name="T8" fmla="*/ 0 60000 65536"/>
                <a:gd name="T9" fmla="*/ 0 w 480"/>
                <a:gd name="T10" fmla="*/ 0 h 192"/>
                <a:gd name="T11" fmla="*/ 480 w 48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92">
                  <a:moveTo>
                    <a:pt x="0" y="0"/>
                  </a:moveTo>
                  <a:cubicBezTo>
                    <a:pt x="152" y="32"/>
                    <a:pt x="304" y="64"/>
                    <a:pt x="384" y="96"/>
                  </a:cubicBezTo>
                  <a:cubicBezTo>
                    <a:pt x="464" y="128"/>
                    <a:pt x="472" y="160"/>
                    <a:pt x="480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Line 62"/>
            <p:cNvSpPr>
              <a:spLocks noChangeShapeType="1"/>
            </p:cNvSpPr>
            <p:nvPr/>
          </p:nvSpPr>
          <p:spPr bwMode="auto">
            <a:xfrm>
              <a:off x="2640" y="1922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65"/>
            <p:cNvSpPr>
              <a:spLocks noChangeShapeType="1"/>
            </p:cNvSpPr>
            <p:nvPr/>
          </p:nvSpPr>
          <p:spPr bwMode="auto">
            <a:xfrm>
              <a:off x="4685" y="11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Text Box 66"/>
            <p:cNvSpPr txBox="1">
              <a:spLocks noChangeArrowheads="1"/>
            </p:cNvSpPr>
            <p:nvPr/>
          </p:nvSpPr>
          <p:spPr bwMode="auto">
            <a:xfrm>
              <a:off x="4742" y="1221"/>
              <a:ext cx="1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HK" sz="1800">
                  <a:latin typeface="Arial" charset="0"/>
                  <a:sym typeface="Symbol" pitchFamily="18" charset="2"/>
                </a:rPr>
                <a:t></a:t>
              </a:r>
            </a:p>
          </p:txBody>
        </p:sp>
        <p:sp>
          <p:nvSpPr>
            <p:cNvPr id="28715" name="Line 67"/>
            <p:cNvSpPr>
              <a:spLocks noChangeShapeType="1"/>
            </p:cNvSpPr>
            <p:nvPr/>
          </p:nvSpPr>
          <p:spPr bwMode="auto">
            <a:xfrm>
              <a:off x="1248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Text Box 68"/>
            <p:cNvSpPr txBox="1">
              <a:spLocks noChangeArrowheads="1"/>
            </p:cNvSpPr>
            <p:nvPr/>
          </p:nvSpPr>
          <p:spPr bwMode="auto">
            <a:xfrm>
              <a:off x="1248" y="1342"/>
              <a:ext cx="15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HK" sz="1800" dirty="0">
                  <a:latin typeface="Arial" charset="0"/>
                </a:rPr>
                <a:t>1                2                       3 …</a:t>
              </a:r>
            </a:p>
          </p:txBody>
        </p:sp>
      </p:grpSp>
      <p:graphicFrame>
        <p:nvGraphicFramePr>
          <p:cNvPr id="286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936767"/>
              </p:ext>
            </p:extLst>
          </p:nvPr>
        </p:nvGraphicFramePr>
        <p:xfrm>
          <a:off x="3119967" y="4503738"/>
          <a:ext cx="65193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4" imgW="241200" imgH="228600" progId="Equation.3">
                  <p:embed/>
                </p:oleObj>
              </mc:Choice>
              <mc:Fallback>
                <p:oleObj name="Equation" r:id="rId4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967" y="4503738"/>
                        <a:ext cx="65193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972376"/>
              </p:ext>
            </p:extLst>
          </p:nvPr>
        </p:nvGraphicFramePr>
        <p:xfrm>
          <a:off x="5877442" y="5331776"/>
          <a:ext cx="4323907" cy="70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6" imgW="3213000" imgH="698400" progId="Equation.3">
                  <p:embed/>
                </p:oleObj>
              </mc:Choice>
              <mc:Fallback>
                <p:oleObj name="Equation" r:id="rId6" imgW="321300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7442" y="5331776"/>
                        <a:ext cx="4323907" cy="70271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558197"/>
              </p:ext>
            </p:extLst>
          </p:nvPr>
        </p:nvGraphicFramePr>
        <p:xfrm>
          <a:off x="202878" y="3376919"/>
          <a:ext cx="111336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公式" r:id="rId8" imgW="279279" imgH="253890" progId="Equation.3">
                  <p:embed/>
                </p:oleObj>
              </mc:Choice>
              <mc:Fallback>
                <p:oleObj name="公式" r:id="rId8" imgW="27927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78" y="3376919"/>
                        <a:ext cx="111336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572748"/>
              </p:ext>
            </p:extLst>
          </p:nvPr>
        </p:nvGraphicFramePr>
        <p:xfrm>
          <a:off x="2671" y="4297358"/>
          <a:ext cx="101388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公式" r:id="rId10" imgW="253780" imgH="253780" progId="Equation.3">
                  <p:embed/>
                </p:oleObj>
              </mc:Choice>
              <mc:Fallback>
                <p:oleObj name="公式" r:id="rId10" imgW="253780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" y="4297358"/>
                        <a:ext cx="101388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52480"/>
              </p:ext>
            </p:extLst>
          </p:nvPr>
        </p:nvGraphicFramePr>
        <p:xfrm>
          <a:off x="91017" y="5390480"/>
          <a:ext cx="111336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公式" r:id="rId12" imgW="279279" imgH="253890" progId="Equation.3">
                  <p:embed/>
                </p:oleObj>
              </mc:Choice>
              <mc:Fallback>
                <p:oleObj name="公式" r:id="rId12" imgW="27927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17" y="5390480"/>
                        <a:ext cx="111336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829952"/>
              </p:ext>
            </p:extLst>
          </p:nvPr>
        </p:nvGraphicFramePr>
        <p:xfrm>
          <a:off x="9307590" y="3387937"/>
          <a:ext cx="111336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公式" r:id="rId14" imgW="279279" imgH="253890" progId="Equation.3">
                  <p:embed/>
                </p:oleObj>
              </mc:Choice>
              <mc:Fallback>
                <p:oleObj name="公式" r:id="rId14" imgW="27927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7590" y="3387937"/>
                        <a:ext cx="111336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" name="Picture 4" descr="untitled">
            <a:hlinkClick r:id="rId16" action="ppaction://hlinkfil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779" y="884207"/>
            <a:ext cx="2482851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55741" y="5409406"/>
            <a:ext cx="6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92810" y="1128338"/>
            <a:ext cx="30059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100" dirty="0"/>
              <a:t>http://www.youtube.com/watch?v=2KLFRILlOjc</a:t>
            </a:r>
          </a:p>
          <a:p>
            <a:r>
              <a:rPr lang="en-US" altLang="zh-TW" sz="1100" dirty="0"/>
              <a:t>http://www.youtube.com/watch?v=RXpX9TJlpd0</a:t>
            </a:r>
            <a:endParaRPr lang="zh-TW" altLang="en-US" sz="1100" dirty="0"/>
          </a:p>
          <a:p>
            <a:endParaRPr lang="en-US" sz="1100" dirty="0"/>
          </a:p>
        </p:txBody>
      </p:sp>
      <p:pic>
        <p:nvPicPr>
          <p:cNvPr id="79" name="Picture 4" descr="canyon1s">
            <a:hlinkClick r:id="rId18" action="ppaction://hlinkfil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718" y="3918523"/>
            <a:ext cx="1710367" cy="115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2311" y="3042876"/>
            <a:ext cx="62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i="1" baseline="-25000" dirty="0" smtClean="0">
                <a:solidFill>
                  <a:srgbClr val="FF0000"/>
                </a:solidFill>
              </a:rPr>
              <a:t>1</a:t>
            </a:r>
            <a:r>
              <a:rPr lang="en-US" i="1" dirty="0" smtClean="0">
                <a:solidFill>
                  <a:srgbClr val="FF0000"/>
                </a:solidFill>
              </a:rPr>
              <a:t>,T</a:t>
            </a:r>
            <a:r>
              <a:rPr lang="en-US" i="1" baseline="-25000" dirty="0" smtClean="0">
                <a:solidFill>
                  <a:srgbClr val="FF0000"/>
                </a:solidFill>
              </a:rPr>
              <a:t>1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34506" y="3025221"/>
            <a:ext cx="62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i="1" baseline="-25000" dirty="0" smtClean="0">
                <a:solidFill>
                  <a:srgbClr val="FF0000"/>
                </a:solidFill>
              </a:rPr>
              <a:t>2</a:t>
            </a:r>
            <a:r>
              <a:rPr lang="en-US" i="1" dirty="0" smtClean="0">
                <a:solidFill>
                  <a:srgbClr val="FF0000"/>
                </a:solidFill>
              </a:rPr>
              <a:t>,T</a:t>
            </a:r>
            <a:r>
              <a:rPr lang="en-US" i="1" baseline="-25000" dirty="0" smtClean="0">
                <a:solidFill>
                  <a:srgbClr val="FF0000"/>
                </a:solidFill>
              </a:rPr>
              <a:t>2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666797"/>
              </p:ext>
            </p:extLst>
          </p:nvPr>
        </p:nvGraphicFramePr>
        <p:xfrm>
          <a:off x="4049184" y="3735388"/>
          <a:ext cx="68368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20" imgW="253800" imgH="228600" progId="Equation.3">
                  <p:embed/>
                </p:oleObj>
              </mc:Choice>
              <mc:Fallback>
                <p:oleObj name="Equation" r:id="rId20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184" y="3735388"/>
                        <a:ext cx="68368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822028"/>
              </p:ext>
            </p:extLst>
          </p:nvPr>
        </p:nvGraphicFramePr>
        <p:xfrm>
          <a:off x="5926667" y="4402138"/>
          <a:ext cx="6858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22" imgW="253800" imgH="228600" progId="Equation.3">
                  <p:embed/>
                </p:oleObj>
              </mc:Choice>
              <mc:Fallback>
                <p:oleObj name="Equation" r:id="rId22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667" y="4402138"/>
                        <a:ext cx="6858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23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to track the pose (rotation R, translation T) of the object with only 4 points.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94" y="2566150"/>
            <a:ext cx="4570011" cy="34229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6689" y="8714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Objective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0304" y="8714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Our proposal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5983" y="871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Perspective-Four-Point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84449" y="8714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Experiments &amp; Results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04726" y="87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BCBCB"/>
                </a:solidFill>
              </a:rPr>
              <a:t>Conclusion</a:t>
            </a:r>
            <a:endParaRPr lang="en-US" dirty="0">
              <a:solidFill>
                <a:srgbClr val="CBCBC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1780" y="8714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BCBCB"/>
                </a:solidFill>
              </a:rPr>
              <a:t>Kalman</a:t>
            </a:r>
            <a:r>
              <a:rPr lang="en-US" dirty="0" smtClean="0">
                <a:solidFill>
                  <a:srgbClr val="CBCBCB"/>
                </a:solidFill>
              </a:rPr>
              <a:t> Filter</a:t>
            </a:r>
            <a:endParaRPr lang="en-US" dirty="0">
              <a:solidFill>
                <a:srgbClr val="CBCBC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005" y="3158592"/>
            <a:ext cx="2526481" cy="2345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04726" y="3396343"/>
            <a:ext cx="111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rotation R</a:t>
            </a:r>
          </a:p>
        </p:txBody>
      </p:sp>
    </p:spTree>
    <p:extLst>
      <p:ext uri="{BB962C8B-B14F-4D97-AF65-F5344CB8AC3E}">
        <p14:creationId xmlns:p14="http://schemas.microsoft.com/office/powerpoint/2010/main" val="13055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UHK_template" id="{35DECD59-5593-C04A-B691-90FDCCFEBECA}" vid="{FD59D4F9-BF25-0844-8E62-497C572FD0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CUHK_template</Template>
  <TotalTime>2232</TotalTime>
  <Words>1971</Words>
  <Application>Microsoft Office PowerPoint</Application>
  <PresentationFormat>Custom</PresentationFormat>
  <Paragraphs>552</Paragraphs>
  <Slides>45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Equation</vt:lpstr>
      <vt:lpstr>公式</vt:lpstr>
      <vt:lpstr>Robust and efficient pose tracking using perspective-four-point algorithm and Kalman filter</vt:lpstr>
      <vt:lpstr>Contents</vt:lpstr>
      <vt:lpstr>PowerPoint Presentation</vt:lpstr>
      <vt:lpstr>PowerPoint Presentation</vt:lpstr>
      <vt:lpstr>Contents</vt:lpstr>
      <vt:lpstr>What are Rotation (R) and Translation (T)?: Motion of camera from world to camera coordinates</vt:lpstr>
      <vt:lpstr>3D to 2D projection</vt:lpstr>
      <vt:lpstr>3D computer vision main tasks: SFM structure from motion</vt:lpstr>
      <vt:lpstr>Objective</vt:lpstr>
      <vt:lpstr>Objective</vt:lpstr>
      <vt:lpstr>Contents</vt:lpstr>
      <vt:lpstr>Our proposal</vt:lpstr>
      <vt:lpstr>Our proposal</vt:lpstr>
      <vt:lpstr>Our proposal</vt:lpstr>
      <vt:lpstr>Contents</vt:lpstr>
      <vt:lpstr>Algorithm part 1</vt:lpstr>
      <vt:lpstr>Perspective-Four-Point</vt:lpstr>
      <vt:lpstr>Input/Output of pose estimation</vt:lpstr>
      <vt:lpstr>Perspective-Four-Point</vt:lpstr>
      <vt:lpstr>Perspective-Four-Point</vt:lpstr>
      <vt:lpstr>Perspective-Four-Point</vt:lpstr>
      <vt:lpstr>Perspective-Four-Point</vt:lpstr>
      <vt:lpstr>Problem Formulation</vt:lpstr>
      <vt:lpstr>Forming Constraints　Ｄ＝ｃｏｎｓｔａｎｔ</vt:lpstr>
      <vt:lpstr>Forming Constraints</vt:lpstr>
      <vt:lpstr>Extra Constraint</vt:lpstr>
      <vt:lpstr>Iterative Processing</vt:lpstr>
      <vt:lpstr>Algorithm part 2</vt:lpstr>
      <vt:lpstr>Kalman Filter</vt:lpstr>
      <vt:lpstr>Kalman Filter</vt:lpstr>
      <vt:lpstr>Define the Kalman state and measurement </vt:lpstr>
      <vt:lpstr>Contents</vt:lpstr>
      <vt:lpstr>Simulations</vt:lpstr>
      <vt:lpstr>Simulation Results</vt:lpstr>
      <vt:lpstr>PowerPoint Presentation</vt:lpstr>
      <vt:lpstr>Simulation Result (add noise) </vt:lpstr>
      <vt:lpstr>Real Experiments - Video</vt:lpstr>
      <vt:lpstr>Contents</vt:lpstr>
      <vt:lpstr>Discussion &amp; Conclusion</vt:lpstr>
      <vt:lpstr>Thank You!</vt:lpstr>
      <vt:lpstr>Ａｐｐｅｎｄｉｘ：Kalman Filter</vt:lpstr>
      <vt:lpstr>Kalman Filter</vt:lpstr>
      <vt:lpstr>Kalman Filter - Prediction</vt:lpstr>
      <vt:lpstr>Kalman Filter - Update</vt:lpstr>
      <vt:lpstr>Different type of Kalman Filter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World</dc:title>
  <dc:creator>KAM, Ho Chuen</dc:creator>
  <cp:lastModifiedBy>User</cp:lastModifiedBy>
  <cp:revision>167</cp:revision>
  <dcterms:created xsi:type="dcterms:W3CDTF">2017-04-23T05:47:43Z</dcterms:created>
  <dcterms:modified xsi:type="dcterms:W3CDTF">2017-05-20T04:14:38Z</dcterms:modified>
</cp:coreProperties>
</file>