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9" r:id="rId3"/>
    <p:sldId id="260" r:id="rId4"/>
    <p:sldId id="277" r:id="rId5"/>
    <p:sldId id="261" r:id="rId6"/>
    <p:sldId id="276" r:id="rId7"/>
    <p:sldId id="257" r:id="rId8"/>
    <p:sldId id="279" r:id="rId9"/>
    <p:sldId id="281" r:id="rId10"/>
    <p:sldId id="278" r:id="rId11"/>
    <p:sldId id="282" r:id="rId12"/>
    <p:sldId id="263" r:id="rId13"/>
    <p:sldId id="280" r:id="rId14"/>
    <p:sldId id="265" r:id="rId15"/>
    <p:sldId id="267" r:id="rId16"/>
    <p:sldId id="268" r:id="rId17"/>
    <p:sldId id="269" r:id="rId18"/>
    <p:sldId id="283" r:id="rId19"/>
    <p:sldId id="270" r:id="rId20"/>
    <p:sldId id="271" r:id="rId21"/>
    <p:sldId id="272" r:id="rId22"/>
    <p:sldId id="273" r:id="rId23"/>
  </p:sldIdLst>
  <p:sldSz cx="9144000" cy="6858000" type="overhead"/>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47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4668" autoAdjust="0"/>
  </p:normalViewPr>
  <p:slideViewPr>
    <p:cSldViewPr snapToGrid="0">
      <p:cViewPr varScale="1">
        <p:scale>
          <a:sx n="126" d="100"/>
          <a:sy n="126" d="100"/>
        </p:scale>
        <p:origin x="-119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3" d="100"/>
          <a:sy n="93" d="100"/>
        </p:scale>
        <p:origin x="-3726" y="-108"/>
      </p:cViewPr>
      <p:guideLst>
        <p:guide orient="horz" pos="3119"/>
        <p:guide pos="21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702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7021"/>
          </a:xfrm>
          <a:prstGeom prst="rect">
            <a:avLst/>
          </a:prstGeom>
        </p:spPr>
        <p:txBody>
          <a:bodyPr vert="horz" lIns="91440" tIns="45720" rIns="91440" bIns="45720" rtlCol="0"/>
          <a:lstStyle>
            <a:lvl1pPr algn="r">
              <a:defRPr sz="1200"/>
            </a:lvl1pPr>
          </a:lstStyle>
          <a:p>
            <a:fld id="{E3E30FA2-07EA-4124-9E4F-67FC887E7392}" type="datetimeFigureOut">
              <a:rPr lang="en-US" smtClean="0"/>
              <a:t>6/14/2017</a:t>
            </a:fld>
            <a:endParaRPr lang="en-US"/>
          </a:p>
        </p:txBody>
      </p:sp>
      <p:sp>
        <p:nvSpPr>
          <p:cNvPr id="4" name="Slide Image Placeholder 3"/>
          <p:cNvSpPr>
            <a:spLocks noGrp="1" noRot="1" noChangeAspect="1"/>
          </p:cNvSpPr>
          <p:nvPr>
            <p:ph type="sldImg" idx="2"/>
          </p:nvPr>
        </p:nvSpPr>
        <p:spPr>
          <a:xfrm>
            <a:off x="1168400" y="1238250"/>
            <a:ext cx="4457700" cy="3343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67263"/>
            <a:ext cx="5435600" cy="390048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08981"/>
            <a:ext cx="2944283" cy="4970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08981"/>
            <a:ext cx="2944283" cy="497020"/>
          </a:xfrm>
          <a:prstGeom prst="rect">
            <a:avLst/>
          </a:prstGeom>
        </p:spPr>
        <p:txBody>
          <a:bodyPr vert="horz" lIns="91440" tIns="45720" rIns="91440" bIns="45720" rtlCol="0" anchor="b"/>
          <a:lstStyle>
            <a:lvl1pPr algn="r">
              <a:defRPr sz="1200"/>
            </a:lvl1pPr>
          </a:lstStyle>
          <a:p>
            <a:fld id="{06B53B5B-DDA4-4CE8-A5E4-4AA64B149CBF}" type="slidenum">
              <a:rPr lang="en-US" smtClean="0"/>
              <a:t>‹#›</a:t>
            </a:fld>
            <a:endParaRPr lang="en-US"/>
          </a:p>
        </p:txBody>
      </p:sp>
    </p:spTree>
    <p:extLst>
      <p:ext uri="{BB962C8B-B14F-4D97-AF65-F5344CB8AC3E}">
        <p14:creationId xmlns:p14="http://schemas.microsoft.com/office/powerpoint/2010/main" val="386283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38250"/>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Normally, the traditional hand-crafted features often required expensive human labor and not generalize well</a:t>
            </a:r>
          </a:p>
          <a:p>
            <a:endParaRPr lang="en-US" dirty="0"/>
          </a:p>
        </p:txBody>
      </p:sp>
      <p:sp>
        <p:nvSpPr>
          <p:cNvPr id="4" name="Slide Number Placeholder 3"/>
          <p:cNvSpPr>
            <a:spLocks noGrp="1"/>
          </p:cNvSpPr>
          <p:nvPr>
            <p:ph type="sldNum" sz="quarter" idx="10"/>
          </p:nvPr>
        </p:nvSpPr>
        <p:spPr/>
        <p:txBody>
          <a:bodyPr/>
          <a:lstStyle/>
          <a:p>
            <a:fld id="{971AC5B2-F72A-47EB-8E4D-BC8FFF6C13BC}" type="slidenum">
              <a:rPr lang="en-US" smtClean="0"/>
              <a:t>3</a:t>
            </a:fld>
            <a:endParaRPr lang="en-US"/>
          </a:p>
        </p:txBody>
      </p:sp>
      <p:sp>
        <p:nvSpPr>
          <p:cNvPr id="5" name="Header Placeholder 4"/>
          <p:cNvSpPr>
            <a:spLocks noGrp="1"/>
          </p:cNvSpPr>
          <p:nvPr>
            <p:ph type="hdr" sz="quarter" idx="11"/>
          </p:nvPr>
        </p:nvSpPr>
        <p:spPr/>
        <p:txBody>
          <a:bodyPr/>
          <a:lstStyle/>
          <a:p>
            <a:r>
              <a:rPr lang="en-US" smtClean="0"/>
              <a:t>CUHK CSE Deep Vision Survey ZENG Zhiliang </a:t>
            </a:r>
            <a:endParaRPr lang="en-US"/>
          </a:p>
        </p:txBody>
      </p:sp>
    </p:spTree>
    <p:extLst>
      <p:ext uri="{BB962C8B-B14F-4D97-AF65-F5344CB8AC3E}">
        <p14:creationId xmlns:p14="http://schemas.microsoft.com/office/powerpoint/2010/main" val="2316980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38250"/>
            <a:ext cx="4457700" cy="3343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Normally, the traditional hand-crafted features often required expensive human labor and not generalize well</a:t>
            </a:r>
          </a:p>
          <a:p>
            <a:endParaRPr lang="en-US" dirty="0"/>
          </a:p>
        </p:txBody>
      </p:sp>
      <p:sp>
        <p:nvSpPr>
          <p:cNvPr id="4" name="Slide Number Placeholder 3"/>
          <p:cNvSpPr>
            <a:spLocks noGrp="1"/>
          </p:cNvSpPr>
          <p:nvPr>
            <p:ph type="sldNum" sz="quarter" idx="10"/>
          </p:nvPr>
        </p:nvSpPr>
        <p:spPr/>
        <p:txBody>
          <a:bodyPr/>
          <a:lstStyle/>
          <a:p>
            <a:fld id="{971AC5B2-F72A-47EB-8E4D-BC8FFF6C13BC}" type="slidenum">
              <a:rPr lang="en-US" smtClean="0"/>
              <a:t>5</a:t>
            </a:fld>
            <a:endParaRPr lang="en-US"/>
          </a:p>
        </p:txBody>
      </p:sp>
      <p:sp>
        <p:nvSpPr>
          <p:cNvPr id="5" name="Header Placeholder 4"/>
          <p:cNvSpPr>
            <a:spLocks noGrp="1"/>
          </p:cNvSpPr>
          <p:nvPr>
            <p:ph type="hdr" sz="quarter" idx="11"/>
          </p:nvPr>
        </p:nvSpPr>
        <p:spPr/>
        <p:txBody>
          <a:bodyPr/>
          <a:lstStyle/>
          <a:p>
            <a:r>
              <a:rPr lang="en-US" smtClean="0"/>
              <a:t>CUHK CSE Deep Vision Survey ZENG Zhiliang </a:t>
            </a:r>
            <a:endParaRPr lang="en-US"/>
          </a:p>
        </p:txBody>
      </p:sp>
    </p:spTree>
    <p:extLst>
      <p:ext uri="{BB962C8B-B14F-4D97-AF65-F5344CB8AC3E}">
        <p14:creationId xmlns:p14="http://schemas.microsoft.com/office/powerpoint/2010/main" val="2308827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38250"/>
            <a:ext cx="4457700" cy="3343275"/>
          </a:xfrm>
        </p:spPr>
      </p:sp>
      <p:sp>
        <p:nvSpPr>
          <p:cNvPr id="3" name="Notes Placeholder 2"/>
          <p:cNvSpPr>
            <a:spLocks noGrp="1"/>
          </p:cNvSpPr>
          <p:nvPr>
            <p:ph type="body" idx="1"/>
          </p:nvPr>
        </p:nvSpPr>
        <p:spPr/>
        <p:txBody>
          <a:bodyPr/>
          <a:lstStyle/>
          <a:p>
            <a:r>
              <a:rPr lang="en-US" dirty="0" smtClean="0"/>
              <a:t>Deconvolution to </a:t>
            </a:r>
            <a:r>
              <a:rPr lang="en-US" dirty="0" err="1" smtClean="0"/>
              <a:t>upsample</a:t>
            </a:r>
            <a:endParaRPr lang="en-US" dirty="0" smtClean="0"/>
          </a:p>
          <a:p>
            <a:r>
              <a:rPr lang="en-US" dirty="0"/>
              <a:t>The difference between FCN and CNN is that FCN replaces the FC (without convolution) layer with a fully connected CONV layers. It can provide </a:t>
            </a:r>
            <a:r>
              <a:rPr lang="en-US" b="1" dirty="0"/>
              <a:t>end-to-end training</a:t>
            </a:r>
            <a:r>
              <a:rPr lang="en-US" dirty="0"/>
              <a:t>, input one image and output an </a:t>
            </a:r>
            <a:r>
              <a:rPr lang="en-US" b="1" dirty="0"/>
              <a:t>semantic segmentation image with the same size of input</a:t>
            </a:r>
          </a:p>
          <a:p>
            <a:endParaRPr lang="en-US" dirty="0"/>
          </a:p>
        </p:txBody>
      </p:sp>
      <p:sp>
        <p:nvSpPr>
          <p:cNvPr id="4" name="Slide Number Placeholder 3"/>
          <p:cNvSpPr>
            <a:spLocks noGrp="1"/>
          </p:cNvSpPr>
          <p:nvPr>
            <p:ph type="sldNum" sz="quarter" idx="10"/>
          </p:nvPr>
        </p:nvSpPr>
        <p:spPr/>
        <p:txBody>
          <a:bodyPr/>
          <a:lstStyle/>
          <a:p>
            <a:fld id="{971AC5B2-F72A-47EB-8E4D-BC8FFF6C13BC}" type="slidenum">
              <a:rPr lang="en-US" smtClean="0"/>
              <a:t>7</a:t>
            </a:fld>
            <a:endParaRPr lang="en-US"/>
          </a:p>
        </p:txBody>
      </p:sp>
      <p:sp>
        <p:nvSpPr>
          <p:cNvPr id="5" name="Header Placeholder 4"/>
          <p:cNvSpPr>
            <a:spLocks noGrp="1"/>
          </p:cNvSpPr>
          <p:nvPr>
            <p:ph type="hdr" sz="quarter" idx="11"/>
          </p:nvPr>
        </p:nvSpPr>
        <p:spPr/>
        <p:txBody>
          <a:bodyPr/>
          <a:lstStyle/>
          <a:p>
            <a:r>
              <a:rPr lang="en-US" smtClean="0"/>
              <a:t>CUHK CSE Deep Vision Survey ZENG Zhiliang </a:t>
            </a:r>
            <a:endParaRPr lang="en-US"/>
          </a:p>
        </p:txBody>
      </p:sp>
    </p:spTree>
    <p:extLst>
      <p:ext uri="{BB962C8B-B14F-4D97-AF65-F5344CB8AC3E}">
        <p14:creationId xmlns:p14="http://schemas.microsoft.com/office/powerpoint/2010/main" val="4192881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38250"/>
            <a:ext cx="4457700" cy="3343275"/>
          </a:xfrm>
        </p:spPr>
      </p:sp>
      <p:sp>
        <p:nvSpPr>
          <p:cNvPr id="3" name="Notes Placeholder 2"/>
          <p:cNvSpPr>
            <a:spLocks noGrp="1"/>
          </p:cNvSpPr>
          <p:nvPr>
            <p:ph type="body" idx="1"/>
          </p:nvPr>
        </p:nvSpPr>
        <p:spPr/>
        <p:txBody>
          <a:bodyPr/>
          <a:lstStyle/>
          <a:p>
            <a:r>
              <a:rPr lang="en-US" sz="1200" dirty="0" smtClean="0"/>
              <a:t>fine-tune: </a:t>
            </a:r>
            <a:r>
              <a:rPr lang="en-US" sz="1200" baseline="0" dirty="0" smtClean="0"/>
              <a:t> we can download a pre-trained model, and re-use its parameter, since the FCN is trained to do semantic segmentation, we need to use new data to adjust its parameter to fit the tracking problem.</a:t>
            </a:r>
            <a:endParaRPr lang="en-US" dirty="0"/>
          </a:p>
        </p:txBody>
      </p:sp>
      <p:sp>
        <p:nvSpPr>
          <p:cNvPr id="4" name="Header Placeholder 3"/>
          <p:cNvSpPr>
            <a:spLocks noGrp="1"/>
          </p:cNvSpPr>
          <p:nvPr>
            <p:ph type="hdr" sz="quarter" idx="10"/>
          </p:nvPr>
        </p:nvSpPr>
        <p:spPr/>
        <p:txBody>
          <a:bodyPr/>
          <a:lstStyle/>
          <a:p>
            <a:r>
              <a:rPr lang="en-US" smtClean="0"/>
              <a:t>CUHK CSE Deep Vision Survey ZENG Zhiliang </a:t>
            </a:r>
            <a:endParaRPr lang="en-US"/>
          </a:p>
        </p:txBody>
      </p:sp>
      <p:sp>
        <p:nvSpPr>
          <p:cNvPr id="5" name="Slide Number Placeholder 4"/>
          <p:cNvSpPr>
            <a:spLocks noGrp="1"/>
          </p:cNvSpPr>
          <p:nvPr>
            <p:ph type="sldNum" sz="quarter" idx="11"/>
          </p:nvPr>
        </p:nvSpPr>
        <p:spPr/>
        <p:txBody>
          <a:bodyPr/>
          <a:lstStyle/>
          <a:p>
            <a:fld id="{971AC5B2-F72A-47EB-8E4D-BC8FFF6C13BC}" type="slidenum">
              <a:rPr lang="en-US" smtClean="0"/>
              <a:t>11</a:t>
            </a:fld>
            <a:endParaRPr lang="en-US"/>
          </a:p>
        </p:txBody>
      </p:sp>
    </p:spTree>
    <p:extLst>
      <p:ext uri="{BB962C8B-B14F-4D97-AF65-F5344CB8AC3E}">
        <p14:creationId xmlns:p14="http://schemas.microsoft.com/office/powerpoint/2010/main" val="2365623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0F4F27-B28B-458D-986B-344E323739E5}" type="datetime1">
              <a:rPr lang="en-US" smtClean="0"/>
              <a:t>6/14/2017</a:t>
            </a:fld>
            <a:endParaRPr lang="en-US"/>
          </a:p>
        </p:txBody>
      </p:sp>
      <p:sp>
        <p:nvSpPr>
          <p:cNvPr id="5" name="Footer Placeholder 4"/>
          <p:cNvSpPr>
            <a:spLocks noGrp="1"/>
          </p:cNvSpPr>
          <p:nvPr>
            <p:ph type="ftr" sz="quarter" idx="11"/>
          </p:nvPr>
        </p:nvSpPr>
        <p:spPr/>
        <p:txBody>
          <a:bodyPr/>
          <a:lstStyle/>
          <a:p>
            <a:r>
              <a:rPr lang="en-US" smtClean="0"/>
              <a:t>ANN approach to visual tracking, MVA17 v.7g</a:t>
            </a:r>
            <a:endParaRPr lang="en-US"/>
          </a:p>
        </p:txBody>
      </p:sp>
      <p:sp>
        <p:nvSpPr>
          <p:cNvPr id="6" name="Slide Number Placeholder 5"/>
          <p:cNvSpPr>
            <a:spLocks noGrp="1"/>
          </p:cNvSpPr>
          <p:nvPr>
            <p:ph type="sldNum" sz="quarter" idx="12"/>
          </p:nvPr>
        </p:nvSpPr>
        <p:spPr/>
        <p:txBody>
          <a:bodyPr/>
          <a:lstStyle/>
          <a:p>
            <a:fld id="{B23B02C3-F265-4A9C-B8C7-FCBFD5898A40}" type="slidenum">
              <a:rPr lang="en-US" smtClean="0"/>
              <a:t>‹#›</a:t>
            </a:fld>
            <a:endParaRPr lang="en-US"/>
          </a:p>
        </p:txBody>
      </p:sp>
    </p:spTree>
    <p:extLst>
      <p:ext uri="{BB962C8B-B14F-4D97-AF65-F5344CB8AC3E}">
        <p14:creationId xmlns:p14="http://schemas.microsoft.com/office/powerpoint/2010/main" val="1288700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74BBB-564F-4972-8331-499B75A22B81}" type="datetime1">
              <a:rPr lang="en-US" smtClean="0"/>
              <a:t>6/14/2017</a:t>
            </a:fld>
            <a:endParaRPr lang="en-US"/>
          </a:p>
        </p:txBody>
      </p:sp>
      <p:sp>
        <p:nvSpPr>
          <p:cNvPr id="5" name="Footer Placeholder 4"/>
          <p:cNvSpPr>
            <a:spLocks noGrp="1"/>
          </p:cNvSpPr>
          <p:nvPr>
            <p:ph type="ftr" sz="quarter" idx="11"/>
          </p:nvPr>
        </p:nvSpPr>
        <p:spPr/>
        <p:txBody>
          <a:bodyPr/>
          <a:lstStyle/>
          <a:p>
            <a:r>
              <a:rPr lang="en-US" smtClean="0"/>
              <a:t>ANN approach to visual tracking, MVA17 v.7g</a:t>
            </a:r>
            <a:endParaRPr lang="en-US"/>
          </a:p>
        </p:txBody>
      </p:sp>
      <p:sp>
        <p:nvSpPr>
          <p:cNvPr id="6" name="Slide Number Placeholder 5"/>
          <p:cNvSpPr>
            <a:spLocks noGrp="1"/>
          </p:cNvSpPr>
          <p:nvPr>
            <p:ph type="sldNum" sz="quarter" idx="12"/>
          </p:nvPr>
        </p:nvSpPr>
        <p:spPr/>
        <p:txBody>
          <a:bodyPr/>
          <a:lstStyle/>
          <a:p>
            <a:fld id="{B23B02C3-F265-4A9C-B8C7-FCBFD5898A40}" type="slidenum">
              <a:rPr lang="en-US" smtClean="0"/>
              <a:t>‹#›</a:t>
            </a:fld>
            <a:endParaRPr lang="en-US"/>
          </a:p>
        </p:txBody>
      </p:sp>
    </p:spTree>
    <p:extLst>
      <p:ext uri="{BB962C8B-B14F-4D97-AF65-F5344CB8AC3E}">
        <p14:creationId xmlns:p14="http://schemas.microsoft.com/office/powerpoint/2010/main" val="465734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313039-7A27-4087-8AD8-AF4A3110172E}" type="datetime1">
              <a:rPr lang="en-US" smtClean="0"/>
              <a:t>6/14/2017</a:t>
            </a:fld>
            <a:endParaRPr lang="en-US"/>
          </a:p>
        </p:txBody>
      </p:sp>
      <p:sp>
        <p:nvSpPr>
          <p:cNvPr id="5" name="Footer Placeholder 4"/>
          <p:cNvSpPr>
            <a:spLocks noGrp="1"/>
          </p:cNvSpPr>
          <p:nvPr>
            <p:ph type="ftr" sz="quarter" idx="11"/>
          </p:nvPr>
        </p:nvSpPr>
        <p:spPr/>
        <p:txBody>
          <a:bodyPr/>
          <a:lstStyle/>
          <a:p>
            <a:r>
              <a:rPr lang="en-US" smtClean="0"/>
              <a:t>ANN approach to visual tracking, MVA17 v.7g</a:t>
            </a:r>
            <a:endParaRPr lang="en-US"/>
          </a:p>
        </p:txBody>
      </p:sp>
      <p:sp>
        <p:nvSpPr>
          <p:cNvPr id="6" name="Slide Number Placeholder 5"/>
          <p:cNvSpPr>
            <a:spLocks noGrp="1"/>
          </p:cNvSpPr>
          <p:nvPr>
            <p:ph type="sldNum" sz="quarter" idx="12"/>
          </p:nvPr>
        </p:nvSpPr>
        <p:spPr/>
        <p:txBody>
          <a:bodyPr/>
          <a:lstStyle/>
          <a:p>
            <a:fld id="{B23B02C3-F265-4A9C-B8C7-FCBFD5898A40}" type="slidenum">
              <a:rPr lang="en-US" smtClean="0"/>
              <a:t>‹#›</a:t>
            </a:fld>
            <a:endParaRPr lang="en-US"/>
          </a:p>
        </p:txBody>
      </p:sp>
    </p:spTree>
    <p:extLst>
      <p:ext uri="{BB962C8B-B14F-4D97-AF65-F5344CB8AC3E}">
        <p14:creationId xmlns:p14="http://schemas.microsoft.com/office/powerpoint/2010/main" val="1740715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569CC0-0618-4868-8998-AD642F8F7E77}" type="datetime1">
              <a:rPr lang="en-US" smtClean="0"/>
              <a:t>6/14/2017</a:t>
            </a:fld>
            <a:endParaRPr lang="en-US"/>
          </a:p>
        </p:txBody>
      </p:sp>
      <p:sp>
        <p:nvSpPr>
          <p:cNvPr id="5" name="Footer Placeholder 4"/>
          <p:cNvSpPr>
            <a:spLocks noGrp="1"/>
          </p:cNvSpPr>
          <p:nvPr>
            <p:ph type="ftr" sz="quarter" idx="11"/>
          </p:nvPr>
        </p:nvSpPr>
        <p:spPr/>
        <p:txBody>
          <a:bodyPr/>
          <a:lstStyle/>
          <a:p>
            <a:r>
              <a:rPr lang="en-US" smtClean="0"/>
              <a:t>ANN approach to visual tracking, MVA17 v.7g</a:t>
            </a:r>
            <a:endParaRPr lang="en-US"/>
          </a:p>
        </p:txBody>
      </p:sp>
      <p:sp>
        <p:nvSpPr>
          <p:cNvPr id="6" name="Slide Number Placeholder 5"/>
          <p:cNvSpPr>
            <a:spLocks noGrp="1"/>
          </p:cNvSpPr>
          <p:nvPr>
            <p:ph type="sldNum" sz="quarter" idx="12"/>
          </p:nvPr>
        </p:nvSpPr>
        <p:spPr/>
        <p:txBody>
          <a:bodyPr/>
          <a:lstStyle/>
          <a:p>
            <a:fld id="{B23B02C3-F265-4A9C-B8C7-FCBFD5898A40}" type="slidenum">
              <a:rPr lang="en-US" smtClean="0"/>
              <a:t>‹#›</a:t>
            </a:fld>
            <a:endParaRPr lang="en-US"/>
          </a:p>
        </p:txBody>
      </p:sp>
    </p:spTree>
    <p:extLst>
      <p:ext uri="{BB962C8B-B14F-4D97-AF65-F5344CB8AC3E}">
        <p14:creationId xmlns:p14="http://schemas.microsoft.com/office/powerpoint/2010/main" val="2856421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357655-BD87-4C3C-949D-951E5CF6A58D}" type="datetime1">
              <a:rPr lang="en-US" smtClean="0"/>
              <a:t>6/14/2017</a:t>
            </a:fld>
            <a:endParaRPr lang="en-US"/>
          </a:p>
        </p:txBody>
      </p:sp>
      <p:sp>
        <p:nvSpPr>
          <p:cNvPr id="5" name="Footer Placeholder 4"/>
          <p:cNvSpPr>
            <a:spLocks noGrp="1"/>
          </p:cNvSpPr>
          <p:nvPr>
            <p:ph type="ftr" sz="quarter" idx="11"/>
          </p:nvPr>
        </p:nvSpPr>
        <p:spPr/>
        <p:txBody>
          <a:bodyPr/>
          <a:lstStyle/>
          <a:p>
            <a:r>
              <a:rPr lang="en-US" smtClean="0"/>
              <a:t>ANN approach to visual tracking, MVA17 v.7g</a:t>
            </a:r>
            <a:endParaRPr lang="en-US"/>
          </a:p>
        </p:txBody>
      </p:sp>
      <p:sp>
        <p:nvSpPr>
          <p:cNvPr id="6" name="Slide Number Placeholder 5"/>
          <p:cNvSpPr>
            <a:spLocks noGrp="1"/>
          </p:cNvSpPr>
          <p:nvPr>
            <p:ph type="sldNum" sz="quarter" idx="12"/>
          </p:nvPr>
        </p:nvSpPr>
        <p:spPr/>
        <p:txBody>
          <a:bodyPr/>
          <a:lstStyle/>
          <a:p>
            <a:fld id="{B23B02C3-F265-4A9C-B8C7-FCBFD5898A40}" type="slidenum">
              <a:rPr lang="en-US" smtClean="0"/>
              <a:t>‹#›</a:t>
            </a:fld>
            <a:endParaRPr lang="en-US"/>
          </a:p>
        </p:txBody>
      </p:sp>
    </p:spTree>
    <p:extLst>
      <p:ext uri="{BB962C8B-B14F-4D97-AF65-F5344CB8AC3E}">
        <p14:creationId xmlns:p14="http://schemas.microsoft.com/office/powerpoint/2010/main" val="3378321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7CD69D-300A-4A06-8E1D-AF75FBCFA84D}" type="datetime1">
              <a:rPr lang="en-US" smtClean="0"/>
              <a:t>6/14/2017</a:t>
            </a:fld>
            <a:endParaRPr lang="en-US"/>
          </a:p>
        </p:txBody>
      </p:sp>
      <p:sp>
        <p:nvSpPr>
          <p:cNvPr id="6" name="Footer Placeholder 5"/>
          <p:cNvSpPr>
            <a:spLocks noGrp="1"/>
          </p:cNvSpPr>
          <p:nvPr>
            <p:ph type="ftr" sz="quarter" idx="11"/>
          </p:nvPr>
        </p:nvSpPr>
        <p:spPr/>
        <p:txBody>
          <a:bodyPr/>
          <a:lstStyle/>
          <a:p>
            <a:r>
              <a:rPr lang="en-US" smtClean="0"/>
              <a:t>ANN approach to visual tracking, MVA17 v.7g</a:t>
            </a:r>
            <a:endParaRPr lang="en-US"/>
          </a:p>
        </p:txBody>
      </p:sp>
      <p:sp>
        <p:nvSpPr>
          <p:cNvPr id="7" name="Slide Number Placeholder 6"/>
          <p:cNvSpPr>
            <a:spLocks noGrp="1"/>
          </p:cNvSpPr>
          <p:nvPr>
            <p:ph type="sldNum" sz="quarter" idx="12"/>
          </p:nvPr>
        </p:nvSpPr>
        <p:spPr/>
        <p:txBody>
          <a:bodyPr/>
          <a:lstStyle/>
          <a:p>
            <a:fld id="{B23B02C3-F265-4A9C-B8C7-FCBFD5898A40}" type="slidenum">
              <a:rPr lang="en-US" smtClean="0"/>
              <a:t>‹#›</a:t>
            </a:fld>
            <a:endParaRPr lang="en-US"/>
          </a:p>
        </p:txBody>
      </p:sp>
    </p:spTree>
    <p:extLst>
      <p:ext uri="{BB962C8B-B14F-4D97-AF65-F5344CB8AC3E}">
        <p14:creationId xmlns:p14="http://schemas.microsoft.com/office/powerpoint/2010/main" val="4163625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36903E-4296-48E2-8C2E-30534FA52FB6}" type="datetime1">
              <a:rPr lang="en-US" smtClean="0"/>
              <a:t>6/14/2017</a:t>
            </a:fld>
            <a:endParaRPr lang="en-US"/>
          </a:p>
        </p:txBody>
      </p:sp>
      <p:sp>
        <p:nvSpPr>
          <p:cNvPr id="8" name="Footer Placeholder 7"/>
          <p:cNvSpPr>
            <a:spLocks noGrp="1"/>
          </p:cNvSpPr>
          <p:nvPr>
            <p:ph type="ftr" sz="quarter" idx="11"/>
          </p:nvPr>
        </p:nvSpPr>
        <p:spPr/>
        <p:txBody>
          <a:bodyPr/>
          <a:lstStyle/>
          <a:p>
            <a:r>
              <a:rPr lang="en-US" smtClean="0"/>
              <a:t>ANN approach to visual tracking, MVA17 v.7g</a:t>
            </a:r>
            <a:endParaRPr lang="en-US"/>
          </a:p>
        </p:txBody>
      </p:sp>
      <p:sp>
        <p:nvSpPr>
          <p:cNvPr id="9" name="Slide Number Placeholder 8"/>
          <p:cNvSpPr>
            <a:spLocks noGrp="1"/>
          </p:cNvSpPr>
          <p:nvPr>
            <p:ph type="sldNum" sz="quarter" idx="12"/>
          </p:nvPr>
        </p:nvSpPr>
        <p:spPr/>
        <p:txBody>
          <a:bodyPr/>
          <a:lstStyle/>
          <a:p>
            <a:fld id="{B23B02C3-F265-4A9C-B8C7-FCBFD5898A40}" type="slidenum">
              <a:rPr lang="en-US" smtClean="0"/>
              <a:t>‹#›</a:t>
            </a:fld>
            <a:endParaRPr lang="en-US"/>
          </a:p>
        </p:txBody>
      </p:sp>
    </p:spTree>
    <p:extLst>
      <p:ext uri="{BB962C8B-B14F-4D97-AF65-F5344CB8AC3E}">
        <p14:creationId xmlns:p14="http://schemas.microsoft.com/office/powerpoint/2010/main" val="3687922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DDF14B-5D33-4AF1-B32C-3C24A0A5F44A}" type="datetime1">
              <a:rPr lang="en-US" smtClean="0"/>
              <a:t>6/14/2017</a:t>
            </a:fld>
            <a:endParaRPr lang="en-US"/>
          </a:p>
        </p:txBody>
      </p:sp>
      <p:sp>
        <p:nvSpPr>
          <p:cNvPr id="4" name="Footer Placeholder 3"/>
          <p:cNvSpPr>
            <a:spLocks noGrp="1"/>
          </p:cNvSpPr>
          <p:nvPr>
            <p:ph type="ftr" sz="quarter" idx="11"/>
          </p:nvPr>
        </p:nvSpPr>
        <p:spPr/>
        <p:txBody>
          <a:bodyPr/>
          <a:lstStyle/>
          <a:p>
            <a:r>
              <a:rPr lang="en-US" smtClean="0"/>
              <a:t>ANN approach to visual tracking, MVA17 v.7g</a:t>
            </a:r>
            <a:endParaRPr lang="en-US"/>
          </a:p>
        </p:txBody>
      </p:sp>
      <p:sp>
        <p:nvSpPr>
          <p:cNvPr id="5" name="Slide Number Placeholder 4"/>
          <p:cNvSpPr>
            <a:spLocks noGrp="1"/>
          </p:cNvSpPr>
          <p:nvPr>
            <p:ph type="sldNum" sz="quarter" idx="12"/>
          </p:nvPr>
        </p:nvSpPr>
        <p:spPr/>
        <p:txBody>
          <a:bodyPr/>
          <a:lstStyle/>
          <a:p>
            <a:fld id="{B23B02C3-F265-4A9C-B8C7-FCBFD5898A40}" type="slidenum">
              <a:rPr lang="en-US" smtClean="0"/>
              <a:t>‹#›</a:t>
            </a:fld>
            <a:endParaRPr lang="en-US"/>
          </a:p>
        </p:txBody>
      </p:sp>
    </p:spTree>
    <p:extLst>
      <p:ext uri="{BB962C8B-B14F-4D97-AF65-F5344CB8AC3E}">
        <p14:creationId xmlns:p14="http://schemas.microsoft.com/office/powerpoint/2010/main" val="246800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9DA036-9ADE-4314-AEB3-719874C7E254}" type="datetime1">
              <a:rPr lang="en-US" smtClean="0"/>
              <a:t>6/14/2017</a:t>
            </a:fld>
            <a:endParaRPr lang="en-US"/>
          </a:p>
        </p:txBody>
      </p:sp>
      <p:sp>
        <p:nvSpPr>
          <p:cNvPr id="3" name="Footer Placeholder 2"/>
          <p:cNvSpPr>
            <a:spLocks noGrp="1"/>
          </p:cNvSpPr>
          <p:nvPr>
            <p:ph type="ftr" sz="quarter" idx="11"/>
          </p:nvPr>
        </p:nvSpPr>
        <p:spPr/>
        <p:txBody>
          <a:bodyPr/>
          <a:lstStyle/>
          <a:p>
            <a:r>
              <a:rPr lang="en-US" smtClean="0"/>
              <a:t>ANN approach to visual tracking, MVA17 v.7g</a:t>
            </a:r>
            <a:endParaRPr lang="en-US"/>
          </a:p>
        </p:txBody>
      </p:sp>
      <p:sp>
        <p:nvSpPr>
          <p:cNvPr id="4" name="Slide Number Placeholder 3"/>
          <p:cNvSpPr>
            <a:spLocks noGrp="1"/>
          </p:cNvSpPr>
          <p:nvPr>
            <p:ph type="sldNum" sz="quarter" idx="12"/>
          </p:nvPr>
        </p:nvSpPr>
        <p:spPr/>
        <p:txBody>
          <a:bodyPr/>
          <a:lstStyle/>
          <a:p>
            <a:fld id="{B23B02C3-F265-4A9C-B8C7-FCBFD5898A40}" type="slidenum">
              <a:rPr lang="en-US" smtClean="0"/>
              <a:t>‹#›</a:t>
            </a:fld>
            <a:endParaRPr lang="en-US"/>
          </a:p>
        </p:txBody>
      </p:sp>
    </p:spTree>
    <p:extLst>
      <p:ext uri="{BB962C8B-B14F-4D97-AF65-F5344CB8AC3E}">
        <p14:creationId xmlns:p14="http://schemas.microsoft.com/office/powerpoint/2010/main" val="87608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CAB603-56C5-4F1B-B698-A59A6BA61A78}" type="datetime1">
              <a:rPr lang="en-US" smtClean="0"/>
              <a:t>6/14/2017</a:t>
            </a:fld>
            <a:endParaRPr lang="en-US"/>
          </a:p>
        </p:txBody>
      </p:sp>
      <p:sp>
        <p:nvSpPr>
          <p:cNvPr id="6" name="Footer Placeholder 5"/>
          <p:cNvSpPr>
            <a:spLocks noGrp="1"/>
          </p:cNvSpPr>
          <p:nvPr>
            <p:ph type="ftr" sz="quarter" idx="11"/>
          </p:nvPr>
        </p:nvSpPr>
        <p:spPr/>
        <p:txBody>
          <a:bodyPr/>
          <a:lstStyle/>
          <a:p>
            <a:r>
              <a:rPr lang="en-US" smtClean="0"/>
              <a:t>ANN approach to visual tracking, MVA17 v.7g</a:t>
            </a:r>
            <a:endParaRPr lang="en-US"/>
          </a:p>
        </p:txBody>
      </p:sp>
      <p:sp>
        <p:nvSpPr>
          <p:cNvPr id="7" name="Slide Number Placeholder 6"/>
          <p:cNvSpPr>
            <a:spLocks noGrp="1"/>
          </p:cNvSpPr>
          <p:nvPr>
            <p:ph type="sldNum" sz="quarter" idx="12"/>
          </p:nvPr>
        </p:nvSpPr>
        <p:spPr/>
        <p:txBody>
          <a:bodyPr/>
          <a:lstStyle/>
          <a:p>
            <a:fld id="{B23B02C3-F265-4A9C-B8C7-FCBFD5898A40}" type="slidenum">
              <a:rPr lang="en-US" smtClean="0"/>
              <a:t>‹#›</a:t>
            </a:fld>
            <a:endParaRPr lang="en-US"/>
          </a:p>
        </p:txBody>
      </p:sp>
    </p:spTree>
    <p:extLst>
      <p:ext uri="{BB962C8B-B14F-4D97-AF65-F5344CB8AC3E}">
        <p14:creationId xmlns:p14="http://schemas.microsoft.com/office/powerpoint/2010/main" val="4003425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7EDFA91-FD94-4E0A-A52B-26322539D138}" type="datetime1">
              <a:rPr lang="en-US" smtClean="0"/>
              <a:t>6/14/2017</a:t>
            </a:fld>
            <a:endParaRPr lang="en-US"/>
          </a:p>
        </p:txBody>
      </p:sp>
      <p:sp>
        <p:nvSpPr>
          <p:cNvPr id="6" name="Footer Placeholder 5"/>
          <p:cNvSpPr>
            <a:spLocks noGrp="1"/>
          </p:cNvSpPr>
          <p:nvPr>
            <p:ph type="ftr" sz="quarter" idx="11"/>
          </p:nvPr>
        </p:nvSpPr>
        <p:spPr/>
        <p:txBody>
          <a:bodyPr/>
          <a:lstStyle/>
          <a:p>
            <a:r>
              <a:rPr lang="en-US" smtClean="0"/>
              <a:t>ANN approach to visual tracking, MVA17 v.7g</a:t>
            </a:r>
            <a:endParaRPr lang="en-US"/>
          </a:p>
        </p:txBody>
      </p:sp>
      <p:sp>
        <p:nvSpPr>
          <p:cNvPr id="7" name="Slide Number Placeholder 6"/>
          <p:cNvSpPr>
            <a:spLocks noGrp="1"/>
          </p:cNvSpPr>
          <p:nvPr>
            <p:ph type="sldNum" sz="quarter" idx="12"/>
          </p:nvPr>
        </p:nvSpPr>
        <p:spPr/>
        <p:txBody>
          <a:bodyPr/>
          <a:lstStyle/>
          <a:p>
            <a:fld id="{B23B02C3-F265-4A9C-B8C7-FCBFD5898A40}" type="slidenum">
              <a:rPr lang="en-US" smtClean="0"/>
              <a:t>‹#›</a:t>
            </a:fld>
            <a:endParaRPr lang="en-US"/>
          </a:p>
        </p:txBody>
      </p:sp>
    </p:spTree>
    <p:extLst>
      <p:ext uri="{BB962C8B-B14F-4D97-AF65-F5344CB8AC3E}">
        <p14:creationId xmlns:p14="http://schemas.microsoft.com/office/powerpoint/2010/main" val="181764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DAC350-26AA-4727-AD02-9096DDD3F139}" type="datetime1">
              <a:rPr lang="en-US" smtClean="0"/>
              <a:t>6/14/2017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ANN approach to visual tracking, MVA17 v.7g</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3B02C3-F265-4A9C-B8C7-FCBFD5898A40}" type="slidenum">
              <a:rPr lang="en-US" smtClean="0"/>
              <a:t>‹#›</a:t>
            </a:fld>
            <a:endParaRPr lang="en-US"/>
          </a:p>
        </p:txBody>
      </p:sp>
    </p:spTree>
    <p:extLst>
      <p:ext uri="{BB962C8B-B14F-4D97-AF65-F5344CB8AC3E}">
        <p14:creationId xmlns:p14="http://schemas.microsoft.com/office/powerpoint/2010/main" val="55989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15.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6.png"/><Relationship Id="rId7" Type="http://schemas.openxmlformats.org/officeDocument/2006/relationships/image" Target="../media/image18.jpg"/><Relationship Id="rId2" Type="http://schemas.openxmlformats.org/officeDocument/2006/relationships/image" Target="../media/image140.pn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basketball-fixed.mp4" TargetMode="External"/><Relationship Id="rId1" Type="http://schemas.openxmlformats.org/officeDocument/2006/relationships/slideLayout" Target="../slideLayouts/slideLayout2.xml"/><Relationship Id="rId4" Type="http://schemas.openxmlformats.org/officeDocument/2006/relationships/hyperlink" Target="https://youtu.be/WcQLmTi07O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fontScale="90000"/>
          </a:bodyPr>
          <a:lstStyle/>
          <a:p>
            <a:r>
              <a:rPr lang="en-US" dirty="0"/>
              <a:t>A neural network approach to visual tracking</a:t>
            </a:r>
            <a:endParaRPr lang="zh-HK" altLang="en-US" sz="9600" dirty="0"/>
          </a:p>
        </p:txBody>
      </p:sp>
      <p:sp>
        <p:nvSpPr>
          <p:cNvPr id="3" name="Subtitle 2"/>
          <p:cNvSpPr>
            <a:spLocks noGrp="1"/>
          </p:cNvSpPr>
          <p:nvPr>
            <p:ph type="subTitle" idx="1"/>
          </p:nvPr>
        </p:nvSpPr>
        <p:spPr/>
        <p:txBody>
          <a:bodyPr>
            <a:normAutofit lnSpcReduction="10000"/>
          </a:bodyPr>
          <a:lstStyle/>
          <a:p>
            <a:r>
              <a:rPr lang="en-US" dirty="0" err="1"/>
              <a:t>Zhe</a:t>
            </a:r>
            <a:r>
              <a:rPr lang="en-US" dirty="0"/>
              <a:t> Zhang, Kin Hong Wong*, </a:t>
            </a:r>
            <a:r>
              <a:rPr lang="en-US" dirty="0" err="1"/>
              <a:t>Zhiliang</a:t>
            </a:r>
            <a:r>
              <a:rPr lang="en-US" dirty="0"/>
              <a:t> </a:t>
            </a:r>
            <a:r>
              <a:rPr lang="en-US" dirty="0" err="1"/>
              <a:t>Zeng</a:t>
            </a:r>
            <a:r>
              <a:rPr lang="en-US" dirty="0"/>
              <a:t>, Lei Zhu</a:t>
            </a:r>
          </a:p>
          <a:p>
            <a:r>
              <a:rPr lang="en-US" altLang="zh-HK" dirty="0"/>
              <a:t> Department of Computer Science and Engineering</a:t>
            </a:r>
          </a:p>
          <a:p>
            <a:r>
              <a:rPr lang="en-US" altLang="zh-HK" dirty="0"/>
              <a:t>The Chinese University of Hong Kong</a:t>
            </a:r>
          </a:p>
          <a:p>
            <a:r>
              <a:rPr lang="en-US" dirty="0"/>
              <a:t>Contact: *khwong@cse.cuhk.edu.hk</a:t>
            </a:r>
            <a:endParaRPr lang="zh-HK" altLang="en-US" dirty="0"/>
          </a:p>
          <a:p>
            <a:endParaRPr lang="en-US" dirty="0"/>
          </a:p>
        </p:txBody>
      </p:sp>
      <p:sp>
        <p:nvSpPr>
          <p:cNvPr id="4" name="Footer Placeholder 3"/>
          <p:cNvSpPr>
            <a:spLocks noGrp="1"/>
          </p:cNvSpPr>
          <p:nvPr>
            <p:ph type="ftr" sz="quarter" idx="11"/>
          </p:nvPr>
        </p:nvSpPr>
        <p:spPr/>
        <p:txBody>
          <a:bodyPr/>
          <a:lstStyle/>
          <a:p>
            <a:r>
              <a:rPr lang="en-US" smtClean="0"/>
              <a:t>ANN approach to visual tracking, MVA17 v.7g</a:t>
            </a:r>
            <a:endParaRPr lang="en-US"/>
          </a:p>
        </p:txBody>
      </p:sp>
      <p:sp>
        <p:nvSpPr>
          <p:cNvPr id="5" name="Slide Number Placeholder 4"/>
          <p:cNvSpPr>
            <a:spLocks noGrp="1"/>
          </p:cNvSpPr>
          <p:nvPr>
            <p:ph type="sldNum" sz="quarter" idx="12"/>
          </p:nvPr>
        </p:nvSpPr>
        <p:spPr/>
        <p:txBody>
          <a:bodyPr/>
          <a:lstStyle/>
          <a:p>
            <a:fld id="{B23B02C3-F265-4A9C-B8C7-FCBFD5898A40}" type="slidenum">
              <a:rPr lang="en-US" smtClean="0"/>
              <a:t>1</a:t>
            </a:fld>
            <a:endParaRPr lang="en-US"/>
          </a:p>
        </p:txBody>
      </p:sp>
    </p:spTree>
    <p:extLst>
      <p:ext uri="{BB962C8B-B14F-4D97-AF65-F5344CB8AC3E}">
        <p14:creationId xmlns:p14="http://schemas.microsoft.com/office/powerpoint/2010/main" val="4014447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solidFill>
                  <a:srgbClr val="1C4786"/>
                </a:solidFill>
              </a:rPr>
              <a:t>Contents</a:t>
            </a:r>
            <a:endParaRPr lang="en-US" sz="6000" dirty="0">
              <a:solidFill>
                <a:srgbClr val="1C4786"/>
              </a:solidFill>
            </a:endParaRPr>
          </a:p>
        </p:txBody>
      </p:sp>
      <p:sp>
        <p:nvSpPr>
          <p:cNvPr id="3" name="Content Placeholder 2"/>
          <p:cNvSpPr>
            <a:spLocks noGrp="1"/>
          </p:cNvSpPr>
          <p:nvPr>
            <p:ph idx="1"/>
          </p:nvPr>
        </p:nvSpPr>
        <p:spPr/>
        <p:txBody>
          <a:bodyPr>
            <a:normAutofit/>
          </a:bodyPr>
          <a:lstStyle/>
          <a:p>
            <a:r>
              <a:rPr lang="en-US" sz="4000" dirty="0"/>
              <a:t>Introduction</a:t>
            </a:r>
          </a:p>
          <a:p>
            <a:r>
              <a:rPr lang="en-US" sz="4000" dirty="0"/>
              <a:t>Motivation</a:t>
            </a:r>
          </a:p>
          <a:p>
            <a:r>
              <a:rPr lang="en-US" sz="4000" dirty="0"/>
              <a:t>What is FCN?</a:t>
            </a:r>
          </a:p>
          <a:p>
            <a:r>
              <a:rPr lang="en-US" sz="4000" dirty="0" smtClean="0">
                <a:solidFill>
                  <a:srgbClr val="FF0000"/>
                </a:solidFill>
              </a:rPr>
              <a:t>Procedures</a:t>
            </a:r>
          </a:p>
          <a:p>
            <a:r>
              <a:rPr lang="en-US" sz="4000" dirty="0" smtClean="0"/>
              <a:t>Result</a:t>
            </a:r>
          </a:p>
          <a:p>
            <a:r>
              <a:rPr lang="en-US" sz="4000" dirty="0" smtClean="0"/>
              <a:t>Conclusion </a:t>
            </a:r>
            <a:endParaRPr lang="en-US" sz="4000" dirty="0"/>
          </a:p>
          <a:p>
            <a:endParaRPr lang="en-US" sz="4000" dirty="0" smtClean="0"/>
          </a:p>
          <a:p>
            <a:endParaRPr lang="en-US" sz="4000" dirty="0" smtClean="0"/>
          </a:p>
          <a:p>
            <a:endParaRPr lang="en-US" sz="4000" dirty="0"/>
          </a:p>
        </p:txBody>
      </p:sp>
      <p:sp>
        <p:nvSpPr>
          <p:cNvPr id="4" name="Footer Placeholder 3"/>
          <p:cNvSpPr>
            <a:spLocks noGrp="1"/>
          </p:cNvSpPr>
          <p:nvPr>
            <p:ph type="ftr" sz="quarter" idx="11"/>
          </p:nvPr>
        </p:nvSpPr>
        <p:spPr/>
        <p:txBody>
          <a:bodyPr/>
          <a:lstStyle/>
          <a:p>
            <a:r>
              <a:rPr lang="en-US" smtClean="0"/>
              <a:t>ANN approach to visual tracking, MVA17 v.7g</a:t>
            </a:r>
            <a:endParaRPr lang="en-US"/>
          </a:p>
        </p:txBody>
      </p:sp>
      <p:sp>
        <p:nvSpPr>
          <p:cNvPr id="5" name="Slide Number Placeholder 4"/>
          <p:cNvSpPr>
            <a:spLocks noGrp="1"/>
          </p:cNvSpPr>
          <p:nvPr>
            <p:ph type="sldNum" sz="quarter" idx="12"/>
          </p:nvPr>
        </p:nvSpPr>
        <p:spPr/>
        <p:txBody>
          <a:bodyPr/>
          <a:lstStyle/>
          <a:p>
            <a:fld id="{095992DB-4634-4475-9C22-E77F9F909112}" type="slidenum">
              <a:rPr lang="en-US" smtClean="0"/>
              <a:t>10</a:t>
            </a:fld>
            <a:endParaRPr lang="en-US"/>
          </a:p>
        </p:txBody>
      </p:sp>
    </p:spTree>
    <p:extLst>
      <p:ext uri="{BB962C8B-B14F-4D97-AF65-F5344CB8AC3E}">
        <p14:creationId xmlns:p14="http://schemas.microsoft.com/office/powerpoint/2010/main" val="1095246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58878" y="77960"/>
            <a:ext cx="7886700" cy="1325563"/>
          </a:xfrm>
        </p:spPr>
        <p:txBody>
          <a:bodyPr>
            <a:normAutofit/>
          </a:bodyPr>
          <a:lstStyle/>
          <a:p>
            <a:r>
              <a:rPr lang="en-US" sz="6000" dirty="0" smtClean="0">
                <a:solidFill>
                  <a:srgbClr val="1C4786"/>
                </a:solidFill>
              </a:rPr>
              <a:t>Procedures </a:t>
            </a:r>
            <a:endParaRPr lang="en-US" sz="6000" dirty="0"/>
          </a:p>
        </p:txBody>
      </p:sp>
      <p:sp>
        <p:nvSpPr>
          <p:cNvPr id="10" name="Content Placeholder 2"/>
          <p:cNvSpPr>
            <a:spLocks noGrp="1"/>
          </p:cNvSpPr>
          <p:nvPr>
            <p:ph idx="1"/>
          </p:nvPr>
        </p:nvSpPr>
        <p:spPr>
          <a:xfrm>
            <a:off x="605979" y="1334418"/>
            <a:ext cx="7886700" cy="4351338"/>
          </a:xfrm>
        </p:spPr>
        <p:txBody>
          <a:bodyPr>
            <a:noAutofit/>
          </a:bodyPr>
          <a:lstStyle/>
          <a:p>
            <a:r>
              <a:rPr lang="en-US" dirty="0" smtClean="0"/>
              <a:t>Our window is : </a:t>
            </a:r>
            <a:r>
              <a:rPr lang="en-US" i="1" dirty="0" smtClean="0"/>
              <a:t>s x s</a:t>
            </a:r>
            <a:r>
              <a:rPr lang="en-US" dirty="0" smtClean="0"/>
              <a:t>=128x128</a:t>
            </a:r>
          </a:p>
          <a:p>
            <a:r>
              <a:rPr lang="en-US" dirty="0" smtClean="0"/>
              <a:t>For the first frame:</a:t>
            </a:r>
          </a:p>
          <a:p>
            <a:pPr lvl="1"/>
            <a:r>
              <a:rPr lang="en-US" dirty="0" smtClean="0"/>
              <a:t>Use the first ground truth data  :</a:t>
            </a:r>
            <a:r>
              <a:rPr lang="en-US" dirty="0" err="1" smtClean="0"/>
              <a:t>w,h</a:t>
            </a:r>
            <a:r>
              <a:rPr lang="en-US" dirty="0" smtClean="0"/>
              <a:t>, center </a:t>
            </a:r>
            <a:r>
              <a:rPr lang="en-US" i="1" dirty="0" smtClean="0"/>
              <a:t>(</a:t>
            </a:r>
            <a:r>
              <a:rPr lang="en-US" i="1" dirty="0" err="1" smtClean="0"/>
              <a:t>c</a:t>
            </a:r>
            <a:r>
              <a:rPr lang="en-US" i="1" baseline="-25000" dirty="0" err="1" smtClean="0"/>
              <a:t>x</a:t>
            </a:r>
            <a:r>
              <a:rPr lang="en-US" i="1" dirty="0" err="1" smtClean="0"/>
              <a:t>,c</a:t>
            </a:r>
            <a:r>
              <a:rPr lang="en-US" i="1" baseline="-25000" dirty="0" err="1" smtClean="0"/>
              <a:t>y</a:t>
            </a:r>
            <a:r>
              <a:rPr lang="en-US" i="1" dirty="0" smtClean="0"/>
              <a:t>) </a:t>
            </a:r>
            <a:r>
              <a:rPr lang="en-US" dirty="0" smtClean="0"/>
              <a:t>of the target window provided by the dataset.</a:t>
            </a:r>
          </a:p>
          <a:p>
            <a:pPr lvl="1"/>
            <a:r>
              <a:rPr lang="en-US" dirty="0" smtClean="0"/>
              <a:t>Find </a:t>
            </a:r>
            <a:r>
              <a:rPr lang="en-US" i="1" dirty="0" smtClean="0"/>
              <a:t>E</a:t>
            </a:r>
            <a:r>
              <a:rPr lang="en-US" dirty="0" smtClean="0"/>
              <a:t> based on </a:t>
            </a:r>
            <a:r>
              <a:rPr lang="en-US" i="1" dirty="0" err="1" smtClean="0"/>
              <a:t>w,h,s</a:t>
            </a:r>
            <a:r>
              <a:rPr lang="en-US" i="1" dirty="0" smtClean="0"/>
              <a:t>,</a:t>
            </a:r>
            <a:r>
              <a:rPr lang="en-US" i="1" dirty="0" smtClean="0">
                <a:sym typeface="Symbol"/>
              </a:rPr>
              <a:t>=4</a:t>
            </a:r>
            <a:r>
              <a:rPr lang="en-US" i="1" dirty="0" smtClean="0"/>
              <a:t>:</a:t>
            </a:r>
          </a:p>
          <a:p>
            <a:pPr lvl="1" fontAlgn="t"/>
            <a:r>
              <a:rPr lang="en-US" dirty="0" smtClean="0"/>
              <a:t>The label </a:t>
            </a:r>
            <a:r>
              <a:rPr lang="en-US" dirty="0"/>
              <a:t>(</a:t>
            </a:r>
            <a:r>
              <a:rPr lang="en-US" i="1" dirty="0" err="1"/>
              <a:t>f</a:t>
            </a:r>
            <a:r>
              <a:rPr lang="en-US" i="1" baseline="-25000" dirty="0" err="1"/>
              <a:t>i,j</a:t>
            </a:r>
            <a:r>
              <a:rPr lang="en-US" dirty="0"/>
              <a:t> </a:t>
            </a:r>
            <a:r>
              <a:rPr lang="en-US" dirty="0" smtClean="0"/>
              <a:t>) for </a:t>
            </a:r>
            <a:r>
              <a:rPr lang="en-US" dirty="0"/>
              <a:t>FCN </a:t>
            </a:r>
            <a:r>
              <a:rPr lang="en-US" dirty="0" smtClean="0"/>
              <a:t>of pixel </a:t>
            </a:r>
            <a:r>
              <a:rPr lang="en-US" i="1" dirty="0" smtClean="0"/>
              <a:t>(</a:t>
            </a:r>
            <a:r>
              <a:rPr lang="en-US" i="1" dirty="0" err="1"/>
              <a:t>i</a:t>
            </a:r>
            <a:r>
              <a:rPr lang="en-US" i="1" dirty="0" err="1" smtClean="0"/>
              <a:t>,j</a:t>
            </a:r>
            <a:r>
              <a:rPr lang="en-US" i="1" dirty="0" smtClean="0"/>
              <a:t>)</a:t>
            </a:r>
            <a:r>
              <a:rPr lang="en-US" dirty="0" smtClean="0"/>
              <a:t> is generated by a Gaussian function of user selected </a:t>
            </a:r>
            <a:r>
              <a:rPr lang="en-US" dirty="0" smtClean="0">
                <a:sym typeface="Symbol"/>
              </a:rPr>
              <a:t></a:t>
            </a:r>
            <a:endParaRPr lang="en-US" dirty="0" smtClean="0"/>
          </a:p>
          <a:p>
            <a:endParaRPr lang="en-US" dirty="0"/>
          </a:p>
          <a:p>
            <a:pPr lvl="1"/>
            <a:r>
              <a:rPr lang="en-US" dirty="0" smtClean="0"/>
              <a:t>After FCN training </a:t>
            </a:r>
            <a:r>
              <a:rPr lang="en-US" dirty="0"/>
              <a:t>(</a:t>
            </a:r>
            <a:r>
              <a:rPr lang="en-US" dirty="0" smtClean="0"/>
              <a:t>100 iterations) , it can predict </a:t>
            </a:r>
            <a:r>
              <a:rPr lang="en-US" altLang="zh-CN" dirty="0" smtClean="0"/>
              <a:t>the</a:t>
            </a:r>
            <a:r>
              <a:rPr lang="en-US" dirty="0" smtClean="0"/>
              <a:t> response (heat) map.</a:t>
            </a:r>
          </a:p>
          <a:p>
            <a:r>
              <a:rPr lang="en-US" altLang="zh-CN" dirty="0" smtClean="0"/>
              <a:t>From the second frame onward during tracking:</a:t>
            </a:r>
          </a:p>
          <a:p>
            <a:pPr lvl="1"/>
            <a:r>
              <a:rPr lang="en-US" altLang="zh-CN" dirty="0" smtClean="0"/>
              <a:t>Using the generated label and response map to re-train the model (once for each subsequence frame).</a:t>
            </a:r>
            <a:endParaRPr lang="en-US" dirty="0"/>
          </a:p>
        </p:txBody>
      </p:sp>
      <p:sp>
        <p:nvSpPr>
          <p:cNvPr id="2" name="Footer Placeholder 1"/>
          <p:cNvSpPr>
            <a:spLocks noGrp="1"/>
          </p:cNvSpPr>
          <p:nvPr>
            <p:ph type="ftr" sz="quarter" idx="11"/>
          </p:nvPr>
        </p:nvSpPr>
        <p:spPr>
          <a:xfrm>
            <a:off x="5976190" y="6492875"/>
            <a:ext cx="3086100" cy="365125"/>
          </a:xfrm>
        </p:spPr>
        <p:txBody>
          <a:bodyPr/>
          <a:lstStyle/>
          <a:p>
            <a:r>
              <a:rPr lang="en-US" smtClean="0"/>
              <a:t>ANN approach to visual tracking, MVA17 v.7g</a:t>
            </a:r>
            <a:endParaRPr lang="en-US" dirty="0"/>
          </a:p>
        </p:txBody>
      </p:sp>
      <p:sp>
        <p:nvSpPr>
          <p:cNvPr id="3" name="Slide Number Placeholder 2"/>
          <p:cNvSpPr>
            <a:spLocks noGrp="1"/>
          </p:cNvSpPr>
          <p:nvPr>
            <p:ph type="sldNum" sz="quarter" idx="12"/>
          </p:nvPr>
        </p:nvSpPr>
        <p:spPr/>
        <p:txBody>
          <a:bodyPr/>
          <a:lstStyle/>
          <a:p>
            <a:fld id="{095992DB-4634-4475-9C22-E77F9F909112}" type="slidenum">
              <a:rPr lang="en-US" smtClean="0"/>
              <a:t>11</a:t>
            </a:fld>
            <a:endParaRPr lang="en-US"/>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2992858146"/>
                  </p:ext>
                </p:extLst>
              </p:nvPr>
            </p:nvGraphicFramePr>
            <p:xfrm>
              <a:off x="3894670" y="3793625"/>
              <a:ext cx="5249330" cy="967296"/>
            </p:xfrm>
            <a:graphic>
              <a:graphicData uri="http://schemas.openxmlformats.org/drawingml/2006/table">
                <a:tbl>
                  <a:tblPr firstRow="1" bandRow="1">
                    <a:tableStyleId>{5C22544A-7EE6-4342-B048-85BDC9FD1C3A}</a:tableStyleId>
                  </a:tblPr>
                  <a:tblGrid>
                    <a:gridCol w="445614">
                      <a:extLst>
                        <a:ext uri="{9D8B030D-6E8A-4147-A177-3AD203B41FA5}">
                          <a16:colId xmlns="" xmlns:a16="http://schemas.microsoft.com/office/drawing/2014/main" val="4230909532"/>
                        </a:ext>
                      </a:extLst>
                    </a:gridCol>
                    <a:gridCol w="4268979">
                      <a:extLst>
                        <a:ext uri="{9D8B030D-6E8A-4147-A177-3AD203B41FA5}">
                          <a16:colId xmlns="" xmlns:a16="http://schemas.microsoft.com/office/drawing/2014/main" val="4150757518"/>
                        </a:ext>
                      </a:extLst>
                    </a:gridCol>
                    <a:gridCol w="534737">
                      <a:extLst>
                        <a:ext uri="{9D8B030D-6E8A-4147-A177-3AD203B41FA5}">
                          <a16:colId xmlns="" xmlns:a16="http://schemas.microsoft.com/office/drawing/2014/main" val="924684923"/>
                        </a:ext>
                      </a:extLst>
                    </a:gridCol>
                  </a:tblGrid>
                  <a:tr h="937068">
                    <a:tc>
                      <a:txBody>
                        <a:bodyPr/>
                        <a:lstStyle/>
                        <a:p>
                          <a:endParaRPr lang="en-US" dirty="0"/>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prstClr val="black"/>
                                        </a:solidFill>
                                        <a:effectLst/>
                                        <a:uLnTx/>
                                        <a:uFillTx/>
                                        <a:latin typeface="Cambria Math"/>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𝑖𝑗</m:t>
                                    </m:r>
                                  </m:sub>
                                </m:s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US" sz="2800" b="0" i="1" u="none" strike="noStrike" kern="1200" cap="none" spc="0" normalizeH="0" baseline="0" noProof="0" smtClean="0">
                                        <a:ln>
                                          <a:noFill/>
                                        </a:ln>
                                        <a:solidFill>
                                          <a:prstClr val="black"/>
                                        </a:solidFill>
                                        <a:effectLst/>
                                        <a:uLnTx/>
                                        <a:uFillTx/>
                                        <a:latin typeface="Cambria Math"/>
                                        <a:ea typeface="+mn-ea"/>
                                        <a:cs typeface="+mn-cs"/>
                                      </a:rPr>
                                    </m:ctrlPr>
                                  </m:sSup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m:t>
                                    </m:r>
                                  </m:e>
                                  <m:sup>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2800" b="0" i="1" u="none" strike="noStrike" kern="1200" cap="none" spc="0" normalizeH="0" baseline="0" noProof="0" smtClean="0">
                                            <a:ln>
                                              <a:noFill/>
                                            </a:ln>
                                            <a:solidFill>
                                              <a:prstClr val="black"/>
                                            </a:solidFill>
                                            <a:effectLst/>
                                            <a:uLnTx/>
                                            <a:uFillTx/>
                                            <a:latin typeface="Cambria Math"/>
                                            <a:ea typeface="+mn-ea"/>
                                            <a:cs typeface="+mn-cs"/>
                                          </a:rPr>
                                        </m:ctrlPr>
                                      </m:fPr>
                                      <m:num>
                                        <m:sSup>
                                          <m:sSupPr>
                                            <m:ctrlPr>
                                              <a:rPr kumimoji="0" lang="en-US" sz="2800" b="0" i="1" u="none" strike="noStrike" kern="1200" cap="none" spc="0" normalizeH="0" baseline="0" noProof="0" smtClean="0">
                                                <a:ln>
                                                  <a:noFill/>
                                                </a:ln>
                                                <a:solidFill>
                                                  <a:prstClr val="black"/>
                                                </a:solidFill>
                                                <a:effectLst/>
                                                <a:uLnTx/>
                                                <a:uFillTx/>
                                                <a:latin typeface="Cambria Math"/>
                                                <a:ea typeface="+mn-ea"/>
                                                <a:cs typeface="+mn-cs"/>
                                              </a:rPr>
                                            </m:ctrlPr>
                                          </m:sSupPr>
                                          <m:e>
                                            <m:d>
                                              <m:dPr>
                                                <m:begChr m:val="‖"/>
                                                <m:endChr m:val="‖"/>
                                                <m:ctrlPr>
                                                  <a:rPr kumimoji="0" lang="en-US" sz="2800" b="0" i="1" u="none" strike="noStrike" kern="1200" cap="none" spc="0" normalizeH="0" baseline="0" noProof="0" smtClean="0">
                                                    <a:ln>
                                                      <a:noFill/>
                                                    </a:ln>
                                                    <a:solidFill>
                                                      <a:prstClr val="black"/>
                                                    </a:solidFill>
                                                    <a:effectLst/>
                                                    <a:uLnTx/>
                                                    <a:uFillTx/>
                                                    <a:latin typeface="Cambria Math"/>
                                                    <a:ea typeface="+mn-ea"/>
                                                    <a:cs typeface="+mn-cs"/>
                                                  </a:rPr>
                                                </m:ctrlPr>
                                              </m:d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800" b="0" i="1" u="none" strike="noStrike" kern="1200" cap="none" spc="0" normalizeH="0" baseline="0" noProof="0" smtClean="0">
                                                        <a:ln>
                                                          <a:noFill/>
                                                        </a:ln>
                                                        <a:solidFill>
                                                          <a:prstClr val="black"/>
                                                        </a:solidFill>
                                                        <a:effectLst/>
                                                        <a:uLnTx/>
                                                        <a:uFillTx/>
                                                        <a:latin typeface="Cambria Math"/>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sub>
                                                </m:sSub>
                                              </m:e>
                                            </m:d>
                                          </m:e>
                                          <m:sup>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US" sz="2800" b="0" i="1" u="none" strike="noStrike" kern="1200" cap="none" spc="0" normalizeH="0" baseline="0" noProof="0" smtClean="0">
                                                <a:ln>
                                                  <a:noFill/>
                                                </a:ln>
                                                <a:solidFill>
                                                  <a:prstClr val="black"/>
                                                </a:solidFill>
                                                <a:effectLst/>
                                                <a:uLnTx/>
                                                <a:uFillTx/>
                                                <a:latin typeface="Cambria Math"/>
                                                <a:ea typeface="+mn-ea"/>
                                                <a:cs typeface="+mn-cs"/>
                                              </a:rPr>
                                            </m:ctrlPr>
                                          </m:sSupPr>
                                          <m:e>
                                            <m:d>
                                              <m:dPr>
                                                <m:begChr m:val="‖"/>
                                                <m:endChr m:val="‖"/>
                                                <m:ctrlPr>
                                                  <a:rPr kumimoji="0" lang="en-US" sz="2800" b="0" i="1" u="none" strike="noStrike" kern="1200" cap="none" spc="0" normalizeH="0" baseline="0" noProof="0" smtClean="0">
                                                    <a:ln>
                                                      <a:noFill/>
                                                    </a:ln>
                                                    <a:solidFill>
                                                      <a:prstClr val="black"/>
                                                    </a:solidFill>
                                                    <a:effectLst/>
                                                    <a:uLnTx/>
                                                    <a:uFillTx/>
                                                    <a:latin typeface="Cambria Math"/>
                                                    <a:ea typeface="+mn-ea"/>
                                                    <a:cs typeface="+mn-cs"/>
                                                  </a:rPr>
                                                </m:ctrlPr>
                                              </m:d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𝑗</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800" b="0" i="1" u="none" strike="noStrike" kern="1200" cap="none" spc="0" normalizeH="0" baseline="0" noProof="0" smtClean="0">
                                                        <a:ln>
                                                          <a:noFill/>
                                                        </a:ln>
                                                        <a:solidFill>
                                                          <a:prstClr val="black"/>
                                                        </a:solidFill>
                                                        <a:effectLst/>
                                                        <a:uLnTx/>
                                                        <a:uFillTx/>
                                                        <a:latin typeface="Cambria Math"/>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sub>
                                                </m:sSub>
                                              </m:e>
                                            </m:d>
                                          </m:e>
                                          <m:sup>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num>
                                      <m:den>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Sup>
                                          <m:sSupPr>
                                            <m:ctrlPr>
                                              <a:rPr kumimoji="0" lang="en-US" sz="2800" b="0" i="1" u="none" strike="noStrike" kern="1200" cap="none" spc="0" normalizeH="0" baseline="0" noProof="0" smtClean="0">
                                                <a:ln>
                                                  <a:noFill/>
                                                </a:ln>
                                                <a:solidFill>
                                                  <a:prstClr val="black"/>
                                                </a:solidFill>
                                                <a:effectLst/>
                                                <a:uLnTx/>
                                                <a:uFillTx/>
                                                <a:latin typeface="Cambria Math"/>
                                                <a:ea typeface="+mn-ea"/>
                                                <a:cs typeface="+mn-cs"/>
                                              </a:rPr>
                                            </m:ctrlPr>
                                          </m:sSup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𝜎</m:t>
                                            </m:r>
                                          </m:e>
                                          <m:sup>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en>
                                    </m:f>
                                  </m:sup>
                                </m:sSup>
                              </m:oMath>
                            </m:oMathPara>
                          </a14:m>
                          <a:endParaRPr lang="en-US" dirty="0"/>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chemeClr val="bg1"/>
                              </a:solidFill>
                            </a:rPr>
                            <a:t>4</a:t>
                          </a:r>
                        </a:p>
                        <a:p>
                          <a:pPr algn="ctr"/>
                          <a:endParaRPr lang="en-US" sz="2600" b="0" dirty="0">
                            <a:solidFill>
                              <a:srgbClr val="FF0000"/>
                            </a:solidFill>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094376981"/>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992858146"/>
                  </p:ext>
                </p:extLst>
              </p:nvPr>
            </p:nvGraphicFramePr>
            <p:xfrm>
              <a:off x="3894670" y="3793625"/>
              <a:ext cx="5249330" cy="967296"/>
            </p:xfrm>
            <a:graphic>
              <a:graphicData uri="http://schemas.openxmlformats.org/drawingml/2006/table">
                <a:tbl>
                  <a:tblPr firstRow="1" bandRow="1">
                    <a:tableStyleId>{5C22544A-7EE6-4342-B048-85BDC9FD1C3A}</a:tableStyleId>
                  </a:tblPr>
                  <a:tblGrid>
                    <a:gridCol w="445614">
                      <a:extLst>
                        <a:ext uri="{9D8B030D-6E8A-4147-A177-3AD203B41FA5}">
                          <a16:colId xmlns:a16="http://schemas.microsoft.com/office/drawing/2014/main" xmlns="" xmlns:a14="http://schemas.microsoft.com/office/drawing/2010/main" val="4230909532"/>
                        </a:ext>
                      </a:extLst>
                    </a:gridCol>
                    <a:gridCol w="4268979">
                      <a:extLst>
                        <a:ext uri="{9D8B030D-6E8A-4147-A177-3AD203B41FA5}">
                          <a16:colId xmlns:a16="http://schemas.microsoft.com/office/drawing/2014/main" xmlns="" xmlns:a14="http://schemas.microsoft.com/office/drawing/2010/main" val="4150757518"/>
                        </a:ext>
                      </a:extLst>
                    </a:gridCol>
                    <a:gridCol w="534737">
                      <a:extLst>
                        <a:ext uri="{9D8B030D-6E8A-4147-A177-3AD203B41FA5}">
                          <a16:colId xmlns:a16="http://schemas.microsoft.com/office/drawing/2014/main" xmlns="" xmlns:a14="http://schemas.microsoft.com/office/drawing/2010/main" val="924684923"/>
                        </a:ext>
                      </a:extLst>
                    </a:gridCol>
                  </a:tblGrid>
                  <a:tr h="967296">
                    <a:tc>
                      <a:txBody>
                        <a:bodyPr/>
                        <a:lstStyle/>
                        <a:p>
                          <a:endParaRPr lang="en-US" dirty="0"/>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1">
                          <a:blip r:embed="rId3"/>
                          <a:stretch>
                            <a:fillRect l="-10571" t="-3145" r="-12571"/>
                          </a:stretch>
                        </a:blipFill>
                      </a:tcPr>
                    </a:tc>
                    <a:tc>
                      <a:txBody>
                        <a:bodyPr/>
                        <a:lstStyle/>
                        <a:p>
                          <a:pPr algn="ctr"/>
                          <a:r>
                            <a:rPr lang="en-US" sz="1800" b="0" dirty="0" smtClean="0">
                              <a:solidFill>
                                <a:schemeClr val="bg1"/>
                              </a:solidFill>
                            </a:rPr>
                            <a:t>4</a:t>
                          </a:r>
                        </a:p>
                        <a:p>
                          <a:pPr algn="ctr"/>
                          <a:endParaRPr lang="en-US" sz="2600" b="0" dirty="0">
                            <a:solidFill>
                              <a:srgbClr val="FF0000"/>
                            </a:solidFill>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xmlns:a14="http://schemas.microsoft.com/office/drawing/2010/main" val="309437698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1315017918"/>
                  </p:ext>
                </p:extLst>
              </p:nvPr>
            </p:nvGraphicFramePr>
            <p:xfrm>
              <a:off x="4760926" y="2932124"/>
              <a:ext cx="4181554" cy="525844"/>
            </p:xfrm>
            <a:graphic>
              <a:graphicData uri="http://schemas.openxmlformats.org/drawingml/2006/table">
                <a:tbl>
                  <a:tblPr firstRow="1" bandRow="1">
                    <a:tableStyleId>{5C22544A-7EE6-4342-B048-85BDC9FD1C3A}</a:tableStyleId>
                  </a:tblPr>
                  <a:tblGrid>
                    <a:gridCol w="365886">
                      <a:extLst>
                        <a:ext uri="{9D8B030D-6E8A-4147-A177-3AD203B41FA5}">
                          <a16:colId xmlns="" xmlns:a16="http://schemas.microsoft.com/office/drawing/2014/main" val="3150916908"/>
                        </a:ext>
                      </a:extLst>
                    </a:gridCol>
                    <a:gridCol w="3397513">
                      <a:extLst>
                        <a:ext uri="{9D8B030D-6E8A-4147-A177-3AD203B41FA5}">
                          <a16:colId xmlns="" xmlns:a16="http://schemas.microsoft.com/office/drawing/2014/main" val="1069287232"/>
                        </a:ext>
                      </a:extLst>
                    </a:gridCol>
                    <a:gridCol w="418155">
                      <a:extLst>
                        <a:ext uri="{9D8B030D-6E8A-4147-A177-3AD203B41FA5}">
                          <a16:colId xmlns="" xmlns:a16="http://schemas.microsoft.com/office/drawing/2014/main" val="3302153865"/>
                        </a:ext>
                      </a:extLst>
                    </a:gridCol>
                  </a:tblGrid>
                  <a:tr h="453725">
                    <a:tc>
                      <a:txBody>
                        <a:bodyPr/>
                        <a:lstStyle/>
                        <a:p>
                          <a:endParaRPr lang="en-US" dirty="0"/>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14:m>
                            <m:oMathPara xmlns:m="http://schemas.openxmlformats.org/officeDocument/2006/math">
                              <m:oMathParaPr>
                                <m:jc m:val="center"/>
                              </m:oMathParaPr>
                              <m:oMath xmlns:m="http://schemas.openxmlformats.org/officeDocument/2006/math">
                                <m:r>
                                  <a:rPr kumimoji="0" lang="en-US"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m:t>
                                </m:r>
                                <m:r>
                                  <a:rPr kumimoji="0" lang="en-US"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unc>
                                  <m:funcPr>
                                    <m:ctrlPr>
                                      <a:rPr kumimoji="0" lang="en-US" sz="2600" b="0" i="1" u="none" strike="noStrike" kern="1200" cap="none" spc="0" normalizeH="0" baseline="0" noProof="0" smtClean="0">
                                        <a:ln>
                                          <a:noFill/>
                                        </a:ln>
                                        <a:solidFill>
                                          <a:prstClr val="black"/>
                                        </a:solidFill>
                                        <a:effectLst/>
                                        <a:uLnTx/>
                                        <a:uFillTx/>
                                        <a:latin typeface="Cambria Math"/>
                                        <a:ea typeface="+mn-ea"/>
                                        <a:cs typeface="+mn-cs"/>
                                      </a:rPr>
                                    </m:ctrlPr>
                                  </m:funcPr>
                                  <m:fName>
                                    <m:r>
                                      <m:rPr>
                                        <m:sty m:val="p"/>
                                      </m:rPr>
                                      <a:rPr kumimoji="0" lang="en-US" sz="26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max</m:t>
                                    </m:r>
                                  </m:fName>
                                  <m:e>
                                    <m:d>
                                      <m:dPr>
                                        <m:ctrlPr>
                                          <a:rPr kumimoji="0" lang="en-US" sz="2600" b="0" i="1" u="none" strike="noStrike" kern="1200" cap="none" spc="0" normalizeH="0" baseline="0" noProof="0" smtClean="0">
                                            <a:ln>
                                              <a:noFill/>
                                            </a:ln>
                                            <a:solidFill>
                                              <a:prstClr val="black"/>
                                            </a:solidFill>
                                            <a:effectLst/>
                                            <a:uLnTx/>
                                            <a:uFillTx/>
                                            <a:latin typeface="Cambria Math"/>
                                            <a:ea typeface="+mn-ea"/>
                                            <a:cs typeface="+mn-cs"/>
                                          </a:rPr>
                                        </m:ctrlPr>
                                      </m:dPr>
                                      <m:e>
                                        <m:r>
                                          <a:rPr kumimoji="0" lang="en-US"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m:t>
                                        </m:r>
                                        <m:r>
                                          <a:rPr kumimoji="0" lang="en-US"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𝛼</m:t>
                                        </m:r>
                                        <m:rad>
                                          <m:radPr>
                                            <m:degHide m:val="on"/>
                                            <m:ctrlPr>
                                              <a:rPr kumimoji="0" lang="en-US" sz="2600" b="0" i="1" u="none" strike="noStrike" kern="1200" cap="none" spc="0" normalizeH="0" baseline="0" noProof="0" smtClean="0">
                                                <a:ln>
                                                  <a:noFill/>
                                                </a:ln>
                                                <a:solidFill>
                                                  <a:prstClr val="black"/>
                                                </a:solidFill>
                                                <a:effectLst/>
                                                <a:uLnTx/>
                                                <a:uFillTx/>
                                                <a:latin typeface="Cambria Math"/>
                                                <a:ea typeface="+mn-ea"/>
                                                <a:cs typeface="+mn-cs"/>
                                              </a:rPr>
                                            </m:ctrlPr>
                                          </m:radPr>
                                          <m:deg/>
                                          <m:e>
                                            <m:r>
                                              <a:rPr kumimoji="0" lang="en-US"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𝑤h</m:t>
                                            </m:r>
                                          </m:e>
                                        </m:rad>
                                      </m:e>
                                    </m:d>
                                  </m:e>
                                </m:func>
                                <m:r>
                                  <a:rPr kumimoji="0" lang="en-US"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lang="en-US" dirty="0"/>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600" b="0" dirty="0">
                            <a:solidFill>
                              <a:srgbClr val="FF0000"/>
                            </a:solidFill>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47203505"/>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315017918"/>
                  </p:ext>
                </p:extLst>
              </p:nvPr>
            </p:nvGraphicFramePr>
            <p:xfrm>
              <a:off x="4760926" y="2932124"/>
              <a:ext cx="4181554" cy="525844"/>
            </p:xfrm>
            <a:graphic>
              <a:graphicData uri="http://schemas.openxmlformats.org/drawingml/2006/table">
                <a:tbl>
                  <a:tblPr firstRow="1" bandRow="1">
                    <a:tableStyleId>{5C22544A-7EE6-4342-B048-85BDC9FD1C3A}</a:tableStyleId>
                  </a:tblPr>
                  <a:tblGrid>
                    <a:gridCol w="365886">
                      <a:extLst>
                        <a:ext uri="{9D8B030D-6E8A-4147-A177-3AD203B41FA5}">
                          <a16:colId xmlns:a16="http://schemas.microsoft.com/office/drawing/2014/main" xmlns="" xmlns:a14="http://schemas.microsoft.com/office/drawing/2010/main" val="3150916908"/>
                        </a:ext>
                      </a:extLst>
                    </a:gridCol>
                    <a:gridCol w="3397513">
                      <a:extLst>
                        <a:ext uri="{9D8B030D-6E8A-4147-A177-3AD203B41FA5}">
                          <a16:colId xmlns:a16="http://schemas.microsoft.com/office/drawing/2014/main" xmlns="" xmlns:a14="http://schemas.microsoft.com/office/drawing/2010/main" val="1069287232"/>
                        </a:ext>
                      </a:extLst>
                    </a:gridCol>
                    <a:gridCol w="418155">
                      <a:extLst>
                        <a:ext uri="{9D8B030D-6E8A-4147-A177-3AD203B41FA5}">
                          <a16:colId xmlns:a16="http://schemas.microsoft.com/office/drawing/2014/main" xmlns="" xmlns:a14="http://schemas.microsoft.com/office/drawing/2010/main" val="3302153865"/>
                        </a:ext>
                      </a:extLst>
                    </a:gridCol>
                  </a:tblGrid>
                  <a:tr h="525844">
                    <a:tc>
                      <a:txBody>
                        <a:bodyPr/>
                        <a:lstStyle/>
                        <a:p>
                          <a:endParaRPr lang="en-US" dirty="0"/>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1">
                          <a:blip r:embed="rId4"/>
                          <a:stretch>
                            <a:fillRect l="-10952" t="-1163" r="-12388" b="-1163"/>
                          </a:stretch>
                        </a:blipFill>
                      </a:tcPr>
                    </a:tc>
                    <a:tc>
                      <a:txBody>
                        <a:bodyPr/>
                        <a:lstStyle/>
                        <a:p>
                          <a:pPr algn="ctr"/>
                          <a:endParaRPr lang="en-US" sz="2600" b="0" dirty="0">
                            <a:solidFill>
                              <a:srgbClr val="FF0000"/>
                            </a:solidFill>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xmlns:a14="http://schemas.microsoft.com/office/drawing/2010/main" val="347203505"/>
                      </a:ext>
                    </a:extLst>
                  </a:tr>
                </a:tbl>
              </a:graphicData>
            </a:graphic>
          </p:graphicFrame>
        </mc:Fallback>
      </mc:AlternateContent>
    </p:spTree>
    <p:extLst>
      <p:ext uri="{BB962C8B-B14F-4D97-AF65-F5344CB8AC3E}">
        <p14:creationId xmlns:p14="http://schemas.microsoft.com/office/powerpoint/2010/main" val="3396027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67106" y="1538291"/>
            <a:ext cx="7008094" cy="2407179"/>
          </a:xfrm>
          <a:prstGeom prst="rect">
            <a:avLst/>
          </a:prstGeom>
        </p:spPr>
      </p:pic>
      <p:sp>
        <p:nvSpPr>
          <p:cNvPr id="5" name="TextBox 4"/>
          <p:cNvSpPr txBox="1"/>
          <p:nvPr/>
        </p:nvSpPr>
        <p:spPr>
          <a:xfrm>
            <a:off x="444501" y="3876160"/>
            <a:ext cx="8407400"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Our network structure is nearly the same as the original FCN-8s except that one more convolutional layer is appended after the last feature map layer.</a:t>
            </a:r>
          </a:p>
          <a:p>
            <a:pPr marL="457200" indent="-457200">
              <a:buFont typeface="Arial" panose="020B0604020202020204" pitchFamily="34" charset="0"/>
              <a:buChar char="•"/>
            </a:pPr>
            <a:r>
              <a:rPr lang="en-US" sz="2800" dirty="0" smtClean="0"/>
              <a:t>The newly added convolutional layer is trained to transform the segmentation response map into target center highlighted response map.</a:t>
            </a:r>
            <a:endParaRPr lang="en-US" sz="2800" dirty="0"/>
          </a:p>
        </p:txBody>
      </p:sp>
      <p:sp>
        <p:nvSpPr>
          <p:cNvPr id="6" name="Title 1"/>
          <p:cNvSpPr>
            <a:spLocks noGrp="1"/>
          </p:cNvSpPr>
          <p:nvPr>
            <p:ph type="title"/>
          </p:nvPr>
        </p:nvSpPr>
        <p:spPr>
          <a:xfrm>
            <a:off x="628650" y="365126"/>
            <a:ext cx="7886700" cy="1325563"/>
          </a:xfrm>
        </p:spPr>
        <p:txBody>
          <a:bodyPr>
            <a:normAutofit fontScale="90000"/>
          </a:bodyPr>
          <a:lstStyle/>
          <a:p>
            <a:r>
              <a:rPr lang="en-US" sz="6000" dirty="0">
                <a:solidFill>
                  <a:srgbClr val="1C4786"/>
                </a:solidFill>
              </a:rPr>
              <a:t>Procedure – </a:t>
            </a:r>
            <a:r>
              <a:rPr lang="en-US" sz="6000" dirty="0" smtClean="0">
                <a:solidFill>
                  <a:srgbClr val="1C4786"/>
                </a:solidFill>
              </a:rPr>
              <a:t>Network Structure</a:t>
            </a:r>
            <a:endParaRPr lang="en-US" sz="6000" dirty="0"/>
          </a:p>
        </p:txBody>
      </p:sp>
      <p:sp>
        <p:nvSpPr>
          <p:cNvPr id="2" name="Footer Placeholder 1"/>
          <p:cNvSpPr>
            <a:spLocks noGrp="1"/>
          </p:cNvSpPr>
          <p:nvPr>
            <p:ph type="ftr" sz="quarter" idx="11"/>
          </p:nvPr>
        </p:nvSpPr>
        <p:spPr>
          <a:xfrm>
            <a:off x="3028950" y="6441412"/>
            <a:ext cx="3086100" cy="365125"/>
          </a:xfrm>
        </p:spPr>
        <p:txBody>
          <a:bodyPr/>
          <a:lstStyle/>
          <a:p>
            <a:r>
              <a:rPr lang="en-US" smtClean="0"/>
              <a:t>ANN approach to visual tracking, MVA17 v.7g</a:t>
            </a:r>
            <a:endParaRPr lang="en-US" dirty="0"/>
          </a:p>
        </p:txBody>
      </p:sp>
      <p:sp>
        <p:nvSpPr>
          <p:cNvPr id="3" name="Slide Number Placeholder 2"/>
          <p:cNvSpPr>
            <a:spLocks noGrp="1"/>
          </p:cNvSpPr>
          <p:nvPr>
            <p:ph type="sldNum" sz="quarter" idx="12"/>
          </p:nvPr>
        </p:nvSpPr>
        <p:spPr/>
        <p:txBody>
          <a:bodyPr/>
          <a:lstStyle/>
          <a:p>
            <a:fld id="{095992DB-4634-4475-9C22-E77F9F909112}" type="slidenum">
              <a:rPr lang="en-US" smtClean="0"/>
              <a:t>12</a:t>
            </a:fld>
            <a:endParaRPr lang="en-US"/>
          </a:p>
        </p:txBody>
      </p:sp>
      <p:sp>
        <p:nvSpPr>
          <p:cNvPr id="7" name="Oval 6"/>
          <p:cNvSpPr/>
          <p:nvPr/>
        </p:nvSpPr>
        <p:spPr>
          <a:xfrm>
            <a:off x="5735782" y="1993492"/>
            <a:ext cx="869058" cy="14222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351182" y="793162"/>
            <a:ext cx="1630326" cy="1200329"/>
          </a:xfrm>
          <a:prstGeom prst="rect">
            <a:avLst/>
          </a:prstGeom>
          <a:noFill/>
        </p:spPr>
        <p:txBody>
          <a:bodyPr wrap="square" rtlCol="0">
            <a:spAutoFit/>
          </a:bodyPr>
          <a:lstStyle/>
          <a:p>
            <a:r>
              <a:rPr lang="en-US" dirty="0" smtClean="0">
                <a:solidFill>
                  <a:srgbClr val="FF0000"/>
                </a:solidFill>
              </a:rPr>
              <a:t>One more convolution layer added here</a:t>
            </a:r>
            <a:endParaRPr lang="en-US" dirty="0">
              <a:solidFill>
                <a:srgbClr val="FF0000"/>
              </a:solidFill>
            </a:endParaRPr>
          </a:p>
        </p:txBody>
      </p:sp>
      <p:cxnSp>
        <p:nvCxnSpPr>
          <p:cNvPr id="10" name="Straight Arrow Connector 9"/>
          <p:cNvCxnSpPr/>
          <p:nvPr/>
        </p:nvCxnSpPr>
        <p:spPr>
          <a:xfrm flipH="1">
            <a:off x="6170311" y="964019"/>
            <a:ext cx="265932" cy="1029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7239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9162" y="1828800"/>
            <a:ext cx="3062288" cy="3062288"/>
          </a:xfrm>
        </p:spPr>
      </p:pic>
      <p:grpSp>
        <p:nvGrpSpPr>
          <p:cNvPr id="21" name="Group 20"/>
          <p:cNvGrpSpPr/>
          <p:nvPr/>
        </p:nvGrpSpPr>
        <p:grpSpPr>
          <a:xfrm>
            <a:off x="1689099" y="2709334"/>
            <a:ext cx="5782045" cy="1717411"/>
            <a:chOff x="2252133" y="2709333"/>
            <a:chExt cx="7112000" cy="1717411"/>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6722" y="2709333"/>
              <a:ext cx="1717411" cy="1717411"/>
            </a:xfrm>
            <a:prstGeom prst="rect">
              <a:avLst/>
            </a:prstGeom>
          </p:spPr>
        </p:pic>
        <p:grpSp>
          <p:nvGrpSpPr>
            <p:cNvPr id="20" name="Group 19"/>
            <p:cNvGrpSpPr/>
            <p:nvPr/>
          </p:nvGrpSpPr>
          <p:grpSpPr>
            <a:xfrm>
              <a:off x="2252133" y="2709333"/>
              <a:ext cx="7112000" cy="1717411"/>
              <a:chOff x="2252133" y="2709333"/>
              <a:chExt cx="7112000" cy="1717411"/>
            </a:xfrm>
          </p:grpSpPr>
          <p:sp>
            <p:nvSpPr>
              <p:cNvPr id="10" name="Rectangle 9"/>
              <p:cNvSpPr/>
              <p:nvPr/>
            </p:nvSpPr>
            <p:spPr>
              <a:xfrm>
                <a:off x="2252133" y="3183466"/>
                <a:ext cx="982134" cy="8974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10" idx="0"/>
              </p:cNvCxnSpPr>
              <p:nvPr/>
            </p:nvCxnSpPr>
            <p:spPr>
              <a:xfrm flipV="1">
                <a:off x="2743200" y="2717800"/>
                <a:ext cx="4903522" cy="465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0" idx="2"/>
              </p:cNvCxnSpPr>
              <p:nvPr/>
            </p:nvCxnSpPr>
            <p:spPr>
              <a:xfrm>
                <a:off x="2743200" y="4080933"/>
                <a:ext cx="4903522" cy="3458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646722" y="2709333"/>
                <a:ext cx="1717411" cy="17174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mc:AlternateContent xmlns:mc="http://schemas.openxmlformats.org/markup-compatibility/2006" xmlns:a14="http://schemas.microsoft.com/office/drawing/2010/main">
        <mc:Choice Requires="a14">
          <p:sp>
            <p:nvSpPr>
              <p:cNvPr id="22" name="TextBox 21"/>
              <p:cNvSpPr txBox="1"/>
              <p:nvPr/>
            </p:nvSpPr>
            <p:spPr>
              <a:xfrm>
                <a:off x="355600" y="5469462"/>
                <a:ext cx="8623301" cy="523220"/>
              </a:xfrm>
              <a:prstGeom prst="rect">
                <a:avLst/>
              </a:prstGeom>
              <a:noFill/>
            </p:spPr>
            <p:txBody>
              <a:bodyPr wrap="square" rtlCol="0">
                <a:spAutoFit/>
              </a:bodyPr>
              <a:lstStyle/>
              <a:p>
                <a:pPr algn="ctr"/>
                <a:r>
                  <a:rPr lang="en-US" sz="2800" dirty="0"/>
                  <a:t>Here, S = 128, </a:t>
                </a:r>
                <a14:m>
                  <m:oMath xmlns:m="http://schemas.openxmlformats.org/officeDocument/2006/math">
                    <m:r>
                      <a:rPr lang="en-US" sz="2800">
                        <a:latin typeface="Cambria Math" panose="02040503050406030204" pitchFamily="18" charset="0"/>
                      </a:rPr>
                      <m:t>𝛼</m:t>
                    </m:r>
                  </m:oMath>
                </a14:m>
                <a:r>
                  <a:rPr lang="en-US" sz="2800" dirty="0"/>
                  <a:t> = 4, w  = 81, h = 81</a:t>
                </a:r>
              </a:p>
            </p:txBody>
          </p:sp>
        </mc:Choice>
        <mc:Fallback xmlns="">
          <p:sp>
            <p:nvSpPr>
              <p:cNvPr id="22" name="TextBox 21"/>
              <p:cNvSpPr txBox="1">
                <a:spLocks noRot="1" noChangeAspect="1" noMove="1" noResize="1" noEditPoints="1" noAdjustHandles="1" noChangeArrowheads="1" noChangeShapeType="1" noTextEdit="1"/>
              </p:cNvSpPr>
              <p:nvPr/>
            </p:nvSpPr>
            <p:spPr>
              <a:xfrm>
                <a:off x="474134" y="5469462"/>
                <a:ext cx="11497734" cy="523220"/>
              </a:xfrm>
              <a:prstGeom prst="rect">
                <a:avLst/>
              </a:prstGeom>
              <a:blipFill>
                <a:blip r:embed="rId4"/>
                <a:stretch>
                  <a:fillRect t="-10465" b="-32558"/>
                </a:stretch>
              </a:blipFill>
            </p:spPr>
            <p:txBody>
              <a:bodyPr/>
              <a:lstStyle/>
              <a:p>
                <a:r>
                  <a:rPr lang="en-US">
                    <a:noFill/>
                  </a:rPr>
                  <a:t> </a:t>
                </a:r>
              </a:p>
            </p:txBody>
          </p:sp>
        </mc:Fallback>
      </mc:AlternateContent>
      <p:sp>
        <p:nvSpPr>
          <p:cNvPr id="14" name="Title 1"/>
          <p:cNvSpPr>
            <a:spLocks noGrp="1"/>
          </p:cNvSpPr>
          <p:nvPr>
            <p:ph type="title"/>
          </p:nvPr>
        </p:nvSpPr>
        <p:spPr>
          <a:xfrm>
            <a:off x="628650" y="365126"/>
            <a:ext cx="7886700" cy="1325563"/>
          </a:xfrm>
        </p:spPr>
        <p:txBody>
          <a:bodyPr>
            <a:normAutofit fontScale="90000"/>
          </a:bodyPr>
          <a:lstStyle/>
          <a:p>
            <a:r>
              <a:rPr lang="en-US" sz="6000" dirty="0">
                <a:solidFill>
                  <a:srgbClr val="1C4786"/>
                </a:solidFill>
              </a:rPr>
              <a:t>FCN </a:t>
            </a:r>
            <a:r>
              <a:rPr lang="en-US" sz="6000" dirty="0" smtClean="0">
                <a:solidFill>
                  <a:srgbClr val="1C4786"/>
                </a:solidFill>
              </a:rPr>
              <a:t>Tracker – </a:t>
            </a:r>
            <a:r>
              <a:rPr lang="en-US" altLang="zh-CN" sz="6000" dirty="0" smtClean="0">
                <a:solidFill>
                  <a:srgbClr val="1C4786"/>
                </a:solidFill>
              </a:rPr>
              <a:t>Crop Result</a:t>
            </a:r>
            <a:endParaRPr lang="en-US" sz="6000" dirty="0"/>
          </a:p>
        </p:txBody>
      </p:sp>
      <p:sp>
        <p:nvSpPr>
          <p:cNvPr id="2" name="Footer Placeholder 1"/>
          <p:cNvSpPr>
            <a:spLocks noGrp="1"/>
          </p:cNvSpPr>
          <p:nvPr>
            <p:ph type="ftr" sz="quarter" idx="11"/>
          </p:nvPr>
        </p:nvSpPr>
        <p:spPr/>
        <p:txBody>
          <a:bodyPr/>
          <a:lstStyle/>
          <a:p>
            <a:r>
              <a:rPr lang="en-US" smtClean="0"/>
              <a:t>ANN approach to visual tracking, MVA17 v.7g</a:t>
            </a:r>
            <a:endParaRPr lang="en-US"/>
          </a:p>
        </p:txBody>
      </p:sp>
      <p:sp>
        <p:nvSpPr>
          <p:cNvPr id="3" name="Slide Number Placeholder 2"/>
          <p:cNvSpPr>
            <a:spLocks noGrp="1"/>
          </p:cNvSpPr>
          <p:nvPr>
            <p:ph type="sldNum" sz="quarter" idx="12"/>
          </p:nvPr>
        </p:nvSpPr>
        <p:spPr/>
        <p:txBody>
          <a:bodyPr/>
          <a:lstStyle/>
          <a:p>
            <a:fld id="{095992DB-4634-4475-9C22-E77F9F909112}" type="slidenum">
              <a:rPr lang="en-US" smtClean="0"/>
              <a:t>13</a:t>
            </a:fld>
            <a:endParaRPr lang="en-US"/>
          </a:p>
        </p:txBody>
      </p:sp>
      <p:sp>
        <p:nvSpPr>
          <p:cNvPr id="4" name="Rectangle 3"/>
          <p:cNvSpPr/>
          <p:nvPr/>
        </p:nvSpPr>
        <p:spPr>
          <a:xfrm>
            <a:off x="1881699" y="3257078"/>
            <a:ext cx="377851" cy="823856"/>
          </a:xfrm>
          <a:prstGeom prst="rect">
            <a:avLst/>
          </a:pr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492743" y="2909141"/>
            <a:ext cx="535290" cy="1517604"/>
          </a:xfrm>
          <a:prstGeom prst="rect">
            <a:avLst/>
          </a:pr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V="1">
            <a:off x="6492743" y="2531603"/>
            <a:ext cx="535290" cy="755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776179" y="2909141"/>
            <a:ext cx="0" cy="151760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66857" y="4426745"/>
            <a:ext cx="2171560" cy="0"/>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574613" y="2909141"/>
            <a:ext cx="1322479" cy="0"/>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776179" y="3676069"/>
            <a:ext cx="306494" cy="369332"/>
          </a:xfrm>
          <a:prstGeom prst="rect">
            <a:avLst/>
          </a:prstGeom>
          <a:noFill/>
        </p:spPr>
        <p:txBody>
          <a:bodyPr wrap="none" rtlCol="0">
            <a:spAutoFit/>
          </a:bodyPr>
          <a:lstStyle/>
          <a:p>
            <a:r>
              <a:rPr lang="en-US" i="1" dirty="0" smtClean="0"/>
              <a:t>h</a:t>
            </a:r>
            <a:endParaRPr lang="en-US" i="1" dirty="0"/>
          </a:p>
        </p:txBody>
      </p:sp>
      <p:sp>
        <p:nvSpPr>
          <p:cNvPr id="27" name="TextBox 26"/>
          <p:cNvSpPr txBox="1"/>
          <p:nvPr/>
        </p:nvSpPr>
        <p:spPr>
          <a:xfrm>
            <a:off x="6607141" y="2158366"/>
            <a:ext cx="349776" cy="369332"/>
          </a:xfrm>
          <a:prstGeom prst="rect">
            <a:avLst/>
          </a:prstGeom>
          <a:noFill/>
        </p:spPr>
        <p:txBody>
          <a:bodyPr wrap="none" rtlCol="0">
            <a:spAutoFit/>
          </a:bodyPr>
          <a:lstStyle/>
          <a:p>
            <a:r>
              <a:rPr lang="en-US" i="1" dirty="0" smtClean="0"/>
              <a:t>w</a:t>
            </a:r>
            <a:endParaRPr lang="en-US" i="1" dirty="0"/>
          </a:p>
        </p:txBody>
      </p:sp>
      <p:cxnSp>
        <p:nvCxnSpPr>
          <p:cNvPr id="29" name="Straight Arrow Connector 28"/>
          <p:cNvCxnSpPr/>
          <p:nvPr/>
        </p:nvCxnSpPr>
        <p:spPr>
          <a:xfrm>
            <a:off x="8230861" y="2739983"/>
            <a:ext cx="0" cy="168676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908382" y="2732951"/>
            <a:ext cx="1322479" cy="0"/>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238417" y="3483788"/>
            <a:ext cx="296876" cy="369332"/>
          </a:xfrm>
          <a:prstGeom prst="rect">
            <a:avLst/>
          </a:prstGeom>
          <a:noFill/>
        </p:spPr>
        <p:txBody>
          <a:bodyPr wrap="none" rtlCol="0">
            <a:spAutoFit/>
          </a:bodyPr>
          <a:lstStyle/>
          <a:p>
            <a:r>
              <a:rPr lang="en-US" i="1" dirty="0" smtClean="0"/>
              <a:t>E</a:t>
            </a:r>
            <a:endParaRPr lang="en-US" i="1" dirty="0"/>
          </a:p>
        </p:txBody>
      </p:sp>
      <p:cxnSp>
        <p:nvCxnSpPr>
          <p:cNvPr id="35" name="Straight Connector 34"/>
          <p:cNvCxnSpPr/>
          <p:nvPr/>
        </p:nvCxnSpPr>
        <p:spPr>
          <a:xfrm>
            <a:off x="6036151" y="2717801"/>
            <a:ext cx="61412" cy="20657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417593" y="2709334"/>
            <a:ext cx="61412" cy="20657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607141" y="4471721"/>
            <a:ext cx="296876" cy="369332"/>
          </a:xfrm>
          <a:prstGeom prst="rect">
            <a:avLst/>
          </a:prstGeom>
          <a:noFill/>
        </p:spPr>
        <p:txBody>
          <a:bodyPr wrap="none" rtlCol="0">
            <a:spAutoFit/>
          </a:bodyPr>
          <a:lstStyle/>
          <a:p>
            <a:r>
              <a:rPr lang="en-US" i="1" dirty="0" smtClean="0"/>
              <a:t>E</a:t>
            </a:r>
            <a:endParaRPr lang="en-US" i="1" dirty="0"/>
          </a:p>
        </p:txBody>
      </p:sp>
      <p:cxnSp>
        <p:nvCxnSpPr>
          <p:cNvPr id="41" name="Straight Arrow Connector 40"/>
          <p:cNvCxnSpPr/>
          <p:nvPr/>
        </p:nvCxnSpPr>
        <p:spPr>
          <a:xfrm>
            <a:off x="6097563" y="4577885"/>
            <a:ext cx="1404113"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360403" y="1512035"/>
            <a:ext cx="4578241" cy="707886"/>
          </a:xfrm>
          <a:prstGeom prst="rect">
            <a:avLst/>
          </a:prstGeom>
          <a:noFill/>
        </p:spPr>
        <p:txBody>
          <a:bodyPr wrap="none" rtlCol="0">
            <a:spAutoFit/>
          </a:bodyPr>
          <a:lstStyle/>
          <a:p>
            <a:r>
              <a:rPr lang="en-US" sz="2000" dirty="0" smtClean="0"/>
              <a:t>Hand pick a window of size </a:t>
            </a:r>
            <a:r>
              <a:rPr lang="en-US" sz="2000" i="1" dirty="0" err="1" smtClean="0"/>
              <a:t>w,h</a:t>
            </a:r>
            <a:endParaRPr lang="en-US" sz="2000" i="1" dirty="0" smtClean="0"/>
          </a:p>
          <a:p>
            <a:r>
              <a:rPr lang="en-US" sz="2000" dirty="0" smtClean="0"/>
              <a:t>The system uses a </a:t>
            </a:r>
            <a:r>
              <a:rPr lang="en-US" sz="2000" i="1" dirty="0" err="1" smtClean="0"/>
              <a:t>ExE</a:t>
            </a:r>
            <a:r>
              <a:rPr lang="en-US" sz="2000" i="1" dirty="0" smtClean="0"/>
              <a:t> </a:t>
            </a:r>
            <a:r>
              <a:rPr lang="en-US" sz="2000" dirty="0" smtClean="0"/>
              <a:t>window for training</a:t>
            </a:r>
            <a:endParaRPr lang="en-US" sz="2000" dirty="0"/>
          </a:p>
        </p:txBody>
      </p:sp>
    </p:spTree>
    <p:extLst>
      <p:ext uri="{BB962C8B-B14F-4D97-AF65-F5344CB8AC3E}">
        <p14:creationId xmlns:p14="http://schemas.microsoft.com/office/powerpoint/2010/main" val="1448986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7563" y="2586043"/>
            <a:ext cx="1396252" cy="1717411"/>
          </a:xfrm>
          <a:prstGeom prst="rect">
            <a:avLst/>
          </a:prstGeom>
        </p:spPr>
      </p:pic>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107215" y="1848296"/>
                <a:ext cx="7886700" cy="4351338"/>
              </a:xfrm>
            </p:spPr>
            <p:txBody>
              <a:bodyPr>
                <a:normAutofit fontScale="92500" lnSpcReduction="20000"/>
              </a:bodyPr>
              <a:lstStyle/>
              <a:p>
                <a:r>
                  <a:rPr lang="en-US" dirty="0" smtClean="0"/>
                  <a:t>We use following equation to crop the image sequence </a:t>
                </a:r>
              </a:p>
              <a:p>
                <a:pPr marL="0" indent="0">
                  <a:buNone/>
                </a:pPr>
                <a:endParaRPr lang="en-US" dirty="0" smtClean="0"/>
              </a:p>
              <a:p>
                <a:endParaRPr lang="en-US" b="0" i="1" dirty="0" smtClean="0">
                  <a:latin typeface="Cambria Math" panose="02040503050406030204" pitchFamily="18" charset="0"/>
                </a:endParaRPr>
              </a:p>
              <a:p>
                <a:pPr marL="457200" lvl="1" indent="0">
                  <a:buNone/>
                </a:pPr>
                <a:r>
                  <a:rPr lang="en-US" i="1" dirty="0" smtClean="0"/>
                  <a:t>E</a:t>
                </a:r>
                <a:r>
                  <a:rPr lang="en-US" dirty="0" smtClean="0"/>
                  <a:t>= the edge length of square region, </a:t>
                </a:r>
              </a:p>
              <a:p>
                <a:pPr marL="457200" lvl="1" indent="0">
                  <a:buNone/>
                </a:pPr>
                <a:r>
                  <a:rPr lang="en-US" i="1" dirty="0" smtClean="0"/>
                  <a:t>s</a:t>
                </a:r>
                <a:r>
                  <a:rPr lang="en-US" dirty="0" smtClean="0"/>
                  <a:t> = is the expected input size (128 here), </a:t>
                </a:r>
              </a:p>
              <a:p>
                <a:pPr marL="457200" lvl="1" indent="0">
                  <a:buNone/>
                </a:pPr>
                <a:r>
                  <a:rPr lang="en-US" i="1" dirty="0" smtClean="0"/>
                  <a:t>w</a:t>
                </a:r>
                <a:r>
                  <a:rPr lang="en-US" dirty="0" smtClean="0"/>
                  <a:t> and </a:t>
                </a:r>
                <a:r>
                  <a:rPr lang="en-US" i="1" dirty="0" smtClean="0"/>
                  <a:t>h</a:t>
                </a:r>
                <a:r>
                  <a:rPr lang="en-US" dirty="0" smtClean="0"/>
                  <a:t> denote the width and the </a:t>
                </a:r>
              </a:p>
              <a:p>
                <a:pPr marL="457200" lvl="1" indent="0">
                  <a:buNone/>
                </a:pPr>
                <a:r>
                  <a:rPr lang="en-US" dirty="0" smtClean="0"/>
                  <a:t>height of the object in the first frame. </a:t>
                </a:r>
              </a:p>
              <a:p>
                <a:pPr marL="457200" lvl="1" indent="0">
                  <a:buNone/>
                </a:pPr>
                <a14:m>
                  <m:oMath xmlns:m="http://schemas.openxmlformats.org/officeDocument/2006/math">
                    <m:r>
                      <a:rPr lang="en-US" b="0" i="1" smtClean="0">
                        <a:latin typeface="Cambria Math" panose="02040503050406030204" pitchFamily="18" charset="0"/>
                      </a:rPr>
                      <m:t>𝛼</m:t>
                    </m:r>
                  </m:oMath>
                </a14:m>
                <a:r>
                  <a:rPr lang="en-US" dirty="0" smtClean="0"/>
                  <a:t> =4 in our program.</a:t>
                </a:r>
              </a:p>
              <a:p>
                <a:r>
                  <a:rPr lang="en-US" dirty="0" smtClean="0"/>
                  <a:t>The reason we do this is that we only concern the object, instead using the whole image, we only use the square region around the object center. </a:t>
                </a:r>
                <a14:m>
                  <m:oMath xmlns:m="http://schemas.openxmlformats.org/officeDocument/2006/math">
                    <m:r>
                      <a:rPr lang="en-US" b="0" i="1" smtClean="0">
                        <a:latin typeface="Cambria Math" panose="02040503050406030204" pitchFamily="18" charset="0"/>
                      </a:rPr>
                      <m:t>𝛼</m:t>
                    </m:r>
                  </m:oMath>
                </a14:m>
                <a:r>
                  <a:rPr lang="en-US" dirty="0" smtClean="0"/>
                  <a:t> here is a scaling factor because we want to cover some context information around the object.</a:t>
                </a:r>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107215" y="1848296"/>
                <a:ext cx="7886700" cy="4351338"/>
              </a:xfrm>
              <a:blipFill rotWithShape="1">
                <a:blip r:embed="rId3"/>
                <a:stretch>
                  <a:fillRect l="-1237" t="-3501" r="-1005" b="-1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1676936948"/>
                  </p:ext>
                </p:extLst>
              </p:nvPr>
            </p:nvGraphicFramePr>
            <p:xfrm>
              <a:off x="1524001" y="2338571"/>
              <a:ext cx="6095999" cy="525844"/>
            </p:xfrm>
            <a:graphic>
              <a:graphicData uri="http://schemas.openxmlformats.org/drawingml/2006/table">
                <a:tbl>
                  <a:tblPr firstRow="1" bandRow="1">
                    <a:tableStyleId>{5C22544A-7EE6-4342-B048-85BDC9FD1C3A}</a:tableStyleId>
                  </a:tblPr>
                  <a:tblGrid>
                    <a:gridCol w="533400">
                      <a:extLst>
                        <a:ext uri="{9D8B030D-6E8A-4147-A177-3AD203B41FA5}">
                          <a16:colId xmlns="" xmlns:a16="http://schemas.microsoft.com/office/drawing/2014/main" val="3150916908"/>
                        </a:ext>
                      </a:extLst>
                    </a:gridCol>
                    <a:gridCol w="4953000">
                      <a:extLst>
                        <a:ext uri="{9D8B030D-6E8A-4147-A177-3AD203B41FA5}">
                          <a16:colId xmlns="" xmlns:a16="http://schemas.microsoft.com/office/drawing/2014/main" val="1069287232"/>
                        </a:ext>
                      </a:extLst>
                    </a:gridCol>
                    <a:gridCol w="609599">
                      <a:extLst>
                        <a:ext uri="{9D8B030D-6E8A-4147-A177-3AD203B41FA5}">
                          <a16:colId xmlns="" xmlns:a16="http://schemas.microsoft.com/office/drawing/2014/main" val="3302153865"/>
                        </a:ext>
                      </a:extLst>
                    </a:gridCol>
                  </a:tblGrid>
                  <a:tr h="370840">
                    <a:tc>
                      <a:txBody>
                        <a:bodyPr/>
                        <a:lstStyle/>
                        <a:p>
                          <a:endParaRPr lang="en-US" dirty="0"/>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14:m>
                            <m:oMathPara xmlns:m="http://schemas.openxmlformats.org/officeDocument/2006/math">
                              <m:oMathParaPr>
                                <m:jc m:val="center"/>
                              </m:oMathParaPr>
                              <m:oMath xmlns:m="http://schemas.openxmlformats.org/officeDocument/2006/math">
                                <m:r>
                                  <a:rPr kumimoji="0" lang="en-US"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m:t>
                                </m:r>
                                <m:r>
                                  <a:rPr kumimoji="0" lang="en-US"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unc>
                                  <m:funcPr>
                                    <m:ctrlPr>
                                      <a:rPr kumimoji="0" lang="en-US" sz="2600" b="0" i="1" u="none" strike="noStrike" kern="1200" cap="none" spc="0" normalizeH="0" baseline="0" noProof="0" smtClean="0">
                                        <a:ln>
                                          <a:noFill/>
                                        </a:ln>
                                        <a:solidFill>
                                          <a:prstClr val="black"/>
                                        </a:solidFill>
                                        <a:effectLst/>
                                        <a:uLnTx/>
                                        <a:uFillTx/>
                                        <a:latin typeface="Cambria Math"/>
                                        <a:ea typeface="+mn-ea"/>
                                        <a:cs typeface="+mn-cs"/>
                                      </a:rPr>
                                    </m:ctrlPr>
                                  </m:funcPr>
                                  <m:fName>
                                    <m:r>
                                      <m:rPr>
                                        <m:sty m:val="p"/>
                                      </m:rPr>
                                      <a:rPr kumimoji="0" lang="en-US" sz="26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max</m:t>
                                    </m:r>
                                  </m:fName>
                                  <m:e>
                                    <m:d>
                                      <m:dPr>
                                        <m:ctrlPr>
                                          <a:rPr kumimoji="0" lang="en-US" sz="2600" b="0" i="1" u="none" strike="noStrike" kern="1200" cap="none" spc="0" normalizeH="0" baseline="0" noProof="0" smtClean="0">
                                            <a:ln>
                                              <a:noFill/>
                                            </a:ln>
                                            <a:solidFill>
                                              <a:prstClr val="black"/>
                                            </a:solidFill>
                                            <a:effectLst/>
                                            <a:uLnTx/>
                                            <a:uFillTx/>
                                            <a:latin typeface="Cambria Math"/>
                                            <a:ea typeface="+mn-ea"/>
                                            <a:cs typeface="+mn-cs"/>
                                          </a:rPr>
                                        </m:ctrlPr>
                                      </m:dPr>
                                      <m:e>
                                        <m:r>
                                          <a:rPr kumimoji="0" lang="en-US"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m:t>
                                        </m:r>
                                        <m:r>
                                          <a:rPr kumimoji="0" lang="en-US"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𝛼</m:t>
                                        </m:r>
                                        <m:rad>
                                          <m:radPr>
                                            <m:degHide m:val="on"/>
                                            <m:ctrlPr>
                                              <a:rPr kumimoji="0" lang="en-US" sz="2600" b="0" i="1" u="none" strike="noStrike" kern="1200" cap="none" spc="0" normalizeH="0" baseline="0" noProof="0" smtClean="0">
                                                <a:ln>
                                                  <a:noFill/>
                                                </a:ln>
                                                <a:solidFill>
                                                  <a:prstClr val="black"/>
                                                </a:solidFill>
                                                <a:effectLst/>
                                                <a:uLnTx/>
                                                <a:uFillTx/>
                                                <a:latin typeface="Cambria Math"/>
                                                <a:ea typeface="+mn-ea"/>
                                                <a:cs typeface="+mn-cs"/>
                                              </a:rPr>
                                            </m:ctrlPr>
                                          </m:radPr>
                                          <m:deg/>
                                          <m:e>
                                            <m:r>
                                              <a:rPr kumimoji="0" lang="en-US"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𝑤h</m:t>
                                            </m:r>
                                          </m:e>
                                        </m:rad>
                                      </m:e>
                                    </m:d>
                                  </m:e>
                                </m:func>
                                <m:r>
                                  <a:rPr kumimoji="0" lang="en-US"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lang="en-US" dirty="0"/>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600" b="0" dirty="0">
                            <a:solidFill>
                              <a:srgbClr val="FF0000"/>
                            </a:solidFill>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47203505"/>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1676936948"/>
                  </p:ext>
                </p:extLst>
              </p:nvPr>
            </p:nvGraphicFramePr>
            <p:xfrm>
              <a:off x="1524001" y="2338571"/>
              <a:ext cx="6095999" cy="525844"/>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xmlns="" xmlns:a14="http://schemas.microsoft.com/office/drawing/2010/main" val="3150916908"/>
                        </a:ext>
                      </a:extLst>
                    </a:gridCol>
                    <a:gridCol w="4953000">
                      <a:extLst>
                        <a:ext uri="{9D8B030D-6E8A-4147-A177-3AD203B41FA5}">
                          <a16:colId xmlns:a16="http://schemas.microsoft.com/office/drawing/2014/main" xmlns="" xmlns:a14="http://schemas.microsoft.com/office/drawing/2010/main" val="1069287232"/>
                        </a:ext>
                      </a:extLst>
                    </a:gridCol>
                    <a:gridCol w="609599">
                      <a:extLst>
                        <a:ext uri="{9D8B030D-6E8A-4147-A177-3AD203B41FA5}">
                          <a16:colId xmlns:a16="http://schemas.microsoft.com/office/drawing/2014/main" xmlns="" xmlns:a14="http://schemas.microsoft.com/office/drawing/2010/main" val="3302153865"/>
                        </a:ext>
                      </a:extLst>
                    </a:gridCol>
                  </a:tblGrid>
                  <a:tr h="525844">
                    <a:tc>
                      <a:txBody>
                        <a:bodyPr/>
                        <a:lstStyle/>
                        <a:p>
                          <a:endParaRPr lang="en-US" dirty="0"/>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1">
                          <a:blip r:embed="rId4"/>
                          <a:stretch>
                            <a:fillRect l="-10837" t="-1163" r="-12315"/>
                          </a:stretch>
                        </a:blipFill>
                      </a:tcPr>
                    </a:tc>
                    <a:tc>
                      <a:txBody>
                        <a:bodyPr/>
                        <a:lstStyle/>
                        <a:p>
                          <a:pPr algn="ctr"/>
                          <a:endParaRPr lang="en-US" sz="2600" b="0" dirty="0">
                            <a:solidFill>
                              <a:srgbClr val="FF0000"/>
                            </a:solidFill>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xmlns:a14="http://schemas.microsoft.com/office/drawing/2010/main" val="347203505"/>
                      </a:ext>
                    </a:extLst>
                  </a:tr>
                </a:tbl>
              </a:graphicData>
            </a:graphic>
          </p:graphicFrame>
        </mc:Fallback>
      </mc:AlternateContent>
      <p:sp>
        <p:nvSpPr>
          <p:cNvPr id="7" name="Title 1"/>
          <p:cNvSpPr>
            <a:spLocks noGrp="1"/>
          </p:cNvSpPr>
          <p:nvPr>
            <p:ph type="title"/>
          </p:nvPr>
        </p:nvSpPr>
        <p:spPr>
          <a:xfrm>
            <a:off x="628650" y="365126"/>
            <a:ext cx="7886700" cy="1325563"/>
          </a:xfrm>
        </p:spPr>
        <p:txBody>
          <a:bodyPr>
            <a:normAutofit fontScale="90000"/>
          </a:bodyPr>
          <a:lstStyle/>
          <a:p>
            <a:r>
              <a:rPr lang="en-US" sz="6000" dirty="0">
                <a:solidFill>
                  <a:srgbClr val="1C4786"/>
                </a:solidFill>
              </a:rPr>
              <a:t>Procedure </a:t>
            </a:r>
            <a:r>
              <a:rPr lang="en-US" sz="6000" dirty="0" smtClean="0">
                <a:solidFill>
                  <a:srgbClr val="1C4786"/>
                </a:solidFill>
              </a:rPr>
              <a:t>:FCN Tracker-Crop function</a:t>
            </a:r>
            <a:endParaRPr lang="en-US" sz="6000" dirty="0"/>
          </a:p>
        </p:txBody>
      </p:sp>
      <p:sp>
        <p:nvSpPr>
          <p:cNvPr id="3" name="Footer Placeholder 2"/>
          <p:cNvSpPr>
            <a:spLocks noGrp="1"/>
          </p:cNvSpPr>
          <p:nvPr>
            <p:ph type="ftr" sz="quarter" idx="11"/>
          </p:nvPr>
        </p:nvSpPr>
        <p:spPr/>
        <p:txBody>
          <a:bodyPr/>
          <a:lstStyle/>
          <a:p>
            <a:r>
              <a:rPr lang="en-US" smtClean="0"/>
              <a:t>ANN approach to visual tracking, MVA17 v.7g</a:t>
            </a:r>
            <a:endParaRPr lang="en-US"/>
          </a:p>
        </p:txBody>
      </p:sp>
      <p:sp>
        <p:nvSpPr>
          <p:cNvPr id="4" name="Slide Number Placeholder 3"/>
          <p:cNvSpPr>
            <a:spLocks noGrp="1"/>
          </p:cNvSpPr>
          <p:nvPr>
            <p:ph type="sldNum" sz="quarter" idx="12"/>
          </p:nvPr>
        </p:nvSpPr>
        <p:spPr/>
        <p:txBody>
          <a:bodyPr/>
          <a:lstStyle/>
          <a:p>
            <a:fld id="{095992DB-4634-4475-9C22-E77F9F909112}" type="slidenum">
              <a:rPr lang="en-US" smtClean="0"/>
              <a:t>14</a:t>
            </a:fld>
            <a:endParaRPr lang="en-US"/>
          </a:p>
        </p:txBody>
      </p:sp>
      <p:sp>
        <p:nvSpPr>
          <p:cNvPr id="26" name="Rectangle 25"/>
          <p:cNvSpPr/>
          <p:nvPr/>
        </p:nvSpPr>
        <p:spPr>
          <a:xfrm>
            <a:off x="6555414" y="2785850"/>
            <a:ext cx="535290" cy="1517604"/>
          </a:xfrm>
          <a:prstGeom prst="rect">
            <a:avLst/>
          </a:pr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V="1">
            <a:off x="6555414" y="2408312"/>
            <a:ext cx="535290" cy="755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838850" y="2785850"/>
            <a:ext cx="0" cy="151760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129528" y="4303454"/>
            <a:ext cx="2171560" cy="0"/>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637284" y="2785850"/>
            <a:ext cx="1322479" cy="0"/>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838850" y="3552778"/>
            <a:ext cx="306494" cy="369332"/>
          </a:xfrm>
          <a:prstGeom prst="rect">
            <a:avLst/>
          </a:prstGeom>
          <a:noFill/>
        </p:spPr>
        <p:txBody>
          <a:bodyPr wrap="none" rtlCol="0">
            <a:spAutoFit/>
          </a:bodyPr>
          <a:lstStyle/>
          <a:p>
            <a:r>
              <a:rPr lang="en-US" i="1" dirty="0" smtClean="0"/>
              <a:t>h</a:t>
            </a:r>
            <a:endParaRPr lang="en-US" i="1" dirty="0"/>
          </a:p>
        </p:txBody>
      </p:sp>
      <p:sp>
        <p:nvSpPr>
          <p:cNvPr id="32" name="TextBox 31"/>
          <p:cNvSpPr txBox="1"/>
          <p:nvPr/>
        </p:nvSpPr>
        <p:spPr>
          <a:xfrm>
            <a:off x="6669812" y="2035075"/>
            <a:ext cx="349776" cy="369332"/>
          </a:xfrm>
          <a:prstGeom prst="rect">
            <a:avLst/>
          </a:prstGeom>
          <a:noFill/>
        </p:spPr>
        <p:txBody>
          <a:bodyPr wrap="none" rtlCol="0">
            <a:spAutoFit/>
          </a:bodyPr>
          <a:lstStyle/>
          <a:p>
            <a:r>
              <a:rPr lang="en-US" i="1" dirty="0" smtClean="0"/>
              <a:t>w</a:t>
            </a:r>
            <a:endParaRPr lang="en-US" i="1" dirty="0"/>
          </a:p>
        </p:txBody>
      </p:sp>
      <p:cxnSp>
        <p:nvCxnSpPr>
          <p:cNvPr id="33" name="Straight Arrow Connector 32"/>
          <p:cNvCxnSpPr/>
          <p:nvPr/>
        </p:nvCxnSpPr>
        <p:spPr>
          <a:xfrm>
            <a:off x="8293532" y="2616692"/>
            <a:ext cx="0" cy="168676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971053" y="2609660"/>
            <a:ext cx="1322479" cy="0"/>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301088" y="3360497"/>
            <a:ext cx="296876" cy="369332"/>
          </a:xfrm>
          <a:prstGeom prst="rect">
            <a:avLst/>
          </a:prstGeom>
          <a:noFill/>
        </p:spPr>
        <p:txBody>
          <a:bodyPr wrap="none" rtlCol="0">
            <a:spAutoFit/>
          </a:bodyPr>
          <a:lstStyle/>
          <a:p>
            <a:r>
              <a:rPr lang="en-US" i="1" dirty="0" smtClean="0"/>
              <a:t>E</a:t>
            </a:r>
            <a:endParaRPr lang="en-US" i="1" dirty="0"/>
          </a:p>
        </p:txBody>
      </p:sp>
      <p:cxnSp>
        <p:nvCxnSpPr>
          <p:cNvPr id="36" name="Straight Connector 35"/>
          <p:cNvCxnSpPr/>
          <p:nvPr/>
        </p:nvCxnSpPr>
        <p:spPr>
          <a:xfrm>
            <a:off x="6098822" y="2594510"/>
            <a:ext cx="61412" cy="20657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480264" y="2586043"/>
            <a:ext cx="61412" cy="20657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137563" y="4533096"/>
            <a:ext cx="1404113"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637284" y="4265355"/>
            <a:ext cx="296876" cy="369332"/>
          </a:xfrm>
          <a:prstGeom prst="rect">
            <a:avLst/>
          </a:prstGeom>
          <a:noFill/>
        </p:spPr>
        <p:txBody>
          <a:bodyPr wrap="none" rtlCol="0">
            <a:spAutoFit/>
          </a:bodyPr>
          <a:lstStyle/>
          <a:p>
            <a:r>
              <a:rPr lang="en-US" i="1" dirty="0" smtClean="0"/>
              <a:t>E</a:t>
            </a:r>
            <a:endParaRPr lang="en-US" i="1" dirty="0"/>
          </a:p>
        </p:txBody>
      </p:sp>
    </p:spTree>
    <p:extLst>
      <p:ext uri="{BB962C8B-B14F-4D97-AF65-F5344CB8AC3E}">
        <p14:creationId xmlns:p14="http://schemas.microsoft.com/office/powerpoint/2010/main" val="1261828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After training the model, the network is able to predict the target center. The target center would be the maximum position of the confident map.</a:t>
                </a:r>
              </a:p>
              <a:p>
                <a:r>
                  <a:rPr lang="en-US" dirty="0" smtClean="0"/>
                  <a:t>Since we assume that the object movement is smooth, so we impose higher weights near the center and lower weights in the surrounding region. To do this we utilized the </a:t>
                </a:r>
                <a:r>
                  <a:rPr lang="en-US" dirty="0" err="1"/>
                  <a:t>H</a:t>
                </a:r>
                <a:r>
                  <a:rPr lang="en-US" dirty="0" err="1" smtClean="0"/>
                  <a:t>ann</a:t>
                </a:r>
                <a:r>
                  <a:rPr lang="en-US" dirty="0" smtClean="0"/>
                  <a:t> window.</a:t>
                </a:r>
              </a:p>
              <a:p>
                <a:endParaRPr lang="en-US" b="0" dirty="0" smtClean="0">
                  <a:latin typeface="Cambria Math" panose="02040503050406030204" pitchFamily="18" charset="0"/>
                </a:endParaRPr>
              </a:p>
              <a:p>
                <a:pPr lvl="1"/>
                <a:r>
                  <a:rPr lang="en-US" b="0" dirty="0" smtClean="0"/>
                  <a:t>Here C denote the confident map, </a:t>
                </a:r>
                <a14:m>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𝑐</m:t>
                        </m:r>
                      </m:sub>
                    </m:sSub>
                  </m:oMath>
                </a14:m>
                <a:r>
                  <a:rPr lang="en-US" b="0" dirty="0" smtClean="0"/>
                  <a:t> is the response map output from the network, P is the prior distribution, which is a </a:t>
                </a:r>
                <a:r>
                  <a:rPr lang="en-US" dirty="0" err="1"/>
                  <a:t>H</a:t>
                </a:r>
                <a:r>
                  <a:rPr lang="en-US" b="0" dirty="0" err="1" smtClean="0"/>
                  <a:t>ann</a:t>
                </a:r>
                <a:r>
                  <a:rPr lang="en-US" b="0" dirty="0" smtClean="0"/>
                  <a:t> window in our program.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2241" r="-464"/>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nvPr>
            </p:nvGraphicFramePr>
            <p:xfrm>
              <a:off x="831850" y="4394194"/>
              <a:ext cx="7480301" cy="487680"/>
            </p:xfrm>
            <a:graphic>
              <a:graphicData uri="http://schemas.openxmlformats.org/drawingml/2006/table">
                <a:tbl>
                  <a:tblPr firstRow="1" bandRow="1">
                    <a:tableStyleId>{5C22544A-7EE6-4342-B048-85BDC9FD1C3A}</a:tableStyleId>
                  </a:tblPr>
                  <a:tblGrid>
                    <a:gridCol w="635000">
                      <a:extLst>
                        <a:ext uri="{9D8B030D-6E8A-4147-A177-3AD203B41FA5}">
                          <a16:colId xmlns="" xmlns:a16="http://schemas.microsoft.com/office/drawing/2014/main" val="4230909532"/>
                        </a:ext>
                      </a:extLst>
                    </a:gridCol>
                    <a:gridCol w="6083300">
                      <a:extLst>
                        <a:ext uri="{9D8B030D-6E8A-4147-A177-3AD203B41FA5}">
                          <a16:colId xmlns="" xmlns:a16="http://schemas.microsoft.com/office/drawing/2014/main" val="4150757518"/>
                        </a:ext>
                      </a:extLst>
                    </a:gridCol>
                    <a:gridCol w="762001">
                      <a:extLst>
                        <a:ext uri="{9D8B030D-6E8A-4147-A177-3AD203B41FA5}">
                          <a16:colId xmlns="" xmlns:a16="http://schemas.microsoft.com/office/drawing/2014/main" val="924684923"/>
                        </a:ext>
                      </a:extLst>
                    </a:gridCol>
                  </a:tblGrid>
                  <a:tr h="370840">
                    <a:tc>
                      <a:txBody>
                        <a:bodyPr/>
                        <a:lstStyle/>
                        <a:p>
                          <a:pPr algn="ctr"/>
                          <a:endParaRPr lang="en-US" dirty="0"/>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sSub>
                                  <m:sSubPr>
                                    <m:ctrlPr>
                                      <a:rPr kumimoji="0" lang="en-US" sz="2800" b="0" i="1" u="none" strike="noStrike" kern="1200" cap="none" spc="0" normalizeH="0" baseline="0" noProof="0" smtClean="0">
                                        <a:ln>
                                          <a:noFill/>
                                        </a:ln>
                                        <a:solidFill>
                                          <a:prstClr val="black"/>
                                        </a:solidFill>
                                        <a:effectLst/>
                                        <a:uLnTx/>
                                        <a:uFillTx/>
                                        <a:latin typeface="Cambria Math"/>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sub>
                                </m:s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lang="en-US" dirty="0"/>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600" b="0" dirty="0">
                            <a:solidFill>
                              <a:srgbClr val="FF0000"/>
                            </a:solidFill>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094376981"/>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09978078"/>
                  </p:ext>
                </p:extLst>
              </p:nvPr>
            </p:nvGraphicFramePr>
            <p:xfrm>
              <a:off x="1109133" y="4394194"/>
              <a:ext cx="9973734" cy="487680"/>
            </p:xfrm>
            <a:graphic>
              <a:graphicData uri="http://schemas.openxmlformats.org/drawingml/2006/table">
                <a:tbl>
                  <a:tblPr firstRow="1" bandRow="1">
                    <a:tableStyleId>{5C22544A-7EE6-4342-B048-85BDC9FD1C3A}</a:tableStyleId>
                  </a:tblPr>
                  <a:tblGrid>
                    <a:gridCol w="846667">
                      <a:extLst>
                        <a:ext uri="{9D8B030D-6E8A-4147-A177-3AD203B41FA5}">
                          <a16:colId xmlns:a16="http://schemas.microsoft.com/office/drawing/2014/main" val="4230909532"/>
                        </a:ext>
                      </a:extLst>
                    </a:gridCol>
                    <a:gridCol w="8111066">
                      <a:extLst>
                        <a:ext uri="{9D8B030D-6E8A-4147-A177-3AD203B41FA5}">
                          <a16:colId xmlns:a16="http://schemas.microsoft.com/office/drawing/2014/main" val="4150757518"/>
                        </a:ext>
                      </a:extLst>
                    </a:gridCol>
                    <a:gridCol w="1016001">
                      <a:extLst>
                        <a:ext uri="{9D8B030D-6E8A-4147-A177-3AD203B41FA5}">
                          <a16:colId xmlns:a16="http://schemas.microsoft.com/office/drawing/2014/main" val="924684923"/>
                        </a:ext>
                      </a:extLst>
                    </a:gridCol>
                  </a:tblGrid>
                  <a:tr h="487680">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0435" r="-12538" b="-17284"/>
                          </a:stretch>
                        </a:blipFill>
                      </a:tcPr>
                    </a:tc>
                    <a:tc>
                      <a:txBody>
                        <a:bodyPr/>
                        <a:lstStyle/>
                        <a:p>
                          <a:pPr algn="ctr"/>
                          <a:endParaRPr lang="en-US" sz="2600" b="0" dirty="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4376981"/>
                      </a:ext>
                    </a:extLst>
                  </a:tr>
                </a:tbl>
              </a:graphicData>
            </a:graphic>
          </p:graphicFrame>
        </mc:Fallback>
      </mc:AlternateContent>
      <p:sp>
        <p:nvSpPr>
          <p:cNvPr id="6" name="Title 1"/>
          <p:cNvSpPr>
            <a:spLocks noGrp="1"/>
          </p:cNvSpPr>
          <p:nvPr>
            <p:ph type="title"/>
          </p:nvPr>
        </p:nvSpPr>
        <p:spPr>
          <a:xfrm>
            <a:off x="628650" y="365126"/>
            <a:ext cx="7886700" cy="1325563"/>
          </a:xfrm>
        </p:spPr>
        <p:txBody>
          <a:bodyPr>
            <a:normAutofit fontScale="90000"/>
          </a:bodyPr>
          <a:lstStyle/>
          <a:p>
            <a:r>
              <a:rPr lang="en-US" sz="6000" dirty="0">
                <a:solidFill>
                  <a:srgbClr val="1C4786"/>
                </a:solidFill>
              </a:rPr>
              <a:t>FCN </a:t>
            </a:r>
            <a:r>
              <a:rPr lang="en-US" sz="6000" dirty="0" smtClean="0">
                <a:solidFill>
                  <a:srgbClr val="1C4786"/>
                </a:solidFill>
              </a:rPr>
              <a:t>Tracker</a:t>
            </a:r>
            <a:r>
              <a:rPr lang="en-US" altLang="zh-CN" sz="6000" dirty="0" smtClean="0">
                <a:solidFill>
                  <a:srgbClr val="1C4786"/>
                </a:solidFill>
              </a:rPr>
              <a:t>-Predict output</a:t>
            </a:r>
            <a:endParaRPr lang="en-US" sz="6000" dirty="0"/>
          </a:p>
        </p:txBody>
      </p:sp>
      <p:sp>
        <p:nvSpPr>
          <p:cNvPr id="2" name="Footer Placeholder 1"/>
          <p:cNvSpPr>
            <a:spLocks noGrp="1"/>
          </p:cNvSpPr>
          <p:nvPr>
            <p:ph type="ftr" sz="quarter" idx="11"/>
          </p:nvPr>
        </p:nvSpPr>
        <p:spPr/>
        <p:txBody>
          <a:bodyPr/>
          <a:lstStyle/>
          <a:p>
            <a:r>
              <a:rPr lang="en-US" smtClean="0"/>
              <a:t>ANN approach to visual tracking, MVA17 v.7g</a:t>
            </a:r>
            <a:endParaRPr lang="en-US"/>
          </a:p>
        </p:txBody>
      </p:sp>
      <p:sp>
        <p:nvSpPr>
          <p:cNvPr id="5" name="Slide Number Placeholder 4"/>
          <p:cNvSpPr>
            <a:spLocks noGrp="1"/>
          </p:cNvSpPr>
          <p:nvPr>
            <p:ph type="sldNum" sz="quarter" idx="12"/>
          </p:nvPr>
        </p:nvSpPr>
        <p:spPr/>
        <p:txBody>
          <a:bodyPr/>
          <a:lstStyle/>
          <a:p>
            <a:fld id="{095992DB-4634-4475-9C22-E77F9F909112}" type="slidenum">
              <a:rPr lang="en-US" smtClean="0"/>
              <a:t>15</a:t>
            </a:fld>
            <a:endParaRPr lang="en-US"/>
          </a:p>
        </p:txBody>
      </p:sp>
    </p:spTree>
    <p:extLst>
      <p:ext uri="{BB962C8B-B14F-4D97-AF65-F5344CB8AC3E}">
        <p14:creationId xmlns:p14="http://schemas.microsoft.com/office/powerpoint/2010/main" val="14455190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068" y="2229909"/>
            <a:ext cx="1439069" cy="1918758"/>
          </a:xfrm>
          <a:prstGeom prst="rect">
            <a:avLst/>
          </a:prstGeom>
        </p:spPr>
      </p:pic>
      <p:sp>
        <p:nvSpPr>
          <p:cNvPr id="14" name="TextBox 13"/>
          <p:cNvSpPr txBox="1"/>
          <p:nvPr/>
        </p:nvSpPr>
        <p:spPr>
          <a:xfrm>
            <a:off x="628650" y="4334933"/>
            <a:ext cx="1487487" cy="646331"/>
          </a:xfrm>
          <a:prstGeom prst="rect">
            <a:avLst/>
          </a:prstGeom>
          <a:noFill/>
        </p:spPr>
        <p:txBody>
          <a:bodyPr wrap="square" rtlCol="0">
            <a:spAutoFit/>
          </a:bodyPr>
          <a:lstStyle/>
          <a:p>
            <a:r>
              <a:rPr lang="en-US" dirty="0" smtClean="0"/>
              <a:t>Input cropped data</a:t>
            </a:r>
            <a:endParaRPr lang="en-US" dirty="0"/>
          </a:p>
        </p:txBody>
      </p:sp>
      <p:sp>
        <p:nvSpPr>
          <p:cNvPr id="19" name="Title 1"/>
          <p:cNvSpPr>
            <a:spLocks noGrp="1"/>
          </p:cNvSpPr>
          <p:nvPr>
            <p:ph type="title"/>
          </p:nvPr>
        </p:nvSpPr>
        <p:spPr>
          <a:xfrm>
            <a:off x="628650" y="365126"/>
            <a:ext cx="7886700" cy="1325563"/>
          </a:xfrm>
        </p:spPr>
        <p:txBody>
          <a:bodyPr>
            <a:normAutofit fontScale="90000"/>
          </a:bodyPr>
          <a:lstStyle/>
          <a:p>
            <a:r>
              <a:rPr lang="en-US" sz="6000" dirty="0">
                <a:solidFill>
                  <a:srgbClr val="1C4786"/>
                </a:solidFill>
              </a:rPr>
              <a:t>FCN </a:t>
            </a:r>
            <a:r>
              <a:rPr lang="en-US" sz="6000" dirty="0" smtClean="0">
                <a:solidFill>
                  <a:srgbClr val="1C4786"/>
                </a:solidFill>
              </a:rPr>
              <a:t>Tracker-Predict output</a:t>
            </a:r>
            <a:endParaRPr lang="en-US" sz="6000" dirty="0"/>
          </a:p>
        </p:txBody>
      </p:sp>
      <p:sp>
        <p:nvSpPr>
          <p:cNvPr id="2" name="Footer Placeholder 1"/>
          <p:cNvSpPr>
            <a:spLocks noGrp="1"/>
          </p:cNvSpPr>
          <p:nvPr>
            <p:ph type="ftr" sz="quarter" idx="11"/>
          </p:nvPr>
        </p:nvSpPr>
        <p:spPr/>
        <p:txBody>
          <a:bodyPr/>
          <a:lstStyle/>
          <a:p>
            <a:r>
              <a:rPr lang="en-US" smtClean="0"/>
              <a:t>ANN approach to visual tracking, MVA17 v.7g</a:t>
            </a:r>
            <a:endParaRPr lang="en-US"/>
          </a:p>
        </p:txBody>
      </p:sp>
      <p:sp>
        <p:nvSpPr>
          <p:cNvPr id="3" name="Slide Number Placeholder 2"/>
          <p:cNvSpPr>
            <a:spLocks noGrp="1"/>
          </p:cNvSpPr>
          <p:nvPr>
            <p:ph type="sldNum" sz="quarter" idx="12"/>
          </p:nvPr>
        </p:nvSpPr>
        <p:spPr/>
        <p:txBody>
          <a:bodyPr/>
          <a:lstStyle/>
          <a:p>
            <a:fld id="{095992DB-4634-4475-9C22-E77F9F909112}" type="slidenum">
              <a:rPr lang="en-US" smtClean="0"/>
              <a:t>16</a:t>
            </a:fld>
            <a:endParaRPr lang="en-US"/>
          </a:p>
        </p:txBody>
      </p:sp>
      <p:pic>
        <p:nvPicPr>
          <p:cNvPr id="6" name="Picture 5"/>
          <p:cNvPicPr>
            <a:picLocks noChangeAspect="1"/>
          </p:cNvPicPr>
          <p:nvPr/>
        </p:nvPicPr>
        <p:blipFill>
          <a:blip r:embed="rId3"/>
          <a:stretch>
            <a:fillRect/>
          </a:stretch>
        </p:blipFill>
        <p:spPr>
          <a:xfrm>
            <a:off x="5294166" y="4188202"/>
            <a:ext cx="1378744" cy="2009775"/>
          </a:xfrm>
          <a:prstGeom prst="rect">
            <a:avLst/>
          </a:prstGeom>
        </p:spPr>
      </p:pic>
      <p:grpSp>
        <p:nvGrpSpPr>
          <p:cNvPr id="26" name="Group 25"/>
          <p:cNvGrpSpPr/>
          <p:nvPr/>
        </p:nvGrpSpPr>
        <p:grpSpPr>
          <a:xfrm>
            <a:off x="2116137" y="1647974"/>
            <a:ext cx="6246018" cy="3035560"/>
            <a:chOff x="2821516" y="1647974"/>
            <a:chExt cx="8328024" cy="303556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6621" y="2229909"/>
              <a:ext cx="1918758" cy="191875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0782" y="2229909"/>
              <a:ext cx="1918758" cy="1918758"/>
            </a:xfrm>
            <a:prstGeom prst="rect">
              <a:avLst/>
            </a:prstGeom>
          </p:spPr>
        </p:pic>
        <p:cxnSp>
          <p:nvCxnSpPr>
            <p:cNvPr id="10" name="Straight Arrow Connector 9"/>
            <p:cNvCxnSpPr>
              <a:stCxn id="5" idx="3"/>
              <a:endCxn id="7" idx="1"/>
            </p:cNvCxnSpPr>
            <p:nvPr/>
          </p:nvCxnSpPr>
          <p:spPr>
            <a:xfrm>
              <a:off x="2821516" y="3189288"/>
              <a:ext cx="231510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3"/>
            </p:cNvCxnSpPr>
            <p:nvPr/>
          </p:nvCxnSpPr>
          <p:spPr>
            <a:xfrm>
              <a:off x="7055379" y="3189288"/>
              <a:ext cx="67691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5072063" y="4259024"/>
                  <a:ext cx="19833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m:rPr>
                                <m:sty m:val="p"/>
                              </m:rPr>
                              <a:rPr lang="en-US" b="0" i="0" smtClean="0">
                                <a:latin typeface="Cambria Math" panose="02040503050406030204" pitchFamily="18" charset="0"/>
                              </a:rPr>
                              <m:t>f</m:t>
                            </m:r>
                          </m:e>
                          <m:sub>
                            <m:r>
                              <m:rPr>
                                <m:sty m:val="p"/>
                              </m:rPr>
                              <a:rPr lang="en-US" b="0" i="0" smtClean="0">
                                <a:latin typeface="Cambria Math" panose="02040503050406030204" pitchFamily="18" charset="0"/>
                              </a:rPr>
                              <m:t>c</m:t>
                            </m:r>
                          </m:sub>
                        </m:sSub>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5072063" y="4259024"/>
                  <a:ext cx="1983316" cy="369332"/>
                </a:xfrm>
                <a:prstGeom prst="rect">
                  <a:avLst/>
                </a:prstGeom>
                <a:blipFill>
                  <a:blip r:embed="rId6"/>
                  <a:stretch>
                    <a:fillRect/>
                  </a:stretch>
                </a:blipFill>
              </p:spPr>
              <p:txBody>
                <a:bodyPr/>
                <a:lstStyle/>
                <a:p>
                  <a:r>
                    <a:rPr lang="en-US">
                      <a:noFill/>
                    </a:rPr>
                    <a:t> </a:t>
                  </a:r>
                </a:p>
              </p:txBody>
            </p:sp>
          </mc:Fallback>
        </mc:AlternateContent>
        <p:sp>
          <p:nvSpPr>
            <p:cNvPr id="16" name="TextBox 15"/>
            <p:cNvSpPr txBox="1"/>
            <p:nvPr/>
          </p:nvSpPr>
          <p:spPr>
            <a:xfrm>
              <a:off x="9166224" y="4314202"/>
              <a:ext cx="1983316" cy="369332"/>
            </a:xfrm>
            <a:prstGeom prst="rect">
              <a:avLst/>
            </a:prstGeom>
            <a:noFill/>
          </p:spPr>
          <p:txBody>
            <a:bodyPr wrap="square" rtlCol="0">
              <a:spAutoFit/>
            </a:bodyPr>
            <a:lstStyle/>
            <a:p>
              <a:pPr algn="ctr"/>
              <a:r>
                <a:rPr lang="en-US" dirty="0" smtClean="0"/>
                <a:t>C</a:t>
              </a:r>
              <a:endParaRPr lang="en-US" dirty="0"/>
            </a:p>
          </p:txBody>
        </p:sp>
        <p:sp>
          <p:nvSpPr>
            <p:cNvPr id="17" name="TextBox 16"/>
            <p:cNvSpPr txBox="1"/>
            <p:nvPr/>
          </p:nvSpPr>
          <p:spPr>
            <a:xfrm>
              <a:off x="3048000" y="2229909"/>
              <a:ext cx="1896533" cy="1323439"/>
            </a:xfrm>
            <a:prstGeom prst="rect">
              <a:avLst/>
            </a:prstGeom>
            <a:noFill/>
          </p:spPr>
          <p:txBody>
            <a:bodyPr wrap="square" rtlCol="0">
              <a:spAutoFit/>
            </a:bodyPr>
            <a:lstStyle/>
            <a:p>
              <a:r>
                <a:rPr lang="en-US" sz="2000" dirty="0" smtClean="0"/>
                <a:t>FCN predict the response map</a:t>
              </a:r>
              <a:endParaRPr lang="en-US" sz="2000" dirty="0"/>
            </a:p>
          </p:txBody>
        </p:sp>
        <p:sp>
          <p:nvSpPr>
            <p:cNvPr id="18" name="TextBox 17"/>
            <p:cNvSpPr txBox="1"/>
            <p:nvPr/>
          </p:nvSpPr>
          <p:spPr>
            <a:xfrm>
              <a:off x="7205133" y="1647974"/>
              <a:ext cx="1896533" cy="1323439"/>
            </a:xfrm>
            <a:prstGeom prst="rect">
              <a:avLst/>
            </a:prstGeom>
            <a:noFill/>
          </p:spPr>
          <p:txBody>
            <a:bodyPr wrap="square" rtlCol="0">
              <a:spAutoFit/>
            </a:bodyPr>
            <a:lstStyle/>
            <a:p>
              <a:r>
                <a:rPr lang="en-US" sz="2000" dirty="0" smtClean="0"/>
                <a:t>Apply prior distribution to response map</a:t>
              </a:r>
              <a:endParaRPr lang="en-US" sz="2000" dirty="0"/>
            </a:p>
          </p:txBody>
        </p:sp>
        <p:sp>
          <p:nvSpPr>
            <p:cNvPr id="9" name="Oval 8"/>
            <p:cNvSpPr/>
            <p:nvPr/>
          </p:nvSpPr>
          <p:spPr>
            <a:xfrm>
              <a:off x="7732295" y="2937795"/>
              <a:ext cx="491512" cy="5273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x</a:t>
              </a:r>
              <a:endParaRPr lang="en-US" sz="3200" dirty="0">
                <a:solidFill>
                  <a:schemeClr val="tx1"/>
                </a:solidFill>
              </a:endParaRPr>
            </a:p>
          </p:txBody>
        </p:sp>
        <p:cxnSp>
          <p:nvCxnSpPr>
            <p:cNvPr id="20" name="Straight Arrow Connector 19"/>
            <p:cNvCxnSpPr>
              <a:stCxn id="6" idx="0"/>
              <a:endCxn id="9" idx="4"/>
            </p:cNvCxnSpPr>
            <p:nvPr/>
          </p:nvCxnSpPr>
          <p:spPr>
            <a:xfrm flipV="1">
              <a:off x="7978051" y="3465095"/>
              <a:ext cx="0" cy="7231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6"/>
              <a:endCxn id="8" idx="1"/>
            </p:cNvCxnSpPr>
            <p:nvPr/>
          </p:nvCxnSpPr>
          <p:spPr>
            <a:xfrm flipV="1">
              <a:off x="8223807" y="3189288"/>
              <a:ext cx="1006975" cy="121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6874668" y="5486400"/>
            <a:ext cx="1717843" cy="369332"/>
          </a:xfrm>
          <a:prstGeom prst="rect">
            <a:avLst/>
          </a:prstGeom>
          <a:noFill/>
        </p:spPr>
        <p:txBody>
          <a:bodyPr wrap="none" rtlCol="0">
            <a:spAutoFit/>
          </a:bodyPr>
          <a:lstStyle/>
          <a:p>
            <a:r>
              <a:rPr lang="en-US" dirty="0" smtClean="0"/>
              <a:t>P=Hann window</a:t>
            </a:r>
            <a:endParaRPr lang="en-US" dirty="0"/>
          </a:p>
        </p:txBody>
      </p:sp>
      <mc:AlternateContent xmlns:mc="http://schemas.openxmlformats.org/markup-compatibility/2006" xmlns:a14="http://schemas.microsoft.com/office/drawing/2010/main">
        <mc:Choice Requires="a14">
          <p:graphicFrame>
            <p:nvGraphicFramePr>
              <p:cNvPr id="21" name="Table 20"/>
              <p:cNvGraphicFramePr>
                <a:graphicFrameLocks noGrp="1"/>
              </p:cNvGraphicFramePr>
              <p:nvPr>
                <p:extLst>
                  <p:ext uri="{D42A27DB-BD31-4B8C-83A1-F6EECF244321}">
                    <p14:modId xmlns:p14="http://schemas.microsoft.com/office/powerpoint/2010/main" val="2391898456"/>
                  </p:ext>
                </p:extLst>
              </p:nvPr>
            </p:nvGraphicFramePr>
            <p:xfrm>
              <a:off x="636808" y="5368052"/>
              <a:ext cx="7480301" cy="487680"/>
            </p:xfrm>
            <a:graphic>
              <a:graphicData uri="http://schemas.openxmlformats.org/drawingml/2006/table">
                <a:tbl>
                  <a:tblPr firstRow="1" bandRow="1">
                    <a:tableStyleId>{5C22544A-7EE6-4342-B048-85BDC9FD1C3A}</a:tableStyleId>
                  </a:tblPr>
                  <a:tblGrid>
                    <a:gridCol w="635000">
                      <a:extLst>
                        <a:ext uri="{9D8B030D-6E8A-4147-A177-3AD203B41FA5}">
                          <a16:colId xmlns="" xmlns:a16="http://schemas.microsoft.com/office/drawing/2014/main" val="4230909532"/>
                        </a:ext>
                      </a:extLst>
                    </a:gridCol>
                    <a:gridCol w="6083300">
                      <a:extLst>
                        <a:ext uri="{9D8B030D-6E8A-4147-A177-3AD203B41FA5}">
                          <a16:colId xmlns="" xmlns:a16="http://schemas.microsoft.com/office/drawing/2014/main" val="4150757518"/>
                        </a:ext>
                      </a:extLst>
                    </a:gridCol>
                    <a:gridCol w="762001">
                      <a:extLst>
                        <a:ext uri="{9D8B030D-6E8A-4147-A177-3AD203B41FA5}">
                          <a16:colId xmlns="" xmlns:a16="http://schemas.microsoft.com/office/drawing/2014/main" val="924684923"/>
                        </a:ext>
                      </a:extLst>
                    </a:gridCol>
                  </a:tblGrid>
                  <a:tr h="370840">
                    <a:tc>
                      <a:txBody>
                        <a:bodyPr/>
                        <a:lstStyle/>
                        <a:p>
                          <a:pPr algn="ctr"/>
                          <a:endParaRPr lang="en-US" dirty="0"/>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sSub>
                                  <m:sSubPr>
                                    <m:ctrlPr>
                                      <a:rPr kumimoji="0" lang="en-US" sz="2800" b="0" i="1" u="none" strike="noStrike" kern="1200" cap="none" spc="0" normalizeH="0" baseline="0" noProof="0" smtClean="0">
                                        <a:ln>
                                          <a:noFill/>
                                        </a:ln>
                                        <a:solidFill>
                                          <a:prstClr val="black"/>
                                        </a:solidFill>
                                        <a:effectLst/>
                                        <a:uLnTx/>
                                        <a:uFillTx/>
                                        <a:latin typeface="Cambria Math"/>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sub>
                                </m:s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lang="en-US" dirty="0"/>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600" b="0" dirty="0">
                            <a:solidFill>
                              <a:srgbClr val="FF0000"/>
                            </a:solidFill>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094376981"/>
                      </a:ext>
                    </a:extLst>
                  </a:tr>
                </a:tbl>
              </a:graphicData>
            </a:graphic>
          </p:graphicFrame>
        </mc:Choice>
        <mc:Fallback xmlns="">
          <p:graphicFrame>
            <p:nvGraphicFramePr>
              <p:cNvPr id="21" name="Table 20"/>
              <p:cNvGraphicFramePr>
                <a:graphicFrameLocks noGrp="1"/>
              </p:cNvGraphicFramePr>
              <p:nvPr>
                <p:extLst>
                  <p:ext uri="{D42A27DB-BD31-4B8C-83A1-F6EECF244321}">
                    <p14:modId xmlns:p14="http://schemas.microsoft.com/office/powerpoint/2010/main" val="2391898456"/>
                  </p:ext>
                </p:extLst>
              </p:nvPr>
            </p:nvGraphicFramePr>
            <p:xfrm>
              <a:off x="636808" y="5368052"/>
              <a:ext cx="7480301" cy="487680"/>
            </p:xfrm>
            <a:graphic>
              <a:graphicData uri="http://schemas.openxmlformats.org/drawingml/2006/table">
                <a:tbl>
                  <a:tblPr firstRow="1" bandRow="1">
                    <a:tableStyleId>{5C22544A-7EE6-4342-B048-85BDC9FD1C3A}</a:tableStyleId>
                  </a:tblPr>
                  <a:tblGrid>
                    <a:gridCol w="635000">
                      <a:extLst>
                        <a:ext uri="{9D8B030D-6E8A-4147-A177-3AD203B41FA5}">
                          <a16:colId xmlns="" xmlns:a16="http://schemas.microsoft.com/office/drawing/2014/main" xmlns:a14="http://schemas.microsoft.com/office/drawing/2010/main" val="4230909532"/>
                        </a:ext>
                      </a:extLst>
                    </a:gridCol>
                    <a:gridCol w="6083300">
                      <a:extLst>
                        <a:ext uri="{9D8B030D-6E8A-4147-A177-3AD203B41FA5}">
                          <a16:colId xmlns="" xmlns:a16="http://schemas.microsoft.com/office/drawing/2014/main" xmlns:a14="http://schemas.microsoft.com/office/drawing/2010/main" val="4150757518"/>
                        </a:ext>
                      </a:extLst>
                    </a:gridCol>
                    <a:gridCol w="762001">
                      <a:extLst>
                        <a:ext uri="{9D8B030D-6E8A-4147-A177-3AD203B41FA5}">
                          <a16:colId xmlns="" xmlns:a16="http://schemas.microsoft.com/office/drawing/2014/main" xmlns:a14="http://schemas.microsoft.com/office/drawing/2010/main" val="924684923"/>
                        </a:ext>
                      </a:extLst>
                    </a:gridCol>
                  </a:tblGrid>
                  <a:tr h="487680">
                    <a:tc>
                      <a:txBody>
                        <a:bodyPr/>
                        <a:lstStyle/>
                        <a:p>
                          <a:pPr algn="ctr"/>
                          <a:endParaRPr lang="en-US" dirty="0"/>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1">
                          <a:blip r:embed="rId7"/>
                          <a:stretch>
                            <a:fillRect l="-10410" t="-1250" r="-12513" b="-17500"/>
                          </a:stretch>
                        </a:blipFill>
                      </a:tcPr>
                    </a:tc>
                    <a:tc>
                      <a:txBody>
                        <a:bodyPr/>
                        <a:lstStyle/>
                        <a:p>
                          <a:pPr algn="ctr"/>
                          <a:endParaRPr lang="en-US" sz="2600" b="0" dirty="0">
                            <a:solidFill>
                              <a:srgbClr val="FF0000"/>
                            </a:solidFill>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xmlns:a14="http://schemas.microsoft.com/office/drawing/2010/main" val="3094376981"/>
                      </a:ext>
                    </a:extLst>
                  </a:tr>
                </a:tbl>
              </a:graphicData>
            </a:graphic>
          </p:graphicFrame>
        </mc:Fallback>
      </mc:AlternateContent>
    </p:spTree>
    <p:extLst>
      <p:ext uri="{BB962C8B-B14F-4D97-AF65-F5344CB8AC3E}">
        <p14:creationId xmlns:p14="http://schemas.microsoft.com/office/powerpoint/2010/main" val="35664753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32379" y="1556266"/>
                <a:ext cx="7886700" cy="4351338"/>
              </a:xfrm>
            </p:spPr>
            <p:txBody>
              <a:bodyPr/>
              <a:lstStyle/>
              <a:p>
                <a:r>
                  <a:rPr lang="en-US" dirty="0" smtClean="0"/>
                  <a:t>After tracking, we still need to refine our model to improve the accuracy, that means we need the label. We don’t provide the prior label, instead we assume the label should be a Gaussian shaped distribution. </a:t>
                </a:r>
              </a:p>
              <a:p>
                <a:endParaRPr lang="en-US" dirty="0"/>
              </a:p>
              <a:p>
                <a:r>
                  <a:rPr lang="en-US" sz="2000" dirty="0" smtClean="0"/>
                  <a:t>Here </a:t>
                </a:r>
                <a14:m>
                  <m:oMath xmlns:m="http://schemas.openxmlformats.org/officeDocument/2006/math">
                    <m:sSub>
                      <m:sSubPr>
                        <m:ctrlPr>
                          <a:rPr lang="en-US" sz="2000" b="0" i="1" smtClean="0">
                            <a:latin typeface="Cambria Math"/>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𝑖𝑗</m:t>
                        </m:r>
                      </m:sub>
                    </m:sSub>
                  </m:oMath>
                </a14:m>
                <a:r>
                  <a:rPr lang="en-US" sz="2000" dirty="0" smtClean="0"/>
                  <a:t> denotes the value in the label indexed by </a:t>
                </a:r>
                <a:r>
                  <a:rPr lang="en-US" sz="2000" dirty="0" err="1" smtClean="0"/>
                  <a:t>i</a:t>
                </a:r>
                <a:r>
                  <a:rPr lang="en-US" sz="2000" dirty="0" smtClean="0"/>
                  <a:t> and j, cx and cy denotes the coordinate of the target center. </a:t>
                </a:r>
                <a14:m>
                  <m:oMath xmlns:m="http://schemas.openxmlformats.org/officeDocument/2006/math">
                    <m:r>
                      <a:rPr lang="en-US" sz="2000" b="0" i="1" smtClean="0">
                        <a:latin typeface="Cambria Math" panose="02040503050406030204" pitchFamily="18" charset="0"/>
                      </a:rPr>
                      <m:t>𝜎</m:t>
                    </m:r>
                  </m:oMath>
                </a14:m>
                <a:r>
                  <a:rPr lang="en-US" sz="2000" dirty="0" smtClean="0"/>
                  <a:t> is the predefined parameter. We set it to 4 in our program.</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32379" y="1556266"/>
                <a:ext cx="7886700" cy="4351338"/>
              </a:xfrm>
              <a:blipFill rotWithShape="1">
                <a:blip r:embed="rId2"/>
                <a:stretch>
                  <a:fillRect l="-1392"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3918140717"/>
                  </p:ext>
                </p:extLst>
              </p:nvPr>
            </p:nvGraphicFramePr>
            <p:xfrm>
              <a:off x="1109233" y="3092191"/>
              <a:ext cx="7480301" cy="967296"/>
            </p:xfrm>
            <a:graphic>
              <a:graphicData uri="http://schemas.openxmlformats.org/drawingml/2006/table">
                <a:tbl>
                  <a:tblPr firstRow="1" bandRow="1">
                    <a:tableStyleId>{5C22544A-7EE6-4342-B048-85BDC9FD1C3A}</a:tableStyleId>
                  </a:tblPr>
                  <a:tblGrid>
                    <a:gridCol w="635000">
                      <a:extLst>
                        <a:ext uri="{9D8B030D-6E8A-4147-A177-3AD203B41FA5}">
                          <a16:colId xmlns="" xmlns:a16="http://schemas.microsoft.com/office/drawing/2014/main" val="4230909532"/>
                        </a:ext>
                      </a:extLst>
                    </a:gridCol>
                    <a:gridCol w="6083300">
                      <a:extLst>
                        <a:ext uri="{9D8B030D-6E8A-4147-A177-3AD203B41FA5}">
                          <a16:colId xmlns="" xmlns:a16="http://schemas.microsoft.com/office/drawing/2014/main" val="4150757518"/>
                        </a:ext>
                      </a:extLst>
                    </a:gridCol>
                    <a:gridCol w="762001">
                      <a:extLst>
                        <a:ext uri="{9D8B030D-6E8A-4147-A177-3AD203B41FA5}">
                          <a16:colId xmlns="" xmlns:a16="http://schemas.microsoft.com/office/drawing/2014/main" val="924684923"/>
                        </a:ext>
                      </a:extLst>
                    </a:gridCol>
                  </a:tblGrid>
                  <a:tr h="370840">
                    <a:tc>
                      <a:txBody>
                        <a:bodyPr/>
                        <a:lstStyle/>
                        <a:p>
                          <a:endParaRPr lang="en-US" dirty="0"/>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prstClr val="black"/>
                                        </a:solidFill>
                                        <a:effectLst/>
                                        <a:uLnTx/>
                                        <a:uFillTx/>
                                        <a:latin typeface="Cambria Math"/>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𝑖𝑗</m:t>
                                    </m:r>
                                  </m:sub>
                                </m:s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US" sz="2800" b="0" i="1" u="none" strike="noStrike" kern="1200" cap="none" spc="0" normalizeH="0" baseline="0" noProof="0" smtClean="0">
                                        <a:ln>
                                          <a:noFill/>
                                        </a:ln>
                                        <a:solidFill>
                                          <a:prstClr val="black"/>
                                        </a:solidFill>
                                        <a:effectLst/>
                                        <a:uLnTx/>
                                        <a:uFillTx/>
                                        <a:latin typeface="Cambria Math"/>
                                        <a:ea typeface="+mn-ea"/>
                                        <a:cs typeface="+mn-cs"/>
                                      </a:rPr>
                                    </m:ctrlPr>
                                  </m:sSup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m:t>
                                    </m:r>
                                  </m:e>
                                  <m:sup>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2800" b="0" i="1" u="none" strike="noStrike" kern="1200" cap="none" spc="0" normalizeH="0" baseline="0" noProof="0" smtClean="0">
                                            <a:ln>
                                              <a:noFill/>
                                            </a:ln>
                                            <a:solidFill>
                                              <a:prstClr val="black"/>
                                            </a:solidFill>
                                            <a:effectLst/>
                                            <a:uLnTx/>
                                            <a:uFillTx/>
                                            <a:latin typeface="Cambria Math"/>
                                            <a:ea typeface="+mn-ea"/>
                                            <a:cs typeface="+mn-cs"/>
                                          </a:rPr>
                                        </m:ctrlPr>
                                      </m:fPr>
                                      <m:num>
                                        <m:sSup>
                                          <m:sSupPr>
                                            <m:ctrlPr>
                                              <a:rPr kumimoji="0" lang="en-US" sz="2800" b="0" i="1" u="none" strike="noStrike" kern="1200" cap="none" spc="0" normalizeH="0" baseline="0" noProof="0" smtClean="0">
                                                <a:ln>
                                                  <a:noFill/>
                                                </a:ln>
                                                <a:solidFill>
                                                  <a:prstClr val="black"/>
                                                </a:solidFill>
                                                <a:effectLst/>
                                                <a:uLnTx/>
                                                <a:uFillTx/>
                                                <a:latin typeface="Cambria Math"/>
                                                <a:ea typeface="+mn-ea"/>
                                                <a:cs typeface="+mn-cs"/>
                                              </a:rPr>
                                            </m:ctrlPr>
                                          </m:sSupPr>
                                          <m:e>
                                            <m:d>
                                              <m:dPr>
                                                <m:begChr m:val="‖"/>
                                                <m:endChr m:val="‖"/>
                                                <m:ctrlPr>
                                                  <a:rPr kumimoji="0" lang="en-US" sz="2800" b="0" i="1" u="none" strike="noStrike" kern="1200" cap="none" spc="0" normalizeH="0" baseline="0" noProof="0" smtClean="0">
                                                    <a:ln>
                                                      <a:noFill/>
                                                    </a:ln>
                                                    <a:solidFill>
                                                      <a:prstClr val="black"/>
                                                    </a:solidFill>
                                                    <a:effectLst/>
                                                    <a:uLnTx/>
                                                    <a:uFillTx/>
                                                    <a:latin typeface="Cambria Math"/>
                                                    <a:ea typeface="+mn-ea"/>
                                                    <a:cs typeface="+mn-cs"/>
                                                  </a:rPr>
                                                </m:ctrlPr>
                                              </m:d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800" b="0" i="1" u="none" strike="noStrike" kern="1200" cap="none" spc="0" normalizeH="0" baseline="0" noProof="0" smtClean="0">
                                                        <a:ln>
                                                          <a:noFill/>
                                                        </a:ln>
                                                        <a:solidFill>
                                                          <a:prstClr val="black"/>
                                                        </a:solidFill>
                                                        <a:effectLst/>
                                                        <a:uLnTx/>
                                                        <a:uFillTx/>
                                                        <a:latin typeface="Cambria Math"/>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sub>
                                                </m:sSub>
                                              </m:e>
                                            </m:d>
                                          </m:e>
                                          <m:sup>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US" sz="2800" b="0" i="1" u="none" strike="noStrike" kern="1200" cap="none" spc="0" normalizeH="0" baseline="0" noProof="0" smtClean="0">
                                                <a:ln>
                                                  <a:noFill/>
                                                </a:ln>
                                                <a:solidFill>
                                                  <a:prstClr val="black"/>
                                                </a:solidFill>
                                                <a:effectLst/>
                                                <a:uLnTx/>
                                                <a:uFillTx/>
                                                <a:latin typeface="Cambria Math"/>
                                                <a:ea typeface="+mn-ea"/>
                                                <a:cs typeface="+mn-cs"/>
                                              </a:rPr>
                                            </m:ctrlPr>
                                          </m:sSupPr>
                                          <m:e>
                                            <m:d>
                                              <m:dPr>
                                                <m:begChr m:val="‖"/>
                                                <m:endChr m:val="‖"/>
                                                <m:ctrlPr>
                                                  <a:rPr kumimoji="0" lang="en-US" sz="2800" b="0" i="1" u="none" strike="noStrike" kern="1200" cap="none" spc="0" normalizeH="0" baseline="0" noProof="0" smtClean="0">
                                                    <a:ln>
                                                      <a:noFill/>
                                                    </a:ln>
                                                    <a:solidFill>
                                                      <a:prstClr val="black"/>
                                                    </a:solidFill>
                                                    <a:effectLst/>
                                                    <a:uLnTx/>
                                                    <a:uFillTx/>
                                                    <a:latin typeface="Cambria Math"/>
                                                    <a:ea typeface="+mn-ea"/>
                                                    <a:cs typeface="+mn-cs"/>
                                                  </a:rPr>
                                                </m:ctrlPr>
                                              </m:d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𝑗</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800" b="0" i="1" u="none" strike="noStrike" kern="1200" cap="none" spc="0" normalizeH="0" baseline="0" noProof="0" smtClean="0">
                                                        <a:ln>
                                                          <a:noFill/>
                                                        </a:ln>
                                                        <a:solidFill>
                                                          <a:prstClr val="black"/>
                                                        </a:solidFill>
                                                        <a:effectLst/>
                                                        <a:uLnTx/>
                                                        <a:uFillTx/>
                                                        <a:latin typeface="Cambria Math"/>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sub>
                                                </m:sSub>
                                              </m:e>
                                            </m:d>
                                          </m:e>
                                          <m:sup>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num>
                                      <m:den>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Sup>
                                          <m:sSupPr>
                                            <m:ctrlPr>
                                              <a:rPr kumimoji="0" lang="en-US" sz="2800" b="0" i="1" u="none" strike="noStrike" kern="1200" cap="none" spc="0" normalizeH="0" baseline="0" noProof="0" smtClean="0">
                                                <a:ln>
                                                  <a:noFill/>
                                                </a:ln>
                                                <a:solidFill>
                                                  <a:prstClr val="black"/>
                                                </a:solidFill>
                                                <a:effectLst/>
                                                <a:uLnTx/>
                                                <a:uFillTx/>
                                                <a:latin typeface="Cambria Math"/>
                                                <a:ea typeface="+mn-ea"/>
                                                <a:cs typeface="+mn-cs"/>
                                              </a:rPr>
                                            </m:ctrlPr>
                                          </m:sSup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𝜎</m:t>
                                            </m:r>
                                          </m:e>
                                          <m:sup>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den>
                                    </m:f>
                                  </m:sup>
                                </m:sSup>
                              </m:oMath>
                            </m:oMathPara>
                          </a14:m>
                          <a:endParaRPr lang="en-US" dirty="0"/>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chemeClr val="bg1"/>
                              </a:solidFill>
                            </a:rPr>
                            <a:t>4</a:t>
                          </a:r>
                        </a:p>
                        <a:p>
                          <a:pPr algn="ctr"/>
                          <a:endParaRPr lang="en-US" sz="2600" b="0" dirty="0">
                            <a:solidFill>
                              <a:srgbClr val="FF0000"/>
                            </a:solidFill>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094376981"/>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918140717"/>
                  </p:ext>
                </p:extLst>
              </p:nvPr>
            </p:nvGraphicFramePr>
            <p:xfrm>
              <a:off x="1109233" y="3092191"/>
              <a:ext cx="7480301" cy="967296"/>
            </p:xfrm>
            <a:graphic>
              <a:graphicData uri="http://schemas.openxmlformats.org/drawingml/2006/table">
                <a:tbl>
                  <a:tblPr firstRow="1" bandRow="1">
                    <a:tableStyleId>{5C22544A-7EE6-4342-B048-85BDC9FD1C3A}</a:tableStyleId>
                  </a:tblPr>
                  <a:tblGrid>
                    <a:gridCol w="635000">
                      <a:extLst>
                        <a:ext uri="{9D8B030D-6E8A-4147-A177-3AD203B41FA5}">
                          <a16:colId xmlns:a16="http://schemas.microsoft.com/office/drawing/2014/main" xmlns="" xmlns:a14="http://schemas.microsoft.com/office/drawing/2010/main" val="4230909532"/>
                        </a:ext>
                      </a:extLst>
                    </a:gridCol>
                    <a:gridCol w="6083300">
                      <a:extLst>
                        <a:ext uri="{9D8B030D-6E8A-4147-A177-3AD203B41FA5}">
                          <a16:colId xmlns:a16="http://schemas.microsoft.com/office/drawing/2014/main" xmlns="" xmlns:a14="http://schemas.microsoft.com/office/drawing/2010/main" val="4150757518"/>
                        </a:ext>
                      </a:extLst>
                    </a:gridCol>
                    <a:gridCol w="762001">
                      <a:extLst>
                        <a:ext uri="{9D8B030D-6E8A-4147-A177-3AD203B41FA5}">
                          <a16:colId xmlns:a16="http://schemas.microsoft.com/office/drawing/2014/main" xmlns="" xmlns:a14="http://schemas.microsoft.com/office/drawing/2010/main" val="924684923"/>
                        </a:ext>
                      </a:extLst>
                    </a:gridCol>
                  </a:tblGrid>
                  <a:tr h="967296">
                    <a:tc>
                      <a:txBody>
                        <a:bodyPr/>
                        <a:lstStyle/>
                        <a:p>
                          <a:endParaRPr lang="en-US" dirty="0"/>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1">
                          <a:blip r:embed="rId3"/>
                          <a:stretch>
                            <a:fillRect l="-10521" t="-3145" r="-12625"/>
                          </a:stretch>
                        </a:blipFill>
                      </a:tcPr>
                    </a:tc>
                    <a:tc>
                      <a:txBody>
                        <a:bodyPr/>
                        <a:lstStyle/>
                        <a:p>
                          <a:pPr algn="ctr"/>
                          <a:r>
                            <a:rPr lang="en-US" sz="1800" b="0" dirty="0" smtClean="0">
                              <a:solidFill>
                                <a:schemeClr val="bg1"/>
                              </a:solidFill>
                            </a:rPr>
                            <a:t>4</a:t>
                          </a:r>
                        </a:p>
                        <a:p>
                          <a:pPr algn="ctr"/>
                          <a:endParaRPr lang="en-US" sz="2600" b="0" dirty="0">
                            <a:solidFill>
                              <a:srgbClr val="FF0000"/>
                            </a:solidFill>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xmlns:a14="http://schemas.microsoft.com/office/drawing/2010/main" val="3094376981"/>
                      </a:ext>
                    </a:extLst>
                  </a:tr>
                </a:tbl>
              </a:graphicData>
            </a:graphic>
          </p:graphicFrame>
        </mc:Fallback>
      </mc:AlternateContent>
      <p:sp>
        <p:nvSpPr>
          <p:cNvPr id="7" name="Title 1"/>
          <p:cNvSpPr>
            <a:spLocks noGrp="1"/>
          </p:cNvSpPr>
          <p:nvPr>
            <p:ph type="title"/>
          </p:nvPr>
        </p:nvSpPr>
        <p:spPr>
          <a:xfrm>
            <a:off x="628650" y="365126"/>
            <a:ext cx="7886700" cy="1325563"/>
          </a:xfrm>
        </p:spPr>
        <p:txBody>
          <a:bodyPr>
            <a:normAutofit fontScale="90000"/>
          </a:bodyPr>
          <a:lstStyle/>
          <a:p>
            <a:r>
              <a:rPr lang="en-US" sz="6000" dirty="0">
                <a:solidFill>
                  <a:srgbClr val="1C4786"/>
                </a:solidFill>
              </a:rPr>
              <a:t>FCN </a:t>
            </a:r>
            <a:r>
              <a:rPr lang="en-US" sz="6000" dirty="0" smtClean="0">
                <a:solidFill>
                  <a:srgbClr val="1C4786"/>
                </a:solidFill>
              </a:rPr>
              <a:t>Tracker-Generate Label</a:t>
            </a:r>
            <a:endParaRPr lang="en-US" sz="6000" dirty="0"/>
          </a:p>
        </p:txBody>
      </p:sp>
      <p:sp>
        <p:nvSpPr>
          <p:cNvPr id="2" name="Footer Placeholder 1"/>
          <p:cNvSpPr>
            <a:spLocks noGrp="1"/>
          </p:cNvSpPr>
          <p:nvPr>
            <p:ph type="ftr" sz="quarter" idx="11"/>
          </p:nvPr>
        </p:nvSpPr>
        <p:spPr/>
        <p:txBody>
          <a:bodyPr/>
          <a:lstStyle/>
          <a:p>
            <a:r>
              <a:rPr lang="en-US" smtClean="0"/>
              <a:t>ANN approach to visual tracking, MVA17 v.7g</a:t>
            </a:r>
            <a:endParaRPr lang="en-US"/>
          </a:p>
        </p:txBody>
      </p:sp>
      <p:sp>
        <p:nvSpPr>
          <p:cNvPr id="4" name="Slide Number Placeholder 3"/>
          <p:cNvSpPr>
            <a:spLocks noGrp="1"/>
          </p:cNvSpPr>
          <p:nvPr>
            <p:ph type="sldNum" sz="quarter" idx="12"/>
          </p:nvPr>
        </p:nvSpPr>
        <p:spPr/>
        <p:txBody>
          <a:bodyPr/>
          <a:lstStyle/>
          <a:p>
            <a:fld id="{095992DB-4634-4475-9C22-E77F9F909112}" type="slidenum">
              <a:rPr lang="en-US" smtClean="0"/>
              <a:t>17</a:t>
            </a:fld>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850" y="5233886"/>
            <a:ext cx="914400" cy="12192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200" y="5236123"/>
            <a:ext cx="914400" cy="12192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4829" y="5209845"/>
            <a:ext cx="914400" cy="12192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0650" y="5233886"/>
            <a:ext cx="914400" cy="12192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8529" y="5233886"/>
            <a:ext cx="914400" cy="121920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11008" y="5233886"/>
            <a:ext cx="914400" cy="121920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21429" y="5233886"/>
            <a:ext cx="914400" cy="1219200"/>
          </a:xfrm>
          <a:prstGeom prst="rect">
            <a:avLst/>
          </a:prstGeom>
        </p:spPr>
      </p:pic>
    </p:spTree>
    <p:extLst>
      <p:ext uri="{BB962C8B-B14F-4D97-AF65-F5344CB8AC3E}">
        <p14:creationId xmlns:p14="http://schemas.microsoft.com/office/powerpoint/2010/main" val="24540215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tracker in action</a:t>
            </a:r>
            <a:endParaRPr lang="en-US" dirty="0"/>
          </a:p>
        </p:txBody>
      </p:sp>
      <p:sp>
        <p:nvSpPr>
          <p:cNvPr id="3" name="Content Placeholder 2"/>
          <p:cNvSpPr>
            <a:spLocks noGrp="1"/>
          </p:cNvSpPr>
          <p:nvPr>
            <p:ph idx="1"/>
          </p:nvPr>
        </p:nvSpPr>
        <p:spPr/>
        <p:txBody>
          <a:bodyPr/>
          <a:lstStyle/>
          <a:p>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ANN approach to visual tracking, MVA17 v.7g</a:t>
            </a:r>
            <a:endParaRPr lang="en-US"/>
          </a:p>
        </p:txBody>
      </p:sp>
      <p:sp>
        <p:nvSpPr>
          <p:cNvPr id="5" name="Slide Number Placeholder 4"/>
          <p:cNvSpPr>
            <a:spLocks noGrp="1"/>
          </p:cNvSpPr>
          <p:nvPr>
            <p:ph type="sldNum" sz="quarter" idx="12"/>
          </p:nvPr>
        </p:nvSpPr>
        <p:spPr/>
        <p:txBody>
          <a:bodyPr/>
          <a:lstStyle/>
          <a:p>
            <a:fld id="{B23B02C3-F265-4A9C-B8C7-FCBFD5898A40}" type="slidenum">
              <a:rPr lang="en-US" smtClean="0"/>
              <a:t>18</a:t>
            </a:fld>
            <a:endParaRPr lang="en-US"/>
          </a:p>
        </p:txBody>
      </p:sp>
      <p:sp>
        <p:nvSpPr>
          <p:cNvPr id="6" name="Rectangle 5"/>
          <p:cNvSpPr/>
          <p:nvPr/>
        </p:nvSpPr>
        <p:spPr>
          <a:xfrm>
            <a:off x="923819" y="1505106"/>
            <a:ext cx="1163782" cy="1314922"/>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0476" y="1765980"/>
            <a:ext cx="351349" cy="468465"/>
          </a:xfrm>
          <a:prstGeom prst="rect">
            <a:avLst/>
          </a:prstGeom>
        </p:spPr>
      </p:pic>
      <p:sp>
        <p:nvSpPr>
          <p:cNvPr id="8" name="Rectangle 7"/>
          <p:cNvSpPr/>
          <p:nvPr/>
        </p:nvSpPr>
        <p:spPr>
          <a:xfrm>
            <a:off x="3598403" y="1549115"/>
            <a:ext cx="1163782" cy="1314922"/>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3642" y="1962155"/>
            <a:ext cx="351349" cy="468465"/>
          </a:xfrm>
          <a:prstGeom prst="rect">
            <a:avLst/>
          </a:prstGeom>
        </p:spPr>
      </p:pic>
      <p:sp>
        <p:nvSpPr>
          <p:cNvPr id="10" name="Rectangle 9"/>
          <p:cNvSpPr/>
          <p:nvPr/>
        </p:nvSpPr>
        <p:spPr>
          <a:xfrm>
            <a:off x="6318223" y="1576984"/>
            <a:ext cx="1163782" cy="1314922"/>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5788" y="2234445"/>
            <a:ext cx="351349" cy="468465"/>
          </a:xfrm>
          <a:prstGeom prst="rect">
            <a:avLst/>
          </a:prstGeom>
        </p:spPr>
      </p:pic>
      <p:sp>
        <p:nvSpPr>
          <p:cNvPr id="12" name="TextBox 11"/>
          <p:cNvSpPr txBox="1"/>
          <p:nvPr/>
        </p:nvSpPr>
        <p:spPr>
          <a:xfrm>
            <a:off x="857670" y="2882418"/>
            <a:ext cx="1398049" cy="1754326"/>
          </a:xfrm>
          <a:prstGeom prst="rect">
            <a:avLst/>
          </a:prstGeom>
          <a:noFill/>
        </p:spPr>
        <p:txBody>
          <a:bodyPr wrap="square" rtlCol="0">
            <a:spAutoFit/>
          </a:bodyPr>
          <a:lstStyle/>
          <a:p>
            <a:r>
              <a:rPr lang="en-US" dirty="0" smtClean="0"/>
              <a:t>Apply FCN </a:t>
            </a:r>
          </a:p>
          <a:p>
            <a:r>
              <a:rPr lang="en-US" dirty="0"/>
              <a:t>f</a:t>
            </a:r>
            <a:r>
              <a:rPr lang="en-US" dirty="0" smtClean="0"/>
              <a:t>or 100  iterations</a:t>
            </a:r>
          </a:p>
          <a:p>
            <a:r>
              <a:rPr lang="en-US" dirty="0"/>
              <a:t>t</a:t>
            </a:r>
            <a:r>
              <a:rPr lang="en-US" dirty="0" smtClean="0"/>
              <a:t>o generate the response (heat) map</a:t>
            </a:r>
            <a:endParaRPr lang="en-US" dirty="0"/>
          </a:p>
        </p:txBody>
      </p:sp>
      <p:cxnSp>
        <p:nvCxnSpPr>
          <p:cNvPr id="15" name="Straight Arrow Connector 14"/>
          <p:cNvCxnSpPr/>
          <p:nvPr/>
        </p:nvCxnSpPr>
        <p:spPr>
          <a:xfrm>
            <a:off x="2183980" y="2452182"/>
            <a:ext cx="133759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297335" y="2452182"/>
            <a:ext cx="1110883" cy="2031325"/>
          </a:xfrm>
          <a:prstGeom prst="rect">
            <a:avLst/>
          </a:prstGeom>
          <a:noFill/>
        </p:spPr>
        <p:txBody>
          <a:bodyPr wrap="square" rtlCol="0">
            <a:spAutoFit/>
          </a:bodyPr>
          <a:lstStyle/>
          <a:p>
            <a:r>
              <a:rPr lang="en-US" dirty="0" smtClean="0"/>
              <a:t>Use the response map to predict the next target position</a:t>
            </a:r>
            <a:endParaRPr lang="en-US" dirty="0"/>
          </a:p>
        </p:txBody>
      </p:sp>
      <p:sp>
        <p:nvSpPr>
          <p:cNvPr id="21" name="Freeform 20"/>
          <p:cNvSpPr/>
          <p:nvPr/>
        </p:nvSpPr>
        <p:spPr>
          <a:xfrm>
            <a:off x="1017403" y="4602227"/>
            <a:ext cx="1533296" cy="739465"/>
          </a:xfrm>
          <a:custGeom>
            <a:avLst/>
            <a:gdLst>
              <a:gd name="connsiteX0" fmla="*/ 363552 w 583536"/>
              <a:gd name="connsiteY0" fmla="*/ 0 h 450140"/>
              <a:gd name="connsiteX1" fmla="*/ 575149 w 583536"/>
              <a:gd name="connsiteY1" fmla="*/ 158698 h 450140"/>
              <a:gd name="connsiteX2" fmla="*/ 499579 w 583536"/>
              <a:gd name="connsiteY2" fmla="*/ 392965 h 450140"/>
              <a:gd name="connsiteX3" fmla="*/ 121727 w 583536"/>
              <a:gd name="connsiteY3" fmla="*/ 438308 h 450140"/>
              <a:gd name="connsiteX4" fmla="*/ 815 w 583536"/>
              <a:gd name="connsiteY4" fmla="*/ 219154 h 450140"/>
              <a:gd name="connsiteX5" fmla="*/ 167069 w 583536"/>
              <a:gd name="connsiteY5" fmla="*/ 90684 h 45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536" h="450140">
                <a:moveTo>
                  <a:pt x="363552" y="0"/>
                </a:moveTo>
                <a:cubicBezTo>
                  <a:pt x="458015" y="46602"/>
                  <a:pt x="552478" y="93204"/>
                  <a:pt x="575149" y="158698"/>
                </a:cubicBezTo>
                <a:cubicBezTo>
                  <a:pt x="597820" y="224192"/>
                  <a:pt x="575149" y="346363"/>
                  <a:pt x="499579" y="392965"/>
                </a:cubicBezTo>
                <a:cubicBezTo>
                  <a:pt x="424009" y="439567"/>
                  <a:pt x="204854" y="467276"/>
                  <a:pt x="121727" y="438308"/>
                </a:cubicBezTo>
                <a:cubicBezTo>
                  <a:pt x="38600" y="409340"/>
                  <a:pt x="-6742" y="277091"/>
                  <a:pt x="815" y="219154"/>
                </a:cubicBezTo>
                <a:cubicBezTo>
                  <a:pt x="8372" y="161217"/>
                  <a:pt x="87720" y="125950"/>
                  <a:pt x="167069" y="90684"/>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072153" y="4845877"/>
            <a:ext cx="1478546" cy="646331"/>
          </a:xfrm>
          <a:prstGeom prst="rect">
            <a:avLst/>
          </a:prstGeom>
          <a:noFill/>
        </p:spPr>
        <p:txBody>
          <a:bodyPr wrap="none" rtlCol="0">
            <a:spAutoFit/>
          </a:bodyPr>
          <a:lstStyle/>
          <a:p>
            <a:r>
              <a:rPr lang="en-US" dirty="0" smtClean="0"/>
              <a:t>100 iterations</a:t>
            </a:r>
            <a:endParaRPr lang="en-US" dirty="0"/>
          </a:p>
          <a:p>
            <a:endParaRPr lang="en-US" dirty="0"/>
          </a:p>
        </p:txBody>
      </p:sp>
      <p:sp>
        <p:nvSpPr>
          <p:cNvPr id="23" name="TextBox 22"/>
          <p:cNvSpPr txBox="1"/>
          <p:nvPr/>
        </p:nvSpPr>
        <p:spPr>
          <a:xfrm>
            <a:off x="3408218" y="2974362"/>
            <a:ext cx="1550449" cy="1754326"/>
          </a:xfrm>
          <a:prstGeom prst="rect">
            <a:avLst/>
          </a:prstGeom>
          <a:noFill/>
        </p:spPr>
        <p:txBody>
          <a:bodyPr wrap="square" rtlCol="0">
            <a:spAutoFit/>
          </a:bodyPr>
          <a:lstStyle/>
          <a:p>
            <a:r>
              <a:rPr lang="en-US" dirty="0" smtClean="0"/>
              <a:t>Apply FCN for 1 iteration</a:t>
            </a:r>
          </a:p>
          <a:p>
            <a:r>
              <a:rPr lang="en-US" dirty="0"/>
              <a:t>t</a:t>
            </a:r>
            <a:r>
              <a:rPr lang="en-US" dirty="0" smtClean="0"/>
              <a:t>o generate the</a:t>
            </a:r>
            <a:r>
              <a:rPr lang="en-US" u="sng" dirty="0" smtClean="0">
                <a:solidFill>
                  <a:srgbClr val="FF0000"/>
                </a:solidFill>
              </a:rPr>
              <a:t> updated </a:t>
            </a:r>
            <a:r>
              <a:rPr lang="en-US" dirty="0" smtClean="0"/>
              <a:t>response (heat) map</a:t>
            </a:r>
            <a:endParaRPr lang="en-US" dirty="0"/>
          </a:p>
        </p:txBody>
      </p:sp>
      <p:sp>
        <p:nvSpPr>
          <p:cNvPr id="24" name="TextBox 23"/>
          <p:cNvSpPr txBox="1"/>
          <p:nvPr/>
        </p:nvSpPr>
        <p:spPr>
          <a:xfrm>
            <a:off x="3791347" y="4845877"/>
            <a:ext cx="1154740" cy="369332"/>
          </a:xfrm>
          <a:prstGeom prst="rect">
            <a:avLst/>
          </a:prstGeom>
          <a:noFill/>
        </p:spPr>
        <p:txBody>
          <a:bodyPr wrap="none" rtlCol="0">
            <a:spAutoFit/>
          </a:bodyPr>
          <a:lstStyle/>
          <a:p>
            <a:r>
              <a:rPr lang="en-US" dirty="0" smtClean="0"/>
              <a:t>1 iteration</a:t>
            </a:r>
            <a:endParaRPr lang="en-US" dirty="0"/>
          </a:p>
        </p:txBody>
      </p:sp>
      <p:cxnSp>
        <p:nvCxnSpPr>
          <p:cNvPr id="27" name="Straight Arrow Connector 26"/>
          <p:cNvCxnSpPr/>
          <p:nvPr/>
        </p:nvCxnSpPr>
        <p:spPr>
          <a:xfrm>
            <a:off x="4816343" y="2452182"/>
            <a:ext cx="133759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043054" y="2570903"/>
            <a:ext cx="1110883" cy="2308324"/>
          </a:xfrm>
          <a:prstGeom prst="rect">
            <a:avLst/>
          </a:prstGeom>
          <a:noFill/>
        </p:spPr>
        <p:txBody>
          <a:bodyPr wrap="square" rtlCol="0">
            <a:spAutoFit/>
          </a:bodyPr>
          <a:lstStyle/>
          <a:p>
            <a:r>
              <a:rPr lang="en-US" dirty="0" smtClean="0"/>
              <a:t>Use the </a:t>
            </a:r>
            <a:r>
              <a:rPr lang="en-US" u="sng" dirty="0" smtClean="0">
                <a:solidFill>
                  <a:srgbClr val="FF0000"/>
                </a:solidFill>
              </a:rPr>
              <a:t>updated </a:t>
            </a:r>
            <a:r>
              <a:rPr lang="en-US" dirty="0" smtClean="0"/>
              <a:t>response map to predict the next target position</a:t>
            </a:r>
            <a:endParaRPr lang="en-US" dirty="0"/>
          </a:p>
        </p:txBody>
      </p:sp>
      <p:cxnSp>
        <p:nvCxnSpPr>
          <p:cNvPr id="30" name="Straight Arrow Connector 29"/>
          <p:cNvCxnSpPr/>
          <p:nvPr/>
        </p:nvCxnSpPr>
        <p:spPr>
          <a:xfrm flipV="1">
            <a:off x="1989489" y="2971841"/>
            <a:ext cx="368303" cy="11618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4614991" y="3113664"/>
            <a:ext cx="493558" cy="7956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Freeform 32"/>
          <p:cNvSpPr/>
          <p:nvPr/>
        </p:nvSpPr>
        <p:spPr>
          <a:xfrm>
            <a:off x="3677039" y="4786516"/>
            <a:ext cx="1269048" cy="488053"/>
          </a:xfrm>
          <a:custGeom>
            <a:avLst/>
            <a:gdLst>
              <a:gd name="connsiteX0" fmla="*/ 363552 w 583536"/>
              <a:gd name="connsiteY0" fmla="*/ 0 h 450140"/>
              <a:gd name="connsiteX1" fmla="*/ 575149 w 583536"/>
              <a:gd name="connsiteY1" fmla="*/ 158698 h 450140"/>
              <a:gd name="connsiteX2" fmla="*/ 499579 w 583536"/>
              <a:gd name="connsiteY2" fmla="*/ 392965 h 450140"/>
              <a:gd name="connsiteX3" fmla="*/ 121727 w 583536"/>
              <a:gd name="connsiteY3" fmla="*/ 438308 h 450140"/>
              <a:gd name="connsiteX4" fmla="*/ 815 w 583536"/>
              <a:gd name="connsiteY4" fmla="*/ 219154 h 450140"/>
              <a:gd name="connsiteX5" fmla="*/ 167069 w 583536"/>
              <a:gd name="connsiteY5" fmla="*/ 90684 h 45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536" h="450140">
                <a:moveTo>
                  <a:pt x="363552" y="0"/>
                </a:moveTo>
                <a:cubicBezTo>
                  <a:pt x="458015" y="46602"/>
                  <a:pt x="552478" y="93204"/>
                  <a:pt x="575149" y="158698"/>
                </a:cubicBezTo>
                <a:cubicBezTo>
                  <a:pt x="597820" y="224192"/>
                  <a:pt x="575149" y="346363"/>
                  <a:pt x="499579" y="392965"/>
                </a:cubicBezTo>
                <a:cubicBezTo>
                  <a:pt x="424009" y="439567"/>
                  <a:pt x="204854" y="467276"/>
                  <a:pt x="121727" y="438308"/>
                </a:cubicBezTo>
                <a:cubicBezTo>
                  <a:pt x="38600" y="409340"/>
                  <a:pt x="-6742" y="277091"/>
                  <a:pt x="815" y="219154"/>
                </a:cubicBezTo>
                <a:cubicBezTo>
                  <a:pt x="8372" y="161217"/>
                  <a:pt x="87720" y="125950"/>
                  <a:pt x="167069" y="90684"/>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572139" y="2353174"/>
            <a:ext cx="90684" cy="55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800109" y="2370771"/>
            <a:ext cx="90684" cy="55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045712" y="2365550"/>
            <a:ext cx="90684" cy="55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594" y="5434589"/>
            <a:ext cx="652463"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7416" y="5434589"/>
            <a:ext cx="652463"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544" y="5441954"/>
            <a:ext cx="652463"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TextBox 45"/>
          <p:cNvSpPr txBox="1"/>
          <p:nvPr/>
        </p:nvSpPr>
        <p:spPr>
          <a:xfrm>
            <a:off x="6272191" y="3032190"/>
            <a:ext cx="1550449" cy="1754326"/>
          </a:xfrm>
          <a:prstGeom prst="rect">
            <a:avLst/>
          </a:prstGeom>
          <a:noFill/>
        </p:spPr>
        <p:txBody>
          <a:bodyPr wrap="square" rtlCol="0">
            <a:spAutoFit/>
          </a:bodyPr>
          <a:lstStyle/>
          <a:p>
            <a:r>
              <a:rPr lang="en-US" dirty="0" smtClean="0"/>
              <a:t>Apply FCN for 1 iteration</a:t>
            </a:r>
          </a:p>
          <a:p>
            <a:r>
              <a:rPr lang="en-US" dirty="0"/>
              <a:t>t</a:t>
            </a:r>
            <a:r>
              <a:rPr lang="en-US" dirty="0" smtClean="0"/>
              <a:t>o generate the </a:t>
            </a:r>
            <a:r>
              <a:rPr lang="en-US" u="sng" dirty="0" smtClean="0">
                <a:solidFill>
                  <a:srgbClr val="FF0000"/>
                </a:solidFill>
              </a:rPr>
              <a:t>updated</a:t>
            </a:r>
            <a:r>
              <a:rPr lang="en-US" dirty="0" smtClean="0"/>
              <a:t> response (heat) map</a:t>
            </a:r>
            <a:endParaRPr lang="en-US" dirty="0"/>
          </a:p>
        </p:txBody>
      </p:sp>
      <p:sp>
        <p:nvSpPr>
          <p:cNvPr id="48" name="TextBox 47"/>
          <p:cNvSpPr txBox="1"/>
          <p:nvPr/>
        </p:nvSpPr>
        <p:spPr>
          <a:xfrm>
            <a:off x="6508083" y="4845877"/>
            <a:ext cx="1154740" cy="369332"/>
          </a:xfrm>
          <a:prstGeom prst="rect">
            <a:avLst/>
          </a:prstGeom>
          <a:noFill/>
        </p:spPr>
        <p:txBody>
          <a:bodyPr wrap="none" rtlCol="0">
            <a:spAutoFit/>
          </a:bodyPr>
          <a:lstStyle/>
          <a:p>
            <a:r>
              <a:rPr lang="en-US" dirty="0" smtClean="0"/>
              <a:t>1 iteration</a:t>
            </a:r>
            <a:endParaRPr lang="en-US" dirty="0"/>
          </a:p>
        </p:txBody>
      </p:sp>
      <p:sp>
        <p:nvSpPr>
          <p:cNvPr id="49" name="Freeform 48"/>
          <p:cNvSpPr/>
          <p:nvPr/>
        </p:nvSpPr>
        <p:spPr>
          <a:xfrm>
            <a:off x="6393775" y="4786516"/>
            <a:ext cx="1269048" cy="488053"/>
          </a:xfrm>
          <a:custGeom>
            <a:avLst/>
            <a:gdLst>
              <a:gd name="connsiteX0" fmla="*/ 363552 w 583536"/>
              <a:gd name="connsiteY0" fmla="*/ 0 h 450140"/>
              <a:gd name="connsiteX1" fmla="*/ 575149 w 583536"/>
              <a:gd name="connsiteY1" fmla="*/ 158698 h 450140"/>
              <a:gd name="connsiteX2" fmla="*/ 499579 w 583536"/>
              <a:gd name="connsiteY2" fmla="*/ 392965 h 450140"/>
              <a:gd name="connsiteX3" fmla="*/ 121727 w 583536"/>
              <a:gd name="connsiteY3" fmla="*/ 438308 h 450140"/>
              <a:gd name="connsiteX4" fmla="*/ 815 w 583536"/>
              <a:gd name="connsiteY4" fmla="*/ 219154 h 450140"/>
              <a:gd name="connsiteX5" fmla="*/ 167069 w 583536"/>
              <a:gd name="connsiteY5" fmla="*/ 90684 h 45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536" h="450140">
                <a:moveTo>
                  <a:pt x="363552" y="0"/>
                </a:moveTo>
                <a:cubicBezTo>
                  <a:pt x="458015" y="46602"/>
                  <a:pt x="552478" y="93204"/>
                  <a:pt x="575149" y="158698"/>
                </a:cubicBezTo>
                <a:cubicBezTo>
                  <a:pt x="597820" y="224192"/>
                  <a:pt x="575149" y="346363"/>
                  <a:pt x="499579" y="392965"/>
                </a:cubicBezTo>
                <a:cubicBezTo>
                  <a:pt x="424009" y="439567"/>
                  <a:pt x="204854" y="467276"/>
                  <a:pt x="121727" y="438308"/>
                </a:cubicBezTo>
                <a:cubicBezTo>
                  <a:pt x="38600" y="409340"/>
                  <a:pt x="-6742" y="277091"/>
                  <a:pt x="815" y="219154"/>
                </a:cubicBezTo>
                <a:cubicBezTo>
                  <a:pt x="8372" y="161217"/>
                  <a:pt x="87720" y="125950"/>
                  <a:pt x="167069" y="90684"/>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1197154" y="1207652"/>
            <a:ext cx="946156" cy="369332"/>
          </a:xfrm>
          <a:prstGeom prst="rect">
            <a:avLst/>
          </a:prstGeom>
          <a:noFill/>
        </p:spPr>
        <p:txBody>
          <a:bodyPr wrap="none" rtlCol="0">
            <a:spAutoFit/>
          </a:bodyPr>
          <a:lstStyle/>
          <a:p>
            <a:r>
              <a:rPr lang="en-US" dirty="0" smtClean="0"/>
              <a:t>Frame 1</a:t>
            </a:r>
            <a:endParaRPr lang="en-US" dirty="0"/>
          </a:p>
        </p:txBody>
      </p:sp>
      <p:sp>
        <p:nvSpPr>
          <p:cNvPr id="51" name="TextBox 50"/>
          <p:cNvSpPr txBox="1"/>
          <p:nvPr/>
        </p:nvSpPr>
        <p:spPr>
          <a:xfrm>
            <a:off x="3677039" y="1229148"/>
            <a:ext cx="946156" cy="369332"/>
          </a:xfrm>
          <a:prstGeom prst="rect">
            <a:avLst/>
          </a:prstGeom>
          <a:noFill/>
        </p:spPr>
        <p:txBody>
          <a:bodyPr wrap="none" rtlCol="0">
            <a:spAutoFit/>
          </a:bodyPr>
          <a:lstStyle/>
          <a:p>
            <a:r>
              <a:rPr lang="en-US" dirty="0" smtClean="0"/>
              <a:t>Frame 2</a:t>
            </a:r>
            <a:endParaRPr lang="en-US" dirty="0"/>
          </a:p>
        </p:txBody>
      </p:sp>
      <p:sp>
        <p:nvSpPr>
          <p:cNvPr id="52" name="TextBox 51"/>
          <p:cNvSpPr txBox="1"/>
          <p:nvPr/>
        </p:nvSpPr>
        <p:spPr>
          <a:xfrm>
            <a:off x="6403324" y="1207652"/>
            <a:ext cx="946156" cy="369332"/>
          </a:xfrm>
          <a:prstGeom prst="rect">
            <a:avLst/>
          </a:prstGeom>
          <a:noFill/>
        </p:spPr>
        <p:txBody>
          <a:bodyPr wrap="none" rtlCol="0">
            <a:spAutoFit/>
          </a:bodyPr>
          <a:lstStyle/>
          <a:p>
            <a:r>
              <a:rPr lang="en-US" dirty="0" smtClean="0"/>
              <a:t>Frame 3</a:t>
            </a:r>
            <a:endParaRPr lang="en-US" dirty="0"/>
          </a:p>
        </p:txBody>
      </p:sp>
      <p:cxnSp>
        <p:nvCxnSpPr>
          <p:cNvPr id="55" name="Straight Arrow Connector 54"/>
          <p:cNvCxnSpPr/>
          <p:nvPr/>
        </p:nvCxnSpPr>
        <p:spPr>
          <a:xfrm flipV="1">
            <a:off x="7504676" y="3274586"/>
            <a:ext cx="493558" cy="7956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480122" y="6071811"/>
            <a:ext cx="1551194" cy="369332"/>
          </a:xfrm>
          <a:prstGeom prst="rect">
            <a:avLst/>
          </a:prstGeom>
          <a:noFill/>
        </p:spPr>
        <p:txBody>
          <a:bodyPr wrap="none" rtlCol="0">
            <a:spAutoFit/>
          </a:bodyPr>
          <a:lstStyle/>
          <a:p>
            <a:r>
              <a:rPr lang="en-US" dirty="0" smtClean="0"/>
              <a:t>Response map</a:t>
            </a:r>
            <a:endParaRPr lang="en-US" dirty="0"/>
          </a:p>
        </p:txBody>
      </p:sp>
      <p:sp>
        <p:nvSpPr>
          <p:cNvPr id="57" name="TextBox 56"/>
          <p:cNvSpPr txBox="1"/>
          <p:nvPr/>
        </p:nvSpPr>
        <p:spPr>
          <a:xfrm>
            <a:off x="4086173" y="6056889"/>
            <a:ext cx="2442079" cy="369332"/>
          </a:xfrm>
          <a:prstGeom prst="rect">
            <a:avLst/>
          </a:prstGeom>
          <a:noFill/>
        </p:spPr>
        <p:txBody>
          <a:bodyPr wrap="none" rtlCol="0">
            <a:spAutoFit/>
          </a:bodyPr>
          <a:lstStyle/>
          <a:p>
            <a:r>
              <a:rPr lang="en-US" dirty="0" smtClean="0"/>
              <a:t>Updated response map</a:t>
            </a:r>
            <a:endParaRPr lang="en-US" dirty="0"/>
          </a:p>
        </p:txBody>
      </p:sp>
      <p:sp>
        <p:nvSpPr>
          <p:cNvPr id="58" name="TextBox 57"/>
          <p:cNvSpPr txBox="1"/>
          <p:nvPr/>
        </p:nvSpPr>
        <p:spPr>
          <a:xfrm>
            <a:off x="6681853" y="6075820"/>
            <a:ext cx="2442079" cy="369332"/>
          </a:xfrm>
          <a:prstGeom prst="rect">
            <a:avLst/>
          </a:prstGeom>
          <a:noFill/>
        </p:spPr>
        <p:txBody>
          <a:bodyPr wrap="none" rtlCol="0">
            <a:spAutoFit/>
          </a:bodyPr>
          <a:lstStyle/>
          <a:p>
            <a:r>
              <a:rPr lang="en-US" dirty="0" smtClean="0"/>
              <a:t>Updated response map</a:t>
            </a:r>
            <a:endParaRPr lang="en-US" dirty="0"/>
          </a:p>
        </p:txBody>
      </p:sp>
    </p:spTree>
    <p:extLst>
      <p:ext uri="{BB962C8B-B14F-4D97-AF65-F5344CB8AC3E}">
        <p14:creationId xmlns:p14="http://schemas.microsoft.com/office/powerpoint/2010/main" val="308157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28650" y="365126"/>
            <a:ext cx="7886700" cy="1325563"/>
          </a:xfrm>
        </p:spPr>
        <p:txBody>
          <a:bodyPr>
            <a:normAutofit/>
          </a:bodyPr>
          <a:lstStyle/>
          <a:p>
            <a:r>
              <a:rPr lang="en-US" sz="6000" dirty="0">
                <a:solidFill>
                  <a:srgbClr val="1C4786"/>
                </a:solidFill>
              </a:rPr>
              <a:t>FCN </a:t>
            </a:r>
            <a:r>
              <a:rPr lang="en-US" sz="6000" dirty="0" smtClean="0">
                <a:solidFill>
                  <a:srgbClr val="1C4786"/>
                </a:solidFill>
              </a:rPr>
              <a:t>Tracker - Result</a:t>
            </a:r>
            <a:endParaRPr lang="en-US" sz="6000" dirty="0"/>
          </a:p>
        </p:txBody>
      </p:sp>
      <p:sp>
        <p:nvSpPr>
          <p:cNvPr id="3" name="Footer Placeholder 2"/>
          <p:cNvSpPr>
            <a:spLocks noGrp="1"/>
          </p:cNvSpPr>
          <p:nvPr>
            <p:ph type="ftr" sz="quarter" idx="11"/>
          </p:nvPr>
        </p:nvSpPr>
        <p:spPr/>
        <p:txBody>
          <a:bodyPr/>
          <a:lstStyle/>
          <a:p>
            <a:r>
              <a:rPr lang="en-US" smtClean="0"/>
              <a:t>ANN approach to visual tracking, MVA17 v.7g</a:t>
            </a:r>
            <a:endParaRPr lang="en-US"/>
          </a:p>
        </p:txBody>
      </p:sp>
      <p:sp>
        <p:nvSpPr>
          <p:cNvPr id="6" name="Slide Number Placeholder 5"/>
          <p:cNvSpPr>
            <a:spLocks noGrp="1"/>
          </p:cNvSpPr>
          <p:nvPr>
            <p:ph type="sldNum" sz="quarter" idx="12"/>
          </p:nvPr>
        </p:nvSpPr>
        <p:spPr/>
        <p:txBody>
          <a:bodyPr/>
          <a:lstStyle/>
          <a:p>
            <a:fld id="{095992DB-4634-4475-9C22-E77F9F909112}" type="slidenum">
              <a:rPr lang="en-US" smtClean="0"/>
              <a:t>19</a:t>
            </a:fld>
            <a:endParaRPr lang="en-US"/>
          </a:p>
        </p:txBody>
      </p:sp>
      <p:sp>
        <p:nvSpPr>
          <p:cNvPr id="8" name="Content Placeholder 7"/>
          <p:cNvSpPr>
            <a:spLocks noGrp="1"/>
          </p:cNvSpPr>
          <p:nvPr>
            <p:ph idx="1"/>
          </p:nvPr>
        </p:nvSpPr>
        <p:spPr/>
        <p:txBody>
          <a:bodyPr/>
          <a:lstStyle/>
          <a:p>
            <a:r>
              <a:rPr lang="en-US" dirty="0" smtClean="0"/>
              <a:t>Demo video</a:t>
            </a:r>
            <a:endParaRPr lang="en-US" dirty="0"/>
          </a:p>
        </p:txBody>
      </p:sp>
      <p:pic>
        <p:nvPicPr>
          <p:cNvPr id="9" name="Picture 8">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7515" y="2480429"/>
            <a:ext cx="1439069" cy="1918758"/>
          </a:xfrm>
          <a:prstGeom prst="rect">
            <a:avLst/>
          </a:prstGeom>
        </p:spPr>
      </p:pic>
      <p:sp>
        <p:nvSpPr>
          <p:cNvPr id="2" name="TextBox 1"/>
          <p:cNvSpPr txBox="1"/>
          <p:nvPr/>
        </p:nvSpPr>
        <p:spPr>
          <a:xfrm>
            <a:off x="2501375" y="5320145"/>
            <a:ext cx="3217163" cy="646331"/>
          </a:xfrm>
          <a:prstGeom prst="rect">
            <a:avLst/>
          </a:prstGeom>
          <a:noFill/>
        </p:spPr>
        <p:txBody>
          <a:bodyPr wrap="none" rtlCol="0">
            <a:spAutoFit/>
          </a:bodyPr>
          <a:lstStyle/>
          <a:p>
            <a:r>
              <a:rPr lang="en-US" dirty="0">
                <a:hlinkClick r:id="rId4"/>
              </a:rPr>
              <a:t>https://</a:t>
            </a:r>
            <a:r>
              <a:rPr lang="en-US" dirty="0" smtClean="0">
                <a:hlinkClick r:id="rId4"/>
              </a:rPr>
              <a:t>youtu.be/WcQLmTi07Oc</a:t>
            </a:r>
            <a:endParaRPr lang="en-US" dirty="0" smtClean="0"/>
          </a:p>
          <a:p>
            <a:endParaRPr lang="en-US" dirty="0"/>
          </a:p>
        </p:txBody>
      </p:sp>
    </p:spTree>
    <p:extLst>
      <p:ext uri="{BB962C8B-B14F-4D97-AF65-F5344CB8AC3E}">
        <p14:creationId xmlns:p14="http://schemas.microsoft.com/office/powerpoint/2010/main" val="1685888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solidFill>
                  <a:srgbClr val="1C4786"/>
                </a:solidFill>
              </a:rPr>
              <a:t>Contents</a:t>
            </a:r>
            <a:endParaRPr lang="en-US" sz="6000" dirty="0">
              <a:solidFill>
                <a:srgbClr val="1C4786"/>
              </a:solidFill>
            </a:endParaRPr>
          </a:p>
        </p:txBody>
      </p:sp>
      <p:sp>
        <p:nvSpPr>
          <p:cNvPr id="3" name="Content Placeholder 2"/>
          <p:cNvSpPr>
            <a:spLocks noGrp="1"/>
          </p:cNvSpPr>
          <p:nvPr>
            <p:ph idx="1"/>
          </p:nvPr>
        </p:nvSpPr>
        <p:spPr/>
        <p:txBody>
          <a:bodyPr>
            <a:normAutofit/>
          </a:bodyPr>
          <a:lstStyle/>
          <a:p>
            <a:r>
              <a:rPr lang="en-US" sz="4000" dirty="0" smtClean="0">
                <a:solidFill>
                  <a:srgbClr val="FF0000"/>
                </a:solidFill>
              </a:rPr>
              <a:t>Introduction</a:t>
            </a:r>
          </a:p>
          <a:p>
            <a:r>
              <a:rPr lang="en-US" sz="4000" dirty="0" smtClean="0"/>
              <a:t>Motivation</a:t>
            </a:r>
          </a:p>
          <a:p>
            <a:r>
              <a:rPr lang="en-US" sz="4000" dirty="0" smtClean="0"/>
              <a:t>What is FCN?</a:t>
            </a:r>
          </a:p>
          <a:p>
            <a:r>
              <a:rPr lang="en-US" sz="4000" dirty="0" smtClean="0"/>
              <a:t>Procedures and Implementation</a:t>
            </a:r>
          </a:p>
          <a:p>
            <a:r>
              <a:rPr lang="en-US" sz="4000" dirty="0" smtClean="0"/>
              <a:t>Result</a:t>
            </a:r>
          </a:p>
          <a:p>
            <a:r>
              <a:rPr lang="en-US" sz="4000" dirty="0" smtClean="0"/>
              <a:t>Conclusion </a:t>
            </a:r>
          </a:p>
          <a:p>
            <a:endParaRPr lang="en-US" sz="4000" dirty="0" smtClean="0"/>
          </a:p>
          <a:p>
            <a:endParaRPr lang="en-US" sz="4000" dirty="0" smtClean="0"/>
          </a:p>
          <a:p>
            <a:endParaRPr lang="en-US" sz="4000" dirty="0"/>
          </a:p>
        </p:txBody>
      </p:sp>
      <p:sp>
        <p:nvSpPr>
          <p:cNvPr id="4" name="Footer Placeholder 3"/>
          <p:cNvSpPr>
            <a:spLocks noGrp="1"/>
          </p:cNvSpPr>
          <p:nvPr>
            <p:ph type="ftr" sz="quarter" idx="11"/>
          </p:nvPr>
        </p:nvSpPr>
        <p:spPr/>
        <p:txBody>
          <a:bodyPr/>
          <a:lstStyle/>
          <a:p>
            <a:r>
              <a:rPr lang="en-US" smtClean="0"/>
              <a:t>ANN approach to visual tracking, MVA17 v.7g</a:t>
            </a:r>
            <a:endParaRPr lang="en-US"/>
          </a:p>
        </p:txBody>
      </p:sp>
      <p:sp>
        <p:nvSpPr>
          <p:cNvPr id="5" name="Slide Number Placeholder 4"/>
          <p:cNvSpPr>
            <a:spLocks noGrp="1"/>
          </p:cNvSpPr>
          <p:nvPr>
            <p:ph type="sldNum" sz="quarter" idx="12"/>
          </p:nvPr>
        </p:nvSpPr>
        <p:spPr/>
        <p:txBody>
          <a:bodyPr/>
          <a:lstStyle/>
          <a:p>
            <a:fld id="{095992DB-4634-4475-9C22-E77F9F909112}" type="slidenum">
              <a:rPr lang="en-US" smtClean="0"/>
              <a:t>2</a:t>
            </a:fld>
            <a:endParaRPr lang="en-US"/>
          </a:p>
        </p:txBody>
      </p:sp>
    </p:spTree>
    <p:extLst>
      <p:ext uri="{BB962C8B-B14F-4D97-AF65-F5344CB8AC3E}">
        <p14:creationId xmlns:p14="http://schemas.microsoft.com/office/powerpoint/2010/main" val="3268217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28650" y="365126"/>
            <a:ext cx="7886700" cy="1325563"/>
          </a:xfrm>
        </p:spPr>
        <p:txBody>
          <a:bodyPr>
            <a:normAutofit/>
          </a:bodyPr>
          <a:lstStyle/>
          <a:p>
            <a:r>
              <a:rPr lang="en-US" sz="6000" dirty="0">
                <a:solidFill>
                  <a:srgbClr val="1C4786"/>
                </a:solidFill>
              </a:rPr>
              <a:t>FCN </a:t>
            </a:r>
            <a:r>
              <a:rPr lang="en-US" sz="6000" dirty="0" smtClean="0">
                <a:solidFill>
                  <a:srgbClr val="1C4786"/>
                </a:solidFill>
              </a:rPr>
              <a:t>Tracker - Result</a:t>
            </a:r>
            <a:endParaRPr lang="en-US" sz="6000" dirty="0"/>
          </a:p>
        </p:txBody>
      </p:sp>
      <p:sp>
        <p:nvSpPr>
          <p:cNvPr id="3" name="Footer Placeholder 2"/>
          <p:cNvSpPr>
            <a:spLocks noGrp="1"/>
          </p:cNvSpPr>
          <p:nvPr>
            <p:ph type="ftr" sz="quarter" idx="11"/>
          </p:nvPr>
        </p:nvSpPr>
        <p:spPr/>
        <p:txBody>
          <a:bodyPr/>
          <a:lstStyle/>
          <a:p>
            <a:r>
              <a:rPr lang="en-US" smtClean="0"/>
              <a:t>ANN approach to visual tracking, MVA17 v.7g</a:t>
            </a:r>
            <a:endParaRPr lang="en-US"/>
          </a:p>
        </p:txBody>
      </p:sp>
      <p:sp>
        <p:nvSpPr>
          <p:cNvPr id="6" name="Slide Number Placeholder 5"/>
          <p:cNvSpPr>
            <a:spLocks noGrp="1"/>
          </p:cNvSpPr>
          <p:nvPr>
            <p:ph type="sldNum" sz="quarter" idx="12"/>
          </p:nvPr>
        </p:nvSpPr>
        <p:spPr/>
        <p:txBody>
          <a:bodyPr/>
          <a:lstStyle/>
          <a:p>
            <a:fld id="{095992DB-4634-4475-9C22-E77F9F909112}" type="slidenum">
              <a:rPr lang="en-US" smtClean="0"/>
              <a:t>20</a:t>
            </a:fld>
            <a:endParaRPr lang="en-US"/>
          </a:p>
        </p:txBody>
      </p:sp>
      <p:pic>
        <p:nvPicPr>
          <p:cNvPr id="9" name="Content Placeholder 8"/>
          <p:cNvPicPr>
            <a:picLocks noGrp="1"/>
          </p:cNvPicPr>
          <p:nvPr>
            <p:ph idx="1"/>
          </p:nvPr>
        </p:nvPicPr>
        <p:blipFill>
          <a:blip r:embed="rId2"/>
          <a:stretch>
            <a:fillRect/>
          </a:stretch>
        </p:blipFill>
        <p:spPr>
          <a:xfrm>
            <a:off x="1234282" y="1690688"/>
            <a:ext cx="6472238" cy="3905250"/>
          </a:xfrm>
          <a:prstGeom prst="rect">
            <a:avLst/>
          </a:prstGeom>
        </p:spPr>
      </p:pic>
      <p:sp>
        <p:nvSpPr>
          <p:cNvPr id="2" name="TextBox 1"/>
          <p:cNvSpPr txBox="1"/>
          <p:nvPr/>
        </p:nvSpPr>
        <p:spPr>
          <a:xfrm>
            <a:off x="1651000" y="5774267"/>
            <a:ext cx="5562600" cy="369332"/>
          </a:xfrm>
          <a:prstGeom prst="rect">
            <a:avLst/>
          </a:prstGeom>
          <a:noFill/>
        </p:spPr>
        <p:txBody>
          <a:bodyPr wrap="square" rtlCol="0">
            <a:spAutoFit/>
          </a:bodyPr>
          <a:lstStyle/>
          <a:p>
            <a:r>
              <a:rPr lang="en-US" dirty="0"/>
              <a:t>Result compare to other </a:t>
            </a:r>
            <a:r>
              <a:rPr lang="en-US" dirty="0" smtClean="0"/>
              <a:t>trackers using OTB database</a:t>
            </a:r>
            <a:endParaRPr lang="en-US" dirty="0"/>
          </a:p>
        </p:txBody>
      </p:sp>
      <p:cxnSp>
        <p:nvCxnSpPr>
          <p:cNvPr id="5" name="Straight Arrow Connector 4"/>
          <p:cNvCxnSpPr/>
          <p:nvPr/>
        </p:nvCxnSpPr>
        <p:spPr>
          <a:xfrm flipH="1" flipV="1">
            <a:off x="1360968" y="2275367"/>
            <a:ext cx="7088" cy="27786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1766" y="2300131"/>
            <a:ext cx="1155405" cy="1754326"/>
          </a:xfrm>
          <a:prstGeom prst="rect">
            <a:avLst/>
          </a:prstGeom>
          <a:noFill/>
        </p:spPr>
        <p:txBody>
          <a:bodyPr wrap="square" rtlCol="0">
            <a:spAutoFit/>
          </a:bodyPr>
          <a:lstStyle/>
          <a:p>
            <a:r>
              <a:rPr lang="en-US" dirty="0" smtClean="0"/>
              <a:t>How many % of frames fall into the error threshold</a:t>
            </a:r>
            <a:endParaRPr lang="en-US" dirty="0"/>
          </a:p>
        </p:txBody>
      </p:sp>
      <p:cxnSp>
        <p:nvCxnSpPr>
          <p:cNvPr id="10" name="Straight Arrow Connector 9"/>
          <p:cNvCxnSpPr/>
          <p:nvPr/>
        </p:nvCxnSpPr>
        <p:spPr>
          <a:xfrm>
            <a:off x="1467293" y="5613991"/>
            <a:ext cx="287787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578514" y="5579756"/>
            <a:ext cx="655436" cy="369332"/>
          </a:xfrm>
          <a:prstGeom prst="rect">
            <a:avLst/>
          </a:prstGeom>
          <a:noFill/>
        </p:spPr>
        <p:txBody>
          <a:bodyPr wrap="none" rtlCol="0">
            <a:spAutoFit/>
          </a:bodyPr>
          <a:lstStyle/>
          <a:p>
            <a:r>
              <a:rPr lang="en-US" dirty="0" smtClean="0"/>
              <a:t>Error</a:t>
            </a:r>
            <a:endParaRPr lang="en-US" dirty="0"/>
          </a:p>
        </p:txBody>
      </p:sp>
      <p:sp>
        <p:nvSpPr>
          <p:cNvPr id="14" name="TextBox 13"/>
          <p:cNvSpPr txBox="1"/>
          <p:nvPr/>
        </p:nvSpPr>
        <p:spPr>
          <a:xfrm>
            <a:off x="7807842" y="2392325"/>
            <a:ext cx="1265274" cy="1754326"/>
          </a:xfrm>
          <a:prstGeom prst="rect">
            <a:avLst/>
          </a:prstGeom>
          <a:noFill/>
        </p:spPr>
        <p:txBody>
          <a:bodyPr wrap="square" rtlCol="0">
            <a:spAutoFit/>
          </a:bodyPr>
          <a:lstStyle/>
          <a:p>
            <a:r>
              <a:rPr lang="en-US" dirty="0" smtClean="0"/>
              <a:t>How many % of frames fall into the overlap threshold</a:t>
            </a:r>
            <a:endParaRPr lang="en-US" dirty="0"/>
          </a:p>
        </p:txBody>
      </p:sp>
      <p:cxnSp>
        <p:nvCxnSpPr>
          <p:cNvPr id="15" name="Straight Arrow Connector 14"/>
          <p:cNvCxnSpPr/>
          <p:nvPr/>
        </p:nvCxnSpPr>
        <p:spPr>
          <a:xfrm flipH="1" flipV="1">
            <a:off x="7630633" y="2323099"/>
            <a:ext cx="7088" cy="27786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06585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28650" y="365126"/>
            <a:ext cx="7886700" cy="1325563"/>
          </a:xfrm>
        </p:spPr>
        <p:txBody>
          <a:bodyPr>
            <a:normAutofit/>
          </a:bodyPr>
          <a:lstStyle/>
          <a:p>
            <a:r>
              <a:rPr lang="en-US" sz="6000" dirty="0" smtClean="0">
                <a:solidFill>
                  <a:srgbClr val="1C4786"/>
                </a:solidFill>
              </a:rPr>
              <a:t>Conclusion</a:t>
            </a:r>
            <a:endParaRPr lang="en-US" sz="6000" dirty="0"/>
          </a:p>
        </p:txBody>
      </p:sp>
      <p:sp>
        <p:nvSpPr>
          <p:cNvPr id="3" name="Footer Placeholder 2"/>
          <p:cNvSpPr>
            <a:spLocks noGrp="1"/>
          </p:cNvSpPr>
          <p:nvPr>
            <p:ph type="ftr" sz="quarter" idx="11"/>
          </p:nvPr>
        </p:nvSpPr>
        <p:spPr/>
        <p:txBody>
          <a:bodyPr/>
          <a:lstStyle/>
          <a:p>
            <a:r>
              <a:rPr lang="en-US" smtClean="0"/>
              <a:t>ANN approach to visual tracking, MVA17 v.7g</a:t>
            </a:r>
            <a:endParaRPr lang="en-US" dirty="0"/>
          </a:p>
        </p:txBody>
      </p:sp>
      <p:sp>
        <p:nvSpPr>
          <p:cNvPr id="6" name="Slide Number Placeholder 5"/>
          <p:cNvSpPr>
            <a:spLocks noGrp="1"/>
          </p:cNvSpPr>
          <p:nvPr>
            <p:ph type="sldNum" sz="quarter" idx="12"/>
          </p:nvPr>
        </p:nvSpPr>
        <p:spPr/>
        <p:txBody>
          <a:bodyPr/>
          <a:lstStyle/>
          <a:p>
            <a:fld id="{095992DB-4634-4475-9C22-E77F9F909112}" type="slidenum">
              <a:rPr lang="en-US" smtClean="0"/>
              <a:t>21</a:t>
            </a:fld>
            <a:endParaRPr lang="en-US"/>
          </a:p>
        </p:txBody>
      </p:sp>
      <p:sp>
        <p:nvSpPr>
          <p:cNvPr id="4" name="Content Placeholder 3"/>
          <p:cNvSpPr>
            <a:spLocks noGrp="1"/>
          </p:cNvSpPr>
          <p:nvPr>
            <p:ph idx="1"/>
          </p:nvPr>
        </p:nvSpPr>
        <p:spPr>
          <a:xfrm>
            <a:off x="628650" y="1690688"/>
            <a:ext cx="7886700" cy="4351338"/>
          </a:xfrm>
        </p:spPr>
        <p:txBody>
          <a:bodyPr>
            <a:normAutofit lnSpcReduction="10000"/>
          </a:bodyPr>
          <a:lstStyle/>
          <a:p>
            <a:r>
              <a:rPr lang="en-US" sz="4000" dirty="0"/>
              <a:t>Our FCNs can track the </a:t>
            </a:r>
            <a:r>
              <a:rPr lang="en-US" sz="4000" dirty="0" smtClean="0"/>
              <a:t>target </a:t>
            </a:r>
            <a:r>
              <a:rPr lang="en-US" sz="4000" dirty="0"/>
              <a:t>and online update the model efficiently. </a:t>
            </a:r>
            <a:endParaRPr lang="en-US" sz="4000" dirty="0" smtClean="0"/>
          </a:p>
          <a:p>
            <a:r>
              <a:rPr lang="en-US" sz="4000" dirty="0" smtClean="0"/>
              <a:t>The </a:t>
            </a:r>
            <a:r>
              <a:rPr lang="en-US" sz="4000" dirty="0"/>
              <a:t>whole pipeline is straightforward and </a:t>
            </a:r>
            <a:r>
              <a:rPr lang="en-US" sz="4000" dirty="0" smtClean="0"/>
              <a:t>simple. </a:t>
            </a:r>
          </a:p>
          <a:p>
            <a:r>
              <a:rPr lang="en-US" sz="4000" dirty="0" smtClean="0"/>
              <a:t>Experimental </a:t>
            </a:r>
            <a:r>
              <a:rPr lang="en-US" sz="4000" dirty="0"/>
              <a:t>results on OTB </a:t>
            </a:r>
            <a:r>
              <a:rPr lang="en-US" sz="4000" dirty="0" smtClean="0"/>
              <a:t>benchmark </a:t>
            </a:r>
            <a:r>
              <a:rPr lang="en-US" sz="4000" dirty="0"/>
              <a:t>show that our tracker is competitive to </a:t>
            </a:r>
            <a:r>
              <a:rPr lang="en-US" sz="4000" dirty="0" smtClean="0"/>
              <a:t>state-of-the-art results.</a:t>
            </a:r>
            <a:endParaRPr lang="en-US" sz="4000" dirty="0"/>
          </a:p>
          <a:p>
            <a:endParaRPr lang="en-US" dirty="0"/>
          </a:p>
        </p:txBody>
      </p:sp>
    </p:spTree>
    <p:extLst>
      <p:ext uri="{BB962C8B-B14F-4D97-AF65-F5344CB8AC3E}">
        <p14:creationId xmlns:p14="http://schemas.microsoft.com/office/powerpoint/2010/main" val="11078212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1152395" y="2024237"/>
            <a:ext cx="6858000" cy="2387600"/>
          </a:xfrm>
        </p:spPr>
        <p:txBody>
          <a:bodyPr>
            <a:normAutofit fontScale="90000"/>
          </a:bodyPr>
          <a:lstStyle/>
          <a:p>
            <a:r>
              <a:rPr lang="en-US" dirty="0" smtClean="0">
                <a:solidFill>
                  <a:srgbClr val="1C4786"/>
                </a:solidFill>
              </a:rPr>
              <a:t>Thank you</a:t>
            </a:r>
            <a:br>
              <a:rPr lang="en-US" dirty="0" smtClean="0">
                <a:solidFill>
                  <a:srgbClr val="1C4786"/>
                </a:solidFill>
              </a:rPr>
            </a:br>
            <a:r>
              <a:rPr lang="en-US" dirty="0" smtClean="0">
                <a:solidFill>
                  <a:srgbClr val="1C4786"/>
                </a:solidFill>
              </a:rPr>
              <a:t/>
            </a:r>
            <a:br>
              <a:rPr lang="en-US" dirty="0" smtClean="0">
                <a:solidFill>
                  <a:srgbClr val="1C4786"/>
                </a:solidFill>
              </a:rPr>
            </a:br>
            <a:r>
              <a:rPr lang="en-US" dirty="0" smtClean="0">
                <a:solidFill>
                  <a:srgbClr val="1C4786"/>
                </a:solidFill>
              </a:rPr>
              <a:t>Q&amp;A</a:t>
            </a:r>
            <a:endParaRPr lang="en-US" dirty="0">
              <a:solidFill>
                <a:srgbClr val="1C4786"/>
              </a:solidFill>
            </a:endParaRPr>
          </a:p>
        </p:txBody>
      </p:sp>
      <p:sp>
        <p:nvSpPr>
          <p:cNvPr id="3" name="Footer Placeholder 2"/>
          <p:cNvSpPr>
            <a:spLocks noGrp="1"/>
          </p:cNvSpPr>
          <p:nvPr>
            <p:ph type="ftr" sz="quarter" idx="11"/>
          </p:nvPr>
        </p:nvSpPr>
        <p:spPr/>
        <p:txBody>
          <a:bodyPr/>
          <a:lstStyle/>
          <a:p>
            <a:r>
              <a:rPr lang="en-US" smtClean="0"/>
              <a:t>ANN approach to visual tracking, MVA17 v.7g</a:t>
            </a:r>
            <a:endParaRPr lang="en-US" dirty="0"/>
          </a:p>
        </p:txBody>
      </p:sp>
      <p:sp>
        <p:nvSpPr>
          <p:cNvPr id="6" name="Slide Number Placeholder 5"/>
          <p:cNvSpPr>
            <a:spLocks noGrp="1"/>
          </p:cNvSpPr>
          <p:nvPr>
            <p:ph type="sldNum" sz="quarter" idx="12"/>
          </p:nvPr>
        </p:nvSpPr>
        <p:spPr/>
        <p:txBody>
          <a:bodyPr/>
          <a:lstStyle/>
          <a:p>
            <a:fld id="{095992DB-4634-4475-9C22-E77F9F909112}" type="slidenum">
              <a:rPr lang="en-US" smtClean="0"/>
              <a:t>22</a:t>
            </a:fld>
            <a:endParaRPr lang="en-US"/>
          </a:p>
        </p:txBody>
      </p:sp>
    </p:spTree>
    <p:extLst>
      <p:ext uri="{BB962C8B-B14F-4D97-AF65-F5344CB8AC3E}">
        <p14:creationId xmlns:p14="http://schemas.microsoft.com/office/powerpoint/2010/main" val="2249741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44430" y="3866145"/>
            <a:ext cx="8267786" cy="2743952"/>
            <a:chOff x="178802" y="1978482"/>
            <a:chExt cx="11861915" cy="304344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2787" y="1978482"/>
              <a:ext cx="4057930" cy="3043448"/>
            </a:xfrm>
            <a:prstGeom prst="rect">
              <a:avLst/>
            </a:prstGeom>
          </p:spPr>
        </p:pic>
        <p:pic>
          <p:nvPicPr>
            <p:cNvPr id="7" name="Content Placeholder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802" y="2025230"/>
              <a:ext cx="3995600" cy="29967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7187" y="1978482"/>
              <a:ext cx="4057931" cy="3043448"/>
            </a:xfrm>
            <a:prstGeom prst="rect">
              <a:avLst/>
            </a:prstGeom>
          </p:spPr>
        </p:pic>
      </p:grpSp>
      <p:sp>
        <p:nvSpPr>
          <p:cNvPr id="3" name="Content Placeholder 2"/>
          <p:cNvSpPr>
            <a:spLocks noGrp="1"/>
          </p:cNvSpPr>
          <p:nvPr>
            <p:ph idx="1"/>
          </p:nvPr>
        </p:nvSpPr>
        <p:spPr>
          <a:xfrm>
            <a:off x="669728" y="1400323"/>
            <a:ext cx="7886700" cy="4351338"/>
          </a:xfrm>
        </p:spPr>
        <p:txBody>
          <a:bodyPr>
            <a:noAutofit/>
          </a:bodyPr>
          <a:lstStyle/>
          <a:p>
            <a:r>
              <a:rPr lang="en-US" sz="3600" dirty="0" smtClean="0"/>
              <a:t>FCN-tracker is a modified </a:t>
            </a:r>
            <a:r>
              <a:rPr lang="en-US" sz="3600" dirty="0"/>
              <a:t>FCN (Fully Convolutional Networks) </a:t>
            </a:r>
            <a:r>
              <a:rPr lang="en-US" sz="3600" dirty="0" smtClean="0"/>
              <a:t>model for object tracking.</a:t>
            </a:r>
          </a:p>
          <a:p>
            <a:r>
              <a:rPr lang="en-US" sz="3600" dirty="0" smtClean="0"/>
              <a:t>The tracking </a:t>
            </a:r>
            <a:r>
              <a:rPr lang="en-US" sz="3600" dirty="0"/>
              <a:t>problem is to </a:t>
            </a:r>
            <a:r>
              <a:rPr lang="en-US" sz="3600" dirty="0" smtClean="0"/>
              <a:t>locate </a:t>
            </a:r>
            <a:r>
              <a:rPr lang="en-US" sz="3600" dirty="0"/>
              <a:t>a moving </a:t>
            </a:r>
            <a:r>
              <a:rPr lang="en-US" sz="3600" dirty="0" smtClean="0"/>
              <a:t>target.</a:t>
            </a:r>
            <a:endParaRPr lang="en-US" sz="3600" dirty="0"/>
          </a:p>
        </p:txBody>
      </p:sp>
      <p:sp>
        <p:nvSpPr>
          <p:cNvPr id="5" name="Title 1"/>
          <p:cNvSpPr>
            <a:spLocks noGrp="1"/>
          </p:cNvSpPr>
          <p:nvPr>
            <p:ph type="title"/>
          </p:nvPr>
        </p:nvSpPr>
        <p:spPr>
          <a:xfrm>
            <a:off x="628650" y="365126"/>
            <a:ext cx="7886700" cy="1325563"/>
          </a:xfrm>
        </p:spPr>
        <p:txBody>
          <a:bodyPr>
            <a:normAutofit/>
          </a:bodyPr>
          <a:lstStyle/>
          <a:p>
            <a:r>
              <a:rPr lang="en-US" sz="6000" dirty="0" smtClean="0">
                <a:solidFill>
                  <a:srgbClr val="1C4786"/>
                </a:solidFill>
              </a:rPr>
              <a:t>Introduction</a:t>
            </a:r>
            <a:endParaRPr lang="en-US" sz="6000" dirty="0">
              <a:solidFill>
                <a:srgbClr val="1C4786"/>
              </a:solidFill>
            </a:endParaRPr>
          </a:p>
        </p:txBody>
      </p:sp>
      <p:sp>
        <p:nvSpPr>
          <p:cNvPr id="2" name="Footer Placeholder 1"/>
          <p:cNvSpPr>
            <a:spLocks noGrp="1"/>
          </p:cNvSpPr>
          <p:nvPr>
            <p:ph type="ftr" sz="quarter" idx="11"/>
          </p:nvPr>
        </p:nvSpPr>
        <p:spPr/>
        <p:txBody>
          <a:bodyPr/>
          <a:lstStyle/>
          <a:p>
            <a:r>
              <a:rPr lang="en-US" smtClean="0"/>
              <a:t>ANN approach to visual tracking, MVA17 v.7g</a:t>
            </a:r>
            <a:endParaRPr lang="en-US" dirty="0"/>
          </a:p>
        </p:txBody>
      </p:sp>
      <p:sp>
        <p:nvSpPr>
          <p:cNvPr id="4" name="Slide Number Placeholder 3"/>
          <p:cNvSpPr>
            <a:spLocks noGrp="1"/>
          </p:cNvSpPr>
          <p:nvPr>
            <p:ph type="sldNum" sz="quarter" idx="12"/>
          </p:nvPr>
        </p:nvSpPr>
        <p:spPr/>
        <p:txBody>
          <a:bodyPr/>
          <a:lstStyle/>
          <a:p>
            <a:fld id="{095992DB-4634-4475-9C22-E77F9F909112}" type="slidenum">
              <a:rPr lang="en-US" smtClean="0"/>
              <a:t>3</a:t>
            </a:fld>
            <a:endParaRPr lang="en-US" dirty="0"/>
          </a:p>
        </p:txBody>
      </p:sp>
      <p:sp>
        <p:nvSpPr>
          <p:cNvPr id="10" name="Rectangle 9"/>
          <p:cNvSpPr/>
          <p:nvPr/>
        </p:nvSpPr>
        <p:spPr>
          <a:xfrm>
            <a:off x="7064679" y="5261438"/>
            <a:ext cx="131524" cy="4111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Rectangle 11"/>
          <p:cNvSpPr/>
          <p:nvPr/>
        </p:nvSpPr>
        <p:spPr>
          <a:xfrm>
            <a:off x="4285467" y="5238122"/>
            <a:ext cx="131524" cy="4111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cxnSp>
        <p:nvCxnSpPr>
          <p:cNvPr id="14" name="Straight Arrow Connector 13"/>
          <p:cNvCxnSpPr/>
          <p:nvPr/>
        </p:nvCxnSpPr>
        <p:spPr>
          <a:xfrm flipH="1">
            <a:off x="4416990" y="3457185"/>
            <a:ext cx="2012163" cy="178093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429153" y="3457185"/>
            <a:ext cx="635526" cy="165343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83672" y="3866145"/>
            <a:ext cx="881973" cy="369332"/>
          </a:xfrm>
          <a:prstGeom prst="rect">
            <a:avLst/>
          </a:prstGeom>
          <a:noFill/>
        </p:spPr>
        <p:txBody>
          <a:bodyPr wrap="none" rtlCol="0">
            <a:spAutoFit/>
          </a:bodyPr>
          <a:lstStyle/>
          <a:p>
            <a:r>
              <a:rPr lang="en-SG" dirty="0" smtClean="0"/>
              <a:t>Time=1</a:t>
            </a:r>
            <a:endParaRPr lang="en-SG" dirty="0"/>
          </a:p>
        </p:txBody>
      </p:sp>
      <p:sp>
        <p:nvSpPr>
          <p:cNvPr id="19" name="TextBox 18"/>
          <p:cNvSpPr txBox="1"/>
          <p:nvPr/>
        </p:nvSpPr>
        <p:spPr>
          <a:xfrm>
            <a:off x="4282338" y="3833879"/>
            <a:ext cx="881973" cy="369332"/>
          </a:xfrm>
          <a:prstGeom prst="rect">
            <a:avLst/>
          </a:prstGeom>
          <a:noFill/>
        </p:spPr>
        <p:txBody>
          <a:bodyPr wrap="none" rtlCol="0">
            <a:spAutoFit/>
          </a:bodyPr>
          <a:lstStyle/>
          <a:p>
            <a:r>
              <a:rPr lang="en-SG" dirty="0" smtClean="0"/>
              <a:t>Time=2</a:t>
            </a:r>
            <a:endParaRPr lang="en-SG" dirty="0"/>
          </a:p>
        </p:txBody>
      </p:sp>
      <p:sp>
        <p:nvSpPr>
          <p:cNvPr id="20" name="TextBox 19"/>
          <p:cNvSpPr txBox="1"/>
          <p:nvPr/>
        </p:nvSpPr>
        <p:spPr>
          <a:xfrm>
            <a:off x="7145751" y="3851309"/>
            <a:ext cx="881973" cy="369332"/>
          </a:xfrm>
          <a:prstGeom prst="rect">
            <a:avLst/>
          </a:prstGeom>
          <a:noFill/>
        </p:spPr>
        <p:txBody>
          <a:bodyPr wrap="none" rtlCol="0">
            <a:spAutoFit/>
          </a:bodyPr>
          <a:lstStyle/>
          <a:p>
            <a:r>
              <a:rPr lang="en-SG" dirty="0" smtClean="0"/>
              <a:t>Time=3</a:t>
            </a:r>
            <a:endParaRPr lang="en-SG" dirty="0"/>
          </a:p>
        </p:txBody>
      </p:sp>
    </p:spTree>
    <p:extLst>
      <p:ext uri="{BB962C8B-B14F-4D97-AF65-F5344CB8AC3E}">
        <p14:creationId xmlns:p14="http://schemas.microsoft.com/office/powerpoint/2010/main" val="812517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solidFill>
                  <a:srgbClr val="1C4786"/>
                </a:solidFill>
              </a:rPr>
              <a:t>Contents</a:t>
            </a:r>
            <a:endParaRPr lang="en-US" sz="6000" dirty="0">
              <a:solidFill>
                <a:srgbClr val="1C4786"/>
              </a:solidFill>
            </a:endParaRPr>
          </a:p>
        </p:txBody>
      </p:sp>
      <p:sp>
        <p:nvSpPr>
          <p:cNvPr id="3" name="Content Placeholder 2"/>
          <p:cNvSpPr>
            <a:spLocks noGrp="1"/>
          </p:cNvSpPr>
          <p:nvPr>
            <p:ph idx="1"/>
          </p:nvPr>
        </p:nvSpPr>
        <p:spPr/>
        <p:txBody>
          <a:bodyPr>
            <a:normAutofit/>
          </a:bodyPr>
          <a:lstStyle/>
          <a:p>
            <a:r>
              <a:rPr lang="en-US" sz="4000" dirty="0"/>
              <a:t>Introduction</a:t>
            </a:r>
          </a:p>
          <a:p>
            <a:r>
              <a:rPr lang="en-US" sz="4000" dirty="0">
                <a:solidFill>
                  <a:srgbClr val="FF0000"/>
                </a:solidFill>
              </a:rPr>
              <a:t>Motivation</a:t>
            </a:r>
          </a:p>
          <a:p>
            <a:r>
              <a:rPr lang="en-US" sz="4000" dirty="0"/>
              <a:t>What is FCN</a:t>
            </a:r>
            <a:r>
              <a:rPr lang="en-US" sz="4000" dirty="0" smtClean="0"/>
              <a:t>?</a:t>
            </a:r>
          </a:p>
          <a:p>
            <a:r>
              <a:rPr lang="en-US" sz="4000" dirty="0"/>
              <a:t>Procedures and Implementation</a:t>
            </a:r>
          </a:p>
          <a:p>
            <a:r>
              <a:rPr lang="en-US" sz="4000" dirty="0" smtClean="0"/>
              <a:t>Result</a:t>
            </a:r>
            <a:endParaRPr lang="en-US" sz="4000" dirty="0"/>
          </a:p>
          <a:p>
            <a:r>
              <a:rPr lang="en-US" sz="4000" dirty="0"/>
              <a:t>Conclusion </a:t>
            </a:r>
          </a:p>
          <a:p>
            <a:endParaRPr lang="en-US" sz="4000" dirty="0" smtClean="0"/>
          </a:p>
          <a:p>
            <a:endParaRPr lang="en-US" sz="4000" dirty="0" smtClean="0"/>
          </a:p>
          <a:p>
            <a:endParaRPr lang="en-US" sz="4000" dirty="0"/>
          </a:p>
        </p:txBody>
      </p:sp>
      <p:sp>
        <p:nvSpPr>
          <p:cNvPr id="4" name="Footer Placeholder 3"/>
          <p:cNvSpPr>
            <a:spLocks noGrp="1"/>
          </p:cNvSpPr>
          <p:nvPr>
            <p:ph type="ftr" sz="quarter" idx="11"/>
          </p:nvPr>
        </p:nvSpPr>
        <p:spPr/>
        <p:txBody>
          <a:bodyPr/>
          <a:lstStyle/>
          <a:p>
            <a:r>
              <a:rPr lang="en-US" smtClean="0"/>
              <a:t>ANN approach to visual tracking, MVA17 v.7g</a:t>
            </a:r>
            <a:endParaRPr lang="en-US"/>
          </a:p>
        </p:txBody>
      </p:sp>
      <p:sp>
        <p:nvSpPr>
          <p:cNvPr id="5" name="Slide Number Placeholder 4"/>
          <p:cNvSpPr>
            <a:spLocks noGrp="1"/>
          </p:cNvSpPr>
          <p:nvPr>
            <p:ph type="sldNum" sz="quarter" idx="12"/>
          </p:nvPr>
        </p:nvSpPr>
        <p:spPr/>
        <p:txBody>
          <a:bodyPr/>
          <a:lstStyle/>
          <a:p>
            <a:fld id="{095992DB-4634-4475-9C22-E77F9F909112}" type="slidenum">
              <a:rPr lang="en-US" smtClean="0"/>
              <a:t>4</a:t>
            </a:fld>
            <a:endParaRPr lang="en-US"/>
          </a:p>
        </p:txBody>
      </p:sp>
    </p:spTree>
    <p:extLst>
      <p:ext uri="{BB962C8B-B14F-4D97-AF65-F5344CB8AC3E}">
        <p14:creationId xmlns:p14="http://schemas.microsoft.com/office/powerpoint/2010/main" val="2176259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3200" dirty="0" smtClean="0"/>
              <a:t>Many tracking</a:t>
            </a:r>
            <a:r>
              <a:rPr lang="en-US" sz="3200" dirty="0"/>
              <a:t> </a:t>
            </a:r>
            <a:r>
              <a:rPr lang="en-US" altLang="zh-CN" sz="3200" dirty="0" smtClean="0"/>
              <a:t>algorithm</a:t>
            </a:r>
            <a:r>
              <a:rPr lang="en-US" sz="3200" dirty="0" smtClean="0"/>
              <a:t> are solely rely on simple hand-crafted features.</a:t>
            </a:r>
          </a:p>
          <a:p>
            <a:r>
              <a:rPr lang="en-US" sz="3200" dirty="0" smtClean="0"/>
              <a:t>CNN (Convolutional neural network) is good at learning efficient features from a large quantity of data.</a:t>
            </a:r>
          </a:p>
          <a:p>
            <a:r>
              <a:rPr lang="en-US" sz="3200" dirty="0" smtClean="0"/>
              <a:t>FCN is based on CNN which provides end-to-end training that can help to construct a simple pipeline.</a:t>
            </a:r>
          </a:p>
        </p:txBody>
      </p:sp>
      <p:sp>
        <p:nvSpPr>
          <p:cNvPr id="5" name="Title 1"/>
          <p:cNvSpPr>
            <a:spLocks noGrp="1"/>
          </p:cNvSpPr>
          <p:nvPr>
            <p:ph type="title"/>
          </p:nvPr>
        </p:nvSpPr>
        <p:spPr>
          <a:xfrm>
            <a:off x="628650" y="365126"/>
            <a:ext cx="7886700" cy="1325563"/>
          </a:xfrm>
        </p:spPr>
        <p:txBody>
          <a:bodyPr/>
          <a:lstStyle/>
          <a:p>
            <a:r>
              <a:rPr lang="en-US" sz="6000" dirty="0" smtClean="0">
                <a:solidFill>
                  <a:srgbClr val="1C4786"/>
                </a:solidFill>
              </a:rPr>
              <a:t>Motivation</a:t>
            </a:r>
            <a:endParaRPr lang="en-US" sz="6000" dirty="0">
              <a:solidFill>
                <a:srgbClr val="1C4786"/>
              </a:solidFill>
            </a:endParaRPr>
          </a:p>
        </p:txBody>
      </p:sp>
      <p:sp>
        <p:nvSpPr>
          <p:cNvPr id="2" name="Footer Placeholder 1"/>
          <p:cNvSpPr>
            <a:spLocks noGrp="1"/>
          </p:cNvSpPr>
          <p:nvPr>
            <p:ph type="ftr" sz="quarter" idx="11"/>
          </p:nvPr>
        </p:nvSpPr>
        <p:spPr/>
        <p:txBody>
          <a:bodyPr/>
          <a:lstStyle/>
          <a:p>
            <a:r>
              <a:rPr lang="en-US" smtClean="0"/>
              <a:t>ANN approach to visual tracking, MVA17 v.7g</a:t>
            </a:r>
            <a:endParaRPr lang="en-US"/>
          </a:p>
        </p:txBody>
      </p:sp>
      <p:sp>
        <p:nvSpPr>
          <p:cNvPr id="4" name="Slide Number Placeholder 3"/>
          <p:cNvSpPr>
            <a:spLocks noGrp="1"/>
          </p:cNvSpPr>
          <p:nvPr>
            <p:ph type="sldNum" sz="quarter" idx="12"/>
          </p:nvPr>
        </p:nvSpPr>
        <p:spPr/>
        <p:txBody>
          <a:bodyPr/>
          <a:lstStyle/>
          <a:p>
            <a:fld id="{095992DB-4634-4475-9C22-E77F9F909112}" type="slidenum">
              <a:rPr lang="en-US" smtClean="0"/>
              <a:t>5</a:t>
            </a:fld>
            <a:endParaRPr lang="en-US"/>
          </a:p>
        </p:txBody>
      </p:sp>
    </p:spTree>
    <p:extLst>
      <p:ext uri="{BB962C8B-B14F-4D97-AF65-F5344CB8AC3E}">
        <p14:creationId xmlns:p14="http://schemas.microsoft.com/office/powerpoint/2010/main" val="4169573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solidFill>
                  <a:srgbClr val="1C4786"/>
                </a:solidFill>
              </a:rPr>
              <a:t>Contents</a:t>
            </a:r>
            <a:endParaRPr lang="en-US" sz="6000" dirty="0">
              <a:solidFill>
                <a:srgbClr val="1C4786"/>
              </a:solidFill>
            </a:endParaRPr>
          </a:p>
        </p:txBody>
      </p:sp>
      <p:sp>
        <p:nvSpPr>
          <p:cNvPr id="3" name="Content Placeholder 2"/>
          <p:cNvSpPr>
            <a:spLocks noGrp="1"/>
          </p:cNvSpPr>
          <p:nvPr>
            <p:ph idx="1"/>
          </p:nvPr>
        </p:nvSpPr>
        <p:spPr/>
        <p:txBody>
          <a:bodyPr>
            <a:normAutofit/>
          </a:bodyPr>
          <a:lstStyle/>
          <a:p>
            <a:r>
              <a:rPr lang="en-US" sz="4000" dirty="0"/>
              <a:t>Introduction</a:t>
            </a:r>
          </a:p>
          <a:p>
            <a:r>
              <a:rPr lang="en-US" sz="4000" dirty="0"/>
              <a:t>Motivation</a:t>
            </a:r>
          </a:p>
          <a:p>
            <a:r>
              <a:rPr lang="en-US" sz="4000" dirty="0">
                <a:solidFill>
                  <a:srgbClr val="FF0000"/>
                </a:solidFill>
              </a:rPr>
              <a:t>What is FCN?</a:t>
            </a:r>
          </a:p>
          <a:p>
            <a:r>
              <a:rPr lang="en-US" sz="4000" dirty="0"/>
              <a:t>Procedures and Implementation</a:t>
            </a:r>
          </a:p>
          <a:p>
            <a:r>
              <a:rPr lang="en-US" sz="4000" dirty="0" smtClean="0"/>
              <a:t>Result</a:t>
            </a:r>
            <a:endParaRPr lang="en-US" sz="4000" dirty="0"/>
          </a:p>
          <a:p>
            <a:r>
              <a:rPr lang="en-US" sz="4000" dirty="0"/>
              <a:t>Conclusion </a:t>
            </a:r>
          </a:p>
          <a:p>
            <a:endParaRPr lang="en-US" sz="4000" dirty="0" smtClean="0"/>
          </a:p>
          <a:p>
            <a:endParaRPr lang="en-US" sz="4000" dirty="0" smtClean="0"/>
          </a:p>
          <a:p>
            <a:endParaRPr lang="en-US" sz="4000" dirty="0"/>
          </a:p>
        </p:txBody>
      </p:sp>
      <p:sp>
        <p:nvSpPr>
          <p:cNvPr id="4" name="Footer Placeholder 3"/>
          <p:cNvSpPr>
            <a:spLocks noGrp="1"/>
          </p:cNvSpPr>
          <p:nvPr>
            <p:ph type="ftr" sz="quarter" idx="11"/>
          </p:nvPr>
        </p:nvSpPr>
        <p:spPr/>
        <p:txBody>
          <a:bodyPr/>
          <a:lstStyle/>
          <a:p>
            <a:r>
              <a:rPr lang="en-US" smtClean="0"/>
              <a:t>ANN approach to visual tracking, MVA17 v.7g</a:t>
            </a:r>
            <a:endParaRPr lang="en-US"/>
          </a:p>
        </p:txBody>
      </p:sp>
      <p:sp>
        <p:nvSpPr>
          <p:cNvPr id="5" name="Slide Number Placeholder 4"/>
          <p:cNvSpPr>
            <a:spLocks noGrp="1"/>
          </p:cNvSpPr>
          <p:nvPr>
            <p:ph type="sldNum" sz="quarter" idx="12"/>
          </p:nvPr>
        </p:nvSpPr>
        <p:spPr/>
        <p:txBody>
          <a:bodyPr/>
          <a:lstStyle/>
          <a:p>
            <a:fld id="{095992DB-4634-4475-9C22-E77F9F909112}" type="slidenum">
              <a:rPr lang="en-US" smtClean="0"/>
              <a:t>6</a:t>
            </a:fld>
            <a:endParaRPr lang="en-US"/>
          </a:p>
        </p:txBody>
      </p:sp>
    </p:spTree>
    <p:extLst>
      <p:ext uri="{BB962C8B-B14F-4D97-AF65-F5344CB8AC3E}">
        <p14:creationId xmlns:p14="http://schemas.microsoft.com/office/powerpoint/2010/main" val="2176259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12189" y="2887579"/>
            <a:ext cx="4545097" cy="3344781"/>
          </a:xfrm>
          <a:prstGeom prst="rect">
            <a:avLst/>
          </a:prstGeom>
        </p:spPr>
      </p:pic>
      <p:sp>
        <p:nvSpPr>
          <p:cNvPr id="2" name="Title 1"/>
          <p:cNvSpPr>
            <a:spLocks noGrp="1"/>
          </p:cNvSpPr>
          <p:nvPr>
            <p:ph type="title"/>
          </p:nvPr>
        </p:nvSpPr>
        <p:spPr/>
        <p:txBody>
          <a:bodyPr>
            <a:noAutofit/>
          </a:bodyPr>
          <a:lstStyle/>
          <a:p>
            <a:r>
              <a:rPr lang="en-US" sz="5400" dirty="0">
                <a:solidFill>
                  <a:srgbClr val="1C4786"/>
                </a:solidFill>
              </a:rPr>
              <a:t>What is FCN </a:t>
            </a:r>
            <a:r>
              <a:rPr lang="en-US" sz="5400" dirty="0" smtClean="0">
                <a:solidFill>
                  <a:srgbClr val="1C4786"/>
                </a:solidFill>
              </a:rPr>
              <a:t>(Fully </a:t>
            </a:r>
            <a:r>
              <a:rPr lang="en-US" sz="5400" dirty="0">
                <a:solidFill>
                  <a:srgbClr val="1C4786"/>
                </a:solidFill>
              </a:rPr>
              <a:t>Convolutional </a:t>
            </a:r>
            <a:r>
              <a:rPr lang="en-US" sz="5400" dirty="0" smtClean="0">
                <a:solidFill>
                  <a:srgbClr val="1C4786"/>
                </a:solidFill>
              </a:rPr>
              <a:t>Networks)?</a:t>
            </a:r>
            <a:endParaRPr lang="en-US" sz="5400" dirty="0">
              <a:solidFill>
                <a:srgbClr val="1C4786"/>
              </a:solidFill>
            </a:endParaRPr>
          </a:p>
        </p:txBody>
      </p:sp>
      <p:sp>
        <p:nvSpPr>
          <p:cNvPr id="3" name="Content Placeholder 2"/>
          <p:cNvSpPr>
            <a:spLocks noGrp="1"/>
          </p:cNvSpPr>
          <p:nvPr>
            <p:ph idx="1"/>
          </p:nvPr>
        </p:nvSpPr>
        <p:spPr/>
        <p:txBody>
          <a:bodyPr>
            <a:normAutofit/>
          </a:bodyPr>
          <a:lstStyle/>
          <a:p>
            <a:pPr>
              <a:lnSpc>
                <a:spcPct val="120000"/>
              </a:lnSpc>
            </a:pPr>
            <a:r>
              <a:rPr lang="en-US" sz="3600" b="1" dirty="0"/>
              <a:t>Fully Convolutional </a:t>
            </a:r>
            <a:r>
              <a:rPr lang="en-US" sz="3600" b="1" dirty="0" smtClean="0"/>
              <a:t>Networks</a:t>
            </a:r>
            <a:r>
              <a:rPr lang="en-US" sz="3600" b="1" baseline="30000" dirty="0" smtClean="0"/>
              <a:t>[1] </a:t>
            </a:r>
            <a:r>
              <a:rPr lang="en-US" sz="3600" dirty="0"/>
              <a:t>for Semantic </a:t>
            </a:r>
            <a:r>
              <a:rPr lang="en-US" sz="3600" dirty="0" smtClean="0"/>
              <a:t>Segmentation(FCN Net)</a:t>
            </a:r>
          </a:p>
        </p:txBody>
      </p:sp>
      <p:sp>
        <p:nvSpPr>
          <p:cNvPr id="7" name="Footer Placeholder 6"/>
          <p:cNvSpPr>
            <a:spLocks noGrp="1"/>
          </p:cNvSpPr>
          <p:nvPr>
            <p:ph type="ftr" sz="quarter" idx="11"/>
          </p:nvPr>
        </p:nvSpPr>
        <p:spPr>
          <a:xfrm>
            <a:off x="5866514" y="0"/>
            <a:ext cx="3086100" cy="365125"/>
          </a:xfrm>
        </p:spPr>
        <p:txBody>
          <a:bodyPr/>
          <a:lstStyle/>
          <a:p>
            <a:r>
              <a:rPr lang="en-US" smtClean="0"/>
              <a:t>ANN approach to visual tracking, MVA17 v.7g</a:t>
            </a:r>
            <a:endParaRPr lang="en-US" dirty="0"/>
          </a:p>
        </p:txBody>
      </p:sp>
      <p:sp>
        <p:nvSpPr>
          <p:cNvPr id="8" name="Slide Number Placeholder 7"/>
          <p:cNvSpPr>
            <a:spLocks noGrp="1"/>
          </p:cNvSpPr>
          <p:nvPr>
            <p:ph type="sldNum" sz="quarter" idx="12"/>
          </p:nvPr>
        </p:nvSpPr>
        <p:spPr/>
        <p:txBody>
          <a:bodyPr/>
          <a:lstStyle/>
          <a:p>
            <a:fld id="{095992DB-4634-4475-9C22-E77F9F909112}" type="slidenum">
              <a:rPr lang="en-US" smtClean="0"/>
              <a:t>7</a:t>
            </a:fld>
            <a:endParaRPr lang="en-US"/>
          </a:p>
        </p:txBody>
      </p:sp>
      <p:sp>
        <p:nvSpPr>
          <p:cNvPr id="5" name="TextBox 4"/>
          <p:cNvSpPr txBox="1"/>
          <p:nvPr/>
        </p:nvSpPr>
        <p:spPr>
          <a:xfrm>
            <a:off x="42921" y="6240469"/>
            <a:ext cx="8262249" cy="461665"/>
          </a:xfrm>
          <a:prstGeom prst="rect">
            <a:avLst/>
          </a:prstGeom>
          <a:noFill/>
        </p:spPr>
        <p:txBody>
          <a:bodyPr wrap="square" rtlCol="0">
            <a:spAutoFit/>
          </a:bodyPr>
          <a:lstStyle/>
          <a:p>
            <a:r>
              <a:rPr lang="en-US" sz="1200" dirty="0" smtClean="0"/>
              <a:t>[1] J. Long, E. </a:t>
            </a:r>
            <a:r>
              <a:rPr lang="en-US" sz="1200" dirty="0" err="1" smtClean="0"/>
              <a:t>Shelhamer</a:t>
            </a:r>
            <a:r>
              <a:rPr lang="en-US" sz="1200" dirty="0" smtClean="0"/>
              <a:t>, and T. Darrell, “Fully convolutional networks for semantic segmentation,” in The IEEE Conference on Computer Vision and Pattern Recognition (CVPR), June 2015</a:t>
            </a:r>
            <a:endParaRPr lang="en-US" sz="1200" dirty="0"/>
          </a:p>
        </p:txBody>
      </p:sp>
      <p:sp>
        <p:nvSpPr>
          <p:cNvPr id="9" name="TextBox 8"/>
          <p:cNvSpPr txBox="1"/>
          <p:nvPr/>
        </p:nvSpPr>
        <p:spPr>
          <a:xfrm>
            <a:off x="3337043" y="5862180"/>
            <a:ext cx="1400833" cy="461665"/>
          </a:xfrm>
          <a:prstGeom prst="rect">
            <a:avLst/>
          </a:prstGeom>
          <a:noFill/>
        </p:spPr>
        <p:txBody>
          <a:bodyPr wrap="none" rtlCol="0">
            <a:spAutoFit/>
          </a:bodyPr>
          <a:lstStyle/>
          <a:p>
            <a:r>
              <a:rPr lang="en-SG" sz="2400" dirty="0" smtClean="0">
                <a:solidFill>
                  <a:srgbClr val="FF0000"/>
                </a:solidFill>
              </a:rPr>
              <a:t>Same size</a:t>
            </a:r>
            <a:endParaRPr lang="en-SG" sz="2400" dirty="0">
              <a:solidFill>
                <a:srgbClr val="FF0000"/>
              </a:solidFill>
            </a:endParaRPr>
          </a:p>
        </p:txBody>
      </p:sp>
      <p:cxnSp>
        <p:nvCxnSpPr>
          <p:cNvPr id="11" name="Straight Arrow Connector 10"/>
          <p:cNvCxnSpPr>
            <a:stCxn id="9" idx="1"/>
          </p:cNvCxnSpPr>
          <p:nvPr/>
        </p:nvCxnSpPr>
        <p:spPr>
          <a:xfrm flipH="1" flipV="1">
            <a:off x="2843601" y="5741696"/>
            <a:ext cx="493442" cy="35131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9" idx="3"/>
          </p:cNvCxnSpPr>
          <p:nvPr/>
        </p:nvCxnSpPr>
        <p:spPr>
          <a:xfrm flipV="1">
            <a:off x="4737876" y="5894096"/>
            <a:ext cx="773769" cy="19891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669818" y="4744634"/>
            <a:ext cx="537327" cy="369332"/>
          </a:xfrm>
          <a:prstGeom prst="rect">
            <a:avLst/>
          </a:prstGeom>
          <a:noFill/>
        </p:spPr>
        <p:txBody>
          <a:bodyPr wrap="none" rtlCol="0">
            <a:spAutoFit/>
          </a:bodyPr>
          <a:lstStyle/>
          <a:p>
            <a:r>
              <a:rPr lang="en-SG" dirty="0" smtClean="0">
                <a:solidFill>
                  <a:schemeClr val="bg1"/>
                </a:solidFill>
              </a:rPr>
              <a:t>dog</a:t>
            </a:r>
            <a:endParaRPr lang="en-SG" dirty="0">
              <a:solidFill>
                <a:schemeClr val="bg1"/>
              </a:solidFill>
            </a:endParaRPr>
          </a:p>
        </p:txBody>
      </p:sp>
      <p:sp>
        <p:nvSpPr>
          <p:cNvPr id="16" name="TextBox 15"/>
          <p:cNvSpPr txBox="1"/>
          <p:nvPr/>
        </p:nvSpPr>
        <p:spPr>
          <a:xfrm>
            <a:off x="6072813" y="4559968"/>
            <a:ext cx="465961" cy="369332"/>
          </a:xfrm>
          <a:prstGeom prst="rect">
            <a:avLst/>
          </a:prstGeom>
          <a:noFill/>
        </p:spPr>
        <p:txBody>
          <a:bodyPr wrap="none" rtlCol="0">
            <a:spAutoFit/>
          </a:bodyPr>
          <a:lstStyle/>
          <a:p>
            <a:r>
              <a:rPr lang="en-SG" dirty="0" smtClean="0">
                <a:solidFill>
                  <a:schemeClr val="bg1"/>
                </a:solidFill>
              </a:rPr>
              <a:t>cat</a:t>
            </a:r>
            <a:endParaRPr lang="en-SG" dirty="0">
              <a:solidFill>
                <a:schemeClr val="bg1"/>
              </a:solidFill>
            </a:endParaRPr>
          </a:p>
        </p:txBody>
      </p:sp>
    </p:spTree>
    <p:extLst>
      <p:ext uri="{BB962C8B-B14F-4D97-AF65-F5344CB8AC3E}">
        <p14:creationId xmlns:p14="http://schemas.microsoft.com/office/powerpoint/2010/main" val="1690105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9865"/>
            <a:ext cx="7886700" cy="1325563"/>
          </a:xfrm>
        </p:spPr>
        <p:txBody>
          <a:bodyPr/>
          <a:lstStyle/>
          <a:p>
            <a:r>
              <a:rPr lang="en-SG" dirty="0" smtClean="0"/>
              <a:t>In FCN [1]</a:t>
            </a:r>
            <a:endParaRPr lang="en-SG" dirty="0"/>
          </a:p>
        </p:txBody>
      </p:sp>
      <p:sp>
        <p:nvSpPr>
          <p:cNvPr id="3" name="Content Placeholder 2"/>
          <p:cNvSpPr>
            <a:spLocks noGrp="1"/>
          </p:cNvSpPr>
          <p:nvPr>
            <p:ph idx="1"/>
          </p:nvPr>
        </p:nvSpPr>
        <p:spPr/>
        <p:txBody>
          <a:bodyPr/>
          <a:lstStyle/>
          <a:p>
            <a:endParaRPr lang="en-SG" dirty="0"/>
          </a:p>
        </p:txBody>
      </p:sp>
      <p:sp>
        <p:nvSpPr>
          <p:cNvPr id="4" name="Footer Placeholder 3"/>
          <p:cNvSpPr>
            <a:spLocks noGrp="1"/>
          </p:cNvSpPr>
          <p:nvPr>
            <p:ph type="ftr" sz="quarter" idx="11"/>
          </p:nvPr>
        </p:nvSpPr>
        <p:spPr/>
        <p:txBody>
          <a:bodyPr/>
          <a:lstStyle/>
          <a:p>
            <a:r>
              <a:rPr lang="en-US" smtClean="0"/>
              <a:t>ANN approach to visual tracking, MVA17 v.7g</a:t>
            </a:r>
            <a:endParaRPr lang="en-US"/>
          </a:p>
        </p:txBody>
      </p:sp>
      <p:sp>
        <p:nvSpPr>
          <p:cNvPr id="5" name="Slide Number Placeholder 4"/>
          <p:cNvSpPr>
            <a:spLocks noGrp="1"/>
          </p:cNvSpPr>
          <p:nvPr>
            <p:ph type="sldNum" sz="quarter" idx="12"/>
          </p:nvPr>
        </p:nvSpPr>
        <p:spPr/>
        <p:txBody>
          <a:bodyPr/>
          <a:lstStyle/>
          <a:p>
            <a:fld id="{B23B02C3-F265-4A9C-B8C7-FCBFD5898A40}" type="slidenum">
              <a:rPr lang="en-US" smtClean="0"/>
              <a:t>8</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654" y="1186450"/>
            <a:ext cx="7408069" cy="5657850"/>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742121" y="6188149"/>
            <a:ext cx="3762825" cy="369332"/>
          </a:xfrm>
          <a:prstGeom prst="rect">
            <a:avLst/>
          </a:prstGeom>
          <a:noFill/>
        </p:spPr>
        <p:txBody>
          <a:bodyPr wrap="none" rtlCol="0">
            <a:spAutoFit/>
          </a:bodyPr>
          <a:lstStyle/>
          <a:p>
            <a:r>
              <a:rPr lang="en-US" dirty="0" smtClean="0"/>
              <a:t>Output: 3 labels: background, cat, dog</a:t>
            </a:r>
            <a:endParaRPr lang="en-US" dirty="0"/>
          </a:p>
        </p:txBody>
      </p:sp>
      <p:cxnSp>
        <p:nvCxnSpPr>
          <p:cNvPr id="8" name="Straight Arrow Connector 7"/>
          <p:cNvCxnSpPr/>
          <p:nvPr/>
        </p:nvCxnSpPr>
        <p:spPr>
          <a:xfrm>
            <a:off x="7336465" y="4111256"/>
            <a:ext cx="503276" cy="460744"/>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7205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C4786"/>
                </a:solidFill>
              </a:rPr>
              <a:t>Why we use FCN for a tracker?</a:t>
            </a:r>
            <a:endParaRPr lang="en-US" dirty="0"/>
          </a:p>
        </p:txBody>
      </p:sp>
      <p:sp>
        <p:nvSpPr>
          <p:cNvPr id="3" name="Content Placeholder 2"/>
          <p:cNvSpPr>
            <a:spLocks noGrp="1"/>
          </p:cNvSpPr>
          <p:nvPr>
            <p:ph idx="1"/>
          </p:nvPr>
        </p:nvSpPr>
        <p:spPr/>
        <p:txBody>
          <a:bodyPr>
            <a:normAutofit lnSpcReduction="10000"/>
          </a:bodyPr>
          <a:lstStyle/>
          <a:p>
            <a:r>
              <a:rPr lang="en-US" sz="3600" dirty="0"/>
              <a:t>Two aspects that semantic segmentation and visual tracking  are in </a:t>
            </a:r>
            <a:r>
              <a:rPr lang="en-US" sz="3600" dirty="0" smtClean="0"/>
              <a:t>common</a:t>
            </a:r>
          </a:p>
          <a:p>
            <a:pPr marL="685800" lvl="2">
              <a:spcBef>
                <a:spcPts val="1000"/>
              </a:spcBef>
            </a:pPr>
            <a:r>
              <a:rPr lang="en-US" sz="2800" dirty="0"/>
              <a:t>The goal of segmentation is to distinguish between different objects and background, while visual tracking is aiming at discriminating the target object from other objects and background</a:t>
            </a:r>
            <a:r>
              <a:rPr lang="en-US" sz="2800" dirty="0" smtClean="0"/>
              <a:t>.</a:t>
            </a:r>
          </a:p>
          <a:p>
            <a:pPr marL="685800" lvl="2">
              <a:spcBef>
                <a:spcPts val="1000"/>
              </a:spcBef>
            </a:pPr>
            <a:r>
              <a:rPr lang="en-US" sz="2800" dirty="0"/>
              <a:t>In addition, both tasks produces the pixel-level output.</a:t>
            </a:r>
          </a:p>
          <a:p>
            <a:pPr marL="457200" lvl="2" indent="0">
              <a:spcBef>
                <a:spcPts val="1000"/>
              </a:spcBef>
              <a:buNone/>
            </a:pPr>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smtClean="0"/>
              <a:t>ANN approach to visual tracking, MVA17 v.7g</a:t>
            </a:r>
            <a:endParaRPr lang="en-US"/>
          </a:p>
        </p:txBody>
      </p:sp>
      <p:sp>
        <p:nvSpPr>
          <p:cNvPr id="5" name="Slide Number Placeholder 4"/>
          <p:cNvSpPr>
            <a:spLocks noGrp="1"/>
          </p:cNvSpPr>
          <p:nvPr>
            <p:ph type="sldNum" sz="quarter" idx="12"/>
          </p:nvPr>
        </p:nvSpPr>
        <p:spPr/>
        <p:txBody>
          <a:bodyPr/>
          <a:lstStyle/>
          <a:p>
            <a:fld id="{B23B02C3-F265-4A9C-B8C7-FCBFD5898A40}" type="slidenum">
              <a:rPr lang="en-US" smtClean="0"/>
              <a:t>9</a:t>
            </a:fld>
            <a:endParaRPr lang="en-US"/>
          </a:p>
        </p:txBody>
      </p:sp>
    </p:spTree>
    <p:extLst>
      <p:ext uri="{BB962C8B-B14F-4D97-AF65-F5344CB8AC3E}">
        <p14:creationId xmlns:p14="http://schemas.microsoft.com/office/powerpoint/2010/main" val="20750152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1449</Words>
  <Application>Microsoft Office PowerPoint</Application>
  <PresentationFormat>Overhead</PresentationFormat>
  <Paragraphs>211</Paragraphs>
  <Slides>22</Slides>
  <Notes>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A neural network approach to visual tracking</vt:lpstr>
      <vt:lpstr>Contents</vt:lpstr>
      <vt:lpstr>Introduction</vt:lpstr>
      <vt:lpstr>Contents</vt:lpstr>
      <vt:lpstr>Motivation</vt:lpstr>
      <vt:lpstr>Contents</vt:lpstr>
      <vt:lpstr>What is FCN (Fully Convolutional Networks)?</vt:lpstr>
      <vt:lpstr>In FCN [1]</vt:lpstr>
      <vt:lpstr>Why we use FCN for a tracker?</vt:lpstr>
      <vt:lpstr>Contents</vt:lpstr>
      <vt:lpstr>Procedures </vt:lpstr>
      <vt:lpstr>Procedure – Network Structure</vt:lpstr>
      <vt:lpstr>FCN Tracker – Crop Result</vt:lpstr>
      <vt:lpstr>Procedure :FCN Tracker-Crop function</vt:lpstr>
      <vt:lpstr>FCN Tracker-Predict output</vt:lpstr>
      <vt:lpstr>FCN Tracker-Predict output</vt:lpstr>
      <vt:lpstr>FCN Tracker-Generate Label</vt:lpstr>
      <vt:lpstr>The tracker in action</vt:lpstr>
      <vt:lpstr>FCN Tracker - Result</vt:lpstr>
      <vt:lpstr>FCN Tracker - Result</vt:lpstr>
      <vt:lpstr>Conclusion</vt:lpstr>
      <vt:lpstr>Thank you  Q&amp;A</vt:lpstr>
    </vt:vector>
  </TitlesOfParts>
  <Company>CUHK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FCN Tracker</dc:title>
  <dc:creator>CSE</dc:creator>
  <cp:lastModifiedBy>khwong</cp:lastModifiedBy>
  <cp:revision>44</cp:revision>
  <cp:lastPrinted>2017-05-05T10:20:50Z</cp:lastPrinted>
  <dcterms:created xsi:type="dcterms:W3CDTF">2017-04-27T02:11:30Z</dcterms:created>
  <dcterms:modified xsi:type="dcterms:W3CDTF">2017-06-14T04:05:55Z</dcterms:modified>
</cp:coreProperties>
</file>