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262" r:id="rId3"/>
    <p:sldId id="257" r:id="rId4"/>
    <p:sldId id="268" r:id="rId5"/>
    <p:sldId id="259" r:id="rId6"/>
    <p:sldId id="269" r:id="rId7"/>
    <p:sldId id="258" r:id="rId8"/>
    <p:sldId id="274" r:id="rId9"/>
    <p:sldId id="276" r:id="rId10"/>
    <p:sldId id="298" r:id="rId11"/>
    <p:sldId id="303" r:id="rId12"/>
    <p:sldId id="640" r:id="rId13"/>
    <p:sldId id="356" r:id="rId14"/>
    <p:sldId id="275" r:id="rId15"/>
    <p:sldId id="342" r:id="rId16"/>
    <p:sldId id="664" r:id="rId17"/>
    <p:sldId id="641" r:id="rId18"/>
    <p:sldId id="452" r:id="rId19"/>
    <p:sldId id="635" r:id="rId20"/>
    <p:sldId id="451" r:id="rId21"/>
    <p:sldId id="642" r:id="rId22"/>
    <p:sldId id="265" r:id="rId23"/>
    <p:sldId id="626" r:id="rId24"/>
    <p:sldId id="628" r:id="rId25"/>
    <p:sldId id="627" r:id="rId26"/>
    <p:sldId id="643" r:id="rId27"/>
    <p:sldId id="650" r:id="rId28"/>
    <p:sldId id="441" r:id="rId29"/>
    <p:sldId id="442" r:id="rId30"/>
    <p:sldId id="483" r:id="rId31"/>
    <p:sldId id="472" r:id="rId32"/>
    <p:sldId id="428" r:id="rId33"/>
    <p:sldId id="568" r:id="rId34"/>
    <p:sldId id="649" r:id="rId35"/>
    <p:sldId id="514" r:id="rId36"/>
    <p:sldId id="536" r:id="rId37"/>
    <p:sldId id="464" r:id="rId38"/>
    <p:sldId id="569" r:id="rId39"/>
    <p:sldId id="572" r:id="rId40"/>
    <p:sldId id="630" r:id="rId41"/>
    <p:sldId id="648" r:id="rId42"/>
    <p:sldId id="645" r:id="rId43"/>
    <p:sldId id="653" r:id="rId44"/>
    <p:sldId id="631" r:id="rId45"/>
    <p:sldId id="651" r:id="rId46"/>
    <p:sldId id="662" r:id="rId47"/>
    <p:sldId id="385" r:id="rId48"/>
    <p:sldId id="637" r:id="rId49"/>
    <p:sldId id="652" r:id="rId50"/>
    <p:sldId id="638" r:id="rId51"/>
    <p:sldId id="636" r:id="rId52"/>
    <p:sldId id="663" r:id="rId53"/>
    <p:sldId id="270" r:id="rId54"/>
    <p:sldId id="440" r:id="rId55"/>
    <p:sldId id="661" r:id="rId56"/>
    <p:sldId id="633" r:id="rId57"/>
    <p:sldId id="632" r:id="rId58"/>
    <p:sldId id="634" r:id="rId59"/>
    <p:sldId id="271" r:id="rId60"/>
    <p:sldId id="273" r:id="rId61"/>
    <p:sldId id="444" r:id="rId62"/>
    <p:sldId id="657" r:id="rId63"/>
    <p:sldId id="326" r:id="rId64"/>
    <p:sldId id="656" r:id="rId65"/>
    <p:sldId id="658" r:id="rId66"/>
    <p:sldId id="654" r:id="rId67"/>
    <p:sldId id="272" r:id="rId68"/>
    <p:sldId id="655"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91DF7-AC0B-4671-8A27-A71E6CCFF6EF}" type="datetimeFigureOut">
              <a:rPr lang="en-HK" smtClean="0"/>
              <a:t>29/11/2023</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808E9-CA03-4353-B399-F07316C935C9}" type="slidenum">
              <a:rPr lang="en-HK" smtClean="0"/>
              <a:t>‹#›</a:t>
            </a:fld>
            <a:endParaRPr lang="en-HK"/>
          </a:p>
        </p:txBody>
      </p:sp>
    </p:spTree>
    <p:extLst>
      <p:ext uri="{BB962C8B-B14F-4D97-AF65-F5344CB8AC3E}">
        <p14:creationId xmlns:p14="http://schemas.microsoft.com/office/powerpoint/2010/main" val="82743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ffectLst/>
              </a:rPr>
              <a:t>%%%%%%%%%%%%%%%%%%%%%%%%%%%%%%%%%%%%%%</a:t>
            </a:r>
          </a:p>
          <a:p>
            <a:r>
              <a:rPr lang="en-US" dirty="0">
                <a:effectLst/>
              </a:rPr>
              <a:t>%%%%%%%%% slide 43 %%%%%%%%%</a:t>
            </a:r>
          </a:p>
          <a:p>
            <a:r>
              <a:rPr lang="en-US" dirty="0">
                <a:effectLst/>
              </a:rPr>
              <a:t>\subsection{slide 43 Case 1(</a:t>
            </a:r>
            <a:r>
              <a:rPr lang="en-US" dirty="0" err="1">
                <a:effectLst/>
              </a:rPr>
              <a:t>i</a:t>
            </a:r>
            <a:r>
              <a:rPr lang="en-US" dirty="0">
                <a:effectLst/>
              </a:rPr>
              <a:t>): if the neuron in between the output and the hidden layer}</a:t>
            </a:r>
          </a:p>
          <a:p>
            <a:r>
              <a:rPr lang="en-US" dirty="0">
                <a:effectLst/>
              </a:rPr>
              <a:t>By definition:</a:t>
            </a:r>
          </a:p>
          <a:p>
            <a:r>
              <a:rPr lang="en-US" dirty="0">
                <a:effectLst/>
              </a:rPr>
              <a:t>$</a:t>
            </a:r>
            <a:r>
              <a:rPr lang="en-US" dirty="0" err="1">
                <a:effectLst/>
              </a:rPr>
              <a:t>x_i</a:t>
            </a:r>
            <a:r>
              <a:rPr lang="en-US" dirty="0">
                <a:effectLst/>
              </a:rPr>
              <a:t>=f(</a:t>
            </a:r>
            <a:r>
              <a:rPr lang="en-US" dirty="0" err="1">
                <a:effectLst/>
              </a:rPr>
              <a:t>u_i</a:t>
            </a:r>
            <a:r>
              <a:rPr lang="en-US" dirty="0">
                <a:effectLst/>
              </a:rPr>
              <a:t>)=</a:t>
            </a:r>
          </a:p>
          <a:p>
            <a:r>
              <a:rPr lang="en-US" dirty="0">
                <a:effectLst/>
              </a:rPr>
              <a:t>f \Big( \sum\limits_{j=1}^{j=J}(w_{</a:t>
            </a:r>
            <a:r>
              <a:rPr lang="en-US" dirty="0" err="1">
                <a:effectLst/>
              </a:rPr>
              <a:t>j,i</a:t>
            </a:r>
            <a:r>
              <a:rPr lang="en-US" dirty="0">
                <a:effectLst/>
              </a:rPr>
              <a:t>}</a:t>
            </a:r>
            <a:r>
              <a:rPr lang="en-US" dirty="0" err="1">
                <a:effectLst/>
              </a:rPr>
              <a:t>x_j+b_j</a:t>
            </a:r>
            <a:r>
              <a:rPr lang="en-US" dirty="0">
                <a:effectLst/>
              </a:rPr>
              <a:t>)</a:t>
            </a:r>
          </a:p>
          <a:p>
            <a:r>
              <a:rPr lang="en-US" dirty="0">
                <a:effectLst/>
              </a:rPr>
              <a:t>\Big)</a:t>
            </a:r>
          </a:p>
          <a:p>
            <a:r>
              <a:rPr lang="en-US" dirty="0">
                <a:effectLst/>
              </a:rPr>
              <a:t>=\</a:t>
            </a:r>
            <a:r>
              <a:rPr lang="en-US" dirty="0" err="1">
                <a:effectLst/>
              </a:rPr>
              <a:t>frac</a:t>
            </a:r>
            <a:r>
              <a:rPr lang="en-US" dirty="0">
                <a:effectLst/>
              </a:rPr>
              <a:t>{1}{</a:t>
            </a:r>
          </a:p>
          <a:p>
            <a:r>
              <a:rPr lang="en-US" dirty="0">
                <a:effectLst/>
              </a:rPr>
              <a:t>1+exp</a:t>
            </a:r>
          </a:p>
          <a:p>
            <a:r>
              <a:rPr lang="en-US" dirty="0">
                <a:effectLst/>
              </a:rPr>
              <a:t>\Big(- \sum\limits_{j=1}^{j=J} (w_{</a:t>
            </a:r>
            <a:r>
              <a:rPr lang="en-US" dirty="0" err="1">
                <a:effectLst/>
              </a:rPr>
              <a:t>j,i</a:t>
            </a:r>
            <a:r>
              <a:rPr lang="en-US" dirty="0">
                <a:effectLst/>
              </a:rPr>
              <a:t>}</a:t>
            </a:r>
            <a:r>
              <a:rPr lang="en-US" dirty="0" err="1">
                <a:effectLst/>
              </a:rPr>
              <a:t>x_j+b_j</a:t>
            </a:r>
            <a:r>
              <a:rPr lang="en-US" dirty="0">
                <a:effectLst/>
              </a:rPr>
              <a:t>) \Big)</a:t>
            </a:r>
          </a:p>
          <a:p>
            <a:r>
              <a:rPr lang="en-US" dirty="0">
                <a:effectLst/>
              </a:rPr>
              <a:t>}$\\</a:t>
            </a:r>
          </a:p>
          <a:p>
            <a:r>
              <a:rPr lang="en-US" dirty="0">
                <a:effectLst/>
              </a:rPr>
              <a:t>%%%%%%%%%%%%%%%%%%%%%%%%%%%%%%%%%%%%</a:t>
            </a:r>
          </a:p>
          <a:p>
            <a:r>
              <a:rPr lang="en-US" dirty="0">
                <a:effectLst/>
              </a:rPr>
              <a:t>$\</a:t>
            </a:r>
            <a:r>
              <a:rPr lang="en-US" dirty="0" err="1">
                <a:effectLst/>
              </a:rPr>
              <a:t>frac</a:t>
            </a:r>
            <a:r>
              <a:rPr lang="en-US" dirty="0">
                <a:effectLst/>
              </a:rPr>
              <a:t>{\partial \</a:t>
            </a:r>
            <a:r>
              <a:rPr lang="en-US" dirty="0" err="1">
                <a:effectLst/>
              </a:rPr>
              <a:t>varepsilon</a:t>
            </a:r>
            <a:r>
              <a:rPr lang="en-US" dirty="0">
                <a:effectLst/>
              </a:rPr>
              <a:t>}{\partial w_{</a:t>
            </a:r>
            <a:r>
              <a:rPr lang="en-US" dirty="0" err="1">
                <a:effectLst/>
              </a:rPr>
              <a:t>i,j</a:t>
            </a:r>
            <a:r>
              <a:rPr lang="en-US" dirty="0">
                <a:effectLst/>
              </a:rPr>
              <a:t>}}=</a:t>
            </a:r>
          </a:p>
          <a:p>
            <a:r>
              <a:rPr lang="en-US" dirty="0">
                <a:effectLst/>
              </a:rPr>
              <a:t>\</a:t>
            </a:r>
            <a:r>
              <a:rPr lang="en-US" dirty="0" err="1">
                <a:effectLst/>
              </a:rPr>
              <a:t>frac</a:t>
            </a:r>
            <a:r>
              <a:rPr lang="en-US" dirty="0">
                <a:effectLst/>
              </a:rPr>
              <a:t>{\partial \</a:t>
            </a:r>
            <a:r>
              <a:rPr lang="en-US" dirty="0" err="1">
                <a:effectLst/>
              </a:rPr>
              <a:t>varepsilon</a:t>
            </a:r>
            <a:r>
              <a:rPr lang="en-US" dirty="0">
                <a:effectLst/>
              </a:rPr>
              <a:t>}{\partial </a:t>
            </a:r>
            <a:r>
              <a:rPr lang="en-US" dirty="0" err="1">
                <a:effectLst/>
              </a:rPr>
              <a:t>x_j</a:t>
            </a:r>
            <a:r>
              <a:rPr lang="en-US" dirty="0">
                <a:effectLst/>
              </a:rPr>
              <a:t>}</a:t>
            </a:r>
          </a:p>
          <a:p>
            <a:r>
              <a:rPr lang="en-US" dirty="0">
                <a:effectLst/>
              </a:rPr>
              <a:t>\</a:t>
            </a:r>
            <a:r>
              <a:rPr lang="en-US" dirty="0" err="1">
                <a:effectLst/>
              </a:rPr>
              <a:t>frac</a:t>
            </a:r>
            <a:r>
              <a:rPr lang="en-US" dirty="0">
                <a:effectLst/>
              </a:rPr>
              <a:t>{\partial </a:t>
            </a:r>
            <a:r>
              <a:rPr lang="en-US" dirty="0" err="1">
                <a:effectLst/>
              </a:rPr>
              <a:t>x_j</a:t>
            </a:r>
            <a:r>
              <a:rPr lang="en-US" dirty="0">
                <a:effectLst/>
              </a:rPr>
              <a:t>}{\partial </a:t>
            </a:r>
            <a:r>
              <a:rPr lang="en-US" dirty="0" err="1">
                <a:effectLst/>
              </a:rPr>
              <a:t>u_j</a:t>
            </a:r>
            <a:r>
              <a:rPr lang="en-US" dirty="0">
                <a:effectLst/>
              </a:rPr>
              <a:t>}</a:t>
            </a:r>
          </a:p>
          <a:p>
            <a:r>
              <a:rPr lang="en-US" dirty="0">
                <a:effectLst/>
              </a:rPr>
              <a:t>\</a:t>
            </a:r>
            <a:r>
              <a:rPr lang="en-US" dirty="0" err="1">
                <a:effectLst/>
              </a:rPr>
              <a:t>frac</a:t>
            </a:r>
            <a:r>
              <a:rPr lang="en-US" dirty="0">
                <a:effectLst/>
              </a:rPr>
              <a:t>{\partial </a:t>
            </a:r>
            <a:r>
              <a:rPr lang="en-US" dirty="0" err="1">
                <a:effectLst/>
              </a:rPr>
              <a:t>u_j</a:t>
            </a:r>
            <a:r>
              <a:rPr lang="en-US" dirty="0">
                <a:effectLst/>
              </a:rPr>
              <a:t>}{\partial w_{</a:t>
            </a:r>
            <a:r>
              <a:rPr lang="en-US" dirty="0" err="1">
                <a:effectLst/>
              </a:rPr>
              <a:t>i,j</a:t>
            </a:r>
            <a:r>
              <a:rPr lang="en-US" dirty="0">
                <a:effectLst/>
              </a:rPr>
              <a:t>}}$</a:t>
            </a:r>
          </a:p>
          <a:p>
            <a:r>
              <a:rPr lang="en-US" dirty="0">
                <a:effectLst/>
              </a:rPr>
              <a:t>%%%%%%%%%%%%%%%%%%%</a:t>
            </a:r>
          </a:p>
          <a:p>
            <a:r>
              <a:rPr lang="en-US" dirty="0">
                <a:effectLst/>
              </a:rPr>
              <a:t>update $w_{</a:t>
            </a:r>
            <a:r>
              <a:rPr lang="en-US" dirty="0" err="1">
                <a:effectLst/>
              </a:rPr>
              <a:t>j,i</a:t>
            </a:r>
            <a:r>
              <a:rPr lang="en-US" dirty="0">
                <a:effectLst/>
              </a:rPr>
              <a:t>}$ factor,</a:t>
            </a:r>
          </a:p>
          <a:p>
            <a:r>
              <a:rPr lang="en-US" dirty="0">
                <a:effectLst/>
              </a:rPr>
              <a:t>=term1 $\</a:t>
            </a:r>
            <a:r>
              <a:rPr lang="en-US" dirty="0" err="1">
                <a:effectLst/>
              </a:rPr>
              <a:t>cdot</a:t>
            </a:r>
            <a:r>
              <a:rPr lang="en-US" dirty="0">
                <a:effectLst/>
              </a:rPr>
              <a:t>$ term2 $\</a:t>
            </a:r>
            <a:r>
              <a:rPr lang="en-US" dirty="0" err="1">
                <a:effectLst/>
              </a:rPr>
              <a:t>cdot</a:t>
            </a:r>
            <a:r>
              <a:rPr lang="en-US" dirty="0">
                <a:effectLst/>
              </a:rPr>
              <a:t>$ term3\\</a:t>
            </a:r>
          </a:p>
          <a:p>
            <a:r>
              <a:rPr lang="en-US" dirty="0">
                <a:effectLst/>
              </a:rPr>
              <a:t>$term1:\</a:t>
            </a:r>
            <a:r>
              <a:rPr lang="en-US" dirty="0" err="1">
                <a:effectLst/>
              </a:rPr>
              <a:t>frac</a:t>
            </a:r>
            <a:r>
              <a:rPr lang="en-US" dirty="0">
                <a:effectLst/>
              </a:rPr>
              <a:t>{\partial \</a:t>
            </a:r>
            <a:r>
              <a:rPr lang="en-US" dirty="0" err="1">
                <a:effectLst/>
              </a:rPr>
              <a:t>varepsilon</a:t>
            </a:r>
            <a:r>
              <a:rPr lang="en-US" dirty="0">
                <a:effectLst/>
              </a:rPr>
              <a:t> }{</a:t>
            </a:r>
            <a:r>
              <a:rPr lang="en-US" dirty="0" err="1">
                <a:effectLst/>
              </a:rPr>
              <a:t>x_i</a:t>
            </a:r>
            <a:r>
              <a:rPr lang="en-US" dirty="0">
                <a:effectLst/>
              </a:rPr>
              <a:t>}=\</a:t>
            </a:r>
            <a:r>
              <a:rPr lang="en-US" dirty="0" err="1">
                <a:effectLst/>
              </a:rPr>
              <a:t>frac</a:t>
            </a:r>
            <a:r>
              <a:rPr lang="en-US" dirty="0">
                <a:effectLst/>
              </a:rPr>
              <a:t> {\partial (0.5)*(</a:t>
            </a:r>
            <a:r>
              <a:rPr lang="en-US" dirty="0" err="1">
                <a:effectLst/>
              </a:rPr>
              <a:t>x_i</a:t>
            </a:r>
            <a:r>
              <a:rPr lang="en-US" dirty="0">
                <a:effectLst/>
              </a:rPr>
              <a:t> - </a:t>
            </a:r>
            <a:r>
              <a:rPr lang="en-US" dirty="0" err="1">
                <a:effectLst/>
              </a:rPr>
              <a:t>t_i</a:t>
            </a:r>
            <a:r>
              <a:rPr lang="en-US" dirty="0">
                <a:effectLst/>
              </a:rPr>
              <a:t>)^2}{\partial </a:t>
            </a:r>
            <a:r>
              <a:rPr lang="en-US" dirty="0" err="1">
                <a:effectLst/>
              </a:rPr>
              <a:t>x_i</a:t>
            </a:r>
            <a:r>
              <a:rPr lang="en-US" dirty="0">
                <a:effectLst/>
              </a:rPr>
              <a:t>}=(</a:t>
            </a:r>
            <a:r>
              <a:rPr lang="en-US" dirty="0" err="1">
                <a:effectLst/>
              </a:rPr>
              <a:t>x_i</a:t>
            </a:r>
            <a:r>
              <a:rPr lang="en-US" dirty="0">
                <a:effectLst/>
              </a:rPr>
              <a:t> - </a:t>
            </a:r>
            <a:r>
              <a:rPr lang="en-US" dirty="0" err="1">
                <a:effectLst/>
              </a:rPr>
              <a:t>t_i</a:t>
            </a:r>
            <a:r>
              <a:rPr lang="en-US" dirty="0">
                <a:effectLst/>
              </a:rPr>
              <a:t>)$\\</a:t>
            </a:r>
          </a:p>
          <a:p>
            <a:r>
              <a:rPr lang="en-US" dirty="0">
                <a:effectLst/>
              </a:rPr>
              <a:t>$</a:t>
            </a:r>
            <a:r>
              <a:rPr lang="en-US" dirty="0" err="1">
                <a:effectLst/>
              </a:rPr>
              <a:t>x_i</a:t>
            </a:r>
            <a:r>
              <a:rPr lang="en-US" dirty="0">
                <a:effectLst/>
              </a:rPr>
              <a:t>=f(</a:t>
            </a:r>
            <a:r>
              <a:rPr lang="en-US" dirty="0" err="1">
                <a:effectLst/>
              </a:rPr>
              <a:t>u_i</a:t>
            </a:r>
            <a:r>
              <a:rPr lang="en-US" dirty="0">
                <a:effectLst/>
              </a:rPr>
              <a:t>)$ , by definition\\</a:t>
            </a:r>
          </a:p>
          <a:p>
            <a:r>
              <a:rPr lang="en-US" dirty="0">
                <a:effectLst/>
              </a:rPr>
              <a:t>%%</a:t>
            </a:r>
          </a:p>
          <a:p>
            <a:r>
              <a:rPr lang="en-US" dirty="0">
                <a:effectLst/>
              </a:rPr>
              <a:t>$term2: \</a:t>
            </a:r>
            <a:r>
              <a:rPr lang="en-US" dirty="0" err="1">
                <a:effectLst/>
              </a:rPr>
              <a:t>frac</a:t>
            </a:r>
            <a:r>
              <a:rPr lang="en-US" dirty="0">
                <a:effectLst/>
              </a:rPr>
              <a:t>{\partial </a:t>
            </a:r>
            <a:r>
              <a:rPr lang="en-US" dirty="0" err="1">
                <a:effectLst/>
              </a:rPr>
              <a:t>x_i</a:t>
            </a:r>
            <a:r>
              <a:rPr lang="en-US" dirty="0">
                <a:effectLst/>
              </a:rPr>
              <a:t>}{\partial </a:t>
            </a:r>
            <a:r>
              <a:rPr lang="en-US" dirty="0" err="1">
                <a:effectLst/>
              </a:rPr>
              <a:t>u_i</a:t>
            </a:r>
            <a:r>
              <a:rPr lang="en-US" dirty="0">
                <a:effectLst/>
              </a:rPr>
              <a:t>}=\</a:t>
            </a:r>
            <a:r>
              <a:rPr lang="en-US" dirty="0" err="1">
                <a:effectLst/>
              </a:rPr>
              <a:t>frac</a:t>
            </a:r>
            <a:r>
              <a:rPr lang="en-US" dirty="0">
                <a:effectLst/>
              </a:rPr>
              <a:t>{\partial f (</a:t>
            </a:r>
            <a:r>
              <a:rPr lang="en-US" dirty="0" err="1">
                <a:effectLst/>
              </a:rPr>
              <a:t>u_i</a:t>
            </a:r>
            <a:r>
              <a:rPr lang="en-US" dirty="0">
                <a:effectLst/>
              </a:rPr>
              <a:t>)}{\partial </a:t>
            </a:r>
            <a:r>
              <a:rPr lang="en-US" dirty="0" err="1">
                <a:effectLst/>
              </a:rPr>
              <a:t>u_i</a:t>
            </a:r>
            <a:r>
              <a:rPr lang="en-US" dirty="0">
                <a:effectLst/>
              </a:rPr>
              <a:t>}=f(</a:t>
            </a:r>
            <a:r>
              <a:rPr lang="en-US" dirty="0" err="1">
                <a:effectLst/>
              </a:rPr>
              <a:t>u_i</a:t>
            </a:r>
            <a:r>
              <a:rPr lang="en-US" dirty="0">
                <a:effectLst/>
              </a:rPr>
              <a:t>)(1-f(</a:t>
            </a:r>
            <a:r>
              <a:rPr lang="en-US" dirty="0" err="1">
                <a:effectLst/>
              </a:rPr>
              <a:t>u_i</a:t>
            </a:r>
            <a:r>
              <a:rPr lang="en-US" dirty="0">
                <a:effectLst/>
              </a:rPr>
              <a:t>))$, proved earlier\\</a:t>
            </a:r>
          </a:p>
          <a:p>
            <a:r>
              <a:rPr lang="en-US" dirty="0">
                <a:effectLst/>
              </a:rPr>
              <a:t>since $</a:t>
            </a:r>
            <a:r>
              <a:rPr lang="en-US" dirty="0" err="1">
                <a:effectLst/>
              </a:rPr>
              <a:t>u_i</a:t>
            </a:r>
            <a:r>
              <a:rPr lang="en-US" dirty="0">
                <a:effectLst/>
              </a:rPr>
              <a:t>= \sum\limits_{j=1}^{j=J} w_{</a:t>
            </a:r>
            <a:r>
              <a:rPr lang="en-US" dirty="0" err="1">
                <a:effectLst/>
              </a:rPr>
              <a:t>j,i</a:t>
            </a:r>
            <a:r>
              <a:rPr lang="en-US" dirty="0">
                <a:effectLst/>
              </a:rPr>
              <a:t>} </a:t>
            </a:r>
            <a:r>
              <a:rPr lang="en-US" dirty="0" err="1">
                <a:effectLst/>
              </a:rPr>
              <a:t>x_j+b_j</a:t>
            </a:r>
            <a:r>
              <a:rPr lang="en-US" dirty="0">
                <a:effectLst/>
              </a:rPr>
              <a:t> =w_{</a:t>
            </a:r>
            <a:r>
              <a:rPr lang="en-US" dirty="0" err="1">
                <a:effectLst/>
              </a:rPr>
              <a:t>j,i</a:t>
            </a:r>
            <a:r>
              <a:rPr lang="en-US" dirty="0">
                <a:effectLst/>
              </a:rPr>
              <a:t>} </a:t>
            </a:r>
            <a:r>
              <a:rPr lang="en-US" dirty="0" err="1">
                <a:effectLst/>
              </a:rPr>
              <a:t>x_j+b_j</a:t>
            </a:r>
            <a:r>
              <a:rPr lang="en-US" dirty="0">
                <a:effectLst/>
              </a:rPr>
              <a:t>$, for a particular $(</a:t>
            </a:r>
            <a:r>
              <a:rPr lang="en-US" dirty="0" err="1">
                <a:effectLst/>
              </a:rPr>
              <a:t>j,i</a:t>
            </a:r>
            <a:r>
              <a:rPr lang="en-US" dirty="0">
                <a:effectLst/>
              </a:rPr>
              <a:t>)$ pair\\</a:t>
            </a:r>
          </a:p>
          <a:p>
            <a:r>
              <a:rPr lang="en-US" dirty="0">
                <a:effectLst/>
              </a:rPr>
              <a:t>%%</a:t>
            </a:r>
          </a:p>
          <a:p>
            <a:r>
              <a:rPr lang="en-US" dirty="0">
                <a:effectLst/>
              </a:rPr>
              <a:t>$term3=\</a:t>
            </a:r>
            <a:r>
              <a:rPr lang="en-US" dirty="0" err="1">
                <a:effectLst/>
              </a:rPr>
              <a:t>frac</a:t>
            </a:r>
            <a:r>
              <a:rPr lang="en-US" dirty="0">
                <a:effectLst/>
              </a:rPr>
              <a:t>{</a:t>
            </a:r>
            <a:r>
              <a:rPr lang="en-US" dirty="0" err="1">
                <a:effectLst/>
              </a:rPr>
              <a:t>u_j</a:t>
            </a:r>
            <a:r>
              <a:rPr lang="en-US" dirty="0">
                <a:effectLst/>
              </a:rPr>
              <a:t>}{w_{</a:t>
            </a:r>
            <a:r>
              <a:rPr lang="en-US" dirty="0" err="1">
                <a:effectLst/>
              </a:rPr>
              <a:t>j,i</a:t>
            </a:r>
            <a:r>
              <a:rPr lang="en-US" dirty="0">
                <a:effectLst/>
              </a:rPr>
              <a:t>}}=\</a:t>
            </a:r>
            <a:r>
              <a:rPr lang="en-US" dirty="0" err="1">
                <a:effectLst/>
              </a:rPr>
              <a:t>frac</a:t>
            </a:r>
            <a:r>
              <a:rPr lang="en-US" dirty="0">
                <a:effectLst/>
              </a:rPr>
              <a:t>{\partial (w_{</a:t>
            </a:r>
            <a:r>
              <a:rPr lang="en-US" dirty="0" err="1">
                <a:effectLst/>
              </a:rPr>
              <a:t>j,i</a:t>
            </a:r>
            <a:r>
              <a:rPr lang="en-US" dirty="0">
                <a:effectLst/>
              </a:rPr>
              <a:t>} \</a:t>
            </a:r>
            <a:r>
              <a:rPr lang="en-US" dirty="0" err="1">
                <a:effectLst/>
              </a:rPr>
              <a:t>cdot</a:t>
            </a:r>
            <a:r>
              <a:rPr lang="en-US" dirty="0">
                <a:effectLst/>
              </a:rPr>
              <a:t> </a:t>
            </a:r>
            <a:r>
              <a:rPr lang="en-US" dirty="0" err="1">
                <a:effectLst/>
              </a:rPr>
              <a:t>x_j</a:t>
            </a:r>
            <a:r>
              <a:rPr lang="en-US" dirty="0">
                <a:effectLst/>
              </a:rPr>
              <a:t> + </a:t>
            </a:r>
            <a:r>
              <a:rPr lang="en-US" dirty="0" err="1">
                <a:effectLst/>
              </a:rPr>
              <a:t>b_j</a:t>
            </a:r>
            <a:r>
              <a:rPr lang="en-US" dirty="0">
                <a:effectLst/>
              </a:rPr>
              <a:t> ) }{\partial w_{</a:t>
            </a:r>
            <a:r>
              <a:rPr lang="en-US" dirty="0" err="1">
                <a:effectLst/>
              </a:rPr>
              <a:t>j,i</a:t>
            </a:r>
            <a:r>
              <a:rPr lang="en-US" dirty="0">
                <a:effectLst/>
              </a:rPr>
              <a:t>}}$, since $</a:t>
            </a:r>
            <a:r>
              <a:rPr lang="en-US" dirty="0" err="1">
                <a:effectLst/>
              </a:rPr>
              <a:t>b_j</a:t>
            </a:r>
            <a:r>
              <a:rPr lang="en-US" dirty="0">
                <a:effectLst/>
              </a:rPr>
              <a:t>$=constant\\</a:t>
            </a:r>
          </a:p>
          <a:p>
            <a:r>
              <a:rPr lang="en-US" dirty="0">
                <a:effectLst/>
              </a:rPr>
              <a:t>Note : term1 $\</a:t>
            </a:r>
            <a:r>
              <a:rPr lang="en-US" dirty="0" err="1">
                <a:effectLst/>
              </a:rPr>
              <a:t>cdot</a:t>
            </a:r>
            <a:r>
              <a:rPr lang="en-US" dirty="0">
                <a:effectLst/>
              </a:rPr>
              <a:t> term2=\</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u_i</a:t>
            </a:r>
            <a:r>
              <a:rPr lang="en-US" dirty="0">
                <a:effectLst/>
              </a:rPr>
              <a:t> }</a:t>
            </a:r>
          </a:p>
          <a:p>
            <a:r>
              <a:rPr lang="en-US" dirty="0">
                <a:effectLst/>
              </a:rPr>
              <a:t>=\</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x_i</a:t>
            </a:r>
            <a:r>
              <a:rPr lang="en-US" dirty="0">
                <a:effectLst/>
              </a:rPr>
              <a:t> }</a:t>
            </a:r>
          </a:p>
          <a:p>
            <a:r>
              <a:rPr lang="en-US" dirty="0">
                <a:effectLst/>
              </a:rPr>
              <a:t>\</a:t>
            </a:r>
            <a:r>
              <a:rPr lang="en-US" dirty="0" err="1">
                <a:effectLst/>
              </a:rPr>
              <a:t>frac</a:t>
            </a:r>
            <a:r>
              <a:rPr lang="en-US" dirty="0">
                <a:effectLst/>
              </a:rPr>
              <a:t>{\partial </a:t>
            </a:r>
            <a:r>
              <a:rPr lang="en-US" dirty="0" err="1">
                <a:effectLst/>
              </a:rPr>
              <a:t>x_i</a:t>
            </a:r>
            <a:r>
              <a:rPr lang="en-US" dirty="0">
                <a:effectLst/>
              </a:rPr>
              <a:t> }{\partial </a:t>
            </a:r>
            <a:r>
              <a:rPr lang="en-US" dirty="0" err="1">
                <a:effectLst/>
              </a:rPr>
              <a:t>u_i</a:t>
            </a:r>
            <a:r>
              <a:rPr lang="en-US" dirty="0">
                <a:effectLst/>
              </a:rPr>
              <a:t> }=</a:t>
            </a:r>
            <a:r>
              <a:rPr lang="en-US" dirty="0" err="1">
                <a:effectLst/>
              </a:rPr>
              <a:t>s_i</a:t>
            </a:r>
            <a:r>
              <a:rPr lang="en-US" dirty="0">
                <a:effectLst/>
              </a:rPr>
              <a:t>$ is called the sensitivity\\</a:t>
            </a:r>
          </a:p>
          <a:p>
            <a:r>
              <a:rPr lang="en-US" dirty="0">
                <a:effectLst/>
              </a:rPr>
              <a:t>$</a:t>
            </a:r>
            <a:r>
              <a:rPr lang="en-US" dirty="0" err="1">
                <a:effectLst/>
              </a:rPr>
              <a:t>s_i</a:t>
            </a:r>
            <a:r>
              <a:rPr lang="en-US" dirty="0">
                <a:effectLst/>
              </a:rPr>
              <a:t>=(</a:t>
            </a:r>
            <a:r>
              <a:rPr lang="en-US" dirty="0" err="1">
                <a:effectLst/>
              </a:rPr>
              <a:t>x_i-t_i</a:t>
            </a:r>
            <a:r>
              <a:rPr lang="en-US" dirty="0">
                <a:effectLst/>
              </a:rPr>
              <a:t>) \</a:t>
            </a:r>
            <a:r>
              <a:rPr lang="en-US" dirty="0" err="1">
                <a:effectLst/>
              </a:rPr>
              <a:t>cdot</a:t>
            </a:r>
            <a:r>
              <a:rPr lang="en-US" dirty="0">
                <a:effectLst/>
              </a:rPr>
              <a:t> f(u)(1-f(u))$---(2)\\</a:t>
            </a:r>
          </a:p>
          <a:p>
            <a:r>
              <a:rPr lang="en-US" dirty="0">
                <a:effectLst/>
              </a:rPr>
              <a:t>since $\</a:t>
            </a:r>
            <a:r>
              <a:rPr lang="en-US" dirty="0" err="1">
                <a:effectLst/>
              </a:rPr>
              <a:t>frac</a:t>
            </a:r>
            <a:r>
              <a:rPr lang="en-US" dirty="0">
                <a:effectLst/>
              </a:rPr>
              <a:t>{\partial \</a:t>
            </a:r>
            <a:r>
              <a:rPr lang="en-US" dirty="0" err="1">
                <a:effectLst/>
              </a:rPr>
              <a:t>varepsilon</a:t>
            </a:r>
            <a:r>
              <a:rPr lang="en-US" dirty="0">
                <a:effectLst/>
              </a:rPr>
              <a:t>}{\partial w_{</a:t>
            </a:r>
            <a:r>
              <a:rPr lang="en-US" dirty="0" err="1">
                <a:effectLst/>
              </a:rPr>
              <a:t>j,i</a:t>
            </a:r>
            <a:r>
              <a:rPr lang="en-US" dirty="0">
                <a:effectLst/>
              </a:rPr>
              <a:t>}}=term1 \</a:t>
            </a:r>
            <a:r>
              <a:rPr lang="en-US" dirty="0" err="1">
                <a:effectLst/>
              </a:rPr>
              <a:t>cdot</a:t>
            </a:r>
            <a:r>
              <a:rPr lang="en-US" dirty="0">
                <a:effectLst/>
              </a:rPr>
              <a:t> term2 \</a:t>
            </a:r>
            <a:r>
              <a:rPr lang="en-US" dirty="0" err="1">
                <a:effectLst/>
              </a:rPr>
              <a:t>cdot</a:t>
            </a:r>
            <a:r>
              <a:rPr lang="en-US" dirty="0">
                <a:effectLst/>
              </a:rPr>
              <a:t> term3$\\</a:t>
            </a:r>
          </a:p>
          <a:p>
            <a:r>
              <a:rPr lang="en-US" dirty="0">
                <a:effectLst/>
              </a:rPr>
              <a:t>%</a:t>
            </a:r>
          </a:p>
          <a:p>
            <a:r>
              <a:rPr lang="en-US" dirty="0">
                <a:effectLst/>
              </a:rPr>
              <a:t>$\</a:t>
            </a:r>
            <a:r>
              <a:rPr lang="en-US" dirty="0" err="1">
                <a:effectLst/>
              </a:rPr>
              <a:t>frac</a:t>
            </a:r>
            <a:r>
              <a:rPr lang="en-US" dirty="0">
                <a:effectLst/>
              </a:rPr>
              <a:t>{\partial \</a:t>
            </a:r>
            <a:r>
              <a:rPr lang="en-US" dirty="0" err="1">
                <a:effectLst/>
              </a:rPr>
              <a:t>varepsilon</a:t>
            </a:r>
            <a:r>
              <a:rPr lang="en-US" dirty="0">
                <a:effectLst/>
              </a:rPr>
              <a:t>}{\partial w_{</a:t>
            </a:r>
            <a:r>
              <a:rPr lang="en-US" dirty="0" err="1">
                <a:effectLst/>
              </a:rPr>
              <a:t>j,i</a:t>
            </a:r>
            <a:r>
              <a:rPr lang="en-US" dirty="0">
                <a:effectLst/>
              </a:rPr>
              <a:t>}}=</a:t>
            </a:r>
            <a:r>
              <a:rPr lang="en-US" dirty="0" err="1">
                <a:effectLst/>
              </a:rPr>
              <a:t>s_ix_j</a:t>
            </a:r>
            <a:r>
              <a:rPr lang="en-US" dirty="0">
                <a:effectLst/>
              </a:rPr>
              <a:t>=[(</a:t>
            </a:r>
            <a:r>
              <a:rPr lang="en-US" dirty="0" err="1">
                <a:effectLst/>
              </a:rPr>
              <a:t>x_i-t_i</a:t>
            </a:r>
            <a:r>
              <a:rPr lang="en-US" dirty="0">
                <a:effectLst/>
              </a:rPr>
              <a:t>) \</a:t>
            </a:r>
            <a:r>
              <a:rPr lang="en-US" dirty="0" err="1">
                <a:effectLst/>
              </a:rPr>
              <a:t>cdot</a:t>
            </a:r>
            <a:r>
              <a:rPr lang="en-US" dirty="0">
                <a:effectLst/>
              </a:rPr>
              <a:t> f(</a:t>
            </a:r>
            <a:r>
              <a:rPr lang="en-US" dirty="0" err="1">
                <a:effectLst/>
              </a:rPr>
              <a:t>u_i</a:t>
            </a:r>
            <a:r>
              <a:rPr lang="en-US" dirty="0">
                <a:effectLst/>
              </a:rPr>
              <a:t>)(1-f(u))] \</a:t>
            </a:r>
            <a:r>
              <a:rPr lang="en-US" dirty="0" err="1">
                <a:effectLst/>
              </a:rPr>
              <a:t>cdot</a:t>
            </a:r>
            <a:r>
              <a:rPr lang="en-US" dirty="0">
                <a:effectLst/>
              </a:rPr>
              <a:t> </a:t>
            </a:r>
            <a:r>
              <a:rPr lang="en-US" dirty="0" err="1">
                <a:effectLst/>
              </a:rPr>
              <a:t>x_j</a:t>
            </a:r>
            <a:r>
              <a:rPr lang="en-US" dirty="0">
                <a:effectLst/>
              </a:rPr>
              <a:t>$\\</a:t>
            </a:r>
          </a:p>
          <a:p>
            <a:r>
              <a:rPr lang="en-US" dirty="0">
                <a:effectLst/>
              </a:rPr>
              <a:t>Note:$ f(</a:t>
            </a:r>
            <a:r>
              <a:rPr lang="en-US" dirty="0" err="1">
                <a:effectLst/>
              </a:rPr>
              <a:t>u_i</a:t>
            </a:r>
            <a:r>
              <a:rPr lang="en-US" dirty="0">
                <a:effectLst/>
              </a:rPr>
              <a:t>)(1-f(u))] \</a:t>
            </a:r>
            <a:r>
              <a:rPr lang="en-US" dirty="0" err="1">
                <a:effectLst/>
              </a:rPr>
              <a:t>cdot</a:t>
            </a:r>
            <a:r>
              <a:rPr lang="en-US" dirty="0">
                <a:effectLst/>
              </a:rPr>
              <a:t> </a:t>
            </a:r>
            <a:r>
              <a:rPr lang="en-US" dirty="0" err="1">
                <a:effectLst/>
              </a:rPr>
              <a:t>x_j</a:t>
            </a:r>
            <a:r>
              <a:rPr lang="en-US" dirty="0">
                <a:effectLst/>
              </a:rPr>
              <a:t>$ is sensitivity (s2)</a:t>
            </a:r>
          </a:p>
          <a:p>
            <a:r>
              <a:rPr lang="en-US" dirty="0">
                <a:effectLst/>
              </a:rPr>
              <a:t>\begin{verbatim}</a:t>
            </a:r>
          </a:p>
          <a:p>
            <a:r>
              <a:rPr lang="en-US" dirty="0">
                <a:effectLst/>
              </a:rPr>
              <a:t>%The code:</a:t>
            </a:r>
          </a:p>
          <a:p>
            <a:r>
              <a:rPr lang="en-US" dirty="0">
                <a:effectLst/>
              </a:rPr>
              <a:t>s2 = 1*</a:t>
            </a:r>
            <a:r>
              <a:rPr lang="en-US" dirty="0" err="1">
                <a:effectLst/>
              </a:rPr>
              <a:t>diag</a:t>
            </a:r>
            <a:r>
              <a:rPr lang="en-US" dirty="0">
                <a:effectLst/>
              </a:rPr>
              <a:t>(df2) * e(:,</a:t>
            </a:r>
            <a:r>
              <a:rPr lang="en-US" dirty="0" err="1">
                <a:effectLst/>
              </a:rPr>
              <a:t>i</a:t>
            </a:r>
            <a:r>
              <a:rPr lang="en-US" dirty="0">
                <a:effectLst/>
              </a:rPr>
              <a:t>); %e=A2-T; </a:t>
            </a:r>
          </a:p>
          <a:p>
            <a:r>
              <a:rPr lang="en-US" dirty="0">
                <a:effectLst/>
              </a:rPr>
              <a:t>df2=f’=f(1-f) of layer2, in </a:t>
            </a:r>
            <a:r>
              <a:rPr lang="en-US" dirty="0" err="1">
                <a:effectLst/>
              </a:rPr>
              <a:t>bnppx.m</a:t>
            </a:r>
            <a:endParaRPr lang="en-US" dirty="0">
              <a:effectLst/>
            </a:endParaRPr>
          </a:p>
          <a:p>
            <a:r>
              <a:rPr lang="en-US" dirty="0">
                <a:effectLst/>
              </a:rPr>
              <a:t>\end{verbatim}</a:t>
            </a: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492372B6-C6BD-4E05-80FD-16D5E2065CCD}" type="slidenum">
              <a:rPr lang="en-US" altLang="zh-HK"/>
              <a:pPr/>
              <a:t>10</a:t>
            </a:fld>
            <a:endParaRPr lang="en-US" altLang="zh-HK"/>
          </a:p>
        </p:txBody>
      </p:sp>
    </p:spTree>
    <p:extLst>
      <p:ext uri="{BB962C8B-B14F-4D97-AF65-F5344CB8AC3E}">
        <p14:creationId xmlns:p14="http://schemas.microsoft.com/office/powerpoint/2010/main" val="94486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p>
          <a:p>
            <a:r>
              <a:rPr lang="en-US" dirty="0">
                <a:effectLst/>
              </a:rPr>
              <a:t>\subsection{Slide 48: Case2 : if neuron in between a hidden to hidden layer. We want to find}</a:t>
            </a:r>
          </a:p>
          <a:p>
            <a:r>
              <a:rPr lang="en-US" dirty="0">
                <a:effectLst/>
              </a:rPr>
              <a:t>$\</a:t>
            </a:r>
            <a:r>
              <a:rPr lang="en-US" dirty="0" err="1">
                <a:effectLst/>
              </a:rPr>
              <a:t>frac</a:t>
            </a:r>
            <a:r>
              <a:rPr lang="en-US" dirty="0">
                <a:effectLst/>
              </a:rPr>
              <a:t>{\partial \</a:t>
            </a:r>
            <a:r>
              <a:rPr lang="en-US" dirty="0" err="1">
                <a:effectLst/>
              </a:rPr>
              <a:t>varepsilon</a:t>
            </a:r>
            <a:r>
              <a:rPr lang="en-US" dirty="0">
                <a:effectLst/>
              </a:rPr>
              <a:t> }{\partial w_{</a:t>
            </a:r>
            <a:r>
              <a:rPr lang="en-US" dirty="0" err="1">
                <a:effectLst/>
              </a:rPr>
              <a:t>i,j</a:t>
            </a:r>
            <a:r>
              <a:rPr lang="en-US" dirty="0">
                <a:effectLst/>
              </a:rPr>
              <a:t>}}=</a:t>
            </a:r>
          </a:p>
          <a:p>
            <a:r>
              <a:rPr lang="en-US" dirty="0">
                <a:effectLst/>
              </a:rPr>
              <a:t>\</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x_j</a:t>
            </a:r>
            <a:r>
              <a:rPr lang="en-US" dirty="0">
                <a:effectLst/>
              </a:rPr>
              <a:t>}</a:t>
            </a:r>
          </a:p>
          <a:p>
            <a:r>
              <a:rPr lang="en-US" dirty="0">
                <a:effectLst/>
              </a:rPr>
              <a:t>\</a:t>
            </a:r>
            <a:r>
              <a:rPr lang="en-US" dirty="0" err="1">
                <a:effectLst/>
              </a:rPr>
              <a:t>frac</a:t>
            </a:r>
            <a:r>
              <a:rPr lang="en-US" dirty="0">
                <a:effectLst/>
              </a:rPr>
              <a:t>{\partial </a:t>
            </a:r>
            <a:r>
              <a:rPr lang="en-US" dirty="0" err="1">
                <a:effectLst/>
              </a:rPr>
              <a:t>x_j</a:t>
            </a:r>
            <a:r>
              <a:rPr lang="en-US" dirty="0">
                <a:effectLst/>
              </a:rPr>
              <a:t>}{\partial </a:t>
            </a:r>
            <a:r>
              <a:rPr lang="en-US" dirty="0" err="1">
                <a:effectLst/>
              </a:rPr>
              <a:t>u_j</a:t>
            </a:r>
            <a:r>
              <a:rPr lang="en-US" dirty="0">
                <a:effectLst/>
              </a:rPr>
              <a:t>}</a:t>
            </a:r>
          </a:p>
          <a:p>
            <a:r>
              <a:rPr lang="en-US" dirty="0">
                <a:effectLst/>
              </a:rPr>
              <a:t>\</a:t>
            </a:r>
            <a:r>
              <a:rPr lang="en-US" dirty="0" err="1">
                <a:effectLst/>
              </a:rPr>
              <a:t>frac</a:t>
            </a:r>
            <a:r>
              <a:rPr lang="en-US" dirty="0">
                <a:effectLst/>
              </a:rPr>
              <a:t>{\partial </a:t>
            </a:r>
            <a:r>
              <a:rPr lang="en-US" dirty="0" err="1">
                <a:effectLst/>
              </a:rPr>
              <a:t>u_j</a:t>
            </a:r>
            <a:r>
              <a:rPr lang="en-US" dirty="0">
                <a:effectLst/>
              </a:rPr>
              <a:t>}{\partial w_{</a:t>
            </a:r>
            <a:r>
              <a:rPr lang="en-US" dirty="0" err="1">
                <a:effectLst/>
              </a:rPr>
              <a:t>k,j</a:t>
            </a:r>
            <a:r>
              <a:rPr lang="en-US" dirty="0">
                <a:effectLst/>
              </a:rPr>
              <a:t>}}$</a:t>
            </a:r>
          </a:p>
          <a:p>
            <a:r>
              <a:rPr lang="en-US" dirty="0">
                <a:effectLst/>
              </a:rPr>
              <a:t>%</a:t>
            </a:r>
          </a:p>
          <a:p>
            <a:r>
              <a:rPr lang="en-US" dirty="0">
                <a:effectLst/>
              </a:rPr>
              <a:t>%update $w_{</a:t>
            </a:r>
            <a:r>
              <a:rPr lang="en-US" dirty="0" err="1">
                <a:effectLst/>
              </a:rPr>
              <a:t>j,i</a:t>
            </a:r>
            <a:r>
              <a:rPr lang="en-US" dirty="0">
                <a:effectLst/>
              </a:rPr>
              <a:t>}$ factor,</a:t>
            </a:r>
          </a:p>
          <a:p>
            <a:r>
              <a:rPr lang="en-US" dirty="0">
                <a:effectLst/>
              </a:rPr>
              <a:t>$=term1 \</a:t>
            </a:r>
            <a:r>
              <a:rPr lang="en-US" dirty="0" err="1">
                <a:effectLst/>
              </a:rPr>
              <a:t>cdot</a:t>
            </a:r>
            <a:r>
              <a:rPr lang="en-US" dirty="0">
                <a:effectLst/>
              </a:rPr>
              <a:t> term2 \</a:t>
            </a:r>
            <a:r>
              <a:rPr lang="en-US" dirty="0" err="1">
                <a:effectLst/>
              </a:rPr>
              <a:t>cdot</a:t>
            </a:r>
            <a:r>
              <a:rPr lang="en-US" dirty="0">
                <a:effectLst/>
              </a:rPr>
              <a:t> term3$\\</a:t>
            </a:r>
          </a:p>
          <a:p>
            <a:r>
              <a:rPr lang="en-US" dirty="0">
                <a:effectLst/>
              </a:rPr>
              <a:t>$term1=\</a:t>
            </a:r>
            <a:r>
              <a:rPr lang="en-US" dirty="0" err="1">
                <a:effectLst/>
              </a:rPr>
              <a:t>frac</a:t>
            </a:r>
            <a:r>
              <a:rPr lang="en-US" dirty="0">
                <a:effectLst/>
              </a:rPr>
              <a:t>{\partial \</a:t>
            </a:r>
            <a:r>
              <a:rPr lang="en-US" dirty="0" err="1">
                <a:effectLst/>
              </a:rPr>
              <a:t>varepsilon</a:t>
            </a:r>
            <a:r>
              <a:rPr lang="en-US" dirty="0">
                <a:effectLst/>
              </a:rPr>
              <a:t>}{\partial </a:t>
            </a:r>
            <a:r>
              <a:rPr lang="en-US" dirty="0" err="1">
                <a:effectLst/>
              </a:rPr>
              <a:t>x_j</a:t>
            </a:r>
            <a:r>
              <a:rPr lang="en-US" dirty="0">
                <a:effectLst/>
              </a:rPr>
              <a:t>}</a:t>
            </a:r>
          </a:p>
          <a:p>
            <a:r>
              <a:rPr lang="en-US" dirty="0">
                <a:effectLst/>
              </a:rPr>
              <a:t>=\sum\limits_{</a:t>
            </a:r>
            <a:r>
              <a:rPr lang="en-US" dirty="0" err="1">
                <a:effectLst/>
              </a:rPr>
              <a:t>i</a:t>
            </a:r>
            <a:r>
              <a:rPr lang="en-US" dirty="0">
                <a:effectLst/>
              </a:rPr>
              <a:t>=1}^{</a:t>
            </a:r>
            <a:r>
              <a:rPr lang="en-US" dirty="0" err="1">
                <a:effectLst/>
              </a:rPr>
              <a:t>i</a:t>
            </a:r>
            <a:r>
              <a:rPr lang="en-US" dirty="0">
                <a:effectLst/>
              </a:rPr>
              <a:t>=I}</a:t>
            </a:r>
          </a:p>
          <a:p>
            <a:r>
              <a:rPr lang="en-US" dirty="0">
                <a:effectLst/>
              </a:rPr>
              <a:t>\Big(</a:t>
            </a:r>
          </a:p>
          <a:p>
            <a:r>
              <a:rPr lang="en-US" dirty="0">
                <a:effectLst/>
              </a:rPr>
              <a:t>\</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u_i</a:t>
            </a:r>
            <a:r>
              <a:rPr lang="en-US" dirty="0">
                <a:effectLst/>
              </a:rPr>
              <a:t>}</a:t>
            </a:r>
          </a:p>
          <a:p>
            <a:r>
              <a:rPr lang="en-US" dirty="0">
                <a:effectLst/>
              </a:rPr>
              <a:t>\</a:t>
            </a:r>
            <a:r>
              <a:rPr lang="en-US" dirty="0" err="1">
                <a:effectLst/>
              </a:rPr>
              <a:t>frac</a:t>
            </a:r>
            <a:r>
              <a:rPr lang="en-US" dirty="0">
                <a:effectLst/>
              </a:rPr>
              <a:t>{\partial </a:t>
            </a:r>
            <a:r>
              <a:rPr lang="en-US" dirty="0" err="1">
                <a:effectLst/>
              </a:rPr>
              <a:t>u_i</a:t>
            </a:r>
            <a:r>
              <a:rPr lang="en-US" dirty="0">
                <a:effectLst/>
              </a:rPr>
              <a:t>}{\partial </a:t>
            </a:r>
            <a:r>
              <a:rPr lang="en-US" dirty="0" err="1">
                <a:effectLst/>
              </a:rPr>
              <a:t>x_j</a:t>
            </a:r>
            <a:r>
              <a:rPr lang="en-US" dirty="0">
                <a:effectLst/>
              </a:rPr>
              <a:t> }</a:t>
            </a:r>
          </a:p>
          <a:p>
            <a:r>
              <a:rPr lang="en-US" dirty="0">
                <a:effectLst/>
              </a:rPr>
              <a:t>\Big)</a:t>
            </a:r>
          </a:p>
          <a:p>
            <a:r>
              <a:rPr lang="en-US" dirty="0">
                <a:effectLst/>
              </a:rPr>
              <a:t>=\sum\limits_{</a:t>
            </a:r>
            <a:r>
              <a:rPr lang="en-US" dirty="0" err="1">
                <a:effectLst/>
              </a:rPr>
              <a:t>i</a:t>
            </a:r>
            <a:r>
              <a:rPr lang="en-US" dirty="0">
                <a:effectLst/>
              </a:rPr>
              <a:t>=1}^{</a:t>
            </a:r>
            <a:r>
              <a:rPr lang="en-US" dirty="0" err="1">
                <a:effectLst/>
              </a:rPr>
              <a:t>i</a:t>
            </a:r>
            <a:r>
              <a:rPr lang="en-US" dirty="0">
                <a:effectLst/>
              </a:rPr>
              <a:t>=I}(part1a \</a:t>
            </a:r>
            <a:r>
              <a:rPr lang="en-US" dirty="0" err="1">
                <a:effectLst/>
              </a:rPr>
              <a:t>cdot</a:t>
            </a:r>
            <a:r>
              <a:rPr lang="en-US" dirty="0">
                <a:effectLst/>
              </a:rPr>
              <a:t> part1b)$</a:t>
            </a:r>
          </a:p>
          <a:p>
            <a:r>
              <a:rPr lang="en-US" dirty="0">
                <a:effectLst/>
              </a:rPr>
              <a:t>---(*)\\</a:t>
            </a:r>
          </a:p>
          <a:p>
            <a:r>
              <a:rPr lang="en-US" dirty="0">
                <a:effectLst/>
              </a:rPr>
              <a:t>%</a:t>
            </a:r>
          </a:p>
          <a:p>
            <a:r>
              <a:rPr lang="en-US" dirty="0">
                <a:effectLst/>
              </a:rPr>
              <a:t>Part1a: $\</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u_i</a:t>
            </a:r>
            <a:r>
              <a:rPr lang="en-US" dirty="0">
                <a:effectLst/>
              </a:rPr>
              <a:t>}=</a:t>
            </a:r>
            <a:r>
              <a:rPr lang="en-US" dirty="0" err="1">
                <a:effectLst/>
              </a:rPr>
              <a:t>s_i</a:t>
            </a:r>
            <a:r>
              <a:rPr lang="en-US" dirty="0">
                <a:effectLst/>
              </a:rPr>
              <a:t> $ (sensitivity in layer $</a:t>
            </a:r>
            <a:r>
              <a:rPr lang="en-US" dirty="0" err="1">
                <a:effectLst/>
              </a:rPr>
              <a:t>i</a:t>
            </a:r>
            <a:r>
              <a:rPr lang="en-US" dirty="0">
                <a:effectLst/>
              </a:rPr>
              <a:t>$)\\</a:t>
            </a:r>
          </a:p>
          <a:p>
            <a:r>
              <a:rPr lang="en-US" dirty="0">
                <a:effectLst/>
              </a:rPr>
              <a:t>%</a:t>
            </a:r>
          </a:p>
          <a:p>
            <a:r>
              <a:rPr lang="en-US" dirty="0">
                <a:effectLst/>
              </a:rPr>
              <a:t>=$term1 \</a:t>
            </a:r>
            <a:r>
              <a:rPr lang="en-US" dirty="0" err="1">
                <a:effectLst/>
              </a:rPr>
              <a:t>cdot</a:t>
            </a:r>
            <a:r>
              <a:rPr lang="en-US" dirty="0">
                <a:effectLst/>
              </a:rPr>
              <a:t> term2$ in case 1 discussed earlier\\</a:t>
            </a:r>
          </a:p>
          <a:p>
            <a:r>
              <a:rPr lang="en-US" dirty="0">
                <a:effectLst/>
              </a:rPr>
              <a:t>part1b: $\</a:t>
            </a:r>
            <a:r>
              <a:rPr lang="en-US" dirty="0" err="1">
                <a:effectLst/>
              </a:rPr>
              <a:t>frac</a:t>
            </a:r>
            <a:r>
              <a:rPr lang="en-US" dirty="0">
                <a:effectLst/>
              </a:rPr>
              <a:t>{\partial </a:t>
            </a:r>
            <a:r>
              <a:rPr lang="en-US" dirty="0" err="1">
                <a:effectLst/>
              </a:rPr>
              <a:t>u_i</a:t>
            </a:r>
            <a:r>
              <a:rPr lang="en-US" dirty="0">
                <a:effectLst/>
              </a:rPr>
              <a:t> }{\partial </a:t>
            </a:r>
            <a:r>
              <a:rPr lang="en-US" dirty="0" err="1">
                <a:effectLst/>
              </a:rPr>
              <a:t>x_j</a:t>
            </a:r>
            <a:r>
              <a:rPr lang="en-US" dirty="0">
                <a:effectLst/>
              </a:rPr>
              <a:t>}=w_{</a:t>
            </a:r>
            <a:r>
              <a:rPr lang="en-US" dirty="0" err="1">
                <a:effectLst/>
              </a:rPr>
              <a:t>j,i</a:t>
            </a:r>
            <a:r>
              <a:rPr lang="en-US" dirty="0">
                <a:effectLst/>
              </a:rPr>
              <a:t>} , $ since $</a:t>
            </a:r>
            <a:r>
              <a:rPr lang="en-US" dirty="0" err="1">
                <a:effectLst/>
              </a:rPr>
              <a:t>u_i</a:t>
            </a:r>
            <a:r>
              <a:rPr lang="en-US" dirty="0">
                <a:effectLst/>
              </a:rPr>
              <a:t>=w_{</a:t>
            </a:r>
            <a:r>
              <a:rPr lang="en-US" dirty="0" err="1">
                <a:effectLst/>
              </a:rPr>
              <a:t>j,i</a:t>
            </a:r>
            <a:r>
              <a:rPr lang="en-US" dirty="0">
                <a:effectLst/>
              </a:rPr>
              <a:t>} \</a:t>
            </a:r>
            <a:r>
              <a:rPr lang="en-US" dirty="0" err="1">
                <a:effectLst/>
              </a:rPr>
              <a:t>cdot</a:t>
            </a:r>
            <a:r>
              <a:rPr lang="en-US" dirty="0">
                <a:effectLst/>
              </a:rPr>
              <a:t> </a:t>
            </a:r>
            <a:r>
              <a:rPr lang="en-US" dirty="0" err="1">
                <a:effectLst/>
              </a:rPr>
              <a:t>x_j</a:t>
            </a:r>
            <a:r>
              <a:rPr lang="en-US" dirty="0">
                <a:effectLst/>
              </a:rPr>
              <a:t> $ for the (</a:t>
            </a:r>
            <a:r>
              <a:rPr lang="en-US" dirty="0" err="1">
                <a:effectLst/>
              </a:rPr>
              <a:t>j,i</a:t>
            </a:r>
            <a:r>
              <a:rPr lang="en-US" dirty="0">
                <a:effectLst/>
              </a:rPr>
              <a:t>) pair\\</a:t>
            </a:r>
          </a:p>
          <a:p>
            <a:r>
              <a:rPr lang="en-US" dirty="0">
                <a:effectLst/>
              </a:rPr>
              <a:t>So put in (*)</a:t>
            </a:r>
          </a:p>
          <a:p>
            <a:r>
              <a:rPr lang="en-US" dirty="0">
                <a:effectLst/>
              </a:rPr>
              <a:t>to find term1, hence $\</a:t>
            </a:r>
            <a:r>
              <a:rPr lang="en-US" dirty="0" err="1">
                <a:effectLst/>
              </a:rPr>
              <a:t>frac</a:t>
            </a:r>
            <a:r>
              <a:rPr lang="en-US" dirty="0">
                <a:effectLst/>
              </a:rPr>
              <a:t>{\partial \</a:t>
            </a:r>
            <a:r>
              <a:rPr lang="en-US" dirty="0" err="1">
                <a:effectLst/>
              </a:rPr>
              <a:t>varepsilon</a:t>
            </a:r>
            <a:r>
              <a:rPr lang="en-US" dirty="0">
                <a:effectLst/>
              </a:rPr>
              <a:t> }{\partial </a:t>
            </a:r>
            <a:r>
              <a:rPr lang="en-US" dirty="0" err="1">
                <a:effectLst/>
              </a:rPr>
              <a:t>x_j</a:t>
            </a:r>
            <a:r>
              <a:rPr lang="en-US" dirty="0">
                <a:effectLst/>
              </a:rPr>
              <a:t>}=</a:t>
            </a:r>
          </a:p>
          <a:p>
            <a:r>
              <a:rPr lang="en-US" dirty="0">
                <a:effectLst/>
              </a:rPr>
              <a:t>\sum\limits_{</a:t>
            </a:r>
            <a:r>
              <a:rPr lang="en-US" dirty="0" err="1">
                <a:effectLst/>
              </a:rPr>
              <a:t>i</a:t>
            </a:r>
            <a:r>
              <a:rPr lang="en-US" dirty="0">
                <a:effectLst/>
              </a:rPr>
              <a:t>=1}^{</a:t>
            </a:r>
            <a:r>
              <a:rPr lang="en-US" dirty="0" err="1">
                <a:effectLst/>
              </a:rPr>
              <a:t>i</a:t>
            </a:r>
            <a:r>
              <a:rPr lang="en-US" dirty="0">
                <a:effectLst/>
              </a:rPr>
              <a:t>=I}(</a:t>
            </a:r>
            <a:r>
              <a:rPr lang="en-US" dirty="0" err="1">
                <a:effectLst/>
              </a:rPr>
              <a:t>s_i</a:t>
            </a:r>
            <a:r>
              <a:rPr lang="en-US" dirty="0">
                <a:effectLst/>
              </a:rPr>
              <a:t> \</a:t>
            </a:r>
            <a:r>
              <a:rPr lang="en-US" dirty="0" err="1">
                <a:effectLst/>
              </a:rPr>
              <a:t>cdot</a:t>
            </a:r>
            <a:r>
              <a:rPr lang="en-US" dirty="0">
                <a:effectLst/>
              </a:rPr>
              <a:t> w_{</a:t>
            </a:r>
            <a:r>
              <a:rPr lang="en-US" dirty="0" err="1">
                <a:effectLst/>
              </a:rPr>
              <a:t>j,i</a:t>
            </a:r>
            <a:r>
              <a:rPr lang="en-US" dirty="0">
                <a:effectLst/>
              </a:rPr>
              <a:t>})$\\</a:t>
            </a:r>
          </a:p>
          <a:p>
            <a:r>
              <a:rPr lang="en-US" dirty="0">
                <a:effectLst/>
              </a:rPr>
              <a:t>%</a:t>
            </a:r>
          </a:p>
          <a:p>
            <a:r>
              <a:rPr lang="en-US" dirty="0">
                <a:effectLst/>
              </a:rPr>
              <a:t>$term2= \</a:t>
            </a:r>
            <a:r>
              <a:rPr lang="en-US" dirty="0" err="1">
                <a:effectLst/>
              </a:rPr>
              <a:t>frac</a:t>
            </a:r>
            <a:r>
              <a:rPr lang="en-US" dirty="0">
                <a:effectLst/>
              </a:rPr>
              <a:t>{\partial </a:t>
            </a:r>
            <a:r>
              <a:rPr lang="en-US" dirty="0" err="1">
                <a:effectLst/>
              </a:rPr>
              <a:t>x_j</a:t>
            </a:r>
            <a:r>
              <a:rPr lang="en-US" dirty="0">
                <a:effectLst/>
              </a:rPr>
              <a:t>}{\partial </a:t>
            </a:r>
            <a:r>
              <a:rPr lang="en-US" dirty="0" err="1">
                <a:effectLst/>
              </a:rPr>
              <a:t>u_j</a:t>
            </a:r>
            <a:r>
              <a:rPr lang="en-US" dirty="0">
                <a:effectLst/>
              </a:rPr>
              <a:t>}=[f(</a:t>
            </a:r>
            <a:r>
              <a:rPr lang="en-US" dirty="0" err="1">
                <a:effectLst/>
              </a:rPr>
              <a:t>u_j</a:t>
            </a:r>
            <a:r>
              <a:rPr lang="en-US" dirty="0">
                <a:effectLst/>
              </a:rPr>
              <a:t>)(1-f(</a:t>
            </a:r>
            <a:r>
              <a:rPr lang="en-US" dirty="0" err="1">
                <a:effectLst/>
              </a:rPr>
              <a:t>u_j</a:t>
            </a:r>
            <a:r>
              <a:rPr lang="en-US" dirty="0">
                <a:effectLst/>
              </a:rPr>
              <a:t>)]=$df1 in </a:t>
            </a:r>
            <a:r>
              <a:rPr lang="en-US" dirty="0" err="1">
                <a:effectLst/>
              </a:rPr>
              <a:t>bnppx.m</a:t>
            </a:r>
            <a:r>
              <a:rPr lang="en-US" dirty="0">
                <a:effectLst/>
              </a:rPr>
              <a:t>, since $</a:t>
            </a:r>
            <a:r>
              <a:rPr lang="en-US" dirty="0" err="1">
                <a:effectLst/>
              </a:rPr>
              <a:t>x_j</a:t>
            </a:r>
            <a:r>
              <a:rPr lang="en-US" dirty="0">
                <a:effectLst/>
              </a:rPr>
              <a:t>=f(</a:t>
            </a:r>
            <a:r>
              <a:rPr lang="en-US" dirty="0" err="1">
                <a:effectLst/>
              </a:rPr>
              <a:t>u_j</a:t>
            </a:r>
            <a:r>
              <a:rPr lang="en-US" dirty="0">
                <a:effectLst/>
              </a:rPr>
              <a:t>)$\\</a:t>
            </a:r>
          </a:p>
          <a:p>
            <a:r>
              <a:rPr lang="en-US" dirty="0">
                <a:effectLst/>
              </a:rPr>
              <a:t>%</a:t>
            </a:r>
          </a:p>
          <a:p>
            <a:r>
              <a:rPr lang="en-US" dirty="0">
                <a:effectLst/>
              </a:rPr>
              <a:t>$term3=\</a:t>
            </a:r>
            <a:r>
              <a:rPr lang="en-US" dirty="0" err="1">
                <a:effectLst/>
              </a:rPr>
              <a:t>frac</a:t>
            </a:r>
            <a:r>
              <a:rPr lang="en-US" dirty="0">
                <a:effectLst/>
              </a:rPr>
              <a:t>{\partial </a:t>
            </a:r>
            <a:r>
              <a:rPr lang="en-US" dirty="0" err="1">
                <a:effectLst/>
              </a:rPr>
              <a:t>u_j</a:t>
            </a:r>
            <a:r>
              <a:rPr lang="en-US" dirty="0">
                <a:effectLst/>
              </a:rPr>
              <a:t>}{\partial w_{</a:t>
            </a:r>
            <a:r>
              <a:rPr lang="en-US" dirty="0" err="1">
                <a:effectLst/>
              </a:rPr>
              <a:t>k,j</a:t>
            </a:r>
            <a:r>
              <a:rPr lang="en-US" dirty="0">
                <a:effectLst/>
              </a:rPr>
              <a:t>}}=</a:t>
            </a:r>
            <a:r>
              <a:rPr lang="en-US" dirty="0" err="1">
                <a:effectLst/>
              </a:rPr>
              <a:t>x_k</a:t>
            </a:r>
            <a:r>
              <a:rPr lang="en-US" dirty="0">
                <a:effectLst/>
              </a:rPr>
              <a:t>,$ since $</a:t>
            </a:r>
            <a:r>
              <a:rPr lang="en-US" dirty="0" err="1">
                <a:effectLst/>
              </a:rPr>
              <a:t>u_j</a:t>
            </a:r>
            <a:r>
              <a:rPr lang="en-US" dirty="0">
                <a:effectLst/>
              </a:rPr>
              <a:t>=w_{</a:t>
            </a:r>
            <a:r>
              <a:rPr lang="en-US" dirty="0" err="1">
                <a:effectLst/>
              </a:rPr>
              <a:t>k,j</a:t>
            </a:r>
            <a:r>
              <a:rPr lang="en-US" dirty="0">
                <a:effectLst/>
              </a:rPr>
              <a:t>} \</a:t>
            </a:r>
            <a:r>
              <a:rPr lang="en-US" dirty="0" err="1">
                <a:effectLst/>
              </a:rPr>
              <a:t>cdot</a:t>
            </a:r>
            <a:r>
              <a:rPr lang="en-US" dirty="0">
                <a:effectLst/>
              </a:rPr>
              <a:t> </a:t>
            </a:r>
            <a:r>
              <a:rPr lang="en-US" dirty="0" err="1">
                <a:effectLst/>
              </a:rPr>
              <a:t>x_k</a:t>
            </a:r>
            <a:r>
              <a:rPr lang="en-US" dirty="0">
                <a:effectLst/>
              </a:rPr>
              <a:t>$ for the $(</a:t>
            </a:r>
            <a:r>
              <a:rPr lang="en-US" dirty="0" err="1">
                <a:effectLst/>
              </a:rPr>
              <a:t>k,j</a:t>
            </a:r>
            <a:r>
              <a:rPr lang="en-US" dirty="0">
                <a:effectLst/>
              </a:rPr>
              <a:t>)$ pair\\</a:t>
            </a:r>
          </a:p>
          <a:p>
            <a:r>
              <a:rPr lang="en-US" dirty="0">
                <a:effectLst/>
              </a:rPr>
              <a:t>%</a:t>
            </a:r>
          </a:p>
          <a:p>
            <a:r>
              <a:rPr lang="en-US" dirty="0">
                <a:effectLst/>
              </a:rPr>
              <a:t>$\</a:t>
            </a:r>
            <a:r>
              <a:rPr lang="en-US" dirty="0" err="1">
                <a:effectLst/>
              </a:rPr>
              <a:t>frac</a:t>
            </a:r>
            <a:r>
              <a:rPr lang="en-US" dirty="0">
                <a:effectLst/>
              </a:rPr>
              <a:t>{\partial \</a:t>
            </a:r>
            <a:r>
              <a:rPr lang="en-US" dirty="0" err="1">
                <a:effectLst/>
              </a:rPr>
              <a:t>varepsilon</a:t>
            </a:r>
            <a:r>
              <a:rPr lang="en-US" dirty="0">
                <a:effectLst/>
              </a:rPr>
              <a:t> }{\partial w_{</a:t>
            </a:r>
            <a:r>
              <a:rPr lang="en-US" dirty="0" err="1">
                <a:effectLst/>
              </a:rPr>
              <a:t>k,j</a:t>
            </a:r>
            <a:r>
              <a:rPr lang="en-US" dirty="0">
                <a:effectLst/>
              </a:rPr>
              <a:t>}}= \Big( </a:t>
            </a:r>
          </a:p>
          <a:p>
            <a:r>
              <a:rPr lang="en-US" dirty="0">
                <a:effectLst/>
              </a:rPr>
              <a:t>\sum\limits_{</a:t>
            </a:r>
            <a:r>
              <a:rPr lang="en-US" dirty="0" err="1">
                <a:effectLst/>
              </a:rPr>
              <a:t>i</a:t>
            </a:r>
            <a:r>
              <a:rPr lang="en-US" dirty="0">
                <a:effectLst/>
              </a:rPr>
              <a:t>=1}^{</a:t>
            </a:r>
            <a:r>
              <a:rPr lang="en-US" dirty="0" err="1">
                <a:effectLst/>
              </a:rPr>
              <a:t>i</a:t>
            </a:r>
            <a:r>
              <a:rPr lang="en-US" dirty="0">
                <a:effectLst/>
              </a:rPr>
              <a:t>=I}(</a:t>
            </a:r>
            <a:r>
              <a:rPr lang="en-US" dirty="0" err="1">
                <a:effectLst/>
              </a:rPr>
              <a:t>s_i</a:t>
            </a:r>
            <a:r>
              <a:rPr lang="en-US" dirty="0">
                <a:effectLst/>
              </a:rPr>
              <a:t> \</a:t>
            </a:r>
            <a:r>
              <a:rPr lang="en-US" dirty="0" err="1">
                <a:effectLst/>
              </a:rPr>
              <a:t>cdot</a:t>
            </a:r>
            <a:r>
              <a:rPr lang="en-US" dirty="0">
                <a:effectLst/>
              </a:rPr>
              <a:t> \</a:t>
            </a:r>
            <a:r>
              <a:rPr lang="en-US" dirty="0" err="1">
                <a:effectLst/>
              </a:rPr>
              <a:t>cdot</a:t>
            </a:r>
            <a:r>
              <a:rPr lang="en-US" dirty="0">
                <a:effectLst/>
              </a:rPr>
              <a:t> w_{</a:t>
            </a:r>
            <a:r>
              <a:rPr lang="en-US" dirty="0" err="1">
                <a:effectLst/>
              </a:rPr>
              <a:t>j,i</a:t>
            </a:r>
            <a:r>
              <a:rPr lang="en-US" dirty="0">
                <a:effectLst/>
              </a:rPr>
              <a:t>})</a:t>
            </a:r>
          </a:p>
          <a:p>
            <a:r>
              <a:rPr lang="en-US" dirty="0">
                <a:effectLst/>
              </a:rPr>
              <a:t>\Big)</a:t>
            </a:r>
          </a:p>
          <a:p>
            <a:r>
              <a:rPr lang="en-US" dirty="0">
                <a:effectLst/>
              </a:rPr>
              <a:t>\</a:t>
            </a:r>
            <a:r>
              <a:rPr lang="en-US" dirty="0" err="1">
                <a:effectLst/>
              </a:rPr>
              <a:t>cdot</a:t>
            </a:r>
            <a:r>
              <a:rPr lang="en-US" dirty="0">
                <a:effectLst/>
              </a:rPr>
              <a:t> [f(</a:t>
            </a:r>
            <a:r>
              <a:rPr lang="en-US" dirty="0" err="1">
                <a:effectLst/>
              </a:rPr>
              <a:t>u_j</a:t>
            </a:r>
            <a:r>
              <a:rPr lang="en-US" dirty="0">
                <a:effectLst/>
              </a:rPr>
              <a:t>)(1-f(</a:t>
            </a:r>
            <a:r>
              <a:rPr lang="en-US" dirty="0" err="1">
                <a:effectLst/>
              </a:rPr>
              <a:t>u_j</a:t>
            </a:r>
            <a:r>
              <a:rPr lang="en-US" dirty="0">
                <a:effectLst/>
              </a:rPr>
              <a:t>)] \</a:t>
            </a:r>
            <a:r>
              <a:rPr lang="en-US" dirty="0" err="1">
                <a:effectLst/>
              </a:rPr>
              <a:t>cdot</a:t>
            </a:r>
            <a:r>
              <a:rPr lang="en-US" dirty="0">
                <a:effectLst/>
              </a:rPr>
              <a:t> </a:t>
            </a:r>
            <a:r>
              <a:rPr lang="en-US" dirty="0" err="1">
                <a:effectLst/>
              </a:rPr>
              <a:t>x_k</a:t>
            </a:r>
            <a:r>
              <a:rPr lang="en-US" dirty="0">
                <a:effectLst/>
              </a:rPr>
              <a:t>$\\</a:t>
            </a:r>
          </a:p>
          <a:p>
            <a:r>
              <a:rPr lang="en-US" dirty="0">
                <a:effectLst/>
              </a:rPr>
              <a:t>Note: $</a:t>
            </a:r>
            <a:r>
              <a:rPr lang="en-US" dirty="0" err="1">
                <a:effectLst/>
              </a:rPr>
              <a:t>s_i</a:t>
            </a:r>
            <a:r>
              <a:rPr lang="en-US" dirty="0">
                <a:effectLst/>
              </a:rPr>
              <a:t>$ is called the ``sensitivity'' for layer $j$ to $</a:t>
            </a:r>
            <a:r>
              <a:rPr lang="en-US" dirty="0" err="1">
                <a:effectLst/>
              </a:rPr>
              <a:t>i</a:t>
            </a:r>
            <a:r>
              <a:rPr lang="en-US" dirty="0">
                <a:effectLst/>
              </a:rPr>
              <a:t>$</a:t>
            </a:r>
          </a:p>
          <a:p>
            <a:br>
              <a:rPr lang="en-US" dirty="0">
                <a:effectLst/>
              </a:rPr>
            </a:br>
            <a:endParaRPr lang="en-US" dirty="0"/>
          </a:p>
        </p:txBody>
      </p:sp>
      <p:sp>
        <p:nvSpPr>
          <p:cNvPr id="4" name="Slide Number Placeholder 3"/>
          <p:cNvSpPr>
            <a:spLocks noGrp="1"/>
          </p:cNvSpPr>
          <p:nvPr>
            <p:ph type="sldNum" sz="quarter" idx="10"/>
          </p:nvPr>
        </p:nvSpPr>
        <p:spPr/>
        <p:txBody>
          <a:bodyPr/>
          <a:lstStyle/>
          <a:p>
            <a:fld id="{FC78A8EC-2C65-4E6B-B7EB-6233DA1B9A45}" type="slidenum">
              <a:rPr lang="en-US" altLang="zh-HK" smtClean="0"/>
              <a:pPr/>
              <a:t>11</a:t>
            </a:fld>
            <a:endParaRPr lang="en-US" altLang="zh-HK"/>
          </a:p>
        </p:txBody>
      </p:sp>
    </p:spTree>
    <p:extLst>
      <p:ext uri="{BB962C8B-B14F-4D97-AF65-F5344CB8AC3E}">
        <p14:creationId xmlns:p14="http://schemas.microsoft.com/office/powerpoint/2010/main" val="58260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F9D744-FF10-4324-8F9D-CD0A537145AD}" type="slidenum">
              <a:rPr lang="en-US" smtClean="0"/>
              <a:t>18</a:t>
            </a:fld>
            <a:endParaRPr lang="en-US"/>
          </a:p>
        </p:txBody>
      </p:sp>
    </p:spTree>
    <p:extLst>
      <p:ext uri="{BB962C8B-B14F-4D97-AF65-F5344CB8AC3E}">
        <p14:creationId xmlns:p14="http://schemas.microsoft.com/office/powerpoint/2010/main" val="62924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F9D744-FF10-4324-8F9D-CD0A537145AD}" type="slidenum">
              <a:rPr lang="en-US" smtClean="0"/>
              <a:t>20</a:t>
            </a:fld>
            <a:endParaRPr lang="en-US"/>
          </a:p>
        </p:txBody>
      </p:sp>
    </p:spTree>
    <p:extLst>
      <p:ext uri="{BB962C8B-B14F-4D97-AF65-F5344CB8AC3E}">
        <p14:creationId xmlns:p14="http://schemas.microsoft.com/office/powerpoint/2010/main" val="127337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0BB924-28C1-4EF7-A019-613D541E4AA8}" type="slidenum">
              <a:rPr lang="zh-CN" altLang="en-US" smtClean="0"/>
              <a:t>63</a:t>
            </a:fld>
            <a:endParaRPr lang="zh-CN" altLang="en-US"/>
          </a:p>
        </p:txBody>
      </p:sp>
    </p:spTree>
    <p:extLst>
      <p:ext uri="{BB962C8B-B14F-4D97-AF65-F5344CB8AC3E}">
        <p14:creationId xmlns:p14="http://schemas.microsoft.com/office/powerpoint/2010/main" val="176765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BE2993-6B65-49A5-8E3F-C3B0EA3D9AF3}" type="datetime1">
              <a:rPr lang="en-HK" smtClean="0"/>
              <a:t>29/11/2023</a:t>
            </a:fld>
            <a:endParaRPr lang="en-HK"/>
          </a:p>
        </p:txBody>
      </p:sp>
      <p:sp>
        <p:nvSpPr>
          <p:cNvPr id="5" name="Footer Placeholder 4"/>
          <p:cNvSpPr>
            <a:spLocks noGrp="1"/>
          </p:cNvSpPr>
          <p:nvPr>
            <p:ph type="ftr" sz="quarter" idx="11"/>
          </p:nvPr>
        </p:nvSpPr>
        <p:spPr/>
        <p:txBody>
          <a:bodyPr/>
          <a:lstStyle/>
          <a:p>
            <a:r>
              <a:rPr lang="en-US"/>
              <a:t>AI for visually impaired 231124 (v28a)</a:t>
            </a:r>
            <a:endParaRPr lang="en-HK"/>
          </a:p>
        </p:txBody>
      </p:sp>
      <p:sp>
        <p:nvSpPr>
          <p:cNvPr id="6" name="Slide Number Placeholder 5"/>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1730281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AEA78-D36D-4FAE-BCC6-5DC75682E354}" type="datetime1">
              <a:rPr lang="en-HK" smtClean="0"/>
              <a:t>29/11/2023</a:t>
            </a:fld>
            <a:endParaRPr lang="en-HK"/>
          </a:p>
        </p:txBody>
      </p:sp>
      <p:sp>
        <p:nvSpPr>
          <p:cNvPr id="5" name="Footer Placeholder 4"/>
          <p:cNvSpPr>
            <a:spLocks noGrp="1"/>
          </p:cNvSpPr>
          <p:nvPr>
            <p:ph type="ftr" sz="quarter" idx="11"/>
          </p:nvPr>
        </p:nvSpPr>
        <p:spPr/>
        <p:txBody>
          <a:bodyPr/>
          <a:lstStyle/>
          <a:p>
            <a:r>
              <a:rPr lang="en-US"/>
              <a:t>AI for visually impaired 231124 (v28a)</a:t>
            </a:r>
            <a:endParaRPr lang="en-HK"/>
          </a:p>
        </p:txBody>
      </p:sp>
      <p:sp>
        <p:nvSpPr>
          <p:cNvPr id="6" name="Slide Number Placeholder 5"/>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419724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4A90C1-9122-4DFC-8333-0D4D1B40242E}" type="datetime1">
              <a:rPr lang="en-HK" smtClean="0"/>
              <a:t>29/11/2023</a:t>
            </a:fld>
            <a:endParaRPr lang="en-HK"/>
          </a:p>
        </p:txBody>
      </p:sp>
      <p:sp>
        <p:nvSpPr>
          <p:cNvPr id="5" name="Footer Placeholder 4"/>
          <p:cNvSpPr>
            <a:spLocks noGrp="1"/>
          </p:cNvSpPr>
          <p:nvPr>
            <p:ph type="ftr" sz="quarter" idx="11"/>
          </p:nvPr>
        </p:nvSpPr>
        <p:spPr/>
        <p:txBody>
          <a:bodyPr/>
          <a:lstStyle/>
          <a:p>
            <a:r>
              <a:rPr lang="en-US"/>
              <a:t>AI for visually impaired 231124 (v28a)</a:t>
            </a:r>
            <a:endParaRPr lang="en-HK"/>
          </a:p>
        </p:txBody>
      </p:sp>
      <p:sp>
        <p:nvSpPr>
          <p:cNvPr id="6" name="Slide Number Placeholder 5"/>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4293798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5C2BF0-08F2-492A-89EA-995962B06D0E}" type="datetime1">
              <a:rPr lang="en-HK" altLang="en-US" smtClean="0"/>
              <a:t>29/11/2023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AI for visually impaired 231124 (v28a)</a:t>
            </a:r>
          </a:p>
        </p:txBody>
      </p:sp>
      <p:sp>
        <p:nvSpPr>
          <p:cNvPr id="7" name="Slide Number Placeholder 5"/>
          <p:cNvSpPr>
            <a:spLocks noGrp="1"/>
          </p:cNvSpPr>
          <p:nvPr>
            <p:ph type="sldNum" sz="quarter" idx="12"/>
          </p:nvPr>
        </p:nvSpPr>
        <p:spPr/>
        <p:txBody>
          <a:bodyPr/>
          <a:lstStyle>
            <a:lvl1pPr>
              <a:defRPr/>
            </a:lvl1pPr>
          </a:lstStyle>
          <a:p>
            <a:pPr>
              <a:defRPr/>
            </a:pPr>
            <a:fld id="{2F5F3571-EA1E-4AB1-B388-BFF5BBD8072F}" type="slidenum">
              <a:rPr lang="en-US" altLang="en-US"/>
              <a:pPr>
                <a:defRPr/>
              </a:pPr>
              <a:t>‹#›</a:t>
            </a:fld>
            <a:endParaRPr lang="en-US" altLang="en-US"/>
          </a:p>
        </p:txBody>
      </p:sp>
    </p:spTree>
    <p:extLst>
      <p:ext uri="{BB962C8B-B14F-4D97-AF65-F5344CB8AC3E}">
        <p14:creationId xmlns:p14="http://schemas.microsoft.com/office/powerpoint/2010/main" val="33816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6003F5-C938-4FF4-A92E-F707E0374FAA}" type="datetime1">
              <a:rPr lang="en-HK" smtClean="0"/>
              <a:t>29/11/2023</a:t>
            </a:fld>
            <a:endParaRPr lang="en-HK"/>
          </a:p>
        </p:txBody>
      </p:sp>
      <p:sp>
        <p:nvSpPr>
          <p:cNvPr id="5" name="Footer Placeholder 4"/>
          <p:cNvSpPr>
            <a:spLocks noGrp="1"/>
          </p:cNvSpPr>
          <p:nvPr>
            <p:ph type="ftr" sz="quarter" idx="11"/>
          </p:nvPr>
        </p:nvSpPr>
        <p:spPr/>
        <p:txBody>
          <a:bodyPr/>
          <a:lstStyle/>
          <a:p>
            <a:r>
              <a:rPr lang="en-US"/>
              <a:t>AI for visually impaired 231124 (v28a)</a:t>
            </a:r>
            <a:endParaRPr lang="en-HK"/>
          </a:p>
        </p:txBody>
      </p:sp>
      <p:sp>
        <p:nvSpPr>
          <p:cNvPr id="6" name="Slide Number Placeholder 5"/>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12032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78120-2A4D-4D36-AD62-42FAE7E91B71}" type="datetime1">
              <a:rPr lang="en-HK" smtClean="0"/>
              <a:t>29/11/2023</a:t>
            </a:fld>
            <a:endParaRPr lang="en-HK"/>
          </a:p>
        </p:txBody>
      </p:sp>
      <p:sp>
        <p:nvSpPr>
          <p:cNvPr id="5" name="Footer Placeholder 4"/>
          <p:cNvSpPr>
            <a:spLocks noGrp="1"/>
          </p:cNvSpPr>
          <p:nvPr>
            <p:ph type="ftr" sz="quarter" idx="11"/>
          </p:nvPr>
        </p:nvSpPr>
        <p:spPr/>
        <p:txBody>
          <a:bodyPr/>
          <a:lstStyle/>
          <a:p>
            <a:r>
              <a:rPr lang="en-US"/>
              <a:t>AI for visually impaired 231124 (v28a)</a:t>
            </a:r>
            <a:endParaRPr lang="en-HK"/>
          </a:p>
        </p:txBody>
      </p:sp>
      <p:sp>
        <p:nvSpPr>
          <p:cNvPr id="6" name="Slide Number Placeholder 5"/>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93324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D589E9-2607-4FCC-8428-7FC61CAD5624}" type="datetime1">
              <a:rPr lang="en-HK" smtClean="0"/>
              <a:t>29/11/2023</a:t>
            </a:fld>
            <a:endParaRPr lang="en-HK"/>
          </a:p>
        </p:txBody>
      </p:sp>
      <p:sp>
        <p:nvSpPr>
          <p:cNvPr id="6" name="Footer Placeholder 5"/>
          <p:cNvSpPr>
            <a:spLocks noGrp="1"/>
          </p:cNvSpPr>
          <p:nvPr>
            <p:ph type="ftr" sz="quarter" idx="11"/>
          </p:nvPr>
        </p:nvSpPr>
        <p:spPr/>
        <p:txBody>
          <a:bodyPr/>
          <a:lstStyle/>
          <a:p>
            <a:r>
              <a:rPr lang="en-US"/>
              <a:t>AI for visually impaired 231124 (v28a)</a:t>
            </a:r>
            <a:endParaRPr lang="en-HK"/>
          </a:p>
        </p:txBody>
      </p:sp>
      <p:sp>
        <p:nvSpPr>
          <p:cNvPr id="7" name="Slide Number Placeholder 6"/>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224569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7A37D6-709D-45E5-AC58-6FA6FA5456AF}" type="datetime1">
              <a:rPr lang="en-HK" smtClean="0"/>
              <a:t>29/11/2023</a:t>
            </a:fld>
            <a:endParaRPr lang="en-HK"/>
          </a:p>
        </p:txBody>
      </p:sp>
      <p:sp>
        <p:nvSpPr>
          <p:cNvPr id="8" name="Footer Placeholder 7"/>
          <p:cNvSpPr>
            <a:spLocks noGrp="1"/>
          </p:cNvSpPr>
          <p:nvPr>
            <p:ph type="ftr" sz="quarter" idx="11"/>
          </p:nvPr>
        </p:nvSpPr>
        <p:spPr/>
        <p:txBody>
          <a:bodyPr/>
          <a:lstStyle/>
          <a:p>
            <a:r>
              <a:rPr lang="en-US"/>
              <a:t>AI for visually impaired 231124 (v28a)</a:t>
            </a:r>
            <a:endParaRPr lang="en-HK"/>
          </a:p>
        </p:txBody>
      </p:sp>
      <p:sp>
        <p:nvSpPr>
          <p:cNvPr id="9" name="Slide Number Placeholder 8"/>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104659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A5C0D8-D689-4932-B900-09526786296B}" type="datetime1">
              <a:rPr lang="en-HK" smtClean="0"/>
              <a:t>29/11/2023</a:t>
            </a:fld>
            <a:endParaRPr lang="en-HK"/>
          </a:p>
        </p:txBody>
      </p:sp>
      <p:sp>
        <p:nvSpPr>
          <p:cNvPr id="4" name="Footer Placeholder 3"/>
          <p:cNvSpPr>
            <a:spLocks noGrp="1"/>
          </p:cNvSpPr>
          <p:nvPr>
            <p:ph type="ftr" sz="quarter" idx="11"/>
          </p:nvPr>
        </p:nvSpPr>
        <p:spPr/>
        <p:txBody>
          <a:bodyPr/>
          <a:lstStyle/>
          <a:p>
            <a:r>
              <a:rPr lang="en-US"/>
              <a:t>AI for visually impaired 231124 (v28a)</a:t>
            </a:r>
            <a:endParaRPr lang="en-HK"/>
          </a:p>
        </p:txBody>
      </p:sp>
      <p:sp>
        <p:nvSpPr>
          <p:cNvPr id="5" name="Slide Number Placeholder 4"/>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293601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9E525-5BE1-405B-9143-5947A3F8A9D4}" type="datetime1">
              <a:rPr lang="en-HK" smtClean="0"/>
              <a:t>29/11/2023</a:t>
            </a:fld>
            <a:endParaRPr lang="en-HK"/>
          </a:p>
        </p:txBody>
      </p:sp>
      <p:sp>
        <p:nvSpPr>
          <p:cNvPr id="3" name="Footer Placeholder 2"/>
          <p:cNvSpPr>
            <a:spLocks noGrp="1"/>
          </p:cNvSpPr>
          <p:nvPr>
            <p:ph type="ftr" sz="quarter" idx="11"/>
          </p:nvPr>
        </p:nvSpPr>
        <p:spPr/>
        <p:txBody>
          <a:bodyPr/>
          <a:lstStyle/>
          <a:p>
            <a:r>
              <a:rPr lang="en-US"/>
              <a:t>AI for visually impaired 231124 (v28a)</a:t>
            </a:r>
            <a:endParaRPr lang="en-HK"/>
          </a:p>
        </p:txBody>
      </p:sp>
      <p:sp>
        <p:nvSpPr>
          <p:cNvPr id="4" name="Slide Number Placeholder 3"/>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59153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962FB2-2429-4560-8160-0910CC4C2340}" type="datetime1">
              <a:rPr lang="en-HK" smtClean="0"/>
              <a:t>29/11/2023</a:t>
            </a:fld>
            <a:endParaRPr lang="en-HK"/>
          </a:p>
        </p:txBody>
      </p:sp>
      <p:sp>
        <p:nvSpPr>
          <p:cNvPr id="6" name="Footer Placeholder 5"/>
          <p:cNvSpPr>
            <a:spLocks noGrp="1"/>
          </p:cNvSpPr>
          <p:nvPr>
            <p:ph type="ftr" sz="quarter" idx="11"/>
          </p:nvPr>
        </p:nvSpPr>
        <p:spPr/>
        <p:txBody>
          <a:bodyPr/>
          <a:lstStyle/>
          <a:p>
            <a:r>
              <a:rPr lang="en-US"/>
              <a:t>AI for visually impaired 231124 (v28a)</a:t>
            </a:r>
            <a:endParaRPr lang="en-HK"/>
          </a:p>
        </p:txBody>
      </p:sp>
      <p:sp>
        <p:nvSpPr>
          <p:cNvPr id="7" name="Slide Number Placeholder 6"/>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324942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18665F-BC7F-4C56-824A-232AF53E3C36}" type="datetime1">
              <a:rPr lang="en-HK" smtClean="0"/>
              <a:t>29/11/2023</a:t>
            </a:fld>
            <a:endParaRPr lang="en-HK"/>
          </a:p>
        </p:txBody>
      </p:sp>
      <p:sp>
        <p:nvSpPr>
          <p:cNvPr id="6" name="Footer Placeholder 5"/>
          <p:cNvSpPr>
            <a:spLocks noGrp="1"/>
          </p:cNvSpPr>
          <p:nvPr>
            <p:ph type="ftr" sz="quarter" idx="11"/>
          </p:nvPr>
        </p:nvSpPr>
        <p:spPr/>
        <p:txBody>
          <a:bodyPr/>
          <a:lstStyle/>
          <a:p>
            <a:r>
              <a:rPr lang="en-US"/>
              <a:t>AI for visually impaired 231124 (v28a)</a:t>
            </a:r>
            <a:endParaRPr lang="en-HK"/>
          </a:p>
        </p:txBody>
      </p:sp>
      <p:sp>
        <p:nvSpPr>
          <p:cNvPr id="7" name="Slide Number Placeholder 6"/>
          <p:cNvSpPr>
            <a:spLocks noGrp="1"/>
          </p:cNvSpPr>
          <p:nvPr>
            <p:ph type="sldNum" sz="quarter" idx="12"/>
          </p:nvPr>
        </p:nvSpPr>
        <p:spPr/>
        <p:txBody>
          <a:bodyPr/>
          <a:lstStyle/>
          <a:p>
            <a:fld id="{C0A948C2-FB59-49C2-8DA2-43C250BED816}" type="slidenum">
              <a:rPr lang="en-HK" smtClean="0"/>
              <a:t>‹#›</a:t>
            </a:fld>
            <a:endParaRPr lang="en-HK"/>
          </a:p>
        </p:txBody>
      </p:sp>
    </p:spTree>
    <p:extLst>
      <p:ext uri="{BB962C8B-B14F-4D97-AF65-F5344CB8AC3E}">
        <p14:creationId xmlns:p14="http://schemas.microsoft.com/office/powerpoint/2010/main" val="3531389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AD1E5-2E0F-43A7-BD0C-7C59A2359D24}" type="datetime1">
              <a:rPr lang="en-HK" smtClean="0"/>
              <a:t>29/11/2023</a:t>
            </a:fld>
            <a:endParaRPr lang="en-H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AI for visually impaired 231124 (v28a)</a:t>
            </a:r>
            <a:endParaRPr lang="en-H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A948C2-FB59-49C2-8DA2-43C250BED816}" type="slidenum">
              <a:rPr lang="en-HK" smtClean="0"/>
              <a:t>‹#›</a:t>
            </a:fld>
            <a:endParaRPr lang="en-HK"/>
          </a:p>
        </p:txBody>
      </p:sp>
    </p:spTree>
    <p:extLst>
      <p:ext uri="{BB962C8B-B14F-4D97-AF65-F5344CB8AC3E}">
        <p14:creationId xmlns:p14="http://schemas.microsoft.com/office/powerpoint/2010/main" val="728443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e.cuhk.edu.hk/~khwong/" TargetMode="External"/><Relationship Id="rId2" Type="http://schemas.openxmlformats.org/officeDocument/2006/relationships/hyperlink" Target="mailto:khwong@cse.cuhk.edu.h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1.wmf"/><Relationship Id="rId18" Type="http://schemas.openxmlformats.org/officeDocument/2006/relationships/oleObject" Target="../embeddings/oleObject18.bin"/><Relationship Id="rId3" Type="http://schemas.openxmlformats.org/officeDocument/2006/relationships/image" Target="../media/image16.png"/><Relationship Id="rId7" Type="http://schemas.openxmlformats.org/officeDocument/2006/relationships/image" Target="../media/image18.wmf"/><Relationship Id="rId12" Type="http://schemas.openxmlformats.org/officeDocument/2006/relationships/oleObject" Target="../embeddings/oleObject15.bin"/><Relationship Id="rId17" Type="http://schemas.openxmlformats.org/officeDocument/2006/relationships/image" Target="../media/image23.wmf"/><Relationship Id="rId2" Type="http://schemas.openxmlformats.org/officeDocument/2006/relationships/notesSlide" Target="../notesSlides/notesSlide1.xml"/><Relationship Id="rId16" Type="http://schemas.openxmlformats.org/officeDocument/2006/relationships/oleObject" Target="../embeddings/oleObject17.bin"/><Relationship Id="rId1" Type="http://schemas.openxmlformats.org/officeDocument/2006/relationships/slideLayout" Target="../slideLayouts/slideLayout2.xml"/><Relationship Id="rId6" Type="http://schemas.openxmlformats.org/officeDocument/2006/relationships/oleObject" Target="../embeddings/oleObject12.bin"/><Relationship Id="rId11" Type="http://schemas.openxmlformats.org/officeDocument/2006/relationships/image" Target="../media/image20.wmf"/><Relationship Id="rId5" Type="http://schemas.openxmlformats.org/officeDocument/2006/relationships/image" Target="../media/image17.wmf"/><Relationship Id="rId15" Type="http://schemas.openxmlformats.org/officeDocument/2006/relationships/image" Target="../media/image22.wmf"/><Relationship Id="rId10" Type="http://schemas.openxmlformats.org/officeDocument/2006/relationships/oleObject" Target="../embeddings/oleObject14.bin"/><Relationship Id="rId19" Type="http://schemas.openxmlformats.org/officeDocument/2006/relationships/image" Target="../media/image24.wmf"/><Relationship Id="rId4" Type="http://schemas.openxmlformats.org/officeDocument/2006/relationships/oleObject" Target="../embeddings/oleObject11.bin"/><Relationship Id="rId9" Type="http://schemas.openxmlformats.org/officeDocument/2006/relationships/image" Target="../media/image19.wmf"/><Relationship Id="rId14" Type="http://schemas.openxmlformats.org/officeDocument/2006/relationships/oleObject" Target="../embeddings/oleObject16.bin"/></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4.bin"/><Relationship Id="rId18" Type="http://schemas.openxmlformats.org/officeDocument/2006/relationships/image" Target="../media/image32.wmf"/><Relationship Id="rId26" Type="http://schemas.openxmlformats.org/officeDocument/2006/relationships/image" Target="../media/image36.wmf"/><Relationship Id="rId39" Type="http://schemas.openxmlformats.org/officeDocument/2006/relationships/oleObject" Target="../embeddings/oleObject37.bin"/><Relationship Id="rId3" Type="http://schemas.openxmlformats.org/officeDocument/2006/relationships/oleObject" Target="../embeddings/oleObject19.bin"/><Relationship Id="rId21" Type="http://schemas.openxmlformats.org/officeDocument/2006/relationships/oleObject" Target="../embeddings/oleObject28.bin"/><Relationship Id="rId34" Type="http://schemas.openxmlformats.org/officeDocument/2006/relationships/image" Target="../media/image40.wmf"/><Relationship Id="rId42" Type="http://schemas.openxmlformats.org/officeDocument/2006/relationships/image" Target="../media/image44.wmf"/><Relationship Id="rId7" Type="http://schemas.openxmlformats.org/officeDocument/2006/relationships/oleObject" Target="../embeddings/oleObject21.bin"/><Relationship Id="rId12" Type="http://schemas.openxmlformats.org/officeDocument/2006/relationships/image" Target="../media/image29.wmf"/><Relationship Id="rId17" Type="http://schemas.openxmlformats.org/officeDocument/2006/relationships/oleObject" Target="../embeddings/oleObject26.bin"/><Relationship Id="rId25" Type="http://schemas.openxmlformats.org/officeDocument/2006/relationships/oleObject" Target="../embeddings/oleObject30.bin"/><Relationship Id="rId33" Type="http://schemas.openxmlformats.org/officeDocument/2006/relationships/oleObject" Target="../embeddings/oleObject34.bin"/><Relationship Id="rId38" Type="http://schemas.openxmlformats.org/officeDocument/2006/relationships/image" Target="../media/image42.wmf"/><Relationship Id="rId2" Type="http://schemas.openxmlformats.org/officeDocument/2006/relationships/notesSlide" Target="../notesSlides/notesSlide2.xml"/><Relationship Id="rId16" Type="http://schemas.openxmlformats.org/officeDocument/2006/relationships/image" Target="../media/image31.wmf"/><Relationship Id="rId20" Type="http://schemas.openxmlformats.org/officeDocument/2006/relationships/image" Target="../media/image33.wmf"/><Relationship Id="rId29" Type="http://schemas.openxmlformats.org/officeDocument/2006/relationships/oleObject" Target="../embeddings/oleObject32.bin"/><Relationship Id="rId41"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image" Target="../media/image26.wmf"/><Relationship Id="rId11" Type="http://schemas.openxmlformats.org/officeDocument/2006/relationships/oleObject" Target="../embeddings/oleObject23.bin"/><Relationship Id="rId24" Type="http://schemas.openxmlformats.org/officeDocument/2006/relationships/image" Target="../media/image35.wmf"/><Relationship Id="rId32" Type="http://schemas.openxmlformats.org/officeDocument/2006/relationships/image" Target="../media/image39.wmf"/><Relationship Id="rId37" Type="http://schemas.openxmlformats.org/officeDocument/2006/relationships/oleObject" Target="../embeddings/oleObject36.bin"/><Relationship Id="rId40" Type="http://schemas.openxmlformats.org/officeDocument/2006/relationships/image" Target="../media/image43.wmf"/><Relationship Id="rId5" Type="http://schemas.openxmlformats.org/officeDocument/2006/relationships/oleObject" Target="../embeddings/oleObject20.bin"/><Relationship Id="rId15" Type="http://schemas.openxmlformats.org/officeDocument/2006/relationships/oleObject" Target="../embeddings/oleObject25.bin"/><Relationship Id="rId23" Type="http://schemas.openxmlformats.org/officeDocument/2006/relationships/oleObject" Target="../embeddings/oleObject29.bin"/><Relationship Id="rId28" Type="http://schemas.openxmlformats.org/officeDocument/2006/relationships/image" Target="../media/image37.wmf"/><Relationship Id="rId36" Type="http://schemas.openxmlformats.org/officeDocument/2006/relationships/image" Target="../media/image41.wmf"/><Relationship Id="rId10" Type="http://schemas.openxmlformats.org/officeDocument/2006/relationships/image" Target="../media/image28.wmf"/><Relationship Id="rId19" Type="http://schemas.openxmlformats.org/officeDocument/2006/relationships/oleObject" Target="../embeddings/oleObject27.bin"/><Relationship Id="rId31" Type="http://schemas.openxmlformats.org/officeDocument/2006/relationships/oleObject" Target="../embeddings/oleObject33.bin"/><Relationship Id="rId4" Type="http://schemas.openxmlformats.org/officeDocument/2006/relationships/image" Target="../media/image25.wmf"/><Relationship Id="rId9" Type="http://schemas.openxmlformats.org/officeDocument/2006/relationships/oleObject" Target="../embeddings/oleObject22.bin"/><Relationship Id="rId14" Type="http://schemas.openxmlformats.org/officeDocument/2006/relationships/image" Target="../media/image30.wmf"/><Relationship Id="rId22" Type="http://schemas.openxmlformats.org/officeDocument/2006/relationships/image" Target="../media/image34.wmf"/><Relationship Id="rId27" Type="http://schemas.openxmlformats.org/officeDocument/2006/relationships/oleObject" Target="../embeddings/oleObject31.bin"/><Relationship Id="rId30" Type="http://schemas.openxmlformats.org/officeDocument/2006/relationships/image" Target="../media/image38.wmf"/><Relationship Id="rId35" Type="http://schemas.openxmlformats.org/officeDocument/2006/relationships/oleObject" Target="../embeddings/oleObject3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tensorflow.org/" TargetMode="External"/><Relationship Id="rId2" Type="http://schemas.openxmlformats.org/officeDocument/2006/relationships/hyperlink" Target="http://image-net.org/challenges/LSVRC/2015/"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hyperlink" Target="http://deeplearning.stanford.edu/wiki/images/6/6c/Convolution_schematic.gif" TargetMode="External"/><Relationship Id="rId7" Type="http://schemas.openxmlformats.org/officeDocument/2006/relationships/image" Target="../media/image4.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s://link.springer.com/content/pdf/10.1007/978-3-642-25191-7.pdf" TargetMode="External"/><Relationship Id="rId4" Type="http://schemas.openxmlformats.org/officeDocument/2006/relationships/image" Target="../media/image50.gif"/></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medium.com/analytics-vidhya/the-world-through-the-eyes-of-cnn-5a52c034dbeb"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zt18u6BgdK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hyperlink" Target="https://www.theaidream.com/post/introduction-to-rnn-and-lstm" TargetMode="External"/><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karpathy.github.io/2015/05/21/rnn-effectivenes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4Bdc55j80l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rxiv.org/abs/1907.09669" TargetMode="External"/><Relationship Id="rId1" Type="http://schemas.openxmlformats.org/officeDocument/2006/relationships/slideLayout" Target="../slideLayouts/slideLayout2.xml"/><Relationship Id="rId5" Type="http://schemas.openxmlformats.org/officeDocument/2006/relationships/hyperlink" Target="https://huggingface.co/" TargetMode="External"/><Relationship Id="rId4" Type="http://schemas.openxmlformats.org/officeDocument/2006/relationships/hyperlink" Target="https://arxiv.org/abs/1810.0480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uggingface.co/tasks/question-answering" TargetMode="External"/><Relationship Id="rId7" Type="http://schemas.openxmlformats.org/officeDocument/2006/relationships/hyperlink" Target="https://huggingface.co/blog/bert-101#1-what-is-bert-used-for" TargetMode="External"/><Relationship Id="rId2" Type="http://schemas.openxmlformats.org/officeDocument/2006/relationships/hyperlink" Target="https://huggingface.co/blog/sentiment-analysis-python" TargetMode="External"/><Relationship Id="rId1" Type="http://schemas.openxmlformats.org/officeDocument/2006/relationships/slideLayout" Target="../slideLayouts/slideLayout2.xml"/><Relationship Id="rId6" Type="http://schemas.openxmlformats.org/officeDocument/2006/relationships/hyperlink" Target="https://huggingface.co/tasks/summarization" TargetMode="External"/><Relationship Id="rId5" Type="http://schemas.openxmlformats.org/officeDocument/2006/relationships/hyperlink" Target="https://huggingface.co/tasks/text-generation" TargetMode="External"/><Relationship Id="rId4" Type="http://schemas.openxmlformats.org/officeDocument/2006/relationships/hyperlink" Target="https://huggingface.co/tasks/fill-mas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eeksforgeeks.org/object-detection-vs-object-recognition-vs-image-segmentation/" TargetMode="External"/><Relationship Id="rId2" Type="http://schemas.openxmlformats.org/officeDocument/2006/relationships/hyperlink" Target="https://www.kaggle.com/getting-started/169984"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lvisdataset.org/challenge_2021" TargetMode="External"/><Relationship Id="rId2" Type="http://schemas.openxmlformats.org/officeDocument/2006/relationships/hyperlink" Target="https://cocodataset.org/#home"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host.robots.ox.ac.uk/pascal/VOC/voc2012/index.html" TargetMode="External"/><Relationship Id="rId7" Type="http://schemas.openxmlformats.org/officeDocument/2006/relationships/image" Target="../media/image67.png"/><Relationship Id="rId2" Type="http://schemas.openxmlformats.org/officeDocument/2006/relationships/hyperlink" Target="http://host.robots.ox.ac.uk/pascal/VOC/voc2012/VOCtrainval_11-May-2012.tar" TargetMode="Externa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towardsdatascience.com/what-is-map-understanding-the-statistic-of-choice-for-comparing-object-detection-models-1ea4f67a9dbd" TargetMode="External"/><Relationship Id="rId1" Type="http://schemas.openxmlformats.org/officeDocument/2006/relationships/slideLayout" Target="../slideLayouts/slideLayout2.xml"/><Relationship Id="rId5" Type="http://schemas.openxmlformats.org/officeDocument/2006/relationships/hyperlink" Target="https://www.youtube.com/watch?v=lVdh571SwOQ" TargetMode="Externa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hyperlink" Target="https://keras.io/examples/vision/oxford_pets_image_segmentation/" TargetMode="Externa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eb.cs.ucdavis.edu/~yjlee/teaching/ecs289g-winter2018/YOLO.pdf"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jonathan-hui.medium.com/real-time-object-detection-with-yolo-yolov2-28b1b93e2088" TargetMode="Externa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owardsdatascience.com/yolo-v3-object-detection-53fb7d3bfe6b"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2207.02696.pdf" TargetMode="External"/><Relationship Id="rId2" Type="http://schemas.openxmlformats.org/officeDocument/2006/relationships/hyperlink" Target="https://viso.ai/deep-learning/yolov7-guide/"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datacamp.com/blog/yolo-object-detection-explained"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hyperlink" Target="https://www.youtube.com/watch?v=gRAyOPjQ9_s&amp;list=PLUE9cBml08yiahlgN1BDv_8dAJFeCIR1u&amp;index=3"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towardsai.net/p/l/easy-object-detection-with-transformers-simple-implementation-of-pix2seq-model-in-pytorch"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IZNf_Ydplg" TargetMode="External"/><Relationship Id="rId2" Type="http://schemas.openxmlformats.org/officeDocument/2006/relationships/hyperlink" Target="https://towardsdatascience.com/facial-mapping-landmarks-with-dlib-python-160abcf7d672" TargetMode="Externa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s://www.youtube.com/watch?v=MrRGVOhARY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www.youtube.com/watch?v=RXpX9TJlpd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youtube.com/watch?v=2KLFRILlOjc" TargetMode="External"/><Relationship Id="rId3" Type="http://schemas.openxmlformats.org/officeDocument/2006/relationships/image" Target="../media/image86.jpeg"/><Relationship Id="rId7" Type="http://schemas.openxmlformats.org/officeDocument/2006/relationships/image" Target="../media/image88.jpeg"/><Relationship Id="rId2" Type="http://schemas.openxmlformats.org/officeDocument/2006/relationships/hyperlink" Target="canyon2b.wmv" TargetMode="External"/><Relationship Id="rId1" Type="http://schemas.openxmlformats.org/officeDocument/2006/relationships/slideLayout" Target="../slideLayouts/slideLayout12.xml"/><Relationship Id="rId6" Type="http://schemas.openxmlformats.org/officeDocument/2006/relationships/hyperlink" Target="robot2.mpg" TargetMode="External"/><Relationship Id="rId11" Type="http://schemas.openxmlformats.org/officeDocument/2006/relationships/hyperlink" Target="http://www.youtube.com/watch?v=xgCnV--wf2k" TargetMode="External"/><Relationship Id="rId5" Type="http://schemas.openxmlformats.org/officeDocument/2006/relationships/image" Target="../media/image87.png"/><Relationship Id="rId10" Type="http://schemas.openxmlformats.org/officeDocument/2006/relationships/hyperlink" Target="http://www.youtube.com/watch?v=ONx4cyYYyrI" TargetMode="External"/><Relationship Id="rId4" Type="http://schemas.openxmlformats.org/officeDocument/2006/relationships/hyperlink" Target="flask7.mpg" TargetMode="External"/><Relationship Id="rId9" Type="http://schemas.openxmlformats.org/officeDocument/2006/relationships/hyperlink" Target="http://www.youtube.com/watch?v=4h1pN2DIs6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sensor_rotate.mp4" TargetMode="External"/><Relationship Id="rId7" Type="http://schemas.openxmlformats.org/officeDocument/2006/relationships/image" Target="../media/image91.png"/><Relationship Id="rId2" Type="http://schemas.openxmlformats.org/officeDocument/2006/relationships/hyperlink" Target="pointcloud_mergeing_globel_rgb_color.mp4" TargetMode="External"/><Relationship Id="rId1" Type="http://schemas.openxmlformats.org/officeDocument/2006/relationships/slideLayout" Target="../slideLayouts/slideLayout2.xml"/><Relationship Id="rId6" Type="http://schemas.openxmlformats.org/officeDocument/2006/relationships/hyperlink" Target="https://youtu.be/quMQ_t8DGNw"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OCR%20Dictionary%20(Aruco).mp4" TargetMode="External"/><Relationship Id="rId7" Type="http://schemas.openxmlformats.org/officeDocument/2006/relationships/image" Target="../media/image92.png"/><Relationship Id="rId2" Type="http://schemas.openxmlformats.org/officeDocument/2006/relationships/hyperlink" Target="https://youtu.be/I3bowdnqcHM" TargetMode="External"/><Relationship Id="rId1" Type="http://schemas.openxmlformats.org/officeDocument/2006/relationships/slideLayout" Target="../slideLayouts/slideLayout2.xml"/><Relationship Id="rId6" Type="http://schemas.openxmlformats.org/officeDocument/2006/relationships/hyperlink" Target="arduco1.mp4" TargetMode="External"/><Relationship Id="rId11" Type="http://schemas.openxmlformats.org/officeDocument/2006/relationships/image" Target="../media/image95.png"/><Relationship Id="rId5" Type="http://schemas.openxmlformats.org/officeDocument/2006/relationships/hyperlink" Target="OCR%20Dictionary%20(Finger).mp4" TargetMode="External"/><Relationship Id="rId10" Type="http://schemas.openxmlformats.org/officeDocument/2006/relationships/image" Target="../media/image94.png"/><Relationship Id="rId4" Type="http://schemas.openxmlformats.org/officeDocument/2006/relationships/hyperlink" Target="https://youtu.be/j7t7a8maBv0" TargetMode="External"/><Relationship Id="rId9" Type="http://schemas.openxmlformats.org/officeDocument/2006/relationships/hyperlink" Target="https://www.youtube.com/watch?v=mn-M6Qzx6S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Wearable_Prototype.mp4" TargetMode="External"/><Relationship Id="rId1" Type="http://schemas.openxmlformats.org/officeDocument/2006/relationships/slideLayout" Target="../slideLayouts/slideLayout2.xml"/><Relationship Id="rId4" Type="http://schemas.openxmlformats.org/officeDocument/2006/relationships/hyperlink" Target="https://youtu.be/tUxK0GgZ-70"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hyperlink" Target="https://www.sciencedirect.com/topics/engineering/sound-field" TargetMode="External"/><Relationship Id="rId3" Type="http://schemas.openxmlformats.org/officeDocument/2006/relationships/hyperlink" Target="https://keras.io/examples/" TargetMode="External"/><Relationship Id="rId7" Type="http://schemas.openxmlformats.org/officeDocument/2006/relationships/hyperlink" Target="https://pyimagesearch.com/2021/04/19/face-detection-with-dlib-hog-and-cnn/" TargetMode="External"/><Relationship Id="rId2" Type="http://schemas.openxmlformats.org/officeDocument/2006/relationships/hyperlink" Target="https://www.tensorflow.org/" TargetMode="External"/><Relationship Id="rId1" Type="http://schemas.openxmlformats.org/officeDocument/2006/relationships/slideLayout" Target="../slideLayouts/slideLayout2.xml"/><Relationship Id="rId6" Type="http://schemas.openxmlformats.org/officeDocument/2006/relationships/hyperlink" Target="https://scikit-learn.org/stable/" TargetMode="External"/><Relationship Id="rId5" Type="http://schemas.openxmlformats.org/officeDocument/2006/relationships/hyperlink" Target="https://colab.research.google.com/" TargetMode="External"/><Relationship Id="rId4" Type="http://schemas.openxmlformats.org/officeDocument/2006/relationships/hyperlink" Target="https://pytorch.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hyperlink" Target="https://medium.datadriveninvestor.com/introducing-transfer-learning-as-your-next-engine-to-drive-future-innovations-5e81a15bb56"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baeldung.com/cs/downstream-tasks" TargetMode="External"/><Relationship Id="rId2" Type="http://schemas.openxmlformats.org/officeDocument/2006/relationships/hyperlink" Target="https://neptune.ai/blog/transfer-learning-guide-examples-for-images-and-text-in-kera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shorts/KbWQ2wETInY" TargetMode="External"/><Relationship Id="rId2" Type="http://schemas.openxmlformats.org/officeDocument/2006/relationships/hyperlink" Target="https://reintech.io/blog/how-to-create-a-speech-synthesis-system-with-gtts"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en.wikipedia.org/wiki/Stereophonic_sound#/media/File:What_is_stereophonic_effect.pn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mh-audio.nl/Acoustics/ReverberationTime.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zh.wikipedia.org/zh-hans/Kinect" TargetMode="External"/><Relationship Id="rId2" Type="http://schemas.openxmlformats.org/officeDocument/2006/relationships/hyperlink" Target="https://www.nvidia.com/en-us/" TargetMode="External"/><Relationship Id="rId1" Type="http://schemas.openxmlformats.org/officeDocument/2006/relationships/slideLayout" Target="../slideLayouts/slideLayout2.xml"/><Relationship Id="rId6" Type="http://schemas.openxmlformats.org/officeDocument/2006/relationships/hyperlink" Target="https://www.youtube.com/watch?v=hSr557hppwY" TargetMode="External"/><Relationship Id="rId5" Type="http://schemas.openxmlformats.org/officeDocument/2006/relationships/hyperlink" Target="https://www.tinyml.org/" TargetMode="External"/><Relationship Id="rId4" Type="http://schemas.openxmlformats.org/officeDocument/2006/relationships/hyperlink" Target="https://geoslam.com/what-is-lida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body_scan_demo.mp4" TargetMode="External"/><Relationship Id="rId2" Type="http://schemas.openxmlformats.org/officeDocument/2006/relationships/hyperlink" Target="https://youtu.be/SEnZH2JBIgE" TargetMode="Externa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msc_demo231122.mp4" TargetMode="External"/><Relationship Id="rId1" Type="http://schemas.openxmlformats.org/officeDocument/2006/relationships/slideLayout" Target="../slideLayouts/slideLayout4.xml"/><Relationship Id="rId4" Type="http://schemas.openxmlformats.org/officeDocument/2006/relationships/hyperlink" Target="https://youtu.be/ApcUROKajvw"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6.bin"/><Relationship Id="rId18" Type="http://schemas.openxmlformats.org/officeDocument/2006/relationships/image" Target="../media/image13.wmf"/><Relationship Id="rId3" Type="http://schemas.openxmlformats.org/officeDocument/2006/relationships/oleObject" Target="../embeddings/oleObject1.bin"/><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0.wmf"/><Relationship Id="rId17" Type="http://schemas.openxmlformats.org/officeDocument/2006/relationships/oleObject" Target="../embeddings/oleObject8.bin"/><Relationship Id="rId25" Type="http://schemas.openxmlformats.org/officeDocument/2006/relationships/image" Target="../media/image4.jpeg"/><Relationship Id="rId2" Type="http://schemas.openxmlformats.org/officeDocument/2006/relationships/image" Target="../media/image5.png"/><Relationship Id="rId16" Type="http://schemas.openxmlformats.org/officeDocument/2006/relationships/image" Target="../media/image12.wmf"/><Relationship Id="rId20"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image" Target="../media/image7.wmf"/><Relationship Id="rId11" Type="http://schemas.openxmlformats.org/officeDocument/2006/relationships/oleObject" Target="../embeddings/oleObject5.bin"/><Relationship Id="rId24" Type="http://schemas.openxmlformats.org/officeDocument/2006/relationships/hyperlink" Target="https://www.youtube.com/watch?v=tIeHLnjs5U8" TargetMode="External"/><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13.png"/><Relationship Id="rId10" Type="http://schemas.openxmlformats.org/officeDocument/2006/relationships/image" Target="../media/image9.wmf"/><Relationship Id="rId19" Type="http://schemas.openxmlformats.org/officeDocument/2006/relationships/oleObject" Target="../embeddings/oleObject9.bin"/><Relationship Id="rId4" Type="http://schemas.openxmlformats.org/officeDocument/2006/relationships/image" Target="../media/image6.wmf"/><Relationship Id="rId9" Type="http://schemas.openxmlformats.org/officeDocument/2006/relationships/oleObject" Target="../embeddings/oleObject4.bin"/><Relationship Id="rId14" Type="http://schemas.openxmlformats.org/officeDocument/2006/relationships/image" Target="../media/image11.wmf"/><Relationship Id="rId22"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A2CA-841D-DB4E-D034-0CB62E4A4DF0}"/>
              </a:ext>
            </a:extLst>
          </p:cNvPr>
          <p:cNvSpPr>
            <a:spLocks noGrp="1"/>
          </p:cNvSpPr>
          <p:nvPr>
            <p:ph type="ctrTitle"/>
          </p:nvPr>
        </p:nvSpPr>
        <p:spPr>
          <a:xfrm>
            <a:off x="742950" y="1112838"/>
            <a:ext cx="7772400" cy="2387600"/>
          </a:xfrm>
        </p:spPr>
        <p:txBody>
          <a:bodyPr>
            <a:normAutofit/>
          </a:bodyPr>
          <a:lstStyle/>
          <a:p>
            <a:r>
              <a:rPr lang="en-HK" sz="3200" dirty="0">
                <a:effectLst/>
                <a:latin typeface="Calibri" panose="020F0502020204030204" pitchFamily="34" charset="0"/>
                <a:ea typeface="Calibri" panose="020F0502020204030204" pitchFamily="34" charset="0"/>
                <a:cs typeface="Times New Roman" panose="02020603050405020304" pitchFamily="18" charset="0"/>
              </a:rPr>
              <a:t> Artificial Intelligence (AI) technology for developing systems to help people with vision problems</a:t>
            </a:r>
            <a:endParaRPr lang="en-HK" sz="3200" dirty="0"/>
          </a:p>
        </p:txBody>
      </p:sp>
      <p:sp>
        <p:nvSpPr>
          <p:cNvPr id="3" name="Subtitle 2">
            <a:extLst>
              <a:ext uri="{FF2B5EF4-FFF2-40B4-BE49-F238E27FC236}">
                <a16:creationId xmlns:a16="http://schemas.microsoft.com/office/drawing/2014/main" id="{C65DA1FC-9E64-D966-ADDC-F16B9ECE8D5F}"/>
              </a:ext>
            </a:extLst>
          </p:cNvPr>
          <p:cNvSpPr>
            <a:spLocks noGrp="1"/>
          </p:cNvSpPr>
          <p:nvPr>
            <p:ph type="subTitle" idx="1"/>
          </p:nvPr>
        </p:nvSpPr>
        <p:spPr/>
        <p:txBody>
          <a:bodyPr/>
          <a:lstStyle/>
          <a:p>
            <a:r>
              <a:rPr lang="en-US" dirty="0"/>
              <a:t>KH Wong, </a:t>
            </a:r>
          </a:p>
          <a:p>
            <a:r>
              <a:rPr lang="en-US" dirty="0" err="1"/>
              <a:t>Email:</a:t>
            </a:r>
            <a:r>
              <a:rPr lang="en-US" dirty="0" err="1">
                <a:hlinkClick r:id="rId2"/>
              </a:rPr>
              <a:t>khwong@cse.cuhk.edu.hk</a:t>
            </a:r>
            <a:r>
              <a:rPr lang="en-US" dirty="0"/>
              <a:t> </a:t>
            </a:r>
          </a:p>
          <a:p>
            <a:r>
              <a:rPr lang="en-US" dirty="0"/>
              <a:t>Webpage:</a:t>
            </a:r>
            <a:r>
              <a:rPr lang="en-HK" dirty="0">
                <a:hlinkClick r:id="rId3"/>
              </a:rPr>
              <a:t> http://www.cse.cuhk.edu.hk/~khwong/</a:t>
            </a:r>
            <a:r>
              <a:rPr lang="en-US" dirty="0"/>
              <a:t> </a:t>
            </a:r>
            <a:endParaRPr lang="en-HK" dirty="0"/>
          </a:p>
        </p:txBody>
      </p:sp>
      <p:sp>
        <p:nvSpPr>
          <p:cNvPr id="4" name="Footer Placeholder 3">
            <a:extLst>
              <a:ext uri="{FF2B5EF4-FFF2-40B4-BE49-F238E27FC236}">
                <a16:creationId xmlns:a16="http://schemas.microsoft.com/office/drawing/2014/main" id="{D11666FB-648B-CA3F-AC38-7632C7B14599}"/>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72484CB1-AB37-9F0E-AA28-60FCA087F938}"/>
              </a:ext>
            </a:extLst>
          </p:cNvPr>
          <p:cNvSpPr>
            <a:spLocks noGrp="1"/>
          </p:cNvSpPr>
          <p:nvPr>
            <p:ph type="sldNum" sz="quarter" idx="12"/>
          </p:nvPr>
        </p:nvSpPr>
        <p:spPr/>
        <p:txBody>
          <a:bodyPr/>
          <a:lstStyle/>
          <a:p>
            <a:fld id="{C0A948C2-FB59-49C2-8DA2-43C250BED816}" type="slidenum">
              <a:rPr lang="en-HK" smtClean="0"/>
              <a:t>1</a:t>
            </a:fld>
            <a:endParaRPr lang="en-HK"/>
          </a:p>
        </p:txBody>
      </p:sp>
      <p:sp>
        <p:nvSpPr>
          <p:cNvPr id="6" name="TextBox 5">
            <a:extLst>
              <a:ext uri="{FF2B5EF4-FFF2-40B4-BE49-F238E27FC236}">
                <a16:creationId xmlns:a16="http://schemas.microsoft.com/office/drawing/2014/main" id="{7508C767-2E58-1C3E-2B84-30734B80B278}"/>
              </a:ext>
            </a:extLst>
          </p:cNvPr>
          <p:cNvSpPr txBox="1"/>
          <p:nvPr/>
        </p:nvSpPr>
        <p:spPr>
          <a:xfrm>
            <a:off x="914401" y="5006498"/>
            <a:ext cx="6932958" cy="1477328"/>
          </a:xfrm>
          <a:prstGeom prst="rect">
            <a:avLst/>
          </a:prstGeom>
          <a:noFill/>
        </p:spPr>
        <p:txBody>
          <a:bodyPr wrap="square" rtlCol="0">
            <a:spAutoFit/>
          </a:bodyPr>
          <a:lstStyle/>
          <a:p>
            <a:r>
              <a:rPr lang="en-US" b="0" i="0" dirty="0">
                <a:solidFill>
                  <a:srgbClr val="000000"/>
                </a:solidFill>
                <a:effectLst/>
                <a:latin typeface="Times New Roman" panose="02020603050405020304" pitchFamily="18" charset="0"/>
              </a:rPr>
              <a:t>Invited talk : Research Centre for SHARP Vision (RCSV) and School of Optometry 45th Anniversary Research Seminar - "Artificial Intelligence (AI) technology for developing systems to help people with vision problems" , Room HJ305, School of Optometry of The Hong Kong Polytechnic University , Nov 24, 2023. </a:t>
            </a:r>
            <a:endParaRPr lang="en-HK" dirty="0"/>
          </a:p>
        </p:txBody>
      </p:sp>
    </p:spTree>
    <p:extLst>
      <p:ext uri="{BB962C8B-B14F-4D97-AF65-F5344CB8AC3E}">
        <p14:creationId xmlns:p14="http://schemas.microsoft.com/office/powerpoint/2010/main" val="194489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4492625"/>
            <a:ext cx="39020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a:xfrm>
            <a:off x="-3177" y="101876"/>
            <a:ext cx="3517902" cy="563563"/>
          </a:xfrm>
        </p:spPr>
        <p:txBody>
          <a:bodyPr>
            <a:noAutofit/>
          </a:bodyPr>
          <a:lstStyle/>
          <a:p>
            <a:pPr algn="l"/>
            <a:r>
              <a:rPr lang="en-US" altLang="en-US" sz="1600" dirty="0"/>
              <a:t>Case 1 of weight updating backpropagation (</a:t>
            </a:r>
            <a:r>
              <a:rPr lang="en-US" altLang="en-US" sz="1600" dirty="0" err="1"/>
              <a:t>i</a:t>
            </a:r>
            <a:r>
              <a:rPr lang="en-US" altLang="en-US" sz="1600" dirty="0"/>
              <a:t>): </a:t>
            </a:r>
            <a:r>
              <a:rPr lang="en-US" altLang="en-US" sz="1600" dirty="0">
                <a:solidFill>
                  <a:srgbClr val="FF0000"/>
                </a:solidFill>
              </a:rPr>
              <a:t>between</a:t>
            </a:r>
            <a:r>
              <a:rPr lang="en-US" altLang="en-US" sz="1600" dirty="0"/>
              <a:t> </a:t>
            </a:r>
            <a:r>
              <a:rPr lang="en-US" altLang="en-US" sz="1600" dirty="0">
                <a:solidFill>
                  <a:srgbClr val="FF0000"/>
                </a:solidFill>
              </a:rPr>
              <a:t>the hidden layer and the output layer</a:t>
            </a:r>
            <a:br>
              <a:rPr lang="en-US" altLang="en-US" sz="1800" dirty="0">
                <a:solidFill>
                  <a:srgbClr val="FF0000"/>
                </a:solidFill>
              </a:rPr>
            </a:br>
            <a:endParaRPr lang="en-US" altLang="en-US" sz="1800" i="1" baseline="-25000" dirty="0">
              <a:solidFill>
                <a:srgbClr val="FF0000"/>
              </a:solidFill>
            </a:endParaRPr>
          </a:p>
        </p:txBody>
      </p:sp>
      <p:sp>
        <p:nvSpPr>
          <p:cNvPr id="37892" name="Content Placeholder 2"/>
          <p:cNvSpPr>
            <a:spLocks noGrp="1"/>
          </p:cNvSpPr>
          <p:nvPr>
            <p:ph idx="1"/>
          </p:nvPr>
        </p:nvSpPr>
        <p:spPr>
          <a:xfrm>
            <a:off x="8229600" y="5791200"/>
            <a:ext cx="457200" cy="334963"/>
          </a:xfrm>
        </p:spPr>
        <p:txBody>
          <a:bodyPr>
            <a:normAutofit fontScale="70000" lnSpcReduction="20000"/>
          </a:bodyPr>
          <a:lstStyle/>
          <a:p>
            <a:r>
              <a:rPr lang="en-US" altLang="en-US"/>
              <a:t> </a:t>
            </a:r>
          </a:p>
        </p:txBody>
      </p:sp>
      <p:sp>
        <p:nvSpPr>
          <p:cNvPr id="37893" name="Footer Placeholder 3"/>
          <p:cNvSpPr>
            <a:spLocks noGrp="1"/>
          </p:cNvSpPr>
          <p:nvPr>
            <p:ph type="ftr" sz="quarter" idx="11"/>
          </p:nvPr>
        </p:nvSpPr>
        <p:spPr bwMode="auto">
          <a:xfrm>
            <a:off x="5799138"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HK" sz="1200">
                <a:solidFill>
                  <a:srgbClr val="898989"/>
                </a:solidFill>
              </a:rPr>
              <a:t>AI for visually impaired 231124 (v28a)</a:t>
            </a:r>
            <a:endParaRPr lang="en-US" altLang="zh-HK" sz="1200" dirty="0">
              <a:solidFill>
                <a:srgbClr val="898989"/>
              </a:solidFill>
            </a:endParaRPr>
          </a:p>
        </p:txBody>
      </p:sp>
      <p:sp>
        <p:nvSpPr>
          <p:cNvPr id="3789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028D2F6-5CA3-43E8-9DF1-2D06CEA395FD}" type="slidenum">
              <a:rPr lang="en-US" altLang="zh-HK" sz="1200">
                <a:solidFill>
                  <a:srgbClr val="898989"/>
                </a:solidFill>
              </a:rPr>
              <a:pPr>
                <a:spcBef>
                  <a:spcPct val="0"/>
                </a:spcBef>
                <a:buFontTx/>
                <a:buNone/>
              </a:pPr>
              <a:t>10</a:t>
            </a:fld>
            <a:endParaRPr lang="en-US" altLang="zh-HK" sz="1200">
              <a:solidFill>
                <a:srgbClr val="898989"/>
              </a:solidFill>
            </a:endParaRPr>
          </a:p>
        </p:txBody>
      </p:sp>
      <p:graphicFrame>
        <p:nvGraphicFramePr>
          <p:cNvPr id="37895" name="Object 5"/>
          <p:cNvGraphicFramePr>
            <a:graphicFrameLocks noChangeAspect="1"/>
          </p:cNvGraphicFramePr>
          <p:nvPr/>
        </p:nvGraphicFramePr>
        <p:xfrm>
          <a:off x="57958" y="634961"/>
          <a:ext cx="4857750" cy="5545137"/>
        </p:xfrm>
        <a:graphic>
          <a:graphicData uri="http://schemas.openxmlformats.org/presentationml/2006/ole">
            <mc:AlternateContent xmlns:mc="http://schemas.openxmlformats.org/markup-compatibility/2006">
              <mc:Choice xmlns:v="urn:schemas-microsoft-com:vml" Requires="v">
                <p:oleObj name="Equation" r:id="rId4" imgW="4292280" imgH="4902120" progId="Equation.3">
                  <p:embed/>
                </p:oleObj>
              </mc:Choice>
              <mc:Fallback>
                <p:oleObj name="Equation" r:id="rId4" imgW="4292280" imgH="4902120" progId="Equation.3">
                  <p:embed/>
                  <p:pic>
                    <p:nvPicPr>
                      <p:cNvPr id="37895" name="Object 5"/>
                      <p:cNvPicPr>
                        <a:picLocks noChangeAspect="1" noChangeArrowheads="1"/>
                      </p:cNvPicPr>
                      <p:nvPr/>
                    </p:nvPicPr>
                    <p:blipFill>
                      <a:blip r:embed="rId5"/>
                      <a:srcRect/>
                      <a:stretch>
                        <a:fillRect/>
                      </a:stretch>
                    </p:blipFill>
                    <p:spPr bwMode="auto">
                      <a:xfrm>
                        <a:off x="57958" y="634961"/>
                        <a:ext cx="4857750" cy="5545137"/>
                      </a:xfrm>
                      <a:prstGeom prst="rect">
                        <a:avLst/>
                      </a:prstGeom>
                      <a:noFill/>
                      <a:ln>
                        <a:noFill/>
                      </a:ln>
                    </p:spPr>
                  </p:pic>
                </p:oleObj>
              </mc:Fallback>
            </mc:AlternateContent>
          </a:graphicData>
        </a:graphic>
      </p:graphicFrame>
      <p:sp>
        <p:nvSpPr>
          <p:cNvPr id="7" name="Oval 6"/>
          <p:cNvSpPr/>
          <p:nvPr/>
        </p:nvSpPr>
        <p:spPr>
          <a:xfrm>
            <a:off x="6112971" y="1874569"/>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8" name="Straight Arrow Connector 7"/>
          <p:cNvCxnSpPr/>
          <p:nvPr/>
        </p:nvCxnSpPr>
        <p:spPr>
          <a:xfrm>
            <a:off x="5298583" y="2109519"/>
            <a:ext cx="814388" cy="69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50971" y="2407969"/>
            <a:ext cx="762000" cy="23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035308" y="2293669"/>
            <a:ext cx="67786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7" idx="4"/>
          </p:cNvCxnSpPr>
          <p:nvPr/>
        </p:nvCxnSpPr>
        <p:spPr>
          <a:xfrm>
            <a:off x="6570171" y="1874569"/>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474796" y="2179369"/>
            <a:ext cx="46037"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17" name="Oval 16"/>
          <p:cNvSpPr/>
          <p:nvPr/>
        </p:nvSpPr>
        <p:spPr>
          <a:xfrm>
            <a:off x="5503371" y="2331769"/>
            <a:ext cx="46037"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18" name="Straight Arrow Connector 17"/>
          <p:cNvCxnSpPr>
            <a:endCxn id="7" idx="3"/>
          </p:cNvCxnSpPr>
          <p:nvPr/>
        </p:nvCxnSpPr>
        <p:spPr>
          <a:xfrm flipV="1">
            <a:off x="5350971" y="2590532"/>
            <a:ext cx="896937" cy="73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528771" y="2506394"/>
            <a:ext cx="46037"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37905" name="TextBox 19"/>
          <p:cNvSpPr txBox="1">
            <a:spLocks noChangeArrowheads="1"/>
          </p:cNvSpPr>
          <p:nvPr/>
        </p:nvSpPr>
        <p:spPr bwMode="auto">
          <a:xfrm>
            <a:off x="7065471" y="1985694"/>
            <a:ext cx="857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Output</a:t>
            </a:r>
          </a:p>
          <a:p>
            <a:pPr eaLnBrk="1" hangingPunct="1">
              <a:spcBef>
                <a:spcPct val="0"/>
              </a:spcBef>
              <a:buFontTx/>
              <a:buNone/>
            </a:pPr>
            <a:endParaRPr lang="en-US" altLang="en-US" sz="1800" i="1" baseline="-25000"/>
          </a:p>
        </p:txBody>
      </p:sp>
      <p:cxnSp>
        <p:nvCxnSpPr>
          <p:cNvPr id="25" name="Straight Arrow Connector 24"/>
          <p:cNvCxnSpPr/>
          <p:nvPr/>
        </p:nvCxnSpPr>
        <p:spPr>
          <a:xfrm flipH="1">
            <a:off x="6193933" y="2788969"/>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7908" name="TextBox 1"/>
          <p:cNvSpPr txBox="1">
            <a:spLocks noChangeArrowheads="1"/>
          </p:cNvSpPr>
          <p:nvPr/>
        </p:nvSpPr>
        <p:spPr bwMode="auto">
          <a:xfrm>
            <a:off x="5078413" y="3902075"/>
            <a:ext cx="3027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Neuron </a:t>
            </a:r>
            <a:r>
              <a:rPr lang="en-US" altLang="en-US" sz="1800" i="1"/>
              <a:t>n</a:t>
            </a:r>
            <a:r>
              <a:rPr lang="en-US" altLang="en-US" sz="1800"/>
              <a:t> as an output neuron</a:t>
            </a:r>
          </a:p>
        </p:txBody>
      </p:sp>
      <p:sp>
        <p:nvSpPr>
          <p:cNvPr id="2" name="Oval 1"/>
          <p:cNvSpPr/>
          <p:nvPr/>
        </p:nvSpPr>
        <p:spPr>
          <a:xfrm>
            <a:off x="8247063" y="4572000"/>
            <a:ext cx="515937" cy="2286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altLang="en-US">
              <a:solidFill>
                <a:srgbClr val="FFFFFF"/>
              </a:solidFill>
            </a:endParaRPr>
          </a:p>
        </p:txBody>
      </p:sp>
      <p:cxnSp>
        <p:nvCxnSpPr>
          <p:cNvPr id="5" name="Straight Arrow Connector 4"/>
          <p:cNvCxnSpPr>
            <a:stCxn id="2" idx="0"/>
            <a:endCxn id="7" idx="5"/>
          </p:cNvCxnSpPr>
          <p:nvPr/>
        </p:nvCxnSpPr>
        <p:spPr>
          <a:xfrm flipH="1" flipV="1">
            <a:off x="6893460" y="2590017"/>
            <a:ext cx="1611572" cy="1981983"/>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37915" name="Object 13"/>
          <p:cNvGraphicFramePr>
            <a:graphicFrameLocks noChangeAspect="1"/>
          </p:cNvGraphicFramePr>
          <p:nvPr/>
        </p:nvGraphicFramePr>
        <p:xfrm>
          <a:off x="6193933" y="2895600"/>
          <a:ext cx="1014413" cy="250073"/>
        </p:xfrm>
        <a:graphic>
          <a:graphicData uri="http://schemas.openxmlformats.org/presentationml/2006/ole">
            <mc:AlternateContent xmlns:mc="http://schemas.openxmlformats.org/markup-compatibility/2006">
              <mc:Choice xmlns:v="urn:schemas-microsoft-com:vml" Requires="v">
                <p:oleObj name="Equation" r:id="rId6" imgW="927000" imgH="228600" progId="Equation.3">
                  <p:embed/>
                </p:oleObj>
              </mc:Choice>
              <mc:Fallback>
                <p:oleObj name="Equation" r:id="rId6" imgW="927000" imgH="228600" progId="Equation.3">
                  <p:embed/>
                  <p:pic>
                    <p:nvPicPr>
                      <p:cNvPr id="37915" name="Object 13"/>
                      <p:cNvPicPr>
                        <a:picLocks noChangeAspect="1" noChangeArrowheads="1"/>
                      </p:cNvPicPr>
                      <p:nvPr/>
                    </p:nvPicPr>
                    <p:blipFill>
                      <a:blip r:embed="rId7"/>
                      <a:srcRect/>
                      <a:stretch>
                        <a:fillRect/>
                      </a:stretch>
                    </p:blipFill>
                    <p:spPr bwMode="auto">
                      <a:xfrm>
                        <a:off x="6193933" y="2895600"/>
                        <a:ext cx="1014413" cy="250073"/>
                      </a:xfrm>
                      <a:prstGeom prst="rect">
                        <a:avLst/>
                      </a:prstGeom>
                      <a:noFill/>
                      <a:ln>
                        <a:noFill/>
                      </a:ln>
                    </p:spPr>
                  </p:pic>
                </p:oleObj>
              </mc:Fallback>
            </mc:AlternateContent>
          </a:graphicData>
        </a:graphic>
      </p:graphicFrame>
      <p:graphicFrame>
        <p:nvGraphicFramePr>
          <p:cNvPr id="37916" name="Object 13"/>
          <p:cNvGraphicFramePr>
            <a:graphicFrameLocks noChangeAspect="1"/>
          </p:cNvGraphicFramePr>
          <p:nvPr/>
        </p:nvGraphicFramePr>
        <p:xfrm>
          <a:off x="6636846" y="2069832"/>
          <a:ext cx="319087" cy="474662"/>
        </p:xfrm>
        <a:graphic>
          <a:graphicData uri="http://schemas.openxmlformats.org/presentationml/2006/ole">
            <mc:AlternateContent xmlns:mc="http://schemas.openxmlformats.org/markup-compatibility/2006">
              <mc:Choice xmlns:v="urn:schemas-microsoft-com:vml" Requires="v">
                <p:oleObj name="Equation" r:id="rId8" imgW="152280" imgH="228600" progId="Equation.3">
                  <p:embed/>
                </p:oleObj>
              </mc:Choice>
              <mc:Fallback>
                <p:oleObj name="Equation" r:id="rId8" imgW="152280" imgH="228600" progId="Equation.3">
                  <p:embed/>
                  <p:pic>
                    <p:nvPicPr>
                      <p:cNvPr id="37916" name="Object 13"/>
                      <p:cNvPicPr>
                        <a:picLocks noChangeAspect="1" noChangeArrowheads="1"/>
                      </p:cNvPicPr>
                      <p:nvPr/>
                    </p:nvPicPr>
                    <p:blipFill>
                      <a:blip r:embed="rId9"/>
                      <a:srcRect/>
                      <a:stretch>
                        <a:fillRect/>
                      </a:stretch>
                    </p:blipFill>
                    <p:spPr bwMode="auto">
                      <a:xfrm>
                        <a:off x="6636846" y="2069832"/>
                        <a:ext cx="3190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17" name="Object 13"/>
          <p:cNvGraphicFramePr>
            <a:graphicFrameLocks noChangeAspect="1"/>
          </p:cNvGraphicFramePr>
          <p:nvPr/>
        </p:nvGraphicFramePr>
        <p:xfrm>
          <a:off x="6253163" y="2087563"/>
          <a:ext cx="317500" cy="477837"/>
        </p:xfrm>
        <a:graphic>
          <a:graphicData uri="http://schemas.openxmlformats.org/presentationml/2006/ole">
            <mc:AlternateContent xmlns:mc="http://schemas.openxmlformats.org/markup-compatibility/2006">
              <mc:Choice xmlns:v="urn:schemas-microsoft-com:vml" Requires="v">
                <p:oleObj name="Equation" r:id="rId10" imgW="152280" imgH="228600" progId="Equation.3">
                  <p:embed/>
                </p:oleObj>
              </mc:Choice>
              <mc:Fallback>
                <p:oleObj name="Equation" r:id="rId10" imgW="152280" imgH="228600" progId="Equation.3">
                  <p:embed/>
                  <p:pic>
                    <p:nvPicPr>
                      <p:cNvPr id="37917" name="Object 13"/>
                      <p:cNvPicPr>
                        <a:picLocks noChangeAspect="1" noChangeArrowheads="1"/>
                      </p:cNvPicPr>
                      <p:nvPr/>
                    </p:nvPicPr>
                    <p:blipFill>
                      <a:blip r:embed="rId11"/>
                      <a:srcRect/>
                      <a:stretch>
                        <a:fillRect/>
                      </a:stretch>
                    </p:blipFill>
                    <p:spPr bwMode="auto">
                      <a:xfrm>
                        <a:off x="6253163" y="2087563"/>
                        <a:ext cx="3175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18" name="Object 13"/>
          <p:cNvGraphicFramePr>
            <a:graphicFrameLocks noChangeAspect="1"/>
          </p:cNvGraphicFramePr>
          <p:nvPr/>
        </p:nvGraphicFramePr>
        <p:xfrm>
          <a:off x="7229475" y="2476898"/>
          <a:ext cx="1914525" cy="947738"/>
        </p:xfrm>
        <a:graphic>
          <a:graphicData uri="http://schemas.openxmlformats.org/presentationml/2006/ole">
            <mc:AlternateContent xmlns:mc="http://schemas.openxmlformats.org/markup-compatibility/2006">
              <mc:Choice xmlns:v="urn:schemas-microsoft-com:vml" Requires="v">
                <p:oleObj name="Equation" r:id="rId12" imgW="1384200" imgH="685800" progId="Equation.3">
                  <p:embed/>
                </p:oleObj>
              </mc:Choice>
              <mc:Fallback>
                <p:oleObj name="Equation" r:id="rId12" imgW="1384200" imgH="685800" progId="Equation.3">
                  <p:embed/>
                  <p:pic>
                    <p:nvPicPr>
                      <p:cNvPr id="37918" name="Object 13"/>
                      <p:cNvPicPr>
                        <a:picLocks noChangeAspect="1" noChangeArrowheads="1"/>
                      </p:cNvPicPr>
                      <p:nvPr/>
                    </p:nvPicPr>
                    <p:blipFill>
                      <a:blip r:embed="rId13"/>
                      <a:srcRect/>
                      <a:stretch>
                        <a:fillRect/>
                      </a:stretch>
                    </p:blipFill>
                    <p:spPr bwMode="auto">
                      <a:xfrm>
                        <a:off x="7229475" y="2476898"/>
                        <a:ext cx="19145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919" name="Object 13"/>
          <p:cNvGraphicFramePr>
            <a:graphicFrameLocks noChangeAspect="1"/>
          </p:cNvGraphicFramePr>
          <p:nvPr/>
        </p:nvGraphicFramePr>
        <p:xfrm>
          <a:off x="5497814" y="1745456"/>
          <a:ext cx="531812" cy="503238"/>
        </p:xfrm>
        <a:graphic>
          <a:graphicData uri="http://schemas.openxmlformats.org/presentationml/2006/ole">
            <mc:AlternateContent xmlns:mc="http://schemas.openxmlformats.org/markup-compatibility/2006">
              <mc:Choice xmlns:v="urn:schemas-microsoft-com:vml" Requires="v">
                <p:oleObj name="Equation" r:id="rId14" imgW="253800" imgH="241200" progId="Equation.3">
                  <p:embed/>
                </p:oleObj>
              </mc:Choice>
              <mc:Fallback>
                <p:oleObj name="Equation" r:id="rId14" imgW="253800" imgH="241200" progId="Equation.3">
                  <p:embed/>
                  <p:pic>
                    <p:nvPicPr>
                      <p:cNvPr id="37919" name="Object 13"/>
                      <p:cNvPicPr>
                        <a:picLocks noChangeAspect="1" noChangeArrowheads="1"/>
                      </p:cNvPicPr>
                      <p:nvPr/>
                    </p:nvPicPr>
                    <p:blipFill>
                      <a:blip r:embed="rId15"/>
                      <a:srcRect/>
                      <a:stretch>
                        <a:fillRect/>
                      </a:stretch>
                    </p:blipFill>
                    <p:spPr bwMode="auto">
                      <a:xfrm>
                        <a:off x="5497814" y="1745456"/>
                        <a:ext cx="531812" cy="503238"/>
                      </a:xfrm>
                      <a:prstGeom prst="rect">
                        <a:avLst/>
                      </a:prstGeom>
                      <a:noFill/>
                      <a:ln>
                        <a:noFill/>
                      </a:ln>
                    </p:spPr>
                  </p:pic>
                </p:oleObj>
              </mc:Fallback>
            </mc:AlternateContent>
          </a:graphicData>
        </a:graphic>
      </p:graphicFrame>
      <p:graphicFrame>
        <p:nvGraphicFramePr>
          <p:cNvPr id="37921" name="Object 13"/>
          <p:cNvGraphicFramePr>
            <a:graphicFrameLocks noChangeAspect="1"/>
          </p:cNvGraphicFramePr>
          <p:nvPr/>
        </p:nvGraphicFramePr>
        <p:xfrm>
          <a:off x="4792171" y="1834882"/>
          <a:ext cx="371475" cy="503237"/>
        </p:xfrm>
        <a:graphic>
          <a:graphicData uri="http://schemas.openxmlformats.org/presentationml/2006/ole">
            <mc:AlternateContent xmlns:mc="http://schemas.openxmlformats.org/markup-compatibility/2006">
              <mc:Choice xmlns:v="urn:schemas-microsoft-com:vml" Requires="v">
                <p:oleObj name="Equation" r:id="rId16" imgW="177480" imgH="241200" progId="Equation.3">
                  <p:embed/>
                </p:oleObj>
              </mc:Choice>
              <mc:Fallback>
                <p:oleObj name="Equation" r:id="rId16" imgW="177480" imgH="241200" progId="Equation.3">
                  <p:embed/>
                  <p:pic>
                    <p:nvPicPr>
                      <p:cNvPr id="37921" name="Object 13"/>
                      <p:cNvPicPr>
                        <a:picLocks noChangeAspect="1" noChangeArrowheads="1"/>
                      </p:cNvPicPr>
                      <p:nvPr/>
                    </p:nvPicPr>
                    <p:blipFill>
                      <a:blip r:embed="rId17"/>
                      <a:srcRect/>
                      <a:stretch>
                        <a:fillRect/>
                      </a:stretch>
                    </p:blipFill>
                    <p:spPr bwMode="auto">
                      <a:xfrm>
                        <a:off x="4792171" y="1834882"/>
                        <a:ext cx="371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Arrow Connector 8"/>
          <p:cNvCxnSpPr>
            <a:endCxn id="37919" idx="1"/>
          </p:cNvCxnSpPr>
          <p:nvPr/>
        </p:nvCxnSpPr>
        <p:spPr>
          <a:xfrm>
            <a:off x="533400" y="1219200"/>
            <a:ext cx="4964414" cy="777875"/>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156575" y="2282445"/>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610554" y="2100912"/>
            <a:ext cx="304892" cy="369332"/>
          </a:xfrm>
          <a:prstGeom prst="rect">
            <a:avLst/>
          </a:prstGeom>
          <a:noFill/>
        </p:spPr>
        <p:txBody>
          <a:bodyPr wrap="none" rtlCol="0">
            <a:spAutoFit/>
          </a:bodyPr>
          <a:lstStyle/>
          <a:p>
            <a:r>
              <a:rPr lang="en-US" i="1" dirty="0" err="1"/>
              <a:t>t</a:t>
            </a:r>
            <a:r>
              <a:rPr lang="en-US" i="1" baseline="-25000" dirty="0" err="1">
                <a:latin typeface="Bell MT" panose="02020503060305020303" pitchFamily="18" charset="0"/>
              </a:rPr>
              <a:t>i</a:t>
            </a:r>
            <a:endParaRPr lang="en-US" i="1" baseline="-25000" dirty="0">
              <a:latin typeface="Bell MT" panose="02020503060305020303" pitchFamily="18" charset="0"/>
            </a:endParaRPr>
          </a:p>
        </p:txBody>
      </p:sp>
      <p:sp>
        <p:nvSpPr>
          <p:cNvPr id="30" name="TextBox 29"/>
          <p:cNvSpPr txBox="1"/>
          <p:nvPr/>
        </p:nvSpPr>
        <p:spPr>
          <a:xfrm>
            <a:off x="3966057" y="1208325"/>
            <a:ext cx="1112356" cy="369332"/>
          </a:xfrm>
          <a:prstGeom prst="rect">
            <a:avLst/>
          </a:prstGeom>
          <a:noFill/>
        </p:spPr>
        <p:txBody>
          <a:bodyPr wrap="none" rtlCol="0">
            <a:spAutoFit/>
          </a:bodyPr>
          <a:lstStyle/>
          <a:p>
            <a:r>
              <a:rPr lang="en-US" dirty="0"/>
              <a:t>Definition</a:t>
            </a:r>
          </a:p>
        </p:txBody>
      </p:sp>
      <p:cxnSp>
        <p:nvCxnSpPr>
          <p:cNvPr id="32" name="Straight Connector 31"/>
          <p:cNvCxnSpPr/>
          <p:nvPr/>
        </p:nvCxnSpPr>
        <p:spPr>
          <a:xfrm>
            <a:off x="3657600" y="4724401"/>
            <a:ext cx="838200"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7966605" y="4787375"/>
            <a:ext cx="179000" cy="1524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altLang="en-US">
              <a:solidFill>
                <a:srgbClr val="FFFFFF"/>
              </a:solidFill>
            </a:endParaRPr>
          </a:p>
        </p:txBody>
      </p:sp>
      <p:cxnSp>
        <p:nvCxnSpPr>
          <p:cNvPr id="36" name="Straight Arrow Connector 35"/>
          <p:cNvCxnSpPr/>
          <p:nvPr/>
        </p:nvCxnSpPr>
        <p:spPr>
          <a:xfrm flipH="1" flipV="1">
            <a:off x="5705777" y="2100912"/>
            <a:ext cx="2350329" cy="2623489"/>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458200" y="4863575"/>
            <a:ext cx="304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458200" y="4939775"/>
            <a:ext cx="630301" cy="276999"/>
          </a:xfrm>
          <a:prstGeom prst="rect">
            <a:avLst/>
          </a:prstGeom>
          <a:noFill/>
        </p:spPr>
        <p:txBody>
          <a:bodyPr wrap="none" rtlCol="0">
            <a:spAutoFit/>
          </a:bodyPr>
          <a:lstStyle/>
          <a:p>
            <a:r>
              <a:rPr lang="en-US" sz="1200" dirty="0"/>
              <a:t>Output</a:t>
            </a:r>
          </a:p>
        </p:txBody>
      </p:sp>
      <p:sp>
        <p:nvSpPr>
          <p:cNvPr id="21" name="TextBox 20"/>
          <p:cNvSpPr txBox="1"/>
          <p:nvPr/>
        </p:nvSpPr>
        <p:spPr>
          <a:xfrm>
            <a:off x="0" y="6173325"/>
            <a:ext cx="4495800" cy="646331"/>
          </a:xfrm>
          <a:prstGeom prst="rect">
            <a:avLst/>
          </a:prstGeom>
          <a:noFill/>
        </p:spPr>
        <p:txBody>
          <a:bodyPr wrap="square" rtlCol="0">
            <a:spAutoFit/>
          </a:bodyPr>
          <a:lstStyle/>
          <a:p>
            <a:r>
              <a:rPr lang="en-US" dirty="0"/>
              <a:t>s2 = 1*</a:t>
            </a:r>
            <a:r>
              <a:rPr lang="en-US" dirty="0" err="1"/>
              <a:t>diag</a:t>
            </a:r>
            <a:r>
              <a:rPr lang="en-US" dirty="0"/>
              <a:t>(df2) * e(:,</a:t>
            </a:r>
            <a:r>
              <a:rPr lang="en-US" dirty="0" err="1"/>
              <a:t>i</a:t>
            </a:r>
            <a:r>
              <a:rPr lang="en-US" dirty="0"/>
              <a:t>); %e=A2-T; </a:t>
            </a:r>
          </a:p>
          <a:p>
            <a:r>
              <a:rPr lang="en-US" dirty="0"/>
              <a:t>df2=f’=f(1-f) of layer2, in </a:t>
            </a:r>
            <a:r>
              <a:rPr lang="en-US" dirty="0" err="1"/>
              <a:t>bnppx.m</a:t>
            </a:r>
            <a:endParaRPr lang="en-US" dirty="0"/>
          </a:p>
        </p:txBody>
      </p:sp>
      <p:sp>
        <p:nvSpPr>
          <p:cNvPr id="22" name="Right Brace 21"/>
          <p:cNvSpPr/>
          <p:nvPr/>
        </p:nvSpPr>
        <p:spPr>
          <a:xfrm rot="16200000" flipH="1">
            <a:off x="1784539" y="5297637"/>
            <a:ext cx="184053" cy="15808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2376254" y="5996046"/>
            <a:ext cx="1555234" cy="369332"/>
          </a:xfrm>
          <a:prstGeom prst="rect">
            <a:avLst/>
          </a:prstGeom>
          <a:noFill/>
        </p:spPr>
        <p:txBody>
          <a:bodyPr wrap="none" rtlCol="0">
            <a:spAutoFit/>
          </a:bodyPr>
          <a:lstStyle/>
          <a:p>
            <a:r>
              <a:rPr lang="en-US" dirty="0"/>
              <a:t>Sensitivity (S2)</a:t>
            </a:r>
          </a:p>
        </p:txBody>
      </p:sp>
      <p:cxnSp>
        <p:nvCxnSpPr>
          <p:cNvPr id="6" name="Straight Arrow Connector 5"/>
          <p:cNvCxnSpPr>
            <a:endCxn id="37916" idx="0"/>
          </p:cNvCxnSpPr>
          <p:nvPr/>
        </p:nvCxnSpPr>
        <p:spPr>
          <a:xfrm>
            <a:off x="3657600" y="762000"/>
            <a:ext cx="3138789" cy="1307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37917" idx="0"/>
          </p:cNvCxnSpPr>
          <p:nvPr/>
        </p:nvCxnSpPr>
        <p:spPr>
          <a:xfrm>
            <a:off x="4495800" y="762000"/>
            <a:ext cx="1916113" cy="1325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29" name="Object 28"/>
          <p:cNvGraphicFramePr>
            <a:graphicFrameLocks noChangeAspect="1"/>
          </p:cNvGraphicFramePr>
          <p:nvPr/>
        </p:nvGraphicFramePr>
        <p:xfrm>
          <a:off x="3339608" y="-19317"/>
          <a:ext cx="5708650" cy="1516063"/>
        </p:xfrm>
        <a:graphic>
          <a:graphicData uri="http://schemas.openxmlformats.org/presentationml/2006/ole">
            <mc:AlternateContent xmlns:mc="http://schemas.openxmlformats.org/markup-compatibility/2006">
              <mc:Choice xmlns:v="urn:schemas-microsoft-com:vml" Requires="v">
                <p:oleObj name="Equation" r:id="rId18" imgW="3098520" imgH="825480" progId="Equation.3">
                  <p:embed/>
                </p:oleObj>
              </mc:Choice>
              <mc:Fallback>
                <p:oleObj name="Equation" r:id="rId18" imgW="3098520" imgH="825480" progId="Equation.3">
                  <p:embed/>
                  <p:pic>
                    <p:nvPicPr>
                      <p:cNvPr id="29" name="Object 28"/>
                      <p:cNvPicPr>
                        <a:picLocks noChangeAspect="1" noChangeArrowheads="1"/>
                      </p:cNvPicPr>
                      <p:nvPr/>
                    </p:nvPicPr>
                    <p:blipFill>
                      <a:blip r:embed="rId19"/>
                      <a:srcRect/>
                      <a:stretch>
                        <a:fillRect/>
                      </a:stretch>
                    </p:blipFill>
                    <p:spPr bwMode="auto">
                      <a:xfrm>
                        <a:off x="3339608" y="-19317"/>
                        <a:ext cx="5708650" cy="15160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TextBox 50"/>
          <p:cNvSpPr txBox="1"/>
          <p:nvPr/>
        </p:nvSpPr>
        <p:spPr>
          <a:xfrm>
            <a:off x="4924344" y="3276600"/>
            <a:ext cx="1645827" cy="369332"/>
          </a:xfrm>
          <a:prstGeom prst="rect">
            <a:avLst/>
          </a:prstGeom>
          <a:solidFill>
            <a:schemeClr val="bg2">
              <a:lumMod val="90000"/>
            </a:schemeClr>
          </a:solidFill>
        </p:spPr>
        <p:txBody>
          <a:bodyPr wrap="square" rtlCol="0">
            <a:spAutoFit/>
          </a:bodyPr>
          <a:lstStyle/>
          <a:p>
            <a:r>
              <a:rPr lang="en-US" dirty="0"/>
              <a:t>Overall picture</a:t>
            </a:r>
          </a:p>
        </p:txBody>
      </p:sp>
      <p:cxnSp>
        <p:nvCxnSpPr>
          <p:cNvPr id="4" name="Straight Arrow Connector 3"/>
          <p:cNvCxnSpPr/>
          <p:nvPr/>
        </p:nvCxnSpPr>
        <p:spPr>
          <a:xfrm>
            <a:off x="1876565" y="6182354"/>
            <a:ext cx="547454" cy="7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AA47203-341F-3435-2635-8272CF4E850F}"/>
              </a:ext>
            </a:extLst>
          </p:cNvPr>
          <p:cNvSpPr txBox="1"/>
          <p:nvPr/>
        </p:nvSpPr>
        <p:spPr>
          <a:xfrm>
            <a:off x="7027371" y="3348721"/>
            <a:ext cx="2031491" cy="646331"/>
          </a:xfrm>
          <a:prstGeom prst="rect">
            <a:avLst/>
          </a:prstGeom>
          <a:noFill/>
        </p:spPr>
        <p:txBody>
          <a:bodyPr wrap="square">
            <a:spAutoFit/>
          </a:bodyPr>
          <a:lstStyle/>
          <a:p>
            <a:r>
              <a:rPr lang="en-US" sz="1800" dirty="0"/>
              <a:t>(supervised learning) </a:t>
            </a:r>
          </a:p>
        </p:txBody>
      </p:sp>
    </p:spTree>
    <p:extLst>
      <p:ext uri="{BB962C8B-B14F-4D97-AF65-F5344CB8AC3E}">
        <p14:creationId xmlns:p14="http://schemas.microsoft.com/office/powerpoint/2010/main" val="288603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54454" y="218069"/>
            <a:ext cx="8077200" cy="487362"/>
          </a:xfrm>
        </p:spPr>
        <p:txBody>
          <a:bodyPr>
            <a:normAutofit fontScale="90000"/>
          </a:bodyPr>
          <a:lstStyle/>
          <a:p>
            <a:pPr algn="l"/>
            <a:r>
              <a:rPr lang="en-US" altLang="en-US" sz="2000" dirty="0">
                <a:solidFill>
                  <a:srgbClr val="0070C0"/>
                </a:solidFill>
              </a:rPr>
              <a:t>Case2 of weight updating(</a:t>
            </a:r>
            <a:r>
              <a:rPr lang="en-US" altLang="en-US" sz="2000" dirty="0"/>
              <a:t>backpropagation )</a:t>
            </a:r>
            <a:br>
              <a:rPr lang="en-US" altLang="en-US" sz="2000" dirty="0"/>
            </a:br>
            <a:r>
              <a:rPr lang="en-US" altLang="en-US" sz="2000" dirty="0"/>
              <a:t>(</a:t>
            </a:r>
            <a:r>
              <a:rPr lang="en-US" altLang="en-US" sz="2000" dirty="0" err="1"/>
              <a:t>i</a:t>
            </a:r>
            <a:r>
              <a:rPr lang="en-US" altLang="en-US" sz="2000" dirty="0"/>
              <a:t>) : if neuron in </a:t>
            </a:r>
            <a:r>
              <a:rPr lang="en-US" altLang="en-US" sz="2000" b="1" dirty="0">
                <a:solidFill>
                  <a:srgbClr val="FF0000"/>
                </a:solidFill>
              </a:rPr>
              <a:t>between a hidden and hidden  layer</a:t>
            </a:r>
            <a:r>
              <a:rPr lang="en-US" altLang="en-US" sz="2000" dirty="0"/>
              <a:t>. We want to find</a:t>
            </a:r>
          </a:p>
        </p:txBody>
      </p:sp>
      <p:sp>
        <p:nvSpPr>
          <p:cNvPr id="39939" name="Content Placeholder 2"/>
          <p:cNvSpPr>
            <a:spLocks noGrp="1"/>
          </p:cNvSpPr>
          <p:nvPr>
            <p:ph idx="1"/>
          </p:nvPr>
        </p:nvSpPr>
        <p:spPr>
          <a:xfrm>
            <a:off x="8283162" y="5927170"/>
            <a:ext cx="457200" cy="334962"/>
          </a:xfrm>
        </p:spPr>
        <p:txBody>
          <a:bodyPr>
            <a:normAutofit fontScale="70000" lnSpcReduction="20000"/>
          </a:bodyPr>
          <a:lstStyle/>
          <a:p>
            <a:r>
              <a:rPr lang="en-US" altLang="en-US" dirty="0"/>
              <a:t> </a:t>
            </a:r>
          </a:p>
        </p:txBody>
      </p:sp>
      <p:sp>
        <p:nvSpPr>
          <p:cNvPr id="39940" name="Footer Placeholder 3"/>
          <p:cNvSpPr>
            <a:spLocks noGrp="1"/>
          </p:cNvSpPr>
          <p:nvPr>
            <p:ph type="ftr" sz="quarter" idx="11"/>
          </p:nvPr>
        </p:nvSpPr>
        <p:spPr bwMode="auto">
          <a:xfrm>
            <a:off x="5705062" y="6236732"/>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HK" sz="1200">
                <a:solidFill>
                  <a:srgbClr val="898989"/>
                </a:solidFill>
              </a:rPr>
              <a:t>AI for visually impaired 231124 (v28a)</a:t>
            </a:r>
            <a:endParaRPr lang="en-US" altLang="zh-HK" sz="1200" dirty="0">
              <a:solidFill>
                <a:srgbClr val="898989"/>
              </a:solidFill>
            </a:endParaRPr>
          </a:p>
        </p:txBody>
      </p:sp>
      <p:sp>
        <p:nvSpPr>
          <p:cNvPr id="39941" name="Slide Number Placeholder 4"/>
          <p:cNvSpPr>
            <a:spLocks noGrp="1"/>
          </p:cNvSpPr>
          <p:nvPr>
            <p:ph type="sldNum" sz="quarter" idx="12"/>
          </p:nvPr>
        </p:nvSpPr>
        <p:spPr bwMode="auto">
          <a:xfrm>
            <a:off x="6486112" y="6192282"/>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F42BD951-374D-439C-A469-471C14ADE979}" type="slidenum">
              <a:rPr lang="en-US" altLang="zh-HK" sz="1200">
                <a:solidFill>
                  <a:srgbClr val="898989"/>
                </a:solidFill>
              </a:rPr>
              <a:pPr>
                <a:spcBef>
                  <a:spcPct val="0"/>
                </a:spcBef>
                <a:buFontTx/>
                <a:buNone/>
              </a:pPr>
              <a:t>11</a:t>
            </a:fld>
            <a:endParaRPr lang="en-US" altLang="zh-HK" sz="1200">
              <a:solidFill>
                <a:srgbClr val="898989"/>
              </a:solidFill>
            </a:endParaRPr>
          </a:p>
        </p:txBody>
      </p:sp>
      <p:graphicFrame>
        <p:nvGraphicFramePr>
          <p:cNvPr id="39942" name="Object 5"/>
          <p:cNvGraphicFramePr>
            <a:graphicFrameLocks noChangeAspect="1"/>
          </p:cNvGraphicFramePr>
          <p:nvPr/>
        </p:nvGraphicFramePr>
        <p:xfrm>
          <a:off x="93793" y="858798"/>
          <a:ext cx="5235575" cy="5260975"/>
        </p:xfrm>
        <a:graphic>
          <a:graphicData uri="http://schemas.openxmlformats.org/presentationml/2006/ole">
            <mc:AlternateContent xmlns:mc="http://schemas.openxmlformats.org/markup-compatibility/2006">
              <mc:Choice xmlns:v="urn:schemas-microsoft-com:vml" Requires="v">
                <p:oleObj name="Equation" r:id="rId3" imgW="4267080" imgH="4292280" progId="Equation.3">
                  <p:embed/>
                </p:oleObj>
              </mc:Choice>
              <mc:Fallback>
                <p:oleObj name="Equation" r:id="rId3" imgW="4267080" imgH="4292280" progId="Equation.3">
                  <p:embed/>
                  <p:pic>
                    <p:nvPicPr>
                      <p:cNvPr id="39942" name="Object 5"/>
                      <p:cNvPicPr>
                        <a:picLocks noChangeAspect="1" noChangeArrowheads="1"/>
                      </p:cNvPicPr>
                      <p:nvPr/>
                    </p:nvPicPr>
                    <p:blipFill>
                      <a:blip r:embed="rId4"/>
                      <a:srcRect/>
                      <a:stretch>
                        <a:fillRect/>
                      </a:stretch>
                    </p:blipFill>
                    <p:spPr bwMode="auto">
                      <a:xfrm>
                        <a:off x="93793" y="858798"/>
                        <a:ext cx="5235575" cy="5260975"/>
                      </a:xfrm>
                      <a:prstGeom prst="rect">
                        <a:avLst/>
                      </a:prstGeom>
                      <a:noFill/>
                      <a:ln>
                        <a:noFill/>
                      </a:ln>
                    </p:spPr>
                  </p:pic>
                </p:oleObj>
              </mc:Fallback>
            </mc:AlternateContent>
          </a:graphicData>
        </a:graphic>
      </p:graphicFrame>
      <p:sp>
        <p:nvSpPr>
          <p:cNvPr id="7" name="Oval 6"/>
          <p:cNvSpPr/>
          <p:nvPr/>
        </p:nvSpPr>
        <p:spPr>
          <a:xfrm>
            <a:off x="6976650" y="1207532"/>
            <a:ext cx="1490662"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8" name="Straight Arrow Connector 7"/>
          <p:cNvCxnSpPr>
            <a:stCxn id="27" idx="6"/>
            <a:endCxn id="7" idx="2"/>
          </p:cNvCxnSpPr>
          <p:nvPr/>
        </p:nvCxnSpPr>
        <p:spPr>
          <a:xfrm>
            <a:off x="6190837" y="1722676"/>
            <a:ext cx="785813" cy="13255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7" idx="6"/>
          </p:cNvCxnSpPr>
          <p:nvPr/>
        </p:nvCxnSpPr>
        <p:spPr>
          <a:xfrm>
            <a:off x="6190837" y="1722676"/>
            <a:ext cx="841375" cy="1221581"/>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0"/>
            <a:endCxn id="7" idx="4"/>
          </p:cNvCxnSpPr>
          <p:nvPr/>
        </p:nvCxnSpPr>
        <p:spPr>
          <a:xfrm>
            <a:off x="7721981" y="1207532"/>
            <a:ext cx="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6"/>
          </p:cNvCxnSpPr>
          <p:nvPr/>
        </p:nvCxnSpPr>
        <p:spPr>
          <a:xfrm>
            <a:off x="8467312" y="1855232"/>
            <a:ext cx="27709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053256" y="1207532"/>
            <a:ext cx="1137581" cy="1030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33" name="Straight Connector 32"/>
          <p:cNvCxnSpPr>
            <a:stCxn id="27" idx="0"/>
            <a:endCxn id="27" idx="4"/>
          </p:cNvCxnSpPr>
          <p:nvPr/>
        </p:nvCxnSpPr>
        <p:spPr>
          <a:xfrm>
            <a:off x="5622047" y="1207532"/>
            <a:ext cx="0" cy="1030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7" idx="6"/>
            <a:endCxn id="66" idx="2"/>
          </p:cNvCxnSpPr>
          <p:nvPr/>
        </p:nvCxnSpPr>
        <p:spPr>
          <a:xfrm>
            <a:off x="6190837" y="1722676"/>
            <a:ext cx="925768" cy="3182859"/>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9952" name="Object 53"/>
          <p:cNvGraphicFramePr>
            <a:graphicFrameLocks noChangeAspect="1"/>
          </p:cNvGraphicFramePr>
          <p:nvPr/>
        </p:nvGraphicFramePr>
        <p:xfrm>
          <a:off x="7775575" y="1482725"/>
          <a:ext cx="503238" cy="479425"/>
        </p:xfrm>
        <a:graphic>
          <a:graphicData uri="http://schemas.openxmlformats.org/presentationml/2006/ole">
            <mc:AlternateContent xmlns:mc="http://schemas.openxmlformats.org/markup-compatibility/2006">
              <mc:Choice xmlns:v="urn:schemas-microsoft-com:vml" Requires="v">
                <p:oleObj name="Equation" r:id="rId5" imgW="241200" imgH="228600" progId="Equation.3">
                  <p:embed/>
                </p:oleObj>
              </mc:Choice>
              <mc:Fallback>
                <p:oleObj name="Equation" r:id="rId5" imgW="241200" imgH="228600" progId="Equation.3">
                  <p:embed/>
                  <p:pic>
                    <p:nvPicPr>
                      <p:cNvPr id="39952" name="Object 53"/>
                      <p:cNvPicPr>
                        <a:picLocks noChangeAspect="1" noChangeArrowheads="1"/>
                      </p:cNvPicPr>
                      <p:nvPr/>
                    </p:nvPicPr>
                    <p:blipFill>
                      <a:blip r:embed="rId6"/>
                      <a:srcRect/>
                      <a:stretch>
                        <a:fillRect/>
                      </a:stretch>
                    </p:blipFill>
                    <p:spPr bwMode="auto">
                      <a:xfrm>
                        <a:off x="7775575" y="1482725"/>
                        <a:ext cx="503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1" name="Straight Arrow Connector 70"/>
          <p:cNvCxnSpPr/>
          <p:nvPr/>
        </p:nvCxnSpPr>
        <p:spPr>
          <a:xfrm flipH="1">
            <a:off x="5222046" y="2301580"/>
            <a:ext cx="771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9956" name="Object 71"/>
          <p:cNvGraphicFramePr>
            <a:graphicFrameLocks noChangeAspect="1"/>
          </p:cNvGraphicFramePr>
          <p:nvPr/>
        </p:nvGraphicFramePr>
        <p:xfrm>
          <a:off x="7529680" y="1914699"/>
          <a:ext cx="433387" cy="591104"/>
        </p:xfrm>
        <a:graphic>
          <a:graphicData uri="http://schemas.openxmlformats.org/presentationml/2006/ole">
            <mc:AlternateContent xmlns:mc="http://schemas.openxmlformats.org/markup-compatibility/2006">
              <mc:Choice xmlns:v="urn:schemas-microsoft-com:vml" Requires="v">
                <p:oleObj name="Equation" r:id="rId7" imgW="228600" imgH="228600" progId="Equation.3">
                  <p:embed/>
                </p:oleObj>
              </mc:Choice>
              <mc:Fallback>
                <p:oleObj name="Equation" r:id="rId7" imgW="228600" imgH="228600" progId="Equation.3">
                  <p:embed/>
                  <p:pic>
                    <p:nvPicPr>
                      <p:cNvPr id="39956" name="Object 71"/>
                      <p:cNvPicPr>
                        <a:picLocks noChangeAspect="1" noChangeArrowheads="1"/>
                      </p:cNvPicPr>
                      <p:nvPr/>
                    </p:nvPicPr>
                    <p:blipFill>
                      <a:blip r:embed="rId8"/>
                      <a:srcRect/>
                      <a:stretch>
                        <a:fillRect/>
                      </a:stretch>
                    </p:blipFill>
                    <p:spPr bwMode="auto">
                      <a:xfrm>
                        <a:off x="7529680" y="1914699"/>
                        <a:ext cx="433387" cy="591104"/>
                      </a:xfrm>
                      <a:prstGeom prst="rect">
                        <a:avLst/>
                      </a:prstGeom>
                      <a:noFill/>
                      <a:ln>
                        <a:noFill/>
                      </a:ln>
                    </p:spPr>
                  </p:pic>
                </p:oleObj>
              </mc:Fallback>
            </mc:AlternateContent>
          </a:graphicData>
        </a:graphic>
      </p:graphicFrame>
      <p:cxnSp>
        <p:nvCxnSpPr>
          <p:cNvPr id="47" name="Straight Arrow Connector 46"/>
          <p:cNvCxnSpPr/>
          <p:nvPr/>
        </p:nvCxnSpPr>
        <p:spPr>
          <a:xfrm>
            <a:off x="4377512" y="1775857"/>
            <a:ext cx="675744" cy="1"/>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9958" name="Object 1"/>
          <p:cNvGraphicFramePr>
            <a:graphicFrameLocks noChangeAspect="1"/>
          </p:cNvGraphicFramePr>
          <p:nvPr/>
        </p:nvGraphicFramePr>
        <p:xfrm>
          <a:off x="3979049" y="1365658"/>
          <a:ext cx="398463" cy="514350"/>
        </p:xfrm>
        <a:graphic>
          <a:graphicData uri="http://schemas.openxmlformats.org/presentationml/2006/ole">
            <mc:AlternateContent xmlns:mc="http://schemas.openxmlformats.org/markup-compatibility/2006">
              <mc:Choice xmlns:v="urn:schemas-microsoft-com:vml" Requires="v">
                <p:oleObj name="Equation" r:id="rId9" imgW="177480" imgH="228600" progId="Equation.3">
                  <p:embed/>
                </p:oleObj>
              </mc:Choice>
              <mc:Fallback>
                <p:oleObj name="Equation" r:id="rId9" imgW="177480" imgH="228600" progId="Equation.3">
                  <p:embed/>
                  <p:pic>
                    <p:nvPicPr>
                      <p:cNvPr id="39958" name="Object 1"/>
                      <p:cNvPicPr>
                        <a:picLocks noChangeAspect="1" noChangeArrowheads="1"/>
                      </p:cNvPicPr>
                      <p:nvPr/>
                    </p:nvPicPr>
                    <p:blipFill>
                      <a:blip r:embed="rId10"/>
                      <a:srcRect/>
                      <a:stretch>
                        <a:fillRect/>
                      </a:stretch>
                    </p:blipFill>
                    <p:spPr bwMode="auto">
                      <a:xfrm>
                        <a:off x="3979049" y="1365658"/>
                        <a:ext cx="3984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59" name="Object 28"/>
          <p:cNvGraphicFramePr>
            <a:graphicFrameLocks noChangeAspect="1"/>
          </p:cNvGraphicFramePr>
          <p:nvPr/>
        </p:nvGraphicFramePr>
        <p:xfrm>
          <a:off x="6229801" y="1532573"/>
          <a:ext cx="707884" cy="512762"/>
        </p:xfrm>
        <a:graphic>
          <a:graphicData uri="http://schemas.openxmlformats.org/presentationml/2006/ole">
            <mc:AlternateContent xmlns:mc="http://schemas.openxmlformats.org/markup-compatibility/2006">
              <mc:Choice xmlns:v="urn:schemas-microsoft-com:vml" Requires="v">
                <p:oleObj name="Equation" r:id="rId11" imgW="330120" imgH="241200" progId="Equation.3">
                  <p:embed/>
                </p:oleObj>
              </mc:Choice>
              <mc:Fallback>
                <p:oleObj name="Equation" r:id="rId11" imgW="330120" imgH="241200" progId="Equation.3">
                  <p:embed/>
                  <p:pic>
                    <p:nvPicPr>
                      <p:cNvPr id="39959" name="Object 28"/>
                      <p:cNvPicPr>
                        <a:picLocks noChangeAspect="1" noChangeArrowheads="1"/>
                      </p:cNvPicPr>
                      <p:nvPr/>
                    </p:nvPicPr>
                    <p:blipFill>
                      <a:blip r:embed="rId12"/>
                      <a:srcRect/>
                      <a:stretch>
                        <a:fillRect/>
                      </a:stretch>
                    </p:blipFill>
                    <p:spPr bwMode="auto">
                      <a:xfrm>
                        <a:off x="6229801" y="1532573"/>
                        <a:ext cx="707884" cy="512762"/>
                      </a:xfrm>
                      <a:prstGeom prst="rect">
                        <a:avLst/>
                      </a:prstGeom>
                      <a:noFill/>
                      <a:ln>
                        <a:noFill/>
                      </a:ln>
                    </p:spPr>
                  </p:pic>
                </p:oleObj>
              </mc:Fallback>
            </mc:AlternateContent>
          </a:graphicData>
        </a:graphic>
      </p:graphicFrame>
      <p:sp>
        <p:nvSpPr>
          <p:cNvPr id="57" name="Oval 56"/>
          <p:cNvSpPr/>
          <p:nvPr/>
        </p:nvSpPr>
        <p:spPr>
          <a:xfrm>
            <a:off x="7032212" y="2583895"/>
            <a:ext cx="1486694" cy="1181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58" name="Straight Connector 57"/>
          <p:cNvCxnSpPr>
            <a:stCxn id="57" idx="0"/>
            <a:endCxn id="57" idx="4"/>
          </p:cNvCxnSpPr>
          <p:nvPr/>
        </p:nvCxnSpPr>
        <p:spPr>
          <a:xfrm>
            <a:off x="7775559" y="2583895"/>
            <a:ext cx="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7" idx="6"/>
          </p:cNvCxnSpPr>
          <p:nvPr/>
        </p:nvCxnSpPr>
        <p:spPr>
          <a:xfrm flipV="1">
            <a:off x="8518906" y="3161023"/>
            <a:ext cx="225497" cy="13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7398364" y="3276600"/>
            <a:ext cx="771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7116605" y="4269026"/>
            <a:ext cx="1321594" cy="127301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67" name="Straight Connector 66"/>
          <p:cNvCxnSpPr/>
          <p:nvPr/>
        </p:nvCxnSpPr>
        <p:spPr>
          <a:xfrm>
            <a:off x="7805022" y="4269026"/>
            <a:ext cx="0" cy="1273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66" idx="6"/>
          </p:cNvCxnSpPr>
          <p:nvPr/>
        </p:nvCxnSpPr>
        <p:spPr>
          <a:xfrm>
            <a:off x="8438199" y="4905535"/>
            <a:ext cx="2722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7410345" y="4980068"/>
            <a:ext cx="771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9969" name="Object 13"/>
          <p:cNvGraphicFramePr>
            <a:graphicFrameLocks noChangeAspect="1"/>
          </p:cNvGraphicFramePr>
          <p:nvPr/>
        </p:nvGraphicFramePr>
        <p:xfrm>
          <a:off x="7015163" y="1458913"/>
          <a:ext cx="504825" cy="476250"/>
        </p:xfrm>
        <a:graphic>
          <a:graphicData uri="http://schemas.openxmlformats.org/presentationml/2006/ole">
            <mc:AlternateContent xmlns:mc="http://schemas.openxmlformats.org/markup-compatibility/2006">
              <mc:Choice xmlns:v="urn:schemas-microsoft-com:vml" Requires="v">
                <p:oleObj name="Equation" r:id="rId13" imgW="241200" imgH="228600" progId="Equation.3">
                  <p:embed/>
                </p:oleObj>
              </mc:Choice>
              <mc:Fallback>
                <p:oleObj name="Equation" r:id="rId13" imgW="241200" imgH="228600" progId="Equation.3">
                  <p:embed/>
                  <p:pic>
                    <p:nvPicPr>
                      <p:cNvPr id="39969" name="Object 13"/>
                      <p:cNvPicPr>
                        <a:picLocks noChangeAspect="1" noChangeArrowheads="1"/>
                      </p:cNvPicPr>
                      <p:nvPr/>
                    </p:nvPicPr>
                    <p:blipFill>
                      <a:blip r:embed="rId14"/>
                      <a:srcRect/>
                      <a:stretch>
                        <a:fillRect/>
                      </a:stretch>
                    </p:blipFill>
                    <p:spPr bwMode="auto">
                      <a:xfrm>
                        <a:off x="7015163" y="1458913"/>
                        <a:ext cx="504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76" name="Object 13"/>
          <p:cNvGraphicFramePr>
            <a:graphicFrameLocks noChangeAspect="1"/>
          </p:cNvGraphicFramePr>
          <p:nvPr/>
        </p:nvGraphicFramePr>
        <p:xfrm>
          <a:off x="5172075" y="1471613"/>
          <a:ext cx="371475" cy="503237"/>
        </p:xfrm>
        <a:graphic>
          <a:graphicData uri="http://schemas.openxmlformats.org/presentationml/2006/ole">
            <mc:AlternateContent xmlns:mc="http://schemas.openxmlformats.org/markup-compatibility/2006">
              <mc:Choice xmlns:v="urn:schemas-microsoft-com:vml" Requires="v">
                <p:oleObj name="Equation" r:id="rId15" imgW="177480" imgH="241200" progId="Equation.3">
                  <p:embed/>
                </p:oleObj>
              </mc:Choice>
              <mc:Fallback>
                <p:oleObj name="Equation" r:id="rId15" imgW="177480" imgH="241200" progId="Equation.3">
                  <p:embed/>
                  <p:pic>
                    <p:nvPicPr>
                      <p:cNvPr id="39976" name="Object 13"/>
                      <p:cNvPicPr>
                        <a:picLocks noChangeAspect="1" noChangeArrowheads="1"/>
                      </p:cNvPicPr>
                      <p:nvPr/>
                    </p:nvPicPr>
                    <p:blipFill>
                      <a:blip r:embed="rId16"/>
                      <a:srcRect/>
                      <a:stretch>
                        <a:fillRect/>
                      </a:stretch>
                    </p:blipFill>
                    <p:spPr bwMode="auto">
                      <a:xfrm>
                        <a:off x="5172075" y="1471613"/>
                        <a:ext cx="371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77" name="Object 53"/>
          <p:cNvGraphicFramePr>
            <a:graphicFrameLocks noChangeAspect="1"/>
          </p:cNvGraphicFramePr>
          <p:nvPr/>
        </p:nvGraphicFramePr>
        <p:xfrm>
          <a:off x="5732463" y="1446213"/>
          <a:ext cx="368300" cy="514350"/>
        </p:xfrm>
        <a:graphic>
          <a:graphicData uri="http://schemas.openxmlformats.org/presentationml/2006/ole">
            <mc:AlternateContent xmlns:mc="http://schemas.openxmlformats.org/markup-compatibility/2006">
              <mc:Choice xmlns:v="urn:schemas-microsoft-com:vml" Requires="v">
                <p:oleObj name="Equation" r:id="rId17" imgW="177480" imgH="241200" progId="Equation.3">
                  <p:embed/>
                </p:oleObj>
              </mc:Choice>
              <mc:Fallback>
                <p:oleObj name="Equation" r:id="rId17" imgW="177480" imgH="241200" progId="Equation.3">
                  <p:embed/>
                  <p:pic>
                    <p:nvPicPr>
                      <p:cNvPr id="39977" name="Object 53"/>
                      <p:cNvPicPr>
                        <a:picLocks noChangeAspect="1" noChangeArrowheads="1"/>
                      </p:cNvPicPr>
                      <p:nvPr/>
                    </p:nvPicPr>
                    <p:blipFill>
                      <a:blip r:embed="rId18"/>
                      <a:srcRect/>
                      <a:stretch>
                        <a:fillRect/>
                      </a:stretch>
                    </p:blipFill>
                    <p:spPr bwMode="auto">
                      <a:xfrm>
                        <a:off x="5732463" y="1446213"/>
                        <a:ext cx="3683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80" name="Object 2"/>
          <p:cNvGraphicFramePr>
            <a:graphicFrameLocks noChangeAspect="1"/>
          </p:cNvGraphicFramePr>
          <p:nvPr/>
        </p:nvGraphicFramePr>
        <p:xfrm>
          <a:off x="4268878" y="1003356"/>
          <a:ext cx="893011" cy="747825"/>
        </p:xfrm>
        <a:graphic>
          <a:graphicData uri="http://schemas.openxmlformats.org/presentationml/2006/ole">
            <mc:AlternateContent xmlns:mc="http://schemas.openxmlformats.org/markup-compatibility/2006">
              <mc:Choice xmlns:v="urn:schemas-microsoft-com:vml" Requires="v">
                <p:oleObj name="Equation" r:id="rId19" imgW="266400" imgH="241200" progId="Equation.3">
                  <p:embed/>
                </p:oleObj>
              </mc:Choice>
              <mc:Fallback>
                <p:oleObj name="Equation" r:id="rId19" imgW="266400" imgH="241200" progId="Equation.3">
                  <p:embed/>
                  <p:pic>
                    <p:nvPicPr>
                      <p:cNvPr id="39980" name="Object 2"/>
                      <p:cNvPicPr>
                        <a:picLocks noChangeAspect="1" noChangeArrowheads="1"/>
                      </p:cNvPicPr>
                      <p:nvPr/>
                    </p:nvPicPr>
                    <p:blipFill>
                      <a:blip r:embed="rId20"/>
                      <a:srcRect/>
                      <a:stretch>
                        <a:fillRect/>
                      </a:stretch>
                    </p:blipFill>
                    <p:spPr bwMode="auto">
                      <a:xfrm>
                        <a:off x="4268878" y="1003356"/>
                        <a:ext cx="893011" cy="747825"/>
                      </a:xfrm>
                      <a:prstGeom prst="rect">
                        <a:avLst/>
                      </a:prstGeom>
                      <a:noFill/>
                      <a:ln>
                        <a:noFill/>
                      </a:ln>
                    </p:spPr>
                  </p:pic>
                </p:oleObj>
              </mc:Fallback>
            </mc:AlternateContent>
          </a:graphicData>
        </a:graphic>
      </p:graphicFrame>
      <p:sp>
        <p:nvSpPr>
          <p:cNvPr id="6" name="TextBox 5"/>
          <p:cNvSpPr txBox="1"/>
          <p:nvPr/>
        </p:nvSpPr>
        <p:spPr>
          <a:xfrm>
            <a:off x="7582276" y="5717232"/>
            <a:ext cx="856325" cy="646331"/>
          </a:xfrm>
          <a:prstGeom prst="rect">
            <a:avLst/>
          </a:prstGeom>
          <a:noFill/>
        </p:spPr>
        <p:txBody>
          <a:bodyPr wrap="none" rtlCol="0">
            <a:spAutoFit/>
          </a:bodyPr>
          <a:lstStyle/>
          <a:p>
            <a:r>
              <a:rPr lang="en-US" dirty="0"/>
              <a:t>Output</a:t>
            </a:r>
          </a:p>
          <a:p>
            <a:r>
              <a:rPr lang="en-US" dirty="0"/>
              <a:t>layer</a:t>
            </a:r>
          </a:p>
        </p:txBody>
      </p:sp>
      <p:sp>
        <p:nvSpPr>
          <p:cNvPr id="51" name="TextBox 50"/>
          <p:cNvSpPr txBox="1"/>
          <p:nvPr/>
        </p:nvSpPr>
        <p:spPr>
          <a:xfrm>
            <a:off x="5404679" y="821407"/>
            <a:ext cx="434734" cy="369332"/>
          </a:xfrm>
          <a:prstGeom prst="rect">
            <a:avLst/>
          </a:prstGeom>
          <a:noFill/>
        </p:spPr>
        <p:txBody>
          <a:bodyPr wrap="none" rtlCol="0">
            <a:spAutoFit/>
          </a:bodyPr>
          <a:lstStyle/>
          <a:p>
            <a:r>
              <a:rPr lang="en-US" dirty="0"/>
              <a:t>A1</a:t>
            </a:r>
          </a:p>
        </p:txBody>
      </p:sp>
      <p:graphicFrame>
        <p:nvGraphicFramePr>
          <p:cNvPr id="11" name="Object 10"/>
          <p:cNvGraphicFramePr>
            <a:graphicFrameLocks noChangeAspect="1"/>
          </p:cNvGraphicFramePr>
          <p:nvPr/>
        </p:nvGraphicFramePr>
        <p:xfrm>
          <a:off x="5440363" y="2301875"/>
          <a:ext cx="314325" cy="463550"/>
        </p:xfrm>
        <a:graphic>
          <a:graphicData uri="http://schemas.openxmlformats.org/presentationml/2006/ole">
            <mc:AlternateContent xmlns:mc="http://schemas.openxmlformats.org/markup-compatibility/2006">
              <mc:Choice xmlns:v="urn:schemas-microsoft-com:vml" Requires="v">
                <p:oleObj name="Equation" r:id="rId21" imgW="164880" imgH="241200" progId="Equation.3">
                  <p:embed/>
                </p:oleObj>
              </mc:Choice>
              <mc:Fallback>
                <p:oleObj name="Equation" r:id="rId21" imgW="164880" imgH="241200" progId="Equation.3">
                  <p:embed/>
                  <p:pic>
                    <p:nvPicPr>
                      <p:cNvPr id="11" name="Object 10"/>
                      <p:cNvPicPr>
                        <a:picLocks noChangeAspect="1" noChangeArrowheads="1"/>
                      </p:cNvPicPr>
                      <p:nvPr/>
                    </p:nvPicPr>
                    <p:blipFill>
                      <a:blip r:embed="rId22"/>
                      <a:srcRect/>
                      <a:stretch>
                        <a:fillRect/>
                      </a:stretch>
                    </p:blipFill>
                    <p:spPr bwMode="auto">
                      <a:xfrm>
                        <a:off x="5440363" y="2301875"/>
                        <a:ext cx="314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5" name="Straight Arrow Connector 54"/>
          <p:cNvCxnSpPr/>
          <p:nvPr/>
        </p:nvCxnSpPr>
        <p:spPr>
          <a:xfrm flipH="1">
            <a:off x="7352887" y="1981200"/>
            <a:ext cx="771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746374" y="3886200"/>
            <a:ext cx="5723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767488" y="4070525"/>
            <a:ext cx="5723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095708" y="858798"/>
            <a:ext cx="1312090" cy="369332"/>
          </a:xfrm>
          <a:prstGeom prst="rect">
            <a:avLst/>
          </a:prstGeom>
          <a:noFill/>
        </p:spPr>
        <p:txBody>
          <a:bodyPr wrap="none" rtlCol="0">
            <a:spAutoFit/>
          </a:bodyPr>
          <a:lstStyle/>
          <a:p>
            <a:r>
              <a:rPr lang="en-US" dirty="0">
                <a:solidFill>
                  <a:srgbClr val="FF0000"/>
                </a:solidFill>
              </a:rPr>
              <a:t>Indexed by </a:t>
            </a:r>
            <a:r>
              <a:rPr lang="en-US" i="1" dirty="0">
                <a:solidFill>
                  <a:srgbClr val="FF0000"/>
                </a:solidFill>
              </a:rPr>
              <a:t>i</a:t>
            </a:r>
          </a:p>
        </p:txBody>
      </p:sp>
      <p:graphicFrame>
        <p:nvGraphicFramePr>
          <p:cNvPr id="21" name="Object 20"/>
          <p:cNvGraphicFramePr>
            <a:graphicFrameLocks noChangeAspect="1"/>
          </p:cNvGraphicFramePr>
          <p:nvPr/>
        </p:nvGraphicFramePr>
        <p:xfrm>
          <a:off x="8583613" y="1309688"/>
          <a:ext cx="355600" cy="357187"/>
        </p:xfrm>
        <a:graphic>
          <a:graphicData uri="http://schemas.openxmlformats.org/presentationml/2006/ole">
            <mc:AlternateContent xmlns:mc="http://schemas.openxmlformats.org/markup-compatibility/2006">
              <mc:Choice xmlns:v="urn:schemas-microsoft-com:vml" Requires="v">
                <p:oleObj name="Equation" r:id="rId23" imgW="228600" imgH="228600" progId="Equation.3">
                  <p:embed/>
                </p:oleObj>
              </mc:Choice>
              <mc:Fallback>
                <p:oleObj name="Equation" r:id="rId23" imgW="228600" imgH="228600" progId="Equation.3">
                  <p:embed/>
                  <p:pic>
                    <p:nvPicPr>
                      <p:cNvPr id="21" name="Object 20"/>
                      <p:cNvPicPr/>
                      <p:nvPr/>
                    </p:nvPicPr>
                    <p:blipFill>
                      <a:blip r:embed="rId24"/>
                      <a:stretch>
                        <a:fillRect/>
                      </a:stretch>
                    </p:blipFill>
                    <p:spPr>
                      <a:xfrm>
                        <a:off x="8583613" y="1309688"/>
                        <a:ext cx="355600" cy="357187"/>
                      </a:xfrm>
                      <a:prstGeom prst="rect">
                        <a:avLst/>
                      </a:prstGeom>
                      <a:ln>
                        <a:solidFill>
                          <a:srgbClr val="FF0000"/>
                        </a:solidFill>
                      </a:ln>
                    </p:spPr>
                  </p:pic>
                </p:oleObj>
              </mc:Fallback>
            </mc:AlternateContent>
          </a:graphicData>
        </a:graphic>
      </p:graphicFrame>
      <p:sp>
        <p:nvSpPr>
          <p:cNvPr id="23" name="Rectangle 22"/>
          <p:cNvSpPr/>
          <p:nvPr/>
        </p:nvSpPr>
        <p:spPr>
          <a:xfrm>
            <a:off x="8783582" y="1722676"/>
            <a:ext cx="131818" cy="3916124"/>
          </a:xfrm>
          <a:prstGeom prst="rect">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190837" y="904964"/>
            <a:ext cx="908262" cy="646331"/>
          </a:xfrm>
          <a:prstGeom prst="rect">
            <a:avLst/>
          </a:prstGeom>
          <a:noFill/>
        </p:spPr>
        <p:txBody>
          <a:bodyPr wrap="none" rtlCol="0">
            <a:spAutoFit/>
          </a:bodyPr>
          <a:lstStyle/>
          <a:p>
            <a:r>
              <a:rPr lang="en-US" dirty="0">
                <a:solidFill>
                  <a:srgbClr val="FF0000"/>
                </a:solidFill>
              </a:rPr>
              <a:t>Weight </a:t>
            </a:r>
          </a:p>
          <a:p>
            <a:r>
              <a:rPr lang="en-US" dirty="0">
                <a:solidFill>
                  <a:srgbClr val="FF0000"/>
                </a:solidFill>
              </a:rPr>
              <a:t>Layer L</a:t>
            </a:r>
            <a:endParaRPr lang="en-US" i="1" dirty="0">
              <a:solidFill>
                <a:srgbClr val="FF0000"/>
              </a:solidFill>
            </a:endParaRPr>
          </a:p>
        </p:txBody>
      </p:sp>
      <p:graphicFrame>
        <p:nvGraphicFramePr>
          <p:cNvPr id="2" name="Object 1"/>
          <p:cNvGraphicFramePr>
            <a:graphicFrameLocks noChangeAspect="1"/>
          </p:cNvGraphicFramePr>
          <p:nvPr/>
        </p:nvGraphicFramePr>
        <p:xfrm>
          <a:off x="6477000" y="2163598"/>
          <a:ext cx="891127" cy="599389"/>
        </p:xfrm>
        <a:graphic>
          <a:graphicData uri="http://schemas.openxmlformats.org/presentationml/2006/ole">
            <mc:AlternateContent xmlns:mc="http://schemas.openxmlformats.org/markup-compatibility/2006">
              <mc:Choice xmlns:v="urn:schemas-microsoft-com:vml" Requires="v">
                <p:oleObj name="Equation" r:id="rId25" imgW="355320" imgH="241200" progId="Equation.3">
                  <p:embed/>
                </p:oleObj>
              </mc:Choice>
              <mc:Fallback>
                <p:oleObj name="Equation" r:id="rId25" imgW="355320" imgH="241200" progId="Equation.3">
                  <p:embed/>
                  <p:pic>
                    <p:nvPicPr>
                      <p:cNvPr id="2" name="Object 1"/>
                      <p:cNvPicPr>
                        <a:picLocks noChangeAspect="1" noChangeArrowheads="1"/>
                      </p:cNvPicPr>
                      <p:nvPr/>
                    </p:nvPicPr>
                    <p:blipFill>
                      <a:blip r:embed="rId26"/>
                      <a:srcRect/>
                      <a:stretch>
                        <a:fillRect/>
                      </a:stretch>
                    </p:blipFill>
                    <p:spPr bwMode="auto">
                      <a:xfrm>
                        <a:off x="6477000" y="2163598"/>
                        <a:ext cx="891127" cy="599389"/>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nvGraphicFramePr>
        <p:xfrm>
          <a:off x="7086600" y="2800350"/>
          <a:ext cx="531813" cy="476250"/>
        </p:xfrm>
        <a:graphic>
          <a:graphicData uri="http://schemas.openxmlformats.org/presentationml/2006/ole">
            <mc:AlternateContent xmlns:mc="http://schemas.openxmlformats.org/markup-compatibility/2006">
              <mc:Choice xmlns:v="urn:schemas-microsoft-com:vml" Requires="v">
                <p:oleObj name="Equation" r:id="rId27" imgW="253800" imgH="228600" progId="Equation.3">
                  <p:embed/>
                </p:oleObj>
              </mc:Choice>
              <mc:Fallback>
                <p:oleObj name="Equation" r:id="rId27" imgW="253800" imgH="228600" progId="Equation.3">
                  <p:embed/>
                  <p:pic>
                    <p:nvPicPr>
                      <p:cNvPr id="12" name="Object 11"/>
                      <p:cNvPicPr>
                        <a:picLocks noChangeAspect="1" noChangeArrowheads="1"/>
                      </p:cNvPicPr>
                      <p:nvPr/>
                    </p:nvPicPr>
                    <p:blipFill>
                      <a:blip r:embed="rId28"/>
                      <a:srcRect/>
                      <a:stretch>
                        <a:fillRect/>
                      </a:stretch>
                    </p:blipFill>
                    <p:spPr bwMode="auto">
                      <a:xfrm>
                        <a:off x="7086600" y="2800350"/>
                        <a:ext cx="5318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7246938" y="4429125"/>
          <a:ext cx="531812" cy="476250"/>
        </p:xfrm>
        <a:graphic>
          <a:graphicData uri="http://schemas.openxmlformats.org/presentationml/2006/ole">
            <mc:AlternateContent xmlns:mc="http://schemas.openxmlformats.org/markup-compatibility/2006">
              <mc:Choice xmlns:v="urn:schemas-microsoft-com:vml" Requires="v">
                <p:oleObj name="Equation" r:id="rId29" imgW="253800" imgH="228600" progId="Equation.3">
                  <p:embed/>
                </p:oleObj>
              </mc:Choice>
              <mc:Fallback>
                <p:oleObj name="Equation" r:id="rId29" imgW="253800" imgH="228600" progId="Equation.3">
                  <p:embed/>
                  <p:pic>
                    <p:nvPicPr>
                      <p:cNvPr id="13" name="Object 12"/>
                      <p:cNvPicPr>
                        <a:picLocks noChangeAspect="1" noChangeArrowheads="1"/>
                      </p:cNvPicPr>
                      <p:nvPr/>
                    </p:nvPicPr>
                    <p:blipFill>
                      <a:blip r:embed="rId30"/>
                      <a:srcRect/>
                      <a:stretch>
                        <a:fillRect/>
                      </a:stretch>
                    </p:blipFill>
                    <p:spPr bwMode="auto">
                      <a:xfrm>
                        <a:off x="7246938" y="4429125"/>
                        <a:ext cx="5318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7859713" y="2774950"/>
          <a:ext cx="530225" cy="479425"/>
        </p:xfrm>
        <a:graphic>
          <a:graphicData uri="http://schemas.openxmlformats.org/presentationml/2006/ole">
            <mc:AlternateContent xmlns:mc="http://schemas.openxmlformats.org/markup-compatibility/2006">
              <mc:Choice xmlns:v="urn:schemas-microsoft-com:vml" Requires="v">
                <p:oleObj name="Equation" r:id="rId31" imgW="253800" imgH="228600" progId="Equation.3">
                  <p:embed/>
                </p:oleObj>
              </mc:Choice>
              <mc:Fallback>
                <p:oleObj name="Equation" r:id="rId31" imgW="253800" imgH="228600" progId="Equation.3">
                  <p:embed/>
                  <p:pic>
                    <p:nvPicPr>
                      <p:cNvPr id="14" name="Object 13"/>
                      <p:cNvPicPr>
                        <a:picLocks noChangeAspect="1" noChangeArrowheads="1"/>
                      </p:cNvPicPr>
                      <p:nvPr/>
                    </p:nvPicPr>
                    <p:blipFill>
                      <a:blip r:embed="rId32"/>
                      <a:srcRect/>
                      <a:stretch>
                        <a:fillRect/>
                      </a:stretch>
                    </p:blipFill>
                    <p:spPr bwMode="auto">
                      <a:xfrm>
                        <a:off x="7859713" y="2774950"/>
                        <a:ext cx="5302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7759700" y="4425950"/>
          <a:ext cx="528638" cy="479425"/>
        </p:xfrm>
        <a:graphic>
          <a:graphicData uri="http://schemas.openxmlformats.org/presentationml/2006/ole">
            <mc:AlternateContent xmlns:mc="http://schemas.openxmlformats.org/markup-compatibility/2006">
              <mc:Choice xmlns:v="urn:schemas-microsoft-com:vml" Requires="v">
                <p:oleObj name="Equation" r:id="rId33" imgW="253800" imgH="228600" progId="Equation.3">
                  <p:embed/>
                </p:oleObj>
              </mc:Choice>
              <mc:Fallback>
                <p:oleObj name="Equation" r:id="rId33" imgW="253800" imgH="228600" progId="Equation.3">
                  <p:embed/>
                  <p:pic>
                    <p:nvPicPr>
                      <p:cNvPr id="15" name="Object 14"/>
                      <p:cNvPicPr>
                        <a:picLocks noChangeAspect="1" noChangeArrowheads="1"/>
                      </p:cNvPicPr>
                      <p:nvPr/>
                    </p:nvPicPr>
                    <p:blipFill>
                      <a:blip r:embed="rId34"/>
                      <a:srcRect/>
                      <a:stretch>
                        <a:fillRect/>
                      </a:stretch>
                    </p:blipFill>
                    <p:spPr bwMode="auto">
                      <a:xfrm>
                        <a:off x="7759700" y="4425950"/>
                        <a:ext cx="5286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7518400" y="3160713"/>
          <a:ext cx="457200" cy="590550"/>
        </p:xfrm>
        <a:graphic>
          <a:graphicData uri="http://schemas.openxmlformats.org/presentationml/2006/ole">
            <mc:AlternateContent xmlns:mc="http://schemas.openxmlformats.org/markup-compatibility/2006">
              <mc:Choice xmlns:v="urn:schemas-microsoft-com:vml" Requires="v">
                <p:oleObj name="Equation" r:id="rId35" imgW="241200" imgH="228600" progId="Equation.3">
                  <p:embed/>
                </p:oleObj>
              </mc:Choice>
              <mc:Fallback>
                <p:oleObj name="Equation" r:id="rId35" imgW="241200" imgH="228600" progId="Equation.3">
                  <p:embed/>
                  <p:pic>
                    <p:nvPicPr>
                      <p:cNvPr id="17" name="Object 16"/>
                      <p:cNvPicPr>
                        <a:picLocks noChangeAspect="1" noChangeArrowheads="1"/>
                      </p:cNvPicPr>
                      <p:nvPr/>
                    </p:nvPicPr>
                    <p:blipFill>
                      <a:blip r:embed="rId36"/>
                      <a:srcRect/>
                      <a:stretch>
                        <a:fillRect/>
                      </a:stretch>
                    </p:blipFill>
                    <p:spPr bwMode="auto">
                      <a:xfrm>
                        <a:off x="7518400" y="3160713"/>
                        <a:ext cx="457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7596188" y="4946650"/>
          <a:ext cx="457200" cy="590550"/>
        </p:xfrm>
        <a:graphic>
          <a:graphicData uri="http://schemas.openxmlformats.org/presentationml/2006/ole">
            <mc:AlternateContent xmlns:mc="http://schemas.openxmlformats.org/markup-compatibility/2006">
              <mc:Choice xmlns:v="urn:schemas-microsoft-com:vml" Requires="v">
                <p:oleObj name="Equation" r:id="rId37" imgW="241200" imgH="228600" progId="Equation.3">
                  <p:embed/>
                </p:oleObj>
              </mc:Choice>
              <mc:Fallback>
                <p:oleObj name="Equation" r:id="rId37" imgW="241200" imgH="228600" progId="Equation.3">
                  <p:embed/>
                  <p:pic>
                    <p:nvPicPr>
                      <p:cNvPr id="19" name="Object 18"/>
                      <p:cNvPicPr>
                        <a:picLocks noChangeAspect="1" noChangeArrowheads="1"/>
                      </p:cNvPicPr>
                      <p:nvPr/>
                    </p:nvPicPr>
                    <p:blipFill>
                      <a:blip r:embed="rId38"/>
                      <a:srcRect/>
                      <a:stretch>
                        <a:fillRect/>
                      </a:stretch>
                    </p:blipFill>
                    <p:spPr bwMode="auto">
                      <a:xfrm>
                        <a:off x="7596188" y="4946650"/>
                        <a:ext cx="457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nvGraphicFramePr>
        <p:xfrm>
          <a:off x="6484712" y="3429634"/>
          <a:ext cx="983876" cy="663750"/>
        </p:xfrm>
        <a:graphic>
          <a:graphicData uri="http://schemas.openxmlformats.org/presentationml/2006/ole">
            <mc:AlternateContent xmlns:mc="http://schemas.openxmlformats.org/markup-compatibility/2006">
              <mc:Choice xmlns:v="urn:schemas-microsoft-com:vml" Requires="v">
                <p:oleObj name="Equation" r:id="rId39" imgW="355320" imgH="241200" progId="Equation.3">
                  <p:embed/>
                </p:oleObj>
              </mc:Choice>
              <mc:Fallback>
                <p:oleObj name="Equation" r:id="rId39" imgW="355320" imgH="241200" progId="Equation.3">
                  <p:embed/>
                  <p:pic>
                    <p:nvPicPr>
                      <p:cNvPr id="26" name="Object 25"/>
                      <p:cNvPicPr>
                        <a:picLocks noChangeAspect="1" noChangeArrowheads="1"/>
                      </p:cNvPicPr>
                      <p:nvPr/>
                    </p:nvPicPr>
                    <p:blipFill>
                      <a:blip r:embed="rId40"/>
                      <a:srcRect/>
                      <a:stretch>
                        <a:fillRect/>
                      </a:stretch>
                    </p:blipFill>
                    <p:spPr bwMode="auto">
                      <a:xfrm>
                        <a:off x="6484712" y="3429634"/>
                        <a:ext cx="983876" cy="663750"/>
                      </a:xfrm>
                      <a:prstGeom prst="rect">
                        <a:avLst/>
                      </a:prstGeom>
                      <a:noFill/>
                      <a:ln>
                        <a:noFill/>
                      </a:ln>
                    </p:spPr>
                  </p:pic>
                </p:oleObj>
              </mc:Fallback>
            </mc:AlternateContent>
          </a:graphicData>
        </a:graphic>
      </p:graphicFrame>
      <p:sp>
        <p:nvSpPr>
          <p:cNvPr id="36" name="TextBox 35"/>
          <p:cNvSpPr txBox="1"/>
          <p:nvPr/>
        </p:nvSpPr>
        <p:spPr>
          <a:xfrm>
            <a:off x="4248256" y="5208629"/>
            <a:ext cx="2868349" cy="338554"/>
          </a:xfrm>
          <a:prstGeom prst="rect">
            <a:avLst/>
          </a:prstGeom>
          <a:noFill/>
          <a:ln>
            <a:solidFill>
              <a:schemeClr val="accent1"/>
            </a:solidFill>
          </a:ln>
        </p:spPr>
        <p:txBody>
          <a:bodyPr wrap="none" rtlCol="0">
            <a:spAutoFit/>
          </a:bodyPr>
          <a:lstStyle/>
          <a:p>
            <a:r>
              <a:rPr lang="en-US" sz="1600" dirty="0"/>
              <a:t> sensitivity of layer indexed by </a:t>
            </a:r>
            <a:r>
              <a:rPr lang="en-US" sz="1600" i="1" dirty="0"/>
              <a:t>i</a:t>
            </a:r>
          </a:p>
        </p:txBody>
      </p:sp>
      <p:cxnSp>
        <p:nvCxnSpPr>
          <p:cNvPr id="39" name="Straight Arrow Connector 38"/>
          <p:cNvCxnSpPr>
            <a:stCxn id="36" idx="1"/>
          </p:cNvCxnSpPr>
          <p:nvPr/>
        </p:nvCxnSpPr>
        <p:spPr>
          <a:xfrm flipH="1">
            <a:off x="1219200" y="5377906"/>
            <a:ext cx="3029056" cy="3393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914400" y="6363563"/>
            <a:ext cx="2690352" cy="369332"/>
          </a:xfrm>
          <a:prstGeom prst="rect">
            <a:avLst/>
          </a:prstGeom>
          <a:noFill/>
        </p:spPr>
        <p:txBody>
          <a:bodyPr wrap="none" rtlCol="0">
            <a:spAutoFit/>
          </a:bodyPr>
          <a:lstStyle/>
          <a:p>
            <a:r>
              <a:rPr lang="en-US" i="1" dirty="0" err="1"/>
              <a:t>S</a:t>
            </a:r>
            <a:r>
              <a:rPr lang="en-US" i="1" baseline="-25000" dirty="0" err="1"/>
              <a:t>j</a:t>
            </a:r>
            <a:r>
              <a:rPr lang="en-US" dirty="0"/>
              <a:t>: sensitivity for layer </a:t>
            </a:r>
            <a:r>
              <a:rPr lang="en-US" i="1" dirty="0"/>
              <a:t>j</a:t>
            </a:r>
            <a:r>
              <a:rPr lang="en-US" dirty="0"/>
              <a:t> to </a:t>
            </a:r>
            <a:r>
              <a:rPr lang="en-US" i="1" dirty="0"/>
              <a:t>i</a:t>
            </a:r>
          </a:p>
        </p:txBody>
      </p:sp>
      <p:cxnSp>
        <p:nvCxnSpPr>
          <p:cNvPr id="39944" name="Straight Arrow Connector 39943"/>
          <p:cNvCxnSpPr/>
          <p:nvPr/>
        </p:nvCxnSpPr>
        <p:spPr>
          <a:xfrm flipH="1" flipV="1">
            <a:off x="5222046" y="3314105"/>
            <a:ext cx="771526" cy="17629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nvGraphicFramePr>
        <p:xfrm>
          <a:off x="4190693" y="2712720"/>
          <a:ext cx="2065333" cy="570905"/>
        </p:xfrm>
        <a:graphic>
          <a:graphicData uri="http://schemas.openxmlformats.org/presentationml/2006/ole">
            <mc:AlternateContent xmlns:mc="http://schemas.openxmlformats.org/markup-compatibility/2006">
              <mc:Choice xmlns:v="urn:schemas-microsoft-com:vml" Requires="v">
                <p:oleObj name="Equation" r:id="rId41" imgW="1562040" imgH="431640" progId="Equation.3">
                  <p:embed/>
                </p:oleObj>
              </mc:Choice>
              <mc:Fallback>
                <p:oleObj name="Equation" r:id="rId41" imgW="1562040" imgH="431640" progId="Equation.3">
                  <p:embed/>
                  <p:pic>
                    <p:nvPicPr>
                      <p:cNvPr id="9" name="Object 8"/>
                      <p:cNvPicPr/>
                      <p:nvPr/>
                    </p:nvPicPr>
                    <p:blipFill>
                      <a:blip r:embed="rId42"/>
                      <a:stretch>
                        <a:fillRect/>
                      </a:stretch>
                    </p:blipFill>
                    <p:spPr>
                      <a:xfrm>
                        <a:off x="4190693" y="2712720"/>
                        <a:ext cx="2065333" cy="570905"/>
                      </a:xfrm>
                      <a:prstGeom prst="rect">
                        <a:avLst/>
                      </a:prstGeom>
                      <a:ln>
                        <a:solidFill>
                          <a:srgbClr val="FF0000"/>
                        </a:solidFill>
                      </a:ln>
                    </p:spPr>
                  </p:pic>
                </p:oleObj>
              </mc:Fallback>
            </mc:AlternateContent>
          </a:graphicData>
        </a:graphic>
      </p:graphicFrame>
      <p:sp>
        <p:nvSpPr>
          <p:cNvPr id="22" name="Freeform 21"/>
          <p:cNvSpPr/>
          <p:nvPr/>
        </p:nvSpPr>
        <p:spPr>
          <a:xfrm>
            <a:off x="487680" y="710765"/>
            <a:ext cx="4145280" cy="493195"/>
          </a:xfrm>
          <a:custGeom>
            <a:avLst/>
            <a:gdLst>
              <a:gd name="connsiteX0" fmla="*/ 0 w 4145280"/>
              <a:gd name="connsiteY0" fmla="*/ 279835 h 493195"/>
              <a:gd name="connsiteX1" fmla="*/ 1859280 w 4145280"/>
              <a:gd name="connsiteY1" fmla="*/ 5515 h 493195"/>
              <a:gd name="connsiteX2" fmla="*/ 3550920 w 4145280"/>
              <a:gd name="connsiteY2" fmla="*/ 127435 h 493195"/>
              <a:gd name="connsiteX3" fmla="*/ 4145280 w 4145280"/>
              <a:gd name="connsiteY3" fmla="*/ 493195 h 493195"/>
            </a:gdLst>
            <a:ahLst/>
            <a:cxnLst>
              <a:cxn ang="0">
                <a:pos x="connsiteX0" y="connsiteY0"/>
              </a:cxn>
              <a:cxn ang="0">
                <a:pos x="connsiteX1" y="connsiteY1"/>
              </a:cxn>
              <a:cxn ang="0">
                <a:pos x="connsiteX2" y="connsiteY2"/>
              </a:cxn>
              <a:cxn ang="0">
                <a:pos x="connsiteX3" y="connsiteY3"/>
              </a:cxn>
            </a:cxnLst>
            <a:rect l="l" t="t" r="r" b="b"/>
            <a:pathLst>
              <a:path w="4145280" h="493195">
                <a:moveTo>
                  <a:pt x="0" y="279835"/>
                </a:moveTo>
                <a:cubicBezTo>
                  <a:pt x="633730" y="155375"/>
                  <a:pt x="1267460" y="30915"/>
                  <a:pt x="1859280" y="5515"/>
                </a:cubicBezTo>
                <a:cubicBezTo>
                  <a:pt x="2451100" y="-19885"/>
                  <a:pt x="3169920" y="46155"/>
                  <a:pt x="3550920" y="127435"/>
                </a:cubicBezTo>
                <a:cubicBezTo>
                  <a:pt x="3931920" y="208715"/>
                  <a:pt x="4038600" y="350955"/>
                  <a:pt x="4145280" y="493195"/>
                </a:cubicBezTo>
              </a:path>
            </a:pathLst>
          </a:cu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4900998" y="5777247"/>
            <a:ext cx="1562864" cy="369332"/>
          </a:xfrm>
          <a:prstGeom prst="rect">
            <a:avLst/>
          </a:prstGeom>
          <a:solidFill>
            <a:schemeClr val="bg2">
              <a:lumMod val="90000"/>
            </a:schemeClr>
          </a:solidFill>
        </p:spPr>
        <p:txBody>
          <a:bodyPr wrap="none" rtlCol="0">
            <a:spAutoFit/>
          </a:bodyPr>
          <a:lstStyle/>
          <a:p>
            <a:r>
              <a:rPr lang="en-US" dirty="0"/>
              <a:t>Overall picture</a:t>
            </a:r>
          </a:p>
        </p:txBody>
      </p:sp>
      <p:cxnSp>
        <p:nvCxnSpPr>
          <p:cNvPr id="4" name="Straight Arrow Connector 3"/>
          <p:cNvCxnSpPr/>
          <p:nvPr/>
        </p:nvCxnSpPr>
        <p:spPr>
          <a:xfrm flipV="1">
            <a:off x="1091742" y="5985816"/>
            <a:ext cx="0" cy="412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C8C3603-80A7-BAEE-41CE-9214F0048AB4}"/>
              </a:ext>
            </a:extLst>
          </p:cNvPr>
          <p:cNvSpPr txBox="1"/>
          <p:nvPr/>
        </p:nvSpPr>
        <p:spPr>
          <a:xfrm>
            <a:off x="5940811" y="116638"/>
            <a:ext cx="3203189" cy="372976"/>
          </a:xfrm>
          <a:prstGeom prst="rect">
            <a:avLst/>
          </a:prstGeom>
          <a:noFill/>
        </p:spPr>
        <p:txBody>
          <a:bodyPr wrap="square">
            <a:spAutoFit/>
          </a:bodyPr>
          <a:lstStyle/>
          <a:p>
            <a:r>
              <a:rPr lang="en-US" sz="1800" dirty="0"/>
              <a:t>(supervised learning) </a:t>
            </a:r>
          </a:p>
        </p:txBody>
      </p:sp>
    </p:spTree>
    <p:extLst>
      <p:ext uri="{BB962C8B-B14F-4D97-AF65-F5344CB8AC3E}">
        <p14:creationId xmlns:p14="http://schemas.microsoft.com/office/powerpoint/2010/main" val="132670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18E-7EAC-E4BB-15C7-71B35CA89DE1}"/>
              </a:ext>
            </a:extLst>
          </p:cNvPr>
          <p:cNvSpPr>
            <a:spLocks noGrp="1"/>
          </p:cNvSpPr>
          <p:nvPr>
            <p:ph type="title"/>
          </p:nvPr>
        </p:nvSpPr>
        <p:spPr/>
        <p:txBody>
          <a:bodyPr/>
          <a:lstStyle/>
          <a:p>
            <a:r>
              <a:rPr lang="en-US" dirty="0"/>
              <a:t>Overview of techniques</a:t>
            </a:r>
            <a:endParaRPr lang="en-HK" dirty="0"/>
          </a:p>
        </p:txBody>
      </p:sp>
      <p:sp>
        <p:nvSpPr>
          <p:cNvPr id="3" name="Content Placeholder 2">
            <a:extLst>
              <a:ext uri="{FF2B5EF4-FFF2-40B4-BE49-F238E27FC236}">
                <a16:creationId xmlns:a16="http://schemas.microsoft.com/office/drawing/2014/main" id="{8A9B9D58-B155-70BD-86F5-F78F8235702C}"/>
              </a:ext>
            </a:extLst>
          </p:cNvPr>
          <p:cNvSpPr>
            <a:spLocks noGrp="1"/>
          </p:cNvSpPr>
          <p:nvPr>
            <p:ph idx="1"/>
          </p:nvPr>
        </p:nvSpPr>
        <p:spPr/>
        <p:txBody>
          <a:bodyPr>
            <a:normAutofit/>
          </a:bodyPr>
          <a:lstStyle/>
          <a:p>
            <a:pPr marL="914400" lvl="1" indent="-457200">
              <a:buFont typeface="+mj-lt"/>
              <a:buAutoNum type="arabicParenR"/>
            </a:pPr>
            <a:r>
              <a:rPr lang="en-US" dirty="0"/>
              <a:t>Neural network</a:t>
            </a:r>
          </a:p>
          <a:p>
            <a:pPr marL="1371600" lvl="2" indent="-457200">
              <a:buFont typeface="+mj-lt"/>
              <a:buAutoNum type="alphaLcParenR"/>
            </a:pPr>
            <a:r>
              <a:rPr lang="en-US" dirty="0"/>
              <a:t>Basic neural network model</a:t>
            </a:r>
          </a:p>
          <a:p>
            <a:pPr marL="1371600" lvl="2" indent="-457200">
              <a:buFont typeface="+mj-lt"/>
              <a:buAutoNum type="alphaLcParenR"/>
            </a:pPr>
            <a:r>
              <a:rPr lang="en-US" dirty="0">
                <a:solidFill>
                  <a:srgbClr val="FF0000"/>
                </a:solidFill>
              </a:rPr>
              <a:t>Convolution Neural Network (CNN), parallel method</a:t>
            </a:r>
          </a:p>
          <a:p>
            <a:pPr marL="1371600" lvl="2" indent="-457200">
              <a:buFont typeface="+mj-lt"/>
              <a:buAutoNum type="alphaLcParenR"/>
            </a:pPr>
            <a:r>
              <a:rPr lang="en-US" dirty="0"/>
              <a:t>Recurrent Neural Network (RNN),sequential method</a:t>
            </a:r>
          </a:p>
          <a:p>
            <a:pPr marL="1371600" lvl="2" indent="-457200">
              <a:buFont typeface="+mj-lt"/>
              <a:buAutoNum type="alphaLcParenR"/>
            </a:pPr>
            <a:r>
              <a:rPr lang="en-US" dirty="0"/>
              <a:t>Transformer , parallel + sequential method</a:t>
            </a:r>
          </a:p>
          <a:p>
            <a:pPr marL="914400" lvl="1" indent="-457200">
              <a:buFont typeface="+mj-lt"/>
              <a:buAutoNum type="arabicParenR"/>
            </a:pPr>
            <a:r>
              <a:rPr lang="en-US" dirty="0"/>
              <a:t>Computer Vision</a:t>
            </a:r>
          </a:p>
          <a:p>
            <a:pPr marL="1371600" lvl="2" indent="-457200">
              <a:buFont typeface="+mj-lt"/>
              <a:buAutoNum type="alphaLcParenR"/>
            </a:pPr>
            <a:r>
              <a:rPr lang="en-US" dirty="0"/>
              <a:t>Object recognition</a:t>
            </a:r>
          </a:p>
          <a:p>
            <a:pPr marL="1371600" lvl="2" indent="-457200">
              <a:buFont typeface="+mj-lt"/>
              <a:buAutoNum type="alphaLcParenR"/>
            </a:pPr>
            <a:r>
              <a:rPr lang="en-US" dirty="0"/>
              <a:t>You only look once model YOLO </a:t>
            </a:r>
          </a:p>
          <a:p>
            <a:pPr marL="1371600" lvl="2" indent="-457200">
              <a:buFont typeface="+mj-lt"/>
              <a:buAutoNum type="alphaLcParenR"/>
            </a:pPr>
            <a:r>
              <a:rPr lang="en-US" dirty="0"/>
              <a:t>Photometry for 3d reconstruction &amp; location identification</a:t>
            </a:r>
          </a:p>
          <a:p>
            <a:pPr marL="914400" lvl="1" indent="-457200">
              <a:buFont typeface="+mj-lt"/>
              <a:buAutoNum type="arabicParenR"/>
            </a:pPr>
            <a:r>
              <a:rPr lang="en-US" dirty="0"/>
              <a:t>Speech synthesis</a:t>
            </a:r>
          </a:p>
          <a:p>
            <a:pPr marL="1371600" lvl="2" indent="-457200">
              <a:buFont typeface="+mj-lt"/>
              <a:buAutoNum type="alphaLcParenR"/>
            </a:pPr>
            <a:r>
              <a:rPr lang="en-US" dirty="0"/>
              <a:t>Speech signal analysis</a:t>
            </a:r>
          </a:p>
          <a:p>
            <a:pPr marL="1371600" lvl="2" indent="-457200">
              <a:buFont typeface="+mj-lt"/>
              <a:buAutoNum type="alphaLcParenR"/>
            </a:pPr>
            <a:r>
              <a:rPr lang="en-US" dirty="0"/>
              <a:t>Stereo sound localization</a:t>
            </a:r>
          </a:p>
          <a:p>
            <a:endParaRPr lang="en-HK" dirty="0"/>
          </a:p>
        </p:txBody>
      </p:sp>
      <p:sp>
        <p:nvSpPr>
          <p:cNvPr id="4" name="Footer Placeholder 3">
            <a:extLst>
              <a:ext uri="{FF2B5EF4-FFF2-40B4-BE49-F238E27FC236}">
                <a16:creationId xmlns:a16="http://schemas.microsoft.com/office/drawing/2014/main" id="{93D3F808-CE7D-AF1B-892A-7421C32DC59B}"/>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E529D9A-3345-0CF3-B210-5C76DD4EAD24}"/>
              </a:ext>
            </a:extLst>
          </p:cNvPr>
          <p:cNvSpPr>
            <a:spLocks noGrp="1"/>
          </p:cNvSpPr>
          <p:nvPr>
            <p:ph type="sldNum" sz="quarter" idx="12"/>
          </p:nvPr>
        </p:nvSpPr>
        <p:spPr/>
        <p:txBody>
          <a:bodyPr/>
          <a:lstStyle/>
          <a:p>
            <a:fld id="{C0A948C2-FB59-49C2-8DA2-43C250BED816}" type="slidenum">
              <a:rPr lang="en-HK" smtClean="0"/>
              <a:t>12</a:t>
            </a:fld>
            <a:endParaRPr lang="en-HK"/>
          </a:p>
        </p:txBody>
      </p:sp>
    </p:spTree>
    <p:extLst>
      <p:ext uri="{BB962C8B-B14F-4D97-AF65-F5344CB8AC3E}">
        <p14:creationId xmlns:p14="http://schemas.microsoft.com/office/powerpoint/2010/main" val="1633264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1b)Convolution Neural Networks (CNN)</a:t>
            </a:r>
          </a:p>
        </p:txBody>
      </p:sp>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p:txBody>
          <a:bodyPr/>
          <a:lstStyle/>
          <a:p>
            <a:r>
              <a:rPr lang="en-US" altLang="en-US"/>
              <a:t>AI for visually impaired 231124 (v28a)</a:t>
            </a:r>
          </a:p>
        </p:txBody>
      </p:sp>
      <p:sp>
        <p:nvSpPr>
          <p:cNvPr id="5" name="Slide Number Placeholder 4"/>
          <p:cNvSpPr>
            <a:spLocks noGrp="1"/>
          </p:cNvSpPr>
          <p:nvPr>
            <p:ph type="sldNum" sz="quarter" idx="12"/>
          </p:nvPr>
        </p:nvSpPr>
        <p:spPr/>
        <p:txBody>
          <a:bodyPr/>
          <a:lstStyle/>
          <a:p>
            <a:fld id="{6C5C3E90-4FE7-4819-A653-72C8A991D393}" type="slidenum">
              <a:rPr lang="en-US" altLang="en-US" smtClean="0"/>
              <a:pPr/>
              <a:t>13</a:t>
            </a:fld>
            <a:endParaRPr lang="en-US" altLang="en-US"/>
          </a:p>
        </p:txBody>
      </p:sp>
      <p:pic>
        <p:nvPicPr>
          <p:cNvPr id="6" name="Picture 2" descr="https://adeshpande3.github.io/assets/LeNe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8276893"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43000" y="1611868"/>
            <a:ext cx="6384376" cy="369332"/>
          </a:xfrm>
          <a:prstGeom prst="rect">
            <a:avLst/>
          </a:prstGeom>
          <a:noFill/>
        </p:spPr>
        <p:txBody>
          <a:bodyPr wrap="none" rtlCol="0">
            <a:spAutoFit/>
          </a:bodyPr>
          <a:lstStyle/>
          <a:p>
            <a:r>
              <a:rPr lang="en-US" dirty="0"/>
              <a:t>Input       conv.                  subs. conv       subs    fully   </a:t>
            </a:r>
            <a:r>
              <a:rPr lang="en-US" dirty="0" err="1"/>
              <a:t>fully</a:t>
            </a:r>
            <a:r>
              <a:rPr lang="en-US" dirty="0"/>
              <a:t>  output</a:t>
            </a:r>
          </a:p>
        </p:txBody>
      </p:sp>
      <p:sp>
        <p:nvSpPr>
          <p:cNvPr id="8" name="Rectangle 7"/>
          <p:cNvSpPr/>
          <p:nvPr/>
        </p:nvSpPr>
        <p:spPr>
          <a:xfrm>
            <a:off x="838200" y="5029200"/>
            <a:ext cx="7772400" cy="1200329"/>
          </a:xfrm>
          <a:prstGeom prst="rect">
            <a:avLst/>
          </a:prstGeom>
        </p:spPr>
        <p:txBody>
          <a:bodyPr wrap="square">
            <a:spAutoFit/>
          </a:bodyPr>
          <a:lstStyle/>
          <a:p>
            <a:pPr marL="285750" indent="-285750">
              <a:buFont typeface="Arial" panose="020B0604020202020204" pitchFamily="34" charset="0"/>
              <a:buChar char="•"/>
            </a:pPr>
            <a:r>
              <a:rPr lang="en-US" dirty="0"/>
              <a:t>Alternating </a:t>
            </a:r>
            <a:r>
              <a:rPr lang="en-US" u="sng" dirty="0"/>
              <a:t>Convolution (conv)</a:t>
            </a:r>
            <a:r>
              <a:rPr lang="en-US" dirty="0"/>
              <a:t> and </a:t>
            </a:r>
            <a:r>
              <a:rPr lang="en-US" u="sng" dirty="0"/>
              <a:t>subsampling layer (subs)</a:t>
            </a:r>
          </a:p>
          <a:p>
            <a:pPr marL="742950" lvl="1" indent="-285750">
              <a:buFont typeface="Arial" panose="020B0604020202020204" pitchFamily="34" charset="0"/>
              <a:buChar char="•"/>
            </a:pPr>
            <a:r>
              <a:rPr lang="en-US" u="sng" dirty="0">
                <a:solidFill>
                  <a:srgbClr val="00B050"/>
                </a:solidFill>
              </a:rPr>
              <a:t>But some architectures skip some of the subsampling layers (subs), it is up to the designer to decide</a:t>
            </a:r>
          </a:p>
          <a:p>
            <a:pPr marL="285750" indent="-285750">
              <a:buFont typeface="Arial" panose="020B0604020202020204" pitchFamily="34" charset="0"/>
              <a:buChar char="•"/>
            </a:pPr>
            <a:r>
              <a:rPr lang="en-US" dirty="0"/>
              <a:t>Subsampling allows the features to be flexibly positioned</a:t>
            </a:r>
          </a:p>
        </p:txBody>
      </p:sp>
    </p:spTree>
    <p:extLst>
      <p:ext uri="{BB962C8B-B14F-4D97-AF65-F5344CB8AC3E}">
        <p14:creationId xmlns:p14="http://schemas.microsoft.com/office/powerpoint/2010/main" val="80545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28625" y="23019"/>
            <a:ext cx="7886700" cy="1325563"/>
          </a:xfrm>
        </p:spPr>
        <p:txBody>
          <a:bodyPr/>
          <a:lstStyle/>
          <a:p>
            <a:r>
              <a:rPr lang="en-US" altLang="en-US" dirty="0"/>
              <a:t>CNN for Object recognition</a:t>
            </a:r>
          </a:p>
        </p:txBody>
      </p:sp>
      <p:sp>
        <p:nvSpPr>
          <p:cNvPr id="6149" name="Content Placeholder 5"/>
          <p:cNvSpPr>
            <a:spLocks noGrp="1"/>
          </p:cNvSpPr>
          <p:nvPr>
            <p:ph idx="1"/>
          </p:nvPr>
        </p:nvSpPr>
        <p:spPr>
          <a:xfrm>
            <a:off x="215900" y="990600"/>
            <a:ext cx="3898900" cy="4525963"/>
          </a:xfrm>
        </p:spPr>
        <p:txBody>
          <a:bodyPr/>
          <a:lstStyle/>
          <a:p>
            <a:r>
              <a:rPr lang="en-US" altLang="en-US" sz="2000" dirty="0"/>
              <a:t>Microsoft: </a:t>
            </a:r>
            <a:r>
              <a:rPr lang="en-US" altLang="en-US" sz="2000" dirty="0" err="1"/>
              <a:t>XiaoIce</a:t>
            </a:r>
            <a:r>
              <a:rPr lang="en-US" altLang="en-US" sz="2000" dirty="0"/>
              <a:t>. AI</a:t>
            </a:r>
          </a:p>
          <a:p>
            <a:r>
              <a:rPr lang="en-US" altLang="en-US" sz="1800" dirty="0">
                <a:hlinkClick r:id="rId2"/>
              </a:rPr>
              <a:t>http://image-net.org/challenges/LSVRC/2015/</a:t>
            </a:r>
            <a:endParaRPr lang="en-US" altLang="en-US" sz="1800" dirty="0"/>
          </a:p>
          <a:p>
            <a:pPr lvl="1"/>
            <a:r>
              <a:rPr lang="en-US" altLang="en-US" sz="1800" dirty="0"/>
              <a:t>200 categories: accordion, airplane ,ant ,antelope ….dishwasher ,dog ,domestic cat ,dragonfly ,drum ,dumbbell , etc.</a:t>
            </a:r>
          </a:p>
          <a:p>
            <a:r>
              <a:rPr lang="en-US" altLang="en-US" sz="2000" dirty="0">
                <a:hlinkClick r:id="rId3"/>
              </a:rPr>
              <a:t>Using Tensor flow</a:t>
            </a:r>
            <a:endParaRPr lang="en-US" altLang="en-US" sz="2000" dirty="0"/>
          </a:p>
          <a:p>
            <a:endParaRPr lang="en-US" altLang="en-US" sz="2400" dirty="0"/>
          </a:p>
        </p:txBody>
      </p:sp>
      <p:sp>
        <p:nvSpPr>
          <p:cNvPr id="614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HK" sz="1200">
                <a:solidFill>
                  <a:srgbClr val="898989"/>
                </a:solidFill>
              </a:rPr>
              <a:t>AI for visually impaired 231124 (v28a)</a:t>
            </a:r>
          </a:p>
        </p:txBody>
      </p:sp>
      <p:sp>
        <p:nvSpPr>
          <p:cNvPr id="61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C7D3D336-1984-4B6A-8F0F-F5DBF82ECEF1}" type="slidenum">
              <a:rPr lang="en-US" altLang="zh-HK" sz="1200">
                <a:solidFill>
                  <a:srgbClr val="898989"/>
                </a:solidFill>
              </a:rPr>
              <a:pPr>
                <a:spcBef>
                  <a:spcPct val="0"/>
                </a:spcBef>
                <a:buFontTx/>
                <a:buNone/>
              </a:pPr>
              <a:t>14</a:t>
            </a:fld>
            <a:endParaRPr lang="en-US" altLang="zh-HK" sz="1200">
              <a:solidFill>
                <a:srgbClr val="898989"/>
              </a:solidFill>
            </a:endParaRPr>
          </a:p>
        </p:txBody>
      </p:sp>
      <p:pic>
        <p:nvPicPr>
          <p:cNvPr id="615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228600"/>
            <a:ext cx="1533525" cy="277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5" descr="http://www.image-net.org/challenges/LSVRC/2014/ILSVRC2012_val_0000446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122738"/>
            <a:ext cx="39751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http://visgraph.cse.ust.hk/ilsvrc/files/tes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224338"/>
            <a:ext cx="432276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4267200" y="1295400"/>
          <a:ext cx="3124200" cy="2197104"/>
        </p:xfrm>
        <a:graphic>
          <a:graphicData uri="http://schemas.openxmlformats.org/drawingml/2006/table">
            <a:tbl>
              <a:tblPr/>
              <a:tblGrid>
                <a:gridCol w="1041400">
                  <a:extLst>
                    <a:ext uri="{9D8B030D-6E8A-4147-A177-3AD203B41FA5}">
                      <a16:colId xmlns:a16="http://schemas.microsoft.com/office/drawing/2014/main" val="20000"/>
                    </a:ext>
                  </a:extLst>
                </a:gridCol>
                <a:gridCol w="1041400">
                  <a:extLst>
                    <a:ext uri="{9D8B030D-6E8A-4147-A177-3AD203B41FA5}">
                      <a16:colId xmlns:a16="http://schemas.microsoft.com/office/drawing/2014/main" val="20001"/>
                    </a:ext>
                  </a:extLst>
                </a:gridCol>
                <a:gridCol w="1041400">
                  <a:extLst>
                    <a:ext uri="{9D8B030D-6E8A-4147-A177-3AD203B41FA5}">
                      <a16:colId xmlns:a16="http://schemas.microsoft.com/office/drawing/2014/main" val="20002"/>
                    </a:ext>
                  </a:extLst>
                </a:gridCol>
              </a:tblGrid>
              <a:tr h="274638">
                <a:tc grid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alibri" pitchFamily="34" charset="0"/>
                        <a:cs typeface="Arial" charset="0"/>
                      </a:endParaRPr>
                    </a:p>
                  </a:txBody>
                  <a:tcPr marT="45681" marB="45681" anchor="ctr" horzOverflow="overflow">
                    <a:lnL>
                      <a:noFill/>
                    </a:lnL>
                    <a:lnR>
                      <a:noFill/>
                    </a:lnR>
                    <a:lnT>
                      <a:noFill/>
                    </a:lnT>
                    <a:lnB>
                      <a:noFill/>
                    </a:lnB>
                    <a:lnTlToBr>
                      <a:noFill/>
                    </a:lnTlToBr>
                    <a:lnBlToTr>
                      <a:noFill/>
                    </a:lnBlToTr>
                    <a:solidFill>
                      <a:srgbClr val="FFFFFF"/>
                    </a:solidFill>
                  </a:tcPr>
                </a:tc>
                <a:tc hMerge="1">
                  <a:txBody>
                    <a:bodyPr/>
                    <a:lstStyle/>
                    <a:p>
                      <a:endParaRPr lang="en-US"/>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ILSVRC 2015</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0"/>
                  </a:ext>
                </a:extLst>
              </a:tr>
              <a:tr h="274638">
                <a:tc grid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Number of object classes</a:t>
                      </a:r>
                    </a:p>
                  </a:txBody>
                  <a:tcPr marT="45681" marB="45681" anchor="ctr" horzOverflow="overflow">
                    <a:lnL>
                      <a:noFill/>
                    </a:lnL>
                    <a:lnR>
                      <a:noFill/>
                    </a:lnR>
                    <a:lnT>
                      <a:noFill/>
                    </a:lnT>
                    <a:lnB>
                      <a:noFill/>
                    </a:lnB>
                    <a:lnTlToBr>
                      <a:noFill/>
                    </a:lnTlToBr>
                    <a:lnBlToTr>
                      <a:noFill/>
                    </a:lnBlToTr>
                    <a:solidFill>
                      <a:srgbClr val="FFFFFF"/>
                    </a:solidFill>
                  </a:tcPr>
                </a:tc>
                <a:tc hMerge="1">
                  <a:txBody>
                    <a:bodyPr/>
                    <a:lstStyle/>
                    <a:p>
                      <a:endParaRPr lang="en-US"/>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Calibri" pitchFamily="34" charset="0"/>
                          <a:cs typeface="Arial" charset="0"/>
                        </a:rPr>
                        <a:t>200</a:t>
                      </a:r>
                      <a:endParaRPr kumimoji="0" lang="en-US" altLang="en-US" sz="1200" b="0" i="0" u="none" strike="noStrike" cap="none" normalizeH="0" baseline="0">
                        <a:ln>
                          <a:noFill/>
                        </a:ln>
                        <a:solidFill>
                          <a:schemeClr val="tx1"/>
                        </a:solidFill>
                        <a:effectLst/>
                        <a:latin typeface="Calibri" pitchFamily="34" charset="0"/>
                        <a:cs typeface="Arial" charset="0"/>
                      </a:endParaRP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274638">
                <a:tc row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Training</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images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itchFamily="34" charset="0"/>
                          <a:cs typeface="Arial" charset="0"/>
                        </a:rPr>
                        <a:t>456567</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274638">
                <a:tc vMerge="1">
                  <a:txBody>
                    <a:bodyPr/>
                    <a:lstStyle/>
                    <a:p>
                      <a:endParaRPr lang="en-US"/>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objects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478807</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274638">
                <a:tc row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Validation</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images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20121</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274638">
                <a:tc vMerge="1">
                  <a:txBody>
                    <a:bodyPr/>
                    <a:lstStyle/>
                    <a:p>
                      <a:endParaRPr lang="en-US"/>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objects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55502</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5"/>
                  </a:ext>
                </a:extLst>
              </a:tr>
              <a:tr h="274638">
                <a:tc rowSpan="2">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Testing</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images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40152</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6"/>
                  </a:ext>
                </a:extLst>
              </a:tr>
              <a:tr h="274638">
                <a:tc vMerge="1">
                  <a:txBody>
                    <a:bodyPr/>
                    <a:lstStyle/>
                    <a:p>
                      <a:endParaRPr lang="en-US"/>
                    </a:p>
                  </a:txBody>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Num objects</a:t>
                      </a:r>
                    </a:p>
                  </a:txBody>
                  <a:tcPr marT="45681" marB="45681" anchor="ctr" horzOverflow="overflow">
                    <a:lnL>
                      <a:noFill/>
                    </a:lnL>
                    <a:lnR>
                      <a:noFill/>
                    </a:lnR>
                    <a:lnT>
                      <a:noFill/>
                    </a:lnT>
                    <a:lnB>
                      <a:noFill/>
                    </a:lnB>
                    <a:lnTlToBr>
                      <a:noFill/>
                    </a:lnTlToBr>
                    <a:lnBlToTr>
                      <a:noFill/>
                    </a:lnBlToTr>
                    <a:solidFill>
                      <a:srgbClr val="FFFFFF"/>
                    </a:solidFill>
                  </a:tcPr>
                </a:tc>
                <a:tc>
                  <a:txBody>
                    <a:bodyPr/>
                    <a:lstStyle>
                      <a:lvl1pPr>
                        <a:spcBef>
                          <a:spcPct val="20000"/>
                        </a:spcBef>
                        <a:buFont typeface="Arial" charset="0"/>
                        <a:defRPr sz="2800">
                          <a:solidFill>
                            <a:schemeClr val="tx1"/>
                          </a:solidFill>
                          <a:latin typeface="Calibri" pitchFamily="34" charset="0"/>
                        </a:defRPr>
                      </a:lvl1pPr>
                      <a:lvl2pPr marL="742950" indent="-285750">
                        <a:spcBef>
                          <a:spcPct val="20000"/>
                        </a:spcBef>
                        <a:buFont typeface="Arial" charset="0"/>
                        <a:defRPr sz="2400">
                          <a:solidFill>
                            <a:schemeClr val="tx1"/>
                          </a:solidFill>
                          <a:latin typeface="Calibri" pitchFamily="34" charset="0"/>
                        </a:defRPr>
                      </a:lvl2pPr>
                      <a:lvl3pPr marL="1143000" indent="-228600">
                        <a:spcBef>
                          <a:spcPct val="20000"/>
                        </a:spcBef>
                        <a:buFont typeface="Arial" charset="0"/>
                        <a:defRPr sz="2000">
                          <a:solidFill>
                            <a:schemeClr val="tx1"/>
                          </a:solidFill>
                          <a:latin typeface="Calibri" pitchFamily="34" charset="0"/>
                        </a:defRPr>
                      </a:lvl3pPr>
                      <a:lvl4pPr marL="1600200" indent="-228600">
                        <a:spcBef>
                          <a:spcPct val="20000"/>
                        </a:spcBef>
                        <a:buFont typeface="Arial" charset="0"/>
                        <a:defRPr>
                          <a:solidFill>
                            <a:schemeClr val="tx1"/>
                          </a:solidFill>
                          <a:latin typeface="Calibri" pitchFamily="34" charset="0"/>
                        </a:defRPr>
                      </a:lvl4pPr>
                      <a:lvl5pPr marL="2057400" indent="-228600">
                        <a:spcBef>
                          <a:spcPct val="20000"/>
                        </a:spcBef>
                        <a:buFont typeface="Arial" charset="0"/>
                        <a:defRPr>
                          <a:solidFill>
                            <a:schemeClr val="tx1"/>
                          </a:solidFill>
                          <a:latin typeface="Calibri" pitchFamily="34" charset="0"/>
                        </a:defRPr>
                      </a:lvl5pPr>
                      <a:lvl6pPr marL="2514600" indent="-228600" eaLnBrk="0" fontAlgn="base" hangingPunct="0">
                        <a:spcBef>
                          <a:spcPct val="20000"/>
                        </a:spcBef>
                        <a:spcAft>
                          <a:spcPct val="0"/>
                        </a:spcAft>
                        <a:buFont typeface="Arial" charset="0"/>
                        <a:defRPr>
                          <a:solidFill>
                            <a:schemeClr val="tx1"/>
                          </a:solidFill>
                          <a:latin typeface="Calibri" pitchFamily="34" charset="0"/>
                        </a:defRPr>
                      </a:lvl6pPr>
                      <a:lvl7pPr marL="2971800" indent="-228600" eaLnBrk="0" fontAlgn="base" hangingPunct="0">
                        <a:spcBef>
                          <a:spcPct val="20000"/>
                        </a:spcBef>
                        <a:spcAft>
                          <a:spcPct val="0"/>
                        </a:spcAft>
                        <a:buFont typeface="Arial" charset="0"/>
                        <a:defRPr>
                          <a:solidFill>
                            <a:schemeClr val="tx1"/>
                          </a:solidFill>
                          <a:latin typeface="Calibri" pitchFamily="34" charset="0"/>
                        </a:defRPr>
                      </a:lvl7pPr>
                      <a:lvl8pPr marL="3429000" indent="-228600" eaLnBrk="0" fontAlgn="base" hangingPunct="0">
                        <a:spcBef>
                          <a:spcPct val="20000"/>
                        </a:spcBef>
                        <a:spcAft>
                          <a:spcPct val="0"/>
                        </a:spcAft>
                        <a:buFont typeface="Arial" charset="0"/>
                        <a:defRPr>
                          <a:solidFill>
                            <a:schemeClr val="tx1"/>
                          </a:solidFill>
                          <a:latin typeface="Calibri" pitchFamily="34" charset="0"/>
                        </a:defRPr>
                      </a:lvl8pPr>
                      <a:lvl9pPr marL="3886200" indent="-228600" eaLnBrk="0" fontAlgn="base" hangingPunct="0">
                        <a:spcBef>
                          <a:spcPct val="20000"/>
                        </a:spcBef>
                        <a:spcAft>
                          <a:spcPct val="0"/>
                        </a:spcAft>
                        <a:buFont typeface="Arial"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libri" pitchFamily="34" charset="0"/>
                          <a:cs typeface="Arial" charset="0"/>
                        </a:rPr>
                        <a:t>---</a:t>
                      </a:r>
                    </a:p>
                  </a:txBody>
                  <a:tcPr marT="45681" marB="45681"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sp>
        <p:nvSpPr>
          <p:cNvPr id="3" name="Rounded Rectangle 2"/>
          <p:cNvSpPr/>
          <p:nvPr/>
        </p:nvSpPr>
        <p:spPr>
          <a:xfrm>
            <a:off x="4114800" y="1219200"/>
            <a:ext cx="32004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endParaRPr lang="en-US" altLang="en-US">
              <a:solidFill>
                <a:srgbClr val="FFFFFF"/>
              </a:solidFill>
            </a:endParaRPr>
          </a:p>
        </p:txBody>
      </p:sp>
    </p:spTree>
    <p:extLst>
      <p:ext uri="{BB962C8B-B14F-4D97-AF65-F5344CB8AC3E}">
        <p14:creationId xmlns:p14="http://schemas.microsoft.com/office/powerpoint/2010/main" val="300394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858620"/>
            <a:ext cx="8505825" cy="241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39762"/>
          </a:xfrm>
        </p:spPr>
        <p:txBody>
          <a:bodyPr>
            <a:noAutofit/>
          </a:bodyPr>
          <a:lstStyle/>
          <a:p>
            <a:r>
              <a:rPr lang="en-US" sz="2800" dirty="0"/>
              <a:t>CNN Demo </a:t>
            </a:r>
          </a:p>
        </p:txBody>
      </p:sp>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a:xfrm>
            <a:off x="6048839" y="6454030"/>
            <a:ext cx="2895600" cy="365125"/>
          </a:xfrm>
        </p:spPr>
        <p:txBody>
          <a:bodyPr/>
          <a:lstStyle/>
          <a:p>
            <a:r>
              <a:rPr lang="en-US" altLang="en-US"/>
              <a:t>AI for visually impaired 231124 (v28a)</a:t>
            </a:r>
            <a:endParaRPr lang="en-US" altLang="en-US" dirty="0"/>
          </a:p>
        </p:txBody>
      </p:sp>
      <p:sp>
        <p:nvSpPr>
          <p:cNvPr id="5" name="Slide Number Placeholder 4"/>
          <p:cNvSpPr>
            <a:spLocks noGrp="1"/>
          </p:cNvSpPr>
          <p:nvPr>
            <p:ph type="sldNum" sz="quarter" idx="12"/>
          </p:nvPr>
        </p:nvSpPr>
        <p:spPr/>
        <p:txBody>
          <a:bodyPr/>
          <a:lstStyle/>
          <a:p>
            <a:fld id="{6C5C3E90-4FE7-4819-A653-72C8A991D393}" type="slidenum">
              <a:rPr lang="en-US" altLang="en-US" smtClean="0"/>
              <a:pPr/>
              <a:t>15</a:t>
            </a:fld>
            <a:endParaRPr lang="en-US" altLang="en-US"/>
          </a:p>
        </p:txBody>
      </p:sp>
      <p:pic>
        <p:nvPicPr>
          <p:cNvPr id="45058" name="Picture 2" descr="http://deeplearning.stanford.edu/wiki/images/6/6c/Convolution_schematic.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3362" y="3201931"/>
            <a:ext cx="2398599" cy="17510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199" y="8795"/>
            <a:ext cx="8932333" cy="253916"/>
          </a:xfrm>
          <a:prstGeom prst="rect">
            <a:avLst/>
          </a:prstGeom>
        </p:spPr>
        <p:txBody>
          <a:bodyPr wrap="square">
            <a:spAutoFit/>
          </a:bodyPr>
          <a:lstStyle/>
          <a:p>
            <a:r>
              <a:rPr lang="en-US" sz="1050" dirty="0">
                <a:hlinkClick r:id="rId3"/>
              </a:rPr>
              <a:t>http://deeplearning.stanford.edu/wiki/images/6/6c/Convolution_schematic.gif</a:t>
            </a:r>
            <a:r>
              <a:rPr lang="en-US" sz="1050" dirty="0"/>
              <a:t> , </a:t>
            </a:r>
            <a:r>
              <a:rPr lang="en-US" sz="1050" dirty="0">
                <a:hlinkClick r:id="rId5"/>
              </a:rPr>
              <a:t>https://link.springer.com/content/pdf/10.1007%2F978-3-642-25191-7.pdf</a:t>
            </a:r>
            <a:r>
              <a:rPr lang="en-US" sz="1050" dirty="0"/>
              <a:t> </a:t>
            </a:r>
          </a:p>
        </p:txBody>
      </p:sp>
      <p:graphicFrame>
        <p:nvGraphicFramePr>
          <p:cNvPr id="7" name="Table 6"/>
          <p:cNvGraphicFramePr>
            <a:graphicFrameLocks noGrp="1"/>
          </p:cNvGraphicFramePr>
          <p:nvPr/>
        </p:nvGraphicFramePr>
        <p:xfrm>
          <a:off x="202150" y="3080642"/>
          <a:ext cx="1752600" cy="1097280"/>
        </p:xfrm>
        <a:graphic>
          <a:graphicData uri="http://schemas.openxmlformats.org/drawingml/2006/table">
            <a:tbl>
              <a:tblPr firstRow="1" bandRow="1">
                <a:tableStyleId>{5C22544A-7EE6-4342-B048-85BDC9FD1C3A}</a:tableStyleId>
              </a:tblPr>
              <a:tblGrid>
                <a:gridCol w="584200">
                  <a:extLst>
                    <a:ext uri="{9D8B030D-6E8A-4147-A177-3AD203B41FA5}">
                      <a16:colId xmlns:a16="http://schemas.microsoft.com/office/drawing/2014/main" val="20000"/>
                    </a:ext>
                  </a:extLst>
                </a:gridCol>
                <a:gridCol w="584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tblGrid>
              <a:tr h="323427">
                <a:tc>
                  <a:txBody>
                    <a:bodyPr/>
                    <a:lstStyle/>
                    <a:p>
                      <a:r>
                        <a:rPr lang="en-US" dirty="0">
                          <a:solidFill>
                            <a:schemeClr val="tx1"/>
                          </a:solidFill>
                        </a:rPr>
                        <a:t>1</a:t>
                      </a:r>
                    </a:p>
                  </a:txBody>
                  <a:tcPr>
                    <a:solidFill>
                      <a:schemeClr val="bg1">
                        <a:lumMod val="85000"/>
                      </a:schemeClr>
                    </a:solidFill>
                  </a:tcPr>
                </a:tc>
                <a:tc>
                  <a:txBody>
                    <a:bodyPr/>
                    <a:lstStyle/>
                    <a:p>
                      <a:r>
                        <a:rPr lang="en-US" dirty="0">
                          <a:solidFill>
                            <a:schemeClr val="tx1"/>
                          </a:solidFill>
                        </a:rPr>
                        <a:t>0</a:t>
                      </a:r>
                    </a:p>
                  </a:txBody>
                  <a:tcPr>
                    <a:solidFill>
                      <a:schemeClr val="bg1">
                        <a:lumMod val="85000"/>
                      </a:schemeClr>
                    </a:solidFill>
                  </a:tcPr>
                </a:tc>
                <a:tc>
                  <a:txBody>
                    <a:bodyPr/>
                    <a:lstStyle/>
                    <a:p>
                      <a:r>
                        <a:rPr lang="en-US" dirty="0">
                          <a:solidFill>
                            <a:schemeClr val="tx1"/>
                          </a:solidFill>
                        </a:rPr>
                        <a:t>1</a:t>
                      </a:r>
                    </a:p>
                  </a:txBody>
                  <a:tcPr>
                    <a:solidFill>
                      <a:schemeClr val="bg1">
                        <a:lumMod val="85000"/>
                      </a:schemeClr>
                    </a:solidFill>
                  </a:tcPr>
                </a:tc>
                <a:extLst>
                  <a:ext uri="{0D108BD9-81ED-4DB2-BD59-A6C34878D82A}">
                    <a16:rowId xmlns:a16="http://schemas.microsoft.com/office/drawing/2014/main" val="10000"/>
                  </a:ext>
                </a:extLst>
              </a:tr>
              <a:tr h="323427">
                <a:tc>
                  <a:txBody>
                    <a:bodyPr/>
                    <a:lstStyle/>
                    <a:p>
                      <a:r>
                        <a:rPr lang="en-US" dirty="0">
                          <a:solidFill>
                            <a:schemeClr val="tx1"/>
                          </a:solidFill>
                        </a:rPr>
                        <a:t>0</a:t>
                      </a:r>
                    </a:p>
                  </a:txBody>
                  <a:tcPr>
                    <a:solidFill>
                      <a:schemeClr val="bg1">
                        <a:lumMod val="85000"/>
                      </a:schemeClr>
                    </a:solidFill>
                  </a:tcPr>
                </a:tc>
                <a:tc>
                  <a:txBody>
                    <a:bodyPr/>
                    <a:lstStyle/>
                    <a:p>
                      <a:r>
                        <a:rPr lang="en-US" dirty="0">
                          <a:solidFill>
                            <a:schemeClr val="tx1"/>
                          </a:solidFill>
                        </a:rPr>
                        <a:t>1</a:t>
                      </a:r>
                    </a:p>
                  </a:txBody>
                  <a:tcPr>
                    <a:solidFill>
                      <a:schemeClr val="bg1">
                        <a:lumMod val="85000"/>
                      </a:schemeClr>
                    </a:solidFill>
                  </a:tcPr>
                </a:tc>
                <a:tc>
                  <a:txBody>
                    <a:bodyPr/>
                    <a:lstStyle/>
                    <a:p>
                      <a:r>
                        <a:rPr lang="en-US" dirty="0">
                          <a:solidFill>
                            <a:schemeClr val="tx1"/>
                          </a:solidFill>
                        </a:rPr>
                        <a:t>0</a:t>
                      </a:r>
                    </a:p>
                  </a:txBody>
                  <a:tcPr>
                    <a:solidFill>
                      <a:schemeClr val="bg1">
                        <a:lumMod val="85000"/>
                      </a:schemeClr>
                    </a:solidFill>
                  </a:tcPr>
                </a:tc>
                <a:extLst>
                  <a:ext uri="{0D108BD9-81ED-4DB2-BD59-A6C34878D82A}">
                    <a16:rowId xmlns:a16="http://schemas.microsoft.com/office/drawing/2014/main" val="10001"/>
                  </a:ext>
                </a:extLst>
              </a:tr>
              <a:tr h="323427">
                <a:tc>
                  <a:txBody>
                    <a:bodyPr/>
                    <a:lstStyle/>
                    <a:p>
                      <a:r>
                        <a:rPr lang="en-US" dirty="0">
                          <a:solidFill>
                            <a:schemeClr val="tx1"/>
                          </a:solidFill>
                        </a:rPr>
                        <a:t>1</a:t>
                      </a:r>
                    </a:p>
                  </a:txBody>
                  <a:tcPr>
                    <a:solidFill>
                      <a:schemeClr val="bg1">
                        <a:lumMod val="85000"/>
                      </a:schemeClr>
                    </a:solidFill>
                  </a:tcPr>
                </a:tc>
                <a:tc>
                  <a:txBody>
                    <a:bodyPr/>
                    <a:lstStyle/>
                    <a:p>
                      <a:r>
                        <a:rPr lang="en-US" dirty="0">
                          <a:solidFill>
                            <a:schemeClr val="tx1"/>
                          </a:solidFill>
                        </a:rPr>
                        <a:t>0</a:t>
                      </a:r>
                    </a:p>
                  </a:txBody>
                  <a:tcPr>
                    <a:solidFill>
                      <a:schemeClr val="bg1">
                        <a:lumMod val="85000"/>
                      </a:schemeClr>
                    </a:solidFill>
                  </a:tcPr>
                </a:tc>
                <a:tc>
                  <a:txBody>
                    <a:bodyPr/>
                    <a:lstStyle/>
                    <a:p>
                      <a:r>
                        <a:rPr lang="en-US" dirty="0">
                          <a:solidFill>
                            <a:schemeClr val="tx1"/>
                          </a:solidFill>
                        </a:rPr>
                        <a:t>1</a:t>
                      </a:r>
                    </a:p>
                  </a:txBody>
                  <a:tcPr>
                    <a:solidFill>
                      <a:schemeClr val="bg1">
                        <a:lumMod val="85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114965" y="4476841"/>
            <a:ext cx="3971926" cy="646331"/>
          </a:xfrm>
          <a:prstGeom prst="rect">
            <a:avLst/>
          </a:prstGeom>
          <a:noFill/>
        </p:spPr>
        <p:txBody>
          <a:bodyPr wrap="square" rtlCol="0">
            <a:spAutoFit/>
          </a:bodyPr>
          <a:lstStyle/>
          <a:p>
            <a:endParaRPr lang="en-US" dirty="0"/>
          </a:p>
          <a:p>
            <a:r>
              <a:rPr lang="en-US" dirty="0"/>
              <a:t>Correlation mask (kernel) . </a:t>
            </a:r>
          </a:p>
        </p:txBody>
      </p:sp>
      <p:sp>
        <p:nvSpPr>
          <p:cNvPr id="9" name="Rectangle 8"/>
          <p:cNvSpPr/>
          <p:nvPr/>
        </p:nvSpPr>
        <p:spPr>
          <a:xfrm>
            <a:off x="93832" y="2992604"/>
            <a:ext cx="4249568" cy="23225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981200" y="3235938"/>
            <a:ext cx="2438400" cy="416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474957" y="2819400"/>
            <a:ext cx="49043" cy="1732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193362" y="2590800"/>
            <a:ext cx="1596200" cy="1051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81512" y="2981898"/>
            <a:ext cx="1308050" cy="369332"/>
          </a:xfrm>
          <a:prstGeom prst="rect">
            <a:avLst/>
          </a:prstGeom>
          <a:noFill/>
        </p:spPr>
        <p:txBody>
          <a:bodyPr wrap="none" rtlCol="0">
            <a:spAutoFit/>
          </a:bodyPr>
          <a:lstStyle/>
          <a:p>
            <a:r>
              <a:rPr lang="en-US" dirty="0"/>
              <a:t>Input image</a:t>
            </a:r>
          </a:p>
        </p:txBody>
      </p:sp>
      <p:pic>
        <p:nvPicPr>
          <p:cNvPr id="43011" name="Picture 3" descr="C:\Users\khwong\AppData\Local\Microsoft\Windows\INetCache\IE\95T1XP6U\350575130_640[1].jpg">
            <a:hlinkClick r:id="rId3"/>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0" y="381000"/>
            <a:ext cx="1083733" cy="6096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154600" y="3272721"/>
            <a:ext cx="1520288" cy="369332"/>
          </a:xfrm>
          <a:prstGeom prst="rect">
            <a:avLst/>
          </a:prstGeom>
          <a:noFill/>
        </p:spPr>
        <p:txBody>
          <a:bodyPr wrap="none" rtlCol="0">
            <a:spAutoFit/>
          </a:bodyPr>
          <a:lstStyle/>
          <a:p>
            <a:r>
              <a:rPr lang="en-US" dirty="0"/>
              <a:t>A feature map</a:t>
            </a:r>
          </a:p>
        </p:txBody>
      </p:sp>
      <p:sp>
        <p:nvSpPr>
          <p:cNvPr id="10" name="TextBox 9"/>
          <p:cNvSpPr txBox="1"/>
          <p:nvPr/>
        </p:nvSpPr>
        <p:spPr>
          <a:xfrm>
            <a:off x="7716581" y="2946924"/>
            <a:ext cx="1236489" cy="3416320"/>
          </a:xfrm>
          <a:prstGeom prst="rect">
            <a:avLst/>
          </a:prstGeom>
          <a:noFill/>
          <a:ln>
            <a:solidFill>
              <a:schemeClr val="accent1"/>
            </a:solidFill>
          </a:ln>
        </p:spPr>
        <p:txBody>
          <a:bodyPr wrap="square" rtlCol="0">
            <a:spAutoFit/>
          </a:bodyPr>
          <a:lstStyle/>
          <a:p>
            <a:r>
              <a:rPr lang="en-US" dirty="0"/>
              <a:t>A different kernel generates a different feature map.</a:t>
            </a:r>
          </a:p>
          <a:p>
            <a:r>
              <a:rPr lang="en-US" dirty="0"/>
              <a:t>Use </a:t>
            </a:r>
            <a:r>
              <a:rPr lang="en-US" u="sng" dirty="0" err="1"/>
              <a:t>softmax</a:t>
            </a:r>
            <a:r>
              <a:rPr lang="en-US" dirty="0"/>
              <a:t> to generate the output (see next slide)</a:t>
            </a:r>
          </a:p>
        </p:txBody>
      </p:sp>
      <p:sp>
        <p:nvSpPr>
          <p:cNvPr id="15" name="TextBox 14"/>
          <p:cNvSpPr txBox="1"/>
          <p:nvPr/>
        </p:nvSpPr>
        <p:spPr>
          <a:xfrm>
            <a:off x="2034453" y="2981898"/>
            <a:ext cx="2308947" cy="1754326"/>
          </a:xfrm>
          <a:prstGeom prst="rect">
            <a:avLst/>
          </a:prstGeom>
          <a:noFill/>
          <a:ln>
            <a:solidFill>
              <a:schemeClr val="accent1"/>
            </a:solidFill>
          </a:ln>
        </p:spPr>
        <p:txBody>
          <a:bodyPr wrap="square" rtlCol="0">
            <a:spAutoFit/>
          </a:bodyPr>
          <a:lstStyle/>
          <a:p>
            <a:r>
              <a:rPr lang="en-US" dirty="0">
                <a:solidFill>
                  <a:srgbClr val="FF0000"/>
                </a:solidFill>
              </a:rPr>
              <a:t>This is a 3x3 mask(kernel) for illustration purpose, </a:t>
            </a:r>
          </a:p>
          <a:p>
            <a:r>
              <a:rPr lang="en-US" dirty="0">
                <a:solidFill>
                  <a:srgbClr val="FF0000"/>
                </a:solidFill>
              </a:rPr>
              <a:t>but noted that the above application uses a 5x5 mask (kernel).</a:t>
            </a:r>
          </a:p>
        </p:txBody>
      </p:sp>
      <p:cxnSp>
        <p:nvCxnSpPr>
          <p:cNvPr id="18" name="Straight Arrow Connector 17">
            <a:extLst>
              <a:ext uri="{FF2B5EF4-FFF2-40B4-BE49-F238E27FC236}">
                <a16:creationId xmlns:a16="http://schemas.microsoft.com/office/drawing/2014/main" id="{A22D33F2-587E-0998-E602-3C5D8D446791}"/>
              </a:ext>
            </a:extLst>
          </p:cNvPr>
          <p:cNvCxnSpPr>
            <a:cxnSpLocks/>
          </p:cNvCxnSpPr>
          <p:nvPr/>
        </p:nvCxnSpPr>
        <p:spPr>
          <a:xfrm flipV="1">
            <a:off x="2300901" y="3999629"/>
            <a:ext cx="3633177" cy="1471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AC56C2-41D3-CAFF-4DCF-9C3F141D5FF3}"/>
              </a:ext>
            </a:extLst>
          </p:cNvPr>
          <p:cNvSpPr txBox="1"/>
          <p:nvPr/>
        </p:nvSpPr>
        <p:spPr>
          <a:xfrm>
            <a:off x="8039880" y="1904230"/>
            <a:ext cx="1093056" cy="369332"/>
          </a:xfrm>
          <a:prstGeom prst="rect">
            <a:avLst/>
          </a:prstGeom>
          <a:noFill/>
        </p:spPr>
        <p:txBody>
          <a:bodyPr wrap="none" rtlCol="0">
            <a:spAutoFit/>
          </a:bodyPr>
          <a:lstStyle/>
          <a:p>
            <a:r>
              <a:rPr lang="en-US" dirty="0"/>
              <a:t>(</a:t>
            </a:r>
            <a:r>
              <a:rPr lang="en-US" dirty="0" err="1"/>
              <a:t>Softmax</a:t>
            </a:r>
            <a:r>
              <a:rPr lang="en-US" dirty="0"/>
              <a:t>)</a:t>
            </a:r>
          </a:p>
        </p:txBody>
      </p:sp>
      <p:sp>
        <p:nvSpPr>
          <p:cNvPr id="11" name="TextBox 10">
            <a:extLst>
              <a:ext uri="{FF2B5EF4-FFF2-40B4-BE49-F238E27FC236}">
                <a16:creationId xmlns:a16="http://schemas.microsoft.com/office/drawing/2014/main" id="{4F5D30B4-D61E-2DF3-4BDA-C7803BC6D52A}"/>
              </a:ext>
            </a:extLst>
          </p:cNvPr>
          <p:cNvSpPr txBox="1"/>
          <p:nvPr/>
        </p:nvSpPr>
        <p:spPr>
          <a:xfrm>
            <a:off x="1981200" y="706993"/>
            <a:ext cx="752065" cy="369332"/>
          </a:xfrm>
          <a:prstGeom prst="rect">
            <a:avLst/>
          </a:prstGeom>
          <a:noFill/>
          <a:ln>
            <a:solidFill>
              <a:schemeClr val="accent1"/>
            </a:solidFill>
          </a:ln>
        </p:spPr>
        <p:txBody>
          <a:bodyPr wrap="none" rtlCol="0">
            <a:spAutoFit/>
          </a:bodyPr>
          <a:lstStyle/>
          <a:p>
            <a:r>
              <a:rPr lang="en-HK" dirty="0"/>
              <a:t>Filters</a:t>
            </a:r>
          </a:p>
        </p:txBody>
      </p:sp>
      <p:sp>
        <p:nvSpPr>
          <p:cNvPr id="16" name="TextBox 15">
            <a:extLst>
              <a:ext uri="{FF2B5EF4-FFF2-40B4-BE49-F238E27FC236}">
                <a16:creationId xmlns:a16="http://schemas.microsoft.com/office/drawing/2014/main" id="{76CCAB8B-1E97-D3D7-DAA1-2BB82D9BDD6C}"/>
              </a:ext>
            </a:extLst>
          </p:cNvPr>
          <p:cNvSpPr txBox="1"/>
          <p:nvPr/>
        </p:nvSpPr>
        <p:spPr>
          <a:xfrm>
            <a:off x="4640596" y="725647"/>
            <a:ext cx="752065" cy="369332"/>
          </a:xfrm>
          <a:prstGeom prst="rect">
            <a:avLst/>
          </a:prstGeom>
          <a:noFill/>
          <a:ln>
            <a:solidFill>
              <a:schemeClr val="accent1"/>
            </a:solidFill>
          </a:ln>
        </p:spPr>
        <p:txBody>
          <a:bodyPr wrap="none" rtlCol="0">
            <a:spAutoFit/>
          </a:bodyPr>
          <a:lstStyle/>
          <a:p>
            <a:r>
              <a:rPr lang="en-HK" dirty="0"/>
              <a:t>Filters</a:t>
            </a:r>
          </a:p>
        </p:txBody>
      </p:sp>
      <p:pic>
        <p:nvPicPr>
          <p:cNvPr id="13" name="Picture 12" descr="The image of neuron">
            <a:extLst>
              <a:ext uri="{FF2B5EF4-FFF2-40B4-BE49-F238E27FC236}">
                <a16:creationId xmlns:a16="http://schemas.microsoft.com/office/drawing/2014/main" id="{89905DBD-367E-6C1B-45F5-C3ACB6CC4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628" y="5268024"/>
            <a:ext cx="1569459" cy="116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01428D50-8E3E-475F-27BD-22E7DA0D784C}"/>
              </a:ext>
            </a:extLst>
          </p:cNvPr>
          <p:cNvSpPr txBox="1"/>
          <p:nvPr/>
        </p:nvSpPr>
        <p:spPr>
          <a:xfrm flipH="1">
            <a:off x="3057573" y="5462960"/>
            <a:ext cx="1583023" cy="1200329"/>
          </a:xfrm>
          <a:prstGeom prst="rect">
            <a:avLst/>
          </a:prstGeom>
          <a:noFill/>
        </p:spPr>
        <p:txBody>
          <a:bodyPr wrap="square" rtlCol="0">
            <a:spAutoFit/>
          </a:bodyPr>
          <a:lstStyle/>
          <a:p>
            <a:r>
              <a:rPr lang="en-US" dirty="0"/>
              <a:t>Each kernel is a neuron, so it is very efficient</a:t>
            </a:r>
            <a:endParaRPr lang="en-HK" dirty="0"/>
          </a:p>
        </p:txBody>
      </p:sp>
    </p:spTree>
    <p:extLst>
      <p:ext uri="{BB962C8B-B14F-4D97-AF65-F5344CB8AC3E}">
        <p14:creationId xmlns:p14="http://schemas.microsoft.com/office/powerpoint/2010/main" val="3658180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D3F8-473E-F026-F42F-BC1EFE419DD6}"/>
              </a:ext>
            </a:extLst>
          </p:cNvPr>
          <p:cNvSpPr>
            <a:spLocks noGrp="1"/>
          </p:cNvSpPr>
          <p:nvPr>
            <p:ph type="title"/>
          </p:nvPr>
        </p:nvSpPr>
        <p:spPr/>
        <p:txBody>
          <a:bodyPr/>
          <a:lstStyle/>
          <a:p>
            <a:r>
              <a:rPr lang="en-US" dirty="0"/>
              <a:t>Each kernel corresponds to a feature</a:t>
            </a:r>
            <a:endParaRPr lang="en-HK" dirty="0"/>
          </a:p>
        </p:txBody>
      </p:sp>
      <p:sp>
        <p:nvSpPr>
          <p:cNvPr id="3" name="Content Placeholder 2">
            <a:extLst>
              <a:ext uri="{FF2B5EF4-FFF2-40B4-BE49-F238E27FC236}">
                <a16:creationId xmlns:a16="http://schemas.microsoft.com/office/drawing/2014/main" id="{17D731F0-CB27-C368-417B-799046325932}"/>
              </a:ext>
            </a:extLst>
          </p:cNvPr>
          <p:cNvSpPr>
            <a:spLocks noGrp="1"/>
          </p:cNvSpPr>
          <p:nvPr>
            <p:ph idx="1"/>
          </p:nvPr>
        </p:nvSpPr>
        <p:spPr>
          <a:xfrm>
            <a:off x="519112" y="1690689"/>
            <a:ext cx="7886700" cy="4351338"/>
          </a:xfrm>
        </p:spPr>
        <p:txBody>
          <a:bodyPr>
            <a:normAutofit/>
          </a:bodyPr>
          <a:lstStyle/>
          <a:p>
            <a:r>
              <a:rPr lang="en-HK" sz="1600" dirty="0">
                <a:hlinkClick r:id="rId2"/>
              </a:rPr>
              <a:t>https://medium.com/analytics-vidhya/the-world-through-the-eyes-of-cnn-5a52c034dbeb</a:t>
            </a:r>
            <a:r>
              <a:rPr lang="en-US" sz="1600" dirty="0"/>
              <a:t> </a:t>
            </a:r>
            <a:endParaRPr lang="en-HK" sz="1600" dirty="0"/>
          </a:p>
        </p:txBody>
      </p:sp>
      <p:sp>
        <p:nvSpPr>
          <p:cNvPr id="4" name="Footer Placeholder 3">
            <a:extLst>
              <a:ext uri="{FF2B5EF4-FFF2-40B4-BE49-F238E27FC236}">
                <a16:creationId xmlns:a16="http://schemas.microsoft.com/office/drawing/2014/main" id="{C974715F-BEF7-ED75-E944-3CBD55944839}"/>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089D61D3-C295-C43E-DB47-29F815087519}"/>
              </a:ext>
            </a:extLst>
          </p:cNvPr>
          <p:cNvSpPr>
            <a:spLocks noGrp="1"/>
          </p:cNvSpPr>
          <p:nvPr>
            <p:ph type="sldNum" sz="quarter" idx="12"/>
          </p:nvPr>
        </p:nvSpPr>
        <p:spPr/>
        <p:txBody>
          <a:bodyPr/>
          <a:lstStyle/>
          <a:p>
            <a:fld id="{C0A948C2-FB59-49C2-8DA2-43C250BED816}" type="slidenum">
              <a:rPr lang="en-HK" smtClean="0"/>
              <a:t>16</a:t>
            </a:fld>
            <a:endParaRPr lang="en-HK"/>
          </a:p>
        </p:txBody>
      </p:sp>
      <p:pic>
        <p:nvPicPr>
          <p:cNvPr id="1026" name="Picture 2" descr="The world through the eyes of CNN. | by Shiv Vignesh | Analytics Vidhya |  Medium">
            <a:extLst>
              <a:ext uri="{FF2B5EF4-FFF2-40B4-BE49-F238E27FC236}">
                <a16:creationId xmlns:a16="http://schemas.microsoft.com/office/drawing/2014/main" id="{54516B04-8B4A-AACE-6CFD-246057C9D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2203452"/>
            <a:ext cx="7667625"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0756FCE-4834-FE5E-0BBB-2413C4BCBBC1}"/>
              </a:ext>
            </a:extLst>
          </p:cNvPr>
          <p:cNvCxnSpPr/>
          <p:nvPr/>
        </p:nvCxnSpPr>
        <p:spPr>
          <a:xfrm flipH="1">
            <a:off x="1866900" y="942975"/>
            <a:ext cx="1038225" cy="2486025"/>
          </a:xfrm>
          <a:prstGeom prst="straightConnector1">
            <a:avLst/>
          </a:prstGeom>
          <a:ln w="60325">
            <a:solidFill>
              <a:schemeClr val="accent1">
                <a:alpha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357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18E-7EAC-E4BB-15C7-71B35CA89DE1}"/>
              </a:ext>
            </a:extLst>
          </p:cNvPr>
          <p:cNvSpPr>
            <a:spLocks noGrp="1"/>
          </p:cNvSpPr>
          <p:nvPr>
            <p:ph type="title"/>
          </p:nvPr>
        </p:nvSpPr>
        <p:spPr/>
        <p:txBody>
          <a:bodyPr/>
          <a:lstStyle/>
          <a:p>
            <a:r>
              <a:rPr lang="en-US" dirty="0"/>
              <a:t>Overview of techniques</a:t>
            </a:r>
            <a:endParaRPr lang="en-HK" dirty="0"/>
          </a:p>
        </p:txBody>
      </p:sp>
      <p:sp>
        <p:nvSpPr>
          <p:cNvPr id="3" name="Content Placeholder 2">
            <a:extLst>
              <a:ext uri="{FF2B5EF4-FFF2-40B4-BE49-F238E27FC236}">
                <a16:creationId xmlns:a16="http://schemas.microsoft.com/office/drawing/2014/main" id="{8A9B9D58-B155-70BD-86F5-F78F8235702C}"/>
              </a:ext>
            </a:extLst>
          </p:cNvPr>
          <p:cNvSpPr>
            <a:spLocks noGrp="1"/>
          </p:cNvSpPr>
          <p:nvPr>
            <p:ph idx="1"/>
          </p:nvPr>
        </p:nvSpPr>
        <p:spPr/>
        <p:txBody>
          <a:bodyPr>
            <a:normAutofit/>
          </a:bodyPr>
          <a:lstStyle/>
          <a:p>
            <a:pPr marL="914400" lvl="1" indent="-457200">
              <a:buFont typeface="+mj-lt"/>
              <a:buAutoNum type="arabicParenR"/>
            </a:pPr>
            <a:r>
              <a:rPr lang="en-US" dirty="0"/>
              <a:t>Neural network</a:t>
            </a:r>
          </a:p>
          <a:p>
            <a:pPr marL="1371600" lvl="2" indent="-457200">
              <a:buFont typeface="+mj-lt"/>
              <a:buAutoNum type="alphaLcParenR"/>
            </a:pPr>
            <a:r>
              <a:rPr lang="en-US" dirty="0"/>
              <a:t>Basic neural network model</a:t>
            </a:r>
          </a:p>
          <a:p>
            <a:pPr marL="1371600" lvl="2" indent="-457200">
              <a:buFont typeface="+mj-lt"/>
              <a:buAutoNum type="alphaLcParenR"/>
            </a:pPr>
            <a:r>
              <a:rPr lang="en-US" dirty="0"/>
              <a:t>Convolution Neural Network (CNN), parallel method</a:t>
            </a:r>
          </a:p>
          <a:p>
            <a:pPr marL="1371600" lvl="2" indent="-457200">
              <a:buFont typeface="+mj-lt"/>
              <a:buAutoNum type="alphaLcParenR"/>
            </a:pPr>
            <a:r>
              <a:rPr lang="en-US" dirty="0">
                <a:solidFill>
                  <a:srgbClr val="FF0000"/>
                </a:solidFill>
              </a:rPr>
              <a:t>Recurrent Neural Network (RNN),sequential method</a:t>
            </a:r>
          </a:p>
          <a:p>
            <a:pPr marL="1371600" lvl="2" indent="-457200">
              <a:buFont typeface="+mj-lt"/>
              <a:buAutoNum type="alphaLcParenR"/>
            </a:pPr>
            <a:r>
              <a:rPr lang="en-US" dirty="0"/>
              <a:t>Transformer , parallel + sequential method</a:t>
            </a:r>
          </a:p>
          <a:p>
            <a:pPr marL="914400" lvl="1" indent="-457200">
              <a:buFont typeface="+mj-lt"/>
              <a:buAutoNum type="arabicParenR"/>
            </a:pPr>
            <a:r>
              <a:rPr lang="en-US" dirty="0"/>
              <a:t>Computer Vision</a:t>
            </a:r>
          </a:p>
          <a:p>
            <a:pPr marL="1371600" lvl="2" indent="-457200">
              <a:buFont typeface="+mj-lt"/>
              <a:buAutoNum type="alphaLcParenR"/>
            </a:pPr>
            <a:r>
              <a:rPr lang="en-US" dirty="0"/>
              <a:t>Object recognition</a:t>
            </a:r>
          </a:p>
          <a:p>
            <a:pPr marL="1371600" lvl="2" indent="-457200">
              <a:buFont typeface="+mj-lt"/>
              <a:buAutoNum type="alphaLcParenR"/>
            </a:pPr>
            <a:r>
              <a:rPr lang="en-US" dirty="0"/>
              <a:t>You only look once model YOLO </a:t>
            </a:r>
          </a:p>
          <a:p>
            <a:pPr marL="1371600" lvl="2" indent="-457200">
              <a:buFont typeface="+mj-lt"/>
              <a:buAutoNum type="alphaLcParenR"/>
            </a:pPr>
            <a:r>
              <a:rPr lang="en-US" dirty="0"/>
              <a:t>Photometry for 3d reconstruction &amp; location identification</a:t>
            </a:r>
          </a:p>
          <a:p>
            <a:pPr marL="914400" lvl="1" indent="-457200">
              <a:buFont typeface="+mj-lt"/>
              <a:buAutoNum type="arabicParenR"/>
            </a:pPr>
            <a:r>
              <a:rPr lang="en-US" dirty="0"/>
              <a:t>Speech synthesis</a:t>
            </a:r>
          </a:p>
          <a:p>
            <a:pPr marL="1371600" lvl="2" indent="-457200">
              <a:buFont typeface="+mj-lt"/>
              <a:buAutoNum type="alphaLcParenR"/>
            </a:pPr>
            <a:r>
              <a:rPr lang="en-US" dirty="0"/>
              <a:t>Speech signal analysis</a:t>
            </a:r>
          </a:p>
          <a:p>
            <a:pPr marL="1371600" lvl="2" indent="-457200">
              <a:buFont typeface="+mj-lt"/>
              <a:buAutoNum type="alphaLcParenR"/>
            </a:pPr>
            <a:r>
              <a:rPr lang="en-US" dirty="0"/>
              <a:t>Stereo sound localization</a:t>
            </a:r>
          </a:p>
          <a:p>
            <a:endParaRPr lang="en-HK" dirty="0"/>
          </a:p>
        </p:txBody>
      </p:sp>
      <p:sp>
        <p:nvSpPr>
          <p:cNvPr id="4" name="Footer Placeholder 3">
            <a:extLst>
              <a:ext uri="{FF2B5EF4-FFF2-40B4-BE49-F238E27FC236}">
                <a16:creationId xmlns:a16="http://schemas.microsoft.com/office/drawing/2014/main" id="{93D3F808-CE7D-AF1B-892A-7421C32DC59B}"/>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E529D9A-3345-0CF3-B210-5C76DD4EAD24}"/>
              </a:ext>
            </a:extLst>
          </p:cNvPr>
          <p:cNvSpPr>
            <a:spLocks noGrp="1"/>
          </p:cNvSpPr>
          <p:nvPr>
            <p:ph type="sldNum" sz="quarter" idx="12"/>
          </p:nvPr>
        </p:nvSpPr>
        <p:spPr/>
        <p:txBody>
          <a:bodyPr/>
          <a:lstStyle/>
          <a:p>
            <a:fld id="{C0A948C2-FB59-49C2-8DA2-43C250BED816}" type="slidenum">
              <a:rPr lang="en-HK" smtClean="0"/>
              <a:t>17</a:t>
            </a:fld>
            <a:endParaRPr lang="en-HK"/>
          </a:p>
        </p:txBody>
      </p:sp>
    </p:spTree>
    <p:extLst>
      <p:ext uri="{BB962C8B-B14F-4D97-AF65-F5344CB8AC3E}">
        <p14:creationId xmlns:p14="http://schemas.microsoft.com/office/powerpoint/2010/main" val="68509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850"/>
            <a:ext cx="7010400" cy="1083787"/>
          </a:xfrm>
        </p:spPr>
        <p:txBody>
          <a:bodyPr>
            <a:normAutofit fontScale="90000"/>
          </a:bodyPr>
          <a:lstStyle/>
          <a:p>
            <a:r>
              <a:rPr lang="en-US" dirty="0"/>
              <a:t>1c) Recurrent Neural Network (RNN) –unrolled model</a:t>
            </a:r>
            <a:br>
              <a:rPr lang="en-US" dirty="0"/>
            </a:br>
            <a:r>
              <a:rPr lang="en-US" sz="2200" dirty="0"/>
              <a:t>But RNN suffers from the vanishing gradient </a:t>
            </a:r>
            <a:br>
              <a:rPr lang="en-US" sz="2200" dirty="0"/>
            </a:br>
            <a:r>
              <a:rPr lang="en-US" sz="2200" dirty="0"/>
              <a:t>problem to be discussed later</a:t>
            </a:r>
            <a:endParaRPr lang="en-US" dirty="0"/>
          </a:p>
        </p:txBody>
      </p:sp>
      <p:sp>
        <p:nvSpPr>
          <p:cNvPr id="3" name="Content Placeholder 2"/>
          <p:cNvSpPr>
            <a:spLocks noGrp="1"/>
          </p:cNvSpPr>
          <p:nvPr>
            <p:ph idx="1"/>
          </p:nvPr>
        </p:nvSpPr>
        <p:spPr/>
        <p:txBody>
          <a:bodyPr/>
          <a:lstStyle/>
          <a:p>
            <a:r>
              <a:rPr lang="en-US" sz="1800" dirty="0">
                <a:hlinkClick r:id="rId3"/>
              </a:rPr>
              <a:t>https://www.youtube.com/watch?v=zt18u6BgdK8</a:t>
            </a:r>
            <a:r>
              <a:rPr lang="en-US" sz="1800" dirty="0"/>
              <a:t> RNN Animation </a:t>
            </a:r>
          </a:p>
          <a:p>
            <a:r>
              <a:rPr lang="en-US" dirty="0"/>
              <a:t>Unroll and treat each time sample as a unit.</a:t>
            </a:r>
          </a:p>
        </p:txBody>
      </p:sp>
      <p:sp>
        <p:nvSpPr>
          <p:cNvPr id="4" name="Footer Placeholder 3"/>
          <p:cNvSpPr>
            <a:spLocks noGrp="1"/>
          </p:cNvSpPr>
          <p:nvPr>
            <p:ph type="ftr" sz="quarter" idx="11"/>
          </p:nvPr>
        </p:nvSpPr>
        <p:spPr/>
        <p:txBody>
          <a:bodyPr/>
          <a:lstStyle/>
          <a:p>
            <a:r>
              <a:rPr lang="en-US"/>
              <a:t>AI for visually impaired 231124 (v28a)</a:t>
            </a:r>
            <a:endParaRPr lang="en-US" dirty="0"/>
          </a:p>
        </p:txBody>
      </p:sp>
      <p:sp>
        <p:nvSpPr>
          <p:cNvPr id="5" name="Slide Number Placeholder 4"/>
          <p:cNvSpPr>
            <a:spLocks noGrp="1"/>
          </p:cNvSpPr>
          <p:nvPr>
            <p:ph type="sldNum" sz="quarter" idx="12"/>
          </p:nvPr>
        </p:nvSpPr>
        <p:spPr/>
        <p:txBody>
          <a:bodyPr/>
          <a:lstStyle/>
          <a:p>
            <a:fld id="{7C12A529-2220-4038-9210-A21DB7BAEFCE}" type="slidenum">
              <a:rPr lang="en-US" smtClean="0"/>
              <a:t>18</a:t>
            </a:fld>
            <a:endParaRPr lang="en-US"/>
          </a:p>
        </p:txBody>
      </p:sp>
      <p:pic>
        <p:nvPicPr>
          <p:cNvPr id="2050" name="Picture 2" descr="An unrolled recurrent neural networ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2743200"/>
            <a:ext cx="7830270"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4800600"/>
            <a:ext cx="3962400" cy="523220"/>
          </a:xfrm>
          <a:prstGeom prst="rect">
            <a:avLst/>
          </a:prstGeom>
          <a:noFill/>
        </p:spPr>
        <p:txBody>
          <a:bodyPr wrap="square" rtlCol="0">
            <a:spAutoFit/>
          </a:bodyPr>
          <a:lstStyle/>
          <a:p>
            <a:r>
              <a:rPr lang="en-US" sz="2800" dirty="0"/>
              <a:t>An unrolled RNN</a:t>
            </a:r>
          </a:p>
        </p:txBody>
      </p:sp>
      <p:pic>
        <p:nvPicPr>
          <p:cNvPr id="9" name="Picture 8">
            <a:hlinkClick r:id="rId3"/>
            <a:extLst>
              <a:ext uri="{FF2B5EF4-FFF2-40B4-BE49-F238E27FC236}">
                <a16:creationId xmlns:a16="http://schemas.microsoft.com/office/drawing/2014/main" id="{871623AF-72B4-37C2-E51F-FE989A24E323}"/>
              </a:ext>
            </a:extLst>
          </p:cNvPr>
          <p:cNvPicPr>
            <a:picLocks noChangeAspect="1"/>
          </p:cNvPicPr>
          <p:nvPr/>
        </p:nvPicPr>
        <p:blipFill>
          <a:blip r:embed="rId5"/>
          <a:stretch>
            <a:fillRect/>
          </a:stretch>
        </p:blipFill>
        <p:spPr>
          <a:xfrm>
            <a:off x="7130845" y="361484"/>
            <a:ext cx="1334307" cy="1657350"/>
          </a:xfrm>
          <a:prstGeom prst="rect">
            <a:avLst/>
          </a:prstGeom>
        </p:spPr>
      </p:pic>
    </p:spTree>
    <p:extLst>
      <p:ext uri="{BB962C8B-B14F-4D97-AF65-F5344CB8AC3E}">
        <p14:creationId xmlns:p14="http://schemas.microsoft.com/office/powerpoint/2010/main" val="57705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2740-FBA7-3945-9BB7-53EB17EAC54F}"/>
              </a:ext>
            </a:extLst>
          </p:cNvPr>
          <p:cNvSpPr>
            <a:spLocks noGrp="1"/>
          </p:cNvSpPr>
          <p:nvPr>
            <p:ph type="title"/>
          </p:nvPr>
        </p:nvSpPr>
        <p:spPr/>
        <p:txBody>
          <a:bodyPr/>
          <a:lstStyle/>
          <a:p>
            <a:r>
              <a:rPr lang="en-US" dirty="0"/>
              <a:t>RNN demo (</a:t>
            </a:r>
            <a:r>
              <a:rPr lang="en-US" dirty="0" err="1"/>
              <a:t>foro</a:t>
            </a:r>
            <a:r>
              <a:rPr lang="en-US" dirty="0"/>
              <a:t> English to French machine translation)</a:t>
            </a:r>
            <a:endParaRPr lang="en-HK" dirty="0"/>
          </a:p>
        </p:txBody>
      </p:sp>
      <p:sp>
        <p:nvSpPr>
          <p:cNvPr id="4" name="Footer Placeholder 3">
            <a:extLst>
              <a:ext uri="{FF2B5EF4-FFF2-40B4-BE49-F238E27FC236}">
                <a16:creationId xmlns:a16="http://schemas.microsoft.com/office/drawing/2014/main" id="{5A3E0709-E9D2-17E3-10E3-AB5407E89734}"/>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0F23676D-5EA9-8BE5-BC42-E9840EAF43B6}"/>
              </a:ext>
            </a:extLst>
          </p:cNvPr>
          <p:cNvSpPr>
            <a:spLocks noGrp="1"/>
          </p:cNvSpPr>
          <p:nvPr>
            <p:ph type="sldNum" sz="quarter" idx="12"/>
          </p:nvPr>
        </p:nvSpPr>
        <p:spPr/>
        <p:txBody>
          <a:bodyPr/>
          <a:lstStyle/>
          <a:p>
            <a:fld id="{C0A948C2-FB59-49C2-8DA2-43C250BED816}" type="slidenum">
              <a:rPr lang="en-HK" smtClean="0"/>
              <a:t>19</a:t>
            </a:fld>
            <a:endParaRPr lang="en-HK"/>
          </a:p>
        </p:txBody>
      </p:sp>
      <p:pic>
        <p:nvPicPr>
          <p:cNvPr id="1026" name="Picture 2">
            <a:extLst>
              <a:ext uri="{FF2B5EF4-FFF2-40B4-BE49-F238E27FC236}">
                <a16:creationId xmlns:a16="http://schemas.microsoft.com/office/drawing/2014/main" id="{907EBCC8-39C9-6CFF-A263-00F1891CA9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461207"/>
            <a:ext cx="7886700" cy="3080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69727E-20EF-E0F4-A4FF-A9170F7F6262}"/>
              </a:ext>
            </a:extLst>
          </p:cNvPr>
          <p:cNvSpPr txBox="1"/>
          <p:nvPr/>
        </p:nvSpPr>
        <p:spPr>
          <a:xfrm>
            <a:off x="819150" y="6029325"/>
            <a:ext cx="6297621" cy="369332"/>
          </a:xfrm>
          <a:prstGeom prst="rect">
            <a:avLst/>
          </a:prstGeom>
          <a:noFill/>
        </p:spPr>
        <p:txBody>
          <a:bodyPr wrap="none" rtlCol="0">
            <a:spAutoFit/>
          </a:bodyPr>
          <a:lstStyle/>
          <a:p>
            <a:r>
              <a:rPr lang="en-HK" dirty="0">
                <a:hlinkClick r:id="rId3"/>
              </a:rPr>
              <a:t>https://www.theaidream.com/post/introduction-to-rnn-and-lstm</a:t>
            </a:r>
            <a:r>
              <a:rPr lang="en-HK" dirty="0"/>
              <a:t> </a:t>
            </a:r>
          </a:p>
        </p:txBody>
      </p:sp>
      <p:sp>
        <p:nvSpPr>
          <p:cNvPr id="7" name="TextBox 6">
            <a:extLst>
              <a:ext uri="{FF2B5EF4-FFF2-40B4-BE49-F238E27FC236}">
                <a16:creationId xmlns:a16="http://schemas.microsoft.com/office/drawing/2014/main" id="{F376F539-EE40-07DA-F33C-188696C5379D}"/>
              </a:ext>
            </a:extLst>
          </p:cNvPr>
          <p:cNvSpPr txBox="1"/>
          <p:nvPr/>
        </p:nvSpPr>
        <p:spPr>
          <a:xfrm>
            <a:off x="2543175" y="5541381"/>
            <a:ext cx="5766450" cy="369332"/>
          </a:xfrm>
          <a:prstGeom prst="rect">
            <a:avLst/>
          </a:prstGeom>
          <a:noFill/>
        </p:spPr>
        <p:txBody>
          <a:bodyPr wrap="none" rtlCol="0">
            <a:spAutoFit/>
          </a:bodyPr>
          <a:lstStyle/>
          <a:p>
            <a:r>
              <a:rPr lang="en-US" dirty="0"/>
              <a:t>I                    am                      a                        student       &lt;end&gt;</a:t>
            </a:r>
            <a:endParaRPr lang="en-HK" dirty="0"/>
          </a:p>
        </p:txBody>
      </p:sp>
      <p:sp>
        <p:nvSpPr>
          <p:cNvPr id="9" name="TextBox 8">
            <a:extLst>
              <a:ext uri="{FF2B5EF4-FFF2-40B4-BE49-F238E27FC236}">
                <a16:creationId xmlns:a16="http://schemas.microsoft.com/office/drawing/2014/main" id="{E2899A25-1F09-9819-8CA7-84B93D23419C}"/>
              </a:ext>
            </a:extLst>
          </p:cNvPr>
          <p:cNvSpPr txBox="1"/>
          <p:nvPr/>
        </p:nvSpPr>
        <p:spPr>
          <a:xfrm>
            <a:off x="2428875" y="2217235"/>
            <a:ext cx="5734050" cy="369332"/>
          </a:xfrm>
          <a:prstGeom prst="rect">
            <a:avLst/>
          </a:prstGeom>
          <a:noFill/>
        </p:spPr>
        <p:txBody>
          <a:bodyPr wrap="square">
            <a:spAutoFit/>
          </a:bodyPr>
          <a:lstStyle/>
          <a:p>
            <a:r>
              <a:rPr lang="en-HK" b="0" i="0" dirty="0">
                <a:solidFill>
                  <a:srgbClr val="040C28"/>
                </a:solidFill>
                <a:effectLst/>
                <a:latin typeface="Google Sans"/>
              </a:rPr>
              <a:t>Je                  suis                 </a:t>
            </a:r>
            <a:r>
              <a:rPr lang="en-HK" b="0" i="0" dirty="0" err="1">
                <a:solidFill>
                  <a:srgbClr val="040C28"/>
                </a:solidFill>
                <a:effectLst/>
                <a:latin typeface="Google Sans"/>
              </a:rPr>
              <a:t>étudiant</a:t>
            </a:r>
            <a:r>
              <a:rPr lang="en-HK" b="0" i="0" dirty="0">
                <a:solidFill>
                  <a:srgbClr val="202124"/>
                </a:solidFill>
                <a:effectLst/>
                <a:latin typeface="Google Sans"/>
              </a:rPr>
              <a:t>.           &lt;END&gt;</a:t>
            </a:r>
            <a:endParaRPr lang="en-HK" dirty="0"/>
          </a:p>
        </p:txBody>
      </p:sp>
    </p:spTree>
    <p:extLst>
      <p:ext uri="{BB962C8B-B14F-4D97-AF65-F5344CB8AC3E}">
        <p14:creationId xmlns:p14="http://schemas.microsoft.com/office/powerpoint/2010/main" val="2083449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0831-6525-74B5-71EF-4983E607B2C7}"/>
              </a:ext>
            </a:extLst>
          </p:cNvPr>
          <p:cNvSpPr>
            <a:spLocks noGrp="1"/>
          </p:cNvSpPr>
          <p:nvPr>
            <p:ph type="title"/>
          </p:nvPr>
        </p:nvSpPr>
        <p:spPr/>
        <p:txBody>
          <a:bodyPr/>
          <a:lstStyle/>
          <a:p>
            <a:r>
              <a:rPr lang="en-US" dirty="0"/>
              <a:t>Abstract</a:t>
            </a:r>
            <a:endParaRPr lang="en-HK" dirty="0"/>
          </a:p>
        </p:txBody>
      </p:sp>
      <p:sp>
        <p:nvSpPr>
          <p:cNvPr id="3" name="Content Placeholder 2">
            <a:extLst>
              <a:ext uri="{FF2B5EF4-FFF2-40B4-BE49-F238E27FC236}">
                <a16:creationId xmlns:a16="http://schemas.microsoft.com/office/drawing/2014/main" id="{3FBFDBD8-6FBF-5CC9-69F2-9934E65AF9B0}"/>
              </a:ext>
            </a:extLst>
          </p:cNvPr>
          <p:cNvSpPr>
            <a:spLocks noGrp="1"/>
          </p:cNvSpPr>
          <p:nvPr>
            <p:ph idx="1"/>
          </p:nvPr>
        </p:nvSpPr>
        <p:spPr/>
        <p:txBody>
          <a:bodyPr>
            <a:normAutofit fontScale="92500"/>
          </a:bodyPr>
          <a:lstStyle/>
          <a:p>
            <a:r>
              <a:rPr lang="en-HK" sz="2400" kern="100" dirty="0">
                <a:effectLst/>
                <a:latin typeface="Calibri" panose="020F0502020204030204" pitchFamily="34" charset="0"/>
                <a:ea typeface="Calibri" panose="020F0502020204030204" pitchFamily="34" charset="0"/>
                <a:cs typeface="Times New Roman" panose="02020603050405020304" pitchFamily="18" charset="0"/>
              </a:rPr>
              <a:t>In this talk, we will review the Artificial Intelligence (AI) technology which may be useful for people with vision problems. Morden AI methods, especially computer vision, natural language processing and speech processing have improved human lives immensely. We will first review the major technologies that may be useful in developing vision assisted tools for people who need them. That include the neural network methods such as CNN, RNN and transformer, and how they can be used for building our proposed target systems. Then, we will also discuss the software tools that may help researchers to develop AI routines easier. Recent developments in image captioning and gesture recognition will also be mentioned. A few vision-assisted systems to help people with vision problems will also be proposed and explained.</a:t>
            </a:r>
          </a:p>
          <a:p>
            <a:endParaRPr lang="en-HK" dirty="0"/>
          </a:p>
        </p:txBody>
      </p:sp>
      <p:sp>
        <p:nvSpPr>
          <p:cNvPr id="4" name="Footer Placeholder 3">
            <a:extLst>
              <a:ext uri="{FF2B5EF4-FFF2-40B4-BE49-F238E27FC236}">
                <a16:creationId xmlns:a16="http://schemas.microsoft.com/office/drawing/2014/main" id="{DC79A832-FBE2-45EA-BAE1-619C23A7D094}"/>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56B50533-2540-E1A8-8A8C-653A28D645E1}"/>
              </a:ext>
            </a:extLst>
          </p:cNvPr>
          <p:cNvSpPr>
            <a:spLocks noGrp="1"/>
          </p:cNvSpPr>
          <p:nvPr>
            <p:ph type="sldNum" sz="quarter" idx="12"/>
          </p:nvPr>
        </p:nvSpPr>
        <p:spPr/>
        <p:txBody>
          <a:bodyPr/>
          <a:lstStyle/>
          <a:p>
            <a:fld id="{C0A948C2-FB59-49C2-8DA2-43C250BED816}" type="slidenum">
              <a:rPr lang="en-HK" smtClean="0"/>
              <a:t>2</a:t>
            </a:fld>
            <a:endParaRPr lang="en-HK"/>
          </a:p>
        </p:txBody>
      </p:sp>
    </p:spTree>
    <p:extLst>
      <p:ext uri="{BB962C8B-B14F-4D97-AF65-F5344CB8AC3E}">
        <p14:creationId xmlns:p14="http://schemas.microsoft.com/office/powerpoint/2010/main" val="200798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a:t>Different types of RNN</a:t>
            </a:r>
          </a:p>
        </p:txBody>
      </p:sp>
      <p:sp>
        <p:nvSpPr>
          <p:cNvPr id="3" name="Content Placeholder 2"/>
          <p:cNvSpPr>
            <a:spLocks noGrp="1"/>
          </p:cNvSpPr>
          <p:nvPr>
            <p:ph idx="1"/>
          </p:nvPr>
        </p:nvSpPr>
        <p:spPr>
          <a:xfrm>
            <a:off x="457200" y="692966"/>
            <a:ext cx="8229600" cy="4525963"/>
          </a:xfrm>
        </p:spPr>
        <p:txBody>
          <a:bodyPr>
            <a:noAutofit/>
          </a:bodyPr>
          <a:lstStyle/>
          <a:p>
            <a:r>
              <a:rPr lang="en-US" sz="2000" i="1" dirty="0"/>
              <a:t> </a:t>
            </a:r>
            <a:r>
              <a:rPr lang="en-US" sz="2000" b="1" i="1" dirty="0"/>
              <a:t>(1)</a:t>
            </a:r>
            <a:r>
              <a:rPr lang="en-US" sz="2000" i="1" dirty="0"/>
              <a:t> Vanilla (classical) mode of processing without RNN, from fixed-sized input to fixed-sized output (e.g., image classification). </a:t>
            </a:r>
            <a:r>
              <a:rPr lang="en-US" sz="2000" dirty="0"/>
              <a:t> Feedforward NN</a:t>
            </a:r>
            <a:endParaRPr lang="en-US" sz="2000" i="1" dirty="0"/>
          </a:p>
          <a:p>
            <a:r>
              <a:rPr lang="en-US" sz="2000" b="1" i="1" dirty="0"/>
              <a:t>(2)</a:t>
            </a:r>
            <a:r>
              <a:rPr lang="en-US" sz="2000" i="1" dirty="0"/>
              <a:t> Sequence output (e.g., image captioning takes an image and outputs a sentence of words).</a:t>
            </a:r>
          </a:p>
          <a:p>
            <a:r>
              <a:rPr lang="en-US" sz="2000" i="1" dirty="0"/>
              <a:t> </a:t>
            </a:r>
            <a:r>
              <a:rPr lang="en-US" sz="2000" b="1" i="1" dirty="0"/>
              <a:t>(3)</a:t>
            </a:r>
            <a:r>
              <a:rPr lang="en-US" sz="2000" i="1" dirty="0"/>
              <a:t> Sequence input (e.g., sentiment analysis where a given sentence is classified as expressing positive or negative sentiment). </a:t>
            </a:r>
          </a:p>
          <a:p>
            <a:r>
              <a:rPr lang="en-US" sz="2000" b="1" i="1" dirty="0"/>
              <a:t>(4)</a:t>
            </a:r>
            <a:r>
              <a:rPr lang="en-US" sz="2000" i="1" dirty="0"/>
              <a:t> </a:t>
            </a:r>
            <a:r>
              <a:rPr lang="en-US" sz="2000" i="1" u="sng" dirty="0"/>
              <a:t>Sequence input and sequence output (e.g. Machine Translation: an RNN reads a sentence in English and then outputs a sentence in French).</a:t>
            </a:r>
            <a:r>
              <a:rPr lang="en-US" sz="2000" i="1" dirty="0"/>
              <a:t> </a:t>
            </a:r>
          </a:p>
          <a:p>
            <a:r>
              <a:rPr lang="en-US" sz="2000" b="1" i="1" dirty="0"/>
              <a:t>(5)</a:t>
            </a:r>
            <a:r>
              <a:rPr lang="en-US" sz="2000" i="1" dirty="0"/>
              <a:t> Synced sequence input and output (e.g. video classification where we wish to label each frame of the video). </a:t>
            </a:r>
          </a:p>
        </p:txBody>
      </p:sp>
      <p:sp>
        <p:nvSpPr>
          <p:cNvPr id="4" name="Footer Placeholder 3"/>
          <p:cNvSpPr>
            <a:spLocks noGrp="1"/>
          </p:cNvSpPr>
          <p:nvPr>
            <p:ph type="ftr" sz="quarter" idx="11"/>
          </p:nvPr>
        </p:nvSpPr>
        <p:spPr>
          <a:xfrm>
            <a:off x="3475573" y="6346806"/>
            <a:ext cx="2895600" cy="365125"/>
          </a:xfrm>
        </p:spPr>
        <p:txBody>
          <a:bodyPr/>
          <a:lstStyle/>
          <a:p>
            <a:r>
              <a:rPr lang="en-US"/>
              <a:t>AI for visually impaired 231124 (v28a)</a:t>
            </a:r>
          </a:p>
        </p:txBody>
      </p:sp>
      <p:sp>
        <p:nvSpPr>
          <p:cNvPr id="5" name="Slide Number Placeholder 4"/>
          <p:cNvSpPr>
            <a:spLocks noGrp="1"/>
          </p:cNvSpPr>
          <p:nvPr>
            <p:ph type="sldNum" sz="quarter" idx="12"/>
          </p:nvPr>
        </p:nvSpPr>
        <p:spPr>
          <a:xfrm>
            <a:off x="6904573" y="6346806"/>
            <a:ext cx="2133600" cy="365125"/>
          </a:xfrm>
        </p:spPr>
        <p:txBody>
          <a:bodyPr/>
          <a:lstStyle/>
          <a:p>
            <a:fld id="{7C12A529-2220-4038-9210-A21DB7BAEFCE}" type="slidenum">
              <a:rPr lang="en-US" smtClean="0"/>
              <a:t>20</a:t>
            </a:fld>
            <a:endParaRPr lang="en-US"/>
          </a:p>
        </p:txBody>
      </p:sp>
      <p:sp>
        <p:nvSpPr>
          <p:cNvPr id="6" name="TextBox 5"/>
          <p:cNvSpPr txBox="1"/>
          <p:nvPr/>
        </p:nvSpPr>
        <p:spPr>
          <a:xfrm>
            <a:off x="808573" y="4013878"/>
            <a:ext cx="3733843" cy="276999"/>
          </a:xfrm>
          <a:prstGeom prst="rect">
            <a:avLst/>
          </a:prstGeom>
          <a:noFill/>
        </p:spPr>
        <p:txBody>
          <a:bodyPr wrap="none" rtlCol="0">
            <a:spAutoFit/>
          </a:bodyPr>
          <a:lstStyle/>
          <a:p>
            <a:r>
              <a:rPr lang="en-US" sz="1200" dirty="0">
                <a:hlinkClick r:id="rId3"/>
              </a:rPr>
              <a:t>http://karpathy.github.io/2015/05/21/rnn-effectiveness/</a:t>
            </a:r>
            <a:endParaRPr lang="en-US" sz="1200" dirty="0"/>
          </a:p>
        </p:txBody>
      </p:sp>
      <p:pic>
        <p:nvPicPr>
          <p:cNvPr id="7" name="Picture 6"/>
          <p:cNvPicPr>
            <a:picLocks noChangeAspect="1"/>
          </p:cNvPicPr>
          <p:nvPr/>
        </p:nvPicPr>
        <p:blipFill>
          <a:blip r:embed="rId4"/>
          <a:stretch>
            <a:fillRect/>
          </a:stretch>
        </p:blipFill>
        <p:spPr>
          <a:xfrm>
            <a:off x="2218272" y="4307910"/>
            <a:ext cx="6544401" cy="2127021"/>
          </a:xfrm>
          <a:prstGeom prst="rect">
            <a:avLst/>
          </a:prstGeom>
        </p:spPr>
      </p:pic>
      <p:sp>
        <p:nvSpPr>
          <p:cNvPr id="8" name="TextBox 7"/>
          <p:cNvSpPr txBox="1"/>
          <p:nvPr/>
        </p:nvSpPr>
        <p:spPr>
          <a:xfrm>
            <a:off x="426449" y="4542106"/>
            <a:ext cx="1822574" cy="2031325"/>
          </a:xfrm>
          <a:prstGeom prst="rect">
            <a:avLst/>
          </a:prstGeom>
          <a:noFill/>
        </p:spPr>
        <p:txBody>
          <a:bodyPr wrap="square" rtlCol="0">
            <a:spAutoFit/>
          </a:bodyPr>
          <a:lstStyle/>
          <a:p>
            <a:r>
              <a:rPr lang="en-US" dirty="0"/>
              <a:t>Output layer </a:t>
            </a:r>
          </a:p>
          <a:p>
            <a:endParaRPr lang="en-US" dirty="0"/>
          </a:p>
          <a:p>
            <a:r>
              <a:rPr lang="en-US" dirty="0"/>
              <a:t>Hidden layer</a:t>
            </a:r>
          </a:p>
          <a:p>
            <a:r>
              <a:rPr lang="en-US" dirty="0"/>
              <a:t>(recurrent layer)</a:t>
            </a:r>
          </a:p>
          <a:p>
            <a:endParaRPr lang="en-US" dirty="0"/>
          </a:p>
          <a:p>
            <a:r>
              <a:rPr lang="en-US" dirty="0"/>
              <a:t>Input</a:t>
            </a:r>
          </a:p>
          <a:p>
            <a:r>
              <a:rPr lang="en-US" dirty="0"/>
              <a:t>layer</a:t>
            </a:r>
          </a:p>
        </p:txBody>
      </p:sp>
      <p:cxnSp>
        <p:nvCxnSpPr>
          <p:cNvPr id="10" name="Straight Arrow Connector 9"/>
          <p:cNvCxnSpPr/>
          <p:nvPr/>
        </p:nvCxnSpPr>
        <p:spPr>
          <a:xfrm>
            <a:off x="2060878" y="4800600"/>
            <a:ext cx="3901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03973" y="6086456"/>
            <a:ext cx="3147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51033" y="6204099"/>
            <a:ext cx="6247223" cy="369332"/>
          </a:xfrm>
          <a:prstGeom prst="rect">
            <a:avLst/>
          </a:prstGeom>
          <a:noFill/>
        </p:spPr>
        <p:txBody>
          <a:bodyPr wrap="none" rtlCol="0">
            <a:spAutoFit/>
          </a:bodyPr>
          <a:lstStyle/>
          <a:p>
            <a:r>
              <a:rPr lang="en-US" dirty="0"/>
              <a:t>(1)	(2)	        (3)		(4)  		(5)     </a:t>
            </a:r>
          </a:p>
        </p:txBody>
      </p:sp>
      <p:cxnSp>
        <p:nvCxnSpPr>
          <p:cNvPr id="13" name="Straight Arrow Connector 12"/>
          <p:cNvCxnSpPr/>
          <p:nvPr/>
        </p:nvCxnSpPr>
        <p:spPr>
          <a:xfrm>
            <a:off x="2064868" y="5371420"/>
            <a:ext cx="3901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319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18E-7EAC-E4BB-15C7-71B35CA89DE1}"/>
              </a:ext>
            </a:extLst>
          </p:cNvPr>
          <p:cNvSpPr>
            <a:spLocks noGrp="1"/>
          </p:cNvSpPr>
          <p:nvPr>
            <p:ph type="title"/>
          </p:nvPr>
        </p:nvSpPr>
        <p:spPr/>
        <p:txBody>
          <a:bodyPr/>
          <a:lstStyle/>
          <a:p>
            <a:r>
              <a:rPr lang="en-US" dirty="0"/>
              <a:t>Overview of techniques</a:t>
            </a:r>
            <a:endParaRPr lang="en-HK" dirty="0"/>
          </a:p>
        </p:txBody>
      </p:sp>
      <p:sp>
        <p:nvSpPr>
          <p:cNvPr id="3" name="Content Placeholder 2">
            <a:extLst>
              <a:ext uri="{FF2B5EF4-FFF2-40B4-BE49-F238E27FC236}">
                <a16:creationId xmlns:a16="http://schemas.microsoft.com/office/drawing/2014/main" id="{8A9B9D58-B155-70BD-86F5-F78F8235702C}"/>
              </a:ext>
            </a:extLst>
          </p:cNvPr>
          <p:cNvSpPr>
            <a:spLocks noGrp="1"/>
          </p:cNvSpPr>
          <p:nvPr>
            <p:ph idx="1"/>
          </p:nvPr>
        </p:nvSpPr>
        <p:spPr/>
        <p:txBody>
          <a:bodyPr>
            <a:normAutofit/>
          </a:bodyPr>
          <a:lstStyle/>
          <a:p>
            <a:pPr marL="914400" lvl="1" indent="-457200">
              <a:buFont typeface="+mj-lt"/>
              <a:buAutoNum type="arabicParenR"/>
            </a:pPr>
            <a:r>
              <a:rPr lang="en-US" dirty="0"/>
              <a:t>Neural network</a:t>
            </a:r>
          </a:p>
          <a:p>
            <a:pPr marL="1371600" lvl="2" indent="-457200">
              <a:buFont typeface="+mj-lt"/>
              <a:buAutoNum type="alphaLcParenR"/>
            </a:pPr>
            <a:r>
              <a:rPr lang="en-US" dirty="0"/>
              <a:t>Basic neural network model</a:t>
            </a:r>
          </a:p>
          <a:p>
            <a:pPr marL="1371600" lvl="2" indent="-457200">
              <a:buFont typeface="+mj-lt"/>
              <a:buAutoNum type="alphaLcParenR"/>
            </a:pPr>
            <a:r>
              <a:rPr lang="en-US" dirty="0"/>
              <a:t>Convolution Neural Network (CNN), parallel method</a:t>
            </a:r>
          </a:p>
          <a:p>
            <a:pPr marL="1371600" lvl="2" indent="-457200">
              <a:buFont typeface="+mj-lt"/>
              <a:buAutoNum type="alphaLcParenR"/>
            </a:pPr>
            <a:r>
              <a:rPr lang="en-US" dirty="0"/>
              <a:t>Recurrent Neural Network (RNN),sequential method</a:t>
            </a:r>
          </a:p>
          <a:p>
            <a:pPr marL="1371600" lvl="2" indent="-457200">
              <a:buFont typeface="+mj-lt"/>
              <a:buAutoNum type="alphaLcParenR"/>
            </a:pPr>
            <a:r>
              <a:rPr lang="en-US" dirty="0">
                <a:solidFill>
                  <a:srgbClr val="FF0000"/>
                </a:solidFill>
              </a:rPr>
              <a:t>Transformer , parallel + sequential method</a:t>
            </a:r>
          </a:p>
          <a:p>
            <a:pPr marL="914400" lvl="1" indent="-457200">
              <a:buFont typeface="+mj-lt"/>
              <a:buAutoNum type="arabicParenR"/>
            </a:pPr>
            <a:r>
              <a:rPr lang="en-US" dirty="0"/>
              <a:t>Computer Vision</a:t>
            </a:r>
          </a:p>
          <a:p>
            <a:pPr marL="1371600" lvl="2" indent="-457200">
              <a:buFont typeface="+mj-lt"/>
              <a:buAutoNum type="alphaLcParenR"/>
            </a:pPr>
            <a:r>
              <a:rPr lang="en-US" dirty="0"/>
              <a:t>Object recognition</a:t>
            </a:r>
          </a:p>
          <a:p>
            <a:pPr marL="1371600" lvl="2" indent="-457200">
              <a:buFont typeface="+mj-lt"/>
              <a:buAutoNum type="alphaLcParenR"/>
            </a:pPr>
            <a:r>
              <a:rPr lang="en-US" dirty="0"/>
              <a:t>You only look once model YOLO </a:t>
            </a:r>
          </a:p>
          <a:p>
            <a:pPr marL="1371600" lvl="2" indent="-457200">
              <a:buFont typeface="+mj-lt"/>
              <a:buAutoNum type="alphaLcParenR"/>
            </a:pPr>
            <a:r>
              <a:rPr lang="en-US" dirty="0"/>
              <a:t>Photometry for 3d reconstruction &amp; location identification</a:t>
            </a:r>
          </a:p>
          <a:p>
            <a:pPr marL="914400" lvl="1" indent="-457200">
              <a:buFont typeface="+mj-lt"/>
              <a:buAutoNum type="arabicParenR"/>
            </a:pPr>
            <a:r>
              <a:rPr lang="en-US" dirty="0"/>
              <a:t>Speech synthesis</a:t>
            </a:r>
          </a:p>
          <a:p>
            <a:pPr marL="1371600" lvl="2" indent="-457200">
              <a:buFont typeface="+mj-lt"/>
              <a:buAutoNum type="alphaLcParenR"/>
            </a:pPr>
            <a:r>
              <a:rPr lang="en-US" dirty="0"/>
              <a:t>Speech signal analysis</a:t>
            </a:r>
          </a:p>
          <a:p>
            <a:pPr marL="1371600" lvl="2" indent="-457200">
              <a:buFont typeface="+mj-lt"/>
              <a:buAutoNum type="alphaLcParenR"/>
            </a:pPr>
            <a:r>
              <a:rPr lang="en-US" dirty="0"/>
              <a:t>Stereo sound localization</a:t>
            </a:r>
          </a:p>
          <a:p>
            <a:endParaRPr lang="en-HK" dirty="0"/>
          </a:p>
        </p:txBody>
      </p:sp>
      <p:sp>
        <p:nvSpPr>
          <p:cNvPr id="4" name="Footer Placeholder 3">
            <a:extLst>
              <a:ext uri="{FF2B5EF4-FFF2-40B4-BE49-F238E27FC236}">
                <a16:creationId xmlns:a16="http://schemas.microsoft.com/office/drawing/2014/main" id="{93D3F808-CE7D-AF1B-892A-7421C32DC59B}"/>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E529D9A-3345-0CF3-B210-5C76DD4EAD24}"/>
              </a:ext>
            </a:extLst>
          </p:cNvPr>
          <p:cNvSpPr>
            <a:spLocks noGrp="1"/>
          </p:cNvSpPr>
          <p:nvPr>
            <p:ph type="sldNum" sz="quarter" idx="12"/>
          </p:nvPr>
        </p:nvSpPr>
        <p:spPr/>
        <p:txBody>
          <a:bodyPr/>
          <a:lstStyle/>
          <a:p>
            <a:fld id="{C0A948C2-FB59-49C2-8DA2-43C250BED816}" type="slidenum">
              <a:rPr lang="en-HK" smtClean="0"/>
              <a:t>21</a:t>
            </a:fld>
            <a:endParaRPr lang="en-HK"/>
          </a:p>
        </p:txBody>
      </p:sp>
    </p:spTree>
    <p:extLst>
      <p:ext uri="{BB962C8B-B14F-4D97-AF65-F5344CB8AC3E}">
        <p14:creationId xmlns:p14="http://schemas.microsoft.com/office/powerpoint/2010/main" val="2005611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57CF-BE20-C17E-D97F-684591313955}"/>
              </a:ext>
            </a:extLst>
          </p:cNvPr>
          <p:cNvSpPr>
            <a:spLocks noGrp="1"/>
          </p:cNvSpPr>
          <p:nvPr>
            <p:ph type="title"/>
          </p:nvPr>
        </p:nvSpPr>
        <p:spPr>
          <a:xfrm>
            <a:off x="628650" y="274640"/>
            <a:ext cx="4352925" cy="1416050"/>
          </a:xfrm>
        </p:spPr>
        <p:txBody>
          <a:bodyPr/>
          <a:lstStyle/>
          <a:p>
            <a:r>
              <a:rPr lang="en-US" dirty="0"/>
              <a:t>1d) Transformer model</a:t>
            </a:r>
            <a:endParaRPr lang="en-HK" dirty="0"/>
          </a:p>
        </p:txBody>
      </p:sp>
      <p:sp>
        <p:nvSpPr>
          <p:cNvPr id="3" name="Content Placeholder 2">
            <a:extLst>
              <a:ext uri="{FF2B5EF4-FFF2-40B4-BE49-F238E27FC236}">
                <a16:creationId xmlns:a16="http://schemas.microsoft.com/office/drawing/2014/main" id="{AA07803F-4BEF-FBB6-D6C6-64CBA72C5446}"/>
              </a:ext>
            </a:extLst>
          </p:cNvPr>
          <p:cNvSpPr>
            <a:spLocks noGrp="1"/>
          </p:cNvSpPr>
          <p:nvPr>
            <p:ph idx="1"/>
          </p:nvPr>
        </p:nvSpPr>
        <p:spPr>
          <a:xfrm>
            <a:off x="628650" y="1800225"/>
            <a:ext cx="4038600" cy="4376738"/>
          </a:xfrm>
        </p:spPr>
        <p:txBody>
          <a:bodyPr/>
          <a:lstStyle/>
          <a:p>
            <a:r>
              <a:rPr lang="en-US" dirty="0"/>
              <a:t>Transformer diagram</a:t>
            </a:r>
          </a:p>
          <a:p>
            <a:r>
              <a:rPr lang="en-US" dirty="0" err="1"/>
              <a:t>ChaptGP</a:t>
            </a:r>
            <a:r>
              <a:rPr lang="en-US" dirty="0" err="1">
                <a:solidFill>
                  <a:srgbClr val="FF0000"/>
                </a:solidFill>
              </a:rPr>
              <a:t>T</a:t>
            </a:r>
            <a:r>
              <a:rPr lang="en-US" dirty="0"/>
              <a:t> is based on Transformer, the ‘</a:t>
            </a:r>
            <a:r>
              <a:rPr lang="en-US" dirty="0">
                <a:solidFill>
                  <a:srgbClr val="FF0000"/>
                </a:solidFill>
              </a:rPr>
              <a:t>T</a:t>
            </a:r>
            <a:r>
              <a:rPr lang="en-US" dirty="0"/>
              <a:t>’=transformer</a:t>
            </a:r>
          </a:p>
          <a:p>
            <a:endParaRPr lang="en-HK" dirty="0"/>
          </a:p>
        </p:txBody>
      </p:sp>
      <p:sp>
        <p:nvSpPr>
          <p:cNvPr id="4" name="Footer Placeholder 3">
            <a:extLst>
              <a:ext uri="{FF2B5EF4-FFF2-40B4-BE49-F238E27FC236}">
                <a16:creationId xmlns:a16="http://schemas.microsoft.com/office/drawing/2014/main" id="{92B8037C-B31F-A73E-4DAF-D25B975D847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32A1685-0981-AE5D-6815-FAD5F92334B7}"/>
              </a:ext>
            </a:extLst>
          </p:cNvPr>
          <p:cNvSpPr>
            <a:spLocks noGrp="1"/>
          </p:cNvSpPr>
          <p:nvPr>
            <p:ph type="sldNum" sz="quarter" idx="12"/>
          </p:nvPr>
        </p:nvSpPr>
        <p:spPr/>
        <p:txBody>
          <a:bodyPr/>
          <a:lstStyle/>
          <a:p>
            <a:fld id="{C0A948C2-FB59-49C2-8DA2-43C250BED816}" type="slidenum">
              <a:rPr lang="en-HK" smtClean="0"/>
              <a:t>22</a:t>
            </a:fld>
            <a:endParaRPr lang="en-HK"/>
          </a:p>
        </p:txBody>
      </p:sp>
      <p:pic>
        <p:nvPicPr>
          <p:cNvPr id="6" name="Picture 5">
            <a:extLst>
              <a:ext uri="{FF2B5EF4-FFF2-40B4-BE49-F238E27FC236}">
                <a16:creationId xmlns:a16="http://schemas.microsoft.com/office/drawing/2014/main" id="{EA3B1101-C5A0-5F48-0F7D-D03034291FC3}"/>
              </a:ext>
            </a:extLst>
          </p:cNvPr>
          <p:cNvPicPr>
            <a:picLocks noChangeAspect="1"/>
          </p:cNvPicPr>
          <p:nvPr/>
        </p:nvPicPr>
        <p:blipFill>
          <a:blip r:embed="rId2"/>
          <a:stretch>
            <a:fillRect/>
          </a:stretch>
        </p:blipFill>
        <p:spPr>
          <a:xfrm>
            <a:off x="4343400" y="274639"/>
            <a:ext cx="4648200" cy="6336903"/>
          </a:xfrm>
          <a:prstGeom prst="rect">
            <a:avLst/>
          </a:prstGeom>
          <a:ln>
            <a:no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1088018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FB87-1DAA-6BAC-620F-FF3D880D465D}"/>
              </a:ext>
            </a:extLst>
          </p:cNvPr>
          <p:cNvSpPr>
            <a:spLocks noGrp="1"/>
          </p:cNvSpPr>
          <p:nvPr>
            <p:ph type="title"/>
          </p:nvPr>
        </p:nvSpPr>
        <p:spPr>
          <a:xfrm>
            <a:off x="386443" y="265906"/>
            <a:ext cx="4114800" cy="1036638"/>
          </a:xfrm>
        </p:spPr>
        <p:txBody>
          <a:bodyPr>
            <a:noAutofit/>
          </a:bodyPr>
          <a:lstStyle/>
          <a:p>
            <a:r>
              <a:rPr lang="en-US" sz="3200" dirty="0"/>
              <a:t>Transformer Application1: machine translation</a:t>
            </a:r>
          </a:p>
        </p:txBody>
      </p:sp>
      <p:sp>
        <p:nvSpPr>
          <p:cNvPr id="3" name="Content Placeholder 2">
            <a:extLst>
              <a:ext uri="{FF2B5EF4-FFF2-40B4-BE49-F238E27FC236}">
                <a16:creationId xmlns:a16="http://schemas.microsoft.com/office/drawing/2014/main" id="{E44780DE-E9CE-CB00-5154-DD8C1AFFFBA4}"/>
              </a:ext>
            </a:extLst>
          </p:cNvPr>
          <p:cNvSpPr>
            <a:spLocks noGrp="1"/>
          </p:cNvSpPr>
          <p:nvPr>
            <p:ph idx="1"/>
          </p:nvPr>
        </p:nvSpPr>
        <p:spPr>
          <a:xfrm>
            <a:off x="152400" y="1417638"/>
            <a:ext cx="4267200" cy="4708525"/>
          </a:xfrm>
        </p:spPr>
        <p:txBody>
          <a:bodyPr>
            <a:normAutofit fontScale="70000" lnSpcReduction="20000"/>
          </a:bodyPr>
          <a:lstStyle/>
          <a:p>
            <a:r>
              <a:rPr lang="en-US" sz="2000" dirty="0">
                <a:hlinkClick r:id="rId2"/>
              </a:rPr>
              <a:t>https://www.youtube.com/watch?v=4Bdc55j80l8</a:t>
            </a:r>
            <a:r>
              <a:rPr lang="en-US" sz="2000" dirty="0"/>
              <a:t> </a:t>
            </a:r>
          </a:p>
          <a:p>
            <a:r>
              <a:rPr lang="fr-FR" sz="2000" dirty="0"/>
              <a:t>Input: Je suis </a:t>
            </a:r>
            <a:r>
              <a:rPr lang="fr-FR" sz="2000" dirty="0" err="1"/>
              <a:t>etudiant</a:t>
            </a:r>
            <a:r>
              <a:rPr lang="fr-FR" sz="2000" dirty="0"/>
              <a:t> (at once)</a:t>
            </a:r>
          </a:p>
          <a:p>
            <a:r>
              <a:rPr lang="fr-FR" sz="2000" dirty="0" err="1"/>
              <a:t>Every</a:t>
            </a:r>
            <a:r>
              <a:rPr lang="fr-FR" sz="2000" dirty="0"/>
              <a:t> time </a:t>
            </a:r>
            <a:r>
              <a:rPr lang="fr-FR" sz="2000" dirty="0" err="1"/>
              <a:t>feed</a:t>
            </a:r>
            <a:r>
              <a:rPr lang="fr-FR" sz="2000" dirty="0"/>
              <a:t> </a:t>
            </a:r>
            <a:r>
              <a:rPr lang="fr-FR" sz="2000" b="1" dirty="0" err="1">
                <a:solidFill>
                  <a:srgbClr val="0070C0"/>
                </a:solidFill>
              </a:rPr>
              <a:t>target</a:t>
            </a:r>
            <a:r>
              <a:rPr lang="fr-FR" sz="2000" b="1" dirty="0">
                <a:solidFill>
                  <a:srgbClr val="0070C0"/>
                </a:solidFill>
              </a:rPr>
              <a:t> output</a:t>
            </a:r>
            <a:r>
              <a:rPr lang="fr-FR" sz="2000" dirty="0"/>
              <a:t> to </a:t>
            </a:r>
            <a:r>
              <a:rPr lang="fr-FR" sz="2000" b="1" dirty="0" err="1">
                <a:solidFill>
                  <a:srgbClr val="FF0000"/>
                </a:solidFill>
              </a:rPr>
              <a:t>target_input</a:t>
            </a:r>
            <a:r>
              <a:rPr lang="fr-FR" sz="2000" b="1" dirty="0">
                <a:solidFill>
                  <a:srgbClr val="FF0000"/>
                </a:solidFill>
              </a:rPr>
              <a:t>. I.e.</a:t>
            </a:r>
          </a:p>
          <a:p>
            <a:r>
              <a:rPr lang="fr-FR" sz="2000" dirty="0" err="1"/>
              <a:t>feed</a:t>
            </a:r>
            <a:r>
              <a:rPr lang="fr-FR" sz="2000" dirty="0"/>
              <a:t> « start code » to</a:t>
            </a:r>
            <a:r>
              <a:rPr lang="fr-FR" sz="2000" b="1" dirty="0">
                <a:solidFill>
                  <a:srgbClr val="FF0000"/>
                </a:solidFill>
              </a:rPr>
              <a:t> </a:t>
            </a:r>
            <a:r>
              <a:rPr lang="fr-FR" sz="2000" b="1" dirty="0" err="1">
                <a:solidFill>
                  <a:srgbClr val="FF0000"/>
                </a:solidFill>
              </a:rPr>
              <a:t>target</a:t>
            </a:r>
            <a:r>
              <a:rPr lang="fr-FR" sz="2000" b="1" dirty="0">
                <a:solidFill>
                  <a:srgbClr val="FF0000"/>
                </a:solidFill>
              </a:rPr>
              <a:t> input</a:t>
            </a:r>
          </a:p>
          <a:p>
            <a:pPr lvl="1"/>
            <a:r>
              <a:rPr lang="fr-FR" sz="1600" b="1" dirty="0" err="1">
                <a:solidFill>
                  <a:srgbClr val="0070C0"/>
                </a:solidFill>
              </a:rPr>
              <a:t>Taget</a:t>
            </a:r>
            <a:r>
              <a:rPr lang="fr-FR" sz="1600" b="1" dirty="0">
                <a:solidFill>
                  <a:srgbClr val="0070C0"/>
                </a:solidFill>
              </a:rPr>
              <a:t> output</a:t>
            </a:r>
            <a:r>
              <a:rPr lang="fr-FR" sz="1600" b="1" dirty="0"/>
              <a:t> </a:t>
            </a:r>
            <a:r>
              <a:rPr lang="fr-FR" sz="1600" dirty="0"/>
              <a:t>at time 1= I, </a:t>
            </a:r>
          </a:p>
          <a:p>
            <a:r>
              <a:rPr lang="fr-FR" sz="2000" dirty="0" err="1"/>
              <a:t>feed</a:t>
            </a:r>
            <a:r>
              <a:rPr lang="fr-FR" sz="2000" dirty="0"/>
              <a:t> « I » to </a:t>
            </a:r>
            <a:r>
              <a:rPr lang="fr-FR" sz="2000" b="1" dirty="0">
                <a:solidFill>
                  <a:srgbClr val="FF0000"/>
                </a:solidFill>
              </a:rPr>
              <a:t> </a:t>
            </a:r>
            <a:r>
              <a:rPr lang="fr-FR" sz="2000" b="1" dirty="0" err="1">
                <a:solidFill>
                  <a:srgbClr val="FF0000"/>
                </a:solidFill>
              </a:rPr>
              <a:t>target</a:t>
            </a:r>
            <a:r>
              <a:rPr lang="fr-FR" sz="2000" b="1" dirty="0">
                <a:solidFill>
                  <a:srgbClr val="FF0000"/>
                </a:solidFill>
              </a:rPr>
              <a:t> input</a:t>
            </a:r>
            <a:r>
              <a:rPr lang="fr-FR" sz="2000" dirty="0"/>
              <a:t> </a:t>
            </a:r>
          </a:p>
          <a:p>
            <a:pPr lvl="1"/>
            <a:r>
              <a:rPr lang="fr-FR" sz="1600" b="1" dirty="0" err="1">
                <a:solidFill>
                  <a:srgbClr val="0070C0"/>
                </a:solidFill>
              </a:rPr>
              <a:t>Taget</a:t>
            </a:r>
            <a:r>
              <a:rPr lang="fr-FR" sz="1600" b="1" dirty="0">
                <a:solidFill>
                  <a:srgbClr val="0070C0"/>
                </a:solidFill>
              </a:rPr>
              <a:t> output</a:t>
            </a:r>
            <a:r>
              <a:rPr lang="fr-FR" sz="1600" b="1" dirty="0"/>
              <a:t> </a:t>
            </a:r>
            <a:r>
              <a:rPr lang="fr-FR" sz="1600" dirty="0"/>
              <a:t>at time2= </a:t>
            </a:r>
            <a:r>
              <a:rPr lang="fr-FR" sz="1600" dirty="0" err="1"/>
              <a:t>am</a:t>
            </a:r>
            <a:r>
              <a:rPr lang="fr-FR" sz="1600" dirty="0"/>
              <a:t>, </a:t>
            </a:r>
          </a:p>
          <a:p>
            <a:r>
              <a:rPr lang="fr-FR" sz="2000" dirty="0" err="1"/>
              <a:t>feed</a:t>
            </a:r>
            <a:r>
              <a:rPr lang="fr-FR" sz="2000" dirty="0"/>
              <a:t> « </a:t>
            </a:r>
            <a:r>
              <a:rPr lang="fr-FR" sz="2000" dirty="0" err="1"/>
              <a:t>am</a:t>
            </a:r>
            <a:r>
              <a:rPr lang="fr-FR" sz="2000" dirty="0"/>
              <a:t> » to </a:t>
            </a:r>
            <a:r>
              <a:rPr lang="fr-FR" sz="2000" b="1" dirty="0">
                <a:solidFill>
                  <a:srgbClr val="FF0000"/>
                </a:solidFill>
              </a:rPr>
              <a:t> </a:t>
            </a:r>
            <a:r>
              <a:rPr lang="fr-FR" sz="2000" b="1" dirty="0" err="1">
                <a:solidFill>
                  <a:srgbClr val="FF0000"/>
                </a:solidFill>
              </a:rPr>
              <a:t>target</a:t>
            </a:r>
            <a:r>
              <a:rPr lang="fr-FR" sz="2000" b="1" dirty="0">
                <a:solidFill>
                  <a:srgbClr val="FF0000"/>
                </a:solidFill>
              </a:rPr>
              <a:t> input</a:t>
            </a:r>
            <a:r>
              <a:rPr lang="fr-FR" sz="2000" dirty="0"/>
              <a:t> </a:t>
            </a:r>
          </a:p>
          <a:p>
            <a:pPr lvl="1"/>
            <a:r>
              <a:rPr lang="fr-FR" sz="1600" b="1" dirty="0" err="1">
                <a:solidFill>
                  <a:srgbClr val="0070C0"/>
                </a:solidFill>
              </a:rPr>
              <a:t>Taget</a:t>
            </a:r>
            <a:r>
              <a:rPr lang="fr-FR" sz="1600" b="1" dirty="0">
                <a:solidFill>
                  <a:srgbClr val="0070C0"/>
                </a:solidFill>
              </a:rPr>
              <a:t> output</a:t>
            </a:r>
            <a:r>
              <a:rPr lang="fr-FR" sz="1600" b="1" dirty="0"/>
              <a:t> </a:t>
            </a:r>
            <a:r>
              <a:rPr lang="fr-FR" sz="1600" dirty="0"/>
              <a:t>at time3= a, </a:t>
            </a:r>
          </a:p>
          <a:p>
            <a:r>
              <a:rPr lang="fr-FR" sz="2000" dirty="0" err="1"/>
              <a:t>feed</a:t>
            </a:r>
            <a:r>
              <a:rPr lang="fr-FR" sz="2000" dirty="0"/>
              <a:t> « a » to </a:t>
            </a:r>
            <a:r>
              <a:rPr lang="fr-FR" sz="2000" b="1" dirty="0">
                <a:solidFill>
                  <a:srgbClr val="FF0000"/>
                </a:solidFill>
              </a:rPr>
              <a:t> </a:t>
            </a:r>
            <a:r>
              <a:rPr lang="fr-FR" sz="2000" b="1" dirty="0" err="1">
                <a:solidFill>
                  <a:srgbClr val="FF0000"/>
                </a:solidFill>
              </a:rPr>
              <a:t>target</a:t>
            </a:r>
            <a:r>
              <a:rPr lang="fr-FR" sz="2000" b="1" dirty="0">
                <a:solidFill>
                  <a:srgbClr val="FF0000"/>
                </a:solidFill>
              </a:rPr>
              <a:t> input</a:t>
            </a:r>
            <a:endParaRPr lang="fr-FR" sz="2000" dirty="0"/>
          </a:p>
          <a:p>
            <a:pPr lvl="1"/>
            <a:r>
              <a:rPr lang="fr-FR" sz="1600" b="1" dirty="0" err="1">
                <a:solidFill>
                  <a:srgbClr val="0070C0"/>
                </a:solidFill>
              </a:rPr>
              <a:t>Taget</a:t>
            </a:r>
            <a:r>
              <a:rPr lang="fr-FR" sz="1600" b="1" dirty="0">
                <a:solidFill>
                  <a:srgbClr val="0070C0"/>
                </a:solidFill>
              </a:rPr>
              <a:t> output</a:t>
            </a:r>
            <a:r>
              <a:rPr lang="fr-FR" sz="1600" b="1" dirty="0"/>
              <a:t> </a:t>
            </a:r>
            <a:r>
              <a:rPr lang="fr-FR" sz="1600" dirty="0"/>
              <a:t>at time4= </a:t>
            </a:r>
            <a:r>
              <a:rPr lang="fr-FR" sz="1600" dirty="0" err="1"/>
              <a:t>student</a:t>
            </a:r>
            <a:endParaRPr lang="fr-FR" sz="1600" dirty="0"/>
          </a:p>
          <a:p>
            <a:r>
              <a:rPr lang="fr-FR" sz="2000" dirty="0" err="1"/>
              <a:t>feed</a:t>
            </a:r>
            <a:r>
              <a:rPr lang="fr-FR" sz="2000" dirty="0"/>
              <a:t> « </a:t>
            </a:r>
            <a:r>
              <a:rPr lang="fr-FR" sz="2000" dirty="0" err="1"/>
              <a:t>student</a:t>
            </a:r>
            <a:r>
              <a:rPr lang="fr-FR" sz="2000" dirty="0"/>
              <a:t> » to </a:t>
            </a:r>
            <a:r>
              <a:rPr lang="fr-FR" sz="2000" b="1" dirty="0">
                <a:solidFill>
                  <a:srgbClr val="FF0000"/>
                </a:solidFill>
              </a:rPr>
              <a:t> </a:t>
            </a:r>
            <a:r>
              <a:rPr lang="fr-FR" sz="2000" b="1" dirty="0" err="1">
                <a:solidFill>
                  <a:srgbClr val="FF0000"/>
                </a:solidFill>
              </a:rPr>
              <a:t>target</a:t>
            </a:r>
            <a:r>
              <a:rPr lang="fr-FR" sz="2000" b="1" dirty="0">
                <a:solidFill>
                  <a:srgbClr val="FF0000"/>
                </a:solidFill>
              </a:rPr>
              <a:t> input</a:t>
            </a:r>
          </a:p>
          <a:p>
            <a:pPr lvl="1"/>
            <a:r>
              <a:rPr lang="fr-FR" sz="1600" b="1" dirty="0" err="1">
                <a:solidFill>
                  <a:srgbClr val="0070C0"/>
                </a:solidFill>
              </a:rPr>
              <a:t>Taget</a:t>
            </a:r>
            <a:r>
              <a:rPr lang="fr-FR" sz="1600" b="1" dirty="0">
                <a:solidFill>
                  <a:srgbClr val="0070C0"/>
                </a:solidFill>
              </a:rPr>
              <a:t> output</a:t>
            </a:r>
            <a:r>
              <a:rPr lang="fr-FR" sz="1600" b="1" dirty="0"/>
              <a:t> </a:t>
            </a:r>
            <a:r>
              <a:rPr lang="fr-FR" sz="1600" dirty="0"/>
              <a:t>at time5= </a:t>
            </a:r>
            <a:r>
              <a:rPr lang="fr-FR" sz="1600" dirty="0" err="1"/>
              <a:t>end_code</a:t>
            </a:r>
            <a:endParaRPr lang="fr-FR" sz="1600" dirty="0"/>
          </a:p>
          <a:p>
            <a:r>
              <a:rPr lang="fr-FR" sz="2000" dirty="0"/>
              <a:t>END</a:t>
            </a:r>
          </a:p>
          <a:p>
            <a:r>
              <a:rPr lang="fr-FR" sz="2000" dirty="0"/>
              <a:t>For machine translation </a:t>
            </a:r>
            <a:r>
              <a:rPr lang="fr-FR" sz="2000" dirty="0" err="1"/>
              <a:t>decoder</a:t>
            </a:r>
            <a:r>
              <a:rPr lang="fr-FR" sz="2000" dirty="0"/>
              <a:t> </a:t>
            </a:r>
            <a:r>
              <a:rPr lang="fr-FR" sz="2000" dirty="0" err="1"/>
              <a:t>is</a:t>
            </a:r>
            <a:r>
              <a:rPr lang="fr-FR" sz="2000" dirty="0"/>
              <a:t> </a:t>
            </a:r>
            <a:r>
              <a:rPr lang="fr-FR" sz="2000" dirty="0" err="1"/>
              <a:t>step</a:t>
            </a:r>
            <a:r>
              <a:rPr lang="fr-FR" sz="2000" dirty="0"/>
              <a:t>-by-</a:t>
            </a:r>
            <a:r>
              <a:rPr lang="fr-FR" sz="2000" dirty="0" err="1"/>
              <a:t>step</a:t>
            </a:r>
            <a:r>
              <a:rPr lang="fr-FR" sz="2000" dirty="0"/>
              <a:t> not </a:t>
            </a:r>
            <a:r>
              <a:rPr lang="fr-FR" sz="2000" dirty="0" err="1"/>
              <a:t>parallel</a:t>
            </a:r>
            <a:r>
              <a:rPr lang="fr-FR" sz="2000" dirty="0"/>
              <a:t>. Can </a:t>
            </a:r>
            <a:r>
              <a:rPr lang="fr-FR" sz="2000" dirty="0" err="1"/>
              <a:t>be</a:t>
            </a:r>
            <a:r>
              <a:rPr lang="fr-FR" sz="2000" dirty="0"/>
              <a:t> made </a:t>
            </a:r>
            <a:r>
              <a:rPr lang="fr-FR" sz="2000" dirty="0" err="1"/>
              <a:t>parallel</a:t>
            </a:r>
            <a:r>
              <a:rPr lang="fr-FR" sz="2000" dirty="0"/>
              <a:t> by</a:t>
            </a:r>
            <a:r>
              <a:rPr lang="fr-FR" sz="2000" u="sng" dirty="0"/>
              <a:t> </a:t>
            </a:r>
            <a:r>
              <a:rPr lang="fr-FR" sz="2000" u="sng" dirty="0" err="1"/>
              <a:t>teacher</a:t>
            </a:r>
            <a:r>
              <a:rPr lang="fr-FR" sz="2000" u="sng" dirty="0"/>
              <a:t> forcing https://machinelearningmastery.com/teacher-forcing-for-recurrent-neural-networks/</a:t>
            </a:r>
          </a:p>
          <a:p>
            <a:endParaRPr lang="fr-FR" sz="2000" dirty="0"/>
          </a:p>
          <a:p>
            <a:endParaRPr lang="fr-FR" sz="2800" dirty="0"/>
          </a:p>
          <a:p>
            <a:endParaRPr lang="fr-FR" sz="2800" dirty="0"/>
          </a:p>
        </p:txBody>
      </p:sp>
      <p:sp>
        <p:nvSpPr>
          <p:cNvPr id="4" name="Footer Placeholder 3">
            <a:extLst>
              <a:ext uri="{FF2B5EF4-FFF2-40B4-BE49-F238E27FC236}">
                <a16:creationId xmlns:a16="http://schemas.microsoft.com/office/drawing/2014/main" id="{8885AA6E-E9BD-B51E-05DD-AE2AE37A2E4C}"/>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59BE3899-1B72-DAC6-4FE2-47704232B3EC}"/>
              </a:ext>
            </a:extLst>
          </p:cNvPr>
          <p:cNvSpPr>
            <a:spLocks noGrp="1"/>
          </p:cNvSpPr>
          <p:nvPr>
            <p:ph type="sldNum" sz="quarter" idx="12"/>
          </p:nvPr>
        </p:nvSpPr>
        <p:spPr/>
        <p:txBody>
          <a:bodyPr/>
          <a:lstStyle/>
          <a:p>
            <a:fld id="{7C12A529-2220-4038-9210-A21DB7BAEFCE}" type="slidenum">
              <a:rPr lang="en-US" smtClean="0"/>
              <a:t>23</a:t>
            </a:fld>
            <a:endParaRPr lang="en-US"/>
          </a:p>
        </p:txBody>
      </p:sp>
      <p:pic>
        <p:nvPicPr>
          <p:cNvPr id="6" name="Picture 5">
            <a:extLst>
              <a:ext uri="{FF2B5EF4-FFF2-40B4-BE49-F238E27FC236}">
                <a16:creationId xmlns:a16="http://schemas.microsoft.com/office/drawing/2014/main" id="{11F0C35C-B447-D24E-D520-1F72BF502653}"/>
              </a:ext>
            </a:extLst>
          </p:cNvPr>
          <p:cNvPicPr>
            <a:picLocks noChangeAspect="1"/>
          </p:cNvPicPr>
          <p:nvPr/>
        </p:nvPicPr>
        <p:blipFill>
          <a:blip r:embed="rId3"/>
          <a:stretch>
            <a:fillRect/>
          </a:stretch>
        </p:blipFill>
        <p:spPr>
          <a:xfrm>
            <a:off x="4343400" y="274639"/>
            <a:ext cx="4648200" cy="6336903"/>
          </a:xfrm>
          <a:prstGeom prst="rect">
            <a:avLst/>
          </a:prstGeom>
          <a:ln>
            <a:noFill/>
            <a:extLst>
              <a:ext uri="{C807C97D-BFC1-408E-A445-0C87EB9F89A2}">
                <ask:lineSketchStyleProps xmlns:ask="http://schemas.microsoft.com/office/drawing/2018/sketchyshapes">
                  <ask:type>
                    <ask:lineSketchNone/>
                  </ask:type>
                </ask:lineSketchStyleProps>
              </a:ext>
            </a:extLst>
          </a:ln>
        </p:spPr>
      </p:pic>
      <p:sp>
        <p:nvSpPr>
          <p:cNvPr id="7" name="TextBox 6">
            <a:extLst>
              <a:ext uri="{FF2B5EF4-FFF2-40B4-BE49-F238E27FC236}">
                <a16:creationId xmlns:a16="http://schemas.microsoft.com/office/drawing/2014/main" id="{245C03F7-3B5B-8813-0161-BBF3251195B8}"/>
              </a:ext>
            </a:extLst>
          </p:cNvPr>
          <p:cNvSpPr txBox="1"/>
          <p:nvPr/>
        </p:nvSpPr>
        <p:spPr>
          <a:xfrm>
            <a:off x="4114800" y="5789695"/>
            <a:ext cx="2895600" cy="646331"/>
          </a:xfrm>
          <a:prstGeom prst="rect">
            <a:avLst/>
          </a:prstGeom>
          <a:noFill/>
        </p:spPr>
        <p:txBody>
          <a:bodyPr wrap="square" rtlCol="0">
            <a:spAutoFit/>
          </a:bodyPr>
          <a:lstStyle/>
          <a:p>
            <a:r>
              <a:rPr lang="fr-FR" sz="1800" dirty="0"/>
              <a:t> Input : a sentence at one go "Je sui étudiant "</a:t>
            </a:r>
            <a:endParaRPr lang="en-US" dirty="0"/>
          </a:p>
        </p:txBody>
      </p:sp>
      <p:sp>
        <p:nvSpPr>
          <p:cNvPr id="9" name="TextBox 8">
            <a:extLst>
              <a:ext uri="{FF2B5EF4-FFF2-40B4-BE49-F238E27FC236}">
                <a16:creationId xmlns:a16="http://schemas.microsoft.com/office/drawing/2014/main" id="{1EB4513C-182C-6AA6-86CD-F3DE52640B13}"/>
              </a:ext>
            </a:extLst>
          </p:cNvPr>
          <p:cNvSpPr txBox="1"/>
          <p:nvPr/>
        </p:nvSpPr>
        <p:spPr>
          <a:xfrm>
            <a:off x="5138057" y="136524"/>
            <a:ext cx="1672147" cy="1477328"/>
          </a:xfrm>
          <a:prstGeom prst="rect">
            <a:avLst/>
          </a:prstGeom>
          <a:noFill/>
          <a:ln>
            <a:solidFill>
              <a:schemeClr val="accent2"/>
            </a:solidFill>
          </a:ln>
        </p:spPr>
        <p:txBody>
          <a:bodyPr wrap="square">
            <a:spAutoFit/>
          </a:bodyPr>
          <a:lstStyle/>
          <a:p>
            <a:r>
              <a:rPr lang="fr-FR" sz="1800" dirty="0"/>
              <a:t>Durring training: enter Target input   one by one « I </a:t>
            </a:r>
            <a:r>
              <a:rPr lang="fr-FR" sz="1800" dirty="0" err="1"/>
              <a:t>am</a:t>
            </a:r>
            <a:r>
              <a:rPr lang="fr-FR" sz="1800" dirty="0"/>
              <a:t> a </a:t>
            </a:r>
            <a:r>
              <a:rPr lang="fr-FR" sz="1800" dirty="0" err="1"/>
              <a:t>student</a:t>
            </a:r>
            <a:r>
              <a:rPr lang="fr-FR" sz="1800" dirty="0"/>
              <a:t> ».</a:t>
            </a:r>
            <a:endParaRPr lang="en-US" dirty="0"/>
          </a:p>
        </p:txBody>
      </p:sp>
      <p:sp>
        <p:nvSpPr>
          <p:cNvPr id="10" name="TextBox 9">
            <a:extLst>
              <a:ext uri="{FF2B5EF4-FFF2-40B4-BE49-F238E27FC236}">
                <a16:creationId xmlns:a16="http://schemas.microsoft.com/office/drawing/2014/main" id="{F424F07D-435E-F2DB-8DA3-BDA9B79EA764}"/>
              </a:ext>
            </a:extLst>
          </p:cNvPr>
          <p:cNvSpPr txBox="1"/>
          <p:nvPr/>
        </p:nvSpPr>
        <p:spPr>
          <a:xfrm>
            <a:off x="7445828" y="5334000"/>
            <a:ext cx="1333827" cy="369332"/>
          </a:xfrm>
          <a:prstGeom prst="rect">
            <a:avLst/>
          </a:prstGeom>
          <a:noFill/>
        </p:spPr>
        <p:txBody>
          <a:bodyPr wrap="none" rtlCol="0">
            <a:spAutoFit/>
          </a:bodyPr>
          <a:lstStyle/>
          <a:p>
            <a:r>
              <a:rPr lang="en-US" b="1" dirty="0">
                <a:solidFill>
                  <a:srgbClr val="FF0000"/>
                </a:solidFill>
              </a:rPr>
              <a:t>Target input</a:t>
            </a:r>
          </a:p>
        </p:txBody>
      </p:sp>
      <p:sp>
        <p:nvSpPr>
          <p:cNvPr id="12" name="TextBox 11">
            <a:extLst>
              <a:ext uri="{FF2B5EF4-FFF2-40B4-BE49-F238E27FC236}">
                <a16:creationId xmlns:a16="http://schemas.microsoft.com/office/drawing/2014/main" id="{2F319928-7813-20C3-57CB-4688014977BD}"/>
              </a:ext>
            </a:extLst>
          </p:cNvPr>
          <p:cNvSpPr txBox="1"/>
          <p:nvPr/>
        </p:nvSpPr>
        <p:spPr>
          <a:xfrm>
            <a:off x="6825342" y="0"/>
            <a:ext cx="1632858" cy="369332"/>
          </a:xfrm>
          <a:prstGeom prst="rect">
            <a:avLst/>
          </a:prstGeom>
          <a:noFill/>
        </p:spPr>
        <p:txBody>
          <a:bodyPr wrap="square">
            <a:spAutoFit/>
          </a:bodyPr>
          <a:lstStyle/>
          <a:p>
            <a:r>
              <a:rPr lang="en-US" b="1" dirty="0">
                <a:solidFill>
                  <a:srgbClr val="0070C0"/>
                </a:solidFill>
              </a:rPr>
              <a:t>Target output</a:t>
            </a:r>
          </a:p>
        </p:txBody>
      </p:sp>
      <p:sp>
        <p:nvSpPr>
          <p:cNvPr id="13" name="Freeform: Shape 12">
            <a:extLst>
              <a:ext uri="{FF2B5EF4-FFF2-40B4-BE49-F238E27FC236}">
                <a16:creationId xmlns:a16="http://schemas.microsoft.com/office/drawing/2014/main" id="{0996AC6F-6B6B-ADA9-BF8A-49BFD7759792}"/>
              </a:ext>
            </a:extLst>
          </p:cNvPr>
          <p:cNvSpPr/>
          <p:nvPr/>
        </p:nvSpPr>
        <p:spPr>
          <a:xfrm>
            <a:off x="8098971" y="274639"/>
            <a:ext cx="869667" cy="5728440"/>
          </a:xfrm>
          <a:custGeom>
            <a:avLst/>
            <a:gdLst>
              <a:gd name="connsiteX0" fmla="*/ 76200 w 869667"/>
              <a:gd name="connsiteY0" fmla="*/ 0 h 5447907"/>
              <a:gd name="connsiteX1" fmla="*/ 816429 w 869667"/>
              <a:gd name="connsiteY1" fmla="*/ 827315 h 5447907"/>
              <a:gd name="connsiteX2" fmla="*/ 805543 w 869667"/>
              <a:gd name="connsiteY2" fmla="*/ 3145972 h 5447907"/>
              <a:gd name="connsiteX3" fmla="*/ 762000 w 869667"/>
              <a:gd name="connsiteY3" fmla="*/ 5170715 h 5447907"/>
              <a:gd name="connsiteX4" fmla="*/ 0 w 869667"/>
              <a:gd name="connsiteY4" fmla="*/ 5377543 h 544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667" h="5447907">
                <a:moveTo>
                  <a:pt x="76200" y="0"/>
                </a:moveTo>
                <a:cubicBezTo>
                  <a:pt x="385536" y="151493"/>
                  <a:pt x="694872" y="302986"/>
                  <a:pt x="816429" y="827315"/>
                </a:cubicBezTo>
                <a:cubicBezTo>
                  <a:pt x="937986" y="1351644"/>
                  <a:pt x="814614" y="2422072"/>
                  <a:pt x="805543" y="3145972"/>
                </a:cubicBezTo>
                <a:cubicBezTo>
                  <a:pt x="796472" y="3869872"/>
                  <a:pt x="896257" y="4798786"/>
                  <a:pt x="762000" y="5170715"/>
                </a:cubicBezTo>
                <a:cubicBezTo>
                  <a:pt x="627743" y="5542644"/>
                  <a:pt x="313871" y="5460093"/>
                  <a:pt x="0" y="5377543"/>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7D0CE80-998D-B0E0-7038-29B34B3D6F1B}"/>
              </a:ext>
            </a:extLst>
          </p:cNvPr>
          <p:cNvCxnSpPr/>
          <p:nvPr/>
        </p:nvCxnSpPr>
        <p:spPr>
          <a:xfrm>
            <a:off x="6810204" y="369332"/>
            <a:ext cx="1495596"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19AF75B-2030-875F-73B5-4ED6EB275FBB}"/>
              </a:ext>
            </a:extLst>
          </p:cNvPr>
          <p:cNvSpPr txBox="1"/>
          <p:nvPr/>
        </p:nvSpPr>
        <p:spPr>
          <a:xfrm>
            <a:off x="4876951" y="6488668"/>
            <a:ext cx="896143" cy="369332"/>
          </a:xfrm>
          <a:prstGeom prst="rect">
            <a:avLst/>
          </a:prstGeom>
          <a:noFill/>
        </p:spPr>
        <p:txBody>
          <a:bodyPr wrap="none" rtlCol="0">
            <a:spAutoFit/>
          </a:bodyPr>
          <a:lstStyle/>
          <a:p>
            <a:r>
              <a:rPr lang="en-US" b="1" dirty="0">
                <a:solidFill>
                  <a:srgbClr val="FF0000"/>
                </a:solidFill>
              </a:rPr>
              <a:t>parallel</a:t>
            </a:r>
            <a:endParaRPr lang="en-HK" b="1" dirty="0">
              <a:solidFill>
                <a:srgbClr val="FF0000"/>
              </a:solidFill>
            </a:endParaRPr>
          </a:p>
        </p:txBody>
      </p:sp>
      <p:sp>
        <p:nvSpPr>
          <p:cNvPr id="14" name="TextBox 13">
            <a:extLst>
              <a:ext uri="{FF2B5EF4-FFF2-40B4-BE49-F238E27FC236}">
                <a16:creationId xmlns:a16="http://schemas.microsoft.com/office/drawing/2014/main" id="{B9CD40DA-763D-3924-117C-34AF373AD4BC}"/>
              </a:ext>
            </a:extLst>
          </p:cNvPr>
          <p:cNvSpPr txBox="1"/>
          <p:nvPr/>
        </p:nvSpPr>
        <p:spPr>
          <a:xfrm>
            <a:off x="7133761" y="6436026"/>
            <a:ext cx="1198854" cy="369332"/>
          </a:xfrm>
          <a:prstGeom prst="rect">
            <a:avLst/>
          </a:prstGeom>
          <a:noFill/>
        </p:spPr>
        <p:txBody>
          <a:bodyPr wrap="none" rtlCol="0">
            <a:spAutoFit/>
          </a:bodyPr>
          <a:lstStyle/>
          <a:p>
            <a:r>
              <a:rPr lang="en-US" b="1" dirty="0">
                <a:solidFill>
                  <a:srgbClr val="FF0000"/>
                </a:solidFill>
              </a:rPr>
              <a:t>Sequential</a:t>
            </a:r>
            <a:endParaRPr lang="en-HK" b="1" dirty="0">
              <a:solidFill>
                <a:srgbClr val="FF0000"/>
              </a:solidFill>
            </a:endParaRPr>
          </a:p>
        </p:txBody>
      </p:sp>
    </p:spTree>
    <p:extLst>
      <p:ext uri="{BB962C8B-B14F-4D97-AF65-F5344CB8AC3E}">
        <p14:creationId xmlns:p14="http://schemas.microsoft.com/office/powerpoint/2010/main" val="143134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7083-0294-3893-7D6E-3F545D3098AC}"/>
              </a:ext>
            </a:extLst>
          </p:cNvPr>
          <p:cNvSpPr>
            <a:spLocks noGrp="1"/>
          </p:cNvSpPr>
          <p:nvPr>
            <p:ph type="title"/>
          </p:nvPr>
        </p:nvSpPr>
        <p:spPr/>
        <p:txBody>
          <a:bodyPr>
            <a:noAutofit/>
          </a:bodyPr>
          <a:lstStyle/>
          <a:p>
            <a:r>
              <a:rPr lang="en-US" sz="2800" dirty="0"/>
              <a:t>Transformer application2: machine translation Example of using BERT emotion analysis</a:t>
            </a:r>
          </a:p>
        </p:txBody>
      </p:sp>
      <p:sp>
        <p:nvSpPr>
          <p:cNvPr id="3" name="Content Placeholder 2">
            <a:extLst>
              <a:ext uri="{FF2B5EF4-FFF2-40B4-BE49-F238E27FC236}">
                <a16:creationId xmlns:a16="http://schemas.microsoft.com/office/drawing/2014/main" id="{C253EB51-3883-E64D-3E1D-B7DEAEAF84DC}"/>
              </a:ext>
            </a:extLst>
          </p:cNvPr>
          <p:cNvSpPr>
            <a:spLocks noGrp="1"/>
          </p:cNvSpPr>
          <p:nvPr>
            <p:ph idx="1"/>
          </p:nvPr>
        </p:nvSpPr>
        <p:spPr>
          <a:xfrm>
            <a:off x="457200" y="1771650"/>
            <a:ext cx="2895600" cy="4354513"/>
          </a:xfrm>
        </p:spPr>
        <p:txBody>
          <a:bodyPr>
            <a:normAutofit fontScale="77500" lnSpcReduction="20000"/>
          </a:bodyPr>
          <a:lstStyle/>
          <a:p>
            <a:r>
              <a:rPr lang="en-US" dirty="0"/>
              <a:t>Build a downstream model for emotion classification</a:t>
            </a:r>
          </a:p>
          <a:p>
            <a:r>
              <a:rPr lang="en-US" dirty="0"/>
              <a:t>Downstream building means built you own application based on some pretrained model like BERT.</a:t>
            </a:r>
          </a:p>
          <a:p>
            <a:r>
              <a:rPr lang="en-US" b="1" i="0" dirty="0" err="1">
                <a:solidFill>
                  <a:srgbClr val="000000"/>
                </a:solidFill>
                <a:effectLst/>
                <a:latin typeface="Lucida Grande"/>
              </a:rPr>
              <a:t>EmotionX</a:t>
            </a:r>
            <a:r>
              <a:rPr lang="en-US" b="1" i="0" dirty="0">
                <a:solidFill>
                  <a:srgbClr val="000000"/>
                </a:solidFill>
                <a:effectLst/>
                <a:latin typeface="Lucida Grande"/>
              </a:rPr>
              <a:t>-HSU: Adopting Pre-trained BERT for Emotion Classification </a:t>
            </a:r>
            <a:r>
              <a:rPr lang="en-US" dirty="0">
                <a:hlinkClick r:id="rId2"/>
              </a:rPr>
              <a:t>https://arxiv.org/abs/1907.09669</a:t>
            </a:r>
            <a:r>
              <a:rPr lang="en-US" dirty="0"/>
              <a:t> </a:t>
            </a:r>
          </a:p>
        </p:txBody>
      </p:sp>
      <p:sp>
        <p:nvSpPr>
          <p:cNvPr id="4" name="Footer Placeholder 3">
            <a:extLst>
              <a:ext uri="{FF2B5EF4-FFF2-40B4-BE49-F238E27FC236}">
                <a16:creationId xmlns:a16="http://schemas.microsoft.com/office/drawing/2014/main" id="{D0F9CA1D-A03C-03D5-E2C6-BF764C3FB376}"/>
              </a:ext>
            </a:extLst>
          </p:cNvPr>
          <p:cNvSpPr>
            <a:spLocks noGrp="1"/>
          </p:cNvSpPr>
          <p:nvPr>
            <p:ph type="ftr" sz="quarter" idx="11"/>
          </p:nvPr>
        </p:nvSpPr>
        <p:spPr/>
        <p:txBody>
          <a:bodyPr/>
          <a:lstStyle/>
          <a:p>
            <a:r>
              <a:rPr lang="en-US"/>
              <a:t>AI for visually impaired 231124 (v28a)</a:t>
            </a:r>
            <a:endParaRPr lang="en-US" dirty="0"/>
          </a:p>
        </p:txBody>
      </p:sp>
      <p:sp>
        <p:nvSpPr>
          <p:cNvPr id="5" name="Slide Number Placeholder 4">
            <a:extLst>
              <a:ext uri="{FF2B5EF4-FFF2-40B4-BE49-F238E27FC236}">
                <a16:creationId xmlns:a16="http://schemas.microsoft.com/office/drawing/2014/main" id="{E0246DAF-BC8D-13D4-DA2D-25C820A60109}"/>
              </a:ext>
            </a:extLst>
          </p:cNvPr>
          <p:cNvSpPr>
            <a:spLocks noGrp="1"/>
          </p:cNvSpPr>
          <p:nvPr>
            <p:ph type="sldNum" sz="quarter" idx="12"/>
          </p:nvPr>
        </p:nvSpPr>
        <p:spPr/>
        <p:txBody>
          <a:bodyPr/>
          <a:lstStyle/>
          <a:p>
            <a:fld id="{7C12A529-2220-4038-9210-A21DB7BAEFCE}" type="slidenum">
              <a:rPr lang="en-US" smtClean="0"/>
              <a:t>24</a:t>
            </a:fld>
            <a:endParaRPr lang="en-US"/>
          </a:p>
        </p:txBody>
      </p:sp>
      <p:pic>
        <p:nvPicPr>
          <p:cNvPr id="9" name="Picture 8">
            <a:extLst>
              <a:ext uri="{FF2B5EF4-FFF2-40B4-BE49-F238E27FC236}">
                <a16:creationId xmlns:a16="http://schemas.microsoft.com/office/drawing/2014/main" id="{919D13B8-3AA9-CA18-175B-868B13A2EE47}"/>
              </a:ext>
            </a:extLst>
          </p:cNvPr>
          <p:cNvPicPr>
            <a:picLocks noChangeAspect="1"/>
          </p:cNvPicPr>
          <p:nvPr/>
        </p:nvPicPr>
        <p:blipFill>
          <a:blip r:embed="rId3"/>
          <a:stretch>
            <a:fillRect/>
          </a:stretch>
        </p:blipFill>
        <p:spPr>
          <a:xfrm>
            <a:off x="3154816" y="1482904"/>
            <a:ext cx="4552950" cy="4556125"/>
          </a:xfrm>
          <a:prstGeom prst="rect">
            <a:avLst/>
          </a:prstGeom>
        </p:spPr>
      </p:pic>
      <p:sp>
        <p:nvSpPr>
          <p:cNvPr id="11" name="Right Brace 10">
            <a:extLst>
              <a:ext uri="{FF2B5EF4-FFF2-40B4-BE49-F238E27FC236}">
                <a16:creationId xmlns:a16="http://schemas.microsoft.com/office/drawing/2014/main" id="{CABABD9C-4314-9AD8-A5BE-F6099AFA7959}"/>
              </a:ext>
            </a:extLst>
          </p:cNvPr>
          <p:cNvSpPr/>
          <p:nvPr/>
        </p:nvSpPr>
        <p:spPr>
          <a:xfrm>
            <a:off x="6591300" y="1600200"/>
            <a:ext cx="228600" cy="1600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47A0787-C10D-910E-34CC-4E67DB5D99B0}"/>
              </a:ext>
            </a:extLst>
          </p:cNvPr>
          <p:cNvSpPr txBox="1"/>
          <p:nvPr/>
        </p:nvSpPr>
        <p:spPr>
          <a:xfrm>
            <a:off x="7010400" y="1417638"/>
            <a:ext cx="1981200" cy="1200329"/>
          </a:xfrm>
          <a:prstGeom prst="rect">
            <a:avLst/>
          </a:prstGeom>
          <a:noFill/>
        </p:spPr>
        <p:txBody>
          <a:bodyPr wrap="square" rtlCol="0">
            <a:spAutoFit/>
          </a:bodyPr>
          <a:lstStyle/>
          <a:p>
            <a:r>
              <a:rPr lang="en-US" dirty="0"/>
              <a:t>Build Down stream task:</a:t>
            </a:r>
          </a:p>
          <a:p>
            <a:r>
              <a:rPr lang="en-US" dirty="0"/>
              <a:t>FFN = feed forward network</a:t>
            </a:r>
          </a:p>
        </p:txBody>
      </p:sp>
      <p:sp>
        <p:nvSpPr>
          <p:cNvPr id="14" name="Right Brace 13">
            <a:extLst>
              <a:ext uri="{FF2B5EF4-FFF2-40B4-BE49-F238E27FC236}">
                <a16:creationId xmlns:a16="http://schemas.microsoft.com/office/drawing/2014/main" id="{C225A81D-C6D1-9D88-7FE5-DC27A9BB33FF}"/>
              </a:ext>
            </a:extLst>
          </p:cNvPr>
          <p:cNvSpPr/>
          <p:nvPr/>
        </p:nvSpPr>
        <p:spPr>
          <a:xfrm>
            <a:off x="7444468" y="3429000"/>
            <a:ext cx="175532" cy="2133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5B2BB405-9814-C474-DF76-F381C732C7F1}"/>
              </a:ext>
            </a:extLst>
          </p:cNvPr>
          <p:cNvSpPr txBox="1"/>
          <p:nvPr/>
        </p:nvSpPr>
        <p:spPr>
          <a:xfrm>
            <a:off x="7620000" y="3122592"/>
            <a:ext cx="1524000" cy="3416320"/>
          </a:xfrm>
          <a:prstGeom prst="rect">
            <a:avLst/>
          </a:prstGeom>
          <a:noFill/>
        </p:spPr>
        <p:txBody>
          <a:bodyPr wrap="square">
            <a:spAutoFit/>
          </a:bodyPr>
          <a:lstStyle/>
          <a:p>
            <a:r>
              <a:rPr lang="en-US" dirty="0"/>
              <a:t>Based on Pre-trained BERT</a:t>
            </a:r>
          </a:p>
          <a:p>
            <a:r>
              <a:rPr lang="en-US" dirty="0">
                <a:hlinkClick r:id="rId4"/>
              </a:rPr>
              <a:t>https://arxiv.org/abs/1810.04805</a:t>
            </a:r>
            <a:endParaRPr lang="en-US" dirty="0"/>
          </a:p>
          <a:p>
            <a:r>
              <a:rPr lang="en-US"/>
              <a:t>Pre-trained BERT </a:t>
            </a:r>
            <a:r>
              <a:rPr lang="en-US" dirty="0"/>
              <a:t>can be downloaded from </a:t>
            </a:r>
          </a:p>
          <a:p>
            <a:r>
              <a:rPr lang="en-US" dirty="0">
                <a:hlinkClick r:id="rId5"/>
              </a:rPr>
              <a:t>https://huggingface.co/</a:t>
            </a:r>
            <a:r>
              <a:rPr lang="en-US" dirty="0"/>
              <a:t> </a:t>
            </a:r>
          </a:p>
          <a:p>
            <a:endParaRPr lang="en-US" dirty="0"/>
          </a:p>
        </p:txBody>
      </p:sp>
      <p:sp>
        <p:nvSpPr>
          <p:cNvPr id="6" name="TextBox 5">
            <a:extLst>
              <a:ext uri="{FF2B5EF4-FFF2-40B4-BE49-F238E27FC236}">
                <a16:creationId xmlns:a16="http://schemas.microsoft.com/office/drawing/2014/main" id="{BF010F59-1A4A-4FD7-7CAA-500F00A68643}"/>
              </a:ext>
            </a:extLst>
          </p:cNvPr>
          <p:cNvSpPr txBox="1"/>
          <p:nvPr/>
        </p:nvSpPr>
        <p:spPr>
          <a:xfrm>
            <a:off x="5718624" y="3122592"/>
            <a:ext cx="292068" cy="369332"/>
          </a:xfrm>
          <a:prstGeom prst="rect">
            <a:avLst/>
          </a:prstGeom>
          <a:noFill/>
        </p:spPr>
        <p:txBody>
          <a:bodyPr wrap="none" rtlCol="0">
            <a:spAutoFit/>
          </a:bodyPr>
          <a:lstStyle/>
          <a:p>
            <a:r>
              <a:rPr lang="en-US" dirty="0"/>
              <a:t>Z</a:t>
            </a:r>
          </a:p>
        </p:txBody>
      </p:sp>
    </p:spTree>
    <p:extLst>
      <p:ext uri="{BB962C8B-B14F-4D97-AF65-F5344CB8AC3E}">
        <p14:creationId xmlns:p14="http://schemas.microsoft.com/office/powerpoint/2010/main" val="103085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327A3-B4F7-F5B7-1A35-24A6B1383805}"/>
              </a:ext>
            </a:extLst>
          </p:cNvPr>
          <p:cNvSpPr>
            <a:spLocks noGrp="1"/>
          </p:cNvSpPr>
          <p:nvPr>
            <p:ph type="title"/>
          </p:nvPr>
        </p:nvSpPr>
        <p:spPr>
          <a:xfrm>
            <a:off x="457200" y="457200"/>
            <a:ext cx="8229600" cy="1143000"/>
          </a:xfrm>
        </p:spPr>
        <p:txBody>
          <a:bodyPr>
            <a:normAutofit fontScale="90000"/>
          </a:bodyPr>
          <a:lstStyle/>
          <a:p>
            <a:r>
              <a:rPr lang="en-US" sz="2700" b="0" i="0" dirty="0">
                <a:solidFill>
                  <a:srgbClr val="111827"/>
                </a:solidFill>
                <a:effectLst/>
                <a:latin typeface="Charter"/>
              </a:rPr>
              <a:t>Other transformer Applications : Transformer (BERT uses encoder only, no decoder required) can be used for:</a:t>
            </a:r>
            <a:br>
              <a:rPr lang="en-US" b="0" i="0" dirty="0">
                <a:solidFill>
                  <a:srgbClr val="111827"/>
                </a:solidFill>
                <a:effectLst/>
                <a:latin typeface="Charter"/>
              </a:rPr>
            </a:br>
            <a:endParaRPr lang="en-US" dirty="0"/>
          </a:p>
        </p:txBody>
      </p:sp>
      <p:sp>
        <p:nvSpPr>
          <p:cNvPr id="3" name="Content Placeholder 2">
            <a:extLst>
              <a:ext uri="{FF2B5EF4-FFF2-40B4-BE49-F238E27FC236}">
                <a16:creationId xmlns:a16="http://schemas.microsoft.com/office/drawing/2014/main" id="{53328421-98BA-759B-D0F8-80F1D42DF32B}"/>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en-US" b="0" i="0" dirty="0">
                <a:solidFill>
                  <a:srgbClr val="111827"/>
                </a:solidFill>
                <a:effectLst/>
                <a:latin typeface="Charter"/>
              </a:rPr>
              <a:t>Determine positive or negative movie reviews </a:t>
            </a:r>
            <a:r>
              <a:rPr lang="en-US" b="0" i="0" u="sng" dirty="0">
                <a:solidFill>
                  <a:srgbClr val="111827"/>
                </a:solidFill>
                <a:effectLst/>
                <a:latin typeface="Charter"/>
                <a:hlinkClick r:id="rId2"/>
              </a:rPr>
              <a:t>(Sentiment Analysis)</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rPr>
              <a:t>Automatic answering questions. </a:t>
            </a:r>
            <a:r>
              <a:rPr lang="en-US" b="0" i="0" u="sng" dirty="0">
                <a:solidFill>
                  <a:srgbClr val="111827"/>
                </a:solidFill>
                <a:effectLst/>
                <a:latin typeface="Charter"/>
                <a:hlinkClick r:id="rId3"/>
              </a:rPr>
              <a:t>(Question answering)</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rPr>
              <a:t>Predicts next text </a:t>
            </a:r>
            <a:r>
              <a:rPr lang="en-US" b="0" i="0" u="sng" dirty="0">
                <a:solidFill>
                  <a:srgbClr val="111827"/>
                </a:solidFill>
                <a:effectLst/>
                <a:latin typeface="Charter"/>
                <a:hlinkClick r:id="rId4"/>
              </a:rPr>
              <a:t>(Text prediction)</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rPr>
              <a:t>Robotic writer </a:t>
            </a:r>
            <a:r>
              <a:rPr lang="en-US" b="0" i="0" u="sng" dirty="0">
                <a:solidFill>
                  <a:srgbClr val="111827"/>
                </a:solidFill>
                <a:effectLst/>
                <a:latin typeface="Charter"/>
                <a:hlinkClick r:id="rId5"/>
              </a:rPr>
              <a:t>(Text generation)</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rPr>
              <a:t>Summarization of a long article </a:t>
            </a:r>
            <a:r>
              <a:rPr lang="en-US" b="0" i="0" u="sng" dirty="0">
                <a:solidFill>
                  <a:srgbClr val="111827"/>
                </a:solidFill>
                <a:effectLst/>
                <a:latin typeface="Charter"/>
                <a:hlinkClick r:id="rId6"/>
              </a:rPr>
              <a:t>(Summarization)</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rPr>
              <a:t>Determine word meaning (Polysemy resolution)</a:t>
            </a:r>
          </a:p>
          <a:p>
            <a:pPr algn="l">
              <a:buFont typeface="Arial" panose="020B0604020202020204" pitchFamily="34" charset="0"/>
              <a:buChar char="•"/>
            </a:pPr>
            <a:r>
              <a:rPr lang="en-US" sz="3200" dirty="0"/>
              <a:t>U</a:t>
            </a:r>
            <a:r>
              <a:rPr lang="en-US" dirty="0"/>
              <a:t>sing pre-trained BERT for emotion analysis</a:t>
            </a:r>
            <a:endParaRPr lang="en-US" b="0" i="0" dirty="0">
              <a:solidFill>
                <a:srgbClr val="111827"/>
              </a:solidFill>
              <a:effectLst/>
              <a:latin typeface="Charter"/>
            </a:endParaRPr>
          </a:p>
          <a:p>
            <a:pPr algn="l">
              <a:buFont typeface="Arial" panose="020B0604020202020204" pitchFamily="34" charset="0"/>
              <a:buChar char="•"/>
            </a:pPr>
            <a:r>
              <a:rPr lang="en-US" b="0" i="0" dirty="0">
                <a:solidFill>
                  <a:srgbClr val="111827"/>
                </a:solidFill>
                <a:effectLst/>
                <a:latin typeface="Charter"/>
                <a:hlinkClick r:id="rId7"/>
              </a:rPr>
              <a:t>Ref: https://huggingface.co/blog/bert-101#1-what-is-bert-used-for</a:t>
            </a:r>
            <a:r>
              <a:rPr lang="en-US" dirty="0">
                <a:solidFill>
                  <a:srgbClr val="111827"/>
                </a:solidFill>
                <a:latin typeface="Charter"/>
              </a:rPr>
              <a:t> </a:t>
            </a:r>
            <a:endParaRPr lang="en-US" b="0" i="0" dirty="0">
              <a:solidFill>
                <a:srgbClr val="111827"/>
              </a:solidFill>
              <a:effectLst/>
              <a:latin typeface="Charter"/>
            </a:endParaRPr>
          </a:p>
          <a:p>
            <a:endParaRPr lang="en-US" dirty="0"/>
          </a:p>
        </p:txBody>
      </p:sp>
      <p:sp>
        <p:nvSpPr>
          <p:cNvPr id="4" name="Footer Placeholder 3">
            <a:extLst>
              <a:ext uri="{FF2B5EF4-FFF2-40B4-BE49-F238E27FC236}">
                <a16:creationId xmlns:a16="http://schemas.microsoft.com/office/drawing/2014/main" id="{1F1864DD-C5F8-AD3C-6D3F-DD6999FF4506}"/>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7BE44246-71DF-B52A-6277-34677AB65296}"/>
              </a:ext>
            </a:extLst>
          </p:cNvPr>
          <p:cNvSpPr>
            <a:spLocks noGrp="1"/>
          </p:cNvSpPr>
          <p:nvPr>
            <p:ph type="sldNum" sz="quarter" idx="12"/>
          </p:nvPr>
        </p:nvSpPr>
        <p:spPr/>
        <p:txBody>
          <a:bodyPr/>
          <a:lstStyle/>
          <a:p>
            <a:fld id="{7C12A529-2220-4038-9210-A21DB7BAEFCE}" type="slidenum">
              <a:rPr lang="en-US" smtClean="0"/>
              <a:t>25</a:t>
            </a:fld>
            <a:endParaRPr lang="en-US"/>
          </a:p>
        </p:txBody>
      </p:sp>
    </p:spTree>
    <p:extLst>
      <p:ext uri="{BB962C8B-B14F-4D97-AF65-F5344CB8AC3E}">
        <p14:creationId xmlns:p14="http://schemas.microsoft.com/office/powerpoint/2010/main" val="2037718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18E-7EAC-E4BB-15C7-71B35CA89DE1}"/>
              </a:ext>
            </a:extLst>
          </p:cNvPr>
          <p:cNvSpPr>
            <a:spLocks noGrp="1"/>
          </p:cNvSpPr>
          <p:nvPr>
            <p:ph type="title"/>
          </p:nvPr>
        </p:nvSpPr>
        <p:spPr/>
        <p:txBody>
          <a:bodyPr/>
          <a:lstStyle/>
          <a:p>
            <a:r>
              <a:rPr lang="en-US" dirty="0"/>
              <a:t>Overview of techniques</a:t>
            </a:r>
            <a:endParaRPr lang="en-HK" dirty="0"/>
          </a:p>
        </p:txBody>
      </p:sp>
      <p:sp>
        <p:nvSpPr>
          <p:cNvPr id="3" name="Content Placeholder 2">
            <a:extLst>
              <a:ext uri="{FF2B5EF4-FFF2-40B4-BE49-F238E27FC236}">
                <a16:creationId xmlns:a16="http://schemas.microsoft.com/office/drawing/2014/main" id="{8A9B9D58-B155-70BD-86F5-F78F8235702C}"/>
              </a:ext>
            </a:extLst>
          </p:cNvPr>
          <p:cNvSpPr>
            <a:spLocks noGrp="1"/>
          </p:cNvSpPr>
          <p:nvPr>
            <p:ph idx="1"/>
          </p:nvPr>
        </p:nvSpPr>
        <p:spPr/>
        <p:txBody>
          <a:bodyPr>
            <a:normAutofit/>
          </a:bodyPr>
          <a:lstStyle/>
          <a:p>
            <a:pPr marL="914400" lvl="1" indent="-457200">
              <a:buFont typeface="+mj-lt"/>
              <a:buAutoNum type="arabicParenR"/>
            </a:pPr>
            <a:r>
              <a:rPr lang="en-US" dirty="0"/>
              <a:t>Neural network</a:t>
            </a:r>
          </a:p>
          <a:p>
            <a:pPr marL="1371600" lvl="2" indent="-457200">
              <a:buFont typeface="+mj-lt"/>
              <a:buAutoNum type="alphaLcParenR"/>
            </a:pPr>
            <a:r>
              <a:rPr lang="en-US" dirty="0"/>
              <a:t>Basic neural network model</a:t>
            </a:r>
          </a:p>
          <a:p>
            <a:pPr marL="1371600" lvl="2" indent="-457200">
              <a:buFont typeface="+mj-lt"/>
              <a:buAutoNum type="alphaLcParenR"/>
            </a:pPr>
            <a:r>
              <a:rPr lang="en-US" dirty="0"/>
              <a:t>Convolution Neural Network (CNN), parallel method</a:t>
            </a:r>
          </a:p>
          <a:p>
            <a:pPr marL="1371600" lvl="2" indent="-457200">
              <a:buFont typeface="+mj-lt"/>
              <a:buAutoNum type="alphaLcParenR"/>
            </a:pPr>
            <a:r>
              <a:rPr lang="en-US" dirty="0"/>
              <a:t>Recurrent Neural Network (RNN),sequential method</a:t>
            </a:r>
          </a:p>
          <a:p>
            <a:pPr marL="1371600" lvl="2" indent="-457200">
              <a:buFont typeface="+mj-lt"/>
              <a:buAutoNum type="alphaLcParenR"/>
            </a:pPr>
            <a:r>
              <a:rPr lang="en-US" dirty="0"/>
              <a:t>Transformer , parallel + sequential method</a:t>
            </a:r>
          </a:p>
          <a:p>
            <a:pPr marL="914400" lvl="1" indent="-457200">
              <a:buFont typeface="+mj-lt"/>
              <a:buAutoNum type="arabicParenR"/>
            </a:pPr>
            <a:r>
              <a:rPr lang="en-US" dirty="0">
                <a:solidFill>
                  <a:srgbClr val="FF0000"/>
                </a:solidFill>
              </a:rPr>
              <a:t>Computer Vision</a:t>
            </a:r>
          </a:p>
          <a:p>
            <a:pPr marL="914400" lvl="1" indent="-457200">
              <a:buFont typeface="+mj-lt"/>
              <a:buAutoNum type="arabicParenR"/>
            </a:pPr>
            <a:r>
              <a:rPr lang="en-US" dirty="0"/>
              <a:t>Speech synthesis</a:t>
            </a:r>
          </a:p>
          <a:p>
            <a:endParaRPr lang="en-HK" dirty="0"/>
          </a:p>
        </p:txBody>
      </p:sp>
      <p:sp>
        <p:nvSpPr>
          <p:cNvPr id="4" name="Footer Placeholder 3">
            <a:extLst>
              <a:ext uri="{FF2B5EF4-FFF2-40B4-BE49-F238E27FC236}">
                <a16:creationId xmlns:a16="http://schemas.microsoft.com/office/drawing/2014/main" id="{93D3F808-CE7D-AF1B-892A-7421C32DC59B}"/>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E529D9A-3345-0CF3-B210-5C76DD4EAD24}"/>
              </a:ext>
            </a:extLst>
          </p:cNvPr>
          <p:cNvSpPr>
            <a:spLocks noGrp="1"/>
          </p:cNvSpPr>
          <p:nvPr>
            <p:ph type="sldNum" sz="quarter" idx="12"/>
          </p:nvPr>
        </p:nvSpPr>
        <p:spPr/>
        <p:txBody>
          <a:bodyPr/>
          <a:lstStyle/>
          <a:p>
            <a:fld id="{C0A948C2-FB59-49C2-8DA2-43C250BED816}" type="slidenum">
              <a:rPr lang="en-HK" smtClean="0"/>
              <a:t>26</a:t>
            </a:fld>
            <a:endParaRPr lang="en-HK"/>
          </a:p>
        </p:txBody>
      </p:sp>
    </p:spTree>
    <p:extLst>
      <p:ext uri="{BB962C8B-B14F-4D97-AF65-F5344CB8AC3E}">
        <p14:creationId xmlns:p14="http://schemas.microsoft.com/office/powerpoint/2010/main" val="41918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t>You Only Look Once (YOLO) model </a:t>
            </a:r>
          </a:p>
          <a:p>
            <a:pPr marL="1428750" lvl="2" indent="-514350">
              <a:buFont typeface="+mj-lt"/>
              <a:buAutoNum type="alphaLcParenR"/>
            </a:pPr>
            <a:r>
              <a:rPr lang="en-US" dirty="0"/>
              <a:t>Transformer based object recognition</a:t>
            </a:r>
          </a:p>
          <a:p>
            <a:pPr marL="971550" lvl="1" indent="-514350">
              <a:buFont typeface="+mj-lt"/>
              <a:buAutoNum type="romanUcPeriod"/>
            </a:pPr>
            <a:r>
              <a:rPr lang="en-US" dirty="0"/>
              <a:t>Photometry for 3d reconstruction &amp; location identification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27</a:t>
            </a:fld>
            <a:endParaRPr lang="en-HK"/>
          </a:p>
        </p:txBody>
      </p:sp>
    </p:spTree>
    <p:extLst>
      <p:ext uri="{BB962C8B-B14F-4D97-AF65-F5344CB8AC3E}">
        <p14:creationId xmlns:p14="http://schemas.microsoft.com/office/powerpoint/2010/main" val="2591360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4000" b="1" dirty="0"/>
              <a:t>2.I) Object Recognition vs Object </a:t>
            </a:r>
            <a:r>
              <a:rPr lang="en-US" sz="4000" b="1" dirty="0"/>
              <a:t>Detection</a:t>
            </a:r>
            <a:r>
              <a:rPr lang="fr-FR" sz="4000" b="1" dirty="0"/>
              <a:t> vs Image Segmentation</a:t>
            </a:r>
            <a:br>
              <a:rPr lang="fr-FR" b="1" dirty="0"/>
            </a:br>
            <a:endParaRPr lang="en-US" dirty="0"/>
          </a:p>
        </p:txBody>
      </p:sp>
      <p:sp>
        <p:nvSpPr>
          <p:cNvPr id="3" name="Content Placeholder 2"/>
          <p:cNvSpPr>
            <a:spLocks noGrp="1"/>
          </p:cNvSpPr>
          <p:nvPr>
            <p:ph idx="1"/>
          </p:nvPr>
        </p:nvSpPr>
        <p:spPr>
          <a:xfrm>
            <a:off x="542925" y="1253331"/>
            <a:ext cx="7886700" cy="4351338"/>
          </a:xfrm>
        </p:spPr>
        <p:txBody>
          <a:bodyPr>
            <a:normAutofit/>
          </a:bodyPr>
          <a:lstStyle/>
          <a:p>
            <a:r>
              <a:rPr lang="en-US" sz="1800" dirty="0">
                <a:hlinkClick r:id="rId2"/>
              </a:rPr>
              <a:t>https://www.kaggle.com/getting-started/169984</a:t>
            </a:r>
            <a:endParaRPr lang="en-US" sz="1800" dirty="0"/>
          </a:p>
          <a:p>
            <a:r>
              <a:rPr lang="en-US" sz="1800" dirty="0">
                <a:hlinkClick r:id="rId3"/>
              </a:rPr>
              <a:t>https://www.geeksforgeeks.org/object-detection-vs-object-recognition-vs-image-segmentation/</a:t>
            </a:r>
            <a:endParaRPr lang="en-US" sz="1800" dirty="0"/>
          </a:p>
          <a:p>
            <a:endParaRPr lang="en-US" sz="1800" dirty="0"/>
          </a:p>
          <a:p>
            <a:r>
              <a:rPr lang="en-US" sz="1800" dirty="0"/>
              <a:t> </a:t>
            </a:r>
          </a:p>
        </p:txBody>
      </p:sp>
      <p:sp>
        <p:nvSpPr>
          <p:cNvPr id="4" name="Footer Placeholder 3"/>
          <p:cNvSpPr>
            <a:spLocks noGrp="1"/>
          </p:cNvSpPr>
          <p:nvPr>
            <p:ph type="ftr" sz="quarter" idx="11"/>
          </p:nvPr>
        </p:nvSpPr>
        <p:spPr/>
        <p:txBody>
          <a:bodyPr/>
          <a:lstStyle/>
          <a:p>
            <a:r>
              <a:rPr lang="en-US"/>
              <a:t>AI for visually impaired 231124 (v28a)</a:t>
            </a:r>
          </a:p>
        </p:txBody>
      </p:sp>
      <p:sp>
        <p:nvSpPr>
          <p:cNvPr id="5" name="Slide Number Placeholder 4"/>
          <p:cNvSpPr>
            <a:spLocks noGrp="1"/>
          </p:cNvSpPr>
          <p:nvPr>
            <p:ph type="sldNum" sz="quarter" idx="12"/>
          </p:nvPr>
        </p:nvSpPr>
        <p:spPr/>
        <p:txBody>
          <a:bodyPr/>
          <a:lstStyle/>
          <a:p>
            <a:fld id="{6921B4CA-31D7-4C0B-94BB-C0A0E1F306D0}" type="slidenum">
              <a:rPr lang="en-US" smtClean="0"/>
              <a:t>28</a:t>
            </a:fld>
            <a:endParaRPr lang="en-US"/>
          </a:p>
        </p:txBody>
      </p:sp>
      <p:pic>
        <p:nvPicPr>
          <p:cNvPr id="6" name="Picture 5"/>
          <p:cNvPicPr>
            <a:picLocks noChangeAspect="1"/>
          </p:cNvPicPr>
          <p:nvPr/>
        </p:nvPicPr>
        <p:blipFill>
          <a:blip r:embed="rId4"/>
          <a:stretch>
            <a:fillRect/>
          </a:stretch>
        </p:blipFill>
        <p:spPr>
          <a:xfrm>
            <a:off x="1188295" y="2246064"/>
            <a:ext cx="6998355" cy="4475412"/>
          </a:xfrm>
          <a:prstGeom prst="rect">
            <a:avLst/>
          </a:prstGeom>
        </p:spPr>
      </p:pic>
      <p:sp>
        <p:nvSpPr>
          <p:cNvPr id="7" name="TextBox 6">
            <a:extLst>
              <a:ext uri="{FF2B5EF4-FFF2-40B4-BE49-F238E27FC236}">
                <a16:creationId xmlns:a16="http://schemas.microsoft.com/office/drawing/2014/main" id="{38D40628-26CB-466B-9FF4-4FDC9274D569}"/>
              </a:ext>
            </a:extLst>
          </p:cNvPr>
          <p:cNvSpPr txBox="1"/>
          <p:nvPr/>
        </p:nvSpPr>
        <p:spPr>
          <a:xfrm>
            <a:off x="7203402" y="4299104"/>
            <a:ext cx="927049" cy="369332"/>
          </a:xfrm>
          <a:prstGeom prst="rect">
            <a:avLst/>
          </a:prstGeom>
          <a:noFill/>
        </p:spPr>
        <p:txBody>
          <a:bodyPr wrap="none" rtlCol="0">
            <a:spAutoFit/>
          </a:bodyPr>
          <a:lstStyle/>
          <a:p>
            <a:r>
              <a:rPr lang="en-US" dirty="0">
                <a:solidFill>
                  <a:srgbClr val="FF0000"/>
                </a:solidFill>
              </a:rPr>
              <a:t>Where?</a:t>
            </a:r>
          </a:p>
        </p:txBody>
      </p:sp>
      <p:sp>
        <p:nvSpPr>
          <p:cNvPr id="9" name="TextBox 8">
            <a:extLst>
              <a:ext uri="{FF2B5EF4-FFF2-40B4-BE49-F238E27FC236}">
                <a16:creationId xmlns:a16="http://schemas.microsoft.com/office/drawing/2014/main" id="{8AAA8FA5-7A43-4957-B228-8B917371DE9E}"/>
              </a:ext>
            </a:extLst>
          </p:cNvPr>
          <p:cNvSpPr txBox="1"/>
          <p:nvPr/>
        </p:nvSpPr>
        <p:spPr>
          <a:xfrm>
            <a:off x="1443824" y="4215884"/>
            <a:ext cx="4572000" cy="369332"/>
          </a:xfrm>
          <a:prstGeom prst="rect">
            <a:avLst/>
          </a:prstGeom>
          <a:noFill/>
        </p:spPr>
        <p:txBody>
          <a:bodyPr wrap="square">
            <a:spAutoFit/>
          </a:bodyPr>
          <a:lstStyle/>
          <a:p>
            <a:r>
              <a:rPr lang="en-US" dirty="0">
                <a:solidFill>
                  <a:srgbClr val="FF0000"/>
                </a:solidFill>
              </a:rPr>
              <a:t>What?</a:t>
            </a:r>
          </a:p>
        </p:txBody>
      </p:sp>
    </p:spTree>
    <p:extLst>
      <p:ext uri="{BB962C8B-B14F-4D97-AF65-F5344CB8AC3E}">
        <p14:creationId xmlns:p14="http://schemas.microsoft.com/office/powerpoint/2010/main" val="339864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8613"/>
            <a:ext cx="7886700" cy="1325563"/>
          </a:xfrm>
        </p:spPr>
        <p:txBody>
          <a:bodyPr/>
          <a:lstStyle/>
          <a:p>
            <a:r>
              <a:rPr lang="en-US" dirty="0"/>
              <a:t>Example</a:t>
            </a:r>
          </a:p>
        </p:txBody>
      </p:sp>
      <p:sp>
        <p:nvSpPr>
          <p:cNvPr id="3" name="Content Placeholder 2"/>
          <p:cNvSpPr>
            <a:spLocks noGrp="1"/>
          </p:cNvSpPr>
          <p:nvPr>
            <p:ph idx="1"/>
          </p:nvPr>
        </p:nvSpPr>
        <p:spPr/>
        <p:txBody>
          <a:bodyPr/>
          <a:lstStyle/>
          <a:p>
            <a:r>
              <a:rPr lang="en-US" dirty="0"/>
              <a:t>Classification</a:t>
            </a:r>
          </a:p>
          <a:p>
            <a:endParaRPr lang="en-US" dirty="0"/>
          </a:p>
          <a:p>
            <a:endParaRPr lang="en-US" dirty="0"/>
          </a:p>
          <a:p>
            <a:endParaRPr lang="en-US" dirty="0"/>
          </a:p>
          <a:p>
            <a:r>
              <a:rPr lang="en-US" dirty="0"/>
              <a:t>Segmentation </a:t>
            </a:r>
          </a:p>
        </p:txBody>
      </p:sp>
      <p:sp>
        <p:nvSpPr>
          <p:cNvPr id="4" name="Footer Placeholder 3"/>
          <p:cNvSpPr>
            <a:spLocks noGrp="1"/>
          </p:cNvSpPr>
          <p:nvPr>
            <p:ph type="ftr" sz="quarter" idx="11"/>
          </p:nvPr>
        </p:nvSpPr>
        <p:spPr/>
        <p:txBody>
          <a:bodyPr/>
          <a:lstStyle/>
          <a:p>
            <a:r>
              <a:rPr lang="en-US"/>
              <a:t>AI for visually impaired 231124 (v28a)</a:t>
            </a:r>
          </a:p>
        </p:txBody>
      </p:sp>
      <p:sp>
        <p:nvSpPr>
          <p:cNvPr id="5" name="Slide Number Placeholder 4"/>
          <p:cNvSpPr>
            <a:spLocks noGrp="1"/>
          </p:cNvSpPr>
          <p:nvPr>
            <p:ph type="sldNum" sz="quarter" idx="12"/>
          </p:nvPr>
        </p:nvSpPr>
        <p:spPr/>
        <p:txBody>
          <a:bodyPr/>
          <a:lstStyle/>
          <a:p>
            <a:fld id="{6921B4CA-31D7-4C0B-94BB-C0A0E1F306D0}" type="slidenum">
              <a:rPr lang="en-US" smtClean="0"/>
              <a:t>29</a:t>
            </a:fld>
            <a:endParaRPr lang="en-US"/>
          </a:p>
        </p:txBody>
      </p:sp>
      <p:pic>
        <p:nvPicPr>
          <p:cNvPr id="6" name="Picture 5"/>
          <p:cNvPicPr>
            <a:picLocks noChangeAspect="1"/>
          </p:cNvPicPr>
          <p:nvPr/>
        </p:nvPicPr>
        <p:blipFill>
          <a:blip r:embed="rId2"/>
          <a:stretch>
            <a:fillRect/>
          </a:stretch>
        </p:blipFill>
        <p:spPr>
          <a:xfrm>
            <a:off x="3163128" y="1825625"/>
            <a:ext cx="4875144" cy="2198497"/>
          </a:xfrm>
          <a:prstGeom prst="rect">
            <a:avLst/>
          </a:prstGeom>
        </p:spPr>
      </p:pic>
      <p:pic>
        <p:nvPicPr>
          <p:cNvPr id="7" name="Picture 6"/>
          <p:cNvPicPr>
            <a:picLocks noChangeAspect="1"/>
          </p:cNvPicPr>
          <p:nvPr/>
        </p:nvPicPr>
        <p:blipFill>
          <a:blip r:embed="rId3"/>
          <a:stretch>
            <a:fillRect/>
          </a:stretch>
        </p:blipFill>
        <p:spPr>
          <a:xfrm>
            <a:off x="1135546" y="4415571"/>
            <a:ext cx="2760593" cy="1797465"/>
          </a:xfrm>
          <a:prstGeom prst="rect">
            <a:avLst/>
          </a:prstGeom>
        </p:spPr>
      </p:pic>
      <p:pic>
        <p:nvPicPr>
          <p:cNvPr id="8" name="Picture 7"/>
          <p:cNvPicPr>
            <a:picLocks noChangeAspect="1"/>
          </p:cNvPicPr>
          <p:nvPr/>
        </p:nvPicPr>
        <p:blipFill>
          <a:blip r:embed="rId4"/>
          <a:stretch>
            <a:fillRect/>
          </a:stretch>
        </p:blipFill>
        <p:spPr>
          <a:xfrm>
            <a:off x="4933329" y="4632210"/>
            <a:ext cx="2806770" cy="1562790"/>
          </a:xfrm>
          <a:prstGeom prst="rect">
            <a:avLst/>
          </a:prstGeom>
        </p:spPr>
      </p:pic>
    </p:spTree>
    <p:extLst>
      <p:ext uri="{BB962C8B-B14F-4D97-AF65-F5344CB8AC3E}">
        <p14:creationId xmlns:p14="http://schemas.microsoft.com/office/powerpoint/2010/main" val="3026544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EC98-F504-92EC-9455-A88468C90C93}"/>
              </a:ext>
            </a:extLst>
          </p:cNvPr>
          <p:cNvSpPr>
            <a:spLocks noGrp="1"/>
          </p:cNvSpPr>
          <p:nvPr>
            <p:ph type="title"/>
          </p:nvPr>
        </p:nvSpPr>
        <p:spPr/>
        <p:txBody>
          <a:bodyPr/>
          <a:lstStyle/>
          <a:p>
            <a:r>
              <a:rPr lang="en-US" dirty="0"/>
              <a:t>Introduction</a:t>
            </a:r>
            <a:endParaRPr lang="en-HK" dirty="0"/>
          </a:p>
        </p:txBody>
      </p:sp>
      <p:sp>
        <p:nvSpPr>
          <p:cNvPr id="3" name="Content Placeholder 2">
            <a:extLst>
              <a:ext uri="{FF2B5EF4-FFF2-40B4-BE49-F238E27FC236}">
                <a16:creationId xmlns:a16="http://schemas.microsoft.com/office/drawing/2014/main" id="{933815B0-DE2B-30C9-1412-AF4C810B5FB7}"/>
              </a:ext>
            </a:extLst>
          </p:cNvPr>
          <p:cNvSpPr>
            <a:spLocks noGrp="1"/>
          </p:cNvSpPr>
          <p:nvPr>
            <p:ph idx="1"/>
          </p:nvPr>
        </p:nvSpPr>
        <p:spPr/>
        <p:txBody>
          <a:bodyPr/>
          <a:lstStyle/>
          <a:p>
            <a:r>
              <a:rPr lang="en-US" dirty="0"/>
              <a:t>Our proposed system and motivation</a:t>
            </a:r>
          </a:p>
          <a:p>
            <a:r>
              <a:rPr lang="en-US" dirty="0"/>
              <a:t>Background</a:t>
            </a:r>
          </a:p>
          <a:p>
            <a:r>
              <a:rPr lang="en-US" dirty="0"/>
              <a:t>System design</a:t>
            </a:r>
          </a:p>
          <a:p>
            <a:r>
              <a:rPr lang="en-US" dirty="0"/>
              <a:t>Current work</a:t>
            </a:r>
          </a:p>
          <a:p>
            <a:r>
              <a:rPr lang="en-US" dirty="0"/>
              <a:t>Conclusion</a:t>
            </a:r>
            <a:endParaRPr lang="en-HK" dirty="0"/>
          </a:p>
        </p:txBody>
      </p:sp>
      <p:sp>
        <p:nvSpPr>
          <p:cNvPr id="4" name="Footer Placeholder 3">
            <a:extLst>
              <a:ext uri="{FF2B5EF4-FFF2-40B4-BE49-F238E27FC236}">
                <a16:creationId xmlns:a16="http://schemas.microsoft.com/office/drawing/2014/main" id="{E22BF688-C198-4B17-FDD6-84A026113FC6}"/>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802512C7-12BA-9F42-1F9B-1CBEAEFA5386}"/>
              </a:ext>
            </a:extLst>
          </p:cNvPr>
          <p:cNvSpPr>
            <a:spLocks noGrp="1"/>
          </p:cNvSpPr>
          <p:nvPr>
            <p:ph type="sldNum" sz="quarter" idx="12"/>
          </p:nvPr>
        </p:nvSpPr>
        <p:spPr/>
        <p:txBody>
          <a:bodyPr/>
          <a:lstStyle/>
          <a:p>
            <a:fld id="{C0A948C2-FB59-49C2-8DA2-43C250BED816}" type="slidenum">
              <a:rPr lang="en-HK" smtClean="0"/>
              <a:t>3</a:t>
            </a:fld>
            <a:endParaRPr lang="en-HK"/>
          </a:p>
        </p:txBody>
      </p:sp>
    </p:spTree>
    <p:extLst>
      <p:ext uri="{BB962C8B-B14F-4D97-AF65-F5344CB8AC3E}">
        <p14:creationId xmlns:p14="http://schemas.microsoft.com/office/powerpoint/2010/main" val="3269128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B546-6B84-4080-A22A-78983E792143}"/>
              </a:ext>
            </a:extLst>
          </p:cNvPr>
          <p:cNvSpPr>
            <a:spLocks noGrp="1"/>
          </p:cNvSpPr>
          <p:nvPr>
            <p:ph type="title"/>
          </p:nvPr>
        </p:nvSpPr>
        <p:spPr/>
        <p:txBody>
          <a:bodyPr/>
          <a:lstStyle/>
          <a:p>
            <a:r>
              <a:rPr lang="en-US" dirty="0"/>
              <a:t>Famous object recognition systems and datasets</a:t>
            </a:r>
          </a:p>
        </p:txBody>
      </p:sp>
      <p:sp>
        <p:nvSpPr>
          <p:cNvPr id="3" name="Content Placeholder 2">
            <a:extLst>
              <a:ext uri="{FF2B5EF4-FFF2-40B4-BE49-F238E27FC236}">
                <a16:creationId xmlns:a16="http://schemas.microsoft.com/office/drawing/2014/main" id="{EB1941C6-B810-4006-ADA3-10F4954E1B2E}"/>
              </a:ext>
            </a:extLst>
          </p:cNvPr>
          <p:cNvSpPr>
            <a:spLocks noGrp="1"/>
          </p:cNvSpPr>
          <p:nvPr>
            <p:ph idx="1"/>
          </p:nvPr>
        </p:nvSpPr>
        <p:spPr/>
        <p:txBody>
          <a:bodyPr>
            <a:normAutofit fontScale="70000" lnSpcReduction="20000"/>
          </a:bodyPr>
          <a:lstStyle/>
          <a:p>
            <a:r>
              <a:rPr lang="en-US" dirty="0">
                <a:hlinkClick r:id="rId2"/>
              </a:rPr>
              <a:t>2021</a:t>
            </a:r>
          </a:p>
          <a:p>
            <a:r>
              <a:rPr lang="en-US" dirty="0">
                <a:hlinkClick r:id="rId2"/>
              </a:rPr>
              <a:t>COCO - Common Objects in Context (cocodataset.org)</a:t>
            </a:r>
            <a:r>
              <a:rPr lang="en-US" dirty="0"/>
              <a:t> and</a:t>
            </a: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endParaRPr lang="en-US" b="0" i="0" dirty="0">
              <a:solidFill>
                <a:srgbClr val="888888"/>
              </a:solidFill>
              <a:effectLst/>
              <a:latin typeface="Helvetica Neue"/>
            </a:endParaRPr>
          </a:p>
          <a:p>
            <a:r>
              <a:rPr lang="en-US" b="0" i="0" u="none" strike="noStrike" dirty="0">
                <a:solidFill>
                  <a:srgbClr val="337AB7"/>
                </a:solidFill>
                <a:effectLst/>
                <a:latin typeface="Helvetica Neue"/>
                <a:hlinkClick r:id="rId3"/>
              </a:rPr>
              <a:t>LVIS 2021 Challenge and Workshop</a:t>
            </a:r>
            <a:r>
              <a:rPr lang="en-US" b="0" i="0" dirty="0">
                <a:solidFill>
                  <a:srgbClr val="888888"/>
                </a:solidFill>
                <a:effectLst/>
                <a:latin typeface="Helvetica Neue"/>
              </a:rPr>
              <a:t> </a:t>
            </a:r>
            <a:endParaRPr lang="en-US" dirty="0"/>
          </a:p>
          <a:p>
            <a:r>
              <a:rPr lang="en-US" dirty="0"/>
              <a:t>Classic datasets</a:t>
            </a:r>
          </a:p>
          <a:p>
            <a:pPr lvl="1"/>
            <a:r>
              <a:rPr lang="en-US" dirty="0"/>
              <a:t>Datasets: Data set VOC2012</a:t>
            </a:r>
          </a:p>
          <a:p>
            <a:pPr lvl="1"/>
            <a:r>
              <a:rPr lang="en-US" dirty="0"/>
              <a:t>Evaluation: How to evaluate the object recognition system</a:t>
            </a:r>
          </a:p>
          <a:p>
            <a:pPr lvl="1"/>
            <a:r>
              <a:rPr lang="en-US" b="1" dirty="0"/>
              <a:t>System building : ImageNet Large Scale Visual Recognition Challenge (ILSVRC)</a:t>
            </a:r>
            <a:br>
              <a:rPr lang="en-US" b="1" dirty="0"/>
            </a:br>
            <a:endParaRPr lang="en-US" dirty="0"/>
          </a:p>
        </p:txBody>
      </p:sp>
      <p:sp>
        <p:nvSpPr>
          <p:cNvPr id="4" name="Footer Placeholder 3">
            <a:extLst>
              <a:ext uri="{FF2B5EF4-FFF2-40B4-BE49-F238E27FC236}">
                <a16:creationId xmlns:a16="http://schemas.microsoft.com/office/drawing/2014/main" id="{C9971DBF-5F12-448F-9F63-CD66E92B99B2}"/>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A4DCBCE4-B001-418A-98DE-2B6C39F7AF02}"/>
              </a:ext>
            </a:extLst>
          </p:cNvPr>
          <p:cNvSpPr>
            <a:spLocks noGrp="1"/>
          </p:cNvSpPr>
          <p:nvPr>
            <p:ph type="sldNum" sz="quarter" idx="12"/>
          </p:nvPr>
        </p:nvSpPr>
        <p:spPr/>
        <p:txBody>
          <a:bodyPr/>
          <a:lstStyle/>
          <a:p>
            <a:fld id="{6921B4CA-31D7-4C0B-94BB-C0A0E1F306D0}" type="slidenum">
              <a:rPr lang="en-US" smtClean="0"/>
              <a:t>30</a:t>
            </a:fld>
            <a:endParaRPr lang="en-US"/>
          </a:p>
        </p:txBody>
      </p:sp>
      <p:pic>
        <p:nvPicPr>
          <p:cNvPr id="2050" name="Picture 2">
            <a:extLst>
              <a:ext uri="{FF2B5EF4-FFF2-40B4-BE49-F238E27FC236}">
                <a16:creationId xmlns:a16="http://schemas.microsoft.com/office/drawing/2014/main" id="{9096D2CF-AB51-4C03-B122-0077C6924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775" y="2531507"/>
            <a:ext cx="4953000" cy="150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098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Data set VOC2012 is used in many development systems,</a:t>
            </a:r>
            <a:br>
              <a:rPr lang="en-US" sz="2400" dirty="0"/>
            </a:br>
            <a:r>
              <a:rPr lang="en-US" sz="2400" dirty="0"/>
              <a:t>images and their Segmentation </a:t>
            </a:r>
            <a:r>
              <a:rPr lang="en-US" sz="2400" dirty="0" err="1"/>
              <a:t>Classs</a:t>
            </a:r>
            <a:r>
              <a:rPr lang="en-US" sz="2400" dirty="0"/>
              <a:t> are given</a:t>
            </a:r>
            <a:br>
              <a:rPr lang="en-US" sz="1600" dirty="0"/>
            </a:br>
            <a:r>
              <a:rPr lang="en-US" sz="1800" dirty="0"/>
              <a:t>Download the </a:t>
            </a:r>
            <a:r>
              <a:rPr lang="en-US" sz="1800" dirty="0">
                <a:hlinkClick r:id="rId2"/>
              </a:rPr>
              <a:t>training/validation data</a:t>
            </a:r>
            <a:r>
              <a:rPr lang="en-US" sz="1800" dirty="0"/>
              <a:t> (2GB tar file)</a:t>
            </a:r>
            <a:br>
              <a:rPr lang="en-US" dirty="0"/>
            </a:br>
            <a:br>
              <a:rPr lang="en-US" sz="1600" dirty="0"/>
            </a:br>
            <a:r>
              <a:rPr lang="en-US" sz="1600" dirty="0">
                <a:hlinkClick r:id="rId2"/>
              </a:rPr>
              <a:t>http://host.robots.ox.ac.uk/pascal/VOC/voc2012/VOCtrainval_11-May-2012.tar</a:t>
            </a:r>
            <a:r>
              <a:rPr lang="en-US" sz="1600" dirty="0"/>
              <a:t> </a:t>
            </a:r>
          </a:p>
        </p:txBody>
      </p:sp>
      <p:sp>
        <p:nvSpPr>
          <p:cNvPr id="3" name="Content Placeholder 2"/>
          <p:cNvSpPr>
            <a:spLocks noGrp="1"/>
          </p:cNvSpPr>
          <p:nvPr>
            <p:ph idx="1"/>
          </p:nvPr>
        </p:nvSpPr>
        <p:spPr/>
        <p:txBody>
          <a:bodyPr/>
          <a:lstStyle/>
          <a:p>
            <a:r>
              <a:rPr lang="en-US" sz="1800" dirty="0">
                <a:hlinkClick r:id="rId3"/>
              </a:rPr>
              <a:t>http://host.robots.ox.ac.uk/pascal/VOC/voc2012/index.html</a:t>
            </a:r>
            <a:endParaRPr lang="en-US" sz="1800" dirty="0"/>
          </a:p>
          <a:p>
            <a:r>
              <a:rPr lang="en-US" sz="1800" dirty="0"/>
              <a:t>Source</a:t>
            </a:r>
          </a:p>
          <a:p>
            <a:r>
              <a:rPr lang="en-US" sz="1800" dirty="0"/>
              <a:t>Images      </a:t>
            </a:r>
          </a:p>
          <a:p>
            <a:endParaRPr lang="en-US" sz="1800" dirty="0"/>
          </a:p>
          <a:p>
            <a:endParaRPr lang="en-US" sz="1800" dirty="0"/>
          </a:p>
          <a:p>
            <a:endParaRPr lang="en-US" sz="1800" dirty="0"/>
          </a:p>
          <a:p>
            <a:r>
              <a:rPr lang="en-US" sz="1800" dirty="0"/>
              <a:t> Group truth Classes and Segmentation Class (pixelwise) are given in dataset</a:t>
            </a:r>
          </a:p>
          <a:p>
            <a:r>
              <a:rPr lang="en-US" sz="1800" dirty="0"/>
              <a:t>              cyclist                       </a:t>
            </a:r>
            <a:r>
              <a:rPr lang="en-US" sz="1200" dirty="0"/>
              <a:t>2008_000033</a:t>
            </a:r>
            <a:r>
              <a:rPr lang="en-US" sz="1800" dirty="0"/>
              <a:t>                         airplane</a:t>
            </a:r>
          </a:p>
          <a:p>
            <a:endParaRPr lang="en-US" sz="1800" dirty="0"/>
          </a:p>
          <a:p>
            <a:endParaRPr lang="en-US" dirty="0"/>
          </a:p>
        </p:txBody>
      </p:sp>
      <p:sp>
        <p:nvSpPr>
          <p:cNvPr id="4" name="Footer Placeholder 3"/>
          <p:cNvSpPr>
            <a:spLocks noGrp="1"/>
          </p:cNvSpPr>
          <p:nvPr>
            <p:ph type="ftr" sz="quarter" idx="11"/>
          </p:nvPr>
        </p:nvSpPr>
        <p:spPr/>
        <p:txBody>
          <a:bodyPr/>
          <a:lstStyle/>
          <a:p>
            <a:r>
              <a:rPr lang="en-US"/>
              <a:t>AI for visually impaired 231124 (v28a)</a:t>
            </a:r>
          </a:p>
        </p:txBody>
      </p:sp>
      <p:sp>
        <p:nvSpPr>
          <p:cNvPr id="5" name="Slide Number Placeholder 4"/>
          <p:cNvSpPr>
            <a:spLocks noGrp="1"/>
          </p:cNvSpPr>
          <p:nvPr>
            <p:ph type="sldNum" sz="quarter" idx="12"/>
          </p:nvPr>
        </p:nvSpPr>
        <p:spPr/>
        <p:txBody>
          <a:bodyPr/>
          <a:lstStyle/>
          <a:p>
            <a:fld id="{6921B4CA-31D7-4C0B-94BB-C0A0E1F306D0}" type="slidenum">
              <a:rPr lang="en-US" smtClean="0"/>
              <a:t>31</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1864" y="2247249"/>
            <a:ext cx="2013047" cy="14735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610" y="4895741"/>
            <a:ext cx="2138171" cy="156514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7437" y="2306990"/>
            <a:ext cx="973333" cy="145708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1045" y="4941708"/>
            <a:ext cx="915288" cy="137019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304" y="2384105"/>
            <a:ext cx="1956242" cy="130285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8950" y="4969837"/>
            <a:ext cx="2127550" cy="1416948"/>
          </a:xfrm>
          <a:prstGeom prst="rect">
            <a:avLst/>
          </a:prstGeom>
        </p:spPr>
      </p:pic>
      <p:sp>
        <p:nvSpPr>
          <p:cNvPr id="14" name="TextBox 13"/>
          <p:cNvSpPr txBox="1"/>
          <p:nvPr/>
        </p:nvSpPr>
        <p:spPr>
          <a:xfrm>
            <a:off x="5381728" y="2247249"/>
            <a:ext cx="950901" cy="369332"/>
          </a:xfrm>
          <a:prstGeom prst="rect">
            <a:avLst/>
          </a:prstGeom>
          <a:noFill/>
        </p:spPr>
        <p:txBody>
          <a:bodyPr wrap="none" rtlCol="0">
            <a:spAutoFit/>
          </a:bodyPr>
          <a:lstStyle/>
          <a:p>
            <a:r>
              <a:rPr lang="en-US" sz="1800" dirty="0"/>
              <a:t>airplane</a:t>
            </a:r>
            <a:endParaRPr lang="en-US" dirty="0"/>
          </a:p>
        </p:txBody>
      </p:sp>
      <p:sp>
        <p:nvSpPr>
          <p:cNvPr id="15" name="Rectangle 14"/>
          <p:cNvSpPr/>
          <p:nvPr/>
        </p:nvSpPr>
        <p:spPr>
          <a:xfrm>
            <a:off x="3288595" y="2384105"/>
            <a:ext cx="1470274" cy="369332"/>
          </a:xfrm>
          <a:prstGeom prst="rect">
            <a:avLst/>
          </a:prstGeom>
        </p:spPr>
        <p:txBody>
          <a:bodyPr wrap="none">
            <a:spAutoFit/>
          </a:bodyPr>
          <a:lstStyle/>
          <a:p>
            <a:r>
              <a:rPr lang="en-US" dirty="0"/>
              <a:t>2008_000033</a:t>
            </a:r>
          </a:p>
        </p:txBody>
      </p:sp>
    </p:spTree>
    <p:extLst>
      <p:ext uri="{BB962C8B-B14F-4D97-AF65-F5344CB8AC3E}">
        <p14:creationId xmlns:p14="http://schemas.microsoft.com/office/powerpoint/2010/main" val="1608307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Evaluations: How to measure object detection rate. First find TP(true positive) and FP (false positive) for the result</a:t>
            </a:r>
            <a:br>
              <a:rPr lang="en-US" dirty="0"/>
            </a:br>
            <a:r>
              <a:rPr lang="en-US" sz="1100" dirty="0">
                <a:hlinkClick r:id="rId2"/>
              </a:rPr>
              <a:t>https://towardsdatascience.com/what-is-map-understanding-the-statistic-of-choice-for-comparing-object-detection-models-1ea4f67a9dbd</a:t>
            </a:r>
            <a:br>
              <a:rPr lang="en-US" sz="1100" dirty="0"/>
            </a:br>
            <a:endParaRPr lang="en-US" sz="1100" dirty="0"/>
          </a:p>
        </p:txBody>
      </p:sp>
      <p:sp>
        <p:nvSpPr>
          <p:cNvPr id="3" name="Content Placeholder 2"/>
          <p:cNvSpPr>
            <a:spLocks noGrp="1"/>
          </p:cNvSpPr>
          <p:nvPr>
            <p:ph idx="1"/>
          </p:nvPr>
        </p:nvSpPr>
        <p:spPr>
          <a:xfrm>
            <a:off x="638175" y="1825625"/>
            <a:ext cx="7886700" cy="4351338"/>
          </a:xfrm>
        </p:spPr>
        <p:txBody>
          <a:bodyPr/>
          <a:lstStyle/>
          <a:p>
            <a:r>
              <a:rPr lang="en-US" sz="2400" dirty="0"/>
              <a:t>If the </a:t>
            </a:r>
            <a:r>
              <a:rPr lang="en-US" sz="2400" b="1" dirty="0" err="1"/>
              <a:t>IoU</a:t>
            </a:r>
            <a:r>
              <a:rPr lang="en-US" sz="2400" b="1" dirty="0"/>
              <a:t> (</a:t>
            </a:r>
            <a:r>
              <a:rPr lang="en-US" sz="2400" b="1" u="sng" dirty="0"/>
              <a:t>I</a:t>
            </a:r>
            <a:r>
              <a:rPr lang="en-US" sz="2400" b="1" dirty="0"/>
              <a:t>ntersection </a:t>
            </a:r>
            <a:r>
              <a:rPr lang="en-US" sz="2400" b="1" u="sng" dirty="0"/>
              <a:t>O</a:t>
            </a:r>
            <a:r>
              <a:rPr lang="en-US" sz="2400" b="1" dirty="0"/>
              <a:t>ver </a:t>
            </a:r>
            <a:r>
              <a:rPr lang="en-US" sz="2400" b="1" u="sng" dirty="0"/>
              <a:t>U</a:t>
            </a:r>
            <a:r>
              <a:rPr lang="en-US" sz="2400" b="1" dirty="0"/>
              <a:t>nion</a:t>
            </a:r>
            <a:r>
              <a:rPr lang="en-US" sz="2400" dirty="0"/>
              <a:t>) is &gt; threshold (e.g. 0.5), it is considered a </a:t>
            </a:r>
            <a:r>
              <a:rPr lang="en-US" sz="2400" b="1" dirty="0"/>
              <a:t>True Positive (TP)</a:t>
            </a:r>
            <a:r>
              <a:rPr lang="en-US" sz="2400" dirty="0"/>
              <a:t> else it is considered a </a:t>
            </a:r>
            <a:r>
              <a:rPr lang="en-US" sz="2400" b="1" dirty="0"/>
              <a:t>False positive(FP)</a:t>
            </a:r>
            <a:r>
              <a:rPr lang="en-US" sz="2400" dirty="0"/>
              <a:t>.</a:t>
            </a:r>
            <a:endParaRPr lang="en-US" dirty="0"/>
          </a:p>
        </p:txBody>
      </p:sp>
      <p:sp>
        <p:nvSpPr>
          <p:cNvPr id="4" name="Footer Placeholder 3"/>
          <p:cNvSpPr>
            <a:spLocks noGrp="1"/>
          </p:cNvSpPr>
          <p:nvPr>
            <p:ph type="ftr" sz="quarter" idx="11"/>
          </p:nvPr>
        </p:nvSpPr>
        <p:spPr/>
        <p:txBody>
          <a:bodyPr/>
          <a:lstStyle/>
          <a:p>
            <a:r>
              <a:rPr lang="en-US"/>
              <a:t>AI for visually impaired 231124 (v28a)</a:t>
            </a:r>
          </a:p>
        </p:txBody>
      </p:sp>
      <p:sp>
        <p:nvSpPr>
          <p:cNvPr id="5" name="Slide Number Placeholder 4"/>
          <p:cNvSpPr>
            <a:spLocks noGrp="1"/>
          </p:cNvSpPr>
          <p:nvPr>
            <p:ph type="sldNum" sz="quarter" idx="12"/>
          </p:nvPr>
        </p:nvSpPr>
        <p:spPr/>
        <p:txBody>
          <a:bodyPr/>
          <a:lstStyle/>
          <a:p>
            <a:fld id="{6921B4CA-31D7-4C0B-94BB-C0A0E1F306D0}" type="slidenum">
              <a:rPr lang="en-US" smtClean="0"/>
              <a:t>32</a:t>
            </a:fld>
            <a:endParaRPr lang="en-US"/>
          </a:p>
        </p:txBody>
      </p:sp>
      <p:pic>
        <p:nvPicPr>
          <p:cNvPr id="6" name="Picture 5"/>
          <p:cNvPicPr>
            <a:picLocks noChangeAspect="1"/>
          </p:cNvPicPr>
          <p:nvPr/>
        </p:nvPicPr>
        <p:blipFill>
          <a:blip r:embed="rId3"/>
          <a:stretch>
            <a:fillRect/>
          </a:stretch>
        </p:blipFill>
        <p:spPr>
          <a:xfrm>
            <a:off x="628650" y="3169485"/>
            <a:ext cx="3716730" cy="2488353"/>
          </a:xfrm>
          <a:prstGeom prst="rect">
            <a:avLst/>
          </a:prstGeom>
        </p:spPr>
      </p:pic>
      <p:pic>
        <p:nvPicPr>
          <p:cNvPr id="8" name="Picture 7"/>
          <p:cNvPicPr>
            <a:picLocks noChangeAspect="1"/>
          </p:cNvPicPr>
          <p:nvPr/>
        </p:nvPicPr>
        <p:blipFill>
          <a:blip r:embed="rId4"/>
          <a:stretch>
            <a:fillRect/>
          </a:stretch>
        </p:blipFill>
        <p:spPr>
          <a:xfrm>
            <a:off x="5488165" y="3799792"/>
            <a:ext cx="2698412" cy="2636380"/>
          </a:xfrm>
          <a:prstGeom prst="rect">
            <a:avLst/>
          </a:prstGeom>
        </p:spPr>
      </p:pic>
      <p:sp>
        <p:nvSpPr>
          <p:cNvPr id="7" name="TextBox 6"/>
          <p:cNvSpPr txBox="1"/>
          <p:nvPr/>
        </p:nvSpPr>
        <p:spPr>
          <a:xfrm>
            <a:off x="4798622" y="3038264"/>
            <a:ext cx="4298613" cy="1200329"/>
          </a:xfrm>
          <a:prstGeom prst="rect">
            <a:avLst/>
          </a:prstGeom>
          <a:noFill/>
        </p:spPr>
        <p:txBody>
          <a:bodyPr wrap="square" rtlCol="0">
            <a:spAutoFit/>
          </a:bodyPr>
          <a:lstStyle/>
          <a:p>
            <a:r>
              <a:rPr lang="en-US" b="1" i="0" dirty="0">
                <a:solidFill>
                  <a:srgbClr val="292929"/>
                </a:solidFill>
                <a:effectLst/>
                <a:latin typeface="charter"/>
              </a:rPr>
              <a:t>Intersection over Union (</a:t>
            </a:r>
            <a:r>
              <a:rPr lang="en-US" b="1" i="0" dirty="0" err="1">
                <a:solidFill>
                  <a:srgbClr val="292929"/>
                </a:solidFill>
                <a:effectLst/>
                <a:latin typeface="charter"/>
              </a:rPr>
              <a:t>IoU</a:t>
            </a:r>
            <a:r>
              <a:rPr lang="en-US" b="1" i="0" dirty="0">
                <a:solidFill>
                  <a:srgbClr val="292929"/>
                </a:solidFill>
                <a:effectLst/>
                <a:latin typeface="charter"/>
              </a:rPr>
              <a:t>) is a ratio between the intersection and the union of the </a:t>
            </a:r>
            <a:r>
              <a:rPr lang="en-US" b="1" i="0" dirty="0">
                <a:solidFill>
                  <a:srgbClr val="0070C0"/>
                </a:solidFill>
                <a:effectLst/>
                <a:latin typeface="charter"/>
              </a:rPr>
              <a:t>predicted</a:t>
            </a:r>
            <a:r>
              <a:rPr lang="en-US" b="1" i="0" dirty="0">
                <a:solidFill>
                  <a:srgbClr val="292929"/>
                </a:solidFill>
                <a:effectLst/>
                <a:latin typeface="charter"/>
              </a:rPr>
              <a:t> box and the </a:t>
            </a:r>
            <a:r>
              <a:rPr lang="en-US" b="1" i="0" dirty="0">
                <a:solidFill>
                  <a:srgbClr val="FF0000"/>
                </a:solidFill>
                <a:effectLst/>
                <a:latin typeface="charter"/>
              </a:rPr>
              <a:t>ground truth </a:t>
            </a:r>
            <a:r>
              <a:rPr lang="en-US" b="1" i="0" dirty="0">
                <a:solidFill>
                  <a:srgbClr val="292929"/>
                </a:solidFill>
                <a:effectLst/>
                <a:latin typeface="charter"/>
              </a:rPr>
              <a:t>box.</a:t>
            </a:r>
            <a:endParaRPr lang="en-US" dirty="0"/>
          </a:p>
        </p:txBody>
      </p:sp>
      <p:sp>
        <p:nvSpPr>
          <p:cNvPr id="9" name="TextBox 8"/>
          <p:cNvSpPr txBox="1"/>
          <p:nvPr/>
        </p:nvSpPr>
        <p:spPr>
          <a:xfrm>
            <a:off x="628650" y="5747532"/>
            <a:ext cx="5019579" cy="646331"/>
          </a:xfrm>
          <a:prstGeom prst="rect">
            <a:avLst/>
          </a:prstGeom>
          <a:noFill/>
        </p:spPr>
        <p:txBody>
          <a:bodyPr wrap="none" rtlCol="0">
            <a:spAutoFit/>
          </a:bodyPr>
          <a:lstStyle/>
          <a:p>
            <a:r>
              <a:rPr lang="en-US" dirty="0"/>
              <a:t>Ground truth is given by the data set (i.e. Cifar100)</a:t>
            </a:r>
          </a:p>
          <a:p>
            <a:r>
              <a:rPr lang="en-US" dirty="0"/>
              <a:t>Prediction is given by the algorithm to be evaluated</a:t>
            </a:r>
          </a:p>
        </p:txBody>
      </p:sp>
      <p:cxnSp>
        <p:nvCxnSpPr>
          <p:cNvPr id="11" name="Straight Arrow Connector 10">
            <a:extLst>
              <a:ext uri="{FF2B5EF4-FFF2-40B4-BE49-F238E27FC236}">
                <a16:creationId xmlns:a16="http://schemas.microsoft.com/office/drawing/2014/main" id="{CFAFE429-76B8-4939-96F2-44B60D92BF34}"/>
              </a:ext>
            </a:extLst>
          </p:cNvPr>
          <p:cNvCxnSpPr/>
          <p:nvPr/>
        </p:nvCxnSpPr>
        <p:spPr>
          <a:xfrm>
            <a:off x="6276975" y="3895725"/>
            <a:ext cx="560396" cy="342868"/>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BC0142-40C1-4A5B-98B0-53655BD8851E}"/>
              </a:ext>
            </a:extLst>
          </p:cNvPr>
          <p:cNvCxnSpPr>
            <a:cxnSpLocks/>
          </p:cNvCxnSpPr>
          <p:nvPr/>
        </p:nvCxnSpPr>
        <p:spPr>
          <a:xfrm flipH="1">
            <a:off x="7855771" y="3895725"/>
            <a:ext cx="211904" cy="517936"/>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85D651-3055-2D31-AD69-77BDCA7DA22B}"/>
              </a:ext>
            </a:extLst>
          </p:cNvPr>
          <p:cNvSpPr txBox="1"/>
          <p:nvPr/>
        </p:nvSpPr>
        <p:spPr>
          <a:xfrm>
            <a:off x="776940" y="6525866"/>
            <a:ext cx="7380931" cy="369332"/>
          </a:xfrm>
          <a:prstGeom prst="rect">
            <a:avLst/>
          </a:prstGeom>
          <a:noFill/>
        </p:spPr>
        <p:txBody>
          <a:bodyPr wrap="none" rtlCol="0">
            <a:spAutoFit/>
          </a:bodyPr>
          <a:lstStyle/>
          <a:p>
            <a:r>
              <a:rPr lang="en-US" dirty="0"/>
              <a:t>object detection demo  </a:t>
            </a:r>
            <a:r>
              <a:rPr lang="en-US" dirty="0">
                <a:hlinkClick r:id="rId5"/>
              </a:rPr>
              <a:t>https://www.youtube.com/watch?v=lVdh571SwOQ</a:t>
            </a:r>
            <a:r>
              <a:rPr lang="en-US" dirty="0"/>
              <a:t> </a:t>
            </a:r>
          </a:p>
        </p:txBody>
      </p:sp>
    </p:spTree>
    <p:extLst>
      <p:ext uri="{BB962C8B-B14F-4D97-AF65-F5344CB8AC3E}">
        <p14:creationId xmlns:p14="http://schemas.microsoft.com/office/powerpoint/2010/main" val="2453606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B743-9EBD-0112-1755-7F94F4DE92D0}"/>
              </a:ext>
            </a:extLst>
          </p:cNvPr>
          <p:cNvSpPr>
            <a:spLocks noGrp="1"/>
          </p:cNvSpPr>
          <p:nvPr>
            <p:ph type="title"/>
          </p:nvPr>
        </p:nvSpPr>
        <p:spPr/>
        <p:txBody>
          <a:bodyPr>
            <a:normAutofit/>
          </a:bodyPr>
          <a:lstStyle/>
          <a:p>
            <a:r>
              <a:rPr lang="en-US" sz="3100" b="0" i="0" dirty="0">
                <a:solidFill>
                  <a:srgbClr val="212121"/>
                </a:solidFill>
                <a:effectLst/>
                <a:latin typeface="Roboto" panose="02000000000000000000" pitchFamily="2" charset="0"/>
              </a:rPr>
              <a:t>Implementation example: Image segmentation with a U-Net-like architecture</a:t>
            </a:r>
            <a:br>
              <a:rPr lang="en-US" sz="3600" b="0" i="0" dirty="0">
                <a:solidFill>
                  <a:srgbClr val="212121"/>
                </a:solidFill>
                <a:effectLst/>
                <a:latin typeface="Roboto" panose="02000000000000000000" pitchFamily="2" charset="0"/>
              </a:rPr>
            </a:br>
            <a:r>
              <a:rPr lang="en-US" sz="2000" dirty="0">
                <a:hlinkClick r:id="rId2"/>
              </a:rPr>
              <a:t>https://keras.io/examples/vision/oxford_pets_image_segmentation/</a:t>
            </a:r>
            <a:r>
              <a:rPr lang="en-US" sz="2000" dirty="0"/>
              <a:t> </a:t>
            </a:r>
            <a:endParaRPr lang="en-US" dirty="0"/>
          </a:p>
        </p:txBody>
      </p:sp>
      <p:sp>
        <p:nvSpPr>
          <p:cNvPr id="3" name="Content Placeholder 2">
            <a:extLst>
              <a:ext uri="{FF2B5EF4-FFF2-40B4-BE49-F238E27FC236}">
                <a16:creationId xmlns:a16="http://schemas.microsoft.com/office/drawing/2014/main" id="{ED1B8398-ED42-9599-6CC4-7A779F7B3592}"/>
              </a:ext>
            </a:extLst>
          </p:cNvPr>
          <p:cNvSpPr>
            <a:spLocks noGrp="1"/>
          </p:cNvSpPr>
          <p:nvPr>
            <p:ph sz="half" idx="1"/>
          </p:nvPr>
        </p:nvSpPr>
        <p:spPr/>
        <p:txBody>
          <a:bodyPr>
            <a:normAutofit fontScale="92500" lnSpcReduction="20000"/>
          </a:bodyPr>
          <a:lstStyle/>
          <a:p>
            <a:r>
              <a:rPr lang="en-US" dirty="0"/>
              <a:t>Input image for training</a:t>
            </a:r>
          </a:p>
          <a:p>
            <a:endParaRPr lang="en-US" dirty="0"/>
          </a:p>
          <a:p>
            <a:endParaRPr lang="en-US" dirty="0"/>
          </a:p>
          <a:p>
            <a:endParaRPr lang="en-US" dirty="0"/>
          </a:p>
          <a:p>
            <a:endParaRPr lang="en-US" dirty="0"/>
          </a:p>
          <a:p>
            <a:endParaRPr lang="en-US" dirty="0"/>
          </a:p>
        </p:txBody>
      </p:sp>
      <p:sp>
        <p:nvSpPr>
          <p:cNvPr id="17" name="Content Placeholder 16">
            <a:extLst>
              <a:ext uri="{FF2B5EF4-FFF2-40B4-BE49-F238E27FC236}">
                <a16:creationId xmlns:a16="http://schemas.microsoft.com/office/drawing/2014/main" id="{1E276318-805E-9E37-9D77-32C5F66026C9}"/>
              </a:ext>
            </a:extLst>
          </p:cNvPr>
          <p:cNvSpPr>
            <a:spLocks noGrp="1"/>
          </p:cNvSpPr>
          <p:nvPr>
            <p:ph sz="half" idx="2"/>
          </p:nvPr>
        </p:nvSpPr>
        <p:spPr>
          <a:xfrm>
            <a:off x="4629151" y="1825625"/>
            <a:ext cx="2857500" cy="4351338"/>
          </a:xfrm>
        </p:spPr>
        <p:txBody>
          <a:bodyPr>
            <a:normAutofit fontScale="92500" lnSpcReduction="20000"/>
          </a:bodyPr>
          <a:lstStyle/>
          <a:p>
            <a:r>
              <a:rPr lang="en-US" dirty="0"/>
              <a:t>Test result</a:t>
            </a:r>
          </a:p>
          <a:p>
            <a:r>
              <a:rPr lang="en-US" dirty="0"/>
              <a:t>test image</a:t>
            </a:r>
          </a:p>
          <a:p>
            <a:endParaRPr lang="en-US" dirty="0"/>
          </a:p>
          <a:p>
            <a:r>
              <a:rPr lang="en-US" dirty="0"/>
              <a:t>Ground truth annotations</a:t>
            </a:r>
          </a:p>
          <a:p>
            <a:endParaRPr lang="en-US" dirty="0"/>
          </a:p>
          <a:p>
            <a:endParaRPr lang="en-US" dirty="0"/>
          </a:p>
          <a:p>
            <a:endParaRPr lang="en-US" dirty="0"/>
          </a:p>
          <a:p>
            <a:r>
              <a:rPr lang="en-US" dirty="0"/>
              <a:t>Result the U-Net FCN</a:t>
            </a:r>
            <a:r>
              <a:rPr lang="en-US" sz="2800" dirty="0"/>
              <a:t> (Fully </a:t>
            </a:r>
            <a:r>
              <a:rPr lang="en-US" dirty="0"/>
              <a:t>C</a:t>
            </a:r>
            <a:r>
              <a:rPr lang="en-US" sz="2800" dirty="0"/>
              <a:t>onvolution </a:t>
            </a:r>
            <a:r>
              <a:rPr lang="en-US" dirty="0"/>
              <a:t>N</a:t>
            </a:r>
            <a:r>
              <a:rPr lang="en-US" sz="2800" dirty="0"/>
              <a:t>etwork)</a:t>
            </a:r>
            <a:endParaRPr lang="en-US" dirty="0"/>
          </a:p>
          <a:p>
            <a:endParaRPr lang="en-US" dirty="0"/>
          </a:p>
        </p:txBody>
      </p:sp>
      <p:sp>
        <p:nvSpPr>
          <p:cNvPr id="4" name="Footer Placeholder 3">
            <a:extLst>
              <a:ext uri="{FF2B5EF4-FFF2-40B4-BE49-F238E27FC236}">
                <a16:creationId xmlns:a16="http://schemas.microsoft.com/office/drawing/2014/main" id="{B96EBD86-CA84-47BF-932C-2F63565F7956}"/>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74E0A329-FC46-0AD2-D1D8-74E35DD69EE1}"/>
              </a:ext>
            </a:extLst>
          </p:cNvPr>
          <p:cNvSpPr>
            <a:spLocks noGrp="1"/>
          </p:cNvSpPr>
          <p:nvPr>
            <p:ph type="sldNum" sz="quarter" idx="12"/>
          </p:nvPr>
        </p:nvSpPr>
        <p:spPr/>
        <p:txBody>
          <a:bodyPr/>
          <a:lstStyle/>
          <a:p>
            <a:fld id="{6921B4CA-31D7-4C0B-94BB-C0A0E1F306D0}" type="slidenum">
              <a:rPr lang="en-US" smtClean="0"/>
              <a:t>33</a:t>
            </a:fld>
            <a:endParaRPr lang="en-US"/>
          </a:p>
        </p:txBody>
      </p:sp>
      <p:sp>
        <p:nvSpPr>
          <p:cNvPr id="11" name="TextBox 10">
            <a:extLst>
              <a:ext uri="{FF2B5EF4-FFF2-40B4-BE49-F238E27FC236}">
                <a16:creationId xmlns:a16="http://schemas.microsoft.com/office/drawing/2014/main" id="{4E2DD54D-C0E3-8753-A8F9-A8BFE4E06673}"/>
              </a:ext>
            </a:extLst>
          </p:cNvPr>
          <p:cNvSpPr txBox="1"/>
          <p:nvPr/>
        </p:nvSpPr>
        <p:spPr>
          <a:xfrm>
            <a:off x="854836" y="2571251"/>
            <a:ext cx="1820479" cy="646331"/>
          </a:xfrm>
          <a:prstGeom prst="rect">
            <a:avLst/>
          </a:prstGeom>
          <a:noFill/>
        </p:spPr>
        <p:txBody>
          <a:bodyPr wrap="square" rtlCol="0">
            <a:spAutoFit/>
          </a:bodyPr>
          <a:lstStyle/>
          <a:p>
            <a:r>
              <a:rPr lang="en-US" dirty="0"/>
              <a:t>Input image for training</a:t>
            </a:r>
          </a:p>
        </p:txBody>
      </p:sp>
      <p:sp>
        <p:nvSpPr>
          <p:cNvPr id="12" name="TextBox 11">
            <a:extLst>
              <a:ext uri="{FF2B5EF4-FFF2-40B4-BE49-F238E27FC236}">
                <a16:creationId xmlns:a16="http://schemas.microsoft.com/office/drawing/2014/main" id="{8E31B2B2-CE81-1D7C-2646-6CC8DC90AFE4}"/>
              </a:ext>
            </a:extLst>
          </p:cNvPr>
          <p:cNvSpPr txBox="1"/>
          <p:nvPr/>
        </p:nvSpPr>
        <p:spPr>
          <a:xfrm>
            <a:off x="854836" y="3678128"/>
            <a:ext cx="1939570" cy="646331"/>
          </a:xfrm>
          <a:prstGeom prst="rect">
            <a:avLst/>
          </a:prstGeom>
          <a:noFill/>
        </p:spPr>
        <p:txBody>
          <a:bodyPr wrap="none" rtlCol="0">
            <a:spAutoFit/>
          </a:bodyPr>
          <a:lstStyle/>
          <a:p>
            <a:r>
              <a:rPr lang="en-US" dirty="0"/>
              <a:t>Target annotations</a:t>
            </a:r>
          </a:p>
          <a:p>
            <a:r>
              <a:rPr lang="en-US" dirty="0"/>
              <a:t>for training</a:t>
            </a:r>
          </a:p>
        </p:txBody>
      </p:sp>
      <p:pic>
        <p:nvPicPr>
          <p:cNvPr id="14" name="Picture 13">
            <a:extLst>
              <a:ext uri="{FF2B5EF4-FFF2-40B4-BE49-F238E27FC236}">
                <a16:creationId xmlns:a16="http://schemas.microsoft.com/office/drawing/2014/main" id="{9392E27C-F76D-12E1-B3AB-191B23F698C2}"/>
              </a:ext>
            </a:extLst>
          </p:cNvPr>
          <p:cNvPicPr>
            <a:picLocks noChangeAspect="1"/>
          </p:cNvPicPr>
          <p:nvPr/>
        </p:nvPicPr>
        <p:blipFill>
          <a:blip r:embed="rId3"/>
          <a:stretch>
            <a:fillRect/>
          </a:stretch>
        </p:blipFill>
        <p:spPr>
          <a:xfrm>
            <a:off x="7297464" y="1939504"/>
            <a:ext cx="1346662" cy="3674225"/>
          </a:xfrm>
          <a:prstGeom prst="rect">
            <a:avLst/>
          </a:prstGeom>
        </p:spPr>
      </p:pic>
      <p:pic>
        <p:nvPicPr>
          <p:cNvPr id="16" name="Picture 15">
            <a:extLst>
              <a:ext uri="{FF2B5EF4-FFF2-40B4-BE49-F238E27FC236}">
                <a16:creationId xmlns:a16="http://schemas.microsoft.com/office/drawing/2014/main" id="{A9F40B5D-F9F8-FBC4-814B-DBE1BDC04BC6}"/>
              </a:ext>
            </a:extLst>
          </p:cNvPr>
          <p:cNvPicPr>
            <a:picLocks noChangeAspect="1"/>
          </p:cNvPicPr>
          <p:nvPr/>
        </p:nvPicPr>
        <p:blipFill>
          <a:blip r:embed="rId4"/>
          <a:stretch>
            <a:fillRect/>
          </a:stretch>
        </p:blipFill>
        <p:spPr>
          <a:xfrm>
            <a:off x="2834039" y="2483195"/>
            <a:ext cx="1455100" cy="2586845"/>
          </a:xfrm>
          <a:prstGeom prst="rect">
            <a:avLst/>
          </a:prstGeom>
        </p:spPr>
      </p:pic>
      <p:sp>
        <p:nvSpPr>
          <p:cNvPr id="18" name="TextBox 17">
            <a:extLst>
              <a:ext uri="{FF2B5EF4-FFF2-40B4-BE49-F238E27FC236}">
                <a16:creationId xmlns:a16="http://schemas.microsoft.com/office/drawing/2014/main" id="{FAC42440-60A9-3C71-7FB8-3B80B18738B4}"/>
              </a:ext>
            </a:extLst>
          </p:cNvPr>
          <p:cNvSpPr txBox="1"/>
          <p:nvPr/>
        </p:nvSpPr>
        <p:spPr>
          <a:xfrm>
            <a:off x="628650" y="5964113"/>
            <a:ext cx="8386527" cy="369332"/>
          </a:xfrm>
          <a:prstGeom prst="rect">
            <a:avLst/>
          </a:prstGeom>
          <a:noFill/>
        </p:spPr>
        <p:txBody>
          <a:bodyPr wrap="square" rtlCol="0">
            <a:spAutoFit/>
          </a:bodyPr>
          <a:lstStyle/>
          <a:p>
            <a:r>
              <a:rPr lang="en-US" dirty="0"/>
              <a:t>Exercise:  Count the number of conv2d, con2d_</a:t>
            </a:r>
            <a:r>
              <a:rPr lang="en-US"/>
              <a:t>transposed layer</a:t>
            </a:r>
            <a:r>
              <a:rPr lang="en-US" dirty="0"/>
              <a:t>s</a:t>
            </a:r>
          </a:p>
        </p:txBody>
      </p:sp>
    </p:spTree>
    <p:extLst>
      <p:ext uri="{BB962C8B-B14F-4D97-AF65-F5344CB8AC3E}">
        <p14:creationId xmlns:p14="http://schemas.microsoft.com/office/powerpoint/2010/main" val="336362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solidFill>
                  <a:srgbClr val="FF0000"/>
                </a:solidFill>
              </a:rPr>
              <a:t>You Only Look Once (YOLO) model (popular)</a:t>
            </a:r>
          </a:p>
          <a:p>
            <a:pPr marL="1428750" lvl="2" indent="-514350">
              <a:buFont typeface="+mj-lt"/>
              <a:buAutoNum type="alphaLcParenR"/>
            </a:pPr>
            <a:r>
              <a:rPr lang="en-US" dirty="0"/>
              <a:t>Transformer based object recognition</a:t>
            </a:r>
          </a:p>
          <a:p>
            <a:pPr marL="971550" lvl="1" indent="-514350">
              <a:buFont typeface="+mj-lt"/>
              <a:buAutoNum type="romanUcPeriod"/>
            </a:pPr>
            <a:r>
              <a:rPr lang="en-US" dirty="0"/>
              <a:t>Photometry for 3d reconstruction &amp; location identification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34</a:t>
            </a:fld>
            <a:endParaRPr lang="en-HK"/>
          </a:p>
        </p:txBody>
      </p:sp>
    </p:spTree>
    <p:extLst>
      <p:ext uri="{BB962C8B-B14F-4D97-AF65-F5344CB8AC3E}">
        <p14:creationId xmlns:p14="http://schemas.microsoft.com/office/powerpoint/2010/main" val="3816090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9A87-EF6C-4FA2-A60F-A3DE73FCCF3D}"/>
              </a:ext>
            </a:extLst>
          </p:cNvPr>
          <p:cNvSpPr>
            <a:spLocks noGrp="1"/>
          </p:cNvSpPr>
          <p:nvPr>
            <p:ph type="title"/>
          </p:nvPr>
        </p:nvSpPr>
        <p:spPr/>
        <p:txBody>
          <a:bodyPr>
            <a:noAutofit/>
          </a:bodyPr>
          <a:lstStyle/>
          <a:p>
            <a:r>
              <a:rPr lang="en-US" sz="2400" dirty="0"/>
              <a:t>Why Yolo is fast: Rather than searching for 2000 windows in R-CNN, Yolo.v1 divides the input image into </a:t>
            </a:r>
            <a:r>
              <a:rPr lang="en-US" sz="2400" dirty="0" err="1"/>
              <a:t>SxS</a:t>
            </a:r>
            <a:r>
              <a:rPr lang="en-US" sz="2400" dirty="0"/>
              <a:t> grid</a:t>
            </a:r>
            <a:br>
              <a:rPr lang="en-US" sz="2400" dirty="0"/>
            </a:br>
            <a:r>
              <a:rPr lang="en-US" sz="2400" dirty="0"/>
              <a:t>S*S=7x7 grid (so, it is faster)</a:t>
            </a:r>
            <a:br>
              <a:rPr lang="en-US" sz="2400" dirty="0"/>
            </a:br>
            <a:r>
              <a:rPr lang="en-US" sz="1600" dirty="0">
                <a:hlinkClick r:id="rId2"/>
              </a:rPr>
              <a:t>https://web.cs.ucdavis.edu/~yjlee/teaching/ecs289g-winter2018/YOLO.pdf</a:t>
            </a:r>
            <a:r>
              <a:rPr lang="en-US" sz="1600" dirty="0"/>
              <a:t> </a:t>
            </a:r>
            <a:br>
              <a:rPr lang="en-US" sz="1600" dirty="0"/>
            </a:br>
            <a:endParaRPr lang="en-US" sz="2400" dirty="0"/>
          </a:p>
        </p:txBody>
      </p:sp>
      <p:sp>
        <p:nvSpPr>
          <p:cNvPr id="3" name="Content Placeholder 2">
            <a:extLst>
              <a:ext uri="{FF2B5EF4-FFF2-40B4-BE49-F238E27FC236}">
                <a16:creationId xmlns:a16="http://schemas.microsoft.com/office/drawing/2014/main" id="{9668ACA4-F5DF-4763-B9A2-0094B1470AB5}"/>
              </a:ext>
            </a:extLst>
          </p:cNvPr>
          <p:cNvSpPr>
            <a:spLocks noGrp="1"/>
          </p:cNvSpPr>
          <p:nvPr>
            <p:ph idx="1"/>
          </p:nvPr>
        </p:nvSpPr>
        <p:spPr/>
        <p:txBody>
          <a:bodyPr/>
          <a:lstStyle/>
          <a:p>
            <a:r>
              <a:rPr lang="en-US" dirty="0"/>
              <a:t> </a:t>
            </a:r>
          </a:p>
        </p:txBody>
      </p:sp>
      <p:sp>
        <p:nvSpPr>
          <p:cNvPr id="4" name="Footer Placeholder 3">
            <a:extLst>
              <a:ext uri="{FF2B5EF4-FFF2-40B4-BE49-F238E27FC236}">
                <a16:creationId xmlns:a16="http://schemas.microsoft.com/office/drawing/2014/main" id="{9F905BB9-BF54-4FA6-B47E-EB7A8B6C35D6}"/>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497DE218-1E3B-4A91-A2C5-70694F24C009}"/>
              </a:ext>
            </a:extLst>
          </p:cNvPr>
          <p:cNvSpPr>
            <a:spLocks noGrp="1"/>
          </p:cNvSpPr>
          <p:nvPr>
            <p:ph type="sldNum" sz="quarter" idx="12"/>
          </p:nvPr>
        </p:nvSpPr>
        <p:spPr/>
        <p:txBody>
          <a:bodyPr/>
          <a:lstStyle/>
          <a:p>
            <a:fld id="{6921B4CA-31D7-4C0B-94BB-C0A0E1F306D0}" type="slidenum">
              <a:rPr lang="en-US" smtClean="0"/>
              <a:t>35</a:t>
            </a:fld>
            <a:endParaRPr lang="en-US"/>
          </a:p>
        </p:txBody>
      </p:sp>
      <p:pic>
        <p:nvPicPr>
          <p:cNvPr id="7" name="Picture 6">
            <a:extLst>
              <a:ext uri="{FF2B5EF4-FFF2-40B4-BE49-F238E27FC236}">
                <a16:creationId xmlns:a16="http://schemas.microsoft.com/office/drawing/2014/main" id="{C8385CF8-2086-43B4-B29F-EB16E41511D8}"/>
              </a:ext>
            </a:extLst>
          </p:cNvPr>
          <p:cNvPicPr>
            <a:picLocks noChangeAspect="1"/>
          </p:cNvPicPr>
          <p:nvPr/>
        </p:nvPicPr>
        <p:blipFill>
          <a:blip r:embed="rId3"/>
          <a:stretch>
            <a:fillRect/>
          </a:stretch>
        </p:blipFill>
        <p:spPr>
          <a:xfrm>
            <a:off x="245824" y="1739003"/>
            <a:ext cx="2691971" cy="4667249"/>
          </a:xfrm>
          <a:prstGeom prst="rect">
            <a:avLst/>
          </a:prstGeom>
        </p:spPr>
      </p:pic>
      <p:pic>
        <p:nvPicPr>
          <p:cNvPr id="11" name="Picture 10">
            <a:extLst>
              <a:ext uri="{FF2B5EF4-FFF2-40B4-BE49-F238E27FC236}">
                <a16:creationId xmlns:a16="http://schemas.microsoft.com/office/drawing/2014/main" id="{121EC2C0-4435-490B-9706-C0A3A232892A}"/>
              </a:ext>
            </a:extLst>
          </p:cNvPr>
          <p:cNvPicPr>
            <a:picLocks noChangeAspect="1"/>
          </p:cNvPicPr>
          <p:nvPr/>
        </p:nvPicPr>
        <p:blipFill>
          <a:blip r:embed="rId4"/>
          <a:stretch>
            <a:fillRect/>
          </a:stretch>
        </p:blipFill>
        <p:spPr>
          <a:xfrm>
            <a:off x="2937795" y="1870077"/>
            <a:ext cx="3815256" cy="4430077"/>
          </a:xfrm>
          <a:prstGeom prst="rect">
            <a:avLst/>
          </a:prstGeom>
        </p:spPr>
      </p:pic>
      <p:sp>
        <p:nvSpPr>
          <p:cNvPr id="6" name="TextBox 5">
            <a:extLst>
              <a:ext uri="{FF2B5EF4-FFF2-40B4-BE49-F238E27FC236}">
                <a16:creationId xmlns:a16="http://schemas.microsoft.com/office/drawing/2014/main" id="{15F3329D-8353-4F3A-9AF3-27C8F7CF6AE6}"/>
              </a:ext>
            </a:extLst>
          </p:cNvPr>
          <p:cNvSpPr txBox="1"/>
          <p:nvPr/>
        </p:nvSpPr>
        <p:spPr>
          <a:xfrm>
            <a:off x="6594672" y="3140906"/>
            <a:ext cx="2425468" cy="2585323"/>
          </a:xfrm>
          <a:prstGeom prst="rect">
            <a:avLst/>
          </a:prstGeom>
          <a:noFill/>
        </p:spPr>
        <p:txBody>
          <a:bodyPr wrap="square" rtlCol="0">
            <a:spAutoFit/>
          </a:bodyPr>
          <a:lstStyle/>
          <a:p>
            <a:r>
              <a:rPr lang="en-US" dirty="0"/>
              <a:t>The two anchor boxes: Each box is defined by 5 parameters: </a:t>
            </a:r>
            <a:r>
              <a:rPr lang="en-US" dirty="0" err="1"/>
              <a:t>x,y,h,w</a:t>
            </a:r>
            <a:r>
              <a:rPr lang="en-US" dirty="0"/>
              <a:t> and  P(object)= confidence score which tells how confident that box has an object.</a:t>
            </a:r>
          </a:p>
          <a:p>
            <a:r>
              <a:rPr lang="en-US" dirty="0"/>
              <a:t>(But not telling you what is that object)</a:t>
            </a:r>
          </a:p>
        </p:txBody>
      </p:sp>
      <p:cxnSp>
        <p:nvCxnSpPr>
          <p:cNvPr id="9" name="Straight Arrow Connector 8">
            <a:extLst>
              <a:ext uri="{FF2B5EF4-FFF2-40B4-BE49-F238E27FC236}">
                <a16:creationId xmlns:a16="http://schemas.microsoft.com/office/drawing/2014/main" id="{C7889B09-DB4E-4CA9-AE54-2CA146E1CD94}"/>
              </a:ext>
            </a:extLst>
          </p:cNvPr>
          <p:cNvCxnSpPr>
            <a:cxnSpLocks/>
          </p:cNvCxnSpPr>
          <p:nvPr/>
        </p:nvCxnSpPr>
        <p:spPr>
          <a:xfrm flipH="1">
            <a:off x="5339255" y="3656063"/>
            <a:ext cx="1396138" cy="90542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DBC0841-99B1-4D84-8F43-F7B9B7D21503}"/>
              </a:ext>
            </a:extLst>
          </p:cNvPr>
          <p:cNvCxnSpPr>
            <a:cxnSpLocks/>
          </p:cNvCxnSpPr>
          <p:nvPr/>
        </p:nvCxnSpPr>
        <p:spPr>
          <a:xfrm flipH="1" flipV="1">
            <a:off x="5454869" y="2542481"/>
            <a:ext cx="1280524" cy="7407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0DED4-C040-43E0-9045-223BBE836648}"/>
              </a:ext>
            </a:extLst>
          </p:cNvPr>
          <p:cNvSpPr txBox="1"/>
          <p:nvPr/>
        </p:nvSpPr>
        <p:spPr>
          <a:xfrm>
            <a:off x="3236788" y="2753710"/>
            <a:ext cx="301686" cy="369332"/>
          </a:xfrm>
          <a:prstGeom prst="rect">
            <a:avLst/>
          </a:prstGeom>
          <a:noFill/>
        </p:spPr>
        <p:txBody>
          <a:bodyPr wrap="none" rtlCol="0">
            <a:spAutoFit/>
          </a:bodyPr>
          <a:lstStyle/>
          <a:p>
            <a:r>
              <a:rPr lang="en-US" dirty="0"/>
              <a:t>7</a:t>
            </a:r>
          </a:p>
        </p:txBody>
      </p:sp>
      <p:sp>
        <p:nvSpPr>
          <p:cNvPr id="21" name="TextBox 20">
            <a:extLst>
              <a:ext uri="{FF2B5EF4-FFF2-40B4-BE49-F238E27FC236}">
                <a16:creationId xmlns:a16="http://schemas.microsoft.com/office/drawing/2014/main" id="{E34F9309-6C54-449C-BE63-B95F74B92189}"/>
              </a:ext>
            </a:extLst>
          </p:cNvPr>
          <p:cNvSpPr txBox="1"/>
          <p:nvPr/>
        </p:nvSpPr>
        <p:spPr>
          <a:xfrm>
            <a:off x="4436724" y="4001294"/>
            <a:ext cx="301686" cy="369332"/>
          </a:xfrm>
          <a:prstGeom prst="rect">
            <a:avLst/>
          </a:prstGeom>
          <a:noFill/>
        </p:spPr>
        <p:txBody>
          <a:bodyPr wrap="none" rtlCol="0">
            <a:spAutoFit/>
          </a:bodyPr>
          <a:lstStyle/>
          <a:p>
            <a:r>
              <a:rPr lang="en-US" dirty="0"/>
              <a:t>7</a:t>
            </a:r>
          </a:p>
        </p:txBody>
      </p:sp>
      <p:sp>
        <p:nvSpPr>
          <p:cNvPr id="18" name="TextBox 17">
            <a:extLst>
              <a:ext uri="{FF2B5EF4-FFF2-40B4-BE49-F238E27FC236}">
                <a16:creationId xmlns:a16="http://schemas.microsoft.com/office/drawing/2014/main" id="{34524189-40A2-4FB6-BC55-174347659A1D}"/>
              </a:ext>
            </a:extLst>
          </p:cNvPr>
          <p:cNvSpPr txBox="1"/>
          <p:nvPr/>
        </p:nvSpPr>
        <p:spPr>
          <a:xfrm>
            <a:off x="6571373" y="2018126"/>
            <a:ext cx="2425468" cy="1200329"/>
          </a:xfrm>
          <a:prstGeom prst="rect">
            <a:avLst/>
          </a:prstGeom>
          <a:solidFill>
            <a:schemeClr val="bg1"/>
          </a:solidFill>
          <a:ln>
            <a:solidFill>
              <a:srgbClr val="FF0000"/>
            </a:solidFill>
          </a:ln>
        </p:spPr>
        <p:txBody>
          <a:bodyPr wrap="square">
            <a:spAutoFit/>
          </a:bodyPr>
          <a:lstStyle/>
          <a:p>
            <a:r>
              <a:rPr lang="en-US" dirty="0">
                <a:solidFill>
                  <a:srgbClr val="FF0000"/>
                </a:solidFill>
              </a:rPr>
              <a:t>Each grid cell predicts 2 anchor boxes, and  a set of class probabilities: p1,p2,..,p20 for this cell</a:t>
            </a:r>
          </a:p>
        </p:txBody>
      </p:sp>
      <p:cxnSp>
        <p:nvCxnSpPr>
          <p:cNvPr id="24" name="Straight Arrow Connector 23">
            <a:extLst>
              <a:ext uri="{FF2B5EF4-FFF2-40B4-BE49-F238E27FC236}">
                <a16:creationId xmlns:a16="http://schemas.microsoft.com/office/drawing/2014/main" id="{175FF915-BD19-4D5F-A279-B0071E1C50D0}"/>
              </a:ext>
            </a:extLst>
          </p:cNvPr>
          <p:cNvCxnSpPr>
            <a:cxnSpLocks/>
          </p:cNvCxnSpPr>
          <p:nvPr/>
        </p:nvCxnSpPr>
        <p:spPr>
          <a:xfrm flipH="1">
            <a:off x="5347720" y="3656063"/>
            <a:ext cx="1387673" cy="113615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238679-0F1C-A692-89B0-BD64D2D732ED}"/>
              </a:ext>
            </a:extLst>
          </p:cNvPr>
          <p:cNvSpPr txBox="1"/>
          <p:nvPr/>
        </p:nvSpPr>
        <p:spPr>
          <a:xfrm>
            <a:off x="6933537" y="1739003"/>
            <a:ext cx="2116349" cy="369332"/>
          </a:xfrm>
          <a:prstGeom prst="rect">
            <a:avLst/>
          </a:prstGeom>
          <a:noFill/>
        </p:spPr>
        <p:txBody>
          <a:bodyPr wrap="none" rtlCol="0">
            <a:spAutoFit/>
          </a:bodyPr>
          <a:lstStyle/>
          <a:p>
            <a:r>
              <a:rPr lang="en-US" dirty="0"/>
              <a:t>For 20 object classes</a:t>
            </a:r>
          </a:p>
        </p:txBody>
      </p:sp>
    </p:spTree>
    <p:extLst>
      <p:ext uri="{BB962C8B-B14F-4D97-AF65-F5344CB8AC3E}">
        <p14:creationId xmlns:p14="http://schemas.microsoft.com/office/powerpoint/2010/main" val="2818974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7A1C-684A-4635-B48E-4B9E685118EF}"/>
              </a:ext>
            </a:extLst>
          </p:cNvPr>
          <p:cNvSpPr>
            <a:spLocks noGrp="1"/>
          </p:cNvSpPr>
          <p:nvPr>
            <p:ph type="title"/>
          </p:nvPr>
        </p:nvSpPr>
        <p:spPr/>
        <p:txBody>
          <a:bodyPr/>
          <a:lstStyle/>
          <a:p>
            <a:r>
              <a:rPr lang="en-US" dirty="0"/>
              <a:t>Yolo.v1</a:t>
            </a:r>
          </a:p>
        </p:txBody>
      </p:sp>
      <p:sp>
        <p:nvSpPr>
          <p:cNvPr id="3" name="Content Placeholder 2">
            <a:extLst>
              <a:ext uri="{FF2B5EF4-FFF2-40B4-BE49-F238E27FC236}">
                <a16:creationId xmlns:a16="http://schemas.microsoft.com/office/drawing/2014/main" id="{68A40F42-43BB-422C-BB33-3198ACE2352D}"/>
              </a:ext>
            </a:extLst>
          </p:cNvPr>
          <p:cNvSpPr>
            <a:spLocks noGrp="1"/>
          </p:cNvSpPr>
          <p:nvPr>
            <p:ph idx="1"/>
          </p:nvPr>
        </p:nvSpPr>
        <p:spPr>
          <a:xfrm>
            <a:off x="628649" y="1849821"/>
            <a:ext cx="2808725" cy="4327142"/>
          </a:xfrm>
        </p:spPr>
        <p:txBody>
          <a:bodyPr>
            <a:normAutofit lnSpcReduction="10000"/>
          </a:bodyPr>
          <a:lstStyle/>
          <a:p>
            <a:r>
              <a:rPr lang="en-US" dirty="0"/>
              <a:t>Sx7=7x7 grid and anchor boxes </a:t>
            </a:r>
          </a:p>
          <a:p>
            <a:r>
              <a:rPr lang="en-US" dirty="0">
                <a:hlinkClick r:id="rId2"/>
              </a:rPr>
              <a:t>https://jonathan-hui.medium.com/real-time-object-detection-with-yolo-yolov2-28b1b93e2088</a:t>
            </a:r>
            <a:r>
              <a:rPr lang="en-US" dirty="0"/>
              <a:t> </a:t>
            </a:r>
          </a:p>
        </p:txBody>
      </p:sp>
      <p:sp>
        <p:nvSpPr>
          <p:cNvPr id="4" name="Footer Placeholder 3">
            <a:extLst>
              <a:ext uri="{FF2B5EF4-FFF2-40B4-BE49-F238E27FC236}">
                <a16:creationId xmlns:a16="http://schemas.microsoft.com/office/drawing/2014/main" id="{8BED1859-81DD-4E19-B906-BF670214C1C0}"/>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A7DBC821-5A48-44A2-A805-3CC418C753D1}"/>
              </a:ext>
            </a:extLst>
          </p:cNvPr>
          <p:cNvSpPr>
            <a:spLocks noGrp="1"/>
          </p:cNvSpPr>
          <p:nvPr>
            <p:ph type="sldNum" sz="quarter" idx="12"/>
          </p:nvPr>
        </p:nvSpPr>
        <p:spPr/>
        <p:txBody>
          <a:bodyPr/>
          <a:lstStyle/>
          <a:p>
            <a:fld id="{6921B4CA-31D7-4C0B-94BB-C0A0E1F306D0}" type="slidenum">
              <a:rPr lang="en-US" smtClean="0"/>
              <a:t>36</a:t>
            </a:fld>
            <a:endParaRPr lang="en-US"/>
          </a:p>
        </p:txBody>
      </p:sp>
      <p:pic>
        <p:nvPicPr>
          <p:cNvPr id="2054" name="Picture 6">
            <a:extLst>
              <a:ext uri="{FF2B5EF4-FFF2-40B4-BE49-F238E27FC236}">
                <a16:creationId xmlns:a16="http://schemas.microsoft.com/office/drawing/2014/main" id="{9436A0E2-2223-4812-B46C-DE982555DC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765" y="752968"/>
            <a:ext cx="4556293" cy="26760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5F55DE8-983B-4F10-ADCC-F474C9BD3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902" y="3484101"/>
            <a:ext cx="2808726" cy="281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1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Example:YOLOV3 Architecture </a:t>
            </a:r>
            <a:br>
              <a:rPr lang="en-US" dirty="0">
                <a:hlinkClick r:id="rId2"/>
              </a:rPr>
            </a:br>
            <a:r>
              <a:rPr lang="en-US" dirty="0">
                <a:hlinkClick r:id="rId2"/>
              </a:rPr>
              <a:t>https://towardsdatascience.com/yolo-v3-object-detection-53fb7d3bfe6b</a:t>
            </a:r>
            <a:r>
              <a:rPr lang="en-US" dirty="0"/>
              <a:t> </a:t>
            </a:r>
          </a:p>
        </p:txBody>
      </p:sp>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p:txBody>
          <a:bodyPr/>
          <a:lstStyle/>
          <a:p>
            <a:r>
              <a:rPr lang="en-US"/>
              <a:t>AI for visually impaired 231124 (v28a)</a:t>
            </a:r>
          </a:p>
        </p:txBody>
      </p:sp>
      <p:sp>
        <p:nvSpPr>
          <p:cNvPr id="5" name="Slide Number Placeholder 4"/>
          <p:cNvSpPr>
            <a:spLocks noGrp="1"/>
          </p:cNvSpPr>
          <p:nvPr>
            <p:ph type="sldNum" sz="quarter" idx="12"/>
          </p:nvPr>
        </p:nvSpPr>
        <p:spPr/>
        <p:txBody>
          <a:bodyPr/>
          <a:lstStyle/>
          <a:p>
            <a:fld id="{6921B4CA-31D7-4C0B-94BB-C0A0E1F306D0}" type="slidenum">
              <a:rPr lang="en-US" smtClean="0"/>
              <a:t>37</a:t>
            </a:fld>
            <a:endParaRPr lang="en-US"/>
          </a:p>
        </p:txBody>
      </p:sp>
      <p:pic>
        <p:nvPicPr>
          <p:cNvPr id="6" name="Picture 5"/>
          <p:cNvPicPr>
            <a:picLocks noChangeAspect="1"/>
          </p:cNvPicPr>
          <p:nvPr/>
        </p:nvPicPr>
        <p:blipFill>
          <a:blip r:embed="rId3"/>
          <a:stretch>
            <a:fillRect/>
          </a:stretch>
        </p:blipFill>
        <p:spPr>
          <a:xfrm>
            <a:off x="756766" y="1870077"/>
            <a:ext cx="7258079" cy="4172060"/>
          </a:xfrm>
          <a:prstGeom prst="rect">
            <a:avLst/>
          </a:prstGeom>
        </p:spPr>
      </p:pic>
    </p:spTree>
    <p:extLst>
      <p:ext uri="{BB962C8B-B14F-4D97-AF65-F5344CB8AC3E}">
        <p14:creationId xmlns:p14="http://schemas.microsoft.com/office/powerpoint/2010/main" val="1511963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A177-95B7-B25B-4197-0DE686FE0C4D}"/>
              </a:ext>
            </a:extLst>
          </p:cNvPr>
          <p:cNvSpPr>
            <a:spLocks noGrp="1"/>
          </p:cNvSpPr>
          <p:nvPr>
            <p:ph type="title"/>
          </p:nvPr>
        </p:nvSpPr>
        <p:spPr/>
        <p:txBody>
          <a:bodyPr/>
          <a:lstStyle/>
          <a:p>
            <a:r>
              <a:rPr lang="en-US" dirty="0"/>
              <a:t>Yolo7 (in a 2023 tutorial)</a:t>
            </a:r>
          </a:p>
        </p:txBody>
      </p:sp>
      <p:sp>
        <p:nvSpPr>
          <p:cNvPr id="3" name="Content Placeholder 2">
            <a:extLst>
              <a:ext uri="{FF2B5EF4-FFF2-40B4-BE49-F238E27FC236}">
                <a16:creationId xmlns:a16="http://schemas.microsoft.com/office/drawing/2014/main" id="{130F97E0-CA73-EDCC-E7A2-DC429917BDE9}"/>
              </a:ext>
            </a:extLst>
          </p:cNvPr>
          <p:cNvSpPr>
            <a:spLocks noGrp="1"/>
          </p:cNvSpPr>
          <p:nvPr>
            <p:ph idx="1"/>
          </p:nvPr>
        </p:nvSpPr>
        <p:spPr>
          <a:xfrm>
            <a:off x="590881" y="1364450"/>
            <a:ext cx="7886700" cy="4351338"/>
          </a:xfrm>
        </p:spPr>
        <p:txBody>
          <a:bodyPr/>
          <a:lstStyle/>
          <a:p>
            <a:r>
              <a:rPr lang="en-US" dirty="0"/>
              <a:t> </a:t>
            </a:r>
            <a:r>
              <a:rPr lang="en-US" dirty="0">
                <a:hlinkClick r:id="rId2"/>
              </a:rPr>
              <a:t>https://viso.ai/deep-learning/yolov7-guide/</a:t>
            </a:r>
            <a:endParaRPr lang="en-US" dirty="0"/>
          </a:p>
          <a:p>
            <a:r>
              <a:rPr lang="en-US" sz="1600" dirty="0"/>
              <a:t>YOLOv7: Trainable bag-of-freebies sets new state-of-the-art for real-time object detectors</a:t>
            </a:r>
          </a:p>
          <a:p>
            <a:r>
              <a:rPr lang="en-US" sz="1600" dirty="0"/>
              <a:t>By Chien-Yao Wang1 et.al. </a:t>
            </a:r>
            <a:r>
              <a:rPr lang="en-US" sz="1600" dirty="0">
                <a:hlinkClick r:id="rId3"/>
              </a:rPr>
              <a:t>https://arxiv.org/pdf/2207.02696.pdf</a:t>
            </a:r>
            <a:r>
              <a:rPr lang="en-US" sz="1600" dirty="0"/>
              <a:t>  </a:t>
            </a:r>
            <a:endParaRPr lang="en-US" dirty="0"/>
          </a:p>
        </p:txBody>
      </p:sp>
      <p:sp>
        <p:nvSpPr>
          <p:cNvPr id="4" name="Footer Placeholder 3">
            <a:extLst>
              <a:ext uri="{FF2B5EF4-FFF2-40B4-BE49-F238E27FC236}">
                <a16:creationId xmlns:a16="http://schemas.microsoft.com/office/drawing/2014/main" id="{4513618D-691F-8476-9DAF-9B78CDA148FB}"/>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F171C54A-1578-8980-FB61-6CD6AC33BE74}"/>
              </a:ext>
            </a:extLst>
          </p:cNvPr>
          <p:cNvSpPr>
            <a:spLocks noGrp="1"/>
          </p:cNvSpPr>
          <p:nvPr>
            <p:ph type="sldNum" sz="quarter" idx="12"/>
          </p:nvPr>
        </p:nvSpPr>
        <p:spPr/>
        <p:txBody>
          <a:bodyPr/>
          <a:lstStyle/>
          <a:p>
            <a:fld id="{6921B4CA-31D7-4C0B-94BB-C0A0E1F306D0}" type="slidenum">
              <a:rPr lang="en-US" smtClean="0"/>
              <a:t>38</a:t>
            </a:fld>
            <a:endParaRPr lang="en-US"/>
          </a:p>
        </p:txBody>
      </p:sp>
      <p:pic>
        <p:nvPicPr>
          <p:cNvPr id="1026" name="Picture 2" descr="Comparison of baseline object detectors YOLOR and YOLOv4 with the new YOLOv7">
            <a:extLst>
              <a:ext uri="{FF2B5EF4-FFF2-40B4-BE49-F238E27FC236}">
                <a16:creationId xmlns:a16="http://schemas.microsoft.com/office/drawing/2014/main" id="{118781F4-01F0-3421-050E-F90593E99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318" y="3470546"/>
            <a:ext cx="4492657" cy="2911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plications of computer vision in aviation">
            <a:extLst>
              <a:ext uri="{FF2B5EF4-FFF2-40B4-BE49-F238E27FC236}">
                <a16:creationId xmlns:a16="http://schemas.microsoft.com/office/drawing/2014/main" id="{29707C48-E0ED-518F-A946-B22B9F38E2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423" y="3414885"/>
            <a:ext cx="4063117" cy="304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22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4C7C-E59C-BAE0-0385-8C38D0EF9813}"/>
              </a:ext>
            </a:extLst>
          </p:cNvPr>
          <p:cNvSpPr>
            <a:spLocks noGrp="1"/>
          </p:cNvSpPr>
          <p:nvPr>
            <p:ph type="title"/>
          </p:nvPr>
        </p:nvSpPr>
        <p:spPr/>
        <p:txBody>
          <a:bodyPr>
            <a:normAutofit/>
          </a:bodyPr>
          <a:lstStyle/>
          <a:p>
            <a:r>
              <a:rPr lang="en-US" dirty="0"/>
              <a:t>Yolo versions</a:t>
            </a:r>
            <a:br>
              <a:rPr lang="en-US" dirty="0"/>
            </a:br>
            <a:r>
              <a:rPr lang="en-US" sz="2000" dirty="0">
                <a:hlinkClick r:id="rId2"/>
              </a:rPr>
              <a:t>https://www.datacamp.com/blog/yolo-object-detection-explained</a:t>
            </a:r>
            <a:r>
              <a:rPr lang="en-US" sz="2000" dirty="0"/>
              <a:t> </a:t>
            </a:r>
            <a:endParaRPr lang="en-US" dirty="0"/>
          </a:p>
        </p:txBody>
      </p:sp>
      <p:sp>
        <p:nvSpPr>
          <p:cNvPr id="3" name="Content Placeholder 2">
            <a:extLst>
              <a:ext uri="{FF2B5EF4-FFF2-40B4-BE49-F238E27FC236}">
                <a16:creationId xmlns:a16="http://schemas.microsoft.com/office/drawing/2014/main" id="{20414B35-E702-F6A3-63C3-EA1070FD225C}"/>
              </a:ext>
            </a:extLst>
          </p:cNvPr>
          <p:cNvSpPr>
            <a:spLocks noGrp="1"/>
          </p:cNvSpPr>
          <p:nvPr>
            <p:ph idx="1"/>
          </p:nvPr>
        </p:nvSpPr>
        <p:spPr/>
        <p:txBody>
          <a:bodyPr/>
          <a:lstStyle/>
          <a:p>
            <a:r>
              <a:rPr lang="en-US" dirty="0"/>
              <a:t>d</a:t>
            </a:r>
          </a:p>
        </p:txBody>
      </p:sp>
      <p:sp>
        <p:nvSpPr>
          <p:cNvPr id="4" name="Footer Placeholder 3">
            <a:extLst>
              <a:ext uri="{FF2B5EF4-FFF2-40B4-BE49-F238E27FC236}">
                <a16:creationId xmlns:a16="http://schemas.microsoft.com/office/drawing/2014/main" id="{8B27FBCE-0C85-46B4-0740-0D7FCFE42B0B}"/>
              </a:ext>
            </a:extLst>
          </p:cNvPr>
          <p:cNvSpPr>
            <a:spLocks noGrp="1"/>
          </p:cNvSpPr>
          <p:nvPr>
            <p:ph type="ftr" sz="quarter" idx="11"/>
          </p:nvPr>
        </p:nvSpPr>
        <p:spPr/>
        <p:txBody>
          <a:bodyPr/>
          <a:lstStyle/>
          <a:p>
            <a:r>
              <a:rPr lang="en-US"/>
              <a:t>AI for visually impaired 231124 (v28a)</a:t>
            </a:r>
          </a:p>
        </p:txBody>
      </p:sp>
      <p:sp>
        <p:nvSpPr>
          <p:cNvPr id="5" name="Slide Number Placeholder 4">
            <a:extLst>
              <a:ext uri="{FF2B5EF4-FFF2-40B4-BE49-F238E27FC236}">
                <a16:creationId xmlns:a16="http://schemas.microsoft.com/office/drawing/2014/main" id="{632F8504-DA4B-1730-A8B7-31EB8CED20B0}"/>
              </a:ext>
            </a:extLst>
          </p:cNvPr>
          <p:cNvSpPr>
            <a:spLocks noGrp="1"/>
          </p:cNvSpPr>
          <p:nvPr>
            <p:ph type="sldNum" sz="quarter" idx="12"/>
          </p:nvPr>
        </p:nvSpPr>
        <p:spPr/>
        <p:txBody>
          <a:bodyPr/>
          <a:lstStyle/>
          <a:p>
            <a:fld id="{6921B4CA-31D7-4C0B-94BB-C0A0E1F306D0}" type="slidenum">
              <a:rPr lang="en-US" smtClean="0"/>
              <a:t>39</a:t>
            </a:fld>
            <a:endParaRPr lang="en-US"/>
          </a:p>
        </p:txBody>
      </p:sp>
      <p:pic>
        <p:nvPicPr>
          <p:cNvPr id="1026" name="Picture 2" descr="YOLO Timeframe 2015 to 2022">
            <a:extLst>
              <a:ext uri="{FF2B5EF4-FFF2-40B4-BE49-F238E27FC236}">
                <a16:creationId xmlns:a16="http://schemas.microsoft.com/office/drawing/2014/main" id="{833924E1-4439-0F4A-77B3-0D3C1B2DB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5625"/>
            <a:ext cx="9144000" cy="520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2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descr="Video camera outline">
            <a:extLst>
              <a:ext uri="{FF2B5EF4-FFF2-40B4-BE49-F238E27FC236}">
                <a16:creationId xmlns:a16="http://schemas.microsoft.com/office/drawing/2014/main" id="{BB318D64-BF3C-E40A-D4B8-9D540CFA8F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281865">
            <a:off x="2774091" y="5078387"/>
            <a:ext cx="914400" cy="914400"/>
          </a:xfrm>
          <a:prstGeom prst="rect">
            <a:avLst/>
          </a:prstGeom>
        </p:spPr>
      </p:pic>
      <p:pic>
        <p:nvPicPr>
          <p:cNvPr id="19" name="Picture 18">
            <a:extLst>
              <a:ext uri="{FF2B5EF4-FFF2-40B4-BE49-F238E27FC236}">
                <a16:creationId xmlns:a16="http://schemas.microsoft.com/office/drawing/2014/main" id="{C51B5A19-0CCD-4F74-2673-675A2A2077DE}"/>
              </a:ext>
            </a:extLst>
          </p:cNvPr>
          <p:cNvPicPr>
            <a:picLocks noChangeAspect="1"/>
          </p:cNvPicPr>
          <p:nvPr/>
        </p:nvPicPr>
        <p:blipFill>
          <a:blip r:embed="rId4"/>
          <a:stretch>
            <a:fillRect/>
          </a:stretch>
        </p:blipFill>
        <p:spPr>
          <a:xfrm>
            <a:off x="2545060" y="2914417"/>
            <a:ext cx="4000500" cy="1724025"/>
          </a:xfrm>
          <a:prstGeom prst="rect">
            <a:avLst/>
          </a:prstGeom>
        </p:spPr>
      </p:pic>
      <p:sp>
        <p:nvSpPr>
          <p:cNvPr id="10" name="Oval 9">
            <a:extLst>
              <a:ext uri="{FF2B5EF4-FFF2-40B4-BE49-F238E27FC236}">
                <a16:creationId xmlns:a16="http://schemas.microsoft.com/office/drawing/2014/main" id="{FB106493-5AC3-4723-71A6-E2EA394EE2E2}"/>
              </a:ext>
            </a:extLst>
          </p:cNvPr>
          <p:cNvSpPr/>
          <p:nvPr/>
        </p:nvSpPr>
        <p:spPr>
          <a:xfrm>
            <a:off x="4414837" y="5345315"/>
            <a:ext cx="685671" cy="904142"/>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1" name="Oval 30">
            <a:extLst>
              <a:ext uri="{FF2B5EF4-FFF2-40B4-BE49-F238E27FC236}">
                <a16:creationId xmlns:a16="http://schemas.microsoft.com/office/drawing/2014/main" id="{9868A888-4C3A-5413-D6EA-8A4DD36E19BF}"/>
              </a:ext>
            </a:extLst>
          </p:cNvPr>
          <p:cNvSpPr/>
          <p:nvPr/>
        </p:nvSpPr>
        <p:spPr>
          <a:xfrm>
            <a:off x="4379053" y="5320775"/>
            <a:ext cx="721455" cy="67201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Title 1">
            <a:extLst>
              <a:ext uri="{FF2B5EF4-FFF2-40B4-BE49-F238E27FC236}">
                <a16:creationId xmlns:a16="http://schemas.microsoft.com/office/drawing/2014/main" id="{43B91A76-3765-63DF-C7BA-AB5436F74D91}"/>
              </a:ext>
            </a:extLst>
          </p:cNvPr>
          <p:cNvSpPr>
            <a:spLocks noGrp="1"/>
          </p:cNvSpPr>
          <p:nvPr>
            <p:ph type="title"/>
          </p:nvPr>
        </p:nvSpPr>
        <p:spPr/>
        <p:txBody>
          <a:bodyPr/>
          <a:lstStyle/>
          <a:p>
            <a:r>
              <a:rPr lang="en-US" dirty="0"/>
              <a:t>Our proposed system</a:t>
            </a:r>
            <a:br>
              <a:rPr lang="en-US" dirty="0"/>
            </a:br>
            <a:r>
              <a:rPr lang="en-US" dirty="0"/>
              <a:t>-- A vision assistance system</a:t>
            </a:r>
            <a:endParaRPr lang="en-HK" dirty="0"/>
          </a:p>
        </p:txBody>
      </p:sp>
      <p:sp>
        <p:nvSpPr>
          <p:cNvPr id="3" name="Content Placeholder 2">
            <a:extLst>
              <a:ext uri="{FF2B5EF4-FFF2-40B4-BE49-F238E27FC236}">
                <a16:creationId xmlns:a16="http://schemas.microsoft.com/office/drawing/2014/main" id="{2BB0653C-5C9C-EDA2-2140-37812AEFE19E}"/>
              </a:ext>
            </a:extLst>
          </p:cNvPr>
          <p:cNvSpPr>
            <a:spLocks noGrp="1"/>
          </p:cNvSpPr>
          <p:nvPr>
            <p:ph idx="1"/>
          </p:nvPr>
        </p:nvSpPr>
        <p:spPr>
          <a:xfrm>
            <a:off x="628650" y="1854200"/>
            <a:ext cx="7886700" cy="4351338"/>
          </a:xfrm>
        </p:spPr>
        <p:txBody>
          <a:bodyPr>
            <a:normAutofit/>
          </a:bodyPr>
          <a:lstStyle/>
          <a:p>
            <a:r>
              <a:rPr lang="en-US" sz="1800" dirty="0"/>
              <a:t>Tell visually-impaired people their surrounding using speech and sound effect</a:t>
            </a:r>
          </a:p>
        </p:txBody>
      </p:sp>
      <p:sp>
        <p:nvSpPr>
          <p:cNvPr id="4" name="Footer Placeholder 3">
            <a:extLst>
              <a:ext uri="{FF2B5EF4-FFF2-40B4-BE49-F238E27FC236}">
                <a16:creationId xmlns:a16="http://schemas.microsoft.com/office/drawing/2014/main" id="{ECF65F25-4AD0-2D1E-ED27-513DFC86F9A0}"/>
              </a:ext>
            </a:extLst>
          </p:cNvPr>
          <p:cNvSpPr>
            <a:spLocks noGrp="1"/>
          </p:cNvSpPr>
          <p:nvPr>
            <p:ph type="ftr" sz="quarter" idx="11"/>
          </p:nvPr>
        </p:nvSpPr>
        <p:spPr/>
        <p:txBody>
          <a:bodyPr/>
          <a:lstStyle/>
          <a:p>
            <a:r>
              <a:rPr lang="en-US"/>
              <a:t>AI for visually impaired 231124 (v28a)</a:t>
            </a:r>
            <a:endParaRPr lang="en-HK" dirty="0"/>
          </a:p>
        </p:txBody>
      </p:sp>
      <p:sp>
        <p:nvSpPr>
          <p:cNvPr id="5" name="Slide Number Placeholder 4">
            <a:extLst>
              <a:ext uri="{FF2B5EF4-FFF2-40B4-BE49-F238E27FC236}">
                <a16:creationId xmlns:a16="http://schemas.microsoft.com/office/drawing/2014/main" id="{103ED117-6EBF-D28E-3FD0-495F07524B51}"/>
              </a:ext>
            </a:extLst>
          </p:cNvPr>
          <p:cNvSpPr>
            <a:spLocks noGrp="1"/>
          </p:cNvSpPr>
          <p:nvPr>
            <p:ph type="sldNum" sz="quarter" idx="12"/>
          </p:nvPr>
        </p:nvSpPr>
        <p:spPr/>
        <p:txBody>
          <a:bodyPr/>
          <a:lstStyle/>
          <a:p>
            <a:fld id="{C0A948C2-FB59-49C2-8DA2-43C250BED816}" type="slidenum">
              <a:rPr lang="en-HK" smtClean="0"/>
              <a:t>4</a:t>
            </a:fld>
            <a:endParaRPr lang="en-HK"/>
          </a:p>
        </p:txBody>
      </p:sp>
      <p:sp>
        <p:nvSpPr>
          <p:cNvPr id="12" name="Freeform: Shape 11">
            <a:extLst>
              <a:ext uri="{FF2B5EF4-FFF2-40B4-BE49-F238E27FC236}">
                <a16:creationId xmlns:a16="http://schemas.microsoft.com/office/drawing/2014/main" id="{DC7EEC2F-D533-D96E-EC09-43B9C71FE46E}"/>
              </a:ext>
            </a:extLst>
          </p:cNvPr>
          <p:cNvSpPr/>
          <p:nvPr/>
        </p:nvSpPr>
        <p:spPr>
          <a:xfrm>
            <a:off x="1819275" y="4721822"/>
            <a:ext cx="5505450" cy="1437382"/>
          </a:xfrm>
          <a:custGeom>
            <a:avLst/>
            <a:gdLst>
              <a:gd name="connsiteX0" fmla="*/ 923925 w 4029075"/>
              <a:gd name="connsiteY0" fmla="*/ 19050 h 1143000"/>
              <a:gd name="connsiteX1" fmla="*/ 923925 w 4029075"/>
              <a:gd name="connsiteY1" fmla="*/ 19050 h 1143000"/>
              <a:gd name="connsiteX2" fmla="*/ 2924175 w 4029075"/>
              <a:gd name="connsiteY2" fmla="*/ 0 h 1143000"/>
              <a:gd name="connsiteX3" fmla="*/ 4029075 w 4029075"/>
              <a:gd name="connsiteY3" fmla="*/ 1123950 h 1143000"/>
              <a:gd name="connsiteX4" fmla="*/ 0 w 4029075"/>
              <a:gd name="connsiteY4" fmla="*/ 1143000 h 1143000"/>
              <a:gd name="connsiteX5" fmla="*/ 923925 w 4029075"/>
              <a:gd name="connsiteY5" fmla="*/ 1905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9075" h="1143000">
                <a:moveTo>
                  <a:pt x="923925" y="19050"/>
                </a:moveTo>
                <a:lnTo>
                  <a:pt x="923925" y="19050"/>
                </a:lnTo>
                <a:lnTo>
                  <a:pt x="2924175" y="0"/>
                </a:lnTo>
                <a:lnTo>
                  <a:pt x="4029075" y="1123950"/>
                </a:lnTo>
                <a:lnTo>
                  <a:pt x="0" y="1143000"/>
                </a:lnTo>
                <a:lnTo>
                  <a:pt x="923925" y="19050"/>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1" name="TextBox 20">
            <a:extLst>
              <a:ext uri="{FF2B5EF4-FFF2-40B4-BE49-F238E27FC236}">
                <a16:creationId xmlns:a16="http://schemas.microsoft.com/office/drawing/2014/main" id="{19E8FA66-A4CE-B662-31B9-575FB0EC22F3}"/>
              </a:ext>
            </a:extLst>
          </p:cNvPr>
          <p:cNvSpPr txBox="1"/>
          <p:nvPr/>
        </p:nvSpPr>
        <p:spPr>
          <a:xfrm>
            <a:off x="5324475" y="5436942"/>
            <a:ext cx="3190875" cy="646331"/>
          </a:xfrm>
          <a:prstGeom prst="rect">
            <a:avLst/>
          </a:prstGeom>
          <a:noFill/>
        </p:spPr>
        <p:txBody>
          <a:bodyPr wrap="square" rtlCol="0">
            <a:spAutoFit/>
          </a:bodyPr>
          <a:lstStyle/>
          <a:p>
            <a:r>
              <a:rPr lang="en-US" dirty="0"/>
              <a:t>Visually impaired person</a:t>
            </a:r>
          </a:p>
          <a:p>
            <a:r>
              <a:rPr lang="en-HK" dirty="0"/>
              <a:t>Wearing earphone</a:t>
            </a:r>
          </a:p>
        </p:txBody>
      </p:sp>
      <p:sp>
        <p:nvSpPr>
          <p:cNvPr id="24" name="TextBox 23">
            <a:extLst>
              <a:ext uri="{FF2B5EF4-FFF2-40B4-BE49-F238E27FC236}">
                <a16:creationId xmlns:a16="http://schemas.microsoft.com/office/drawing/2014/main" id="{80194169-EE46-EAB3-F85C-A91EAAC91C95}"/>
              </a:ext>
            </a:extLst>
          </p:cNvPr>
          <p:cNvSpPr txBox="1"/>
          <p:nvPr/>
        </p:nvSpPr>
        <p:spPr>
          <a:xfrm>
            <a:off x="3438916" y="2560432"/>
            <a:ext cx="1104533" cy="369332"/>
          </a:xfrm>
          <a:prstGeom prst="rect">
            <a:avLst/>
          </a:prstGeom>
          <a:noFill/>
        </p:spPr>
        <p:txBody>
          <a:bodyPr wrap="none" rtlCol="0">
            <a:spAutoFit/>
          </a:bodyPr>
          <a:lstStyle/>
          <a:p>
            <a:r>
              <a:rPr lang="en-US" dirty="0"/>
              <a:t>      Mr. Xu</a:t>
            </a:r>
            <a:endParaRPr lang="en-HK" dirty="0"/>
          </a:p>
        </p:txBody>
      </p:sp>
      <p:sp>
        <p:nvSpPr>
          <p:cNvPr id="25" name="TextBox 24">
            <a:extLst>
              <a:ext uri="{FF2B5EF4-FFF2-40B4-BE49-F238E27FC236}">
                <a16:creationId xmlns:a16="http://schemas.microsoft.com/office/drawing/2014/main" id="{474DC8B2-F986-C868-2C85-2231533F6648}"/>
              </a:ext>
            </a:extLst>
          </p:cNvPr>
          <p:cNvSpPr txBox="1"/>
          <p:nvPr/>
        </p:nvSpPr>
        <p:spPr>
          <a:xfrm>
            <a:off x="4598426" y="2560432"/>
            <a:ext cx="890821" cy="369332"/>
          </a:xfrm>
          <a:prstGeom prst="rect">
            <a:avLst/>
          </a:prstGeom>
          <a:noFill/>
        </p:spPr>
        <p:txBody>
          <a:bodyPr wrap="none" rtlCol="0">
            <a:spAutoFit/>
          </a:bodyPr>
          <a:lstStyle/>
          <a:p>
            <a:r>
              <a:rPr lang="en-US" dirty="0"/>
              <a:t>Prof. Yu</a:t>
            </a:r>
            <a:endParaRPr lang="en-HK" dirty="0"/>
          </a:p>
        </p:txBody>
      </p:sp>
      <p:sp>
        <p:nvSpPr>
          <p:cNvPr id="26" name="TextBox 25">
            <a:extLst>
              <a:ext uri="{FF2B5EF4-FFF2-40B4-BE49-F238E27FC236}">
                <a16:creationId xmlns:a16="http://schemas.microsoft.com/office/drawing/2014/main" id="{E400F65D-D778-2BA9-8995-BC843BE40795}"/>
              </a:ext>
            </a:extLst>
          </p:cNvPr>
          <p:cNvSpPr txBox="1"/>
          <p:nvPr/>
        </p:nvSpPr>
        <p:spPr>
          <a:xfrm>
            <a:off x="5690978" y="2523154"/>
            <a:ext cx="724109" cy="369332"/>
          </a:xfrm>
          <a:prstGeom prst="rect">
            <a:avLst/>
          </a:prstGeom>
          <a:noFill/>
        </p:spPr>
        <p:txBody>
          <a:bodyPr wrap="none" rtlCol="0">
            <a:spAutoFit/>
          </a:bodyPr>
          <a:lstStyle/>
          <a:p>
            <a:r>
              <a:rPr lang="en-US" dirty="0"/>
              <a:t>Dr. Zu</a:t>
            </a:r>
            <a:endParaRPr lang="en-HK" dirty="0"/>
          </a:p>
        </p:txBody>
      </p:sp>
      <p:sp>
        <p:nvSpPr>
          <p:cNvPr id="27" name="TextBox 26">
            <a:extLst>
              <a:ext uri="{FF2B5EF4-FFF2-40B4-BE49-F238E27FC236}">
                <a16:creationId xmlns:a16="http://schemas.microsoft.com/office/drawing/2014/main" id="{DE83F4E9-6AE4-EA9C-AF9A-2E52FF875AA3}"/>
              </a:ext>
            </a:extLst>
          </p:cNvPr>
          <p:cNvSpPr txBox="1"/>
          <p:nvPr/>
        </p:nvSpPr>
        <p:spPr>
          <a:xfrm>
            <a:off x="2475506" y="2578739"/>
            <a:ext cx="902491" cy="369332"/>
          </a:xfrm>
          <a:prstGeom prst="rect">
            <a:avLst/>
          </a:prstGeom>
          <a:noFill/>
        </p:spPr>
        <p:txBody>
          <a:bodyPr wrap="none" rtlCol="0">
            <a:spAutoFit/>
          </a:bodyPr>
          <a:lstStyle/>
          <a:p>
            <a:r>
              <a:rPr lang="en-US" dirty="0"/>
              <a:t>Ms. Wu</a:t>
            </a:r>
            <a:endParaRPr lang="en-HK" dirty="0"/>
          </a:p>
        </p:txBody>
      </p:sp>
      <p:sp>
        <p:nvSpPr>
          <p:cNvPr id="28" name="Oval 27">
            <a:extLst>
              <a:ext uri="{FF2B5EF4-FFF2-40B4-BE49-F238E27FC236}">
                <a16:creationId xmlns:a16="http://schemas.microsoft.com/office/drawing/2014/main" id="{EB7FB9BD-B31F-854A-520E-FD401ED91EF4}"/>
              </a:ext>
            </a:extLst>
          </p:cNvPr>
          <p:cNvSpPr/>
          <p:nvPr/>
        </p:nvSpPr>
        <p:spPr>
          <a:xfrm>
            <a:off x="4283803" y="5368301"/>
            <a:ext cx="200025" cy="6244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9" name="Oval 28">
            <a:extLst>
              <a:ext uri="{FF2B5EF4-FFF2-40B4-BE49-F238E27FC236}">
                <a16:creationId xmlns:a16="http://schemas.microsoft.com/office/drawing/2014/main" id="{5E389356-C1E1-33CD-1BCD-D96DD38DAEAD}"/>
              </a:ext>
            </a:extLst>
          </p:cNvPr>
          <p:cNvSpPr/>
          <p:nvPr/>
        </p:nvSpPr>
        <p:spPr>
          <a:xfrm>
            <a:off x="5031516" y="5368301"/>
            <a:ext cx="200025" cy="62448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0" name="Freeform: Shape 29">
            <a:extLst>
              <a:ext uri="{FF2B5EF4-FFF2-40B4-BE49-F238E27FC236}">
                <a16:creationId xmlns:a16="http://schemas.microsoft.com/office/drawing/2014/main" id="{E735AF4E-75EE-5F53-AA20-4BB39AEF400A}"/>
              </a:ext>
            </a:extLst>
          </p:cNvPr>
          <p:cNvSpPr/>
          <p:nvPr/>
        </p:nvSpPr>
        <p:spPr>
          <a:xfrm>
            <a:off x="4379053" y="5010921"/>
            <a:ext cx="771525" cy="357380"/>
          </a:xfrm>
          <a:custGeom>
            <a:avLst/>
            <a:gdLst>
              <a:gd name="connsiteX0" fmla="*/ 0 w 771525"/>
              <a:gd name="connsiteY0" fmla="*/ 338330 h 357380"/>
              <a:gd name="connsiteX1" fmla="*/ 133350 w 771525"/>
              <a:gd name="connsiteY1" fmla="*/ 62105 h 357380"/>
              <a:gd name="connsiteX2" fmla="*/ 514350 w 771525"/>
              <a:gd name="connsiteY2" fmla="*/ 4955 h 357380"/>
              <a:gd name="connsiteX3" fmla="*/ 723900 w 771525"/>
              <a:gd name="connsiteY3" fmla="*/ 147830 h 357380"/>
              <a:gd name="connsiteX4" fmla="*/ 771525 w 771525"/>
              <a:gd name="connsiteY4" fmla="*/ 357380 h 35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357380">
                <a:moveTo>
                  <a:pt x="0" y="338330"/>
                </a:moveTo>
                <a:cubicBezTo>
                  <a:pt x="23812" y="227998"/>
                  <a:pt x="47625" y="117667"/>
                  <a:pt x="133350" y="62105"/>
                </a:cubicBezTo>
                <a:cubicBezTo>
                  <a:pt x="219075" y="6542"/>
                  <a:pt x="415925" y="-9332"/>
                  <a:pt x="514350" y="4955"/>
                </a:cubicBezTo>
                <a:cubicBezTo>
                  <a:pt x="612775" y="19242"/>
                  <a:pt x="681037" y="89092"/>
                  <a:pt x="723900" y="147830"/>
                </a:cubicBezTo>
                <a:cubicBezTo>
                  <a:pt x="766763" y="206568"/>
                  <a:pt x="769144" y="281974"/>
                  <a:pt x="771525" y="357380"/>
                </a:cubicBezTo>
              </a:path>
            </a:pathLst>
          </a:custGeom>
          <a:noFill/>
          <a:ln w="952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2" name="Oval 31">
            <a:extLst>
              <a:ext uri="{FF2B5EF4-FFF2-40B4-BE49-F238E27FC236}">
                <a16:creationId xmlns:a16="http://schemas.microsoft.com/office/drawing/2014/main" id="{13AED2E6-4016-EF4B-EEBF-031385565F5D}"/>
              </a:ext>
            </a:extLst>
          </p:cNvPr>
          <p:cNvSpPr/>
          <p:nvPr/>
        </p:nvSpPr>
        <p:spPr>
          <a:xfrm>
            <a:off x="3967097" y="6205538"/>
            <a:ext cx="1581150" cy="36512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8" name="TextBox 37">
            <a:extLst>
              <a:ext uri="{FF2B5EF4-FFF2-40B4-BE49-F238E27FC236}">
                <a16:creationId xmlns:a16="http://schemas.microsoft.com/office/drawing/2014/main" id="{520D5A63-791B-87E1-2936-9CDEF280992A}"/>
              </a:ext>
            </a:extLst>
          </p:cNvPr>
          <p:cNvSpPr txBox="1"/>
          <p:nvPr/>
        </p:nvSpPr>
        <p:spPr>
          <a:xfrm>
            <a:off x="1819275" y="5632305"/>
            <a:ext cx="1737527" cy="646331"/>
          </a:xfrm>
          <a:prstGeom prst="rect">
            <a:avLst/>
          </a:prstGeom>
          <a:noFill/>
        </p:spPr>
        <p:txBody>
          <a:bodyPr wrap="none" rtlCol="0">
            <a:spAutoFit/>
          </a:bodyPr>
          <a:lstStyle/>
          <a:p>
            <a:r>
              <a:rPr lang="en-US" dirty="0"/>
              <a:t>Camera</a:t>
            </a:r>
          </a:p>
          <a:p>
            <a:r>
              <a:rPr lang="en-US" dirty="0"/>
              <a:t>With AI program</a:t>
            </a:r>
            <a:endParaRPr lang="en-HK" dirty="0"/>
          </a:p>
        </p:txBody>
      </p:sp>
      <p:sp>
        <p:nvSpPr>
          <p:cNvPr id="40" name="Freeform: Shape 39">
            <a:extLst>
              <a:ext uri="{FF2B5EF4-FFF2-40B4-BE49-F238E27FC236}">
                <a16:creationId xmlns:a16="http://schemas.microsoft.com/office/drawing/2014/main" id="{8AD2BB1F-A600-BF2A-B50E-57A9C832B8C0}"/>
              </a:ext>
            </a:extLst>
          </p:cNvPr>
          <p:cNvSpPr/>
          <p:nvPr/>
        </p:nvSpPr>
        <p:spPr>
          <a:xfrm>
            <a:off x="3419475" y="5695950"/>
            <a:ext cx="933450" cy="334723"/>
          </a:xfrm>
          <a:custGeom>
            <a:avLst/>
            <a:gdLst>
              <a:gd name="connsiteX0" fmla="*/ 0 w 933450"/>
              <a:gd name="connsiteY0" fmla="*/ 95250 h 334723"/>
              <a:gd name="connsiteX1" fmla="*/ 390525 w 933450"/>
              <a:gd name="connsiteY1" fmla="*/ 333375 h 334723"/>
              <a:gd name="connsiteX2" fmla="*/ 933450 w 933450"/>
              <a:gd name="connsiteY2" fmla="*/ 0 h 334723"/>
            </a:gdLst>
            <a:ahLst/>
            <a:cxnLst>
              <a:cxn ang="0">
                <a:pos x="connsiteX0" y="connsiteY0"/>
              </a:cxn>
              <a:cxn ang="0">
                <a:pos x="connsiteX1" y="connsiteY1"/>
              </a:cxn>
              <a:cxn ang="0">
                <a:pos x="connsiteX2" y="connsiteY2"/>
              </a:cxn>
            </a:cxnLst>
            <a:rect l="l" t="t" r="r" b="b"/>
            <a:pathLst>
              <a:path w="933450" h="334723">
                <a:moveTo>
                  <a:pt x="0" y="95250"/>
                </a:moveTo>
                <a:cubicBezTo>
                  <a:pt x="117475" y="222250"/>
                  <a:pt x="234950" y="349250"/>
                  <a:pt x="390525" y="333375"/>
                </a:cubicBezTo>
                <a:cubicBezTo>
                  <a:pt x="546100" y="317500"/>
                  <a:pt x="739775" y="158750"/>
                  <a:pt x="93345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1" name="TextBox 40">
            <a:extLst>
              <a:ext uri="{FF2B5EF4-FFF2-40B4-BE49-F238E27FC236}">
                <a16:creationId xmlns:a16="http://schemas.microsoft.com/office/drawing/2014/main" id="{E5D36237-DB5C-B333-C4EB-EC8F2D72B5E1}"/>
              </a:ext>
            </a:extLst>
          </p:cNvPr>
          <p:cNvSpPr txBox="1"/>
          <p:nvPr/>
        </p:nvSpPr>
        <p:spPr>
          <a:xfrm>
            <a:off x="6545560" y="2792152"/>
            <a:ext cx="247461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Describe the scene  using by speech</a:t>
            </a:r>
          </a:p>
          <a:p>
            <a:pPr marL="285750" indent="-285750">
              <a:buFont typeface="Arial" panose="020B0604020202020204" pitchFamily="34" charset="0"/>
              <a:buChar char="•"/>
            </a:pPr>
            <a:r>
              <a:rPr lang="en-US" dirty="0"/>
              <a:t>Tell who are in the scene</a:t>
            </a:r>
          </a:p>
          <a:p>
            <a:endParaRPr lang="en-HK" dirty="0"/>
          </a:p>
        </p:txBody>
      </p:sp>
    </p:spTree>
    <p:extLst>
      <p:ext uri="{BB962C8B-B14F-4D97-AF65-F5344CB8AC3E}">
        <p14:creationId xmlns:p14="http://schemas.microsoft.com/office/powerpoint/2010/main" val="940258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A915-A9D1-B1D0-1286-91994AE22ADF}"/>
              </a:ext>
            </a:extLst>
          </p:cNvPr>
          <p:cNvSpPr>
            <a:spLocks noGrp="1"/>
          </p:cNvSpPr>
          <p:nvPr>
            <p:ph type="title"/>
          </p:nvPr>
        </p:nvSpPr>
        <p:spPr/>
        <p:txBody>
          <a:bodyPr/>
          <a:lstStyle/>
          <a:p>
            <a:r>
              <a:rPr lang="en-US" dirty="0"/>
              <a:t>Real time Object recognition YOLO demo</a:t>
            </a:r>
            <a:endParaRPr lang="en-HK" dirty="0"/>
          </a:p>
        </p:txBody>
      </p:sp>
      <p:sp>
        <p:nvSpPr>
          <p:cNvPr id="3" name="Content Placeholder 2">
            <a:extLst>
              <a:ext uri="{FF2B5EF4-FFF2-40B4-BE49-F238E27FC236}">
                <a16:creationId xmlns:a16="http://schemas.microsoft.com/office/drawing/2014/main" id="{E5EA45A0-E437-0410-0E62-6B99D55A045A}"/>
              </a:ext>
            </a:extLst>
          </p:cNvPr>
          <p:cNvSpPr>
            <a:spLocks noGrp="1"/>
          </p:cNvSpPr>
          <p:nvPr>
            <p:ph idx="1"/>
          </p:nvPr>
        </p:nvSpPr>
        <p:spPr/>
        <p:txBody>
          <a:bodyPr/>
          <a:lstStyle/>
          <a:p>
            <a:r>
              <a:rPr lang="en-HK" dirty="0">
                <a:hlinkClick r:id="rId2"/>
              </a:rPr>
              <a:t>https://www.youtube.com/watch?v=gRAyOPjQ9_s&amp;list=PLUE9cBml08yiahlgN1BDv_8dAJFeCIR1u&amp;index=3</a:t>
            </a:r>
            <a:r>
              <a:rPr lang="en-HK" dirty="0"/>
              <a:t> </a:t>
            </a:r>
          </a:p>
        </p:txBody>
      </p:sp>
      <p:sp>
        <p:nvSpPr>
          <p:cNvPr id="4" name="Footer Placeholder 3">
            <a:extLst>
              <a:ext uri="{FF2B5EF4-FFF2-40B4-BE49-F238E27FC236}">
                <a16:creationId xmlns:a16="http://schemas.microsoft.com/office/drawing/2014/main" id="{3F43FA91-E3D2-B03E-9FDA-F8E2A9B140A9}"/>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B8D54A9E-4A64-368F-A3C3-CB517549A735}"/>
              </a:ext>
            </a:extLst>
          </p:cNvPr>
          <p:cNvSpPr>
            <a:spLocks noGrp="1"/>
          </p:cNvSpPr>
          <p:nvPr>
            <p:ph type="sldNum" sz="quarter" idx="12"/>
          </p:nvPr>
        </p:nvSpPr>
        <p:spPr/>
        <p:txBody>
          <a:bodyPr/>
          <a:lstStyle/>
          <a:p>
            <a:fld id="{C0A948C2-FB59-49C2-8DA2-43C250BED816}" type="slidenum">
              <a:rPr lang="en-HK" smtClean="0"/>
              <a:t>40</a:t>
            </a:fld>
            <a:endParaRPr lang="en-HK"/>
          </a:p>
        </p:txBody>
      </p:sp>
      <p:pic>
        <p:nvPicPr>
          <p:cNvPr id="6" name="Picture 5">
            <a:extLst>
              <a:ext uri="{FF2B5EF4-FFF2-40B4-BE49-F238E27FC236}">
                <a16:creationId xmlns:a16="http://schemas.microsoft.com/office/drawing/2014/main" id="{14B73E97-BC6D-2649-F72E-F53E5B457757}"/>
              </a:ext>
            </a:extLst>
          </p:cNvPr>
          <p:cNvPicPr>
            <a:picLocks noChangeAspect="1"/>
          </p:cNvPicPr>
          <p:nvPr/>
        </p:nvPicPr>
        <p:blipFill>
          <a:blip r:embed="rId3"/>
          <a:stretch>
            <a:fillRect/>
          </a:stretch>
        </p:blipFill>
        <p:spPr>
          <a:xfrm>
            <a:off x="1497330" y="3149137"/>
            <a:ext cx="6789420" cy="3473823"/>
          </a:xfrm>
          <a:prstGeom prst="rect">
            <a:avLst/>
          </a:prstGeom>
        </p:spPr>
      </p:pic>
    </p:spTree>
    <p:extLst>
      <p:ext uri="{BB962C8B-B14F-4D97-AF65-F5344CB8AC3E}">
        <p14:creationId xmlns:p14="http://schemas.microsoft.com/office/powerpoint/2010/main" val="2938407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t>You Only Look Once (YOLO) model </a:t>
            </a:r>
          </a:p>
          <a:p>
            <a:pPr marL="1428750" lvl="2" indent="-514350">
              <a:buFont typeface="+mj-lt"/>
              <a:buAutoNum type="alphaLcParenR"/>
            </a:pPr>
            <a:r>
              <a:rPr lang="en-US" dirty="0">
                <a:solidFill>
                  <a:srgbClr val="FF0000"/>
                </a:solidFill>
              </a:rPr>
              <a:t>Transformer based object recognition</a:t>
            </a:r>
          </a:p>
          <a:p>
            <a:pPr marL="971550" lvl="1" indent="-514350">
              <a:buFont typeface="+mj-lt"/>
              <a:buAutoNum type="romanUcPeriod"/>
            </a:pPr>
            <a:r>
              <a:rPr lang="en-US" dirty="0"/>
              <a:t>Face detection</a:t>
            </a:r>
          </a:p>
          <a:p>
            <a:pPr marL="971550" lvl="1" indent="-514350">
              <a:buFont typeface="+mj-lt"/>
              <a:buAutoNum type="romanUcPeriod"/>
            </a:pPr>
            <a:r>
              <a:rPr lang="en-US" dirty="0"/>
              <a:t>Photometry for 3d reconstruction &amp; location identification</a:t>
            </a:r>
          </a:p>
          <a:p>
            <a:pPr marL="971550" lvl="1" indent="-514350">
              <a:buFont typeface="+mj-lt"/>
              <a:buAutoNum type="romanUcPeriod"/>
            </a:pPr>
            <a:r>
              <a:rPr lang="en-US" dirty="0" err="1"/>
              <a:t>Aruco</a:t>
            </a:r>
            <a:r>
              <a:rPr lang="en-US" dirty="0"/>
              <a:t> and OCR Optical Character recognition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41</a:t>
            </a:fld>
            <a:endParaRPr lang="en-HK"/>
          </a:p>
        </p:txBody>
      </p:sp>
    </p:spTree>
    <p:extLst>
      <p:ext uri="{BB962C8B-B14F-4D97-AF65-F5344CB8AC3E}">
        <p14:creationId xmlns:p14="http://schemas.microsoft.com/office/powerpoint/2010/main" val="1953156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2060-785F-9F62-2A7B-B1767285CD9C}"/>
              </a:ext>
            </a:extLst>
          </p:cNvPr>
          <p:cNvSpPr>
            <a:spLocks noGrp="1"/>
          </p:cNvSpPr>
          <p:nvPr>
            <p:ph type="title"/>
          </p:nvPr>
        </p:nvSpPr>
        <p:spPr/>
        <p:txBody>
          <a:bodyPr/>
          <a:lstStyle/>
          <a:p>
            <a:r>
              <a:rPr lang="en-US" dirty="0"/>
              <a:t>2.I.b)Transformer based object recognition</a:t>
            </a:r>
            <a:endParaRPr lang="en-HK" dirty="0"/>
          </a:p>
        </p:txBody>
      </p:sp>
      <p:sp>
        <p:nvSpPr>
          <p:cNvPr id="3" name="Content Placeholder 2">
            <a:extLst>
              <a:ext uri="{FF2B5EF4-FFF2-40B4-BE49-F238E27FC236}">
                <a16:creationId xmlns:a16="http://schemas.microsoft.com/office/drawing/2014/main" id="{8D8AACD8-8A37-A924-22CE-18E773074370}"/>
              </a:ext>
            </a:extLst>
          </p:cNvPr>
          <p:cNvSpPr>
            <a:spLocks noGrp="1"/>
          </p:cNvSpPr>
          <p:nvPr>
            <p:ph idx="1"/>
          </p:nvPr>
        </p:nvSpPr>
        <p:spPr>
          <a:xfrm>
            <a:off x="571500" y="1549400"/>
            <a:ext cx="7886700" cy="4351338"/>
          </a:xfrm>
        </p:spPr>
        <p:txBody>
          <a:bodyPr/>
          <a:lstStyle/>
          <a:p>
            <a:r>
              <a:rPr lang="en-US" dirty="0"/>
              <a:t>Idea: convert an image to a sequence of patches and use transformer to perform sequential query.</a:t>
            </a:r>
            <a:endParaRPr lang="en-HK" dirty="0"/>
          </a:p>
        </p:txBody>
      </p:sp>
      <p:sp>
        <p:nvSpPr>
          <p:cNvPr id="4" name="Footer Placeholder 3">
            <a:extLst>
              <a:ext uri="{FF2B5EF4-FFF2-40B4-BE49-F238E27FC236}">
                <a16:creationId xmlns:a16="http://schemas.microsoft.com/office/drawing/2014/main" id="{5D1A50D7-5B1A-E4F0-8766-5298C1FD16D8}"/>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E030DB5A-7303-971B-51A2-1A614F2354E4}"/>
              </a:ext>
            </a:extLst>
          </p:cNvPr>
          <p:cNvSpPr>
            <a:spLocks noGrp="1"/>
          </p:cNvSpPr>
          <p:nvPr>
            <p:ph type="sldNum" sz="quarter" idx="12"/>
          </p:nvPr>
        </p:nvSpPr>
        <p:spPr/>
        <p:txBody>
          <a:bodyPr/>
          <a:lstStyle/>
          <a:p>
            <a:fld id="{C0A948C2-FB59-49C2-8DA2-43C250BED816}" type="slidenum">
              <a:rPr lang="en-HK" smtClean="0"/>
              <a:t>42</a:t>
            </a:fld>
            <a:endParaRPr lang="en-HK"/>
          </a:p>
        </p:txBody>
      </p:sp>
      <p:pic>
        <p:nvPicPr>
          <p:cNvPr id="7" name="Picture 6">
            <a:extLst>
              <a:ext uri="{FF2B5EF4-FFF2-40B4-BE49-F238E27FC236}">
                <a16:creationId xmlns:a16="http://schemas.microsoft.com/office/drawing/2014/main" id="{0D457FF4-02BA-5CBF-2442-FCEEA9D4500C}"/>
              </a:ext>
            </a:extLst>
          </p:cNvPr>
          <p:cNvPicPr>
            <a:picLocks noChangeAspect="1"/>
          </p:cNvPicPr>
          <p:nvPr/>
        </p:nvPicPr>
        <p:blipFill>
          <a:blip r:embed="rId2"/>
          <a:stretch>
            <a:fillRect/>
          </a:stretch>
        </p:blipFill>
        <p:spPr>
          <a:xfrm>
            <a:off x="1304925" y="2562225"/>
            <a:ext cx="6408058" cy="3761117"/>
          </a:xfrm>
          <a:prstGeom prst="rect">
            <a:avLst/>
          </a:prstGeom>
        </p:spPr>
      </p:pic>
      <p:sp>
        <p:nvSpPr>
          <p:cNvPr id="8" name="TextBox 7">
            <a:extLst>
              <a:ext uri="{FF2B5EF4-FFF2-40B4-BE49-F238E27FC236}">
                <a16:creationId xmlns:a16="http://schemas.microsoft.com/office/drawing/2014/main" id="{D263F55A-50AD-E9BF-125A-388351A3E312}"/>
              </a:ext>
            </a:extLst>
          </p:cNvPr>
          <p:cNvSpPr txBox="1"/>
          <p:nvPr/>
        </p:nvSpPr>
        <p:spPr>
          <a:xfrm>
            <a:off x="704850" y="6492874"/>
            <a:ext cx="7079182" cy="261610"/>
          </a:xfrm>
          <a:prstGeom prst="rect">
            <a:avLst/>
          </a:prstGeom>
          <a:noFill/>
        </p:spPr>
        <p:txBody>
          <a:bodyPr wrap="none" rtlCol="0">
            <a:spAutoFit/>
          </a:bodyPr>
          <a:lstStyle/>
          <a:p>
            <a:r>
              <a:rPr lang="en-HK" sz="1100" dirty="0">
                <a:hlinkClick r:id="rId3"/>
              </a:rPr>
              <a:t>https://towardsai.net/p/l/easy-object-detection-with-transformers-simple-implementation-of-pix2seq-model-in-pytorch</a:t>
            </a:r>
            <a:r>
              <a:rPr lang="en-HK" sz="1100" dirty="0"/>
              <a:t> </a:t>
            </a:r>
          </a:p>
        </p:txBody>
      </p:sp>
    </p:spTree>
    <p:extLst>
      <p:ext uri="{BB962C8B-B14F-4D97-AF65-F5344CB8AC3E}">
        <p14:creationId xmlns:p14="http://schemas.microsoft.com/office/powerpoint/2010/main" val="1281459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t>You Only Look Once (YOLO) model </a:t>
            </a:r>
          </a:p>
          <a:p>
            <a:pPr marL="1428750" lvl="2" indent="-514350">
              <a:buFont typeface="+mj-lt"/>
              <a:buAutoNum type="alphaLcParenR"/>
            </a:pPr>
            <a:r>
              <a:rPr lang="en-US" dirty="0"/>
              <a:t>Transformer based object recognition</a:t>
            </a:r>
          </a:p>
          <a:p>
            <a:pPr marL="971550" lvl="1" indent="-514350">
              <a:buFont typeface="+mj-lt"/>
              <a:buAutoNum type="romanUcPeriod"/>
            </a:pPr>
            <a:r>
              <a:rPr lang="en-US" dirty="0">
                <a:solidFill>
                  <a:srgbClr val="FF0000"/>
                </a:solidFill>
              </a:rPr>
              <a:t>Face detection</a:t>
            </a:r>
          </a:p>
          <a:p>
            <a:pPr marL="971550" lvl="1" indent="-514350">
              <a:buFont typeface="+mj-lt"/>
              <a:buAutoNum type="romanUcPeriod"/>
            </a:pPr>
            <a:r>
              <a:rPr lang="en-US" dirty="0"/>
              <a:t>Photometry for 3d reconstruction &amp; location identification</a:t>
            </a:r>
          </a:p>
          <a:p>
            <a:pPr marL="971550" lvl="1" indent="-514350">
              <a:buFont typeface="+mj-lt"/>
              <a:buAutoNum type="romanUcPeriod"/>
            </a:pPr>
            <a:r>
              <a:rPr lang="en-US" dirty="0" err="1"/>
              <a:t>Aruco</a:t>
            </a:r>
            <a:r>
              <a:rPr lang="en-US" dirty="0"/>
              <a:t> and OCR Optical Character recognition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43</a:t>
            </a:fld>
            <a:endParaRPr lang="en-HK"/>
          </a:p>
        </p:txBody>
      </p:sp>
    </p:spTree>
    <p:extLst>
      <p:ext uri="{BB962C8B-B14F-4D97-AF65-F5344CB8AC3E}">
        <p14:creationId xmlns:p14="http://schemas.microsoft.com/office/powerpoint/2010/main" val="3858050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A68E-E6CB-D3B7-D31B-68A987F1B963}"/>
              </a:ext>
            </a:extLst>
          </p:cNvPr>
          <p:cNvSpPr>
            <a:spLocks noGrp="1"/>
          </p:cNvSpPr>
          <p:nvPr>
            <p:ph type="title"/>
          </p:nvPr>
        </p:nvSpPr>
        <p:spPr/>
        <p:txBody>
          <a:bodyPr/>
          <a:lstStyle/>
          <a:p>
            <a:r>
              <a:rPr lang="en-US" dirty="0"/>
              <a:t>2.II)Face detection (easy to use)</a:t>
            </a:r>
            <a:endParaRPr lang="en-HK" dirty="0"/>
          </a:p>
        </p:txBody>
      </p:sp>
      <p:sp>
        <p:nvSpPr>
          <p:cNvPr id="3" name="Content Placeholder 2">
            <a:extLst>
              <a:ext uri="{FF2B5EF4-FFF2-40B4-BE49-F238E27FC236}">
                <a16:creationId xmlns:a16="http://schemas.microsoft.com/office/drawing/2014/main" id="{6E78F840-160A-2C69-E989-5FCAF26D1737}"/>
              </a:ext>
            </a:extLst>
          </p:cNvPr>
          <p:cNvSpPr>
            <a:spLocks noGrp="1"/>
          </p:cNvSpPr>
          <p:nvPr>
            <p:ph idx="1"/>
          </p:nvPr>
        </p:nvSpPr>
        <p:spPr>
          <a:xfrm>
            <a:off x="523875" y="1482725"/>
            <a:ext cx="7886700" cy="4351338"/>
          </a:xfrm>
        </p:spPr>
        <p:txBody>
          <a:bodyPr>
            <a:normAutofit/>
          </a:bodyPr>
          <a:lstStyle/>
          <a:p>
            <a:r>
              <a:rPr lang="en-US" sz="2000" b="1" i="0" dirty="0">
                <a:solidFill>
                  <a:srgbClr val="0F0F0F"/>
                </a:solidFill>
                <a:effectLst/>
                <a:latin typeface="YouTube Sans"/>
              </a:rPr>
              <a:t>Face Landmark Detection using </a:t>
            </a:r>
            <a:r>
              <a:rPr lang="en-US" sz="2000" b="1" i="0" dirty="0" err="1">
                <a:solidFill>
                  <a:srgbClr val="0F0F0F"/>
                </a:solidFill>
                <a:effectLst/>
                <a:latin typeface="YouTube Sans"/>
              </a:rPr>
              <a:t>dlib</a:t>
            </a:r>
            <a:endParaRPr lang="en-US" sz="2000" b="1" i="0" dirty="0">
              <a:solidFill>
                <a:srgbClr val="0F0F0F"/>
              </a:solidFill>
              <a:effectLst/>
              <a:latin typeface="YouTube Sans"/>
            </a:endParaRPr>
          </a:p>
          <a:p>
            <a:r>
              <a:rPr lang="en-US" sz="1800" b="1" i="0" dirty="0">
                <a:solidFill>
                  <a:srgbClr val="0F0F0F"/>
                </a:solidFill>
                <a:effectLst/>
                <a:latin typeface="YouTube Sans"/>
                <a:hlinkClick r:id="rId2"/>
              </a:rPr>
              <a:t>https://towardsdatascience.com/facial-mapping-landmarks-with-dlib-python-160abcf7d672</a:t>
            </a:r>
            <a:r>
              <a:rPr lang="en-US" sz="1800" b="1" dirty="0">
                <a:solidFill>
                  <a:srgbClr val="0F0F0F"/>
                </a:solidFill>
                <a:latin typeface="YouTube Sans"/>
              </a:rPr>
              <a:t> </a:t>
            </a:r>
            <a:endParaRPr lang="en-US" sz="1800" b="1" i="0" dirty="0">
              <a:solidFill>
                <a:srgbClr val="0F0F0F"/>
              </a:solidFill>
              <a:effectLst/>
              <a:latin typeface="YouTube Sans"/>
            </a:endParaRPr>
          </a:p>
          <a:p>
            <a:r>
              <a:rPr lang="en-HK" sz="1800" dirty="0"/>
              <a:t> </a:t>
            </a:r>
            <a:r>
              <a:rPr lang="en-HK" sz="1800" dirty="0">
                <a:hlinkClick r:id="rId3"/>
              </a:rPr>
              <a:t>https://www.youtube.com/watch?v=SIZNf_Ydplg</a:t>
            </a:r>
            <a:endParaRPr lang="en-HK" sz="1800" dirty="0"/>
          </a:p>
          <a:p>
            <a:r>
              <a:rPr lang="en-US" sz="1400" dirty="0">
                <a:hlinkClick r:id="rId4"/>
              </a:rPr>
              <a:t>Face landmarks detection - </a:t>
            </a:r>
            <a:r>
              <a:rPr lang="en-US" sz="1400" dirty="0" err="1">
                <a:hlinkClick r:id="rId4"/>
              </a:rPr>
              <a:t>Opencv</a:t>
            </a:r>
            <a:r>
              <a:rPr lang="en-US" sz="1400" dirty="0">
                <a:hlinkClick r:id="rId4"/>
              </a:rPr>
              <a:t> with Python – YouTube</a:t>
            </a:r>
            <a:r>
              <a:rPr lang="en-HK" sz="2000" dirty="0"/>
              <a:t> </a:t>
            </a:r>
          </a:p>
          <a:p>
            <a:r>
              <a:rPr lang="en-HK" sz="2000" dirty="0"/>
              <a:t>Automatically locate the 68 landmark points </a:t>
            </a:r>
          </a:p>
        </p:txBody>
      </p:sp>
      <p:sp>
        <p:nvSpPr>
          <p:cNvPr id="4" name="Footer Placeholder 3">
            <a:extLst>
              <a:ext uri="{FF2B5EF4-FFF2-40B4-BE49-F238E27FC236}">
                <a16:creationId xmlns:a16="http://schemas.microsoft.com/office/drawing/2014/main" id="{5111FD11-645F-3F32-E568-7A25E2A74250}"/>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026EE5B1-ACCE-4E39-D2FD-5EBFBE97920C}"/>
              </a:ext>
            </a:extLst>
          </p:cNvPr>
          <p:cNvSpPr>
            <a:spLocks noGrp="1"/>
          </p:cNvSpPr>
          <p:nvPr>
            <p:ph type="sldNum" sz="quarter" idx="12"/>
          </p:nvPr>
        </p:nvSpPr>
        <p:spPr/>
        <p:txBody>
          <a:bodyPr/>
          <a:lstStyle/>
          <a:p>
            <a:fld id="{C0A948C2-FB59-49C2-8DA2-43C250BED816}" type="slidenum">
              <a:rPr lang="en-HK" smtClean="0"/>
              <a:t>44</a:t>
            </a:fld>
            <a:endParaRPr lang="en-HK"/>
          </a:p>
        </p:txBody>
      </p:sp>
      <p:pic>
        <p:nvPicPr>
          <p:cNvPr id="9" name="Picture 8">
            <a:extLst>
              <a:ext uri="{FF2B5EF4-FFF2-40B4-BE49-F238E27FC236}">
                <a16:creationId xmlns:a16="http://schemas.microsoft.com/office/drawing/2014/main" id="{275C79FA-7E68-B8A0-7571-BFFA13DD6697}"/>
              </a:ext>
            </a:extLst>
          </p:cNvPr>
          <p:cNvPicPr>
            <a:picLocks noChangeAspect="1"/>
          </p:cNvPicPr>
          <p:nvPr/>
        </p:nvPicPr>
        <p:blipFill>
          <a:blip r:embed="rId5"/>
          <a:stretch>
            <a:fillRect/>
          </a:stretch>
        </p:blipFill>
        <p:spPr>
          <a:xfrm>
            <a:off x="1062038" y="3751694"/>
            <a:ext cx="6072188" cy="2702650"/>
          </a:xfrm>
          <a:prstGeom prst="rect">
            <a:avLst/>
          </a:prstGeom>
        </p:spPr>
      </p:pic>
      <p:cxnSp>
        <p:nvCxnSpPr>
          <p:cNvPr id="11" name="Straight Arrow Connector 10">
            <a:extLst>
              <a:ext uri="{FF2B5EF4-FFF2-40B4-BE49-F238E27FC236}">
                <a16:creationId xmlns:a16="http://schemas.microsoft.com/office/drawing/2014/main" id="{7423E7D3-58B0-83AB-6670-5C4CF76F2DA1}"/>
              </a:ext>
            </a:extLst>
          </p:cNvPr>
          <p:cNvCxnSpPr/>
          <p:nvPr/>
        </p:nvCxnSpPr>
        <p:spPr>
          <a:xfrm flipH="1">
            <a:off x="2581275" y="3257550"/>
            <a:ext cx="447675" cy="1114425"/>
          </a:xfrm>
          <a:prstGeom prst="straightConnector1">
            <a:avLst/>
          </a:prstGeom>
          <a:ln w="53975">
            <a:solidFill>
              <a:srgbClr val="FF0000">
                <a:alpha val="99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699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t>You Only Look Once (YOLO) model </a:t>
            </a:r>
          </a:p>
          <a:p>
            <a:pPr marL="1428750" lvl="2" indent="-514350">
              <a:buFont typeface="+mj-lt"/>
              <a:buAutoNum type="alphaLcParenR"/>
            </a:pPr>
            <a:r>
              <a:rPr lang="en-US" dirty="0"/>
              <a:t>Transformer based object recognition</a:t>
            </a:r>
          </a:p>
          <a:p>
            <a:pPr marL="971550" lvl="1" indent="-514350">
              <a:buFont typeface="+mj-lt"/>
              <a:buAutoNum type="romanUcPeriod"/>
            </a:pPr>
            <a:r>
              <a:rPr lang="en-US" dirty="0"/>
              <a:t>Face detection</a:t>
            </a:r>
          </a:p>
          <a:p>
            <a:pPr marL="971550" lvl="1" indent="-514350">
              <a:buFont typeface="+mj-lt"/>
              <a:buAutoNum type="romanUcPeriod"/>
            </a:pPr>
            <a:r>
              <a:rPr lang="en-US" dirty="0">
                <a:solidFill>
                  <a:srgbClr val="FF0000"/>
                </a:solidFill>
              </a:rPr>
              <a:t>Photometry for 3d reconstruction &amp; location identification, Lidar range sensor</a:t>
            </a:r>
          </a:p>
          <a:p>
            <a:pPr marL="971550" lvl="1" indent="-514350">
              <a:buFont typeface="+mj-lt"/>
              <a:buAutoNum type="romanUcPeriod"/>
            </a:pPr>
            <a:r>
              <a:rPr lang="en-US" dirty="0" err="1"/>
              <a:t>Aruco</a:t>
            </a:r>
            <a:r>
              <a:rPr lang="en-US" dirty="0"/>
              <a:t> and OCR Optical Character recognition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45</a:t>
            </a:fld>
            <a:endParaRPr lang="en-HK"/>
          </a:p>
        </p:txBody>
      </p:sp>
    </p:spTree>
    <p:extLst>
      <p:ext uri="{BB962C8B-B14F-4D97-AF65-F5344CB8AC3E}">
        <p14:creationId xmlns:p14="http://schemas.microsoft.com/office/powerpoint/2010/main" val="38826424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1E754-3A14-A935-00A4-BB1A0E0EE0F1}"/>
              </a:ext>
            </a:extLst>
          </p:cNvPr>
          <p:cNvSpPr>
            <a:spLocks noGrp="1"/>
          </p:cNvSpPr>
          <p:nvPr>
            <p:ph type="title"/>
          </p:nvPr>
        </p:nvSpPr>
        <p:spPr/>
        <p:txBody>
          <a:bodyPr>
            <a:normAutofit fontScale="90000"/>
          </a:bodyPr>
          <a:lstStyle/>
          <a:p>
            <a:r>
              <a:rPr lang="en-US" sz="4400" dirty="0"/>
              <a:t>2.III) </a:t>
            </a:r>
            <a:r>
              <a:rPr lang="en-US" sz="3100" dirty="0"/>
              <a:t>Photometry for 3d reconstruction &amp; location identification : first step is Feature tracking</a:t>
            </a:r>
            <a:endParaRPr lang="en-HK" dirty="0"/>
          </a:p>
        </p:txBody>
      </p:sp>
      <p:sp>
        <p:nvSpPr>
          <p:cNvPr id="3" name="Content Placeholder 2">
            <a:extLst>
              <a:ext uri="{FF2B5EF4-FFF2-40B4-BE49-F238E27FC236}">
                <a16:creationId xmlns:a16="http://schemas.microsoft.com/office/drawing/2014/main" id="{65516496-FE50-B101-C62C-DFE5BCCD696E}"/>
              </a:ext>
            </a:extLst>
          </p:cNvPr>
          <p:cNvSpPr>
            <a:spLocks noGrp="1"/>
          </p:cNvSpPr>
          <p:nvPr>
            <p:ph idx="1"/>
          </p:nvPr>
        </p:nvSpPr>
        <p:spPr/>
        <p:txBody>
          <a:bodyPr/>
          <a:lstStyle/>
          <a:p>
            <a:r>
              <a:rPr lang="en-US" altLang="zh-TW" sz="2400" dirty="0">
                <a:latin typeface="Arial" charset="0"/>
                <a:hlinkClick r:id="rId2"/>
              </a:rPr>
              <a:t>http://www.youtube.com/watch?v=RXpX9TJlpd0</a:t>
            </a:r>
            <a:r>
              <a:rPr lang="en-US" altLang="zh-TW" sz="2400" dirty="0">
                <a:latin typeface="Arial" charset="0"/>
              </a:rPr>
              <a:t> </a:t>
            </a:r>
            <a:endParaRPr lang="zh-TW" altLang="en-US" sz="2400" dirty="0">
              <a:latin typeface="Arial" charset="0"/>
            </a:endParaRPr>
          </a:p>
          <a:p>
            <a:r>
              <a:rPr lang="en-HK" dirty="0"/>
              <a:t> </a:t>
            </a:r>
          </a:p>
        </p:txBody>
      </p:sp>
      <p:sp>
        <p:nvSpPr>
          <p:cNvPr id="4" name="Footer Placeholder 3">
            <a:extLst>
              <a:ext uri="{FF2B5EF4-FFF2-40B4-BE49-F238E27FC236}">
                <a16:creationId xmlns:a16="http://schemas.microsoft.com/office/drawing/2014/main" id="{BF727737-C45F-8976-C08E-18F89F19E674}"/>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DE233EAC-2151-7A68-DEFD-432EE48C63BE}"/>
              </a:ext>
            </a:extLst>
          </p:cNvPr>
          <p:cNvSpPr>
            <a:spLocks noGrp="1"/>
          </p:cNvSpPr>
          <p:nvPr>
            <p:ph type="sldNum" sz="quarter" idx="12"/>
          </p:nvPr>
        </p:nvSpPr>
        <p:spPr/>
        <p:txBody>
          <a:bodyPr/>
          <a:lstStyle/>
          <a:p>
            <a:fld id="{C0A948C2-FB59-49C2-8DA2-43C250BED816}" type="slidenum">
              <a:rPr lang="en-HK" smtClean="0"/>
              <a:t>46</a:t>
            </a:fld>
            <a:endParaRPr lang="en-HK"/>
          </a:p>
        </p:txBody>
      </p:sp>
      <p:pic>
        <p:nvPicPr>
          <p:cNvPr id="6" name="Picture 5" descr="untitled">
            <a:hlinkClick r:id="rId2"/>
            <a:extLst>
              <a:ext uri="{FF2B5EF4-FFF2-40B4-BE49-F238E27FC236}">
                <a16:creationId xmlns:a16="http://schemas.microsoft.com/office/drawing/2014/main" id="{B3D8130E-4629-A3FA-2C32-F13E6270A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25" y="2838450"/>
            <a:ext cx="3581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17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6287085"/>
            <a:ext cx="7038975" cy="348059"/>
          </a:xfrm>
        </p:spPr>
        <p:txBody>
          <a:bodyPr>
            <a:normAutofit fontScale="90000"/>
          </a:bodyPr>
          <a:lstStyle/>
          <a:p>
            <a:pPr eaLnBrk="1" hangingPunct="1"/>
            <a:r>
              <a:rPr lang="en-US" altLang="zh-TW" sz="1100" dirty="0"/>
              <a:t>Example: Bundle adjustment 3D reconstruction (see also http://www.cse.cuhk.edu.hk/khwong/demo/index.html)</a:t>
            </a:r>
            <a:br>
              <a:rPr lang="en-US" altLang="zh-TW" sz="1100" dirty="0"/>
            </a:br>
            <a:endParaRPr lang="en-US" altLang="zh-TW" sz="1100" dirty="0"/>
          </a:p>
        </p:txBody>
      </p:sp>
      <p:sp>
        <p:nvSpPr>
          <p:cNvPr id="5123" name="Rectangle 3"/>
          <p:cNvSpPr>
            <a:spLocks noGrp="1" noChangeArrowheads="1"/>
          </p:cNvSpPr>
          <p:nvPr>
            <p:ph type="body" sz="half" idx="1"/>
          </p:nvPr>
        </p:nvSpPr>
        <p:spPr>
          <a:xfrm>
            <a:off x="274241" y="1223169"/>
            <a:ext cx="4033838" cy="4411662"/>
          </a:xfrm>
        </p:spPr>
        <p:txBody>
          <a:bodyPr/>
          <a:lstStyle/>
          <a:p>
            <a:r>
              <a:rPr lang="en-US" sz="2400" dirty="0"/>
              <a:t>From images to reconstruct 3D model</a:t>
            </a:r>
            <a:endParaRPr lang="en-US" altLang="zh-TW" sz="2600" dirty="0"/>
          </a:p>
          <a:p>
            <a:pPr eaLnBrk="1" hangingPunct="1"/>
            <a:r>
              <a:rPr lang="en-US" altLang="zh-TW" sz="2600" dirty="0"/>
              <a:t>Grand Canyon Demo</a:t>
            </a:r>
          </a:p>
          <a:p>
            <a:pPr eaLnBrk="1" hangingPunct="1"/>
            <a:r>
              <a:rPr lang="en-US" altLang="zh-TW" sz="2600" dirty="0"/>
              <a:t>Flask</a:t>
            </a:r>
          </a:p>
          <a:p>
            <a:pPr eaLnBrk="1" hangingPunct="1"/>
            <a:r>
              <a:rPr lang="en-US" altLang="zh-TW" sz="2600" dirty="0"/>
              <a:t>Robot</a:t>
            </a:r>
          </a:p>
        </p:txBody>
      </p:sp>
      <p:sp>
        <p:nvSpPr>
          <p:cNvPr id="5124"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charset="0"/>
              </a:rPr>
              <a:t>AI for visually impaired 231124 (v28a)</a:t>
            </a:r>
          </a:p>
        </p:txBody>
      </p:sp>
      <p:sp>
        <p:nvSpPr>
          <p:cNvPr id="512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C7D9392-225D-49BB-AE96-5C55D7763C51}" type="slidenum">
              <a:rPr lang="en-US" altLang="en-US" sz="1200" smtClean="0">
                <a:latin typeface="Arial" charset="0"/>
              </a:rPr>
              <a:pPr eaLnBrk="1" hangingPunct="1">
                <a:spcBef>
                  <a:spcPct val="0"/>
                </a:spcBef>
                <a:buFontTx/>
                <a:buNone/>
              </a:pPr>
              <a:t>47</a:t>
            </a:fld>
            <a:endParaRPr lang="en-US" altLang="en-US" sz="1200">
              <a:latin typeface="Arial" charset="0"/>
            </a:endParaRPr>
          </a:p>
        </p:txBody>
      </p:sp>
      <p:pic>
        <p:nvPicPr>
          <p:cNvPr id="5126" name="Picture 4" descr="canyon1s">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19200"/>
            <a:ext cx="27432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flask7_000">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3528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 descr="robot2_first">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3505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7"/>
          <p:cNvSpPr txBox="1">
            <a:spLocks noChangeArrowheads="1"/>
          </p:cNvSpPr>
          <p:nvPr/>
        </p:nvSpPr>
        <p:spPr bwMode="auto">
          <a:xfrm>
            <a:off x="3276600" y="2971800"/>
            <a:ext cx="5840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dirty="0">
                <a:latin typeface="Verdana" pitchFamily="34" charset="0"/>
                <a:hlinkClick r:id="rId8"/>
              </a:rPr>
              <a:t>http://www.youtube.com/watch?v=2KLFRILlOjc</a:t>
            </a:r>
            <a:r>
              <a:rPr lang="en-US" altLang="en-US" sz="1800" dirty="0">
                <a:latin typeface="Verdana" pitchFamily="34" charset="0"/>
              </a:rPr>
              <a:t> </a:t>
            </a:r>
          </a:p>
        </p:txBody>
      </p:sp>
      <p:sp>
        <p:nvSpPr>
          <p:cNvPr id="5130" name="Rectangle 8"/>
          <p:cNvSpPr>
            <a:spLocks noChangeArrowheads="1"/>
          </p:cNvSpPr>
          <p:nvPr/>
        </p:nvSpPr>
        <p:spPr bwMode="auto">
          <a:xfrm>
            <a:off x="609600" y="5943600"/>
            <a:ext cx="603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dirty="0">
                <a:latin typeface="Verdana" pitchFamily="34" charset="0"/>
                <a:hlinkClick r:id="rId9"/>
              </a:rPr>
              <a:t>http://www.youtube.com/watch?v=4h1pN2DIs6g</a:t>
            </a:r>
            <a:r>
              <a:rPr lang="en-US" altLang="en-US" sz="1800" dirty="0">
                <a:latin typeface="Verdana" pitchFamily="34" charset="0"/>
              </a:rPr>
              <a:t> </a:t>
            </a:r>
          </a:p>
        </p:txBody>
      </p:sp>
      <p:sp>
        <p:nvSpPr>
          <p:cNvPr id="5131" name="Text Box 9"/>
          <p:cNvSpPr txBox="1">
            <a:spLocks noChangeArrowheads="1"/>
          </p:cNvSpPr>
          <p:nvPr/>
        </p:nvSpPr>
        <p:spPr bwMode="auto">
          <a:xfrm>
            <a:off x="609600" y="5562600"/>
            <a:ext cx="5951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dirty="0">
                <a:latin typeface="Verdana" pitchFamily="34" charset="0"/>
                <a:hlinkClick r:id="rId10"/>
              </a:rPr>
              <a:t>http://www.youtube.com/watch?v=ONx4cyYYyrI</a:t>
            </a:r>
            <a:r>
              <a:rPr lang="en-US" altLang="en-US" sz="1800" dirty="0">
                <a:latin typeface="Verdana" pitchFamily="34" charset="0"/>
              </a:rPr>
              <a:t> </a:t>
            </a:r>
          </a:p>
        </p:txBody>
      </p:sp>
      <p:sp>
        <p:nvSpPr>
          <p:cNvPr id="5132" name="Text Box 10"/>
          <p:cNvSpPr txBox="1">
            <a:spLocks noChangeArrowheads="1"/>
          </p:cNvSpPr>
          <p:nvPr/>
        </p:nvSpPr>
        <p:spPr bwMode="auto">
          <a:xfrm>
            <a:off x="2971800" y="5329238"/>
            <a:ext cx="5939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800" dirty="0">
                <a:latin typeface="Verdana" pitchFamily="34" charset="0"/>
                <a:hlinkClick r:id="rId11"/>
              </a:rPr>
              <a:t>http://www.youtube.com/watch?v=xgCnV--wf2k</a:t>
            </a:r>
            <a:r>
              <a:rPr lang="en-US" altLang="en-US" sz="1800" dirty="0">
                <a:latin typeface="Verdana" pitchFamily="34" charset="0"/>
              </a:rPr>
              <a:t> </a:t>
            </a:r>
          </a:p>
        </p:txBody>
      </p:sp>
      <p:sp>
        <p:nvSpPr>
          <p:cNvPr id="2" name="TextBox 1">
            <a:extLst>
              <a:ext uri="{FF2B5EF4-FFF2-40B4-BE49-F238E27FC236}">
                <a16:creationId xmlns:a16="http://schemas.microsoft.com/office/drawing/2014/main" id="{8E41D609-D732-F5AA-8622-357598FFB1D9}"/>
              </a:ext>
            </a:extLst>
          </p:cNvPr>
          <p:cNvSpPr txBox="1"/>
          <p:nvPr/>
        </p:nvSpPr>
        <p:spPr>
          <a:xfrm>
            <a:off x="4414838" y="861905"/>
            <a:ext cx="2527743" cy="646331"/>
          </a:xfrm>
          <a:prstGeom prst="rect">
            <a:avLst/>
          </a:prstGeom>
          <a:noFill/>
        </p:spPr>
        <p:txBody>
          <a:bodyPr wrap="none" rtlCol="0">
            <a:spAutoFit/>
          </a:bodyPr>
          <a:lstStyle/>
          <a:p>
            <a:r>
              <a:rPr lang="en-US" dirty="0">
                <a:hlinkClick r:id="rId2" action="ppaction://hlinkfile"/>
              </a:rPr>
              <a:t>3D Reconstruction Demo</a:t>
            </a:r>
            <a:endParaRPr lang="en-HK" dirty="0"/>
          </a:p>
          <a:p>
            <a:endParaRPr lang="en-HK" dirty="0"/>
          </a:p>
        </p:txBody>
      </p:sp>
      <p:sp>
        <p:nvSpPr>
          <p:cNvPr id="4" name="TextBox 3">
            <a:extLst>
              <a:ext uri="{FF2B5EF4-FFF2-40B4-BE49-F238E27FC236}">
                <a16:creationId xmlns:a16="http://schemas.microsoft.com/office/drawing/2014/main" id="{98F69F01-EC55-CE04-4628-321E4B424C6E}"/>
              </a:ext>
            </a:extLst>
          </p:cNvPr>
          <p:cNvSpPr txBox="1"/>
          <p:nvPr/>
        </p:nvSpPr>
        <p:spPr>
          <a:xfrm>
            <a:off x="262731" y="228691"/>
            <a:ext cx="7957343" cy="954107"/>
          </a:xfrm>
          <a:prstGeom prst="rect">
            <a:avLst/>
          </a:prstGeom>
          <a:noFill/>
        </p:spPr>
        <p:txBody>
          <a:bodyPr wrap="square">
            <a:spAutoFit/>
          </a:bodyPr>
          <a:lstStyle/>
          <a:p>
            <a:r>
              <a:rPr lang="en-US" sz="2800" dirty="0"/>
              <a:t>2.III) Photometry for 3d reconstruction &amp; location identification</a:t>
            </a:r>
            <a:endParaRPr lang="en-HK"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60F71-8800-76C9-179C-86A0A16C6B7D}"/>
              </a:ext>
            </a:extLst>
          </p:cNvPr>
          <p:cNvSpPr>
            <a:spLocks noGrp="1"/>
          </p:cNvSpPr>
          <p:nvPr>
            <p:ph type="title"/>
          </p:nvPr>
        </p:nvSpPr>
        <p:spPr/>
        <p:txBody>
          <a:bodyPr/>
          <a:lstStyle/>
          <a:p>
            <a:r>
              <a:rPr lang="en-US" dirty="0"/>
              <a:t>3D (range) scanner by Lidar</a:t>
            </a:r>
            <a:br>
              <a:rPr lang="en-US" dirty="0"/>
            </a:br>
            <a:r>
              <a:rPr lang="en-HK" b="0" i="0" dirty="0">
                <a:solidFill>
                  <a:srgbClr val="202122"/>
                </a:solidFill>
                <a:effectLst/>
                <a:latin typeface="Arial" panose="020B0604020202020204" pitchFamily="34" charset="0"/>
              </a:rPr>
              <a:t>light detection and ranging</a:t>
            </a:r>
            <a:endParaRPr lang="en-HK" dirty="0"/>
          </a:p>
        </p:txBody>
      </p:sp>
      <p:sp>
        <p:nvSpPr>
          <p:cNvPr id="3" name="Content Placeholder 2">
            <a:extLst>
              <a:ext uri="{FF2B5EF4-FFF2-40B4-BE49-F238E27FC236}">
                <a16:creationId xmlns:a16="http://schemas.microsoft.com/office/drawing/2014/main" id="{819764BC-9768-1141-2AC3-33DD3840E99A}"/>
              </a:ext>
            </a:extLst>
          </p:cNvPr>
          <p:cNvSpPr>
            <a:spLocks noGrp="1"/>
          </p:cNvSpPr>
          <p:nvPr>
            <p:ph idx="1"/>
          </p:nvPr>
        </p:nvSpPr>
        <p:spPr/>
        <p:txBody>
          <a:bodyPr/>
          <a:lstStyle/>
          <a:p>
            <a:r>
              <a:rPr lang="en-US" dirty="0"/>
              <a:t>Use time delay of a laser beam between sending out and reflected back to measure distance</a:t>
            </a:r>
            <a:endParaRPr lang="en-US" dirty="0">
              <a:hlinkClick r:id="rId2" action="ppaction://hlinkfile"/>
            </a:endParaRPr>
          </a:p>
          <a:p>
            <a:r>
              <a:rPr lang="en-US" dirty="0">
                <a:hlinkClick r:id="rId2" action="ppaction://hlinkfile"/>
              </a:rPr>
              <a:t>Demo1</a:t>
            </a:r>
            <a:endParaRPr lang="en-US" dirty="0"/>
          </a:p>
          <a:p>
            <a:r>
              <a:rPr lang="en-US" dirty="0">
                <a:hlinkClick r:id="rId3" action="ppaction://hlinkfile"/>
              </a:rPr>
              <a:t>Demo2</a:t>
            </a:r>
            <a:endParaRPr lang="en-US" dirty="0"/>
          </a:p>
          <a:p>
            <a:endParaRPr lang="en-HK" dirty="0"/>
          </a:p>
        </p:txBody>
      </p:sp>
      <p:sp>
        <p:nvSpPr>
          <p:cNvPr id="4" name="Footer Placeholder 3">
            <a:extLst>
              <a:ext uri="{FF2B5EF4-FFF2-40B4-BE49-F238E27FC236}">
                <a16:creationId xmlns:a16="http://schemas.microsoft.com/office/drawing/2014/main" id="{ACE3DB32-023F-B26C-7AD2-96B2D92C7BFE}"/>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C39139A6-927B-45F4-D05B-91237FB63C08}"/>
              </a:ext>
            </a:extLst>
          </p:cNvPr>
          <p:cNvSpPr>
            <a:spLocks noGrp="1"/>
          </p:cNvSpPr>
          <p:nvPr>
            <p:ph type="sldNum" sz="quarter" idx="12"/>
          </p:nvPr>
        </p:nvSpPr>
        <p:spPr/>
        <p:txBody>
          <a:bodyPr/>
          <a:lstStyle/>
          <a:p>
            <a:fld id="{C0A948C2-FB59-49C2-8DA2-43C250BED816}" type="slidenum">
              <a:rPr lang="en-HK" smtClean="0"/>
              <a:t>48</a:t>
            </a:fld>
            <a:endParaRPr lang="en-HK"/>
          </a:p>
        </p:txBody>
      </p:sp>
      <p:pic>
        <p:nvPicPr>
          <p:cNvPr id="7" name="Picture 6">
            <a:extLst>
              <a:ext uri="{FF2B5EF4-FFF2-40B4-BE49-F238E27FC236}">
                <a16:creationId xmlns:a16="http://schemas.microsoft.com/office/drawing/2014/main" id="{06450EC6-2CBC-E5D6-1412-A90C8A16C008}"/>
              </a:ext>
            </a:extLst>
          </p:cNvPr>
          <p:cNvPicPr>
            <a:picLocks noChangeAspect="1"/>
          </p:cNvPicPr>
          <p:nvPr/>
        </p:nvPicPr>
        <p:blipFill>
          <a:blip r:embed="rId4"/>
          <a:stretch>
            <a:fillRect/>
          </a:stretch>
        </p:blipFill>
        <p:spPr>
          <a:xfrm>
            <a:off x="2303557" y="2830388"/>
            <a:ext cx="1935068" cy="1197224"/>
          </a:xfrm>
          <a:prstGeom prst="rect">
            <a:avLst/>
          </a:prstGeom>
        </p:spPr>
      </p:pic>
      <p:pic>
        <p:nvPicPr>
          <p:cNvPr id="9" name="Picture 8">
            <a:extLst>
              <a:ext uri="{FF2B5EF4-FFF2-40B4-BE49-F238E27FC236}">
                <a16:creationId xmlns:a16="http://schemas.microsoft.com/office/drawing/2014/main" id="{53D8E42B-6824-D7E6-655F-88506BE95B91}"/>
              </a:ext>
            </a:extLst>
          </p:cNvPr>
          <p:cNvPicPr>
            <a:picLocks noChangeAspect="1"/>
          </p:cNvPicPr>
          <p:nvPr/>
        </p:nvPicPr>
        <p:blipFill>
          <a:blip r:embed="rId5"/>
          <a:stretch>
            <a:fillRect/>
          </a:stretch>
        </p:blipFill>
        <p:spPr>
          <a:xfrm>
            <a:off x="4572000" y="2700372"/>
            <a:ext cx="4013078" cy="3098801"/>
          </a:xfrm>
          <a:prstGeom prst="rect">
            <a:avLst/>
          </a:prstGeom>
        </p:spPr>
      </p:pic>
      <p:sp>
        <p:nvSpPr>
          <p:cNvPr id="10" name="TextBox 9">
            <a:extLst>
              <a:ext uri="{FF2B5EF4-FFF2-40B4-BE49-F238E27FC236}">
                <a16:creationId xmlns:a16="http://schemas.microsoft.com/office/drawing/2014/main" id="{7DAC8998-3C93-19D0-3F0F-CB9339F7D273}"/>
              </a:ext>
            </a:extLst>
          </p:cNvPr>
          <p:cNvSpPr txBox="1"/>
          <p:nvPr/>
        </p:nvSpPr>
        <p:spPr>
          <a:xfrm>
            <a:off x="4486275" y="6105525"/>
            <a:ext cx="3397469" cy="369332"/>
          </a:xfrm>
          <a:prstGeom prst="rect">
            <a:avLst/>
          </a:prstGeom>
          <a:noFill/>
        </p:spPr>
        <p:txBody>
          <a:bodyPr wrap="none" rtlCol="0">
            <a:spAutoFit/>
          </a:bodyPr>
          <a:lstStyle/>
          <a:p>
            <a:r>
              <a:rPr lang="en-HK" dirty="0">
                <a:hlinkClick r:id="rId6"/>
              </a:rPr>
              <a:t>https://youtu.be/quMQ_t8DGNw</a:t>
            </a:r>
            <a:r>
              <a:rPr lang="en-HK" dirty="0"/>
              <a:t> </a:t>
            </a:r>
          </a:p>
        </p:txBody>
      </p:sp>
      <p:pic>
        <p:nvPicPr>
          <p:cNvPr id="11" name="Picture 10">
            <a:extLst>
              <a:ext uri="{FF2B5EF4-FFF2-40B4-BE49-F238E27FC236}">
                <a16:creationId xmlns:a16="http://schemas.microsoft.com/office/drawing/2014/main" id="{DD25498D-D3DB-0642-70FA-15667185FA39}"/>
              </a:ext>
            </a:extLst>
          </p:cNvPr>
          <p:cNvPicPr>
            <a:picLocks noChangeAspect="1"/>
          </p:cNvPicPr>
          <p:nvPr/>
        </p:nvPicPr>
        <p:blipFill>
          <a:blip r:embed="rId7"/>
          <a:stretch>
            <a:fillRect/>
          </a:stretch>
        </p:blipFill>
        <p:spPr>
          <a:xfrm>
            <a:off x="760912" y="4116387"/>
            <a:ext cx="1428345" cy="2195512"/>
          </a:xfrm>
          <a:prstGeom prst="rect">
            <a:avLst/>
          </a:prstGeom>
        </p:spPr>
      </p:pic>
      <p:sp>
        <p:nvSpPr>
          <p:cNvPr id="12" name="TextBox 11">
            <a:extLst>
              <a:ext uri="{FF2B5EF4-FFF2-40B4-BE49-F238E27FC236}">
                <a16:creationId xmlns:a16="http://schemas.microsoft.com/office/drawing/2014/main" id="{A0568416-BBAD-EAFE-CE22-14BB49245465}"/>
              </a:ext>
            </a:extLst>
          </p:cNvPr>
          <p:cNvSpPr txBox="1"/>
          <p:nvPr/>
        </p:nvSpPr>
        <p:spPr>
          <a:xfrm>
            <a:off x="674782" y="5806203"/>
            <a:ext cx="2759217" cy="369332"/>
          </a:xfrm>
          <a:prstGeom prst="rect">
            <a:avLst/>
          </a:prstGeom>
          <a:noFill/>
        </p:spPr>
        <p:txBody>
          <a:bodyPr wrap="none" rtlCol="0">
            <a:spAutoFit/>
          </a:bodyPr>
          <a:lstStyle/>
          <a:p>
            <a:r>
              <a:rPr lang="en-US" dirty="0"/>
              <a:t>Low cost Lidar from Taobao</a:t>
            </a:r>
            <a:endParaRPr lang="en-HK" dirty="0"/>
          </a:p>
        </p:txBody>
      </p:sp>
      <p:sp>
        <p:nvSpPr>
          <p:cNvPr id="14" name="TextBox 13">
            <a:extLst>
              <a:ext uri="{FF2B5EF4-FFF2-40B4-BE49-F238E27FC236}">
                <a16:creationId xmlns:a16="http://schemas.microsoft.com/office/drawing/2014/main" id="{FBCA9425-DC00-492D-7EF1-8BF62BB1A8D7}"/>
              </a:ext>
            </a:extLst>
          </p:cNvPr>
          <p:cNvSpPr txBox="1"/>
          <p:nvPr/>
        </p:nvSpPr>
        <p:spPr>
          <a:xfrm>
            <a:off x="2119313" y="3973548"/>
            <a:ext cx="4572000" cy="369332"/>
          </a:xfrm>
          <a:prstGeom prst="rect">
            <a:avLst/>
          </a:prstGeom>
          <a:noFill/>
        </p:spPr>
        <p:txBody>
          <a:bodyPr wrap="square">
            <a:spAutoFit/>
          </a:bodyPr>
          <a:lstStyle/>
          <a:p>
            <a:r>
              <a:rPr lang="en-US" dirty="0"/>
              <a:t>Expensive Lidar by </a:t>
            </a:r>
            <a:r>
              <a:rPr lang="en-HK" b="0" i="0" dirty="0">
                <a:solidFill>
                  <a:srgbClr val="040C28"/>
                </a:solidFill>
                <a:effectLst/>
                <a:latin typeface="Google Sans"/>
              </a:rPr>
              <a:t>Leica</a:t>
            </a:r>
            <a:endParaRPr lang="en-US" dirty="0"/>
          </a:p>
        </p:txBody>
      </p:sp>
    </p:spTree>
    <p:extLst>
      <p:ext uri="{BB962C8B-B14F-4D97-AF65-F5344CB8AC3E}">
        <p14:creationId xmlns:p14="http://schemas.microsoft.com/office/powerpoint/2010/main" val="1067434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BA31-1096-6298-1996-7AECEAA4F295}"/>
              </a:ext>
            </a:extLst>
          </p:cNvPr>
          <p:cNvSpPr>
            <a:spLocks noGrp="1"/>
          </p:cNvSpPr>
          <p:nvPr>
            <p:ph type="title"/>
          </p:nvPr>
        </p:nvSpPr>
        <p:spPr/>
        <p:txBody>
          <a:bodyPr/>
          <a:lstStyle/>
          <a:p>
            <a:r>
              <a:rPr lang="en-US" dirty="0"/>
              <a:t>2) Vision computer </a:t>
            </a:r>
            <a:endParaRPr lang="en-HK" dirty="0"/>
          </a:p>
        </p:txBody>
      </p:sp>
      <p:sp>
        <p:nvSpPr>
          <p:cNvPr id="3" name="Content Placeholder 2">
            <a:extLst>
              <a:ext uri="{FF2B5EF4-FFF2-40B4-BE49-F238E27FC236}">
                <a16:creationId xmlns:a16="http://schemas.microsoft.com/office/drawing/2014/main" id="{E0C3385D-4DC5-4106-51D5-1B6697652B2E}"/>
              </a:ext>
            </a:extLst>
          </p:cNvPr>
          <p:cNvSpPr>
            <a:spLocks noGrp="1"/>
          </p:cNvSpPr>
          <p:nvPr>
            <p:ph idx="1"/>
          </p:nvPr>
        </p:nvSpPr>
        <p:spPr/>
        <p:txBody>
          <a:bodyPr/>
          <a:lstStyle/>
          <a:p>
            <a:pPr marL="971550" lvl="1" indent="-514350">
              <a:buFont typeface="+mj-lt"/>
              <a:buAutoNum type="romanUcPeriod"/>
            </a:pPr>
            <a:r>
              <a:rPr lang="en-US" dirty="0"/>
              <a:t>Object recognition </a:t>
            </a:r>
          </a:p>
          <a:p>
            <a:pPr marL="1428750" lvl="2" indent="-514350">
              <a:buFont typeface="+mj-lt"/>
              <a:buAutoNum type="alphaLcParenR"/>
            </a:pPr>
            <a:r>
              <a:rPr lang="en-US" dirty="0"/>
              <a:t>You Only Look Once (YOLO) model </a:t>
            </a:r>
          </a:p>
          <a:p>
            <a:pPr marL="1428750" lvl="2" indent="-514350">
              <a:buFont typeface="+mj-lt"/>
              <a:buAutoNum type="alphaLcParenR"/>
            </a:pPr>
            <a:r>
              <a:rPr lang="en-US" dirty="0"/>
              <a:t>Transformer based object recognition</a:t>
            </a:r>
          </a:p>
          <a:p>
            <a:pPr marL="971550" lvl="1" indent="-514350">
              <a:buFont typeface="+mj-lt"/>
              <a:buAutoNum type="romanUcPeriod"/>
            </a:pPr>
            <a:r>
              <a:rPr lang="en-US" dirty="0"/>
              <a:t>Face detection</a:t>
            </a:r>
          </a:p>
          <a:p>
            <a:pPr marL="971550" lvl="1" indent="-514350">
              <a:buFont typeface="+mj-lt"/>
              <a:buAutoNum type="romanUcPeriod"/>
            </a:pPr>
            <a:r>
              <a:rPr lang="en-US" dirty="0"/>
              <a:t>Photometry for 3d reconstruction &amp; location identification</a:t>
            </a:r>
          </a:p>
          <a:p>
            <a:pPr marL="971550" lvl="1" indent="-514350">
              <a:buFont typeface="+mj-lt"/>
              <a:buAutoNum type="romanUcPeriod"/>
            </a:pPr>
            <a:r>
              <a:rPr lang="en-US" dirty="0" err="1">
                <a:solidFill>
                  <a:srgbClr val="FF0000"/>
                </a:solidFill>
              </a:rPr>
              <a:t>Aruco</a:t>
            </a:r>
            <a:r>
              <a:rPr lang="en-US" dirty="0">
                <a:solidFill>
                  <a:srgbClr val="FF0000"/>
                </a:solidFill>
              </a:rPr>
              <a:t> and OCR Optical Character recognition</a:t>
            </a:r>
          </a:p>
          <a:p>
            <a:endParaRPr lang="en-HK" dirty="0"/>
          </a:p>
        </p:txBody>
      </p:sp>
      <p:sp>
        <p:nvSpPr>
          <p:cNvPr id="4" name="Footer Placeholder 3">
            <a:extLst>
              <a:ext uri="{FF2B5EF4-FFF2-40B4-BE49-F238E27FC236}">
                <a16:creationId xmlns:a16="http://schemas.microsoft.com/office/drawing/2014/main" id="{DA5E5154-54BC-A969-9E89-B8ACCCE271F2}"/>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A77322FF-611A-C206-B1DA-A21FAF480223}"/>
              </a:ext>
            </a:extLst>
          </p:cNvPr>
          <p:cNvSpPr>
            <a:spLocks noGrp="1"/>
          </p:cNvSpPr>
          <p:nvPr>
            <p:ph type="sldNum" sz="quarter" idx="12"/>
          </p:nvPr>
        </p:nvSpPr>
        <p:spPr/>
        <p:txBody>
          <a:bodyPr/>
          <a:lstStyle/>
          <a:p>
            <a:fld id="{C0A948C2-FB59-49C2-8DA2-43C250BED816}" type="slidenum">
              <a:rPr lang="en-HK" smtClean="0"/>
              <a:t>49</a:t>
            </a:fld>
            <a:endParaRPr lang="en-HK"/>
          </a:p>
        </p:txBody>
      </p:sp>
    </p:spTree>
    <p:extLst>
      <p:ext uri="{BB962C8B-B14F-4D97-AF65-F5344CB8AC3E}">
        <p14:creationId xmlns:p14="http://schemas.microsoft.com/office/powerpoint/2010/main" val="236727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DA06-6ADE-6F41-C7AD-4B5808B5B7A2}"/>
              </a:ext>
            </a:extLst>
          </p:cNvPr>
          <p:cNvSpPr>
            <a:spLocks noGrp="1"/>
          </p:cNvSpPr>
          <p:nvPr>
            <p:ph type="title"/>
          </p:nvPr>
        </p:nvSpPr>
        <p:spPr/>
        <p:txBody>
          <a:bodyPr/>
          <a:lstStyle/>
          <a:p>
            <a:r>
              <a:rPr lang="en-US" dirty="0"/>
              <a:t>Motivation and system requirement </a:t>
            </a:r>
            <a:endParaRPr lang="en-HK" dirty="0"/>
          </a:p>
        </p:txBody>
      </p:sp>
      <p:sp>
        <p:nvSpPr>
          <p:cNvPr id="3" name="Content Placeholder 2">
            <a:extLst>
              <a:ext uri="{FF2B5EF4-FFF2-40B4-BE49-F238E27FC236}">
                <a16:creationId xmlns:a16="http://schemas.microsoft.com/office/drawing/2014/main" id="{2D145D2F-4628-0B70-6F9B-B849B8A4C60E}"/>
              </a:ext>
            </a:extLst>
          </p:cNvPr>
          <p:cNvSpPr>
            <a:spLocks noGrp="1"/>
          </p:cNvSpPr>
          <p:nvPr>
            <p:ph idx="1"/>
          </p:nvPr>
        </p:nvSpPr>
        <p:spPr/>
        <p:txBody>
          <a:bodyPr/>
          <a:lstStyle/>
          <a:p>
            <a:r>
              <a:rPr lang="en-US" dirty="0"/>
              <a:t>An AI vision system for the visually impaired.</a:t>
            </a:r>
          </a:p>
          <a:p>
            <a:pPr lvl="1"/>
            <a:r>
              <a:rPr lang="en-US" dirty="0"/>
              <a:t>Similar systems are not available at low cost</a:t>
            </a:r>
          </a:p>
          <a:p>
            <a:pPr lvl="1"/>
            <a:r>
              <a:rPr lang="en-US" dirty="0"/>
              <a:t>Our proposed system can use low-cost hardware</a:t>
            </a:r>
          </a:p>
          <a:p>
            <a:pPr lvl="1"/>
            <a:endParaRPr lang="en-US" dirty="0"/>
          </a:p>
          <a:p>
            <a:r>
              <a:rPr lang="en-US" dirty="0"/>
              <a:t>System requirement</a:t>
            </a:r>
          </a:p>
          <a:p>
            <a:pPr lvl="1"/>
            <a:r>
              <a:rPr lang="en-US" dirty="0"/>
              <a:t>Vision computer </a:t>
            </a:r>
          </a:p>
          <a:p>
            <a:pPr lvl="1"/>
            <a:r>
              <a:rPr lang="en-US" dirty="0"/>
              <a:t>Photometry for location identification</a:t>
            </a:r>
          </a:p>
          <a:p>
            <a:pPr lvl="1"/>
            <a:r>
              <a:rPr lang="en-US" dirty="0"/>
              <a:t>Speech synthesis</a:t>
            </a:r>
          </a:p>
          <a:p>
            <a:pPr lvl="1"/>
            <a:r>
              <a:rPr lang="en-US" dirty="0"/>
              <a:t>Stereo sound localization</a:t>
            </a:r>
          </a:p>
          <a:p>
            <a:pPr lvl="1"/>
            <a:endParaRPr lang="en-US" dirty="0"/>
          </a:p>
          <a:p>
            <a:endParaRPr lang="en-HK" dirty="0"/>
          </a:p>
        </p:txBody>
      </p:sp>
      <p:sp>
        <p:nvSpPr>
          <p:cNvPr id="4" name="Footer Placeholder 3">
            <a:extLst>
              <a:ext uri="{FF2B5EF4-FFF2-40B4-BE49-F238E27FC236}">
                <a16:creationId xmlns:a16="http://schemas.microsoft.com/office/drawing/2014/main" id="{4E812397-CDFC-4DEE-4A5E-BD5E71158D84}"/>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02649CF1-909E-D09F-27AE-5335C6357820}"/>
              </a:ext>
            </a:extLst>
          </p:cNvPr>
          <p:cNvSpPr>
            <a:spLocks noGrp="1"/>
          </p:cNvSpPr>
          <p:nvPr>
            <p:ph type="sldNum" sz="quarter" idx="12"/>
          </p:nvPr>
        </p:nvSpPr>
        <p:spPr/>
        <p:txBody>
          <a:bodyPr/>
          <a:lstStyle/>
          <a:p>
            <a:fld id="{C0A948C2-FB59-49C2-8DA2-43C250BED816}" type="slidenum">
              <a:rPr lang="en-HK" smtClean="0"/>
              <a:t>5</a:t>
            </a:fld>
            <a:endParaRPr lang="en-HK"/>
          </a:p>
        </p:txBody>
      </p:sp>
    </p:spTree>
    <p:extLst>
      <p:ext uri="{BB962C8B-B14F-4D97-AF65-F5344CB8AC3E}">
        <p14:creationId xmlns:p14="http://schemas.microsoft.com/office/powerpoint/2010/main" val="65676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712C-0BDC-79F1-F981-9975B07D1AB1}"/>
              </a:ext>
            </a:extLst>
          </p:cNvPr>
          <p:cNvSpPr>
            <a:spLocks noGrp="1"/>
          </p:cNvSpPr>
          <p:nvPr>
            <p:ph type="title"/>
          </p:nvPr>
        </p:nvSpPr>
        <p:spPr>
          <a:xfrm>
            <a:off x="201174" y="191626"/>
            <a:ext cx="2728368" cy="1499064"/>
          </a:xfrm>
        </p:spPr>
        <p:txBody>
          <a:bodyPr>
            <a:noAutofit/>
          </a:bodyPr>
          <a:lstStyle/>
          <a:p>
            <a:r>
              <a:rPr lang="en-US" sz="2400" dirty="0"/>
              <a:t>2.IV)Optical Character Recognition and OCR  &amp;</a:t>
            </a:r>
            <a:br>
              <a:rPr lang="en-US" sz="2400" dirty="0"/>
            </a:br>
            <a:r>
              <a:rPr lang="en-US" sz="2400" dirty="0"/>
              <a:t>Pose estimation</a:t>
            </a:r>
            <a:endParaRPr lang="en-HK" sz="2400" dirty="0"/>
          </a:p>
        </p:txBody>
      </p:sp>
      <p:sp>
        <p:nvSpPr>
          <p:cNvPr id="3" name="Content Placeholder 2">
            <a:extLst>
              <a:ext uri="{FF2B5EF4-FFF2-40B4-BE49-F238E27FC236}">
                <a16:creationId xmlns:a16="http://schemas.microsoft.com/office/drawing/2014/main" id="{6F21012B-B335-22E2-6CC5-971EE4F533A3}"/>
              </a:ext>
            </a:extLst>
          </p:cNvPr>
          <p:cNvSpPr>
            <a:spLocks noGrp="1"/>
          </p:cNvSpPr>
          <p:nvPr>
            <p:ph idx="1"/>
          </p:nvPr>
        </p:nvSpPr>
        <p:spPr>
          <a:xfrm>
            <a:off x="628650" y="1266825"/>
            <a:ext cx="3590925" cy="4910138"/>
          </a:xfrm>
        </p:spPr>
        <p:txBody>
          <a:bodyPr>
            <a:normAutofit lnSpcReduction="10000"/>
          </a:bodyPr>
          <a:lstStyle/>
          <a:p>
            <a:endParaRPr lang="en-HK" dirty="0">
              <a:hlinkClick r:id="rId2"/>
            </a:endParaRPr>
          </a:p>
          <a:p>
            <a:r>
              <a:rPr lang="en-HK" dirty="0" err="1">
                <a:hlinkClick r:id="rId3" action="ppaction://hlinkfile"/>
              </a:rPr>
              <a:t>Aruco</a:t>
            </a:r>
            <a:r>
              <a:rPr lang="en-HK" dirty="0">
                <a:hlinkClick r:id="rId3" action="ppaction://hlinkfile"/>
              </a:rPr>
              <a:t> marker </a:t>
            </a:r>
            <a:endParaRPr lang="en-HK" dirty="0">
              <a:hlinkClick r:id="rId4"/>
            </a:endParaRPr>
          </a:p>
          <a:p>
            <a:r>
              <a:rPr lang="en-HK" dirty="0">
                <a:hlinkClick r:id="rId2"/>
              </a:rPr>
              <a:t>https://youtu.be/I3bowdnqcHM</a:t>
            </a:r>
            <a:r>
              <a:rPr lang="en-HK" dirty="0"/>
              <a:t> </a:t>
            </a:r>
          </a:p>
          <a:p>
            <a:endParaRPr lang="en-HK" dirty="0"/>
          </a:p>
          <a:p>
            <a:r>
              <a:rPr lang="en-HK" dirty="0">
                <a:hlinkClick r:id="rId5" action="ppaction://hlinkfile"/>
              </a:rPr>
              <a:t>Naked finger</a:t>
            </a:r>
            <a:endParaRPr lang="en-HK" dirty="0">
              <a:hlinkClick r:id="rId4"/>
            </a:endParaRPr>
          </a:p>
          <a:p>
            <a:r>
              <a:rPr lang="en-HK" dirty="0">
                <a:hlinkClick r:id="rId4"/>
              </a:rPr>
              <a:t>https://youtu.be/j7t7a8maBv0</a:t>
            </a:r>
            <a:r>
              <a:rPr lang="en-HK" dirty="0"/>
              <a:t> </a:t>
            </a:r>
          </a:p>
          <a:p>
            <a:endParaRPr lang="en-HK" dirty="0"/>
          </a:p>
          <a:p>
            <a:r>
              <a:rPr lang="en-HK" dirty="0" err="1">
                <a:hlinkClick r:id="rId6" action="ppaction://hlinkfile"/>
              </a:rPr>
              <a:t>Aruco</a:t>
            </a:r>
            <a:r>
              <a:rPr lang="en-HK" dirty="0">
                <a:hlinkClick r:id="rId6" action="ppaction://hlinkfile"/>
              </a:rPr>
              <a:t> marker pose estimation</a:t>
            </a:r>
            <a:endParaRPr lang="en-HK" dirty="0"/>
          </a:p>
          <a:p>
            <a:endParaRPr lang="en-HK" dirty="0"/>
          </a:p>
        </p:txBody>
      </p:sp>
      <p:sp>
        <p:nvSpPr>
          <p:cNvPr id="4" name="Footer Placeholder 3">
            <a:extLst>
              <a:ext uri="{FF2B5EF4-FFF2-40B4-BE49-F238E27FC236}">
                <a16:creationId xmlns:a16="http://schemas.microsoft.com/office/drawing/2014/main" id="{F180982F-AEC5-6979-2D99-0FDD7C1CF05D}"/>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57AFA0D0-BCFC-DC9B-28AC-E448033DCFAC}"/>
              </a:ext>
            </a:extLst>
          </p:cNvPr>
          <p:cNvSpPr>
            <a:spLocks noGrp="1"/>
          </p:cNvSpPr>
          <p:nvPr>
            <p:ph type="sldNum" sz="quarter" idx="12"/>
          </p:nvPr>
        </p:nvSpPr>
        <p:spPr/>
        <p:txBody>
          <a:bodyPr/>
          <a:lstStyle/>
          <a:p>
            <a:fld id="{C0A948C2-FB59-49C2-8DA2-43C250BED816}" type="slidenum">
              <a:rPr lang="en-HK" smtClean="0"/>
              <a:t>50</a:t>
            </a:fld>
            <a:endParaRPr lang="en-HK"/>
          </a:p>
        </p:txBody>
      </p:sp>
      <p:pic>
        <p:nvPicPr>
          <p:cNvPr id="7" name="Picture 6">
            <a:extLst>
              <a:ext uri="{FF2B5EF4-FFF2-40B4-BE49-F238E27FC236}">
                <a16:creationId xmlns:a16="http://schemas.microsoft.com/office/drawing/2014/main" id="{D96E2968-5E06-7DC9-2B60-84477322C8B7}"/>
              </a:ext>
            </a:extLst>
          </p:cNvPr>
          <p:cNvPicPr>
            <a:picLocks noChangeAspect="1"/>
          </p:cNvPicPr>
          <p:nvPr/>
        </p:nvPicPr>
        <p:blipFill>
          <a:blip r:embed="rId7"/>
          <a:stretch>
            <a:fillRect/>
          </a:stretch>
        </p:blipFill>
        <p:spPr>
          <a:xfrm>
            <a:off x="2929541" y="32319"/>
            <a:ext cx="3284917" cy="1745112"/>
          </a:xfrm>
          <a:prstGeom prst="rect">
            <a:avLst/>
          </a:prstGeom>
        </p:spPr>
      </p:pic>
      <p:pic>
        <p:nvPicPr>
          <p:cNvPr id="9" name="Picture 8">
            <a:extLst>
              <a:ext uri="{FF2B5EF4-FFF2-40B4-BE49-F238E27FC236}">
                <a16:creationId xmlns:a16="http://schemas.microsoft.com/office/drawing/2014/main" id="{47DC535C-DC73-5014-826F-E67AD16CF4EF}"/>
              </a:ext>
            </a:extLst>
          </p:cNvPr>
          <p:cNvPicPr>
            <a:picLocks noChangeAspect="1"/>
          </p:cNvPicPr>
          <p:nvPr/>
        </p:nvPicPr>
        <p:blipFill>
          <a:blip r:embed="rId8"/>
          <a:stretch>
            <a:fillRect/>
          </a:stretch>
        </p:blipFill>
        <p:spPr>
          <a:xfrm>
            <a:off x="6282045" y="249513"/>
            <a:ext cx="2690505" cy="2491919"/>
          </a:xfrm>
          <a:prstGeom prst="rect">
            <a:avLst/>
          </a:prstGeom>
        </p:spPr>
      </p:pic>
      <p:sp>
        <p:nvSpPr>
          <p:cNvPr id="10" name="TextBox 9">
            <a:extLst>
              <a:ext uri="{FF2B5EF4-FFF2-40B4-BE49-F238E27FC236}">
                <a16:creationId xmlns:a16="http://schemas.microsoft.com/office/drawing/2014/main" id="{C1E4CAC7-2231-5F45-816C-874CA2FD6846}"/>
              </a:ext>
            </a:extLst>
          </p:cNvPr>
          <p:cNvSpPr txBox="1"/>
          <p:nvPr/>
        </p:nvSpPr>
        <p:spPr>
          <a:xfrm>
            <a:off x="734190" y="6169581"/>
            <a:ext cx="7313669" cy="369332"/>
          </a:xfrm>
          <a:prstGeom prst="rect">
            <a:avLst/>
          </a:prstGeom>
          <a:noFill/>
        </p:spPr>
        <p:txBody>
          <a:bodyPr wrap="none" rtlCol="0">
            <a:spAutoFit/>
          </a:bodyPr>
          <a:lstStyle/>
          <a:p>
            <a:r>
              <a:rPr lang="en-HK" dirty="0" err="1">
                <a:hlinkClick r:id="rId9"/>
              </a:rPr>
              <a:t>Aruoc</a:t>
            </a:r>
            <a:r>
              <a:rPr lang="en-HK" dirty="0">
                <a:hlinkClick r:id="rId9"/>
              </a:rPr>
              <a:t> </a:t>
            </a:r>
            <a:r>
              <a:rPr lang="en-HK" dirty="0" err="1">
                <a:hlinkClick r:id="rId9"/>
              </a:rPr>
              <a:t>dmarker</a:t>
            </a:r>
            <a:r>
              <a:rPr lang="en-HK" dirty="0">
                <a:hlinkClick r:id="rId9"/>
              </a:rPr>
              <a:t> demo: https://www.youtube.com/watch?v=mn-M6Qzx6SE</a:t>
            </a:r>
            <a:r>
              <a:rPr lang="en-HK" dirty="0"/>
              <a:t> </a:t>
            </a:r>
          </a:p>
        </p:txBody>
      </p:sp>
      <p:pic>
        <p:nvPicPr>
          <p:cNvPr id="12" name="Picture 11">
            <a:extLst>
              <a:ext uri="{FF2B5EF4-FFF2-40B4-BE49-F238E27FC236}">
                <a16:creationId xmlns:a16="http://schemas.microsoft.com/office/drawing/2014/main" id="{E9601B40-CA47-BD4D-5778-FB44F5A9ACE1}"/>
              </a:ext>
            </a:extLst>
          </p:cNvPr>
          <p:cNvPicPr>
            <a:picLocks noChangeAspect="1"/>
          </p:cNvPicPr>
          <p:nvPr/>
        </p:nvPicPr>
        <p:blipFill>
          <a:blip r:embed="rId10"/>
          <a:stretch>
            <a:fillRect/>
          </a:stretch>
        </p:blipFill>
        <p:spPr>
          <a:xfrm>
            <a:off x="4171185" y="2888802"/>
            <a:ext cx="3828284" cy="1747464"/>
          </a:xfrm>
          <a:prstGeom prst="rect">
            <a:avLst/>
          </a:prstGeom>
        </p:spPr>
      </p:pic>
      <p:pic>
        <p:nvPicPr>
          <p:cNvPr id="14" name="Picture 13">
            <a:extLst>
              <a:ext uri="{FF2B5EF4-FFF2-40B4-BE49-F238E27FC236}">
                <a16:creationId xmlns:a16="http://schemas.microsoft.com/office/drawing/2014/main" id="{40392B7D-AB40-EEC1-229B-D4A383BEF4CF}"/>
              </a:ext>
            </a:extLst>
          </p:cNvPr>
          <p:cNvPicPr>
            <a:picLocks noChangeAspect="1"/>
          </p:cNvPicPr>
          <p:nvPr/>
        </p:nvPicPr>
        <p:blipFill>
          <a:blip r:embed="rId11"/>
          <a:stretch>
            <a:fillRect/>
          </a:stretch>
        </p:blipFill>
        <p:spPr>
          <a:xfrm>
            <a:off x="4647052" y="4636266"/>
            <a:ext cx="2390775" cy="1660547"/>
          </a:xfrm>
          <a:prstGeom prst="rect">
            <a:avLst/>
          </a:prstGeom>
        </p:spPr>
      </p:pic>
    </p:spTree>
    <p:extLst>
      <p:ext uri="{BB962C8B-B14F-4D97-AF65-F5344CB8AC3E}">
        <p14:creationId xmlns:p14="http://schemas.microsoft.com/office/powerpoint/2010/main" val="2464871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9C6D-A8B9-8D08-7A81-7E49522C4AFC}"/>
              </a:ext>
            </a:extLst>
          </p:cNvPr>
          <p:cNvSpPr>
            <a:spLocks noGrp="1"/>
          </p:cNvSpPr>
          <p:nvPr>
            <p:ph type="title"/>
          </p:nvPr>
        </p:nvSpPr>
        <p:spPr/>
        <p:txBody>
          <a:bodyPr/>
          <a:lstStyle/>
          <a:p>
            <a:r>
              <a:rPr lang="en-US" dirty="0"/>
              <a:t>Can use wearable camera</a:t>
            </a:r>
            <a:endParaRPr lang="en-HK" dirty="0"/>
          </a:p>
        </p:txBody>
      </p:sp>
      <p:sp>
        <p:nvSpPr>
          <p:cNvPr id="3" name="Content Placeholder 2">
            <a:extLst>
              <a:ext uri="{FF2B5EF4-FFF2-40B4-BE49-F238E27FC236}">
                <a16:creationId xmlns:a16="http://schemas.microsoft.com/office/drawing/2014/main" id="{24E34EA4-2969-E0EE-F3AA-42623533696D}"/>
              </a:ext>
            </a:extLst>
          </p:cNvPr>
          <p:cNvSpPr>
            <a:spLocks noGrp="1"/>
          </p:cNvSpPr>
          <p:nvPr>
            <p:ph idx="1"/>
          </p:nvPr>
        </p:nvSpPr>
        <p:spPr/>
        <p:txBody>
          <a:bodyPr/>
          <a:lstStyle/>
          <a:p>
            <a:r>
              <a:rPr lang="en-US" dirty="0"/>
              <a:t>Some possibility</a:t>
            </a:r>
          </a:p>
          <a:p>
            <a:r>
              <a:rPr lang="en-US" dirty="0">
                <a:hlinkClick r:id="rId2" action="ppaction://hlinkfile"/>
              </a:rPr>
              <a:t>Demo</a:t>
            </a:r>
            <a:endParaRPr lang="en-HK" dirty="0"/>
          </a:p>
        </p:txBody>
      </p:sp>
      <p:sp>
        <p:nvSpPr>
          <p:cNvPr id="4" name="Footer Placeholder 3">
            <a:extLst>
              <a:ext uri="{FF2B5EF4-FFF2-40B4-BE49-F238E27FC236}">
                <a16:creationId xmlns:a16="http://schemas.microsoft.com/office/drawing/2014/main" id="{73783B51-5840-5F04-0BEC-3E3AA24B2F31}"/>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465C61AE-788A-C5FE-1112-2958C0D3FE17}"/>
              </a:ext>
            </a:extLst>
          </p:cNvPr>
          <p:cNvSpPr>
            <a:spLocks noGrp="1"/>
          </p:cNvSpPr>
          <p:nvPr>
            <p:ph type="sldNum" sz="quarter" idx="12"/>
          </p:nvPr>
        </p:nvSpPr>
        <p:spPr/>
        <p:txBody>
          <a:bodyPr/>
          <a:lstStyle/>
          <a:p>
            <a:fld id="{C0A948C2-FB59-49C2-8DA2-43C250BED816}" type="slidenum">
              <a:rPr lang="en-HK" smtClean="0"/>
              <a:t>51</a:t>
            </a:fld>
            <a:endParaRPr lang="en-HK"/>
          </a:p>
        </p:txBody>
      </p:sp>
      <p:pic>
        <p:nvPicPr>
          <p:cNvPr id="7" name="Picture 6">
            <a:extLst>
              <a:ext uri="{FF2B5EF4-FFF2-40B4-BE49-F238E27FC236}">
                <a16:creationId xmlns:a16="http://schemas.microsoft.com/office/drawing/2014/main" id="{0EDCAE14-A7A9-D1D2-528C-1E11BB80D789}"/>
              </a:ext>
            </a:extLst>
          </p:cNvPr>
          <p:cNvPicPr>
            <a:picLocks noChangeAspect="1"/>
          </p:cNvPicPr>
          <p:nvPr/>
        </p:nvPicPr>
        <p:blipFill>
          <a:blip r:embed="rId3"/>
          <a:stretch>
            <a:fillRect/>
          </a:stretch>
        </p:blipFill>
        <p:spPr>
          <a:xfrm>
            <a:off x="4316730" y="1656037"/>
            <a:ext cx="3912870" cy="4610620"/>
          </a:xfrm>
          <a:prstGeom prst="rect">
            <a:avLst/>
          </a:prstGeom>
        </p:spPr>
      </p:pic>
      <p:sp>
        <p:nvSpPr>
          <p:cNvPr id="8" name="TextBox 7">
            <a:extLst>
              <a:ext uri="{FF2B5EF4-FFF2-40B4-BE49-F238E27FC236}">
                <a16:creationId xmlns:a16="http://schemas.microsoft.com/office/drawing/2014/main" id="{A691AD0F-9F32-DE18-7646-96A6871B3702}"/>
              </a:ext>
            </a:extLst>
          </p:cNvPr>
          <p:cNvSpPr txBox="1"/>
          <p:nvPr/>
        </p:nvSpPr>
        <p:spPr>
          <a:xfrm>
            <a:off x="4200525" y="1219237"/>
            <a:ext cx="3116944" cy="369332"/>
          </a:xfrm>
          <a:prstGeom prst="rect">
            <a:avLst/>
          </a:prstGeom>
          <a:noFill/>
        </p:spPr>
        <p:txBody>
          <a:bodyPr wrap="none" rtlCol="0">
            <a:spAutoFit/>
          </a:bodyPr>
          <a:lstStyle/>
          <a:p>
            <a:r>
              <a:rPr lang="en-HK" dirty="0">
                <a:hlinkClick r:id="rId4"/>
              </a:rPr>
              <a:t>https://youtu.be/tUxK0GgZ-70</a:t>
            </a:r>
            <a:r>
              <a:rPr lang="en-HK" dirty="0"/>
              <a:t> </a:t>
            </a:r>
          </a:p>
        </p:txBody>
      </p:sp>
    </p:spTree>
    <p:extLst>
      <p:ext uri="{BB962C8B-B14F-4D97-AF65-F5344CB8AC3E}">
        <p14:creationId xmlns:p14="http://schemas.microsoft.com/office/powerpoint/2010/main" val="36196414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1B85-73AE-B79D-7225-3C56312CBDCB}"/>
              </a:ext>
            </a:extLst>
          </p:cNvPr>
          <p:cNvSpPr>
            <a:spLocks noGrp="1"/>
          </p:cNvSpPr>
          <p:nvPr>
            <p:ph type="ctrTitle"/>
          </p:nvPr>
        </p:nvSpPr>
        <p:spPr/>
        <p:txBody>
          <a:bodyPr/>
          <a:lstStyle/>
          <a:p>
            <a:r>
              <a:rPr lang="en-US"/>
              <a:t>Software tools</a:t>
            </a:r>
            <a:endParaRPr lang="en-HK"/>
          </a:p>
        </p:txBody>
      </p:sp>
      <p:sp>
        <p:nvSpPr>
          <p:cNvPr id="6" name="Subtitle 5">
            <a:extLst>
              <a:ext uri="{FF2B5EF4-FFF2-40B4-BE49-F238E27FC236}">
                <a16:creationId xmlns:a16="http://schemas.microsoft.com/office/drawing/2014/main" id="{DD959D46-773A-5C60-E73F-8DE8A7006C91}"/>
              </a:ext>
            </a:extLst>
          </p:cNvPr>
          <p:cNvSpPr>
            <a:spLocks noGrp="1"/>
          </p:cNvSpPr>
          <p:nvPr>
            <p:ph type="subTitle" idx="1"/>
          </p:nvPr>
        </p:nvSpPr>
        <p:spPr/>
        <p:txBody>
          <a:bodyPr/>
          <a:lstStyle/>
          <a:p>
            <a:r>
              <a:rPr lang="en-US" dirty="0"/>
              <a:t>And methods</a:t>
            </a:r>
            <a:endParaRPr lang="en-HK" dirty="0"/>
          </a:p>
        </p:txBody>
      </p:sp>
      <p:sp>
        <p:nvSpPr>
          <p:cNvPr id="4" name="Footer Placeholder 3">
            <a:extLst>
              <a:ext uri="{FF2B5EF4-FFF2-40B4-BE49-F238E27FC236}">
                <a16:creationId xmlns:a16="http://schemas.microsoft.com/office/drawing/2014/main" id="{4F7692E0-A125-1972-B6E4-D4DF435C2D27}"/>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B19E46B0-E9A1-77DE-1864-1A29ACD71002}"/>
              </a:ext>
            </a:extLst>
          </p:cNvPr>
          <p:cNvSpPr>
            <a:spLocks noGrp="1"/>
          </p:cNvSpPr>
          <p:nvPr>
            <p:ph type="sldNum" sz="quarter" idx="12"/>
          </p:nvPr>
        </p:nvSpPr>
        <p:spPr/>
        <p:txBody>
          <a:bodyPr/>
          <a:lstStyle/>
          <a:p>
            <a:fld id="{C0A948C2-FB59-49C2-8DA2-43C250BED816}" type="slidenum">
              <a:rPr lang="en-HK" smtClean="0"/>
              <a:t>52</a:t>
            </a:fld>
            <a:endParaRPr lang="en-HK"/>
          </a:p>
        </p:txBody>
      </p:sp>
    </p:spTree>
    <p:extLst>
      <p:ext uri="{BB962C8B-B14F-4D97-AF65-F5344CB8AC3E}">
        <p14:creationId xmlns:p14="http://schemas.microsoft.com/office/powerpoint/2010/main" val="3618465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71EF-27D5-1E75-AA14-6AD41CD181C5}"/>
              </a:ext>
            </a:extLst>
          </p:cNvPr>
          <p:cNvSpPr>
            <a:spLocks noGrp="1"/>
          </p:cNvSpPr>
          <p:nvPr>
            <p:ph type="title"/>
          </p:nvPr>
        </p:nvSpPr>
        <p:spPr/>
        <p:txBody>
          <a:bodyPr/>
          <a:lstStyle/>
          <a:p>
            <a:r>
              <a:rPr lang="en-US" dirty="0"/>
              <a:t>Software tools</a:t>
            </a:r>
            <a:endParaRPr lang="en-HK" dirty="0"/>
          </a:p>
        </p:txBody>
      </p:sp>
      <p:sp>
        <p:nvSpPr>
          <p:cNvPr id="3" name="Content Placeholder 2">
            <a:extLst>
              <a:ext uri="{FF2B5EF4-FFF2-40B4-BE49-F238E27FC236}">
                <a16:creationId xmlns:a16="http://schemas.microsoft.com/office/drawing/2014/main" id="{A85ED87C-4FBF-3E0C-0FF5-6A6FA72BC749}"/>
              </a:ext>
            </a:extLst>
          </p:cNvPr>
          <p:cNvSpPr>
            <a:spLocks noGrp="1"/>
          </p:cNvSpPr>
          <p:nvPr>
            <p:ph idx="1"/>
          </p:nvPr>
        </p:nvSpPr>
        <p:spPr>
          <a:xfrm>
            <a:off x="628650" y="1825625"/>
            <a:ext cx="8134350" cy="4351338"/>
          </a:xfrm>
        </p:spPr>
        <p:txBody>
          <a:bodyPr>
            <a:normAutofit fontScale="92500" lnSpcReduction="20000"/>
          </a:bodyPr>
          <a:lstStyle/>
          <a:p>
            <a:r>
              <a:rPr lang="en-US" dirty="0" err="1"/>
              <a:t>Tensorflow</a:t>
            </a:r>
            <a:r>
              <a:rPr lang="en-US" dirty="0"/>
              <a:t> by google (</a:t>
            </a:r>
            <a:r>
              <a:rPr lang="en-US" dirty="0">
                <a:hlinkClick r:id="rId2"/>
              </a:rPr>
              <a:t>https://www.tensorflow.org/</a:t>
            </a:r>
            <a:r>
              <a:rPr lang="en-US" dirty="0"/>
              <a:t> )</a:t>
            </a:r>
          </a:p>
          <a:p>
            <a:pPr lvl="1"/>
            <a:r>
              <a:rPr lang="en-US" dirty="0" err="1"/>
              <a:t>Keras</a:t>
            </a:r>
            <a:r>
              <a:rPr lang="en-US" dirty="0"/>
              <a:t> (</a:t>
            </a:r>
            <a:r>
              <a:rPr lang="en-US" dirty="0">
                <a:hlinkClick r:id="rId3"/>
              </a:rPr>
              <a:t>https://keras.io/examples/</a:t>
            </a:r>
            <a:r>
              <a:rPr lang="en-US" dirty="0"/>
              <a:t> )</a:t>
            </a:r>
          </a:p>
          <a:p>
            <a:r>
              <a:rPr lang="en-HK" b="0" i="0" dirty="0" err="1">
                <a:solidFill>
                  <a:srgbClr val="3C4043"/>
                </a:solidFill>
                <a:effectLst/>
                <a:latin typeface="arial" panose="020B0604020202020204" pitchFamily="34" charset="0"/>
              </a:rPr>
              <a:t>PyTorch</a:t>
            </a:r>
            <a:r>
              <a:rPr lang="en-HK" b="0" i="0" dirty="0">
                <a:solidFill>
                  <a:srgbClr val="3C4043"/>
                </a:solidFill>
                <a:effectLst/>
                <a:latin typeface="arial" panose="020B0604020202020204" pitchFamily="34" charset="0"/>
              </a:rPr>
              <a:t> (</a:t>
            </a:r>
            <a:r>
              <a:rPr lang="en-HK" b="0" i="0" dirty="0">
                <a:solidFill>
                  <a:srgbClr val="3C4043"/>
                </a:solidFill>
                <a:effectLst/>
                <a:latin typeface="arial" panose="020B0604020202020204" pitchFamily="34" charset="0"/>
                <a:hlinkClick r:id="rId4"/>
              </a:rPr>
              <a:t>https://pytorch.org/</a:t>
            </a:r>
            <a:r>
              <a:rPr lang="en-HK" b="0" i="0" dirty="0">
                <a:solidFill>
                  <a:srgbClr val="3C4043"/>
                </a:solidFill>
                <a:effectLst/>
                <a:latin typeface="arial" panose="020B0604020202020204" pitchFamily="34" charset="0"/>
              </a:rPr>
              <a:t> )</a:t>
            </a:r>
          </a:p>
          <a:p>
            <a:r>
              <a:rPr lang="en-US" dirty="0"/>
              <a:t>COLAB (</a:t>
            </a:r>
            <a:r>
              <a:rPr lang="en-US" dirty="0">
                <a:hlinkClick r:id="rId5"/>
              </a:rPr>
              <a:t>https://colab.research.google.com/</a:t>
            </a:r>
            <a:r>
              <a:rPr lang="en-US" dirty="0"/>
              <a:t> )</a:t>
            </a:r>
          </a:p>
          <a:p>
            <a:r>
              <a:rPr lang="en-HK" dirty="0">
                <a:solidFill>
                  <a:srgbClr val="3C4043"/>
                </a:solidFill>
                <a:latin typeface="arial" panose="020B0604020202020204" pitchFamily="34" charset="0"/>
              </a:rPr>
              <a:t>SKLEARN (</a:t>
            </a:r>
            <a:r>
              <a:rPr lang="en-HK" dirty="0">
                <a:solidFill>
                  <a:srgbClr val="3C4043"/>
                </a:solidFill>
                <a:latin typeface="arial" panose="020B0604020202020204" pitchFamily="34" charset="0"/>
                <a:hlinkClick r:id="rId6"/>
              </a:rPr>
              <a:t>https://scikit-learn.org/stable/</a:t>
            </a:r>
            <a:r>
              <a:rPr lang="en-HK" dirty="0">
                <a:solidFill>
                  <a:srgbClr val="3C4043"/>
                </a:solidFill>
                <a:latin typeface="arial" panose="020B0604020202020204" pitchFamily="34" charset="0"/>
              </a:rPr>
              <a:t> )</a:t>
            </a:r>
          </a:p>
          <a:p>
            <a:pPr lvl="1"/>
            <a:r>
              <a:rPr lang="en-HK" dirty="0">
                <a:solidFill>
                  <a:srgbClr val="3C4043"/>
                </a:solidFill>
                <a:latin typeface="arial" panose="020B0604020202020204" pitchFamily="34" charset="0"/>
              </a:rPr>
              <a:t>Python based library for machine learning and tools</a:t>
            </a:r>
          </a:p>
          <a:p>
            <a:r>
              <a:rPr lang="en-US" dirty="0"/>
              <a:t>DLIB  for face </a:t>
            </a:r>
            <a:r>
              <a:rPr lang="en-US" dirty="0" err="1"/>
              <a:t>recoigntion</a:t>
            </a:r>
            <a:r>
              <a:rPr lang="en-US" dirty="0"/>
              <a:t> (</a:t>
            </a:r>
            <a:r>
              <a:rPr lang="en-US" dirty="0">
                <a:hlinkClick r:id="rId7"/>
              </a:rPr>
              <a:t>https://pyimagesearch.com/2021/04/19/face-detection-with-dlib-hog-and-cnn/</a:t>
            </a:r>
            <a:r>
              <a:rPr lang="en-US" dirty="0"/>
              <a:t> </a:t>
            </a:r>
          </a:p>
          <a:p>
            <a:r>
              <a:rPr lang="en-US" dirty="0"/>
              <a:t>Sound field </a:t>
            </a:r>
            <a:r>
              <a:rPr lang="en-US" dirty="0">
                <a:hlinkClick r:id="rId8"/>
              </a:rPr>
              <a:t>https://www.sciencedirect.com/topics/engineering/sound-field</a:t>
            </a:r>
            <a:r>
              <a:rPr lang="en-US" dirty="0"/>
              <a:t> </a:t>
            </a:r>
            <a:endParaRPr lang="en-HK" dirty="0"/>
          </a:p>
        </p:txBody>
      </p:sp>
      <p:sp>
        <p:nvSpPr>
          <p:cNvPr id="4" name="Footer Placeholder 3">
            <a:extLst>
              <a:ext uri="{FF2B5EF4-FFF2-40B4-BE49-F238E27FC236}">
                <a16:creationId xmlns:a16="http://schemas.microsoft.com/office/drawing/2014/main" id="{CFF49FE5-6101-58C4-8113-85CEBC0FC799}"/>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B892CEA5-715C-A89F-CB1E-339B4778380A}"/>
              </a:ext>
            </a:extLst>
          </p:cNvPr>
          <p:cNvSpPr>
            <a:spLocks noGrp="1"/>
          </p:cNvSpPr>
          <p:nvPr>
            <p:ph type="sldNum" sz="quarter" idx="12"/>
          </p:nvPr>
        </p:nvSpPr>
        <p:spPr/>
        <p:txBody>
          <a:bodyPr/>
          <a:lstStyle/>
          <a:p>
            <a:fld id="{C0A948C2-FB59-49C2-8DA2-43C250BED816}" type="slidenum">
              <a:rPr lang="en-HK" smtClean="0"/>
              <a:t>53</a:t>
            </a:fld>
            <a:endParaRPr lang="en-HK"/>
          </a:p>
        </p:txBody>
      </p:sp>
    </p:spTree>
    <p:extLst>
      <p:ext uri="{BB962C8B-B14F-4D97-AF65-F5344CB8AC3E}">
        <p14:creationId xmlns:p14="http://schemas.microsoft.com/office/powerpoint/2010/main" val="1612509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91B37-BF77-4141-9FBE-D52E686158E2}"/>
              </a:ext>
            </a:extLst>
          </p:cNvPr>
          <p:cNvSpPr>
            <a:spLocks noGrp="1"/>
          </p:cNvSpPr>
          <p:nvPr>
            <p:ph type="title"/>
          </p:nvPr>
        </p:nvSpPr>
        <p:spPr>
          <a:xfrm>
            <a:off x="324464" y="407379"/>
            <a:ext cx="8229600" cy="574960"/>
          </a:xfrm>
        </p:spPr>
        <p:txBody>
          <a:bodyPr>
            <a:noAutofit/>
          </a:bodyPr>
          <a:lstStyle/>
          <a:p>
            <a:r>
              <a:rPr lang="en-US" sz="2800" dirty="0"/>
              <a:t>Transfer learning for deep net (e.g. over 50 layers): </a:t>
            </a:r>
            <a:br>
              <a:rPr lang="en-US" sz="2000" dirty="0"/>
            </a:br>
            <a:r>
              <a:rPr lang="en-US" sz="2000" dirty="0"/>
              <a:t>leaning using pre-trained weights</a:t>
            </a:r>
          </a:p>
        </p:txBody>
      </p:sp>
      <p:sp>
        <p:nvSpPr>
          <p:cNvPr id="3" name="Content Placeholder 2">
            <a:extLst>
              <a:ext uri="{FF2B5EF4-FFF2-40B4-BE49-F238E27FC236}">
                <a16:creationId xmlns:a16="http://schemas.microsoft.com/office/drawing/2014/main" id="{48E635F8-7591-45E3-966A-F2507025FED6}"/>
              </a:ext>
            </a:extLst>
          </p:cNvPr>
          <p:cNvSpPr>
            <a:spLocks noGrp="1"/>
          </p:cNvSpPr>
          <p:nvPr>
            <p:ph idx="1"/>
          </p:nvPr>
        </p:nvSpPr>
        <p:spPr>
          <a:xfrm>
            <a:off x="228599" y="6356351"/>
            <a:ext cx="8554065" cy="498582"/>
          </a:xfrm>
        </p:spPr>
        <p:txBody>
          <a:bodyPr>
            <a:normAutofit lnSpcReduction="10000"/>
          </a:bodyPr>
          <a:lstStyle/>
          <a:p>
            <a:r>
              <a:rPr lang="en-US" sz="1100" dirty="0">
                <a:hlinkClick r:id="rId2"/>
              </a:rPr>
              <a:t>https://neptune.ai/blog/transfer-learning-guide-examples-for-images-and-text-in-keras</a:t>
            </a:r>
          </a:p>
          <a:p>
            <a:r>
              <a:rPr lang="en-US" sz="1100" dirty="0">
                <a:hlinkClick r:id="rId2"/>
              </a:rPr>
              <a:t>https://medium.datadriveninvestor.com/introducing-transfer-learning-as-your-next-engine-to-drive-future-innovations-5e81a15bb56</a:t>
            </a:r>
            <a:r>
              <a:rPr lang="en-US" sz="1100" dirty="0"/>
              <a:t> 7 </a:t>
            </a:r>
          </a:p>
        </p:txBody>
      </p:sp>
      <p:sp>
        <p:nvSpPr>
          <p:cNvPr id="4" name="Footer Placeholder 3">
            <a:extLst>
              <a:ext uri="{FF2B5EF4-FFF2-40B4-BE49-F238E27FC236}">
                <a16:creationId xmlns:a16="http://schemas.microsoft.com/office/drawing/2014/main" id="{8F30721E-D06D-4243-96ED-1E4C502604AB}"/>
              </a:ext>
            </a:extLst>
          </p:cNvPr>
          <p:cNvSpPr>
            <a:spLocks noGrp="1"/>
          </p:cNvSpPr>
          <p:nvPr>
            <p:ph type="ftr" sz="quarter" idx="11"/>
          </p:nvPr>
        </p:nvSpPr>
        <p:spPr/>
        <p:txBody>
          <a:bodyPr/>
          <a:lstStyle/>
          <a:p>
            <a:r>
              <a:rPr lang="en-US" altLang="en-US"/>
              <a:t>AI for visually impaired 231124 (v28a)</a:t>
            </a:r>
          </a:p>
        </p:txBody>
      </p:sp>
      <p:sp>
        <p:nvSpPr>
          <p:cNvPr id="5" name="Slide Number Placeholder 4">
            <a:extLst>
              <a:ext uri="{FF2B5EF4-FFF2-40B4-BE49-F238E27FC236}">
                <a16:creationId xmlns:a16="http://schemas.microsoft.com/office/drawing/2014/main" id="{2F092A25-8302-4C29-B64D-502587A4D834}"/>
              </a:ext>
            </a:extLst>
          </p:cNvPr>
          <p:cNvSpPr>
            <a:spLocks noGrp="1"/>
          </p:cNvSpPr>
          <p:nvPr>
            <p:ph type="sldNum" sz="quarter" idx="12"/>
          </p:nvPr>
        </p:nvSpPr>
        <p:spPr/>
        <p:txBody>
          <a:bodyPr/>
          <a:lstStyle/>
          <a:p>
            <a:fld id="{6C5C3E90-4FE7-4819-A653-72C8A991D393}" type="slidenum">
              <a:rPr lang="en-US" altLang="en-US" smtClean="0"/>
              <a:pPr/>
              <a:t>54</a:t>
            </a:fld>
            <a:endParaRPr lang="en-US" altLang="en-US"/>
          </a:p>
        </p:txBody>
      </p:sp>
      <p:pic>
        <p:nvPicPr>
          <p:cNvPr id="9" name="Picture 8">
            <a:extLst>
              <a:ext uri="{FF2B5EF4-FFF2-40B4-BE49-F238E27FC236}">
                <a16:creationId xmlns:a16="http://schemas.microsoft.com/office/drawing/2014/main" id="{7FCEBE63-7F79-4F25-A8E6-F40EE260813E}"/>
              </a:ext>
            </a:extLst>
          </p:cNvPr>
          <p:cNvPicPr>
            <a:picLocks noChangeAspect="1"/>
          </p:cNvPicPr>
          <p:nvPr/>
        </p:nvPicPr>
        <p:blipFill>
          <a:blip r:embed="rId3"/>
          <a:stretch>
            <a:fillRect/>
          </a:stretch>
        </p:blipFill>
        <p:spPr>
          <a:xfrm>
            <a:off x="502577" y="1233027"/>
            <a:ext cx="6288747" cy="4989866"/>
          </a:xfrm>
          <a:prstGeom prst="rect">
            <a:avLst/>
          </a:prstGeom>
        </p:spPr>
      </p:pic>
      <p:sp>
        <p:nvSpPr>
          <p:cNvPr id="10" name="TextBox 9">
            <a:extLst>
              <a:ext uri="{FF2B5EF4-FFF2-40B4-BE49-F238E27FC236}">
                <a16:creationId xmlns:a16="http://schemas.microsoft.com/office/drawing/2014/main" id="{67E3BB75-BF95-4346-AD89-37C3BDA90BAC}"/>
              </a:ext>
            </a:extLst>
          </p:cNvPr>
          <p:cNvSpPr txBox="1"/>
          <p:nvPr/>
        </p:nvSpPr>
        <p:spPr>
          <a:xfrm>
            <a:off x="2438400" y="5707176"/>
            <a:ext cx="3129255" cy="646331"/>
          </a:xfrm>
          <a:prstGeom prst="rect">
            <a:avLst/>
          </a:prstGeom>
          <a:noFill/>
        </p:spPr>
        <p:txBody>
          <a:bodyPr wrap="none" rtlCol="0">
            <a:spAutoFit/>
          </a:bodyPr>
          <a:lstStyle/>
          <a:p>
            <a:r>
              <a:rPr lang="en-US" dirty="0"/>
              <a:t>Use</a:t>
            </a:r>
          </a:p>
          <a:p>
            <a:r>
              <a:rPr lang="en-US" dirty="0"/>
              <a:t>Pre-trained-CNN        NEW TASK</a:t>
            </a:r>
          </a:p>
        </p:txBody>
      </p:sp>
      <p:sp>
        <p:nvSpPr>
          <p:cNvPr id="11" name="TextBox 10">
            <a:extLst>
              <a:ext uri="{FF2B5EF4-FFF2-40B4-BE49-F238E27FC236}">
                <a16:creationId xmlns:a16="http://schemas.microsoft.com/office/drawing/2014/main" id="{1CB432F5-67A5-4D58-B5C2-D9BC60E51266}"/>
              </a:ext>
            </a:extLst>
          </p:cNvPr>
          <p:cNvSpPr txBox="1"/>
          <p:nvPr/>
        </p:nvSpPr>
        <p:spPr>
          <a:xfrm>
            <a:off x="7066340" y="2565080"/>
            <a:ext cx="1905000" cy="1200329"/>
          </a:xfrm>
          <a:prstGeom prst="rect">
            <a:avLst/>
          </a:prstGeom>
          <a:noFill/>
        </p:spPr>
        <p:txBody>
          <a:bodyPr wrap="square" rtlCol="0">
            <a:spAutoFit/>
          </a:bodyPr>
          <a:lstStyle/>
          <a:p>
            <a:r>
              <a:rPr lang="en-US" dirty="0"/>
              <a:t>Slow: Take long tine to train and require a lot of data. </a:t>
            </a:r>
          </a:p>
        </p:txBody>
      </p:sp>
      <p:sp>
        <p:nvSpPr>
          <p:cNvPr id="12" name="TextBox 11">
            <a:extLst>
              <a:ext uri="{FF2B5EF4-FFF2-40B4-BE49-F238E27FC236}">
                <a16:creationId xmlns:a16="http://schemas.microsoft.com/office/drawing/2014/main" id="{2390BF55-1A50-40AE-ABE1-5859A9EAEBF8}"/>
              </a:ext>
            </a:extLst>
          </p:cNvPr>
          <p:cNvSpPr txBox="1"/>
          <p:nvPr/>
        </p:nvSpPr>
        <p:spPr>
          <a:xfrm>
            <a:off x="7064628" y="4935064"/>
            <a:ext cx="1905000" cy="646331"/>
          </a:xfrm>
          <a:prstGeom prst="rect">
            <a:avLst/>
          </a:prstGeom>
          <a:noFill/>
        </p:spPr>
        <p:txBody>
          <a:bodyPr wrap="square" rtlCol="0">
            <a:spAutoFit/>
          </a:bodyPr>
          <a:lstStyle/>
          <a:p>
            <a:r>
              <a:rPr lang="en-US" dirty="0"/>
              <a:t>Fast: Can be very efficient to tarin</a:t>
            </a:r>
          </a:p>
        </p:txBody>
      </p:sp>
    </p:spTree>
    <p:extLst>
      <p:ext uri="{BB962C8B-B14F-4D97-AF65-F5344CB8AC3E}">
        <p14:creationId xmlns:p14="http://schemas.microsoft.com/office/powerpoint/2010/main" val="2604564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6156-2D99-46C9-9883-83381DBC3B1C}"/>
              </a:ext>
            </a:extLst>
          </p:cNvPr>
          <p:cNvSpPr>
            <a:spLocks noGrp="1"/>
          </p:cNvSpPr>
          <p:nvPr>
            <p:ph type="title"/>
          </p:nvPr>
        </p:nvSpPr>
        <p:spPr>
          <a:xfrm>
            <a:off x="457200" y="208827"/>
            <a:ext cx="8229600" cy="1143000"/>
          </a:xfrm>
        </p:spPr>
        <p:txBody>
          <a:bodyPr>
            <a:normAutofit/>
          </a:bodyPr>
          <a:lstStyle/>
          <a:p>
            <a:r>
              <a:rPr lang="en-US" dirty="0"/>
              <a:t>How to implement transfer learning</a:t>
            </a:r>
          </a:p>
        </p:txBody>
      </p:sp>
      <p:sp>
        <p:nvSpPr>
          <p:cNvPr id="3" name="Content Placeholder 2">
            <a:extLst>
              <a:ext uri="{FF2B5EF4-FFF2-40B4-BE49-F238E27FC236}">
                <a16:creationId xmlns:a16="http://schemas.microsoft.com/office/drawing/2014/main" id="{DC8EE13F-7164-478F-9720-92892A06CC6D}"/>
              </a:ext>
            </a:extLst>
          </p:cNvPr>
          <p:cNvSpPr>
            <a:spLocks noGrp="1"/>
          </p:cNvSpPr>
          <p:nvPr>
            <p:ph idx="1"/>
          </p:nvPr>
        </p:nvSpPr>
        <p:spPr>
          <a:xfrm>
            <a:off x="123825" y="2308403"/>
            <a:ext cx="8229600" cy="4525963"/>
          </a:xfrm>
        </p:spPr>
        <p:txBody>
          <a:bodyPr>
            <a:normAutofit/>
          </a:bodyPr>
          <a:lstStyle/>
          <a:p>
            <a:pPr marL="342900" lvl="0" indent="-342900">
              <a:lnSpc>
                <a:spcPct val="107000"/>
              </a:lnSpc>
              <a:spcAft>
                <a:spcPts val="800"/>
              </a:spcAft>
              <a:buFont typeface="+mj-lt"/>
              <a:buAutoNum type="arabicParenR"/>
              <a:tabLst>
                <a:tab pos="457200"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Obtain the pre-trained model</a:t>
            </a:r>
            <a:endParaRPr lang="en-HK"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Create a base model</a:t>
            </a:r>
            <a:endParaRPr lang="en-HK"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Freeze layers</a:t>
            </a:r>
            <a:endParaRPr lang="en-HK"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Add new trainable layers </a:t>
            </a:r>
            <a:endParaRPr lang="en-HK"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arenR"/>
              <a:tabLst>
                <a:tab pos="457200" algn="l"/>
              </a:tabLs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Train the new layers on the dataset</a:t>
            </a:r>
          </a:p>
          <a:p>
            <a:pPr marL="342900" lvl="0" indent="-342900">
              <a:lnSpc>
                <a:spcPct val="107000"/>
              </a:lnSpc>
              <a:spcAft>
                <a:spcPts val="800"/>
              </a:spcAft>
              <a:buFont typeface="+mj-lt"/>
              <a:buAutoNum type="arabicParenR"/>
              <a:tabLst>
                <a:tab pos="457200" algn="l"/>
              </a:tabLst>
            </a:pPr>
            <a:r>
              <a:rPr lang="it-IT" sz="2000" b="0" i="0" dirty="0">
                <a:solidFill>
                  <a:srgbClr val="212529"/>
                </a:solidFill>
                <a:effectLst/>
                <a:latin typeface="Mulish"/>
              </a:rPr>
              <a:t>Improve the model via fine-tuning</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2400" dirty="0"/>
              <a:t>Idea: In transfer learning, a downstream task uses the output of a previous task. It applies the knowledge of the pretrained model to a new problem.</a:t>
            </a:r>
          </a:p>
        </p:txBody>
      </p:sp>
      <p:sp>
        <p:nvSpPr>
          <p:cNvPr id="4" name="Footer Placeholder 3">
            <a:extLst>
              <a:ext uri="{FF2B5EF4-FFF2-40B4-BE49-F238E27FC236}">
                <a16:creationId xmlns:a16="http://schemas.microsoft.com/office/drawing/2014/main" id="{EB168B69-5692-4D85-9D51-022C1B0EAAE1}"/>
              </a:ext>
            </a:extLst>
          </p:cNvPr>
          <p:cNvSpPr>
            <a:spLocks noGrp="1"/>
          </p:cNvSpPr>
          <p:nvPr>
            <p:ph type="ftr" sz="quarter" idx="11"/>
          </p:nvPr>
        </p:nvSpPr>
        <p:spPr/>
        <p:txBody>
          <a:bodyPr/>
          <a:lstStyle/>
          <a:p>
            <a:r>
              <a:rPr lang="en-US" altLang="en-US"/>
              <a:t>AI for visually impaired 231124 (v28a)</a:t>
            </a:r>
          </a:p>
        </p:txBody>
      </p:sp>
      <p:sp>
        <p:nvSpPr>
          <p:cNvPr id="5" name="Slide Number Placeholder 4">
            <a:extLst>
              <a:ext uri="{FF2B5EF4-FFF2-40B4-BE49-F238E27FC236}">
                <a16:creationId xmlns:a16="http://schemas.microsoft.com/office/drawing/2014/main" id="{47712FA3-519E-4E0E-9179-E1503126C82D}"/>
              </a:ext>
            </a:extLst>
          </p:cNvPr>
          <p:cNvSpPr>
            <a:spLocks noGrp="1"/>
          </p:cNvSpPr>
          <p:nvPr>
            <p:ph type="sldNum" sz="quarter" idx="12"/>
          </p:nvPr>
        </p:nvSpPr>
        <p:spPr/>
        <p:txBody>
          <a:bodyPr/>
          <a:lstStyle/>
          <a:p>
            <a:fld id="{6C5C3E90-4FE7-4819-A653-72C8A991D393}" type="slidenum">
              <a:rPr lang="en-US" altLang="en-US" smtClean="0"/>
              <a:pPr/>
              <a:t>55</a:t>
            </a:fld>
            <a:endParaRPr lang="en-US" altLang="en-US"/>
          </a:p>
        </p:txBody>
      </p:sp>
      <p:sp>
        <p:nvSpPr>
          <p:cNvPr id="7" name="TextBox 6">
            <a:extLst>
              <a:ext uri="{FF2B5EF4-FFF2-40B4-BE49-F238E27FC236}">
                <a16:creationId xmlns:a16="http://schemas.microsoft.com/office/drawing/2014/main" id="{83A11996-258D-B29E-C192-CD8E8B0A440A}"/>
              </a:ext>
            </a:extLst>
          </p:cNvPr>
          <p:cNvSpPr txBox="1"/>
          <p:nvPr/>
        </p:nvSpPr>
        <p:spPr>
          <a:xfrm>
            <a:off x="380019" y="1518648"/>
            <a:ext cx="1676400" cy="1477328"/>
          </a:xfrm>
          <a:prstGeom prst="rect">
            <a:avLst/>
          </a:prstGeom>
          <a:noFill/>
        </p:spPr>
        <p:txBody>
          <a:bodyPr wrap="square">
            <a:spAutoFit/>
          </a:bodyPr>
          <a:lstStyle/>
          <a:p>
            <a:r>
              <a:rPr lang="en-US" b="0" i="0" dirty="0">
                <a:solidFill>
                  <a:srgbClr val="212529"/>
                </a:solidFill>
                <a:effectLst/>
                <a:latin typeface="Mulish"/>
              </a:rPr>
              <a:t>1) Obtain the pre-trained model</a:t>
            </a:r>
            <a:br>
              <a:rPr lang="en-US" b="0" i="0" dirty="0">
                <a:solidFill>
                  <a:srgbClr val="212529"/>
                </a:solidFill>
                <a:effectLst/>
                <a:latin typeface="Mulish"/>
              </a:rPr>
            </a:br>
            <a:endParaRPr lang="en-US" b="0" i="0" dirty="0">
              <a:solidFill>
                <a:srgbClr val="212529"/>
              </a:solidFill>
              <a:effectLst/>
              <a:latin typeface="Mulish"/>
            </a:endParaRPr>
          </a:p>
          <a:p>
            <a:endParaRPr lang="en-HK" dirty="0"/>
          </a:p>
        </p:txBody>
      </p:sp>
      <p:sp>
        <p:nvSpPr>
          <p:cNvPr id="10" name="TextBox 9">
            <a:extLst>
              <a:ext uri="{FF2B5EF4-FFF2-40B4-BE49-F238E27FC236}">
                <a16:creationId xmlns:a16="http://schemas.microsoft.com/office/drawing/2014/main" id="{8552F203-0F80-A8C2-0D12-DFF9F42D4270}"/>
              </a:ext>
            </a:extLst>
          </p:cNvPr>
          <p:cNvSpPr txBox="1"/>
          <p:nvPr/>
        </p:nvSpPr>
        <p:spPr>
          <a:xfrm>
            <a:off x="2054492" y="1623552"/>
            <a:ext cx="1495425" cy="646331"/>
          </a:xfrm>
          <a:prstGeom prst="rect">
            <a:avLst/>
          </a:prstGeom>
          <a:noFill/>
        </p:spPr>
        <p:txBody>
          <a:bodyPr wrap="square">
            <a:spAutoFit/>
          </a:bodyPr>
          <a:lstStyle/>
          <a:p>
            <a:r>
              <a:rPr lang="en-US" b="0" i="0" dirty="0">
                <a:solidFill>
                  <a:srgbClr val="212529"/>
                </a:solidFill>
                <a:effectLst/>
                <a:latin typeface="Mulish"/>
              </a:rPr>
              <a:t>2) Create a base model</a:t>
            </a:r>
            <a:endParaRPr lang="en-HK" dirty="0"/>
          </a:p>
        </p:txBody>
      </p:sp>
      <p:sp>
        <p:nvSpPr>
          <p:cNvPr id="12" name="TextBox 11">
            <a:extLst>
              <a:ext uri="{FF2B5EF4-FFF2-40B4-BE49-F238E27FC236}">
                <a16:creationId xmlns:a16="http://schemas.microsoft.com/office/drawing/2014/main" id="{5419C213-FD10-EFDA-C1B1-5209C8BE1291}"/>
              </a:ext>
            </a:extLst>
          </p:cNvPr>
          <p:cNvSpPr txBox="1"/>
          <p:nvPr/>
        </p:nvSpPr>
        <p:spPr>
          <a:xfrm>
            <a:off x="3492909" y="1644721"/>
            <a:ext cx="1246564" cy="923330"/>
          </a:xfrm>
          <a:prstGeom prst="rect">
            <a:avLst/>
          </a:prstGeom>
          <a:noFill/>
        </p:spPr>
        <p:txBody>
          <a:bodyPr wrap="square">
            <a:spAutoFit/>
          </a:bodyPr>
          <a:lstStyle/>
          <a:p>
            <a:r>
              <a:rPr lang="en-US" b="0" i="0" dirty="0">
                <a:solidFill>
                  <a:srgbClr val="212529"/>
                </a:solidFill>
                <a:effectLst/>
                <a:latin typeface="Mulish"/>
              </a:rPr>
              <a:t>3) Freeze layers</a:t>
            </a:r>
            <a:br>
              <a:rPr lang="en-US" b="0" i="0" dirty="0">
                <a:solidFill>
                  <a:srgbClr val="212529"/>
                </a:solidFill>
                <a:effectLst/>
                <a:latin typeface="Mulish"/>
              </a:rPr>
            </a:br>
            <a:endParaRPr lang="en-HK" dirty="0"/>
          </a:p>
        </p:txBody>
      </p:sp>
      <p:sp>
        <p:nvSpPr>
          <p:cNvPr id="14" name="TextBox 13">
            <a:extLst>
              <a:ext uri="{FF2B5EF4-FFF2-40B4-BE49-F238E27FC236}">
                <a16:creationId xmlns:a16="http://schemas.microsoft.com/office/drawing/2014/main" id="{9A182F3E-EBB5-3FFA-5716-C0D70FD20B37}"/>
              </a:ext>
            </a:extLst>
          </p:cNvPr>
          <p:cNvSpPr txBox="1"/>
          <p:nvPr/>
        </p:nvSpPr>
        <p:spPr>
          <a:xfrm>
            <a:off x="4682023" y="1579104"/>
            <a:ext cx="1513319" cy="923330"/>
          </a:xfrm>
          <a:prstGeom prst="rect">
            <a:avLst/>
          </a:prstGeom>
          <a:noFill/>
        </p:spPr>
        <p:txBody>
          <a:bodyPr wrap="square">
            <a:spAutoFit/>
          </a:bodyPr>
          <a:lstStyle/>
          <a:p>
            <a:r>
              <a:rPr lang="en-US" b="0" i="0" dirty="0">
                <a:solidFill>
                  <a:srgbClr val="212529"/>
                </a:solidFill>
                <a:effectLst/>
                <a:latin typeface="Mulish"/>
              </a:rPr>
              <a:t>4) Add new trainable layers </a:t>
            </a:r>
            <a:endParaRPr lang="en-HK" dirty="0"/>
          </a:p>
        </p:txBody>
      </p:sp>
      <p:sp>
        <p:nvSpPr>
          <p:cNvPr id="16" name="TextBox 15">
            <a:extLst>
              <a:ext uri="{FF2B5EF4-FFF2-40B4-BE49-F238E27FC236}">
                <a16:creationId xmlns:a16="http://schemas.microsoft.com/office/drawing/2014/main" id="{83634FFE-3656-0E04-45CA-94B7881F42FF}"/>
              </a:ext>
            </a:extLst>
          </p:cNvPr>
          <p:cNvSpPr txBox="1"/>
          <p:nvPr/>
        </p:nvSpPr>
        <p:spPr>
          <a:xfrm>
            <a:off x="5953429" y="1607461"/>
            <a:ext cx="1618946" cy="923330"/>
          </a:xfrm>
          <a:prstGeom prst="rect">
            <a:avLst/>
          </a:prstGeom>
          <a:noFill/>
        </p:spPr>
        <p:txBody>
          <a:bodyPr wrap="square">
            <a:spAutoFit/>
          </a:bodyPr>
          <a:lstStyle/>
          <a:p>
            <a:r>
              <a:rPr lang="en-US" sz="1800" b="0" i="0" dirty="0">
                <a:solidFill>
                  <a:srgbClr val="212529"/>
                </a:solidFill>
                <a:effectLst/>
                <a:latin typeface="Mulish"/>
              </a:rPr>
              <a:t>5) Train the new layers on the dataset</a:t>
            </a:r>
            <a:endParaRPr lang="en-HK" dirty="0"/>
          </a:p>
        </p:txBody>
      </p:sp>
      <p:sp>
        <p:nvSpPr>
          <p:cNvPr id="17" name="Arrow: Right 16">
            <a:extLst>
              <a:ext uri="{FF2B5EF4-FFF2-40B4-BE49-F238E27FC236}">
                <a16:creationId xmlns:a16="http://schemas.microsoft.com/office/drawing/2014/main" id="{89CED985-8A7C-6465-E867-B5B7E320B4A7}"/>
              </a:ext>
            </a:extLst>
          </p:cNvPr>
          <p:cNvSpPr/>
          <p:nvPr/>
        </p:nvSpPr>
        <p:spPr>
          <a:xfrm>
            <a:off x="425476" y="995961"/>
            <a:ext cx="1550060" cy="1901516"/>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8" name="Arrow: Right 17">
            <a:extLst>
              <a:ext uri="{FF2B5EF4-FFF2-40B4-BE49-F238E27FC236}">
                <a16:creationId xmlns:a16="http://schemas.microsoft.com/office/drawing/2014/main" id="{44ADE87D-233A-9FFA-3CA8-99020020806A}"/>
              </a:ext>
            </a:extLst>
          </p:cNvPr>
          <p:cNvSpPr/>
          <p:nvPr/>
        </p:nvSpPr>
        <p:spPr>
          <a:xfrm>
            <a:off x="1968009" y="1068986"/>
            <a:ext cx="1495425" cy="1755465"/>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9" name="Arrow: Right 18">
            <a:extLst>
              <a:ext uri="{FF2B5EF4-FFF2-40B4-BE49-F238E27FC236}">
                <a16:creationId xmlns:a16="http://schemas.microsoft.com/office/drawing/2014/main" id="{F3CBF17D-6F54-BD00-46E7-7BF098A7A43C}"/>
              </a:ext>
            </a:extLst>
          </p:cNvPr>
          <p:cNvSpPr/>
          <p:nvPr/>
        </p:nvSpPr>
        <p:spPr>
          <a:xfrm>
            <a:off x="3495158" y="1148027"/>
            <a:ext cx="1135093" cy="1597379"/>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Arrow: Right 19">
            <a:extLst>
              <a:ext uri="{FF2B5EF4-FFF2-40B4-BE49-F238E27FC236}">
                <a16:creationId xmlns:a16="http://schemas.microsoft.com/office/drawing/2014/main" id="{3F225156-1953-0682-0A8B-6F39A51C8E05}"/>
              </a:ext>
            </a:extLst>
          </p:cNvPr>
          <p:cNvSpPr/>
          <p:nvPr/>
        </p:nvSpPr>
        <p:spPr>
          <a:xfrm>
            <a:off x="4665439" y="1068986"/>
            <a:ext cx="1354361" cy="1830488"/>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1" name="Arrow: Right 20">
            <a:extLst>
              <a:ext uri="{FF2B5EF4-FFF2-40B4-BE49-F238E27FC236}">
                <a16:creationId xmlns:a16="http://schemas.microsoft.com/office/drawing/2014/main" id="{33DC7C5C-7367-CB0E-D01C-80C42C7FD22F}"/>
              </a:ext>
            </a:extLst>
          </p:cNvPr>
          <p:cNvSpPr/>
          <p:nvPr/>
        </p:nvSpPr>
        <p:spPr>
          <a:xfrm>
            <a:off x="6032909" y="1113203"/>
            <a:ext cx="1354361" cy="185513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2" name="TextBox 21">
            <a:extLst>
              <a:ext uri="{FF2B5EF4-FFF2-40B4-BE49-F238E27FC236}">
                <a16:creationId xmlns:a16="http://schemas.microsoft.com/office/drawing/2014/main" id="{D170441A-AD1C-105E-8A6F-594176AEC005}"/>
              </a:ext>
            </a:extLst>
          </p:cNvPr>
          <p:cNvSpPr txBox="1"/>
          <p:nvPr/>
        </p:nvSpPr>
        <p:spPr>
          <a:xfrm>
            <a:off x="3945204" y="3313420"/>
            <a:ext cx="5017821" cy="1200329"/>
          </a:xfrm>
          <a:prstGeom prst="rect">
            <a:avLst/>
          </a:prstGeom>
          <a:noFill/>
        </p:spPr>
        <p:txBody>
          <a:bodyPr wrap="square" rtlCol="0">
            <a:spAutoFit/>
          </a:bodyPr>
          <a:lstStyle/>
          <a:p>
            <a:r>
              <a:rPr lang="en-US" dirty="0">
                <a:hlinkClick r:id="rId2"/>
              </a:rPr>
              <a:t>https://neptune.ai/blog/transfer-learning-guide-examples-for-images-and-text-in-keras</a:t>
            </a:r>
            <a:r>
              <a:rPr lang="en-US" dirty="0"/>
              <a:t> </a:t>
            </a:r>
          </a:p>
          <a:p>
            <a:r>
              <a:rPr lang="en-US" dirty="0">
                <a:hlinkClick r:id="rId3"/>
              </a:rPr>
              <a:t>https://www.baeldung.com/cs/downstream-tasks</a:t>
            </a:r>
            <a:r>
              <a:rPr lang="en-US" dirty="0"/>
              <a:t> </a:t>
            </a:r>
          </a:p>
          <a:p>
            <a:endParaRPr lang="en-HK" dirty="0"/>
          </a:p>
        </p:txBody>
      </p:sp>
      <p:sp>
        <p:nvSpPr>
          <p:cNvPr id="6" name="Arrow: Right 5">
            <a:extLst>
              <a:ext uri="{FF2B5EF4-FFF2-40B4-BE49-F238E27FC236}">
                <a16:creationId xmlns:a16="http://schemas.microsoft.com/office/drawing/2014/main" id="{48283307-B775-E218-2E55-1A3A00DBB9D0}"/>
              </a:ext>
            </a:extLst>
          </p:cNvPr>
          <p:cNvSpPr/>
          <p:nvPr/>
        </p:nvSpPr>
        <p:spPr>
          <a:xfrm>
            <a:off x="7404662" y="1154223"/>
            <a:ext cx="1468766" cy="1855131"/>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TextBox 8">
            <a:extLst>
              <a:ext uri="{FF2B5EF4-FFF2-40B4-BE49-F238E27FC236}">
                <a16:creationId xmlns:a16="http://schemas.microsoft.com/office/drawing/2014/main" id="{AA2D18E2-28B5-8D39-9B5A-BCDB9E01A971}"/>
              </a:ext>
            </a:extLst>
          </p:cNvPr>
          <p:cNvSpPr txBox="1"/>
          <p:nvPr/>
        </p:nvSpPr>
        <p:spPr>
          <a:xfrm>
            <a:off x="7360110" y="1630089"/>
            <a:ext cx="1513318" cy="923330"/>
          </a:xfrm>
          <a:prstGeom prst="rect">
            <a:avLst/>
          </a:prstGeom>
          <a:noFill/>
        </p:spPr>
        <p:txBody>
          <a:bodyPr wrap="square">
            <a:spAutoFit/>
          </a:bodyPr>
          <a:lstStyle/>
          <a:p>
            <a:r>
              <a:rPr lang="it-IT" sz="1800" b="0" i="0" dirty="0">
                <a:solidFill>
                  <a:srgbClr val="212529"/>
                </a:solidFill>
                <a:effectLst/>
                <a:latin typeface="Mulish"/>
              </a:rPr>
              <a:t>6)Improve the model via fine-tuning</a:t>
            </a:r>
            <a:endParaRPr lang="en-HK" dirty="0"/>
          </a:p>
        </p:txBody>
      </p:sp>
    </p:spTree>
    <p:extLst>
      <p:ext uri="{BB962C8B-B14F-4D97-AF65-F5344CB8AC3E}">
        <p14:creationId xmlns:p14="http://schemas.microsoft.com/office/powerpoint/2010/main" val="2896450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C4E7-BA04-B0CB-EC15-3DFF4044BC12}"/>
              </a:ext>
            </a:extLst>
          </p:cNvPr>
          <p:cNvSpPr>
            <a:spLocks noGrp="1"/>
          </p:cNvSpPr>
          <p:nvPr>
            <p:ph type="title"/>
          </p:nvPr>
        </p:nvSpPr>
        <p:spPr/>
        <p:txBody>
          <a:bodyPr/>
          <a:lstStyle/>
          <a:p>
            <a:r>
              <a:rPr lang="en-US" dirty="0"/>
              <a:t>Speech synthesis</a:t>
            </a:r>
            <a:endParaRPr lang="en-HK" dirty="0"/>
          </a:p>
        </p:txBody>
      </p:sp>
      <p:sp>
        <p:nvSpPr>
          <p:cNvPr id="3" name="Content Placeholder 2">
            <a:extLst>
              <a:ext uri="{FF2B5EF4-FFF2-40B4-BE49-F238E27FC236}">
                <a16:creationId xmlns:a16="http://schemas.microsoft.com/office/drawing/2014/main" id="{0AFE5B78-5729-BCB7-B2C6-0070805B0FB2}"/>
              </a:ext>
            </a:extLst>
          </p:cNvPr>
          <p:cNvSpPr>
            <a:spLocks noGrp="1"/>
          </p:cNvSpPr>
          <p:nvPr>
            <p:ph idx="1"/>
          </p:nvPr>
        </p:nvSpPr>
        <p:spPr/>
        <p:txBody>
          <a:bodyPr/>
          <a:lstStyle/>
          <a:p>
            <a:r>
              <a:rPr lang="en-HK" dirty="0">
                <a:hlinkClick r:id="rId2"/>
              </a:rPr>
              <a:t>https://reintech.io/blog/how-to-create-a-speech-synthesis-system-with-gtts</a:t>
            </a:r>
            <a:r>
              <a:rPr lang="en-HK" dirty="0"/>
              <a:t> </a:t>
            </a:r>
          </a:p>
          <a:p>
            <a:r>
              <a:rPr lang="en-HK" dirty="0"/>
              <a:t>Demo</a:t>
            </a:r>
          </a:p>
          <a:p>
            <a:r>
              <a:rPr lang="en-HK" dirty="0">
                <a:hlinkClick r:id="rId3"/>
              </a:rPr>
              <a:t>https://www.youtube.com/shorts/KbWQ2wETInY</a:t>
            </a:r>
            <a:r>
              <a:rPr lang="en-HK" dirty="0"/>
              <a:t> </a:t>
            </a:r>
          </a:p>
        </p:txBody>
      </p:sp>
      <p:sp>
        <p:nvSpPr>
          <p:cNvPr id="4" name="Footer Placeholder 3">
            <a:extLst>
              <a:ext uri="{FF2B5EF4-FFF2-40B4-BE49-F238E27FC236}">
                <a16:creationId xmlns:a16="http://schemas.microsoft.com/office/drawing/2014/main" id="{BA378FFE-C1D4-1388-0A1C-7455365115CF}"/>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E8BC9C43-2AC5-42EC-B7A3-BF01C49FBB16}"/>
              </a:ext>
            </a:extLst>
          </p:cNvPr>
          <p:cNvSpPr>
            <a:spLocks noGrp="1"/>
          </p:cNvSpPr>
          <p:nvPr>
            <p:ph type="sldNum" sz="quarter" idx="12"/>
          </p:nvPr>
        </p:nvSpPr>
        <p:spPr/>
        <p:txBody>
          <a:bodyPr/>
          <a:lstStyle/>
          <a:p>
            <a:fld id="{C0A948C2-FB59-49C2-8DA2-43C250BED816}" type="slidenum">
              <a:rPr lang="en-HK" smtClean="0"/>
              <a:t>56</a:t>
            </a:fld>
            <a:endParaRPr lang="en-HK"/>
          </a:p>
        </p:txBody>
      </p:sp>
      <p:pic>
        <p:nvPicPr>
          <p:cNvPr id="11" name="Picture 10">
            <a:extLst>
              <a:ext uri="{FF2B5EF4-FFF2-40B4-BE49-F238E27FC236}">
                <a16:creationId xmlns:a16="http://schemas.microsoft.com/office/drawing/2014/main" id="{17894FA5-FE19-5971-8F65-9E47A70E6106}"/>
              </a:ext>
            </a:extLst>
          </p:cNvPr>
          <p:cNvPicPr>
            <a:picLocks noChangeAspect="1"/>
          </p:cNvPicPr>
          <p:nvPr/>
        </p:nvPicPr>
        <p:blipFill>
          <a:blip r:embed="rId4"/>
          <a:stretch>
            <a:fillRect/>
          </a:stretch>
        </p:blipFill>
        <p:spPr>
          <a:xfrm>
            <a:off x="2538413" y="3828361"/>
            <a:ext cx="3062288" cy="2177151"/>
          </a:xfrm>
          <a:prstGeom prst="rect">
            <a:avLst/>
          </a:prstGeom>
        </p:spPr>
      </p:pic>
    </p:spTree>
    <p:extLst>
      <p:ext uri="{BB962C8B-B14F-4D97-AF65-F5344CB8AC3E}">
        <p14:creationId xmlns:p14="http://schemas.microsoft.com/office/powerpoint/2010/main" val="17434777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2E5B-DE73-0F2C-1ED2-06A8D4390BF8}"/>
              </a:ext>
            </a:extLst>
          </p:cNvPr>
          <p:cNvSpPr>
            <a:spLocks noGrp="1"/>
          </p:cNvSpPr>
          <p:nvPr>
            <p:ph type="title"/>
          </p:nvPr>
        </p:nvSpPr>
        <p:spPr/>
        <p:txBody>
          <a:bodyPr/>
          <a:lstStyle/>
          <a:p>
            <a:r>
              <a:rPr lang="en-US" dirty="0"/>
              <a:t>Sound localization and sound field generation</a:t>
            </a:r>
            <a:endParaRPr lang="en-HK" dirty="0"/>
          </a:p>
        </p:txBody>
      </p:sp>
      <p:sp>
        <p:nvSpPr>
          <p:cNvPr id="3" name="Content Placeholder 2">
            <a:extLst>
              <a:ext uri="{FF2B5EF4-FFF2-40B4-BE49-F238E27FC236}">
                <a16:creationId xmlns:a16="http://schemas.microsoft.com/office/drawing/2014/main" id="{36564EB6-00BD-8326-375F-2A7657AD4AFA}"/>
              </a:ext>
            </a:extLst>
          </p:cNvPr>
          <p:cNvSpPr>
            <a:spLocks noGrp="1"/>
          </p:cNvSpPr>
          <p:nvPr>
            <p:ph idx="1"/>
          </p:nvPr>
        </p:nvSpPr>
        <p:spPr>
          <a:xfrm>
            <a:off x="561975" y="1558925"/>
            <a:ext cx="7886700" cy="4351338"/>
          </a:xfrm>
        </p:spPr>
        <p:txBody>
          <a:bodyPr/>
          <a:lstStyle/>
          <a:p>
            <a:r>
              <a:rPr lang="en-HK" dirty="0">
                <a:hlinkClick r:id="rId2"/>
              </a:rPr>
              <a:t>https://en.wikipedia.org/wiki/Stereophonic_sound#/media/File:What_is_stereophonic_effect.png</a:t>
            </a:r>
            <a:r>
              <a:rPr lang="en-HK" dirty="0"/>
              <a:t> </a:t>
            </a:r>
          </a:p>
        </p:txBody>
      </p:sp>
      <p:sp>
        <p:nvSpPr>
          <p:cNvPr id="4" name="Footer Placeholder 3">
            <a:extLst>
              <a:ext uri="{FF2B5EF4-FFF2-40B4-BE49-F238E27FC236}">
                <a16:creationId xmlns:a16="http://schemas.microsoft.com/office/drawing/2014/main" id="{E6D160F5-D4B7-B6A4-C0FA-97F385C43CF4}"/>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4EF77EF7-0E73-DD3B-3D8B-1068844EE4A3}"/>
              </a:ext>
            </a:extLst>
          </p:cNvPr>
          <p:cNvSpPr>
            <a:spLocks noGrp="1"/>
          </p:cNvSpPr>
          <p:nvPr>
            <p:ph type="sldNum" sz="quarter" idx="12"/>
          </p:nvPr>
        </p:nvSpPr>
        <p:spPr/>
        <p:txBody>
          <a:bodyPr/>
          <a:lstStyle/>
          <a:p>
            <a:fld id="{C0A948C2-FB59-49C2-8DA2-43C250BED816}" type="slidenum">
              <a:rPr lang="en-HK" smtClean="0"/>
              <a:t>57</a:t>
            </a:fld>
            <a:endParaRPr lang="en-HK"/>
          </a:p>
        </p:txBody>
      </p:sp>
      <p:pic>
        <p:nvPicPr>
          <p:cNvPr id="6" name="Picture 2" descr="see caption">
            <a:extLst>
              <a:ext uri="{FF2B5EF4-FFF2-40B4-BE49-F238E27FC236}">
                <a16:creationId xmlns:a16="http://schemas.microsoft.com/office/drawing/2014/main" id="{8545B60C-F710-17FD-90CF-EF634278B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957185"/>
            <a:ext cx="6343650" cy="315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69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D62F-5A26-A7DB-5099-D5B8471CE2CC}"/>
              </a:ext>
            </a:extLst>
          </p:cNvPr>
          <p:cNvSpPr>
            <a:spLocks noGrp="1"/>
          </p:cNvSpPr>
          <p:nvPr>
            <p:ph type="title"/>
          </p:nvPr>
        </p:nvSpPr>
        <p:spPr/>
        <p:txBody>
          <a:bodyPr>
            <a:normAutofit fontScale="90000"/>
          </a:bodyPr>
          <a:lstStyle/>
          <a:p>
            <a:r>
              <a:rPr lang="en-US" dirty="0"/>
              <a:t>Dept of sound source</a:t>
            </a:r>
            <a:br>
              <a:rPr lang="en-US" dirty="0"/>
            </a:br>
            <a:r>
              <a:rPr lang="en-US" dirty="0"/>
              <a:t>use reverberation to create depthless</a:t>
            </a:r>
            <a:endParaRPr lang="en-HK" dirty="0"/>
          </a:p>
        </p:txBody>
      </p:sp>
      <p:sp>
        <p:nvSpPr>
          <p:cNvPr id="3" name="Content Placeholder 2">
            <a:extLst>
              <a:ext uri="{FF2B5EF4-FFF2-40B4-BE49-F238E27FC236}">
                <a16:creationId xmlns:a16="http://schemas.microsoft.com/office/drawing/2014/main" id="{3C62C8F5-FF4E-563A-0B70-40C84DAA33E0}"/>
              </a:ext>
            </a:extLst>
          </p:cNvPr>
          <p:cNvSpPr>
            <a:spLocks noGrp="1"/>
          </p:cNvSpPr>
          <p:nvPr>
            <p:ph idx="1"/>
          </p:nvPr>
        </p:nvSpPr>
        <p:spPr/>
        <p:txBody>
          <a:bodyPr/>
          <a:lstStyle/>
          <a:p>
            <a:r>
              <a:rPr lang="en-HK" sz="1800" dirty="0">
                <a:hlinkClick r:id="rId2"/>
              </a:rPr>
              <a:t>http://www.mh-audio.nl/Acoustics/ReverberationTime.html</a:t>
            </a:r>
            <a:r>
              <a:rPr lang="en-HK" sz="1800" dirty="0"/>
              <a:t> </a:t>
            </a:r>
          </a:p>
          <a:p>
            <a:r>
              <a:rPr lang="en-HK" dirty="0"/>
              <a:t>By generating direct sound vs reflected sound (with delay), one can create the dept of the sound source</a:t>
            </a:r>
          </a:p>
        </p:txBody>
      </p:sp>
      <p:sp>
        <p:nvSpPr>
          <p:cNvPr id="4" name="Footer Placeholder 3">
            <a:extLst>
              <a:ext uri="{FF2B5EF4-FFF2-40B4-BE49-F238E27FC236}">
                <a16:creationId xmlns:a16="http://schemas.microsoft.com/office/drawing/2014/main" id="{2979EA56-F231-AB6A-DF28-87942282E5F0}"/>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30DE2BA7-91CA-5D30-A0DE-FE4ED1C3B9E9}"/>
              </a:ext>
            </a:extLst>
          </p:cNvPr>
          <p:cNvSpPr>
            <a:spLocks noGrp="1"/>
          </p:cNvSpPr>
          <p:nvPr>
            <p:ph type="sldNum" sz="quarter" idx="12"/>
          </p:nvPr>
        </p:nvSpPr>
        <p:spPr/>
        <p:txBody>
          <a:bodyPr/>
          <a:lstStyle/>
          <a:p>
            <a:fld id="{C0A948C2-FB59-49C2-8DA2-43C250BED816}" type="slidenum">
              <a:rPr lang="en-HK" smtClean="0"/>
              <a:t>58</a:t>
            </a:fld>
            <a:endParaRPr lang="en-HK"/>
          </a:p>
        </p:txBody>
      </p:sp>
      <p:pic>
        <p:nvPicPr>
          <p:cNvPr id="2050" name="Picture 2">
            <a:extLst>
              <a:ext uri="{FF2B5EF4-FFF2-40B4-BE49-F238E27FC236}">
                <a16:creationId xmlns:a16="http://schemas.microsoft.com/office/drawing/2014/main" id="{7FC34951-4AA5-4410-0958-229A246FB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67" y="3429000"/>
            <a:ext cx="7475465" cy="30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994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F99D-5CEF-6E44-5923-2AA642BBA569}"/>
              </a:ext>
            </a:extLst>
          </p:cNvPr>
          <p:cNvSpPr>
            <a:spLocks noGrp="1"/>
          </p:cNvSpPr>
          <p:nvPr>
            <p:ph type="title"/>
          </p:nvPr>
        </p:nvSpPr>
        <p:spPr/>
        <p:txBody>
          <a:bodyPr/>
          <a:lstStyle/>
          <a:p>
            <a:r>
              <a:rPr lang="en-US" dirty="0"/>
              <a:t>Hardware tools</a:t>
            </a:r>
            <a:endParaRPr lang="en-HK" dirty="0"/>
          </a:p>
        </p:txBody>
      </p:sp>
      <p:sp>
        <p:nvSpPr>
          <p:cNvPr id="3" name="Content Placeholder 2">
            <a:extLst>
              <a:ext uri="{FF2B5EF4-FFF2-40B4-BE49-F238E27FC236}">
                <a16:creationId xmlns:a16="http://schemas.microsoft.com/office/drawing/2014/main" id="{560B0B89-DB2B-D004-3482-3F30D630CADC}"/>
              </a:ext>
            </a:extLst>
          </p:cNvPr>
          <p:cNvSpPr>
            <a:spLocks noGrp="1"/>
          </p:cNvSpPr>
          <p:nvPr>
            <p:ph idx="1"/>
          </p:nvPr>
        </p:nvSpPr>
        <p:spPr/>
        <p:txBody>
          <a:bodyPr>
            <a:normAutofit/>
          </a:bodyPr>
          <a:lstStyle/>
          <a:p>
            <a:r>
              <a:rPr lang="en-US" dirty="0"/>
              <a:t>Nvidia graphic card for machine learning </a:t>
            </a:r>
            <a:r>
              <a:rPr lang="en-HK" dirty="0">
                <a:hlinkClick r:id="rId2"/>
              </a:rPr>
              <a:t>https://www.nvidia.com/en-us/</a:t>
            </a:r>
            <a:r>
              <a:rPr lang="en-US" dirty="0"/>
              <a:t> </a:t>
            </a:r>
          </a:p>
          <a:p>
            <a:r>
              <a:rPr lang="en-HK" b="0" i="0" dirty="0">
                <a:solidFill>
                  <a:srgbClr val="3C4043"/>
                </a:solidFill>
                <a:effectLst/>
                <a:latin typeface="arial" panose="020B0604020202020204" pitchFamily="34" charset="0"/>
              </a:rPr>
              <a:t>3D scanner</a:t>
            </a:r>
          </a:p>
          <a:p>
            <a:pPr lvl="1"/>
            <a:r>
              <a:rPr lang="en-HK" b="0" i="0" dirty="0">
                <a:solidFill>
                  <a:srgbClr val="3C4043"/>
                </a:solidFill>
                <a:effectLst/>
                <a:latin typeface="arial" panose="020B0604020202020204" pitchFamily="34" charset="0"/>
              </a:rPr>
              <a:t>Kinect</a:t>
            </a:r>
            <a:r>
              <a:rPr lang="en-US" b="0" i="0" dirty="0">
                <a:solidFill>
                  <a:srgbClr val="3C4043"/>
                </a:solidFill>
                <a:effectLst/>
                <a:latin typeface="arial" panose="020B0604020202020204" pitchFamily="34" charset="0"/>
              </a:rPr>
              <a:t> (</a:t>
            </a:r>
            <a:r>
              <a:rPr lang="en-US" b="0" i="0" dirty="0">
                <a:solidFill>
                  <a:srgbClr val="3C4043"/>
                </a:solidFill>
                <a:effectLst/>
                <a:latin typeface="arial" panose="020B0604020202020204" pitchFamily="34" charset="0"/>
                <a:hlinkClick r:id="rId3"/>
              </a:rPr>
              <a:t>https://zh.wikipedia.org/zh-hans/Kinect</a:t>
            </a:r>
            <a:r>
              <a:rPr lang="en-US" dirty="0">
                <a:solidFill>
                  <a:srgbClr val="3C4043"/>
                </a:solidFill>
                <a:latin typeface="arial" panose="020B0604020202020204" pitchFamily="34" charset="0"/>
              </a:rPr>
              <a:t>)</a:t>
            </a:r>
            <a:endParaRPr lang="en-US" dirty="0"/>
          </a:p>
          <a:p>
            <a:pPr lvl="1"/>
            <a:r>
              <a:rPr lang="en-US" dirty="0"/>
              <a:t>Laser based Lidar (</a:t>
            </a:r>
            <a:r>
              <a:rPr lang="en-US" dirty="0">
                <a:hlinkClick r:id="rId4"/>
              </a:rPr>
              <a:t>https://geoslam.com/what-is-lidar/</a:t>
            </a:r>
            <a:r>
              <a:rPr lang="en-US" dirty="0"/>
              <a:t> )</a:t>
            </a:r>
          </a:p>
          <a:p>
            <a:r>
              <a:rPr lang="en-US" dirty="0"/>
              <a:t>Embedded system, small and low-cost systems</a:t>
            </a:r>
          </a:p>
          <a:p>
            <a:pPr lvl="1"/>
            <a:r>
              <a:rPr lang="en-US" b="0" i="0" dirty="0" err="1">
                <a:solidFill>
                  <a:srgbClr val="3C4043"/>
                </a:solidFill>
                <a:effectLst/>
                <a:latin typeface="arial" panose="020B0604020202020204" pitchFamily="34" charset="0"/>
              </a:rPr>
              <a:t>TinyML</a:t>
            </a:r>
            <a:r>
              <a:rPr lang="en-US" b="0" i="0" dirty="0">
                <a:solidFill>
                  <a:srgbClr val="3C4043"/>
                </a:solidFill>
                <a:effectLst/>
                <a:latin typeface="arial" panose="020B0604020202020204" pitchFamily="34" charset="0"/>
              </a:rPr>
              <a:t> </a:t>
            </a:r>
            <a:r>
              <a:rPr lang="en-US" b="0" i="0" dirty="0">
                <a:solidFill>
                  <a:srgbClr val="EA4335"/>
                </a:solidFill>
                <a:effectLst/>
                <a:latin typeface="arial" panose="020B0604020202020204" pitchFamily="34" charset="0"/>
              </a:rPr>
              <a:t>embedded</a:t>
            </a:r>
            <a:r>
              <a:rPr lang="en-US" b="0" i="0" dirty="0">
                <a:solidFill>
                  <a:srgbClr val="3C4043"/>
                </a:solidFill>
                <a:effectLst/>
                <a:latin typeface="arial" panose="020B0604020202020204" pitchFamily="34" charset="0"/>
              </a:rPr>
              <a:t> machine learning </a:t>
            </a:r>
            <a:r>
              <a:rPr lang="en-US" b="0" i="0" dirty="0">
                <a:solidFill>
                  <a:srgbClr val="3C4043"/>
                </a:solidFill>
                <a:effectLst/>
                <a:latin typeface="arial" panose="020B0604020202020204" pitchFamily="34" charset="0"/>
                <a:hlinkClick r:id="rId5"/>
              </a:rPr>
              <a:t>https://www.tinyml.org/</a:t>
            </a:r>
            <a:r>
              <a:rPr lang="en-US" b="0" i="0" dirty="0">
                <a:solidFill>
                  <a:srgbClr val="3C4043"/>
                </a:solidFill>
                <a:effectLst/>
                <a:latin typeface="arial" panose="020B0604020202020204" pitchFamily="34" charset="0"/>
              </a:rPr>
              <a:t> </a:t>
            </a:r>
          </a:p>
          <a:p>
            <a:pPr lvl="1"/>
            <a:r>
              <a:rPr lang="en-US" dirty="0">
                <a:solidFill>
                  <a:srgbClr val="3C4043"/>
                </a:solidFill>
                <a:latin typeface="arial" panose="020B0604020202020204" pitchFamily="34" charset="0"/>
              </a:rPr>
              <a:t>ESP32-cam (</a:t>
            </a:r>
            <a:r>
              <a:rPr lang="en-US" dirty="0">
                <a:solidFill>
                  <a:srgbClr val="3C4043"/>
                </a:solidFill>
                <a:latin typeface="arial" panose="020B0604020202020204" pitchFamily="34" charset="0"/>
                <a:hlinkClick r:id="rId6"/>
              </a:rPr>
              <a:t>https://www.youtube.com/watch?v=hSr557hppwY</a:t>
            </a:r>
            <a:r>
              <a:rPr lang="en-US" dirty="0">
                <a:solidFill>
                  <a:srgbClr val="3C4043"/>
                </a:solidFill>
                <a:latin typeface="arial" panose="020B0604020202020204" pitchFamily="34" charset="0"/>
              </a:rPr>
              <a:t> )</a:t>
            </a:r>
          </a:p>
          <a:p>
            <a:pPr lvl="1"/>
            <a:endParaRPr lang="en-US" b="0" i="0" dirty="0">
              <a:solidFill>
                <a:srgbClr val="3C4043"/>
              </a:solidFill>
              <a:effectLst/>
              <a:latin typeface="arial" panose="020B0604020202020204" pitchFamily="34" charset="0"/>
            </a:endParaRPr>
          </a:p>
          <a:p>
            <a:pPr lvl="1"/>
            <a:endParaRPr lang="en-HK" dirty="0"/>
          </a:p>
        </p:txBody>
      </p:sp>
      <p:sp>
        <p:nvSpPr>
          <p:cNvPr id="4" name="Footer Placeholder 3">
            <a:extLst>
              <a:ext uri="{FF2B5EF4-FFF2-40B4-BE49-F238E27FC236}">
                <a16:creationId xmlns:a16="http://schemas.microsoft.com/office/drawing/2014/main" id="{369FCF84-5FEA-29C0-63E6-DBEED0C2E001}"/>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5D4DEDF1-7311-5916-B11D-4D2ECC5F620B}"/>
              </a:ext>
            </a:extLst>
          </p:cNvPr>
          <p:cNvSpPr>
            <a:spLocks noGrp="1"/>
          </p:cNvSpPr>
          <p:nvPr>
            <p:ph type="sldNum" sz="quarter" idx="12"/>
          </p:nvPr>
        </p:nvSpPr>
        <p:spPr/>
        <p:txBody>
          <a:bodyPr/>
          <a:lstStyle/>
          <a:p>
            <a:fld id="{C0A948C2-FB59-49C2-8DA2-43C250BED816}" type="slidenum">
              <a:rPr lang="en-HK" smtClean="0"/>
              <a:t>59</a:t>
            </a:fld>
            <a:endParaRPr lang="en-HK"/>
          </a:p>
        </p:txBody>
      </p:sp>
    </p:spTree>
    <p:extLst>
      <p:ext uri="{BB962C8B-B14F-4D97-AF65-F5344CB8AC3E}">
        <p14:creationId xmlns:p14="http://schemas.microsoft.com/office/powerpoint/2010/main" val="42166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0B6A9-0DE8-E024-8834-138D210490F0}"/>
              </a:ext>
            </a:extLst>
          </p:cNvPr>
          <p:cNvSpPr>
            <a:spLocks noGrp="1"/>
          </p:cNvSpPr>
          <p:nvPr>
            <p:ph type="ctrTitle"/>
          </p:nvPr>
        </p:nvSpPr>
        <p:spPr/>
        <p:txBody>
          <a:bodyPr/>
          <a:lstStyle/>
          <a:p>
            <a:r>
              <a:rPr lang="en-US" dirty="0"/>
              <a:t>Background</a:t>
            </a:r>
            <a:endParaRPr lang="en-HK" dirty="0"/>
          </a:p>
        </p:txBody>
      </p:sp>
      <p:sp>
        <p:nvSpPr>
          <p:cNvPr id="6" name="Subtitle 5">
            <a:extLst>
              <a:ext uri="{FF2B5EF4-FFF2-40B4-BE49-F238E27FC236}">
                <a16:creationId xmlns:a16="http://schemas.microsoft.com/office/drawing/2014/main" id="{56795A91-DB1C-89D0-B1EC-CE1A46B3D1F8}"/>
              </a:ext>
            </a:extLst>
          </p:cNvPr>
          <p:cNvSpPr>
            <a:spLocks noGrp="1"/>
          </p:cNvSpPr>
          <p:nvPr>
            <p:ph type="subTitle" idx="1"/>
          </p:nvPr>
        </p:nvSpPr>
        <p:spPr/>
        <p:txBody>
          <a:bodyPr/>
          <a:lstStyle/>
          <a:p>
            <a:r>
              <a:rPr lang="en-US" dirty="0"/>
              <a:t>AI techniques</a:t>
            </a:r>
            <a:endParaRPr lang="en-HK" dirty="0"/>
          </a:p>
        </p:txBody>
      </p:sp>
      <p:sp>
        <p:nvSpPr>
          <p:cNvPr id="4" name="Footer Placeholder 3">
            <a:extLst>
              <a:ext uri="{FF2B5EF4-FFF2-40B4-BE49-F238E27FC236}">
                <a16:creationId xmlns:a16="http://schemas.microsoft.com/office/drawing/2014/main" id="{C30F84BC-0C65-341D-579B-813E2CA35310}"/>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E66F3278-2D05-5990-64E9-6A59F80DC728}"/>
              </a:ext>
            </a:extLst>
          </p:cNvPr>
          <p:cNvSpPr>
            <a:spLocks noGrp="1"/>
          </p:cNvSpPr>
          <p:nvPr>
            <p:ph type="sldNum" sz="quarter" idx="12"/>
          </p:nvPr>
        </p:nvSpPr>
        <p:spPr/>
        <p:txBody>
          <a:bodyPr/>
          <a:lstStyle/>
          <a:p>
            <a:fld id="{C0A948C2-FB59-49C2-8DA2-43C250BED816}" type="slidenum">
              <a:rPr lang="en-HK" smtClean="0"/>
              <a:t>6</a:t>
            </a:fld>
            <a:endParaRPr lang="en-HK"/>
          </a:p>
        </p:txBody>
      </p:sp>
    </p:spTree>
    <p:extLst>
      <p:ext uri="{BB962C8B-B14F-4D97-AF65-F5344CB8AC3E}">
        <p14:creationId xmlns:p14="http://schemas.microsoft.com/office/powerpoint/2010/main" val="238723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DFBB-F556-28CD-3A70-76C71361EE09}"/>
              </a:ext>
            </a:extLst>
          </p:cNvPr>
          <p:cNvSpPr>
            <a:spLocks noGrp="1"/>
          </p:cNvSpPr>
          <p:nvPr>
            <p:ph type="ctrTitle"/>
          </p:nvPr>
        </p:nvSpPr>
        <p:spPr/>
        <p:txBody>
          <a:bodyPr/>
          <a:lstStyle/>
          <a:p>
            <a:r>
              <a:rPr lang="en-US" dirty="0"/>
              <a:t>Experiments and demos</a:t>
            </a:r>
            <a:endParaRPr lang="en-HK" dirty="0"/>
          </a:p>
        </p:txBody>
      </p:sp>
      <p:sp>
        <p:nvSpPr>
          <p:cNvPr id="3" name="Content Placeholder 2">
            <a:extLst>
              <a:ext uri="{FF2B5EF4-FFF2-40B4-BE49-F238E27FC236}">
                <a16:creationId xmlns:a16="http://schemas.microsoft.com/office/drawing/2014/main" id="{FDB6482B-93B6-29DF-02CE-4F4F92EA1D36}"/>
              </a:ext>
            </a:extLst>
          </p:cNvPr>
          <p:cNvSpPr>
            <a:spLocks noGrp="1"/>
          </p:cNvSpPr>
          <p:nvPr>
            <p:ph type="subTitle" idx="1"/>
          </p:nvPr>
        </p:nvSpPr>
        <p:spPr/>
        <p:txBody>
          <a:bodyPr/>
          <a:lstStyle/>
          <a:p>
            <a:r>
              <a:rPr lang="en-US" dirty="0"/>
              <a:t> </a:t>
            </a:r>
            <a:endParaRPr lang="en-HK" dirty="0"/>
          </a:p>
        </p:txBody>
      </p:sp>
      <p:sp>
        <p:nvSpPr>
          <p:cNvPr id="4" name="Footer Placeholder 3">
            <a:extLst>
              <a:ext uri="{FF2B5EF4-FFF2-40B4-BE49-F238E27FC236}">
                <a16:creationId xmlns:a16="http://schemas.microsoft.com/office/drawing/2014/main" id="{E94FE420-1159-F582-5FA9-46ABA5B2438C}"/>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2FCF1839-B43C-0FF1-0FCA-E161722ECA39}"/>
              </a:ext>
            </a:extLst>
          </p:cNvPr>
          <p:cNvSpPr>
            <a:spLocks noGrp="1"/>
          </p:cNvSpPr>
          <p:nvPr>
            <p:ph type="sldNum" sz="quarter" idx="12"/>
          </p:nvPr>
        </p:nvSpPr>
        <p:spPr/>
        <p:txBody>
          <a:bodyPr/>
          <a:lstStyle/>
          <a:p>
            <a:fld id="{C0A948C2-FB59-49C2-8DA2-43C250BED816}" type="slidenum">
              <a:rPr lang="en-HK" smtClean="0"/>
              <a:t>60</a:t>
            </a:fld>
            <a:endParaRPr lang="en-HK"/>
          </a:p>
        </p:txBody>
      </p:sp>
    </p:spTree>
    <p:extLst>
      <p:ext uri="{BB962C8B-B14F-4D97-AF65-F5344CB8AC3E}">
        <p14:creationId xmlns:p14="http://schemas.microsoft.com/office/powerpoint/2010/main" val="544496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组合 156"/>
          <p:cNvGrpSpPr/>
          <p:nvPr/>
        </p:nvGrpSpPr>
        <p:grpSpPr>
          <a:xfrm>
            <a:off x="172949" y="255141"/>
            <a:ext cx="1916768" cy="1721677"/>
            <a:chOff x="-1344978" y="-685187"/>
            <a:chExt cx="6781080" cy="6092478"/>
          </a:xfrm>
        </p:grpSpPr>
        <p:sp>
          <p:nvSpPr>
            <p:cNvPr id="158" name="椭圆 157"/>
            <p:cNvSpPr/>
            <p:nvPr/>
          </p:nvSpPr>
          <p:spPr>
            <a:xfrm>
              <a:off x="-185195" y="-312516"/>
              <a:ext cx="2245488" cy="22454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9" name="椭圆 158"/>
            <p:cNvSpPr/>
            <p:nvPr/>
          </p:nvSpPr>
          <p:spPr>
            <a:xfrm>
              <a:off x="-1344978" y="-144876"/>
              <a:ext cx="2689956" cy="2689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0" name="椭圆 159"/>
            <p:cNvSpPr/>
            <p:nvPr/>
          </p:nvSpPr>
          <p:spPr>
            <a:xfrm>
              <a:off x="494840" y="1571529"/>
              <a:ext cx="1318720" cy="1318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1" name="椭圆 160"/>
            <p:cNvSpPr/>
            <p:nvPr/>
          </p:nvSpPr>
          <p:spPr>
            <a:xfrm>
              <a:off x="-844556" y="2481611"/>
              <a:ext cx="1947513" cy="19475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2" name="椭圆 161"/>
            <p:cNvSpPr/>
            <p:nvPr/>
          </p:nvSpPr>
          <p:spPr>
            <a:xfrm>
              <a:off x="1771092" y="283376"/>
              <a:ext cx="2606873" cy="26068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3" name="椭圆 162"/>
            <p:cNvSpPr/>
            <p:nvPr/>
          </p:nvSpPr>
          <p:spPr>
            <a:xfrm>
              <a:off x="1344978" y="-685187"/>
              <a:ext cx="1644608" cy="16446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4" name="椭圆 163"/>
            <p:cNvSpPr/>
            <p:nvPr/>
          </p:nvSpPr>
          <p:spPr>
            <a:xfrm>
              <a:off x="-574093" y="4228496"/>
              <a:ext cx="1130238" cy="11302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5" name="椭圆 164"/>
            <p:cNvSpPr/>
            <p:nvPr/>
          </p:nvSpPr>
          <p:spPr>
            <a:xfrm>
              <a:off x="2625707" y="3733966"/>
              <a:ext cx="817868" cy="817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6" name="椭圆 165"/>
            <p:cNvSpPr/>
            <p:nvPr/>
          </p:nvSpPr>
          <p:spPr>
            <a:xfrm>
              <a:off x="2371916" y="4306414"/>
              <a:ext cx="245420" cy="245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7" name="椭圆 166"/>
            <p:cNvSpPr/>
            <p:nvPr/>
          </p:nvSpPr>
          <p:spPr>
            <a:xfrm>
              <a:off x="1921862" y="3754016"/>
              <a:ext cx="245420" cy="2454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8" name="椭圆 167"/>
            <p:cNvSpPr/>
            <p:nvPr/>
          </p:nvSpPr>
          <p:spPr>
            <a:xfrm>
              <a:off x="3779290" y="3536976"/>
              <a:ext cx="245420" cy="2454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9" name="椭圆 168"/>
            <p:cNvSpPr/>
            <p:nvPr/>
          </p:nvSpPr>
          <p:spPr>
            <a:xfrm>
              <a:off x="3533870" y="4916451"/>
              <a:ext cx="490840" cy="4908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0" name="椭圆 169"/>
            <p:cNvSpPr/>
            <p:nvPr/>
          </p:nvSpPr>
          <p:spPr>
            <a:xfrm>
              <a:off x="3779289" y="156746"/>
              <a:ext cx="1656813" cy="1656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171" name="直接连接符 170"/>
          <p:cNvCxnSpPr/>
          <p:nvPr/>
        </p:nvCxnSpPr>
        <p:spPr>
          <a:xfrm flipV="1">
            <a:off x="1652158" y="1461172"/>
            <a:ext cx="6475790" cy="809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3" name="矩形 172"/>
          <p:cNvSpPr/>
          <p:nvPr/>
        </p:nvSpPr>
        <p:spPr>
          <a:xfrm>
            <a:off x="1053750" y="96350"/>
            <a:ext cx="6585299" cy="369332"/>
          </a:xfrm>
          <a:prstGeom prst="rect">
            <a:avLst/>
          </a:prstGeom>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Qualitative results on OKVQA dataset (correct samples)</a:t>
            </a:r>
          </a:p>
        </p:txBody>
      </p:sp>
      <p:sp>
        <p:nvSpPr>
          <p:cNvPr id="4" name="灯片编号占位符 3"/>
          <p:cNvSpPr>
            <a:spLocks noGrp="1"/>
          </p:cNvSpPr>
          <p:nvPr>
            <p:ph type="sldNum" sz="quarter" idx="12"/>
          </p:nvPr>
        </p:nvSpPr>
        <p:spPr/>
        <p:txBody>
          <a:bodyPr/>
          <a:lstStyle/>
          <a:p>
            <a:fld id="{FF5917A1-3B14-48C2-8A2E-F3CB7EC45231}" type="slidenum">
              <a:rPr lang="zh-CN" altLang="en-US" smtClean="0"/>
              <a:t>61</a:t>
            </a:fld>
            <a:endParaRPr lang="zh-CN" altLang="en-US"/>
          </a:p>
        </p:txBody>
      </p:sp>
      <p:pic>
        <p:nvPicPr>
          <p:cNvPr id="7" name="图片 7" descr="1649604233(1)"/>
          <p:cNvPicPr>
            <a:picLocks noChangeAspect="1"/>
          </p:cNvPicPr>
          <p:nvPr/>
        </p:nvPicPr>
        <p:blipFill>
          <a:blip r:embed="rId3"/>
          <a:stretch>
            <a:fillRect/>
          </a:stretch>
        </p:blipFill>
        <p:spPr>
          <a:xfrm>
            <a:off x="864892" y="136524"/>
            <a:ext cx="7119051" cy="6049277"/>
          </a:xfrm>
          <a:prstGeom prst="rect">
            <a:avLst/>
          </a:prstGeom>
        </p:spPr>
      </p:pic>
      <p:sp>
        <p:nvSpPr>
          <p:cNvPr id="2" name="TextBox 1">
            <a:extLst>
              <a:ext uri="{FF2B5EF4-FFF2-40B4-BE49-F238E27FC236}">
                <a16:creationId xmlns:a16="http://schemas.microsoft.com/office/drawing/2014/main" id="{DE2DD066-4177-C333-8D5B-B2E6D007B6BB}"/>
              </a:ext>
            </a:extLst>
          </p:cNvPr>
          <p:cNvSpPr txBox="1"/>
          <p:nvPr/>
        </p:nvSpPr>
        <p:spPr>
          <a:xfrm>
            <a:off x="314400" y="6559642"/>
            <a:ext cx="8629181" cy="253916"/>
          </a:xfrm>
          <a:prstGeom prst="rect">
            <a:avLst/>
          </a:prstGeom>
          <a:noFill/>
        </p:spPr>
        <p:txBody>
          <a:bodyPr wrap="square" rtlCol="0">
            <a:spAutoFit/>
          </a:bodyPr>
          <a:lstStyle/>
          <a:p>
            <a:r>
              <a:rPr lang="en-US" sz="1050" dirty="0"/>
              <a:t>MSC project: Image Caption and External Knowledge-based Visual Question Answering by TANG </a:t>
            </a:r>
            <a:r>
              <a:rPr lang="en-US" sz="1050" dirty="0" err="1"/>
              <a:t>Haoqing</a:t>
            </a:r>
            <a:r>
              <a:rPr lang="en-US" sz="1050" dirty="0"/>
              <a:t> (supervised by KH Wong)</a:t>
            </a:r>
            <a:endParaRPr lang="en-HK" sz="1200" dirty="0"/>
          </a:p>
        </p:txBody>
      </p:sp>
      <p:sp>
        <p:nvSpPr>
          <p:cNvPr id="5" name="Footer Placeholder 4">
            <a:extLst>
              <a:ext uri="{FF2B5EF4-FFF2-40B4-BE49-F238E27FC236}">
                <a16:creationId xmlns:a16="http://schemas.microsoft.com/office/drawing/2014/main" id="{E94F3D46-F550-EF51-FA68-D1D014903D66}"/>
              </a:ext>
            </a:extLst>
          </p:cNvPr>
          <p:cNvSpPr>
            <a:spLocks noGrp="1"/>
          </p:cNvSpPr>
          <p:nvPr>
            <p:ph type="ftr" sz="quarter" idx="11"/>
          </p:nvPr>
        </p:nvSpPr>
        <p:spPr/>
        <p:txBody>
          <a:bodyPr/>
          <a:lstStyle/>
          <a:p>
            <a:r>
              <a:rPr lang="en-US"/>
              <a:t>AI for visually impaired 231124 (v28a)</a:t>
            </a:r>
            <a:endParaRPr lang="en-HK" dirty="0"/>
          </a:p>
        </p:txBody>
      </p:sp>
    </p:spTree>
    <p:custDataLst>
      <p:tags r:id="rId1"/>
    </p:custDataLst>
  </p:cSld>
  <p:clrMapOvr>
    <a:masterClrMapping/>
  </p:clrMapOvr>
  <p:transition advTm="2076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C2DE40-8EEB-472F-FC55-E4DC35167494}"/>
              </a:ext>
            </a:extLst>
          </p:cNvPr>
          <p:cNvSpPr>
            <a:spLocks noGrp="1"/>
          </p:cNvSpPr>
          <p:nvPr>
            <p:ph type="ftr" sz="quarter" idx="11"/>
          </p:nvPr>
        </p:nvSpPr>
        <p:spPr/>
        <p:txBody>
          <a:bodyPr/>
          <a:lstStyle/>
          <a:p>
            <a:r>
              <a:rPr lang="en-US"/>
              <a:t>AI for visually impaired 231124 (v28a)</a:t>
            </a:r>
            <a:endParaRPr lang="en-HK"/>
          </a:p>
        </p:txBody>
      </p:sp>
      <p:sp>
        <p:nvSpPr>
          <p:cNvPr id="3" name="Slide Number Placeholder 2">
            <a:extLst>
              <a:ext uri="{FF2B5EF4-FFF2-40B4-BE49-F238E27FC236}">
                <a16:creationId xmlns:a16="http://schemas.microsoft.com/office/drawing/2014/main" id="{67AD1F5C-45EF-3B1E-2984-3A33E15CC904}"/>
              </a:ext>
            </a:extLst>
          </p:cNvPr>
          <p:cNvSpPr>
            <a:spLocks noGrp="1"/>
          </p:cNvSpPr>
          <p:nvPr>
            <p:ph type="sldNum" sz="quarter" idx="12"/>
          </p:nvPr>
        </p:nvSpPr>
        <p:spPr/>
        <p:txBody>
          <a:bodyPr/>
          <a:lstStyle/>
          <a:p>
            <a:fld id="{C0A948C2-FB59-49C2-8DA2-43C250BED816}" type="slidenum">
              <a:rPr lang="en-HK" smtClean="0"/>
              <a:t>62</a:t>
            </a:fld>
            <a:endParaRPr lang="en-HK"/>
          </a:p>
        </p:txBody>
      </p:sp>
      <p:pic>
        <p:nvPicPr>
          <p:cNvPr id="5" name="Picture 4">
            <a:extLst>
              <a:ext uri="{FF2B5EF4-FFF2-40B4-BE49-F238E27FC236}">
                <a16:creationId xmlns:a16="http://schemas.microsoft.com/office/drawing/2014/main" id="{57AEB2A0-75BF-79C8-152D-E5F3B502EED1}"/>
              </a:ext>
            </a:extLst>
          </p:cNvPr>
          <p:cNvPicPr>
            <a:picLocks noChangeAspect="1"/>
          </p:cNvPicPr>
          <p:nvPr/>
        </p:nvPicPr>
        <p:blipFill>
          <a:blip r:embed="rId2"/>
          <a:stretch>
            <a:fillRect/>
          </a:stretch>
        </p:blipFill>
        <p:spPr>
          <a:xfrm>
            <a:off x="2043112" y="134551"/>
            <a:ext cx="5057775" cy="6334125"/>
          </a:xfrm>
          <a:prstGeom prst="rect">
            <a:avLst/>
          </a:prstGeom>
        </p:spPr>
      </p:pic>
      <p:sp>
        <p:nvSpPr>
          <p:cNvPr id="7" name="TextBox 6">
            <a:extLst>
              <a:ext uri="{FF2B5EF4-FFF2-40B4-BE49-F238E27FC236}">
                <a16:creationId xmlns:a16="http://schemas.microsoft.com/office/drawing/2014/main" id="{E91913CF-63EF-B7EF-AD7D-79B0991D1DA1}"/>
              </a:ext>
            </a:extLst>
          </p:cNvPr>
          <p:cNvSpPr txBox="1"/>
          <p:nvPr/>
        </p:nvSpPr>
        <p:spPr>
          <a:xfrm>
            <a:off x="142875" y="6581001"/>
            <a:ext cx="9277350" cy="276999"/>
          </a:xfrm>
          <a:prstGeom prst="rect">
            <a:avLst/>
          </a:prstGeom>
          <a:noFill/>
        </p:spPr>
        <p:txBody>
          <a:bodyPr wrap="square">
            <a:spAutoFit/>
          </a:bodyPr>
          <a:lstStyle/>
          <a:p>
            <a:r>
              <a:rPr lang="en-US" sz="1200" dirty="0"/>
              <a:t>MSC thesis: Image Caption and External Knowledge-based Visual Question Answering by TANG </a:t>
            </a:r>
            <a:r>
              <a:rPr lang="en-US" sz="1200" dirty="0" err="1"/>
              <a:t>Haoqing</a:t>
            </a:r>
            <a:r>
              <a:rPr lang="en-US" sz="1200" dirty="0"/>
              <a:t> (supervised by KH Wong)</a:t>
            </a:r>
            <a:endParaRPr lang="en-HK" sz="1600" dirty="0"/>
          </a:p>
        </p:txBody>
      </p:sp>
    </p:spTree>
    <p:extLst>
      <p:ext uri="{BB962C8B-B14F-4D97-AF65-F5344CB8AC3E}">
        <p14:creationId xmlns:p14="http://schemas.microsoft.com/office/powerpoint/2010/main" val="497818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1945157" y="1461083"/>
            <a:ext cx="6183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平行四边形 16"/>
          <p:cNvSpPr/>
          <p:nvPr/>
        </p:nvSpPr>
        <p:spPr>
          <a:xfrm>
            <a:off x="1618930" y="1107436"/>
            <a:ext cx="848817" cy="346159"/>
          </a:xfrm>
          <a:prstGeom prst="parallelogram">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99" dirty="0">
                <a:solidFill>
                  <a:schemeClr val="tx1">
                    <a:lumMod val="75000"/>
                    <a:lumOff val="25000"/>
                  </a:schemeClr>
                </a:solidFill>
              </a:rPr>
              <a:t>4</a:t>
            </a:r>
            <a:endParaRPr lang="zh-CN" altLang="en-US" sz="2699" dirty="0">
              <a:solidFill>
                <a:schemeClr val="tx1">
                  <a:lumMod val="75000"/>
                  <a:lumOff val="25000"/>
                </a:schemeClr>
              </a:solidFill>
            </a:endParaRPr>
          </a:p>
        </p:txBody>
      </p:sp>
      <p:sp>
        <p:nvSpPr>
          <p:cNvPr id="19" name="矩形 18"/>
          <p:cNvSpPr/>
          <p:nvPr/>
        </p:nvSpPr>
        <p:spPr>
          <a:xfrm>
            <a:off x="2467747" y="1114925"/>
            <a:ext cx="6319088" cy="369332"/>
          </a:xfrm>
          <a:prstGeom prst="rect">
            <a:avLst/>
          </a:prstGeom>
        </p:spPr>
        <p:txBody>
          <a:bodyPr wrap="square">
            <a:spAutoFit/>
          </a:bodyPr>
          <a:lstStyle/>
          <a:p>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rPr>
              <a:t>Training Demos</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Slide Number Placeholder 17">
            <a:extLst>
              <a:ext uri="{FF2B5EF4-FFF2-40B4-BE49-F238E27FC236}">
                <a16:creationId xmlns:a16="http://schemas.microsoft.com/office/drawing/2014/main" id="{F2640D4E-5E30-4877-8B0A-3B3E95D6E2E2}"/>
              </a:ext>
            </a:extLst>
          </p:cNvPr>
          <p:cNvSpPr>
            <a:spLocks noGrp="1"/>
          </p:cNvSpPr>
          <p:nvPr>
            <p:ph type="sldNum" sz="quarter" idx="12"/>
          </p:nvPr>
        </p:nvSpPr>
        <p:spPr/>
        <p:txBody>
          <a:bodyPr/>
          <a:lstStyle/>
          <a:p>
            <a:fld id="{FF5917A1-3B14-48C2-8A2E-F3CB7EC45231}" type="slidenum">
              <a:rPr lang="zh-CN" altLang="en-US" smtClean="0"/>
              <a:t>63</a:t>
            </a:fld>
            <a:endParaRPr lang="zh-CN" altLang="en-US" dirty="0"/>
          </a:p>
        </p:txBody>
      </p:sp>
      <p:pic>
        <p:nvPicPr>
          <p:cNvPr id="23" name="Picture 22" descr="Graphical user interface&#10;&#10;Description automatically generated with low confidence">
            <a:extLst>
              <a:ext uri="{FF2B5EF4-FFF2-40B4-BE49-F238E27FC236}">
                <a16:creationId xmlns:a16="http://schemas.microsoft.com/office/drawing/2014/main" id="{E282DE15-4B95-43BE-8FC4-5783CD034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587" y="0"/>
            <a:ext cx="8827523" cy="5859238"/>
          </a:xfrm>
          <a:prstGeom prst="rect">
            <a:avLst/>
          </a:prstGeom>
        </p:spPr>
      </p:pic>
      <p:sp>
        <p:nvSpPr>
          <p:cNvPr id="20" name="TextBox 19">
            <a:extLst>
              <a:ext uri="{FF2B5EF4-FFF2-40B4-BE49-F238E27FC236}">
                <a16:creationId xmlns:a16="http://schemas.microsoft.com/office/drawing/2014/main" id="{EC3739AF-5F6B-2617-A052-8A6B1AA188B5}"/>
              </a:ext>
            </a:extLst>
          </p:cNvPr>
          <p:cNvSpPr txBox="1"/>
          <p:nvPr/>
        </p:nvSpPr>
        <p:spPr>
          <a:xfrm>
            <a:off x="116452" y="5975185"/>
            <a:ext cx="8827523" cy="369332"/>
          </a:xfrm>
          <a:prstGeom prst="rect">
            <a:avLst/>
          </a:prstGeom>
          <a:noFill/>
        </p:spPr>
        <p:txBody>
          <a:bodyPr wrap="square" rtlCol="0">
            <a:spAutoFit/>
          </a:bodyPr>
          <a:lstStyle/>
          <a:p>
            <a:pPr algn="ctr"/>
            <a:r>
              <a:rPr lang="en-US" dirty="0"/>
              <a:t>MSC thesis 2022, Image Caption with Full-</a:t>
            </a:r>
            <a:r>
              <a:rPr lang="en-US" dirty="0" err="1"/>
              <a:t>Transformer,by</a:t>
            </a:r>
            <a:r>
              <a:rPr lang="en-US" dirty="0"/>
              <a:t> Li </a:t>
            </a:r>
            <a:r>
              <a:rPr lang="en-US" dirty="0" err="1"/>
              <a:t>Jiahao</a:t>
            </a:r>
            <a:r>
              <a:rPr lang="en-US" dirty="0"/>
              <a:t> , supervisor KH Wong</a:t>
            </a:r>
            <a:endParaRPr lang="en-HK" dirty="0"/>
          </a:p>
        </p:txBody>
      </p:sp>
      <p:sp>
        <p:nvSpPr>
          <p:cNvPr id="2" name="Footer Placeholder 1">
            <a:extLst>
              <a:ext uri="{FF2B5EF4-FFF2-40B4-BE49-F238E27FC236}">
                <a16:creationId xmlns:a16="http://schemas.microsoft.com/office/drawing/2014/main" id="{A4943CC1-3C38-15FD-9720-4E573349E641}"/>
              </a:ext>
            </a:extLst>
          </p:cNvPr>
          <p:cNvSpPr>
            <a:spLocks noGrp="1"/>
          </p:cNvSpPr>
          <p:nvPr>
            <p:ph type="ftr" sz="quarter" idx="11"/>
          </p:nvPr>
        </p:nvSpPr>
        <p:spPr/>
        <p:txBody>
          <a:bodyPr/>
          <a:lstStyle/>
          <a:p>
            <a:r>
              <a:rPr lang="en-US"/>
              <a:t>AI for visually impaired 231124 (v28a)</a:t>
            </a:r>
            <a:endParaRPr lang="en-HK"/>
          </a:p>
        </p:txBody>
      </p:sp>
    </p:spTree>
    <p:custDataLst>
      <p:tags r:id="rId1"/>
    </p:custDataLst>
    <p:extLst>
      <p:ext uri="{BB962C8B-B14F-4D97-AF65-F5344CB8AC3E}">
        <p14:creationId xmlns:p14="http://schemas.microsoft.com/office/powerpoint/2010/main" val="4198424238"/>
      </p:ext>
    </p:extLst>
  </p:cSld>
  <p:clrMapOvr>
    <a:masterClrMapping/>
  </p:clrMapOvr>
  <mc:AlternateContent xmlns:mc="http://schemas.openxmlformats.org/markup-compatibility/2006" xmlns:p14="http://schemas.microsoft.com/office/powerpoint/2010/main">
    <mc:Choice Requires="p14">
      <p:transition spd="slow" p14:dur="2000" advTm="52328"/>
    </mc:Choice>
    <mc:Fallback xmlns="">
      <p:transition spd="slow" advTm="52328"/>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3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36000">
                                          <p:cBhvr additive="base">
                                            <p:cTn id="7" dur="500" fill="hold"/>
                                            <p:tgtEl>
                                              <p:spTgt spid="19"/>
                                            </p:tgtEl>
                                            <p:attrNameLst>
                                              <p:attrName>ppt_x</p:attrName>
                                            </p:attrNameLst>
                                          </p:cBhvr>
                                          <p:tavLst>
                                            <p:tav tm="0">
                                              <p:val>
                                                <p:strVal val="1+#ppt_w/2"/>
                                              </p:val>
                                            </p:tav>
                                            <p:tav tm="100000">
                                              <p:val>
                                                <p:strVal val="#ppt_x"/>
                                              </p:val>
                                            </p:tav>
                                          </p:tavLst>
                                        </p:anim>
                                        <p:anim calcmode="lin" valueType="num" p14:bounceEnd="36000">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17F7D5-6F30-8738-8CF9-73716AE546C7}"/>
              </a:ext>
            </a:extLst>
          </p:cNvPr>
          <p:cNvSpPr>
            <a:spLocks noGrp="1"/>
          </p:cNvSpPr>
          <p:nvPr>
            <p:ph type="ftr" sz="quarter" idx="11"/>
          </p:nvPr>
        </p:nvSpPr>
        <p:spPr/>
        <p:txBody>
          <a:bodyPr/>
          <a:lstStyle/>
          <a:p>
            <a:r>
              <a:rPr lang="en-US"/>
              <a:t>AI for visually impaired 231124 (v28a)</a:t>
            </a:r>
            <a:endParaRPr lang="en-HK"/>
          </a:p>
        </p:txBody>
      </p:sp>
      <p:sp>
        <p:nvSpPr>
          <p:cNvPr id="3" name="Slide Number Placeholder 2">
            <a:extLst>
              <a:ext uri="{FF2B5EF4-FFF2-40B4-BE49-F238E27FC236}">
                <a16:creationId xmlns:a16="http://schemas.microsoft.com/office/drawing/2014/main" id="{383ECAAF-F0EA-BFD4-C831-D71235DF5DDF}"/>
              </a:ext>
            </a:extLst>
          </p:cNvPr>
          <p:cNvSpPr>
            <a:spLocks noGrp="1"/>
          </p:cNvSpPr>
          <p:nvPr>
            <p:ph type="sldNum" sz="quarter" idx="12"/>
          </p:nvPr>
        </p:nvSpPr>
        <p:spPr/>
        <p:txBody>
          <a:bodyPr/>
          <a:lstStyle/>
          <a:p>
            <a:fld id="{C0A948C2-FB59-49C2-8DA2-43C250BED816}" type="slidenum">
              <a:rPr lang="en-HK" smtClean="0"/>
              <a:t>64</a:t>
            </a:fld>
            <a:endParaRPr lang="en-HK"/>
          </a:p>
        </p:txBody>
      </p:sp>
      <p:pic>
        <p:nvPicPr>
          <p:cNvPr id="5" name="Picture 4">
            <a:extLst>
              <a:ext uri="{FF2B5EF4-FFF2-40B4-BE49-F238E27FC236}">
                <a16:creationId xmlns:a16="http://schemas.microsoft.com/office/drawing/2014/main" id="{07B6968D-7336-3EC0-2599-493AF0C8E9C2}"/>
              </a:ext>
            </a:extLst>
          </p:cNvPr>
          <p:cNvPicPr>
            <a:picLocks noChangeAspect="1"/>
          </p:cNvPicPr>
          <p:nvPr/>
        </p:nvPicPr>
        <p:blipFill>
          <a:blip r:embed="rId2"/>
          <a:stretch>
            <a:fillRect/>
          </a:stretch>
        </p:blipFill>
        <p:spPr>
          <a:xfrm>
            <a:off x="276904" y="276999"/>
            <a:ext cx="7909833" cy="5804713"/>
          </a:xfrm>
          <a:prstGeom prst="rect">
            <a:avLst/>
          </a:prstGeom>
        </p:spPr>
      </p:pic>
      <p:sp>
        <p:nvSpPr>
          <p:cNvPr id="7" name="TextBox 6">
            <a:extLst>
              <a:ext uri="{FF2B5EF4-FFF2-40B4-BE49-F238E27FC236}">
                <a16:creationId xmlns:a16="http://schemas.microsoft.com/office/drawing/2014/main" id="{9AA2CCC9-95DD-C854-75AA-38A1675F252C}"/>
              </a:ext>
            </a:extLst>
          </p:cNvPr>
          <p:cNvSpPr txBox="1"/>
          <p:nvPr/>
        </p:nvSpPr>
        <p:spPr>
          <a:xfrm>
            <a:off x="0" y="6211669"/>
            <a:ext cx="8515350" cy="369332"/>
          </a:xfrm>
          <a:prstGeom prst="rect">
            <a:avLst/>
          </a:prstGeom>
          <a:noFill/>
        </p:spPr>
        <p:txBody>
          <a:bodyPr wrap="square">
            <a:spAutoFit/>
          </a:bodyPr>
          <a:lstStyle/>
          <a:p>
            <a:r>
              <a:rPr lang="en-US" dirty="0"/>
              <a:t>MSC thesis 2022, Image Caption with Full-</a:t>
            </a:r>
            <a:r>
              <a:rPr lang="en-US" dirty="0" err="1"/>
              <a:t>Transformer,by</a:t>
            </a:r>
            <a:r>
              <a:rPr lang="en-US" dirty="0"/>
              <a:t> Li </a:t>
            </a:r>
            <a:r>
              <a:rPr lang="en-US" dirty="0" err="1"/>
              <a:t>Jiahao</a:t>
            </a:r>
            <a:r>
              <a:rPr lang="en-US" dirty="0"/>
              <a:t> , supervisor KH Wong</a:t>
            </a:r>
            <a:endParaRPr lang="en-HK" dirty="0"/>
          </a:p>
        </p:txBody>
      </p:sp>
    </p:spTree>
    <p:extLst>
      <p:ext uri="{BB962C8B-B14F-4D97-AF65-F5344CB8AC3E}">
        <p14:creationId xmlns:p14="http://schemas.microsoft.com/office/powerpoint/2010/main" val="1618224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F78D8-4BA1-401B-D773-B81F4DA63586}"/>
              </a:ext>
            </a:extLst>
          </p:cNvPr>
          <p:cNvSpPr>
            <a:spLocks noGrp="1"/>
          </p:cNvSpPr>
          <p:nvPr>
            <p:ph type="title"/>
          </p:nvPr>
        </p:nvSpPr>
        <p:spPr/>
        <p:txBody>
          <a:bodyPr/>
          <a:lstStyle/>
          <a:p>
            <a:r>
              <a:rPr lang="en-US" dirty="0"/>
              <a:t>Body scan demo</a:t>
            </a:r>
            <a:endParaRPr lang="en-HK" dirty="0"/>
          </a:p>
        </p:txBody>
      </p:sp>
      <p:sp>
        <p:nvSpPr>
          <p:cNvPr id="5" name="Content Placeholder 4">
            <a:extLst>
              <a:ext uri="{FF2B5EF4-FFF2-40B4-BE49-F238E27FC236}">
                <a16:creationId xmlns:a16="http://schemas.microsoft.com/office/drawing/2014/main" id="{EBF3E241-4876-E1CE-64E9-FA32E97CE0C3}"/>
              </a:ext>
            </a:extLst>
          </p:cNvPr>
          <p:cNvSpPr>
            <a:spLocks noGrp="1"/>
          </p:cNvSpPr>
          <p:nvPr>
            <p:ph idx="1"/>
          </p:nvPr>
        </p:nvSpPr>
        <p:spPr/>
        <p:txBody>
          <a:bodyPr/>
          <a:lstStyle/>
          <a:p>
            <a:r>
              <a:rPr lang="en-US" dirty="0">
                <a:hlinkClick r:id="rId2"/>
              </a:rPr>
              <a:t>https://youtu.be/SEnZH2JBIgE</a:t>
            </a:r>
            <a:r>
              <a:rPr lang="en-US" dirty="0"/>
              <a:t> </a:t>
            </a:r>
          </a:p>
          <a:p>
            <a:r>
              <a:rPr lang="en-HK" dirty="0">
                <a:hlinkClick r:id="rId3" action="ppaction://hlinkfile"/>
              </a:rPr>
              <a:t>body_scan_demo.mp4</a:t>
            </a:r>
            <a:r>
              <a:rPr lang="en-US" dirty="0"/>
              <a:t> </a:t>
            </a:r>
            <a:endParaRPr lang="en-HK" dirty="0"/>
          </a:p>
        </p:txBody>
      </p:sp>
      <p:sp>
        <p:nvSpPr>
          <p:cNvPr id="2" name="Footer Placeholder 1">
            <a:extLst>
              <a:ext uri="{FF2B5EF4-FFF2-40B4-BE49-F238E27FC236}">
                <a16:creationId xmlns:a16="http://schemas.microsoft.com/office/drawing/2014/main" id="{D54ACCAE-12C2-90DF-C2A3-2CDCA321EE60}"/>
              </a:ext>
            </a:extLst>
          </p:cNvPr>
          <p:cNvSpPr>
            <a:spLocks noGrp="1"/>
          </p:cNvSpPr>
          <p:nvPr>
            <p:ph type="ftr" sz="quarter" idx="11"/>
          </p:nvPr>
        </p:nvSpPr>
        <p:spPr/>
        <p:txBody>
          <a:bodyPr/>
          <a:lstStyle/>
          <a:p>
            <a:r>
              <a:rPr lang="en-US"/>
              <a:t>AI for visually impaired 231124 (v28a)</a:t>
            </a:r>
            <a:endParaRPr lang="en-HK"/>
          </a:p>
        </p:txBody>
      </p:sp>
      <p:sp>
        <p:nvSpPr>
          <p:cNvPr id="3" name="Slide Number Placeholder 2">
            <a:extLst>
              <a:ext uri="{FF2B5EF4-FFF2-40B4-BE49-F238E27FC236}">
                <a16:creationId xmlns:a16="http://schemas.microsoft.com/office/drawing/2014/main" id="{7945BC8D-156E-D8B0-D42D-FD0EE79EB90F}"/>
              </a:ext>
            </a:extLst>
          </p:cNvPr>
          <p:cNvSpPr>
            <a:spLocks noGrp="1"/>
          </p:cNvSpPr>
          <p:nvPr>
            <p:ph type="sldNum" sz="quarter" idx="12"/>
          </p:nvPr>
        </p:nvSpPr>
        <p:spPr/>
        <p:txBody>
          <a:bodyPr/>
          <a:lstStyle/>
          <a:p>
            <a:fld id="{C0A948C2-FB59-49C2-8DA2-43C250BED816}" type="slidenum">
              <a:rPr lang="en-HK" smtClean="0"/>
              <a:t>65</a:t>
            </a:fld>
            <a:endParaRPr lang="en-HK"/>
          </a:p>
        </p:txBody>
      </p:sp>
      <p:pic>
        <p:nvPicPr>
          <p:cNvPr id="7" name="Picture 6">
            <a:extLst>
              <a:ext uri="{FF2B5EF4-FFF2-40B4-BE49-F238E27FC236}">
                <a16:creationId xmlns:a16="http://schemas.microsoft.com/office/drawing/2014/main" id="{F5B761E7-2AC3-D472-96AE-352C5E20C9C7}"/>
              </a:ext>
            </a:extLst>
          </p:cNvPr>
          <p:cNvPicPr>
            <a:picLocks noChangeAspect="1"/>
          </p:cNvPicPr>
          <p:nvPr/>
        </p:nvPicPr>
        <p:blipFill>
          <a:blip r:embed="rId4"/>
          <a:stretch>
            <a:fillRect/>
          </a:stretch>
        </p:blipFill>
        <p:spPr>
          <a:xfrm>
            <a:off x="1314450" y="2988614"/>
            <a:ext cx="4981575" cy="2807609"/>
          </a:xfrm>
          <a:prstGeom prst="rect">
            <a:avLst/>
          </a:prstGeom>
        </p:spPr>
      </p:pic>
      <p:sp>
        <p:nvSpPr>
          <p:cNvPr id="6" name="TextBox 5">
            <a:extLst>
              <a:ext uri="{FF2B5EF4-FFF2-40B4-BE49-F238E27FC236}">
                <a16:creationId xmlns:a16="http://schemas.microsoft.com/office/drawing/2014/main" id="{90897067-80A6-F3F4-9A15-99B5E1D5FD99}"/>
              </a:ext>
            </a:extLst>
          </p:cNvPr>
          <p:cNvSpPr txBox="1"/>
          <p:nvPr/>
        </p:nvSpPr>
        <p:spPr>
          <a:xfrm>
            <a:off x="723900" y="6176963"/>
            <a:ext cx="6789038" cy="261610"/>
          </a:xfrm>
          <a:prstGeom prst="rect">
            <a:avLst/>
          </a:prstGeom>
          <a:noFill/>
        </p:spPr>
        <p:txBody>
          <a:bodyPr wrap="none" rtlCol="0">
            <a:spAutoFit/>
          </a:bodyPr>
          <a:lstStyle/>
          <a:p>
            <a:r>
              <a:rPr lang="en-US" sz="1100" dirty="0"/>
              <a:t>MSC thesis: Application of pose estimation techniques based on </a:t>
            </a:r>
            <a:r>
              <a:rPr lang="en-US" sz="1100" dirty="0" err="1"/>
              <a:t>Tensorflow</a:t>
            </a:r>
            <a:r>
              <a:rPr lang="en-US" sz="1100" dirty="0"/>
              <a:t> by Lee Kin Tak (supervised by KH Wong)</a:t>
            </a:r>
            <a:endParaRPr lang="en-HK" sz="1100" dirty="0"/>
          </a:p>
        </p:txBody>
      </p:sp>
    </p:spTree>
    <p:extLst>
      <p:ext uri="{BB962C8B-B14F-4D97-AF65-F5344CB8AC3E}">
        <p14:creationId xmlns:p14="http://schemas.microsoft.com/office/powerpoint/2010/main" val="4188582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7DE20-D717-A75E-2DC0-98600624C8F1}"/>
              </a:ext>
            </a:extLst>
          </p:cNvPr>
          <p:cNvSpPr>
            <a:spLocks noGrp="1"/>
          </p:cNvSpPr>
          <p:nvPr>
            <p:ph type="title"/>
          </p:nvPr>
        </p:nvSpPr>
        <p:spPr/>
        <p:txBody>
          <a:bodyPr/>
          <a:lstStyle/>
          <a:p>
            <a:r>
              <a:rPr lang="en-US" dirty="0"/>
              <a:t>Current prototype</a:t>
            </a:r>
            <a:endParaRPr lang="en-HK" dirty="0"/>
          </a:p>
        </p:txBody>
      </p:sp>
      <p:sp>
        <p:nvSpPr>
          <p:cNvPr id="5" name="Content Placeholder 4">
            <a:extLst>
              <a:ext uri="{FF2B5EF4-FFF2-40B4-BE49-F238E27FC236}">
                <a16:creationId xmlns:a16="http://schemas.microsoft.com/office/drawing/2014/main" id="{C2D455F2-D0A7-9CAB-3B7D-E787227A5796}"/>
              </a:ext>
            </a:extLst>
          </p:cNvPr>
          <p:cNvSpPr>
            <a:spLocks noGrp="1"/>
          </p:cNvSpPr>
          <p:nvPr>
            <p:ph sz="half" idx="1"/>
          </p:nvPr>
        </p:nvSpPr>
        <p:spPr/>
        <p:txBody>
          <a:bodyPr>
            <a:normAutofit fontScale="55000" lnSpcReduction="20000"/>
          </a:bodyPr>
          <a:lstStyle/>
          <a:p>
            <a:pPr algn="just"/>
            <a:r>
              <a:rPr lang="en-US" sz="2800" b="1"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DLIB for face recognition </a:t>
            </a:r>
          </a:p>
          <a:p>
            <a:pPr algn="just"/>
            <a:r>
              <a:rPr lang="en-US" sz="2900"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rPr>
              <a:t>The process of facial recognition using </a:t>
            </a:r>
            <a:r>
              <a:rPr lang="en-US" sz="2900" kern="100" dirty="0" err="1">
                <a:solidFill>
                  <a:srgbClr val="24292F"/>
                </a:solidFill>
                <a:latin typeface="Segoe UI" panose="020B0502040204020203" pitchFamily="34" charset="0"/>
                <a:ea typeface="SimSun" panose="02010600030101010101" pitchFamily="2" charset="-122"/>
                <a:cs typeface="Times New Roman" panose="02020603050405020304" pitchFamily="18" charset="0"/>
              </a:rPr>
              <a:t>dlib</a:t>
            </a:r>
            <a:r>
              <a:rPr lang="en-US" sz="2900"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rPr>
              <a:t> involves several stages: face detection, face alignment, face feature extraction, and finally face recognition itself. </a:t>
            </a:r>
            <a:r>
              <a:rPr lang="en-US" sz="2900" kern="100" dirty="0" err="1">
                <a:solidFill>
                  <a:srgbClr val="24292F"/>
                </a:solidFill>
                <a:latin typeface="Segoe UI" panose="020B0502040204020203" pitchFamily="34" charset="0"/>
                <a:ea typeface="SimSun" panose="02010600030101010101" pitchFamily="2" charset="-122"/>
                <a:cs typeface="Times New Roman" panose="02020603050405020304" pitchFamily="18" charset="0"/>
              </a:rPr>
              <a:t>Face_recognition</a:t>
            </a:r>
            <a:r>
              <a:rPr lang="en-US" sz="2900"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rPr>
              <a:t> library offers a simplified and efficient interface</a:t>
            </a:r>
          </a:p>
          <a:p>
            <a:pPr algn="just"/>
            <a:r>
              <a:rPr lang="en-US" sz="3200" b="1"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rPr>
              <a:t>Image captioning</a:t>
            </a:r>
            <a:endParaRPr lang="en-US" sz="2900"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endParaRPr>
          </a:p>
          <a:p>
            <a:pPr algn="just"/>
            <a:r>
              <a:rPr lang="en-US" sz="2800" b="1" kern="100" dirty="0" err="1">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gTTS</a:t>
            </a:r>
            <a:r>
              <a:rPr lang="en-US" sz="2800" b="1"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 for text to speech :</a:t>
            </a:r>
            <a:r>
              <a:rPr lang="en-US" sz="2800"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 </a:t>
            </a:r>
            <a:r>
              <a:rPr lang="en-US" sz="2800" kern="100" dirty="0" err="1">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gTTS</a:t>
            </a:r>
            <a:r>
              <a:rPr lang="en-US" sz="2800"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 stands for “Google Text-to-Speech.” It is a web-based service provided by Google that allows users to convert text into spoken words using Google’s high-quality Text-to-Speech technology. </a:t>
            </a:r>
          </a:p>
          <a:p>
            <a:pPr algn="just"/>
            <a:endParaRPr lang="en-US" sz="2800" b="1" kern="100" dirty="0">
              <a:solidFill>
                <a:srgbClr val="24292F"/>
              </a:solidFill>
              <a:latin typeface="Segoe UI" panose="020B0502040204020203" pitchFamily="34" charset="0"/>
              <a:ea typeface="SimSun" panose="02010600030101010101" pitchFamily="2" charset="-122"/>
              <a:cs typeface="Times New Roman" panose="02020603050405020304" pitchFamily="18" charset="0"/>
            </a:endParaRPr>
          </a:p>
          <a:p>
            <a:pPr algn="just"/>
            <a:r>
              <a:rPr lang="en-US" sz="2800" b="1" kern="100" dirty="0" err="1">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Pydub</a:t>
            </a:r>
            <a:r>
              <a:rPr lang="en-US" sz="2800" b="1"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 </a:t>
            </a:r>
            <a:r>
              <a:rPr lang="en-US" sz="2800" kern="100" dirty="0" err="1">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PyDub</a:t>
            </a:r>
            <a:r>
              <a:rPr lang="en-US" sz="2800" kern="100" dirty="0">
                <a:solidFill>
                  <a:srgbClr val="24292F"/>
                </a:solidFill>
                <a:effectLst/>
                <a:latin typeface="Segoe UI" panose="020B0502040204020203" pitchFamily="34" charset="0"/>
                <a:ea typeface="SimSun" panose="02010600030101010101" pitchFamily="2" charset="-122"/>
                <a:cs typeface="Times New Roman" panose="02020603050405020304" pitchFamily="18" charset="0"/>
              </a:rPr>
              <a:t> is a Python library for manipulating audio files. It provides a simple and intuitive interface to perform various audio operations such as slicing, concatenating, fading in/out, changing volume, and so on.  </a:t>
            </a:r>
            <a:endParaRPr lang="en-HK" sz="2800" kern="100" dirty="0">
              <a:effectLst/>
              <a:latin typeface="DengXian" panose="02010600030101010101" pitchFamily="2" charset="-122"/>
              <a:ea typeface="DengXian" panose="02010600030101010101" pitchFamily="2" charset="-122"/>
              <a:cs typeface="Times New Roman" panose="02020603050405020304" pitchFamily="18" charset="0"/>
            </a:endParaRPr>
          </a:p>
          <a:p>
            <a:pPr marL="0" indent="0">
              <a:buNone/>
            </a:pPr>
            <a:endParaRPr lang="en-US" dirty="0"/>
          </a:p>
        </p:txBody>
      </p:sp>
      <p:sp>
        <p:nvSpPr>
          <p:cNvPr id="8" name="Content Placeholder 7">
            <a:extLst>
              <a:ext uri="{FF2B5EF4-FFF2-40B4-BE49-F238E27FC236}">
                <a16:creationId xmlns:a16="http://schemas.microsoft.com/office/drawing/2014/main" id="{46DDB7A0-A97C-D8E7-CCE0-706B13CC7C2F}"/>
              </a:ext>
            </a:extLst>
          </p:cNvPr>
          <p:cNvSpPr>
            <a:spLocks noGrp="1"/>
          </p:cNvSpPr>
          <p:nvPr>
            <p:ph sz="half" idx="2"/>
          </p:nvPr>
        </p:nvSpPr>
        <p:spPr/>
        <p:txBody>
          <a:bodyPr>
            <a:normAutofit fontScale="55000" lnSpcReduction="20000"/>
          </a:bodyPr>
          <a:lstStyle/>
          <a:p>
            <a:r>
              <a:rPr lang="en-US" sz="5800" dirty="0"/>
              <a:t> </a:t>
            </a:r>
            <a:r>
              <a:rPr lang="en-US" sz="5800" dirty="0">
                <a:hlinkClick r:id="rId2" action="ppaction://hlinkfile"/>
              </a:rPr>
              <a:t>Video Demo</a:t>
            </a:r>
            <a:endParaRPr lang="en-HK" sz="5800" dirty="0"/>
          </a:p>
          <a:p>
            <a:endParaRPr lang="en-HK" dirty="0"/>
          </a:p>
        </p:txBody>
      </p:sp>
      <p:sp>
        <p:nvSpPr>
          <p:cNvPr id="2" name="Footer Placeholder 1">
            <a:extLst>
              <a:ext uri="{FF2B5EF4-FFF2-40B4-BE49-F238E27FC236}">
                <a16:creationId xmlns:a16="http://schemas.microsoft.com/office/drawing/2014/main" id="{94A88109-6A43-5094-824B-AB0E5FE673BD}"/>
              </a:ext>
            </a:extLst>
          </p:cNvPr>
          <p:cNvSpPr>
            <a:spLocks noGrp="1"/>
          </p:cNvSpPr>
          <p:nvPr>
            <p:ph type="ftr" sz="quarter" idx="11"/>
          </p:nvPr>
        </p:nvSpPr>
        <p:spPr/>
        <p:txBody>
          <a:bodyPr/>
          <a:lstStyle/>
          <a:p>
            <a:r>
              <a:rPr lang="en-US"/>
              <a:t>AI for visually impaired 231124 (v28a)</a:t>
            </a:r>
            <a:endParaRPr lang="en-HK"/>
          </a:p>
        </p:txBody>
      </p:sp>
      <p:sp>
        <p:nvSpPr>
          <p:cNvPr id="3" name="Slide Number Placeholder 2">
            <a:extLst>
              <a:ext uri="{FF2B5EF4-FFF2-40B4-BE49-F238E27FC236}">
                <a16:creationId xmlns:a16="http://schemas.microsoft.com/office/drawing/2014/main" id="{DA2E1D1D-8497-C326-97BF-DCD96873DBA2}"/>
              </a:ext>
            </a:extLst>
          </p:cNvPr>
          <p:cNvSpPr>
            <a:spLocks noGrp="1"/>
          </p:cNvSpPr>
          <p:nvPr>
            <p:ph type="sldNum" sz="quarter" idx="12"/>
          </p:nvPr>
        </p:nvSpPr>
        <p:spPr/>
        <p:txBody>
          <a:bodyPr/>
          <a:lstStyle/>
          <a:p>
            <a:fld id="{C0A948C2-FB59-49C2-8DA2-43C250BED816}" type="slidenum">
              <a:rPr lang="en-HK" smtClean="0"/>
              <a:t>66</a:t>
            </a:fld>
            <a:endParaRPr lang="en-HK"/>
          </a:p>
        </p:txBody>
      </p:sp>
      <p:pic>
        <p:nvPicPr>
          <p:cNvPr id="7" name="Picture 6">
            <a:extLst>
              <a:ext uri="{FF2B5EF4-FFF2-40B4-BE49-F238E27FC236}">
                <a16:creationId xmlns:a16="http://schemas.microsoft.com/office/drawing/2014/main" id="{46E3E7F5-7F43-B4D8-CCEF-FF5920169B1A}"/>
              </a:ext>
            </a:extLst>
          </p:cNvPr>
          <p:cNvPicPr>
            <a:picLocks noChangeAspect="1"/>
          </p:cNvPicPr>
          <p:nvPr/>
        </p:nvPicPr>
        <p:blipFill>
          <a:blip r:embed="rId3"/>
          <a:stretch>
            <a:fillRect/>
          </a:stretch>
        </p:blipFill>
        <p:spPr>
          <a:xfrm>
            <a:off x="4890520" y="2466974"/>
            <a:ext cx="4045552" cy="2676525"/>
          </a:xfrm>
          <a:prstGeom prst="rect">
            <a:avLst/>
          </a:prstGeom>
        </p:spPr>
      </p:pic>
      <p:sp>
        <p:nvSpPr>
          <p:cNvPr id="9" name="TextBox 8">
            <a:extLst>
              <a:ext uri="{FF2B5EF4-FFF2-40B4-BE49-F238E27FC236}">
                <a16:creationId xmlns:a16="http://schemas.microsoft.com/office/drawing/2014/main" id="{C99DD66E-4C02-CCCB-505B-F623A9A159B9}"/>
              </a:ext>
            </a:extLst>
          </p:cNvPr>
          <p:cNvSpPr txBox="1"/>
          <p:nvPr/>
        </p:nvSpPr>
        <p:spPr>
          <a:xfrm>
            <a:off x="4734947" y="5107879"/>
            <a:ext cx="4409053" cy="1384995"/>
          </a:xfrm>
          <a:prstGeom prst="rect">
            <a:avLst/>
          </a:prstGeom>
          <a:noFill/>
        </p:spPr>
        <p:txBody>
          <a:bodyPr wrap="square" rtlCol="0">
            <a:spAutoFit/>
          </a:bodyPr>
          <a:lstStyle/>
          <a:p>
            <a:r>
              <a:rPr lang="en-US" sz="2800" dirty="0"/>
              <a:t>Image captioning Output:</a:t>
            </a:r>
          </a:p>
          <a:p>
            <a:r>
              <a:rPr lang="en-US" sz="2800" dirty="0"/>
              <a:t>“a girl in a black and pink skirt is smiling”</a:t>
            </a:r>
            <a:endParaRPr lang="en-HK" sz="2800" dirty="0"/>
          </a:p>
        </p:txBody>
      </p:sp>
      <p:sp>
        <p:nvSpPr>
          <p:cNvPr id="6" name="TextBox 5">
            <a:extLst>
              <a:ext uri="{FF2B5EF4-FFF2-40B4-BE49-F238E27FC236}">
                <a16:creationId xmlns:a16="http://schemas.microsoft.com/office/drawing/2014/main" id="{EC383BE1-6FE6-D89B-BAEC-D61543F51158}"/>
              </a:ext>
            </a:extLst>
          </p:cNvPr>
          <p:cNvSpPr txBox="1"/>
          <p:nvPr/>
        </p:nvSpPr>
        <p:spPr>
          <a:xfrm>
            <a:off x="4853760" y="1294647"/>
            <a:ext cx="3208379" cy="369332"/>
          </a:xfrm>
          <a:prstGeom prst="rect">
            <a:avLst/>
          </a:prstGeom>
          <a:noFill/>
        </p:spPr>
        <p:txBody>
          <a:bodyPr wrap="none" rtlCol="0">
            <a:spAutoFit/>
          </a:bodyPr>
          <a:lstStyle/>
          <a:p>
            <a:r>
              <a:rPr lang="en-HK" dirty="0">
                <a:hlinkClick r:id="rId4"/>
              </a:rPr>
              <a:t>https://youtu.be/ApcUROKajvw</a:t>
            </a:r>
            <a:r>
              <a:rPr lang="en-HK" dirty="0"/>
              <a:t> </a:t>
            </a:r>
          </a:p>
        </p:txBody>
      </p:sp>
    </p:spTree>
    <p:extLst>
      <p:ext uri="{BB962C8B-B14F-4D97-AF65-F5344CB8AC3E}">
        <p14:creationId xmlns:p14="http://schemas.microsoft.com/office/powerpoint/2010/main" val="693939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64E7D-AC38-0529-77E7-9F05DFCE7899}"/>
              </a:ext>
            </a:extLst>
          </p:cNvPr>
          <p:cNvSpPr>
            <a:spLocks noGrp="1"/>
          </p:cNvSpPr>
          <p:nvPr>
            <p:ph type="title"/>
          </p:nvPr>
        </p:nvSpPr>
        <p:spPr/>
        <p:txBody>
          <a:bodyPr/>
          <a:lstStyle/>
          <a:p>
            <a:r>
              <a:rPr lang="en-US" dirty="0"/>
              <a:t>Conclusion</a:t>
            </a:r>
            <a:endParaRPr lang="en-HK" dirty="0"/>
          </a:p>
        </p:txBody>
      </p:sp>
      <p:sp>
        <p:nvSpPr>
          <p:cNvPr id="3" name="Content Placeholder 2">
            <a:extLst>
              <a:ext uri="{FF2B5EF4-FFF2-40B4-BE49-F238E27FC236}">
                <a16:creationId xmlns:a16="http://schemas.microsoft.com/office/drawing/2014/main" id="{728B62AC-1164-CEC2-A2A5-096365BEC01A}"/>
              </a:ext>
            </a:extLst>
          </p:cNvPr>
          <p:cNvSpPr>
            <a:spLocks noGrp="1"/>
          </p:cNvSpPr>
          <p:nvPr>
            <p:ph idx="1"/>
          </p:nvPr>
        </p:nvSpPr>
        <p:spPr/>
        <p:txBody>
          <a:bodyPr/>
          <a:lstStyle/>
          <a:p>
            <a:r>
              <a:rPr lang="en-US" dirty="0"/>
              <a:t>Reviewed AI technology related to build vision assisted tools</a:t>
            </a:r>
          </a:p>
          <a:p>
            <a:r>
              <a:rPr lang="en-US" dirty="0"/>
              <a:t>Related hardware and software tools are also discussed</a:t>
            </a:r>
          </a:p>
          <a:p>
            <a:r>
              <a:rPr lang="en-US" dirty="0"/>
              <a:t>Proposed a vision assisted system for visually impaired people</a:t>
            </a:r>
          </a:p>
          <a:p>
            <a:endParaRPr lang="en-US" dirty="0"/>
          </a:p>
          <a:p>
            <a:endParaRPr lang="en-HK" dirty="0"/>
          </a:p>
        </p:txBody>
      </p:sp>
      <p:sp>
        <p:nvSpPr>
          <p:cNvPr id="4" name="Footer Placeholder 3">
            <a:extLst>
              <a:ext uri="{FF2B5EF4-FFF2-40B4-BE49-F238E27FC236}">
                <a16:creationId xmlns:a16="http://schemas.microsoft.com/office/drawing/2014/main" id="{D88B3171-FABE-CBE3-2651-5A698E6E19AA}"/>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627B6A09-992A-5FE8-96EE-007C571B2C74}"/>
              </a:ext>
            </a:extLst>
          </p:cNvPr>
          <p:cNvSpPr>
            <a:spLocks noGrp="1"/>
          </p:cNvSpPr>
          <p:nvPr>
            <p:ph type="sldNum" sz="quarter" idx="12"/>
          </p:nvPr>
        </p:nvSpPr>
        <p:spPr/>
        <p:txBody>
          <a:bodyPr/>
          <a:lstStyle/>
          <a:p>
            <a:fld id="{C0A948C2-FB59-49C2-8DA2-43C250BED816}" type="slidenum">
              <a:rPr lang="en-HK" smtClean="0"/>
              <a:t>67</a:t>
            </a:fld>
            <a:endParaRPr lang="en-HK"/>
          </a:p>
        </p:txBody>
      </p:sp>
    </p:spTree>
    <p:extLst>
      <p:ext uri="{BB962C8B-B14F-4D97-AF65-F5344CB8AC3E}">
        <p14:creationId xmlns:p14="http://schemas.microsoft.com/office/powerpoint/2010/main" val="853922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10B7D4-F3E7-3C6E-257D-E85EB67877BD}"/>
              </a:ext>
            </a:extLst>
          </p:cNvPr>
          <p:cNvSpPr>
            <a:spLocks noGrp="1"/>
          </p:cNvSpPr>
          <p:nvPr>
            <p:ph type="ctrTitle"/>
          </p:nvPr>
        </p:nvSpPr>
        <p:spPr>
          <a:xfrm>
            <a:off x="986118" y="735106"/>
            <a:ext cx="7540322" cy="2928470"/>
          </a:xfrm>
        </p:spPr>
        <p:txBody>
          <a:bodyPr anchor="b">
            <a:normAutofit/>
          </a:bodyPr>
          <a:lstStyle/>
          <a:p>
            <a:pPr algn="l"/>
            <a:r>
              <a:rPr lang="en-US" sz="4200">
                <a:solidFill>
                  <a:srgbClr val="FFFFFF"/>
                </a:solidFill>
              </a:rPr>
              <a:t>Q &amp; A</a:t>
            </a:r>
            <a:endParaRPr lang="en-HK" sz="4200">
              <a:solidFill>
                <a:srgbClr val="FFFFFF"/>
              </a:solidFill>
            </a:endParaRPr>
          </a:p>
        </p:txBody>
      </p:sp>
      <p:sp>
        <p:nvSpPr>
          <p:cNvPr id="6" name="Subtitle 5">
            <a:extLst>
              <a:ext uri="{FF2B5EF4-FFF2-40B4-BE49-F238E27FC236}">
                <a16:creationId xmlns:a16="http://schemas.microsoft.com/office/drawing/2014/main" id="{26926ED5-440F-16F8-92E6-6374374B24DB}"/>
              </a:ext>
            </a:extLst>
          </p:cNvPr>
          <p:cNvSpPr>
            <a:spLocks noGrp="1"/>
          </p:cNvSpPr>
          <p:nvPr>
            <p:ph type="subTitle" idx="1"/>
          </p:nvPr>
        </p:nvSpPr>
        <p:spPr>
          <a:xfrm>
            <a:off x="1013011" y="4870824"/>
            <a:ext cx="7504463" cy="1458258"/>
          </a:xfrm>
        </p:spPr>
        <p:txBody>
          <a:bodyPr anchor="ctr">
            <a:normAutofit/>
          </a:bodyPr>
          <a:lstStyle/>
          <a:p>
            <a:pPr algn="l"/>
            <a:r>
              <a:rPr lang="en-US" dirty="0"/>
              <a:t> </a:t>
            </a:r>
            <a:endParaRPr lang="en-HK" dirty="0"/>
          </a:p>
        </p:txBody>
      </p:sp>
      <p:sp>
        <p:nvSpPr>
          <p:cNvPr id="4" name="Footer Placeholder 3">
            <a:extLst>
              <a:ext uri="{FF2B5EF4-FFF2-40B4-BE49-F238E27FC236}">
                <a16:creationId xmlns:a16="http://schemas.microsoft.com/office/drawing/2014/main" id="{338D6D32-B9D3-13E1-E635-7168428BCA59}"/>
              </a:ext>
            </a:extLst>
          </p:cNvPr>
          <p:cNvSpPr>
            <a:spLocks noGrp="1"/>
          </p:cNvSpPr>
          <p:nvPr>
            <p:ph type="ftr" sz="quarter" idx="11"/>
          </p:nvPr>
        </p:nvSpPr>
        <p:spPr>
          <a:xfrm rot="5400000">
            <a:off x="-1371600" y="1984248"/>
            <a:ext cx="3086100" cy="365125"/>
          </a:xfrm>
        </p:spPr>
        <p:txBody>
          <a:bodyPr>
            <a:normAutofit/>
          </a:bodyPr>
          <a:lstStyle/>
          <a:p>
            <a:pPr algn="l">
              <a:spcAft>
                <a:spcPts val="600"/>
              </a:spcAft>
            </a:pPr>
            <a:r>
              <a:rPr lang="en-US" sz="1000">
                <a:solidFill>
                  <a:srgbClr val="FFFFFF"/>
                </a:solidFill>
              </a:rPr>
              <a:t>AI for visually impaired 231124 (v28a)</a:t>
            </a:r>
            <a:endParaRPr lang="en-HK" sz="1000">
              <a:solidFill>
                <a:srgbClr val="FFFFFF"/>
              </a:solidFill>
            </a:endParaRPr>
          </a:p>
        </p:txBody>
      </p:sp>
      <p:sp>
        <p:nvSpPr>
          <p:cNvPr id="5" name="Slide Number Placeholder 4">
            <a:extLst>
              <a:ext uri="{FF2B5EF4-FFF2-40B4-BE49-F238E27FC236}">
                <a16:creationId xmlns:a16="http://schemas.microsoft.com/office/drawing/2014/main" id="{F092AC60-AD42-8EFB-9008-9E2FB4FCC212}"/>
              </a:ext>
            </a:extLst>
          </p:cNvPr>
          <p:cNvSpPr>
            <a:spLocks noGrp="1"/>
          </p:cNvSpPr>
          <p:nvPr>
            <p:ph type="sldNum" sz="quarter" idx="12"/>
          </p:nvPr>
        </p:nvSpPr>
        <p:spPr>
          <a:xfrm>
            <a:off x="8778240" y="6446837"/>
            <a:ext cx="336042" cy="365125"/>
          </a:xfrm>
        </p:spPr>
        <p:txBody>
          <a:bodyPr>
            <a:normAutofit/>
          </a:bodyPr>
          <a:lstStyle/>
          <a:p>
            <a:pPr>
              <a:spcAft>
                <a:spcPts val="600"/>
              </a:spcAft>
            </a:pPr>
            <a:fld id="{C0A948C2-FB59-49C2-8DA2-43C250BED816}" type="slidenum">
              <a:rPr lang="en-HK" sz="1000">
                <a:solidFill>
                  <a:schemeClr val="tx1">
                    <a:lumMod val="50000"/>
                    <a:lumOff val="50000"/>
                  </a:schemeClr>
                </a:solidFill>
              </a:rPr>
              <a:pPr>
                <a:spcAft>
                  <a:spcPts val="600"/>
                </a:spcAft>
              </a:pPr>
              <a:t>68</a:t>
            </a:fld>
            <a:endParaRPr lang="en-HK" sz="1000">
              <a:solidFill>
                <a:schemeClr val="tx1">
                  <a:lumMod val="50000"/>
                  <a:lumOff val="50000"/>
                </a:schemeClr>
              </a:solidFill>
            </a:endParaRPr>
          </a:p>
        </p:txBody>
      </p:sp>
    </p:spTree>
    <p:extLst>
      <p:ext uri="{BB962C8B-B14F-4D97-AF65-F5344CB8AC3E}">
        <p14:creationId xmlns:p14="http://schemas.microsoft.com/office/powerpoint/2010/main" val="341888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B18E-7EAC-E4BB-15C7-71B35CA89DE1}"/>
              </a:ext>
            </a:extLst>
          </p:cNvPr>
          <p:cNvSpPr>
            <a:spLocks noGrp="1"/>
          </p:cNvSpPr>
          <p:nvPr>
            <p:ph type="title"/>
          </p:nvPr>
        </p:nvSpPr>
        <p:spPr/>
        <p:txBody>
          <a:bodyPr/>
          <a:lstStyle/>
          <a:p>
            <a:r>
              <a:rPr lang="en-US" dirty="0"/>
              <a:t>Overview of techniques</a:t>
            </a:r>
            <a:endParaRPr lang="en-HK" dirty="0"/>
          </a:p>
        </p:txBody>
      </p:sp>
      <p:sp>
        <p:nvSpPr>
          <p:cNvPr id="3" name="Content Placeholder 2">
            <a:extLst>
              <a:ext uri="{FF2B5EF4-FFF2-40B4-BE49-F238E27FC236}">
                <a16:creationId xmlns:a16="http://schemas.microsoft.com/office/drawing/2014/main" id="{8A9B9D58-B155-70BD-86F5-F78F8235702C}"/>
              </a:ext>
            </a:extLst>
          </p:cNvPr>
          <p:cNvSpPr>
            <a:spLocks noGrp="1"/>
          </p:cNvSpPr>
          <p:nvPr>
            <p:ph idx="1"/>
          </p:nvPr>
        </p:nvSpPr>
        <p:spPr/>
        <p:txBody>
          <a:bodyPr>
            <a:normAutofit/>
          </a:bodyPr>
          <a:lstStyle/>
          <a:p>
            <a:pPr marL="914400" lvl="1" indent="-457200">
              <a:buFont typeface="+mj-lt"/>
              <a:buAutoNum type="arabicParenR"/>
            </a:pPr>
            <a:r>
              <a:rPr lang="en-US" dirty="0"/>
              <a:t>Neural network</a:t>
            </a:r>
          </a:p>
          <a:p>
            <a:pPr marL="1371600" lvl="2" indent="-457200">
              <a:buFont typeface="+mj-lt"/>
              <a:buAutoNum type="alphaLcParenR"/>
            </a:pPr>
            <a:r>
              <a:rPr lang="en-US" dirty="0">
                <a:solidFill>
                  <a:srgbClr val="FF0000"/>
                </a:solidFill>
              </a:rPr>
              <a:t>Basic neural network model</a:t>
            </a:r>
          </a:p>
          <a:p>
            <a:pPr marL="1371600" lvl="2" indent="-457200">
              <a:buFont typeface="+mj-lt"/>
              <a:buAutoNum type="alphaLcParenR"/>
            </a:pPr>
            <a:r>
              <a:rPr lang="en-US" dirty="0"/>
              <a:t>Convolution Neural Network (CNN), parallel method</a:t>
            </a:r>
          </a:p>
          <a:p>
            <a:pPr marL="1371600" lvl="2" indent="-457200">
              <a:buFont typeface="+mj-lt"/>
              <a:buAutoNum type="alphaLcParenR"/>
            </a:pPr>
            <a:r>
              <a:rPr lang="en-US" dirty="0"/>
              <a:t>Recurrent Neural Network (RNN),sequential method</a:t>
            </a:r>
          </a:p>
          <a:p>
            <a:pPr marL="1371600" lvl="2" indent="-457200">
              <a:buFont typeface="+mj-lt"/>
              <a:buAutoNum type="alphaLcParenR"/>
            </a:pPr>
            <a:r>
              <a:rPr lang="en-US" dirty="0"/>
              <a:t>Transformer , parallel + sequential method</a:t>
            </a:r>
          </a:p>
          <a:p>
            <a:pPr marL="914400" lvl="1" indent="-457200">
              <a:buFont typeface="+mj-lt"/>
              <a:buAutoNum type="arabicParenR"/>
            </a:pPr>
            <a:r>
              <a:rPr lang="en-US" dirty="0"/>
              <a:t>Computer Vision</a:t>
            </a:r>
          </a:p>
          <a:p>
            <a:pPr marL="1371600" lvl="2" indent="-457200">
              <a:buFont typeface="+mj-lt"/>
              <a:buAutoNum type="alphaLcParenR"/>
            </a:pPr>
            <a:r>
              <a:rPr lang="en-US" dirty="0"/>
              <a:t>Object recognition</a:t>
            </a:r>
          </a:p>
          <a:p>
            <a:pPr marL="1371600" lvl="2" indent="-457200">
              <a:buFont typeface="+mj-lt"/>
              <a:buAutoNum type="alphaLcParenR"/>
            </a:pPr>
            <a:r>
              <a:rPr lang="en-US" dirty="0"/>
              <a:t>You only look once model YOLO </a:t>
            </a:r>
          </a:p>
          <a:p>
            <a:pPr marL="1371600" lvl="2" indent="-457200">
              <a:buFont typeface="+mj-lt"/>
              <a:buAutoNum type="alphaLcParenR"/>
            </a:pPr>
            <a:r>
              <a:rPr lang="en-US" dirty="0"/>
              <a:t>Photometry for 3d reconstruction &amp; location identification</a:t>
            </a:r>
          </a:p>
          <a:p>
            <a:pPr marL="914400" lvl="1" indent="-457200">
              <a:buFont typeface="+mj-lt"/>
              <a:buAutoNum type="arabicParenR"/>
            </a:pPr>
            <a:r>
              <a:rPr lang="en-US" dirty="0"/>
              <a:t>Speech synthesis</a:t>
            </a:r>
          </a:p>
          <a:p>
            <a:pPr marL="1371600" lvl="2" indent="-457200">
              <a:buFont typeface="+mj-lt"/>
              <a:buAutoNum type="alphaLcParenR"/>
            </a:pPr>
            <a:r>
              <a:rPr lang="en-US" dirty="0"/>
              <a:t>Speech signal analysis</a:t>
            </a:r>
          </a:p>
          <a:p>
            <a:pPr marL="1371600" lvl="2" indent="-457200">
              <a:buFont typeface="+mj-lt"/>
              <a:buAutoNum type="alphaLcParenR"/>
            </a:pPr>
            <a:r>
              <a:rPr lang="en-US" dirty="0"/>
              <a:t>Stereo sound localization</a:t>
            </a:r>
          </a:p>
          <a:p>
            <a:endParaRPr lang="en-HK" dirty="0"/>
          </a:p>
        </p:txBody>
      </p:sp>
      <p:sp>
        <p:nvSpPr>
          <p:cNvPr id="4" name="Footer Placeholder 3">
            <a:extLst>
              <a:ext uri="{FF2B5EF4-FFF2-40B4-BE49-F238E27FC236}">
                <a16:creationId xmlns:a16="http://schemas.microsoft.com/office/drawing/2014/main" id="{93D3F808-CE7D-AF1B-892A-7421C32DC59B}"/>
              </a:ext>
            </a:extLst>
          </p:cNvPr>
          <p:cNvSpPr>
            <a:spLocks noGrp="1"/>
          </p:cNvSpPr>
          <p:nvPr>
            <p:ph type="ftr" sz="quarter" idx="11"/>
          </p:nvPr>
        </p:nvSpPr>
        <p:spPr/>
        <p:txBody>
          <a:bodyPr/>
          <a:lstStyle/>
          <a:p>
            <a:r>
              <a:rPr lang="en-US"/>
              <a:t>AI for visually impaired 231124 (v28a)</a:t>
            </a:r>
            <a:endParaRPr lang="en-HK"/>
          </a:p>
        </p:txBody>
      </p:sp>
      <p:sp>
        <p:nvSpPr>
          <p:cNvPr id="5" name="Slide Number Placeholder 4">
            <a:extLst>
              <a:ext uri="{FF2B5EF4-FFF2-40B4-BE49-F238E27FC236}">
                <a16:creationId xmlns:a16="http://schemas.microsoft.com/office/drawing/2014/main" id="{FE529D9A-3345-0CF3-B210-5C76DD4EAD24}"/>
              </a:ext>
            </a:extLst>
          </p:cNvPr>
          <p:cNvSpPr>
            <a:spLocks noGrp="1"/>
          </p:cNvSpPr>
          <p:nvPr>
            <p:ph type="sldNum" sz="quarter" idx="12"/>
          </p:nvPr>
        </p:nvSpPr>
        <p:spPr/>
        <p:txBody>
          <a:bodyPr/>
          <a:lstStyle/>
          <a:p>
            <a:fld id="{C0A948C2-FB59-49C2-8DA2-43C250BED816}" type="slidenum">
              <a:rPr lang="en-HK" smtClean="0"/>
              <a:t>7</a:t>
            </a:fld>
            <a:endParaRPr lang="en-HK"/>
          </a:p>
        </p:txBody>
      </p:sp>
    </p:spTree>
    <p:extLst>
      <p:ext uri="{BB962C8B-B14F-4D97-AF65-F5344CB8AC3E}">
        <p14:creationId xmlns:p14="http://schemas.microsoft.com/office/powerpoint/2010/main" val="2729902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28649" y="365126"/>
            <a:ext cx="8124825" cy="1325563"/>
          </a:xfrm>
        </p:spPr>
        <p:txBody>
          <a:bodyPr/>
          <a:lstStyle/>
          <a:p>
            <a:r>
              <a:rPr lang="en-US" altLang="zh-HK" dirty="0"/>
              <a:t>1a) Basic biological neural network</a:t>
            </a:r>
            <a:endParaRPr lang="zh-HK" altLang="en-US" dirty="0"/>
          </a:p>
        </p:txBody>
      </p:sp>
      <p:sp>
        <p:nvSpPr>
          <p:cNvPr id="5123" name="Content Placeholder 2"/>
          <p:cNvSpPr>
            <a:spLocks noGrp="1"/>
          </p:cNvSpPr>
          <p:nvPr>
            <p:ph idx="1"/>
          </p:nvPr>
        </p:nvSpPr>
        <p:spPr/>
        <p:txBody>
          <a:bodyPr>
            <a:normAutofit/>
          </a:bodyPr>
          <a:lstStyle/>
          <a:p>
            <a:r>
              <a:rPr lang="en-US" altLang="zh-HK" dirty="0"/>
              <a:t>Biological findings inspire the development of Neural Net</a:t>
            </a:r>
          </a:p>
          <a:p>
            <a:pPr lvl="1"/>
            <a:r>
              <a:rPr lang="en-US" altLang="zh-HK" dirty="0"/>
              <a:t> Input </a:t>
            </a:r>
            <a:r>
              <a:rPr lang="en-US" altLang="zh-HK" dirty="0">
                <a:sym typeface="Wingdings" pitchFamily="2" charset="2"/>
              </a:rPr>
              <a:t></a:t>
            </a:r>
            <a:r>
              <a:rPr lang="en-US" altLang="zh-HK" dirty="0"/>
              <a:t>weights </a:t>
            </a:r>
            <a:r>
              <a:rPr lang="en-US" altLang="zh-HK" dirty="0">
                <a:sym typeface="Wingdings" pitchFamily="2" charset="2"/>
              </a:rPr>
              <a:t>Logic function output</a:t>
            </a:r>
            <a:endParaRPr lang="en-US" altLang="zh-HK" dirty="0"/>
          </a:p>
          <a:p>
            <a:endParaRPr lang="en-US" altLang="zh-HK" dirty="0"/>
          </a:p>
          <a:p>
            <a:r>
              <a:rPr lang="en-US" altLang="zh-HK" dirty="0"/>
              <a:t>Biological relation</a:t>
            </a:r>
          </a:p>
          <a:p>
            <a:pPr lvl="1"/>
            <a:r>
              <a:rPr lang="en-US" altLang="zh-HK" dirty="0"/>
              <a:t>Input</a:t>
            </a:r>
          </a:p>
          <a:p>
            <a:pPr lvl="1"/>
            <a:r>
              <a:rPr lang="en-US" altLang="zh-HK" dirty="0"/>
              <a:t>Dendrites </a:t>
            </a:r>
          </a:p>
          <a:p>
            <a:pPr lvl="1"/>
            <a:r>
              <a:rPr lang="en-US" altLang="zh-HK" dirty="0"/>
              <a:t>Output</a:t>
            </a:r>
          </a:p>
          <a:p>
            <a:pPr lvl="1"/>
            <a:r>
              <a:rPr lang="en-US" altLang="zh-HK" dirty="0"/>
              <a:t>Human computes using a net</a:t>
            </a:r>
          </a:p>
        </p:txBody>
      </p:sp>
      <p:sp>
        <p:nvSpPr>
          <p:cNvPr id="512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HK" sz="1200">
                <a:solidFill>
                  <a:srgbClr val="898989"/>
                </a:solidFill>
              </a:rPr>
              <a:t>AI for visually impaired 231124 (v28a)</a:t>
            </a:r>
          </a:p>
        </p:txBody>
      </p:sp>
      <p:sp>
        <p:nvSpPr>
          <p:cNvPr id="512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A79CE760-C233-4D66-8F12-BFBAF9723062}" type="slidenum">
              <a:rPr lang="en-US" altLang="zh-HK" sz="1200">
                <a:solidFill>
                  <a:srgbClr val="898989"/>
                </a:solidFill>
              </a:rPr>
              <a:pPr>
                <a:spcBef>
                  <a:spcPct val="0"/>
                </a:spcBef>
                <a:buFontTx/>
                <a:buNone/>
              </a:pPr>
              <a:t>8</a:t>
            </a:fld>
            <a:endParaRPr lang="en-US" altLang="zh-HK" sz="1200">
              <a:solidFill>
                <a:srgbClr val="898989"/>
              </a:solidFill>
            </a:endParaRPr>
          </a:p>
        </p:txBody>
      </p:sp>
      <p:pic>
        <p:nvPicPr>
          <p:cNvPr id="5126" name="Picture 2" descr="The image of neu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1038" y="3440906"/>
            <a:ext cx="263683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1"/>
          <p:cNvSpPr txBox="1">
            <a:spLocks noChangeArrowheads="1"/>
          </p:cNvSpPr>
          <p:nvPr/>
        </p:nvSpPr>
        <p:spPr bwMode="auto">
          <a:xfrm>
            <a:off x="4754563" y="4629150"/>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X=inputs</a:t>
            </a:r>
          </a:p>
        </p:txBody>
      </p:sp>
      <p:sp>
        <p:nvSpPr>
          <p:cNvPr id="5128" name="TextBox 7"/>
          <p:cNvSpPr txBox="1">
            <a:spLocks noChangeArrowheads="1"/>
          </p:cNvSpPr>
          <p:nvPr/>
        </p:nvSpPr>
        <p:spPr bwMode="auto">
          <a:xfrm>
            <a:off x="5287963" y="5334000"/>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W=weights</a:t>
            </a:r>
          </a:p>
        </p:txBody>
      </p:sp>
      <p:cxnSp>
        <p:nvCxnSpPr>
          <p:cNvPr id="4" name="Straight Arrow Connector 3"/>
          <p:cNvCxnSpPr/>
          <p:nvPr/>
        </p:nvCxnSpPr>
        <p:spPr>
          <a:xfrm flipV="1">
            <a:off x="6172200" y="4813300"/>
            <a:ext cx="228600" cy="520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324600" y="4876800"/>
            <a:ext cx="195263"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127" idx="3"/>
          </p:cNvCxnSpPr>
          <p:nvPr/>
        </p:nvCxnSpPr>
        <p:spPr>
          <a:xfrm>
            <a:off x="5761038" y="4813300"/>
            <a:ext cx="5254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527675" y="4484688"/>
            <a:ext cx="376238" cy="239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3" name="TextBox 18"/>
          <p:cNvSpPr txBox="1">
            <a:spLocks noChangeArrowheads="1"/>
          </p:cNvSpPr>
          <p:nvPr/>
        </p:nvSpPr>
        <p:spPr bwMode="auto">
          <a:xfrm>
            <a:off x="6781800" y="3321050"/>
            <a:ext cx="2349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Neuron(Logic function)</a:t>
            </a:r>
          </a:p>
        </p:txBody>
      </p:sp>
      <p:cxnSp>
        <p:nvCxnSpPr>
          <p:cNvPr id="20" name="Straight Arrow Connector 19"/>
          <p:cNvCxnSpPr/>
          <p:nvPr/>
        </p:nvCxnSpPr>
        <p:spPr>
          <a:xfrm flipH="1">
            <a:off x="6934200" y="3581400"/>
            <a:ext cx="293688"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5" name="TextBox 22"/>
          <p:cNvSpPr txBox="1">
            <a:spLocks noChangeArrowheads="1"/>
          </p:cNvSpPr>
          <p:nvPr/>
        </p:nvSpPr>
        <p:spPr bwMode="auto">
          <a:xfrm>
            <a:off x="7896225" y="5638800"/>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Output</a:t>
            </a:r>
          </a:p>
        </p:txBody>
      </p:sp>
      <p:cxnSp>
        <p:nvCxnSpPr>
          <p:cNvPr id="24" name="Straight Arrow Connector 23"/>
          <p:cNvCxnSpPr>
            <a:endCxn id="5135" idx="0"/>
          </p:cNvCxnSpPr>
          <p:nvPr/>
        </p:nvCxnSpPr>
        <p:spPr>
          <a:xfrm>
            <a:off x="7956550" y="5073650"/>
            <a:ext cx="368300" cy="565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12809" y="6022543"/>
            <a:ext cx="5139548" cy="253916"/>
          </a:xfrm>
          <a:prstGeom prst="rect">
            <a:avLst/>
          </a:prstGeom>
          <a:noFill/>
        </p:spPr>
        <p:txBody>
          <a:bodyPr wrap="none" rtlCol="0">
            <a:spAutoFit/>
          </a:bodyPr>
          <a:lstStyle/>
          <a:p>
            <a:r>
              <a:rPr lang="en-US" sz="1050" dirty="0"/>
              <a:t>https://www.ninds.nih.gov/Disorders/Patient-Caregiver-Education/Life-and-Death-Neuron</a:t>
            </a:r>
          </a:p>
        </p:txBody>
      </p:sp>
    </p:spTree>
    <p:extLst>
      <p:ext uri="{BB962C8B-B14F-4D97-AF65-F5344CB8AC3E}">
        <p14:creationId xmlns:p14="http://schemas.microsoft.com/office/powerpoint/2010/main" val="241559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7638" y="1905000"/>
            <a:ext cx="367347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itle 1"/>
          <p:cNvSpPr>
            <a:spLocks noGrp="1"/>
          </p:cNvSpPr>
          <p:nvPr>
            <p:ph type="title"/>
          </p:nvPr>
        </p:nvSpPr>
        <p:spPr>
          <a:xfrm>
            <a:off x="514350" y="0"/>
            <a:ext cx="8229600" cy="1143000"/>
          </a:xfrm>
        </p:spPr>
        <p:txBody>
          <a:bodyPr/>
          <a:lstStyle/>
          <a:p>
            <a:r>
              <a:rPr lang="en-US" altLang="en-US" sz="4000"/>
              <a:t>Inside each neuron there is a bias </a:t>
            </a:r>
            <a:r>
              <a:rPr lang="en-US" altLang="en-US" sz="4000" i="1"/>
              <a:t>(b)</a:t>
            </a:r>
          </a:p>
        </p:txBody>
      </p:sp>
      <p:sp>
        <p:nvSpPr>
          <p:cNvPr id="17412" name="Content Placeholder 2"/>
          <p:cNvSpPr>
            <a:spLocks noGrp="1"/>
          </p:cNvSpPr>
          <p:nvPr>
            <p:ph idx="1"/>
          </p:nvPr>
        </p:nvSpPr>
        <p:spPr>
          <a:xfrm>
            <a:off x="106363" y="1093788"/>
            <a:ext cx="4694237" cy="1595437"/>
          </a:xfrm>
        </p:spPr>
        <p:txBody>
          <a:bodyPr/>
          <a:lstStyle/>
          <a:p>
            <a:r>
              <a:rPr lang="en-US" altLang="en-US" sz="2400" dirty="0">
                <a:sym typeface="Wingdings" pitchFamily="2" charset="2"/>
              </a:rPr>
              <a:t>In between any 2 neighboring neuron layers, a set of weights are found</a:t>
            </a:r>
          </a:p>
          <a:p>
            <a:endParaRPr lang="en-US" altLang="en-US" dirty="0"/>
          </a:p>
        </p:txBody>
      </p:sp>
      <p:sp>
        <p:nvSpPr>
          <p:cNvPr id="17413" name="Footer Placeholder 3"/>
          <p:cNvSpPr>
            <a:spLocks noGrp="1"/>
          </p:cNvSpPr>
          <p:nvPr>
            <p:ph type="ftr" sz="quarter" idx="11"/>
          </p:nvPr>
        </p:nvSpPr>
        <p:spPr bwMode="auto">
          <a:xfrm>
            <a:off x="3902075" y="624443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HK" sz="1200">
                <a:solidFill>
                  <a:srgbClr val="898989"/>
                </a:solidFill>
              </a:rPr>
              <a:t>AI for visually impaired 231124 (v28a)</a:t>
            </a:r>
            <a:endParaRPr lang="en-US" altLang="zh-HK" sz="1200" dirty="0">
              <a:solidFill>
                <a:srgbClr val="898989"/>
              </a:solidFill>
            </a:endParaRPr>
          </a:p>
        </p:txBody>
      </p:sp>
      <p:sp>
        <p:nvSpPr>
          <p:cNvPr id="174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01876DF-A8BC-4278-BDBE-C973FC109033}" type="slidenum">
              <a:rPr lang="en-US" altLang="zh-HK" sz="1200">
                <a:solidFill>
                  <a:srgbClr val="898989"/>
                </a:solidFill>
              </a:rPr>
              <a:pPr>
                <a:spcBef>
                  <a:spcPct val="0"/>
                </a:spcBef>
                <a:buFontTx/>
                <a:buNone/>
              </a:pPr>
              <a:t>9</a:t>
            </a:fld>
            <a:endParaRPr lang="en-US" altLang="zh-HK" sz="1200">
              <a:solidFill>
                <a:srgbClr val="898989"/>
              </a:solidFill>
            </a:endParaRPr>
          </a:p>
        </p:txBody>
      </p:sp>
      <p:sp>
        <p:nvSpPr>
          <p:cNvPr id="112" name="Oval 111"/>
          <p:cNvSpPr/>
          <p:nvPr/>
        </p:nvSpPr>
        <p:spPr>
          <a:xfrm>
            <a:off x="4246563" y="22860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114" name="Straight Arrow Connector 113"/>
          <p:cNvCxnSpPr>
            <a:cxnSpLocks/>
            <a:stCxn id="112" idx="4"/>
          </p:cNvCxnSpPr>
          <p:nvPr/>
        </p:nvCxnSpPr>
        <p:spPr>
          <a:xfrm>
            <a:off x="4513263" y="2590800"/>
            <a:ext cx="0" cy="15384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902075" y="4317824"/>
            <a:ext cx="10668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cxnSp>
        <p:nvCxnSpPr>
          <p:cNvPr id="41" name="Straight Arrow Connector 40"/>
          <p:cNvCxnSpPr>
            <a:stCxn id="57" idx="6"/>
            <a:endCxn id="40" idx="1"/>
          </p:cNvCxnSpPr>
          <p:nvPr/>
        </p:nvCxnSpPr>
        <p:spPr>
          <a:xfrm>
            <a:off x="2301875" y="3782836"/>
            <a:ext cx="1757363" cy="690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60" idx="2"/>
          </p:cNvCxnSpPr>
          <p:nvPr/>
        </p:nvCxnSpPr>
        <p:spPr>
          <a:xfrm>
            <a:off x="2301875" y="4621036"/>
            <a:ext cx="1600200" cy="2111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9" idx="6"/>
          </p:cNvCxnSpPr>
          <p:nvPr/>
        </p:nvCxnSpPr>
        <p:spPr>
          <a:xfrm flipV="1">
            <a:off x="2312988" y="5079824"/>
            <a:ext cx="1589087"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4987925" y="4833761"/>
            <a:ext cx="490538" cy="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7422" name="Object 102"/>
          <p:cNvGraphicFramePr>
            <a:graphicFrameLocks noChangeAspect="1"/>
          </p:cNvGraphicFramePr>
          <p:nvPr>
            <p:extLst>
              <p:ext uri="{D42A27DB-BD31-4B8C-83A1-F6EECF244321}">
                <p14:modId xmlns:p14="http://schemas.microsoft.com/office/powerpoint/2010/main" val="3813307371"/>
              </p:ext>
            </p:extLst>
          </p:nvPr>
        </p:nvGraphicFramePr>
        <p:xfrm>
          <a:off x="4110038" y="4525786"/>
          <a:ext cx="663575" cy="623888"/>
        </p:xfrm>
        <a:graphic>
          <a:graphicData uri="http://schemas.openxmlformats.org/presentationml/2006/ole">
            <mc:AlternateContent xmlns:mc="http://schemas.openxmlformats.org/markup-compatibility/2006">
              <mc:Choice xmlns:v="urn:schemas-microsoft-com:vml" Requires="v">
                <p:oleObj name="公式" r:id="rId3" imgW="291973" imgH="253890" progId="Equation.3">
                  <p:embed/>
                </p:oleObj>
              </mc:Choice>
              <mc:Fallback>
                <p:oleObj name="公式" r:id="rId3" imgW="291973" imgH="253890" progId="Equation.3">
                  <p:embed/>
                  <p:pic>
                    <p:nvPicPr>
                      <p:cNvPr id="17422" name="Object 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4525786"/>
                        <a:ext cx="6635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49" name="Straight Arrow Connector 48"/>
          <p:cNvCxnSpPr/>
          <p:nvPr/>
        </p:nvCxnSpPr>
        <p:spPr>
          <a:xfrm>
            <a:off x="6435725" y="4841699"/>
            <a:ext cx="381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7424" name="Object 110"/>
          <p:cNvGraphicFramePr>
            <a:graphicFrameLocks noChangeAspect="1"/>
          </p:cNvGraphicFramePr>
          <p:nvPr>
            <p:extLst>
              <p:ext uri="{D42A27DB-BD31-4B8C-83A1-F6EECF244321}">
                <p14:modId xmlns:p14="http://schemas.microsoft.com/office/powerpoint/2010/main" val="1756335866"/>
              </p:ext>
            </p:extLst>
          </p:nvPr>
        </p:nvGraphicFramePr>
        <p:xfrm>
          <a:off x="1116013" y="3552649"/>
          <a:ext cx="1066800" cy="460375"/>
        </p:xfrm>
        <a:graphic>
          <a:graphicData uri="http://schemas.openxmlformats.org/presentationml/2006/ole">
            <mc:AlternateContent xmlns:mc="http://schemas.openxmlformats.org/markup-compatibility/2006">
              <mc:Choice xmlns:v="urn:schemas-microsoft-com:vml" Requires="v">
                <p:oleObj name="Equation" r:id="rId5" imgW="469800" imgH="203040" progId="Equation.3">
                  <p:embed/>
                </p:oleObj>
              </mc:Choice>
              <mc:Fallback>
                <p:oleObj name="Equation" r:id="rId5" imgW="469800" imgH="203040" progId="Equation.3">
                  <p:embed/>
                  <p:pic>
                    <p:nvPicPr>
                      <p:cNvPr id="17424" name="Object 110"/>
                      <p:cNvPicPr>
                        <a:picLocks noChangeAspect="1" noChangeArrowheads="1"/>
                      </p:cNvPicPr>
                      <p:nvPr/>
                    </p:nvPicPr>
                    <p:blipFill>
                      <a:blip r:embed="rId6"/>
                      <a:srcRect/>
                      <a:stretch>
                        <a:fillRect/>
                      </a:stretch>
                    </p:blipFill>
                    <p:spPr bwMode="auto">
                      <a:xfrm>
                        <a:off x="1116013" y="3552649"/>
                        <a:ext cx="106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5" name="Object 114"/>
          <p:cNvGraphicFramePr>
            <a:graphicFrameLocks noChangeAspect="1"/>
          </p:cNvGraphicFramePr>
          <p:nvPr>
            <p:extLst>
              <p:ext uri="{D42A27DB-BD31-4B8C-83A1-F6EECF244321}">
                <p14:modId xmlns:p14="http://schemas.microsoft.com/office/powerpoint/2010/main" val="2401731954"/>
              </p:ext>
            </p:extLst>
          </p:nvPr>
        </p:nvGraphicFramePr>
        <p:xfrm>
          <a:off x="6942138" y="4652786"/>
          <a:ext cx="319087" cy="374650"/>
        </p:xfrm>
        <a:graphic>
          <a:graphicData uri="http://schemas.openxmlformats.org/presentationml/2006/ole">
            <mc:AlternateContent xmlns:mc="http://schemas.openxmlformats.org/markup-compatibility/2006">
              <mc:Choice xmlns:v="urn:schemas-microsoft-com:vml" Requires="v">
                <p:oleObj name="公式" r:id="rId7" imgW="139579" imgH="164957" progId="Equation.3">
                  <p:embed/>
                </p:oleObj>
              </mc:Choice>
              <mc:Fallback>
                <p:oleObj name="公式" r:id="rId7" imgW="139579" imgH="164957" progId="Equation.3">
                  <p:embed/>
                  <p:pic>
                    <p:nvPicPr>
                      <p:cNvPr id="17425" name="Object 1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2138" y="4652786"/>
                        <a:ext cx="3190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6" name="Object 118"/>
          <p:cNvGraphicFramePr>
            <a:graphicFrameLocks noChangeAspect="1"/>
          </p:cNvGraphicFramePr>
          <p:nvPr>
            <p:extLst>
              <p:ext uri="{D42A27DB-BD31-4B8C-83A1-F6EECF244321}">
                <p14:modId xmlns:p14="http://schemas.microsoft.com/office/powerpoint/2010/main" val="4038490958"/>
              </p:ext>
            </p:extLst>
          </p:nvPr>
        </p:nvGraphicFramePr>
        <p:xfrm>
          <a:off x="2520950" y="3887611"/>
          <a:ext cx="1157288" cy="463550"/>
        </p:xfrm>
        <a:graphic>
          <a:graphicData uri="http://schemas.openxmlformats.org/presentationml/2006/ole">
            <mc:AlternateContent xmlns:mc="http://schemas.openxmlformats.org/markup-compatibility/2006">
              <mc:Choice xmlns:v="urn:schemas-microsoft-com:vml" Requires="v">
                <p:oleObj name="公式" r:id="rId9" imgW="507780" imgH="203112" progId="Equation.3">
                  <p:embed/>
                </p:oleObj>
              </mc:Choice>
              <mc:Fallback>
                <p:oleObj name="公式" r:id="rId9" imgW="507780" imgH="203112" progId="Equation.3">
                  <p:embed/>
                  <p:pic>
                    <p:nvPicPr>
                      <p:cNvPr id="17426" name="Object 1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0950" y="3887611"/>
                        <a:ext cx="11572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7" name="Object 122"/>
          <p:cNvGraphicFramePr>
            <a:graphicFrameLocks noChangeAspect="1"/>
          </p:cNvGraphicFramePr>
          <p:nvPr>
            <p:extLst>
              <p:ext uri="{D42A27DB-BD31-4B8C-83A1-F6EECF244321}">
                <p14:modId xmlns:p14="http://schemas.microsoft.com/office/powerpoint/2010/main" val="1954829630"/>
              </p:ext>
            </p:extLst>
          </p:nvPr>
        </p:nvGraphicFramePr>
        <p:xfrm>
          <a:off x="5106988" y="4455936"/>
          <a:ext cx="288925" cy="317500"/>
        </p:xfrm>
        <a:graphic>
          <a:graphicData uri="http://schemas.openxmlformats.org/presentationml/2006/ole">
            <mc:AlternateContent xmlns:mc="http://schemas.openxmlformats.org/markup-compatibility/2006">
              <mc:Choice xmlns:v="urn:schemas-microsoft-com:vml" Requires="v">
                <p:oleObj name="公式" r:id="rId11" imgW="126835" imgH="139518" progId="Equation.3">
                  <p:embed/>
                </p:oleObj>
              </mc:Choice>
              <mc:Fallback>
                <p:oleObj name="公式" r:id="rId11" imgW="126835" imgH="139518" progId="Equation.3">
                  <p:embed/>
                  <p:pic>
                    <p:nvPicPr>
                      <p:cNvPr id="17427" name="Object 1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6988" y="4455936"/>
                        <a:ext cx="2889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8" name="Object 123"/>
          <p:cNvGraphicFramePr>
            <a:graphicFrameLocks noChangeAspect="1"/>
          </p:cNvGraphicFramePr>
          <p:nvPr>
            <p:extLst>
              <p:ext uri="{D42A27DB-BD31-4B8C-83A1-F6EECF244321}">
                <p14:modId xmlns:p14="http://schemas.microsoft.com/office/powerpoint/2010/main" val="2932246015"/>
              </p:ext>
            </p:extLst>
          </p:nvPr>
        </p:nvGraphicFramePr>
        <p:xfrm>
          <a:off x="5580063" y="4587699"/>
          <a:ext cx="752475" cy="490537"/>
        </p:xfrm>
        <a:graphic>
          <a:graphicData uri="http://schemas.openxmlformats.org/presentationml/2006/ole">
            <mc:AlternateContent xmlns:mc="http://schemas.openxmlformats.org/markup-compatibility/2006">
              <mc:Choice xmlns:v="urn:schemas-microsoft-com:vml" Requires="v">
                <p:oleObj name="公式" r:id="rId13" imgW="330057" imgH="215806" progId="Equation.3">
                  <p:embed/>
                </p:oleObj>
              </mc:Choice>
              <mc:Fallback>
                <p:oleObj name="公式" r:id="rId13" imgW="330057" imgH="215806" progId="Equation.3">
                  <p:embed/>
                  <p:pic>
                    <p:nvPicPr>
                      <p:cNvPr id="17428" name="Object 1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0063" y="4587699"/>
                        <a:ext cx="752475" cy="490537"/>
                      </a:xfrm>
                      <a:prstGeom prst="rect">
                        <a:avLst/>
                      </a:prstGeom>
                      <a:noFill/>
                      <a:ln w="9525">
                        <a:solidFill>
                          <a:srgbClr val="385D8A"/>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 name="Rectangle 54"/>
          <p:cNvSpPr/>
          <p:nvPr/>
        </p:nvSpPr>
        <p:spPr>
          <a:xfrm>
            <a:off x="5521325" y="4384499"/>
            <a:ext cx="8382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graphicFrame>
        <p:nvGraphicFramePr>
          <p:cNvPr id="17430" name="Object 1"/>
          <p:cNvGraphicFramePr>
            <a:graphicFrameLocks noChangeAspect="1"/>
          </p:cNvGraphicFramePr>
          <p:nvPr>
            <p:extLst>
              <p:ext uri="{D42A27DB-BD31-4B8C-83A1-F6EECF244321}">
                <p14:modId xmlns:p14="http://schemas.microsoft.com/office/powerpoint/2010/main" val="3446524947"/>
              </p:ext>
            </p:extLst>
          </p:nvPr>
        </p:nvGraphicFramePr>
        <p:xfrm>
          <a:off x="2790825" y="5116336"/>
          <a:ext cx="779463" cy="460375"/>
        </p:xfrm>
        <a:graphic>
          <a:graphicData uri="http://schemas.openxmlformats.org/presentationml/2006/ole">
            <mc:AlternateContent xmlns:mc="http://schemas.openxmlformats.org/markup-compatibility/2006">
              <mc:Choice xmlns:v="urn:schemas-microsoft-com:vml" Requires="v">
                <p:oleObj name="公式" r:id="rId15" imgW="342751" imgH="203112" progId="Equation.3">
                  <p:embed/>
                </p:oleObj>
              </mc:Choice>
              <mc:Fallback>
                <p:oleObj name="公式" r:id="rId15" imgW="342751" imgH="203112" progId="Equation.3">
                  <p:embed/>
                  <p:pic>
                    <p:nvPicPr>
                      <p:cNvPr id="17430" name="Object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90825" y="5116336"/>
                        <a:ext cx="779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 name="Oval 56"/>
          <p:cNvSpPr/>
          <p:nvPr/>
        </p:nvSpPr>
        <p:spPr>
          <a:xfrm>
            <a:off x="2149475" y="370663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58" name="Oval 57"/>
          <p:cNvSpPr/>
          <p:nvPr/>
        </p:nvSpPr>
        <p:spPr>
          <a:xfrm>
            <a:off x="2149475" y="454483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59" name="Oval 58"/>
          <p:cNvSpPr/>
          <p:nvPr/>
        </p:nvSpPr>
        <p:spPr>
          <a:xfrm>
            <a:off x="2160588" y="5232224"/>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60" name="Oval 59"/>
          <p:cNvSpPr/>
          <p:nvPr/>
        </p:nvSpPr>
        <p:spPr>
          <a:xfrm>
            <a:off x="3902075" y="4014611"/>
            <a:ext cx="2705100" cy="16351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zh-HK" altLang="en-US" sz="1800">
              <a:solidFill>
                <a:srgbClr val="FFFFFF"/>
              </a:solidFill>
              <a:cs typeface="Arial" charset="0"/>
            </a:endParaRPr>
          </a:p>
        </p:txBody>
      </p:sp>
      <p:graphicFrame>
        <p:nvGraphicFramePr>
          <p:cNvPr id="17435" name="Object 60"/>
          <p:cNvGraphicFramePr>
            <a:graphicFrameLocks noChangeAspect="1"/>
          </p:cNvGraphicFramePr>
          <p:nvPr>
            <p:extLst>
              <p:ext uri="{D42A27DB-BD31-4B8C-83A1-F6EECF244321}">
                <p14:modId xmlns:p14="http://schemas.microsoft.com/office/powerpoint/2010/main" val="3442614726"/>
              </p:ext>
            </p:extLst>
          </p:nvPr>
        </p:nvGraphicFramePr>
        <p:xfrm>
          <a:off x="2497138" y="4389261"/>
          <a:ext cx="1209675" cy="463550"/>
        </p:xfrm>
        <a:graphic>
          <a:graphicData uri="http://schemas.openxmlformats.org/presentationml/2006/ole">
            <mc:AlternateContent xmlns:mc="http://schemas.openxmlformats.org/markup-compatibility/2006">
              <mc:Choice xmlns:v="urn:schemas-microsoft-com:vml" Requires="v">
                <p:oleObj name="公式" r:id="rId17" imgW="533169" imgH="203112" progId="Equation.3">
                  <p:embed/>
                </p:oleObj>
              </mc:Choice>
              <mc:Fallback>
                <p:oleObj name="公式" r:id="rId17" imgW="533169" imgH="203112" progId="Equation.3">
                  <p:embed/>
                  <p:pic>
                    <p:nvPicPr>
                      <p:cNvPr id="17435" name="Object 6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97138" y="4389261"/>
                        <a:ext cx="12096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36" name="Object 61"/>
          <p:cNvGraphicFramePr>
            <a:graphicFrameLocks noChangeAspect="1"/>
          </p:cNvGraphicFramePr>
          <p:nvPr>
            <p:extLst>
              <p:ext uri="{D42A27DB-BD31-4B8C-83A1-F6EECF244321}">
                <p14:modId xmlns:p14="http://schemas.microsoft.com/office/powerpoint/2010/main" val="3679630184"/>
              </p:ext>
            </p:extLst>
          </p:nvPr>
        </p:nvGraphicFramePr>
        <p:xfrm>
          <a:off x="1062038" y="4408311"/>
          <a:ext cx="1181100" cy="461963"/>
        </p:xfrm>
        <a:graphic>
          <a:graphicData uri="http://schemas.openxmlformats.org/presentationml/2006/ole">
            <mc:AlternateContent xmlns:mc="http://schemas.openxmlformats.org/markup-compatibility/2006">
              <mc:Choice xmlns:v="urn:schemas-microsoft-com:vml" Requires="v">
                <p:oleObj name="公式" r:id="rId19" imgW="520474" imgH="203112" progId="Equation.3">
                  <p:embed/>
                </p:oleObj>
              </mc:Choice>
              <mc:Fallback>
                <p:oleObj name="公式" r:id="rId19" imgW="520474" imgH="203112" progId="Equation.3">
                  <p:embed/>
                  <p:pic>
                    <p:nvPicPr>
                      <p:cNvPr id="17436" name="Object 6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2038" y="4408311"/>
                        <a:ext cx="118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37" name="Object 62"/>
          <p:cNvGraphicFramePr>
            <a:graphicFrameLocks noChangeAspect="1"/>
          </p:cNvGraphicFramePr>
          <p:nvPr>
            <p:extLst>
              <p:ext uri="{D42A27DB-BD31-4B8C-83A1-F6EECF244321}">
                <p14:modId xmlns:p14="http://schemas.microsoft.com/office/powerpoint/2010/main" val="2684942077"/>
              </p:ext>
            </p:extLst>
          </p:nvPr>
        </p:nvGraphicFramePr>
        <p:xfrm>
          <a:off x="1100138" y="5051249"/>
          <a:ext cx="1181100" cy="461962"/>
        </p:xfrm>
        <a:graphic>
          <a:graphicData uri="http://schemas.openxmlformats.org/presentationml/2006/ole">
            <mc:AlternateContent xmlns:mc="http://schemas.openxmlformats.org/markup-compatibility/2006">
              <mc:Choice xmlns:v="urn:schemas-microsoft-com:vml" Requires="v">
                <p:oleObj name="公式" r:id="rId21" imgW="520474" imgH="203112" progId="Equation.3">
                  <p:embed/>
                </p:oleObj>
              </mc:Choice>
              <mc:Fallback>
                <p:oleObj name="公式" r:id="rId21" imgW="520474" imgH="203112" progId="Equation.3">
                  <p:embed/>
                  <p:pic>
                    <p:nvPicPr>
                      <p:cNvPr id="17437" name="Object 6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00138" y="5051249"/>
                        <a:ext cx="1181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 name="Oval 63"/>
          <p:cNvSpPr/>
          <p:nvPr/>
        </p:nvSpPr>
        <p:spPr>
          <a:xfrm>
            <a:off x="2530475" y="485122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p:sp>
        <p:nvSpPr>
          <p:cNvPr id="65" name="Oval 64"/>
          <p:cNvSpPr/>
          <p:nvPr/>
        </p:nvSpPr>
        <p:spPr>
          <a:xfrm>
            <a:off x="2530475" y="5079824"/>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zh-HK" sz="1800">
              <a:solidFill>
                <a:srgbClr val="FFFFFF"/>
              </a:solidFill>
              <a:cs typeface="Arial"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3B447A2-B743-835E-5884-00177132084E}"/>
                  </a:ext>
                </a:extLst>
              </p:cNvPr>
              <p:cNvSpPr txBox="1"/>
              <p:nvPr/>
            </p:nvSpPr>
            <p:spPr>
              <a:xfrm>
                <a:off x="4296570" y="999687"/>
                <a:ext cx="5291136" cy="6854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rPr>
                        <m:t>𝑦</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𝑓</m:t>
                      </m:r>
                      <m:r>
                        <a:rPr lang="en-US" sz="1800" i="1" smtClean="0">
                          <a:solidFill>
                            <a:srgbClr val="000000"/>
                          </a:solidFill>
                          <a:latin typeface="Cambria Math" panose="02040503050406030204" pitchFamily="18" charset="0"/>
                        </a:rPr>
                        <m:t>(</m:t>
                      </m:r>
                      <m:r>
                        <m:rPr>
                          <m:sty m:val="p"/>
                        </m:rPr>
                        <a:rPr lang="en-US" sz="1800" i="0">
                          <a:solidFill>
                            <a:srgbClr val="000000"/>
                          </a:solidFill>
                          <a:latin typeface="Cambria Math" panose="02040503050406030204" pitchFamily="18" charset="0"/>
                        </a:rPr>
                        <m:t>u</m:t>
                      </m:r>
                      <m:r>
                        <a:rPr lang="en-US" sz="1800" i="1">
                          <a:solidFill>
                            <a:srgbClr val="000000"/>
                          </a:solidFill>
                          <a:latin typeface="Cambria Math" panose="02040503050406030204" pitchFamily="18" charset="0"/>
                        </a:rPr>
                        <m:t>)=</m:t>
                      </m:r>
                      <m:f>
                        <m:fPr>
                          <m:ctrlPr>
                            <a:rPr lang="en-US" sz="1800" i="1">
                              <a:solidFill>
                                <a:srgbClr val="000000"/>
                              </a:solidFill>
                              <a:latin typeface="Cambria Math" panose="02040503050406030204" pitchFamily="18" charset="0"/>
                            </a:rPr>
                          </m:ctrlPr>
                        </m:fPr>
                        <m:num>
                          <m:r>
                            <a:rPr lang="en-US" sz="1800" i="1">
                              <a:solidFill>
                                <a:srgbClr val="000000"/>
                              </a:solidFill>
                              <a:latin typeface="Cambria Math" panose="02040503050406030204" pitchFamily="18" charset="0"/>
                            </a:rPr>
                            <m:t>1</m:t>
                          </m:r>
                        </m:num>
                        <m:den>
                          <m:r>
                            <a:rPr lang="en-US" sz="1800" i="1">
                              <a:solidFill>
                                <a:srgbClr val="000000"/>
                              </a:solidFill>
                              <a:latin typeface="Cambria Math" panose="02040503050406030204" pitchFamily="18" charset="0"/>
                            </a:rPr>
                            <m:t>1+</m:t>
                          </m:r>
                          <m:sSup>
                            <m:sSupPr>
                              <m:ctrlPr>
                                <a:rPr lang="en-US" sz="1800" i="1">
                                  <a:solidFill>
                                    <a:srgbClr val="000000"/>
                                  </a:solidFill>
                                  <a:latin typeface="Cambria Math" panose="02040503050406030204" pitchFamily="18" charset="0"/>
                                </a:rPr>
                              </m:ctrlPr>
                            </m:sSupPr>
                            <m:e>
                              <m:r>
                                <a:rPr lang="en-US" sz="1800" i="1">
                                  <a:solidFill>
                                    <a:srgbClr val="000000"/>
                                  </a:solidFill>
                                  <a:latin typeface="Cambria Math" panose="02040503050406030204" pitchFamily="18" charset="0"/>
                                </a:rPr>
                                <m:t>𝑒</m:t>
                              </m:r>
                            </m:e>
                            <m:sup>
                              <m:r>
                                <a:rPr lang="en-US" sz="1800" i="1">
                                  <a:solidFill>
                                    <a:srgbClr val="000000"/>
                                  </a:solidFill>
                                  <a:latin typeface="Cambria Math" panose="02040503050406030204" pitchFamily="18" charset="0"/>
                                </a:rPr>
                                <m:t>−</m:t>
                              </m:r>
                              <m:d>
                                <m:dPr>
                                  <m:ctrlPr>
                                    <a:rPr lang="en-US" sz="1800" i="1">
                                      <a:solidFill>
                                        <a:srgbClr val="000000"/>
                                      </a:solidFill>
                                      <a:latin typeface="Cambria Math" panose="02040503050406030204" pitchFamily="18" charset="0"/>
                                    </a:rPr>
                                  </m:ctrlPr>
                                </m:dPr>
                                <m:e>
                                  <m:nary>
                                    <m:naryPr>
                                      <m:chr m:val="∑"/>
                                      <m:ctrlPr>
                                        <a:rPr lang="en-US" sz="1800" i="1">
                                          <a:solidFill>
                                            <a:srgbClr val="000000"/>
                                          </a:solidFill>
                                          <a:latin typeface="Cambria Math" panose="02040503050406030204" pitchFamily="18" charset="0"/>
                                        </a:rPr>
                                      </m:ctrlPr>
                                    </m:naryPr>
                                    <m:sub>
                                      <m:r>
                                        <a:rPr lang="en-US" sz="1800" i="1">
                                          <a:solidFill>
                                            <a:srgbClr val="000000"/>
                                          </a:solidFill>
                                          <a:latin typeface="Cambria Math" panose="02040503050406030204" pitchFamily="18" charset="0"/>
                                        </a:rPr>
                                        <m:t>𝑖</m:t>
                                      </m:r>
                                      <m:r>
                                        <a:rPr lang="en-US" sz="1800" i="1">
                                          <a:solidFill>
                                            <a:srgbClr val="000000"/>
                                          </a:solidFill>
                                          <a:latin typeface="Cambria Math" panose="02040503050406030204" pitchFamily="18" charset="0"/>
                                        </a:rPr>
                                        <m:t>=1</m:t>
                                      </m:r>
                                    </m:sub>
                                    <m:sup>
                                      <m:r>
                                        <a:rPr lang="en-US" sz="1800" i="1">
                                          <a:solidFill>
                                            <a:srgbClr val="000000"/>
                                          </a:solidFill>
                                          <a:latin typeface="Cambria Math" panose="02040503050406030204" pitchFamily="18" charset="0"/>
                                        </a:rPr>
                                        <m:t>𝑖</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𝐼</m:t>
                                      </m:r>
                                    </m:sup>
                                    <m:e>
                                      <m:d>
                                        <m:dPr>
                                          <m:begChr m:val="["/>
                                          <m:endChr m:val="]"/>
                                          <m:ctrlPr>
                                            <a:rPr lang="en-US" sz="1800" i="1">
                                              <a:solidFill>
                                                <a:srgbClr val="000000"/>
                                              </a:solidFill>
                                              <a:latin typeface="Cambria Math" panose="02040503050406030204" pitchFamily="18" charset="0"/>
                                            </a:rPr>
                                          </m:ctrlPr>
                                        </m:dPr>
                                        <m:e>
                                          <m:r>
                                            <a:rPr lang="en-US" sz="1800" i="1">
                                              <a:solidFill>
                                                <a:srgbClr val="000000"/>
                                              </a:solidFill>
                                              <a:latin typeface="Cambria Math" panose="02040503050406030204" pitchFamily="18" charset="0"/>
                                            </a:rPr>
                                            <m:t>𝜔</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𝑖</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𝑥</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𝑖</m:t>
                                          </m:r>
                                          <m:r>
                                            <a:rPr lang="en-US" sz="1800" i="1">
                                              <a:solidFill>
                                                <a:srgbClr val="000000"/>
                                              </a:solidFill>
                                              <a:latin typeface="Cambria Math" panose="02040503050406030204" pitchFamily="18" charset="0"/>
                                            </a:rPr>
                                            <m:t>)</m:t>
                                          </m:r>
                                        </m:e>
                                      </m:d>
                                      <m:r>
                                        <a:rPr lang="en-US" sz="1800" i="1">
                                          <a:solidFill>
                                            <a:srgbClr val="000000"/>
                                          </a:solidFill>
                                          <a:latin typeface="Cambria Math" panose="02040503050406030204" pitchFamily="18" charset="0"/>
                                        </a:rPr>
                                        <m:t>+</m:t>
                                      </m:r>
                                      <m:r>
                                        <m:rPr>
                                          <m:sty m:val="p"/>
                                        </m:rPr>
                                        <a:rPr lang="en-US" sz="1800" i="0">
                                          <a:solidFill>
                                            <a:srgbClr val="000000"/>
                                          </a:solidFill>
                                          <a:latin typeface="Cambria Math" panose="02040503050406030204" pitchFamily="18" charset="0"/>
                                        </a:rPr>
                                        <m:t>b</m:t>
                                      </m:r>
                                    </m:e>
                                  </m:nary>
                                </m:e>
                              </m:d>
                            </m:sup>
                          </m:sSup>
                        </m:den>
                      </m:f>
                    </m:oMath>
                  </m:oMathPara>
                </a14:m>
                <a:endParaRPr lang="en-HK" dirty="0"/>
              </a:p>
            </p:txBody>
          </p:sp>
        </mc:Choice>
        <mc:Fallback xmlns="">
          <p:sp>
            <p:nvSpPr>
              <p:cNvPr id="4" name="TextBox 3">
                <a:extLst>
                  <a:ext uri="{FF2B5EF4-FFF2-40B4-BE49-F238E27FC236}">
                    <a16:creationId xmlns:a16="http://schemas.microsoft.com/office/drawing/2014/main" id="{03B447A2-B743-835E-5884-00177132084E}"/>
                  </a:ext>
                </a:extLst>
              </p:cNvPr>
              <p:cNvSpPr txBox="1">
                <a:spLocks noRot="1" noChangeAspect="1" noMove="1" noResize="1" noEditPoints="1" noAdjustHandles="1" noChangeArrowheads="1" noChangeShapeType="1" noTextEdit="1"/>
              </p:cNvSpPr>
              <p:nvPr/>
            </p:nvSpPr>
            <p:spPr>
              <a:xfrm>
                <a:off x="4296570" y="999687"/>
                <a:ext cx="5291136" cy="685444"/>
              </a:xfrm>
              <a:prstGeom prst="rect">
                <a:avLst/>
              </a:prstGeom>
              <a:blipFill>
                <a:blip r:embed="rId23"/>
                <a:stretch>
                  <a:fillRect/>
                </a:stretch>
              </a:blipFill>
            </p:spPr>
            <p:txBody>
              <a:bodyPr/>
              <a:lstStyle/>
              <a:p>
                <a:r>
                  <a:rPr lang="en-HK">
                    <a:noFill/>
                  </a:rPr>
                  <a:t> </a:t>
                </a:r>
              </a:p>
            </p:txBody>
          </p:sp>
        </mc:Fallback>
      </mc:AlternateContent>
      <p:sp>
        <p:nvSpPr>
          <p:cNvPr id="5" name="TextBox 4">
            <a:extLst>
              <a:ext uri="{FF2B5EF4-FFF2-40B4-BE49-F238E27FC236}">
                <a16:creationId xmlns:a16="http://schemas.microsoft.com/office/drawing/2014/main" id="{E82BBF22-FB05-2920-EFB3-1E4BD7895B1C}"/>
              </a:ext>
            </a:extLst>
          </p:cNvPr>
          <p:cNvSpPr txBox="1"/>
          <p:nvPr/>
        </p:nvSpPr>
        <p:spPr>
          <a:xfrm>
            <a:off x="836719" y="5757686"/>
            <a:ext cx="7225696" cy="1107996"/>
          </a:xfrm>
          <a:prstGeom prst="rect">
            <a:avLst/>
          </a:prstGeom>
          <a:noFill/>
        </p:spPr>
        <p:txBody>
          <a:bodyPr wrap="none" rtlCol="0">
            <a:spAutoFit/>
          </a:bodyPr>
          <a:lstStyle/>
          <a:p>
            <a:r>
              <a:rPr lang="en-US" sz="2400" dirty="0"/>
              <a:t>Learning : to update weights/biases by backpropagation </a:t>
            </a:r>
          </a:p>
          <a:p>
            <a:r>
              <a:rPr lang="en-US" sz="2400" dirty="0"/>
              <a:t>(supervised learning) </a:t>
            </a:r>
          </a:p>
          <a:p>
            <a:r>
              <a:rPr lang="en-US" dirty="0">
                <a:hlinkClick r:id="rId24"/>
              </a:rPr>
              <a:t>https://www.youtube.com/watch?v=tIeHLnjs5U8</a:t>
            </a:r>
            <a:r>
              <a:rPr lang="en-US" dirty="0"/>
              <a:t> </a:t>
            </a:r>
            <a:endParaRPr lang="en-HK" dirty="0"/>
          </a:p>
        </p:txBody>
      </p:sp>
      <p:sp>
        <p:nvSpPr>
          <p:cNvPr id="2" name="TextBox 1">
            <a:extLst>
              <a:ext uri="{FF2B5EF4-FFF2-40B4-BE49-F238E27FC236}">
                <a16:creationId xmlns:a16="http://schemas.microsoft.com/office/drawing/2014/main" id="{9A2C12B7-98B9-D0A1-0F5C-C4B8A58441F2}"/>
              </a:ext>
            </a:extLst>
          </p:cNvPr>
          <p:cNvSpPr txBox="1"/>
          <p:nvPr/>
        </p:nvSpPr>
        <p:spPr>
          <a:xfrm>
            <a:off x="6248464" y="2572543"/>
            <a:ext cx="2895536" cy="923330"/>
          </a:xfrm>
          <a:prstGeom prst="rect">
            <a:avLst/>
          </a:prstGeom>
          <a:noFill/>
        </p:spPr>
        <p:txBody>
          <a:bodyPr wrap="none" rtlCol="0">
            <a:spAutoFit/>
          </a:bodyPr>
          <a:lstStyle/>
          <a:p>
            <a:r>
              <a:rPr lang="en-US" dirty="0"/>
              <a:t>Learning by backpropagation</a:t>
            </a:r>
          </a:p>
          <a:p>
            <a:r>
              <a:rPr lang="en-US" dirty="0"/>
              <a:t>Case1</a:t>
            </a:r>
          </a:p>
          <a:p>
            <a:r>
              <a:rPr lang="en-US" dirty="0"/>
              <a:t>case2</a:t>
            </a:r>
            <a:endParaRPr lang="en-HK" dirty="0"/>
          </a:p>
        </p:txBody>
      </p:sp>
      <p:pic>
        <p:nvPicPr>
          <p:cNvPr id="3" name="Picture 2" descr="The image of neuron">
            <a:extLst>
              <a:ext uri="{FF2B5EF4-FFF2-40B4-BE49-F238E27FC236}">
                <a16:creationId xmlns:a16="http://schemas.microsoft.com/office/drawing/2014/main" id="{FD241B37-DBF7-D132-94CB-53B5C5DCFBB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64470" y="4219577"/>
            <a:ext cx="1569459" cy="116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20ED988-1596-38BD-B79C-3FF88A86631A}"/>
              </a:ext>
            </a:extLst>
          </p:cNvPr>
          <p:cNvSpPr txBox="1"/>
          <p:nvPr/>
        </p:nvSpPr>
        <p:spPr>
          <a:xfrm>
            <a:off x="7221538" y="4643639"/>
            <a:ext cx="300082" cy="369332"/>
          </a:xfrm>
          <a:prstGeom prst="rect">
            <a:avLst/>
          </a:prstGeom>
          <a:noFill/>
        </p:spPr>
        <p:txBody>
          <a:bodyPr wrap="none" rtlCol="0">
            <a:spAutoFit/>
          </a:bodyPr>
          <a:lstStyle/>
          <a:p>
            <a:r>
              <a:rPr lang="en-US" dirty="0"/>
              <a:t>=</a:t>
            </a:r>
            <a:endParaRPr lang="en-HK" dirty="0"/>
          </a:p>
        </p:txBody>
      </p:sp>
    </p:spTree>
    <p:extLst>
      <p:ext uri="{BB962C8B-B14F-4D97-AF65-F5344CB8AC3E}">
        <p14:creationId xmlns:p14="http://schemas.microsoft.com/office/powerpoint/2010/main" val="4134627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926"/>
</p:tagLst>
</file>

<file path=ppt/tags/tag2.xml><?xml version="1.0" encoding="utf-8"?>
<p:tagLst xmlns:a="http://schemas.openxmlformats.org/drawingml/2006/main" xmlns:r="http://schemas.openxmlformats.org/officeDocument/2006/relationships" xmlns:p="http://schemas.openxmlformats.org/presentationml/2006/main">
  <p:tag name="TIMING" val="|33.4|1.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1157</TotalTime>
  <Words>5464</Words>
  <Application>Microsoft Office PowerPoint</Application>
  <PresentationFormat>On-screen Show (4:3)</PresentationFormat>
  <Paragraphs>729</Paragraphs>
  <Slides>68</Slides>
  <Notes>5</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90" baseType="lpstr">
      <vt:lpstr>DengXian</vt:lpstr>
      <vt:lpstr>微软雅黑</vt:lpstr>
      <vt:lpstr>Arial</vt:lpstr>
      <vt:lpstr>Arial</vt:lpstr>
      <vt:lpstr>Bell MT</vt:lpstr>
      <vt:lpstr>Calibri</vt:lpstr>
      <vt:lpstr>Calibri Light</vt:lpstr>
      <vt:lpstr>Cambria Math</vt:lpstr>
      <vt:lpstr>charter</vt:lpstr>
      <vt:lpstr>charter</vt:lpstr>
      <vt:lpstr>Google Sans</vt:lpstr>
      <vt:lpstr>Helvetica Neue</vt:lpstr>
      <vt:lpstr>Lucida Grande</vt:lpstr>
      <vt:lpstr>Mulish</vt:lpstr>
      <vt:lpstr>Roboto</vt:lpstr>
      <vt:lpstr>Segoe UI</vt:lpstr>
      <vt:lpstr>Times New Roman</vt:lpstr>
      <vt:lpstr>Verdana</vt:lpstr>
      <vt:lpstr>YouTube Sans</vt:lpstr>
      <vt:lpstr>Office Theme</vt:lpstr>
      <vt:lpstr>公式</vt:lpstr>
      <vt:lpstr>Equation</vt:lpstr>
      <vt:lpstr> Artificial Intelligence (AI) technology for developing systems to help people with vision problems</vt:lpstr>
      <vt:lpstr>Abstract</vt:lpstr>
      <vt:lpstr>Introduction</vt:lpstr>
      <vt:lpstr>Our proposed system -- A vision assistance system</vt:lpstr>
      <vt:lpstr>Motivation and system requirement </vt:lpstr>
      <vt:lpstr>Background</vt:lpstr>
      <vt:lpstr>Overview of techniques</vt:lpstr>
      <vt:lpstr>1a) Basic biological neural network</vt:lpstr>
      <vt:lpstr>Inside each neuron there is a bias (b)</vt:lpstr>
      <vt:lpstr>Case 1 of weight updating backpropagation (i): between the hidden layer and the output layer </vt:lpstr>
      <vt:lpstr>Case2 of weight updating(backpropagation ) (i) : if neuron in between a hidden and hidden  layer. We want to find</vt:lpstr>
      <vt:lpstr>Overview of techniques</vt:lpstr>
      <vt:lpstr>1b)Convolution Neural Networks (CNN)</vt:lpstr>
      <vt:lpstr>CNN for Object recognition</vt:lpstr>
      <vt:lpstr>CNN Demo </vt:lpstr>
      <vt:lpstr>Each kernel corresponds to a feature</vt:lpstr>
      <vt:lpstr>Overview of techniques</vt:lpstr>
      <vt:lpstr>1c) Recurrent Neural Network (RNN) –unrolled model But RNN suffers from the vanishing gradient  problem to be discussed later</vt:lpstr>
      <vt:lpstr>RNN demo (foro English to French machine translation)</vt:lpstr>
      <vt:lpstr>Different types of RNN</vt:lpstr>
      <vt:lpstr>Overview of techniques</vt:lpstr>
      <vt:lpstr>1d) Transformer model</vt:lpstr>
      <vt:lpstr>Transformer Application1: machine translation</vt:lpstr>
      <vt:lpstr>Transformer application2: machine translation Example of using BERT emotion analysis</vt:lpstr>
      <vt:lpstr>Other transformer Applications : Transformer (BERT uses encoder only, no decoder required) can be used for: </vt:lpstr>
      <vt:lpstr>Overview of techniques</vt:lpstr>
      <vt:lpstr>2) Vision computer </vt:lpstr>
      <vt:lpstr>2.I) Object Recognition vs Object Detection vs Image Segmentation </vt:lpstr>
      <vt:lpstr>Example</vt:lpstr>
      <vt:lpstr>Famous object recognition systems and datasets</vt:lpstr>
      <vt:lpstr>Data set VOC2012 is used in many development systems, images and their Segmentation Classs are given Download the training/validation data (2GB tar file)  http://host.robots.ox.ac.uk/pascal/VOC/voc2012/VOCtrainval_11-May-2012.tar </vt:lpstr>
      <vt:lpstr>Evaluations: How to measure object detection rate. First find TP(true positive) and FP (false positive) for the result https://towardsdatascience.com/what-is-map-understanding-the-statistic-of-choice-for-comparing-object-detection-models-1ea4f67a9dbd </vt:lpstr>
      <vt:lpstr>Implementation example: Image segmentation with a U-Net-like architecture https://keras.io/examples/vision/oxford_pets_image_segmentation/ </vt:lpstr>
      <vt:lpstr>2) Vision computer </vt:lpstr>
      <vt:lpstr>Why Yolo is fast: Rather than searching for 2000 windows in R-CNN, Yolo.v1 divides the input image into SxS grid S*S=7x7 grid (so, it is faster) https://web.cs.ucdavis.edu/~yjlee/teaching/ecs289g-winter2018/YOLO.pdf  </vt:lpstr>
      <vt:lpstr>Yolo.v1</vt:lpstr>
      <vt:lpstr>Example:YOLOV3 Architecture  https://towardsdatascience.com/yolo-v3-object-detection-53fb7d3bfe6b </vt:lpstr>
      <vt:lpstr>Yolo7 (in a 2023 tutorial)</vt:lpstr>
      <vt:lpstr>Yolo versions https://www.datacamp.com/blog/yolo-object-detection-explained </vt:lpstr>
      <vt:lpstr>Real time Object recognition YOLO demo</vt:lpstr>
      <vt:lpstr>2) Vision computer </vt:lpstr>
      <vt:lpstr>2.I.b)Transformer based object recognition</vt:lpstr>
      <vt:lpstr>2) Vision computer </vt:lpstr>
      <vt:lpstr>2.II)Face detection (easy to use)</vt:lpstr>
      <vt:lpstr>2) Vision computer </vt:lpstr>
      <vt:lpstr>2.III) Photometry for 3d reconstruction &amp; location identification : first step is Feature tracking</vt:lpstr>
      <vt:lpstr>Example: Bundle adjustment 3D reconstruction (see also http://www.cse.cuhk.edu.hk/khwong/demo/index.html) </vt:lpstr>
      <vt:lpstr>3D (range) scanner by Lidar light detection and ranging</vt:lpstr>
      <vt:lpstr>2) Vision computer </vt:lpstr>
      <vt:lpstr>2.IV)Optical Character Recognition and OCR  &amp; Pose estimation</vt:lpstr>
      <vt:lpstr>Can use wearable camera</vt:lpstr>
      <vt:lpstr>Software tools</vt:lpstr>
      <vt:lpstr>Software tools</vt:lpstr>
      <vt:lpstr>Transfer learning for deep net (e.g. over 50 layers):  leaning using pre-trained weights</vt:lpstr>
      <vt:lpstr>How to implement transfer learning</vt:lpstr>
      <vt:lpstr>Speech synthesis</vt:lpstr>
      <vt:lpstr>Sound localization and sound field generation</vt:lpstr>
      <vt:lpstr>Dept of sound source use reverberation to create depthless</vt:lpstr>
      <vt:lpstr>Hardware tools</vt:lpstr>
      <vt:lpstr>Experiments and demos</vt:lpstr>
      <vt:lpstr>PowerPoint Presentation</vt:lpstr>
      <vt:lpstr>PowerPoint Presentation</vt:lpstr>
      <vt:lpstr>PowerPoint Presentation</vt:lpstr>
      <vt:lpstr>PowerPoint Presentation</vt:lpstr>
      <vt:lpstr>Body scan demo</vt:lpstr>
      <vt:lpstr>Current prototype</vt:lpstr>
      <vt:lpstr>Conclusion</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for vision science</dc:title>
  <dc:creator>Kin Hong Wong (CCO)</dc:creator>
  <cp:lastModifiedBy>Kin Hong Wong (CCO)</cp:lastModifiedBy>
  <cp:revision>42</cp:revision>
  <dcterms:created xsi:type="dcterms:W3CDTF">2023-11-04T00:41:56Z</dcterms:created>
  <dcterms:modified xsi:type="dcterms:W3CDTF">2023-11-29T06:06:25Z</dcterms:modified>
</cp:coreProperties>
</file>