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60" r:id="rId4"/>
    <p:sldId id="261" r:id="rId5"/>
    <p:sldId id="262" r:id="rId6"/>
    <p:sldId id="263" r:id="rId7"/>
    <p:sldId id="264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3EABBF6-13CC-436F-8193-8C446EE2840A}">
          <p14:sldIdLst>
            <p14:sldId id="256"/>
            <p14:sldId id="265"/>
            <p14:sldId id="260"/>
            <p14:sldId id="261"/>
            <p14:sldId id="262"/>
            <p14:sldId id="263"/>
            <p14:sldId id="264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CDF9E-DBE4-4595-A35D-99D3401594B3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67BCF-D982-4C16-8F24-1CF83ACFE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95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5C13-891E-40D2-8BE7-AD57403E22A1}" type="datetime1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6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63F2-092E-4772-9D42-14D551275C42}" type="datetime1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3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2F67-F109-4C4A-A224-F0A7FC5CEBF5}" type="datetime1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1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4527-5AD2-4297-B40E-FDD688F18BF6}" type="datetime1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1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6088-24FC-4ABF-9046-83C889DDF0CC}" type="datetime1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8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1723-B342-4AE2-A4E8-4B323B355B84}" type="datetime1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9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B75E6-A05C-4F18-941C-8C1DE380EE97}" type="datetime1">
              <a:rPr lang="en-US" smtClean="0"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06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C85E-AEEB-4194-9697-5DF3C8579062}" type="datetime1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7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B975-A4CC-441B-82AF-7B36F012C0B1}" type="datetime1">
              <a:rPr lang="en-US" smtClean="0"/>
              <a:t>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355C-4D6D-47DA-9660-35885E52EE61}" type="datetime1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49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7E0A-5F94-42DD-A085-16E149B0B591}" type="datetime1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78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F805-8247-4CAC-8CFC-9B29E5277908}" type="datetime1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F29F6-8669-4974-98A3-FFD2D664C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se.cuhk.edu.hk/~khwong/www2/stem/test_code_ino.zip" TargetMode="External"/><Relationship Id="rId3" Type="http://schemas.openxmlformats.org/officeDocument/2006/relationships/hyperlink" Target="http://www.cse.cuhk.edu.hk/~khwong/www2/stem/stem1.pptx" TargetMode="External"/><Relationship Id="rId7" Type="http://schemas.openxmlformats.org/officeDocument/2006/relationships/hyperlink" Target="http://www.cse.cuhk.edu.hk/~khwong/www2/stem/stem5.pptx" TargetMode="External"/><Relationship Id="rId2" Type="http://schemas.openxmlformats.org/officeDocument/2006/relationships/hyperlink" Target="http://www.cse.cuhk.edu.hk/~khwong/www2/stem/stem0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e.cuhk.edu.hk/~khwong/www2/stem/stem4.pptx" TargetMode="External"/><Relationship Id="rId5" Type="http://schemas.openxmlformats.org/officeDocument/2006/relationships/hyperlink" Target="file:///\\smb1\research\image2\khwong\www2\stem\stem3.pptx" TargetMode="External"/><Relationship Id="rId4" Type="http://schemas.openxmlformats.org/officeDocument/2006/relationships/hyperlink" Target="http://www.cse.cuhk.edu.hk/~khwong/www2/stem/stem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trotoarduino.com/downloads/IntroArduinoBook.pdf" TargetMode="External"/><Relationship Id="rId3" Type="http://schemas.openxmlformats.org/officeDocument/2006/relationships/hyperlink" Target="http://staff.iium.edu.my/adah510/Electronics%20notes%20only.html" TargetMode="External"/><Relationship Id="rId7" Type="http://schemas.openxmlformats.org/officeDocument/2006/relationships/hyperlink" Target="http://www.eng.auburn.edu/~strouce/elec2200.html" TargetMode="External"/><Relationship Id="rId2" Type="http://schemas.openxmlformats.org/officeDocument/2006/relationships/hyperlink" Target="https://www.freebookcentre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merican.cs.ucdavis.edu/academic/ecs154a.sum14/postscript/cosc205.pdf" TargetMode="External"/><Relationship Id="rId11" Type="http://schemas.openxmlformats.org/officeDocument/2006/relationships/hyperlink" Target="http://softwear.cc/book/files/Open_Softwear-beta090712.pdf" TargetMode="External"/><Relationship Id="rId5" Type="http://schemas.openxmlformats.org/officeDocument/2006/relationships/hyperlink" Target="https://www.linuxlinks.com/excellent-free-books-learn-arduino/2/" TargetMode="External"/><Relationship Id="rId10" Type="http://schemas.openxmlformats.org/officeDocument/2006/relationships/hyperlink" Target="http://www.nfiautomation.org/FREE_Download/Technical%20Documents/Arduino/20-Unbelievable-Arduino-Projects.pdf" TargetMode="External"/><Relationship Id="rId4" Type="http://schemas.openxmlformats.org/officeDocument/2006/relationships/hyperlink" Target="http://www.site.uottawa.ca/~petriu/Digital-Logic.pdf" TargetMode="External"/><Relationship Id="rId9" Type="http://schemas.openxmlformats.org/officeDocument/2006/relationships/hyperlink" Target="http://manuals.makeuseof.com.s3.amazonaws.com/for-mobile/Arduino_-_MakeUseOf.com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lesson.tc.edu.tw/md221/pluginfile.php/4151/mod_resource/content/1/arduino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Stem course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KH Wong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8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stem0.pptx</a:t>
            </a:r>
            <a:r>
              <a:rPr lang="en-US" dirty="0"/>
              <a:t> (Digital logic) </a:t>
            </a:r>
            <a:r>
              <a:rPr lang="en-US" dirty="0" err="1"/>
              <a:t>ste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>
                <a:hlinkClick r:id="rId3"/>
              </a:rPr>
              <a:t>stem1.pptx </a:t>
            </a:r>
            <a:r>
              <a:rPr lang="en-US" dirty="0"/>
              <a:t>(Arduino IDE and software)</a:t>
            </a:r>
            <a:br>
              <a:rPr lang="en-US" dirty="0"/>
            </a:br>
            <a:endParaRPr lang="en-US" dirty="0"/>
          </a:p>
          <a:p>
            <a:r>
              <a:rPr lang="en-US" dirty="0">
                <a:hlinkClick r:id="rId4"/>
              </a:rPr>
              <a:t>stem2.pptx</a:t>
            </a:r>
            <a:r>
              <a:rPr lang="en-US" dirty="0"/>
              <a:t> (Arduino sensor and motor experiments)</a:t>
            </a:r>
          </a:p>
          <a:p>
            <a:r>
              <a:rPr lang="en-US" dirty="0">
                <a:hlinkClick r:id="rId5"/>
              </a:rPr>
              <a:t>stem3.pptx</a:t>
            </a:r>
            <a:r>
              <a:rPr lang="en-US" dirty="0"/>
              <a:t> (computer music, MIDI hardware using Arduino and software)</a:t>
            </a:r>
          </a:p>
          <a:p>
            <a:r>
              <a:rPr lang="en-US" dirty="0">
                <a:hlinkClick r:id="rId6"/>
              </a:rPr>
              <a:t>stem4.pptx</a:t>
            </a:r>
            <a:r>
              <a:rPr lang="en-US" dirty="0"/>
              <a:t> (Arduino and computer vision,  webcam, </a:t>
            </a:r>
            <a:r>
              <a:rPr lang="en-US" dirty="0" err="1"/>
              <a:t>lkdemo</a:t>
            </a:r>
            <a:r>
              <a:rPr lang="en-US" dirty="0"/>
              <a:t>, </a:t>
            </a:r>
            <a:r>
              <a:rPr lang="en-US" dirty="0" err="1"/>
              <a:t>camshift</a:t>
            </a:r>
            <a:r>
              <a:rPr lang="en-US" dirty="0"/>
              <a:t>, OCR)</a:t>
            </a:r>
          </a:p>
          <a:p>
            <a:r>
              <a:rPr lang="en-US" dirty="0">
                <a:hlinkClick r:id="rId7"/>
              </a:rPr>
              <a:t>stem5.pptx</a:t>
            </a:r>
            <a:r>
              <a:rPr lang="en-US" dirty="0"/>
              <a:t> (Time interrupt and external interrupt)</a:t>
            </a:r>
          </a:p>
          <a:p>
            <a:pPr lvl="1"/>
            <a:r>
              <a:rPr lang="en-US" dirty="0">
                <a:hlinkClick r:id="rId8"/>
              </a:rPr>
              <a:t>test_code_ino.zip </a:t>
            </a:r>
            <a:r>
              <a:rPr lang="en-US" dirty="0"/>
              <a:t>(labs)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5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932" y="1"/>
            <a:ext cx="7826418" cy="739036"/>
          </a:xfrm>
        </p:spPr>
        <p:txBody>
          <a:bodyPr/>
          <a:lstStyle/>
          <a:p>
            <a:r>
              <a:rPr lang="en-US" dirty="0" smtClean="0"/>
              <a:t>Teaching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3610" y="5549029"/>
            <a:ext cx="761739" cy="62793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451792"/>
              </p:ext>
            </p:extLst>
          </p:nvPr>
        </p:nvGraphicFramePr>
        <p:xfrm>
          <a:off x="274399" y="739037"/>
          <a:ext cx="8707676" cy="599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181"/>
                <a:gridCol w="2890820"/>
                <a:gridCol w="5019675"/>
              </a:tblGrid>
              <a:tr h="3372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Class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Theory &amp; tutorials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(30 mins)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Experiments  ( 2 hours)</a:t>
                      </a:r>
                      <a:endParaRPr lang="en-US" sz="1800" dirty="0"/>
                    </a:p>
                  </a:txBody>
                  <a:tcPr/>
                </a:tc>
              </a:tr>
              <a:tr h="7864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Digital logic: AND/OR gates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Arduino IDE:  use it for logic calculation. </a:t>
                      </a:r>
                    </a:p>
                    <a:p>
                      <a:r>
                        <a:rPr lang="en-US" sz="1800" dirty="0" smtClean="0"/>
                        <a:t>Test 1 Digital logic and LED, Input on/off switch</a:t>
                      </a:r>
                    </a:p>
                  </a:txBody>
                  <a:tcPr/>
                </a:tc>
              </a:tr>
              <a:tr h="6078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Number systems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Test 2 : Pulse width modulation; </a:t>
                      </a:r>
                    </a:p>
                    <a:p>
                      <a:r>
                        <a:rPr lang="en-US" sz="1800" dirty="0" smtClean="0"/>
                        <a:t>Test 3: temperature sensing</a:t>
                      </a:r>
                      <a:endParaRPr lang="en-US" sz="1800" dirty="0"/>
                    </a:p>
                  </a:txBody>
                  <a:tcPr/>
                </a:tc>
              </a:tr>
              <a:tr h="5581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Basic</a:t>
                      </a:r>
                      <a:r>
                        <a:rPr lang="en-US" sz="1800" baseline="0" dirty="0" smtClean="0"/>
                        <a:t> electronic systems, resistors, </a:t>
                      </a:r>
                      <a:r>
                        <a:rPr lang="en-US" sz="1800" baseline="0" smtClean="0"/>
                        <a:t>capacitor etc.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Test 4: LCD display; Humidity sensor, </a:t>
                      </a:r>
                    </a:p>
                    <a:p>
                      <a:r>
                        <a:rPr lang="en-US" sz="1800" dirty="0" smtClean="0"/>
                        <a:t>Test 5: motors</a:t>
                      </a:r>
                      <a:endParaRPr lang="en-US" sz="1800" dirty="0"/>
                    </a:p>
                  </a:txBody>
                  <a:tcPr/>
                </a:tc>
              </a:tr>
              <a:tr h="7864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Ohms law: Voltage current  calculation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Test 6 Servo motor </a:t>
                      </a:r>
                    </a:p>
                    <a:p>
                      <a:r>
                        <a:rPr lang="en-US" sz="1800" dirty="0" smtClean="0"/>
                        <a:t>Test 7: stepping motor; </a:t>
                      </a:r>
                    </a:p>
                    <a:p>
                      <a:r>
                        <a:rPr lang="en-US" sz="1800" dirty="0" smtClean="0"/>
                        <a:t>Test 8: LDR sensor, </a:t>
                      </a:r>
                    </a:p>
                    <a:p>
                      <a:r>
                        <a:rPr lang="en-US" sz="1800" dirty="0" smtClean="0"/>
                        <a:t>Test 9: Real Time clock RTC</a:t>
                      </a:r>
                      <a:endParaRPr lang="en-US" sz="1800" dirty="0"/>
                    </a:p>
                  </a:txBody>
                  <a:tcPr/>
                </a:tc>
              </a:tr>
              <a:tr h="8243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Digital sampling theory and techniques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 10: Radio Frequency Identification (RFID); </a:t>
                      </a:r>
                    </a:p>
                    <a:p>
                      <a:r>
                        <a:rPr lang="en-US" sz="1800" dirty="0" smtClean="0"/>
                        <a:t>Test 11 IR remote control and  relay, </a:t>
                      </a:r>
                    </a:p>
                    <a:p>
                      <a:r>
                        <a:rPr lang="en-US" sz="1800" dirty="0" smtClean="0"/>
                        <a:t>Test 12: L298 H-bridge drives</a:t>
                      </a:r>
                      <a:endParaRPr lang="en-US" sz="1800" dirty="0"/>
                    </a:p>
                  </a:txBody>
                  <a:tcPr/>
                </a:tc>
              </a:tr>
              <a:tr h="11451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Project development methods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Test 13: 2-axis gyroscope </a:t>
                      </a:r>
                    </a:p>
                    <a:p>
                      <a:r>
                        <a:rPr lang="en-US" sz="1800" dirty="0" smtClean="0"/>
                        <a:t>Test 14: self balancing robot theory</a:t>
                      </a:r>
                    </a:p>
                    <a:p>
                      <a:r>
                        <a:rPr lang="en-US" sz="1800" dirty="0" smtClean="0"/>
                        <a:t>Test 15 clap sound detection;</a:t>
                      </a:r>
                    </a:p>
                    <a:p>
                      <a:r>
                        <a:rPr lang="en-US" sz="1800" dirty="0" smtClean="0"/>
                        <a:t>Test 16: ultrasonic range sensor, </a:t>
                      </a:r>
                    </a:p>
                    <a:p>
                      <a:r>
                        <a:rPr lang="en-US" sz="1800" dirty="0" smtClean="0"/>
                        <a:t>Test 17 IMU &amp; display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35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Objectives: For teachers </a:t>
            </a:r>
            <a:r>
              <a:rPr lang="en-US" dirty="0"/>
              <a:t>to master the essential methods of </a:t>
            </a:r>
            <a:r>
              <a:rPr lang="en-US"/>
              <a:t>using </a:t>
            </a:r>
            <a:r>
              <a:rPr lang="en-US" smtClean="0"/>
              <a:t>computers for </a:t>
            </a:r>
            <a:r>
              <a:rPr lang="en-US" dirty="0"/>
              <a:t>useful </a:t>
            </a:r>
            <a:r>
              <a:rPr lang="en-US" dirty="0" smtClean="0"/>
              <a:t>applications and projects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 particular:</a:t>
            </a:r>
          </a:p>
          <a:p>
            <a:pPr lvl="1"/>
            <a:r>
              <a:rPr lang="en-US" sz="2400" dirty="0" smtClean="0"/>
              <a:t>Learn digital logic system and number systems</a:t>
            </a:r>
          </a:p>
          <a:p>
            <a:pPr lvl="1"/>
            <a:r>
              <a:rPr lang="en-US" sz="2400" dirty="0" smtClean="0"/>
              <a:t>Learn the Arduino Integrated Development system (IDE) systems</a:t>
            </a:r>
          </a:p>
          <a:p>
            <a:pPr lvl="1"/>
            <a:r>
              <a:rPr lang="en-US" sz="2400" dirty="0" smtClean="0"/>
              <a:t>Learn the Arduino system hardware system and to interface sensors</a:t>
            </a:r>
          </a:p>
          <a:p>
            <a:pPr lvl="1"/>
            <a:r>
              <a:rPr lang="en-US" sz="2400" dirty="0" smtClean="0"/>
              <a:t>Learn various sensors and sampling methods</a:t>
            </a:r>
          </a:p>
          <a:p>
            <a:pPr lvl="1"/>
            <a:r>
              <a:rPr lang="en-US" sz="2400" dirty="0" smtClean="0"/>
              <a:t>Learn how to drive different motors using the Arduino system</a:t>
            </a:r>
          </a:p>
          <a:p>
            <a:pPr lvl="1"/>
            <a:r>
              <a:rPr lang="en-US" sz="2400" dirty="0" smtClean="0"/>
              <a:t>Learn how to develop useful projects.</a:t>
            </a:r>
          </a:p>
          <a:p>
            <a:pPr lvl="1"/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82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able to understand different number systems and logic operations</a:t>
            </a:r>
          </a:p>
          <a:p>
            <a:r>
              <a:rPr lang="en-US" dirty="0" smtClean="0"/>
              <a:t>Be able to use the IDE Arduino system</a:t>
            </a:r>
          </a:p>
          <a:p>
            <a:r>
              <a:rPr lang="en-US" dirty="0" smtClean="0"/>
              <a:t>Be able to interface sensors to the Arduino system</a:t>
            </a:r>
          </a:p>
          <a:p>
            <a:r>
              <a:rPr lang="en-US" dirty="0" smtClean="0"/>
              <a:t>Be able to use different types of motors with the Arduino system</a:t>
            </a:r>
          </a:p>
          <a:p>
            <a:r>
              <a:rPr lang="en-US" dirty="0" smtClean="0"/>
              <a:t>Be able to design and develop hardware projects based on the Arduino system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23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 experiments and report writing</a:t>
            </a:r>
          </a:p>
          <a:p>
            <a:r>
              <a:rPr lang="en-US" dirty="0" smtClean="0"/>
              <a:t>Written assignments</a:t>
            </a:r>
          </a:p>
          <a:p>
            <a:r>
              <a:rPr lang="en-US" dirty="0" smtClean="0"/>
              <a:t>Final project and report writing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4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Electronics:</a:t>
            </a:r>
            <a:r>
              <a:rPr lang="en-US" dirty="0"/>
              <a:t>(</a:t>
            </a:r>
            <a:r>
              <a:rPr lang="en-US" dirty="0">
                <a:hlinkClick r:id="rId2"/>
              </a:rPr>
              <a:t>https://www.freebookcentre.net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</a:t>
            </a:r>
          </a:p>
          <a:p>
            <a:pPr lvl="1"/>
            <a:r>
              <a:rPr lang="en-US" dirty="0">
                <a:hlinkClick r:id="rId3"/>
              </a:rPr>
              <a:t>http://staff.iium.edu.my/adah510/Electronics%20notes%20only.html</a:t>
            </a:r>
            <a:endParaRPr lang="en-US" dirty="0" smtClean="0"/>
          </a:p>
          <a:p>
            <a:r>
              <a:rPr lang="en-US" dirty="0" smtClean="0"/>
              <a:t>Digital logic and </a:t>
            </a:r>
            <a:r>
              <a:rPr lang="en-US" smtClean="0"/>
              <a:t>number systems</a:t>
            </a:r>
          </a:p>
          <a:p>
            <a:pPr lvl="1"/>
            <a:r>
              <a:rPr lang="en-US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://www.site.uottawa.ca/~petriu/Digital-Logic.pdf</a:t>
            </a:r>
            <a:endParaRPr lang="en-US" dirty="0" smtClean="0">
              <a:hlinkClick r:id="rId5"/>
            </a:endParaRPr>
          </a:p>
          <a:p>
            <a:pPr lvl="1"/>
            <a:r>
              <a:rPr lang="en-US" dirty="0">
                <a:hlinkClick r:id="rId6"/>
              </a:rPr>
              <a:t>http://american.cs.ucdavis.edu/academic/ecs154a.sum14/postscript/cosc205.pdf</a:t>
            </a:r>
            <a:endParaRPr lang="en-US" dirty="0" smtClean="0">
              <a:hlinkClick r:id="rId7"/>
            </a:endParaRPr>
          </a:p>
          <a:p>
            <a:pPr lvl="1"/>
            <a:r>
              <a:rPr lang="en-US" dirty="0" smtClean="0">
                <a:hlinkClick r:id="rId7"/>
              </a:rPr>
              <a:t>http</a:t>
            </a:r>
            <a:r>
              <a:rPr lang="en-US" dirty="0">
                <a:hlinkClick r:id="rId7"/>
              </a:rPr>
              <a:t>://www.eng.auburn.edu/~</a:t>
            </a:r>
            <a:r>
              <a:rPr lang="en-US" dirty="0" smtClean="0">
                <a:hlinkClick r:id="rId7"/>
              </a:rPr>
              <a:t>strouce/elec2200.html</a:t>
            </a:r>
            <a:endParaRPr lang="en-US" dirty="0" smtClean="0"/>
          </a:p>
          <a:p>
            <a:r>
              <a:rPr lang="en-US" dirty="0" smtClean="0"/>
              <a:t>Arduino books</a:t>
            </a:r>
            <a:endParaRPr lang="en-US" dirty="0" smtClean="0">
              <a:hlinkClick r:id="rId5"/>
            </a:endParaRPr>
          </a:p>
          <a:p>
            <a:pPr lvl="1"/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://www.linuxlinks.com/excellent-free-books-learn-arduino/2/</a:t>
            </a:r>
            <a:endParaRPr lang="en-US" dirty="0" smtClean="0">
              <a:hlinkClick r:id="rId8"/>
            </a:endParaRPr>
          </a:p>
          <a:p>
            <a:pPr lvl="1"/>
            <a:r>
              <a:rPr lang="en-US" dirty="0" smtClean="0">
                <a:hlinkClick r:id="rId8"/>
              </a:rPr>
              <a:t>http</a:t>
            </a:r>
            <a:r>
              <a:rPr lang="en-US" dirty="0">
                <a:hlinkClick r:id="rId8"/>
              </a:rPr>
              <a:t>://</a:t>
            </a:r>
            <a:r>
              <a:rPr lang="en-US" dirty="0" smtClean="0">
                <a:hlinkClick r:id="rId8"/>
              </a:rPr>
              <a:t>www.introtoarduino.com/downloads/IntroArduinoBook.pdf</a:t>
            </a:r>
            <a:endParaRPr lang="en-US" dirty="0" smtClean="0"/>
          </a:p>
          <a:p>
            <a:pPr lvl="1"/>
            <a:r>
              <a:rPr lang="en-US" dirty="0">
                <a:hlinkClick r:id="rId9"/>
              </a:rPr>
              <a:t>http://manuals.makeuseof.com.s3.amazonaws.com/for-mobile/Arduino_-_</a:t>
            </a:r>
            <a:r>
              <a:rPr lang="en-US" dirty="0" smtClean="0">
                <a:hlinkClick r:id="rId9"/>
              </a:rPr>
              <a:t>MakeUseOf.com.pdf</a:t>
            </a:r>
            <a:endParaRPr lang="en-US" dirty="0" smtClean="0"/>
          </a:p>
          <a:p>
            <a:pPr lvl="1"/>
            <a:r>
              <a:rPr lang="en-US" dirty="0">
                <a:hlinkClick r:id="rId10"/>
              </a:rPr>
              <a:t>http://</a:t>
            </a:r>
            <a:r>
              <a:rPr lang="en-US" dirty="0" smtClean="0">
                <a:hlinkClick r:id="rId10"/>
              </a:rPr>
              <a:t>www.nfiautomation.org/FREE_Download/Technical%20Documents/Arduino/20-Unbelievable-Arduino-Projects.pdf</a:t>
            </a:r>
            <a:endParaRPr lang="en-US" dirty="0" smtClean="0"/>
          </a:p>
          <a:p>
            <a:pPr lvl="1"/>
            <a:r>
              <a:rPr lang="en-US" dirty="0">
                <a:hlinkClick r:id="rId11"/>
              </a:rPr>
              <a:t>http://softwear.cc/book/files/Open_Softwear-beta090712.pdf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54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 </a:t>
            </a:r>
            <a:br>
              <a:rPr lang="en-US" altLang="ja-JP" dirty="0" smtClean="0"/>
            </a:br>
            <a:r>
              <a:rPr lang="en-US" altLang="ja-JP" dirty="0" smtClean="0"/>
              <a:t>Arduino </a:t>
            </a:r>
            <a:r>
              <a:rPr lang="ja-JP" altLang="en-US" dirty="0" smtClean="0"/>
              <a:t>教</a:t>
            </a:r>
            <a:r>
              <a:rPr lang="ja-JP" altLang="en-US" dirty="0"/>
              <a:t>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Arduino</a:t>
            </a:r>
            <a:r>
              <a:rPr lang="ja-JP" altLang="en-US" dirty="0"/>
              <a:t>基礎教學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elesson.tc.edu.tw/md221/pluginfile.php/4151/mod_resource/content/1/arduino.pdf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 Arduino v.0.a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29F6-8669-4974-98A3-FFD2D664C3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48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404</Words>
  <Application>Microsoft Office PowerPoint</Application>
  <PresentationFormat>On-screen Show (4:3)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游ゴシック</vt:lpstr>
      <vt:lpstr>游ゴシック Light</vt:lpstr>
      <vt:lpstr>Arial</vt:lpstr>
      <vt:lpstr>Calibri</vt:lpstr>
      <vt:lpstr>Calibri Light</vt:lpstr>
      <vt:lpstr>Office Theme</vt:lpstr>
      <vt:lpstr>Stem course</vt:lpstr>
      <vt:lpstr>Overview</vt:lpstr>
      <vt:lpstr>Teaching plan</vt:lpstr>
      <vt:lpstr>Objectives: For teachers to master the essential methods of using computers for useful applications and projects </vt:lpstr>
      <vt:lpstr>Learning outcome</vt:lpstr>
      <vt:lpstr>Evaluation</vt:lpstr>
      <vt:lpstr>References</vt:lpstr>
      <vt:lpstr>Reference  Arduino 教學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course</dc:title>
  <dc:creator>khwong</dc:creator>
  <cp:lastModifiedBy>khwong</cp:lastModifiedBy>
  <cp:revision>34</cp:revision>
  <dcterms:created xsi:type="dcterms:W3CDTF">2020-01-21T13:05:56Z</dcterms:created>
  <dcterms:modified xsi:type="dcterms:W3CDTF">2020-02-07T12:43:26Z</dcterms:modified>
</cp:coreProperties>
</file>