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A2D2B-DE8A-4FE8-B76C-7AC994C61A78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DCF53-BB79-4DB2-8096-D75A32448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9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CE078-0B0A-4DEC-AEBA-451DBF56E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DDB73-4440-47D7-B77E-7514ACBC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4FC62-E414-4CA7-9D58-5DEE2A3E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1D4A2-AAB8-4423-A9D4-13E58B19DCB4}" type="datetime1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23AB6-0621-45C0-9566-61C5D319E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E9117-EB42-435B-8CB6-D0CE08FE2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4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5BD0-934B-4C69-A3FC-33BBAB14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A0F92-8E4F-4CE2-9504-44868CEC9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5FBF4-4096-4017-BFF6-4D2BBCB5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0C23B-DB8D-423D-BFB7-E93FA0EF87F4}" type="datetime1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EA060-3E2B-47A2-8D54-0ED20E9D8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135E3-7592-4FC0-9A5B-0D8BDF93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EAF51-CFD9-4BA5-A22C-BF29711DA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4750CB-2359-4B3F-B1A7-34C821C07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DCD28-BD6B-4377-B0BA-C2D09985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81E0-F4AE-4599-BD1D-D142F4721EDE}" type="datetime1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EB58D-41A7-4E85-9419-E855BA3B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7C60C-CF96-4E68-A85D-C8C00204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ED1B-9230-4221-A69D-449ACA8E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A650B-CED7-49DF-8E65-D83739FF7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DD614-5963-4898-812D-21A9D3754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7BA8-009F-42F7-A4B3-36912576F39B}" type="datetime1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606F-6B13-4A12-B37C-35C0B1E5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97F24-0AB0-4174-87C7-BCF6979A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9794-128A-4AEA-8F79-FA3B7377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7C954-4209-4288-887A-3B556F915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C20C9-6089-4F56-961B-AA7B1359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FE7E-D2C8-4196-85ED-C8BFA1AD26D9}" type="datetime1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2B252-123D-4485-A9EC-2B02F4BB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3CA5-348D-475C-A7B1-1F82E06F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DDA2-D411-4A9F-8FDC-998FCE69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3AB0B-D190-4CC4-8DF0-358A62479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E7236-7D35-4095-B887-45858199E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AB415-7095-49B2-A2D7-F2BADC2A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72383-C1F7-4D90-AF40-DF56085A262E}" type="datetime1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4A7B5-0672-4DE7-8A58-587BBB1E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6CF8A-BA0B-420B-9B6D-EFF6BDB0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7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67CF-B62B-4313-B274-30C84B86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9D338-FAD6-4698-B445-73B3BBDCD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A7BF0-C505-4A01-A230-A8FEC54F3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B2578-1CD1-4077-9B59-F966FEE37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2C8AF-857F-442B-8650-8FFC52477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D96C2-8617-48F0-9040-77C15F6F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9073-90A7-4034-B8E7-04792E164713}" type="datetime1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98516-44BD-4CB9-B708-BF6EBA8E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D464F-F8C3-44DC-A7C0-DA25E513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4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90CD-D327-44BB-AD3A-B3FE2BDB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A6B1D-30ED-4FBC-A119-5FCBDE97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7878F-3C88-443D-BAF9-1E66D42DC2DF}" type="datetime1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1AB65-214B-4DF3-AE31-2AED67F2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E86FF-830A-44EE-8540-15CAC4A5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3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B605E-B64C-4659-BC2F-E6855655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F599-9C54-4887-9659-C4C104A9043B}" type="datetime1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67FD9A-490C-4141-9BEB-020CD757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5467-9551-45F2-A8A5-079DEB27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6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8879-C416-4382-ABE0-6EE61FB7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8686F-953F-49F4-BB9B-FE863EABB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CC2EF-837B-44DA-994C-3673E39F1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1A1E0-5BC8-4046-968F-9A0629352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73D9-FFF0-4E98-8BDE-1D0F79B3ED64}" type="datetime1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E7FD2-A43E-4E00-B873-8F4BB265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301D3-2D52-45AF-A586-78E8489F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8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7479A-1440-4DC1-8B32-6B3B2CC58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F6383-C4DB-4DEF-B879-912C68A03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7239D-85D5-49E3-880C-42A95DDAD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6DD2F-4F13-4ED4-8A98-43D64745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4DBE-4F63-45B8-AF8F-E418BAF841B4}" type="datetime1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34534-9D0C-4057-AEA8-0128DB71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DF3B5-17B5-4DEB-8430-DCAFF4C6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894C3-751F-4E80-975F-4A39A076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4426B-3D7E-440A-A319-E19C5E984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482EF-E4D2-4F3E-BA6C-38E3FBB58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B098-A4F1-4933-A29F-096CD626076C}" type="datetime1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67B2-C7CB-4ED2-8BD5-DA143043C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87574-50B3-4DCC-89CF-3FA9A4F8E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595F-6E4E-41DB-B793-544D4BD80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astminuteengineers.com/esp32-cam-pinout-reference/" TargetMode="External"/><Relationship Id="rId2" Type="http://schemas.openxmlformats.org/officeDocument/2006/relationships/hyperlink" Target="https://randomnerdtutorials.com/esp32-cam-car-robot-web-serv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hyperlink" Target="https://www.upesy.com/blogs/tutorials/how-to-use-pwm-on-esp32-with-exampl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randomnerdtutorials.com/esp32-cam-video-streaming-web-server-camera-home-assistant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andomnerdtutorials.com/esp32-cam-take-photo-save-microsd-card/" TargetMode="External"/><Relationship Id="rId2" Type="http://schemas.openxmlformats.org/officeDocument/2006/relationships/hyperlink" Target="https://dronebotworkshop.com/esp32-cam-micros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s://forum.arduino.cc/t/about-esp32cam-image-too-dark-how-to-fix/1015490/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aw.githubusercontent.com/espressif/arduino-esp32/gh-pages/package_esp32_index.json" TargetMode="External"/><Relationship Id="rId2" Type="http://schemas.openxmlformats.org/officeDocument/2006/relationships/hyperlink" Target="https://randomnerdtutorials.com/installing-esp8266-nodemcu-arduino-ide-2-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hackster.io/2-bros-team/arduino-uno-stepper-motor-basic-abba3b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ndomnerdtutorials.com/upload-code-esp32-cam-mb-usb/" TargetMode="External"/><Relationship Id="rId7" Type="http://schemas.openxmlformats.org/officeDocument/2006/relationships/image" Target="../media/image4.emf"/><Relationship Id="rId2" Type="http://schemas.openxmlformats.org/officeDocument/2006/relationships/hyperlink" Target="https://edgoad.com/2021/02/programming-esp32cam-using-arduino-uno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fif"/><Relationship Id="rId5" Type="http://schemas.openxmlformats.org/officeDocument/2006/relationships/image" Target="../media/image2.emf"/><Relationship Id="rId4" Type="http://schemas.openxmlformats.org/officeDocument/2006/relationships/hyperlink" Target="https://randomnerdtutorials.com/getting-started-with-esp3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p8266/Arduino/blob/master/libraries/esp8266/examples/NTP-TZ-DST/NTP-TZ-DST.ino" TargetMode="External"/><Relationship Id="rId2" Type="http://schemas.openxmlformats.org/officeDocument/2006/relationships/hyperlink" Target="https://lastminuteengineers.com/esp8266-ntp-server-date-time-tutoria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mischianti.org/2020/08/08/network-time-protocol-ntp-timezone-and-daylight-saving-time-dst-with-esp8266-esp32-or-arduino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hyperlink" Target="https://randomnerdtutorials.com/esp32-cam-car-robot-web-serv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www.upesy.com/blogs/tutorials/how-to-use-pwm-on-esp32-with-exampl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9098-B187-44FE-AF69-E86CDBB7C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projects</a:t>
            </a:r>
            <a:br>
              <a:rPr lang="en-US" dirty="0"/>
            </a:br>
            <a:r>
              <a:rPr lang="en-US" dirty="0"/>
              <a:t>ESP32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7052A-24D3-44CA-AC6C-7C2A75BCF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Kh</a:t>
            </a:r>
            <a:r>
              <a:rPr lang="en-US" dirty="0"/>
              <a:t> </a:t>
            </a:r>
            <a:r>
              <a:rPr lang="en-US" dirty="0" err="1"/>
              <a:t>wong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15B8B-4F21-4DD5-97A5-605EA0FDB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38F4C-634D-4FA4-8DE7-EC34E86F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2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91D8-A2FD-38B7-B0DA-E1304397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control motor with </a:t>
            </a:r>
            <a:r>
              <a:rPr lang="en-US" dirty="0" err="1"/>
              <a:t>pwm</a:t>
            </a:r>
            <a:r>
              <a:rPr lang="en-US"/>
              <a:t> esp32_cam_robot_control_pwm3c.ino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687F-28DA-AE8A-41BC-3E8D0C28F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/*********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Rui Santos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Complete instructions at https://RandomNerdTutorials.com/esp32-cam-projects-ebook/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Permission is hereby granted, free of charge, to any person obtaining a copy of this software and associated documentation files.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The above copyright notice and this permission notice shall be included in all copies or substantial portions of the Software.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*********/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esp_timer.h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img_converters.h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Arduino.h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fb_gfx.h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"soc/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soc.h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     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disable brownout problems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"soc/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rtc_cntl_reg.h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disable brownout problems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esp_http_server.h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//for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pwm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const int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= 0; // possibly form 0 to 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//const int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ledPin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= 12;//16;//23;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//const int ledPin2 = 22;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//const int ledPin3 = 21;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PWM channel 0 parameter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const int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freq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= 5000; // 5000 Hz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const int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= 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const int resolution = 8; // 8-bit resolution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Replace with your network credentials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dodddddass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password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bbbbbbbbbb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PART_BOUNDARY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"123456789000000000000987654321"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CAMERA_MODEL_AI_THINKER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CAMERA_MODEL_M5STACK_WITHOUT_PSRAM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CAMERA_MODEL_M5STACK_PSRAM_B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CAMERA_MODEL_WROVER_KIT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CAMERA_MODEL_WROVER_KIT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CAMERA_MODEL_M5STACK_PSRAM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CAMERA_MODEL_M5STACK_WITHOUT_PSRAM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CAMERA_MODEL_AI_THINKER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CAMERA_MODEL_M5STACK_PSRAM_B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#else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#error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model not selected"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MOTOR_1_PIN_1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MOTOR_1_PIN_2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MOTOR_2_PIN_1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MOTOR_2_PIN_2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_STREAM_CONTENT_TYPE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"multipart/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x-mixed-replace;boundary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PART_BOUNDARY;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_STREAM_BOUNDARY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"\r\n--"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PART_BOUNDARY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"\r\n"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_STREAM_PART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"Content-Type: image/jpeg\r\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nContent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-Length: %u\r\n\r\n"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httpd_handle_t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camera_httpd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httpd_handle_t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stream_httpd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PROGMEM INDEX_HTML[]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R"rawliteral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&lt;html&gt;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&lt;head&gt;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&lt;title&gt;ESP32-CAM Robot&lt;/title&gt;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&lt;meta name="viewport" content="width=device-width, initial-scale=1"&gt;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&lt;style&gt;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body { font-family: Arial; text-align: center; margin:0px auto; padding-top: 30px;}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table { margin-left: auto; margin-right: auto;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td { padding: 8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;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.button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background-color: #2f4468;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border: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color: white;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padding: 10px 20px;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text-align: center;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text-decoration: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display: inline-block;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font-size: 18px;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margin: 6px 3px;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cursor: pointer;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-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webkit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-touch-callout: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-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webkit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-user-select: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-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khtml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-user-select: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-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moz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-user-select: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-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ms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-user-select: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user-select: none;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-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webkit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-tap-highlight-color: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rgba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(0,0,0,0);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{  width: auto 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max-width: 100% 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height: auto ;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&lt;/style&gt;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&lt;/head&gt;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&lt;body&gt;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&lt;h1&gt;ESP32-CAM Robot&lt;/h1&gt;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img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src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="" id="photo" 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&lt;table&gt;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&lt;tr&gt;&lt;td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colspan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="3" align="center"&gt;&lt;button class="button"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onmousedown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('forward');"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ontouchstart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('forward');"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onmouseup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('stop');"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ontouchend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('stop');"&gt;Forward&lt;/button&gt;&lt;/td&gt;&lt;/tr&gt;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&lt;tr&gt;&lt;td align="center"&gt;&lt;button class="button"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onmousedown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('left');"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ontouchstart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('left');"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onmouseup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('stop');"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ontouchend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('stop');"&gt;Left&lt;/button&gt;&lt;/td&gt;&lt;td align="center"&gt;&lt;button class="button"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onmousedown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('stop');"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ontouchstart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('stop');"&gt;Stop&lt;/button&gt;&lt;/td&gt;&lt;td align="center"&gt;&lt;button class="button"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onmousedown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('right');"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ontouchstart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('right');"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onmouseup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('stop');"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ontouchend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('stop');"&gt;Right&lt;/button&gt;&lt;/td&gt;&lt;/tr&gt;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&lt;tr&gt;&lt;td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colspan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"3"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align=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"center"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&gt;&lt;button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"button"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onmousedown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('backward');"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ontouchstart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('backward');"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onmouseup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('stop');"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ontouchend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('stop');"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&gt;Backward&lt;/button&gt;&lt;/td&gt;&lt;/tr&gt;                 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&lt;/table&gt;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&lt;script&gt;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function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toggleCheckbox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var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xhr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new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XMLHttpRequest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xhr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"GET"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action?go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x,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xhr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send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window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onload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document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getElementById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"photo"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src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window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location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slice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":81/stream"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&lt;/script&gt;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&lt;/body&gt;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&lt;/html&gt;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rawliteral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static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index_handler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httpd_req_t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*req){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httpd_resp_set_type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text/html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return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httpd_resp_send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(const char *)INDEX_HTML,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(INDEX_HTML));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static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stream_handler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httpd_req_t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*req){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camera_fb_t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* fb = NULL;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res = ESP_OK;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size_t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uint8_t *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NULL;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char *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part_buf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[64];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res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httpd_resp_set_type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_STREAM_CONTENT_TYPE);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if(res != ESP_OK){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return res;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while(true){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fb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esp_camera_fb_get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 (!fb)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 capture failed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res = ESP_FAIL;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if(fb-&gt;width &gt; 400){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if(fb-&gt;format != PIXFORMAT_JPEG){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bool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jpeg_converted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frame2jpg(fb, 80, &amp;_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&amp;_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esp_camera_fb_return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(fb);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fb = NULL;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jpeg_converted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JPEG compression failed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  res = ESP_FAIL;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}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fb-&gt;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fb-&gt;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if(res == ESP_OK){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size_t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snprintf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((char *)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part_buf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64, _STREAM_PART,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res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httpd_resp_send_chunk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(const char *)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part_buf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if(res == ESP_OK){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res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httpd_resp_send_chunk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(const char *)_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if(res == ESP_OK){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res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httpd_resp_send_chunk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_STREAM_BOUNDARY,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(_STREAM_BOUNDARY));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if(fb){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esp_camera_fb_return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(fb);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fb = NULL;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NULL;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 else if(_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free(_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NULL;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if(res != ESP_OK){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break;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MJPG: %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\n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",(uint32_t)(_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return res;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static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cmd_handler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httpd_req_t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*req){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char*  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size_t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char variable[32] = {0,};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httpd_req_get_url_query_len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(req) + 1;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 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&gt; 1)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(char*)malloc(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httpd_resp_send_500(req);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return ESP_FAIL;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if 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httpd_req_get_url_query_str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buf_len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 == ESP_OK)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if 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httpd_query_key_value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go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 variable,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sizeof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(variable)) == ESP_OK)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}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free(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httpd_resp_send_404(req);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return ESP_FAIL;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free(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httpd_resp_send_404(req);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return ESP_FAIL;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free(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httpd_resp_send_404(req);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return ESP_FAIL;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sensor_t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* s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esp_camera_sensor_get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int res = 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strcmp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(variable,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forward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Forward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motor control,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from 0 to 255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 , 175); // for MOTOR_1_PIN_1 PWM, forward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 , 0); // for MOTOR_1_PIN_1 PWM, forward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(MOTOR_2_PIN_1,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(MOTOR_2_PIN_2,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else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strcmp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(variable,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left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Left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motor control,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from 0 to 255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 , 160); // for MOTOR_1_PIN_1 PWM, forward slower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 , 0); // for MOTOR_1_PIN_1 PWM, forward slower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(MOTOR_2_PIN_1,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(MOTOR_2_PIN_2,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else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strcmp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(variable,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right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Right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motor control,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from 0 to 255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 , 0); // for MOTOR_1_PIN_1 PWM, backward slower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 , 175); // for MOTOR_1_PIN_1 PWM, backward slower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(MOTOR_2_PIN_1,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(MOTOR_2_PIN_2,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else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strcmp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(variable,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backward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Backward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motor control,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from 0 to 255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 , 0); // for MOTOR_1_PIN_1 PWM, backward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 , 160); // for MOTOR_1_PIN_1 PWM, backward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(MOTOR_2_PIN_1,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(MOTOR_2_PIN_2,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else if(!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strcmp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(variable,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stop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Stop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    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motor control,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from 0 to 255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 , 0); // for MOTOR_1_PIN_1 PWM, stop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 , 0); // for MOTOR_1_PIN_1 PWM, stop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(MOTOR_2_PIN_1,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digitalWrite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(MOTOR_2_PIN_2,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res = -1;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if(res){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return httpd_resp_send_500(req);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httpd_resp_set_hdr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Access-Control-Allow-Origin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return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httpd_resp_send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(req, NULL,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void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startCameraServer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httpd_config_t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config = HTTPD_DEFAULT_CONFIG();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config.server_port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80;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httpd_uri_t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index_uri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     =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.method    = HTTP_GET,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.handler  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index_handler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user_ctx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= NULL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httpd_uri_t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cmd_uri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     =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/action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.method    = HTTP_GET,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.handler  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cmd_handler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user_ctx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= NULL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httpd_uri_t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stream_uri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     =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/stream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.method    = HTTP_GET,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.handler  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stream_handler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user_ctx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= NULL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 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httpd_start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(&amp;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camera_httpd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&amp;config) == ESP_OK)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httpd_register_uri_handler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camera_httpd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&amp;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index_uri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httpd_register_uri_handler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camera_httpd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&amp;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cmd_uri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config.server_port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+= 1;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config.ctrl_port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+= 1;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 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httpd_start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(&amp;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stream_httpd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&amp;config) == ESP_OK)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httpd_register_uri_handler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stream_httpd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&amp;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stream_uri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// PWM channel 0 parameter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const int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freq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5000; // 5000 Hz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const int ledChannel0 = 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const int resolution = 8; // 8-bit resolution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void setup()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////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stuff ///////////////////////////////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// for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pwm,Configure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the channel 0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ledcSetup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freq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resolution);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ledcSetup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(0, 5000, 8);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ledcSetup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(1, 5000, 8);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 , 0);//MOTOR_1_PIN_1 = 14, 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ledPin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 , 1);//MOTOR_1_PIN_1 = 15, 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ledPin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//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stuff /////////////////////////////////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WRITE_PERI_REG(RTC_CNTL_BROWN_OUT_REG, 0); //disable brownout detector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pinMode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(MOTOR_1_PIN_1, OUTPUT);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pinMode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(MOTOR_1_PIN_2, OUTPUT);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pinMode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(MOTOR_2_PIN_1, OUTPUT);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pinMode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(MOTOR_2_PIN_2, OUTPUT);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Serial.begin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(115200);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Serial.begin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(9600);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Serial.setDebugOutput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(false);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camera_config_t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config;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config.ledc_channel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LEDC_CHANNEL_0;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config.ledc_timer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LEDC_TIMER_0;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config.pin_d0 = Y2_GPIO_NUM;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config.pin_d1 = Y3_GPIO_NUM;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config.pin_d2 = Y4_GPIO_NUM;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config.pin_d3 = Y5_GPIO_NUM;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config.pin_d4 = Y6_GPIO_NUM;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config.pin_d5 = Y7_GPIO_NUM;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config.pin_d6 = Y8_GPIO_NUM;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config.pin_d7 = Y9_GPIO_NUM;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config.pin_xclk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XCLK_GPIO_NUM;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config.pin_pclk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PCLK_GPIO_NUM;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config.pin_vsync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VSYNC_GPIO_NUM;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config.pin_href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HREF_GPIO_NUM;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config.pin_sscb_sda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SIOD_GPIO_NUM;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config.pin_sscb_scl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SIOC_GPIO_NUM;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config.pin_pwdn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PWDN_GPIO_NUM;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config.pin_reset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RESET_GPIO_NUM;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config.xclk_freq_hz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20000000;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config.pixel_format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PIXFORMAT_JPEG;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psramFound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()){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config.frame_size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FRAMESIZE_VGA;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config.jpeg_quality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10;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config.fb_count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2;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 else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config.frame_size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FRAMESIZE_SVGA;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config.jpeg_quality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12;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config.fb_count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= 1;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// Camera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init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err =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esp_camera_init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(&amp;config);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if (err != ESP_OK)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Serial.printf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failed with error 0x%x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", err);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return;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// Wi-Fi connection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WiFi.begin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, password);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while (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WiFi.status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() != WL_CONNECTED) 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delay(500);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Serial.println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connected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Serial.print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("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 Stream Ready! Go to: http: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localIP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Start streaming web server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startCameraServer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for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Increase the brightness of the led in the loop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 for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teating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pwm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only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for(int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= 0;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&lt;= 255;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++){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(0 ,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); //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(1 ,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); //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  delay(15);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}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36F57-28CF-8A9A-6694-37E61C05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98C2B-9A66-CDD7-57B6-D845D56A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DDECE-4C4D-64BB-0310-FF981FE26621}"/>
              </a:ext>
            </a:extLst>
          </p:cNvPr>
          <p:cNvSpPr txBox="1"/>
          <p:nvPr/>
        </p:nvSpPr>
        <p:spPr>
          <a:xfrm>
            <a:off x="4610100" y="3224210"/>
            <a:ext cx="4057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https://randomnerdtutorials.com/esp32-cam-car-robot-web-server/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https://lastminuteengineers.com/esp32-cam-pinout-reference/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https://www.upesy.com/blogs/tutorials/how-to-use-pwm-on-esp32-with-examples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7" name="AutoShape 2" descr="esp32 cam pinout">
            <a:extLst>
              <a:ext uri="{FF2B5EF4-FFF2-40B4-BE49-F238E27FC236}">
                <a16:creationId xmlns:a16="http://schemas.microsoft.com/office/drawing/2014/main" id="{4C42A44C-BE2B-D19A-F713-E8992D0EA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esp32 cam pinout">
            <a:extLst>
              <a:ext uri="{FF2B5EF4-FFF2-40B4-BE49-F238E27FC236}">
                <a16:creationId xmlns:a16="http://schemas.microsoft.com/office/drawing/2014/main" id="{98154E16-2706-2E80-4764-A8A83E501E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esp32 cam pinout">
            <a:extLst>
              <a:ext uri="{FF2B5EF4-FFF2-40B4-BE49-F238E27FC236}">
                <a16:creationId xmlns:a16="http://schemas.microsoft.com/office/drawing/2014/main" id="{59E1DEE2-C22E-2268-984D-57F261D02D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8A162E-E38C-D40F-E6B8-28458CC0F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486" y="1300877"/>
            <a:ext cx="6009264" cy="2585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97FFD4-46C3-2710-1EE8-2C7C0407E3A1}"/>
              </a:ext>
            </a:extLst>
          </p:cNvPr>
          <p:cNvSpPr txBox="1"/>
          <p:nvPr/>
        </p:nvSpPr>
        <p:spPr>
          <a:xfrm>
            <a:off x="5036312" y="5582715"/>
            <a:ext cx="29430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Motor connections:</a:t>
            </a:r>
          </a:p>
          <a:p>
            <a:r>
              <a:rPr lang="en-US" dirty="0"/>
              <a:t>Control pins to l298 H-bridge </a:t>
            </a:r>
          </a:p>
          <a:p>
            <a:r>
              <a:rPr lang="en-US" dirty="0"/>
              <a:t>GPIo14,15</a:t>
            </a:r>
          </a:p>
        </p:txBody>
      </p:sp>
    </p:spTree>
    <p:extLst>
      <p:ext uri="{BB962C8B-B14F-4D97-AF65-F5344CB8AC3E}">
        <p14:creationId xmlns:p14="http://schemas.microsoft.com/office/powerpoint/2010/main" val="403375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BB939-B711-DF96-0262-ABD8E2D1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https://randomnerdtutorials.com/esp32-cam-video-streaming-web-server-camera-home-assistant/</a:t>
            </a:r>
            <a:r>
              <a:rPr lang="en-US" dirty="0"/>
              <a:t> simple webcam display on the webpage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42EA-6B44-CF26-4712-B37AAEA6A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/*********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Rui Santos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Complete project details at https://RandomNerdTutorials.com/esp32-cam-video-streaming-web-server-camera-home-assistant/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IMPORTANT!!!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- Select Board "AI Thinker ESP32-CAM"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- GPIO 0 must be connected to GND to upload a sketch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- After connecting GPIO 0 to GND, press the ESP32-CAM on-board RESET button to put your board in flashing mode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Permission is hereby granted, free of charge, to any person obtaining a copy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of this software and associated documentation files.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The above copyright notice and this permission notice shall be included in all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copies or substantial portions of the Software.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*********/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esp_timer.h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img_converters.h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Arduino.h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fb_gfx.h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"soc/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soc.h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//disable brownout problems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"soc/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rtc_cntl_reg.h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//disable brownout problems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esp_http_server.h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//Replace with your network credentials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dddddddddddddddddddddddddddd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password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bbbbb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PART_BOUNDARY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"123456789000000000000987654321"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This project was tested with the AI Thinker Model, M5STACK PSRAM Model and M5STACK WITHOUT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CAMERA_MODEL_AI_THINKER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CAMERA_MODEL_M5STACK_WITHOUT_PSRAM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Not tested with this model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CAMERA_MODEL_WROVER_KIT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CAMERA_MODEL_WROVER_KIT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CAMERA_MODEL_M5STACK_PSRAM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CAMERA_MODEL_M5STACK_WITHOUT_PSRAM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CAMERA_MODEL_AI_THINKER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#else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#error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model not selected"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_STREAM_CONTENT_TYPE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"multipart/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x-mixed-replace;boundary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PART_BOUNDARY;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_STREAM_BOUNDARY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"\r\n--"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PART_BOUNDARY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"\r\n"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_STREAM_PART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"Content-Type: image/jpeg\r\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nContent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-Length: %u\r\n\r\n"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httpd_handle_t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stream_httpd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stream_handler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httpd_req_t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req){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camera_fb_t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 fb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res = ESP_OK;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size_t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uint8_t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part_buf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];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res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httpd_resp_set_type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req, _STREAM_CONTENT_TYPE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res !=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res;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fb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esp_camera_fb_get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!fb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capture failed"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res = ESP_FAIL;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width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&gt;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format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!= PIXFORMAT_JPEG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bool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jpeg_converted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frame2jpg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fb,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80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&amp;_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&amp;_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esp_camera_fb_return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fb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!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jpeg_converted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"JPEG compression failed"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  res = ESP_FAIL;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 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res ==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size_t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hlen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snprintf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part_buf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_STREAM_PART,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res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httpd_resp_send_chunk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req,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part_buf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hlen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res ==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res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httpd_resp_send_chunk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req,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res ==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res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httpd_resp_send_chunk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req, _STREAM_BOUNDARY,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strlen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_STREAM_BOUNDARY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esp_camera_fb_return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fb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free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_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jpg_buf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res !=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break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Serial.printf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("MJPG: %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uB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\n",(uint32_t)(_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jpg_buf_len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res;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startCameraServer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httpd_config_t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config =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HTTPD_DEFAULT_CONFIG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server_port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80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httpd_uri_t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index_uri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uri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"/"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.method    = HTTP_GET,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.handler   =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stream_handler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user_ctx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NULL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Serial.printf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("Starting web server on port: '%d'\n",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config.server_port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httpd_start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&amp;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stream_httpd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&amp;config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httpd_register_uri_handler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stream_httpd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&amp;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index_uri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WRITE_PERI_REG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RTC_CNTL_BROWN_OUT_REG,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//disable brownout detector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115200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setDebugOutput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camera_config_t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config;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ledc_channel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LEDC_CHANNEL_0;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ledc_timer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LEDC_TIMER_0;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Y2_GPIO_NUM;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Y3_GPIO_NUM;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Y4_GPIO_NUM;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Y5_GPIO_NUM;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Y6_GPIO_NUM;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pin_d5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Y7_GPIO_NUM;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pin_d6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Y8_GPIO_NUM;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pin_d7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Y9_GPIO_NUM;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pin_xclk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XCLK_GPIO_NUM;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pin_pclk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PCLK_GPIO_NUM;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pin_vsync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VSYNC_GPIO_NUM;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pin_href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HREF_GPIO_NUM;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pin_sscb_sda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SIOD_GPIO_NUM;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pin_sscb_scl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SIOC_GPIO_NUM;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pin_pwdn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PWDN_GPIO_NUM;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pin_reset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RESET_GPIO_NUM;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xclk_freq_hz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20000000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pixel_format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PIXFORMAT_JPEG;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psramFound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FRAMESIZE_UXGA;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jpeg_quality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FRAMESIZE_SVGA;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jpeg_quality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Camera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init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err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esp_camera_init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&amp;config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err !=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failed with error 0x%x"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err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Wi-Fi connection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password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status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!= WL_CONNECTED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"."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connected"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Stream Ready! Go to: http://"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localIP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Start streaming web server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startCameraServer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2BCF5-22ED-7279-0729-2B324306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1A7F0-4DC7-3ED4-10DA-1DDED696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78CE7-92BB-752E-035E-DC67C0C18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303" y="2347065"/>
            <a:ext cx="3954322" cy="27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F2BA-38ED-5F9D-D764-495A28FB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ESP32cam using FTDI (TTL-USB) connection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6BC92-1559-906F-11B6-47BB7816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0D4EC-B799-1124-5FEF-15C53DC5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12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5D1088-5DE0-85A9-1EE1-D585B59A0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FTDI board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30E3-73EB-53FB-2139-3343C2BE4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52944"/>
            <a:ext cx="6115050" cy="269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14BF-2378-CAA4-9552-C8A34D04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6039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Take picture and save in SD flash memory</a:t>
            </a:r>
            <a:br>
              <a:rPr lang="en-US" dirty="0"/>
            </a:br>
            <a:r>
              <a:rPr lang="en-US" dirty="0">
                <a:hlinkClick r:id="rId2"/>
              </a:rPr>
              <a:t>https://dronebotworkshop.com/esp32-cam-microsd/</a:t>
            </a:r>
            <a:r>
              <a:rPr lang="en-US" dirty="0"/>
              <a:t> or </a:t>
            </a:r>
            <a:br>
              <a:rPr lang="en-US" dirty="0"/>
            </a:br>
            <a:r>
              <a:rPr lang="en-US" dirty="0">
                <a:hlinkClick r:id="rId3"/>
              </a:rPr>
              <a:t>https://randomnerdtutorials.com/esp32-cam-take-photo-save-microsd-card/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7B6A2-2114-09F4-EF84-BAF6EC9B0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ESP32 CAM Camera with MicroSD storage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esp32cam-microsd.ino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Take picture when button pressed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Store image on MicroSD card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DroneBot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Workshop 2022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https://dronebotworkshop.com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Include Required Libraries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Camera libraries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"soc/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soc.h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"soc/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rtc_cntl_reg.h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"driver/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rtc_io.h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MicroSD Libraries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FS.h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SD_MMC.h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EEPROM Library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EEPROM.h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Use 1 byte of EEPROM space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EEPROM_SIZE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Counter for picture number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unsigned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pictureCount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Pin definitions for CAMERA_MODEL_AI_THINKER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PWDN_GPIO_NUM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RESET_GPIO_NUM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SIOD_GPIO_NUM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SIOC_GPIO_NUM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Y9_GPIO_NUM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Y8_GPIO_NUM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34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Y7_GPIO_NUM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Y6_GPIO_NUM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Y5_GPIO_NUM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Y4_GPIO_NUM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Y3_GPIO_NUM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Y2_GPIO_NUM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VSYNC_GPIO_NUM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HREF_GPIO_NUM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PCLK_GPIO_NUM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configESPCamera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Configure Camera parameters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Object to store the camera configuration parameters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camera_config_t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config;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ledc_channel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LEDC_CHANNEL_0;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ledc_timer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LEDC_TIMER_0;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Y2_GPIO_NUM;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Y3_GPIO_NUM;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Y4_GPIO_NUM;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Y5_GPIO_NUM;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Y6_GPIO_NUM;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pin_d5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Y7_GPIO_NUM;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pin_d6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Y8_GPIO_NUM;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pin_d7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Y9_GPIO_NUM;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pin_xclk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XCLK_GPIO_NUM;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pin_pclk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PCLK_GPIO_NUM;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pin_vsync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VSYNC_GPIO_NUM;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pin_href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HREF_GPIO_NUM;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pin_sscb_sda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SIOD_GPIO_NUM;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pin_sscb_scl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SIOC_GPIO_NUM;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pin_pwdn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PWDN_GPIO_NUM;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pin_reset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RESET_GPIO_NUM;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xclk_freq_hz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20000000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pixel_format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PIXFORMAT_JPEG;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Choices are YUV422, GRAYSCALE, RGB565, JPEG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Select lower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framesize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if the camera doesn't support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psramFound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FRAMESIZE_UXGA;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FRAMESIZE_ + QVGA|CIF|VGA|SVGA|XGA|SXGA|UXGA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jpeg_quality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//10-63 lower number means higher quality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FRAMESIZE_SVGA;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jpeg_quality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Initialize the Camera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err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esp_camera_init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&amp;config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err !=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failed with error 0x%x"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err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Camera quality adjustments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sensor_t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 s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esp_camera_sensor_get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BRIGHTNESS (-2 to 2)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set_brightness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CONTRAST (-2 to 2)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set_contrast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SATURATION (-2 to 2)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set_saturation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SPECIAL EFFECTS (0 - No Effect, 1 - Negative, 2 - Grayscale, 3 - Red Tint, 4 - Green Tint, 5 - Blue Tint, 6 - Sepia)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set_special_effect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WHITE BALANCE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set_whitebal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AWB GAIN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set_awb_gain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WB MODES (0 - Auto, 1 - Sunny, 2 - Cloudy, 3 - Office, 4 - Home)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set_wb_mode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EXPOSURE CONTROLS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set_exposure_ctrl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AEC2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s-&gt;set_aec2(s,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AE LEVELS (-2 to 2)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set_ae_level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AEC VALUES (0 to 1200)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set_aec_value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300);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GAIN CONTROLS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set_gain_ctrl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AGC GAIN (0 to 30)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set_agc_gain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GAIN CEILING (0 to 6)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set_gainceiling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gainceiling_t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BPC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set_bpc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WPC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set_wpc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RAW GMA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set_raw_gma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LENC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set_lenc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HORIZ MIRROR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set_hmirror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VERT FLIP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set_vflip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DCW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set_dcw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1);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COLOR BAR PATTERN (0 = Disable , 1 = Enable)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s-&gt;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set_colorbar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(s, 0);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set_gain_ctrl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              // auto gain 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set_exposure_ctrl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          // auto exposure 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set_awb_gain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               // Auto White Balance enable (0 or 1)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set_brightness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            // (-2 to 2) - set brightness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initMicroSDCard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Start the MicroSD card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"Mounting MicroSD Card"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!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SD_MMC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"MicroSD Card Mount Failed"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uint8_t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cardType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SD_MMC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cardType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cardType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== CARD_NONE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"No MicroSD Card found"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takeNewPhoto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String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path)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Take Picture with Camera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Setup frame buffer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camera_fb_t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* fb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esp_camera_fb_get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!fb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capture failed"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Save picture to microSD card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fs::FS &amp;fs = SD_MMC;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File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file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fs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open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path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c_str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FILE_WRITE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!file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"Failed to open file in write mode"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file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write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payload (image), payload length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"Saved file to path: %s\n"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path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c_str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Close the file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file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close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Return the frame buffer back to the driver for reuse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esp_camera_fb_return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fb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Disable brownout detector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WRITE_PERI_REG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RTC_CNTL_BROWN_OUT_REG,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Start Serial Monitor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115200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Initialize the camera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"Initializing the camera module..."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configESPCamera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OK!"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Initialize the MicroSD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"Initializing the MicroSD card module... 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initMicroSDCard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initialize EEPROM with predefined size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EEPROM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EEPROM_SIZE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pictureCount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EEPROM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read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Path where new picture will be saved in SD Card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String path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"/image"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String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pictureCount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".jpg"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"Picture file name: %s\n"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path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c_str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Take and Save Photo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takeNewPhoto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path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Update EEPROM picture number counter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EEPROM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write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pictureCount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EEPROM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commit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Bind Wakeup to GPIO13 going LOW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esp_sleep_enable_ext0_wakeup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GPIO_NUM_13,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"Entering sleep mode"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Enter deep sleep mode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esp_deep_sleep_start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3E375-46E8-21FB-875F-BEEDD45E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C1AE7-A5A3-31BC-81C3-D45F2868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960C8-31FB-10CE-38CA-17DB6121E44B}"/>
              </a:ext>
            </a:extLst>
          </p:cNvPr>
          <p:cNvSpPr txBox="1"/>
          <p:nvPr/>
        </p:nvSpPr>
        <p:spPr>
          <a:xfrm>
            <a:off x="3735043" y="2819400"/>
            <a:ext cx="478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expect too much on the picture quality.</a:t>
            </a:r>
          </a:p>
          <a:p>
            <a:r>
              <a:rPr lang="en-US" dirty="0"/>
              <a:t>If the picture is too dark try this</a:t>
            </a:r>
          </a:p>
          <a:p>
            <a:r>
              <a:rPr lang="en-US" dirty="0">
                <a:hlinkClick r:id="rId4"/>
              </a:rPr>
              <a:t>https://forum.arduino.cc/t/about-esp32cam-image-too-dark-how-to-fix/1015490/5</a:t>
            </a:r>
            <a:r>
              <a:rPr lang="en-US" dirty="0"/>
              <a:t> </a:t>
            </a:r>
          </a:p>
        </p:txBody>
      </p:sp>
      <p:pic>
        <p:nvPicPr>
          <p:cNvPr id="11" name="Picture 10" descr="A pack of cotton buds in a plastic bag&#10;&#10;Description automatically generated with low confidence">
            <a:extLst>
              <a:ext uri="{FF2B5EF4-FFF2-40B4-BE49-F238E27FC236}">
                <a16:creationId xmlns:a16="http://schemas.microsoft.com/office/drawing/2014/main" id="{D5421FE7-4FC5-8353-F241-DEFC9026E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93" y="3791745"/>
            <a:ext cx="3419475" cy="25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28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C6C3-350B-A327-1042-B35D53C15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03305-5E20-6473-BCC4-1F85CC340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For Arduino IDE2 , read the following doc to install drivers for the board</a:t>
            </a:r>
          </a:p>
          <a:p>
            <a:pPr lvl="1"/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https://randomnerdtutorials.com/installing-esp8266-nodemcu-arduino-ide-2-0/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>
                <a:hlinkClick r:id="rId2"/>
              </a:rPr>
              <a:t>Installing ESP8266 </a:t>
            </a:r>
            <a:r>
              <a:rPr lang="en-US" dirty="0" err="1">
                <a:hlinkClick r:id="rId2"/>
              </a:rPr>
              <a:t>NodeMCU</a:t>
            </a:r>
            <a:r>
              <a:rPr lang="en-US" dirty="0">
                <a:hlinkClick r:id="rId2"/>
              </a:rPr>
              <a:t> Board in Arduino IDE 2.0 (Windows, Mac OS X, Linux) | Random Nerd Tutorials</a:t>
            </a:r>
            <a:r>
              <a:rPr lang="en-US" dirty="0"/>
              <a:t> (install this before using Arduino D1 </a:t>
            </a:r>
            <a:r>
              <a:rPr lang="en-US" dirty="0" err="1"/>
              <a:t>Wemos</a:t>
            </a:r>
            <a:r>
              <a:rPr lang="en-US" dirty="0"/>
              <a:t> board)</a:t>
            </a:r>
          </a:p>
          <a:p>
            <a:pPr lvl="1"/>
            <a:r>
              <a:rPr lang="en-US" dirty="0"/>
              <a:t>ULR:  </a:t>
            </a:r>
            <a:r>
              <a:rPr lang="en-US" b="0" i="0" dirty="0">
                <a:solidFill>
                  <a:srgbClr val="3A3A3A"/>
                </a:solidFill>
                <a:effectLst/>
                <a:latin typeface="Consolas" panose="020B0609020204030204" pitchFamily="49" charset="0"/>
              </a:rPr>
              <a:t>http://arduino.esp8266.com/stable/package_esp8266com_index.json, </a:t>
            </a:r>
            <a:r>
              <a:rPr lang="en-US" b="0" i="0" dirty="0">
                <a:solidFill>
                  <a:srgbClr val="3A3A3A"/>
                </a:solidFill>
                <a:effectLst/>
                <a:latin typeface="Consolas" panose="020B0609020204030204" pitchFamily="49" charset="0"/>
                <a:hlinkClick r:id="rId3"/>
              </a:rPr>
              <a:t>https://raw.githubusercontent.com/espressif/arduino-esp32/gh-pages/package_esp32_index.json</a:t>
            </a:r>
            <a:endParaRPr lang="en-US" b="0" i="0" dirty="0">
              <a:solidFill>
                <a:srgbClr val="3A3A3A"/>
              </a:solidFill>
              <a:effectLst/>
              <a:latin typeface="Consolas" panose="020B0609020204030204" pitchFamily="49" charset="0"/>
            </a:endParaRPr>
          </a:p>
          <a:p>
            <a:pPr lvl="1"/>
            <a:r>
              <a:rPr lang="en-US" dirty="0"/>
              <a:t>Install esp8266 and </a:t>
            </a:r>
            <a:r>
              <a:rPr lang="en-US" b="1" i="0" dirty="0" err="1">
                <a:solidFill>
                  <a:srgbClr val="3A3A3A"/>
                </a:solidFill>
                <a:effectLst/>
                <a:latin typeface="Helvetica" panose="020B0604020202020204" pitchFamily="34" charset="0"/>
              </a:rPr>
              <a:t>NodeMCU</a:t>
            </a:r>
            <a:r>
              <a:rPr lang="en-US" b="1" i="0" dirty="0">
                <a:solidFill>
                  <a:srgbClr val="3A3A3A"/>
                </a:solidFill>
                <a:effectLst/>
                <a:latin typeface="Helvetica" panose="020B0604020202020204" pitchFamily="34" charset="0"/>
              </a:rPr>
              <a:t> Board, </a:t>
            </a:r>
            <a:r>
              <a:rPr lang="en-US" b="1" i="0" dirty="0" err="1">
                <a:solidFill>
                  <a:srgbClr val="3A3A3A"/>
                </a:solidFill>
                <a:effectLst/>
                <a:latin typeface="Helvetica" panose="020B0604020202020204" pitchFamily="34" charset="0"/>
              </a:rPr>
              <a:t>NodeMCU</a:t>
            </a:r>
            <a:r>
              <a:rPr lang="en-US" b="1" i="0" dirty="0">
                <a:solidFill>
                  <a:srgbClr val="3A3A3A"/>
                </a:solidFill>
                <a:effectLst/>
                <a:latin typeface="Helvetica" panose="020B0604020202020204" pitchFamily="34" charset="0"/>
              </a:rPr>
              <a:t> 1.0 (ESP-12E Module)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DFE-9266-48BB-1B49-B4CBEF26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B29EB-973E-BB71-71F0-94CD9E4C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6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6DDC1-7CFB-4850-ADA1-520F2B519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Stepper controlled by PC (python)</a:t>
            </a:r>
            <a:br>
              <a:rPr lang="en-US" dirty="0"/>
            </a:br>
            <a:r>
              <a:rPr lang="en-US" dirty="0"/>
              <a:t>Arduino side                     Python side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274D2-8ED6-4CBD-9A92-56A035A56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975" y="1111250"/>
            <a:ext cx="3962400" cy="5518150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1800" dirty="0"/>
              <a:t>// Arduino stepper motor control code</a:t>
            </a:r>
          </a:p>
          <a:p>
            <a:endParaRPr lang="en-US" sz="1800" dirty="0"/>
          </a:p>
          <a:p>
            <a:r>
              <a:rPr lang="en-US" sz="1800" dirty="0"/>
              <a:t>#include &lt;</a:t>
            </a:r>
            <a:r>
              <a:rPr lang="en-US" sz="1800" dirty="0" err="1"/>
              <a:t>Stepper.h</a:t>
            </a:r>
            <a:r>
              <a:rPr lang="en-US" sz="1800" dirty="0"/>
              <a:t>&gt; // Include the header file</a:t>
            </a:r>
          </a:p>
          <a:p>
            <a:r>
              <a:rPr lang="en-US" sz="1800" dirty="0"/>
              <a:t>// change this to the number of steps on your motor</a:t>
            </a:r>
          </a:p>
          <a:p>
            <a:r>
              <a:rPr lang="en-US" sz="1800" dirty="0"/>
              <a:t>#define STEPS 32</a:t>
            </a:r>
          </a:p>
          <a:p>
            <a:r>
              <a:rPr lang="en-US" sz="1800" dirty="0"/>
              <a:t>// create an instance of the stepper class using the steps and pins</a:t>
            </a:r>
          </a:p>
          <a:p>
            <a:r>
              <a:rPr lang="en-US" sz="1800" dirty="0"/>
              <a:t>Stepper stepper(STEPS, 8, 10, 9, 11);</a:t>
            </a:r>
          </a:p>
          <a:p>
            <a:r>
              <a:rPr lang="en-US" sz="1800" dirty="0"/>
              <a:t>int </a:t>
            </a:r>
            <a:r>
              <a:rPr lang="en-US" sz="1800" dirty="0" err="1"/>
              <a:t>val</a:t>
            </a:r>
            <a:r>
              <a:rPr lang="en-US" sz="1800" dirty="0"/>
              <a:t> = 0;</a:t>
            </a:r>
          </a:p>
          <a:p>
            <a:r>
              <a:rPr lang="en-US" sz="1800" dirty="0"/>
              <a:t>void setup() {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Serial.begin</a:t>
            </a:r>
            <a:r>
              <a:rPr lang="en-US" sz="1800" dirty="0"/>
              <a:t>(9600);</a:t>
            </a:r>
          </a:p>
          <a:p>
            <a:r>
              <a:rPr lang="en-US" sz="1800" dirty="0"/>
              <a:t>  </a:t>
            </a:r>
            <a:r>
              <a:rPr lang="en-US" sz="1800" dirty="0" err="1"/>
              <a:t>stepper.setSpeed</a:t>
            </a:r>
            <a:r>
              <a:rPr lang="en-US" sz="1800" dirty="0"/>
              <a:t>(200);</a:t>
            </a:r>
          </a:p>
          <a:p>
            <a:r>
              <a:rPr lang="en-US" sz="1800" dirty="0"/>
              <a:t>}</a:t>
            </a:r>
          </a:p>
          <a:p>
            <a:r>
              <a:rPr lang="en-US" sz="1800" dirty="0"/>
              <a:t>void loop() {</a:t>
            </a:r>
          </a:p>
          <a:p>
            <a:r>
              <a:rPr lang="en-US" sz="1800" dirty="0"/>
              <a:t>  if (</a:t>
            </a:r>
            <a:r>
              <a:rPr lang="en-US" sz="1800" dirty="0" err="1"/>
              <a:t>Serial.available</a:t>
            </a:r>
            <a:r>
              <a:rPr lang="en-US" sz="1800" dirty="0"/>
              <a:t>()&gt;0)</a:t>
            </a:r>
          </a:p>
          <a:p>
            <a:r>
              <a:rPr lang="en-US" sz="1800" dirty="0"/>
              <a:t>  {    byte b = </a:t>
            </a:r>
            <a:r>
              <a:rPr lang="en-US" sz="1800" dirty="0" err="1"/>
              <a:t>Serial.read</a:t>
            </a:r>
            <a:r>
              <a:rPr lang="en-US" sz="1800" dirty="0"/>
              <a:t>();</a:t>
            </a:r>
          </a:p>
          <a:p>
            <a:r>
              <a:rPr lang="en-US" sz="1800" dirty="0"/>
              <a:t>       int </a:t>
            </a:r>
            <a:r>
              <a:rPr lang="en-US" sz="1800" dirty="0" err="1"/>
              <a:t>val</a:t>
            </a:r>
            <a:r>
              <a:rPr lang="en-US" sz="1800" dirty="0"/>
              <a:t>=(b); // this can be from 0-255, </a:t>
            </a:r>
            <a:r>
              <a:rPr lang="en-US" sz="1800" dirty="0" err="1"/>
              <a:t>cale</a:t>
            </a:r>
            <a:r>
              <a:rPr lang="en-US" sz="1800" dirty="0"/>
              <a:t> up if needed</a:t>
            </a:r>
          </a:p>
          <a:p>
            <a:r>
              <a:rPr lang="en-US" sz="1800" dirty="0"/>
              <a:t>      int scale =10;//can scale up if needed</a:t>
            </a:r>
          </a:p>
          <a:p>
            <a:r>
              <a:rPr lang="en-US" sz="1800" dirty="0"/>
              <a:t>      </a:t>
            </a:r>
            <a:r>
              <a:rPr lang="en-US" sz="1800" dirty="0" err="1"/>
              <a:t>stepper.step</a:t>
            </a:r>
            <a:r>
              <a:rPr lang="en-US" sz="1800" dirty="0"/>
              <a:t>(scale*</a:t>
            </a:r>
            <a:r>
              <a:rPr lang="en-US" sz="1800" dirty="0" err="1"/>
              <a:t>val</a:t>
            </a:r>
            <a:r>
              <a:rPr lang="en-US" sz="1800" dirty="0"/>
              <a:t>); </a:t>
            </a:r>
          </a:p>
          <a:p>
            <a:r>
              <a:rPr lang="en-US" sz="1800" dirty="0"/>
              <a:t>  }</a:t>
            </a:r>
          </a:p>
          <a:p>
            <a:r>
              <a:rPr lang="en-US" sz="1800" dirty="0"/>
              <a:t> }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5EE0D-BFD5-460A-B036-2028AFB9F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3375" y="1253331"/>
            <a:ext cx="4905376" cy="435133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1800" dirty="0"/>
              <a:t>#! /</a:t>
            </a:r>
            <a:r>
              <a:rPr lang="en-US" sz="1800" dirty="0" err="1"/>
              <a:t>usr</a:t>
            </a:r>
            <a:r>
              <a:rPr lang="en-US" sz="1800" dirty="0"/>
              <a:t>/bin/env python</a:t>
            </a:r>
          </a:p>
          <a:p>
            <a:r>
              <a:rPr lang="en-US" sz="1800" dirty="0"/>
              <a:t>import serial</a:t>
            </a:r>
          </a:p>
          <a:p>
            <a:r>
              <a:rPr lang="en-US" sz="1800" dirty="0"/>
              <a:t>import time</a:t>
            </a:r>
          </a:p>
          <a:p>
            <a:r>
              <a:rPr lang="en-US" sz="1800" dirty="0"/>
              <a:t>if __name__ == '__main__':</a:t>
            </a:r>
          </a:p>
          <a:p>
            <a:r>
              <a:rPr lang="en-US" sz="1800" dirty="0"/>
              <a:t>    ser = </a:t>
            </a:r>
            <a:r>
              <a:rPr lang="en-US" sz="1800" dirty="0" err="1"/>
              <a:t>serial.Serial</a:t>
            </a:r>
            <a:r>
              <a:rPr lang="en-US" sz="1800" dirty="0"/>
              <a:t>("Com7", 9600, timeout=0.1)</a:t>
            </a:r>
          </a:p>
          <a:p>
            <a:r>
              <a:rPr lang="en-US" sz="1800" dirty="0"/>
              <a:t>    #time.sleep(2)   # Wait for Arduino </a:t>
            </a:r>
            <a:r>
              <a:rPr lang="en-US" sz="1800" dirty="0" err="1"/>
              <a:t>init</a:t>
            </a:r>
            <a:endParaRPr lang="en-US" sz="1800" dirty="0"/>
          </a:p>
          <a:p>
            <a:r>
              <a:rPr lang="en-US" sz="1800" dirty="0"/>
              <a:t>    </a:t>
            </a:r>
            <a:r>
              <a:rPr lang="en-US" sz="1800" dirty="0" err="1"/>
              <a:t>time.sleep</a:t>
            </a:r>
            <a:r>
              <a:rPr lang="en-US" sz="1800" dirty="0"/>
              <a:t>(2)   # Wait a bit more</a:t>
            </a:r>
          </a:p>
          <a:p>
            <a:r>
              <a:rPr lang="en-US" sz="1800" dirty="0" err="1"/>
              <a:t>ser.write</a:t>
            </a:r>
            <a:r>
              <a:rPr lang="en-US" sz="1800" dirty="0"/>
              <a:t>(bytes([200</a:t>
            </a:r>
            <a:r>
              <a:rPr lang="en-US" sz="1800"/>
              <a:t>]))# byte </a:t>
            </a:r>
            <a:r>
              <a:rPr lang="en-US" sz="1800" dirty="0" err="1"/>
              <a:t>val</a:t>
            </a:r>
            <a:r>
              <a:rPr lang="en-US" sz="1800" dirty="0"/>
              <a:t>(0-255)=steps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B7C16-168A-4FC3-BDFE-D43BBAFC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F7A10-9252-4E4E-BDCF-4AD10038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A097A-A1D0-4EC4-AFC8-C405155C3A87}"/>
              </a:ext>
            </a:extLst>
          </p:cNvPr>
          <p:cNvSpPr txBox="1"/>
          <p:nvPr/>
        </p:nvSpPr>
        <p:spPr>
          <a:xfrm>
            <a:off x="2386012" y="5637423"/>
            <a:ext cx="437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https://www.hackster.io/2-bros-team/arduino-uno-stepper-motor-basic-abba3b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E58B25-F754-4915-86BD-13A7ADA6D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836" y="4307503"/>
            <a:ext cx="1935439" cy="21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7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C8D4-9CB8-97F9-24F4-F7BCAE87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7696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ESP32 Cam, programming via Arduino Uno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D68D-D543-33E8-6948-541283EDCA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Follow the instruction in</a:t>
            </a:r>
          </a:p>
          <a:p>
            <a:r>
              <a:rPr lang="en-US" dirty="0">
                <a:hlinkClick r:id="rId2"/>
              </a:rPr>
              <a:t>https://edgoad.com/2021/02/programming-esp32cam-using-arduino-uno.html</a:t>
            </a:r>
            <a:r>
              <a:rPr lang="en-US" dirty="0"/>
              <a:t> </a:t>
            </a:r>
          </a:p>
          <a:p>
            <a:r>
              <a:rPr lang="en-US" dirty="0"/>
              <a:t>Connect as in the diagram.</a:t>
            </a:r>
          </a:p>
          <a:p>
            <a:r>
              <a:rPr lang="en-US" dirty="0"/>
              <a:t>Obtain the board (esp32-cam) driver from  </a:t>
            </a:r>
          </a:p>
          <a:p>
            <a:r>
              <a:rPr lang="en-US" dirty="0">
                <a:hlinkClick r:id="rId3"/>
              </a:rPr>
              <a:t>https://randomnerdtutorials.com/upload-code-esp32-cam-mb-usb/</a:t>
            </a:r>
            <a:r>
              <a:rPr lang="en-US" dirty="0"/>
              <a:t> </a:t>
            </a:r>
          </a:p>
          <a:p>
            <a:r>
              <a:rPr lang="en-US" dirty="0"/>
              <a:t>Use example, compile /download</a:t>
            </a:r>
          </a:p>
          <a:p>
            <a:r>
              <a:rPr lang="en-US" dirty="0"/>
              <a:t>IDE/Examples-&gt;ESPp32-&gt;Camera--&gt;</a:t>
            </a:r>
            <a:r>
              <a:rPr lang="en-US" dirty="0" err="1"/>
              <a:t>CameraWebServer</a:t>
            </a:r>
            <a:endParaRPr lang="en-US" dirty="0"/>
          </a:p>
          <a:p>
            <a:r>
              <a:rPr lang="en-US" dirty="0"/>
              <a:t>Upload (press reset on uno and ESP32 board before upload)</a:t>
            </a:r>
          </a:p>
          <a:p>
            <a:r>
              <a:rPr lang="en-US" dirty="0"/>
              <a:t>After downloaded the program, </a:t>
            </a:r>
          </a:p>
          <a:p>
            <a:r>
              <a:rPr lang="en-US" dirty="0"/>
              <a:t>Disconnect ESP32-cam GPIO to ground</a:t>
            </a:r>
          </a:p>
          <a:p>
            <a:r>
              <a:rPr lang="en-US" dirty="0"/>
              <a:t>In Serial monitor see IP address, open the webpage and see the camera-image/video stream</a:t>
            </a:r>
          </a:p>
          <a:p>
            <a:r>
              <a:rPr lang="en-US" dirty="0"/>
              <a:t>Reference:</a:t>
            </a:r>
          </a:p>
          <a:p>
            <a:r>
              <a:rPr lang="en-US" dirty="0">
                <a:hlinkClick r:id="rId4"/>
              </a:rPr>
              <a:t>https://randomnerdtutorials.com/getting-started-with-esp32/</a:t>
            </a:r>
            <a:r>
              <a:rPr lang="en-US" dirty="0"/>
              <a:t> </a:t>
            </a:r>
          </a:p>
          <a:p>
            <a:r>
              <a:rPr lang="en-US" dirty="0"/>
              <a:t>ESP32-cam (with camera) about RMB 33 each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B7382-CD40-FBCF-2BD5-FBE15D9292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AA3C2-DD6C-883C-3531-FF0D4268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EA2CC-BF3F-32FF-060A-DE1C0920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335FB-95F8-D587-0808-89980FE54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164" y="2335317"/>
            <a:ext cx="3886200" cy="2448494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C5DE447B-4CDF-D318-5F38-60C3450D0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A picture containing text, screenshot, diagram, electronic engineering&#10;&#10;Description automatically generated">
            <a:extLst>
              <a:ext uri="{FF2B5EF4-FFF2-40B4-BE49-F238E27FC236}">
                <a16:creationId xmlns:a16="http://schemas.microsoft.com/office/drawing/2014/main" id="{B5A9C7B9-8BAE-6C72-BBBC-882A0E9D3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88" y="-366033"/>
            <a:ext cx="4191000" cy="2357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9ABF8-1E5C-927A-09F2-5794D9BAB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6163" y="4637154"/>
            <a:ext cx="2783574" cy="2432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C8412-3C63-7FEF-6B88-D2DF4D001944}"/>
              </a:ext>
            </a:extLst>
          </p:cNvPr>
          <p:cNvSpPr txBox="1"/>
          <p:nvPr/>
        </p:nvSpPr>
        <p:spPr>
          <a:xfrm>
            <a:off x="4853239" y="2036180"/>
            <a:ext cx="3975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this example in IDE</a:t>
            </a:r>
          </a:p>
          <a:p>
            <a:r>
              <a:rPr lang="en-US" dirty="0"/>
              <a:t>File/Examples/Esp32/</a:t>
            </a:r>
            <a:r>
              <a:rPr lang="en-US" dirty="0" err="1"/>
              <a:t>CameraWebServer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2FC09-843E-3371-2F0C-6D788057C166}"/>
              </a:ext>
            </a:extLst>
          </p:cNvPr>
          <p:cNvSpPr txBox="1"/>
          <p:nvPr/>
        </p:nvSpPr>
        <p:spPr>
          <a:xfrm>
            <a:off x="3387296" y="3119735"/>
            <a:ext cx="575670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 :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CAMERA_MODEL_AI_THINKER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79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50E1-8F45-0D53-21CE-C9665B04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Code </a:t>
            </a:r>
            <a:r>
              <a:rPr lang="en-US" sz="1800" dirty="0" err="1"/>
              <a:t>CameraWebServer</a:t>
            </a:r>
            <a:br>
              <a:rPr lang="en-US" sz="1800" dirty="0"/>
            </a:br>
            <a:r>
              <a:rPr lang="en-US" sz="1800" dirty="0"/>
              <a:t>Run this example in IDE</a:t>
            </a:r>
            <a:br>
              <a:rPr lang="en-US" sz="1800" dirty="0"/>
            </a:br>
            <a:r>
              <a:rPr lang="en-US" sz="1800" dirty="0"/>
              <a:t>File/Examples/Esp32/</a:t>
            </a:r>
            <a:r>
              <a:rPr lang="en-US" sz="1800" dirty="0" err="1"/>
              <a:t>CameraWebServer</a:t>
            </a:r>
            <a:br>
              <a:rPr lang="en-US" sz="1800" dirty="0"/>
            </a:br>
            <a:r>
              <a:rPr lang="en-US" sz="1800" dirty="0"/>
              <a:t>Modification required: </a:t>
            </a:r>
            <a:r>
              <a:rPr lang="en-US" sz="1800" dirty="0">
                <a:solidFill>
                  <a:srgbClr val="FF0000"/>
                </a:solidFill>
              </a:rPr>
              <a:t>Select :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sz="18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800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CAMERA_MODEL_AI_THINKER</a:t>
            </a:r>
            <a:r>
              <a:rPr lang="en-US" sz="1800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Has PSRAM</a:t>
            </a:r>
            <a:br>
              <a:rPr lang="en-US" sz="18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DEAEA-58B3-ED73-AA80-E50ECB80FF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esp_camera.h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WARNING!!! PSRAM IC required for UXGA resolution and high JPEG quality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           Ensure ESP32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Wrover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Module or other board with PSRAM is selected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           Partial images will be transmitted if image exceeds buffer size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           You must select partition scheme from the board menu that has at least 3MB APP space.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           Face Recognition is DISABLED for ESP32 and ESP32-S2, because it takes up from 15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           seconds to process single frame. Face Detection is ENABLED if PSRAM is enabled as well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===================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Select camera model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===================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CAMERA_MODEL_WROVER_KIT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CAMERA_MODEL_ESP_EYE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CAMERA_MODEL_ESP32S3_EYE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CAMERA_MODEL_M5STACK_PSRAM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CAMERA_MODEL_M5STACK_V2_PSRAM // M5Camera version B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CAMERA_MODEL_M5STACK_WIDE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CAMERA_MODEL_M5STACK_ESP32CAM // No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CAMERA_MODEL_M5STACK_UNITCAM // No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#define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CAMERA_MODEL_AI_THINKER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CAMERA_MODEL_TTGO_T_JOURNAL // No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CAMERA_MODEL_XIAO_ESP32S3 // Has PSRAM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**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Espressif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Internal Boards **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CAMERA_MODEL_ESP32_CAM_BOARD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CAMERA_MODEL_ESP32S2_CAM_BOARD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//#define CAMERA_MODEL_ESP32S3_CAM_LCD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camera_pins.h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===========================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Enter your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credentials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===========================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ddddddddddddddddddddddddddd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 password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bbbbbbbbbb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startCameraServer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setupLedFlash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pin)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115200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setDebugOutput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camera_config_t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config;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ledc_channel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LEDC_CHANNEL_0;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ledc_timer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LEDC_TIMER_0;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Y2_GPIO_NUM;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Y3_GPIO_NUM;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Y4_GPIO_NUM;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Y5_GPIO_NUM;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Y6_GPIO_NUM;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pin_d5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Y7_GPIO_NUM;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pin_d6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Y8_GPIO_NUM;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pin_d7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Y9_GPIO_NUM;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pin_xclk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XCLK_GPIO_NUM;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pin_pclk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PCLK_GPIO_NUM;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pin_vsync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VSYNC_GPIO_NUM;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pin_href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HREF_GPIO_NUM;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pin_sccb_sda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SIOD_GPIO_NUM;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pin_sccb_scl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SIOC_GPIO_NUM;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pin_pwdn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PWDN_GPIO_NUM;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pin_reset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RESET_GPIO_NUM;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xclk_freq_hz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20000000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FRAMESIZE_UXGA;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pixel_format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PIXFORMAT_JPEG;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for streaming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config.pixel_format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= PIXFORMAT_RGB565; // for face detection/recognition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grab_mode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CAMERA_GRAB_WHEN_EMPTY;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fb_location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CAMERA_FB_IN_PSRAM;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jpeg_quality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if PSRAM IC present,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with UXGA resolution and higher JPEG quality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                     for larger pre-allocated frame buffer.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pixel_format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== PIXFORMAT_JPEG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psramFound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jpeg_quality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grab_mode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CAMERA_GRAB_LATEST;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  // Limit the frame size when PSRAM is not available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FRAMESIZE_SVGA;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fb_location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CAMERA_FB_IN_DRAM;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Best option for face detection/recognition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frame_size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FRAMESIZE_240X240;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CONFIG_IDF_TARGET_ESP32S3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fb_count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CAMERA_MODEL_ESP_EYE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pinMode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INPUT_PULLUP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pinMode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INPUT_PULLUP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camera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init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esp_err_t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err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esp_camera_init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&amp;config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err != ESP_OK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failed with error 0x%x"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err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sensor_t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 s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esp_camera_sensor_get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initial sensors are flipped vertically and colors are a bit saturated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id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== OV3660_PID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set_vflip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flip it back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set_brightness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up the brightness just a bit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set_saturation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lower the saturation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drop down frame size for higher initial frame rate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config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pixel_format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== PIXFORMAT_JPEG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set_framesize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FRAMESIZE_QVGA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CAMERA_MODEL_M5STACK_WIDE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||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CAMERA_MODEL_M5STACK_ESP32CAM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set_vflip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set_hmirror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CAMERA_MODEL_ESP32S3_EYE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set_vflip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Setup LED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FLash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if LED pin is defined in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camera_pins.h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defined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LED_GPIO_NUM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setupLedFlash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LED_GPIO_NUM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#endif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password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setSleep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status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!= WL_CONNECTED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"."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connected"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startCameraServer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"Camera Ready! Use 'http://"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localIP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"' to connect"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}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Do nothing. Everything is done in another task by the web server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E7ABB-0C73-27B9-8DF0-4954F551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6116" y="5959475"/>
            <a:ext cx="3086100" cy="365125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Arduino projects</a:t>
            </a:r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57088-6516-A5AE-CDA3-B08E9752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B01D9-B099-DB6B-CC83-77F4EB7FA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17" y="1313408"/>
            <a:ext cx="4946258" cy="3013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13F88F-CE50-B2F6-A27B-C540F7CD6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484" y="3948597"/>
            <a:ext cx="4747791" cy="30652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B363B5-B072-ED0D-97FD-A6823F2EA1B3}"/>
              </a:ext>
            </a:extLst>
          </p:cNvPr>
          <p:cNvSpPr txBox="1"/>
          <p:nvPr/>
        </p:nvSpPr>
        <p:spPr>
          <a:xfrm>
            <a:off x="2376721" y="1836183"/>
            <a:ext cx="18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esp32cam.old2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FBB33-9CE1-0AE5-6D38-AC42D32ECAF1}"/>
              </a:ext>
            </a:extLst>
          </p:cNvPr>
          <p:cNvSpPr txBox="1"/>
          <p:nvPr/>
        </p:nvSpPr>
        <p:spPr>
          <a:xfrm>
            <a:off x="2376721" y="4905995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esp32cam.new1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6CFA4-2085-EBD0-C489-21A6CDCF07F8}"/>
              </a:ext>
            </a:extLst>
          </p:cNvPr>
          <p:cNvSpPr txBox="1"/>
          <p:nvPr/>
        </p:nvSpPr>
        <p:spPr>
          <a:xfrm>
            <a:off x="1002313" y="5615583"/>
            <a:ext cx="326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Quality of </a:t>
            </a:r>
            <a:r>
              <a:rPr lang="en-US" sz="1800" dirty="0"/>
              <a:t>the 2 cams are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7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B7595-2442-D002-D21C-64EAC080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 NTP time from the Internet,</a:t>
            </a:r>
            <a:br>
              <a:rPr lang="en-US" dirty="0"/>
            </a:br>
            <a:r>
              <a:rPr lang="en-US" dirty="0"/>
              <a:t>based on </a:t>
            </a:r>
            <a:r>
              <a:rPr lang="en-US" dirty="0" err="1"/>
              <a:t>wemos</a:t>
            </a:r>
            <a:r>
              <a:rPr lang="en-US" dirty="0"/>
              <a:t> D1 processor (8266 </a:t>
            </a:r>
            <a:r>
              <a:rPr lang="en-US" dirty="0" err="1"/>
              <a:t>NodeMCU</a:t>
            </a:r>
            <a:r>
              <a:rPr lang="en-US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859AEC-C54A-D5BE-17BE-A8B505F69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https://lastminuteengineers.com/esp8266-ntp-server-date-time-tutorial/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Need to install </a:t>
            </a:r>
            <a:r>
              <a:rPr lang="en-US" dirty="0" err="1"/>
              <a:t>NTPClient</a:t>
            </a:r>
            <a:r>
              <a:rPr lang="en-US" dirty="0"/>
              <a:t> for 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NTPClient.h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r>
              <a:rPr lang="en-US" dirty="0">
                <a:solidFill>
                  <a:srgbClr val="005C5F"/>
                </a:solidFill>
                <a:latin typeface="Consolas" panose="020B0609020204030204" pitchFamily="49" charset="0"/>
              </a:rPr>
              <a:t>For different time zone</a:t>
            </a:r>
          </a:p>
          <a:p>
            <a:r>
              <a:rPr lang="en-US" dirty="0">
                <a:solidFill>
                  <a:srgbClr val="005C5F"/>
                </a:solidFill>
                <a:latin typeface="Consolas" panose="020B0609020204030204" pitchFamily="49" charset="0"/>
              </a:rPr>
              <a:t>Install </a:t>
            </a:r>
            <a:r>
              <a:rPr lang="en-US" dirty="0" err="1">
                <a:solidFill>
                  <a:srgbClr val="005C5F"/>
                </a:solidFill>
                <a:latin typeface="Consolas" panose="020B0609020204030204" pitchFamily="49" charset="0"/>
              </a:rPr>
              <a:t>timezone</a:t>
            </a:r>
            <a:r>
              <a:rPr lang="en-US" dirty="0">
                <a:solidFill>
                  <a:srgbClr val="005C5F"/>
                </a:solidFill>
                <a:latin typeface="Consolas" panose="020B0609020204030204" pitchFamily="49" charset="0"/>
              </a:rPr>
              <a:t> and see example (</a:t>
            </a:r>
            <a:r>
              <a:rPr lang="en-US" dirty="0" err="1">
                <a:solidFill>
                  <a:srgbClr val="005C5F"/>
                </a:solidFill>
                <a:latin typeface="Consolas" panose="020B0609020204030204" pitchFamily="49" charset="0"/>
              </a:rPr>
              <a:t>wordltime</a:t>
            </a:r>
            <a:r>
              <a:rPr lang="en-US" dirty="0">
                <a:solidFill>
                  <a:srgbClr val="005C5F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  <a:hlinkClick r:id="rId3"/>
              </a:rPr>
              <a:t>https://github.com/esp8266/Arduino/blob/master/libraries/esp8266/examples/NTP-TZ-DST/NTP-TZ-DST.ino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  <a:hlinkClick r:id="rId4"/>
              </a:rPr>
              <a:t>https://mischianti.org/2020/08/08/network-time-protocol-ntp-timezone-and-daylight-saving-time-dst-with-esp8266-esp32-or-arduino/</a:t>
            </a:r>
            <a:r>
              <a:rPr lang="en-US" dirty="0">
                <a:solidFill>
                  <a:srgbClr val="005C5F"/>
                </a:solidFill>
                <a:latin typeface="Consolas" panose="020B0609020204030204" pitchFamily="49" charset="0"/>
              </a:rPr>
              <a:t>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093E0-E32C-2857-5FE3-CC2BFEF2C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E9070-6624-914C-F4B4-0553184F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8826F3-6F56-2E4A-0805-09EC1051B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300" y="4259122"/>
            <a:ext cx="1851949" cy="15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98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F6B8-C97E-AEDC-6BD4-62D3CCBA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91525" cy="1325563"/>
          </a:xfrm>
        </p:spPr>
        <p:txBody>
          <a:bodyPr>
            <a:noAutofit/>
          </a:bodyPr>
          <a:lstStyle/>
          <a:p>
            <a:r>
              <a:rPr lang="en-US" sz="1800" dirty="0"/>
              <a:t>Read tine from </a:t>
            </a:r>
            <a:r>
              <a:rPr lang="en-US" sz="1800" dirty="0" err="1"/>
              <a:t>NTPClient</a:t>
            </a:r>
            <a:r>
              <a:rPr lang="en-US" sz="1800" dirty="0"/>
              <a:t> and use time zone to convert to your local time (tested ok)</a:t>
            </a:r>
            <a:br>
              <a:rPr lang="en-US" sz="1800" dirty="0"/>
            </a:br>
            <a:r>
              <a:rPr lang="en-US" sz="1800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//https://mischianti.org/2020/08/08/network-time-protocol-ntp-timezone-and-daylight-saving-time-dst-with-esp8266-esp32-or-arduino/</a:t>
            </a:r>
            <a:br>
              <a:rPr lang="en-US" sz="18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4567-69BA-5F32-BF95-435050904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Simple NTP client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https://mischianti.org/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The MIT License (MIT)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written by Renzo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Mischianti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&lt;www.mischianti.org&gt;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//https://mischianti.org/2020/08/08/network-time-protocol-ntp-timezone-and-daylight-saving-time-dst-with-esp8266-esp32-or-arduino/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lang="en-US" dirty="0" err="1">
                <a:solidFill>
                  <a:srgbClr val="005C5F"/>
                </a:solidFill>
                <a:latin typeface="Consolas" panose="020B0609020204030204" pitchFamily="49" charset="0"/>
              </a:rPr>
              <a:t>ddddd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*password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bbbbbb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NTPClient.h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change next line to use with another board/shield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&lt;ESP8266WiFi.h&gt;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//#include &lt;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WiFi.h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&gt; // for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shield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//#include &lt;WiFi101.h&gt; // for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101 shield or MKR1000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WiFiUdp.h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TimeLib.h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time.h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Timezone.h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https://github.com/JChristensen/Timezone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Input time in epoch format and return tm time format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by Renzo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Mischianti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&lt;www.mischianti.org&gt;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tm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getDateTimeByParams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long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time){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struct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tm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time;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localtime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&amp;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Input tm time format and return String with format pattern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by Renzo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Mischianti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&lt;www.mischianti.org&gt;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String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getDateTimeStringByParams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tm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 err="1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char*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pattern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"%d/%m/%Y %H:%M:%S"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buffer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];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strftime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buffer,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pattern,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buffer;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/**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Input time in epoch format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format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and return String with format pattern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 by Renzo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Mischianti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&lt;www.mischianti.org&gt;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*/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static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String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getEpochStringByParams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long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char*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pattern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"%d/%m/%Y %H:%M:%S"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   struct tm *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tm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getDateTimeByParams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getDateTimeStringByParams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&amp;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newtime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pattern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WiFiUDP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ntpUDP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By default 'pool.ntp.org' is used with 60 seconds update interval and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no offset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NTPClient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timeClient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ntpUDP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You can specify the time server pool and the offset, (in seconds)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additionaly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you can specify the update interval (in milliseconds).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GTMOffset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SET TO UTC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NTPClient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timeClient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ntpUDP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"europe.pool.ntp.org"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GTMOffset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Central European Time (Frankfurt, Paris)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CEST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"CEST"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120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// Central European Summer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CET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"CET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Oct,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// Central European Standard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CEST, CET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United Kingdom (London, Belfast)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BST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"BST"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// British Summer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GMT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"GMT"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Oct,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// Standard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BST, GMT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115200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ssid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password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while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WiFi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status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!= WL_CONNECTED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500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"."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timeClient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timeClient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update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"Adjust local clock"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unsigned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long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epoch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timeClient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getEpochTime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epoch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"NTP Update not WORK!!"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I print the time from local clock but first I check DST 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// to add hours if needed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"Central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europe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 time: 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getEpochStringByParams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CE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toLocal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now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"London time: 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getEpochStringByParams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UK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toLocal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now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())))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88D59-BBA7-F329-E035-309064D3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EA7F0-0708-A4F3-2AC6-DEC12CE4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2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D0BD-758C-740A-4B15-AADA28B96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time test2 (OK)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D7AD-E1F1-362D-86CA-D50005850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Arduino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Library Copyright (C) 2018 by Jack Christensen and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licensed under GNU GPL v3.0, https://www.gnu.org/licenses/gpl.html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Arduino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Library example sketch.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Self-adjusting clock for multiple time zones.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Jack Christensen Mar 2012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For time zone information: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http://www.timeanddate.com/worldclock/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#include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Timezone.h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   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https://github.com/JChristensen/Timezone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Australia Eastern Time Zone (Sydney, Melbourne)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aEDT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"AEDT"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Oct,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// UTC + 11 hours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aEST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"AEST"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Apr,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// UTC + 10 hours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ausET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aEDT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aEST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Moscow Standard Time (MSK, does not observe DST)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msk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"MSK"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180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tzMSK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msk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Central European Time (Frankfurt, Paris)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CEST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"CEST"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120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// Central European Summer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CET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"CET 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Oct,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// Central European Standard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CEST, CET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United Kingdom (London, Belfast)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BST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"BST"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// British Summer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GMT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"GMT"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Oct,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// Standard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UK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BST, GMT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UTC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"UTC"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Last,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// UTC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utcRule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US Eastern Time Zone (New York, Detroit)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usEDT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"EDT"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Second,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240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// Eastern Daylight Time = UTC - 4 hours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usEST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"EST"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Nov,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// Eastern Standard Time = UTC - 5 hours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usET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usEDT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usEST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US Central Time Zone (Chicago, Houston)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usCDT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"CDT"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Second,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usCST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"CST"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Nov,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usCT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usCDT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usCST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US Mountain Time Zone (Denver, Salt Lake City)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usMDT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"MDT"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Second,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usMST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"MST"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Nov,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420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usMT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usMDT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usMST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Arizona is US Mountain Time Zone but does not use DST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usAZ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usMST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US Pacific Time Zone (Las Vegas, Los Angeles)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usPDT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"PDT"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Second,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420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usPST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"PST"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Nov,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-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480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usPT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usPDT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usPST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hk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 for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hk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no day time saving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hkT1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"HKT1"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Second, Sun, Mar,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+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//make it the same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hkT2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"HKT2"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First, Sun, Nov,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+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//make it the same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hkT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hkT1, hkT2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begin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115200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set the system time to UTC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warning: assumes that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compileTime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() returns US EDT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adjust the following line accordingly if you're in another time zone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compileTime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240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now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ausET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"Sydney");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tzMSK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 Moscow");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(CE,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"Paris");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UK,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 London"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 Universal Coordinated Time"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hkT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 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Hogn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 Kong Time"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usET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 New York");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usCT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 Chicago");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usMT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 Denver");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usAZ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, " Phoenix");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usPT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 Los Angeles"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Function to return the compile date and time as a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value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compileTime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FUDGE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// fudge factor to allow for compile time (seconds, YMMV)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compDate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__DATE__, *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__TIME__, *months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JanFebMarAprMayJunJulAugSepOctNovDec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chMon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], *m;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tmElements_t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tm;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strncpy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chMon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compDate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chMon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] = '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\0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';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m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strstr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months,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chMon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Month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m - months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/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Day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atoi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compDate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Year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atoi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compDate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7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-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1970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Hour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atoi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Minute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atoi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Second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atoi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compTime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t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makeTime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tm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t + FUDGE;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   // add fudge factor to allow for compile time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given a </a:t>
            </a:r>
            <a:r>
              <a:rPr lang="en-US" b="0" dirty="0" err="1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object, UTC and a string description, convert and print local time with time zone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printDateTime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Timezone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tz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b="0" dirty="0" err="1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descr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];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char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];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// temporary storage for month string (DateStrings.cpp uses shared buffer)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TimeChangeRule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*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tcr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       // pointer to the time change rule, use to get the TZ abbrev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time_t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t =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tz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toLocal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utc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&amp;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tcr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strcpy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m,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monthShortStr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month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sprintf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"%.2d:%.2d:%.2d %s %.2d %s %d %s"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hour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minute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second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dayShortStr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weekday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m,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year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tcr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-&gt;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abbrev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buf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' '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Serial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descr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A2AF7-C1E4-E058-AB05-07CFF127D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0FD65-6135-A1AE-BBAC-D30461D8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F8008-A60A-82BE-F7F4-03BB38D35854}"/>
              </a:ext>
            </a:extLst>
          </p:cNvPr>
          <p:cNvSpPr txBox="1"/>
          <p:nvPr/>
        </p:nvSpPr>
        <p:spPr>
          <a:xfrm>
            <a:off x="5524500" y="321627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https://randomnerdtutorials.com/esp32-ntp-timezones-daylight-saving/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FFF9C-E2C8-8903-6BA4-11F7A7CF9A04}"/>
              </a:ext>
            </a:extLst>
          </p:cNvPr>
          <p:cNvSpPr txBox="1"/>
          <p:nvPr/>
        </p:nvSpPr>
        <p:spPr>
          <a:xfrm>
            <a:off x="10086975" y="1025080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319F6C-2FB5-24EA-52F1-27F887B7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823" y="4416603"/>
            <a:ext cx="4948177" cy="21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0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493D-62CF-2A89-9560-F04C3360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3" y="136524"/>
            <a:ext cx="2600327" cy="859397"/>
          </a:xfrm>
        </p:spPr>
        <p:txBody>
          <a:bodyPr>
            <a:normAutofit/>
          </a:bodyPr>
          <a:lstStyle/>
          <a:p>
            <a:r>
              <a:rPr lang="en-US" sz="2400" dirty="0"/>
              <a:t>ESP32_cam_robot-control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2FD99-D403-E7FD-3715-70264CE1C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09" y="865188"/>
            <a:ext cx="2220891" cy="54911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https://randomnerdtutorials.com/esp32-cam-car-robot-web-server/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E6AB34-B18E-24E0-26B2-0E02B168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A6D1D-09CB-118A-A6FA-BEEA1180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8</a:t>
            </a:fld>
            <a:endParaRPr lang="en-US"/>
          </a:p>
        </p:txBody>
      </p:sp>
      <p:pic>
        <p:nvPicPr>
          <p:cNvPr id="1028" name="Picture 4" descr="ESP32-CAM Remote Controlled Car Robot Web Server Arduino IDE">
            <a:extLst>
              <a:ext uri="{FF2B5EF4-FFF2-40B4-BE49-F238E27FC236}">
                <a16:creationId xmlns:a16="http://schemas.microsoft.com/office/drawing/2014/main" id="{EFE823E8-5F14-AD75-4D8E-A0E5A74A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598" y="173350"/>
            <a:ext cx="2751064" cy="154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P32-CAM Remote Controlled Robot Diagram DC Motors Wiring Circuit">
            <a:extLst>
              <a:ext uri="{FF2B5EF4-FFF2-40B4-BE49-F238E27FC236}">
                <a16:creationId xmlns:a16="http://schemas.microsoft.com/office/drawing/2014/main" id="{219F3356-DED5-C691-A5F0-CEEB1EBE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3" y="2411647"/>
            <a:ext cx="5343526" cy="40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4D043-12EE-414A-0EA6-DA34C32B5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414" y="90273"/>
            <a:ext cx="3103233" cy="2652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F6EBD8-DCC2-17AA-1DD8-6BA715A3C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850" y="2817870"/>
            <a:ext cx="1576547" cy="1887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AC178-7911-F737-F15D-13EDC68CB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5687" y="4447736"/>
            <a:ext cx="1951027" cy="2362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8F8AB0-2D95-4144-EA4F-DF18D2C0C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135" y="1866190"/>
            <a:ext cx="2922608" cy="27374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40F4E8-C477-19EC-9BBB-743722BCC381}"/>
              </a:ext>
            </a:extLst>
          </p:cNvPr>
          <p:cNvSpPr txBox="1"/>
          <p:nvPr/>
        </p:nvSpPr>
        <p:spPr>
          <a:xfrm>
            <a:off x="6854066" y="3686003"/>
            <a:ext cx="117474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Front view</a:t>
            </a:r>
          </a:p>
        </p:txBody>
      </p:sp>
    </p:spTree>
    <p:extLst>
      <p:ext uri="{BB962C8B-B14F-4D97-AF65-F5344CB8AC3E}">
        <p14:creationId xmlns:p14="http://schemas.microsoft.com/office/powerpoint/2010/main" val="158013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9EB6-3B96-054B-ADCB-56CC7D07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PWM using esp32</a:t>
            </a:r>
            <a:br>
              <a:rPr lang="en-US" dirty="0"/>
            </a:br>
            <a:r>
              <a:rPr lang="en-US" dirty="0">
                <a:hlinkClick r:id="rId2"/>
              </a:rPr>
              <a:t>https://www.upesy.com/blogs/tutorials/how-to-use-pwm-on-esp32-with-examples#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FEFCF-5146-EAD4-2F83-38CC6360A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ledPin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23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ledPin2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22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ledPin3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21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// PWM channel 0 parameter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freq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5000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5000 Hz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resolution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 // 8-bit resolution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Configure the channel 0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ledcSetup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freq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resolution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Attach the channel 0 on the 3 pins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ledPin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ledPin2,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ledcAttachPin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ledPin3,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void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loop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95A5A6"/>
                </a:solidFill>
                <a:effectLst/>
                <a:latin typeface="Consolas" panose="020B0609020204030204" pitchFamily="49" charset="0"/>
              </a:rPr>
              <a:t>    // Increase the brightness of the led in the loop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728E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979D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 &lt;= 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255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){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 err="1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ledcWrite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ledChannel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 err="1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dutyCycle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US" b="0" dirty="0">
                <a:solidFill>
                  <a:srgbClr val="D35400"/>
                </a:solidFill>
                <a:effectLst/>
                <a:latin typeface="Consolas" panose="020B0609020204030204" pitchFamily="49" charset="0"/>
              </a:rPr>
              <a:t>delay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5C5F"/>
                </a:solidFill>
                <a:effectLst/>
                <a:latin typeface="Consolas" panose="020B0609020204030204" pitchFamily="49" charset="0"/>
              </a:rPr>
              <a:t>15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b="0" dirty="0">
                <a:solidFill>
                  <a:srgbClr val="4E5B61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434F54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4E5B61"/>
              </a:solidFill>
              <a:effectLst/>
              <a:latin typeface="Consolas" panose="020B0609020204030204" pitchFamily="49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0726D9-662E-449D-A5EE-F8D92FFEC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Arduino projects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E12EE-3C45-C08D-BC6F-3037B967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F595F-6E4E-41DB-B793-544D4BD801ED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Wiring on led prototyping board">
            <a:extLst>
              <a:ext uri="{FF2B5EF4-FFF2-40B4-BE49-F238E27FC236}">
                <a16:creationId xmlns:a16="http://schemas.microsoft.com/office/drawing/2014/main" id="{FA98B7A8-2D07-3E28-D244-078ADEB0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646237"/>
            <a:ext cx="3524250" cy="19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ring diagram ESP32 led pwm">
            <a:extLst>
              <a:ext uri="{FF2B5EF4-FFF2-40B4-BE49-F238E27FC236}">
                <a16:creationId xmlns:a16="http://schemas.microsoft.com/office/drawing/2014/main" id="{ACD1643A-7184-DBE0-002B-C906C7B04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7" y="3709413"/>
            <a:ext cx="2536825" cy="232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E8204-B4E9-B331-BDE0-1950632A1184}"/>
              </a:ext>
            </a:extLst>
          </p:cNvPr>
          <p:cNvSpPr txBox="1"/>
          <p:nvPr/>
        </p:nvSpPr>
        <p:spPr>
          <a:xfrm>
            <a:off x="5446065" y="5569544"/>
            <a:ext cx="3697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 GPIOI pin assignment for ESP32 </a:t>
            </a:r>
          </a:p>
          <a:p>
            <a:r>
              <a:rPr lang="en-US" dirty="0">
                <a:solidFill>
                  <a:srgbClr val="FF0000"/>
                </a:solidFill>
              </a:rPr>
              <a:t>is not the same as ESP32-cam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15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3602</TotalTime>
  <Words>13020</Words>
  <Application>Microsoft Office PowerPoint</Application>
  <PresentationFormat>On-screen Show (4:3)</PresentationFormat>
  <Paragraphs>1423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Consolas</vt:lpstr>
      <vt:lpstr>Helvetica</vt:lpstr>
      <vt:lpstr>Office Theme</vt:lpstr>
      <vt:lpstr>New projects ESP32</vt:lpstr>
      <vt:lpstr>Stepper controlled by PC (python) Arduino side                     Python side </vt:lpstr>
      <vt:lpstr>ESP32 Cam, programming via Arduino Uno</vt:lpstr>
      <vt:lpstr>Code CameraWebServer Run this example in IDE File/Examples/Esp32/CameraWebServer Modification required: Select : #define CAMERA_MODEL_AI_THINKER // Has PSRAM  </vt:lpstr>
      <vt:lpstr>Real NTP time from the Internet, based on wemos D1 processor (8266 NodeMCU)</vt:lpstr>
      <vt:lpstr>Read tine from NTPClient and use time zone to convert to your local time (tested ok)  //https://mischianti.org/2020/08/08/network-time-protocol-ntp-timezone-and-daylight-saving-time-dst-with-esp8266-esp32-or-arduino/  </vt:lpstr>
      <vt:lpstr>World time test2 (OK)</vt:lpstr>
      <vt:lpstr>ESP32_cam_robot-control</vt:lpstr>
      <vt:lpstr>PWM using esp32 https://www.upesy.com/blogs/tutorials/how-to-use-pwm-on-esp32-with-examples# </vt:lpstr>
      <vt:lpstr>Web control motor with pwm esp32_cam_robot_control_pwm3c.ino</vt:lpstr>
      <vt:lpstr>https://randomnerdtutorials.com/esp32-cam-video-streaming-web-server-camera-home-assistant/ simple webcam display on the webpage</vt:lpstr>
      <vt:lpstr>Program ESP32cam using FTDI (TTL-USB) connection</vt:lpstr>
      <vt:lpstr>Take picture and save in SD flash memory https://dronebotworkshop.com/esp32-cam-microsd/ or  https://randomnerdtutorials.com/esp32-cam-take-photo-save-microsd-card/  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projects</dc:title>
  <dc:creator>Kin Hong Wong (CCO)</dc:creator>
  <cp:lastModifiedBy>Kin Hong Wong (CCO)</cp:lastModifiedBy>
  <cp:revision>42</cp:revision>
  <dcterms:created xsi:type="dcterms:W3CDTF">2022-04-04T05:48:09Z</dcterms:created>
  <dcterms:modified xsi:type="dcterms:W3CDTF">2023-07-01T14:07:47Z</dcterms:modified>
</cp:coreProperties>
</file>