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68" r:id="rId3"/>
    <p:sldId id="270" r:id="rId4"/>
    <p:sldId id="271" r:id="rId5"/>
    <p:sldId id="272" r:id="rId6"/>
    <p:sldId id="267" r:id="rId7"/>
    <p:sldId id="269" r:id="rId8"/>
    <p:sldId id="264" r:id="rId9"/>
    <p:sldId id="274" r:id="rId10"/>
    <p:sldId id="273" r:id="rId11"/>
    <p:sldId id="27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28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A7F547-EA49-43AD-8900-D5EA1A175BA1}" type="datetimeFigureOut">
              <a:rPr lang="en-US" smtClean="0"/>
              <a:t>2/22/2020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5D24A8-AE2A-438A-846B-D9D8DDCA3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62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5D24A8-AE2A-438A-846B-D9D8DDCA3B6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2935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6552C-B45A-4A0F-ADB3-6CB0B0B2EA48}" type="datetime1">
              <a:rPr lang="en-US" smtClean="0"/>
              <a:t>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Stem4: Arduino and Computer vision, v.0.b2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8E0B-1669-45B5-A129-F4C054777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084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8EAAB-B8F3-4CB9-94A8-2B10245EBFA6}" type="datetime1">
              <a:rPr lang="en-US" smtClean="0"/>
              <a:t>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Stem4: Arduino and Computer vision, v.0.b2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8E0B-1669-45B5-A129-F4C054777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824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4F462-4A89-48CC-B43B-9E7792CE9E28}" type="datetime1">
              <a:rPr lang="en-US" smtClean="0"/>
              <a:t>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Stem4: Arduino and Computer vision, v.0.b2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8E0B-1669-45B5-A129-F4C054777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656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CD7E0-8B59-452A-80BC-13DB6F796A19}" type="datetime1">
              <a:rPr lang="en-US" smtClean="0"/>
              <a:t>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Stem4: Arduino and Computer vision, v.0.b2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8E0B-1669-45B5-A129-F4C054777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66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3C974-570E-42AC-ACFE-594BA3F846FA}" type="datetime1">
              <a:rPr lang="en-US" smtClean="0"/>
              <a:t>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Stem4: Arduino and Computer vision, v.0.b2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8E0B-1669-45B5-A129-F4C054777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670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041A3-8032-4A3A-9B65-B247BA0DEE5C}" type="datetime1">
              <a:rPr lang="en-US" smtClean="0"/>
              <a:t>2/22/2020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Stem4: Arduino and Computer vision, v.0.b2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8E0B-1669-45B5-A129-F4C054777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485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451ED-C050-443B-A41F-87BD8859003C}" type="datetime1">
              <a:rPr lang="en-US" smtClean="0"/>
              <a:t>2/22/2020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Stem4: Arduino and Computer vision, v.0.b2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8E0B-1669-45B5-A129-F4C054777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43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35F43-D3D0-4073-AF47-7C165A1687BE}" type="datetime1">
              <a:rPr lang="en-US" smtClean="0"/>
              <a:t>2/22/2020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Stem4: Arduino and Computer vision, v.0.b2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8E0B-1669-45B5-A129-F4C054777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218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ADD93-0E72-4C37-9452-69EAE55A2CFD}" type="datetime1">
              <a:rPr lang="en-US" smtClean="0"/>
              <a:t>2/22/2020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Stem4: Arduino and Computer vision, v.0.b2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8E0B-1669-45B5-A129-F4C054777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628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78487-12A6-4111-BB4E-6A3E24876B8E}" type="datetime1">
              <a:rPr lang="en-US" smtClean="0"/>
              <a:t>2/22/2020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Stem4: Arduino and Computer vision, v.0.b2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8E0B-1669-45B5-A129-F4C054777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547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A607F-9C6D-4486-82E0-23777D9D7F6F}" type="datetime1">
              <a:rPr lang="en-US" smtClean="0"/>
              <a:t>2/22/2020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Stem4: Arduino and Computer vision, v.0.b2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8E0B-1669-45B5-A129-F4C054777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040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B99B8A-3A5F-4A39-9C0D-D3259EEC33E5}" type="datetime1">
              <a:rPr lang="en-US" smtClean="0"/>
              <a:t>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Stem4: Arduino and Computer vision, v.0.b2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E88E0B-1669-45B5-A129-F4C054777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046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allaboutcircuits.com/technical-articles/using-interrupts-on-arduino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nstructables.com/id/Arduino-Timer-Interrupts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nstructables.com/id/Arduino-Timer-Interrupts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Stem 5</a:t>
            </a:r>
            <a:br>
              <a:rPr lang="en-US" dirty="0" smtClean="0"/>
            </a:br>
            <a:r>
              <a:rPr lang="en-US" smtClean="0"/>
              <a:t>Arduino </a:t>
            </a:r>
            <a:r>
              <a:rPr lang="en-US" smtClean="0"/>
              <a:t>timer </a:t>
            </a:r>
            <a:r>
              <a:rPr lang="en-US" dirty="0" smtClean="0"/>
              <a:t>interrupt and external interrupt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KH </a:t>
            </a:r>
            <a:r>
              <a:rPr lang="en-US" dirty="0"/>
              <a:t>W</a:t>
            </a:r>
            <a:r>
              <a:rPr lang="en-US" dirty="0" smtClean="0"/>
              <a:t>ong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Stem4: Arduino and Computer vision, v.0.b2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8E0B-1669-45B5-A129-F4C05477748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1946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Test5.2 external interrupt code</a:t>
            </a:r>
            <a:br>
              <a:rPr lang="en-US" dirty="0" smtClean="0"/>
            </a:br>
            <a:r>
              <a:rPr lang="en-US" sz="1800" dirty="0">
                <a:hlinkClick r:id="rId2"/>
              </a:rPr>
              <a:t>https://www.allaboutcircuits.com/technical-articles/using-interrupts-on-arduino</a:t>
            </a:r>
            <a:r>
              <a:rPr lang="en-US" sz="1800" dirty="0" smtClean="0">
                <a:hlinkClick r:id="rId2"/>
              </a:rPr>
              <a:t>/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The resistor (10K) and capacitor (10uF) attached to the push button are used to minimize the denounce problem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325" y="1536969"/>
            <a:ext cx="4220127" cy="4649821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en-US" sz="2000" dirty="0" err="1" smtClean="0"/>
              <a:t>const</a:t>
            </a:r>
            <a:r>
              <a:rPr lang="en-US" sz="2000" dirty="0" smtClean="0"/>
              <a:t> 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buttonPin</a:t>
            </a:r>
            <a:r>
              <a:rPr lang="en-US" sz="2000" dirty="0"/>
              <a:t> = 2;    </a:t>
            </a:r>
          </a:p>
          <a:p>
            <a:r>
              <a:rPr lang="en-US" sz="2000" dirty="0" err="1"/>
              <a:t>const</a:t>
            </a:r>
            <a:r>
              <a:rPr lang="en-US" sz="2000" dirty="0"/>
              <a:t> 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ledPin</a:t>
            </a:r>
            <a:r>
              <a:rPr lang="en-US" sz="2000" dirty="0"/>
              <a:t> =  13; </a:t>
            </a:r>
            <a:endParaRPr lang="en-US" sz="2000" dirty="0" smtClean="0"/>
          </a:p>
          <a:p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 err="1"/>
              <a:t>buttonState</a:t>
            </a:r>
            <a:r>
              <a:rPr lang="en-US" sz="2000" dirty="0"/>
              <a:t> = 0; </a:t>
            </a:r>
            <a:endParaRPr lang="en-US" sz="2000" dirty="0" smtClean="0"/>
          </a:p>
          <a:p>
            <a:r>
              <a:rPr lang="en-US" sz="2000" dirty="0" smtClean="0"/>
              <a:t>void </a:t>
            </a:r>
            <a:r>
              <a:rPr lang="en-US" sz="2000" dirty="0"/>
              <a:t>setup() {</a:t>
            </a:r>
          </a:p>
          <a:p>
            <a:r>
              <a:rPr lang="en-US" sz="2000" dirty="0"/>
              <a:t>  </a:t>
            </a:r>
            <a:r>
              <a:rPr lang="en-US" sz="2000" dirty="0" err="1"/>
              <a:t>Serial.begin</a:t>
            </a:r>
            <a:r>
              <a:rPr lang="en-US" sz="2000" dirty="0"/>
              <a:t>(9600);</a:t>
            </a:r>
          </a:p>
          <a:p>
            <a:r>
              <a:rPr lang="en-US" sz="2000" dirty="0" smtClean="0"/>
              <a:t>  </a:t>
            </a:r>
            <a:r>
              <a:rPr lang="en-US" sz="2000" dirty="0" err="1" smtClean="0"/>
              <a:t>pinMode</a:t>
            </a:r>
            <a:r>
              <a:rPr lang="en-US" sz="2000" dirty="0" smtClean="0"/>
              <a:t>(</a:t>
            </a:r>
            <a:r>
              <a:rPr lang="en-US" sz="2000" dirty="0" err="1" smtClean="0"/>
              <a:t>ledPin</a:t>
            </a:r>
            <a:r>
              <a:rPr lang="en-US" sz="2000" dirty="0"/>
              <a:t>, OUTPUT);</a:t>
            </a:r>
          </a:p>
          <a:p>
            <a:r>
              <a:rPr lang="en-US" sz="2000" dirty="0"/>
              <a:t>  // </a:t>
            </a:r>
            <a:r>
              <a:rPr lang="en-US" sz="2000" dirty="0" err="1" smtClean="0"/>
              <a:t>init</a:t>
            </a:r>
            <a:r>
              <a:rPr lang="en-US" sz="2000" dirty="0" smtClean="0"/>
              <a:t> input pin:</a:t>
            </a:r>
            <a:endParaRPr lang="en-US" sz="2000" dirty="0"/>
          </a:p>
          <a:p>
            <a:r>
              <a:rPr lang="en-US" sz="2000" dirty="0"/>
              <a:t>  </a:t>
            </a:r>
            <a:r>
              <a:rPr lang="en-US" sz="2000" dirty="0" err="1"/>
              <a:t>pinMode</a:t>
            </a:r>
            <a:r>
              <a:rPr lang="en-US" sz="2000" dirty="0"/>
              <a:t>(</a:t>
            </a:r>
            <a:r>
              <a:rPr lang="en-US" sz="2000" dirty="0" err="1"/>
              <a:t>buttonPin</a:t>
            </a:r>
            <a:r>
              <a:rPr lang="en-US" sz="2000" dirty="0"/>
              <a:t>, INPUT);</a:t>
            </a:r>
          </a:p>
          <a:p>
            <a:r>
              <a:rPr lang="en-US" sz="2000" dirty="0"/>
              <a:t>  </a:t>
            </a:r>
            <a:r>
              <a:rPr lang="en-US" sz="2000" dirty="0" smtClean="0"/>
              <a:t>//interrupt ISR </a:t>
            </a:r>
            <a:r>
              <a:rPr lang="en-US" sz="2000" dirty="0"/>
              <a:t>vector</a:t>
            </a:r>
          </a:p>
          <a:p>
            <a:r>
              <a:rPr lang="en-US" sz="2000" dirty="0"/>
              <a:t>  </a:t>
            </a:r>
            <a:r>
              <a:rPr lang="en-US" sz="2000" dirty="0" err="1"/>
              <a:t>attachInterrupt</a:t>
            </a:r>
            <a:r>
              <a:rPr lang="en-US" sz="2000" dirty="0"/>
              <a:t>(0, </a:t>
            </a:r>
            <a:r>
              <a:rPr lang="en-US" sz="2000" dirty="0" err="1"/>
              <a:t>pin_ISR</a:t>
            </a:r>
            <a:r>
              <a:rPr lang="en-US" sz="2000" dirty="0"/>
              <a:t>, CHANGE);</a:t>
            </a:r>
          </a:p>
          <a:p>
            <a:r>
              <a:rPr lang="en-US" sz="2000" dirty="0" smtClean="0"/>
              <a:t>}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Stem4: Arduino and Computer vision, v.0.b2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8E0B-1669-45B5-A129-F4C05477748E}" type="slidenum">
              <a:rPr lang="en-US" smtClean="0"/>
              <a:t>10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551103" y="1430217"/>
            <a:ext cx="3510961" cy="480131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void loop() {</a:t>
            </a:r>
          </a:p>
          <a:p>
            <a:r>
              <a:rPr lang="en-US" dirty="0"/>
              <a:t>  // Nothing here!</a:t>
            </a:r>
          </a:p>
          <a:p>
            <a:r>
              <a:rPr lang="en-US" dirty="0"/>
              <a:t>  while (1)</a:t>
            </a:r>
          </a:p>
          <a:p>
            <a:r>
              <a:rPr lang="en-US" dirty="0"/>
              <a:t>  {</a:t>
            </a:r>
          </a:p>
          <a:p>
            <a:r>
              <a:rPr lang="en-US" dirty="0"/>
              <a:t>    </a:t>
            </a:r>
            <a:r>
              <a:rPr lang="en-US" dirty="0" err="1"/>
              <a:t>Serial.println</a:t>
            </a:r>
            <a:r>
              <a:rPr lang="en-US" dirty="0" smtClean="0"/>
              <a:t>(“Main loop1</a:t>
            </a:r>
            <a:r>
              <a:rPr lang="en-US" dirty="0"/>
              <a:t>");</a:t>
            </a:r>
          </a:p>
          <a:p>
            <a:r>
              <a:rPr lang="en-US" dirty="0"/>
              <a:t>    delay(1000);</a:t>
            </a:r>
          </a:p>
          <a:p>
            <a:r>
              <a:rPr lang="en-US" dirty="0"/>
              <a:t>    </a:t>
            </a:r>
            <a:r>
              <a:rPr lang="en-US" dirty="0" err="1"/>
              <a:t>Serial.println</a:t>
            </a:r>
            <a:r>
              <a:rPr lang="en-US" dirty="0" smtClean="0"/>
              <a:t>(“Main loop2");</a:t>
            </a:r>
            <a:endParaRPr lang="en-US" dirty="0"/>
          </a:p>
          <a:p>
            <a:r>
              <a:rPr lang="en-US" dirty="0"/>
              <a:t>    delay(1000);</a:t>
            </a:r>
          </a:p>
          <a:p>
            <a:r>
              <a:rPr lang="en-US" dirty="0"/>
              <a:t>  }</a:t>
            </a:r>
          </a:p>
          <a:p>
            <a:r>
              <a:rPr lang="en-US" dirty="0"/>
              <a:t>}</a:t>
            </a:r>
          </a:p>
          <a:p>
            <a:r>
              <a:rPr lang="en-US" dirty="0"/>
              <a:t>void </a:t>
            </a:r>
            <a:r>
              <a:rPr lang="en-US" dirty="0" err="1"/>
              <a:t>pin_ISR</a:t>
            </a:r>
            <a:r>
              <a:rPr lang="en-US" dirty="0"/>
              <a:t>() {</a:t>
            </a:r>
          </a:p>
          <a:p>
            <a:r>
              <a:rPr lang="en-US" dirty="0" smtClean="0"/>
              <a:t>  </a:t>
            </a:r>
            <a:r>
              <a:rPr lang="en-US" dirty="0" err="1"/>
              <a:t>buttonState</a:t>
            </a:r>
            <a:r>
              <a:rPr lang="en-US" dirty="0"/>
              <a:t> = !</a:t>
            </a:r>
            <a:r>
              <a:rPr lang="en-US" dirty="0" err="1"/>
              <a:t>buttonState</a:t>
            </a:r>
            <a:r>
              <a:rPr lang="en-US" dirty="0"/>
              <a:t>;</a:t>
            </a:r>
          </a:p>
          <a:p>
            <a:r>
              <a:rPr lang="en-US" dirty="0"/>
              <a:t>  </a:t>
            </a:r>
            <a:r>
              <a:rPr lang="en-US" dirty="0" err="1"/>
              <a:t>digitalWrite</a:t>
            </a:r>
            <a:r>
              <a:rPr lang="en-US" dirty="0"/>
              <a:t>(</a:t>
            </a:r>
            <a:r>
              <a:rPr lang="en-US" dirty="0" err="1"/>
              <a:t>ledPin</a:t>
            </a:r>
            <a:r>
              <a:rPr lang="en-US" dirty="0"/>
              <a:t>, </a:t>
            </a:r>
            <a:r>
              <a:rPr lang="en-US" dirty="0" err="1"/>
              <a:t>buttonState</a:t>
            </a:r>
            <a:r>
              <a:rPr lang="en-US" dirty="0"/>
              <a:t>);</a:t>
            </a:r>
          </a:p>
          <a:p>
            <a:r>
              <a:rPr lang="en-US" dirty="0"/>
              <a:t>  </a:t>
            </a:r>
            <a:r>
              <a:rPr lang="en-US" dirty="0" err="1"/>
              <a:t>Serial.println</a:t>
            </a:r>
            <a:r>
              <a:rPr lang="en-US" dirty="0"/>
              <a:t>("</a:t>
            </a:r>
            <a:r>
              <a:rPr lang="en-US" dirty="0" smtClean="0"/>
              <a:t>INTERRUPTED</a:t>
            </a:r>
            <a:r>
              <a:rPr lang="en-US" dirty="0"/>
              <a:t>");</a:t>
            </a:r>
          </a:p>
          <a:p>
            <a:r>
              <a:rPr lang="en-US" dirty="0"/>
              <a:t>  </a:t>
            </a:r>
            <a:r>
              <a:rPr lang="en-US" dirty="0" err="1"/>
              <a:t>Serial.println</a:t>
            </a:r>
            <a:r>
              <a:rPr lang="en-US" dirty="0"/>
              <a:t>(</a:t>
            </a:r>
            <a:r>
              <a:rPr lang="en-US" dirty="0" err="1"/>
              <a:t>buttonState</a:t>
            </a:r>
            <a:r>
              <a:rPr lang="en-US" dirty="0"/>
              <a:t>);</a:t>
            </a:r>
          </a:p>
          <a:p>
            <a:r>
              <a:rPr lang="en-US" dirty="0"/>
              <a:t>}</a:t>
            </a:r>
          </a:p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4050" y="1241521"/>
            <a:ext cx="1809052" cy="198091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6397" y="3159383"/>
            <a:ext cx="1711206" cy="1404991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049589" y="4602025"/>
            <a:ext cx="1378014" cy="175432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The 100 Ohm resistor is used  to limit current flow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806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Test 5.2 External interrupt  Full code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dirty="0"/>
              <a:t>//           Pull up resistor</a:t>
            </a:r>
          </a:p>
          <a:p>
            <a:r>
              <a:rPr lang="en-US" dirty="0"/>
              <a:t>//pin2 ----------10k Ohm---&gt;5V</a:t>
            </a:r>
          </a:p>
          <a:p>
            <a:r>
              <a:rPr lang="en-US" dirty="0"/>
              <a:t>//       |    |</a:t>
            </a:r>
          </a:p>
          <a:p>
            <a:r>
              <a:rPr lang="en-US" dirty="0"/>
              <a:t>//  10uF---    /  on-off sw1</a:t>
            </a:r>
          </a:p>
          <a:p>
            <a:r>
              <a:rPr lang="en-US" dirty="0"/>
              <a:t>//      ---   |</a:t>
            </a:r>
          </a:p>
          <a:p>
            <a:r>
              <a:rPr lang="en-US" dirty="0"/>
              <a:t>//       |    |</a:t>
            </a:r>
          </a:p>
          <a:p>
            <a:r>
              <a:rPr lang="en-US" dirty="0"/>
              <a:t>//       GND </a:t>
            </a:r>
            <a:r>
              <a:rPr lang="en-US" dirty="0" err="1"/>
              <a:t>GND</a:t>
            </a:r>
            <a:endParaRPr lang="en-US" dirty="0"/>
          </a:p>
          <a:p>
            <a:r>
              <a:rPr lang="en-US" dirty="0"/>
              <a:t>//</a:t>
            </a:r>
          </a:p>
          <a:p>
            <a:r>
              <a:rPr lang="en-US" dirty="0"/>
              <a:t>//Pin 13 ---100 Ohm --&gt;|--GND</a:t>
            </a:r>
          </a:p>
          <a:p>
            <a:r>
              <a:rPr lang="en-US" dirty="0"/>
              <a:t>//                  LED</a:t>
            </a:r>
          </a:p>
          <a:p>
            <a:r>
              <a:rPr lang="en-US" dirty="0"/>
              <a:t>//</a:t>
            </a:r>
          </a:p>
          <a:p>
            <a:r>
              <a:rPr lang="en-US" dirty="0"/>
              <a:t>// variables will change:</a:t>
            </a:r>
          </a:p>
          <a:p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buttonPin</a:t>
            </a:r>
            <a:r>
              <a:rPr lang="en-US" dirty="0"/>
              <a:t> = 2;    // the number of the pushbutton pin</a:t>
            </a:r>
          </a:p>
          <a:p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ledPin</a:t>
            </a:r>
            <a:r>
              <a:rPr lang="en-US" dirty="0"/>
              <a:t> =  13;    // the number of the LED pin</a:t>
            </a:r>
          </a:p>
          <a:p>
            <a:endParaRPr lang="en-US" dirty="0"/>
          </a:p>
          <a:p>
            <a:r>
              <a:rPr lang="en-US" dirty="0"/>
              <a:t>// variables will change:</a:t>
            </a:r>
          </a:p>
          <a:p>
            <a:r>
              <a:rPr lang="en-US" dirty="0"/>
              <a:t>//volatile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buttonState</a:t>
            </a:r>
            <a:r>
              <a:rPr lang="en-US" dirty="0"/>
              <a:t> = 0;      // variable for reading the pushbutton status</a:t>
            </a:r>
          </a:p>
          <a:p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buttonState</a:t>
            </a:r>
            <a:r>
              <a:rPr lang="en-US" dirty="0"/>
              <a:t> = 0;      // variable for reading the pushbutton status</a:t>
            </a:r>
          </a:p>
          <a:p>
            <a:endParaRPr lang="en-US" dirty="0"/>
          </a:p>
          <a:p>
            <a:r>
              <a:rPr lang="en-US" dirty="0"/>
              <a:t>void setup() {</a:t>
            </a:r>
          </a:p>
          <a:p>
            <a:r>
              <a:rPr lang="en-US" dirty="0"/>
              <a:t>  </a:t>
            </a:r>
            <a:r>
              <a:rPr lang="en-US" dirty="0" err="1"/>
              <a:t>Serial.begin</a:t>
            </a:r>
            <a:r>
              <a:rPr lang="en-US" dirty="0"/>
              <a:t>(9600);</a:t>
            </a:r>
          </a:p>
          <a:p>
            <a:r>
              <a:rPr lang="en-US" dirty="0"/>
              <a:t>  // initialize the LED pin as an output:</a:t>
            </a:r>
          </a:p>
          <a:p>
            <a:r>
              <a:rPr lang="en-US" dirty="0"/>
              <a:t>  </a:t>
            </a:r>
            <a:r>
              <a:rPr lang="en-US" dirty="0" err="1"/>
              <a:t>pinMode</a:t>
            </a:r>
            <a:r>
              <a:rPr lang="en-US" dirty="0"/>
              <a:t>(</a:t>
            </a:r>
            <a:r>
              <a:rPr lang="en-US" dirty="0" err="1"/>
              <a:t>ledPin</a:t>
            </a:r>
            <a:r>
              <a:rPr lang="en-US" dirty="0"/>
              <a:t>, OUTPUT);</a:t>
            </a:r>
          </a:p>
          <a:p>
            <a:r>
              <a:rPr lang="en-US" dirty="0"/>
              <a:t>  // initialize the pushbutton pin as an input:</a:t>
            </a:r>
          </a:p>
          <a:p>
            <a:r>
              <a:rPr lang="en-US" dirty="0"/>
              <a:t>  </a:t>
            </a:r>
            <a:r>
              <a:rPr lang="en-US" dirty="0" err="1"/>
              <a:t>pinMode</a:t>
            </a:r>
            <a:r>
              <a:rPr lang="en-US" dirty="0"/>
              <a:t>(</a:t>
            </a:r>
            <a:r>
              <a:rPr lang="en-US" dirty="0" err="1"/>
              <a:t>buttonPin</a:t>
            </a:r>
            <a:r>
              <a:rPr lang="en-US" dirty="0"/>
              <a:t>, INPUT);</a:t>
            </a:r>
          </a:p>
          <a:p>
            <a:r>
              <a:rPr lang="en-US" dirty="0"/>
              <a:t>  // Attach an interrupt to the ISR vector</a:t>
            </a:r>
          </a:p>
          <a:p>
            <a:r>
              <a:rPr lang="en-US" dirty="0"/>
              <a:t>  </a:t>
            </a:r>
            <a:r>
              <a:rPr lang="en-US" dirty="0" err="1"/>
              <a:t>attachInterrupt</a:t>
            </a:r>
            <a:r>
              <a:rPr lang="en-US" dirty="0"/>
              <a:t>(0, </a:t>
            </a:r>
            <a:r>
              <a:rPr lang="en-US" dirty="0" err="1"/>
              <a:t>pin_ISR</a:t>
            </a:r>
            <a:r>
              <a:rPr lang="en-US" dirty="0"/>
              <a:t>, CHANGE);</a:t>
            </a:r>
          </a:p>
          <a:p>
            <a:r>
              <a:rPr lang="en-US" dirty="0"/>
              <a:t>}</a:t>
            </a:r>
          </a:p>
          <a:p>
            <a:endParaRPr lang="en-US" dirty="0"/>
          </a:p>
          <a:p>
            <a:r>
              <a:rPr lang="en-US" dirty="0"/>
              <a:t>void loop() {</a:t>
            </a:r>
          </a:p>
          <a:p>
            <a:r>
              <a:rPr lang="en-US" dirty="0"/>
              <a:t>  // Nothing here!</a:t>
            </a:r>
          </a:p>
          <a:p>
            <a:r>
              <a:rPr lang="en-US" dirty="0"/>
              <a:t>  while (1)</a:t>
            </a:r>
          </a:p>
          <a:p>
            <a:r>
              <a:rPr lang="en-US" dirty="0"/>
              <a:t>  {</a:t>
            </a:r>
          </a:p>
          <a:p>
            <a:r>
              <a:rPr lang="en-US" dirty="0"/>
              <a:t>    </a:t>
            </a:r>
            <a:r>
              <a:rPr lang="en-US" dirty="0" err="1"/>
              <a:t>Serial.println</a:t>
            </a:r>
            <a:r>
              <a:rPr lang="en-US" dirty="0"/>
              <a:t>("Normal Working 1");</a:t>
            </a:r>
          </a:p>
          <a:p>
            <a:r>
              <a:rPr lang="en-US" dirty="0"/>
              <a:t>    delay(1000);</a:t>
            </a:r>
          </a:p>
          <a:p>
            <a:r>
              <a:rPr lang="en-US" dirty="0"/>
              <a:t>    </a:t>
            </a:r>
            <a:r>
              <a:rPr lang="en-US" dirty="0" err="1"/>
              <a:t>Serial.println</a:t>
            </a:r>
            <a:r>
              <a:rPr lang="en-US" dirty="0"/>
              <a:t>("Normal Working 2");</a:t>
            </a:r>
          </a:p>
          <a:p>
            <a:r>
              <a:rPr lang="en-US" dirty="0"/>
              <a:t>    delay(1000);</a:t>
            </a:r>
          </a:p>
          <a:p>
            <a:r>
              <a:rPr lang="en-US" dirty="0"/>
              <a:t>  }</a:t>
            </a:r>
          </a:p>
          <a:p>
            <a:endParaRPr lang="en-US" dirty="0"/>
          </a:p>
          <a:p>
            <a:r>
              <a:rPr lang="en-US" dirty="0"/>
              <a:t>}</a:t>
            </a:r>
          </a:p>
          <a:p>
            <a:endParaRPr lang="en-US" dirty="0"/>
          </a:p>
          <a:p>
            <a:r>
              <a:rPr lang="en-US" dirty="0"/>
              <a:t>void </a:t>
            </a:r>
            <a:r>
              <a:rPr lang="en-US" dirty="0" err="1"/>
              <a:t>pin_ISR</a:t>
            </a:r>
            <a:r>
              <a:rPr lang="en-US" dirty="0"/>
              <a:t>() {</a:t>
            </a:r>
          </a:p>
          <a:p>
            <a:r>
              <a:rPr lang="en-US" dirty="0"/>
              <a:t>  //</a:t>
            </a:r>
            <a:r>
              <a:rPr lang="en-US" dirty="0" err="1"/>
              <a:t>buttonState</a:t>
            </a:r>
            <a:r>
              <a:rPr lang="en-US" dirty="0"/>
              <a:t> = </a:t>
            </a:r>
            <a:r>
              <a:rPr lang="en-US" dirty="0" err="1"/>
              <a:t>digitalRead</a:t>
            </a:r>
            <a:r>
              <a:rPr lang="en-US" dirty="0"/>
              <a:t>(</a:t>
            </a:r>
            <a:r>
              <a:rPr lang="en-US" dirty="0" err="1"/>
              <a:t>buttonPin</a:t>
            </a:r>
            <a:r>
              <a:rPr lang="en-US" dirty="0"/>
              <a:t>);</a:t>
            </a:r>
          </a:p>
          <a:p>
            <a:r>
              <a:rPr lang="en-US" dirty="0"/>
              <a:t>  </a:t>
            </a:r>
            <a:r>
              <a:rPr lang="en-US" dirty="0" err="1"/>
              <a:t>buttonState</a:t>
            </a:r>
            <a:r>
              <a:rPr lang="en-US" dirty="0"/>
              <a:t> = !</a:t>
            </a:r>
            <a:r>
              <a:rPr lang="en-US" dirty="0" err="1"/>
              <a:t>buttonState</a:t>
            </a:r>
            <a:r>
              <a:rPr lang="en-US" dirty="0"/>
              <a:t>;</a:t>
            </a:r>
          </a:p>
          <a:p>
            <a:r>
              <a:rPr lang="en-US" dirty="0"/>
              <a:t>  </a:t>
            </a:r>
            <a:r>
              <a:rPr lang="en-US" dirty="0" err="1"/>
              <a:t>digitalWrite</a:t>
            </a:r>
            <a:r>
              <a:rPr lang="en-US" dirty="0"/>
              <a:t>(</a:t>
            </a:r>
            <a:r>
              <a:rPr lang="en-US" dirty="0" err="1"/>
              <a:t>ledPin</a:t>
            </a:r>
            <a:r>
              <a:rPr lang="en-US" dirty="0"/>
              <a:t>, </a:t>
            </a:r>
            <a:r>
              <a:rPr lang="en-US" dirty="0" err="1"/>
              <a:t>buttonState</a:t>
            </a:r>
            <a:r>
              <a:rPr lang="en-US" dirty="0"/>
              <a:t>);</a:t>
            </a:r>
          </a:p>
          <a:p>
            <a:r>
              <a:rPr lang="en-US" dirty="0"/>
              <a:t>  </a:t>
            </a:r>
            <a:r>
              <a:rPr lang="en-US" dirty="0" err="1"/>
              <a:t>Serial.println</a:t>
            </a:r>
            <a:r>
              <a:rPr lang="en-US" dirty="0"/>
              <a:t>("INTERRUPT C A L </a:t>
            </a:r>
            <a:r>
              <a:rPr lang="en-US" dirty="0" err="1"/>
              <a:t>L</a:t>
            </a:r>
            <a:r>
              <a:rPr lang="en-US" dirty="0"/>
              <a:t> E D");</a:t>
            </a:r>
          </a:p>
          <a:p>
            <a:r>
              <a:rPr lang="en-US" dirty="0"/>
              <a:t>  </a:t>
            </a:r>
            <a:r>
              <a:rPr lang="en-US" dirty="0" err="1"/>
              <a:t>Serial.println</a:t>
            </a:r>
            <a:r>
              <a:rPr lang="en-US" dirty="0"/>
              <a:t>(</a:t>
            </a:r>
            <a:r>
              <a:rPr lang="en-US" dirty="0" err="1"/>
              <a:t>buttonState</a:t>
            </a:r>
            <a:r>
              <a:rPr lang="en-US" dirty="0"/>
              <a:t>);</a:t>
            </a:r>
          </a:p>
          <a:p>
            <a:r>
              <a:rPr lang="en-US" dirty="0"/>
              <a:t>}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Stem4: Arduino and Computer vision, v.0.b2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8E0B-1669-45B5-A129-F4C05477748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974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interrupt.</a:t>
            </a:r>
          </a:p>
          <a:p>
            <a:r>
              <a:rPr lang="en-US" dirty="0" smtClean="0"/>
              <a:t>How to use timer interrupt?</a:t>
            </a:r>
          </a:p>
          <a:p>
            <a:pPr lvl="1"/>
            <a:r>
              <a:rPr lang="en-US" dirty="0" smtClean="0"/>
              <a:t>Test5.1</a:t>
            </a:r>
          </a:p>
          <a:p>
            <a:r>
              <a:rPr lang="en-US" dirty="0" smtClean="0"/>
              <a:t>How to use external interrupt?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Stem4: Arduino and Computer vision, v.0.b2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8E0B-1669-45B5-A129-F4C05477748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524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What is interrupt?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690689"/>
            <a:ext cx="4651443" cy="4440236"/>
          </a:xfrm>
        </p:spPr>
        <p:txBody>
          <a:bodyPr>
            <a:normAutofit fontScale="85000" lnSpcReduction="20000"/>
          </a:bodyPr>
          <a:lstStyle/>
          <a:p>
            <a:pPr eaLnBrk="1" hangingPunct="1"/>
            <a:r>
              <a:rPr lang="en-US" altLang="en-US" sz="2400" dirty="0" smtClean="0"/>
              <a:t>Main ()</a:t>
            </a:r>
          </a:p>
          <a:p>
            <a:pPr eaLnBrk="1" hangingPunct="1"/>
            <a:r>
              <a:rPr lang="en-US" altLang="en-US" sz="2400" dirty="0" smtClean="0"/>
              <a:t>{</a:t>
            </a:r>
          </a:p>
          <a:p>
            <a:pPr eaLnBrk="1" hangingPunct="1"/>
            <a:r>
              <a:rPr lang="en-US" altLang="en-US" sz="2400" dirty="0" smtClean="0"/>
              <a:t>:</a:t>
            </a:r>
          </a:p>
          <a:p>
            <a:pPr eaLnBrk="1" hangingPunct="1"/>
            <a:r>
              <a:rPr lang="en-US" altLang="en-US" sz="2400" dirty="0" smtClean="0"/>
              <a:t>    Doing something</a:t>
            </a:r>
          </a:p>
          <a:p>
            <a:pPr eaLnBrk="1" hangingPunct="1"/>
            <a:r>
              <a:rPr lang="en-US" altLang="en-US" sz="2000" dirty="0" smtClean="0"/>
              <a:t>    (e.g. browsing)</a:t>
            </a:r>
          </a:p>
          <a:p>
            <a:pPr eaLnBrk="1" hangingPunct="1"/>
            <a:r>
              <a:rPr lang="en-US" altLang="en-US" sz="2400" dirty="0" smtClean="0"/>
              <a:t>:</a:t>
            </a:r>
          </a:p>
          <a:p>
            <a:pPr eaLnBrk="1" hangingPunct="1"/>
            <a:r>
              <a:rPr lang="en-US" altLang="en-US" sz="2400" dirty="0" smtClean="0"/>
              <a:t>} </a:t>
            </a:r>
          </a:p>
          <a:p>
            <a:pPr eaLnBrk="1" hangingPunct="1"/>
            <a:r>
              <a:rPr lang="en-US" altLang="en-US" sz="2400" dirty="0" smtClean="0"/>
              <a:t>Phone rings activate interrupt</a:t>
            </a:r>
          </a:p>
          <a:p>
            <a:pPr eaLnBrk="1" hangingPunct="1"/>
            <a:endParaRPr lang="en-US" altLang="en-US" sz="2400" dirty="0"/>
          </a:p>
          <a:p>
            <a:pPr eaLnBrk="1" hangingPunct="1"/>
            <a:r>
              <a:rPr lang="en-US" altLang="en-US" sz="2400" u="sng" dirty="0" smtClean="0"/>
              <a:t>Timer interrupt</a:t>
            </a:r>
            <a:r>
              <a:rPr lang="en-US" altLang="en-US" sz="2400" dirty="0" smtClean="0"/>
              <a:t>: you may set up a timer to activate interrupt</a:t>
            </a:r>
          </a:p>
          <a:p>
            <a:pPr eaLnBrk="1" hangingPunct="1"/>
            <a:r>
              <a:rPr lang="en-US" altLang="en-US" sz="2400" u="sng" dirty="0" smtClean="0"/>
              <a:t>External interrupt</a:t>
            </a:r>
            <a:r>
              <a:rPr lang="en-US" altLang="en-US" sz="2400" dirty="0" smtClean="0"/>
              <a:t>: you may use an external pin to activate interrupt when the external pin changes state. </a:t>
            </a:r>
          </a:p>
          <a:p>
            <a:pPr eaLnBrk="1" hangingPunct="1"/>
            <a:endParaRPr lang="en-US" altLang="en-US" sz="2400" dirty="0" smtClean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CEG2400 12SWI, and 14. init V7a</a:t>
            </a:r>
            <a:endParaRPr lang="en-US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5FDAAFC9-09E5-4F67-8D74-286A3D25D3FD}" type="slidenum">
              <a:rPr lang="en-US" altLang="en-US">
                <a:solidFill>
                  <a:srgbClr val="898989"/>
                </a:solidFill>
              </a:rPr>
              <a:pPr/>
              <a:t>3</a:t>
            </a:fld>
            <a:endParaRPr lang="en-US" altLang="en-US">
              <a:solidFill>
                <a:srgbClr val="898989"/>
              </a:solidFill>
            </a:endParaRPr>
          </a:p>
        </p:txBody>
      </p:sp>
      <p:sp>
        <p:nvSpPr>
          <p:cNvPr id="4102" name="Text Box 4"/>
          <p:cNvSpPr txBox="1">
            <a:spLocks noChangeArrowheads="1"/>
          </p:cNvSpPr>
          <p:nvPr/>
        </p:nvSpPr>
        <p:spPr bwMode="auto">
          <a:xfrm>
            <a:off x="5470525" y="11795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4103" name="Text Box 5"/>
          <p:cNvSpPr txBox="1">
            <a:spLocks noChangeArrowheads="1"/>
          </p:cNvSpPr>
          <p:nvPr/>
        </p:nvSpPr>
        <p:spPr bwMode="auto">
          <a:xfrm>
            <a:off x="5556587" y="2461486"/>
            <a:ext cx="3305175" cy="2573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Arial" charset="0"/>
              </a:rPr>
              <a:t>_</a:t>
            </a:r>
            <a:r>
              <a:rPr lang="en-US" altLang="en-US" sz="1800" dirty="0" err="1">
                <a:latin typeface="Arial" charset="0"/>
              </a:rPr>
              <a:t>isr</a:t>
            </a:r>
            <a:r>
              <a:rPr lang="en-US" altLang="en-US" sz="1800" dirty="0">
                <a:latin typeface="Arial" charset="0"/>
              </a:rPr>
              <a:t>() //Interrupt service routine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Arial" charset="0"/>
              </a:rPr>
              <a:t>{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800" dirty="0">
              <a:latin typeface="Arial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Arial" charset="0"/>
              </a:rPr>
              <a:t>  some tasks (e.g. answer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Arial" charset="0"/>
              </a:rPr>
              <a:t>                           telephone)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800" dirty="0">
              <a:latin typeface="Arial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Arial" charset="0"/>
              </a:rPr>
              <a:t>}//when finished,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Arial" charset="0"/>
              </a:rPr>
              <a:t>//goes back to main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800" dirty="0">
              <a:latin typeface="Arial" charset="0"/>
            </a:endParaRPr>
          </a:p>
        </p:txBody>
      </p:sp>
      <p:sp>
        <p:nvSpPr>
          <p:cNvPr id="4104" name="Line 6"/>
          <p:cNvSpPr>
            <a:spLocks noChangeShapeType="1"/>
          </p:cNvSpPr>
          <p:nvPr/>
        </p:nvSpPr>
        <p:spPr bwMode="auto">
          <a:xfrm flipV="1">
            <a:off x="3581400" y="2929318"/>
            <a:ext cx="2196830" cy="40694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5" name="Line 7"/>
          <p:cNvSpPr>
            <a:spLocks noChangeShapeType="1"/>
          </p:cNvSpPr>
          <p:nvPr/>
        </p:nvSpPr>
        <p:spPr bwMode="auto">
          <a:xfrm flipH="1" flipV="1">
            <a:off x="3619837" y="3888454"/>
            <a:ext cx="2034838" cy="677863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6" name="Text Box 8"/>
          <p:cNvSpPr txBox="1">
            <a:spLocks noChangeArrowheads="1"/>
          </p:cNvSpPr>
          <p:nvPr/>
        </p:nvSpPr>
        <p:spPr bwMode="auto">
          <a:xfrm>
            <a:off x="3506966" y="1727994"/>
            <a:ext cx="3295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Arial" charset="0"/>
              </a:rPr>
              <a:t>Can happen anytime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Arial" charset="0"/>
              </a:rPr>
              <a:t>Depends on types of interrupts</a:t>
            </a:r>
          </a:p>
        </p:txBody>
      </p:sp>
      <p:pic>
        <p:nvPicPr>
          <p:cNvPr id="4107" name="Picture 9" descr="MPj0444010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1435" y="3022409"/>
            <a:ext cx="765531" cy="1098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8" name="Picture 10" descr="MPj0443101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5725" y="4165857"/>
            <a:ext cx="990600" cy="65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9" name="Picture 11" descr="MPj04383200000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2187" y="304800"/>
            <a:ext cx="11430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0" name="Text Box 12"/>
          <p:cNvSpPr txBox="1">
            <a:spLocks noChangeArrowheads="1"/>
          </p:cNvSpPr>
          <p:nvPr/>
        </p:nvSpPr>
        <p:spPr bwMode="auto">
          <a:xfrm>
            <a:off x="4114800" y="3429000"/>
            <a:ext cx="1403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Phone rings</a:t>
            </a:r>
          </a:p>
        </p:txBody>
      </p:sp>
      <p:sp>
        <p:nvSpPr>
          <p:cNvPr id="4111" name="Text Box 13"/>
          <p:cNvSpPr txBox="1">
            <a:spLocks noChangeArrowheads="1"/>
          </p:cNvSpPr>
          <p:nvPr/>
        </p:nvSpPr>
        <p:spPr bwMode="auto">
          <a:xfrm>
            <a:off x="6934200" y="1776413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FFFF99"/>
                </a:solidFill>
                <a:latin typeface="Arial" charset="0"/>
              </a:rPr>
              <a:t>Phone rings</a:t>
            </a:r>
          </a:p>
        </p:txBody>
      </p:sp>
    </p:spTree>
    <p:extLst>
      <p:ext uri="{BB962C8B-B14F-4D97-AF65-F5344CB8AC3E}">
        <p14:creationId xmlns:p14="http://schemas.microsoft.com/office/powerpoint/2010/main" val="2947510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Application examples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Regularly reading a sensor, or blinking an LED. Since the timer frequency is fixed, it is more accurate than blinking an LED by a time delay method.</a:t>
            </a:r>
          </a:p>
          <a:p>
            <a:pPr lvl="1"/>
            <a:r>
              <a:rPr lang="en-US" altLang="en-US" dirty="0" smtClean="0"/>
              <a:t>Timer interrupt: Timer interrupts the CPU at a rate of 1KHz. At each interrupt </a:t>
            </a:r>
            <a:r>
              <a:rPr lang="en-US" altLang="en-US" dirty="0"/>
              <a:t>an </a:t>
            </a:r>
            <a:r>
              <a:rPr lang="en-US" altLang="en-US" dirty="0" smtClean="0"/>
              <a:t>timer interrupt </a:t>
            </a:r>
            <a:r>
              <a:rPr lang="en-US" altLang="en-US" dirty="0"/>
              <a:t>service routine </a:t>
            </a:r>
            <a:r>
              <a:rPr lang="en-US" altLang="en-US" dirty="0" smtClean="0"/>
              <a:t>(</a:t>
            </a:r>
            <a:r>
              <a:rPr lang="en-US" altLang="en-US" dirty="0" err="1" smtClean="0"/>
              <a:t>timer_isr</a:t>
            </a:r>
            <a:r>
              <a:rPr lang="en-US" altLang="en-US" dirty="0" smtClean="0"/>
              <a:t>) will run to change the state of an LED.</a:t>
            </a:r>
          </a:p>
          <a:p>
            <a:r>
              <a:rPr lang="en-US" altLang="en-US" dirty="0"/>
              <a:t>When your computer is running, a key press will trigger an interrupt to input a character to your system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External interrupt: When a key is pressed (the key is attached to an external pin, so its state will change) an interrupt service routine (</a:t>
            </a:r>
            <a:r>
              <a:rPr lang="en-US" altLang="en-US" dirty="0" err="1" smtClean="0"/>
              <a:t>ext_isr</a:t>
            </a:r>
            <a:r>
              <a:rPr lang="en-US" altLang="en-US" dirty="0" smtClean="0"/>
              <a:t>) will be executed to read the keyboard.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CEG2400 12SWI, and 14. init V7a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437227D-B5AA-4D18-B5FC-2FC9DDF47D43}" type="slidenum">
              <a:rPr lang="en-US" altLang="en-US">
                <a:solidFill>
                  <a:srgbClr val="898989"/>
                </a:solidFill>
              </a:rPr>
              <a:pPr/>
              <a:t>4</a:t>
            </a:fld>
            <a:endParaRPr lang="en-US" altLang="en-US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1424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TEst5.1 Blink LEDs at different frequencies.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// </a:t>
            </a:r>
            <a:r>
              <a:rPr lang="en-US" sz="2000" dirty="0" smtClean="0">
                <a:hlinkClick r:id="rId2"/>
              </a:rPr>
              <a:t>https</a:t>
            </a:r>
            <a:r>
              <a:rPr lang="en-US" sz="2000" dirty="0">
                <a:hlinkClick r:id="rId2"/>
              </a:rPr>
              <a:t>://www.instructables.com/id/Arduino-Timer-Interrupts</a:t>
            </a:r>
            <a:r>
              <a:rPr lang="en-US" sz="2000" dirty="0" smtClean="0">
                <a:hlinkClick r:id="rId2"/>
              </a:rPr>
              <a:t>/</a:t>
            </a:r>
            <a:endParaRPr lang="en-US" sz="2000" dirty="0" smtClean="0"/>
          </a:p>
          <a:p>
            <a:r>
              <a:rPr lang="en-US" sz="2000" dirty="0" smtClean="0"/>
              <a:t>//</a:t>
            </a:r>
            <a:r>
              <a:rPr lang="en-US" sz="2000" dirty="0"/>
              <a:t>this </a:t>
            </a:r>
            <a:r>
              <a:rPr lang="en-US" sz="2000" dirty="0" smtClean="0"/>
              <a:t>enables </a:t>
            </a:r>
            <a:r>
              <a:rPr lang="en-US" sz="2000" dirty="0"/>
              <a:t>all three </a:t>
            </a:r>
            <a:r>
              <a:rPr lang="en-US" sz="2000" dirty="0" smtClean="0"/>
              <a:t>Arduino </a:t>
            </a:r>
            <a:r>
              <a:rPr lang="en-US" sz="2000" dirty="0"/>
              <a:t>timer interrupts.</a:t>
            </a:r>
          </a:p>
          <a:p>
            <a:r>
              <a:rPr lang="en-US" sz="2000" dirty="0"/>
              <a:t>//timer0 will interrupt at 2kHz, blinking an LED at pin8 at 1KHz</a:t>
            </a:r>
          </a:p>
          <a:p>
            <a:r>
              <a:rPr lang="en-US" sz="2000" dirty="0"/>
              <a:t>//timer1 will interrupt at 1Hz, blinking an LED at pin13 at 0.5Hz</a:t>
            </a:r>
          </a:p>
          <a:p>
            <a:r>
              <a:rPr lang="en-US" sz="2000" dirty="0"/>
              <a:t>//timer2 will interrupt at 8kHz, blinking an LED at pin9 at 4KHz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Stem4: Arduino and Computer vision, v.0.b2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8E0B-1669-45B5-A129-F4C05477748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9374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1" y="231597"/>
            <a:ext cx="7886700" cy="1325563"/>
          </a:xfrm>
        </p:spPr>
        <p:txBody>
          <a:bodyPr/>
          <a:lstStyle/>
          <a:p>
            <a:r>
              <a:rPr lang="en-US" dirty="0" smtClean="0"/>
              <a:t>Setup</a:t>
            </a:r>
            <a:r>
              <a:rPr lang="en-US" dirty="0"/>
              <a:t> test5.1.ino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20100" y="5953125"/>
            <a:ext cx="95250" cy="223838"/>
          </a:xfrm>
        </p:spPr>
        <p:txBody>
          <a:bodyPr>
            <a:normAutofit fontScale="40000" lnSpcReduction="20000"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Stem4: Arduino and Computer vision, v.0.b2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8E0B-1669-45B5-A129-F4C05477748E}" type="slidenum">
              <a:rPr lang="en-US" smtClean="0"/>
              <a:t>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1524259"/>
            <a:ext cx="4243469" cy="483209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100" dirty="0"/>
              <a:t>//https://www.instructables.com/id/Arduino-Timer-Interrupts/</a:t>
            </a:r>
          </a:p>
          <a:p>
            <a:r>
              <a:rPr lang="en-US" sz="1100" dirty="0" smtClean="0"/>
              <a:t>//</a:t>
            </a:r>
            <a:r>
              <a:rPr lang="en-US" sz="1100" dirty="0"/>
              <a:t>this code will enable all three </a:t>
            </a:r>
            <a:r>
              <a:rPr lang="en-US" sz="1100" dirty="0" err="1"/>
              <a:t>arduino</a:t>
            </a:r>
            <a:r>
              <a:rPr lang="en-US" sz="1100" dirty="0"/>
              <a:t> timer interrupts.</a:t>
            </a:r>
          </a:p>
          <a:p>
            <a:r>
              <a:rPr lang="en-US" sz="1100" dirty="0"/>
              <a:t>//timer0 will interrupt at </a:t>
            </a:r>
            <a:r>
              <a:rPr lang="en-US" sz="1100" dirty="0" smtClean="0"/>
              <a:t>2kHz,</a:t>
            </a:r>
            <a:r>
              <a:rPr lang="en-US" sz="1100" dirty="0"/>
              <a:t> blinking an LED at </a:t>
            </a:r>
            <a:r>
              <a:rPr lang="en-US" sz="1100" dirty="0" smtClean="0"/>
              <a:t>pin8 at 1KHz</a:t>
            </a:r>
            <a:endParaRPr lang="en-US" sz="1100" dirty="0"/>
          </a:p>
          <a:p>
            <a:r>
              <a:rPr lang="en-US" sz="1100" dirty="0"/>
              <a:t>//timer1 will interrupt at </a:t>
            </a:r>
            <a:r>
              <a:rPr lang="en-US" sz="1100" dirty="0" smtClean="0"/>
              <a:t>1Hz, blinking an LED at pin13 at 0.5Hz</a:t>
            </a:r>
            <a:endParaRPr lang="en-US" sz="1100" dirty="0"/>
          </a:p>
          <a:p>
            <a:r>
              <a:rPr lang="en-US" sz="1100" dirty="0"/>
              <a:t>//timer2 will interrupt at </a:t>
            </a:r>
            <a:r>
              <a:rPr lang="en-US" sz="1100" dirty="0" smtClean="0"/>
              <a:t>8kHz,</a:t>
            </a:r>
            <a:r>
              <a:rPr lang="en-US" sz="1100" dirty="0"/>
              <a:t> blinking an LED at </a:t>
            </a:r>
            <a:r>
              <a:rPr lang="en-US" sz="1100" dirty="0" smtClean="0"/>
              <a:t>pin9 </a:t>
            </a:r>
            <a:r>
              <a:rPr lang="en-US" sz="1100" dirty="0"/>
              <a:t>at </a:t>
            </a:r>
            <a:r>
              <a:rPr lang="en-US" sz="1100" dirty="0" smtClean="0"/>
              <a:t>4KHz</a:t>
            </a:r>
            <a:endParaRPr lang="en-US" sz="1100" dirty="0"/>
          </a:p>
          <a:p>
            <a:endParaRPr lang="en-US" sz="1100" dirty="0"/>
          </a:p>
          <a:p>
            <a:r>
              <a:rPr lang="en-US" sz="1100" dirty="0"/>
              <a:t>//storage variables</a:t>
            </a:r>
          </a:p>
          <a:p>
            <a:r>
              <a:rPr lang="en-US" sz="1100" dirty="0" err="1"/>
              <a:t>boolean</a:t>
            </a:r>
            <a:r>
              <a:rPr lang="en-US" sz="1100" dirty="0"/>
              <a:t> toggle0 = </a:t>
            </a:r>
            <a:r>
              <a:rPr lang="en-US" sz="1100" dirty="0" smtClean="0"/>
              <a:t>0;boolean </a:t>
            </a:r>
            <a:r>
              <a:rPr lang="en-US" sz="1100" dirty="0"/>
              <a:t>toggle1 = </a:t>
            </a:r>
            <a:r>
              <a:rPr lang="en-US" sz="1100" dirty="0" smtClean="0"/>
              <a:t>0;boolean </a:t>
            </a:r>
            <a:r>
              <a:rPr lang="en-US" sz="1100" dirty="0"/>
              <a:t>toggle2 = 0;</a:t>
            </a:r>
          </a:p>
          <a:p>
            <a:endParaRPr lang="en-US" sz="1100" dirty="0"/>
          </a:p>
          <a:p>
            <a:r>
              <a:rPr lang="en-US" sz="1100" dirty="0"/>
              <a:t>void setup(){</a:t>
            </a:r>
          </a:p>
          <a:p>
            <a:r>
              <a:rPr lang="en-US" sz="1100" dirty="0"/>
              <a:t>  </a:t>
            </a:r>
            <a:r>
              <a:rPr lang="en-US" sz="1100" dirty="0" smtClean="0"/>
              <a:t>  </a:t>
            </a:r>
            <a:r>
              <a:rPr lang="en-US" sz="1100" dirty="0"/>
              <a:t>//set pins as outputs</a:t>
            </a:r>
          </a:p>
          <a:p>
            <a:r>
              <a:rPr lang="en-US" sz="1100" dirty="0"/>
              <a:t>  </a:t>
            </a:r>
            <a:r>
              <a:rPr lang="en-US" sz="1100" dirty="0" err="1"/>
              <a:t>pinMode</a:t>
            </a:r>
            <a:r>
              <a:rPr lang="en-US" sz="1100" dirty="0"/>
              <a:t>(8, OUTPUT</a:t>
            </a:r>
            <a:r>
              <a:rPr lang="en-US" sz="1100" dirty="0" smtClean="0"/>
              <a:t>);  </a:t>
            </a:r>
            <a:r>
              <a:rPr lang="en-US" sz="1100" dirty="0" err="1"/>
              <a:t>pinMode</a:t>
            </a:r>
            <a:r>
              <a:rPr lang="en-US" sz="1100" dirty="0"/>
              <a:t>(9, OUTPUT</a:t>
            </a:r>
            <a:r>
              <a:rPr lang="en-US" sz="1100" dirty="0" smtClean="0"/>
              <a:t>);  </a:t>
            </a:r>
            <a:r>
              <a:rPr lang="en-US" sz="1100" dirty="0" err="1"/>
              <a:t>pinMode</a:t>
            </a:r>
            <a:r>
              <a:rPr lang="en-US" sz="1100" dirty="0"/>
              <a:t>(13, OUTPUT);</a:t>
            </a:r>
          </a:p>
          <a:p>
            <a:endParaRPr lang="en-US" sz="1100" dirty="0"/>
          </a:p>
          <a:p>
            <a:r>
              <a:rPr lang="en-US" sz="1100" dirty="0"/>
              <a:t>cli();//stop interrupts</a:t>
            </a:r>
          </a:p>
          <a:p>
            <a:r>
              <a:rPr lang="en-US" sz="1100" dirty="0" smtClean="0"/>
              <a:t>//</a:t>
            </a:r>
            <a:r>
              <a:rPr lang="en-US" sz="1100" dirty="0"/>
              <a:t>set timer0 interrupt at 2kHz</a:t>
            </a:r>
          </a:p>
          <a:p>
            <a:r>
              <a:rPr lang="en-US" sz="1100" dirty="0"/>
              <a:t>  TCCR0A = 0;// set entire TCCR2A register to 0</a:t>
            </a:r>
          </a:p>
          <a:p>
            <a:r>
              <a:rPr lang="en-US" sz="1100" dirty="0"/>
              <a:t>  TCCR0B = 0;// same for TCCR2B</a:t>
            </a:r>
          </a:p>
          <a:p>
            <a:r>
              <a:rPr lang="en-US" sz="1100" dirty="0"/>
              <a:t>  TCNT0  = 0;//initialize counter value to 0</a:t>
            </a:r>
          </a:p>
          <a:p>
            <a:r>
              <a:rPr lang="en-US" sz="1100" dirty="0"/>
              <a:t>  // set compare match register for 2khz increments</a:t>
            </a:r>
          </a:p>
          <a:p>
            <a:r>
              <a:rPr lang="en-US" sz="1100" dirty="0"/>
              <a:t>  OCR0A = 124;// = (16*10^6) / (2000*64) - 1 (must be &lt;256)</a:t>
            </a:r>
          </a:p>
          <a:p>
            <a:r>
              <a:rPr lang="en-US" sz="1100" dirty="0"/>
              <a:t>  // turn on CTC mode</a:t>
            </a:r>
          </a:p>
          <a:p>
            <a:r>
              <a:rPr lang="en-US" sz="1100" dirty="0"/>
              <a:t>  TCCR0A |= (1 &lt;&lt; WGM01);</a:t>
            </a:r>
          </a:p>
          <a:p>
            <a:r>
              <a:rPr lang="en-US" sz="1100" dirty="0"/>
              <a:t>  // Set CS01 and CS00 bits for 64 </a:t>
            </a:r>
            <a:r>
              <a:rPr lang="en-US" sz="1100" dirty="0" err="1"/>
              <a:t>prescaler</a:t>
            </a:r>
            <a:endParaRPr lang="en-US" sz="1100" dirty="0"/>
          </a:p>
          <a:p>
            <a:r>
              <a:rPr lang="en-US" sz="1100" dirty="0"/>
              <a:t>  TCCR0B |= (1 &lt;&lt; CS01) | (1 &lt;&lt; CS00);   </a:t>
            </a:r>
          </a:p>
          <a:p>
            <a:r>
              <a:rPr lang="en-US" sz="1100" dirty="0"/>
              <a:t>  // enable timer compare interrupt</a:t>
            </a:r>
          </a:p>
          <a:p>
            <a:r>
              <a:rPr lang="en-US" sz="1100" dirty="0"/>
              <a:t>  TIMSK0 |= (1 &lt;&lt; OCIE0A);</a:t>
            </a:r>
          </a:p>
          <a:p>
            <a:endParaRPr lang="en-US" sz="1100" dirty="0" smtClean="0"/>
          </a:p>
          <a:p>
            <a:endParaRPr lang="en-US" sz="1100" dirty="0"/>
          </a:p>
        </p:txBody>
      </p:sp>
      <p:sp>
        <p:nvSpPr>
          <p:cNvPr id="7" name="TextBox 6"/>
          <p:cNvSpPr txBox="1"/>
          <p:nvPr/>
        </p:nvSpPr>
        <p:spPr>
          <a:xfrm>
            <a:off x="4243469" y="231597"/>
            <a:ext cx="4858638" cy="612475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endParaRPr lang="en-US" sz="1400" dirty="0"/>
          </a:p>
          <a:p>
            <a:r>
              <a:rPr lang="en-US" sz="1400" dirty="0"/>
              <a:t>//set timer1 interrupt at 1Hz</a:t>
            </a:r>
          </a:p>
          <a:p>
            <a:r>
              <a:rPr lang="en-US" sz="1400" dirty="0"/>
              <a:t>  TCCR1A = 0;// set entire TCCR1A register to 0</a:t>
            </a:r>
          </a:p>
          <a:p>
            <a:r>
              <a:rPr lang="en-US" sz="1400" dirty="0"/>
              <a:t>  TCCR1B = 0;// same for TCCR1B</a:t>
            </a:r>
          </a:p>
          <a:p>
            <a:r>
              <a:rPr lang="en-US" sz="1400" dirty="0"/>
              <a:t>  TCNT1  = 0;//initialize counter value to 0</a:t>
            </a:r>
          </a:p>
          <a:p>
            <a:r>
              <a:rPr lang="en-US" sz="1400" dirty="0"/>
              <a:t>  // set compare match register for 1hz increments</a:t>
            </a:r>
          </a:p>
          <a:p>
            <a:r>
              <a:rPr lang="en-US" sz="1400" dirty="0"/>
              <a:t>  OCR1A = 15624;// = (16*10^6) / (1*1024) - 1 (must be &lt;65536)</a:t>
            </a:r>
          </a:p>
          <a:p>
            <a:r>
              <a:rPr lang="en-US" sz="1400" dirty="0"/>
              <a:t>  // turn on CTC mode</a:t>
            </a:r>
          </a:p>
          <a:p>
            <a:r>
              <a:rPr lang="en-US" sz="1400" dirty="0"/>
              <a:t>  TCCR1B |= (1 &lt;&lt; WGM12);</a:t>
            </a:r>
          </a:p>
          <a:p>
            <a:r>
              <a:rPr lang="en-US" sz="1400" dirty="0"/>
              <a:t>  // Set CS12 and CS10 bits for 1024 </a:t>
            </a:r>
            <a:r>
              <a:rPr lang="en-US" sz="1400" dirty="0" err="1"/>
              <a:t>prescaler</a:t>
            </a:r>
            <a:endParaRPr lang="en-US" sz="1400" dirty="0"/>
          </a:p>
          <a:p>
            <a:r>
              <a:rPr lang="en-US" sz="1400" dirty="0"/>
              <a:t>  TCCR1B |= (1 &lt;&lt; CS12) | (1 &lt;&lt; CS10);  </a:t>
            </a:r>
          </a:p>
          <a:p>
            <a:r>
              <a:rPr lang="en-US" sz="1400" dirty="0"/>
              <a:t>  // enable timer compare interrupt</a:t>
            </a:r>
          </a:p>
          <a:p>
            <a:r>
              <a:rPr lang="en-US" sz="1400" dirty="0"/>
              <a:t>  TIMSK1 |= (1 &lt;&lt; OCIE1A);</a:t>
            </a:r>
          </a:p>
          <a:p>
            <a:endParaRPr lang="en-US" sz="1400" dirty="0"/>
          </a:p>
          <a:p>
            <a:r>
              <a:rPr lang="en-US" sz="1400" dirty="0" smtClean="0"/>
              <a:t>//set timer2 interrupt at 8kHz</a:t>
            </a:r>
          </a:p>
          <a:p>
            <a:r>
              <a:rPr lang="en-US" sz="1400" dirty="0" smtClean="0"/>
              <a:t>  TCCR2A = 0;// set entire TCCR2A register to 0</a:t>
            </a:r>
          </a:p>
          <a:p>
            <a:r>
              <a:rPr lang="en-US" sz="1400" dirty="0" smtClean="0"/>
              <a:t>  TCCR2B = 0;// same for TCCR2B</a:t>
            </a:r>
          </a:p>
          <a:p>
            <a:r>
              <a:rPr lang="en-US" sz="1400" dirty="0" smtClean="0"/>
              <a:t>  TCNT2  = 0;//initialize counter value to 0</a:t>
            </a:r>
          </a:p>
          <a:p>
            <a:r>
              <a:rPr lang="en-US" sz="1400" dirty="0" smtClean="0"/>
              <a:t>  // set compare match register for 8khz increments</a:t>
            </a:r>
          </a:p>
          <a:p>
            <a:r>
              <a:rPr lang="en-US" sz="1400" dirty="0" smtClean="0"/>
              <a:t>  OCR2A = 249;// = (16*10^6) / (8000*8) - 1 (must be &lt;256)</a:t>
            </a:r>
          </a:p>
          <a:p>
            <a:r>
              <a:rPr lang="en-US" sz="1400" dirty="0" smtClean="0"/>
              <a:t>  // turn on CTC mode</a:t>
            </a:r>
          </a:p>
          <a:p>
            <a:r>
              <a:rPr lang="en-US" sz="1400" dirty="0" smtClean="0"/>
              <a:t>  TCCR2A |= (1 &lt;&lt; WGM21);</a:t>
            </a:r>
          </a:p>
          <a:p>
            <a:r>
              <a:rPr lang="en-US" sz="1400" dirty="0" smtClean="0"/>
              <a:t>  // Set CS21 bit for 8 </a:t>
            </a:r>
            <a:r>
              <a:rPr lang="en-US" sz="1400" dirty="0" err="1" smtClean="0"/>
              <a:t>prescaler</a:t>
            </a:r>
            <a:endParaRPr lang="en-US" sz="1400" dirty="0" smtClean="0"/>
          </a:p>
          <a:p>
            <a:r>
              <a:rPr lang="en-US" sz="1400" dirty="0" smtClean="0"/>
              <a:t>  TCCR2B |= (1 &lt;&lt; CS21);   </a:t>
            </a:r>
          </a:p>
          <a:p>
            <a:r>
              <a:rPr lang="en-US" sz="1400" dirty="0" smtClean="0"/>
              <a:t>  // enable timer compare interrupt</a:t>
            </a:r>
          </a:p>
          <a:p>
            <a:r>
              <a:rPr lang="en-US" sz="1400" dirty="0" smtClean="0"/>
              <a:t>  TIMSK2 |= (1 &lt;&lt; OCIE2A);</a:t>
            </a:r>
          </a:p>
          <a:p>
            <a:r>
              <a:rPr lang="en-US" sz="1400" dirty="0" err="1" smtClean="0"/>
              <a:t>sei</a:t>
            </a:r>
            <a:r>
              <a:rPr lang="en-US" sz="1400" dirty="0" smtClean="0"/>
              <a:t>();//allow interrupts</a:t>
            </a:r>
          </a:p>
          <a:p>
            <a:r>
              <a:rPr lang="en-US" sz="1400" dirty="0" smtClean="0"/>
              <a:t>}//end setup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5029446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96136" y="5817139"/>
            <a:ext cx="519214" cy="35982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Stem4: Arduino and Computer vision, v.0.b2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8E0B-1669-45B5-A129-F4C05477748E}" type="slidenum">
              <a:rPr lang="en-US" smtClean="0"/>
              <a:t>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6336" y="346076"/>
            <a:ext cx="5542329" cy="646330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ISR(TIMER0_COMPA_vect){//timer0 </a:t>
            </a:r>
            <a:r>
              <a:rPr lang="en-US" dirty="0" smtClean="0"/>
              <a:t>interrupt </a:t>
            </a:r>
          </a:p>
          <a:p>
            <a:r>
              <a:rPr lang="en-US" dirty="0" smtClean="0"/>
              <a:t>//2kHz </a:t>
            </a:r>
            <a:r>
              <a:rPr lang="en-US" dirty="0"/>
              <a:t>toggles </a:t>
            </a:r>
            <a:r>
              <a:rPr lang="en-US" dirty="0" smtClean="0"/>
              <a:t>pin8</a:t>
            </a:r>
            <a:endParaRPr lang="en-US" dirty="0"/>
          </a:p>
          <a:p>
            <a:r>
              <a:rPr lang="en-US" dirty="0"/>
              <a:t>//generates pulse wave of frequency 2kHz/2 = </a:t>
            </a:r>
            <a:r>
              <a:rPr lang="en-US" dirty="0" smtClean="0"/>
              <a:t>1kHz</a:t>
            </a:r>
          </a:p>
          <a:p>
            <a:r>
              <a:rPr lang="en-US" dirty="0" smtClean="0"/>
              <a:t>// </a:t>
            </a:r>
            <a:r>
              <a:rPr lang="en-US" dirty="0"/>
              <a:t>(takes </a:t>
            </a:r>
            <a:r>
              <a:rPr lang="en-US" dirty="0" smtClean="0"/>
              <a:t>2 cycles </a:t>
            </a:r>
            <a:r>
              <a:rPr lang="en-US" dirty="0"/>
              <a:t>for full wave- toggle high </a:t>
            </a:r>
            <a:r>
              <a:rPr lang="en-US" dirty="0" smtClean="0"/>
              <a:t>then </a:t>
            </a:r>
            <a:r>
              <a:rPr lang="en-US" dirty="0"/>
              <a:t>low)</a:t>
            </a:r>
          </a:p>
          <a:p>
            <a:r>
              <a:rPr lang="en-US" dirty="0"/>
              <a:t>  if (toggle0){</a:t>
            </a:r>
          </a:p>
          <a:p>
            <a:r>
              <a:rPr lang="en-US" dirty="0"/>
              <a:t>    </a:t>
            </a:r>
            <a:r>
              <a:rPr lang="en-US" dirty="0" err="1"/>
              <a:t>digitalWrite</a:t>
            </a:r>
            <a:r>
              <a:rPr lang="en-US" dirty="0"/>
              <a:t>(8,HIGH);</a:t>
            </a:r>
          </a:p>
          <a:p>
            <a:r>
              <a:rPr lang="en-US" dirty="0"/>
              <a:t>    toggle0 = 0;</a:t>
            </a:r>
          </a:p>
          <a:p>
            <a:r>
              <a:rPr lang="en-US" dirty="0"/>
              <a:t>  </a:t>
            </a:r>
            <a:r>
              <a:rPr lang="en-US" dirty="0" smtClean="0"/>
              <a:t>}  </a:t>
            </a:r>
            <a:r>
              <a:rPr lang="en-US" dirty="0"/>
              <a:t>else{</a:t>
            </a:r>
          </a:p>
          <a:p>
            <a:r>
              <a:rPr lang="en-US" dirty="0"/>
              <a:t>    </a:t>
            </a:r>
            <a:r>
              <a:rPr lang="en-US" dirty="0" err="1"/>
              <a:t>digitalWrite</a:t>
            </a:r>
            <a:r>
              <a:rPr lang="en-US" dirty="0"/>
              <a:t>(8,LOW);</a:t>
            </a:r>
          </a:p>
          <a:p>
            <a:r>
              <a:rPr lang="en-US" dirty="0"/>
              <a:t>    toggle0 = 1;</a:t>
            </a:r>
          </a:p>
          <a:p>
            <a:r>
              <a:rPr lang="en-US" dirty="0"/>
              <a:t>  }</a:t>
            </a:r>
          </a:p>
          <a:p>
            <a:r>
              <a:rPr lang="en-US" dirty="0"/>
              <a:t>}</a:t>
            </a:r>
          </a:p>
          <a:p>
            <a:r>
              <a:rPr lang="en-US" dirty="0" smtClean="0"/>
              <a:t>ISR(TIMER1_COMPA_vect</a:t>
            </a:r>
            <a:r>
              <a:rPr lang="en-US" dirty="0"/>
              <a:t>){//timer1 </a:t>
            </a:r>
            <a:r>
              <a:rPr lang="en-US" dirty="0" smtClean="0"/>
              <a:t>inter.1Hz </a:t>
            </a:r>
            <a:r>
              <a:rPr lang="en-US" dirty="0"/>
              <a:t>toggles </a:t>
            </a:r>
            <a:r>
              <a:rPr lang="en-US" dirty="0" smtClean="0"/>
              <a:t>p13 </a:t>
            </a:r>
            <a:endParaRPr lang="en-US" dirty="0"/>
          </a:p>
          <a:p>
            <a:r>
              <a:rPr lang="en-US" dirty="0"/>
              <a:t>//generates pulse wave of frequency 1Hz/2 = </a:t>
            </a:r>
            <a:r>
              <a:rPr lang="en-US" dirty="0" smtClean="0"/>
              <a:t>0.5kHz</a:t>
            </a:r>
          </a:p>
          <a:p>
            <a:r>
              <a:rPr lang="en-US" dirty="0" smtClean="0"/>
              <a:t>// </a:t>
            </a:r>
            <a:r>
              <a:rPr lang="en-US" dirty="0"/>
              <a:t>(takes 2</a:t>
            </a:r>
            <a:r>
              <a:rPr lang="en-US" dirty="0" smtClean="0"/>
              <a:t> </a:t>
            </a:r>
            <a:r>
              <a:rPr lang="en-US" dirty="0"/>
              <a:t>cycles for full wave- toggle high then </a:t>
            </a:r>
            <a:r>
              <a:rPr lang="en-US" dirty="0" smtClean="0"/>
              <a:t>low</a:t>
            </a:r>
            <a:r>
              <a:rPr lang="en-US" dirty="0"/>
              <a:t>)</a:t>
            </a:r>
          </a:p>
          <a:p>
            <a:r>
              <a:rPr lang="en-US" dirty="0"/>
              <a:t>  if (toggle1){</a:t>
            </a:r>
          </a:p>
          <a:p>
            <a:r>
              <a:rPr lang="en-US" dirty="0"/>
              <a:t>    </a:t>
            </a:r>
            <a:r>
              <a:rPr lang="en-US" dirty="0" err="1"/>
              <a:t>digitalWrite</a:t>
            </a:r>
            <a:r>
              <a:rPr lang="en-US" dirty="0"/>
              <a:t>(13,HIGH);</a:t>
            </a:r>
          </a:p>
          <a:p>
            <a:r>
              <a:rPr lang="en-US" dirty="0"/>
              <a:t>    toggle1 = 0;</a:t>
            </a:r>
          </a:p>
          <a:p>
            <a:r>
              <a:rPr lang="en-US" dirty="0"/>
              <a:t>  </a:t>
            </a:r>
            <a:r>
              <a:rPr lang="en-US" dirty="0" smtClean="0"/>
              <a:t>}  </a:t>
            </a:r>
            <a:r>
              <a:rPr lang="en-US" dirty="0"/>
              <a:t>else{</a:t>
            </a:r>
          </a:p>
          <a:p>
            <a:r>
              <a:rPr lang="en-US" dirty="0"/>
              <a:t>    </a:t>
            </a:r>
            <a:r>
              <a:rPr lang="en-US" dirty="0" err="1"/>
              <a:t>digitalWrite</a:t>
            </a:r>
            <a:r>
              <a:rPr lang="en-US" dirty="0"/>
              <a:t>(13,LOW);</a:t>
            </a:r>
          </a:p>
          <a:p>
            <a:r>
              <a:rPr lang="en-US" dirty="0"/>
              <a:t>    toggle1 = 1;</a:t>
            </a:r>
          </a:p>
          <a:p>
            <a:r>
              <a:rPr lang="en-US" dirty="0"/>
              <a:t>  }</a:t>
            </a:r>
          </a:p>
          <a:p>
            <a:r>
              <a:rPr lang="en-US" dirty="0" smtClean="0"/>
              <a:t>}</a:t>
            </a:r>
            <a:endParaRPr lang="en-US" sz="1100" dirty="0"/>
          </a:p>
        </p:txBody>
      </p:sp>
      <p:sp>
        <p:nvSpPr>
          <p:cNvPr id="7" name="TextBox 6"/>
          <p:cNvSpPr txBox="1"/>
          <p:nvPr/>
        </p:nvSpPr>
        <p:spPr>
          <a:xfrm>
            <a:off x="5662250" y="346076"/>
            <a:ext cx="3415359" cy="59093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  <a:r>
              <a:rPr lang="en-US" dirty="0" smtClean="0"/>
              <a:t>ISR(TIMER2_COMPA_vect){</a:t>
            </a:r>
          </a:p>
          <a:p>
            <a:r>
              <a:rPr lang="en-US" dirty="0" smtClean="0"/>
              <a:t>//</a:t>
            </a:r>
            <a:r>
              <a:rPr lang="en-US" dirty="0"/>
              <a:t>timer1 interrupt 8kHz toggles </a:t>
            </a:r>
            <a:r>
              <a:rPr lang="en-US" dirty="0" smtClean="0"/>
              <a:t>p9</a:t>
            </a:r>
            <a:endParaRPr lang="en-US" dirty="0"/>
          </a:p>
          <a:p>
            <a:r>
              <a:rPr lang="en-US" dirty="0"/>
              <a:t>//generates pulse wave of </a:t>
            </a:r>
            <a:endParaRPr lang="en-US" dirty="0" smtClean="0"/>
          </a:p>
          <a:p>
            <a:r>
              <a:rPr lang="en-US" dirty="0" smtClean="0"/>
              <a:t>//frequency </a:t>
            </a:r>
            <a:r>
              <a:rPr lang="en-US" dirty="0"/>
              <a:t>8kHz/2 = </a:t>
            </a:r>
            <a:r>
              <a:rPr lang="en-US" dirty="0" smtClean="0"/>
              <a:t>4kHz</a:t>
            </a:r>
          </a:p>
          <a:p>
            <a:r>
              <a:rPr lang="en-US" dirty="0" smtClean="0"/>
              <a:t>// </a:t>
            </a:r>
            <a:r>
              <a:rPr lang="en-US" dirty="0"/>
              <a:t>(takes two cycles for full </a:t>
            </a:r>
            <a:endParaRPr lang="en-US" dirty="0" smtClean="0"/>
          </a:p>
          <a:p>
            <a:r>
              <a:rPr lang="en-US" dirty="0" smtClean="0"/>
              <a:t>//wave-toggle </a:t>
            </a:r>
            <a:r>
              <a:rPr lang="en-US" dirty="0"/>
              <a:t>high </a:t>
            </a:r>
            <a:endParaRPr lang="en-US" dirty="0" smtClean="0"/>
          </a:p>
          <a:p>
            <a:r>
              <a:rPr lang="en-US" dirty="0" smtClean="0"/>
              <a:t>//then toggle low</a:t>
            </a:r>
            <a:r>
              <a:rPr lang="en-US" dirty="0"/>
              <a:t>)</a:t>
            </a:r>
          </a:p>
          <a:p>
            <a:r>
              <a:rPr lang="en-US" dirty="0"/>
              <a:t>  if (toggle2){</a:t>
            </a:r>
          </a:p>
          <a:p>
            <a:r>
              <a:rPr lang="en-US" dirty="0"/>
              <a:t>    </a:t>
            </a:r>
            <a:r>
              <a:rPr lang="en-US" dirty="0" err="1"/>
              <a:t>digitalWrite</a:t>
            </a:r>
            <a:r>
              <a:rPr lang="en-US" dirty="0"/>
              <a:t>(9,HIGH);</a:t>
            </a:r>
          </a:p>
          <a:p>
            <a:r>
              <a:rPr lang="en-US" dirty="0"/>
              <a:t>    toggle2 = 0;</a:t>
            </a:r>
          </a:p>
          <a:p>
            <a:r>
              <a:rPr lang="en-US" dirty="0"/>
              <a:t>  }</a:t>
            </a:r>
          </a:p>
          <a:p>
            <a:r>
              <a:rPr lang="en-US" dirty="0"/>
              <a:t>  else{</a:t>
            </a:r>
          </a:p>
          <a:p>
            <a:r>
              <a:rPr lang="en-US" dirty="0"/>
              <a:t>    </a:t>
            </a:r>
            <a:r>
              <a:rPr lang="en-US" dirty="0" err="1"/>
              <a:t>digitalWrite</a:t>
            </a:r>
            <a:r>
              <a:rPr lang="en-US" dirty="0"/>
              <a:t>(9,LOW);</a:t>
            </a:r>
          </a:p>
          <a:p>
            <a:r>
              <a:rPr lang="en-US" dirty="0"/>
              <a:t>    toggle2 = 1;</a:t>
            </a:r>
          </a:p>
          <a:p>
            <a:r>
              <a:rPr lang="en-US" dirty="0"/>
              <a:t>  }</a:t>
            </a:r>
          </a:p>
          <a:p>
            <a:r>
              <a:rPr lang="en-US" dirty="0"/>
              <a:t>}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void loop(){</a:t>
            </a:r>
          </a:p>
          <a:p>
            <a:r>
              <a:rPr lang="en-US" dirty="0"/>
              <a:t>  //do other things here</a:t>
            </a:r>
          </a:p>
          <a:p>
            <a:r>
              <a:rPr lang="en-US" dirty="0"/>
              <a:t>}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25421" y="124654"/>
            <a:ext cx="7886700" cy="196849"/>
          </a:xfrm>
        </p:spPr>
        <p:txBody>
          <a:bodyPr>
            <a:normAutofit fontScale="90000"/>
          </a:bodyPr>
          <a:lstStyle/>
          <a:p>
            <a:r>
              <a:rPr lang="en-US" sz="2400" dirty="0" smtClean="0"/>
              <a:t>ISR Interrupt service routines of test5.1.ino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105978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Test5.1 code (full code)</a:t>
            </a:r>
            <a:br>
              <a:rPr lang="en-US" dirty="0" smtClean="0"/>
            </a:br>
            <a:r>
              <a:rPr lang="en-US" sz="2200" u="sng" dirty="0" smtClean="0">
                <a:hlinkClick r:id="rId2"/>
              </a:rPr>
              <a:t>https</a:t>
            </a:r>
            <a:r>
              <a:rPr lang="en-US" sz="2200" u="sng" dirty="0">
                <a:hlinkClick r:id="rId2"/>
              </a:rPr>
              <a:t>://www.instructables.com/id/Arduino-Timer-Interrupts</a:t>
            </a:r>
            <a:r>
              <a:rPr lang="en-US" sz="2200" u="sng" dirty="0" smtClean="0">
                <a:hlinkClick r:id="rId2"/>
              </a:rPr>
              <a:t>/</a:t>
            </a:r>
            <a:r>
              <a:rPr lang="en-US" sz="2200" u="sng" dirty="0" smtClean="0"/>
              <a:t> </a:t>
            </a:r>
            <a:r>
              <a:rPr lang="en-US" u="sng" dirty="0"/>
              <a:t/>
            </a:r>
            <a:br>
              <a:rPr lang="en-US" u="sng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65702"/>
            <a:ext cx="7886700" cy="4351338"/>
          </a:xfrm>
        </p:spPr>
        <p:txBody>
          <a:bodyPr>
            <a:normAutofit fontScale="25000" lnSpcReduction="20000"/>
          </a:bodyPr>
          <a:lstStyle/>
          <a:p>
            <a:r>
              <a:rPr lang="en-US" dirty="0"/>
              <a:t>Test </a:t>
            </a:r>
            <a:r>
              <a:rPr lang="en-US" dirty="0" smtClean="0"/>
              <a:t>5.1: Timer interrupt</a:t>
            </a:r>
          </a:p>
          <a:p>
            <a:r>
              <a:rPr lang="en-US" u="sng" dirty="0"/>
              <a:t>//timer interrupts</a:t>
            </a:r>
          </a:p>
          <a:p>
            <a:r>
              <a:rPr lang="en-US" u="sng" dirty="0"/>
              <a:t>//by Amanda </a:t>
            </a:r>
            <a:r>
              <a:rPr lang="en-US" u="sng" dirty="0" err="1"/>
              <a:t>Ghassaei</a:t>
            </a:r>
            <a:endParaRPr lang="en-US" u="sng" dirty="0"/>
          </a:p>
          <a:p>
            <a:r>
              <a:rPr lang="en-US" u="sng" dirty="0"/>
              <a:t>//June 2012</a:t>
            </a:r>
          </a:p>
          <a:p>
            <a:r>
              <a:rPr lang="en-US" u="sng" dirty="0"/>
              <a:t>//https://www.instructables.com/id/Arduino-Timer-Interrupts/</a:t>
            </a:r>
          </a:p>
          <a:p>
            <a:r>
              <a:rPr lang="en-US" u="sng" dirty="0"/>
              <a:t>//</a:t>
            </a:r>
          </a:p>
          <a:p>
            <a:r>
              <a:rPr lang="en-US" u="sng" dirty="0"/>
              <a:t>/*</a:t>
            </a:r>
          </a:p>
          <a:p>
            <a:r>
              <a:rPr lang="en-US" u="sng" dirty="0"/>
              <a:t> * This program is free software; you can redistribute it and/or modify</a:t>
            </a:r>
          </a:p>
          <a:p>
            <a:r>
              <a:rPr lang="en-US" u="sng" dirty="0"/>
              <a:t> * it under the terms of the GNU General Public License as published by</a:t>
            </a:r>
          </a:p>
          <a:p>
            <a:r>
              <a:rPr lang="en-US" u="sng" dirty="0"/>
              <a:t> * the Free Software Foundation; either version 3 of the License, or</a:t>
            </a:r>
          </a:p>
          <a:p>
            <a:r>
              <a:rPr lang="en-US" u="sng" dirty="0"/>
              <a:t> * (at your option) any later version.</a:t>
            </a:r>
          </a:p>
          <a:p>
            <a:r>
              <a:rPr lang="en-US" u="sng" dirty="0"/>
              <a:t> *</a:t>
            </a:r>
          </a:p>
          <a:p>
            <a:r>
              <a:rPr lang="en-US" u="sng" dirty="0"/>
              <a:t>*/</a:t>
            </a:r>
          </a:p>
          <a:p>
            <a:endParaRPr lang="en-US" u="sng" dirty="0"/>
          </a:p>
          <a:p>
            <a:r>
              <a:rPr lang="en-US" u="sng" dirty="0"/>
              <a:t>//timer setup for timer0, timer1, and timer2.</a:t>
            </a:r>
          </a:p>
          <a:p>
            <a:r>
              <a:rPr lang="en-US" u="sng" dirty="0"/>
              <a:t>//For </a:t>
            </a:r>
            <a:r>
              <a:rPr lang="en-US" u="sng" dirty="0" err="1"/>
              <a:t>arduino</a:t>
            </a:r>
            <a:r>
              <a:rPr lang="en-US" u="sng" dirty="0"/>
              <a:t> </a:t>
            </a:r>
            <a:r>
              <a:rPr lang="en-US" u="sng" dirty="0" err="1"/>
              <a:t>uno</a:t>
            </a:r>
            <a:r>
              <a:rPr lang="en-US" u="sng" dirty="0"/>
              <a:t> or any board with ATMEL 328/168.. </a:t>
            </a:r>
            <a:r>
              <a:rPr lang="en-US" u="sng" dirty="0" err="1"/>
              <a:t>diecimila</a:t>
            </a:r>
            <a:r>
              <a:rPr lang="en-US" u="sng" dirty="0"/>
              <a:t>, </a:t>
            </a:r>
            <a:r>
              <a:rPr lang="en-US" u="sng" dirty="0" err="1"/>
              <a:t>duemilanove</a:t>
            </a:r>
            <a:r>
              <a:rPr lang="en-US" u="sng" dirty="0"/>
              <a:t>, </a:t>
            </a:r>
            <a:r>
              <a:rPr lang="en-US" u="sng" dirty="0" err="1"/>
              <a:t>lilypad</a:t>
            </a:r>
            <a:r>
              <a:rPr lang="en-US" u="sng" dirty="0"/>
              <a:t>, </a:t>
            </a:r>
            <a:r>
              <a:rPr lang="en-US" u="sng" dirty="0" err="1"/>
              <a:t>nano</a:t>
            </a:r>
            <a:r>
              <a:rPr lang="en-US" u="sng" dirty="0"/>
              <a:t>, mini...</a:t>
            </a:r>
          </a:p>
          <a:p>
            <a:endParaRPr lang="en-US" u="sng" dirty="0"/>
          </a:p>
          <a:p>
            <a:r>
              <a:rPr lang="en-US" dirty="0"/>
              <a:t>//https://www.instructables.com/id/Arduino-Timer-Interrupts/</a:t>
            </a:r>
          </a:p>
          <a:p>
            <a:r>
              <a:rPr lang="en-US" dirty="0"/>
              <a:t>//this code will enable all three </a:t>
            </a:r>
            <a:r>
              <a:rPr lang="en-US" dirty="0" err="1"/>
              <a:t>arduino</a:t>
            </a:r>
            <a:r>
              <a:rPr lang="en-US" dirty="0"/>
              <a:t> timer interrupts.</a:t>
            </a:r>
          </a:p>
          <a:p>
            <a:r>
              <a:rPr lang="en-US" dirty="0"/>
              <a:t>//timer0 will interrupt at 2kHz, blinking an LED at pin8 at 1KHz</a:t>
            </a:r>
          </a:p>
          <a:p>
            <a:r>
              <a:rPr lang="en-US" dirty="0"/>
              <a:t>//timer1 will interrupt at 1Hz, blinking an LED at pin13 at 0.5Hz</a:t>
            </a:r>
          </a:p>
          <a:p>
            <a:r>
              <a:rPr lang="en-US" dirty="0"/>
              <a:t>//timer2 will interrupt at 8kHz, blinking an LED at pin9 at 4KHz</a:t>
            </a:r>
          </a:p>
          <a:p>
            <a:endParaRPr lang="en-US" u="sng" dirty="0"/>
          </a:p>
          <a:p>
            <a:r>
              <a:rPr lang="en-US" u="sng" dirty="0"/>
              <a:t>//storage variables</a:t>
            </a:r>
          </a:p>
          <a:p>
            <a:r>
              <a:rPr lang="en-US" u="sng" dirty="0" err="1"/>
              <a:t>boolean</a:t>
            </a:r>
            <a:r>
              <a:rPr lang="en-US" u="sng" dirty="0"/>
              <a:t> toggle0 = 0;</a:t>
            </a:r>
          </a:p>
          <a:p>
            <a:r>
              <a:rPr lang="en-US" u="sng" dirty="0" err="1"/>
              <a:t>boolean</a:t>
            </a:r>
            <a:r>
              <a:rPr lang="en-US" u="sng" dirty="0"/>
              <a:t> toggle1 = 0;</a:t>
            </a:r>
          </a:p>
          <a:p>
            <a:r>
              <a:rPr lang="en-US" u="sng" dirty="0" err="1"/>
              <a:t>boolean</a:t>
            </a:r>
            <a:r>
              <a:rPr lang="en-US" u="sng" dirty="0"/>
              <a:t> toggle2 = 0;</a:t>
            </a:r>
          </a:p>
          <a:p>
            <a:endParaRPr lang="en-US" u="sng" dirty="0"/>
          </a:p>
          <a:p>
            <a:r>
              <a:rPr lang="en-US" u="sng" dirty="0"/>
              <a:t>void setup(){</a:t>
            </a:r>
          </a:p>
          <a:p>
            <a:r>
              <a:rPr lang="en-US" u="sng" dirty="0"/>
              <a:t>  </a:t>
            </a:r>
          </a:p>
          <a:p>
            <a:r>
              <a:rPr lang="en-US" u="sng" dirty="0"/>
              <a:t>  //set pins as outputs</a:t>
            </a:r>
          </a:p>
          <a:p>
            <a:r>
              <a:rPr lang="en-US" u="sng" dirty="0"/>
              <a:t>  </a:t>
            </a:r>
            <a:r>
              <a:rPr lang="en-US" u="sng" dirty="0" err="1"/>
              <a:t>pinMode</a:t>
            </a:r>
            <a:r>
              <a:rPr lang="en-US" u="sng" dirty="0"/>
              <a:t>(8, OUTPUT);</a:t>
            </a:r>
          </a:p>
          <a:p>
            <a:r>
              <a:rPr lang="en-US" u="sng" dirty="0"/>
              <a:t>  </a:t>
            </a:r>
            <a:r>
              <a:rPr lang="en-US" u="sng" dirty="0" err="1"/>
              <a:t>pinMode</a:t>
            </a:r>
            <a:r>
              <a:rPr lang="en-US" u="sng" dirty="0"/>
              <a:t>(9, OUTPUT);</a:t>
            </a:r>
          </a:p>
          <a:p>
            <a:r>
              <a:rPr lang="en-US" u="sng" dirty="0"/>
              <a:t>  </a:t>
            </a:r>
            <a:r>
              <a:rPr lang="en-US" u="sng" dirty="0" err="1"/>
              <a:t>pinMode</a:t>
            </a:r>
            <a:r>
              <a:rPr lang="en-US" u="sng" dirty="0"/>
              <a:t>(13, OUTPUT);</a:t>
            </a:r>
          </a:p>
          <a:p>
            <a:endParaRPr lang="en-US" u="sng" dirty="0"/>
          </a:p>
          <a:p>
            <a:r>
              <a:rPr lang="en-US" u="sng" dirty="0"/>
              <a:t>cli();//stop interrupts</a:t>
            </a:r>
          </a:p>
          <a:p>
            <a:endParaRPr lang="en-US" u="sng" dirty="0"/>
          </a:p>
          <a:p>
            <a:r>
              <a:rPr lang="en-US" u="sng" dirty="0"/>
              <a:t>//set timer0 interrupt at 2kHz</a:t>
            </a:r>
          </a:p>
          <a:p>
            <a:r>
              <a:rPr lang="en-US" u="sng" dirty="0"/>
              <a:t>  TCCR0A = 0;// set entire TCCR2A register to 0</a:t>
            </a:r>
          </a:p>
          <a:p>
            <a:r>
              <a:rPr lang="en-US" u="sng" dirty="0"/>
              <a:t>  TCCR0B = 0;// same for TCCR2B</a:t>
            </a:r>
          </a:p>
          <a:p>
            <a:r>
              <a:rPr lang="en-US" u="sng" dirty="0"/>
              <a:t>  TCNT0  = 0;//initialize counter value to 0</a:t>
            </a:r>
          </a:p>
          <a:p>
            <a:r>
              <a:rPr lang="en-US" u="sng" dirty="0"/>
              <a:t>  // set compare match register for 2khz increments</a:t>
            </a:r>
          </a:p>
          <a:p>
            <a:r>
              <a:rPr lang="en-US" u="sng" dirty="0"/>
              <a:t>  OCR0A = 124;// = (16*10^6) / (2000*64) - 1 (must be &lt;256)</a:t>
            </a:r>
          </a:p>
          <a:p>
            <a:r>
              <a:rPr lang="en-US" u="sng" dirty="0"/>
              <a:t>  // turn on CTC mode</a:t>
            </a:r>
          </a:p>
          <a:p>
            <a:r>
              <a:rPr lang="en-US" u="sng" dirty="0"/>
              <a:t>  TCCR0A |= (1 &lt;&lt; WGM01);</a:t>
            </a:r>
          </a:p>
          <a:p>
            <a:r>
              <a:rPr lang="en-US" u="sng" dirty="0"/>
              <a:t>  // Set CS01 and CS00 bits for 64 </a:t>
            </a:r>
            <a:r>
              <a:rPr lang="en-US" u="sng" dirty="0" err="1"/>
              <a:t>prescaler</a:t>
            </a:r>
            <a:endParaRPr lang="en-US" u="sng" dirty="0"/>
          </a:p>
          <a:p>
            <a:r>
              <a:rPr lang="en-US" u="sng" dirty="0"/>
              <a:t>  TCCR0B |= (1 &lt;&lt; CS01) | (1 &lt;&lt; CS00);   </a:t>
            </a:r>
          </a:p>
          <a:p>
            <a:r>
              <a:rPr lang="en-US" u="sng" dirty="0"/>
              <a:t>  // enable timer compare interrupt</a:t>
            </a:r>
          </a:p>
          <a:p>
            <a:r>
              <a:rPr lang="en-US" u="sng" dirty="0"/>
              <a:t>  TIMSK0 |= (1 &lt;&lt; OCIE0A);</a:t>
            </a:r>
          </a:p>
          <a:p>
            <a:endParaRPr lang="en-US" u="sng" dirty="0"/>
          </a:p>
          <a:p>
            <a:r>
              <a:rPr lang="en-US" u="sng" dirty="0"/>
              <a:t>//set timer1 interrupt at 1Hz</a:t>
            </a:r>
          </a:p>
          <a:p>
            <a:r>
              <a:rPr lang="en-US" u="sng" dirty="0"/>
              <a:t>  TCCR1A = 0;// set entire TCCR1A register to 0</a:t>
            </a:r>
          </a:p>
          <a:p>
            <a:r>
              <a:rPr lang="en-US" u="sng" dirty="0"/>
              <a:t>  TCCR1B = 0;// same for TCCR1B</a:t>
            </a:r>
          </a:p>
          <a:p>
            <a:r>
              <a:rPr lang="en-US" u="sng" dirty="0"/>
              <a:t>  TCNT1  = 0;//initialize counter value to 0</a:t>
            </a:r>
          </a:p>
          <a:p>
            <a:r>
              <a:rPr lang="en-US" u="sng" dirty="0"/>
              <a:t>  // set compare match register for 1hz increments</a:t>
            </a:r>
          </a:p>
          <a:p>
            <a:r>
              <a:rPr lang="en-US" u="sng" dirty="0"/>
              <a:t>  OCR1A = 15624;// = (16*10^6) / (1*1024) - 1 (must be &lt;65536)</a:t>
            </a:r>
          </a:p>
          <a:p>
            <a:r>
              <a:rPr lang="en-US" u="sng" dirty="0"/>
              <a:t>  // turn on CTC mode</a:t>
            </a:r>
          </a:p>
          <a:p>
            <a:r>
              <a:rPr lang="en-US" u="sng" dirty="0"/>
              <a:t>  TCCR1B |= (1 &lt;&lt; WGM12);</a:t>
            </a:r>
          </a:p>
          <a:p>
            <a:r>
              <a:rPr lang="en-US" u="sng" dirty="0"/>
              <a:t>  // Set CS12 and CS10 bits for 1024 </a:t>
            </a:r>
            <a:r>
              <a:rPr lang="en-US" u="sng" dirty="0" err="1"/>
              <a:t>prescaler</a:t>
            </a:r>
            <a:endParaRPr lang="en-US" u="sng" dirty="0"/>
          </a:p>
          <a:p>
            <a:r>
              <a:rPr lang="en-US" u="sng" dirty="0"/>
              <a:t>  TCCR1B |= (1 &lt;&lt; CS12) | (1 &lt;&lt; CS10);  </a:t>
            </a:r>
          </a:p>
          <a:p>
            <a:r>
              <a:rPr lang="en-US" u="sng" dirty="0"/>
              <a:t>  // enable timer compare interrupt</a:t>
            </a:r>
          </a:p>
          <a:p>
            <a:r>
              <a:rPr lang="en-US" u="sng" dirty="0"/>
              <a:t>  TIMSK1 |= (1 &lt;&lt; OCIE1A);</a:t>
            </a:r>
          </a:p>
          <a:p>
            <a:endParaRPr lang="en-US" u="sng" dirty="0"/>
          </a:p>
          <a:p>
            <a:r>
              <a:rPr lang="en-US" u="sng" dirty="0"/>
              <a:t>//set timer2 interrupt at 8kHz</a:t>
            </a:r>
          </a:p>
          <a:p>
            <a:r>
              <a:rPr lang="en-US" u="sng" dirty="0"/>
              <a:t>  TCCR2A = 0;// set entire TCCR2A register to 0</a:t>
            </a:r>
          </a:p>
          <a:p>
            <a:r>
              <a:rPr lang="en-US" u="sng" dirty="0"/>
              <a:t>  TCCR2B = 0;// same for TCCR2B</a:t>
            </a:r>
          </a:p>
          <a:p>
            <a:r>
              <a:rPr lang="en-US" u="sng" dirty="0"/>
              <a:t>  TCNT2  = 0;//initialize counter value to 0</a:t>
            </a:r>
          </a:p>
          <a:p>
            <a:r>
              <a:rPr lang="en-US" u="sng" dirty="0"/>
              <a:t>  // set compare match register for 8khz increments</a:t>
            </a:r>
          </a:p>
          <a:p>
            <a:r>
              <a:rPr lang="en-US" u="sng" dirty="0"/>
              <a:t>  OCR2A = 249;// = (16*10^6) / (8000*8) - 1 (must be &lt;256)</a:t>
            </a:r>
          </a:p>
          <a:p>
            <a:r>
              <a:rPr lang="en-US" u="sng" dirty="0"/>
              <a:t>  // turn on CTC mode</a:t>
            </a:r>
          </a:p>
          <a:p>
            <a:r>
              <a:rPr lang="en-US" u="sng" dirty="0"/>
              <a:t>  TCCR2A |= (1 &lt;&lt; WGM21);</a:t>
            </a:r>
          </a:p>
          <a:p>
            <a:r>
              <a:rPr lang="en-US" u="sng" dirty="0"/>
              <a:t>  // Set CS21 bit for 8 </a:t>
            </a:r>
            <a:r>
              <a:rPr lang="en-US" u="sng" dirty="0" err="1"/>
              <a:t>prescaler</a:t>
            </a:r>
            <a:endParaRPr lang="en-US" u="sng" dirty="0"/>
          </a:p>
          <a:p>
            <a:r>
              <a:rPr lang="en-US" u="sng" dirty="0"/>
              <a:t>  TCCR2B |= (1 &lt;&lt; CS21);   </a:t>
            </a:r>
          </a:p>
          <a:p>
            <a:r>
              <a:rPr lang="en-US" u="sng" dirty="0"/>
              <a:t>  // enable timer compare interrupt</a:t>
            </a:r>
          </a:p>
          <a:p>
            <a:r>
              <a:rPr lang="en-US" u="sng" dirty="0"/>
              <a:t>  TIMSK2 |= (1 &lt;&lt; OCIE2A);</a:t>
            </a:r>
          </a:p>
          <a:p>
            <a:endParaRPr lang="en-US" u="sng" dirty="0"/>
          </a:p>
          <a:p>
            <a:endParaRPr lang="en-US" u="sng" dirty="0"/>
          </a:p>
          <a:p>
            <a:r>
              <a:rPr lang="en-US" u="sng" dirty="0" err="1"/>
              <a:t>sei</a:t>
            </a:r>
            <a:r>
              <a:rPr lang="en-US" u="sng" dirty="0"/>
              <a:t>();//allow interrupts</a:t>
            </a:r>
          </a:p>
          <a:p>
            <a:endParaRPr lang="en-US" u="sng" dirty="0"/>
          </a:p>
          <a:p>
            <a:r>
              <a:rPr lang="en-US" u="sng" dirty="0"/>
              <a:t>}//end setup</a:t>
            </a:r>
          </a:p>
          <a:p>
            <a:endParaRPr lang="en-US" u="sng" dirty="0"/>
          </a:p>
          <a:p>
            <a:r>
              <a:rPr lang="en-US" u="sng" dirty="0"/>
              <a:t>ISR(TIMER0_COMPA_vect){//timer0 interrupt 2kHz toggles pin 8</a:t>
            </a:r>
          </a:p>
          <a:p>
            <a:r>
              <a:rPr lang="en-US" u="sng" dirty="0"/>
              <a:t>//generates pulse wave of frequency 2kHz/2 = 1kHz (takes two cycles for full wave- toggle high then toggle low)</a:t>
            </a:r>
          </a:p>
          <a:p>
            <a:r>
              <a:rPr lang="en-US" u="sng" dirty="0"/>
              <a:t>  if (toggle0){</a:t>
            </a:r>
          </a:p>
          <a:p>
            <a:r>
              <a:rPr lang="en-US" u="sng" dirty="0"/>
              <a:t>    </a:t>
            </a:r>
            <a:r>
              <a:rPr lang="en-US" u="sng" dirty="0" err="1"/>
              <a:t>digitalWrite</a:t>
            </a:r>
            <a:r>
              <a:rPr lang="en-US" u="sng" dirty="0"/>
              <a:t>(8,HIGH);</a:t>
            </a:r>
          </a:p>
          <a:p>
            <a:r>
              <a:rPr lang="en-US" u="sng" dirty="0"/>
              <a:t>    toggle0 = 0;</a:t>
            </a:r>
          </a:p>
          <a:p>
            <a:r>
              <a:rPr lang="en-US" u="sng" dirty="0"/>
              <a:t>  }</a:t>
            </a:r>
          </a:p>
          <a:p>
            <a:r>
              <a:rPr lang="en-US" u="sng" dirty="0"/>
              <a:t>  else{</a:t>
            </a:r>
          </a:p>
          <a:p>
            <a:r>
              <a:rPr lang="en-US" u="sng" dirty="0"/>
              <a:t>    </a:t>
            </a:r>
            <a:r>
              <a:rPr lang="en-US" u="sng" dirty="0" err="1"/>
              <a:t>digitalWrite</a:t>
            </a:r>
            <a:r>
              <a:rPr lang="en-US" u="sng" dirty="0"/>
              <a:t>(8,LOW);</a:t>
            </a:r>
          </a:p>
          <a:p>
            <a:r>
              <a:rPr lang="en-US" u="sng" dirty="0"/>
              <a:t>    toggle0 = 1;</a:t>
            </a:r>
          </a:p>
          <a:p>
            <a:r>
              <a:rPr lang="en-US" u="sng" dirty="0"/>
              <a:t>  }</a:t>
            </a:r>
          </a:p>
          <a:p>
            <a:r>
              <a:rPr lang="en-US" u="sng" dirty="0"/>
              <a:t>}</a:t>
            </a:r>
          </a:p>
          <a:p>
            <a:endParaRPr lang="en-US" u="sng" dirty="0"/>
          </a:p>
          <a:p>
            <a:r>
              <a:rPr lang="en-US" u="sng" dirty="0"/>
              <a:t>ISR(TIMER1_COMPA_vect){//timer1 interrupt 1Hz toggles pin 13 (LED)</a:t>
            </a:r>
          </a:p>
          <a:p>
            <a:r>
              <a:rPr lang="en-US" u="sng" dirty="0"/>
              <a:t>//generates pulse wave of frequency 1Hz/2 = 0.5kHz (takes two cycles for full wave- toggle high then toggle low)</a:t>
            </a:r>
          </a:p>
          <a:p>
            <a:r>
              <a:rPr lang="en-US" u="sng" dirty="0"/>
              <a:t>  if (toggle1){</a:t>
            </a:r>
          </a:p>
          <a:p>
            <a:r>
              <a:rPr lang="en-US" u="sng" dirty="0"/>
              <a:t>    </a:t>
            </a:r>
            <a:r>
              <a:rPr lang="en-US" u="sng" dirty="0" err="1"/>
              <a:t>digitalWrite</a:t>
            </a:r>
            <a:r>
              <a:rPr lang="en-US" u="sng" dirty="0"/>
              <a:t>(13,HIGH);</a:t>
            </a:r>
          </a:p>
          <a:p>
            <a:r>
              <a:rPr lang="en-US" u="sng" dirty="0"/>
              <a:t>    toggle1 = 0;</a:t>
            </a:r>
          </a:p>
          <a:p>
            <a:r>
              <a:rPr lang="en-US" u="sng" dirty="0"/>
              <a:t>  }</a:t>
            </a:r>
          </a:p>
          <a:p>
            <a:r>
              <a:rPr lang="en-US" u="sng" dirty="0"/>
              <a:t>  else{</a:t>
            </a:r>
          </a:p>
          <a:p>
            <a:r>
              <a:rPr lang="en-US" u="sng" dirty="0"/>
              <a:t>    </a:t>
            </a:r>
            <a:r>
              <a:rPr lang="en-US" u="sng" dirty="0" err="1"/>
              <a:t>digitalWrite</a:t>
            </a:r>
            <a:r>
              <a:rPr lang="en-US" u="sng" dirty="0"/>
              <a:t>(13,LOW);</a:t>
            </a:r>
          </a:p>
          <a:p>
            <a:r>
              <a:rPr lang="en-US" u="sng" dirty="0"/>
              <a:t>    toggle1 = 1;</a:t>
            </a:r>
          </a:p>
          <a:p>
            <a:r>
              <a:rPr lang="en-US" u="sng" dirty="0"/>
              <a:t>  }</a:t>
            </a:r>
          </a:p>
          <a:p>
            <a:r>
              <a:rPr lang="en-US" u="sng" dirty="0"/>
              <a:t>}</a:t>
            </a:r>
          </a:p>
          <a:p>
            <a:r>
              <a:rPr lang="en-US" u="sng" dirty="0"/>
              <a:t>  </a:t>
            </a:r>
          </a:p>
          <a:p>
            <a:r>
              <a:rPr lang="en-US" u="sng" dirty="0"/>
              <a:t>ISR(TIMER2_COMPA_vect){//timer1 interrupt 8kHz toggles pin 9</a:t>
            </a:r>
          </a:p>
          <a:p>
            <a:r>
              <a:rPr lang="en-US" u="sng" dirty="0"/>
              <a:t>//generates pulse wave of frequency 8kHz/2 = 4kHz (takes two cycles for full wave- toggle high then toggle low)</a:t>
            </a:r>
          </a:p>
          <a:p>
            <a:r>
              <a:rPr lang="en-US" u="sng" dirty="0"/>
              <a:t>  if (toggle2){</a:t>
            </a:r>
          </a:p>
          <a:p>
            <a:r>
              <a:rPr lang="en-US" u="sng" dirty="0"/>
              <a:t>    </a:t>
            </a:r>
            <a:r>
              <a:rPr lang="en-US" u="sng" dirty="0" err="1"/>
              <a:t>digitalWrite</a:t>
            </a:r>
            <a:r>
              <a:rPr lang="en-US" u="sng" dirty="0"/>
              <a:t>(9,HIGH);</a:t>
            </a:r>
          </a:p>
          <a:p>
            <a:r>
              <a:rPr lang="en-US" u="sng" dirty="0"/>
              <a:t>    toggle2 = 0;</a:t>
            </a:r>
          </a:p>
          <a:p>
            <a:r>
              <a:rPr lang="en-US" u="sng" dirty="0"/>
              <a:t>  }</a:t>
            </a:r>
          </a:p>
          <a:p>
            <a:r>
              <a:rPr lang="en-US" u="sng" dirty="0"/>
              <a:t>  else{</a:t>
            </a:r>
          </a:p>
          <a:p>
            <a:r>
              <a:rPr lang="en-US" u="sng" dirty="0"/>
              <a:t>    </a:t>
            </a:r>
            <a:r>
              <a:rPr lang="en-US" u="sng" dirty="0" err="1"/>
              <a:t>digitalWrite</a:t>
            </a:r>
            <a:r>
              <a:rPr lang="en-US" u="sng" dirty="0"/>
              <a:t>(9,LOW);</a:t>
            </a:r>
          </a:p>
          <a:p>
            <a:r>
              <a:rPr lang="en-US" u="sng" dirty="0"/>
              <a:t>    toggle2 = 1;</a:t>
            </a:r>
          </a:p>
          <a:p>
            <a:r>
              <a:rPr lang="en-US" u="sng" dirty="0"/>
              <a:t>  }</a:t>
            </a:r>
          </a:p>
          <a:p>
            <a:r>
              <a:rPr lang="en-US" u="sng" dirty="0"/>
              <a:t>}</a:t>
            </a:r>
          </a:p>
          <a:p>
            <a:endParaRPr lang="en-US" u="sng" dirty="0"/>
          </a:p>
          <a:p>
            <a:endParaRPr lang="en-US" u="sng" dirty="0"/>
          </a:p>
          <a:p>
            <a:r>
              <a:rPr lang="en-US" u="sng" dirty="0"/>
              <a:t>void loop(){</a:t>
            </a:r>
          </a:p>
          <a:p>
            <a:r>
              <a:rPr lang="en-US" u="sng" dirty="0"/>
              <a:t>  //do other things here</a:t>
            </a:r>
          </a:p>
          <a:p>
            <a:r>
              <a:rPr lang="en-US" u="sng" dirty="0"/>
              <a:t>}</a:t>
            </a:r>
          </a:p>
          <a:p>
            <a:r>
              <a:rPr lang="en-US" u="sng" dirty="0"/>
              <a:t/>
            </a:r>
            <a:br>
              <a:rPr lang="en-US" u="sng" dirty="0"/>
            </a:br>
            <a:endParaRPr lang="en-US" dirty="0" smtClean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Stem4: Arduino and Computer vision, v.0.b2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8E0B-1669-45B5-A129-F4C05477748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1331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Test 5.2 </a:t>
            </a:r>
            <a:r>
              <a:rPr lang="en-US" altLang="zh-TW" dirty="0"/>
              <a:t>E</a:t>
            </a:r>
            <a:r>
              <a:rPr lang="en-US" dirty="0" smtClean="0"/>
              <a:t>xternal interrupt test</a:t>
            </a:r>
            <a:endParaRPr lang="en-US" altLang="en-US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Interrupt arises whenever the normal flow of a program has to be halted temporarily to another routine.</a:t>
            </a:r>
          </a:p>
          <a:p>
            <a:pPr lvl="1" eaLnBrk="1" hangingPunct="1"/>
            <a:r>
              <a:rPr lang="en-GB" altLang="en-US" dirty="0" smtClean="0"/>
              <a:t>For example to serv</a:t>
            </a:r>
            <a:r>
              <a:rPr lang="en-GB" altLang="zh-TW" dirty="0" smtClean="0"/>
              <a:t>e</a:t>
            </a:r>
            <a:r>
              <a:rPr lang="en-GB" altLang="en-US" dirty="0" smtClean="0"/>
              <a:t> an interrupt</a:t>
            </a:r>
            <a:r>
              <a:rPr lang="en-GB" altLang="zh-TW" dirty="0" smtClean="0"/>
              <a:t> (IRQ)</a:t>
            </a:r>
            <a:r>
              <a:rPr lang="en-GB" altLang="en-US" dirty="0" smtClean="0"/>
              <a:t> f</a:t>
            </a:r>
            <a:r>
              <a:rPr lang="en-GB" altLang="zh-TW" dirty="0" smtClean="0"/>
              <a:t>or a hardware key press input</a:t>
            </a:r>
          </a:p>
          <a:p>
            <a:pPr lvl="1" eaLnBrk="1" hangingPunct="1"/>
            <a:r>
              <a:rPr lang="en-GB" altLang="en-US" dirty="0" smtClean="0"/>
              <a:t>The LED will toggle (change state: from high to low, or low to high) when the push button is depressed once.</a:t>
            </a:r>
            <a:endParaRPr lang="en-US" altLang="en-US" dirty="0" smtClean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CEG2400 12SWI, and 14. init V7a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322A2B2-31E2-46B6-B9F0-C6BA4C055CD7}" type="slidenum">
              <a:rPr lang="en-US" altLang="en-US">
                <a:solidFill>
                  <a:srgbClr val="898989"/>
                </a:solidFill>
              </a:rPr>
              <a:pPr/>
              <a:t>9</a:t>
            </a:fld>
            <a:endParaRPr lang="en-US" altLang="en-US">
              <a:solidFill>
                <a:srgbClr val="898989"/>
              </a:solidFill>
            </a:endParaRPr>
          </a:p>
        </p:txBody>
      </p:sp>
      <p:sp>
        <p:nvSpPr>
          <p:cNvPr id="9222" name="Rectangle 4"/>
          <p:cNvSpPr>
            <a:spLocks noChangeArrowheads="1"/>
          </p:cNvSpPr>
          <p:nvPr/>
        </p:nvSpPr>
        <p:spPr bwMode="auto">
          <a:xfrm>
            <a:off x="5584944" y="4791386"/>
            <a:ext cx="1219200" cy="9906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1800" dirty="0" smtClean="0">
                <a:latin typeface="Arial" charset="0"/>
              </a:rPr>
              <a:t>Arduino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1800" dirty="0" smtClean="0">
                <a:latin typeface="Arial" charset="0"/>
              </a:rPr>
              <a:t>Computer</a:t>
            </a:r>
            <a:endParaRPr lang="en-US" altLang="en-US" sz="1800" dirty="0">
              <a:latin typeface="Arial" charset="0"/>
            </a:endParaRPr>
          </a:p>
        </p:txBody>
      </p:sp>
      <p:sp>
        <p:nvSpPr>
          <p:cNvPr id="9223" name="Line 5"/>
          <p:cNvSpPr>
            <a:spLocks noChangeShapeType="1"/>
          </p:cNvSpPr>
          <p:nvPr/>
        </p:nvSpPr>
        <p:spPr bwMode="auto">
          <a:xfrm>
            <a:off x="3203694" y="5286686"/>
            <a:ext cx="2381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9224" name="Picture 6" descr="MPj0409693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5070474"/>
            <a:ext cx="825500" cy="124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4800600"/>
            <a:ext cx="1711206" cy="140499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5798" y="4396697"/>
            <a:ext cx="1809052" cy="1980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6961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422</TotalTime>
  <Words>2245</Words>
  <Application>Microsoft Office PowerPoint</Application>
  <PresentationFormat>On-screen Show (4:3)</PresentationFormat>
  <Paragraphs>374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新細明體</vt:lpstr>
      <vt:lpstr>Office Theme</vt:lpstr>
      <vt:lpstr>Stem 5 Arduino timer interrupt and external interrupt</vt:lpstr>
      <vt:lpstr>Overview</vt:lpstr>
      <vt:lpstr>What is interrupt?</vt:lpstr>
      <vt:lpstr>Application examples</vt:lpstr>
      <vt:lpstr>TEst5.1 Blink LEDs at different frequencies.</vt:lpstr>
      <vt:lpstr>Setup test5.1.ino</vt:lpstr>
      <vt:lpstr>ISR Interrupt service routines of test5.1.ino</vt:lpstr>
      <vt:lpstr>Test5.1 code (full code) https://www.instructables.com/id/Arduino-Timer-Interrupts/  </vt:lpstr>
      <vt:lpstr>Test 5.2 External interrupt test</vt:lpstr>
      <vt:lpstr>Test5.2 external interrupt code https://www.allaboutcircuits.com/technical-articles/using-interrupts-on-arduino/ The resistor (10K) and capacitor (10uF) attached to the push button are used to minimize the denounce problem </vt:lpstr>
      <vt:lpstr>Test 5.2 External interrupt  Full code</vt:lpstr>
    </vt:vector>
  </TitlesOfParts>
  <Company>CUHK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Stem 4 Arduino and computer vision</dc:title>
  <dc:creator>khwong</dc:creator>
  <cp:lastModifiedBy>khwong</cp:lastModifiedBy>
  <cp:revision>42</cp:revision>
  <dcterms:created xsi:type="dcterms:W3CDTF">2020-02-01T08:16:37Z</dcterms:created>
  <dcterms:modified xsi:type="dcterms:W3CDTF">2020-02-22T10:07:17Z</dcterms:modified>
</cp:coreProperties>
</file>