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7" r:id="rId2"/>
    <p:sldId id="341" r:id="rId3"/>
    <p:sldId id="258" r:id="rId4"/>
    <p:sldId id="316" r:id="rId5"/>
    <p:sldId id="301" r:id="rId6"/>
    <p:sldId id="349" r:id="rId7"/>
    <p:sldId id="384" r:id="rId8"/>
    <p:sldId id="330" r:id="rId9"/>
    <p:sldId id="259" r:id="rId10"/>
    <p:sldId id="302" r:id="rId11"/>
    <p:sldId id="287" r:id="rId12"/>
    <p:sldId id="288" r:id="rId13"/>
    <p:sldId id="261" r:id="rId14"/>
    <p:sldId id="431" r:id="rId15"/>
    <p:sldId id="432" r:id="rId16"/>
    <p:sldId id="433" r:id="rId17"/>
    <p:sldId id="303" r:id="rId18"/>
    <p:sldId id="290" r:id="rId19"/>
    <p:sldId id="289" r:id="rId20"/>
    <p:sldId id="344" r:id="rId21"/>
    <p:sldId id="343" r:id="rId22"/>
    <p:sldId id="345" r:id="rId23"/>
    <p:sldId id="346" r:id="rId24"/>
    <p:sldId id="420" r:id="rId25"/>
    <p:sldId id="273" r:id="rId26"/>
    <p:sldId id="382" r:id="rId27"/>
    <p:sldId id="298" r:id="rId28"/>
    <p:sldId id="296" r:id="rId29"/>
    <p:sldId id="300" r:id="rId30"/>
    <p:sldId id="297" r:id="rId31"/>
    <p:sldId id="281" r:id="rId32"/>
    <p:sldId id="295" r:id="rId33"/>
    <p:sldId id="293" r:id="rId34"/>
    <p:sldId id="294" r:id="rId35"/>
    <p:sldId id="409" r:id="rId36"/>
    <p:sldId id="407" r:id="rId37"/>
    <p:sldId id="267" r:id="rId38"/>
    <p:sldId id="348" r:id="rId39"/>
    <p:sldId id="378" r:id="rId40"/>
    <p:sldId id="305" r:id="rId41"/>
    <p:sldId id="304" r:id="rId42"/>
    <p:sldId id="283" r:id="rId43"/>
    <p:sldId id="437" r:id="rId44"/>
    <p:sldId id="306" r:id="rId45"/>
    <p:sldId id="307" r:id="rId46"/>
    <p:sldId id="308" r:id="rId47"/>
    <p:sldId id="365" r:id="rId48"/>
    <p:sldId id="313" r:id="rId49"/>
    <p:sldId id="430" r:id="rId50"/>
    <p:sldId id="429" r:id="rId51"/>
    <p:sldId id="314" r:id="rId52"/>
    <p:sldId id="317" r:id="rId53"/>
    <p:sldId id="318" r:id="rId54"/>
    <p:sldId id="319" r:id="rId55"/>
    <p:sldId id="369" r:id="rId56"/>
    <p:sldId id="401" r:id="rId57"/>
    <p:sldId id="370" r:id="rId58"/>
    <p:sldId id="376" r:id="rId59"/>
    <p:sldId id="383" r:id="rId60"/>
    <p:sldId id="321" r:id="rId61"/>
    <p:sldId id="320" r:id="rId62"/>
    <p:sldId id="323" r:id="rId63"/>
    <p:sldId id="392" r:id="rId64"/>
    <p:sldId id="393" r:id="rId65"/>
    <p:sldId id="394" r:id="rId66"/>
    <p:sldId id="322" r:id="rId67"/>
    <p:sldId id="356" r:id="rId68"/>
    <p:sldId id="324" r:id="rId69"/>
    <p:sldId id="325" r:id="rId70"/>
    <p:sldId id="326" r:id="rId71"/>
    <p:sldId id="327" r:id="rId72"/>
    <p:sldId id="328" r:id="rId73"/>
    <p:sldId id="388" r:id="rId74"/>
    <p:sldId id="362" r:id="rId75"/>
    <p:sldId id="391" r:id="rId76"/>
    <p:sldId id="351" r:id="rId77"/>
    <p:sldId id="350" r:id="rId78"/>
    <p:sldId id="371" r:id="rId79"/>
    <p:sldId id="368" r:id="rId80"/>
    <p:sldId id="377" r:id="rId81"/>
    <p:sldId id="386" r:id="rId82"/>
    <p:sldId id="354" r:id="rId83"/>
    <p:sldId id="355" r:id="rId84"/>
    <p:sldId id="357" r:id="rId85"/>
    <p:sldId id="358" r:id="rId86"/>
    <p:sldId id="359" r:id="rId87"/>
    <p:sldId id="360" r:id="rId88"/>
    <p:sldId id="361" r:id="rId89"/>
    <p:sldId id="372" r:id="rId90"/>
    <p:sldId id="366" r:id="rId91"/>
    <p:sldId id="367" r:id="rId92"/>
    <p:sldId id="373" r:id="rId93"/>
    <p:sldId id="374" r:id="rId94"/>
    <p:sldId id="375" r:id="rId95"/>
    <p:sldId id="379" r:id="rId96"/>
    <p:sldId id="403" r:id="rId97"/>
    <p:sldId id="406" r:id="rId98"/>
    <p:sldId id="428" r:id="rId99"/>
    <p:sldId id="427" r:id="rId100"/>
    <p:sldId id="405" r:id="rId101"/>
    <p:sldId id="381" r:id="rId102"/>
    <p:sldId id="424" r:id="rId103"/>
    <p:sldId id="380" r:id="rId104"/>
    <p:sldId id="426" r:id="rId105"/>
    <p:sldId id="423" r:id="rId106"/>
    <p:sldId id="425" r:id="rId107"/>
    <p:sldId id="385" r:id="rId108"/>
    <p:sldId id="419" r:id="rId109"/>
    <p:sldId id="390" r:id="rId110"/>
    <p:sldId id="395" r:id="rId111"/>
    <p:sldId id="396" r:id="rId112"/>
    <p:sldId id="397" r:id="rId113"/>
    <p:sldId id="398" r:id="rId114"/>
    <p:sldId id="399" r:id="rId115"/>
    <p:sldId id="400" r:id="rId116"/>
    <p:sldId id="284" r:id="rId117"/>
    <p:sldId id="363" r:id="rId118"/>
    <p:sldId id="364" r:id="rId119"/>
    <p:sldId id="299" r:id="rId120"/>
    <p:sldId id="315" r:id="rId121"/>
    <p:sldId id="387" r:id="rId122"/>
    <p:sldId id="402" r:id="rId123"/>
    <p:sldId id="414" r:id="rId124"/>
    <p:sldId id="413" r:id="rId125"/>
    <p:sldId id="410" r:id="rId126"/>
    <p:sldId id="411" r:id="rId127"/>
    <p:sldId id="436" r:id="rId128"/>
    <p:sldId id="418" r:id="rId129"/>
    <p:sldId id="421" r:id="rId130"/>
    <p:sldId id="422" r:id="rId131"/>
    <p:sldId id="434" r:id="rId132"/>
    <p:sldId id="435" r:id="rId1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ECCF6-B2B6-4FE3-A78C-E0D912AD2AA0}" type="datetimeFigureOut">
              <a:rPr lang="en-US" smtClean="0"/>
              <a:t>12/5/2023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F8CF3-826E-4A19-830E-E0AB3044379D}" type="slidenum">
              <a:rPr lang="en-US" smtClean="0"/>
              <a:t>‹#›</a:t>
            </a:fld>
            <a:endParaRPr lang="en-US"/>
          </a:p>
        </p:txBody>
      </p:sp>
    </p:spTree>
    <p:extLst>
      <p:ext uri="{BB962C8B-B14F-4D97-AF65-F5344CB8AC3E}">
        <p14:creationId xmlns:p14="http://schemas.microsoft.com/office/powerpoint/2010/main" val="366285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1</a:t>
            </a:fld>
            <a:endParaRPr lang="en-US"/>
          </a:p>
        </p:txBody>
      </p:sp>
    </p:spTree>
    <p:extLst>
      <p:ext uri="{BB962C8B-B14F-4D97-AF65-F5344CB8AC3E}">
        <p14:creationId xmlns:p14="http://schemas.microsoft.com/office/powerpoint/2010/main" val="222332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74</a:t>
            </a:fld>
            <a:endParaRPr lang="en-US"/>
          </a:p>
        </p:txBody>
      </p:sp>
    </p:spTree>
    <p:extLst>
      <p:ext uri="{BB962C8B-B14F-4D97-AF65-F5344CB8AC3E}">
        <p14:creationId xmlns:p14="http://schemas.microsoft.com/office/powerpoint/2010/main" val="425744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75</a:t>
            </a:fld>
            <a:endParaRPr lang="en-US"/>
          </a:p>
        </p:txBody>
      </p:sp>
    </p:spTree>
    <p:extLst>
      <p:ext uri="{BB962C8B-B14F-4D97-AF65-F5344CB8AC3E}">
        <p14:creationId xmlns:p14="http://schemas.microsoft.com/office/powerpoint/2010/main" val="171579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79</a:t>
            </a:fld>
            <a:endParaRPr lang="en-US"/>
          </a:p>
        </p:txBody>
      </p:sp>
    </p:spTree>
    <p:extLst>
      <p:ext uri="{BB962C8B-B14F-4D97-AF65-F5344CB8AC3E}">
        <p14:creationId xmlns:p14="http://schemas.microsoft.com/office/powerpoint/2010/main" val="176262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81</a:t>
            </a:fld>
            <a:endParaRPr lang="en-US"/>
          </a:p>
        </p:txBody>
      </p:sp>
    </p:spTree>
    <p:extLst>
      <p:ext uri="{BB962C8B-B14F-4D97-AF65-F5344CB8AC3E}">
        <p14:creationId xmlns:p14="http://schemas.microsoft.com/office/powerpoint/2010/main" val="307646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94</a:t>
            </a:fld>
            <a:endParaRPr lang="en-US"/>
          </a:p>
        </p:txBody>
      </p:sp>
    </p:spTree>
    <p:extLst>
      <p:ext uri="{BB962C8B-B14F-4D97-AF65-F5344CB8AC3E}">
        <p14:creationId xmlns:p14="http://schemas.microsoft.com/office/powerpoint/2010/main" val="238787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95</a:t>
            </a:fld>
            <a:endParaRPr lang="en-US"/>
          </a:p>
        </p:txBody>
      </p:sp>
    </p:spTree>
    <p:extLst>
      <p:ext uri="{BB962C8B-B14F-4D97-AF65-F5344CB8AC3E}">
        <p14:creationId xmlns:p14="http://schemas.microsoft.com/office/powerpoint/2010/main" val="294169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96</a:t>
            </a:fld>
            <a:endParaRPr lang="en-US"/>
          </a:p>
        </p:txBody>
      </p:sp>
    </p:spTree>
    <p:extLst>
      <p:ext uri="{BB962C8B-B14F-4D97-AF65-F5344CB8AC3E}">
        <p14:creationId xmlns:p14="http://schemas.microsoft.com/office/powerpoint/2010/main" val="4115706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103</a:t>
            </a:fld>
            <a:endParaRPr lang="en-US"/>
          </a:p>
        </p:txBody>
      </p:sp>
    </p:spTree>
    <p:extLst>
      <p:ext uri="{BB962C8B-B14F-4D97-AF65-F5344CB8AC3E}">
        <p14:creationId xmlns:p14="http://schemas.microsoft.com/office/powerpoint/2010/main" val="44641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9</a:t>
            </a:fld>
            <a:endParaRPr lang="en-US"/>
          </a:p>
        </p:txBody>
      </p:sp>
    </p:spTree>
    <p:extLst>
      <p:ext uri="{BB962C8B-B14F-4D97-AF65-F5344CB8AC3E}">
        <p14:creationId xmlns:p14="http://schemas.microsoft.com/office/powerpoint/2010/main" val="388057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20</a:t>
            </a:fld>
            <a:endParaRPr lang="en-US"/>
          </a:p>
        </p:txBody>
      </p:sp>
    </p:spTree>
    <p:extLst>
      <p:ext uri="{BB962C8B-B14F-4D97-AF65-F5344CB8AC3E}">
        <p14:creationId xmlns:p14="http://schemas.microsoft.com/office/powerpoint/2010/main" val="26760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33</a:t>
            </a:fld>
            <a:endParaRPr lang="en-US"/>
          </a:p>
        </p:txBody>
      </p:sp>
    </p:spTree>
    <p:extLst>
      <p:ext uri="{BB962C8B-B14F-4D97-AF65-F5344CB8AC3E}">
        <p14:creationId xmlns:p14="http://schemas.microsoft.com/office/powerpoint/2010/main" val="362728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45</a:t>
            </a:fld>
            <a:endParaRPr lang="en-US"/>
          </a:p>
        </p:txBody>
      </p:sp>
    </p:spTree>
    <p:extLst>
      <p:ext uri="{BB962C8B-B14F-4D97-AF65-F5344CB8AC3E}">
        <p14:creationId xmlns:p14="http://schemas.microsoft.com/office/powerpoint/2010/main" val="208247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57</a:t>
            </a:fld>
            <a:endParaRPr lang="en-US"/>
          </a:p>
        </p:txBody>
      </p:sp>
    </p:spTree>
    <p:extLst>
      <p:ext uri="{BB962C8B-B14F-4D97-AF65-F5344CB8AC3E}">
        <p14:creationId xmlns:p14="http://schemas.microsoft.com/office/powerpoint/2010/main" val="104516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61</a:t>
            </a:fld>
            <a:endParaRPr lang="en-US"/>
          </a:p>
        </p:txBody>
      </p:sp>
    </p:spTree>
    <p:extLst>
      <p:ext uri="{BB962C8B-B14F-4D97-AF65-F5344CB8AC3E}">
        <p14:creationId xmlns:p14="http://schemas.microsoft.com/office/powerpoint/2010/main" val="2548387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63</a:t>
            </a:fld>
            <a:endParaRPr lang="en-US"/>
          </a:p>
        </p:txBody>
      </p:sp>
    </p:spTree>
    <p:extLst>
      <p:ext uri="{BB962C8B-B14F-4D97-AF65-F5344CB8AC3E}">
        <p14:creationId xmlns:p14="http://schemas.microsoft.com/office/powerpoint/2010/main" val="102790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CB44A-E026-4975-A182-42590024C43B}" type="slidenum">
              <a:rPr lang="en-US" smtClean="0"/>
              <a:t>66</a:t>
            </a:fld>
            <a:endParaRPr lang="en-US"/>
          </a:p>
        </p:txBody>
      </p:sp>
    </p:spTree>
    <p:extLst>
      <p:ext uri="{BB962C8B-B14F-4D97-AF65-F5344CB8AC3E}">
        <p14:creationId xmlns:p14="http://schemas.microsoft.com/office/powerpoint/2010/main" val="142961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F5B6-2270-47ED-AB44-325F64CE5DCB}" type="datetime1">
              <a:rPr lang="en-US" smtClean="0"/>
              <a:t>12/5/2023</a:t>
            </a:fld>
            <a:endParaRPr lang="en-US"/>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144739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1A64E8-1E06-4341-90F9-80AEF9C9F8D8}" type="datetime1">
              <a:rPr lang="en-US" smtClean="0"/>
              <a:t>12/5/2023</a:t>
            </a:fld>
            <a:endParaRPr lang="en-US"/>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378555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1B9E36-BD78-4603-81FE-14C703752731}" type="datetime1">
              <a:rPr lang="en-US" smtClean="0"/>
              <a:t>12/5/2023</a:t>
            </a:fld>
            <a:endParaRPr lang="en-US"/>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97174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9C3125-EC30-43CB-B821-A01CC8783B5E}" type="datetime1">
              <a:rPr lang="en-US" smtClean="0"/>
              <a:t>12/5/2023</a:t>
            </a:fld>
            <a:endParaRPr lang="en-US"/>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286648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01A974-A6C8-4772-B942-43B2EEC0B0BA}" type="datetime1">
              <a:rPr lang="en-US" smtClean="0"/>
              <a:t>12/5/2023</a:t>
            </a:fld>
            <a:endParaRPr lang="en-US"/>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65081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03B8D9-6A4F-451C-9EA0-42517EF387CE}" type="datetime1">
              <a:rPr lang="en-US" smtClean="0"/>
              <a:t>12/5/2023</a:t>
            </a:fld>
            <a:endParaRPr lang="en-US"/>
          </a:p>
        </p:txBody>
      </p:sp>
      <p:sp>
        <p:nvSpPr>
          <p:cNvPr id="6" name="Footer Placeholder 5"/>
          <p:cNvSpPr>
            <a:spLocks noGrp="1"/>
          </p:cNvSpPr>
          <p:nvPr>
            <p:ph type="ftr" sz="quarter" idx="11"/>
          </p:nvPr>
        </p:nvSpPr>
        <p:spPr/>
        <p:txBody>
          <a:bodyPr/>
          <a:lstStyle/>
          <a:p>
            <a:r>
              <a:rPr lang="pt-BR"/>
              <a:t>Stem2: Arduino experiments  v_2a.(230830a)</a:t>
            </a:r>
            <a:endParaRPr lang="en-US"/>
          </a:p>
        </p:txBody>
      </p:sp>
      <p:sp>
        <p:nvSpPr>
          <p:cNvPr id="7" name="Slide Number Placeholder 6"/>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396570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0FE3-318F-49C2-B4DF-F3C32BD8BC51}" type="datetime1">
              <a:rPr lang="en-US" smtClean="0"/>
              <a:t>12/5/2023</a:t>
            </a:fld>
            <a:endParaRPr lang="en-US"/>
          </a:p>
        </p:txBody>
      </p:sp>
      <p:sp>
        <p:nvSpPr>
          <p:cNvPr id="8" name="Footer Placeholder 7"/>
          <p:cNvSpPr>
            <a:spLocks noGrp="1"/>
          </p:cNvSpPr>
          <p:nvPr>
            <p:ph type="ftr" sz="quarter" idx="11"/>
          </p:nvPr>
        </p:nvSpPr>
        <p:spPr/>
        <p:txBody>
          <a:bodyPr/>
          <a:lstStyle/>
          <a:p>
            <a:r>
              <a:rPr lang="pt-BR"/>
              <a:t>Stem2: Arduino experiments  v_2a.(230830a)</a:t>
            </a:r>
            <a:endParaRPr lang="en-US"/>
          </a:p>
        </p:txBody>
      </p:sp>
      <p:sp>
        <p:nvSpPr>
          <p:cNvPr id="9" name="Slide Number Placeholder 8"/>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237974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B732A7-6EB0-4BF2-BF8E-556CFAFB061B}" type="datetime1">
              <a:rPr lang="en-US" smtClean="0"/>
              <a:t>12/5/2023</a:t>
            </a:fld>
            <a:endParaRPr lang="en-US"/>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334135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F0CEF-7018-4EC0-BBC4-782E353AC147}" type="datetime1">
              <a:rPr lang="en-US" smtClean="0"/>
              <a:t>12/5/2023</a:t>
            </a:fld>
            <a:endParaRPr lang="en-US"/>
          </a:p>
        </p:txBody>
      </p:sp>
      <p:sp>
        <p:nvSpPr>
          <p:cNvPr id="3" name="Footer Placeholder 2"/>
          <p:cNvSpPr>
            <a:spLocks noGrp="1"/>
          </p:cNvSpPr>
          <p:nvPr>
            <p:ph type="ftr" sz="quarter" idx="11"/>
          </p:nvPr>
        </p:nvSpPr>
        <p:spPr/>
        <p:txBody>
          <a:bodyPr/>
          <a:lstStyle/>
          <a:p>
            <a:r>
              <a:rPr lang="pt-BR"/>
              <a:t>Stem2: Arduino experiments  v_2a.(230830a)</a:t>
            </a:r>
            <a:endParaRPr lang="en-US"/>
          </a:p>
        </p:txBody>
      </p:sp>
      <p:sp>
        <p:nvSpPr>
          <p:cNvPr id="4" name="Slide Number Placeholder 3"/>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3989303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715756-0271-4BC2-90AF-EF74DD275F6E}" type="datetime1">
              <a:rPr lang="en-US" smtClean="0"/>
              <a:t>12/5/2023</a:t>
            </a:fld>
            <a:endParaRPr lang="en-US"/>
          </a:p>
        </p:txBody>
      </p:sp>
      <p:sp>
        <p:nvSpPr>
          <p:cNvPr id="6" name="Footer Placeholder 5"/>
          <p:cNvSpPr>
            <a:spLocks noGrp="1"/>
          </p:cNvSpPr>
          <p:nvPr>
            <p:ph type="ftr" sz="quarter" idx="11"/>
          </p:nvPr>
        </p:nvSpPr>
        <p:spPr/>
        <p:txBody>
          <a:bodyPr/>
          <a:lstStyle/>
          <a:p>
            <a:r>
              <a:rPr lang="pt-BR"/>
              <a:t>Stem2: Arduino experiments  v_2a.(230830a)</a:t>
            </a:r>
            <a:endParaRPr lang="en-US"/>
          </a:p>
        </p:txBody>
      </p:sp>
      <p:sp>
        <p:nvSpPr>
          <p:cNvPr id="7" name="Slide Number Placeholder 6"/>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392035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A436B-571F-4CDC-9696-DFC9C2F509AC}" type="datetime1">
              <a:rPr lang="en-US" smtClean="0"/>
              <a:t>12/5/2023</a:t>
            </a:fld>
            <a:endParaRPr lang="en-US"/>
          </a:p>
        </p:txBody>
      </p:sp>
      <p:sp>
        <p:nvSpPr>
          <p:cNvPr id="6" name="Footer Placeholder 5"/>
          <p:cNvSpPr>
            <a:spLocks noGrp="1"/>
          </p:cNvSpPr>
          <p:nvPr>
            <p:ph type="ftr" sz="quarter" idx="11"/>
          </p:nvPr>
        </p:nvSpPr>
        <p:spPr/>
        <p:txBody>
          <a:bodyPr/>
          <a:lstStyle/>
          <a:p>
            <a:r>
              <a:rPr lang="pt-BR"/>
              <a:t>Stem2: Arduino experiments  v_2a.(230830a)</a:t>
            </a:r>
            <a:endParaRPr lang="en-US"/>
          </a:p>
        </p:txBody>
      </p:sp>
      <p:sp>
        <p:nvSpPr>
          <p:cNvPr id="7" name="Slide Number Placeholder 6"/>
          <p:cNvSpPr>
            <a:spLocks noGrp="1"/>
          </p:cNvSpPr>
          <p:nvPr>
            <p:ph type="sldNum" sz="quarter" idx="12"/>
          </p:nvPr>
        </p:nvSpPr>
        <p:spPr/>
        <p:txBody>
          <a:bodyPr/>
          <a:lstStyle/>
          <a:p>
            <a:fld id="{94A417D5-674B-44AC-9DB0-AAABE0A2BF19}" type="slidenum">
              <a:rPr lang="en-US" smtClean="0"/>
              <a:t>‹#›</a:t>
            </a:fld>
            <a:endParaRPr lang="en-US"/>
          </a:p>
        </p:txBody>
      </p:sp>
    </p:spTree>
    <p:extLst>
      <p:ext uri="{BB962C8B-B14F-4D97-AF65-F5344CB8AC3E}">
        <p14:creationId xmlns:p14="http://schemas.microsoft.com/office/powerpoint/2010/main" val="48128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90211-C6E9-44E1-BD49-E73E227603F2}" type="datetime1">
              <a:rPr lang="en-US" smtClean="0"/>
              <a:t>12/5/2023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Stem2: Arduino experiments  v_2a.(230830a)</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417D5-674B-44AC-9DB0-AAABE0A2BF19}" type="slidenum">
              <a:rPr lang="en-US" smtClean="0"/>
              <a:t>‹#›</a:t>
            </a:fld>
            <a:endParaRPr lang="en-US"/>
          </a:p>
        </p:txBody>
      </p:sp>
    </p:spTree>
    <p:extLst>
      <p:ext uri="{BB962C8B-B14F-4D97-AF65-F5344CB8AC3E}">
        <p14:creationId xmlns:p14="http://schemas.microsoft.com/office/powerpoint/2010/main" val="1459871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e.cuhk.edu.hk/~khwong/www2/stem/stem.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se.cuhk.edu.hk/~khwong/www2/stem/test_code_ino.zi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www.circuitstoday.com/resistor-color-code-chart" TargetMode="Externa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hyperlink" Target="https://item.taobao.com/item.htm?spm=a1z09.2.0.0.49bd2e8dl0GBJP&amp;id=535402623392&amp;_u=a2qidpvo6585"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arduino-esp8266.readthedocs.io/en/latest/esp8266wifi/readme.html" TargetMode="External"/><Relationship Id="rId3" Type="http://schemas.openxmlformats.org/officeDocument/2006/relationships/hyperlink" Target="https://www.wemos.cc/product/d1.html" TargetMode="External"/><Relationship Id="rId7" Type="http://schemas.openxmlformats.org/officeDocument/2006/relationships/hyperlink" Target="https://github.com/wemos" TargetMode="External"/><Relationship Id="rId2" Type="http://schemas.openxmlformats.org/officeDocument/2006/relationships/hyperlink" Target="https://sites.google.com/site/wenyumaker/10-esp8266/02memos-d1?tmpl=/system/app/templates/print/&amp;showPrintDialog=1" TargetMode="External"/><Relationship Id="rId1" Type="http://schemas.openxmlformats.org/officeDocument/2006/relationships/slideLayout" Target="../slideLayouts/slideLayout2.xml"/><Relationship Id="rId6" Type="http://schemas.openxmlformats.org/officeDocument/2006/relationships/hyperlink" Target="http://www.instructables.com/id/Programming-the-WeMos-Using-Arduino-SoftwareIDE/" TargetMode="External"/><Relationship Id="rId11" Type="http://schemas.openxmlformats.org/officeDocument/2006/relationships/hyperlink" Target="https://raw.githubusercontent.com/espressif/arduino-esp32/gh-pages/package_esp32_index.json" TargetMode="External"/><Relationship Id="rId5" Type="http://schemas.openxmlformats.org/officeDocument/2006/relationships/hyperlink" Target="https://www.wemos.cc/tutorial/get-started-nodemcu.html" TargetMode="External"/><Relationship Id="rId10" Type="http://schemas.openxmlformats.org/officeDocument/2006/relationships/hyperlink" Target="https://randomnerdtutorials.com/installing-esp8266-nodemcu-arduino-ide-2-0/" TargetMode="External"/><Relationship Id="rId4" Type="http://schemas.openxmlformats.org/officeDocument/2006/relationships/hyperlink" Target="https://www.wemos.cc/tutorial/get-started-arduino.html" TargetMode="External"/><Relationship Id="rId9" Type="http://schemas.openxmlformats.org/officeDocument/2006/relationships/hyperlink" Target="https://makersportal.com/blog/2019/6/12/wemos-d1-mini-esp8266-arduino-wifi-board"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hyperlink" Target="https://www.instructables.com/Quick-Start-to-Nodemcu-ESP8266-on-Arduino-ID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makersportal.com/blog/2019/6/12/wemos-d1-mini-esp8266-arduino-wifi-boar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microdigisoft.com/dht11-web-server-with-wemos-d1-mini-using-arduino-ide/" TargetMode="External"/><Relationship Id="rId2" Type="http://schemas.openxmlformats.org/officeDocument/2006/relationships/hyperlink" Target="https://forum.arduino.cc/t/pinout-of-a-wemos-d1-mini/490765/2"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emf"/></Relationships>
</file>

<file path=ppt/slides/_rels/slide105.xml.rels><?xml version="1.0" encoding="UTF-8" standalone="yes"?>
<Relationships xmlns="http://schemas.openxmlformats.org/package/2006/relationships"><Relationship Id="rId2" Type="http://schemas.openxmlformats.org/officeDocument/2006/relationships/hyperlink" Target="https://www.instructables.com/Quick-Start-to-Nodemcu-ESP8266-on-Arduino-ID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n.wikipedia.org/wiki/LED_circuit"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cdn.sparkfun.com/assets/home_page_posts/1/9/0/2/Pressure_Sensor.pdf" TargetMode="External"/><Relationship Id="rId7" Type="http://schemas.openxmlformats.org/officeDocument/2006/relationships/image" Target="../media/image100.emf"/><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hyperlink" Target="https://www.nxp.com/docs/en/data-sheet/MPX5010.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langster1980.blogspot.com/2014/11/how-to-use-pressure-sensor-with.html" TargetMode="External"/><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2.emf"/><Relationship Id="rId4" Type="http://schemas.openxmlformats.org/officeDocument/2006/relationships/hyperlink" Target="https://www.electroschematics.com/pressure-sensor-guide/"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faranux.com/product/mps20n0040d-d-sphygmomanometer-pressure-sensor-0-40kpa-dip-6-for-arduino/" TargetMode="Externa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5.emf"/><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forum.hobbycomponents.com/viewtopic.php?t=1524" TargetMode="External"/><Relationship Id="rId1" Type="http://schemas.openxmlformats.org/officeDocument/2006/relationships/slideLayout" Target="../slideLayouts/slideLayout2.xml"/><Relationship Id="rId4" Type="http://schemas.openxmlformats.org/officeDocument/2006/relationships/hyperlink" Target="https://www.instructables.com/id/How-to-Interface-HX711-Balance-Module-With-Load-Ce/"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en.wikipedia.org/wiki/Tomy"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youtu.be/QrAWuykn1QA" TargetMode="External"/><Relationship Id="rId4" Type="http://schemas.openxmlformats.org/officeDocument/2006/relationships/image" Target="../media/image109.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s://create.arduino.cc/projecthub/electropeak/sd-card-module-with-arduino-how-to-read-write-data-37f390"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p_8u_0GNZE" TargetMode="External"/><Relationship Id="rId2" Type="http://schemas.openxmlformats.org/officeDocument/2006/relationships/hyperlink" Target="https://www.youtube.com/watch?v=nfm3qQoZIuo" TargetMode="External"/><Relationship Id="rId1" Type="http://schemas.openxmlformats.org/officeDocument/2006/relationships/slideLayout" Target="../slideLayouts/slideLayout2.xml"/><Relationship Id="rId5" Type="http://schemas.openxmlformats.org/officeDocument/2006/relationships/hyperlink" Target="https://www.youtube.com/watch?v=XxmD70Wvmdw" TargetMode="External"/><Relationship Id="rId4" Type="http://schemas.openxmlformats.org/officeDocument/2006/relationships/hyperlink" Target="https://www.youtube.com/watch?v=s5m-DTn8jyw"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hyperlink" Target="http://blog.sparkfuneducation.com/what-is-an-led" TargetMode="External"/><Relationship Id="rId3" Type="http://schemas.openxmlformats.org/officeDocument/2006/relationships/hyperlink" Target="https://github.com/cyborg5/IRLib2" TargetMode="External"/><Relationship Id="rId7" Type="http://schemas.openxmlformats.org/officeDocument/2006/relationships/image" Target="../media/image111.jpeg"/><Relationship Id="rId2" Type="http://schemas.openxmlformats.org/officeDocument/2006/relationships/hyperlink" Target="http://www.remotecentral.com/cgi-bin/codes/nad/450/" TargetMode="External"/><Relationship Id="rId1" Type="http://schemas.openxmlformats.org/officeDocument/2006/relationships/slideLayout" Target="../slideLayouts/slideLayout2.xml"/><Relationship Id="rId6" Type="http://schemas.openxmlformats.org/officeDocument/2006/relationships/hyperlink" Target="https://forum.allaboutcircuits.com/threads/using-arduino-to-control-ir-remote-consumer-electronics.137555/" TargetMode="External"/><Relationship Id="rId5" Type="http://schemas.openxmlformats.org/officeDocument/2006/relationships/hyperlink" Target="https://github.com/cyborg5/IRLib2/issues/33" TargetMode="External"/><Relationship Id="rId4" Type="http://schemas.openxmlformats.org/officeDocument/2006/relationships/hyperlink" Target="https://wiki.seeedstudio.com/Grove-Infrared_Emitter/"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hyperlink" Target="https://electropeak.com/learn/interfacing-128x64-graphical-lcd-display-with-arduino/" TargetMode="Externa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hyperlink" Target="https://www.electronicshub.org/interfacing-128x64-graphical-lcd-with-arduino/" TargetMode="Externa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2.emf"/></Relationships>
</file>

<file path=ppt/slides/_rels/slide126.xml.rels><?xml version="1.0" encoding="UTF-8" standalone="yes"?>
<Relationships xmlns="http://schemas.openxmlformats.org/package/2006/relationships"><Relationship Id="rId2" Type="http://schemas.openxmlformats.org/officeDocument/2006/relationships/hyperlink" Target="https://electropeak.com/learn/interfacing-128x64-graphical-lcd-display-with-arduino/"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create.arduino.cc/projecthub/Nicholas_N/how-to-use-the-accelerometer-gyroscope-gy-521-6dfc19" TargetMode="External"/><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18.emf"/></Relationships>
</file>

<file path=ppt/slides/_rels/slide13.xml.rels><?xml version="1.0" encoding="UTF-8" standalone="yes"?>
<Relationships xmlns="http://schemas.openxmlformats.org/package/2006/relationships"><Relationship Id="rId3" Type="http://schemas.openxmlformats.org/officeDocument/2006/relationships/hyperlink" Target="https://youtu.be/N7AkSPDNMr0" TargetMode="External"/><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mschoeffler.com/2017/10/05/tutorial-how-to-use-the-gy-521-module-mpu-6050-breakout-board-with-the-arduino-uno/" TargetMode="External"/><Relationship Id="rId1" Type="http://schemas.openxmlformats.org/officeDocument/2006/relationships/slideLayout" Target="../slideLayouts/slideLayout2.xml"/><Relationship Id="rId5" Type="http://schemas.openxmlformats.org/officeDocument/2006/relationships/image" Target="../media/image122.emf"/><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4.png"/><Relationship Id="rId7" Type="http://schemas.openxmlformats.org/officeDocument/2006/relationships/image" Target="../media/image126.emf"/><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hyperlink" Target="https://geekyengineers.com/smart-irrigation-system-2/" TargetMode="External"/><Relationship Id="rId4" Type="http://schemas.openxmlformats.org/officeDocument/2006/relationships/hyperlink" Target="https://forum.fritzing.org/t/h-bridge-with-l298n-motor-driver/7711/2"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instructables.com/id/Arduino-Python-Communication-via-USB/"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tructables.com/id/Arduino-Python-Communication-via-USB/"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www.theengineeringprojects.com/2019/01/introduction-to-lm35.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DFRobot/DFRobot_DHT11" TargetMode="External"/><Relationship Id="rId2" Type="http://schemas.openxmlformats.org/officeDocument/2006/relationships/hyperlink" Target="https://www.circuitbasics.com/how-to-set-up-the-dht11-humidity-sensor-on-an-arduino/"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wiki.sunfounder.cc/index.php?title=I%C2%B2C_LCD1602" TargetMode="External"/><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iki.sunfounder.cc/index.php?title=I%C2%B2C_LCD1602" TargetMode="External"/><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arduinolibraries.info/libraries/dht-sensor-librar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ithub.com/johnrickman/LiquidCrystal_I2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circuitbasics.com/wp-content/uploads/2015/10/DHTLib.zip" TargetMode="External"/><Relationship Id="rId4" Type="http://schemas.openxmlformats.org/officeDocument/2006/relationships/hyperlink" Target="http://www.circuitbasics.com/how-to-set-up-the-dht11-humidity-sensor-on-an-arduino/"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arduinolibraries.info/libraries/dht-sensor-library"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structables.com/id/Arduino-Servo-Motors/" TargetMode="External"/><Relationship Id="rId2" Type="http://schemas.openxmlformats.org/officeDocument/2006/relationships/hyperlink" Target="http://www.sharetechnote.com/html/Arduino_ServoMotor.html" TargetMode="External"/><Relationship Id="rId1" Type="http://schemas.openxmlformats.org/officeDocument/2006/relationships/slideLayout" Target="../slideLayouts/slideLayout2.xml"/><Relationship Id="rId6" Type="http://schemas.openxmlformats.org/officeDocument/2006/relationships/hyperlink" Target="https://youtu.be/AeSN7NFGm0w"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tackoverflow.com/questions/56316443/how-to-send-an-int-from-python-to-an-arduino-in-order-to-use-it-as-an-argument-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reate.arduino.cc/projecthub/ashraf_minhaj/how-to-use-servotimer2-library-simple-explain-servo-sweep-512fd9"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p_8u_0GNZE" TargetMode="External"/><Relationship Id="rId7" Type="http://schemas.openxmlformats.org/officeDocument/2006/relationships/hyperlink" Target="https://www.youtube.com/watch?v=qeKgDYf8wKM" TargetMode="External"/><Relationship Id="rId2" Type="http://schemas.openxmlformats.org/officeDocument/2006/relationships/hyperlink" Target="https://www.youtube.com/watch?v=nfm3qQoZIuo" TargetMode="External"/><Relationship Id="rId1" Type="http://schemas.openxmlformats.org/officeDocument/2006/relationships/slideLayout" Target="../slideLayouts/slideLayout2.xml"/><Relationship Id="rId6" Type="http://schemas.openxmlformats.org/officeDocument/2006/relationships/hyperlink" Target="https://www.youtube.com/watch?v=LwZ35wZJreU" TargetMode="External"/><Relationship Id="rId5" Type="http://schemas.openxmlformats.org/officeDocument/2006/relationships/hyperlink" Target="https://www.youtube.com/watch?v=XxmD70Wvmdw" TargetMode="External"/><Relationship Id="rId4" Type="http://schemas.openxmlformats.org/officeDocument/2006/relationships/hyperlink" Target="https://www.youtube.com/watch?v=s5m-DTn8jyw"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0Ak9Ckyl09o" TargetMode="External"/><Relationship Id="rId1" Type="http://schemas.openxmlformats.org/officeDocument/2006/relationships/slideLayout" Target="../slideLayouts/slideLayout2.xml"/><Relationship Id="rId4" Type="http://schemas.openxmlformats.org/officeDocument/2006/relationships/hyperlink" Target="https://circuitdigest.com/microcontroller-projects/arduino-stepper-motor-control-tutoria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HZ1qXmEj25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hyperlink" Target="https://www.instructables.com/id/Arduino-Solar-Tracker/" TargetMode="External"/><Relationship Id="rId2" Type="http://schemas.openxmlformats.org/officeDocument/2006/relationships/hyperlink" Target="https://stigern.wordpress.com/2009/05/06/how-to-make-a-light-tracker-using-photoresisto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www.youtube.com/watch?v=9-BqlcY1Bsw"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microcontrollerslab.com/ds3231-rtc-module-pinout-interfacing-with-arduino-features/" TargetMode="Externa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hyperlink" Target="https://randomnerdtutorials.com/security-access-using-mfrc522-rfid-reader-with-arduino/"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hyperlink" Target="https://electronoobs.com/eng_arduino_tut34" TargetMode="External"/><Relationship Id="rId2" Type="http://schemas.openxmlformats.org/officeDocument/2006/relationships/hyperlink" Target="https://github.com/Arduino-IRremote/Arduino-IRremote"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hyperlink" Target="http://www.cse.cuhk.edu.hk/~khwong/www2/stem/test_code_ino.zip" TargetMode="External"/><Relationship Id="rId2" Type="http://schemas.openxmlformats.org/officeDocument/2006/relationships/hyperlink" Target="http://www.cse.cuhk.edu.hk/~khwong/www2/stem/stem.html"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github.com/Arduino-IRremote/Arduino-IRremot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github.com/Arduino-IRremote/Arduino-IRremote" TargetMode="External"/><Relationship Id="rId7" Type="http://schemas.openxmlformats.org/officeDocument/2006/relationships/image" Target="../media/image42.jp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hyperlink" Target="https://electronoobs.com/eng_arduino_tut34" TargetMode="External"/><Relationship Id="rId4" Type="http://schemas.openxmlformats.org/officeDocument/2006/relationships/image" Target="../media/image37.jpe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github.com/Arduino-IRremote/Arduino-IRremot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7.jpe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6.emf"/><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9W5S5nqRegU"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7.png"/><Relationship Id="rId7" Type="http://schemas.openxmlformats.org/officeDocument/2006/relationships/hyperlink" Target="https://www.youtube.com/watch?v=kyX9cRxJNdo" TargetMode="External"/><Relationship Id="rId2" Type="http://schemas.openxmlformats.org/officeDocument/2006/relationships/hyperlink" Target="https://store.invensense.com/datasheets/invensense/MPU-6050_DataSheet_V3%204.pdf" TargetMode="External"/><Relationship Id="rId1" Type="http://schemas.openxmlformats.org/officeDocument/2006/relationships/slideLayout" Target="../slideLayouts/slideLayout2.xml"/><Relationship Id="rId6" Type="http://schemas.openxmlformats.org/officeDocument/2006/relationships/hyperlink" Target="https://github.com/ElectronicCats/mpu6050/tree/master/examples/MPU6050_DMP6" TargetMode="External"/><Relationship Id="rId5" Type="http://schemas.openxmlformats.org/officeDocument/2006/relationships/image" Target="../media/image49.jpg"/><Relationship Id="rId4" Type="http://schemas.openxmlformats.org/officeDocument/2006/relationships/image" Target="../media/image48.png"/><Relationship Id="rId9" Type="http://schemas.openxmlformats.org/officeDocument/2006/relationships/hyperlink" Target="https://processing.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cse.cuhk.edu.hk/~khwong/www2/stem/GY80-master%20_tested_ok_200831.zi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rocessing.org/" TargetMode="External"/><Relationship Id="rId5" Type="http://schemas.openxmlformats.org/officeDocument/2006/relationships/image" Target="../media/image51.png"/><Relationship Id="rId4" Type="http://schemas.openxmlformats.org/officeDocument/2006/relationships/hyperlink" Target="https://processing.org/download/"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explodingart.com/soundcipher/download.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hyperlink" Target="https://forum.processing.org/two/discussion/23086/importing-3d-models-into-processing" TargetMode="External"/><Relationship Id="rId7" Type="http://schemas.openxmlformats.org/officeDocument/2006/relationships/hyperlink" Target="https://github.com/processing/processing/wiki/Advanced-OpenGL" TargetMode="External"/><Relationship Id="rId2" Type="http://schemas.openxmlformats.org/officeDocument/2006/relationships/hyperlink" Target="http://www.idea2ic.com/Processing_Template/ProcessingTemplate.html" TargetMode="External"/><Relationship Id="rId1" Type="http://schemas.openxmlformats.org/officeDocument/2006/relationships/slideLayout" Target="../slideLayouts/slideLayout2.xml"/><Relationship Id="rId6" Type="http://schemas.openxmlformats.org/officeDocument/2006/relationships/hyperlink" Target="https://www.youtube.com/watch?v=6VSaneuiaWs" TargetMode="External"/><Relationship Id="rId5" Type="http://schemas.openxmlformats.org/officeDocument/2006/relationships/hyperlink" Target="https://processing.org/reference/loadShape_.html" TargetMode="External"/><Relationship Id="rId4" Type="http://schemas.openxmlformats.org/officeDocument/2006/relationships/hyperlink" Target="https://forum.processing.org/two/discussion/24350/display-obj-file-in-3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9W5S5nqRegU" TargetMode="Externa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instructables.com/id/GY-521-MPU6050-3-Axis-Gyroscope-and-Accelerometer-/" TargetMode="External"/><Relationship Id="rId5" Type="http://schemas.openxmlformats.org/officeDocument/2006/relationships/hyperlink" Target="https://www.youtube.com/redirect?stzid=UgxnnSWuktKb2qFwqqt4AaABAg&amp;q=http://bit.ly/2RjHxOc&amp;event=comments&amp;redir_token=koEDR_ZabhGX7UJzgyd8vIfjuw18MTU1MzQyMzkxMUAxNTUzMzM3NTEx" TargetMode="External"/><Relationship Id="rId4" Type="http://schemas.openxmlformats.org/officeDocument/2006/relationships/hyperlink" Target="http://www.handsontec.com/dataspecs/L298N%20Motor%20Driver.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redirect?q=https://goo.gl/yi21yB&amp;redir_token=OTYY6oQZYC-MXvbAwBbL52_KzK18MTU4MTk4MDQ3NUAxNTgxODk0MDc1&amp;stzid=UgxnnSWuktKb2qFwqqt4AaABAg&amp;event=comments" TargetMode="External"/><Relationship Id="rId2" Type="http://schemas.openxmlformats.org/officeDocument/2006/relationships/hyperlink" Target="https://www.youtube.com/redirect?q=http://bit.ly/2RjHxOc&amp;redir_token=OTYY6oQZYC-MXvbAwBbL52_KzK18MTU4MTk4MDQ3NUAxNTgxODk0MDc1&amp;stzid=UgxnnSWuktKb2qFwqqt4AaABAg&amp;event=comments" TargetMode="Externa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hyperlink" Target="https://www.youtube.com/redirect?q=https://goo.gl/81dafX&amp;redir_token=OTYY6oQZYC-MXvbAwBbL52_KzK18MTU4MTk4MDQ3NUAxNTgxODk0MDc1&amp;stzid=UgxnnSWuktKb2qFwqqt4AaABAg&amp;event=comments" TargetMode="External"/><Relationship Id="rId4" Type="http://schemas.openxmlformats.org/officeDocument/2006/relationships/hyperlink" Target="https://www.youtube.com/redirect?q=https://goo.gl/covX9J&amp;redir_token=OTYY6oQZYC-MXvbAwBbL52_KzK18MTU4MTk4MDQ3NUAxNTgxODk0MDc1&amp;stzid=UgxnnSWuktKb2qFwqqt4AaABAg&amp;event=comment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hyperlink" Target="https://www.hackster.io/iotboys/control-led-by-clap-using-arduino-and-sound-sensor-e31809" TargetMode="Externa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s://www.youtube.com/watch?v=guZJT_h2gP0" TargetMode="External"/><Relationship Id="rId9"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youtube.com/watch?v=6F1B_N6LuKw" TargetMode="Externa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create.arduino.cc/projecthub/silicon-ripley-10/distance-measurement-using-ultrasonic-sensor-and-arduino-9bacd4?ref=similar&amp;ref_id=47651&amp;offset=0" TargetMode="External"/><Relationship Id="rId4" Type="http://schemas.openxmlformats.org/officeDocument/2006/relationships/hyperlink" Target="https://create.arduino.cc/projecthub/Nicholas_N/distance-measurement-with-an-ultrasonic-sensor-hy-srf05-64554e"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www.cse.cuhk.edu.hk/~khwong/www2/stem/IMU_GY80_nano_ok2.zip" TargetMode="External"/><Relationship Id="rId2" Type="http://schemas.openxmlformats.org/officeDocument/2006/relationships/hyperlink" Target="https://www.newegg.com/Product/Product.aspx?Item=2S7-00VK-00F30" TargetMode="External"/><Relationship Id="rId1" Type="http://schemas.openxmlformats.org/officeDocument/2006/relationships/slideLayout" Target="../slideLayouts/slideLayout2.xml"/><Relationship Id="rId6" Type="http://schemas.openxmlformats.org/officeDocument/2006/relationships/hyperlink" Target="https://www.youtube.com/watch?v=XsF8foTqMaM" TargetMode="External"/><Relationship Id="rId5" Type="http://schemas.openxmlformats.org/officeDocument/2006/relationships/image" Target="../media/image63.jpe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cse.cuhk.edu.hk/~khwong/www2/stem/AHRS_9DOF_test_ok1_accel_200824.zip" TargetMode="Externa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74.xml.rels><?xml version="1.0" encoding="UTF-8" standalone="yes"?>
<Relationships xmlns="http://schemas.openxmlformats.org/package/2006/relationships"><Relationship Id="rId3" Type="http://schemas.openxmlformats.org/officeDocument/2006/relationships/hyperlink" Target="https://randomnerdtutorials.com/guide-for-oled-display-with-arduin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youtube.com/watch?v=p5BoVGKdbW8"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olikraus/U8glib_Arduin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ardumotive.com/how-to-use-a-keypad-en.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earn.sparkfun.com/tutorials/how-to-use-a-breadboard/al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6.emf"/><Relationship Id="rId4" Type="http://schemas.openxmlformats.org/officeDocument/2006/relationships/image" Target="../media/image37.jpeg"/></Relationships>
</file>

<file path=ppt/slides/_rels/slide8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Yy15lyZ27XQ"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electronicwings.com/arduino/hc-05-bluetooth-module-interfacing-with-arduino-uno" TargetMode="External"/><Relationship Id="rId2" Type="http://schemas.openxmlformats.org/officeDocument/2006/relationships/hyperlink" Target="http://www.electronica60norte.com/mwfls/pdf/newBluetooth.pdf" TargetMode="Externa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hyperlink" Target="https://howtomechatronics.com/tutorials/arduino/arduino-and-hc-05-bluetooth-module-tutorial/" TargetMode="External"/><Relationship Id="rId4" Type="http://schemas.openxmlformats.org/officeDocument/2006/relationships/hyperlink" Target="https://howtomechatronics.com/tutorials/arduino/how-to-configure-pair-two-hc-05-bluetooth-module-master-slave-command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howtomechatronics.com/projects/diy-arduino-gimbal-self-stabilizing-platform/"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hyperlink" Target="https://os.mbed.com/users/edodm85/notebook/radio-fm-tea5767/" TargetMode="External"/><Relationship Id="rId2" Type="http://schemas.openxmlformats.org/officeDocument/2006/relationships/hyperlink" Target="http://www.theorycircuit.com/arduino-rda5807m-fm-receiver/"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theorycircuit.com/arduino-rda5807m-fm-receiver/"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create.arduino.cc/projecthub/mircemk/diy-retro-look-fm-radio-with-tea5767-module-370b88"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electroschematics.com/metal-detector/"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instructables.com/id/Make-Your-Own-OscilloscopeMini-DSO-With-STC-MCU-E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youtu.be/PiTh_vDWLf8"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hyperlink" Target="https://www.innovatorsguru.com/paj7620u2-arduino-gesture-sensor/" TargetMode="External"/><Relationship Id="rId2" Type="http://schemas.openxmlformats.org/officeDocument/2006/relationships/hyperlink" Target="https://github.com/Seeed-Studio/Gesture_PAJ7620" TargetMode="External"/><Relationship Id="rId1" Type="http://schemas.openxmlformats.org/officeDocument/2006/relationships/slideLayout" Target="../slideLayouts/slideLayout2.xml"/><Relationship Id="rId6" Type="http://schemas.openxmlformats.org/officeDocument/2006/relationships/hyperlink" Target="https://www.youtube.com/watch?v=k_nF05DVFP0"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hyperlink" Target="https://learn.sparkfun.com/tutorials/apds-9960-rgb-and-gesture-sensor-hookup-guide/al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hyperlink" Target="https://create.arduino.cc/projecthub/MisterBotBreak/how-to-use-a-joystick-with-serial-monitor-1f04f0"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hyperlink" Target="https://maker.pro/arduino/tutorial/how-to-control-servo-motors-with-an-arduino-and-joystick"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36.e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36.emf"/></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87.emf"/><Relationship Id="rId4" Type="http://schemas.openxmlformats.org/officeDocument/2006/relationships/image" Target="../media/image36.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4044"/>
            <a:ext cx="7772400" cy="2387600"/>
          </a:xfrm>
        </p:spPr>
        <p:txBody>
          <a:bodyPr/>
          <a:lstStyle/>
          <a:p>
            <a:r>
              <a:rPr lang="en-US" dirty="0"/>
              <a:t>Arduino experiments</a:t>
            </a:r>
          </a:p>
        </p:txBody>
      </p:sp>
      <p:sp>
        <p:nvSpPr>
          <p:cNvPr id="3" name="Subtitle 2"/>
          <p:cNvSpPr>
            <a:spLocks noGrp="1"/>
          </p:cNvSpPr>
          <p:nvPr>
            <p:ph type="subTitle" idx="1"/>
          </p:nvPr>
        </p:nvSpPr>
        <p:spPr/>
        <p:txBody>
          <a:bodyPr>
            <a:normAutofit/>
          </a:bodyPr>
          <a:lstStyle/>
          <a:p>
            <a:r>
              <a:rPr lang="en-US" sz="1800" dirty="0">
                <a:hlinkClick r:id="rId3"/>
              </a:rPr>
              <a:t>http://www.cse.cuhk.edu.hk/~khwong/www2/stem/stem.html</a:t>
            </a:r>
            <a:endParaRPr lang="en-US" sz="1800" dirty="0"/>
          </a:p>
          <a:p>
            <a:r>
              <a:rPr lang="en-US" sz="1800" dirty="0">
                <a:hlinkClick r:id="rId4"/>
              </a:rPr>
              <a:t>http://www.cse.cuhk.edu.hk/~khwong/www2/stem/test_code_ino.zip</a:t>
            </a:r>
            <a:r>
              <a:rPr lang="en-US" sz="1800" dirty="0"/>
              <a:t> </a:t>
            </a:r>
          </a:p>
          <a:p>
            <a:endParaRPr lang="en-US" dirty="0"/>
          </a:p>
          <a:p>
            <a:r>
              <a:rPr lang="en-US" dirty="0"/>
              <a:t>KH Wong</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a:t>
            </a:fld>
            <a:endParaRPr lang="en-US"/>
          </a:p>
        </p:txBody>
      </p:sp>
    </p:spTree>
    <p:extLst>
      <p:ext uri="{BB962C8B-B14F-4D97-AF65-F5344CB8AC3E}">
        <p14:creationId xmlns:p14="http://schemas.microsoft.com/office/powerpoint/2010/main" val="325471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886" y="374362"/>
            <a:ext cx="7886700" cy="1325563"/>
          </a:xfrm>
        </p:spPr>
        <p:txBody>
          <a:bodyPr/>
          <a:lstStyle/>
          <a:p>
            <a:r>
              <a:rPr lang="en-US" dirty="0"/>
              <a:t>The LED circuit</a:t>
            </a:r>
          </a:p>
        </p:txBody>
      </p:sp>
      <p:sp>
        <p:nvSpPr>
          <p:cNvPr id="3" name="Content Placeholder 2"/>
          <p:cNvSpPr>
            <a:spLocks noGrp="1"/>
          </p:cNvSpPr>
          <p:nvPr>
            <p:ph idx="1"/>
          </p:nvPr>
        </p:nvSpPr>
        <p:spPr>
          <a:xfrm>
            <a:off x="708926" y="1781450"/>
            <a:ext cx="7886700" cy="4351338"/>
          </a:xfrm>
        </p:spPr>
        <p:txBody>
          <a:bodyPr/>
          <a:lstStyle/>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10</a:t>
            </a:fld>
            <a:endParaRPr lang="en-US"/>
          </a:p>
        </p:txBody>
      </p:sp>
      <p:pic>
        <p:nvPicPr>
          <p:cNvPr id="1026" name="Picture 2" descr="C:\temp2\test1_LED.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62727" y="2318327"/>
            <a:ext cx="4367383" cy="327758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temp2\test1b.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110" y="2318327"/>
            <a:ext cx="3344769" cy="242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12962" y="3444222"/>
            <a:ext cx="965329" cy="646331"/>
          </a:xfrm>
          <a:prstGeom prst="rect">
            <a:avLst/>
          </a:prstGeom>
          <a:solidFill>
            <a:schemeClr val="bg1"/>
          </a:solidFill>
        </p:spPr>
        <p:txBody>
          <a:bodyPr wrap="none" rtlCol="0">
            <a:spAutoFit/>
          </a:bodyPr>
          <a:lstStyle/>
          <a:p>
            <a:r>
              <a:rPr lang="en-US" dirty="0"/>
              <a:t>LED</a:t>
            </a:r>
            <a:br>
              <a:rPr lang="en-US" dirty="0"/>
            </a:br>
            <a:r>
              <a:rPr lang="en-US" dirty="0"/>
              <a:t>Long leg</a:t>
            </a:r>
          </a:p>
        </p:txBody>
      </p:sp>
      <p:sp>
        <p:nvSpPr>
          <p:cNvPr id="9" name="TextBox 8"/>
          <p:cNvSpPr txBox="1"/>
          <p:nvPr/>
        </p:nvSpPr>
        <p:spPr>
          <a:xfrm>
            <a:off x="7866528" y="4914681"/>
            <a:ext cx="1005403" cy="646331"/>
          </a:xfrm>
          <a:prstGeom prst="rect">
            <a:avLst/>
          </a:prstGeom>
          <a:solidFill>
            <a:schemeClr val="bg1"/>
          </a:solidFill>
        </p:spPr>
        <p:txBody>
          <a:bodyPr wrap="none" rtlCol="0">
            <a:spAutoFit/>
          </a:bodyPr>
          <a:lstStyle/>
          <a:p>
            <a:r>
              <a:rPr lang="en-US" dirty="0"/>
              <a:t>LED</a:t>
            </a:r>
          </a:p>
          <a:p>
            <a:r>
              <a:rPr lang="en-US" dirty="0"/>
              <a:t>short leg</a:t>
            </a:r>
          </a:p>
        </p:txBody>
      </p:sp>
      <p:pic>
        <p:nvPicPr>
          <p:cNvPr id="10" name="Picture 3" descr="C:\Users\khwon\AppData\Local\Microsoft\Windows\INetCache\IE\7ZIX1CQO\BbT4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111672" y="5116399"/>
            <a:ext cx="1614095" cy="13450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16018" y="6016866"/>
            <a:ext cx="1005403" cy="646331"/>
          </a:xfrm>
          <a:prstGeom prst="rect">
            <a:avLst/>
          </a:prstGeom>
          <a:solidFill>
            <a:schemeClr val="bg1"/>
          </a:solidFill>
        </p:spPr>
        <p:txBody>
          <a:bodyPr wrap="none" rtlCol="0">
            <a:spAutoFit/>
          </a:bodyPr>
          <a:lstStyle/>
          <a:p>
            <a:r>
              <a:rPr lang="en-US" dirty="0"/>
              <a:t>LED</a:t>
            </a:r>
          </a:p>
          <a:p>
            <a:r>
              <a:rPr lang="en-US" dirty="0"/>
              <a:t>short leg</a:t>
            </a:r>
          </a:p>
        </p:txBody>
      </p:sp>
      <p:sp>
        <p:nvSpPr>
          <p:cNvPr id="12" name="TextBox 11"/>
          <p:cNvSpPr txBox="1"/>
          <p:nvPr/>
        </p:nvSpPr>
        <p:spPr>
          <a:xfrm>
            <a:off x="6396221" y="4916369"/>
            <a:ext cx="965329" cy="646331"/>
          </a:xfrm>
          <a:prstGeom prst="rect">
            <a:avLst/>
          </a:prstGeom>
          <a:solidFill>
            <a:schemeClr val="bg1"/>
          </a:solidFill>
        </p:spPr>
        <p:txBody>
          <a:bodyPr wrap="none" rtlCol="0">
            <a:spAutoFit/>
          </a:bodyPr>
          <a:lstStyle/>
          <a:p>
            <a:r>
              <a:rPr lang="en-US" dirty="0"/>
              <a:t>LED</a:t>
            </a:r>
            <a:br>
              <a:rPr lang="en-US" dirty="0"/>
            </a:br>
            <a:r>
              <a:rPr lang="en-US" dirty="0"/>
              <a:t>Long leg</a:t>
            </a:r>
          </a:p>
        </p:txBody>
      </p:sp>
      <p:sp>
        <p:nvSpPr>
          <p:cNvPr id="7" name="TextBox 6"/>
          <p:cNvSpPr txBox="1"/>
          <p:nvPr/>
        </p:nvSpPr>
        <p:spPr>
          <a:xfrm>
            <a:off x="6834167" y="1791040"/>
            <a:ext cx="715260" cy="369332"/>
          </a:xfrm>
          <a:prstGeom prst="rect">
            <a:avLst/>
          </a:prstGeom>
          <a:noFill/>
        </p:spPr>
        <p:txBody>
          <a:bodyPr wrap="none" rtlCol="0">
            <a:spAutoFit/>
          </a:bodyPr>
          <a:lstStyle/>
          <a:p>
            <a:r>
              <a:rPr lang="en-US" dirty="0"/>
              <a:t>pin12</a:t>
            </a:r>
          </a:p>
        </p:txBody>
      </p:sp>
      <p:cxnSp>
        <p:nvCxnSpPr>
          <p:cNvPr id="13" name="Straight Arrow Connector 12"/>
          <p:cNvCxnSpPr/>
          <p:nvPr/>
        </p:nvCxnSpPr>
        <p:spPr>
          <a:xfrm flipH="1">
            <a:off x="6639384" y="2026913"/>
            <a:ext cx="114467" cy="40700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983941" y="4914681"/>
            <a:ext cx="1660846" cy="1748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139" y="5465773"/>
            <a:ext cx="300082" cy="646331"/>
          </a:xfrm>
          <a:prstGeom prst="rect">
            <a:avLst/>
          </a:prstGeom>
          <a:noFill/>
        </p:spPr>
        <p:txBody>
          <a:bodyPr wrap="none" rtlCol="0">
            <a:spAutoFit/>
          </a:bodyPr>
          <a:lstStyle/>
          <a:p>
            <a:r>
              <a:rPr lang="en-US" dirty="0"/>
              <a:t>+</a:t>
            </a:r>
          </a:p>
          <a:p>
            <a:r>
              <a:rPr lang="en-US" dirty="0"/>
              <a:t>-</a:t>
            </a:r>
          </a:p>
        </p:txBody>
      </p:sp>
      <p:sp>
        <p:nvSpPr>
          <p:cNvPr id="16" name="TextBox 15"/>
          <p:cNvSpPr txBox="1"/>
          <p:nvPr/>
        </p:nvSpPr>
        <p:spPr>
          <a:xfrm>
            <a:off x="2392163" y="3905887"/>
            <a:ext cx="433132" cy="369332"/>
          </a:xfrm>
          <a:prstGeom prst="rect">
            <a:avLst/>
          </a:prstGeom>
          <a:solidFill>
            <a:schemeClr val="bg1"/>
          </a:solidFill>
        </p:spPr>
        <p:txBody>
          <a:bodyPr wrap="none" rtlCol="0">
            <a:spAutoFit/>
          </a:bodyPr>
          <a:lstStyle/>
          <a:p>
            <a:r>
              <a:rPr lang="en-US" dirty="0"/>
              <a:t>5V</a:t>
            </a:r>
          </a:p>
        </p:txBody>
      </p:sp>
      <p:sp>
        <p:nvSpPr>
          <p:cNvPr id="19" name="TextBox 18"/>
          <p:cNvSpPr txBox="1"/>
          <p:nvPr/>
        </p:nvSpPr>
        <p:spPr>
          <a:xfrm>
            <a:off x="4472696" y="3633953"/>
            <a:ext cx="857414" cy="646331"/>
          </a:xfrm>
          <a:prstGeom prst="rect">
            <a:avLst/>
          </a:prstGeom>
          <a:solidFill>
            <a:schemeClr val="bg1"/>
          </a:solidFill>
        </p:spPr>
        <p:txBody>
          <a:bodyPr wrap="none" rtlCol="0">
            <a:spAutoFit/>
          </a:bodyPr>
          <a:lstStyle/>
          <a:p>
            <a:r>
              <a:rPr lang="en-US" dirty="0"/>
              <a:t>GND</a:t>
            </a:r>
          </a:p>
          <a:p>
            <a:r>
              <a:rPr lang="en-US" dirty="0"/>
              <a:t>ground</a:t>
            </a:r>
          </a:p>
        </p:txBody>
      </p:sp>
      <p:sp>
        <p:nvSpPr>
          <p:cNvPr id="20" name="TextBox 19"/>
          <p:cNvSpPr txBox="1"/>
          <p:nvPr/>
        </p:nvSpPr>
        <p:spPr>
          <a:xfrm>
            <a:off x="3348507" y="3905887"/>
            <a:ext cx="715260" cy="369332"/>
          </a:xfrm>
          <a:prstGeom prst="rect">
            <a:avLst/>
          </a:prstGeom>
          <a:solidFill>
            <a:schemeClr val="bg1"/>
          </a:solidFill>
        </p:spPr>
        <p:txBody>
          <a:bodyPr wrap="none" rtlCol="0">
            <a:spAutoFit/>
          </a:bodyPr>
          <a:lstStyle/>
          <a:p>
            <a:r>
              <a:rPr lang="en-US" dirty="0"/>
              <a:t>pin12</a:t>
            </a:r>
          </a:p>
        </p:txBody>
      </p:sp>
      <p:sp>
        <p:nvSpPr>
          <p:cNvPr id="8" name="TextBox 7"/>
          <p:cNvSpPr txBox="1"/>
          <p:nvPr/>
        </p:nvSpPr>
        <p:spPr>
          <a:xfrm>
            <a:off x="7270050" y="2594691"/>
            <a:ext cx="1192955" cy="646331"/>
          </a:xfrm>
          <a:prstGeom prst="rect">
            <a:avLst/>
          </a:prstGeom>
          <a:solidFill>
            <a:schemeClr val="bg1"/>
          </a:solidFill>
        </p:spPr>
        <p:txBody>
          <a:bodyPr wrap="none" rtlCol="0">
            <a:spAutoFit/>
          </a:bodyPr>
          <a:lstStyle/>
          <a:p>
            <a:r>
              <a:rPr lang="en-US" dirty="0"/>
              <a:t>10K Ohms </a:t>
            </a:r>
          </a:p>
          <a:p>
            <a:r>
              <a:rPr lang="en-US" dirty="0"/>
              <a:t>resistor</a:t>
            </a:r>
          </a:p>
        </p:txBody>
      </p:sp>
      <p:cxnSp>
        <p:nvCxnSpPr>
          <p:cNvPr id="18" name="Straight Arrow Connector 17"/>
          <p:cNvCxnSpPr/>
          <p:nvPr/>
        </p:nvCxnSpPr>
        <p:spPr>
          <a:xfrm flipH="1">
            <a:off x="7499927" y="3241022"/>
            <a:ext cx="91333" cy="287988"/>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18676" y="211923"/>
            <a:ext cx="3083280" cy="646331"/>
          </a:xfrm>
          <a:prstGeom prst="rect">
            <a:avLst/>
          </a:prstGeom>
          <a:noFill/>
        </p:spPr>
        <p:txBody>
          <a:bodyPr wrap="none" rtlCol="0">
            <a:spAutoFit/>
          </a:bodyPr>
          <a:lstStyle/>
          <a:p>
            <a:r>
              <a:rPr lang="en-US" dirty="0"/>
              <a:t>1K</a:t>
            </a:r>
            <a:r>
              <a:rPr lang="el-GR" dirty="0"/>
              <a:t>Ω</a:t>
            </a:r>
            <a:r>
              <a:rPr lang="en-US" dirty="0"/>
              <a:t> Color code</a:t>
            </a:r>
          </a:p>
          <a:p>
            <a:r>
              <a:rPr lang="en-US" dirty="0"/>
              <a:t>Brown, black, red, gold(+/- 5%)</a:t>
            </a:r>
          </a:p>
        </p:txBody>
      </p:sp>
      <p:sp>
        <p:nvSpPr>
          <p:cNvPr id="24" name="TextBox 23"/>
          <p:cNvSpPr txBox="1"/>
          <p:nvPr/>
        </p:nvSpPr>
        <p:spPr>
          <a:xfrm>
            <a:off x="3540311" y="1445206"/>
            <a:ext cx="5411738" cy="369332"/>
          </a:xfrm>
          <a:prstGeom prst="rect">
            <a:avLst/>
          </a:prstGeom>
          <a:noFill/>
        </p:spPr>
        <p:txBody>
          <a:bodyPr wrap="none" rtlCol="0">
            <a:spAutoFit/>
          </a:bodyPr>
          <a:lstStyle/>
          <a:p>
            <a:r>
              <a:rPr lang="en-US" dirty="0">
                <a:hlinkClick r:id="rId5"/>
              </a:rPr>
              <a:t>http://www.circuitstoday.com/resistor-color-code-chart</a:t>
            </a:r>
            <a:endParaRPr lang="en-US" dirty="0"/>
          </a:p>
        </p:txBody>
      </p:sp>
      <p:pic>
        <p:nvPicPr>
          <p:cNvPr id="21" name="Picture 20"/>
          <p:cNvPicPr>
            <a:picLocks noChangeAspect="1"/>
          </p:cNvPicPr>
          <p:nvPr/>
        </p:nvPicPr>
        <p:blipFill>
          <a:blip r:embed="rId6"/>
          <a:stretch>
            <a:fillRect/>
          </a:stretch>
        </p:blipFill>
        <p:spPr>
          <a:xfrm>
            <a:off x="5295579" y="802571"/>
            <a:ext cx="2571750" cy="457200"/>
          </a:xfrm>
          <a:prstGeom prst="rect">
            <a:avLst/>
          </a:prstGeom>
        </p:spPr>
      </p:pic>
    </p:spTree>
    <p:extLst>
      <p:ext uri="{BB962C8B-B14F-4D97-AF65-F5344CB8AC3E}">
        <p14:creationId xmlns:p14="http://schemas.microsoft.com/office/powerpoint/2010/main" val="2600255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A0C3-60A4-42F6-967E-F8ABD9E49C6D}"/>
              </a:ext>
            </a:extLst>
          </p:cNvPr>
          <p:cNvSpPr>
            <a:spLocks noGrp="1"/>
          </p:cNvSpPr>
          <p:nvPr>
            <p:ph type="title"/>
          </p:nvPr>
        </p:nvSpPr>
        <p:spPr/>
        <p:txBody>
          <a:bodyPr>
            <a:noAutofit/>
          </a:bodyPr>
          <a:lstStyle/>
          <a:p>
            <a:r>
              <a:rPr lang="en-US" sz="2400" dirty="0"/>
              <a:t>Amplifier </a:t>
            </a:r>
            <a:r>
              <a:rPr lang="en-US" sz="2400" dirty="0" err="1"/>
              <a:t>rc</a:t>
            </a:r>
            <a:r>
              <a:rPr lang="en-US" sz="2400" dirty="0"/>
              <a:t> controller relay interface (Uno, don’t use nano, the servo draws large current , it ,may will damage the small nano)</a:t>
            </a:r>
          </a:p>
        </p:txBody>
      </p:sp>
      <p:sp>
        <p:nvSpPr>
          <p:cNvPr id="3" name="Content Placeholder 2">
            <a:extLst>
              <a:ext uri="{FF2B5EF4-FFF2-40B4-BE49-F238E27FC236}">
                <a16:creationId xmlns:a16="http://schemas.microsoft.com/office/drawing/2014/main" id="{6B52D9F9-4C45-4B48-A8E4-9FBE6CDE75CE}"/>
              </a:ext>
            </a:extLst>
          </p:cNvPr>
          <p:cNvSpPr>
            <a:spLocks noGrp="1"/>
          </p:cNvSpPr>
          <p:nvPr>
            <p:ph idx="1"/>
          </p:nvPr>
        </p:nvSpPr>
        <p:spPr/>
        <p:txBody>
          <a:bodyPr>
            <a:normAutofit fontScale="25000" lnSpcReduction="20000"/>
          </a:bodyPr>
          <a:lstStyle/>
          <a:p>
            <a:r>
              <a:rPr lang="en-US" dirty="0"/>
              <a:t>// for RC -amp controller , </a:t>
            </a:r>
            <a:r>
              <a:rPr lang="en-US" dirty="0" err="1"/>
              <a:t>relayt</a:t>
            </a:r>
            <a:r>
              <a:rPr lang="en-US" dirty="0"/>
              <a:t> interface, this is to  tune on the </a:t>
            </a:r>
            <a:r>
              <a:rPr lang="en-US" dirty="0" err="1"/>
              <a:t>amplfier</a:t>
            </a:r>
            <a:r>
              <a:rPr lang="en-US" dirty="0"/>
              <a:t> av716</a:t>
            </a:r>
          </a:p>
          <a:p>
            <a:r>
              <a:rPr lang="en-US" dirty="0"/>
              <a:t>//2022.2.10</a:t>
            </a:r>
          </a:p>
          <a:p>
            <a:r>
              <a:rPr lang="en-US" dirty="0"/>
              <a:t>#include &lt;</a:t>
            </a:r>
            <a:r>
              <a:rPr lang="en-US" dirty="0" err="1"/>
              <a:t>Servo.h</a:t>
            </a:r>
            <a:r>
              <a:rPr lang="en-US" dirty="0"/>
              <a:t>&gt;</a:t>
            </a:r>
          </a:p>
          <a:p>
            <a:r>
              <a:rPr lang="en-US" dirty="0"/>
              <a:t>int </a:t>
            </a:r>
            <a:r>
              <a:rPr lang="en-US" dirty="0" err="1"/>
              <a:t>servoPin</a:t>
            </a:r>
            <a:r>
              <a:rPr lang="en-US" dirty="0"/>
              <a:t> = 3; // Declare the Servo pin</a:t>
            </a:r>
          </a:p>
          <a:p>
            <a:r>
              <a:rPr lang="en-US" dirty="0"/>
              <a:t>int </a:t>
            </a:r>
            <a:r>
              <a:rPr lang="en-US" dirty="0" err="1"/>
              <a:t>input_pin</a:t>
            </a:r>
            <a:r>
              <a:rPr lang="en-US" dirty="0"/>
              <a:t> = 5; // from RC controller replay output, (ON+5V --&gt; </a:t>
            </a:r>
            <a:r>
              <a:rPr lang="en-US" dirty="0" err="1"/>
              <a:t>input_pint</a:t>
            </a:r>
            <a:r>
              <a:rPr lang="en-US" dirty="0"/>
              <a:t>), GND--&gt; </a:t>
            </a:r>
            <a:r>
              <a:rPr lang="en-US" dirty="0" err="1"/>
              <a:t>arduino_uno_ground</a:t>
            </a:r>
            <a:endParaRPr lang="en-US" dirty="0"/>
          </a:p>
          <a:p>
            <a:r>
              <a:rPr lang="en-US" dirty="0"/>
              <a:t>// </a:t>
            </a:r>
            <a:r>
              <a:rPr lang="en-US" dirty="0" err="1"/>
              <a:t>becareful</a:t>
            </a:r>
            <a:r>
              <a:rPr lang="en-US" dirty="0"/>
              <a:t>: nano may not </a:t>
            </a:r>
            <a:r>
              <a:rPr lang="en-US" dirty="0" err="1"/>
              <a:t>haev</a:t>
            </a:r>
            <a:r>
              <a:rPr lang="en-US" dirty="0"/>
              <a:t> enough power for servo, it may </a:t>
            </a:r>
            <a:r>
              <a:rPr lang="en-US" dirty="0" err="1"/>
              <a:t>dmage</a:t>
            </a:r>
            <a:r>
              <a:rPr lang="en-US" dirty="0"/>
              <a:t> the nano if connected directly.</a:t>
            </a:r>
          </a:p>
          <a:p>
            <a:r>
              <a:rPr lang="en-US" dirty="0"/>
              <a:t>int </a:t>
            </a:r>
            <a:r>
              <a:rPr lang="en-US" dirty="0" err="1"/>
              <a:t>delay_step</a:t>
            </a:r>
            <a:r>
              <a:rPr lang="en-US" dirty="0"/>
              <a:t> = 10;</a:t>
            </a:r>
          </a:p>
          <a:p>
            <a:r>
              <a:rPr lang="en-US" dirty="0"/>
              <a:t>// Create a servo object</a:t>
            </a:r>
          </a:p>
          <a:p>
            <a:r>
              <a:rPr lang="en-US" dirty="0"/>
              <a:t>Servo Servo1;</a:t>
            </a:r>
          </a:p>
          <a:p>
            <a:r>
              <a:rPr lang="en-US" dirty="0"/>
              <a:t>void setup() {</a:t>
            </a:r>
          </a:p>
          <a:p>
            <a:r>
              <a:rPr lang="en-US" dirty="0"/>
              <a:t>  </a:t>
            </a:r>
            <a:r>
              <a:rPr lang="en-US" dirty="0" err="1"/>
              <a:t>pinMode</a:t>
            </a:r>
            <a:r>
              <a:rPr lang="en-US" dirty="0"/>
              <a:t>(</a:t>
            </a:r>
            <a:r>
              <a:rPr lang="en-US" dirty="0" err="1"/>
              <a:t>input_pin</a:t>
            </a:r>
            <a:r>
              <a:rPr lang="en-US" dirty="0"/>
              <a:t>, INPUT);</a:t>
            </a:r>
          </a:p>
          <a:p>
            <a:r>
              <a:rPr lang="en-US" dirty="0"/>
              <a:t>  Servo1.attach(</a:t>
            </a:r>
            <a:r>
              <a:rPr lang="en-US" dirty="0" err="1"/>
              <a:t>servoPin</a:t>
            </a:r>
            <a:r>
              <a:rPr lang="en-US" dirty="0"/>
              <a:t>);</a:t>
            </a:r>
          </a:p>
          <a:p>
            <a:r>
              <a:rPr lang="en-US" dirty="0"/>
              <a:t>  // Make servo go to 0 degrees</a:t>
            </a:r>
          </a:p>
          <a:p>
            <a:r>
              <a:rPr lang="en-US" dirty="0"/>
              <a:t>  Servo1.write(0);</a:t>
            </a:r>
          </a:p>
          <a:p>
            <a:r>
              <a:rPr lang="en-US" dirty="0"/>
              <a:t>  delay(1000);</a:t>
            </a:r>
          </a:p>
          <a:p>
            <a:endParaRPr lang="en-US" dirty="0"/>
          </a:p>
          <a:p>
            <a:r>
              <a:rPr lang="en-US" dirty="0"/>
              <a:t>}</a:t>
            </a:r>
          </a:p>
          <a:p>
            <a:r>
              <a:rPr lang="en-US" dirty="0"/>
              <a:t>void </a:t>
            </a:r>
            <a:r>
              <a:rPr lang="en-US" dirty="0" err="1"/>
              <a:t>rotate_servo</a:t>
            </a:r>
            <a:r>
              <a:rPr lang="en-US" dirty="0"/>
              <a:t>()</a:t>
            </a:r>
          </a:p>
          <a:p>
            <a:r>
              <a:rPr lang="en-US" dirty="0"/>
              <a:t>{</a:t>
            </a:r>
          </a:p>
          <a:p>
            <a:r>
              <a:rPr lang="en-US" dirty="0"/>
              <a:t>  // Make servo go to 180 degrees</a:t>
            </a:r>
          </a:p>
          <a:p>
            <a:r>
              <a:rPr lang="en-US" dirty="0"/>
              <a:t>  // </a:t>
            </a:r>
            <a:r>
              <a:rPr lang="en-US" dirty="0" err="1"/>
              <a:t>servo.write</a:t>
            </a:r>
            <a:r>
              <a:rPr lang="en-US" dirty="0"/>
              <a:t>(t);    delay(</a:t>
            </a:r>
            <a:r>
              <a:rPr lang="en-US" dirty="0" err="1"/>
              <a:t>delay_step</a:t>
            </a:r>
            <a:r>
              <a:rPr lang="en-US" dirty="0"/>
              <a:t>);</a:t>
            </a:r>
          </a:p>
          <a:p>
            <a:r>
              <a:rPr lang="en-US" dirty="0"/>
              <a:t>  for (int t = 0; t &lt; 180; t++)</a:t>
            </a:r>
          </a:p>
          <a:p>
            <a:r>
              <a:rPr lang="en-US" dirty="0"/>
              <a:t>  {</a:t>
            </a:r>
          </a:p>
          <a:p>
            <a:r>
              <a:rPr lang="en-US" dirty="0"/>
              <a:t>    Servo1.write(t);    delay(</a:t>
            </a:r>
            <a:r>
              <a:rPr lang="en-US" dirty="0" err="1"/>
              <a:t>delay_step</a:t>
            </a:r>
            <a:r>
              <a:rPr lang="en-US" dirty="0"/>
              <a:t>);</a:t>
            </a:r>
          </a:p>
          <a:p>
            <a:r>
              <a:rPr lang="en-US" dirty="0"/>
              <a:t>  }</a:t>
            </a:r>
          </a:p>
          <a:p>
            <a:r>
              <a:rPr lang="en-US" dirty="0"/>
              <a:t>  //delay(1000);</a:t>
            </a:r>
          </a:p>
          <a:p>
            <a:r>
              <a:rPr lang="en-US" dirty="0"/>
              <a:t>  for (int t = 180; t &gt; 0; t--)</a:t>
            </a:r>
          </a:p>
          <a:p>
            <a:r>
              <a:rPr lang="en-US" dirty="0"/>
              <a:t>  {</a:t>
            </a:r>
          </a:p>
          <a:p>
            <a:r>
              <a:rPr lang="en-US" dirty="0"/>
              <a:t>    Servo1.write(t);    delay(</a:t>
            </a:r>
            <a:r>
              <a:rPr lang="en-US" dirty="0" err="1"/>
              <a:t>delay_step</a:t>
            </a:r>
            <a:r>
              <a:rPr lang="en-US" dirty="0"/>
              <a:t>);</a:t>
            </a:r>
          </a:p>
          <a:p>
            <a:r>
              <a:rPr lang="en-US" dirty="0"/>
              <a:t>  }</a:t>
            </a:r>
          </a:p>
          <a:p>
            <a:r>
              <a:rPr lang="en-US" dirty="0"/>
              <a:t>  delay(1000);</a:t>
            </a:r>
          </a:p>
          <a:p>
            <a:r>
              <a:rPr lang="en-US" dirty="0"/>
              <a:t>}</a:t>
            </a:r>
          </a:p>
          <a:p>
            <a:r>
              <a:rPr lang="en-US" dirty="0"/>
              <a:t>void loop() {</a:t>
            </a:r>
          </a:p>
          <a:p>
            <a:r>
              <a:rPr lang="en-US" dirty="0"/>
              <a:t>  //////////////////////////////////////////////////</a:t>
            </a:r>
          </a:p>
          <a:p>
            <a:r>
              <a:rPr lang="en-US" dirty="0"/>
              <a:t>  if (</a:t>
            </a:r>
            <a:r>
              <a:rPr lang="en-US" dirty="0" err="1"/>
              <a:t>digitalRead</a:t>
            </a:r>
            <a:r>
              <a:rPr lang="en-US" dirty="0"/>
              <a:t>(</a:t>
            </a:r>
            <a:r>
              <a:rPr lang="en-US" dirty="0" err="1"/>
              <a:t>input_pin</a:t>
            </a:r>
            <a:r>
              <a:rPr lang="en-US" dirty="0"/>
              <a:t>) == HIGH)</a:t>
            </a:r>
          </a:p>
          <a:p>
            <a:r>
              <a:rPr lang="en-US" dirty="0"/>
              <a:t>  {</a:t>
            </a:r>
          </a:p>
          <a:p>
            <a:r>
              <a:rPr lang="en-US" dirty="0"/>
              <a:t>    //delay(10);</a:t>
            </a:r>
          </a:p>
          <a:p>
            <a:r>
              <a:rPr lang="en-US" dirty="0"/>
              <a:t>    delay(</a:t>
            </a:r>
            <a:r>
              <a:rPr lang="en-US" dirty="0" err="1"/>
              <a:t>delay_step</a:t>
            </a:r>
            <a:r>
              <a:rPr lang="en-US" dirty="0"/>
              <a:t>);</a:t>
            </a:r>
          </a:p>
          <a:p>
            <a:r>
              <a:rPr lang="en-US" dirty="0"/>
              <a:t>    if (</a:t>
            </a:r>
            <a:r>
              <a:rPr lang="en-US" dirty="0" err="1"/>
              <a:t>digitalRead</a:t>
            </a:r>
            <a:r>
              <a:rPr lang="en-US" dirty="0"/>
              <a:t>(</a:t>
            </a:r>
            <a:r>
              <a:rPr lang="en-US" dirty="0" err="1"/>
              <a:t>input_pin</a:t>
            </a:r>
            <a:r>
              <a:rPr lang="en-US" dirty="0"/>
              <a:t>) == LOW)</a:t>
            </a:r>
          </a:p>
          <a:p>
            <a:r>
              <a:rPr lang="en-US" dirty="0"/>
              <a:t>    { </a:t>
            </a:r>
            <a:r>
              <a:rPr lang="en-US" dirty="0" err="1"/>
              <a:t>rotate_servo</a:t>
            </a:r>
            <a:r>
              <a:rPr lang="en-US" dirty="0"/>
              <a:t>();</a:t>
            </a:r>
          </a:p>
          <a:p>
            <a:r>
              <a:rPr lang="en-US" dirty="0"/>
              <a:t>    }</a:t>
            </a:r>
          </a:p>
          <a:p>
            <a:r>
              <a:rPr lang="en-US" dirty="0"/>
              <a:t>  }</a:t>
            </a:r>
          </a:p>
          <a:p>
            <a:r>
              <a:rPr lang="en-US" dirty="0"/>
              <a:t>  //////////////////////////////////////////////////</a:t>
            </a:r>
          </a:p>
          <a:p>
            <a:r>
              <a:rPr lang="en-US" dirty="0"/>
              <a:t>  if (</a:t>
            </a:r>
            <a:r>
              <a:rPr lang="en-US" dirty="0" err="1"/>
              <a:t>digitalRead</a:t>
            </a:r>
            <a:r>
              <a:rPr lang="en-US" dirty="0"/>
              <a:t>(</a:t>
            </a:r>
            <a:r>
              <a:rPr lang="en-US" dirty="0" err="1"/>
              <a:t>input_pin</a:t>
            </a:r>
            <a:r>
              <a:rPr lang="en-US" dirty="0"/>
              <a:t>) == LOW)</a:t>
            </a:r>
          </a:p>
          <a:p>
            <a:r>
              <a:rPr lang="en-US" dirty="0"/>
              <a:t>  {</a:t>
            </a:r>
          </a:p>
          <a:p>
            <a:r>
              <a:rPr lang="en-US" dirty="0"/>
              <a:t>    // delay(10);</a:t>
            </a:r>
          </a:p>
          <a:p>
            <a:r>
              <a:rPr lang="en-US" dirty="0"/>
              <a:t>    delay(</a:t>
            </a:r>
            <a:r>
              <a:rPr lang="en-US" dirty="0" err="1"/>
              <a:t>delay_step</a:t>
            </a:r>
            <a:r>
              <a:rPr lang="en-US" dirty="0"/>
              <a:t>);</a:t>
            </a:r>
          </a:p>
          <a:p>
            <a:r>
              <a:rPr lang="en-US" dirty="0"/>
              <a:t>    if (</a:t>
            </a:r>
            <a:r>
              <a:rPr lang="en-US" dirty="0" err="1"/>
              <a:t>digitalRead</a:t>
            </a:r>
            <a:r>
              <a:rPr lang="en-US" dirty="0"/>
              <a:t>(</a:t>
            </a:r>
            <a:r>
              <a:rPr lang="en-US" dirty="0" err="1"/>
              <a:t>input_pin</a:t>
            </a:r>
            <a:r>
              <a:rPr lang="en-US" dirty="0"/>
              <a:t>) == HIGH)</a:t>
            </a:r>
          </a:p>
          <a:p>
            <a:r>
              <a:rPr lang="en-US" dirty="0"/>
              <a:t>    { </a:t>
            </a:r>
            <a:r>
              <a:rPr lang="en-US" dirty="0" err="1"/>
              <a:t>rotate_servo</a:t>
            </a:r>
            <a:r>
              <a:rPr lang="en-US" dirty="0"/>
              <a:t>();</a:t>
            </a:r>
          </a:p>
          <a:p>
            <a:r>
              <a:rPr lang="en-US" dirty="0"/>
              <a:t>    }</a:t>
            </a:r>
          </a:p>
          <a:p>
            <a:r>
              <a:rPr lang="en-US" dirty="0"/>
              <a:t>  }</a:t>
            </a:r>
          </a:p>
          <a:p>
            <a:r>
              <a:rPr lang="en-US" dirty="0"/>
              <a:t>}</a:t>
            </a:r>
          </a:p>
        </p:txBody>
      </p:sp>
      <p:sp>
        <p:nvSpPr>
          <p:cNvPr id="4" name="Footer Placeholder 3">
            <a:extLst>
              <a:ext uri="{FF2B5EF4-FFF2-40B4-BE49-F238E27FC236}">
                <a16:creationId xmlns:a16="http://schemas.microsoft.com/office/drawing/2014/main" id="{92C0DB57-B536-4F40-8EC1-BFE4C6D91A66}"/>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798FE03D-E570-47B2-A898-26C6DF17B69E}"/>
              </a:ext>
            </a:extLst>
          </p:cNvPr>
          <p:cNvSpPr>
            <a:spLocks noGrp="1"/>
          </p:cNvSpPr>
          <p:nvPr>
            <p:ph type="sldNum" sz="quarter" idx="12"/>
          </p:nvPr>
        </p:nvSpPr>
        <p:spPr/>
        <p:txBody>
          <a:bodyPr/>
          <a:lstStyle/>
          <a:p>
            <a:fld id="{631F0FDA-441F-40A7-A3B9-C27C9EEEED98}" type="slidenum">
              <a:rPr lang="en-US" smtClean="0"/>
              <a:t>100</a:t>
            </a:fld>
            <a:endParaRPr lang="en-US"/>
          </a:p>
        </p:txBody>
      </p:sp>
      <p:pic>
        <p:nvPicPr>
          <p:cNvPr id="7" name="Picture 6">
            <a:extLst>
              <a:ext uri="{FF2B5EF4-FFF2-40B4-BE49-F238E27FC236}">
                <a16:creationId xmlns:a16="http://schemas.microsoft.com/office/drawing/2014/main" id="{682C20CF-1B01-4068-8218-E9BD70BEAECE}"/>
              </a:ext>
            </a:extLst>
          </p:cNvPr>
          <p:cNvPicPr>
            <a:picLocks noChangeAspect="1"/>
          </p:cNvPicPr>
          <p:nvPr/>
        </p:nvPicPr>
        <p:blipFill>
          <a:blip r:embed="rId2"/>
          <a:stretch>
            <a:fillRect/>
          </a:stretch>
        </p:blipFill>
        <p:spPr>
          <a:xfrm>
            <a:off x="5425483" y="1406441"/>
            <a:ext cx="2905728" cy="2178220"/>
          </a:xfrm>
          <a:prstGeom prst="rect">
            <a:avLst/>
          </a:prstGeom>
        </p:spPr>
      </p:pic>
      <p:pic>
        <p:nvPicPr>
          <p:cNvPr id="9" name="Picture 8">
            <a:extLst>
              <a:ext uri="{FF2B5EF4-FFF2-40B4-BE49-F238E27FC236}">
                <a16:creationId xmlns:a16="http://schemas.microsoft.com/office/drawing/2014/main" id="{50A654E7-98C9-4143-AEDE-67C91C7D5F85}"/>
              </a:ext>
            </a:extLst>
          </p:cNvPr>
          <p:cNvPicPr>
            <a:picLocks noChangeAspect="1"/>
          </p:cNvPicPr>
          <p:nvPr/>
        </p:nvPicPr>
        <p:blipFill>
          <a:blip r:embed="rId3"/>
          <a:stretch>
            <a:fillRect/>
          </a:stretch>
        </p:blipFill>
        <p:spPr>
          <a:xfrm>
            <a:off x="5425483" y="3584661"/>
            <a:ext cx="2737442" cy="2688055"/>
          </a:xfrm>
          <a:prstGeom prst="rect">
            <a:avLst/>
          </a:prstGeom>
        </p:spPr>
      </p:pic>
      <p:sp>
        <p:nvSpPr>
          <p:cNvPr id="6" name="TextBox 5">
            <a:extLst>
              <a:ext uri="{FF2B5EF4-FFF2-40B4-BE49-F238E27FC236}">
                <a16:creationId xmlns:a16="http://schemas.microsoft.com/office/drawing/2014/main" id="{2326078C-07D8-436F-8F91-64D2C0EFB5AF}"/>
              </a:ext>
            </a:extLst>
          </p:cNvPr>
          <p:cNvSpPr txBox="1"/>
          <p:nvPr/>
        </p:nvSpPr>
        <p:spPr>
          <a:xfrm>
            <a:off x="628651" y="1322806"/>
            <a:ext cx="5562600" cy="430887"/>
          </a:xfrm>
          <a:prstGeom prst="rect">
            <a:avLst/>
          </a:prstGeom>
          <a:noFill/>
        </p:spPr>
        <p:txBody>
          <a:bodyPr wrap="square" rtlCol="0">
            <a:spAutoFit/>
          </a:bodyPr>
          <a:lstStyle/>
          <a:p>
            <a:r>
              <a:rPr lang="en-US" sz="1050" dirty="0">
                <a:hlinkClick r:id="rId4"/>
              </a:rPr>
              <a:t>https://item.taobao.com/item.htm?spm=a1z09.2.0.0.49bd2e8dl0GBJP&amp;id=535402623392&amp;_u=a2qidpvo6585</a:t>
            </a:r>
            <a:r>
              <a:rPr lang="en-US" sz="1050" dirty="0"/>
              <a:t> </a:t>
            </a:r>
          </a:p>
        </p:txBody>
      </p:sp>
      <p:pic>
        <p:nvPicPr>
          <p:cNvPr id="10" name="Picture 9">
            <a:extLst>
              <a:ext uri="{FF2B5EF4-FFF2-40B4-BE49-F238E27FC236}">
                <a16:creationId xmlns:a16="http://schemas.microsoft.com/office/drawing/2014/main" id="{3CF8ABF4-4F6E-49D4-AAB0-546DE99B96F6}"/>
              </a:ext>
            </a:extLst>
          </p:cNvPr>
          <p:cNvPicPr>
            <a:picLocks noChangeAspect="1"/>
          </p:cNvPicPr>
          <p:nvPr/>
        </p:nvPicPr>
        <p:blipFill>
          <a:blip r:embed="rId5"/>
          <a:stretch>
            <a:fillRect/>
          </a:stretch>
        </p:blipFill>
        <p:spPr>
          <a:xfrm>
            <a:off x="812789" y="3280710"/>
            <a:ext cx="4251998" cy="1962753"/>
          </a:xfrm>
          <a:prstGeom prst="rect">
            <a:avLst/>
          </a:prstGeom>
        </p:spPr>
      </p:pic>
    </p:spTree>
    <p:extLst>
      <p:ext uri="{BB962C8B-B14F-4D97-AF65-F5344CB8AC3E}">
        <p14:creationId xmlns:p14="http://schemas.microsoft.com/office/powerpoint/2010/main" val="18447437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dirty="0" err="1"/>
              <a:t>Wifi</a:t>
            </a:r>
            <a:r>
              <a:rPr lang="en-US" dirty="0"/>
              <a:t> based Arduino Uno</a:t>
            </a:r>
            <a:br>
              <a:rPr lang="en-US" dirty="0"/>
            </a:br>
            <a:r>
              <a:rPr lang="en-US" dirty="0"/>
              <a:t>d1 mini</a:t>
            </a:r>
          </a:p>
        </p:txBody>
      </p:sp>
      <p:sp>
        <p:nvSpPr>
          <p:cNvPr id="3" name="Content Placeholder 2"/>
          <p:cNvSpPr>
            <a:spLocks noGrp="1"/>
          </p:cNvSpPr>
          <p:nvPr>
            <p:ph idx="1"/>
          </p:nvPr>
        </p:nvSpPr>
        <p:spPr/>
        <p:txBody>
          <a:bodyPr>
            <a:normAutofit fontScale="47500" lnSpcReduction="20000"/>
          </a:bodyPr>
          <a:lstStyle/>
          <a:p>
            <a:r>
              <a:rPr lang="en-US" dirty="0">
                <a:hlinkClick r:id="rId2"/>
              </a:rPr>
              <a:t>Reference:</a:t>
            </a:r>
          </a:p>
          <a:p>
            <a:r>
              <a:rPr lang="zh-TW" altLang="en-US" dirty="0"/>
              <a:t>原廠技術文件說明 </a:t>
            </a:r>
            <a:r>
              <a:rPr lang="en-US" altLang="zh-TW" dirty="0">
                <a:hlinkClick r:id="rId3"/>
              </a:rPr>
              <a:t>https://www.wemos.cc/product/d1.html</a:t>
            </a:r>
            <a:endParaRPr lang="zh-TW" altLang="en-US" dirty="0"/>
          </a:p>
          <a:p>
            <a:r>
              <a:rPr lang="en-US" altLang="zh-TW" dirty="0"/>
              <a:t>Arduino </a:t>
            </a:r>
            <a:r>
              <a:rPr lang="zh-TW" altLang="en-US" dirty="0"/>
              <a:t>安裝說明 </a:t>
            </a:r>
            <a:r>
              <a:rPr lang="en-US" altLang="zh-TW" dirty="0">
                <a:hlinkClick r:id="rId4"/>
              </a:rPr>
              <a:t>https://www.wemos.cc/tutorial/get-started-arduino.html</a:t>
            </a:r>
            <a:endParaRPr lang="zh-TW" altLang="en-US" dirty="0"/>
          </a:p>
          <a:p>
            <a:r>
              <a:rPr lang="en-US" altLang="zh-TW" dirty="0" err="1"/>
              <a:t>NodeMCU</a:t>
            </a:r>
            <a:r>
              <a:rPr lang="en-US" altLang="zh-TW" dirty="0"/>
              <a:t> </a:t>
            </a:r>
            <a:r>
              <a:rPr lang="zh-TW" altLang="en-US" dirty="0"/>
              <a:t>安裝說明  </a:t>
            </a:r>
            <a:r>
              <a:rPr lang="en-US" altLang="zh-TW" dirty="0">
                <a:hlinkClick r:id="rId5"/>
              </a:rPr>
              <a:t>https://www.wemos.cc/tutorial/get-started-nodemcu.html</a:t>
            </a:r>
            <a:endParaRPr lang="zh-TW" altLang="en-US" dirty="0"/>
          </a:p>
          <a:p>
            <a:r>
              <a:rPr lang="zh-TW" altLang="en-US" dirty="0"/>
              <a:t>教學 </a:t>
            </a:r>
            <a:r>
              <a:rPr lang="en-US" altLang="zh-TW" dirty="0">
                <a:hlinkClick r:id="rId6"/>
              </a:rPr>
              <a:t>http://www.instructables.com/id/Programming-the-WeMos-Using-Arduino-SoftwareIDE/</a:t>
            </a:r>
            <a:endParaRPr lang="zh-TW" altLang="en-US" dirty="0"/>
          </a:p>
          <a:p>
            <a:r>
              <a:rPr lang="zh-TW" altLang="en-US" dirty="0"/>
              <a:t>相關入門程式開發與說明</a:t>
            </a:r>
            <a:r>
              <a:rPr lang="zh-TW" altLang="en-US" dirty="0">
                <a:hlinkClick r:id="rId7"/>
              </a:rPr>
              <a:t> </a:t>
            </a:r>
            <a:r>
              <a:rPr lang="en-US" altLang="zh-TW" dirty="0">
                <a:hlinkClick r:id="rId7"/>
              </a:rPr>
              <a:t>https://github.com/wemos</a:t>
            </a:r>
            <a:endParaRPr lang="zh-TW" altLang="en-US" dirty="0"/>
          </a:p>
          <a:p>
            <a:r>
              <a:rPr lang="en-US" dirty="0">
                <a:hlinkClick r:id="rId2"/>
              </a:rPr>
              <a:t>Installation:</a:t>
            </a:r>
          </a:p>
          <a:p>
            <a:pPr lvl="1"/>
            <a:r>
              <a:rPr lang="en-US" dirty="0">
                <a:hlinkClick r:id="rId2"/>
              </a:rPr>
              <a:t>https://sites.google.com/site/wenyumaker/10-esp8266/02memos-d1?tmpl=%2Fsystem%2Fapp%2Ftemplates%2Fprint%2F&amp;showPrintDialog=1</a:t>
            </a:r>
            <a:endParaRPr lang="en-US" dirty="0"/>
          </a:p>
          <a:p>
            <a:pPr lvl="1"/>
            <a:r>
              <a:rPr lang="en-US" dirty="0">
                <a:hlinkClick r:id="rId8"/>
              </a:rPr>
              <a:t>https://arduino-esp8266.readthedocs.io/en/latest/esp8266wifi/readme.html</a:t>
            </a:r>
            <a:endParaRPr lang="en-US" dirty="0"/>
          </a:p>
          <a:p>
            <a:r>
              <a:rPr lang="en-US" dirty="0"/>
              <a:t>Example: </a:t>
            </a:r>
          </a:p>
          <a:p>
            <a:pPr lvl="1"/>
            <a:r>
              <a:rPr lang="en-US" dirty="0">
                <a:hlinkClick r:id="rId9"/>
              </a:rPr>
              <a:t>https://makersportal.com/blog/2019/6/12/wemos-d1-mini-esp8266-arduino-wifi-board</a:t>
            </a:r>
            <a:endParaRPr lang="en-US" dirty="0"/>
          </a:p>
          <a:p>
            <a:r>
              <a:rPr lang="en-US" dirty="0">
                <a:solidFill>
                  <a:srgbClr val="FF0000"/>
                </a:solidFill>
              </a:rPr>
              <a:t>For Arduino IDE2 , read the following doc to install drivers for the board</a:t>
            </a:r>
          </a:p>
          <a:p>
            <a:pPr lvl="1"/>
            <a:r>
              <a:rPr lang="en-US" dirty="0">
                <a:solidFill>
                  <a:srgbClr val="FF0000"/>
                </a:solidFill>
                <a:hlinkClick r:id="rId10">
                  <a:extLst>
                    <a:ext uri="{A12FA001-AC4F-418D-AE19-62706E023703}">
                      <ahyp:hlinkClr xmlns:ahyp="http://schemas.microsoft.com/office/drawing/2018/hyperlinkcolor" val="tx"/>
                    </a:ext>
                  </a:extLst>
                </a:hlinkClick>
              </a:rPr>
              <a:t>https://randomnerdtutorials.com/installing-esp8266-nodemcu-arduino-ide-2-0/</a:t>
            </a:r>
            <a:r>
              <a:rPr lang="en-US" dirty="0">
                <a:solidFill>
                  <a:srgbClr val="FF0000"/>
                </a:solidFill>
              </a:rPr>
              <a:t> </a:t>
            </a:r>
          </a:p>
          <a:p>
            <a:pPr lvl="1"/>
            <a:r>
              <a:rPr lang="en-US" dirty="0">
                <a:hlinkClick r:id="rId10"/>
              </a:rPr>
              <a:t>Installing ESP8266 </a:t>
            </a:r>
            <a:r>
              <a:rPr lang="en-US" dirty="0" err="1">
                <a:hlinkClick r:id="rId10"/>
              </a:rPr>
              <a:t>NodeMCU</a:t>
            </a:r>
            <a:r>
              <a:rPr lang="en-US" dirty="0">
                <a:hlinkClick r:id="rId10"/>
              </a:rPr>
              <a:t> Board in Arduino IDE 2.0 (Windows, Mac OS X, Linux) | Random Nerd Tutorials</a:t>
            </a:r>
            <a:r>
              <a:rPr lang="en-US" dirty="0"/>
              <a:t> (install this before using Arduino D1 </a:t>
            </a:r>
            <a:r>
              <a:rPr lang="en-US" dirty="0" err="1"/>
              <a:t>Wemos</a:t>
            </a:r>
            <a:r>
              <a:rPr lang="en-US" dirty="0"/>
              <a:t> board)</a:t>
            </a:r>
          </a:p>
          <a:p>
            <a:pPr lvl="1"/>
            <a:r>
              <a:rPr lang="en-US" dirty="0"/>
              <a:t>ULR:  </a:t>
            </a:r>
            <a:r>
              <a:rPr lang="en-US" b="0" i="0" dirty="0">
                <a:solidFill>
                  <a:srgbClr val="3A3A3A"/>
                </a:solidFill>
                <a:effectLst/>
                <a:latin typeface="Consolas" panose="020B0609020204030204" pitchFamily="49" charset="0"/>
              </a:rPr>
              <a:t>http://arduino.esp8266.com/stable/package_esp8266com_index.json, </a:t>
            </a:r>
            <a:r>
              <a:rPr lang="en-US" b="0" i="0" dirty="0">
                <a:solidFill>
                  <a:srgbClr val="3A3A3A"/>
                </a:solidFill>
                <a:effectLst/>
                <a:latin typeface="Consolas" panose="020B0609020204030204" pitchFamily="49" charset="0"/>
                <a:hlinkClick r:id="rId11"/>
              </a:rPr>
              <a:t>https://raw.githubusercontent.com/espressif/arduino-esp32/gh-pages/package_esp32_index.json</a:t>
            </a:r>
            <a:endParaRPr lang="en-US" b="0" i="0" dirty="0">
              <a:solidFill>
                <a:srgbClr val="3A3A3A"/>
              </a:solidFill>
              <a:effectLst/>
              <a:latin typeface="Consolas" panose="020B0609020204030204" pitchFamily="49" charset="0"/>
            </a:endParaRPr>
          </a:p>
          <a:p>
            <a:pPr lvl="1"/>
            <a:r>
              <a:rPr lang="en-US" dirty="0"/>
              <a:t>Install esp8266 and </a:t>
            </a:r>
            <a:r>
              <a:rPr lang="en-US" b="1" i="0" dirty="0" err="1">
                <a:solidFill>
                  <a:srgbClr val="3A3A3A"/>
                </a:solidFill>
                <a:effectLst/>
                <a:latin typeface="Helvetica" panose="020B0604020202020204" pitchFamily="34" charset="0"/>
              </a:rPr>
              <a:t>NodeMCU</a:t>
            </a:r>
            <a:r>
              <a:rPr lang="en-US" b="1" i="0" dirty="0">
                <a:solidFill>
                  <a:srgbClr val="3A3A3A"/>
                </a:solidFill>
                <a:effectLst/>
                <a:latin typeface="Helvetica" panose="020B0604020202020204" pitchFamily="34" charset="0"/>
              </a:rPr>
              <a:t> Board, </a:t>
            </a:r>
            <a:r>
              <a:rPr lang="en-US" b="1" i="0" dirty="0" err="1">
                <a:solidFill>
                  <a:srgbClr val="3A3A3A"/>
                </a:solidFill>
                <a:effectLst/>
                <a:latin typeface="Helvetica" panose="020B0604020202020204" pitchFamily="34" charset="0"/>
              </a:rPr>
              <a:t>NodeMCU</a:t>
            </a:r>
            <a:r>
              <a:rPr lang="en-US" b="1" i="0" dirty="0">
                <a:solidFill>
                  <a:srgbClr val="3A3A3A"/>
                </a:solidFill>
                <a:effectLst/>
                <a:latin typeface="Helvetica" panose="020B0604020202020204" pitchFamily="34" charset="0"/>
              </a:rPr>
              <a:t> 1.0 (ESP-12E Module)</a:t>
            </a:r>
          </a:p>
          <a:p>
            <a:pPr lvl="1"/>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101</a:t>
            </a:fld>
            <a:endParaRPr lang="en-US"/>
          </a:p>
        </p:txBody>
      </p:sp>
    </p:spTree>
    <p:extLst>
      <p:ext uri="{BB962C8B-B14F-4D97-AF65-F5344CB8AC3E}">
        <p14:creationId xmlns:p14="http://schemas.microsoft.com/office/powerpoint/2010/main" val="3909899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136B-6CED-C800-BDC8-545AE17950D8}"/>
              </a:ext>
            </a:extLst>
          </p:cNvPr>
          <p:cNvSpPr>
            <a:spLocks noGrp="1"/>
          </p:cNvSpPr>
          <p:nvPr>
            <p:ph type="title"/>
          </p:nvPr>
        </p:nvSpPr>
        <p:spPr/>
        <p:txBody>
          <a:bodyPr>
            <a:normAutofit/>
          </a:bodyPr>
          <a:lstStyle/>
          <a:p>
            <a:r>
              <a:rPr lang="en-US" dirty="0"/>
              <a:t>Arduino_wifi_test1: Testing Arduino D1, Esp8266 board</a:t>
            </a:r>
          </a:p>
        </p:txBody>
      </p:sp>
      <p:sp>
        <p:nvSpPr>
          <p:cNvPr id="3" name="Content Placeholder 2">
            <a:extLst>
              <a:ext uri="{FF2B5EF4-FFF2-40B4-BE49-F238E27FC236}">
                <a16:creationId xmlns:a16="http://schemas.microsoft.com/office/drawing/2014/main" id="{65F3EE52-C4FD-B958-11DC-E104E641D22F}"/>
              </a:ext>
            </a:extLst>
          </p:cNvPr>
          <p:cNvSpPr>
            <a:spLocks noGrp="1"/>
          </p:cNvSpPr>
          <p:nvPr>
            <p:ph idx="1"/>
          </p:nvPr>
        </p:nvSpPr>
        <p:spPr>
          <a:xfrm>
            <a:off x="628650" y="1825625"/>
            <a:ext cx="8267700" cy="4351338"/>
          </a:xfrm>
        </p:spPr>
        <p:txBody>
          <a:bodyPr/>
          <a:lstStyle/>
          <a:p>
            <a:r>
              <a:rPr lang="en-US" dirty="0"/>
              <a:t>Run the code in</a:t>
            </a:r>
          </a:p>
          <a:p>
            <a:r>
              <a:rPr lang="en-US" dirty="0">
                <a:hlinkClick r:id="rId2"/>
              </a:rPr>
              <a:t>https://www.instructables.com/Quick-Start-to-Nodemcu-ESP8266-on-Arduino-IDE/</a:t>
            </a:r>
            <a:endParaRPr lang="en-US" dirty="0"/>
          </a:p>
          <a:p>
            <a:r>
              <a:rPr lang="en-US" sz="2400" dirty="0"/>
              <a:t>Connect Pin13 of Arduino-esp8266-D1 board  to an LED, </a:t>
            </a:r>
          </a:p>
          <a:p>
            <a:r>
              <a:rPr lang="en-US" sz="2400" dirty="0"/>
              <a:t>Use the serial monitor to find out the IP address of the server</a:t>
            </a:r>
          </a:p>
          <a:p>
            <a:r>
              <a:rPr lang="en-US" sz="2400" dirty="0"/>
              <a:t>Use a computer browser (http:// 192.168.xx.yy) to control the :LED</a:t>
            </a:r>
          </a:p>
        </p:txBody>
      </p:sp>
      <p:sp>
        <p:nvSpPr>
          <p:cNvPr id="4" name="Footer Placeholder 3">
            <a:extLst>
              <a:ext uri="{FF2B5EF4-FFF2-40B4-BE49-F238E27FC236}">
                <a16:creationId xmlns:a16="http://schemas.microsoft.com/office/drawing/2014/main" id="{1541C408-F85C-9B76-4470-48C392B4AC84}"/>
              </a:ext>
            </a:extLst>
          </p:cNvPr>
          <p:cNvSpPr>
            <a:spLocks noGrp="1"/>
          </p:cNvSpPr>
          <p:nvPr>
            <p:ph type="ftr" sz="quarter" idx="11"/>
          </p:nvPr>
        </p:nvSpPr>
        <p:spPr/>
        <p:txBody>
          <a:bodyPr/>
          <a:lstStyle/>
          <a:p>
            <a:r>
              <a:rPr lang="pt-BR"/>
              <a:t>Stem2: Arduino experiments  v_2a.(230830a)</a:t>
            </a:r>
            <a:endParaRPr lang="en-US" dirty="0"/>
          </a:p>
        </p:txBody>
      </p:sp>
      <p:sp>
        <p:nvSpPr>
          <p:cNvPr id="5" name="Slide Number Placeholder 4">
            <a:extLst>
              <a:ext uri="{FF2B5EF4-FFF2-40B4-BE49-F238E27FC236}">
                <a16:creationId xmlns:a16="http://schemas.microsoft.com/office/drawing/2014/main" id="{FCED453A-4612-C942-BF11-0C03B839534E}"/>
              </a:ext>
            </a:extLst>
          </p:cNvPr>
          <p:cNvSpPr>
            <a:spLocks noGrp="1"/>
          </p:cNvSpPr>
          <p:nvPr>
            <p:ph type="sldNum" sz="quarter" idx="12"/>
          </p:nvPr>
        </p:nvSpPr>
        <p:spPr/>
        <p:txBody>
          <a:bodyPr/>
          <a:lstStyle/>
          <a:p>
            <a:fld id="{631F0FDA-441F-40A7-A3B9-C27C9EEEED98}" type="slidenum">
              <a:rPr lang="en-US" smtClean="0"/>
              <a:t>102</a:t>
            </a:fld>
            <a:endParaRPr lang="en-US"/>
          </a:p>
        </p:txBody>
      </p:sp>
      <p:pic>
        <p:nvPicPr>
          <p:cNvPr id="7" name="Picture 6">
            <a:extLst>
              <a:ext uri="{FF2B5EF4-FFF2-40B4-BE49-F238E27FC236}">
                <a16:creationId xmlns:a16="http://schemas.microsoft.com/office/drawing/2014/main" id="{1CFADF30-2475-5B9C-813C-1BD03D43DC62}"/>
              </a:ext>
            </a:extLst>
          </p:cNvPr>
          <p:cNvPicPr>
            <a:picLocks noChangeAspect="1"/>
          </p:cNvPicPr>
          <p:nvPr/>
        </p:nvPicPr>
        <p:blipFill>
          <a:blip r:embed="rId3"/>
          <a:stretch>
            <a:fillRect/>
          </a:stretch>
        </p:blipFill>
        <p:spPr>
          <a:xfrm>
            <a:off x="4034500" y="4678041"/>
            <a:ext cx="4161099" cy="1498922"/>
          </a:xfrm>
          <a:prstGeom prst="rect">
            <a:avLst/>
          </a:prstGeom>
          <a:ln>
            <a:solidFill>
              <a:schemeClr val="accent1"/>
            </a:solidFill>
          </a:ln>
        </p:spPr>
      </p:pic>
      <p:sp>
        <p:nvSpPr>
          <p:cNvPr id="8" name="TextBox 7">
            <a:extLst>
              <a:ext uri="{FF2B5EF4-FFF2-40B4-BE49-F238E27FC236}">
                <a16:creationId xmlns:a16="http://schemas.microsoft.com/office/drawing/2014/main" id="{E7F7705A-6B31-E94F-339C-D132B95F0AAB}"/>
              </a:ext>
            </a:extLst>
          </p:cNvPr>
          <p:cNvSpPr txBox="1"/>
          <p:nvPr/>
        </p:nvSpPr>
        <p:spPr>
          <a:xfrm>
            <a:off x="771525" y="5270945"/>
            <a:ext cx="1200578" cy="1200329"/>
          </a:xfrm>
          <a:prstGeom prst="rect">
            <a:avLst/>
          </a:prstGeom>
          <a:noFill/>
          <a:ln>
            <a:solidFill>
              <a:schemeClr val="accent1"/>
            </a:solidFill>
          </a:ln>
        </p:spPr>
        <p:txBody>
          <a:bodyPr wrap="square" rtlCol="0">
            <a:spAutoFit/>
          </a:bodyPr>
          <a:lstStyle/>
          <a:p>
            <a:r>
              <a:rPr lang="en-US" dirty="0"/>
              <a:t>Arduino-D1 with</a:t>
            </a:r>
          </a:p>
          <a:p>
            <a:r>
              <a:rPr lang="en-US" dirty="0"/>
              <a:t> ESp8266</a:t>
            </a:r>
          </a:p>
          <a:p>
            <a:endParaRPr lang="en-US" dirty="0"/>
          </a:p>
        </p:txBody>
      </p:sp>
      <p:sp>
        <p:nvSpPr>
          <p:cNvPr id="11" name="TextBox 10">
            <a:extLst>
              <a:ext uri="{FF2B5EF4-FFF2-40B4-BE49-F238E27FC236}">
                <a16:creationId xmlns:a16="http://schemas.microsoft.com/office/drawing/2014/main" id="{300CFCC7-7B7D-1012-A2F2-9040B6C86660}"/>
              </a:ext>
            </a:extLst>
          </p:cNvPr>
          <p:cNvSpPr txBox="1"/>
          <p:nvPr/>
        </p:nvSpPr>
        <p:spPr>
          <a:xfrm>
            <a:off x="2670304" y="5399957"/>
            <a:ext cx="599844" cy="369332"/>
          </a:xfrm>
          <a:prstGeom prst="rect">
            <a:avLst/>
          </a:prstGeom>
          <a:noFill/>
          <a:ln>
            <a:solidFill>
              <a:schemeClr val="accent1"/>
            </a:solidFill>
          </a:ln>
        </p:spPr>
        <p:txBody>
          <a:bodyPr wrap="none" rtlCol="0">
            <a:spAutoFit/>
          </a:bodyPr>
          <a:lstStyle/>
          <a:p>
            <a:r>
              <a:rPr lang="en-US" dirty="0"/>
              <a:t>1K</a:t>
            </a:r>
            <a:r>
              <a:rPr lang="en-US" dirty="0">
                <a:sym typeface="Symbol" panose="05050102010706020507" pitchFamily="18" charset="2"/>
              </a:rPr>
              <a:t></a:t>
            </a:r>
            <a:endParaRPr lang="en-US" dirty="0"/>
          </a:p>
        </p:txBody>
      </p:sp>
      <p:sp>
        <p:nvSpPr>
          <p:cNvPr id="15" name="Isosceles Triangle 14">
            <a:extLst>
              <a:ext uri="{FF2B5EF4-FFF2-40B4-BE49-F238E27FC236}">
                <a16:creationId xmlns:a16="http://schemas.microsoft.com/office/drawing/2014/main" id="{8EAE7EA6-0F67-FDC9-50AB-3A0027EC4CAF}"/>
              </a:ext>
            </a:extLst>
          </p:cNvPr>
          <p:cNvSpPr/>
          <p:nvPr/>
        </p:nvSpPr>
        <p:spPr>
          <a:xfrm rot="5400000">
            <a:off x="2630198" y="5996625"/>
            <a:ext cx="324516" cy="50426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F90B745-35DC-E4BB-895E-48149D7EBF77}"/>
              </a:ext>
            </a:extLst>
          </p:cNvPr>
          <p:cNvCxnSpPr/>
          <p:nvPr/>
        </p:nvCxnSpPr>
        <p:spPr>
          <a:xfrm>
            <a:off x="3044590" y="6086501"/>
            <a:ext cx="0" cy="324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F8F1E1A-A49B-C9C0-9162-CB4EED924EBC}"/>
              </a:ext>
            </a:extLst>
          </p:cNvPr>
          <p:cNvCxnSpPr>
            <a:cxnSpLocks/>
          </p:cNvCxnSpPr>
          <p:nvPr/>
        </p:nvCxnSpPr>
        <p:spPr>
          <a:xfrm>
            <a:off x="3044590" y="6248567"/>
            <a:ext cx="326941" cy="10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16D2D2CD-8921-18C7-EAC7-12CC49922FD8}"/>
              </a:ext>
            </a:extLst>
          </p:cNvPr>
          <p:cNvCxnSpPr>
            <a:cxnSpLocks/>
            <a:stCxn id="11" idx="3"/>
            <a:endCxn id="15" idx="3"/>
          </p:cNvCxnSpPr>
          <p:nvPr/>
        </p:nvCxnSpPr>
        <p:spPr>
          <a:xfrm flipH="1">
            <a:off x="2540322" y="5584623"/>
            <a:ext cx="729826" cy="664136"/>
          </a:xfrm>
          <a:prstGeom prst="bentConnector5">
            <a:avLst>
              <a:gd name="adj1" fmla="val -31323"/>
              <a:gd name="adj2" fmla="val 44921"/>
              <a:gd name="adj3" fmla="val 131323"/>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2FB6D7-7433-9611-AA7B-EA0F106B2D3D}"/>
              </a:ext>
            </a:extLst>
          </p:cNvPr>
          <p:cNvSpPr txBox="1"/>
          <p:nvPr/>
        </p:nvSpPr>
        <p:spPr>
          <a:xfrm>
            <a:off x="3341181" y="6033185"/>
            <a:ext cx="622286" cy="646331"/>
          </a:xfrm>
          <a:prstGeom prst="rect">
            <a:avLst/>
          </a:prstGeom>
          <a:noFill/>
        </p:spPr>
        <p:txBody>
          <a:bodyPr wrap="none" rtlCol="0">
            <a:spAutoFit/>
          </a:bodyPr>
          <a:lstStyle/>
          <a:p>
            <a:r>
              <a:rPr lang="en-US" dirty="0"/>
              <a:t>GND</a:t>
            </a:r>
          </a:p>
          <a:p>
            <a:endParaRPr lang="en-US" dirty="0"/>
          </a:p>
        </p:txBody>
      </p:sp>
      <p:sp>
        <p:nvSpPr>
          <p:cNvPr id="29" name="TextBox 28">
            <a:extLst>
              <a:ext uri="{FF2B5EF4-FFF2-40B4-BE49-F238E27FC236}">
                <a16:creationId xmlns:a16="http://schemas.microsoft.com/office/drawing/2014/main" id="{4140735D-A40C-1461-E252-E42C04952E96}"/>
              </a:ext>
            </a:extLst>
          </p:cNvPr>
          <p:cNvSpPr txBox="1"/>
          <p:nvPr/>
        </p:nvSpPr>
        <p:spPr>
          <a:xfrm>
            <a:off x="2587424" y="5866713"/>
            <a:ext cx="537327" cy="646331"/>
          </a:xfrm>
          <a:prstGeom prst="rect">
            <a:avLst/>
          </a:prstGeom>
          <a:noFill/>
        </p:spPr>
        <p:txBody>
          <a:bodyPr wrap="none" rtlCol="0">
            <a:spAutoFit/>
          </a:bodyPr>
          <a:lstStyle/>
          <a:p>
            <a:r>
              <a:rPr lang="en-US" dirty="0"/>
              <a:t>LED</a:t>
            </a:r>
          </a:p>
          <a:p>
            <a:endParaRPr lang="en-US" dirty="0"/>
          </a:p>
        </p:txBody>
      </p:sp>
      <p:sp>
        <p:nvSpPr>
          <p:cNvPr id="30" name="TextBox 29">
            <a:extLst>
              <a:ext uri="{FF2B5EF4-FFF2-40B4-BE49-F238E27FC236}">
                <a16:creationId xmlns:a16="http://schemas.microsoft.com/office/drawing/2014/main" id="{B9334A5B-D151-8FB3-DAEA-8E5FC2B05C70}"/>
              </a:ext>
            </a:extLst>
          </p:cNvPr>
          <p:cNvSpPr txBox="1"/>
          <p:nvPr/>
        </p:nvSpPr>
        <p:spPr>
          <a:xfrm>
            <a:off x="1923737" y="5253104"/>
            <a:ext cx="712054" cy="369332"/>
          </a:xfrm>
          <a:prstGeom prst="rect">
            <a:avLst/>
          </a:prstGeom>
          <a:noFill/>
        </p:spPr>
        <p:txBody>
          <a:bodyPr wrap="none" rtlCol="0">
            <a:spAutoFit/>
          </a:bodyPr>
          <a:lstStyle/>
          <a:p>
            <a:r>
              <a:rPr lang="en-US" dirty="0"/>
              <a:t>Pin13</a:t>
            </a:r>
          </a:p>
        </p:txBody>
      </p:sp>
      <p:cxnSp>
        <p:nvCxnSpPr>
          <p:cNvPr id="33" name="Straight Arrow Connector 32">
            <a:extLst>
              <a:ext uri="{FF2B5EF4-FFF2-40B4-BE49-F238E27FC236}">
                <a16:creationId xmlns:a16="http://schemas.microsoft.com/office/drawing/2014/main" id="{49DBC40E-3F98-E683-E533-122773209CD0}"/>
              </a:ext>
            </a:extLst>
          </p:cNvPr>
          <p:cNvCxnSpPr>
            <a:cxnSpLocks/>
            <a:endCxn id="11" idx="1"/>
          </p:cNvCxnSpPr>
          <p:nvPr/>
        </p:nvCxnSpPr>
        <p:spPr>
          <a:xfrm flipV="1">
            <a:off x="2001189" y="5584623"/>
            <a:ext cx="669115" cy="13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7526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Arduino_wifi_test1: D1 </a:t>
            </a:r>
            <a:r>
              <a:rPr lang="en-US" dirty="0" err="1"/>
              <a:t>WeMos</a:t>
            </a:r>
            <a:r>
              <a:rPr lang="en-US" dirty="0"/>
              <a:t> board </a:t>
            </a:r>
            <a:r>
              <a:rPr lang="en-US" dirty="0" err="1"/>
              <a:t>wifi</a:t>
            </a:r>
            <a:r>
              <a:rPr lang="en-US" dirty="0"/>
              <a:t>. Use web to control LED</a:t>
            </a:r>
            <a:br>
              <a:rPr lang="en-US" dirty="0"/>
            </a:br>
            <a:r>
              <a:rPr lang="en-US" sz="1600" dirty="0">
                <a:hlinkClick r:id="rId3"/>
              </a:rPr>
              <a:t>https://makersportal.com/blog/2019/6/12/wemos-d1-mini-esp8266-arduino-wifi-board</a:t>
            </a:r>
            <a:r>
              <a:rPr lang="en-US" sz="1600" dirty="0"/>
              <a:t> </a:t>
            </a:r>
            <a:endParaRPr lang="en-US" dirty="0"/>
          </a:p>
        </p:txBody>
      </p:sp>
      <p:sp>
        <p:nvSpPr>
          <p:cNvPr id="3" name="Content Placeholder 2"/>
          <p:cNvSpPr>
            <a:spLocks noGrp="1"/>
          </p:cNvSpPr>
          <p:nvPr>
            <p:ph idx="1"/>
          </p:nvPr>
        </p:nvSpPr>
        <p:spPr/>
        <p:txBody>
          <a:bodyPr>
            <a:normAutofit fontScale="25000" lnSpcReduction="20000"/>
          </a:bodyPr>
          <a:lstStyle/>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&lt;ESP8266WiFi.h&gt;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doublebass</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password = </a:t>
            </a:r>
            <a:r>
              <a:rPr lang="en-US" b="0" dirty="0">
                <a:solidFill>
                  <a:srgbClr val="005C5F"/>
                </a:solidFill>
                <a:effectLst/>
                <a:latin typeface="Consolas" panose="020B0609020204030204" pitchFamily="49" charset="0"/>
              </a:rPr>
              <a:t>"bbc201271"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ledPin</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13</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GPIO13</a:t>
            </a:r>
            <a:endParaRPr lang="en-US" b="0" dirty="0">
              <a:solidFill>
                <a:srgbClr val="4E5B61"/>
              </a:solidFill>
              <a:effectLst/>
              <a:latin typeface="Consolas" panose="020B0609020204030204" pitchFamily="49" charset="0"/>
            </a:endParaRPr>
          </a:p>
          <a:p>
            <a:r>
              <a:rPr lang="en-US" b="0" dirty="0" err="1">
                <a:solidFill>
                  <a:srgbClr val="4E5B61"/>
                </a:solidFill>
                <a:effectLst/>
                <a:latin typeface="Consolas" panose="020B0609020204030204" pitchFamily="49" charset="0"/>
              </a:rPr>
              <a:t>WiFiServer</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server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ledPin</a:t>
            </a:r>
            <a:r>
              <a:rPr lang="en-US" b="0" dirty="0">
                <a:solidFill>
                  <a:srgbClr val="4E5B61"/>
                </a:solidFill>
                <a:effectLst/>
                <a:latin typeface="Consolas" panose="020B0609020204030204" pitchFamily="49" charset="0"/>
              </a:rPr>
              <a:t>,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ledPin</a:t>
            </a:r>
            <a:r>
              <a:rPr lang="en-US" b="0" dirty="0">
                <a:solidFill>
                  <a:srgbClr val="4E5B61"/>
                </a:solidFill>
                <a:effectLst/>
                <a:latin typeface="Consolas" panose="020B0609020204030204" pitchFamily="49" charset="0"/>
              </a:rPr>
              <a:t>,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Connect to </a:t>
            </a:r>
            <a:r>
              <a:rPr lang="en-US" b="0" dirty="0" err="1">
                <a:solidFill>
                  <a:srgbClr val="95A5A6"/>
                </a:solidFill>
                <a:effectLst/>
                <a:latin typeface="Consolas" panose="020B0609020204030204" pitchFamily="49" charset="0"/>
              </a:rPr>
              <a:t>WiFi</a:t>
            </a:r>
            <a:r>
              <a:rPr lang="en-US" b="0" dirty="0">
                <a:solidFill>
                  <a:srgbClr val="95A5A6"/>
                </a:solidFill>
                <a:effectLst/>
                <a:latin typeface="Consolas" panose="020B0609020204030204" pitchFamily="49" charset="0"/>
              </a:rPr>
              <a:t> network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"Connecting to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password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while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status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WL_CONNECTED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500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WiFi</a:t>
            </a:r>
            <a:r>
              <a:rPr lang="en-US" b="0" dirty="0">
                <a:solidFill>
                  <a:srgbClr val="005C5F"/>
                </a:solidFill>
                <a:effectLst/>
                <a:latin typeface="Consolas" panose="020B0609020204030204" pitchFamily="49" charset="0"/>
              </a:rPr>
              <a:t> 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Start the server</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"Server started"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Print the IP address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"Use this URL to connect: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"http://"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localIP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Check if a client has connected</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WiFiClient</a:t>
            </a:r>
            <a:r>
              <a:rPr lang="en-US" b="0" dirty="0">
                <a:solidFill>
                  <a:srgbClr val="4E5B61"/>
                </a:solidFill>
                <a:effectLst/>
                <a:latin typeface="Consolas" panose="020B0609020204030204" pitchFamily="49" charset="0"/>
              </a:rPr>
              <a:t> client =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available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!client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return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Wait until the client sends some data</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"new client"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while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available</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Read the first line of the request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String request =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readStringUntil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\r</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request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flush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Match the request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value = LOW;</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request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indexOf</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"/LED=ON"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ledPin</a:t>
            </a:r>
            <a:r>
              <a:rPr lang="en-US" b="0" dirty="0">
                <a:solidFill>
                  <a:srgbClr val="4E5B61"/>
                </a:solidFill>
                <a:effectLst/>
                <a:latin typeface="Consolas" panose="020B0609020204030204" pitchFamily="49" charset="0"/>
              </a:rPr>
              <a:t>,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value = HIGH;</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request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indexOf</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"/LED=OFF"</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ledPin</a:t>
            </a:r>
            <a:r>
              <a:rPr lang="en-US" b="0" dirty="0">
                <a:solidFill>
                  <a:srgbClr val="4E5B61"/>
                </a:solidFill>
                <a:effectLst/>
                <a:latin typeface="Consolas" panose="020B0609020204030204" pitchFamily="49" charset="0"/>
              </a:rPr>
              <a:t>,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value = LOW;</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Set </a:t>
            </a:r>
            <a:r>
              <a:rPr lang="en-US" b="0" dirty="0" err="1">
                <a:solidFill>
                  <a:srgbClr val="95A5A6"/>
                </a:solidFill>
                <a:effectLst/>
                <a:latin typeface="Consolas" panose="020B0609020204030204" pitchFamily="49" charset="0"/>
              </a:rPr>
              <a:t>ledPin</a:t>
            </a:r>
            <a:r>
              <a:rPr lang="en-US" b="0" dirty="0">
                <a:solidFill>
                  <a:srgbClr val="95A5A6"/>
                </a:solidFill>
                <a:effectLst/>
                <a:latin typeface="Consolas" panose="020B0609020204030204" pitchFamily="49" charset="0"/>
              </a:rPr>
              <a:t> according to the request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ledPin</a:t>
            </a:r>
            <a:r>
              <a:rPr lang="en-US" b="0" dirty="0">
                <a:solidFill>
                  <a:srgbClr val="95A5A6"/>
                </a:solidFill>
                <a:effectLst/>
                <a:latin typeface="Consolas" panose="020B0609020204030204" pitchFamily="49" charset="0"/>
              </a:rPr>
              <a:t>, value);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 Return the response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"HTTP/1.1 200 OK"</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"Content-Type: text/html"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do not forget this one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"&lt;!DOCTYPE HTML&gt;"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"&lt;html&gt;"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"Led pin is now: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value ==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"On"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"Off"</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br</a:t>
            </a:r>
            <a:r>
              <a:rPr lang="en-US" b="0" dirty="0">
                <a:solidFill>
                  <a:srgbClr val="005C5F"/>
                </a:solidFill>
                <a:effectLst/>
                <a:latin typeface="Consolas" panose="020B0609020204030204" pitchFamily="49" charset="0"/>
              </a:rPr>
              <a:t>&gt;&lt;</a:t>
            </a:r>
            <a:r>
              <a:rPr lang="en-US" b="0" dirty="0" err="1">
                <a:solidFill>
                  <a:srgbClr val="005C5F"/>
                </a:solidFill>
                <a:effectLst/>
                <a:latin typeface="Consolas" panose="020B0609020204030204" pitchFamily="49" charset="0"/>
              </a:rPr>
              <a:t>br</a:t>
            </a:r>
            <a:r>
              <a:rPr lang="en-US" b="0" dirty="0">
                <a:solidFill>
                  <a:srgbClr val="005C5F"/>
                </a:solidFill>
                <a:effectLst/>
                <a:latin typeface="Consolas" panose="020B0609020204030204" pitchFamily="49" charset="0"/>
              </a:rPr>
              <a:t>&gt;"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"&lt;a </a:t>
            </a:r>
            <a:r>
              <a:rPr lang="en-US" b="0" dirty="0" err="1">
                <a:solidFill>
                  <a:srgbClr val="005C5F"/>
                </a:solidFill>
                <a:effectLst/>
                <a:latin typeface="Consolas" panose="020B0609020204030204" pitchFamily="49" charset="0"/>
              </a:rPr>
              <a:t>href</a:t>
            </a:r>
            <a:r>
              <a:rPr lang="en-US" b="0" dirty="0">
                <a:solidFill>
                  <a:srgbClr val="005C5F"/>
                </a:solidFill>
                <a:effectLst/>
                <a:latin typeface="Consolas" panose="020B0609020204030204" pitchFamily="49" charset="0"/>
              </a:rPr>
              <a:t>=\"/LED=ON\"\"&gt;&lt;button&gt;Turn On &lt;/button&gt;&lt;/a&gt;"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"&lt;a </a:t>
            </a:r>
            <a:r>
              <a:rPr lang="en-US" b="0" dirty="0" err="1">
                <a:solidFill>
                  <a:srgbClr val="005C5F"/>
                </a:solidFill>
                <a:effectLst/>
                <a:latin typeface="Consolas" panose="020B0609020204030204" pitchFamily="49" charset="0"/>
              </a:rPr>
              <a:t>href</a:t>
            </a:r>
            <a:r>
              <a:rPr lang="en-US" b="0" dirty="0">
                <a:solidFill>
                  <a:srgbClr val="005C5F"/>
                </a:solidFill>
                <a:effectLst/>
                <a:latin typeface="Consolas" panose="020B0609020204030204" pitchFamily="49" charset="0"/>
              </a:rPr>
              <a:t>=\"/LED=OFF\"\"&gt;&lt;button&gt;Turn Off &lt;/button&gt;&lt;/a&gt;&lt;</a:t>
            </a:r>
            <a:r>
              <a:rPr lang="en-US" b="0" dirty="0" err="1">
                <a:solidFill>
                  <a:srgbClr val="005C5F"/>
                </a:solidFill>
                <a:effectLst/>
                <a:latin typeface="Consolas" panose="020B0609020204030204" pitchFamily="49" charset="0"/>
              </a:rPr>
              <a:t>br</a:t>
            </a:r>
            <a:r>
              <a:rPr lang="en-US" b="0" dirty="0">
                <a:solidFill>
                  <a:srgbClr val="005C5F"/>
                </a:solidFill>
                <a:effectLst/>
                <a:latin typeface="Consolas" panose="020B0609020204030204" pitchFamily="49" charset="0"/>
              </a:rPr>
              <a:t> /&gt;"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client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"&lt;/html&gt;"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"Client </a:t>
            </a:r>
            <a:r>
              <a:rPr lang="en-US" b="0" dirty="0" err="1">
                <a:solidFill>
                  <a:srgbClr val="005C5F"/>
                </a:solidFill>
                <a:effectLst/>
                <a:latin typeface="Consolas" panose="020B0609020204030204" pitchFamily="49" charset="0"/>
              </a:rPr>
              <a:t>disonnected</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a:solidFill>
                  <a:srgbClr val="4E5B61"/>
                </a:solidFill>
                <a:effectLst/>
                <a:latin typeface="Consolas" panose="020B0609020204030204" pitchFamily="49" charset="0"/>
              </a:rPr>
              <a:t> </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103</a:t>
            </a:fld>
            <a:endParaRPr lang="en-US"/>
          </a:p>
        </p:txBody>
      </p:sp>
    </p:spTree>
    <p:extLst>
      <p:ext uri="{BB962C8B-B14F-4D97-AF65-F5344CB8AC3E}">
        <p14:creationId xmlns:p14="http://schemas.microsoft.com/office/powerpoint/2010/main" val="2178592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9654-7ECF-DFD8-D4D9-CD7A2C3EAE95}"/>
              </a:ext>
            </a:extLst>
          </p:cNvPr>
          <p:cNvSpPr>
            <a:spLocks noGrp="1"/>
          </p:cNvSpPr>
          <p:nvPr>
            <p:ph type="title"/>
          </p:nvPr>
        </p:nvSpPr>
        <p:spPr>
          <a:xfrm>
            <a:off x="479160" y="417576"/>
            <a:ext cx="8182230" cy="1249394"/>
          </a:xfrm>
        </p:spPr>
        <p:txBody>
          <a:bodyPr vert="horz" lIns="91440" tIns="45720" rIns="91440" bIns="45720" rtlCol="0" anchor="ctr">
            <a:noAutofit/>
          </a:bodyPr>
          <a:lstStyle/>
          <a:p>
            <a:pPr marL="0" indent="0" algn="ctr">
              <a:buNone/>
            </a:pPr>
            <a:r>
              <a:rPr lang="en-US" sz="3200" dirty="0"/>
              <a:t>Arduino_wifi_test2: </a:t>
            </a:r>
            <a:r>
              <a:rPr lang="en-US" sz="3200" kern="1200" dirty="0">
                <a:solidFill>
                  <a:schemeClr val="tx1"/>
                </a:solidFill>
                <a:latin typeface="+mj-lt"/>
                <a:ea typeface="+mj-ea"/>
                <a:cs typeface="+mj-cs"/>
              </a:rPr>
              <a:t>Arduino D1 esp8266</a:t>
            </a:r>
            <a:br>
              <a:rPr lang="en-US" sz="2000" kern="1200" dirty="0">
                <a:solidFill>
                  <a:schemeClr val="tx1"/>
                </a:solidFill>
                <a:latin typeface="+mj-lt"/>
                <a:ea typeface="+mj-ea"/>
                <a:cs typeface="+mj-cs"/>
              </a:rPr>
            </a:br>
            <a:r>
              <a:rPr lang="en-US" sz="2000" kern="1200" dirty="0">
                <a:solidFill>
                  <a:schemeClr val="tx1"/>
                </a:solidFill>
                <a:latin typeface="+mn-lt"/>
                <a:ea typeface="+mn-ea"/>
                <a:cs typeface="+mn-cs"/>
              </a:rPr>
              <a:t>Read DHT11 sensor, show on webpage (230615)</a:t>
            </a:r>
            <a:br>
              <a:rPr lang="en-US" sz="2000" kern="1200" dirty="0">
                <a:solidFill>
                  <a:schemeClr val="tx1"/>
                </a:solidFill>
                <a:latin typeface="+mn-lt"/>
                <a:ea typeface="+mn-ea"/>
                <a:cs typeface="+mn-cs"/>
              </a:rPr>
            </a:br>
            <a:r>
              <a:rPr lang="en-US" sz="2000" kern="1200" dirty="0">
                <a:solidFill>
                  <a:schemeClr val="tx1"/>
                </a:solidFill>
                <a:latin typeface="+mn-lt"/>
                <a:ea typeface="+mn-ea"/>
                <a:cs typeface="+mn-cs"/>
              </a:rPr>
              <a:t>Arduino D1 Pin D5-physical pin  (Note: but in program set Pin 14)</a:t>
            </a:r>
            <a:br>
              <a:rPr lang="en-US" sz="2000" kern="1200" dirty="0">
                <a:solidFill>
                  <a:schemeClr val="tx1"/>
                </a:solidFill>
                <a:latin typeface="+mn-lt"/>
                <a:ea typeface="+mn-ea"/>
                <a:cs typeface="+mn-cs"/>
              </a:rPr>
            </a:br>
            <a:r>
              <a:rPr lang="en-US" sz="2000" kern="1200" dirty="0">
                <a:solidFill>
                  <a:schemeClr val="tx1"/>
                </a:solidFill>
                <a:latin typeface="+mn-lt"/>
                <a:ea typeface="+mn-ea"/>
                <a:cs typeface="+mn-cs"/>
              </a:rPr>
              <a:t>Because for </a:t>
            </a:r>
            <a:r>
              <a:rPr lang="en-US" sz="2000" kern="1200" dirty="0" err="1">
                <a:solidFill>
                  <a:schemeClr val="tx1"/>
                </a:solidFill>
                <a:latin typeface="+mn-lt"/>
                <a:ea typeface="+mn-ea"/>
                <a:cs typeface="+mn-cs"/>
              </a:rPr>
              <a:t>Wemos</a:t>
            </a:r>
            <a:r>
              <a:rPr lang="en-US" sz="2000" kern="1200" dirty="0">
                <a:solidFill>
                  <a:schemeClr val="tx1"/>
                </a:solidFill>
                <a:latin typeface="+mn-lt"/>
                <a:ea typeface="+mn-ea"/>
                <a:cs typeface="+mn-cs"/>
              </a:rPr>
              <a:t> D board pins are not mapped as usual </a:t>
            </a:r>
            <a:br>
              <a:rPr lang="en-US" sz="2000" kern="1200" dirty="0">
                <a:solidFill>
                  <a:schemeClr val="tx1"/>
                </a:solidFill>
                <a:latin typeface="+mn-lt"/>
                <a:ea typeface="+mn-ea"/>
                <a:cs typeface="+mn-cs"/>
              </a:rPr>
            </a:br>
            <a:endParaRPr lang="en-US" sz="2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AFD230D-766F-F9B7-D2FC-03BDC90C0D17}"/>
              </a:ext>
            </a:extLst>
          </p:cNvPr>
          <p:cNvSpPr>
            <a:spLocks noGrp="1"/>
          </p:cNvSpPr>
          <p:nvPr>
            <p:ph idx="1"/>
          </p:nvPr>
        </p:nvSpPr>
        <p:spPr>
          <a:xfrm>
            <a:off x="26851" y="1670046"/>
            <a:ext cx="8182233" cy="1153922"/>
          </a:xfrm>
        </p:spPr>
        <p:txBody>
          <a:bodyPr vert="horz" lIns="91440" tIns="45720" rIns="91440" bIns="45720" rtlCol="0" anchor="ctr">
            <a:normAutofit/>
          </a:bodyPr>
          <a:lstStyle/>
          <a:p>
            <a:pPr marL="0" indent="0" algn="ctr">
              <a:buNone/>
            </a:pPr>
            <a:r>
              <a:rPr lang="en-US" sz="1100" kern="1200" dirty="0">
                <a:solidFill>
                  <a:schemeClr val="tx1"/>
                </a:solidFill>
                <a:latin typeface="+mn-lt"/>
                <a:ea typeface="+mn-ea"/>
                <a:cs typeface="+mn-cs"/>
              </a:rPr>
              <a:t> </a:t>
            </a:r>
          </a:p>
        </p:txBody>
      </p:sp>
      <p:sp>
        <p:nvSpPr>
          <p:cNvPr id="4" name="Footer Placeholder 3">
            <a:extLst>
              <a:ext uri="{FF2B5EF4-FFF2-40B4-BE49-F238E27FC236}">
                <a16:creationId xmlns:a16="http://schemas.microsoft.com/office/drawing/2014/main" id="{E8B62D75-86B7-7049-3694-60FD4AF2089C}"/>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pt-BR" kern="1200">
                <a:solidFill>
                  <a:schemeClr val="tx1">
                    <a:tint val="75000"/>
                  </a:schemeClr>
                </a:solidFill>
                <a:latin typeface="+mn-lt"/>
                <a:ea typeface="+mn-ea"/>
                <a:cs typeface="+mn-cs"/>
              </a:rPr>
              <a:t>Stem2: Arduino experiments  v_2a.(230830a)</a:t>
            </a:r>
            <a:endParaRPr lang="en-US"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8D2940A8-DC6B-6748-4519-FF6438ED0CD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631F0FDA-441F-40A7-A3B9-C27C9EEEED98}" type="slidenum">
              <a:rPr lang="en-US" smtClean="0"/>
              <a:pPr>
                <a:spcAft>
                  <a:spcPts val="600"/>
                </a:spcAft>
              </a:pPr>
              <a:t>104</a:t>
            </a:fld>
            <a:endParaRPr lang="en-US"/>
          </a:p>
        </p:txBody>
      </p:sp>
      <p:sp>
        <p:nvSpPr>
          <p:cNvPr id="8" name="TextBox 7">
            <a:extLst>
              <a:ext uri="{FF2B5EF4-FFF2-40B4-BE49-F238E27FC236}">
                <a16:creationId xmlns:a16="http://schemas.microsoft.com/office/drawing/2014/main" id="{25D291C6-CD73-426B-51C4-63104E1975C7}"/>
              </a:ext>
            </a:extLst>
          </p:cNvPr>
          <p:cNvSpPr txBox="1"/>
          <p:nvPr/>
        </p:nvSpPr>
        <p:spPr>
          <a:xfrm>
            <a:off x="26851" y="3162584"/>
            <a:ext cx="4314579" cy="3108543"/>
          </a:xfrm>
          <a:prstGeom prst="rect">
            <a:avLst/>
          </a:prstGeom>
          <a:noFill/>
          <a:ln>
            <a:solidFill>
              <a:schemeClr val="accent1"/>
            </a:solidFill>
          </a:ln>
        </p:spPr>
        <p:txBody>
          <a:bodyPr wrap="none" rtlCol="0">
            <a:spAutoFit/>
          </a:bodyPr>
          <a:lstStyle/>
          <a:p>
            <a:r>
              <a:rPr lang="en-US" sz="1400" kern="1200" dirty="0" err="1">
                <a:solidFill>
                  <a:schemeClr val="tx1"/>
                </a:solidFill>
                <a:latin typeface="+mn-lt"/>
                <a:ea typeface="+mn-ea"/>
                <a:cs typeface="+mn-cs"/>
              </a:rPr>
              <a:t>WeMos</a:t>
            </a:r>
            <a:r>
              <a:rPr lang="en-US" sz="1400" kern="1200" dirty="0">
                <a:solidFill>
                  <a:schemeClr val="tx1"/>
                </a:solidFill>
                <a:latin typeface="+mn-lt"/>
                <a:ea typeface="+mn-ea"/>
                <a:cs typeface="+mn-cs"/>
              </a:rPr>
              <a:t> Arduino-D1 board pins are not mapped as usual </a:t>
            </a:r>
          </a:p>
          <a:p>
            <a:r>
              <a:rPr lang="en-US" sz="1400" b="0" i="0" dirty="0">
                <a:solidFill>
                  <a:srgbClr val="222222"/>
                </a:solidFill>
                <a:effectLst/>
                <a:latin typeface="Open Sans" panose="020B0606030504020204" pitchFamily="34" charset="0"/>
              </a:rPr>
              <a:t>See the following mapping</a:t>
            </a:r>
          </a:p>
          <a:p>
            <a:r>
              <a:rPr lang="en-US" sz="1400" b="0" i="0" dirty="0">
                <a:solidFill>
                  <a:srgbClr val="222222"/>
                </a:solidFill>
                <a:effectLst/>
                <a:latin typeface="Open Sans" panose="020B0606030504020204" pitchFamily="34" charset="0"/>
              </a:rPr>
              <a:t>LED_BUILTIN = blue LED</a:t>
            </a:r>
            <a:br>
              <a:rPr lang="en-US" sz="1400" dirty="0"/>
            </a:br>
            <a:r>
              <a:rPr lang="en-US" sz="1400" b="0" i="0" dirty="0">
                <a:solidFill>
                  <a:srgbClr val="222222"/>
                </a:solidFill>
                <a:effectLst/>
                <a:latin typeface="Open Sans" panose="020B0606030504020204" pitchFamily="34" charset="0"/>
              </a:rPr>
              <a:t>0 = D3</a:t>
            </a:r>
            <a:br>
              <a:rPr lang="en-US" sz="1400" dirty="0"/>
            </a:br>
            <a:r>
              <a:rPr lang="en-US" sz="1400" b="0" i="0" dirty="0">
                <a:solidFill>
                  <a:srgbClr val="222222"/>
                </a:solidFill>
                <a:effectLst/>
                <a:latin typeface="Open Sans" panose="020B0606030504020204" pitchFamily="34" charset="0"/>
              </a:rPr>
              <a:t>1 = TX</a:t>
            </a:r>
            <a:br>
              <a:rPr lang="en-US" sz="1400" dirty="0"/>
            </a:br>
            <a:r>
              <a:rPr lang="en-US" sz="1400" b="0" i="0" dirty="0">
                <a:solidFill>
                  <a:srgbClr val="222222"/>
                </a:solidFill>
                <a:effectLst/>
                <a:latin typeface="Open Sans" panose="020B0606030504020204" pitchFamily="34" charset="0"/>
              </a:rPr>
              <a:t>2 = blue LED</a:t>
            </a:r>
            <a:br>
              <a:rPr lang="en-US" sz="1400" dirty="0"/>
            </a:br>
            <a:r>
              <a:rPr lang="en-US" sz="1400" b="0" i="0" dirty="0">
                <a:solidFill>
                  <a:srgbClr val="222222"/>
                </a:solidFill>
                <a:effectLst/>
                <a:latin typeface="Open Sans" panose="020B0606030504020204" pitchFamily="34" charset="0"/>
              </a:rPr>
              <a:t>3 = RX</a:t>
            </a:r>
            <a:br>
              <a:rPr lang="en-US" sz="1400" dirty="0"/>
            </a:br>
            <a:r>
              <a:rPr lang="en-US" sz="1400" b="0" i="0" dirty="0">
                <a:solidFill>
                  <a:srgbClr val="222222"/>
                </a:solidFill>
                <a:effectLst/>
                <a:latin typeface="Open Sans" panose="020B0606030504020204" pitchFamily="34" charset="0"/>
              </a:rPr>
              <a:t>4 = D2</a:t>
            </a:r>
            <a:br>
              <a:rPr lang="en-US" sz="1400" dirty="0"/>
            </a:br>
            <a:r>
              <a:rPr lang="en-US" sz="1400" b="0" i="0" dirty="0">
                <a:solidFill>
                  <a:srgbClr val="222222"/>
                </a:solidFill>
                <a:effectLst/>
                <a:latin typeface="Open Sans" panose="020B0606030504020204" pitchFamily="34" charset="0"/>
              </a:rPr>
              <a:t>5 = D1</a:t>
            </a:r>
            <a:br>
              <a:rPr lang="en-US" sz="1400" dirty="0"/>
            </a:br>
            <a:r>
              <a:rPr lang="en-US" sz="1400" b="0" i="0" dirty="0">
                <a:solidFill>
                  <a:srgbClr val="222222"/>
                </a:solidFill>
                <a:effectLst/>
                <a:latin typeface="Open Sans" panose="020B0606030504020204" pitchFamily="34" charset="0"/>
              </a:rPr>
              <a:t>12 = D6</a:t>
            </a:r>
            <a:br>
              <a:rPr lang="en-US" sz="1400" dirty="0"/>
            </a:br>
            <a:r>
              <a:rPr lang="en-US" sz="1400" b="0" i="0" dirty="0">
                <a:solidFill>
                  <a:srgbClr val="222222"/>
                </a:solidFill>
                <a:effectLst/>
                <a:latin typeface="Open Sans" panose="020B0606030504020204" pitchFamily="34" charset="0"/>
              </a:rPr>
              <a:t>13 = D7</a:t>
            </a:r>
            <a:br>
              <a:rPr lang="en-US" sz="1400" dirty="0"/>
            </a:br>
            <a:r>
              <a:rPr lang="en-US" sz="1400" b="0" i="0" dirty="0">
                <a:solidFill>
                  <a:srgbClr val="FF0000"/>
                </a:solidFill>
                <a:effectLst/>
                <a:latin typeface="Open Sans" panose="020B0606030504020204" pitchFamily="34" charset="0"/>
              </a:rPr>
              <a:t>14 = D5 (This our selection for this demo)</a:t>
            </a:r>
            <a:br>
              <a:rPr lang="en-US" sz="1400" dirty="0"/>
            </a:br>
            <a:r>
              <a:rPr lang="en-US" sz="1400" b="0" i="0" dirty="0">
                <a:solidFill>
                  <a:srgbClr val="222222"/>
                </a:solidFill>
                <a:effectLst/>
                <a:latin typeface="Open Sans" panose="020B0606030504020204" pitchFamily="34" charset="0"/>
              </a:rPr>
              <a:t>15 = D8</a:t>
            </a:r>
            <a:br>
              <a:rPr lang="en-US" sz="1400" dirty="0"/>
            </a:br>
            <a:r>
              <a:rPr lang="en-US" sz="1400" b="0" i="0" dirty="0">
                <a:solidFill>
                  <a:srgbClr val="222222"/>
                </a:solidFill>
                <a:effectLst/>
                <a:latin typeface="Open Sans" panose="020B0606030504020204" pitchFamily="34" charset="0"/>
              </a:rPr>
              <a:t>16 = D0</a:t>
            </a:r>
            <a:endParaRPr lang="en-US" sz="1400" dirty="0"/>
          </a:p>
        </p:txBody>
      </p:sp>
      <p:sp>
        <p:nvSpPr>
          <p:cNvPr id="9" name="TextBox 8">
            <a:extLst>
              <a:ext uri="{FF2B5EF4-FFF2-40B4-BE49-F238E27FC236}">
                <a16:creationId xmlns:a16="http://schemas.microsoft.com/office/drawing/2014/main" id="{DCF12CA4-AA29-B8B8-F080-F7CEBEBB62D1}"/>
              </a:ext>
            </a:extLst>
          </p:cNvPr>
          <p:cNvSpPr txBox="1"/>
          <p:nvPr/>
        </p:nvSpPr>
        <p:spPr>
          <a:xfrm>
            <a:off x="479160" y="6438321"/>
            <a:ext cx="6373283" cy="369332"/>
          </a:xfrm>
          <a:prstGeom prst="rect">
            <a:avLst/>
          </a:prstGeom>
          <a:noFill/>
        </p:spPr>
        <p:txBody>
          <a:bodyPr wrap="none" rtlCol="0">
            <a:spAutoFit/>
          </a:bodyPr>
          <a:lstStyle/>
          <a:p>
            <a:r>
              <a:rPr lang="en-US" dirty="0">
                <a:hlinkClick r:id="rId2"/>
              </a:rPr>
              <a:t>https://forum.arduino.cc/t/pinout-of-a-wemos-d1-mini/490765/2</a:t>
            </a:r>
            <a:r>
              <a:rPr lang="en-US" dirty="0"/>
              <a:t> </a:t>
            </a:r>
          </a:p>
        </p:txBody>
      </p:sp>
      <p:sp>
        <p:nvSpPr>
          <p:cNvPr id="10" name="TextBox 9">
            <a:extLst>
              <a:ext uri="{FF2B5EF4-FFF2-40B4-BE49-F238E27FC236}">
                <a16:creationId xmlns:a16="http://schemas.microsoft.com/office/drawing/2014/main" id="{F85C1CD9-FC52-CA21-CBCA-5F4D413619F6}"/>
              </a:ext>
            </a:extLst>
          </p:cNvPr>
          <p:cNvSpPr txBox="1"/>
          <p:nvPr/>
        </p:nvSpPr>
        <p:spPr>
          <a:xfrm>
            <a:off x="479160" y="1928465"/>
            <a:ext cx="8203656" cy="369332"/>
          </a:xfrm>
          <a:prstGeom prst="rect">
            <a:avLst/>
          </a:prstGeom>
          <a:noFill/>
        </p:spPr>
        <p:txBody>
          <a:bodyPr wrap="none" rtlCol="0">
            <a:spAutoFit/>
          </a:bodyPr>
          <a:lstStyle/>
          <a:p>
            <a:r>
              <a:rPr lang="en-US" dirty="0">
                <a:hlinkClick r:id="rId3"/>
              </a:rPr>
              <a:t>https://microdigisoft.com/dht11-web-server-with-wemos-d1-mini-using-arduino-ide/</a:t>
            </a:r>
            <a:r>
              <a:rPr lang="en-US" dirty="0"/>
              <a:t> </a:t>
            </a:r>
          </a:p>
        </p:txBody>
      </p:sp>
      <p:pic>
        <p:nvPicPr>
          <p:cNvPr id="11" name="Picture 10">
            <a:extLst>
              <a:ext uri="{FF2B5EF4-FFF2-40B4-BE49-F238E27FC236}">
                <a16:creationId xmlns:a16="http://schemas.microsoft.com/office/drawing/2014/main" id="{0C8F4F4C-E573-79A0-BD10-44EE126C0F49}"/>
              </a:ext>
            </a:extLst>
          </p:cNvPr>
          <p:cNvPicPr>
            <a:picLocks noChangeAspect="1"/>
          </p:cNvPicPr>
          <p:nvPr/>
        </p:nvPicPr>
        <p:blipFill>
          <a:blip r:embed="rId4"/>
          <a:stretch>
            <a:fillRect/>
          </a:stretch>
        </p:blipFill>
        <p:spPr>
          <a:xfrm>
            <a:off x="4314195" y="3182316"/>
            <a:ext cx="4802954" cy="2815685"/>
          </a:xfrm>
          <a:prstGeom prst="rect">
            <a:avLst/>
          </a:prstGeom>
          <a:ln>
            <a:solidFill>
              <a:schemeClr val="accent1"/>
            </a:solidFill>
          </a:ln>
        </p:spPr>
      </p:pic>
      <p:sp>
        <p:nvSpPr>
          <p:cNvPr id="13" name="TextBox 12">
            <a:extLst>
              <a:ext uri="{FF2B5EF4-FFF2-40B4-BE49-F238E27FC236}">
                <a16:creationId xmlns:a16="http://schemas.microsoft.com/office/drawing/2014/main" id="{F9E76821-43D9-54FE-9141-87EEF10F6393}"/>
              </a:ext>
            </a:extLst>
          </p:cNvPr>
          <p:cNvSpPr txBox="1"/>
          <p:nvPr/>
        </p:nvSpPr>
        <p:spPr>
          <a:xfrm>
            <a:off x="4570275" y="2652452"/>
            <a:ext cx="4687309" cy="369332"/>
          </a:xfrm>
          <a:prstGeom prst="rect">
            <a:avLst/>
          </a:prstGeom>
          <a:noFill/>
        </p:spPr>
        <p:txBody>
          <a:bodyPr wrap="none" rtlCol="0">
            <a:spAutoFit/>
          </a:bodyPr>
          <a:lstStyle/>
          <a:p>
            <a:r>
              <a:rPr lang="en-US" dirty="0"/>
              <a:t>Read time update of temperature and humidity</a:t>
            </a:r>
          </a:p>
        </p:txBody>
      </p:sp>
      <p:pic>
        <p:nvPicPr>
          <p:cNvPr id="16" name="Picture 15">
            <a:extLst>
              <a:ext uri="{FF2B5EF4-FFF2-40B4-BE49-F238E27FC236}">
                <a16:creationId xmlns:a16="http://schemas.microsoft.com/office/drawing/2014/main" id="{EFEADA64-A3FB-E67B-98CE-2E804D82653D}"/>
              </a:ext>
            </a:extLst>
          </p:cNvPr>
          <p:cNvPicPr>
            <a:picLocks noChangeAspect="1"/>
          </p:cNvPicPr>
          <p:nvPr/>
        </p:nvPicPr>
        <p:blipFill>
          <a:blip r:embed="rId5"/>
          <a:stretch>
            <a:fillRect/>
          </a:stretch>
        </p:blipFill>
        <p:spPr>
          <a:xfrm>
            <a:off x="2457610" y="3466208"/>
            <a:ext cx="1660357" cy="1733122"/>
          </a:xfrm>
          <a:prstGeom prst="rect">
            <a:avLst/>
          </a:prstGeom>
        </p:spPr>
      </p:pic>
      <p:sp>
        <p:nvSpPr>
          <p:cNvPr id="17" name="TextBox 16">
            <a:extLst>
              <a:ext uri="{FF2B5EF4-FFF2-40B4-BE49-F238E27FC236}">
                <a16:creationId xmlns:a16="http://schemas.microsoft.com/office/drawing/2014/main" id="{76153FB1-4D96-1D24-9785-CFD0078BFE67}"/>
              </a:ext>
            </a:extLst>
          </p:cNvPr>
          <p:cNvSpPr txBox="1"/>
          <p:nvPr/>
        </p:nvSpPr>
        <p:spPr>
          <a:xfrm>
            <a:off x="1944798" y="4578172"/>
            <a:ext cx="894284" cy="646331"/>
          </a:xfrm>
          <a:prstGeom prst="rect">
            <a:avLst/>
          </a:prstGeom>
          <a:noFill/>
        </p:spPr>
        <p:txBody>
          <a:bodyPr wrap="none" rtlCol="0">
            <a:spAutoFit/>
          </a:bodyPr>
          <a:lstStyle/>
          <a:p>
            <a:r>
              <a:rPr lang="en-US" dirty="0"/>
              <a:t>VCC</a:t>
            </a:r>
          </a:p>
          <a:p>
            <a:r>
              <a:rPr lang="en-US" dirty="0"/>
              <a:t>Ground</a:t>
            </a:r>
          </a:p>
        </p:txBody>
      </p:sp>
      <p:cxnSp>
        <p:nvCxnSpPr>
          <p:cNvPr id="19" name="Straight Arrow Connector 18">
            <a:extLst>
              <a:ext uri="{FF2B5EF4-FFF2-40B4-BE49-F238E27FC236}">
                <a16:creationId xmlns:a16="http://schemas.microsoft.com/office/drawing/2014/main" id="{A1669B7D-A45B-9874-9F18-A03D316A4344}"/>
              </a:ext>
            </a:extLst>
          </p:cNvPr>
          <p:cNvCxnSpPr/>
          <p:nvPr/>
        </p:nvCxnSpPr>
        <p:spPr>
          <a:xfrm flipH="1">
            <a:off x="923925" y="4210050"/>
            <a:ext cx="1533685" cy="132397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9E7F8F-0D2C-4A68-CA4C-7118FB98DF9A}"/>
              </a:ext>
            </a:extLst>
          </p:cNvPr>
          <p:cNvSpPr txBox="1"/>
          <p:nvPr/>
        </p:nvSpPr>
        <p:spPr>
          <a:xfrm>
            <a:off x="2057242" y="3884584"/>
            <a:ext cx="4629150" cy="369332"/>
          </a:xfrm>
          <a:prstGeom prst="rect">
            <a:avLst/>
          </a:prstGeom>
          <a:noFill/>
        </p:spPr>
        <p:txBody>
          <a:bodyPr wrap="square">
            <a:spAutoFit/>
          </a:bodyPr>
          <a:lstStyle/>
          <a:p>
            <a:r>
              <a:rPr lang="en-US" dirty="0"/>
              <a:t>Data</a:t>
            </a:r>
          </a:p>
        </p:txBody>
      </p:sp>
      <p:sp>
        <p:nvSpPr>
          <p:cNvPr id="22" name="TextBox 21">
            <a:extLst>
              <a:ext uri="{FF2B5EF4-FFF2-40B4-BE49-F238E27FC236}">
                <a16:creationId xmlns:a16="http://schemas.microsoft.com/office/drawing/2014/main" id="{23F441EB-3034-C408-3001-2E6915E72DCA}"/>
              </a:ext>
            </a:extLst>
          </p:cNvPr>
          <p:cNvSpPr txBox="1"/>
          <p:nvPr/>
        </p:nvSpPr>
        <p:spPr>
          <a:xfrm>
            <a:off x="2556247" y="3503135"/>
            <a:ext cx="731541" cy="461665"/>
          </a:xfrm>
          <a:prstGeom prst="rect">
            <a:avLst/>
          </a:prstGeom>
          <a:noFill/>
        </p:spPr>
        <p:txBody>
          <a:bodyPr wrap="square" rtlCol="0">
            <a:spAutoFit/>
          </a:bodyPr>
          <a:lstStyle/>
          <a:p>
            <a:r>
              <a:rPr lang="en-US" sz="1200" dirty="0"/>
              <a:t>Pull up resistor</a:t>
            </a:r>
          </a:p>
        </p:txBody>
      </p:sp>
    </p:spTree>
    <p:extLst>
      <p:ext uri="{BB962C8B-B14F-4D97-AF65-F5344CB8AC3E}">
        <p14:creationId xmlns:p14="http://schemas.microsoft.com/office/powerpoint/2010/main" val="621717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1CD-4779-E2D9-1D1F-8D1D868F0FB6}"/>
              </a:ext>
            </a:extLst>
          </p:cNvPr>
          <p:cNvSpPr>
            <a:spLocks noGrp="1"/>
          </p:cNvSpPr>
          <p:nvPr>
            <p:ph type="title"/>
          </p:nvPr>
        </p:nvSpPr>
        <p:spPr/>
        <p:txBody>
          <a:bodyPr>
            <a:normAutofit fontScale="90000"/>
          </a:bodyPr>
          <a:lstStyle/>
          <a:p>
            <a:r>
              <a:rPr lang="en-US" sz="3600" dirty="0"/>
              <a:t>Arduino_wifi_test2: </a:t>
            </a:r>
            <a:r>
              <a:rPr lang="en-US" sz="3600" kern="1200" dirty="0">
                <a:solidFill>
                  <a:schemeClr val="tx1"/>
                </a:solidFill>
                <a:latin typeface="+mj-lt"/>
                <a:ea typeface="+mj-ea"/>
                <a:cs typeface="+mj-cs"/>
              </a:rPr>
              <a:t>Arduino D1 esp8266</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 </a:t>
            </a:r>
            <a:r>
              <a:rPr lang="en-US" sz="3600" dirty="0"/>
              <a:t>Test of the esp8266 Board (Arduino D1 board) the code tested ok 230615: </a:t>
            </a:r>
            <a:br>
              <a:rPr lang="en-US" dirty="0"/>
            </a:br>
            <a:r>
              <a:rPr lang="en-US" sz="1600" dirty="0">
                <a:hlinkClick r:id="rId2"/>
              </a:rPr>
              <a:t>https://www.instructables.com/Quick-Start-to-Nodemcu-ESP8266-on-Arduino-IDE/</a:t>
            </a:r>
            <a:r>
              <a:rPr lang="en-US" sz="1600" dirty="0"/>
              <a:t> </a:t>
            </a:r>
            <a:br>
              <a:rPr lang="en-US" sz="1600" dirty="0"/>
            </a:br>
            <a:endParaRPr lang="en-US" dirty="0"/>
          </a:p>
        </p:txBody>
      </p:sp>
      <p:sp>
        <p:nvSpPr>
          <p:cNvPr id="3" name="Content Placeholder 2">
            <a:extLst>
              <a:ext uri="{FF2B5EF4-FFF2-40B4-BE49-F238E27FC236}">
                <a16:creationId xmlns:a16="http://schemas.microsoft.com/office/drawing/2014/main" id="{97EB0F65-CE1B-F886-0368-62954806C080}"/>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//https://microdigisoft.com/dht11-web-server-with-wemos-d1-mini-using-arduino-ide/</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&lt;ESP8266WiFi.h&gt;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&lt;ESP8266WebServer.h&gt;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&lt;DFRobot_DHT11.h&gt;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DFRobot_DHT11 DHT;</a:t>
            </a:r>
          </a:p>
          <a:p>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DHT11_PIN</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14</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/*Put your SSID &amp; Password*/</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ddddddddd</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Enter SSID here</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password =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bbbbbbbb</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//Enter Password here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ESP8266WebServer </a:t>
            </a:r>
            <a:r>
              <a:rPr lang="en-US" b="0" dirty="0">
                <a:solidFill>
                  <a:srgbClr val="D35400"/>
                </a:solidFill>
                <a:effectLst/>
                <a:latin typeface="Consolas" panose="020B0609020204030204" pitchFamily="49" charset="0"/>
              </a:rPr>
              <a:t>server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Temperature;</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Humidity;</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pinMode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DHTPin</a:t>
            </a:r>
            <a:r>
              <a:rPr lang="en-US" b="0" dirty="0">
                <a:solidFill>
                  <a:srgbClr val="95A5A6"/>
                </a:solidFill>
                <a:effectLst/>
                <a:latin typeface="Consolas" panose="020B0609020204030204" pitchFamily="49" charset="0"/>
              </a:rPr>
              <a:t>, INPUT);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dht.begin</a:t>
            </a: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"Connecting to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//connect to your local wi-fi network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password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//check wi-fi is connected to wi-fi network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while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status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WL_CONNECTED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WiFi</a:t>
            </a:r>
            <a:r>
              <a:rPr lang="en-US" b="0" dirty="0">
                <a:solidFill>
                  <a:srgbClr val="005C5F"/>
                </a:solidFill>
                <a:effectLst/>
                <a:latin typeface="Consolas" panose="020B0609020204030204" pitchFamily="49" charset="0"/>
              </a:rPr>
              <a:t> 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"Got IP: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localIP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on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handle_OnConnect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onNotFound</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handle_NotFound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"HTTP server started"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handleClient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 reading sensors now ----- current count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=i+</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 seconds"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Temperature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temperature</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"Temperature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Temperature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Humidity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humidity</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"Humidity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Humidity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handle_OnConnect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Temperature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temperature</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Humidity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humidity</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send</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200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"text/html"</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SendHTML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Temperature, Humidity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handle_NotFound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send</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404</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"text/plain"</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"Not 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String </a:t>
            </a:r>
            <a:r>
              <a:rPr lang="en-US" b="0" dirty="0" err="1">
                <a:solidFill>
                  <a:srgbClr val="D35400"/>
                </a:solidFill>
                <a:effectLst/>
                <a:latin typeface="Consolas" panose="020B0609020204030204" pitchFamily="49" charset="0"/>
              </a:rPr>
              <a:t>SendHTML</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Temperaturestat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Humiditystat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String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"&lt;!DOCTYPE html&gt; &lt;html&gt;\n"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"&lt;head&gt;&lt;meta name=\"viewport\" content=\"width=device-width, initial-scale=1.0, user-scalable=no\"&gt;\n"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"&lt;title&gt;ESP8266 with DHT11 Sensor&lt;/title&gt;\n"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"&lt;style&gt;html { font-family: Helvetica; display: inline-block; margin: 0px auto; text-align: center;}\n"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"body{margin-top: 50px;} h1 {color: #444444;margin: 50px auto 30px;}\n"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"p {font-size: 24px;color: #444444;margin-bottom: 10px;}\n"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"&lt;/style&gt;\n"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"&lt;/head&gt;\n"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"&lt;body&gt;\n"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"&lt;div id=\"webpage\"&gt;\n"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"&lt;h1&gt;Well-Come to MICRODIGISOFT&lt;/h1&gt;\n"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"&lt;h1&gt;ESP8266 with DHT11 sensor &lt;/h1&gt;\n"</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"&lt;p&gt;Temperature: "</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Temperaturestat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"&amp;</a:t>
            </a:r>
            <a:r>
              <a:rPr lang="en-US" b="0" dirty="0" err="1">
                <a:solidFill>
                  <a:srgbClr val="005C5F"/>
                </a:solidFill>
                <a:effectLst/>
                <a:latin typeface="Consolas" panose="020B0609020204030204" pitchFamily="49" charset="0"/>
              </a:rPr>
              <a:t>degC</a:t>
            </a:r>
            <a:r>
              <a:rPr lang="en-US" b="0" dirty="0">
                <a:solidFill>
                  <a:srgbClr val="005C5F"/>
                </a:solidFill>
                <a:effectLst/>
                <a:latin typeface="Consolas" panose="020B0609020204030204" pitchFamily="49" charset="0"/>
              </a:rPr>
              <a:t>&lt;/p&gt;"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ptr</a:t>
            </a:r>
            <a:r>
              <a:rPr lang="en-US" b="0" dirty="0">
                <a:solidFill>
                  <a:srgbClr val="95A5A6"/>
                </a:solidFill>
                <a:effectLst/>
                <a:latin typeface="Consolas" panose="020B0609020204030204" pitchFamily="49" charset="0"/>
              </a:rPr>
              <a:t> += "°C&lt;/p&gt;";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"&lt;p&gt;Humidity: "</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Humiditystat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"&lt;/div&gt;\n"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"&lt;/body&gt;\n"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"&lt;/html&gt;\n"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return</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824D1E98-BE3D-8E7C-920C-507DB4372720}"/>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02DB66B2-0FA0-C7FB-65FC-7BB4F95EBBA3}"/>
              </a:ext>
            </a:extLst>
          </p:cNvPr>
          <p:cNvSpPr>
            <a:spLocks noGrp="1"/>
          </p:cNvSpPr>
          <p:nvPr>
            <p:ph type="sldNum" sz="quarter" idx="12"/>
          </p:nvPr>
        </p:nvSpPr>
        <p:spPr/>
        <p:txBody>
          <a:bodyPr/>
          <a:lstStyle/>
          <a:p>
            <a:fld id="{631F0FDA-441F-40A7-A3B9-C27C9EEEED98}" type="slidenum">
              <a:rPr lang="en-US" smtClean="0"/>
              <a:t>105</a:t>
            </a:fld>
            <a:endParaRPr lang="en-US"/>
          </a:p>
        </p:txBody>
      </p:sp>
    </p:spTree>
    <p:extLst>
      <p:ext uri="{BB962C8B-B14F-4D97-AF65-F5344CB8AC3E}">
        <p14:creationId xmlns:p14="http://schemas.microsoft.com/office/powerpoint/2010/main" val="41924743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DB11-9B4C-0AC9-BE50-96CDAE613F6A}"/>
              </a:ext>
            </a:extLst>
          </p:cNvPr>
          <p:cNvSpPr>
            <a:spLocks noGrp="1"/>
          </p:cNvSpPr>
          <p:nvPr>
            <p:ph type="title"/>
          </p:nvPr>
        </p:nvSpPr>
        <p:spPr/>
        <p:txBody>
          <a:bodyPr>
            <a:noAutofit/>
          </a:bodyPr>
          <a:lstStyle/>
          <a:p>
            <a:r>
              <a:rPr lang="en-US" sz="2000" dirty="0"/>
              <a:t>Arduino D1 esp8266, code </a:t>
            </a:r>
            <a:br>
              <a:rPr lang="en-US" sz="2000" dirty="0"/>
            </a:br>
            <a:r>
              <a:rPr lang="en-US" sz="2000" b="0" dirty="0">
                <a:solidFill>
                  <a:srgbClr val="95A5A6"/>
                </a:solidFill>
                <a:effectLst/>
                <a:latin typeface="Consolas" panose="020B0609020204030204" pitchFamily="49" charset="0"/>
              </a:rPr>
              <a:t>https://microdigisoft.com/dht11-web-server-with-wemos-d1-mini-using-arduino-ide/  </a:t>
            </a:r>
            <a:br>
              <a:rPr lang="en-US" sz="2000" b="0" dirty="0">
                <a:solidFill>
                  <a:srgbClr val="4E5B61"/>
                </a:solidFill>
                <a:effectLst/>
                <a:latin typeface="Consolas" panose="020B0609020204030204" pitchFamily="49" charset="0"/>
              </a:rPr>
            </a:br>
            <a:r>
              <a:rPr lang="en-US" sz="2000" b="0" dirty="0">
                <a:solidFill>
                  <a:srgbClr val="4E5B61"/>
                </a:solidFill>
                <a:effectLst/>
                <a:latin typeface="Consolas" panose="020B0609020204030204" pitchFamily="49" charset="0"/>
              </a:rPr>
              <a:t> </a:t>
            </a:r>
            <a:endParaRPr lang="en-US" sz="2000" dirty="0"/>
          </a:p>
        </p:txBody>
      </p:sp>
      <p:sp>
        <p:nvSpPr>
          <p:cNvPr id="3" name="Content Placeholder 2">
            <a:extLst>
              <a:ext uri="{FF2B5EF4-FFF2-40B4-BE49-F238E27FC236}">
                <a16:creationId xmlns:a16="http://schemas.microsoft.com/office/drawing/2014/main" id="{A8C18FB8-9A10-0AE8-E6C8-8749DCC2D04E}"/>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//https://microdigisoft.com/dht11-web-server-with-wemos-d1-mini-using-arduino-ide/</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&lt;ESP8266WiFi.h&gt;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&lt;ESP8266WebServer.h&gt;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&lt;DFRobot_DHT11.h&gt;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DFRobot_DHT11 DHT;</a:t>
            </a:r>
          </a:p>
          <a:p>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DHT11_PIN</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14</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/*Put your SSID &amp; Password*/</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dddddddddddd</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Enter SSID here</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password =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bbbbbbbbbbb</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//Enter Password here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ESP8266WebServer </a:t>
            </a:r>
            <a:r>
              <a:rPr lang="en-US" b="0" dirty="0">
                <a:solidFill>
                  <a:srgbClr val="D35400"/>
                </a:solidFill>
                <a:effectLst/>
                <a:latin typeface="Consolas" panose="020B0609020204030204" pitchFamily="49" charset="0"/>
              </a:rPr>
              <a:t>server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Temperature;</a:t>
            </a:r>
          </a:p>
          <a:p>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Humidity;</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pinMode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DHTPin</a:t>
            </a:r>
            <a:r>
              <a:rPr lang="en-US" b="0" dirty="0">
                <a:solidFill>
                  <a:srgbClr val="95A5A6"/>
                </a:solidFill>
                <a:effectLst/>
                <a:latin typeface="Consolas" panose="020B0609020204030204" pitchFamily="49" charset="0"/>
              </a:rPr>
              <a:t>, INPUT);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dht.begin</a:t>
            </a: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"Connecting to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//connect to your local wi-fi network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ssid</a:t>
            </a:r>
            <a:r>
              <a:rPr lang="en-US" b="0" dirty="0">
                <a:solidFill>
                  <a:srgbClr val="4E5B61"/>
                </a:solidFill>
                <a:effectLst/>
                <a:latin typeface="Consolas" panose="020B0609020204030204" pitchFamily="49" charset="0"/>
              </a:rPr>
              <a:t>, password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//check wi-fi is connected to wi-fi network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while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status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WL_CONNECTED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WiFi</a:t>
            </a:r>
            <a:r>
              <a:rPr lang="en-US" b="0" dirty="0">
                <a:solidFill>
                  <a:srgbClr val="005C5F"/>
                </a:solidFill>
                <a:effectLst/>
                <a:latin typeface="Consolas" panose="020B0609020204030204" pitchFamily="49" charset="0"/>
              </a:rPr>
              <a:t> connected..!"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"Got IP: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WiFi</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localIP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on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handle_OnConnect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onNotFound</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handle_NotFound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"HTTP server started"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handleClient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 reading sensors now ----- current count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=i+</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 seconds"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Temperature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temperature</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"Temperature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Temperature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Humidity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humidity</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"Humidity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Humidity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handle_OnConnect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DHT11_PIN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Temperature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temperature</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("Temperature :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(Temperature);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Humidity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humidity</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("Humidity :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(Humidity);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send</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200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"text/html"</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SendHTML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Temperature, Humidity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handle_NotFound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send</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404</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"text/plain"</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"Not found"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String </a:t>
            </a:r>
            <a:r>
              <a:rPr lang="en-US" b="0" dirty="0" err="1">
                <a:solidFill>
                  <a:srgbClr val="D35400"/>
                </a:solidFill>
                <a:effectLst/>
                <a:latin typeface="Consolas" panose="020B0609020204030204" pitchFamily="49" charset="0"/>
              </a:rPr>
              <a:t>SendHTML</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Temperaturestat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Humiditystat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String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"&lt;!DOCTYPE html&gt; &lt;html&gt;\n"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"&lt;head&gt;&lt;meta name=\"viewport\" content=\"width=device-width, initial-scale=1.0, user-scalable=no\"&gt;\n"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"&lt;title&gt;ESP8266 with DHT11 Sensor&lt;/title&gt;\n"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"&lt;style&gt;html { font-family: Helvetica; display: inline-block; margin: 0px auto; text-align: center;}\n"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"body{margin-top: 50px;} h1 {color: #444444;margin: 50px auto 30px;}\n"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"p {font-size: 24px;color: #444444;margin-bottom: 10px;}\n"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"&lt;/style&gt;\n"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"&lt;/head&gt;\n"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"&lt;body&gt;\n"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"&lt;div id=\"webpage\"&gt;\n"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"&lt;h1&gt;Well-Come to MICRODIGISOFT&lt;/h1&gt;\n"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"&lt;h1&gt;ESP8266 with DHT11 sensor &lt;/h1&gt;\n"</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"&lt;p&gt;Temperature: "</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Temperaturestat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"°C&lt;/p&gt;"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"&lt;p&gt;Humidity: "</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Humiditystat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"%&lt;/p&gt;"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"&lt;/div&gt;\n"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"&lt;/body&gt;\n"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"&lt;/html&gt;\n"</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return</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ptr</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9C231669-271E-F692-9F43-9E90D78E6757}"/>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06E455CA-6B60-5EAD-88F4-35557323319B}"/>
              </a:ext>
            </a:extLst>
          </p:cNvPr>
          <p:cNvSpPr>
            <a:spLocks noGrp="1"/>
          </p:cNvSpPr>
          <p:nvPr>
            <p:ph type="sldNum" sz="quarter" idx="12"/>
          </p:nvPr>
        </p:nvSpPr>
        <p:spPr/>
        <p:txBody>
          <a:bodyPr/>
          <a:lstStyle/>
          <a:p>
            <a:fld id="{631F0FDA-441F-40A7-A3B9-C27C9EEEED98}" type="slidenum">
              <a:rPr lang="en-US" smtClean="0"/>
              <a:t>106</a:t>
            </a:fld>
            <a:endParaRPr lang="en-US"/>
          </a:p>
        </p:txBody>
      </p:sp>
    </p:spTree>
    <p:extLst>
      <p:ext uri="{BB962C8B-B14F-4D97-AF65-F5344CB8AC3E}">
        <p14:creationId xmlns:p14="http://schemas.microsoft.com/office/powerpoint/2010/main" val="41231199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Dehumidifier control</a:t>
            </a:r>
            <a:br>
              <a:rPr lang="en-US" sz="2800" dirty="0"/>
            </a:br>
            <a:r>
              <a:rPr lang="en-US" sz="2800" dirty="0"/>
              <a:t>dehumid1d4.ino, (15 July 2020)</a:t>
            </a:r>
          </a:p>
        </p:txBody>
      </p:sp>
      <p:sp>
        <p:nvSpPr>
          <p:cNvPr id="3" name="Content Placeholder 2"/>
          <p:cNvSpPr>
            <a:spLocks noGrp="1"/>
          </p:cNvSpPr>
          <p:nvPr>
            <p:ph idx="1"/>
          </p:nvPr>
        </p:nvSpPr>
        <p:spPr/>
        <p:txBody>
          <a:bodyPr>
            <a:normAutofit fontScale="25000" lnSpcReduction="20000"/>
          </a:bodyPr>
          <a:lstStyle/>
          <a:p>
            <a:r>
              <a:rPr lang="en-US" dirty="0"/>
              <a:t>/* dehumid1d4.ino,  khwong 2020 July 15, 10:16 </a:t>
            </a:r>
            <a:r>
              <a:rPr lang="en-US" dirty="0" err="1"/>
              <a:t>servo+light</a:t>
            </a:r>
            <a:r>
              <a:rPr lang="en-US" dirty="0"/>
              <a:t> </a:t>
            </a:r>
            <a:r>
              <a:rPr lang="en-US" dirty="0" err="1"/>
              <a:t>sensor_RTC</a:t>
            </a:r>
            <a:r>
              <a:rPr lang="en-US" dirty="0"/>
              <a:t>, 200322, DS3231+LCD+serail-port display</a:t>
            </a:r>
          </a:p>
          <a:p>
            <a:r>
              <a:rPr lang="en-US" dirty="0"/>
              <a:t>  2020 </a:t>
            </a:r>
            <a:r>
              <a:rPr lang="en-US" dirty="0" err="1"/>
              <a:t>jul</a:t>
            </a:r>
            <a:r>
              <a:rPr lang="en-US" dirty="0"/>
              <a:t> 11, </a:t>
            </a:r>
            <a:r>
              <a:rPr lang="en-US" dirty="0" err="1"/>
              <a:t>dehumidier</a:t>
            </a:r>
            <a:r>
              <a:rPr lang="en-US" dirty="0"/>
              <a:t> project, RTC + </a:t>
            </a:r>
            <a:r>
              <a:rPr lang="en-US" dirty="0" err="1"/>
              <a:t>Servo_light</a:t>
            </a:r>
            <a:r>
              <a:rPr lang="en-US" dirty="0"/>
              <a:t> sensor</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  Eric </a:t>
            </a:r>
            <a:r>
              <a:rPr lang="en-US" dirty="0" err="1"/>
              <a:t>Ayars</a:t>
            </a:r>
            <a:r>
              <a:rPr lang="en-US" dirty="0"/>
              <a:t>,  4/11,  Test/demo of read routines for a DS3231 RTC.</a:t>
            </a:r>
          </a:p>
          <a:p>
            <a:r>
              <a:rPr lang="en-US" dirty="0"/>
              <a:t>  Turn on the serial monitor after loading this to check if things are</a:t>
            </a:r>
          </a:p>
          <a:p>
            <a:r>
              <a:rPr lang="en-US" dirty="0"/>
              <a:t>  working as they should.</a:t>
            </a:r>
          </a:p>
          <a:p>
            <a:r>
              <a:rPr lang="en-US" dirty="0"/>
              <a:t>*/</a:t>
            </a:r>
          </a:p>
          <a:p>
            <a:r>
              <a:rPr lang="en-US" dirty="0"/>
              <a:t>/*</a:t>
            </a:r>
          </a:p>
          <a:p>
            <a:r>
              <a:rPr lang="en-US" dirty="0"/>
              <a:t>   DHT11--&gt; pin 7 (UNO)</a:t>
            </a:r>
          </a:p>
          <a:p>
            <a:r>
              <a:rPr lang="en-US" dirty="0"/>
              <a:t>  LCR --&gt; pinA0 (UNO analog input)</a:t>
            </a:r>
          </a:p>
          <a:p>
            <a:r>
              <a:rPr lang="en-US" dirty="0"/>
              <a:t>       Arduino Uno (UNO)pin3--&gt; servo</a:t>
            </a:r>
          </a:p>
          <a:p>
            <a:r>
              <a:rPr lang="en-US" dirty="0"/>
              <a:t>       LCD address:0x27 (SCL, SDA) shared bus</a:t>
            </a:r>
          </a:p>
          <a:p>
            <a:r>
              <a:rPr lang="en-US" dirty="0"/>
              <a:t>        RTC DS3231 (SCL, SDA) shared bus</a:t>
            </a:r>
          </a:p>
          <a:p>
            <a:r>
              <a:rPr lang="en-US" dirty="0"/>
              <a:t>        LED-indiciator-pin5---10K_Ohms--&gt;|---GND</a:t>
            </a:r>
          </a:p>
          <a:p>
            <a:r>
              <a:rPr lang="en-US" dirty="0"/>
              <a:t>*/</a:t>
            </a:r>
          </a:p>
          <a:p>
            <a:endParaRPr lang="en-US" dirty="0"/>
          </a:p>
          <a:p>
            <a:r>
              <a:rPr lang="en-US" dirty="0"/>
              <a:t>//-----DHT11 ---------------------------------------------------------------</a:t>
            </a:r>
          </a:p>
          <a:p>
            <a:r>
              <a:rPr lang="en-US" dirty="0"/>
              <a:t>/// https://www.circuitbasics.com/how-to-set-up-the-dht11-humidity-sensor-on-an-arduino/</a:t>
            </a:r>
          </a:p>
          <a:p>
            <a:r>
              <a:rPr lang="en-US" dirty="0"/>
              <a:t>#include &lt;</a:t>
            </a:r>
            <a:r>
              <a:rPr lang="en-US" dirty="0" err="1"/>
              <a:t>dht.h</a:t>
            </a:r>
            <a:r>
              <a:rPr lang="en-US" dirty="0"/>
              <a:t>&gt; //temperature and </a:t>
            </a:r>
            <a:r>
              <a:rPr lang="en-US" dirty="0" err="1"/>
              <a:t>humdity</a:t>
            </a:r>
            <a:r>
              <a:rPr lang="en-US" dirty="0"/>
              <a:t> sensor DHT11 //////</a:t>
            </a:r>
          </a:p>
          <a:p>
            <a:r>
              <a:rPr lang="en-US" dirty="0" err="1"/>
              <a:t>dht</a:t>
            </a:r>
            <a:r>
              <a:rPr lang="en-US" dirty="0"/>
              <a:t> DHT;</a:t>
            </a:r>
          </a:p>
          <a:p>
            <a:r>
              <a:rPr lang="en-US" dirty="0"/>
              <a:t>#define DHT11_PIN 7</a:t>
            </a:r>
          </a:p>
          <a:p>
            <a:r>
              <a:rPr lang="en-US" dirty="0"/>
              <a:t>#define LED_1 5</a:t>
            </a:r>
          </a:p>
          <a:p>
            <a:endParaRPr lang="en-US" dirty="0"/>
          </a:p>
          <a:p>
            <a:r>
              <a:rPr lang="en-US" dirty="0"/>
              <a:t>//----------------------- SERVO +light sensor LDR -----------------------------</a:t>
            </a:r>
          </a:p>
          <a:p>
            <a:r>
              <a:rPr lang="en-US" dirty="0"/>
              <a:t>#include &lt;</a:t>
            </a:r>
            <a:r>
              <a:rPr lang="en-US" dirty="0" err="1"/>
              <a:t>Servo.h</a:t>
            </a:r>
            <a:r>
              <a:rPr lang="en-US" dirty="0"/>
              <a:t>&gt;</a:t>
            </a:r>
          </a:p>
          <a:p>
            <a:r>
              <a:rPr lang="en-US" dirty="0" err="1"/>
              <a:t>int</a:t>
            </a:r>
            <a:r>
              <a:rPr lang="en-US" dirty="0"/>
              <a:t> </a:t>
            </a:r>
            <a:r>
              <a:rPr lang="en-US" dirty="0" err="1"/>
              <a:t>analogPin</a:t>
            </a:r>
            <a:r>
              <a:rPr lang="en-US" dirty="0"/>
              <a:t> = A0; //for light sensor LDR</a:t>
            </a:r>
          </a:p>
          <a:p>
            <a:r>
              <a:rPr lang="en-US" dirty="0" err="1"/>
              <a:t>int</a:t>
            </a:r>
            <a:r>
              <a:rPr lang="en-US" dirty="0"/>
              <a:t> </a:t>
            </a:r>
            <a:r>
              <a:rPr lang="en-US" dirty="0" err="1"/>
              <a:t>LDR_val</a:t>
            </a:r>
            <a:r>
              <a:rPr lang="en-US" dirty="0"/>
              <a:t> = 0;</a:t>
            </a:r>
          </a:p>
          <a:p>
            <a:r>
              <a:rPr lang="en-US" dirty="0" err="1"/>
              <a:t>int</a:t>
            </a:r>
            <a:r>
              <a:rPr lang="en-US" dirty="0"/>
              <a:t> </a:t>
            </a:r>
            <a:r>
              <a:rPr lang="en-US" dirty="0" err="1"/>
              <a:t>servoPin</a:t>
            </a:r>
            <a:r>
              <a:rPr lang="en-US" dirty="0"/>
              <a:t> = 4; // Declare the Servo pin</a:t>
            </a:r>
          </a:p>
          <a:p>
            <a:r>
              <a:rPr lang="en-US" dirty="0"/>
              <a:t>// Create a servo object</a:t>
            </a:r>
          </a:p>
          <a:p>
            <a:r>
              <a:rPr lang="en-US" dirty="0"/>
              <a:t>Servo Servo1;</a:t>
            </a:r>
          </a:p>
          <a:p>
            <a:endParaRPr lang="en-US" dirty="0"/>
          </a:p>
          <a:p>
            <a:r>
              <a:rPr lang="en-US" dirty="0"/>
              <a:t>//------------------  LCD -----------------------------------------------</a:t>
            </a:r>
          </a:p>
          <a:p>
            <a:r>
              <a:rPr lang="en-US" dirty="0"/>
              <a:t>//#include &lt;</a:t>
            </a:r>
            <a:r>
              <a:rPr lang="en-US" dirty="0" err="1"/>
              <a:t>Wire.h</a:t>
            </a:r>
            <a:r>
              <a:rPr lang="en-US" dirty="0"/>
              <a:t>&gt;</a:t>
            </a:r>
          </a:p>
          <a:p>
            <a:r>
              <a:rPr lang="en-US" dirty="0"/>
              <a:t>#include &lt;LiquidCrystal_I2C.h&gt;</a:t>
            </a:r>
          </a:p>
          <a:p>
            <a:r>
              <a:rPr lang="en-US" dirty="0"/>
              <a:t>LiquidCrystal_I2C </a:t>
            </a:r>
            <a:r>
              <a:rPr lang="en-US" dirty="0" err="1"/>
              <a:t>lcd</a:t>
            </a:r>
            <a:r>
              <a:rPr lang="en-US" dirty="0"/>
              <a:t>(0x27, 16, 2);</a:t>
            </a:r>
          </a:p>
          <a:p>
            <a:r>
              <a:rPr lang="en-US" dirty="0"/>
              <a:t>// set the LCD address to 0x27 for a 16 chars and 2 line display</a:t>
            </a:r>
          </a:p>
          <a:p>
            <a:r>
              <a:rPr lang="en-US" dirty="0"/>
              <a:t>//LiquidCrystal_I2C </a:t>
            </a:r>
            <a:r>
              <a:rPr lang="en-US" dirty="0" err="1"/>
              <a:t>lcd</a:t>
            </a:r>
            <a:r>
              <a:rPr lang="en-US" dirty="0"/>
              <a:t>(0x3F,20,2);  // set the LCD address to 0x27 for a 16 chars and 2 line display</a:t>
            </a:r>
          </a:p>
          <a:p>
            <a:r>
              <a:rPr lang="en-US" dirty="0"/>
              <a:t>//LiquidCrystal_I2C </a:t>
            </a:r>
            <a:r>
              <a:rPr lang="en-US" dirty="0" err="1"/>
              <a:t>lcd</a:t>
            </a:r>
            <a:r>
              <a:rPr lang="en-US" dirty="0"/>
              <a:t>(0x3F,16,2);  // set the LCD address to 0x27 for a 16 chars and 2 line display</a:t>
            </a:r>
          </a:p>
          <a:p>
            <a:endParaRPr lang="en-US" dirty="0"/>
          </a:p>
          <a:p>
            <a:r>
              <a:rPr lang="en-US" dirty="0"/>
              <a:t>//---------- for RTC ds3231 -------------------------------------</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setup_RTC_DS3231() {</a:t>
            </a:r>
          </a:p>
          <a:p>
            <a:r>
              <a:rPr lang="en-US" dirty="0"/>
              <a:t>  // Start the I2C interface</a:t>
            </a:r>
          </a:p>
          <a:p>
            <a:r>
              <a:rPr lang="en-US" dirty="0"/>
              <a:t>  </a:t>
            </a:r>
            <a:r>
              <a:rPr lang="en-US" dirty="0" err="1"/>
              <a:t>Wire.begin</a:t>
            </a:r>
            <a:r>
              <a:rPr lang="en-US" dirty="0"/>
              <a:t>();</a:t>
            </a:r>
          </a:p>
          <a:p>
            <a:r>
              <a:rPr lang="en-US" dirty="0"/>
              <a:t>  // Start the serial interface</a:t>
            </a:r>
          </a:p>
          <a:p>
            <a:r>
              <a:rPr lang="en-US" dirty="0"/>
              <a:t>  </a:t>
            </a:r>
            <a:r>
              <a:rPr lang="en-US" dirty="0" err="1"/>
              <a:t>Serial.begin</a:t>
            </a:r>
            <a:r>
              <a:rPr lang="en-US" dirty="0"/>
              <a:t>(9600);</a:t>
            </a:r>
          </a:p>
          <a:p>
            <a:endParaRPr lang="en-US" dirty="0"/>
          </a:p>
          <a:p>
            <a:r>
              <a:rPr lang="en-US" dirty="0"/>
              <a:t>  // </a:t>
            </a:r>
            <a:r>
              <a:rPr lang="en-US" dirty="0" err="1"/>
              <a:t>cooment</a:t>
            </a:r>
            <a:r>
              <a:rPr lang="en-US" dirty="0"/>
              <a:t> the </a:t>
            </a:r>
            <a:r>
              <a:rPr lang="en-US" dirty="0" err="1"/>
              <a:t>folllowing</a:t>
            </a:r>
            <a:r>
              <a:rPr lang="en-US" dirty="0"/>
              <a:t> if the RTC chip DS3231 is already setup the correct time</a:t>
            </a:r>
          </a:p>
          <a:p>
            <a:r>
              <a:rPr lang="en-US" dirty="0"/>
              <a:t>  //  See http://misclab.umeoce.maine.edu/boss/Arduino/bensguides/DS3231_Arduino_Clock_Instructions.pdf</a:t>
            </a:r>
          </a:p>
          <a:p>
            <a:r>
              <a:rPr lang="en-US" dirty="0"/>
              <a:t>  //    </a:t>
            </a:r>
            <a:r>
              <a:rPr lang="en-US" dirty="0" err="1"/>
              <a:t>Clock.setSecond</a:t>
            </a:r>
            <a:r>
              <a:rPr lang="en-US" dirty="0"/>
              <a:t>(30);//Set the second</a:t>
            </a:r>
          </a:p>
          <a:p>
            <a:r>
              <a:rPr lang="en-US" dirty="0"/>
              <a:t>  //    </a:t>
            </a:r>
            <a:r>
              <a:rPr lang="en-US" dirty="0" err="1"/>
              <a:t>Clock.setMinute</a:t>
            </a:r>
            <a:r>
              <a:rPr lang="en-US" dirty="0"/>
              <a:t>(31);//Set the minute</a:t>
            </a:r>
          </a:p>
          <a:p>
            <a:r>
              <a:rPr lang="en-US" dirty="0"/>
              <a:t>  //    </a:t>
            </a:r>
            <a:r>
              <a:rPr lang="en-US" dirty="0" err="1"/>
              <a:t>Clock.setHour</a:t>
            </a:r>
            <a:r>
              <a:rPr lang="en-US" dirty="0"/>
              <a:t>(8); //Set the hour</a:t>
            </a:r>
          </a:p>
          <a:p>
            <a:r>
              <a:rPr lang="en-US" dirty="0"/>
              <a:t>  //    </a:t>
            </a:r>
            <a:r>
              <a:rPr lang="en-US" dirty="0" err="1"/>
              <a:t>Clock.setDoW</a:t>
            </a:r>
            <a:r>
              <a:rPr lang="en-US" dirty="0"/>
              <a:t>(1); //Set the day of the week</a:t>
            </a:r>
          </a:p>
          <a:p>
            <a:r>
              <a:rPr lang="en-US" dirty="0"/>
              <a:t>  //    </a:t>
            </a:r>
            <a:r>
              <a:rPr lang="en-US" dirty="0" err="1"/>
              <a:t>Clock.setDate</a:t>
            </a:r>
            <a:r>
              <a:rPr lang="en-US" dirty="0"/>
              <a:t>(13); //Set the date of the month</a:t>
            </a:r>
          </a:p>
          <a:p>
            <a:r>
              <a:rPr lang="en-US" dirty="0"/>
              <a:t>  //    </a:t>
            </a:r>
            <a:r>
              <a:rPr lang="en-US" dirty="0" err="1"/>
              <a:t>Clock.setMonth</a:t>
            </a:r>
            <a:r>
              <a:rPr lang="en-US" dirty="0"/>
              <a:t>(7); //Set the month of the year</a:t>
            </a:r>
          </a:p>
          <a:p>
            <a:r>
              <a:rPr lang="en-US" dirty="0"/>
              <a:t>  //    </a:t>
            </a:r>
            <a:r>
              <a:rPr lang="en-US" dirty="0" err="1"/>
              <a:t>Clock.setYear</a:t>
            </a:r>
            <a:r>
              <a:rPr lang="en-US" dirty="0"/>
              <a:t>(20); //Set the year (Last two digits of the year)</a:t>
            </a:r>
          </a:p>
          <a:p>
            <a:r>
              <a:rPr lang="en-US" dirty="0"/>
              <a:t>}</a:t>
            </a:r>
          </a:p>
          <a:p>
            <a:r>
              <a:rPr lang="en-US" dirty="0"/>
              <a:t>// Time table</a:t>
            </a:r>
          </a:p>
          <a:p>
            <a:r>
              <a:rPr lang="en-US" dirty="0" err="1"/>
              <a:t>int</a:t>
            </a:r>
            <a:r>
              <a:rPr lang="en-US" dirty="0"/>
              <a:t> </a:t>
            </a:r>
            <a:r>
              <a:rPr lang="en-US" dirty="0" err="1"/>
              <a:t>on_off_time</a:t>
            </a:r>
            <a:r>
              <a:rPr lang="en-US" dirty="0"/>
              <a:t>[25]; // on off time, 1= on, 0=off, array assignment in setup() not here</a:t>
            </a:r>
          </a:p>
          <a:p>
            <a:endParaRPr lang="en-US" dirty="0"/>
          </a:p>
          <a:p>
            <a:r>
              <a:rPr lang="en-US" dirty="0"/>
              <a:t>void setup()</a:t>
            </a:r>
          </a:p>
          <a:p>
            <a:r>
              <a:rPr lang="en-US" dirty="0"/>
              <a:t>{</a:t>
            </a:r>
          </a:p>
          <a:p>
            <a:r>
              <a:rPr lang="en-US" dirty="0"/>
              <a:t>  </a:t>
            </a:r>
            <a:r>
              <a:rPr lang="en-US" dirty="0" err="1"/>
              <a:t>on_off_time</a:t>
            </a:r>
            <a:r>
              <a:rPr lang="en-US" dirty="0"/>
              <a:t>[1] = 1; //assignment must </a:t>
            </a:r>
            <a:r>
              <a:rPr lang="en-US" dirty="0" err="1"/>
              <a:t>bve</a:t>
            </a:r>
            <a:r>
              <a:rPr lang="en-US" dirty="0"/>
              <a:t> </a:t>
            </a:r>
            <a:r>
              <a:rPr lang="en-US" dirty="0" err="1"/>
              <a:t>iun</a:t>
            </a:r>
            <a:r>
              <a:rPr lang="en-US" dirty="0"/>
              <a:t> setup not above setup</a:t>
            </a:r>
          </a:p>
          <a:p>
            <a:r>
              <a:rPr lang="en-US" dirty="0"/>
              <a:t>  </a:t>
            </a:r>
            <a:r>
              <a:rPr lang="en-US" dirty="0" err="1"/>
              <a:t>on_off_time</a:t>
            </a:r>
            <a:r>
              <a:rPr lang="en-US" dirty="0"/>
              <a:t>[2] = 1;</a:t>
            </a:r>
          </a:p>
          <a:p>
            <a:r>
              <a:rPr lang="en-US" dirty="0"/>
              <a:t>  </a:t>
            </a:r>
            <a:r>
              <a:rPr lang="en-US" dirty="0" err="1"/>
              <a:t>on_off_time</a:t>
            </a:r>
            <a:r>
              <a:rPr lang="en-US" dirty="0"/>
              <a:t>[3] = 1;</a:t>
            </a:r>
          </a:p>
          <a:p>
            <a:r>
              <a:rPr lang="en-US" dirty="0"/>
              <a:t>  </a:t>
            </a:r>
            <a:r>
              <a:rPr lang="en-US" dirty="0" err="1"/>
              <a:t>on_off_time</a:t>
            </a:r>
            <a:r>
              <a:rPr lang="en-US" dirty="0"/>
              <a:t>[4] = 0;//0;</a:t>
            </a:r>
          </a:p>
          <a:p>
            <a:r>
              <a:rPr lang="en-US" dirty="0"/>
              <a:t>  </a:t>
            </a:r>
            <a:r>
              <a:rPr lang="en-US" dirty="0" err="1"/>
              <a:t>on_off_time</a:t>
            </a:r>
            <a:r>
              <a:rPr lang="en-US" dirty="0"/>
              <a:t>[5] = 0;</a:t>
            </a:r>
          </a:p>
          <a:p>
            <a:r>
              <a:rPr lang="en-US" dirty="0"/>
              <a:t>  </a:t>
            </a:r>
            <a:r>
              <a:rPr lang="en-US" dirty="0" err="1"/>
              <a:t>on_off_time</a:t>
            </a:r>
            <a:r>
              <a:rPr lang="en-US" dirty="0"/>
              <a:t>[6] = 1;</a:t>
            </a:r>
          </a:p>
          <a:p>
            <a:r>
              <a:rPr lang="en-US" dirty="0"/>
              <a:t>  </a:t>
            </a:r>
            <a:r>
              <a:rPr lang="en-US" dirty="0" err="1"/>
              <a:t>on_off_time</a:t>
            </a:r>
            <a:r>
              <a:rPr lang="en-US" dirty="0"/>
              <a:t>[7] = 1;</a:t>
            </a:r>
          </a:p>
          <a:p>
            <a:r>
              <a:rPr lang="en-US" dirty="0"/>
              <a:t>  </a:t>
            </a:r>
            <a:r>
              <a:rPr lang="en-US" dirty="0" err="1"/>
              <a:t>on_off_time</a:t>
            </a:r>
            <a:r>
              <a:rPr lang="en-US" dirty="0"/>
              <a:t>[8] = 1;//0;</a:t>
            </a:r>
          </a:p>
          <a:p>
            <a:r>
              <a:rPr lang="en-US" dirty="0"/>
              <a:t>  </a:t>
            </a:r>
            <a:r>
              <a:rPr lang="en-US" dirty="0" err="1"/>
              <a:t>on_off_time</a:t>
            </a:r>
            <a:r>
              <a:rPr lang="en-US" dirty="0"/>
              <a:t>[9] = 0;</a:t>
            </a:r>
          </a:p>
          <a:p>
            <a:r>
              <a:rPr lang="en-US" dirty="0"/>
              <a:t>  </a:t>
            </a:r>
            <a:r>
              <a:rPr lang="en-US" dirty="0" err="1"/>
              <a:t>on_off_time</a:t>
            </a:r>
            <a:r>
              <a:rPr lang="en-US" dirty="0"/>
              <a:t>[10] = 0;</a:t>
            </a:r>
          </a:p>
          <a:p>
            <a:r>
              <a:rPr lang="en-US" dirty="0"/>
              <a:t>  </a:t>
            </a:r>
            <a:r>
              <a:rPr lang="en-US" dirty="0" err="1"/>
              <a:t>on_off_time</a:t>
            </a:r>
            <a:r>
              <a:rPr lang="en-US" dirty="0"/>
              <a:t>[11] = 1;</a:t>
            </a:r>
          </a:p>
          <a:p>
            <a:r>
              <a:rPr lang="en-US" dirty="0"/>
              <a:t>  </a:t>
            </a:r>
            <a:r>
              <a:rPr lang="en-US" dirty="0" err="1"/>
              <a:t>on_off_time</a:t>
            </a:r>
            <a:r>
              <a:rPr lang="en-US" dirty="0"/>
              <a:t>[12] = 1;//0;</a:t>
            </a:r>
          </a:p>
          <a:p>
            <a:r>
              <a:rPr lang="en-US" dirty="0"/>
              <a:t>  </a:t>
            </a:r>
            <a:r>
              <a:rPr lang="en-US" dirty="0" err="1"/>
              <a:t>on_off_time</a:t>
            </a:r>
            <a:r>
              <a:rPr lang="en-US" dirty="0"/>
              <a:t>[13] = 1;</a:t>
            </a:r>
          </a:p>
          <a:p>
            <a:r>
              <a:rPr lang="en-US" dirty="0"/>
              <a:t>  </a:t>
            </a:r>
            <a:r>
              <a:rPr lang="en-US" dirty="0" err="1"/>
              <a:t>on_off_time</a:t>
            </a:r>
            <a:r>
              <a:rPr lang="en-US" dirty="0"/>
              <a:t>[14] = 0;</a:t>
            </a:r>
          </a:p>
          <a:p>
            <a:r>
              <a:rPr lang="en-US" dirty="0"/>
              <a:t>  </a:t>
            </a:r>
            <a:r>
              <a:rPr lang="en-US" dirty="0" err="1"/>
              <a:t>on_off_time</a:t>
            </a:r>
            <a:r>
              <a:rPr lang="en-US" dirty="0"/>
              <a:t>[15] = 0;</a:t>
            </a:r>
          </a:p>
          <a:p>
            <a:r>
              <a:rPr lang="en-US" dirty="0"/>
              <a:t>  </a:t>
            </a:r>
            <a:r>
              <a:rPr lang="en-US" dirty="0" err="1"/>
              <a:t>on_off_time</a:t>
            </a:r>
            <a:r>
              <a:rPr lang="en-US" dirty="0"/>
              <a:t>[16] = 1; //0;</a:t>
            </a:r>
          </a:p>
          <a:p>
            <a:r>
              <a:rPr lang="en-US" dirty="0"/>
              <a:t>  </a:t>
            </a:r>
            <a:r>
              <a:rPr lang="en-US" dirty="0" err="1"/>
              <a:t>on_off_time</a:t>
            </a:r>
            <a:r>
              <a:rPr lang="en-US" dirty="0"/>
              <a:t>[17] = 1;</a:t>
            </a:r>
          </a:p>
          <a:p>
            <a:r>
              <a:rPr lang="en-US" dirty="0"/>
              <a:t>  </a:t>
            </a:r>
            <a:r>
              <a:rPr lang="en-US" dirty="0" err="1"/>
              <a:t>on_off_time</a:t>
            </a:r>
            <a:r>
              <a:rPr lang="en-US" dirty="0"/>
              <a:t>[18] = 1;</a:t>
            </a:r>
          </a:p>
          <a:p>
            <a:r>
              <a:rPr lang="en-US" dirty="0"/>
              <a:t>  </a:t>
            </a:r>
            <a:r>
              <a:rPr lang="en-US" dirty="0" err="1"/>
              <a:t>on_off_time</a:t>
            </a:r>
            <a:r>
              <a:rPr lang="en-US" dirty="0"/>
              <a:t>[19] = 1;</a:t>
            </a:r>
          </a:p>
          <a:p>
            <a:r>
              <a:rPr lang="en-US" dirty="0"/>
              <a:t>  </a:t>
            </a:r>
            <a:r>
              <a:rPr lang="en-US" dirty="0" err="1"/>
              <a:t>on_off_time</a:t>
            </a:r>
            <a:r>
              <a:rPr lang="en-US" dirty="0"/>
              <a:t>[20] = 0; //0;</a:t>
            </a:r>
          </a:p>
          <a:p>
            <a:r>
              <a:rPr lang="en-US" dirty="0"/>
              <a:t>  </a:t>
            </a:r>
            <a:r>
              <a:rPr lang="en-US" dirty="0" err="1"/>
              <a:t>on_off_time</a:t>
            </a:r>
            <a:r>
              <a:rPr lang="en-US" dirty="0"/>
              <a:t>[21] = 0;</a:t>
            </a:r>
          </a:p>
          <a:p>
            <a:r>
              <a:rPr lang="en-US" dirty="0"/>
              <a:t>  </a:t>
            </a:r>
            <a:r>
              <a:rPr lang="en-US" dirty="0" err="1"/>
              <a:t>on_off_time</a:t>
            </a:r>
            <a:r>
              <a:rPr lang="en-US" dirty="0"/>
              <a:t>[22] = 1; //0;</a:t>
            </a:r>
          </a:p>
          <a:p>
            <a:r>
              <a:rPr lang="en-US" dirty="0"/>
              <a:t>  </a:t>
            </a:r>
            <a:r>
              <a:rPr lang="en-US" dirty="0" err="1"/>
              <a:t>on_off_time</a:t>
            </a:r>
            <a:r>
              <a:rPr lang="en-US" dirty="0"/>
              <a:t>[23] = 1;</a:t>
            </a:r>
          </a:p>
          <a:p>
            <a:r>
              <a:rPr lang="en-US" dirty="0"/>
              <a:t>  </a:t>
            </a:r>
            <a:r>
              <a:rPr lang="en-US" dirty="0" err="1"/>
              <a:t>on_off_time</a:t>
            </a:r>
            <a:r>
              <a:rPr lang="en-US" dirty="0"/>
              <a:t>[24] = 1;</a:t>
            </a:r>
          </a:p>
          <a:p>
            <a:r>
              <a:rPr lang="en-US" dirty="0"/>
              <a:t>  </a:t>
            </a:r>
            <a:r>
              <a:rPr lang="en-US" dirty="0" err="1"/>
              <a:t>pinMode</a:t>
            </a:r>
            <a:r>
              <a:rPr lang="en-US" dirty="0"/>
              <a:t>(LED_1, OUTPUT);</a:t>
            </a:r>
          </a:p>
          <a:p>
            <a:r>
              <a:rPr lang="en-US" dirty="0"/>
              <a:t>  </a:t>
            </a:r>
            <a:r>
              <a:rPr lang="en-US" dirty="0" err="1"/>
              <a:t>Serial.begin</a:t>
            </a:r>
            <a:r>
              <a:rPr lang="en-US" dirty="0"/>
              <a:t>(9600);</a:t>
            </a:r>
          </a:p>
          <a:p>
            <a:r>
              <a:rPr lang="en-US" dirty="0"/>
              <a:t>  // </a:t>
            </a:r>
            <a:r>
              <a:rPr lang="en-US" dirty="0" err="1"/>
              <a:t>init</a:t>
            </a:r>
            <a:r>
              <a:rPr lang="en-US" dirty="0"/>
              <a:t> servo -------------------1---------------------</a:t>
            </a:r>
          </a:p>
          <a:p>
            <a:r>
              <a:rPr lang="en-US" dirty="0"/>
              <a:t>  Servo1.attach(</a:t>
            </a:r>
            <a:r>
              <a:rPr lang="en-US" dirty="0" err="1"/>
              <a:t>servoPin</a:t>
            </a:r>
            <a:r>
              <a:rPr lang="en-US" dirty="0"/>
              <a:t>);</a:t>
            </a:r>
          </a:p>
          <a:p>
            <a:r>
              <a:rPr lang="en-US" dirty="0"/>
              <a:t>  // initialize the </a:t>
            </a:r>
            <a:r>
              <a:rPr lang="en-US" dirty="0" err="1"/>
              <a:t>lcd</a:t>
            </a:r>
            <a:r>
              <a:rPr lang="en-US" dirty="0"/>
              <a:t> ---------2---------------------</a:t>
            </a:r>
          </a:p>
          <a:p>
            <a:r>
              <a:rPr lang="en-US" dirty="0"/>
              <a:t>  </a:t>
            </a:r>
            <a:r>
              <a:rPr lang="en-US" dirty="0" err="1"/>
              <a:t>lcd.init</a:t>
            </a:r>
            <a:r>
              <a:rPr lang="en-US" dirty="0"/>
              <a:t>();</a:t>
            </a:r>
          </a:p>
          <a:p>
            <a:r>
              <a:rPr lang="en-US" dirty="0"/>
              <a:t>  </a:t>
            </a:r>
            <a:r>
              <a:rPr lang="en-US" dirty="0" err="1"/>
              <a:t>lcd.backlight</a:t>
            </a:r>
            <a:r>
              <a:rPr lang="en-US" dirty="0"/>
              <a:t>();</a:t>
            </a:r>
          </a:p>
          <a:p>
            <a:r>
              <a:rPr lang="en-US" dirty="0"/>
              <a:t>  </a:t>
            </a:r>
            <a:r>
              <a:rPr lang="en-US" dirty="0" err="1"/>
              <a:t>lcd.setCursor</a:t>
            </a:r>
            <a:r>
              <a:rPr lang="en-US" dirty="0"/>
              <a:t>(3, 0); //first row: line 0,cursor index 3. first </a:t>
            </a:r>
            <a:r>
              <a:rPr lang="en-US" dirty="0" err="1"/>
              <a:t>postion</a:t>
            </a:r>
            <a:r>
              <a:rPr lang="en-US" dirty="0"/>
              <a:t> is index 0</a:t>
            </a:r>
          </a:p>
          <a:p>
            <a:r>
              <a:rPr lang="en-US" dirty="0"/>
              <a:t>  </a:t>
            </a:r>
            <a:r>
              <a:rPr lang="en-US" dirty="0" err="1"/>
              <a:t>lcd.print</a:t>
            </a:r>
            <a:r>
              <a:rPr lang="en-US" dirty="0"/>
              <a:t>("Hello, world!");</a:t>
            </a:r>
          </a:p>
          <a:p>
            <a:r>
              <a:rPr lang="en-US" dirty="0"/>
              <a:t>  </a:t>
            </a:r>
            <a:r>
              <a:rPr lang="en-US" dirty="0" err="1"/>
              <a:t>lcd.setCursor</a:t>
            </a:r>
            <a:r>
              <a:rPr lang="en-US" dirty="0"/>
              <a:t>(2, 1); //second row : line 1, position index 2</a:t>
            </a:r>
          </a:p>
          <a:p>
            <a:r>
              <a:rPr lang="en-US" dirty="0"/>
              <a:t>  </a:t>
            </a:r>
            <a:r>
              <a:rPr lang="en-US" dirty="0" err="1"/>
              <a:t>lcd.print</a:t>
            </a:r>
            <a:r>
              <a:rPr lang="en-US" dirty="0"/>
              <a:t>("from KH WONG");</a:t>
            </a:r>
          </a:p>
          <a:p>
            <a:r>
              <a:rPr lang="en-US" dirty="0"/>
              <a:t>  delay(500);</a:t>
            </a:r>
          </a:p>
          <a:p>
            <a:r>
              <a:rPr lang="en-US" dirty="0"/>
              <a:t>  </a:t>
            </a:r>
            <a:r>
              <a:rPr lang="en-US" dirty="0" err="1"/>
              <a:t>lcd.clear</a:t>
            </a:r>
            <a:r>
              <a:rPr lang="en-US" dirty="0"/>
              <a:t> ();</a:t>
            </a:r>
          </a:p>
          <a:p>
            <a:r>
              <a:rPr lang="en-US" dirty="0"/>
              <a:t>  //setup RTC -------------------3---------------------</a:t>
            </a:r>
          </a:p>
          <a:p>
            <a:r>
              <a:rPr lang="en-US" dirty="0"/>
              <a:t>  setup_RTC_DS3231();//////////////////</a:t>
            </a:r>
          </a:p>
          <a:p>
            <a:r>
              <a:rPr lang="en-US" dirty="0"/>
              <a:t>}</a:t>
            </a:r>
          </a:p>
          <a:p>
            <a:r>
              <a:rPr lang="en-US" dirty="0"/>
              <a:t>//**************************************************************</a:t>
            </a:r>
          </a:p>
          <a:p>
            <a:r>
              <a:rPr lang="en-US" dirty="0"/>
              <a:t>///////////overall loop /////////////////////////</a:t>
            </a:r>
          </a:p>
          <a:p>
            <a:endParaRPr lang="en-US" dirty="0"/>
          </a:p>
          <a:p>
            <a:r>
              <a:rPr lang="en-US" dirty="0"/>
              <a:t>void loop() {</a:t>
            </a:r>
          </a:p>
          <a:p>
            <a:r>
              <a:rPr lang="en-US" dirty="0"/>
              <a:t>  </a:t>
            </a:r>
            <a:r>
              <a:rPr lang="en-US" dirty="0" err="1"/>
              <a:t>LDR_val</a:t>
            </a:r>
            <a:r>
              <a:rPr lang="en-US" dirty="0"/>
              <a:t> = </a:t>
            </a:r>
            <a:r>
              <a:rPr lang="en-US" dirty="0" err="1"/>
              <a:t>analogRead</a:t>
            </a:r>
            <a:r>
              <a:rPr lang="en-US" dirty="0"/>
              <a:t>(</a:t>
            </a:r>
            <a:r>
              <a:rPr lang="en-US" dirty="0" err="1"/>
              <a:t>analogPin</a:t>
            </a:r>
            <a:r>
              <a:rPr lang="en-US" dirty="0"/>
              <a:t>);  // read the input pin</a:t>
            </a:r>
          </a:p>
          <a:p>
            <a:r>
              <a:rPr lang="en-US" dirty="0"/>
              <a:t>  </a:t>
            </a:r>
            <a:r>
              <a:rPr lang="en-US" dirty="0" err="1"/>
              <a:t>Serial.print</a:t>
            </a:r>
            <a:r>
              <a:rPr lang="en-US" dirty="0"/>
              <a:t>("--1. light sensor </a:t>
            </a:r>
            <a:r>
              <a:rPr lang="en-US" dirty="0" err="1"/>
              <a:t>LDR_val</a:t>
            </a:r>
            <a:r>
              <a:rPr lang="en-US" dirty="0"/>
              <a:t> = ");</a:t>
            </a:r>
          </a:p>
          <a:p>
            <a:r>
              <a:rPr lang="en-US" dirty="0"/>
              <a:t>  </a:t>
            </a:r>
            <a:r>
              <a:rPr lang="en-US" dirty="0" err="1"/>
              <a:t>Serial.println</a:t>
            </a:r>
            <a:r>
              <a:rPr lang="en-US" dirty="0"/>
              <a:t>(</a:t>
            </a:r>
            <a:r>
              <a:rPr lang="en-US" dirty="0" err="1"/>
              <a:t>LDR_val</a:t>
            </a:r>
            <a:r>
              <a:rPr lang="en-US" dirty="0"/>
              <a:t>);</a:t>
            </a:r>
          </a:p>
          <a:p>
            <a:r>
              <a:rPr lang="en-US" dirty="0"/>
              <a:t>  </a:t>
            </a:r>
            <a:r>
              <a:rPr lang="en-US" dirty="0" err="1"/>
              <a:t>Serial.println</a:t>
            </a:r>
            <a:r>
              <a:rPr lang="en-US" dirty="0"/>
              <a:t>("");</a:t>
            </a:r>
          </a:p>
          <a:p>
            <a:r>
              <a:rPr lang="en-US" dirty="0"/>
              <a:t>  </a:t>
            </a:r>
          </a:p>
          <a:p>
            <a:r>
              <a:rPr lang="en-US" dirty="0"/>
              <a:t>  if (</a:t>
            </a:r>
            <a:r>
              <a:rPr lang="en-US" dirty="0" err="1"/>
              <a:t>LDR_val</a:t>
            </a:r>
            <a:r>
              <a:rPr lang="en-US" dirty="0"/>
              <a:t> &lt; 200)</a:t>
            </a:r>
          </a:p>
          <a:p>
            <a:r>
              <a:rPr lang="en-US" dirty="0"/>
              <a:t>    </a:t>
            </a:r>
            <a:r>
              <a:rPr lang="en-US" dirty="0" err="1"/>
              <a:t>digitalWrite</a:t>
            </a:r>
            <a:r>
              <a:rPr lang="en-US" dirty="0"/>
              <a:t>(LED_1, HIGH);</a:t>
            </a:r>
          </a:p>
          <a:p>
            <a:r>
              <a:rPr lang="en-US" dirty="0"/>
              <a:t>  else</a:t>
            </a:r>
          </a:p>
          <a:p>
            <a:r>
              <a:rPr lang="en-US" dirty="0"/>
              <a:t>    </a:t>
            </a:r>
            <a:r>
              <a:rPr lang="en-US" dirty="0" err="1"/>
              <a:t>digitalWrite</a:t>
            </a:r>
            <a:r>
              <a:rPr lang="en-US" dirty="0"/>
              <a:t>(LED_1, LOW);</a:t>
            </a:r>
          </a:p>
          <a:p>
            <a:endParaRPr lang="en-US" dirty="0"/>
          </a:p>
          <a:p>
            <a:r>
              <a:rPr lang="en-US" dirty="0"/>
              <a:t>  // delay(1000);</a:t>
            </a:r>
          </a:p>
          <a:p>
            <a:endParaRPr lang="en-US" dirty="0"/>
          </a:p>
          <a:p>
            <a:r>
              <a:rPr lang="en-US" dirty="0"/>
              <a:t>  </a:t>
            </a:r>
            <a:r>
              <a:rPr lang="en-US" dirty="0" err="1"/>
              <a:t>Serial.print</a:t>
            </a:r>
            <a:r>
              <a:rPr lang="en-US" dirty="0"/>
              <a:t>("--2. </a:t>
            </a:r>
            <a:r>
              <a:rPr lang="en-US" dirty="0" err="1"/>
              <a:t>Clock.getSecond</a:t>
            </a:r>
            <a:r>
              <a:rPr lang="en-US" dirty="0"/>
              <a:t> = ");</a:t>
            </a:r>
          </a:p>
          <a:p>
            <a:r>
              <a:rPr lang="en-US" dirty="0"/>
              <a:t>  </a:t>
            </a:r>
            <a:r>
              <a:rPr lang="en-US" dirty="0" err="1"/>
              <a:t>Serial.println</a:t>
            </a:r>
            <a:r>
              <a:rPr lang="en-US" dirty="0"/>
              <a:t>(</a:t>
            </a:r>
            <a:r>
              <a:rPr lang="en-US" dirty="0" err="1"/>
              <a:t>Clock.getSecond</a:t>
            </a:r>
            <a:r>
              <a:rPr lang="en-US" dirty="0"/>
              <a:t>(), DEC);</a:t>
            </a:r>
          </a:p>
          <a:p>
            <a:r>
              <a:rPr lang="en-US" dirty="0"/>
              <a:t>  </a:t>
            </a:r>
            <a:r>
              <a:rPr lang="en-US" dirty="0" err="1"/>
              <a:t>Serial.println</a:t>
            </a:r>
            <a:r>
              <a:rPr lang="en-US" dirty="0"/>
              <a:t>("");</a:t>
            </a:r>
          </a:p>
          <a:p>
            <a:endParaRPr lang="en-US" dirty="0"/>
          </a:p>
          <a:p>
            <a:r>
              <a:rPr lang="en-US" dirty="0"/>
              <a:t>  </a:t>
            </a:r>
            <a:r>
              <a:rPr lang="en-US" dirty="0" err="1"/>
              <a:t>DHT_display_serial_LCD</a:t>
            </a:r>
            <a:r>
              <a:rPr lang="en-US" dirty="0"/>
              <a:t>();</a:t>
            </a:r>
          </a:p>
          <a:p>
            <a:r>
              <a:rPr lang="en-US" dirty="0"/>
              <a:t>  </a:t>
            </a:r>
            <a:r>
              <a:rPr lang="en-US" dirty="0" err="1"/>
              <a:t>Serial.println</a:t>
            </a:r>
            <a:r>
              <a:rPr lang="en-US" dirty="0"/>
              <a:t>("............................");</a:t>
            </a:r>
          </a:p>
          <a:p>
            <a:endParaRPr lang="en-US" dirty="0"/>
          </a:p>
          <a:p>
            <a:r>
              <a:rPr lang="en-US" dirty="0"/>
              <a:t>  // delay(1000);;</a:t>
            </a:r>
          </a:p>
          <a:p>
            <a:r>
              <a:rPr lang="en-US" dirty="0"/>
              <a:t>  </a:t>
            </a:r>
            <a:r>
              <a:rPr lang="en-US" dirty="0" err="1"/>
              <a:t>RTC_loop_display</a:t>
            </a:r>
            <a:r>
              <a:rPr lang="en-US" dirty="0"/>
              <a:t>();</a:t>
            </a:r>
          </a:p>
          <a:p>
            <a:endParaRPr lang="en-US" dirty="0"/>
          </a:p>
          <a:p>
            <a:r>
              <a:rPr lang="en-US" dirty="0"/>
              <a:t>  //read hour to t // read every hour, do something when minute ==00</a:t>
            </a:r>
          </a:p>
          <a:p>
            <a:r>
              <a:rPr lang="en-US" dirty="0"/>
              <a:t>  </a:t>
            </a:r>
            <a:r>
              <a:rPr lang="en-US" dirty="0" err="1"/>
              <a:t>Serial.print</a:t>
            </a:r>
            <a:r>
              <a:rPr lang="en-US" dirty="0"/>
              <a:t>("--4. </a:t>
            </a:r>
            <a:r>
              <a:rPr lang="en-US" dirty="0" err="1"/>
              <a:t>Clock.getMinute</a:t>
            </a:r>
            <a:r>
              <a:rPr lang="en-US" dirty="0"/>
              <a:t>() = ");</a:t>
            </a:r>
          </a:p>
          <a:p>
            <a:r>
              <a:rPr lang="en-US" dirty="0"/>
              <a:t>  </a:t>
            </a:r>
            <a:r>
              <a:rPr lang="en-US" dirty="0" err="1"/>
              <a:t>Serial.print</a:t>
            </a:r>
            <a:r>
              <a:rPr lang="en-US" dirty="0"/>
              <a:t>(</a:t>
            </a:r>
            <a:r>
              <a:rPr lang="en-US" dirty="0" err="1"/>
              <a:t>Clock.getMinute</a:t>
            </a:r>
            <a:r>
              <a:rPr lang="en-US" dirty="0"/>
              <a:t>(), DEC);</a:t>
            </a:r>
          </a:p>
          <a:p>
            <a:r>
              <a:rPr lang="en-US" dirty="0"/>
              <a:t>  </a:t>
            </a:r>
            <a:r>
              <a:rPr lang="en-US" dirty="0" err="1"/>
              <a:t>Serial.println</a:t>
            </a:r>
            <a:r>
              <a:rPr lang="en-US" dirty="0"/>
              <a:t>("");</a:t>
            </a:r>
          </a:p>
          <a:p>
            <a:r>
              <a:rPr lang="en-US" dirty="0"/>
              <a:t>  //***********************************************************************************</a:t>
            </a:r>
          </a:p>
          <a:p>
            <a:r>
              <a:rPr lang="en-US" dirty="0"/>
              <a:t>  // check every hour, if </a:t>
            </a:r>
            <a:r>
              <a:rPr lang="en-US" dirty="0" err="1"/>
              <a:t>on_time_time</a:t>
            </a:r>
            <a:r>
              <a:rPr lang="en-US" dirty="0"/>
              <a:t> ==1 and humidity &gt; 60 //turn on/off </a:t>
            </a:r>
            <a:r>
              <a:rPr lang="en-US" dirty="0" err="1"/>
              <a:t>dehimdidifier</a:t>
            </a:r>
            <a:endParaRPr lang="en-US" dirty="0"/>
          </a:p>
          <a:p>
            <a:r>
              <a:rPr lang="en-US" dirty="0"/>
              <a:t>    if (</a:t>
            </a:r>
            <a:r>
              <a:rPr lang="en-US" dirty="0" err="1"/>
              <a:t>Clock.getMinute</a:t>
            </a:r>
            <a:r>
              <a:rPr lang="en-US" dirty="0"/>
              <a:t>() == 0 &amp;&amp; </a:t>
            </a:r>
            <a:r>
              <a:rPr lang="en-US" dirty="0" err="1"/>
              <a:t>Clock.getSecond</a:t>
            </a:r>
            <a:r>
              <a:rPr lang="en-US" dirty="0"/>
              <a:t>() == 00 &amp;&amp; </a:t>
            </a:r>
            <a:r>
              <a:rPr lang="en-US" dirty="0" err="1"/>
              <a:t>on_off_time</a:t>
            </a:r>
            <a:r>
              <a:rPr lang="en-US" dirty="0"/>
              <a:t> == 1 &amp;&amp; </a:t>
            </a:r>
            <a:r>
              <a:rPr lang="en-US" dirty="0" err="1"/>
              <a:t>DHT.temperature</a:t>
            </a:r>
            <a:r>
              <a:rPr lang="en-US" dirty="0"/>
              <a:t> &gt; 65 )</a:t>
            </a:r>
          </a:p>
          <a:p>
            <a:r>
              <a:rPr lang="en-US" dirty="0"/>
              <a:t>  //if ( </a:t>
            </a:r>
            <a:r>
              <a:rPr lang="en-US" dirty="0" err="1"/>
              <a:t>Clock.getSecond</a:t>
            </a:r>
            <a:r>
              <a:rPr lang="en-US" dirty="0"/>
              <a:t>() &lt;= 10 ) //turn on/off </a:t>
            </a:r>
            <a:r>
              <a:rPr lang="en-US" dirty="0" err="1"/>
              <a:t>dehimdidifier</a:t>
            </a:r>
            <a:r>
              <a:rPr lang="en-US" dirty="0"/>
              <a:t> //??????????</a:t>
            </a:r>
          </a:p>
          <a:p>
            <a:r>
              <a:rPr lang="en-US" dirty="0"/>
              <a:t>  { </a:t>
            </a:r>
            <a:r>
              <a:rPr lang="en-US" dirty="0" err="1"/>
              <a:t>turn_on_dehumidifier</a:t>
            </a:r>
            <a:r>
              <a:rPr lang="en-US" dirty="0"/>
              <a:t>();</a:t>
            </a:r>
          </a:p>
          <a:p>
            <a:r>
              <a:rPr lang="en-US" dirty="0"/>
              <a:t>    delay (12000);// make sure 12 seconds have passed, </a:t>
            </a:r>
            <a:r>
              <a:rPr lang="en-US" dirty="0" err="1"/>
              <a:t>becuase</a:t>
            </a:r>
            <a:r>
              <a:rPr lang="en-US" dirty="0"/>
              <a:t> only turn  on/off hourly</a:t>
            </a:r>
          </a:p>
          <a:p>
            <a:r>
              <a:rPr lang="en-US" dirty="0"/>
              <a:t>  }</a:t>
            </a:r>
          </a:p>
          <a:p>
            <a:r>
              <a:rPr lang="en-US" dirty="0"/>
              <a:t>  else</a:t>
            </a:r>
          </a:p>
          <a:p>
            <a:r>
              <a:rPr lang="en-US" dirty="0"/>
              <a:t>  { </a:t>
            </a:r>
            <a:r>
              <a:rPr lang="en-US" dirty="0" err="1"/>
              <a:t>turn_off_dehumidifier</a:t>
            </a:r>
            <a:r>
              <a:rPr lang="en-US" dirty="0"/>
              <a:t>();</a:t>
            </a:r>
          </a:p>
          <a:p>
            <a:r>
              <a:rPr lang="en-US" dirty="0"/>
              <a:t>    delay (1200);// make sure 12 seconds have passed, </a:t>
            </a:r>
            <a:r>
              <a:rPr lang="en-US" dirty="0" err="1"/>
              <a:t>becuase</a:t>
            </a:r>
            <a:r>
              <a:rPr lang="en-US" dirty="0"/>
              <a:t> only turn  on/off hourly</a:t>
            </a:r>
          </a:p>
          <a:p>
            <a:r>
              <a:rPr lang="en-US" dirty="0"/>
              <a:t>  }</a:t>
            </a:r>
          </a:p>
          <a:p>
            <a:endParaRPr lang="en-US" dirty="0"/>
          </a:p>
          <a:p>
            <a:r>
              <a:rPr lang="en-US" dirty="0"/>
              <a:t>}</a:t>
            </a:r>
          </a:p>
          <a:p>
            <a:r>
              <a:rPr lang="en-US" dirty="0"/>
              <a:t>//========================================================================</a:t>
            </a:r>
          </a:p>
          <a:p>
            <a:r>
              <a:rPr lang="en-US" dirty="0"/>
              <a:t>void </a:t>
            </a:r>
            <a:r>
              <a:rPr lang="en-US" dirty="0" err="1"/>
              <a:t>turn_on_dehumidifier</a:t>
            </a:r>
            <a:r>
              <a:rPr lang="en-US" dirty="0"/>
              <a:t>()</a:t>
            </a:r>
          </a:p>
          <a:p>
            <a:r>
              <a:rPr lang="en-US" dirty="0"/>
              <a:t>{</a:t>
            </a:r>
          </a:p>
          <a:p>
            <a:r>
              <a:rPr lang="en-US" dirty="0"/>
              <a:t>  if (</a:t>
            </a:r>
            <a:r>
              <a:rPr lang="en-US" dirty="0" err="1"/>
              <a:t>LDR_val</a:t>
            </a:r>
            <a:r>
              <a:rPr lang="en-US" dirty="0"/>
              <a:t> &lt; 200 ) //check the LED, if </a:t>
            </a:r>
            <a:r>
              <a:rPr lang="en-US" dirty="0" err="1"/>
              <a:t>LDR_val</a:t>
            </a:r>
            <a:r>
              <a:rPr lang="en-US" dirty="0"/>
              <a:t>  is lower than 200, it is on</a:t>
            </a:r>
          </a:p>
          <a:p>
            <a:r>
              <a:rPr lang="en-US" dirty="0"/>
              <a:t>  {} // The dehumidifier is already on, so do thing</a:t>
            </a:r>
          </a:p>
          <a:p>
            <a:r>
              <a:rPr lang="en-US" dirty="0"/>
              <a:t>  else // it is now on, so press once to </a:t>
            </a:r>
            <a:r>
              <a:rPr lang="en-US" dirty="0" err="1"/>
              <a:t>tturn</a:t>
            </a:r>
            <a:r>
              <a:rPr lang="en-US" dirty="0"/>
              <a:t> off the dehumidifier</a:t>
            </a:r>
          </a:p>
          <a:p>
            <a:r>
              <a:rPr lang="en-US" dirty="0"/>
              <a:t>  { Servo1.write(180);</a:t>
            </a:r>
          </a:p>
          <a:p>
            <a:r>
              <a:rPr lang="en-US" dirty="0"/>
              <a:t>    delay(1000);</a:t>
            </a:r>
          </a:p>
          <a:p>
            <a:r>
              <a:rPr lang="en-US" dirty="0"/>
              <a:t>     Servo1.write(0);</a:t>
            </a:r>
          </a:p>
          <a:p>
            <a:r>
              <a:rPr lang="en-US" dirty="0"/>
              <a:t>    delay(1000);</a:t>
            </a:r>
          </a:p>
          <a:p>
            <a:r>
              <a:rPr lang="en-US" dirty="0"/>
              <a:t>   Servo1.write(180);</a:t>
            </a:r>
          </a:p>
          <a:p>
            <a:r>
              <a:rPr lang="en-US" dirty="0"/>
              <a:t>    delay(1000);</a:t>
            </a:r>
          </a:p>
          <a:p>
            <a:r>
              <a:rPr lang="en-US" dirty="0"/>
              <a:t>  }</a:t>
            </a:r>
          </a:p>
          <a:p>
            <a:r>
              <a:rPr lang="en-US" dirty="0"/>
              <a:t>}</a:t>
            </a:r>
          </a:p>
          <a:p>
            <a:r>
              <a:rPr lang="en-US" dirty="0"/>
              <a:t>//========================================================================</a:t>
            </a:r>
          </a:p>
          <a:p>
            <a:r>
              <a:rPr lang="en-US" dirty="0"/>
              <a:t>void </a:t>
            </a:r>
            <a:r>
              <a:rPr lang="en-US" dirty="0" err="1"/>
              <a:t>turn_off_dehumidifier</a:t>
            </a:r>
            <a:r>
              <a:rPr lang="en-US" dirty="0"/>
              <a:t>()</a:t>
            </a:r>
          </a:p>
          <a:p>
            <a:r>
              <a:rPr lang="en-US" dirty="0"/>
              <a:t>{</a:t>
            </a:r>
          </a:p>
          <a:p>
            <a:r>
              <a:rPr lang="en-US" dirty="0"/>
              <a:t>  if (</a:t>
            </a:r>
            <a:r>
              <a:rPr lang="en-US" dirty="0" err="1"/>
              <a:t>LDR_val</a:t>
            </a:r>
            <a:r>
              <a:rPr lang="en-US" dirty="0"/>
              <a:t> &gt;= 200 ) //check the LED, if </a:t>
            </a:r>
            <a:r>
              <a:rPr lang="en-US" dirty="0" err="1"/>
              <a:t>LDR_val</a:t>
            </a:r>
            <a:r>
              <a:rPr lang="en-US" dirty="0"/>
              <a:t>  is higher than 200, it is off</a:t>
            </a:r>
          </a:p>
          <a:p>
            <a:r>
              <a:rPr lang="en-US" dirty="0"/>
              <a:t>  {} // The dehumidifier is already off, so do thing</a:t>
            </a:r>
          </a:p>
          <a:p>
            <a:r>
              <a:rPr lang="en-US" dirty="0"/>
              <a:t>  else // it is now off, so press once to turn on the dehumidifier</a:t>
            </a:r>
          </a:p>
          <a:p>
            <a:r>
              <a:rPr lang="en-US" dirty="0"/>
              <a:t>  { Servo1.write(180);</a:t>
            </a:r>
          </a:p>
          <a:p>
            <a:r>
              <a:rPr lang="en-US" dirty="0"/>
              <a:t>    delay(1000);</a:t>
            </a:r>
          </a:p>
          <a:p>
            <a:r>
              <a:rPr lang="en-US" dirty="0"/>
              <a:t>     Servo1.write(0);</a:t>
            </a:r>
          </a:p>
          <a:p>
            <a:r>
              <a:rPr lang="en-US" dirty="0"/>
              <a:t>    delay(1000);</a:t>
            </a:r>
          </a:p>
          <a:p>
            <a:r>
              <a:rPr lang="en-US" dirty="0"/>
              <a:t>   Servo1.write(180);</a:t>
            </a:r>
          </a:p>
          <a:p>
            <a:r>
              <a:rPr lang="en-US" dirty="0"/>
              <a:t>    delay(1000);</a:t>
            </a:r>
          </a:p>
          <a:p>
            <a:r>
              <a:rPr lang="en-US" dirty="0"/>
              <a:t>  }</a:t>
            </a:r>
          </a:p>
          <a:p>
            <a:r>
              <a:rPr lang="en-US" dirty="0"/>
              <a:t>}</a:t>
            </a:r>
          </a:p>
          <a:p>
            <a:r>
              <a:rPr lang="en-US" dirty="0"/>
              <a:t>//////////////////////////////////////////////////////</a:t>
            </a:r>
          </a:p>
          <a:p>
            <a:r>
              <a:rPr lang="en-US" dirty="0"/>
              <a:t>void </a:t>
            </a:r>
            <a:r>
              <a:rPr lang="en-US" dirty="0" err="1"/>
              <a:t>DHT_display_serial_LCD</a:t>
            </a:r>
            <a:r>
              <a:rPr lang="en-US" dirty="0"/>
              <a:t>()</a:t>
            </a:r>
          </a:p>
          <a:p>
            <a:r>
              <a:rPr lang="en-US" dirty="0"/>
              <a:t>{</a:t>
            </a:r>
          </a:p>
          <a:p>
            <a:r>
              <a:rPr lang="en-US" dirty="0"/>
              <a:t>  </a:t>
            </a:r>
            <a:r>
              <a:rPr lang="en-US" dirty="0" err="1"/>
              <a:t>int</a:t>
            </a:r>
            <a:r>
              <a:rPr lang="en-US" dirty="0"/>
              <a:t> </a:t>
            </a:r>
            <a:r>
              <a:rPr lang="en-US" dirty="0" err="1"/>
              <a:t>chk</a:t>
            </a:r>
            <a:r>
              <a:rPr lang="en-US" dirty="0"/>
              <a:t> = DHT.read11(DHT11_PIN);</a:t>
            </a:r>
          </a:p>
          <a:p>
            <a:r>
              <a:rPr lang="en-US" dirty="0"/>
              <a:t>  /// serial display</a:t>
            </a:r>
          </a:p>
          <a:p>
            <a:r>
              <a:rPr lang="en-US" dirty="0"/>
              <a:t>  </a:t>
            </a:r>
            <a:r>
              <a:rPr lang="en-US" dirty="0" err="1"/>
              <a:t>Serial.print</a:t>
            </a:r>
            <a:r>
              <a:rPr lang="en-US" dirty="0"/>
              <a:t>("--3a. Temperature = ");</a:t>
            </a:r>
          </a:p>
          <a:p>
            <a:r>
              <a:rPr lang="en-US" dirty="0"/>
              <a:t>  </a:t>
            </a:r>
            <a:r>
              <a:rPr lang="en-US" dirty="0" err="1"/>
              <a:t>Serial.println</a:t>
            </a:r>
            <a:r>
              <a:rPr lang="en-US" dirty="0"/>
              <a:t>(</a:t>
            </a:r>
            <a:r>
              <a:rPr lang="en-US" dirty="0" err="1"/>
              <a:t>DHT.temperature</a:t>
            </a:r>
            <a:r>
              <a:rPr lang="en-US" dirty="0"/>
              <a:t>);</a:t>
            </a:r>
          </a:p>
          <a:p>
            <a:r>
              <a:rPr lang="en-US" dirty="0"/>
              <a:t>  </a:t>
            </a:r>
            <a:r>
              <a:rPr lang="en-US" dirty="0" err="1"/>
              <a:t>Serial.print</a:t>
            </a:r>
            <a:r>
              <a:rPr lang="en-US" dirty="0"/>
              <a:t>("--3b. Humidity = ");</a:t>
            </a:r>
          </a:p>
          <a:p>
            <a:r>
              <a:rPr lang="en-US" dirty="0"/>
              <a:t>  </a:t>
            </a:r>
            <a:r>
              <a:rPr lang="en-US" dirty="0" err="1"/>
              <a:t>Serial.println</a:t>
            </a:r>
            <a:r>
              <a:rPr lang="en-US" dirty="0"/>
              <a:t>(</a:t>
            </a:r>
            <a:r>
              <a:rPr lang="en-US" dirty="0" err="1"/>
              <a:t>DHT.humidity</a:t>
            </a:r>
            <a:r>
              <a:rPr lang="en-US" dirty="0"/>
              <a:t>);</a:t>
            </a:r>
          </a:p>
          <a:p>
            <a:r>
              <a:rPr lang="en-US" dirty="0"/>
              <a:t>  // delay(1000);</a:t>
            </a:r>
          </a:p>
          <a:p>
            <a:endParaRPr lang="en-US" dirty="0"/>
          </a:p>
          <a:p>
            <a:r>
              <a:rPr lang="en-US" dirty="0"/>
              <a:t>  //LCD display</a:t>
            </a:r>
          </a:p>
          <a:p>
            <a:r>
              <a:rPr lang="en-US" dirty="0"/>
              <a:t>  </a:t>
            </a:r>
            <a:r>
              <a:rPr lang="en-US" dirty="0" err="1"/>
              <a:t>lcd.setCursor</a:t>
            </a:r>
            <a:r>
              <a:rPr lang="en-US" dirty="0"/>
              <a:t>(9, 1);</a:t>
            </a:r>
          </a:p>
          <a:p>
            <a:r>
              <a:rPr lang="en-US" dirty="0"/>
              <a:t>  </a:t>
            </a:r>
            <a:r>
              <a:rPr lang="en-US" dirty="0" err="1"/>
              <a:t>lcd.print</a:t>
            </a:r>
            <a:r>
              <a:rPr lang="en-US" dirty="0"/>
              <a:t>("T");</a:t>
            </a:r>
          </a:p>
          <a:p>
            <a:r>
              <a:rPr lang="en-US" dirty="0"/>
              <a:t>  </a:t>
            </a:r>
            <a:r>
              <a:rPr lang="en-US" dirty="0" err="1"/>
              <a:t>lcd.setCursor</a:t>
            </a:r>
            <a:r>
              <a:rPr lang="en-US" dirty="0"/>
              <a:t>(10, 1);</a:t>
            </a:r>
          </a:p>
          <a:p>
            <a:r>
              <a:rPr lang="en-US" dirty="0"/>
              <a:t>  </a:t>
            </a:r>
            <a:r>
              <a:rPr lang="en-US" dirty="0" err="1"/>
              <a:t>lcd.print</a:t>
            </a:r>
            <a:r>
              <a:rPr lang="en-US" dirty="0"/>
              <a:t>(</a:t>
            </a:r>
            <a:r>
              <a:rPr lang="en-US" dirty="0" err="1"/>
              <a:t>DHT.temperature</a:t>
            </a:r>
            <a:r>
              <a:rPr lang="en-US" dirty="0"/>
              <a:t>);</a:t>
            </a:r>
          </a:p>
          <a:p>
            <a:r>
              <a:rPr lang="en-US" dirty="0"/>
              <a:t>  //--------------------------------</a:t>
            </a:r>
          </a:p>
          <a:p>
            <a:r>
              <a:rPr lang="en-US" dirty="0"/>
              <a:t>  </a:t>
            </a:r>
            <a:r>
              <a:rPr lang="en-US" dirty="0" err="1"/>
              <a:t>lcd.setCursor</a:t>
            </a:r>
            <a:r>
              <a:rPr lang="en-US" dirty="0"/>
              <a:t>(13, 1);</a:t>
            </a:r>
          </a:p>
          <a:p>
            <a:r>
              <a:rPr lang="en-US" dirty="0"/>
              <a:t>  </a:t>
            </a:r>
            <a:r>
              <a:rPr lang="en-US" dirty="0" err="1"/>
              <a:t>lcd.print</a:t>
            </a:r>
            <a:r>
              <a:rPr lang="en-US" dirty="0"/>
              <a:t>("H");</a:t>
            </a:r>
          </a:p>
          <a:p>
            <a:r>
              <a:rPr lang="en-US" dirty="0"/>
              <a:t>  </a:t>
            </a:r>
            <a:r>
              <a:rPr lang="en-US" dirty="0" err="1"/>
              <a:t>lcd.setCursor</a:t>
            </a:r>
            <a:r>
              <a:rPr lang="en-US" dirty="0"/>
              <a:t>(14, 1);</a:t>
            </a:r>
          </a:p>
          <a:p>
            <a:r>
              <a:rPr lang="en-US" dirty="0"/>
              <a:t>  </a:t>
            </a:r>
            <a:r>
              <a:rPr lang="en-US" dirty="0" err="1"/>
              <a:t>lcd.print</a:t>
            </a:r>
            <a:r>
              <a:rPr lang="en-US" dirty="0"/>
              <a:t>(</a:t>
            </a:r>
            <a:r>
              <a:rPr lang="en-US" dirty="0" err="1"/>
              <a:t>DHT.humidity</a:t>
            </a:r>
            <a:r>
              <a:rPr lang="en-US" dirty="0"/>
              <a:t>);</a:t>
            </a:r>
          </a:p>
          <a:p>
            <a:endParaRPr lang="en-US" dirty="0"/>
          </a:p>
          <a:p>
            <a:r>
              <a:rPr lang="en-US" dirty="0"/>
              <a:t>}</a:t>
            </a:r>
          </a:p>
          <a:p>
            <a:endParaRPr lang="en-US" dirty="0"/>
          </a:p>
          <a:p>
            <a:r>
              <a:rPr lang="en-US" dirty="0"/>
              <a:t>void </a:t>
            </a:r>
            <a:r>
              <a:rPr lang="en-US" dirty="0" err="1"/>
              <a:t>RTC_loop_display</a:t>
            </a:r>
            <a:r>
              <a:rPr lang="en-US" dirty="0"/>
              <a:t>() {</a:t>
            </a:r>
          </a:p>
          <a:p>
            <a:r>
              <a:rPr lang="en-US" dirty="0"/>
              <a:t>  // send what's going on to the serial monitor.</a:t>
            </a:r>
          </a:p>
          <a:p>
            <a:r>
              <a:rPr lang="en-US" dirty="0"/>
              <a:t>  // Start with the year</a:t>
            </a:r>
          </a:p>
          <a:p>
            <a:r>
              <a:rPr lang="en-US" dirty="0"/>
              <a:t>  </a:t>
            </a:r>
            <a:r>
              <a:rPr lang="en-US" dirty="0" err="1"/>
              <a:t>int</a:t>
            </a:r>
            <a:r>
              <a:rPr lang="en-US" dirty="0"/>
              <a:t> </a:t>
            </a:r>
            <a:r>
              <a:rPr lang="en-US" dirty="0" err="1"/>
              <a:t>serial_display_tag</a:t>
            </a:r>
            <a:r>
              <a:rPr lang="en-US" dirty="0"/>
              <a:t> = 1; ///1 for on, 0 for off</a:t>
            </a:r>
          </a:p>
          <a:p>
            <a:endParaRPr lang="en-US" dirty="0"/>
          </a:p>
          <a:p>
            <a:r>
              <a:rPr lang="en-US" dirty="0"/>
              <a:t>  if (</a:t>
            </a:r>
            <a:r>
              <a:rPr lang="en-US" dirty="0" err="1"/>
              <a:t>serial_display_tag</a:t>
            </a:r>
            <a:r>
              <a:rPr lang="en-US" dirty="0"/>
              <a:t> == 1) </a:t>
            </a:r>
            <a:r>
              <a:rPr lang="en-US" dirty="0" err="1"/>
              <a:t>Serial.print</a:t>
            </a:r>
            <a:r>
              <a:rPr lang="en-US" dirty="0"/>
              <a:t>("2");</a:t>
            </a:r>
          </a:p>
          <a:p>
            <a:r>
              <a:rPr lang="en-US" dirty="0"/>
              <a:t>  </a:t>
            </a:r>
            <a:r>
              <a:rPr lang="en-US" dirty="0" err="1"/>
              <a:t>lcd.setCursor</a:t>
            </a:r>
            <a:r>
              <a:rPr lang="en-US" dirty="0"/>
              <a:t>(0, 0); </a:t>
            </a:r>
            <a:r>
              <a:rPr lang="en-US" dirty="0" err="1"/>
              <a:t>lcd.print</a:t>
            </a:r>
            <a:r>
              <a:rPr lang="en-US" dirty="0"/>
              <a:t>("2");</a:t>
            </a:r>
          </a:p>
          <a:p>
            <a:endParaRPr lang="en-US" dirty="0"/>
          </a:p>
          <a:p>
            <a:r>
              <a:rPr lang="en-US" dirty="0"/>
              <a:t>  if (Century) {      // Won't need this for 89 years.</a:t>
            </a:r>
          </a:p>
          <a:p>
            <a:r>
              <a:rPr lang="en-US" dirty="0"/>
              <a:t>    if (</a:t>
            </a:r>
            <a:r>
              <a:rPr lang="en-US" dirty="0" err="1"/>
              <a:t>serial_display_tag</a:t>
            </a:r>
            <a:r>
              <a:rPr lang="en-US" dirty="0"/>
              <a:t> == 1) </a:t>
            </a:r>
            <a:r>
              <a:rPr lang="en-US" dirty="0" err="1"/>
              <a:t>Serial.print</a:t>
            </a:r>
            <a:r>
              <a:rPr lang="en-US" dirty="0"/>
              <a:t>("1");</a:t>
            </a:r>
          </a:p>
          <a:p>
            <a:r>
              <a:rPr lang="en-US" dirty="0"/>
              <a:t>    </a:t>
            </a:r>
            <a:r>
              <a:rPr lang="en-US" dirty="0" err="1"/>
              <a:t>lcd.setCursor</a:t>
            </a:r>
            <a:r>
              <a:rPr lang="en-US" dirty="0"/>
              <a:t>(1, 0);  </a:t>
            </a:r>
            <a:r>
              <a:rPr lang="en-US" dirty="0" err="1"/>
              <a:t>lcd.print</a:t>
            </a:r>
            <a:r>
              <a:rPr lang="en-US" dirty="0"/>
              <a:t>("1");</a:t>
            </a:r>
          </a:p>
          <a:p>
            <a:r>
              <a:rPr lang="en-US" dirty="0"/>
              <a:t>  } else {</a:t>
            </a:r>
          </a:p>
          <a:p>
            <a:r>
              <a:rPr lang="en-US" dirty="0"/>
              <a:t>    if (</a:t>
            </a:r>
            <a:r>
              <a:rPr lang="en-US" dirty="0" err="1"/>
              <a:t>serial_display_tag</a:t>
            </a:r>
            <a:r>
              <a:rPr lang="en-US" dirty="0"/>
              <a:t> == 1) </a:t>
            </a:r>
            <a:r>
              <a:rPr lang="en-US" dirty="0" err="1"/>
              <a:t>Serial.print</a:t>
            </a:r>
            <a:r>
              <a:rPr lang="en-US" dirty="0"/>
              <a:t>("0");</a:t>
            </a:r>
          </a:p>
          <a:p>
            <a:r>
              <a:rPr lang="en-US" dirty="0"/>
              <a:t>    </a:t>
            </a:r>
            <a:r>
              <a:rPr lang="en-US" dirty="0" err="1"/>
              <a:t>lcd.setCursor</a:t>
            </a:r>
            <a:r>
              <a:rPr lang="en-US" dirty="0"/>
              <a:t>(1, 0);  </a:t>
            </a:r>
            <a:r>
              <a:rPr lang="en-US" dirty="0" err="1"/>
              <a:t>lcd.print</a:t>
            </a:r>
            <a:r>
              <a:rPr lang="en-US" dirty="0"/>
              <a:t>("0");</a:t>
            </a:r>
          </a:p>
          <a:p>
            <a:r>
              <a:rPr lang="en-US" dirty="0"/>
              <a:t>  }</a:t>
            </a:r>
          </a:p>
          <a:p>
            <a:r>
              <a:rPr lang="en-US" dirty="0"/>
              <a:t>  if (</a:t>
            </a:r>
            <a:r>
              <a:rPr lang="en-US" dirty="0" err="1"/>
              <a:t>serial_display_tag</a:t>
            </a:r>
            <a:r>
              <a:rPr lang="en-US" dirty="0"/>
              <a:t> == 1) </a:t>
            </a:r>
            <a:r>
              <a:rPr lang="en-US" dirty="0" err="1"/>
              <a:t>Serial.print</a:t>
            </a:r>
            <a:r>
              <a:rPr lang="en-US" dirty="0"/>
              <a:t>(</a:t>
            </a:r>
            <a:r>
              <a:rPr lang="en-US" dirty="0" err="1"/>
              <a:t>Clock.getYear</a:t>
            </a:r>
            <a:r>
              <a:rPr lang="en-US" dirty="0"/>
              <a:t>(), DEC);</a:t>
            </a:r>
          </a:p>
          <a:p>
            <a:r>
              <a:rPr lang="en-US" dirty="0"/>
              <a:t>  </a:t>
            </a:r>
            <a:r>
              <a:rPr lang="en-US" dirty="0" err="1"/>
              <a:t>lcd.print</a:t>
            </a:r>
            <a:r>
              <a:rPr lang="en-US" dirty="0"/>
              <a:t>(</a:t>
            </a:r>
            <a:r>
              <a:rPr lang="en-US" dirty="0" err="1"/>
              <a:t>Clock.getYear</a:t>
            </a:r>
            <a:r>
              <a:rPr lang="en-US" dirty="0"/>
              <a:t>());  </a:t>
            </a:r>
            <a:r>
              <a:rPr lang="en-US" dirty="0" err="1"/>
              <a:t>lcd.print</a:t>
            </a:r>
            <a:r>
              <a:rPr lang="en-US" dirty="0"/>
              <a:t>(</a:t>
            </a:r>
            <a:r>
              <a:rPr lang="en-US" dirty="0" err="1"/>
              <a:t>Clock.getYear</a:t>
            </a:r>
            <a:r>
              <a:rPr lang="en-US" dirty="0"/>
              <a:t>());</a:t>
            </a:r>
          </a:p>
          <a:p>
            <a:endParaRPr lang="en-US" dirty="0"/>
          </a:p>
          <a:p>
            <a:r>
              <a:rPr lang="en-US" dirty="0"/>
              <a:t>  if (</a:t>
            </a:r>
            <a:r>
              <a:rPr lang="en-US" dirty="0" err="1"/>
              <a:t>serial_display_tag</a:t>
            </a:r>
            <a:r>
              <a:rPr lang="en-US" dirty="0"/>
              <a:t> == 1) </a:t>
            </a:r>
            <a:r>
              <a:rPr lang="en-US" dirty="0" err="1"/>
              <a:t>Serial.print</a:t>
            </a:r>
            <a:r>
              <a:rPr lang="en-US" dirty="0"/>
              <a:t>(' ');</a:t>
            </a:r>
          </a:p>
          <a:p>
            <a:r>
              <a:rPr lang="en-US" dirty="0"/>
              <a:t>  </a:t>
            </a:r>
            <a:r>
              <a:rPr lang="en-US" dirty="0" err="1"/>
              <a:t>lcd.setCursor</a:t>
            </a:r>
            <a:r>
              <a:rPr lang="en-US" dirty="0"/>
              <a:t>(4, 0); </a:t>
            </a:r>
            <a:r>
              <a:rPr lang="en-US" dirty="0" err="1"/>
              <a:t>lcd.print</a:t>
            </a:r>
            <a:r>
              <a:rPr lang="en-US" dirty="0"/>
              <a:t>("-");</a:t>
            </a:r>
          </a:p>
          <a:p>
            <a:r>
              <a:rPr lang="en-US" dirty="0"/>
              <a:t>  // then the month</a:t>
            </a:r>
          </a:p>
          <a:p>
            <a:r>
              <a:rPr lang="en-US" dirty="0"/>
              <a:t>  if (</a:t>
            </a:r>
            <a:r>
              <a:rPr lang="en-US" dirty="0" err="1"/>
              <a:t>serial_display_tag</a:t>
            </a:r>
            <a:r>
              <a:rPr lang="en-US" dirty="0"/>
              <a:t> == 1)</a:t>
            </a:r>
            <a:r>
              <a:rPr lang="en-US" dirty="0" err="1"/>
              <a:t>Serial.print</a:t>
            </a:r>
            <a:r>
              <a:rPr lang="en-US" dirty="0"/>
              <a:t>(</a:t>
            </a:r>
            <a:r>
              <a:rPr lang="en-US" dirty="0" err="1"/>
              <a:t>Clock.getMonth</a:t>
            </a:r>
            <a:r>
              <a:rPr lang="en-US" dirty="0"/>
              <a:t>(Century), DEC);</a:t>
            </a:r>
          </a:p>
          <a:p>
            <a:r>
              <a:rPr lang="en-US" dirty="0"/>
              <a:t>  </a:t>
            </a:r>
            <a:r>
              <a:rPr lang="en-US" dirty="0" err="1"/>
              <a:t>lcd.setCursor</a:t>
            </a:r>
            <a:r>
              <a:rPr lang="en-US" dirty="0"/>
              <a:t>(5, 0);</a:t>
            </a:r>
          </a:p>
          <a:p>
            <a:endParaRPr lang="en-US" dirty="0"/>
          </a:p>
          <a:p>
            <a:r>
              <a:rPr lang="en-US" dirty="0"/>
              <a:t>  switch (</a:t>
            </a:r>
            <a:r>
              <a:rPr lang="en-US" dirty="0" err="1"/>
              <a:t>Clock.getMonth</a:t>
            </a:r>
            <a:r>
              <a:rPr lang="en-US" dirty="0"/>
              <a:t>(Century)) {</a:t>
            </a:r>
          </a:p>
          <a:p>
            <a:r>
              <a:rPr lang="en-US" dirty="0"/>
              <a:t>    case 1:  </a:t>
            </a:r>
            <a:r>
              <a:rPr lang="en-US" dirty="0" err="1"/>
              <a:t>lcd.print</a:t>
            </a:r>
            <a:r>
              <a:rPr lang="en-US" dirty="0"/>
              <a:t>("Jan"); break;</a:t>
            </a:r>
          </a:p>
          <a:p>
            <a:r>
              <a:rPr lang="en-US" dirty="0"/>
              <a:t>    case 2:  </a:t>
            </a:r>
            <a:r>
              <a:rPr lang="en-US" dirty="0" err="1"/>
              <a:t>lcd.print</a:t>
            </a:r>
            <a:r>
              <a:rPr lang="en-US" dirty="0"/>
              <a:t>("Feb"); break;</a:t>
            </a:r>
          </a:p>
          <a:p>
            <a:r>
              <a:rPr lang="en-US" dirty="0"/>
              <a:t>    case 3:  </a:t>
            </a:r>
            <a:r>
              <a:rPr lang="en-US" dirty="0" err="1"/>
              <a:t>lcd.print</a:t>
            </a:r>
            <a:r>
              <a:rPr lang="en-US" dirty="0"/>
              <a:t>("Mar"); break;</a:t>
            </a:r>
          </a:p>
          <a:p>
            <a:r>
              <a:rPr lang="en-US" dirty="0"/>
              <a:t>    case 4:  </a:t>
            </a:r>
            <a:r>
              <a:rPr lang="en-US" dirty="0" err="1"/>
              <a:t>lcd.print</a:t>
            </a:r>
            <a:r>
              <a:rPr lang="en-US" dirty="0"/>
              <a:t>("Apr"); break;</a:t>
            </a:r>
          </a:p>
          <a:p>
            <a:r>
              <a:rPr lang="en-US" dirty="0"/>
              <a:t>    case 5:  </a:t>
            </a:r>
            <a:r>
              <a:rPr lang="en-US" dirty="0" err="1"/>
              <a:t>lcd.print</a:t>
            </a:r>
            <a:r>
              <a:rPr lang="en-US" dirty="0"/>
              <a:t>("May"); break;</a:t>
            </a:r>
          </a:p>
          <a:p>
            <a:r>
              <a:rPr lang="en-US" dirty="0"/>
              <a:t>    case 6:  </a:t>
            </a:r>
            <a:r>
              <a:rPr lang="en-US" dirty="0" err="1"/>
              <a:t>lcd.print</a:t>
            </a:r>
            <a:r>
              <a:rPr lang="en-US" dirty="0"/>
              <a:t>("Jun"); break;</a:t>
            </a:r>
          </a:p>
          <a:p>
            <a:r>
              <a:rPr lang="en-US" dirty="0"/>
              <a:t>    case 7:  </a:t>
            </a:r>
            <a:r>
              <a:rPr lang="en-US" dirty="0" err="1"/>
              <a:t>lcd.print</a:t>
            </a:r>
            <a:r>
              <a:rPr lang="en-US" dirty="0"/>
              <a:t>("Jul"); break;</a:t>
            </a:r>
          </a:p>
          <a:p>
            <a:r>
              <a:rPr lang="en-US" dirty="0"/>
              <a:t>    case 8:  </a:t>
            </a:r>
            <a:r>
              <a:rPr lang="en-US" dirty="0" err="1"/>
              <a:t>lcd.print</a:t>
            </a:r>
            <a:r>
              <a:rPr lang="en-US" dirty="0"/>
              <a:t>("Aug"); break;</a:t>
            </a:r>
          </a:p>
          <a:p>
            <a:r>
              <a:rPr lang="en-US" dirty="0"/>
              <a:t>    case 9:  </a:t>
            </a:r>
            <a:r>
              <a:rPr lang="en-US" dirty="0" err="1"/>
              <a:t>lcd.print</a:t>
            </a:r>
            <a:r>
              <a:rPr lang="en-US" dirty="0"/>
              <a:t>("Sept"); break;</a:t>
            </a:r>
          </a:p>
          <a:p>
            <a:r>
              <a:rPr lang="en-US" dirty="0"/>
              <a:t>    case 10: </a:t>
            </a:r>
            <a:r>
              <a:rPr lang="en-US" dirty="0" err="1"/>
              <a:t>lcd.print</a:t>
            </a:r>
            <a:r>
              <a:rPr lang="en-US" dirty="0"/>
              <a:t>("Oct"); break;</a:t>
            </a:r>
          </a:p>
          <a:p>
            <a:r>
              <a:rPr lang="en-US" dirty="0"/>
              <a:t>    case 11: </a:t>
            </a:r>
            <a:r>
              <a:rPr lang="en-US" dirty="0" err="1"/>
              <a:t>lcd.print</a:t>
            </a:r>
            <a:r>
              <a:rPr lang="en-US" dirty="0"/>
              <a:t>("Nov"); break;</a:t>
            </a:r>
          </a:p>
          <a:p>
            <a:r>
              <a:rPr lang="en-US" dirty="0"/>
              <a:t>    case 12: </a:t>
            </a:r>
            <a:r>
              <a:rPr lang="en-US" dirty="0" err="1"/>
              <a:t>lcd.print</a:t>
            </a:r>
            <a:r>
              <a:rPr lang="en-US" dirty="0"/>
              <a:t>("Dec"); break;</a:t>
            </a:r>
          </a:p>
          <a:p>
            <a:r>
              <a:rPr lang="en-US" dirty="0"/>
              <a:t>    default: </a:t>
            </a:r>
            <a:r>
              <a:rPr lang="en-US" dirty="0" err="1"/>
              <a:t>lcd.print</a:t>
            </a:r>
            <a:r>
              <a:rPr lang="en-US" dirty="0"/>
              <a:t>("???"); break;</a:t>
            </a:r>
          </a:p>
          <a:p>
            <a:r>
              <a:rPr lang="en-US" dirty="0"/>
              <a:t>  }</a:t>
            </a:r>
          </a:p>
          <a:p>
            <a:endParaRPr lang="en-US" dirty="0"/>
          </a:p>
          <a:p>
            <a:r>
              <a:rPr lang="en-US" dirty="0"/>
              <a:t>  if (</a:t>
            </a:r>
            <a:r>
              <a:rPr lang="en-US" dirty="0" err="1"/>
              <a:t>serial_display_tag</a:t>
            </a:r>
            <a:r>
              <a:rPr lang="en-US" dirty="0"/>
              <a:t> == 1) </a:t>
            </a:r>
            <a:r>
              <a:rPr lang="en-US" dirty="0" err="1"/>
              <a:t>Serial.print</a:t>
            </a:r>
            <a:r>
              <a:rPr lang="en-US" dirty="0"/>
              <a:t>(' ');</a:t>
            </a:r>
          </a:p>
          <a:p>
            <a:r>
              <a:rPr lang="en-US" dirty="0"/>
              <a:t>  </a:t>
            </a:r>
            <a:r>
              <a:rPr lang="en-US" dirty="0" err="1"/>
              <a:t>lcd.setCursor</a:t>
            </a:r>
            <a:r>
              <a:rPr lang="en-US" dirty="0"/>
              <a:t>(8, 0); </a:t>
            </a:r>
            <a:r>
              <a:rPr lang="en-US" dirty="0" err="1"/>
              <a:t>lcd.print</a:t>
            </a:r>
            <a:r>
              <a:rPr lang="en-US" dirty="0"/>
              <a:t>("-");</a:t>
            </a:r>
          </a:p>
          <a:p>
            <a:r>
              <a:rPr lang="en-US" dirty="0"/>
              <a:t>  // then the date</a:t>
            </a:r>
          </a:p>
          <a:p>
            <a:r>
              <a:rPr lang="en-US" dirty="0"/>
              <a:t>  if (</a:t>
            </a:r>
            <a:r>
              <a:rPr lang="en-US" dirty="0" err="1"/>
              <a:t>serial_display_tag</a:t>
            </a:r>
            <a:r>
              <a:rPr lang="en-US" dirty="0"/>
              <a:t> == 1) </a:t>
            </a:r>
            <a:r>
              <a:rPr lang="en-US" dirty="0" err="1"/>
              <a:t>Serial.print</a:t>
            </a:r>
            <a:r>
              <a:rPr lang="en-US" dirty="0"/>
              <a:t>(</a:t>
            </a:r>
            <a:r>
              <a:rPr lang="en-US" dirty="0" err="1"/>
              <a:t>Clock.getDate</a:t>
            </a:r>
            <a:r>
              <a:rPr lang="en-US" dirty="0"/>
              <a:t>(), DEC);</a:t>
            </a:r>
          </a:p>
          <a:p>
            <a:r>
              <a:rPr lang="en-US" dirty="0"/>
              <a:t>  </a:t>
            </a:r>
            <a:r>
              <a:rPr lang="en-US" dirty="0" err="1"/>
              <a:t>lcd.setCursor</a:t>
            </a:r>
            <a:r>
              <a:rPr lang="en-US" dirty="0"/>
              <a:t>(9, 0); </a:t>
            </a:r>
            <a:r>
              <a:rPr lang="en-US" dirty="0" err="1"/>
              <a:t>lcd.print</a:t>
            </a:r>
            <a:r>
              <a:rPr lang="en-US" dirty="0"/>
              <a:t>(</a:t>
            </a:r>
            <a:r>
              <a:rPr lang="en-US" dirty="0" err="1"/>
              <a:t>Clock.getDate</a:t>
            </a:r>
            <a:r>
              <a:rPr lang="en-US" dirty="0"/>
              <a:t>());</a:t>
            </a:r>
          </a:p>
          <a:p>
            <a:r>
              <a:rPr lang="en-US" dirty="0"/>
              <a:t>  if (</a:t>
            </a:r>
            <a:r>
              <a:rPr lang="en-US" dirty="0" err="1"/>
              <a:t>serial_display_tag</a:t>
            </a:r>
            <a:r>
              <a:rPr lang="en-US" dirty="0"/>
              <a:t> == 1) </a:t>
            </a:r>
            <a:r>
              <a:rPr lang="en-US" dirty="0" err="1"/>
              <a:t>Serial.print</a:t>
            </a:r>
            <a:r>
              <a:rPr lang="en-US" dirty="0"/>
              <a:t>(' ');</a:t>
            </a:r>
          </a:p>
          <a:p>
            <a:r>
              <a:rPr lang="en-US" dirty="0"/>
              <a:t>  </a:t>
            </a:r>
            <a:r>
              <a:rPr lang="en-US" dirty="0" err="1"/>
              <a:t>lcd.setCursor</a:t>
            </a:r>
            <a:r>
              <a:rPr lang="en-US" dirty="0"/>
              <a:t>(11, 0); </a:t>
            </a:r>
            <a:r>
              <a:rPr lang="en-US" dirty="0" err="1"/>
              <a:t>lcd.print</a:t>
            </a:r>
            <a:r>
              <a:rPr lang="en-US" dirty="0"/>
              <a:t>(",");</a:t>
            </a:r>
          </a:p>
          <a:p>
            <a:r>
              <a:rPr lang="en-US" dirty="0"/>
              <a:t>  // and the day of the week</a:t>
            </a:r>
          </a:p>
          <a:p>
            <a:r>
              <a:rPr lang="en-US" dirty="0"/>
              <a:t>  if (</a:t>
            </a:r>
            <a:r>
              <a:rPr lang="en-US" dirty="0" err="1"/>
              <a:t>serial_display_tag</a:t>
            </a:r>
            <a:r>
              <a:rPr lang="en-US" dirty="0"/>
              <a:t> == 1) </a:t>
            </a:r>
            <a:r>
              <a:rPr lang="en-US" dirty="0" err="1"/>
              <a:t>Serial.print</a:t>
            </a:r>
            <a:r>
              <a:rPr lang="en-US" dirty="0"/>
              <a:t>(</a:t>
            </a:r>
            <a:r>
              <a:rPr lang="en-US" dirty="0" err="1"/>
              <a:t>Clock.getDoW</a:t>
            </a:r>
            <a:r>
              <a:rPr lang="en-US" dirty="0"/>
              <a:t>(), DEC);</a:t>
            </a:r>
          </a:p>
          <a:p>
            <a:r>
              <a:rPr lang="en-US" dirty="0"/>
              <a:t>  </a:t>
            </a:r>
            <a:r>
              <a:rPr lang="en-US" dirty="0" err="1"/>
              <a:t>lcd.setCursor</a:t>
            </a:r>
            <a:r>
              <a:rPr lang="en-US" dirty="0"/>
              <a:t>(12, 0);</a:t>
            </a:r>
          </a:p>
          <a:p>
            <a:endParaRPr lang="en-US" dirty="0"/>
          </a:p>
          <a:p>
            <a:r>
              <a:rPr lang="en-US" dirty="0"/>
              <a:t>  switch (</a:t>
            </a:r>
            <a:r>
              <a:rPr lang="en-US" dirty="0" err="1"/>
              <a:t>Clock.getDoW</a:t>
            </a:r>
            <a:r>
              <a:rPr lang="en-US" dirty="0"/>
              <a:t>()) {</a:t>
            </a:r>
          </a:p>
          <a:p>
            <a:r>
              <a:rPr lang="en-US" dirty="0"/>
              <a:t>    case 1:  </a:t>
            </a:r>
            <a:r>
              <a:rPr lang="en-US" dirty="0" err="1"/>
              <a:t>lcd.print</a:t>
            </a:r>
            <a:r>
              <a:rPr lang="en-US" dirty="0"/>
              <a:t>("Mon"); break;</a:t>
            </a:r>
          </a:p>
          <a:p>
            <a:r>
              <a:rPr lang="en-US" dirty="0"/>
              <a:t>    case 2:  </a:t>
            </a:r>
            <a:r>
              <a:rPr lang="en-US" dirty="0" err="1"/>
              <a:t>lcd.print</a:t>
            </a:r>
            <a:r>
              <a:rPr lang="en-US" dirty="0"/>
              <a:t>("Tue"); break;</a:t>
            </a:r>
          </a:p>
          <a:p>
            <a:r>
              <a:rPr lang="en-US" dirty="0"/>
              <a:t>    case 3:  </a:t>
            </a:r>
            <a:r>
              <a:rPr lang="en-US" dirty="0" err="1"/>
              <a:t>lcd.print</a:t>
            </a:r>
            <a:r>
              <a:rPr lang="en-US" dirty="0"/>
              <a:t>("Wed"); break;</a:t>
            </a:r>
          </a:p>
          <a:p>
            <a:r>
              <a:rPr lang="en-US" dirty="0"/>
              <a:t>    case 4:  </a:t>
            </a:r>
            <a:r>
              <a:rPr lang="en-US" dirty="0" err="1"/>
              <a:t>lcd.print</a:t>
            </a:r>
            <a:r>
              <a:rPr lang="en-US" dirty="0"/>
              <a:t>("Thu"); break;</a:t>
            </a:r>
          </a:p>
          <a:p>
            <a:r>
              <a:rPr lang="en-US" dirty="0"/>
              <a:t>    case 5:  </a:t>
            </a:r>
            <a:r>
              <a:rPr lang="en-US" dirty="0" err="1"/>
              <a:t>lcd.print</a:t>
            </a:r>
            <a:r>
              <a:rPr lang="en-US" dirty="0"/>
              <a:t>("Fri"); break;</a:t>
            </a:r>
          </a:p>
          <a:p>
            <a:r>
              <a:rPr lang="en-US" dirty="0"/>
              <a:t>    case 6:  </a:t>
            </a:r>
            <a:r>
              <a:rPr lang="en-US" dirty="0" err="1"/>
              <a:t>lcd.print</a:t>
            </a:r>
            <a:r>
              <a:rPr lang="en-US" dirty="0"/>
              <a:t>("Sat"); break;</a:t>
            </a:r>
          </a:p>
          <a:p>
            <a:r>
              <a:rPr lang="en-US" dirty="0"/>
              <a:t>    case 7:  </a:t>
            </a:r>
            <a:r>
              <a:rPr lang="en-US" dirty="0" err="1"/>
              <a:t>lcd.print</a:t>
            </a:r>
            <a:r>
              <a:rPr lang="en-US" dirty="0"/>
              <a:t>("Sun"); break;</a:t>
            </a:r>
          </a:p>
          <a:p>
            <a:r>
              <a:rPr lang="en-US" dirty="0"/>
              <a:t>    default: </a:t>
            </a:r>
            <a:r>
              <a:rPr lang="en-US" dirty="0" err="1"/>
              <a:t>lcd.print</a:t>
            </a:r>
            <a:r>
              <a:rPr lang="en-US" dirty="0"/>
              <a:t>("???"); break;</a:t>
            </a:r>
          </a:p>
          <a:p>
            <a:r>
              <a:rPr lang="en-US" dirty="0"/>
              <a:t>  }</a:t>
            </a:r>
          </a:p>
          <a:p>
            <a:endParaRPr lang="en-US" dirty="0"/>
          </a:p>
          <a:p>
            <a:r>
              <a:rPr lang="en-US" dirty="0"/>
              <a:t>  if (</a:t>
            </a:r>
            <a:r>
              <a:rPr lang="en-US" dirty="0" err="1"/>
              <a:t>serial_display_tag</a:t>
            </a:r>
            <a:r>
              <a:rPr lang="en-US" dirty="0"/>
              <a:t> == 1) </a:t>
            </a:r>
            <a:r>
              <a:rPr lang="en-US" dirty="0" err="1"/>
              <a:t>Serial.print</a:t>
            </a:r>
            <a:r>
              <a:rPr lang="en-US" dirty="0"/>
              <a:t>(' ');</a:t>
            </a:r>
          </a:p>
          <a:p>
            <a:r>
              <a:rPr lang="en-US" dirty="0"/>
              <a:t>  // Finally the hour, minute, and second</a:t>
            </a:r>
          </a:p>
          <a:p>
            <a:r>
              <a:rPr lang="en-US" dirty="0"/>
              <a:t>  if (</a:t>
            </a:r>
            <a:r>
              <a:rPr lang="en-US" dirty="0" err="1"/>
              <a:t>serial_display_tag</a:t>
            </a:r>
            <a:r>
              <a:rPr lang="en-US" dirty="0"/>
              <a:t> == 1) </a:t>
            </a:r>
            <a:r>
              <a:rPr lang="en-US" dirty="0" err="1"/>
              <a:t>Serial.print</a:t>
            </a:r>
            <a:r>
              <a:rPr lang="en-US" dirty="0"/>
              <a:t>(</a:t>
            </a:r>
            <a:r>
              <a:rPr lang="en-US" dirty="0" err="1"/>
              <a:t>Clock.getHour</a:t>
            </a:r>
            <a:r>
              <a:rPr lang="en-US" dirty="0"/>
              <a:t>(h12, PM), DEC);</a:t>
            </a:r>
          </a:p>
          <a:p>
            <a:r>
              <a:rPr lang="en-US" dirty="0"/>
              <a:t>  </a:t>
            </a:r>
            <a:r>
              <a:rPr lang="en-US" dirty="0" err="1"/>
              <a:t>lcd.setCursor</a:t>
            </a:r>
            <a:r>
              <a:rPr lang="en-US" dirty="0"/>
              <a:t>(0, 1); </a:t>
            </a:r>
            <a:r>
              <a:rPr lang="en-US" dirty="0" err="1"/>
              <a:t>lcd.print</a:t>
            </a:r>
            <a:r>
              <a:rPr lang="en-US" dirty="0"/>
              <a:t>(</a:t>
            </a:r>
            <a:r>
              <a:rPr lang="en-US" dirty="0" err="1"/>
              <a:t>Clock.getHour</a:t>
            </a:r>
            <a:r>
              <a:rPr lang="en-US" dirty="0"/>
              <a:t>(h12, PM));</a:t>
            </a:r>
          </a:p>
          <a:p>
            <a:r>
              <a:rPr lang="en-US" dirty="0"/>
              <a:t>  if (</a:t>
            </a:r>
            <a:r>
              <a:rPr lang="en-US" dirty="0" err="1"/>
              <a:t>serial_display_tag</a:t>
            </a:r>
            <a:r>
              <a:rPr lang="en-US" dirty="0"/>
              <a:t> == 1) </a:t>
            </a:r>
            <a:r>
              <a:rPr lang="en-US" dirty="0" err="1"/>
              <a:t>Serial.print</a:t>
            </a:r>
            <a:r>
              <a:rPr lang="en-US" dirty="0"/>
              <a:t>(' ');</a:t>
            </a:r>
          </a:p>
          <a:p>
            <a:r>
              <a:rPr lang="en-US" dirty="0"/>
              <a:t>  </a:t>
            </a:r>
            <a:r>
              <a:rPr lang="en-US" dirty="0" err="1"/>
              <a:t>lcd.setCursor</a:t>
            </a:r>
            <a:r>
              <a:rPr lang="en-US" dirty="0"/>
              <a:t>(2, 1); </a:t>
            </a:r>
            <a:r>
              <a:rPr lang="en-US" dirty="0" err="1"/>
              <a:t>lcd.print</a:t>
            </a:r>
            <a:r>
              <a:rPr lang="en-US" dirty="0"/>
              <a:t>(":");</a:t>
            </a:r>
          </a:p>
          <a:p>
            <a:r>
              <a:rPr lang="en-US" dirty="0"/>
              <a:t>  if (</a:t>
            </a:r>
            <a:r>
              <a:rPr lang="en-US" dirty="0" err="1"/>
              <a:t>serial_display_tag</a:t>
            </a:r>
            <a:r>
              <a:rPr lang="en-US" dirty="0"/>
              <a:t> == 1) </a:t>
            </a:r>
            <a:r>
              <a:rPr lang="en-US" dirty="0" err="1"/>
              <a:t>Serial.print</a:t>
            </a:r>
            <a:r>
              <a:rPr lang="en-US" dirty="0"/>
              <a:t>(</a:t>
            </a:r>
            <a:r>
              <a:rPr lang="en-US" dirty="0" err="1"/>
              <a:t>Clock.getMinute</a:t>
            </a:r>
            <a:r>
              <a:rPr lang="en-US" dirty="0"/>
              <a:t>(), DEC);</a:t>
            </a:r>
          </a:p>
          <a:p>
            <a:r>
              <a:rPr lang="en-US" dirty="0"/>
              <a:t>  </a:t>
            </a:r>
            <a:r>
              <a:rPr lang="en-US" dirty="0" err="1"/>
              <a:t>lcd.setCursor</a:t>
            </a:r>
            <a:r>
              <a:rPr lang="en-US" dirty="0"/>
              <a:t>(3, 1); </a:t>
            </a:r>
            <a:r>
              <a:rPr lang="en-US" dirty="0" err="1"/>
              <a:t>lcd.print</a:t>
            </a:r>
            <a:r>
              <a:rPr lang="en-US" dirty="0"/>
              <a:t>(</a:t>
            </a:r>
            <a:r>
              <a:rPr lang="en-US" dirty="0" err="1"/>
              <a:t>Clock.getMinute</a:t>
            </a:r>
            <a:r>
              <a:rPr lang="en-US" dirty="0"/>
              <a:t>());</a:t>
            </a:r>
          </a:p>
          <a:p>
            <a:r>
              <a:rPr lang="en-US" dirty="0"/>
              <a:t>  if (</a:t>
            </a:r>
            <a:r>
              <a:rPr lang="en-US" dirty="0" err="1"/>
              <a:t>serial_display_tag</a:t>
            </a:r>
            <a:r>
              <a:rPr lang="en-US" dirty="0"/>
              <a:t> == 1) </a:t>
            </a:r>
            <a:r>
              <a:rPr lang="en-US" dirty="0" err="1"/>
              <a:t>Serial.print</a:t>
            </a:r>
            <a:r>
              <a:rPr lang="en-US" dirty="0"/>
              <a:t>(' ');</a:t>
            </a:r>
          </a:p>
          <a:p>
            <a:r>
              <a:rPr lang="en-US" dirty="0"/>
              <a:t>  </a:t>
            </a:r>
            <a:r>
              <a:rPr lang="en-US" dirty="0" err="1"/>
              <a:t>lcd.setCursor</a:t>
            </a:r>
            <a:r>
              <a:rPr lang="en-US" dirty="0"/>
              <a:t>(5, 1); </a:t>
            </a:r>
            <a:r>
              <a:rPr lang="en-US" dirty="0" err="1"/>
              <a:t>lcd.print</a:t>
            </a:r>
            <a:r>
              <a:rPr lang="en-US" dirty="0"/>
              <a:t>(":");</a:t>
            </a:r>
          </a:p>
          <a:p>
            <a:r>
              <a:rPr lang="en-US" dirty="0"/>
              <a:t>  if (</a:t>
            </a:r>
            <a:r>
              <a:rPr lang="en-US" dirty="0" err="1"/>
              <a:t>serial_display_tag</a:t>
            </a:r>
            <a:r>
              <a:rPr lang="en-US" dirty="0"/>
              <a:t> == 1)  </a:t>
            </a:r>
            <a:r>
              <a:rPr lang="en-US" dirty="0" err="1"/>
              <a:t>Serial.print</a:t>
            </a:r>
            <a:r>
              <a:rPr lang="en-US" dirty="0"/>
              <a:t>(</a:t>
            </a:r>
            <a:r>
              <a:rPr lang="en-US" dirty="0" err="1"/>
              <a:t>Clock.getSecond</a:t>
            </a:r>
            <a:r>
              <a:rPr lang="en-US" dirty="0"/>
              <a:t>(), DEC);</a:t>
            </a:r>
          </a:p>
          <a:p>
            <a:r>
              <a:rPr lang="en-US" dirty="0"/>
              <a:t>  </a:t>
            </a:r>
            <a:r>
              <a:rPr lang="en-US" dirty="0" err="1"/>
              <a:t>lcd.setCursor</a:t>
            </a:r>
            <a:r>
              <a:rPr lang="en-US" dirty="0"/>
              <a:t>(6, 1); </a:t>
            </a:r>
            <a:r>
              <a:rPr lang="en-US" dirty="0" err="1"/>
              <a:t>lcd.print</a:t>
            </a:r>
            <a:r>
              <a:rPr lang="en-US" dirty="0"/>
              <a:t>(</a:t>
            </a:r>
            <a:r>
              <a:rPr lang="en-US" dirty="0" err="1"/>
              <a:t>Clock.getSecond</a:t>
            </a:r>
            <a:r>
              <a:rPr lang="en-US" dirty="0"/>
              <a:t>(), DEC);</a:t>
            </a:r>
          </a:p>
          <a:p>
            <a:r>
              <a:rPr lang="en-US" dirty="0"/>
              <a:t>  // Add AM/PM indicator</a:t>
            </a:r>
          </a:p>
          <a:p>
            <a:r>
              <a:rPr lang="en-US" dirty="0"/>
              <a:t>  if (h12) {</a:t>
            </a:r>
          </a:p>
          <a:p>
            <a:r>
              <a:rPr lang="en-US" dirty="0"/>
              <a:t>    if (PM) {</a:t>
            </a:r>
          </a:p>
          <a:p>
            <a:r>
              <a:rPr lang="en-US" dirty="0"/>
              <a:t>      if (</a:t>
            </a:r>
            <a:r>
              <a:rPr lang="en-US" dirty="0" err="1"/>
              <a:t>serial_display_tag</a:t>
            </a:r>
            <a:r>
              <a:rPr lang="en-US" dirty="0"/>
              <a:t> == 1) </a:t>
            </a:r>
            <a:r>
              <a:rPr lang="en-US" dirty="0" err="1"/>
              <a:t>Serial.print</a:t>
            </a:r>
            <a:r>
              <a:rPr lang="en-US" dirty="0"/>
              <a:t>(" PM ");</a:t>
            </a:r>
          </a:p>
          <a:p>
            <a:r>
              <a:rPr lang="en-US" dirty="0"/>
              <a:t>    } else {</a:t>
            </a:r>
          </a:p>
          <a:p>
            <a:r>
              <a:rPr lang="en-US" dirty="0"/>
              <a:t>      if (</a:t>
            </a:r>
            <a:r>
              <a:rPr lang="en-US" dirty="0" err="1"/>
              <a:t>serial_display_tag</a:t>
            </a:r>
            <a:r>
              <a:rPr lang="en-US" dirty="0"/>
              <a:t> == 1) </a:t>
            </a:r>
            <a:r>
              <a:rPr lang="en-US" dirty="0" err="1"/>
              <a:t>Serial.print</a:t>
            </a:r>
            <a:r>
              <a:rPr lang="en-US" dirty="0"/>
              <a:t>(" AM ");</a:t>
            </a:r>
          </a:p>
          <a:p>
            <a:r>
              <a:rPr lang="en-US" dirty="0"/>
              <a:t>    }</a:t>
            </a:r>
          </a:p>
          <a:p>
            <a:r>
              <a:rPr lang="en-US" dirty="0"/>
              <a:t>  } else {</a:t>
            </a:r>
          </a:p>
          <a:p>
            <a:r>
              <a:rPr lang="en-US" dirty="0"/>
              <a:t>    if (</a:t>
            </a:r>
            <a:r>
              <a:rPr lang="en-US" dirty="0" err="1"/>
              <a:t>serial_display_tag</a:t>
            </a:r>
            <a:r>
              <a:rPr lang="en-US" dirty="0"/>
              <a:t> == 1) </a:t>
            </a:r>
            <a:r>
              <a:rPr lang="en-US" dirty="0" err="1"/>
              <a:t>Serial.print</a:t>
            </a:r>
            <a:r>
              <a:rPr lang="en-US" dirty="0"/>
              <a:t>(" 24h ");</a:t>
            </a:r>
          </a:p>
          <a:p>
            <a:r>
              <a:rPr lang="en-US" dirty="0"/>
              <a:t>  }</a:t>
            </a:r>
          </a:p>
          <a:p>
            <a:r>
              <a:rPr lang="en-US" dirty="0"/>
              <a:t>  // Display the temperature</a:t>
            </a:r>
          </a:p>
          <a:p>
            <a:r>
              <a:rPr lang="en-US" dirty="0"/>
              <a:t>  if (</a:t>
            </a:r>
            <a:r>
              <a:rPr lang="en-US" dirty="0" err="1"/>
              <a:t>serial_display_tag</a:t>
            </a:r>
            <a:r>
              <a:rPr lang="en-US" dirty="0"/>
              <a:t> == 1) </a:t>
            </a:r>
            <a:r>
              <a:rPr lang="en-US" dirty="0" err="1"/>
              <a:t>Serial.print</a:t>
            </a:r>
            <a:r>
              <a:rPr lang="en-US" dirty="0"/>
              <a:t>("T=");</a:t>
            </a:r>
          </a:p>
          <a:p>
            <a:r>
              <a:rPr lang="en-US" dirty="0"/>
              <a:t>  if (</a:t>
            </a:r>
            <a:r>
              <a:rPr lang="en-US" dirty="0" err="1"/>
              <a:t>serial_display_tag</a:t>
            </a:r>
            <a:r>
              <a:rPr lang="en-US" dirty="0"/>
              <a:t> == 1) </a:t>
            </a:r>
            <a:r>
              <a:rPr lang="en-US" dirty="0" err="1"/>
              <a:t>Serial.print</a:t>
            </a:r>
            <a:r>
              <a:rPr lang="en-US" dirty="0"/>
              <a:t>(</a:t>
            </a:r>
            <a:r>
              <a:rPr lang="en-US" dirty="0" err="1"/>
              <a:t>Clock.getTemperature</a:t>
            </a:r>
            <a:r>
              <a:rPr lang="en-US" dirty="0"/>
              <a:t>(), 2);</a:t>
            </a:r>
          </a:p>
          <a:p>
            <a:r>
              <a:rPr lang="en-US" dirty="0"/>
              <a:t>  // Tell whether the time is (likely to be) </a:t>
            </a:r>
            <a:r>
              <a:rPr lang="en-US" dirty="0" err="1"/>
              <a:t>LDR_valid</a:t>
            </a:r>
            <a:endParaRPr lang="en-US" dirty="0"/>
          </a:p>
          <a:p>
            <a:r>
              <a:rPr lang="en-US" dirty="0"/>
              <a:t>  if (</a:t>
            </a:r>
            <a:r>
              <a:rPr lang="en-US" dirty="0" err="1"/>
              <a:t>Clock.oscillatorCheck</a:t>
            </a:r>
            <a:r>
              <a:rPr lang="en-US" dirty="0"/>
              <a:t>()) {</a:t>
            </a:r>
          </a:p>
          <a:p>
            <a:r>
              <a:rPr lang="en-US" dirty="0"/>
              <a:t>    if (</a:t>
            </a:r>
            <a:r>
              <a:rPr lang="en-US" dirty="0" err="1"/>
              <a:t>serial_display_tag</a:t>
            </a:r>
            <a:r>
              <a:rPr lang="en-US" dirty="0"/>
              <a:t> == 1) </a:t>
            </a:r>
            <a:r>
              <a:rPr lang="en-US" dirty="0" err="1"/>
              <a:t>Serial.print</a:t>
            </a:r>
            <a:r>
              <a:rPr lang="en-US" dirty="0"/>
              <a:t>(" O+");</a:t>
            </a:r>
          </a:p>
          <a:p>
            <a:r>
              <a:rPr lang="en-US" dirty="0"/>
              <a:t>  } else {</a:t>
            </a:r>
          </a:p>
          <a:p>
            <a:r>
              <a:rPr lang="en-US" dirty="0"/>
              <a:t>    if (</a:t>
            </a:r>
            <a:r>
              <a:rPr lang="en-US" dirty="0" err="1"/>
              <a:t>serial_display_tag</a:t>
            </a:r>
            <a:r>
              <a:rPr lang="en-US" dirty="0"/>
              <a:t> == 1) </a:t>
            </a:r>
            <a:r>
              <a:rPr lang="en-US" dirty="0" err="1"/>
              <a:t>Serial.print</a:t>
            </a:r>
            <a:r>
              <a:rPr lang="en-US" dirty="0"/>
              <a:t>(" O-");</a:t>
            </a:r>
          </a:p>
          <a:p>
            <a:r>
              <a:rPr lang="en-US" dirty="0"/>
              <a:t>  }</a:t>
            </a:r>
          </a:p>
          <a:p>
            <a:r>
              <a:rPr lang="en-US" dirty="0"/>
              <a:t>  // Indicate whether an alarm went off</a:t>
            </a:r>
          </a:p>
          <a:p>
            <a:r>
              <a:rPr lang="en-US" dirty="0"/>
              <a:t>  if (</a:t>
            </a:r>
            <a:r>
              <a:rPr lang="en-US" dirty="0" err="1"/>
              <a:t>Clock.checkIfAlarm</a:t>
            </a:r>
            <a:r>
              <a:rPr lang="en-US" dirty="0"/>
              <a:t>(1)) {</a:t>
            </a:r>
          </a:p>
          <a:p>
            <a:r>
              <a:rPr lang="en-US" dirty="0"/>
              <a:t>    if (</a:t>
            </a:r>
            <a:r>
              <a:rPr lang="en-US" dirty="0" err="1"/>
              <a:t>serial_display_tag</a:t>
            </a:r>
            <a:r>
              <a:rPr lang="en-US" dirty="0"/>
              <a:t> == 1) </a:t>
            </a:r>
            <a:r>
              <a:rPr lang="en-US" dirty="0" err="1"/>
              <a:t>Serial.print</a:t>
            </a:r>
            <a:r>
              <a:rPr lang="en-US" dirty="0"/>
              <a:t>(" A1!");</a:t>
            </a:r>
          </a:p>
          <a:p>
            <a:r>
              <a:rPr lang="en-US" dirty="0"/>
              <a:t>  }</a:t>
            </a:r>
          </a:p>
          <a:p>
            <a:r>
              <a:rPr lang="en-US" dirty="0"/>
              <a:t>  if (</a:t>
            </a:r>
            <a:r>
              <a:rPr lang="en-US" dirty="0" err="1"/>
              <a:t>Clock.checkIfAlarm</a:t>
            </a:r>
            <a:r>
              <a:rPr lang="en-US" dirty="0"/>
              <a:t>(2)) {</a:t>
            </a:r>
          </a:p>
          <a:p>
            <a:r>
              <a:rPr lang="en-US" dirty="0"/>
              <a:t>    if (</a:t>
            </a:r>
            <a:r>
              <a:rPr lang="en-US" dirty="0" err="1"/>
              <a:t>serial_display_tag</a:t>
            </a:r>
            <a:r>
              <a:rPr lang="en-US" dirty="0"/>
              <a:t> == 1) </a:t>
            </a:r>
            <a:r>
              <a:rPr lang="en-US" dirty="0" err="1"/>
              <a:t>Serial.print</a:t>
            </a:r>
            <a:r>
              <a:rPr lang="en-US" dirty="0"/>
              <a:t>(" A2!");</a:t>
            </a:r>
          </a:p>
          <a:p>
            <a:r>
              <a:rPr lang="en-US" dirty="0"/>
              <a:t>  }</a:t>
            </a:r>
          </a:p>
          <a:p>
            <a:r>
              <a:rPr lang="en-US" dirty="0"/>
              <a:t>  // New line on display</a:t>
            </a:r>
          </a:p>
          <a:p>
            <a:r>
              <a:rPr lang="en-US" dirty="0"/>
              <a:t>  if (</a:t>
            </a:r>
            <a:r>
              <a:rPr lang="en-US" dirty="0" err="1"/>
              <a:t>serial_display_tag</a:t>
            </a:r>
            <a:r>
              <a:rPr lang="en-US" dirty="0"/>
              <a:t> == 1) </a:t>
            </a:r>
            <a:r>
              <a:rPr lang="en-US" dirty="0" err="1"/>
              <a:t>Serial.print</a:t>
            </a:r>
            <a:r>
              <a:rPr lang="en-US" dirty="0"/>
              <a:t>('\n');</a:t>
            </a:r>
          </a:p>
          <a:p>
            <a:r>
              <a:rPr lang="en-US" dirty="0"/>
              <a:t>  // Display Alarm 1 information</a:t>
            </a:r>
          </a:p>
          <a:p>
            <a:r>
              <a:rPr lang="en-US" dirty="0"/>
              <a:t>  if (</a:t>
            </a:r>
            <a:r>
              <a:rPr lang="en-US" dirty="0" err="1"/>
              <a:t>serial_display_tag</a:t>
            </a:r>
            <a:r>
              <a:rPr lang="en-US" dirty="0"/>
              <a:t> == 1) </a:t>
            </a:r>
            <a:r>
              <a:rPr lang="en-US" dirty="0" err="1"/>
              <a:t>Serial.print</a:t>
            </a:r>
            <a:r>
              <a:rPr lang="en-US" dirty="0"/>
              <a:t>("Alarm 1: ");</a:t>
            </a:r>
          </a:p>
          <a:p>
            <a:r>
              <a:rPr lang="en-US" dirty="0"/>
              <a:t>  Clock.getA1Time(</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if (</a:t>
            </a:r>
            <a:r>
              <a:rPr lang="en-US" dirty="0" err="1"/>
              <a:t>serial_display_tag</a:t>
            </a:r>
            <a:r>
              <a:rPr lang="en-US" dirty="0"/>
              <a:t> == 1)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if (</a:t>
            </a:r>
            <a:r>
              <a:rPr lang="en-US" dirty="0" err="1"/>
              <a:t>serial_display_tag</a:t>
            </a:r>
            <a:r>
              <a:rPr lang="en-US" dirty="0"/>
              <a:t> == 1)  </a:t>
            </a:r>
            <a:r>
              <a:rPr lang="en-US" dirty="0" err="1"/>
              <a:t>Serial.print</a:t>
            </a:r>
            <a:r>
              <a:rPr lang="en-US" dirty="0"/>
              <a:t>(" </a:t>
            </a:r>
            <a:r>
              <a:rPr lang="en-US" dirty="0" err="1"/>
              <a:t>DoW</a:t>
            </a:r>
            <a:r>
              <a:rPr lang="en-US" dirty="0"/>
              <a:t>");</a:t>
            </a:r>
          </a:p>
          <a:p>
            <a:r>
              <a:rPr lang="en-US" dirty="0"/>
              <a:t>  } else {</a:t>
            </a:r>
          </a:p>
          <a:p>
            <a:r>
              <a:rPr lang="en-US" dirty="0"/>
              <a:t>    if (</a:t>
            </a:r>
            <a:r>
              <a:rPr lang="en-US" dirty="0" err="1"/>
              <a:t>serial_display_tag</a:t>
            </a:r>
            <a:r>
              <a:rPr lang="en-US" dirty="0"/>
              <a:t> == 1) </a:t>
            </a:r>
            <a:r>
              <a:rPr lang="en-US" dirty="0" err="1"/>
              <a:t>Serial.print</a:t>
            </a:r>
            <a:r>
              <a:rPr lang="en-US" dirty="0"/>
              <a:t>(" Date");</a:t>
            </a:r>
          </a:p>
          <a:p>
            <a:r>
              <a:rPr lang="en-US" dirty="0"/>
              <a:t>  }</a:t>
            </a:r>
          </a:p>
          <a:p>
            <a:r>
              <a:rPr lang="en-US" dirty="0"/>
              <a:t>  if (</a:t>
            </a:r>
            <a:r>
              <a:rPr lang="en-US" dirty="0" err="1"/>
              <a:t>serial_display_tag</a:t>
            </a:r>
            <a:r>
              <a:rPr lang="en-US" dirty="0"/>
              <a:t> == 1) </a:t>
            </a:r>
            <a:r>
              <a:rPr lang="en-US" dirty="0" err="1"/>
              <a:t>Serial.print</a:t>
            </a:r>
            <a:r>
              <a:rPr lang="en-US" dirty="0"/>
              <a:t>(' ');</a:t>
            </a:r>
          </a:p>
          <a:p>
            <a:r>
              <a:rPr lang="en-US" dirty="0"/>
              <a:t>  if (</a:t>
            </a:r>
            <a:r>
              <a:rPr lang="en-US" dirty="0" err="1"/>
              <a:t>serial_display_tag</a:t>
            </a:r>
            <a:r>
              <a:rPr lang="en-US" dirty="0"/>
              <a:t> == 1) </a:t>
            </a:r>
            <a:r>
              <a:rPr lang="en-US" dirty="0" err="1"/>
              <a:t>Serial.print</a:t>
            </a:r>
            <a:r>
              <a:rPr lang="en-US" dirty="0"/>
              <a:t>(</a:t>
            </a:r>
            <a:r>
              <a:rPr lang="en-US" dirty="0" err="1"/>
              <a:t>AHour</a:t>
            </a:r>
            <a:r>
              <a:rPr lang="en-US" dirty="0"/>
              <a:t>, DEC);</a:t>
            </a:r>
          </a:p>
          <a:p>
            <a:r>
              <a:rPr lang="en-US" dirty="0"/>
              <a:t>  if (</a:t>
            </a:r>
            <a:r>
              <a:rPr lang="en-US" dirty="0" err="1"/>
              <a:t>serial_display_tag</a:t>
            </a:r>
            <a:r>
              <a:rPr lang="en-US" dirty="0"/>
              <a:t> == 1) </a:t>
            </a:r>
            <a:r>
              <a:rPr lang="en-US" dirty="0" err="1"/>
              <a:t>Serial.print</a:t>
            </a:r>
            <a:r>
              <a:rPr lang="en-US" dirty="0"/>
              <a:t>(' ');</a:t>
            </a:r>
          </a:p>
          <a:p>
            <a:r>
              <a:rPr lang="en-US" dirty="0"/>
              <a:t>  if (</a:t>
            </a:r>
            <a:r>
              <a:rPr lang="en-US" dirty="0" err="1"/>
              <a:t>serial_display_tag</a:t>
            </a:r>
            <a:r>
              <a:rPr lang="en-US" dirty="0"/>
              <a:t> == 1) </a:t>
            </a:r>
            <a:r>
              <a:rPr lang="en-US" dirty="0" err="1"/>
              <a:t>Serial.print</a:t>
            </a:r>
            <a:r>
              <a:rPr lang="en-US" dirty="0"/>
              <a:t>(</a:t>
            </a:r>
            <a:r>
              <a:rPr lang="en-US" dirty="0" err="1"/>
              <a:t>AMinute</a:t>
            </a:r>
            <a:r>
              <a:rPr lang="en-US" dirty="0"/>
              <a:t>, DEC);</a:t>
            </a:r>
          </a:p>
          <a:p>
            <a:r>
              <a:rPr lang="en-US" dirty="0"/>
              <a:t>  if (</a:t>
            </a:r>
            <a:r>
              <a:rPr lang="en-US" dirty="0" err="1"/>
              <a:t>serial_display_tag</a:t>
            </a:r>
            <a:r>
              <a:rPr lang="en-US" dirty="0"/>
              <a:t> == 1) </a:t>
            </a:r>
            <a:r>
              <a:rPr lang="en-US" dirty="0" err="1"/>
              <a:t>Serial.print</a:t>
            </a:r>
            <a:r>
              <a:rPr lang="en-US" dirty="0"/>
              <a:t>(' ');</a:t>
            </a:r>
          </a:p>
          <a:p>
            <a:r>
              <a:rPr lang="en-US" dirty="0"/>
              <a:t>  if (</a:t>
            </a:r>
            <a:r>
              <a:rPr lang="en-US" dirty="0" err="1"/>
              <a:t>serial_display_tag</a:t>
            </a:r>
            <a:r>
              <a:rPr lang="en-US" dirty="0"/>
              <a:t> == 1) </a:t>
            </a:r>
            <a:r>
              <a:rPr lang="en-US" dirty="0" err="1"/>
              <a:t>Serial.print</a:t>
            </a:r>
            <a:r>
              <a:rPr lang="en-US" dirty="0"/>
              <a:t>(</a:t>
            </a:r>
            <a:r>
              <a:rPr lang="en-US" dirty="0" err="1"/>
              <a:t>ASecond</a:t>
            </a:r>
            <a:r>
              <a:rPr lang="en-US" dirty="0"/>
              <a:t>, DEC);</a:t>
            </a:r>
          </a:p>
          <a:p>
            <a:r>
              <a:rPr lang="en-US" dirty="0"/>
              <a:t>  if (</a:t>
            </a:r>
            <a:r>
              <a:rPr lang="en-US" dirty="0" err="1"/>
              <a:t>serial_display_tag</a:t>
            </a:r>
            <a:r>
              <a:rPr lang="en-US" dirty="0"/>
              <a:t> == 1)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if (</a:t>
            </a:r>
            <a:r>
              <a:rPr lang="en-US" dirty="0" err="1"/>
              <a:t>serial_display_tag</a:t>
            </a:r>
            <a:r>
              <a:rPr lang="en-US" dirty="0"/>
              <a:t> == 1) </a:t>
            </a:r>
            <a:r>
              <a:rPr lang="en-US" dirty="0" err="1"/>
              <a:t>Serial.print</a:t>
            </a:r>
            <a:r>
              <a:rPr lang="en-US" dirty="0"/>
              <a:t>('pm ');</a:t>
            </a:r>
          </a:p>
          <a:p>
            <a:r>
              <a:rPr lang="en-US" dirty="0"/>
              <a:t>    } else {</a:t>
            </a:r>
          </a:p>
          <a:p>
            <a:r>
              <a:rPr lang="en-US" dirty="0"/>
              <a:t>      if (</a:t>
            </a:r>
            <a:r>
              <a:rPr lang="en-US" dirty="0" err="1"/>
              <a:t>serial_display_tag</a:t>
            </a:r>
            <a:r>
              <a:rPr lang="en-US" dirty="0"/>
              <a:t> == 1) </a:t>
            </a:r>
            <a:r>
              <a:rPr lang="en-US" dirty="0" err="1"/>
              <a:t>Serial.print</a:t>
            </a:r>
            <a:r>
              <a:rPr lang="en-US" dirty="0"/>
              <a:t>('am ');</a:t>
            </a:r>
          </a:p>
          <a:p>
            <a:r>
              <a:rPr lang="en-US" dirty="0"/>
              <a:t>    }</a:t>
            </a:r>
          </a:p>
          <a:p>
            <a:r>
              <a:rPr lang="en-US" dirty="0"/>
              <a:t>  }</a:t>
            </a:r>
          </a:p>
          <a:p>
            <a:r>
              <a:rPr lang="en-US" dirty="0"/>
              <a:t>  if (</a:t>
            </a:r>
            <a:r>
              <a:rPr lang="en-US" dirty="0" err="1"/>
              <a:t>Clock.checkAlarmEnabled</a:t>
            </a:r>
            <a:r>
              <a:rPr lang="en-US" dirty="0"/>
              <a:t>(1)) {</a:t>
            </a:r>
          </a:p>
          <a:p>
            <a:r>
              <a:rPr lang="en-US" dirty="0"/>
              <a:t>    if (</a:t>
            </a:r>
            <a:r>
              <a:rPr lang="en-US" dirty="0" err="1"/>
              <a:t>serial_display_tag</a:t>
            </a:r>
            <a:r>
              <a:rPr lang="en-US" dirty="0"/>
              <a:t> == 1)  </a:t>
            </a:r>
            <a:r>
              <a:rPr lang="en-US" dirty="0" err="1"/>
              <a:t>Serial.print</a:t>
            </a:r>
            <a:r>
              <a:rPr lang="en-US" dirty="0"/>
              <a:t>("enabled");</a:t>
            </a:r>
          </a:p>
          <a:p>
            <a:r>
              <a:rPr lang="en-US" dirty="0"/>
              <a:t>  }</a:t>
            </a:r>
          </a:p>
          <a:p>
            <a:r>
              <a:rPr lang="en-US" dirty="0"/>
              <a:t>  if (</a:t>
            </a:r>
            <a:r>
              <a:rPr lang="en-US" dirty="0" err="1"/>
              <a:t>serial_display_tag</a:t>
            </a:r>
            <a:r>
              <a:rPr lang="en-US" dirty="0"/>
              <a:t> == 1)  </a:t>
            </a:r>
            <a:r>
              <a:rPr lang="en-US" dirty="0" err="1"/>
              <a:t>Serial.print</a:t>
            </a:r>
            <a:r>
              <a:rPr lang="en-US" dirty="0"/>
              <a:t>('\n');</a:t>
            </a:r>
          </a:p>
          <a:p>
            <a:r>
              <a:rPr lang="en-US" dirty="0"/>
              <a:t>  // Display Alarm 2 information</a:t>
            </a:r>
          </a:p>
          <a:p>
            <a:r>
              <a:rPr lang="en-US" dirty="0"/>
              <a:t>  if (</a:t>
            </a:r>
            <a:r>
              <a:rPr lang="en-US" dirty="0" err="1"/>
              <a:t>serial_display_tag</a:t>
            </a:r>
            <a:r>
              <a:rPr lang="en-US" dirty="0"/>
              <a:t> == 1) </a:t>
            </a:r>
            <a:r>
              <a:rPr lang="en-US" dirty="0" err="1"/>
              <a:t>Serial.print</a:t>
            </a:r>
            <a:r>
              <a:rPr lang="en-US" dirty="0"/>
              <a:t>("Alarm 2: ");</a:t>
            </a:r>
          </a:p>
          <a:p>
            <a:r>
              <a:rPr lang="en-US" dirty="0"/>
              <a:t>  Clock.getA2Time(</a:t>
            </a:r>
            <a:r>
              <a:rPr lang="en-US" dirty="0" err="1"/>
              <a:t>ADay</a:t>
            </a:r>
            <a:r>
              <a:rPr lang="en-US" dirty="0"/>
              <a:t>, </a:t>
            </a:r>
            <a:r>
              <a:rPr lang="en-US" dirty="0" err="1"/>
              <a:t>AHour</a:t>
            </a:r>
            <a:r>
              <a:rPr lang="en-US" dirty="0"/>
              <a:t>, </a:t>
            </a:r>
            <a:r>
              <a:rPr lang="en-US" dirty="0" err="1"/>
              <a:t>AMinute</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if (</a:t>
            </a:r>
            <a:r>
              <a:rPr lang="en-US" dirty="0" err="1"/>
              <a:t>serial_display_tag</a:t>
            </a:r>
            <a:r>
              <a:rPr lang="en-US" dirty="0"/>
              <a:t> == 1)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if (</a:t>
            </a:r>
            <a:r>
              <a:rPr lang="en-US" dirty="0" err="1"/>
              <a:t>serial_display_tag</a:t>
            </a:r>
            <a:r>
              <a:rPr lang="en-US" dirty="0"/>
              <a:t> == 1) </a:t>
            </a:r>
            <a:r>
              <a:rPr lang="en-US" dirty="0" err="1"/>
              <a:t>Serial.print</a:t>
            </a:r>
            <a:r>
              <a:rPr lang="en-US" dirty="0"/>
              <a:t>(" </a:t>
            </a:r>
            <a:r>
              <a:rPr lang="en-US" dirty="0" err="1"/>
              <a:t>DoW</a:t>
            </a:r>
            <a:r>
              <a:rPr lang="en-US" dirty="0"/>
              <a:t>");</a:t>
            </a:r>
          </a:p>
          <a:p>
            <a:r>
              <a:rPr lang="en-US" dirty="0"/>
              <a:t>  } else {</a:t>
            </a:r>
          </a:p>
          <a:p>
            <a:r>
              <a:rPr lang="en-US" dirty="0"/>
              <a:t>    if (</a:t>
            </a:r>
            <a:r>
              <a:rPr lang="en-US" dirty="0" err="1"/>
              <a:t>serial_display_tag</a:t>
            </a:r>
            <a:r>
              <a:rPr lang="en-US" dirty="0"/>
              <a:t> == 1) </a:t>
            </a:r>
            <a:r>
              <a:rPr lang="en-US" dirty="0" err="1"/>
              <a:t>Serial.print</a:t>
            </a:r>
            <a:r>
              <a:rPr lang="en-US" dirty="0"/>
              <a:t>(" Date");</a:t>
            </a:r>
          </a:p>
          <a:p>
            <a:r>
              <a:rPr lang="en-US" dirty="0"/>
              <a:t>  }</a:t>
            </a:r>
          </a:p>
          <a:p>
            <a:r>
              <a:rPr lang="en-US" dirty="0"/>
              <a:t>  if (</a:t>
            </a:r>
            <a:r>
              <a:rPr lang="en-US" dirty="0" err="1"/>
              <a:t>serial_display_tag</a:t>
            </a:r>
            <a:r>
              <a:rPr lang="en-US" dirty="0"/>
              <a:t> == 1)  </a:t>
            </a:r>
            <a:r>
              <a:rPr lang="en-US" dirty="0" err="1"/>
              <a:t>Serial.print</a:t>
            </a:r>
            <a:r>
              <a:rPr lang="en-US" dirty="0"/>
              <a:t>(' ');</a:t>
            </a:r>
          </a:p>
          <a:p>
            <a:r>
              <a:rPr lang="en-US" dirty="0"/>
              <a:t>  if (</a:t>
            </a:r>
            <a:r>
              <a:rPr lang="en-US" dirty="0" err="1"/>
              <a:t>serial_display_tag</a:t>
            </a:r>
            <a:r>
              <a:rPr lang="en-US" dirty="0"/>
              <a:t> == 1)  </a:t>
            </a:r>
            <a:r>
              <a:rPr lang="en-US" dirty="0" err="1"/>
              <a:t>Serial.print</a:t>
            </a:r>
            <a:r>
              <a:rPr lang="en-US" dirty="0"/>
              <a:t>(</a:t>
            </a:r>
            <a:r>
              <a:rPr lang="en-US" dirty="0" err="1"/>
              <a:t>AHour</a:t>
            </a:r>
            <a:r>
              <a:rPr lang="en-US" dirty="0"/>
              <a:t>, DEC);</a:t>
            </a:r>
          </a:p>
          <a:p>
            <a:r>
              <a:rPr lang="en-US" dirty="0"/>
              <a:t>  if (</a:t>
            </a:r>
            <a:r>
              <a:rPr lang="en-US" dirty="0" err="1"/>
              <a:t>serial_display_tag</a:t>
            </a:r>
            <a:r>
              <a:rPr lang="en-US" dirty="0"/>
              <a:t> == 1)  </a:t>
            </a:r>
            <a:r>
              <a:rPr lang="en-US" dirty="0" err="1"/>
              <a:t>Serial.print</a:t>
            </a:r>
            <a:r>
              <a:rPr lang="en-US" dirty="0"/>
              <a:t>(' ');</a:t>
            </a:r>
          </a:p>
          <a:p>
            <a:r>
              <a:rPr lang="en-US" dirty="0"/>
              <a:t>  if (</a:t>
            </a:r>
            <a:r>
              <a:rPr lang="en-US" dirty="0" err="1"/>
              <a:t>serial_display_tag</a:t>
            </a:r>
            <a:r>
              <a:rPr lang="en-US" dirty="0"/>
              <a:t> == 1)  </a:t>
            </a:r>
            <a:r>
              <a:rPr lang="en-US" dirty="0" err="1"/>
              <a:t>Serial.print</a:t>
            </a:r>
            <a:r>
              <a:rPr lang="en-US" dirty="0"/>
              <a:t>(</a:t>
            </a:r>
            <a:r>
              <a:rPr lang="en-US" dirty="0" err="1"/>
              <a:t>AMinute</a:t>
            </a:r>
            <a:r>
              <a:rPr lang="en-US" dirty="0"/>
              <a:t>, DEC);</a:t>
            </a:r>
          </a:p>
          <a:p>
            <a:r>
              <a:rPr lang="en-US" dirty="0"/>
              <a:t>  if (</a:t>
            </a:r>
            <a:r>
              <a:rPr lang="en-US" dirty="0" err="1"/>
              <a:t>serial_display_tag</a:t>
            </a:r>
            <a:r>
              <a:rPr lang="en-US" dirty="0"/>
              <a:t> == 1)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if (</a:t>
            </a:r>
            <a:r>
              <a:rPr lang="en-US" dirty="0" err="1"/>
              <a:t>serial_display_tag</a:t>
            </a:r>
            <a:r>
              <a:rPr lang="en-US" dirty="0"/>
              <a:t> == 1) </a:t>
            </a:r>
            <a:r>
              <a:rPr lang="en-US" dirty="0" err="1"/>
              <a:t>Serial.print</a:t>
            </a:r>
            <a:r>
              <a:rPr lang="en-US" dirty="0"/>
              <a:t>('pm');</a:t>
            </a:r>
          </a:p>
          <a:p>
            <a:r>
              <a:rPr lang="en-US" dirty="0"/>
              <a:t>    } else {</a:t>
            </a:r>
          </a:p>
          <a:p>
            <a:r>
              <a:rPr lang="en-US" dirty="0"/>
              <a:t>      if (</a:t>
            </a:r>
            <a:r>
              <a:rPr lang="en-US" dirty="0" err="1"/>
              <a:t>serial_display_tag</a:t>
            </a:r>
            <a:r>
              <a:rPr lang="en-US" dirty="0"/>
              <a:t> == 1) </a:t>
            </a:r>
            <a:r>
              <a:rPr lang="en-US" dirty="0" err="1"/>
              <a:t>Serial.print</a:t>
            </a:r>
            <a:r>
              <a:rPr lang="en-US" dirty="0"/>
              <a:t>('am');</a:t>
            </a:r>
          </a:p>
          <a:p>
            <a:r>
              <a:rPr lang="en-US" dirty="0"/>
              <a:t>    }</a:t>
            </a:r>
          </a:p>
          <a:p>
            <a:r>
              <a:rPr lang="en-US" dirty="0"/>
              <a:t>  }</a:t>
            </a:r>
          </a:p>
          <a:p>
            <a:r>
              <a:rPr lang="en-US" dirty="0"/>
              <a:t>  if (</a:t>
            </a:r>
            <a:r>
              <a:rPr lang="en-US" dirty="0" err="1"/>
              <a:t>Clock.checkAlarmEnabled</a:t>
            </a:r>
            <a:r>
              <a:rPr lang="en-US" dirty="0"/>
              <a:t>(2)) {</a:t>
            </a:r>
          </a:p>
          <a:p>
            <a:r>
              <a:rPr lang="en-US" dirty="0"/>
              <a:t>    if (</a:t>
            </a:r>
            <a:r>
              <a:rPr lang="en-US" dirty="0" err="1"/>
              <a:t>serial_display_tag</a:t>
            </a:r>
            <a:r>
              <a:rPr lang="en-US" dirty="0"/>
              <a:t> == 1) </a:t>
            </a:r>
            <a:r>
              <a:rPr lang="en-US" dirty="0" err="1"/>
              <a:t>Serial.print</a:t>
            </a:r>
            <a:r>
              <a:rPr lang="en-US" dirty="0"/>
              <a:t>("enabled");</a:t>
            </a:r>
          </a:p>
          <a:p>
            <a:r>
              <a:rPr lang="en-US" dirty="0"/>
              <a:t>  }</a:t>
            </a:r>
          </a:p>
          <a:p>
            <a:r>
              <a:rPr lang="en-US" dirty="0"/>
              <a:t>  // display alarm bits</a:t>
            </a:r>
          </a:p>
          <a:p>
            <a:r>
              <a:rPr lang="en-US" dirty="0"/>
              <a:t>  if (</a:t>
            </a:r>
            <a:r>
              <a:rPr lang="en-US" dirty="0" err="1"/>
              <a:t>serial_display_tag</a:t>
            </a:r>
            <a:r>
              <a:rPr lang="en-US" dirty="0"/>
              <a:t> == 1) </a:t>
            </a:r>
            <a:r>
              <a:rPr lang="en-US" dirty="0" err="1"/>
              <a:t>Serial.print</a:t>
            </a:r>
            <a:r>
              <a:rPr lang="en-US" dirty="0"/>
              <a:t>('\</a:t>
            </a:r>
            <a:r>
              <a:rPr lang="en-US" dirty="0" err="1"/>
              <a:t>nAlarm</a:t>
            </a:r>
            <a:r>
              <a:rPr lang="en-US" dirty="0"/>
              <a:t> bits: ');</a:t>
            </a:r>
          </a:p>
          <a:p>
            <a:r>
              <a:rPr lang="en-US" dirty="0"/>
              <a:t>  if (</a:t>
            </a:r>
            <a:r>
              <a:rPr lang="en-US" dirty="0" err="1"/>
              <a:t>serial_display_tag</a:t>
            </a:r>
            <a:r>
              <a:rPr lang="en-US" dirty="0"/>
              <a:t> == 1) </a:t>
            </a:r>
            <a:r>
              <a:rPr lang="en-US" dirty="0" err="1"/>
              <a:t>Serial.print</a:t>
            </a:r>
            <a:r>
              <a:rPr lang="en-US" dirty="0"/>
              <a:t>(</a:t>
            </a:r>
            <a:r>
              <a:rPr lang="en-US" dirty="0" err="1"/>
              <a:t>ABits</a:t>
            </a:r>
            <a:r>
              <a:rPr lang="en-US" dirty="0"/>
              <a:t>, BIN);</a:t>
            </a:r>
          </a:p>
          <a:p>
            <a:endParaRPr lang="en-US" dirty="0"/>
          </a:p>
          <a:p>
            <a:r>
              <a:rPr lang="en-US" dirty="0"/>
              <a:t>  if (</a:t>
            </a:r>
            <a:r>
              <a:rPr lang="en-US" dirty="0" err="1"/>
              <a:t>serial_display_tag</a:t>
            </a:r>
            <a:r>
              <a:rPr lang="en-US" dirty="0"/>
              <a:t> == 1) </a:t>
            </a:r>
            <a:r>
              <a:rPr lang="en-US" dirty="0" err="1"/>
              <a:t>Serial.print</a:t>
            </a:r>
            <a:r>
              <a:rPr lang="en-US" dirty="0"/>
              <a:t>('\n');</a:t>
            </a:r>
          </a:p>
          <a:p>
            <a:r>
              <a:rPr lang="en-US" dirty="0"/>
              <a:t>  if (</a:t>
            </a:r>
            <a:r>
              <a:rPr lang="en-US" dirty="0" err="1"/>
              <a:t>serial_display_tag</a:t>
            </a:r>
            <a:r>
              <a:rPr lang="en-US" dirty="0"/>
              <a:t> == 1) </a:t>
            </a:r>
            <a:r>
              <a:rPr lang="en-US" dirty="0" err="1"/>
              <a:t>Serial.print</a:t>
            </a:r>
            <a:r>
              <a:rPr lang="en-US" dirty="0"/>
              <a:t>('\n');</a:t>
            </a:r>
          </a:p>
          <a:p>
            <a:r>
              <a:rPr lang="en-US" dirty="0"/>
              <a:t>  //delay(1000);</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107</a:t>
            </a:fld>
            <a:endParaRPr lang="en-US"/>
          </a:p>
        </p:txBody>
      </p:sp>
    </p:spTree>
    <p:extLst>
      <p:ext uri="{BB962C8B-B14F-4D97-AF65-F5344CB8AC3E}">
        <p14:creationId xmlns:p14="http://schemas.microsoft.com/office/powerpoint/2010/main" val="33271439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3499-1169-4822-B0C4-9DB05FBD54FE}"/>
              </a:ext>
            </a:extLst>
          </p:cNvPr>
          <p:cNvSpPr>
            <a:spLocks noGrp="1"/>
          </p:cNvSpPr>
          <p:nvPr>
            <p:ph type="title"/>
          </p:nvPr>
        </p:nvSpPr>
        <p:spPr/>
        <p:txBody>
          <a:bodyPr>
            <a:noAutofit/>
          </a:bodyPr>
          <a:lstStyle/>
          <a:p>
            <a:r>
              <a:rPr lang="en-US" sz="3200" dirty="0"/>
              <a:t>Dehumidifier control with lcd2x16 (working simplified approach) // 2022.3.22b dehumid1d6.ino, </a:t>
            </a:r>
          </a:p>
        </p:txBody>
      </p:sp>
      <p:sp>
        <p:nvSpPr>
          <p:cNvPr id="3" name="Content Placeholder 2">
            <a:extLst>
              <a:ext uri="{FF2B5EF4-FFF2-40B4-BE49-F238E27FC236}">
                <a16:creationId xmlns:a16="http://schemas.microsoft.com/office/drawing/2014/main" id="{0374BAF7-976C-44C2-8387-323264458ACB}"/>
              </a:ext>
            </a:extLst>
          </p:cNvPr>
          <p:cNvSpPr>
            <a:spLocks noGrp="1"/>
          </p:cNvSpPr>
          <p:nvPr>
            <p:ph idx="1"/>
          </p:nvPr>
        </p:nvSpPr>
        <p:spPr/>
        <p:txBody>
          <a:bodyPr>
            <a:normAutofit fontScale="25000" lnSpcReduction="20000"/>
          </a:bodyPr>
          <a:lstStyle/>
          <a:p>
            <a:r>
              <a:rPr lang="en-US" dirty="0"/>
              <a:t>/* 2022.3.22b , dehumid1d6.ino,  khwong 2020 July 15, 10:16 </a:t>
            </a:r>
            <a:r>
              <a:rPr lang="en-US" dirty="0" err="1"/>
              <a:t>servo+light</a:t>
            </a:r>
            <a:r>
              <a:rPr lang="en-US" dirty="0"/>
              <a:t> </a:t>
            </a:r>
            <a:r>
              <a:rPr lang="en-US" dirty="0" err="1"/>
              <a:t>sensor_RTC</a:t>
            </a:r>
            <a:r>
              <a:rPr lang="en-US" dirty="0"/>
              <a:t>, 200322, DS3231+LCD+serail-port display</a:t>
            </a:r>
          </a:p>
          <a:p>
            <a:r>
              <a:rPr lang="en-US" dirty="0"/>
              <a:t>  2020 </a:t>
            </a:r>
            <a:r>
              <a:rPr lang="en-US" dirty="0" err="1"/>
              <a:t>jul</a:t>
            </a:r>
            <a:r>
              <a:rPr lang="en-US" dirty="0"/>
              <a:t> 11, </a:t>
            </a:r>
            <a:r>
              <a:rPr lang="en-US" dirty="0" err="1"/>
              <a:t>dehumidier</a:t>
            </a:r>
            <a:r>
              <a:rPr lang="en-US" dirty="0"/>
              <a:t> project, RTC + </a:t>
            </a:r>
            <a:r>
              <a:rPr lang="en-US" dirty="0" err="1"/>
              <a:t>Servo_light</a:t>
            </a:r>
            <a:r>
              <a:rPr lang="en-US" dirty="0"/>
              <a:t> sensor</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  Eric </a:t>
            </a:r>
            <a:r>
              <a:rPr lang="en-US" dirty="0" err="1"/>
              <a:t>Ayars</a:t>
            </a:r>
            <a:r>
              <a:rPr lang="en-US" dirty="0"/>
              <a:t>,  4/11,  Test/demo of read routines for a DS3231 RTC.</a:t>
            </a:r>
          </a:p>
          <a:p>
            <a:r>
              <a:rPr lang="en-US" dirty="0"/>
              <a:t>  Turn on the serial monitor after loading this to check if things are</a:t>
            </a:r>
          </a:p>
          <a:p>
            <a:r>
              <a:rPr lang="en-US" dirty="0"/>
              <a:t>  working as they should.</a:t>
            </a:r>
          </a:p>
          <a:p>
            <a:r>
              <a:rPr lang="en-US" dirty="0"/>
              <a:t>*/</a:t>
            </a:r>
          </a:p>
          <a:p>
            <a:r>
              <a:rPr lang="en-US" dirty="0"/>
              <a:t>/*</a:t>
            </a:r>
          </a:p>
          <a:p>
            <a:r>
              <a:rPr lang="en-US" dirty="0"/>
              <a:t>   DHT11--&gt; pin 7 (UNO)</a:t>
            </a:r>
          </a:p>
          <a:p>
            <a:r>
              <a:rPr lang="en-US" dirty="0"/>
              <a:t>  LCR --&gt; pinA0 (UNO analog input)</a:t>
            </a:r>
          </a:p>
          <a:p>
            <a:r>
              <a:rPr lang="en-US" dirty="0"/>
              <a:t>       Arduino Uno (UNO)pin3--&gt; servo</a:t>
            </a:r>
          </a:p>
          <a:p>
            <a:r>
              <a:rPr lang="en-US" dirty="0"/>
              <a:t>       LCD address:0x27 (SCL, SDA) shared bus</a:t>
            </a:r>
          </a:p>
          <a:p>
            <a:r>
              <a:rPr lang="en-US" dirty="0"/>
              <a:t>        RTC DS3231 (SCL, SDA) shared bus</a:t>
            </a:r>
          </a:p>
          <a:p>
            <a:r>
              <a:rPr lang="en-US" dirty="0"/>
              <a:t>        LED-indiciator-pin5---10K_Ohms--&gt;|---GND</a:t>
            </a:r>
          </a:p>
          <a:p>
            <a:r>
              <a:rPr lang="en-US" dirty="0"/>
              <a:t>*/</a:t>
            </a:r>
          </a:p>
          <a:p>
            <a:endParaRPr lang="en-US" dirty="0"/>
          </a:p>
          <a:p>
            <a:r>
              <a:rPr lang="en-US" dirty="0"/>
              <a:t>//-----DHT11 ---------------------------------------------------------------</a:t>
            </a:r>
          </a:p>
          <a:p>
            <a:r>
              <a:rPr lang="en-US" dirty="0"/>
              <a:t>/// https://www.circuitbasics.com/how-to-set-up-the-dht11-humidity-sensor-on-an-arduino/</a:t>
            </a:r>
          </a:p>
          <a:p>
            <a:r>
              <a:rPr lang="en-US" dirty="0"/>
              <a:t>#include &lt;</a:t>
            </a:r>
            <a:r>
              <a:rPr lang="en-US" dirty="0" err="1"/>
              <a:t>dht.h</a:t>
            </a:r>
            <a:r>
              <a:rPr lang="en-US" dirty="0"/>
              <a:t>&gt; //temperature and </a:t>
            </a:r>
            <a:r>
              <a:rPr lang="en-US" dirty="0" err="1"/>
              <a:t>humdity</a:t>
            </a:r>
            <a:r>
              <a:rPr lang="en-US" dirty="0"/>
              <a:t> sensor DHT11 //////</a:t>
            </a:r>
          </a:p>
          <a:p>
            <a:r>
              <a:rPr lang="en-US" dirty="0" err="1"/>
              <a:t>dht</a:t>
            </a:r>
            <a:r>
              <a:rPr lang="en-US" dirty="0"/>
              <a:t> DHT;</a:t>
            </a:r>
          </a:p>
          <a:p>
            <a:r>
              <a:rPr lang="en-US" dirty="0"/>
              <a:t>#define DHT11_PIN 7</a:t>
            </a:r>
          </a:p>
          <a:p>
            <a:r>
              <a:rPr lang="en-US" dirty="0"/>
              <a:t>#define LED_1 5</a:t>
            </a:r>
          </a:p>
          <a:p>
            <a:endParaRPr lang="en-US" dirty="0"/>
          </a:p>
          <a:p>
            <a:r>
              <a:rPr lang="en-US" dirty="0"/>
              <a:t>//----------------------- SERVO +light sensor LDR -----------------------------</a:t>
            </a:r>
          </a:p>
          <a:p>
            <a:r>
              <a:rPr lang="en-US" dirty="0"/>
              <a:t>#include &lt;</a:t>
            </a:r>
            <a:r>
              <a:rPr lang="en-US" dirty="0" err="1"/>
              <a:t>Servo.h</a:t>
            </a:r>
            <a:r>
              <a:rPr lang="en-US" dirty="0"/>
              <a:t>&gt;</a:t>
            </a:r>
          </a:p>
          <a:p>
            <a:r>
              <a:rPr lang="en-US" dirty="0"/>
              <a:t>int </a:t>
            </a:r>
            <a:r>
              <a:rPr lang="en-US" dirty="0" err="1"/>
              <a:t>analogPin</a:t>
            </a:r>
            <a:r>
              <a:rPr lang="en-US" dirty="0"/>
              <a:t> = A0; //for light sensor LDR</a:t>
            </a:r>
          </a:p>
          <a:p>
            <a:r>
              <a:rPr lang="en-US" dirty="0"/>
              <a:t>int </a:t>
            </a:r>
            <a:r>
              <a:rPr lang="en-US" dirty="0" err="1"/>
              <a:t>LDR_val</a:t>
            </a:r>
            <a:r>
              <a:rPr lang="en-US" dirty="0"/>
              <a:t> = 0;</a:t>
            </a:r>
          </a:p>
          <a:p>
            <a:r>
              <a:rPr lang="en-US" dirty="0"/>
              <a:t>int </a:t>
            </a:r>
            <a:r>
              <a:rPr lang="en-US" dirty="0" err="1"/>
              <a:t>servoPin</a:t>
            </a:r>
            <a:r>
              <a:rPr lang="en-US" dirty="0"/>
              <a:t> = 4; // Declare the Servo pin</a:t>
            </a:r>
          </a:p>
          <a:p>
            <a:r>
              <a:rPr lang="en-US" dirty="0"/>
              <a:t>// Create a servo object</a:t>
            </a:r>
          </a:p>
          <a:p>
            <a:r>
              <a:rPr lang="en-US" dirty="0"/>
              <a:t>Servo Servo1;</a:t>
            </a:r>
          </a:p>
          <a:p>
            <a:endParaRPr lang="en-US" dirty="0"/>
          </a:p>
          <a:p>
            <a:r>
              <a:rPr lang="en-US" dirty="0"/>
              <a:t>//------------------  LCD -----------------------------------------------</a:t>
            </a:r>
          </a:p>
          <a:p>
            <a:r>
              <a:rPr lang="en-US" dirty="0"/>
              <a:t>//#include &lt;</a:t>
            </a:r>
            <a:r>
              <a:rPr lang="en-US" dirty="0" err="1"/>
              <a:t>Wire.h</a:t>
            </a:r>
            <a:r>
              <a:rPr lang="en-US" dirty="0"/>
              <a:t>&gt;</a:t>
            </a:r>
          </a:p>
          <a:p>
            <a:r>
              <a:rPr lang="en-US" dirty="0"/>
              <a:t>#include &lt;LiquidCrystal_I2C.h&gt;</a:t>
            </a:r>
          </a:p>
          <a:p>
            <a:r>
              <a:rPr lang="en-US" dirty="0"/>
              <a:t>LiquidCrystal_I2C lcd(0x27, 16, 2);</a:t>
            </a:r>
          </a:p>
          <a:p>
            <a:r>
              <a:rPr lang="en-US" dirty="0"/>
              <a:t>// set the LCD address to 0x27 for a 16 chars and 2 line display</a:t>
            </a:r>
          </a:p>
          <a:p>
            <a:r>
              <a:rPr lang="en-US" dirty="0"/>
              <a:t>//LiquidCrystal_I2C lcd(0x3F,20,2);  // set the LCD address to 0x27 for a 16 chars and 2 line display</a:t>
            </a:r>
          </a:p>
          <a:p>
            <a:r>
              <a:rPr lang="en-US" dirty="0"/>
              <a:t>//LiquidCrystal_I2C lcd(0x3F,16,2);  // set the LCD address to 0x27 for a 16 chars and 2 line display</a:t>
            </a:r>
          </a:p>
          <a:p>
            <a:endParaRPr lang="en-US" dirty="0"/>
          </a:p>
          <a:p>
            <a:r>
              <a:rPr lang="en-US" dirty="0"/>
              <a:t>//---------- for RTC ds3231 -------------------------------------</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setup_RTC_DS3231() {</a:t>
            </a:r>
          </a:p>
          <a:p>
            <a:r>
              <a:rPr lang="en-US" dirty="0"/>
              <a:t>  // Start the I2C interface</a:t>
            </a:r>
          </a:p>
          <a:p>
            <a:r>
              <a:rPr lang="en-US" dirty="0"/>
              <a:t>  </a:t>
            </a:r>
            <a:r>
              <a:rPr lang="en-US" dirty="0" err="1"/>
              <a:t>Wire.begin</a:t>
            </a:r>
            <a:r>
              <a:rPr lang="en-US" dirty="0"/>
              <a:t>();</a:t>
            </a:r>
          </a:p>
          <a:p>
            <a:r>
              <a:rPr lang="en-US" dirty="0"/>
              <a:t>  // Start the serial interface</a:t>
            </a:r>
          </a:p>
          <a:p>
            <a:r>
              <a:rPr lang="en-US" dirty="0"/>
              <a:t>  </a:t>
            </a:r>
            <a:r>
              <a:rPr lang="en-US" dirty="0" err="1"/>
              <a:t>Serial.begin</a:t>
            </a:r>
            <a:r>
              <a:rPr lang="en-US" dirty="0"/>
              <a:t>(9600);</a:t>
            </a:r>
          </a:p>
          <a:p>
            <a:endParaRPr lang="en-US" dirty="0"/>
          </a:p>
          <a:p>
            <a:r>
              <a:rPr lang="en-US" dirty="0"/>
              <a:t>  // comment the </a:t>
            </a:r>
            <a:r>
              <a:rPr lang="en-US" dirty="0" err="1"/>
              <a:t>folllowing</a:t>
            </a:r>
            <a:r>
              <a:rPr lang="en-US" dirty="0"/>
              <a:t> if the RTC chip DS3231 is already setup the correct time</a:t>
            </a:r>
          </a:p>
          <a:p>
            <a:r>
              <a:rPr lang="en-US" dirty="0"/>
              <a:t>  //  See http://misclab.umeoce.maine.edu/boss/Arduino/bensguides/DS3231_Arduino_Clock_Instructions.pdf</a:t>
            </a:r>
          </a:p>
          <a:p>
            <a:r>
              <a:rPr lang="en-US" dirty="0"/>
              <a:t>  //  </a:t>
            </a:r>
            <a:r>
              <a:rPr lang="en-US" dirty="0" err="1"/>
              <a:t>Clock.setSecond</a:t>
            </a:r>
            <a:r>
              <a:rPr lang="en-US" dirty="0"/>
              <a:t>(00);//Set the second</a:t>
            </a:r>
          </a:p>
          <a:p>
            <a:r>
              <a:rPr lang="en-US" dirty="0"/>
              <a:t>  //  </a:t>
            </a:r>
            <a:r>
              <a:rPr lang="en-US" dirty="0" err="1"/>
              <a:t>Clock.setMinute</a:t>
            </a:r>
            <a:r>
              <a:rPr lang="en-US" dirty="0"/>
              <a:t>(04);//Set the minute</a:t>
            </a:r>
          </a:p>
          <a:p>
            <a:r>
              <a:rPr lang="en-US" dirty="0"/>
              <a:t>  //  </a:t>
            </a:r>
            <a:r>
              <a:rPr lang="en-US" dirty="0" err="1"/>
              <a:t>Clock.setHour</a:t>
            </a:r>
            <a:r>
              <a:rPr lang="en-US" dirty="0"/>
              <a:t>(11); //Set the hour</a:t>
            </a:r>
          </a:p>
          <a:p>
            <a:r>
              <a:rPr lang="en-US" dirty="0"/>
              <a:t>  //  </a:t>
            </a:r>
            <a:r>
              <a:rPr lang="en-US" dirty="0" err="1"/>
              <a:t>Clock.setDoW</a:t>
            </a:r>
            <a:r>
              <a:rPr lang="en-US" dirty="0"/>
              <a:t>(7); //Set the day of the week</a:t>
            </a:r>
          </a:p>
          <a:p>
            <a:r>
              <a:rPr lang="en-US" dirty="0"/>
              <a:t>  //  </a:t>
            </a:r>
            <a:r>
              <a:rPr lang="en-US" dirty="0" err="1"/>
              <a:t>Clock.setDate</a:t>
            </a:r>
            <a:r>
              <a:rPr lang="en-US" dirty="0"/>
              <a:t>(20); //Set the date of the month</a:t>
            </a:r>
          </a:p>
          <a:p>
            <a:r>
              <a:rPr lang="en-US" dirty="0"/>
              <a:t>  //  </a:t>
            </a:r>
            <a:r>
              <a:rPr lang="en-US" dirty="0" err="1"/>
              <a:t>Clock.setMonth</a:t>
            </a:r>
            <a:r>
              <a:rPr lang="en-US" dirty="0"/>
              <a:t>(3); //Set the month of the year</a:t>
            </a:r>
          </a:p>
          <a:p>
            <a:r>
              <a:rPr lang="en-US" dirty="0"/>
              <a:t>  //  </a:t>
            </a:r>
            <a:r>
              <a:rPr lang="en-US" dirty="0" err="1"/>
              <a:t>Clock.setYear</a:t>
            </a:r>
            <a:r>
              <a:rPr lang="en-US" dirty="0"/>
              <a:t>(22); //Set the year (Last two digits of the year)</a:t>
            </a:r>
          </a:p>
          <a:p>
            <a:r>
              <a:rPr lang="en-US" dirty="0"/>
              <a:t>}</a:t>
            </a:r>
          </a:p>
          <a:p>
            <a:r>
              <a:rPr lang="en-US" dirty="0"/>
              <a:t>// Time table</a:t>
            </a:r>
          </a:p>
          <a:p>
            <a:r>
              <a:rPr lang="en-US" dirty="0"/>
              <a:t>//int </a:t>
            </a:r>
            <a:r>
              <a:rPr lang="en-US" dirty="0" err="1"/>
              <a:t>on_off_time</a:t>
            </a:r>
            <a:r>
              <a:rPr lang="en-US" dirty="0"/>
              <a:t>[25]; // on off time, 1= on, 0=off, array assignment in setup() not here</a:t>
            </a:r>
          </a:p>
          <a:p>
            <a:endParaRPr lang="en-US" dirty="0"/>
          </a:p>
          <a:p>
            <a:r>
              <a:rPr lang="en-US" dirty="0"/>
              <a:t>void setup()</a:t>
            </a:r>
          </a:p>
          <a:p>
            <a:r>
              <a:rPr lang="en-US" dirty="0"/>
              <a:t>{</a:t>
            </a:r>
          </a:p>
          <a:p>
            <a:r>
              <a:rPr lang="en-US" dirty="0"/>
              <a:t>  </a:t>
            </a:r>
            <a:r>
              <a:rPr lang="en-US" dirty="0" err="1"/>
              <a:t>pinMode</a:t>
            </a:r>
            <a:r>
              <a:rPr lang="en-US" dirty="0"/>
              <a:t>(LED_1, OUTPUT);</a:t>
            </a:r>
          </a:p>
          <a:p>
            <a:r>
              <a:rPr lang="en-US" dirty="0"/>
              <a:t>  </a:t>
            </a:r>
            <a:r>
              <a:rPr lang="en-US" dirty="0" err="1"/>
              <a:t>Serial.begin</a:t>
            </a:r>
            <a:r>
              <a:rPr lang="en-US" dirty="0"/>
              <a:t>(9600);</a:t>
            </a:r>
          </a:p>
          <a:p>
            <a:r>
              <a:rPr lang="en-US" dirty="0"/>
              <a:t>  // </a:t>
            </a:r>
            <a:r>
              <a:rPr lang="en-US" dirty="0" err="1"/>
              <a:t>init</a:t>
            </a:r>
            <a:r>
              <a:rPr lang="en-US" dirty="0"/>
              <a:t> servo -------------------1---------------------</a:t>
            </a:r>
          </a:p>
          <a:p>
            <a:r>
              <a:rPr lang="en-US" dirty="0"/>
              <a:t>  Servo1.attach(</a:t>
            </a:r>
            <a:r>
              <a:rPr lang="en-US" dirty="0" err="1"/>
              <a:t>servoPin</a:t>
            </a:r>
            <a:r>
              <a:rPr lang="en-US" dirty="0"/>
              <a:t>);</a:t>
            </a:r>
          </a:p>
          <a:p>
            <a:r>
              <a:rPr lang="en-US" dirty="0"/>
              <a:t>  // initialize the lcd ---------2---------------------</a:t>
            </a:r>
          </a:p>
          <a:p>
            <a:r>
              <a:rPr lang="en-US" dirty="0"/>
              <a:t>  </a:t>
            </a:r>
            <a:r>
              <a:rPr lang="en-US" dirty="0" err="1"/>
              <a:t>lcd.init</a:t>
            </a:r>
            <a:r>
              <a:rPr lang="en-US" dirty="0"/>
              <a:t>();</a:t>
            </a:r>
          </a:p>
          <a:p>
            <a:r>
              <a:rPr lang="en-US" dirty="0"/>
              <a:t>  </a:t>
            </a:r>
            <a:r>
              <a:rPr lang="en-US" dirty="0" err="1"/>
              <a:t>lcd.backlight</a:t>
            </a:r>
            <a:r>
              <a:rPr lang="en-US" dirty="0"/>
              <a:t>();</a:t>
            </a:r>
          </a:p>
          <a:p>
            <a:r>
              <a:rPr lang="en-US" dirty="0"/>
              <a:t>  </a:t>
            </a:r>
            <a:r>
              <a:rPr lang="en-US" dirty="0" err="1"/>
              <a:t>lcd.setCursor</a:t>
            </a:r>
            <a:r>
              <a:rPr lang="en-US" dirty="0"/>
              <a:t>(2, 0); //first row: line 0,cursor index 3. first </a:t>
            </a:r>
            <a:r>
              <a:rPr lang="en-US" dirty="0" err="1"/>
              <a:t>postion</a:t>
            </a:r>
            <a:r>
              <a:rPr lang="en-US" dirty="0"/>
              <a:t> is index 0</a:t>
            </a:r>
          </a:p>
          <a:p>
            <a:r>
              <a:rPr lang="en-US" dirty="0"/>
              <a:t>  </a:t>
            </a:r>
            <a:r>
              <a:rPr lang="en-US" dirty="0" err="1"/>
              <a:t>lcd.print</a:t>
            </a:r>
            <a:r>
              <a:rPr lang="en-US" dirty="0"/>
              <a:t>("Ver. 22.3.22b");</a:t>
            </a:r>
          </a:p>
          <a:p>
            <a:r>
              <a:rPr lang="en-US" dirty="0"/>
              <a:t>  </a:t>
            </a:r>
            <a:r>
              <a:rPr lang="en-US" dirty="0" err="1"/>
              <a:t>lcd.setCursor</a:t>
            </a:r>
            <a:r>
              <a:rPr lang="en-US" dirty="0"/>
              <a:t>(2, 1); //second row : line 1, position index 2</a:t>
            </a:r>
          </a:p>
          <a:p>
            <a:r>
              <a:rPr lang="en-US" dirty="0"/>
              <a:t>  </a:t>
            </a:r>
            <a:r>
              <a:rPr lang="en-US" dirty="0" err="1"/>
              <a:t>lcd.print</a:t>
            </a:r>
            <a:r>
              <a:rPr lang="en-US" dirty="0"/>
              <a:t>("by: KH WONG");</a:t>
            </a:r>
          </a:p>
          <a:p>
            <a:r>
              <a:rPr lang="en-US" dirty="0"/>
              <a:t>  delay(1000);</a:t>
            </a:r>
          </a:p>
          <a:p>
            <a:r>
              <a:rPr lang="en-US" dirty="0"/>
              <a:t>  </a:t>
            </a:r>
            <a:r>
              <a:rPr lang="en-US" dirty="0" err="1"/>
              <a:t>lcd.clear</a:t>
            </a:r>
            <a:r>
              <a:rPr lang="en-US" dirty="0"/>
              <a:t> ();</a:t>
            </a:r>
          </a:p>
          <a:p>
            <a:r>
              <a:rPr lang="en-US" dirty="0"/>
              <a:t>  </a:t>
            </a:r>
            <a:r>
              <a:rPr lang="en-US" dirty="0" err="1"/>
              <a:t>pinMode</a:t>
            </a:r>
            <a:r>
              <a:rPr lang="en-US" dirty="0"/>
              <a:t>(8, INPUT_PULLUP); //testing input , press once  servo toggle</a:t>
            </a:r>
          </a:p>
          <a:p>
            <a:r>
              <a:rPr lang="en-US" dirty="0"/>
              <a:t>  //setup RTC -------------------3---------------------</a:t>
            </a:r>
          </a:p>
          <a:p>
            <a:r>
              <a:rPr lang="en-US" dirty="0"/>
              <a:t>  setup_RTC_DS3231();//////////////////</a:t>
            </a:r>
          </a:p>
          <a:p>
            <a:r>
              <a:rPr lang="en-US" dirty="0"/>
              <a:t>  Servo1.write(180); // reset to off position, jus </a:t>
            </a:r>
            <a:r>
              <a:rPr lang="en-US" dirty="0" err="1"/>
              <a:t>tomake</a:t>
            </a:r>
            <a:r>
              <a:rPr lang="en-US" dirty="0"/>
              <a:t> sure</a:t>
            </a:r>
          </a:p>
          <a:p>
            <a:r>
              <a:rPr lang="en-US" dirty="0"/>
              <a:t>}</a:t>
            </a:r>
          </a:p>
          <a:p>
            <a:r>
              <a:rPr lang="en-US" dirty="0"/>
              <a:t>//**************************************************************</a:t>
            </a:r>
          </a:p>
          <a:p>
            <a:r>
              <a:rPr lang="en-US" dirty="0"/>
              <a:t>///////////overall loop /////////////////////////</a:t>
            </a:r>
          </a:p>
          <a:p>
            <a:endParaRPr lang="en-US" dirty="0"/>
          </a:p>
          <a:p>
            <a:r>
              <a:rPr lang="en-US" dirty="0"/>
              <a:t>//int </a:t>
            </a:r>
            <a:r>
              <a:rPr lang="en-US" dirty="0" err="1"/>
              <a:t>hour_counter</a:t>
            </a:r>
            <a:r>
              <a:rPr lang="en-US" dirty="0"/>
              <a:t> = 0;</a:t>
            </a:r>
          </a:p>
          <a:p>
            <a:r>
              <a:rPr lang="en-US" dirty="0"/>
              <a:t>int  </a:t>
            </a:r>
            <a:r>
              <a:rPr lang="en-US" dirty="0" err="1"/>
              <a:t>old_hour</a:t>
            </a:r>
            <a:r>
              <a:rPr lang="en-US" dirty="0"/>
              <a:t>, hour;</a:t>
            </a:r>
          </a:p>
          <a:p>
            <a:r>
              <a:rPr lang="en-US" dirty="0"/>
              <a:t>void loop() {</a:t>
            </a:r>
          </a:p>
          <a:p>
            <a:r>
              <a:rPr lang="en-US" dirty="0"/>
              <a:t>  </a:t>
            </a:r>
            <a:r>
              <a:rPr lang="en-US" dirty="0" err="1"/>
              <a:t>LDR_val</a:t>
            </a:r>
            <a:r>
              <a:rPr lang="en-US" dirty="0"/>
              <a:t> = </a:t>
            </a:r>
            <a:r>
              <a:rPr lang="en-US" dirty="0" err="1"/>
              <a:t>analogRead</a:t>
            </a:r>
            <a:r>
              <a:rPr lang="en-US" dirty="0"/>
              <a:t>(</a:t>
            </a:r>
            <a:r>
              <a:rPr lang="en-US" dirty="0" err="1"/>
              <a:t>analogPin</a:t>
            </a:r>
            <a:r>
              <a:rPr lang="en-US" dirty="0"/>
              <a:t>);  // read the input pin</a:t>
            </a:r>
          </a:p>
          <a:p>
            <a:r>
              <a:rPr lang="en-US" dirty="0"/>
              <a:t>  //  </a:t>
            </a:r>
            <a:r>
              <a:rPr lang="en-US" dirty="0" err="1"/>
              <a:t>Serial.print</a:t>
            </a:r>
            <a:r>
              <a:rPr lang="en-US" dirty="0"/>
              <a:t>("--1. light sensor </a:t>
            </a:r>
            <a:r>
              <a:rPr lang="en-US" dirty="0" err="1"/>
              <a:t>LDR_val</a:t>
            </a:r>
            <a:r>
              <a:rPr lang="en-US" dirty="0"/>
              <a:t> = ");</a:t>
            </a:r>
          </a:p>
          <a:p>
            <a:r>
              <a:rPr lang="en-US" dirty="0"/>
              <a:t>  //  </a:t>
            </a:r>
            <a:r>
              <a:rPr lang="en-US" dirty="0" err="1"/>
              <a:t>Serial.println</a:t>
            </a:r>
            <a:r>
              <a:rPr lang="en-US" dirty="0"/>
              <a:t>(</a:t>
            </a:r>
            <a:r>
              <a:rPr lang="en-US" dirty="0" err="1"/>
              <a:t>LDR_val</a:t>
            </a:r>
            <a:r>
              <a:rPr lang="en-US" dirty="0"/>
              <a:t>);</a:t>
            </a:r>
          </a:p>
          <a:p>
            <a:r>
              <a:rPr lang="en-US" dirty="0"/>
              <a:t>  //  </a:t>
            </a:r>
            <a:r>
              <a:rPr lang="en-US" dirty="0" err="1"/>
              <a:t>Serial.println</a:t>
            </a:r>
            <a:r>
              <a:rPr lang="en-US" dirty="0"/>
              <a:t>("");</a:t>
            </a:r>
          </a:p>
          <a:p>
            <a:endParaRPr lang="en-US" dirty="0"/>
          </a:p>
          <a:p>
            <a:r>
              <a:rPr lang="en-US" dirty="0"/>
              <a:t>  //  if (</a:t>
            </a:r>
            <a:r>
              <a:rPr lang="en-US" dirty="0" err="1"/>
              <a:t>LDR_val</a:t>
            </a:r>
            <a:r>
              <a:rPr lang="en-US" dirty="0"/>
              <a:t> &lt; 200)</a:t>
            </a:r>
          </a:p>
          <a:p>
            <a:r>
              <a:rPr lang="en-US" dirty="0"/>
              <a:t>  //    </a:t>
            </a:r>
            <a:r>
              <a:rPr lang="en-US" dirty="0" err="1"/>
              <a:t>digitalWrite</a:t>
            </a:r>
            <a:r>
              <a:rPr lang="en-US" dirty="0"/>
              <a:t>(LED_1, HIGH);</a:t>
            </a:r>
          </a:p>
          <a:p>
            <a:r>
              <a:rPr lang="en-US" dirty="0"/>
              <a:t>  //  else</a:t>
            </a:r>
          </a:p>
          <a:p>
            <a:r>
              <a:rPr lang="en-US" dirty="0"/>
              <a:t>  //    </a:t>
            </a:r>
            <a:r>
              <a:rPr lang="en-US" dirty="0" err="1"/>
              <a:t>digitalWrite</a:t>
            </a:r>
            <a:r>
              <a:rPr lang="en-US" dirty="0"/>
              <a:t>(LED_1, LOW);</a:t>
            </a:r>
          </a:p>
          <a:p>
            <a:endParaRPr lang="en-US" dirty="0"/>
          </a:p>
          <a:p>
            <a:r>
              <a:rPr lang="en-US" dirty="0"/>
              <a:t>  // delay(1000);</a:t>
            </a:r>
          </a:p>
          <a:p>
            <a:endParaRPr lang="en-US" dirty="0"/>
          </a:p>
          <a:p>
            <a:r>
              <a:rPr lang="en-US" dirty="0"/>
              <a:t>  </a:t>
            </a:r>
            <a:r>
              <a:rPr lang="en-US" dirty="0" err="1"/>
              <a:t>DHT_display_serial_LCD</a:t>
            </a:r>
            <a:r>
              <a:rPr lang="en-US" dirty="0"/>
              <a:t>();</a:t>
            </a:r>
          </a:p>
          <a:p>
            <a:r>
              <a:rPr lang="en-US" dirty="0"/>
              <a:t>  //</a:t>
            </a:r>
            <a:r>
              <a:rPr lang="en-US" dirty="0" err="1"/>
              <a:t>Serial.println</a:t>
            </a:r>
            <a:r>
              <a:rPr lang="en-US" dirty="0"/>
              <a:t>("............................");</a:t>
            </a:r>
          </a:p>
          <a:p>
            <a:endParaRPr lang="en-US" dirty="0"/>
          </a:p>
          <a:p>
            <a:r>
              <a:rPr lang="en-US" dirty="0"/>
              <a:t>  // delay(1000);;</a:t>
            </a:r>
          </a:p>
          <a:p>
            <a:r>
              <a:rPr lang="en-US" dirty="0"/>
              <a:t>  </a:t>
            </a:r>
            <a:r>
              <a:rPr lang="en-US" dirty="0" err="1"/>
              <a:t>RTC_loop_display</a:t>
            </a:r>
            <a:r>
              <a:rPr lang="en-US" dirty="0"/>
              <a:t>();</a:t>
            </a:r>
          </a:p>
          <a:p>
            <a:endParaRPr lang="en-US" dirty="0"/>
          </a:p>
          <a:p>
            <a:r>
              <a:rPr lang="en-US" dirty="0"/>
              <a:t>  hour = </a:t>
            </a:r>
            <a:r>
              <a:rPr lang="en-US" dirty="0" err="1"/>
              <a:t>Clock.getHour</a:t>
            </a:r>
            <a:r>
              <a:rPr lang="en-US" dirty="0"/>
              <a:t>(h12, PM); // current hour</a:t>
            </a:r>
          </a:p>
          <a:p>
            <a:r>
              <a:rPr lang="en-US" dirty="0"/>
              <a:t>  </a:t>
            </a:r>
            <a:r>
              <a:rPr lang="en-US" dirty="0" err="1"/>
              <a:t>Serial.print</a:t>
            </a:r>
            <a:r>
              <a:rPr lang="en-US" dirty="0"/>
              <a:t>("\n"); </a:t>
            </a:r>
            <a:r>
              <a:rPr lang="en-US" dirty="0" err="1"/>
              <a:t>Serial.print</a:t>
            </a:r>
            <a:r>
              <a:rPr lang="en-US" dirty="0"/>
              <a:t>("</a:t>
            </a:r>
            <a:r>
              <a:rPr lang="en-US" dirty="0" err="1"/>
              <a:t>oldhour</a:t>
            </a:r>
            <a:r>
              <a:rPr lang="en-US" dirty="0"/>
              <a:t>=");</a:t>
            </a:r>
          </a:p>
          <a:p>
            <a:r>
              <a:rPr lang="en-US" dirty="0"/>
              <a:t>  </a:t>
            </a:r>
            <a:r>
              <a:rPr lang="en-US" dirty="0" err="1"/>
              <a:t>Serial.print</a:t>
            </a:r>
            <a:r>
              <a:rPr lang="en-US" dirty="0"/>
              <a:t>(</a:t>
            </a:r>
            <a:r>
              <a:rPr lang="en-US" dirty="0" err="1"/>
              <a:t>old_hour</a:t>
            </a:r>
            <a:r>
              <a:rPr lang="en-US" dirty="0"/>
              <a:t>);</a:t>
            </a:r>
          </a:p>
          <a:p>
            <a:r>
              <a:rPr lang="en-US" dirty="0"/>
              <a:t>  </a:t>
            </a:r>
            <a:r>
              <a:rPr lang="en-US" dirty="0" err="1"/>
              <a:t>Serial.print</a:t>
            </a:r>
            <a:r>
              <a:rPr lang="en-US" dirty="0"/>
              <a:t>("\n");</a:t>
            </a:r>
          </a:p>
          <a:p>
            <a:r>
              <a:rPr lang="en-US" dirty="0"/>
              <a:t>  </a:t>
            </a:r>
            <a:r>
              <a:rPr lang="en-US" dirty="0" err="1"/>
              <a:t>Serial.print</a:t>
            </a:r>
            <a:r>
              <a:rPr lang="en-US" dirty="0"/>
              <a:t>("==========================================");</a:t>
            </a:r>
          </a:p>
          <a:p>
            <a:r>
              <a:rPr lang="en-US" dirty="0"/>
              <a:t>  </a:t>
            </a:r>
            <a:r>
              <a:rPr lang="en-US" dirty="0" err="1"/>
              <a:t>Serial.print</a:t>
            </a:r>
            <a:r>
              <a:rPr lang="en-US" dirty="0"/>
              <a:t>("hour=");</a:t>
            </a:r>
          </a:p>
          <a:p>
            <a:r>
              <a:rPr lang="en-US" dirty="0"/>
              <a:t>  </a:t>
            </a:r>
            <a:r>
              <a:rPr lang="en-US" dirty="0" err="1"/>
              <a:t>Serial.print</a:t>
            </a:r>
            <a:r>
              <a:rPr lang="en-US" dirty="0"/>
              <a:t>(hour);</a:t>
            </a:r>
          </a:p>
          <a:p>
            <a:endParaRPr lang="en-US" dirty="0"/>
          </a:p>
          <a:p>
            <a:r>
              <a:rPr lang="en-US" dirty="0"/>
              <a:t>  </a:t>
            </a:r>
            <a:r>
              <a:rPr lang="en-US" dirty="0" err="1"/>
              <a:t>Serial.print</a:t>
            </a:r>
            <a:r>
              <a:rPr lang="en-US" dirty="0"/>
              <a:t>("\n");</a:t>
            </a:r>
          </a:p>
          <a:p>
            <a:r>
              <a:rPr lang="en-US" dirty="0"/>
              <a:t>  </a:t>
            </a:r>
            <a:r>
              <a:rPr lang="en-US" dirty="0" err="1"/>
              <a:t>Serial.print</a:t>
            </a:r>
            <a:r>
              <a:rPr lang="en-US" dirty="0"/>
              <a:t>("\n");</a:t>
            </a:r>
          </a:p>
          <a:p>
            <a:r>
              <a:rPr lang="en-US" dirty="0"/>
              <a:t>  </a:t>
            </a:r>
            <a:r>
              <a:rPr lang="en-US" dirty="0" err="1"/>
              <a:t>Serial.print</a:t>
            </a:r>
            <a:r>
              <a:rPr lang="en-US" dirty="0"/>
              <a:t>("\n");</a:t>
            </a:r>
          </a:p>
          <a:p>
            <a:r>
              <a:rPr lang="en-US" dirty="0"/>
              <a:t>  ////////////////////////////////////////////////////////////////////////////////////////</a:t>
            </a:r>
          </a:p>
          <a:p>
            <a:r>
              <a:rPr lang="en-US" dirty="0"/>
              <a:t>  int </a:t>
            </a:r>
            <a:r>
              <a:rPr lang="en-US" dirty="0" err="1"/>
              <a:t>switch_time</a:t>
            </a:r>
            <a:r>
              <a:rPr lang="en-US" dirty="0"/>
              <a:t>[] = {  0, 4, 8, 12, 16, 20}; //this list starts from 1 not 0,the array elements are indexed from 0</a:t>
            </a:r>
          </a:p>
          <a:p>
            <a:r>
              <a:rPr lang="en-US" dirty="0"/>
              <a:t>  if ((</a:t>
            </a:r>
            <a:r>
              <a:rPr lang="en-US" dirty="0" err="1"/>
              <a:t>switch_time</a:t>
            </a:r>
            <a:r>
              <a:rPr lang="en-US" dirty="0"/>
              <a:t>[0]  &lt;= hour &amp;&amp; hour &lt; </a:t>
            </a:r>
            <a:r>
              <a:rPr lang="en-US" dirty="0" err="1"/>
              <a:t>switch_time</a:t>
            </a:r>
            <a:r>
              <a:rPr lang="en-US" dirty="0"/>
              <a:t>[1]) ||</a:t>
            </a:r>
          </a:p>
          <a:p>
            <a:r>
              <a:rPr lang="en-US" dirty="0"/>
              <a:t>      (</a:t>
            </a:r>
            <a:r>
              <a:rPr lang="en-US" dirty="0" err="1"/>
              <a:t>switch_time</a:t>
            </a:r>
            <a:r>
              <a:rPr lang="en-US" dirty="0"/>
              <a:t>[2]  &lt;= hour &amp;&amp; hour &lt; </a:t>
            </a:r>
            <a:r>
              <a:rPr lang="en-US" dirty="0" err="1"/>
              <a:t>switch_time</a:t>
            </a:r>
            <a:r>
              <a:rPr lang="en-US" dirty="0"/>
              <a:t>[3]) ||</a:t>
            </a:r>
          </a:p>
          <a:p>
            <a:r>
              <a:rPr lang="en-US" dirty="0"/>
              <a:t>      (</a:t>
            </a:r>
            <a:r>
              <a:rPr lang="en-US" dirty="0" err="1"/>
              <a:t>switch_time</a:t>
            </a:r>
            <a:r>
              <a:rPr lang="en-US" dirty="0"/>
              <a:t>[4]  &lt;= hour &amp;&amp; hour &lt; </a:t>
            </a:r>
            <a:r>
              <a:rPr lang="en-US" dirty="0" err="1"/>
              <a:t>switch_time</a:t>
            </a:r>
            <a:r>
              <a:rPr lang="en-US" dirty="0"/>
              <a:t>[5]) )</a:t>
            </a:r>
          </a:p>
          <a:p>
            <a:r>
              <a:rPr lang="en-US" dirty="0"/>
              <a:t>  {toggle_led_1();</a:t>
            </a:r>
          </a:p>
          <a:p>
            <a:r>
              <a:rPr lang="en-US" dirty="0"/>
              <a:t>    //</a:t>
            </a:r>
            <a:r>
              <a:rPr lang="en-US" dirty="0" err="1"/>
              <a:t>digitalWrite</a:t>
            </a:r>
            <a:r>
              <a:rPr lang="en-US" dirty="0"/>
              <a:t>(LED_1, HIGH);//.turn on led if it is on time</a:t>
            </a:r>
          </a:p>
          <a:p>
            <a:r>
              <a:rPr lang="en-US" dirty="0"/>
              <a:t>  }</a:t>
            </a:r>
          </a:p>
          <a:p>
            <a:r>
              <a:rPr lang="en-US" dirty="0"/>
              <a:t>  else {</a:t>
            </a:r>
          </a:p>
          <a:p>
            <a:r>
              <a:rPr lang="en-US" dirty="0"/>
              <a:t>    </a:t>
            </a:r>
            <a:r>
              <a:rPr lang="en-US" dirty="0" err="1"/>
              <a:t>digitalWrite</a:t>
            </a:r>
            <a:r>
              <a:rPr lang="en-US" dirty="0"/>
              <a:t>(LED_1, LOW);//.turn off led if it is off time</a:t>
            </a:r>
          </a:p>
          <a:p>
            <a:r>
              <a:rPr lang="en-US" dirty="0"/>
              <a:t>  }</a:t>
            </a:r>
          </a:p>
          <a:p>
            <a:r>
              <a:rPr lang="en-US" dirty="0"/>
              <a:t>  ////////////////////////////////////////////////////////////////////////////////////////////////////////</a:t>
            </a:r>
          </a:p>
          <a:p>
            <a:r>
              <a:rPr lang="en-US" dirty="0"/>
              <a:t>  if ((</a:t>
            </a:r>
            <a:r>
              <a:rPr lang="en-US" dirty="0" err="1"/>
              <a:t>old_hour</a:t>
            </a:r>
            <a:r>
              <a:rPr lang="en-US" dirty="0"/>
              <a:t> == 23                 &amp;&amp; hour == </a:t>
            </a:r>
            <a:r>
              <a:rPr lang="en-US" dirty="0" err="1"/>
              <a:t>switch_time</a:t>
            </a:r>
            <a:r>
              <a:rPr lang="en-US" dirty="0"/>
              <a:t>[0]) || //</a:t>
            </a:r>
          </a:p>
          <a:p>
            <a:r>
              <a:rPr lang="en-US" dirty="0"/>
              <a:t>      (</a:t>
            </a:r>
            <a:r>
              <a:rPr lang="en-US" dirty="0" err="1"/>
              <a:t>old_hour</a:t>
            </a:r>
            <a:r>
              <a:rPr lang="en-US" dirty="0"/>
              <a:t> == </a:t>
            </a:r>
            <a:r>
              <a:rPr lang="en-US" dirty="0" err="1"/>
              <a:t>switch_time</a:t>
            </a:r>
            <a:r>
              <a:rPr lang="en-US" dirty="0"/>
              <a:t>[1] - 1 &amp;&amp; hour == </a:t>
            </a:r>
            <a:r>
              <a:rPr lang="en-US" dirty="0" err="1"/>
              <a:t>switch_time</a:t>
            </a:r>
            <a:r>
              <a:rPr lang="en-US" dirty="0"/>
              <a:t>[1]) ||</a:t>
            </a:r>
          </a:p>
          <a:p>
            <a:r>
              <a:rPr lang="en-US" dirty="0"/>
              <a:t>      (</a:t>
            </a:r>
            <a:r>
              <a:rPr lang="en-US" dirty="0" err="1"/>
              <a:t>old_hour</a:t>
            </a:r>
            <a:r>
              <a:rPr lang="en-US" dirty="0"/>
              <a:t> == </a:t>
            </a:r>
            <a:r>
              <a:rPr lang="en-US" dirty="0" err="1"/>
              <a:t>switch_time</a:t>
            </a:r>
            <a:r>
              <a:rPr lang="en-US" dirty="0"/>
              <a:t>[2] - 1 &amp;&amp; hour == </a:t>
            </a:r>
            <a:r>
              <a:rPr lang="en-US" dirty="0" err="1"/>
              <a:t>switch_time</a:t>
            </a:r>
            <a:r>
              <a:rPr lang="en-US" dirty="0"/>
              <a:t>[2]) ||</a:t>
            </a:r>
          </a:p>
          <a:p>
            <a:r>
              <a:rPr lang="en-US" dirty="0"/>
              <a:t>      (</a:t>
            </a:r>
            <a:r>
              <a:rPr lang="en-US" dirty="0" err="1"/>
              <a:t>old_hour</a:t>
            </a:r>
            <a:r>
              <a:rPr lang="en-US" dirty="0"/>
              <a:t> == </a:t>
            </a:r>
            <a:r>
              <a:rPr lang="en-US" dirty="0" err="1"/>
              <a:t>switch_time</a:t>
            </a:r>
            <a:r>
              <a:rPr lang="en-US" dirty="0"/>
              <a:t>[3] - 1 &amp;&amp; hour == </a:t>
            </a:r>
            <a:r>
              <a:rPr lang="en-US" dirty="0" err="1"/>
              <a:t>switch_time</a:t>
            </a:r>
            <a:r>
              <a:rPr lang="en-US" dirty="0"/>
              <a:t>[3]) ||</a:t>
            </a:r>
          </a:p>
          <a:p>
            <a:r>
              <a:rPr lang="en-US" dirty="0"/>
              <a:t>      (</a:t>
            </a:r>
            <a:r>
              <a:rPr lang="en-US" dirty="0" err="1"/>
              <a:t>old_hour</a:t>
            </a:r>
            <a:r>
              <a:rPr lang="en-US" dirty="0"/>
              <a:t> == </a:t>
            </a:r>
            <a:r>
              <a:rPr lang="en-US" dirty="0" err="1"/>
              <a:t>switch_time</a:t>
            </a:r>
            <a:r>
              <a:rPr lang="en-US" dirty="0"/>
              <a:t>[4] - 1 &amp;&amp; hour == </a:t>
            </a:r>
            <a:r>
              <a:rPr lang="en-US" dirty="0" err="1"/>
              <a:t>switch_time</a:t>
            </a:r>
            <a:r>
              <a:rPr lang="en-US" dirty="0"/>
              <a:t>[4]) ||</a:t>
            </a:r>
          </a:p>
          <a:p>
            <a:r>
              <a:rPr lang="en-US" dirty="0"/>
              <a:t>      (</a:t>
            </a:r>
            <a:r>
              <a:rPr lang="en-US" dirty="0" err="1"/>
              <a:t>old_hour</a:t>
            </a:r>
            <a:r>
              <a:rPr lang="en-US" dirty="0"/>
              <a:t> == </a:t>
            </a:r>
            <a:r>
              <a:rPr lang="en-US" dirty="0" err="1"/>
              <a:t>switch_time</a:t>
            </a:r>
            <a:r>
              <a:rPr lang="en-US" dirty="0"/>
              <a:t>[5] - 1 &amp;&amp; hour == </a:t>
            </a:r>
            <a:r>
              <a:rPr lang="en-US" dirty="0" err="1"/>
              <a:t>switch_time</a:t>
            </a:r>
            <a:r>
              <a:rPr lang="en-US" dirty="0"/>
              <a:t>[5])  )</a:t>
            </a:r>
          </a:p>
          <a:p>
            <a:r>
              <a:rPr lang="en-US" dirty="0"/>
              <a:t>  {</a:t>
            </a:r>
          </a:p>
          <a:p>
            <a:r>
              <a:rPr lang="en-US" dirty="0"/>
              <a:t>    </a:t>
            </a:r>
            <a:r>
              <a:rPr lang="en-US" dirty="0" err="1"/>
              <a:t>toggle_servo</a:t>
            </a:r>
            <a:r>
              <a:rPr lang="en-US" dirty="0"/>
              <a:t>() ;</a:t>
            </a:r>
          </a:p>
          <a:p>
            <a:r>
              <a:rPr lang="en-US" dirty="0"/>
              <a:t>  }</a:t>
            </a:r>
          </a:p>
          <a:p>
            <a:r>
              <a:rPr lang="en-US" dirty="0"/>
              <a:t>  </a:t>
            </a:r>
            <a:r>
              <a:rPr lang="en-US" dirty="0" err="1"/>
              <a:t>old_hour</a:t>
            </a:r>
            <a:r>
              <a:rPr lang="en-US" dirty="0"/>
              <a:t> = hour;</a:t>
            </a:r>
          </a:p>
          <a:p>
            <a:endParaRPr lang="en-US" dirty="0"/>
          </a:p>
          <a:p>
            <a:r>
              <a:rPr lang="en-US" dirty="0"/>
              <a:t>  ///////////testing switch (yellow reset switch, pressed once to toggle servo///</a:t>
            </a:r>
          </a:p>
          <a:p>
            <a:r>
              <a:rPr lang="en-US" dirty="0"/>
              <a:t>  if (</a:t>
            </a:r>
            <a:r>
              <a:rPr lang="en-US" dirty="0" err="1"/>
              <a:t>digitalRead</a:t>
            </a:r>
            <a:r>
              <a:rPr lang="en-US" dirty="0"/>
              <a:t>(8) == LOW) {//it is normally HIGH, when pressed it is  LOW</a:t>
            </a:r>
          </a:p>
          <a:p>
            <a:r>
              <a:rPr lang="en-US" dirty="0"/>
              <a:t>    </a:t>
            </a:r>
            <a:r>
              <a:rPr lang="en-US" dirty="0" err="1"/>
              <a:t>toggle_servo</a:t>
            </a:r>
            <a:r>
              <a:rPr lang="en-US" dirty="0"/>
              <a:t>() ;</a:t>
            </a:r>
          </a:p>
          <a:p>
            <a:r>
              <a:rPr lang="en-US" dirty="0"/>
              <a:t>    </a:t>
            </a:r>
            <a:r>
              <a:rPr lang="en-US" dirty="0" err="1"/>
              <a:t>Serial.print</a:t>
            </a:r>
            <a:r>
              <a:rPr lang="en-US" dirty="0"/>
              <a:t>("</a:t>
            </a:r>
            <a:r>
              <a:rPr lang="en-US" dirty="0" err="1"/>
              <a:t>digitalRead</a:t>
            </a:r>
            <a:r>
              <a:rPr lang="en-US" dirty="0"/>
              <a:t>(8) == LOW \n ");</a:t>
            </a:r>
          </a:p>
          <a:p>
            <a:endParaRPr lang="en-US" dirty="0"/>
          </a:p>
          <a:p>
            <a:r>
              <a:rPr lang="en-US" dirty="0"/>
              <a:t>  }</a:t>
            </a:r>
          </a:p>
          <a:p>
            <a:r>
              <a:rPr lang="en-US" dirty="0"/>
              <a:t>  delay(100);</a:t>
            </a:r>
          </a:p>
          <a:p>
            <a:r>
              <a:rPr lang="en-US" dirty="0"/>
              <a:t>  //toggle_led_1();</a:t>
            </a:r>
          </a:p>
          <a:p>
            <a:r>
              <a:rPr lang="en-US" dirty="0"/>
              <a:t>}</a:t>
            </a:r>
          </a:p>
          <a:p>
            <a:r>
              <a:rPr lang="en-US" dirty="0"/>
              <a:t>//////////////////////////////////////////////////////////////////</a:t>
            </a:r>
          </a:p>
          <a:p>
            <a:r>
              <a:rPr lang="en-US" dirty="0"/>
              <a:t>byte </a:t>
            </a:r>
            <a:r>
              <a:rPr lang="en-US" dirty="0" err="1"/>
              <a:t>led_count</a:t>
            </a:r>
            <a:r>
              <a:rPr lang="en-US" dirty="0"/>
              <a:t>;</a:t>
            </a:r>
          </a:p>
          <a:p>
            <a:r>
              <a:rPr lang="en-US" dirty="0"/>
              <a:t>void toggle_led_1()</a:t>
            </a:r>
          </a:p>
          <a:p>
            <a:r>
              <a:rPr lang="en-US" dirty="0"/>
              <a:t>{ </a:t>
            </a:r>
            <a:r>
              <a:rPr lang="en-US" dirty="0" err="1"/>
              <a:t>led_count</a:t>
            </a:r>
            <a:r>
              <a:rPr lang="en-US" dirty="0"/>
              <a:t>++;</a:t>
            </a:r>
          </a:p>
          <a:p>
            <a:r>
              <a:rPr lang="en-US" dirty="0"/>
              <a:t>   if ((</a:t>
            </a:r>
            <a:r>
              <a:rPr lang="en-US" dirty="0" err="1"/>
              <a:t>led_count</a:t>
            </a:r>
            <a:r>
              <a:rPr lang="en-US" dirty="0"/>
              <a:t> %2)==1){</a:t>
            </a:r>
          </a:p>
          <a:p>
            <a:r>
              <a:rPr lang="en-US" dirty="0"/>
              <a:t>    </a:t>
            </a:r>
            <a:r>
              <a:rPr lang="en-US" dirty="0" err="1"/>
              <a:t>digitalWrite</a:t>
            </a:r>
            <a:r>
              <a:rPr lang="en-US" dirty="0"/>
              <a:t>(LED_1, HIGH);//.turn on led if it is on time</a:t>
            </a:r>
          </a:p>
          <a:p>
            <a:r>
              <a:rPr lang="en-US" dirty="0"/>
              <a:t>  }</a:t>
            </a:r>
          </a:p>
          <a:p>
            <a:r>
              <a:rPr lang="en-US" dirty="0"/>
              <a:t>  else {</a:t>
            </a:r>
          </a:p>
          <a:p>
            <a:r>
              <a:rPr lang="en-US" dirty="0"/>
              <a:t>    </a:t>
            </a:r>
            <a:r>
              <a:rPr lang="en-US" dirty="0" err="1"/>
              <a:t>digitalWrite</a:t>
            </a:r>
            <a:r>
              <a:rPr lang="en-US" dirty="0"/>
              <a:t>(LED_1,LOW);//.turn on led if it is on time</a:t>
            </a:r>
          </a:p>
          <a:p>
            <a:r>
              <a:rPr lang="en-US" dirty="0"/>
              <a:t>  }</a:t>
            </a:r>
          </a:p>
          <a:p>
            <a:r>
              <a:rPr lang="en-US" dirty="0"/>
              <a:t>}</a:t>
            </a:r>
          </a:p>
          <a:p>
            <a:endParaRPr lang="en-US" dirty="0"/>
          </a:p>
          <a:p>
            <a:r>
              <a:rPr lang="en-US" dirty="0"/>
              <a:t>//========================================================================</a:t>
            </a:r>
          </a:p>
          <a:p>
            <a:r>
              <a:rPr lang="en-US" dirty="0"/>
              <a:t>void </a:t>
            </a:r>
            <a:r>
              <a:rPr lang="en-US" dirty="0" err="1"/>
              <a:t>toggle_servo</a:t>
            </a:r>
            <a:r>
              <a:rPr lang="en-US" dirty="0"/>
              <a:t>() // turn on/off dehumidifier</a:t>
            </a:r>
          </a:p>
          <a:p>
            <a:r>
              <a:rPr lang="en-US" dirty="0"/>
              <a:t>{</a:t>
            </a:r>
          </a:p>
          <a:p>
            <a:r>
              <a:rPr lang="en-US" dirty="0"/>
              <a:t>  Servo1.write(180);</a:t>
            </a:r>
          </a:p>
          <a:p>
            <a:r>
              <a:rPr lang="en-US" dirty="0"/>
              <a:t>  delay(1000);</a:t>
            </a:r>
          </a:p>
          <a:p>
            <a:r>
              <a:rPr lang="en-US" dirty="0"/>
              <a:t>  Servo1.write(0);</a:t>
            </a:r>
          </a:p>
          <a:p>
            <a:r>
              <a:rPr lang="en-US" dirty="0"/>
              <a:t>  delay(1000);</a:t>
            </a:r>
          </a:p>
          <a:p>
            <a:r>
              <a:rPr lang="en-US" dirty="0"/>
              <a:t>  Servo1.write(180);</a:t>
            </a:r>
          </a:p>
          <a:p>
            <a:r>
              <a:rPr lang="en-US" dirty="0"/>
              <a:t>  delay(1000);</a:t>
            </a:r>
          </a:p>
          <a:p>
            <a:r>
              <a:rPr lang="en-US" dirty="0"/>
              <a:t>}</a:t>
            </a:r>
          </a:p>
          <a:p>
            <a:r>
              <a:rPr lang="en-US" dirty="0"/>
              <a:t>//////////////////////////////////////////////////////</a:t>
            </a:r>
          </a:p>
          <a:p>
            <a:r>
              <a:rPr lang="en-US" dirty="0"/>
              <a:t>void </a:t>
            </a:r>
            <a:r>
              <a:rPr lang="en-US" dirty="0" err="1"/>
              <a:t>DHT_display_serial_LCD</a:t>
            </a:r>
            <a:r>
              <a:rPr lang="en-US" dirty="0"/>
              <a:t>()</a:t>
            </a:r>
          </a:p>
          <a:p>
            <a:r>
              <a:rPr lang="en-US" dirty="0"/>
              <a:t>{</a:t>
            </a:r>
          </a:p>
          <a:p>
            <a:r>
              <a:rPr lang="en-US" dirty="0"/>
              <a:t>  int </a:t>
            </a:r>
            <a:r>
              <a:rPr lang="en-US" dirty="0" err="1"/>
              <a:t>chk</a:t>
            </a:r>
            <a:r>
              <a:rPr lang="en-US" dirty="0"/>
              <a:t> = DHT.read11(DHT11_PIN);</a:t>
            </a:r>
          </a:p>
          <a:p>
            <a:r>
              <a:rPr lang="en-US" dirty="0"/>
              <a:t>  /// serial display</a:t>
            </a:r>
          </a:p>
          <a:p>
            <a:r>
              <a:rPr lang="en-US" dirty="0"/>
              <a:t>  //  </a:t>
            </a:r>
            <a:r>
              <a:rPr lang="en-US" dirty="0" err="1"/>
              <a:t>Serial.print</a:t>
            </a:r>
            <a:r>
              <a:rPr lang="en-US" dirty="0"/>
              <a:t>("--3a. Temperature = ");</a:t>
            </a:r>
          </a:p>
          <a:p>
            <a:r>
              <a:rPr lang="en-US" dirty="0"/>
              <a:t>  //  </a:t>
            </a:r>
            <a:r>
              <a:rPr lang="en-US" dirty="0" err="1"/>
              <a:t>Serial.println</a:t>
            </a:r>
            <a:r>
              <a:rPr lang="en-US" dirty="0"/>
              <a:t>(</a:t>
            </a:r>
            <a:r>
              <a:rPr lang="en-US" dirty="0" err="1"/>
              <a:t>DHT.temperature</a:t>
            </a:r>
            <a:r>
              <a:rPr lang="en-US" dirty="0"/>
              <a:t>);</a:t>
            </a:r>
          </a:p>
          <a:p>
            <a:r>
              <a:rPr lang="en-US" dirty="0"/>
              <a:t>  //  </a:t>
            </a:r>
            <a:r>
              <a:rPr lang="en-US" dirty="0" err="1"/>
              <a:t>Serial.print</a:t>
            </a:r>
            <a:r>
              <a:rPr lang="en-US" dirty="0"/>
              <a:t>("--3b. Humidity = ");</a:t>
            </a:r>
          </a:p>
          <a:p>
            <a:r>
              <a:rPr lang="en-US" dirty="0"/>
              <a:t>  //  </a:t>
            </a:r>
            <a:r>
              <a:rPr lang="en-US" dirty="0" err="1"/>
              <a:t>Serial.println</a:t>
            </a:r>
            <a:r>
              <a:rPr lang="en-US" dirty="0"/>
              <a:t>(</a:t>
            </a:r>
            <a:r>
              <a:rPr lang="en-US" dirty="0" err="1"/>
              <a:t>DHT.humidity</a:t>
            </a:r>
            <a:r>
              <a:rPr lang="en-US" dirty="0"/>
              <a:t>);</a:t>
            </a:r>
          </a:p>
          <a:p>
            <a:r>
              <a:rPr lang="en-US" dirty="0"/>
              <a:t>  //  // delay(1000);</a:t>
            </a:r>
          </a:p>
          <a:p>
            <a:endParaRPr lang="en-US" dirty="0"/>
          </a:p>
          <a:p>
            <a:r>
              <a:rPr lang="en-US" dirty="0"/>
              <a:t>  //LCD display</a:t>
            </a:r>
          </a:p>
          <a:p>
            <a:r>
              <a:rPr lang="en-US" dirty="0"/>
              <a:t>  </a:t>
            </a:r>
            <a:r>
              <a:rPr lang="en-US" dirty="0" err="1"/>
              <a:t>lcd.setCursor</a:t>
            </a:r>
            <a:r>
              <a:rPr lang="en-US" dirty="0"/>
              <a:t>(8, 1);</a:t>
            </a:r>
          </a:p>
          <a:p>
            <a:r>
              <a:rPr lang="en-US" dirty="0"/>
              <a:t>  </a:t>
            </a:r>
            <a:r>
              <a:rPr lang="en-US" dirty="0" err="1"/>
              <a:t>lcd.print</a:t>
            </a:r>
            <a:r>
              <a:rPr lang="en-US" dirty="0"/>
              <a:t>(" ");</a:t>
            </a:r>
          </a:p>
          <a:p>
            <a:endParaRPr lang="en-US" dirty="0"/>
          </a:p>
          <a:p>
            <a:r>
              <a:rPr lang="en-US" dirty="0"/>
              <a:t>  //</a:t>
            </a:r>
            <a:r>
              <a:rPr lang="en-US" dirty="0" err="1"/>
              <a:t>lcd.setCursor</a:t>
            </a:r>
            <a:r>
              <a:rPr lang="en-US" dirty="0"/>
              <a:t>(9, 1);</a:t>
            </a:r>
          </a:p>
          <a:p>
            <a:r>
              <a:rPr lang="en-US" dirty="0"/>
              <a:t>  //</a:t>
            </a:r>
            <a:r>
              <a:rPr lang="en-US" dirty="0" err="1"/>
              <a:t>lcd.print</a:t>
            </a:r>
            <a:r>
              <a:rPr lang="en-US" dirty="0"/>
              <a:t>(</a:t>
            </a:r>
            <a:r>
              <a:rPr lang="en-US" dirty="0" err="1"/>
              <a:t>DHT.temperature</a:t>
            </a:r>
            <a:r>
              <a:rPr lang="en-US" dirty="0"/>
              <a:t>);</a:t>
            </a:r>
          </a:p>
          <a:p>
            <a:r>
              <a:rPr lang="en-US" dirty="0"/>
              <a:t>  print_lcd2x16_2digits(9, 1, </a:t>
            </a:r>
            <a:r>
              <a:rPr lang="en-US" dirty="0" err="1"/>
              <a:t>DHT.temperature</a:t>
            </a:r>
            <a:r>
              <a:rPr lang="en-US" dirty="0"/>
              <a:t>);</a:t>
            </a:r>
          </a:p>
          <a:p>
            <a:endParaRPr lang="en-US" dirty="0"/>
          </a:p>
          <a:p>
            <a:r>
              <a:rPr lang="en-US" dirty="0"/>
              <a:t>  </a:t>
            </a:r>
            <a:r>
              <a:rPr lang="en-US" dirty="0" err="1"/>
              <a:t>lcd.setCursor</a:t>
            </a:r>
            <a:r>
              <a:rPr lang="en-US" dirty="0"/>
              <a:t>(11, 1);</a:t>
            </a:r>
          </a:p>
          <a:p>
            <a:r>
              <a:rPr lang="en-US" dirty="0"/>
              <a:t>  </a:t>
            </a:r>
            <a:r>
              <a:rPr lang="en-US" dirty="0" err="1"/>
              <a:t>lcd.print</a:t>
            </a:r>
            <a:r>
              <a:rPr lang="en-US" dirty="0"/>
              <a:t>("C");</a:t>
            </a:r>
          </a:p>
          <a:p>
            <a:endParaRPr lang="en-US" dirty="0"/>
          </a:p>
          <a:p>
            <a:r>
              <a:rPr lang="en-US" dirty="0"/>
              <a:t>  //--------------------------------</a:t>
            </a:r>
          </a:p>
          <a:p>
            <a:r>
              <a:rPr lang="en-US" dirty="0"/>
              <a:t>  </a:t>
            </a:r>
            <a:r>
              <a:rPr lang="en-US" dirty="0" err="1"/>
              <a:t>lcd.setCursor</a:t>
            </a:r>
            <a:r>
              <a:rPr lang="en-US" dirty="0"/>
              <a:t>(12, 1);</a:t>
            </a:r>
          </a:p>
          <a:p>
            <a:r>
              <a:rPr lang="en-US" dirty="0"/>
              <a:t>  </a:t>
            </a:r>
            <a:r>
              <a:rPr lang="en-US" dirty="0" err="1"/>
              <a:t>lcd.print</a:t>
            </a:r>
            <a:r>
              <a:rPr lang="en-US" dirty="0"/>
              <a:t>(" ");</a:t>
            </a:r>
          </a:p>
          <a:p>
            <a:endParaRPr lang="en-US" dirty="0"/>
          </a:p>
          <a:p>
            <a:r>
              <a:rPr lang="en-US" dirty="0"/>
              <a:t>  //</a:t>
            </a:r>
            <a:r>
              <a:rPr lang="en-US" dirty="0" err="1"/>
              <a:t>lcd.setCursor</a:t>
            </a:r>
            <a:r>
              <a:rPr lang="en-US" dirty="0"/>
              <a:t>(13, 1);</a:t>
            </a:r>
          </a:p>
          <a:p>
            <a:r>
              <a:rPr lang="en-US" dirty="0"/>
              <a:t>  //</a:t>
            </a:r>
            <a:r>
              <a:rPr lang="en-US" dirty="0" err="1"/>
              <a:t>lcd.print</a:t>
            </a:r>
            <a:r>
              <a:rPr lang="en-US" dirty="0"/>
              <a:t>(</a:t>
            </a:r>
            <a:r>
              <a:rPr lang="en-US" dirty="0" err="1"/>
              <a:t>DHT.humidity</a:t>
            </a:r>
            <a:r>
              <a:rPr lang="en-US" dirty="0"/>
              <a:t>);</a:t>
            </a:r>
          </a:p>
          <a:p>
            <a:r>
              <a:rPr lang="en-US" dirty="0"/>
              <a:t>  print_lcd2x16_2digits(13, 1, </a:t>
            </a:r>
            <a:r>
              <a:rPr lang="en-US" dirty="0" err="1"/>
              <a:t>DHT.humidity</a:t>
            </a:r>
            <a:r>
              <a:rPr lang="en-US" dirty="0"/>
              <a:t>);</a:t>
            </a:r>
          </a:p>
          <a:p>
            <a:endParaRPr lang="en-US" dirty="0"/>
          </a:p>
          <a:p>
            <a:r>
              <a:rPr lang="en-US" dirty="0"/>
              <a:t>  </a:t>
            </a:r>
            <a:r>
              <a:rPr lang="en-US" dirty="0" err="1"/>
              <a:t>lcd.setCursor</a:t>
            </a:r>
            <a:r>
              <a:rPr lang="en-US" dirty="0"/>
              <a:t>(15, 1);</a:t>
            </a:r>
          </a:p>
          <a:p>
            <a:r>
              <a:rPr lang="en-US" dirty="0"/>
              <a:t>  </a:t>
            </a:r>
            <a:r>
              <a:rPr lang="en-US" dirty="0" err="1"/>
              <a:t>lcd.print</a:t>
            </a:r>
            <a:r>
              <a:rPr lang="en-US" dirty="0"/>
              <a:t>("%");</a:t>
            </a:r>
          </a:p>
          <a:p>
            <a:r>
              <a:rPr lang="en-US" dirty="0"/>
              <a:t>}</a:t>
            </a:r>
          </a:p>
          <a:p>
            <a:endParaRPr lang="en-US" dirty="0"/>
          </a:p>
          <a:p>
            <a:endParaRPr lang="en-US" dirty="0"/>
          </a:p>
          <a:p>
            <a:r>
              <a:rPr lang="en-US" dirty="0"/>
              <a:t>void print_lcd2x16_2digits(int x, int y, int </a:t>
            </a:r>
            <a:r>
              <a:rPr lang="en-US" dirty="0" err="1"/>
              <a:t>val</a:t>
            </a:r>
            <a:r>
              <a:rPr lang="en-US" dirty="0"/>
              <a:t>) {</a:t>
            </a:r>
          </a:p>
          <a:p>
            <a:r>
              <a:rPr lang="en-US" dirty="0"/>
              <a:t>  if (</a:t>
            </a:r>
            <a:r>
              <a:rPr lang="en-US" dirty="0" err="1"/>
              <a:t>val</a:t>
            </a:r>
            <a:r>
              <a:rPr lang="en-US" dirty="0"/>
              <a:t> &lt;= 9) {</a:t>
            </a:r>
          </a:p>
          <a:p>
            <a:r>
              <a:rPr lang="en-US" dirty="0"/>
              <a:t>    </a:t>
            </a:r>
            <a:r>
              <a:rPr lang="en-US" dirty="0" err="1"/>
              <a:t>lcd.setCursor</a:t>
            </a:r>
            <a:r>
              <a:rPr lang="en-US" dirty="0"/>
              <a:t>(x, y);</a:t>
            </a:r>
          </a:p>
          <a:p>
            <a:r>
              <a:rPr lang="en-US" dirty="0"/>
              <a:t>    </a:t>
            </a:r>
            <a:r>
              <a:rPr lang="en-US" dirty="0" err="1"/>
              <a:t>lcd.print</a:t>
            </a:r>
            <a:r>
              <a:rPr lang="en-US" dirty="0"/>
              <a:t>("0");</a:t>
            </a:r>
          </a:p>
          <a:p>
            <a:endParaRPr lang="en-US" dirty="0"/>
          </a:p>
          <a:p>
            <a:r>
              <a:rPr lang="en-US" dirty="0"/>
              <a:t>    </a:t>
            </a:r>
            <a:r>
              <a:rPr lang="en-US" dirty="0" err="1"/>
              <a:t>lcd.setCursor</a:t>
            </a:r>
            <a:r>
              <a:rPr lang="en-US" dirty="0"/>
              <a:t>(x + 1, y);</a:t>
            </a:r>
          </a:p>
          <a:p>
            <a:r>
              <a:rPr lang="en-US" dirty="0"/>
              <a:t>    </a:t>
            </a:r>
            <a:r>
              <a:rPr lang="en-US" dirty="0" err="1"/>
              <a:t>lcd.print</a:t>
            </a:r>
            <a:r>
              <a:rPr lang="en-US" dirty="0"/>
              <a:t>(</a:t>
            </a:r>
            <a:r>
              <a:rPr lang="en-US" dirty="0" err="1"/>
              <a:t>val</a:t>
            </a:r>
            <a:r>
              <a:rPr lang="en-US" dirty="0"/>
              <a:t>);</a:t>
            </a:r>
          </a:p>
          <a:p>
            <a:r>
              <a:rPr lang="en-US" dirty="0"/>
              <a:t>  }</a:t>
            </a:r>
          </a:p>
          <a:p>
            <a:r>
              <a:rPr lang="en-US" dirty="0"/>
              <a:t>  else {</a:t>
            </a:r>
          </a:p>
          <a:p>
            <a:r>
              <a:rPr lang="en-US" dirty="0"/>
              <a:t>    </a:t>
            </a:r>
            <a:r>
              <a:rPr lang="en-US" dirty="0" err="1"/>
              <a:t>lcd.setCursor</a:t>
            </a:r>
            <a:r>
              <a:rPr lang="en-US" dirty="0"/>
              <a:t>(x, y);</a:t>
            </a:r>
          </a:p>
          <a:p>
            <a:r>
              <a:rPr lang="en-US" dirty="0"/>
              <a:t>    </a:t>
            </a:r>
            <a:r>
              <a:rPr lang="en-US" dirty="0" err="1"/>
              <a:t>lcd.print</a:t>
            </a:r>
            <a:r>
              <a:rPr lang="en-US" dirty="0"/>
              <a:t>(</a:t>
            </a:r>
            <a:r>
              <a:rPr lang="en-US" dirty="0" err="1"/>
              <a:t>val</a:t>
            </a:r>
            <a:r>
              <a:rPr lang="en-US" dirty="0"/>
              <a:t>);</a:t>
            </a:r>
          </a:p>
          <a:p>
            <a:r>
              <a:rPr lang="en-US" dirty="0"/>
              <a:t>  }</a:t>
            </a:r>
          </a:p>
          <a:p>
            <a:r>
              <a:rPr lang="en-US" dirty="0"/>
              <a:t>}</a:t>
            </a:r>
          </a:p>
          <a:p>
            <a:endParaRPr lang="en-US" dirty="0"/>
          </a:p>
          <a:p>
            <a:r>
              <a:rPr lang="en-US" dirty="0"/>
              <a:t>void </a:t>
            </a:r>
            <a:r>
              <a:rPr lang="en-US" dirty="0" err="1"/>
              <a:t>RTC_loop_display</a:t>
            </a:r>
            <a:r>
              <a:rPr lang="en-US" dirty="0"/>
              <a:t>() {</a:t>
            </a:r>
          </a:p>
          <a:p>
            <a:r>
              <a:rPr lang="en-US" dirty="0"/>
              <a:t>  // send what's going on to the serial monitor.</a:t>
            </a:r>
          </a:p>
          <a:p>
            <a:r>
              <a:rPr lang="en-US" dirty="0"/>
              <a:t>  // Start with the year</a:t>
            </a:r>
          </a:p>
          <a:p>
            <a:r>
              <a:rPr lang="en-US" dirty="0"/>
              <a:t>  int </a:t>
            </a:r>
            <a:r>
              <a:rPr lang="en-US" dirty="0" err="1"/>
              <a:t>serial_display_tag</a:t>
            </a:r>
            <a:r>
              <a:rPr lang="en-US" dirty="0"/>
              <a:t> = 1; ///1 for on, 0 for off</a:t>
            </a:r>
          </a:p>
          <a:p>
            <a:endParaRPr lang="en-US" dirty="0"/>
          </a:p>
          <a:p>
            <a:r>
              <a:rPr lang="en-US" dirty="0"/>
              <a:t>  //  if (</a:t>
            </a:r>
            <a:r>
              <a:rPr lang="en-US" dirty="0" err="1"/>
              <a:t>serial_display_tag</a:t>
            </a:r>
            <a:r>
              <a:rPr lang="en-US" dirty="0"/>
              <a:t> == 1)</a:t>
            </a:r>
          </a:p>
          <a:p>
            <a:r>
              <a:rPr lang="en-US" dirty="0"/>
              <a:t>  //  { </a:t>
            </a:r>
            <a:r>
              <a:rPr lang="en-US" dirty="0" err="1"/>
              <a:t>Serial.print</a:t>
            </a:r>
            <a:r>
              <a:rPr lang="en-US" dirty="0"/>
              <a:t>("2");</a:t>
            </a:r>
          </a:p>
          <a:p>
            <a:r>
              <a:rPr lang="en-US" dirty="0"/>
              <a:t>  //</a:t>
            </a:r>
          </a:p>
          <a:p>
            <a:r>
              <a:rPr lang="en-US" dirty="0"/>
              <a:t>  //    if (Century) {      // Won't need this for 89 years.</a:t>
            </a:r>
          </a:p>
          <a:p>
            <a:r>
              <a:rPr lang="en-US" dirty="0"/>
              <a:t>  //      if (</a:t>
            </a:r>
            <a:r>
              <a:rPr lang="en-US" dirty="0" err="1"/>
              <a:t>serial_display_tag</a:t>
            </a:r>
            <a:r>
              <a:rPr lang="en-US" dirty="0"/>
              <a:t> == 1) </a:t>
            </a:r>
            <a:r>
              <a:rPr lang="en-US" dirty="0" err="1"/>
              <a:t>Serial.print</a:t>
            </a:r>
            <a:r>
              <a:rPr lang="en-US" dirty="0"/>
              <a:t>("1");</a:t>
            </a:r>
          </a:p>
          <a:p>
            <a:r>
              <a:rPr lang="en-US" dirty="0"/>
              <a:t>  //      //  </a:t>
            </a:r>
            <a:r>
              <a:rPr lang="en-US" dirty="0" err="1"/>
              <a:t>lcd.setCursor</a:t>
            </a:r>
            <a:r>
              <a:rPr lang="en-US" dirty="0"/>
              <a:t>(1, 0);  </a:t>
            </a:r>
            <a:r>
              <a:rPr lang="en-US" dirty="0" err="1"/>
              <a:t>lcd.print</a:t>
            </a:r>
            <a:r>
              <a:rPr lang="en-US" dirty="0"/>
              <a:t>("1");</a:t>
            </a:r>
          </a:p>
          <a:p>
            <a:r>
              <a:rPr lang="en-US" dirty="0"/>
              <a:t>  //    } else {</a:t>
            </a:r>
          </a:p>
          <a:p>
            <a:r>
              <a:rPr lang="en-US" dirty="0"/>
              <a:t>  //      if (</a:t>
            </a:r>
            <a:r>
              <a:rPr lang="en-US" dirty="0" err="1"/>
              <a:t>serial_display_tag</a:t>
            </a:r>
            <a:r>
              <a:rPr lang="en-US" dirty="0"/>
              <a:t> == 1) </a:t>
            </a:r>
            <a:r>
              <a:rPr lang="en-US" dirty="0" err="1"/>
              <a:t>Serial.print</a:t>
            </a:r>
            <a:r>
              <a:rPr lang="en-US" dirty="0"/>
              <a:t>("0");</a:t>
            </a:r>
          </a:p>
          <a:p>
            <a:r>
              <a:rPr lang="en-US" dirty="0"/>
              <a:t>  //      //</a:t>
            </a:r>
            <a:r>
              <a:rPr lang="en-US" dirty="0" err="1"/>
              <a:t>lcd.setCursor</a:t>
            </a:r>
            <a:r>
              <a:rPr lang="en-US" dirty="0"/>
              <a:t>(1, 0);  </a:t>
            </a:r>
            <a:r>
              <a:rPr lang="en-US" dirty="0" err="1"/>
              <a:t>lcd.print</a:t>
            </a:r>
            <a:r>
              <a:rPr lang="en-US" dirty="0"/>
              <a:t>("0");</a:t>
            </a:r>
          </a:p>
          <a:p>
            <a:r>
              <a:rPr lang="en-US" dirty="0"/>
              <a:t>  //    }</a:t>
            </a:r>
          </a:p>
          <a:p>
            <a:r>
              <a:rPr lang="en-US" dirty="0"/>
              <a:t>  //    </a:t>
            </a:r>
            <a:r>
              <a:rPr lang="en-US" dirty="0" err="1"/>
              <a:t>Serial.print</a:t>
            </a:r>
            <a:r>
              <a:rPr lang="en-US" dirty="0"/>
              <a:t>(</a:t>
            </a:r>
            <a:r>
              <a:rPr lang="en-US" dirty="0" err="1"/>
              <a:t>Clock.getYear</a:t>
            </a:r>
            <a:r>
              <a:rPr lang="en-US" dirty="0"/>
              <a:t>(), DEC);</a:t>
            </a:r>
          </a:p>
          <a:p>
            <a:r>
              <a:rPr lang="en-US" dirty="0"/>
              <a:t>  //    </a:t>
            </a:r>
            <a:r>
              <a:rPr lang="en-US" dirty="0" err="1"/>
              <a:t>Serial.print</a:t>
            </a:r>
            <a:r>
              <a:rPr lang="en-US" dirty="0"/>
              <a:t>(' ');</a:t>
            </a:r>
          </a:p>
          <a:p>
            <a:r>
              <a:rPr lang="en-US" dirty="0"/>
              <a:t>  //    </a:t>
            </a:r>
            <a:r>
              <a:rPr lang="en-US" dirty="0" err="1"/>
              <a:t>Serial.print</a:t>
            </a:r>
            <a:r>
              <a:rPr lang="en-US" dirty="0"/>
              <a:t>(</a:t>
            </a:r>
            <a:r>
              <a:rPr lang="en-US" dirty="0" err="1"/>
              <a:t>Clock.getMonth</a:t>
            </a:r>
            <a:r>
              <a:rPr lang="en-US" dirty="0"/>
              <a:t>(Century), DEC);</a:t>
            </a:r>
          </a:p>
          <a:p>
            <a:r>
              <a:rPr lang="en-US" dirty="0"/>
              <a:t>  //  }</a:t>
            </a:r>
          </a:p>
          <a:p>
            <a:endParaRPr lang="en-US" dirty="0"/>
          </a:p>
          <a:p>
            <a:r>
              <a:rPr lang="en-US" dirty="0"/>
              <a:t>  </a:t>
            </a:r>
            <a:r>
              <a:rPr lang="en-US" dirty="0" err="1"/>
              <a:t>lcd.setCursor</a:t>
            </a:r>
            <a:r>
              <a:rPr lang="en-US" dirty="0"/>
              <a:t>(0, 0); </a:t>
            </a:r>
            <a:r>
              <a:rPr lang="en-US" dirty="0" err="1"/>
              <a:t>lcd.print</a:t>
            </a:r>
            <a:r>
              <a:rPr lang="en-US" dirty="0"/>
              <a:t>("2");</a:t>
            </a:r>
          </a:p>
          <a:p>
            <a:r>
              <a:rPr lang="en-US" dirty="0"/>
              <a:t>  if (Century) {      // Won't need this for 89 years.</a:t>
            </a:r>
          </a:p>
          <a:p>
            <a:r>
              <a:rPr lang="en-US" dirty="0"/>
              <a:t>    // if (</a:t>
            </a:r>
            <a:r>
              <a:rPr lang="en-US" dirty="0" err="1"/>
              <a:t>serial_display_tag</a:t>
            </a:r>
            <a:r>
              <a:rPr lang="en-US" dirty="0"/>
              <a:t> == 1) </a:t>
            </a:r>
            <a:r>
              <a:rPr lang="en-US" dirty="0" err="1"/>
              <a:t>Serial.print</a:t>
            </a:r>
            <a:r>
              <a:rPr lang="en-US" dirty="0"/>
              <a:t>("1");</a:t>
            </a:r>
          </a:p>
          <a:p>
            <a:r>
              <a:rPr lang="en-US" dirty="0"/>
              <a:t>    </a:t>
            </a:r>
            <a:r>
              <a:rPr lang="en-US" dirty="0" err="1"/>
              <a:t>lcd.setCursor</a:t>
            </a:r>
            <a:r>
              <a:rPr lang="en-US" dirty="0"/>
              <a:t>(1, 0);  </a:t>
            </a:r>
            <a:r>
              <a:rPr lang="en-US" dirty="0" err="1"/>
              <a:t>lcd.print</a:t>
            </a:r>
            <a:r>
              <a:rPr lang="en-US" dirty="0"/>
              <a:t>("1");</a:t>
            </a:r>
          </a:p>
          <a:p>
            <a:r>
              <a:rPr lang="en-US" dirty="0"/>
              <a:t>  } else {</a:t>
            </a:r>
          </a:p>
          <a:p>
            <a:r>
              <a:rPr lang="en-US" dirty="0"/>
              <a:t>    //if (</a:t>
            </a:r>
            <a:r>
              <a:rPr lang="en-US" dirty="0" err="1"/>
              <a:t>serial_display_tag</a:t>
            </a:r>
            <a:r>
              <a:rPr lang="en-US" dirty="0"/>
              <a:t> == 1) </a:t>
            </a:r>
            <a:r>
              <a:rPr lang="en-US" dirty="0" err="1"/>
              <a:t>Serial.print</a:t>
            </a:r>
            <a:r>
              <a:rPr lang="en-US" dirty="0"/>
              <a:t>("0");</a:t>
            </a:r>
          </a:p>
          <a:p>
            <a:r>
              <a:rPr lang="en-US" dirty="0"/>
              <a:t>    </a:t>
            </a:r>
            <a:r>
              <a:rPr lang="en-US" dirty="0" err="1"/>
              <a:t>lcd.setCursor</a:t>
            </a:r>
            <a:r>
              <a:rPr lang="en-US" dirty="0"/>
              <a:t>(1, 0);  </a:t>
            </a:r>
            <a:r>
              <a:rPr lang="en-US" dirty="0" err="1"/>
              <a:t>lcd.print</a:t>
            </a:r>
            <a:r>
              <a:rPr lang="en-US" dirty="0"/>
              <a:t>("0");</a:t>
            </a:r>
          </a:p>
          <a:p>
            <a:r>
              <a:rPr lang="en-US" dirty="0"/>
              <a:t>  }</a:t>
            </a:r>
          </a:p>
          <a:p>
            <a:endParaRPr lang="en-US" dirty="0"/>
          </a:p>
          <a:p>
            <a:r>
              <a:rPr lang="en-US" dirty="0"/>
              <a:t>  print_lcd2x16_2digits(2, 0, </a:t>
            </a:r>
            <a:r>
              <a:rPr lang="en-US" dirty="0" err="1"/>
              <a:t>Clock.getYear</a:t>
            </a:r>
            <a:r>
              <a:rPr lang="en-US" dirty="0"/>
              <a:t>());</a:t>
            </a:r>
          </a:p>
          <a:p>
            <a:r>
              <a:rPr lang="en-US" dirty="0"/>
              <a:t>  //  </a:t>
            </a:r>
            <a:r>
              <a:rPr lang="en-US" dirty="0" err="1"/>
              <a:t>Serial.print</a:t>
            </a:r>
            <a:r>
              <a:rPr lang="en-US" dirty="0"/>
              <a:t>("=============\n\n");</a:t>
            </a:r>
          </a:p>
          <a:p>
            <a:r>
              <a:rPr lang="en-US" dirty="0"/>
              <a:t>  //  </a:t>
            </a:r>
            <a:r>
              <a:rPr lang="en-US" dirty="0" err="1"/>
              <a:t>Serial.print</a:t>
            </a:r>
            <a:r>
              <a:rPr lang="en-US" dirty="0"/>
              <a:t>(</a:t>
            </a:r>
            <a:r>
              <a:rPr lang="en-US" dirty="0" err="1"/>
              <a:t>Clock.getYear</a:t>
            </a:r>
            <a:r>
              <a:rPr lang="en-US" dirty="0"/>
              <a:t>());</a:t>
            </a:r>
          </a:p>
          <a:p>
            <a:r>
              <a:rPr lang="en-US" dirty="0"/>
              <a:t>  //  </a:t>
            </a:r>
            <a:r>
              <a:rPr lang="en-US" dirty="0" err="1"/>
              <a:t>Serial.print</a:t>
            </a:r>
            <a:r>
              <a:rPr lang="en-US" dirty="0"/>
              <a:t>("............\n\n");</a:t>
            </a:r>
          </a:p>
          <a:p>
            <a:r>
              <a:rPr lang="en-US" dirty="0"/>
              <a:t>  //  </a:t>
            </a:r>
            <a:r>
              <a:rPr lang="en-US" dirty="0" err="1"/>
              <a:t>Serial.print</a:t>
            </a:r>
            <a:r>
              <a:rPr lang="en-US" dirty="0"/>
              <a:t>("\n\n");</a:t>
            </a:r>
          </a:p>
          <a:p>
            <a:r>
              <a:rPr lang="en-US" dirty="0"/>
              <a:t>  //  delay(5000);</a:t>
            </a:r>
          </a:p>
          <a:p>
            <a:endParaRPr lang="en-US" dirty="0"/>
          </a:p>
          <a:p>
            <a:endParaRPr lang="en-US" dirty="0"/>
          </a:p>
          <a:p>
            <a:r>
              <a:rPr lang="en-US" dirty="0"/>
              <a:t>  //  </a:t>
            </a:r>
            <a:r>
              <a:rPr lang="en-US" dirty="0" err="1"/>
              <a:t>lcd.print</a:t>
            </a:r>
            <a:r>
              <a:rPr lang="en-US" dirty="0"/>
              <a:t>(</a:t>
            </a:r>
            <a:r>
              <a:rPr lang="en-US" dirty="0" err="1"/>
              <a:t>Clock.getYear</a:t>
            </a:r>
            <a:r>
              <a:rPr lang="en-US" dirty="0"/>
              <a:t>());  </a:t>
            </a:r>
            <a:r>
              <a:rPr lang="en-US" dirty="0" err="1"/>
              <a:t>lcd.print</a:t>
            </a:r>
            <a:r>
              <a:rPr lang="en-US" dirty="0"/>
              <a:t>(</a:t>
            </a:r>
            <a:r>
              <a:rPr lang="en-US" dirty="0" err="1"/>
              <a:t>Clock.getYear</a:t>
            </a:r>
            <a:r>
              <a:rPr lang="en-US" dirty="0"/>
              <a:t>());</a:t>
            </a:r>
          </a:p>
          <a:p>
            <a:endParaRPr lang="en-US" dirty="0"/>
          </a:p>
          <a:p>
            <a:r>
              <a:rPr lang="en-US" dirty="0"/>
              <a:t>  </a:t>
            </a:r>
            <a:r>
              <a:rPr lang="en-US" dirty="0" err="1"/>
              <a:t>lcd.setCursor</a:t>
            </a:r>
            <a:r>
              <a:rPr lang="en-US" dirty="0"/>
              <a:t>(4, 0); </a:t>
            </a:r>
            <a:r>
              <a:rPr lang="en-US" dirty="0" err="1"/>
              <a:t>lcd.print</a:t>
            </a:r>
            <a:r>
              <a:rPr lang="en-US" dirty="0"/>
              <a:t>("-");</a:t>
            </a:r>
          </a:p>
          <a:p>
            <a:r>
              <a:rPr lang="en-US" dirty="0"/>
              <a:t>  // then the month</a:t>
            </a:r>
          </a:p>
          <a:p>
            <a:r>
              <a:rPr lang="en-US" dirty="0"/>
              <a:t>  </a:t>
            </a:r>
            <a:r>
              <a:rPr lang="en-US" dirty="0" err="1"/>
              <a:t>lcd.setCursor</a:t>
            </a:r>
            <a:r>
              <a:rPr lang="en-US" dirty="0"/>
              <a:t>(5, 0);</a:t>
            </a:r>
          </a:p>
          <a:p>
            <a:endParaRPr lang="en-US" dirty="0"/>
          </a:p>
          <a:p>
            <a:r>
              <a:rPr lang="en-US" dirty="0"/>
              <a:t>  switch (</a:t>
            </a:r>
            <a:r>
              <a:rPr lang="en-US" dirty="0" err="1"/>
              <a:t>Clock.getMonth</a:t>
            </a:r>
            <a:r>
              <a:rPr lang="en-US" dirty="0"/>
              <a:t>(Century)) {</a:t>
            </a:r>
          </a:p>
          <a:p>
            <a:r>
              <a:rPr lang="en-US" dirty="0"/>
              <a:t>    case 1:  </a:t>
            </a:r>
            <a:r>
              <a:rPr lang="en-US" dirty="0" err="1"/>
              <a:t>lcd.print</a:t>
            </a:r>
            <a:r>
              <a:rPr lang="en-US" dirty="0"/>
              <a:t>("Jan"); break;</a:t>
            </a:r>
          </a:p>
          <a:p>
            <a:r>
              <a:rPr lang="en-US" dirty="0"/>
              <a:t>    case 2:  </a:t>
            </a:r>
            <a:r>
              <a:rPr lang="en-US" dirty="0" err="1"/>
              <a:t>lcd.print</a:t>
            </a:r>
            <a:r>
              <a:rPr lang="en-US" dirty="0"/>
              <a:t>("Feb"); break;</a:t>
            </a:r>
          </a:p>
          <a:p>
            <a:r>
              <a:rPr lang="en-US" dirty="0"/>
              <a:t>    case 3:  </a:t>
            </a:r>
            <a:r>
              <a:rPr lang="en-US" dirty="0" err="1"/>
              <a:t>lcd.print</a:t>
            </a:r>
            <a:r>
              <a:rPr lang="en-US" dirty="0"/>
              <a:t>("Mar"); break;</a:t>
            </a:r>
          </a:p>
          <a:p>
            <a:r>
              <a:rPr lang="en-US" dirty="0"/>
              <a:t>    case 4:  </a:t>
            </a:r>
            <a:r>
              <a:rPr lang="en-US" dirty="0" err="1"/>
              <a:t>lcd.print</a:t>
            </a:r>
            <a:r>
              <a:rPr lang="en-US" dirty="0"/>
              <a:t>("Apr"); break;</a:t>
            </a:r>
          </a:p>
          <a:p>
            <a:r>
              <a:rPr lang="en-US" dirty="0"/>
              <a:t>    case 5:  </a:t>
            </a:r>
            <a:r>
              <a:rPr lang="en-US" dirty="0" err="1"/>
              <a:t>lcd.print</a:t>
            </a:r>
            <a:r>
              <a:rPr lang="en-US" dirty="0"/>
              <a:t>("May"); break;</a:t>
            </a:r>
          </a:p>
          <a:p>
            <a:r>
              <a:rPr lang="en-US" dirty="0"/>
              <a:t>    case 6:  </a:t>
            </a:r>
            <a:r>
              <a:rPr lang="en-US" dirty="0" err="1"/>
              <a:t>lcd.print</a:t>
            </a:r>
            <a:r>
              <a:rPr lang="en-US" dirty="0"/>
              <a:t>("Jun"); break;</a:t>
            </a:r>
          </a:p>
          <a:p>
            <a:r>
              <a:rPr lang="en-US" dirty="0"/>
              <a:t>    case 7:  </a:t>
            </a:r>
            <a:r>
              <a:rPr lang="en-US" dirty="0" err="1"/>
              <a:t>lcd.print</a:t>
            </a:r>
            <a:r>
              <a:rPr lang="en-US" dirty="0"/>
              <a:t>("Jul"); break;</a:t>
            </a:r>
          </a:p>
          <a:p>
            <a:r>
              <a:rPr lang="en-US" dirty="0"/>
              <a:t>    case 8:  </a:t>
            </a:r>
            <a:r>
              <a:rPr lang="en-US" dirty="0" err="1"/>
              <a:t>lcd.print</a:t>
            </a:r>
            <a:r>
              <a:rPr lang="en-US" dirty="0"/>
              <a:t>("Aug"); break;</a:t>
            </a:r>
          </a:p>
          <a:p>
            <a:r>
              <a:rPr lang="en-US" dirty="0"/>
              <a:t>    case 9:  </a:t>
            </a:r>
            <a:r>
              <a:rPr lang="en-US" dirty="0" err="1"/>
              <a:t>lcd.print</a:t>
            </a:r>
            <a:r>
              <a:rPr lang="en-US" dirty="0"/>
              <a:t>("Sept"); break;</a:t>
            </a:r>
          </a:p>
          <a:p>
            <a:r>
              <a:rPr lang="en-US" dirty="0"/>
              <a:t>    case 10: </a:t>
            </a:r>
            <a:r>
              <a:rPr lang="en-US" dirty="0" err="1"/>
              <a:t>lcd.print</a:t>
            </a:r>
            <a:r>
              <a:rPr lang="en-US" dirty="0"/>
              <a:t>("Oct"); break;</a:t>
            </a:r>
          </a:p>
          <a:p>
            <a:r>
              <a:rPr lang="en-US" dirty="0"/>
              <a:t>    case 11: </a:t>
            </a:r>
            <a:r>
              <a:rPr lang="en-US" dirty="0" err="1"/>
              <a:t>lcd.print</a:t>
            </a:r>
            <a:r>
              <a:rPr lang="en-US" dirty="0"/>
              <a:t>("Nov"); break;</a:t>
            </a:r>
          </a:p>
          <a:p>
            <a:r>
              <a:rPr lang="en-US" dirty="0"/>
              <a:t>    case 12: </a:t>
            </a:r>
            <a:r>
              <a:rPr lang="en-US" dirty="0" err="1"/>
              <a:t>lcd.print</a:t>
            </a:r>
            <a:r>
              <a:rPr lang="en-US" dirty="0"/>
              <a:t>("Dec"); break;</a:t>
            </a:r>
          </a:p>
          <a:p>
            <a:r>
              <a:rPr lang="en-US" dirty="0"/>
              <a:t>    default: </a:t>
            </a:r>
            <a:r>
              <a:rPr lang="en-US" dirty="0" err="1"/>
              <a:t>lcd.print</a:t>
            </a:r>
            <a:r>
              <a:rPr lang="en-US" dirty="0"/>
              <a:t>("???"); break;</a:t>
            </a:r>
          </a:p>
          <a:p>
            <a:r>
              <a:rPr lang="en-US" dirty="0"/>
              <a:t>  }</a:t>
            </a:r>
          </a:p>
          <a:p>
            <a:endParaRPr lang="en-US" dirty="0"/>
          </a:p>
          <a:p>
            <a:r>
              <a:rPr lang="en-US" dirty="0"/>
              <a:t>  if (</a:t>
            </a:r>
            <a:r>
              <a:rPr lang="en-US" dirty="0" err="1"/>
              <a:t>serial_display_tag</a:t>
            </a:r>
            <a:r>
              <a:rPr lang="en-US" dirty="0"/>
              <a:t> == 1)</a:t>
            </a:r>
          </a:p>
          <a:p>
            <a:r>
              <a:rPr lang="en-US" dirty="0"/>
              <a:t>  { </a:t>
            </a:r>
            <a:r>
              <a:rPr lang="en-US" dirty="0" err="1"/>
              <a:t>Serial.print</a:t>
            </a:r>
            <a:r>
              <a:rPr lang="en-US" dirty="0"/>
              <a:t>(' ');</a:t>
            </a:r>
          </a:p>
          <a:p>
            <a:r>
              <a:rPr lang="en-US" dirty="0"/>
              <a:t>    </a:t>
            </a:r>
            <a:r>
              <a:rPr lang="en-US" dirty="0" err="1"/>
              <a:t>Serial.print</a:t>
            </a:r>
            <a:r>
              <a:rPr lang="en-US" dirty="0"/>
              <a:t>(</a:t>
            </a:r>
            <a:r>
              <a:rPr lang="en-US" dirty="0" err="1"/>
              <a:t>Clock.getDate</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Clock.getDoW</a:t>
            </a:r>
            <a:r>
              <a:rPr lang="en-US" dirty="0"/>
              <a:t>(), DEC);</a:t>
            </a:r>
          </a:p>
          <a:p>
            <a:r>
              <a:rPr lang="en-US" dirty="0"/>
              <a:t>  }</a:t>
            </a:r>
          </a:p>
          <a:p>
            <a:r>
              <a:rPr lang="en-US" dirty="0"/>
              <a:t>  </a:t>
            </a:r>
            <a:r>
              <a:rPr lang="en-US" dirty="0" err="1"/>
              <a:t>lcd.setCursor</a:t>
            </a:r>
            <a:r>
              <a:rPr lang="en-US" dirty="0"/>
              <a:t>(8, 0); </a:t>
            </a:r>
            <a:r>
              <a:rPr lang="en-US" dirty="0" err="1"/>
              <a:t>lcd.print</a:t>
            </a:r>
            <a:r>
              <a:rPr lang="en-US" dirty="0"/>
              <a:t>("-");</a:t>
            </a:r>
          </a:p>
          <a:p>
            <a:r>
              <a:rPr lang="en-US" dirty="0"/>
              <a:t>  // then the date</a:t>
            </a:r>
          </a:p>
          <a:p>
            <a:endParaRPr lang="en-US" dirty="0"/>
          </a:p>
          <a:p>
            <a:r>
              <a:rPr lang="en-US" dirty="0"/>
              <a:t>  //</a:t>
            </a:r>
            <a:r>
              <a:rPr lang="en-US" dirty="0" err="1"/>
              <a:t>lcd.setCursor</a:t>
            </a:r>
            <a:r>
              <a:rPr lang="en-US" dirty="0"/>
              <a:t>(9, 0); </a:t>
            </a:r>
            <a:r>
              <a:rPr lang="en-US" dirty="0" err="1"/>
              <a:t>lcd.print</a:t>
            </a:r>
            <a:r>
              <a:rPr lang="en-US" dirty="0"/>
              <a:t>(</a:t>
            </a:r>
            <a:r>
              <a:rPr lang="en-US" dirty="0" err="1"/>
              <a:t>Clock.getDate</a:t>
            </a:r>
            <a:r>
              <a:rPr lang="en-US" dirty="0"/>
              <a:t>());</a:t>
            </a:r>
          </a:p>
          <a:p>
            <a:r>
              <a:rPr lang="en-US" dirty="0"/>
              <a:t>  print_lcd2x16_2digits(9, 0, </a:t>
            </a:r>
            <a:r>
              <a:rPr lang="en-US" dirty="0" err="1"/>
              <a:t>Clock.getDate</a:t>
            </a:r>
            <a:r>
              <a:rPr lang="en-US" dirty="0"/>
              <a:t>());</a:t>
            </a:r>
          </a:p>
          <a:p>
            <a:endParaRPr lang="en-US" dirty="0"/>
          </a:p>
          <a:p>
            <a:r>
              <a:rPr lang="en-US" dirty="0"/>
              <a:t>  </a:t>
            </a:r>
            <a:r>
              <a:rPr lang="en-US" dirty="0" err="1"/>
              <a:t>lcd.setCursor</a:t>
            </a:r>
            <a:r>
              <a:rPr lang="en-US" dirty="0"/>
              <a:t>(11, 0); </a:t>
            </a:r>
            <a:r>
              <a:rPr lang="en-US" dirty="0" err="1"/>
              <a:t>lcd.print</a:t>
            </a:r>
            <a:r>
              <a:rPr lang="en-US" dirty="0"/>
              <a:t>(",");</a:t>
            </a:r>
          </a:p>
          <a:p>
            <a:r>
              <a:rPr lang="en-US" dirty="0"/>
              <a:t>  // and the day of the week</a:t>
            </a:r>
          </a:p>
          <a:p>
            <a:r>
              <a:rPr lang="en-US" dirty="0"/>
              <a:t>  </a:t>
            </a:r>
            <a:r>
              <a:rPr lang="en-US" dirty="0" err="1"/>
              <a:t>lcd.setCursor</a:t>
            </a:r>
            <a:r>
              <a:rPr lang="en-US" dirty="0"/>
              <a:t>(12, 0);</a:t>
            </a:r>
          </a:p>
          <a:p>
            <a:endParaRPr lang="en-US" dirty="0"/>
          </a:p>
          <a:p>
            <a:r>
              <a:rPr lang="en-US" dirty="0"/>
              <a:t>  switch (</a:t>
            </a:r>
            <a:r>
              <a:rPr lang="en-US" dirty="0" err="1"/>
              <a:t>Clock.getDoW</a:t>
            </a:r>
            <a:r>
              <a:rPr lang="en-US" dirty="0"/>
              <a:t>()) {</a:t>
            </a:r>
          </a:p>
          <a:p>
            <a:r>
              <a:rPr lang="en-US" dirty="0"/>
              <a:t>    case 1:  </a:t>
            </a:r>
            <a:r>
              <a:rPr lang="en-US" dirty="0" err="1"/>
              <a:t>lcd.print</a:t>
            </a:r>
            <a:r>
              <a:rPr lang="en-US" dirty="0"/>
              <a:t>("Mon"); break;</a:t>
            </a:r>
          </a:p>
          <a:p>
            <a:r>
              <a:rPr lang="en-US" dirty="0"/>
              <a:t>    case 2:  </a:t>
            </a:r>
            <a:r>
              <a:rPr lang="en-US" dirty="0" err="1"/>
              <a:t>lcd.print</a:t>
            </a:r>
            <a:r>
              <a:rPr lang="en-US" dirty="0"/>
              <a:t>("Tue"); break;</a:t>
            </a:r>
          </a:p>
          <a:p>
            <a:r>
              <a:rPr lang="en-US" dirty="0"/>
              <a:t>    case 3:  </a:t>
            </a:r>
            <a:r>
              <a:rPr lang="en-US" dirty="0" err="1"/>
              <a:t>lcd.print</a:t>
            </a:r>
            <a:r>
              <a:rPr lang="en-US" dirty="0"/>
              <a:t>("Wed"); break;</a:t>
            </a:r>
          </a:p>
          <a:p>
            <a:r>
              <a:rPr lang="en-US" dirty="0"/>
              <a:t>    case 4:  </a:t>
            </a:r>
            <a:r>
              <a:rPr lang="en-US" dirty="0" err="1"/>
              <a:t>lcd.print</a:t>
            </a:r>
            <a:r>
              <a:rPr lang="en-US" dirty="0"/>
              <a:t>("Thu"); break;</a:t>
            </a:r>
          </a:p>
          <a:p>
            <a:r>
              <a:rPr lang="en-US" dirty="0"/>
              <a:t>    case 5:  </a:t>
            </a:r>
            <a:r>
              <a:rPr lang="en-US" dirty="0" err="1"/>
              <a:t>lcd.print</a:t>
            </a:r>
            <a:r>
              <a:rPr lang="en-US" dirty="0"/>
              <a:t>("Fri"); break;</a:t>
            </a:r>
          </a:p>
          <a:p>
            <a:r>
              <a:rPr lang="en-US" dirty="0"/>
              <a:t>    case 6:  </a:t>
            </a:r>
            <a:r>
              <a:rPr lang="en-US" dirty="0" err="1"/>
              <a:t>lcd.print</a:t>
            </a:r>
            <a:r>
              <a:rPr lang="en-US" dirty="0"/>
              <a:t>("Sat"); break;</a:t>
            </a:r>
          </a:p>
          <a:p>
            <a:r>
              <a:rPr lang="en-US" dirty="0"/>
              <a:t>    case 7:  </a:t>
            </a:r>
            <a:r>
              <a:rPr lang="en-US" dirty="0" err="1"/>
              <a:t>lcd.print</a:t>
            </a:r>
            <a:r>
              <a:rPr lang="en-US" dirty="0"/>
              <a:t>("Sun"); break;</a:t>
            </a:r>
          </a:p>
          <a:p>
            <a:r>
              <a:rPr lang="en-US" dirty="0"/>
              <a:t>    default: </a:t>
            </a:r>
            <a:r>
              <a:rPr lang="en-US" dirty="0" err="1"/>
              <a:t>lcd.print</a:t>
            </a:r>
            <a:r>
              <a:rPr lang="en-US" dirty="0"/>
              <a:t>("???"); break;</a:t>
            </a:r>
          </a:p>
          <a:p>
            <a:r>
              <a:rPr lang="en-US" dirty="0"/>
              <a:t>  }</a:t>
            </a:r>
          </a:p>
          <a:p>
            <a:endParaRPr lang="en-US" dirty="0"/>
          </a:p>
          <a:p>
            <a:r>
              <a:rPr lang="en-US" dirty="0"/>
              <a:t>  if (</a:t>
            </a:r>
            <a:r>
              <a:rPr lang="en-US" dirty="0" err="1"/>
              <a:t>serial_display_tag</a:t>
            </a:r>
            <a:r>
              <a:rPr lang="en-US" dirty="0"/>
              <a:t> == 1)</a:t>
            </a:r>
          </a:p>
          <a:p>
            <a:r>
              <a:rPr lang="en-US" dirty="0"/>
              <a:t>  { </a:t>
            </a:r>
            <a:r>
              <a:rPr lang="en-US" dirty="0" err="1"/>
              <a:t>Serial.print</a:t>
            </a:r>
            <a:r>
              <a:rPr lang="en-US" dirty="0"/>
              <a:t>(' ');</a:t>
            </a:r>
          </a:p>
          <a:p>
            <a:r>
              <a:rPr lang="en-US" dirty="0"/>
              <a:t>    </a:t>
            </a:r>
            <a:r>
              <a:rPr lang="en-US" dirty="0" err="1"/>
              <a:t>Serial.print</a:t>
            </a:r>
            <a:r>
              <a:rPr lang="en-US" dirty="0"/>
              <a:t>(</a:t>
            </a:r>
            <a:r>
              <a:rPr lang="en-US" dirty="0" err="1"/>
              <a:t>Clock.getHour</a:t>
            </a:r>
            <a:r>
              <a:rPr lang="en-US" dirty="0"/>
              <a:t>(h12, PM),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Clock.getMinute</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Clock.getSecond</a:t>
            </a:r>
            <a:r>
              <a:rPr lang="en-US" dirty="0"/>
              <a:t>(), DEC);</a:t>
            </a:r>
          </a:p>
          <a:p>
            <a:r>
              <a:rPr lang="en-US" dirty="0"/>
              <a:t>  }</a:t>
            </a:r>
          </a:p>
          <a:p>
            <a:r>
              <a:rPr lang="en-US" dirty="0"/>
              <a:t>  print_lcd2x16_2digits(0, 1, </a:t>
            </a:r>
            <a:r>
              <a:rPr lang="en-US" dirty="0" err="1"/>
              <a:t>Clock.getHour</a:t>
            </a:r>
            <a:r>
              <a:rPr lang="en-US" dirty="0"/>
              <a:t>(h12, PM));</a:t>
            </a:r>
          </a:p>
          <a:p>
            <a:r>
              <a:rPr lang="en-US" dirty="0"/>
              <a:t>  </a:t>
            </a:r>
            <a:r>
              <a:rPr lang="en-US" dirty="0" err="1"/>
              <a:t>lcd.setCursor</a:t>
            </a:r>
            <a:r>
              <a:rPr lang="en-US" dirty="0"/>
              <a:t>(2, 1); </a:t>
            </a:r>
            <a:r>
              <a:rPr lang="en-US" dirty="0" err="1"/>
              <a:t>lcd.print</a:t>
            </a:r>
            <a:r>
              <a:rPr lang="en-US" dirty="0"/>
              <a:t>(":");</a:t>
            </a:r>
          </a:p>
          <a:p>
            <a:r>
              <a:rPr lang="en-US" dirty="0"/>
              <a:t>  print_lcd2x16_2digits(3, 1, </a:t>
            </a:r>
            <a:r>
              <a:rPr lang="en-US" dirty="0" err="1"/>
              <a:t>Clock.getMinute</a:t>
            </a:r>
            <a:r>
              <a:rPr lang="en-US" dirty="0"/>
              <a:t>());</a:t>
            </a:r>
          </a:p>
          <a:p>
            <a:r>
              <a:rPr lang="en-US" dirty="0"/>
              <a:t>  </a:t>
            </a:r>
            <a:r>
              <a:rPr lang="en-US" dirty="0" err="1"/>
              <a:t>lcd.setCursor</a:t>
            </a:r>
            <a:r>
              <a:rPr lang="en-US" dirty="0"/>
              <a:t>(5, 1); </a:t>
            </a:r>
            <a:r>
              <a:rPr lang="en-US" dirty="0" err="1"/>
              <a:t>lcd.print</a:t>
            </a:r>
            <a:r>
              <a:rPr lang="en-US" dirty="0"/>
              <a:t>(":");</a:t>
            </a:r>
          </a:p>
          <a:p>
            <a:r>
              <a:rPr lang="en-US" dirty="0"/>
              <a:t>  print_lcd2x16_2digits(6, 1, </a:t>
            </a:r>
            <a:r>
              <a:rPr lang="en-US" dirty="0" err="1"/>
              <a:t>Clock.getSecond</a:t>
            </a:r>
            <a:r>
              <a:rPr lang="en-US" dirty="0"/>
              <a:t>());</a:t>
            </a:r>
          </a:p>
          <a:p>
            <a:endParaRPr lang="en-US" dirty="0"/>
          </a:p>
          <a:p>
            <a:r>
              <a:rPr lang="en-US" dirty="0"/>
              <a:t>  // Add AM/PM indicator</a:t>
            </a:r>
          </a:p>
          <a:p>
            <a:r>
              <a:rPr lang="en-US" dirty="0"/>
              <a:t>  if (h12) {</a:t>
            </a:r>
          </a:p>
          <a:p>
            <a:r>
              <a:rPr lang="en-US" dirty="0"/>
              <a:t>    if (PM) {</a:t>
            </a:r>
          </a:p>
          <a:p>
            <a:r>
              <a:rPr lang="en-US" dirty="0"/>
              <a:t>      if (</a:t>
            </a:r>
            <a:r>
              <a:rPr lang="en-US" dirty="0" err="1"/>
              <a:t>serial_display_tag</a:t>
            </a:r>
            <a:r>
              <a:rPr lang="en-US" dirty="0"/>
              <a:t> == 1) </a:t>
            </a:r>
            <a:r>
              <a:rPr lang="en-US" dirty="0" err="1"/>
              <a:t>Serial.print</a:t>
            </a:r>
            <a:r>
              <a:rPr lang="en-US" dirty="0"/>
              <a:t>(" PM ");</a:t>
            </a:r>
          </a:p>
          <a:p>
            <a:r>
              <a:rPr lang="en-US" dirty="0"/>
              <a:t>    } else {</a:t>
            </a:r>
          </a:p>
          <a:p>
            <a:r>
              <a:rPr lang="en-US" dirty="0"/>
              <a:t>      if (</a:t>
            </a:r>
            <a:r>
              <a:rPr lang="en-US" dirty="0" err="1"/>
              <a:t>serial_display_tag</a:t>
            </a:r>
            <a:r>
              <a:rPr lang="en-US" dirty="0"/>
              <a:t> == 1) </a:t>
            </a:r>
            <a:r>
              <a:rPr lang="en-US" dirty="0" err="1"/>
              <a:t>Serial.print</a:t>
            </a:r>
            <a:r>
              <a:rPr lang="en-US" dirty="0"/>
              <a:t>(" AM ");</a:t>
            </a:r>
          </a:p>
          <a:p>
            <a:r>
              <a:rPr lang="en-US" dirty="0"/>
              <a:t>    }</a:t>
            </a:r>
          </a:p>
          <a:p>
            <a:r>
              <a:rPr lang="en-US" dirty="0"/>
              <a:t>  } else {</a:t>
            </a:r>
          </a:p>
          <a:p>
            <a:r>
              <a:rPr lang="en-US" dirty="0"/>
              <a:t>    if (</a:t>
            </a:r>
            <a:r>
              <a:rPr lang="en-US" dirty="0" err="1"/>
              <a:t>serial_display_tag</a:t>
            </a:r>
            <a:r>
              <a:rPr lang="en-US" dirty="0"/>
              <a:t> == 1) </a:t>
            </a:r>
            <a:r>
              <a:rPr lang="en-US" dirty="0" err="1"/>
              <a:t>Serial.print</a:t>
            </a:r>
            <a:r>
              <a:rPr lang="en-US" dirty="0"/>
              <a:t>(" 24h ");</a:t>
            </a:r>
          </a:p>
          <a:p>
            <a:r>
              <a:rPr lang="en-US" dirty="0"/>
              <a:t>  }</a:t>
            </a:r>
          </a:p>
          <a:p>
            <a:r>
              <a:rPr lang="en-US" dirty="0"/>
              <a:t>  // Display the temperature</a:t>
            </a:r>
          </a:p>
          <a:p>
            <a:r>
              <a:rPr lang="en-US" dirty="0"/>
              <a:t>  if (</a:t>
            </a:r>
            <a:r>
              <a:rPr lang="en-US" dirty="0" err="1"/>
              <a:t>serial_display_tag</a:t>
            </a:r>
            <a:r>
              <a:rPr lang="en-US" dirty="0"/>
              <a:t> == 1) </a:t>
            </a:r>
            <a:r>
              <a:rPr lang="en-US" dirty="0" err="1"/>
              <a:t>Serial.print</a:t>
            </a:r>
            <a:r>
              <a:rPr lang="en-US" dirty="0"/>
              <a:t>("T=");</a:t>
            </a:r>
          </a:p>
          <a:p>
            <a:r>
              <a:rPr lang="en-US" dirty="0"/>
              <a:t>  if (</a:t>
            </a:r>
            <a:r>
              <a:rPr lang="en-US" dirty="0" err="1"/>
              <a:t>serial_display_tag</a:t>
            </a:r>
            <a:r>
              <a:rPr lang="en-US" dirty="0"/>
              <a:t> == 1) </a:t>
            </a:r>
            <a:r>
              <a:rPr lang="en-US" dirty="0" err="1"/>
              <a:t>Serial.print</a:t>
            </a:r>
            <a:r>
              <a:rPr lang="en-US" dirty="0"/>
              <a:t>(</a:t>
            </a:r>
            <a:r>
              <a:rPr lang="en-US" dirty="0" err="1"/>
              <a:t>Clock.getTemperature</a:t>
            </a:r>
            <a:r>
              <a:rPr lang="en-US" dirty="0"/>
              <a:t>(), 2);</a:t>
            </a:r>
          </a:p>
          <a:p>
            <a:r>
              <a:rPr lang="en-US" dirty="0"/>
              <a:t>  // Tell whether the time is (likely to be) </a:t>
            </a:r>
            <a:r>
              <a:rPr lang="en-US" dirty="0" err="1"/>
              <a:t>LDR_valid</a:t>
            </a:r>
            <a:endParaRPr lang="en-US" dirty="0"/>
          </a:p>
          <a:p>
            <a:r>
              <a:rPr lang="en-US" dirty="0"/>
              <a:t>  if (</a:t>
            </a:r>
            <a:r>
              <a:rPr lang="en-US" dirty="0" err="1"/>
              <a:t>Clock.oscillatorCheck</a:t>
            </a:r>
            <a:r>
              <a:rPr lang="en-US" dirty="0"/>
              <a:t>()) {</a:t>
            </a:r>
          </a:p>
          <a:p>
            <a:r>
              <a:rPr lang="en-US" dirty="0"/>
              <a:t>    if (</a:t>
            </a:r>
            <a:r>
              <a:rPr lang="en-US" dirty="0" err="1"/>
              <a:t>serial_display_tag</a:t>
            </a:r>
            <a:r>
              <a:rPr lang="en-US" dirty="0"/>
              <a:t> == 1) </a:t>
            </a:r>
            <a:r>
              <a:rPr lang="en-US" dirty="0" err="1"/>
              <a:t>Serial.print</a:t>
            </a:r>
            <a:r>
              <a:rPr lang="en-US" dirty="0"/>
              <a:t>(" O+");</a:t>
            </a:r>
          </a:p>
          <a:p>
            <a:r>
              <a:rPr lang="en-US" dirty="0"/>
              <a:t>  } else {</a:t>
            </a:r>
          </a:p>
          <a:p>
            <a:r>
              <a:rPr lang="en-US" dirty="0"/>
              <a:t>    if (</a:t>
            </a:r>
            <a:r>
              <a:rPr lang="en-US" dirty="0" err="1"/>
              <a:t>serial_display_tag</a:t>
            </a:r>
            <a:r>
              <a:rPr lang="en-US" dirty="0"/>
              <a:t> == 1) </a:t>
            </a:r>
            <a:r>
              <a:rPr lang="en-US" dirty="0" err="1"/>
              <a:t>Serial.print</a:t>
            </a:r>
            <a:r>
              <a:rPr lang="en-US" dirty="0"/>
              <a:t>(" O-");</a:t>
            </a:r>
          </a:p>
          <a:p>
            <a:r>
              <a:rPr lang="en-US" dirty="0"/>
              <a:t>  }</a:t>
            </a:r>
          </a:p>
          <a:p>
            <a:r>
              <a:rPr lang="en-US" dirty="0"/>
              <a:t>  delay(100);</a:t>
            </a:r>
          </a:p>
          <a:p>
            <a:r>
              <a:rPr lang="en-US" dirty="0"/>
              <a:t>}</a:t>
            </a:r>
          </a:p>
        </p:txBody>
      </p:sp>
      <p:sp>
        <p:nvSpPr>
          <p:cNvPr id="4" name="Footer Placeholder 3">
            <a:extLst>
              <a:ext uri="{FF2B5EF4-FFF2-40B4-BE49-F238E27FC236}">
                <a16:creationId xmlns:a16="http://schemas.microsoft.com/office/drawing/2014/main" id="{65205BDB-CBB6-4340-B76F-51D0E87DBF62}"/>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2A0355AE-75E8-4A29-891A-EB776ECBE3F0}"/>
              </a:ext>
            </a:extLst>
          </p:cNvPr>
          <p:cNvSpPr>
            <a:spLocks noGrp="1"/>
          </p:cNvSpPr>
          <p:nvPr>
            <p:ph type="sldNum" sz="quarter" idx="12"/>
          </p:nvPr>
        </p:nvSpPr>
        <p:spPr/>
        <p:txBody>
          <a:bodyPr/>
          <a:lstStyle/>
          <a:p>
            <a:fld id="{631F0FDA-441F-40A7-A3B9-C27C9EEEED98}" type="slidenum">
              <a:rPr lang="en-US" smtClean="0"/>
              <a:t>108</a:t>
            </a:fld>
            <a:endParaRPr lang="en-US"/>
          </a:p>
        </p:txBody>
      </p:sp>
    </p:spTree>
    <p:extLst>
      <p:ext uri="{BB962C8B-B14F-4D97-AF65-F5344CB8AC3E}">
        <p14:creationId xmlns:p14="http://schemas.microsoft.com/office/powerpoint/2010/main" val="2226460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Test2.28: touch sensor </a:t>
            </a:r>
            <a:r>
              <a:rPr lang="en-US" sz="3200" dirty="0" err="1"/>
              <a:t>Adafruit</a:t>
            </a:r>
            <a:r>
              <a:rPr lang="en-US" sz="3200" dirty="0"/>
              <a:t> MPR121.</a:t>
            </a:r>
            <a:r>
              <a:rPr lang="en-US" sz="1800" dirty="0"/>
              <a:t> https://raw.githubusercontent.com/adafruit/Adafruit_MPR121/master/examples/MPR121test/MPR121test.ino</a:t>
            </a:r>
            <a:br>
              <a:rPr lang="en-US" sz="1800" dirty="0"/>
            </a:br>
            <a:endParaRPr lang="en-US" sz="1800" dirty="0"/>
          </a:p>
        </p:txBody>
      </p:sp>
      <p:sp>
        <p:nvSpPr>
          <p:cNvPr id="3" name="Content Placeholder 2"/>
          <p:cNvSpPr>
            <a:spLocks noGrp="1"/>
          </p:cNvSpPr>
          <p:nvPr>
            <p:ph idx="1"/>
          </p:nvPr>
        </p:nvSpPr>
        <p:spPr/>
        <p:txBody>
          <a:bodyPr>
            <a:normAutofit fontScale="25000" lnSpcReduction="20000"/>
          </a:bodyPr>
          <a:lstStyle/>
          <a:p>
            <a:r>
              <a:rPr lang="en-US" dirty="0"/>
              <a:t>// https://raw.githubusercontent.com/adafruit/Adafruit_MPR121/master/examples/MPR121test/MPR121test.ino</a:t>
            </a:r>
          </a:p>
          <a:p>
            <a:r>
              <a:rPr lang="en-US" dirty="0"/>
              <a:t>/********************************************************* MPR121</a:t>
            </a:r>
          </a:p>
          <a:p>
            <a:r>
              <a:rPr lang="en-US" dirty="0"/>
              <a:t>This is a library for the MPR121 12-channel Capacitive touch sensor</a:t>
            </a:r>
          </a:p>
          <a:p>
            <a:endParaRPr lang="en-US" dirty="0"/>
          </a:p>
          <a:p>
            <a:r>
              <a:rPr lang="en-US" dirty="0"/>
              <a:t>Designed specifically to work with the MPR121 Breakout in the </a:t>
            </a:r>
            <a:r>
              <a:rPr lang="en-US" dirty="0" err="1"/>
              <a:t>Adafruit</a:t>
            </a:r>
            <a:r>
              <a:rPr lang="en-US" dirty="0"/>
              <a:t> shop </a:t>
            </a:r>
          </a:p>
          <a:p>
            <a:r>
              <a:rPr lang="en-US" dirty="0"/>
              <a:t>  ----&gt; https://www.adafruit.com/products/</a:t>
            </a:r>
          </a:p>
          <a:p>
            <a:endParaRPr lang="en-US" dirty="0"/>
          </a:p>
          <a:p>
            <a:r>
              <a:rPr lang="en-US" dirty="0"/>
              <a:t>These sensors use I2C communicate, at least 2 pins are required </a:t>
            </a:r>
          </a:p>
          <a:p>
            <a:r>
              <a:rPr lang="en-US" dirty="0"/>
              <a:t>to interface</a:t>
            </a:r>
          </a:p>
          <a:p>
            <a:endParaRPr lang="en-US" dirty="0"/>
          </a:p>
          <a:p>
            <a:r>
              <a:rPr lang="en-US" dirty="0" err="1"/>
              <a:t>Adafruit</a:t>
            </a:r>
            <a:r>
              <a:rPr lang="en-US" dirty="0"/>
              <a:t> invests time and resources providing this open source code, </a:t>
            </a:r>
          </a:p>
          <a:p>
            <a:r>
              <a:rPr lang="en-US" dirty="0"/>
              <a:t>please support </a:t>
            </a:r>
            <a:r>
              <a:rPr lang="en-US" dirty="0" err="1"/>
              <a:t>Adafruit</a:t>
            </a:r>
            <a:r>
              <a:rPr lang="en-US" dirty="0"/>
              <a:t> and open-source hardware by purchasing </a:t>
            </a:r>
          </a:p>
          <a:p>
            <a:r>
              <a:rPr lang="en-US" dirty="0"/>
              <a:t>products from </a:t>
            </a:r>
            <a:r>
              <a:rPr lang="en-US" dirty="0" err="1"/>
              <a:t>Adafruit</a:t>
            </a:r>
            <a:r>
              <a:rPr lang="en-US" dirty="0"/>
              <a:t>!</a:t>
            </a:r>
          </a:p>
          <a:p>
            <a:endParaRPr lang="en-US" dirty="0"/>
          </a:p>
          <a:p>
            <a:r>
              <a:rPr lang="en-US" dirty="0"/>
              <a:t>Written by </a:t>
            </a:r>
            <a:r>
              <a:rPr lang="en-US" dirty="0" err="1"/>
              <a:t>Limor</a:t>
            </a:r>
            <a:r>
              <a:rPr lang="en-US" dirty="0"/>
              <a:t> Fried/</a:t>
            </a:r>
            <a:r>
              <a:rPr lang="en-US" dirty="0" err="1"/>
              <a:t>Ladyada</a:t>
            </a:r>
            <a:r>
              <a:rPr lang="en-US" dirty="0"/>
              <a:t> for </a:t>
            </a:r>
            <a:r>
              <a:rPr lang="en-US" dirty="0" err="1"/>
              <a:t>Adafruit</a:t>
            </a:r>
            <a:r>
              <a:rPr lang="en-US" dirty="0"/>
              <a:t> Industries.  </a:t>
            </a:r>
          </a:p>
          <a:p>
            <a:r>
              <a:rPr lang="en-US" dirty="0"/>
              <a:t>BSD license, all text above must be included in any redistribution</a:t>
            </a:r>
          </a:p>
          <a:p>
            <a:r>
              <a:rPr lang="en-US" dirty="0"/>
              <a:t>**********************************************************/</a:t>
            </a:r>
          </a:p>
          <a:p>
            <a:endParaRPr lang="en-US" dirty="0"/>
          </a:p>
          <a:p>
            <a:r>
              <a:rPr lang="en-US" dirty="0"/>
              <a:t>#include &lt;</a:t>
            </a:r>
            <a:r>
              <a:rPr lang="en-US" dirty="0" err="1"/>
              <a:t>Wire.h</a:t>
            </a:r>
            <a:r>
              <a:rPr lang="en-US" dirty="0"/>
              <a:t>&gt;</a:t>
            </a:r>
          </a:p>
          <a:p>
            <a:r>
              <a:rPr lang="en-US" dirty="0"/>
              <a:t>#include "Adafruit_MPR121.h"</a:t>
            </a:r>
          </a:p>
          <a:p>
            <a:endParaRPr lang="en-US" dirty="0"/>
          </a:p>
          <a:p>
            <a:r>
              <a:rPr lang="en-US" dirty="0"/>
              <a:t>#</a:t>
            </a:r>
            <a:r>
              <a:rPr lang="en-US" dirty="0" err="1"/>
              <a:t>ifndef</a:t>
            </a:r>
            <a:r>
              <a:rPr lang="en-US" dirty="0"/>
              <a:t> _BV</a:t>
            </a:r>
          </a:p>
          <a:p>
            <a:r>
              <a:rPr lang="en-US" dirty="0"/>
              <a:t>#define _BV(bit) (1 &lt;&lt; (bit)) </a:t>
            </a:r>
          </a:p>
          <a:p>
            <a:r>
              <a:rPr lang="en-US" dirty="0"/>
              <a:t>#</a:t>
            </a:r>
            <a:r>
              <a:rPr lang="en-US" dirty="0" err="1"/>
              <a:t>endif</a:t>
            </a:r>
            <a:endParaRPr lang="en-US" dirty="0"/>
          </a:p>
          <a:p>
            <a:endParaRPr lang="en-US" dirty="0"/>
          </a:p>
          <a:p>
            <a:r>
              <a:rPr lang="en-US" dirty="0"/>
              <a:t>// You can have up to 4 on one i2c bus but one is enough for testing!</a:t>
            </a:r>
          </a:p>
          <a:p>
            <a:r>
              <a:rPr lang="en-US" dirty="0"/>
              <a:t>Adafruit_MPR121 cap = Adafruit_MPR121();</a:t>
            </a:r>
          </a:p>
          <a:p>
            <a:endParaRPr lang="en-US" dirty="0"/>
          </a:p>
          <a:p>
            <a:r>
              <a:rPr lang="en-US" dirty="0"/>
              <a:t>// Keeps track of the last pins touched</a:t>
            </a:r>
          </a:p>
          <a:p>
            <a:r>
              <a:rPr lang="en-US" dirty="0"/>
              <a:t>// so we know when buttons are 'released'</a:t>
            </a:r>
          </a:p>
          <a:p>
            <a:r>
              <a:rPr lang="en-US" dirty="0"/>
              <a:t>uint16_t </a:t>
            </a:r>
            <a:r>
              <a:rPr lang="en-US" dirty="0" err="1"/>
              <a:t>lasttouched</a:t>
            </a:r>
            <a:r>
              <a:rPr lang="en-US" dirty="0"/>
              <a:t> = 0;</a:t>
            </a:r>
          </a:p>
          <a:p>
            <a:r>
              <a:rPr lang="en-US" dirty="0"/>
              <a:t>uint16_t </a:t>
            </a:r>
            <a:r>
              <a:rPr lang="en-US" dirty="0" err="1"/>
              <a:t>currtouched</a:t>
            </a:r>
            <a:r>
              <a:rPr lang="en-US" dirty="0"/>
              <a:t> = 0;</a:t>
            </a:r>
          </a:p>
          <a:p>
            <a:endParaRPr lang="en-US" dirty="0"/>
          </a:p>
          <a:p>
            <a:r>
              <a:rPr lang="en-US" dirty="0"/>
              <a:t>void setup() {</a:t>
            </a:r>
          </a:p>
          <a:p>
            <a:r>
              <a:rPr lang="en-US" dirty="0"/>
              <a:t>  </a:t>
            </a:r>
            <a:r>
              <a:rPr lang="en-US" dirty="0" err="1"/>
              <a:t>Serial.begin</a:t>
            </a:r>
            <a:r>
              <a:rPr lang="en-US" dirty="0"/>
              <a:t>(9600);</a:t>
            </a:r>
          </a:p>
          <a:p>
            <a:endParaRPr lang="en-US" dirty="0"/>
          </a:p>
          <a:p>
            <a:r>
              <a:rPr lang="en-US" dirty="0"/>
              <a:t>  while (!Serial) { // needed to keep </a:t>
            </a:r>
            <a:r>
              <a:rPr lang="en-US" dirty="0" err="1"/>
              <a:t>leonardo</a:t>
            </a:r>
            <a:r>
              <a:rPr lang="en-US" dirty="0"/>
              <a:t>/micro from starting too fast!</a:t>
            </a:r>
          </a:p>
          <a:p>
            <a:r>
              <a:rPr lang="en-US" dirty="0"/>
              <a:t>    delay(10);</a:t>
            </a:r>
          </a:p>
          <a:p>
            <a:r>
              <a:rPr lang="en-US" dirty="0"/>
              <a:t>  }</a:t>
            </a:r>
          </a:p>
          <a:p>
            <a:r>
              <a:rPr lang="en-US" dirty="0"/>
              <a:t>  </a:t>
            </a:r>
          </a:p>
          <a:p>
            <a:r>
              <a:rPr lang="en-US" dirty="0"/>
              <a:t>  </a:t>
            </a:r>
            <a:r>
              <a:rPr lang="en-US" dirty="0" err="1"/>
              <a:t>Serial.println</a:t>
            </a:r>
            <a:r>
              <a:rPr lang="en-US" dirty="0"/>
              <a:t>("</a:t>
            </a:r>
            <a:r>
              <a:rPr lang="en-US" dirty="0" err="1"/>
              <a:t>Adafruit</a:t>
            </a:r>
            <a:r>
              <a:rPr lang="en-US" dirty="0"/>
              <a:t> MPR121 Capacitive Touch sensor test"); </a:t>
            </a:r>
          </a:p>
          <a:p>
            <a:r>
              <a:rPr lang="en-US" dirty="0"/>
              <a:t>  </a:t>
            </a:r>
          </a:p>
          <a:p>
            <a:r>
              <a:rPr lang="en-US" dirty="0"/>
              <a:t>  // Default address is 0x5A, if tied to 3.3V its 0x5B</a:t>
            </a:r>
          </a:p>
          <a:p>
            <a:r>
              <a:rPr lang="en-US" dirty="0"/>
              <a:t>  // If tied to SDA its 0x5C and if SCL then 0x5D</a:t>
            </a:r>
          </a:p>
          <a:p>
            <a:r>
              <a:rPr lang="en-US" dirty="0"/>
              <a:t>  if (!</a:t>
            </a:r>
            <a:r>
              <a:rPr lang="en-US" dirty="0" err="1"/>
              <a:t>cap.begin</a:t>
            </a:r>
            <a:r>
              <a:rPr lang="en-US" dirty="0"/>
              <a:t>(0x5A)) {</a:t>
            </a:r>
          </a:p>
          <a:p>
            <a:r>
              <a:rPr lang="en-US" dirty="0"/>
              <a:t>    </a:t>
            </a:r>
            <a:r>
              <a:rPr lang="en-US" dirty="0" err="1"/>
              <a:t>Serial.println</a:t>
            </a:r>
            <a:r>
              <a:rPr lang="en-US" dirty="0"/>
              <a:t>("MPR121 not found, check wiring?");</a:t>
            </a:r>
          </a:p>
          <a:p>
            <a:r>
              <a:rPr lang="en-US" dirty="0"/>
              <a:t>    while (1);</a:t>
            </a:r>
          </a:p>
          <a:p>
            <a:r>
              <a:rPr lang="en-US" dirty="0"/>
              <a:t>  }</a:t>
            </a:r>
          </a:p>
          <a:p>
            <a:r>
              <a:rPr lang="en-US" dirty="0"/>
              <a:t>  </a:t>
            </a:r>
            <a:r>
              <a:rPr lang="en-US" dirty="0" err="1"/>
              <a:t>Serial.println</a:t>
            </a:r>
            <a:r>
              <a:rPr lang="en-US" dirty="0"/>
              <a:t>("MPR121 found!");</a:t>
            </a:r>
          </a:p>
          <a:p>
            <a:r>
              <a:rPr lang="en-US" dirty="0"/>
              <a:t>}</a:t>
            </a:r>
          </a:p>
          <a:p>
            <a:endParaRPr lang="en-US" dirty="0"/>
          </a:p>
          <a:p>
            <a:r>
              <a:rPr lang="en-US" dirty="0"/>
              <a:t>void loop() {</a:t>
            </a:r>
          </a:p>
          <a:p>
            <a:r>
              <a:rPr lang="en-US" dirty="0"/>
              <a:t>  // Get the currently touched pads</a:t>
            </a:r>
          </a:p>
          <a:p>
            <a:r>
              <a:rPr lang="en-US" dirty="0"/>
              <a:t>  </a:t>
            </a:r>
            <a:r>
              <a:rPr lang="en-US" dirty="0" err="1"/>
              <a:t>currtouched</a:t>
            </a:r>
            <a:r>
              <a:rPr lang="en-US" dirty="0"/>
              <a:t> = </a:t>
            </a:r>
            <a:r>
              <a:rPr lang="en-US" dirty="0" err="1"/>
              <a:t>cap.touched</a:t>
            </a:r>
            <a:r>
              <a:rPr lang="en-US" dirty="0"/>
              <a:t>();</a:t>
            </a:r>
          </a:p>
          <a:p>
            <a:r>
              <a:rPr lang="en-US" dirty="0"/>
              <a:t>  </a:t>
            </a:r>
          </a:p>
          <a:p>
            <a:r>
              <a:rPr lang="en-US" dirty="0"/>
              <a:t>  for (uint8_t </a:t>
            </a:r>
            <a:r>
              <a:rPr lang="en-US" dirty="0" err="1"/>
              <a:t>i</a:t>
            </a:r>
            <a:r>
              <a:rPr lang="en-US" dirty="0"/>
              <a:t>=0; </a:t>
            </a:r>
            <a:r>
              <a:rPr lang="en-US" dirty="0" err="1"/>
              <a:t>i</a:t>
            </a:r>
            <a:r>
              <a:rPr lang="en-US" dirty="0"/>
              <a:t>&lt;12; </a:t>
            </a:r>
            <a:r>
              <a:rPr lang="en-US" dirty="0" err="1"/>
              <a:t>i</a:t>
            </a:r>
            <a:r>
              <a:rPr lang="en-US" dirty="0"/>
              <a:t>++) {</a:t>
            </a:r>
          </a:p>
          <a:p>
            <a:r>
              <a:rPr lang="en-US" dirty="0"/>
              <a:t>    // it if *is* touched and *</a:t>
            </a:r>
            <a:r>
              <a:rPr lang="en-US" dirty="0" err="1"/>
              <a:t>wasnt</a:t>
            </a:r>
            <a:r>
              <a:rPr lang="en-US" dirty="0"/>
              <a:t>* touched before, alert!</a:t>
            </a:r>
          </a:p>
          <a:p>
            <a:r>
              <a:rPr lang="en-US" dirty="0"/>
              <a:t>    if ((</a:t>
            </a:r>
            <a:r>
              <a:rPr lang="en-US" dirty="0" err="1"/>
              <a:t>currtouched</a:t>
            </a:r>
            <a:r>
              <a:rPr lang="en-US" dirty="0"/>
              <a:t> &amp; _BV(</a:t>
            </a:r>
            <a:r>
              <a:rPr lang="en-US" dirty="0" err="1"/>
              <a:t>i</a:t>
            </a:r>
            <a:r>
              <a:rPr lang="en-US" dirty="0"/>
              <a:t>)) &amp;&amp; !(</a:t>
            </a:r>
            <a:r>
              <a:rPr lang="en-US" dirty="0" err="1"/>
              <a:t>lasttouched</a:t>
            </a:r>
            <a:r>
              <a:rPr lang="en-US" dirty="0"/>
              <a:t> &amp; _BV(</a:t>
            </a:r>
            <a:r>
              <a:rPr lang="en-US" dirty="0" err="1"/>
              <a:t>i</a:t>
            </a:r>
            <a:r>
              <a:rPr lang="en-US" dirty="0"/>
              <a:t>)) ) {</a:t>
            </a:r>
          </a:p>
          <a:p>
            <a:r>
              <a:rPr lang="en-US" dirty="0"/>
              <a:t>      </a:t>
            </a:r>
            <a:r>
              <a:rPr lang="en-US" dirty="0" err="1"/>
              <a:t>Serial.print</a:t>
            </a:r>
            <a:r>
              <a:rPr lang="en-US" dirty="0"/>
              <a:t>(</a:t>
            </a:r>
            <a:r>
              <a:rPr lang="en-US" dirty="0" err="1"/>
              <a:t>i</a:t>
            </a:r>
            <a:r>
              <a:rPr lang="en-US" dirty="0"/>
              <a:t>); </a:t>
            </a:r>
            <a:r>
              <a:rPr lang="en-US" dirty="0" err="1"/>
              <a:t>Serial.println</a:t>
            </a:r>
            <a:r>
              <a:rPr lang="en-US" dirty="0"/>
              <a:t>(" touched");</a:t>
            </a:r>
          </a:p>
          <a:p>
            <a:r>
              <a:rPr lang="en-US" dirty="0"/>
              <a:t>    }</a:t>
            </a:r>
          </a:p>
          <a:p>
            <a:r>
              <a:rPr lang="en-US" dirty="0"/>
              <a:t>    // if it *was* touched and now *</a:t>
            </a:r>
            <a:r>
              <a:rPr lang="en-US" dirty="0" err="1"/>
              <a:t>isnt</a:t>
            </a:r>
            <a:r>
              <a:rPr lang="en-US" dirty="0"/>
              <a:t>*, alert!</a:t>
            </a:r>
          </a:p>
          <a:p>
            <a:r>
              <a:rPr lang="en-US" dirty="0"/>
              <a:t>    if (!(</a:t>
            </a:r>
            <a:r>
              <a:rPr lang="en-US" dirty="0" err="1"/>
              <a:t>currtouched</a:t>
            </a:r>
            <a:r>
              <a:rPr lang="en-US" dirty="0"/>
              <a:t> &amp; _BV(</a:t>
            </a:r>
            <a:r>
              <a:rPr lang="en-US" dirty="0" err="1"/>
              <a:t>i</a:t>
            </a:r>
            <a:r>
              <a:rPr lang="en-US" dirty="0"/>
              <a:t>)) &amp;&amp; (</a:t>
            </a:r>
            <a:r>
              <a:rPr lang="en-US" dirty="0" err="1"/>
              <a:t>lasttouched</a:t>
            </a:r>
            <a:r>
              <a:rPr lang="en-US" dirty="0"/>
              <a:t> &amp; _BV(</a:t>
            </a:r>
            <a:r>
              <a:rPr lang="en-US" dirty="0" err="1"/>
              <a:t>i</a:t>
            </a:r>
            <a:r>
              <a:rPr lang="en-US" dirty="0"/>
              <a:t>)) ) {</a:t>
            </a:r>
          </a:p>
          <a:p>
            <a:r>
              <a:rPr lang="en-US" dirty="0"/>
              <a:t>      </a:t>
            </a:r>
            <a:r>
              <a:rPr lang="en-US" dirty="0" err="1"/>
              <a:t>Serial.print</a:t>
            </a:r>
            <a:r>
              <a:rPr lang="en-US" dirty="0"/>
              <a:t>(</a:t>
            </a:r>
            <a:r>
              <a:rPr lang="en-US" dirty="0" err="1"/>
              <a:t>i</a:t>
            </a:r>
            <a:r>
              <a:rPr lang="en-US" dirty="0"/>
              <a:t>); </a:t>
            </a:r>
            <a:r>
              <a:rPr lang="en-US" dirty="0" err="1"/>
              <a:t>Serial.println</a:t>
            </a:r>
            <a:r>
              <a:rPr lang="en-US" dirty="0"/>
              <a:t>(" released");</a:t>
            </a:r>
          </a:p>
          <a:p>
            <a:r>
              <a:rPr lang="en-US" dirty="0"/>
              <a:t>    }</a:t>
            </a:r>
          </a:p>
          <a:p>
            <a:r>
              <a:rPr lang="en-US" dirty="0"/>
              <a:t>  }</a:t>
            </a:r>
          </a:p>
          <a:p>
            <a:endParaRPr lang="en-US" dirty="0"/>
          </a:p>
          <a:p>
            <a:r>
              <a:rPr lang="en-US" dirty="0"/>
              <a:t>  // reset our state</a:t>
            </a:r>
          </a:p>
          <a:p>
            <a:r>
              <a:rPr lang="en-US" dirty="0"/>
              <a:t>  </a:t>
            </a:r>
            <a:r>
              <a:rPr lang="en-US" dirty="0" err="1"/>
              <a:t>lasttouched</a:t>
            </a:r>
            <a:r>
              <a:rPr lang="en-US" dirty="0"/>
              <a:t> = </a:t>
            </a:r>
            <a:r>
              <a:rPr lang="en-US" dirty="0" err="1"/>
              <a:t>currtouched</a:t>
            </a:r>
            <a:r>
              <a:rPr lang="en-US" dirty="0"/>
              <a:t>;</a:t>
            </a:r>
          </a:p>
          <a:p>
            <a:endParaRPr lang="en-US" dirty="0"/>
          </a:p>
          <a:p>
            <a:r>
              <a:rPr lang="en-US" dirty="0"/>
              <a:t>  // comment out this line for detailed data from the sensor!</a:t>
            </a:r>
          </a:p>
          <a:p>
            <a:r>
              <a:rPr lang="en-US" dirty="0"/>
              <a:t>  return;</a:t>
            </a:r>
          </a:p>
          <a:p>
            <a:r>
              <a:rPr lang="en-US" dirty="0"/>
              <a:t>  </a:t>
            </a:r>
          </a:p>
          <a:p>
            <a:r>
              <a:rPr lang="en-US" dirty="0"/>
              <a:t>  // debugging info, what</a:t>
            </a:r>
          </a:p>
          <a:p>
            <a:r>
              <a:rPr lang="en-US" dirty="0"/>
              <a:t>  </a:t>
            </a:r>
            <a:r>
              <a:rPr lang="en-US" dirty="0" err="1"/>
              <a:t>Serial.print</a:t>
            </a:r>
            <a:r>
              <a:rPr lang="en-US" dirty="0"/>
              <a:t>("\t\t\t\t\t\t\t\t\t\t\t\t\t 0x"); </a:t>
            </a:r>
            <a:r>
              <a:rPr lang="en-US" dirty="0" err="1"/>
              <a:t>Serial.println</a:t>
            </a:r>
            <a:r>
              <a:rPr lang="en-US" dirty="0"/>
              <a:t>(</a:t>
            </a:r>
            <a:r>
              <a:rPr lang="en-US" dirty="0" err="1"/>
              <a:t>cap.touched</a:t>
            </a:r>
            <a:r>
              <a:rPr lang="en-US" dirty="0"/>
              <a:t>(), HEX);</a:t>
            </a:r>
          </a:p>
          <a:p>
            <a:r>
              <a:rPr lang="en-US" dirty="0"/>
              <a:t>  </a:t>
            </a:r>
            <a:r>
              <a:rPr lang="en-US" dirty="0" err="1"/>
              <a:t>Serial.print</a:t>
            </a:r>
            <a:r>
              <a:rPr lang="en-US" dirty="0"/>
              <a:t>("</a:t>
            </a:r>
            <a:r>
              <a:rPr lang="en-US" dirty="0" err="1"/>
              <a:t>Filt</a:t>
            </a:r>
            <a:r>
              <a:rPr lang="en-US" dirty="0"/>
              <a:t>: ");</a:t>
            </a:r>
          </a:p>
          <a:p>
            <a:r>
              <a:rPr lang="en-US" dirty="0"/>
              <a:t>  for (uint8_t </a:t>
            </a:r>
            <a:r>
              <a:rPr lang="en-US" dirty="0" err="1"/>
              <a:t>i</a:t>
            </a:r>
            <a:r>
              <a:rPr lang="en-US" dirty="0"/>
              <a:t>=0; </a:t>
            </a:r>
            <a:r>
              <a:rPr lang="en-US" dirty="0" err="1"/>
              <a:t>i</a:t>
            </a:r>
            <a:r>
              <a:rPr lang="en-US" dirty="0"/>
              <a:t>&lt;12; </a:t>
            </a:r>
            <a:r>
              <a:rPr lang="en-US" dirty="0" err="1"/>
              <a:t>i</a:t>
            </a:r>
            <a:r>
              <a:rPr lang="en-US" dirty="0"/>
              <a:t>++) {</a:t>
            </a:r>
          </a:p>
          <a:p>
            <a:r>
              <a:rPr lang="en-US" dirty="0"/>
              <a:t>    </a:t>
            </a:r>
            <a:r>
              <a:rPr lang="en-US" dirty="0" err="1"/>
              <a:t>Serial.print</a:t>
            </a:r>
            <a:r>
              <a:rPr lang="en-US" dirty="0"/>
              <a:t>(</a:t>
            </a:r>
            <a:r>
              <a:rPr lang="en-US" dirty="0" err="1"/>
              <a:t>cap.filteredData</a:t>
            </a:r>
            <a:r>
              <a:rPr lang="en-US" dirty="0"/>
              <a:t>(</a:t>
            </a:r>
            <a:r>
              <a:rPr lang="en-US" dirty="0" err="1"/>
              <a:t>i</a:t>
            </a:r>
            <a:r>
              <a:rPr lang="en-US" dirty="0"/>
              <a:t>)); </a:t>
            </a:r>
            <a:r>
              <a:rPr lang="en-US" dirty="0" err="1"/>
              <a:t>Serial.print</a:t>
            </a:r>
            <a:r>
              <a:rPr lang="en-US" dirty="0"/>
              <a:t>("\t");</a:t>
            </a:r>
          </a:p>
          <a:p>
            <a:r>
              <a:rPr lang="en-US" dirty="0"/>
              <a:t>  }</a:t>
            </a:r>
          </a:p>
          <a:p>
            <a:r>
              <a:rPr lang="en-US" dirty="0"/>
              <a:t>  </a:t>
            </a:r>
            <a:r>
              <a:rPr lang="en-US" dirty="0" err="1"/>
              <a:t>Serial.println</a:t>
            </a:r>
            <a:r>
              <a:rPr lang="en-US" dirty="0"/>
              <a:t>();</a:t>
            </a:r>
          </a:p>
          <a:p>
            <a:r>
              <a:rPr lang="en-US" dirty="0"/>
              <a:t>  </a:t>
            </a:r>
            <a:r>
              <a:rPr lang="en-US" dirty="0" err="1"/>
              <a:t>Serial.print</a:t>
            </a:r>
            <a:r>
              <a:rPr lang="en-US" dirty="0"/>
              <a:t>("Base: ");</a:t>
            </a:r>
          </a:p>
          <a:p>
            <a:r>
              <a:rPr lang="en-US" dirty="0"/>
              <a:t>  for (uint8_t </a:t>
            </a:r>
            <a:r>
              <a:rPr lang="en-US" dirty="0" err="1"/>
              <a:t>i</a:t>
            </a:r>
            <a:r>
              <a:rPr lang="en-US" dirty="0"/>
              <a:t>=0; </a:t>
            </a:r>
            <a:r>
              <a:rPr lang="en-US" dirty="0" err="1"/>
              <a:t>i</a:t>
            </a:r>
            <a:r>
              <a:rPr lang="en-US" dirty="0"/>
              <a:t>&lt;12; </a:t>
            </a:r>
            <a:r>
              <a:rPr lang="en-US" dirty="0" err="1"/>
              <a:t>i</a:t>
            </a:r>
            <a:r>
              <a:rPr lang="en-US" dirty="0"/>
              <a:t>++) {</a:t>
            </a:r>
          </a:p>
          <a:p>
            <a:r>
              <a:rPr lang="en-US" dirty="0"/>
              <a:t>    </a:t>
            </a:r>
            <a:r>
              <a:rPr lang="en-US" dirty="0" err="1"/>
              <a:t>Serial.print</a:t>
            </a:r>
            <a:r>
              <a:rPr lang="en-US" dirty="0"/>
              <a:t>(</a:t>
            </a:r>
            <a:r>
              <a:rPr lang="en-US" dirty="0" err="1"/>
              <a:t>cap.baselineData</a:t>
            </a:r>
            <a:r>
              <a:rPr lang="en-US" dirty="0"/>
              <a:t>(</a:t>
            </a:r>
            <a:r>
              <a:rPr lang="en-US" dirty="0" err="1"/>
              <a:t>i</a:t>
            </a:r>
            <a:r>
              <a:rPr lang="en-US" dirty="0"/>
              <a:t>)); </a:t>
            </a:r>
            <a:r>
              <a:rPr lang="en-US" dirty="0" err="1"/>
              <a:t>Serial.print</a:t>
            </a:r>
            <a:r>
              <a:rPr lang="en-US" dirty="0"/>
              <a:t>("\t");</a:t>
            </a:r>
          </a:p>
          <a:p>
            <a:r>
              <a:rPr lang="en-US" dirty="0"/>
              <a:t>  }</a:t>
            </a:r>
          </a:p>
          <a:p>
            <a:r>
              <a:rPr lang="en-US" dirty="0"/>
              <a:t>  </a:t>
            </a:r>
            <a:r>
              <a:rPr lang="en-US" dirty="0" err="1"/>
              <a:t>Serial.println</a:t>
            </a:r>
            <a:r>
              <a:rPr lang="en-US" dirty="0"/>
              <a:t>();</a:t>
            </a:r>
          </a:p>
          <a:p>
            <a:r>
              <a:rPr lang="en-US" dirty="0"/>
              <a:t>  </a:t>
            </a:r>
          </a:p>
          <a:p>
            <a:r>
              <a:rPr lang="en-US" dirty="0"/>
              <a:t>  // put a delay so it isn't overwhelming</a:t>
            </a:r>
          </a:p>
          <a:p>
            <a:r>
              <a:rPr lang="en-US" dirty="0"/>
              <a:t>  delay(100);</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109</a:t>
            </a:fld>
            <a:endParaRPr lang="en-US"/>
          </a:p>
        </p:txBody>
      </p:sp>
      <p:pic>
        <p:nvPicPr>
          <p:cNvPr id="6" name="Picture 5"/>
          <p:cNvPicPr>
            <a:picLocks noChangeAspect="1"/>
          </p:cNvPicPr>
          <p:nvPr/>
        </p:nvPicPr>
        <p:blipFill>
          <a:blip r:embed="rId2"/>
          <a:stretch>
            <a:fillRect/>
          </a:stretch>
        </p:blipFill>
        <p:spPr>
          <a:xfrm>
            <a:off x="4687007" y="3843125"/>
            <a:ext cx="3541886" cy="2262400"/>
          </a:xfrm>
          <a:prstGeom prst="rect">
            <a:avLst/>
          </a:prstGeom>
        </p:spPr>
      </p:pic>
      <p:sp>
        <p:nvSpPr>
          <p:cNvPr id="7" name="TextBox 6"/>
          <p:cNvSpPr txBox="1"/>
          <p:nvPr/>
        </p:nvSpPr>
        <p:spPr>
          <a:xfrm>
            <a:off x="5905500" y="1690689"/>
            <a:ext cx="1466850" cy="369332"/>
          </a:xfrm>
          <a:prstGeom prst="rect">
            <a:avLst/>
          </a:prstGeom>
          <a:noFill/>
          <a:ln>
            <a:solidFill>
              <a:schemeClr val="accent1"/>
            </a:solidFill>
          </a:ln>
        </p:spPr>
        <p:txBody>
          <a:bodyPr wrap="square" rtlCol="0">
            <a:spAutoFit/>
          </a:bodyPr>
          <a:lstStyle/>
          <a:p>
            <a:r>
              <a:rPr lang="en-US" dirty="0"/>
              <a:t>Arduino</a:t>
            </a:r>
          </a:p>
        </p:txBody>
      </p:sp>
      <p:sp>
        <p:nvSpPr>
          <p:cNvPr id="8" name="TextBox 7"/>
          <p:cNvSpPr txBox="1"/>
          <p:nvPr/>
        </p:nvSpPr>
        <p:spPr>
          <a:xfrm>
            <a:off x="7867650" y="1690689"/>
            <a:ext cx="976549" cy="369332"/>
          </a:xfrm>
          <a:prstGeom prst="rect">
            <a:avLst/>
          </a:prstGeom>
          <a:noFill/>
          <a:ln>
            <a:solidFill>
              <a:schemeClr val="accent1"/>
            </a:solidFill>
          </a:ln>
        </p:spPr>
        <p:txBody>
          <a:bodyPr wrap="none" rtlCol="0">
            <a:spAutoFit/>
          </a:bodyPr>
          <a:lstStyle/>
          <a:p>
            <a:r>
              <a:rPr lang="en-US" dirty="0"/>
              <a:t>MPR121</a:t>
            </a:r>
          </a:p>
        </p:txBody>
      </p:sp>
      <p:cxnSp>
        <p:nvCxnSpPr>
          <p:cNvPr id="10" name="Straight Arrow Connector 9"/>
          <p:cNvCxnSpPr/>
          <p:nvPr/>
        </p:nvCxnSpPr>
        <p:spPr>
          <a:xfrm flipH="1">
            <a:off x="7372350" y="1825625"/>
            <a:ext cx="495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372350" y="1958975"/>
            <a:ext cx="495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6765722" y="2415952"/>
            <a:ext cx="2004638" cy="1200600"/>
          </a:xfrm>
          <a:prstGeom prst="rect">
            <a:avLst/>
          </a:prstGeom>
        </p:spPr>
      </p:pic>
      <p:sp>
        <p:nvSpPr>
          <p:cNvPr id="13" name="TextBox 12"/>
          <p:cNvSpPr txBox="1"/>
          <p:nvPr/>
        </p:nvSpPr>
        <p:spPr>
          <a:xfrm>
            <a:off x="7469291" y="1413690"/>
            <a:ext cx="562783" cy="923330"/>
          </a:xfrm>
          <a:prstGeom prst="rect">
            <a:avLst/>
          </a:prstGeom>
          <a:noFill/>
        </p:spPr>
        <p:txBody>
          <a:bodyPr wrap="none" rtlCol="0">
            <a:spAutoFit/>
          </a:bodyPr>
          <a:lstStyle/>
          <a:p>
            <a:r>
              <a:rPr lang="en-US" dirty="0"/>
              <a:t>SCL</a:t>
            </a:r>
          </a:p>
          <a:p>
            <a:endParaRPr lang="en-US" dirty="0"/>
          </a:p>
          <a:p>
            <a:r>
              <a:rPr lang="en-US" dirty="0"/>
              <a:t>SDA</a:t>
            </a:r>
          </a:p>
        </p:txBody>
      </p:sp>
      <p:cxnSp>
        <p:nvCxnSpPr>
          <p:cNvPr id="15" name="Straight Arrow Connector 14"/>
          <p:cNvCxnSpPr/>
          <p:nvPr/>
        </p:nvCxnSpPr>
        <p:spPr>
          <a:xfrm>
            <a:off x="8228893" y="1495425"/>
            <a:ext cx="0" cy="195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515350" y="1488282"/>
            <a:ext cx="0" cy="195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56149" y="1223725"/>
            <a:ext cx="923651" cy="369332"/>
          </a:xfrm>
          <a:prstGeom prst="rect">
            <a:avLst/>
          </a:prstGeom>
          <a:noFill/>
        </p:spPr>
        <p:txBody>
          <a:bodyPr wrap="none" rtlCol="0">
            <a:spAutoFit/>
          </a:bodyPr>
          <a:lstStyle/>
          <a:p>
            <a:r>
              <a:rPr lang="en-US" dirty="0"/>
              <a:t>5V GND</a:t>
            </a:r>
          </a:p>
        </p:txBody>
      </p:sp>
    </p:spTree>
    <p:extLst>
      <p:ext uri="{BB962C8B-B14F-4D97-AF65-F5344CB8AC3E}">
        <p14:creationId xmlns:p14="http://schemas.microsoft.com/office/powerpoint/2010/main" val="122884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exercise 2.1 </a:t>
            </a:r>
          </a:p>
        </p:txBody>
      </p:sp>
      <p:sp>
        <p:nvSpPr>
          <p:cNvPr id="3" name="Content Placeholder 2"/>
          <p:cNvSpPr>
            <a:spLocks noGrp="1"/>
          </p:cNvSpPr>
          <p:nvPr>
            <p:ph idx="1"/>
          </p:nvPr>
        </p:nvSpPr>
        <p:spPr/>
        <p:txBody>
          <a:bodyPr/>
          <a:lstStyle/>
          <a:p>
            <a:r>
              <a:rPr lang="en-US" dirty="0"/>
              <a:t>What is the output pin number?</a:t>
            </a:r>
          </a:p>
          <a:p>
            <a:r>
              <a:rPr lang="en-US" dirty="0"/>
              <a:t>How to double the blinking rate ?</a:t>
            </a:r>
          </a:p>
          <a:p>
            <a:r>
              <a:rPr lang="en-US" dirty="0"/>
              <a:t>What is the color code for  a 1K Ohms resistor?</a:t>
            </a:r>
          </a:p>
          <a:p>
            <a:r>
              <a:rPr lang="en-US" dirty="0"/>
              <a:t>Voltage drop of the red LED is  1.8V, calculate the  current passing through the LED. See </a:t>
            </a:r>
            <a:r>
              <a:rPr lang="en-US" dirty="0">
                <a:hlinkClick r:id="rId2"/>
              </a:rPr>
              <a:t>https://en.wikipedia.org/wiki/LED_circuit</a:t>
            </a: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a:t>
            </a:fld>
            <a:endParaRPr lang="en-US"/>
          </a:p>
        </p:txBody>
      </p:sp>
    </p:spTree>
    <p:extLst>
      <p:ext uri="{BB962C8B-B14F-4D97-AF65-F5344CB8AC3E}">
        <p14:creationId xmlns:p14="http://schemas.microsoft.com/office/powerpoint/2010/main" val="9570800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Test2.29 Pressure sensor MPS20N0040D</a:t>
            </a:r>
          </a:p>
        </p:txBody>
      </p:sp>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110</a:t>
            </a:fld>
            <a:endParaRPr lang="en-US"/>
          </a:p>
        </p:txBody>
      </p:sp>
      <p:pic>
        <p:nvPicPr>
          <p:cNvPr id="7" name="Picture 6"/>
          <p:cNvPicPr>
            <a:picLocks noChangeAspect="1"/>
          </p:cNvPicPr>
          <p:nvPr/>
        </p:nvPicPr>
        <p:blipFill>
          <a:blip r:embed="rId2"/>
          <a:stretch>
            <a:fillRect/>
          </a:stretch>
        </p:blipFill>
        <p:spPr>
          <a:xfrm>
            <a:off x="5462583" y="4162704"/>
            <a:ext cx="3381375" cy="2266950"/>
          </a:xfrm>
          <a:prstGeom prst="rect">
            <a:avLst/>
          </a:prstGeom>
        </p:spPr>
      </p:pic>
      <p:sp>
        <p:nvSpPr>
          <p:cNvPr id="8" name="Rectangle 7"/>
          <p:cNvSpPr/>
          <p:nvPr/>
        </p:nvSpPr>
        <p:spPr>
          <a:xfrm>
            <a:off x="933448" y="1977470"/>
            <a:ext cx="4572000" cy="3139321"/>
          </a:xfrm>
          <a:prstGeom prst="rect">
            <a:avLst/>
          </a:prstGeom>
        </p:spPr>
        <p:txBody>
          <a:bodyPr>
            <a:spAutoFit/>
          </a:bodyPr>
          <a:lstStyle/>
          <a:p>
            <a:r>
              <a:rPr lang="en-US" dirty="0">
                <a:hlinkClick r:id="rId3"/>
              </a:rPr>
              <a:t>https://cdn.sparkfun.com/assets/home_page_posts/1/9/0/2/Pressure_Sensor.pdf</a:t>
            </a:r>
            <a:endParaRPr lang="en-US" dirty="0"/>
          </a:p>
          <a:p>
            <a:r>
              <a:rPr lang="en-US" dirty="0"/>
              <a:t>Pressure Sensor MPS20N0040D-S Introduction Pressure range :0-5 .8 psi (40kpa); Product Features: Solid, MEMS technology, high reliability</a:t>
            </a:r>
          </a:p>
          <a:p>
            <a:r>
              <a:rPr lang="en-US" dirty="0"/>
              <a:t>Vs</a:t>
            </a:r>
          </a:p>
          <a:p>
            <a:r>
              <a:rPr lang="en-US" dirty="0">
                <a:hlinkClick r:id="rId4"/>
              </a:rPr>
              <a:t>https://www.nxp.com/docs/en/data-sheet/MPX5010.pdf</a:t>
            </a:r>
            <a:endParaRPr lang="en-US" dirty="0"/>
          </a:p>
          <a:p>
            <a:r>
              <a:rPr lang="en-US" dirty="0"/>
              <a:t>Max 4-Kpa</a:t>
            </a:r>
          </a:p>
          <a:p>
            <a:endParaRPr lang="en-US" dirty="0"/>
          </a:p>
        </p:txBody>
      </p:sp>
      <p:sp>
        <p:nvSpPr>
          <p:cNvPr id="9" name="TextBox 8"/>
          <p:cNvSpPr txBox="1"/>
          <p:nvPr/>
        </p:nvSpPr>
        <p:spPr>
          <a:xfrm>
            <a:off x="628650" y="1428750"/>
            <a:ext cx="7877028" cy="369332"/>
          </a:xfrm>
          <a:prstGeom prst="rect">
            <a:avLst/>
          </a:prstGeom>
          <a:noFill/>
        </p:spPr>
        <p:txBody>
          <a:bodyPr wrap="none" rtlCol="0">
            <a:spAutoFit/>
          </a:bodyPr>
          <a:lstStyle/>
          <a:p>
            <a:r>
              <a:rPr lang="en-US" dirty="0"/>
              <a:t>https://cdn.sparkfun.com/assets/home_page_posts/1/9/0/2/Pressure_Sensor.pdf</a:t>
            </a:r>
          </a:p>
        </p:txBody>
      </p:sp>
      <p:pic>
        <p:nvPicPr>
          <p:cNvPr id="10" name="Picture 9"/>
          <p:cNvPicPr>
            <a:picLocks noChangeAspect="1"/>
          </p:cNvPicPr>
          <p:nvPr/>
        </p:nvPicPr>
        <p:blipFill>
          <a:blip r:embed="rId5"/>
          <a:stretch>
            <a:fillRect/>
          </a:stretch>
        </p:blipFill>
        <p:spPr>
          <a:xfrm>
            <a:off x="5355974" y="1949927"/>
            <a:ext cx="1251450" cy="1171600"/>
          </a:xfrm>
          <a:prstGeom prst="rect">
            <a:avLst/>
          </a:prstGeom>
        </p:spPr>
      </p:pic>
      <p:pic>
        <p:nvPicPr>
          <p:cNvPr id="11" name="Picture 10"/>
          <p:cNvPicPr>
            <a:picLocks noChangeAspect="1"/>
          </p:cNvPicPr>
          <p:nvPr/>
        </p:nvPicPr>
        <p:blipFill>
          <a:blip r:embed="rId6"/>
          <a:stretch>
            <a:fillRect/>
          </a:stretch>
        </p:blipFill>
        <p:spPr>
          <a:xfrm>
            <a:off x="3872357" y="4365792"/>
            <a:ext cx="1077638" cy="1705200"/>
          </a:xfrm>
          <a:prstGeom prst="rect">
            <a:avLst/>
          </a:prstGeom>
        </p:spPr>
      </p:pic>
      <p:sp>
        <p:nvSpPr>
          <p:cNvPr id="12" name="AutoShape 2" descr="The Answer is 42!!: How to use a pressure sensor with a Microcontroller ( MPS20N0040D-D) | Microcontrollers, Sensor, Pres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7"/>
          <a:stretch>
            <a:fillRect/>
          </a:stretch>
        </p:blipFill>
        <p:spPr>
          <a:xfrm>
            <a:off x="6486928" y="2012026"/>
            <a:ext cx="2352263" cy="1577600"/>
          </a:xfrm>
          <a:prstGeom prst="rect">
            <a:avLst/>
          </a:prstGeom>
        </p:spPr>
      </p:pic>
      <p:sp>
        <p:nvSpPr>
          <p:cNvPr id="15" name="TextBox 14"/>
          <p:cNvSpPr txBox="1"/>
          <p:nvPr/>
        </p:nvSpPr>
        <p:spPr>
          <a:xfrm>
            <a:off x="6888110" y="3501550"/>
            <a:ext cx="1627240" cy="369332"/>
          </a:xfrm>
          <a:prstGeom prst="rect">
            <a:avLst/>
          </a:prstGeom>
          <a:noFill/>
        </p:spPr>
        <p:txBody>
          <a:bodyPr wrap="none" rtlCol="0">
            <a:spAutoFit/>
          </a:bodyPr>
          <a:lstStyle/>
          <a:p>
            <a:r>
              <a:rPr lang="en-US" dirty="0"/>
              <a:t>Top-down-view</a:t>
            </a:r>
          </a:p>
        </p:txBody>
      </p:sp>
    </p:spTree>
    <p:extLst>
      <p:ext uri="{BB962C8B-B14F-4D97-AF65-F5344CB8AC3E}">
        <p14:creationId xmlns:p14="http://schemas.microsoft.com/office/powerpoint/2010/main" val="21969374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44925" y="1873864"/>
            <a:ext cx="3383550" cy="1334000"/>
          </a:xfrm>
          <a:prstGeom prst="rect">
            <a:avLst/>
          </a:prstGeom>
        </p:spPr>
      </p:pic>
      <p:sp>
        <p:nvSpPr>
          <p:cNvPr id="2" name="Title 1"/>
          <p:cNvSpPr>
            <a:spLocks noGrp="1"/>
          </p:cNvSpPr>
          <p:nvPr>
            <p:ph type="title"/>
          </p:nvPr>
        </p:nvSpPr>
        <p:spPr>
          <a:xfrm>
            <a:off x="248393" y="-14219"/>
            <a:ext cx="7886700" cy="1325563"/>
          </a:xfrm>
        </p:spPr>
        <p:txBody>
          <a:bodyPr>
            <a:normAutofit fontScale="90000"/>
          </a:bodyPr>
          <a:lstStyle/>
          <a:p>
            <a:r>
              <a:rPr lang="en-US" dirty="0"/>
              <a:t>Circuit for MPS20N0040D +</a:t>
            </a:r>
            <a:r>
              <a:rPr lang="en-US" dirty="0" err="1"/>
              <a:t>opamp</a:t>
            </a:r>
            <a:br>
              <a:rPr lang="en-US" dirty="0"/>
            </a:br>
            <a:r>
              <a:rPr lang="en-US" sz="1800" dirty="0">
                <a:hlinkClick r:id="rId3"/>
              </a:rPr>
              <a:t>http://langster1980.blogspot.com/2014/11/how-to-use-pressure-sensor-with.html</a:t>
            </a:r>
            <a:br>
              <a:rPr lang="en-US" sz="1800" dirty="0"/>
            </a:br>
            <a:r>
              <a:rPr lang="en-US" sz="1800" dirty="0">
                <a:hlinkClick r:id="rId4"/>
              </a:rPr>
              <a:t>https://www.electroschematics.com/pressure-sensor-guide/</a:t>
            </a:r>
            <a:r>
              <a:rPr lang="en-US" sz="1800" dirty="0"/>
              <a:t> </a:t>
            </a:r>
          </a:p>
        </p:txBody>
      </p:sp>
      <p:sp>
        <p:nvSpPr>
          <p:cNvPr id="3" name="Content Placeholder 2"/>
          <p:cNvSpPr>
            <a:spLocks noGrp="1"/>
          </p:cNvSpPr>
          <p:nvPr>
            <p:ph idx="1"/>
          </p:nvPr>
        </p:nvSpPr>
        <p:spPr>
          <a:xfrm>
            <a:off x="171900" y="1311344"/>
            <a:ext cx="7886700" cy="4351338"/>
          </a:xfrm>
        </p:spPr>
        <p:txBody>
          <a:bodyPr/>
          <a:lstStyle/>
          <a:p>
            <a:r>
              <a:rPr lang="en-US" dirty="0"/>
              <a:t>Use opamp-CA3410 (or uA741)</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a:xfrm>
            <a:off x="6269156" y="6356351"/>
            <a:ext cx="2057400" cy="365125"/>
          </a:xfrm>
        </p:spPr>
        <p:txBody>
          <a:bodyPr/>
          <a:lstStyle/>
          <a:p>
            <a:fld id="{631F0FDA-441F-40A7-A3B9-C27C9EEEED98}" type="slidenum">
              <a:rPr lang="en-US" smtClean="0"/>
              <a:t>111</a:t>
            </a:fld>
            <a:endParaRPr lang="en-US"/>
          </a:p>
        </p:txBody>
      </p:sp>
      <p:pic>
        <p:nvPicPr>
          <p:cNvPr id="6" name="Picture 5"/>
          <p:cNvPicPr>
            <a:picLocks noChangeAspect="1"/>
          </p:cNvPicPr>
          <p:nvPr/>
        </p:nvPicPr>
        <p:blipFill>
          <a:blip r:embed="rId5"/>
          <a:stretch>
            <a:fillRect/>
          </a:stretch>
        </p:blipFill>
        <p:spPr>
          <a:xfrm>
            <a:off x="2748457" y="3644603"/>
            <a:ext cx="6395543" cy="2859272"/>
          </a:xfrm>
          <a:prstGeom prst="rect">
            <a:avLst/>
          </a:prstGeom>
        </p:spPr>
      </p:pic>
      <p:pic>
        <p:nvPicPr>
          <p:cNvPr id="8" name="Picture 7"/>
          <p:cNvPicPr>
            <a:picLocks noChangeAspect="1"/>
          </p:cNvPicPr>
          <p:nvPr/>
        </p:nvPicPr>
        <p:blipFill>
          <a:blip r:embed="rId6"/>
          <a:stretch>
            <a:fillRect/>
          </a:stretch>
        </p:blipFill>
        <p:spPr>
          <a:xfrm>
            <a:off x="137965" y="5074239"/>
            <a:ext cx="2510754" cy="1683266"/>
          </a:xfrm>
          <a:prstGeom prst="rect">
            <a:avLst/>
          </a:prstGeom>
        </p:spPr>
      </p:pic>
      <p:cxnSp>
        <p:nvCxnSpPr>
          <p:cNvPr id="12" name="Straight Arrow Connector 11"/>
          <p:cNvCxnSpPr/>
          <p:nvPr/>
        </p:nvCxnSpPr>
        <p:spPr>
          <a:xfrm>
            <a:off x="5946228" y="2072352"/>
            <a:ext cx="102147" cy="24630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803594" y="2929330"/>
            <a:ext cx="2066212" cy="25913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0203" y="2929330"/>
            <a:ext cx="4367542" cy="1754326"/>
          </a:xfrm>
          <a:prstGeom prst="rect">
            <a:avLst/>
          </a:prstGeom>
          <a:noFill/>
        </p:spPr>
        <p:txBody>
          <a:bodyPr wrap="none" rtlCol="0">
            <a:spAutoFit/>
          </a:bodyPr>
          <a:lstStyle/>
          <a:p>
            <a:r>
              <a:rPr lang="en-US" dirty="0"/>
              <a:t>Output (1) connects to - In on the </a:t>
            </a:r>
            <a:r>
              <a:rPr lang="en-US" dirty="0" err="1"/>
              <a:t>Opam</a:t>
            </a:r>
            <a:endParaRPr lang="en-US" dirty="0"/>
          </a:p>
          <a:p>
            <a:r>
              <a:rPr lang="en-US" dirty="0"/>
              <a:t>+ Input (2) connects to +5 </a:t>
            </a:r>
            <a:r>
              <a:rPr lang="en-US" dirty="0" err="1"/>
              <a:t>Vdc</a:t>
            </a:r>
            <a:endParaRPr lang="en-US" dirty="0"/>
          </a:p>
          <a:p>
            <a:r>
              <a:rPr lang="en-US" dirty="0"/>
              <a:t>+ Output (3) connects to + In on the </a:t>
            </a:r>
            <a:r>
              <a:rPr lang="en-US" dirty="0" err="1"/>
              <a:t>Opamp</a:t>
            </a:r>
            <a:endParaRPr lang="en-US" dirty="0"/>
          </a:p>
          <a:p>
            <a:r>
              <a:rPr lang="en-US" dirty="0"/>
              <a:t>   Output (4) does not connect to anything!</a:t>
            </a:r>
          </a:p>
          <a:p>
            <a:r>
              <a:rPr lang="en-US" dirty="0"/>
              <a:t>- Input (5) connects to 0 </a:t>
            </a:r>
            <a:r>
              <a:rPr lang="en-US" dirty="0" err="1"/>
              <a:t>Vdc</a:t>
            </a:r>
            <a:endParaRPr lang="en-US" dirty="0"/>
          </a:p>
          <a:p>
            <a:r>
              <a:rPr lang="en-US" dirty="0"/>
              <a:t>- Output (6) connects to - In on the </a:t>
            </a:r>
            <a:r>
              <a:rPr lang="en-US" dirty="0" err="1"/>
              <a:t>Opamp</a:t>
            </a:r>
            <a:endParaRPr lang="en-US" dirty="0"/>
          </a:p>
        </p:txBody>
      </p:sp>
      <p:sp>
        <p:nvSpPr>
          <p:cNvPr id="16" name="TextBox 15"/>
          <p:cNvSpPr txBox="1"/>
          <p:nvPr/>
        </p:nvSpPr>
        <p:spPr>
          <a:xfrm>
            <a:off x="4587353" y="2328147"/>
            <a:ext cx="675121" cy="369332"/>
          </a:xfrm>
          <a:prstGeom prst="rect">
            <a:avLst/>
          </a:prstGeom>
          <a:noFill/>
          <a:ln>
            <a:solidFill>
              <a:schemeClr val="accent1"/>
            </a:solidFill>
          </a:ln>
        </p:spPr>
        <p:txBody>
          <a:bodyPr wrap="none" rtlCol="0">
            <a:spAutoFit/>
          </a:bodyPr>
          <a:lstStyle/>
          <a:p>
            <a:r>
              <a:rPr lang="en-US" dirty="0"/>
              <a:t>0Volt</a:t>
            </a:r>
          </a:p>
        </p:txBody>
      </p:sp>
      <p:sp>
        <p:nvSpPr>
          <p:cNvPr id="17" name="TextBox 16"/>
          <p:cNvSpPr txBox="1"/>
          <p:nvPr/>
        </p:nvSpPr>
        <p:spPr>
          <a:xfrm>
            <a:off x="8125946" y="2326388"/>
            <a:ext cx="511615" cy="276999"/>
          </a:xfrm>
          <a:prstGeom prst="rect">
            <a:avLst/>
          </a:prstGeom>
          <a:noFill/>
          <a:ln>
            <a:solidFill>
              <a:schemeClr val="accent1"/>
            </a:solidFill>
          </a:ln>
        </p:spPr>
        <p:txBody>
          <a:bodyPr wrap="none" rtlCol="0">
            <a:spAutoFit/>
          </a:bodyPr>
          <a:lstStyle/>
          <a:p>
            <a:r>
              <a:rPr lang="en-US" sz="1200" dirty="0"/>
              <a:t>5Volt</a:t>
            </a:r>
          </a:p>
        </p:txBody>
      </p:sp>
      <p:sp>
        <p:nvSpPr>
          <p:cNvPr id="24" name="Freeform 23"/>
          <p:cNvSpPr/>
          <p:nvPr/>
        </p:nvSpPr>
        <p:spPr>
          <a:xfrm>
            <a:off x="5750850" y="1552681"/>
            <a:ext cx="2171700" cy="571500"/>
          </a:xfrm>
          <a:custGeom>
            <a:avLst/>
            <a:gdLst>
              <a:gd name="connsiteX0" fmla="*/ 314325 w 2171700"/>
              <a:gd name="connsiteY0" fmla="*/ 571500 h 571500"/>
              <a:gd name="connsiteX1" fmla="*/ 0 w 2171700"/>
              <a:gd name="connsiteY1" fmla="*/ 0 h 571500"/>
              <a:gd name="connsiteX2" fmla="*/ 2171700 w 2171700"/>
              <a:gd name="connsiteY2" fmla="*/ 0 h 571500"/>
              <a:gd name="connsiteX3" fmla="*/ 1971675 w 2171700"/>
              <a:gd name="connsiteY3" fmla="*/ 542925 h 571500"/>
            </a:gdLst>
            <a:ahLst/>
            <a:cxnLst>
              <a:cxn ang="0">
                <a:pos x="connsiteX0" y="connsiteY0"/>
              </a:cxn>
              <a:cxn ang="0">
                <a:pos x="connsiteX1" y="connsiteY1"/>
              </a:cxn>
              <a:cxn ang="0">
                <a:pos x="connsiteX2" y="connsiteY2"/>
              </a:cxn>
              <a:cxn ang="0">
                <a:pos x="connsiteX3" y="connsiteY3"/>
              </a:cxn>
            </a:cxnLst>
            <a:rect l="l" t="t" r="r" b="b"/>
            <a:pathLst>
              <a:path w="2171700" h="571500">
                <a:moveTo>
                  <a:pt x="314325" y="571500"/>
                </a:moveTo>
                <a:lnTo>
                  <a:pt x="0" y="0"/>
                </a:lnTo>
                <a:lnTo>
                  <a:pt x="2171700" y="0"/>
                </a:lnTo>
                <a:lnTo>
                  <a:pt x="1971675" y="542925"/>
                </a:lnTo>
              </a:path>
            </a:pathLst>
          </a:cu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637149" y="1581993"/>
            <a:ext cx="478016" cy="1723549"/>
          </a:xfrm>
          <a:prstGeom prst="rect">
            <a:avLst/>
          </a:prstGeom>
          <a:noFill/>
        </p:spPr>
        <p:txBody>
          <a:bodyPr wrap="none" rtlCol="0">
            <a:spAutoFit/>
          </a:bodyPr>
          <a:lstStyle/>
          <a:p>
            <a:r>
              <a:rPr lang="en-US" dirty="0"/>
              <a:t>Pin</a:t>
            </a:r>
          </a:p>
          <a:p>
            <a:r>
              <a:rPr lang="en-US" sz="1400" dirty="0"/>
              <a:t>1</a:t>
            </a:r>
          </a:p>
          <a:p>
            <a:endParaRPr lang="en-US" sz="1400" dirty="0"/>
          </a:p>
          <a:p>
            <a:r>
              <a:rPr lang="en-US" sz="1400" dirty="0"/>
              <a:t>2</a:t>
            </a:r>
          </a:p>
          <a:p>
            <a:endParaRPr lang="en-US" sz="1400" dirty="0"/>
          </a:p>
          <a:p>
            <a:r>
              <a:rPr lang="en-US" sz="1400" dirty="0"/>
              <a:t>3</a:t>
            </a:r>
          </a:p>
          <a:p>
            <a:endParaRPr lang="en-US" dirty="0"/>
          </a:p>
        </p:txBody>
      </p:sp>
      <p:sp>
        <p:nvSpPr>
          <p:cNvPr id="33" name="TextBox 32"/>
          <p:cNvSpPr txBox="1"/>
          <p:nvPr/>
        </p:nvSpPr>
        <p:spPr>
          <a:xfrm>
            <a:off x="4046507" y="1762862"/>
            <a:ext cx="478016" cy="1723549"/>
          </a:xfrm>
          <a:prstGeom prst="rect">
            <a:avLst/>
          </a:prstGeom>
          <a:noFill/>
        </p:spPr>
        <p:txBody>
          <a:bodyPr wrap="none" rtlCol="0">
            <a:spAutoFit/>
          </a:bodyPr>
          <a:lstStyle/>
          <a:p>
            <a:r>
              <a:rPr lang="en-US" dirty="0"/>
              <a:t>Pin</a:t>
            </a:r>
          </a:p>
          <a:p>
            <a:r>
              <a:rPr lang="en-US" sz="1400" dirty="0"/>
              <a:t>6</a:t>
            </a:r>
          </a:p>
          <a:p>
            <a:endParaRPr lang="en-US" sz="1400" dirty="0"/>
          </a:p>
          <a:p>
            <a:r>
              <a:rPr lang="en-US" sz="1400" dirty="0"/>
              <a:t>5</a:t>
            </a:r>
          </a:p>
          <a:p>
            <a:endParaRPr lang="en-US" sz="1400" dirty="0"/>
          </a:p>
          <a:p>
            <a:r>
              <a:rPr lang="en-US" sz="1400" dirty="0"/>
              <a:t>4</a:t>
            </a:r>
          </a:p>
          <a:p>
            <a:endParaRPr lang="en-US" dirty="0"/>
          </a:p>
        </p:txBody>
      </p:sp>
      <p:sp>
        <p:nvSpPr>
          <p:cNvPr id="34" name="TextBox 33"/>
          <p:cNvSpPr txBox="1"/>
          <p:nvPr/>
        </p:nvSpPr>
        <p:spPr>
          <a:xfrm>
            <a:off x="6535014" y="4975780"/>
            <a:ext cx="301686" cy="646331"/>
          </a:xfrm>
          <a:prstGeom prst="rect">
            <a:avLst/>
          </a:prstGeom>
          <a:noFill/>
        </p:spPr>
        <p:txBody>
          <a:bodyPr wrap="none" rtlCol="0">
            <a:spAutoFit/>
          </a:bodyPr>
          <a:lstStyle/>
          <a:p>
            <a:r>
              <a:rPr lang="en-US" dirty="0"/>
              <a:t>2</a:t>
            </a:r>
          </a:p>
          <a:p>
            <a:r>
              <a:rPr lang="en-US" dirty="0"/>
              <a:t>3</a:t>
            </a:r>
          </a:p>
        </p:txBody>
      </p:sp>
      <p:sp>
        <p:nvSpPr>
          <p:cNvPr id="35" name="TextBox 34"/>
          <p:cNvSpPr txBox="1"/>
          <p:nvPr/>
        </p:nvSpPr>
        <p:spPr>
          <a:xfrm>
            <a:off x="8086120" y="5355639"/>
            <a:ext cx="301686" cy="369332"/>
          </a:xfrm>
          <a:prstGeom prst="rect">
            <a:avLst/>
          </a:prstGeom>
          <a:noFill/>
        </p:spPr>
        <p:txBody>
          <a:bodyPr wrap="none" rtlCol="0">
            <a:spAutoFit/>
          </a:bodyPr>
          <a:lstStyle/>
          <a:p>
            <a:r>
              <a:rPr lang="en-US" dirty="0"/>
              <a:t>6</a:t>
            </a:r>
          </a:p>
        </p:txBody>
      </p:sp>
      <p:sp>
        <p:nvSpPr>
          <p:cNvPr id="36" name="TextBox 35"/>
          <p:cNvSpPr txBox="1"/>
          <p:nvPr/>
        </p:nvSpPr>
        <p:spPr>
          <a:xfrm>
            <a:off x="7513456" y="5450850"/>
            <a:ext cx="301686" cy="369332"/>
          </a:xfrm>
          <a:prstGeom prst="rect">
            <a:avLst/>
          </a:prstGeom>
          <a:noFill/>
        </p:spPr>
        <p:txBody>
          <a:bodyPr wrap="none" rtlCol="0">
            <a:spAutoFit/>
          </a:bodyPr>
          <a:lstStyle/>
          <a:p>
            <a:r>
              <a:rPr lang="en-US" dirty="0"/>
              <a:t>4</a:t>
            </a:r>
          </a:p>
        </p:txBody>
      </p:sp>
      <p:sp>
        <p:nvSpPr>
          <p:cNvPr id="37" name="TextBox 36"/>
          <p:cNvSpPr txBox="1"/>
          <p:nvPr/>
        </p:nvSpPr>
        <p:spPr>
          <a:xfrm>
            <a:off x="7503855" y="4853677"/>
            <a:ext cx="301686"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24938637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646783" y="1468120"/>
            <a:ext cx="2609850" cy="2124075"/>
          </a:xfrm>
          <a:prstGeom prst="rect">
            <a:avLst/>
          </a:prstGeom>
        </p:spPr>
      </p:pic>
      <p:sp>
        <p:nvSpPr>
          <p:cNvPr id="2" name="Title 1"/>
          <p:cNvSpPr>
            <a:spLocks noGrp="1"/>
          </p:cNvSpPr>
          <p:nvPr>
            <p:ph type="title"/>
          </p:nvPr>
        </p:nvSpPr>
        <p:spPr/>
        <p:txBody>
          <a:bodyPr>
            <a:noAutofit/>
          </a:bodyPr>
          <a:lstStyle/>
          <a:p>
            <a:r>
              <a:rPr lang="en-US" sz="2400" dirty="0"/>
              <a:t> </a:t>
            </a:r>
            <a:r>
              <a:rPr lang="en-US" sz="2400" dirty="0">
                <a:hlinkClick r:id="rId3"/>
              </a:rPr>
              <a:t>https://www.faranux.com/product/mps20n0040d-d-sphygmomanometer-pressure-sensor-0-40kpa-dip-6-for-arduino/</a:t>
            </a:r>
            <a:br>
              <a:rPr lang="en-US" sz="2400" dirty="0">
                <a:hlinkClick r:id="rId3"/>
              </a:rPr>
            </a:br>
            <a:endParaRPr lang="en-US" sz="2400" dirty="0"/>
          </a:p>
        </p:txBody>
      </p:sp>
      <p:sp>
        <p:nvSpPr>
          <p:cNvPr id="3" name="Content Placeholder 2"/>
          <p:cNvSpPr>
            <a:spLocks noGrp="1"/>
          </p:cNvSpPr>
          <p:nvPr>
            <p:ph idx="1"/>
          </p:nvPr>
        </p:nvSpPr>
        <p:spPr>
          <a:xfrm>
            <a:off x="403896" y="1715315"/>
            <a:ext cx="7886700" cy="4351338"/>
          </a:xfrm>
        </p:spPr>
        <p:txBody>
          <a:bodyPr>
            <a:normAutofit/>
          </a:bodyPr>
          <a:lstStyle/>
          <a:p>
            <a:r>
              <a:rPr lang="en-US" sz="14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112</a:t>
            </a:fld>
            <a:endParaRPr lang="en-US"/>
          </a:p>
        </p:txBody>
      </p:sp>
      <p:pic>
        <p:nvPicPr>
          <p:cNvPr id="7" name="Picture 6"/>
          <p:cNvPicPr>
            <a:picLocks noChangeAspect="1"/>
          </p:cNvPicPr>
          <p:nvPr/>
        </p:nvPicPr>
        <p:blipFill>
          <a:blip r:embed="rId4"/>
          <a:stretch>
            <a:fillRect/>
          </a:stretch>
        </p:blipFill>
        <p:spPr>
          <a:xfrm>
            <a:off x="3042403" y="1280935"/>
            <a:ext cx="5953866" cy="5189280"/>
          </a:xfrm>
          <a:prstGeom prst="rect">
            <a:avLst/>
          </a:prstGeom>
        </p:spPr>
      </p:pic>
      <p:sp>
        <p:nvSpPr>
          <p:cNvPr id="8" name="TextBox 7"/>
          <p:cNvSpPr txBox="1"/>
          <p:nvPr/>
        </p:nvSpPr>
        <p:spPr>
          <a:xfrm>
            <a:off x="3028950" y="4743450"/>
            <a:ext cx="45719" cy="369332"/>
          </a:xfrm>
          <a:prstGeom prst="rect">
            <a:avLst/>
          </a:prstGeom>
          <a:noFill/>
        </p:spPr>
        <p:txBody>
          <a:bodyPr wrap="square" rtlCol="0">
            <a:spAutoFit/>
          </a:bodyPr>
          <a:lstStyle/>
          <a:p>
            <a:endParaRPr lang="en-US" dirty="0"/>
          </a:p>
        </p:txBody>
      </p:sp>
      <p:sp>
        <p:nvSpPr>
          <p:cNvPr id="9" name="TextBox 8"/>
          <p:cNvSpPr txBox="1"/>
          <p:nvPr/>
        </p:nvSpPr>
        <p:spPr>
          <a:xfrm>
            <a:off x="3011619" y="4202081"/>
            <a:ext cx="1021433" cy="646331"/>
          </a:xfrm>
          <a:prstGeom prst="rect">
            <a:avLst/>
          </a:prstGeom>
          <a:noFill/>
        </p:spPr>
        <p:txBody>
          <a:bodyPr wrap="none" rtlCol="0">
            <a:spAutoFit/>
          </a:bodyPr>
          <a:lstStyle/>
          <a:p>
            <a:r>
              <a:rPr lang="en-US" dirty="0"/>
              <a:t>LM358</a:t>
            </a:r>
          </a:p>
          <a:p>
            <a:r>
              <a:rPr lang="en-US" dirty="0"/>
              <a:t> Op-Amp</a:t>
            </a:r>
          </a:p>
        </p:txBody>
      </p:sp>
      <p:sp>
        <p:nvSpPr>
          <p:cNvPr id="10" name="Rectangle 9"/>
          <p:cNvSpPr/>
          <p:nvPr/>
        </p:nvSpPr>
        <p:spPr>
          <a:xfrm>
            <a:off x="7044933" y="6173272"/>
            <a:ext cx="1813317" cy="369332"/>
          </a:xfrm>
          <a:prstGeom prst="rect">
            <a:avLst/>
          </a:prstGeom>
        </p:spPr>
        <p:txBody>
          <a:bodyPr wrap="none">
            <a:spAutoFit/>
          </a:bodyPr>
          <a:lstStyle/>
          <a:p>
            <a:pPr fontAlgn="base"/>
            <a:r>
              <a:rPr lang="en-US" dirty="0"/>
              <a:t>MPS20N0040D-D</a:t>
            </a:r>
          </a:p>
        </p:txBody>
      </p:sp>
      <p:pic>
        <p:nvPicPr>
          <p:cNvPr id="12" name="Picture 11"/>
          <p:cNvPicPr>
            <a:picLocks noChangeAspect="1"/>
          </p:cNvPicPr>
          <p:nvPr/>
        </p:nvPicPr>
        <p:blipFill>
          <a:blip r:embed="rId5"/>
          <a:stretch>
            <a:fillRect/>
          </a:stretch>
        </p:blipFill>
        <p:spPr>
          <a:xfrm>
            <a:off x="573612" y="3514854"/>
            <a:ext cx="2026997" cy="1434585"/>
          </a:xfrm>
          <a:prstGeom prst="rect">
            <a:avLst/>
          </a:prstGeom>
        </p:spPr>
      </p:pic>
      <p:sp>
        <p:nvSpPr>
          <p:cNvPr id="13" name="TextBox 12"/>
          <p:cNvSpPr txBox="1"/>
          <p:nvPr/>
        </p:nvSpPr>
        <p:spPr>
          <a:xfrm>
            <a:off x="4421157" y="4281785"/>
            <a:ext cx="301686" cy="646331"/>
          </a:xfrm>
          <a:prstGeom prst="rect">
            <a:avLst/>
          </a:prstGeom>
          <a:noFill/>
        </p:spPr>
        <p:txBody>
          <a:bodyPr wrap="none" rtlCol="0">
            <a:spAutoFit/>
          </a:bodyPr>
          <a:lstStyle/>
          <a:p>
            <a:r>
              <a:rPr lang="en-US" dirty="0"/>
              <a:t>8</a:t>
            </a:r>
          </a:p>
          <a:p>
            <a:r>
              <a:rPr lang="en-US" dirty="0"/>
              <a:t>1</a:t>
            </a:r>
          </a:p>
        </p:txBody>
      </p:sp>
      <p:sp>
        <p:nvSpPr>
          <p:cNvPr id="15" name="TextBox 14"/>
          <p:cNvSpPr txBox="1"/>
          <p:nvPr/>
        </p:nvSpPr>
        <p:spPr>
          <a:xfrm>
            <a:off x="1086830" y="1741158"/>
            <a:ext cx="538930" cy="923330"/>
          </a:xfrm>
          <a:prstGeom prst="rect">
            <a:avLst/>
          </a:prstGeom>
          <a:noFill/>
        </p:spPr>
        <p:txBody>
          <a:bodyPr wrap="none" rtlCol="0">
            <a:spAutoFit/>
          </a:bodyPr>
          <a:lstStyle/>
          <a:p>
            <a:r>
              <a:rPr lang="en-US" dirty="0"/>
              <a:t>10K</a:t>
            </a:r>
          </a:p>
          <a:p>
            <a:endParaRPr lang="en-US" dirty="0"/>
          </a:p>
          <a:p>
            <a:r>
              <a:rPr lang="en-US" dirty="0"/>
              <a:t>10K</a:t>
            </a:r>
          </a:p>
        </p:txBody>
      </p:sp>
      <p:sp>
        <p:nvSpPr>
          <p:cNvPr id="16" name="TextBox 15"/>
          <p:cNvSpPr txBox="1"/>
          <p:nvPr/>
        </p:nvSpPr>
        <p:spPr>
          <a:xfrm>
            <a:off x="2013111" y="1225638"/>
            <a:ext cx="538930" cy="369332"/>
          </a:xfrm>
          <a:prstGeom prst="rect">
            <a:avLst/>
          </a:prstGeom>
          <a:noFill/>
        </p:spPr>
        <p:txBody>
          <a:bodyPr wrap="none" rtlCol="0">
            <a:spAutoFit/>
          </a:bodyPr>
          <a:lstStyle/>
          <a:p>
            <a:r>
              <a:rPr lang="en-US" dirty="0"/>
              <a:t>47K</a:t>
            </a:r>
          </a:p>
        </p:txBody>
      </p:sp>
      <p:sp>
        <p:nvSpPr>
          <p:cNvPr id="17" name="TextBox 16"/>
          <p:cNvSpPr txBox="1"/>
          <p:nvPr/>
        </p:nvSpPr>
        <p:spPr>
          <a:xfrm>
            <a:off x="1399528" y="2754320"/>
            <a:ext cx="538930" cy="369332"/>
          </a:xfrm>
          <a:prstGeom prst="rect">
            <a:avLst/>
          </a:prstGeom>
          <a:noFill/>
        </p:spPr>
        <p:txBody>
          <a:bodyPr wrap="none" rtlCol="0">
            <a:spAutoFit/>
          </a:bodyPr>
          <a:lstStyle/>
          <a:p>
            <a:r>
              <a:rPr lang="en-US" dirty="0"/>
              <a:t>47K</a:t>
            </a:r>
          </a:p>
        </p:txBody>
      </p:sp>
      <p:sp>
        <p:nvSpPr>
          <p:cNvPr id="19" name="TextBox 18"/>
          <p:cNvSpPr txBox="1"/>
          <p:nvPr/>
        </p:nvSpPr>
        <p:spPr>
          <a:xfrm>
            <a:off x="3004000" y="2634963"/>
            <a:ext cx="505267" cy="369332"/>
          </a:xfrm>
          <a:prstGeom prst="rect">
            <a:avLst/>
          </a:prstGeom>
          <a:noFill/>
        </p:spPr>
        <p:txBody>
          <a:bodyPr wrap="none" rtlCol="0">
            <a:spAutoFit/>
          </a:bodyPr>
          <a:lstStyle/>
          <a:p>
            <a:r>
              <a:rPr lang="en-US" dirty="0"/>
              <a:t>out</a:t>
            </a:r>
          </a:p>
        </p:txBody>
      </p:sp>
      <p:pic>
        <p:nvPicPr>
          <p:cNvPr id="20" name="Picture 19"/>
          <p:cNvPicPr>
            <a:picLocks noChangeAspect="1"/>
          </p:cNvPicPr>
          <p:nvPr/>
        </p:nvPicPr>
        <p:blipFill>
          <a:blip r:embed="rId6"/>
          <a:stretch>
            <a:fillRect/>
          </a:stretch>
        </p:blipFill>
        <p:spPr>
          <a:xfrm>
            <a:off x="202235" y="5140834"/>
            <a:ext cx="2214165" cy="1484426"/>
          </a:xfrm>
          <a:prstGeom prst="rect">
            <a:avLst/>
          </a:prstGeom>
        </p:spPr>
      </p:pic>
      <p:sp>
        <p:nvSpPr>
          <p:cNvPr id="21" name="TextBox 20"/>
          <p:cNvSpPr txBox="1"/>
          <p:nvPr/>
        </p:nvSpPr>
        <p:spPr>
          <a:xfrm>
            <a:off x="2361680" y="5029200"/>
            <a:ext cx="386644" cy="369332"/>
          </a:xfrm>
          <a:prstGeom prst="rect">
            <a:avLst/>
          </a:prstGeom>
          <a:noFill/>
        </p:spPr>
        <p:txBody>
          <a:bodyPr wrap="none" rtlCol="0">
            <a:spAutoFit/>
          </a:bodyPr>
          <a:lstStyle/>
          <a:p>
            <a:r>
              <a:rPr lang="en-US" dirty="0"/>
              <a:t>or</a:t>
            </a:r>
          </a:p>
        </p:txBody>
      </p:sp>
      <p:cxnSp>
        <p:nvCxnSpPr>
          <p:cNvPr id="23" name="Straight Connector 22"/>
          <p:cNvCxnSpPr>
            <a:endCxn id="19" idx="1"/>
          </p:cNvCxnSpPr>
          <p:nvPr/>
        </p:nvCxnSpPr>
        <p:spPr>
          <a:xfrm flipH="1">
            <a:off x="3004000" y="2819629"/>
            <a:ext cx="13212" cy="14762"/>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67924" y="2008618"/>
            <a:ext cx="989373" cy="923330"/>
          </a:xfrm>
          <a:prstGeom prst="rect">
            <a:avLst/>
          </a:prstGeom>
          <a:noFill/>
        </p:spPr>
        <p:txBody>
          <a:bodyPr wrap="none" rtlCol="0">
            <a:spAutoFit/>
          </a:bodyPr>
          <a:lstStyle/>
          <a:p>
            <a:r>
              <a:rPr lang="en-US" dirty="0"/>
              <a:t>7        </a:t>
            </a:r>
          </a:p>
          <a:p>
            <a:r>
              <a:rPr lang="en-US" dirty="0"/>
              <a:t>             6</a:t>
            </a:r>
          </a:p>
          <a:p>
            <a:r>
              <a:rPr lang="en-US" dirty="0"/>
              <a:t>4</a:t>
            </a:r>
          </a:p>
        </p:txBody>
      </p:sp>
      <p:sp>
        <p:nvSpPr>
          <p:cNvPr id="28" name="TextBox 27"/>
          <p:cNvSpPr txBox="1"/>
          <p:nvPr/>
        </p:nvSpPr>
        <p:spPr>
          <a:xfrm>
            <a:off x="1753540" y="1867472"/>
            <a:ext cx="301686" cy="1200329"/>
          </a:xfrm>
          <a:prstGeom prst="rect">
            <a:avLst/>
          </a:prstGeom>
          <a:noFill/>
        </p:spPr>
        <p:txBody>
          <a:bodyPr wrap="none" rtlCol="0">
            <a:spAutoFit/>
          </a:bodyPr>
          <a:lstStyle/>
          <a:p>
            <a:r>
              <a:rPr lang="en-US" dirty="0"/>
              <a:t>2</a:t>
            </a:r>
          </a:p>
          <a:p>
            <a:endParaRPr lang="en-US" dirty="0"/>
          </a:p>
          <a:p>
            <a:r>
              <a:rPr lang="en-US" dirty="0"/>
              <a:t>3</a:t>
            </a:r>
          </a:p>
          <a:p>
            <a:endParaRPr lang="en-US" dirty="0"/>
          </a:p>
        </p:txBody>
      </p:sp>
    </p:spTree>
    <p:extLst>
      <p:ext uri="{BB962C8B-B14F-4D97-AF65-F5344CB8AC3E}">
        <p14:creationId xmlns:p14="http://schemas.microsoft.com/office/powerpoint/2010/main" val="3046358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https://www.electroschematics.com/pressure-sensor-guide/</a:t>
            </a:r>
            <a:br>
              <a:rPr lang="en-US" sz="2000" dirty="0"/>
            </a:br>
            <a:br>
              <a:rPr lang="en-US" sz="2000" dirty="0"/>
            </a:br>
            <a:endParaRPr lang="en-US" sz="2000" dirty="0"/>
          </a:p>
        </p:txBody>
      </p:sp>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113</a:t>
            </a:fld>
            <a:endParaRPr lang="en-US"/>
          </a:p>
        </p:txBody>
      </p:sp>
      <p:pic>
        <p:nvPicPr>
          <p:cNvPr id="2050" name="Picture 2" descr="https://www.electroschematics.com/wp-content/uploads/2020/02/4-HX710-Application-Block-Diagram.jpg?w=550&amp;resize=550%2C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4" y="1798637"/>
            <a:ext cx="6800499" cy="415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22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https://forum.hobbycomponents.com/viewtopic.php?t=1524</a:t>
            </a:r>
            <a:br>
              <a:rPr lang="en-US" dirty="0"/>
            </a:br>
            <a:r>
              <a:rPr lang="en-US" dirty="0"/>
              <a:t>HX711 MPS20N0040D </a:t>
            </a:r>
          </a:p>
        </p:txBody>
      </p:sp>
      <p:sp>
        <p:nvSpPr>
          <p:cNvPr id="3" name="Content Placeholder 2"/>
          <p:cNvSpPr>
            <a:spLocks noGrp="1"/>
          </p:cNvSpPr>
          <p:nvPr>
            <p:ph idx="1"/>
          </p:nvPr>
        </p:nvSpPr>
        <p:spPr>
          <a:xfrm>
            <a:off x="1368425" y="6054725"/>
            <a:ext cx="7886700" cy="4351338"/>
          </a:xfrm>
        </p:spPr>
        <p:txBody>
          <a:bodyPr/>
          <a:lstStyle/>
          <a:p>
            <a:r>
              <a:rPr lang="en-US" dirty="0"/>
              <a:t>v</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114</a:t>
            </a:fld>
            <a:endParaRPr lang="en-US"/>
          </a:p>
        </p:txBody>
      </p:sp>
      <p:pic>
        <p:nvPicPr>
          <p:cNvPr id="512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468562"/>
            <a:ext cx="7620000" cy="3676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6274" y="1993661"/>
            <a:ext cx="8811451" cy="646331"/>
          </a:xfrm>
          <a:prstGeom prst="rect">
            <a:avLst/>
          </a:prstGeom>
          <a:noFill/>
        </p:spPr>
        <p:txBody>
          <a:bodyPr wrap="none" rtlCol="0">
            <a:spAutoFit/>
          </a:bodyPr>
          <a:lstStyle/>
          <a:p>
            <a:r>
              <a:rPr lang="en-US" dirty="0">
                <a:hlinkClick r:id="rId4"/>
              </a:rPr>
              <a:t>https://</a:t>
            </a:r>
            <a:r>
              <a:rPr lang="en-US">
                <a:hlinkClick r:id="rId4"/>
              </a:rPr>
              <a:t>www.instructables.com/id/How-to-Interface-HX711-Balance-Module-With-Load-Ce/</a:t>
            </a:r>
            <a:endParaRPr lang="en-US"/>
          </a:p>
          <a:p>
            <a:endParaRPr lang="en-US" dirty="0"/>
          </a:p>
        </p:txBody>
      </p:sp>
    </p:spTree>
    <p:extLst>
      <p:ext uri="{BB962C8B-B14F-4D97-AF65-F5344CB8AC3E}">
        <p14:creationId xmlns:p14="http://schemas.microsoft.com/office/powerpoint/2010/main" val="2928757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D80F-1AF8-4D70-8D98-DF0D64D1C27B}"/>
              </a:ext>
            </a:extLst>
          </p:cNvPr>
          <p:cNvSpPr>
            <a:spLocks noGrp="1"/>
          </p:cNvSpPr>
          <p:nvPr>
            <p:ph type="title"/>
          </p:nvPr>
        </p:nvSpPr>
        <p:spPr>
          <a:xfrm>
            <a:off x="628650" y="148168"/>
            <a:ext cx="7886700" cy="1325563"/>
          </a:xfrm>
        </p:spPr>
        <p:txBody>
          <a:bodyPr>
            <a:noAutofit/>
          </a:bodyPr>
          <a:lstStyle/>
          <a:p>
            <a:r>
              <a:rPr lang="en-US" sz="2400" dirty="0"/>
              <a:t>Computer controlled PLARAIL (</a:t>
            </a:r>
            <a:r>
              <a:rPr lang="en-US" sz="2000" b="0" i="0" dirty="0">
                <a:solidFill>
                  <a:srgbClr val="202122"/>
                </a:solidFill>
                <a:effectLst/>
                <a:latin typeface="Arial" panose="020B0604020202020204" pitchFamily="34" charset="0"/>
              </a:rPr>
              <a:t>by </a:t>
            </a:r>
            <a:r>
              <a:rPr lang="en-US" sz="2000" b="0" i="0" u="none" strike="noStrike" dirty="0" err="1">
                <a:solidFill>
                  <a:srgbClr val="0B0080"/>
                </a:solidFill>
                <a:effectLst/>
                <a:latin typeface="Arial" panose="020B0604020202020204" pitchFamily="34" charset="0"/>
                <a:hlinkClick r:id="rId2" tooltip="Tomy"/>
              </a:rPr>
              <a:t>Tomy</a:t>
            </a:r>
            <a:r>
              <a:rPr lang="en-US" sz="2000" b="0" i="0" dirty="0">
                <a:solidFill>
                  <a:srgbClr val="202122"/>
                </a:solidFill>
                <a:effectLst/>
                <a:latin typeface="Arial" panose="020B0604020202020204" pitchFamily="34" charset="0"/>
              </a:rPr>
              <a:t> )</a:t>
            </a:r>
            <a:r>
              <a:rPr lang="en-US" sz="2400" dirty="0"/>
              <a:t> using Arduino-Uno</a:t>
            </a:r>
            <a:br>
              <a:rPr lang="en-US" sz="2400" dirty="0"/>
            </a:br>
            <a:r>
              <a:rPr lang="en-US" sz="2400" dirty="0"/>
              <a:t>Rail mechanical switch is controlled by a small servo motor.</a:t>
            </a:r>
            <a:br>
              <a:rPr lang="en-US" sz="2400" dirty="0"/>
            </a:br>
            <a:r>
              <a:rPr lang="en-US" sz="2400" dirty="0"/>
              <a:t>Car passing sensor used is the tracking sensor KY033</a:t>
            </a:r>
          </a:p>
        </p:txBody>
      </p:sp>
      <p:sp>
        <p:nvSpPr>
          <p:cNvPr id="3" name="Content Placeholder 2">
            <a:extLst>
              <a:ext uri="{FF2B5EF4-FFF2-40B4-BE49-F238E27FC236}">
                <a16:creationId xmlns:a16="http://schemas.microsoft.com/office/drawing/2014/main" id="{650F895C-246D-4C2C-9A48-1613D109E7B0}"/>
              </a:ext>
            </a:extLst>
          </p:cNvPr>
          <p:cNvSpPr>
            <a:spLocks noGrp="1"/>
          </p:cNvSpPr>
          <p:nvPr>
            <p:ph idx="1"/>
          </p:nvPr>
        </p:nvSpPr>
        <p:spPr/>
        <p:txBody>
          <a:bodyPr>
            <a:normAutofit fontScale="25000" lnSpcReduction="20000"/>
          </a:bodyPr>
          <a:lstStyle/>
          <a:p>
            <a:r>
              <a:rPr lang="en-US" dirty="0"/>
              <a:t>#include &lt;</a:t>
            </a:r>
            <a:r>
              <a:rPr lang="en-US" dirty="0" err="1"/>
              <a:t>Servo.h</a:t>
            </a:r>
            <a:r>
              <a:rPr lang="en-US" dirty="0"/>
              <a:t>&gt;</a:t>
            </a:r>
          </a:p>
          <a:p>
            <a:r>
              <a:rPr lang="en-US" dirty="0"/>
              <a:t>int </a:t>
            </a:r>
            <a:r>
              <a:rPr lang="en-US" dirty="0" err="1"/>
              <a:t>servoPin</a:t>
            </a:r>
            <a:r>
              <a:rPr lang="en-US" dirty="0"/>
              <a:t> = 3; // Declare the Servo pin</a:t>
            </a:r>
          </a:p>
          <a:p>
            <a:r>
              <a:rPr lang="en-US" dirty="0"/>
              <a:t>int Sensor = 10; // Declaration of the sensor input pin</a:t>
            </a:r>
          </a:p>
          <a:p>
            <a:r>
              <a:rPr lang="en-US" dirty="0"/>
              <a:t>int tag = 0;</a:t>
            </a:r>
          </a:p>
          <a:p>
            <a:r>
              <a:rPr lang="en-US" dirty="0"/>
              <a:t>// Create a servo object</a:t>
            </a:r>
          </a:p>
          <a:p>
            <a:r>
              <a:rPr lang="en-US" dirty="0"/>
              <a:t>Servo Servo1;</a:t>
            </a:r>
          </a:p>
          <a:p>
            <a:r>
              <a:rPr lang="en-US" dirty="0"/>
              <a:t>void setup() {</a:t>
            </a:r>
          </a:p>
          <a:p>
            <a:r>
              <a:rPr lang="en-US" dirty="0"/>
              <a:t>    </a:t>
            </a:r>
            <a:r>
              <a:rPr lang="en-US" dirty="0" err="1"/>
              <a:t>Serial.begin</a:t>
            </a:r>
            <a:r>
              <a:rPr lang="en-US" dirty="0"/>
              <a:t>(9600); // Initialization serial output</a:t>
            </a:r>
          </a:p>
          <a:p>
            <a:r>
              <a:rPr lang="en-US" dirty="0"/>
              <a:t>  Servo1.attach(</a:t>
            </a:r>
            <a:r>
              <a:rPr lang="en-US" dirty="0" err="1"/>
              <a:t>servoPin</a:t>
            </a:r>
            <a:r>
              <a:rPr lang="en-US" dirty="0"/>
              <a:t>);</a:t>
            </a:r>
          </a:p>
          <a:p>
            <a:r>
              <a:rPr lang="en-US" dirty="0"/>
              <a:t>  </a:t>
            </a:r>
            <a:r>
              <a:rPr lang="en-US" dirty="0" err="1"/>
              <a:t>pinMode</a:t>
            </a:r>
            <a:r>
              <a:rPr lang="en-US" dirty="0"/>
              <a:t> (Sensor, INPUT) ; // Initialization sensor pin</a:t>
            </a:r>
          </a:p>
          <a:p>
            <a:r>
              <a:rPr lang="en-US" dirty="0"/>
              <a:t>}</a:t>
            </a:r>
          </a:p>
          <a:p>
            <a:r>
              <a:rPr lang="en-US" dirty="0"/>
              <a:t>void loop() {</a:t>
            </a:r>
          </a:p>
          <a:p>
            <a:endParaRPr lang="en-US" dirty="0"/>
          </a:p>
          <a:p>
            <a:r>
              <a:rPr lang="en-US" dirty="0"/>
              <a:t>  bool </a:t>
            </a:r>
            <a:r>
              <a:rPr lang="en-US" dirty="0" err="1"/>
              <a:t>val</a:t>
            </a:r>
            <a:r>
              <a:rPr lang="en-US" dirty="0"/>
              <a:t> = </a:t>
            </a:r>
            <a:r>
              <a:rPr lang="en-US" dirty="0" err="1"/>
              <a:t>digitalRead</a:t>
            </a:r>
            <a:r>
              <a:rPr lang="en-US" dirty="0"/>
              <a:t> (Sensor) ; // The current signal of the sensor will be read</a:t>
            </a:r>
          </a:p>
          <a:p>
            <a:endParaRPr lang="en-US" dirty="0"/>
          </a:p>
          <a:p>
            <a:r>
              <a:rPr lang="en-US" dirty="0"/>
              <a:t>  if (</a:t>
            </a:r>
            <a:r>
              <a:rPr lang="en-US" dirty="0" err="1"/>
              <a:t>val</a:t>
            </a:r>
            <a:r>
              <a:rPr lang="en-US" dirty="0"/>
              <a:t> == HIGH) // If a signal is detected the LED will light up.</a:t>
            </a:r>
          </a:p>
          <a:p>
            <a:r>
              <a:rPr lang="en-US" dirty="0"/>
              <a:t>  {</a:t>
            </a:r>
          </a:p>
          <a:p>
            <a:r>
              <a:rPr lang="en-US" dirty="0"/>
              <a:t>    </a:t>
            </a:r>
            <a:r>
              <a:rPr lang="en-US" dirty="0" err="1"/>
              <a:t>Serial.println</a:t>
            </a:r>
            <a:r>
              <a:rPr lang="en-US" dirty="0"/>
              <a:t>("yes------</a:t>
            </a:r>
            <a:r>
              <a:rPr lang="en-US" dirty="0" err="1"/>
              <a:t>LineTracker</a:t>
            </a:r>
            <a:r>
              <a:rPr lang="en-US" dirty="0"/>
              <a:t> is on the line");</a:t>
            </a:r>
          </a:p>
          <a:p>
            <a:r>
              <a:rPr lang="en-US" dirty="0"/>
              <a:t>    // Make servo go to 0 degrees</a:t>
            </a:r>
          </a:p>
          <a:p>
            <a:r>
              <a:rPr lang="en-US" dirty="0"/>
              <a:t>    //toggle rail selection</a:t>
            </a:r>
          </a:p>
          <a:p>
            <a:r>
              <a:rPr lang="en-US" dirty="0"/>
              <a:t>    if (tag == 1)</a:t>
            </a:r>
          </a:p>
          <a:p>
            <a:r>
              <a:rPr lang="en-US" dirty="0"/>
              <a:t>    {</a:t>
            </a:r>
          </a:p>
          <a:p>
            <a:r>
              <a:rPr lang="en-US" dirty="0"/>
              <a:t>      Servo1.write(0);</a:t>
            </a:r>
          </a:p>
          <a:p>
            <a:r>
              <a:rPr lang="en-US" dirty="0"/>
              <a:t>      tag = 0;</a:t>
            </a:r>
          </a:p>
          <a:p>
            <a:r>
              <a:rPr lang="en-US" dirty="0"/>
              <a:t>      delay(100);</a:t>
            </a:r>
          </a:p>
          <a:p>
            <a:r>
              <a:rPr lang="en-US" dirty="0"/>
              <a:t>    }</a:t>
            </a:r>
          </a:p>
          <a:p>
            <a:r>
              <a:rPr lang="en-US" dirty="0"/>
              <a:t>    else {</a:t>
            </a:r>
          </a:p>
          <a:p>
            <a:r>
              <a:rPr lang="en-US" dirty="0"/>
              <a:t>      Servo1.write(70);</a:t>
            </a:r>
          </a:p>
          <a:p>
            <a:r>
              <a:rPr lang="en-US" dirty="0"/>
              <a:t>      tag = 1;</a:t>
            </a:r>
          </a:p>
          <a:p>
            <a:r>
              <a:rPr lang="en-US" dirty="0"/>
              <a:t>      delay(100);</a:t>
            </a:r>
          </a:p>
          <a:p>
            <a:r>
              <a:rPr lang="en-US" dirty="0"/>
              <a:t>    }</a:t>
            </a:r>
          </a:p>
          <a:p>
            <a:r>
              <a:rPr lang="en-US" dirty="0"/>
              <a:t>       delay(5000); //for slower trains--c571</a:t>
            </a:r>
          </a:p>
          <a:p>
            <a:r>
              <a:rPr lang="en-US" dirty="0"/>
              <a:t>  }</a:t>
            </a:r>
          </a:p>
          <a:p>
            <a:r>
              <a:rPr lang="en-US" dirty="0"/>
              <a:t>   //delay(3000);</a:t>
            </a:r>
          </a:p>
          <a:p>
            <a:r>
              <a:rPr lang="en-US" dirty="0"/>
              <a:t>}</a:t>
            </a:r>
          </a:p>
        </p:txBody>
      </p:sp>
      <p:sp>
        <p:nvSpPr>
          <p:cNvPr id="4" name="Footer Placeholder 3">
            <a:extLst>
              <a:ext uri="{FF2B5EF4-FFF2-40B4-BE49-F238E27FC236}">
                <a16:creationId xmlns:a16="http://schemas.microsoft.com/office/drawing/2014/main" id="{E4853025-0825-4499-84DA-367958094543}"/>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AE26DD02-5673-4729-9D83-CDFCB34F6704}"/>
              </a:ext>
            </a:extLst>
          </p:cNvPr>
          <p:cNvSpPr>
            <a:spLocks noGrp="1"/>
          </p:cNvSpPr>
          <p:nvPr>
            <p:ph type="sldNum" sz="quarter" idx="12"/>
          </p:nvPr>
        </p:nvSpPr>
        <p:spPr/>
        <p:txBody>
          <a:bodyPr/>
          <a:lstStyle/>
          <a:p>
            <a:fld id="{631F0FDA-441F-40A7-A3B9-C27C9EEEED98}" type="slidenum">
              <a:rPr lang="en-US" smtClean="0"/>
              <a:t>115</a:t>
            </a:fld>
            <a:endParaRPr lang="en-US"/>
          </a:p>
        </p:txBody>
      </p:sp>
      <p:pic>
        <p:nvPicPr>
          <p:cNvPr id="1026" name="Picture 2">
            <a:extLst>
              <a:ext uri="{FF2B5EF4-FFF2-40B4-BE49-F238E27FC236}">
                <a16:creationId xmlns:a16="http://schemas.microsoft.com/office/drawing/2014/main" id="{75A176EC-CB79-4870-BC1E-4E45EB501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321" y="2238585"/>
            <a:ext cx="2038529" cy="2038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6C6910-386C-4044-9758-99769AC3C48A}"/>
              </a:ext>
            </a:extLst>
          </p:cNvPr>
          <p:cNvSpPr txBox="1"/>
          <p:nvPr/>
        </p:nvSpPr>
        <p:spPr>
          <a:xfrm>
            <a:off x="5985352" y="1251062"/>
            <a:ext cx="3158648" cy="1200329"/>
          </a:xfrm>
          <a:prstGeom prst="rect">
            <a:avLst/>
          </a:prstGeom>
          <a:noFill/>
        </p:spPr>
        <p:txBody>
          <a:bodyPr wrap="square" rtlCol="0">
            <a:spAutoFit/>
          </a:bodyPr>
          <a:lstStyle/>
          <a:p>
            <a:r>
              <a:rPr lang="en-US" dirty="0"/>
              <a:t>Tracking sensor:</a:t>
            </a:r>
          </a:p>
          <a:p>
            <a:r>
              <a:rPr lang="en-US" dirty="0"/>
              <a:t>https://sensorkit.en.joy-it.net/index.php?title=KY-033_Tracking_sensor_module</a:t>
            </a:r>
          </a:p>
        </p:txBody>
      </p:sp>
      <p:pic>
        <p:nvPicPr>
          <p:cNvPr id="8" name="Picture 7">
            <a:extLst>
              <a:ext uri="{FF2B5EF4-FFF2-40B4-BE49-F238E27FC236}">
                <a16:creationId xmlns:a16="http://schemas.microsoft.com/office/drawing/2014/main" id="{BC4083A5-9ECD-4316-949A-B98CA39121F6}"/>
              </a:ext>
            </a:extLst>
          </p:cNvPr>
          <p:cNvPicPr>
            <a:picLocks noChangeAspect="1"/>
          </p:cNvPicPr>
          <p:nvPr/>
        </p:nvPicPr>
        <p:blipFill>
          <a:blip r:embed="rId4"/>
          <a:stretch>
            <a:fillRect/>
          </a:stretch>
        </p:blipFill>
        <p:spPr>
          <a:xfrm>
            <a:off x="4319794" y="4093358"/>
            <a:ext cx="3419061" cy="1956097"/>
          </a:xfrm>
          <a:prstGeom prst="rect">
            <a:avLst/>
          </a:prstGeom>
        </p:spPr>
      </p:pic>
      <p:sp>
        <p:nvSpPr>
          <p:cNvPr id="9" name="TextBox 8">
            <a:extLst>
              <a:ext uri="{FF2B5EF4-FFF2-40B4-BE49-F238E27FC236}">
                <a16:creationId xmlns:a16="http://schemas.microsoft.com/office/drawing/2014/main" id="{20EF8305-F719-44B5-849C-9A4EFEB6DAF3}"/>
              </a:ext>
            </a:extLst>
          </p:cNvPr>
          <p:cNvSpPr txBox="1"/>
          <p:nvPr/>
        </p:nvSpPr>
        <p:spPr>
          <a:xfrm>
            <a:off x="4208393" y="6049455"/>
            <a:ext cx="4489499" cy="369332"/>
          </a:xfrm>
          <a:prstGeom prst="rect">
            <a:avLst/>
          </a:prstGeom>
          <a:noFill/>
        </p:spPr>
        <p:txBody>
          <a:bodyPr wrap="none" rtlCol="0">
            <a:spAutoFit/>
          </a:bodyPr>
          <a:lstStyle/>
          <a:p>
            <a:r>
              <a:rPr lang="en-US" dirty="0"/>
              <a:t>Video show, </a:t>
            </a:r>
            <a:r>
              <a:rPr lang="en-US" dirty="0">
                <a:hlinkClick r:id="rId5"/>
              </a:rPr>
              <a:t>https://youtu.be/QrAWuykn1QA</a:t>
            </a:r>
            <a:r>
              <a:rPr lang="en-US" dirty="0"/>
              <a:t> </a:t>
            </a:r>
          </a:p>
        </p:txBody>
      </p:sp>
      <p:pic>
        <p:nvPicPr>
          <p:cNvPr id="11" name="Picture 2" descr="http://www.sharetechnote.com/image/Arduino_Servo_01.png">
            <a:extLst>
              <a:ext uri="{FF2B5EF4-FFF2-40B4-BE49-F238E27FC236}">
                <a16:creationId xmlns:a16="http://schemas.microsoft.com/office/drawing/2014/main" id="{1E108511-5E30-4294-97B6-6E375CED23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680" y="1504169"/>
            <a:ext cx="3158648" cy="217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113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Appendix</a:t>
            </a:r>
          </a:p>
        </p:txBody>
      </p:sp>
      <p:sp>
        <p:nvSpPr>
          <p:cNvPr id="6" name="Subtitle 5"/>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116</a:t>
            </a:fld>
            <a:endParaRPr lang="en-US"/>
          </a:p>
        </p:txBody>
      </p:sp>
    </p:spTree>
    <p:extLst>
      <p:ext uri="{BB962C8B-B14F-4D97-AF65-F5344CB8AC3E}">
        <p14:creationId xmlns:p14="http://schemas.microsoft.com/office/powerpoint/2010/main" val="27252724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11273" y="1850568"/>
            <a:ext cx="5104077" cy="3873957"/>
          </a:xfrm>
          <a:prstGeom prst="rect">
            <a:avLst/>
          </a:prstGeom>
        </p:spPr>
      </p:pic>
      <p:sp>
        <p:nvSpPr>
          <p:cNvPr id="2" name="Title 1"/>
          <p:cNvSpPr>
            <a:spLocks noGrp="1"/>
          </p:cNvSpPr>
          <p:nvPr>
            <p:ph type="title"/>
          </p:nvPr>
        </p:nvSpPr>
        <p:spPr>
          <a:xfrm>
            <a:off x="257175" y="182669"/>
            <a:ext cx="8801100" cy="1219201"/>
          </a:xfrm>
        </p:spPr>
        <p:txBody>
          <a:bodyPr>
            <a:normAutofit fontScale="90000"/>
          </a:bodyPr>
          <a:lstStyle/>
          <a:p>
            <a:r>
              <a:rPr lang="en-US" dirty="0"/>
              <a:t>Test2.25) Micro-SD CARD write/read</a:t>
            </a:r>
            <a:br>
              <a:rPr lang="en-US" dirty="0"/>
            </a:br>
            <a:r>
              <a:rPr lang="en-US" sz="2700" dirty="0"/>
              <a:t>Library manager: SD build-IN by Arduino , </a:t>
            </a:r>
            <a:r>
              <a:rPr lang="en-US" sz="2700" dirty="0" err="1"/>
              <a:t>SparkFun</a:t>
            </a:r>
            <a:r>
              <a:rPr lang="en-US" sz="2700" dirty="0"/>
              <a:t> version v.1.2.3</a:t>
            </a:r>
            <a:br>
              <a:rPr lang="en-US" sz="2700" dirty="0"/>
            </a:br>
            <a:r>
              <a:rPr lang="en-US" sz="2700" dirty="0"/>
              <a:t>using #include &lt;</a:t>
            </a:r>
            <a:r>
              <a:rPr lang="en-US" sz="2700" dirty="0" err="1"/>
              <a:t>SPI.h</a:t>
            </a:r>
            <a:r>
              <a:rPr lang="en-US" sz="2700" dirty="0"/>
              <a:t>&gt; and #include &lt;</a:t>
            </a:r>
            <a:r>
              <a:rPr lang="en-US" sz="2700" dirty="0" err="1"/>
              <a:t>SD.h</a:t>
            </a:r>
            <a:r>
              <a:rPr lang="en-US" sz="2700" dirty="0"/>
              <a:t>&gt;</a:t>
            </a:r>
          </a:p>
        </p:txBody>
      </p:sp>
      <p:sp>
        <p:nvSpPr>
          <p:cNvPr id="3" name="Content Placeholder 2"/>
          <p:cNvSpPr>
            <a:spLocks noGrp="1"/>
          </p:cNvSpPr>
          <p:nvPr>
            <p:ph idx="1"/>
          </p:nvPr>
        </p:nvSpPr>
        <p:spPr>
          <a:xfrm>
            <a:off x="628650" y="1619250"/>
            <a:ext cx="1905000" cy="4557713"/>
          </a:xfrm>
        </p:spPr>
        <p:txBody>
          <a:bodyPr>
            <a:normAutofit fontScale="92500" lnSpcReduction="10000"/>
          </a:bodyPr>
          <a:lstStyle/>
          <a:p>
            <a:r>
              <a:rPr lang="en-US" dirty="0">
                <a:hlinkClick r:id="rId3"/>
              </a:rPr>
              <a:t>https://create.arduino.cc/projecthub/electropeak/sd-card-module-with-arduino-how-to-read-write-data-37f390</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84EC4199-96F9-4C19-8F0E-E982554F6D9B}" type="slidenum">
              <a:rPr lang="en-US" smtClean="0"/>
              <a:t>117</a:t>
            </a:fld>
            <a:endParaRPr lang="en-US"/>
          </a:p>
        </p:txBody>
      </p:sp>
      <p:sp>
        <p:nvSpPr>
          <p:cNvPr id="6" name="TextBox 5"/>
          <p:cNvSpPr txBox="1"/>
          <p:nvPr/>
        </p:nvSpPr>
        <p:spPr>
          <a:xfrm>
            <a:off x="7741472" y="3390803"/>
            <a:ext cx="1002478" cy="1938992"/>
          </a:xfrm>
          <a:prstGeom prst="rect">
            <a:avLst/>
          </a:prstGeom>
          <a:solidFill>
            <a:schemeClr val="accent1"/>
          </a:solidFill>
        </p:spPr>
        <p:txBody>
          <a:bodyPr wrap="square" rtlCol="0">
            <a:spAutoFit/>
          </a:bodyPr>
          <a:lstStyle/>
          <a:p>
            <a:r>
              <a:rPr lang="en-US" sz="2000" dirty="0">
                <a:solidFill>
                  <a:schemeClr val="bg1"/>
                </a:solidFill>
              </a:rPr>
              <a:t>GND</a:t>
            </a:r>
          </a:p>
          <a:p>
            <a:r>
              <a:rPr lang="en-US" sz="2000" dirty="0">
                <a:solidFill>
                  <a:schemeClr val="bg1"/>
                </a:solidFill>
              </a:rPr>
              <a:t>VCC</a:t>
            </a:r>
          </a:p>
          <a:p>
            <a:r>
              <a:rPr lang="en-US" sz="2000" dirty="0">
                <a:solidFill>
                  <a:schemeClr val="bg1"/>
                </a:solidFill>
              </a:rPr>
              <a:t>MISO</a:t>
            </a:r>
          </a:p>
          <a:p>
            <a:r>
              <a:rPr lang="en-US" sz="2000" dirty="0">
                <a:solidFill>
                  <a:schemeClr val="bg1"/>
                </a:solidFill>
              </a:rPr>
              <a:t>MOSI</a:t>
            </a:r>
          </a:p>
          <a:p>
            <a:r>
              <a:rPr lang="en-US" sz="2000" dirty="0">
                <a:solidFill>
                  <a:schemeClr val="bg1"/>
                </a:solidFill>
              </a:rPr>
              <a:t>SCK</a:t>
            </a:r>
          </a:p>
          <a:p>
            <a:r>
              <a:rPr lang="en-US" sz="2000" dirty="0">
                <a:solidFill>
                  <a:schemeClr val="bg1"/>
                </a:solidFill>
              </a:rPr>
              <a:t>CS</a:t>
            </a:r>
          </a:p>
        </p:txBody>
      </p:sp>
      <p:sp>
        <p:nvSpPr>
          <p:cNvPr id="8" name="TextBox 7"/>
          <p:cNvSpPr txBox="1"/>
          <p:nvPr/>
        </p:nvSpPr>
        <p:spPr>
          <a:xfrm>
            <a:off x="6743494" y="2124075"/>
            <a:ext cx="2181431" cy="369332"/>
          </a:xfrm>
          <a:prstGeom prst="rect">
            <a:avLst/>
          </a:prstGeom>
          <a:noFill/>
        </p:spPr>
        <p:txBody>
          <a:bodyPr wrap="none" rtlCol="0">
            <a:spAutoFit/>
          </a:bodyPr>
          <a:lstStyle/>
          <a:p>
            <a:r>
              <a:rPr lang="en-US" dirty="0"/>
              <a:t>Micro-SD card reader</a:t>
            </a:r>
          </a:p>
        </p:txBody>
      </p:sp>
    </p:spTree>
    <p:extLst>
      <p:ext uri="{BB962C8B-B14F-4D97-AF65-F5344CB8AC3E}">
        <p14:creationId xmlns:p14="http://schemas.microsoft.com/office/powerpoint/2010/main" val="14212076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42875"/>
            <a:ext cx="4210050" cy="792402"/>
          </a:xfrm>
        </p:spPr>
        <p:txBody>
          <a:bodyPr>
            <a:noAutofit/>
          </a:bodyPr>
          <a:lstStyle/>
          <a:p>
            <a:r>
              <a:rPr lang="en-US" sz="1400" dirty="0"/>
              <a:t>Test program for test.2.25 micro-</a:t>
            </a:r>
            <a:r>
              <a:rPr lang="en-US" sz="1400" dirty="0" err="1"/>
              <a:t>sdcard</a:t>
            </a:r>
            <a:r>
              <a:rPr lang="en-US" sz="1400" dirty="0"/>
              <a:t> write/read</a:t>
            </a:r>
            <a:br>
              <a:rPr lang="en-US" sz="1400" dirty="0"/>
            </a:br>
            <a:r>
              <a:rPr lang="en-US" sz="1400" dirty="0"/>
              <a:t>Library manager: SD build-IN by Arduino , </a:t>
            </a:r>
            <a:r>
              <a:rPr lang="en-US" sz="1400" dirty="0" err="1"/>
              <a:t>SparkFun</a:t>
            </a:r>
            <a:r>
              <a:rPr lang="en-US" sz="1400" dirty="0"/>
              <a:t> version v.1.2.3</a:t>
            </a:r>
            <a:br>
              <a:rPr lang="en-US" sz="1400" dirty="0"/>
            </a:br>
            <a:r>
              <a:rPr lang="en-US" sz="1400" dirty="0"/>
              <a:t>using #include &lt;</a:t>
            </a:r>
            <a:r>
              <a:rPr lang="en-US" sz="1400" dirty="0" err="1"/>
              <a:t>SPI.h</a:t>
            </a:r>
            <a:r>
              <a:rPr lang="en-US" sz="1400" dirty="0"/>
              <a:t>&gt; and #include &lt;</a:t>
            </a:r>
            <a:r>
              <a:rPr lang="en-US" sz="1400" dirty="0" err="1"/>
              <a:t>SD.h</a:t>
            </a:r>
            <a:r>
              <a:rPr lang="en-US" sz="1400" dirty="0"/>
              <a:t>&gt;</a:t>
            </a:r>
          </a:p>
        </p:txBody>
      </p:sp>
      <p:sp>
        <p:nvSpPr>
          <p:cNvPr id="3" name="Content Placeholder 2"/>
          <p:cNvSpPr>
            <a:spLocks noGrp="1"/>
          </p:cNvSpPr>
          <p:nvPr>
            <p:ph idx="1"/>
          </p:nvPr>
        </p:nvSpPr>
        <p:spPr>
          <a:xfrm>
            <a:off x="7791450" y="5886449"/>
            <a:ext cx="723900" cy="290513"/>
          </a:xfrm>
        </p:spPr>
        <p:txBody>
          <a:bodyPr>
            <a:normAutofit fontScale="55000" lnSpcReduction="20000"/>
          </a:bodyPr>
          <a:lstStyle/>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84EC4199-96F9-4C19-8F0E-E982554F6D9B}" type="slidenum">
              <a:rPr lang="en-US" smtClean="0"/>
              <a:t>118</a:t>
            </a:fld>
            <a:endParaRPr lang="en-US"/>
          </a:p>
        </p:txBody>
      </p:sp>
      <p:sp>
        <p:nvSpPr>
          <p:cNvPr id="6" name="TextBox 5"/>
          <p:cNvSpPr txBox="1"/>
          <p:nvPr/>
        </p:nvSpPr>
        <p:spPr>
          <a:xfrm>
            <a:off x="8877300" y="2190750"/>
            <a:ext cx="57150" cy="369332"/>
          </a:xfrm>
          <a:prstGeom prst="rect">
            <a:avLst/>
          </a:prstGeom>
          <a:noFill/>
        </p:spPr>
        <p:txBody>
          <a:bodyPr wrap="square" rtlCol="0">
            <a:spAutoFit/>
          </a:bodyPr>
          <a:lstStyle/>
          <a:p>
            <a:endParaRPr lang="en-US" dirty="0"/>
          </a:p>
        </p:txBody>
      </p:sp>
      <p:sp>
        <p:nvSpPr>
          <p:cNvPr id="7" name="TextBox 6"/>
          <p:cNvSpPr txBox="1"/>
          <p:nvPr/>
        </p:nvSpPr>
        <p:spPr>
          <a:xfrm>
            <a:off x="343633" y="935277"/>
            <a:ext cx="3667992" cy="5940088"/>
          </a:xfrm>
          <a:prstGeom prst="rect">
            <a:avLst/>
          </a:prstGeom>
          <a:noFill/>
        </p:spPr>
        <p:txBody>
          <a:bodyPr wrap="none" rtlCol="0">
            <a:spAutoFit/>
          </a:bodyPr>
          <a:lstStyle/>
          <a:p>
            <a:r>
              <a:rPr lang="en-US" sz="1000" dirty="0"/>
              <a:t>//micro-</a:t>
            </a:r>
            <a:r>
              <a:rPr lang="en-US" sz="1000" dirty="0" err="1"/>
              <a:t>sdcard_write.ino</a:t>
            </a:r>
            <a:endParaRPr lang="en-US" sz="1000" dirty="0"/>
          </a:p>
          <a:p>
            <a:r>
              <a:rPr lang="en-US" sz="1000" dirty="0"/>
              <a:t>#include &lt;</a:t>
            </a:r>
            <a:r>
              <a:rPr lang="en-US" sz="1000" dirty="0" err="1"/>
              <a:t>SPI.h</a:t>
            </a:r>
            <a:r>
              <a:rPr lang="en-US" sz="1000" dirty="0"/>
              <a:t>&gt;</a:t>
            </a:r>
          </a:p>
          <a:p>
            <a:r>
              <a:rPr lang="en-US" sz="1000" dirty="0"/>
              <a:t>#include &lt;</a:t>
            </a:r>
            <a:r>
              <a:rPr lang="en-US" sz="1000" dirty="0" err="1"/>
              <a:t>SD.h</a:t>
            </a:r>
            <a:r>
              <a:rPr lang="en-US" sz="1000" dirty="0"/>
              <a:t>&gt;</a:t>
            </a:r>
          </a:p>
          <a:p>
            <a:r>
              <a:rPr lang="en-US" sz="1000" dirty="0"/>
              <a:t>File </a:t>
            </a:r>
            <a:r>
              <a:rPr lang="en-US" sz="1000" dirty="0" err="1"/>
              <a:t>myFile</a:t>
            </a:r>
            <a:r>
              <a:rPr lang="en-US" sz="1000" dirty="0"/>
              <a:t>;</a:t>
            </a:r>
          </a:p>
          <a:p>
            <a:r>
              <a:rPr lang="en-US" sz="1000" dirty="0"/>
              <a:t>void setup() {</a:t>
            </a:r>
          </a:p>
          <a:p>
            <a:r>
              <a:rPr lang="en-US" sz="1000" dirty="0"/>
              <a:t>// Open serial communications and wait for port to open:</a:t>
            </a:r>
          </a:p>
          <a:p>
            <a:r>
              <a:rPr lang="en-US" sz="1000" dirty="0" err="1"/>
              <a:t>Serial.begin</a:t>
            </a:r>
            <a:r>
              <a:rPr lang="en-US" sz="1000" dirty="0"/>
              <a:t>(9600);</a:t>
            </a:r>
          </a:p>
          <a:p>
            <a:r>
              <a:rPr lang="en-US" sz="1000" dirty="0"/>
              <a:t>while (!Serial) {</a:t>
            </a:r>
          </a:p>
          <a:p>
            <a:r>
              <a:rPr lang="en-US" sz="1000" dirty="0"/>
              <a:t>; // wait for serial port to connect. Needed for native USB port only</a:t>
            </a:r>
          </a:p>
          <a:p>
            <a:r>
              <a:rPr lang="en-US" sz="1000" dirty="0"/>
              <a:t>}</a:t>
            </a:r>
          </a:p>
          <a:p>
            <a:r>
              <a:rPr lang="en-US" sz="1000" dirty="0" err="1"/>
              <a:t>Serial.print</a:t>
            </a:r>
            <a:r>
              <a:rPr lang="en-US" sz="1000" dirty="0"/>
              <a:t>("Initializing SD card...");</a:t>
            </a:r>
          </a:p>
          <a:p>
            <a:r>
              <a:rPr lang="en-US" sz="1000" dirty="0"/>
              <a:t>if (!</a:t>
            </a:r>
            <a:r>
              <a:rPr lang="en-US" sz="1000" dirty="0" err="1"/>
              <a:t>SD.begin</a:t>
            </a:r>
            <a:r>
              <a:rPr lang="en-US" sz="1000" dirty="0"/>
              <a:t>(10)) {</a:t>
            </a:r>
          </a:p>
          <a:p>
            <a:r>
              <a:rPr lang="en-US" sz="1000" dirty="0" err="1"/>
              <a:t>Serial.println</a:t>
            </a:r>
            <a:r>
              <a:rPr lang="en-US" sz="1000" dirty="0"/>
              <a:t>("initialization failed!");</a:t>
            </a:r>
          </a:p>
          <a:p>
            <a:r>
              <a:rPr lang="en-US" sz="1000" dirty="0"/>
              <a:t>while (1);</a:t>
            </a:r>
          </a:p>
          <a:p>
            <a:r>
              <a:rPr lang="en-US" sz="1000" dirty="0"/>
              <a:t>}</a:t>
            </a:r>
          </a:p>
          <a:p>
            <a:r>
              <a:rPr lang="en-US" sz="1000" dirty="0" err="1"/>
              <a:t>Serial.println</a:t>
            </a:r>
            <a:r>
              <a:rPr lang="en-US" sz="1000" dirty="0"/>
              <a:t>("initialization done.");</a:t>
            </a:r>
          </a:p>
          <a:p>
            <a:r>
              <a:rPr lang="en-US" sz="1000" dirty="0"/>
              <a:t>// open the file. note that only one file can be open at a time,</a:t>
            </a:r>
          </a:p>
          <a:p>
            <a:r>
              <a:rPr lang="en-US" sz="1000" dirty="0"/>
              <a:t>// so you have to close this one before opening another.</a:t>
            </a:r>
          </a:p>
          <a:p>
            <a:r>
              <a:rPr lang="en-US" sz="1000" dirty="0" err="1"/>
              <a:t>myFile</a:t>
            </a:r>
            <a:r>
              <a:rPr lang="en-US" sz="1000" dirty="0"/>
              <a:t> = </a:t>
            </a:r>
            <a:r>
              <a:rPr lang="en-US" sz="1000" dirty="0" err="1"/>
              <a:t>SD.open</a:t>
            </a:r>
            <a:r>
              <a:rPr lang="en-US" sz="1000" dirty="0"/>
              <a:t>("test.txt", FILE_WRITE);</a:t>
            </a:r>
          </a:p>
          <a:p>
            <a:r>
              <a:rPr lang="en-US" sz="1000" dirty="0"/>
              <a:t>// if the file opened okay, write to it:</a:t>
            </a:r>
          </a:p>
          <a:p>
            <a:r>
              <a:rPr lang="en-US" sz="1000" dirty="0"/>
              <a:t>if (</a:t>
            </a:r>
            <a:r>
              <a:rPr lang="en-US" sz="1000" dirty="0" err="1"/>
              <a:t>myFile</a:t>
            </a:r>
            <a:r>
              <a:rPr lang="en-US" sz="1000" dirty="0"/>
              <a:t>) {</a:t>
            </a:r>
          </a:p>
          <a:p>
            <a:r>
              <a:rPr lang="en-US" sz="1000" dirty="0" err="1"/>
              <a:t>Serial.print</a:t>
            </a:r>
            <a:r>
              <a:rPr lang="en-US" sz="1000" dirty="0"/>
              <a:t>("Writing to test.txt...");</a:t>
            </a:r>
          </a:p>
          <a:p>
            <a:r>
              <a:rPr lang="en-US" sz="1000" dirty="0" err="1"/>
              <a:t>myFile.println</a:t>
            </a:r>
            <a:r>
              <a:rPr lang="en-US" sz="1000" dirty="0"/>
              <a:t>("This is a test file :)");</a:t>
            </a:r>
          </a:p>
          <a:p>
            <a:r>
              <a:rPr lang="en-US" sz="1000" dirty="0" err="1"/>
              <a:t>myFile.println</a:t>
            </a:r>
            <a:r>
              <a:rPr lang="en-US" sz="1000" dirty="0"/>
              <a:t>("testing 1, 2, 3.");</a:t>
            </a:r>
          </a:p>
          <a:p>
            <a:r>
              <a:rPr lang="en-US" sz="1000" dirty="0"/>
              <a:t>for (</a:t>
            </a:r>
            <a:r>
              <a:rPr lang="en-US" sz="1000" dirty="0" err="1"/>
              <a:t>int</a:t>
            </a:r>
            <a:r>
              <a:rPr lang="en-US" sz="1000" dirty="0"/>
              <a:t> </a:t>
            </a:r>
            <a:r>
              <a:rPr lang="en-US" sz="1000" dirty="0" err="1"/>
              <a:t>i</a:t>
            </a:r>
            <a:r>
              <a:rPr lang="en-US" sz="1000" dirty="0"/>
              <a:t> = 0; </a:t>
            </a:r>
            <a:r>
              <a:rPr lang="en-US" sz="1000" dirty="0" err="1"/>
              <a:t>i</a:t>
            </a:r>
            <a:r>
              <a:rPr lang="en-US" sz="1000" dirty="0"/>
              <a:t> &lt; 30; </a:t>
            </a:r>
            <a:r>
              <a:rPr lang="en-US" sz="1000" dirty="0" err="1"/>
              <a:t>i</a:t>
            </a:r>
            <a:r>
              <a:rPr lang="en-US" sz="1000" dirty="0"/>
              <a:t>++) {</a:t>
            </a:r>
          </a:p>
          <a:p>
            <a:r>
              <a:rPr lang="en-US" sz="1000" dirty="0" err="1"/>
              <a:t>myFile.println</a:t>
            </a:r>
            <a:r>
              <a:rPr lang="en-US" sz="1000" dirty="0"/>
              <a:t>(</a:t>
            </a:r>
            <a:r>
              <a:rPr lang="en-US" sz="1000" dirty="0" err="1"/>
              <a:t>i</a:t>
            </a:r>
            <a:r>
              <a:rPr lang="en-US" sz="1000" dirty="0"/>
              <a:t>);</a:t>
            </a:r>
          </a:p>
          <a:p>
            <a:r>
              <a:rPr lang="en-US" sz="1000" dirty="0"/>
              <a:t>}</a:t>
            </a:r>
          </a:p>
          <a:p>
            <a:r>
              <a:rPr lang="en-US" sz="1000" dirty="0"/>
              <a:t>// close the file:</a:t>
            </a:r>
          </a:p>
          <a:p>
            <a:r>
              <a:rPr lang="en-US" sz="1000" dirty="0" err="1"/>
              <a:t>myFile.close</a:t>
            </a:r>
            <a:r>
              <a:rPr lang="en-US" sz="1000" dirty="0"/>
              <a:t>();</a:t>
            </a:r>
          </a:p>
          <a:p>
            <a:r>
              <a:rPr lang="en-US" sz="1000" dirty="0" err="1"/>
              <a:t>Serial.println</a:t>
            </a:r>
            <a:r>
              <a:rPr lang="en-US" sz="1000" dirty="0"/>
              <a:t>("done.");</a:t>
            </a:r>
          </a:p>
          <a:p>
            <a:r>
              <a:rPr lang="en-US" sz="1000" dirty="0"/>
              <a:t>} else {</a:t>
            </a:r>
          </a:p>
          <a:p>
            <a:r>
              <a:rPr lang="en-US" sz="1000" dirty="0"/>
              <a:t>// if the file didn't open, print an error:</a:t>
            </a:r>
          </a:p>
          <a:p>
            <a:r>
              <a:rPr lang="en-US" sz="1000" dirty="0" err="1"/>
              <a:t>Serial.println</a:t>
            </a:r>
            <a:r>
              <a:rPr lang="en-US" sz="1000" dirty="0"/>
              <a:t>("error opening test.txt");</a:t>
            </a:r>
          </a:p>
          <a:p>
            <a:r>
              <a:rPr lang="en-US" sz="1000" dirty="0"/>
              <a:t>}</a:t>
            </a:r>
          </a:p>
          <a:p>
            <a:r>
              <a:rPr lang="en-US" sz="1000" dirty="0"/>
              <a:t>}</a:t>
            </a:r>
          </a:p>
          <a:p>
            <a:r>
              <a:rPr lang="en-US" sz="1000" dirty="0"/>
              <a:t>void loop() {</a:t>
            </a:r>
          </a:p>
          <a:p>
            <a:r>
              <a:rPr lang="en-US" sz="1000" dirty="0"/>
              <a:t>// nothing happens after setup</a:t>
            </a:r>
          </a:p>
          <a:p>
            <a:r>
              <a:rPr lang="en-US" sz="1000" dirty="0"/>
              <a:t>}</a:t>
            </a:r>
          </a:p>
        </p:txBody>
      </p:sp>
      <p:sp>
        <p:nvSpPr>
          <p:cNvPr id="8" name="TextBox 7"/>
          <p:cNvSpPr txBox="1"/>
          <p:nvPr/>
        </p:nvSpPr>
        <p:spPr>
          <a:xfrm>
            <a:off x="4106737" y="219811"/>
            <a:ext cx="4359527" cy="6555641"/>
          </a:xfrm>
          <a:prstGeom prst="rect">
            <a:avLst/>
          </a:prstGeom>
          <a:noFill/>
        </p:spPr>
        <p:txBody>
          <a:bodyPr wrap="none" rtlCol="0">
            <a:spAutoFit/>
          </a:bodyPr>
          <a:lstStyle/>
          <a:p>
            <a:r>
              <a:rPr lang="en-US" sz="1200" dirty="0"/>
              <a:t>// micro-</a:t>
            </a:r>
            <a:r>
              <a:rPr lang="en-US" sz="1200" dirty="0" err="1"/>
              <a:t>sdcard_read.ino</a:t>
            </a:r>
            <a:endParaRPr lang="en-US" sz="1200" dirty="0"/>
          </a:p>
          <a:p>
            <a:r>
              <a:rPr lang="en-US" sz="1200" dirty="0"/>
              <a:t>#include &lt;</a:t>
            </a:r>
            <a:r>
              <a:rPr lang="en-US" sz="1200" dirty="0" err="1"/>
              <a:t>SPI.h</a:t>
            </a:r>
            <a:r>
              <a:rPr lang="en-US" sz="1200" dirty="0"/>
              <a:t>&gt;</a:t>
            </a:r>
          </a:p>
          <a:p>
            <a:r>
              <a:rPr lang="en-US" sz="1200" dirty="0"/>
              <a:t>#include &lt;</a:t>
            </a:r>
            <a:r>
              <a:rPr lang="en-US" sz="1200" dirty="0" err="1"/>
              <a:t>SD.h</a:t>
            </a:r>
            <a:r>
              <a:rPr lang="en-US" sz="1200" dirty="0"/>
              <a:t>&gt;</a:t>
            </a:r>
          </a:p>
          <a:p>
            <a:r>
              <a:rPr lang="en-US" sz="1200" dirty="0"/>
              <a:t>File </a:t>
            </a:r>
            <a:r>
              <a:rPr lang="en-US" sz="1200" dirty="0" err="1"/>
              <a:t>myFile</a:t>
            </a:r>
            <a:r>
              <a:rPr lang="en-US" sz="1200" dirty="0"/>
              <a:t>;</a:t>
            </a:r>
          </a:p>
          <a:p>
            <a:r>
              <a:rPr lang="en-US" sz="1200" dirty="0"/>
              <a:t>void setup() {</a:t>
            </a:r>
          </a:p>
          <a:p>
            <a:r>
              <a:rPr lang="en-US" sz="1200" dirty="0"/>
              <a:t>// Open serial communications and wait for port to open:</a:t>
            </a:r>
          </a:p>
          <a:p>
            <a:r>
              <a:rPr lang="en-US" sz="1200" dirty="0" err="1"/>
              <a:t>Serial.begin</a:t>
            </a:r>
            <a:r>
              <a:rPr lang="en-US" sz="1200" dirty="0"/>
              <a:t>(9600);</a:t>
            </a:r>
          </a:p>
          <a:p>
            <a:r>
              <a:rPr lang="en-US" sz="1200" dirty="0"/>
              <a:t>while (!Serial) {</a:t>
            </a:r>
          </a:p>
          <a:p>
            <a:r>
              <a:rPr lang="en-US" sz="1200" dirty="0"/>
              <a:t>; // wait for serial port to connect. Needed for native USB port only</a:t>
            </a:r>
          </a:p>
          <a:p>
            <a:r>
              <a:rPr lang="en-US" sz="1200" dirty="0"/>
              <a:t>}</a:t>
            </a:r>
          </a:p>
          <a:p>
            <a:r>
              <a:rPr lang="en-US" sz="1200" dirty="0" err="1"/>
              <a:t>Serial.print</a:t>
            </a:r>
            <a:r>
              <a:rPr lang="en-US" sz="1200" dirty="0"/>
              <a:t>("Initializing SD card...");</a:t>
            </a:r>
          </a:p>
          <a:p>
            <a:r>
              <a:rPr lang="en-US" sz="1200" dirty="0"/>
              <a:t>if (!</a:t>
            </a:r>
            <a:r>
              <a:rPr lang="en-US" sz="1200" dirty="0" err="1"/>
              <a:t>SD.begin</a:t>
            </a:r>
            <a:r>
              <a:rPr lang="en-US" sz="1200" dirty="0"/>
              <a:t>(10)) {</a:t>
            </a:r>
          </a:p>
          <a:p>
            <a:r>
              <a:rPr lang="en-US" sz="1200" dirty="0" err="1"/>
              <a:t>Serial.println</a:t>
            </a:r>
            <a:r>
              <a:rPr lang="en-US" sz="1200" dirty="0"/>
              <a:t>("initialization failed!");</a:t>
            </a:r>
          </a:p>
          <a:p>
            <a:r>
              <a:rPr lang="en-US" sz="1200" dirty="0"/>
              <a:t>while (1);</a:t>
            </a:r>
          </a:p>
          <a:p>
            <a:r>
              <a:rPr lang="en-US" sz="1200" dirty="0"/>
              <a:t>}</a:t>
            </a:r>
          </a:p>
          <a:p>
            <a:r>
              <a:rPr lang="en-US" sz="1200" dirty="0" err="1"/>
              <a:t>Serial.println</a:t>
            </a:r>
            <a:r>
              <a:rPr lang="en-US" sz="1200" dirty="0"/>
              <a:t>("initialization done.");</a:t>
            </a:r>
          </a:p>
          <a:p>
            <a:r>
              <a:rPr lang="en-US" sz="1200" dirty="0"/>
              <a:t>// open the file for reading:</a:t>
            </a:r>
          </a:p>
          <a:p>
            <a:r>
              <a:rPr lang="en-US" sz="1200" dirty="0" err="1"/>
              <a:t>myFile</a:t>
            </a:r>
            <a:r>
              <a:rPr lang="en-US" sz="1200" dirty="0"/>
              <a:t> = </a:t>
            </a:r>
            <a:r>
              <a:rPr lang="en-US" sz="1200" dirty="0" err="1"/>
              <a:t>SD.open</a:t>
            </a:r>
            <a:r>
              <a:rPr lang="en-US" sz="1200" dirty="0"/>
              <a:t>("test.txt");</a:t>
            </a:r>
          </a:p>
          <a:p>
            <a:r>
              <a:rPr lang="en-US" sz="1200" dirty="0"/>
              <a:t>if (</a:t>
            </a:r>
            <a:r>
              <a:rPr lang="en-US" sz="1200" dirty="0" err="1"/>
              <a:t>myFile</a:t>
            </a:r>
            <a:r>
              <a:rPr lang="en-US" sz="1200" dirty="0"/>
              <a:t>) {</a:t>
            </a:r>
          </a:p>
          <a:p>
            <a:r>
              <a:rPr lang="en-US" sz="1200" dirty="0" err="1"/>
              <a:t>Serial.println</a:t>
            </a:r>
            <a:r>
              <a:rPr lang="en-US" sz="1200" dirty="0"/>
              <a:t>("test.txt:");</a:t>
            </a:r>
          </a:p>
          <a:p>
            <a:r>
              <a:rPr lang="en-US" sz="1200" dirty="0"/>
              <a:t>// read from the file until there's nothing else in it:</a:t>
            </a:r>
          </a:p>
          <a:p>
            <a:r>
              <a:rPr lang="en-US" sz="1200" dirty="0"/>
              <a:t>while (</a:t>
            </a:r>
            <a:r>
              <a:rPr lang="en-US" sz="1200" dirty="0" err="1"/>
              <a:t>myFile.available</a:t>
            </a:r>
            <a:r>
              <a:rPr lang="en-US" sz="1200" dirty="0"/>
              <a:t>()) {</a:t>
            </a:r>
          </a:p>
          <a:p>
            <a:r>
              <a:rPr lang="en-US" sz="1200" dirty="0" err="1"/>
              <a:t>Serial.write</a:t>
            </a:r>
            <a:r>
              <a:rPr lang="en-US" sz="1200" dirty="0"/>
              <a:t>(</a:t>
            </a:r>
            <a:r>
              <a:rPr lang="en-US" sz="1200" dirty="0" err="1"/>
              <a:t>myFile.read</a:t>
            </a:r>
            <a:r>
              <a:rPr lang="en-US" sz="1200" dirty="0"/>
              <a:t>());</a:t>
            </a:r>
          </a:p>
          <a:p>
            <a:r>
              <a:rPr lang="en-US" sz="1200" dirty="0"/>
              <a:t>}</a:t>
            </a:r>
          </a:p>
          <a:p>
            <a:r>
              <a:rPr lang="en-US" sz="1200" dirty="0"/>
              <a:t>// close the file:</a:t>
            </a:r>
          </a:p>
          <a:p>
            <a:r>
              <a:rPr lang="en-US" sz="1200" dirty="0" err="1"/>
              <a:t>myFile.close</a:t>
            </a:r>
            <a:r>
              <a:rPr lang="en-US" sz="1200" dirty="0"/>
              <a:t>();</a:t>
            </a:r>
          </a:p>
          <a:p>
            <a:r>
              <a:rPr lang="en-US" sz="1200" dirty="0"/>
              <a:t>} else {</a:t>
            </a:r>
          </a:p>
          <a:p>
            <a:r>
              <a:rPr lang="en-US" sz="1200" dirty="0"/>
              <a:t>// if the file didn't open, print an error:</a:t>
            </a:r>
          </a:p>
          <a:p>
            <a:r>
              <a:rPr lang="en-US" sz="1200" dirty="0" err="1"/>
              <a:t>Serial.println</a:t>
            </a:r>
            <a:r>
              <a:rPr lang="en-US" sz="1200" dirty="0"/>
              <a:t>("error opening test.txt");</a:t>
            </a:r>
          </a:p>
          <a:p>
            <a:r>
              <a:rPr lang="en-US" sz="1200" dirty="0"/>
              <a:t>}</a:t>
            </a:r>
          </a:p>
          <a:p>
            <a:r>
              <a:rPr lang="en-US" sz="1200" dirty="0"/>
              <a:t>}</a:t>
            </a:r>
          </a:p>
          <a:p>
            <a:r>
              <a:rPr lang="en-US" sz="1200" dirty="0"/>
              <a:t>void loop() {</a:t>
            </a:r>
          </a:p>
          <a:p>
            <a:r>
              <a:rPr lang="en-US" sz="1200" dirty="0"/>
              <a:t>// nothing happens after setup </a:t>
            </a:r>
          </a:p>
          <a:p>
            <a:r>
              <a:rPr lang="en-US" sz="1200" dirty="0"/>
              <a:t>}</a:t>
            </a:r>
          </a:p>
        </p:txBody>
      </p:sp>
    </p:spTree>
    <p:extLst>
      <p:ext uri="{BB962C8B-B14F-4D97-AF65-F5344CB8AC3E}">
        <p14:creationId xmlns:p14="http://schemas.microsoft.com/office/powerpoint/2010/main" val="28602860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advanced topics</a:t>
            </a:r>
          </a:p>
        </p:txBody>
      </p:sp>
      <p:sp>
        <p:nvSpPr>
          <p:cNvPr id="3" name="Content Placeholder 2"/>
          <p:cNvSpPr>
            <a:spLocks noGrp="1"/>
          </p:cNvSpPr>
          <p:nvPr>
            <p:ph idx="1"/>
          </p:nvPr>
        </p:nvSpPr>
        <p:spPr/>
        <p:txBody>
          <a:bodyPr>
            <a:normAutofit/>
          </a:bodyPr>
          <a:lstStyle/>
          <a:p>
            <a:r>
              <a:rPr lang="en-US" dirty="0"/>
              <a:t>Digital electronics</a:t>
            </a:r>
          </a:p>
          <a:p>
            <a:r>
              <a:rPr lang="en-US" dirty="0"/>
              <a:t>Sensors</a:t>
            </a:r>
          </a:p>
          <a:p>
            <a:r>
              <a:rPr lang="en-US" dirty="0"/>
              <a:t>Self balancing robot, PID control</a:t>
            </a:r>
          </a:p>
          <a:p>
            <a:r>
              <a:rPr lang="en-US" dirty="0"/>
              <a:t>VR hand glove, use of Bluetooth</a:t>
            </a:r>
          </a:p>
          <a:p>
            <a:r>
              <a:rPr lang="en-US" dirty="0"/>
              <a:t>Projects: ultrasonic scanner</a:t>
            </a:r>
          </a:p>
          <a:p>
            <a:r>
              <a:rPr lang="en-US" dirty="0"/>
              <a:t>Gyroscope MEMS</a:t>
            </a:r>
          </a:p>
          <a:p>
            <a:r>
              <a:rPr lang="en-US" dirty="0"/>
              <a:t>Use motor to build a gyroscope for balancing robot</a:t>
            </a:r>
          </a:p>
          <a:p>
            <a:r>
              <a:rPr lang="en-US" dirty="0"/>
              <a:t>See the next slide for </a:t>
            </a:r>
            <a:r>
              <a:rPr lang="en-US"/>
              <a:t>possible projects</a:t>
            </a:r>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119</a:t>
            </a:fld>
            <a:endParaRPr lang="en-US"/>
          </a:p>
        </p:txBody>
      </p:sp>
    </p:spTree>
    <p:extLst>
      <p:ext uri="{BB962C8B-B14F-4D97-AF65-F5344CB8AC3E}">
        <p14:creationId xmlns:p14="http://schemas.microsoft.com/office/powerpoint/2010/main" val="414667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Tutorial exercise 2.1 </a:t>
            </a:r>
          </a:p>
        </p:txBody>
      </p:sp>
      <p:sp>
        <p:nvSpPr>
          <p:cNvPr id="3" name="Content Placeholder 2"/>
          <p:cNvSpPr>
            <a:spLocks noGrp="1"/>
          </p:cNvSpPr>
          <p:nvPr>
            <p:ph idx="1"/>
          </p:nvPr>
        </p:nvSpPr>
        <p:spPr/>
        <p:txBody>
          <a:bodyPr>
            <a:normAutofit fontScale="77500" lnSpcReduction="20000"/>
          </a:bodyPr>
          <a:lstStyle/>
          <a:p>
            <a:r>
              <a:rPr lang="en-US" dirty="0"/>
              <a:t>What is the output pin number?</a:t>
            </a:r>
          </a:p>
          <a:p>
            <a:r>
              <a:rPr lang="en-US" dirty="0">
                <a:solidFill>
                  <a:srgbClr val="FF0000"/>
                </a:solidFill>
              </a:rPr>
              <a:t>Answer: Pin 12</a:t>
            </a:r>
          </a:p>
          <a:p>
            <a:r>
              <a:rPr lang="en-US" dirty="0"/>
              <a:t>How to double the blinking rate ?</a:t>
            </a:r>
          </a:p>
          <a:p>
            <a:r>
              <a:rPr lang="en-US" dirty="0">
                <a:solidFill>
                  <a:srgbClr val="FF0000"/>
                </a:solidFill>
              </a:rPr>
              <a:t>Answer:  Changes:</a:t>
            </a:r>
          </a:p>
          <a:p>
            <a:r>
              <a:rPr lang="en-US" dirty="0">
                <a:solidFill>
                  <a:srgbClr val="FF0000"/>
                </a:solidFill>
              </a:rPr>
              <a:t>Line 9) delay(500); //delay for 500ms</a:t>
            </a:r>
          </a:p>
          <a:p>
            <a:r>
              <a:rPr lang="en-US" dirty="0">
                <a:solidFill>
                  <a:srgbClr val="FF0000"/>
                </a:solidFill>
              </a:rPr>
              <a:t>Line 11) delay(500); //delay for 500ms</a:t>
            </a:r>
          </a:p>
          <a:p>
            <a:r>
              <a:rPr lang="en-US" dirty="0"/>
              <a:t>What is the color code for  a 1K Ohms resistor? </a:t>
            </a:r>
          </a:p>
          <a:p>
            <a:r>
              <a:rPr lang="en-US" dirty="0">
                <a:solidFill>
                  <a:srgbClr val="FF0000"/>
                </a:solidFill>
              </a:rPr>
              <a:t>Answer: Brown, black, red, gold</a:t>
            </a:r>
          </a:p>
          <a:p>
            <a:r>
              <a:rPr lang="en-US" dirty="0"/>
              <a:t>Voltage drop of the red LED is  1.8V, calculate the  current passing through the LED.</a:t>
            </a:r>
          </a:p>
          <a:p>
            <a:r>
              <a:rPr lang="en-US" dirty="0">
                <a:solidFill>
                  <a:srgbClr val="FF0000"/>
                </a:solidFill>
              </a:rPr>
              <a:t>Answer : (5-1.8)/1000=3.2mA. If you want to make the LED brighter, use a smaller resistor to increase the current (not less than 100, otherwise, the large current will damage the LED).</a:t>
            </a:r>
          </a:p>
          <a:p>
            <a:endParaRPr lang="en-US" dirty="0">
              <a:solidFill>
                <a:srgbClr val="FF0000"/>
              </a:solidFill>
            </a:endParaRP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12</a:t>
            </a:fld>
            <a:endParaRPr lang="en-US"/>
          </a:p>
        </p:txBody>
      </p:sp>
    </p:spTree>
    <p:extLst>
      <p:ext uri="{BB962C8B-B14F-4D97-AF65-F5344CB8AC3E}">
        <p14:creationId xmlns:p14="http://schemas.microsoft.com/office/powerpoint/2010/main" val="15324474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r>
              <a:rPr lang="en-US" dirty="0"/>
              <a:t>Top 10 Best Arduino Projects - Maker Tutor</a:t>
            </a:r>
          </a:p>
          <a:p>
            <a:r>
              <a:rPr lang="en-US" dirty="0">
                <a:hlinkClick r:id="rId2"/>
              </a:rPr>
              <a:t>https://www.youtube.com/watch?v=nfm3qQoZIuo</a:t>
            </a:r>
            <a:r>
              <a:rPr lang="en-US" dirty="0"/>
              <a:t> </a:t>
            </a:r>
          </a:p>
          <a:p>
            <a:endParaRPr lang="en-US" dirty="0"/>
          </a:p>
          <a:p>
            <a:r>
              <a:rPr lang="en-US" dirty="0"/>
              <a:t>TOP 10 Arduino Projects Of All Time | 2018</a:t>
            </a:r>
          </a:p>
          <a:p>
            <a:r>
              <a:rPr lang="en-US" dirty="0">
                <a:hlinkClick r:id="rId3"/>
              </a:rPr>
              <a:t>https://www.youtube.com/watch?v=-p_8u_0GNZE</a:t>
            </a:r>
            <a:r>
              <a:rPr lang="en-US" dirty="0"/>
              <a:t> </a:t>
            </a:r>
          </a:p>
          <a:p>
            <a:endParaRPr lang="en-US" dirty="0"/>
          </a:p>
          <a:p>
            <a:r>
              <a:rPr lang="en-US" dirty="0"/>
              <a:t>Inside an Autonomous Self Balancing Robot #1 (Tutorial)</a:t>
            </a:r>
          </a:p>
          <a:p>
            <a:r>
              <a:rPr lang="en-US" dirty="0">
                <a:hlinkClick r:id="rId4"/>
              </a:rPr>
              <a:t>https://www.youtube.com/watch?v=s5m-DTn8jyw</a:t>
            </a:r>
            <a:r>
              <a:rPr lang="en-US" dirty="0"/>
              <a:t>   </a:t>
            </a:r>
          </a:p>
          <a:p>
            <a:endParaRPr lang="en-US" dirty="0"/>
          </a:p>
          <a:p>
            <a:r>
              <a:rPr lang="en-US" dirty="0"/>
              <a:t>7 Pro Arduino Projects with DIY Instructions</a:t>
            </a:r>
          </a:p>
          <a:p>
            <a:r>
              <a:rPr lang="en-US" dirty="0">
                <a:hlinkClick r:id="rId5"/>
              </a:rPr>
              <a:t>https://www.youtube.com/watch?v=XxmD70Wvmdw</a:t>
            </a:r>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120</a:t>
            </a:fld>
            <a:endParaRPr lang="en-US"/>
          </a:p>
        </p:txBody>
      </p:sp>
    </p:spTree>
    <p:extLst>
      <p:ext uri="{BB962C8B-B14F-4D97-AF65-F5344CB8AC3E}">
        <p14:creationId xmlns:p14="http://schemas.microsoft.com/office/powerpoint/2010/main" val="10717006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a:t>
            </a:r>
            <a:r>
              <a:rPr lang="en-US" dirty="0" err="1"/>
              <a:t>RC_table.h</a:t>
            </a:r>
            <a:endParaRPr lang="en-US" dirty="0"/>
          </a:p>
        </p:txBody>
      </p:sp>
      <p:sp>
        <p:nvSpPr>
          <p:cNvPr id="3" name="Content Placeholder 2"/>
          <p:cNvSpPr>
            <a:spLocks noGrp="1"/>
          </p:cNvSpPr>
          <p:nvPr>
            <p:ph idx="1"/>
          </p:nvPr>
        </p:nvSpPr>
        <p:spPr/>
        <p:txBody>
          <a:bodyPr>
            <a:normAutofit fontScale="25000" lnSpcReduction="20000"/>
          </a:bodyPr>
          <a:lstStyle/>
          <a:p>
            <a:r>
              <a:rPr lang="en-US" dirty="0"/>
              <a:t>/////////////////////2020.7.26/////////////</a:t>
            </a:r>
          </a:p>
          <a:p>
            <a:r>
              <a:rPr lang="en-US" dirty="0"/>
              <a:t>// DEFINE table1  LGTV</a:t>
            </a:r>
          </a:p>
          <a:p>
            <a:r>
              <a:rPr lang="en-US" dirty="0"/>
              <a:t>#define LGTV_SOURCE   0x20DFD02F</a:t>
            </a:r>
          </a:p>
          <a:p>
            <a:r>
              <a:rPr lang="en-US" dirty="0"/>
              <a:t>#define LGTV_SUBTITLE 0x20DF9C63 //20DF9C63</a:t>
            </a:r>
          </a:p>
          <a:p>
            <a:endParaRPr lang="en-US" dirty="0"/>
          </a:p>
          <a:p>
            <a:r>
              <a:rPr lang="en-US" dirty="0"/>
              <a:t>#define LGTV_POWER 0x20DF10EF //on/off</a:t>
            </a:r>
          </a:p>
          <a:p>
            <a:r>
              <a:rPr lang="en-US" dirty="0"/>
              <a:t>#define LGTV_AV_TV 0x20DFF00F</a:t>
            </a:r>
          </a:p>
          <a:p>
            <a:r>
              <a:rPr lang="en-US" dirty="0"/>
              <a:t>#define LGTV_NICAM_I_II 0x20DF50AF</a:t>
            </a:r>
          </a:p>
          <a:p>
            <a:r>
              <a:rPr lang="en-US" dirty="0"/>
              <a:t>#define LGTV_SLEEP 0x20DF708F</a:t>
            </a:r>
          </a:p>
          <a:p>
            <a:r>
              <a:rPr lang="en-US" dirty="0"/>
              <a:t>#define LGTV_1 0x20DF8877</a:t>
            </a:r>
          </a:p>
          <a:p>
            <a:r>
              <a:rPr lang="en-US" dirty="0"/>
              <a:t>#define LGTV_2 0x20DF48B7</a:t>
            </a:r>
          </a:p>
          <a:p>
            <a:r>
              <a:rPr lang="en-US" dirty="0"/>
              <a:t>#define LGTV_3 0x20DFC837</a:t>
            </a:r>
          </a:p>
          <a:p>
            <a:r>
              <a:rPr lang="en-US" dirty="0"/>
              <a:t>#define LGTV_4 0x20DF28D7</a:t>
            </a:r>
          </a:p>
          <a:p>
            <a:r>
              <a:rPr lang="en-US" dirty="0"/>
              <a:t>#define LGTV_5 0x20DFA857</a:t>
            </a:r>
          </a:p>
          <a:p>
            <a:r>
              <a:rPr lang="en-US" dirty="0"/>
              <a:t>#define LGTV_6 0x20DF6897</a:t>
            </a:r>
          </a:p>
          <a:p>
            <a:r>
              <a:rPr lang="en-US" dirty="0"/>
              <a:t>#define LGTV_7 0x20DFE817</a:t>
            </a:r>
          </a:p>
          <a:p>
            <a:r>
              <a:rPr lang="en-US" dirty="0"/>
              <a:t>#define LGTV_8 0x20DF18E7</a:t>
            </a:r>
          </a:p>
          <a:p>
            <a:r>
              <a:rPr lang="en-US" dirty="0"/>
              <a:t>#define LGTV_9 0x20DF9867</a:t>
            </a:r>
          </a:p>
          <a:p>
            <a:r>
              <a:rPr lang="en-US" dirty="0"/>
              <a:t>#define LGTV_0 0x20DF08F7</a:t>
            </a:r>
          </a:p>
          <a:p>
            <a:endParaRPr lang="en-US" dirty="0"/>
          </a:p>
          <a:p>
            <a:r>
              <a:rPr lang="en-US" dirty="0"/>
              <a:t>#define LGTV_ARROW_UP 0x20DF02FD</a:t>
            </a:r>
          </a:p>
          <a:p>
            <a:r>
              <a:rPr lang="en-US" dirty="0"/>
              <a:t>#define LGTV_ARROW_DOWN 0x20DF827D</a:t>
            </a:r>
          </a:p>
          <a:p>
            <a:r>
              <a:rPr lang="en-US" dirty="0"/>
              <a:t>#define LGTV_ARROW_LEFT 0x20DFE01F</a:t>
            </a:r>
          </a:p>
          <a:p>
            <a:r>
              <a:rPr lang="en-US" dirty="0"/>
              <a:t>#define LGTV_ARROW_RIGHT 0x20DF609F</a:t>
            </a:r>
          </a:p>
          <a:p>
            <a:r>
              <a:rPr lang="en-US" dirty="0"/>
              <a:t>#define LGTV_OK 0x20DF22DD</a:t>
            </a:r>
          </a:p>
          <a:p>
            <a:endParaRPr lang="en-US" dirty="0"/>
          </a:p>
          <a:p>
            <a:r>
              <a:rPr lang="en-US" dirty="0"/>
              <a:t>#define LGTV_VOL_UP 0x20DF40BF</a:t>
            </a:r>
          </a:p>
          <a:p>
            <a:r>
              <a:rPr lang="en-US" dirty="0"/>
              <a:t>#define LGTV_VOL_DOWN 0x20DFC03F</a:t>
            </a:r>
          </a:p>
          <a:p>
            <a:r>
              <a:rPr lang="en-US" dirty="0"/>
              <a:t>#define LGTV_CHAN_UP 0x20DF00FF</a:t>
            </a:r>
          </a:p>
          <a:p>
            <a:r>
              <a:rPr lang="en-US" dirty="0"/>
              <a:t>#define LGTV_CHAN_DOWN 0x20DF807F</a:t>
            </a:r>
          </a:p>
          <a:p>
            <a:endParaRPr lang="en-US" dirty="0"/>
          </a:p>
          <a:p>
            <a:r>
              <a:rPr lang="en-US" dirty="0"/>
              <a:t>#define LGTV_RED 0x20DF4EB1</a:t>
            </a:r>
          </a:p>
          <a:p>
            <a:r>
              <a:rPr lang="en-US" dirty="0"/>
              <a:t>#define LGTV_GREEN 0x20DF8E71</a:t>
            </a:r>
          </a:p>
          <a:p>
            <a:r>
              <a:rPr lang="en-US" dirty="0"/>
              <a:t>#define LGTV_YELLOW 0x20DFC639</a:t>
            </a:r>
          </a:p>
          <a:p>
            <a:r>
              <a:rPr lang="en-US" dirty="0"/>
              <a:t>#define LGTV_BLUE 0x20DF8679</a:t>
            </a:r>
          </a:p>
          <a:p>
            <a:endParaRPr lang="en-US" dirty="0"/>
          </a:p>
          <a:p>
            <a:r>
              <a:rPr lang="en-US" dirty="0"/>
              <a:t>#define LGTV_REWIND 0x20DFF10E</a:t>
            </a:r>
          </a:p>
          <a:p>
            <a:r>
              <a:rPr lang="en-US" dirty="0"/>
              <a:t>#define LGTV_PLAY   0x20DF0DF2</a:t>
            </a:r>
          </a:p>
          <a:p>
            <a:r>
              <a:rPr lang="en-US" dirty="0"/>
              <a:t>#define LGTV_PAUSE  0x20DF5DA2</a:t>
            </a:r>
          </a:p>
          <a:p>
            <a:r>
              <a:rPr lang="en-US" dirty="0"/>
              <a:t>#define LGTV_FAST_FORWARD 0x20DF718E</a:t>
            </a:r>
          </a:p>
          <a:p>
            <a:endParaRPr lang="en-US" dirty="0"/>
          </a:p>
          <a:p>
            <a:r>
              <a:rPr lang="en-US" dirty="0"/>
              <a:t>#define LGTV_HOME 0x20DF3EC1</a:t>
            </a:r>
          </a:p>
          <a:p>
            <a:endParaRPr lang="en-US" dirty="0"/>
          </a:p>
          <a:p>
            <a:r>
              <a:rPr lang="en-US" dirty="0"/>
              <a:t>#define LGTV_NETFLIX 0x20DF6A95</a:t>
            </a:r>
          </a:p>
          <a:p>
            <a:endParaRPr lang="en-US" dirty="0"/>
          </a:p>
          <a:p>
            <a:r>
              <a:rPr lang="en-US" dirty="0"/>
              <a:t>#define LGTV_MENU 0x20DFC23D</a:t>
            </a:r>
          </a:p>
          <a:p>
            <a:r>
              <a:rPr lang="en-US" dirty="0"/>
              <a:t>#define LGTV_RETURN 0x20DF14EB</a:t>
            </a:r>
          </a:p>
          <a:p>
            <a:r>
              <a:rPr lang="en-US" dirty="0"/>
              <a:t>#define LGTV_TOOLS 0x20DFA25D</a:t>
            </a:r>
          </a:p>
          <a:p>
            <a:r>
              <a:rPr lang="en-US" dirty="0"/>
              <a:t>#define LGTV_EXIT 0x20DFDA25</a:t>
            </a:r>
          </a:p>
          <a:p>
            <a:r>
              <a:rPr lang="en-US" dirty="0"/>
              <a:t>#define LGTV_GUIDE 0x20DFD52A</a:t>
            </a:r>
          </a:p>
          <a:p>
            <a:r>
              <a:rPr lang="en-US" dirty="0"/>
              <a:t>#define LGTV_Q_VIEW 0x20DF55AA</a:t>
            </a:r>
          </a:p>
          <a:p>
            <a:endParaRPr lang="en-US" dirty="0"/>
          </a:p>
          <a:p>
            <a:r>
              <a:rPr lang="en-US" dirty="0"/>
              <a:t>/////////////  for Black, 17-keys-keypad</a:t>
            </a:r>
          </a:p>
          <a:p>
            <a:r>
              <a:rPr lang="en-US" dirty="0"/>
              <a:t>//#define B17_01 0xFFA25D</a:t>
            </a:r>
          </a:p>
          <a:p>
            <a:endParaRPr lang="en-US" dirty="0"/>
          </a:p>
          <a:p>
            <a:r>
              <a:rPr lang="en-US" dirty="0"/>
              <a:t>///////////////////////////////////////////////////////</a:t>
            </a:r>
          </a:p>
          <a:p>
            <a:r>
              <a:rPr lang="en-US" dirty="0"/>
              <a:t>// DEFINE table2 : black 17 keys remote controls:</a:t>
            </a:r>
          </a:p>
          <a:p>
            <a:r>
              <a:rPr lang="en-US" dirty="0"/>
              <a:t>#define B17_01 0xFFA25D</a:t>
            </a:r>
          </a:p>
          <a:p>
            <a:r>
              <a:rPr lang="en-US" dirty="0"/>
              <a:t>#define B17_02 0xFF629D</a:t>
            </a:r>
          </a:p>
          <a:p>
            <a:r>
              <a:rPr lang="en-US" dirty="0"/>
              <a:t>#define B17_03 0xFFE21D</a:t>
            </a:r>
          </a:p>
          <a:p>
            <a:r>
              <a:rPr lang="en-US" dirty="0"/>
              <a:t>#define B17_04 0xFF22DD</a:t>
            </a:r>
          </a:p>
          <a:p>
            <a:r>
              <a:rPr lang="en-US" dirty="0"/>
              <a:t>#define B17_05 0xFF02FD</a:t>
            </a:r>
          </a:p>
          <a:p>
            <a:r>
              <a:rPr lang="en-US" dirty="0"/>
              <a:t>#define B17_06 0xFFC23D</a:t>
            </a:r>
          </a:p>
          <a:p>
            <a:r>
              <a:rPr lang="en-US" dirty="0"/>
              <a:t>#define B17_07 0xFFE01F</a:t>
            </a:r>
          </a:p>
          <a:p>
            <a:r>
              <a:rPr lang="en-US" dirty="0"/>
              <a:t>#define B17_08 0xFFA857</a:t>
            </a:r>
          </a:p>
          <a:p>
            <a:r>
              <a:rPr lang="en-US" dirty="0"/>
              <a:t>#define B17_09 0xFF906F</a:t>
            </a:r>
          </a:p>
          <a:p>
            <a:r>
              <a:rPr lang="en-US" dirty="0"/>
              <a:t>#define B17_00 0xFF9867</a:t>
            </a:r>
          </a:p>
          <a:p>
            <a:r>
              <a:rPr lang="en-US" dirty="0"/>
              <a:t>#define B17_STAR  0xFF6897</a:t>
            </a:r>
          </a:p>
          <a:p>
            <a:r>
              <a:rPr lang="en-US" dirty="0"/>
              <a:t>#define B17_HASH  0xFFB04F</a:t>
            </a:r>
          </a:p>
          <a:p>
            <a:endParaRPr lang="en-US" dirty="0"/>
          </a:p>
          <a:p>
            <a:r>
              <a:rPr lang="en-US" dirty="0"/>
              <a:t>///////////////////////////////////////////////////////</a:t>
            </a:r>
          </a:p>
          <a:p>
            <a:r>
              <a:rPr lang="en-US" dirty="0"/>
              <a:t>// DEFINE table2 : white 21 keys  remote controls:</a:t>
            </a:r>
          </a:p>
          <a:p>
            <a:r>
              <a:rPr lang="en-US" dirty="0"/>
              <a:t>#define W21_LEFT  0xFF10EF</a:t>
            </a:r>
          </a:p>
          <a:p>
            <a:r>
              <a:rPr lang="en-US" dirty="0"/>
              <a:t>#define W21_RIGHT 0xFF5AA5</a:t>
            </a:r>
          </a:p>
          <a:p>
            <a:r>
              <a:rPr lang="en-US" dirty="0"/>
              <a:t>#define W21_UP    0xFF18E7</a:t>
            </a:r>
          </a:p>
          <a:p>
            <a:r>
              <a:rPr lang="en-US" dirty="0"/>
              <a:t>#define W21_DOWN  0xFF4AB5</a:t>
            </a:r>
          </a:p>
          <a:p>
            <a:r>
              <a:rPr lang="en-US" dirty="0"/>
              <a:t>#define W21_OK    0xFF38C7</a:t>
            </a:r>
          </a:p>
          <a:p>
            <a:r>
              <a:rPr lang="en-US" dirty="0"/>
              <a:t>#define W21_CH-  0xFFA25D</a:t>
            </a:r>
          </a:p>
          <a:p>
            <a:r>
              <a:rPr lang="en-US" dirty="0"/>
              <a:t>#define W21_CH   0xFF629D</a:t>
            </a:r>
          </a:p>
          <a:p>
            <a:r>
              <a:rPr lang="en-US" dirty="0"/>
              <a:t>#define W21_CH+  0xFFE21D </a:t>
            </a:r>
          </a:p>
          <a:p>
            <a:r>
              <a:rPr lang="en-US" dirty="0"/>
              <a:t>#define W21_PREV 0xFF22DD</a:t>
            </a:r>
          </a:p>
          <a:p>
            <a:r>
              <a:rPr lang="en-US" dirty="0"/>
              <a:t>#define W21_NEXT 0xFF02FD</a:t>
            </a:r>
          </a:p>
          <a:p>
            <a:r>
              <a:rPr lang="en-US" dirty="0"/>
              <a:t>#define W21_PLAY 0xFFC23D</a:t>
            </a:r>
          </a:p>
          <a:p>
            <a:r>
              <a:rPr lang="en-US" dirty="0"/>
              <a:t>#define W21_VOL+ 0xFFE01F</a:t>
            </a:r>
          </a:p>
          <a:p>
            <a:r>
              <a:rPr lang="en-US" dirty="0"/>
              <a:t>#define W21_VOL- 0xFFA857</a:t>
            </a:r>
          </a:p>
          <a:p>
            <a:r>
              <a:rPr lang="en-US" dirty="0"/>
              <a:t>#define W21_EQ   0xFF906F</a:t>
            </a:r>
          </a:p>
          <a:p>
            <a:r>
              <a:rPr lang="en-US" dirty="0"/>
              <a:t>#define W21_0    0xFF6897</a:t>
            </a:r>
          </a:p>
          <a:p>
            <a:r>
              <a:rPr lang="en-US" dirty="0"/>
              <a:t>#define W21_100+ 0xFF9867</a:t>
            </a:r>
          </a:p>
          <a:p>
            <a:r>
              <a:rPr lang="en-US" dirty="0"/>
              <a:t>#define W21_200+ 0xFFB04F</a:t>
            </a:r>
          </a:p>
          <a:p>
            <a:r>
              <a:rPr lang="en-US" dirty="0"/>
              <a:t>#define W21_1    0xFF30CF</a:t>
            </a:r>
          </a:p>
          <a:p>
            <a:r>
              <a:rPr lang="en-US" dirty="0"/>
              <a:t>#define W21_2    0xFF18E7</a:t>
            </a:r>
          </a:p>
          <a:p>
            <a:r>
              <a:rPr lang="en-US" dirty="0"/>
              <a:t>#define W21_3    0xFF7A85</a:t>
            </a:r>
          </a:p>
          <a:p>
            <a:r>
              <a:rPr lang="en-US" dirty="0"/>
              <a:t>#define W21_4    0xFF10EF</a:t>
            </a:r>
          </a:p>
          <a:p>
            <a:r>
              <a:rPr lang="en-US" dirty="0"/>
              <a:t>#define W21_5    0xFF38C7</a:t>
            </a:r>
          </a:p>
          <a:p>
            <a:r>
              <a:rPr lang="en-US" dirty="0"/>
              <a:t>#define W21_6    0xFF5AA5</a:t>
            </a:r>
          </a:p>
          <a:p>
            <a:r>
              <a:rPr lang="en-US" dirty="0"/>
              <a:t>#define W21_7    0xFF42BD</a:t>
            </a:r>
          </a:p>
          <a:p>
            <a:r>
              <a:rPr lang="en-US" dirty="0"/>
              <a:t>#define W21_8    0xFF4AB5</a:t>
            </a:r>
          </a:p>
          <a:p>
            <a:r>
              <a:rPr lang="en-US" dirty="0"/>
              <a:t>#define W21_9    0xFF52AD</a:t>
            </a:r>
          </a:p>
          <a:p>
            <a:endParaRPr lang="en-US" dirty="0"/>
          </a:p>
          <a:p>
            <a:r>
              <a:rPr lang="en-US" dirty="0"/>
              <a:t>///////////////////////////////////////////////////////</a:t>
            </a:r>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MTS_RED     0xFB00807F //MTS_PLAY </a:t>
            </a:r>
          </a:p>
          <a:p>
            <a:r>
              <a:rPr lang="en-US" dirty="0"/>
              <a:t>#define MTS_GREEN   0xFB00FA05 //MTS_STOP</a:t>
            </a:r>
          </a:p>
          <a:p>
            <a:r>
              <a:rPr lang="en-US" dirty="0"/>
              <a:t>#define MTS_YELLOW  0xFB009867 //MTS_REW</a:t>
            </a:r>
          </a:p>
          <a:p>
            <a:r>
              <a:rPr lang="en-US" dirty="0"/>
              <a:t>#define MTS_BLUE    0xFB001AE5 //MTS_FFW</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121</a:t>
            </a:fld>
            <a:endParaRPr lang="en-US"/>
          </a:p>
        </p:txBody>
      </p:sp>
    </p:spTree>
    <p:extLst>
      <p:ext uri="{BB962C8B-B14F-4D97-AF65-F5344CB8AC3E}">
        <p14:creationId xmlns:p14="http://schemas.microsoft.com/office/powerpoint/2010/main" val="9487863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Raw IR-LED control emitter</a:t>
            </a:r>
          </a:p>
        </p:txBody>
      </p:sp>
      <p:sp>
        <p:nvSpPr>
          <p:cNvPr id="3" name="Content Placeholder 2"/>
          <p:cNvSpPr>
            <a:spLocks noGrp="1"/>
          </p:cNvSpPr>
          <p:nvPr>
            <p:ph idx="1"/>
          </p:nvPr>
        </p:nvSpPr>
        <p:spPr>
          <a:xfrm>
            <a:off x="131054" y="1292870"/>
            <a:ext cx="7886700" cy="5188893"/>
          </a:xfrm>
        </p:spPr>
        <p:txBody>
          <a:bodyPr>
            <a:normAutofit/>
          </a:bodyPr>
          <a:lstStyle/>
          <a:p>
            <a:r>
              <a:rPr lang="en-US" sz="1800" dirty="0"/>
              <a:t>A project To control the NAD amplifier</a:t>
            </a:r>
          </a:p>
          <a:p>
            <a:r>
              <a:rPr lang="en-US" sz="1800" dirty="0"/>
              <a:t>Code: </a:t>
            </a:r>
            <a:r>
              <a:rPr lang="en-US" sz="1800" dirty="0">
                <a:hlinkClick r:id="rId2"/>
              </a:rPr>
              <a:t>http://www.remotecentral.com/cgi-bin/codes/nad/450/</a:t>
            </a:r>
            <a:endParaRPr lang="en-US" sz="1800" dirty="0"/>
          </a:p>
          <a:p>
            <a:r>
              <a:rPr lang="en-US" sz="1800" dirty="0"/>
              <a:t>Connect pin 3(UNO) to an IR-LED through a 50_Ohm resistor.</a:t>
            </a:r>
          </a:p>
          <a:p>
            <a:r>
              <a:rPr lang="en-US" sz="1800" dirty="0"/>
              <a:t>Installation:</a:t>
            </a:r>
          </a:p>
          <a:p>
            <a:r>
              <a:rPr lang="en-US" sz="1800" dirty="0"/>
              <a:t>Donald the zip from </a:t>
            </a:r>
            <a:r>
              <a:rPr lang="en-US" sz="1800" dirty="0">
                <a:hlinkClick r:id="rId3"/>
              </a:rPr>
              <a:t>https://github.com/cyborg5/IRLib2</a:t>
            </a:r>
            <a:endParaRPr lang="en-US" sz="1800" dirty="0"/>
          </a:p>
          <a:p>
            <a:r>
              <a:rPr lang="en-US" sz="1800" dirty="0"/>
              <a:t>Use IDE/sketch/include library/add zip library to include that .zip</a:t>
            </a:r>
          </a:p>
          <a:p>
            <a:r>
              <a:rPr lang="en-US" sz="1800" dirty="0"/>
              <a:t>Run IDE file/example/seed Arduino/send, you will see light from IR led (pin3 with 50_Ohm, long side of led is +</a:t>
            </a:r>
            <a:r>
              <a:rPr lang="en-US" sz="1800" dirty="0" err="1"/>
              <a:t>ve</a:t>
            </a:r>
            <a:r>
              <a:rPr lang="en-US" sz="1800" dirty="0"/>
              <a:t>)</a:t>
            </a:r>
          </a:p>
          <a:p>
            <a:r>
              <a:rPr lang="en-US" sz="1800" dirty="0">
                <a:hlinkClick r:id="rId4"/>
              </a:rPr>
              <a:t>Run example https://wiki.seeedstudio.com/Grove-Infrared_Emitter/</a:t>
            </a:r>
            <a:r>
              <a:rPr lang="en-US" sz="1800" dirty="0"/>
              <a:t> </a:t>
            </a:r>
          </a:p>
          <a:p>
            <a:r>
              <a:rPr lang="en-US" sz="1800" dirty="0">
                <a:hlinkClick r:id="rId5"/>
              </a:rPr>
              <a:t>https://github.com/cyborg5/IRLib2/issues/33</a:t>
            </a:r>
            <a:r>
              <a:rPr lang="en-US" sz="1800" dirty="0"/>
              <a:t> </a:t>
            </a:r>
          </a:p>
          <a:p>
            <a:r>
              <a:rPr lang="en-US" sz="1800" dirty="0">
                <a:hlinkClick r:id="rId6"/>
              </a:rPr>
              <a:t>https://forum.allaboutcircuits.com/threads/using-arduino-to-control-ir-remote-consumer-electronics.137555/</a:t>
            </a:r>
            <a:r>
              <a:rPr lang="en-US" sz="1800" dirty="0"/>
              <a:t> </a:t>
            </a:r>
          </a:p>
          <a:p>
            <a:r>
              <a:rPr lang="en-US" sz="1800" dirty="0"/>
              <a:t>Can try the following code for sending raw code. May import code from Code: </a:t>
            </a:r>
            <a:r>
              <a:rPr lang="en-US" sz="1800" dirty="0">
                <a:hlinkClick r:id="rId2"/>
              </a:rPr>
              <a:t>http://www.remotecentral.com/cgi-bin/codes/nad/450/</a:t>
            </a:r>
            <a:r>
              <a:rPr lang="en-US" sz="1800" dirty="0"/>
              <a:t> (codes are in decimal)</a:t>
            </a:r>
          </a:p>
          <a:p>
            <a:endParaRPr lang="en-US" sz="1800" dirty="0"/>
          </a:p>
          <a:p>
            <a:endParaRPr lang="en-US" sz="1800"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122</a:t>
            </a:fld>
            <a:endParaRPr lang="en-US"/>
          </a:p>
        </p:txBody>
      </p:sp>
      <p:sp>
        <p:nvSpPr>
          <p:cNvPr id="6" name="Isosceles Triangle 5"/>
          <p:cNvSpPr/>
          <p:nvPr/>
        </p:nvSpPr>
        <p:spPr>
          <a:xfrm>
            <a:off x="6522123" y="1285021"/>
            <a:ext cx="523982" cy="531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3"/>
          </p:cNvCxnSpPr>
          <p:nvPr/>
        </p:nvCxnSpPr>
        <p:spPr>
          <a:xfrm flipH="1" flipV="1">
            <a:off x="6784114" y="1816102"/>
            <a:ext cx="35959" cy="732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772071" y="614456"/>
            <a:ext cx="12044" cy="736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33977" y="1360088"/>
            <a:ext cx="85243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72071" y="2066579"/>
            <a:ext cx="1184940" cy="923330"/>
          </a:xfrm>
          <a:prstGeom prst="rect">
            <a:avLst/>
          </a:prstGeom>
          <a:noFill/>
        </p:spPr>
        <p:txBody>
          <a:bodyPr wrap="none" rtlCol="0">
            <a:spAutoFit/>
          </a:bodyPr>
          <a:lstStyle/>
          <a:p>
            <a:r>
              <a:rPr lang="en-US" dirty="0"/>
              <a:t>+ </a:t>
            </a:r>
            <a:r>
              <a:rPr lang="en-US" dirty="0" err="1"/>
              <a:t>ve</a:t>
            </a:r>
            <a:endParaRPr lang="en-US" dirty="0"/>
          </a:p>
          <a:p>
            <a:r>
              <a:rPr lang="en-US" dirty="0"/>
              <a:t> (long leg)</a:t>
            </a:r>
          </a:p>
          <a:p>
            <a:r>
              <a:rPr lang="en-US" dirty="0"/>
              <a:t>Pin3(UNO)</a:t>
            </a:r>
          </a:p>
        </p:txBody>
      </p:sp>
      <p:pic>
        <p:nvPicPr>
          <p:cNvPr id="1026" name="Picture 2" descr="LED Diagr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660" y="53310"/>
            <a:ext cx="1597516" cy="21927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92494" y="307199"/>
            <a:ext cx="4991431" cy="369332"/>
          </a:xfrm>
          <a:prstGeom prst="rect">
            <a:avLst/>
          </a:prstGeom>
          <a:noFill/>
        </p:spPr>
        <p:txBody>
          <a:bodyPr wrap="none" rtlCol="0">
            <a:spAutoFit/>
          </a:bodyPr>
          <a:lstStyle/>
          <a:p>
            <a:r>
              <a:rPr lang="en-US" dirty="0">
                <a:hlinkClick r:id="rId8"/>
              </a:rPr>
              <a:t>http://blog.sparkfuneducation.com/what-is-an-led</a:t>
            </a:r>
            <a:r>
              <a:rPr lang="en-US" dirty="0"/>
              <a:t> </a:t>
            </a:r>
          </a:p>
        </p:txBody>
      </p:sp>
      <p:sp>
        <p:nvSpPr>
          <p:cNvPr id="15" name="Rectangle 14"/>
          <p:cNvSpPr/>
          <p:nvPr/>
        </p:nvSpPr>
        <p:spPr>
          <a:xfrm>
            <a:off x="6790652" y="635618"/>
            <a:ext cx="509202" cy="122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5" idx="3"/>
          </p:cNvCxnSpPr>
          <p:nvPr/>
        </p:nvCxnSpPr>
        <p:spPr>
          <a:xfrm>
            <a:off x="7299854" y="696914"/>
            <a:ext cx="0" cy="373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77364" y="1067818"/>
            <a:ext cx="36633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20073" y="365126"/>
            <a:ext cx="930063" cy="369332"/>
          </a:xfrm>
          <a:prstGeom prst="rect">
            <a:avLst/>
          </a:prstGeom>
          <a:noFill/>
        </p:spPr>
        <p:txBody>
          <a:bodyPr wrap="none" rtlCol="0">
            <a:spAutoFit/>
          </a:bodyPr>
          <a:lstStyle/>
          <a:p>
            <a:r>
              <a:rPr lang="en-US" dirty="0"/>
              <a:t>50 Ohm</a:t>
            </a:r>
          </a:p>
        </p:txBody>
      </p:sp>
      <p:sp>
        <p:nvSpPr>
          <p:cNvPr id="22" name="TextBox 21"/>
          <p:cNvSpPr txBox="1"/>
          <p:nvPr/>
        </p:nvSpPr>
        <p:spPr>
          <a:xfrm>
            <a:off x="7145467" y="1053854"/>
            <a:ext cx="1116652" cy="646331"/>
          </a:xfrm>
          <a:prstGeom prst="rect">
            <a:avLst/>
          </a:prstGeom>
          <a:noFill/>
        </p:spPr>
        <p:txBody>
          <a:bodyPr wrap="none" rtlCol="0">
            <a:spAutoFit/>
          </a:bodyPr>
          <a:lstStyle/>
          <a:p>
            <a:r>
              <a:rPr lang="en-US" dirty="0"/>
              <a:t>GND</a:t>
            </a:r>
          </a:p>
          <a:p>
            <a:r>
              <a:rPr lang="en-US" dirty="0"/>
              <a:t>IR emitter</a:t>
            </a:r>
          </a:p>
        </p:txBody>
      </p:sp>
      <p:sp>
        <p:nvSpPr>
          <p:cNvPr id="23" name="TextBox 22"/>
          <p:cNvSpPr txBox="1"/>
          <p:nvPr/>
        </p:nvSpPr>
        <p:spPr>
          <a:xfrm>
            <a:off x="8865704" y="3349487"/>
            <a:ext cx="49696" cy="369332"/>
          </a:xfrm>
          <a:prstGeom prst="rect">
            <a:avLst/>
          </a:prstGeom>
          <a:noFill/>
        </p:spPr>
        <p:txBody>
          <a:bodyPr wrap="square" rtlCol="0">
            <a:spAutoFit/>
          </a:bodyPr>
          <a:lstStyle/>
          <a:p>
            <a:endParaRPr lang="en-US" dirty="0"/>
          </a:p>
        </p:txBody>
      </p:sp>
      <p:sp>
        <p:nvSpPr>
          <p:cNvPr id="24" name="TextBox 23"/>
          <p:cNvSpPr txBox="1"/>
          <p:nvPr/>
        </p:nvSpPr>
        <p:spPr>
          <a:xfrm>
            <a:off x="0" y="6132443"/>
            <a:ext cx="8942576" cy="13111282"/>
          </a:xfrm>
          <a:prstGeom prst="rect">
            <a:avLst/>
          </a:prstGeom>
          <a:noFill/>
        </p:spPr>
        <p:txBody>
          <a:bodyPr wrap="none" rtlCol="0">
            <a:spAutoFit/>
          </a:bodyPr>
          <a:lstStyle/>
          <a:p>
            <a:r>
              <a:rPr lang="en-US" dirty="0"/>
              <a:t>/* </a:t>
            </a:r>
            <a:r>
              <a:rPr lang="en-US" dirty="0" err="1"/>
              <a:t>rawSend.ino</a:t>
            </a:r>
            <a:r>
              <a:rPr lang="en-US" dirty="0"/>
              <a:t> Example sketch for IRLib2</a:t>
            </a:r>
          </a:p>
          <a:p>
            <a:r>
              <a:rPr lang="en-US" dirty="0"/>
              <a:t> *  Illustrates how to send a code Using raw timings which were captured</a:t>
            </a:r>
          </a:p>
          <a:p>
            <a:r>
              <a:rPr lang="en-US" dirty="0"/>
              <a:t> *  from the "</a:t>
            </a:r>
            <a:r>
              <a:rPr lang="en-US" dirty="0" err="1"/>
              <a:t>rawRecv.ino</a:t>
            </a:r>
            <a:r>
              <a:rPr lang="en-US" dirty="0"/>
              <a:t>" sample sketch.  Load that sketch and</a:t>
            </a:r>
          </a:p>
          <a:p>
            <a:r>
              <a:rPr lang="en-US" dirty="0"/>
              <a:t> *  capture the values. They will print in the serial monitor. Then you</a:t>
            </a:r>
          </a:p>
          <a:p>
            <a:r>
              <a:rPr lang="en-US" dirty="0"/>
              <a:t> *  cut and paste that output into the appropriate section below.</a:t>
            </a:r>
          </a:p>
          <a:p>
            <a:r>
              <a:rPr lang="en-US" dirty="0"/>
              <a:t> */</a:t>
            </a:r>
          </a:p>
          <a:p>
            <a:r>
              <a:rPr lang="en-US" dirty="0"/>
              <a:t>#include &lt;</a:t>
            </a:r>
            <a:r>
              <a:rPr lang="en-US" dirty="0" err="1"/>
              <a:t>IRLibSendBase.h</a:t>
            </a:r>
            <a:r>
              <a:rPr lang="en-US" dirty="0"/>
              <a:t>&gt;    //We need the base code</a:t>
            </a:r>
          </a:p>
          <a:p>
            <a:r>
              <a:rPr lang="en-US" dirty="0"/>
              <a:t>#include &lt;</a:t>
            </a:r>
            <a:r>
              <a:rPr lang="en-US" dirty="0" err="1"/>
              <a:t>IRLib_HashRaw.h</a:t>
            </a:r>
            <a:r>
              <a:rPr lang="en-US" dirty="0"/>
              <a:t>&gt;    //Only use raw sender</a:t>
            </a:r>
          </a:p>
          <a:p>
            <a:endParaRPr lang="en-US" dirty="0"/>
          </a:p>
          <a:p>
            <a:r>
              <a:rPr lang="en-US" dirty="0" err="1"/>
              <a:t>IRsendRaw</a:t>
            </a:r>
            <a:r>
              <a:rPr lang="en-US" dirty="0"/>
              <a:t> </a:t>
            </a:r>
            <a:r>
              <a:rPr lang="en-US" dirty="0" err="1"/>
              <a:t>mySender</a:t>
            </a:r>
            <a:r>
              <a:rPr lang="en-US" dirty="0"/>
              <a:t>;</a:t>
            </a:r>
          </a:p>
          <a:p>
            <a:endParaRPr lang="en-US" dirty="0"/>
          </a:p>
          <a:p>
            <a:r>
              <a:rPr lang="en-US" dirty="0"/>
              <a:t>void setup() {</a:t>
            </a:r>
          </a:p>
          <a:p>
            <a:r>
              <a:rPr lang="en-US" dirty="0"/>
              <a:t>  </a:t>
            </a:r>
            <a:r>
              <a:rPr lang="en-US" dirty="0" err="1"/>
              <a:t>Serial.begin</a:t>
            </a:r>
            <a:r>
              <a:rPr lang="en-US" dirty="0"/>
              <a:t>(9600);</a:t>
            </a:r>
          </a:p>
          <a:p>
            <a:r>
              <a:rPr lang="en-US" dirty="0"/>
              <a:t>  delay(2000); while (!Serial); //delay for Leonardo</a:t>
            </a:r>
          </a:p>
          <a:p>
            <a:r>
              <a:rPr lang="en-US" dirty="0"/>
              <a:t>  </a:t>
            </a:r>
            <a:r>
              <a:rPr lang="en-US" dirty="0" err="1"/>
              <a:t>Serial.println</a:t>
            </a:r>
            <a:r>
              <a:rPr lang="en-US" dirty="0"/>
              <a:t>(F("Every time you press a key is a serial monitor we will send."));</a:t>
            </a:r>
          </a:p>
          <a:p>
            <a:r>
              <a:rPr lang="en-US" dirty="0"/>
              <a:t>}</a:t>
            </a:r>
          </a:p>
          <a:p>
            <a:r>
              <a:rPr lang="en-US" dirty="0"/>
              <a:t>/* Cut and paste the output from "</a:t>
            </a:r>
            <a:r>
              <a:rPr lang="en-US" dirty="0" err="1"/>
              <a:t>rawRecv.ino</a:t>
            </a:r>
            <a:r>
              <a:rPr lang="en-US" dirty="0"/>
              <a:t>" below here. It will </a:t>
            </a:r>
          </a:p>
          <a:p>
            <a:r>
              <a:rPr lang="en-US" dirty="0"/>
              <a:t> * consist of a #define RAW_DATA_LEN statement and an array definition</a:t>
            </a:r>
          </a:p>
          <a:p>
            <a:r>
              <a:rPr lang="en-US" dirty="0"/>
              <a:t> * beginning with "uint16_t </a:t>
            </a:r>
            <a:r>
              <a:rPr lang="en-US" dirty="0" err="1"/>
              <a:t>rawData</a:t>
            </a:r>
            <a:r>
              <a:rPr lang="en-US" dirty="0"/>
              <a:t>[RAW_DATA_LEN]= {…" and concludes</a:t>
            </a:r>
          </a:p>
          <a:p>
            <a:r>
              <a:rPr lang="en-US" dirty="0"/>
              <a:t> * with "…,1000};"</a:t>
            </a:r>
          </a:p>
          <a:p>
            <a:r>
              <a:rPr lang="en-US" dirty="0"/>
              <a:t> */</a:t>
            </a:r>
          </a:p>
          <a:p>
            <a:endParaRPr lang="en-US" dirty="0"/>
          </a:p>
          <a:p>
            <a:r>
              <a:rPr lang="en-US" dirty="0"/>
              <a:t>#define RAW_DATA_LEN 68</a:t>
            </a:r>
          </a:p>
          <a:p>
            <a:r>
              <a:rPr lang="en-US" dirty="0"/>
              <a:t>uint16_t </a:t>
            </a:r>
            <a:r>
              <a:rPr lang="en-US" dirty="0" err="1"/>
              <a:t>rawData</a:t>
            </a:r>
            <a:r>
              <a:rPr lang="en-US" dirty="0"/>
              <a:t>[RAW_DATA_LEN]={</a:t>
            </a:r>
          </a:p>
          <a:p>
            <a:r>
              <a:rPr lang="en-US" dirty="0"/>
              <a:t>    4530, 4514, 562, 1686, 562, 1682, 566, 1682,</a:t>
            </a:r>
          </a:p>
          <a:p>
            <a:r>
              <a:rPr lang="en-US" dirty="0"/>
              <a:t>    562, 590, 534, 590, 534, 590, 534, 590,</a:t>
            </a:r>
          </a:p>
          <a:p>
            <a:r>
              <a:rPr lang="en-US" dirty="0"/>
              <a:t>    534, 590, 534, 1686, 558, 1686, 562, 1686,</a:t>
            </a:r>
          </a:p>
          <a:p>
            <a:r>
              <a:rPr lang="en-US" dirty="0"/>
              <a:t>    562, 590, 534, 590, 534, 590, 530, 594,</a:t>
            </a:r>
          </a:p>
          <a:p>
            <a:r>
              <a:rPr lang="en-US" dirty="0"/>
              <a:t>    530, 594, 530, 590, 534, 1686, 562, 590,</a:t>
            </a:r>
          </a:p>
          <a:p>
            <a:r>
              <a:rPr lang="en-US" dirty="0"/>
              <a:t>    534, 590, 534, 590, 534, 590, 534, 594,</a:t>
            </a:r>
          </a:p>
          <a:p>
            <a:r>
              <a:rPr lang="en-US" dirty="0"/>
              <a:t>    526, 594, 530, 1686, 562, 590, 534, 1690,</a:t>
            </a:r>
          </a:p>
          <a:p>
            <a:r>
              <a:rPr lang="en-US" dirty="0"/>
              <a:t>    558, 1682, 562, 1686, 562, 1686, 562, 1686,</a:t>
            </a:r>
          </a:p>
          <a:p>
            <a:r>
              <a:rPr lang="en-US" dirty="0"/>
              <a:t>    562, 1682, 562, 1000};</a:t>
            </a:r>
          </a:p>
          <a:p>
            <a:r>
              <a:rPr lang="en-US" dirty="0"/>
              <a:t>/*</a:t>
            </a:r>
          </a:p>
          <a:p>
            <a:r>
              <a:rPr lang="en-US" dirty="0"/>
              <a:t> * Cut-and-paste into the area above.</a:t>
            </a:r>
          </a:p>
          <a:p>
            <a:r>
              <a:rPr lang="en-US" dirty="0"/>
              <a:t> */</a:t>
            </a:r>
          </a:p>
          <a:p>
            <a:r>
              <a:rPr lang="en-US" dirty="0"/>
              <a:t>   </a:t>
            </a:r>
          </a:p>
          <a:p>
            <a:r>
              <a:rPr lang="en-US" dirty="0"/>
              <a:t>void loop() {</a:t>
            </a:r>
          </a:p>
          <a:p>
            <a:r>
              <a:rPr lang="en-US" dirty="0"/>
              <a:t>  if (</a:t>
            </a:r>
            <a:r>
              <a:rPr lang="en-US" dirty="0" err="1"/>
              <a:t>Serial.read</a:t>
            </a:r>
            <a:r>
              <a:rPr lang="en-US" dirty="0"/>
              <a:t>() != -1) {</a:t>
            </a:r>
          </a:p>
          <a:p>
            <a:r>
              <a:rPr lang="en-US" dirty="0"/>
              <a:t>    //send a code every time a character is received from the </a:t>
            </a:r>
          </a:p>
          <a:p>
            <a:r>
              <a:rPr lang="en-US" dirty="0"/>
              <a:t>    // serial port. You could modify this sketch to send when you</a:t>
            </a:r>
          </a:p>
          <a:p>
            <a:r>
              <a:rPr lang="en-US" dirty="0"/>
              <a:t>    // push a button connected to an digital input pin.</a:t>
            </a:r>
          </a:p>
          <a:p>
            <a:r>
              <a:rPr lang="en-US" dirty="0"/>
              <a:t>    </a:t>
            </a:r>
            <a:r>
              <a:rPr lang="en-US" dirty="0" err="1"/>
              <a:t>mySender.send</a:t>
            </a:r>
            <a:r>
              <a:rPr lang="en-US" dirty="0"/>
              <a:t>(rawData,RAW_DATA_LEN,36);//Pass the </a:t>
            </a:r>
            <a:r>
              <a:rPr lang="en-US" dirty="0" err="1"/>
              <a:t>buffer,length</a:t>
            </a:r>
            <a:r>
              <a:rPr lang="en-US" dirty="0"/>
              <a:t>, optionally frequency</a:t>
            </a:r>
          </a:p>
          <a:p>
            <a:r>
              <a:rPr lang="en-US" dirty="0"/>
              <a:t>    </a:t>
            </a:r>
            <a:r>
              <a:rPr lang="en-US" dirty="0" err="1"/>
              <a:t>Serial.println</a:t>
            </a:r>
            <a:r>
              <a:rPr lang="en-US" dirty="0"/>
              <a:t>(F("Sent signal."));</a:t>
            </a:r>
          </a:p>
          <a:p>
            <a:r>
              <a:rPr lang="en-US" dirty="0"/>
              <a:t>  }</a:t>
            </a:r>
          </a:p>
          <a:p>
            <a:r>
              <a:rPr lang="en-US" dirty="0"/>
              <a:t>}</a:t>
            </a:r>
          </a:p>
          <a:p>
            <a:endParaRPr lang="en-US" dirty="0"/>
          </a:p>
        </p:txBody>
      </p:sp>
    </p:spTree>
    <p:extLst>
      <p:ext uri="{BB962C8B-B14F-4D97-AF65-F5344CB8AC3E}">
        <p14:creationId xmlns:p14="http://schemas.microsoft.com/office/powerpoint/2010/main" val="30683118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E89F-9C2C-471F-8B14-5E76CE8E4F28}"/>
              </a:ext>
            </a:extLst>
          </p:cNvPr>
          <p:cNvSpPr>
            <a:spLocks noGrp="1"/>
          </p:cNvSpPr>
          <p:nvPr>
            <p:ph type="title"/>
          </p:nvPr>
        </p:nvSpPr>
        <p:spPr/>
        <p:txBody>
          <a:bodyPr/>
          <a:lstStyle/>
          <a:p>
            <a:r>
              <a:rPr lang="en-US" dirty="0"/>
              <a:t>Use of LCD12864 </a:t>
            </a:r>
          </a:p>
        </p:txBody>
      </p:sp>
      <p:sp>
        <p:nvSpPr>
          <p:cNvPr id="3" name="Content Placeholder 2">
            <a:extLst>
              <a:ext uri="{FF2B5EF4-FFF2-40B4-BE49-F238E27FC236}">
                <a16:creationId xmlns:a16="http://schemas.microsoft.com/office/drawing/2014/main" id="{78EDEB00-5847-41AD-90AD-837CAC08BF9E}"/>
              </a:ext>
            </a:extLst>
          </p:cNvPr>
          <p:cNvSpPr>
            <a:spLocks noGrp="1"/>
          </p:cNvSpPr>
          <p:nvPr>
            <p:ph idx="1"/>
          </p:nvPr>
        </p:nvSpPr>
        <p:spPr/>
        <p:txBody>
          <a:bodyPr/>
          <a:lstStyle/>
          <a:p>
            <a:r>
              <a:rPr lang="en-US" dirty="0">
                <a:hlinkClick r:id="rId2"/>
              </a:rPr>
              <a:t>https://electropeak.com/learn/interfacing-128x64-graphical-lcd-display-with-arduino/</a:t>
            </a:r>
            <a:r>
              <a:rPr lang="en-US" dirty="0"/>
              <a:t> </a:t>
            </a:r>
          </a:p>
        </p:txBody>
      </p:sp>
      <p:sp>
        <p:nvSpPr>
          <p:cNvPr id="4" name="Footer Placeholder 3">
            <a:extLst>
              <a:ext uri="{FF2B5EF4-FFF2-40B4-BE49-F238E27FC236}">
                <a16:creationId xmlns:a16="http://schemas.microsoft.com/office/drawing/2014/main" id="{38923B95-2FFF-42E2-A536-B277B99172CD}"/>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7699BF67-1430-467D-8DFB-DC02E2C73B31}"/>
              </a:ext>
            </a:extLst>
          </p:cNvPr>
          <p:cNvSpPr>
            <a:spLocks noGrp="1"/>
          </p:cNvSpPr>
          <p:nvPr>
            <p:ph type="sldNum" sz="quarter" idx="12"/>
          </p:nvPr>
        </p:nvSpPr>
        <p:spPr/>
        <p:txBody>
          <a:bodyPr/>
          <a:lstStyle/>
          <a:p>
            <a:fld id="{631F0FDA-441F-40A7-A3B9-C27C9EEEED98}" type="slidenum">
              <a:rPr lang="en-US" smtClean="0"/>
              <a:t>123</a:t>
            </a:fld>
            <a:endParaRPr lang="en-US"/>
          </a:p>
        </p:txBody>
      </p:sp>
      <p:pic>
        <p:nvPicPr>
          <p:cNvPr id="8" name="Picture 7">
            <a:extLst>
              <a:ext uri="{FF2B5EF4-FFF2-40B4-BE49-F238E27FC236}">
                <a16:creationId xmlns:a16="http://schemas.microsoft.com/office/drawing/2014/main" id="{64512122-E551-49B5-94B9-78135344428A}"/>
              </a:ext>
            </a:extLst>
          </p:cNvPr>
          <p:cNvPicPr>
            <a:picLocks noChangeAspect="1"/>
          </p:cNvPicPr>
          <p:nvPr/>
        </p:nvPicPr>
        <p:blipFill>
          <a:blip r:embed="rId3"/>
          <a:stretch>
            <a:fillRect/>
          </a:stretch>
        </p:blipFill>
        <p:spPr>
          <a:xfrm>
            <a:off x="1248915" y="3295716"/>
            <a:ext cx="3761235" cy="2621802"/>
          </a:xfrm>
          <a:prstGeom prst="rect">
            <a:avLst/>
          </a:prstGeom>
        </p:spPr>
      </p:pic>
      <p:pic>
        <p:nvPicPr>
          <p:cNvPr id="2056" name="Picture 8">
            <a:extLst>
              <a:ext uri="{FF2B5EF4-FFF2-40B4-BE49-F238E27FC236}">
                <a16:creationId xmlns:a16="http://schemas.microsoft.com/office/drawing/2014/main" id="{CE86FEF9-771C-437B-971E-FFF6EF8B2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3238589"/>
            <a:ext cx="3648075" cy="273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361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A4B-1676-407A-BFD4-E6E316EEC249}"/>
              </a:ext>
            </a:extLst>
          </p:cNvPr>
          <p:cNvSpPr>
            <a:spLocks noGrp="1"/>
          </p:cNvSpPr>
          <p:nvPr>
            <p:ph type="title"/>
          </p:nvPr>
        </p:nvSpPr>
        <p:spPr/>
        <p:txBody>
          <a:bodyPr/>
          <a:lstStyle/>
          <a:p>
            <a:r>
              <a:rPr lang="en-US" dirty="0"/>
              <a:t>LCD12864 demo code</a:t>
            </a:r>
          </a:p>
        </p:txBody>
      </p:sp>
      <p:sp>
        <p:nvSpPr>
          <p:cNvPr id="3" name="Content Placeholder 2">
            <a:extLst>
              <a:ext uri="{FF2B5EF4-FFF2-40B4-BE49-F238E27FC236}">
                <a16:creationId xmlns:a16="http://schemas.microsoft.com/office/drawing/2014/main" id="{3A68D993-6447-4520-A70C-BCFD394D215F}"/>
              </a:ext>
            </a:extLst>
          </p:cNvPr>
          <p:cNvSpPr>
            <a:spLocks noGrp="1"/>
          </p:cNvSpPr>
          <p:nvPr>
            <p:ph idx="1"/>
          </p:nvPr>
        </p:nvSpPr>
        <p:spPr/>
        <p:txBody>
          <a:bodyPr>
            <a:normAutofit fontScale="25000" lnSpcReduction="20000"/>
          </a:bodyPr>
          <a:lstStyle/>
          <a:p>
            <a:r>
              <a:rPr lang="en-US" dirty="0"/>
              <a:t>/*</a:t>
            </a:r>
          </a:p>
          <a:p>
            <a:r>
              <a:rPr lang="en-US" dirty="0"/>
              <a:t>Modified on Dec 2, 2020</a:t>
            </a:r>
          </a:p>
          <a:p>
            <a:r>
              <a:rPr lang="en-US" dirty="0"/>
              <a:t>Modified by </a:t>
            </a:r>
            <a:r>
              <a:rPr lang="en-US" dirty="0" err="1"/>
              <a:t>MehranMaleki</a:t>
            </a:r>
            <a:r>
              <a:rPr lang="en-US" dirty="0"/>
              <a:t> from Arduino Examples</a:t>
            </a:r>
          </a:p>
          <a:p>
            <a:r>
              <a:rPr lang="en-US" dirty="0"/>
              <a:t>Home</a:t>
            </a:r>
          </a:p>
          <a:p>
            <a:r>
              <a:rPr lang="en-US" dirty="0"/>
              <a:t>*/</a:t>
            </a:r>
          </a:p>
          <a:p>
            <a:endParaRPr lang="en-US" dirty="0"/>
          </a:p>
          <a:p>
            <a:endParaRPr lang="en-US" dirty="0"/>
          </a:p>
          <a:p>
            <a:endParaRPr lang="en-US" dirty="0"/>
          </a:p>
          <a:p>
            <a:r>
              <a:rPr lang="en-US" dirty="0"/>
              <a:t>/*</a:t>
            </a:r>
          </a:p>
          <a:p>
            <a:endParaRPr lang="en-US" dirty="0"/>
          </a:p>
          <a:p>
            <a:r>
              <a:rPr lang="en-US" dirty="0"/>
              <a:t>  </a:t>
            </a:r>
            <a:r>
              <a:rPr lang="en-US" dirty="0" err="1"/>
              <a:t>GraphicsTest.pde</a:t>
            </a:r>
            <a:endParaRPr lang="en-US" dirty="0"/>
          </a:p>
          <a:p>
            <a:r>
              <a:rPr lang="en-US" dirty="0"/>
              <a:t>  </a:t>
            </a:r>
          </a:p>
          <a:p>
            <a:r>
              <a:rPr lang="en-US" dirty="0"/>
              <a:t>  &gt;&gt;&gt; Before compiling: Please remove comment from the constructor of the </a:t>
            </a:r>
          </a:p>
          <a:p>
            <a:r>
              <a:rPr lang="en-US" dirty="0"/>
              <a:t>  &gt;&gt;&gt; connected graphics display (see below).</a:t>
            </a:r>
          </a:p>
          <a:p>
            <a:r>
              <a:rPr lang="en-US" dirty="0"/>
              <a:t>  </a:t>
            </a:r>
          </a:p>
          <a:p>
            <a:r>
              <a:rPr lang="en-US" dirty="0"/>
              <a:t>  Universal 8bit Graphics Library, https://github.com/olikraus/u8glib/</a:t>
            </a:r>
          </a:p>
          <a:p>
            <a:r>
              <a:rPr lang="en-US" dirty="0"/>
              <a:t>  </a:t>
            </a:r>
          </a:p>
          <a:p>
            <a:r>
              <a:rPr lang="en-US" dirty="0"/>
              <a:t>  Copyright (c) 2012, olikraus@gmail.com</a:t>
            </a:r>
          </a:p>
          <a:p>
            <a:r>
              <a:rPr lang="en-US" dirty="0"/>
              <a:t>  All rights reserved.</a:t>
            </a:r>
          </a:p>
          <a:p>
            <a:endParaRPr lang="en-US" dirty="0"/>
          </a:p>
          <a:p>
            <a:r>
              <a:rPr lang="en-US" dirty="0"/>
              <a:t>  Redistribution and use in source and binary forms, with or without modification, </a:t>
            </a:r>
          </a:p>
          <a:p>
            <a:r>
              <a:rPr lang="en-US" dirty="0"/>
              <a:t>  are permitted provided that the following conditions are met:</a:t>
            </a:r>
          </a:p>
          <a:p>
            <a:endParaRPr lang="en-US" dirty="0"/>
          </a:p>
          <a:p>
            <a:r>
              <a:rPr lang="en-US" dirty="0"/>
              <a:t>  * Redistributions of source code must retain the above copyright notice, this list </a:t>
            </a:r>
          </a:p>
          <a:p>
            <a:r>
              <a:rPr lang="en-US" dirty="0"/>
              <a:t>    of conditions and the following disclaimer.</a:t>
            </a:r>
          </a:p>
          <a:p>
            <a:r>
              <a:rPr lang="en-US" dirty="0"/>
              <a:t>    </a:t>
            </a:r>
          </a:p>
          <a:p>
            <a:r>
              <a:rPr lang="en-US" dirty="0"/>
              <a:t>  * Redistributions in binary form must reproduce the above copyright notice, this </a:t>
            </a:r>
          </a:p>
          <a:p>
            <a:r>
              <a:rPr lang="en-US" dirty="0"/>
              <a:t>    list of conditions and the following disclaimer in the documentation and/or other </a:t>
            </a:r>
          </a:p>
          <a:p>
            <a:r>
              <a:rPr lang="en-US" dirty="0"/>
              <a:t>    materials provided with the distribution.</a:t>
            </a:r>
          </a:p>
          <a:p>
            <a:endParaRPr lang="en-US" dirty="0"/>
          </a:p>
          <a:p>
            <a:r>
              <a:rPr lang="en-US" dirty="0"/>
              <a:t>  THIS SOFTWARE IS PROVIDED BY THE COPYRIGHT HOLDERS AND </a:t>
            </a:r>
          </a:p>
          <a:p>
            <a:r>
              <a:rPr lang="en-US" dirty="0"/>
              <a:t>  CONTRIBUTORS "AS IS" AND ANY EXPRESS OR IMPLIED WARRANTIES, </a:t>
            </a:r>
          </a:p>
          <a:p>
            <a:r>
              <a:rPr lang="en-US" dirty="0"/>
              <a:t>  INCLUDING, BUT NOT LIMITED TO, THE IMPLIED WARRANTIES OF </a:t>
            </a:r>
          </a:p>
          <a:p>
            <a:r>
              <a:rPr lang="en-US" dirty="0"/>
              <a:t>  MERCHANTABILITY AND FITNESS FOR A PARTICULAR PURPOSE ARE </a:t>
            </a:r>
          </a:p>
          <a:p>
            <a:r>
              <a:rPr lang="en-US" dirty="0"/>
              <a:t>  DISCLAIMED. IN NO EVENT SHALL THE COPYRIGHT HOLDER OR </a:t>
            </a:r>
          </a:p>
          <a:p>
            <a:r>
              <a:rPr lang="en-US" dirty="0"/>
              <a:t>  CONTRIBUTORS BE LIABLE FOR ANY DIRECT, INDIRECT, INCIDENTAL, </a:t>
            </a:r>
          </a:p>
          <a:p>
            <a:r>
              <a:rPr lang="en-US" dirty="0"/>
              <a:t>  SPECIAL, EXEMPLARY, OR CONSEQUENTIAL DAMAGES (INCLUDING, BUT </a:t>
            </a:r>
          </a:p>
          <a:p>
            <a:r>
              <a:rPr lang="en-US" dirty="0"/>
              <a:t>  NOT LIMITED TO, PROCUREMENT OF SUBSTITUTE GOODS OR SERVICES; </a:t>
            </a:r>
          </a:p>
          <a:p>
            <a:r>
              <a:rPr lang="en-US" dirty="0"/>
              <a:t>  LOSS OF USE, DATA, OR PROFITS; OR BUSINESS INTERRUPTION) HOWEVER </a:t>
            </a:r>
          </a:p>
          <a:p>
            <a:r>
              <a:rPr lang="en-US" dirty="0"/>
              <a:t>  CAUSED AND ON ANY THEORY OF LIABILITY, WHETHER IN CONTRACT, </a:t>
            </a:r>
          </a:p>
          <a:p>
            <a:r>
              <a:rPr lang="en-US" dirty="0"/>
              <a:t>  STRICT LIABILITY, OR TORT (INCLUDING NEGLIGENCE OR OTHERWISE) </a:t>
            </a:r>
          </a:p>
          <a:p>
            <a:r>
              <a:rPr lang="en-US" dirty="0"/>
              <a:t>  ARISING IN ANY WAY OUT OF THE USE OF THIS SOFTWARE, EVEN IF </a:t>
            </a:r>
          </a:p>
          <a:p>
            <a:r>
              <a:rPr lang="en-US" dirty="0"/>
              <a:t>  ADVISED OF THE POSSIBILITY OF SUCH DAMAGE.  </a:t>
            </a:r>
          </a:p>
          <a:p>
            <a:endParaRPr lang="en-US" dirty="0"/>
          </a:p>
          <a:p>
            <a:endParaRPr lang="en-US" dirty="0"/>
          </a:p>
          <a:p>
            <a:r>
              <a:rPr lang="en-US" dirty="0"/>
              <a:t>*/</a:t>
            </a:r>
          </a:p>
          <a:p>
            <a:endParaRPr lang="en-US" dirty="0"/>
          </a:p>
          <a:p>
            <a:endParaRPr lang="en-US" dirty="0"/>
          </a:p>
          <a:p>
            <a:r>
              <a:rPr lang="en-US" dirty="0"/>
              <a:t>#include "U8glib.h"</a:t>
            </a:r>
          </a:p>
          <a:p>
            <a:endParaRPr lang="en-US" dirty="0"/>
          </a:p>
          <a:p>
            <a:r>
              <a:rPr lang="en-US" dirty="0"/>
              <a:t>// setup u8g object, please remove comment from one of the following constructor calls</a:t>
            </a:r>
          </a:p>
          <a:p>
            <a:r>
              <a:rPr lang="en-US" dirty="0"/>
              <a:t>// IMPORTANT NOTE: The following list is incomplete. The complete list of supported </a:t>
            </a:r>
          </a:p>
          <a:p>
            <a:r>
              <a:rPr lang="en-US" dirty="0"/>
              <a:t>// devices with all constructor calls is here: https://github.com/olikraus/u8glib/wiki/device</a:t>
            </a:r>
          </a:p>
          <a:p>
            <a:r>
              <a:rPr lang="en-US" dirty="0"/>
              <a:t>//U8GLIB_NHD27OLED_BW u8g(13, 11, 10, 9);  // SPI Com: SCK = 13, MOSI = 11, CS = 10, A0 = 9</a:t>
            </a:r>
          </a:p>
          <a:p>
            <a:r>
              <a:rPr lang="en-US" dirty="0"/>
              <a:t>//U8GLIB_NHD27OLED_2X_BW u8g(13, 11, 10, 9);  // SPI Com: SCK = 13, MOSI = 11, CS = 10, A0 = 9</a:t>
            </a:r>
          </a:p>
          <a:p>
            <a:r>
              <a:rPr lang="en-US" dirty="0"/>
              <a:t>//U8GLIB_NHD27OLED_GR u8g(13, 11, 10, 9); // SPI Com: SCK = 13, MOSI = 11, CS = 10, A0 = 9</a:t>
            </a:r>
          </a:p>
          <a:p>
            <a:r>
              <a:rPr lang="en-US" dirty="0"/>
              <a:t>//U8GLIB_NHD27OLED_2X_GR u8g(13, 11, 10, 9);  // SPI Com: SCK = 13, MOSI = 11, CS = 10, A0 = 9</a:t>
            </a:r>
          </a:p>
          <a:p>
            <a:r>
              <a:rPr lang="en-US" dirty="0"/>
              <a:t>//U8GLIB_NHD31OLED_BW u8g(13, 11, 10, 9); // SPI Com: SCK = 13, MOSI = 11, CS = 10, A0 = 9</a:t>
            </a:r>
          </a:p>
          <a:p>
            <a:r>
              <a:rPr lang="en-US" dirty="0"/>
              <a:t>//U8GLIB_NHD31OLED_2X_BW u8g(13, 11, 10, 9);  // SPI Com: SCK = 13, MOSI = 11, CS = 10, A0 = 9</a:t>
            </a:r>
          </a:p>
          <a:p>
            <a:r>
              <a:rPr lang="en-US" dirty="0"/>
              <a:t>//U8GLIB_NHD31OLED_GR u8g(13, 11, 10, 9); // SPI Com: SCK = 13, MOSI = 11, CS = 10, A0 = 9</a:t>
            </a:r>
          </a:p>
          <a:p>
            <a:r>
              <a:rPr lang="en-US" dirty="0"/>
              <a:t>//U8GLIB_NHD31OLED_2X_GR u8g(13, 11, 10, 9);  // SPI Com: SCK = 13, MOSI = 11, CS = 10, A0 = 9</a:t>
            </a:r>
          </a:p>
          <a:p>
            <a:r>
              <a:rPr lang="en-US" dirty="0"/>
              <a:t>//U8GLIB_DOGS102 u8g(13, 11, 10, 9, 8);   // SPI Com: SCK = 13, MOSI = 11, CS = 10, A0 = 9</a:t>
            </a:r>
          </a:p>
          <a:p>
            <a:r>
              <a:rPr lang="en-US" dirty="0"/>
              <a:t>//U8GLIB_DOGM132 u8g(13, 11, 10, 9);    // SPI Com: SCK = 13, MOSI = 11, CS = 10, A0 = 9</a:t>
            </a:r>
          </a:p>
          <a:p>
            <a:r>
              <a:rPr lang="en-US" dirty="0"/>
              <a:t>//U8GLIB_DOGM128 u8g(13, 11, 10, 9);    // SPI Com: SCK = 13, MOSI = 11, CS = 10, A0 = 9</a:t>
            </a:r>
          </a:p>
          <a:p>
            <a:r>
              <a:rPr lang="en-US" dirty="0"/>
              <a:t>//U8GLIB_DOGM128_2X u8g(13, 11, 10, 9);   // SPI Com: SCK = 13, MOSI = 11, CS = 10, A0 = 9</a:t>
            </a:r>
          </a:p>
          <a:p>
            <a:r>
              <a:rPr lang="en-US" dirty="0"/>
              <a:t>U8GLIB_ST7920_128X64_4X u8g(10);</a:t>
            </a:r>
          </a:p>
          <a:p>
            <a:r>
              <a:rPr lang="en-US" dirty="0"/>
              <a:t>//U8GLIB_ST7920_128X64_1X u8g(8, 9, 10, 11, 4, 5, 6, 7, 18, 17, 16);   // 8Bit Com: D0..D7: 8,9,10,11,4,5,6,7 </a:t>
            </a:r>
            <a:r>
              <a:rPr lang="en-US" dirty="0" err="1"/>
              <a:t>en</a:t>
            </a:r>
            <a:r>
              <a:rPr lang="en-US" dirty="0"/>
              <a:t>=18, di=17,rw=16</a:t>
            </a:r>
          </a:p>
          <a:p>
            <a:r>
              <a:rPr lang="en-US" dirty="0"/>
              <a:t>//U8GLIB_ST7920_128X64_4X u8g(8, 9, 10, 11, 4, 5, 6, 7, 18, 17, 16);   // 8Bit Com: D0..D7: 8,9,10,11,4,5,6,7 </a:t>
            </a:r>
            <a:r>
              <a:rPr lang="en-US" dirty="0" err="1"/>
              <a:t>en</a:t>
            </a:r>
            <a:r>
              <a:rPr lang="en-US" dirty="0"/>
              <a:t>=18, di=17,rw=16</a:t>
            </a:r>
          </a:p>
          <a:p>
            <a:r>
              <a:rPr lang="en-US" dirty="0"/>
              <a:t>//U8GLIB_ST7920_128X64_1X u8g(18, 16, 17);  // SPI Com: SCK = </a:t>
            </a:r>
            <a:r>
              <a:rPr lang="en-US" dirty="0" err="1"/>
              <a:t>en</a:t>
            </a:r>
            <a:r>
              <a:rPr lang="en-US" dirty="0"/>
              <a:t> = 18, MOSI = </a:t>
            </a:r>
            <a:r>
              <a:rPr lang="en-US" dirty="0" err="1"/>
              <a:t>rw</a:t>
            </a:r>
            <a:r>
              <a:rPr lang="en-US" dirty="0"/>
              <a:t> = 16, CS = di = 17</a:t>
            </a:r>
          </a:p>
          <a:p>
            <a:r>
              <a:rPr lang="en-US" dirty="0"/>
              <a:t>//U8GLIB_ST7920_128X64_4X u8g(18, 16, 17);  // SPI Com: SCK = </a:t>
            </a:r>
            <a:r>
              <a:rPr lang="en-US" dirty="0" err="1"/>
              <a:t>en</a:t>
            </a:r>
            <a:r>
              <a:rPr lang="en-US" dirty="0"/>
              <a:t> = 18, MOSI = </a:t>
            </a:r>
            <a:r>
              <a:rPr lang="en-US" dirty="0" err="1"/>
              <a:t>rw</a:t>
            </a:r>
            <a:r>
              <a:rPr lang="en-US" dirty="0"/>
              <a:t> = 16, CS = di = 17</a:t>
            </a:r>
          </a:p>
          <a:p>
            <a:r>
              <a:rPr lang="en-US" dirty="0"/>
              <a:t>//U8GLIB_ST7920_192X32_1X u8g(8, 9, 10, 11, 4, 5, 6, 7, 18, 17, 16);   // 8Bit Com: D0..D7: 8,9,10,11,4,5,6,7 </a:t>
            </a:r>
            <a:r>
              <a:rPr lang="en-US" dirty="0" err="1"/>
              <a:t>en</a:t>
            </a:r>
            <a:r>
              <a:rPr lang="en-US" dirty="0"/>
              <a:t>=18, di=17,rw=16</a:t>
            </a:r>
          </a:p>
          <a:p>
            <a:r>
              <a:rPr lang="en-US" dirty="0"/>
              <a:t>//U8GLIB_ST7920_192X32_4X u8g(8, 9, 10, 11, 4, 5, 6, 7, 18, 17, 16);   // 8Bit Com: D0..D7: 8,9,10,11,4,5,6,7 </a:t>
            </a:r>
            <a:r>
              <a:rPr lang="en-US" dirty="0" err="1"/>
              <a:t>en</a:t>
            </a:r>
            <a:r>
              <a:rPr lang="en-US" dirty="0"/>
              <a:t>=18, di=17,rw=16</a:t>
            </a:r>
          </a:p>
          <a:p>
            <a:r>
              <a:rPr lang="en-US" dirty="0"/>
              <a:t>//U8GLIB_ST7920_192X32_1X u8g(18, 16, 17);  // SPI Com: SCK = </a:t>
            </a:r>
            <a:r>
              <a:rPr lang="en-US" dirty="0" err="1"/>
              <a:t>en</a:t>
            </a:r>
            <a:r>
              <a:rPr lang="en-US" dirty="0"/>
              <a:t> = 18, MOSI = </a:t>
            </a:r>
            <a:r>
              <a:rPr lang="en-US" dirty="0" err="1"/>
              <a:t>rw</a:t>
            </a:r>
            <a:r>
              <a:rPr lang="en-US" dirty="0"/>
              <a:t> = 16, CS = di = 17</a:t>
            </a:r>
          </a:p>
          <a:p>
            <a:r>
              <a:rPr lang="en-US" dirty="0"/>
              <a:t>//U8GLIB_ST7920_192X32_4X u8g(18, 16, 17);  // SPI Com: SCK = </a:t>
            </a:r>
            <a:r>
              <a:rPr lang="en-US" dirty="0" err="1"/>
              <a:t>en</a:t>
            </a:r>
            <a:r>
              <a:rPr lang="en-US" dirty="0"/>
              <a:t> = 18, MOSI = </a:t>
            </a:r>
            <a:r>
              <a:rPr lang="en-US" dirty="0" err="1"/>
              <a:t>rw</a:t>
            </a:r>
            <a:r>
              <a:rPr lang="en-US" dirty="0"/>
              <a:t> = 16, CS = di = 17</a:t>
            </a:r>
          </a:p>
          <a:p>
            <a:r>
              <a:rPr lang="en-US" dirty="0"/>
              <a:t>//U8GLIB_ST7920_192X32_1X u8g(13, 11, 10);  // SPI Com: SCK = </a:t>
            </a:r>
            <a:r>
              <a:rPr lang="en-US" dirty="0" err="1"/>
              <a:t>en</a:t>
            </a:r>
            <a:r>
              <a:rPr lang="en-US" dirty="0"/>
              <a:t> = 13, MOSI = </a:t>
            </a:r>
            <a:r>
              <a:rPr lang="en-US" dirty="0" err="1"/>
              <a:t>rw</a:t>
            </a:r>
            <a:r>
              <a:rPr lang="en-US" dirty="0"/>
              <a:t> = 11, CS = di = 10</a:t>
            </a:r>
          </a:p>
          <a:p>
            <a:r>
              <a:rPr lang="en-US" dirty="0"/>
              <a:t>//U8GLIB_ST7920_192X32_4X u8g(10);    // SPI Com: SCK = </a:t>
            </a:r>
            <a:r>
              <a:rPr lang="en-US" dirty="0" err="1"/>
              <a:t>en</a:t>
            </a:r>
            <a:r>
              <a:rPr lang="en-US" dirty="0"/>
              <a:t> = 13, MOSI = </a:t>
            </a:r>
            <a:r>
              <a:rPr lang="en-US" dirty="0" err="1"/>
              <a:t>rw</a:t>
            </a:r>
            <a:r>
              <a:rPr lang="en-US" dirty="0"/>
              <a:t> = 11, CS = di = 10, HW SPI</a:t>
            </a:r>
          </a:p>
          <a:p>
            <a:r>
              <a:rPr lang="en-US" dirty="0"/>
              <a:t>//U8GLIB_ST7920_202X32_1X u8g(8, 9, 10, 11, 4, 5, 6, 7, 18, 17, 16);   // 8Bit Com: D0..D7: 8,9,10,11,4,5,6,7 </a:t>
            </a:r>
            <a:r>
              <a:rPr lang="en-US" dirty="0" err="1"/>
              <a:t>en</a:t>
            </a:r>
            <a:r>
              <a:rPr lang="en-US" dirty="0"/>
              <a:t>=18, di=17,rw=16</a:t>
            </a:r>
          </a:p>
          <a:p>
            <a:r>
              <a:rPr lang="en-US" dirty="0"/>
              <a:t>//U8GLIB_ST7920_202X32_4X u8g(8, 9, 10, 11, 4, 5, 6, 7, 18, 17, 16);   // 8Bit Com: D0..D7: 8,9,10,11,4,5,6,7 </a:t>
            </a:r>
            <a:r>
              <a:rPr lang="en-US" dirty="0" err="1"/>
              <a:t>en</a:t>
            </a:r>
            <a:r>
              <a:rPr lang="en-US" dirty="0"/>
              <a:t>=18, di=17,rw=16</a:t>
            </a:r>
          </a:p>
          <a:p>
            <a:r>
              <a:rPr lang="en-US" dirty="0"/>
              <a:t>//U8GLIB_ST7920_202X32_1X u8g(18, 16, 17);  // SPI Com: SCK = </a:t>
            </a:r>
            <a:r>
              <a:rPr lang="en-US" dirty="0" err="1"/>
              <a:t>en</a:t>
            </a:r>
            <a:r>
              <a:rPr lang="en-US" dirty="0"/>
              <a:t> = 18, MOSI = </a:t>
            </a:r>
            <a:r>
              <a:rPr lang="en-US" dirty="0" err="1"/>
              <a:t>rw</a:t>
            </a:r>
            <a:r>
              <a:rPr lang="en-US" dirty="0"/>
              <a:t> = 16, CS = di = 17</a:t>
            </a:r>
          </a:p>
          <a:p>
            <a:r>
              <a:rPr lang="en-US" dirty="0"/>
              <a:t>//U8GLIB_ST7920_202X32_4X u8g(18, 16, 17);  // SPI Com: SCK = </a:t>
            </a:r>
            <a:r>
              <a:rPr lang="en-US" dirty="0" err="1"/>
              <a:t>en</a:t>
            </a:r>
            <a:r>
              <a:rPr lang="en-US" dirty="0"/>
              <a:t> = 18, MOSI = </a:t>
            </a:r>
            <a:r>
              <a:rPr lang="en-US" dirty="0" err="1"/>
              <a:t>rw</a:t>
            </a:r>
            <a:r>
              <a:rPr lang="en-US" dirty="0"/>
              <a:t> = 16, CS = di = 17</a:t>
            </a:r>
          </a:p>
          <a:p>
            <a:r>
              <a:rPr lang="en-US" dirty="0"/>
              <a:t>//U8GLIB_LM6059 u8g(13, 11, 10, 9);   // SPI Com: SCK = 13, MOSI = 11, CS = 10, A0 = 9</a:t>
            </a:r>
          </a:p>
          <a:p>
            <a:r>
              <a:rPr lang="en-US" dirty="0"/>
              <a:t>//U8GLIB_LM6063 u8g(13, 11, 10, 9);   // SPI Com: SCK = 13, MOSI = 11, CS = 10, A0 = 9</a:t>
            </a:r>
          </a:p>
          <a:p>
            <a:r>
              <a:rPr lang="en-US" dirty="0"/>
              <a:t>//U8GLIB_DOGXL160_BW u8g(10, 9);    // SPI Com: SCK = 13, MOSI = 11, CS = 10, A0 = 9</a:t>
            </a:r>
          </a:p>
          <a:p>
            <a:r>
              <a:rPr lang="en-US" dirty="0"/>
              <a:t>//U8GLIB_DOGXL160_GR u8g(13, 11, 10, 9);  // SPI Com: SCK = 13, MOSI = 11, CS = 10, A0 = 9</a:t>
            </a:r>
          </a:p>
          <a:p>
            <a:r>
              <a:rPr lang="en-US" dirty="0"/>
              <a:t>//U8GLIB_DOGXL160_2X_BW u8g(13, 11, 10, 9); // SPI Com: SCK = 13, MOSI = 11, CS = 10, A0 = 9</a:t>
            </a:r>
          </a:p>
          <a:p>
            <a:r>
              <a:rPr lang="en-US" dirty="0"/>
              <a:t>//U8GLIB_DOGXL160_2X_GR u8g(13, 11, 10, 9); // SPI Com: SCK = 13, MOSI = 11, CS = 10, A0 = 9</a:t>
            </a:r>
          </a:p>
          <a:p>
            <a:r>
              <a:rPr lang="en-US" dirty="0"/>
              <a:t>//U8GLIB_PCD8544 u8g(13, 11, 10, 9, 8);   // SPI Com: SCK = 13, MOSI = 11, CS = 10, A0 = 9, Reset = 8</a:t>
            </a:r>
          </a:p>
          <a:p>
            <a:r>
              <a:rPr lang="en-US" dirty="0"/>
              <a:t>//U8GLIB_PCF8812 u8g(13, 11, 10, 9, 8);   // SPI Com: SCK = 13, MOSI = 11, CS = 10, A0 = 9, Reset = 8</a:t>
            </a:r>
          </a:p>
          <a:p>
            <a:r>
              <a:rPr lang="en-US" dirty="0"/>
              <a:t>//U8GLIB_KS0108_128 u8g(8, 9, 10, 11, 4, 5, 6, 7, 18, 14, 15, 17, 16);    // 8Bit Com: D0..D7: 8,9,10,11,4,5,6,7 </a:t>
            </a:r>
            <a:r>
              <a:rPr lang="en-US" dirty="0" err="1"/>
              <a:t>en</a:t>
            </a:r>
            <a:r>
              <a:rPr lang="en-US" dirty="0"/>
              <a:t>=18, cs1=14, cs2=15,di=17,rw=16</a:t>
            </a:r>
          </a:p>
          <a:p>
            <a:r>
              <a:rPr lang="en-US" dirty="0"/>
              <a:t>//U8GLIB_LC7981_160X80 u8g(8, 9, 10, 11, 4, 5, 6, 7,  18, 14, 15, 17, 16);  // 8Bit Com: D0..D7: 8,9,10,11,4,5,6,7 </a:t>
            </a:r>
            <a:r>
              <a:rPr lang="en-US" dirty="0" err="1"/>
              <a:t>en</a:t>
            </a:r>
            <a:r>
              <a:rPr lang="en-US" dirty="0"/>
              <a:t>=18, cs=14 ,di=15,rw=17, reset = 16</a:t>
            </a:r>
          </a:p>
          <a:p>
            <a:r>
              <a:rPr lang="en-US" dirty="0"/>
              <a:t>//U8GLIB_LC7981_240X64 u8g(8, 9, 10, 11, 4, 5, 6, 7,  18, 14, 15, 17, 16);  // 8Bit Com: D0..D7: 8,9,10,11,4,5,6,7 </a:t>
            </a:r>
            <a:r>
              <a:rPr lang="en-US" dirty="0" err="1"/>
              <a:t>en</a:t>
            </a:r>
            <a:r>
              <a:rPr lang="en-US" dirty="0"/>
              <a:t>=18, cs=14 ,di=15,rw=17, reset = 16</a:t>
            </a:r>
          </a:p>
          <a:p>
            <a:r>
              <a:rPr lang="en-US" dirty="0"/>
              <a:t>//U8GLIB_LC7981_240X128 u8g(8, 9, 10, 11, 4, 5, 6, 7,  18, 14, 15, 17, 16);   // 8Bit Com: D0..D7: 8,9,10,11,4,5,6,7 </a:t>
            </a:r>
            <a:r>
              <a:rPr lang="en-US" dirty="0" err="1"/>
              <a:t>en</a:t>
            </a:r>
            <a:r>
              <a:rPr lang="en-US" dirty="0"/>
              <a:t>=18, cs=14 ,di=15,rw=17, reset = 16</a:t>
            </a:r>
          </a:p>
          <a:p>
            <a:r>
              <a:rPr lang="en-US" dirty="0"/>
              <a:t>//U8GLIB_ILI9325D_320x240 u8g(18,17,19,U8G_PIN_NONE,16 );       // 8Bit Com: D0..D7: 0,1,2,3,4,5,6,7 </a:t>
            </a:r>
            <a:r>
              <a:rPr lang="en-US" dirty="0" err="1"/>
              <a:t>en</a:t>
            </a:r>
            <a:r>
              <a:rPr lang="en-US" dirty="0"/>
              <a:t>=</a:t>
            </a:r>
            <a:r>
              <a:rPr lang="en-US" dirty="0" err="1"/>
              <a:t>wr</a:t>
            </a:r>
            <a:r>
              <a:rPr lang="en-US" dirty="0"/>
              <a:t>=18, cs=17, </a:t>
            </a:r>
            <a:r>
              <a:rPr lang="en-US" dirty="0" err="1"/>
              <a:t>rs</a:t>
            </a:r>
            <a:r>
              <a:rPr lang="en-US" dirty="0"/>
              <a:t>=19, </a:t>
            </a:r>
            <a:r>
              <a:rPr lang="en-US" dirty="0" err="1"/>
              <a:t>rd</a:t>
            </a:r>
            <a:r>
              <a:rPr lang="en-US" dirty="0"/>
              <a:t>=U8G_PIN_NONE, reset = 16</a:t>
            </a:r>
          </a:p>
          <a:p>
            <a:r>
              <a:rPr lang="en-US" dirty="0"/>
              <a:t>//U8GLIB_SBN1661_122X32 u8g(8,9,10,11,4,5,6,7,14,15, 17, U8G_PIN_NONE, 16);   // 8Bit Com: D0..D7: 8,9,10,11,4,5,6,7 cs1=14, cs2=15,di=17,rw=16,reset = 16</a:t>
            </a:r>
          </a:p>
          <a:p>
            <a:r>
              <a:rPr lang="en-US" dirty="0"/>
              <a:t>//U8GLIB_SSD1306_128X64 u8g(13, 11, 10, 9, 8);  // SW SPI Com: SCK = 13, MOSI = 11, CS = 10, A0 = 9</a:t>
            </a:r>
          </a:p>
          <a:p>
            <a:r>
              <a:rPr lang="en-US" dirty="0"/>
              <a:t>//U8GLIB_SSD1306_128X64 u8g(4, 5, 6, 7);  // SW SPI Com: SCK = 4, MOSI = 5, CS = 6, A0 = 7 (new white </a:t>
            </a:r>
            <a:r>
              <a:rPr lang="en-US" dirty="0" err="1"/>
              <a:t>HalTec</a:t>
            </a:r>
            <a:r>
              <a:rPr lang="en-US" dirty="0"/>
              <a:t> OLED)</a:t>
            </a:r>
          </a:p>
          <a:p>
            <a:r>
              <a:rPr lang="en-US" dirty="0"/>
              <a:t>//U8GLIB_SSD1306_128X64 u8g(10, 9);   // HW SPI Com: CS = 10, A0 = 9 (Hardware Pins are  SCK = 13 and MOSI = 11)</a:t>
            </a:r>
          </a:p>
          <a:p>
            <a:r>
              <a:rPr lang="en-US" dirty="0"/>
              <a:t>//U8GLIB_SSD1306_128X64 u8g(U8G_I2C_OPT_NONE|U8G_I2C_OPT_DEV_0);  // I2C / TWI </a:t>
            </a:r>
          </a:p>
          <a:p>
            <a:r>
              <a:rPr lang="en-US" dirty="0"/>
              <a:t>//U8GLIB_SSD1306_128X64 u8g(U8G_I2C_OPT_DEV_0|U8G_I2C_OPT_NO_ACK|U8G_I2C_OPT_FAST); // Fast I2C / TWI </a:t>
            </a:r>
          </a:p>
          <a:p>
            <a:r>
              <a:rPr lang="en-US" dirty="0"/>
              <a:t>//U8GLIB_SSD1306_128X64 u8g(U8G_I2C_OPT_NO_ACK);  // Display which does not send AC</a:t>
            </a:r>
          </a:p>
          <a:p>
            <a:r>
              <a:rPr lang="en-US" dirty="0"/>
              <a:t>//U8GLIB_SSD1306_ADAFRUIT_128X64 u8g(13, 11, 10, 9);  // SW SPI Com: SCK = 13, MOSI = 11, CS = 10, A0 = 9</a:t>
            </a:r>
          </a:p>
          <a:p>
            <a:r>
              <a:rPr lang="en-US" dirty="0"/>
              <a:t>//U8GLIB_SSD1306_ADAFRUIT_128X64 u8g(10, 9);    // HW SPI Com: CS = 10, A0 = 9 (Hardware Pins are  SCK = 13 and MOSI = 11)</a:t>
            </a:r>
          </a:p>
          <a:p>
            <a:r>
              <a:rPr lang="en-US" dirty="0"/>
              <a:t>//U8GLIB_SSD1306_128X32 u8g(13, 11, 10, 9); // SW SPI Com: SCK = 13, MOSI = 11, CS = 10, A0 = 9</a:t>
            </a:r>
          </a:p>
          <a:p>
            <a:r>
              <a:rPr lang="en-US" dirty="0"/>
              <a:t>//U8GLIB_SSD1306_128X32 u8g(10, 9);             // HW SPI Com: CS = 10, A0 = 9 (Hardware Pins are  SCK = 13 and MOSI = 11)</a:t>
            </a:r>
          </a:p>
          <a:p>
            <a:r>
              <a:rPr lang="en-US" dirty="0"/>
              <a:t>//U8GLIB_SSD1306_128X32 u8g(U8G_I2C_OPT_NONE);  // I2C / TWI </a:t>
            </a:r>
          </a:p>
          <a:p>
            <a:r>
              <a:rPr lang="en-US" dirty="0"/>
              <a:t>//U8GLIB_SSD1306_64X48 u8g(13, 11, 10, 9);  // SW SPI Com: SCK = 13, MOSI = 11, CS = 10, A0 = 9</a:t>
            </a:r>
          </a:p>
          <a:p>
            <a:r>
              <a:rPr lang="en-US" dirty="0"/>
              <a:t>//U8GLIB_SSD1306_64X48 u8g(10, 9);             // HW SPI Com: CS = 10, A0 = 9 (Hardware Pins are  SCK = 13 and MOSI = 11)</a:t>
            </a:r>
          </a:p>
          <a:p>
            <a:r>
              <a:rPr lang="en-US" dirty="0"/>
              <a:t>//U8GLIB_SSD1306_64X48 u8g(U8G_I2C_OPT_NONE); // I2C / TWI </a:t>
            </a:r>
          </a:p>
          <a:p>
            <a:r>
              <a:rPr lang="en-US" dirty="0"/>
              <a:t>//U8GLIB_SH1106_128X64 u8g(13, 11, 10, 9);  // SW SPI Com: SCK = 13, MOSI = 11, CS = 10, A0 = 9</a:t>
            </a:r>
          </a:p>
          <a:p>
            <a:r>
              <a:rPr lang="en-US" dirty="0"/>
              <a:t>//U8GLIB_SH1106_128X64 u8g(4, 5, 6, 7); // SW SPI Com: SCK = 4, MOSI = 5, CS = 6, A0 = 7 (new blue </a:t>
            </a:r>
            <a:r>
              <a:rPr lang="en-US" dirty="0" err="1"/>
              <a:t>HalTec</a:t>
            </a:r>
            <a:r>
              <a:rPr lang="en-US" dirty="0"/>
              <a:t> OLED)</a:t>
            </a:r>
          </a:p>
          <a:p>
            <a:r>
              <a:rPr lang="en-US" dirty="0"/>
              <a:t>//U8GLIB_SH1106_128X64 u8g(U8G_I2C_OPT_NONE); // I2C / TWI </a:t>
            </a:r>
          </a:p>
          <a:p>
            <a:r>
              <a:rPr lang="en-US" dirty="0"/>
              <a:t>//U8GLIB_SH1106_128X64 u8g(U8G_I2C_OPT_DEV_0|U8G_I2C_OPT_FAST); // Dev 0, Fast I2C / TWI</a:t>
            </a:r>
          </a:p>
          <a:p>
            <a:r>
              <a:rPr lang="en-US" dirty="0"/>
              <a:t>//U8GLIB_SH1106_128X64 u8g(U8G_I2C_OPT_NO_ACK); // Display which does not send ACK</a:t>
            </a:r>
          </a:p>
          <a:p>
            <a:r>
              <a:rPr lang="en-US" dirty="0"/>
              <a:t>//U8GLIB_SSD1309_128X64 u8g(13, 11, 10, 9); // SPI Com: SCK = 13, MOSI = 11, CS = 10, A0 = 9</a:t>
            </a:r>
          </a:p>
          <a:p>
            <a:r>
              <a:rPr lang="en-US" dirty="0"/>
              <a:t>//U8GLIB_SSD1327_96X96_GR u8g(U8G_I2C_OPT_NONE);  // I2C</a:t>
            </a:r>
          </a:p>
          <a:p>
            <a:r>
              <a:rPr lang="en-US" dirty="0"/>
              <a:t>//U8GLIB_SSD1327_96X96_2X_GR u8g(U8G_I2C_OPT_NONE); // I2C</a:t>
            </a:r>
          </a:p>
          <a:p>
            <a:r>
              <a:rPr lang="en-US" dirty="0"/>
              <a:t>//U8GLIB_UC1611_DOGM240 u8g(U8G_I2C_OPT_NONE);  // I2C</a:t>
            </a:r>
          </a:p>
          <a:p>
            <a:r>
              <a:rPr lang="en-US" dirty="0"/>
              <a:t>//U8GLIB_UC1611_DOGM240 u8g(13, 11, 10, 9); // SW SPI Com: SCK = 13, MOSI = 11, CS = 10, A0 = 9</a:t>
            </a:r>
          </a:p>
          <a:p>
            <a:r>
              <a:rPr lang="en-US" dirty="0"/>
              <a:t>//U8GLIB_UC1611_DOGM240 u8g(10, 9);   // HW SPI Com: CS = 10, A0 = 9 (Hardware Pins are  SCK = 13 and MOSI = 11)</a:t>
            </a:r>
          </a:p>
          <a:p>
            <a:r>
              <a:rPr lang="en-US" dirty="0"/>
              <a:t>//U8GLIB_UC1611_DOGM240 u8g(10, 9);   // HW SPI Com: CS = 10, A0 = 9 (Hardware Pins are  SCK = 13 and MOSI = 11)</a:t>
            </a:r>
          </a:p>
          <a:p>
            <a:r>
              <a:rPr lang="en-US" dirty="0"/>
              <a:t>//U8GLIB_UC1611_DOGM240 u8g(8, 9, 10, 11, 4, 5, 6, 7, 18, 3, 17, 16);   // 8Bit Com: D0..D7: 8,9,10,11,4,5,6,7 </a:t>
            </a:r>
            <a:r>
              <a:rPr lang="en-US" dirty="0" err="1"/>
              <a:t>en</a:t>
            </a:r>
            <a:r>
              <a:rPr lang="en-US" dirty="0"/>
              <a:t>=18, cs=3, di/a0=17,rw=16</a:t>
            </a:r>
          </a:p>
          <a:p>
            <a:r>
              <a:rPr lang="en-US" dirty="0"/>
              <a:t>//U8GLIB_UC1611_DOGXL240 u8g(U8G_I2C_OPT_NONE); // I2C</a:t>
            </a:r>
          </a:p>
          <a:p>
            <a:r>
              <a:rPr lang="en-US" dirty="0"/>
              <a:t>//U8GLIB_UC1611_DOGXL240 u8g(13, 11, 10, 9);  // SW SPI Com: SCK = 13, MOSI = 11, CS = 10, A0 = 9</a:t>
            </a:r>
          </a:p>
          <a:p>
            <a:r>
              <a:rPr lang="en-US" dirty="0"/>
              <a:t>//U8GLIB_UC1611_DOGXL240 u8g(10, 9);    // HW SPI Com: CS = 10, A0 = 9 (Hardware Pins are  SCK = 13 and MOSI = 11)</a:t>
            </a:r>
          </a:p>
          <a:p>
            <a:r>
              <a:rPr lang="en-US" dirty="0"/>
              <a:t>//U8GLIB_UC1611_DOGXL240 u8g(8, 9, 10, 11, 4, 5, 6, 7, 18, 3, 17, 16);   // 8Bit Com: D0..D7: 8,9,10,11,4,5,6,7 </a:t>
            </a:r>
            <a:r>
              <a:rPr lang="en-US" dirty="0" err="1"/>
              <a:t>en</a:t>
            </a:r>
            <a:r>
              <a:rPr lang="en-US" dirty="0"/>
              <a:t>=18, cs=3, di/a0=17,rw=16</a:t>
            </a:r>
          </a:p>
          <a:p>
            <a:r>
              <a:rPr lang="en-US" dirty="0"/>
              <a:t>//U8GLIB_NHD_C12864 u8g(13, 11, 10, 9, 8);  // SPI Com: SCK = 13, MOSI = 11, CS = 10, A0 = 9, RST = 8</a:t>
            </a:r>
          </a:p>
          <a:p>
            <a:r>
              <a:rPr lang="en-US" dirty="0"/>
              <a:t>//U8GLIB_NHD_C12832 u8g(13, 11, 10, 9, 8);  // SPI Com: SCK = 13, MOSI = 11, CS = 10, A0 = 9, RST = 8</a:t>
            </a:r>
          </a:p>
          <a:p>
            <a:r>
              <a:rPr lang="en-US" dirty="0"/>
              <a:t>//U8GLIB_LD7032_60x32 u8g(13, 11, 10, 9, 8);  // SPI Com: SCK = 13, MOSI = 11, CS = 10, A0 = 9, RST = 8</a:t>
            </a:r>
          </a:p>
          <a:p>
            <a:r>
              <a:rPr lang="en-US" dirty="0"/>
              <a:t>//U8GLIB_LD7032_60x32 u8g(11, 12, 9, 10, 8);  // SPI Com: SCK = 11, MOSI = 12, CS = 9, A0 = 10, RST = 8  (SW SPI Nano Board)</a:t>
            </a:r>
          </a:p>
          <a:p>
            <a:r>
              <a:rPr lang="en-US" dirty="0"/>
              <a:t>//U8GLIB_UC1608_240X64 u8g(13, 11, 10, 9, 8); // SW SPI Com: SCK = 13, MOSI = 11, CS = 10, A0 = 9, RST = 8</a:t>
            </a:r>
          </a:p>
          <a:p>
            <a:r>
              <a:rPr lang="en-US" dirty="0"/>
              <a:t>//U8GLIB_UC1608_240X64_2X u8g(13, 11, 10, 9, 8);  // SW SPI Com: SCK = 13, MOSI = 11, CS = 10, A0 = 9, RST = 8</a:t>
            </a:r>
          </a:p>
          <a:p>
            <a:r>
              <a:rPr lang="en-US" dirty="0"/>
              <a:t>//U8GLIB_UC1608_240X64 u8g(10, 9, 8); // HW SPI Com: SCK = 13, MOSI = 11, CS = 10, A0 = 9, RST = 8</a:t>
            </a:r>
          </a:p>
          <a:p>
            <a:r>
              <a:rPr lang="en-US" dirty="0"/>
              <a:t>//U8GLIB_UC1608_240X64_2X u8g(10, 9, 8);  // HW SPI Com: SCK = 13, MOSI = 11, CS = 10, A0 = 9, RST = 8</a:t>
            </a:r>
          </a:p>
          <a:p>
            <a:r>
              <a:rPr lang="en-US" dirty="0"/>
              <a:t>//U8GLIB_UC1608_240X u8g(13, 11, 10, 9, 8); // SW SPI Com: SCK = 13, MOSI = 11, CS = 10, A0 = 9, RST = 8</a:t>
            </a:r>
          </a:p>
          <a:p>
            <a:r>
              <a:rPr lang="en-US" dirty="0"/>
              <a:t>//U8GLIB_UC1608_240X64_2X u8g(13, 11, 10, 9, 8);  // SW SPI Com: SCK = 13, MOSI = 11, CS = 10, A0 = 9, RST = 8</a:t>
            </a:r>
          </a:p>
          <a:p>
            <a:r>
              <a:rPr lang="en-US" dirty="0"/>
              <a:t>//U8GLIB_UC1608_240X64 u8g(10, 9, 8); // HW SPI Com: SCK = 13, MOSI = 11, CS = 10, A0 = 9, RST = 8</a:t>
            </a:r>
          </a:p>
          <a:p>
            <a:r>
              <a:rPr lang="en-US" dirty="0"/>
              <a:t>//U8GLIB_UC1608_240X64_2X u8g(10, 9, 8);  // HW SPI Com: SCK = 13, MOSI = 11, CS = 10, A0 = 9, RST = 8</a:t>
            </a:r>
          </a:p>
          <a:p>
            <a:r>
              <a:rPr lang="en-US" dirty="0"/>
              <a:t>//U8GLIB_T6963_240X128 u8g(8, 9, 10, 11, 4, 5, 6, 7, 14, 15, 17, 18, 16); // 8Bit Com: D0..D7: 8,9,10,11,4,5,6,7, cs=14, a0=15, </a:t>
            </a:r>
            <a:r>
              <a:rPr lang="en-US" dirty="0" err="1"/>
              <a:t>wr</a:t>
            </a:r>
            <a:r>
              <a:rPr lang="en-US" dirty="0"/>
              <a:t>=17, </a:t>
            </a:r>
            <a:r>
              <a:rPr lang="en-US" dirty="0" err="1"/>
              <a:t>rd</a:t>
            </a:r>
            <a:r>
              <a:rPr lang="en-US" dirty="0"/>
              <a:t>=18, reset=16</a:t>
            </a:r>
          </a:p>
          <a:p>
            <a:r>
              <a:rPr lang="en-US" dirty="0"/>
              <a:t>//U8GLIB_T6963_128X128 u8g(8, 9, 10, 11, 4, 5, 6, 7, 14, 15, 17, 18, 16); // 8Bit Com: D0..D7: 8,9,10,11,4,5,6,7, cs=14, a0=15, </a:t>
            </a:r>
            <a:r>
              <a:rPr lang="en-US" dirty="0" err="1"/>
              <a:t>wr</a:t>
            </a:r>
            <a:r>
              <a:rPr lang="en-US" dirty="0"/>
              <a:t>=17, </a:t>
            </a:r>
            <a:r>
              <a:rPr lang="en-US" dirty="0" err="1"/>
              <a:t>rd</a:t>
            </a:r>
            <a:r>
              <a:rPr lang="en-US" dirty="0"/>
              <a:t>=18, reset=16</a:t>
            </a:r>
          </a:p>
          <a:p>
            <a:r>
              <a:rPr lang="en-US" dirty="0"/>
              <a:t>//U8GLIB_T6963_240X64 u8g(8, 9, 10, 11, 4, 5, 6, 7, 14, 15, 17, 18, 16); // 8Bit Com: D0..D7: 8,9,10,11,4,5,6,7, cs=14, a0=15, </a:t>
            </a:r>
            <a:r>
              <a:rPr lang="en-US" dirty="0" err="1"/>
              <a:t>wr</a:t>
            </a:r>
            <a:r>
              <a:rPr lang="en-US" dirty="0"/>
              <a:t>=17, </a:t>
            </a:r>
            <a:r>
              <a:rPr lang="en-US" dirty="0" err="1"/>
              <a:t>rd</a:t>
            </a:r>
            <a:r>
              <a:rPr lang="en-US" dirty="0"/>
              <a:t>=18, reset=16</a:t>
            </a:r>
          </a:p>
          <a:p>
            <a:r>
              <a:rPr lang="en-US" dirty="0"/>
              <a:t>//U8GLIB_T6963_128X64 u8g(8, 9, 10, 11, 4, 5, 6, 7, 14, 15, 17, 18, 16); // 8Bit Com: D0..D7: 8,9,10,11,4,5,6,7, cs=14, a0=15, </a:t>
            </a:r>
            <a:r>
              <a:rPr lang="en-US" dirty="0" err="1"/>
              <a:t>wr</a:t>
            </a:r>
            <a:r>
              <a:rPr lang="en-US" dirty="0"/>
              <a:t>=17, </a:t>
            </a:r>
            <a:r>
              <a:rPr lang="en-US" dirty="0" err="1"/>
              <a:t>rd</a:t>
            </a:r>
            <a:r>
              <a:rPr lang="en-US" dirty="0"/>
              <a:t>=18, reset=16</a:t>
            </a:r>
          </a:p>
          <a:p>
            <a:r>
              <a:rPr lang="en-US" dirty="0"/>
              <a:t>//U8GLIB_HT1632_24X16 u8g(3, 2, 4);   // WR = 3, DATA = 2, CS = 4</a:t>
            </a:r>
          </a:p>
          <a:p>
            <a:r>
              <a:rPr lang="en-US" dirty="0"/>
              <a:t>//U8GLIB_SSD1351_128X128_332 u8g(13, 11, 8, 9, 7); // Arduino UNO: SW SPI Com: SCK = 13, MOSI = 11, CS = 8, A0 = 9, RESET = 7 (http://electronics.ilsoft.co.uk/ArduinoShield.aspx)</a:t>
            </a:r>
          </a:p>
          <a:p>
            <a:r>
              <a:rPr lang="en-US" dirty="0"/>
              <a:t>//U8GLIB_SSD1351_128X128_332 u8g(76, 75, 8, 9, 7); // Arduino DUE: SW SPI Com: SCK = 13, MOSI = 11, CS = 8, A0 = 9, RESET = 7 (http://electronics.ilsoft.co.uk/ArduinoShield.aspx)</a:t>
            </a:r>
          </a:p>
          <a:p>
            <a:r>
              <a:rPr lang="en-US" dirty="0"/>
              <a:t>//U8GLIB_SSD1351_128X128_332 u8g(8, 9, 7); // Arduino: HW SPI Com: SCK = 13, MOSI = 11, CS = 8, A0 = 9, RESET = 7 (http://electronics.ilsoft.co.uk/ArduinoShield.aspx)</a:t>
            </a:r>
          </a:p>
          <a:p>
            <a:r>
              <a:rPr lang="en-US" dirty="0"/>
              <a:t>//U8GLIB_SSD1351_128X128_HICOLOR u8g(76, 75, 8, 9, 7); // Arduino DUE, SW SPI Com: SCK = 76, MOSI = 75, CS = 8, A0 = 9, RESET = 7 (http://electronics.ilsoft.co.uk/ArduinoShield.aspx)</a:t>
            </a:r>
          </a:p>
          <a:p>
            <a:r>
              <a:rPr lang="en-US" dirty="0"/>
              <a:t>//U8GLIB_SSD1351_128X128_HICOLOR u8g(8, 9, 7); // Arduino, HW SPI Com: SCK = 76, MOSI = 75, CS = 8, A0 = 9, RESET = 7 (http://electronics.ilsoft.co.uk/ArduinoShield.aspx)</a:t>
            </a:r>
          </a:p>
          <a:p>
            <a:r>
              <a:rPr lang="en-US" dirty="0"/>
              <a:t>//U8GLIB_SSD1351_128X128GH_332 u8g(8, 9, 7); // Arduino, HW SPI Com: SCK = 76, MOSI = 75, CS = 8, A0 = 9, RESET = 7 (</a:t>
            </a:r>
            <a:r>
              <a:rPr lang="en-US" dirty="0" err="1"/>
              <a:t>Freetronics</a:t>
            </a:r>
            <a:r>
              <a:rPr lang="en-US" dirty="0"/>
              <a:t> OLED)</a:t>
            </a:r>
          </a:p>
          <a:p>
            <a:r>
              <a:rPr lang="en-US" dirty="0"/>
              <a:t>//U8GLIB_SSD1351_128X128GH_HICOLOR u8g(8, 9, 7); // Arduino, HW SPI Com: SCK = 76, MOSI = 75, CS = 8, A0 = 9, RESET = 7 (</a:t>
            </a:r>
            <a:r>
              <a:rPr lang="en-US" dirty="0" err="1"/>
              <a:t>Freetronics</a:t>
            </a:r>
            <a:r>
              <a:rPr lang="en-US" dirty="0"/>
              <a:t> OLED)</a:t>
            </a:r>
          </a:p>
          <a:p>
            <a:endParaRPr lang="en-US" dirty="0"/>
          </a:p>
          <a:p>
            <a:r>
              <a:rPr lang="en-US" dirty="0"/>
              <a:t>void u8g_prepare(void) {</a:t>
            </a:r>
          </a:p>
          <a:p>
            <a:r>
              <a:rPr lang="en-US" dirty="0"/>
              <a:t>  u8g.setFont(u8g_font_6x10);</a:t>
            </a:r>
          </a:p>
          <a:p>
            <a:r>
              <a:rPr lang="en-US" dirty="0"/>
              <a:t>  u8g.setFontRefHeightExtendedText();</a:t>
            </a:r>
          </a:p>
          <a:p>
            <a:r>
              <a:rPr lang="en-US" dirty="0"/>
              <a:t>  u8g.setDefaultForegroundColor();</a:t>
            </a:r>
          </a:p>
          <a:p>
            <a:r>
              <a:rPr lang="en-US" dirty="0"/>
              <a:t>  u8g.setFontPosTop();</a:t>
            </a:r>
          </a:p>
          <a:p>
            <a:r>
              <a:rPr lang="en-US" dirty="0"/>
              <a:t>}</a:t>
            </a:r>
          </a:p>
          <a:p>
            <a:endParaRPr lang="en-US" dirty="0"/>
          </a:p>
          <a:p>
            <a:r>
              <a:rPr lang="en-US" dirty="0"/>
              <a:t>void u8g_box_frame(uint8_t a) {</a:t>
            </a:r>
          </a:p>
          <a:p>
            <a:r>
              <a:rPr lang="en-US" dirty="0"/>
              <a:t>  u8g.drawStr( 0, 0, "</a:t>
            </a:r>
            <a:r>
              <a:rPr lang="en-US" dirty="0" err="1"/>
              <a:t>drawBox</a:t>
            </a:r>
            <a:r>
              <a:rPr lang="en-US" dirty="0"/>
              <a:t>");</a:t>
            </a:r>
          </a:p>
          <a:p>
            <a:r>
              <a:rPr lang="en-US" dirty="0"/>
              <a:t>  u8g.drawBox(5,10,20,10);</a:t>
            </a:r>
          </a:p>
          <a:p>
            <a:r>
              <a:rPr lang="en-US" dirty="0"/>
              <a:t>  u8g.drawBox(10+a,15,30,7);</a:t>
            </a:r>
          </a:p>
          <a:p>
            <a:r>
              <a:rPr lang="en-US" dirty="0"/>
              <a:t>  u8g.drawStr( 0, 30, "</a:t>
            </a:r>
            <a:r>
              <a:rPr lang="en-US" dirty="0" err="1"/>
              <a:t>drawFrame</a:t>
            </a:r>
            <a:r>
              <a:rPr lang="en-US" dirty="0"/>
              <a:t>");</a:t>
            </a:r>
          </a:p>
          <a:p>
            <a:r>
              <a:rPr lang="en-US" dirty="0"/>
              <a:t>  u8g.drawFrame(5,10+30,20,10);</a:t>
            </a:r>
          </a:p>
          <a:p>
            <a:r>
              <a:rPr lang="en-US" dirty="0"/>
              <a:t>  u8g.drawFrame(10+a,15+30,30,7);</a:t>
            </a:r>
          </a:p>
          <a:p>
            <a:r>
              <a:rPr lang="en-US" dirty="0"/>
              <a:t>}</a:t>
            </a:r>
          </a:p>
          <a:p>
            <a:endParaRPr lang="en-US" dirty="0"/>
          </a:p>
          <a:p>
            <a:r>
              <a:rPr lang="en-US" dirty="0"/>
              <a:t>void u8g_disc_circle(uint8_t a) {</a:t>
            </a:r>
          </a:p>
          <a:p>
            <a:r>
              <a:rPr lang="en-US" dirty="0"/>
              <a:t>  u8g.drawStr( 0, 0, "</a:t>
            </a:r>
            <a:r>
              <a:rPr lang="en-US" dirty="0" err="1"/>
              <a:t>drawDisc</a:t>
            </a:r>
            <a:r>
              <a:rPr lang="en-US" dirty="0"/>
              <a:t>");</a:t>
            </a:r>
          </a:p>
          <a:p>
            <a:r>
              <a:rPr lang="en-US" dirty="0"/>
              <a:t>  u8g.drawDisc(10,18,9);</a:t>
            </a:r>
          </a:p>
          <a:p>
            <a:r>
              <a:rPr lang="en-US" dirty="0"/>
              <a:t>  u8g.drawDisc(24+a,16,7);</a:t>
            </a:r>
          </a:p>
          <a:p>
            <a:r>
              <a:rPr lang="en-US" dirty="0"/>
              <a:t>  u8g.drawStr( 0, 30, "</a:t>
            </a:r>
            <a:r>
              <a:rPr lang="en-US" dirty="0" err="1"/>
              <a:t>drawCircle</a:t>
            </a:r>
            <a:r>
              <a:rPr lang="en-US" dirty="0"/>
              <a:t>");</a:t>
            </a:r>
          </a:p>
          <a:p>
            <a:r>
              <a:rPr lang="en-US" dirty="0"/>
              <a:t>  u8g.drawCircle(10,18+30,9);</a:t>
            </a:r>
          </a:p>
          <a:p>
            <a:r>
              <a:rPr lang="en-US" dirty="0"/>
              <a:t>  u8g.drawCircle(24+a,16+30,7);</a:t>
            </a:r>
          </a:p>
          <a:p>
            <a:r>
              <a:rPr lang="en-US" dirty="0"/>
              <a:t>}</a:t>
            </a:r>
          </a:p>
          <a:p>
            <a:endParaRPr lang="en-US" dirty="0"/>
          </a:p>
          <a:p>
            <a:r>
              <a:rPr lang="en-US" dirty="0"/>
              <a:t>void u8g_r_frame(uint8_t a) {</a:t>
            </a:r>
          </a:p>
          <a:p>
            <a:r>
              <a:rPr lang="en-US" dirty="0"/>
              <a:t>  u8g.drawStr( 0, 0, "</a:t>
            </a:r>
            <a:r>
              <a:rPr lang="en-US" dirty="0" err="1"/>
              <a:t>drawRFrame</a:t>
            </a:r>
            <a:r>
              <a:rPr lang="en-US" dirty="0"/>
              <a:t>/Box");</a:t>
            </a:r>
          </a:p>
          <a:p>
            <a:r>
              <a:rPr lang="en-US" dirty="0"/>
              <a:t>  u8g.drawRFrame(5, 10,40,30, a+1);</a:t>
            </a:r>
          </a:p>
          <a:p>
            <a:r>
              <a:rPr lang="en-US" dirty="0"/>
              <a:t>  u8g.drawRBox(50, 10,25,40, a+1);</a:t>
            </a:r>
          </a:p>
          <a:p>
            <a:r>
              <a:rPr lang="en-US" dirty="0"/>
              <a:t>}</a:t>
            </a:r>
          </a:p>
          <a:p>
            <a:endParaRPr lang="en-US" dirty="0"/>
          </a:p>
          <a:p>
            <a:r>
              <a:rPr lang="en-US" dirty="0"/>
              <a:t>void u8g_string(uint8_t a) {</a:t>
            </a:r>
          </a:p>
          <a:p>
            <a:r>
              <a:rPr lang="en-US" dirty="0"/>
              <a:t>  u8g.drawStr(30+a,31, " 0");</a:t>
            </a:r>
          </a:p>
          <a:p>
            <a:r>
              <a:rPr lang="en-US" dirty="0"/>
              <a:t>  u8g.drawStr90(30,31+a, " 90");</a:t>
            </a:r>
          </a:p>
          <a:p>
            <a:r>
              <a:rPr lang="en-US" dirty="0"/>
              <a:t>  u8g.drawStr180(30-a,31, " 180");</a:t>
            </a:r>
          </a:p>
          <a:p>
            <a:r>
              <a:rPr lang="en-US" dirty="0"/>
              <a:t>  u8g.drawStr270(30,31-a, " 270");</a:t>
            </a:r>
          </a:p>
          <a:p>
            <a:r>
              <a:rPr lang="en-US" dirty="0"/>
              <a:t>}</a:t>
            </a:r>
          </a:p>
          <a:p>
            <a:endParaRPr lang="en-US" dirty="0"/>
          </a:p>
          <a:p>
            <a:r>
              <a:rPr lang="en-US" dirty="0"/>
              <a:t>void u8g_line(uint8_t a) {</a:t>
            </a:r>
          </a:p>
          <a:p>
            <a:r>
              <a:rPr lang="en-US" dirty="0"/>
              <a:t>  u8g.drawStr( 0, 0, "</a:t>
            </a:r>
            <a:r>
              <a:rPr lang="en-US" dirty="0" err="1"/>
              <a:t>drawLine</a:t>
            </a:r>
            <a:r>
              <a:rPr lang="en-US" dirty="0"/>
              <a:t>");</a:t>
            </a:r>
          </a:p>
          <a:p>
            <a:r>
              <a:rPr lang="en-US" dirty="0"/>
              <a:t>  u8g.drawLine(7+a, 10, 40, 55);</a:t>
            </a:r>
          </a:p>
          <a:p>
            <a:r>
              <a:rPr lang="en-US" dirty="0"/>
              <a:t>  u8g.drawLine(7+a*2, 10, 60, 55);</a:t>
            </a:r>
          </a:p>
          <a:p>
            <a:r>
              <a:rPr lang="en-US" dirty="0"/>
              <a:t>  u8g.drawLine(7+a*3, 10, 80, 55);</a:t>
            </a:r>
          </a:p>
          <a:p>
            <a:r>
              <a:rPr lang="en-US" dirty="0"/>
              <a:t>  u8g.drawLine(7+a*4, 10, 100, 55);</a:t>
            </a:r>
          </a:p>
          <a:p>
            <a:r>
              <a:rPr lang="en-US" dirty="0"/>
              <a:t>}</a:t>
            </a:r>
          </a:p>
          <a:p>
            <a:endParaRPr lang="en-US" dirty="0"/>
          </a:p>
          <a:p>
            <a:r>
              <a:rPr lang="en-US" dirty="0"/>
              <a:t>void u8g_triangle(uint8_t a) {</a:t>
            </a:r>
          </a:p>
          <a:p>
            <a:r>
              <a:rPr lang="en-US" dirty="0"/>
              <a:t>  uint16_t offset = a;</a:t>
            </a:r>
          </a:p>
          <a:p>
            <a:r>
              <a:rPr lang="en-US" dirty="0"/>
              <a:t>  u8g.drawStr( 0, 0, "</a:t>
            </a:r>
            <a:r>
              <a:rPr lang="en-US" dirty="0" err="1"/>
              <a:t>drawTriangle</a:t>
            </a:r>
            <a:r>
              <a:rPr lang="en-US" dirty="0"/>
              <a:t>");</a:t>
            </a:r>
          </a:p>
          <a:p>
            <a:r>
              <a:rPr lang="en-US" dirty="0"/>
              <a:t>  u8g.drawTriangle(14,7, 45,30, 10,40);</a:t>
            </a:r>
          </a:p>
          <a:p>
            <a:r>
              <a:rPr lang="en-US" dirty="0"/>
              <a:t>  u8g.drawTriangle(14+offset,7-offset, 45+offset,30-offset, 57+offset,10-offset);</a:t>
            </a:r>
          </a:p>
          <a:p>
            <a:r>
              <a:rPr lang="en-US" dirty="0"/>
              <a:t>  u8g.drawTriangle(57+offset*2,10, 45+offset*2,30, 86+offset*2,53);</a:t>
            </a:r>
          </a:p>
          <a:p>
            <a:r>
              <a:rPr lang="en-US" dirty="0"/>
              <a:t>  u8g.drawTriangle(10+offset,40+offset, 45+offset,30+offset, 86+offset,53+offset);</a:t>
            </a:r>
          </a:p>
          <a:p>
            <a:r>
              <a:rPr lang="en-US" dirty="0"/>
              <a:t>}</a:t>
            </a:r>
          </a:p>
          <a:p>
            <a:endParaRPr lang="en-US" dirty="0"/>
          </a:p>
          <a:p>
            <a:r>
              <a:rPr lang="en-US" dirty="0"/>
              <a:t>void u8g_ascii_1() {</a:t>
            </a:r>
          </a:p>
          <a:p>
            <a:r>
              <a:rPr lang="en-US" dirty="0"/>
              <a:t>  char s[2] = " ";</a:t>
            </a:r>
          </a:p>
          <a:p>
            <a:r>
              <a:rPr lang="en-US" dirty="0"/>
              <a:t>  uint8_t x, y;</a:t>
            </a:r>
          </a:p>
          <a:p>
            <a:r>
              <a:rPr lang="en-US" dirty="0"/>
              <a:t>  u8g.drawStr( 0, 0, "ASCII page 1");</a:t>
            </a:r>
          </a:p>
          <a:p>
            <a:r>
              <a:rPr lang="en-US" dirty="0"/>
              <a:t>  for( y = 0; y &lt; 6; y++ ) {</a:t>
            </a:r>
          </a:p>
          <a:p>
            <a:r>
              <a:rPr lang="en-US" dirty="0"/>
              <a:t>    for( x = 0; x &lt; 16; x++ ) {</a:t>
            </a:r>
          </a:p>
          <a:p>
            <a:r>
              <a:rPr lang="en-US" dirty="0"/>
              <a:t>      s[0] = y*16 + x + 32;</a:t>
            </a:r>
          </a:p>
          <a:p>
            <a:r>
              <a:rPr lang="en-US" dirty="0"/>
              <a:t>      u8g.drawStr(x*7, y*10+10, s);</a:t>
            </a:r>
          </a:p>
          <a:p>
            <a:r>
              <a:rPr lang="en-US" dirty="0"/>
              <a:t>    }</a:t>
            </a:r>
          </a:p>
          <a:p>
            <a:r>
              <a:rPr lang="en-US" dirty="0"/>
              <a:t>  }</a:t>
            </a:r>
          </a:p>
          <a:p>
            <a:r>
              <a:rPr lang="en-US" dirty="0"/>
              <a:t>}</a:t>
            </a:r>
          </a:p>
          <a:p>
            <a:endParaRPr lang="en-US" dirty="0"/>
          </a:p>
          <a:p>
            <a:r>
              <a:rPr lang="en-US" dirty="0"/>
              <a:t>void u8g_ascii_2() {</a:t>
            </a:r>
          </a:p>
          <a:p>
            <a:r>
              <a:rPr lang="en-US" dirty="0"/>
              <a:t>  char s[2] = " ";</a:t>
            </a:r>
          </a:p>
          <a:p>
            <a:r>
              <a:rPr lang="en-US" dirty="0"/>
              <a:t>  uint8_t x, y;</a:t>
            </a:r>
          </a:p>
          <a:p>
            <a:r>
              <a:rPr lang="en-US" dirty="0"/>
              <a:t>  u8g.drawStr( 0, 0, "ASCII page 2");</a:t>
            </a:r>
          </a:p>
          <a:p>
            <a:r>
              <a:rPr lang="en-US" dirty="0"/>
              <a:t>  for( y = 0; y &lt; 6; y++ ) {</a:t>
            </a:r>
          </a:p>
          <a:p>
            <a:r>
              <a:rPr lang="en-US" dirty="0"/>
              <a:t>    for( x = 0; x &lt; 16; x++ ) {</a:t>
            </a:r>
          </a:p>
          <a:p>
            <a:r>
              <a:rPr lang="en-US" dirty="0"/>
              <a:t>      s[0] = y*16 + x + 160;</a:t>
            </a:r>
          </a:p>
          <a:p>
            <a:r>
              <a:rPr lang="en-US" dirty="0"/>
              <a:t>      u8g.drawStr(x*7, y*10+10, s);</a:t>
            </a:r>
          </a:p>
          <a:p>
            <a:r>
              <a:rPr lang="en-US" dirty="0"/>
              <a:t>    }</a:t>
            </a:r>
          </a:p>
          <a:p>
            <a:r>
              <a:rPr lang="en-US" dirty="0"/>
              <a:t>  }</a:t>
            </a:r>
          </a:p>
          <a:p>
            <a:r>
              <a:rPr lang="en-US" dirty="0"/>
              <a:t>}</a:t>
            </a:r>
          </a:p>
          <a:p>
            <a:endParaRPr lang="en-US" dirty="0"/>
          </a:p>
          <a:p>
            <a:r>
              <a:rPr lang="en-US" dirty="0"/>
              <a:t>void u8g_extra_page(uint8_t a)</a:t>
            </a:r>
          </a:p>
          <a:p>
            <a:r>
              <a:rPr lang="en-US" dirty="0"/>
              <a:t>{</a:t>
            </a:r>
          </a:p>
          <a:p>
            <a:r>
              <a:rPr lang="en-US" dirty="0"/>
              <a:t>  if ( u8g.getMode() == U8G_MODE_HICOLOR || u8g.getMode() == U8G_MODE_R3G3B2) {</a:t>
            </a:r>
          </a:p>
          <a:p>
            <a:r>
              <a:rPr lang="en-US" dirty="0"/>
              <a:t>    /* draw background (area is 128x128) */</a:t>
            </a:r>
          </a:p>
          <a:p>
            <a:r>
              <a:rPr lang="en-US" dirty="0"/>
              <a:t>    u8g_uint_t r, g, b;</a:t>
            </a:r>
          </a:p>
          <a:p>
            <a:r>
              <a:rPr lang="en-US" dirty="0"/>
              <a:t>    b = a &lt;&lt; 5;</a:t>
            </a:r>
          </a:p>
          <a:p>
            <a:r>
              <a:rPr lang="en-US" dirty="0"/>
              <a:t>    for( g = 0; g &lt; 64; g++ )</a:t>
            </a:r>
          </a:p>
          <a:p>
            <a:r>
              <a:rPr lang="en-US" dirty="0"/>
              <a:t>    {</a:t>
            </a:r>
          </a:p>
          <a:p>
            <a:r>
              <a:rPr lang="en-US" dirty="0"/>
              <a:t>      for( r = 0; r &lt; 64; r++ )</a:t>
            </a:r>
          </a:p>
          <a:p>
            <a:r>
              <a:rPr lang="en-US" dirty="0"/>
              <a:t>      {</a:t>
            </a:r>
          </a:p>
          <a:p>
            <a:r>
              <a:rPr lang="en-US" dirty="0"/>
              <a:t>  u8g.setRGB(r&lt;&lt;2, g&lt;&lt;2, b );</a:t>
            </a:r>
          </a:p>
          <a:p>
            <a:r>
              <a:rPr lang="en-US" dirty="0"/>
              <a:t>  u8g.drawPixel(g, r);</a:t>
            </a:r>
          </a:p>
          <a:p>
            <a:r>
              <a:rPr lang="en-US" dirty="0"/>
              <a:t>      }</a:t>
            </a:r>
          </a:p>
          <a:p>
            <a:r>
              <a:rPr lang="en-US" dirty="0"/>
              <a:t>    }</a:t>
            </a:r>
          </a:p>
          <a:p>
            <a:r>
              <a:rPr lang="en-US" dirty="0"/>
              <a:t>    u8g.setRGB(255,255,255);</a:t>
            </a:r>
          </a:p>
          <a:p>
            <a:r>
              <a:rPr lang="en-US" dirty="0"/>
              <a:t>    u8g.drawStr( 66, 0, "Color Page");</a:t>
            </a:r>
          </a:p>
          <a:p>
            <a:r>
              <a:rPr lang="en-US" dirty="0"/>
              <a:t>  }</a:t>
            </a:r>
          </a:p>
          <a:p>
            <a:r>
              <a:rPr lang="en-US" dirty="0"/>
              <a:t>  else if ( u8g.getMode() == U8G_MODE_GRAY2BIT )</a:t>
            </a:r>
          </a:p>
          <a:p>
            <a:r>
              <a:rPr lang="en-US" dirty="0"/>
              <a:t>  {</a:t>
            </a:r>
          </a:p>
          <a:p>
            <a:r>
              <a:rPr lang="en-US" dirty="0"/>
              <a:t>    u8g.drawStr( 66, 0, "Gray Level");</a:t>
            </a:r>
          </a:p>
          <a:p>
            <a:r>
              <a:rPr lang="en-US" dirty="0"/>
              <a:t>    u8g.setColorIndex(1);</a:t>
            </a:r>
          </a:p>
          <a:p>
            <a:r>
              <a:rPr lang="en-US" dirty="0"/>
              <a:t>    u8g.drawBox(0, 4, 64, 32);    </a:t>
            </a:r>
          </a:p>
          <a:p>
            <a:r>
              <a:rPr lang="en-US" dirty="0"/>
              <a:t>    u8g.drawBox(70, 20, 4, 12);</a:t>
            </a:r>
          </a:p>
          <a:p>
            <a:r>
              <a:rPr lang="en-US" dirty="0"/>
              <a:t>    u8g.setColorIndex(2);</a:t>
            </a:r>
          </a:p>
          <a:p>
            <a:r>
              <a:rPr lang="en-US" dirty="0"/>
              <a:t>    u8g.drawBox(0+1*a, 4+1*a, 64-2*a, 32-2*a);</a:t>
            </a:r>
          </a:p>
          <a:p>
            <a:r>
              <a:rPr lang="en-US" dirty="0"/>
              <a:t>    u8g.drawBox(74, 20, 4, 12);</a:t>
            </a:r>
          </a:p>
          <a:p>
            <a:r>
              <a:rPr lang="en-US" dirty="0"/>
              <a:t>    u8g.setColorIndex(3);</a:t>
            </a:r>
          </a:p>
          <a:p>
            <a:r>
              <a:rPr lang="en-US" dirty="0"/>
              <a:t>    u8g.drawBox(0+2*a, 4+2*a, 64-4*a, 32-4*a);</a:t>
            </a:r>
          </a:p>
          <a:p>
            <a:r>
              <a:rPr lang="en-US" dirty="0"/>
              <a:t>    u8g.drawBox(78, 20, 4, 12);</a:t>
            </a:r>
          </a:p>
          <a:p>
            <a:r>
              <a:rPr lang="en-US" dirty="0"/>
              <a:t>  }</a:t>
            </a:r>
          </a:p>
          <a:p>
            <a:r>
              <a:rPr lang="en-US" dirty="0"/>
              <a:t>  else</a:t>
            </a:r>
          </a:p>
          <a:p>
            <a:r>
              <a:rPr lang="en-US" dirty="0"/>
              <a:t>  {</a:t>
            </a:r>
          </a:p>
          <a:p>
            <a:r>
              <a:rPr lang="en-US" dirty="0"/>
              <a:t>    u8g.drawStr( 0, 12, "setScale2x2");</a:t>
            </a:r>
          </a:p>
          <a:p>
            <a:r>
              <a:rPr lang="en-US" dirty="0"/>
              <a:t>    u8g.setScale2x2();</a:t>
            </a:r>
          </a:p>
          <a:p>
            <a:r>
              <a:rPr lang="en-US" dirty="0"/>
              <a:t>    u8g.drawStr( 0, 6+a, "setScale2x2");</a:t>
            </a:r>
          </a:p>
          <a:p>
            <a:r>
              <a:rPr lang="en-US" dirty="0"/>
              <a:t>    u8g.undoScale();</a:t>
            </a:r>
          </a:p>
          <a:p>
            <a:r>
              <a:rPr lang="en-US" dirty="0"/>
              <a:t>  }</a:t>
            </a:r>
          </a:p>
          <a:p>
            <a:r>
              <a:rPr lang="en-US" dirty="0"/>
              <a:t>}</a:t>
            </a:r>
          </a:p>
          <a:p>
            <a:endParaRPr lang="en-US" dirty="0"/>
          </a:p>
          <a:p>
            <a:endParaRPr lang="en-US" dirty="0"/>
          </a:p>
          <a:p>
            <a:r>
              <a:rPr lang="en-US" dirty="0"/>
              <a:t>uint8_t </a:t>
            </a:r>
            <a:r>
              <a:rPr lang="en-US" dirty="0" err="1"/>
              <a:t>draw_state</a:t>
            </a:r>
            <a:r>
              <a:rPr lang="en-US" dirty="0"/>
              <a:t> = 0;</a:t>
            </a:r>
          </a:p>
          <a:p>
            <a:endParaRPr lang="en-US" dirty="0"/>
          </a:p>
          <a:p>
            <a:r>
              <a:rPr lang="en-US" dirty="0"/>
              <a:t>void draw(void) {</a:t>
            </a:r>
          </a:p>
          <a:p>
            <a:r>
              <a:rPr lang="en-US" dirty="0"/>
              <a:t>  u8g_prepare();</a:t>
            </a:r>
          </a:p>
          <a:p>
            <a:r>
              <a:rPr lang="en-US" dirty="0"/>
              <a:t>  switch(</a:t>
            </a:r>
            <a:r>
              <a:rPr lang="en-US" dirty="0" err="1"/>
              <a:t>draw_state</a:t>
            </a:r>
            <a:r>
              <a:rPr lang="en-US" dirty="0"/>
              <a:t> &gt;&gt; 3) {</a:t>
            </a:r>
          </a:p>
          <a:p>
            <a:r>
              <a:rPr lang="en-US" dirty="0"/>
              <a:t>    case 0: u8g_box_frame(draw_state&amp;7); break;</a:t>
            </a:r>
          </a:p>
          <a:p>
            <a:r>
              <a:rPr lang="en-US" dirty="0"/>
              <a:t>    case 1: u8g_disc_circle(draw_state&amp;7); break;</a:t>
            </a:r>
          </a:p>
          <a:p>
            <a:r>
              <a:rPr lang="en-US" dirty="0"/>
              <a:t>    case 2: u8g_r_frame(draw_state&amp;7); break;</a:t>
            </a:r>
          </a:p>
          <a:p>
            <a:r>
              <a:rPr lang="en-US" dirty="0"/>
              <a:t>    case 3: u8g_string(draw_state&amp;7); break;</a:t>
            </a:r>
          </a:p>
          <a:p>
            <a:r>
              <a:rPr lang="en-US" dirty="0"/>
              <a:t>    case 4: u8g_line(draw_state&amp;7); break;</a:t>
            </a:r>
          </a:p>
          <a:p>
            <a:r>
              <a:rPr lang="en-US" dirty="0"/>
              <a:t>    case 5: u8g_triangle(draw_state&amp;7); break;</a:t>
            </a:r>
          </a:p>
          <a:p>
            <a:r>
              <a:rPr lang="en-US" dirty="0"/>
              <a:t>    case 6: u8g_ascii_1(); break;</a:t>
            </a:r>
          </a:p>
          <a:p>
            <a:r>
              <a:rPr lang="en-US" dirty="0"/>
              <a:t>    case 7: u8g_ascii_2(); break;</a:t>
            </a:r>
          </a:p>
          <a:p>
            <a:r>
              <a:rPr lang="en-US" dirty="0"/>
              <a:t>    case 8: u8g_extra_page(draw_state&amp;7); break;</a:t>
            </a:r>
          </a:p>
          <a:p>
            <a:r>
              <a:rPr lang="en-US" dirty="0"/>
              <a:t>  }</a:t>
            </a:r>
          </a:p>
          <a:p>
            <a:r>
              <a:rPr lang="en-US" dirty="0"/>
              <a:t>}</a:t>
            </a:r>
          </a:p>
          <a:p>
            <a:endParaRPr lang="en-US" dirty="0"/>
          </a:p>
          <a:p>
            <a:r>
              <a:rPr lang="en-US" dirty="0"/>
              <a:t>void setup(void) {</a:t>
            </a:r>
          </a:p>
          <a:p>
            <a:endParaRPr lang="en-US" dirty="0"/>
          </a:p>
          <a:p>
            <a:r>
              <a:rPr lang="en-US" dirty="0"/>
              <a:t>  // flip screen, if required</a:t>
            </a:r>
          </a:p>
          <a:p>
            <a:r>
              <a:rPr lang="en-US" dirty="0"/>
              <a:t>  //u8g.setRot180();</a:t>
            </a:r>
          </a:p>
          <a:p>
            <a:endParaRPr lang="en-US" dirty="0"/>
          </a:p>
          <a:p>
            <a:r>
              <a:rPr lang="en-US" dirty="0"/>
              <a:t>#if defined(ARDUINO)</a:t>
            </a:r>
          </a:p>
          <a:p>
            <a:r>
              <a:rPr lang="en-US" dirty="0"/>
              <a:t>  </a:t>
            </a:r>
            <a:r>
              <a:rPr lang="en-US" dirty="0" err="1"/>
              <a:t>pinMode</a:t>
            </a:r>
            <a:r>
              <a:rPr lang="en-US" dirty="0"/>
              <a:t>(13, OUTPUT);           </a:t>
            </a:r>
          </a:p>
          <a:p>
            <a:r>
              <a:rPr lang="en-US" dirty="0"/>
              <a:t>  </a:t>
            </a:r>
            <a:r>
              <a:rPr lang="en-US" dirty="0" err="1"/>
              <a:t>digitalWrite</a:t>
            </a:r>
            <a:r>
              <a:rPr lang="en-US" dirty="0"/>
              <a:t>(13, HIGH);  </a:t>
            </a:r>
          </a:p>
          <a:p>
            <a:r>
              <a:rPr lang="en-US" dirty="0"/>
              <a:t>#endif</a:t>
            </a:r>
          </a:p>
          <a:p>
            <a:r>
              <a:rPr lang="en-US" dirty="0"/>
              <a:t>}</a:t>
            </a:r>
          </a:p>
          <a:p>
            <a:endParaRPr lang="en-US" dirty="0"/>
          </a:p>
          <a:p>
            <a:r>
              <a:rPr lang="en-US" dirty="0"/>
              <a:t>void loop(void) {</a:t>
            </a:r>
          </a:p>
          <a:p>
            <a:r>
              <a:rPr lang="en-US" dirty="0"/>
              <a:t>  </a:t>
            </a:r>
          </a:p>
          <a:p>
            <a:r>
              <a:rPr lang="en-US" dirty="0"/>
              <a:t>  // picture loop  </a:t>
            </a:r>
          </a:p>
          <a:p>
            <a:r>
              <a:rPr lang="en-US" dirty="0"/>
              <a:t>  u8g.firstPage();  </a:t>
            </a:r>
          </a:p>
          <a:p>
            <a:r>
              <a:rPr lang="en-US" dirty="0"/>
              <a:t>  do {</a:t>
            </a:r>
          </a:p>
          <a:p>
            <a:r>
              <a:rPr lang="en-US" dirty="0"/>
              <a:t>    draw();</a:t>
            </a:r>
          </a:p>
          <a:p>
            <a:r>
              <a:rPr lang="en-US" dirty="0"/>
              <a:t>  } while( u8g.nextPage() );</a:t>
            </a:r>
          </a:p>
          <a:p>
            <a:r>
              <a:rPr lang="en-US" dirty="0"/>
              <a:t>  </a:t>
            </a:r>
          </a:p>
          <a:p>
            <a:r>
              <a:rPr lang="en-US" dirty="0"/>
              <a:t>  // increase the state</a:t>
            </a:r>
          </a:p>
          <a:p>
            <a:r>
              <a:rPr lang="en-US" dirty="0"/>
              <a:t>  </a:t>
            </a:r>
            <a:r>
              <a:rPr lang="en-US" dirty="0" err="1"/>
              <a:t>draw_state</a:t>
            </a:r>
            <a:r>
              <a:rPr lang="en-US" dirty="0"/>
              <a:t>++;</a:t>
            </a:r>
          </a:p>
          <a:p>
            <a:r>
              <a:rPr lang="en-US" dirty="0"/>
              <a:t>  if ( </a:t>
            </a:r>
            <a:r>
              <a:rPr lang="en-US" dirty="0" err="1"/>
              <a:t>draw_state</a:t>
            </a:r>
            <a:r>
              <a:rPr lang="en-US" dirty="0"/>
              <a:t> &gt;= 9*8 )</a:t>
            </a:r>
          </a:p>
          <a:p>
            <a:r>
              <a:rPr lang="en-US" dirty="0"/>
              <a:t>    </a:t>
            </a:r>
            <a:r>
              <a:rPr lang="en-US" dirty="0" err="1"/>
              <a:t>draw_state</a:t>
            </a:r>
            <a:r>
              <a:rPr lang="en-US" dirty="0"/>
              <a:t> = 0;</a:t>
            </a:r>
          </a:p>
          <a:p>
            <a:r>
              <a:rPr lang="en-US" dirty="0"/>
              <a:t>  </a:t>
            </a:r>
          </a:p>
          <a:p>
            <a:r>
              <a:rPr lang="en-US" dirty="0"/>
              <a:t>  // rebuild the picture after some delay</a:t>
            </a:r>
          </a:p>
          <a:p>
            <a:r>
              <a:rPr lang="en-US" dirty="0"/>
              <a:t>  //delay(150);</a:t>
            </a:r>
          </a:p>
          <a:p>
            <a:endParaRPr lang="en-US" dirty="0"/>
          </a:p>
          <a:p>
            <a:r>
              <a:rPr lang="en-US" dirty="0"/>
              <a:t>}</a:t>
            </a:r>
          </a:p>
        </p:txBody>
      </p:sp>
      <p:sp>
        <p:nvSpPr>
          <p:cNvPr id="4" name="Footer Placeholder 3">
            <a:extLst>
              <a:ext uri="{FF2B5EF4-FFF2-40B4-BE49-F238E27FC236}">
                <a16:creationId xmlns:a16="http://schemas.microsoft.com/office/drawing/2014/main" id="{45637828-882F-41AD-A134-8EA9436525B8}"/>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4C38DF6C-F407-4869-8EBF-0548D1B1CE20}"/>
              </a:ext>
            </a:extLst>
          </p:cNvPr>
          <p:cNvSpPr>
            <a:spLocks noGrp="1"/>
          </p:cNvSpPr>
          <p:nvPr>
            <p:ph type="sldNum" sz="quarter" idx="12"/>
          </p:nvPr>
        </p:nvSpPr>
        <p:spPr/>
        <p:txBody>
          <a:bodyPr/>
          <a:lstStyle/>
          <a:p>
            <a:fld id="{631F0FDA-441F-40A7-A3B9-C27C9EEEED98}" type="slidenum">
              <a:rPr lang="en-US" smtClean="0"/>
              <a:t>124</a:t>
            </a:fld>
            <a:endParaRPr lang="en-US"/>
          </a:p>
        </p:txBody>
      </p:sp>
    </p:spTree>
    <p:extLst>
      <p:ext uri="{BB962C8B-B14F-4D97-AF65-F5344CB8AC3E}">
        <p14:creationId xmlns:p14="http://schemas.microsoft.com/office/powerpoint/2010/main" val="28924864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CAFF-3BAD-47F0-9719-C136E70AF476}"/>
              </a:ext>
            </a:extLst>
          </p:cNvPr>
          <p:cNvSpPr>
            <a:spLocks noGrp="1"/>
          </p:cNvSpPr>
          <p:nvPr>
            <p:ph type="title"/>
          </p:nvPr>
        </p:nvSpPr>
        <p:spPr/>
        <p:txBody>
          <a:bodyPr/>
          <a:lstStyle/>
          <a:p>
            <a:r>
              <a:rPr lang="en-US" dirty="0"/>
              <a:t>LCD12864</a:t>
            </a:r>
          </a:p>
        </p:txBody>
      </p:sp>
      <p:sp>
        <p:nvSpPr>
          <p:cNvPr id="3" name="Content Placeholder 2">
            <a:extLst>
              <a:ext uri="{FF2B5EF4-FFF2-40B4-BE49-F238E27FC236}">
                <a16:creationId xmlns:a16="http://schemas.microsoft.com/office/drawing/2014/main" id="{A73B8535-01F3-46EB-AE20-6C0D271E9224}"/>
              </a:ext>
            </a:extLst>
          </p:cNvPr>
          <p:cNvSpPr>
            <a:spLocks noGrp="1"/>
          </p:cNvSpPr>
          <p:nvPr>
            <p:ph idx="1"/>
          </p:nvPr>
        </p:nvSpPr>
        <p:spPr>
          <a:xfrm>
            <a:off x="628650" y="1533525"/>
            <a:ext cx="3412950" cy="4643438"/>
          </a:xfrm>
        </p:spPr>
        <p:txBody>
          <a:bodyPr>
            <a:normAutofit fontScale="70000" lnSpcReduction="20000"/>
          </a:bodyPr>
          <a:lstStyle/>
          <a:p>
            <a:r>
              <a:rPr lang="en-US" dirty="0">
                <a:hlinkClick r:id="rId2"/>
              </a:rPr>
              <a:t>https://www.electronicshub.org/interfacing-128x64-graphical-lcd-with-arduino/</a:t>
            </a:r>
            <a:r>
              <a:rPr lang="en-US" dirty="0"/>
              <a:t> </a:t>
            </a:r>
          </a:p>
          <a:p>
            <a:pPr algn="l"/>
            <a:r>
              <a:rPr lang="en-US" b="0" i="0" dirty="0">
                <a:solidFill>
                  <a:srgbClr val="000000"/>
                </a:solidFill>
                <a:effectLst/>
                <a:latin typeface="Times New Roman" panose="02020603050405020304" pitchFamily="18" charset="0"/>
              </a:rPr>
              <a:t>..consists of ST7920 Controller. It is manufactured by </a:t>
            </a:r>
            <a:r>
              <a:rPr lang="en-US" b="0" i="0" dirty="0" err="1">
                <a:solidFill>
                  <a:srgbClr val="000000"/>
                </a:solidFill>
                <a:effectLst/>
                <a:latin typeface="Times New Roman" panose="02020603050405020304" pitchFamily="18" charset="0"/>
              </a:rPr>
              <a:t>Sitronix</a:t>
            </a:r>
            <a:r>
              <a:rPr lang="en-US" b="0" i="0" dirty="0">
                <a:solidFill>
                  <a:srgbClr val="000000"/>
                </a:solidFill>
                <a:effectLst/>
                <a:latin typeface="Times New Roman" panose="02020603050405020304" pitchFamily="18" charset="0"/>
              </a:rPr>
              <a:t> and supports three types of bus interfaces i.e., 8-bit mode, 4-bit mode and Serial interface.</a:t>
            </a:r>
          </a:p>
          <a:p>
            <a:pPr algn="l"/>
            <a:r>
              <a:rPr lang="en-US" b="1" i="0" dirty="0">
                <a:solidFill>
                  <a:srgbClr val="000000"/>
                </a:solidFill>
                <a:effectLst/>
                <a:latin typeface="Times New Roman" panose="02020603050405020304" pitchFamily="18" charset="0"/>
              </a:rPr>
              <a:t>Hardware Connections</a:t>
            </a:r>
          </a:p>
          <a:p>
            <a:pPr algn="l"/>
            <a:r>
              <a:rPr lang="en-US" b="0" i="0" dirty="0">
                <a:solidFill>
                  <a:srgbClr val="000000"/>
                </a:solidFill>
                <a:effectLst/>
                <a:latin typeface="Times New Roman" panose="02020603050405020304" pitchFamily="18" charset="0"/>
              </a:rPr>
              <a:t>There are three different ways in which you can interface the Graphical LCD with Arduino. They are:</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4-bit Parallel Mode</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8-bit Parallel Mode</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Serial Mode</a:t>
            </a:r>
          </a:p>
          <a:p>
            <a:endParaRPr lang="en-US" dirty="0"/>
          </a:p>
        </p:txBody>
      </p:sp>
      <p:sp>
        <p:nvSpPr>
          <p:cNvPr id="4" name="Footer Placeholder 3">
            <a:extLst>
              <a:ext uri="{FF2B5EF4-FFF2-40B4-BE49-F238E27FC236}">
                <a16:creationId xmlns:a16="http://schemas.microsoft.com/office/drawing/2014/main" id="{1D7EEC08-8760-4E1C-A269-B92B64376A51}"/>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9A7DB275-0CD1-486E-961F-7EC8E742CB4F}"/>
              </a:ext>
            </a:extLst>
          </p:cNvPr>
          <p:cNvSpPr>
            <a:spLocks noGrp="1"/>
          </p:cNvSpPr>
          <p:nvPr>
            <p:ph type="sldNum" sz="quarter" idx="12"/>
          </p:nvPr>
        </p:nvSpPr>
        <p:spPr/>
        <p:txBody>
          <a:bodyPr/>
          <a:lstStyle/>
          <a:p>
            <a:fld id="{631F0FDA-441F-40A7-A3B9-C27C9EEEED98}" type="slidenum">
              <a:rPr lang="en-US" smtClean="0"/>
              <a:t>125</a:t>
            </a:fld>
            <a:endParaRPr lang="en-US"/>
          </a:p>
        </p:txBody>
      </p:sp>
      <p:pic>
        <p:nvPicPr>
          <p:cNvPr id="7" name="Picture 6">
            <a:extLst>
              <a:ext uri="{FF2B5EF4-FFF2-40B4-BE49-F238E27FC236}">
                <a16:creationId xmlns:a16="http://schemas.microsoft.com/office/drawing/2014/main" id="{8CAE6F1D-3DF2-4088-9D69-2FBA93AEAA63}"/>
              </a:ext>
            </a:extLst>
          </p:cNvPr>
          <p:cNvPicPr>
            <a:picLocks noChangeAspect="1"/>
          </p:cNvPicPr>
          <p:nvPr/>
        </p:nvPicPr>
        <p:blipFill>
          <a:blip r:embed="rId3"/>
          <a:stretch>
            <a:fillRect/>
          </a:stretch>
        </p:blipFill>
        <p:spPr>
          <a:xfrm>
            <a:off x="4362450" y="459693"/>
            <a:ext cx="3505200" cy="1526953"/>
          </a:xfrm>
          <a:prstGeom prst="rect">
            <a:avLst/>
          </a:prstGeom>
        </p:spPr>
      </p:pic>
      <p:pic>
        <p:nvPicPr>
          <p:cNvPr id="9" name="Picture 8">
            <a:extLst>
              <a:ext uri="{FF2B5EF4-FFF2-40B4-BE49-F238E27FC236}">
                <a16:creationId xmlns:a16="http://schemas.microsoft.com/office/drawing/2014/main" id="{BFA8475A-E0C5-4C11-A5AC-6807B10A8A11}"/>
              </a:ext>
            </a:extLst>
          </p:cNvPr>
          <p:cNvPicPr>
            <a:picLocks noChangeAspect="1"/>
          </p:cNvPicPr>
          <p:nvPr/>
        </p:nvPicPr>
        <p:blipFill>
          <a:blip r:embed="rId4"/>
          <a:stretch>
            <a:fillRect/>
          </a:stretch>
        </p:blipFill>
        <p:spPr>
          <a:xfrm>
            <a:off x="2029965" y="823230"/>
            <a:ext cx="7157952" cy="4989513"/>
          </a:xfrm>
          <a:prstGeom prst="rect">
            <a:avLst/>
          </a:prstGeom>
        </p:spPr>
      </p:pic>
      <p:pic>
        <p:nvPicPr>
          <p:cNvPr id="1026" name="Picture 2" descr="LCD12864 Library | 86Duino">
            <a:extLst>
              <a:ext uri="{FF2B5EF4-FFF2-40B4-BE49-F238E27FC236}">
                <a16:creationId xmlns:a16="http://schemas.microsoft.com/office/drawing/2014/main" id="{EDDD2C89-1834-4429-BF0F-0EE2D7A97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80" y="681037"/>
            <a:ext cx="4100941" cy="349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9666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A823-CFA6-48C3-B177-26C909858018}"/>
              </a:ext>
            </a:extLst>
          </p:cNvPr>
          <p:cNvSpPr>
            <a:spLocks noGrp="1"/>
          </p:cNvSpPr>
          <p:nvPr>
            <p:ph type="title"/>
          </p:nvPr>
        </p:nvSpPr>
        <p:spPr/>
        <p:txBody>
          <a:bodyPr>
            <a:normAutofit fontScale="90000"/>
          </a:bodyPr>
          <a:lstStyle/>
          <a:p>
            <a:r>
              <a:rPr lang="en-US" dirty="0">
                <a:hlinkClick r:id="rId2"/>
              </a:rPr>
              <a:t>https://electropeak.com/learn/interfacing-128x64-graphical-lcd-display-with-arduino/</a:t>
            </a:r>
            <a:r>
              <a:rPr lang="en-US" dirty="0"/>
              <a:t>  (graphic demo code)</a:t>
            </a:r>
          </a:p>
        </p:txBody>
      </p:sp>
      <p:sp>
        <p:nvSpPr>
          <p:cNvPr id="3" name="Content Placeholder 2">
            <a:extLst>
              <a:ext uri="{FF2B5EF4-FFF2-40B4-BE49-F238E27FC236}">
                <a16:creationId xmlns:a16="http://schemas.microsoft.com/office/drawing/2014/main" id="{8407E67E-C6B8-48F1-9DEE-9AF9D89FF55C}"/>
              </a:ext>
            </a:extLst>
          </p:cNvPr>
          <p:cNvSpPr>
            <a:spLocks noGrp="1"/>
          </p:cNvSpPr>
          <p:nvPr>
            <p:ph idx="1"/>
          </p:nvPr>
        </p:nvSpPr>
        <p:spPr/>
        <p:txBody>
          <a:bodyPr>
            <a:normAutofit fontScale="25000" lnSpcReduction="20000"/>
          </a:bodyPr>
          <a:lstStyle/>
          <a:p>
            <a:r>
              <a:rPr lang="en-US" dirty="0"/>
              <a:t>// khwong 2022.2.25,  2020 July 11,See http://misclab.umeoce.maine.edu/boss/Arduino/bensguides/DS3231_Arduino_Clock_Instructions.pdf</a:t>
            </a:r>
          </a:p>
          <a:p>
            <a:r>
              <a:rPr lang="en-US" dirty="0"/>
              <a:t>/*  khwong 2020 march 22, </a:t>
            </a:r>
            <a:r>
              <a:rPr lang="en-US" dirty="0" err="1"/>
              <a:t>cimbining</a:t>
            </a:r>
            <a:r>
              <a:rPr lang="en-US" dirty="0"/>
              <a:t> DS3231+LCD+serail-port display</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a:t>
            </a:r>
          </a:p>
          <a:p>
            <a:r>
              <a:rPr lang="en-US" dirty="0"/>
              <a:t>  Eric </a:t>
            </a:r>
            <a:r>
              <a:rPr lang="en-US" dirty="0" err="1"/>
              <a:t>Ayars</a:t>
            </a:r>
            <a:endParaRPr lang="en-US" dirty="0"/>
          </a:p>
          <a:p>
            <a:r>
              <a:rPr lang="en-US" dirty="0"/>
              <a:t>  4/11</a:t>
            </a:r>
          </a:p>
          <a:p>
            <a:r>
              <a:rPr lang="en-US" dirty="0"/>
              <a:t>  Test/demo of read routines for a DS3231 RTC.</a:t>
            </a:r>
          </a:p>
          <a:p>
            <a:r>
              <a:rPr lang="en-US" dirty="0"/>
              <a:t>  Turn on the serial monitor after loading this to check if things are</a:t>
            </a:r>
          </a:p>
          <a:p>
            <a:r>
              <a:rPr lang="en-US" dirty="0"/>
              <a:t>  working as they should.</a:t>
            </a:r>
          </a:p>
          <a:p>
            <a:r>
              <a:rPr lang="en-US" dirty="0"/>
              <a:t>*/</a:t>
            </a:r>
          </a:p>
          <a:p>
            <a:endParaRPr lang="en-US" dirty="0"/>
          </a:p>
          <a:p>
            <a:r>
              <a:rPr lang="en-US" dirty="0"/>
              <a:t>/*</a:t>
            </a:r>
          </a:p>
          <a:p>
            <a:r>
              <a:rPr lang="en-US" dirty="0"/>
              <a:t>  DS3231_test.pde</a:t>
            </a:r>
          </a:p>
          <a:p>
            <a:r>
              <a:rPr lang="en-US" dirty="0"/>
              <a:t>  Eric </a:t>
            </a:r>
            <a:r>
              <a:rPr lang="en-US" dirty="0" err="1"/>
              <a:t>Ayars</a:t>
            </a:r>
            <a:endParaRPr lang="en-US" dirty="0"/>
          </a:p>
          <a:p>
            <a:r>
              <a:rPr lang="en-US" dirty="0"/>
              <a:t>  4/11</a:t>
            </a:r>
          </a:p>
          <a:p>
            <a:endParaRPr lang="en-US" dirty="0"/>
          </a:p>
          <a:p>
            <a:r>
              <a:rPr lang="en-US" dirty="0"/>
              <a:t>  Test/demo of read routines for a DS3231 RTC.</a:t>
            </a:r>
          </a:p>
          <a:p>
            <a:endParaRPr lang="en-US" dirty="0"/>
          </a:p>
          <a:p>
            <a:r>
              <a:rPr lang="en-US" dirty="0"/>
              <a:t>  Turn on the serial monitor after loading this to check if things are</a:t>
            </a:r>
          </a:p>
          <a:p>
            <a:r>
              <a:rPr lang="en-US" dirty="0"/>
              <a:t>  working as they should.</a:t>
            </a:r>
          </a:p>
          <a:p>
            <a:endParaRPr lang="en-US" dirty="0"/>
          </a:p>
          <a:p>
            <a:r>
              <a:rPr lang="en-US" dirty="0"/>
              <a:t>*/</a:t>
            </a:r>
          </a:p>
          <a:p>
            <a:r>
              <a:rPr lang="en-US" dirty="0"/>
              <a:t>////////////////////////  LCD //////////////////////</a:t>
            </a:r>
          </a:p>
          <a:p>
            <a:r>
              <a:rPr lang="en-US" dirty="0"/>
              <a:t>#include &lt;</a:t>
            </a:r>
            <a:r>
              <a:rPr lang="en-US" dirty="0" err="1"/>
              <a:t>Wire.h</a:t>
            </a:r>
            <a:r>
              <a:rPr lang="en-US" dirty="0"/>
              <a:t>&gt;</a:t>
            </a:r>
          </a:p>
          <a:p>
            <a:r>
              <a:rPr lang="en-US" dirty="0"/>
              <a:t>#include "</a:t>
            </a:r>
            <a:r>
              <a:rPr lang="en-US" dirty="0" err="1"/>
              <a:t>DHT.h</a:t>
            </a:r>
            <a:r>
              <a:rPr lang="en-US" dirty="0"/>
              <a:t>"</a:t>
            </a:r>
          </a:p>
          <a:p>
            <a:r>
              <a:rPr lang="en-US" dirty="0"/>
              <a:t>#define DHTPIN 7</a:t>
            </a:r>
          </a:p>
          <a:p>
            <a:r>
              <a:rPr lang="en-US" dirty="0"/>
              <a:t>#define DHTTYPE DHT11</a:t>
            </a:r>
          </a:p>
          <a:p>
            <a:endParaRPr lang="en-US" dirty="0"/>
          </a:p>
          <a:p>
            <a:r>
              <a:rPr lang="en-US" dirty="0"/>
              <a:t>DHT </a:t>
            </a:r>
            <a:r>
              <a:rPr lang="en-US" dirty="0" err="1"/>
              <a:t>dht</a:t>
            </a:r>
            <a:r>
              <a:rPr lang="en-US" dirty="0"/>
              <a:t>(DHTPIN, DHTTYPE);</a:t>
            </a:r>
          </a:p>
          <a:p>
            <a:endParaRPr lang="en-US" dirty="0"/>
          </a:p>
          <a:p>
            <a:r>
              <a:rPr lang="en-US" dirty="0"/>
              <a:t>#include &lt;LiquidCrystal_I2C.h&gt;</a:t>
            </a:r>
          </a:p>
          <a:p>
            <a:r>
              <a:rPr lang="en-US" dirty="0"/>
              <a:t>LiquidCrystal_I2C lcd(0x27, 16, 2);</a:t>
            </a:r>
          </a:p>
          <a:p>
            <a:r>
              <a:rPr lang="en-US" dirty="0"/>
              <a:t>// set the LCD address to 0x27 for a 16 chars and 2 line display</a:t>
            </a:r>
          </a:p>
          <a:p>
            <a:r>
              <a:rPr lang="en-US" dirty="0"/>
              <a:t>//LiquidCrystal_I2C lcd(0x3F,20,2);  // set the LCD address to 0x27 for a 16 chars and 2 line display</a:t>
            </a:r>
          </a:p>
          <a:p>
            <a:r>
              <a:rPr lang="en-US" dirty="0"/>
              <a:t>//LiquidCrystal_I2C lcd(0x3F,16,2);  // set the LCD address to 0x27 for a 16 chars and 2 line display</a:t>
            </a:r>
          </a:p>
          <a:p>
            <a:endParaRPr lang="en-US" dirty="0"/>
          </a:p>
          <a:p>
            <a:r>
              <a:rPr lang="en-US" dirty="0"/>
              <a:t>void setup()</a:t>
            </a:r>
          </a:p>
          <a:p>
            <a:endParaRPr lang="en-US" dirty="0"/>
          </a:p>
          <a:p>
            <a:r>
              <a:rPr lang="en-US" dirty="0"/>
              <a:t>{ </a:t>
            </a:r>
            <a:r>
              <a:rPr lang="en-US" dirty="0" err="1"/>
              <a:t>Serial.begin</a:t>
            </a:r>
            <a:r>
              <a:rPr lang="en-US" dirty="0"/>
              <a:t>(9600);</a:t>
            </a:r>
          </a:p>
          <a:p>
            <a:r>
              <a:rPr lang="en-US" dirty="0"/>
              <a:t>  </a:t>
            </a:r>
            <a:r>
              <a:rPr lang="en-US" dirty="0" err="1"/>
              <a:t>lcd.init</a:t>
            </a:r>
            <a:r>
              <a:rPr lang="en-US" dirty="0"/>
              <a:t>();                      // initialize the lcd</a:t>
            </a:r>
          </a:p>
          <a:p>
            <a:r>
              <a:rPr lang="en-US" dirty="0"/>
              <a:t>  </a:t>
            </a:r>
            <a:r>
              <a:rPr lang="en-US" dirty="0" err="1"/>
              <a:t>lcd.backlight</a:t>
            </a:r>
            <a:r>
              <a:rPr lang="en-US" dirty="0"/>
              <a:t>();</a:t>
            </a:r>
          </a:p>
          <a:p>
            <a:r>
              <a:rPr lang="en-US" dirty="0"/>
              <a:t>  </a:t>
            </a:r>
            <a:r>
              <a:rPr lang="en-US" dirty="0" err="1"/>
              <a:t>lcd.setCursor</a:t>
            </a:r>
            <a:r>
              <a:rPr lang="en-US" dirty="0"/>
              <a:t>(3, 0); //first row: line 0,cursor index 3. first </a:t>
            </a:r>
            <a:r>
              <a:rPr lang="en-US" dirty="0" err="1"/>
              <a:t>postion</a:t>
            </a:r>
            <a:r>
              <a:rPr lang="en-US" dirty="0"/>
              <a:t> is index 0</a:t>
            </a:r>
          </a:p>
          <a:p>
            <a:r>
              <a:rPr lang="en-US" dirty="0"/>
              <a:t>  </a:t>
            </a:r>
            <a:r>
              <a:rPr lang="en-US" dirty="0" err="1"/>
              <a:t>lcd.print</a:t>
            </a:r>
            <a:r>
              <a:rPr lang="en-US" dirty="0"/>
              <a:t>("Hello, world!");</a:t>
            </a:r>
          </a:p>
          <a:p>
            <a:r>
              <a:rPr lang="en-US" dirty="0"/>
              <a:t>  </a:t>
            </a:r>
            <a:r>
              <a:rPr lang="en-US" dirty="0" err="1"/>
              <a:t>lcd.setCursor</a:t>
            </a:r>
            <a:r>
              <a:rPr lang="en-US" dirty="0"/>
              <a:t>(2, 1); //second row : line 1, position index 2</a:t>
            </a:r>
          </a:p>
          <a:p>
            <a:r>
              <a:rPr lang="en-US" dirty="0"/>
              <a:t>  </a:t>
            </a:r>
            <a:r>
              <a:rPr lang="en-US" dirty="0" err="1"/>
              <a:t>lcd.print</a:t>
            </a:r>
            <a:r>
              <a:rPr lang="en-US" dirty="0"/>
              <a:t>("from KH WONG");</a:t>
            </a:r>
          </a:p>
          <a:p>
            <a:r>
              <a:rPr lang="en-US" dirty="0"/>
              <a:t>  delay(500);</a:t>
            </a:r>
          </a:p>
          <a:p>
            <a:r>
              <a:rPr lang="en-US" dirty="0"/>
              <a:t>  </a:t>
            </a:r>
            <a:r>
              <a:rPr lang="en-US" dirty="0" err="1"/>
              <a:t>lcd.clear</a:t>
            </a:r>
            <a:r>
              <a:rPr lang="en-US" dirty="0"/>
              <a:t> ();</a:t>
            </a:r>
          </a:p>
          <a:p>
            <a:r>
              <a:rPr lang="en-US" dirty="0"/>
              <a:t>  ////////////////////////////////</a:t>
            </a:r>
          </a:p>
          <a:p>
            <a:r>
              <a:rPr lang="en-US" dirty="0"/>
              <a:t>  setup_new_time_RTC_DS3231();// if you want to change the time////////////////</a:t>
            </a:r>
          </a:p>
          <a:p>
            <a:r>
              <a:rPr lang="en-US" dirty="0"/>
              <a:t>  </a:t>
            </a:r>
            <a:r>
              <a:rPr lang="en-US" dirty="0" err="1"/>
              <a:t>Serial.println</a:t>
            </a:r>
            <a:r>
              <a:rPr lang="en-US" dirty="0"/>
              <a:t>("</a:t>
            </a:r>
            <a:r>
              <a:rPr lang="en-US" dirty="0" err="1"/>
              <a:t>DHTxx</a:t>
            </a:r>
            <a:r>
              <a:rPr lang="en-US" dirty="0"/>
              <a:t> test!");</a:t>
            </a:r>
          </a:p>
          <a:p>
            <a:r>
              <a:rPr lang="en-US" dirty="0"/>
              <a:t>  </a:t>
            </a:r>
            <a:r>
              <a:rPr lang="en-US" dirty="0" err="1"/>
              <a:t>dht.begin</a:t>
            </a:r>
            <a:r>
              <a:rPr lang="en-US" dirty="0"/>
              <a:t>();</a:t>
            </a:r>
          </a:p>
          <a:p>
            <a:endParaRPr lang="en-US" dirty="0"/>
          </a:p>
          <a:p>
            <a:r>
              <a:rPr lang="en-US" dirty="0"/>
              <a:t>}</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setup_new_time_RTC_DS3231() {</a:t>
            </a:r>
          </a:p>
          <a:p>
            <a:endParaRPr lang="en-US" dirty="0"/>
          </a:p>
          <a:p>
            <a:r>
              <a:rPr lang="en-US" dirty="0"/>
              <a:t>  //  </a:t>
            </a:r>
            <a:r>
              <a:rPr lang="en-US" dirty="0" err="1"/>
              <a:t>Clock.setSecond</a:t>
            </a:r>
            <a:r>
              <a:rPr lang="en-US" dirty="0"/>
              <a:t>(50);//Set the second</a:t>
            </a:r>
          </a:p>
          <a:p>
            <a:r>
              <a:rPr lang="en-US" dirty="0"/>
              <a:t>  //</a:t>
            </a:r>
            <a:r>
              <a:rPr lang="en-US" dirty="0" err="1"/>
              <a:t>Clock.setMinute</a:t>
            </a:r>
            <a:r>
              <a:rPr lang="en-US" dirty="0"/>
              <a:t>(23);//Set the minute</a:t>
            </a:r>
          </a:p>
          <a:p>
            <a:r>
              <a:rPr lang="en-US" dirty="0"/>
              <a:t>  //</a:t>
            </a:r>
            <a:r>
              <a:rPr lang="en-US" dirty="0" err="1"/>
              <a:t>Clock.setHour</a:t>
            </a:r>
            <a:r>
              <a:rPr lang="en-US" dirty="0"/>
              <a:t>(13); //Set the hour</a:t>
            </a:r>
          </a:p>
          <a:p>
            <a:r>
              <a:rPr lang="en-US" dirty="0"/>
              <a:t>  // </a:t>
            </a:r>
            <a:r>
              <a:rPr lang="en-US" dirty="0" err="1"/>
              <a:t>Clock.setDoW</a:t>
            </a:r>
            <a:r>
              <a:rPr lang="en-US" dirty="0"/>
              <a:t>(2); //Set the day of the week</a:t>
            </a:r>
          </a:p>
          <a:p>
            <a:r>
              <a:rPr lang="en-US" dirty="0"/>
              <a:t>  //  </a:t>
            </a:r>
            <a:r>
              <a:rPr lang="en-US" dirty="0" err="1"/>
              <a:t>Clock.setDate</a:t>
            </a:r>
            <a:r>
              <a:rPr lang="en-US" dirty="0"/>
              <a:t>(22); //Set the date of the month</a:t>
            </a:r>
          </a:p>
          <a:p>
            <a:r>
              <a:rPr lang="en-US" dirty="0"/>
              <a:t>  //  </a:t>
            </a:r>
            <a:r>
              <a:rPr lang="en-US" dirty="0" err="1"/>
              <a:t>Clock.setMonth</a:t>
            </a:r>
            <a:r>
              <a:rPr lang="en-US" dirty="0"/>
              <a:t>(2); //Set the month of the year</a:t>
            </a:r>
          </a:p>
          <a:p>
            <a:r>
              <a:rPr lang="en-US" dirty="0"/>
              <a:t>  //  </a:t>
            </a:r>
            <a:r>
              <a:rPr lang="en-US" dirty="0" err="1"/>
              <a:t>Clock.setYear</a:t>
            </a:r>
            <a:r>
              <a:rPr lang="en-US" dirty="0"/>
              <a:t>(22); //Set the year (Last two digits of the year)</a:t>
            </a:r>
          </a:p>
          <a:p>
            <a:endParaRPr lang="en-US" dirty="0"/>
          </a:p>
          <a:p>
            <a:r>
              <a:rPr lang="en-US" dirty="0"/>
              <a:t>}</a:t>
            </a:r>
          </a:p>
          <a:p>
            <a:endParaRPr lang="en-US" dirty="0"/>
          </a:p>
          <a:p>
            <a:r>
              <a:rPr lang="en-US" dirty="0"/>
              <a:t>//For clock hour/min/sec display , LCD cursor position: col= 0 to 15, 2 row=0,1;</a:t>
            </a:r>
          </a:p>
          <a:p>
            <a:r>
              <a:rPr lang="en-US" dirty="0"/>
              <a:t>void LCD2x16_print_2digit(int col, int row, int </a:t>
            </a:r>
            <a:r>
              <a:rPr lang="en-US" dirty="0" err="1"/>
              <a:t>val</a:t>
            </a:r>
            <a:r>
              <a:rPr lang="en-US" dirty="0"/>
              <a:t>) {</a:t>
            </a:r>
          </a:p>
          <a:p>
            <a:r>
              <a:rPr lang="en-US" dirty="0"/>
              <a:t>  if (</a:t>
            </a:r>
            <a:r>
              <a:rPr lang="en-US" dirty="0" err="1"/>
              <a:t>val</a:t>
            </a:r>
            <a:r>
              <a:rPr lang="en-US" dirty="0"/>
              <a:t> &lt;= 9) //special treatment to add prefix 0</a:t>
            </a:r>
          </a:p>
          <a:p>
            <a:r>
              <a:rPr lang="en-US" dirty="0"/>
              <a:t>  { </a:t>
            </a:r>
            <a:r>
              <a:rPr lang="en-US" dirty="0" err="1"/>
              <a:t>lcd.setCursor</a:t>
            </a:r>
            <a:r>
              <a:rPr lang="en-US" dirty="0"/>
              <a:t>(col, row);</a:t>
            </a:r>
          </a:p>
          <a:p>
            <a:r>
              <a:rPr lang="en-US" dirty="0"/>
              <a:t>    </a:t>
            </a:r>
            <a:r>
              <a:rPr lang="en-US" dirty="0" err="1"/>
              <a:t>lcd.print</a:t>
            </a:r>
            <a:r>
              <a:rPr lang="en-US" dirty="0"/>
              <a:t>("0");</a:t>
            </a:r>
          </a:p>
          <a:p>
            <a:r>
              <a:rPr lang="en-US" dirty="0"/>
              <a:t>    </a:t>
            </a:r>
            <a:r>
              <a:rPr lang="en-US" dirty="0" err="1"/>
              <a:t>lcd.setCursor</a:t>
            </a:r>
            <a:r>
              <a:rPr lang="en-US" dirty="0"/>
              <a:t>(col + 1, row);</a:t>
            </a:r>
          </a:p>
          <a:p>
            <a:r>
              <a:rPr lang="en-US" dirty="0"/>
              <a:t>    </a:t>
            </a:r>
            <a:r>
              <a:rPr lang="en-US" dirty="0" err="1"/>
              <a:t>lcd.print</a:t>
            </a:r>
            <a:r>
              <a:rPr lang="en-US" dirty="0"/>
              <a:t>(</a:t>
            </a:r>
            <a:r>
              <a:rPr lang="en-US" dirty="0" err="1"/>
              <a:t>val</a:t>
            </a:r>
            <a:r>
              <a:rPr lang="en-US" dirty="0"/>
              <a:t>);</a:t>
            </a:r>
          </a:p>
          <a:p>
            <a:r>
              <a:rPr lang="en-US" dirty="0"/>
              <a:t>  }</a:t>
            </a:r>
          </a:p>
          <a:p>
            <a:r>
              <a:rPr lang="en-US" dirty="0"/>
              <a:t>  else</a:t>
            </a:r>
          </a:p>
          <a:p>
            <a:r>
              <a:rPr lang="en-US" dirty="0"/>
              <a:t>  { </a:t>
            </a:r>
            <a:r>
              <a:rPr lang="en-US" dirty="0" err="1"/>
              <a:t>lcd.setCursor</a:t>
            </a:r>
            <a:r>
              <a:rPr lang="en-US" dirty="0"/>
              <a:t>(col, row);</a:t>
            </a:r>
          </a:p>
          <a:p>
            <a:r>
              <a:rPr lang="en-US" dirty="0"/>
              <a:t>    </a:t>
            </a:r>
            <a:r>
              <a:rPr lang="en-US" dirty="0" err="1"/>
              <a:t>lcd.print</a:t>
            </a:r>
            <a:r>
              <a:rPr lang="en-US" dirty="0"/>
              <a:t>(</a:t>
            </a:r>
            <a:r>
              <a:rPr lang="en-US" dirty="0" err="1"/>
              <a:t>val</a:t>
            </a:r>
            <a:r>
              <a:rPr lang="en-US" dirty="0"/>
              <a:t>);</a:t>
            </a:r>
          </a:p>
          <a:p>
            <a:r>
              <a:rPr lang="en-US" dirty="0"/>
              <a:t>  }</a:t>
            </a:r>
          </a:p>
          <a:p>
            <a:r>
              <a:rPr lang="en-US" dirty="0"/>
              <a:t>}</a:t>
            </a:r>
          </a:p>
          <a:p>
            <a:endParaRPr lang="en-US" dirty="0"/>
          </a:p>
          <a:p>
            <a:r>
              <a:rPr lang="en-US" dirty="0"/>
              <a:t>int count;</a:t>
            </a:r>
          </a:p>
          <a:p>
            <a:r>
              <a:rPr lang="en-US" dirty="0"/>
              <a:t>float dht11_temperature , dht11_humidity; // make global</a:t>
            </a:r>
          </a:p>
          <a:p>
            <a:r>
              <a:rPr lang="en-US" dirty="0"/>
              <a:t>//////////////////////////////////////////////////////////////</a:t>
            </a:r>
          </a:p>
          <a:p>
            <a:r>
              <a:rPr lang="en-US" dirty="0"/>
              <a:t>void loop() {</a:t>
            </a:r>
          </a:p>
          <a:p>
            <a:r>
              <a:rPr lang="en-US" dirty="0"/>
              <a:t>  delay(1000); // run once in  1 sec , give enough time for reading DHT.read11</a:t>
            </a:r>
          </a:p>
          <a:p>
            <a:r>
              <a:rPr lang="en-US" dirty="0"/>
              <a:t>  count++; //since the loop is executed once in 1 second, 1 sec delay </a:t>
            </a:r>
            <a:r>
              <a:rPr lang="en-US" dirty="0" err="1"/>
              <a:t>loopo</a:t>
            </a:r>
            <a:r>
              <a:rPr lang="en-US" dirty="0"/>
              <a:t> at</a:t>
            </a:r>
          </a:p>
          <a:p>
            <a:r>
              <a:rPr lang="en-US" dirty="0"/>
              <a:t>  //  int </a:t>
            </a:r>
            <a:r>
              <a:rPr lang="en-US" dirty="0" err="1"/>
              <a:t>chk</a:t>
            </a:r>
            <a:r>
              <a:rPr lang="en-US" dirty="0"/>
              <a:t> = DHT.read11(DHT11_PIN);</a:t>
            </a:r>
          </a:p>
          <a:p>
            <a:r>
              <a:rPr lang="en-US" dirty="0"/>
              <a:t>  if (count &gt;= 3) // read at a period</a:t>
            </a:r>
          </a:p>
          <a:p>
            <a:r>
              <a:rPr lang="en-US" dirty="0"/>
              <a:t>  {</a:t>
            </a:r>
          </a:p>
          <a:p>
            <a:r>
              <a:rPr lang="en-US" dirty="0"/>
              <a:t>    dht11_temperature  = </a:t>
            </a:r>
            <a:r>
              <a:rPr lang="en-US" dirty="0" err="1"/>
              <a:t>dht.readTemperature</a:t>
            </a:r>
            <a:r>
              <a:rPr lang="en-US" dirty="0"/>
              <a:t>();</a:t>
            </a:r>
          </a:p>
          <a:p>
            <a:r>
              <a:rPr lang="en-US" dirty="0"/>
              <a:t>    dht11_humidity = </a:t>
            </a:r>
            <a:r>
              <a:rPr lang="en-US" dirty="0" err="1"/>
              <a:t>dht.readHumidity</a:t>
            </a:r>
            <a:r>
              <a:rPr lang="en-US" dirty="0"/>
              <a:t>();</a:t>
            </a:r>
          </a:p>
          <a:p>
            <a:r>
              <a:rPr lang="en-US" dirty="0"/>
              <a:t>    count = 0;</a:t>
            </a:r>
          </a:p>
          <a:p>
            <a:r>
              <a:rPr lang="en-US" dirty="0"/>
              <a:t>  }</a:t>
            </a:r>
          </a:p>
          <a:p>
            <a:r>
              <a:rPr lang="en-US" dirty="0"/>
              <a:t>  /// ====== start lcd2x16 printing=========================================</a:t>
            </a:r>
          </a:p>
          <a:p>
            <a:r>
              <a:rPr lang="en-US" dirty="0"/>
              <a:t>  </a:t>
            </a:r>
            <a:r>
              <a:rPr lang="en-US" dirty="0" err="1"/>
              <a:t>lcd.setCursor</a:t>
            </a:r>
            <a:r>
              <a:rPr lang="en-US" dirty="0"/>
              <a:t>(9, 1);</a:t>
            </a:r>
          </a:p>
          <a:p>
            <a:r>
              <a:rPr lang="en-US" dirty="0"/>
              <a:t>  </a:t>
            </a:r>
            <a:r>
              <a:rPr lang="en-US" dirty="0" err="1"/>
              <a:t>lcd.print</a:t>
            </a:r>
            <a:r>
              <a:rPr lang="en-US" dirty="0"/>
              <a:t>(dht11_temperature );</a:t>
            </a:r>
          </a:p>
          <a:p>
            <a:r>
              <a:rPr lang="en-US" dirty="0"/>
              <a:t>  </a:t>
            </a:r>
            <a:r>
              <a:rPr lang="en-US" dirty="0" err="1"/>
              <a:t>lcd.setCursor</a:t>
            </a:r>
            <a:r>
              <a:rPr lang="en-US" dirty="0"/>
              <a:t>(11, 1);</a:t>
            </a:r>
          </a:p>
          <a:p>
            <a:r>
              <a:rPr lang="en-US" dirty="0"/>
              <a:t>  </a:t>
            </a:r>
            <a:r>
              <a:rPr lang="en-US" dirty="0" err="1"/>
              <a:t>lcd.print</a:t>
            </a:r>
            <a:r>
              <a:rPr lang="en-US" dirty="0"/>
              <a:t>("C");</a:t>
            </a:r>
          </a:p>
          <a:p>
            <a:endParaRPr lang="en-US" dirty="0"/>
          </a:p>
          <a:p>
            <a:r>
              <a:rPr lang="en-US" dirty="0"/>
              <a:t>  </a:t>
            </a:r>
            <a:r>
              <a:rPr lang="en-US" dirty="0" err="1"/>
              <a:t>lcd.setCursor</a:t>
            </a:r>
            <a:r>
              <a:rPr lang="en-US" dirty="0"/>
              <a:t>(12, 1);</a:t>
            </a:r>
          </a:p>
          <a:p>
            <a:r>
              <a:rPr lang="en-US" dirty="0"/>
              <a:t>  </a:t>
            </a:r>
            <a:r>
              <a:rPr lang="en-US" dirty="0" err="1"/>
              <a:t>lcd.print</a:t>
            </a:r>
            <a:r>
              <a:rPr lang="en-US" dirty="0"/>
              <a:t>(" ");</a:t>
            </a:r>
          </a:p>
          <a:p>
            <a:r>
              <a:rPr lang="en-US" dirty="0"/>
              <a:t>  </a:t>
            </a:r>
            <a:r>
              <a:rPr lang="en-US" dirty="0" err="1"/>
              <a:t>lcd.setCursor</a:t>
            </a:r>
            <a:r>
              <a:rPr lang="en-US" dirty="0"/>
              <a:t>(13, 1); //</a:t>
            </a:r>
          </a:p>
          <a:p>
            <a:r>
              <a:rPr lang="en-US" dirty="0"/>
              <a:t>  </a:t>
            </a:r>
            <a:r>
              <a:rPr lang="en-US" dirty="0" err="1"/>
              <a:t>lcd.print</a:t>
            </a:r>
            <a:r>
              <a:rPr lang="en-US" dirty="0"/>
              <a:t>(dht11_humidity);</a:t>
            </a:r>
          </a:p>
          <a:p>
            <a:r>
              <a:rPr lang="en-US" dirty="0"/>
              <a:t>  </a:t>
            </a:r>
            <a:r>
              <a:rPr lang="en-US" dirty="0" err="1"/>
              <a:t>lcd.setCursor</a:t>
            </a:r>
            <a:r>
              <a:rPr lang="en-US" dirty="0"/>
              <a:t>(15, 1); //</a:t>
            </a:r>
          </a:p>
          <a:p>
            <a:r>
              <a:rPr lang="en-US" dirty="0"/>
              <a:t>  </a:t>
            </a:r>
            <a:r>
              <a:rPr lang="en-US" dirty="0" err="1"/>
              <a:t>lcd.print</a:t>
            </a:r>
            <a:r>
              <a:rPr lang="en-US" dirty="0"/>
              <a:t>("%");</a:t>
            </a:r>
          </a:p>
          <a:p>
            <a:endParaRPr lang="en-US" dirty="0"/>
          </a:p>
          <a:p>
            <a:r>
              <a:rPr lang="en-US" dirty="0"/>
              <a:t>  </a:t>
            </a:r>
            <a:r>
              <a:rPr lang="en-US" dirty="0" err="1"/>
              <a:t>Serial.print</a:t>
            </a:r>
            <a:r>
              <a:rPr lang="en-US" dirty="0"/>
              <a:t>("\</a:t>
            </a:r>
            <a:r>
              <a:rPr lang="en-US" dirty="0" err="1"/>
              <a:t>nxxxxxxxxxxxxxxxxxxxxxxxxxxxxxxxxxxxxxxxxxxxxxxxxxx</a:t>
            </a:r>
            <a:r>
              <a:rPr lang="en-US" dirty="0"/>
              <a:t>");</a:t>
            </a:r>
          </a:p>
          <a:p>
            <a:r>
              <a:rPr lang="en-US" dirty="0"/>
              <a:t>  </a:t>
            </a:r>
            <a:r>
              <a:rPr lang="en-US" dirty="0" err="1"/>
              <a:t>Serial.print</a:t>
            </a:r>
            <a:r>
              <a:rPr lang="en-US" dirty="0"/>
              <a:t>("\</a:t>
            </a:r>
            <a:r>
              <a:rPr lang="en-US" dirty="0" err="1"/>
              <a:t>nxxxx</a:t>
            </a:r>
            <a:r>
              <a:rPr lang="en-US" dirty="0"/>
              <a:t>                                       </a:t>
            </a:r>
            <a:r>
              <a:rPr lang="en-US" dirty="0" err="1"/>
              <a:t>xxxxxxx</a:t>
            </a:r>
            <a:r>
              <a:rPr lang="en-US" dirty="0"/>
              <a:t>");</a:t>
            </a:r>
          </a:p>
          <a:p>
            <a:r>
              <a:rPr lang="en-US" dirty="0"/>
              <a:t>  </a:t>
            </a:r>
            <a:r>
              <a:rPr lang="en-US" dirty="0" err="1"/>
              <a:t>Serial.print</a:t>
            </a:r>
            <a:r>
              <a:rPr lang="en-US" dirty="0"/>
              <a:t>("\</a:t>
            </a:r>
            <a:r>
              <a:rPr lang="en-US" dirty="0" err="1"/>
              <a:t>nxxxx</a:t>
            </a:r>
            <a:r>
              <a:rPr lang="en-US" dirty="0"/>
              <a:t>              by KH WONG               </a:t>
            </a:r>
            <a:r>
              <a:rPr lang="en-US" dirty="0" err="1"/>
              <a:t>xxxxxxx</a:t>
            </a:r>
            <a:r>
              <a:rPr lang="en-US" dirty="0"/>
              <a:t>");</a:t>
            </a:r>
          </a:p>
          <a:p>
            <a:r>
              <a:rPr lang="en-US" dirty="0"/>
              <a:t>  </a:t>
            </a:r>
            <a:r>
              <a:rPr lang="en-US" dirty="0" err="1"/>
              <a:t>Serial.print</a:t>
            </a:r>
            <a:r>
              <a:rPr lang="en-US" dirty="0"/>
              <a:t>("\</a:t>
            </a:r>
            <a:r>
              <a:rPr lang="en-US" dirty="0" err="1"/>
              <a:t>nxxxx</a:t>
            </a:r>
            <a:r>
              <a:rPr lang="en-US" dirty="0"/>
              <a:t>                                       </a:t>
            </a:r>
            <a:r>
              <a:rPr lang="en-US" dirty="0" err="1"/>
              <a:t>xxxxxxx</a:t>
            </a:r>
            <a:r>
              <a:rPr lang="en-US" dirty="0"/>
              <a:t>");</a:t>
            </a:r>
          </a:p>
          <a:p>
            <a:r>
              <a:rPr lang="en-US" dirty="0"/>
              <a:t>  </a:t>
            </a:r>
            <a:r>
              <a:rPr lang="en-US" dirty="0" err="1"/>
              <a:t>Serial.print</a:t>
            </a:r>
            <a:r>
              <a:rPr lang="en-US" dirty="0"/>
              <a:t>("\</a:t>
            </a:r>
            <a:r>
              <a:rPr lang="en-US" dirty="0" err="1"/>
              <a:t>nxxxxxxxxxxxxxxxxxxxxxxxxxxxxxxxxxxxxxxxxxxxxxxxxxx</a:t>
            </a:r>
            <a:r>
              <a:rPr lang="en-US" dirty="0"/>
              <a:t>");</a:t>
            </a:r>
          </a:p>
          <a:p>
            <a:r>
              <a:rPr lang="en-US" dirty="0"/>
              <a:t>  </a:t>
            </a:r>
            <a:r>
              <a:rPr lang="en-US" dirty="0" err="1"/>
              <a:t>Serial.print</a:t>
            </a:r>
            <a:r>
              <a:rPr lang="en-US" dirty="0"/>
              <a:t>("\n");</a:t>
            </a:r>
          </a:p>
          <a:p>
            <a:endParaRPr lang="en-US" dirty="0"/>
          </a:p>
          <a:p>
            <a:r>
              <a:rPr lang="en-US" dirty="0"/>
              <a:t>  //</a:t>
            </a:r>
            <a:r>
              <a:rPr lang="en-US" dirty="0" err="1"/>
              <a:t>Serial.print</a:t>
            </a:r>
            <a:r>
              <a:rPr lang="en-US" dirty="0"/>
              <a:t>("\n== Display temperature humidity : serial com port printing ======\n");</a:t>
            </a:r>
          </a:p>
          <a:p>
            <a:r>
              <a:rPr lang="en-US" dirty="0"/>
              <a:t>  </a:t>
            </a:r>
            <a:r>
              <a:rPr lang="en-US" dirty="0" err="1"/>
              <a:t>Serial.print</a:t>
            </a:r>
            <a:r>
              <a:rPr lang="en-US" dirty="0"/>
              <a:t>("Temperature = ");</a:t>
            </a:r>
          </a:p>
          <a:p>
            <a:r>
              <a:rPr lang="en-US" dirty="0"/>
              <a:t>  </a:t>
            </a:r>
            <a:r>
              <a:rPr lang="en-US" dirty="0" err="1"/>
              <a:t>Serial.print</a:t>
            </a:r>
            <a:r>
              <a:rPr lang="en-US" dirty="0"/>
              <a:t>(dht11_temperature );</a:t>
            </a:r>
          </a:p>
          <a:p>
            <a:r>
              <a:rPr lang="en-US" dirty="0"/>
              <a:t>//see https://forum.arduino.cc/t/solved-how-to-print-the-degree-symbol-extended-ascii/438685/21</a:t>
            </a:r>
          </a:p>
          <a:p>
            <a:r>
              <a:rPr lang="en-US" dirty="0"/>
              <a:t>    </a:t>
            </a:r>
            <a:r>
              <a:rPr lang="en-US" dirty="0" err="1"/>
              <a:t>Serial.write</a:t>
            </a:r>
            <a:r>
              <a:rPr lang="en-US" dirty="0"/>
              <a:t>(0xC2); //these two must come </a:t>
            </a:r>
            <a:r>
              <a:rPr lang="en-US" dirty="0" err="1"/>
              <a:t>togther</a:t>
            </a:r>
            <a:r>
              <a:rPr lang="en-US" dirty="0"/>
              <a:t> 0xC2,0xB0</a:t>
            </a:r>
          </a:p>
          <a:p>
            <a:r>
              <a:rPr lang="en-US" dirty="0"/>
              <a:t>  </a:t>
            </a:r>
            <a:r>
              <a:rPr lang="en-US" dirty="0" err="1"/>
              <a:t>Serial.write</a:t>
            </a:r>
            <a:r>
              <a:rPr lang="en-US" dirty="0"/>
              <a:t>(0xB0);</a:t>
            </a:r>
          </a:p>
          <a:p>
            <a:r>
              <a:rPr lang="en-US" dirty="0"/>
              <a:t>  </a:t>
            </a:r>
            <a:r>
              <a:rPr lang="en-US" dirty="0" err="1"/>
              <a:t>Serial.print</a:t>
            </a:r>
            <a:r>
              <a:rPr lang="en-US" dirty="0"/>
              <a:t>("C, ");</a:t>
            </a:r>
          </a:p>
          <a:p>
            <a:endParaRPr lang="en-US" dirty="0"/>
          </a:p>
          <a:p>
            <a:r>
              <a:rPr lang="en-US" dirty="0"/>
              <a:t>  //</a:t>
            </a:r>
            <a:r>
              <a:rPr lang="en-US" dirty="0" err="1"/>
              <a:t>Serial.print</a:t>
            </a:r>
            <a:r>
              <a:rPr lang="en-US" dirty="0"/>
              <a:t>(char(176));</a:t>
            </a:r>
          </a:p>
          <a:p>
            <a:r>
              <a:rPr lang="en-US" dirty="0"/>
              <a:t>  //</a:t>
            </a:r>
            <a:r>
              <a:rPr lang="en-US" dirty="0" err="1"/>
              <a:t>Serial.print</a:t>
            </a:r>
            <a:r>
              <a:rPr lang="en-US" dirty="0"/>
              <a:t>(" degrees </a:t>
            </a:r>
            <a:r>
              <a:rPr lang="en-US" dirty="0" err="1"/>
              <a:t>Celsus</a:t>
            </a:r>
            <a:r>
              <a:rPr lang="en-US" dirty="0"/>
              <a:t>,   Humidity = ");</a:t>
            </a:r>
          </a:p>
          <a:p>
            <a:r>
              <a:rPr lang="en-US" dirty="0"/>
              <a:t>  </a:t>
            </a:r>
            <a:r>
              <a:rPr lang="en-US" dirty="0" err="1"/>
              <a:t>Serial.print</a:t>
            </a:r>
            <a:r>
              <a:rPr lang="en-US" dirty="0"/>
              <a:t>("   Humidity = ");</a:t>
            </a:r>
          </a:p>
          <a:p>
            <a:r>
              <a:rPr lang="en-US" dirty="0"/>
              <a:t>  </a:t>
            </a:r>
            <a:r>
              <a:rPr lang="en-US" dirty="0" err="1"/>
              <a:t>Serial.print</a:t>
            </a:r>
            <a:r>
              <a:rPr lang="en-US" dirty="0"/>
              <a:t>(dht11_humidity);</a:t>
            </a:r>
          </a:p>
          <a:p>
            <a:r>
              <a:rPr lang="en-US" dirty="0"/>
              <a:t>  </a:t>
            </a:r>
            <a:r>
              <a:rPr lang="en-US" dirty="0" err="1"/>
              <a:t>Serial.print</a:t>
            </a:r>
            <a:r>
              <a:rPr lang="en-US" dirty="0"/>
              <a:t>("%\n");</a:t>
            </a:r>
          </a:p>
          <a:p>
            <a:endParaRPr lang="en-US" dirty="0"/>
          </a:p>
          <a:p>
            <a:r>
              <a:rPr lang="en-US" dirty="0"/>
              <a:t>  //</a:t>
            </a:r>
            <a:r>
              <a:rPr lang="en-US" dirty="0" err="1"/>
              <a:t>Serial.print</a:t>
            </a:r>
            <a:r>
              <a:rPr lang="en-US" dirty="0"/>
              <a:t>("\n========== Display time : serial com port printing ===========\n");</a:t>
            </a:r>
          </a:p>
          <a:p>
            <a:r>
              <a:rPr lang="en-US" dirty="0"/>
              <a:t>  </a:t>
            </a:r>
            <a:r>
              <a:rPr lang="en-US" dirty="0" err="1"/>
              <a:t>Serial.print</a:t>
            </a:r>
            <a:r>
              <a:rPr lang="en-US" dirty="0"/>
              <a:t>("Date: 20");</a:t>
            </a:r>
          </a:p>
          <a:p>
            <a:r>
              <a:rPr lang="en-US" dirty="0"/>
              <a:t>  </a:t>
            </a:r>
            <a:r>
              <a:rPr lang="en-US" dirty="0" err="1"/>
              <a:t>Serial.print</a:t>
            </a:r>
            <a:r>
              <a:rPr lang="en-US" dirty="0"/>
              <a:t>(</a:t>
            </a:r>
            <a:r>
              <a:rPr lang="en-US" dirty="0" err="1"/>
              <a:t>Clock.getYear</a:t>
            </a:r>
            <a:r>
              <a:rPr lang="en-US" dirty="0"/>
              <a:t>());// 20 of 20xx year, col=0, row=0</a:t>
            </a:r>
          </a:p>
          <a:p>
            <a:r>
              <a:rPr lang="en-US" dirty="0"/>
              <a:t>  </a:t>
            </a:r>
            <a:r>
              <a:rPr lang="en-US" dirty="0" err="1"/>
              <a:t>Serial.print</a:t>
            </a:r>
            <a:r>
              <a:rPr lang="en-US" dirty="0"/>
              <a:t>("-");</a:t>
            </a:r>
          </a:p>
          <a:p>
            <a:r>
              <a:rPr lang="en-US" dirty="0"/>
              <a:t>  </a:t>
            </a:r>
            <a:r>
              <a:rPr lang="en-US" dirty="0" err="1"/>
              <a:t>Serial.print</a:t>
            </a:r>
            <a:r>
              <a:rPr lang="en-US" dirty="0"/>
              <a:t>(</a:t>
            </a:r>
            <a:r>
              <a:rPr lang="en-US" dirty="0" err="1"/>
              <a:t>Clock.getMonth</a:t>
            </a:r>
            <a:r>
              <a:rPr lang="en-US" dirty="0"/>
              <a:t>(Century));</a:t>
            </a:r>
          </a:p>
          <a:p>
            <a:r>
              <a:rPr lang="en-US" dirty="0"/>
              <a:t>  </a:t>
            </a:r>
            <a:r>
              <a:rPr lang="en-US" dirty="0" err="1"/>
              <a:t>Serial.print</a:t>
            </a:r>
            <a:r>
              <a:rPr lang="en-US" dirty="0"/>
              <a:t>("-");</a:t>
            </a:r>
          </a:p>
          <a:p>
            <a:r>
              <a:rPr lang="en-US" dirty="0"/>
              <a:t>  </a:t>
            </a:r>
            <a:r>
              <a:rPr lang="en-US" dirty="0" err="1"/>
              <a:t>Serial.print</a:t>
            </a:r>
            <a:r>
              <a:rPr lang="en-US" dirty="0"/>
              <a:t>(</a:t>
            </a:r>
            <a:r>
              <a:rPr lang="en-US" dirty="0" err="1"/>
              <a:t>Clock.getDate</a:t>
            </a:r>
            <a:r>
              <a:rPr lang="en-US" dirty="0"/>
              <a:t>(), DEC);</a:t>
            </a:r>
          </a:p>
          <a:p>
            <a:r>
              <a:rPr lang="en-US" dirty="0"/>
              <a:t>  </a:t>
            </a:r>
            <a:r>
              <a:rPr lang="en-US" dirty="0" err="1"/>
              <a:t>Serial.print</a:t>
            </a:r>
            <a:r>
              <a:rPr lang="en-US" dirty="0"/>
              <a:t>(" ("); </a:t>
            </a:r>
          </a:p>
          <a:p>
            <a:r>
              <a:rPr lang="en-US" dirty="0"/>
              <a:t>  switch (</a:t>
            </a:r>
            <a:r>
              <a:rPr lang="en-US" dirty="0" err="1"/>
              <a:t>Clock.getDoW</a:t>
            </a:r>
            <a:r>
              <a:rPr lang="en-US" dirty="0"/>
              <a:t>()) {</a:t>
            </a:r>
          </a:p>
          <a:p>
            <a:r>
              <a:rPr lang="en-US" dirty="0"/>
              <a:t>    case 1:  </a:t>
            </a:r>
            <a:r>
              <a:rPr lang="en-US" dirty="0" err="1"/>
              <a:t>Serial.print</a:t>
            </a:r>
            <a:r>
              <a:rPr lang="en-US" dirty="0"/>
              <a:t>("Mon"); break;</a:t>
            </a:r>
          </a:p>
          <a:p>
            <a:r>
              <a:rPr lang="en-US" dirty="0"/>
              <a:t>    case 2:  </a:t>
            </a:r>
            <a:r>
              <a:rPr lang="en-US" dirty="0" err="1"/>
              <a:t>Serial.print</a:t>
            </a:r>
            <a:r>
              <a:rPr lang="en-US" dirty="0"/>
              <a:t>("Tue"); break;</a:t>
            </a:r>
          </a:p>
          <a:p>
            <a:r>
              <a:rPr lang="en-US" dirty="0"/>
              <a:t>    case 3:  </a:t>
            </a:r>
            <a:r>
              <a:rPr lang="en-US" dirty="0" err="1"/>
              <a:t>Serial.print</a:t>
            </a:r>
            <a:r>
              <a:rPr lang="en-US" dirty="0"/>
              <a:t>("Wed"); break;</a:t>
            </a:r>
          </a:p>
          <a:p>
            <a:r>
              <a:rPr lang="en-US" dirty="0"/>
              <a:t>    case 4:  </a:t>
            </a:r>
            <a:r>
              <a:rPr lang="en-US" dirty="0" err="1"/>
              <a:t>Serial.print</a:t>
            </a:r>
            <a:r>
              <a:rPr lang="en-US" dirty="0"/>
              <a:t>("Thu"); break;</a:t>
            </a:r>
          </a:p>
          <a:p>
            <a:r>
              <a:rPr lang="en-US" dirty="0"/>
              <a:t>    case 5:  </a:t>
            </a:r>
            <a:r>
              <a:rPr lang="en-US" dirty="0" err="1"/>
              <a:t>Serial.print</a:t>
            </a:r>
            <a:r>
              <a:rPr lang="en-US" dirty="0"/>
              <a:t>("Fri"); break;</a:t>
            </a:r>
          </a:p>
          <a:p>
            <a:r>
              <a:rPr lang="en-US" dirty="0"/>
              <a:t>    case 6:  </a:t>
            </a:r>
            <a:r>
              <a:rPr lang="en-US" dirty="0" err="1"/>
              <a:t>Serial.print</a:t>
            </a:r>
            <a:r>
              <a:rPr lang="en-US" dirty="0"/>
              <a:t>("Sat"); break;</a:t>
            </a:r>
          </a:p>
          <a:p>
            <a:r>
              <a:rPr lang="en-US" dirty="0"/>
              <a:t>    case 7:  </a:t>
            </a:r>
            <a:r>
              <a:rPr lang="en-US" dirty="0" err="1"/>
              <a:t>Serial.print</a:t>
            </a:r>
            <a:r>
              <a:rPr lang="en-US" dirty="0"/>
              <a:t>("Sun"); break;</a:t>
            </a:r>
          </a:p>
          <a:p>
            <a:r>
              <a:rPr lang="en-US" dirty="0"/>
              <a:t>    default: </a:t>
            </a:r>
            <a:r>
              <a:rPr lang="en-US" dirty="0" err="1"/>
              <a:t>Serial.print</a:t>
            </a:r>
            <a:r>
              <a:rPr lang="en-US" dirty="0"/>
              <a:t>("???"); break;</a:t>
            </a:r>
          </a:p>
          <a:p>
            <a:r>
              <a:rPr lang="en-US" dirty="0"/>
              <a:t>  }</a:t>
            </a:r>
          </a:p>
          <a:p>
            <a:r>
              <a:rPr lang="en-US" dirty="0"/>
              <a:t>   </a:t>
            </a:r>
            <a:r>
              <a:rPr lang="en-US" dirty="0" err="1"/>
              <a:t>Serial.print</a:t>
            </a:r>
            <a:r>
              <a:rPr lang="en-US" dirty="0"/>
              <a:t>(")");</a:t>
            </a:r>
          </a:p>
          <a:p>
            <a:endParaRPr lang="en-US" dirty="0"/>
          </a:p>
          <a:p>
            <a:r>
              <a:rPr lang="en-US" dirty="0"/>
              <a:t>  </a:t>
            </a:r>
            <a:r>
              <a:rPr lang="en-US" dirty="0" err="1"/>
              <a:t>Serial.print</a:t>
            </a:r>
            <a:r>
              <a:rPr lang="en-US" dirty="0"/>
              <a:t>("   ");</a:t>
            </a:r>
          </a:p>
          <a:p>
            <a:r>
              <a:rPr lang="en-US" dirty="0"/>
              <a:t>  </a:t>
            </a:r>
            <a:r>
              <a:rPr lang="en-US" dirty="0" err="1"/>
              <a:t>Serial.print</a:t>
            </a:r>
            <a:r>
              <a:rPr lang="en-US" dirty="0"/>
              <a:t>(</a:t>
            </a:r>
            <a:r>
              <a:rPr lang="en-US" dirty="0" err="1"/>
              <a:t>Clock.getHour</a:t>
            </a:r>
            <a:r>
              <a:rPr lang="en-US" dirty="0"/>
              <a:t>(h12, PM));</a:t>
            </a:r>
          </a:p>
          <a:p>
            <a:r>
              <a:rPr lang="en-US" dirty="0"/>
              <a:t>  </a:t>
            </a:r>
            <a:r>
              <a:rPr lang="en-US" dirty="0" err="1"/>
              <a:t>Serial.print</a:t>
            </a:r>
            <a:r>
              <a:rPr lang="en-US" dirty="0"/>
              <a:t>(":");</a:t>
            </a:r>
          </a:p>
          <a:p>
            <a:r>
              <a:rPr lang="en-US" dirty="0"/>
              <a:t>  </a:t>
            </a:r>
            <a:r>
              <a:rPr lang="en-US" dirty="0" err="1"/>
              <a:t>Serial.print</a:t>
            </a:r>
            <a:r>
              <a:rPr lang="en-US" dirty="0"/>
              <a:t>(</a:t>
            </a:r>
            <a:r>
              <a:rPr lang="en-US" dirty="0" err="1"/>
              <a:t>Clock.getMinute</a:t>
            </a:r>
            <a:r>
              <a:rPr lang="en-US" dirty="0"/>
              <a:t>());</a:t>
            </a:r>
          </a:p>
          <a:p>
            <a:r>
              <a:rPr lang="en-US" dirty="0"/>
              <a:t>  </a:t>
            </a:r>
            <a:r>
              <a:rPr lang="en-US" dirty="0" err="1"/>
              <a:t>Serial.print</a:t>
            </a:r>
            <a:r>
              <a:rPr lang="en-US" dirty="0"/>
              <a:t>(":");</a:t>
            </a:r>
          </a:p>
          <a:p>
            <a:r>
              <a:rPr lang="en-US" dirty="0"/>
              <a:t>  </a:t>
            </a:r>
            <a:r>
              <a:rPr lang="en-US" dirty="0" err="1"/>
              <a:t>Serial.print</a:t>
            </a:r>
            <a:r>
              <a:rPr lang="en-US" dirty="0"/>
              <a:t>(</a:t>
            </a:r>
            <a:r>
              <a:rPr lang="en-US" dirty="0" err="1"/>
              <a:t>Clock.getMinute</a:t>
            </a:r>
            <a:r>
              <a:rPr lang="en-US" dirty="0"/>
              <a:t>());</a:t>
            </a:r>
          </a:p>
          <a:p>
            <a:endParaRPr lang="en-US" dirty="0"/>
          </a:p>
          <a:p>
            <a:r>
              <a:rPr lang="en-US" dirty="0"/>
              <a:t>  // Tell whether the time is (likely to be) valid</a:t>
            </a:r>
          </a:p>
          <a:p>
            <a:r>
              <a:rPr lang="en-US" dirty="0"/>
              <a:t>  if (</a:t>
            </a:r>
            <a:r>
              <a:rPr lang="en-US" dirty="0" err="1"/>
              <a:t>Clock.oscillatorCheck</a:t>
            </a:r>
            <a:r>
              <a:rPr lang="en-US" dirty="0"/>
              <a:t>()) {</a:t>
            </a:r>
          </a:p>
          <a:p>
            <a:r>
              <a:rPr lang="en-US" dirty="0"/>
              <a:t>    //</a:t>
            </a:r>
            <a:r>
              <a:rPr lang="en-US" dirty="0" err="1"/>
              <a:t>Serial.print</a:t>
            </a:r>
            <a:r>
              <a:rPr lang="en-US" dirty="0"/>
              <a:t>(", O+ : </a:t>
            </a:r>
            <a:r>
              <a:rPr lang="en-US" dirty="0" err="1"/>
              <a:t>Clock.oscillatorCheck</a:t>
            </a:r>
            <a:r>
              <a:rPr lang="en-US" dirty="0"/>
              <a:t>() =true, time is correct \n");</a:t>
            </a:r>
          </a:p>
          <a:p>
            <a:r>
              <a:rPr lang="en-US" dirty="0"/>
              <a:t>    </a:t>
            </a:r>
            <a:r>
              <a:rPr lang="en-US" dirty="0" err="1"/>
              <a:t>Serial.print</a:t>
            </a:r>
            <a:r>
              <a:rPr lang="en-US" dirty="0"/>
              <a:t>(", O+ , clock ok\n");</a:t>
            </a:r>
          </a:p>
          <a:p>
            <a:r>
              <a:rPr lang="en-US" dirty="0"/>
              <a:t>  } else {</a:t>
            </a:r>
          </a:p>
          <a:p>
            <a:r>
              <a:rPr lang="en-US" dirty="0"/>
              <a:t>    </a:t>
            </a:r>
            <a:r>
              <a:rPr lang="en-US" dirty="0" err="1"/>
              <a:t>Serial.print</a:t>
            </a:r>
            <a:r>
              <a:rPr lang="en-US" dirty="0"/>
              <a:t>(", !!! O-:  </a:t>
            </a:r>
            <a:r>
              <a:rPr lang="en-US" dirty="0" err="1"/>
              <a:t>Clock.oscillatorCheck</a:t>
            </a:r>
            <a:r>
              <a:rPr lang="en-US" dirty="0"/>
              <a:t>() =false, time is incorrect \n");</a:t>
            </a:r>
          </a:p>
          <a:p>
            <a:r>
              <a:rPr lang="en-US" dirty="0"/>
              <a:t>  }</a:t>
            </a:r>
          </a:p>
          <a:p>
            <a:r>
              <a:rPr lang="en-US" dirty="0"/>
              <a:t>  </a:t>
            </a:r>
            <a:r>
              <a:rPr lang="en-US" dirty="0" err="1"/>
              <a:t>Serial.print</a:t>
            </a:r>
            <a:r>
              <a:rPr lang="en-US" dirty="0"/>
              <a:t>("\n\n");</a:t>
            </a:r>
          </a:p>
          <a:p>
            <a:endParaRPr lang="en-US" dirty="0"/>
          </a:p>
          <a:p>
            <a:r>
              <a:rPr lang="en-US" dirty="0"/>
              <a:t>  ////////////////  optional /////////////////////////////////////////////////</a:t>
            </a:r>
          </a:p>
          <a:p>
            <a:r>
              <a:rPr lang="en-US" dirty="0"/>
              <a:t>  //  if (h12) {</a:t>
            </a:r>
          </a:p>
          <a:p>
            <a:r>
              <a:rPr lang="en-US" dirty="0"/>
              <a:t>  //    if (PM) {</a:t>
            </a:r>
          </a:p>
          <a:p>
            <a:r>
              <a:rPr lang="en-US" dirty="0"/>
              <a:t>  //      </a:t>
            </a:r>
            <a:r>
              <a:rPr lang="en-US" dirty="0" err="1"/>
              <a:t>Serial.print</a:t>
            </a:r>
            <a:r>
              <a:rPr lang="en-US" dirty="0"/>
              <a:t>(" PM ");</a:t>
            </a:r>
          </a:p>
          <a:p>
            <a:r>
              <a:rPr lang="en-US" dirty="0"/>
              <a:t>  //    } else {</a:t>
            </a:r>
          </a:p>
          <a:p>
            <a:r>
              <a:rPr lang="en-US" dirty="0"/>
              <a:t>  //      </a:t>
            </a:r>
            <a:r>
              <a:rPr lang="en-US" dirty="0" err="1"/>
              <a:t>Serial.print</a:t>
            </a:r>
            <a:r>
              <a:rPr lang="en-US" dirty="0"/>
              <a:t>(" AM ");</a:t>
            </a:r>
          </a:p>
          <a:p>
            <a:r>
              <a:rPr lang="en-US" dirty="0"/>
              <a:t>  //    }</a:t>
            </a:r>
          </a:p>
          <a:p>
            <a:r>
              <a:rPr lang="en-US" dirty="0"/>
              <a:t>  //  } else {</a:t>
            </a:r>
          </a:p>
          <a:p>
            <a:r>
              <a:rPr lang="en-US" dirty="0"/>
              <a:t>  //    </a:t>
            </a:r>
            <a:r>
              <a:rPr lang="en-US" dirty="0" err="1"/>
              <a:t>Serial.print</a:t>
            </a:r>
            <a:r>
              <a:rPr lang="en-US" dirty="0"/>
              <a:t>(" 24h ");</a:t>
            </a:r>
          </a:p>
          <a:p>
            <a:r>
              <a:rPr lang="en-US" dirty="0"/>
              <a:t>  //  }</a:t>
            </a:r>
          </a:p>
          <a:p>
            <a:endParaRPr lang="en-US" dirty="0"/>
          </a:p>
          <a:p>
            <a:r>
              <a:rPr lang="en-US" dirty="0"/>
              <a:t>  /////////////////////////////////////////////////////////////////////////////</a:t>
            </a:r>
          </a:p>
          <a:p>
            <a:r>
              <a:rPr lang="en-US" dirty="0"/>
              <a:t>  //// ====== LCD 2x16 printing -------------------------</a:t>
            </a:r>
          </a:p>
          <a:p>
            <a:r>
              <a:rPr lang="en-US" dirty="0"/>
              <a:t>  LCD2x16_print_2digit(0, 0, 20); // for 20 of 20xx</a:t>
            </a:r>
          </a:p>
          <a:p>
            <a:endParaRPr lang="en-US" dirty="0"/>
          </a:p>
          <a:p>
            <a:r>
              <a:rPr lang="en-US" dirty="0"/>
              <a:t>  LCD2x16_print_2digit(2, 0, </a:t>
            </a:r>
            <a:r>
              <a:rPr lang="en-US" dirty="0" err="1"/>
              <a:t>Clock.getYear</a:t>
            </a:r>
            <a:r>
              <a:rPr lang="en-US" dirty="0"/>
              <a:t>());// col=2, row=0</a:t>
            </a:r>
          </a:p>
          <a:p>
            <a:endParaRPr lang="en-US" dirty="0"/>
          </a:p>
          <a:p>
            <a:r>
              <a:rPr lang="en-US" dirty="0"/>
              <a:t>  </a:t>
            </a:r>
            <a:r>
              <a:rPr lang="en-US" dirty="0" err="1"/>
              <a:t>lcd.setCursor</a:t>
            </a:r>
            <a:r>
              <a:rPr lang="en-US" dirty="0"/>
              <a:t>(4, 0); </a:t>
            </a:r>
            <a:r>
              <a:rPr lang="en-US" dirty="0" err="1"/>
              <a:t>lcd.print</a:t>
            </a:r>
            <a:r>
              <a:rPr lang="en-US" dirty="0"/>
              <a:t>("-");</a:t>
            </a:r>
          </a:p>
          <a:p>
            <a:r>
              <a:rPr lang="en-US" dirty="0"/>
              <a:t>  </a:t>
            </a:r>
            <a:r>
              <a:rPr lang="en-US" dirty="0" err="1"/>
              <a:t>lcd.setCursor</a:t>
            </a:r>
            <a:r>
              <a:rPr lang="en-US" dirty="0"/>
              <a:t>(5, 0); //for month</a:t>
            </a:r>
          </a:p>
          <a:p>
            <a:r>
              <a:rPr lang="en-US" dirty="0"/>
              <a:t>  //</a:t>
            </a:r>
            <a:r>
              <a:rPr lang="en-US" dirty="0" err="1"/>
              <a:t>Serial.print</a:t>
            </a:r>
            <a:r>
              <a:rPr lang="en-US" dirty="0"/>
              <a:t>(</a:t>
            </a:r>
            <a:r>
              <a:rPr lang="en-US" dirty="0" err="1"/>
              <a:t>Clock.getDate</a:t>
            </a:r>
            <a:r>
              <a:rPr lang="en-US" dirty="0"/>
              <a:t>(), DEC); // print date</a:t>
            </a:r>
          </a:p>
          <a:p>
            <a:endParaRPr lang="en-US" dirty="0"/>
          </a:p>
          <a:p>
            <a:r>
              <a:rPr lang="en-US" dirty="0"/>
              <a:t>  switch (</a:t>
            </a:r>
            <a:r>
              <a:rPr lang="en-US" dirty="0" err="1"/>
              <a:t>Clock.getMonth</a:t>
            </a:r>
            <a:r>
              <a:rPr lang="en-US" dirty="0"/>
              <a:t>(Century)) {</a:t>
            </a:r>
          </a:p>
          <a:p>
            <a:r>
              <a:rPr lang="en-US" dirty="0"/>
              <a:t>    case 1:  </a:t>
            </a:r>
            <a:r>
              <a:rPr lang="en-US" dirty="0" err="1"/>
              <a:t>lcd.print</a:t>
            </a:r>
            <a:r>
              <a:rPr lang="en-US" dirty="0"/>
              <a:t>("Jan"); break;</a:t>
            </a:r>
          </a:p>
          <a:p>
            <a:r>
              <a:rPr lang="en-US" dirty="0"/>
              <a:t>    case 2:  </a:t>
            </a:r>
            <a:r>
              <a:rPr lang="en-US" dirty="0" err="1"/>
              <a:t>lcd.print</a:t>
            </a:r>
            <a:r>
              <a:rPr lang="en-US" dirty="0"/>
              <a:t>("Feb"); break;</a:t>
            </a:r>
          </a:p>
          <a:p>
            <a:r>
              <a:rPr lang="en-US" dirty="0"/>
              <a:t>    case 3:  </a:t>
            </a:r>
            <a:r>
              <a:rPr lang="en-US" dirty="0" err="1"/>
              <a:t>lcd.print</a:t>
            </a:r>
            <a:r>
              <a:rPr lang="en-US" dirty="0"/>
              <a:t>("Mar"); break;</a:t>
            </a:r>
          </a:p>
          <a:p>
            <a:r>
              <a:rPr lang="en-US" dirty="0"/>
              <a:t>    case 4:  </a:t>
            </a:r>
            <a:r>
              <a:rPr lang="en-US" dirty="0" err="1"/>
              <a:t>lcd.print</a:t>
            </a:r>
            <a:r>
              <a:rPr lang="en-US" dirty="0"/>
              <a:t>("Apr"); break;</a:t>
            </a:r>
          </a:p>
          <a:p>
            <a:r>
              <a:rPr lang="en-US" dirty="0"/>
              <a:t>    case 5:  </a:t>
            </a:r>
            <a:r>
              <a:rPr lang="en-US" dirty="0" err="1"/>
              <a:t>lcd.print</a:t>
            </a:r>
            <a:r>
              <a:rPr lang="en-US" dirty="0"/>
              <a:t>("May"); break;</a:t>
            </a:r>
          </a:p>
          <a:p>
            <a:r>
              <a:rPr lang="en-US" dirty="0"/>
              <a:t>    case 6:  </a:t>
            </a:r>
            <a:r>
              <a:rPr lang="en-US" dirty="0" err="1"/>
              <a:t>lcd.print</a:t>
            </a:r>
            <a:r>
              <a:rPr lang="en-US" dirty="0"/>
              <a:t>("Jun"); break;</a:t>
            </a:r>
          </a:p>
          <a:p>
            <a:r>
              <a:rPr lang="en-US" dirty="0"/>
              <a:t>    case 7:  </a:t>
            </a:r>
            <a:r>
              <a:rPr lang="en-US" dirty="0" err="1"/>
              <a:t>lcd.print</a:t>
            </a:r>
            <a:r>
              <a:rPr lang="en-US" dirty="0"/>
              <a:t>("Jul"); break;</a:t>
            </a:r>
          </a:p>
          <a:p>
            <a:r>
              <a:rPr lang="en-US" dirty="0"/>
              <a:t>    case 8:  </a:t>
            </a:r>
            <a:r>
              <a:rPr lang="en-US" dirty="0" err="1"/>
              <a:t>lcd.print</a:t>
            </a:r>
            <a:r>
              <a:rPr lang="en-US" dirty="0"/>
              <a:t>("Aug"); break;</a:t>
            </a:r>
          </a:p>
          <a:p>
            <a:r>
              <a:rPr lang="en-US" dirty="0"/>
              <a:t>    case 9:  </a:t>
            </a:r>
            <a:r>
              <a:rPr lang="en-US" dirty="0" err="1"/>
              <a:t>lcd.print</a:t>
            </a:r>
            <a:r>
              <a:rPr lang="en-US" dirty="0"/>
              <a:t>("Sept"); break;</a:t>
            </a:r>
          </a:p>
          <a:p>
            <a:r>
              <a:rPr lang="en-US" dirty="0"/>
              <a:t>    case 10: </a:t>
            </a:r>
            <a:r>
              <a:rPr lang="en-US" dirty="0" err="1"/>
              <a:t>lcd.print</a:t>
            </a:r>
            <a:r>
              <a:rPr lang="en-US" dirty="0"/>
              <a:t>("Oct"); break;</a:t>
            </a:r>
          </a:p>
          <a:p>
            <a:r>
              <a:rPr lang="en-US" dirty="0"/>
              <a:t>    case 11: </a:t>
            </a:r>
            <a:r>
              <a:rPr lang="en-US" dirty="0" err="1"/>
              <a:t>lcd.print</a:t>
            </a:r>
            <a:r>
              <a:rPr lang="en-US" dirty="0"/>
              <a:t>("Nov"); break;</a:t>
            </a:r>
          </a:p>
          <a:p>
            <a:r>
              <a:rPr lang="en-US" dirty="0"/>
              <a:t>    case 12: </a:t>
            </a:r>
            <a:r>
              <a:rPr lang="en-US" dirty="0" err="1"/>
              <a:t>lcd.print</a:t>
            </a:r>
            <a:r>
              <a:rPr lang="en-US" dirty="0"/>
              <a:t>("Dec"); break;</a:t>
            </a:r>
          </a:p>
          <a:p>
            <a:r>
              <a:rPr lang="en-US" dirty="0"/>
              <a:t>    default: </a:t>
            </a:r>
            <a:r>
              <a:rPr lang="en-US" dirty="0" err="1"/>
              <a:t>lcd.print</a:t>
            </a:r>
            <a:r>
              <a:rPr lang="en-US" dirty="0"/>
              <a:t>("???"); break;</a:t>
            </a:r>
          </a:p>
          <a:p>
            <a:r>
              <a:rPr lang="en-US" dirty="0"/>
              <a:t>  }</a:t>
            </a:r>
          </a:p>
          <a:p>
            <a:endParaRPr lang="en-US" dirty="0"/>
          </a:p>
          <a:p>
            <a:r>
              <a:rPr lang="en-US" dirty="0"/>
              <a:t>  </a:t>
            </a:r>
            <a:r>
              <a:rPr lang="en-US" dirty="0" err="1"/>
              <a:t>lcd.setCursor</a:t>
            </a:r>
            <a:r>
              <a:rPr lang="en-US" dirty="0"/>
              <a:t>(8, 0); </a:t>
            </a:r>
            <a:r>
              <a:rPr lang="en-US" dirty="0" err="1"/>
              <a:t>lcd.print</a:t>
            </a:r>
            <a:r>
              <a:rPr lang="en-US" dirty="0"/>
              <a:t>("-");</a:t>
            </a:r>
          </a:p>
          <a:p>
            <a:r>
              <a:rPr lang="en-US" dirty="0"/>
              <a:t>  // then the date</a:t>
            </a:r>
          </a:p>
          <a:p>
            <a:endParaRPr lang="en-US" dirty="0"/>
          </a:p>
          <a:p>
            <a:r>
              <a:rPr lang="en-US" dirty="0"/>
              <a:t>  // </a:t>
            </a:r>
            <a:r>
              <a:rPr lang="en-US" dirty="0" err="1"/>
              <a:t>Serial.print</a:t>
            </a:r>
            <a:r>
              <a:rPr lang="en-US" dirty="0"/>
              <a:t>(</a:t>
            </a:r>
            <a:r>
              <a:rPr lang="en-US" dirty="0" err="1"/>
              <a:t>Clock.getDate</a:t>
            </a:r>
            <a:r>
              <a:rPr lang="en-US" dirty="0"/>
              <a:t>(), DEC); </a:t>
            </a:r>
            <a:r>
              <a:rPr lang="en-US" dirty="0" err="1"/>
              <a:t>lcd.setCursor</a:t>
            </a:r>
            <a:r>
              <a:rPr lang="en-US" dirty="0"/>
              <a:t>(9, 0); </a:t>
            </a:r>
            <a:r>
              <a:rPr lang="en-US" dirty="0" err="1"/>
              <a:t>lcd.print</a:t>
            </a:r>
            <a:r>
              <a:rPr lang="en-US" dirty="0"/>
              <a:t>(</a:t>
            </a:r>
            <a:r>
              <a:rPr lang="en-US" dirty="0" err="1"/>
              <a:t>Clock.getDate</a:t>
            </a:r>
            <a:r>
              <a:rPr lang="en-US" dirty="0"/>
              <a:t>());</a:t>
            </a:r>
          </a:p>
          <a:p>
            <a:r>
              <a:rPr lang="en-US" dirty="0"/>
              <a:t>  LCD2x16_print_2digit(9, 0, </a:t>
            </a:r>
            <a:r>
              <a:rPr lang="en-US" dirty="0" err="1"/>
              <a:t>Clock.getDate</a:t>
            </a:r>
            <a:r>
              <a:rPr lang="en-US" dirty="0"/>
              <a:t>());</a:t>
            </a:r>
          </a:p>
          <a:p>
            <a:endParaRPr lang="en-US" dirty="0"/>
          </a:p>
          <a:p>
            <a:r>
              <a:rPr lang="en-US" dirty="0"/>
              <a:t>  </a:t>
            </a:r>
            <a:r>
              <a:rPr lang="en-US" dirty="0" err="1"/>
              <a:t>lcd.setCursor</a:t>
            </a:r>
            <a:r>
              <a:rPr lang="en-US" dirty="0"/>
              <a:t>(11, 0); </a:t>
            </a:r>
            <a:r>
              <a:rPr lang="en-US" dirty="0" err="1"/>
              <a:t>lcd.print</a:t>
            </a:r>
            <a:r>
              <a:rPr lang="en-US" dirty="0"/>
              <a:t>(",");</a:t>
            </a:r>
          </a:p>
          <a:p>
            <a:r>
              <a:rPr lang="en-US" dirty="0"/>
              <a:t>  // and the day of the week</a:t>
            </a:r>
          </a:p>
          <a:p>
            <a:r>
              <a:rPr lang="en-US" dirty="0"/>
              <a:t>  </a:t>
            </a:r>
            <a:r>
              <a:rPr lang="en-US" dirty="0" err="1"/>
              <a:t>lcd.setCursor</a:t>
            </a:r>
            <a:r>
              <a:rPr lang="en-US" dirty="0"/>
              <a:t>(12, 0);</a:t>
            </a:r>
          </a:p>
          <a:p>
            <a:endParaRPr lang="en-US" dirty="0"/>
          </a:p>
          <a:p>
            <a:r>
              <a:rPr lang="en-US" dirty="0"/>
              <a:t>  switch (</a:t>
            </a:r>
            <a:r>
              <a:rPr lang="en-US" dirty="0" err="1"/>
              <a:t>Clock.getDoW</a:t>
            </a:r>
            <a:r>
              <a:rPr lang="en-US" dirty="0"/>
              <a:t>()) {</a:t>
            </a:r>
          </a:p>
          <a:p>
            <a:r>
              <a:rPr lang="en-US" dirty="0"/>
              <a:t>    case 1:  </a:t>
            </a:r>
            <a:r>
              <a:rPr lang="en-US" dirty="0" err="1"/>
              <a:t>lcd.print</a:t>
            </a:r>
            <a:r>
              <a:rPr lang="en-US" dirty="0"/>
              <a:t>("Mon"); break;</a:t>
            </a:r>
          </a:p>
          <a:p>
            <a:r>
              <a:rPr lang="en-US" dirty="0"/>
              <a:t>    case 2:  </a:t>
            </a:r>
            <a:r>
              <a:rPr lang="en-US" dirty="0" err="1"/>
              <a:t>lcd.print</a:t>
            </a:r>
            <a:r>
              <a:rPr lang="en-US" dirty="0"/>
              <a:t>("Tue"); break;</a:t>
            </a:r>
          </a:p>
          <a:p>
            <a:r>
              <a:rPr lang="en-US" dirty="0"/>
              <a:t>    case 3:  </a:t>
            </a:r>
            <a:r>
              <a:rPr lang="en-US" dirty="0" err="1"/>
              <a:t>lcd.print</a:t>
            </a:r>
            <a:r>
              <a:rPr lang="en-US" dirty="0"/>
              <a:t>("Wed"); break;</a:t>
            </a:r>
          </a:p>
          <a:p>
            <a:r>
              <a:rPr lang="en-US" dirty="0"/>
              <a:t>    case 4:  </a:t>
            </a:r>
            <a:r>
              <a:rPr lang="en-US" dirty="0" err="1"/>
              <a:t>lcd.print</a:t>
            </a:r>
            <a:r>
              <a:rPr lang="en-US" dirty="0"/>
              <a:t>("Thu"); break;</a:t>
            </a:r>
          </a:p>
          <a:p>
            <a:r>
              <a:rPr lang="en-US" dirty="0"/>
              <a:t>    case 5:  </a:t>
            </a:r>
            <a:r>
              <a:rPr lang="en-US" dirty="0" err="1"/>
              <a:t>lcd.print</a:t>
            </a:r>
            <a:r>
              <a:rPr lang="en-US" dirty="0"/>
              <a:t>("Fri"); break;</a:t>
            </a:r>
          </a:p>
          <a:p>
            <a:r>
              <a:rPr lang="en-US" dirty="0"/>
              <a:t>    case 6:  </a:t>
            </a:r>
            <a:r>
              <a:rPr lang="en-US" dirty="0" err="1"/>
              <a:t>lcd.print</a:t>
            </a:r>
            <a:r>
              <a:rPr lang="en-US" dirty="0"/>
              <a:t>("Sat"); break;</a:t>
            </a:r>
          </a:p>
          <a:p>
            <a:r>
              <a:rPr lang="en-US" dirty="0"/>
              <a:t>    case 7:  </a:t>
            </a:r>
            <a:r>
              <a:rPr lang="en-US" dirty="0" err="1"/>
              <a:t>lcd.print</a:t>
            </a:r>
            <a:r>
              <a:rPr lang="en-US" dirty="0"/>
              <a:t>("Sun"); break;</a:t>
            </a:r>
          </a:p>
          <a:p>
            <a:r>
              <a:rPr lang="en-US" dirty="0"/>
              <a:t>    default: </a:t>
            </a:r>
            <a:r>
              <a:rPr lang="en-US" dirty="0" err="1"/>
              <a:t>lcd.print</a:t>
            </a:r>
            <a:r>
              <a:rPr lang="en-US" dirty="0"/>
              <a:t>("???"); break;</a:t>
            </a:r>
          </a:p>
          <a:p>
            <a:r>
              <a:rPr lang="en-US" dirty="0"/>
              <a:t>  }</a:t>
            </a:r>
          </a:p>
          <a:p>
            <a:endParaRPr lang="en-US" dirty="0"/>
          </a:p>
          <a:p>
            <a:r>
              <a:rPr lang="en-US" dirty="0"/>
              <a:t>  LCD2x16_print_2digit(0, 1, </a:t>
            </a:r>
            <a:r>
              <a:rPr lang="en-US" dirty="0" err="1"/>
              <a:t>Clock.getHour</a:t>
            </a:r>
            <a:r>
              <a:rPr lang="en-US" dirty="0"/>
              <a:t>(h12, PM)); //LCD2x16_print_2digit(</a:t>
            </a:r>
            <a:r>
              <a:rPr lang="en-US" dirty="0" err="1"/>
              <a:t>col,row,val</a:t>
            </a:r>
            <a:r>
              <a:rPr lang="en-US" dirty="0"/>
              <a:t>)</a:t>
            </a:r>
          </a:p>
          <a:p>
            <a:r>
              <a:rPr lang="en-US" dirty="0"/>
              <a:t>  </a:t>
            </a:r>
            <a:r>
              <a:rPr lang="en-US" dirty="0" err="1"/>
              <a:t>lcd.setCursor</a:t>
            </a:r>
            <a:r>
              <a:rPr lang="en-US" dirty="0"/>
              <a:t>(2, 1); </a:t>
            </a:r>
            <a:r>
              <a:rPr lang="en-US" dirty="0" err="1"/>
              <a:t>lcd.print</a:t>
            </a:r>
            <a:r>
              <a:rPr lang="en-US" dirty="0"/>
              <a:t>(":");</a:t>
            </a:r>
          </a:p>
          <a:p>
            <a:endParaRPr lang="en-US" dirty="0"/>
          </a:p>
          <a:p>
            <a:r>
              <a:rPr lang="en-US" dirty="0"/>
              <a:t>  LCD2x16_print_2digit(3, 1, </a:t>
            </a:r>
            <a:r>
              <a:rPr lang="en-US" dirty="0" err="1"/>
              <a:t>Clock.getMinute</a:t>
            </a:r>
            <a:r>
              <a:rPr lang="en-US" dirty="0"/>
              <a:t>());</a:t>
            </a:r>
          </a:p>
          <a:p>
            <a:r>
              <a:rPr lang="en-US" dirty="0"/>
              <a:t>  </a:t>
            </a:r>
            <a:r>
              <a:rPr lang="en-US" dirty="0" err="1"/>
              <a:t>lcd.setCursor</a:t>
            </a:r>
            <a:r>
              <a:rPr lang="en-US" dirty="0"/>
              <a:t>(5, 1); </a:t>
            </a:r>
            <a:r>
              <a:rPr lang="en-US" dirty="0" err="1"/>
              <a:t>lcd.print</a:t>
            </a:r>
            <a:r>
              <a:rPr lang="en-US" dirty="0"/>
              <a:t>(":");</a:t>
            </a:r>
          </a:p>
          <a:p>
            <a:endParaRPr lang="en-US" dirty="0"/>
          </a:p>
          <a:p>
            <a:r>
              <a:rPr lang="en-US" dirty="0"/>
              <a:t>  LCD2x16_print_2digit(6, 1, </a:t>
            </a:r>
            <a:r>
              <a:rPr lang="en-US" dirty="0" err="1"/>
              <a:t>Clock.getSecond</a:t>
            </a:r>
            <a:r>
              <a:rPr lang="en-US" dirty="0"/>
              <a:t>());</a:t>
            </a:r>
          </a:p>
          <a:p>
            <a:endParaRPr lang="en-US" dirty="0"/>
          </a:p>
          <a:p>
            <a:endParaRPr lang="en-US" dirty="0"/>
          </a:p>
          <a:p>
            <a:r>
              <a:rPr lang="en-US" dirty="0"/>
              <a:t>}</a:t>
            </a:r>
          </a:p>
        </p:txBody>
      </p:sp>
      <p:sp>
        <p:nvSpPr>
          <p:cNvPr id="4" name="Footer Placeholder 3">
            <a:extLst>
              <a:ext uri="{FF2B5EF4-FFF2-40B4-BE49-F238E27FC236}">
                <a16:creationId xmlns:a16="http://schemas.microsoft.com/office/drawing/2014/main" id="{FAAE11FC-46A3-4BA0-B820-87217F33F9E5}"/>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88FE5505-B1CF-4FA4-A4EA-69429E331E4D}"/>
              </a:ext>
            </a:extLst>
          </p:cNvPr>
          <p:cNvSpPr>
            <a:spLocks noGrp="1"/>
          </p:cNvSpPr>
          <p:nvPr>
            <p:ph type="sldNum" sz="quarter" idx="12"/>
          </p:nvPr>
        </p:nvSpPr>
        <p:spPr/>
        <p:txBody>
          <a:bodyPr/>
          <a:lstStyle/>
          <a:p>
            <a:fld id="{631F0FDA-441F-40A7-A3B9-C27C9EEEED98}" type="slidenum">
              <a:rPr lang="en-US" smtClean="0"/>
              <a:t>126</a:t>
            </a:fld>
            <a:endParaRPr lang="en-US"/>
          </a:p>
        </p:txBody>
      </p:sp>
    </p:spTree>
    <p:extLst>
      <p:ext uri="{BB962C8B-B14F-4D97-AF65-F5344CB8AC3E}">
        <p14:creationId xmlns:p14="http://schemas.microsoft.com/office/powerpoint/2010/main" val="24067586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D355-7751-A111-C12C-FA42EDD00E64}"/>
              </a:ext>
            </a:extLst>
          </p:cNvPr>
          <p:cNvSpPr>
            <a:spLocks noGrp="1"/>
          </p:cNvSpPr>
          <p:nvPr>
            <p:ph type="title"/>
          </p:nvPr>
        </p:nvSpPr>
        <p:spPr/>
        <p:txBody>
          <a:bodyPr>
            <a:noAutofit/>
          </a:bodyPr>
          <a:lstStyle/>
          <a:p>
            <a:r>
              <a:rPr lang="en-US" sz="3200" dirty="0"/>
              <a:t>LCD12864 ,world time USA/UK/HK time temperature/humidity/RTC demo, day light fix</a:t>
            </a:r>
            <a:br>
              <a:rPr lang="en-US" sz="3200" dirty="0"/>
            </a:br>
            <a:r>
              <a:rPr lang="en-US" sz="3200" dirty="0"/>
              <a:t>RTC_world_time_230830.ino</a:t>
            </a:r>
            <a:endParaRPr lang="en-HK" sz="3200" dirty="0"/>
          </a:p>
        </p:txBody>
      </p:sp>
      <p:sp>
        <p:nvSpPr>
          <p:cNvPr id="3" name="Content Placeholder 2">
            <a:extLst>
              <a:ext uri="{FF2B5EF4-FFF2-40B4-BE49-F238E27FC236}">
                <a16:creationId xmlns:a16="http://schemas.microsoft.com/office/drawing/2014/main" id="{FAB65716-F832-D54A-564B-E16A6EE761FC}"/>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 2023.8.30 fix the bug of resetting the clock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use setup_new_time_RTC_DS3231 for setting the clock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//remember to comment all after time is set correctly. </a:t>
            </a:r>
            <a:r>
              <a:rPr lang="en-US" b="0" dirty="0" err="1">
                <a:solidFill>
                  <a:srgbClr val="95A5A6"/>
                </a:solidFill>
                <a:effectLst/>
                <a:latin typeface="Consolas" panose="020B0609020204030204" pitchFamily="49" charset="0"/>
              </a:rPr>
              <a:t>Otherewise</a:t>
            </a:r>
            <a:r>
              <a:rPr lang="en-US" b="0" dirty="0">
                <a:solidFill>
                  <a:srgbClr val="95A5A6"/>
                </a:solidFill>
                <a:effectLst/>
                <a:latin typeface="Consolas" panose="020B0609020204030204" pitchFamily="49" charset="0"/>
              </a:rPr>
              <a:t> when power off it will affect the current time.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2022.3.16 rtc3b5.ino See http://misclab.umeoce.maine.edu/boss/Arduino/bensguides/DS3231_Arduino_Clock_Instructions.pdf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khwong 2020 march 22, combining DS3231+LCD+serail-port display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using  DS3231 library, by Andrew </a:t>
            </a:r>
            <a:r>
              <a:rPr lang="en-US" b="0" dirty="0" err="1">
                <a:solidFill>
                  <a:srgbClr val="95A5A6"/>
                </a:solidFill>
                <a:effectLst/>
                <a:latin typeface="Consolas" panose="020B0609020204030204" pitchFamily="49" charset="0"/>
              </a:rPr>
              <a:t>Wickert</a:t>
            </a:r>
            <a:r>
              <a:rPr lang="en-US" b="0" dirty="0">
                <a:solidFill>
                  <a:srgbClr val="95A5A6"/>
                </a:solidFill>
                <a:effectLst/>
                <a:latin typeface="Consolas" panose="020B0609020204030204" pitchFamily="49" charset="0"/>
              </a:rPr>
              <a:t>, Eric </a:t>
            </a:r>
            <a:r>
              <a:rPr lang="en-US" b="0" dirty="0" err="1">
                <a:solidFill>
                  <a:srgbClr val="95A5A6"/>
                </a:solidFill>
                <a:effectLst/>
                <a:latin typeface="Consolas" panose="020B0609020204030204" pitchFamily="49" charset="0"/>
              </a:rPr>
              <a:t>Ayars</a:t>
            </a:r>
            <a:r>
              <a:rPr lang="en-US" b="0" dirty="0">
                <a:solidFill>
                  <a:srgbClr val="95A5A6"/>
                </a:solidFill>
                <a:effectLst/>
                <a:latin typeface="Consolas" panose="020B0609020204030204" pitchFamily="49" charset="0"/>
              </a:rPr>
              <a:t>, Jean-Claude </a:t>
            </a:r>
            <a:r>
              <a:rPr lang="en-US" b="0" dirty="0" err="1">
                <a:solidFill>
                  <a:srgbClr val="95A5A6"/>
                </a:solidFill>
                <a:effectLst/>
                <a:latin typeface="Consolas" panose="020B0609020204030204" pitchFamily="49" charset="0"/>
              </a:rPr>
              <a:t>Wippler</a:t>
            </a:r>
            <a:r>
              <a:rPr lang="en-US" b="0" dirty="0">
                <a:solidFill>
                  <a:srgbClr val="95A5A6"/>
                </a:solidFill>
                <a:effectLst/>
                <a:latin typeface="Consolas" panose="020B0609020204030204" pitchFamily="49" charset="0"/>
              </a:rPr>
              <a:t> version 1.02</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installation: //Sketch/</a:t>
            </a:r>
            <a:r>
              <a:rPr lang="en-US" b="0" dirty="0" err="1">
                <a:solidFill>
                  <a:srgbClr val="95A5A6"/>
                </a:solidFill>
                <a:effectLst/>
                <a:latin typeface="Consolas" panose="020B0609020204030204" pitchFamily="49" charset="0"/>
              </a:rPr>
              <a:t>inlucde_library</a:t>
            </a:r>
            <a:r>
              <a:rPr lang="en-US" b="0" dirty="0">
                <a:solidFill>
                  <a:srgbClr val="95A5A6"/>
                </a:solidFill>
                <a:effectLst/>
                <a:latin typeface="Consolas" panose="020B0609020204030204" pitchFamily="49" charset="0"/>
              </a:rPr>
              <a:t>/manage </a:t>
            </a:r>
            <a:r>
              <a:rPr lang="en-US" b="0" dirty="0" err="1">
                <a:solidFill>
                  <a:srgbClr val="95A5A6"/>
                </a:solidFill>
                <a:effectLst/>
                <a:latin typeface="Consolas" panose="020B0609020204030204" pitchFamily="49" charset="0"/>
              </a:rPr>
              <a:t>librray</a:t>
            </a:r>
            <a:r>
              <a:rPr lang="en-US" b="0" dirty="0">
                <a:solidFill>
                  <a:srgbClr val="95A5A6"/>
                </a:solidFill>
                <a:effectLst/>
                <a:latin typeface="Consolas" panose="020B0609020204030204" pitchFamily="49" charset="0"/>
              </a:rPr>
              <a:t>/type DS3231,</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Can try examples : Files/</a:t>
            </a:r>
            <a:r>
              <a:rPr lang="en-US" b="0" dirty="0" err="1">
                <a:solidFill>
                  <a:srgbClr val="95A5A6"/>
                </a:solidFill>
                <a:effectLst/>
                <a:latin typeface="Consolas" panose="020B0609020204030204" pitchFamily="49" charset="0"/>
              </a:rPr>
              <a:t>Exaples</a:t>
            </a:r>
            <a:r>
              <a:rPr lang="en-US" b="0" dirty="0">
                <a:solidFill>
                  <a:srgbClr val="95A5A6"/>
                </a:solidFill>
                <a:effectLst/>
                <a:latin typeface="Consolas" panose="020B0609020204030204" pitchFamily="49" charset="0"/>
              </a:rPr>
              <a:t>/DS3231/</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Reference :DS3231_test.pde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Eric </a:t>
            </a:r>
            <a:r>
              <a:rPr lang="en-US" b="0" dirty="0" err="1">
                <a:solidFill>
                  <a:srgbClr val="95A5A6"/>
                </a:solidFill>
                <a:effectLst/>
                <a:latin typeface="Consolas" panose="020B0609020204030204" pitchFamily="49" charset="0"/>
              </a:rPr>
              <a:t>Ayars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4/11</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Test/demo of read routines for a DS3231 RTC.</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Turn on the serial monitor after loading this to check if things are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working as they should.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DS3231_test.pde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Eric </a:t>
            </a:r>
            <a:r>
              <a:rPr lang="en-US" b="0" dirty="0" err="1">
                <a:solidFill>
                  <a:srgbClr val="95A5A6"/>
                </a:solidFill>
                <a:effectLst/>
                <a:latin typeface="Consolas" panose="020B0609020204030204" pitchFamily="49" charset="0"/>
              </a:rPr>
              <a:t>Ayars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4/11</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Test/demo of read routines for a DS3231 RTC.</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Turn on the serial monitor after loading this to check if things are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working as they should.</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LCD //////////////////////</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Wire.h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DHT.h</a:t>
            </a:r>
            <a:r>
              <a:rPr lang="en-US" b="0" dirty="0">
                <a:solidFill>
                  <a:srgbClr val="005C5F"/>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DHTPIN</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7</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DHTTYPE</a:t>
            </a:r>
            <a:r>
              <a:rPr lang="en-US" b="0" dirty="0">
                <a:solidFill>
                  <a:srgbClr val="4E5B61"/>
                </a:solidFill>
                <a:effectLst/>
                <a:latin typeface="Consolas" panose="020B0609020204030204" pitchFamily="49" charset="0"/>
              </a:rPr>
              <a:t> DHT11</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sval</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command_tag1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old_sval</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"U8glib.h"</a:t>
            </a:r>
            <a:r>
              <a:rPr lang="en-US" b="0" dirty="0">
                <a:solidFill>
                  <a:srgbClr val="4E5B61"/>
                </a:solidFill>
                <a:effectLst/>
                <a:latin typeface="Consolas" panose="020B0609020204030204" pitchFamily="49" charset="0"/>
              </a:rPr>
              <a:t> </a:t>
            </a:r>
            <a:r>
              <a:rPr lang="en-US" b="0" dirty="0">
                <a:solidFill>
                  <a:srgbClr val="95A5A6"/>
                </a:solidFill>
                <a:effectLst/>
                <a:latin typeface="Consolas" panose="020B0609020204030204" pitchFamily="49" charset="0"/>
              </a:rPr>
              <a:t>// for lcd  128x64 display</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U8GLIB_ST7920_128X64_4X </a:t>
            </a:r>
            <a:r>
              <a:rPr lang="en-US" b="0" dirty="0">
                <a:solidFill>
                  <a:srgbClr val="D35400"/>
                </a:solidFill>
                <a:effectLst/>
                <a:latin typeface="Consolas" panose="020B0609020204030204" pitchFamily="49" charset="0"/>
              </a:rPr>
              <a:t>u8g</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DHT </a:t>
            </a:r>
            <a:r>
              <a:rPr lang="en-US" b="0" dirty="0" err="1">
                <a:solidFill>
                  <a:srgbClr val="D35400"/>
                </a:solidFill>
                <a:effectLst/>
                <a:latin typeface="Consolas" panose="020B0609020204030204" pitchFamily="49" charset="0"/>
              </a:rPr>
              <a:t>dht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DHTPIN, DHTTYPE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&lt;LiquidCrystal_I2C.h&gt;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LiquidCrystal_I2C </a:t>
            </a:r>
            <a:r>
              <a:rPr lang="en-US" b="0" dirty="0">
                <a:solidFill>
                  <a:srgbClr val="D35400"/>
                </a:solidFill>
                <a:effectLst/>
                <a:latin typeface="Consolas" panose="020B0609020204030204" pitchFamily="49" charset="0"/>
              </a:rPr>
              <a:t>lcd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0x</a:t>
            </a:r>
            <a:r>
              <a:rPr lang="en-US" b="0" dirty="0">
                <a:solidFill>
                  <a:srgbClr val="005C5F"/>
                </a:solidFill>
                <a:effectLst/>
                <a:latin typeface="Consolas" panose="020B0609020204030204" pitchFamily="49" charset="0"/>
              </a:rPr>
              <a:t>27</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set the LCD address to 0x27 for a 16 chars and 2 line display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//LiquidCrystal_I2C lcd(0x3F,20,2);  // set the LCD address to 0x27 for a 16 chars and 2 line display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//LiquidCrystal_I2C lcd(0x3F,16,2);  // set the LCD address to 0x27 for a 16 chars and 2 line display</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count;</a:t>
            </a:r>
          </a:p>
          <a:p>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dht11_temperature , dht11_humidity;</a:t>
            </a:r>
            <a:r>
              <a:rPr lang="en-US" b="0" dirty="0">
                <a:solidFill>
                  <a:srgbClr val="95A5A6"/>
                </a:solidFill>
                <a:effectLst/>
                <a:latin typeface="Consolas" panose="020B0609020204030204" pitchFamily="49" charset="0"/>
              </a:rPr>
              <a:t> // make global because many modules are using it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minute_count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u8g.setRot90();// u8g.setRot180();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9600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init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initialize the lcd</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backlight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setCursor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//first row: line 0,cursor index 3. first </a:t>
            </a:r>
            <a:r>
              <a:rPr lang="en-US" b="0" dirty="0" err="1">
                <a:solidFill>
                  <a:srgbClr val="95A5A6"/>
                </a:solidFill>
                <a:effectLst/>
                <a:latin typeface="Consolas" panose="020B0609020204030204" pitchFamily="49" charset="0"/>
              </a:rPr>
              <a:t>postion</a:t>
            </a:r>
            <a:r>
              <a:rPr lang="en-US" b="0" dirty="0">
                <a:solidFill>
                  <a:srgbClr val="95A5A6"/>
                </a:solidFill>
                <a:effectLst/>
                <a:latin typeface="Consolas" panose="020B0609020204030204" pitchFamily="49" charset="0"/>
              </a:rPr>
              <a:t> is index 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"By KH WONG"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setCursor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//second row : line 1, position index 2</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"ver. 2023.08.30"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clear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setup_new_time_RTC_DS3231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if you want to change the time////////////////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DHTxx</a:t>
            </a:r>
            <a:r>
              <a:rPr lang="en-US" b="0" dirty="0">
                <a:solidFill>
                  <a:srgbClr val="005C5F"/>
                </a:solidFill>
                <a:effectLst/>
                <a:latin typeface="Consolas" panose="020B0609020204030204" pitchFamily="49" charset="0"/>
              </a:rPr>
              <a:t> test!"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 INPUT_PULLUP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//google input pin (yellow reset button)</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&lt;DS3231.h&gt;</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Wire.h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DS3231 Clock;</a:t>
            </a:r>
          </a:p>
          <a:p>
            <a:r>
              <a:rPr lang="en-US" b="0" dirty="0">
                <a:solidFill>
                  <a:srgbClr val="00979D"/>
                </a:solidFill>
                <a:effectLst/>
                <a:latin typeface="Consolas" panose="020B0609020204030204" pitchFamily="49" charset="0"/>
              </a:rPr>
              <a:t>bool</a:t>
            </a:r>
            <a:r>
              <a:rPr lang="en-US" b="0" dirty="0">
                <a:solidFill>
                  <a:srgbClr val="4E5B61"/>
                </a:solidFill>
                <a:effectLst/>
                <a:latin typeface="Consolas" panose="020B0609020204030204" pitchFamily="49" charset="0"/>
              </a:rPr>
              <a:t> Century = </a:t>
            </a:r>
            <a:r>
              <a:rPr lang="en-US" b="0" dirty="0">
                <a:solidFill>
                  <a:srgbClr val="005C5F"/>
                </a:solidFill>
                <a:effectLst/>
                <a:latin typeface="Consolas" panose="020B0609020204030204" pitchFamily="49" charset="0"/>
              </a:rPr>
              <a:t>false</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bool</a:t>
            </a:r>
            <a:r>
              <a:rPr lang="en-US" b="0" dirty="0">
                <a:solidFill>
                  <a:srgbClr val="4E5B61"/>
                </a:solidFill>
                <a:effectLst/>
                <a:latin typeface="Consolas" panose="020B0609020204030204" pitchFamily="49" charset="0"/>
              </a:rPr>
              <a:t> h12;</a:t>
            </a:r>
          </a:p>
          <a:p>
            <a:r>
              <a:rPr lang="en-US" b="0" dirty="0">
                <a:solidFill>
                  <a:srgbClr val="00979D"/>
                </a:solidFill>
                <a:effectLst/>
                <a:latin typeface="Consolas" panose="020B0609020204030204" pitchFamily="49" charset="0"/>
              </a:rPr>
              <a:t>bool</a:t>
            </a:r>
            <a:r>
              <a:rPr lang="en-US" b="0" dirty="0">
                <a:solidFill>
                  <a:srgbClr val="4E5B61"/>
                </a:solidFill>
                <a:effectLst/>
                <a:latin typeface="Consolas" panose="020B0609020204030204" pitchFamily="49" charset="0"/>
              </a:rPr>
              <a:t> PM;</a:t>
            </a:r>
          </a:p>
          <a:p>
            <a:r>
              <a:rPr lang="en-US" b="0" dirty="0">
                <a:solidFill>
                  <a:srgbClr val="4E5B61"/>
                </a:solidFill>
                <a:effectLst/>
                <a:latin typeface="Consolas" panose="020B0609020204030204" pitchFamily="49" charset="0"/>
              </a:rPr>
              <a:t>byte </a:t>
            </a:r>
            <a:r>
              <a:rPr lang="en-US" b="0" dirty="0" err="1">
                <a:solidFill>
                  <a:srgbClr val="4E5B61"/>
                </a:solidFill>
                <a:effectLst/>
                <a:latin typeface="Consolas" panose="020B0609020204030204" pitchFamily="49" charset="0"/>
              </a:rPr>
              <a:t>ADay</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AHour</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AMinute</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ASecond</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ABits</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bool</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ADy</a:t>
            </a:r>
            <a:r>
              <a:rPr lang="en-US" b="0" dirty="0">
                <a:solidFill>
                  <a:srgbClr val="4E5B61"/>
                </a:solidFill>
                <a:effectLst/>
                <a:latin typeface="Consolas" panose="020B0609020204030204" pitchFamily="49" charset="0"/>
              </a:rPr>
              <a:t>, A12h, </a:t>
            </a:r>
            <a:r>
              <a:rPr lang="en-US" b="0" dirty="0" err="1">
                <a:solidFill>
                  <a:srgbClr val="4E5B61"/>
                </a:solidFill>
                <a:effectLst/>
                <a:latin typeface="Consolas" panose="020B0609020204030204" pitchFamily="49" charset="0"/>
              </a:rPr>
              <a:t>Apm</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//remember to comment all after time is set correctly. </a:t>
            </a:r>
            <a:r>
              <a:rPr lang="en-US" b="0" dirty="0" err="1">
                <a:solidFill>
                  <a:srgbClr val="95A5A6"/>
                </a:solidFill>
                <a:effectLst/>
                <a:latin typeface="Consolas" panose="020B0609020204030204" pitchFamily="49" charset="0"/>
              </a:rPr>
              <a:t>Otherewise</a:t>
            </a:r>
            <a:r>
              <a:rPr lang="en-US" b="0" dirty="0">
                <a:solidFill>
                  <a:srgbClr val="95A5A6"/>
                </a:solidFill>
                <a:effectLst/>
                <a:latin typeface="Consolas" panose="020B0609020204030204" pitchFamily="49" charset="0"/>
              </a:rPr>
              <a:t> when power off it will affect the current time.</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setup_new_time_RTC_DS3231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edit the following for clock adjustment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Clock.setSecond</a:t>
            </a:r>
            <a:r>
              <a:rPr lang="en-US" b="0" dirty="0">
                <a:solidFill>
                  <a:srgbClr val="95A5A6"/>
                </a:solidFill>
                <a:effectLst/>
                <a:latin typeface="Consolas" panose="020B0609020204030204" pitchFamily="49" charset="0"/>
              </a:rPr>
              <a:t>(00);//Set the second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Clock.setMinute</a:t>
            </a:r>
            <a:r>
              <a:rPr lang="en-US" b="0" dirty="0">
                <a:solidFill>
                  <a:srgbClr val="95A5A6"/>
                </a:solidFill>
                <a:effectLst/>
                <a:latin typeface="Consolas" panose="020B0609020204030204" pitchFamily="49" charset="0"/>
              </a:rPr>
              <a:t>(16);//Set the minute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Clock.setHour</a:t>
            </a:r>
            <a:r>
              <a:rPr lang="en-US" b="0" dirty="0">
                <a:solidFill>
                  <a:srgbClr val="95A5A6"/>
                </a:solidFill>
                <a:effectLst/>
                <a:latin typeface="Consolas" panose="020B0609020204030204" pitchFamily="49" charset="0"/>
              </a:rPr>
              <a:t>(21); //Set the hour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Clock.setDoW</a:t>
            </a:r>
            <a:r>
              <a:rPr lang="en-US" b="0" dirty="0">
                <a:solidFill>
                  <a:srgbClr val="95A5A6"/>
                </a:solidFill>
                <a:effectLst/>
                <a:latin typeface="Consolas" panose="020B0609020204030204" pitchFamily="49" charset="0"/>
              </a:rPr>
              <a:t>(3); //Set the day of the week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Clock.setDate</a:t>
            </a:r>
            <a:r>
              <a:rPr lang="en-US" b="0" dirty="0">
                <a:solidFill>
                  <a:srgbClr val="95A5A6"/>
                </a:solidFill>
                <a:effectLst/>
                <a:latin typeface="Consolas" panose="020B0609020204030204" pitchFamily="49" charset="0"/>
              </a:rPr>
              <a:t>(2); //Set the date of the month</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Clock.setMonth</a:t>
            </a:r>
            <a:r>
              <a:rPr lang="en-US" b="0" dirty="0">
                <a:solidFill>
                  <a:srgbClr val="95A5A6"/>
                </a:solidFill>
                <a:effectLst/>
                <a:latin typeface="Consolas" panose="020B0609020204030204" pitchFamily="49" charset="0"/>
              </a:rPr>
              <a:t>(3); //Set the month of the year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Clock.setYear</a:t>
            </a:r>
            <a:r>
              <a:rPr lang="en-US" b="0" dirty="0">
                <a:solidFill>
                  <a:srgbClr val="95A5A6"/>
                </a:solidFill>
                <a:effectLst/>
                <a:latin typeface="Consolas" panose="020B0609020204030204" pitchFamily="49" charset="0"/>
              </a:rPr>
              <a:t>(22); //Set the year (Last two digits of the year)</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clear_screen_12864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uint8_t</a:t>
            </a:r>
            <a:r>
              <a:rPr lang="en-US" b="0" dirty="0">
                <a:solidFill>
                  <a:srgbClr val="4E5B61"/>
                </a:solidFill>
                <a:effectLst/>
                <a:latin typeface="Consolas" panose="020B0609020204030204" pitchFamily="49" charset="0"/>
              </a:rPr>
              <a:t> x, y;</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setColorIndex</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for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y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y &lt; </a:t>
            </a:r>
            <a:r>
              <a:rPr lang="en-US" b="0" dirty="0">
                <a:solidFill>
                  <a:srgbClr val="005C5F"/>
                </a:solidFill>
                <a:effectLst/>
                <a:latin typeface="Consolas" panose="020B0609020204030204" pitchFamily="49" charset="0"/>
              </a:rPr>
              <a:t>128</a:t>
            </a:r>
            <a:r>
              <a:rPr lang="en-US" b="0" dirty="0">
                <a:solidFill>
                  <a:srgbClr val="4E5B61"/>
                </a:solidFill>
                <a:effectLst/>
                <a:latin typeface="Consolas" panose="020B0609020204030204" pitchFamily="49" charset="0"/>
              </a:rPr>
              <a:t>; y++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for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x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x &lt; </a:t>
            </a:r>
            <a:r>
              <a:rPr lang="en-US" b="0" dirty="0">
                <a:solidFill>
                  <a:srgbClr val="005C5F"/>
                </a:solidFill>
                <a:effectLst/>
                <a:latin typeface="Consolas" panose="020B0609020204030204" pitchFamily="49" charset="0"/>
              </a:rPr>
              <a:t>64</a:t>
            </a:r>
            <a:r>
              <a:rPr lang="en-US" b="0" dirty="0">
                <a:solidFill>
                  <a:srgbClr val="4E5B61"/>
                </a:solidFill>
                <a:effectLst/>
                <a:latin typeface="Consolas" panose="020B0609020204030204" pitchFamily="49" charset="0"/>
              </a:rPr>
              <a:t>; x++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drawPixel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 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setColorIndex</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//restore color to 1</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u8g_prepare</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setFont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u8g_font_6x10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setFontRefHeightExtendedText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setDefaultForegroundColor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setFontPosTop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x</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y</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val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buf</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val</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9</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 y,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 + </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y,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val</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 y,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val</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draw_vert_hk_uk_usa_time_LCD12864</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month</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date</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34F54"/>
                </a:solidFill>
                <a:effectLst/>
                <a:latin typeface="Consolas" panose="020B0609020204030204" pitchFamily="49" charset="0"/>
              </a:rPr>
              <a:t>dow</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hour</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minute</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second)</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graphic commands to redraw the complete screen should be placed here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setRot270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setFont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u8g_font_unifont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setFontPosTop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draw style 2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//-------------HK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setScale2x2</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Scale up all draw procedures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buf</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"-2147483648\0"</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hour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hour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//-------------UK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byte </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//UK 2022 27 March </a:t>
            </a:r>
            <a:r>
              <a:rPr lang="en-US" b="0" dirty="0" err="1">
                <a:solidFill>
                  <a:srgbClr val="95A5A6"/>
                </a:solidFill>
                <a:effectLst/>
                <a:latin typeface="Consolas" panose="020B0609020204030204" pitchFamily="49" charset="0"/>
              </a:rPr>
              <a:t>sunday</a:t>
            </a:r>
            <a:r>
              <a:rPr lang="en-US" b="0" dirty="0">
                <a:solidFill>
                  <a:srgbClr val="95A5A6"/>
                </a:solidFill>
                <a:effectLst/>
                <a:latin typeface="Consolas" panose="020B0609020204030204" pitchFamily="49" charset="0"/>
              </a:rPr>
              <a:t> begins,   30 October </a:t>
            </a:r>
            <a:r>
              <a:rPr lang="en-US" b="0" dirty="0" err="1">
                <a:solidFill>
                  <a:srgbClr val="95A5A6"/>
                </a:solidFill>
                <a:effectLst/>
                <a:latin typeface="Consolas" panose="020B0609020204030204" pitchFamily="49" charset="0"/>
              </a:rPr>
              <a:t>sunday</a:t>
            </a:r>
            <a:r>
              <a:rPr lang="en-US" b="0" dirty="0">
                <a:solidFill>
                  <a:srgbClr val="95A5A6"/>
                </a:solidFill>
                <a:effectLst/>
                <a:latin typeface="Consolas" panose="020B0609020204030204" pitchFamily="49" charset="0"/>
              </a:rPr>
              <a:t> ends, Last </a:t>
            </a:r>
            <a:r>
              <a:rPr lang="en-US" b="0" dirty="0" err="1">
                <a:solidFill>
                  <a:srgbClr val="95A5A6"/>
                </a:solidFill>
                <a:effectLst/>
                <a:latin typeface="Consolas" panose="020B0609020204030204" pitchFamily="49" charset="0"/>
              </a:rPr>
              <a:t>sunday</a:t>
            </a:r>
            <a:r>
              <a:rPr lang="en-US" b="0" dirty="0">
                <a:solidFill>
                  <a:srgbClr val="95A5A6"/>
                </a:solidFill>
                <a:effectLst/>
                <a:latin typeface="Consolas" panose="020B0609020204030204" pitchFamily="49" charset="0"/>
              </a:rPr>
              <a:t> of march/oct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&lt; month || month &gt;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&gt;=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&amp;&amp; month &lt;=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&amp;&amp;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31</a:t>
            </a:r>
            <a:r>
              <a:rPr lang="en-US" b="0" dirty="0">
                <a:solidFill>
                  <a:srgbClr val="4E5B61"/>
                </a:solidFill>
                <a:effectLst/>
                <a:latin typeface="Consolas" panose="020B0609020204030204" pitchFamily="49" charset="0"/>
              </a:rPr>
              <a:t> - date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err="1">
                <a:solidFill>
                  <a:srgbClr val="4E5B61"/>
                </a:solidFill>
                <a:effectLst/>
                <a:latin typeface="Consolas" panose="020B0609020204030204" pitchFamily="49" charset="0"/>
              </a:rPr>
              <a: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&gt;=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for march only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 </a:t>
            </a:r>
            <a:r>
              <a:rPr lang="en-US" b="0" dirty="0">
                <a:solidFill>
                  <a:srgbClr val="005C5F"/>
                </a:solidFill>
                <a:effectLst/>
                <a:latin typeface="Consolas" panose="020B0609020204030204" pitchFamily="49" charset="0"/>
              </a:rPr>
              <a:t>10</a:t>
            </a:r>
            <a:r>
              <a:rPr lang="en-US" b="0" dirty="0">
                <a:solidFill>
                  <a:srgbClr val="4E5B61"/>
                </a:solidFill>
                <a:effectLst/>
                <a:latin typeface="Consolas" panose="020B0609020204030204" pitchFamily="49" charset="0"/>
              </a:rPr>
              <a:t> &amp;&amp;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a:t>
            </a:r>
            <a:r>
              <a:rPr lang="en-US" b="0" dirty="0">
                <a:solidFill>
                  <a:srgbClr val="4E5B61"/>
                </a:solidFill>
                <a:effectLst/>
                <a:latin typeface="Consolas" panose="020B0609020204030204" pitchFamily="49" charset="0"/>
              </a:rPr>
              <a:t> - date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err="1">
                <a:solidFill>
                  <a:srgbClr val="4E5B61"/>
                </a:solidFill>
                <a:effectLst/>
                <a:latin typeface="Consolas" panose="020B0609020204030204" pitchFamily="49" charset="0"/>
              </a:rPr>
              <a: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for </a:t>
            </a:r>
            <a:r>
              <a:rPr lang="en-US" b="0" dirty="0" err="1">
                <a:solidFill>
                  <a:srgbClr val="95A5A6"/>
                </a:solidFill>
                <a:effectLst/>
                <a:latin typeface="Consolas" panose="020B0609020204030204" pitchFamily="49" charset="0"/>
              </a:rPr>
              <a:t>nov</a:t>
            </a:r>
            <a:r>
              <a:rPr lang="en-US" b="0" dirty="0">
                <a:solidFill>
                  <a:srgbClr val="95A5A6"/>
                </a:solidFill>
                <a:effectLst/>
                <a:latin typeface="Consolas" panose="020B0609020204030204" pitchFamily="49" charset="0"/>
              </a:rPr>
              <a:t> only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16</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16</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//-------------US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handle </a:t>
            </a:r>
            <a:r>
              <a:rPr lang="en-US" b="0" dirty="0" err="1">
                <a:solidFill>
                  <a:srgbClr val="95A5A6"/>
                </a:solidFill>
                <a:effectLst/>
                <a:latin typeface="Consolas" panose="020B0609020204030204" pitchFamily="49" charset="0"/>
              </a:rPr>
              <a:t>day_light_saving_us</a:t>
            </a: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https://stackoverflow.com/questions/5590429/calculating-daylight-saving-time-from-only-date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byte </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//USA summer time: //begin march 13 </a:t>
            </a:r>
            <a:r>
              <a:rPr lang="en-US" b="0" dirty="0" err="1">
                <a:solidFill>
                  <a:srgbClr val="95A5A6"/>
                </a:solidFill>
                <a:effectLst/>
                <a:latin typeface="Consolas" panose="020B0609020204030204" pitchFamily="49" charset="0"/>
              </a:rPr>
              <a:t>sunday</a:t>
            </a:r>
            <a:r>
              <a:rPr lang="en-US" b="0" dirty="0">
                <a:solidFill>
                  <a:srgbClr val="95A5A6"/>
                </a:solidFill>
                <a:effectLst/>
                <a:latin typeface="Consolas" panose="020B0609020204030204" pitchFamily="49" charset="0"/>
              </a:rPr>
              <a:t>; //end Nov.6 </a:t>
            </a:r>
            <a:r>
              <a:rPr lang="en-US" b="0" dirty="0" err="1">
                <a:solidFill>
                  <a:srgbClr val="95A5A6"/>
                </a:solidFill>
                <a:effectLst/>
                <a:latin typeface="Consolas" panose="020B0609020204030204" pitchFamily="49" charset="0"/>
              </a:rPr>
              <a:t>sunday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//January, </a:t>
            </a:r>
            <a:r>
              <a:rPr lang="en-US" b="0" dirty="0" err="1">
                <a:solidFill>
                  <a:srgbClr val="95A5A6"/>
                </a:solidFill>
                <a:effectLst/>
                <a:latin typeface="Consolas" panose="020B0609020204030204" pitchFamily="49" charset="0"/>
              </a:rPr>
              <a:t>february</a:t>
            </a:r>
            <a:r>
              <a:rPr lang="en-US" b="0" dirty="0">
                <a:solidFill>
                  <a:srgbClr val="95A5A6"/>
                </a:solidFill>
                <a:effectLst/>
                <a:latin typeface="Consolas" panose="020B0609020204030204" pitchFamily="49" charset="0"/>
              </a:rPr>
              <a:t>, and </a:t>
            </a:r>
            <a:r>
              <a:rPr lang="en-US" b="0" dirty="0" err="1">
                <a:solidFill>
                  <a:srgbClr val="95A5A6"/>
                </a:solidFill>
                <a:effectLst/>
                <a:latin typeface="Consolas" panose="020B0609020204030204" pitchFamily="49" charset="0"/>
              </a:rPr>
              <a:t>december</a:t>
            </a:r>
            <a:r>
              <a:rPr lang="en-US" b="0" dirty="0">
                <a:solidFill>
                  <a:srgbClr val="95A5A6"/>
                </a:solidFill>
                <a:effectLst/>
                <a:latin typeface="Consolas" panose="020B0609020204030204" pitchFamily="49" charset="0"/>
              </a:rPr>
              <a:t> are out.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&lt; month || month &gt; </a:t>
            </a:r>
            <a:r>
              <a:rPr lang="en-US" b="0" dirty="0">
                <a:solidFill>
                  <a:srgbClr val="005C5F"/>
                </a:solidFill>
                <a:effectLst/>
                <a:latin typeface="Consolas" panose="020B0609020204030204" pitchFamily="49" charset="0"/>
              </a:rPr>
              <a:t>11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&gt;=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&amp;&amp; month &lt;= </a:t>
            </a:r>
            <a:r>
              <a:rPr lang="en-US" b="0" dirty="0">
                <a:solidFill>
                  <a:srgbClr val="005C5F"/>
                </a:solidFill>
                <a:effectLst/>
                <a:latin typeface="Consolas" panose="020B0609020204030204" pitchFamily="49" charset="0"/>
              </a:rPr>
              <a:t>11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&amp;&amp;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date - </a:t>
            </a:r>
            <a:r>
              <a:rPr lang="en-US" b="0" dirty="0" err="1">
                <a:solidFill>
                  <a:srgbClr val="4E5B61"/>
                </a:solidFill>
                <a:effectLst/>
                <a:latin typeface="Consolas" panose="020B0609020204030204" pitchFamily="49" charset="0"/>
              </a:rPr>
              <a: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for march only</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&amp;&amp;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date - </a:t>
            </a:r>
            <a:r>
              <a:rPr lang="en-US" b="0" dirty="0" err="1">
                <a:solidFill>
                  <a:srgbClr val="4E5B61"/>
                </a:solidFill>
                <a:effectLst/>
                <a:latin typeface="Consolas" panose="020B0609020204030204" pitchFamily="49" charset="0"/>
              </a:rPr>
              <a: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&gt;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for </a:t>
            </a:r>
            <a:r>
              <a:rPr lang="en-US" b="0" dirty="0" err="1">
                <a:solidFill>
                  <a:srgbClr val="95A5A6"/>
                </a:solidFill>
                <a:effectLst/>
                <a:latin typeface="Consolas" panose="020B0609020204030204" pitchFamily="49" charset="0"/>
              </a:rPr>
              <a:t>nov</a:t>
            </a:r>
            <a:r>
              <a:rPr lang="en-US" b="0" dirty="0">
                <a:solidFill>
                  <a:srgbClr val="95A5A6"/>
                </a:solidFill>
                <a:effectLst/>
                <a:latin typeface="Consolas" panose="020B0609020204030204" pitchFamily="49" charset="0"/>
              </a:rPr>
              <a:t> only</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//summer ; day light saving :</a:t>
            </a:r>
            <a:r>
              <a:rPr lang="en-US" b="0" dirty="0" err="1">
                <a:solidFill>
                  <a:srgbClr val="95A5A6"/>
                </a:solidFill>
                <a:effectLst/>
                <a:latin typeface="Consolas" panose="020B0609020204030204" pitchFamily="49" charset="0"/>
              </a:rPr>
              <a:t>usa</a:t>
            </a:r>
            <a:r>
              <a:rPr lang="en-US" b="0" dirty="0">
                <a:solidFill>
                  <a:srgbClr val="95A5A6"/>
                </a:solidFill>
                <a:effectLst/>
                <a:latin typeface="Consolas" panose="020B0609020204030204" pitchFamily="49" charset="0"/>
              </a:rPr>
              <a:t> time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//summer; day light saving :write again to make font larger</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8</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usa</a:t>
            </a:r>
            <a:r>
              <a:rPr lang="en-US" b="0" dirty="0">
                <a:solidFill>
                  <a:srgbClr val="95A5A6"/>
                </a:solidFill>
                <a:effectLst/>
                <a:latin typeface="Consolas" panose="020B0609020204030204" pitchFamily="49" charset="0"/>
              </a:rPr>
              <a:t> time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hour + </a:t>
            </a:r>
            <a:r>
              <a:rPr lang="en-US" b="0" dirty="0">
                <a:solidFill>
                  <a:srgbClr val="005C5F"/>
                </a:solidFill>
                <a:effectLst/>
                <a:latin typeface="Consolas" panose="020B0609020204030204" pitchFamily="49" charset="0"/>
              </a:rPr>
              <a:t>8</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//write again to make font larger</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22</a:t>
            </a:r>
            <a:r>
              <a:rPr lang="en-US" b="0" dirty="0">
                <a:solidFill>
                  <a:srgbClr val="4E5B61"/>
                </a:solidFill>
                <a:effectLst/>
                <a:latin typeface="Consolas" panose="020B0609020204030204" pitchFamily="49" charset="0"/>
              </a:rPr>
              <a:t>, 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second</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33</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33</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33</a:t>
            </a:r>
            <a:r>
              <a:rPr lang="en-US" b="0" dirty="0">
                <a:solidFill>
                  <a:srgbClr val="4E5B61"/>
                </a:solidFill>
                <a:effectLst/>
                <a:latin typeface="Consolas" panose="020B0609020204030204" pitchFamily="49" charset="0"/>
              </a:rPr>
              <a:t>,  second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6</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33</a:t>
            </a:r>
            <a:r>
              <a:rPr lang="en-US" b="0" dirty="0">
                <a:solidFill>
                  <a:srgbClr val="4E5B61"/>
                </a:solidFill>
                <a:effectLst/>
                <a:latin typeface="Consolas" panose="020B0609020204030204" pitchFamily="49" charset="0"/>
              </a:rPr>
              <a:t>, second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undoScale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IMPORTANT: Switch back to normal mode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u8g.drawStr(112, 10, "HK");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u8g.drawStr(112 + 1, 10, "HK");</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summer_uk</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y_pos_s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90</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//display light saving logo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x_pos_s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55</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//display light saving logo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x_pos_s</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y_pos_s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//display light saving logo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summer_us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y_pos_s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90</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//display light saving logo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x_pos_s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55</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//display light saving logo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x_pos_s</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y_pos_s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//display light saving logo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draw_vert_year_date_temp_humidity_LCD12864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buf</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"-2147483648\0"</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90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x_pos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////u8g.drawStr(x_pos,y_pos,"20");</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//u8g_drawStr_12864_2digits(0,y_pos,Clock.getYear());</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x_pos1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switch</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getMonth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Century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"Jan"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"Jan"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"Feb"</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"Feb"</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"Mar"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"Mar"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4</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"Apr"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"Apr"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5</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"May"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"May"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6</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"Jun"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"Jun"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7</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"Jul"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"Jul"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"Aug"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"Aug"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9</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"Sep"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"Sep"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"Oct"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"Oct"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11</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"Nov"</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"Nov"</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"Dec"</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x_pos1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"Dec"</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default</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lcd</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u8g.drawStr(22, 46,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u8g.drawStr(22 + 1, 46,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x_pos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28</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getDate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x_pos</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28</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y_pos</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getDate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//u8g.drawStr(40, </a:t>
            </a:r>
            <a:r>
              <a:rPr lang="en-US" b="0" dirty="0" err="1">
                <a:solidFill>
                  <a:srgbClr val="95A5A6"/>
                </a:solidFill>
                <a:effectLst/>
                <a:latin typeface="Consolas" panose="020B0609020204030204" pitchFamily="49" charset="0"/>
              </a:rPr>
              <a:t>y_pos</a:t>
            </a: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x_pos2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y_pos2 = </a:t>
            </a:r>
            <a:r>
              <a:rPr lang="en-US" b="0" dirty="0">
                <a:solidFill>
                  <a:srgbClr val="005C5F"/>
                </a:solidFill>
                <a:effectLst/>
                <a:latin typeface="Consolas" panose="020B0609020204030204" pitchFamily="49" charset="0"/>
              </a:rPr>
              <a:t>101</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x_pos3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y_pos3 = </a:t>
            </a:r>
            <a:r>
              <a:rPr lang="en-US" b="0" dirty="0">
                <a:solidFill>
                  <a:srgbClr val="005C5F"/>
                </a:solidFill>
                <a:effectLst/>
                <a:latin typeface="Consolas" panose="020B0609020204030204" pitchFamily="49" charset="0"/>
              </a:rPr>
              <a:t>113</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u8g_drawStr_12864_2digits(90-38,46,Clock.getDoW());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switch</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"Mon"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"Mon"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"Tue"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"Tue"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"Wed"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"Wed"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4</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"Thu"</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"Thu"</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5</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"Fri"</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"Fri"</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6</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"Sat"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"Sat"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7</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"Sun"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"Sun"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default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x_pos2, y_pos2,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a:t>
            </a:r>
            <a:r>
              <a:rPr lang="en-US" b="0" dirty="0">
                <a:solidFill>
                  <a:srgbClr val="4E5B61"/>
                </a:solidFill>
                <a:effectLst/>
                <a:latin typeface="Consolas" panose="020B0609020204030204" pitchFamily="49" charset="0"/>
              </a:rPr>
              <a:t>, y_pos2, </a:t>
            </a:r>
            <a:r>
              <a:rPr lang="en-US" b="0" dirty="0">
                <a:solidFill>
                  <a:srgbClr val="005C5F"/>
                </a:solidFill>
                <a:effectLst/>
                <a:latin typeface="Consolas" panose="020B0609020204030204" pitchFamily="49" charset="0"/>
              </a:rPr>
              <a:t>"20"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u8g_drawStr_12864_2digits</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46</a:t>
            </a:r>
            <a:r>
              <a:rPr lang="en-US" b="0" dirty="0">
                <a:solidFill>
                  <a:srgbClr val="4E5B61"/>
                </a:solidFill>
                <a:effectLst/>
                <a:latin typeface="Consolas" panose="020B0609020204030204" pitchFamily="49" charset="0"/>
              </a:rPr>
              <a:t>, y_pos2,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getYear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//u8g.drawStr(68, </a:t>
            </a:r>
            <a:r>
              <a:rPr lang="en-US" b="0" dirty="0" err="1">
                <a:solidFill>
                  <a:srgbClr val="95A5A6"/>
                </a:solidFill>
                <a:effectLst/>
                <a:latin typeface="Consolas" panose="020B0609020204030204" pitchFamily="49" charset="0"/>
              </a:rPr>
              <a:t>y_pos</a:t>
            </a: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draw </a:t>
            </a:r>
            <a:r>
              <a:rPr lang="en-US" b="0" dirty="0" err="1">
                <a:solidFill>
                  <a:srgbClr val="95A5A6"/>
                </a:solidFill>
                <a:effectLst/>
                <a:latin typeface="Consolas" panose="020B0609020204030204" pitchFamily="49" charset="0"/>
              </a:rPr>
              <a:t>temperture</a:t>
            </a:r>
            <a:r>
              <a:rPr lang="en-US" b="0" dirty="0">
                <a:solidFill>
                  <a:srgbClr val="95A5A6"/>
                </a:solidFill>
                <a:effectLst/>
                <a:latin typeface="Consolas" panose="020B0609020204030204" pitchFamily="49" charset="0"/>
              </a:rPr>
              <a:t>/ humidity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x_pos3, y_pos3,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dht11_temperature,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x_pos3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y_pos3,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dht11_temperature,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x_pos3 + </a:t>
            </a:r>
            <a:r>
              <a:rPr lang="en-US" b="0" dirty="0">
                <a:solidFill>
                  <a:srgbClr val="005C5F"/>
                </a:solidFill>
                <a:effectLst/>
                <a:latin typeface="Consolas" panose="020B0609020204030204" pitchFamily="49" charset="0"/>
              </a:rPr>
              <a:t>17</a:t>
            </a:r>
            <a:r>
              <a:rPr lang="en-US" b="0" dirty="0">
                <a:solidFill>
                  <a:srgbClr val="4E5B61"/>
                </a:solidFill>
                <a:effectLst/>
                <a:latin typeface="Consolas" panose="020B0609020204030204" pitchFamily="49" charset="0"/>
              </a:rPr>
              <a:t>, y_pos3, </a:t>
            </a:r>
            <a:r>
              <a:rPr lang="en-US" b="0" dirty="0">
                <a:solidFill>
                  <a:srgbClr val="005C5F"/>
                </a:solidFill>
                <a:effectLst/>
                <a:latin typeface="Consolas" panose="020B0609020204030204" pitchFamily="49" charset="0"/>
              </a:rPr>
              <a:t>"C"</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x_pos3 + </a:t>
            </a:r>
            <a:r>
              <a:rPr lang="en-US" b="0" dirty="0">
                <a:solidFill>
                  <a:srgbClr val="005C5F"/>
                </a:solidFill>
                <a:effectLst/>
                <a:latin typeface="Consolas" panose="020B0609020204030204" pitchFamily="49" charset="0"/>
              </a:rPr>
              <a:t>30</a:t>
            </a:r>
            <a:r>
              <a:rPr lang="en-US" b="0" dirty="0">
                <a:solidFill>
                  <a:srgbClr val="4E5B61"/>
                </a:solidFill>
                <a:effectLst/>
                <a:latin typeface="Consolas" panose="020B0609020204030204" pitchFamily="49" charset="0"/>
              </a:rPr>
              <a:t>, y_pos3,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dht11_humidity,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x_pos3 + </a:t>
            </a:r>
            <a:r>
              <a:rPr lang="en-US" b="0" dirty="0">
                <a:solidFill>
                  <a:srgbClr val="005C5F"/>
                </a:solidFill>
                <a:effectLst/>
                <a:latin typeface="Consolas" panose="020B0609020204030204" pitchFamily="49" charset="0"/>
              </a:rPr>
              <a:t>30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y_pos3, </a:t>
            </a:r>
            <a:r>
              <a:rPr lang="en-US" b="0" dirty="0" err="1">
                <a:solidFill>
                  <a:srgbClr val="D35400"/>
                </a:solidFill>
                <a:effectLst/>
                <a:latin typeface="Consolas" panose="020B0609020204030204" pitchFamily="49" charset="0"/>
              </a:rPr>
              <a:t>itoa</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dht11_humidity, </a:t>
            </a:r>
            <a:r>
              <a:rPr lang="en-US" b="0" dirty="0" err="1">
                <a:solidFill>
                  <a:srgbClr val="4E5B61"/>
                </a:solidFill>
                <a:effectLst/>
                <a:latin typeface="Consolas" panose="020B0609020204030204" pitchFamily="49" charset="0"/>
              </a:rPr>
              <a:t>buf</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drawStr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x_pos3 + </a:t>
            </a:r>
            <a:r>
              <a:rPr lang="en-US" b="0" dirty="0">
                <a:solidFill>
                  <a:srgbClr val="005C5F"/>
                </a:solidFill>
                <a:effectLst/>
                <a:latin typeface="Consolas" panose="020B0609020204030204" pitchFamily="49" charset="0"/>
              </a:rPr>
              <a:t>47</a:t>
            </a:r>
            <a:r>
              <a:rPr lang="en-US" b="0" dirty="0">
                <a:solidFill>
                  <a:srgbClr val="4E5B61"/>
                </a:solidFill>
                <a:effectLst/>
                <a:latin typeface="Consolas" panose="020B0609020204030204" pitchFamily="49" charset="0"/>
              </a:rPr>
              <a:t>, y_pos3, </a:t>
            </a:r>
            <a:r>
              <a:rPr lang="en-US" b="0" dirty="0">
                <a:solidFill>
                  <a:srgbClr val="005C5F"/>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switch</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command_tag1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drawLine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60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drawLine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80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case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drawLine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120</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126</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buf</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"-2147483648\0"</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//int year = </a:t>
            </a:r>
            <a:r>
              <a:rPr lang="en-US" b="0" dirty="0" err="1">
                <a:solidFill>
                  <a:srgbClr val="95A5A6"/>
                </a:solidFill>
                <a:effectLst/>
                <a:latin typeface="Consolas" panose="020B0609020204030204" pitchFamily="49" charset="0"/>
              </a:rPr>
              <a:t>Clock.getYear</a:t>
            </a: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date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getDate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month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getMonth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Century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dow</a:t>
            </a:r>
            <a:r>
              <a:rPr lang="en-US" b="0" dirty="0">
                <a:solidFill>
                  <a:srgbClr val="4E5B61"/>
                </a:solidFill>
                <a:effectLst/>
                <a:latin typeface="Consolas" panose="020B0609020204030204" pitchFamily="49" charset="0"/>
              </a:rPr>
              <a:t>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getDoW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hour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getHour</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h12, PM</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Clock.getHour</a:t>
            </a:r>
            <a:r>
              <a:rPr lang="en-US" b="0" dirty="0">
                <a:solidFill>
                  <a:srgbClr val="95A5A6"/>
                </a:solidFill>
                <a:effectLst/>
                <a:latin typeface="Consolas" panose="020B0609020204030204" pitchFamily="49" charset="0"/>
              </a:rPr>
              <a:t>(h12, PM) + 16) % 24); //</a:t>
            </a:r>
            <a:r>
              <a:rPr lang="en-US" b="0" dirty="0" err="1">
                <a:solidFill>
                  <a:srgbClr val="95A5A6"/>
                </a:solidFill>
                <a:effectLst/>
                <a:latin typeface="Consolas" panose="020B0609020204030204" pitchFamily="49" charset="0"/>
              </a:rPr>
              <a:t>uk</a:t>
            </a:r>
            <a:r>
              <a:rPr lang="en-US" b="0" dirty="0">
                <a:solidFill>
                  <a:srgbClr val="95A5A6"/>
                </a:solidFill>
                <a:effectLst/>
                <a:latin typeface="Consolas" panose="020B0609020204030204" pitchFamily="49" charset="0"/>
              </a:rPr>
              <a:t> time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minute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getMinute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second = </a:t>
            </a:r>
            <a:r>
              <a:rPr lang="en-US" b="0" dirty="0" err="1">
                <a:solidFill>
                  <a:srgbClr val="D35400"/>
                </a:solidFill>
                <a:effectLst/>
                <a:latin typeface="Consolas" panose="020B0609020204030204" pitchFamily="49" charset="0"/>
              </a:rPr>
              <a:t>Clock</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getSecond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draw_vert_hk_uk_usa_time_LCD12864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month, date, </a:t>
            </a:r>
            <a:r>
              <a:rPr lang="en-US" b="0" dirty="0" err="1">
                <a:solidFill>
                  <a:srgbClr val="4E5B61"/>
                </a:solidFill>
                <a:effectLst/>
                <a:latin typeface="Consolas" panose="020B0609020204030204" pitchFamily="49" charset="0"/>
              </a:rPr>
              <a:t>dow</a:t>
            </a:r>
            <a:r>
              <a:rPr lang="en-US" b="0" dirty="0">
                <a:solidFill>
                  <a:srgbClr val="4E5B61"/>
                </a:solidFill>
                <a:effectLst/>
                <a:latin typeface="Consolas" panose="020B0609020204030204" pitchFamily="49" charset="0"/>
              </a:rPr>
              <a:t>, hour, minute, second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upper part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draw_vert_year_date_temp_humidity_LCD12864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//lower part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dual_time_tag</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0 HK time only; 1= </a:t>
            </a:r>
            <a:r>
              <a:rPr lang="en-US" b="0" dirty="0" err="1">
                <a:solidFill>
                  <a:srgbClr val="95A5A6"/>
                </a:solidFill>
                <a:effectLst/>
                <a:latin typeface="Consolas" panose="020B0609020204030204" pitchFamily="49" charset="0"/>
              </a:rPr>
              <a:t>hk</a:t>
            </a:r>
            <a:r>
              <a:rPr lang="en-US" b="0" dirty="0">
                <a:solidFill>
                  <a:srgbClr val="95A5A6"/>
                </a:solidFill>
                <a:effectLst/>
                <a:latin typeface="Consolas" panose="020B0609020204030204" pitchFamily="49" charset="0"/>
              </a:rPr>
              <a:t> and  </a:t>
            </a:r>
            <a:r>
              <a:rPr lang="en-US" b="0" dirty="0" err="1">
                <a:solidFill>
                  <a:srgbClr val="95A5A6"/>
                </a:solidFill>
                <a:effectLst/>
                <a:latin typeface="Consolas" panose="020B0609020204030204" pitchFamily="49" charset="0"/>
              </a:rPr>
              <a:t>uk</a:t>
            </a:r>
            <a:r>
              <a:rPr lang="en-US" b="0" dirty="0">
                <a:solidFill>
                  <a:srgbClr val="95A5A6"/>
                </a:solidFill>
                <a:effectLst/>
                <a:latin typeface="Consolas" panose="020B0609020204030204" pitchFamily="49" charset="0"/>
              </a:rPr>
              <a:t> time; 2 </a:t>
            </a:r>
            <a:r>
              <a:rPr lang="en-US" b="0" dirty="0" err="1">
                <a:solidFill>
                  <a:srgbClr val="95A5A6"/>
                </a:solidFill>
                <a:effectLst/>
                <a:latin typeface="Consolas" panose="020B0609020204030204" pitchFamily="49" charset="0"/>
              </a:rPr>
              <a:t>hk</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uk</a:t>
            </a:r>
            <a:r>
              <a:rPr lang="en-US" b="0" dirty="0">
                <a:solidFill>
                  <a:srgbClr val="95A5A6"/>
                </a:solidFill>
                <a:effectLst/>
                <a:latin typeface="Consolas" panose="020B0609020204030204" pitchFamily="49" charset="0"/>
              </a:rPr>
              <a:t> and </a:t>
            </a:r>
            <a:r>
              <a:rPr lang="en-US" b="0" dirty="0" err="1">
                <a:solidFill>
                  <a:srgbClr val="95A5A6"/>
                </a:solidFill>
                <a:effectLst/>
                <a:latin typeface="Consolas" panose="020B0609020204030204" pitchFamily="49" charset="0"/>
              </a:rPr>
              <a:t>usa</a:t>
            </a:r>
            <a:r>
              <a:rPr lang="en-US" b="0" dirty="0">
                <a:solidFill>
                  <a:srgbClr val="95A5A6"/>
                </a:solidFill>
                <a:effectLst/>
                <a:latin typeface="Consolas" panose="020B0609020204030204" pitchFamily="49" charset="0"/>
              </a:rPr>
              <a:t> time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if (</a:t>
            </a:r>
            <a:r>
              <a:rPr lang="en-US" b="0" dirty="0" err="1">
                <a:solidFill>
                  <a:srgbClr val="95A5A6"/>
                </a:solidFill>
                <a:effectLst/>
                <a:latin typeface="Consolas" panose="020B0609020204030204" pitchFamily="49" charset="0"/>
              </a:rPr>
              <a:t>dual_time_tag</a:t>
            </a:r>
            <a:r>
              <a:rPr lang="en-US" b="0" dirty="0">
                <a:solidFill>
                  <a:srgbClr val="95A5A6"/>
                </a:solidFill>
                <a:effectLst/>
                <a:latin typeface="Consolas" panose="020B0609020204030204" pitchFamily="49" charset="0"/>
              </a:rPr>
              <a:t> == 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command_tag1 == </a:t>
            </a:r>
            <a:r>
              <a:rPr lang="en-US" b="0" dirty="0">
                <a:solidFill>
                  <a:srgbClr val="005C5F"/>
                </a:solidFill>
                <a:effectLst/>
                <a:latin typeface="Consolas" panose="020B0609020204030204" pitchFamily="49" charset="0"/>
              </a:rPr>
              <a:t>2</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//u8g.setRot270();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char</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buf</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12</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"-2147483648\0"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sval</a:t>
            </a: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digitalRead</a:t>
            </a:r>
            <a:r>
              <a:rPr lang="en-US" b="0" dirty="0">
                <a:solidFill>
                  <a:srgbClr val="95A5A6"/>
                </a:solidFill>
                <a:effectLst/>
                <a:latin typeface="Consolas" panose="020B0609020204030204" pitchFamily="49" charset="0"/>
              </a:rPr>
              <a:t>(2); // not used yet, keep, may use later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if ( </a:t>
            </a:r>
            <a:r>
              <a:rPr lang="en-US" b="0" dirty="0" err="1">
                <a:solidFill>
                  <a:srgbClr val="95A5A6"/>
                </a:solidFill>
                <a:effectLst/>
                <a:latin typeface="Consolas" panose="020B0609020204030204" pitchFamily="49" charset="0"/>
              </a:rPr>
              <a:t>old_sval</a:t>
            </a:r>
            <a:r>
              <a:rPr lang="en-US" b="0" dirty="0">
                <a:solidFill>
                  <a:srgbClr val="95A5A6"/>
                </a:solidFill>
                <a:effectLst/>
                <a:latin typeface="Consolas" panose="020B0609020204030204" pitchFamily="49" charset="0"/>
              </a:rPr>
              <a:t> == 1 &amp;&amp; </a:t>
            </a:r>
            <a:r>
              <a:rPr lang="en-US" b="0" dirty="0" err="1">
                <a:solidFill>
                  <a:srgbClr val="95A5A6"/>
                </a:solidFill>
                <a:effectLst/>
                <a:latin typeface="Consolas" panose="020B0609020204030204" pitchFamily="49" charset="0"/>
              </a:rPr>
              <a:t>sval</a:t>
            </a:r>
            <a:r>
              <a:rPr lang="en-US" b="0" dirty="0">
                <a:solidFill>
                  <a:srgbClr val="95A5A6"/>
                </a:solidFill>
                <a:effectLst/>
                <a:latin typeface="Consolas" panose="020B0609020204030204" pitchFamily="49" charset="0"/>
              </a:rPr>
              <a:t> == 0) { //pressed once , falling edge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command_tag1++;</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if (command_tag1 &gt;= 3) { //set max command value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command_tag1 = 0;</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old_sval</a:t>
            </a: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sval</a:t>
            </a: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(command_tag1);</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count++;</a:t>
            </a:r>
            <a:r>
              <a:rPr lang="en-US" b="0" dirty="0">
                <a:solidFill>
                  <a:srgbClr val="95A5A6"/>
                </a:solidFill>
                <a:effectLst/>
                <a:latin typeface="Consolas" panose="020B0609020204030204" pitchFamily="49" charset="0"/>
              </a:rPr>
              <a:t> //since the loop is executed once in 1 second, 1 sec delay loop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count &gt;= </a:t>
            </a:r>
            <a:r>
              <a:rPr lang="en-US" b="0" dirty="0">
                <a:solidFill>
                  <a:srgbClr val="005C5F"/>
                </a:solidFill>
                <a:effectLst/>
                <a:latin typeface="Consolas" panose="020B0609020204030204" pitchFamily="49" charset="0"/>
              </a:rPr>
              <a:t>3</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read temperature/ </a:t>
            </a:r>
            <a:r>
              <a:rPr lang="en-US" b="0" dirty="0" err="1">
                <a:solidFill>
                  <a:srgbClr val="95A5A6"/>
                </a:solidFill>
                <a:effectLst/>
                <a:latin typeface="Consolas" panose="020B0609020204030204" pitchFamily="49" charset="0"/>
              </a:rPr>
              <a:t>humdity</a:t>
            </a:r>
            <a:r>
              <a:rPr lang="en-US" b="0" dirty="0">
                <a:solidFill>
                  <a:srgbClr val="95A5A6"/>
                </a:solidFill>
                <a:effectLst/>
                <a:latin typeface="Consolas" panose="020B0609020204030204" pitchFamily="49" charset="0"/>
              </a:rPr>
              <a:t> at a period of 3 seconds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dht11_temperature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readTemperature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dht11_humidity = </a:t>
            </a:r>
            <a:r>
              <a:rPr lang="en-US" b="0" dirty="0" err="1">
                <a:solidFill>
                  <a:srgbClr val="D35400"/>
                </a:solidFill>
                <a:effectLst/>
                <a:latin typeface="Consolas" panose="020B0609020204030204" pitchFamily="49" charset="0"/>
              </a:rPr>
              <a:t>dht</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readHumidity</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count = </a:t>
            </a:r>
            <a:r>
              <a:rPr lang="en-US" b="0" dirty="0">
                <a:solidFill>
                  <a:srgbClr val="005C5F"/>
                </a:solidFill>
                <a:effectLst/>
                <a:latin typeface="Consolas" panose="020B0609020204030204" pitchFamily="49" charset="0"/>
              </a:rPr>
              <a:t>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firstPage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u8g_prepare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clear_screen_12864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do</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draw_vert_LCD12864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while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u8g</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nextPage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minute_count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rebuild the picture after some delay</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HK" dirty="0"/>
          </a:p>
        </p:txBody>
      </p:sp>
      <p:sp>
        <p:nvSpPr>
          <p:cNvPr id="4" name="Footer Placeholder 3">
            <a:extLst>
              <a:ext uri="{FF2B5EF4-FFF2-40B4-BE49-F238E27FC236}">
                <a16:creationId xmlns:a16="http://schemas.microsoft.com/office/drawing/2014/main" id="{A76A150D-2503-E9AF-70ED-87E34A50898A}"/>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2AACD035-BE3B-21AE-C51E-3E1EEC75DD54}"/>
              </a:ext>
            </a:extLst>
          </p:cNvPr>
          <p:cNvSpPr>
            <a:spLocks noGrp="1"/>
          </p:cNvSpPr>
          <p:nvPr>
            <p:ph type="sldNum" sz="quarter" idx="12"/>
          </p:nvPr>
        </p:nvSpPr>
        <p:spPr/>
        <p:txBody>
          <a:bodyPr/>
          <a:lstStyle/>
          <a:p>
            <a:fld id="{94A417D5-674B-44AC-9DB0-AAABE0A2BF19}" type="slidenum">
              <a:rPr lang="en-US" smtClean="0"/>
              <a:t>127</a:t>
            </a:fld>
            <a:endParaRPr lang="en-US"/>
          </a:p>
        </p:txBody>
      </p:sp>
      <p:pic>
        <p:nvPicPr>
          <p:cNvPr id="7" name="Picture 6">
            <a:extLst>
              <a:ext uri="{FF2B5EF4-FFF2-40B4-BE49-F238E27FC236}">
                <a16:creationId xmlns:a16="http://schemas.microsoft.com/office/drawing/2014/main" id="{4D82C74C-728D-052D-5C03-A106013DC53D}"/>
              </a:ext>
            </a:extLst>
          </p:cNvPr>
          <p:cNvPicPr>
            <a:picLocks noChangeAspect="1"/>
          </p:cNvPicPr>
          <p:nvPr/>
        </p:nvPicPr>
        <p:blipFill>
          <a:blip r:embed="rId2"/>
          <a:stretch>
            <a:fillRect/>
          </a:stretch>
        </p:blipFill>
        <p:spPr>
          <a:xfrm>
            <a:off x="5909921" y="2510552"/>
            <a:ext cx="2500654" cy="3666411"/>
          </a:xfrm>
          <a:prstGeom prst="rect">
            <a:avLst/>
          </a:prstGeom>
        </p:spPr>
      </p:pic>
    </p:spTree>
    <p:extLst>
      <p:ext uri="{BB962C8B-B14F-4D97-AF65-F5344CB8AC3E}">
        <p14:creationId xmlns:p14="http://schemas.microsoft.com/office/powerpoint/2010/main" val="21073043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326B-246E-42A6-91A1-C93B94A90673}"/>
              </a:ext>
            </a:extLst>
          </p:cNvPr>
          <p:cNvSpPr>
            <a:spLocks noGrp="1"/>
          </p:cNvSpPr>
          <p:nvPr>
            <p:ph type="title"/>
          </p:nvPr>
        </p:nvSpPr>
        <p:spPr/>
        <p:txBody>
          <a:bodyPr>
            <a:normAutofit fontScale="90000"/>
          </a:bodyPr>
          <a:lstStyle/>
          <a:p>
            <a:r>
              <a:rPr lang="en-US" dirty="0" err="1"/>
              <a:t>Old_RTC</a:t>
            </a:r>
            <a:r>
              <a:rPr lang="en-US" dirty="0"/>
              <a:t>, with button control, HK_UK_USA(day light saving) rtc3b5.lcd128x64 ok, 2022.3.22</a:t>
            </a:r>
          </a:p>
        </p:txBody>
      </p:sp>
      <p:sp>
        <p:nvSpPr>
          <p:cNvPr id="3" name="Content Placeholder 2">
            <a:extLst>
              <a:ext uri="{FF2B5EF4-FFF2-40B4-BE49-F238E27FC236}">
                <a16:creationId xmlns:a16="http://schemas.microsoft.com/office/drawing/2014/main" id="{ABC4EBCB-8105-442F-BB44-E3CA3C2A70AD}"/>
              </a:ext>
            </a:extLst>
          </p:cNvPr>
          <p:cNvSpPr>
            <a:spLocks noGrp="1"/>
          </p:cNvSpPr>
          <p:nvPr>
            <p:ph idx="1"/>
          </p:nvPr>
        </p:nvSpPr>
        <p:spPr/>
        <p:txBody>
          <a:bodyPr>
            <a:normAutofit fontScale="25000" lnSpcReduction="20000"/>
          </a:bodyPr>
          <a:lstStyle/>
          <a:p>
            <a:r>
              <a:rPr lang="en-US" dirty="0"/>
              <a:t>// 2022.3.16 rtc3b5.ino See http://misclab.umeoce.maine.edu/boss/Arduino/bensguides/DS3231_Arduino_Clock_Instructions.pdf</a:t>
            </a:r>
          </a:p>
          <a:p>
            <a:r>
              <a:rPr lang="en-US" dirty="0"/>
              <a:t>/*  khwong 2020 march 22, </a:t>
            </a:r>
            <a:r>
              <a:rPr lang="en-US" dirty="0" err="1"/>
              <a:t>cimbining</a:t>
            </a:r>
            <a:r>
              <a:rPr lang="en-US" dirty="0"/>
              <a:t> DS3231+LCD+serail-port display</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a:t>
            </a:r>
          </a:p>
          <a:p>
            <a:r>
              <a:rPr lang="en-US" dirty="0"/>
              <a:t>  Eric </a:t>
            </a:r>
            <a:r>
              <a:rPr lang="en-US" dirty="0" err="1"/>
              <a:t>Ayars</a:t>
            </a:r>
            <a:endParaRPr lang="en-US" dirty="0"/>
          </a:p>
          <a:p>
            <a:r>
              <a:rPr lang="en-US" dirty="0"/>
              <a:t>  4/11</a:t>
            </a:r>
          </a:p>
          <a:p>
            <a:r>
              <a:rPr lang="en-US" dirty="0"/>
              <a:t>  Test/demo of read routines for a DS3231 RTC.</a:t>
            </a:r>
          </a:p>
          <a:p>
            <a:r>
              <a:rPr lang="en-US" dirty="0"/>
              <a:t>  Turn on the serial monitor after loading this to check if things are</a:t>
            </a:r>
          </a:p>
          <a:p>
            <a:r>
              <a:rPr lang="en-US" dirty="0"/>
              <a:t>  working as they should.</a:t>
            </a:r>
          </a:p>
          <a:p>
            <a:r>
              <a:rPr lang="en-US" dirty="0"/>
              <a:t>*/</a:t>
            </a:r>
          </a:p>
          <a:p>
            <a:endParaRPr lang="en-US" dirty="0"/>
          </a:p>
          <a:p>
            <a:r>
              <a:rPr lang="en-US" dirty="0"/>
              <a:t>/*</a:t>
            </a:r>
          </a:p>
          <a:p>
            <a:r>
              <a:rPr lang="en-US" dirty="0"/>
              <a:t>  DS3231_test.pde</a:t>
            </a:r>
          </a:p>
          <a:p>
            <a:r>
              <a:rPr lang="en-US" dirty="0"/>
              <a:t>  Eric </a:t>
            </a:r>
            <a:r>
              <a:rPr lang="en-US" dirty="0" err="1"/>
              <a:t>Ayars</a:t>
            </a:r>
            <a:endParaRPr lang="en-US" dirty="0"/>
          </a:p>
          <a:p>
            <a:r>
              <a:rPr lang="en-US" dirty="0"/>
              <a:t>  4/11</a:t>
            </a:r>
          </a:p>
          <a:p>
            <a:endParaRPr lang="en-US" dirty="0"/>
          </a:p>
          <a:p>
            <a:r>
              <a:rPr lang="en-US" dirty="0"/>
              <a:t>  Test/demo of read routines for a DS3231 RTC.</a:t>
            </a:r>
          </a:p>
          <a:p>
            <a:endParaRPr lang="en-US" dirty="0"/>
          </a:p>
          <a:p>
            <a:r>
              <a:rPr lang="en-US" dirty="0"/>
              <a:t>  Turn on the serial monitor after loading this to check if things are</a:t>
            </a:r>
          </a:p>
          <a:p>
            <a:r>
              <a:rPr lang="en-US" dirty="0"/>
              <a:t>  working as they should.</a:t>
            </a:r>
          </a:p>
          <a:p>
            <a:endParaRPr lang="en-US" dirty="0"/>
          </a:p>
          <a:p>
            <a:r>
              <a:rPr lang="en-US" dirty="0"/>
              <a:t>*/</a:t>
            </a:r>
          </a:p>
          <a:p>
            <a:r>
              <a:rPr lang="en-US" dirty="0"/>
              <a:t>////////////////////////  LCD //////////////////////</a:t>
            </a:r>
          </a:p>
          <a:p>
            <a:r>
              <a:rPr lang="en-US" dirty="0"/>
              <a:t>#include &lt;</a:t>
            </a:r>
            <a:r>
              <a:rPr lang="en-US" dirty="0" err="1"/>
              <a:t>Wire.h</a:t>
            </a:r>
            <a:r>
              <a:rPr lang="en-US" dirty="0"/>
              <a:t>&gt;</a:t>
            </a:r>
          </a:p>
          <a:p>
            <a:r>
              <a:rPr lang="en-US" dirty="0"/>
              <a:t>#include "</a:t>
            </a:r>
            <a:r>
              <a:rPr lang="en-US" dirty="0" err="1"/>
              <a:t>DHT.h</a:t>
            </a:r>
            <a:r>
              <a:rPr lang="en-US" dirty="0"/>
              <a:t>"</a:t>
            </a:r>
          </a:p>
          <a:p>
            <a:r>
              <a:rPr lang="en-US" dirty="0"/>
              <a:t>#define DHTPIN 7</a:t>
            </a:r>
          </a:p>
          <a:p>
            <a:r>
              <a:rPr lang="en-US" dirty="0"/>
              <a:t>#define DHTTYPE DHT11</a:t>
            </a:r>
          </a:p>
          <a:p>
            <a:endParaRPr lang="en-US" dirty="0"/>
          </a:p>
          <a:p>
            <a:r>
              <a:rPr lang="en-US" dirty="0"/>
              <a:t>int </a:t>
            </a:r>
            <a:r>
              <a:rPr lang="en-US" dirty="0" err="1"/>
              <a:t>sval</a:t>
            </a:r>
            <a:r>
              <a:rPr lang="en-US" dirty="0"/>
              <a:t>;</a:t>
            </a:r>
          </a:p>
          <a:p>
            <a:r>
              <a:rPr lang="en-US" dirty="0"/>
              <a:t>int command_tag1 = 0;</a:t>
            </a:r>
          </a:p>
          <a:p>
            <a:r>
              <a:rPr lang="en-US" dirty="0"/>
              <a:t>int </a:t>
            </a:r>
            <a:r>
              <a:rPr lang="en-US" dirty="0" err="1"/>
              <a:t>old_sval</a:t>
            </a:r>
            <a:r>
              <a:rPr lang="en-US" dirty="0"/>
              <a:t> = 1;</a:t>
            </a:r>
          </a:p>
          <a:p>
            <a:endParaRPr lang="en-US" dirty="0"/>
          </a:p>
          <a:p>
            <a:r>
              <a:rPr lang="en-US" dirty="0"/>
              <a:t>#include "U8glib.h" // for lcd  128x64 display</a:t>
            </a:r>
          </a:p>
          <a:p>
            <a:r>
              <a:rPr lang="en-US" dirty="0"/>
              <a:t>U8GLIB_ST7920_128X64_4X u8g(10);</a:t>
            </a:r>
          </a:p>
          <a:p>
            <a:endParaRPr lang="en-US" dirty="0"/>
          </a:p>
          <a:p>
            <a:r>
              <a:rPr lang="en-US" dirty="0"/>
              <a:t>DHT </a:t>
            </a:r>
            <a:r>
              <a:rPr lang="en-US" dirty="0" err="1"/>
              <a:t>dht</a:t>
            </a:r>
            <a:r>
              <a:rPr lang="en-US" dirty="0"/>
              <a:t>(DHTPIN, DHTTYPE);</a:t>
            </a:r>
          </a:p>
          <a:p>
            <a:endParaRPr lang="en-US" dirty="0"/>
          </a:p>
          <a:p>
            <a:r>
              <a:rPr lang="en-US" dirty="0"/>
              <a:t>#include &lt;LiquidCrystal_I2C.h&gt;</a:t>
            </a:r>
          </a:p>
          <a:p>
            <a:r>
              <a:rPr lang="en-US" dirty="0"/>
              <a:t>LiquidCrystal_I2C lcd(0x27, 16, 2);</a:t>
            </a:r>
          </a:p>
          <a:p>
            <a:r>
              <a:rPr lang="en-US" dirty="0"/>
              <a:t>// set the LCD address to 0x27 for a 16 chars and 2 line display</a:t>
            </a:r>
          </a:p>
          <a:p>
            <a:r>
              <a:rPr lang="en-US" dirty="0"/>
              <a:t>//LiquidCrystal_I2C lcd(0x3F,20,2);  // set the LCD address to 0x27 for a 16 chars and 2 line display</a:t>
            </a:r>
          </a:p>
          <a:p>
            <a:r>
              <a:rPr lang="en-US" dirty="0"/>
              <a:t>//LiquidCrystal_I2C lcd(0x3F,16,2);  // set the LCD address to 0x27 for a 16 chars and 2 line display</a:t>
            </a:r>
          </a:p>
          <a:p>
            <a:endParaRPr lang="en-US" dirty="0"/>
          </a:p>
          <a:p>
            <a:r>
              <a:rPr lang="en-US" dirty="0"/>
              <a:t>int count;</a:t>
            </a:r>
          </a:p>
          <a:p>
            <a:r>
              <a:rPr lang="en-US" dirty="0"/>
              <a:t>float dht11_temperature , dht11_humidity; // make global because many modules are using it</a:t>
            </a:r>
          </a:p>
          <a:p>
            <a:r>
              <a:rPr lang="en-US" dirty="0"/>
              <a:t>int </a:t>
            </a:r>
            <a:r>
              <a:rPr lang="en-US" dirty="0" err="1"/>
              <a:t>minute_count</a:t>
            </a:r>
            <a:r>
              <a:rPr lang="en-US" dirty="0"/>
              <a:t> = 0;</a:t>
            </a:r>
          </a:p>
          <a:p>
            <a:r>
              <a:rPr lang="en-US" dirty="0"/>
              <a:t>void setup()</a:t>
            </a:r>
          </a:p>
          <a:p>
            <a:endParaRPr lang="en-US" dirty="0"/>
          </a:p>
          <a:p>
            <a:r>
              <a:rPr lang="en-US" dirty="0"/>
              <a:t>{</a:t>
            </a:r>
          </a:p>
          <a:p>
            <a:r>
              <a:rPr lang="en-US" dirty="0"/>
              <a:t>  // u8g.setRot90();// u8g.setRot180();</a:t>
            </a:r>
          </a:p>
          <a:p>
            <a:r>
              <a:rPr lang="en-US" dirty="0"/>
              <a:t>  </a:t>
            </a:r>
            <a:r>
              <a:rPr lang="en-US" dirty="0" err="1"/>
              <a:t>Serial.begin</a:t>
            </a:r>
            <a:r>
              <a:rPr lang="en-US" dirty="0"/>
              <a:t>(9600);</a:t>
            </a:r>
          </a:p>
          <a:p>
            <a:r>
              <a:rPr lang="en-US" dirty="0"/>
              <a:t>  </a:t>
            </a:r>
            <a:r>
              <a:rPr lang="en-US" dirty="0" err="1"/>
              <a:t>lcd.init</a:t>
            </a:r>
            <a:r>
              <a:rPr lang="en-US" dirty="0"/>
              <a:t>();                      // initialize the lcd</a:t>
            </a:r>
          </a:p>
          <a:p>
            <a:r>
              <a:rPr lang="en-US" dirty="0"/>
              <a:t>  </a:t>
            </a:r>
            <a:r>
              <a:rPr lang="en-US" dirty="0" err="1"/>
              <a:t>lcd.backlight</a:t>
            </a:r>
            <a:r>
              <a:rPr lang="en-US" dirty="0"/>
              <a:t>();</a:t>
            </a:r>
          </a:p>
          <a:p>
            <a:r>
              <a:rPr lang="en-US" dirty="0"/>
              <a:t>  </a:t>
            </a:r>
            <a:r>
              <a:rPr lang="en-US" dirty="0" err="1"/>
              <a:t>lcd.setCursor</a:t>
            </a:r>
            <a:r>
              <a:rPr lang="en-US" dirty="0"/>
              <a:t>(3, 0); //first row: line 0,cursor index 3. first </a:t>
            </a:r>
            <a:r>
              <a:rPr lang="en-US" dirty="0" err="1"/>
              <a:t>postion</a:t>
            </a:r>
            <a:r>
              <a:rPr lang="en-US" dirty="0"/>
              <a:t> is index 0</a:t>
            </a:r>
          </a:p>
          <a:p>
            <a:r>
              <a:rPr lang="en-US" dirty="0"/>
              <a:t>  </a:t>
            </a:r>
            <a:r>
              <a:rPr lang="en-US" dirty="0" err="1"/>
              <a:t>lcd.print</a:t>
            </a:r>
            <a:r>
              <a:rPr lang="en-US" dirty="0"/>
              <a:t>("By KH WONG");</a:t>
            </a:r>
          </a:p>
          <a:p>
            <a:r>
              <a:rPr lang="en-US" dirty="0"/>
              <a:t>  </a:t>
            </a:r>
            <a:r>
              <a:rPr lang="en-US" dirty="0" err="1"/>
              <a:t>lcd.setCursor</a:t>
            </a:r>
            <a:r>
              <a:rPr lang="en-US" dirty="0"/>
              <a:t>(0, 1); //second row : line 1, position index 2</a:t>
            </a:r>
          </a:p>
          <a:p>
            <a:r>
              <a:rPr lang="en-US" dirty="0"/>
              <a:t>  </a:t>
            </a:r>
            <a:r>
              <a:rPr lang="en-US" dirty="0" err="1"/>
              <a:t>lcd.print</a:t>
            </a:r>
            <a:r>
              <a:rPr lang="en-US" dirty="0"/>
              <a:t>("ver.1a 2022.2.26");</a:t>
            </a:r>
          </a:p>
          <a:p>
            <a:r>
              <a:rPr lang="en-US" dirty="0"/>
              <a:t>  delay(3000);</a:t>
            </a:r>
          </a:p>
          <a:p>
            <a:r>
              <a:rPr lang="en-US" dirty="0"/>
              <a:t>  </a:t>
            </a:r>
            <a:r>
              <a:rPr lang="en-US" dirty="0" err="1"/>
              <a:t>lcd.clear</a:t>
            </a:r>
            <a:r>
              <a:rPr lang="en-US" dirty="0"/>
              <a:t> ();</a:t>
            </a:r>
          </a:p>
          <a:p>
            <a:r>
              <a:rPr lang="en-US" dirty="0"/>
              <a:t>  ////////////////////////////////</a:t>
            </a:r>
          </a:p>
          <a:p>
            <a:r>
              <a:rPr lang="en-US" dirty="0"/>
              <a:t>  setup_new_time_RTC_DS3231();// if you want to change the time////////////////</a:t>
            </a:r>
          </a:p>
          <a:p>
            <a:r>
              <a:rPr lang="en-US" dirty="0"/>
              <a:t>  </a:t>
            </a:r>
            <a:r>
              <a:rPr lang="en-US" dirty="0" err="1"/>
              <a:t>Serial.println</a:t>
            </a:r>
            <a:r>
              <a:rPr lang="en-US" dirty="0"/>
              <a:t>("</a:t>
            </a:r>
            <a:r>
              <a:rPr lang="en-US" dirty="0" err="1"/>
              <a:t>DHTxx</a:t>
            </a:r>
            <a:r>
              <a:rPr lang="en-US" dirty="0"/>
              <a:t> test!");</a:t>
            </a:r>
          </a:p>
          <a:p>
            <a:r>
              <a:rPr lang="en-US" dirty="0"/>
              <a:t>  </a:t>
            </a:r>
            <a:r>
              <a:rPr lang="en-US" dirty="0" err="1"/>
              <a:t>dht.begin</a:t>
            </a:r>
            <a:r>
              <a:rPr lang="en-US" dirty="0"/>
              <a:t>();</a:t>
            </a:r>
          </a:p>
          <a:p>
            <a:r>
              <a:rPr lang="en-US" dirty="0"/>
              <a:t>  </a:t>
            </a:r>
            <a:r>
              <a:rPr lang="en-US" dirty="0" err="1"/>
              <a:t>pinMode</a:t>
            </a:r>
            <a:r>
              <a:rPr lang="en-US" dirty="0"/>
              <a:t>(2, INPUT_PULLUP); //google input pin (yellow reset button)</a:t>
            </a:r>
          </a:p>
          <a:p>
            <a:r>
              <a:rPr lang="en-US" dirty="0"/>
              <a:t>}</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setup_new_time_RTC_DS3231() {// for setting up new time</a:t>
            </a:r>
          </a:p>
          <a:p>
            <a:endParaRPr lang="en-US" dirty="0"/>
          </a:p>
          <a:p>
            <a:r>
              <a:rPr lang="en-US" dirty="0"/>
              <a:t>  //  </a:t>
            </a:r>
            <a:r>
              <a:rPr lang="en-US" dirty="0" err="1"/>
              <a:t>Clock.setSecond</a:t>
            </a:r>
            <a:r>
              <a:rPr lang="en-US" dirty="0"/>
              <a:t>(00);//Set the second</a:t>
            </a:r>
          </a:p>
          <a:p>
            <a:r>
              <a:rPr lang="en-US" dirty="0"/>
              <a:t>  //  </a:t>
            </a:r>
            <a:r>
              <a:rPr lang="en-US" dirty="0" err="1"/>
              <a:t>Clock.setMinute</a:t>
            </a:r>
            <a:r>
              <a:rPr lang="en-US" dirty="0"/>
              <a:t>(01);//Set the minute</a:t>
            </a:r>
          </a:p>
          <a:p>
            <a:r>
              <a:rPr lang="en-US" dirty="0"/>
              <a:t>  //  </a:t>
            </a:r>
            <a:r>
              <a:rPr lang="en-US" dirty="0" err="1"/>
              <a:t>Clock.setHour</a:t>
            </a:r>
            <a:r>
              <a:rPr lang="en-US" dirty="0"/>
              <a:t>(13); //Set the hour</a:t>
            </a:r>
          </a:p>
          <a:p>
            <a:r>
              <a:rPr lang="en-US" dirty="0"/>
              <a:t>  //  </a:t>
            </a:r>
            <a:r>
              <a:rPr lang="en-US" dirty="0" err="1"/>
              <a:t>Clock.setDoW</a:t>
            </a:r>
            <a:r>
              <a:rPr lang="en-US" dirty="0"/>
              <a:t>(3); //Set the day of the week</a:t>
            </a:r>
          </a:p>
          <a:p>
            <a:r>
              <a:rPr lang="en-US" dirty="0"/>
              <a:t>  //  </a:t>
            </a:r>
            <a:r>
              <a:rPr lang="en-US" dirty="0" err="1"/>
              <a:t>Clock.setDate</a:t>
            </a:r>
            <a:r>
              <a:rPr lang="en-US" dirty="0"/>
              <a:t>(2); //Set the date of the month</a:t>
            </a:r>
          </a:p>
          <a:p>
            <a:r>
              <a:rPr lang="en-US" dirty="0"/>
              <a:t>  //  </a:t>
            </a:r>
            <a:r>
              <a:rPr lang="en-US" dirty="0" err="1"/>
              <a:t>Clock.setMonth</a:t>
            </a:r>
            <a:r>
              <a:rPr lang="en-US" dirty="0"/>
              <a:t>(3); //Set the month of the year</a:t>
            </a:r>
          </a:p>
          <a:p>
            <a:r>
              <a:rPr lang="en-US" dirty="0"/>
              <a:t>  //  </a:t>
            </a:r>
            <a:r>
              <a:rPr lang="en-US" dirty="0" err="1"/>
              <a:t>Clock.setYear</a:t>
            </a:r>
            <a:r>
              <a:rPr lang="en-US" dirty="0"/>
              <a:t>(22); //Set the year (Last two digits of the year)</a:t>
            </a:r>
          </a:p>
          <a:p>
            <a:endParaRPr lang="en-US" dirty="0"/>
          </a:p>
          <a:p>
            <a:r>
              <a:rPr lang="en-US" dirty="0"/>
              <a:t>}</a:t>
            </a:r>
          </a:p>
          <a:p>
            <a:endParaRPr lang="en-US" dirty="0"/>
          </a:p>
          <a:p>
            <a:r>
              <a:rPr lang="en-US" dirty="0"/>
              <a:t>void clear_screen_12864() {</a:t>
            </a:r>
          </a:p>
          <a:p>
            <a:r>
              <a:rPr lang="en-US" dirty="0"/>
              <a:t>  uint8_t x, y;</a:t>
            </a:r>
          </a:p>
          <a:p>
            <a:r>
              <a:rPr lang="en-US" dirty="0"/>
              <a:t>  u8g.setColorIndex(0);</a:t>
            </a:r>
          </a:p>
          <a:p>
            <a:r>
              <a:rPr lang="en-US" dirty="0"/>
              <a:t>  for ( y = 0; y &lt; 128; y++ ) {</a:t>
            </a:r>
          </a:p>
          <a:p>
            <a:r>
              <a:rPr lang="en-US" dirty="0"/>
              <a:t>    for ( x = 0; x &lt; 64; x++ ) {</a:t>
            </a:r>
          </a:p>
          <a:p>
            <a:r>
              <a:rPr lang="en-US" dirty="0"/>
              <a:t>      u8g.drawPixel(x, y);</a:t>
            </a:r>
          </a:p>
          <a:p>
            <a:r>
              <a:rPr lang="en-US" dirty="0"/>
              <a:t>    }</a:t>
            </a:r>
          </a:p>
          <a:p>
            <a:r>
              <a:rPr lang="en-US" dirty="0"/>
              <a:t>  }</a:t>
            </a:r>
          </a:p>
          <a:p>
            <a:r>
              <a:rPr lang="en-US" dirty="0"/>
              <a:t>  u8g.setColorIndex(1); //restore color to 1</a:t>
            </a:r>
          </a:p>
          <a:p>
            <a:r>
              <a:rPr lang="en-US" dirty="0"/>
              <a:t>}</a:t>
            </a:r>
          </a:p>
          <a:p>
            <a:endParaRPr lang="en-US" dirty="0"/>
          </a:p>
          <a:p>
            <a:r>
              <a:rPr lang="en-US" dirty="0"/>
              <a:t>void u8g_prepare(void) {</a:t>
            </a:r>
          </a:p>
          <a:p>
            <a:r>
              <a:rPr lang="en-US" dirty="0"/>
              <a:t>  u8g.setFont(u8g_font_6x10);</a:t>
            </a:r>
          </a:p>
          <a:p>
            <a:r>
              <a:rPr lang="en-US" dirty="0"/>
              <a:t>  u8g.setFontRefHeightExtendedText();</a:t>
            </a:r>
          </a:p>
          <a:p>
            <a:r>
              <a:rPr lang="en-US" dirty="0"/>
              <a:t>  u8g.setDefaultForegroundColor();</a:t>
            </a:r>
          </a:p>
          <a:p>
            <a:r>
              <a:rPr lang="en-US" dirty="0"/>
              <a:t>  u8g.setFontPosTop();</a:t>
            </a:r>
          </a:p>
          <a:p>
            <a:r>
              <a:rPr lang="en-US" dirty="0"/>
              <a:t>}</a:t>
            </a:r>
          </a:p>
          <a:p>
            <a:endParaRPr lang="en-US" dirty="0"/>
          </a:p>
          <a:p>
            <a:r>
              <a:rPr lang="en-US" dirty="0"/>
              <a:t>void u8g_drawStr_12864_2digits(int x, int y, int </a:t>
            </a:r>
            <a:r>
              <a:rPr lang="en-US" dirty="0" err="1"/>
              <a:t>val</a:t>
            </a:r>
            <a:r>
              <a:rPr lang="en-US" dirty="0"/>
              <a:t>) {</a:t>
            </a:r>
          </a:p>
          <a:p>
            <a:r>
              <a:rPr lang="en-US" dirty="0"/>
              <a:t>  char </a:t>
            </a:r>
            <a:r>
              <a:rPr lang="en-US" dirty="0" err="1"/>
              <a:t>buf</a:t>
            </a:r>
            <a:r>
              <a:rPr lang="en-US" dirty="0"/>
              <a:t>[12];</a:t>
            </a:r>
          </a:p>
          <a:p>
            <a:r>
              <a:rPr lang="en-US" dirty="0"/>
              <a:t>  if (</a:t>
            </a:r>
            <a:r>
              <a:rPr lang="en-US" dirty="0" err="1"/>
              <a:t>val</a:t>
            </a:r>
            <a:r>
              <a:rPr lang="en-US" dirty="0"/>
              <a:t> &lt;= 9) {</a:t>
            </a:r>
          </a:p>
          <a:p>
            <a:r>
              <a:rPr lang="en-US" dirty="0"/>
              <a:t>    u8g.drawStr(x, y, "0");</a:t>
            </a:r>
          </a:p>
          <a:p>
            <a:r>
              <a:rPr lang="en-US" dirty="0"/>
              <a:t>    u8g.drawStr(x + 8, y, </a:t>
            </a:r>
            <a:r>
              <a:rPr lang="en-US" dirty="0" err="1"/>
              <a:t>itoa</a:t>
            </a:r>
            <a:r>
              <a:rPr lang="en-US" dirty="0"/>
              <a:t>(</a:t>
            </a:r>
            <a:r>
              <a:rPr lang="en-US" dirty="0" err="1"/>
              <a:t>val</a:t>
            </a:r>
            <a:r>
              <a:rPr lang="en-US" dirty="0"/>
              <a:t>, </a:t>
            </a:r>
            <a:r>
              <a:rPr lang="en-US" dirty="0" err="1"/>
              <a:t>buf</a:t>
            </a:r>
            <a:r>
              <a:rPr lang="en-US" dirty="0"/>
              <a:t>, 10));</a:t>
            </a:r>
          </a:p>
          <a:p>
            <a:r>
              <a:rPr lang="en-US" dirty="0"/>
              <a:t>  }</a:t>
            </a:r>
          </a:p>
          <a:p>
            <a:r>
              <a:rPr lang="en-US" dirty="0"/>
              <a:t>  else {</a:t>
            </a:r>
          </a:p>
          <a:p>
            <a:r>
              <a:rPr lang="en-US" dirty="0"/>
              <a:t>    u8g.drawStr(x, y, </a:t>
            </a:r>
            <a:r>
              <a:rPr lang="en-US" dirty="0" err="1"/>
              <a:t>itoa</a:t>
            </a:r>
            <a:r>
              <a:rPr lang="en-US" dirty="0"/>
              <a:t>(</a:t>
            </a:r>
            <a:r>
              <a:rPr lang="en-US" dirty="0" err="1"/>
              <a:t>val</a:t>
            </a:r>
            <a:r>
              <a:rPr lang="en-US" dirty="0"/>
              <a:t>, </a:t>
            </a:r>
            <a:r>
              <a:rPr lang="en-US" dirty="0" err="1"/>
              <a:t>buf</a:t>
            </a:r>
            <a:r>
              <a:rPr lang="en-US" dirty="0"/>
              <a:t>, 10));</a:t>
            </a:r>
          </a:p>
          <a:p>
            <a:r>
              <a:rPr lang="en-US" dirty="0"/>
              <a:t>  }</a:t>
            </a:r>
          </a:p>
          <a:p>
            <a:r>
              <a:rPr lang="en-US" dirty="0"/>
              <a:t>}</a:t>
            </a:r>
          </a:p>
          <a:p>
            <a:endParaRPr lang="en-US" dirty="0"/>
          </a:p>
          <a:p>
            <a:r>
              <a:rPr lang="en-US" dirty="0"/>
              <a:t>///////////////////////////////////////////////////////////////////////////</a:t>
            </a:r>
          </a:p>
          <a:p>
            <a:r>
              <a:rPr lang="en-US" dirty="0"/>
              <a:t>void draw_vert_hk_uk_usa_time_LCD12864(int month, int date, int </a:t>
            </a:r>
            <a:r>
              <a:rPr lang="en-US" dirty="0" err="1"/>
              <a:t>dow</a:t>
            </a:r>
            <a:r>
              <a:rPr lang="en-US" dirty="0"/>
              <a:t>, int hour, int minute, int second) {</a:t>
            </a:r>
          </a:p>
          <a:p>
            <a:r>
              <a:rPr lang="en-US" dirty="0"/>
              <a:t>  // graphic commands to redraw the complete screen should be placed here</a:t>
            </a:r>
          </a:p>
          <a:p>
            <a:r>
              <a:rPr lang="en-US" dirty="0"/>
              <a:t>  u8g.setRot270();</a:t>
            </a:r>
          </a:p>
          <a:p>
            <a:endParaRPr lang="en-US" dirty="0"/>
          </a:p>
          <a:p>
            <a:r>
              <a:rPr lang="en-US" dirty="0"/>
              <a:t>  u8g.setFont(u8g_font_unifont);</a:t>
            </a:r>
          </a:p>
          <a:p>
            <a:r>
              <a:rPr lang="en-US" dirty="0"/>
              <a:t>  u8g.setFontPosTop();</a:t>
            </a:r>
          </a:p>
          <a:p>
            <a:endParaRPr lang="en-US" dirty="0"/>
          </a:p>
          <a:p>
            <a:r>
              <a:rPr lang="en-US" dirty="0"/>
              <a:t>  //////////// draw style 2 //////////////////</a:t>
            </a:r>
          </a:p>
          <a:p>
            <a:r>
              <a:rPr lang="en-US" dirty="0"/>
              <a:t>  //-------------HK ----------------------------------------</a:t>
            </a:r>
          </a:p>
          <a:p>
            <a:r>
              <a:rPr lang="en-US" dirty="0"/>
              <a:t>  u8g.setScale2x2();          // Scale up all draw procedures</a:t>
            </a:r>
          </a:p>
          <a:p>
            <a:r>
              <a:rPr lang="en-US" dirty="0"/>
              <a:t>  char </a:t>
            </a:r>
            <a:r>
              <a:rPr lang="en-US" dirty="0" err="1"/>
              <a:t>buf</a:t>
            </a:r>
            <a:r>
              <a:rPr lang="en-US" dirty="0"/>
              <a:t>[12]; // "-2147483648\0"</a:t>
            </a:r>
          </a:p>
          <a:p>
            <a:endParaRPr lang="en-US" dirty="0"/>
          </a:p>
          <a:p>
            <a:r>
              <a:rPr lang="en-US" dirty="0"/>
              <a:t>  u8g_drawStr_12864_2digits(0, 0,  hour);</a:t>
            </a:r>
          </a:p>
          <a:p>
            <a:r>
              <a:rPr lang="en-US" dirty="0"/>
              <a:t>  u8g_drawStr_12864_2digits(0 + 1, 0, hour);</a:t>
            </a:r>
          </a:p>
          <a:p>
            <a:endParaRPr lang="en-US" dirty="0"/>
          </a:p>
          <a:p>
            <a:r>
              <a:rPr lang="en-US" dirty="0"/>
              <a:t>  u8g_drawStr_12864_2digits(16, 0, minute);</a:t>
            </a:r>
          </a:p>
          <a:p>
            <a:r>
              <a:rPr lang="en-US" dirty="0"/>
              <a:t>  u8g_drawStr_12864_2digits(16 + 1, 0, minute);</a:t>
            </a:r>
          </a:p>
          <a:p>
            <a:r>
              <a:rPr lang="en-US" dirty="0"/>
              <a:t>  //-------------UK ----------------------------------------</a:t>
            </a:r>
          </a:p>
          <a:p>
            <a:endParaRPr lang="en-US" dirty="0"/>
          </a:p>
          <a:p>
            <a:r>
              <a:rPr lang="en-US" dirty="0"/>
              <a:t>  byte </a:t>
            </a:r>
            <a:r>
              <a:rPr lang="en-US" dirty="0" err="1"/>
              <a:t>summer_uk</a:t>
            </a:r>
            <a:r>
              <a:rPr lang="en-US" dirty="0"/>
              <a:t> ;</a:t>
            </a:r>
          </a:p>
          <a:p>
            <a:r>
              <a:rPr lang="en-US" dirty="0"/>
              <a:t>  ////////////////////////////////////////////////////////////////////</a:t>
            </a:r>
          </a:p>
          <a:p>
            <a:r>
              <a:rPr lang="en-US" dirty="0"/>
              <a:t>  //UK 2022 27 March </a:t>
            </a:r>
            <a:r>
              <a:rPr lang="en-US" dirty="0" err="1"/>
              <a:t>sunday</a:t>
            </a:r>
            <a:r>
              <a:rPr lang="en-US" dirty="0"/>
              <a:t> begins,   30 October </a:t>
            </a:r>
            <a:r>
              <a:rPr lang="en-US" dirty="0" err="1"/>
              <a:t>sunday</a:t>
            </a:r>
            <a:r>
              <a:rPr lang="en-US" dirty="0"/>
              <a:t> ends, Last </a:t>
            </a:r>
            <a:r>
              <a:rPr lang="en-US" dirty="0" err="1"/>
              <a:t>sunday</a:t>
            </a:r>
            <a:r>
              <a:rPr lang="en-US" dirty="0"/>
              <a:t> of march/oct</a:t>
            </a:r>
          </a:p>
          <a:p>
            <a:r>
              <a:rPr lang="en-US" dirty="0"/>
              <a:t>  if (3  &lt; month || month &gt; 10) {</a:t>
            </a:r>
          </a:p>
          <a:p>
            <a:r>
              <a:rPr lang="en-US" dirty="0"/>
              <a:t>    </a:t>
            </a:r>
            <a:r>
              <a:rPr lang="en-US" dirty="0" err="1"/>
              <a:t>summer_uk</a:t>
            </a:r>
            <a:r>
              <a:rPr lang="en-US" dirty="0"/>
              <a:t> = 0;</a:t>
            </a:r>
          </a:p>
          <a:p>
            <a:r>
              <a:rPr lang="en-US" dirty="0"/>
              <a:t>  }</a:t>
            </a:r>
          </a:p>
          <a:p>
            <a:r>
              <a:rPr lang="en-US" dirty="0"/>
              <a:t>  if (month &gt;= 3 &amp;&amp; month &lt;= 10) {</a:t>
            </a:r>
          </a:p>
          <a:p>
            <a:r>
              <a:rPr lang="en-US" dirty="0"/>
              <a:t>    </a:t>
            </a:r>
            <a:r>
              <a:rPr lang="en-US" dirty="0" err="1"/>
              <a:t>summer_uk</a:t>
            </a:r>
            <a:r>
              <a:rPr lang="en-US" dirty="0"/>
              <a:t> = 1;</a:t>
            </a:r>
          </a:p>
          <a:p>
            <a:r>
              <a:rPr lang="en-US" dirty="0"/>
              <a:t>  }</a:t>
            </a:r>
          </a:p>
          <a:p>
            <a:r>
              <a:rPr lang="en-US" dirty="0"/>
              <a:t>  if (month == 3 &amp;&amp; ((31 - date) - </a:t>
            </a:r>
            <a:r>
              <a:rPr lang="en-US" dirty="0" err="1"/>
              <a:t>dow</a:t>
            </a:r>
            <a:r>
              <a:rPr lang="en-US" dirty="0"/>
              <a:t>) &gt;= 0) { // for march only ??????</a:t>
            </a:r>
          </a:p>
          <a:p>
            <a:r>
              <a:rPr lang="en-US" dirty="0"/>
              <a:t>    </a:t>
            </a:r>
            <a:r>
              <a:rPr lang="en-US" dirty="0" err="1"/>
              <a:t>summer_uk</a:t>
            </a:r>
            <a:r>
              <a:rPr lang="en-US" dirty="0"/>
              <a:t> = 0;</a:t>
            </a:r>
          </a:p>
          <a:p>
            <a:r>
              <a:rPr lang="en-US" dirty="0"/>
              <a:t>  }</a:t>
            </a:r>
          </a:p>
          <a:p>
            <a:r>
              <a:rPr lang="en-US" dirty="0"/>
              <a:t>  if (month == 10 &amp;&amp; ((30 - date) - </a:t>
            </a:r>
            <a:r>
              <a:rPr lang="en-US" dirty="0" err="1"/>
              <a:t>dow</a:t>
            </a:r>
            <a:r>
              <a:rPr lang="en-US" dirty="0"/>
              <a:t>) &lt;= 0) { // for </a:t>
            </a:r>
            <a:r>
              <a:rPr lang="en-US" dirty="0" err="1"/>
              <a:t>nov</a:t>
            </a:r>
            <a:r>
              <a:rPr lang="en-US" dirty="0"/>
              <a:t> only ????</a:t>
            </a:r>
          </a:p>
          <a:p>
            <a:r>
              <a:rPr lang="en-US" dirty="0"/>
              <a:t>    </a:t>
            </a:r>
            <a:r>
              <a:rPr lang="en-US" dirty="0" err="1"/>
              <a:t>summer_uk</a:t>
            </a:r>
            <a:r>
              <a:rPr lang="en-US" dirty="0"/>
              <a:t> = 1;</a:t>
            </a:r>
          </a:p>
          <a:p>
            <a:r>
              <a:rPr lang="en-US" dirty="0"/>
              <a:t>  }</a:t>
            </a:r>
          </a:p>
          <a:p>
            <a:r>
              <a:rPr lang="en-US" dirty="0"/>
              <a:t>  ////////////////////////////////////////////////////////////////</a:t>
            </a:r>
          </a:p>
          <a:p>
            <a:r>
              <a:rPr lang="en-US" dirty="0"/>
              <a:t>  if (</a:t>
            </a:r>
            <a:r>
              <a:rPr lang="en-US" dirty="0" err="1"/>
              <a:t>summer_uk</a:t>
            </a:r>
            <a:r>
              <a:rPr lang="en-US" dirty="0"/>
              <a:t> == 1) {</a:t>
            </a:r>
          </a:p>
          <a:p>
            <a:r>
              <a:rPr lang="en-US" dirty="0"/>
              <a:t>    u8g_drawStr_12864_2digits(0, 11,  (hour + 16 + 1) % 24);</a:t>
            </a:r>
          </a:p>
          <a:p>
            <a:r>
              <a:rPr lang="en-US" dirty="0"/>
              <a:t>    u8g_drawStr_12864_2digits(0 + 1, 11, (hour + 16 + 1) % 24);</a:t>
            </a:r>
          </a:p>
          <a:p>
            <a:r>
              <a:rPr lang="en-US" dirty="0"/>
              <a:t>  } else {</a:t>
            </a:r>
          </a:p>
          <a:p>
            <a:r>
              <a:rPr lang="en-US" dirty="0"/>
              <a:t>    u8g_drawStr_12864_2digits(0, 11,  (hour + 16) % 24);</a:t>
            </a:r>
          </a:p>
          <a:p>
            <a:r>
              <a:rPr lang="en-US" dirty="0"/>
              <a:t>    u8g_drawStr_12864_2digits(0 + 1, 11, (hour + 16) % 24);</a:t>
            </a:r>
          </a:p>
          <a:p>
            <a:r>
              <a:rPr lang="en-US" dirty="0"/>
              <a:t>  }</a:t>
            </a:r>
          </a:p>
          <a:p>
            <a:endParaRPr lang="en-US" dirty="0"/>
          </a:p>
          <a:p>
            <a:endParaRPr lang="en-US" dirty="0"/>
          </a:p>
          <a:p>
            <a:r>
              <a:rPr lang="en-US" dirty="0"/>
              <a:t>  u8g_drawStr_12864_2digits(16, 11, minute);</a:t>
            </a:r>
          </a:p>
          <a:p>
            <a:r>
              <a:rPr lang="en-US" dirty="0"/>
              <a:t>  u8g_drawStr_12864_2digits(16 + 1, 11, minute);</a:t>
            </a:r>
          </a:p>
          <a:p>
            <a:r>
              <a:rPr lang="en-US" dirty="0"/>
              <a:t>  //-------------US ----------------------------------------</a:t>
            </a:r>
          </a:p>
          <a:p>
            <a:r>
              <a:rPr lang="en-US" dirty="0"/>
              <a:t>  // handle </a:t>
            </a:r>
            <a:r>
              <a:rPr lang="en-US" dirty="0" err="1"/>
              <a:t>day_light_saving_us</a:t>
            </a:r>
            <a:r>
              <a:rPr lang="en-US" dirty="0"/>
              <a:t> //////////////////////////////////////</a:t>
            </a:r>
          </a:p>
          <a:p>
            <a:r>
              <a:rPr lang="en-US" dirty="0"/>
              <a:t>  // https://stackoverflow.com/questions/5590429/calculating-daylight-saving-time-from-only-date</a:t>
            </a:r>
          </a:p>
          <a:p>
            <a:endParaRPr lang="en-US" dirty="0"/>
          </a:p>
          <a:p>
            <a:r>
              <a:rPr lang="en-US" dirty="0"/>
              <a:t>  byte </a:t>
            </a:r>
            <a:r>
              <a:rPr lang="en-US" dirty="0" err="1"/>
              <a:t>summer_us</a:t>
            </a:r>
            <a:r>
              <a:rPr lang="en-US" dirty="0"/>
              <a:t> ;</a:t>
            </a:r>
          </a:p>
          <a:p>
            <a:r>
              <a:rPr lang="en-US" dirty="0"/>
              <a:t>  ////////////////////////////////////////////////////////////////////</a:t>
            </a:r>
          </a:p>
          <a:p>
            <a:r>
              <a:rPr lang="en-US" dirty="0"/>
              <a:t>  //USA summer time: //begin march 13 </a:t>
            </a:r>
            <a:r>
              <a:rPr lang="en-US" dirty="0" err="1"/>
              <a:t>sunday</a:t>
            </a:r>
            <a:r>
              <a:rPr lang="en-US" dirty="0"/>
              <a:t>; //end Nov.6 </a:t>
            </a:r>
            <a:r>
              <a:rPr lang="en-US" dirty="0" err="1"/>
              <a:t>sunday</a:t>
            </a:r>
            <a:endParaRPr lang="en-US" dirty="0"/>
          </a:p>
          <a:p>
            <a:r>
              <a:rPr lang="en-US" dirty="0"/>
              <a:t>  //January, </a:t>
            </a:r>
            <a:r>
              <a:rPr lang="en-US" dirty="0" err="1"/>
              <a:t>february</a:t>
            </a:r>
            <a:r>
              <a:rPr lang="en-US" dirty="0"/>
              <a:t>, and </a:t>
            </a:r>
            <a:r>
              <a:rPr lang="en-US" dirty="0" err="1"/>
              <a:t>december</a:t>
            </a:r>
            <a:r>
              <a:rPr lang="en-US" dirty="0"/>
              <a:t> are out.</a:t>
            </a:r>
          </a:p>
          <a:p>
            <a:r>
              <a:rPr lang="en-US" dirty="0"/>
              <a:t>  if (3  &lt; month || month &gt; 11) {</a:t>
            </a:r>
          </a:p>
          <a:p>
            <a:r>
              <a:rPr lang="en-US" dirty="0"/>
              <a:t>    </a:t>
            </a:r>
            <a:r>
              <a:rPr lang="en-US" dirty="0" err="1"/>
              <a:t>summer_us</a:t>
            </a:r>
            <a:r>
              <a:rPr lang="en-US" dirty="0"/>
              <a:t> = 0;</a:t>
            </a:r>
          </a:p>
          <a:p>
            <a:r>
              <a:rPr lang="en-US" dirty="0"/>
              <a:t>  }</a:t>
            </a:r>
          </a:p>
          <a:p>
            <a:r>
              <a:rPr lang="en-US" dirty="0"/>
              <a:t>  if (month &gt;= 3 &amp;&amp; month &lt;= 11) {</a:t>
            </a:r>
          </a:p>
          <a:p>
            <a:r>
              <a:rPr lang="en-US" dirty="0"/>
              <a:t>    </a:t>
            </a:r>
            <a:r>
              <a:rPr lang="en-US" dirty="0" err="1"/>
              <a:t>summer_us</a:t>
            </a:r>
            <a:r>
              <a:rPr lang="en-US" dirty="0"/>
              <a:t> = 1;</a:t>
            </a:r>
          </a:p>
          <a:p>
            <a:r>
              <a:rPr lang="en-US" dirty="0"/>
              <a:t>  }</a:t>
            </a:r>
          </a:p>
          <a:p>
            <a:r>
              <a:rPr lang="en-US" dirty="0"/>
              <a:t>  if (month == 3 &amp;&amp; (date - </a:t>
            </a:r>
            <a:r>
              <a:rPr lang="en-US" dirty="0" err="1"/>
              <a:t>dow</a:t>
            </a:r>
            <a:r>
              <a:rPr lang="en-US" dirty="0"/>
              <a:t>) &lt; 0) { // for march only</a:t>
            </a:r>
          </a:p>
          <a:p>
            <a:r>
              <a:rPr lang="en-US" dirty="0"/>
              <a:t>    </a:t>
            </a:r>
            <a:r>
              <a:rPr lang="en-US" dirty="0" err="1"/>
              <a:t>summer_us</a:t>
            </a:r>
            <a:r>
              <a:rPr lang="en-US" dirty="0"/>
              <a:t> = 0;</a:t>
            </a:r>
          </a:p>
          <a:p>
            <a:r>
              <a:rPr lang="en-US" dirty="0"/>
              <a:t>  }</a:t>
            </a:r>
          </a:p>
          <a:p>
            <a:r>
              <a:rPr lang="en-US" dirty="0"/>
              <a:t>  if (month == 11 &amp;&amp; (date - </a:t>
            </a:r>
            <a:r>
              <a:rPr lang="en-US" dirty="0" err="1"/>
              <a:t>dow</a:t>
            </a:r>
            <a:r>
              <a:rPr lang="en-US" dirty="0"/>
              <a:t>) &gt; 0) { // for </a:t>
            </a:r>
            <a:r>
              <a:rPr lang="en-US" dirty="0" err="1"/>
              <a:t>nov</a:t>
            </a:r>
            <a:r>
              <a:rPr lang="en-US" dirty="0"/>
              <a:t> only</a:t>
            </a:r>
          </a:p>
          <a:p>
            <a:r>
              <a:rPr lang="en-US" dirty="0"/>
              <a:t>    </a:t>
            </a:r>
            <a:r>
              <a:rPr lang="en-US" dirty="0" err="1"/>
              <a:t>summer_us</a:t>
            </a:r>
            <a:r>
              <a:rPr lang="en-US" dirty="0"/>
              <a:t> = 0;</a:t>
            </a:r>
          </a:p>
          <a:p>
            <a:r>
              <a:rPr lang="en-US" dirty="0"/>
              <a:t>  }</a:t>
            </a:r>
          </a:p>
          <a:p>
            <a:r>
              <a:rPr lang="en-US" dirty="0"/>
              <a:t>  ////////////////////////////////////////////////////////////////</a:t>
            </a:r>
          </a:p>
          <a:p>
            <a:r>
              <a:rPr lang="en-US" dirty="0"/>
              <a:t>  if (</a:t>
            </a:r>
            <a:r>
              <a:rPr lang="en-US" dirty="0" err="1"/>
              <a:t>summer_us</a:t>
            </a:r>
            <a:r>
              <a:rPr lang="en-US" dirty="0"/>
              <a:t> == 1) {</a:t>
            </a:r>
          </a:p>
          <a:p>
            <a:r>
              <a:rPr lang="en-US" dirty="0"/>
              <a:t>    u8g_drawStr_12864_2digits(0, 22, ((hour + 8 + 1) % 24) ); //summer ; day light saving :</a:t>
            </a:r>
            <a:r>
              <a:rPr lang="en-US" dirty="0" err="1"/>
              <a:t>usa</a:t>
            </a:r>
            <a:r>
              <a:rPr lang="en-US" dirty="0"/>
              <a:t> time</a:t>
            </a:r>
          </a:p>
          <a:p>
            <a:r>
              <a:rPr lang="en-US" dirty="0"/>
              <a:t>    u8g_drawStr_12864_2digits(0 + 1, 22, ((hour + 8 + 1) % 24)); //summer; day light saving :write again to make font larger</a:t>
            </a:r>
          </a:p>
          <a:p>
            <a:r>
              <a:rPr lang="en-US" dirty="0"/>
              <a:t>  }</a:t>
            </a:r>
          </a:p>
          <a:p>
            <a:r>
              <a:rPr lang="en-US" dirty="0"/>
              <a:t>  else {</a:t>
            </a:r>
          </a:p>
          <a:p>
            <a:r>
              <a:rPr lang="en-US" dirty="0"/>
              <a:t>    u8g_drawStr_12864_2digits(0, 22, ((hour + 8) % 24) ); //</a:t>
            </a:r>
            <a:r>
              <a:rPr lang="en-US" dirty="0" err="1"/>
              <a:t>usa</a:t>
            </a:r>
            <a:r>
              <a:rPr lang="en-US" dirty="0"/>
              <a:t> time</a:t>
            </a:r>
          </a:p>
          <a:p>
            <a:r>
              <a:rPr lang="en-US" dirty="0"/>
              <a:t>    u8g_drawStr_12864_2digits(0 + 1, 22, ((hour + 8) % 24)); //write again to make font larger</a:t>
            </a:r>
          </a:p>
          <a:p>
            <a:r>
              <a:rPr lang="en-US" dirty="0"/>
              <a:t>  }</a:t>
            </a:r>
          </a:p>
          <a:p>
            <a:r>
              <a:rPr lang="en-US" dirty="0"/>
              <a:t>  u8g_drawStr_12864_2digits(16, 22, minute);</a:t>
            </a:r>
          </a:p>
          <a:p>
            <a:r>
              <a:rPr lang="en-US" dirty="0"/>
              <a:t>  u8g_drawStr_12864_2digits(16 + 1, 22, minute);</a:t>
            </a:r>
          </a:p>
          <a:p>
            <a:endParaRPr lang="en-US" dirty="0"/>
          </a:p>
          <a:p>
            <a:r>
              <a:rPr lang="en-US" dirty="0"/>
              <a:t>  //---- second</a:t>
            </a:r>
          </a:p>
          <a:p>
            <a:r>
              <a:rPr lang="en-US" dirty="0"/>
              <a:t>  u8g.drawStr(0, 33, ":");</a:t>
            </a:r>
          </a:p>
          <a:p>
            <a:r>
              <a:rPr lang="en-US" dirty="0"/>
              <a:t>  u8g.drawStr(0 + 1, 33, ":");</a:t>
            </a:r>
          </a:p>
          <a:p>
            <a:endParaRPr lang="en-US" dirty="0"/>
          </a:p>
          <a:p>
            <a:r>
              <a:rPr lang="en-US" dirty="0"/>
              <a:t>  u8g_drawStr_12864_2digits(6, 33,  second);</a:t>
            </a:r>
          </a:p>
          <a:p>
            <a:r>
              <a:rPr lang="en-US" dirty="0"/>
              <a:t>  u8g_drawStr_12864_2digits(6 + 1, 33, second);</a:t>
            </a:r>
          </a:p>
          <a:p>
            <a:endParaRPr lang="en-US" dirty="0"/>
          </a:p>
          <a:p>
            <a:r>
              <a:rPr lang="en-US" dirty="0"/>
              <a:t>  //////////////////////////////////////////////////////////////</a:t>
            </a:r>
          </a:p>
          <a:p>
            <a:endParaRPr lang="en-US" dirty="0"/>
          </a:p>
          <a:p>
            <a:r>
              <a:rPr lang="en-US" dirty="0"/>
              <a:t>  u8g.undoScale();          // IMPORTANT: Switch back to normal mode</a:t>
            </a:r>
          </a:p>
          <a:p>
            <a:r>
              <a:rPr lang="en-US" dirty="0"/>
              <a:t>  //  u8g.drawStr(112, 10, "HK");</a:t>
            </a:r>
          </a:p>
          <a:p>
            <a:r>
              <a:rPr lang="en-US" dirty="0"/>
              <a:t>  //  u8g.drawStr(112 + 1, 10, "HK");</a:t>
            </a:r>
          </a:p>
          <a:p>
            <a:r>
              <a:rPr lang="en-US" dirty="0"/>
              <a:t>  if (</a:t>
            </a:r>
            <a:r>
              <a:rPr lang="en-US" dirty="0" err="1"/>
              <a:t>summer_uk</a:t>
            </a:r>
            <a:r>
              <a:rPr lang="en-US" dirty="0"/>
              <a:t> == 1   ) {</a:t>
            </a:r>
          </a:p>
          <a:p>
            <a:r>
              <a:rPr lang="en-US" dirty="0"/>
              <a:t>    int </a:t>
            </a:r>
            <a:r>
              <a:rPr lang="en-US" dirty="0" err="1"/>
              <a:t>y_pos_s</a:t>
            </a:r>
            <a:r>
              <a:rPr lang="en-US" dirty="0"/>
              <a:t> = 90; //display light saving logo</a:t>
            </a:r>
          </a:p>
          <a:p>
            <a:r>
              <a:rPr lang="en-US" dirty="0"/>
              <a:t>    int </a:t>
            </a:r>
            <a:r>
              <a:rPr lang="en-US" dirty="0" err="1"/>
              <a:t>x_pos_s</a:t>
            </a:r>
            <a:r>
              <a:rPr lang="en-US" dirty="0"/>
              <a:t> = 55; //display light saving logo</a:t>
            </a:r>
          </a:p>
          <a:p>
            <a:r>
              <a:rPr lang="en-US" dirty="0"/>
              <a:t>    u8g.drawStr(</a:t>
            </a:r>
            <a:r>
              <a:rPr lang="en-US" dirty="0" err="1"/>
              <a:t>x_pos_s</a:t>
            </a:r>
            <a:r>
              <a:rPr lang="en-US" dirty="0"/>
              <a:t>, </a:t>
            </a:r>
            <a:r>
              <a:rPr lang="en-US" dirty="0" err="1"/>
              <a:t>y_pos_s</a:t>
            </a:r>
            <a:r>
              <a:rPr lang="en-US" dirty="0"/>
              <a:t>, "*");//display light saving logo *</a:t>
            </a:r>
          </a:p>
          <a:p>
            <a:r>
              <a:rPr lang="en-US" dirty="0"/>
              <a:t>  }</a:t>
            </a:r>
          </a:p>
          <a:p>
            <a:r>
              <a:rPr lang="en-US" dirty="0"/>
              <a:t>    if (</a:t>
            </a:r>
            <a:r>
              <a:rPr lang="en-US" dirty="0" err="1"/>
              <a:t>summer_us</a:t>
            </a:r>
            <a:r>
              <a:rPr lang="en-US" dirty="0"/>
              <a:t> == 1 ) {</a:t>
            </a:r>
          </a:p>
          <a:p>
            <a:r>
              <a:rPr lang="en-US" dirty="0"/>
              <a:t>    int </a:t>
            </a:r>
            <a:r>
              <a:rPr lang="en-US" dirty="0" err="1"/>
              <a:t>y_pos_s</a:t>
            </a:r>
            <a:r>
              <a:rPr lang="en-US" dirty="0"/>
              <a:t> = 90; //display light saving logo</a:t>
            </a:r>
          </a:p>
          <a:p>
            <a:r>
              <a:rPr lang="en-US" dirty="0"/>
              <a:t>    int </a:t>
            </a:r>
            <a:r>
              <a:rPr lang="en-US" dirty="0" err="1"/>
              <a:t>x_pos_s</a:t>
            </a:r>
            <a:r>
              <a:rPr lang="en-US" dirty="0"/>
              <a:t> = 55; //display light saving logo</a:t>
            </a:r>
          </a:p>
          <a:p>
            <a:r>
              <a:rPr lang="en-US" dirty="0"/>
              <a:t>    u8g.drawStr(</a:t>
            </a:r>
            <a:r>
              <a:rPr lang="en-US" dirty="0" err="1"/>
              <a:t>x_pos_s</a:t>
            </a:r>
            <a:r>
              <a:rPr lang="en-US" dirty="0"/>
              <a:t>, </a:t>
            </a:r>
            <a:r>
              <a:rPr lang="en-US" dirty="0" err="1"/>
              <a:t>y_pos_s</a:t>
            </a:r>
            <a:r>
              <a:rPr lang="en-US" dirty="0"/>
              <a:t>, "+");//display light saving logo +</a:t>
            </a:r>
          </a:p>
          <a:p>
            <a:r>
              <a:rPr lang="en-US" dirty="0"/>
              <a:t>  }</a:t>
            </a:r>
          </a:p>
          <a:p>
            <a:r>
              <a:rPr lang="en-US" dirty="0"/>
              <a:t>  </a:t>
            </a:r>
          </a:p>
          <a:p>
            <a:r>
              <a:rPr lang="en-US" dirty="0"/>
              <a:t>}</a:t>
            </a:r>
          </a:p>
          <a:p>
            <a:endParaRPr lang="en-US" dirty="0"/>
          </a:p>
          <a:p>
            <a:endParaRPr lang="en-US" dirty="0"/>
          </a:p>
          <a:p>
            <a:endParaRPr lang="en-US" dirty="0"/>
          </a:p>
          <a:p>
            <a:r>
              <a:rPr lang="en-US" dirty="0"/>
              <a:t>//////////////////////////////////////////////////////////////////////////////</a:t>
            </a:r>
          </a:p>
          <a:p>
            <a:r>
              <a:rPr lang="en-US" dirty="0"/>
              <a:t>void draw_vert_year_date_temp_humidity_LCD12864() {</a:t>
            </a:r>
          </a:p>
          <a:p>
            <a:r>
              <a:rPr lang="en-US" dirty="0"/>
              <a:t>  char </a:t>
            </a:r>
            <a:r>
              <a:rPr lang="en-US" dirty="0" err="1"/>
              <a:t>buf</a:t>
            </a:r>
            <a:r>
              <a:rPr lang="en-US" dirty="0"/>
              <a:t>[12]; // "-2147483648\0"</a:t>
            </a:r>
          </a:p>
          <a:p>
            <a:endParaRPr lang="en-US" dirty="0"/>
          </a:p>
          <a:p>
            <a:r>
              <a:rPr lang="en-US" dirty="0"/>
              <a:t>  int </a:t>
            </a:r>
            <a:r>
              <a:rPr lang="en-US" dirty="0" err="1"/>
              <a:t>y_pos</a:t>
            </a:r>
            <a:r>
              <a:rPr lang="en-US" dirty="0"/>
              <a:t> = 90;</a:t>
            </a:r>
          </a:p>
          <a:p>
            <a:r>
              <a:rPr lang="en-US" dirty="0"/>
              <a:t>  int </a:t>
            </a:r>
            <a:r>
              <a:rPr lang="en-US" dirty="0" err="1"/>
              <a:t>x_pos</a:t>
            </a:r>
            <a:r>
              <a:rPr lang="en-US" dirty="0"/>
              <a:t> = 0;</a:t>
            </a:r>
          </a:p>
          <a:p>
            <a:r>
              <a:rPr lang="en-US" dirty="0"/>
              <a:t>  ////u8g.drawStr(x_pos,y_pos,"20");</a:t>
            </a:r>
          </a:p>
          <a:p>
            <a:r>
              <a:rPr lang="en-US" dirty="0"/>
              <a:t>  //u8g_drawStr_12864_2digits(0,y_pos,Clock.getYear());</a:t>
            </a:r>
          </a:p>
          <a:p>
            <a:endParaRPr lang="en-US" dirty="0"/>
          </a:p>
          <a:p>
            <a:r>
              <a:rPr lang="en-US" dirty="0"/>
              <a:t>  int x_pos1 = 0;</a:t>
            </a:r>
          </a:p>
          <a:p>
            <a:r>
              <a:rPr lang="en-US" dirty="0"/>
              <a:t>  switch (</a:t>
            </a:r>
            <a:r>
              <a:rPr lang="en-US" dirty="0" err="1"/>
              <a:t>Clock.getMonth</a:t>
            </a:r>
            <a:r>
              <a:rPr lang="en-US" dirty="0"/>
              <a:t>(Century)) {</a:t>
            </a:r>
          </a:p>
          <a:p>
            <a:r>
              <a:rPr lang="en-US" dirty="0"/>
              <a:t>    case 1:  u8g.drawStr(x_pos1, </a:t>
            </a:r>
            <a:r>
              <a:rPr lang="en-US" dirty="0" err="1"/>
              <a:t>y_pos</a:t>
            </a:r>
            <a:r>
              <a:rPr lang="en-US" dirty="0"/>
              <a:t>, "Jan"); u8g.drawStr(x_pos1 + 1, </a:t>
            </a:r>
            <a:r>
              <a:rPr lang="en-US" dirty="0" err="1"/>
              <a:t>y_pos</a:t>
            </a:r>
            <a:r>
              <a:rPr lang="en-US" dirty="0"/>
              <a:t>, "Jan");  break;</a:t>
            </a:r>
          </a:p>
          <a:p>
            <a:r>
              <a:rPr lang="en-US" dirty="0"/>
              <a:t>    case 2:  u8g.drawStr(x_pos1, </a:t>
            </a:r>
            <a:r>
              <a:rPr lang="en-US" dirty="0" err="1"/>
              <a:t>y_pos</a:t>
            </a:r>
            <a:r>
              <a:rPr lang="en-US" dirty="0"/>
              <a:t>, "Feb"); u8g.drawStr(x_pos1 + 1, </a:t>
            </a:r>
            <a:r>
              <a:rPr lang="en-US" dirty="0" err="1"/>
              <a:t>y_pos</a:t>
            </a:r>
            <a:r>
              <a:rPr lang="en-US" dirty="0"/>
              <a:t>, "Feb");  break;</a:t>
            </a:r>
          </a:p>
          <a:p>
            <a:r>
              <a:rPr lang="en-US" dirty="0"/>
              <a:t>    case 3:  u8g.drawStr(x_pos1, </a:t>
            </a:r>
            <a:r>
              <a:rPr lang="en-US" dirty="0" err="1"/>
              <a:t>y_pos</a:t>
            </a:r>
            <a:r>
              <a:rPr lang="en-US" dirty="0"/>
              <a:t>, "Mar"); u8g.drawStr(x_pos1 + 1, </a:t>
            </a:r>
            <a:r>
              <a:rPr lang="en-US" dirty="0" err="1"/>
              <a:t>y_pos</a:t>
            </a:r>
            <a:r>
              <a:rPr lang="en-US" dirty="0"/>
              <a:t>, "Mar");  break;</a:t>
            </a:r>
          </a:p>
          <a:p>
            <a:r>
              <a:rPr lang="en-US" dirty="0"/>
              <a:t>    case 4:  u8g.drawStr(x_pos1, </a:t>
            </a:r>
            <a:r>
              <a:rPr lang="en-US" dirty="0" err="1"/>
              <a:t>y_pos</a:t>
            </a:r>
            <a:r>
              <a:rPr lang="en-US" dirty="0"/>
              <a:t>, "Apr"); u8g.drawStr(x_pos1 + 1, </a:t>
            </a:r>
            <a:r>
              <a:rPr lang="en-US" dirty="0" err="1"/>
              <a:t>y_pos</a:t>
            </a:r>
            <a:r>
              <a:rPr lang="en-US" dirty="0"/>
              <a:t>, "Apr");  break;</a:t>
            </a:r>
          </a:p>
          <a:p>
            <a:r>
              <a:rPr lang="en-US" dirty="0"/>
              <a:t>    case 5:  u8g.drawStr(x_pos1, </a:t>
            </a:r>
            <a:r>
              <a:rPr lang="en-US" dirty="0" err="1"/>
              <a:t>y_pos</a:t>
            </a:r>
            <a:r>
              <a:rPr lang="en-US" dirty="0"/>
              <a:t>, "May"); u8g.drawStr(x_pos1 + 1, </a:t>
            </a:r>
            <a:r>
              <a:rPr lang="en-US" dirty="0" err="1"/>
              <a:t>y_pos</a:t>
            </a:r>
            <a:r>
              <a:rPr lang="en-US" dirty="0"/>
              <a:t>, "May");  break;</a:t>
            </a:r>
          </a:p>
          <a:p>
            <a:r>
              <a:rPr lang="en-US" dirty="0"/>
              <a:t>    case 6:  u8g.drawStr(x_pos1, </a:t>
            </a:r>
            <a:r>
              <a:rPr lang="en-US" dirty="0" err="1"/>
              <a:t>y_pos</a:t>
            </a:r>
            <a:r>
              <a:rPr lang="en-US" dirty="0"/>
              <a:t>, "Jun"); u8g.drawStr(x_pos1 + 1, </a:t>
            </a:r>
            <a:r>
              <a:rPr lang="en-US" dirty="0" err="1"/>
              <a:t>y_pos</a:t>
            </a:r>
            <a:r>
              <a:rPr lang="en-US" dirty="0"/>
              <a:t>, "Jun");  break;</a:t>
            </a:r>
          </a:p>
          <a:p>
            <a:r>
              <a:rPr lang="en-US" dirty="0"/>
              <a:t>    case 7:  u8g.drawStr(x_pos1, </a:t>
            </a:r>
            <a:r>
              <a:rPr lang="en-US" dirty="0" err="1"/>
              <a:t>y_pos</a:t>
            </a:r>
            <a:r>
              <a:rPr lang="en-US" dirty="0"/>
              <a:t>, "Jul"); u8g.drawStr(x_pos1 + 1, </a:t>
            </a:r>
            <a:r>
              <a:rPr lang="en-US" dirty="0" err="1"/>
              <a:t>y_pos</a:t>
            </a:r>
            <a:r>
              <a:rPr lang="en-US" dirty="0"/>
              <a:t>, "Jul");  break;</a:t>
            </a:r>
          </a:p>
          <a:p>
            <a:r>
              <a:rPr lang="en-US" dirty="0"/>
              <a:t>    case 8:  u8g.drawStr(x_pos1, </a:t>
            </a:r>
            <a:r>
              <a:rPr lang="en-US" dirty="0" err="1"/>
              <a:t>y_pos</a:t>
            </a:r>
            <a:r>
              <a:rPr lang="en-US" dirty="0"/>
              <a:t>, "Aug"); u8g.drawStr(x_pos1 + 1, </a:t>
            </a:r>
            <a:r>
              <a:rPr lang="en-US" dirty="0" err="1"/>
              <a:t>y_pos</a:t>
            </a:r>
            <a:r>
              <a:rPr lang="en-US" dirty="0"/>
              <a:t>, "Aug");  break;</a:t>
            </a:r>
          </a:p>
          <a:p>
            <a:r>
              <a:rPr lang="en-US" dirty="0"/>
              <a:t>    case 9:  u8g.drawStr(x_pos1, </a:t>
            </a:r>
            <a:r>
              <a:rPr lang="en-US" dirty="0" err="1"/>
              <a:t>y_pos</a:t>
            </a:r>
            <a:r>
              <a:rPr lang="en-US" dirty="0"/>
              <a:t>, "Sep"); u8g.drawStr(x_pos1 + 1, </a:t>
            </a:r>
            <a:r>
              <a:rPr lang="en-US" dirty="0" err="1"/>
              <a:t>y_pos</a:t>
            </a:r>
            <a:r>
              <a:rPr lang="en-US" dirty="0"/>
              <a:t>, "Sep");  break;</a:t>
            </a:r>
          </a:p>
          <a:p>
            <a:r>
              <a:rPr lang="en-US" dirty="0"/>
              <a:t>    case 10: u8g.drawStr(x_pos1, </a:t>
            </a:r>
            <a:r>
              <a:rPr lang="en-US" dirty="0" err="1"/>
              <a:t>y_pos</a:t>
            </a:r>
            <a:r>
              <a:rPr lang="en-US" dirty="0"/>
              <a:t>, "Oct"); u8g.drawStr(x_pos1 + 1, </a:t>
            </a:r>
            <a:r>
              <a:rPr lang="en-US" dirty="0" err="1"/>
              <a:t>y_pos</a:t>
            </a:r>
            <a:r>
              <a:rPr lang="en-US" dirty="0"/>
              <a:t>, "Oct");  break;</a:t>
            </a:r>
          </a:p>
          <a:p>
            <a:r>
              <a:rPr lang="en-US" dirty="0"/>
              <a:t>    case 11: u8g.drawStr(x_pos1, </a:t>
            </a:r>
            <a:r>
              <a:rPr lang="en-US" dirty="0" err="1"/>
              <a:t>y_pos</a:t>
            </a:r>
            <a:r>
              <a:rPr lang="en-US" dirty="0"/>
              <a:t>, "Nov"); u8g.drawStr(x_pos1 + 1, </a:t>
            </a:r>
            <a:r>
              <a:rPr lang="en-US" dirty="0" err="1"/>
              <a:t>y_pos</a:t>
            </a:r>
            <a:r>
              <a:rPr lang="en-US" dirty="0"/>
              <a:t>, "Nov");  break;</a:t>
            </a:r>
          </a:p>
          <a:p>
            <a:r>
              <a:rPr lang="en-US" dirty="0"/>
              <a:t>    case 12: u8g.drawStr(x_pos1, </a:t>
            </a:r>
            <a:r>
              <a:rPr lang="en-US" dirty="0" err="1"/>
              <a:t>y_pos</a:t>
            </a:r>
            <a:r>
              <a:rPr lang="en-US" dirty="0"/>
              <a:t>, "Dec"); u8g.drawStr(x_pos1 + 1, </a:t>
            </a:r>
            <a:r>
              <a:rPr lang="en-US" dirty="0" err="1"/>
              <a:t>y_pos</a:t>
            </a:r>
            <a:r>
              <a:rPr lang="en-US" dirty="0"/>
              <a:t>, "Dec");  break;</a:t>
            </a:r>
          </a:p>
          <a:p>
            <a:r>
              <a:rPr lang="en-US" dirty="0"/>
              <a:t>    default: </a:t>
            </a:r>
            <a:r>
              <a:rPr lang="en-US" dirty="0" err="1"/>
              <a:t>lcd.print</a:t>
            </a:r>
            <a:r>
              <a:rPr lang="en-US" dirty="0"/>
              <a:t>("???"); break;</a:t>
            </a:r>
          </a:p>
          <a:p>
            <a:r>
              <a:rPr lang="en-US" dirty="0"/>
              <a:t>  }</a:t>
            </a:r>
          </a:p>
          <a:p>
            <a:endParaRPr lang="en-US" dirty="0"/>
          </a:p>
          <a:p>
            <a:r>
              <a:rPr lang="en-US" dirty="0"/>
              <a:t>  //  u8g.drawStr(22, 46, ".");</a:t>
            </a:r>
          </a:p>
          <a:p>
            <a:r>
              <a:rPr lang="en-US" dirty="0"/>
              <a:t>  //  u8g.drawStr(22 + 1, 46, ".");</a:t>
            </a:r>
          </a:p>
          <a:p>
            <a:endParaRPr lang="en-US" dirty="0"/>
          </a:p>
          <a:p>
            <a:r>
              <a:rPr lang="en-US" dirty="0"/>
              <a:t>  u8g_drawStr_12864_2digits(</a:t>
            </a:r>
            <a:r>
              <a:rPr lang="en-US" dirty="0" err="1"/>
              <a:t>x_pos</a:t>
            </a:r>
            <a:r>
              <a:rPr lang="en-US" dirty="0"/>
              <a:t> + 28, </a:t>
            </a:r>
            <a:r>
              <a:rPr lang="en-US" dirty="0" err="1"/>
              <a:t>y_pos</a:t>
            </a:r>
            <a:r>
              <a:rPr lang="en-US" dirty="0"/>
              <a:t>, </a:t>
            </a:r>
            <a:r>
              <a:rPr lang="en-US" dirty="0" err="1"/>
              <a:t>Clock.getDate</a:t>
            </a:r>
            <a:r>
              <a:rPr lang="en-US" dirty="0"/>
              <a:t>());</a:t>
            </a:r>
          </a:p>
          <a:p>
            <a:r>
              <a:rPr lang="en-US" dirty="0"/>
              <a:t>  u8g_drawStr_12864_2digits(</a:t>
            </a:r>
            <a:r>
              <a:rPr lang="en-US" dirty="0" err="1"/>
              <a:t>x_pos</a:t>
            </a:r>
            <a:r>
              <a:rPr lang="en-US" dirty="0"/>
              <a:t> + 28 + 1, </a:t>
            </a:r>
            <a:r>
              <a:rPr lang="en-US" dirty="0" err="1"/>
              <a:t>y_pos</a:t>
            </a:r>
            <a:r>
              <a:rPr lang="en-US" dirty="0"/>
              <a:t>, </a:t>
            </a:r>
            <a:r>
              <a:rPr lang="en-US" dirty="0" err="1"/>
              <a:t>Clock.getDate</a:t>
            </a:r>
            <a:r>
              <a:rPr lang="en-US" dirty="0"/>
              <a:t>());</a:t>
            </a:r>
          </a:p>
          <a:p>
            <a:endParaRPr lang="en-US" dirty="0"/>
          </a:p>
          <a:p>
            <a:r>
              <a:rPr lang="en-US" dirty="0"/>
              <a:t>  //u8g.drawStr(40, </a:t>
            </a:r>
            <a:r>
              <a:rPr lang="en-US" dirty="0" err="1"/>
              <a:t>y_pos</a:t>
            </a:r>
            <a:r>
              <a:rPr lang="en-US" dirty="0"/>
              <a:t>, "(");</a:t>
            </a:r>
          </a:p>
          <a:p>
            <a:endParaRPr lang="en-US" dirty="0"/>
          </a:p>
          <a:p>
            <a:r>
              <a:rPr lang="en-US" dirty="0"/>
              <a:t>  int x_pos2 = 0;</a:t>
            </a:r>
          </a:p>
          <a:p>
            <a:r>
              <a:rPr lang="en-US" dirty="0"/>
              <a:t>  int y_pos2 = 101;</a:t>
            </a:r>
          </a:p>
          <a:p>
            <a:r>
              <a:rPr lang="en-US" dirty="0"/>
              <a:t>  int x_pos3 = 0;</a:t>
            </a:r>
          </a:p>
          <a:p>
            <a:r>
              <a:rPr lang="en-US" dirty="0"/>
              <a:t>  int y_pos3 = 113;</a:t>
            </a:r>
          </a:p>
          <a:p>
            <a:endParaRPr lang="en-US" dirty="0"/>
          </a:p>
          <a:p>
            <a:r>
              <a:rPr lang="en-US" dirty="0"/>
              <a:t>  // u8g_drawStr_12864_2digits(90-38,46,Clock.getDoW());</a:t>
            </a:r>
          </a:p>
          <a:p>
            <a:r>
              <a:rPr lang="en-US" dirty="0"/>
              <a:t>  switch (</a:t>
            </a:r>
            <a:r>
              <a:rPr lang="en-US" dirty="0" err="1"/>
              <a:t>Clock.getDoW</a:t>
            </a:r>
            <a:r>
              <a:rPr lang="en-US" dirty="0"/>
              <a:t>()) {</a:t>
            </a:r>
          </a:p>
          <a:p>
            <a:r>
              <a:rPr lang="en-US" dirty="0"/>
              <a:t>    case 1:  u8g.drawStr(x_pos2, y_pos2, "Mon"); u8g.drawStr(x_pos2 + 1, y_pos2, "Mon"); break;</a:t>
            </a:r>
          </a:p>
          <a:p>
            <a:r>
              <a:rPr lang="en-US" dirty="0"/>
              <a:t>    case 2:  u8g.drawStr(x_pos2, y_pos2, "Tue"); u8g.drawStr(x_pos2 + 1, y_pos2, "Tue"); break;</a:t>
            </a:r>
          </a:p>
          <a:p>
            <a:r>
              <a:rPr lang="en-US" dirty="0"/>
              <a:t>    case 3:  u8g.drawStr(x_pos2, y_pos2, "Wed"); u8g.drawStr(x_pos2 + 1, y_pos2, "Wed"); break;</a:t>
            </a:r>
          </a:p>
          <a:p>
            <a:r>
              <a:rPr lang="en-US" dirty="0"/>
              <a:t>    case 4:  u8g.drawStr(x_pos2, y_pos2, "Thu"); u8g.drawStr(x_pos2 + 1, y_pos2, "Thu"); break;</a:t>
            </a:r>
          </a:p>
          <a:p>
            <a:r>
              <a:rPr lang="en-US" dirty="0"/>
              <a:t>    case 5:  u8g.drawStr(x_pos2, y_pos2, "Fri"); u8g.drawStr(x_pos2 + 1, y_pos2, "Fri"); break;</a:t>
            </a:r>
          </a:p>
          <a:p>
            <a:r>
              <a:rPr lang="en-US" dirty="0"/>
              <a:t>    case 6:  u8g.drawStr(x_pos2, y_pos2, "Sat"); u8g.drawStr(x_pos2 + 1, y_pos2, "Sat"); break;</a:t>
            </a:r>
          </a:p>
          <a:p>
            <a:r>
              <a:rPr lang="en-US" dirty="0"/>
              <a:t>    case 7:  u8g.drawStr(x_pos2, y_pos2, "Sun"); u8g.drawStr(x_pos2 + 1, y_pos2, "Sun"); break;</a:t>
            </a:r>
          </a:p>
          <a:p>
            <a:r>
              <a:rPr lang="en-US" dirty="0"/>
              <a:t>    default: u8g.drawStr(x_pos2, y_pos2, "???"); break;</a:t>
            </a:r>
          </a:p>
          <a:p>
            <a:r>
              <a:rPr lang="en-US" dirty="0"/>
              <a:t>  }</a:t>
            </a:r>
          </a:p>
          <a:p>
            <a:r>
              <a:rPr lang="en-US" dirty="0"/>
              <a:t>  u8g.drawStr(30, y_pos2, "20");</a:t>
            </a:r>
          </a:p>
          <a:p>
            <a:r>
              <a:rPr lang="en-US" dirty="0"/>
              <a:t>  u8g_drawStr_12864_2digits(46, y_pos2, </a:t>
            </a:r>
            <a:r>
              <a:rPr lang="en-US" dirty="0" err="1"/>
              <a:t>Clock.getYear</a:t>
            </a:r>
            <a:r>
              <a:rPr lang="en-US" dirty="0"/>
              <a:t>());</a:t>
            </a:r>
          </a:p>
          <a:p>
            <a:endParaRPr lang="en-US" dirty="0"/>
          </a:p>
          <a:p>
            <a:r>
              <a:rPr lang="en-US" dirty="0"/>
              <a:t>  //u8g.drawStr(68, </a:t>
            </a:r>
            <a:r>
              <a:rPr lang="en-US" dirty="0" err="1"/>
              <a:t>y_pos</a:t>
            </a:r>
            <a:r>
              <a:rPr lang="en-US" dirty="0"/>
              <a:t>, ")");</a:t>
            </a:r>
          </a:p>
          <a:p>
            <a:endParaRPr lang="en-US" dirty="0"/>
          </a:p>
          <a:p>
            <a:r>
              <a:rPr lang="en-US" dirty="0"/>
              <a:t>  ///////////////////////////////////////////////////////////////</a:t>
            </a:r>
          </a:p>
          <a:p>
            <a:r>
              <a:rPr lang="en-US" dirty="0"/>
              <a:t>  ////////   draw </a:t>
            </a:r>
            <a:r>
              <a:rPr lang="en-US" dirty="0" err="1"/>
              <a:t>temperture</a:t>
            </a:r>
            <a:r>
              <a:rPr lang="en-US" dirty="0"/>
              <a:t>/ humidity //////////////////////</a:t>
            </a:r>
          </a:p>
          <a:p>
            <a:r>
              <a:rPr lang="en-US" dirty="0"/>
              <a:t>  u8g.drawStr(x_pos3, y_pos3, </a:t>
            </a:r>
            <a:r>
              <a:rPr lang="en-US" dirty="0" err="1"/>
              <a:t>itoa</a:t>
            </a:r>
            <a:r>
              <a:rPr lang="en-US" dirty="0"/>
              <a:t>( dht11_temperature, </a:t>
            </a:r>
            <a:r>
              <a:rPr lang="en-US" dirty="0" err="1"/>
              <a:t>buf</a:t>
            </a:r>
            <a:r>
              <a:rPr lang="en-US" dirty="0"/>
              <a:t>, 10));</a:t>
            </a:r>
          </a:p>
          <a:p>
            <a:r>
              <a:rPr lang="en-US" dirty="0"/>
              <a:t>  u8g.drawStr(x_pos3 + 1, y_pos3, </a:t>
            </a:r>
            <a:r>
              <a:rPr lang="en-US" dirty="0" err="1"/>
              <a:t>itoa</a:t>
            </a:r>
            <a:r>
              <a:rPr lang="en-US" dirty="0"/>
              <a:t>( dht11_temperature, </a:t>
            </a:r>
            <a:r>
              <a:rPr lang="en-US" dirty="0" err="1"/>
              <a:t>buf</a:t>
            </a:r>
            <a:r>
              <a:rPr lang="en-US" dirty="0"/>
              <a:t>, 10));</a:t>
            </a:r>
          </a:p>
          <a:p>
            <a:r>
              <a:rPr lang="en-US" dirty="0"/>
              <a:t>  u8g.drawStr( x_pos3 + 17, y_pos3, "C");</a:t>
            </a:r>
          </a:p>
          <a:p>
            <a:endParaRPr lang="en-US" dirty="0"/>
          </a:p>
          <a:p>
            <a:r>
              <a:rPr lang="en-US" dirty="0"/>
              <a:t>  u8g.drawStr(x_pos3 + 30, y_pos3, </a:t>
            </a:r>
            <a:r>
              <a:rPr lang="en-US" dirty="0" err="1"/>
              <a:t>itoa</a:t>
            </a:r>
            <a:r>
              <a:rPr lang="en-US" dirty="0"/>
              <a:t>( dht11_humidity, </a:t>
            </a:r>
            <a:r>
              <a:rPr lang="en-US" dirty="0" err="1"/>
              <a:t>buf</a:t>
            </a:r>
            <a:r>
              <a:rPr lang="en-US" dirty="0"/>
              <a:t>, 10));</a:t>
            </a:r>
          </a:p>
          <a:p>
            <a:r>
              <a:rPr lang="en-US" dirty="0"/>
              <a:t>  u8g.drawStr(x_pos3 + 30 + 1, y_pos3, </a:t>
            </a:r>
            <a:r>
              <a:rPr lang="en-US" dirty="0" err="1"/>
              <a:t>itoa</a:t>
            </a:r>
            <a:r>
              <a:rPr lang="en-US" dirty="0"/>
              <a:t>( dht11_humidity, </a:t>
            </a:r>
            <a:r>
              <a:rPr lang="en-US" dirty="0" err="1"/>
              <a:t>buf</a:t>
            </a:r>
            <a:r>
              <a:rPr lang="en-US" dirty="0"/>
              <a:t>, 10));</a:t>
            </a:r>
          </a:p>
          <a:p>
            <a:r>
              <a:rPr lang="en-US" dirty="0"/>
              <a:t>  u8g.drawStr(x_pos3 + 47, y_pos3, "%");</a:t>
            </a:r>
          </a:p>
          <a:p>
            <a:endParaRPr lang="en-US" dirty="0"/>
          </a:p>
          <a:p>
            <a:r>
              <a:rPr lang="en-US" dirty="0"/>
              <a:t>  switch (command_tag1) {</a:t>
            </a:r>
          </a:p>
          <a:p>
            <a:r>
              <a:rPr lang="en-US" dirty="0"/>
              <a:t>    case 0:   u8g.drawLine(0, 126, 60, 126); break;</a:t>
            </a:r>
          </a:p>
          <a:p>
            <a:r>
              <a:rPr lang="en-US" dirty="0"/>
              <a:t>    case 1:   u8g.drawLine(40, 126, 80, 126); break;</a:t>
            </a:r>
          </a:p>
          <a:p>
            <a:r>
              <a:rPr lang="en-US" dirty="0"/>
              <a:t>    case 2:   u8g.drawLine(80, 126, 120, 126); break;</a:t>
            </a:r>
          </a:p>
          <a:p>
            <a:r>
              <a:rPr lang="en-US" dirty="0"/>
              <a:t>  }</a:t>
            </a:r>
          </a:p>
          <a:p>
            <a:endParaRPr lang="en-US" dirty="0"/>
          </a:p>
          <a:p>
            <a:r>
              <a:rPr lang="en-US" dirty="0"/>
              <a:t>}</a:t>
            </a:r>
          </a:p>
          <a:p>
            <a:endParaRPr lang="en-US" dirty="0"/>
          </a:p>
          <a:p>
            <a:r>
              <a:rPr lang="en-US" dirty="0"/>
              <a:t>void draw_vert_LCD12864() {</a:t>
            </a:r>
          </a:p>
          <a:p>
            <a:r>
              <a:rPr lang="en-US" dirty="0"/>
              <a:t>  char </a:t>
            </a:r>
            <a:r>
              <a:rPr lang="en-US" dirty="0" err="1"/>
              <a:t>buf</a:t>
            </a:r>
            <a:r>
              <a:rPr lang="en-US" dirty="0"/>
              <a:t>[12]; // "-2147483648\0"</a:t>
            </a:r>
          </a:p>
          <a:p>
            <a:r>
              <a:rPr lang="en-US" dirty="0"/>
              <a:t>  //int year = </a:t>
            </a:r>
            <a:r>
              <a:rPr lang="en-US" dirty="0" err="1"/>
              <a:t>Clock.getYear</a:t>
            </a:r>
            <a:r>
              <a:rPr lang="en-US" dirty="0"/>
              <a:t>();</a:t>
            </a:r>
          </a:p>
          <a:p>
            <a:r>
              <a:rPr lang="en-US" dirty="0"/>
              <a:t>  int date = </a:t>
            </a:r>
            <a:r>
              <a:rPr lang="en-US" dirty="0" err="1"/>
              <a:t>Clock.getDate</a:t>
            </a:r>
            <a:r>
              <a:rPr lang="en-US" dirty="0"/>
              <a:t>();</a:t>
            </a:r>
          </a:p>
          <a:p>
            <a:r>
              <a:rPr lang="en-US" dirty="0"/>
              <a:t>  int month = </a:t>
            </a:r>
            <a:r>
              <a:rPr lang="en-US" dirty="0" err="1"/>
              <a:t>Clock.getMonth</a:t>
            </a:r>
            <a:r>
              <a:rPr lang="en-US" dirty="0"/>
              <a:t>(Century);</a:t>
            </a:r>
          </a:p>
          <a:p>
            <a:r>
              <a:rPr lang="en-US" dirty="0"/>
              <a:t>  int </a:t>
            </a:r>
            <a:r>
              <a:rPr lang="en-US" dirty="0" err="1"/>
              <a:t>dow</a:t>
            </a:r>
            <a:r>
              <a:rPr lang="en-US" dirty="0"/>
              <a:t> =  </a:t>
            </a:r>
            <a:r>
              <a:rPr lang="en-US" dirty="0" err="1"/>
              <a:t>Clock.getDoW</a:t>
            </a:r>
            <a:r>
              <a:rPr lang="en-US" dirty="0"/>
              <a:t>();</a:t>
            </a:r>
          </a:p>
          <a:p>
            <a:r>
              <a:rPr lang="en-US" dirty="0"/>
              <a:t>  int hour = </a:t>
            </a:r>
            <a:r>
              <a:rPr lang="en-US" dirty="0" err="1"/>
              <a:t>Clock.getHour</a:t>
            </a:r>
            <a:r>
              <a:rPr lang="en-US" dirty="0"/>
              <a:t>(h12, PM); // (</a:t>
            </a:r>
            <a:r>
              <a:rPr lang="en-US" dirty="0" err="1"/>
              <a:t>Clock.getHour</a:t>
            </a:r>
            <a:r>
              <a:rPr lang="en-US" dirty="0"/>
              <a:t>(h12, PM) + 16) % 24); //</a:t>
            </a:r>
            <a:r>
              <a:rPr lang="en-US" dirty="0" err="1"/>
              <a:t>uk</a:t>
            </a:r>
            <a:r>
              <a:rPr lang="en-US" dirty="0"/>
              <a:t> time</a:t>
            </a:r>
          </a:p>
          <a:p>
            <a:r>
              <a:rPr lang="en-US" dirty="0"/>
              <a:t>  int minute = </a:t>
            </a:r>
            <a:r>
              <a:rPr lang="en-US" dirty="0" err="1"/>
              <a:t>Clock.getMinute</a:t>
            </a:r>
            <a:r>
              <a:rPr lang="en-US" dirty="0"/>
              <a:t>();</a:t>
            </a:r>
          </a:p>
          <a:p>
            <a:r>
              <a:rPr lang="en-US" dirty="0"/>
              <a:t>  int second = </a:t>
            </a:r>
            <a:r>
              <a:rPr lang="en-US" dirty="0" err="1"/>
              <a:t>Clock.getSecond</a:t>
            </a:r>
            <a:r>
              <a:rPr lang="en-US" dirty="0"/>
              <a:t>();</a:t>
            </a:r>
          </a:p>
          <a:p>
            <a:endParaRPr lang="en-US" dirty="0"/>
          </a:p>
          <a:p>
            <a:r>
              <a:rPr lang="en-US" dirty="0"/>
              <a:t>  draw_vert_hk_uk_usa_time_LCD12864(month, date, </a:t>
            </a:r>
            <a:r>
              <a:rPr lang="en-US" dirty="0" err="1"/>
              <a:t>dow</a:t>
            </a:r>
            <a:r>
              <a:rPr lang="en-US" dirty="0"/>
              <a:t>, hour, minute, second); // upper part</a:t>
            </a:r>
          </a:p>
          <a:p>
            <a:r>
              <a:rPr lang="en-US" dirty="0"/>
              <a:t>  draw_vert_year_date_temp_humidity_LCD12864(); //lower part</a:t>
            </a:r>
          </a:p>
          <a:p>
            <a:endParaRPr lang="en-US" dirty="0"/>
          </a:p>
          <a:p>
            <a:r>
              <a:rPr lang="en-US" dirty="0"/>
              <a:t>  int </a:t>
            </a:r>
            <a:r>
              <a:rPr lang="en-US" dirty="0" err="1"/>
              <a:t>dual_time_tag</a:t>
            </a:r>
            <a:r>
              <a:rPr lang="en-US" dirty="0"/>
              <a:t> = 2; // 0 HK time only; 1= </a:t>
            </a:r>
            <a:r>
              <a:rPr lang="en-US" dirty="0" err="1"/>
              <a:t>hk</a:t>
            </a:r>
            <a:r>
              <a:rPr lang="en-US" dirty="0"/>
              <a:t> and  </a:t>
            </a:r>
            <a:r>
              <a:rPr lang="en-US" dirty="0" err="1"/>
              <a:t>uk</a:t>
            </a:r>
            <a:r>
              <a:rPr lang="en-US" dirty="0"/>
              <a:t> time; 2 </a:t>
            </a:r>
            <a:r>
              <a:rPr lang="en-US" dirty="0" err="1"/>
              <a:t>hk</a:t>
            </a:r>
            <a:r>
              <a:rPr lang="en-US" dirty="0"/>
              <a:t>, </a:t>
            </a:r>
            <a:r>
              <a:rPr lang="en-US" dirty="0" err="1"/>
              <a:t>uk</a:t>
            </a:r>
            <a:r>
              <a:rPr lang="en-US" dirty="0"/>
              <a:t> and </a:t>
            </a:r>
            <a:r>
              <a:rPr lang="en-US" dirty="0" err="1"/>
              <a:t>usa</a:t>
            </a:r>
            <a:r>
              <a:rPr lang="en-US" dirty="0"/>
              <a:t> time</a:t>
            </a:r>
          </a:p>
          <a:p>
            <a:endParaRPr lang="en-US" dirty="0"/>
          </a:p>
          <a:p>
            <a:r>
              <a:rPr lang="en-US" dirty="0"/>
              <a:t>  //////////////////////////////////////////////////////////////</a:t>
            </a:r>
          </a:p>
          <a:p>
            <a:r>
              <a:rPr lang="en-US" dirty="0"/>
              <a:t>  //  if (</a:t>
            </a:r>
            <a:r>
              <a:rPr lang="en-US" dirty="0" err="1"/>
              <a:t>dual_time_tag</a:t>
            </a:r>
            <a:r>
              <a:rPr lang="en-US" dirty="0"/>
              <a:t> == 0)</a:t>
            </a:r>
          </a:p>
          <a:p>
            <a:r>
              <a:rPr lang="en-US" dirty="0"/>
              <a:t>  if (command_tag1 == 2)</a:t>
            </a:r>
          </a:p>
          <a:p>
            <a:r>
              <a:rPr lang="en-US" dirty="0"/>
              <a:t>  { //u8g.setRot270();</a:t>
            </a:r>
          </a:p>
          <a:p>
            <a:r>
              <a:rPr lang="en-US" dirty="0"/>
              <a:t>    char </a:t>
            </a:r>
            <a:r>
              <a:rPr lang="en-US" dirty="0" err="1"/>
              <a:t>buf</a:t>
            </a:r>
            <a:r>
              <a:rPr lang="en-US" dirty="0"/>
              <a:t>[12]; // "-2147483648\0"</a:t>
            </a:r>
          </a:p>
          <a:p>
            <a:r>
              <a:rPr lang="en-US" dirty="0"/>
              <a:t>  }</a:t>
            </a:r>
          </a:p>
          <a:p>
            <a:r>
              <a:rPr lang="en-US" dirty="0"/>
              <a:t>}</a:t>
            </a:r>
          </a:p>
          <a:p>
            <a:endParaRPr lang="en-US" dirty="0"/>
          </a:p>
          <a:p>
            <a:endParaRPr lang="en-US" dirty="0"/>
          </a:p>
          <a:p>
            <a:r>
              <a:rPr lang="en-US" dirty="0"/>
              <a:t>//////////////////////////////////////////////////////////////</a:t>
            </a:r>
          </a:p>
          <a:p>
            <a:r>
              <a:rPr lang="en-US" dirty="0"/>
              <a:t>void loop() {</a:t>
            </a:r>
          </a:p>
          <a:p>
            <a:r>
              <a:rPr lang="en-US" dirty="0"/>
              <a:t>  //  </a:t>
            </a:r>
            <a:r>
              <a:rPr lang="en-US" dirty="0" err="1"/>
              <a:t>sval</a:t>
            </a:r>
            <a:r>
              <a:rPr lang="en-US" dirty="0"/>
              <a:t> = </a:t>
            </a:r>
            <a:r>
              <a:rPr lang="en-US" dirty="0" err="1"/>
              <a:t>digitalRead</a:t>
            </a:r>
            <a:r>
              <a:rPr lang="en-US" dirty="0"/>
              <a:t>(2); // not used yet, keep, may use later</a:t>
            </a:r>
          </a:p>
          <a:p>
            <a:r>
              <a:rPr lang="en-US" dirty="0"/>
              <a:t>  //  if ( </a:t>
            </a:r>
            <a:r>
              <a:rPr lang="en-US" dirty="0" err="1"/>
              <a:t>old_sval</a:t>
            </a:r>
            <a:r>
              <a:rPr lang="en-US" dirty="0"/>
              <a:t> == 1 &amp;&amp; </a:t>
            </a:r>
            <a:r>
              <a:rPr lang="en-US" dirty="0" err="1"/>
              <a:t>sval</a:t>
            </a:r>
            <a:r>
              <a:rPr lang="en-US" dirty="0"/>
              <a:t> == 0) { //pressed once , falling edge</a:t>
            </a:r>
          </a:p>
          <a:p>
            <a:r>
              <a:rPr lang="en-US" dirty="0"/>
              <a:t>  //    command_tag1++;</a:t>
            </a:r>
          </a:p>
          <a:p>
            <a:r>
              <a:rPr lang="en-US" dirty="0"/>
              <a:t>  //</a:t>
            </a:r>
          </a:p>
          <a:p>
            <a:r>
              <a:rPr lang="en-US" dirty="0"/>
              <a:t>  //    if (command_tag1 &gt;= 3) { //set max command value</a:t>
            </a:r>
          </a:p>
          <a:p>
            <a:r>
              <a:rPr lang="en-US" dirty="0"/>
              <a:t>  //      command_tag1 = 0;</a:t>
            </a:r>
          </a:p>
          <a:p>
            <a:r>
              <a:rPr lang="en-US" dirty="0"/>
              <a:t>  //    }</a:t>
            </a:r>
          </a:p>
          <a:p>
            <a:r>
              <a:rPr lang="en-US" dirty="0"/>
              <a:t>  //  }</a:t>
            </a:r>
          </a:p>
          <a:p>
            <a:r>
              <a:rPr lang="en-US" dirty="0"/>
              <a:t>  //  </a:t>
            </a:r>
            <a:r>
              <a:rPr lang="en-US" dirty="0" err="1"/>
              <a:t>old_sval</a:t>
            </a:r>
            <a:r>
              <a:rPr lang="en-US" dirty="0"/>
              <a:t> = </a:t>
            </a:r>
            <a:r>
              <a:rPr lang="en-US" dirty="0" err="1"/>
              <a:t>sval</a:t>
            </a:r>
            <a:r>
              <a:rPr lang="en-US" dirty="0"/>
              <a:t>;</a:t>
            </a:r>
          </a:p>
          <a:p>
            <a:r>
              <a:rPr lang="en-US" dirty="0"/>
              <a:t>  //  </a:t>
            </a:r>
            <a:r>
              <a:rPr lang="en-US" dirty="0" err="1"/>
              <a:t>Serial.print</a:t>
            </a:r>
            <a:r>
              <a:rPr lang="en-US" dirty="0"/>
              <a:t>(command_tag1);</a:t>
            </a:r>
          </a:p>
          <a:p>
            <a:endParaRPr lang="en-US" dirty="0"/>
          </a:p>
          <a:p>
            <a:r>
              <a:rPr lang="en-US" dirty="0"/>
              <a:t>  count++; //since the loop is executed once in 1 second, 1 sec delay loop at</a:t>
            </a:r>
          </a:p>
          <a:p>
            <a:r>
              <a:rPr lang="en-US" dirty="0"/>
              <a:t>  if (count &gt;= 3) // read temperature/ </a:t>
            </a:r>
            <a:r>
              <a:rPr lang="en-US" dirty="0" err="1"/>
              <a:t>humdity</a:t>
            </a:r>
            <a:r>
              <a:rPr lang="en-US" dirty="0"/>
              <a:t> at a period of 3 seconds</a:t>
            </a:r>
          </a:p>
          <a:p>
            <a:r>
              <a:rPr lang="en-US" dirty="0"/>
              <a:t>  {</a:t>
            </a:r>
          </a:p>
          <a:p>
            <a:r>
              <a:rPr lang="en-US" dirty="0"/>
              <a:t>    dht11_temperature  = </a:t>
            </a:r>
            <a:r>
              <a:rPr lang="en-US" dirty="0" err="1"/>
              <a:t>dht.readTemperature</a:t>
            </a:r>
            <a:r>
              <a:rPr lang="en-US" dirty="0"/>
              <a:t>();</a:t>
            </a:r>
          </a:p>
          <a:p>
            <a:r>
              <a:rPr lang="en-US" dirty="0"/>
              <a:t>    dht11_humidity = </a:t>
            </a:r>
            <a:r>
              <a:rPr lang="en-US" dirty="0" err="1"/>
              <a:t>dht.readHumidity</a:t>
            </a:r>
            <a:r>
              <a:rPr lang="en-US" dirty="0"/>
              <a:t>();</a:t>
            </a:r>
          </a:p>
          <a:p>
            <a:r>
              <a:rPr lang="en-US" dirty="0"/>
              <a:t>    count = 0;</a:t>
            </a:r>
          </a:p>
          <a:p>
            <a:r>
              <a:rPr lang="en-US" dirty="0"/>
              <a:t>  }</a:t>
            </a:r>
          </a:p>
          <a:p>
            <a:r>
              <a:rPr lang="en-US" dirty="0"/>
              <a:t>  ////-------------------------------------------------------------------</a:t>
            </a:r>
          </a:p>
          <a:p>
            <a:r>
              <a:rPr lang="en-US" dirty="0"/>
              <a:t>  u8g.firstPage();</a:t>
            </a:r>
          </a:p>
          <a:p>
            <a:r>
              <a:rPr lang="en-US" dirty="0"/>
              <a:t>  u8g_prepare();</a:t>
            </a:r>
          </a:p>
          <a:p>
            <a:r>
              <a:rPr lang="en-US" dirty="0"/>
              <a:t>  clear_screen_12864();</a:t>
            </a:r>
          </a:p>
          <a:p>
            <a:r>
              <a:rPr lang="en-US" dirty="0"/>
              <a:t>  draw_vert_LCD12864();</a:t>
            </a:r>
          </a:p>
          <a:p>
            <a:r>
              <a:rPr lang="en-US" dirty="0"/>
              <a:t>  do {</a:t>
            </a:r>
          </a:p>
          <a:p>
            <a:r>
              <a:rPr lang="en-US" dirty="0"/>
              <a:t>    draw_vert_LCD12864();</a:t>
            </a:r>
          </a:p>
          <a:p>
            <a:r>
              <a:rPr lang="en-US" dirty="0"/>
              <a:t>  } while ( u8g.nextPage() );</a:t>
            </a:r>
          </a:p>
          <a:p>
            <a:r>
              <a:rPr lang="en-US" dirty="0"/>
              <a:t>  </a:t>
            </a:r>
            <a:r>
              <a:rPr lang="en-US" dirty="0" err="1"/>
              <a:t>minute_count</a:t>
            </a:r>
            <a:r>
              <a:rPr lang="en-US" dirty="0"/>
              <a:t>++;</a:t>
            </a:r>
          </a:p>
          <a:p>
            <a:r>
              <a:rPr lang="en-US" dirty="0"/>
              <a:t>  delay(100);  // rebuild the picture after some delay</a:t>
            </a:r>
          </a:p>
          <a:p>
            <a:r>
              <a:rPr lang="en-US" dirty="0"/>
              <a:t>}</a:t>
            </a:r>
          </a:p>
        </p:txBody>
      </p:sp>
      <p:sp>
        <p:nvSpPr>
          <p:cNvPr id="4" name="Footer Placeholder 3">
            <a:extLst>
              <a:ext uri="{FF2B5EF4-FFF2-40B4-BE49-F238E27FC236}">
                <a16:creationId xmlns:a16="http://schemas.microsoft.com/office/drawing/2014/main" id="{528C11D6-C854-44D4-9E74-8CE492C17F0A}"/>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7D9E0EA3-5990-41A3-A1E0-A47EC0BE0D6E}"/>
              </a:ext>
            </a:extLst>
          </p:cNvPr>
          <p:cNvSpPr>
            <a:spLocks noGrp="1"/>
          </p:cNvSpPr>
          <p:nvPr>
            <p:ph type="sldNum" sz="quarter" idx="12"/>
          </p:nvPr>
        </p:nvSpPr>
        <p:spPr/>
        <p:txBody>
          <a:bodyPr/>
          <a:lstStyle/>
          <a:p>
            <a:fld id="{631F0FDA-441F-40A7-A3B9-C27C9EEEED98}" type="slidenum">
              <a:rPr lang="en-US" smtClean="0"/>
              <a:t>128</a:t>
            </a:fld>
            <a:endParaRPr lang="en-US"/>
          </a:p>
        </p:txBody>
      </p:sp>
    </p:spTree>
    <p:extLst>
      <p:ext uri="{BB962C8B-B14F-4D97-AF65-F5344CB8AC3E}">
        <p14:creationId xmlns:p14="http://schemas.microsoft.com/office/powerpoint/2010/main" val="18610504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62CA-E053-4703-812C-08B5985ED234}"/>
              </a:ext>
            </a:extLst>
          </p:cNvPr>
          <p:cNvSpPr>
            <a:spLocks noGrp="1"/>
          </p:cNvSpPr>
          <p:nvPr>
            <p:ph type="title"/>
          </p:nvPr>
        </p:nvSpPr>
        <p:spPr/>
        <p:txBody>
          <a:bodyPr>
            <a:normAutofit fontScale="90000"/>
          </a:bodyPr>
          <a:lstStyle/>
          <a:p>
            <a:r>
              <a:rPr lang="en-US" dirty="0"/>
              <a:t>Test1</a:t>
            </a:r>
            <a:r>
              <a:rPr lang="en-US"/>
              <a:t>: GY521 (MPU6050) </a:t>
            </a:r>
            <a:r>
              <a:rPr lang="en-US" dirty="0"/>
              <a:t>accelerometer-gyroscope</a:t>
            </a:r>
            <a:br>
              <a:rPr lang="en-US" dirty="0"/>
            </a:br>
            <a:r>
              <a:rPr lang="en-US" sz="2700" dirty="0">
                <a:hlinkClick r:id="rId2"/>
              </a:rPr>
              <a:t>https://create.arduino.cc/projecthub/Nicholas_N/how-to-use-the-accelerometer-gyroscope-gy-521-6dfc19</a:t>
            </a:r>
            <a:r>
              <a:rPr lang="en-US" sz="2700" dirty="0"/>
              <a:t> </a:t>
            </a:r>
            <a:endParaRPr lang="en-US" dirty="0"/>
          </a:p>
        </p:txBody>
      </p:sp>
      <p:sp>
        <p:nvSpPr>
          <p:cNvPr id="3" name="Content Placeholder 2">
            <a:extLst>
              <a:ext uri="{FF2B5EF4-FFF2-40B4-BE49-F238E27FC236}">
                <a16:creationId xmlns:a16="http://schemas.microsoft.com/office/drawing/2014/main" id="{4235FE94-55EA-48B8-9030-B7B6AE97C2CA}"/>
              </a:ext>
            </a:extLst>
          </p:cNvPr>
          <p:cNvSpPr>
            <a:spLocks noGrp="1"/>
          </p:cNvSpPr>
          <p:nvPr>
            <p:ph idx="1"/>
          </p:nvPr>
        </p:nvSpPr>
        <p:spPr/>
        <p:txBody>
          <a:bodyPr>
            <a:normAutofit fontScale="25000" lnSpcReduction="20000"/>
          </a:bodyPr>
          <a:lstStyle/>
          <a:p>
            <a:r>
              <a:rPr lang="en-US" dirty="0"/>
              <a:t>#include&lt;Wire.h&gt;</a:t>
            </a:r>
          </a:p>
          <a:p>
            <a:r>
              <a:rPr lang="en-US" dirty="0"/>
              <a:t>const int MPU=0x68; </a:t>
            </a:r>
          </a:p>
          <a:p>
            <a:r>
              <a:rPr lang="en-US" dirty="0"/>
              <a:t>int16_t </a:t>
            </a:r>
            <a:r>
              <a:rPr lang="en-US" dirty="0" err="1"/>
              <a:t>AcX,AcY,AcZ,Tmp,GyX,GyY,GyZ</a:t>
            </a:r>
            <a:r>
              <a:rPr lang="en-US" dirty="0"/>
              <a:t>;</a:t>
            </a:r>
          </a:p>
          <a:p>
            <a:endParaRPr lang="en-US" dirty="0"/>
          </a:p>
          <a:p>
            <a:r>
              <a:rPr lang="en-US" dirty="0"/>
              <a:t>void setup(){</a:t>
            </a:r>
          </a:p>
          <a:p>
            <a:r>
              <a:rPr lang="en-US" dirty="0"/>
              <a:t>  </a:t>
            </a:r>
            <a:r>
              <a:rPr lang="en-US" dirty="0" err="1"/>
              <a:t>Wire.begin</a:t>
            </a:r>
            <a:r>
              <a:rPr lang="en-US" dirty="0"/>
              <a:t>();</a:t>
            </a:r>
          </a:p>
          <a:p>
            <a:r>
              <a:rPr lang="en-US" dirty="0"/>
              <a:t>  </a:t>
            </a:r>
            <a:r>
              <a:rPr lang="en-US" dirty="0" err="1"/>
              <a:t>Wire.beginTransmission</a:t>
            </a:r>
            <a:r>
              <a:rPr lang="en-US" dirty="0"/>
              <a:t>(MPU);</a:t>
            </a:r>
          </a:p>
          <a:p>
            <a:r>
              <a:rPr lang="en-US" dirty="0"/>
              <a:t>  </a:t>
            </a:r>
            <a:r>
              <a:rPr lang="en-US" dirty="0" err="1"/>
              <a:t>Wire.write</a:t>
            </a:r>
            <a:r>
              <a:rPr lang="en-US" dirty="0"/>
              <a:t>(0x6B); </a:t>
            </a:r>
          </a:p>
          <a:p>
            <a:r>
              <a:rPr lang="en-US" dirty="0"/>
              <a:t>  </a:t>
            </a:r>
            <a:r>
              <a:rPr lang="en-US" dirty="0" err="1"/>
              <a:t>Wire.write</a:t>
            </a:r>
            <a:r>
              <a:rPr lang="en-US" dirty="0"/>
              <a:t>(0);    </a:t>
            </a:r>
          </a:p>
          <a:p>
            <a:r>
              <a:rPr lang="en-US" dirty="0"/>
              <a:t>  </a:t>
            </a:r>
            <a:r>
              <a:rPr lang="en-US" dirty="0" err="1"/>
              <a:t>Wire.endTransmission</a:t>
            </a:r>
            <a:r>
              <a:rPr lang="en-US" dirty="0"/>
              <a:t>(true);</a:t>
            </a:r>
          </a:p>
          <a:p>
            <a:r>
              <a:rPr lang="en-US" dirty="0"/>
              <a:t>  </a:t>
            </a:r>
            <a:r>
              <a:rPr lang="en-US" dirty="0" err="1"/>
              <a:t>Serial.begin</a:t>
            </a:r>
            <a:r>
              <a:rPr lang="en-US" dirty="0"/>
              <a:t>(9600);</a:t>
            </a:r>
          </a:p>
          <a:p>
            <a:r>
              <a:rPr lang="en-US" dirty="0"/>
              <a:t>}</a:t>
            </a:r>
          </a:p>
          <a:p>
            <a:r>
              <a:rPr lang="en-US" dirty="0"/>
              <a:t>void loop(){</a:t>
            </a:r>
          </a:p>
          <a:p>
            <a:r>
              <a:rPr lang="en-US" dirty="0"/>
              <a:t>  </a:t>
            </a:r>
            <a:r>
              <a:rPr lang="en-US" dirty="0" err="1"/>
              <a:t>Wire.beginTransmission</a:t>
            </a:r>
            <a:r>
              <a:rPr lang="en-US" dirty="0"/>
              <a:t>(MPU);</a:t>
            </a:r>
          </a:p>
          <a:p>
            <a:r>
              <a:rPr lang="en-US" dirty="0"/>
              <a:t>  </a:t>
            </a:r>
            <a:r>
              <a:rPr lang="en-US" dirty="0" err="1"/>
              <a:t>Wire.write</a:t>
            </a:r>
            <a:r>
              <a:rPr lang="en-US" dirty="0"/>
              <a:t>(0x3B);  </a:t>
            </a:r>
          </a:p>
          <a:p>
            <a:r>
              <a:rPr lang="en-US" dirty="0"/>
              <a:t>  </a:t>
            </a:r>
            <a:r>
              <a:rPr lang="en-US" dirty="0" err="1"/>
              <a:t>Wire.endTransmission</a:t>
            </a:r>
            <a:r>
              <a:rPr lang="en-US" dirty="0"/>
              <a:t>(false);</a:t>
            </a:r>
          </a:p>
          <a:p>
            <a:r>
              <a:rPr lang="en-US" dirty="0"/>
              <a:t>  </a:t>
            </a:r>
            <a:r>
              <a:rPr lang="en-US" dirty="0" err="1"/>
              <a:t>Wire.requestFrom</a:t>
            </a:r>
            <a:r>
              <a:rPr lang="en-US" dirty="0"/>
              <a:t>(MPU,12,true);  </a:t>
            </a:r>
          </a:p>
          <a:p>
            <a:r>
              <a:rPr lang="en-US" dirty="0"/>
              <a:t>  </a:t>
            </a:r>
            <a:r>
              <a:rPr lang="en-US" dirty="0" err="1"/>
              <a:t>AcX</a:t>
            </a:r>
            <a:r>
              <a:rPr lang="en-US" dirty="0"/>
              <a:t>=</a:t>
            </a:r>
            <a:r>
              <a:rPr lang="en-US" dirty="0" err="1"/>
              <a:t>Wire.read</a:t>
            </a:r>
            <a:r>
              <a:rPr lang="en-US" dirty="0"/>
              <a:t>()&lt;&lt;8|Wire.read();    </a:t>
            </a:r>
          </a:p>
          <a:p>
            <a:r>
              <a:rPr lang="en-US" dirty="0"/>
              <a:t>  </a:t>
            </a:r>
            <a:r>
              <a:rPr lang="en-US" dirty="0" err="1"/>
              <a:t>AcY</a:t>
            </a:r>
            <a:r>
              <a:rPr lang="en-US" dirty="0"/>
              <a:t>=</a:t>
            </a:r>
            <a:r>
              <a:rPr lang="en-US" dirty="0" err="1"/>
              <a:t>Wire.read</a:t>
            </a:r>
            <a:r>
              <a:rPr lang="en-US" dirty="0"/>
              <a:t>()&lt;&lt;8|Wire.read();  </a:t>
            </a:r>
          </a:p>
          <a:p>
            <a:r>
              <a:rPr lang="en-US" dirty="0"/>
              <a:t>  </a:t>
            </a:r>
            <a:r>
              <a:rPr lang="en-US" dirty="0" err="1"/>
              <a:t>AcZ</a:t>
            </a:r>
            <a:r>
              <a:rPr lang="en-US" dirty="0"/>
              <a:t>=</a:t>
            </a:r>
            <a:r>
              <a:rPr lang="en-US" dirty="0" err="1"/>
              <a:t>Wire.read</a:t>
            </a:r>
            <a:r>
              <a:rPr lang="en-US" dirty="0"/>
              <a:t>()&lt;&lt;8|Wire.read();  </a:t>
            </a:r>
          </a:p>
          <a:p>
            <a:r>
              <a:rPr lang="en-US" dirty="0"/>
              <a:t>  </a:t>
            </a:r>
            <a:r>
              <a:rPr lang="en-US" dirty="0" err="1"/>
              <a:t>GyX</a:t>
            </a:r>
            <a:r>
              <a:rPr lang="en-US" dirty="0"/>
              <a:t>=</a:t>
            </a:r>
            <a:r>
              <a:rPr lang="en-US" dirty="0" err="1"/>
              <a:t>Wire.read</a:t>
            </a:r>
            <a:r>
              <a:rPr lang="en-US" dirty="0"/>
              <a:t>()&lt;&lt;8|Wire.read();  </a:t>
            </a:r>
          </a:p>
          <a:p>
            <a:r>
              <a:rPr lang="en-US" dirty="0"/>
              <a:t>  </a:t>
            </a:r>
            <a:r>
              <a:rPr lang="en-US" dirty="0" err="1"/>
              <a:t>GyY</a:t>
            </a:r>
            <a:r>
              <a:rPr lang="en-US" dirty="0"/>
              <a:t>=</a:t>
            </a:r>
            <a:r>
              <a:rPr lang="en-US" dirty="0" err="1"/>
              <a:t>Wire.read</a:t>
            </a:r>
            <a:r>
              <a:rPr lang="en-US" dirty="0"/>
              <a:t>()&lt;&lt;8|Wire.read();  </a:t>
            </a:r>
          </a:p>
          <a:p>
            <a:r>
              <a:rPr lang="en-US" dirty="0"/>
              <a:t>  </a:t>
            </a:r>
            <a:r>
              <a:rPr lang="en-US" dirty="0" err="1"/>
              <a:t>GyZ</a:t>
            </a:r>
            <a:r>
              <a:rPr lang="en-US" dirty="0"/>
              <a:t>=</a:t>
            </a:r>
            <a:r>
              <a:rPr lang="en-US" dirty="0" err="1"/>
              <a:t>Wire.read</a:t>
            </a:r>
            <a:r>
              <a:rPr lang="en-US" dirty="0"/>
              <a:t>()&lt;&lt;8|Wire.read();  </a:t>
            </a:r>
          </a:p>
          <a:p>
            <a:r>
              <a:rPr lang="en-US" dirty="0"/>
              <a:t>  </a:t>
            </a:r>
          </a:p>
          <a:p>
            <a:r>
              <a:rPr lang="en-US" dirty="0"/>
              <a:t>  </a:t>
            </a:r>
            <a:r>
              <a:rPr lang="en-US" dirty="0" err="1"/>
              <a:t>Serial.print</a:t>
            </a:r>
            <a:r>
              <a:rPr lang="en-US" dirty="0"/>
              <a:t>("Accelerometer: ");</a:t>
            </a:r>
          </a:p>
          <a:p>
            <a:r>
              <a:rPr lang="en-US" dirty="0"/>
              <a:t>  </a:t>
            </a:r>
            <a:r>
              <a:rPr lang="en-US" dirty="0" err="1"/>
              <a:t>Serial.print</a:t>
            </a:r>
            <a:r>
              <a:rPr lang="en-US" dirty="0"/>
              <a:t>("X = "); </a:t>
            </a:r>
            <a:r>
              <a:rPr lang="en-US" dirty="0" err="1"/>
              <a:t>Serial.print</a:t>
            </a:r>
            <a:r>
              <a:rPr lang="en-US" dirty="0"/>
              <a:t>(</a:t>
            </a:r>
            <a:r>
              <a:rPr lang="en-US" dirty="0" err="1"/>
              <a:t>AcX</a:t>
            </a:r>
            <a:r>
              <a:rPr lang="en-US" dirty="0"/>
              <a:t>);</a:t>
            </a:r>
          </a:p>
          <a:p>
            <a:r>
              <a:rPr lang="en-US" dirty="0"/>
              <a:t>  </a:t>
            </a:r>
            <a:r>
              <a:rPr lang="en-US" dirty="0" err="1"/>
              <a:t>Serial.print</a:t>
            </a:r>
            <a:r>
              <a:rPr lang="en-US" dirty="0"/>
              <a:t>(" | Y = "); </a:t>
            </a:r>
            <a:r>
              <a:rPr lang="en-US" dirty="0" err="1"/>
              <a:t>Serial.print</a:t>
            </a:r>
            <a:r>
              <a:rPr lang="en-US" dirty="0"/>
              <a:t>(</a:t>
            </a:r>
            <a:r>
              <a:rPr lang="en-US" dirty="0" err="1"/>
              <a:t>AcY</a:t>
            </a:r>
            <a:r>
              <a:rPr lang="en-US" dirty="0"/>
              <a:t>);</a:t>
            </a:r>
          </a:p>
          <a:p>
            <a:r>
              <a:rPr lang="en-US" dirty="0"/>
              <a:t>  </a:t>
            </a:r>
            <a:r>
              <a:rPr lang="en-US" dirty="0" err="1"/>
              <a:t>Serial.print</a:t>
            </a:r>
            <a:r>
              <a:rPr lang="en-US" dirty="0"/>
              <a:t>(" | Z = "); </a:t>
            </a:r>
            <a:r>
              <a:rPr lang="en-US" dirty="0" err="1"/>
              <a:t>Serial.println</a:t>
            </a:r>
            <a:r>
              <a:rPr lang="en-US" dirty="0"/>
              <a:t>(</a:t>
            </a:r>
            <a:r>
              <a:rPr lang="en-US" dirty="0" err="1"/>
              <a:t>AcZ</a:t>
            </a:r>
            <a:r>
              <a:rPr lang="en-US" dirty="0"/>
              <a:t>); </a:t>
            </a:r>
          </a:p>
          <a:p>
            <a:r>
              <a:rPr lang="en-US" dirty="0"/>
              <a:t>  </a:t>
            </a:r>
          </a:p>
          <a:p>
            <a:r>
              <a:rPr lang="en-US" dirty="0"/>
              <a:t>  </a:t>
            </a:r>
            <a:r>
              <a:rPr lang="en-US" dirty="0" err="1"/>
              <a:t>Serial.print</a:t>
            </a:r>
            <a:r>
              <a:rPr lang="en-US" dirty="0"/>
              <a:t>("Gyroscope: ");</a:t>
            </a:r>
          </a:p>
          <a:p>
            <a:r>
              <a:rPr lang="en-US" dirty="0"/>
              <a:t>  </a:t>
            </a:r>
            <a:r>
              <a:rPr lang="en-US" dirty="0" err="1"/>
              <a:t>Serial.print</a:t>
            </a:r>
            <a:r>
              <a:rPr lang="en-US" dirty="0"/>
              <a:t>("X = "); </a:t>
            </a:r>
            <a:r>
              <a:rPr lang="en-US" dirty="0" err="1"/>
              <a:t>Serial.print</a:t>
            </a:r>
            <a:r>
              <a:rPr lang="en-US" dirty="0"/>
              <a:t>(</a:t>
            </a:r>
            <a:r>
              <a:rPr lang="en-US" dirty="0" err="1"/>
              <a:t>GyX</a:t>
            </a:r>
            <a:r>
              <a:rPr lang="en-US" dirty="0"/>
              <a:t>);</a:t>
            </a:r>
          </a:p>
          <a:p>
            <a:r>
              <a:rPr lang="en-US" dirty="0"/>
              <a:t>  </a:t>
            </a:r>
            <a:r>
              <a:rPr lang="en-US" dirty="0" err="1"/>
              <a:t>Serial.print</a:t>
            </a:r>
            <a:r>
              <a:rPr lang="en-US" dirty="0"/>
              <a:t>(" | Y = "); </a:t>
            </a:r>
            <a:r>
              <a:rPr lang="en-US" dirty="0" err="1"/>
              <a:t>Serial.print</a:t>
            </a:r>
            <a:r>
              <a:rPr lang="en-US" dirty="0"/>
              <a:t>(</a:t>
            </a:r>
            <a:r>
              <a:rPr lang="en-US" dirty="0" err="1"/>
              <a:t>GyY</a:t>
            </a:r>
            <a:r>
              <a:rPr lang="en-US" dirty="0"/>
              <a:t>);</a:t>
            </a:r>
          </a:p>
          <a:p>
            <a:r>
              <a:rPr lang="en-US" dirty="0"/>
              <a:t>  </a:t>
            </a:r>
            <a:r>
              <a:rPr lang="en-US" dirty="0" err="1"/>
              <a:t>Serial.print</a:t>
            </a:r>
            <a:r>
              <a:rPr lang="en-US" dirty="0"/>
              <a:t>(" | Z = "); </a:t>
            </a:r>
            <a:r>
              <a:rPr lang="en-US" dirty="0" err="1"/>
              <a:t>Serial.println</a:t>
            </a:r>
            <a:r>
              <a:rPr lang="en-US" dirty="0"/>
              <a:t>(</a:t>
            </a:r>
            <a:r>
              <a:rPr lang="en-US" dirty="0" err="1"/>
              <a:t>GyZ</a:t>
            </a:r>
            <a:r>
              <a:rPr lang="en-US" dirty="0"/>
              <a:t>);</a:t>
            </a:r>
          </a:p>
          <a:p>
            <a:r>
              <a:rPr lang="en-US" dirty="0"/>
              <a:t>  </a:t>
            </a:r>
            <a:r>
              <a:rPr lang="en-US" dirty="0" err="1"/>
              <a:t>Serial.println</a:t>
            </a:r>
            <a:r>
              <a:rPr lang="en-US" dirty="0"/>
              <a:t>(" ");</a:t>
            </a:r>
          </a:p>
          <a:p>
            <a:r>
              <a:rPr lang="en-US" dirty="0"/>
              <a:t>  delay(333);</a:t>
            </a:r>
          </a:p>
          <a:p>
            <a:r>
              <a:rPr lang="en-US" dirty="0"/>
              <a:t>}</a:t>
            </a:r>
          </a:p>
        </p:txBody>
      </p:sp>
      <p:sp>
        <p:nvSpPr>
          <p:cNvPr id="4" name="Footer Placeholder 3">
            <a:extLst>
              <a:ext uri="{FF2B5EF4-FFF2-40B4-BE49-F238E27FC236}">
                <a16:creationId xmlns:a16="http://schemas.microsoft.com/office/drawing/2014/main" id="{0481E83F-7D6E-4AFD-8083-5E9D94F9A835}"/>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CE6AE5AE-50D3-4322-819D-644F2E00C84F}"/>
              </a:ext>
            </a:extLst>
          </p:cNvPr>
          <p:cNvSpPr>
            <a:spLocks noGrp="1"/>
          </p:cNvSpPr>
          <p:nvPr>
            <p:ph type="sldNum" sz="quarter" idx="12"/>
          </p:nvPr>
        </p:nvSpPr>
        <p:spPr/>
        <p:txBody>
          <a:bodyPr/>
          <a:lstStyle/>
          <a:p>
            <a:fld id="{631F0FDA-441F-40A7-A3B9-C27C9EEEED98}" type="slidenum">
              <a:rPr lang="en-US" smtClean="0"/>
              <a:t>129</a:t>
            </a:fld>
            <a:endParaRPr lang="en-US"/>
          </a:p>
        </p:txBody>
      </p:sp>
      <p:pic>
        <p:nvPicPr>
          <p:cNvPr id="1026" name="Picture 2" descr="How to use the accelerometer- gyroscope GY-521">
            <a:extLst>
              <a:ext uri="{FF2B5EF4-FFF2-40B4-BE49-F238E27FC236}">
                <a16:creationId xmlns:a16="http://schemas.microsoft.com/office/drawing/2014/main" id="{BFAFB417-8E47-48DF-8FEC-F84543C88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816102"/>
            <a:ext cx="3956049" cy="2967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1109B8-D171-42A4-8F43-D6F597BD5D91}"/>
              </a:ext>
            </a:extLst>
          </p:cNvPr>
          <p:cNvPicPr>
            <a:picLocks noChangeAspect="1"/>
          </p:cNvPicPr>
          <p:nvPr/>
        </p:nvPicPr>
        <p:blipFill>
          <a:blip r:embed="rId4"/>
          <a:stretch>
            <a:fillRect/>
          </a:stretch>
        </p:blipFill>
        <p:spPr>
          <a:xfrm>
            <a:off x="2775794" y="4403644"/>
            <a:ext cx="1846162" cy="2089230"/>
          </a:xfrm>
          <a:prstGeom prst="rect">
            <a:avLst/>
          </a:prstGeom>
        </p:spPr>
      </p:pic>
      <p:pic>
        <p:nvPicPr>
          <p:cNvPr id="9" name="Picture 8">
            <a:extLst>
              <a:ext uri="{FF2B5EF4-FFF2-40B4-BE49-F238E27FC236}">
                <a16:creationId xmlns:a16="http://schemas.microsoft.com/office/drawing/2014/main" id="{674819A6-A180-48DB-9C94-25B056C7FB63}"/>
              </a:ext>
            </a:extLst>
          </p:cNvPr>
          <p:cNvPicPr>
            <a:picLocks noChangeAspect="1"/>
          </p:cNvPicPr>
          <p:nvPr/>
        </p:nvPicPr>
        <p:blipFill>
          <a:blip r:embed="rId5"/>
          <a:stretch>
            <a:fillRect/>
          </a:stretch>
        </p:blipFill>
        <p:spPr>
          <a:xfrm>
            <a:off x="5289152" y="4403644"/>
            <a:ext cx="2793554" cy="2089230"/>
          </a:xfrm>
          <a:prstGeom prst="rect">
            <a:avLst/>
          </a:prstGeom>
        </p:spPr>
      </p:pic>
    </p:spTree>
    <p:extLst>
      <p:ext uri="{BB962C8B-B14F-4D97-AF65-F5344CB8AC3E}">
        <p14:creationId xmlns:p14="http://schemas.microsoft.com/office/powerpoint/2010/main" val="25262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0471"/>
            <a:ext cx="7886700" cy="530801"/>
          </a:xfrm>
        </p:spPr>
        <p:txBody>
          <a:bodyPr>
            <a:noAutofit/>
          </a:bodyPr>
          <a:lstStyle/>
          <a:p>
            <a:r>
              <a:rPr lang="en-US" sz="2400" dirty="0"/>
              <a:t>Test 2.2a: PWM control LED lighting, serial interface</a:t>
            </a:r>
            <a:br>
              <a:rPr lang="en-US" sz="2400" dirty="0"/>
            </a:br>
            <a:r>
              <a:rPr lang="en-US" sz="2400" dirty="0"/>
              <a:t>test 2.2a_PWM_LED.ino</a:t>
            </a:r>
          </a:p>
        </p:txBody>
      </p:sp>
      <p:sp>
        <p:nvSpPr>
          <p:cNvPr id="3" name="Content Placeholder 2"/>
          <p:cNvSpPr>
            <a:spLocks noGrp="1"/>
          </p:cNvSpPr>
          <p:nvPr>
            <p:ph idx="1"/>
          </p:nvPr>
        </p:nvSpPr>
        <p:spPr>
          <a:xfrm>
            <a:off x="189923" y="823335"/>
            <a:ext cx="7886700" cy="4351338"/>
          </a:xfrm>
        </p:spPr>
        <p:txBody>
          <a:bodyPr>
            <a:noAutofit/>
          </a:bodyPr>
          <a:lstStyle/>
          <a:p>
            <a:pPr marL="342900" indent="-342900">
              <a:buFont typeface="+mj-lt"/>
              <a:buAutoNum type="arabicParenR"/>
            </a:pPr>
            <a:r>
              <a:rPr lang="en-US" sz="1800" dirty="0" err="1"/>
              <a:t>int</a:t>
            </a:r>
            <a:r>
              <a:rPr lang="en-US" sz="1800" dirty="0"/>
              <a:t> </a:t>
            </a:r>
            <a:r>
              <a:rPr lang="en-US" sz="1800" dirty="0" err="1"/>
              <a:t>potpin</a:t>
            </a:r>
            <a:r>
              <a:rPr lang="en-US" sz="1800" dirty="0"/>
              <a:t>=0;//</a:t>
            </a:r>
            <a:r>
              <a:rPr lang="en-US" altLang="ja-JP" sz="1800" dirty="0"/>
              <a:t>Input pin</a:t>
            </a:r>
          </a:p>
          <a:p>
            <a:pPr marL="342900" indent="-342900">
              <a:buFont typeface="+mj-lt"/>
              <a:buAutoNum type="arabicParenR"/>
            </a:pPr>
            <a:r>
              <a:rPr lang="en-US" sz="1800" dirty="0" err="1"/>
              <a:t>int</a:t>
            </a:r>
            <a:r>
              <a:rPr lang="en-US" sz="1800" dirty="0"/>
              <a:t> </a:t>
            </a:r>
            <a:r>
              <a:rPr lang="en-US" sz="1800" dirty="0" err="1"/>
              <a:t>ledpin</a:t>
            </a:r>
            <a:r>
              <a:rPr lang="en-US" sz="1800" dirty="0"/>
              <a:t>=12;//output pin for LED</a:t>
            </a:r>
            <a:endParaRPr lang="en-US" altLang="ja-JP" sz="1800" dirty="0"/>
          </a:p>
          <a:p>
            <a:pPr marL="342900" indent="-342900">
              <a:buFont typeface="+mj-lt"/>
              <a:buAutoNum type="arabicParenR"/>
            </a:pPr>
            <a:r>
              <a:rPr lang="en-US" sz="1800" dirty="0" err="1"/>
              <a:t>int</a:t>
            </a:r>
            <a:r>
              <a:rPr lang="en-US" sz="1800" dirty="0"/>
              <a:t> </a:t>
            </a:r>
            <a:r>
              <a:rPr lang="en-US" sz="1800" dirty="0" err="1"/>
              <a:t>val</a:t>
            </a:r>
            <a:r>
              <a:rPr lang="en-US" sz="1800" dirty="0"/>
              <a:t>=0;//</a:t>
            </a:r>
            <a:r>
              <a:rPr lang="en-US" altLang="ja-JP" sz="1800" dirty="0"/>
              <a:t>variable</a:t>
            </a:r>
          </a:p>
          <a:p>
            <a:pPr marL="342900" indent="-342900">
              <a:buFont typeface="+mj-lt"/>
              <a:buAutoNum type="arabicParenR"/>
            </a:pPr>
            <a:r>
              <a:rPr lang="en-US" sz="1800" dirty="0"/>
              <a:t>void setup()</a:t>
            </a:r>
          </a:p>
          <a:p>
            <a:pPr marL="342900" indent="-342900">
              <a:buFont typeface="+mj-lt"/>
              <a:buAutoNum type="arabicParenR"/>
            </a:pPr>
            <a:r>
              <a:rPr lang="en-US" sz="1800" dirty="0"/>
              <a:t>{</a:t>
            </a:r>
            <a:r>
              <a:rPr lang="en-US" sz="1800" dirty="0" err="1"/>
              <a:t>pinMode</a:t>
            </a:r>
            <a:r>
              <a:rPr lang="en-US" sz="1800" dirty="0"/>
              <a:t>(</a:t>
            </a:r>
            <a:r>
              <a:rPr lang="en-US" sz="1800" dirty="0" err="1"/>
              <a:t>ledpin,OUTPUT</a:t>
            </a:r>
            <a:r>
              <a:rPr lang="en-US" sz="1800" dirty="0"/>
              <a:t>);//define LED </a:t>
            </a:r>
            <a:r>
              <a:rPr lang="en-US" sz="1800" dirty="0" err="1"/>
              <a:t>outpiin</a:t>
            </a:r>
            <a:r>
              <a:rPr lang="en-US" sz="1800" dirty="0"/>
              <a:t> pin</a:t>
            </a:r>
          </a:p>
          <a:p>
            <a:pPr marL="342900" indent="-342900">
              <a:buFont typeface="+mj-lt"/>
              <a:buAutoNum type="arabicParenR"/>
            </a:pPr>
            <a:r>
              <a:rPr lang="en-US" sz="1800" dirty="0" err="1"/>
              <a:t>Serial.begin</a:t>
            </a:r>
            <a:r>
              <a:rPr lang="en-US" sz="1800" dirty="0"/>
              <a:t>(9600);//</a:t>
            </a:r>
            <a:r>
              <a:rPr lang="en-US" altLang="ja-JP" sz="1800" dirty="0"/>
              <a:t>set Serial port transfer rate 9600 bit per second </a:t>
            </a:r>
          </a:p>
          <a:p>
            <a:pPr marL="342900" indent="-342900">
              <a:buFont typeface="+mj-lt"/>
              <a:buAutoNum type="arabicParenR"/>
            </a:pPr>
            <a:r>
              <a:rPr lang="en-US" altLang="ja-JP" sz="1800" dirty="0"/>
              <a:t>}</a:t>
            </a:r>
          </a:p>
          <a:p>
            <a:pPr marL="342900" indent="-342900">
              <a:buFont typeface="+mj-lt"/>
              <a:buAutoNum type="arabicParenR"/>
            </a:pPr>
            <a:r>
              <a:rPr lang="en-US" sz="1800" dirty="0"/>
              <a:t>void loop()</a:t>
            </a:r>
          </a:p>
          <a:p>
            <a:pPr marL="342900" indent="-342900">
              <a:buFont typeface="+mj-lt"/>
              <a:buAutoNum type="arabicParenR"/>
            </a:pPr>
            <a:r>
              <a:rPr lang="en-US" sz="1800" dirty="0"/>
              <a:t>{</a:t>
            </a:r>
            <a:r>
              <a:rPr lang="en-US" sz="1800" dirty="0" err="1"/>
              <a:t>digitalWrite</a:t>
            </a:r>
            <a:r>
              <a:rPr lang="en-US" sz="1800" dirty="0"/>
              <a:t>(</a:t>
            </a:r>
            <a:r>
              <a:rPr lang="en-US" sz="1800" dirty="0" err="1"/>
              <a:t>ledpin,HIGH</a:t>
            </a:r>
            <a:r>
              <a:rPr lang="en-US" sz="1800" dirty="0"/>
              <a:t>);//</a:t>
            </a:r>
            <a:r>
              <a:rPr lang="en-US" altLang="ja-JP" sz="1800" dirty="0"/>
              <a:t>turn on LED</a:t>
            </a:r>
            <a:endParaRPr lang="en-US" sz="1800" dirty="0"/>
          </a:p>
          <a:p>
            <a:pPr marL="342900" indent="-342900">
              <a:buFont typeface="+mj-lt"/>
              <a:buAutoNum type="arabicParenR"/>
            </a:pPr>
            <a:r>
              <a:rPr lang="en-US" sz="1800" dirty="0"/>
              <a:t>delay(val+25);//time delay depends on </a:t>
            </a:r>
            <a:r>
              <a:rPr lang="en-US" sz="1800" dirty="0" err="1"/>
              <a:t>val</a:t>
            </a:r>
            <a:r>
              <a:rPr lang="en-US" sz="1800" dirty="0"/>
              <a:t> </a:t>
            </a:r>
            <a:endParaRPr lang="ja-JP" altLang="en-US" sz="1800" dirty="0"/>
          </a:p>
          <a:p>
            <a:pPr marL="342900" indent="-342900">
              <a:buFont typeface="+mj-lt"/>
              <a:buAutoNum type="arabicParenR"/>
            </a:pPr>
            <a:r>
              <a:rPr lang="en-US" sz="1800" dirty="0" err="1"/>
              <a:t>digitalWrite</a:t>
            </a:r>
            <a:r>
              <a:rPr lang="en-US" sz="1800" dirty="0"/>
              <a:t>(</a:t>
            </a:r>
            <a:r>
              <a:rPr lang="en-US" sz="1800" dirty="0" err="1"/>
              <a:t>ledpin,LOW</a:t>
            </a:r>
            <a:r>
              <a:rPr lang="en-US" sz="1800" dirty="0"/>
              <a:t>);//</a:t>
            </a:r>
            <a:r>
              <a:rPr lang="en-US" altLang="ja-JP" sz="1800" dirty="0"/>
              <a:t> turn off LED</a:t>
            </a:r>
            <a:endParaRPr lang="en-US" sz="1800" dirty="0"/>
          </a:p>
          <a:p>
            <a:pPr marL="342900" indent="-342900">
              <a:buFont typeface="+mj-lt"/>
              <a:buAutoNum type="arabicParenR"/>
            </a:pPr>
            <a:r>
              <a:rPr lang="en-US" sz="1800" dirty="0"/>
              <a:t>delay(val+25); //time delay depends on </a:t>
            </a:r>
            <a:r>
              <a:rPr lang="en-US" sz="1800" dirty="0" err="1"/>
              <a:t>val</a:t>
            </a:r>
            <a:endParaRPr lang="ja-JP" altLang="en-US" sz="1800" dirty="0"/>
          </a:p>
          <a:p>
            <a:pPr marL="342900" indent="-342900">
              <a:buFont typeface="+mj-lt"/>
              <a:buAutoNum type="arabicParenR"/>
            </a:pPr>
            <a:r>
              <a:rPr lang="en-US" sz="1800" dirty="0" err="1"/>
              <a:t>val</a:t>
            </a:r>
            <a:r>
              <a:rPr lang="en-US" sz="1800" dirty="0"/>
              <a:t>=</a:t>
            </a:r>
            <a:r>
              <a:rPr lang="en-US" sz="1800" dirty="0" err="1"/>
              <a:t>analogRead</a:t>
            </a:r>
            <a:r>
              <a:rPr lang="en-US" sz="1800" dirty="0"/>
              <a:t>(</a:t>
            </a:r>
            <a:r>
              <a:rPr lang="en-US" sz="1800" dirty="0" err="1"/>
              <a:t>potpin</a:t>
            </a:r>
            <a:r>
              <a:rPr lang="en-US" sz="1800" dirty="0"/>
              <a:t>);//read  variable resistor = </a:t>
            </a:r>
            <a:r>
              <a:rPr lang="en-US" sz="1800" dirty="0" err="1"/>
              <a:t>val</a:t>
            </a:r>
            <a:endParaRPr lang="en-US" sz="1800" dirty="0"/>
          </a:p>
          <a:p>
            <a:pPr marL="342900" indent="-342900">
              <a:buFont typeface="+mj-lt"/>
              <a:buAutoNum type="arabicParenR"/>
            </a:pPr>
            <a:r>
              <a:rPr lang="en-US" sz="1800" dirty="0" err="1"/>
              <a:t>Serial.println</a:t>
            </a:r>
            <a:r>
              <a:rPr lang="en-US" sz="1800" dirty="0"/>
              <a:t>(</a:t>
            </a:r>
            <a:r>
              <a:rPr lang="en-US" sz="1800" dirty="0" err="1"/>
              <a:t>val</a:t>
            </a:r>
            <a:r>
              <a:rPr lang="en-US" sz="1800" dirty="0"/>
              <a:t>);//</a:t>
            </a:r>
            <a:r>
              <a:rPr lang="en-US" altLang="ja-JP" sz="1800" dirty="0"/>
              <a:t>send this to computer for display</a:t>
            </a:r>
            <a:endParaRPr lang="ja-JP" altLang="en-US" sz="1800" dirty="0"/>
          </a:p>
          <a:p>
            <a:pPr marL="342900" indent="-342900">
              <a:buFont typeface="+mj-lt"/>
              <a:buAutoNum type="arabicParenR"/>
            </a:pPr>
            <a:r>
              <a:rPr lang="en-US" altLang="ja-JP" sz="1800" dirty="0"/>
              <a:t>} // </a:t>
            </a:r>
            <a:r>
              <a:rPr lang="en-US" altLang="ja-JP" sz="1800" dirty="0" err="1"/>
              <a:t>val</a:t>
            </a:r>
            <a:r>
              <a:rPr lang="en-US" altLang="ja-JP" sz="1800" dirty="0"/>
              <a:t> is controlled by the variable resistor</a:t>
            </a:r>
            <a:endParaRPr lang="en-US" sz="1800"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13</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480" y="3253000"/>
            <a:ext cx="31623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53082" y="6088490"/>
            <a:ext cx="434734" cy="369332"/>
          </a:xfrm>
          <a:prstGeom prst="rect">
            <a:avLst/>
          </a:prstGeom>
          <a:noFill/>
        </p:spPr>
        <p:txBody>
          <a:bodyPr wrap="none" rtlCol="0">
            <a:spAutoFit/>
          </a:bodyPr>
          <a:lstStyle/>
          <a:p>
            <a:r>
              <a:rPr lang="en-US" dirty="0"/>
              <a:t>A0</a:t>
            </a:r>
          </a:p>
        </p:txBody>
      </p:sp>
      <p:sp>
        <p:nvSpPr>
          <p:cNvPr id="8" name="TextBox 7"/>
          <p:cNvSpPr txBox="1"/>
          <p:nvPr/>
        </p:nvSpPr>
        <p:spPr>
          <a:xfrm>
            <a:off x="6780197" y="6348625"/>
            <a:ext cx="936667" cy="369332"/>
          </a:xfrm>
          <a:prstGeom prst="rect">
            <a:avLst/>
          </a:prstGeom>
          <a:noFill/>
        </p:spPr>
        <p:txBody>
          <a:bodyPr wrap="none" rtlCol="0">
            <a:spAutoFit/>
          </a:bodyPr>
          <a:lstStyle/>
          <a:p>
            <a:r>
              <a:rPr lang="en-US" dirty="0"/>
              <a:t>Figure 2</a:t>
            </a:r>
          </a:p>
        </p:txBody>
      </p:sp>
      <p:sp>
        <p:nvSpPr>
          <p:cNvPr id="10" name="TextBox 9"/>
          <p:cNvSpPr txBox="1"/>
          <p:nvPr/>
        </p:nvSpPr>
        <p:spPr>
          <a:xfrm>
            <a:off x="6872579" y="1955919"/>
            <a:ext cx="2010037" cy="369332"/>
          </a:xfrm>
          <a:prstGeom prst="rect">
            <a:avLst/>
          </a:prstGeom>
          <a:noFill/>
        </p:spPr>
        <p:txBody>
          <a:bodyPr wrap="none" rtlCol="0">
            <a:spAutoFit/>
          </a:bodyPr>
          <a:lstStyle/>
          <a:p>
            <a:r>
              <a:rPr lang="en-US" dirty="0"/>
              <a:t>Add this to Figure 1</a:t>
            </a:r>
          </a:p>
        </p:txBody>
      </p:sp>
      <p:sp>
        <p:nvSpPr>
          <p:cNvPr id="7" name="TextBox 6"/>
          <p:cNvSpPr txBox="1"/>
          <p:nvPr/>
        </p:nvSpPr>
        <p:spPr>
          <a:xfrm>
            <a:off x="5661212" y="1116106"/>
            <a:ext cx="3249992" cy="646331"/>
          </a:xfrm>
          <a:prstGeom prst="rect">
            <a:avLst/>
          </a:prstGeom>
          <a:noFill/>
        </p:spPr>
        <p:txBody>
          <a:bodyPr wrap="none" rtlCol="0">
            <a:spAutoFit/>
          </a:bodyPr>
          <a:lstStyle/>
          <a:p>
            <a:r>
              <a:rPr lang="en-US" u="sng" dirty="0">
                <a:hlinkClick r:id="rId3"/>
              </a:rPr>
              <a:t>Video demo2 PWM LED</a:t>
            </a:r>
          </a:p>
          <a:p>
            <a:r>
              <a:rPr lang="en-US" u="sng" dirty="0">
                <a:hlinkClick r:id="rId3"/>
              </a:rPr>
              <a:t>https://youtu.be/N7AkSPDNMr0</a:t>
            </a:r>
            <a:endParaRPr lang="en-US" dirty="0"/>
          </a:p>
        </p:txBody>
      </p:sp>
      <p:sp>
        <p:nvSpPr>
          <p:cNvPr id="9" name="TextBox 8"/>
          <p:cNvSpPr txBox="1"/>
          <p:nvPr/>
        </p:nvSpPr>
        <p:spPr>
          <a:xfrm>
            <a:off x="6010835" y="3563471"/>
            <a:ext cx="1585499" cy="646331"/>
          </a:xfrm>
          <a:prstGeom prst="rect">
            <a:avLst/>
          </a:prstGeom>
          <a:solidFill>
            <a:schemeClr val="bg1"/>
          </a:solidFill>
        </p:spPr>
        <p:txBody>
          <a:bodyPr wrap="none" rtlCol="0">
            <a:spAutoFit/>
          </a:bodyPr>
          <a:lstStyle/>
          <a:p>
            <a:r>
              <a:rPr lang="en-US" dirty="0"/>
              <a:t>Add this circuit</a:t>
            </a:r>
          </a:p>
          <a:p>
            <a:r>
              <a:rPr lang="en-US" dirty="0"/>
              <a:t> to test1</a:t>
            </a:r>
          </a:p>
        </p:txBody>
      </p:sp>
    </p:spTree>
    <p:extLst>
      <p:ext uri="{BB962C8B-B14F-4D97-AF65-F5344CB8AC3E}">
        <p14:creationId xmlns:p14="http://schemas.microsoft.com/office/powerpoint/2010/main" val="14180423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9867-E05F-4FAC-8345-4C857321A7AF}"/>
              </a:ext>
            </a:extLst>
          </p:cNvPr>
          <p:cNvSpPr>
            <a:spLocks noGrp="1"/>
          </p:cNvSpPr>
          <p:nvPr>
            <p:ph type="title"/>
          </p:nvPr>
        </p:nvSpPr>
        <p:spPr/>
        <p:txBody>
          <a:bodyPr>
            <a:normAutofit fontScale="90000"/>
          </a:bodyPr>
          <a:lstStyle/>
          <a:p>
            <a:r>
              <a:rPr lang="en-US" dirty="0"/>
              <a:t>Test2: GY521 (MPU6050) accelerometer-gyroscope </a:t>
            </a:r>
            <a:br>
              <a:rPr lang="en-US" dirty="0"/>
            </a:br>
            <a:r>
              <a:rPr lang="en-US" sz="2000" dirty="0">
                <a:hlinkClick r:id="rId2"/>
              </a:rPr>
              <a:t>https://mschoeffler.com/2017/10/05/tutorial-how-to-use-the-gy-521-module-mpu-6050-breakout-board-with-the-arduino-uno/</a:t>
            </a:r>
            <a:r>
              <a:rPr lang="en-US" sz="2000" dirty="0"/>
              <a:t>  </a:t>
            </a:r>
            <a:endParaRPr lang="en-US" dirty="0"/>
          </a:p>
        </p:txBody>
      </p:sp>
      <p:sp>
        <p:nvSpPr>
          <p:cNvPr id="3" name="Content Placeholder 2">
            <a:extLst>
              <a:ext uri="{FF2B5EF4-FFF2-40B4-BE49-F238E27FC236}">
                <a16:creationId xmlns:a16="http://schemas.microsoft.com/office/drawing/2014/main" id="{C3A4AAF4-5841-4BB0-8FFD-BD206AE1339A}"/>
              </a:ext>
            </a:extLst>
          </p:cNvPr>
          <p:cNvSpPr>
            <a:spLocks noGrp="1"/>
          </p:cNvSpPr>
          <p:nvPr>
            <p:ph idx="1"/>
          </p:nvPr>
        </p:nvSpPr>
        <p:spPr>
          <a:xfrm>
            <a:off x="270841" y="5050895"/>
            <a:ext cx="7886700" cy="4351338"/>
          </a:xfrm>
        </p:spPr>
        <p:txBody>
          <a:bodyPr>
            <a:normAutofit fontScale="25000" lnSpcReduction="20000"/>
          </a:bodyPr>
          <a:lstStyle/>
          <a:p>
            <a:r>
              <a:rPr lang="en-US" dirty="0"/>
              <a:t>// (c) Michael </a:t>
            </a:r>
            <a:r>
              <a:rPr lang="en-US" dirty="0" err="1"/>
              <a:t>Schoeffler</a:t>
            </a:r>
            <a:r>
              <a:rPr lang="en-US" dirty="0"/>
              <a:t> 2017, http://www.mschoeffler.de</a:t>
            </a:r>
          </a:p>
          <a:p>
            <a:endParaRPr lang="en-US" dirty="0"/>
          </a:p>
          <a:p>
            <a:r>
              <a:rPr lang="en-US" dirty="0"/>
              <a:t>#include "</a:t>
            </a:r>
            <a:r>
              <a:rPr lang="en-US" dirty="0" err="1"/>
              <a:t>Wire.h</a:t>
            </a:r>
            <a:r>
              <a:rPr lang="en-US" dirty="0"/>
              <a:t>" // This library allows you to communicate with I2C devices.</a:t>
            </a:r>
          </a:p>
          <a:p>
            <a:endParaRPr lang="en-US" dirty="0"/>
          </a:p>
          <a:p>
            <a:r>
              <a:rPr lang="en-US" dirty="0"/>
              <a:t>const int MPU_ADDR = 0x68; // I2C address of the MPU-6050. If AD0 pin is set to HIGH, the I2C address will be 0x69.</a:t>
            </a:r>
          </a:p>
          <a:p>
            <a:endParaRPr lang="en-US" dirty="0"/>
          </a:p>
          <a:p>
            <a:r>
              <a:rPr lang="en-US" dirty="0"/>
              <a:t>int16_t </a:t>
            </a:r>
            <a:r>
              <a:rPr lang="en-US" dirty="0" err="1"/>
              <a:t>accelerometer_x</a:t>
            </a:r>
            <a:r>
              <a:rPr lang="en-US" dirty="0"/>
              <a:t>, </a:t>
            </a:r>
            <a:r>
              <a:rPr lang="en-US" dirty="0" err="1"/>
              <a:t>accelerometer_y</a:t>
            </a:r>
            <a:r>
              <a:rPr lang="en-US" dirty="0"/>
              <a:t>, </a:t>
            </a:r>
            <a:r>
              <a:rPr lang="en-US" dirty="0" err="1"/>
              <a:t>accelerometer_z</a:t>
            </a:r>
            <a:r>
              <a:rPr lang="en-US" dirty="0"/>
              <a:t>; // variables for accelerometer raw data</a:t>
            </a:r>
          </a:p>
          <a:p>
            <a:r>
              <a:rPr lang="en-US" dirty="0"/>
              <a:t>int16_t </a:t>
            </a:r>
            <a:r>
              <a:rPr lang="en-US" dirty="0" err="1"/>
              <a:t>gyro_x</a:t>
            </a:r>
            <a:r>
              <a:rPr lang="en-US" dirty="0"/>
              <a:t>, </a:t>
            </a:r>
            <a:r>
              <a:rPr lang="en-US" dirty="0" err="1"/>
              <a:t>gyro_y</a:t>
            </a:r>
            <a:r>
              <a:rPr lang="en-US" dirty="0"/>
              <a:t>, </a:t>
            </a:r>
            <a:r>
              <a:rPr lang="en-US" dirty="0" err="1"/>
              <a:t>gyro_z</a:t>
            </a:r>
            <a:r>
              <a:rPr lang="en-US" dirty="0"/>
              <a:t>; // variables for gyro raw data</a:t>
            </a:r>
          </a:p>
          <a:p>
            <a:r>
              <a:rPr lang="en-US" dirty="0"/>
              <a:t>int16_t temperature; // variables for temperature data</a:t>
            </a:r>
          </a:p>
          <a:p>
            <a:endParaRPr lang="en-US" dirty="0"/>
          </a:p>
          <a:p>
            <a:r>
              <a:rPr lang="en-US" dirty="0"/>
              <a:t>char </a:t>
            </a:r>
            <a:r>
              <a:rPr lang="en-US" dirty="0" err="1"/>
              <a:t>tmp_str</a:t>
            </a:r>
            <a:r>
              <a:rPr lang="en-US" dirty="0"/>
              <a:t>[7]; // temporary variable used in convert function</a:t>
            </a:r>
          </a:p>
          <a:p>
            <a:endParaRPr lang="en-US" dirty="0"/>
          </a:p>
          <a:p>
            <a:r>
              <a:rPr lang="en-US" dirty="0"/>
              <a:t>char* convert_int16_to_str(int16_t </a:t>
            </a:r>
            <a:r>
              <a:rPr lang="en-US" dirty="0" err="1"/>
              <a:t>i</a:t>
            </a:r>
            <a:r>
              <a:rPr lang="en-US" dirty="0"/>
              <a:t>) { // converts int16 to string. Moreover, resulting strings will have the same length in the debug monitor.</a:t>
            </a:r>
          </a:p>
          <a:p>
            <a:r>
              <a:rPr lang="en-US" dirty="0"/>
              <a:t>  </a:t>
            </a:r>
            <a:r>
              <a:rPr lang="en-US" dirty="0" err="1"/>
              <a:t>sprintf</a:t>
            </a:r>
            <a:r>
              <a:rPr lang="en-US" dirty="0"/>
              <a:t>(</a:t>
            </a:r>
            <a:r>
              <a:rPr lang="en-US" dirty="0" err="1"/>
              <a:t>tmp_str</a:t>
            </a:r>
            <a:r>
              <a:rPr lang="en-US" dirty="0"/>
              <a:t>, "%6d", </a:t>
            </a:r>
            <a:r>
              <a:rPr lang="en-US" dirty="0" err="1"/>
              <a:t>i</a:t>
            </a:r>
            <a:r>
              <a:rPr lang="en-US" dirty="0"/>
              <a:t>);</a:t>
            </a:r>
          </a:p>
          <a:p>
            <a:r>
              <a:rPr lang="en-US" dirty="0"/>
              <a:t>  return </a:t>
            </a:r>
            <a:r>
              <a:rPr lang="en-US" dirty="0" err="1"/>
              <a:t>tmp_str</a:t>
            </a:r>
            <a:r>
              <a:rPr lang="en-US" dirty="0"/>
              <a:t>;</a:t>
            </a:r>
          </a:p>
          <a:p>
            <a:r>
              <a:rPr lang="en-US" dirty="0"/>
              <a:t>}</a:t>
            </a:r>
          </a:p>
          <a:p>
            <a:endParaRPr lang="en-US" dirty="0"/>
          </a:p>
          <a:p>
            <a:r>
              <a:rPr lang="en-US" dirty="0"/>
              <a:t>void setup() {</a:t>
            </a:r>
          </a:p>
          <a:p>
            <a:r>
              <a:rPr lang="en-US" dirty="0"/>
              <a:t>  </a:t>
            </a:r>
            <a:r>
              <a:rPr lang="en-US" dirty="0" err="1"/>
              <a:t>Serial.begin</a:t>
            </a:r>
            <a:r>
              <a:rPr lang="en-US" dirty="0"/>
              <a:t>(9600);</a:t>
            </a:r>
          </a:p>
          <a:p>
            <a:r>
              <a:rPr lang="en-US" dirty="0"/>
              <a:t>  </a:t>
            </a:r>
            <a:r>
              <a:rPr lang="en-US" dirty="0" err="1"/>
              <a:t>Wire.begin</a:t>
            </a:r>
            <a:r>
              <a:rPr lang="en-US" dirty="0"/>
              <a:t>();</a:t>
            </a:r>
          </a:p>
          <a:p>
            <a:r>
              <a:rPr lang="en-US" dirty="0"/>
              <a:t>  </a:t>
            </a:r>
            <a:r>
              <a:rPr lang="en-US" dirty="0" err="1"/>
              <a:t>Wire.beginTransmission</a:t>
            </a:r>
            <a:r>
              <a:rPr lang="en-US" dirty="0"/>
              <a:t>(MPU_ADDR); // Begins a transmission to the I2C slave (GY-521 board)</a:t>
            </a:r>
          </a:p>
          <a:p>
            <a:r>
              <a:rPr lang="en-US" dirty="0"/>
              <a:t>  </a:t>
            </a:r>
            <a:r>
              <a:rPr lang="en-US" dirty="0" err="1"/>
              <a:t>Wire.write</a:t>
            </a:r>
            <a:r>
              <a:rPr lang="en-US" dirty="0"/>
              <a:t>(0x6B); // PWR_MGMT_1 register</a:t>
            </a:r>
          </a:p>
          <a:p>
            <a:r>
              <a:rPr lang="en-US" dirty="0"/>
              <a:t>  </a:t>
            </a:r>
            <a:r>
              <a:rPr lang="en-US" dirty="0" err="1"/>
              <a:t>Wire.write</a:t>
            </a:r>
            <a:r>
              <a:rPr lang="en-US" dirty="0"/>
              <a:t>(0); // set to zero (wakes up the MPU-6050)</a:t>
            </a:r>
          </a:p>
          <a:p>
            <a:r>
              <a:rPr lang="en-US" dirty="0"/>
              <a:t>  </a:t>
            </a:r>
            <a:r>
              <a:rPr lang="en-US" dirty="0" err="1"/>
              <a:t>Wire.endTransmission</a:t>
            </a:r>
            <a:r>
              <a:rPr lang="en-US" dirty="0"/>
              <a:t>(true);</a:t>
            </a:r>
          </a:p>
          <a:p>
            <a:r>
              <a:rPr lang="en-US" dirty="0"/>
              <a:t>}</a:t>
            </a:r>
          </a:p>
          <a:p>
            <a:r>
              <a:rPr lang="en-US" dirty="0"/>
              <a:t>void loop() {</a:t>
            </a:r>
          </a:p>
          <a:p>
            <a:r>
              <a:rPr lang="en-US" dirty="0"/>
              <a:t>  </a:t>
            </a:r>
            <a:r>
              <a:rPr lang="en-US" dirty="0" err="1"/>
              <a:t>Wire.beginTransmission</a:t>
            </a:r>
            <a:r>
              <a:rPr lang="en-US" dirty="0"/>
              <a:t>(MPU_ADDR);</a:t>
            </a:r>
          </a:p>
          <a:p>
            <a:r>
              <a:rPr lang="en-US" dirty="0"/>
              <a:t>  </a:t>
            </a:r>
            <a:r>
              <a:rPr lang="en-US" dirty="0" err="1"/>
              <a:t>Wire.write</a:t>
            </a:r>
            <a:r>
              <a:rPr lang="en-US" dirty="0"/>
              <a:t>(0x3B); // starting with register 0x3B (ACCEL_XOUT_H) [MPU-6000 and MPU-6050 Register Map and Descriptions Revision 4.2, p.40]</a:t>
            </a:r>
          </a:p>
          <a:p>
            <a:r>
              <a:rPr lang="en-US" dirty="0"/>
              <a:t>  </a:t>
            </a:r>
            <a:r>
              <a:rPr lang="en-US" dirty="0" err="1"/>
              <a:t>Wire.endTransmission</a:t>
            </a:r>
            <a:r>
              <a:rPr lang="en-US" dirty="0"/>
              <a:t>(false); // the parameter indicates that the Arduino will send a restart. As a result, the connection is kept active.</a:t>
            </a:r>
          </a:p>
          <a:p>
            <a:r>
              <a:rPr lang="en-US" dirty="0"/>
              <a:t>  </a:t>
            </a:r>
            <a:r>
              <a:rPr lang="en-US" dirty="0" err="1"/>
              <a:t>Wire.requestFrom</a:t>
            </a:r>
            <a:r>
              <a:rPr lang="en-US" dirty="0"/>
              <a:t>(MPU_ADDR, 7*2, true); // request a total of 7*2=14 registers</a:t>
            </a:r>
          </a:p>
          <a:p>
            <a:r>
              <a:rPr lang="en-US" dirty="0"/>
              <a:t>  </a:t>
            </a:r>
          </a:p>
          <a:p>
            <a:r>
              <a:rPr lang="en-US" dirty="0"/>
              <a:t>  // "</a:t>
            </a:r>
            <a:r>
              <a:rPr lang="en-US" dirty="0" err="1"/>
              <a:t>Wire.read</a:t>
            </a:r>
            <a:r>
              <a:rPr lang="en-US" dirty="0"/>
              <a:t>()&lt;&lt;8 | </a:t>
            </a:r>
            <a:r>
              <a:rPr lang="en-US" dirty="0" err="1"/>
              <a:t>Wire.read</a:t>
            </a:r>
            <a:r>
              <a:rPr lang="en-US" dirty="0"/>
              <a:t>();" means two registers are read and stored in the same variable</a:t>
            </a:r>
          </a:p>
          <a:p>
            <a:r>
              <a:rPr lang="en-US" dirty="0"/>
              <a:t>  </a:t>
            </a:r>
            <a:r>
              <a:rPr lang="en-US" dirty="0" err="1"/>
              <a:t>accelerometer_x</a:t>
            </a:r>
            <a:r>
              <a:rPr lang="en-US" dirty="0"/>
              <a:t> = </a:t>
            </a:r>
            <a:r>
              <a:rPr lang="en-US" dirty="0" err="1"/>
              <a:t>Wire.read</a:t>
            </a:r>
            <a:r>
              <a:rPr lang="en-US" dirty="0"/>
              <a:t>()&lt;&lt;8 | </a:t>
            </a:r>
            <a:r>
              <a:rPr lang="en-US" dirty="0" err="1"/>
              <a:t>Wire.read</a:t>
            </a:r>
            <a:r>
              <a:rPr lang="en-US" dirty="0"/>
              <a:t>(); // reading registers: 0x3B (ACCEL_XOUT_H) and 0x3C (ACCEL_XOUT_L)</a:t>
            </a:r>
          </a:p>
          <a:p>
            <a:r>
              <a:rPr lang="en-US" dirty="0"/>
              <a:t>  </a:t>
            </a:r>
            <a:r>
              <a:rPr lang="en-US" dirty="0" err="1"/>
              <a:t>accelerometer_y</a:t>
            </a:r>
            <a:r>
              <a:rPr lang="en-US" dirty="0"/>
              <a:t> = </a:t>
            </a:r>
            <a:r>
              <a:rPr lang="en-US" dirty="0" err="1"/>
              <a:t>Wire.read</a:t>
            </a:r>
            <a:r>
              <a:rPr lang="en-US" dirty="0"/>
              <a:t>()&lt;&lt;8 | </a:t>
            </a:r>
            <a:r>
              <a:rPr lang="en-US" dirty="0" err="1"/>
              <a:t>Wire.read</a:t>
            </a:r>
            <a:r>
              <a:rPr lang="en-US" dirty="0"/>
              <a:t>(); // reading registers: 0x3D (ACCEL_YOUT_H) and 0x3E (ACCEL_YOUT_L)</a:t>
            </a:r>
          </a:p>
          <a:p>
            <a:r>
              <a:rPr lang="en-US" dirty="0"/>
              <a:t>  </a:t>
            </a:r>
            <a:r>
              <a:rPr lang="en-US" dirty="0" err="1"/>
              <a:t>accelerometer_z</a:t>
            </a:r>
            <a:r>
              <a:rPr lang="en-US" dirty="0"/>
              <a:t> = </a:t>
            </a:r>
            <a:r>
              <a:rPr lang="en-US" dirty="0" err="1"/>
              <a:t>Wire.read</a:t>
            </a:r>
            <a:r>
              <a:rPr lang="en-US" dirty="0"/>
              <a:t>()&lt;&lt;8 | </a:t>
            </a:r>
            <a:r>
              <a:rPr lang="en-US" dirty="0" err="1"/>
              <a:t>Wire.read</a:t>
            </a:r>
            <a:r>
              <a:rPr lang="en-US" dirty="0"/>
              <a:t>(); // reading registers: 0x3F (ACCEL_ZOUT_H) and 0x40 (ACCEL_ZOUT_L)</a:t>
            </a:r>
          </a:p>
          <a:p>
            <a:r>
              <a:rPr lang="en-US" dirty="0"/>
              <a:t>  temperature = </a:t>
            </a:r>
            <a:r>
              <a:rPr lang="en-US" dirty="0" err="1"/>
              <a:t>Wire.read</a:t>
            </a:r>
            <a:r>
              <a:rPr lang="en-US" dirty="0"/>
              <a:t>()&lt;&lt;8 | </a:t>
            </a:r>
            <a:r>
              <a:rPr lang="en-US" dirty="0" err="1"/>
              <a:t>Wire.read</a:t>
            </a:r>
            <a:r>
              <a:rPr lang="en-US" dirty="0"/>
              <a:t>(); // reading registers: 0x41 (TEMP_OUT_H) and 0x42 (TEMP_OUT_L)</a:t>
            </a:r>
          </a:p>
          <a:p>
            <a:r>
              <a:rPr lang="en-US" dirty="0"/>
              <a:t>  </a:t>
            </a:r>
            <a:r>
              <a:rPr lang="en-US" dirty="0" err="1"/>
              <a:t>gyro_x</a:t>
            </a:r>
            <a:r>
              <a:rPr lang="en-US" dirty="0"/>
              <a:t> = </a:t>
            </a:r>
            <a:r>
              <a:rPr lang="en-US" dirty="0" err="1"/>
              <a:t>Wire.read</a:t>
            </a:r>
            <a:r>
              <a:rPr lang="en-US" dirty="0"/>
              <a:t>()&lt;&lt;8 | </a:t>
            </a:r>
            <a:r>
              <a:rPr lang="en-US" dirty="0" err="1"/>
              <a:t>Wire.read</a:t>
            </a:r>
            <a:r>
              <a:rPr lang="en-US" dirty="0"/>
              <a:t>(); // reading registers: 0x43 (GYRO_XOUT_H) and 0x44 (GYRO_XOUT_L)</a:t>
            </a:r>
          </a:p>
          <a:p>
            <a:r>
              <a:rPr lang="en-US" dirty="0"/>
              <a:t>  </a:t>
            </a:r>
            <a:r>
              <a:rPr lang="en-US" dirty="0" err="1"/>
              <a:t>gyro_y</a:t>
            </a:r>
            <a:r>
              <a:rPr lang="en-US" dirty="0"/>
              <a:t> = </a:t>
            </a:r>
            <a:r>
              <a:rPr lang="en-US" dirty="0" err="1"/>
              <a:t>Wire.read</a:t>
            </a:r>
            <a:r>
              <a:rPr lang="en-US" dirty="0"/>
              <a:t>()&lt;&lt;8 | </a:t>
            </a:r>
            <a:r>
              <a:rPr lang="en-US" dirty="0" err="1"/>
              <a:t>Wire.read</a:t>
            </a:r>
            <a:r>
              <a:rPr lang="en-US" dirty="0"/>
              <a:t>(); // reading registers: 0x45 (GYRO_YOUT_H) and 0x46 (GYRO_YOUT_L)</a:t>
            </a:r>
          </a:p>
          <a:p>
            <a:r>
              <a:rPr lang="en-US" dirty="0"/>
              <a:t>  </a:t>
            </a:r>
            <a:r>
              <a:rPr lang="en-US" dirty="0" err="1"/>
              <a:t>gyro_z</a:t>
            </a:r>
            <a:r>
              <a:rPr lang="en-US" dirty="0"/>
              <a:t> = </a:t>
            </a:r>
            <a:r>
              <a:rPr lang="en-US" dirty="0" err="1"/>
              <a:t>Wire.read</a:t>
            </a:r>
            <a:r>
              <a:rPr lang="en-US" dirty="0"/>
              <a:t>()&lt;&lt;8 | </a:t>
            </a:r>
            <a:r>
              <a:rPr lang="en-US" dirty="0" err="1"/>
              <a:t>Wire.read</a:t>
            </a:r>
            <a:r>
              <a:rPr lang="en-US" dirty="0"/>
              <a:t>(); // reading registers: 0x47 (GYRO_ZOUT_H) and 0x48 (GYRO_ZOUT_L)</a:t>
            </a:r>
          </a:p>
          <a:p>
            <a:r>
              <a:rPr lang="en-US" dirty="0"/>
              <a:t>  </a:t>
            </a:r>
          </a:p>
          <a:p>
            <a:r>
              <a:rPr lang="en-US" dirty="0"/>
              <a:t>  // print out data</a:t>
            </a:r>
          </a:p>
          <a:p>
            <a:r>
              <a:rPr lang="en-US" dirty="0"/>
              <a:t>  </a:t>
            </a:r>
            <a:r>
              <a:rPr lang="en-US" dirty="0" err="1"/>
              <a:t>Serial.print</a:t>
            </a:r>
            <a:r>
              <a:rPr lang="en-US" dirty="0"/>
              <a:t>("</a:t>
            </a:r>
            <a:r>
              <a:rPr lang="en-US" dirty="0" err="1"/>
              <a:t>aX</a:t>
            </a:r>
            <a:r>
              <a:rPr lang="en-US" dirty="0"/>
              <a:t> = "); </a:t>
            </a:r>
            <a:r>
              <a:rPr lang="en-US" dirty="0" err="1"/>
              <a:t>Serial.print</a:t>
            </a:r>
            <a:r>
              <a:rPr lang="en-US" dirty="0"/>
              <a:t>(convert_int16_to_str(</a:t>
            </a:r>
            <a:r>
              <a:rPr lang="en-US" dirty="0" err="1"/>
              <a:t>accelerometer_x</a:t>
            </a:r>
            <a:r>
              <a:rPr lang="en-US" dirty="0"/>
              <a:t>));</a:t>
            </a:r>
          </a:p>
          <a:p>
            <a:r>
              <a:rPr lang="en-US" dirty="0"/>
              <a:t>  </a:t>
            </a:r>
            <a:r>
              <a:rPr lang="en-US" dirty="0" err="1"/>
              <a:t>Serial.print</a:t>
            </a:r>
            <a:r>
              <a:rPr lang="en-US" dirty="0"/>
              <a:t>(" | </a:t>
            </a:r>
            <a:r>
              <a:rPr lang="en-US" dirty="0" err="1"/>
              <a:t>aY</a:t>
            </a:r>
            <a:r>
              <a:rPr lang="en-US" dirty="0"/>
              <a:t> = "); </a:t>
            </a:r>
            <a:r>
              <a:rPr lang="en-US" dirty="0" err="1"/>
              <a:t>Serial.print</a:t>
            </a:r>
            <a:r>
              <a:rPr lang="en-US" dirty="0"/>
              <a:t>(convert_int16_to_str(</a:t>
            </a:r>
            <a:r>
              <a:rPr lang="en-US" dirty="0" err="1"/>
              <a:t>accelerometer_y</a:t>
            </a:r>
            <a:r>
              <a:rPr lang="en-US" dirty="0"/>
              <a:t>));</a:t>
            </a:r>
          </a:p>
          <a:p>
            <a:r>
              <a:rPr lang="en-US" dirty="0"/>
              <a:t>  </a:t>
            </a:r>
            <a:r>
              <a:rPr lang="en-US" dirty="0" err="1"/>
              <a:t>Serial.print</a:t>
            </a:r>
            <a:r>
              <a:rPr lang="en-US" dirty="0"/>
              <a:t>(" | </a:t>
            </a:r>
            <a:r>
              <a:rPr lang="en-US" dirty="0" err="1"/>
              <a:t>aZ</a:t>
            </a:r>
            <a:r>
              <a:rPr lang="en-US" dirty="0"/>
              <a:t> = "); </a:t>
            </a:r>
            <a:r>
              <a:rPr lang="en-US" dirty="0" err="1"/>
              <a:t>Serial.print</a:t>
            </a:r>
            <a:r>
              <a:rPr lang="en-US" dirty="0"/>
              <a:t>(convert_int16_to_str(</a:t>
            </a:r>
            <a:r>
              <a:rPr lang="en-US" dirty="0" err="1"/>
              <a:t>accelerometer_z</a:t>
            </a:r>
            <a:r>
              <a:rPr lang="en-US" dirty="0"/>
              <a:t>));</a:t>
            </a:r>
          </a:p>
          <a:p>
            <a:r>
              <a:rPr lang="en-US" dirty="0"/>
              <a:t>  // the following equation was taken from the documentation [MPU-6000/MPU-6050 Register Map and Description, p.30]</a:t>
            </a:r>
          </a:p>
          <a:p>
            <a:r>
              <a:rPr lang="en-US" dirty="0"/>
              <a:t>  </a:t>
            </a:r>
            <a:r>
              <a:rPr lang="en-US" dirty="0" err="1"/>
              <a:t>Serial.print</a:t>
            </a:r>
            <a:r>
              <a:rPr lang="en-US" dirty="0"/>
              <a:t>(" | </a:t>
            </a:r>
            <a:r>
              <a:rPr lang="en-US" dirty="0" err="1"/>
              <a:t>tmp</a:t>
            </a:r>
            <a:r>
              <a:rPr lang="en-US" dirty="0"/>
              <a:t> = "); </a:t>
            </a:r>
            <a:r>
              <a:rPr lang="en-US" dirty="0" err="1"/>
              <a:t>Serial.print</a:t>
            </a:r>
            <a:r>
              <a:rPr lang="en-US" dirty="0"/>
              <a:t>(temperature/340.00+36.53);</a:t>
            </a:r>
          </a:p>
          <a:p>
            <a:r>
              <a:rPr lang="en-US" dirty="0"/>
              <a:t>  </a:t>
            </a:r>
            <a:r>
              <a:rPr lang="en-US" dirty="0" err="1"/>
              <a:t>Serial.print</a:t>
            </a:r>
            <a:r>
              <a:rPr lang="en-US" dirty="0"/>
              <a:t>(" | </a:t>
            </a:r>
            <a:r>
              <a:rPr lang="en-US" dirty="0" err="1"/>
              <a:t>gX</a:t>
            </a:r>
            <a:r>
              <a:rPr lang="en-US" dirty="0"/>
              <a:t> = "); </a:t>
            </a:r>
            <a:r>
              <a:rPr lang="en-US" dirty="0" err="1"/>
              <a:t>Serial.print</a:t>
            </a:r>
            <a:r>
              <a:rPr lang="en-US" dirty="0"/>
              <a:t>(convert_int16_to_str(</a:t>
            </a:r>
            <a:r>
              <a:rPr lang="en-US" dirty="0" err="1"/>
              <a:t>gyro_x</a:t>
            </a:r>
            <a:r>
              <a:rPr lang="en-US" dirty="0"/>
              <a:t>));</a:t>
            </a:r>
          </a:p>
          <a:p>
            <a:r>
              <a:rPr lang="en-US" dirty="0"/>
              <a:t>  </a:t>
            </a:r>
            <a:r>
              <a:rPr lang="en-US" dirty="0" err="1"/>
              <a:t>Serial.print</a:t>
            </a:r>
            <a:r>
              <a:rPr lang="en-US" dirty="0"/>
              <a:t>(" | </a:t>
            </a:r>
            <a:r>
              <a:rPr lang="en-US" dirty="0" err="1"/>
              <a:t>gY</a:t>
            </a:r>
            <a:r>
              <a:rPr lang="en-US" dirty="0"/>
              <a:t> = "); </a:t>
            </a:r>
            <a:r>
              <a:rPr lang="en-US" dirty="0" err="1"/>
              <a:t>Serial.print</a:t>
            </a:r>
            <a:r>
              <a:rPr lang="en-US" dirty="0"/>
              <a:t>(convert_int16_to_str(</a:t>
            </a:r>
            <a:r>
              <a:rPr lang="en-US" dirty="0" err="1"/>
              <a:t>gyro_y</a:t>
            </a:r>
            <a:r>
              <a:rPr lang="en-US" dirty="0"/>
              <a:t>));</a:t>
            </a:r>
          </a:p>
          <a:p>
            <a:r>
              <a:rPr lang="en-US" dirty="0"/>
              <a:t>  </a:t>
            </a:r>
            <a:r>
              <a:rPr lang="en-US" dirty="0" err="1"/>
              <a:t>Serial.print</a:t>
            </a:r>
            <a:r>
              <a:rPr lang="en-US" dirty="0"/>
              <a:t>(" | </a:t>
            </a:r>
            <a:r>
              <a:rPr lang="en-US" dirty="0" err="1"/>
              <a:t>gZ</a:t>
            </a:r>
            <a:r>
              <a:rPr lang="en-US" dirty="0"/>
              <a:t> = "); </a:t>
            </a:r>
            <a:r>
              <a:rPr lang="en-US" dirty="0" err="1"/>
              <a:t>Serial.print</a:t>
            </a:r>
            <a:r>
              <a:rPr lang="en-US" dirty="0"/>
              <a:t>(convert_int16_to_str(</a:t>
            </a:r>
            <a:r>
              <a:rPr lang="en-US" dirty="0" err="1"/>
              <a:t>gyro_z</a:t>
            </a:r>
            <a:r>
              <a:rPr lang="en-US" dirty="0"/>
              <a:t>));</a:t>
            </a:r>
          </a:p>
          <a:p>
            <a:r>
              <a:rPr lang="en-US" dirty="0"/>
              <a:t>  </a:t>
            </a:r>
            <a:r>
              <a:rPr lang="en-US" dirty="0" err="1"/>
              <a:t>Serial.println</a:t>
            </a:r>
            <a:r>
              <a:rPr lang="en-US" dirty="0"/>
              <a:t>();</a:t>
            </a:r>
          </a:p>
          <a:p>
            <a:r>
              <a:rPr lang="en-US" dirty="0"/>
              <a:t>  </a:t>
            </a:r>
          </a:p>
          <a:p>
            <a:r>
              <a:rPr lang="en-US" dirty="0"/>
              <a:t>  // delay</a:t>
            </a:r>
          </a:p>
          <a:p>
            <a:r>
              <a:rPr lang="en-US" dirty="0"/>
              <a:t>  delay(1000);</a:t>
            </a:r>
          </a:p>
          <a:p>
            <a:r>
              <a:rPr lang="en-US" dirty="0"/>
              <a:t>}</a:t>
            </a:r>
          </a:p>
        </p:txBody>
      </p:sp>
      <p:sp>
        <p:nvSpPr>
          <p:cNvPr id="4" name="Footer Placeholder 3">
            <a:extLst>
              <a:ext uri="{FF2B5EF4-FFF2-40B4-BE49-F238E27FC236}">
                <a16:creationId xmlns:a16="http://schemas.microsoft.com/office/drawing/2014/main" id="{6EEC7176-675B-44DD-923B-BD67CC09D2CA}"/>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F72E1A76-9B14-401A-94AF-61424CEB2398}"/>
              </a:ext>
            </a:extLst>
          </p:cNvPr>
          <p:cNvSpPr>
            <a:spLocks noGrp="1"/>
          </p:cNvSpPr>
          <p:nvPr>
            <p:ph type="sldNum" sz="quarter" idx="12"/>
          </p:nvPr>
        </p:nvSpPr>
        <p:spPr/>
        <p:txBody>
          <a:bodyPr/>
          <a:lstStyle/>
          <a:p>
            <a:fld id="{631F0FDA-441F-40A7-A3B9-C27C9EEEED98}" type="slidenum">
              <a:rPr lang="en-US" smtClean="0"/>
              <a:t>130</a:t>
            </a:fld>
            <a:endParaRPr lang="en-US"/>
          </a:p>
        </p:txBody>
      </p:sp>
      <p:pic>
        <p:nvPicPr>
          <p:cNvPr id="1026" name="Picture 2" descr="GY-521 breakout board with an MPU-6050 MEMS.">
            <a:extLst>
              <a:ext uri="{FF2B5EF4-FFF2-40B4-BE49-F238E27FC236}">
                <a16:creationId xmlns:a16="http://schemas.microsoft.com/office/drawing/2014/main" id="{68F196D1-3AE5-42BA-A25C-183C2C06B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325" y="2028825"/>
            <a:ext cx="2743405" cy="2195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D9094C-1B50-46D1-88A3-DB02D86E9F5F}"/>
              </a:ext>
            </a:extLst>
          </p:cNvPr>
          <p:cNvSpPr txBox="1"/>
          <p:nvPr/>
        </p:nvSpPr>
        <p:spPr>
          <a:xfrm>
            <a:off x="306870" y="2107096"/>
            <a:ext cx="5418069" cy="2569934"/>
          </a:xfrm>
          <a:prstGeom prst="rect">
            <a:avLst/>
          </a:prstGeom>
          <a:noFill/>
        </p:spPr>
        <p:txBody>
          <a:bodyPr wrap="square" rtlCol="0">
            <a:spAutoFit/>
          </a:bodyPr>
          <a:lstStyle/>
          <a:p>
            <a:pPr algn="l"/>
            <a:r>
              <a:rPr lang="en-US" sz="1100" b="0" i="0" dirty="0">
                <a:solidFill>
                  <a:srgbClr val="222222"/>
                </a:solidFill>
                <a:effectLst/>
                <a:latin typeface="Verdana" panose="020B0604030504040204" pitchFamily="34" charset="0"/>
              </a:rPr>
              <a:t>The GY-521 breakout has eight pins:</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VCC (The breakout board has a voltage regulator. Therefore, you can connect the board to 3.3V and 5V sources.)</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GND</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SCL (Serial Clock Line of the I2C protocol.)</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SDA (Serial Data Line of the I2C protocol.)</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XDA (Auxiliary data =&gt; I2C master serial data for connecting the module to external sensors.)</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XCL (Auxiliary clock =&gt; I2C master serial clock for connecting the module to external sensors.)</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AD0 (If this pin is LOW, the I2C address of the board will be 0x68. Otherwise, if the pin is HIGH, the address will be 0x69.)</a:t>
            </a:r>
          </a:p>
          <a:p>
            <a:pPr algn="l">
              <a:buFont typeface="Arial" panose="020B0604020202020204" pitchFamily="34" charset="0"/>
              <a:buChar char="•"/>
            </a:pPr>
            <a:r>
              <a:rPr lang="en-US" sz="1100" b="0" i="0" dirty="0">
                <a:solidFill>
                  <a:srgbClr val="222222"/>
                </a:solidFill>
                <a:effectLst/>
                <a:latin typeface="Verdana" panose="020B0604030504040204" pitchFamily="34" charset="0"/>
              </a:rPr>
              <a:t>INT (Interrupt digital output)</a:t>
            </a:r>
          </a:p>
          <a:p>
            <a:endParaRPr lang="en-US" dirty="0"/>
          </a:p>
        </p:txBody>
      </p:sp>
      <p:pic>
        <p:nvPicPr>
          <p:cNvPr id="1028" name="Picture 4" descr="Fritzing file that shows how to wire the GY-521 breakout board to an Arduino Uno.">
            <a:extLst>
              <a:ext uri="{FF2B5EF4-FFF2-40B4-BE49-F238E27FC236}">
                <a16:creationId xmlns:a16="http://schemas.microsoft.com/office/drawing/2014/main" id="{162721E3-E42E-49D9-9399-F08058720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271" y="1942042"/>
            <a:ext cx="17430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CA0959F-59BF-458A-9AB3-60B9AFD74F78}"/>
              </a:ext>
            </a:extLst>
          </p:cNvPr>
          <p:cNvPicPr>
            <a:picLocks noChangeAspect="1"/>
          </p:cNvPicPr>
          <p:nvPr/>
        </p:nvPicPr>
        <p:blipFill>
          <a:blip r:embed="rId5"/>
          <a:stretch>
            <a:fillRect/>
          </a:stretch>
        </p:blipFill>
        <p:spPr>
          <a:xfrm>
            <a:off x="4307324" y="4746598"/>
            <a:ext cx="4565835" cy="1974878"/>
          </a:xfrm>
          <a:prstGeom prst="rect">
            <a:avLst/>
          </a:prstGeom>
        </p:spPr>
      </p:pic>
    </p:spTree>
    <p:extLst>
      <p:ext uri="{BB962C8B-B14F-4D97-AF65-F5344CB8AC3E}">
        <p14:creationId xmlns:p14="http://schemas.microsoft.com/office/powerpoint/2010/main" val="6949531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7211-D714-1FA7-7786-9684400D9913}"/>
              </a:ext>
            </a:extLst>
          </p:cNvPr>
          <p:cNvSpPr>
            <a:spLocks noGrp="1"/>
          </p:cNvSpPr>
          <p:nvPr>
            <p:ph type="title"/>
          </p:nvPr>
        </p:nvSpPr>
        <p:spPr/>
        <p:txBody>
          <a:bodyPr/>
          <a:lstStyle/>
          <a:p>
            <a:r>
              <a:rPr lang="en-US" dirty="0"/>
              <a:t>Auto watering system</a:t>
            </a:r>
          </a:p>
        </p:txBody>
      </p:sp>
      <p:sp>
        <p:nvSpPr>
          <p:cNvPr id="4" name="Footer Placeholder 3">
            <a:extLst>
              <a:ext uri="{FF2B5EF4-FFF2-40B4-BE49-F238E27FC236}">
                <a16:creationId xmlns:a16="http://schemas.microsoft.com/office/drawing/2014/main" id="{8DD38EDB-E54D-BFE6-72FA-4F7536069784}"/>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7BE9C3FC-D2CD-D2F6-F217-B894E5F70731}"/>
              </a:ext>
            </a:extLst>
          </p:cNvPr>
          <p:cNvSpPr>
            <a:spLocks noGrp="1"/>
          </p:cNvSpPr>
          <p:nvPr>
            <p:ph type="sldNum" sz="quarter" idx="12"/>
          </p:nvPr>
        </p:nvSpPr>
        <p:spPr/>
        <p:txBody>
          <a:bodyPr/>
          <a:lstStyle/>
          <a:p>
            <a:fld id="{631F0FDA-441F-40A7-A3B9-C27C9EEEED98}" type="slidenum">
              <a:rPr lang="en-US" smtClean="0"/>
              <a:t>131</a:t>
            </a:fld>
            <a:endParaRPr lang="en-US"/>
          </a:p>
        </p:txBody>
      </p:sp>
      <p:sp>
        <p:nvSpPr>
          <p:cNvPr id="6" name="Content Placeholder 5">
            <a:extLst>
              <a:ext uri="{FF2B5EF4-FFF2-40B4-BE49-F238E27FC236}">
                <a16:creationId xmlns:a16="http://schemas.microsoft.com/office/drawing/2014/main" id="{F0AB596E-1879-3A20-FDB3-3894E145430A}"/>
              </a:ext>
            </a:extLst>
          </p:cNvPr>
          <p:cNvSpPr>
            <a:spLocks noGrp="1"/>
          </p:cNvSpPr>
          <p:nvPr>
            <p:ph idx="1"/>
          </p:nvPr>
        </p:nvSpPr>
        <p:spPr/>
        <p:txBody>
          <a:bodyPr/>
          <a:lstStyle/>
          <a:p>
            <a:r>
              <a:rPr lang="en-US" dirty="0"/>
              <a:t> </a:t>
            </a:r>
          </a:p>
        </p:txBody>
      </p:sp>
      <p:pic>
        <p:nvPicPr>
          <p:cNvPr id="8" name="Picture 7">
            <a:extLst>
              <a:ext uri="{FF2B5EF4-FFF2-40B4-BE49-F238E27FC236}">
                <a16:creationId xmlns:a16="http://schemas.microsoft.com/office/drawing/2014/main" id="{C84158FC-1DAB-9474-1EBB-EEB0B30D6971}"/>
              </a:ext>
            </a:extLst>
          </p:cNvPr>
          <p:cNvPicPr>
            <a:picLocks noChangeAspect="1"/>
          </p:cNvPicPr>
          <p:nvPr/>
        </p:nvPicPr>
        <p:blipFill>
          <a:blip r:embed="rId2"/>
          <a:stretch>
            <a:fillRect/>
          </a:stretch>
        </p:blipFill>
        <p:spPr>
          <a:xfrm>
            <a:off x="1315992" y="1962150"/>
            <a:ext cx="3425916" cy="3143250"/>
          </a:xfrm>
          <a:prstGeom prst="rect">
            <a:avLst/>
          </a:prstGeom>
        </p:spPr>
      </p:pic>
      <p:pic>
        <p:nvPicPr>
          <p:cNvPr id="9" name="Picture 4" descr="l298n">
            <a:extLst>
              <a:ext uri="{FF2B5EF4-FFF2-40B4-BE49-F238E27FC236}">
                <a16:creationId xmlns:a16="http://schemas.microsoft.com/office/drawing/2014/main" id="{7F3A02A5-358F-3BE7-3BF1-A6331EC9E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042" y="2330362"/>
            <a:ext cx="2124037" cy="2098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8195D6-E80B-5AA9-3BD2-26A2B6517F6D}"/>
              </a:ext>
            </a:extLst>
          </p:cNvPr>
          <p:cNvSpPr txBox="1"/>
          <p:nvPr/>
        </p:nvSpPr>
        <p:spPr>
          <a:xfrm>
            <a:off x="5610225" y="5233431"/>
            <a:ext cx="3381375" cy="600164"/>
          </a:xfrm>
          <a:prstGeom prst="rect">
            <a:avLst/>
          </a:prstGeom>
          <a:noFill/>
        </p:spPr>
        <p:txBody>
          <a:bodyPr wrap="square" rtlCol="0">
            <a:spAutoFit/>
          </a:bodyPr>
          <a:lstStyle/>
          <a:p>
            <a:r>
              <a:rPr lang="en-US" sz="1100" dirty="0">
                <a:hlinkClick r:id="rId4"/>
              </a:rPr>
              <a:t>https://forum.fritzing.org/t/h-bridge-with-l298n-motor-driver/7711/2</a:t>
            </a:r>
            <a:r>
              <a:rPr lang="en-US" sz="1100" dirty="0"/>
              <a:t> </a:t>
            </a:r>
            <a:r>
              <a:rPr lang="en-US" sz="1100" dirty="0">
                <a:hlinkClick r:id="rId5"/>
              </a:rPr>
              <a:t>https://geekyengineers.com/smart-irrigation-system-2/</a:t>
            </a:r>
            <a:r>
              <a:rPr lang="en-US" sz="1100" dirty="0"/>
              <a:t> </a:t>
            </a:r>
          </a:p>
        </p:txBody>
      </p:sp>
      <p:pic>
        <p:nvPicPr>
          <p:cNvPr id="12" name="Picture 11">
            <a:extLst>
              <a:ext uri="{FF2B5EF4-FFF2-40B4-BE49-F238E27FC236}">
                <a16:creationId xmlns:a16="http://schemas.microsoft.com/office/drawing/2014/main" id="{807A714A-B886-001F-07BC-41B31F8F0091}"/>
              </a:ext>
            </a:extLst>
          </p:cNvPr>
          <p:cNvPicPr>
            <a:picLocks noChangeAspect="1"/>
          </p:cNvPicPr>
          <p:nvPr/>
        </p:nvPicPr>
        <p:blipFill>
          <a:blip r:embed="rId6"/>
          <a:stretch>
            <a:fillRect/>
          </a:stretch>
        </p:blipFill>
        <p:spPr>
          <a:xfrm>
            <a:off x="6115050" y="1015397"/>
            <a:ext cx="1904035" cy="810228"/>
          </a:xfrm>
          <a:prstGeom prst="rect">
            <a:avLst/>
          </a:prstGeom>
        </p:spPr>
      </p:pic>
      <p:sp>
        <p:nvSpPr>
          <p:cNvPr id="14" name="TextBox 13">
            <a:extLst>
              <a:ext uri="{FF2B5EF4-FFF2-40B4-BE49-F238E27FC236}">
                <a16:creationId xmlns:a16="http://schemas.microsoft.com/office/drawing/2014/main" id="{7CCB6314-1B2E-E0DA-554D-C95E13E33459}"/>
              </a:ext>
            </a:extLst>
          </p:cNvPr>
          <p:cNvSpPr txBox="1"/>
          <p:nvPr/>
        </p:nvSpPr>
        <p:spPr>
          <a:xfrm>
            <a:off x="5936974" y="71864"/>
            <a:ext cx="3207026" cy="1200329"/>
          </a:xfrm>
          <a:prstGeom prst="rect">
            <a:avLst/>
          </a:prstGeom>
          <a:noFill/>
        </p:spPr>
        <p:txBody>
          <a:bodyPr wrap="square" rtlCol="0">
            <a:spAutoFit/>
          </a:bodyPr>
          <a:lstStyle/>
          <a:p>
            <a:r>
              <a:rPr lang="zh-CN" altLang="en-US" b="1" i="0" dirty="0">
                <a:solidFill>
                  <a:srgbClr val="3C3C3C"/>
                </a:solidFill>
                <a:effectLst/>
                <a:latin typeface="tahoma" panose="020B0604030504040204" pitchFamily="34" charset="0"/>
              </a:rPr>
              <a:t>医疗器械二位二通 </a:t>
            </a:r>
            <a:r>
              <a:rPr lang="en-US" altLang="zh-CN" b="1" i="0" dirty="0">
                <a:solidFill>
                  <a:srgbClr val="3C3C3C"/>
                </a:solidFill>
                <a:effectLst/>
                <a:latin typeface="tahoma" panose="020B0604030504040204" pitchFamily="34" charset="0"/>
              </a:rPr>
              <a:t>DC5V-6V </a:t>
            </a:r>
            <a:r>
              <a:rPr lang="zh-CN" altLang="en-US" b="1" i="0" dirty="0">
                <a:solidFill>
                  <a:srgbClr val="3C3C3C"/>
                </a:solidFill>
                <a:effectLst/>
                <a:latin typeface="tahoma" panose="020B0604030504040204" pitchFamily="34" charset="0"/>
              </a:rPr>
              <a:t>常闭型 双向 电磁阀 </a:t>
            </a:r>
            <a:r>
              <a:rPr lang="en-US" altLang="zh-CN" b="1" i="0" dirty="0">
                <a:solidFill>
                  <a:srgbClr val="3C3C3C"/>
                </a:solidFill>
                <a:effectLst/>
                <a:latin typeface="tahoma" panose="020B0604030504040204" pitchFamily="34" charset="0"/>
              </a:rPr>
              <a:t>DIY </a:t>
            </a:r>
            <a:r>
              <a:rPr lang="zh-CN" altLang="en-US" b="1" i="0" dirty="0">
                <a:solidFill>
                  <a:srgbClr val="3C3C3C"/>
                </a:solidFill>
                <a:effectLst/>
                <a:latin typeface="tahoma" panose="020B0604030504040204" pitchFamily="34" charset="0"/>
              </a:rPr>
              <a:t>电动气阀</a:t>
            </a:r>
          </a:p>
          <a:p>
            <a:endParaRPr lang="en-US" dirty="0"/>
          </a:p>
        </p:txBody>
      </p:sp>
      <p:sp>
        <p:nvSpPr>
          <p:cNvPr id="16" name="Freeform: Shape 15">
            <a:extLst>
              <a:ext uri="{FF2B5EF4-FFF2-40B4-BE49-F238E27FC236}">
                <a16:creationId xmlns:a16="http://schemas.microsoft.com/office/drawing/2014/main" id="{01A92E1F-F64A-82F1-92A4-C249CF32C71A}"/>
              </a:ext>
            </a:extLst>
          </p:cNvPr>
          <p:cNvSpPr/>
          <p:nvPr/>
        </p:nvSpPr>
        <p:spPr>
          <a:xfrm>
            <a:off x="5695950" y="1272193"/>
            <a:ext cx="409092" cy="2575907"/>
          </a:xfrm>
          <a:custGeom>
            <a:avLst/>
            <a:gdLst>
              <a:gd name="connsiteX0" fmla="*/ 390525 w 419100"/>
              <a:gd name="connsiteY0" fmla="*/ 28575 h 2762250"/>
              <a:gd name="connsiteX1" fmla="*/ 0 w 419100"/>
              <a:gd name="connsiteY1" fmla="*/ 0 h 2762250"/>
              <a:gd name="connsiteX2" fmla="*/ 0 w 419100"/>
              <a:gd name="connsiteY2" fmla="*/ 2762250 h 2762250"/>
              <a:gd name="connsiteX3" fmla="*/ 419100 w 419100"/>
              <a:gd name="connsiteY3" fmla="*/ 2752725 h 2762250"/>
            </a:gdLst>
            <a:ahLst/>
            <a:cxnLst>
              <a:cxn ang="0">
                <a:pos x="connsiteX0" y="connsiteY0"/>
              </a:cxn>
              <a:cxn ang="0">
                <a:pos x="connsiteX1" y="connsiteY1"/>
              </a:cxn>
              <a:cxn ang="0">
                <a:pos x="connsiteX2" y="connsiteY2"/>
              </a:cxn>
              <a:cxn ang="0">
                <a:pos x="connsiteX3" y="connsiteY3"/>
              </a:cxn>
            </a:cxnLst>
            <a:rect l="l" t="t" r="r" b="b"/>
            <a:pathLst>
              <a:path w="419100" h="2762250">
                <a:moveTo>
                  <a:pt x="390525" y="28575"/>
                </a:moveTo>
                <a:lnTo>
                  <a:pt x="0" y="0"/>
                </a:lnTo>
                <a:lnTo>
                  <a:pt x="0" y="2762250"/>
                </a:lnTo>
                <a:lnTo>
                  <a:pt x="419100" y="2752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FB4811-F4CD-60EE-BEAD-046FAB48A233}"/>
              </a:ext>
            </a:extLst>
          </p:cNvPr>
          <p:cNvSpPr/>
          <p:nvPr/>
        </p:nvSpPr>
        <p:spPr>
          <a:xfrm>
            <a:off x="5848350" y="1523622"/>
            <a:ext cx="256692" cy="2162554"/>
          </a:xfrm>
          <a:custGeom>
            <a:avLst/>
            <a:gdLst>
              <a:gd name="connsiteX0" fmla="*/ 390525 w 419100"/>
              <a:gd name="connsiteY0" fmla="*/ 28575 h 2762250"/>
              <a:gd name="connsiteX1" fmla="*/ 0 w 419100"/>
              <a:gd name="connsiteY1" fmla="*/ 0 h 2762250"/>
              <a:gd name="connsiteX2" fmla="*/ 0 w 419100"/>
              <a:gd name="connsiteY2" fmla="*/ 2762250 h 2762250"/>
              <a:gd name="connsiteX3" fmla="*/ 419100 w 419100"/>
              <a:gd name="connsiteY3" fmla="*/ 2752725 h 2762250"/>
            </a:gdLst>
            <a:ahLst/>
            <a:cxnLst>
              <a:cxn ang="0">
                <a:pos x="connsiteX0" y="connsiteY0"/>
              </a:cxn>
              <a:cxn ang="0">
                <a:pos x="connsiteX1" y="connsiteY1"/>
              </a:cxn>
              <a:cxn ang="0">
                <a:pos x="connsiteX2" y="connsiteY2"/>
              </a:cxn>
              <a:cxn ang="0">
                <a:pos x="connsiteX3" y="connsiteY3"/>
              </a:cxn>
            </a:cxnLst>
            <a:rect l="l" t="t" r="r" b="b"/>
            <a:pathLst>
              <a:path w="419100" h="2762250">
                <a:moveTo>
                  <a:pt x="390525" y="28575"/>
                </a:moveTo>
                <a:lnTo>
                  <a:pt x="0" y="0"/>
                </a:lnTo>
                <a:lnTo>
                  <a:pt x="0" y="2762250"/>
                </a:lnTo>
                <a:lnTo>
                  <a:pt x="419100" y="2752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E975F9B-D074-25F6-4EC3-50B9FBA45D53}"/>
              </a:ext>
            </a:extLst>
          </p:cNvPr>
          <p:cNvSpPr txBox="1"/>
          <p:nvPr/>
        </p:nvSpPr>
        <p:spPr>
          <a:xfrm>
            <a:off x="5976696" y="4688443"/>
            <a:ext cx="1326453" cy="646331"/>
          </a:xfrm>
          <a:prstGeom prst="rect">
            <a:avLst/>
          </a:prstGeom>
          <a:noFill/>
        </p:spPr>
        <p:txBody>
          <a:bodyPr wrap="none" rtlCol="0">
            <a:spAutoFit/>
          </a:bodyPr>
          <a:lstStyle/>
          <a:p>
            <a:r>
              <a:rPr lang="en-US" dirty="0"/>
              <a:t>5-35V  GND</a:t>
            </a:r>
          </a:p>
          <a:p>
            <a:r>
              <a:rPr lang="en-US" dirty="0"/>
              <a:t>Power input</a:t>
            </a:r>
          </a:p>
        </p:txBody>
      </p:sp>
      <p:sp>
        <p:nvSpPr>
          <p:cNvPr id="21" name="Freeform: Shape 20">
            <a:extLst>
              <a:ext uri="{FF2B5EF4-FFF2-40B4-BE49-F238E27FC236}">
                <a16:creationId xmlns:a16="http://schemas.microsoft.com/office/drawing/2014/main" id="{AE6C6B38-9649-7100-C5A5-2D99F36B57DE}"/>
              </a:ext>
            </a:extLst>
          </p:cNvPr>
          <p:cNvSpPr/>
          <p:nvPr/>
        </p:nvSpPr>
        <p:spPr>
          <a:xfrm>
            <a:off x="4686300" y="4371975"/>
            <a:ext cx="1866900" cy="266700"/>
          </a:xfrm>
          <a:custGeom>
            <a:avLst/>
            <a:gdLst>
              <a:gd name="connsiteX0" fmla="*/ 0 w 1866900"/>
              <a:gd name="connsiteY0" fmla="*/ 257175 h 266700"/>
              <a:gd name="connsiteX1" fmla="*/ 1866900 w 1866900"/>
              <a:gd name="connsiteY1" fmla="*/ 266700 h 266700"/>
              <a:gd name="connsiteX2" fmla="*/ 1866900 w 1866900"/>
              <a:gd name="connsiteY2" fmla="*/ 0 h 266700"/>
            </a:gdLst>
            <a:ahLst/>
            <a:cxnLst>
              <a:cxn ang="0">
                <a:pos x="connsiteX0" y="connsiteY0"/>
              </a:cxn>
              <a:cxn ang="0">
                <a:pos x="connsiteX1" y="connsiteY1"/>
              </a:cxn>
              <a:cxn ang="0">
                <a:pos x="connsiteX2" y="connsiteY2"/>
              </a:cxn>
            </a:cxnLst>
            <a:rect l="l" t="t" r="r" b="b"/>
            <a:pathLst>
              <a:path w="1866900" h="266700">
                <a:moveTo>
                  <a:pt x="0" y="257175"/>
                </a:moveTo>
                <a:lnTo>
                  <a:pt x="1866900" y="266700"/>
                </a:lnTo>
                <a:lnTo>
                  <a:pt x="186690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FA4F274-4E9D-9E8E-428B-4427B1630D11}"/>
              </a:ext>
            </a:extLst>
          </p:cNvPr>
          <p:cNvSpPr/>
          <p:nvPr/>
        </p:nvSpPr>
        <p:spPr>
          <a:xfrm>
            <a:off x="4741908" y="4371975"/>
            <a:ext cx="2006140" cy="383192"/>
          </a:xfrm>
          <a:custGeom>
            <a:avLst/>
            <a:gdLst>
              <a:gd name="connsiteX0" fmla="*/ 0 w 1866900"/>
              <a:gd name="connsiteY0" fmla="*/ 257175 h 266700"/>
              <a:gd name="connsiteX1" fmla="*/ 1866900 w 1866900"/>
              <a:gd name="connsiteY1" fmla="*/ 266700 h 266700"/>
              <a:gd name="connsiteX2" fmla="*/ 1866900 w 1866900"/>
              <a:gd name="connsiteY2" fmla="*/ 0 h 266700"/>
            </a:gdLst>
            <a:ahLst/>
            <a:cxnLst>
              <a:cxn ang="0">
                <a:pos x="connsiteX0" y="connsiteY0"/>
              </a:cxn>
              <a:cxn ang="0">
                <a:pos x="connsiteX1" y="connsiteY1"/>
              </a:cxn>
              <a:cxn ang="0">
                <a:pos x="connsiteX2" y="connsiteY2"/>
              </a:cxn>
            </a:cxnLst>
            <a:rect l="l" t="t" r="r" b="b"/>
            <a:pathLst>
              <a:path w="1866900" h="266700">
                <a:moveTo>
                  <a:pt x="0" y="257175"/>
                </a:moveTo>
                <a:lnTo>
                  <a:pt x="1866900" y="266700"/>
                </a:lnTo>
                <a:lnTo>
                  <a:pt x="186690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553E8C2F-292A-6754-0DEB-4C92E66255AD}"/>
              </a:ext>
            </a:extLst>
          </p:cNvPr>
          <p:cNvCxnSpPr/>
          <p:nvPr/>
        </p:nvCxnSpPr>
        <p:spPr>
          <a:xfrm flipV="1">
            <a:off x="7358062" y="4407480"/>
            <a:ext cx="0" cy="31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6E6AAD-F5A1-9CBB-6A1B-CC6500A23B02}"/>
              </a:ext>
            </a:extLst>
          </p:cNvPr>
          <p:cNvSpPr txBox="1"/>
          <p:nvPr/>
        </p:nvSpPr>
        <p:spPr>
          <a:xfrm>
            <a:off x="7198071" y="4724228"/>
            <a:ext cx="659155" cy="646331"/>
          </a:xfrm>
          <a:prstGeom prst="rect">
            <a:avLst/>
          </a:prstGeom>
          <a:noFill/>
        </p:spPr>
        <p:txBody>
          <a:bodyPr wrap="none" rtlCol="0">
            <a:spAutoFit/>
          </a:bodyPr>
          <a:lstStyle/>
          <a:p>
            <a:r>
              <a:rPr lang="en-US" dirty="0"/>
              <a:t>7, 8</a:t>
            </a:r>
          </a:p>
          <a:p>
            <a:r>
              <a:rPr lang="en-US" dirty="0"/>
              <a:t>GPIO</a:t>
            </a:r>
          </a:p>
        </p:txBody>
      </p:sp>
      <p:cxnSp>
        <p:nvCxnSpPr>
          <p:cNvPr id="27" name="Straight Arrow Connector 26">
            <a:extLst>
              <a:ext uri="{FF2B5EF4-FFF2-40B4-BE49-F238E27FC236}">
                <a16:creationId xmlns:a16="http://schemas.microsoft.com/office/drawing/2014/main" id="{B9CBFB1C-FFB0-4D65-7477-D1FA53C51E53}"/>
              </a:ext>
            </a:extLst>
          </p:cNvPr>
          <p:cNvCxnSpPr/>
          <p:nvPr/>
        </p:nvCxnSpPr>
        <p:spPr>
          <a:xfrm flipV="1">
            <a:off x="7552911" y="4407480"/>
            <a:ext cx="0" cy="31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EB85A8-048B-327F-BE91-8D0C61658E54}"/>
              </a:ext>
            </a:extLst>
          </p:cNvPr>
          <p:cNvSpPr txBox="1"/>
          <p:nvPr/>
        </p:nvSpPr>
        <p:spPr>
          <a:xfrm>
            <a:off x="5112995" y="3363010"/>
            <a:ext cx="659155" cy="923330"/>
          </a:xfrm>
          <a:prstGeom prst="rect">
            <a:avLst/>
          </a:prstGeom>
          <a:noFill/>
        </p:spPr>
        <p:txBody>
          <a:bodyPr wrap="none" rtlCol="0">
            <a:spAutoFit/>
          </a:bodyPr>
          <a:lstStyle/>
          <a:p>
            <a:r>
              <a:rPr lang="en-US" dirty="0"/>
              <a:t>8</a:t>
            </a:r>
          </a:p>
          <a:p>
            <a:r>
              <a:rPr lang="en-US" dirty="0"/>
              <a:t>7</a:t>
            </a:r>
          </a:p>
          <a:p>
            <a:r>
              <a:rPr lang="en-US" dirty="0"/>
              <a:t>GPIO</a:t>
            </a:r>
          </a:p>
        </p:txBody>
      </p:sp>
      <p:pic>
        <p:nvPicPr>
          <p:cNvPr id="30" name="Picture 29">
            <a:extLst>
              <a:ext uri="{FF2B5EF4-FFF2-40B4-BE49-F238E27FC236}">
                <a16:creationId xmlns:a16="http://schemas.microsoft.com/office/drawing/2014/main" id="{5172A966-AB5A-41BF-D846-B38C4C80AEB3}"/>
              </a:ext>
            </a:extLst>
          </p:cNvPr>
          <p:cNvPicPr>
            <a:picLocks noChangeAspect="1"/>
          </p:cNvPicPr>
          <p:nvPr/>
        </p:nvPicPr>
        <p:blipFill>
          <a:blip r:embed="rId7"/>
          <a:stretch>
            <a:fillRect/>
          </a:stretch>
        </p:blipFill>
        <p:spPr>
          <a:xfrm>
            <a:off x="101352" y="2807493"/>
            <a:ext cx="1331932" cy="3395663"/>
          </a:xfrm>
          <a:prstGeom prst="rect">
            <a:avLst/>
          </a:prstGeom>
        </p:spPr>
      </p:pic>
      <p:pic>
        <p:nvPicPr>
          <p:cNvPr id="32" name="Picture 31">
            <a:extLst>
              <a:ext uri="{FF2B5EF4-FFF2-40B4-BE49-F238E27FC236}">
                <a16:creationId xmlns:a16="http://schemas.microsoft.com/office/drawing/2014/main" id="{76C1B1D7-9F81-0403-B821-6BB51C95E115}"/>
              </a:ext>
            </a:extLst>
          </p:cNvPr>
          <p:cNvPicPr>
            <a:picLocks noChangeAspect="1"/>
          </p:cNvPicPr>
          <p:nvPr/>
        </p:nvPicPr>
        <p:blipFill>
          <a:blip r:embed="rId8"/>
          <a:stretch>
            <a:fillRect/>
          </a:stretch>
        </p:blipFill>
        <p:spPr>
          <a:xfrm>
            <a:off x="1552316" y="4097770"/>
            <a:ext cx="1031803" cy="1464318"/>
          </a:xfrm>
          <a:prstGeom prst="rect">
            <a:avLst/>
          </a:prstGeom>
        </p:spPr>
      </p:pic>
      <p:cxnSp>
        <p:nvCxnSpPr>
          <p:cNvPr id="33" name="Straight Arrow Connector 32">
            <a:extLst>
              <a:ext uri="{FF2B5EF4-FFF2-40B4-BE49-F238E27FC236}">
                <a16:creationId xmlns:a16="http://schemas.microsoft.com/office/drawing/2014/main" id="{2B4B5958-1CFD-959B-F74F-28768CBC4E28}"/>
              </a:ext>
            </a:extLst>
          </p:cNvPr>
          <p:cNvCxnSpPr>
            <a:cxnSpLocks/>
          </p:cNvCxnSpPr>
          <p:nvPr/>
        </p:nvCxnSpPr>
        <p:spPr>
          <a:xfrm>
            <a:off x="4741908" y="3724277"/>
            <a:ext cx="4099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920E61-FCFA-5CFF-BA68-E3DFD58241B6}"/>
              </a:ext>
            </a:extLst>
          </p:cNvPr>
          <p:cNvCxnSpPr>
            <a:cxnSpLocks/>
          </p:cNvCxnSpPr>
          <p:nvPr/>
        </p:nvCxnSpPr>
        <p:spPr>
          <a:xfrm>
            <a:off x="4741908" y="3609975"/>
            <a:ext cx="4099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4971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7242-A956-01E8-7B3F-985A95A5591E}"/>
              </a:ext>
            </a:extLst>
          </p:cNvPr>
          <p:cNvSpPr>
            <a:spLocks noGrp="1"/>
          </p:cNvSpPr>
          <p:nvPr>
            <p:ph type="title"/>
          </p:nvPr>
        </p:nvSpPr>
        <p:spPr/>
        <p:txBody>
          <a:bodyPr/>
          <a:lstStyle/>
          <a:p>
            <a:r>
              <a:rPr lang="en-US" dirty="0"/>
              <a:t>Auto watering system (code)</a:t>
            </a:r>
          </a:p>
        </p:txBody>
      </p:sp>
      <p:sp>
        <p:nvSpPr>
          <p:cNvPr id="3" name="Content Placeholder 2">
            <a:extLst>
              <a:ext uri="{FF2B5EF4-FFF2-40B4-BE49-F238E27FC236}">
                <a16:creationId xmlns:a16="http://schemas.microsoft.com/office/drawing/2014/main" id="{E858996A-40AD-DCCD-3F8C-DDB7571E3883}"/>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 the setup function runs once when you press reset or power the board</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 initialize digital pin LED_BUILTIN as an output.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LED_BUILTIN,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the loop function runs over and over again forever</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wait for a second</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humidity1 = </a:t>
            </a:r>
            <a:r>
              <a:rPr lang="en-US" b="0" dirty="0" err="1">
                <a:solidFill>
                  <a:srgbClr val="D35400"/>
                </a:solidFill>
                <a:effectLst/>
                <a:latin typeface="Consolas" panose="020B0609020204030204" pitchFamily="49" charset="0"/>
              </a:rPr>
              <a:t>analogRead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"humidity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humidity1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 if dry (0 is very wet, 1024 is very dry), inject water. et </a:t>
            </a:r>
            <a:r>
              <a:rPr lang="en-US" b="0" dirty="0" err="1">
                <a:solidFill>
                  <a:srgbClr val="95A5A6"/>
                </a:solidFill>
                <a:effectLst/>
                <a:latin typeface="Consolas" panose="020B0609020204030204" pitchFamily="49" charset="0"/>
              </a:rPr>
              <a:t>threashold</a:t>
            </a:r>
            <a:r>
              <a:rPr lang="en-US" b="0" dirty="0">
                <a:solidFill>
                  <a:srgbClr val="95A5A6"/>
                </a:solidFill>
                <a:effectLst/>
                <a:latin typeface="Consolas" panose="020B0609020204030204" pitchFamily="49" charset="0"/>
              </a:rPr>
              <a:t> = 500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humidity1 &gt; </a:t>
            </a:r>
            <a:r>
              <a:rPr lang="en-US" b="0" dirty="0">
                <a:solidFill>
                  <a:srgbClr val="005C5F"/>
                </a:solidFill>
                <a:effectLst/>
                <a:latin typeface="Consolas" panose="020B0609020204030204" pitchFamily="49" charset="0"/>
              </a:rPr>
              <a:t>500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7</a:t>
            </a:r>
            <a:r>
              <a:rPr lang="en-US" b="0" dirty="0">
                <a:solidFill>
                  <a:srgbClr val="4E5B61"/>
                </a:solidFill>
                <a:effectLst/>
                <a:latin typeface="Consolas" panose="020B0609020204030204" pitchFamily="49" charset="0"/>
              </a:rPr>
              <a:t>,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7</a:t>
            </a:r>
            <a:r>
              <a:rPr lang="en-US" b="0" dirty="0">
                <a:solidFill>
                  <a:srgbClr val="4E5B61"/>
                </a:solidFill>
                <a:effectLst/>
                <a:latin typeface="Consolas" panose="020B0609020204030204" pitchFamily="49" charset="0"/>
              </a:rPr>
              <a:t>,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a:t>
            </a:r>
            <a:r>
              <a:rPr lang="en-US" b="0" dirty="0">
                <a:solidFill>
                  <a:srgbClr val="4E5B61"/>
                </a:solidFill>
                <a:effectLst/>
                <a:latin typeface="Consolas" panose="020B0609020204030204" pitchFamily="49" charset="0"/>
              </a:rPr>
              <a:t>,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2CF40B3A-FADD-B000-BA84-4594F034C773}"/>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8663CBBE-1765-638C-13D4-416EF61C9168}"/>
              </a:ext>
            </a:extLst>
          </p:cNvPr>
          <p:cNvSpPr>
            <a:spLocks noGrp="1"/>
          </p:cNvSpPr>
          <p:nvPr>
            <p:ph type="sldNum" sz="quarter" idx="12"/>
          </p:nvPr>
        </p:nvSpPr>
        <p:spPr/>
        <p:txBody>
          <a:bodyPr/>
          <a:lstStyle/>
          <a:p>
            <a:fld id="{631F0FDA-441F-40A7-A3B9-C27C9EEEED98}" type="slidenum">
              <a:rPr lang="en-US" smtClean="0"/>
              <a:t>132</a:t>
            </a:fld>
            <a:endParaRPr lang="en-US"/>
          </a:p>
        </p:txBody>
      </p:sp>
    </p:spTree>
    <p:extLst>
      <p:ext uri="{BB962C8B-B14F-4D97-AF65-F5344CB8AC3E}">
        <p14:creationId xmlns:p14="http://schemas.microsoft.com/office/powerpoint/2010/main" val="76388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4D0E-C6FF-14D1-2C33-6B5B449A5225}"/>
              </a:ext>
            </a:extLst>
          </p:cNvPr>
          <p:cNvSpPr>
            <a:spLocks noGrp="1"/>
          </p:cNvSpPr>
          <p:nvPr>
            <p:ph type="title"/>
          </p:nvPr>
        </p:nvSpPr>
        <p:spPr/>
        <p:txBody>
          <a:bodyPr/>
          <a:lstStyle/>
          <a:p>
            <a:r>
              <a:rPr lang="en-US" dirty="0"/>
              <a:t>PWM_test1 by interrupt using </a:t>
            </a:r>
            <a:r>
              <a:rPr lang="en-US" dirty="0" err="1"/>
              <a:t>TimerOne</a:t>
            </a:r>
            <a:endParaRPr lang="en-US" dirty="0"/>
          </a:p>
        </p:txBody>
      </p:sp>
      <p:sp>
        <p:nvSpPr>
          <p:cNvPr id="3" name="Content Placeholder 2">
            <a:extLst>
              <a:ext uri="{FF2B5EF4-FFF2-40B4-BE49-F238E27FC236}">
                <a16:creationId xmlns:a16="http://schemas.microsoft.com/office/drawing/2014/main" id="{25A34726-DBBA-EA65-CC69-692DC30FE0F7}"/>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//https://www.arduino.cc/reference/en/libraries/timerone/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//IDE/Examples/</a:t>
            </a:r>
            <a:r>
              <a:rPr lang="en-US" b="0" dirty="0" err="1">
                <a:solidFill>
                  <a:srgbClr val="95A5A6"/>
                </a:solidFill>
                <a:effectLst/>
                <a:latin typeface="Consolas" panose="020B0609020204030204" pitchFamily="49" charset="0"/>
              </a:rPr>
              <a:t>Timerone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Fanspeed</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TimerOne.h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This example creates a PWM signal with 25 kHz carrier.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Arduino's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gives you PWM output, but no control over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carrier frequency.  The default frequency is low, typically 490 or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3920 Hz.  Sometimes you may need a faster carrier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The specification for 4-wire PWM fans recommends a 25 kHz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and allows 21 to 28 kHz.  The default from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might work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with some fans, but to follow the specification we need 25 kHz.</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http://www.formfactors.org/developer/specs/REV1_2_Public.pdf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Connect the PWM pin to the fan's control wire (usually blue).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board's ground must be connected to the fan's ground, and the fan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needs +12 volt power from the computer or a separate power supply.</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fanPin</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9</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initialize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40 us = 25 kHz</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slowly increase the PWM fan speed</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min_speed</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50.0</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can find this by trial-and-error</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for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err="1">
                <a:solidFill>
                  <a:srgbClr val="4E5B61"/>
                </a:solidFill>
                <a:effectLst/>
                <a:latin typeface="Consolas" panose="020B0609020204030204" pitchFamily="49" charset="0"/>
              </a:rPr>
              <a:t>min_speed</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100.0</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"PWM Fan, Duty Cycle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pwm</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fanPin</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1023</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500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F3519243-758E-E940-8601-39A4E93C7968}"/>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843E20DA-847D-1835-1B5A-6219789E5D0C}"/>
              </a:ext>
            </a:extLst>
          </p:cNvPr>
          <p:cNvSpPr>
            <a:spLocks noGrp="1"/>
          </p:cNvSpPr>
          <p:nvPr>
            <p:ph type="sldNum" sz="quarter" idx="12"/>
          </p:nvPr>
        </p:nvSpPr>
        <p:spPr/>
        <p:txBody>
          <a:bodyPr/>
          <a:lstStyle/>
          <a:p>
            <a:fld id="{631F0FDA-441F-40A7-A3B9-C27C9EEEED98}" type="slidenum">
              <a:rPr lang="en-US" smtClean="0"/>
              <a:t>14</a:t>
            </a:fld>
            <a:endParaRPr lang="en-US"/>
          </a:p>
        </p:txBody>
      </p:sp>
    </p:spTree>
    <p:extLst>
      <p:ext uri="{BB962C8B-B14F-4D97-AF65-F5344CB8AC3E}">
        <p14:creationId xmlns:p14="http://schemas.microsoft.com/office/powerpoint/2010/main" val="3006551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91B1-52AF-C7F9-EC45-661E9D09FFB6}"/>
              </a:ext>
            </a:extLst>
          </p:cNvPr>
          <p:cNvSpPr>
            <a:spLocks noGrp="1"/>
          </p:cNvSpPr>
          <p:nvPr>
            <p:ph type="title"/>
          </p:nvPr>
        </p:nvSpPr>
        <p:spPr/>
        <p:txBody>
          <a:bodyPr>
            <a:noAutofit/>
          </a:bodyPr>
          <a:lstStyle/>
          <a:p>
            <a:r>
              <a:rPr lang="en-US" sz="3200" dirty="0"/>
              <a:t>PWM test2: drive motor , speed controlled (one side) by V.R. thru. A0,</a:t>
            </a:r>
            <a:br>
              <a:rPr lang="en-US" sz="3200" dirty="0"/>
            </a:br>
            <a:r>
              <a:rPr lang="en-US" sz="3200" dirty="0"/>
              <a:t>based on </a:t>
            </a:r>
            <a:r>
              <a:rPr lang="en-US" sz="3200" dirty="0" err="1"/>
              <a:t>timerOne</a:t>
            </a:r>
            <a:r>
              <a:rPr lang="en-US" sz="3200" dirty="0"/>
              <a:t> (interrupt)</a:t>
            </a:r>
          </a:p>
        </p:txBody>
      </p:sp>
      <p:sp>
        <p:nvSpPr>
          <p:cNvPr id="3" name="Content Placeholder 2">
            <a:extLst>
              <a:ext uri="{FF2B5EF4-FFF2-40B4-BE49-F238E27FC236}">
                <a16:creationId xmlns:a16="http://schemas.microsoft.com/office/drawing/2014/main" id="{94736008-170C-D78F-33D6-73E4CC641FBC}"/>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//https://www.arduino.cc/reference/en/libraries/timerone/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//IDE/Examples/</a:t>
            </a:r>
            <a:r>
              <a:rPr lang="en-US" b="0" dirty="0" err="1">
                <a:solidFill>
                  <a:srgbClr val="95A5A6"/>
                </a:solidFill>
                <a:effectLst/>
                <a:latin typeface="Consolas" panose="020B0609020204030204" pitchFamily="49" charset="0"/>
              </a:rPr>
              <a:t>Timerone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Fanspeed</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TimerOne.h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This example creates a PWM signal with 25 kHz carrier.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Arduino's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gives you PWM output, but no control over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carrier frequency.  The default frequency is low, typically 490 or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3920 Hz.  Sometimes you may need a faster carrier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The specification for 4-wire PWM fans recommends a 25 kHz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and allows 21 to 28 kHz.  The default from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might work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with some fans, but to follow the specification we need 25 kHz.</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http://www.formfactors.org/developer/specs/REV1_2_Public.pdf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Connect the PWM pin to the fan's control wire (usually blue).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board's ground must be connected to the fan's ground, and the fan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needs +12 volt power from the computer or a separate power supply.</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fanPin</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9</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initialize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40 us = 25 kHz</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slowly increase the PWM fan speed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float </a:t>
            </a:r>
            <a:r>
              <a:rPr lang="en-US" b="0" dirty="0" err="1">
                <a:solidFill>
                  <a:srgbClr val="95A5A6"/>
                </a:solidFill>
                <a:effectLst/>
                <a:latin typeface="Consolas" panose="020B0609020204030204" pitchFamily="49" charset="0"/>
              </a:rPr>
              <a:t>min_speed</a:t>
            </a:r>
            <a:r>
              <a:rPr lang="en-US" b="0" dirty="0">
                <a:solidFill>
                  <a:srgbClr val="95A5A6"/>
                </a:solidFill>
                <a:effectLst/>
                <a:latin typeface="Consolas" panose="020B0609020204030204" pitchFamily="49" charset="0"/>
              </a:rPr>
              <a:t> = 50.0;  // can find this by trial-and-error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for (float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 = 70;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 &lt; 100.0;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("PWM Fan, Duty Cycle =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Serial.println</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Timer1.pwm(</a:t>
            </a:r>
            <a:r>
              <a:rPr lang="en-US" b="0" dirty="0" err="1">
                <a:solidFill>
                  <a:srgbClr val="95A5A6"/>
                </a:solidFill>
                <a:effectLst/>
                <a:latin typeface="Consolas" panose="020B0609020204030204" pitchFamily="49" charset="0"/>
              </a:rPr>
              <a:t>fanPin</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 / 100) * 1023);</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delay(500);</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float input =  </a:t>
            </a:r>
            <a:r>
              <a:rPr lang="en-US" b="0" dirty="0" err="1">
                <a:solidFill>
                  <a:srgbClr val="95A5A6"/>
                </a:solidFill>
                <a:effectLst/>
                <a:latin typeface="Consolas" panose="020B0609020204030204" pitchFamily="49" charset="0"/>
              </a:rPr>
              <a:t>analogRead</a:t>
            </a:r>
            <a:r>
              <a:rPr lang="en-US" b="0" dirty="0">
                <a:solidFill>
                  <a:srgbClr val="95A5A6"/>
                </a:solidFill>
                <a:effectLst/>
                <a:latin typeface="Consolas" panose="020B0609020204030204" pitchFamily="49" charset="0"/>
              </a:rPr>
              <a:t>(A0);//</a:t>
            </a:r>
            <a:r>
              <a:rPr lang="en-US" b="0" dirty="0" err="1">
                <a:solidFill>
                  <a:srgbClr val="95A5A6"/>
                </a:solidFill>
                <a:effectLst/>
                <a:latin typeface="Consolas" panose="020B0609020204030204" pitchFamily="49" charset="0"/>
              </a:rPr>
              <a:t>convet</a:t>
            </a:r>
            <a:r>
              <a:rPr lang="en-US" b="0" dirty="0">
                <a:solidFill>
                  <a:srgbClr val="95A5A6"/>
                </a:solidFill>
                <a:effectLst/>
                <a:latin typeface="Consolas" panose="020B0609020204030204" pitchFamily="49" charset="0"/>
              </a:rPr>
              <a:t> to 0-99, </a:t>
            </a:r>
            <a:r>
              <a:rPr lang="en-US" b="0" dirty="0" err="1">
                <a:solidFill>
                  <a:srgbClr val="95A5A6"/>
                </a:solidFill>
                <a:effectLst/>
                <a:latin typeface="Consolas" panose="020B0609020204030204" pitchFamily="49" charset="0"/>
              </a:rPr>
              <a:t>analogRead</a:t>
            </a:r>
            <a:r>
              <a:rPr lang="en-US" b="0" dirty="0">
                <a:solidFill>
                  <a:srgbClr val="95A5A6"/>
                </a:solidFill>
                <a:effectLst/>
                <a:latin typeface="Consolas" panose="020B0609020204030204" pitchFamily="49" charset="0"/>
              </a:rPr>
              <a:t> range 0-1023, from 0 to 5V</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float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=(input/1024)*100;</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float</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analogRead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1024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convet</a:t>
            </a:r>
            <a:r>
              <a:rPr lang="en-US" b="0" dirty="0">
                <a:solidFill>
                  <a:srgbClr val="95A5A6"/>
                </a:solidFill>
                <a:effectLst/>
                <a:latin typeface="Consolas" panose="020B0609020204030204" pitchFamily="49" charset="0"/>
              </a:rPr>
              <a:t> to 0-99,analogRead :0-1023</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"PWM Fan, Duty Cycle in %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pwm</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fanPin</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1023</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C5CA2B69-F250-D0D8-F404-8D3247DD7A95}"/>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4703825E-F51F-6781-B478-BBAF829229D7}"/>
              </a:ext>
            </a:extLst>
          </p:cNvPr>
          <p:cNvSpPr>
            <a:spLocks noGrp="1"/>
          </p:cNvSpPr>
          <p:nvPr>
            <p:ph type="sldNum" sz="quarter" idx="12"/>
          </p:nvPr>
        </p:nvSpPr>
        <p:spPr/>
        <p:txBody>
          <a:bodyPr/>
          <a:lstStyle/>
          <a:p>
            <a:fld id="{631F0FDA-441F-40A7-A3B9-C27C9EEEED98}" type="slidenum">
              <a:rPr lang="en-US" smtClean="0"/>
              <a:t>15</a:t>
            </a:fld>
            <a:endParaRPr lang="en-US"/>
          </a:p>
        </p:txBody>
      </p:sp>
      <p:sp>
        <p:nvSpPr>
          <p:cNvPr id="7" name="Rectangle 6">
            <a:extLst>
              <a:ext uri="{FF2B5EF4-FFF2-40B4-BE49-F238E27FC236}">
                <a16:creationId xmlns:a16="http://schemas.microsoft.com/office/drawing/2014/main" id="{827D2CE0-2601-55E5-F670-A290C1307244}"/>
              </a:ext>
            </a:extLst>
          </p:cNvPr>
          <p:cNvSpPr/>
          <p:nvPr/>
        </p:nvSpPr>
        <p:spPr>
          <a:xfrm>
            <a:off x="5324475" y="1895475"/>
            <a:ext cx="1514475" cy="2600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CA47E00-2122-061A-0207-AE68CA42463B}"/>
              </a:ext>
            </a:extLst>
          </p:cNvPr>
          <p:cNvSpPr txBox="1"/>
          <p:nvPr/>
        </p:nvSpPr>
        <p:spPr>
          <a:xfrm>
            <a:off x="6099331" y="2092504"/>
            <a:ext cx="776175" cy="2308324"/>
          </a:xfrm>
          <a:prstGeom prst="rect">
            <a:avLst/>
          </a:prstGeom>
          <a:noFill/>
        </p:spPr>
        <p:txBody>
          <a:bodyPr wrap="none" rtlCol="0">
            <a:spAutoFit/>
          </a:bodyPr>
          <a:lstStyle/>
          <a:p>
            <a:endParaRPr lang="en-US" dirty="0"/>
          </a:p>
          <a:p>
            <a:r>
              <a:rPr lang="en-US" dirty="0"/>
              <a:t>A0</a:t>
            </a:r>
          </a:p>
          <a:p>
            <a:endParaRPr lang="en-US" dirty="0"/>
          </a:p>
          <a:p>
            <a:endParaRPr lang="en-US" dirty="0"/>
          </a:p>
          <a:p>
            <a:endParaRPr lang="en-US" dirty="0"/>
          </a:p>
          <a:p>
            <a:endParaRPr lang="en-US" dirty="0"/>
          </a:p>
          <a:p>
            <a:endParaRPr lang="en-US" dirty="0"/>
          </a:p>
          <a:p>
            <a:r>
              <a:rPr lang="en-US" dirty="0"/>
              <a:t>GPIO9</a:t>
            </a:r>
          </a:p>
        </p:txBody>
      </p:sp>
      <p:cxnSp>
        <p:nvCxnSpPr>
          <p:cNvPr id="10" name="Straight Arrow Connector 9">
            <a:extLst>
              <a:ext uri="{FF2B5EF4-FFF2-40B4-BE49-F238E27FC236}">
                <a16:creationId xmlns:a16="http://schemas.microsoft.com/office/drawing/2014/main" id="{179B49E7-6CAA-B0D3-55E8-C89417591414}"/>
              </a:ext>
            </a:extLst>
          </p:cNvPr>
          <p:cNvCxnSpPr/>
          <p:nvPr/>
        </p:nvCxnSpPr>
        <p:spPr>
          <a:xfrm flipH="1">
            <a:off x="6838950" y="2619375"/>
            <a:ext cx="638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B013806-76A8-C00D-3A57-F22271F61F98}"/>
              </a:ext>
            </a:extLst>
          </p:cNvPr>
          <p:cNvSpPr/>
          <p:nvPr/>
        </p:nvSpPr>
        <p:spPr>
          <a:xfrm>
            <a:off x="7458187" y="2209800"/>
            <a:ext cx="171338" cy="8191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C93A788-A5C9-AA21-F1AB-FC876C948F27}"/>
              </a:ext>
            </a:extLst>
          </p:cNvPr>
          <p:cNvCxnSpPr/>
          <p:nvPr/>
        </p:nvCxnSpPr>
        <p:spPr>
          <a:xfrm flipV="1">
            <a:off x="7315200" y="2343150"/>
            <a:ext cx="657225" cy="55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1D79A0-61A5-2844-440A-F22F9BEFA94A}"/>
              </a:ext>
            </a:extLst>
          </p:cNvPr>
          <p:cNvSpPr txBox="1"/>
          <p:nvPr/>
        </p:nvSpPr>
        <p:spPr>
          <a:xfrm>
            <a:off x="7327290" y="1414544"/>
            <a:ext cx="433132" cy="369332"/>
          </a:xfrm>
          <a:prstGeom prst="rect">
            <a:avLst/>
          </a:prstGeom>
          <a:noFill/>
        </p:spPr>
        <p:txBody>
          <a:bodyPr wrap="none" rtlCol="0">
            <a:spAutoFit/>
          </a:bodyPr>
          <a:lstStyle/>
          <a:p>
            <a:r>
              <a:rPr lang="en-US" dirty="0"/>
              <a:t>5V</a:t>
            </a:r>
          </a:p>
        </p:txBody>
      </p:sp>
      <p:sp>
        <p:nvSpPr>
          <p:cNvPr id="17" name="TextBox 16">
            <a:extLst>
              <a:ext uri="{FF2B5EF4-FFF2-40B4-BE49-F238E27FC236}">
                <a16:creationId xmlns:a16="http://schemas.microsoft.com/office/drawing/2014/main" id="{E11D7384-5C78-E733-160B-0F4F7B870FB6}"/>
              </a:ext>
            </a:extLst>
          </p:cNvPr>
          <p:cNvSpPr txBox="1"/>
          <p:nvPr/>
        </p:nvSpPr>
        <p:spPr>
          <a:xfrm>
            <a:off x="7294087" y="3355219"/>
            <a:ext cx="622286" cy="369332"/>
          </a:xfrm>
          <a:prstGeom prst="rect">
            <a:avLst/>
          </a:prstGeom>
          <a:noFill/>
        </p:spPr>
        <p:txBody>
          <a:bodyPr wrap="none" rtlCol="0">
            <a:spAutoFit/>
          </a:bodyPr>
          <a:lstStyle/>
          <a:p>
            <a:r>
              <a:rPr lang="en-US" dirty="0"/>
              <a:t>GND</a:t>
            </a:r>
          </a:p>
        </p:txBody>
      </p:sp>
      <p:cxnSp>
        <p:nvCxnSpPr>
          <p:cNvPr id="19" name="Straight Connector 18">
            <a:extLst>
              <a:ext uri="{FF2B5EF4-FFF2-40B4-BE49-F238E27FC236}">
                <a16:creationId xmlns:a16="http://schemas.microsoft.com/office/drawing/2014/main" id="{C215E014-D241-EED8-19C5-438E5AB9C279}"/>
              </a:ext>
            </a:extLst>
          </p:cNvPr>
          <p:cNvCxnSpPr>
            <a:cxnSpLocks/>
          </p:cNvCxnSpPr>
          <p:nvPr/>
        </p:nvCxnSpPr>
        <p:spPr>
          <a:xfrm>
            <a:off x="7543856" y="1690689"/>
            <a:ext cx="0" cy="519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1C625-769E-AB69-AEB9-9B4497755FD1}"/>
              </a:ext>
            </a:extLst>
          </p:cNvPr>
          <p:cNvCxnSpPr>
            <a:cxnSpLocks/>
          </p:cNvCxnSpPr>
          <p:nvPr/>
        </p:nvCxnSpPr>
        <p:spPr>
          <a:xfrm>
            <a:off x="7543856" y="3071814"/>
            <a:ext cx="0" cy="519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581CFB-C29F-28A0-5B68-9BC45173D261}"/>
              </a:ext>
            </a:extLst>
          </p:cNvPr>
          <p:cNvCxnSpPr/>
          <p:nvPr/>
        </p:nvCxnSpPr>
        <p:spPr>
          <a:xfrm>
            <a:off x="6834506" y="4171950"/>
            <a:ext cx="3307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DB22F9C-493D-DA2C-7A9C-B994D76965DF}"/>
              </a:ext>
            </a:extLst>
          </p:cNvPr>
          <p:cNvSpPr/>
          <p:nvPr/>
        </p:nvSpPr>
        <p:spPr>
          <a:xfrm>
            <a:off x="7183780" y="3876675"/>
            <a:ext cx="988669" cy="2031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261C54F-2469-907F-E88D-34DAC45ED762}"/>
              </a:ext>
            </a:extLst>
          </p:cNvPr>
          <p:cNvSpPr txBox="1"/>
          <p:nvPr/>
        </p:nvSpPr>
        <p:spPr>
          <a:xfrm>
            <a:off x="7165238" y="4007956"/>
            <a:ext cx="1051570" cy="1754326"/>
          </a:xfrm>
          <a:prstGeom prst="rect">
            <a:avLst/>
          </a:prstGeom>
          <a:noFill/>
        </p:spPr>
        <p:txBody>
          <a:bodyPr wrap="none" rtlCol="0">
            <a:spAutoFit/>
          </a:bodyPr>
          <a:lstStyle/>
          <a:p>
            <a:r>
              <a:rPr lang="en-US" dirty="0"/>
              <a:t>IN1</a:t>
            </a:r>
          </a:p>
          <a:p>
            <a:endParaRPr lang="en-US" dirty="0"/>
          </a:p>
          <a:p>
            <a:r>
              <a:rPr lang="en-US" dirty="0"/>
              <a:t>IN2</a:t>
            </a:r>
          </a:p>
          <a:p>
            <a:r>
              <a:rPr lang="en-US" dirty="0"/>
              <a:t>H-bridge </a:t>
            </a:r>
          </a:p>
          <a:p>
            <a:r>
              <a:rPr lang="en-US" dirty="0"/>
              <a:t>L298</a:t>
            </a:r>
          </a:p>
          <a:p>
            <a:endParaRPr lang="en-US" dirty="0"/>
          </a:p>
        </p:txBody>
      </p:sp>
      <p:sp>
        <p:nvSpPr>
          <p:cNvPr id="27" name="TextBox 26">
            <a:extLst>
              <a:ext uri="{FF2B5EF4-FFF2-40B4-BE49-F238E27FC236}">
                <a16:creationId xmlns:a16="http://schemas.microsoft.com/office/drawing/2014/main" id="{DD63F5E2-4A2A-63D6-0116-1C5DCEC98277}"/>
              </a:ext>
            </a:extLst>
          </p:cNvPr>
          <p:cNvSpPr txBox="1"/>
          <p:nvPr/>
        </p:nvSpPr>
        <p:spPr>
          <a:xfrm>
            <a:off x="6230654" y="4490522"/>
            <a:ext cx="622286" cy="369332"/>
          </a:xfrm>
          <a:prstGeom prst="rect">
            <a:avLst/>
          </a:prstGeom>
          <a:noFill/>
        </p:spPr>
        <p:txBody>
          <a:bodyPr wrap="none" rtlCol="0">
            <a:spAutoFit/>
          </a:bodyPr>
          <a:lstStyle/>
          <a:p>
            <a:r>
              <a:rPr lang="en-US" dirty="0"/>
              <a:t>GND</a:t>
            </a:r>
          </a:p>
        </p:txBody>
      </p:sp>
      <p:cxnSp>
        <p:nvCxnSpPr>
          <p:cNvPr id="28" name="Straight Arrow Connector 27">
            <a:extLst>
              <a:ext uri="{FF2B5EF4-FFF2-40B4-BE49-F238E27FC236}">
                <a16:creationId xmlns:a16="http://schemas.microsoft.com/office/drawing/2014/main" id="{CE2C2AF0-6D42-D34F-5D5E-F1CED7104D78}"/>
              </a:ext>
            </a:extLst>
          </p:cNvPr>
          <p:cNvCxnSpPr/>
          <p:nvPr/>
        </p:nvCxnSpPr>
        <p:spPr>
          <a:xfrm>
            <a:off x="6866930" y="4675188"/>
            <a:ext cx="3307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538BDD7-BC43-EDAA-2C19-6A36733AA7BF}"/>
              </a:ext>
            </a:extLst>
          </p:cNvPr>
          <p:cNvSpPr/>
          <p:nvPr/>
        </p:nvSpPr>
        <p:spPr>
          <a:xfrm>
            <a:off x="8286749" y="4578225"/>
            <a:ext cx="857251" cy="11902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FFF97CB-3A40-14AC-5DBC-5A79E0FC653B}"/>
              </a:ext>
            </a:extLst>
          </p:cNvPr>
          <p:cNvSpPr txBox="1"/>
          <p:nvPr/>
        </p:nvSpPr>
        <p:spPr>
          <a:xfrm>
            <a:off x="8325203" y="4711701"/>
            <a:ext cx="780342" cy="923330"/>
          </a:xfrm>
          <a:prstGeom prst="rect">
            <a:avLst/>
          </a:prstGeom>
          <a:noFill/>
        </p:spPr>
        <p:txBody>
          <a:bodyPr wrap="none" rtlCol="0">
            <a:spAutoFit/>
          </a:bodyPr>
          <a:lstStyle/>
          <a:p>
            <a:r>
              <a:rPr lang="en-US" dirty="0"/>
              <a:t>DC</a:t>
            </a:r>
          </a:p>
          <a:p>
            <a:r>
              <a:rPr lang="en-US" dirty="0"/>
              <a:t>Motor</a:t>
            </a:r>
          </a:p>
          <a:p>
            <a:endParaRPr lang="en-US" dirty="0"/>
          </a:p>
        </p:txBody>
      </p:sp>
      <p:sp>
        <p:nvSpPr>
          <p:cNvPr id="33" name="Freeform: Shape 32">
            <a:extLst>
              <a:ext uri="{FF2B5EF4-FFF2-40B4-BE49-F238E27FC236}">
                <a16:creationId xmlns:a16="http://schemas.microsoft.com/office/drawing/2014/main" id="{6D2E092B-36BD-CBDB-CE52-089B07E002C4}"/>
              </a:ext>
            </a:extLst>
          </p:cNvPr>
          <p:cNvSpPr/>
          <p:nvPr/>
        </p:nvSpPr>
        <p:spPr>
          <a:xfrm>
            <a:off x="8162925" y="4038600"/>
            <a:ext cx="733425" cy="590550"/>
          </a:xfrm>
          <a:custGeom>
            <a:avLst/>
            <a:gdLst>
              <a:gd name="connsiteX0" fmla="*/ 0 w 733425"/>
              <a:gd name="connsiteY0" fmla="*/ 0 h 590550"/>
              <a:gd name="connsiteX1" fmla="*/ 733425 w 733425"/>
              <a:gd name="connsiteY1" fmla="*/ 9525 h 590550"/>
              <a:gd name="connsiteX2" fmla="*/ 723900 w 733425"/>
              <a:gd name="connsiteY2" fmla="*/ 590550 h 590550"/>
              <a:gd name="connsiteX3" fmla="*/ 695325 w 733425"/>
              <a:gd name="connsiteY3" fmla="*/ 571500 h 590550"/>
            </a:gdLst>
            <a:ahLst/>
            <a:cxnLst>
              <a:cxn ang="0">
                <a:pos x="connsiteX0" y="connsiteY0"/>
              </a:cxn>
              <a:cxn ang="0">
                <a:pos x="connsiteX1" y="connsiteY1"/>
              </a:cxn>
              <a:cxn ang="0">
                <a:pos x="connsiteX2" y="connsiteY2"/>
              </a:cxn>
              <a:cxn ang="0">
                <a:pos x="connsiteX3" y="connsiteY3"/>
              </a:cxn>
            </a:cxnLst>
            <a:rect l="l" t="t" r="r" b="b"/>
            <a:pathLst>
              <a:path w="733425" h="590550">
                <a:moveTo>
                  <a:pt x="0" y="0"/>
                </a:moveTo>
                <a:lnTo>
                  <a:pt x="733425" y="9525"/>
                </a:lnTo>
                <a:lnTo>
                  <a:pt x="723900" y="590550"/>
                </a:lnTo>
                <a:lnTo>
                  <a:pt x="695325" y="5715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22D314-682A-5179-3378-49533689DD30}"/>
              </a:ext>
            </a:extLst>
          </p:cNvPr>
          <p:cNvSpPr/>
          <p:nvPr/>
        </p:nvSpPr>
        <p:spPr>
          <a:xfrm>
            <a:off x="8144230" y="4195247"/>
            <a:ext cx="441062" cy="433903"/>
          </a:xfrm>
          <a:custGeom>
            <a:avLst/>
            <a:gdLst>
              <a:gd name="connsiteX0" fmla="*/ 0 w 733425"/>
              <a:gd name="connsiteY0" fmla="*/ 0 h 590550"/>
              <a:gd name="connsiteX1" fmla="*/ 733425 w 733425"/>
              <a:gd name="connsiteY1" fmla="*/ 9525 h 590550"/>
              <a:gd name="connsiteX2" fmla="*/ 723900 w 733425"/>
              <a:gd name="connsiteY2" fmla="*/ 590550 h 590550"/>
              <a:gd name="connsiteX3" fmla="*/ 695325 w 733425"/>
              <a:gd name="connsiteY3" fmla="*/ 571500 h 590550"/>
            </a:gdLst>
            <a:ahLst/>
            <a:cxnLst>
              <a:cxn ang="0">
                <a:pos x="connsiteX0" y="connsiteY0"/>
              </a:cxn>
              <a:cxn ang="0">
                <a:pos x="connsiteX1" y="connsiteY1"/>
              </a:cxn>
              <a:cxn ang="0">
                <a:pos x="connsiteX2" y="connsiteY2"/>
              </a:cxn>
              <a:cxn ang="0">
                <a:pos x="connsiteX3" y="connsiteY3"/>
              </a:cxn>
            </a:cxnLst>
            <a:rect l="l" t="t" r="r" b="b"/>
            <a:pathLst>
              <a:path w="733425" h="590550">
                <a:moveTo>
                  <a:pt x="0" y="0"/>
                </a:moveTo>
                <a:lnTo>
                  <a:pt x="733425" y="9525"/>
                </a:lnTo>
                <a:lnTo>
                  <a:pt x="723900" y="590550"/>
                </a:lnTo>
                <a:lnTo>
                  <a:pt x="695325" y="5715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C089800-DE58-45AF-C80A-71D321CAFBAC}"/>
              </a:ext>
            </a:extLst>
          </p:cNvPr>
          <p:cNvSpPr txBox="1"/>
          <p:nvPr/>
        </p:nvSpPr>
        <p:spPr>
          <a:xfrm>
            <a:off x="5341144" y="1997532"/>
            <a:ext cx="1345406" cy="646331"/>
          </a:xfrm>
          <a:prstGeom prst="rect">
            <a:avLst/>
          </a:prstGeom>
          <a:noFill/>
        </p:spPr>
        <p:txBody>
          <a:bodyPr wrap="square">
            <a:spAutoFit/>
          </a:bodyPr>
          <a:lstStyle/>
          <a:p>
            <a:r>
              <a:rPr lang="en-US" dirty="0"/>
              <a:t>Arduino</a:t>
            </a:r>
          </a:p>
          <a:p>
            <a:r>
              <a:rPr lang="en-US" dirty="0"/>
              <a:t>UNO</a:t>
            </a:r>
          </a:p>
        </p:txBody>
      </p:sp>
      <p:sp>
        <p:nvSpPr>
          <p:cNvPr id="37" name="TextBox 36">
            <a:extLst>
              <a:ext uri="{FF2B5EF4-FFF2-40B4-BE49-F238E27FC236}">
                <a16:creationId xmlns:a16="http://schemas.microsoft.com/office/drawing/2014/main" id="{DC6A74B6-DA95-FA4D-2D7B-B476CCD5CAF3}"/>
              </a:ext>
            </a:extLst>
          </p:cNvPr>
          <p:cNvSpPr txBox="1"/>
          <p:nvPr/>
        </p:nvSpPr>
        <p:spPr>
          <a:xfrm>
            <a:off x="7637222" y="2509837"/>
            <a:ext cx="894797" cy="369332"/>
          </a:xfrm>
          <a:prstGeom prst="rect">
            <a:avLst/>
          </a:prstGeom>
          <a:noFill/>
        </p:spPr>
        <p:txBody>
          <a:bodyPr wrap="none" rtlCol="0">
            <a:spAutoFit/>
          </a:bodyPr>
          <a:lstStyle/>
          <a:p>
            <a:r>
              <a:rPr lang="en-US" dirty="0"/>
              <a:t>10K</a:t>
            </a:r>
            <a:r>
              <a:rPr lang="en-US" dirty="0">
                <a:sym typeface="Symbol" panose="05050102010706020507" pitchFamily="18" charset="2"/>
              </a:rPr>
              <a:t></a:t>
            </a:r>
            <a:r>
              <a:rPr lang="en-US" dirty="0"/>
              <a:t> B</a:t>
            </a:r>
          </a:p>
        </p:txBody>
      </p:sp>
    </p:spTree>
    <p:extLst>
      <p:ext uri="{BB962C8B-B14F-4D97-AF65-F5344CB8AC3E}">
        <p14:creationId xmlns:p14="http://schemas.microsoft.com/office/powerpoint/2010/main" val="1532235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91B1-52AF-C7F9-EC45-661E9D09FFB6}"/>
              </a:ext>
            </a:extLst>
          </p:cNvPr>
          <p:cNvSpPr>
            <a:spLocks noGrp="1"/>
          </p:cNvSpPr>
          <p:nvPr>
            <p:ph type="title"/>
          </p:nvPr>
        </p:nvSpPr>
        <p:spPr/>
        <p:txBody>
          <a:bodyPr>
            <a:noAutofit/>
          </a:bodyPr>
          <a:lstStyle/>
          <a:p>
            <a:r>
              <a:rPr lang="en-US" sz="2800" dirty="0"/>
              <a:t>PWM test3: drive motor (clockwise, anticlockwise) , speed controlled by V.R. thru. A0,</a:t>
            </a:r>
            <a:br>
              <a:rPr lang="en-US" sz="2800" dirty="0"/>
            </a:br>
            <a:r>
              <a:rPr lang="en-US" sz="2800" dirty="0"/>
              <a:t>based on </a:t>
            </a:r>
            <a:r>
              <a:rPr lang="en-US" sz="2800" dirty="0" err="1"/>
              <a:t>timerOne</a:t>
            </a:r>
            <a:r>
              <a:rPr lang="en-US" sz="2800" dirty="0"/>
              <a:t> (interrupt), (added </a:t>
            </a:r>
            <a:r>
              <a:rPr lang="en-US" sz="2800" dirty="0" err="1"/>
              <a:t>deadband</a:t>
            </a:r>
            <a:r>
              <a:rPr lang="en-US" sz="2800" dirty="0"/>
              <a:t>)</a:t>
            </a:r>
          </a:p>
        </p:txBody>
      </p:sp>
      <p:sp>
        <p:nvSpPr>
          <p:cNvPr id="3" name="Content Placeholder 2">
            <a:extLst>
              <a:ext uri="{FF2B5EF4-FFF2-40B4-BE49-F238E27FC236}">
                <a16:creationId xmlns:a16="http://schemas.microsoft.com/office/drawing/2014/main" id="{94736008-170C-D78F-33D6-73E4CC641FBC}"/>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//https://www.arduino.cc/reference/en/libraries/timerone/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//based on IDE/Examples/</a:t>
            </a:r>
            <a:r>
              <a:rPr lang="en-US" b="0" dirty="0" err="1">
                <a:solidFill>
                  <a:srgbClr val="95A5A6"/>
                </a:solidFill>
                <a:effectLst/>
                <a:latin typeface="Consolas" panose="020B0609020204030204" pitchFamily="49" charset="0"/>
              </a:rPr>
              <a:t>Timerone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Fanspeed</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TimerOne.h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This example creates a PWM signal with 25 kHz carrier.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Arduino's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gives you PWM output, but no control over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carrier frequency.  The default frequency is low, typically 490 or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3920 Hz.  Sometimes you may need a faster carrier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The specification for 4-wire PWM fans recommends a 25 kHz frequency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and allows 21 to 28 kHz.  The default from </a:t>
            </a:r>
            <a:r>
              <a:rPr lang="en-US" b="0" dirty="0" err="1">
                <a:solidFill>
                  <a:srgbClr val="95A5A6"/>
                </a:solidFill>
                <a:effectLst/>
                <a:latin typeface="Consolas" panose="020B0609020204030204" pitchFamily="49" charset="0"/>
              </a:rPr>
              <a:t>analogWrite</a:t>
            </a:r>
            <a:r>
              <a:rPr lang="en-US" b="0" dirty="0">
                <a:solidFill>
                  <a:srgbClr val="95A5A6"/>
                </a:solidFill>
                <a:effectLst/>
                <a:latin typeface="Consolas" panose="020B0609020204030204" pitchFamily="49" charset="0"/>
              </a:rPr>
              <a:t>() might work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with some fans, but to follow the specification we need 25 kHz.</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http://www.formfactors.org/developer/specs/REV1_2_Public.pdf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Connect the PWM pin to the fan's control wire (usually blue).  The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board's ground must be connected to the fan's ground, and the fan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needs +12 volt power from the computer or a separate power supply.</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fanPin1 = </a:t>
            </a:r>
            <a:r>
              <a:rPr lang="en-US" b="0" dirty="0">
                <a:solidFill>
                  <a:srgbClr val="005C5F"/>
                </a:solidFill>
                <a:effectLst/>
                <a:latin typeface="Consolas" panose="020B0609020204030204" pitchFamily="49" charset="0"/>
              </a:rPr>
              <a:t>9</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const</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fanPin2 = </a:t>
            </a:r>
            <a:r>
              <a:rPr lang="en-US" b="0" dirty="0">
                <a:solidFill>
                  <a:srgbClr val="005C5F"/>
                </a:solidFill>
                <a:effectLst/>
                <a:latin typeface="Consolas" panose="020B0609020204030204" pitchFamily="49" charset="0"/>
              </a:rPr>
              <a:t>10</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initialize</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40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40 us = 25 kHz</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void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reading = </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float</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analogRead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511.5</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5.115</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adjusted middle =0, can be fanged from -513 or +513; reading from -100 to 100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float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"reading (-100 to 100)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reading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for testing</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D35400"/>
                </a:solidFill>
                <a:effectLst/>
                <a:latin typeface="Consolas" panose="020B0609020204030204" pitchFamily="49" charset="0"/>
              </a:rPr>
              <a:t>abs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reading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deadband</a:t>
            </a:r>
            <a:r>
              <a:rPr lang="en-US" b="0" dirty="0">
                <a:solidFill>
                  <a:srgbClr val="95A5A6"/>
                </a:solidFill>
                <a:effectLst/>
                <a:latin typeface="Consolas" panose="020B0609020204030204" pitchFamily="49" charset="0"/>
              </a:rPr>
              <a:t>, within </a:t>
            </a:r>
            <a:r>
              <a:rPr lang="en-US" b="0" dirty="0" err="1">
                <a:solidFill>
                  <a:srgbClr val="95A5A6"/>
                </a:solidFill>
                <a:effectLst/>
                <a:latin typeface="Consolas" panose="020B0609020204030204" pitchFamily="49" charset="0"/>
              </a:rPr>
              <a:t>teh</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deadnabd</a:t>
            </a:r>
            <a:r>
              <a:rPr lang="en-US" b="0" dirty="0">
                <a:solidFill>
                  <a:srgbClr val="95A5A6"/>
                </a:solidFill>
                <a:effectLst/>
                <a:latin typeface="Consolas" panose="020B0609020204030204" pitchFamily="49" charset="0"/>
              </a:rPr>
              <a:t> motor is not moving</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"inside </a:t>
            </a:r>
            <a:r>
              <a:rPr lang="en-US" b="0" dirty="0" err="1">
                <a:solidFill>
                  <a:srgbClr val="005C5F"/>
                </a:solidFill>
                <a:effectLst/>
                <a:latin typeface="Consolas" panose="020B0609020204030204" pitchFamily="49" charset="0"/>
              </a:rPr>
              <a:t>deadband</a:t>
            </a:r>
            <a:r>
              <a:rPr lang="en-US" b="0" dirty="0">
                <a:solidFill>
                  <a:srgbClr val="005C5F"/>
                </a:solidFill>
                <a:effectLst/>
                <a:latin typeface="Consolas" panose="020B0609020204030204" pitchFamily="49" charset="0"/>
              </a:rPr>
              <a:t>, reading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reading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for testing</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pwm</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fanPin1,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fanPin2,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reading &gt;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//assume working range of </a:t>
            </a:r>
            <a:r>
              <a:rPr lang="en-US" b="0" dirty="0" err="1">
                <a:solidFill>
                  <a:srgbClr val="95A5A6"/>
                </a:solidFill>
                <a:effectLst/>
                <a:latin typeface="Consolas" panose="020B0609020204030204" pitchFamily="49" charset="0"/>
              </a:rPr>
              <a:t>pwm</a:t>
            </a:r>
            <a:r>
              <a:rPr lang="en-US" b="0" dirty="0">
                <a:solidFill>
                  <a:srgbClr val="95A5A6"/>
                </a:solidFill>
                <a:effectLst/>
                <a:latin typeface="Consolas" panose="020B0609020204030204" pitchFamily="49" charset="0"/>
              </a:rPr>
              <a:t> of the 1.5V motor is in the range of 70-80</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dutyCycle</a:t>
            </a:r>
            <a:r>
              <a:rPr lang="en-US" b="0" dirty="0">
                <a:solidFill>
                  <a:srgbClr val="95A5A6"/>
                </a:solidFill>
                <a:effectLst/>
                <a:latin typeface="Consolas" panose="020B0609020204030204" pitchFamily="49" charset="0"/>
              </a:rPr>
              <a:t> = (reading / 512) * 100;  //</a:t>
            </a:r>
            <a:r>
              <a:rPr lang="en-US" b="0" dirty="0" err="1">
                <a:solidFill>
                  <a:srgbClr val="95A5A6"/>
                </a:solidFill>
                <a:effectLst/>
                <a:latin typeface="Consolas" panose="020B0609020204030204" pitchFamily="49" charset="0"/>
              </a:rPr>
              <a:t>convet</a:t>
            </a:r>
            <a:r>
              <a:rPr lang="en-US" b="0" dirty="0">
                <a:solidFill>
                  <a:srgbClr val="95A5A6"/>
                </a:solidFill>
                <a:effectLst/>
                <a:latin typeface="Consolas" panose="020B0609020204030204" pitchFamily="49" charset="0"/>
              </a:rPr>
              <a:t> to 0-99,analogRead :0-1023</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reading *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70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70</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"PWM Fan (++++ normal rotation), Duty Cycle in %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pwm</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fanPin1,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1023</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fanPin2,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 reading * </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80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70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70</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"PWM Fan (---- reverse rotation), Duty Cycle in % =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Timer1</a:t>
            </a:r>
            <a:r>
              <a:rPr lang="en-US" b="0" dirty="0">
                <a:solidFill>
                  <a:srgbClr val="4E5B61"/>
                </a:solidFill>
                <a:effectLst/>
                <a:latin typeface="Consolas" panose="020B0609020204030204" pitchFamily="49" charset="0"/>
              </a:rPr>
              <a:t>.</a:t>
            </a:r>
            <a:r>
              <a:rPr lang="en-US" b="0" dirty="0">
                <a:solidFill>
                  <a:srgbClr val="D35400"/>
                </a:solidFill>
                <a:effectLst/>
                <a:latin typeface="Consolas" panose="020B0609020204030204" pitchFamily="49" charset="0"/>
              </a:rPr>
              <a:t>pwm</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fanPin2,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dutyCycle</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1023</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fanPin1, </a:t>
            </a:r>
            <a:r>
              <a:rPr lang="en-US" b="0" dirty="0">
                <a:solidFill>
                  <a:srgbClr val="005C5F"/>
                </a:solidFill>
                <a:effectLst/>
                <a:latin typeface="Consolas" panose="020B0609020204030204" pitchFamily="49" charset="0"/>
              </a:rPr>
              <a:t>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b="0" dirty="0">
              <a:solidFill>
                <a:srgbClr val="4E5B61"/>
              </a:solidFill>
              <a:effectLst/>
              <a:latin typeface="Consolas" panose="020B0609020204030204" pitchFamily="49" charset="0"/>
            </a:endParaRPr>
          </a:p>
        </p:txBody>
      </p:sp>
      <p:sp>
        <p:nvSpPr>
          <p:cNvPr id="4" name="Footer Placeholder 3">
            <a:extLst>
              <a:ext uri="{FF2B5EF4-FFF2-40B4-BE49-F238E27FC236}">
                <a16:creationId xmlns:a16="http://schemas.microsoft.com/office/drawing/2014/main" id="{C5CA2B69-F250-D0D8-F404-8D3247DD7A95}"/>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4703825E-F51F-6781-B478-BBAF829229D7}"/>
              </a:ext>
            </a:extLst>
          </p:cNvPr>
          <p:cNvSpPr>
            <a:spLocks noGrp="1"/>
          </p:cNvSpPr>
          <p:nvPr>
            <p:ph type="sldNum" sz="quarter" idx="12"/>
          </p:nvPr>
        </p:nvSpPr>
        <p:spPr/>
        <p:txBody>
          <a:bodyPr/>
          <a:lstStyle/>
          <a:p>
            <a:fld id="{631F0FDA-441F-40A7-A3B9-C27C9EEEED98}" type="slidenum">
              <a:rPr lang="en-US" smtClean="0"/>
              <a:t>16</a:t>
            </a:fld>
            <a:endParaRPr lang="en-US"/>
          </a:p>
        </p:txBody>
      </p:sp>
      <p:sp>
        <p:nvSpPr>
          <p:cNvPr id="7" name="Rectangle 6">
            <a:extLst>
              <a:ext uri="{FF2B5EF4-FFF2-40B4-BE49-F238E27FC236}">
                <a16:creationId xmlns:a16="http://schemas.microsoft.com/office/drawing/2014/main" id="{827D2CE0-2601-55E5-F670-A290C1307244}"/>
              </a:ext>
            </a:extLst>
          </p:cNvPr>
          <p:cNvSpPr/>
          <p:nvPr/>
        </p:nvSpPr>
        <p:spPr>
          <a:xfrm>
            <a:off x="5324475" y="1895475"/>
            <a:ext cx="1514475" cy="26003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CA47E00-2122-061A-0207-AE68CA42463B}"/>
              </a:ext>
            </a:extLst>
          </p:cNvPr>
          <p:cNvSpPr txBox="1"/>
          <p:nvPr/>
        </p:nvSpPr>
        <p:spPr>
          <a:xfrm>
            <a:off x="6013847" y="2229225"/>
            <a:ext cx="893193" cy="2308324"/>
          </a:xfrm>
          <a:prstGeom prst="rect">
            <a:avLst/>
          </a:prstGeom>
          <a:noFill/>
        </p:spPr>
        <p:txBody>
          <a:bodyPr wrap="none" rtlCol="0">
            <a:spAutoFit/>
          </a:bodyPr>
          <a:lstStyle/>
          <a:p>
            <a:endParaRPr lang="en-US" dirty="0"/>
          </a:p>
          <a:p>
            <a:r>
              <a:rPr lang="en-US" dirty="0"/>
              <a:t>A0</a:t>
            </a:r>
          </a:p>
          <a:p>
            <a:endParaRPr lang="en-US" dirty="0"/>
          </a:p>
          <a:p>
            <a:endParaRPr lang="en-US" dirty="0"/>
          </a:p>
          <a:p>
            <a:endParaRPr lang="en-US" dirty="0"/>
          </a:p>
          <a:p>
            <a:endParaRPr lang="en-US" dirty="0"/>
          </a:p>
          <a:p>
            <a:r>
              <a:rPr lang="en-US" dirty="0"/>
              <a:t>GPIO9</a:t>
            </a:r>
          </a:p>
          <a:p>
            <a:r>
              <a:rPr lang="en-US" dirty="0"/>
              <a:t>GPIO10</a:t>
            </a:r>
          </a:p>
        </p:txBody>
      </p:sp>
      <p:cxnSp>
        <p:nvCxnSpPr>
          <p:cNvPr id="10" name="Straight Arrow Connector 9">
            <a:extLst>
              <a:ext uri="{FF2B5EF4-FFF2-40B4-BE49-F238E27FC236}">
                <a16:creationId xmlns:a16="http://schemas.microsoft.com/office/drawing/2014/main" id="{179B49E7-6CAA-B0D3-55E8-C89417591414}"/>
              </a:ext>
            </a:extLst>
          </p:cNvPr>
          <p:cNvCxnSpPr/>
          <p:nvPr/>
        </p:nvCxnSpPr>
        <p:spPr>
          <a:xfrm flipH="1">
            <a:off x="6838950" y="2619375"/>
            <a:ext cx="6381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B013806-76A8-C00D-3A57-F22271F61F98}"/>
              </a:ext>
            </a:extLst>
          </p:cNvPr>
          <p:cNvSpPr/>
          <p:nvPr/>
        </p:nvSpPr>
        <p:spPr>
          <a:xfrm>
            <a:off x="7458187" y="2209800"/>
            <a:ext cx="171338" cy="8191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C93A788-A5C9-AA21-F1AB-FC876C948F27}"/>
              </a:ext>
            </a:extLst>
          </p:cNvPr>
          <p:cNvCxnSpPr/>
          <p:nvPr/>
        </p:nvCxnSpPr>
        <p:spPr>
          <a:xfrm flipV="1">
            <a:off x="7315200" y="2343150"/>
            <a:ext cx="657225" cy="55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1D79A0-61A5-2844-440A-F22F9BEFA94A}"/>
              </a:ext>
            </a:extLst>
          </p:cNvPr>
          <p:cNvSpPr txBox="1"/>
          <p:nvPr/>
        </p:nvSpPr>
        <p:spPr>
          <a:xfrm>
            <a:off x="7327290" y="1414544"/>
            <a:ext cx="433132" cy="369332"/>
          </a:xfrm>
          <a:prstGeom prst="rect">
            <a:avLst/>
          </a:prstGeom>
          <a:noFill/>
        </p:spPr>
        <p:txBody>
          <a:bodyPr wrap="none" rtlCol="0">
            <a:spAutoFit/>
          </a:bodyPr>
          <a:lstStyle/>
          <a:p>
            <a:r>
              <a:rPr lang="en-US" dirty="0"/>
              <a:t>5V</a:t>
            </a:r>
          </a:p>
        </p:txBody>
      </p:sp>
      <p:sp>
        <p:nvSpPr>
          <p:cNvPr id="17" name="TextBox 16">
            <a:extLst>
              <a:ext uri="{FF2B5EF4-FFF2-40B4-BE49-F238E27FC236}">
                <a16:creationId xmlns:a16="http://schemas.microsoft.com/office/drawing/2014/main" id="{E11D7384-5C78-E733-160B-0F4F7B870FB6}"/>
              </a:ext>
            </a:extLst>
          </p:cNvPr>
          <p:cNvSpPr txBox="1"/>
          <p:nvPr/>
        </p:nvSpPr>
        <p:spPr>
          <a:xfrm>
            <a:off x="7294087" y="3355219"/>
            <a:ext cx="622286" cy="369332"/>
          </a:xfrm>
          <a:prstGeom prst="rect">
            <a:avLst/>
          </a:prstGeom>
          <a:noFill/>
        </p:spPr>
        <p:txBody>
          <a:bodyPr wrap="none" rtlCol="0">
            <a:spAutoFit/>
          </a:bodyPr>
          <a:lstStyle/>
          <a:p>
            <a:r>
              <a:rPr lang="en-US" dirty="0"/>
              <a:t>GND</a:t>
            </a:r>
          </a:p>
        </p:txBody>
      </p:sp>
      <p:cxnSp>
        <p:nvCxnSpPr>
          <p:cNvPr id="19" name="Straight Connector 18">
            <a:extLst>
              <a:ext uri="{FF2B5EF4-FFF2-40B4-BE49-F238E27FC236}">
                <a16:creationId xmlns:a16="http://schemas.microsoft.com/office/drawing/2014/main" id="{C215E014-D241-EED8-19C5-438E5AB9C279}"/>
              </a:ext>
            </a:extLst>
          </p:cNvPr>
          <p:cNvCxnSpPr>
            <a:cxnSpLocks/>
          </p:cNvCxnSpPr>
          <p:nvPr/>
        </p:nvCxnSpPr>
        <p:spPr>
          <a:xfrm>
            <a:off x="7543856" y="1690689"/>
            <a:ext cx="0" cy="519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1C625-769E-AB69-AEB9-9B4497755FD1}"/>
              </a:ext>
            </a:extLst>
          </p:cNvPr>
          <p:cNvCxnSpPr>
            <a:cxnSpLocks/>
          </p:cNvCxnSpPr>
          <p:nvPr/>
        </p:nvCxnSpPr>
        <p:spPr>
          <a:xfrm>
            <a:off x="7543856" y="3071814"/>
            <a:ext cx="0" cy="519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581CFB-C29F-28A0-5B68-9BC45173D261}"/>
              </a:ext>
            </a:extLst>
          </p:cNvPr>
          <p:cNvCxnSpPr/>
          <p:nvPr/>
        </p:nvCxnSpPr>
        <p:spPr>
          <a:xfrm>
            <a:off x="6834506" y="4007956"/>
            <a:ext cx="3307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DB22F9C-493D-DA2C-7A9C-B994D76965DF}"/>
              </a:ext>
            </a:extLst>
          </p:cNvPr>
          <p:cNvSpPr/>
          <p:nvPr/>
        </p:nvSpPr>
        <p:spPr>
          <a:xfrm>
            <a:off x="7183780" y="3876675"/>
            <a:ext cx="988669" cy="2031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261C54F-2469-907F-E88D-34DAC45ED762}"/>
              </a:ext>
            </a:extLst>
          </p:cNvPr>
          <p:cNvSpPr txBox="1"/>
          <p:nvPr/>
        </p:nvSpPr>
        <p:spPr>
          <a:xfrm>
            <a:off x="7138220" y="3860281"/>
            <a:ext cx="1051570" cy="1477328"/>
          </a:xfrm>
          <a:prstGeom prst="rect">
            <a:avLst/>
          </a:prstGeom>
          <a:noFill/>
        </p:spPr>
        <p:txBody>
          <a:bodyPr wrap="none" rtlCol="0">
            <a:spAutoFit/>
          </a:bodyPr>
          <a:lstStyle/>
          <a:p>
            <a:r>
              <a:rPr lang="en-US" dirty="0"/>
              <a:t>IN1</a:t>
            </a:r>
          </a:p>
          <a:p>
            <a:r>
              <a:rPr lang="en-US" dirty="0"/>
              <a:t>IN2</a:t>
            </a:r>
          </a:p>
          <a:p>
            <a:r>
              <a:rPr lang="en-US" dirty="0"/>
              <a:t>H-bridge </a:t>
            </a:r>
          </a:p>
          <a:p>
            <a:r>
              <a:rPr lang="en-US" dirty="0"/>
              <a:t>L298</a:t>
            </a:r>
          </a:p>
          <a:p>
            <a:endParaRPr lang="en-US" dirty="0"/>
          </a:p>
        </p:txBody>
      </p:sp>
      <p:cxnSp>
        <p:nvCxnSpPr>
          <p:cNvPr id="28" name="Straight Arrow Connector 27">
            <a:extLst>
              <a:ext uri="{FF2B5EF4-FFF2-40B4-BE49-F238E27FC236}">
                <a16:creationId xmlns:a16="http://schemas.microsoft.com/office/drawing/2014/main" id="{CE2C2AF0-6D42-D34F-5D5E-F1CED7104D78}"/>
              </a:ext>
            </a:extLst>
          </p:cNvPr>
          <p:cNvCxnSpPr/>
          <p:nvPr/>
        </p:nvCxnSpPr>
        <p:spPr>
          <a:xfrm>
            <a:off x="6853048" y="4333875"/>
            <a:ext cx="3307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538BDD7-BC43-EDAA-2C19-6A36733AA7BF}"/>
              </a:ext>
            </a:extLst>
          </p:cNvPr>
          <p:cNvSpPr/>
          <p:nvPr/>
        </p:nvSpPr>
        <p:spPr>
          <a:xfrm>
            <a:off x="8286749" y="4578225"/>
            <a:ext cx="857251" cy="11902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FFF97CB-3A40-14AC-5DBC-5A79E0FC653B}"/>
              </a:ext>
            </a:extLst>
          </p:cNvPr>
          <p:cNvSpPr txBox="1"/>
          <p:nvPr/>
        </p:nvSpPr>
        <p:spPr>
          <a:xfrm>
            <a:off x="8325203" y="4711701"/>
            <a:ext cx="780342" cy="923330"/>
          </a:xfrm>
          <a:prstGeom prst="rect">
            <a:avLst/>
          </a:prstGeom>
          <a:noFill/>
        </p:spPr>
        <p:txBody>
          <a:bodyPr wrap="none" rtlCol="0">
            <a:spAutoFit/>
          </a:bodyPr>
          <a:lstStyle/>
          <a:p>
            <a:r>
              <a:rPr lang="en-US" dirty="0"/>
              <a:t>DC</a:t>
            </a:r>
          </a:p>
          <a:p>
            <a:r>
              <a:rPr lang="en-US" dirty="0"/>
              <a:t>Motor</a:t>
            </a:r>
          </a:p>
          <a:p>
            <a:endParaRPr lang="en-US" dirty="0"/>
          </a:p>
        </p:txBody>
      </p:sp>
      <p:sp>
        <p:nvSpPr>
          <p:cNvPr id="33" name="Freeform: Shape 32">
            <a:extLst>
              <a:ext uri="{FF2B5EF4-FFF2-40B4-BE49-F238E27FC236}">
                <a16:creationId xmlns:a16="http://schemas.microsoft.com/office/drawing/2014/main" id="{6D2E092B-36BD-CBDB-CE52-089B07E002C4}"/>
              </a:ext>
            </a:extLst>
          </p:cNvPr>
          <p:cNvSpPr/>
          <p:nvPr/>
        </p:nvSpPr>
        <p:spPr>
          <a:xfrm>
            <a:off x="8162925" y="4038600"/>
            <a:ext cx="733425" cy="590550"/>
          </a:xfrm>
          <a:custGeom>
            <a:avLst/>
            <a:gdLst>
              <a:gd name="connsiteX0" fmla="*/ 0 w 733425"/>
              <a:gd name="connsiteY0" fmla="*/ 0 h 590550"/>
              <a:gd name="connsiteX1" fmla="*/ 733425 w 733425"/>
              <a:gd name="connsiteY1" fmla="*/ 9525 h 590550"/>
              <a:gd name="connsiteX2" fmla="*/ 723900 w 733425"/>
              <a:gd name="connsiteY2" fmla="*/ 590550 h 590550"/>
              <a:gd name="connsiteX3" fmla="*/ 695325 w 733425"/>
              <a:gd name="connsiteY3" fmla="*/ 571500 h 590550"/>
            </a:gdLst>
            <a:ahLst/>
            <a:cxnLst>
              <a:cxn ang="0">
                <a:pos x="connsiteX0" y="connsiteY0"/>
              </a:cxn>
              <a:cxn ang="0">
                <a:pos x="connsiteX1" y="connsiteY1"/>
              </a:cxn>
              <a:cxn ang="0">
                <a:pos x="connsiteX2" y="connsiteY2"/>
              </a:cxn>
              <a:cxn ang="0">
                <a:pos x="connsiteX3" y="connsiteY3"/>
              </a:cxn>
            </a:cxnLst>
            <a:rect l="l" t="t" r="r" b="b"/>
            <a:pathLst>
              <a:path w="733425" h="590550">
                <a:moveTo>
                  <a:pt x="0" y="0"/>
                </a:moveTo>
                <a:lnTo>
                  <a:pt x="733425" y="9525"/>
                </a:lnTo>
                <a:lnTo>
                  <a:pt x="723900" y="590550"/>
                </a:lnTo>
                <a:lnTo>
                  <a:pt x="695325" y="5715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22D314-682A-5179-3378-49533689DD30}"/>
              </a:ext>
            </a:extLst>
          </p:cNvPr>
          <p:cNvSpPr/>
          <p:nvPr/>
        </p:nvSpPr>
        <p:spPr>
          <a:xfrm>
            <a:off x="8144230" y="4195247"/>
            <a:ext cx="441062" cy="433903"/>
          </a:xfrm>
          <a:custGeom>
            <a:avLst/>
            <a:gdLst>
              <a:gd name="connsiteX0" fmla="*/ 0 w 733425"/>
              <a:gd name="connsiteY0" fmla="*/ 0 h 590550"/>
              <a:gd name="connsiteX1" fmla="*/ 733425 w 733425"/>
              <a:gd name="connsiteY1" fmla="*/ 9525 h 590550"/>
              <a:gd name="connsiteX2" fmla="*/ 723900 w 733425"/>
              <a:gd name="connsiteY2" fmla="*/ 590550 h 590550"/>
              <a:gd name="connsiteX3" fmla="*/ 695325 w 733425"/>
              <a:gd name="connsiteY3" fmla="*/ 571500 h 590550"/>
            </a:gdLst>
            <a:ahLst/>
            <a:cxnLst>
              <a:cxn ang="0">
                <a:pos x="connsiteX0" y="connsiteY0"/>
              </a:cxn>
              <a:cxn ang="0">
                <a:pos x="connsiteX1" y="connsiteY1"/>
              </a:cxn>
              <a:cxn ang="0">
                <a:pos x="connsiteX2" y="connsiteY2"/>
              </a:cxn>
              <a:cxn ang="0">
                <a:pos x="connsiteX3" y="connsiteY3"/>
              </a:cxn>
            </a:cxnLst>
            <a:rect l="l" t="t" r="r" b="b"/>
            <a:pathLst>
              <a:path w="733425" h="590550">
                <a:moveTo>
                  <a:pt x="0" y="0"/>
                </a:moveTo>
                <a:lnTo>
                  <a:pt x="733425" y="9525"/>
                </a:lnTo>
                <a:lnTo>
                  <a:pt x="723900" y="590550"/>
                </a:lnTo>
                <a:lnTo>
                  <a:pt x="695325" y="5715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C089800-DE58-45AF-C80A-71D321CAFBAC}"/>
              </a:ext>
            </a:extLst>
          </p:cNvPr>
          <p:cNvSpPr txBox="1"/>
          <p:nvPr/>
        </p:nvSpPr>
        <p:spPr>
          <a:xfrm>
            <a:off x="5341144" y="1997532"/>
            <a:ext cx="1345406" cy="646331"/>
          </a:xfrm>
          <a:prstGeom prst="rect">
            <a:avLst/>
          </a:prstGeom>
          <a:noFill/>
        </p:spPr>
        <p:txBody>
          <a:bodyPr wrap="square">
            <a:spAutoFit/>
          </a:bodyPr>
          <a:lstStyle/>
          <a:p>
            <a:r>
              <a:rPr lang="en-US" dirty="0"/>
              <a:t>Arduino</a:t>
            </a:r>
          </a:p>
          <a:p>
            <a:r>
              <a:rPr lang="en-US" dirty="0"/>
              <a:t>UNO</a:t>
            </a:r>
          </a:p>
        </p:txBody>
      </p:sp>
      <p:sp>
        <p:nvSpPr>
          <p:cNvPr id="6" name="TextBox 5">
            <a:extLst>
              <a:ext uri="{FF2B5EF4-FFF2-40B4-BE49-F238E27FC236}">
                <a16:creationId xmlns:a16="http://schemas.microsoft.com/office/drawing/2014/main" id="{A65B9069-356E-4E75-E713-A108297FEF4D}"/>
              </a:ext>
            </a:extLst>
          </p:cNvPr>
          <p:cNvSpPr txBox="1"/>
          <p:nvPr/>
        </p:nvSpPr>
        <p:spPr>
          <a:xfrm>
            <a:off x="7637222" y="2509837"/>
            <a:ext cx="894797" cy="369332"/>
          </a:xfrm>
          <a:prstGeom prst="rect">
            <a:avLst/>
          </a:prstGeom>
          <a:noFill/>
        </p:spPr>
        <p:txBody>
          <a:bodyPr wrap="none" rtlCol="0">
            <a:spAutoFit/>
          </a:bodyPr>
          <a:lstStyle/>
          <a:p>
            <a:r>
              <a:rPr lang="en-US" dirty="0"/>
              <a:t>10K</a:t>
            </a:r>
            <a:r>
              <a:rPr lang="en-US" dirty="0">
                <a:sym typeface="Symbol" panose="05050102010706020507" pitchFamily="18" charset="2"/>
              </a:rPr>
              <a:t></a:t>
            </a:r>
            <a:r>
              <a:rPr lang="en-US" dirty="0"/>
              <a:t> B</a:t>
            </a:r>
          </a:p>
        </p:txBody>
      </p:sp>
    </p:spTree>
    <p:extLst>
      <p:ext uri="{BB962C8B-B14F-4D97-AF65-F5344CB8AC3E}">
        <p14:creationId xmlns:p14="http://schemas.microsoft.com/office/powerpoint/2010/main" val="194300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542" y="5568859"/>
            <a:ext cx="2532874" cy="88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0khwong\_teach2\arduino190204\khwong_stem_ppt190429\test_code_ino\test2_LED\test2c_serial_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45" y="2272554"/>
            <a:ext cx="4402655" cy="27700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Serial monitor</a:t>
            </a:r>
          </a:p>
        </p:txBody>
      </p:sp>
      <p:sp>
        <p:nvSpPr>
          <p:cNvPr id="3" name="Content Placeholder 2"/>
          <p:cNvSpPr>
            <a:spLocks noGrp="1"/>
          </p:cNvSpPr>
          <p:nvPr>
            <p:ph idx="1"/>
          </p:nvPr>
        </p:nvSpPr>
        <p:spPr>
          <a:xfrm>
            <a:off x="628651" y="1828800"/>
            <a:ext cx="4171950" cy="4348163"/>
          </a:xfrm>
        </p:spPr>
        <p:txBody>
          <a:bodyPr/>
          <a:lstStyle/>
          <a:p>
            <a:r>
              <a:rPr lang="en-US" dirty="0"/>
              <a:t>You may use</a:t>
            </a:r>
          </a:p>
          <a:p>
            <a:r>
              <a:rPr lang="en-US" dirty="0"/>
              <a:t>IDE/Tools/</a:t>
            </a:r>
            <a:r>
              <a:rPr lang="en-US" dirty="0" err="1"/>
              <a:t>Serial_monitor</a:t>
            </a:r>
            <a:r>
              <a:rPr lang="en-US" dirty="0"/>
              <a:t> to view the variable (</a:t>
            </a:r>
            <a:r>
              <a:rPr lang="en-US" dirty="0" err="1"/>
              <a:t>val</a:t>
            </a:r>
            <a:r>
              <a:rPr lang="en-US" dirty="0"/>
              <a:t>)</a:t>
            </a:r>
          </a:p>
          <a:p>
            <a:r>
              <a:rPr lang="en-US" dirty="0"/>
              <a:t>Make sure</a:t>
            </a:r>
          </a:p>
          <a:p>
            <a:pPr lvl="1"/>
            <a:r>
              <a:rPr lang="en-US" dirty="0"/>
              <a:t>(line6) </a:t>
            </a:r>
            <a:r>
              <a:rPr lang="en-US" dirty="0" err="1"/>
              <a:t>Serial.begin</a:t>
            </a:r>
            <a:r>
              <a:rPr lang="en-US" dirty="0"/>
              <a:t>(9600);</a:t>
            </a:r>
          </a:p>
          <a:p>
            <a:pPr lvl="1"/>
            <a:r>
              <a:rPr lang="en-US" dirty="0"/>
              <a:t>And the serial port serial is the same.</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17</a:t>
            </a:fld>
            <a:endParaRPr lang="en-US"/>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556" y="5042645"/>
            <a:ext cx="1641638" cy="16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73752" y="586876"/>
            <a:ext cx="2537554" cy="646331"/>
          </a:xfrm>
          <a:prstGeom prst="rect">
            <a:avLst/>
          </a:prstGeom>
          <a:noFill/>
        </p:spPr>
        <p:txBody>
          <a:bodyPr wrap="none" rtlCol="0">
            <a:spAutoFit/>
          </a:bodyPr>
          <a:lstStyle/>
          <a:p>
            <a:r>
              <a:rPr lang="en-US" dirty="0"/>
              <a:t>Actual com port number </a:t>
            </a:r>
          </a:p>
          <a:p>
            <a:r>
              <a:rPr lang="en-US" dirty="0"/>
              <a:t>depends on your system</a:t>
            </a:r>
          </a:p>
        </p:txBody>
      </p:sp>
      <p:sp>
        <p:nvSpPr>
          <p:cNvPr id="7" name="TextBox 6"/>
          <p:cNvSpPr txBox="1"/>
          <p:nvPr/>
        </p:nvSpPr>
        <p:spPr>
          <a:xfrm>
            <a:off x="5685585" y="3409290"/>
            <a:ext cx="2431948" cy="369332"/>
          </a:xfrm>
          <a:prstGeom prst="rect">
            <a:avLst/>
          </a:prstGeom>
          <a:noFill/>
        </p:spPr>
        <p:txBody>
          <a:bodyPr wrap="none" rtlCol="0">
            <a:spAutoFit/>
          </a:bodyPr>
          <a:lstStyle/>
          <a:p>
            <a:r>
              <a:rPr lang="en-US" dirty="0"/>
              <a:t>See this in your monitor</a:t>
            </a:r>
          </a:p>
        </p:txBody>
      </p:sp>
      <p:sp>
        <p:nvSpPr>
          <p:cNvPr id="9" name="Oval 8"/>
          <p:cNvSpPr/>
          <p:nvPr/>
        </p:nvSpPr>
        <p:spPr>
          <a:xfrm>
            <a:off x="7747738" y="4504765"/>
            <a:ext cx="739589" cy="7664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7624482" y="5271247"/>
            <a:ext cx="493052" cy="574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95482" y="4047565"/>
            <a:ext cx="2706077" cy="1798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88856" y="1381454"/>
            <a:ext cx="3872753" cy="646331"/>
          </a:xfrm>
          <a:prstGeom prst="rect">
            <a:avLst/>
          </a:prstGeom>
          <a:noFill/>
        </p:spPr>
        <p:txBody>
          <a:bodyPr wrap="square" rtlCol="0">
            <a:spAutoFit/>
          </a:bodyPr>
          <a:lstStyle/>
          <a:p>
            <a:r>
              <a:rPr lang="en-US" dirty="0"/>
              <a:t>When you turn the variable resistor, this number changes</a:t>
            </a:r>
          </a:p>
        </p:txBody>
      </p:sp>
      <p:cxnSp>
        <p:nvCxnSpPr>
          <p:cNvPr id="16" name="Straight Arrow Connector 15"/>
          <p:cNvCxnSpPr/>
          <p:nvPr/>
        </p:nvCxnSpPr>
        <p:spPr>
          <a:xfrm flipH="1">
            <a:off x="5044626" y="1922929"/>
            <a:ext cx="966209" cy="13581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073752" y="910041"/>
            <a:ext cx="170601" cy="1362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20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Tutorial exercise 2.2a</a:t>
            </a:r>
          </a:p>
        </p:txBody>
      </p:sp>
      <p:sp>
        <p:nvSpPr>
          <p:cNvPr id="3" name="Content Placeholder 2"/>
          <p:cNvSpPr>
            <a:spLocks noGrp="1"/>
          </p:cNvSpPr>
          <p:nvPr>
            <p:ph idx="1"/>
          </p:nvPr>
        </p:nvSpPr>
        <p:spPr/>
        <p:txBody>
          <a:bodyPr/>
          <a:lstStyle/>
          <a:p>
            <a:r>
              <a:rPr lang="en-US" dirty="0"/>
              <a:t>If in line 1)  </a:t>
            </a:r>
            <a:r>
              <a:rPr lang="en-US" dirty="0" err="1"/>
              <a:t>int</a:t>
            </a:r>
            <a:r>
              <a:rPr lang="en-US" dirty="0"/>
              <a:t> </a:t>
            </a:r>
            <a:r>
              <a:rPr lang="en-US" dirty="0" err="1"/>
              <a:t>potpin</a:t>
            </a:r>
            <a:r>
              <a:rPr lang="en-US" dirty="0"/>
              <a:t>=1;//</a:t>
            </a:r>
            <a:r>
              <a:rPr lang="en-US" altLang="ja-JP" dirty="0"/>
              <a:t>Input pin</a:t>
            </a:r>
          </a:p>
          <a:p>
            <a:r>
              <a:rPr lang="en-US" altLang="ja-JP" dirty="0"/>
              <a:t>Discuss how to change the hardware to accommodate the change</a:t>
            </a:r>
          </a:p>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18</a:t>
            </a:fld>
            <a:endParaRPr lang="en-US"/>
          </a:p>
        </p:txBody>
      </p:sp>
    </p:spTree>
    <p:extLst>
      <p:ext uri="{BB962C8B-B14F-4D97-AF65-F5344CB8AC3E}">
        <p14:creationId xmlns:p14="http://schemas.microsoft.com/office/powerpoint/2010/main" val="3442386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exercise 2.2a</a:t>
            </a:r>
          </a:p>
        </p:txBody>
      </p:sp>
      <p:sp>
        <p:nvSpPr>
          <p:cNvPr id="3" name="Content Placeholder 2"/>
          <p:cNvSpPr>
            <a:spLocks noGrp="1"/>
          </p:cNvSpPr>
          <p:nvPr>
            <p:ph idx="1"/>
          </p:nvPr>
        </p:nvSpPr>
        <p:spPr>
          <a:xfrm>
            <a:off x="628650" y="1869141"/>
            <a:ext cx="7116856" cy="4307822"/>
          </a:xfrm>
        </p:spPr>
        <p:txBody>
          <a:bodyPr/>
          <a:lstStyle/>
          <a:p>
            <a:r>
              <a:rPr lang="en-US" dirty="0"/>
              <a:t>If in line 1)  </a:t>
            </a:r>
            <a:r>
              <a:rPr lang="en-US" dirty="0" err="1"/>
              <a:t>int</a:t>
            </a:r>
            <a:r>
              <a:rPr lang="en-US" dirty="0"/>
              <a:t> </a:t>
            </a:r>
            <a:r>
              <a:rPr lang="en-US" dirty="0" err="1"/>
              <a:t>potpin</a:t>
            </a:r>
            <a:r>
              <a:rPr lang="en-US" dirty="0"/>
              <a:t>=1;//</a:t>
            </a:r>
            <a:r>
              <a:rPr lang="en-US" altLang="ja-JP" dirty="0"/>
              <a:t>Input pin</a:t>
            </a:r>
          </a:p>
          <a:p>
            <a:r>
              <a:rPr lang="en-US" altLang="ja-JP" dirty="0"/>
              <a:t>Discuss how to change the hardware to accommodate the change</a:t>
            </a:r>
          </a:p>
          <a:p>
            <a:r>
              <a:rPr lang="en-US" dirty="0">
                <a:solidFill>
                  <a:srgbClr val="FF0000"/>
                </a:solidFill>
              </a:rPr>
              <a:t> Answer: Change the connection from A0 to A1</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19</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814" y="3621283"/>
            <a:ext cx="31623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705165" y="6457822"/>
            <a:ext cx="910827" cy="369332"/>
          </a:xfrm>
          <a:prstGeom prst="rect">
            <a:avLst/>
          </a:prstGeom>
          <a:noFill/>
        </p:spPr>
        <p:txBody>
          <a:bodyPr wrap="none" rtlCol="0">
            <a:spAutoFit/>
          </a:bodyPr>
          <a:lstStyle/>
          <a:p>
            <a:r>
              <a:rPr lang="en-US" dirty="0"/>
              <a:t>A0</a:t>
            </a:r>
            <a:r>
              <a:rPr lang="en-US" dirty="0">
                <a:sym typeface="Wingdings" panose="05000000000000000000" pitchFamily="2" charset="2"/>
              </a:rPr>
              <a:t></a:t>
            </a:r>
            <a:r>
              <a:rPr lang="en-US" dirty="0"/>
              <a:t>A1</a:t>
            </a:r>
          </a:p>
        </p:txBody>
      </p:sp>
    </p:spTree>
    <p:extLst>
      <p:ext uri="{BB962C8B-B14F-4D97-AF65-F5344CB8AC3E}">
        <p14:creationId xmlns:p14="http://schemas.microsoft.com/office/powerpoint/2010/main" val="258592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32" y="1"/>
            <a:ext cx="7826418" cy="739036"/>
          </a:xfrm>
        </p:spPr>
        <p:txBody>
          <a:bodyPr/>
          <a:lstStyle/>
          <a:p>
            <a:r>
              <a:rPr lang="en-US" dirty="0"/>
              <a:t>Teaching plan</a:t>
            </a:r>
          </a:p>
        </p:txBody>
      </p:sp>
      <p:sp>
        <p:nvSpPr>
          <p:cNvPr id="3" name="Content Placeholder 2"/>
          <p:cNvSpPr>
            <a:spLocks noGrp="1"/>
          </p:cNvSpPr>
          <p:nvPr>
            <p:ph idx="1"/>
          </p:nvPr>
        </p:nvSpPr>
        <p:spPr>
          <a:xfrm>
            <a:off x="7753610" y="5549029"/>
            <a:ext cx="761739" cy="627933"/>
          </a:xfrm>
        </p:spPr>
        <p:txBody>
          <a:bodyPr>
            <a:normAutofit/>
          </a:bodyPr>
          <a:lstStyle/>
          <a:p>
            <a:pPr lvl="1"/>
            <a:r>
              <a:rPr lang="en-US" dirty="0"/>
              <a:t>  </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026F29F6-8669-4974-98A3-FFD2D664C3A6}" type="slidenum">
              <a:rPr lang="en-US" smtClean="0"/>
              <a:t>2</a:t>
            </a:fld>
            <a:endParaRPr lang="en-US"/>
          </a:p>
        </p:txBody>
      </p:sp>
      <p:graphicFrame>
        <p:nvGraphicFramePr>
          <p:cNvPr id="6" name="Table 5"/>
          <p:cNvGraphicFramePr>
            <a:graphicFrameLocks noGrp="1"/>
          </p:cNvGraphicFramePr>
          <p:nvPr/>
        </p:nvGraphicFramePr>
        <p:xfrm>
          <a:off x="274399" y="739037"/>
          <a:ext cx="8707676" cy="5998500"/>
        </p:xfrm>
        <a:graphic>
          <a:graphicData uri="http://schemas.openxmlformats.org/drawingml/2006/table">
            <a:tbl>
              <a:tblPr firstRow="1" bandRow="1">
                <a:tableStyleId>{5C22544A-7EE6-4342-B048-85BDC9FD1C3A}</a:tableStyleId>
              </a:tblPr>
              <a:tblGrid>
                <a:gridCol w="797181">
                  <a:extLst>
                    <a:ext uri="{9D8B030D-6E8A-4147-A177-3AD203B41FA5}">
                      <a16:colId xmlns:a16="http://schemas.microsoft.com/office/drawing/2014/main" val="20000"/>
                    </a:ext>
                  </a:extLst>
                </a:gridCol>
                <a:gridCol w="2890820">
                  <a:extLst>
                    <a:ext uri="{9D8B030D-6E8A-4147-A177-3AD203B41FA5}">
                      <a16:colId xmlns:a16="http://schemas.microsoft.com/office/drawing/2014/main" val="20001"/>
                    </a:ext>
                  </a:extLst>
                </a:gridCol>
                <a:gridCol w="5019675">
                  <a:extLst>
                    <a:ext uri="{9D8B030D-6E8A-4147-A177-3AD203B41FA5}">
                      <a16:colId xmlns:a16="http://schemas.microsoft.com/office/drawing/2014/main" val="20002"/>
                    </a:ext>
                  </a:extLst>
                </a:gridCol>
              </a:tblGrid>
              <a:tr h="337288">
                <a:tc>
                  <a:txBody>
                    <a:bodyPr/>
                    <a:lstStyle/>
                    <a:p>
                      <a:r>
                        <a:rPr lang="en-US" sz="1800" dirty="0"/>
                        <a:t>Class</a:t>
                      </a:r>
                    </a:p>
                  </a:txBody>
                  <a:tcPr/>
                </a:tc>
                <a:tc>
                  <a:txBody>
                    <a:bodyPr/>
                    <a:lstStyle/>
                    <a:p>
                      <a:r>
                        <a:rPr lang="en-US" sz="1800" dirty="0"/>
                        <a:t>Theory &amp; tutorials</a:t>
                      </a:r>
                      <a:r>
                        <a:rPr lang="en-US" sz="1800" baseline="0" dirty="0"/>
                        <a:t> </a:t>
                      </a:r>
                      <a:r>
                        <a:rPr lang="en-US" sz="1800" dirty="0"/>
                        <a:t>(30 mins)</a:t>
                      </a:r>
                    </a:p>
                  </a:txBody>
                  <a:tcPr/>
                </a:tc>
                <a:tc>
                  <a:txBody>
                    <a:bodyPr/>
                    <a:lstStyle/>
                    <a:p>
                      <a:r>
                        <a:rPr lang="en-US" sz="1800" dirty="0"/>
                        <a:t>Experiments  ( 2 hours)</a:t>
                      </a:r>
                    </a:p>
                  </a:txBody>
                  <a:tcPr/>
                </a:tc>
                <a:extLst>
                  <a:ext uri="{0D108BD9-81ED-4DB2-BD59-A6C34878D82A}">
                    <a16:rowId xmlns:a16="http://schemas.microsoft.com/office/drawing/2014/main" val="10000"/>
                  </a:ext>
                </a:extLst>
              </a:tr>
              <a:tr h="786420">
                <a:tc>
                  <a:txBody>
                    <a:bodyPr/>
                    <a:lstStyle/>
                    <a:p>
                      <a:r>
                        <a:rPr lang="en-US" sz="1800" dirty="0"/>
                        <a:t>1</a:t>
                      </a:r>
                    </a:p>
                  </a:txBody>
                  <a:tcPr/>
                </a:tc>
                <a:tc>
                  <a:txBody>
                    <a:bodyPr/>
                    <a:lstStyle/>
                    <a:p>
                      <a:r>
                        <a:rPr lang="en-US" sz="1800" dirty="0"/>
                        <a:t>Digital logic: AND/OR gates</a:t>
                      </a:r>
                    </a:p>
                  </a:txBody>
                  <a:tcPr/>
                </a:tc>
                <a:tc>
                  <a:txBody>
                    <a:bodyPr/>
                    <a:lstStyle/>
                    <a:p>
                      <a:r>
                        <a:rPr lang="en-US" sz="1800" dirty="0"/>
                        <a:t>Arduino IDE:  use it for logic calculation. </a:t>
                      </a:r>
                    </a:p>
                    <a:p>
                      <a:r>
                        <a:rPr lang="en-US" sz="1800" dirty="0"/>
                        <a:t>Test 1 Digital logic and LED, Input on/off switch</a:t>
                      </a:r>
                    </a:p>
                  </a:txBody>
                  <a:tcPr/>
                </a:tc>
                <a:extLst>
                  <a:ext uri="{0D108BD9-81ED-4DB2-BD59-A6C34878D82A}">
                    <a16:rowId xmlns:a16="http://schemas.microsoft.com/office/drawing/2014/main" val="10001"/>
                  </a:ext>
                </a:extLst>
              </a:tr>
              <a:tr h="607820">
                <a:tc>
                  <a:txBody>
                    <a:bodyPr/>
                    <a:lstStyle/>
                    <a:p>
                      <a:r>
                        <a:rPr lang="en-US" sz="1800" dirty="0"/>
                        <a:t>2</a:t>
                      </a:r>
                    </a:p>
                  </a:txBody>
                  <a:tcPr/>
                </a:tc>
                <a:tc>
                  <a:txBody>
                    <a:bodyPr/>
                    <a:lstStyle/>
                    <a:p>
                      <a:r>
                        <a:rPr lang="en-US" sz="1800" dirty="0"/>
                        <a:t>Number systems</a:t>
                      </a:r>
                    </a:p>
                  </a:txBody>
                  <a:tcPr/>
                </a:tc>
                <a:tc>
                  <a:txBody>
                    <a:bodyPr/>
                    <a:lstStyle/>
                    <a:p>
                      <a:r>
                        <a:rPr lang="en-US" sz="1800" dirty="0"/>
                        <a:t>Test 2 : Pulse width modulation; </a:t>
                      </a:r>
                    </a:p>
                    <a:p>
                      <a:r>
                        <a:rPr lang="en-US" sz="1800" dirty="0"/>
                        <a:t>Test 3:  Temperature sensing</a:t>
                      </a:r>
                    </a:p>
                  </a:txBody>
                  <a:tcPr/>
                </a:tc>
                <a:extLst>
                  <a:ext uri="{0D108BD9-81ED-4DB2-BD59-A6C34878D82A}">
                    <a16:rowId xmlns:a16="http://schemas.microsoft.com/office/drawing/2014/main" val="10002"/>
                  </a:ext>
                </a:extLst>
              </a:tr>
              <a:tr h="558105">
                <a:tc>
                  <a:txBody>
                    <a:bodyPr/>
                    <a:lstStyle/>
                    <a:p>
                      <a:r>
                        <a:rPr lang="en-US" sz="1800" dirty="0"/>
                        <a:t>3</a:t>
                      </a:r>
                    </a:p>
                  </a:txBody>
                  <a:tcPr/>
                </a:tc>
                <a:tc>
                  <a:txBody>
                    <a:bodyPr/>
                    <a:lstStyle/>
                    <a:p>
                      <a:r>
                        <a:rPr lang="en-US" sz="1800" dirty="0"/>
                        <a:t>Basic</a:t>
                      </a:r>
                      <a:r>
                        <a:rPr lang="en-US" sz="1800" baseline="0" dirty="0"/>
                        <a:t> electronic systems, resistors, capacitor etc.</a:t>
                      </a:r>
                      <a:endParaRPr lang="en-US" sz="1800" dirty="0"/>
                    </a:p>
                  </a:txBody>
                  <a:tcPr/>
                </a:tc>
                <a:tc>
                  <a:txBody>
                    <a:bodyPr/>
                    <a:lstStyle/>
                    <a:p>
                      <a:r>
                        <a:rPr lang="en-US" sz="1800" dirty="0"/>
                        <a:t>Test 4: LCD display; Humidity sensor, </a:t>
                      </a:r>
                    </a:p>
                    <a:p>
                      <a:r>
                        <a:rPr lang="en-US" sz="1800" dirty="0"/>
                        <a:t>Test 5: Motors</a:t>
                      </a:r>
                    </a:p>
                  </a:txBody>
                  <a:tcPr/>
                </a:tc>
                <a:extLst>
                  <a:ext uri="{0D108BD9-81ED-4DB2-BD59-A6C34878D82A}">
                    <a16:rowId xmlns:a16="http://schemas.microsoft.com/office/drawing/2014/main" val="10003"/>
                  </a:ext>
                </a:extLst>
              </a:tr>
              <a:tr h="786420">
                <a:tc>
                  <a:txBody>
                    <a:bodyPr/>
                    <a:lstStyle/>
                    <a:p>
                      <a:r>
                        <a:rPr lang="en-US" sz="1800" dirty="0"/>
                        <a:t>4</a:t>
                      </a:r>
                    </a:p>
                  </a:txBody>
                  <a:tcPr/>
                </a:tc>
                <a:tc>
                  <a:txBody>
                    <a:bodyPr/>
                    <a:lstStyle/>
                    <a:p>
                      <a:r>
                        <a:rPr lang="en-US" sz="1800" dirty="0"/>
                        <a:t>Ohms law: Voltage current  calculation</a:t>
                      </a:r>
                    </a:p>
                  </a:txBody>
                  <a:tcPr/>
                </a:tc>
                <a:tc>
                  <a:txBody>
                    <a:bodyPr/>
                    <a:lstStyle/>
                    <a:p>
                      <a:r>
                        <a:rPr lang="en-US" sz="1800" dirty="0"/>
                        <a:t>Test 6: Servo motor </a:t>
                      </a:r>
                    </a:p>
                    <a:p>
                      <a:r>
                        <a:rPr lang="en-US" sz="1800" dirty="0"/>
                        <a:t>Test 7: Stepping motor; </a:t>
                      </a:r>
                    </a:p>
                    <a:p>
                      <a:r>
                        <a:rPr lang="en-US" sz="1800" dirty="0"/>
                        <a:t>Test 8: LDR sensor, </a:t>
                      </a:r>
                    </a:p>
                    <a:p>
                      <a:r>
                        <a:rPr lang="en-US" sz="1800" dirty="0"/>
                        <a:t>Test 9: Real Time clock RTC</a:t>
                      </a:r>
                    </a:p>
                  </a:txBody>
                  <a:tcPr/>
                </a:tc>
                <a:extLst>
                  <a:ext uri="{0D108BD9-81ED-4DB2-BD59-A6C34878D82A}">
                    <a16:rowId xmlns:a16="http://schemas.microsoft.com/office/drawing/2014/main" val="10004"/>
                  </a:ext>
                </a:extLst>
              </a:tr>
              <a:tr h="824306">
                <a:tc>
                  <a:txBody>
                    <a:bodyPr/>
                    <a:lstStyle/>
                    <a:p>
                      <a:r>
                        <a:rPr lang="en-US" sz="1800" dirty="0"/>
                        <a:t>5</a:t>
                      </a:r>
                    </a:p>
                  </a:txBody>
                  <a:tcPr/>
                </a:tc>
                <a:tc>
                  <a:txBody>
                    <a:bodyPr/>
                    <a:lstStyle/>
                    <a:p>
                      <a:r>
                        <a:rPr lang="en-US" sz="1800" dirty="0"/>
                        <a:t>Digital sampling theory and techniques</a:t>
                      </a:r>
                    </a:p>
                  </a:txBody>
                  <a:tcPr/>
                </a:tc>
                <a:tc>
                  <a:txBody>
                    <a:bodyPr/>
                    <a:lstStyle/>
                    <a:p>
                      <a:r>
                        <a:rPr lang="en-US" sz="1800" dirty="0"/>
                        <a:t>Test 10: </a:t>
                      </a:r>
                      <a:r>
                        <a:rPr lang="en-US" sz="1800" b="0" i="0" kern="1200" dirty="0">
                          <a:solidFill>
                            <a:schemeClr val="dk1"/>
                          </a:solidFill>
                          <a:effectLst/>
                          <a:latin typeface="+mn-lt"/>
                          <a:ea typeface="+mn-ea"/>
                          <a:cs typeface="+mn-cs"/>
                        </a:rPr>
                        <a:t>Radio Frequency Identification (</a:t>
                      </a:r>
                      <a:r>
                        <a:rPr lang="en-US" sz="1800" dirty="0"/>
                        <a:t>RFID); </a:t>
                      </a:r>
                    </a:p>
                    <a:p>
                      <a:r>
                        <a:rPr lang="en-US" sz="1800" dirty="0"/>
                        <a:t>Test 11: IR remote control and  relay, </a:t>
                      </a:r>
                    </a:p>
                    <a:p>
                      <a:r>
                        <a:rPr lang="en-US" sz="1800" dirty="0"/>
                        <a:t>Test 12: L298 H-bridge drives</a:t>
                      </a:r>
                    </a:p>
                  </a:txBody>
                  <a:tcPr/>
                </a:tc>
                <a:extLst>
                  <a:ext uri="{0D108BD9-81ED-4DB2-BD59-A6C34878D82A}">
                    <a16:rowId xmlns:a16="http://schemas.microsoft.com/office/drawing/2014/main" val="10005"/>
                  </a:ext>
                </a:extLst>
              </a:tr>
              <a:tr h="1145100">
                <a:tc>
                  <a:txBody>
                    <a:bodyPr/>
                    <a:lstStyle/>
                    <a:p>
                      <a:r>
                        <a:rPr lang="en-US" sz="1800" dirty="0"/>
                        <a:t>6</a:t>
                      </a:r>
                    </a:p>
                  </a:txBody>
                  <a:tcPr/>
                </a:tc>
                <a:tc>
                  <a:txBody>
                    <a:bodyPr/>
                    <a:lstStyle/>
                    <a:p>
                      <a:r>
                        <a:rPr lang="en-US" sz="1800" dirty="0"/>
                        <a:t>Project development methods</a:t>
                      </a:r>
                    </a:p>
                  </a:txBody>
                  <a:tcPr/>
                </a:tc>
                <a:tc>
                  <a:txBody>
                    <a:bodyPr/>
                    <a:lstStyle/>
                    <a:p>
                      <a:r>
                        <a:rPr lang="en-US" sz="1800" dirty="0"/>
                        <a:t>Test 13: 2-axis gyroscope </a:t>
                      </a:r>
                    </a:p>
                    <a:p>
                      <a:r>
                        <a:rPr lang="en-US" sz="1800" dirty="0"/>
                        <a:t>Test 14: Self balancing robot theory</a:t>
                      </a:r>
                    </a:p>
                    <a:p>
                      <a:r>
                        <a:rPr lang="en-US" sz="1800" dirty="0"/>
                        <a:t>Test 15: Clap sound detection;</a:t>
                      </a:r>
                    </a:p>
                    <a:p>
                      <a:r>
                        <a:rPr lang="en-US" sz="1800" dirty="0"/>
                        <a:t>Test 16: Ultrasonic range sensor, </a:t>
                      </a:r>
                    </a:p>
                    <a:p>
                      <a:r>
                        <a:rPr lang="en-US" sz="1800" dirty="0"/>
                        <a:t>Test 17: Inertial measurement unit (IMU)</a:t>
                      </a:r>
                      <a:r>
                        <a:rPr lang="en-US" sz="1800" baseline="0" dirty="0"/>
                        <a:t> </a:t>
                      </a:r>
                      <a:r>
                        <a:rPr lang="en-US" sz="1800" dirty="0"/>
                        <a:t>&amp; display</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20376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2.2b: serial communication with PC, echo a character</a:t>
            </a:r>
            <a:br>
              <a:rPr lang="en-US" dirty="0"/>
            </a:br>
            <a:endParaRPr lang="en-US" dirty="0"/>
          </a:p>
        </p:txBody>
      </p:sp>
      <p:sp>
        <p:nvSpPr>
          <p:cNvPr id="3" name="Content Placeholder 2"/>
          <p:cNvSpPr>
            <a:spLocks noGrp="1"/>
          </p:cNvSpPr>
          <p:nvPr>
            <p:ph idx="1"/>
          </p:nvPr>
        </p:nvSpPr>
        <p:spPr/>
        <p:txBody>
          <a:bodyPr>
            <a:normAutofit fontScale="47500" lnSpcReduction="20000"/>
          </a:bodyPr>
          <a:lstStyle/>
          <a:p>
            <a:endParaRPr lang="en-US" dirty="0"/>
          </a:p>
          <a:p>
            <a:r>
              <a:rPr lang="en-US" dirty="0"/>
              <a:t>//serial communication with PC, echo a character</a:t>
            </a:r>
          </a:p>
          <a:p>
            <a:r>
              <a:rPr lang="en-US" dirty="0"/>
              <a:t>void setup()</a:t>
            </a:r>
          </a:p>
          <a:p>
            <a:r>
              <a:rPr lang="en-US" dirty="0"/>
              <a:t>{</a:t>
            </a:r>
          </a:p>
          <a:p>
            <a:r>
              <a:rPr lang="en-US" dirty="0"/>
              <a:t> </a:t>
            </a:r>
            <a:r>
              <a:rPr lang="en-US" dirty="0" err="1"/>
              <a:t>Serial.begin</a:t>
            </a:r>
            <a:r>
              <a:rPr lang="en-US" dirty="0"/>
              <a:t>(9600);</a:t>
            </a:r>
          </a:p>
          <a:p>
            <a:r>
              <a:rPr lang="en-US" dirty="0"/>
              <a:t>}</a:t>
            </a:r>
          </a:p>
          <a:p>
            <a:endParaRPr lang="en-US" dirty="0"/>
          </a:p>
          <a:p>
            <a:r>
              <a:rPr lang="en-US" dirty="0"/>
              <a:t>void loop()</a:t>
            </a:r>
          </a:p>
          <a:p>
            <a:r>
              <a:rPr lang="en-US" dirty="0"/>
              <a:t>{</a:t>
            </a:r>
          </a:p>
          <a:p>
            <a:r>
              <a:rPr lang="en-US" dirty="0"/>
              <a:t> if (</a:t>
            </a:r>
            <a:r>
              <a:rPr lang="en-US" dirty="0" err="1"/>
              <a:t>Serial.available</a:t>
            </a:r>
            <a:r>
              <a:rPr lang="en-US" dirty="0"/>
              <a:t>() &gt; 0)</a:t>
            </a:r>
          </a:p>
          <a:p>
            <a:r>
              <a:rPr lang="en-US" dirty="0"/>
              <a:t> {</a:t>
            </a:r>
          </a:p>
          <a:p>
            <a:r>
              <a:rPr lang="en-US" dirty="0"/>
              <a:t>   char c = </a:t>
            </a:r>
            <a:r>
              <a:rPr lang="en-US" dirty="0" err="1"/>
              <a:t>Serial.read</a:t>
            </a:r>
            <a:r>
              <a:rPr lang="en-US" dirty="0"/>
              <a:t>();</a:t>
            </a:r>
          </a:p>
          <a:p>
            <a:r>
              <a:rPr lang="en-US" dirty="0"/>
              <a:t>   </a:t>
            </a:r>
            <a:r>
              <a:rPr lang="en-US" dirty="0" err="1"/>
              <a:t>Serial.print</a:t>
            </a:r>
            <a:r>
              <a:rPr lang="en-US" dirty="0"/>
              <a:t>( c );</a:t>
            </a:r>
          </a:p>
          <a:p>
            <a:r>
              <a:rPr lang="en-US" dirty="0"/>
              <a:t> }</a:t>
            </a:r>
          </a:p>
          <a:p>
            <a:r>
              <a:rPr lang="en-US" dirty="0"/>
              <a:t> delay(10);</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20</a:t>
            </a:fld>
            <a:endParaRPr lang="en-US"/>
          </a:p>
        </p:txBody>
      </p:sp>
      <p:pic>
        <p:nvPicPr>
          <p:cNvPr id="10" name="Picture 9">
            <a:extLst>
              <a:ext uri="{FF2B5EF4-FFF2-40B4-BE49-F238E27FC236}">
                <a16:creationId xmlns:a16="http://schemas.microsoft.com/office/drawing/2014/main" id="{78502052-DEEC-3B95-DF25-5FEC180C877F}"/>
              </a:ext>
            </a:extLst>
          </p:cNvPr>
          <p:cNvPicPr>
            <a:picLocks noChangeAspect="1"/>
          </p:cNvPicPr>
          <p:nvPr/>
        </p:nvPicPr>
        <p:blipFill>
          <a:blip r:embed="rId3"/>
          <a:stretch>
            <a:fillRect/>
          </a:stretch>
        </p:blipFill>
        <p:spPr>
          <a:xfrm>
            <a:off x="4837615" y="1027907"/>
            <a:ext cx="3534860" cy="5056615"/>
          </a:xfrm>
          <a:prstGeom prst="rect">
            <a:avLst/>
          </a:prstGeom>
        </p:spPr>
      </p:pic>
    </p:spTree>
    <p:extLst>
      <p:ext uri="{BB962C8B-B14F-4D97-AF65-F5344CB8AC3E}">
        <p14:creationId xmlns:p14="http://schemas.microsoft.com/office/powerpoint/2010/main" val="3185290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Test 2.2c: serial communication with PC, echo a string of characters</a:t>
            </a:r>
          </a:p>
        </p:txBody>
      </p:sp>
      <p:sp>
        <p:nvSpPr>
          <p:cNvPr id="3" name="Content Placeholder 2"/>
          <p:cNvSpPr>
            <a:spLocks noGrp="1"/>
          </p:cNvSpPr>
          <p:nvPr>
            <p:ph idx="1"/>
          </p:nvPr>
        </p:nvSpPr>
        <p:spPr>
          <a:xfrm>
            <a:off x="628650" y="1825624"/>
            <a:ext cx="7886700" cy="5032375"/>
          </a:xfrm>
        </p:spPr>
        <p:txBody>
          <a:bodyPr>
            <a:normAutofit fontScale="40000" lnSpcReduction="20000"/>
          </a:bodyPr>
          <a:lstStyle/>
          <a:p>
            <a:r>
              <a:rPr lang="en-US" dirty="0"/>
              <a:t>//from https://forum.arduino.cc/index.php?topic=66621.0</a:t>
            </a:r>
          </a:p>
          <a:p>
            <a:r>
              <a:rPr lang="en-US" dirty="0"/>
              <a:t>String </a:t>
            </a:r>
            <a:r>
              <a:rPr lang="en-US" dirty="0" err="1"/>
              <a:t>readString</a:t>
            </a:r>
            <a:r>
              <a:rPr lang="en-US" dirty="0"/>
              <a:t>; //echo program</a:t>
            </a:r>
          </a:p>
          <a:p>
            <a:endParaRPr lang="en-US" dirty="0"/>
          </a:p>
          <a:p>
            <a:r>
              <a:rPr lang="en-US" dirty="0"/>
              <a:t>void setup() {</a:t>
            </a:r>
          </a:p>
          <a:p>
            <a:r>
              <a:rPr lang="en-US" dirty="0"/>
              <a:t>  </a:t>
            </a:r>
            <a:r>
              <a:rPr lang="en-US" dirty="0" err="1"/>
              <a:t>Serial.begin</a:t>
            </a:r>
            <a:r>
              <a:rPr lang="en-US" dirty="0"/>
              <a:t>(9600);</a:t>
            </a:r>
          </a:p>
          <a:p>
            <a:r>
              <a:rPr lang="en-US" dirty="0"/>
              <a:t>  </a:t>
            </a:r>
            <a:r>
              <a:rPr lang="en-US" dirty="0" err="1"/>
              <a:t>Serial.println</a:t>
            </a:r>
            <a:r>
              <a:rPr lang="en-US" dirty="0"/>
              <a:t>("echo program: serial test , you type a string of characters, this program echo back"); // so I can keep track of what is loaded</a:t>
            </a:r>
          </a:p>
          <a:p>
            <a:r>
              <a:rPr lang="en-US" dirty="0"/>
              <a:t>}</a:t>
            </a:r>
          </a:p>
          <a:p>
            <a:r>
              <a:rPr lang="en-US" dirty="0"/>
              <a:t>void loop() {</a:t>
            </a:r>
          </a:p>
          <a:p>
            <a:r>
              <a:rPr lang="en-US" dirty="0"/>
              <a:t>  while (</a:t>
            </a:r>
            <a:r>
              <a:rPr lang="en-US" dirty="0" err="1"/>
              <a:t>Serial.available</a:t>
            </a:r>
            <a:r>
              <a:rPr lang="en-US" dirty="0"/>
              <a:t>()) {</a:t>
            </a:r>
          </a:p>
          <a:p>
            <a:r>
              <a:rPr lang="en-US" dirty="0"/>
              <a:t>    delay(10);</a:t>
            </a:r>
          </a:p>
          <a:p>
            <a:r>
              <a:rPr lang="en-US" dirty="0"/>
              <a:t>    if (</a:t>
            </a:r>
            <a:r>
              <a:rPr lang="en-US" dirty="0" err="1"/>
              <a:t>Serial.available</a:t>
            </a:r>
            <a:r>
              <a:rPr lang="en-US" dirty="0"/>
              <a:t>() &gt; 0) {</a:t>
            </a:r>
          </a:p>
          <a:p>
            <a:r>
              <a:rPr lang="en-US" dirty="0"/>
              <a:t>      char c = </a:t>
            </a:r>
            <a:r>
              <a:rPr lang="en-US" dirty="0" err="1"/>
              <a:t>Serial.read</a:t>
            </a:r>
            <a:r>
              <a:rPr lang="en-US" dirty="0"/>
              <a:t>();</a:t>
            </a:r>
          </a:p>
          <a:p>
            <a:r>
              <a:rPr lang="en-US" dirty="0"/>
              <a:t>      </a:t>
            </a:r>
            <a:r>
              <a:rPr lang="en-US" dirty="0" err="1"/>
              <a:t>readString</a:t>
            </a:r>
            <a:r>
              <a:rPr lang="en-US" dirty="0"/>
              <a:t> += c;</a:t>
            </a:r>
          </a:p>
          <a:p>
            <a:r>
              <a:rPr lang="en-US" dirty="0"/>
              <a:t>    }</a:t>
            </a:r>
          </a:p>
          <a:p>
            <a:r>
              <a:rPr lang="en-US" dirty="0"/>
              <a:t>  }</a:t>
            </a:r>
          </a:p>
          <a:p>
            <a:r>
              <a:rPr lang="en-US" dirty="0"/>
              <a:t>  if (</a:t>
            </a:r>
            <a:r>
              <a:rPr lang="en-US" dirty="0" err="1"/>
              <a:t>readString.length</a:t>
            </a:r>
            <a:r>
              <a:rPr lang="en-US" dirty="0"/>
              <a:t>() &gt; 0) {</a:t>
            </a:r>
          </a:p>
          <a:p>
            <a:r>
              <a:rPr lang="en-US" dirty="0"/>
              <a:t>    </a:t>
            </a:r>
            <a:r>
              <a:rPr lang="en-US" dirty="0" err="1"/>
              <a:t>Serial.println</a:t>
            </a:r>
            <a:r>
              <a:rPr lang="en-US" dirty="0"/>
              <a:t>(</a:t>
            </a:r>
            <a:r>
              <a:rPr lang="en-US" dirty="0" err="1"/>
              <a:t>readString</a:t>
            </a:r>
            <a:r>
              <a:rPr lang="en-US" dirty="0"/>
              <a:t>);</a:t>
            </a:r>
          </a:p>
          <a:p>
            <a:r>
              <a:rPr lang="en-US" dirty="0"/>
              <a:t>    </a:t>
            </a:r>
            <a:r>
              <a:rPr lang="en-US" dirty="0" err="1"/>
              <a:t>readString</a:t>
            </a:r>
            <a:r>
              <a:rPr lang="en-US" dirty="0"/>
              <a:t> = "";</a:t>
            </a:r>
          </a:p>
          <a:p>
            <a:r>
              <a:rPr lang="en-US" dirty="0"/>
              <a:t>  }</a:t>
            </a:r>
          </a:p>
          <a:p>
            <a:r>
              <a:rPr lang="en-US" dirty="0"/>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21</a:t>
            </a:fld>
            <a:endParaRPr lang="en-US"/>
          </a:p>
        </p:txBody>
      </p:sp>
      <p:pic>
        <p:nvPicPr>
          <p:cNvPr id="8" name="Picture 7">
            <a:extLst>
              <a:ext uri="{FF2B5EF4-FFF2-40B4-BE49-F238E27FC236}">
                <a16:creationId xmlns:a16="http://schemas.microsoft.com/office/drawing/2014/main" id="{91B2165D-CC18-B935-8A95-3192C973B5F1}"/>
              </a:ext>
            </a:extLst>
          </p:cNvPr>
          <p:cNvPicPr>
            <a:picLocks noChangeAspect="1"/>
          </p:cNvPicPr>
          <p:nvPr/>
        </p:nvPicPr>
        <p:blipFill>
          <a:blip r:embed="rId2"/>
          <a:stretch>
            <a:fillRect/>
          </a:stretch>
        </p:blipFill>
        <p:spPr>
          <a:xfrm>
            <a:off x="4315186" y="1060933"/>
            <a:ext cx="3599727" cy="5295418"/>
          </a:xfrm>
          <a:prstGeom prst="rect">
            <a:avLst/>
          </a:prstGeom>
        </p:spPr>
      </p:pic>
      <p:sp>
        <p:nvSpPr>
          <p:cNvPr id="9" name="TextBox 8">
            <a:extLst>
              <a:ext uri="{FF2B5EF4-FFF2-40B4-BE49-F238E27FC236}">
                <a16:creationId xmlns:a16="http://schemas.microsoft.com/office/drawing/2014/main" id="{62EA67B5-9EBC-EDCF-84CC-BD0BE5BFF3E1}"/>
              </a:ext>
            </a:extLst>
          </p:cNvPr>
          <p:cNvSpPr txBox="1"/>
          <p:nvPr/>
        </p:nvSpPr>
        <p:spPr>
          <a:xfrm>
            <a:off x="4648200" y="4714875"/>
            <a:ext cx="2235484" cy="369332"/>
          </a:xfrm>
          <a:prstGeom prst="rect">
            <a:avLst/>
          </a:prstGeom>
          <a:noFill/>
        </p:spPr>
        <p:txBody>
          <a:bodyPr wrap="none" rtlCol="0">
            <a:spAutoFit/>
          </a:bodyPr>
          <a:lstStyle/>
          <a:p>
            <a:r>
              <a:rPr lang="en-US" dirty="0"/>
              <a:t>Enter a sentence here</a:t>
            </a:r>
          </a:p>
        </p:txBody>
      </p:sp>
    </p:spTree>
    <p:extLst>
      <p:ext uri="{BB962C8B-B14F-4D97-AF65-F5344CB8AC3E}">
        <p14:creationId xmlns:p14="http://schemas.microsoft.com/office/powerpoint/2010/main" val="227278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3676"/>
            <a:ext cx="7886700" cy="1325563"/>
          </a:xfrm>
        </p:spPr>
        <p:txBody>
          <a:bodyPr>
            <a:noAutofit/>
          </a:bodyPr>
          <a:lstStyle/>
          <a:p>
            <a:r>
              <a:rPr lang="en-US" sz="3200" dirty="0"/>
              <a:t>Test 2.2d: Serial communication with PC(python), </a:t>
            </a:r>
            <a:r>
              <a:rPr lang="en-US" sz="3200" u="sng" dirty="0"/>
              <a:t>send data from Arduino to PC (Python)</a:t>
            </a:r>
          </a:p>
        </p:txBody>
      </p:sp>
      <p:sp>
        <p:nvSpPr>
          <p:cNvPr id="3" name="Content Placeholder 2"/>
          <p:cNvSpPr>
            <a:spLocks noGrp="1"/>
          </p:cNvSpPr>
          <p:nvPr>
            <p:ph idx="1"/>
          </p:nvPr>
        </p:nvSpPr>
        <p:spPr>
          <a:xfrm>
            <a:off x="628650" y="1497014"/>
            <a:ext cx="7886700" cy="4351338"/>
          </a:xfrm>
        </p:spPr>
        <p:txBody>
          <a:bodyPr>
            <a:normAutofit/>
          </a:bodyPr>
          <a:lstStyle/>
          <a:p>
            <a:r>
              <a:rPr lang="en-US" sz="1400" dirty="0">
                <a:hlinkClick r:id="rId2"/>
              </a:rPr>
              <a:t>REF: https://www.instructables.com/id/Arduino-Python-Communication-via-USB/</a:t>
            </a:r>
            <a:r>
              <a:rPr lang="en-US" sz="14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22</a:t>
            </a:fld>
            <a:endParaRPr lang="en-US"/>
          </a:p>
        </p:txBody>
      </p:sp>
      <p:sp>
        <p:nvSpPr>
          <p:cNvPr id="6" name="TextBox 5"/>
          <p:cNvSpPr txBox="1"/>
          <p:nvPr/>
        </p:nvSpPr>
        <p:spPr>
          <a:xfrm>
            <a:off x="914400" y="4325026"/>
            <a:ext cx="7775398" cy="2031325"/>
          </a:xfrm>
          <a:prstGeom prst="rect">
            <a:avLst/>
          </a:prstGeom>
          <a:noFill/>
          <a:ln>
            <a:solidFill>
              <a:schemeClr val="accent1"/>
            </a:solidFill>
          </a:ln>
        </p:spPr>
        <p:txBody>
          <a:bodyPr wrap="none" rtlCol="0">
            <a:spAutoFit/>
          </a:bodyPr>
          <a:lstStyle/>
          <a:p>
            <a:r>
              <a:rPr lang="en-US" dirty="0"/>
              <a:t>#run this on python, PPPPPPPPPPPPPPPPPPPPPPPPPPPPPPPPP</a:t>
            </a:r>
          </a:p>
          <a:p>
            <a:r>
              <a:rPr lang="en-US" dirty="0"/>
              <a:t>import serial # pip install </a:t>
            </a:r>
            <a:r>
              <a:rPr lang="en-US" dirty="0" err="1"/>
              <a:t>pyserial</a:t>
            </a:r>
            <a:r>
              <a:rPr lang="en-US" dirty="0"/>
              <a:t> (not pip install serial ) # if needed</a:t>
            </a:r>
          </a:p>
          <a:p>
            <a:r>
              <a:rPr lang="en-US" dirty="0" err="1"/>
              <a:t>arduino</a:t>
            </a:r>
            <a:r>
              <a:rPr lang="en-US" dirty="0"/>
              <a:t> = </a:t>
            </a:r>
            <a:r>
              <a:rPr lang="en-US" dirty="0" err="1"/>
              <a:t>serial.Serial</a:t>
            </a:r>
            <a:r>
              <a:rPr lang="en-US" dirty="0"/>
              <a:t>('COM6', 9600, timeout=.1)</a:t>
            </a:r>
          </a:p>
          <a:p>
            <a:r>
              <a:rPr lang="en-US" dirty="0"/>
              <a:t>while True:</a:t>
            </a:r>
          </a:p>
          <a:p>
            <a:r>
              <a:rPr lang="en-US" dirty="0"/>
              <a:t>	data = </a:t>
            </a:r>
            <a:r>
              <a:rPr lang="en-US" dirty="0" err="1"/>
              <a:t>arduino.readline</a:t>
            </a:r>
            <a:r>
              <a:rPr lang="en-US" dirty="0"/>
              <a:t>()[:-2] #the last bit gets rid of the new-line chars</a:t>
            </a:r>
          </a:p>
          <a:p>
            <a:r>
              <a:rPr lang="en-US" dirty="0"/>
              <a:t>	if data:</a:t>
            </a:r>
          </a:p>
          <a:p>
            <a:r>
              <a:rPr lang="en-US" dirty="0"/>
              <a:t>		print (data)</a:t>
            </a:r>
          </a:p>
        </p:txBody>
      </p:sp>
      <p:sp>
        <p:nvSpPr>
          <p:cNvPr id="7" name="TextBox 6"/>
          <p:cNvSpPr txBox="1"/>
          <p:nvPr/>
        </p:nvSpPr>
        <p:spPr>
          <a:xfrm>
            <a:off x="914400" y="1825625"/>
            <a:ext cx="6338851" cy="2308324"/>
          </a:xfrm>
          <a:prstGeom prst="rect">
            <a:avLst/>
          </a:prstGeom>
          <a:noFill/>
          <a:ln>
            <a:solidFill>
              <a:schemeClr val="accent1"/>
            </a:solidFill>
          </a:ln>
        </p:spPr>
        <p:txBody>
          <a:bodyPr wrap="none" rtlCol="0">
            <a:spAutoFit/>
          </a:bodyPr>
          <a:lstStyle/>
          <a:p>
            <a:r>
              <a:rPr lang="en-US" dirty="0"/>
              <a:t>//run this on Arduino, AAAAAAAAAAAAAAAAAAAAA</a:t>
            </a:r>
          </a:p>
          <a:p>
            <a:r>
              <a:rPr lang="en-US" dirty="0"/>
              <a:t>void setup() {</a:t>
            </a:r>
          </a:p>
          <a:p>
            <a:r>
              <a:rPr lang="en-US" dirty="0"/>
              <a:t>  </a:t>
            </a:r>
            <a:r>
              <a:rPr lang="en-US" dirty="0" err="1"/>
              <a:t>Serial.begin</a:t>
            </a:r>
            <a:r>
              <a:rPr lang="en-US" dirty="0"/>
              <a:t>(9600); // use the same baud-rate as the python side</a:t>
            </a:r>
          </a:p>
          <a:p>
            <a:r>
              <a:rPr lang="en-US" dirty="0"/>
              <a:t>}</a:t>
            </a:r>
          </a:p>
          <a:p>
            <a:r>
              <a:rPr lang="en-US" dirty="0"/>
              <a:t>void loop() {</a:t>
            </a:r>
          </a:p>
          <a:p>
            <a:r>
              <a:rPr lang="en-US" dirty="0"/>
              <a:t>  </a:t>
            </a:r>
            <a:r>
              <a:rPr lang="en-US" dirty="0" err="1"/>
              <a:t>Serial.println</a:t>
            </a:r>
            <a:r>
              <a:rPr lang="en-US" dirty="0"/>
              <a:t>("Hello world from </a:t>
            </a:r>
            <a:r>
              <a:rPr lang="en-US" dirty="0" err="1"/>
              <a:t>Ardunio</a:t>
            </a:r>
            <a:r>
              <a:rPr lang="en-US" dirty="0"/>
              <a:t>!"); // write a string</a:t>
            </a:r>
          </a:p>
          <a:p>
            <a:r>
              <a:rPr lang="en-US" dirty="0"/>
              <a:t>  delay(1000);</a:t>
            </a:r>
          </a:p>
          <a:p>
            <a:r>
              <a:rPr lang="en-US" dirty="0"/>
              <a:t>}</a:t>
            </a:r>
          </a:p>
        </p:txBody>
      </p:sp>
    </p:spTree>
    <p:extLst>
      <p:ext uri="{BB962C8B-B14F-4D97-AF65-F5344CB8AC3E}">
        <p14:creationId xmlns:p14="http://schemas.microsoft.com/office/powerpoint/2010/main" val="152458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282" y="288927"/>
            <a:ext cx="4893968" cy="1401763"/>
          </a:xfrm>
        </p:spPr>
        <p:txBody>
          <a:bodyPr>
            <a:noAutofit/>
          </a:bodyPr>
          <a:lstStyle/>
          <a:p>
            <a:r>
              <a:rPr lang="en-US" sz="2400" dirty="0"/>
              <a:t>Test2.2e: Serial communication with PC(python), </a:t>
            </a:r>
            <a:r>
              <a:rPr lang="en-US" sz="2400" u="sng" dirty="0"/>
              <a:t>data sent from PC-python to Arduino and echo back to PC-python for printing</a:t>
            </a:r>
            <a:br>
              <a:rPr lang="en-US" sz="2400" u="sng" dirty="0"/>
            </a:br>
            <a:endParaRPr lang="en-US" sz="2400" dirty="0"/>
          </a:p>
        </p:txBody>
      </p:sp>
      <p:sp>
        <p:nvSpPr>
          <p:cNvPr id="3" name="Content Placeholder 2"/>
          <p:cNvSpPr>
            <a:spLocks noGrp="1"/>
          </p:cNvSpPr>
          <p:nvPr>
            <p:ph idx="1"/>
          </p:nvPr>
        </p:nvSpPr>
        <p:spPr>
          <a:xfrm>
            <a:off x="628650" y="1690690"/>
            <a:ext cx="3289042" cy="4486273"/>
          </a:xfrm>
        </p:spPr>
        <p:txBody>
          <a:bodyPr>
            <a:normAutofit/>
          </a:bodyPr>
          <a:lstStyle/>
          <a:p>
            <a:r>
              <a:rPr lang="en-US" sz="1200" dirty="0">
                <a:hlinkClick r:id="rId2"/>
              </a:rPr>
              <a:t>REF: https://www.instructables.com/id/Arduino-Python-Communication-via-USB/</a:t>
            </a:r>
            <a:r>
              <a:rPr lang="en-US" sz="12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23</a:t>
            </a:fld>
            <a:endParaRPr lang="en-US"/>
          </a:p>
        </p:txBody>
      </p:sp>
      <p:pic>
        <p:nvPicPr>
          <p:cNvPr id="7" name="Picture 6"/>
          <p:cNvPicPr>
            <a:picLocks noChangeAspect="1"/>
          </p:cNvPicPr>
          <p:nvPr/>
        </p:nvPicPr>
        <p:blipFill>
          <a:blip r:embed="rId3"/>
          <a:stretch>
            <a:fillRect/>
          </a:stretch>
        </p:blipFill>
        <p:spPr>
          <a:xfrm>
            <a:off x="5267325" y="288927"/>
            <a:ext cx="3589528" cy="713581"/>
          </a:xfrm>
          <a:prstGeom prst="rect">
            <a:avLst/>
          </a:prstGeom>
        </p:spPr>
      </p:pic>
      <p:sp>
        <p:nvSpPr>
          <p:cNvPr id="8" name="TextBox 7"/>
          <p:cNvSpPr txBox="1"/>
          <p:nvPr/>
        </p:nvSpPr>
        <p:spPr>
          <a:xfrm>
            <a:off x="3917692" y="1393925"/>
            <a:ext cx="5149167" cy="5078313"/>
          </a:xfrm>
          <a:prstGeom prst="rect">
            <a:avLst/>
          </a:prstGeom>
          <a:noFill/>
          <a:ln>
            <a:solidFill>
              <a:schemeClr val="accent1"/>
            </a:solidFill>
          </a:ln>
        </p:spPr>
        <p:txBody>
          <a:bodyPr wrap="none" rtlCol="0">
            <a:spAutoFit/>
          </a:bodyPr>
          <a:lstStyle/>
          <a:p>
            <a:r>
              <a:rPr lang="en-US" dirty="0"/>
              <a:t># run on PC-python</a:t>
            </a:r>
          </a:p>
          <a:p>
            <a:r>
              <a:rPr lang="en-US" dirty="0"/>
              <a:t>import serial, time</a:t>
            </a:r>
          </a:p>
          <a:p>
            <a:r>
              <a:rPr lang="en-US" dirty="0" err="1"/>
              <a:t>arduino</a:t>
            </a:r>
            <a:r>
              <a:rPr lang="en-US" dirty="0"/>
              <a:t> = </a:t>
            </a:r>
            <a:r>
              <a:rPr lang="en-US" dirty="0" err="1"/>
              <a:t>serial.Serial</a:t>
            </a:r>
            <a:r>
              <a:rPr lang="en-US" dirty="0"/>
              <a:t>('COM6', 9600, timeout=.1)</a:t>
            </a:r>
          </a:p>
          <a:p>
            <a:r>
              <a:rPr lang="en-US" dirty="0" err="1"/>
              <a:t>time.sleep</a:t>
            </a:r>
            <a:r>
              <a:rPr lang="en-US" dirty="0"/>
              <a:t>(1) #give the connection a second to settle</a:t>
            </a:r>
          </a:p>
          <a:p>
            <a:r>
              <a:rPr lang="en-US" dirty="0"/>
              <a:t>#</a:t>
            </a:r>
            <a:r>
              <a:rPr lang="en-US" dirty="0" err="1"/>
              <a:t>arduino.write</a:t>
            </a:r>
            <a:r>
              <a:rPr lang="en-US" dirty="0"/>
              <a:t>(</a:t>
            </a:r>
            <a:r>
              <a:rPr lang="en-US" dirty="0" err="1"/>
              <a:t>b"Hello</a:t>
            </a:r>
            <a:r>
              <a:rPr lang="en-US" dirty="0"/>
              <a:t> from Python!")</a:t>
            </a:r>
          </a:p>
          <a:p>
            <a:r>
              <a:rPr lang="en-US" dirty="0"/>
              <a:t>while True:</a:t>
            </a:r>
          </a:p>
          <a:p>
            <a:r>
              <a:rPr lang="en-US" dirty="0"/>
              <a:t>    #</a:t>
            </a:r>
            <a:r>
              <a:rPr lang="en-US" dirty="0" err="1"/>
              <a:t>arduino.write</a:t>
            </a:r>
            <a:r>
              <a:rPr lang="en-US" dirty="0"/>
              <a:t>("Hello from Python!")</a:t>
            </a:r>
          </a:p>
          <a:p>
            <a:r>
              <a:rPr lang="en-US" dirty="0"/>
              <a:t>    </a:t>
            </a:r>
            <a:r>
              <a:rPr lang="en-US" dirty="0" err="1"/>
              <a:t>arduino.write</a:t>
            </a:r>
            <a:r>
              <a:rPr lang="en-US" dirty="0"/>
              <a:t>("Hello from </a:t>
            </a:r>
            <a:r>
              <a:rPr lang="en-US" dirty="0" err="1"/>
              <a:t>Python!".encode</a:t>
            </a:r>
            <a:r>
              <a:rPr lang="en-US" dirty="0"/>
              <a:t>())</a:t>
            </a:r>
          </a:p>
          <a:p>
            <a:r>
              <a:rPr lang="en-US" dirty="0"/>
              <a:t>    </a:t>
            </a:r>
            <a:r>
              <a:rPr lang="en-US" dirty="0" err="1"/>
              <a:t>time.sleep</a:t>
            </a:r>
            <a:r>
              <a:rPr lang="en-US" dirty="0"/>
              <a:t>(1) </a:t>
            </a:r>
          </a:p>
          <a:p>
            <a:r>
              <a:rPr lang="en-US" dirty="0"/>
              <a:t>    data = </a:t>
            </a:r>
            <a:r>
              <a:rPr lang="en-US" dirty="0" err="1"/>
              <a:t>arduino.readline</a:t>
            </a:r>
            <a:r>
              <a:rPr lang="en-US" dirty="0"/>
              <a:t>()</a:t>
            </a:r>
          </a:p>
          <a:p>
            <a:r>
              <a:rPr lang="en-US" dirty="0"/>
              <a:t>#    print(data)</a:t>
            </a:r>
          </a:p>
          <a:p>
            <a:r>
              <a:rPr lang="en-US" dirty="0"/>
              <a:t>    if data:</a:t>
            </a:r>
          </a:p>
          <a:p>
            <a:r>
              <a:rPr lang="en-US" dirty="0"/>
              <a:t>       #print(</a:t>
            </a:r>
            <a:r>
              <a:rPr lang="en-US" dirty="0" err="1"/>
              <a:t>data.rstrip</a:t>
            </a:r>
            <a:r>
              <a:rPr lang="en-US" dirty="0"/>
              <a:t>('\n'))</a:t>
            </a:r>
          </a:p>
          <a:p>
            <a:r>
              <a:rPr lang="en-US" dirty="0"/>
              <a:t>       print(data)</a:t>
            </a:r>
          </a:p>
          <a:p>
            <a:r>
              <a:rPr lang="en-US" dirty="0"/>
              <a:t>      </a:t>
            </a:r>
          </a:p>
          <a:p>
            <a:r>
              <a:rPr lang="en-US" dirty="0"/>
              <a:t>        #strip out the new lines for now</a:t>
            </a:r>
          </a:p>
          <a:p>
            <a:r>
              <a:rPr lang="en-US" dirty="0"/>
              <a:t>        # (better to do .read() </a:t>
            </a:r>
          </a:p>
          <a:p>
            <a:r>
              <a:rPr lang="en-US" dirty="0"/>
              <a:t>        #in the long run for this </a:t>
            </a:r>
          </a:p>
        </p:txBody>
      </p:sp>
      <p:sp>
        <p:nvSpPr>
          <p:cNvPr id="9" name="TextBox 8"/>
          <p:cNvSpPr txBox="1"/>
          <p:nvPr/>
        </p:nvSpPr>
        <p:spPr>
          <a:xfrm>
            <a:off x="535282" y="2495550"/>
            <a:ext cx="3208043" cy="3678238"/>
          </a:xfrm>
          <a:prstGeom prst="rect">
            <a:avLst/>
          </a:prstGeom>
          <a:noFill/>
          <a:ln>
            <a:solidFill>
              <a:schemeClr val="accent1"/>
            </a:solidFill>
          </a:ln>
        </p:spPr>
        <p:txBody>
          <a:bodyPr wrap="square" rtlCol="0">
            <a:spAutoFit/>
          </a:bodyPr>
          <a:lstStyle/>
          <a:p>
            <a:r>
              <a:rPr lang="en-US" dirty="0"/>
              <a:t>/// run on Arduino -</a:t>
            </a:r>
            <a:r>
              <a:rPr lang="en-US" dirty="0" err="1"/>
              <a:t>uno</a:t>
            </a:r>
            <a:endParaRPr lang="en-US" dirty="0"/>
          </a:p>
          <a:p>
            <a:r>
              <a:rPr lang="en-US" dirty="0"/>
              <a:t>void setup() {</a:t>
            </a:r>
          </a:p>
          <a:p>
            <a:r>
              <a:rPr lang="en-US" dirty="0"/>
              <a:t>  </a:t>
            </a:r>
            <a:r>
              <a:rPr lang="en-US" dirty="0" err="1"/>
              <a:t>Serial.begin</a:t>
            </a:r>
            <a:r>
              <a:rPr lang="en-US" dirty="0"/>
              <a:t>(9600);}</a:t>
            </a:r>
          </a:p>
          <a:p>
            <a:r>
              <a:rPr lang="en-US" dirty="0"/>
              <a:t>void loop() {</a:t>
            </a:r>
          </a:p>
          <a:p>
            <a:r>
              <a:rPr lang="en-US" dirty="0"/>
              <a:t>  if (</a:t>
            </a:r>
            <a:r>
              <a:rPr lang="en-US" dirty="0" err="1"/>
              <a:t>Serial.available</a:t>
            </a:r>
            <a:r>
              <a:rPr lang="en-US" dirty="0"/>
              <a:t>() &gt; 0) {</a:t>
            </a:r>
          </a:p>
          <a:p>
            <a:r>
              <a:rPr lang="en-US" dirty="0"/>
              <a:t>    char data = </a:t>
            </a:r>
            <a:r>
              <a:rPr lang="en-US" dirty="0" err="1"/>
              <a:t>Serial.read</a:t>
            </a:r>
            <a:r>
              <a:rPr lang="en-US" dirty="0"/>
              <a:t>();</a:t>
            </a:r>
          </a:p>
          <a:p>
            <a:r>
              <a:rPr lang="en-US" dirty="0"/>
              <a:t>    char </a:t>
            </a:r>
            <a:r>
              <a:rPr lang="en-US" dirty="0" err="1"/>
              <a:t>strx</a:t>
            </a:r>
            <a:r>
              <a:rPr lang="en-US" dirty="0"/>
              <a:t>[2];</a:t>
            </a:r>
          </a:p>
          <a:p>
            <a:r>
              <a:rPr lang="en-US" dirty="0"/>
              <a:t>    </a:t>
            </a:r>
            <a:r>
              <a:rPr lang="en-US" dirty="0" err="1"/>
              <a:t>strx</a:t>
            </a:r>
            <a:r>
              <a:rPr lang="en-US" dirty="0"/>
              <a:t>[0] = data;</a:t>
            </a:r>
          </a:p>
          <a:p>
            <a:r>
              <a:rPr lang="en-US" dirty="0"/>
              <a:t>    </a:t>
            </a:r>
            <a:r>
              <a:rPr lang="en-US" dirty="0" err="1"/>
              <a:t>strx</a:t>
            </a:r>
            <a:r>
              <a:rPr lang="en-US" dirty="0"/>
              <a:t>[1] = '\0';</a:t>
            </a:r>
          </a:p>
          <a:p>
            <a:r>
              <a:rPr lang="en-US" dirty="0"/>
              <a:t>   </a:t>
            </a:r>
            <a:r>
              <a:rPr lang="en-US" dirty="0" err="1"/>
              <a:t>Serial.print</a:t>
            </a:r>
            <a:r>
              <a:rPr lang="en-US" dirty="0"/>
              <a:t>(</a:t>
            </a:r>
            <a:r>
              <a:rPr lang="en-US" dirty="0" err="1"/>
              <a:t>strx</a:t>
            </a:r>
            <a:r>
              <a:rPr lang="en-US" dirty="0"/>
              <a:t>);</a:t>
            </a:r>
          </a:p>
          <a:p>
            <a:r>
              <a:rPr lang="en-US" dirty="0"/>
              <a:t>  }</a:t>
            </a:r>
          </a:p>
          <a:p>
            <a:r>
              <a:rPr lang="en-US" dirty="0"/>
              <a:t> }</a:t>
            </a:r>
          </a:p>
          <a:p>
            <a:r>
              <a:rPr lang="en-US" dirty="0"/>
              <a:t>}</a:t>
            </a:r>
          </a:p>
        </p:txBody>
      </p:sp>
    </p:spTree>
    <p:extLst>
      <p:ext uri="{BB962C8B-B14F-4D97-AF65-F5344CB8AC3E}">
        <p14:creationId xmlns:p14="http://schemas.microsoft.com/office/powerpoint/2010/main" val="324555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469E-66A2-4074-AC3E-E64AFBB7E3B4}"/>
              </a:ext>
            </a:extLst>
          </p:cNvPr>
          <p:cNvSpPr>
            <a:spLocks noGrp="1"/>
          </p:cNvSpPr>
          <p:nvPr>
            <p:ph type="title"/>
          </p:nvPr>
        </p:nvSpPr>
        <p:spPr/>
        <p:txBody>
          <a:bodyPr/>
          <a:lstStyle/>
          <a:p>
            <a:r>
              <a:rPr lang="en-US" sz="4400" dirty="0"/>
              <a:t>Test2.2f : </a:t>
            </a:r>
            <a:r>
              <a:rPr lang="en-US" dirty="0"/>
              <a:t>Simple send data from Arduino to python</a:t>
            </a:r>
          </a:p>
        </p:txBody>
      </p:sp>
      <p:sp>
        <p:nvSpPr>
          <p:cNvPr id="6" name="Content Placeholder 5">
            <a:extLst>
              <a:ext uri="{FF2B5EF4-FFF2-40B4-BE49-F238E27FC236}">
                <a16:creationId xmlns:a16="http://schemas.microsoft.com/office/drawing/2014/main" id="{A5F6B1DE-1D1A-41F2-B294-A87ED73C5662}"/>
              </a:ext>
            </a:extLst>
          </p:cNvPr>
          <p:cNvSpPr>
            <a:spLocks noGrp="1"/>
          </p:cNvSpPr>
          <p:nvPr>
            <p:ph sz="half" idx="1"/>
          </p:nvPr>
        </p:nvSpPr>
        <p:spPr/>
        <p:txBody>
          <a:bodyPr>
            <a:normAutofit fontScale="55000" lnSpcReduction="20000"/>
          </a:bodyPr>
          <a:lstStyle/>
          <a:p>
            <a:r>
              <a:rPr lang="en-US" dirty="0"/>
              <a:t>/// run on Arduino -uno</a:t>
            </a:r>
          </a:p>
          <a:p>
            <a:r>
              <a:rPr lang="en-US" dirty="0"/>
              <a:t>void setup() {</a:t>
            </a:r>
          </a:p>
          <a:p>
            <a:r>
              <a:rPr lang="en-US" dirty="0"/>
              <a:t>  </a:t>
            </a:r>
            <a:r>
              <a:rPr lang="en-US" dirty="0" err="1"/>
              <a:t>Serial.begin</a:t>
            </a:r>
            <a:r>
              <a:rPr lang="en-US" dirty="0"/>
              <a:t>(9600);}</a:t>
            </a:r>
          </a:p>
          <a:p>
            <a:r>
              <a:rPr lang="en-US" dirty="0"/>
              <a:t>int </a:t>
            </a:r>
            <a:r>
              <a:rPr lang="en-US" dirty="0" err="1"/>
              <a:t>i</a:t>
            </a:r>
            <a:r>
              <a:rPr lang="en-US" dirty="0"/>
              <a:t>=0;</a:t>
            </a:r>
          </a:p>
          <a:p>
            <a:r>
              <a:rPr lang="en-US" dirty="0"/>
              <a:t>void loop() {</a:t>
            </a:r>
          </a:p>
          <a:p>
            <a:r>
              <a:rPr lang="en-US" dirty="0"/>
              <a:t>    </a:t>
            </a:r>
            <a:r>
              <a:rPr lang="en-US" dirty="0" err="1"/>
              <a:t>Serial.print</a:t>
            </a:r>
            <a:r>
              <a:rPr lang="en-US" dirty="0"/>
              <a:t>(</a:t>
            </a:r>
            <a:r>
              <a:rPr lang="en-US" dirty="0" err="1"/>
              <a:t>i,OCT</a:t>
            </a:r>
            <a:r>
              <a:rPr lang="en-US" dirty="0"/>
              <a:t>);</a:t>
            </a:r>
          </a:p>
          <a:p>
            <a:r>
              <a:rPr lang="en-US" dirty="0"/>
              <a:t>    </a:t>
            </a:r>
            <a:r>
              <a:rPr lang="en-US" dirty="0" err="1"/>
              <a:t>i</a:t>
            </a:r>
            <a:r>
              <a:rPr lang="en-US" dirty="0"/>
              <a:t>++;</a:t>
            </a:r>
          </a:p>
          <a:p>
            <a:r>
              <a:rPr lang="en-US" dirty="0"/>
              <a:t>    delay(1000);</a:t>
            </a:r>
          </a:p>
          <a:p>
            <a:r>
              <a:rPr lang="en-US" dirty="0"/>
              <a:t> }</a:t>
            </a:r>
          </a:p>
        </p:txBody>
      </p:sp>
      <p:sp>
        <p:nvSpPr>
          <p:cNvPr id="7" name="Content Placeholder 6">
            <a:extLst>
              <a:ext uri="{FF2B5EF4-FFF2-40B4-BE49-F238E27FC236}">
                <a16:creationId xmlns:a16="http://schemas.microsoft.com/office/drawing/2014/main" id="{A132878D-E4DA-4956-808A-0325C15E2A31}"/>
              </a:ext>
            </a:extLst>
          </p:cNvPr>
          <p:cNvSpPr>
            <a:spLocks noGrp="1"/>
          </p:cNvSpPr>
          <p:nvPr>
            <p:ph sz="half" idx="2"/>
          </p:nvPr>
        </p:nvSpPr>
        <p:spPr/>
        <p:txBody>
          <a:bodyPr>
            <a:normAutofit fontScale="55000" lnSpcReduction="20000"/>
          </a:bodyPr>
          <a:lstStyle/>
          <a:p>
            <a:r>
              <a:rPr lang="en-US" dirty="0"/>
              <a:t># run on PC-python</a:t>
            </a:r>
          </a:p>
          <a:p>
            <a:r>
              <a:rPr lang="en-US" dirty="0"/>
              <a:t>import serial, time</a:t>
            </a:r>
          </a:p>
          <a:p>
            <a:r>
              <a:rPr lang="en-US" dirty="0" err="1"/>
              <a:t>arduino</a:t>
            </a:r>
            <a:r>
              <a:rPr lang="en-US" dirty="0"/>
              <a:t> = </a:t>
            </a:r>
            <a:r>
              <a:rPr lang="en-US" dirty="0" err="1"/>
              <a:t>serial.Serial</a:t>
            </a:r>
            <a:r>
              <a:rPr lang="en-US" dirty="0"/>
              <a:t>('COM4', 9600, timeout=.1)</a:t>
            </a:r>
          </a:p>
          <a:p>
            <a:r>
              <a:rPr lang="en-US" dirty="0" err="1"/>
              <a:t>time.sleep</a:t>
            </a:r>
            <a:r>
              <a:rPr lang="en-US" dirty="0"/>
              <a:t>(1) #give the connection a second to settle</a:t>
            </a:r>
          </a:p>
          <a:p>
            <a:r>
              <a:rPr lang="en-US" dirty="0"/>
              <a:t>#arduino.write(b"Hello from Python!")</a:t>
            </a:r>
          </a:p>
          <a:p>
            <a:r>
              <a:rPr lang="en-US" dirty="0"/>
              <a:t>while True:</a:t>
            </a:r>
          </a:p>
          <a:p>
            <a:r>
              <a:rPr lang="en-US" dirty="0"/>
              <a:t>    #time.sleep(1) </a:t>
            </a:r>
          </a:p>
          <a:p>
            <a:r>
              <a:rPr lang="en-US" dirty="0"/>
              <a:t>    data = </a:t>
            </a:r>
            <a:r>
              <a:rPr lang="en-US" dirty="0" err="1"/>
              <a:t>arduino.readline</a:t>
            </a:r>
            <a:r>
              <a:rPr lang="en-US" dirty="0"/>
              <a:t>()</a:t>
            </a:r>
          </a:p>
          <a:p>
            <a:r>
              <a:rPr lang="en-US" dirty="0"/>
              <a:t>    #    print(data)</a:t>
            </a:r>
          </a:p>
          <a:p>
            <a:r>
              <a:rPr lang="en-US" dirty="0"/>
              <a:t>    #    if data:</a:t>
            </a:r>
          </a:p>
          <a:p>
            <a:r>
              <a:rPr lang="en-US" dirty="0"/>
              <a:t>    #print(data.rstrip('\n'))</a:t>
            </a:r>
          </a:p>
          <a:p>
            <a:r>
              <a:rPr lang="en-US" dirty="0"/>
              <a:t>    #print(data)</a:t>
            </a:r>
          </a:p>
          <a:p>
            <a:r>
              <a:rPr lang="en-US" dirty="0"/>
              <a:t>    print(</a:t>
            </a:r>
            <a:r>
              <a:rPr lang="en-US" dirty="0" err="1"/>
              <a:t>data.decode</a:t>
            </a:r>
            <a:r>
              <a:rPr lang="en-US" dirty="0"/>
              <a:t>('utf-8')) </a:t>
            </a:r>
          </a:p>
        </p:txBody>
      </p:sp>
      <p:sp>
        <p:nvSpPr>
          <p:cNvPr id="4" name="Footer Placeholder 3">
            <a:extLst>
              <a:ext uri="{FF2B5EF4-FFF2-40B4-BE49-F238E27FC236}">
                <a16:creationId xmlns:a16="http://schemas.microsoft.com/office/drawing/2014/main" id="{3B7F5F6C-074F-43AE-A1FC-9D6747424059}"/>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4C44243E-22E6-4913-82A5-B1B4489613C0}"/>
              </a:ext>
            </a:extLst>
          </p:cNvPr>
          <p:cNvSpPr>
            <a:spLocks noGrp="1"/>
          </p:cNvSpPr>
          <p:nvPr>
            <p:ph type="sldNum" sz="quarter" idx="12"/>
          </p:nvPr>
        </p:nvSpPr>
        <p:spPr/>
        <p:txBody>
          <a:bodyPr/>
          <a:lstStyle/>
          <a:p>
            <a:fld id="{631F0FDA-441F-40A7-A3B9-C27C9EEEED98}" type="slidenum">
              <a:rPr lang="en-US" smtClean="0"/>
              <a:t>24</a:t>
            </a:fld>
            <a:endParaRPr lang="en-US"/>
          </a:p>
        </p:txBody>
      </p:sp>
    </p:spTree>
    <p:extLst>
      <p:ext uri="{BB962C8B-B14F-4D97-AF65-F5344CB8AC3E}">
        <p14:creationId xmlns:p14="http://schemas.microsoft.com/office/powerpoint/2010/main" val="3646734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2003"/>
          </a:xfrm>
        </p:spPr>
        <p:txBody>
          <a:bodyPr>
            <a:normAutofit/>
          </a:bodyPr>
          <a:lstStyle/>
          <a:p>
            <a:r>
              <a:rPr lang="en-US" sz="2800" dirty="0"/>
              <a:t>Test 2.3a: Temperature sensing</a:t>
            </a:r>
            <a:br>
              <a:rPr lang="en-US" sz="2800" dirty="0"/>
            </a:br>
            <a:r>
              <a:rPr lang="en-US" sz="2800" dirty="0"/>
              <a:t>test3_temperature.ino using LM35</a:t>
            </a:r>
          </a:p>
        </p:txBody>
      </p:sp>
      <p:sp>
        <p:nvSpPr>
          <p:cNvPr id="3" name="Content Placeholder 2"/>
          <p:cNvSpPr>
            <a:spLocks noGrp="1"/>
          </p:cNvSpPr>
          <p:nvPr>
            <p:ph idx="1"/>
          </p:nvPr>
        </p:nvSpPr>
        <p:spPr>
          <a:xfrm>
            <a:off x="258245" y="1280083"/>
            <a:ext cx="7886700" cy="5546435"/>
          </a:xfrm>
        </p:spPr>
        <p:txBody>
          <a:bodyPr>
            <a:normAutofit fontScale="47500" lnSpcReduction="20000"/>
          </a:bodyPr>
          <a:lstStyle/>
          <a:p>
            <a:r>
              <a:rPr lang="en-US" sz="3500" dirty="0" err="1"/>
              <a:t>int</a:t>
            </a:r>
            <a:r>
              <a:rPr lang="en-US" sz="3500" dirty="0"/>
              <a:t> </a:t>
            </a:r>
            <a:r>
              <a:rPr lang="en-US" sz="3500" dirty="0" err="1"/>
              <a:t>val</a:t>
            </a:r>
            <a:r>
              <a:rPr lang="en-US" sz="3500" dirty="0"/>
              <a:t>;</a:t>
            </a:r>
          </a:p>
          <a:p>
            <a:r>
              <a:rPr lang="en-US" sz="3500" dirty="0" err="1"/>
              <a:t>int</a:t>
            </a:r>
            <a:r>
              <a:rPr lang="en-US" sz="3500" dirty="0"/>
              <a:t> </a:t>
            </a:r>
            <a:r>
              <a:rPr lang="en-US" sz="3500" dirty="0" err="1"/>
              <a:t>tempPin</a:t>
            </a:r>
            <a:r>
              <a:rPr lang="en-US" sz="3500" dirty="0"/>
              <a:t> = 0;</a:t>
            </a:r>
          </a:p>
          <a:p>
            <a:r>
              <a:rPr lang="en-US" sz="3500" dirty="0"/>
              <a:t>void setup()</a:t>
            </a:r>
          </a:p>
          <a:p>
            <a:r>
              <a:rPr lang="en-US" sz="3500" dirty="0"/>
              <a:t>{</a:t>
            </a:r>
            <a:r>
              <a:rPr lang="en-US" sz="3500" dirty="0" err="1"/>
              <a:t>Serial.begin</a:t>
            </a:r>
            <a:r>
              <a:rPr lang="en-US" sz="3500" dirty="0"/>
              <a:t>(9600);</a:t>
            </a:r>
          </a:p>
          <a:p>
            <a:r>
              <a:rPr lang="en-US" sz="3500" dirty="0"/>
              <a:t>}</a:t>
            </a:r>
          </a:p>
          <a:p>
            <a:r>
              <a:rPr lang="en-US" sz="3500" dirty="0"/>
              <a:t>void loop()</a:t>
            </a:r>
          </a:p>
          <a:p>
            <a:r>
              <a:rPr lang="en-US" sz="3500" dirty="0"/>
              <a:t>{</a:t>
            </a:r>
            <a:r>
              <a:rPr lang="en-US" sz="3500" dirty="0" err="1"/>
              <a:t>val</a:t>
            </a:r>
            <a:r>
              <a:rPr lang="en-US" sz="3500" dirty="0"/>
              <a:t> = </a:t>
            </a:r>
            <a:r>
              <a:rPr lang="en-US" sz="3500" dirty="0" err="1"/>
              <a:t>analogRead</a:t>
            </a:r>
            <a:r>
              <a:rPr lang="en-US" sz="3500" dirty="0"/>
              <a:t>(</a:t>
            </a:r>
            <a:r>
              <a:rPr lang="en-US" sz="3500" dirty="0" err="1"/>
              <a:t>tempPin</a:t>
            </a:r>
            <a:r>
              <a:rPr lang="en-US" sz="3500" dirty="0"/>
              <a:t>);</a:t>
            </a:r>
          </a:p>
          <a:p>
            <a:r>
              <a:rPr lang="en-US" sz="3500" dirty="0"/>
              <a:t>float </a:t>
            </a:r>
            <a:r>
              <a:rPr lang="en-US" sz="3500" dirty="0" err="1"/>
              <a:t>cel</a:t>
            </a:r>
            <a:r>
              <a:rPr lang="en-US" sz="3500" dirty="0"/>
              <a:t>=(</a:t>
            </a:r>
            <a:r>
              <a:rPr lang="en-US" sz="3500" dirty="0" err="1"/>
              <a:t>val</a:t>
            </a:r>
            <a:r>
              <a:rPr lang="en-US" sz="3500" dirty="0"/>
              <a:t>*0.48828125);</a:t>
            </a:r>
          </a:p>
          <a:p>
            <a:r>
              <a:rPr lang="en-US" sz="3500" dirty="0"/>
              <a:t>float </a:t>
            </a:r>
            <a:r>
              <a:rPr lang="en-US" sz="3500" dirty="0" err="1"/>
              <a:t>farh</a:t>
            </a:r>
            <a:r>
              <a:rPr lang="en-US" sz="3500" dirty="0"/>
              <a:t> = (</a:t>
            </a:r>
            <a:r>
              <a:rPr lang="en-US" sz="3500" dirty="0" err="1"/>
              <a:t>cel</a:t>
            </a:r>
            <a:r>
              <a:rPr lang="en-US" sz="3500" dirty="0"/>
              <a:t>*9)/5 + 32;</a:t>
            </a:r>
          </a:p>
          <a:p>
            <a:r>
              <a:rPr lang="en-US" sz="3500" dirty="0" err="1"/>
              <a:t>Serial.print</a:t>
            </a:r>
            <a:r>
              <a:rPr lang="en-US" sz="3500" dirty="0"/>
              <a:t>("TEMPRATURE = ");</a:t>
            </a:r>
          </a:p>
          <a:p>
            <a:r>
              <a:rPr lang="en-US" sz="3500" dirty="0" err="1"/>
              <a:t>Serial.print</a:t>
            </a:r>
            <a:r>
              <a:rPr lang="en-US" sz="3500" dirty="0"/>
              <a:t>(</a:t>
            </a:r>
            <a:r>
              <a:rPr lang="en-US" sz="3500" dirty="0" err="1"/>
              <a:t>cel</a:t>
            </a:r>
            <a:r>
              <a:rPr lang="en-US" sz="3500" dirty="0"/>
              <a:t>);</a:t>
            </a:r>
          </a:p>
          <a:p>
            <a:r>
              <a:rPr lang="en-US" sz="3500" dirty="0" err="1"/>
              <a:t>Serial.print</a:t>
            </a:r>
            <a:r>
              <a:rPr lang="en-US" sz="3500" dirty="0"/>
              <a:t>("*C, or ");</a:t>
            </a:r>
          </a:p>
          <a:p>
            <a:endParaRPr lang="en-US" sz="3500" dirty="0"/>
          </a:p>
          <a:p>
            <a:r>
              <a:rPr lang="en-US" sz="3500" dirty="0" err="1"/>
              <a:t>Serial.print</a:t>
            </a:r>
            <a:r>
              <a:rPr lang="en-US" sz="3500" dirty="0"/>
              <a:t>(</a:t>
            </a:r>
            <a:r>
              <a:rPr lang="en-US" sz="3500" dirty="0" err="1"/>
              <a:t>farh</a:t>
            </a:r>
            <a:r>
              <a:rPr lang="en-US" sz="3500" dirty="0"/>
              <a:t>);</a:t>
            </a:r>
          </a:p>
          <a:p>
            <a:r>
              <a:rPr lang="en-US" sz="3500" dirty="0" err="1"/>
              <a:t>Serial.print</a:t>
            </a:r>
            <a:r>
              <a:rPr lang="en-US" sz="3500" dirty="0"/>
              <a:t>("*F");</a:t>
            </a:r>
          </a:p>
          <a:p>
            <a:r>
              <a:rPr lang="en-US" sz="3500" dirty="0" err="1"/>
              <a:t>Serial.println</a:t>
            </a:r>
            <a:r>
              <a:rPr lang="en-US" sz="3500" dirty="0"/>
              <a:t>();</a:t>
            </a:r>
          </a:p>
          <a:p>
            <a:r>
              <a:rPr lang="en-US" sz="3500" dirty="0"/>
              <a:t>delay(1000);</a:t>
            </a:r>
          </a:p>
          <a:p>
            <a:r>
              <a:rPr lang="en-US" sz="3500" dirty="0"/>
              <a:t>}</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076" y="2877671"/>
            <a:ext cx="2745525" cy="361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m35 pinout, lm35 working, lm35 introduction, lm35, lm35 basics, introduction to lm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585" y="1602046"/>
            <a:ext cx="2383491" cy="1382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67768" y="6564908"/>
            <a:ext cx="4676280" cy="261610"/>
          </a:xfrm>
          <a:prstGeom prst="rect">
            <a:avLst/>
          </a:prstGeom>
          <a:noFill/>
        </p:spPr>
        <p:txBody>
          <a:bodyPr wrap="none" rtlCol="0">
            <a:spAutoFit/>
          </a:bodyPr>
          <a:lstStyle/>
          <a:p>
            <a:r>
              <a:rPr lang="en-US" sz="1100" dirty="0">
                <a:hlinkClick r:id="rId4"/>
              </a:rPr>
              <a:t>https://www.theengineeringprojects.com/2019/01/introduction-to-lm35.html</a:t>
            </a:r>
            <a:endParaRPr lang="en-US" sz="1100" b="1" dirty="0"/>
          </a:p>
        </p:txBody>
      </p:sp>
      <p:sp>
        <p:nvSpPr>
          <p:cNvPr id="7" name="TextBox 6"/>
          <p:cNvSpPr txBox="1"/>
          <p:nvPr/>
        </p:nvSpPr>
        <p:spPr>
          <a:xfrm>
            <a:off x="4100131" y="2972571"/>
            <a:ext cx="1509965" cy="369332"/>
          </a:xfrm>
          <a:prstGeom prst="rect">
            <a:avLst/>
          </a:prstGeom>
          <a:noFill/>
        </p:spPr>
        <p:txBody>
          <a:bodyPr wrap="none" rtlCol="0">
            <a:spAutoFit/>
          </a:bodyPr>
          <a:lstStyle/>
          <a:p>
            <a:r>
              <a:rPr lang="en-US" dirty="0" err="1"/>
              <a:t>Vcc</a:t>
            </a:r>
            <a:r>
              <a:rPr lang="en-US" dirty="0"/>
              <a:t>, Out, GND</a:t>
            </a:r>
          </a:p>
        </p:txBody>
      </p:sp>
      <p:sp>
        <p:nvSpPr>
          <p:cNvPr id="11" name="TextBox 10"/>
          <p:cNvSpPr txBox="1"/>
          <p:nvPr/>
        </p:nvSpPr>
        <p:spPr>
          <a:xfrm>
            <a:off x="7515159" y="3157237"/>
            <a:ext cx="1509965" cy="369332"/>
          </a:xfrm>
          <a:prstGeom prst="rect">
            <a:avLst/>
          </a:prstGeom>
          <a:solidFill>
            <a:schemeClr val="bg1"/>
          </a:solidFill>
        </p:spPr>
        <p:txBody>
          <a:bodyPr wrap="none" rtlCol="0">
            <a:spAutoFit/>
          </a:bodyPr>
          <a:lstStyle/>
          <a:p>
            <a:r>
              <a:rPr lang="en-US" dirty="0" err="1"/>
              <a:t>Vcc</a:t>
            </a:r>
            <a:r>
              <a:rPr lang="en-US" dirty="0"/>
              <a:t>, Out, GND</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974" y="175490"/>
            <a:ext cx="2062425" cy="2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a:extLst>
              <a:ext uri="{FF2B5EF4-FFF2-40B4-BE49-F238E27FC236}">
                <a16:creationId xmlns:a16="http://schemas.microsoft.com/office/drawing/2014/main" id="{23950AFD-3260-4F6D-FC93-42CBDD2E63EB}"/>
              </a:ext>
            </a:extLst>
          </p:cNvPr>
          <p:cNvCxnSpPr/>
          <p:nvPr/>
        </p:nvCxnSpPr>
        <p:spPr>
          <a:xfrm>
            <a:off x="7648575" y="3526569"/>
            <a:ext cx="361950" cy="50250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A4CF13E-3D36-D270-40AF-C3EAC3C1E0EF}"/>
              </a:ext>
            </a:extLst>
          </p:cNvPr>
          <p:cNvCxnSpPr>
            <a:cxnSpLocks/>
          </p:cNvCxnSpPr>
          <p:nvPr/>
        </p:nvCxnSpPr>
        <p:spPr>
          <a:xfrm flipH="1">
            <a:off x="8515350" y="3526569"/>
            <a:ext cx="142875" cy="61680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45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2.3b: sensing using: Temperature and Humidity sensor DHT11</a:t>
            </a:r>
            <a:br>
              <a:rPr lang="en-US" dirty="0"/>
            </a:br>
            <a:r>
              <a:rPr lang="en-US" sz="2700" dirty="0">
                <a:hlinkClick r:id="rId2"/>
              </a:rPr>
              <a:t>https://www.circuitbasics.com/how-to-set-up-the-dht11-humidity-sensor-on-an-arduino/</a:t>
            </a:r>
            <a:endParaRPr lang="en-US" sz="2700" dirty="0"/>
          </a:p>
        </p:txBody>
      </p:sp>
      <p:sp>
        <p:nvSpPr>
          <p:cNvPr id="3" name="Content Placeholder 2"/>
          <p:cNvSpPr>
            <a:spLocks noGrp="1"/>
          </p:cNvSpPr>
          <p:nvPr>
            <p:ph sz="half" idx="1"/>
          </p:nvPr>
        </p:nvSpPr>
        <p:spPr>
          <a:xfrm>
            <a:off x="153943" y="2005013"/>
            <a:ext cx="4618082" cy="4351338"/>
          </a:xfrm>
        </p:spPr>
        <p:txBody>
          <a:bodyPr>
            <a:normAutofit fontScale="25000" lnSpcReduction="20000"/>
          </a:bodyPr>
          <a:lstStyle/>
          <a:p>
            <a:br>
              <a:rPr lang="en-US" sz="5600" b="0" dirty="0">
                <a:solidFill>
                  <a:srgbClr val="4E5B61"/>
                </a:solidFill>
                <a:effectLst/>
                <a:latin typeface="Consolas" panose="020B0609020204030204" pitchFamily="49" charset="0"/>
              </a:rPr>
            </a:br>
            <a:r>
              <a:rPr lang="en-US" sz="5600" b="0" dirty="0">
                <a:solidFill>
                  <a:srgbClr val="728E00"/>
                </a:solidFill>
                <a:effectLst/>
                <a:latin typeface="Consolas" panose="020B0609020204030204" pitchFamily="49" charset="0"/>
              </a:rPr>
              <a:t>#include</a:t>
            </a:r>
            <a:r>
              <a:rPr lang="en-US" sz="5600" b="0" dirty="0">
                <a:solidFill>
                  <a:srgbClr val="4E5B61"/>
                </a:solidFill>
                <a:effectLst/>
                <a:latin typeface="Consolas" panose="020B0609020204030204" pitchFamily="49" charset="0"/>
              </a:rPr>
              <a:t> </a:t>
            </a:r>
            <a:r>
              <a:rPr lang="en-US" sz="5600" b="0" dirty="0">
                <a:solidFill>
                  <a:srgbClr val="005C5F"/>
                </a:solidFill>
                <a:effectLst/>
                <a:latin typeface="Consolas" panose="020B0609020204030204" pitchFamily="49" charset="0"/>
              </a:rPr>
              <a:t>&lt;DFRobot_DHT11.h&gt;</a:t>
            </a:r>
            <a:endParaRPr lang="en-US" sz="5600" b="0" dirty="0">
              <a:solidFill>
                <a:srgbClr val="4E5B61"/>
              </a:solidFill>
              <a:effectLst/>
              <a:latin typeface="Consolas" panose="020B0609020204030204" pitchFamily="49" charset="0"/>
            </a:endParaRPr>
          </a:p>
          <a:p>
            <a:r>
              <a:rPr lang="en-US" sz="5600" b="0" dirty="0">
                <a:solidFill>
                  <a:srgbClr val="4E5B61"/>
                </a:solidFill>
                <a:effectLst/>
                <a:latin typeface="Consolas" panose="020B0609020204030204" pitchFamily="49" charset="0"/>
              </a:rPr>
              <a:t>DFRobot_DHT11 DHT;</a:t>
            </a:r>
          </a:p>
          <a:p>
            <a:r>
              <a:rPr lang="en-US" sz="5600" b="0" dirty="0">
                <a:solidFill>
                  <a:srgbClr val="728E00"/>
                </a:solidFill>
                <a:effectLst/>
                <a:latin typeface="Consolas" panose="020B0609020204030204" pitchFamily="49" charset="0"/>
              </a:rPr>
              <a:t>#define</a:t>
            </a:r>
            <a:r>
              <a:rPr lang="en-US" sz="5600" b="0" dirty="0">
                <a:solidFill>
                  <a:srgbClr val="4E5B61"/>
                </a:solidFill>
                <a:effectLst/>
                <a:latin typeface="Consolas" panose="020B0609020204030204" pitchFamily="49" charset="0"/>
              </a:rPr>
              <a:t> </a:t>
            </a:r>
            <a:r>
              <a:rPr lang="en-US" sz="5600" b="0" dirty="0">
                <a:solidFill>
                  <a:srgbClr val="D35400"/>
                </a:solidFill>
                <a:effectLst/>
                <a:latin typeface="Consolas" panose="020B0609020204030204" pitchFamily="49" charset="0"/>
              </a:rPr>
              <a:t>DHT11_PIN</a:t>
            </a:r>
            <a:r>
              <a:rPr lang="en-US" sz="5600" b="0" dirty="0">
                <a:solidFill>
                  <a:srgbClr val="4E5B61"/>
                </a:solidFill>
                <a:effectLst/>
                <a:latin typeface="Consolas" panose="020B0609020204030204" pitchFamily="49" charset="0"/>
              </a:rPr>
              <a:t> </a:t>
            </a:r>
            <a:r>
              <a:rPr lang="en-US" sz="5600" b="0" dirty="0">
                <a:solidFill>
                  <a:srgbClr val="005C5F"/>
                </a:solidFill>
                <a:effectLst/>
                <a:latin typeface="Consolas" panose="020B0609020204030204" pitchFamily="49" charset="0"/>
              </a:rPr>
              <a:t>10</a:t>
            </a:r>
            <a:endParaRPr lang="en-US" sz="5600" b="0" dirty="0">
              <a:solidFill>
                <a:srgbClr val="4E5B61"/>
              </a:solidFill>
              <a:effectLst/>
              <a:latin typeface="Consolas" panose="020B0609020204030204" pitchFamily="49" charset="0"/>
            </a:endParaRPr>
          </a:p>
          <a:p>
            <a:r>
              <a:rPr lang="en-US" sz="5600" b="0" dirty="0">
                <a:solidFill>
                  <a:srgbClr val="4E5B61"/>
                </a:solidFill>
                <a:effectLst/>
                <a:latin typeface="Consolas" panose="020B0609020204030204" pitchFamily="49" charset="0"/>
              </a:rPr>
              <a:t>//https://github.com/DFRobot/DFRobot_DHT11</a:t>
            </a:r>
            <a:br>
              <a:rPr lang="en-US" sz="5600" b="0" dirty="0">
                <a:solidFill>
                  <a:srgbClr val="4E5B61"/>
                </a:solidFill>
                <a:effectLst/>
                <a:latin typeface="Consolas" panose="020B0609020204030204" pitchFamily="49" charset="0"/>
              </a:rPr>
            </a:br>
            <a:r>
              <a:rPr lang="en-US" sz="5600" b="0" dirty="0">
                <a:solidFill>
                  <a:srgbClr val="00979D"/>
                </a:solidFill>
                <a:effectLst/>
                <a:latin typeface="Consolas" panose="020B0609020204030204" pitchFamily="49" charset="0"/>
              </a:rPr>
              <a:t>void</a:t>
            </a:r>
            <a:r>
              <a:rPr lang="en-US" sz="5600" b="0" dirty="0">
                <a:solidFill>
                  <a:srgbClr val="4E5B61"/>
                </a:solidFill>
                <a:effectLst/>
                <a:latin typeface="Consolas" panose="020B0609020204030204" pitchFamily="49" charset="0"/>
              </a:rPr>
              <a:t> </a:t>
            </a:r>
            <a:r>
              <a:rPr lang="en-US" sz="5600" b="0" dirty="0">
                <a:solidFill>
                  <a:srgbClr val="D35400"/>
                </a:solidFill>
                <a:effectLst/>
                <a:latin typeface="Consolas" panose="020B0609020204030204" pitchFamily="49" charset="0"/>
              </a:rPr>
              <a:t>setup</a:t>
            </a:r>
            <a:r>
              <a:rPr lang="en-US" sz="5600" b="0" dirty="0">
                <a:solidFill>
                  <a:srgbClr val="434F54"/>
                </a:solidFill>
                <a:effectLst/>
                <a:latin typeface="Consolas" panose="020B0609020204030204" pitchFamily="49" charset="0"/>
              </a:rPr>
              <a:t>(){</a:t>
            </a:r>
            <a:endParaRPr lang="en-US" sz="5600" b="0" dirty="0">
              <a:solidFill>
                <a:srgbClr val="4E5B61"/>
              </a:solidFill>
              <a:effectLst/>
              <a:latin typeface="Consolas" panose="020B0609020204030204" pitchFamily="49" charset="0"/>
            </a:endParaRP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Serial</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begin</a:t>
            </a:r>
            <a:r>
              <a:rPr lang="en-US" sz="5600" b="0" dirty="0">
                <a:solidFill>
                  <a:srgbClr val="434F54"/>
                </a:solidFill>
                <a:effectLst/>
                <a:latin typeface="Consolas" panose="020B0609020204030204" pitchFamily="49" charset="0"/>
              </a:rPr>
              <a:t>(</a:t>
            </a:r>
            <a:r>
              <a:rPr lang="en-US" sz="5600" b="0" dirty="0">
                <a:solidFill>
                  <a:srgbClr val="005C5F"/>
                </a:solidFill>
                <a:effectLst/>
                <a:latin typeface="Consolas" panose="020B0609020204030204" pitchFamily="49" charset="0"/>
              </a:rPr>
              <a:t>115200</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34F54"/>
                </a:solidFill>
                <a:effectLst/>
                <a:latin typeface="Consolas" panose="020B0609020204030204" pitchFamily="49" charset="0"/>
              </a:rPr>
              <a:t>}</a:t>
            </a:r>
            <a:br>
              <a:rPr lang="en-US" sz="5600" b="0" dirty="0">
                <a:solidFill>
                  <a:srgbClr val="4E5B61"/>
                </a:solidFill>
                <a:effectLst/>
                <a:latin typeface="Consolas" panose="020B0609020204030204" pitchFamily="49" charset="0"/>
              </a:rPr>
            </a:br>
            <a:r>
              <a:rPr lang="en-US" sz="5600" b="0" dirty="0">
                <a:solidFill>
                  <a:srgbClr val="00979D"/>
                </a:solidFill>
                <a:effectLst/>
                <a:latin typeface="Consolas" panose="020B0609020204030204" pitchFamily="49" charset="0"/>
              </a:rPr>
              <a:t>void</a:t>
            </a:r>
            <a:r>
              <a:rPr lang="en-US" sz="5600" b="0" dirty="0">
                <a:solidFill>
                  <a:srgbClr val="4E5B61"/>
                </a:solidFill>
                <a:effectLst/>
                <a:latin typeface="Consolas" panose="020B0609020204030204" pitchFamily="49" charset="0"/>
              </a:rPr>
              <a:t> </a:t>
            </a:r>
            <a:r>
              <a:rPr lang="en-US" sz="5600" b="0" dirty="0">
                <a:solidFill>
                  <a:srgbClr val="D35400"/>
                </a:solidFill>
                <a:effectLst/>
                <a:latin typeface="Consolas" panose="020B0609020204030204" pitchFamily="49" charset="0"/>
              </a:rPr>
              <a:t>loop</a:t>
            </a:r>
            <a:r>
              <a:rPr lang="en-US" sz="5600" b="0" dirty="0">
                <a:solidFill>
                  <a:srgbClr val="434F54"/>
                </a:solidFill>
                <a:effectLst/>
                <a:latin typeface="Consolas" panose="020B0609020204030204" pitchFamily="49" charset="0"/>
              </a:rPr>
              <a:t>(){</a:t>
            </a:r>
            <a:endParaRPr lang="en-US" sz="5600" b="0" dirty="0">
              <a:solidFill>
                <a:srgbClr val="4E5B61"/>
              </a:solidFill>
              <a:effectLst/>
              <a:latin typeface="Consolas" panose="020B0609020204030204" pitchFamily="49" charset="0"/>
            </a:endParaRP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DHT</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read</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DHT11_PIN</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Serial</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print</a:t>
            </a:r>
            <a:r>
              <a:rPr lang="en-US" sz="5600" b="0" dirty="0">
                <a:solidFill>
                  <a:srgbClr val="434F54"/>
                </a:solidFill>
                <a:effectLst/>
                <a:latin typeface="Consolas" panose="020B0609020204030204" pitchFamily="49" charset="0"/>
              </a:rPr>
              <a:t>(</a:t>
            </a:r>
            <a:r>
              <a:rPr lang="en-US" sz="5600" b="0" dirty="0">
                <a:solidFill>
                  <a:srgbClr val="005C5F"/>
                </a:solidFill>
                <a:effectLst/>
                <a:latin typeface="Consolas" panose="020B0609020204030204" pitchFamily="49" charset="0"/>
              </a:rPr>
              <a:t>"temp:"</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Serial</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print</a:t>
            </a:r>
            <a:r>
              <a:rPr lang="en-US" sz="5600" b="0" dirty="0">
                <a:solidFill>
                  <a:srgbClr val="434F54"/>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DHT</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temperature</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Serial</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print</a:t>
            </a:r>
            <a:r>
              <a:rPr lang="en-US" sz="5600" b="0" dirty="0">
                <a:solidFill>
                  <a:srgbClr val="434F54"/>
                </a:solidFill>
                <a:effectLst/>
                <a:latin typeface="Consolas" panose="020B0609020204030204" pitchFamily="49" charset="0"/>
              </a:rPr>
              <a:t>(</a:t>
            </a:r>
            <a:r>
              <a:rPr lang="en-US" sz="5600" b="0" dirty="0">
                <a:solidFill>
                  <a:srgbClr val="005C5F"/>
                </a:solidFill>
                <a:effectLst/>
                <a:latin typeface="Consolas" panose="020B0609020204030204" pitchFamily="49" charset="0"/>
              </a:rPr>
              <a:t>"  </a:t>
            </a:r>
            <a:r>
              <a:rPr lang="en-US" sz="5600" b="0" dirty="0" err="1">
                <a:solidFill>
                  <a:srgbClr val="005C5F"/>
                </a:solidFill>
                <a:effectLst/>
                <a:latin typeface="Consolas" panose="020B0609020204030204" pitchFamily="49" charset="0"/>
              </a:rPr>
              <a:t>humi</a:t>
            </a:r>
            <a:r>
              <a:rPr lang="en-US" sz="5600" b="0" dirty="0">
                <a:solidFill>
                  <a:srgbClr val="005C5F"/>
                </a:solidFill>
                <a:effectLst/>
                <a:latin typeface="Consolas" panose="020B0609020204030204" pitchFamily="49" charset="0"/>
              </a:rPr>
              <a:t>:"</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E5B61"/>
                </a:solidFill>
                <a:effectLst/>
                <a:latin typeface="Consolas" panose="020B0609020204030204" pitchFamily="49" charset="0"/>
              </a:rPr>
              <a:t>  </a:t>
            </a:r>
            <a:r>
              <a:rPr lang="en-US" sz="5600" b="0" dirty="0" err="1">
                <a:solidFill>
                  <a:srgbClr val="D35400"/>
                </a:solidFill>
                <a:effectLst/>
                <a:latin typeface="Consolas" panose="020B0609020204030204" pitchFamily="49" charset="0"/>
              </a:rPr>
              <a:t>Serial</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println</a:t>
            </a:r>
            <a:r>
              <a:rPr lang="en-US" sz="5600" b="0" dirty="0">
                <a:solidFill>
                  <a:srgbClr val="434F54"/>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DHT</a:t>
            </a:r>
            <a:r>
              <a:rPr lang="en-US" sz="5600" b="0" dirty="0" err="1">
                <a:solidFill>
                  <a:srgbClr val="4E5B61"/>
                </a:solidFill>
                <a:effectLst/>
                <a:latin typeface="Consolas" panose="020B0609020204030204" pitchFamily="49" charset="0"/>
              </a:rPr>
              <a:t>.</a:t>
            </a:r>
            <a:r>
              <a:rPr lang="en-US" sz="5600" b="0" dirty="0" err="1">
                <a:solidFill>
                  <a:srgbClr val="D35400"/>
                </a:solidFill>
                <a:effectLst/>
                <a:latin typeface="Consolas" panose="020B0609020204030204" pitchFamily="49" charset="0"/>
              </a:rPr>
              <a:t>humidity</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E5B61"/>
                </a:solidFill>
                <a:effectLst/>
                <a:latin typeface="Consolas" panose="020B0609020204030204" pitchFamily="49" charset="0"/>
              </a:rPr>
              <a:t>  </a:t>
            </a:r>
            <a:r>
              <a:rPr lang="en-US" sz="5600" b="0" dirty="0">
                <a:solidFill>
                  <a:srgbClr val="D35400"/>
                </a:solidFill>
                <a:effectLst/>
                <a:latin typeface="Consolas" panose="020B0609020204030204" pitchFamily="49" charset="0"/>
              </a:rPr>
              <a:t>delay</a:t>
            </a:r>
            <a:r>
              <a:rPr lang="en-US" sz="5600" b="0" dirty="0">
                <a:solidFill>
                  <a:srgbClr val="434F54"/>
                </a:solidFill>
                <a:effectLst/>
                <a:latin typeface="Consolas" panose="020B0609020204030204" pitchFamily="49" charset="0"/>
              </a:rPr>
              <a:t>(</a:t>
            </a:r>
            <a:r>
              <a:rPr lang="en-US" sz="5600" b="0" dirty="0">
                <a:solidFill>
                  <a:srgbClr val="005C5F"/>
                </a:solidFill>
                <a:effectLst/>
                <a:latin typeface="Consolas" panose="020B0609020204030204" pitchFamily="49" charset="0"/>
              </a:rPr>
              <a:t>1000</a:t>
            </a:r>
            <a:r>
              <a:rPr lang="en-US" sz="5600" b="0" dirty="0">
                <a:solidFill>
                  <a:srgbClr val="434F54"/>
                </a:solidFill>
                <a:effectLst/>
                <a:latin typeface="Consolas" panose="020B0609020204030204" pitchFamily="49" charset="0"/>
              </a:rPr>
              <a:t>)</a:t>
            </a:r>
            <a:r>
              <a:rPr lang="en-US" sz="5600" b="0" dirty="0">
                <a:solidFill>
                  <a:srgbClr val="4E5B61"/>
                </a:solidFill>
                <a:effectLst/>
                <a:latin typeface="Consolas" panose="020B0609020204030204" pitchFamily="49" charset="0"/>
              </a:rPr>
              <a:t>;</a:t>
            </a:r>
          </a:p>
          <a:p>
            <a:r>
              <a:rPr lang="en-US" sz="5600" b="0" dirty="0">
                <a:solidFill>
                  <a:srgbClr val="434F54"/>
                </a:solidFill>
                <a:effectLst/>
                <a:latin typeface="Consolas" panose="020B0609020204030204" pitchFamily="49" charset="0"/>
              </a:rPr>
              <a:t>}</a:t>
            </a:r>
            <a:endParaRPr lang="en-US" sz="5600" b="0" dirty="0">
              <a:solidFill>
                <a:srgbClr val="4E5B61"/>
              </a:solidFill>
              <a:effectLst/>
              <a:latin typeface="Consolas" panose="020B0609020204030204" pitchFamily="49" charset="0"/>
            </a:endParaRPr>
          </a:p>
          <a:p>
            <a:r>
              <a:rPr lang="en-US" sz="5600" b="0" dirty="0">
                <a:solidFill>
                  <a:srgbClr val="434F54"/>
                </a:solidFill>
                <a:effectLst/>
                <a:latin typeface="Consolas" panose="020B0609020204030204" pitchFamily="49" charset="0"/>
              </a:rPr>
              <a:t>// will how temperature and </a:t>
            </a:r>
          </a:p>
          <a:p>
            <a:r>
              <a:rPr lang="en-US" sz="5600" dirty="0">
                <a:solidFill>
                  <a:srgbClr val="434F54"/>
                </a:solidFill>
                <a:latin typeface="Consolas" panose="020B0609020204030204" pitchFamily="49" charset="0"/>
              </a:rPr>
              <a:t>//humidity in IDE/tools/serial monitor</a:t>
            </a:r>
            <a:endParaRPr lang="en-US" sz="5600" b="0" dirty="0">
              <a:solidFill>
                <a:srgbClr val="4E5B61"/>
              </a:solidFill>
              <a:effectLst/>
              <a:latin typeface="Consolas" panose="020B0609020204030204" pitchFamily="49" charset="0"/>
            </a:endParaRPr>
          </a:p>
          <a:p>
            <a:endParaRPr lang="en-US" dirty="0"/>
          </a:p>
        </p:txBody>
      </p:sp>
      <p:sp>
        <p:nvSpPr>
          <p:cNvPr id="4" name="Content Placeholder 3"/>
          <p:cNvSpPr>
            <a:spLocks noGrp="1"/>
          </p:cNvSpPr>
          <p:nvPr>
            <p:ph sz="half" idx="2"/>
          </p:nvPr>
        </p:nvSpPr>
        <p:spPr>
          <a:xfrm>
            <a:off x="4772025" y="1485038"/>
            <a:ext cx="3886200" cy="4351338"/>
          </a:xfrm>
        </p:spPr>
        <p:txBody>
          <a:bodyPr>
            <a:normAutofit fontScale="25000" lnSpcReduction="20000"/>
          </a:bodyPr>
          <a:lstStyle/>
          <a:p>
            <a:endParaRPr lang="en-US" sz="3200" dirty="0"/>
          </a:p>
          <a:p>
            <a:r>
              <a:rPr lang="en-US" sz="3200" dirty="0"/>
              <a:t>Install </a:t>
            </a:r>
            <a:r>
              <a:rPr lang="en-US" sz="3200" dirty="0">
                <a:hlinkClick r:id="rId3"/>
              </a:rPr>
              <a:t>https://github.com/DFRobot/DFRobot_DHT11</a:t>
            </a:r>
            <a:endParaRPr lang="en-US" sz="3200" dirty="0"/>
          </a:p>
          <a:p>
            <a:endParaRPr lang="en-US" sz="3200" dirty="0"/>
          </a:p>
          <a:p>
            <a:r>
              <a:rPr lang="en-US" sz="3200" dirty="0"/>
              <a:t>IDE/tools/manage libraries/ add this library</a:t>
            </a:r>
          </a:p>
          <a:p>
            <a:r>
              <a:rPr lang="en-US" sz="3200" dirty="0"/>
              <a:t>Search for DHT11, lib name </a:t>
            </a:r>
            <a:r>
              <a:rPr lang="en-US" sz="3200" dirty="0">
                <a:hlinkClick r:id="rId3"/>
              </a:rPr>
              <a:t>/DFRobot_DHT11</a:t>
            </a:r>
            <a:endParaRPr lang="en-US" sz="3200" dirty="0"/>
          </a:p>
          <a:p>
            <a:r>
              <a:rPr lang="en-US" sz="3200" b="0" dirty="0">
                <a:solidFill>
                  <a:srgbClr val="95A5A6"/>
                </a:solidFill>
                <a:effectLst/>
                <a:latin typeface="Consolas" panose="020B0609020204030204" pitchFamily="49" charset="0"/>
              </a:rPr>
              <a:t>/*!</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@file</a:t>
            </a:r>
            <a:r>
              <a:rPr lang="en-US" sz="3200" b="0" dirty="0">
                <a:solidFill>
                  <a:srgbClr val="95A5A6"/>
                </a:solidFill>
                <a:effectLst/>
                <a:latin typeface="Consolas" panose="020B0609020204030204" pitchFamily="49" charset="0"/>
              </a:rPr>
              <a:t> readDHT11.ino</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@brief</a:t>
            </a:r>
            <a:r>
              <a:rPr lang="en-US" sz="3200" b="0" dirty="0">
                <a:solidFill>
                  <a:srgbClr val="95A5A6"/>
                </a:solidFill>
                <a:effectLst/>
                <a:latin typeface="Consolas" panose="020B0609020204030204" pitchFamily="49" charset="0"/>
              </a:rPr>
              <a:t> DHT11 is used to read the temperature and humidity of the current environment. </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@copyright</a:t>
            </a:r>
            <a:r>
              <a:rPr lang="en-US" sz="3200" b="0" dirty="0">
                <a:solidFill>
                  <a:srgbClr val="95A5A6"/>
                </a:solidFill>
                <a:effectLst/>
                <a:latin typeface="Consolas" panose="020B0609020204030204" pitchFamily="49" charset="0"/>
              </a:rPr>
              <a:t>   Copyright (c) 2010 </a:t>
            </a:r>
            <a:r>
              <a:rPr lang="en-US" sz="3200" b="0" dirty="0" err="1">
                <a:solidFill>
                  <a:srgbClr val="95A5A6"/>
                </a:solidFill>
                <a:effectLst/>
                <a:latin typeface="Consolas" panose="020B0609020204030204" pitchFamily="49" charset="0"/>
              </a:rPr>
              <a:t>DFRobot</a:t>
            </a:r>
            <a:r>
              <a:rPr lang="en-US" sz="3200" b="0" dirty="0">
                <a:solidFill>
                  <a:srgbClr val="95A5A6"/>
                </a:solidFill>
                <a:effectLst/>
                <a:latin typeface="Consolas" panose="020B0609020204030204" pitchFamily="49" charset="0"/>
              </a:rPr>
              <a:t> </a:t>
            </a:r>
            <a:r>
              <a:rPr lang="en-US" sz="3200" b="0" dirty="0" err="1">
                <a:solidFill>
                  <a:srgbClr val="95A5A6"/>
                </a:solidFill>
                <a:effectLst/>
                <a:latin typeface="Consolas" panose="020B0609020204030204" pitchFamily="49" charset="0"/>
              </a:rPr>
              <a:t>Co.Ltd</a:t>
            </a:r>
            <a:r>
              <a:rPr lang="en-US" sz="3200" b="0" dirty="0">
                <a:solidFill>
                  <a:srgbClr val="95A5A6"/>
                </a:solidFill>
                <a:effectLst/>
                <a:latin typeface="Consolas" panose="020B0609020204030204" pitchFamily="49" charset="0"/>
              </a:rPr>
              <a:t> (http://www.dfrobot.com)</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@license     The MIT License (MIT)</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@author</a:t>
            </a:r>
            <a:r>
              <a:rPr lang="en-US" sz="3200" b="0" dirty="0">
                <a:solidFill>
                  <a:srgbClr val="95A5A6"/>
                </a:solidFill>
                <a:effectLst/>
                <a:latin typeface="Consolas" panose="020B0609020204030204" pitchFamily="49" charset="0"/>
              </a:rPr>
              <a:t> [</a:t>
            </a:r>
            <a:r>
              <a:rPr lang="en-US" sz="3200" b="0" dirty="0" err="1">
                <a:solidFill>
                  <a:srgbClr val="95A5A6"/>
                </a:solidFill>
                <a:effectLst/>
                <a:latin typeface="Consolas" panose="020B0609020204030204" pitchFamily="49" charset="0"/>
              </a:rPr>
              <a:t>Wuxiao</a:t>
            </a:r>
            <a:r>
              <a:rPr lang="en-US" sz="3200" b="0" dirty="0">
                <a:solidFill>
                  <a:srgbClr val="95A5A6"/>
                </a:solidFill>
                <a:effectLst/>
                <a:latin typeface="Consolas" panose="020B0609020204030204" pitchFamily="49" charset="0"/>
              </a:rPr>
              <a:t>](xiao.wu@dfrobot.com)</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@version</a:t>
            </a:r>
            <a:r>
              <a:rPr lang="en-US" sz="3200" b="0" dirty="0">
                <a:solidFill>
                  <a:srgbClr val="95A5A6"/>
                </a:solidFill>
                <a:effectLst/>
                <a:latin typeface="Consolas" panose="020B0609020204030204" pitchFamily="49" charset="0"/>
              </a:rPr>
              <a:t>  V1.0</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a:t>
            </a:r>
            <a:r>
              <a:rPr lang="en-US" sz="3200" b="0" dirty="0">
                <a:solidFill>
                  <a:srgbClr val="00979D"/>
                </a:solidFill>
                <a:effectLst/>
                <a:latin typeface="Consolas" panose="020B0609020204030204" pitchFamily="49" charset="0"/>
              </a:rPr>
              <a:t>@date</a:t>
            </a:r>
            <a:r>
              <a:rPr lang="en-US" sz="3200" b="0" dirty="0">
                <a:solidFill>
                  <a:srgbClr val="95A5A6"/>
                </a:solidFill>
                <a:effectLst/>
                <a:latin typeface="Consolas" panose="020B0609020204030204" pitchFamily="49" charset="0"/>
              </a:rPr>
              <a:t>  2018-09-14</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 @url https://github.com/DFRobot/DFRobot_DHT11</a:t>
            </a:r>
            <a:endParaRPr lang="en-US" sz="3200" b="0" dirty="0">
              <a:solidFill>
                <a:srgbClr val="4E5B61"/>
              </a:solidFill>
              <a:effectLst/>
              <a:latin typeface="Consolas" panose="020B0609020204030204" pitchFamily="49" charset="0"/>
            </a:endParaRPr>
          </a:p>
          <a:p>
            <a:r>
              <a:rPr lang="en-US" sz="3200" b="0" dirty="0">
                <a:solidFill>
                  <a:srgbClr val="95A5A6"/>
                </a:solidFill>
                <a:effectLst/>
                <a:latin typeface="Consolas" panose="020B0609020204030204" pitchFamily="49" charset="0"/>
              </a:rPr>
              <a:t> */</a:t>
            </a:r>
            <a:endParaRPr lang="en-US" sz="3200" b="0" dirty="0">
              <a:solidFill>
                <a:srgbClr val="4E5B61"/>
              </a:solidFill>
              <a:effectLst/>
              <a:latin typeface="Consolas" panose="020B0609020204030204" pitchFamily="49" charset="0"/>
            </a:endParaRPr>
          </a:p>
          <a:p>
            <a:endParaRPr lang="en-US" sz="3200" dirty="0"/>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26</a:t>
            </a:fld>
            <a:endParaRPr lang="en-US"/>
          </a:p>
        </p:txBody>
      </p:sp>
      <p:pic>
        <p:nvPicPr>
          <p:cNvPr id="1028" name="Picture 4" descr="Arduino DHT11 Tutorial - 4 Pin DHT11 Wiring Dia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9791" y="3786808"/>
            <a:ext cx="5615492" cy="25993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743241-B12C-26FD-BE3F-AD5A6F0ECBC2}"/>
              </a:ext>
            </a:extLst>
          </p:cNvPr>
          <p:cNvSpPr txBox="1"/>
          <p:nvPr/>
        </p:nvSpPr>
        <p:spPr>
          <a:xfrm>
            <a:off x="7486650" y="5651710"/>
            <a:ext cx="1599220" cy="369332"/>
          </a:xfrm>
          <a:prstGeom prst="rect">
            <a:avLst/>
          </a:prstGeom>
          <a:solidFill>
            <a:srgbClr val="FFFF00"/>
          </a:solidFill>
        </p:spPr>
        <p:txBody>
          <a:bodyPr wrap="none" rtlCol="0">
            <a:spAutoFit/>
          </a:bodyPr>
          <a:lstStyle/>
          <a:p>
            <a:r>
              <a:rPr lang="en-US" dirty="0" err="1"/>
              <a:t>Vcc</a:t>
            </a:r>
            <a:r>
              <a:rPr lang="en-US" dirty="0"/>
              <a:t> out ground</a:t>
            </a:r>
          </a:p>
        </p:txBody>
      </p:sp>
      <p:cxnSp>
        <p:nvCxnSpPr>
          <p:cNvPr id="9" name="Straight Connector 8">
            <a:extLst>
              <a:ext uri="{FF2B5EF4-FFF2-40B4-BE49-F238E27FC236}">
                <a16:creationId xmlns:a16="http://schemas.microsoft.com/office/drawing/2014/main" id="{F01C139F-FC7F-E0B1-FC25-6558BC0DA4B7}"/>
              </a:ext>
            </a:extLst>
          </p:cNvPr>
          <p:cNvCxnSpPr/>
          <p:nvPr/>
        </p:nvCxnSpPr>
        <p:spPr>
          <a:xfrm flipV="1">
            <a:off x="7722704" y="5086487"/>
            <a:ext cx="228600" cy="678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344291-FADF-5FC8-949E-85A85AEB81BC}"/>
              </a:ext>
            </a:extLst>
          </p:cNvPr>
          <p:cNvCxnSpPr>
            <a:cxnSpLocks/>
          </p:cNvCxnSpPr>
          <p:nvPr/>
        </p:nvCxnSpPr>
        <p:spPr>
          <a:xfrm flipH="1" flipV="1">
            <a:off x="8286260" y="5222912"/>
            <a:ext cx="145885" cy="495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2C4AE5-4DD7-AD64-598E-9ADCDCE37C81}"/>
              </a:ext>
            </a:extLst>
          </p:cNvPr>
          <p:cNvCxnSpPr>
            <a:cxnSpLocks/>
          </p:cNvCxnSpPr>
          <p:nvPr/>
        </p:nvCxnSpPr>
        <p:spPr>
          <a:xfrm flipH="1" flipV="1">
            <a:off x="8083225" y="5072893"/>
            <a:ext cx="72943" cy="6918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C74ED5-5453-F818-57D1-06765FE9844B}"/>
              </a:ext>
            </a:extLst>
          </p:cNvPr>
          <p:cNvSpPr txBox="1"/>
          <p:nvPr/>
        </p:nvSpPr>
        <p:spPr>
          <a:xfrm>
            <a:off x="7769839" y="3556129"/>
            <a:ext cx="817853" cy="369332"/>
          </a:xfrm>
          <a:prstGeom prst="rect">
            <a:avLst/>
          </a:prstGeom>
          <a:noFill/>
        </p:spPr>
        <p:txBody>
          <a:bodyPr wrap="none" rtlCol="0">
            <a:spAutoFit/>
          </a:bodyPr>
          <a:lstStyle/>
          <a:p>
            <a:r>
              <a:rPr lang="en-US" dirty="0"/>
              <a:t>DHT11</a:t>
            </a:r>
          </a:p>
        </p:txBody>
      </p:sp>
    </p:spTree>
    <p:extLst>
      <p:ext uri="{BB962C8B-B14F-4D97-AF65-F5344CB8AC3E}">
        <p14:creationId xmlns:p14="http://schemas.microsoft.com/office/powerpoint/2010/main" val="328244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14" y="124546"/>
            <a:ext cx="7886700" cy="1325563"/>
          </a:xfrm>
        </p:spPr>
        <p:txBody>
          <a:bodyPr/>
          <a:lstStyle/>
          <a:p>
            <a:r>
              <a:rPr lang="en-US" dirty="0"/>
              <a:t>Test 2.4: LCD display</a:t>
            </a:r>
            <a:br>
              <a:rPr lang="en-US" dirty="0"/>
            </a:br>
            <a:r>
              <a:rPr lang="en-US" dirty="0"/>
              <a:t>test4_LCD</a:t>
            </a:r>
          </a:p>
        </p:txBody>
      </p:sp>
      <p:sp>
        <p:nvSpPr>
          <p:cNvPr id="3" name="Content Placeholder 2"/>
          <p:cNvSpPr>
            <a:spLocks noGrp="1"/>
          </p:cNvSpPr>
          <p:nvPr>
            <p:ph sz="half" idx="1"/>
          </p:nvPr>
        </p:nvSpPr>
        <p:spPr/>
        <p:txBody>
          <a:bodyPr/>
          <a:lstStyle/>
          <a:p>
            <a:r>
              <a:rPr lang="en-US" dirty="0"/>
              <a:t>Circuit Diagram</a:t>
            </a:r>
          </a:p>
        </p:txBody>
      </p:sp>
      <p:pic>
        <p:nvPicPr>
          <p:cNvPr id="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183987" y="2251364"/>
            <a:ext cx="3886200" cy="328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27</a:t>
            </a:fld>
            <a:endParaRPr lang="en-US"/>
          </a:p>
        </p:txBody>
      </p:sp>
      <p:sp>
        <p:nvSpPr>
          <p:cNvPr id="4" name="TextBox 3"/>
          <p:cNvSpPr txBox="1"/>
          <p:nvPr/>
        </p:nvSpPr>
        <p:spPr>
          <a:xfrm>
            <a:off x="951345" y="1450109"/>
            <a:ext cx="6119880" cy="369332"/>
          </a:xfrm>
          <a:prstGeom prst="rect">
            <a:avLst/>
          </a:prstGeom>
          <a:noFill/>
        </p:spPr>
        <p:txBody>
          <a:bodyPr wrap="none" rtlCol="0">
            <a:spAutoFit/>
          </a:bodyPr>
          <a:lstStyle/>
          <a:p>
            <a:r>
              <a:rPr lang="en-US" dirty="0">
                <a:hlinkClick r:id="rId3"/>
              </a:rPr>
              <a:t>http://wiki.sunfounder.cc/index.php?title=I%C2%B2C_LCD1602</a:t>
            </a:r>
            <a:r>
              <a:rPr lang="en-US" dirty="0"/>
              <a:t>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146" y="3953164"/>
            <a:ext cx="2335716" cy="10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521714" y="3953164"/>
            <a:ext cx="622286" cy="1200329"/>
          </a:xfrm>
          <a:prstGeom prst="rect">
            <a:avLst/>
          </a:prstGeom>
          <a:noFill/>
        </p:spPr>
        <p:txBody>
          <a:bodyPr wrap="none" rtlCol="0">
            <a:spAutoFit/>
          </a:bodyPr>
          <a:lstStyle/>
          <a:p>
            <a:r>
              <a:rPr lang="en-US" dirty="0"/>
              <a:t>GND</a:t>
            </a:r>
          </a:p>
          <a:p>
            <a:r>
              <a:rPr lang="en-US" dirty="0"/>
              <a:t>VCC</a:t>
            </a:r>
          </a:p>
          <a:p>
            <a:r>
              <a:rPr lang="en-US" dirty="0"/>
              <a:t>SDA</a:t>
            </a:r>
          </a:p>
          <a:p>
            <a:r>
              <a:rPr lang="en-US" dirty="0"/>
              <a:t>SCL</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2146" y="2251364"/>
            <a:ext cx="2133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94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for LCD display</a:t>
            </a:r>
          </a:p>
        </p:txBody>
      </p:sp>
      <p:sp>
        <p:nvSpPr>
          <p:cNvPr id="3" name="Content Placeholder 2"/>
          <p:cNvSpPr>
            <a:spLocks noGrp="1"/>
          </p:cNvSpPr>
          <p:nvPr>
            <p:ph idx="1"/>
          </p:nvPr>
        </p:nvSpPr>
        <p:spPr/>
        <p:txBody>
          <a:bodyPr>
            <a:normAutofit fontScale="62500" lnSpcReduction="20000"/>
          </a:bodyPr>
          <a:lstStyle/>
          <a:p>
            <a:r>
              <a:rPr lang="en-US" dirty="0"/>
              <a:t>//2019.5.2 by </a:t>
            </a:r>
            <a:r>
              <a:rPr lang="en-US" dirty="0" err="1"/>
              <a:t>khwong</a:t>
            </a:r>
            <a:r>
              <a:rPr lang="en-US" dirty="0"/>
              <a:t>, test5_LCD_DHT.ino</a:t>
            </a:r>
          </a:p>
          <a:p>
            <a:r>
              <a:rPr lang="en-US" dirty="0"/>
              <a:t>//1.1) If you are using the </a:t>
            </a:r>
            <a:r>
              <a:rPr lang="en-US" dirty="0" err="1"/>
              <a:t>lcd</a:t>
            </a:r>
            <a:r>
              <a:rPr lang="en-US" dirty="0"/>
              <a:t> module 1602, 16x2 and you will receive the error message of no LiquidCrystal_I2C.h not found.</a:t>
            </a:r>
          </a:p>
          <a:p>
            <a:r>
              <a:rPr lang="en-US" dirty="0"/>
              <a:t>//   FIX: in Arduino IDE/Sketch/Include library/Add Zip file, select the file from </a:t>
            </a:r>
          </a:p>
          <a:p>
            <a:r>
              <a:rPr lang="en-US" dirty="0"/>
              <a:t>//  // https://github.com/johnrickman/LiquidCrystal_I2C   //(bug fixed)</a:t>
            </a:r>
          </a:p>
          <a:p>
            <a:r>
              <a:rPr lang="en-US" dirty="0"/>
              <a:t>//   if you are using the </a:t>
            </a:r>
            <a:r>
              <a:rPr lang="en-US" dirty="0" err="1"/>
              <a:t>lcd</a:t>
            </a:r>
            <a:r>
              <a:rPr lang="en-US" dirty="0"/>
              <a:t> module 1602, 16x2 and no LiquidCrystal_I2C.h found in your system</a:t>
            </a:r>
          </a:p>
          <a:p>
            <a:r>
              <a:rPr lang="en-US" dirty="0"/>
              <a:t>//1.2) the control code may be 0x3f, or 0x27, try it yourself</a:t>
            </a:r>
          </a:p>
          <a:p>
            <a:r>
              <a:rPr lang="en-US" dirty="0"/>
              <a:t>//1.3) //Note:  https://www.geeetech.com/Documents/LiquidCrystal_I2Cv1-1.rar has bug don't use it because it can only print one character per line. </a:t>
            </a:r>
          </a:p>
          <a:p>
            <a:r>
              <a:rPr lang="en-US" dirty="0"/>
              <a:t>// this zip file // https://github.com/johnrickman/LiquidCrystal_I2C   //(bug fixed), bug fix of </a:t>
            </a:r>
            <a:r>
              <a:rPr lang="en-US" dirty="0" err="1"/>
              <a:t>cpp</a:t>
            </a:r>
            <a:endParaRPr lang="en-US" dirty="0"/>
          </a:p>
          <a:p>
            <a:r>
              <a:rPr lang="en-US" dirty="0"/>
              <a:t>// </a:t>
            </a:r>
            <a:r>
              <a:rPr lang="en-US" dirty="0" err="1"/>
              <a:t>ardunio</a:t>
            </a:r>
            <a:r>
              <a:rPr lang="en-US" dirty="0"/>
              <a:t>-IDE can read this LiquidCrystal_I2C.cpp and function correctly.</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28</a:t>
            </a:fld>
            <a:endParaRPr lang="en-US"/>
          </a:p>
        </p:txBody>
      </p:sp>
    </p:spTree>
    <p:extLst>
      <p:ext uri="{BB962C8B-B14F-4D97-AF65-F5344CB8AC3E}">
        <p14:creationId xmlns:p14="http://schemas.microsoft.com/office/powerpoint/2010/main" val="2561738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have problems when importing zip libraries</a:t>
            </a:r>
          </a:p>
        </p:txBody>
      </p:sp>
      <p:sp>
        <p:nvSpPr>
          <p:cNvPr id="3" name="Content Placeholder 2"/>
          <p:cNvSpPr>
            <a:spLocks noGrp="1"/>
          </p:cNvSpPr>
          <p:nvPr>
            <p:ph idx="1"/>
          </p:nvPr>
        </p:nvSpPr>
        <p:spPr/>
        <p:txBody>
          <a:bodyPr/>
          <a:lstStyle/>
          <a:p>
            <a:r>
              <a:rPr lang="en-US" sz="1800" dirty="0">
                <a:solidFill>
                  <a:srgbClr val="0070C0"/>
                </a:solidFill>
              </a:rPr>
              <a:t>Question1: If you received error message like: “</a:t>
            </a:r>
            <a:r>
              <a:rPr lang="en-US" sz="1800" dirty="0" err="1">
                <a:solidFill>
                  <a:srgbClr val="0070C0"/>
                </a:solidFill>
              </a:rPr>
              <a:t>dht.h</a:t>
            </a:r>
            <a:r>
              <a:rPr lang="en-US" sz="1800" dirty="0">
                <a:solidFill>
                  <a:srgbClr val="0070C0"/>
                </a:solidFill>
              </a:rPr>
              <a:t>: No such file or directory”, what to do?</a:t>
            </a:r>
          </a:p>
          <a:p>
            <a:r>
              <a:rPr lang="en-US" sz="1800" dirty="0"/>
              <a:t>Answer:1 (</a:t>
            </a:r>
            <a:r>
              <a:rPr lang="en-US" sz="1800" dirty="0" err="1"/>
              <a:t>i</a:t>
            </a:r>
            <a:r>
              <a:rPr lang="en-US" sz="1800" dirty="0"/>
              <a:t>) Find the .zip file from the web, e.g. download http://www.circuitbasics.com/wp-content/uploads/2015/10/DHTLib.zip  to a directory. (ii) In IDE/Sketch/</a:t>
            </a:r>
            <a:r>
              <a:rPr lang="en-US" sz="1800" dirty="0" err="1"/>
              <a:t>Inlcude_library</a:t>
            </a:r>
            <a:r>
              <a:rPr lang="en-US" sz="1800" dirty="0"/>
              <a:t>/</a:t>
            </a:r>
            <a:r>
              <a:rPr lang="en-US" sz="1800" dirty="0" err="1"/>
              <a:t>Add_Zip_library</a:t>
            </a:r>
            <a:r>
              <a:rPr lang="en-US" sz="1800" dirty="0"/>
              <a:t>, add the Zip file. (iii) You may also use IDE/Sketch/</a:t>
            </a:r>
            <a:r>
              <a:rPr lang="en-US" sz="1800" dirty="0" err="1"/>
              <a:t>Inlcude_library</a:t>
            </a:r>
            <a:r>
              <a:rPr lang="en-US" sz="1800" dirty="0"/>
              <a:t>/</a:t>
            </a:r>
            <a:r>
              <a:rPr lang="en-US" sz="1800" dirty="0" err="1"/>
              <a:t>Manage_Libraries</a:t>
            </a:r>
            <a:r>
              <a:rPr lang="en-US" sz="1800" dirty="0"/>
              <a:t> to add Zip libraries. </a:t>
            </a:r>
          </a:p>
          <a:p>
            <a:r>
              <a:rPr lang="en-US" sz="1800" dirty="0">
                <a:solidFill>
                  <a:srgbClr val="0070C0"/>
                </a:solidFill>
              </a:rPr>
              <a:t>Question 2: Some zip libraries do not work for you, then you may need to find another alternative library with the same name. But when you import the new zip library, you received an error :”A library named </a:t>
            </a:r>
            <a:r>
              <a:rPr lang="en-US" sz="1800" dirty="0" err="1">
                <a:solidFill>
                  <a:srgbClr val="0070C0"/>
                </a:solidFill>
              </a:rPr>
              <a:t>xxxx</a:t>
            </a:r>
            <a:r>
              <a:rPr lang="en-US" sz="1800" dirty="0">
                <a:solidFill>
                  <a:srgbClr val="0070C0"/>
                </a:solidFill>
              </a:rPr>
              <a:t> (e.g. </a:t>
            </a:r>
            <a:r>
              <a:rPr lang="en-US" sz="1800" dirty="0" err="1">
                <a:solidFill>
                  <a:srgbClr val="0070C0"/>
                </a:solidFill>
              </a:rPr>
              <a:t>DHTLib</a:t>
            </a:r>
            <a:r>
              <a:rPr lang="en-US" sz="1800" dirty="0">
                <a:solidFill>
                  <a:srgbClr val="0070C0"/>
                </a:solidFill>
              </a:rPr>
              <a:t>) already exists”</a:t>
            </a:r>
          </a:p>
          <a:p>
            <a:r>
              <a:rPr lang="en-US" sz="1800" dirty="0"/>
              <a:t>Answer2: Go to IDE/File/Preference/</a:t>
            </a:r>
            <a:r>
              <a:rPr lang="en-US" sz="1800" dirty="0" err="1"/>
              <a:t>Sketch_book_location</a:t>
            </a:r>
            <a:r>
              <a:rPr lang="en-US" sz="1800" dirty="0"/>
              <a:t>, under /libraries , delete the old zip file directory, </a:t>
            </a:r>
            <a:r>
              <a:rPr lang="en-US" sz="1800" dirty="0" err="1"/>
              <a:t>e.h.</a:t>
            </a:r>
            <a:r>
              <a:rPr lang="en-US" sz="1800" dirty="0"/>
              <a:t> </a:t>
            </a:r>
            <a:r>
              <a:rPr lang="en-US" sz="1800" dirty="0" err="1"/>
              <a:t>DHTLib</a:t>
            </a:r>
            <a:r>
              <a:rPr lang="en-US" sz="1800" dirty="0"/>
              <a:t>, you can install the new zip library again.</a:t>
            </a:r>
          </a:p>
          <a:p>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29</a:t>
            </a:fld>
            <a:endParaRPr lang="en-US"/>
          </a:p>
        </p:txBody>
      </p:sp>
    </p:spTree>
    <p:extLst>
      <p:ext uri="{BB962C8B-B14F-4D97-AF65-F5344CB8AC3E}">
        <p14:creationId xmlns:p14="http://schemas.microsoft.com/office/powerpoint/2010/main" val="3964300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Arduino Uno configuration</a:t>
            </a:r>
          </a:p>
        </p:txBody>
      </p:sp>
      <p:sp>
        <p:nvSpPr>
          <p:cNvPr id="3" name="Content Placeholder 2"/>
          <p:cNvSpPr>
            <a:spLocks noGrp="1"/>
          </p:cNvSpPr>
          <p:nvPr>
            <p:ph idx="1"/>
          </p:nvPr>
        </p:nvSpPr>
        <p:spPr/>
        <p:txBody>
          <a:bodyPr>
            <a:normAutofit/>
          </a:bodyPr>
          <a:lstStyle/>
          <a:p>
            <a:r>
              <a:rPr lang="en-US" dirty="0"/>
              <a:t>Reference</a:t>
            </a:r>
          </a:p>
          <a:p>
            <a:r>
              <a:rPr lang="en-US" dirty="0"/>
              <a:t>From : https://store.arduino.cc/arduino-uno-rev3</a:t>
            </a:r>
          </a:p>
          <a:p>
            <a:r>
              <a:rPr lang="en-US" dirty="0"/>
              <a:t>Use ATmega328P (datasheet).</a:t>
            </a:r>
          </a:p>
          <a:p>
            <a:r>
              <a:rPr lang="en-US" dirty="0"/>
              <a:t>It has 14 digital input/output pins (of</a:t>
            </a:r>
          </a:p>
          <a:p>
            <a:r>
              <a:rPr lang="en-US" dirty="0"/>
              <a:t>which 6 can be used as PWM outputs), 6 analog inputs, </a:t>
            </a:r>
          </a:p>
          <a:p>
            <a:r>
              <a:rPr lang="en-US" dirty="0"/>
              <a:t>a 16 MHz quartz crystal, a USB connection,</a:t>
            </a:r>
          </a:p>
          <a:p>
            <a:r>
              <a:rPr lang="en-US" dirty="0"/>
              <a:t>a power jack, an ICSP header and a reset </a:t>
            </a:r>
            <a:r>
              <a:rPr lang="en-US" dirty="0" err="1"/>
              <a:t>button.Mixed</a:t>
            </a:r>
            <a:r>
              <a:rPr lang="en-US" dirty="0"/>
              <a:t> signal (analog and digital)</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a:t>
            </a:fld>
            <a:endParaRPr lang="en-US"/>
          </a:p>
        </p:txBody>
      </p:sp>
    </p:spTree>
    <p:extLst>
      <p:ext uri="{BB962C8B-B14F-4D97-AF65-F5344CB8AC3E}">
        <p14:creationId xmlns:p14="http://schemas.microsoft.com/office/powerpoint/2010/main" val="1914782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0249" y="175491"/>
            <a:ext cx="7886700" cy="212436"/>
          </a:xfrm>
        </p:spPr>
        <p:txBody>
          <a:bodyPr>
            <a:noAutofit/>
          </a:bodyPr>
          <a:lstStyle/>
          <a:p>
            <a:r>
              <a:rPr lang="en-US" sz="2800" dirty="0"/>
              <a:t>Code test2.4_lcd.ino</a:t>
            </a:r>
          </a:p>
        </p:txBody>
      </p:sp>
      <p:sp>
        <p:nvSpPr>
          <p:cNvPr id="3" name="Content Placeholder 2"/>
          <p:cNvSpPr>
            <a:spLocks noGrp="1"/>
          </p:cNvSpPr>
          <p:nvPr>
            <p:ph sz="half" idx="1"/>
          </p:nvPr>
        </p:nvSpPr>
        <p:spPr>
          <a:xfrm>
            <a:off x="600942" y="412460"/>
            <a:ext cx="3886200" cy="6154593"/>
          </a:xfrm>
        </p:spPr>
        <p:txBody>
          <a:bodyPr>
            <a:noAutofit/>
          </a:bodyPr>
          <a:lstStyle/>
          <a:p>
            <a:r>
              <a:rPr lang="en-US" sz="1400" dirty="0"/>
              <a:t>#include &lt;</a:t>
            </a:r>
            <a:r>
              <a:rPr lang="en-US" sz="1400" dirty="0" err="1"/>
              <a:t>Wire.h</a:t>
            </a:r>
            <a:r>
              <a:rPr lang="en-US" sz="1400" dirty="0"/>
              <a:t>&gt; </a:t>
            </a:r>
          </a:p>
          <a:p>
            <a:r>
              <a:rPr lang="en-US" sz="1400" dirty="0"/>
              <a:t>#include &lt;LiquidCrystal_I2C.h&gt;</a:t>
            </a:r>
          </a:p>
          <a:p>
            <a:r>
              <a:rPr lang="en-US" sz="1400" dirty="0"/>
              <a:t>//LiquidCrystal_I2C </a:t>
            </a:r>
            <a:r>
              <a:rPr lang="en-US" sz="1400" dirty="0" err="1"/>
              <a:t>lcd</a:t>
            </a:r>
            <a:r>
              <a:rPr lang="en-US" sz="1400" dirty="0"/>
              <a:t>(0x27,20,2);  </a:t>
            </a:r>
          </a:p>
          <a:p>
            <a:r>
              <a:rPr lang="en-US" sz="1400" dirty="0"/>
              <a:t>// set the LCD address to 0x27 for a 16 chars and 2 line display</a:t>
            </a:r>
          </a:p>
          <a:p>
            <a:r>
              <a:rPr lang="en-US" sz="1400" dirty="0"/>
              <a:t>LiquidCrystal_I2C </a:t>
            </a:r>
            <a:r>
              <a:rPr lang="en-US" sz="1400" dirty="0" err="1"/>
              <a:t>lcd</a:t>
            </a:r>
            <a:r>
              <a:rPr lang="en-US" sz="1400" dirty="0"/>
              <a:t>(0x3F,20,2);  // set the LCD address to 0x27 for a 16 chars and 2 line display</a:t>
            </a:r>
          </a:p>
          <a:p>
            <a:r>
              <a:rPr lang="en-US" sz="1400" dirty="0"/>
              <a:t>//LiquidCrystal_I2C </a:t>
            </a:r>
            <a:r>
              <a:rPr lang="en-US" sz="1400" dirty="0" err="1"/>
              <a:t>lcd</a:t>
            </a:r>
            <a:r>
              <a:rPr lang="en-US" sz="1400" dirty="0"/>
              <a:t>(0x3F,16,2);  // set the LCD address to 0x27 for a 16 chars and 2 line display</a:t>
            </a:r>
          </a:p>
          <a:p>
            <a:r>
              <a:rPr lang="en-US" sz="1400" dirty="0"/>
              <a:t>void setup()</a:t>
            </a:r>
          </a:p>
          <a:p>
            <a:r>
              <a:rPr lang="en-US" sz="1400" dirty="0"/>
              <a:t>{  </a:t>
            </a:r>
            <a:r>
              <a:rPr lang="en-US" sz="1400" dirty="0" err="1"/>
              <a:t>Serial.begin</a:t>
            </a:r>
            <a:r>
              <a:rPr lang="en-US" sz="1400" dirty="0"/>
              <a:t>(9600);</a:t>
            </a:r>
          </a:p>
          <a:p>
            <a:r>
              <a:rPr lang="en-US" sz="1400" dirty="0"/>
              <a:t>  </a:t>
            </a:r>
            <a:r>
              <a:rPr lang="en-US" sz="1400" dirty="0" err="1"/>
              <a:t>lcd.init</a:t>
            </a:r>
            <a:r>
              <a:rPr lang="en-US" sz="1400" dirty="0"/>
              <a:t>();                      // initialize the </a:t>
            </a:r>
            <a:r>
              <a:rPr lang="en-US" sz="1400" dirty="0" err="1"/>
              <a:t>lcd</a:t>
            </a:r>
            <a:endParaRPr lang="en-US" sz="1400" dirty="0"/>
          </a:p>
          <a:p>
            <a:r>
              <a:rPr lang="en-US" sz="1400" dirty="0"/>
              <a:t>  </a:t>
            </a:r>
            <a:r>
              <a:rPr lang="en-US" sz="1400" dirty="0" err="1"/>
              <a:t>lcd.backlight</a:t>
            </a:r>
            <a:r>
              <a:rPr lang="en-US" sz="1400" dirty="0"/>
              <a:t>();</a:t>
            </a:r>
          </a:p>
          <a:p>
            <a:r>
              <a:rPr lang="en-US" sz="1400" dirty="0"/>
              <a:t>  </a:t>
            </a:r>
            <a:r>
              <a:rPr lang="en-US" sz="1400" dirty="0" err="1"/>
              <a:t>lcd.setCursor</a:t>
            </a:r>
            <a:r>
              <a:rPr lang="en-US" sz="1400" dirty="0"/>
              <a:t>(3,0); //first row: line 0,cursor index 3. first </a:t>
            </a:r>
            <a:r>
              <a:rPr lang="en-US" sz="1400" dirty="0" err="1"/>
              <a:t>postion</a:t>
            </a:r>
            <a:r>
              <a:rPr lang="en-US" sz="1400" dirty="0"/>
              <a:t> is index 0</a:t>
            </a:r>
          </a:p>
          <a:p>
            <a:r>
              <a:rPr lang="en-US" sz="1400" dirty="0"/>
              <a:t>  </a:t>
            </a:r>
            <a:r>
              <a:rPr lang="en-US" sz="1400" dirty="0" err="1"/>
              <a:t>lcd.print</a:t>
            </a:r>
            <a:r>
              <a:rPr lang="en-US" sz="1400" dirty="0"/>
              <a:t>("Hello, world!");</a:t>
            </a:r>
          </a:p>
          <a:p>
            <a:r>
              <a:rPr lang="en-US" sz="1400" dirty="0"/>
              <a:t>  </a:t>
            </a:r>
            <a:r>
              <a:rPr lang="en-US" sz="1400" dirty="0" err="1"/>
              <a:t>lcd.setCursor</a:t>
            </a:r>
            <a:r>
              <a:rPr lang="en-US" sz="1400" dirty="0"/>
              <a:t>(2,1); //second row : line 1, position index 2</a:t>
            </a:r>
          </a:p>
          <a:p>
            <a:r>
              <a:rPr lang="en-US" sz="1400" dirty="0"/>
              <a:t>  </a:t>
            </a:r>
            <a:r>
              <a:rPr lang="en-US" sz="1400" dirty="0" err="1"/>
              <a:t>lcd.print</a:t>
            </a:r>
            <a:r>
              <a:rPr lang="en-US" sz="1400" dirty="0"/>
              <a:t>("from KH WONG");</a:t>
            </a:r>
          </a:p>
          <a:p>
            <a:r>
              <a:rPr lang="en-US" sz="1400" dirty="0"/>
              <a:t>  delay(3000);</a:t>
            </a:r>
          </a:p>
          <a:p>
            <a:r>
              <a:rPr lang="en-US" sz="1400" dirty="0"/>
              <a:t>  </a:t>
            </a:r>
            <a:r>
              <a:rPr lang="en-US" sz="1400" dirty="0" err="1"/>
              <a:t>lcd.clear</a:t>
            </a:r>
            <a:r>
              <a:rPr lang="en-US" sz="1400" dirty="0"/>
              <a:t> ();}</a:t>
            </a:r>
          </a:p>
        </p:txBody>
      </p:sp>
      <p:sp>
        <p:nvSpPr>
          <p:cNvPr id="7" name="Content Placeholder 6"/>
          <p:cNvSpPr>
            <a:spLocks noGrp="1"/>
          </p:cNvSpPr>
          <p:nvPr>
            <p:ph sz="half" idx="2"/>
          </p:nvPr>
        </p:nvSpPr>
        <p:spPr>
          <a:xfrm>
            <a:off x="4840431" y="281709"/>
            <a:ext cx="4084493" cy="6509616"/>
          </a:xfrm>
        </p:spPr>
        <p:txBody>
          <a:bodyPr>
            <a:normAutofit fontScale="25000" lnSpcReduction="20000"/>
          </a:bodyPr>
          <a:lstStyle/>
          <a:p>
            <a:r>
              <a:rPr lang="en-US" sz="4800" dirty="0"/>
              <a:t>void loop() {</a:t>
            </a:r>
          </a:p>
          <a:p>
            <a:r>
              <a:rPr lang="en-US" sz="4800" dirty="0"/>
              <a:t>void loop() {</a:t>
            </a:r>
          </a:p>
          <a:p>
            <a:r>
              <a:rPr lang="en-US" sz="4800" dirty="0"/>
              <a:t>  </a:t>
            </a:r>
            <a:r>
              <a:rPr lang="en-US" sz="4800" dirty="0" err="1"/>
              <a:t>int</a:t>
            </a:r>
            <a:r>
              <a:rPr lang="en-US" sz="4800" dirty="0"/>
              <a:t> </a:t>
            </a:r>
            <a:r>
              <a:rPr lang="en-US" sz="4800" dirty="0" err="1"/>
              <a:t>i</a:t>
            </a:r>
            <a:r>
              <a:rPr lang="en-US" sz="4800" dirty="0"/>
              <a:t> = 0;</a:t>
            </a:r>
          </a:p>
          <a:p>
            <a:r>
              <a:rPr lang="en-US" sz="4800" dirty="0"/>
              <a:t>  while (1)//loop for ever</a:t>
            </a:r>
          </a:p>
          <a:p>
            <a:r>
              <a:rPr lang="en-US" sz="4800" dirty="0"/>
              <a:t>  { </a:t>
            </a:r>
            <a:r>
              <a:rPr lang="en-US" sz="4800" dirty="0" err="1"/>
              <a:t>i</a:t>
            </a:r>
            <a:r>
              <a:rPr lang="en-US" sz="4800" dirty="0"/>
              <a:t> = 0;</a:t>
            </a:r>
          </a:p>
          <a:p>
            <a:r>
              <a:rPr lang="en-US" sz="4800" dirty="0"/>
              <a:t>    while (</a:t>
            </a:r>
            <a:r>
              <a:rPr lang="en-US" sz="4800" dirty="0" err="1"/>
              <a:t>i</a:t>
            </a:r>
            <a:r>
              <a:rPr lang="en-US" sz="4800" dirty="0"/>
              <a:t> &lt; 20)</a:t>
            </a:r>
          </a:p>
          <a:p>
            <a:r>
              <a:rPr lang="en-US" sz="4800" dirty="0"/>
              <a:t>    { // print line 1</a:t>
            </a:r>
          </a:p>
          <a:p>
            <a:r>
              <a:rPr lang="en-US" sz="4800" dirty="0"/>
              <a:t>      </a:t>
            </a:r>
            <a:r>
              <a:rPr lang="en-US" sz="4800" dirty="0" err="1"/>
              <a:t>lcd.setCursor</a:t>
            </a:r>
            <a:r>
              <a:rPr lang="en-US" sz="4800" dirty="0"/>
              <a:t>(0, 0);</a:t>
            </a:r>
          </a:p>
          <a:p>
            <a:r>
              <a:rPr lang="en-US" sz="4800" dirty="0"/>
              <a:t>      </a:t>
            </a:r>
            <a:r>
              <a:rPr lang="en-US" sz="4800" dirty="0" err="1"/>
              <a:t>lcd.print</a:t>
            </a:r>
            <a:r>
              <a:rPr lang="en-US" sz="4800" dirty="0"/>
              <a:t>("Line 1");//line 1</a:t>
            </a:r>
          </a:p>
          <a:p>
            <a:r>
              <a:rPr lang="en-US" sz="4800" dirty="0"/>
              <a:t>      </a:t>
            </a:r>
            <a:r>
              <a:rPr lang="en-US" sz="4800" dirty="0" err="1"/>
              <a:t>lcd.setCursor</a:t>
            </a:r>
            <a:r>
              <a:rPr lang="en-US" sz="4800" dirty="0"/>
              <a:t>(10, 0);</a:t>
            </a:r>
          </a:p>
          <a:p>
            <a:r>
              <a:rPr lang="en-US" sz="4800" dirty="0"/>
              <a:t>      </a:t>
            </a:r>
            <a:r>
              <a:rPr lang="en-US" sz="4800" dirty="0" err="1"/>
              <a:t>lcd.print</a:t>
            </a:r>
            <a:r>
              <a:rPr lang="en-US" sz="4800" dirty="0"/>
              <a:t>(</a:t>
            </a:r>
            <a:r>
              <a:rPr lang="en-US" sz="4800" dirty="0" err="1"/>
              <a:t>i</a:t>
            </a:r>
            <a:r>
              <a:rPr lang="en-US" sz="4800" dirty="0"/>
              <a:t>);</a:t>
            </a:r>
          </a:p>
          <a:p>
            <a:r>
              <a:rPr lang="en-US" sz="4800" dirty="0"/>
              <a:t>      // print line 2</a:t>
            </a:r>
          </a:p>
          <a:p>
            <a:r>
              <a:rPr lang="en-US" sz="4800" dirty="0"/>
              <a:t>      </a:t>
            </a:r>
            <a:r>
              <a:rPr lang="en-US" sz="4800" dirty="0" err="1"/>
              <a:t>lcd.setCursor</a:t>
            </a:r>
            <a:r>
              <a:rPr lang="en-US" sz="4800" dirty="0"/>
              <a:t>(0, 1);</a:t>
            </a:r>
          </a:p>
          <a:p>
            <a:r>
              <a:rPr lang="en-US" sz="4800" dirty="0"/>
              <a:t>      </a:t>
            </a:r>
            <a:r>
              <a:rPr lang="en-US" sz="4800" dirty="0" err="1"/>
              <a:t>lcd.print</a:t>
            </a:r>
            <a:r>
              <a:rPr lang="en-US" sz="4800" dirty="0"/>
              <a:t>("Line 2");//line 1</a:t>
            </a:r>
          </a:p>
          <a:p>
            <a:r>
              <a:rPr lang="en-US" sz="4800" dirty="0"/>
              <a:t>      </a:t>
            </a:r>
            <a:r>
              <a:rPr lang="en-US" sz="4800" dirty="0" err="1"/>
              <a:t>lcd.setCursor</a:t>
            </a:r>
            <a:r>
              <a:rPr lang="en-US" sz="4800" dirty="0"/>
              <a:t>(10, 1);</a:t>
            </a:r>
          </a:p>
          <a:p>
            <a:r>
              <a:rPr lang="en-US" sz="4800" dirty="0"/>
              <a:t>      </a:t>
            </a:r>
            <a:r>
              <a:rPr lang="en-US" sz="4800" dirty="0" err="1"/>
              <a:t>lcd.print</a:t>
            </a:r>
            <a:r>
              <a:rPr lang="en-US" sz="4800" dirty="0"/>
              <a:t>(</a:t>
            </a:r>
            <a:r>
              <a:rPr lang="en-US" sz="4800" dirty="0" err="1"/>
              <a:t>i</a:t>
            </a:r>
            <a:r>
              <a:rPr lang="en-US" sz="4800" dirty="0"/>
              <a:t> + 1);</a:t>
            </a:r>
          </a:p>
          <a:p>
            <a:r>
              <a:rPr lang="en-US" sz="4800" dirty="0"/>
              <a:t>      </a:t>
            </a:r>
            <a:r>
              <a:rPr lang="en-US" sz="4800" dirty="0" err="1"/>
              <a:t>i</a:t>
            </a:r>
            <a:r>
              <a:rPr lang="en-US" sz="4800" dirty="0"/>
              <a:t>++;</a:t>
            </a:r>
          </a:p>
          <a:p>
            <a:r>
              <a:rPr lang="en-US" sz="4800" dirty="0"/>
              <a:t>      delay(2000);</a:t>
            </a:r>
          </a:p>
          <a:p>
            <a:r>
              <a:rPr lang="en-US" sz="4800" dirty="0"/>
              <a:t>      </a:t>
            </a:r>
            <a:r>
              <a:rPr lang="en-US" sz="4800" dirty="0" err="1"/>
              <a:t>lcd.setCursor</a:t>
            </a:r>
            <a:r>
              <a:rPr lang="en-US" sz="4800" dirty="0"/>
              <a:t>(10, 0);</a:t>
            </a:r>
          </a:p>
          <a:p>
            <a:r>
              <a:rPr lang="en-US" sz="4800" dirty="0"/>
              <a:t>      </a:t>
            </a:r>
            <a:r>
              <a:rPr lang="en-US" sz="4800" dirty="0" err="1"/>
              <a:t>lcd.print</a:t>
            </a:r>
            <a:r>
              <a:rPr lang="en-US" sz="4800" dirty="0"/>
              <a:t>("  "); //line 1: clear 2 places from 10</a:t>
            </a:r>
          </a:p>
          <a:p>
            <a:r>
              <a:rPr lang="en-US" sz="4800" dirty="0"/>
              <a:t>      </a:t>
            </a:r>
            <a:r>
              <a:rPr lang="en-US" sz="4800" dirty="0" err="1"/>
              <a:t>lcd.setCursor</a:t>
            </a:r>
            <a:r>
              <a:rPr lang="en-US" sz="4800" dirty="0"/>
              <a:t>(10, 1);</a:t>
            </a:r>
          </a:p>
          <a:p>
            <a:r>
              <a:rPr lang="en-US" sz="4800" dirty="0"/>
              <a:t>      </a:t>
            </a:r>
            <a:r>
              <a:rPr lang="en-US" sz="4800" dirty="0" err="1"/>
              <a:t>lcd.print</a:t>
            </a:r>
            <a:r>
              <a:rPr lang="en-US" sz="4800" dirty="0"/>
              <a:t>("  "); //line 2: clear 2 places from 10</a:t>
            </a:r>
          </a:p>
          <a:p>
            <a:r>
              <a:rPr lang="en-US" sz="4800" dirty="0"/>
              <a:t>    }</a:t>
            </a:r>
          </a:p>
          <a:p>
            <a:r>
              <a:rPr lang="en-US" sz="4800" dirty="0"/>
              <a:t>  }</a:t>
            </a:r>
          </a:p>
          <a:p>
            <a:r>
              <a:rPr lang="en-US" sz="4800" dirty="0"/>
              <a:t>}</a:t>
            </a:r>
            <a:endParaRPr lang="en-US" sz="3200"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30</a:t>
            </a:fld>
            <a:endParaRPr lang="en-US"/>
          </a:p>
        </p:txBody>
      </p:sp>
    </p:spTree>
    <p:extLst>
      <p:ext uri="{BB962C8B-B14F-4D97-AF65-F5344CB8AC3E}">
        <p14:creationId xmlns:p14="http://schemas.microsoft.com/office/powerpoint/2010/main" val="3076729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Test 2.5a: LCD display of humidity and temperature</a:t>
            </a:r>
            <a:br>
              <a:rPr lang="en-US" sz="2800" dirty="0"/>
            </a:br>
            <a:br>
              <a:rPr lang="en-US" sz="2800" dirty="0"/>
            </a:br>
            <a:endParaRPr lang="en-US" sz="2800" dirty="0"/>
          </a:p>
        </p:txBody>
      </p:sp>
      <p:sp>
        <p:nvSpPr>
          <p:cNvPr id="3" name="Content Placeholder 2"/>
          <p:cNvSpPr>
            <a:spLocks noGrp="1"/>
          </p:cNvSpPr>
          <p:nvPr>
            <p:ph sz="half" idx="1"/>
          </p:nvPr>
        </p:nvSpPr>
        <p:spPr/>
        <p:txBody>
          <a:bodyPr/>
          <a:lstStyle/>
          <a:p>
            <a:r>
              <a:rPr lang="en-US" dirty="0"/>
              <a:t>Circuit Diagram</a:t>
            </a:r>
          </a:p>
        </p:txBody>
      </p:sp>
      <p:pic>
        <p:nvPicPr>
          <p:cNvPr id="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183987" y="2251364"/>
            <a:ext cx="3886200" cy="328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31</a:t>
            </a:fld>
            <a:endParaRPr lang="en-US"/>
          </a:p>
        </p:txBody>
      </p:sp>
      <p:sp>
        <p:nvSpPr>
          <p:cNvPr id="4" name="TextBox 3"/>
          <p:cNvSpPr txBox="1"/>
          <p:nvPr/>
        </p:nvSpPr>
        <p:spPr>
          <a:xfrm>
            <a:off x="951345" y="1450109"/>
            <a:ext cx="6119880" cy="369332"/>
          </a:xfrm>
          <a:prstGeom prst="rect">
            <a:avLst/>
          </a:prstGeom>
          <a:noFill/>
        </p:spPr>
        <p:txBody>
          <a:bodyPr wrap="none" rtlCol="0">
            <a:spAutoFit/>
          </a:bodyPr>
          <a:lstStyle/>
          <a:p>
            <a:r>
              <a:rPr lang="en-US" dirty="0">
                <a:hlinkClick r:id="rId3"/>
              </a:rPr>
              <a:t>http://wiki.sunfounder.cc/index.php?title=I%C2%B2C_LCD1602</a:t>
            </a:r>
            <a:r>
              <a:rPr lang="en-US" dirty="0"/>
              <a:t>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146" y="3953164"/>
            <a:ext cx="2335716" cy="106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521714" y="3953164"/>
            <a:ext cx="622286" cy="1200329"/>
          </a:xfrm>
          <a:prstGeom prst="rect">
            <a:avLst/>
          </a:prstGeom>
          <a:noFill/>
        </p:spPr>
        <p:txBody>
          <a:bodyPr wrap="none" rtlCol="0">
            <a:spAutoFit/>
          </a:bodyPr>
          <a:lstStyle/>
          <a:p>
            <a:r>
              <a:rPr lang="en-US" dirty="0"/>
              <a:t>GND</a:t>
            </a:r>
          </a:p>
          <a:p>
            <a:r>
              <a:rPr lang="en-US" dirty="0"/>
              <a:t>VCC</a:t>
            </a:r>
          </a:p>
          <a:p>
            <a:r>
              <a:rPr lang="en-US" dirty="0"/>
              <a:t>SDA</a:t>
            </a:r>
          </a:p>
          <a:p>
            <a:r>
              <a:rPr lang="en-US" dirty="0"/>
              <a:t>SCL</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2146" y="2256724"/>
            <a:ext cx="2133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355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Test 2.5b: Humidify and temperature sensors (I</a:t>
            </a:r>
            <a:r>
              <a:rPr lang="en-US" sz="3200" baseline="30000" dirty="0"/>
              <a:t>2</a:t>
            </a:r>
            <a:r>
              <a:rPr lang="en-US" sz="3200" dirty="0"/>
              <a:t>c)</a:t>
            </a:r>
          </a:p>
        </p:txBody>
      </p:sp>
      <p:sp>
        <p:nvSpPr>
          <p:cNvPr id="3" name="Content Placeholder 2"/>
          <p:cNvSpPr>
            <a:spLocks noGrp="1"/>
          </p:cNvSpPr>
          <p:nvPr>
            <p:ph idx="1"/>
          </p:nvPr>
        </p:nvSpPr>
        <p:spPr/>
        <p:txBody>
          <a:bodyPr/>
          <a:lstStyle/>
          <a:p>
            <a:r>
              <a:rPr lang="en-US" dirty="0"/>
              <a:t>ds</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32</a:t>
            </a:fld>
            <a:endParaRPr lang="en-US"/>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559" y="1791855"/>
            <a:ext cx="3097541" cy="195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617133"/>
            <a:ext cx="22669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6400" y="1280067"/>
            <a:ext cx="8498224" cy="369332"/>
          </a:xfrm>
          <a:prstGeom prst="rect">
            <a:avLst/>
          </a:prstGeom>
          <a:noFill/>
        </p:spPr>
        <p:txBody>
          <a:bodyPr wrap="none" rtlCol="0">
            <a:spAutoFit/>
          </a:bodyPr>
          <a:lstStyle/>
          <a:p>
            <a:r>
              <a:rPr lang="en-US" dirty="0"/>
              <a:t>http://www.circuitbasics.com/how-to-set-up-the-dht11-humidity-sensor-on-an-arduino/</a:t>
            </a:r>
          </a:p>
        </p:txBody>
      </p:sp>
      <p:sp>
        <p:nvSpPr>
          <p:cNvPr id="7" name="TextBox 6"/>
          <p:cNvSpPr txBox="1"/>
          <p:nvPr/>
        </p:nvSpPr>
        <p:spPr>
          <a:xfrm>
            <a:off x="510988" y="6061617"/>
            <a:ext cx="5954707" cy="369332"/>
          </a:xfrm>
          <a:prstGeom prst="rect">
            <a:avLst/>
          </a:prstGeom>
          <a:noFill/>
        </p:spPr>
        <p:txBody>
          <a:bodyPr wrap="none" rtlCol="0">
            <a:spAutoFit/>
          </a:bodyPr>
          <a:lstStyle/>
          <a:p>
            <a:r>
              <a:rPr lang="en-US" dirty="0">
                <a:hlinkClick r:id="rId4"/>
              </a:rPr>
              <a:t>https://www.arduinolibraries.info/libraries/dht-sensor-library</a:t>
            </a:r>
            <a:endParaRPr lang="en-US" dirty="0"/>
          </a:p>
        </p:txBody>
      </p:sp>
      <p:sp>
        <p:nvSpPr>
          <p:cNvPr id="9" name="TextBox 8"/>
          <p:cNvSpPr txBox="1"/>
          <p:nvPr/>
        </p:nvSpPr>
        <p:spPr>
          <a:xfrm>
            <a:off x="3240741" y="309282"/>
            <a:ext cx="4631332" cy="369332"/>
          </a:xfrm>
          <a:prstGeom prst="rect">
            <a:avLst/>
          </a:prstGeom>
          <a:noFill/>
        </p:spPr>
        <p:txBody>
          <a:bodyPr wrap="none" rtlCol="0">
            <a:spAutoFit/>
          </a:bodyPr>
          <a:lstStyle/>
          <a:p>
            <a:r>
              <a:rPr lang="en-US" dirty="0"/>
              <a:t>C:\Users\khwon\Documents\Arduino\libraries\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8341" y="3585042"/>
            <a:ext cx="4867587" cy="2476575"/>
          </a:xfrm>
          <a:prstGeom prst="rect">
            <a:avLst/>
          </a:prstGeom>
        </p:spPr>
      </p:pic>
    </p:spTree>
    <p:extLst>
      <p:ext uri="{BB962C8B-B14F-4D97-AF65-F5344CB8AC3E}">
        <p14:creationId xmlns:p14="http://schemas.microsoft.com/office/powerpoint/2010/main" val="247885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Install drivers for LCD and DHT sensor test5_LCD_DHT.ino</a:t>
            </a:r>
          </a:p>
        </p:txBody>
      </p:sp>
      <p:sp>
        <p:nvSpPr>
          <p:cNvPr id="8" name="Content Placeholder 7"/>
          <p:cNvSpPr>
            <a:spLocks noGrp="1"/>
          </p:cNvSpPr>
          <p:nvPr>
            <p:ph idx="1"/>
          </p:nvPr>
        </p:nvSpPr>
        <p:spPr/>
        <p:txBody>
          <a:bodyPr>
            <a:normAutofit fontScale="55000" lnSpcReduction="20000"/>
          </a:bodyPr>
          <a:lstStyle/>
          <a:p>
            <a:r>
              <a:rPr lang="en-US" dirty="0"/>
              <a:t>//2019.5.2 by </a:t>
            </a:r>
            <a:r>
              <a:rPr lang="en-US" dirty="0" err="1"/>
              <a:t>khwong</a:t>
            </a:r>
            <a:r>
              <a:rPr lang="en-US" dirty="0"/>
              <a:t>, test5_LCD_DHT.ino</a:t>
            </a:r>
          </a:p>
          <a:p>
            <a:r>
              <a:rPr lang="en-US" dirty="0"/>
              <a:t>//1.1) If you are using the </a:t>
            </a:r>
            <a:r>
              <a:rPr lang="en-US" dirty="0" err="1"/>
              <a:t>lcd</a:t>
            </a:r>
            <a:r>
              <a:rPr lang="en-US" dirty="0"/>
              <a:t> module 1602, 16x2 and you will receive the error message of no LiquidCrystal_I2C.h not found.</a:t>
            </a:r>
          </a:p>
          <a:p>
            <a:r>
              <a:rPr lang="en-US" dirty="0"/>
              <a:t>//   FIX: in Arduino IDE/Sketch/Include library/Add Zip file, select the file from </a:t>
            </a:r>
          </a:p>
          <a:p>
            <a:r>
              <a:rPr lang="en-US" dirty="0"/>
              <a:t>//  // </a:t>
            </a:r>
            <a:r>
              <a:rPr lang="en-US" dirty="0">
                <a:hlinkClick r:id="rId3"/>
              </a:rPr>
              <a:t>https://github.com/johnrickman/LiquidCrystal_I2C</a:t>
            </a:r>
            <a:r>
              <a:rPr lang="en-US" dirty="0"/>
              <a:t>   //(bug fixed)</a:t>
            </a:r>
          </a:p>
          <a:p>
            <a:r>
              <a:rPr lang="en-US" dirty="0"/>
              <a:t>//   if you are using the </a:t>
            </a:r>
            <a:r>
              <a:rPr lang="en-US" dirty="0" err="1"/>
              <a:t>lcd</a:t>
            </a:r>
            <a:r>
              <a:rPr lang="en-US" dirty="0"/>
              <a:t> module 1602, 16x2 and no LiquidCrystal_I2C.h found in your system</a:t>
            </a:r>
          </a:p>
          <a:p>
            <a:r>
              <a:rPr lang="en-US" dirty="0"/>
              <a:t>//1.2) the control code may be 0x3f, or 0x27, try it yourself</a:t>
            </a:r>
          </a:p>
          <a:p>
            <a:r>
              <a:rPr lang="en-US" dirty="0"/>
              <a:t>//1.3) //Note:  https://www.geeetech.com/Documents/LiquidCrystal_I2Cv1-1.rar has bug don't use it because it can only print one character per line. </a:t>
            </a:r>
          </a:p>
          <a:p>
            <a:r>
              <a:rPr lang="en-US" dirty="0"/>
              <a:t>// this zip file // </a:t>
            </a:r>
            <a:r>
              <a:rPr lang="en-US" dirty="0">
                <a:hlinkClick r:id="rId3"/>
              </a:rPr>
              <a:t>https://github.com/johnrickman/LiquidCrystal_I2C</a:t>
            </a:r>
            <a:r>
              <a:rPr lang="en-US" dirty="0"/>
              <a:t>   //(bug fixed), bug fix of </a:t>
            </a:r>
            <a:r>
              <a:rPr lang="en-US" dirty="0" err="1"/>
              <a:t>cpp</a:t>
            </a:r>
            <a:endParaRPr lang="en-US" dirty="0"/>
          </a:p>
          <a:p>
            <a:r>
              <a:rPr lang="en-US" dirty="0"/>
              <a:t>// </a:t>
            </a:r>
            <a:r>
              <a:rPr lang="en-US" dirty="0" err="1"/>
              <a:t>ardunio</a:t>
            </a:r>
            <a:r>
              <a:rPr lang="en-US" dirty="0"/>
              <a:t>-IDE can read this LiquidCrystal_I2C.cpp and function correctly.</a:t>
            </a:r>
          </a:p>
          <a:p>
            <a:endParaRPr lang="en-US" dirty="0"/>
          </a:p>
          <a:p>
            <a:r>
              <a:rPr lang="en-US" dirty="0">
                <a:solidFill>
                  <a:srgbClr val="FF0000"/>
                </a:solidFill>
              </a:rPr>
              <a:t>//2)see </a:t>
            </a:r>
            <a:r>
              <a:rPr lang="en-US" dirty="0">
                <a:solidFill>
                  <a:srgbClr val="FF0000"/>
                </a:solidFill>
                <a:hlinkClick r:id="rId4"/>
              </a:rPr>
              <a:t>http://www.circuitbasics.com/how-to-set-up-the-dht11-humidity-sensor-on-an-arduino/</a:t>
            </a:r>
            <a:r>
              <a:rPr lang="en-US" dirty="0">
                <a:solidFill>
                  <a:srgbClr val="FF0000"/>
                </a:solidFill>
              </a:rPr>
              <a:t> </a:t>
            </a:r>
          </a:p>
          <a:p>
            <a:r>
              <a:rPr lang="en-US" dirty="0">
                <a:solidFill>
                  <a:srgbClr val="FF0000"/>
                </a:solidFill>
              </a:rPr>
              <a:t>// download </a:t>
            </a:r>
            <a:r>
              <a:rPr lang="en-US" dirty="0">
                <a:solidFill>
                  <a:srgbClr val="FF0000"/>
                </a:solidFill>
                <a:hlinkClick r:id="rId5"/>
              </a:rPr>
              <a:t>http://www.circuitbasics.com/wp-content/uploads/2015/10/DHTLib.zip</a:t>
            </a:r>
            <a:r>
              <a:rPr lang="en-US" dirty="0">
                <a:solidFill>
                  <a:srgbClr val="FF0000"/>
                </a:solidFill>
              </a:rPr>
              <a:t>  </a:t>
            </a:r>
          </a:p>
          <a:p>
            <a:r>
              <a:rPr lang="en-US" dirty="0">
                <a:solidFill>
                  <a:srgbClr val="FF0000"/>
                </a:solidFill>
              </a:rPr>
              <a:t>//in Arduino IDE/Sketch/Include library/Add Zip file, </a:t>
            </a:r>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33</a:t>
            </a:fld>
            <a:endParaRPr lang="en-US"/>
          </a:p>
        </p:txBody>
      </p:sp>
    </p:spTree>
    <p:extLst>
      <p:ext uri="{BB962C8B-B14F-4D97-AF65-F5344CB8AC3E}">
        <p14:creationId xmlns:p14="http://schemas.microsoft.com/office/powerpoint/2010/main" val="3358010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0" y="412461"/>
            <a:ext cx="3886200" cy="4351338"/>
          </a:xfrm>
        </p:spPr>
        <p:txBody>
          <a:bodyPr>
            <a:normAutofit fontScale="25000" lnSpcReduction="20000"/>
          </a:bodyPr>
          <a:lstStyle/>
          <a:p>
            <a:r>
              <a:rPr lang="en-US" sz="5600" dirty="0"/>
              <a:t>#include &lt;</a:t>
            </a:r>
            <a:r>
              <a:rPr lang="en-US" sz="5600" dirty="0" err="1"/>
              <a:t>Wire.h</a:t>
            </a:r>
            <a:r>
              <a:rPr lang="en-US" sz="5600" dirty="0"/>
              <a:t>&gt; </a:t>
            </a:r>
          </a:p>
          <a:p>
            <a:r>
              <a:rPr lang="en-US" sz="5600" dirty="0"/>
              <a:t>#include &lt;LiquidCrystal_I2C.h&gt;</a:t>
            </a:r>
          </a:p>
          <a:p>
            <a:r>
              <a:rPr lang="en-US" sz="5600" dirty="0"/>
              <a:t>#include &lt;</a:t>
            </a:r>
            <a:r>
              <a:rPr lang="en-US" sz="5600" dirty="0" err="1"/>
              <a:t>dht.h</a:t>
            </a:r>
            <a:r>
              <a:rPr lang="en-US" sz="5600" dirty="0"/>
              <a:t>&gt;//tested ok.</a:t>
            </a:r>
          </a:p>
          <a:p>
            <a:r>
              <a:rPr lang="en-US" sz="5600" dirty="0" err="1"/>
              <a:t>dht</a:t>
            </a:r>
            <a:r>
              <a:rPr lang="en-US" sz="5600" dirty="0"/>
              <a:t> DHT ;//DHT </a:t>
            </a:r>
            <a:r>
              <a:rPr lang="en-US" sz="5600" dirty="0" err="1"/>
              <a:t>DHT</a:t>
            </a:r>
            <a:r>
              <a:rPr lang="en-US" sz="5600" dirty="0"/>
              <a:t>;</a:t>
            </a:r>
          </a:p>
          <a:p>
            <a:r>
              <a:rPr lang="en-US" sz="5600" dirty="0"/>
              <a:t>#define DHT11_PIN 4</a:t>
            </a:r>
          </a:p>
          <a:p>
            <a:r>
              <a:rPr lang="en-US" sz="5600" dirty="0"/>
              <a:t>//LiquidCrystal_I2C </a:t>
            </a:r>
            <a:r>
              <a:rPr lang="en-US" sz="5600" dirty="0" err="1"/>
              <a:t>lcd</a:t>
            </a:r>
            <a:r>
              <a:rPr lang="en-US" sz="5600" dirty="0"/>
              <a:t>(0x27,20,2);  </a:t>
            </a:r>
          </a:p>
          <a:p>
            <a:r>
              <a:rPr lang="en-US" sz="5600" dirty="0"/>
              <a:t>// set the LCD address to 0x27 for a 16 chars and 2 line display</a:t>
            </a:r>
          </a:p>
          <a:p>
            <a:r>
              <a:rPr lang="en-US" sz="5600" dirty="0"/>
              <a:t>LiquidCrystal_I2C </a:t>
            </a:r>
            <a:r>
              <a:rPr lang="en-US" sz="5600" dirty="0" err="1"/>
              <a:t>lcd</a:t>
            </a:r>
            <a:r>
              <a:rPr lang="en-US" sz="5600" dirty="0"/>
              <a:t>(0x3F,20,2);  // set the LCD address to 0x27 for a 16 chars and 2 line display</a:t>
            </a:r>
          </a:p>
          <a:p>
            <a:r>
              <a:rPr lang="en-US" sz="5600" dirty="0"/>
              <a:t>//LiquidCrystal_I2C </a:t>
            </a:r>
            <a:r>
              <a:rPr lang="en-US" sz="5600" dirty="0" err="1"/>
              <a:t>lcd</a:t>
            </a:r>
            <a:r>
              <a:rPr lang="en-US" sz="5600" dirty="0"/>
              <a:t>(0x3F,16,2);  // set the LCD address to 0x27 for a 16 chars and 2 line display</a:t>
            </a:r>
          </a:p>
          <a:p>
            <a:r>
              <a:rPr lang="en-US" sz="5600" dirty="0"/>
              <a:t>void setup()</a:t>
            </a:r>
          </a:p>
          <a:p>
            <a:r>
              <a:rPr lang="en-US" sz="5600" dirty="0"/>
              <a:t>{  </a:t>
            </a:r>
            <a:r>
              <a:rPr lang="en-US" sz="5600" dirty="0" err="1"/>
              <a:t>Serial.begin</a:t>
            </a:r>
            <a:r>
              <a:rPr lang="en-US" sz="5600" dirty="0"/>
              <a:t>(9600);</a:t>
            </a:r>
          </a:p>
          <a:p>
            <a:r>
              <a:rPr lang="en-US" sz="5600" dirty="0"/>
              <a:t>  </a:t>
            </a:r>
            <a:r>
              <a:rPr lang="en-US" sz="5600" dirty="0" err="1"/>
              <a:t>lcd.init</a:t>
            </a:r>
            <a:r>
              <a:rPr lang="en-US" sz="5600" dirty="0"/>
              <a:t>();                      // initialize the </a:t>
            </a:r>
            <a:r>
              <a:rPr lang="en-US" sz="5600" dirty="0" err="1"/>
              <a:t>lcd</a:t>
            </a:r>
            <a:endParaRPr lang="en-US" sz="5600" dirty="0"/>
          </a:p>
          <a:p>
            <a:r>
              <a:rPr lang="en-US" sz="5600" dirty="0"/>
              <a:t>  </a:t>
            </a:r>
            <a:r>
              <a:rPr lang="en-US" sz="5600" dirty="0" err="1"/>
              <a:t>lcd.backlight</a:t>
            </a:r>
            <a:r>
              <a:rPr lang="en-US" sz="5600" dirty="0"/>
              <a:t>();</a:t>
            </a:r>
          </a:p>
          <a:p>
            <a:r>
              <a:rPr lang="en-US" sz="5600" dirty="0"/>
              <a:t>  </a:t>
            </a:r>
            <a:r>
              <a:rPr lang="en-US" sz="5600" dirty="0" err="1"/>
              <a:t>lcd.setCursor</a:t>
            </a:r>
            <a:r>
              <a:rPr lang="en-US" sz="5600" dirty="0"/>
              <a:t>(3,0); //first row: line 0,cursor index 3. first </a:t>
            </a:r>
            <a:r>
              <a:rPr lang="en-US" sz="5600" dirty="0" err="1"/>
              <a:t>postion</a:t>
            </a:r>
            <a:r>
              <a:rPr lang="en-US" sz="5600" dirty="0"/>
              <a:t> is index 0</a:t>
            </a:r>
          </a:p>
          <a:p>
            <a:r>
              <a:rPr lang="en-US" sz="5600" dirty="0"/>
              <a:t>  </a:t>
            </a:r>
            <a:r>
              <a:rPr lang="en-US" sz="5600" dirty="0" err="1"/>
              <a:t>lcd.print</a:t>
            </a:r>
            <a:r>
              <a:rPr lang="en-US" sz="5600" dirty="0"/>
              <a:t>("Hello, world!");</a:t>
            </a:r>
          </a:p>
          <a:p>
            <a:r>
              <a:rPr lang="en-US" sz="5600" dirty="0"/>
              <a:t>  </a:t>
            </a:r>
            <a:r>
              <a:rPr lang="en-US" sz="5600" dirty="0" err="1"/>
              <a:t>lcd.setCursor</a:t>
            </a:r>
            <a:r>
              <a:rPr lang="en-US" sz="5600" dirty="0"/>
              <a:t>(2,1); //second row : line 1, position index 2</a:t>
            </a:r>
          </a:p>
          <a:p>
            <a:r>
              <a:rPr lang="en-US" sz="5600" dirty="0"/>
              <a:t>  </a:t>
            </a:r>
            <a:r>
              <a:rPr lang="en-US" sz="5600" dirty="0" err="1"/>
              <a:t>lcd.print</a:t>
            </a:r>
            <a:r>
              <a:rPr lang="en-US" sz="5600" dirty="0"/>
              <a:t>("from KH WONG");</a:t>
            </a:r>
          </a:p>
          <a:p>
            <a:r>
              <a:rPr lang="en-US" sz="5600" dirty="0"/>
              <a:t>  delay(3000);</a:t>
            </a:r>
          </a:p>
          <a:p>
            <a:r>
              <a:rPr lang="en-US" sz="5600" dirty="0"/>
              <a:t>  </a:t>
            </a:r>
            <a:r>
              <a:rPr lang="en-US" sz="5600" dirty="0" err="1"/>
              <a:t>lcd.clear</a:t>
            </a:r>
            <a:r>
              <a:rPr lang="en-US" sz="5600" dirty="0"/>
              <a:t> ();</a:t>
            </a:r>
          </a:p>
          <a:p>
            <a:r>
              <a:rPr lang="en-US" sz="5600" dirty="0"/>
              <a:t>}</a:t>
            </a:r>
          </a:p>
          <a:p>
            <a:endParaRPr lang="en-US" dirty="0"/>
          </a:p>
          <a:p>
            <a:endParaRPr lang="en-US" dirty="0"/>
          </a:p>
        </p:txBody>
      </p:sp>
      <p:sp>
        <p:nvSpPr>
          <p:cNvPr id="6" name="Content Placeholder 5"/>
          <p:cNvSpPr>
            <a:spLocks noGrp="1"/>
          </p:cNvSpPr>
          <p:nvPr>
            <p:ph sz="half" idx="2"/>
          </p:nvPr>
        </p:nvSpPr>
        <p:spPr>
          <a:xfrm>
            <a:off x="4850823" y="163080"/>
            <a:ext cx="3886200" cy="4351338"/>
          </a:xfrm>
        </p:spPr>
        <p:txBody>
          <a:bodyPr>
            <a:noAutofit/>
          </a:bodyPr>
          <a:lstStyle/>
          <a:p>
            <a:r>
              <a:rPr lang="en-US" sz="1000" dirty="0"/>
              <a:t>void loop() {</a:t>
            </a:r>
          </a:p>
          <a:p>
            <a:r>
              <a:rPr lang="en-US" sz="1000" dirty="0"/>
              <a:t>  //send </a:t>
            </a:r>
            <a:r>
              <a:rPr lang="en-US" sz="1000" dirty="0" err="1"/>
              <a:t>himidity</a:t>
            </a:r>
            <a:r>
              <a:rPr lang="en-US" sz="1000" dirty="0"/>
              <a:t> and </a:t>
            </a:r>
            <a:r>
              <a:rPr lang="en-US" sz="1000" dirty="0" err="1"/>
              <a:t>tenmeprature</a:t>
            </a:r>
            <a:r>
              <a:rPr lang="en-US" sz="1000" dirty="0"/>
              <a:t> to tool: serial monitor  </a:t>
            </a:r>
          </a:p>
          <a:p>
            <a:r>
              <a:rPr lang="en-US" sz="1000" dirty="0"/>
              <a:t>  </a:t>
            </a:r>
            <a:r>
              <a:rPr lang="en-US" sz="1000" dirty="0" err="1"/>
              <a:t>int</a:t>
            </a:r>
            <a:r>
              <a:rPr lang="en-US" sz="1000" dirty="0"/>
              <a:t> </a:t>
            </a:r>
            <a:r>
              <a:rPr lang="en-US" sz="1000" dirty="0" err="1"/>
              <a:t>chk</a:t>
            </a:r>
            <a:r>
              <a:rPr lang="en-US" sz="1000" dirty="0"/>
              <a:t> = DHT.read11(DHT11_PIN);</a:t>
            </a:r>
          </a:p>
          <a:p>
            <a:r>
              <a:rPr lang="en-US" sz="1000" dirty="0"/>
              <a:t>  </a:t>
            </a:r>
            <a:r>
              <a:rPr lang="en-US" sz="1000" dirty="0" err="1"/>
              <a:t>Serial.print</a:t>
            </a:r>
            <a:r>
              <a:rPr lang="en-US" sz="1000" dirty="0"/>
              <a:t>("Temperature = ");</a:t>
            </a:r>
          </a:p>
          <a:p>
            <a:r>
              <a:rPr lang="en-US" sz="1000" dirty="0"/>
              <a:t>  </a:t>
            </a:r>
            <a:r>
              <a:rPr lang="en-US" sz="1000" dirty="0" err="1"/>
              <a:t>Serial.println</a:t>
            </a:r>
            <a:r>
              <a:rPr lang="en-US" sz="1000" dirty="0"/>
              <a:t>(</a:t>
            </a:r>
            <a:r>
              <a:rPr lang="en-US" sz="1000" dirty="0" err="1"/>
              <a:t>DHT.temperature</a:t>
            </a:r>
            <a:r>
              <a:rPr lang="en-US" sz="1000" dirty="0"/>
              <a:t>);</a:t>
            </a:r>
          </a:p>
          <a:p>
            <a:r>
              <a:rPr lang="en-US" sz="1000" dirty="0"/>
              <a:t>  </a:t>
            </a:r>
            <a:r>
              <a:rPr lang="en-US" sz="1000" dirty="0" err="1"/>
              <a:t>Serial.print</a:t>
            </a:r>
            <a:r>
              <a:rPr lang="en-US" sz="1000" dirty="0"/>
              <a:t>("Humidity = ");</a:t>
            </a:r>
          </a:p>
          <a:p>
            <a:r>
              <a:rPr lang="en-US" sz="1000" dirty="0"/>
              <a:t>  </a:t>
            </a:r>
            <a:r>
              <a:rPr lang="en-US" sz="1000" dirty="0" err="1"/>
              <a:t>Serial.println</a:t>
            </a:r>
            <a:r>
              <a:rPr lang="en-US" sz="1000" dirty="0"/>
              <a:t>(</a:t>
            </a:r>
            <a:r>
              <a:rPr lang="en-US" sz="1000" dirty="0" err="1"/>
              <a:t>DHT.humidity</a:t>
            </a:r>
            <a:r>
              <a:rPr lang="en-US" sz="1000" dirty="0"/>
              <a:t>);</a:t>
            </a:r>
          </a:p>
          <a:p>
            <a:r>
              <a:rPr lang="en-US" sz="1000" dirty="0"/>
              <a:t>  delay(2000); //need longer delay otherwise the senor cannot read correctly</a:t>
            </a:r>
          </a:p>
          <a:p>
            <a:r>
              <a:rPr lang="en-US" sz="1000" dirty="0"/>
              <a:t>  // read humidity</a:t>
            </a:r>
          </a:p>
          <a:p>
            <a:r>
              <a:rPr lang="en-US" sz="1000" dirty="0"/>
              <a:t>  float h = </a:t>
            </a:r>
            <a:r>
              <a:rPr lang="en-US" sz="1000" dirty="0" err="1"/>
              <a:t>DHT.humidity</a:t>
            </a:r>
            <a:r>
              <a:rPr lang="en-US" sz="1000" dirty="0"/>
              <a:t>;</a:t>
            </a:r>
          </a:p>
          <a:p>
            <a:r>
              <a:rPr lang="en-US" sz="1000" dirty="0"/>
              <a:t>  //read temperature</a:t>
            </a:r>
          </a:p>
          <a:p>
            <a:r>
              <a:rPr lang="en-US" sz="1000" dirty="0"/>
              <a:t>  float f = </a:t>
            </a:r>
            <a:r>
              <a:rPr lang="en-US" sz="1000" dirty="0" err="1"/>
              <a:t>DHT.temperature</a:t>
            </a:r>
            <a:r>
              <a:rPr lang="en-US" sz="1000" dirty="0"/>
              <a:t>;</a:t>
            </a:r>
          </a:p>
          <a:p>
            <a:r>
              <a:rPr lang="en-US" sz="1000" dirty="0"/>
              <a:t>  if (</a:t>
            </a:r>
            <a:r>
              <a:rPr lang="en-US" sz="1000" dirty="0" err="1"/>
              <a:t>isnan</a:t>
            </a:r>
            <a:r>
              <a:rPr lang="en-US" sz="1000" dirty="0"/>
              <a:t>(h) || </a:t>
            </a:r>
            <a:r>
              <a:rPr lang="en-US" sz="1000" dirty="0" err="1"/>
              <a:t>isnan</a:t>
            </a:r>
            <a:r>
              <a:rPr lang="en-US" sz="1000" dirty="0"/>
              <a:t>(f)) {</a:t>
            </a:r>
          </a:p>
          <a:p>
            <a:r>
              <a:rPr lang="en-US" sz="1000" dirty="0"/>
              <a:t>    </a:t>
            </a:r>
            <a:r>
              <a:rPr lang="en-US" sz="1000" dirty="0" err="1"/>
              <a:t>lcd.print</a:t>
            </a:r>
            <a:r>
              <a:rPr lang="en-US" sz="1000" dirty="0"/>
              <a:t>("ERROR");</a:t>
            </a:r>
          </a:p>
          <a:p>
            <a:r>
              <a:rPr lang="en-US" sz="1000" dirty="0"/>
              <a:t>    return;</a:t>
            </a:r>
          </a:p>
          <a:p>
            <a:r>
              <a:rPr lang="en-US" sz="1000" dirty="0"/>
              <a:t>  }</a:t>
            </a:r>
          </a:p>
          <a:p>
            <a:r>
              <a:rPr lang="en-US" sz="1000" dirty="0"/>
              <a:t>  </a:t>
            </a:r>
            <a:r>
              <a:rPr lang="en-US" sz="1000" dirty="0" err="1"/>
              <a:t>lcd.setCursor</a:t>
            </a:r>
            <a:r>
              <a:rPr lang="en-US" sz="1000" dirty="0"/>
              <a:t>(0, 0);</a:t>
            </a:r>
          </a:p>
          <a:p>
            <a:r>
              <a:rPr lang="en-US" sz="1000" dirty="0"/>
              <a:t>  </a:t>
            </a:r>
            <a:r>
              <a:rPr lang="en-US" sz="1000" dirty="0" err="1"/>
              <a:t>lcd.print</a:t>
            </a:r>
            <a:r>
              <a:rPr lang="en-US" sz="1000" dirty="0"/>
              <a:t>("Humidity=");</a:t>
            </a:r>
          </a:p>
          <a:p>
            <a:r>
              <a:rPr lang="en-US" sz="1000" dirty="0"/>
              <a:t>  </a:t>
            </a:r>
            <a:r>
              <a:rPr lang="en-US" sz="1000" dirty="0" err="1"/>
              <a:t>lcd.setCursor</a:t>
            </a:r>
            <a:r>
              <a:rPr lang="en-US" sz="1000" dirty="0"/>
              <a:t>(10, 0); //first row is humidity</a:t>
            </a:r>
          </a:p>
          <a:p>
            <a:r>
              <a:rPr lang="en-US" sz="1000" dirty="0"/>
              <a:t>  </a:t>
            </a:r>
            <a:r>
              <a:rPr lang="en-US" sz="1000" dirty="0" err="1"/>
              <a:t>lcd.print</a:t>
            </a:r>
            <a:r>
              <a:rPr lang="en-US" sz="1000" dirty="0"/>
              <a:t>(h);</a:t>
            </a:r>
          </a:p>
          <a:p>
            <a:r>
              <a:rPr lang="en-US" sz="1000" dirty="0"/>
              <a:t>    </a:t>
            </a:r>
            <a:r>
              <a:rPr lang="en-US" sz="1000" dirty="0" err="1"/>
              <a:t>lcd.setCursor</a:t>
            </a:r>
            <a:r>
              <a:rPr lang="en-US" sz="1000" dirty="0"/>
              <a:t>(0, 1);</a:t>
            </a:r>
          </a:p>
          <a:p>
            <a:r>
              <a:rPr lang="en-US" sz="1000" dirty="0"/>
              <a:t>  </a:t>
            </a:r>
            <a:r>
              <a:rPr lang="en-US" sz="1000" dirty="0" err="1"/>
              <a:t>lcd.print</a:t>
            </a:r>
            <a:r>
              <a:rPr lang="en-US" sz="1000" dirty="0"/>
              <a:t>("</a:t>
            </a:r>
            <a:r>
              <a:rPr lang="en-US" sz="1000" dirty="0" err="1"/>
              <a:t>Temperat</a:t>
            </a:r>
            <a:r>
              <a:rPr lang="en-US" sz="1000" dirty="0"/>
              <a:t>=");</a:t>
            </a:r>
          </a:p>
          <a:p>
            <a:r>
              <a:rPr lang="en-US" sz="1000" dirty="0"/>
              <a:t>  </a:t>
            </a:r>
            <a:r>
              <a:rPr lang="en-US" sz="1000" dirty="0" err="1"/>
              <a:t>lcd.setCursor</a:t>
            </a:r>
            <a:r>
              <a:rPr lang="en-US" sz="1000" dirty="0"/>
              <a:t>(10, 1); //first row is humidity </a:t>
            </a:r>
          </a:p>
          <a:p>
            <a:r>
              <a:rPr lang="en-US" sz="1000" dirty="0"/>
              <a:t>  </a:t>
            </a:r>
            <a:r>
              <a:rPr lang="en-US" sz="1000" dirty="0" err="1"/>
              <a:t>lcd.print</a:t>
            </a:r>
            <a:r>
              <a:rPr lang="en-US" sz="1000" dirty="0"/>
              <a:t>(f);  </a:t>
            </a:r>
          </a:p>
          <a:p>
            <a:r>
              <a:rPr lang="en-US" sz="1000"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34</a:t>
            </a:fld>
            <a:endParaRPr lang="en-US"/>
          </a:p>
        </p:txBody>
      </p:sp>
      <p:sp>
        <p:nvSpPr>
          <p:cNvPr id="7" name="Title 6"/>
          <p:cNvSpPr>
            <a:spLocks noGrp="1"/>
          </p:cNvSpPr>
          <p:nvPr>
            <p:ph type="title"/>
          </p:nvPr>
        </p:nvSpPr>
        <p:spPr>
          <a:xfrm>
            <a:off x="628650" y="124981"/>
            <a:ext cx="7886700" cy="281419"/>
          </a:xfrm>
        </p:spPr>
        <p:txBody>
          <a:bodyPr>
            <a:normAutofit fontScale="90000"/>
          </a:bodyPr>
          <a:lstStyle/>
          <a:p>
            <a:r>
              <a:rPr lang="en-US" sz="2000" dirty="0"/>
              <a:t>Code test2.5_LCD_DHT.ino</a:t>
            </a:r>
          </a:p>
        </p:txBody>
      </p:sp>
    </p:spTree>
    <p:extLst>
      <p:ext uri="{BB962C8B-B14F-4D97-AF65-F5344CB8AC3E}">
        <p14:creationId xmlns:p14="http://schemas.microsoft.com/office/powerpoint/2010/main" val="743787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Test 2.5e: Humidify and temperature sensors (I</a:t>
            </a:r>
            <a:r>
              <a:rPr lang="en-US" sz="3200" baseline="30000" dirty="0"/>
              <a:t>2</a:t>
            </a:r>
            <a:r>
              <a:rPr lang="en-US" sz="3200" dirty="0"/>
              <a:t>c), see code in next slide</a:t>
            </a:r>
          </a:p>
        </p:txBody>
      </p:sp>
      <p:sp>
        <p:nvSpPr>
          <p:cNvPr id="3" name="Content Placeholder 2"/>
          <p:cNvSpPr>
            <a:spLocks noGrp="1"/>
          </p:cNvSpPr>
          <p:nvPr>
            <p:ph idx="1"/>
          </p:nvPr>
        </p:nvSpPr>
        <p:spPr/>
        <p:txBody>
          <a:bodyPr/>
          <a:lstStyle/>
          <a:p>
            <a:r>
              <a:rPr lang="en-US" dirty="0"/>
              <a:t>ds</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35</a:t>
            </a:fld>
            <a:endParaRPr lang="en-US"/>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559" y="1791855"/>
            <a:ext cx="3097541" cy="195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617133"/>
            <a:ext cx="22669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6400" y="1280067"/>
            <a:ext cx="8498224" cy="369332"/>
          </a:xfrm>
          <a:prstGeom prst="rect">
            <a:avLst/>
          </a:prstGeom>
          <a:noFill/>
        </p:spPr>
        <p:txBody>
          <a:bodyPr wrap="none" rtlCol="0">
            <a:spAutoFit/>
          </a:bodyPr>
          <a:lstStyle/>
          <a:p>
            <a:r>
              <a:rPr lang="en-US" dirty="0"/>
              <a:t>http://www.circuitbasics.com/how-to-set-up-the-dht11-humidity-sensor-on-an-arduino/</a:t>
            </a:r>
          </a:p>
        </p:txBody>
      </p:sp>
      <p:sp>
        <p:nvSpPr>
          <p:cNvPr id="7" name="TextBox 6"/>
          <p:cNvSpPr txBox="1"/>
          <p:nvPr/>
        </p:nvSpPr>
        <p:spPr>
          <a:xfrm>
            <a:off x="510988" y="6061617"/>
            <a:ext cx="5954707" cy="369332"/>
          </a:xfrm>
          <a:prstGeom prst="rect">
            <a:avLst/>
          </a:prstGeom>
          <a:noFill/>
        </p:spPr>
        <p:txBody>
          <a:bodyPr wrap="none" rtlCol="0">
            <a:spAutoFit/>
          </a:bodyPr>
          <a:lstStyle/>
          <a:p>
            <a:r>
              <a:rPr lang="en-US" dirty="0">
                <a:hlinkClick r:id="rId4"/>
              </a:rPr>
              <a:t>https://www.arduinolibraries.info/libraries/dht-sensor-library</a:t>
            </a:r>
            <a:endParaRPr lang="en-US" dirty="0"/>
          </a:p>
        </p:txBody>
      </p:sp>
      <p:sp>
        <p:nvSpPr>
          <p:cNvPr id="9" name="TextBox 8"/>
          <p:cNvSpPr txBox="1"/>
          <p:nvPr/>
        </p:nvSpPr>
        <p:spPr>
          <a:xfrm>
            <a:off x="3240741" y="309282"/>
            <a:ext cx="4631332" cy="369332"/>
          </a:xfrm>
          <a:prstGeom prst="rect">
            <a:avLst/>
          </a:prstGeom>
          <a:noFill/>
        </p:spPr>
        <p:txBody>
          <a:bodyPr wrap="none" rtlCol="0">
            <a:spAutoFit/>
          </a:bodyPr>
          <a:lstStyle/>
          <a:p>
            <a:r>
              <a:rPr lang="en-US" dirty="0"/>
              <a:t>C:\Users\khwon\Documents\Arduino\libraries\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8341" y="3585042"/>
            <a:ext cx="4867587" cy="2476575"/>
          </a:xfrm>
          <a:prstGeom prst="rect">
            <a:avLst/>
          </a:prstGeom>
        </p:spPr>
      </p:pic>
      <p:sp>
        <p:nvSpPr>
          <p:cNvPr id="8" name="TextBox 7">
            <a:extLst>
              <a:ext uri="{FF2B5EF4-FFF2-40B4-BE49-F238E27FC236}">
                <a16:creationId xmlns:a16="http://schemas.microsoft.com/office/drawing/2014/main" id="{F949E094-9ECB-4DB2-9A5A-0BED0841646C}"/>
              </a:ext>
            </a:extLst>
          </p:cNvPr>
          <p:cNvSpPr txBox="1"/>
          <p:nvPr/>
        </p:nvSpPr>
        <p:spPr>
          <a:xfrm>
            <a:off x="7381875" y="2209800"/>
            <a:ext cx="538353" cy="369332"/>
          </a:xfrm>
          <a:prstGeom prst="rect">
            <a:avLst/>
          </a:prstGeom>
          <a:noFill/>
        </p:spPr>
        <p:txBody>
          <a:bodyPr wrap="none" rtlCol="0">
            <a:spAutoFit/>
          </a:bodyPr>
          <a:lstStyle/>
          <a:p>
            <a:r>
              <a:rPr lang="en-US" dirty="0"/>
              <a:t>RTC</a:t>
            </a:r>
          </a:p>
        </p:txBody>
      </p:sp>
      <p:cxnSp>
        <p:nvCxnSpPr>
          <p:cNvPr id="12" name="Straight Arrow Connector 11">
            <a:extLst>
              <a:ext uri="{FF2B5EF4-FFF2-40B4-BE49-F238E27FC236}">
                <a16:creationId xmlns:a16="http://schemas.microsoft.com/office/drawing/2014/main" id="{4F62D6AC-8A84-4824-89B0-39A890E2BD1D}"/>
              </a:ext>
            </a:extLst>
          </p:cNvPr>
          <p:cNvCxnSpPr/>
          <p:nvPr/>
        </p:nvCxnSpPr>
        <p:spPr>
          <a:xfrm flipH="1">
            <a:off x="6115050" y="2579132"/>
            <a:ext cx="1266825" cy="1345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913B70-3E4D-4EEE-B557-07235018C6FD}"/>
              </a:ext>
            </a:extLst>
          </p:cNvPr>
          <p:cNvSpPr txBox="1"/>
          <p:nvPr/>
        </p:nvSpPr>
        <p:spPr>
          <a:xfrm>
            <a:off x="257175" y="5056201"/>
            <a:ext cx="4572000" cy="369332"/>
          </a:xfrm>
          <a:prstGeom prst="rect">
            <a:avLst/>
          </a:prstGeom>
          <a:noFill/>
        </p:spPr>
        <p:txBody>
          <a:bodyPr wrap="square">
            <a:spAutoFit/>
          </a:bodyPr>
          <a:lstStyle/>
          <a:p>
            <a:r>
              <a:rPr lang="en-US" sz="1800" dirty="0"/>
              <a:t>DHT11_PIN 7</a:t>
            </a:r>
            <a:endParaRPr lang="en-US" dirty="0"/>
          </a:p>
        </p:txBody>
      </p:sp>
    </p:spTree>
    <p:extLst>
      <p:ext uri="{BB962C8B-B14F-4D97-AF65-F5344CB8AC3E}">
        <p14:creationId xmlns:p14="http://schemas.microsoft.com/office/powerpoint/2010/main" val="3042445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975E-F49F-4770-B715-540BABEEDE09}"/>
              </a:ext>
            </a:extLst>
          </p:cNvPr>
          <p:cNvSpPr>
            <a:spLocks noGrp="1"/>
          </p:cNvSpPr>
          <p:nvPr>
            <p:ph type="title"/>
          </p:nvPr>
        </p:nvSpPr>
        <p:spPr/>
        <p:txBody>
          <a:bodyPr>
            <a:normAutofit fontScale="90000"/>
          </a:bodyPr>
          <a:lstStyle/>
          <a:p>
            <a:r>
              <a:rPr lang="en-US" sz="3100" dirty="0"/>
              <a:t>Real time Clock (RTC) ,LCD, and temp/humidity sensor (#define DHT11_PIN 7)</a:t>
            </a:r>
            <a:br>
              <a:rPr lang="en-US" sz="4400" dirty="0"/>
            </a:br>
            <a:endParaRPr lang="en-US" dirty="0"/>
          </a:p>
        </p:txBody>
      </p:sp>
      <p:sp>
        <p:nvSpPr>
          <p:cNvPr id="7" name="Content Placeholder 6">
            <a:extLst>
              <a:ext uri="{FF2B5EF4-FFF2-40B4-BE49-F238E27FC236}">
                <a16:creationId xmlns:a16="http://schemas.microsoft.com/office/drawing/2014/main" id="{9BC13E8C-0557-4894-AB1A-536D2A708733}"/>
              </a:ext>
            </a:extLst>
          </p:cNvPr>
          <p:cNvSpPr>
            <a:spLocks noGrp="1"/>
          </p:cNvSpPr>
          <p:nvPr>
            <p:ph idx="1"/>
          </p:nvPr>
        </p:nvSpPr>
        <p:spPr/>
        <p:txBody>
          <a:bodyPr>
            <a:normAutofit fontScale="25000" lnSpcReduction="20000"/>
          </a:bodyPr>
          <a:lstStyle/>
          <a:p>
            <a:r>
              <a:rPr lang="en-US" dirty="0"/>
              <a:t>// khwong 2020 July 11,See http://misclab.umeoce.maine.edu/boss/Arduino/bensguides/DS3231_Arduino_Clock_Instructions.pdf</a:t>
            </a:r>
          </a:p>
          <a:p>
            <a:r>
              <a:rPr lang="en-US" dirty="0"/>
              <a:t>/*  khwong 2020 march 22, </a:t>
            </a:r>
            <a:r>
              <a:rPr lang="en-US" dirty="0" err="1"/>
              <a:t>cimbining</a:t>
            </a:r>
            <a:r>
              <a:rPr lang="en-US" dirty="0"/>
              <a:t> DS3231+LCD+serail-port display</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a:t>
            </a:r>
          </a:p>
          <a:p>
            <a:r>
              <a:rPr lang="en-US" dirty="0"/>
              <a:t>  Eric </a:t>
            </a:r>
            <a:r>
              <a:rPr lang="en-US" dirty="0" err="1"/>
              <a:t>Ayars</a:t>
            </a:r>
            <a:endParaRPr lang="en-US" dirty="0"/>
          </a:p>
          <a:p>
            <a:r>
              <a:rPr lang="en-US" dirty="0"/>
              <a:t>  4/11</a:t>
            </a:r>
          </a:p>
          <a:p>
            <a:r>
              <a:rPr lang="en-US" dirty="0"/>
              <a:t>  Test/demo of read routines for a DS3231 RTC.</a:t>
            </a:r>
          </a:p>
          <a:p>
            <a:r>
              <a:rPr lang="en-US" dirty="0"/>
              <a:t>  Turn on the serial monitor after loading this to check if things are</a:t>
            </a:r>
          </a:p>
          <a:p>
            <a:r>
              <a:rPr lang="en-US" dirty="0"/>
              <a:t>  working as they should.</a:t>
            </a:r>
          </a:p>
          <a:p>
            <a:r>
              <a:rPr lang="en-US" dirty="0"/>
              <a:t>*/</a:t>
            </a:r>
          </a:p>
          <a:p>
            <a:endParaRPr lang="en-US" dirty="0"/>
          </a:p>
          <a:p>
            <a:r>
              <a:rPr lang="en-US" dirty="0"/>
              <a:t>/*</a:t>
            </a:r>
          </a:p>
          <a:p>
            <a:r>
              <a:rPr lang="en-US" dirty="0"/>
              <a:t>  DS3231_test.pde</a:t>
            </a:r>
          </a:p>
          <a:p>
            <a:r>
              <a:rPr lang="en-US" dirty="0"/>
              <a:t>  Eric </a:t>
            </a:r>
            <a:r>
              <a:rPr lang="en-US" dirty="0" err="1"/>
              <a:t>Ayars</a:t>
            </a:r>
            <a:endParaRPr lang="en-US" dirty="0"/>
          </a:p>
          <a:p>
            <a:r>
              <a:rPr lang="en-US" dirty="0"/>
              <a:t>  4/11</a:t>
            </a:r>
          </a:p>
          <a:p>
            <a:endParaRPr lang="en-US" dirty="0"/>
          </a:p>
          <a:p>
            <a:r>
              <a:rPr lang="en-US" dirty="0"/>
              <a:t>  Test/demo of read routines for a DS3231 RTC.</a:t>
            </a:r>
          </a:p>
          <a:p>
            <a:endParaRPr lang="en-US" dirty="0"/>
          </a:p>
          <a:p>
            <a:r>
              <a:rPr lang="en-US" dirty="0"/>
              <a:t>  Turn on the serial monitor after loading this to check if things are</a:t>
            </a:r>
          </a:p>
          <a:p>
            <a:r>
              <a:rPr lang="en-US" dirty="0"/>
              <a:t>  working as they should.</a:t>
            </a:r>
          </a:p>
          <a:p>
            <a:endParaRPr lang="en-US" dirty="0"/>
          </a:p>
          <a:p>
            <a:r>
              <a:rPr lang="en-US" dirty="0"/>
              <a:t>*/</a:t>
            </a:r>
          </a:p>
          <a:p>
            <a:r>
              <a:rPr lang="en-US" dirty="0"/>
              <a:t>////////////////////////  LCD //////////////////////</a:t>
            </a:r>
          </a:p>
          <a:p>
            <a:r>
              <a:rPr lang="en-US" dirty="0"/>
              <a:t>//#include &lt;</a:t>
            </a:r>
            <a:r>
              <a:rPr lang="en-US" dirty="0" err="1"/>
              <a:t>Wire.h</a:t>
            </a:r>
            <a:r>
              <a:rPr lang="en-US" dirty="0"/>
              <a:t>&gt;</a:t>
            </a:r>
          </a:p>
          <a:p>
            <a:r>
              <a:rPr lang="en-US" dirty="0"/>
              <a:t>#include &lt;</a:t>
            </a:r>
            <a:r>
              <a:rPr lang="en-US" dirty="0" err="1"/>
              <a:t>Wire.h</a:t>
            </a:r>
            <a:r>
              <a:rPr lang="en-US" dirty="0"/>
              <a:t>&gt;</a:t>
            </a:r>
          </a:p>
          <a:p>
            <a:r>
              <a:rPr lang="en-US" dirty="0"/>
              <a:t>//#include &lt;LiquidCrystal_I2C.h&gt;</a:t>
            </a:r>
          </a:p>
          <a:p>
            <a:r>
              <a:rPr lang="en-US" dirty="0"/>
              <a:t>#include &lt;</a:t>
            </a:r>
            <a:r>
              <a:rPr lang="en-US" dirty="0" err="1"/>
              <a:t>dht.h</a:t>
            </a:r>
            <a:r>
              <a:rPr lang="en-US" dirty="0"/>
              <a:t>&gt;//tested ok.</a:t>
            </a:r>
          </a:p>
          <a:p>
            <a:r>
              <a:rPr lang="en-US" dirty="0" err="1"/>
              <a:t>dht</a:t>
            </a:r>
            <a:r>
              <a:rPr lang="en-US" dirty="0"/>
              <a:t> DHT ;//DHT </a:t>
            </a:r>
            <a:r>
              <a:rPr lang="en-US" dirty="0" err="1"/>
              <a:t>DHT</a:t>
            </a:r>
            <a:r>
              <a:rPr lang="en-US" dirty="0"/>
              <a:t>;</a:t>
            </a:r>
          </a:p>
          <a:p>
            <a:r>
              <a:rPr lang="en-US" dirty="0"/>
              <a:t>#define DHT11_PIN 7</a:t>
            </a:r>
          </a:p>
          <a:p>
            <a:endParaRPr lang="en-US" dirty="0"/>
          </a:p>
          <a:p>
            <a:r>
              <a:rPr lang="en-US" dirty="0"/>
              <a:t>#include &lt;LiquidCrystal_I2C.h&gt;</a:t>
            </a:r>
          </a:p>
          <a:p>
            <a:r>
              <a:rPr lang="en-US" dirty="0"/>
              <a:t>LiquidCrystal_I2C lcd(0x27, 16, 2);</a:t>
            </a:r>
          </a:p>
          <a:p>
            <a:r>
              <a:rPr lang="en-US" dirty="0"/>
              <a:t>// set the LCD address to 0x27 for a 16 chars and 2 line display</a:t>
            </a:r>
          </a:p>
          <a:p>
            <a:r>
              <a:rPr lang="en-US" dirty="0"/>
              <a:t>//LiquidCrystal_I2C lcd(0x3F,20,2);  // set the LCD address to 0x27 for a 16 chars and 2 line display</a:t>
            </a:r>
          </a:p>
          <a:p>
            <a:r>
              <a:rPr lang="en-US" dirty="0"/>
              <a:t>//LiquidCrystal_I2C lcd(0x3F,16,2);  // set the LCD address to 0x27 for a 16 chars and 2 line display</a:t>
            </a:r>
          </a:p>
          <a:p>
            <a:r>
              <a:rPr lang="en-US" dirty="0"/>
              <a:t>void setup()</a:t>
            </a:r>
          </a:p>
          <a:p>
            <a:r>
              <a:rPr lang="en-US" dirty="0"/>
              <a:t>{ </a:t>
            </a:r>
            <a:r>
              <a:rPr lang="en-US" dirty="0" err="1"/>
              <a:t>Serial.begin</a:t>
            </a:r>
            <a:r>
              <a:rPr lang="en-US" dirty="0"/>
              <a:t>(9600);</a:t>
            </a:r>
          </a:p>
          <a:p>
            <a:r>
              <a:rPr lang="en-US" dirty="0"/>
              <a:t>  </a:t>
            </a:r>
            <a:r>
              <a:rPr lang="en-US" dirty="0" err="1"/>
              <a:t>lcd.init</a:t>
            </a:r>
            <a:r>
              <a:rPr lang="en-US" dirty="0"/>
              <a:t>();                      // initialize the lcd</a:t>
            </a:r>
          </a:p>
          <a:p>
            <a:r>
              <a:rPr lang="en-US" dirty="0"/>
              <a:t>  </a:t>
            </a:r>
            <a:r>
              <a:rPr lang="en-US" dirty="0" err="1"/>
              <a:t>lcd.backlight</a:t>
            </a:r>
            <a:r>
              <a:rPr lang="en-US" dirty="0"/>
              <a:t>();</a:t>
            </a:r>
          </a:p>
          <a:p>
            <a:r>
              <a:rPr lang="en-US" dirty="0"/>
              <a:t>  </a:t>
            </a:r>
            <a:r>
              <a:rPr lang="en-US" dirty="0" err="1"/>
              <a:t>lcd.setCursor</a:t>
            </a:r>
            <a:r>
              <a:rPr lang="en-US" dirty="0"/>
              <a:t>(3, 0); //first row: line 0,cursor index 3. first </a:t>
            </a:r>
            <a:r>
              <a:rPr lang="en-US" dirty="0" err="1"/>
              <a:t>postion</a:t>
            </a:r>
            <a:r>
              <a:rPr lang="en-US" dirty="0"/>
              <a:t> is index 0</a:t>
            </a:r>
          </a:p>
          <a:p>
            <a:r>
              <a:rPr lang="en-US" dirty="0"/>
              <a:t>  </a:t>
            </a:r>
            <a:r>
              <a:rPr lang="en-US" dirty="0" err="1"/>
              <a:t>lcd.print</a:t>
            </a:r>
            <a:r>
              <a:rPr lang="en-US" dirty="0"/>
              <a:t>("Hello, world!");</a:t>
            </a:r>
          </a:p>
          <a:p>
            <a:r>
              <a:rPr lang="en-US" dirty="0"/>
              <a:t>  </a:t>
            </a:r>
            <a:r>
              <a:rPr lang="en-US" dirty="0" err="1"/>
              <a:t>lcd.setCursor</a:t>
            </a:r>
            <a:r>
              <a:rPr lang="en-US" dirty="0"/>
              <a:t>(2, 1); //second row : line 1, position index 2</a:t>
            </a:r>
          </a:p>
          <a:p>
            <a:r>
              <a:rPr lang="en-US" dirty="0"/>
              <a:t>  </a:t>
            </a:r>
            <a:r>
              <a:rPr lang="en-US" dirty="0" err="1"/>
              <a:t>lcd.print</a:t>
            </a:r>
            <a:r>
              <a:rPr lang="en-US" dirty="0"/>
              <a:t>("from KH WONG");</a:t>
            </a:r>
          </a:p>
          <a:p>
            <a:r>
              <a:rPr lang="en-US" dirty="0"/>
              <a:t>  delay(500);</a:t>
            </a:r>
          </a:p>
          <a:p>
            <a:r>
              <a:rPr lang="en-US" dirty="0"/>
              <a:t>  </a:t>
            </a:r>
            <a:r>
              <a:rPr lang="en-US" dirty="0" err="1"/>
              <a:t>lcd.clear</a:t>
            </a:r>
            <a:r>
              <a:rPr lang="en-US" dirty="0"/>
              <a:t> ();</a:t>
            </a:r>
          </a:p>
          <a:p>
            <a:r>
              <a:rPr lang="en-US" dirty="0"/>
              <a:t>  ////////////////////////////////</a:t>
            </a:r>
          </a:p>
          <a:p>
            <a:r>
              <a:rPr lang="en-US" dirty="0"/>
              <a:t>  //setup_RTC_DS3231();// if you want to change the time////////////////</a:t>
            </a:r>
          </a:p>
          <a:p>
            <a:r>
              <a:rPr lang="en-US" dirty="0"/>
              <a:t>}</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setup_RTC_DS3231() {</a:t>
            </a:r>
          </a:p>
          <a:p>
            <a:r>
              <a:rPr lang="en-US" dirty="0"/>
              <a:t>  // Start the I2C interface</a:t>
            </a:r>
          </a:p>
          <a:p>
            <a:r>
              <a:rPr lang="en-US" dirty="0"/>
              <a:t>  </a:t>
            </a:r>
            <a:r>
              <a:rPr lang="en-US" dirty="0" err="1"/>
              <a:t>Wire.begin</a:t>
            </a:r>
            <a:r>
              <a:rPr lang="en-US" dirty="0"/>
              <a:t>();</a:t>
            </a:r>
          </a:p>
          <a:p>
            <a:r>
              <a:rPr lang="en-US" dirty="0"/>
              <a:t>  // Start the serial interface</a:t>
            </a:r>
          </a:p>
          <a:p>
            <a:r>
              <a:rPr lang="en-US" dirty="0"/>
              <a:t>  </a:t>
            </a:r>
            <a:r>
              <a:rPr lang="en-US" dirty="0" err="1"/>
              <a:t>Serial.begin</a:t>
            </a:r>
            <a:r>
              <a:rPr lang="en-US" dirty="0"/>
              <a:t>(9600);</a:t>
            </a:r>
          </a:p>
          <a:p>
            <a:r>
              <a:rPr lang="en-US" dirty="0"/>
              <a:t>  //  See http://misclab.umeoce.maine.edu/boss/Arduino/bensguides/DS3231_Arduino_Clock_Instructions.pdf</a:t>
            </a:r>
          </a:p>
          <a:p>
            <a:r>
              <a:rPr lang="en-US" dirty="0"/>
              <a:t>  </a:t>
            </a:r>
            <a:r>
              <a:rPr lang="en-US" dirty="0" err="1"/>
              <a:t>Clock.setSecond</a:t>
            </a:r>
            <a:r>
              <a:rPr lang="en-US" dirty="0"/>
              <a:t>(50);//Set the second</a:t>
            </a:r>
          </a:p>
          <a:p>
            <a:r>
              <a:rPr lang="en-US" dirty="0"/>
              <a:t>  </a:t>
            </a:r>
            <a:r>
              <a:rPr lang="en-US" dirty="0" err="1"/>
              <a:t>Clock.setMinute</a:t>
            </a:r>
            <a:r>
              <a:rPr lang="en-US" dirty="0"/>
              <a:t>(07);//Set the minute</a:t>
            </a:r>
          </a:p>
          <a:p>
            <a:r>
              <a:rPr lang="en-US" dirty="0"/>
              <a:t>  </a:t>
            </a:r>
            <a:r>
              <a:rPr lang="en-US" dirty="0" err="1"/>
              <a:t>Clock.setHour</a:t>
            </a:r>
            <a:r>
              <a:rPr lang="en-US" dirty="0"/>
              <a:t>(17); //Set the hour</a:t>
            </a:r>
          </a:p>
          <a:p>
            <a:r>
              <a:rPr lang="en-US" dirty="0"/>
              <a:t>  </a:t>
            </a:r>
            <a:r>
              <a:rPr lang="en-US" dirty="0" err="1"/>
              <a:t>Clock.setDoW</a:t>
            </a:r>
            <a:r>
              <a:rPr lang="en-US" dirty="0"/>
              <a:t>(3); //Set the day of the week</a:t>
            </a:r>
          </a:p>
          <a:p>
            <a:r>
              <a:rPr lang="en-US" dirty="0"/>
              <a:t>  </a:t>
            </a:r>
            <a:r>
              <a:rPr lang="en-US" dirty="0" err="1"/>
              <a:t>Clock.setDate</a:t>
            </a:r>
            <a:r>
              <a:rPr lang="en-US" dirty="0"/>
              <a:t>(22); //Set the date of the month</a:t>
            </a:r>
          </a:p>
          <a:p>
            <a:r>
              <a:rPr lang="en-US" dirty="0"/>
              <a:t>  </a:t>
            </a:r>
            <a:r>
              <a:rPr lang="en-US" dirty="0" err="1"/>
              <a:t>Clock.setMonth</a:t>
            </a:r>
            <a:r>
              <a:rPr lang="en-US" dirty="0"/>
              <a:t>(2); //Set the month of the year</a:t>
            </a:r>
          </a:p>
          <a:p>
            <a:r>
              <a:rPr lang="en-US" dirty="0"/>
              <a:t>  </a:t>
            </a:r>
            <a:r>
              <a:rPr lang="en-US" dirty="0" err="1"/>
              <a:t>Clock.setYear</a:t>
            </a:r>
            <a:r>
              <a:rPr lang="en-US" dirty="0"/>
              <a:t>(22); //Set the year (Last two digits of the year)</a:t>
            </a:r>
          </a:p>
          <a:p>
            <a:r>
              <a:rPr lang="en-US" dirty="0"/>
              <a:t>}</a:t>
            </a:r>
          </a:p>
          <a:p>
            <a:r>
              <a:rPr lang="en-US" dirty="0"/>
              <a:t>int count;</a:t>
            </a:r>
          </a:p>
          <a:p>
            <a:r>
              <a:rPr lang="en-US" dirty="0"/>
              <a:t>//////////////////////////////////////////////////////////////</a:t>
            </a:r>
          </a:p>
          <a:p>
            <a:r>
              <a:rPr lang="en-US" dirty="0"/>
              <a:t>void loop() {</a:t>
            </a:r>
          </a:p>
          <a:p>
            <a:r>
              <a:rPr lang="en-US" dirty="0"/>
              <a:t>  int </a:t>
            </a:r>
            <a:r>
              <a:rPr lang="en-US" dirty="0" err="1"/>
              <a:t>chk</a:t>
            </a:r>
            <a:r>
              <a:rPr lang="en-US" dirty="0"/>
              <a:t> = DHT.read11(DHT11_PIN);</a:t>
            </a:r>
          </a:p>
          <a:p>
            <a:r>
              <a:rPr lang="en-US" dirty="0"/>
              <a:t>  //send </a:t>
            </a:r>
            <a:r>
              <a:rPr lang="en-US" dirty="0" err="1"/>
              <a:t>himidity</a:t>
            </a:r>
            <a:r>
              <a:rPr lang="en-US" dirty="0"/>
              <a:t> and </a:t>
            </a:r>
            <a:r>
              <a:rPr lang="en-US" dirty="0" err="1"/>
              <a:t>tenmeprature</a:t>
            </a:r>
            <a:r>
              <a:rPr lang="en-US" dirty="0"/>
              <a:t> to tool: serial monitor</a:t>
            </a:r>
          </a:p>
          <a:p>
            <a:r>
              <a:rPr lang="en-US" dirty="0"/>
              <a:t>  if (count &gt;= 3) // read at a period</a:t>
            </a:r>
          </a:p>
          <a:p>
            <a:r>
              <a:rPr lang="en-US" dirty="0"/>
              <a:t>  {</a:t>
            </a:r>
          </a:p>
          <a:p>
            <a:r>
              <a:rPr lang="en-US" dirty="0"/>
              <a:t>    </a:t>
            </a:r>
            <a:r>
              <a:rPr lang="en-US" dirty="0" err="1"/>
              <a:t>Serial.print</a:t>
            </a:r>
            <a:r>
              <a:rPr lang="en-US" dirty="0"/>
              <a:t>("Temperature = ");</a:t>
            </a:r>
          </a:p>
          <a:p>
            <a:r>
              <a:rPr lang="en-US" dirty="0"/>
              <a:t>    </a:t>
            </a:r>
            <a:r>
              <a:rPr lang="en-US" dirty="0" err="1"/>
              <a:t>Serial.println</a:t>
            </a:r>
            <a:r>
              <a:rPr lang="en-US" dirty="0"/>
              <a:t>(</a:t>
            </a:r>
            <a:r>
              <a:rPr lang="en-US" dirty="0" err="1"/>
              <a:t>DHT.temperature</a:t>
            </a:r>
            <a:r>
              <a:rPr lang="en-US" dirty="0"/>
              <a:t>);</a:t>
            </a:r>
          </a:p>
          <a:p>
            <a:r>
              <a:rPr lang="en-US" dirty="0"/>
              <a:t>    </a:t>
            </a:r>
            <a:r>
              <a:rPr lang="en-US" dirty="0" err="1"/>
              <a:t>Serial.print</a:t>
            </a:r>
            <a:r>
              <a:rPr lang="en-US" dirty="0"/>
              <a:t>("Humidity = ");</a:t>
            </a:r>
          </a:p>
          <a:p>
            <a:r>
              <a:rPr lang="en-US" dirty="0"/>
              <a:t>    </a:t>
            </a:r>
            <a:r>
              <a:rPr lang="en-US" dirty="0" err="1"/>
              <a:t>Serial.println</a:t>
            </a:r>
            <a:r>
              <a:rPr lang="en-US" dirty="0"/>
              <a:t>(</a:t>
            </a:r>
            <a:r>
              <a:rPr lang="en-US" dirty="0" err="1"/>
              <a:t>DHT.humidity</a:t>
            </a:r>
            <a:r>
              <a:rPr lang="en-US" dirty="0"/>
              <a:t>);</a:t>
            </a:r>
          </a:p>
          <a:p>
            <a:r>
              <a:rPr lang="en-US" dirty="0"/>
              <a:t>    count = 0;</a:t>
            </a:r>
          </a:p>
          <a:p>
            <a:r>
              <a:rPr lang="en-US" dirty="0"/>
              <a:t>  }</a:t>
            </a:r>
          </a:p>
          <a:p>
            <a:r>
              <a:rPr lang="en-US" dirty="0"/>
              <a:t>  </a:t>
            </a:r>
            <a:r>
              <a:rPr lang="en-US" dirty="0" err="1"/>
              <a:t>lcd.setCursor</a:t>
            </a:r>
            <a:r>
              <a:rPr lang="en-US" dirty="0"/>
              <a:t>(9, 1); </a:t>
            </a:r>
          </a:p>
          <a:p>
            <a:endParaRPr lang="en-US" dirty="0"/>
          </a:p>
          <a:p>
            <a:r>
              <a:rPr lang="en-US" dirty="0"/>
              <a:t>    </a:t>
            </a:r>
            <a:r>
              <a:rPr lang="en-US" dirty="0" err="1"/>
              <a:t>lcd.print</a:t>
            </a:r>
            <a:r>
              <a:rPr lang="en-US" dirty="0"/>
              <a:t>(</a:t>
            </a:r>
            <a:r>
              <a:rPr lang="en-US" dirty="0" err="1"/>
              <a:t>DHT.temperature</a:t>
            </a:r>
            <a:r>
              <a:rPr lang="en-US" dirty="0"/>
              <a:t>);</a:t>
            </a:r>
          </a:p>
          <a:p>
            <a:r>
              <a:rPr lang="en-US" dirty="0"/>
              <a:t>  </a:t>
            </a:r>
            <a:r>
              <a:rPr lang="en-US" dirty="0" err="1"/>
              <a:t>lcd.setCursor</a:t>
            </a:r>
            <a:r>
              <a:rPr lang="en-US" dirty="0"/>
              <a:t>(11, 1); </a:t>
            </a:r>
          </a:p>
          <a:p>
            <a:r>
              <a:rPr lang="en-US" dirty="0"/>
              <a:t>  </a:t>
            </a:r>
            <a:r>
              <a:rPr lang="en-US" dirty="0" err="1"/>
              <a:t>lcd.print</a:t>
            </a:r>
            <a:r>
              <a:rPr lang="en-US" dirty="0"/>
              <a:t>("C");</a:t>
            </a:r>
          </a:p>
          <a:p>
            <a:r>
              <a:rPr lang="en-US" dirty="0"/>
              <a:t>  </a:t>
            </a:r>
          </a:p>
          <a:p>
            <a:r>
              <a:rPr lang="en-US" dirty="0"/>
              <a:t>    </a:t>
            </a:r>
            <a:r>
              <a:rPr lang="en-US" dirty="0" err="1"/>
              <a:t>lcd.setCursor</a:t>
            </a:r>
            <a:r>
              <a:rPr lang="en-US" dirty="0"/>
              <a:t>(12, 1); </a:t>
            </a:r>
          </a:p>
          <a:p>
            <a:r>
              <a:rPr lang="en-US" dirty="0"/>
              <a:t>  </a:t>
            </a:r>
            <a:r>
              <a:rPr lang="en-US" dirty="0" err="1"/>
              <a:t>lcd.print</a:t>
            </a:r>
            <a:r>
              <a:rPr lang="en-US" dirty="0"/>
              <a:t>(" ");</a:t>
            </a:r>
          </a:p>
          <a:p>
            <a:r>
              <a:rPr lang="en-US" dirty="0"/>
              <a:t>  </a:t>
            </a:r>
            <a:r>
              <a:rPr lang="en-US" dirty="0" err="1"/>
              <a:t>lcd.setCursor</a:t>
            </a:r>
            <a:r>
              <a:rPr lang="en-US" dirty="0"/>
              <a:t>(13, 1); //</a:t>
            </a:r>
          </a:p>
          <a:p>
            <a:r>
              <a:rPr lang="en-US" dirty="0"/>
              <a:t>  </a:t>
            </a:r>
            <a:r>
              <a:rPr lang="en-US" dirty="0" err="1"/>
              <a:t>lcd.print</a:t>
            </a:r>
            <a:r>
              <a:rPr lang="en-US" dirty="0"/>
              <a:t>(</a:t>
            </a:r>
            <a:r>
              <a:rPr lang="en-US" dirty="0" err="1"/>
              <a:t>DHT.humidity</a:t>
            </a:r>
            <a:r>
              <a:rPr lang="en-US" dirty="0"/>
              <a:t>);</a:t>
            </a:r>
          </a:p>
          <a:p>
            <a:r>
              <a:rPr lang="en-US" dirty="0"/>
              <a:t>  </a:t>
            </a:r>
            <a:r>
              <a:rPr lang="en-US" dirty="0" err="1"/>
              <a:t>lcd.setCursor</a:t>
            </a:r>
            <a:r>
              <a:rPr lang="en-US" dirty="0"/>
              <a:t>(15, 1); //</a:t>
            </a:r>
          </a:p>
          <a:p>
            <a:r>
              <a:rPr lang="en-US" dirty="0"/>
              <a:t>  </a:t>
            </a:r>
            <a:r>
              <a:rPr lang="en-US" dirty="0" err="1"/>
              <a:t>lcd.print</a:t>
            </a:r>
            <a:r>
              <a:rPr lang="en-US" dirty="0"/>
              <a:t>("%");</a:t>
            </a:r>
          </a:p>
          <a:p>
            <a:endParaRPr lang="en-US" dirty="0"/>
          </a:p>
          <a:p>
            <a:r>
              <a:rPr lang="en-US" dirty="0"/>
              <a:t>  count++; //since the loop is executed once in 1 second</a:t>
            </a:r>
          </a:p>
          <a:p>
            <a:endParaRPr lang="en-US" dirty="0"/>
          </a:p>
          <a:p>
            <a:r>
              <a:rPr lang="en-US" dirty="0"/>
              <a:t>  // send what's going on to the serial monitor.</a:t>
            </a:r>
          </a:p>
          <a:p>
            <a:r>
              <a:rPr lang="en-US" dirty="0"/>
              <a:t>  // Start with the year</a:t>
            </a:r>
          </a:p>
          <a:p>
            <a:r>
              <a:rPr lang="en-US" dirty="0"/>
              <a:t>  </a:t>
            </a:r>
            <a:r>
              <a:rPr lang="en-US" dirty="0" err="1"/>
              <a:t>Serial.print</a:t>
            </a:r>
            <a:r>
              <a:rPr lang="en-US" dirty="0"/>
              <a:t>("2");</a:t>
            </a:r>
          </a:p>
          <a:p>
            <a:endParaRPr lang="en-US" dirty="0"/>
          </a:p>
          <a:p>
            <a:r>
              <a:rPr lang="en-US" dirty="0"/>
              <a:t>  ///    print LCD </a:t>
            </a:r>
            <a:r>
              <a:rPr lang="en-US" dirty="0" err="1"/>
              <a:t>prot</a:t>
            </a:r>
            <a:r>
              <a:rPr lang="en-US" dirty="0"/>
              <a:t> ////////////////////////////////////////////////////////////</a:t>
            </a:r>
          </a:p>
          <a:p>
            <a:r>
              <a:rPr lang="en-US" dirty="0"/>
              <a:t>  </a:t>
            </a:r>
            <a:r>
              <a:rPr lang="en-US" dirty="0" err="1"/>
              <a:t>lcd.setCursor</a:t>
            </a:r>
            <a:r>
              <a:rPr lang="en-US" dirty="0"/>
              <a:t>(0, 0); </a:t>
            </a:r>
            <a:r>
              <a:rPr lang="en-US" dirty="0" err="1"/>
              <a:t>lcd.print</a:t>
            </a:r>
            <a:r>
              <a:rPr lang="en-US" dirty="0"/>
              <a:t>("2");</a:t>
            </a:r>
          </a:p>
          <a:p>
            <a:endParaRPr lang="en-US" dirty="0"/>
          </a:p>
          <a:p>
            <a:r>
              <a:rPr lang="en-US" dirty="0"/>
              <a:t>  if (Century) {      // Won't need this for 89 years.</a:t>
            </a:r>
          </a:p>
          <a:p>
            <a:r>
              <a:rPr lang="en-US" dirty="0"/>
              <a:t>    </a:t>
            </a:r>
            <a:r>
              <a:rPr lang="en-US" dirty="0" err="1"/>
              <a:t>Serial.print</a:t>
            </a:r>
            <a:r>
              <a:rPr lang="en-US" dirty="0"/>
              <a:t>("1");</a:t>
            </a:r>
          </a:p>
          <a:p>
            <a:r>
              <a:rPr lang="en-US" dirty="0"/>
              <a:t>    </a:t>
            </a:r>
            <a:r>
              <a:rPr lang="en-US" dirty="0" err="1"/>
              <a:t>lcd.setCursor</a:t>
            </a:r>
            <a:r>
              <a:rPr lang="en-US" dirty="0"/>
              <a:t>(1, 0);  </a:t>
            </a:r>
            <a:r>
              <a:rPr lang="en-US" dirty="0" err="1"/>
              <a:t>lcd.print</a:t>
            </a:r>
            <a:r>
              <a:rPr lang="en-US" dirty="0"/>
              <a:t>("1");</a:t>
            </a:r>
          </a:p>
          <a:p>
            <a:r>
              <a:rPr lang="en-US" dirty="0"/>
              <a:t>  } else {</a:t>
            </a:r>
          </a:p>
          <a:p>
            <a:r>
              <a:rPr lang="en-US" dirty="0"/>
              <a:t>    </a:t>
            </a:r>
            <a:r>
              <a:rPr lang="en-US" dirty="0" err="1"/>
              <a:t>Serial.print</a:t>
            </a:r>
            <a:r>
              <a:rPr lang="en-US" dirty="0"/>
              <a:t>("0");</a:t>
            </a:r>
          </a:p>
          <a:p>
            <a:r>
              <a:rPr lang="en-US" dirty="0"/>
              <a:t>    </a:t>
            </a:r>
            <a:r>
              <a:rPr lang="en-US" dirty="0" err="1"/>
              <a:t>lcd.setCursor</a:t>
            </a:r>
            <a:r>
              <a:rPr lang="en-US" dirty="0"/>
              <a:t>(1, 0);  </a:t>
            </a:r>
            <a:r>
              <a:rPr lang="en-US" dirty="0" err="1"/>
              <a:t>lcd.print</a:t>
            </a:r>
            <a:r>
              <a:rPr lang="en-US" dirty="0"/>
              <a:t>("0");</a:t>
            </a:r>
          </a:p>
          <a:p>
            <a:r>
              <a:rPr lang="en-US" dirty="0"/>
              <a:t>  }</a:t>
            </a:r>
          </a:p>
          <a:p>
            <a:r>
              <a:rPr lang="en-US" dirty="0"/>
              <a:t>  </a:t>
            </a:r>
            <a:r>
              <a:rPr lang="en-US" dirty="0" err="1"/>
              <a:t>Serial.print</a:t>
            </a:r>
            <a:r>
              <a:rPr lang="en-US" dirty="0"/>
              <a:t>(</a:t>
            </a:r>
            <a:r>
              <a:rPr lang="en-US" dirty="0" err="1"/>
              <a:t>Clock.getYear</a:t>
            </a:r>
            <a:r>
              <a:rPr lang="en-US" dirty="0"/>
              <a:t>(), DEC);</a:t>
            </a:r>
          </a:p>
          <a:p>
            <a:r>
              <a:rPr lang="en-US" dirty="0"/>
              <a:t>  </a:t>
            </a:r>
            <a:r>
              <a:rPr lang="en-US" dirty="0" err="1"/>
              <a:t>lcd.print</a:t>
            </a:r>
            <a:r>
              <a:rPr lang="en-US" dirty="0"/>
              <a:t>(</a:t>
            </a:r>
            <a:r>
              <a:rPr lang="en-US" dirty="0" err="1"/>
              <a:t>Clock.getYear</a:t>
            </a:r>
            <a:r>
              <a:rPr lang="en-US" dirty="0"/>
              <a:t>());  </a:t>
            </a:r>
            <a:r>
              <a:rPr lang="en-US" dirty="0" err="1"/>
              <a:t>lcd.print</a:t>
            </a:r>
            <a:r>
              <a:rPr lang="en-US" dirty="0"/>
              <a:t>(</a:t>
            </a:r>
            <a:r>
              <a:rPr lang="en-US" dirty="0" err="1"/>
              <a:t>Clock.getYear</a:t>
            </a:r>
            <a:r>
              <a:rPr lang="en-US" dirty="0"/>
              <a:t>());</a:t>
            </a:r>
          </a:p>
          <a:p>
            <a:endParaRPr lang="en-US" dirty="0"/>
          </a:p>
          <a:p>
            <a:r>
              <a:rPr lang="en-US" dirty="0"/>
              <a:t>  </a:t>
            </a:r>
            <a:r>
              <a:rPr lang="en-US" dirty="0" err="1"/>
              <a:t>Serial.print</a:t>
            </a:r>
            <a:r>
              <a:rPr lang="en-US" dirty="0"/>
              <a:t>(' '); </a:t>
            </a:r>
            <a:r>
              <a:rPr lang="en-US" dirty="0" err="1"/>
              <a:t>lcd.setCursor</a:t>
            </a:r>
            <a:r>
              <a:rPr lang="en-US" dirty="0"/>
              <a:t>(4, 0); </a:t>
            </a:r>
            <a:r>
              <a:rPr lang="en-US" dirty="0" err="1"/>
              <a:t>lcd.print</a:t>
            </a:r>
            <a:r>
              <a:rPr lang="en-US" dirty="0"/>
              <a:t>("-");</a:t>
            </a:r>
          </a:p>
          <a:p>
            <a:r>
              <a:rPr lang="en-US" dirty="0"/>
              <a:t>  // then the month</a:t>
            </a:r>
          </a:p>
          <a:p>
            <a:r>
              <a:rPr lang="en-US" dirty="0"/>
              <a:t>  </a:t>
            </a:r>
            <a:r>
              <a:rPr lang="en-US" dirty="0" err="1"/>
              <a:t>Serial.print</a:t>
            </a:r>
            <a:r>
              <a:rPr lang="en-US" dirty="0"/>
              <a:t>(</a:t>
            </a:r>
            <a:r>
              <a:rPr lang="en-US" dirty="0" err="1"/>
              <a:t>Clock.getMonth</a:t>
            </a:r>
            <a:r>
              <a:rPr lang="en-US" dirty="0"/>
              <a:t>(Century), DEC); </a:t>
            </a:r>
            <a:r>
              <a:rPr lang="en-US" dirty="0" err="1"/>
              <a:t>lcd.setCursor</a:t>
            </a:r>
            <a:r>
              <a:rPr lang="en-US" dirty="0"/>
              <a:t>(5, 0);</a:t>
            </a:r>
          </a:p>
          <a:p>
            <a:endParaRPr lang="en-US" dirty="0"/>
          </a:p>
          <a:p>
            <a:r>
              <a:rPr lang="en-US" dirty="0"/>
              <a:t>  switch (</a:t>
            </a:r>
            <a:r>
              <a:rPr lang="en-US" dirty="0" err="1"/>
              <a:t>Clock.getMonth</a:t>
            </a:r>
            <a:r>
              <a:rPr lang="en-US" dirty="0"/>
              <a:t>(Century)) {</a:t>
            </a:r>
          </a:p>
          <a:p>
            <a:r>
              <a:rPr lang="en-US" dirty="0"/>
              <a:t>    case 1:  </a:t>
            </a:r>
            <a:r>
              <a:rPr lang="en-US" dirty="0" err="1"/>
              <a:t>lcd.print</a:t>
            </a:r>
            <a:r>
              <a:rPr lang="en-US" dirty="0"/>
              <a:t>("Jan"); break;</a:t>
            </a:r>
          </a:p>
          <a:p>
            <a:r>
              <a:rPr lang="en-US" dirty="0"/>
              <a:t>    case 2:  </a:t>
            </a:r>
            <a:r>
              <a:rPr lang="en-US" dirty="0" err="1"/>
              <a:t>lcd.print</a:t>
            </a:r>
            <a:r>
              <a:rPr lang="en-US" dirty="0"/>
              <a:t>("Feb"); break;</a:t>
            </a:r>
          </a:p>
          <a:p>
            <a:r>
              <a:rPr lang="en-US" dirty="0"/>
              <a:t>    case 3:  </a:t>
            </a:r>
            <a:r>
              <a:rPr lang="en-US" dirty="0" err="1"/>
              <a:t>lcd.print</a:t>
            </a:r>
            <a:r>
              <a:rPr lang="en-US" dirty="0"/>
              <a:t>("Mar"); break;</a:t>
            </a:r>
          </a:p>
          <a:p>
            <a:r>
              <a:rPr lang="en-US" dirty="0"/>
              <a:t>    case 4:  </a:t>
            </a:r>
            <a:r>
              <a:rPr lang="en-US" dirty="0" err="1"/>
              <a:t>lcd.print</a:t>
            </a:r>
            <a:r>
              <a:rPr lang="en-US" dirty="0"/>
              <a:t>("Apr"); break;</a:t>
            </a:r>
          </a:p>
          <a:p>
            <a:r>
              <a:rPr lang="en-US" dirty="0"/>
              <a:t>    case 5:  </a:t>
            </a:r>
            <a:r>
              <a:rPr lang="en-US" dirty="0" err="1"/>
              <a:t>lcd.print</a:t>
            </a:r>
            <a:r>
              <a:rPr lang="en-US" dirty="0"/>
              <a:t>("May"); break;</a:t>
            </a:r>
          </a:p>
          <a:p>
            <a:r>
              <a:rPr lang="en-US" dirty="0"/>
              <a:t>    case 6:  </a:t>
            </a:r>
            <a:r>
              <a:rPr lang="en-US" dirty="0" err="1"/>
              <a:t>lcd.print</a:t>
            </a:r>
            <a:r>
              <a:rPr lang="en-US" dirty="0"/>
              <a:t>("Jun"); break;</a:t>
            </a:r>
          </a:p>
          <a:p>
            <a:r>
              <a:rPr lang="en-US" dirty="0"/>
              <a:t>    case 7:  </a:t>
            </a:r>
            <a:r>
              <a:rPr lang="en-US" dirty="0" err="1"/>
              <a:t>lcd.print</a:t>
            </a:r>
            <a:r>
              <a:rPr lang="en-US" dirty="0"/>
              <a:t>("Jul"); break;</a:t>
            </a:r>
          </a:p>
          <a:p>
            <a:r>
              <a:rPr lang="en-US" dirty="0"/>
              <a:t>    case 8:  </a:t>
            </a:r>
            <a:r>
              <a:rPr lang="en-US" dirty="0" err="1"/>
              <a:t>lcd.print</a:t>
            </a:r>
            <a:r>
              <a:rPr lang="en-US" dirty="0"/>
              <a:t>("Aug"); break;</a:t>
            </a:r>
          </a:p>
          <a:p>
            <a:r>
              <a:rPr lang="en-US" dirty="0"/>
              <a:t>    case 9:  </a:t>
            </a:r>
            <a:r>
              <a:rPr lang="en-US" dirty="0" err="1"/>
              <a:t>lcd.print</a:t>
            </a:r>
            <a:r>
              <a:rPr lang="en-US" dirty="0"/>
              <a:t>("Sept"); break;</a:t>
            </a:r>
          </a:p>
          <a:p>
            <a:r>
              <a:rPr lang="en-US" dirty="0"/>
              <a:t>    case 10: </a:t>
            </a:r>
            <a:r>
              <a:rPr lang="en-US" dirty="0" err="1"/>
              <a:t>lcd.print</a:t>
            </a:r>
            <a:r>
              <a:rPr lang="en-US" dirty="0"/>
              <a:t>("Oct"); break;</a:t>
            </a:r>
          </a:p>
          <a:p>
            <a:r>
              <a:rPr lang="en-US" dirty="0"/>
              <a:t>    case 11: </a:t>
            </a:r>
            <a:r>
              <a:rPr lang="en-US" dirty="0" err="1"/>
              <a:t>lcd.print</a:t>
            </a:r>
            <a:r>
              <a:rPr lang="en-US" dirty="0"/>
              <a:t>("Nov"); break;</a:t>
            </a:r>
          </a:p>
          <a:p>
            <a:r>
              <a:rPr lang="en-US" dirty="0"/>
              <a:t>    case 12: </a:t>
            </a:r>
            <a:r>
              <a:rPr lang="en-US" dirty="0" err="1"/>
              <a:t>lcd.print</a:t>
            </a:r>
            <a:r>
              <a:rPr lang="en-US" dirty="0"/>
              <a:t>("Dec"); break;</a:t>
            </a:r>
          </a:p>
          <a:p>
            <a:r>
              <a:rPr lang="en-US" dirty="0"/>
              <a:t>    default: </a:t>
            </a:r>
            <a:r>
              <a:rPr lang="en-US" dirty="0" err="1"/>
              <a:t>lcd.print</a:t>
            </a:r>
            <a:r>
              <a:rPr lang="en-US" dirty="0"/>
              <a:t>("???"); break;</a:t>
            </a:r>
          </a:p>
          <a:p>
            <a:r>
              <a:rPr lang="en-US" dirty="0"/>
              <a:t>  }</a:t>
            </a:r>
          </a:p>
          <a:p>
            <a:endParaRPr lang="en-US" dirty="0"/>
          </a:p>
          <a:p>
            <a:r>
              <a:rPr lang="en-US" dirty="0"/>
              <a:t>  </a:t>
            </a:r>
            <a:r>
              <a:rPr lang="en-US" dirty="0" err="1"/>
              <a:t>Serial.print</a:t>
            </a:r>
            <a:r>
              <a:rPr lang="en-US" dirty="0"/>
              <a:t>(' '); </a:t>
            </a:r>
            <a:r>
              <a:rPr lang="en-US" dirty="0" err="1"/>
              <a:t>lcd.setCursor</a:t>
            </a:r>
            <a:r>
              <a:rPr lang="en-US" dirty="0"/>
              <a:t>(8, 0); </a:t>
            </a:r>
            <a:r>
              <a:rPr lang="en-US" dirty="0" err="1"/>
              <a:t>lcd.print</a:t>
            </a:r>
            <a:r>
              <a:rPr lang="en-US" dirty="0"/>
              <a:t>("-");</a:t>
            </a:r>
          </a:p>
          <a:p>
            <a:r>
              <a:rPr lang="en-US" dirty="0"/>
              <a:t>  // then the date</a:t>
            </a:r>
          </a:p>
          <a:p>
            <a:r>
              <a:rPr lang="en-US" dirty="0"/>
              <a:t>  </a:t>
            </a:r>
            <a:r>
              <a:rPr lang="en-US" dirty="0" err="1"/>
              <a:t>Serial.print</a:t>
            </a:r>
            <a:r>
              <a:rPr lang="en-US" dirty="0"/>
              <a:t>(</a:t>
            </a:r>
            <a:r>
              <a:rPr lang="en-US" dirty="0" err="1"/>
              <a:t>Clock.getDate</a:t>
            </a:r>
            <a:r>
              <a:rPr lang="en-US" dirty="0"/>
              <a:t>(), DEC); </a:t>
            </a:r>
            <a:r>
              <a:rPr lang="en-US" dirty="0" err="1"/>
              <a:t>lcd.setCursor</a:t>
            </a:r>
            <a:r>
              <a:rPr lang="en-US" dirty="0"/>
              <a:t>(9, 0); </a:t>
            </a:r>
            <a:r>
              <a:rPr lang="en-US" dirty="0" err="1"/>
              <a:t>lcd.print</a:t>
            </a:r>
            <a:r>
              <a:rPr lang="en-US" dirty="0"/>
              <a:t>(</a:t>
            </a:r>
            <a:r>
              <a:rPr lang="en-US" dirty="0" err="1"/>
              <a:t>Clock.getDate</a:t>
            </a:r>
            <a:r>
              <a:rPr lang="en-US" dirty="0"/>
              <a:t>());</a:t>
            </a:r>
          </a:p>
          <a:p>
            <a:r>
              <a:rPr lang="en-US" dirty="0"/>
              <a:t>  </a:t>
            </a:r>
            <a:r>
              <a:rPr lang="en-US" dirty="0" err="1"/>
              <a:t>Serial.print</a:t>
            </a:r>
            <a:r>
              <a:rPr lang="en-US" dirty="0"/>
              <a:t>(' '); </a:t>
            </a:r>
            <a:r>
              <a:rPr lang="en-US" dirty="0" err="1"/>
              <a:t>lcd.setCursor</a:t>
            </a:r>
            <a:r>
              <a:rPr lang="en-US" dirty="0"/>
              <a:t>(11, 0); </a:t>
            </a:r>
            <a:r>
              <a:rPr lang="en-US" dirty="0" err="1"/>
              <a:t>lcd.print</a:t>
            </a:r>
            <a:r>
              <a:rPr lang="en-US" dirty="0"/>
              <a:t>(",");</a:t>
            </a:r>
          </a:p>
          <a:p>
            <a:r>
              <a:rPr lang="en-US" dirty="0"/>
              <a:t>  // and the day of the week</a:t>
            </a:r>
          </a:p>
          <a:p>
            <a:r>
              <a:rPr lang="en-US" dirty="0"/>
              <a:t>  </a:t>
            </a:r>
            <a:r>
              <a:rPr lang="en-US" dirty="0" err="1"/>
              <a:t>Serial.print</a:t>
            </a:r>
            <a:r>
              <a:rPr lang="en-US" dirty="0"/>
              <a:t>(</a:t>
            </a:r>
            <a:r>
              <a:rPr lang="en-US" dirty="0" err="1"/>
              <a:t>Clock.getDoW</a:t>
            </a:r>
            <a:r>
              <a:rPr lang="en-US" dirty="0"/>
              <a:t>(), DEC); </a:t>
            </a:r>
            <a:r>
              <a:rPr lang="en-US" dirty="0" err="1"/>
              <a:t>lcd.setCursor</a:t>
            </a:r>
            <a:r>
              <a:rPr lang="en-US" dirty="0"/>
              <a:t>(12, 0);</a:t>
            </a:r>
          </a:p>
          <a:p>
            <a:endParaRPr lang="en-US" dirty="0"/>
          </a:p>
          <a:p>
            <a:r>
              <a:rPr lang="en-US" dirty="0"/>
              <a:t>  switch (</a:t>
            </a:r>
            <a:r>
              <a:rPr lang="en-US" dirty="0" err="1"/>
              <a:t>Clock.getDoW</a:t>
            </a:r>
            <a:r>
              <a:rPr lang="en-US" dirty="0"/>
              <a:t>()) {</a:t>
            </a:r>
          </a:p>
          <a:p>
            <a:r>
              <a:rPr lang="en-US" dirty="0"/>
              <a:t>    case 1:  </a:t>
            </a:r>
            <a:r>
              <a:rPr lang="en-US" dirty="0" err="1"/>
              <a:t>lcd.print</a:t>
            </a:r>
            <a:r>
              <a:rPr lang="en-US" dirty="0"/>
              <a:t>("Mon"); break;</a:t>
            </a:r>
          </a:p>
          <a:p>
            <a:r>
              <a:rPr lang="en-US" dirty="0"/>
              <a:t>    case 2:  </a:t>
            </a:r>
            <a:r>
              <a:rPr lang="en-US" dirty="0" err="1"/>
              <a:t>lcd.print</a:t>
            </a:r>
            <a:r>
              <a:rPr lang="en-US" dirty="0"/>
              <a:t>("Tue"); break;</a:t>
            </a:r>
          </a:p>
          <a:p>
            <a:r>
              <a:rPr lang="en-US" dirty="0"/>
              <a:t>    case 3:  </a:t>
            </a:r>
            <a:r>
              <a:rPr lang="en-US" dirty="0" err="1"/>
              <a:t>lcd.print</a:t>
            </a:r>
            <a:r>
              <a:rPr lang="en-US" dirty="0"/>
              <a:t>("Wed"); break;</a:t>
            </a:r>
          </a:p>
          <a:p>
            <a:r>
              <a:rPr lang="en-US" dirty="0"/>
              <a:t>    case 4:  </a:t>
            </a:r>
            <a:r>
              <a:rPr lang="en-US" dirty="0" err="1"/>
              <a:t>lcd.print</a:t>
            </a:r>
            <a:r>
              <a:rPr lang="en-US" dirty="0"/>
              <a:t>("Thu"); break;</a:t>
            </a:r>
          </a:p>
          <a:p>
            <a:r>
              <a:rPr lang="en-US" dirty="0"/>
              <a:t>    case 5:  </a:t>
            </a:r>
            <a:r>
              <a:rPr lang="en-US" dirty="0" err="1"/>
              <a:t>lcd.print</a:t>
            </a:r>
            <a:r>
              <a:rPr lang="en-US" dirty="0"/>
              <a:t>("Fri"); break;</a:t>
            </a:r>
          </a:p>
          <a:p>
            <a:r>
              <a:rPr lang="en-US" dirty="0"/>
              <a:t>    case 6:  </a:t>
            </a:r>
            <a:r>
              <a:rPr lang="en-US" dirty="0" err="1"/>
              <a:t>lcd.print</a:t>
            </a:r>
            <a:r>
              <a:rPr lang="en-US" dirty="0"/>
              <a:t>("Sat"); break;</a:t>
            </a:r>
          </a:p>
          <a:p>
            <a:r>
              <a:rPr lang="en-US" dirty="0"/>
              <a:t>    case 7:  </a:t>
            </a:r>
            <a:r>
              <a:rPr lang="en-US" dirty="0" err="1"/>
              <a:t>lcd.print</a:t>
            </a:r>
            <a:r>
              <a:rPr lang="en-US" dirty="0"/>
              <a:t>("Sun"); break;</a:t>
            </a:r>
          </a:p>
          <a:p>
            <a:r>
              <a:rPr lang="en-US" dirty="0"/>
              <a:t>    default: </a:t>
            </a:r>
            <a:r>
              <a:rPr lang="en-US" dirty="0" err="1"/>
              <a:t>lcd.print</a:t>
            </a:r>
            <a:r>
              <a:rPr lang="en-US" dirty="0"/>
              <a:t>("???"); break;</a:t>
            </a:r>
          </a:p>
          <a:p>
            <a:r>
              <a:rPr lang="en-US" dirty="0"/>
              <a:t>  }</a:t>
            </a:r>
          </a:p>
          <a:p>
            <a:r>
              <a:rPr lang="en-US" dirty="0"/>
              <a:t>  </a:t>
            </a:r>
            <a:r>
              <a:rPr lang="en-US" dirty="0" err="1"/>
              <a:t>Serial.print</a:t>
            </a:r>
            <a:r>
              <a:rPr lang="en-US" dirty="0"/>
              <a:t>(' ');</a:t>
            </a:r>
          </a:p>
          <a:p>
            <a:r>
              <a:rPr lang="en-US" dirty="0"/>
              <a:t>  // Finally the hour, minute, and second</a:t>
            </a:r>
          </a:p>
          <a:p>
            <a:r>
              <a:rPr lang="en-US" dirty="0"/>
              <a:t>  </a:t>
            </a:r>
            <a:r>
              <a:rPr lang="en-US" dirty="0" err="1"/>
              <a:t>Serial.print</a:t>
            </a:r>
            <a:r>
              <a:rPr lang="en-US" dirty="0"/>
              <a:t>(</a:t>
            </a:r>
            <a:r>
              <a:rPr lang="en-US" dirty="0" err="1"/>
              <a:t>Clock.getHour</a:t>
            </a:r>
            <a:r>
              <a:rPr lang="en-US" dirty="0"/>
              <a:t>(h12, PM), DEC); </a:t>
            </a:r>
            <a:r>
              <a:rPr lang="en-US" dirty="0" err="1"/>
              <a:t>lcd.setCursor</a:t>
            </a:r>
            <a:r>
              <a:rPr lang="en-US" dirty="0"/>
              <a:t>(0, 1); </a:t>
            </a:r>
            <a:r>
              <a:rPr lang="en-US" dirty="0" err="1"/>
              <a:t>lcd.print</a:t>
            </a:r>
            <a:r>
              <a:rPr lang="en-US" dirty="0"/>
              <a:t>(</a:t>
            </a:r>
            <a:r>
              <a:rPr lang="en-US" dirty="0" err="1"/>
              <a:t>Clock.getHour</a:t>
            </a:r>
            <a:r>
              <a:rPr lang="en-US" dirty="0"/>
              <a:t>(h12, PM));</a:t>
            </a:r>
          </a:p>
          <a:p>
            <a:r>
              <a:rPr lang="en-US" dirty="0"/>
              <a:t>  </a:t>
            </a:r>
            <a:r>
              <a:rPr lang="en-US" dirty="0" err="1"/>
              <a:t>Serial.print</a:t>
            </a:r>
            <a:r>
              <a:rPr lang="en-US" dirty="0"/>
              <a:t>(' '); </a:t>
            </a:r>
            <a:r>
              <a:rPr lang="en-US" dirty="0" err="1"/>
              <a:t>lcd.setCursor</a:t>
            </a:r>
            <a:r>
              <a:rPr lang="en-US" dirty="0"/>
              <a:t>(2, 1); </a:t>
            </a:r>
            <a:r>
              <a:rPr lang="en-US" dirty="0" err="1"/>
              <a:t>lcd.print</a:t>
            </a:r>
            <a:r>
              <a:rPr lang="en-US" dirty="0"/>
              <a:t>(":");</a:t>
            </a:r>
          </a:p>
          <a:p>
            <a:r>
              <a:rPr lang="en-US" dirty="0"/>
              <a:t>  </a:t>
            </a:r>
            <a:r>
              <a:rPr lang="en-US" dirty="0" err="1"/>
              <a:t>Serial.print</a:t>
            </a:r>
            <a:r>
              <a:rPr lang="en-US" dirty="0"/>
              <a:t>(</a:t>
            </a:r>
            <a:r>
              <a:rPr lang="en-US" dirty="0" err="1"/>
              <a:t>Clock.getMinute</a:t>
            </a:r>
            <a:r>
              <a:rPr lang="en-US" dirty="0"/>
              <a:t>(), DEC); </a:t>
            </a:r>
            <a:r>
              <a:rPr lang="en-US" dirty="0" err="1"/>
              <a:t>lcd.setCursor</a:t>
            </a:r>
            <a:r>
              <a:rPr lang="en-US" dirty="0"/>
              <a:t>(3, 1); </a:t>
            </a:r>
            <a:r>
              <a:rPr lang="en-US" dirty="0" err="1"/>
              <a:t>lcd.print</a:t>
            </a:r>
            <a:r>
              <a:rPr lang="en-US" dirty="0"/>
              <a:t>(</a:t>
            </a:r>
            <a:r>
              <a:rPr lang="en-US" dirty="0" err="1"/>
              <a:t>Clock.getMinute</a:t>
            </a:r>
            <a:r>
              <a:rPr lang="en-US" dirty="0"/>
              <a:t>());</a:t>
            </a:r>
          </a:p>
          <a:p>
            <a:r>
              <a:rPr lang="en-US" dirty="0"/>
              <a:t>  </a:t>
            </a:r>
            <a:r>
              <a:rPr lang="en-US" dirty="0" err="1"/>
              <a:t>Serial.print</a:t>
            </a:r>
            <a:r>
              <a:rPr lang="en-US" dirty="0"/>
              <a:t>(' '); </a:t>
            </a:r>
            <a:r>
              <a:rPr lang="en-US" dirty="0" err="1"/>
              <a:t>lcd.setCursor</a:t>
            </a:r>
            <a:r>
              <a:rPr lang="en-US" dirty="0"/>
              <a:t>(5, 1); </a:t>
            </a:r>
            <a:r>
              <a:rPr lang="en-US" dirty="0" err="1"/>
              <a:t>lcd.print</a:t>
            </a:r>
            <a:r>
              <a:rPr lang="en-US" dirty="0"/>
              <a:t>(":");</a:t>
            </a:r>
          </a:p>
          <a:p>
            <a:r>
              <a:rPr lang="en-US" dirty="0"/>
              <a:t>  </a:t>
            </a:r>
            <a:r>
              <a:rPr lang="en-US" dirty="0" err="1"/>
              <a:t>Serial.print</a:t>
            </a:r>
            <a:r>
              <a:rPr lang="en-US" dirty="0"/>
              <a:t>(</a:t>
            </a:r>
            <a:r>
              <a:rPr lang="en-US" dirty="0" err="1"/>
              <a:t>Clock.getSecond</a:t>
            </a:r>
            <a:r>
              <a:rPr lang="en-US" dirty="0"/>
              <a:t>(), DEC); </a:t>
            </a:r>
            <a:r>
              <a:rPr lang="en-US" dirty="0" err="1"/>
              <a:t>lcd.setCursor</a:t>
            </a:r>
            <a:r>
              <a:rPr lang="en-US" dirty="0"/>
              <a:t>(6, 1); </a:t>
            </a:r>
            <a:r>
              <a:rPr lang="en-US" dirty="0" err="1"/>
              <a:t>lcd.print</a:t>
            </a:r>
            <a:r>
              <a:rPr lang="en-US" dirty="0"/>
              <a:t>(</a:t>
            </a:r>
            <a:r>
              <a:rPr lang="en-US" dirty="0" err="1"/>
              <a:t>Clock.getSecond</a:t>
            </a:r>
            <a:r>
              <a:rPr lang="en-US" dirty="0"/>
              <a:t>());</a:t>
            </a:r>
          </a:p>
          <a:p>
            <a:r>
              <a:rPr lang="en-US" dirty="0"/>
              <a:t>  // Add AM/PM indicator</a:t>
            </a:r>
          </a:p>
          <a:p>
            <a:r>
              <a:rPr lang="en-US" dirty="0"/>
              <a:t>  if (h12) {</a:t>
            </a:r>
          </a:p>
          <a:p>
            <a:r>
              <a:rPr lang="en-US" dirty="0"/>
              <a:t>    if (PM) {</a:t>
            </a:r>
          </a:p>
          <a:p>
            <a:r>
              <a:rPr lang="en-US" dirty="0"/>
              <a:t>      </a:t>
            </a:r>
            <a:r>
              <a:rPr lang="en-US" dirty="0" err="1"/>
              <a:t>Serial.print</a:t>
            </a:r>
            <a:r>
              <a:rPr lang="en-US" dirty="0"/>
              <a:t>(" PM ");</a:t>
            </a:r>
          </a:p>
          <a:p>
            <a:r>
              <a:rPr lang="en-US" dirty="0"/>
              <a:t>    } else {</a:t>
            </a:r>
          </a:p>
          <a:p>
            <a:r>
              <a:rPr lang="en-US" dirty="0"/>
              <a:t>      </a:t>
            </a:r>
            <a:r>
              <a:rPr lang="en-US" dirty="0" err="1"/>
              <a:t>Serial.print</a:t>
            </a:r>
            <a:r>
              <a:rPr lang="en-US" dirty="0"/>
              <a:t>(" AM ");</a:t>
            </a:r>
          </a:p>
          <a:p>
            <a:r>
              <a:rPr lang="en-US" dirty="0"/>
              <a:t>    }</a:t>
            </a:r>
          </a:p>
          <a:p>
            <a:r>
              <a:rPr lang="en-US" dirty="0"/>
              <a:t>  } else {</a:t>
            </a:r>
          </a:p>
          <a:p>
            <a:r>
              <a:rPr lang="en-US" dirty="0"/>
              <a:t>    </a:t>
            </a:r>
            <a:r>
              <a:rPr lang="en-US" dirty="0" err="1"/>
              <a:t>Serial.print</a:t>
            </a:r>
            <a:r>
              <a:rPr lang="en-US" dirty="0"/>
              <a:t>(" 24h ");</a:t>
            </a:r>
          </a:p>
          <a:p>
            <a:r>
              <a:rPr lang="en-US" dirty="0"/>
              <a:t>  }</a:t>
            </a:r>
          </a:p>
          <a:p>
            <a:r>
              <a:rPr lang="en-US" dirty="0"/>
              <a:t>  // Display the temperature</a:t>
            </a:r>
          </a:p>
          <a:p>
            <a:r>
              <a:rPr lang="en-US" dirty="0"/>
              <a:t>  </a:t>
            </a:r>
            <a:r>
              <a:rPr lang="en-US" dirty="0" err="1"/>
              <a:t>Serial.print</a:t>
            </a:r>
            <a:r>
              <a:rPr lang="en-US" dirty="0"/>
              <a:t>("T=");</a:t>
            </a:r>
          </a:p>
          <a:p>
            <a:r>
              <a:rPr lang="en-US" dirty="0"/>
              <a:t>  </a:t>
            </a:r>
            <a:r>
              <a:rPr lang="en-US" dirty="0" err="1"/>
              <a:t>Serial.print</a:t>
            </a:r>
            <a:r>
              <a:rPr lang="en-US" dirty="0"/>
              <a:t>(</a:t>
            </a:r>
            <a:r>
              <a:rPr lang="en-US" dirty="0" err="1"/>
              <a:t>Clock.getTemperature</a:t>
            </a:r>
            <a:r>
              <a:rPr lang="en-US" dirty="0"/>
              <a:t>(), 2);</a:t>
            </a:r>
          </a:p>
          <a:p>
            <a:r>
              <a:rPr lang="en-US" dirty="0"/>
              <a:t>  // Tell whether the time is (likely to be) valid</a:t>
            </a:r>
          </a:p>
          <a:p>
            <a:r>
              <a:rPr lang="en-US" dirty="0"/>
              <a:t>  if (</a:t>
            </a:r>
            <a:r>
              <a:rPr lang="en-US" dirty="0" err="1"/>
              <a:t>Clock.oscillatorCheck</a:t>
            </a:r>
            <a:r>
              <a:rPr lang="en-US" dirty="0"/>
              <a:t>()) {</a:t>
            </a:r>
          </a:p>
          <a:p>
            <a:r>
              <a:rPr lang="en-US" dirty="0"/>
              <a:t>    </a:t>
            </a:r>
            <a:r>
              <a:rPr lang="en-US" dirty="0" err="1"/>
              <a:t>Serial.print</a:t>
            </a:r>
            <a:r>
              <a:rPr lang="en-US" dirty="0"/>
              <a:t>(" O+");</a:t>
            </a:r>
          </a:p>
          <a:p>
            <a:r>
              <a:rPr lang="en-US" dirty="0"/>
              <a:t>  } else {</a:t>
            </a:r>
          </a:p>
          <a:p>
            <a:r>
              <a:rPr lang="en-US" dirty="0"/>
              <a:t>    </a:t>
            </a:r>
            <a:r>
              <a:rPr lang="en-US" dirty="0" err="1"/>
              <a:t>Serial.print</a:t>
            </a:r>
            <a:r>
              <a:rPr lang="en-US" dirty="0"/>
              <a:t>(" O-");</a:t>
            </a:r>
          </a:p>
          <a:p>
            <a:r>
              <a:rPr lang="en-US" dirty="0"/>
              <a:t>  }</a:t>
            </a:r>
          </a:p>
          <a:p>
            <a:r>
              <a:rPr lang="en-US" dirty="0"/>
              <a:t>  // Indicate whether an alarm went off</a:t>
            </a:r>
          </a:p>
          <a:p>
            <a:r>
              <a:rPr lang="en-US" dirty="0"/>
              <a:t>  if (</a:t>
            </a:r>
            <a:r>
              <a:rPr lang="en-US" dirty="0" err="1"/>
              <a:t>Clock.checkIfAlarm</a:t>
            </a:r>
            <a:r>
              <a:rPr lang="en-US" dirty="0"/>
              <a:t>(1)) {</a:t>
            </a:r>
          </a:p>
          <a:p>
            <a:r>
              <a:rPr lang="en-US" dirty="0"/>
              <a:t>    </a:t>
            </a:r>
            <a:r>
              <a:rPr lang="en-US" dirty="0" err="1"/>
              <a:t>Serial.print</a:t>
            </a:r>
            <a:r>
              <a:rPr lang="en-US" dirty="0"/>
              <a:t>(" A1!");</a:t>
            </a:r>
          </a:p>
          <a:p>
            <a:r>
              <a:rPr lang="en-US" dirty="0"/>
              <a:t>  }</a:t>
            </a:r>
          </a:p>
          <a:p>
            <a:r>
              <a:rPr lang="en-US" dirty="0"/>
              <a:t>  if (</a:t>
            </a:r>
            <a:r>
              <a:rPr lang="en-US" dirty="0" err="1"/>
              <a:t>Clock.checkIfAlarm</a:t>
            </a:r>
            <a:r>
              <a:rPr lang="en-US" dirty="0"/>
              <a:t>(2)) {</a:t>
            </a:r>
          </a:p>
          <a:p>
            <a:r>
              <a:rPr lang="en-US" dirty="0"/>
              <a:t>    </a:t>
            </a:r>
            <a:r>
              <a:rPr lang="en-US" dirty="0" err="1"/>
              <a:t>Serial.print</a:t>
            </a:r>
            <a:r>
              <a:rPr lang="en-US" dirty="0"/>
              <a:t>(" A2!");</a:t>
            </a:r>
          </a:p>
          <a:p>
            <a:r>
              <a:rPr lang="en-US" dirty="0"/>
              <a:t>  }</a:t>
            </a:r>
          </a:p>
          <a:p>
            <a:r>
              <a:rPr lang="en-US" dirty="0"/>
              <a:t>  // New line on display</a:t>
            </a:r>
          </a:p>
          <a:p>
            <a:r>
              <a:rPr lang="en-US" dirty="0"/>
              <a:t>  </a:t>
            </a:r>
            <a:r>
              <a:rPr lang="en-US" dirty="0" err="1"/>
              <a:t>Serial.print</a:t>
            </a:r>
            <a:r>
              <a:rPr lang="en-US" dirty="0"/>
              <a:t>('\n');</a:t>
            </a:r>
          </a:p>
          <a:p>
            <a:r>
              <a:rPr lang="en-US" dirty="0"/>
              <a:t>  // Display Alarm 1 information</a:t>
            </a:r>
          </a:p>
          <a:p>
            <a:r>
              <a:rPr lang="en-US" dirty="0"/>
              <a:t>  </a:t>
            </a:r>
            <a:r>
              <a:rPr lang="en-US" dirty="0" err="1"/>
              <a:t>Serial.print</a:t>
            </a:r>
            <a:r>
              <a:rPr lang="en-US" dirty="0"/>
              <a:t>("Alarm 1: ");</a:t>
            </a:r>
          </a:p>
          <a:p>
            <a:r>
              <a:rPr lang="en-US" dirty="0"/>
              <a:t>  Clock.getA1Time(</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a:t>
            </a:r>
            <a:r>
              <a:rPr lang="en-US" dirty="0" err="1"/>
              <a:t>Serial.print</a:t>
            </a:r>
            <a:r>
              <a:rPr lang="en-US" dirty="0"/>
              <a:t>(" </a:t>
            </a:r>
            <a:r>
              <a:rPr lang="en-US" dirty="0" err="1"/>
              <a:t>DoW</a:t>
            </a:r>
            <a:r>
              <a:rPr lang="en-US" dirty="0"/>
              <a:t>");</a:t>
            </a:r>
          </a:p>
          <a:p>
            <a:r>
              <a:rPr lang="en-US" dirty="0"/>
              <a:t>  } else {</a:t>
            </a:r>
          </a:p>
          <a:p>
            <a:r>
              <a:rPr lang="en-US" dirty="0"/>
              <a:t>    </a:t>
            </a:r>
            <a:r>
              <a:rPr lang="en-US" dirty="0" err="1"/>
              <a:t>Serial.print</a:t>
            </a:r>
            <a:r>
              <a:rPr lang="en-US" dirty="0"/>
              <a:t>(" Date");</a:t>
            </a:r>
          </a:p>
          <a:p>
            <a:r>
              <a:rPr lang="en-US" dirty="0"/>
              <a:t>  }</a:t>
            </a:r>
          </a:p>
          <a:p>
            <a:r>
              <a:rPr lang="en-US" dirty="0"/>
              <a:t>  </a:t>
            </a:r>
            <a:r>
              <a:rPr lang="en-US" dirty="0" err="1"/>
              <a:t>Serial.print</a:t>
            </a:r>
            <a:r>
              <a:rPr lang="en-US" dirty="0"/>
              <a:t>(' ');</a:t>
            </a:r>
          </a:p>
          <a:p>
            <a:r>
              <a:rPr lang="en-US" dirty="0"/>
              <a:t>  </a:t>
            </a:r>
            <a:r>
              <a:rPr lang="en-US" dirty="0" err="1"/>
              <a:t>Serial.print</a:t>
            </a:r>
            <a:r>
              <a:rPr lang="en-US" dirty="0"/>
              <a:t>(</a:t>
            </a:r>
            <a:r>
              <a:rPr lang="en-US" dirty="0" err="1"/>
              <a:t>AHour</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AMinute</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ASecond</a:t>
            </a:r>
            <a:r>
              <a:rPr lang="en-US" dirty="0"/>
              <a:t>, DEC);</a:t>
            </a:r>
          </a:p>
          <a:p>
            <a:r>
              <a:rPr lang="en-US" dirty="0"/>
              <a:t>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a:t>
            </a:r>
            <a:r>
              <a:rPr lang="en-US" dirty="0" err="1"/>
              <a:t>Serial.print</a:t>
            </a:r>
            <a:r>
              <a:rPr lang="en-US" dirty="0"/>
              <a:t>('pm ');</a:t>
            </a:r>
          </a:p>
          <a:p>
            <a:r>
              <a:rPr lang="en-US" dirty="0"/>
              <a:t>    } else {</a:t>
            </a:r>
          </a:p>
          <a:p>
            <a:r>
              <a:rPr lang="en-US" dirty="0"/>
              <a:t>      </a:t>
            </a:r>
            <a:r>
              <a:rPr lang="en-US" dirty="0" err="1"/>
              <a:t>Serial.print</a:t>
            </a:r>
            <a:r>
              <a:rPr lang="en-US" dirty="0"/>
              <a:t>('am ');</a:t>
            </a:r>
          </a:p>
          <a:p>
            <a:r>
              <a:rPr lang="en-US" dirty="0"/>
              <a:t>    }</a:t>
            </a:r>
          </a:p>
          <a:p>
            <a:r>
              <a:rPr lang="en-US" dirty="0"/>
              <a:t>  }</a:t>
            </a:r>
          </a:p>
          <a:p>
            <a:r>
              <a:rPr lang="en-US" dirty="0"/>
              <a:t>  if (</a:t>
            </a:r>
            <a:r>
              <a:rPr lang="en-US" dirty="0" err="1"/>
              <a:t>Clock.checkAlarmEnabled</a:t>
            </a:r>
            <a:r>
              <a:rPr lang="en-US" dirty="0"/>
              <a:t>(1)) {</a:t>
            </a:r>
          </a:p>
          <a:p>
            <a:r>
              <a:rPr lang="en-US" dirty="0"/>
              <a:t>    </a:t>
            </a:r>
            <a:r>
              <a:rPr lang="en-US" dirty="0" err="1"/>
              <a:t>Serial.print</a:t>
            </a:r>
            <a:r>
              <a:rPr lang="en-US" dirty="0"/>
              <a:t>("enabled");</a:t>
            </a:r>
          </a:p>
          <a:p>
            <a:r>
              <a:rPr lang="en-US" dirty="0"/>
              <a:t>  }</a:t>
            </a:r>
          </a:p>
          <a:p>
            <a:r>
              <a:rPr lang="en-US" dirty="0"/>
              <a:t>  </a:t>
            </a:r>
            <a:r>
              <a:rPr lang="en-US" dirty="0" err="1"/>
              <a:t>Serial.print</a:t>
            </a:r>
            <a:r>
              <a:rPr lang="en-US" dirty="0"/>
              <a:t>('\n');</a:t>
            </a:r>
          </a:p>
          <a:p>
            <a:r>
              <a:rPr lang="en-US" dirty="0"/>
              <a:t>  // Display Alarm 2 information</a:t>
            </a:r>
          </a:p>
          <a:p>
            <a:r>
              <a:rPr lang="en-US" dirty="0"/>
              <a:t>  </a:t>
            </a:r>
            <a:r>
              <a:rPr lang="en-US" dirty="0" err="1"/>
              <a:t>Serial.print</a:t>
            </a:r>
            <a:r>
              <a:rPr lang="en-US" dirty="0"/>
              <a:t>("Alarm 2: ");</a:t>
            </a:r>
          </a:p>
          <a:p>
            <a:r>
              <a:rPr lang="en-US" dirty="0"/>
              <a:t>  Clock.getA2Time(</a:t>
            </a:r>
            <a:r>
              <a:rPr lang="en-US" dirty="0" err="1"/>
              <a:t>ADay</a:t>
            </a:r>
            <a:r>
              <a:rPr lang="en-US" dirty="0"/>
              <a:t>, </a:t>
            </a:r>
            <a:r>
              <a:rPr lang="en-US" dirty="0" err="1"/>
              <a:t>AHour</a:t>
            </a:r>
            <a:r>
              <a:rPr lang="en-US" dirty="0"/>
              <a:t>, </a:t>
            </a:r>
            <a:r>
              <a:rPr lang="en-US" dirty="0" err="1"/>
              <a:t>AMinute</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a:t>
            </a:r>
            <a:r>
              <a:rPr lang="en-US" dirty="0" err="1"/>
              <a:t>Serial.print</a:t>
            </a:r>
            <a:r>
              <a:rPr lang="en-US" dirty="0"/>
              <a:t>(" </a:t>
            </a:r>
            <a:r>
              <a:rPr lang="en-US" dirty="0" err="1"/>
              <a:t>DoW</a:t>
            </a:r>
            <a:r>
              <a:rPr lang="en-US" dirty="0"/>
              <a:t>");</a:t>
            </a:r>
          </a:p>
          <a:p>
            <a:r>
              <a:rPr lang="en-US" dirty="0"/>
              <a:t>  } else {</a:t>
            </a:r>
          </a:p>
          <a:p>
            <a:r>
              <a:rPr lang="en-US" dirty="0"/>
              <a:t>    </a:t>
            </a:r>
            <a:r>
              <a:rPr lang="en-US" dirty="0" err="1"/>
              <a:t>Serial.print</a:t>
            </a:r>
            <a:r>
              <a:rPr lang="en-US" dirty="0"/>
              <a:t>(" Date");</a:t>
            </a:r>
          </a:p>
          <a:p>
            <a:r>
              <a:rPr lang="en-US" dirty="0"/>
              <a:t>  }</a:t>
            </a:r>
          </a:p>
          <a:p>
            <a:r>
              <a:rPr lang="en-US" dirty="0"/>
              <a:t>  </a:t>
            </a:r>
            <a:r>
              <a:rPr lang="en-US" dirty="0" err="1"/>
              <a:t>Serial.print</a:t>
            </a:r>
            <a:r>
              <a:rPr lang="en-US" dirty="0"/>
              <a:t>(' ');</a:t>
            </a:r>
          </a:p>
          <a:p>
            <a:r>
              <a:rPr lang="en-US" dirty="0"/>
              <a:t>  </a:t>
            </a:r>
            <a:r>
              <a:rPr lang="en-US" dirty="0" err="1"/>
              <a:t>Serial.print</a:t>
            </a:r>
            <a:r>
              <a:rPr lang="en-US" dirty="0"/>
              <a:t>(</a:t>
            </a:r>
            <a:r>
              <a:rPr lang="en-US" dirty="0" err="1"/>
              <a:t>AHour</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AMinute</a:t>
            </a:r>
            <a:r>
              <a:rPr lang="en-US" dirty="0"/>
              <a:t>, DEC);</a:t>
            </a:r>
          </a:p>
          <a:p>
            <a:r>
              <a:rPr lang="en-US" dirty="0"/>
              <a:t>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a:t>
            </a:r>
            <a:r>
              <a:rPr lang="en-US" dirty="0" err="1"/>
              <a:t>Serial.print</a:t>
            </a:r>
            <a:r>
              <a:rPr lang="en-US" dirty="0"/>
              <a:t>('pm');</a:t>
            </a:r>
          </a:p>
          <a:p>
            <a:r>
              <a:rPr lang="en-US" dirty="0"/>
              <a:t>    } else {</a:t>
            </a:r>
          </a:p>
          <a:p>
            <a:r>
              <a:rPr lang="en-US" dirty="0"/>
              <a:t>      </a:t>
            </a:r>
            <a:r>
              <a:rPr lang="en-US" dirty="0" err="1"/>
              <a:t>Serial.print</a:t>
            </a:r>
            <a:r>
              <a:rPr lang="en-US" dirty="0"/>
              <a:t>('am');</a:t>
            </a:r>
          </a:p>
          <a:p>
            <a:r>
              <a:rPr lang="en-US" dirty="0"/>
              <a:t>    }</a:t>
            </a:r>
          </a:p>
          <a:p>
            <a:r>
              <a:rPr lang="en-US" dirty="0"/>
              <a:t>  }</a:t>
            </a:r>
          </a:p>
          <a:p>
            <a:r>
              <a:rPr lang="en-US" dirty="0"/>
              <a:t>  if (</a:t>
            </a:r>
            <a:r>
              <a:rPr lang="en-US" dirty="0" err="1"/>
              <a:t>Clock.checkAlarmEnabled</a:t>
            </a:r>
            <a:r>
              <a:rPr lang="en-US" dirty="0"/>
              <a:t>(2)) {</a:t>
            </a:r>
          </a:p>
          <a:p>
            <a:r>
              <a:rPr lang="en-US" dirty="0"/>
              <a:t>    </a:t>
            </a:r>
            <a:r>
              <a:rPr lang="en-US" dirty="0" err="1"/>
              <a:t>Serial.print</a:t>
            </a:r>
            <a:r>
              <a:rPr lang="en-US" dirty="0"/>
              <a:t>("enabled");</a:t>
            </a:r>
          </a:p>
          <a:p>
            <a:r>
              <a:rPr lang="en-US" dirty="0"/>
              <a:t>  }</a:t>
            </a:r>
          </a:p>
          <a:p>
            <a:r>
              <a:rPr lang="en-US" dirty="0"/>
              <a:t>  // display alarm bits</a:t>
            </a:r>
          </a:p>
          <a:p>
            <a:r>
              <a:rPr lang="en-US" dirty="0"/>
              <a:t>  </a:t>
            </a:r>
            <a:r>
              <a:rPr lang="en-US" dirty="0" err="1"/>
              <a:t>Serial.print</a:t>
            </a:r>
            <a:r>
              <a:rPr lang="en-US" dirty="0"/>
              <a:t>('\</a:t>
            </a:r>
            <a:r>
              <a:rPr lang="en-US" dirty="0" err="1"/>
              <a:t>nAlarm</a:t>
            </a:r>
            <a:r>
              <a:rPr lang="en-US" dirty="0"/>
              <a:t> bits: ');</a:t>
            </a:r>
          </a:p>
          <a:p>
            <a:r>
              <a:rPr lang="en-US" dirty="0"/>
              <a:t>  </a:t>
            </a:r>
            <a:r>
              <a:rPr lang="en-US" dirty="0" err="1"/>
              <a:t>Serial.print</a:t>
            </a:r>
            <a:r>
              <a:rPr lang="en-US" dirty="0"/>
              <a:t>(</a:t>
            </a:r>
            <a:r>
              <a:rPr lang="en-US" dirty="0" err="1"/>
              <a:t>ABits</a:t>
            </a:r>
            <a:r>
              <a:rPr lang="en-US" dirty="0"/>
              <a:t>, BIN);</a:t>
            </a:r>
          </a:p>
          <a:p>
            <a:endParaRPr lang="en-US" dirty="0"/>
          </a:p>
          <a:p>
            <a:r>
              <a:rPr lang="en-US" dirty="0"/>
              <a:t>  </a:t>
            </a:r>
            <a:r>
              <a:rPr lang="en-US" dirty="0" err="1"/>
              <a:t>Serial.print</a:t>
            </a:r>
            <a:r>
              <a:rPr lang="en-US" dirty="0"/>
              <a:t>('\n');</a:t>
            </a:r>
          </a:p>
          <a:p>
            <a:r>
              <a:rPr lang="en-US" dirty="0"/>
              <a:t>  </a:t>
            </a:r>
            <a:r>
              <a:rPr lang="en-US" dirty="0" err="1"/>
              <a:t>Serial.print</a:t>
            </a:r>
            <a:r>
              <a:rPr lang="en-US" dirty="0"/>
              <a:t>('\n');</a:t>
            </a:r>
          </a:p>
          <a:p>
            <a:r>
              <a:rPr lang="en-US" dirty="0"/>
              <a:t>  delay(1000);</a:t>
            </a:r>
          </a:p>
          <a:p>
            <a:r>
              <a:rPr lang="en-US" dirty="0"/>
              <a:t>}</a:t>
            </a:r>
          </a:p>
          <a:p>
            <a:endParaRPr lang="en-US" dirty="0"/>
          </a:p>
          <a:p>
            <a:endParaRPr lang="en-US" dirty="0"/>
          </a:p>
        </p:txBody>
      </p:sp>
      <p:sp>
        <p:nvSpPr>
          <p:cNvPr id="5" name="Footer Placeholder 4">
            <a:extLst>
              <a:ext uri="{FF2B5EF4-FFF2-40B4-BE49-F238E27FC236}">
                <a16:creationId xmlns:a16="http://schemas.microsoft.com/office/drawing/2014/main" id="{201CCD98-0E9D-4B47-8C4B-ED8A4DA44744}"/>
              </a:ext>
            </a:extLst>
          </p:cNvPr>
          <p:cNvSpPr>
            <a:spLocks noGrp="1"/>
          </p:cNvSpPr>
          <p:nvPr>
            <p:ph type="ftr" sz="quarter" idx="11"/>
          </p:nvPr>
        </p:nvSpPr>
        <p:spPr/>
        <p:txBody>
          <a:bodyPr/>
          <a:lstStyle/>
          <a:p>
            <a:r>
              <a:rPr lang="pt-BR"/>
              <a:t>Stem2: Arduino experiments  v_2a.(230830a)</a:t>
            </a:r>
            <a:endParaRPr lang="en-US"/>
          </a:p>
        </p:txBody>
      </p:sp>
      <p:sp>
        <p:nvSpPr>
          <p:cNvPr id="6" name="Slide Number Placeholder 5">
            <a:extLst>
              <a:ext uri="{FF2B5EF4-FFF2-40B4-BE49-F238E27FC236}">
                <a16:creationId xmlns:a16="http://schemas.microsoft.com/office/drawing/2014/main" id="{7A57BCA0-EE3B-4F08-9873-023150DD9C9D}"/>
              </a:ext>
            </a:extLst>
          </p:cNvPr>
          <p:cNvSpPr>
            <a:spLocks noGrp="1"/>
          </p:cNvSpPr>
          <p:nvPr>
            <p:ph type="sldNum" sz="quarter" idx="12"/>
          </p:nvPr>
        </p:nvSpPr>
        <p:spPr/>
        <p:txBody>
          <a:bodyPr/>
          <a:lstStyle/>
          <a:p>
            <a:fld id="{631F0FDA-441F-40A7-A3B9-C27C9EEEED98}" type="slidenum">
              <a:rPr lang="en-US" smtClean="0"/>
              <a:t>36</a:t>
            </a:fld>
            <a:endParaRPr lang="en-US"/>
          </a:p>
        </p:txBody>
      </p:sp>
    </p:spTree>
    <p:extLst>
      <p:ext uri="{BB962C8B-B14F-4D97-AF65-F5344CB8AC3E}">
        <p14:creationId xmlns:p14="http://schemas.microsoft.com/office/powerpoint/2010/main" val="404477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282" y="97272"/>
            <a:ext cx="7886700" cy="447673"/>
          </a:xfrm>
        </p:spPr>
        <p:txBody>
          <a:bodyPr>
            <a:normAutofit fontScale="90000"/>
          </a:bodyPr>
          <a:lstStyle/>
          <a:p>
            <a:r>
              <a:rPr lang="en-US" sz="2800" dirty="0"/>
              <a:t>Test2.6a: servo motor, test6_servo.ino (using timer 1)</a:t>
            </a:r>
          </a:p>
        </p:txBody>
      </p:sp>
      <p:sp>
        <p:nvSpPr>
          <p:cNvPr id="3" name="Content Placeholder 2"/>
          <p:cNvSpPr>
            <a:spLocks noGrp="1"/>
          </p:cNvSpPr>
          <p:nvPr>
            <p:ph idx="1"/>
          </p:nvPr>
        </p:nvSpPr>
        <p:spPr>
          <a:xfrm>
            <a:off x="693304" y="471631"/>
            <a:ext cx="7886700" cy="5984009"/>
          </a:xfrm>
        </p:spPr>
        <p:txBody>
          <a:bodyPr>
            <a:noAutofit/>
          </a:bodyPr>
          <a:lstStyle/>
          <a:p>
            <a:pPr marL="342900" indent="-342900">
              <a:buFont typeface="+mj-lt"/>
              <a:buAutoNum type="arabicParenR"/>
            </a:pPr>
            <a:r>
              <a:rPr lang="en-US" sz="1600" dirty="0"/>
              <a:t>#include &lt;</a:t>
            </a:r>
            <a:r>
              <a:rPr lang="en-US" sz="1600" dirty="0" err="1"/>
              <a:t>Servo.h</a:t>
            </a:r>
            <a:r>
              <a:rPr lang="en-US" sz="1600" dirty="0"/>
              <a:t>&gt; </a:t>
            </a:r>
          </a:p>
          <a:p>
            <a:pPr marL="342900" indent="-342900">
              <a:buFont typeface="+mj-lt"/>
              <a:buAutoNum type="arabicParenR"/>
            </a:pPr>
            <a:r>
              <a:rPr lang="en-US" sz="1600" dirty="0" err="1"/>
              <a:t>int</a:t>
            </a:r>
            <a:r>
              <a:rPr lang="en-US" sz="1600" dirty="0"/>
              <a:t> </a:t>
            </a:r>
            <a:r>
              <a:rPr lang="en-US" sz="1600" dirty="0" err="1"/>
              <a:t>servoPin</a:t>
            </a:r>
            <a:r>
              <a:rPr lang="en-US" sz="1600" dirty="0"/>
              <a:t> = 3; // Declare the Servo pin</a:t>
            </a:r>
          </a:p>
          <a:p>
            <a:pPr marL="342900" indent="-342900">
              <a:buFont typeface="+mj-lt"/>
              <a:buAutoNum type="arabicParenR"/>
            </a:pPr>
            <a:r>
              <a:rPr lang="en-US" sz="1600" dirty="0"/>
              <a:t>// Create a servo object</a:t>
            </a:r>
          </a:p>
          <a:p>
            <a:pPr marL="342900" indent="-342900">
              <a:buFont typeface="+mj-lt"/>
              <a:buAutoNum type="arabicParenR"/>
            </a:pPr>
            <a:r>
              <a:rPr lang="en-US" sz="1600" dirty="0"/>
              <a:t>Servo Servo1;</a:t>
            </a:r>
          </a:p>
          <a:p>
            <a:pPr marL="342900" indent="-342900">
              <a:buFont typeface="+mj-lt"/>
              <a:buAutoNum type="arabicParenR"/>
            </a:pPr>
            <a:r>
              <a:rPr lang="en-US" sz="1600" dirty="0"/>
              <a:t>void setup() {</a:t>
            </a:r>
          </a:p>
          <a:p>
            <a:pPr marL="342900" indent="-342900">
              <a:buFont typeface="+mj-lt"/>
              <a:buAutoNum type="arabicParenR"/>
            </a:pPr>
            <a:r>
              <a:rPr lang="en-US" sz="1600" dirty="0"/>
              <a:t>      Servo1.attach(</a:t>
            </a:r>
            <a:r>
              <a:rPr lang="en-US" sz="1600" dirty="0" err="1"/>
              <a:t>servoPin</a:t>
            </a:r>
            <a:r>
              <a:rPr lang="en-US" sz="1600" dirty="0"/>
              <a:t>);</a:t>
            </a:r>
          </a:p>
          <a:p>
            <a:pPr marL="342900" indent="-342900">
              <a:buFont typeface="+mj-lt"/>
              <a:buAutoNum type="arabicParenR"/>
            </a:pPr>
            <a:r>
              <a:rPr lang="en-US" sz="1600" dirty="0"/>
              <a:t>}</a:t>
            </a:r>
          </a:p>
          <a:p>
            <a:pPr marL="342900" indent="-342900">
              <a:buFont typeface="+mj-lt"/>
              <a:buAutoNum type="arabicParenR"/>
            </a:pPr>
            <a:r>
              <a:rPr lang="en-US" sz="1600" dirty="0"/>
              <a:t>void loop(){</a:t>
            </a:r>
          </a:p>
          <a:p>
            <a:pPr marL="342900" indent="-342900">
              <a:buFont typeface="+mj-lt"/>
              <a:buAutoNum type="arabicParenR"/>
            </a:pPr>
            <a:r>
              <a:rPr lang="en-US" sz="1600" dirty="0"/>
              <a:t>  // Make servo go to 0 degrees</a:t>
            </a:r>
          </a:p>
          <a:p>
            <a:pPr marL="342900" indent="-342900">
              <a:buFont typeface="+mj-lt"/>
              <a:buAutoNum type="arabicParenR"/>
            </a:pPr>
            <a:r>
              <a:rPr lang="en-US" sz="1600" dirty="0"/>
              <a:t>  Servo1.write(0);</a:t>
            </a:r>
          </a:p>
          <a:p>
            <a:pPr marL="342900" indent="-342900">
              <a:buFont typeface="+mj-lt"/>
              <a:buAutoNum type="arabicParenR"/>
            </a:pPr>
            <a:r>
              <a:rPr lang="en-US" sz="1600" dirty="0"/>
              <a:t>  delay(1000);</a:t>
            </a:r>
          </a:p>
          <a:p>
            <a:pPr marL="342900" indent="-342900">
              <a:buFont typeface="+mj-lt"/>
              <a:buAutoNum type="arabicParenR"/>
            </a:pPr>
            <a:r>
              <a:rPr lang="en-US" sz="1600" dirty="0"/>
              <a:t>  // Make servo go to 90 degrees</a:t>
            </a:r>
          </a:p>
          <a:p>
            <a:pPr marL="342900" indent="-342900">
              <a:buFont typeface="+mj-lt"/>
              <a:buAutoNum type="arabicParenR"/>
            </a:pPr>
            <a:r>
              <a:rPr lang="en-US" sz="1600" dirty="0"/>
              <a:t>  Servo1.write(90);</a:t>
            </a:r>
          </a:p>
          <a:p>
            <a:pPr marL="342900" indent="-342900">
              <a:buFont typeface="+mj-lt"/>
              <a:buAutoNum type="arabicParenR"/>
            </a:pPr>
            <a:r>
              <a:rPr lang="en-US" sz="1600" dirty="0"/>
              <a:t>  delay(1000);</a:t>
            </a:r>
          </a:p>
          <a:p>
            <a:pPr marL="342900" indent="-342900">
              <a:buFont typeface="+mj-lt"/>
              <a:buAutoNum type="arabicParenR"/>
            </a:pPr>
            <a:r>
              <a:rPr lang="en-US" sz="1600" dirty="0"/>
              <a:t>  // Make servo go to 180 degrees</a:t>
            </a:r>
          </a:p>
          <a:p>
            <a:pPr marL="342900" indent="-342900">
              <a:buFont typeface="+mj-lt"/>
              <a:buAutoNum type="arabicParenR"/>
            </a:pPr>
            <a:r>
              <a:rPr lang="en-US" sz="1600" dirty="0"/>
              <a:t>  Servo1.write(180);</a:t>
            </a:r>
          </a:p>
          <a:p>
            <a:pPr marL="342900" indent="-342900">
              <a:buFont typeface="+mj-lt"/>
              <a:buAutoNum type="arabicParenR"/>
            </a:pPr>
            <a:r>
              <a:rPr lang="en-US" sz="1600" dirty="0"/>
              <a:t>  delay(1000);</a:t>
            </a:r>
          </a:p>
          <a:p>
            <a:pPr marL="342900" indent="-342900">
              <a:buFont typeface="+mj-lt"/>
              <a:buAutoNum type="arabicParenR"/>
            </a:pPr>
            <a:r>
              <a:rPr lang="en-US" sz="1600"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37</a:t>
            </a:fld>
            <a:endParaRPr lang="en-US"/>
          </a:p>
        </p:txBody>
      </p:sp>
      <p:sp>
        <p:nvSpPr>
          <p:cNvPr id="6" name="TextBox 5"/>
          <p:cNvSpPr txBox="1"/>
          <p:nvPr/>
        </p:nvSpPr>
        <p:spPr>
          <a:xfrm>
            <a:off x="3137748" y="5941260"/>
            <a:ext cx="5561074" cy="584775"/>
          </a:xfrm>
          <a:prstGeom prst="rect">
            <a:avLst/>
          </a:prstGeom>
          <a:noFill/>
        </p:spPr>
        <p:txBody>
          <a:bodyPr wrap="none" rtlCol="0">
            <a:spAutoFit/>
          </a:bodyPr>
          <a:lstStyle/>
          <a:p>
            <a:r>
              <a:rPr lang="en-US" sz="1600" dirty="0">
                <a:hlinkClick r:id="rId2"/>
              </a:rPr>
              <a:t>http://www.sharetechnote.com/html/Arduino_ServoMotor.html</a:t>
            </a:r>
            <a:endParaRPr lang="en-US" sz="1600" dirty="0">
              <a:hlinkClick r:id="rId3"/>
            </a:endParaRPr>
          </a:p>
          <a:p>
            <a:r>
              <a:rPr lang="en-US" sz="1600" dirty="0">
                <a:hlinkClick r:id="rId3"/>
              </a:rPr>
              <a:t>https://www.instructables.com/id/Arduino-Servo-Motors/</a:t>
            </a:r>
            <a:endParaRPr lang="en-US" sz="1600" dirty="0"/>
          </a:p>
        </p:txBody>
      </p:sp>
      <p:pic>
        <p:nvPicPr>
          <p:cNvPr id="2050" name="Picture 2" descr="http://www.sharetechnote.com/image/Arduino_Servo_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364" y="2454269"/>
            <a:ext cx="4938429" cy="34051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436" y="1694873"/>
            <a:ext cx="2915531" cy="113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674785" y="3463636"/>
            <a:ext cx="1804197" cy="12930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1"/>
          </p:cNvCxnSpPr>
          <p:nvPr/>
        </p:nvCxnSpPr>
        <p:spPr>
          <a:xfrm flipH="1" flipV="1">
            <a:off x="6674785" y="2536728"/>
            <a:ext cx="264219" cy="11162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09999" y="3653005"/>
            <a:ext cx="720437" cy="646331"/>
          </a:xfrm>
          <a:prstGeom prst="rect">
            <a:avLst/>
          </a:prstGeom>
          <a:solidFill>
            <a:schemeClr val="accent1"/>
          </a:solidFill>
        </p:spPr>
        <p:txBody>
          <a:bodyPr wrap="square" rtlCol="0">
            <a:spAutoFit/>
          </a:bodyPr>
          <a:lstStyle/>
          <a:p>
            <a:r>
              <a:rPr lang="en-US" dirty="0"/>
              <a:t>Use pin 3</a:t>
            </a:r>
          </a:p>
        </p:txBody>
      </p:sp>
      <p:sp>
        <p:nvSpPr>
          <p:cNvPr id="9" name="TextBox 8"/>
          <p:cNvSpPr txBox="1"/>
          <p:nvPr/>
        </p:nvSpPr>
        <p:spPr>
          <a:xfrm>
            <a:off x="5534772" y="586509"/>
            <a:ext cx="3313664" cy="646331"/>
          </a:xfrm>
          <a:prstGeom prst="rect">
            <a:avLst/>
          </a:prstGeom>
          <a:noFill/>
        </p:spPr>
        <p:txBody>
          <a:bodyPr wrap="none" rtlCol="0">
            <a:spAutoFit/>
          </a:bodyPr>
          <a:lstStyle/>
          <a:p>
            <a:r>
              <a:rPr lang="en-US" dirty="0"/>
              <a:t>Video demo6 servo</a:t>
            </a:r>
          </a:p>
          <a:p>
            <a:r>
              <a:rPr lang="en-US" dirty="0">
                <a:hlinkClick r:id="rId6"/>
              </a:rPr>
              <a:t>https://youtu.be/AeSN7NFGm0w</a:t>
            </a:r>
            <a:endParaRPr lang="en-US" dirty="0"/>
          </a:p>
        </p:txBody>
      </p:sp>
    </p:spTree>
    <p:extLst>
      <p:ext uri="{BB962C8B-B14F-4D97-AF65-F5344CB8AC3E}">
        <p14:creationId xmlns:p14="http://schemas.microsoft.com/office/powerpoint/2010/main" val="1822369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8916"/>
            <a:ext cx="4648200" cy="1331774"/>
          </a:xfrm>
        </p:spPr>
        <p:txBody>
          <a:bodyPr>
            <a:normAutofit/>
          </a:bodyPr>
          <a:lstStyle/>
          <a:p>
            <a:r>
              <a:rPr lang="en-US" sz="3600" dirty="0"/>
              <a:t>Test2.6b: use PC-python to control servo motor</a:t>
            </a:r>
          </a:p>
        </p:txBody>
      </p:sp>
      <p:sp>
        <p:nvSpPr>
          <p:cNvPr id="3" name="Content Placeholder 2"/>
          <p:cNvSpPr>
            <a:spLocks noGrp="1"/>
          </p:cNvSpPr>
          <p:nvPr>
            <p:ph idx="1"/>
          </p:nvPr>
        </p:nvSpPr>
        <p:spPr>
          <a:xfrm>
            <a:off x="628650" y="1690690"/>
            <a:ext cx="4648200" cy="4486273"/>
          </a:xfrm>
        </p:spPr>
        <p:txBody>
          <a:bodyPr>
            <a:normAutofit/>
          </a:bodyPr>
          <a:lstStyle/>
          <a:p>
            <a:r>
              <a:rPr lang="en-US" sz="1600" dirty="0"/>
              <a:t>Ref: </a:t>
            </a:r>
            <a:r>
              <a:rPr lang="en-US" sz="1600" dirty="0">
                <a:hlinkClick r:id="rId2"/>
              </a:rPr>
              <a:t>https://stackoverflow.com/questions/56316443/how-to-send-an-int-from-python-to-an-arduino-in-order-to-use-it-as-an-argument-f</a:t>
            </a:r>
            <a:r>
              <a:rPr lang="en-US" sz="16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38</a:t>
            </a:fld>
            <a:endParaRPr lang="en-US"/>
          </a:p>
        </p:txBody>
      </p:sp>
      <p:sp>
        <p:nvSpPr>
          <p:cNvPr id="6" name="TextBox 5"/>
          <p:cNvSpPr txBox="1"/>
          <p:nvPr/>
        </p:nvSpPr>
        <p:spPr>
          <a:xfrm>
            <a:off x="222261" y="2750683"/>
            <a:ext cx="5054589" cy="2031325"/>
          </a:xfrm>
          <a:prstGeom prst="rect">
            <a:avLst/>
          </a:prstGeom>
          <a:noFill/>
          <a:ln>
            <a:solidFill>
              <a:schemeClr val="accent1"/>
            </a:solidFill>
          </a:ln>
        </p:spPr>
        <p:txBody>
          <a:bodyPr wrap="none" rtlCol="0">
            <a:spAutoFit/>
          </a:bodyPr>
          <a:lstStyle/>
          <a:p>
            <a:r>
              <a:rPr lang="en-US" dirty="0"/>
              <a:t># run on PC-python</a:t>
            </a:r>
          </a:p>
          <a:p>
            <a:r>
              <a:rPr lang="en-US" dirty="0"/>
              <a:t>import serial #pip install </a:t>
            </a:r>
            <a:r>
              <a:rPr lang="en-US" dirty="0" err="1"/>
              <a:t>pyserial</a:t>
            </a:r>
            <a:r>
              <a:rPr lang="en-US" dirty="0"/>
              <a:t> #if needed</a:t>
            </a:r>
          </a:p>
          <a:p>
            <a:endParaRPr lang="en-US" dirty="0"/>
          </a:p>
          <a:p>
            <a:r>
              <a:rPr lang="en-US" dirty="0" err="1"/>
              <a:t>ser</a:t>
            </a:r>
            <a:r>
              <a:rPr lang="en-US" dirty="0"/>
              <a:t> = </a:t>
            </a:r>
            <a:r>
              <a:rPr lang="en-US" dirty="0" err="1"/>
              <a:t>serial.Serial</a:t>
            </a:r>
            <a:r>
              <a:rPr lang="en-US" dirty="0"/>
              <a:t>("COM6", 9600)</a:t>
            </a:r>
          </a:p>
          <a:p>
            <a:r>
              <a:rPr lang="en-US" dirty="0"/>
              <a:t>while True:</a:t>
            </a:r>
          </a:p>
          <a:p>
            <a:r>
              <a:rPr lang="en-US" dirty="0"/>
              <a:t>    </a:t>
            </a:r>
            <a:r>
              <a:rPr lang="en-US" dirty="0" err="1"/>
              <a:t>input_value</a:t>
            </a:r>
            <a:r>
              <a:rPr lang="en-US" dirty="0"/>
              <a:t> = input('Enter servo position 0-180: ')</a:t>
            </a:r>
          </a:p>
          <a:p>
            <a:r>
              <a:rPr lang="en-US" dirty="0"/>
              <a:t>    </a:t>
            </a:r>
            <a:r>
              <a:rPr lang="en-US" dirty="0" err="1"/>
              <a:t>ser.write</a:t>
            </a:r>
            <a:r>
              <a:rPr lang="en-US" dirty="0"/>
              <a:t>(</a:t>
            </a:r>
            <a:r>
              <a:rPr lang="en-US" dirty="0" err="1"/>
              <a:t>input_value.encode</a:t>
            </a:r>
            <a:r>
              <a:rPr lang="en-US" dirty="0"/>
              <a:t>())</a:t>
            </a:r>
          </a:p>
        </p:txBody>
      </p:sp>
      <p:sp>
        <p:nvSpPr>
          <p:cNvPr id="7" name="TextBox 6"/>
          <p:cNvSpPr txBox="1"/>
          <p:nvPr/>
        </p:nvSpPr>
        <p:spPr>
          <a:xfrm>
            <a:off x="5344603" y="724040"/>
            <a:ext cx="3342197" cy="5632311"/>
          </a:xfrm>
          <a:prstGeom prst="rect">
            <a:avLst/>
          </a:prstGeom>
          <a:noFill/>
          <a:ln>
            <a:solidFill>
              <a:schemeClr val="accent1"/>
            </a:solidFill>
          </a:ln>
        </p:spPr>
        <p:txBody>
          <a:bodyPr wrap="none" rtlCol="0">
            <a:spAutoFit/>
          </a:bodyPr>
          <a:lstStyle/>
          <a:p>
            <a:r>
              <a:rPr lang="en-US" dirty="0"/>
              <a:t>//run on Arduino</a:t>
            </a:r>
          </a:p>
          <a:p>
            <a:r>
              <a:rPr lang="en-US" dirty="0"/>
              <a:t>#include &lt;</a:t>
            </a:r>
            <a:r>
              <a:rPr lang="en-US" dirty="0" err="1"/>
              <a:t>Servo.h</a:t>
            </a:r>
            <a:r>
              <a:rPr lang="en-US" dirty="0"/>
              <a:t>&gt;</a:t>
            </a:r>
          </a:p>
          <a:p>
            <a:r>
              <a:rPr lang="en-US" dirty="0" err="1"/>
              <a:t>int</a:t>
            </a:r>
            <a:r>
              <a:rPr lang="en-US" dirty="0"/>
              <a:t> </a:t>
            </a:r>
            <a:r>
              <a:rPr lang="en-US" dirty="0" err="1"/>
              <a:t>servoPin</a:t>
            </a:r>
            <a:r>
              <a:rPr lang="en-US" dirty="0"/>
              <a:t> = 3;</a:t>
            </a:r>
          </a:p>
          <a:p>
            <a:r>
              <a:rPr lang="en-US" dirty="0"/>
              <a:t>Servo Servo1;</a:t>
            </a:r>
          </a:p>
          <a:p>
            <a:r>
              <a:rPr lang="en-US" dirty="0"/>
              <a:t>void setup() {</a:t>
            </a:r>
          </a:p>
          <a:p>
            <a:r>
              <a:rPr lang="en-US" dirty="0"/>
              <a:t>  Servo1.attach(</a:t>
            </a:r>
            <a:r>
              <a:rPr lang="en-US" dirty="0" err="1"/>
              <a:t>servoPin</a:t>
            </a:r>
            <a:r>
              <a:rPr lang="en-US" dirty="0"/>
              <a:t>);</a:t>
            </a:r>
          </a:p>
          <a:p>
            <a:r>
              <a:rPr lang="en-US" dirty="0"/>
              <a:t>  </a:t>
            </a:r>
            <a:r>
              <a:rPr lang="en-US" dirty="0" err="1"/>
              <a:t>Serial.begin</a:t>
            </a:r>
            <a:r>
              <a:rPr lang="en-US" dirty="0"/>
              <a:t>(9600);</a:t>
            </a:r>
          </a:p>
          <a:p>
            <a:r>
              <a:rPr lang="en-US" dirty="0"/>
              <a:t>}</a:t>
            </a:r>
          </a:p>
          <a:p>
            <a:r>
              <a:rPr lang="en-US" dirty="0"/>
              <a:t>void loop()</a:t>
            </a:r>
          </a:p>
          <a:p>
            <a:r>
              <a:rPr lang="en-US" dirty="0"/>
              <a:t>{</a:t>
            </a:r>
          </a:p>
          <a:p>
            <a:r>
              <a:rPr lang="en-US" dirty="0"/>
              <a:t>  if (</a:t>
            </a:r>
            <a:r>
              <a:rPr lang="en-US" dirty="0" err="1"/>
              <a:t>Serial.available</a:t>
            </a:r>
            <a:r>
              <a:rPr lang="en-US" dirty="0"/>
              <a:t>())</a:t>
            </a:r>
          </a:p>
          <a:p>
            <a:r>
              <a:rPr lang="en-US" dirty="0"/>
              <a:t>  {</a:t>
            </a:r>
          </a:p>
          <a:p>
            <a:r>
              <a:rPr lang="en-US" dirty="0"/>
              <a:t>    String a = </a:t>
            </a:r>
            <a:r>
              <a:rPr lang="en-US" dirty="0" err="1"/>
              <a:t>Serial.readString</a:t>
            </a:r>
            <a:r>
              <a:rPr lang="en-US" dirty="0"/>
              <a:t>();</a:t>
            </a:r>
          </a:p>
          <a:p>
            <a:r>
              <a:rPr lang="en-US" dirty="0"/>
              <a:t>    </a:t>
            </a:r>
            <a:r>
              <a:rPr lang="en-US" dirty="0" err="1"/>
              <a:t>Serial.print</a:t>
            </a:r>
            <a:r>
              <a:rPr lang="en-US" dirty="0"/>
              <a:t>("Received Value: ");</a:t>
            </a:r>
          </a:p>
          <a:p>
            <a:r>
              <a:rPr lang="en-US" dirty="0"/>
              <a:t>    </a:t>
            </a:r>
            <a:r>
              <a:rPr lang="en-US" dirty="0" err="1"/>
              <a:t>Serial.println</a:t>
            </a:r>
            <a:r>
              <a:rPr lang="en-US" dirty="0"/>
              <a:t>(a);</a:t>
            </a:r>
          </a:p>
          <a:p>
            <a:r>
              <a:rPr lang="en-US" dirty="0"/>
              <a:t>    </a:t>
            </a:r>
            <a:r>
              <a:rPr lang="en-US" dirty="0" err="1"/>
              <a:t>int</a:t>
            </a:r>
            <a:r>
              <a:rPr lang="en-US" dirty="0"/>
              <a:t> b = </a:t>
            </a:r>
            <a:r>
              <a:rPr lang="en-US" dirty="0" err="1"/>
              <a:t>a.toInt</a:t>
            </a:r>
            <a:r>
              <a:rPr lang="en-US" dirty="0"/>
              <a:t>();</a:t>
            </a:r>
          </a:p>
          <a:p>
            <a:r>
              <a:rPr lang="en-US" dirty="0"/>
              <a:t>    Servo1.write(b);</a:t>
            </a:r>
          </a:p>
          <a:p>
            <a:r>
              <a:rPr lang="en-US" dirty="0"/>
              <a:t>    //delay(1000);</a:t>
            </a:r>
          </a:p>
          <a:p>
            <a:r>
              <a:rPr lang="en-US" dirty="0"/>
              <a:t>  }</a:t>
            </a:r>
          </a:p>
          <a:p>
            <a:r>
              <a:rPr lang="en-US" dirty="0"/>
              <a:t>}</a:t>
            </a:r>
          </a:p>
        </p:txBody>
      </p:sp>
      <p:pic>
        <p:nvPicPr>
          <p:cNvPr id="8" name="Picture 7"/>
          <p:cNvPicPr>
            <a:picLocks noChangeAspect="1"/>
          </p:cNvPicPr>
          <p:nvPr/>
        </p:nvPicPr>
        <p:blipFill>
          <a:blip r:embed="rId3"/>
          <a:stretch>
            <a:fillRect/>
          </a:stretch>
        </p:blipFill>
        <p:spPr>
          <a:xfrm>
            <a:off x="328612" y="4884739"/>
            <a:ext cx="3248025" cy="1247775"/>
          </a:xfrm>
          <a:prstGeom prst="rect">
            <a:avLst/>
          </a:prstGeom>
        </p:spPr>
      </p:pic>
    </p:spTree>
    <p:extLst>
      <p:ext uri="{BB962C8B-B14F-4D97-AF65-F5344CB8AC3E}">
        <p14:creationId xmlns:p14="http://schemas.microsoft.com/office/powerpoint/2010/main" val="1311052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2.6c: servo using timer2 to avoid conflict with timer1</a:t>
            </a:r>
            <a:br>
              <a:rPr lang="en-US" dirty="0"/>
            </a:br>
            <a:r>
              <a:rPr lang="en-US" sz="1200" dirty="0">
                <a:hlinkClick r:id="rId2"/>
              </a:rPr>
              <a:t>https://create.arduino.cc/projecthub/ashraf_minhaj/how-to-use-servotimer2-library-simple-explain-servo-sweep-512fd9</a:t>
            </a:r>
            <a:endParaRPr lang="en-US" sz="1200" dirty="0"/>
          </a:p>
        </p:txBody>
      </p:sp>
      <p:sp>
        <p:nvSpPr>
          <p:cNvPr id="3" name="Content Placeholder 2"/>
          <p:cNvSpPr>
            <a:spLocks noGrp="1"/>
          </p:cNvSpPr>
          <p:nvPr>
            <p:ph idx="1"/>
          </p:nvPr>
        </p:nvSpPr>
        <p:spPr/>
        <p:txBody>
          <a:bodyPr>
            <a:normAutofit fontScale="40000" lnSpcReduction="20000"/>
          </a:bodyPr>
          <a:lstStyle/>
          <a:p>
            <a:r>
              <a:rPr lang="en-US" dirty="0"/>
              <a:t>//Sometime timer is being used by other program, so the previous approach does not work. This approach uses timer2 instead</a:t>
            </a:r>
          </a:p>
          <a:p>
            <a:r>
              <a:rPr lang="en-US" dirty="0"/>
              <a:t>#include"ServoTimer2.h"</a:t>
            </a:r>
          </a:p>
          <a:p>
            <a:r>
              <a:rPr lang="en-US" dirty="0"/>
              <a:t>ServoTimer2 servo1;</a:t>
            </a:r>
          </a:p>
          <a:p>
            <a:r>
              <a:rPr lang="en-US" dirty="0"/>
              <a:t>void setup() </a:t>
            </a:r>
          </a:p>
          <a:p>
            <a:r>
              <a:rPr lang="en-US" dirty="0"/>
              <a:t>{</a:t>
            </a:r>
          </a:p>
          <a:p>
            <a:r>
              <a:rPr lang="en-US" dirty="0"/>
              <a:t>servo1.attach(3);   </a:t>
            </a:r>
          </a:p>
          <a:p>
            <a:r>
              <a:rPr lang="en-US" dirty="0"/>
              <a:t>}</a:t>
            </a:r>
          </a:p>
          <a:p>
            <a:r>
              <a:rPr lang="en-US" dirty="0"/>
              <a:t>void loop() </a:t>
            </a:r>
          </a:p>
          <a:p>
            <a:r>
              <a:rPr lang="en-US" dirty="0"/>
              <a:t>{                 // put your main code here, to run repeatedly:</a:t>
            </a:r>
          </a:p>
          <a:p>
            <a:r>
              <a:rPr lang="en-US" dirty="0"/>
              <a:t>servo1.write(750);  //min pulse width for 0 degree</a:t>
            </a:r>
          </a:p>
          <a:p>
            <a:r>
              <a:rPr lang="en-US" dirty="0"/>
              <a:t>delay(1000);</a:t>
            </a:r>
          </a:p>
          <a:p>
            <a:r>
              <a:rPr lang="en-US" dirty="0"/>
              <a:t>servo1.write(1500);  //pulse width for 90 degree</a:t>
            </a:r>
          </a:p>
          <a:p>
            <a:r>
              <a:rPr lang="en-US" dirty="0"/>
              <a:t>delay(1000);</a:t>
            </a:r>
          </a:p>
          <a:p>
            <a:r>
              <a:rPr lang="en-US" dirty="0"/>
              <a:t>servo1.write(2250);  //max pulse width for around 180 degree</a:t>
            </a:r>
          </a:p>
          <a:p>
            <a:r>
              <a:rPr lang="en-US" dirty="0"/>
              <a:t>delay(1000);</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39</a:t>
            </a:fld>
            <a:endParaRPr lang="en-US"/>
          </a:p>
        </p:txBody>
      </p:sp>
      <p:pic>
        <p:nvPicPr>
          <p:cNvPr id="6" name="Picture 2" descr="http://www.sharetechnote.com/image/Arduino_Servo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789" y="2435219"/>
            <a:ext cx="4938429" cy="3405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436" y="1694873"/>
            <a:ext cx="2915531" cy="113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674785" y="3463636"/>
            <a:ext cx="1804197" cy="12930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8" idx="1"/>
          </p:cNvCxnSpPr>
          <p:nvPr/>
        </p:nvCxnSpPr>
        <p:spPr>
          <a:xfrm flipH="1" flipV="1">
            <a:off x="6674785" y="2536728"/>
            <a:ext cx="264219" cy="11162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09999" y="3653005"/>
            <a:ext cx="720437" cy="646331"/>
          </a:xfrm>
          <a:prstGeom prst="rect">
            <a:avLst/>
          </a:prstGeom>
          <a:solidFill>
            <a:schemeClr val="accent1"/>
          </a:solidFill>
        </p:spPr>
        <p:txBody>
          <a:bodyPr wrap="square" rtlCol="0">
            <a:spAutoFit/>
          </a:bodyPr>
          <a:lstStyle/>
          <a:p>
            <a:r>
              <a:rPr lang="en-US" dirty="0"/>
              <a:t>Use pin 3</a:t>
            </a:r>
          </a:p>
        </p:txBody>
      </p:sp>
    </p:spTree>
    <p:extLst>
      <p:ext uri="{BB962C8B-B14F-4D97-AF65-F5344CB8AC3E}">
        <p14:creationId xmlns:p14="http://schemas.microsoft.com/office/powerpoint/2010/main" val="268608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good projects by others</a:t>
            </a:r>
          </a:p>
        </p:txBody>
      </p:sp>
      <p:sp>
        <p:nvSpPr>
          <p:cNvPr id="3" name="Content Placeholder 2"/>
          <p:cNvSpPr>
            <a:spLocks noGrp="1"/>
          </p:cNvSpPr>
          <p:nvPr>
            <p:ph idx="1"/>
          </p:nvPr>
        </p:nvSpPr>
        <p:spPr>
          <a:xfrm>
            <a:off x="628650" y="1304925"/>
            <a:ext cx="7886700" cy="4872038"/>
          </a:xfrm>
        </p:spPr>
        <p:txBody>
          <a:bodyPr>
            <a:normAutofit fontScale="55000" lnSpcReduction="20000"/>
          </a:bodyPr>
          <a:lstStyle/>
          <a:p>
            <a:r>
              <a:rPr lang="en-US" dirty="0"/>
              <a:t>Top 10 Best Arduino Projects - Maker Tutor</a:t>
            </a:r>
          </a:p>
          <a:p>
            <a:r>
              <a:rPr lang="en-US" dirty="0">
                <a:hlinkClick r:id="rId2"/>
              </a:rPr>
              <a:t>https://www.youtube.com/watch?v=nfm3qQoZIuo</a:t>
            </a:r>
            <a:r>
              <a:rPr lang="en-US" dirty="0"/>
              <a:t> </a:t>
            </a:r>
          </a:p>
          <a:p>
            <a:endParaRPr lang="en-US" dirty="0"/>
          </a:p>
          <a:p>
            <a:r>
              <a:rPr lang="en-US" dirty="0"/>
              <a:t>TOP 10 Arduino Projects Of All Time | 2018</a:t>
            </a:r>
          </a:p>
          <a:p>
            <a:r>
              <a:rPr lang="en-US" dirty="0">
                <a:hlinkClick r:id="rId3"/>
              </a:rPr>
              <a:t>https://www.youtube.com/watch?v=-p_8u_0GNZE</a:t>
            </a:r>
            <a:r>
              <a:rPr lang="en-US" dirty="0"/>
              <a:t> </a:t>
            </a:r>
          </a:p>
          <a:p>
            <a:endParaRPr lang="en-US" dirty="0"/>
          </a:p>
          <a:p>
            <a:r>
              <a:rPr lang="en-US" dirty="0"/>
              <a:t>Inside an Autonomous Self Balancing Robot #1 (Tutorial)</a:t>
            </a:r>
          </a:p>
          <a:p>
            <a:r>
              <a:rPr lang="en-US" dirty="0">
                <a:hlinkClick r:id="rId4"/>
              </a:rPr>
              <a:t>https://www.youtube.com/watch?v=s5m-DTn8jyw</a:t>
            </a:r>
            <a:r>
              <a:rPr lang="en-US" dirty="0"/>
              <a:t>   </a:t>
            </a:r>
          </a:p>
          <a:p>
            <a:endParaRPr lang="en-US" dirty="0"/>
          </a:p>
          <a:p>
            <a:r>
              <a:rPr lang="en-US" dirty="0"/>
              <a:t>7 Pro Arduino Projects with DIY Instructions</a:t>
            </a:r>
          </a:p>
          <a:p>
            <a:r>
              <a:rPr lang="en-US" dirty="0">
                <a:hlinkClick r:id="rId5"/>
              </a:rPr>
              <a:t>https://www.youtube.com/watch?v=XxmD70Wvmdw</a:t>
            </a:r>
            <a:r>
              <a:rPr lang="en-US" dirty="0"/>
              <a:t> </a:t>
            </a:r>
          </a:p>
          <a:p>
            <a:endParaRPr lang="en-US" b="1" i="0" dirty="0">
              <a:solidFill>
                <a:srgbClr val="0F0F0F"/>
              </a:solidFill>
              <a:effectLst/>
              <a:latin typeface="YouTube Sans"/>
            </a:endParaRPr>
          </a:p>
          <a:p>
            <a:r>
              <a:rPr lang="en-US" b="1" i="0" dirty="0">
                <a:solidFill>
                  <a:srgbClr val="0F0F0F"/>
                </a:solidFill>
                <a:effectLst/>
                <a:latin typeface="YouTube Sans"/>
              </a:rPr>
              <a:t>13 NEW Arduino Projects for Beginners in 2023!</a:t>
            </a:r>
            <a:endParaRPr lang="en-US" dirty="0"/>
          </a:p>
          <a:p>
            <a:r>
              <a:rPr lang="en-US" dirty="0">
                <a:hlinkClick r:id="rId6"/>
              </a:rPr>
              <a:t>https://www.youtube.com/watch?v=LwZ35wZJreU</a:t>
            </a:r>
            <a:r>
              <a:rPr lang="en-US" dirty="0"/>
              <a:t> </a:t>
            </a:r>
          </a:p>
          <a:p>
            <a:endParaRPr lang="en-US" dirty="0"/>
          </a:p>
          <a:p>
            <a:r>
              <a:rPr lang="en-US" b="1" i="0" dirty="0">
                <a:solidFill>
                  <a:srgbClr val="0F0F0F"/>
                </a:solidFill>
                <a:effectLst/>
                <a:latin typeface="YouTube Sans"/>
              </a:rPr>
              <a:t>Top 10 Arduino Projects 2023 | DIY Arduino Ideas</a:t>
            </a:r>
            <a:endParaRPr lang="en-US" dirty="0">
              <a:hlinkClick r:id="rId7"/>
            </a:endParaRPr>
          </a:p>
          <a:p>
            <a:r>
              <a:rPr lang="en-US" dirty="0">
                <a:hlinkClick r:id="rId7"/>
              </a:rPr>
              <a:t>https://www.youtube.com/watch?v=qeKgDYf8wKM</a:t>
            </a:r>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a:t>
            </a:fld>
            <a:endParaRPr lang="en-US"/>
          </a:p>
        </p:txBody>
      </p:sp>
    </p:spTree>
    <p:extLst>
      <p:ext uri="{BB962C8B-B14F-4D97-AF65-F5344CB8AC3E}">
        <p14:creationId xmlns:p14="http://schemas.microsoft.com/office/powerpoint/2010/main" val="131431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a:t>
            </a:r>
          </a:p>
        </p:txBody>
      </p:sp>
      <p:sp>
        <p:nvSpPr>
          <p:cNvPr id="3" name="Content Placeholder 2"/>
          <p:cNvSpPr>
            <a:spLocks noGrp="1"/>
          </p:cNvSpPr>
          <p:nvPr>
            <p:ph idx="1"/>
          </p:nvPr>
        </p:nvSpPr>
        <p:spPr/>
        <p:txBody>
          <a:bodyPr>
            <a:normAutofit/>
          </a:bodyPr>
          <a:lstStyle/>
          <a:p>
            <a:r>
              <a:rPr lang="en-US" dirty="0"/>
              <a:t>How to change the motor shaft to 45 degrees?</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40</a:t>
            </a:fld>
            <a:endParaRPr lang="en-US"/>
          </a:p>
        </p:txBody>
      </p:sp>
    </p:spTree>
    <p:extLst>
      <p:ext uri="{BB962C8B-B14F-4D97-AF65-F5344CB8AC3E}">
        <p14:creationId xmlns:p14="http://schemas.microsoft.com/office/powerpoint/2010/main" val="387184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a:t>
            </a:r>
          </a:p>
        </p:txBody>
      </p:sp>
      <p:sp>
        <p:nvSpPr>
          <p:cNvPr id="3" name="Content Placeholder 2"/>
          <p:cNvSpPr>
            <a:spLocks noGrp="1"/>
          </p:cNvSpPr>
          <p:nvPr>
            <p:ph idx="1"/>
          </p:nvPr>
        </p:nvSpPr>
        <p:spPr/>
        <p:txBody>
          <a:bodyPr>
            <a:normAutofit fontScale="55000" lnSpcReduction="20000"/>
          </a:bodyPr>
          <a:lstStyle/>
          <a:p>
            <a:r>
              <a:rPr lang="en-US" dirty="0"/>
              <a:t>How to change the motor shaft to 45 degrees?</a:t>
            </a:r>
          </a:p>
          <a:p>
            <a:r>
              <a:rPr lang="en-US" dirty="0">
                <a:solidFill>
                  <a:srgbClr val="FF0000"/>
                </a:solidFill>
              </a:rPr>
              <a:t>Answer:</a:t>
            </a:r>
          </a:p>
          <a:p>
            <a:pPr marL="342900" indent="-342900">
              <a:buFont typeface="+mj-lt"/>
              <a:buAutoNum type="arabicParenR"/>
            </a:pPr>
            <a:r>
              <a:rPr lang="en-US" dirty="0">
                <a:solidFill>
                  <a:srgbClr val="FF0000"/>
                </a:solidFill>
              </a:rPr>
              <a:t>#include &lt;</a:t>
            </a:r>
            <a:r>
              <a:rPr lang="en-US" dirty="0" err="1">
                <a:solidFill>
                  <a:srgbClr val="FF0000"/>
                </a:solidFill>
              </a:rPr>
              <a:t>Servo.h</a:t>
            </a:r>
            <a:r>
              <a:rPr lang="en-US" dirty="0">
                <a:solidFill>
                  <a:srgbClr val="FF0000"/>
                </a:solidFill>
              </a:rPr>
              <a:t>&gt; </a:t>
            </a:r>
          </a:p>
          <a:p>
            <a:pPr marL="342900" indent="-342900">
              <a:buFont typeface="+mj-lt"/>
              <a:buAutoNum type="arabicParenR"/>
            </a:pPr>
            <a:r>
              <a:rPr lang="en-US" dirty="0" err="1">
                <a:solidFill>
                  <a:srgbClr val="FF0000"/>
                </a:solidFill>
              </a:rPr>
              <a:t>int</a:t>
            </a:r>
            <a:r>
              <a:rPr lang="en-US" dirty="0">
                <a:solidFill>
                  <a:srgbClr val="FF0000"/>
                </a:solidFill>
              </a:rPr>
              <a:t> </a:t>
            </a:r>
            <a:r>
              <a:rPr lang="en-US" dirty="0" err="1">
                <a:solidFill>
                  <a:srgbClr val="FF0000"/>
                </a:solidFill>
              </a:rPr>
              <a:t>servoPin</a:t>
            </a:r>
            <a:r>
              <a:rPr lang="en-US" dirty="0">
                <a:solidFill>
                  <a:srgbClr val="FF0000"/>
                </a:solidFill>
              </a:rPr>
              <a:t> = 3; // Declare the Servo pin</a:t>
            </a:r>
          </a:p>
          <a:p>
            <a:pPr marL="342900" indent="-342900">
              <a:buFont typeface="+mj-lt"/>
              <a:buAutoNum type="arabicParenR"/>
            </a:pPr>
            <a:r>
              <a:rPr lang="en-US" dirty="0">
                <a:solidFill>
                  <a:srgbClr val="FF0000"/>
                </a:solidFill>
              </a:rPr>
              <a:t>// Create a servo object</a:t>
            </a:r>
          </a:p>
          <a:p>
            <a:pPr marL="342900" indent="-342900">
              <a:buFont typeface="+mj-lt"/>
              <a:buAutoNum type="arabicParenR"/>
            </a:pPr>
            <a:r>
              <a:rPr lang="en-US" dirty="0">
                <a:solidFill>
                  <a:srgbClr val="FF0000"/>
                </a:solidFill>
              </a:rPr>
              <a:t>Servo Servo1;</a:t>
            </a:r>
          </a:p>
          <a:p>
            <a:pPr marL="342900" indent="-342900">
              <a:buFont typeface="+mj-lt"/>
              <a:buAutoNum type="arabicParenR"/>
            </a:pPr>
            <a:r>
              <a:rPr lang="en-US" dirty="0">
                <a:solidFill>
                  <a:srgbClr val="FF0000"/>
                </a:solidFill>
              </a:rPr>
              <a:t>void setup() {</a:t>
            </a:r>
          </a:p>
          <a:p>
            <a:pPr marL="342900" indent="-342900">
              <a:buFont typeface="+mj-lt"/>
              <a:buAutoNum type="arabicParenR"/>
            </a:pPr>
            <a:r>
              <a:rPr lang="en-US" dirty="0">
                <a:solidFill>
                  <a:srgbClr val="FF0000"/>
                </a:solidFill>
              </a:rPr>
              <a:t>      Servo1.attach(</a:t>
            </a:r>
            <a:r>
              <a:rPr lang="en-US" dirty="0" err="1">
                <a:solidFill>
                  <a:srgbClr val="FF0000"/>
                </a:solidFill>
              </a:rPr>
              <a:t>servoPin</a:t>
            </a:r>
            <a:r>
              <a:rPr lang="en-US" dirty="0">
                <a:solidFill>
                  <a:srgbClr val="FF0000"/>
                </a:solidFill>
              </a:rPr>
              <a:t>);</a:t>
            </a:r>
          </a:p>
          <a:p>
            <a:pPr marL="342900" indent="-342900">
              <a:buFont typeface="+mj-lt"/>
              <a:buAutoNum type="arabicParenR"/>
            </a:pPr>
            <a:r>
              <a:rPr lang="en-US" dirty="0">
                <a:solidFill>
                  <a:srgbClr val="FF0000"/>
                </a:solidFill>
              </a:rPr>
              <a:t>}</a:t>
            </a:r>
          </a:p>
          <a:p>
            <a:pPr marL="342900" indent="-342900">
              <a:buFont typeface="+mj-lt"/>
              <a:buAutoNum type="arabicParenR"/>
            </a:pPr>
            <a:r>
              <a:rPr lang="en-US" dirty="0">
                <a:solidFill>
                  <a:srgbClr val="FF0000"/>
                </a:solidFill>
              </a:rPr>
              <a:t>void loop(){</a:t>
            </a:r>
          </a:p>
          <a:p>
            <a:pPr marL="342900" indent="-342900">
              <a:buFont typeface="+mj-lt"/>
              <a:buAutoNum type="arabicParenR"/>
            </a:pPr>
            <a:r>
              <a:rPr lang="en-US" dirty="0">
                <a:solidFill>
                  <a:srgbClr val="FF0000"/>
                </a:solidFill>
              </a:rPr>
              <a:t>  // Make servo go to 45 degrees</a:t>
            </a:r>
          </a:p>
          <a:p>
            <a:pPr marL="342900" indent="-342900">
              <a:buFont typeface="+mj-lt"/>
              <a:buAutoNum type="arabicParenR"/>
            </a:pPr>
            <a:r>
              <a:rPr lang="en-US" dirty="0">
                <a:solidFill>
                  <a:srgbClr val="FF0000"/>
                </a:solidFill>
              </a:rPr>
              <a:t>  Servo1.write(45);</a:t>
            </a:r>
          </a:p>
          <a:p>
            <a:pPr marL="342900" indent="-342900">
              <a:buFont typeface="+mj-lt"/>
              <a:buAutoNum type="arabicParenR"/>
            </a:pPr>
            <a:r>
              <a:rPr lang="en-US" dirty="0">
                <a:solidFill>
                  <a:srgbClr val="FF0000"/>
                </a:solidFill>
              </a:rPr>
              <a:t>  delay(1000);</a:t>
            </a:r>
          </a:p>
          <a:p>
            <a:pPr marL="342900" indent="-342900">
              <a:buFont typeface="+mj-lt"/>
              <a:buAutoNum type="arabicParenR"/>
            </a:pPr>
            <a:r>
              <a:rPr lang="en-US" dirty="0">
                <a:solidFill>
                  <a:srgbClr val="FF0000"/>
                </a:solidFill>
              </a:rPr>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41</a:t>
            </a:fld>
            <a:endParaRPr lang="en-US"/>
          </a:p>
        </p:txBody>
      </p:sp>
    </p:spTree>
    <p:extLst>
      <p:ext uri="{BB962C8B-B14F-4D97-AF65-F5344CB8AC3E}">
        <p14:creationId xmlns:p14="http://schemas.microsoft.com/office/powerpoint/2010/main" val="2464216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564"/>
            <a:ext cx="7886700" cy="503092"/>
          </a:xfrm>
        </p:spPr>
        <p:txBody>
          <a:bodyPr>
            <a:noAutofit/>
          </a:bodyPr>
          <a:lstStyle/>
          <a:p>
            <a:r>
              <a:rPr lang="en-US" sz="3200" dirty="0"/>
              <a:t>Test2.7: Stepping motor, test7_stepper.ino</a:t>
            </a:r>
          </a:p>
        </p:txBody>
      </p:sp>
      <p:sp>
        <p:nvSpPr>
          <p:cNvPr id="3" name="Content Placeholder 2"/>
          <p:cNvSpPr>
            <a:spLocks noGrp="1"/>
          </p:cNvSpPr>
          <p:nvPr>
            <p:ph idx="1"/>
          </p:nvPr>
        </p:nvSpPr>
        <p:spPr>
          <a:xfrm>
            <a:off x="656360" y="507437"/>
            <a:ext cx="7886700" cy="5609648"/>
          </a:xfrm>
        </p:spPr>
        <p:txBody>
          <a:bodyPr>
            <a:noAutofit/>
          </a:bodyPr>
          <a:lstStyle/>
          <a:p>
            <a:r>
              <a:rPr lang="en-US" altLang="ja-JP" sz="1600" dirty="0"/>
              <a:t>//https://github.com/arduino-libraries/Stepper/blob/master/src/Stepper.h</a:t>
            </a:r>
          </a:p>
          <a:p>
            <a:r>
              <a:rPr lang="en-US" altLang="ja-JP" sz="1600" dirty="0"/>
              <a:t>#include &lt;</a:t>
            </a:r>
            <a:r>
              <a:rPr lang="en-US" altLang="ja-JP" sz="1600" dirty="0" err="1"/>
              <a:t>Stepper.h</a:t>
            </a:r>
            <a:r>
              <a:rPr lang="en-US" altLang="ja-JP" sz="1600" dirty="0"/>
              <a:t>&gt;</a:t>
            </a:r>
          </a:p>
          <a:p>
            <a:r>
              <a:rPr lang="en-US" altLang="ja-JP" sz="1600" dirty="0"/>
              <a:t>#define STEPS 100</a:t>
            </a:r>
          </a:p>
          <a:p>
            <a:r>
              <a:rPr lang="en-US" altLang="ja-JP" sz="1600" dirty="0"/>
              <a:t>//stepper connection pins</a:t>
            </a:r>
          </a:p>
          <a:p>
            <a:r>
              <a:rPr lang="en-US" altLang="ja-JP" sz="1600" dirty="0"/>
              <a:t>Stepper stepper(STEPS, 8, 9, 10, 11);</a:t>
            </a:r>
          </a:p>
          <a:p>
            <a:r>
              <a:rPr lang="en-US" altLang="ja-JP" sz="1600" dirty="0" err="1"/>
              <a:t>int</a:t>
            </a:r>
            <a:r>
              <a:rPr lang="en-US" altLang="ja-JP" sz="1600" dirty="0"/>
              <a:t> previous = 0;</a:t>
            </a:r>
          </a:p>
          <a:p>
            <a:r>
              <a:rPr lang="en-US" altLang="ja-JP" sz="1600" dirty="0"/>
              <a:t>void setup()</a:t>
            </a:r>
          </a:p>
          <a:p>
            <a:r>
              <a:rPr lang="en-US" altLang="ja-JP" sz="1600" dirty="0"/>
              <a:t>{</a:t>
            </a:r>
          </a:p>
          <a:p>
            <a:r>
              <a:rPr lang="en-US" altLang="ja-JP" sz="1600" dirty="0"/>
              <a:t>  </a:t>
            </a:r>
            <a:r>
              <a:rPr lang="en-US" altLang="ja-JP" sz="1600" dirty="0" err="1"/>
              <a:t>stepper.setSpeed</a:t>
            </a:r>
            <a:r>
              <a:rPr lang="en-US" altLang="ja-JP" sz="1600" dirty="0"/>
              <a:t>(90);</a:t>
            </a:r>
          </a:p>
          <a:p>
            <a:r>
              <a:rPr lang="en-US" altLang="ja-JP" sz="1600" dirty="0"/>
              <a:t>}</a:t>
            </a:r>
          </a:p>
          <a:p>
            <a:r>
              <a:rPr lang="en-US" altLang="ja-JP" sz="1600" dirty="0"/>
              <a:t>void loop()</a:t>
            </a:r>
          </a:p>
          <a:p>
            <a:r>
              <a:rPr lang="en-US" altLang="ja-JP" sz="1600" dirty="0"/>
              <a:t>{</a:t>
            </a:r>
          </a:p>
          <a:p>
            <a:r>
              <a:rPr lang="en-US" altLang="ja-JP" sz="1600" dirty="0"/>
              <a:t>  //int </a:t>
            </a:r>
            <a:r>
              <a:rPr lang="en-US" altLang="ja-JP" sz="1600" dirty="0" err="1"/>
              <a:t>val</a:t>
            </a:r>
            <a:r>
              <a:rPr lang="en-US" altLang="ja-JP" sz="1600" dirty="0"/>
              <a:t> = </a:t>
            </a:r>
            <a:r>
              <a:rPr lang="en-US" altLang="ja-JP" sz="1600" dirty="0" err="1"/>
              <a:t>analogRead</a:t>
            </a:r>
            <a:r>
              <a:rPr lang="en-US" altLang="ja-JP" sz="1600" dirty="0"/>
              <a:t>(0);</a:t>
            </a:r>
          </a:p>
          <a:p>
            <a:r>
              <a:rPr lang="en-US" altLang="ja-JP" sz="1600" dirty="0"/>
              <a:t>  </a:t>
            </a:r>
            <a:r>
              <a:rPr lang="en-US" altLang="ja-JP" sz="1600" dirty="0" err="1"/>
              <a:t>stepper.step</a:t>
            </a:r>
            <a:r>
              <a:rPr lang="en-US" altLang="ja-JP" sz="1600" dirty="0"/>
              <a:t>(100);</a:t>
            </a:r>
          </a:p>
          <a:p>
            <a:r>
              <a:rPr lang="en-US" altLang="ja-JP" sz="1600" dirty="0"/>
              <a:t>  delay(30);</a:t>
            </a:r>
          </a:p>
          <a:p>
            <a:r>
              <a:rPr lang="en-US" altLang="ja-JP" sz="1600" dirty="0"/>
              <a:t>  //previous = </a:t>
            </a:r>
            <a:r>
              <a:rPr lang="en-US" altLang="ja-JP" sz="1600" dirty="0" err="1"/>
              <a:t>val</a:t>
            </a:r>
            <a:r>
              <a:rPr lang="en-US" altLang="ja-JP" sz="1600" dirty="0"/>
              <a:t>;</a:t>
            </a:r>
          </a:p>
          <a:p>
            <a:r>
              <a:rPr lang="en-US" altLang="ja-JP" sz="1600"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42</a:t>
            </a:fld>
            <a:endParaRPr lang="en-US"/>
          </a:p>
        </p:txBody>
      </p:sp>
      <p:sp>
        <p:nvSpPr>
          <p:cNvPr id="6" name="TextBox 5"/>
          <p:cNvSpPr txBox="1"/>
          <p:nvPr/>
        </p:nvSpPr>
        <p:spPr>
          <a:xfrm>
            <a:off x="4034944" y="836985"/>
            <a:ext cx="3048014" cy="646331"/>
          </a:xfrm>
          <a:prstGeom prst="rect">
            <a:avLst/>
          </a:prstGeom>
          <a:noFill/>
        </p:spPr>
        <p:txBody>
          <a:bodyPr wrap="none" rtlCol="0">
            <a:spAutoFit/>
          </a:bodyPr>
          <a:lstStyle/>
          <a:p>
            <a:r>
              <a:rPr lang="en-US" dirty="0"/>
              <a:t>Video Demo7 stepper</a:t>
            </a:r>
          </a:p>
          <a:p>
            <a:r>
              <a:rPr lang="en-US" dirty="0">
                <a:hlinkClick r:id="rId2"/>
              </a:rPr>
              <a:t>https://youtu.be/0Ak9Ckyl09o</a:t>
            </a:r>
            <a:endParaRPr lang="en-US" dirty="0"/>
          </a:p>
        </p:txBody>
      </p:sp>
      <p:pic>
        <p:nvPicPr>
          <p:cNvPr id="2050" name="Picture 2" descr="C:\temp1\Arduino-stepper-motor-circui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5489" y="1483316"/>
            <a:ext cx="3949456" cy="46337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87963" y="5793919"/>
            <a:ext cx="5176982" cy="646331"/>
          </a:xfrm>
          <a:prstGeom prst="rect">
            <a:avLst/>
          </a:prstGeom>
        </p:spPr>
        <p:txBody>
          <a:bodyPr wrap="square">
            <a:spAutoFit/>
          </a:bodyPr>
          <a:lstStyle/>
          <a:p>
            <a:r>
              <a:rPr lang="en-US" dirty="0">
                <a:hlinkClick r:id="rId4"/>
              </a:rPr>
              <a:t>https://circuitdigest.com/microcontroller-projects/arduino-stepper-motor-control-tutorial</a:t>
            </a:r>
            <a:endParaRPr lang="en-US" dirty="0"/>
          </a:p>
        </p:txBody>
      </p:sp>
    </p:spTree>
    <p:extLst>
      <p:ext uri="{BB962C8B-B14F-4D97-AF65-F5344CB8AC3E}">
        <p14:creationId xmlns:p14="http://schemas.microsoft.com/office/powerpoint/2010/main" val="1089350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05AC-39C9-42C0-34B9-0215A8FFFEAA}"/>
              </a:ext>
            </a:extLst>
          </p:cNvPr>
          <p:cNvSpPr>
            <a:spLocks noGrp="1"/>
          </p:cNvSpPr>
          <p:nvPr>
            <p:ph type="title"/>
          </p:nvPr>
        </p:nvSpPr>
        <p:spPr>
          <a:xfrm>
            <a:off x="628650" y="365126"/>
            <a:ext cx="7886700" cy="315911"/>
          </a:xfrm>
        </p:spPr>
        <p:txBody>
          <a:bodyPr>
            <a:normAutofit fontScale="90000"/>
          </a:bodyPr>
          <a:lstStyle/>
          <a:p>
            <a:r>
              <a:rPr lang="en-US" dirty="0"/>
              <a:t>Stepper code</a:t>
            </a:r>
            <a:endParaRPr lang="en-HK" dirty="0"/>
          </a:p>
        </p:txBody>
      </p:sp>
      <p:sp>
        <p:nvSpPr>
          <p:cNvPr id="3" name="Content Placeholder 2">
            <a:extLst>
              <a:ext uri="{FF2B5EF4-FFF2-40B4-BE49-F238E27FC236}">
                <a16:creationId xmlns:a16="http://schemas.microsoft.com/office/drawing/2014/main" id="{DA643A11-EB23-E453-0826-3FFD5383055D}"/>
              </a:ext>
            </a:extLst>
          </p:cNvPr>
          <p:cNvSpPr>
            <a:spLocks noGrp="1"/>
          </p:cNvSpPr>
          <p:nvPr>
            <p:ph idx="1"/>
          </p:nvPr>
        </p:nvSpPr>
        <p:spPr>
          <a:xfrm>
            <a:off x="504825" y="911224"/>
            <a:ext cx="7886700" cy="5737225"/>
          </a:xfrm>
        </p:spPr>
        <p:txBody>
          <a:bodyPr>
            <a:normAutofit fontScale="25000" lnSpcReduction="20000"/>
          </a:bodyPr>
          <a:lstStyle/>
          <a:p>
            <a:r>
              <a:rPr lang="en-HK" sz="6400" b="1" dirty="0">
                <a:solidFill>
                  <a:srgbClr val="95A5A6"/>
                </a:solidFill>
                <a:effectLst/>
                <a:latin typeface="Consolas" panose="020B0609020204030204" pitchFamily="49" charset="0"/>
              </a:rPr>
              <a:t>//https://docs.arduino.cc/learn/electronics/stepper-motors</a:t>
            </a:r>
            <a:endParaRPr lang="en-HK" sz="6400" b="1" dirty="0">
              <a:solidFill>
                <a:srgbClr val="4E5B61"/>
              </a:solidFill>
              <a:effectLst/>
              <a:latin typeface="Consolas" panose="020B0609020204030204" pitchFamily="49" charset="0"/>
            </a:endParaRPr>
          </a:p>
          <a:p>
            <a:r>
              <a:rPr lang="en-HK" sz="6400" b="1" dirty="0">
                <a:solidFill>
                  <a:srgbClr val="728E00"/>
                </a:solidFill>
                <a:effectLst/>
                <a:latin typeface="Consolas" panose="020B0609020204030204" pitchFamily="49" charset="0"/>
              </a:rPr>
              <a:t>#include</a:t>
            </a:r>
            <a:r>
              <a:rPr lang="en-HK" sz="6400" b="1" dirty="0">
                <a:solidFill>
                  <a:srgbClr val="4E5B61"/>
                </a:solidFill>
                <a:effectLst/>
                <a:latin typeface="Consolas" panose="020B0609020204030204" pitchFamily="49" charset="0"/>
              </a:rPr>
              <a:t> </a:t>
            </a:r>
            <a:r>
              <a:rPr lang="en-HK" sz="6400" b="1" dirty="0">
                <a:solidFill>
                  <a:srgbClr val="005C5F"/>
                </a:solidFill>
                <a:effectLst/>
                <a:latin typeface="Consolas" panose="020B0609020204030204" pitchFamily="49" charset="0"/>
              </a:rPr>
              <a:t>&lt;</a:t>
            </a:r>
            <a:r>
              <a:rPr lang="en-HK" sz="6400" b="1" dirty="0" err="1">
                <a:solidFill>
                  <a:srgbClr val="005C5F"/>
                </a:solidFill>
                <a:effectLst/>
                <a:latin typeface="Consolas" panose="020B0609020204030204" pitchFamily="49" charset="0"/>
              </a:rPr>
              <a:t>Stepper.h</a:t>
            </a:r>
            <a:r>
              <a:rPr lang="en-HK" sz="6400" b="1" dirty="0">
                <a:solidFill>
                  <a:srgbClr val="005C5F"/>
                </a:solidFill>
                <a:effectLst/>
                <a:latin typeface="Consolas" panose="020B0609020204030204" pitchFamily="49" charset="0"/>
              </a:rPr>
              <a:t>&gt;</a:t>
            </a:r>
            <a:br>
              <a:rPr lang="en-HK" sz="6400" b="1" dirty="0">
                <a:solidFill>
                  <a:srgbClr val="4E5B61"/>
                </a:solidFill>
                <a:effectLst/>
                <a:latin typeface="Consolas" panose="020B0609020204030204" pitchFamily="49" charset="0"/>
              </a:rPr>
            </a:br>
            <a:r>
              <a:rPr lang="en-HK" sz="6400" b="1" dirty="0" err="1">
                <a:solidFill>
                  <a:srgbClr val="00979D"/>
                </a:solidFill>
                <a:effectLst/>
                <a:latin typeface="Consolas" panose="020B0609020204030204" pitchFamily="49" charset="0"/>
              </a:rPr>
              <a:t>const</a:t>
            </a:r>
            <a:r>
              <a:rPr lang="en-HK" sz="6400" b="1" dirty="0">
                <a:solidFill>
                  <a:srgbClr val="4E5B61"/>
                </a:solidFill>
                <a:effectLst/>
                <a:latin typeface="Consolas" panose="020B0609020204030204" pitchFamily="49" charset="0"/>
              </a:rPr>
              <a:t> </a:t>
            </a:r>
            <a:r>
              <a:rPr lang="en-HK" sz="6400" b="1" dirty="0">
                <a:solidFill>
                  <a:srgbClr val="00979D"/>
                </a:solidFill>
                <a:effectLst/>
                <a:latin typeface="Consolas" panose="020B0609020204030204" pitchFamily="49" charset="0"/>
              </a:rPr>
              <a:t>int</a:t>
            </a:r>
            <a:r>
              <a:rPr lang="en-HK" sz="6400" b="1" dirty="0">
                <a:solidFill>
                  <a:srgbClr val="4E5B61"/>
                </a:solidFill>
                <a:effectLst/>
                <a:latin typeface="Consolas" panose="020B0609020204030204" pitchFamily="49" charset="0"/>
              </a:rPr>
              <a:t> </a:t>
            </a:r>
            <a:r>
              <a:rPr lang="en-HK" sz="6400" b="1" dirty="0" err="1">
                <a:solidFill>
                  <a:srgbClr val="4E5B61"/>
                </a:solidFill>
                <a:effectLst/>
                <a:latin typeface="Consolas" panose="020B0609020204030204" pitchFamily="49" charset="0"/>
              </a:rPr>
              <a:t>stepsPerRevolution</a:t>
            </a:r>
            <a:r>
              <a:rPr lang="en-HK" sz="6400" b="1" dirty="0">
                <a:solidFill>
                  <a:srgbClr val="4E5B61"/>
                </a:solidFill>
                <a:effectLst/>
                <a:latin typeface="Consolas" panose="020B0609020204030204" pitchFamily="49" charset="0"/>
              </a:rPr>
              <a:t> = </a:t>
            </a:r>
            <a:r>
              <a:rPr lang="en-HK" sz="6400" b="1" dirty="0">
                <a:solidFill>
                  <a:srgbClr val="005C5F"/>
                </a:solidFill>
                <a:effectLst/>
                <a:latin typeface="Consolas" panose="020B0609020204030204" pitchFamily="49" charset="0"/>
              </a:rPr>
              <a:t>200</a:t>
            </a:r>
            <a:r>
              <a:rPr lang="en-HK" sz="6400" b="1" dirty="0">
                <a:solidFill>
                  <a:srgbClr val="4E5B61"/>
                </a:solidFill>
                <a:effectLst/>
                <a:latin typeface="Consolas" panose="020B0609020204030204" pitchFamily="49" charset="0"/>
              </a:rPr>
              <a:t>;</a:t>
            </a:r>
            <a:r>
              <a:rPr lang="en-HK" sz="6400" b="1" dirty="0">
                <a:solidFill>
                  <a:srgbClr val="95A5A6"/>
                </a:solidFill>
                <a:effectLst/>
                <a:latin typeface="Consolas" panose="020B0609020204030204" pitchFamily="49" charset="0"/>
              </a:rPr>
              <a:t>  // change this to fit the number of steps per revolution</a:t>
            </a:r>
            <a:endParaRPr lang="en-HK" sz="6400" b="1" dirty="0">
              <a:solidFill>
                <a:srgbClr val="4E5B61"/>
              </a:solidFill>
              <a:effectLst/>
              <a:latin typeface="Consolas" panose="020B0609020204030204" pitchFamily="49" charset="0"/>
            </a:endParaRPr>
          </a:p>
          <a:p>
            <a:r>
              <a:rPr lang="en-HK" sz="6400" b="1" dirty="0">
                <a:solidFill>
                  <a:srgbClr val="95A5A6"/>
                </a:solidFill>
                <a:effectLst/>
                <a:latin typeface="Consolas" panose="020B0609020204030204" pitchFamily="49" charset="0"/>
              </a:rPr>
              <a:t>// for your motor</a:t>
            </a:r>
            <a:endParaRPr lang="en-HK" sz="6400" b="1" dirty="0">
              <a:solidFill>
                <a:srgbClr val="4E5B61"/>
              </a:solidFill>
              <a:effectLst/>
              <a:latin typeface="Consolas" panose="020B0609020204030204" pitchFamily="49" charset="0"/>
            </a:endParaRPr>
          </a:p>
          <a:p>
            <a:r>
              <a:rPr lang="en-HK" sz="6400" b="1" dirty="0">
                <a:solidFill>
                  <a:srgbClr val="95A5A6"/>
                </a:solidFill>
                <a:effectLst/>
                <a:latin typeface="Consolas" panose="020B0609020204030204" pitchFamily="49" charset="0"/>
              </a:rPr>
              <a:t>// initialize the stepper library on pins 8 through 11:</a:t>
            </a:r>
            <a:endParaRPr lang="en-HK" sz="6400" b="1" dirty="0">
              <a:solidFill>
                <a:srgbClr val="4E5B61"/>
              </a:solidFill>
              <a:effectLst/>
              <a:latin typeface="Consolas" panose="020B0609020204030204" pitchFamily="49" charset="0"/>
            </a:endParaRPr>
          </a:p>
          <a:p>
            <a:r>
              <a:rPr lang="en-HK" sz="6400" b="1" dirty="0">
                <a:solidFill>
                  <a:srgbClr val="4E5B61"/>
                </a:solidFill>
                <a:effectLst/>
                <a:latin typeface="Consolas" panose="020B0609020204030204" pitchFamily="49" charset="0"/>
              </a:rPr>
              <a:t>Stepper </a:t>
            </a:r>
            <a:r>
              <a:rPr lang="en-HK" sz="6400" b="1" dirty="0" err="1">
                <a:solidFill>
                  <a:srgbClr val="D35400"/>
                </a:solidFill>
                <a:effectLst/>
                <a:latin typeface="Consolas" panose="020B0609020204030204" pitchFamily="49" charset="0"/>
              </a:rPr>
              <a:t>myStepper</a:t>
            </a:r>
            <a:r>
              <a:rPr lang="en-HK" sz="6400" b="1" dirty="0">
                <a:solidFill>
                  <a:srgbClr val="434F54"/>
                </a:solidFill>
                <a:effectLst/>
                <a:latin typeface="Consolas" panose="020B0609020204030204" pitchFamily="49" charset="0"/>
              </a:rPr>
              <a:t>(</a:t>
            </a:r>
            <a:r>
              <a:rPr lang="en-HK" sz="6400" b="1" dirty="0" err="1">
                <a:solidFill>
                  <a:srgbClr val="4E5B61"/>
                </a:solidFill>
                <a:effectLst/>
                <a:latin typeface="Consolas" panose="020B0609020204030204" pitchFamily="49" charset="0"/>
              </a:rPr>
              <a:t>stepsPerRevolution</a:t>
            </a:r>
            <a:r>
              <a:rPr lang="en-HK" sz="6400" b="1" dirty="0">
                <a:solidFill>
                  <a:srgbClr val="4E5B61"/>
                </a:solidFill>
                <a:effectLst/>
                <a:latin typeface="Consolas" panose="020B0609020204030204" pitchFamily="49" charset="0"/>
              </a:rPr>
              <a:t>, </a:t>
            </a:r>
            <a:r>
              <a:rPr lang="en-HK" sz="6400" b="1" dirty="0">
                <a:solidFill>
                  <a:srgbClr val="005C5F"/>
                </a:solidFill>
                <a:effectLst/>
                <a:latin typeface="Consolas" panose="020B0609020204030204" pitchFamily="49" charset="0"/>
              </a:rPr>
              <a:t>8</a:t>
            </a:r>
            <a:r>
              <a:rPr lang="en-HK" sz="6400" b="1" dirty="0">
                <a:solidFill>
                  <a:srgbClr val="4E5B61"/>
                </a:solidFill>
                <a:effectLst/>
                <a:latin typeface="Consolas" panose="020B0609020204030204" pitchFamily="49" charset="0"/>
              </a:rPr>
              <a:t>, </a:t>
            </a:r>
            <a:r>
              <a:rPr lang="en-HK" sz="6400" b="1" dirty="0">
                <a:solidFill>
                  <a:srgbClr val="005C5F"/>
                </a:solidFill>
                <a:effectLst/>
                <a:latin typeface="Consolas" panose="020B0609020204030204" pitchFamily="49" charset="0"/>
              </a:rPr>
              <a:t>9</a:t>
            </a:r>
            <a:r>
              <a:rPr lang="en-HK" sz="6400" b="1" dirty="0">
                <a:solidFill>
                  <a:srgbClr val="4E5B61"/>
                </a:solidFill>
                <a:effectLst/>
                <a:latin typeface="Consolas" panose="020B0609020204030204" pitchFamily="49" charset="0"/>
              </a:rPr>
              <a:t>, </a:t>
            </a:r>
            <a:r>
              <a:rPr lang="en-HK" sz="6400" b="1" dirty="0">
                <a:solidFill>
                  <a:srgbClr val="005C5F"/>
                </a:solidFill>
                <a:effectLst/>
                <a:latin typeface="Consolas" panose="020B0609020204030204" pitchFamily="49" charset="0"/>
              </a:rPr>
              <a:t>10</a:t>
            </a:r>
            <a:r>
              <a:rPr lang="en-HK" sz="6400" b="1" dirty="0">
                <a:solidFill>
                  <a:srgbClr val="4E5B61"/>
                </a:solidFill>
                <a:effectLst/>
                <a:latin typeface="Consolas" panose="020B0609020204030204" pitchFamily="49" charset="0"/>
              </a:rPr>
              <a:t>, </a:t>
            </a:r>
            <a:r>
              <a:rPr lang="en-HK" sz="6400" b="1" dirty="0">
                <a:solidFill>
                  <a:srgbClr val="005C5F"/>
                </a:solidFill>
                <a:effectLst/>
                <a:latin typeface="Consolas" panose="020B0609020204030204" pitchFamily="49" charset="0"/>
              </a:rPr>
              <a:t>11</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00979D"/>
                </a:solidFill>
                <a:effectLst/>
                <a:latin typeface="Consolas" panose="020B0609020204030204" pitchFamily="49" charset="0"/>
              </a:rPr>
              <a:t>int</a:t>
            </a:r>
            <a:r>
              <a:rPr lang="en-HK" sz="6400" b="1" dirty="0">
                <a:solidFill>
                  <a:srgbClr val="4E5B61"/>
                </a:solidFill>
                <a:effectLst/>
                <a:latin typeface="Consolas" panose="020B0609020204030204" pitchFamily="49" charset="0"/>
              </a:rPr>
              <a:t> </a:t>
            </a:r>
            <a:r>
              <a:rPr lang="en-HK" sz="6400" b="1" dirty="0" err="1">
                <a:solidFill>
                  <a:srgbClr val="4E5B61"/>
                </a:solidFill>
                <a:effectLst/>
                <a:latin typeface="Consolas" panose="020B0609020204030204" pitchFamily="49" charset="0"/>
              </a:rPr>
              <a:t>stepCount</a:t>
            </a:r>
            <a:r>
              <a:rPr lang="en-HK" sz="6400" b="1" dirty="0">
                <a:solidFill>
                  <a:srgbClr val="4E5B61"/>
                </a:solidFill>
                <a:effectLst/>
                <a:latin typeface="Consolas" panose="020B0609020204030204" pitchFamily="49" charset="0"/>
              </a:rPr>
              <a:t> = </a:t>
            </a:r>
            <a:r>
              <a:rPr lang="en-HK" sz="6400" b="1" dirty="0">
                <a:solidFill>
                  <a:srgbClr val="005C5F"/>
                </a:solidFill>
                <a:effectLst/>
                <a:latin typeface="Consolas" panose="020B0609020204030204" pitchFamily="49" charset="0"/>
              </a:rPr>
              <a:t>0</a:t>
            </a:r>
            <a:r>
              <a:rPr lang="en-HK" sz="6400" b="1" dirty="0">
                <a:solidFill>
                  <a:srgbClr val="4E5B61"/>
                </a:solidFill>
                <a:effectLst/>
                <a:latin typeface="Consolas" panose="020B0609020204030204" pitchFamily="49" charset="0"/>
              </a:rPr>
              <a:t>;</a:t>
            </a:r>
            <a:r>
              <a:rPr lang="en-HK" sz="6400" b="1" dirty="0">
                <a:solidFill>
                  <a:srgbClr val="95A5A6"/>
                </a:solidFill>
                <a:effectLst/>
                <a:latin typeface="Consolas" panose="020B0609020204030204" pitchFamily="49" charset="0"/>
              </a:rPr>
              <a:t>         // number of steps the motor has taken</a:t>
            </a:r>
            <a:endParaRPr lang="en-HK" sz="6400" b="1" dirty="0">
              <a:solidFill>
                <a:srgbClr val="4E5B61"/>
              </a:solidFill>
              <a:effectLst/>
              <a:latin typeface="Consolas" panose="020B0609020204030204" pitchFamily="49" charset="0"/>
            </a:endParaRPr>
          </a:p>
          <a:p>
            <a:r>
              <a:rPr lang="en-HK" sz="6400" b="1" dirty="0">
                <a:solidFill>
                  <a:srgbClr val="00979D"/>
                </a:solidFill>
                <a:effectLst/>
                <a:latin typeface="Consolas" panose="020B0609020204030204" pitchFamily="49" charset="0"/>
              </a:rPr>
              <a:t>void</a:t>
            </a:r>
            <a:r>
              <a:rPr lang="en-HK" sz="6400" b="1" dirty="0">
                <a:solidFill>
                  <a:srgbClr val="4E5B61"/>
                </a:solidFill>
                <a:effectLst/>
                <a:latin typeface="Consolas" panose="020B0609020204030204" pitchFamily="49" charset="0"/>
              </a:rPr>
              <a:t> </a:t>
            </a:r>
            <a:r>
              <a:rPr lang="en-HK" sz="6400" b="1" dirty="0">
                <a:solidFill>
                  <a:srgbClr val="D35400"/>
                </a:solidFill>
                <a:effectLst/>
                <a:latin typeface="Consolas" panose="020B0609020204030204" pitchFamily="49" charset="0"/>
              </a:rPr>
              <a:t>setup</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 </a:t>
            </a:r>
            <a:r>
              <a:rPr lang="en-HK" sz="6400" b="1" dirty="0">
                <a:solidFill>
                  <a:srgbClr val="434F54"/>
                </a:solidFill>
                <a:effectLst/>
                <a:latin typeface="Consolas" panose="020B0609020204030204" pitchFamily="49" charset="0"/>
              </a:rPr>
              <a:t>{</a:t>
            </a:r>
            <a:endParaRPr lang="en-HK" sz="6400" b="1" dirty="0">
              <a:solidFill>
                <a:srgbClr val="4E5B61"/>
              </a:solidFill>
              <a:effectLst/>
              <a:latin typeface="Consolas" panose="020B0609020204030204" pitchFamily="49" charset="0"/>
            </a:endParaRPr>
          </a:p>
          <a:p>
            <a:r>
              <a:rPr lang="en-HK" sz="6400" b="1" dirty="0">
                <a:solidFill>
                  <a:srgbClr val="95A5A6"/>
                </a:solidFill>
                <a:effectLst/>
                <a:latin typeface="Consolas" panose="020B0609020204030204" pitchFamily="49" charset="0"/>
              </a:rPr>
              <a:t>  // initialize the serial port:</a:t>
            </a:r>
            <a:endParaRPr lang="en-HK" sz="6400" b="1" dirty="0">
              <a:solidFill>
                <a:srgbClr val="4E5B61"/>
              </a:solidFill>
              <a:effectLst/>
              <a:latin typeface="Consolas" panose="020B0609020204030204" pitchFamily="49" charset="0"/>
            </a:endParaRPr>
          </a:p>
          <a:p>
            <a:r>
              <a:rPr lang="en-HK" sz="6400" b="1" dirty="0">
                <a:solidFill>
                  <a:srgbClr val="4E5B61"/>
                </a:solidFill>
                <a:effectLst/>
                <a:latin typeface="Consolas" panose="020B0609020204030204" pitchFamily="49" charset="0"/>
              </a:rPr>
              <a:t>  </a:t>
            </a:r>
            <a:r>
              <a:rPr lang="en-HK" sz="6400" b="1" dirty="0" err="1">
                <a:solidFill>
                  <a:srgbClr val="D35400"/>
                </a:solidFill>
                <a:effectLst/>
                <a:latin typeface="Consolas" panose="020B0609020204030204" pitchFamily="49" charset="0"/>
              </a:rPr>
              <a:t>Serial</a:t>
            </a:r>
            <a:r>
              <a:rPr lang="en-HK" sz="6400" b="1" dirty="0" err="1">
                <a:solidFill>
                  <a:srgbClr val="4E5B61"/>
                </a:solidFill>
                <a:effectLst/>
                <a:latin typeface="Consolas" panose="020B0609020204030204" pitchFamily="49" charset="0"/>
              </a:rPr>
              <a:t>.</a:t>
            </a:r>
            <a:r>
              <a:rPr lang="en-HK" sz="6400" b="1" dirty="0" err="1">
                <a:solidFill>
                  <a:srgbClr val="D35400"/>
                </a:solidFill>
                <a:effectLst/>
                <a:latin typeface="Consolas" panose="020B0609020204030204" pitchFamily="49" charset="0"/>
              </a:rPr>
              <a:t>begin</a:t>
            </a:r>
            <a:r>
              <a:rPr lang="en-HK" sz="6400" b="1" dirty="0">
                <a:solidFill>
                  <a:srgbClr val="434F54"/>
                </a:solidFill>
                <a:effectLst/>
                <a:latin typeface="Consolas" panose="020B0609020204030204" pitchFamily="49" charset="0"/>
              </a:rPr>
              <a:t>(</a:t>
            </a:r>
            <a:r>
              <a:rPr lang="en-HK" sz="6400" b="1" dirty="0">
                <a:solidFill>
                  <a:srgbClr val="005C5F"/>
                </a:solidFill>
                <a:effectLst/>
                <a:latin typeface="Consolas" panose="020B0609020204030204" pitchFamily="49" charset="0"/>
              </a:rPr>
              <a:t>9600</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434F54"/>
                </a:solidFill>
                <a:effectLst/>
                <a:latin typeface="Consolas" panose="020B0609020204030204" pitchFamily="49" charset="0"/>
              </a:rPr>
              <a:t>}</a:t>
            </a:r>
            <a:endParaRPr lang="en-HK" sz="6400" b="1" dirty="0">
              <a:solidFill>
                <a:srgbClr val="4E5B61"/>
              </a:solidFill>
              <a:effectLst/>
              <a:latin typeface="Consolas" panose="020B0609020204030204" pitchFamily="49" charset="0"/>
            </a:endParaRPr>
          </a:p>
          <a:p>
            <a:r>
              <a:rPr lang="en-HK" sz="6400" b="1" dirty="0">
                <a:solidFill>
                  <a:srgbClr val="00979D"/>
                </a:solidFill>
                <a:effectLst/>
                <a:latin typeface="Consolas" panose="020B0609020204030204" pitchFamily="49" charset="0"/>
              </a:rPr>
              <a:t>void</a:t>
            </a:r>
            <a:r>
              <a:rPr lang="en-HK" sz="6400" b="1" dirty="0">
                <a:solidFill>
                  <a:srgbClr val="4E5B61"/>
                </a:solidFill>
                <a:effectLst/>
                <a:latin typeface="Consolas" panose="020B0609020204030204" pitchFamily="49" charset="0"/>
              </a:rPr>
              <a:t> </a:t>
            </a:r>
            <a:r>
              <a:rPr lang="en-HK" sz="6400" b="1" dirty="0">
                <a:solidFill>
                  <a:srgbClr val="D35400"/>
                </a:solidFill>
                <a:effectLst/>
                <a:latin typeface="Consolas" panose="020B0609020204030204" pitchFamily="49" charset="0"/>
              </a:rPr>
              <a:t>loop</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 </a:t>
            </a:r>
            <a:r>
              <a:rPr lang="en-HK" sz="6400" b="1" dirty="0">
                <a:solidFill>
                  <a:srgbClr val="434F54"/>
                </a:solidFill>
                <a:effectLst/>
                <a:latin typeface="Consolas" panose="020B0609020204030204" pitchFamily="49" charset="0"/>
              </a:rPr>
              <a:t>{</a:t>
            </a:r>
            <a:endParaRPr lang="en-HK" sz="6400" b="1" dirty="0">
              <a:solidFill>
                <a:srgbClr val="4E5B61"/>
              </a:solidFill>
              <a:effectLst/>
              <a:latin typeface="Consolas" panose="020B0609020204030204" pitchFamily="49" charset="0"/>
            </a:endParaRPr>
          </a:p>
          <a:p>
            <a:r>
              <a:rPr lang="en-HK" sz="6400" b="1" dirty="0">
                <a:solidFill>
                  <a:srgbClr val="95A5A6"/>
                </a:solidFill>
                <a:effectLst/>
                <a:latin typeface="Consolas" panose="020B0609020204030204" pitchFamily="49" charset="0"/>
              </a:rPr>
              <a:t>  // step one step:</a:t>
            </a:r>
            <a:endParaRPr lang="en-HK" sz="6400" b="1" dirty="0">
              <a:solidFill>
                <a:srgbClr val="4E5B61"/>
              </a:solidFill>
              <a:effectLst/>
              <a:latin typeface="Consolas" panose="020B0609020204030204" pitchFamily="49" charset="0"/>
            </a:endParaRPr>
          </a:p>
          <a:p>
            <a:r>
              <a:rPr lang="en-HK" sz="6400" b="1" dirty="0">
                <a:solidFill>
                  <a:srgbClr val="4E5B61"/>
                </a:solidFill>
                <a:effectLst/>
                <a:latin typeface="Consolas" panose="020B0609020204030204" pitchFamily="49" charset="0"/>
              </a:rPr>
              <a:t>  </a:t>
            </a:r>
            <a:r>
              <a:rPr lang="en-HK" sz="6400" b="1" dirty="0" err="1">
                <a:solidFill>
                  <a:srgbClr val="D35400"/>
                </a:solidFill>
                <a:effectLst/>
                <a:latin typeface="Consolas" panose="020B0609020204030204" pitchFamily="49" charset="0"/>
              </a:rPr>
              <a:t>myStepper</a:t>
            </a:r>
            <a:r>
              <a:rPr lang="en-HK" sz="6400" b="1" dirty="0" err="1">
                <a:solidFill>
                  <a:srgbClr val="4E5B61"/>
                </a:solidFill>
                <a:effectLst/>
                <a:latin typeface="Consolas" panose="020B0609020204030204" pitchFamily="49" charset="0"/>
              </a:rPr>
              <a:t>.</a:t>
            </a:r>
            <a:r>
              <a:rPr lang="en-HK" sz="6400" b="1" dirty="0" err="1">
                <a:solidFill>
                  <a:srgbClr val="D35400"/>
                </a:solidFill>
                <a:effectLst/>
                <a:latin typeface="Consolas" panose="020B0609020204030204" pitchFamily="49" charset="0"/>
              </a:rPr>
              <a:t>step</a:t>
            </a:r>
            <a:r>
              <a:rPr lang="en-HK" sz="6400" b="1" dirty="0">
                <a:solidFill>
                  <a:srgbClr val="434F54"/>
                </a:solidFill>
                <a:effectLst/>
                <a:latin typeface="Consolas" panose="020B0609020204030204" pitchFamily="49" charset="0"/>
              </a:rPr>
              <a:t>(</a:t>
            </a:r>
            <a:r>
              <a:rPr lang="en-HK" sz="6400" b="1" dirty="0">
                <a:solidFill>
                  <a:srgbClr val="005C5F"/>
                </a:solidFill>
                <a:effectLst/>
                <a:latin typeface="Consolas" panose="020B0609020204030204" pitchFamily="49" charset="0"/>
              </a:rPr>
              <a:t>1</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4E5B61"/>
                </a:solidFill>
                <a:effectLst/>
                <a:latin typeface="Consolas" panose="020B0609020204030204" pitchFamily="49" charset="0"/>
              </a:rPr>
              <a:t>  </a:t>
            </a:r>
            <a:r>
              <a:rPr lang="en-HK" sz="6400" b="1" dirty="0" err="1">
                <a:solidFill>
                  <a:srgbClr val="D35400"/>
                </a:solidFill>
                <a:effectLst/>
                <a:latin typeface="Consolas" panose="020B0609020204030204" pitchFamily="49" charset="0"/>
              </a:rPr>
              <a:t>Serial</a:t>
            </a:r>
            <a:r>
              <a:rPr lang="en-HK" sz="6400" b="1" dirty="0" err="1">
                <a:solidFill>
                  <a:srgbClr val="4E5B61"/>
                </a:solidFill>
                <a:effectLst/>
                <a:latin typeface="Consolas" panose="020B0609020204030204" pitchFamily="49" charset="0"/>
              </a:rPr>
              <a:t>.</a:t>
            </a:r>
            <a:r>
              <a:rPr lang="en-HK" sz="6400" b="1" dirty="0" err="1">
                <a:solidFill>
                  <a:srgbClr val="D35400"/>
                </a:solidFill>
                <a:effectLst/>
                <a:latin typeface="Consolas" panose="020B0609020204030204" pitchFamily="49" charset="0"/>
              </a:rPr>
              <a:t>print</a:t>
            </a:r>
            <a:r>
              <a:rPr lang="en-HK" sz="6400" b="1" dirty="0">
                <a:solidFill>
                  <a:srgbClr val="434F54"/>
                </a:solidFill>
                <a:effectLst/>
                <a:latin typeface="Consolas" panose="020B0609020204030204" pitchFamily="49" charset="0"/>
              </a:rPr>
              <a:t>(</a:t>
            </a:r>
            <a:r>
              <a:rPr lang="en-HK" sz="6400" b="1" dirty="0">
                <a:solidFill>
                  <a:srgbClr val="005C5F"/>
                </a:solidFill>
                <a:effectLst/>
                <a:latin typeface="Consolas" panose="020B0609020204030204" pitchFamily="49" charset="0"/>
              </a:rPr>
              <a:t>"steps:"</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4E5B61"/>
                </a:solidFill>
                <a:effectLst/>
                <a:latin typeface="Consolas" panose="020B0609020204030204" pitchFamily="49" charset="0"/>
              </a:rPr>
              <a:t>  </a:t>
            </a:r>
            <a:r>
              <a:rPr lang="en-HK" sz="6400" b="1" dirty="0" err="1">
                <a:solidFill>
                  <a:srgbClr val="D35400"/>
                </a:solidFill>
                <a:effectLst/>
                <a:latin typeface="Consolas" panose="020B0609020204030204" pitchFamily="49" charset="0"/>
              </a:rPr>
              <a:t>Serial</a:t>
            </a:r>
            <a:r>
              <a:rPr lang="en-HK" sz="6400" b="1" dirty="0" err="1">
                <a:solidFill>
                  <a:srgbClr val="4E5B61"/>
                </a:solidFill>
                <a:effectLst/>
                <a:latin typeface="Consolas" panose="020B0609020204030204" pitchFamily="49" charset="0"/>
              </a:rPr>
              <a:t>.</a:t>
            </a:r>
            <a:r>
              <a:rPr lang="en-HK" sz="6400" b="1" dirty="0" err="1">
                <a:solidFill>
                  <a:srgbClr val="D35400"/>
                </a:solidFill>
                <a:effectLst/>
                <a:latin typeface="Consolas" panose="020B0609020204030204" pitchFamily="49" charset="0"/>
              </a:rPr>
              <a:t>println</a:t>
            </a:r>
            <a:r>
              <a:rPr lang="en-HK" sz="6400" b="1" dirty="0">
                <a:solidFill>
                  <a:srgbClr val="434F54"/>
                </a:solidFill>
                <a:effectLst/>
                <a:latin typeface="Consolas" panose="020B0609020204030204" pitchFamily="49" charset="0"/>
              </a:rPr>
              <a:t>(</a:t>
            </a:r>
            <a:r>
              <a:rPr lang="en-HK" sz="6400" b="1" dirty="0" err="1">
                <a:solidFill>
                  <a:srgbClr val="4E5B61"/>
                </a:solidFill>
                <a:effectLst/>
                <a:latin typeface="Consolas" panose="020B0609020204030204" pitchFamily="49" charset="0"/>
              </a:rPr>
              <a:t>stepCount</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4E5B61"/>
                </a:solidFill>
                <a:effectLst/>
                <a:latin typeface="Consolas" panose="020B0609020204030204" pitchFamily="49" charset="0"/>
              </a:rPr>
              <a:t>  </a:t>
            </a:r>
            <a:r>
              <a:rPr lang="en-HK" sz="6400" b="1" dirty="0" err="1">
                <a:solidFill>
                  <a:srgbClr val="4E5B61"/>
                </a:solidFill>
                <a:effectLst/>
                <a:latin typeface="Consolas" panose="020B0609020204030204" pitchFamily="49" charset="0"/>
              </a:rPr>
              <a:t>stepCount</a:t>
            </a:r>
            <a:r>
              <a:rPr lang="en-HK" sz="6400" b="1" dirty="0">
                <a:solidFill>
                  <a:srgbClr val="4E5B61"/>
                </a:solidFill>
                <a:effectLst/>
                <a:latin typeface="Consolas" panose="020B0609020204030204" pitchFamily="49" charset="0"/>
              </a:rPr>
              <a:t>++;</a:t>
            </a:r>
          </a:p>
          <a:p>
            <a:r>
              <a:rPr lang="en-HK" sz="6400" b="1" dirty="0">
                <a:solidFill>
                  <a:srgbClr val="4E5B61"/>
                </a:solidFill>
                <a:effectLst/>
                <a:latin typeface="Consolas" panose="020B0609020204030204" pitchFamily="49" charset="0"/>
              </a:rPr>
              <a:t>  </a:t>
            </a:r>
            <a:r>
              <a:rPr lang="en-HK" sz="6400" b="1" dirty="0">
                <a:solidFill>
                  <a:srgbClr val="D35400"/>
                </a:solidFill>
                <a:effectLst/>
                <a:latin typeface="Consolas" panose="020B0609020204030204" pitchFamily="49" charset="0"/>
              </a:rPr>
              <a:t>delay</a:t>
            </a:r>
            <a:r>
              <a:rPr lang="en-HK" sz="6400" b="1" dirty="0">
                <a:solidFill>
                  <a:srgbClr val="434F54"/>
                </a:solidFill>
                <a:effectLst/>
                <a:latin typeface="Consolas" panose="020B0609020204030204" pitchFamily="49" charset="0"/>
              </a:rPr>
              <a:t>(</a:t>
            </a:r>
            <a:r>
              <a:rPr lang="en-HK" sz="6400" b="1" dirty="0">
                <a:solidFill>
                  <a:srgbClr val="005C5F"/>
                </a:solidFill>
                <a:effectLst/>
                <a:latin typeface="Consolas" panose="020B0609020204030204" pitchFamily="49" charset="0"/>
              </a:rPr>
              <a:t>50</a:t>
            </a:r>
            <a:r>
              <a:rPr lang="en-HK" sz="6400" b="1" dirty="0">
                <a:solidFill>
                  <a:srgbClr val="434F54"/>
                </a:solidFill>
                <a:effectLst/>
                <a:latin typeface="Consolas" panose="020B0609020204030204" pitchFamily="49" charset="0"/>
              </a:rPr>
              <a:t>)</a:t>
            </a:r>
            <a:r>
              <a:rPr lang="en-HK" sz="6400" b="1" dirty="0">
                <a:solidFill>
                  <a:srgbClr val="4E5B61"/>
                </a:solidFill>
                <a:effectLst/>
                <a:latin typeface="Consolas" panose="020B0609020204030204" pitchFamily="49" charset="0"/>
              </a:rPr>
              <a:t>;</a:t>
            </a:r>
          </a:p>
          <a:p>
            <a:r>
              <a:rPr lang="en-HK" sz="6400" b="1" dirty="0">
                <a:solidFill>
                  <a:srgbClr val="434F54"/>
                </a:solidFill>
                <a:effectLst/>
                <a:latin typeface="Consolas" panose="020B0609020204030204" pitchFamily="49" charset="0"/>
              </a:rPr>
              <a:t>}</a:t>
            </a:r>
            <a:endParaRPr lang="en-HK" sz="6400" b="1" dirty="0">
              <a:solidFill>
                <a:srgbClr val="4E5B61"/>
              </a:solidFill>
              <a:effectLst/>
              <a:latin typeface="Consolas" panose="020B0609020204030204" pitchFamily="49" charset="0"/>
            </a:endParaRPr>
          </a:p>
          <a:p>
            <a:br>
              <a:rPr lang="en-HK" b="0" dirty="0">
                <a:solidFill>
                  <a:srgbClr val="4E5B61"/>
                </a:solidFill>
                <a:effectLst/>
                <a:latin typeface="Consolas" panose="020B0609020204030204" pitchFamily="49" charset="0"/>
              </a:rPr>
            </a:br>
            <a:endParaRPr lang="en-HK" b="0" dirty="0">
              <a:solidFill>
                <a:srgbClr val="4E5B61"/>
              </a:solidFill>
              <a:effectLst/>
              <a:latin typeface="Consolas" panose="020B0609020204030204" pitchFamily="49" charset="0"/>
            </a:endParaRPr>
          </a:p>
          <a:p>
            <a:endParaRPr lang="en-HK" dirty="0"/>
          </a:p>
        </p:txBody>
      </p:sp>
      <p:sp>
        <p:nvSpPr>
          <p:cNvPr id="4" name="Footer Placeholder 3">
            <a:extLst>
              <a:ext uri="{FF2B5EF4-FFF2-40B4-BE49-F238E27FC236}">
                <a16:creationId xmlns:a16="http://schemas.microsoft.com/office/drawing/2014/main" id="{8BD61AE4-BF68-3A53-FD88-9A8159587819}"/>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05835E67-FE20-646C-6C52-E4124AD961FC}"/>
              </a:ext>
            </a:extLst>
          </p:cNvPr>
          <p:cNvSpPr>
            <a:spLocks noGrp="1"/>
          </p:cNvSpPr>
          <p:nvPr>
            <p:ph type="sldNum" sz="quarter" idx="12"/>
          </p:nvPr>
        </p:nvSpPr>
        <p:spPr/>
        <p:txBody>
          <a:bodyPr/>
          <a:lstStyle/>
          <a:p>
            <a:fld id="{94A417D5-674B-44AC-9DB0-AAABE0A2BF19}" type="slidenum">
              <a:rPr lang="en-US" smtClean="0"/>
              <a:t>43</a:t>
            </a:fld>
            <a:endParaRPr lang="en-US"/>
          </a:p>
        </p:txBody>
      </p:sp>
    </p:spTree>
    <p:extLst>
      <p:ext uri="{BB962C8B-B14F-4D97-AF65-F5344CB8AC3E}">
        <p14:creationId xmlns:p14="http://schemas.microsoft.com/office/powerpoint/2010/main" val="2206063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a:t>
            </a:r>
          </a:p>
        </p:txBody>
      </p:sp>
      <p:sp>
        <p:nvSpPr>
          <p:cNvPr id="3" name="Content Placeholder 2"/>
          <p:cNvSpPr>
            <a:spLocks noGrp="1"/>
          </p:cNvSpPr>
          <p:nvPr>
            <p:ph idx="1"/>
          </p:nvPr>
        </p:nvSpPr>
        <p:spPr/>
        <p:txBody>
          <a:bodyPr>
            <a:normAutofit/>
          </a:bodyPr>
          <a:lstStyle/>
          <a:p>
            <a:r>
              <a:rPr lang="en-US" dirty="0"/>
              <a:t>Project: How to use a stepping motor to make a clock that the arm will rotate 360 degrees in one minute?</a:t>
            </a:r>
          </a:p>
          <a:p>
            <a:r>
              <a:rPr lang="en-US" dirty="0"/>
              <a:t>Answer: To be left for students.</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44</a:t>
            </a:fld>
            <a:endParaRPr lang="en-US"/>
          </a:p>
        </p:txBody>
      </p:sp>
      <p:pic>
        <p:nvPicPr>
          <p:cNvPr id="1026" name="Picture 2" descr="C:\Users\khwon\AppData\Local\Microsoft\Windows\INetCache\IE\7ZIX1CQO\Metric_cloc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063" y="168275"/>
            <a:ext cx="1552095" cy="153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858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Test2.8: LDR Light dependent resistor </a:t>
            </a:r>
            <a:br>
              <a:rPr lang="en-US" sz="4000" dirty="0"/>
            </a:br>
            <a:r>
              <a:rPr lang="en-US" sz="4000" dirty="0"/>
              <a:t>test8_LDR_display.ino</a:t>
            </a:r>
          </a:p>
        </p:txBody>
      </p:sp>
      <p:sp>
        <p:nvSpPr>
          <p:cNvPr id="3" name="Content Placeholder 2"/>
          <p:cNvSpPr>
            <a:spLocks noGrp="1"/>
          </p:cNvSpPr>
          <p:nvPr>
            <p:ph idx="1"/>
          </p:nvPr>
        </p:nvSpPr>
        <p:spPr/>
        <p:txBody>
          <a:bodyPr>
            <a:normAutofit fontScale="55000" lnSpcReduction="20000"/>
          </a:bodyPr>
          <a:lstStyle/>
          <a:p>
            <a:r>
              <a:rPr lang="en-US" dirty="0"/>
              <a:t>//LDR Light Dependent Resistor</a:t>
            </a:r>
          </a:p>
          <a:p>
            <a:r>
              <a:rPr lang="en-US" dirty="0"/>
              <a:t> </a:t>
            </a:r>
          </a:p>
          <a:p>
            <a:r>
              <a:rPr lang="en-US" dirty="0" err="1"/>
              <a:t>int</a:t>
            </a:r>
            <a:r>
              <a:rPr lang="en-US" dirty="0"/>
              <a:t> </a:t>
            </a:r>
            <a:r>
              <a:rPr lang="en-US" dirty="0" err="1"/>
              <a:t>photocellPin</a:t>
            </a:r>
            <a:r>
              <a:rPr lang="en-US" dirty="0"/>
              <a:t> = 2; // LDR connected to pin2</a:t>
            </a:r>
          </a:p>
          <a:p>
            <a:r>
              <a:rPr lang="en-US" dirty="0" err="1"/>
              <a:t>int</a:t>
            </a:r>
            <a:r>
              <a:rPr lang="en-US" dirty="0"/>
              <a:t> </a:t>
            </a:r>
            <a:r>
              <a:rPr lang="en-US" dirty="0" err="1"/>
              <a:t>photocellVal</a:t>
            </a:r>
            <a:r>
              <a:rPr lang="en-US" dirty="0"/>
              <a:t> = 0; // photocell variable</a:t>
            </a:r>
          </a:p>
          <a:p>
            <a:endParaRPr lang="en-US" dirty="0"/>
          </a:p>
          <a:p>
            <a:r>
              <a:rPr lang="en-US" dirty="0"/>
              <a:t>void setup() {</a:t>
            </a:r>
          </a:p>
          <a:p>
            <a:r>
              <a:rPr lang="en-US" dirty="0"/>
              <a:t>  </a:t>
            </a:r>
            <a:r>
              <a:rPr lang="en-US" dirty="0" err="1"/>
              <a:t>Serial.begin</a:t>
            </a:r>
            <a:r>
              <a:rPr lang="en-US" dirty="0"/>
              <a:t>(9600);</a:t>
            </a:r>
          </a:p>
          <a:p>
            <a:r>
              <a:rPr lang="en-US" dirty="0"/>
              <a:t>}</a:t>
            </a:r>
          </a:p>
          <a:p>
            <a:r>
              <a:rPr lang="en-US" dirty="0"/>
              <a:t> </a:t>
            </a:r>
          </a:p>
          <a:p>
            <a:r>
              <a:rPr lang="en-US" dirty="0"/>
              <a:t>void loop() {</a:t>
            </a:r>
          </a:p>
          <a:p>
            <a:r>
              <a:rPr lang="en-US" dirty="0"/>
              <a:t>  // reading LDR and send to serial port</a:t>
            </a:r>
          </a:p>
          <a:p>
            <a:r>
              <a:rPr lang="en-US" dirty="0"/>
              <a:t>  </a:t>
            </a:r>
            <a:r>
              <a:rPr lang="en-US" dirty="0" err="1"/>
              <a:t>photocellVal</a:t>
            </a:r>
            <a:r>
              <a:rPr lang="en-US" dirty="0"/>
              <a:t> = </a:t>
            </a:r>
            <a:r>
              <a:rPr lang="en-US" dirty="0" err="1"/>
              <a:t>analogRead</a:t>
            </a:r>
            <a:r>
              <a:rPr lang="en-US" dirty="0"/>
              <a:t>(</a:t>
            </a:r>
            <a:r>
              <a:rPr lang="en-US" dirty="0" err="1"/>
              <a:t>photocellPin</a:t>
            </a:r>
            <a:r>
              <a:rPr lang="en-US" dirty="0"/>
              <a:t>);</a:t>
            </a:r>
          </a:p>
          <a:p>
            <a:r>
              <a:rPr lang="en-US" dirty="0"/>
              <a:t>  </a:t>
            </a:r>
            <a:r>
              <a:rPr lang="en-US" dirty="0" err="1"/>
              <a:t>Serial.println</a:t>
            </a:r>
            <a:r>
              <a:rPr lang="en-US" dirty="0"/>
              <a:t>(</a:t>
            </a:r>
            <a:r>
              <a:rPr lang="en-US" dirty="0" err="1"/>
              <a:t>photocellVal</a:t>
            </a:r>
            <a:r>
              <a:rPr lang="en-US" dirty="0"/>
              <a:t>);  </a:t>
            </a:r>
          </a:p>
          <a:p>
            <a:r>
              <a:rPr lang="en-US" dirty="0"/>
              <a:t>  delay(100);       </a:t>
            </a:r>
          </a:p>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45</a:t>
            </a:fld>
            <a:endParaRPr lang="en-US"/>
          </a:p>
        </p:txBody>
      </p:sp>
      <p:sp>
        <p:nvSpPr>
          <p:cNvPr id="6" name="Rectangle 5"/>
          <p:cNvSpPr/>
          <p:nvPr/>
        </p:nvSpPr>
        <p:spPr>
          <a:xfrm>
            <a:off x="5201622" y="1870077"/>
            <a:ext cx="3313728" cy="646331"/>
          </a:xfrm>
          <a:prstGeom prst="rect">
            <a:avLst/>
          </a:prstGeom>
        </p:spPr>
        <p:txBody>
          <a:bodyPr wrap="none">
            <a:spAutoFit/>
          </a:bodyPr>
          <a:lstStyle/>
          <a:p>
            <a:r>
              <a:rPr lang="en-US" u="sng" dirty="0">
                <a:solidFill>
                  <a:srgbClr val="167AC6"/>
                </a:solidFill>
                <a:latin typeface="YouTube Noto"/>
                <a:hlinkClick r:id="rId3"/>
              </a:rPr>
              <a:t>Video demo 8 LDR</a:t>
            </a:r>
          </a:p>
          <a:p>
            <a:r>
              <a:rPr lang="en-US" u="sng" dirty="0">
                <a:solidFill>
                  <a:srgbClr val="167AC6"/>
                </a:solidFill>
                <a:latin typeface="YouTube Noto"/>
                <a:hlinkClick r:id="rId3"/>
              </a:rPr>
              <a:t>https://youtu.be/HZ1qXmEj25s</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54654" flipH="1">
            <a:off x="4542336" y="4001672"/>
            <a:ext cx="796090" cy="762000"/>
          </a:xfrm>
          <a:prstGeom prst="rect">
            <a:avLst/>
          </a:prstGeom>
        </p:spPr>
      </p:pic>
      <p:sp>
        <p:nvSpPr>
          <p:cNvPr id="12" name="TextBox 11"/>
          <p:cNvSpPr txBox="1"/>
          <p:nvPr/>
        </p:nvSpPr>
        <p:spPr>
          <a:xfrm>
            <a:off x="4381565" y="4879529"/>
            <a:ext cx="1064794" cy="923330"/>
          </a:xfrm>
          <a:prstGeom prst="rect">
            <a:avLst/>
          </a:prstGeom>
          <a:noFill/>
        </p:spPr>
        <p:txBody>
          <a:bodyPr wrap="square" rtlCol="0">
            <a:spAutoFit/>
          </a:bodyPr>
          <a:lstStyle/>
          <a:p>
            <a:r>
              <a:rPr lang="en-US" dirty="0"/>
              <a:t>10K Ohms resistor</a:t>
            </a:r>
          </a:p>
        </p:txBody>
      </p:sp>
      <p:sp>
        <p:nvSpPr>
          <p:cNvPr id="13" name="TextBox 12"/>
          <p:cNvSpPr txBox="1"/>
          <p:nvPr/>
        </p:nvSpPr>
        <p:spPr>
          <a:xfrm>
            <a:off x="6763908" y="6311897"/>
            <a:ext cx="622286" cy="369332"/>
          </a:xfrm>
          <a:prstGeom prst="rect">
            <a:avLst/>
          </a:prstGeom>
          <a:noFill/>
        </p:spPr>
        <p:txBody>
          <a:bodyPr wrap="none" rtlCol="0">
            <a:spAutoFit/>
          </a:bodyPr>
          <a:lstStyle/>
          <a:p>
            <a:r>
              <a:rPr lang="en-US" dirty="0"/>
              <a:t>GND</a:t>
            </a:r>
          </a:p>
        </p:txBody>
      </p:sp>
      <p:sp>
        <p:nvSpPr>
          <p:cNvPr id="14" name="TextBox 13"/>
          <p:cNvSpPr txBox="1"/>
          <p:nvPr/>
        </p:nvSpPr>
        <p:spPr>
          <a:xfrm>
            <a:off x="6858486" y="2651342"/>
            <a:ext cx="433132" cy="369332"/>
          </a:xfrm>
          <a:prstGeom prst="rect">
            <a:avLst/>
          </a:prstGeom>
          <a:noFill/>
        </p:spPr>
        <p:txBody>
          <a:bodyPr wrap="none" rtlCol="0">
            <a:spAutoFit/>
          </a:bodyPr>
          <a:lstStyle/>
          <a:p>
            <a:r>
              <a:rPr lang="en-US" dirty="0"/>
              <a:t>5V</a:t>
            </a:r>
          </a:p>
        </p:txBody>
      </p:sp>
      <p:sp>
        <p:nvSpPr>
          <p:cNvPr id="15" name="Rectangle 14"/>
          <p:cNvSpPr/>
          <p:nvPr/>
        </p:nvSpPr>
        <p:spPr>
          <a:xfrm>
            <a:off x="6031227" y="3065126"/>
            <a:ext cx="1983544" cy="31562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379831">
            <a:off x="4772450" y="4822047"/>
            <a:ext cx="888561" cy="33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5219114" y="5472332"/>
            <a:ext cx="1772529" cy="886265"/>
          </a:xfrm>
          <a:custGeom>
            <a:avLst/>
            <a:gdLst>
              <a:gd name="connsiteX0" fmla="*/ 0 w 1772529"/>
              <a:gd name="connsiteY0" fmla="*/ 0 h 886265"/>
              <a:gd name="connsiteX1" fmla="*/ 0 w 1772529"/>
              <a:gd name="connsiteY1" fmla="*/ 886265 h 886265"/>
              <a:gd name="connsiteX2" fmla="*/ 1772529 w 1772529"/>
              <a:gd name="connsiteY2" fmla="*/ 886265 h 886265"/>
              <a:gd name="connsiteX3" fmla="*/ 1772529 w 1772529"/>
              <a:gd name="connsiteY3" fmla="*/ 745588 h 886265"/>
            </a:gdLst>
            <a:ahLst/>
            <a:cxnLst>
              <a:cxn ang="0">
                <a:pos x="connsiteX0" y="connsiteY0"/>
              </a:cxn>
              <a:cxn ang="0">
                <a:pos x="connsiteX1" y="connsiteY1"/>
              </a:cxn>
              <a:cxn ang="0">
                <a:pos x="connsiteX2" y="connsiteY2"/>
              </a:cxn>
              <a:cxn ang="0">
                <a:pos x="connsiteX3" y="connsiteY3"/>
              </a:cxn>
            </a:cxnLst>
            <a:rect l="l" t="t" r="r" b="b"/>
            <a:pathLst>
              <a:path w="1772529" h="886265">
                <a:moveTo>
                  <a:pt x="0" y="0"/>
                </a:moveTo>
                <a:lnTo>
                  <a:pt x="0" y="886265"/>
                </a:lnTo>
                <a:lnTo>
                  <a:pt x="1772529" y="886265"/>
                </a:lnTo>
                <a:lnTo>
                  <a:pt x="1772529" y="7455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5216730" y="4517607"/>
            <a:ext cx="826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04416" y="4643270"/>
            <a:ext cx="434734" cy="369332"/>
          </a:xfrm>
          <a:prstGeom prst="rect">
            <a:avLst/>
          </a:prstGeom>
          <a:noFill/>
        </p:spPr>
        <p:txBody>
          <a:bodyPr wrap="none" rtlCol="0">
            <a:spAutoFit/>
          </a:bodyPr>
          <a:lstStyle/>
          <a:p>
            <a:r>
              <a:rPr lang="en-US" dirty="0"/>
              <a:t>A2</a:t>
            </a:r>
          </a:p>
        </p:txBody>
      </p:sp>
      <p:sp>
        <p:nvSpPr>
          <p:cNvPr id="22" name="TextBox 21"/>
          <p:cNvSpPr txBox="1"/>
          <p:nvPr/>
        </p:nvSpPr>
        <p:spPr>
          <a:xfrm>
            <a:off x="6457950" y="4216290"/>
            <a:ext cx="1378967" cy="369332"/>
          </a:xfrm>
          <a:prstGeom prst="rect">
            <a:avLst/>
          </a:prstGeom>
          <a:noFill/>
        </p:spPr>
        <p:txBody>
          <a:bodyPr wrap="none" rtlCol="0">
            <a:spAutoFit/>
          </a:bodyPr>
          <a:lstStyle/>
          <a:p>
            <a:r>
              <a:rPr lang="en-US" dirty="0"/>
              <a:t>Arduino Uno</a:t>
            </a:r>
          </a:p>
        </p:txBody>
      </p:sp>
      <p:sp>
        <p:nvSpPr>
          <p:cNvPr id="23" name="Freeform 22"/>
          <p:cNvSpPr/>
          <p:nvPr/>
        </p:nvSpPr>
        <p:spPr>
          <a:xfrm>
            <a:off x="5109036" y="2757280"/>
            <a:ext cx="1553029" cy="1538515"/>
          </a:xfrm>
          <a:custGeom>
            <a:avLst/>
            <a:gdLst>
              <a:gd name="connsiteX0" fmla="*/ 1553029 w 1553029"/>
              <a:gd name="connsiteY0" fmla="*/ 304800 h 1538515"/>
              <a:gd name="connsiteX1" fmla="*/ 1553029 w 1553029"/>
              <a:gd name="connsiteY1" fmla="*/ 29029 h 1538515"/>
              <a:gd name="connsiteX2" fmla="*/ 29029 w 1553029"/>
              <a:gd name="connsiteY2" fmla="*/ 0 h 1538515"/>
              <a:gd name="connsiteX3" fmla="*/ 0 w 1553029"/>
              <a:gd name="connsiteY3" fmla="*/ 1538515 h 1538515"/>
            </a:gdLst>
            <a:ahLst/>
            <a:cxnLst>
              <a:cxn ang="0">
                <a:pos x="connsiteX0" y="connsiteY0"/>
              </a:cxn>
              <a:cxn ang="0">
                <a:pos x="connsiteX1" y="connsiteY1"/>
              </a:cxn>
              <a:cxn ang="0">
                <a:pos x="connsiteX2" y="connsiteY2"/>
              </a:cxn>
              <a:cxn ang="0">
                <a:pos x="connsiteX3" y="connsiteY3"/>
              </a:cxn>
            </a:cxnLst>
            <a:rect l="l" t="t" r="r" b="b"/>
            <a:pathLst>
              <a:path w="1553029" h="1538515">
                <a:moveTo>
                  <a:pt x="1553029" y="304800"/>
                </a:moveTo>
                <a:lnTo>
                  <a:pt x="1553029" y="29029"/>
                </a:lnTo>
                <a:lnTo>
                  <a:pt x="29029" y="0"/>
                </a:lnTo>
                <a:lnTo>
                  <a:pt x="0" y="153851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3470754" y="3175250"/>
            <a:ext cx="1015546" cy="1015546"/>
          </a:xfrm>
          <a:prstGeom prst="rect">
            <a:avLst/>
          </a:prstGeom>
        </p:spPr>
      </p:pic>
    </p:spTree>
    <p:extLst>
      <p:ext uri="{BB962C8B-B14F-4D97-AF65-F5344CB8AC3E}">
        <p14:creationId xmlns:p14="http://schemas.microsoft.com/office/powerpoint/2010/main" val="2997982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Projects</a:t>
            </a:r>
          </a:p>
        </p:txBody>
      </p:sp>
      <p:sp>
        <p:nvSpPr>
          <p:cNvPr id="3" name="Content Placeholder 2"/>
          <p:cNvSpPr>
            <a:spLocks noGrp="1"/>
          </p:cNvSpPr>
          <p:nvPr>
            <p:ph idx="1"/>
          </p:nvPr>
        </p:nvSpPr>
        <p:spPr/>
        <p:txBody>
          <a:bodyPr/>
          <a:lstStyle/>
          <a:p>
            <a:r>
              <a:rPr lang="en-US" dirty="0"/>
              <a:t>Design and build a light tracking device. </a:t>
            </a:r>
          </a:p>
          <a:p>
            <a:r>
              <a:rPr lang="en-US" dirty="0"/>
              <a:t>May get inspirations from demo by others:</a:t>
            </a:r>
          </a:p>
          <a:p>
            <a:pPr lvl="1"/>
            <a:r>
              <a:rPr lang="en-US" dirty="0">
                <a:hlinkClick r:id="rId2"/>
              </a:rPr>
              <a:t>https://stigern.wordpress.com/2009/05/06/how-to-make-a-light-tracker-using-photoresistors/</a:t>
            </a:r>
            <a:endParaRPr lang="en-US" dirty="0"/>
          </a:p>
          <a:p>
            <a:pPr lvl="1"/>
            <a:endParaRPr lang="en-US" dirty="0">
              <a:hlinkClick r:id="rId3"/>
            </a:endParaRPr>
          </a:p>
          <a:p>
            <a:pPr lvl="1"/>
            <a:r>
              <a:rPr lang="en-US" dirty="0">
                <a:hlinkClick r:id="rId3"/>
              </a:rPr>
              <a:t>https://www.instructables.com/id/Arduino-Solar-Tracker/</a:t>
            </a:r>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46</a:t>
            </a:fld>
            <a:endParaRPr lang="en-US"/>
          </a:p>
        </p:txBody>
      </p:sp>
    </p:spTree>
    <p:extLst>
      <p:ext uri="{BB962C8B-B14F-4D97-AF65-F5344CB8AC3E}">
        <p14:creationId xmlns:p14="http://schemas.microsoft.com/office/powerpoint/2010/main" val="3045482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Test 2.9 (Real time clock (DS3231) + LCD: share same i2c bus), and serial display</a:t>
            </a:r>
          </a:p>
        </p:txBody>
      </p:sp>
      <p:sp>
        <p:nvSpPr>
          <p:cNvPr id="3" name="Content Placeholder 2"/>
          <p:cNvSpPr>
            <a:spLocks noGrp="1"/>
          </p:cNvSpPr>
          <p:nvPr>
            <p:ph idx="1"/>
          </p:nvPr>
        </p:nvSpPr>
        <p:spPr>
          <a:xfrm>
            <a:off x="628650" y="1690689"/>
            <a:ext cx="4181475" cy="4486274"/>
          </a:xfrm>
        </p:spPr>
        <p:txBody>
          <a:bodyPr>
            <a:normAutofit fontScale="25000" lnSpcReduction="20000"/>
          </a:bodyPr>
          <a:lstStyle/>
          <a:p>
            <a:r>
              <a:rPr lang="en-US" dirty="0"/>
              <a:t>// khwong 2022.2.22,  2020 July 11,See http://misclab.umeoce.maine.edu/boss/Arduino/bensguides/DS3231_Arduino_Clock_Instructions.pdf</a:t>
            </a:r>
          </a:p>
          <a:p>
            <a:r>
              <a:rPr lang="en-US" dirty="0"/>
              <a:t>/*  khwong 2020 march 22, </a:t>
            </a:r>
            <a:r>
              <a:rPr lang="en-US" dirty="0" err="1"/>
              <a:t>cimbining</a:t>
            </a:r>
            <a:r>
              <a:rPr lang="en-US" dirty="0"/>
              <a:t> DS3231+LCD+serail-port display</a:t>
            </a:r>
          </a:p>
          <a:p>
            <a:r>
              <a:rPr lang="en-US" dirty="0"/>
              <a:t>  using  DS3231 library, by Andrew </a:t>
            </a:r>
            <a:r>
              <a:rPr lang="en-US" dirty="0" err="1"/>
              <a:t>Wickert</a:t>
            </a:r>
            <a:r>
              <a:rPr lang="en-US" dirty="0"/>
              <a:t>, Eric </a:t>
            </a:r>
            <a:r>
              <a:rPr lang="en-US" dirty="0" err="1"/>
              <a:t>Ayars</a:t>
            </a:r>
            <a:r>
              <a:rPr lang="en-US" dirty="0"/>
              <a:t>, Jean-Claude </a:t>
            </a:r>
            <a:r>
              <a:rPr lang="en-US" dirty="0" err="1"/>
              <a:t>Wippler</a:t>
            </a:r>
            <a:r>
              <a:rPr lang="en-US" dirty="0"/>
              <a:t> version 1.02</a:t>
            </a:r>
          </a:p>
          <a:p>
            <a:r>
              <a:rPr lang="en-US" dirty="0"/>
              <a:t>  installation: //Sketch/</a:t>
            </a:r>
            <a:r>
              <a:rPr lang="en-US" dirty="0" err="1"/>
              <a:t>inlucde_library</a:t>
            </a:r>
            <a:r>
              <a:rPr lang="en-US" dirty="0"/>
              <a:t>/manage </a:t>
            </a:r>
            <a:r>
              <a:rPr lang="en-US" dirty="0" err="1"/>
              <a:t>librray</a:t>
            </a:r>
            <a:r>
              <a:rPr lang="en-US" dirty="0"/>
              <a:t>/type DS3231,</a:t>
            </a:r>
          </a:p>
          <a:p>
            <a:r>
              <a:rPr lang="en-US" dirty="0"/>
              <a:t>  Can try examples : Files/</a:t>
            </a:r>
            <a:r>
              <a:rPr lang="en-US" dirty="0" err="1"/>
              <a:t>Exaples</a:t>
            </a:r>
            <a:r>
              <a:rPr lang="en-US" dirty="0"/>
              <a:t>/DS3231/</a:t>
            </a:r>
          </a:p>
          <a:p>
            <a:r>
              <a:rPr lang="en-US" dirty="0"/>
              <a:t>  Reference :DS3231_test.pde</a:t>
            </a:r>
          </a:p>
          <a:p>
            <a:r>
              <a:rPr lang="en-US" dirty="0"/>
              <a:t>  Eric </a:t>
            </a:r>
            <a:r>
              <a:rPr lang="en-US" dirty="0" err="1"/>
              <a:t>Ayars</a:t>
            </a:r>
            <a:endParaRPr lang="en-US" dirty="0"/>
          </a:p>
          <a:p>
            <a:r>
              <a:rPr lang="en-US" dirty="0"/>
              <a:t>  4/11</a:t>
            </a:r>
          </a:p>
          <a:p>
            <a:r>
              <a:rPr lang="en-US" dirty="0"/>
              <a:t>  Test/demo of read routines for a DS3231 RTC.</a:t>
            </a:r>
          </a:p>
          <a:p>
            <a:r>
              <a:rPr lang="en-US" dirty="0"/>
              <a:t>  Turn on the serial monitor after loading this to check if things are</a:t>
            </a:r>
          </a:p>
          <a:p>
            <a:r>
              <a:rPr lang="en-US" dirty="0"/>
              <a:t>  working as they should.</a:t>
            </a:r>
          </a:p>
          <a:p>
            <a:r>
              <a:rPr lang="en-US" dirty="0"/>
              <a:t>*/</a:t>
            </a:r>
          </a:p>
          <a:p>
            <a:endParaRPr lang="en-US" dirty="0"/>
          </a:p>
          <a:p>
            <a:r>
              <a:rPr lang="en-US" dirty="0"/>
              <a:t>/*</a:t>
            </a:r>
          </a:p>
          <a:p>
            <a:r>
              <a:rPr lang="en-US" dirty="0"/>
              <a:t>  DS3231_test.pde</a:t>
            </a:r>
          </a:p>
          <a:p>
            <a:r>
              <a:rPr lang="en-US" dirty="0"/>
              <a:t>  Eric </a:t>
            </a:r>
            <a:r>
              <a:rPr lang="en-US" dirty="0" err="1"/>
              <a:t>Ayars</a:t>
            </a:r>
            <a:endParaRPr lang="en-US" dirty="0"/>
          </a:p>
          <a:p>
            <a:r>
              <a:rPr lang="en-US" dirty="0"/>
              <a:t>  4/11</a:t>
            </a:r>
          </a:p>
          <a:p>
            <a:endParaRPr lang="en-US" dirty="0"/>
          </a:p>
          <a:p>
            <a:r>
              <a:rPr lang="en-US" dirty="0"/>
              <a:t>  Test/demo of read routines for a DS3231 RTC.</a:t>
            </a:r>
          </a:p>
          <a:p>
            <a:endParaRPr lang="en-US" dirty="0"/>
          </a:p>
          <a:p>
            <a:r>
              <a:rPr lang="en-US" dirty="0"/>
              <a:t>  Turn on the serial monitor after loading this to check if things are</a:t>
            </a:r>
          </a:p>
          <a:p>
            <a:r>
              <a:rPr lang="en-US" dirty="0"/>
              <a:t>  working as they should.</a:t>
            </a:r>
          </a:p>
          <a:p>
            <a:endParaRPr lang="en-US" dirty="0"/>
          </a:p>
          <a:p>
            <a:r>
              <a:rPr lang="en-US" dirty="0"/>
              <a:t>*/</a:t>
            </a:r>
          </a:p>
          <a:p>
            <a:r>
              <a:rPr lang="en-US" dirty="0"/>
              <a:t>////////////////////////  LCD //////////////////////</a:t>
            </a:r>
          </a:p>
          <a:p>
            <a:r>
              <a:rPr lang="en-US" dirty="0"/>
              <a:t>//#include &lt;</a:t>
            </a:r>
            <a:r>
              <a:rPr lang="en-US" dirty="0" err="1"/>
              <a:t>Wire.h</a:t>
            </a:r>
            <a:r>
              <a:rPr lang="en-US" dirty="0"/>
              <a:t>&gt;</a:t>
            </a:r>
          </a:p>
          <a:p>
            <a:r>
              <a:rPr lang="en-US" dirty="0"/>
              <a:t>#include &lt;</a:t>
            </a:r>
            <a:r>
              <a:rPr lang="en-US" dirty="0" err="1"/>
              <a:t>Wire.h</a:t>
            </a:r>
            <a:r>
              <a:rPr lang="en-US" dirty="0"/>
              <a:t>&gt;</a:t>
            </a:r>
          </a:p>
          <a:p>
            <a:r>
              <a:rPr lang="en-US" dirty="0"/>
              <a:t>//#include &lt;LiquidCrystal_I2C.h&gt;</a:t>
            </a:r>
          </a:p>
          <a:p>
            <a:r>
              <a:rPr lang="en-US" dirty="0"/>
              <a:t>#include &lt;</a:t>
            </a:r>
            <a:r>
              <a:rPr lang="en-US" dirty="0" err="1"/>
              <a:t>dht.h</a:t>
            </a:r>
            <a:r>
              <a:rPr lang="en-US" dirty="0"/>
              <a:t>&gt;//tested ok.</a:t>
            </a:r>
          </a:p>
          <a:p>
            <a:r>
              <a:rPr lang="en-US" dirty="0" err="1"/>
              <a:t>dht</a:t>
            </a:r>
            <a:r>
              <a:rPr lang="en-US" dirty="0"/>
              <a:t> DHT ;//DHT </a:t>
            </a:r>
            <a:r>
              <a:rPr lang="en-US" dirty="0" err="1"/>
              <a:t>DHT</a:t>
            </a:r>
            <a:r>
              <a:rPr lang="en-US" dirty="0"/>
              <a:t>;</a:t>
            </a:r>
          </a:p>
          <a:p>
            <a:r>
              <a:rPr lang="en-US" dirty="0"/>
              <a:t>#define DHT11_PIN 7</a:t>
            </a:r>
          </a:p>
          <a:p>
            <a:endParaRPr lang="en-US" dirty="0"/>
          </a:p>
          <a:p>
            <a:r>
              <a:rPr lang="en-US" dirty="0"/>
              <a:t>#include &lt;LiquidCrystal_I2C.h&gt;</a:t>
            </a:r>
          </a:p>
          <a:p>
            <a:r>
              <a:rPr lang="en-US" dirty="0"/>
              <a:t>LiquidCrystal_I2C lcd(0x27, 16, 2);</a:t>
            </a:r>
          </a:p>
          <a:p>
            <a:r>
              <a:rPr lang="en-US" dirty="0"/>
              <a:t>// set the LCD address to 0x27 for a 16 chars and 2 line display</a:t>
            </a:r>
          </a:p>
          <a:p>
            <a:r>
              <a:rPr lang="en-US" dirty="0"/>
              <a:t>//LiquidCrystal_I2C lcd(0x3F,20,2);  // set the LCD address to 0x27 for a 16 chars and 2 line display</a:t>
            </a:r>
          </a:p>
          <a:p>
            <a:r>
              <a:rPr lang="en-US" dirty="0"/>
              <a:t>//LiquidCrystal_I2C lcd(0x3F,16,2);  // set the LCD address to 0x27 for a 16 chars and 2 line display</a:t>
            </a:r>
          </a:p>
          <a:p>
            <a:r>
              <a:rPr lang="en-US" dirty="0"/>
              <a:t>void setup()</a:t>
            </a:r>
          </a:p>
          <a:p>
            <a:endParaRPr lang="en-US" dirty="0"/>
          </a:p>
          <a:p>
            <a:r>
              <a:rPr lang="en-US" dirty="0"/>
              <a:t>{ </a:t>
            </a:r>
            <a:r>
              <a:rPr lang="en-US" dirty="0" err="1"/>
              <a:t>Serial.begin</a:t>
            </a:r>
            <a:r>
              <a:rPr lang="en-US" dirty="0"/>
              <a:t>(9600);</a:t>
            </a:r>
          </a:p>
          <a:p>
            <a:r>
              <a:rPr lang="en-US" dirty="0"/>
              <a:t>  </a:t>
            </a:r>
            <a:r>
              <a:rPr lang="en-US" dirty="0" err="1"/>
              <a:t>lcd.init</a:t>
            </a:r>
            <a:r>
              <a:rPr lang="en-US" dirty="0"/>
              <a:t>();                      // initialize the lcd</a:t>
            </a:r>
          </a:p>
          <a:p>
            <a:r>
              <a:rPr lang="en-US" dirty="0"/>
              <a:t>  </a:t>
            </a:r>
            <a:r>
              <a:rPr lang="en-US" dirty="0" err="1"/>
              <a:t>lcd.backlight</a:t>
            </a:r>
            <a:r>
              <a:rPr lang="en-US" dirty="0"/>
              <a:t>();</a:t>
            </a:r>
          </a:p>
          <a:p>
            <a:r>
              <a:rPr lang="en-US" dirty="0"/>
              <a:t>  </a:t>
            </a:r>
            <a:r>
              <a:rPr lang="en-US" dirty="0" err="1"/>
              <a:t>lcd.setCursor</a:t>
            </a:r>
            <a:r>
              <a:rPr lang="en-US" dirty="0"/>
              <a:t>(3, 0); //first row: line 0,cursor index 3. first </a:t>
            </a:r>
            <a:r>
              <a:rPr lang="en-US" dirty="0" err="1"/>
              <a:t>postion</a:t>
            </a:r>
            <a:r>
              <a:rPr lang="en-US" dirty="0"/>
              <a:t> is index 0</a:t>
            </a:r>
          </a:p>
          <a:p>
            <a:r>
              <a:rPr lang="en-US" dirty="0"/>
              <a:t>  </a:t>
            </a:r>
            <a:r>
              <a:rPr lang="en-US" dirty="0" err="1"/>
              <a:t>lcd.print</a:t>
            </a:r>
            <a:r>
              <a:rPr lang="en-US" dirty="0"/>
              <a:t>("Hello, world!");</a:t>
            </a:r>
          </a:p>
          <a:p>
            <a:r>
              <a:rPr lang="en-US" dirty="0"/>
              <a:t>  </a:t>
            </a:r>
            <a:r>
              <a:rPr lang="en-US" dirty="0" err="1"/>
              <a:t>lcd.setCursor</a:t>
            </a:r>
            <a:r>
              <a:rPr lang="en-US" dirty="0"/>
              <a:t>(2, 1); //second row : line 1, position index 2</a:t>
            </a:r>
          </a:p>
          <a:p>
            <a:r>
              <a:rPr lang="en-US" dirty="0"/>
              <a:t>  </a:t>
            </a:r>
            <a:r>
              <a:rPr lang="en-US" dirty="0" err="1"/>
              <a:t>lcd.print</a:t>
            </a:r>
            <a:r>
              <a:rPr lang="en-US" dirty="0"/>
              <a:t>("from KH WONG");</a:t>
            </a:r>
          </a:p>
          <a:p>
            <a:r>
              <a:rPr lang="en-US" dirty="0"/>
              <a:t>  delay(500);</a:t>
            </a:r>
          </a:p>
          <a:p>
            <a:r>
              <a:rPr lang="en-US" dirty="0"/>
              <a:t>  </a:t>
            </a:r>
            <a:r>
              <a:rPr lang="en-US" dirty="0" err="1"/>
              <a:t>lcd.clear</a:t>
            </a:r>
            <a:r>
              <a:rPr lang="en-US" dirty="0"/>
              <a:t> ();</a:t>
            </a:r>
          </a:p>
          <a:p>
            <a:r>
              <a:rPr lang="en-US" dirty="0"/>
              <a:t>  ////////////////////////////////</a:t>
            </a:r>
          </a:p>
          <a:p>
            <a:r>
              <a:rPr lang="en-US" dirty="0"/>
              <a:t>  setup_RTC_DS3231();// if you want to change the time////////////////</a:t>
            </a:r>
          </a:p>
          <a:p>
            <a:r>
              <a:rPr lang="en-US" dirty="0"/>
              <a:t>}</a:t>
            </a:r>
          </a:p>
          <a:p>
            <a:r>
              <a:rPr lang="en-US" dirty="0"/>
              <a:t>#include &lt;DS3231.h&gt;</a:t>
            </a:r>
          </a:p>
          <a:p>
            <a:r>
              <a:rPr lang="en-US" dirty="0"/>
              <a:t>#include &lt;</a:t>
            </a:r>
            <a:r>
              <a:rPr lang="en-US" dirty="0" err="1"/>
              <a:t>Wire.h</a:t>
            </a:r>
            <a:r>
              <a:rPr lang="en-US" dirty="0"/>
              <a:t>&gt;</a:t>
            </a:r>
          </a:p>
          <a:p>
            <a:endParaRPr lang="en-US" dirty="0"/>
          </a:p>
          <a:p>
            <a:r>
              <a:rPr lang="en-US" dirty="0"/>
              <a:t>DS3231 Clock;</a:t>
            </a:r>
          </a:p>
          <a:p>
            <a:r>
              <a:rPr lang="en-US" dirty="0"/>
              <a:t>bool Century = false;</a:t>
            </a:r>
          </a:p>
          <a:p>
            <a:r>
              <a:rPr lang="en-US" dirty="0"/>
              <a:t>bool h12;</a:t>
            </a:r>
          </a:p>
          <a:p>
            <a:r>
              <a:rPr lang="en-US" dirty="0"/>
              <a:t>bool PM;</a:t>
            </a:r>
          </a:p>
          <a:p>
            <a:r>
              <a:rPr lang="en-US" dirty="0"/>
              <a:t>byte </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a:t>
            </a:r>
          </a:p>
          <a:p>
            <a:r>
              <a:rPr lang="en-US" dirty="0"/>
              <a:t>bool </a:t>
            </a:r>
            <a:r>
              <a:rPr lang="en-US" dirty="0" err="1"/>
              <a:t>ADy</a:t>
            </a:r>
            <a:r>
              <a:rPr lang="en-US" dirty="0"/>
              <a:t>, A12h, </a:t>
            </a:r>
            <a:r>
              <a:rPr lang="en-US" dirty="0" err="1"/>
              <a:t>Apm</a:t>
            </a:r>
            <a:r>
              <a:rPr lang="en-US" dirty="0"/>
              <a:t>;</a:t>
            </a:r>
          </a:p>
          <a:p>
            <a:endParaRPr lang="en-US" dirty="0"/>
          </a:p>
          <a:p>
            <a:r>
              <a:rPr lang="en-US" dirty="0"/>
              <a:t>void setup_RTC_DS3231() {</a:t>
            </a:r>
          </a:p>
          <a:p>
            <a:endParaRPr lang="en-US" dirty="0"/>
          </a:p>
          <a:p>
            <a:r>
              <a:rPr lang="en-US" dirty="0"/>
              <a:t>  //  </a:t>
            </a:r>
            <a:r>
              <a:rPr lang="en-US" dirty="0" err="1"/>
              <a:t>Clock.setSecond</a:t>
            </a:r>
            <a:r>
              <a:rPr lang="en-US" dirty="0"/>
              <a:t>(50);//Set the second</a:t>
            </a:r>
          </a:p>
          <a:p>
            <a:r>
              <a:rPr lang="en-US" dirty="0"/>
              <a:t>  //  </a:t>
            </a:r>
            <a:r>
              <a:rPr lang="en-US" dirty="0" err="1"/>
              <a:t>Clock.setMinute</a:t>
            </a:r>
            <a:r>
              <a:rPr lang="en-US" dirty="0"/>
              <a:t>(21);//Set the minute</a:t>
            </a:r>
          </a:p>
          <a:p>
            <a:r>
              <a:rPr lang="en-US" dirty="0"/>
              <a:t>  //  </a:t>
            </a:r>
            <a:r>
              <a:rPr lang="en-US" dirty="0" err="1"/>
              <a:t>Clock.setHour</a:t>
            </a:r>
            <a:r>
              <a:rPr lang="en-US" dirty="0"/>
              <a:t>(17); //Set the hour</a:t>
            </a:r>
          </a:p>
          <a:p>
            <a:r>
              <a:rPr lang="en-US" dirty="0"/>
              <a:t>  // </a:t>
            </a:r>
            <a:r>
              <a:rPr lang="en-US" dirty="0" err="1"/>
              <a:t>Clock.setDoW</a:t>
            </a:r>
            <a:r>
              <a:rPr lang="en-US" dirty="0"/>
              <a:t>(2); //Set the day of the week</a:t>
            </a:r>
          </a:p>
          <a:p>
            <a:r>
              <a:rPr lang="en-US" dirty="0"/>
              <a:t>  //  </a:t>
            </a:r>
            <a:r>
              <a:rPr lang="en-US" dirty="0" err="1"/>
              <a:t>Clock.setDate</a:t>
            </a:r>
            <a:r>
              <a:rPr lang="en-US" dirty="0"/>
              <a:t>(22); //Set the date of the month</a:t>
            </a:r>
          </a:p>
          <a:p>
            <a:r>
              <a:rPr lang="en-US" dirty="0"/>
              <a:t>  //  </a:t>
            </a:r>
            <a:r>
              <a:rPr lang="en-US" dirty="0" err="1"/>
              <a:t>Clock.setMonth</a:t>
            </a:r>
            <a:r>
              <a:rPr lang="en-US" dirty="0"/>
              <a:t>(2); //Set the month of the year</a:t>
            </a:r>
          </a:p>
          <a:p>
            <a:r>
              <a:rPr lang="en-US" dirty="0"/>
              <a:t>  //  </a:t>
            </a:r>
            <a:r>
              <a:rPr lang="en-US" dirty="0" err="1"/>
              <a:t>Clock.setYear</a:t>
            </a:r>
            <a:r>
              <a:rPr lang="en-US" dirty="0"/>
              <a:t>(22); //Set the year (Last two digits of the year)</a:t>
            </a:r>
          </a:p>
          <a:p>
            <a:endParaRPr lang="en-US" dirty="0"/>
          </a:p>
          <a:p>
            <a:r>
              <a:rPr lang="en-US" dirty="0"/>
              <a:t>}</a:t>
            </a:r>
          </a:p>
          <a:p>
            <a:r>
              <a:rPr lang="en-US" dirty="0"/>
              <a:t>int count;</a:t>
            </a:r>
          </a:p>
          <a:p>
            <a:r>
              <a:rPr lang="en-US" dirty="0"/>
              <a:t>//////////////////////////////////////////////////////////////</a:t>
            </a:r>
          </a:p>
          <a:p>
            <a:r>
              <a:rPr lang="en-US" dirty="0"/>
              <a:t>void loop() {</a:t>
            </a:r>
          </a:p>
          <a:p>
            <a:r>
              <a:rPr lang="en-US" dirty="0"/>
              <a:t>  int </a:t>
            </a:r>
            <a:r>
              <a:rPr lang="en-US" dirty="0" err="1"/>
              <a:t>chk</a:t>
            </a:r>
            <a:r>
              <a:rPr lang="en-US" dirty="0"/>
              <a:t> = DHT.read11(DHT11_PIN);</a:t>
            </a:r>
          </a:p>
          <a:p>
            <a:r>
              <a:rPr lang="en-US" dirty="0"/>
              <a:t>  //send </a:t>
            </a:r>
            <a:r>
              <a:rPr lang="en-US" dirty="0" err="1"/>
              <a:t>himidity</a:t>
            </a:r>
            <a:r>
              <a:rPr lang="en-US" dirty="0"/>
              <a:t> and </a:t>
            </a:r>
            <a:r>
              <a:rPr lang="en-US" dirty="0" err="1"/>
              <a:t>tenmeprature</a:t>
            </a:r>
            <a:r>
              <a:rPr lang="en-US" dirty="0"/>
              <a:t> to tool: serial monitor</a:t>
            </a:r>
          </a:p>
          <a:p>
            <a:r>
              <a:rPr lang="en-US" dirty="0"/>
              <a:t>  if (count &gt;= 3) // read at a period</a:t>
            </a:r>
          </a:p>
          <a:p>
            <a:r>
              <a:rPr lang="en-US" dirty="0"/>
              <a:t>  {</a:t>
            </a:r>
          </a:p>
          <a:p>
            <a:r>
              <a:rPr lang="en-US" dirty="0"/>
              <a:t>    </a:t>
            </a:r>
            <a:r>
              <a:rPr lang="en-US" dirty="0" err="1"/>
              <a:t>Serial.print</a:t>
            </a:r>
            <a:r>
              <a:rPr lang="en-US" dirty="0"/>
              <a:t>("Temperature = ");</a:t>
            </a:r>
          </a:p>
          <a:p>
            <a:r>
              <a:rPr lang="en-US" dirty="0"/>
              <a:t>    </a:t>
            </a:r>
            <a:r>
              <a:rPr lang="en-US" dirty="0" err="1"/>
              <a:t>Serial.println</a:t>
            </a:r>
            <a:r>
              <a:rPr lang="en-US" dirty="0"/>
              <a:t>(</a:t>
            </a:r>
            <a:r>
              <a:rPr lang="en-US" dirty="0" err="1"/>
              <a:t>DHT.temperature</a:t>
            </a:r>
            <a:r>
              <a:rPr lang="en-US" dirty="0"/>
              <a:t>);</a:t>
            </a:r>
          </a:p>
          <a:p>
            <a:r>
              <a:rPr lang="en-US" dirty="0"/>
              <a:t>    </a:t>
            </a:r>
            <a:r>
              <a:rPr lang="en-US" dirty="0" err="1"/>
              <a:t>Serial.print</a:t>
            </a:r>
            <a:r>
              <a:rPr lang="en-US" dirty="0"/>
              <a:t>("Humidity = ");</a:t>
            </a:r>
          </a:p>
          <a:p>
            <a:r>
              <a:rPr lang="en-US" dirty="0"/>
              <a:t>    </a:t>
            </a:r>
            <a:r>
              <a:rPr lang="en-US" dirty="0" err="1"/>
              <a:t>Serial.println</a:t>
            </a:r>
            <a:r>
              <a:rPr lang="en-US" dirty="0"/>
              <a:t>(</a:t>
            </a:r>
            <a:r>
              <a:rPr lang="en-US" dirty="0" err="1"/>
              <a:t>DHT.humidity</a:t>
            </a:r>
            <a:r>
              <a:rPr lang="en-US" dirty="0"/>
              <a:t>);</a:t>
            </a:r>
          </a:p>
          <a:p>
            <a:r>
              <a:rPr lang="en-US" dirty="0"/>
              <a:t>    count = 0;</a:t>
            </a:r>
          </a:p>
          <a:p>
            <a:r>
              <a:rPr lang="en-US" dirty="0"/>
              <a:t>  }</a:t>
            </a:r>
          </a:p>
          <a:p>
            <a:r>
              <a:rPr lang="en-US" dirty="0"/>
              <a:t>  </a:t>
            </a:r>
            <a:r>
              <a:rPr lang="en-US" dirty="0" err="1"/>
              <a:t>lcd.setCursor</a:t>
            </a:r>
            <a:r>
              <a:rPr lang="en-US" dirty="0"/>
              <a:t>(9, 1);</a:t>
            </a:r>
          </a:p>
          <a:p>
            <a:endParaRPr lang="en-US" dirty="0"/>
          </a:p>
          <a:p>
            <a:r>
              <a:rPr lang="en-US" dirty="0"/>
              <a:t>  </a:t>
            </a:r>
            <a:r>
              <a:rPr lang="en-US" dirty="0" err="1"/>
              <a:t>lcd.print</a:t>
            </a:r>
            <a:r>
              <a:rPr lang="en-US" dirty="0"/>
              <a:t>(</a:t>
            </a:r>
            <a:r>
              <a:rPr lang="en-US" dirty="0" err="1"/>
              <a:t>DHT.temperature</a:t>
            </a:r>
            <a:r>
              <a:rPr lang="en-US" dirty="0"/>
              <a:t>);</a:t>
            </a:r>
          </a:p>
          <a:p>
            <a:r>
              <a:rPr lang="en-US" dirty="0"/>
              <a:t>  </a:t>
            </a:r>
            <a:r>
              <a:rPr lang="en-US" dirty="0" err="1"/>
              <a:t>lcd.setCursor</a:t>
            </a:r>
            <a:r>
              <a:rPr lang="en-US" dirty="0"/>
              <a:t>(11, 1);</a:t>
            </a:r>
          </a:p>
          <a:p>
            <a:r>
              <a:rPr lang="en-US" dirty="0"/>
              <a:t>  </a:t>
            </a:r>
            <a:r>
              <a:rPr lang="en-US" dirty="0" err="1"/>
              <a:t>lcd.print</a:t>
            </a:r>
            <a:r>
              <a:rPr lang="en-US" dirty="0"/>
              <a:t>("C");</a:t>
            </a:r>
          </a:p>
          <a:p>
            <a:endParaRPr lang="en-US" dirty="0"/>
          </a:p>
          <a:p>
            <a:r>
              <a:rPr lang="en-US" dirty="0"/>
              <a:t>  </a:t>
            </a:r>
            <a:r>
              <a:rPr lang="en-US" dirty="0" err="1"/>
              <a:t>lcd.setCursor</a:t>
            </a:r>
            <a:r>
              <a:rPr lang="en-US" dirty="0"/>
              <a:t>(12, 1);</a:t>
            </a:r>
          </a:p>
          <a:p>
            <a:r>
              <a:rPr lang="en-US" dirty="0"/>
              <a:t>  </a:t>
            </a:r>
            <a:r>
              <a:rPr lang="en-US" dirty="0" err="1"/>
              <a:t>lcd.print</a:t>
            </a:r>
            <a:r>
              <a:rPr lang="en-US" dirty="0"/>
              <a:t>(" ");</a:t>
            </a:r>
          </a:p>
          <a:p>
            <a:r>
              <a:rPr lang="en-US" dirty="0"/>
              <a:t>  </a:t>
            </a:r>
            <a:r>
              <a:rPr lang="en-US" dirty="0" err="1"/>
              <a:t>lcd.setCursor</a:t>
            </a:r>
            <a:r>
              <a:rPr lang="en-US" dirty="0"/>
              <a:t>(13, 1); //</a:t>
            </a:r>
          </a:p>
          <a:p>
            <a:r>
              <a:rPr lang="en-US" dirty="0"/>
              <a:t>  </a:t>
            </a:r>
            <a:r>
              <a:rPr lang="en-US" dirty="0" err="1"/>
              <a:t>lcd.print</a:t>
            </a:r>
            <a:r>
              <a:rPr lang="en-US" dirty="0"/>
              <a:t>(</a:t>
            </a:r>
            <a:r>
              <a:rPr lang="en-US" dirty="0" err="1"/>
              <a:t>DHT.humidity</a:t>
            </a:r>
            <a:r>
              <a:rPr lang="en-US" dirty="0"/>
              <a:t>);</a:t>
            </a:r>
          </a:p>
          <a:p>
            <a:r>
              <a:rPr lang="en-US" dirty="0"/>
              <a:t>  </a:t>
            </a:r>
            <a:r>
              <a:rPr lang="en-US" dirty="0" err="1"/>
              <a:t>lcd.setCursor</a:t>
            </a:r>
            <a:r>
              <a:rPr lang="en-US" dirty="0"/>
              <a:t>(15, 1); //</a:t>
            </a:r>
          </a:p>
          <a:p>
            <a:r>
              <a:rPr lang="en-US" dirty="0"/>
              <a:t>  </a:t>
            </a:r>
            <a:r>
              <a:rPr lang="en-US" dirty="0" err="1"/>
              <a:t>lcd.print</a:t>
            </a:r>
            <a:r>
              <a:rPr lang="en-US" dirty="0"/>
              <a:t>("%");</a:t>
            </a:r>
          </a:p>
          <a:p>
            <a:endParaRPr lang="en-US" dirty="0"/>
          </a:p>
          <a:p>
            <a:r>
              <a:rPr lang="en-US" dirty="0"/>
              <a:t>  count++; //since the loop is executed once in 1 second</a:t>
            </a:r>
          </a:p>
          <a:p>
            <a:endParaRPr lang="en-US" dirty="0"/>
          </a:p>
          <a:p>
            <a:r>
              <a:rPr lang="en-US" dirty="0"/>
              <a:t>  // send what's going on to the serial monitor.</a:t>
            </a:r>
          </a:p>
          <a:p>
            <a:r>
              <a:rPr lang="en-US" dirty="0"/>
              <a:t>  // Start with the year</a:t>
            </a:r>
          </a:p>
          <a:p>
            <a:r>
              <a:rPr lang="en-US" dirty="0"/>
              <a:t>  </a:t>
            </a:r>
            <a:r>
              <a:rPr lang="en-US" dirty="0" err="1"/>
              <a:t>Serial.print</a:t>
            </a:r>
            <a:r>
              <a:rPr lang="en-US" dirty="0"/>
              <a:t>("2");</a:t>
            </a:r>
          </a:p>
          <a:p>
            <a:endParaRPr lang="en-US" dirty="0"/>
          </a:p>
          <a:p>
            <a:r>
              <a:rPr lang="en-US" dirty="0"/>
              <a:t>  ///    print LCD </a:t>
            </a:r>
            <a:r>
              <a:rPr lang="en-US" dirty="0" err="1"/>
              <a:t>prot</a:t>
            </a:r>
            <a:r>
              <a:rPr lang="en-US" dirty="0"/>
              <a:t> ////////////////////////////////////////////////////////////</a:t>
            </a:r>
          </a:p>
          <a:p>
            <a:r>
              <a:rPr lang="en-US" dirty="0"/>
              <a:t>  </a:t>
            </a:r>
            <a:r>
              <a:rPr lang="en-US" dirty="0" err="1"/>
              <a:t>lcd.setCursor</a:t>
            </a:r>
            <a:r>
              <a:rPr lang="en-US" dirty="0"/>
              <a:t>(0, 0); </a:t>
            </a:r>
            <a:r>
              <a:rPr lang="en-US" dirty="0" err="1"/>
              <a:t>lcd.print</a:t>
            </a:r>
            <a:r>
              <a:rPr lang="en-US" dirty="0"/>
              <a:t>("2");</a:t>
            </a:r>
          </a:p>
          <a:p>
            <a:endParaRPr lang="en-US" dirty="0"/>
          </a:p>
          <a:p>
            <a:r>
              <a:rPr lang="en-US" dirty="0"/>
              <a:t>  if (Century) {      // Won't need this for 89 years.</a:t>
            </a:r>
          </a:p>
          <a:p>
            <a:r>
              <a:rPr lang="en-US" dirty="0"/>
              <a:t>    </a:t>
            </a:r>
            <a:r>
              <a:rPr lang="en-US" dirty="0" err="1"/>
              <a:t>Serial.print</a:t>
            </a:r>
            <a:r>
              <a:rPr lang="en-US" dirty="0"/>
              <a:t>("1");</a:t>
            </a:r>
          </a:p>
          <a:p>
            <a:r>
              <a:rPr lang="en-US" dirty="0"/>
              <a:t>    </a:t>
            </a:r>
            <a:r>
              <a:rPr lang="en-US" dirty="0" err="1"/>
              <a:t>lcd.setCursor</a:t>
            </a:r>
            <a:r>
              <a:rPr lang="en-US" dirty="0"/>
              <a:t>(1, 0);  </a:t>
            </a:r>
            <a:r>
              <a:rPr lang="en-US" dirty="0" err="1"/>
              <a:t>lcd.print</a:t>
            </a:r>
            <a:r>
              <a:rPr lang="en-US" dirty="0"/>
              <a:t>("1");</a:t>
            </a:r>
          </a:p>
          <a:p>
            <a:r>
              <a:rPr lang="en-US" dirty="0"/>
              <a:t>  } else {</a:t>
            </a:r>
          </a:p>
          <a:p>
            <a:r>
              <a:rPr lang="en-US" dirty="0"/>
              <a:t>    </a:t>
            </a:r>
            <a:r>
              <a:rPr lang="en-US" dirty="0" err="1"/>
              <a:t>Serial.print</a:t>
            </a:r>
            <a:r>
              <a:rPr lang="en-US" dirty="0"/>
              <a:t>("0");</a:t>
            </a:r>
          </a:p>
          <a:p>
            <a:r>
              <a:rPr lang="en-US" dirty="0"/>
              <a:t>    </a:t>
            </a:r>
            <a:r>
              <a:rPr lang="en-US" dirty="0" err="1"/>
              <a:t>lcd.setCursor</a:t>
            </a:r>
            <a:r>
              <a:rPr lang="en-US" dirty="0"/>
              <a:t>(1, 0);  </a:t>
            </a:r>
            <a:r>
              <a:rPr lang="en-US" dirty="0" err="1"/>
              <a:t>lcd.print</a:t>
            </a:r>
            <a:r>
              <a:rPr lang="en-US" dirty="0"/>
              <a:t>("0");</a:t>
            </a:r>
          </a:p>
          <a:p>
            <a:r>
              <a:rPr lang="en-US" dirty="0"/>
              <a:t>  }</a:t>
            </a:r>
          </a:p>
          <a:p>
            <a:r>
              <a:rPr lang="en-US" dirty="0"/>
              <a:t>  </a:t>
            </a:r>
            <a:r>
              <a:rPr lang="en-US" dirty="0" err="1"/>
              <a:t>Serial.print</a:t>
            </a:r>
            <a:r>
              <a:rPr lang="en-US" dirty="0"/>
              <a:t>(</a:t>
            </a:r>
            <a:r>
              <a:rPr lang="en-US" dirty="0" err="1"/>
              <a:t>Clock.getYear</a:t>
            </a:r>
            <a:r>
              <a:rPr lang="en-US" dirty="0"/>
              <a:t>(), DEC);</a:t>
            </a:r>
          </a:p>
          <a:p>
            <a:r>
              <a:rPr lang="en-US" dirty="0"/>
              <a:t>  </a:t>
            </a:r>
            <a:r>
              <a:rPr lang="en-US" dirty="0" err="1"/>
              <a:t>lcd.print</a:t>
            </a:r>
            <a:r>
              <a:rPr lang="en-US" dirty="0"/>
              <a:t>(</a:t>
            </a:r>
            <a:r>
              <a:rPr lang="en-US" dirty="0" err="1"/>
              <a:t>Clock.getYear</a:t>
            </a:r>
            <a:r>
              <a:rPr lang="en-US" dirty="0"/>
              <a:t>());  </a:t>
            </a:r>
            <a:r>
              <a:rPr lang="en-US" dirty="0" err="1"/>
              <a:t>lcd.print</a:t>
            </a:r>
            <a:r>
              <a:rPr lang="en-US" dirty="0"/>
              <a:t>(</a:t>
            </a:r>
            <a:r>
              <a:rPr lang="en-US" dirty="0" err="1"/>
              <a:t>Clock.getYear</a:t>
            </a:r>
            <a:r>
              <a:rPr lang="en-US" dirty="0"/>
              <a:t>());</a:t>
            </a:r>
          </a:p>
          <a:p>
            <a:endParaRPr lang="en-US" dirty="0"/>
          </a:p>
          <a:p>
            <a:r>
              <a:rPr lang="en-US" dirty="0"/>
              <a:t>  </a:t>
            </a:r>
            <a:r>
              <a:rPr lang="en-US" dirty="0" err="1"/>
              <a:t>Serial.print</a:t>
            </a:r>
            <a:r>
              <a:rPr lang="en-US" dirty="0"/>
              <a:t>(' '); </a:t>
            </a:r>
            <a:r>
              <a:rPr lang="en-US" dirty="0" err="1"/>
              <a:t>lcd.setCursor</a:t>
            </a:r>
            <a:r>
              <a:rPr lang="en-US" dirty="0"/>
              <a:t>(4, 0); </a:t>
            </a:r>
            <a:r>
              <a:rPr lang="en-US" dirty="0" err="1"/>
              <a:t>lcd.print</a:t>
            </a:r>
            <a:r>
              <a:rPr lang="en-US" dirty="0"/>
              <a:t>("-");</a:t>
            </a:r>
          </a:p>
          <a:p>
            <a:r>
              <a:rPr lang="en-US" dirty="0"/>
              <a:t>  // then the month</a:t>
            </a:r>
          </a:p>
          <a:p>
            <a:r>
              <a:rPr lang="en-US" dirty="0"/>
              <a:t>  </a:t>
            </a:r>
            <a:r>
              <a:rPr lang="en-US" dirty="0" err="1"/>
              <a:t>Serial.print</a:t>
            </a:r>
            <a:r>
              <a:rPr lang="en-US" dirty="0"/>
              <a:t>(</a:t>
            </a:r>
            <a:r>
              <a:rPr lang="en-US" dirty="0" err="1"/>
              <a:t>Clock.getMonth</a:t>
            </a:r>
            <a:r>
              <a:rPr lang="en-US" dirty="0"/>
              <a:t>(Century), DEC); </a:t>
            </a:r>
            <a:r>
              <a:rPr lang="en-US" dirty="0" err="1"/>
              <a:t>lcd.setCursor</a:t>
            </a:r>
            <a:r>
              <a:rPr lang="en-US" dirty="0"/>
              <a:t>(5, 0);</a:t>
            </a:r>
          </a:p>
          <a:p>
            <a:endParaRPr lang="en-US" dirty="0"/>
          </a:p>
          <a:p>
            <a:r>
              <a:rPr lang="en-US" dirty="0"/>
              <a:t>  switch (</a:t>
            </a:r>
            <a:r>
              <a:rPr lang="en-US" dirty="0" err="1"/>
              <a:t>Clock.getMonth</a:t>
            </a:r>
            <a:r>
              <a:rPr lang="en-US" dirty="0"/>
              <a:t>(Century)) {</a:t>
            </a:r>
          </a:p>
          <a:p>
            <a:r>
              <a:rPr lang="en-US" dirty="0"/>
              <a:t>    case 1:  </a:t>
            </a:r>
            <a:r>
              <a:rPr lang="en-US" dirty="0" err="1"/>
              <a:t>lcd.print</a:t>
            </a:r>
            <a:r>
              <a:rPr lang="en-US" dirty="0"/>
              <a:t>("Jan"); break;</a:t>
            </a:r>
          </a:p>
          <a:p>
            <a:r>
              <a:rPr lang="en-US" dirty="0"/>
              <a:t>    case 2:  </a:t>
            </a:r>
            <a:r>
              <a:rPr lang="en-US" dirty="0" err="1"/>
              <a:t>lcd.print</a:t>
            </a:r>
            <a:r>
              <a:rPr lang="en-US" dirty="0"/>
              <a:t>("Feb"); break;</a:t>
            </a:r>
          </a:p>
          <a:p>
            <a:r>
              <a:rPr lang="en-US" dirty="0"/>
              <a:t>    case 3:  </a:t>
            </a:r>
            <a:r>
              <a:rPr lang="en-US" dirty="0" err="1"/>
              <a:t>lcd.print</a:t>
            </a:r>
            <a:r>
              <a:rPr lang="en-US" dirty="0"/>
              <a:t>("Mar"); break;</a:t>
            </a:r>
          </a:p>
          <a:p>
            <a:r>
              <a:rPr lang="en-US" dirty="0"/>
              <a:t>    case 4:  </a:t>
            </a:r>
            <a:r>
              <a:rPr lang="en-US" dirty="0" err="1"/>
              <a:t>lcd.print</a:t>
            </a:r>
            <a:r>
              <a:rPr lang="en-US" dirty="0"/>
              <a:t>("Apr"); break;</a:t>
            </a:r>
          </a:p>
          <a:p>
            <a:r>
              <a:rPr lang="en-US" dirty="0"/>
              <a:t>    case 5:  </a:t>
            </a:r>
            <a:r>
              <a:rPr lang="en-US" dirty="0" err="1"/>
              <a:t>lcd.print</a:t>
            </a:r>
            <a:r>
              <a:rPr lang="en-US" dirty="0"/>
              <a:t>("May"); break;</a:t>
            </a:r>
          </a:p>
          <a:p>
            <a:r>
              <a:rPr lang="en-US" dirty="0"/>
              <a:t>    case 6:  </a:t>
            </a:r>
            <a:r>
              <a:rPr lang="en-US" dirty="0" err="1"/>
              <a:t>lcd.print</a:t>
            </a:r>
            <a:r>
              <a:rPr lang="en-US" dirty="0"/>
              <a:t>("Jun"); break;</a:t>
            </a:r>
          </a:p>
          <a:p>
            <a:r>
              <a:rPr lang="en-US" dirty="0"/>
              <a:t>    case 7:  </a:t>
            </a:r>
            <a:r>
              <a:rPr lang="en-US" dirty="0" err="1"/>
              <a:t>lcd.print</a:t>
            </a:r>
            <a:r>
              <a:rPr lang="en-US" dirty="0"/>
              <a:t>("Jul"); break;</a:t>
            </a:r>
          </a:p>
          <a:p>
            <a:r>
              <a:rPr lang="en-US" dirty="0"/>
              <a:t>    case 8:  </a:t>
            </a:r>
            <a:r>
              <a:rPr lang="en-US" dirty="0" err="1"/>
              <a:t>lcd.print</a:t>
            </a:r>
            <a:r>
              <a:rPr lang="en-US" dirty="0"/>
              <a:t>("Aug"); break;</a:t>
            </a:r>
          </a:p>
          <a:p>
            <a:r>
              <a:rPr lang="en-US" dirty="0"/>
              <a:t>    case 9:  </a:t>
            </a:r>
            <a:r>
              <a:rPr lang="en-US" dirty="0" err="1"/>
              <a:t>lcd.print</a:t>
            </a:r>
            <a:r>
              <a:rPr lang="en-US" dirty="0"/>
              <a:t>("Sept"); break;</a:t>
            </a:r>
          </a:p>
          <a:p>
            <a:r>
              <a:rPr lang="en-US" dirty="0"/>
              <a:t>    case 10: </a:t>
            </a:r>
            <a:r>
              <a:rPr lang="en-US" dirty="0" err="1"/>
              <a:t>lcd.print</a:t>
            </a:r>
            <a:r>
              <a:rPr lang="en-US" dirty="0"/>
              <a:t>("Oct"); break;</a:t>
            </a:r>
          </a:p>
          <a:p>
            <a:r>
              <a:rPr lang="en-US" dirty="0"/>
              <a:t>    case 11: </a:t>
            </a:r>
            <a:r>
              <a:rPr lang="en-US" dirty="0" err="1"/>
              <a:t>lcd.print</a:t>
            </a:r>
            <a:r>
              <a:rPr lang="en-US" dirty="0"/>
              <a:t>("Nov"); break;</a:t>
            </a:r>
          </a:p>
          <a:p>
            <a:r>
              <a:rPr lang="en-US" dirty="0"/>
              <a:t>    case 12: </a:t>
            </a:r>
            <a:r>
              <a:rPr lang="en-US" dirty="0" err="1"/>
              <a:t>lcd.print</a:t>
            </a:r>
            <a:r>
              <a:rPr lang="en-US" dirty="0"/>
              <a:t>("Dec"); break;</a:t>
            </a:r>
          </a:p>
          <a:p>
            <a:r>
              <a:rPr lang="en-US" dirty="0"/>
              <a:t>    default: </a:t>
            </a:r>
            <a:r>
              <a:rPr lang="en-US" dirty="0" err="1"/>
              <a:t>lcd.print</a:t>
            </a:r>
            <a:r>
              <a:rPr lang="en-US" dirty="0"/>
              <a:t>("???"); break;</a:t>
            </a:r>
          </a:p>
          <a:p>
            <a:r>
              <a:rPr lang="en-US" dirty="0"/>
              <a:t>  }</a:t>
            </a:r>
          </a:p>
          <a:p>
            <a:endParaRPr lang="en-US" dirty="0"/>
          </a:p>
          <a:p>
            <a:r>
              <a:rPr lang="en-US" dirty="0"/>
              <a:t>  </a:t>
            </a:r>
            <a:r>
              <a:rPr lang="en-US" dirty="0" err="1"/>
              <a:t>Serial.print</a:t>
            </a:r>
            <a:r>
              <a:rPr lang="en-US" dirty="0"/>
              <a:t>(' '); </a:t>
            </a:r>
            <a:r>
              <a:rPr lang="en-US" dirty="0" err="1"/>
              <a:t>lcd.setCursor</a:t>
            </a:r>
            <a:r>
              <a:rPr lang="en-US" dirty="0"/>
              <a:t>(8, 0); </a:t>
            </a:r>
            <a:r>
              <a:rPr lang="en-US" dirty="0" err="1"/>
              <a:t>lcd.print</a:t>
            </a:r>
            <a:r>
              <a:rPr lang="en-US" dirty="0"/>
              <a:t>("-");</a:t>
            </a:r>
          </a:p>
          <a:p>
            <a:r>
              <a:rPr lang="en-US" dirty="0"/>
              <a:t>  // then the date</a:t>
            </a:r>
          </a:p>
          <a:p>
            <a:r>
              <a:rPr lang="en-US" dirty="0"/>
              <a:t>  </a:t>
            </a:r>
            <a:r>
              <a:rPr lang="en-US" dirty="0" err="1"/>
              <a:t>Serial.print</a:t>
            </a:r>
            <a:r>
              <a:rPr lang="en-US" dirty="0"/>
              <a:t>(</a:t>
            </a:r>
            <a:r>
              <a:rPr lang="en-US" dirty="0" err="1"/>
              <a:t>Clock.getDate</a:t>
            </a:r>
            <a:r>
              <a:rPr lang="en-US" dirty="0"/>
              <a:t>(), DEC); </a:t>
            </a:r>
            <a:r>
              <a:rPr lang="en-US" dirty="0" err="1"/>
              <a:t>lcd.setCursor</a:t>
            </a:r>
            <a:r>
              <a:rPr lang="en-US" dirty="0"/>
              <a:t>(9, 0); </a:t>
            </a:r>
            <a:r>
              <a:rPr lang="en-US" dirty="0" err="1"/>
              <a:t>lcd.print</a:t>
            </a:r>
            <a:r>
              <a:rPr lang="en-US" dirty="0"/>
              <a:t>(</a:t>
            </a:r>
            <a:r>
              <a:rPr lang="en-US" dirty="0" err="1"/>
              <a:t>Clock.getDate</a:t>
            </a:r>
            <a:r>
              <a:rPr lang="en-US" dirty="0"/>
              <a:t>());</a:t>
            </a:r>
          </a:p>
          <a:p>
            <a:r>
              <a:rPr lang="en-US" dirty="0"/>
              <a:t>  </a:t>
            </a:r>
            <a:r>
              <a:rPr lang="en-US" dirty="0" err="1"/>
              <a:t>Serial.print</a:t>
            </a:r>
            <a:r>
              <a:rPr lang="en-US" dirty="0"/>
              <a:t>(' '); </a:t>
            </a:r>
            <a:r>
              <a:rPr lang="en-US" dirty="0" err="1"/>
              <a:t>lcd.setCursor</a:t>
            </a:r>
            <a:r>
              <a:rPr lang="en-US" dirty="0"/>
              <a:t>(11, 0); </a:t>
            </a:r>
            <a:r>
              <a:rPr lang="en-US" dirty="0" err="1"/>
              <a:t>lcd.print</a:t>
            </a:r>
            <a:r>
              <a:rPr lang="en-US" dirty="0"/>
              <a:t>(",");</a:t>
            </a:r>
          </a:p>
          <a:p>
            <a:r>
              <a:rPr lang="en-US" dirty="0"/>
              <a:t>  // and the day of the week</a:t>
            </a:r>
          </a:p>
          <a:p>
            <a:r>
              <a:rPr lang="en-US" dirty="0"/>
              <a:t>  </a:t>
            </a:r>
            <a:r>
              <a:rPr lang="en-US" dirty="0" err="1"/>
              <a:t>Serial.print</a:t>
            </a:r>
            <a:r>
              <a:rPr lang="en-US" dirty="0"/>
              <a:t>(</a:t>
            </a:r>
            <a:r>
              <a:rPr lang="en-US" dirty="0" err="1"/>
              <a:t>Clock.getDoW</a:t>
            </a:r>
            <a:r>
              <a:rPr lang="en-US" dirty="0"/>
              <a:t>(), DEC); </a:t>
            </a:r>
            <a:r>
              <a:rPr lang="en-US" dirty="0" err="1"/>
              <a:t>lcd.setCursor</a:t>
            </a:r>
            <a:r>
              <a:rPr lang="en-US" dirty="0"/>
              <a:t>(12, 0);</a:t>
            </a:r>
          </a:p>
          <a:p>
            <a:endParaRPr lang="en-US" dirty="0"/>
          </a:p>
          <a:p>
            <a:r>
              <a:rPr lang="en-US" dirty="0"/>
              <a:t>  switch (</a:t>
            </a:r>
            <a:r>
              <a:rPr lang="en-US" dirty="0" err="1"/>
              <a:t>Clock.getDoW</a:t>
            </a:r>
            <a:r>
              <a:rPr lang="en-US" dirty="0"/>
              <a:t>()) {</a:t>
            </a:r>
          </a:p>
          <a:p>
            <a:r>
              <a:rPr lang="en-US" dirty="0"/>
              <a:t>    case 1:  </a:t>
            </a:r>
            <a:r>
              <a:rPr lang="en-US" dirty="0" err="1"/>
              <a:t>lcd.print</a:t>
            </a:r>
            <a:r>
              <a:rPr lang="en-US" dirty="0"/>
              <a:t>("Mon"); break;</a:t>
            </a:r>
          </a:p>
          <a:p>
            <a:r>
              <a:rPr lang="en-US" dirty="0"/>
              <a:t>    case 2:  </a:t>
            </a:r>
            <a:r>
              <a:rPr lang="en-US" dirty="0" err="1"/>
              <a:t>lcd.print</a:t>
            </a:r>
            <a:r>
              <a:rPr lang="en-US" dirty="0"/>
              <a:t>("Tue"); break;</a:t>
            </a:r>
          </a:p>
          <a:p>
            <a:r>
              <a:rPr lang="en-US" dirty="0"/>
              <a:t>    case 3:  </a:t>
            </a:r>
            <a:r>
              <a:rPr lang="en-US" dirty="0" err="1"/>
              <a:t>lcd.print</a:t>
            </a:r>
            <a:r>
              <a:rPr lang="en-US" dirty="0"/>
              <a:t>("Wed"); break;</a:t>
            </a:r>
          </a:p>
          <a:p>
            <a:r>
              <a:rPr lang="en-US" dirty="0"/>
              <a:t>    case 4:  </a:t>
            </a:r>
            <a:r>
              <a:rPr lang="en-US" dirty="0" err="1"/>
              <a:t>lcd.print</a:t>
            </a:r>
            <a:r>
              <a:rPr lang="en-US" dirty="0"/>
              <a:t>("Thu"); break;</a:t>
            </a:r>
          </a:p>
          <a:p>
            <a:r>
              <a:rPr lang="en-US" dirty="0"/>
              <a:t>    case 5:  </a:t>
            </a:r>
            <a:r>
              <a:rPr lang="en-US" dirty="0" err="1"/>
              <a:t>lcd.print</a:t>
            </a:r>
            <a:r>
              <a:rPr lang="en-US" dirty="0"/>
              <a:t>("Fri"); break;</a:t>
            </a:r>
          </a:p>
          <a:p>
            <a:r>
              <a:rPr lang="en-US" dirty="0"/>
              <a:t>    case 6:  </a:t>
            </a:r>
            <a:r>
              <a:rPr lang="en-US" dirty="0" err="1"/>
              <a:t>lcd.print</a:t>
            </a:r>
            <a:r>
              <a:rPr lang="en-US" dirty="0"/>
              <a:t>("Sat"); break;</a:t>
            </a:r>
          </a:p>
          <a:p>
            <a:r>
              <a:rPr lang="en-US" dirty="0"/>
              <a:t>    case 7:  </a:t>
            </a:r>
            <a:r>
              <a:rPr lang="en-US" dirty="0" err="1"/>
              <a:t>lcd.print</a:t>
            </a:r>
            <a:r>
              <a:rPr lang="en-US" dirty="0"/>
              <a:t>("Sun"); break;</a:t>
            </a:r>
          </a:p>
          <a:p>
            <a:r>
              <a:rPr lang="en-US" dirty="0"/>
              <a:t>    default: </a:t>
            </a:r>
            <a:r>
              <a:rPr lang="en-US" dirty="0" err="1"/>
              <a:t>lcd.print</a:t>
            </a:r>
            <a:r>
              <a:rPr lang="en-US" dirty="0"/>
              <a:t>("???"); break;</a:t>
            </a:r>
          </a:p>
          <a:p>
            <a:r>
              <a:rPr lang="en-US" dirty="0"/>
              <a:t>  }</a:t>
            </a:r>
          </a:p>
          <a:p>
            <a:r>
              <a:rPr lang="en-US" dirty="0"/>
              <a:t>  </a:t>
            </a:r>
            <a:r>
              <a:rPr lang="en-US" dirty="0" err="1"/>
              <a:t>Serial.print</a:t>
            </a:r>
            <a:r>
              <a:rPr lang="en-US" dirty="0"/>
              <a:t>(' ');</a:t>
            </a:r>
          </a:p>
          <a:p>
            <a:r>
              <a:rPr lang="en-US" dirty="0"/>
              <a:t>  // Finally the hour, minute, and second</a:t>
            </a:r>
          </a:p>
          <a:p>
            <a:r>
              <a:rPr lang="en-US" dirty="0"/>
              <a:t>  </a:t>
            </a:r>
            <a:r>
              <a:rPr lang="en-US" dirty="0" err="1"/>
              <a:t>Serial.print</a:t>
            </a:r>
            <a:r>
              <a:rPr lang="en-US" dirty="0"/>
              <a:t>(</a:t>
            </a:r>
            <a:r>
              <a:rPr lang="en-US" dirty="0" err="1"/>
              <a:t>Clock.getHour</a:t>
            </a:r>
            <a:r>
              <a:rPr lang="en-US" dirty="0"/>
              <a:t>(h12, PM), DEC); </a:t>
            </a:r>
            <a:r>
              <a:rPr lang="en-US" dirty="0" err="1"/>
              <a:t>lcd.setCursor</a:t>
            </a:r>
            <a:r>
              <a:rPr lang="en-US" dirty="0"/>
              <a:t>(0, 1); </a:t>
            </a:r>
            <a:r>
              <a:rPr lang="en-US" dirty="0" err="1"/>
              <a:t>lcd.print</a:t>
            </a:r>
            <a:r>
              <a:rPr lang="en-US" dirty="0"/>
              <a:t>(</a:t>
            </a:r>
            <a:r>
              <a:rPr lang="en-US" dirty="0" err="1"/>
              <a:t>Clock.getHour</a:t>
            </a:r>
            <a:r>
              <a:rPr lang="en-US" dirty="0"/>
              <a:t>(h12, PM));</a:t>
            </a:r>
          </a:p>
          <a:p>
            <a:r>
              <a:rPr lang="en-US" dirty="0"/>
              <a:t>  </a:t>
            </a:r>
            <a:r>
              <a:rPr lang="en-US" dirty="0" err="1"/>
              <a:t>Serial.print</a:t>
            </a:r>
            <a:r>
              <a:rPr lang="en-US" dirty="0"/>
              <a:t>(' '); </a:t>
            </a:r>
            <a:r>
              <a:rPr lang="en-US" dirty="0" err="1"/>
              <a:t>lcd.setCursor</a:t>
            </a:r>
            <a:r>
              <a:rPr lang="en-US" dirty="0"/>
              <a:t>(2, 1); </a:t>
            </a:r>
            <a:r>
              <a:rPr lang="en-US" dirty="0" err="1"/>
              <a:t>lcd.print</a:t>
            </a:r>
            <a:r>
              <a:rPr lang="en-US" dirty="0"/>
              <a:t>(":");</a:t>
            </a:r>
          </a:p>
          <a:p>
            <a:r>
              <a:rPr lang="en-US" dirty="0"/>
              <a:t>  int minute = </a:t>
            </a:r>
            <a:r>
              <a:rPr lang="en-US" dirty="0" err="1"/>
              <a:t>Clock.getMinute</a:t>
            </a:r>
            <a:r>
              <a:rPr lang="en-US" dirty="0"/>
              <a:t>();</a:t>
            </a:r>
          </a:p>
          <a:p>
            <a:endParaRPr lang="en-US" dirty="0"/>
          </a:p>
          <a:p>
            <a:r>
              <a:rPr lang="en-US" dirty="0"/>
              <a:t>  //lcd print minute</a:t>
            </a:r>
          </a:p>
          <a:p>
            <a:r>
              <a:rPr lang="en-US" dirty="0"/>
              <a:t>  </a:t>
            </a:r>
            <a:r>
              <a:rPr lang="en-US" dirty="0" err="1"/>
              <a:t>Serial.print</a:t>
            </a:r>
            <a:r>
              <a:rPr lang="en-US" dirty="0"/>
              <a:t>(minute, DEC);</a:t>
            </a:r>
          </a:p>
          <a:p>
            <a:r>
              <a:rPr lang="en-US" dirty="0"/>
              <a:t>  if (minute &lt;= 9)</a:t>
            </a:r>
          </a:p>
          <a:p>
            <a:r>
              <a:rPr lang="en-US" dirty="0"/>
              <a:t>  { </a:t>
            </a:r>
            <a:r>
              <a:rPr lang="en-US" dirty="0" err="1"/>
              <a:t>lcd.setCursor</a:t>
            </a:r>
            <a:r>
              <a:rPr lang="en-US" dirty="0"/>
              <a:t>(3, 1);</a:t>
            </a:r>
          </a:p>
          <a:p>
            <a:r>
              <a:rPr lang="en-US" dirty="0"/>
              <a:t>    </a:t>
            </a:r>
            <a:r>
              <a:rPr lang="en-US" dirty="0" err="1"/>
              <a:t>lcd.print</a:t>
            </a:r>
            <a:r>
              <a:rPr lang="en-US" dirty="0"/>
              <a:t>("0");</a:t>
            </a:r>
          </a:p>
          <a:p>
            <a:r>
              <a:rPr lang="en-US" dirty="0"/>
              <a:t>    </a:t>
            </a:r>
            <a:r>
              <a:rPr lang="en-US" dirty="0" err="1"/>
              <a:t>lcd.setCursor</a:t>
            </a:r>
            <a:r>
              <a:rPr lang="en-US" dirty="0"/>
              <a:t>(4, 1);</a:t>
            </a:r>
          </a:p>
          <a:p>
            <a:r>
              <a:rPr lang="en-US" dirty="0"/>
              <a:t>    </a:t>
            </a:r>
            <a:r>
              <a:rPr lang="en-US" dirty="0" err="1"/>
              <a:t>lcd.print</a:t>
            </a:r>
            <a:r>
              <a:rPr lang="en-US" dirty="0"/>
              <a:t>(</a:t>
            </a:r>
            <a:r>
              <a:rPr lang="en-US" dirty="0" err="1"/>
              <a:t>Clock.getMinute</a:t>
            </a:r>
            <a:r>
              <a:rPr lang="en-US" dirty="0"/>
              <a:t>());</a:t>
            </a:r>
          </a:p>
          <a:p>
            <a:r>
              <a:rPr lang="en-US" dirty="0"/>
              <a:t>  }</a:t>
            </a:r>
          </a:p>
          <a:p>
            <a:r>
              <a:rPr lang="en-US" dirty="0"/>
              <a:t>  else</a:t>
            </a:r>
          </a:p>
          <a:p>
            <a:r>
              <a:rPr lang="en-US" dirty="0"/>
              <a:t>  { </a:t>
            </a:r>
            <a:r>
              <a:rPr lang="en-US" dirty="0" err="1"/>
              <a:t>lcd.setCursor</a:t>
            </a:r>
            <a:r>
              <a:rPr lang="en-US" dirty="0"/>
              <a:t>(3, 1);</a:t>
            </a:r>
          </a:p>
          <a:p>
            <a:r>
              <a:rPr lang="en-US" dirty="0"/>
              <a:t>    </a:t>
            </a:r>
            <a:r>
              <a:rPr lang="en-US" dirty="0" err="1"/>
              <a:t>lcd.print</a:t>
            </a:r>
            <a:r>
              <a:rPr lang="en-US" dirty="0"/>
              <a:t>(</a:t>
            </a:r>
            <a:r>
              <a:rPr lang="en-US" dirty="0" err="1"/>
              <a:t>Clock.getMinute</a:t>
            </a:r>
            <a:r>
              <a:rPr lang="en-US" dirty="0"/>
              <a:t>());</a:t>
            </a:r>
          </a:p>
          <a:p>
            <a:r>
              <a:rPr lang="en-US" dirty="0"/>
              <a:t>  }</a:t>
            </a:r>
          </a:p>
          <a:p>
            <a:endParaRPr lang="en-US" dirty="0"/>
          </a:p>
          <a:p>
            <a:r>
              <a:rPr lang="en-US" dirty="0"/>
              <a:t>  </a:t>
            </a:r>
            <a:r>
              <a:rPr lang="en-US" dirty="0" err="1"/>
              <a:t>Serial.print</a:t>
            </a:r>
            <a:r>
              <a:rPr lang="en-US" dirty="0"/>
              <a:t>(' '); </a:t>
            </a:r>
            <a:r>
              <a:rPr lang="en-US" dirty="0" err="1"/>
              <a:t>lcd.setCursor</a:t>
            </a:r>
            <a:r>
              <a:rPr lang="en-US" dirty="0"/>
              <a:t>(5, 1); </a:t>
            </a:r>
            <a:r>
              <a:rPr lang="en-US" dirty="0" err="1"/>
              <a:t>lcd.print</a:t>
            </a:r>
            <a:r>
              <a:rPr lang="en-US" dirty="0"/>
              <a:t>(":");</a:t>
            </a:r>
          </a:p>
          <a:p>
            <a:r>
              <a:rPr lang="en-US" dirty="0"/>
              <a:t>  </a:t>
            </a:r>
            <a:r>
              <a:rPr lang="en-US" dirty="0" err="1"/>
              <a:t>Serial.print</a:t>
            </a:r>
            <a:r>
              <a:rPr lang="en-US" dirty="0"/>
              <a:t>(</a:t>
            </a:r>
            <a:r>
              <a:rPr lang="en-US" dirty="0" err="1"/>
              <a:t>Clock.getSecond</a:t>
            </a:r>
            <a:r>
              <a:rPr lang="en-US" dirty="0"/>
              <a:t>(), DEC); </a:t>
            </a:r>
            <a:r>
              <a:rPr lang="en-US" dirty="0" err="1"/>
              <a:t>lcd.setCursor</a:t>
            </a:r>
            <a:r>
              <a:rPr lang="en-US" dirty="0"/>
              <a:t>(6, 1); </a:t>
            </a:r>
            <a:r>
              <a:rPr lang="en-US" dirty="0" err="1"/>
              <a:t>lcd.print</a:t>
            </a:r>
            <a:r>
              <a:rPr lang="en-US" dirty="0"/>
              <a:t>(</a:t>
            </a:r>
            <a:r>
              <a:rPr lang="en-US" dirty="0" err="1"/>
              <a:t>Clock.getSecond</a:t>
            </a:r>
            <a:r>
              <a:rPr lang="en-US" dirty="0"/>
              <a:t>());</a:t>
            </a:r>
          </a:p>
          <a:p>
            <a:r>
              <a:rPr lang="en-US" dirty="0"/>
              <a:t>  // Add AM/PM indicator</a:t>
            </a:r>
          </a:p>
          <a:p>
            <a:r>
              <a:rPr lang="en-US" dirty="0"/>
              <a:t>  if (h12) {</a:t>
            </a:r>
          </a:p>
          <a:p>
            <a:r>
              <a:rPr lang="en-US" dirty="0"/>
              <a:t>    if (PM) {</a:t>
            </a:r>
          </a:p>
          <a:p>
            <a:r>
              <a:rPr lang="en-US" dirty="0"/>
              <a:t>      </a:t>
            </a:r>
            <a:r>
              <a:rPr lang="en-US" dirty="0" err="1"/>
              <a:t>Serial.print</a:t>
            </a:r>
            <a:r>
              <a:rPr lang="en-US" dirty="0"/>
              <a:t>(" PM ");</a:t>
            </a:r>
          </a:p>
          <a:p>
            <a:r>
              <a:rPr lang="en-US" dirty="0"/>
              <a:t>    } else {</a:t>
            </a:r>
          </a:p>
          <a:p>
            <a:r>
              <a:rPr lang="en-US" dirty="0"/>
              <a:t>      </a:t>
            </a:r>
            <a:r>
              <a:rPr lang="en-US" dirty="0" err="1"/>
              <a:t>Serial.print</a:t>
            </a:r>
            <a:r>
              <a:rPr lang="en-US" dirty="0"/>
              <a:t>(" AM ");</a:t>
            </a:r>
          </a:p>
          <a:p>
            <a:r>
              <a:rPr lang="en-US" dirty="0"/>
              <a:t>    }</a:t>
            </a:r>
          </a:p>
          <a:p>
            <a:r>
              <a:rPr lang="en-US" dirty="0"/>
              <a:t>  } else {</a:t>
            </a:r>
          </a:p>
          <a:p>
            <a:r>
              <a:rPr lang="en-US" dirty="0"/>
              <a:t>    </a:t>
            </a:r>
            <a:r>
              <a:rPr lang="en-US" dirty="0" err="1"/>
              <a:t>Serial.print</a:t>
            </a:r>
            <a:r>
              <a:rPr lang="en-US" dirty="0"/>
              <a:t>(" 24h ");</a:t>
            </a:r>
          </a:p>
          <a:p>
            <a:r>
              <a:rPr lang="en-US" dirty="0"/>
              <a:t>  }</a:t>
            </a:r>
          </a:p>
          <a:p>
            <a:r>
              <a:rPr lang="en-US" dirty="0"/>
              <a:t>  // Display the temperature</a:t>
            </a:r>
          </a:p>
          <a:p>
            <a:r>
              <a:rPr lang="en-US" dirty="0"/>
              <a:t>  </a:t>
            </a:r>
            <a:r>
              <a:rPr lang="en-US" dirty="0" err="1"/>
              <a:t>Serial.print</a:t>
            </a:r>
            <a:r>
              <a:rPr lang="en-US" dirty="0"/>
              <a:t>("T=");</a:t>
            </a:r>
          </a:p>
          <a:p>
            <a:r>
              <a:rPr lang="en-US" dirty="0"/>
              <a:t>  </a:t>
            </a:r>
            <a:r>
              <a:rPr lang="en-US" dirty="0" err="1"/>
              <a:t>Serial.print</a:t>
            </a:r>
            <a:r>
              <a:rPr lang="en-US" dirty="0"/>
              <a:t>(</a:t>
            </a:r>
            <a:r>
              <a:rPr lang="en-US" dirty="0" err="1"/>
              <a:t>Clock.getTemperature</a:t>
            </a:r>
            <a:r>
              <a:rPr lang="en-US" dirty="0"/>
              <a:t>(), 2);</a:t>
            </a:r>
          </a:p>
          <a:p>
            <a:r>
              <a:rPr lang="en-US" dirty="0"/>
              <a:t>  // Tell whether the time is (likely to be) valid</a:t>
            </a:r>
          </a:p>
          <a:p>
            <a:r>
              <a:rPr lang="en-US" dirty="0"/>
              <a:t>  if (</a:t>
            </a:r>
            <a:r>
              <a:rPr lang="en-US" dirty="0" err="1"/>
              <a:t>Clock.oscillatorCheck</a:t>
            </a:r>
            <a:r>
              <a:rPr lang="en-US" dirty="0"/>
              <a:t>()) {</a:t>
            </a:r>
          </a:p>
          <a:p>
            <a:r>
              <a:rPr lang="en-US" dirty="0"/>
              <a:t>    </a:t>
            </a:r>
            <a:r>
              <a:rPr lang="en-US" dirty="0" err="1"/>
              <a:t>Serial.print</a:t>
            </a:r>
            <a:r>
              <a:rPr lang="en-US" dirty="0"/>
              <a:t>(" O+");</a:t>
            </a:r>
          </a:p>
          <a:p>
            <a:r>
              <a:rPr lang="en-US" dirty="0"/>
              <a:t>  } else {</a:t>
            </a:r>
          </a:p>
          <a:p>
            <a:r>
              <a:rPr lang="en-US" dirty="0"/>
              <a:t>    </a:t>
            </a:r>
            <a:r>
              <a:rPr lang="en-US" dirty="0" err="1"/>
              <a:t>Serial.print</a:t>
            </a:r>
            <a:r>
              <a:rPr lang="en-US" dirty="0"/>
              <a:t>(" O-");</a:t>
            </a:r>
          </a:p>
          <a:p>
            <a:r>
              <a:rPr lang="en-US" dirty="0"/>
              <a:t>  }</a:t>
            </a:r>
          </a:p>
          <a:p>
            <a:r>
              <a:rPr lang="en-US" dirty="0"/>
              <a:t>  // Indicate whether an alarm went off</a:t>
            </a:r>
          </a:p>
          <a:p>
            <a:r>
              <a:rPr lang="en-US" dirty="0"/>
              <a:t>  if (</a:t>
            </a:r>
            <a:r>
              <a:rPr lang="en-US" dirty="0" err="1"/>
              <a:t>Clock.checkIfAlarm</a:t>
            </a:r>
            <a:r>
              <a:rPr lang="en-US" dirty="0"/>
              <a:t>(1)) {</a:t>
            </a:r>
          </a:p>
          <a:p>
            <a:r>
              <a:rPr lang="en-US" dirty="0"/>
              <a:t>    </a:t>
            </a:r>
            <a:r>
              <a:rPr lang="en-US" dirty="0" err="1"/>
              <a:t>Serial.print</a:t>
            </a:r>
            <a:r>
              <a:rPr lang="en-US" dirty="0"/>
              <a:t>(" A1!");</a:t>
            </a:r>
          </a:p>
          <a:p>
            <a:r>
              <a:rPr lang="en-US" dirty="0"/>
              <a:t>  }</a:t>
            </a:r>
          </a:p>
          <a:p>
            <a:r>
              <a:rPr lang="en-US" dirty="0"/>
              <a:t>  if (</a:t>
            </a:r>
            <a:r>
              <a:rPr lang="en-US" dirty="0" err="1"/>
              <a:t>Clock.checkIfAlarm</a:t>
            </a:r>
            <a:r>
              <a:rPr lang="en-US" dirty="0"/>
              <a:t>(2)) {</a:t>
            </a:r>
          </a:p>
          <a:p>
            <a:r>
              <a:rPr lang="en-US" dirty="0"/>
              <a:t>    </a:t>
            </a:r>
            <a:r>
              <a:rPr lang="en-US" dirty="0" err="1"/>
              <a:t>Serial.print</a:t>
            </a:r>
            <a:r>
              <a:rPr lang="en-US" dirty="0"/>
              <a:t>(" A2!");</a:t>
            </a:r>
          </a:p>
          <a:p>
            <a:r>
              <a:rPr lang="en-US" dirty="0"/>
              <a:t>  }</a:t>
            </a:r>
          </a:p>
          <a:p>
            <a:r>
              <a:rPr lang="en-US" dirty="0"/>
              <a:t>  // New line on display</a:t>
            </a:r>
          </a:p>
          <a:p>
            <a:r>
              <a:rPr lang="en-US" dirty="0"/>
              <a:t>  </a:t>
            </a:r>
            <a:r>
              <a:rPr lang="en-US" dirty="0" err="1"/>
              <a:t>Serial.print</a:t>
            </a:r>
            <a:r>
              <a:rPr lang="en-US" dirty="0"/>
              <a:t>('\n');</a:t>
            </a:r>
          </a:p>
          <a:p>
            <a:r>
              <a:rPr lang="en-US" dirty="0"/>
              <a:t>  // Display Alarm 1 information</a:t>
            </a:r>
          </a:p>
          <a:p>
            <a:r>
              <a:rPr lang="en-US" dirty="0"/>
              <a:t>  </a:t>
            </a:r>
            <a:r>
              <a:rPr lang="en-US" dirty="0" err="1"/>
              <a:t>Serial.print</a:t>
            </a:r>
            <a:r>
              <a:rPr lang="en-US" dirty="0"/>
              <a:t>("Alarm 1: ");</a:t>
            </a:r>
          </a:p>
          <a:p>
            <a:r>
              <a:rPr lang="en-US" dirty="0"/>
              <a:t>  Clock.getA1Time(</a:t>
            </a:r>
            <a:r>
              <a:rPr lang="en-US" dirty="0" err="1"/>
              <a:t>ADay</a:t>
            </a:r>
            <a:r>
              <a:rPr lang="en-US" dirty="0"/>
              <a:t>, </a:t>
            </a:r>
            <a:r>
              <a:rPr lang="en-US" dirty="0" err="1"/>
              <a:t>AHour</a:t>
            </a:r>
            <a:r>
              <a:rPr lang="en-US" dirty="0"/>
              <a:t>, </a:t>
            </a:r>
            <a:r>
              <a:rPr lang="en-US" dirty="0" err="1"/>
              <a:t>AMinute</a:t>
            </a:r>
            <a:r>
              <a:rPr lang="en-US" dirty="0"/>
              <a:t>, </a:t>
            </a:r>
            <a:r>
              <a:rPr lang="en-US" dirty="0" err="1"/>
              <a:t>ASecond</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a:t>
            </a:r>
            <a:r>
              <a:rPr lang="en-US" dirty="0" err="1"/>
              <a:t>Serial.print</a:t>
            </a:r>
            <a:r>
              <a:rPr lang="en-US" dirty="0"/>
              <a:t>(" </a:t>
            </a:r>
            <a:r>
              <a:rPr lang="en-US" dirty="0" err="1"/>
              <a:t>DoW</a:t>
            </a:r>
            <a:r>
              <a:rPr lang="en-US" dirty="0"/>
              <a:t>");</a:t>
            </a:r>
          </a:p>
          <a:p>
            <a:r>
              <a:rPr lang="en-US" dirty="0"/>
              <a:t>  } else {</a:t>
            </a:r>
          </a:p>
          <a:p>
            <a:r>
              <a:rPr lang="en-US" dirty="0"/>
              <a:t>    </a:t>
            </a:r>
            <a:r>
              <a:rPr lang="en-US" dirty="0" err="1"/>
              <a:t>Serial.print</a:t>
            </a:r>
            <a:r>
              <a:rPr lang="en-US" dirty="0"/>
              <a:t>(" Date");</a:t>
            </a:r>
          </a:p>
          <a:p>
            <a:r>
              <a:rPr lang="en-US" dirty="0"/>
              <a:t>  }</a:t>
            </a:r>
          </a:p>
          <a:p>
            <a:r>
              <a:rPr lang="en-US" dirty="0"/>
              <a:t>  </a:t>
            </a:r>
            <a:r>
              <a:rPr lang="en-US" dirty="0" err="1"/>
              <a:t>Serial.print</a:t>
            </a:r>
            <a:r>
              <a:rPr lang="en-US" dirty="0"/>
              <a:t>(' ');</a:t>
            </a:r>
          </a:p>
          <a:p>
            <a:r>
              <a:rPr lang="en-US" dirty="0"/>
              <a:t>  </a:t>
            </a:r>
            <a:r>
              <a:rPr lang="en-US" dirty="0" err="1"/>
              <a:t>Serial.print</a:t>
            </a:r>
            <a:r>
              <a:rPr lang="en-US" dirty="0"/>
              <a:t>(</a:t>
            </a:r>
            <a:r>
              <a:rPr lang="en-US" dirty="0" err="1"/>
              <a:t>AHour</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AMinute</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ASecond</a:t>
            </a:r>
            <a:r>
              <a:rPr lang="en-US" dirty="0"/>
              <a:t>, DEC);</a:t>
            </a:r>
          </a:p>
          <a:p>
            <a:r>
              <a:rPr lang="en-US" dirty="0"/>
              <a:t>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a:t>
            </a:r>
            <a:r>
              <a:rPr lang="en-US" dirty="0" err="1"/>
              <a:t>Serial.print</a:t>
            </a:r>
            <a:r>
              <a:rPr lang="en-US" dirty="0"/>
              <a:t>('pm ');</a:t>
            </a:r>
          </a:p>
          <a:p>
            <a:r>
              <a:rPr lang="en-US" dirty="0"/>
              <a:t>    } else {</a:t>
            </a:r>
          </a:p>
          <a:p>
            <a:r>
              <a:rPr lang="en-US" dirty="0"/>
              <a:t>      </a:t>
            </a:r>
            <a:r>
              <a:rPr lang="en-US" dirty="0" err="1"/>
              <a:t>Serial.print</a:t>
            </a:r>
            <a:r>
              <a:rPr lang="en-US" dirty="0"/>
              <a:t>('am ');</a:t>
            </a:r>
          </a:p>
          <a:p>
            <a:r>
              <a:rPr lang="en-US" dirty="0"/>
              <a:t>    }</a:t>
            </a:r>
          </a:p>
          <a:p>
            <a:r>
              <a:rPr lang="en-US" dirty="0"/>
              <a:t>  }</a:t>
            </a:r>
          </a:p>
          <a:p>
            <a:r>
              <a:rPr lang="en-US" dirty="0"/>
              <a:t>  if (</a:t>
            </a:r>
            <a:r>
              <a:rPr lang="en-US" dirty="0" err="1"/>
              <a:t>Clock.checkAlarmEnabled</a:t>
            </a:r>
            <a:r>
              <a:rPr lang="en-US" dirty="0"/>
              <a:t>(1)) {</a:t>
            </a:r>
          </a:p>
          <a:p>
            <a:r>
              <a:rPr lang="en-US" dirty="0"/>
              <a:t>    </a:t>
            </a:r>
            <a:r>
              <a:rPr lang="en-US" dirty="0" err="1"/>
              <a:t>Serial.print</a:t>
            </a:r>
            <a:r>
              <a:rPr lang="en-US" dirty="0"/>
              <a:t>("enabled");</a:t>
            </a:r>
          </a:p>
          <a:p>
            <a:r>
              <a:rPr lang="en-US" dirty="0"/>
              <a:t>  }</a:t>
            </a:r>
          </a:p>
          <a:p>
            <a:r>
              <a:rPr lang="en-US" dirty="0"/>
              <a:t>  </a:t>
            </a:r>
            <a:r>
              <a:rPr lang="en-US" dirty="0" err="1"/>
              <a:t>Serial.print</a:t>
            </a:r>
            <a:r>
              <a:rPr lang="en-US" dirty="0"/>
              <a:t>('\n');</a:t>
            </a:r>
          </a:p>
          <a:p>
            <a:r>
              <a:rPr lang="en-US" dirty="0"/>
              <a:t>  // Display Alarm 2 information</a:t>
            </a:r>
          </a:p>
          <a:p>
            <a:r>
              <a:rPr lang="en-US" dirty="0"/>
              <a:t>  </a:t>
            </a:r>
            <a:r>
              <a:rPr lang="en-US" dirty="0" err="1"/>
              <a:t>Serial.print</a:t>
            </a:r>
            <a:r>
              <a:rPr lang="en-US" dirty="0"/>
              <a:t>("Alarm 2: ");</a:t>
            </a:r>
          </a:p>
          <a:p>
            <a:r>
              <a:rPr lang="en-US" dirty="0"/>
              <a:t>  Clock.getA2Time(</a:t>
            </a:r>
            <a:r>
              <a:rPr lang="en-US" dirty="0" err="1"/>
              <a:t>ADay</a:t>
            </a:r>
            <a:r>
              <a:rPr lang="en-US" dirty="0"/>
              <a:t>, </a:t>
            </a:r>
            <a:r>
              <a:rPr lang="en-US" dirty="0" err="1"/>
              <a:t>AHour</a:t>
            </a:r>
            <a:r>
              <a:rPr lang="en-US" dirty="0"/>
              <a:t>, </a:t>
            </a:r>
            <a:r>
              <a:rPr lang="en-US" dirty="0" err="1"/>
              <a:t>AMinute</a:t>
            </a:r>
            <a:r>
              <a:rPr lang="en-US" dirty="0"/>
              <a:t>, </a:t>
            </a:r>
            <a:r>
              <a:rPr lang="en-US" dirty="0" err="1"/>
              <a:t>ABits</a:t>
            </a:r>
            <a:r>
              <a:rPr lang="en-US" dirty="0"/>
              <a:t>, </a:t>
            </a:r>
            <a:r>
              <a:rPr lang="en-US" dirty="0" err="1"/>
              <a:t>ADy</a:t>
            </a:r>
            <a:r>
              <a:rPr lang="en-US" dirty="0"/>
              <a:t>, A12h, </a:t>
            </a:r>
            <a:r>
              <a:rPr lang="en-US" dirty="0" err="1"/>
              <a:t>Apm</a:t>
            </a:r>
            <a:r>
              <a:rPr lang="en-US" dirty="0"/>
              <a:t>);</a:t>
            </a:r>
          </a:p>
          <a:p>
            <a:r>
              <a:rPr lang="en-US" dirty="0"/>
              <a:t>  </a:t>
            </a:r>
            <a:r>
              <a:rPr lang="en-US" dirty="0" err="1"/>
              <a:t>Serial.print</a:t>
            </a:r>
            <a:r>
              <a:rPr lang="en-US" dirty="0"/>
              <a:t>(</a:t>
            </a:r>
            <a:r>
              <a:rPr lang="en-US" dirty="0" err="1"/>
              <a:t>ADay</a:t>
            </a:r>
            <a:r>
              <a:rPr lang="en-US" dirty="0"/>
              <a:t>, DEC);</a:t>
            </a:r>
          </a:p>
          <a:p>
            <a:r>
              <a:rPr lang="en-US" dirty="0"/>
              <a:t>  if (</a:t>
            </a:r>
            <a:r>
              <a:rPr lang="en-US" dirty="0" err="1"/>
              <a:t>ADy</a:t>
            </a:r>
            <a:r>
              <a:rPr lang="en-US" dirty="0"/>
              <a:t>) {</a:t>
            </a:r>
          </a:p>
          <a:p>
            <a:r>
              <a:rPr lang="en-US" dirty="0"/>
              <a:t>    </a:t>
            </a:r>
            <a:r>
              <a:rPr lang="en-US" dirty="0" err="1"/>
              <a:t>Serial.print</a:t>
            </a:r>
            <a:r>
              <a:rPr lang="en-US" dirty="0"/>
              <a:t>(" </a:t>
            </a:r>
            <a:r>
              <a:rPr lang="en-US" dirty="0" err="1"/>
              <a:t>DoW</a:t>
            </a:r>
            <a:r>
              <a:rPr lang="en-US" dirty="0"/>
              <a:t>");</a:t>
            </a:r>
          </a:p>
          <a:p>
            <a:r>
              <a:rPr lang="en-US" dirty="0"/>
              <a:t>  } else {</a:t>
            </a:r>
          </a:p>
          <a:p>
            <a:r>
              <a:rPr lang="en-US" dirty="0"/>
              <a:t>    </a:t>
            </a:r>
            <a:r>
              <a:rPr lang="en-US" dirty="0" err="1"/>
              <a:t>Serial.print</a:t>
            </a:r>
            <a:r>
              <a:rPr lang="en-US" dirty="0"/>
              <a:t>(" Date");</a:t>
            </a:r>
          </a:p>
          <a:p>
            <a:r>
              <a:rPr lang="en-US" dirty="0"/>
              <a:t>  }</a:t>
            </a:r>
          </a:p>
          <a:p>
            <a:r>
              <a:rPr lang="en-US" dirty="0"/>
              <a:t>  </a:t>
            </a:r>
            <a:r>
              <a:rPr lang="en-US" dirty="0" err="1"/>
              <a:t>Serial.print</a:t>
            </a:r>
            <a:r>
              <a:rPr lang="en-US" dirty="0"/>
              <a:t>(' ');</a:t>
            </a:r>
          </a:p>
          <a:p>
            <a:r>
              <a:rPr lang="en-US" dirty="0"/>
              <a:t>  </a:t>
            </a:r>
            <a:r>
              <a:rPr lang="en-US" dirty="0" err="1"/>
              <a:t>Serial.print</a:t>
            </a:r>
            <a:r>
              <a:rPr lang="en-US" dirty="0"/>
              <a:t>(</a:t>
            </a:r>
            <a:r>
              <a:rPr lang="en-US" dirty="0" err="1"/>
              <a:t>AHour</a:t>
            </a:r>
            <a:r>
              <a:rPr lang="en-US" dirty="0"/>
              <a:t>, DEC);</a:t>
            </a:r>
          </a:p>
          <a:p>
            <a:r>
              <a:rPr lang="en-US" dirty="0"/>
              <a:t>  </a:t>
            </a:r>
            <a:r>
              <a:rPr lang="en-US" dirty="0" err="1"/>
              <a:t>Serial.print</a:t>
            </a:r>
            <a:r>
              <a:rPr lang="en-US" dirty="0"/>
              <a:t>(' ');</a:t>
            </a:r>
          </a:p>
          <a:p>
            <a:r>
              <a:rPr lang="en-US" dirty="0"/>
              <a:t>  </a:t>
            </a:r>
            <a:r>
              <a:rPr lang="en-US" dirty="0" err="1"/>
              <a:t>Serial.print</a:t>
            </a:r>
            <a:r>
              <a:rPr lang="en-US" dirty="0"/>
              <a:t>(</a:t>
            </a:r>
            <a:r>
              <a:rPr lang="en-US" dirty="0" err="1"/>
              <a:t>AMinute</a:t>
            </a:r>
            <a:r>
              <a:rPr lang="en-US" dirty="0"/>
              <a:t>, DEC);</a:t>
            </a:r>
          </a:p>
          <a:p>
            <a:r>
              <a:rPr lang="en-US" dirty="0"/>
              <a:t>  </a:t>
            </a:r>
            <a:r>
              <a:rPr lang="en-US" dirty="0" err="1"/>
              <a:t>Serial.print</a:t>
            </a:r>
            <a:r>
              <a:rPr lang="en-US" dirty="0"/>
              <a:t>(' ');</a:t>
            </a:r>
          </a:p>
          <a:p>
            <a:r>
              <a:rPr lang="en-US" dirty="0"/>
              <a:t>  if (A12h) {</a:t>
            </a:r>
          </a:p>
          <a:p>
            <a:r>
              <a:rPr lang="en-US" dirty="0"/>
              <a:t>    if (</a:t>
            </a:r>
            <a:r>
              <a:rPr lang="en-US" dirty="0" err="1"/>
              <a:t>Apm</a:t>
            </a:r>
            <a:r>
              <a:rPr lang="en-US" dirty="0"/>
              <a:t>) {</a:t>
            </a:r>
          </a:p>
          <a:p>
            <a:r>
              <a:rPr lang="en-US" dirty="0"/>
              <a:t>      </a:t>
            </a:r>
            <a:r>
              <a:rPr lang="en-US" dirty="0" err="1"/>
              <a:t>Serial.print</a:t>
            </a:r>
            <a:r>
              <a:rPr lang="en-US" dirty="0"/>
              <a:t>('pm');</a:t>
            </a:r>
          </a:p>
          <a:p>
            <a:r>
              <a:rPr lang="en-US" dirty="0"/>
              <a:t>    } else {</a:t>
            </a:r>
          </a:p>
          <a:p>
            <a:r>
              <a:rPr lang="en-US" dirty="0"/>
              <a:t>      </a:t>
            </a:r>
            <a:r>
              <a:rPr lang="en-US" dirty="0" err="1"/>
              <a:t>Serial.print</a:t>
            </a:r>
            <a:r>
              <a:rPr lang="en-US" dirty="0"/>
              <a:t>('am');</a:t>
            </a:r>
          </a:p>
          <a:p>
            <a:r>
              <a:rPr lang="en-US" dirty="0"/>
              <a:t>    }</a:t>
            </a:r>
          </a:p>
          <a:p>
            <a:r>
              <a:rPr lang="en-US" dirty="0"/>
              <a:t>  }</a:t>
            </a:r>
          </a:p>
          <a:p>
            <a:r>
              <a:rPr lang="en-US" dirty="0"/>
              <a:t>  if (</a:t>
            </a:r>
            <a:r>
              <a:rPr lang="en-US" dirty="0" err="1"/>
              <a:t>Clock.checkAlarmEnabled</a:t>
            </a:r>
            <a:r>
              <a:rPr lang="en-US" dirty="0"/>
              <a:t>(2)) {</a:t>
            </a:r>
          </a:p>
          <a:p>
            <a:r>
              <a:rPr lang="en-US" dirty="0"/>
              <a:t>    </a:t>
            </a:r>
            <a:r>
              <a:rPr lang="en-US" dirty="0" err="1"/>
              <a:t>Serial.print</a:t>
            </a:r>
            <a:r>
              <a:rPr lang="en-US" dirty="0"/>
              <a:t>("enabled");</a:t>
            </a:r>
          </a:p>
          <a:p>
            <a:r>
              <a:rPr lang="en-US" dirty="0"/>
              <a:t>  }</a:t>
            </a:r>
          </a:p>
          <a:p>
            <a:r>
              <a:rPr lang="en-US" dirty="0"/>
              <a:t>  // display alarm bits</a:t>
            </a:r>
          </a:p>
          <a:p>
            <a:r>
              <a:rPr lang="en-US" dirty="0"/>
              <a:t>  </a:t>
            </a:r>
            <a:r>
              <a:rPr lang="en-US" dirty="0" err="1"/>
              <a:t>Serial.print</a:t>
            </a:r>
            <a:r>
              <a:rPr lang="en-US" dirty="0"/>
              <a:t>('\</a:t>
            </a:r>
            <a:r>
              <a:rPr lang="en-US" dirty="0" err="1"/>
              <a:t>nAlarm</a:t>
            </a:r>
            <a:r>
              <a:rPr lang="en-US" dirty="0"/>
              <a:t> bits: ');</a:t>
            </a:r>
          </a:p>
          <a:p>
            <a:r>
              <a:rPr lang="en-US" dirty="0"/>
              <a:t>  </a:t>
            </a:r>
            <a:r>
              <a:rPr lang="en-US" dirty="0" err="1"/>
              <a:t>Serial.print</a:t>
            </a:r>
            <a:r>
              <a:rPr lang="en-US" dirty="0"/>
              <a:t>(</a:t>
            </a:r>
            <a:r>
              <a:rPr lang="en-US" dirty="0" err="1"/>
              <a:t>ABits</a:t>
            </a:r>
            <a:r>
              <a:rPr lang="en-US" dirty="0"/>
              <a:t>, BIN);</a:t>
            </a:r>
          </a:p>
          <a:p>
            <a:endParaRPr lang="en-US" dirty="0"/>
          </a:p>
          <a:p>
            <a:r>
              <a:rPr lang="en-US" dirty="0"/>
              <a:t>  </a:t>
            </a:r>
            <a:r>
              <a:rPr lang="en-US" dirty="0" err="1"/>
              <a:t>Serial.print</a:t>
            </a:r>
            <a:r>
              <a:rPr lang="en-US" dirty="0"/>
              <a:t>('\n');</a:t>
            </a:r>
          </a:p>
          <a:p>
            <a:r>
              <a:rPr lang="en-US" dirty="0"/>
              <a:t>  </a:t>
            </a:r>
            <a:r>
              <a:rPr lang="en-US" dirty="0" err="1"/>
              <a:t>Serial.print</a:t>
            </a:r>
            <a:r>
              <a:rPr lang="en-US" dirty="0"/>
              <a:t>('\n');</a:t>
            </a:r>
          </a:p>
          <a:p>
            <a:r>
              <a:rPr lang="en-US" dirty="0"/>
              <a:t>  delay(1000);</a:t>
            </a:r>
          </a:p>
          <a:p>
            <a:r>
              <a:rPr lang="en-US" dirty="0"/>
              <a:t>}</a:t>
            </a:r>
          </a:p>
          <a:p>
            <a:endParaRPr lang="en-US" dirty="0"/>
          </a:p>
          <a:p>
            <a:endParaRPr lang="en-US"/>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47</a:t>
            </a:fld>
            <a:endParaRPr lang="en-US"/>
          </a:p>
        </p:txBody>
      </p:sp>
      <p:sp>
        <p:nvSpPr>
          <p:cNvPr id="6" name="TextBox 5"/>
          <p:cNvSpPr txBox="1"/>
          <p:nvPr/>
        </p:nvSpPr>
        <p:spPr>
          <a:xfrm>
            <a:off x="3811640" y="5798017"/>
            <a:ext cx="4854470" cy="646331"/>
          </a:xfrm>
          <a:prstGeom prst="rect">
            <a:avLst/>
          </a:prstGeom>
          <a:noFill/>
        </p:spPr>
        <p:txBody>
          <a:bodyPr wrap="none" rtlCol="0">
            <a:spAutoFit/>
          </a:bodyPr>
          <a:lstStyle/>
          <a:p>
            <a:r>
              <a:rPr lang="en-US" dirty="0"/>
              <a:t>demo: </a:t>
            </a:r>
          </a:p>
          <a:p>
            <a:r>
              <a:rPr lang="en-US" dirty="0">
                <a:hlinkClick r:id="rId2"/>
              </a:rPr>
              <a:t>https://www.youtube.com/watch?v=9-BqlcY1Bsw</a:t>
            </a:r>
            <a:endParaRPr lang="en-US" dirty="0"/>
          </a:p>
        </p:txBody>
      </p:sp>
      <p:pic>
        <p:nvPicPr>
          <p:cNvPr id="7" name="Picture 6"/>
          <p:cNvPicPr>
            <a:picLocks noChangeAspect="1"/>
          </p:cNvPicPr>
          <p:nvPr/>
        </p:nvPicPr>
        <p:blipFill>
          <a:blip r:embed="rId3"/>
          <a:stretch>
            <a:fillRect/>
          </a:stretch>
        </p:blipFill>
        <p:spPr>
          <a:xfrm>
            <a:off x="5577574" y="1274464"/>
            <a:ext cx="2873091" cy="1589749"/>
          </a:xfrm>
          <a:prstGeom prst="rect">
            <a:avLst/>
          </a:prstGeom>
        </p:spPr>
      </p:pic>
      <p:sp>
        <p:nvSpPr>
          <p:cNvPr id="8" name="TextBox 7">
            <a:extLst>
              <a:ext uri="{FF2B5EF4-FFF2-40B4-BE49-F238E27FC236}">
                <a16:creationId xmlns:a16="http://schemas.microsoft.com/office/drawing/2014/main" id="{6D677CFA-8FD6-48EC-A2DF-CA722B7D594A}"/>
              </a:ext>
            </a:extLst>
          </p:cNvPr>
          <p:cNvSpPr txBox="1"/>
          <p:nvPr/>
        </p:nvSpPr>
        <p:spPr>
          <a:xfrm>
            <a:off x="7014120" y="5500483"/>
            <a:ext cx="1576201" cy="646331"/>
          </a:xfrm>
          <a:prstGeom prst="rect">
            <a:avLst/>
          </a:prstGeom>
          <a:noFill/>
        </p:spPr>
        <p:txBody>
          <a:bodyPr wrap="none" rtlCol="0">
            <a:spAutoFit/>
          </a:bodyPr>
          <a:lstStyle/>
          <a:p>
            <a:r>
              <a:rPr lang="en-US" dirty="0"/>
              <a:t>RTC</a:t>
            </a:r>
          </a:p>
          <a:p>
            <a:r>
              <a:rPr lang="en-US" dirty="0"/>
              <a:t>Using SCL, SDA</a:t>
            </a:r>
          </a:p>
        </p:txBody>
      </p:sp>
      <p:pic>
        <p:nvPicPr>
          <p:cNvPr id="1026" name="Picture 2" descr="DS3231 RTC Module Pinout, Interfacing with Arduino, Features">
            <a:extLst>
              <a:ext uri="{FF2B5EF4-FFF2-40B4-BE49-F238E27FC236}">
                <a16:creationId xmlns:a16="http://schemas.microsoft.com/office/drawing/2014/main" id="{62964E14-AEE8-47B0-BA3F-8B7DDF6730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2881566"/>
            <a:ext cx="3336788" cy="24701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3688CA-8E83-4B2A-8488-459B810B99D7}"/>
              </a:ext>
            </a:extLst>
          </p:cNvPr>
          <p:cNvSpPr txBox="1"/>
          <p:nvPr/>
        </p:nvSpPr>
        <p:spPr>
          <a:xfrm>
            <a:off x="3821515" y="5210734"/>
            <a:ext cx="4629150" cy="400110"/>
          </a:xfrm>
          <a:prstGeom prst="rect">
            <a:avLst/>
          </a:prstGeom>
          <a:noFill/>
        </p:spPr>
        <p:txBody>
          <a:bodyPr wrap="square" rtlCol="0">
            <a:spAutoFit/>
          </a:bodyPr>
          <a:lstStyle/>
          <a:p>
            <a:r>
              <a:rPr lang="en-US" sz="1000" dirty="0">
                <a:hlinkClick r:id="rId5"/>
              </a:rPr>
              <a:t>https://microcontrollerslab.com/ds3231-rtc-module-pinout-interfacing-with-arduino-features/</a:t>
            </a:r>
            <a:r>
              <a:rPr lang="en-US" sz="1000" dirty="0"/>
              <a:t> </a:t>
            </a:r>
          </a:p>
        </p:txBody>
      </p:sp>
      <p:pic>
        <p:nvPicPr>
          <p:cNvPr id="11" name="Picture 3">
            <a:extLst>
              <a:ext uri="{FF2B5EF4-FFF2-40B4-BE49-F238E27FC236}">
                <a16:creationId xmlns:a16="http://schemas.microsoft.com/office/drawing/2014/main" id="{B5BE2B74-9A28-43B7-BCC2-AAD9F7D901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84970" y="2703151"/>
            <a:ext cx="2873090" cy="243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13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Test2.10: RFID</a:t>
            </a:r>
            <a:br>
              <a:rPr lang="en-US" dirty="0"/>
            </a:br>
            <a:r>
              <a:rPr lang="en-US" dirty="0"/>
              <a:t>test10_RFID.ino</a:t>
            </a:r>
          </a:p>
        </p:txBody>
      </p:sp>
      <p:sp>
        <p:nvSpPr>
          <p:cNvPr id="3" name="Content Placeholder 2"/>
          <p:cNvSpPr>
            <a:spLocks noGrp="1"/>
          </p:cNvSpPr>
          <p:nvPr>
            <p:ph idx="1"/>
          </p:nvPr>
        </p:nvSpPr>
        <p:spPr>
          <a:xfrm>
            <a:off x="628650" y="1690689"/>
            <a:ext cx="3149594" cy="4486274"/>
          </a:xfrm>
        </p:spPr>
        <p:txBody>
          <a:bodyPr>
            <a:normAutofit/>
          </a:bodyPr>
          <a:lstStyle/>
          <a:p>
            <a:r>
              <a:rPr lang="en-US" dirty="0"/>
              <a:t>You can obtain the driver from</a:t>
            </a:r>
          </a:p>
          <a:p>
            <a:r>
              <a:rPr lang="en-US" dirty="0"/>
              <a:t>IDE/Tools/</a:t>
            </a:r>
            <a:r>
              <a:rPr lang="en-US" dirty="0" err="1"/>
              <a:t>Library_Manager</a:t>
            </a:r>
            <a:r>
              <a:rPr lang="en-US" dirty="0"/>
              <a:t>/</a:t>
            </a:r>
            <a:r>
              <a:rPr lang="en-US" dirty="0" err="1"/>
              <a:t>In_Filter_your_search</a:t>
            </a:r>
            <a:r>
              <a:rPr lang="en-US" dirty="0"/>
              <a:t>: type: RFID 522</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48</a:t>
            </a:fld>
            <a:endParaRPr lang="en-US"/>
          </a:p>
        </p:txBody>
      </p:sp>
      <p:pic>
        <p:nvPicPr>
          <p:cNvPr id="1026" name="Picture 2" descr="Mifare_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44" y="2363372"/>
            <a:ext cx="5225079" cy="2976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28950" y="5626100"/>
            <a:ext cx="5974373" cy="646331"/>
          </a:xfrm>
          <a:prstGeom prst="rect">
            <a:avLst/>
          </a:prstGeom>
          <a:noFill/>
        </p:spPr>
        <p:txBody>
          <a:bodyPr wrap="square" rtlCol="0">
            <a:spAutoFit/>
          </a:bodyPr>
          <a:lstStyle/>
          <a:p>
            <a:r>
              <a:rPr lang="en-US" dirty="0">
                <a:hlinkClick r:id="rId3"/>
              </a:rPr>
              <a:t>https://randomnerdtutorials.com/security-access-using-mfrc522-rfid-reader-with-arduino/</a:t>
            </a:r>
            <a:endParaRPr lang="en-US" dirty="0"/>
          </a:p>
        </p:txBody>
      </p:sp>
      <p:sp>
        <p:nvSpPr>
          <p:cNvPr id="7" name="TextBox 6"/>
          <p:cNvSpPr txBox="1"/>
          <p:nvPr/>
        </p:nvSpPr>
        <p:spPr>
          <a:xfrm>
            <a:off x="6654018" y="2082018"/>
            <a:ext cx="787203" cy="369332"/>
          </a:xfrm>
          <a:prstGeom prst="rect">
            <a:avLst/>
          </a:prstGeom>
          <a:noFill/>
        </p:spPr>
        <p:txBody>
          <a:bodyPr wrap="none" rtlCol="0">
            <a:spAutoFit/>
          </a:bodyPr>
          <a:lstStyle/>
          <a:p>
            <a:r>
              <a:rPr lang="en-US" dirty="0"/>
              <a:t>Circuit</a:t>
            </a:r>
          </a:p>
        </p:txBody>
      </p:sp>
    </p:spTree>
    <p:extLst>
      <p:ext uri="{BB962C8B-B14F-4D97-AF65-F5344CB8AC3E}">
        <p14:creationId xmlns:p14="http://schemas.microsoft.com/office/powerpoint/2010/main" val="1016714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3D81-CE1E-2998-420B-700ABFF0121A}"/>
              </a:ext>
            </a:extLst>
          </p:cNvPr>
          <p:cNvSpPr>
            <a:spLocks noGrp="1"/>
          </p:cNvSpPr>
          <p:nvPr>
            <p:ph type="title"/>
          </p:nvPr>
        </p:nvSpPr>
        <p:spPr>
          <a:xfrm>
            <a:off x="628650" y="181906"/>
            <a:ext cx="5741461" cy="1508783"/>
          </a:xfrm>
        </p:spPr>
        <p:txBody>
          <a:bodyPr>
            <a:normAutofit fontScale="90000"/>
          </a:bodyPr>
          <a:lstStyle/>
          <a:p>
            <a:r>
              <a:rPr lang="en-US" dirty="0"/>
              <a:t>New Infrared code</a:t>
            </a:r>
            <a:br>
              <a:rPr lang="en-US" dirty="0"/>
            </a:br>
            <a:r>
              <a:rPr lang="en-US" sz="2700" b="0" dirty="0">
                <a:solidFill>
                  <a:srgbClr val="95A5A6"/>
                </a:solidFill>
                <a:effectLst/>
                <a:latin typeface="Consolas" panose="020B0609020204030204" pitchFamily="49" charset="0"/>
                <a:hlinkClick r:id="rId2"/>
              </a:rPr>
              <a:t>https://github.com/Arduino-IRremote/Arduino-IRremote</a:t>
            </a:r>
            <a:r>
              <a:rPr lang="en-US" sz="2700" b="0" dirty="0">
                <a:solidFill>
                  <a:srgbClr val="95A5A6"/>
                </a:solidFill>
                <a:effectLst/>
                <a:latin typeface="Consolas" panose="020B0609020204030204" pitchFamily="49" charset="0"/>
              </a:rPr>
              <a:t> (solved many IR control problems)</a:t>
            </a:r>
            <a:endParaRPr lang="en-US" dirty="0"/>
          </a:p>
        </p:txBody>
      </p:sp>
      <p:sp>
        <p:nvSpPr>
          <p:cNvPr id="3" name="Content Placeholder 2">
            <a:extLst>
              <a:ext uri="{FF2B5EF4-FFF2-40B4-BE49-F238E27FC236}">
                <a16:creationId xmlns:a16="http://schemas.microsoft.com/office/drawing/2014/main" id="{B9379FF7-090C-89CF-93D2-FC07A2528062}"/>
              </a:ext>
            </a:extLst>
          </p:cNvPr>
          <p:cNvSpPr>
            <a:spLocks noGrp="1"/>
          </p:cNvSpPr>
          <p:nvPr>
            <p:ph idx="1"/>
          </p:nvPr>
        </p:nvSpPr>
        <p:spPr>
          <a:xfrm>
            <a:off x="628650" y="1873909"/>
            <a:ext cx="4187507" cy="4303054"/>
          </a:xfrm>
        </p:spPr>
        <p:txBody>
          <a:bodyPr/>
          <a:lstStyle/>
          <a:p>
            <a:r>
              <a:rPr lang="en-US" sz="1400" b="0" dirty="0">
                <a:solidFill>
                  <a:srgbClr val="95A5A6"/>
                </a:solidFill>
                <a:effectLst/>
                <a:latin typeface="Consolas" panose="020B0609020204030204" pitchFamily="49" charset="0"/>
              </a:rPr>
              <a:t>// modified from /SimpleReceiver.cpp, check 2 types of IR code NEC and Panasonic. see loop(), khwong 230704</a:t>
            </a:r>
            <a:endParaRPr lang="en-US" sz="1400" b="0" dirty="0">
              <a:solidFill>
                <a:srgbClr val="4E5B61"/>
              </a:solidFill>
              <a:effectLst/>
              <a:latin typeface="Consolas" panose="020B0609020204030204" pitchFamily="49" charset="0"/>
            </a:endParaRPr>
          </a:p>
          <a:p>
            <a:r>
              <a:rPr lang="en-US" sz="1400" b="0" dirty="0">
                <a:solidFill>
                  <a:srgbClr val="95A5A6"/>
                </a:solidFill>
                <a:effectLst/>
                <a:latin typeface="Consolas" panose="020B0609020204030204" pitchFamily="49" charset="0"/>
              </a:rPr>
              <a:t>/* https://github.com/Arduino-IRremote/Arduino-IRremote (install </a:t>
            </a:r>
            <a:r>
              <a:rPr lang="en-US" sz="1400" b="0" dirty="0" err="1">
                <a:solidFill>
                  <a:srgbClr val="95A5A6"/>
                </a:solidFill>
                <a:effectLst/>
                <a:latin typeface="Consolas" panose="020B0609020204030204" pitchFamily="49" charset="0"/>
              </a:rPr>
              <a:t>IRremote</a:t>
            </a:r>
            <a:r>
              <a:rPr lang="en-US" sz="1400" b="0" dirty="0">
                <a:solidFill>
                  <a:srgbClr val="95A5A6"/>
                </a:solidFill>
                <a:effectLst/>
                <a:latin typeface="Consolas" panose="020B0609020204030204" pitchFamily="49" charset="0"/>
              </a:rPr>
              <a:t>, see /examples/</a:t>
            </a:r>
            <a:r>
              <a:rPr lang="en-US" sz="1400" b="0" dirty="0" err="1">
                <a:solidFill>
                  <a:srgbClr val="95A5A6"/>
                </a:solidFill>
                <a:effectLst/>
                <a:latin typeface="Consolas" panose="020B0609020204030204" pitchFamily="49" charset="0"/>
              </a:rPr>
              <a:t>IRremote</a:t>
            </a:r>
            <a:r>
              <a:rPr lang="en-US" sz="1400" b="0" dirty="0">
                <a:solidFill>
                  <a:srgbClr val="95A5A6"/>
                </a:solidFill>
                <a:effectLst/>
                <a:latin typeface="Consolas" panose="020B0609020204030204" pitchFamily="49" charset="0"/>
              </a:rPr>
              <a:t>/</a:t>
            </a:r>
            <a:r>
              <a:rPr lang="en-US" sz="1400" b="0" dirty="0" err="1">
                <a:solidFill>
                  <a:srgbClr val="95A5A6"/>
                </a:solidFill>
                <a:effectLst/>
                <a:latin typeface="Consolas" panose="020B0609020204030204" pitchFamily="49" charset="0"/>
              </a:rPr>
              <a:t>SimpleReciver</a:t>
            </a:r>
            <a:r>
              <a:rPr lang="en-US" sz="1400" b="0" dirty="0">
                <a:solidFill>
                  <a:srgbClr val="95A5A6"/>
                </a:solidFill>
                <a:effectLst/>
                <a:latin typeface="Consolas" panose="020B0609020204030204" pitchFamily="49" charset="0"/>
              </a:rPr>
              <a:t>) )</a:t>
            </a:r>
          </a:p>
          <a:p>
            <a:endParaRPr lang="en-US" sz="1400"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B069711D-71E1-4F98-B58D-5558B0568255}"/>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E2FCCCAC-F8DF-EAC3-290F-497D79488092}"/>
              </a:ext>
            </a:extLst>
          </p:cNvPr>
          <p:cNvSpPr>
            <a:spLocks noGrp="1"/>
          </p:cNvSpPr>
          <p:nvPr>
            <p:ph type="sldNum" sz="quarter" idx="12"/>
          </p:nvPr>
        </p:nvSpPr>
        <p:spPr/>
        <p:txBody>
          <a:bodyPr/>
          <a:lstStyle/>
          <a:p>
            <a:fld id="{631F0FDA-441F-40A7-A3B9-C27C9EEEED98}" type="slidenum">
              <a:rPr lang="en-US" smtClean="0"/>
              <a:t>49</a:t>
            </a:fld>
            <a:endParaRPr lang="en-US"/>
          </a:p>
        </p:txBody>
      </p:sp>
      <p:pic>
        <p:nvPicPr>
          <p:cNvPr id="6" name="Picture 5">
            <a:extLst>
              <a:ext uri="{FF2B5EF4-FFF2-40B4-BE49-F238E27FC236}">
                <a16:creationId xmlns:a16="http://schemas.microsoft.com/office/drawing/2014/main" id="{56D2F2DB-B356-5751-5FFD-3F9E3AD7554A}"/>
              </a:ext>
            </a:extLst>
          </p:cNvPr>
          <p:cNvPicPr>
            <a:picLocks noChangeAspect="1"/>
          </p:cNvPicPr>
          <p:nvPr/>
        </p:nvPicPr>
        <p:blipFill>
          <a:blip r:embed="rId3"/>
          <a:stretch>
            <a:fillRect/>
          </a:stretch>
        </p:blipFill>
        <p:spPr>
          <a:xfrm>
            <a:off x="7787676" y="1459825"/>
            <a:ext cx="849943" cy="691324"/>
          </a:xfrm>
          <a:prstGeom prst="rect">
            <a:avLst/>
          </a:prstGeom>
        </p:spPr>
      </p:pic>
      <p:pic>
        <p:nvPicPr>
          <p:cNvPr id="7" name="Picture 6">
            <a:extLst>
              <a:ext uri="{FF2B5EF4-FFF2-40B4-BE49-F238E27FC236}">
                <a16:creationId xmlns:a16="http://schemas.microsoft.com/office/drawing/2014/main" id="{A074FB22-BC3A-4350-AF9C-B57C4E2B1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802" y="2165975"/>
            <a:ext cx="642745" cy="1933683"/>
          </a:xfrm>
          <a:prstGeom prst="rect">
            <a:avLst/>
          </a:prstGeom>
        </p:spPr>
      </p:pic>
      <p:sp>
        <p:nvSpPr>
          <p:cNvPr id="8" name="TextBox 7">
            <a:extLst>
              <a:ext uri="{FF2B5EF4-FFF2-40B4-BE49-F238E27FC236}">
                <a16:creationId xmlns:a16="http://schemas.microsoft.com/office/drawing/2014/main" id="{56CF0217-A690-CBB4-75F9-99719C7C7902}"/>
              </a:ext>
            </a:extLst>
          </p:cNvPr>
          <p:cNvSpPr txBox="1"/>
          <p:nvPr/>
        </p:nvSpPr>
        <p:spPr>
          <a:xfrm>
            <a:off x="4921045" y="2622205"/>
            <a:ext cx="1075740" cy="3416320"/>
          </a:xfrm>
          <a:prstGeom prst="rect">
            <a:avLst/>
          </a:prstGeom>
          <a:noFill/>
          <a:ln>
            <a:solidFill>
              <a:schemeClr val="accent1"/>
            </a:solidFill>
          </a:ln>
        </p:spPr>
        <p:txBody>
          <a:bodyPr wrap="square" rtlCol="0">
            <a:spAutoFit/>
          </a:bodyPr>
          <a:lstStyle/>
          <a:p>
            <a:endParaRPr lang="en-US" dirty="0"/>
          </a:p>
          <a:p>
            <a:endParaRPr lang="en-US" dirty="0"/>
          </a:p>
          <a:p>
            <a:endParaRPr lang="en-US" dirty="0"/>
          </a:p>
          <a:p>
            <a:endParaRPr lang="en-US" dirty="0"/>
          </a:p>
          <a:p>
            <a:endParaRPr lang="en-US" dirty="0"/>
          </a:p>
          <a:p>
            <a:r>
              <a:rPr lang="en-US" dirty="0"/>
              <a:t>Arduino </a:t>
            </a:r>
          </a:p>
          <a:p>
            <a:r>
              <a:rPr lang="en-US" dirty="0"/>
              <a:t>Uno</a:t>
            </a:r>
          </a:p>
          <a:p>
            <a:endParaRPr lang="en-US" dirty="0"/>
          </a:p>
          <a:p>
            <a:endParaRPr lang="en-US" dirty="0"/>
          </a:p>
          <a:p>
            <a:endParaRPr lang="en-US" dirty="0"/>
          </a:p>
          <a:p>
            <a:r>
              <a:rPr lang="en-US" dirty="0"/>
              <a:t>       </a:t>
            </a:r>
          </a:p>
          <a:p>
            <a:endParaRPr lang="en-US" dirty="0"/>
          </a:p>
        </p:txBody>
      </p:sp>
      <p:sp>
        <p:nvSpPr>
          <p:cNvPr id="9" name="TextBox 8">
            <a:extLst>
              <a:ext uri="{FF2B5EF4-FFF2-40B4-BE49-F238E27FC236}">
                <a16:creationId xmlns:a16="http://schemas.microsoft.com/office/drawing/2014/main" id="{A16A227C-255D-8692-B6C9-4683BB8C7542}"/>
              </a:ext>
            </a:extLst>
          </p:cNvPr>
          <p:cNvSpPr txBox="1"/>
          <p:nvPr/>
        </p:nvSpPr>
        <p:spPr>
          <a:xfrm>
            <a:off x="5018110" y="2729811"/>
            <a:ext cx="622286" cy="369332"/>
          </a:xfrm>
          <a:prstGeom prst="rect">
            <a:avLst/>
          </a:prstGeom>
          <a:noFill/>
        </p:spPr>
        <p:txBody>
          <a:bodyPr wrap="none" rtlCol="0">
            <a:spAutoFit/>
          </a:bodyPr>
          <a:lstStyle/>
          <a:p>
            <a:r>
              <a:rPr lang="en-US" dirty="0"/>
              <a:t>GND</a:t>
            </a:r>
          </a:p>
        </p:txBody>
      </p:sp>
      <p:sp>
        <p:nvSpPr>
          <p:cNvPr id="10" name="TextBox 9">
            <a:extLst>
              <a:ext uri="{FF2B5EF4-FFF2-40B4-BE49-F238E27FC236}">
                <a16:creationId xmlns:a16="http://schemas.microsoft.com/office/drawing/2014/main" id="{93B7542F-39A1-B355-E2D6-09681676B32C}"/>
              </a:ext>
            </a:extLst>
          </p:cNvPr>
          <p:cNvSpPr txBox="1"/>
          <p:nvPr/>
        </p:nvSpPr>
        <p:spPr>
          <a:xfrm>
            <a:off x="4946663" y="3354963"/>
            <a:ext cx="595035" cy="646331"/>
          </a:xfrm>
          <a:prstGeom prst="rect">
            <a:avLst/>
          </a:prstGeom>
          <a:noFill/>
        </p:spPr>
        <p:txBody>
          <a:bodyPr wrap="none" rtlCol="0">
            <a:spAutoFit/>
          </a:bodyPr>
          <a:lstStyle/>
          <a:p>
            <a:r>
              <a:rPr lang="en-US" dirty="0"/>
              <a:t>5V</a:t>
            </a:r>
          </a:p>
          <a:p>
            <a:r>
              <a:rPr lang="en-US" dirty="0"/>
              <a:t>Pin4</a:t>
            </a:r>
          </a:p>
        </p:txBody>
      </p:sp>
      <p:sp>
        <p:nvSpPr>
          <p:cNvPr id="11" name="Freeform 36">
            <a:extLst>
              <a:ext uri="{FF2B5EF4-FFF2-40B4-BE49-F238E27FC236}">
                <a16:creationId xmlns:a16="http://schemas.microsoft.com/office/drawing/2014/main" id="{701F424B-0E4D-3E51-DAAB-7A3B1099CA3B}"/>
              </a:ext>
            </a:extLst>
          </p:cNvPr>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CE2BECF-5065-48D4-6062-E3D5E5E64CE2}"/>
              </a:ext>
            </a:extLst>
          </p:cNvPr>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pic>
        <p:nvPicPr>
          <p:cNvPr id="13" name="Picture 12">
            <a:extLst>
              <a:ext uri="{FF2B5EF4-FFF2-40B4-BE49-F238E27FC236}">
                <a16:creationId xmlns:a16="http://schemas.microsoft.com/office/drawing/2014/main" id="{57CECA10-A93D-0CF2-F0EF-081AD1E54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543" y="3029080"/>
            <a:ext cx="819774" cy="1765207"/>
          </a:xfrm>
          <a:prstGeom prst="rect">
            <a:avLst/>
          </a:prstGeom>
        </p:spPr>
      </p:pic>
      <p:cxnSp>
        <p:nvCxnSpPr>
          <p:cNvPr id="14" name="Straight Arrow Connector 13">
            <a:extLst>
              <a:ext uri="{FF2B5EF4-FFF2-40B4-BE49-F238E27FC236}">
                <a16:creationId xmlns:a16="http://schemas.microsoft.com/office/drawing/2014/main" id="{22D2A768-6385-C409-B5F8-6598C92F1218}"/>
              </a:ext>
            </a:extLst>
          </p:cNvPr>
          <p:cNvCxnSpPr>
            <a:cxnSpLocks/>
            <a:stCxn id="13" idx="0"/>
          </p:cNvCxnSpPr>
          <p:nvPr/>
        </p:nvCxnSpPr>
        <p:spPr>
          <a:xfrm flipH="1" flipV="1">
            <a:off x="7004665" y="2419638"/>
            <a:ext cx="473765" cy="609442"/>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57ED26-BEAB-AE1A-D2D8-1E1E584D33BF}"/>
              </a:ext>
            </a:extLst>
          </p:cNvPr>
          <p:cNvSpPr txBox="1"/>
          <p:nvPr/>
        </p:nvSpPr>
        <p:spPr>
          <a:xfrm>
            <a:off x="7402959" y="2237733"/>
            <a:ext cx="1398140" cy="369332"/>
          </a:xfrm>
          <a:prstGeom prst="rect">
            <a:avLst/>
          </a:prstGeom>
          <a:noFill/>
        </p:spPr>
        <p:txBody>
          <a:bodyPr wrap="none" rtlCol="0">
            <a:spAutoFit/>
          </a:bodyPr>
          <a:lstStyle/>
          <a:p>
            <a:r>
              <a:rPr lang="en-US" dirty="0"/>
              <a:t>Infrared light</a:t>
            </a:r>
          </a:p>
        </p:txBody>
      </p:sp>
      <p:sp>
        <p:nvSpPr>
          <p:cNvPr id="16" name="TextBox 15">
            <a:extLst>
              <a:ext uri="{FF2B5EF4-FFF2-40B4-BE49-F238E27FC236}">
                <a16:creationId xmlns:a16="http://schemas.microsoft.com/office/drawing/2014/main" id="{B99C344B-8C28-BCA2-F474-00E297033205}"/>
              </a:ext>
            </a:extLst>
          </p:cNvPr>
          <p:cNvSpPr txBox="1"/>
          <p:nvPr/>
        </p:nvSpPr>
        <p:spPr>
          <a:xfrm>
            <a:off x="7928867" y="3219449"/>
            <a:ext cx="1203421" cy="646331"/>
          </a:xfrm>
          <a:prstGeom prst="rect">
            <a:avLst/>
          </a:prstGeom>
          <a:noFill/>
        </p:spPr>
        <p:txBody>
          <a:bodyPr wrap="square" rtlCol="0">
            <a:spAutoFit/>
          </a:bodyPr>
          <a:lstStyle/>
          <a:p>
            <a:r>
              <a:rPr lang="en-US" dirty="0"/>
              <a:t>Remote Controller</a:t>
            </a:r>
          </a:p>
        </p:txBody>
      </p:sp>
      <p:sp>
        <p:nvSpPr>
          <p:cNvPr id="17" name="Freeform 52">
            <a:extLst>
              <a:ext uri="{FF2B5EF4-FFF2-40B4-BE49-F238E27FC236}">
                <a16:creationId xmlns:a16="http://schemas.microsoft.com/office/drawing/2014/main" id="{6CE1FF31-07DB-48DE-4489-4E7A1F0E1548}"/>
              </a:ext>
            </a:extLst>
          </p:cNvPr>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53">
            <a:extLst>
              <a:ext uri="{FF2B5EF4-FFF2-40B4-BE49-F238E27FC236}">
                <a16:creationId xmlns:a16="http://schemas.microsoft.com/office/drawing/2014/main" id="{9BA8D265-EFB7-1C97-660B-09972705388A}"/>
              </a:ext>
            </a:extLst>
          </p:cNvPr>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E8B707E-D8C6-EEBE-EAB5-8B251C37C534}"/>
              </a:ext>
            </a:extLst>
          </p:cNvPr>
          <p:cNvSpPr txBox="1"/>
          <p:nvPr/>
        </p:nvSpPr>
        <p:spPr>
          <a:xfrm>
            <a:off x="5085662" y="4828244"/>
            <a:ext cx="942502" cy="1477328"/>
          </a:xfrm>
          <a:prstGeom prst="rect">
            <a:avLst/>
          </a:prstGeom>
          <a:noFill/>
        </p:spPr>
        <p:txBody>
          <a:bodyPr wrap="none" rtlCol="0">
            <a:spAutoFit/>
          </a:bodyPr>
          <a:lstStyle/>
          <a:p>
            <a:r>
              <a:rPr lang="en-US" dirty="0"/>
              <a:t>   Pin2</a:t>
            </a:r>
          </a:p>
          <a:p>
            <a:r>
              <a:rPr lang="en-US" dirty="0"/>
              <a:t>    GND</a:t>
            </a:r>
          </a:p>
          <a:p>
            <a:r>
              <a:rPr lang="en-US" dirty="0" err="1"/>
              <a:t>Vcc</a:t>
            </a:r>
            <a:r>
              <a:rPr lang="en-US" dirty="0"/>
              <a:t> (5V)</a:t>
            </a:r>
          </a:p>
          <a:p>
            <a:endParaRPr lang="en-US" dirty="0"/>
          </a:p>
          <a:p>
            <a:endParaRPr lang="en-US" dirty="0"/>
          </a:p>
        </p:txBody>
      </p:sp>
      <p:sp>
        <p:nvSpPr>
          <p:cNvPr id="20" name="TextBox 19">
            <a:extLst>
              <a:ext uri="{FF2B5EF4-FFF2-40B4-BE49-F238E27FC236}">
                <a16:creationId xmlns:a16="http://schemas.microsoft.com/office/drawing/2014/main" id="{10FDC70E-A8EF-8DDD-BF24-CE424D0FC814}"/>
              </a:ext>
            </a:extLst>
          </p:cNvPr>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21" name="TextBox 20">
            <a:extLst>
              <a:ext uri="{FF2B5EF4-FFF2-40B4-BE49-F238E27FC236}">
                <a16:creationId xmlns:a16="http://schemas.microsoft.com/office/drawing/2014/main" id="{D79BB2F9-931D-3219-FA5D-80ADAFE1553E}"/>
              </a:ext>
            </a:extLst>
          </p:cNvPr>
          <p:cNvSpPr txBox="1"/>
          <p:nvPr/>
        </p:nvSpPr>
        <p:spPr>
          <a:xfrm>
            <a:off x="6629089" y="54501"/>
            <a:ext cx="2384416" cy="923330"/>
          </a:xfrm>
          <a:prstGeom prst="rect">
            <a:avLst/>
          </a:prstGeom>
          <a:noFill/>
        </p:spPr>
        <p:txBody>
          <a:bodyPr wrap="square" rtlCol="0">
            <a:spAutoFit/>
          </a:bodyPr>
          <a:lstStyle/>
          <a:p>
            <a:r>
              <a:rPr lang="en-US" dirty="0"/>
              <a:t>IR receiver module</a:t>
            </a:r>
          </a:p>
          <a:p>
            <a:r>
              <a:rPr lang="en-US" dirty="0"/>
              <a:t>KY-022,</a:t>
            </a:r>
            <a:r>
              <a:rPr lang="en-US" b="1" i="0" dirty="0">
                <a:solidFill>
                  <a:srgbClr val="000000"/>
                </a:solidFill>
                <a:effectLst/>
                <a:latin typeface="PingFang SC"/>
              </a:rPr>
              <a:t>  HX1838B, or</a:t>
            </a:r>
            <a:r>
              <a:rPr lang="en-US" dirty="0"/>
              <a:t> vs1838</a:t>
            </a:r>
          </a:p>
        </p:txBody>
      </p:sp>
      <p:cxnSp>
        <p:nvCxnSpPr>
          <p:cNvPr id="22" name="Straight Arrow Connector 21">
            <a:extLst>
              <a:ext uri="{FF2B5EF4-FFF2-40B4-BE49-F238E27FC236}">
                <a16:creationId xmlns:a16="http://schemas.microsoft.com/office/drawing/2014/main" id="{DF93FE17-100D-909A-4FEF-8FC723975266}"/>
              </a:ext>
            </a:extLst>
          </p:cNvPr>
          <p:cNvCxnSpPr/>
          <p:nvPr/>
        </p:nvCxnSpPr>
        <p:spPr>
          <a:xfrm flipH="1" flipV="1">
            <a:off x="7569219" y="1378390"/>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D02694-010E-3350-9A47-2F3A3A6CC04D}"/>
              </a:ext>
            </a:extLst>
          </p:cNvPr>
          <p:cNvCxnSpPr/>
          <p:nvPr/>
        </p:nvCxnSpPr>
        <p:spPr>
          <a:xfrm flipH="1" flipV="1">
            <a:off x="7859806" y="1291603"/>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65D67B-005D-5DD9-08CE-821061D7303C}"/>
              </a:ext>
            </a:extLst>
          </p:cNvPr>
          <p:cNvCxnSpPr/>
          <p:nvPr/>
        </p:nvCxnSpPr>
        <p:spPr>
          <a:xfrm flipV="1">
            <a:off x="8058929" y="1294649"/>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ADF0A69-7E49-A51C-04BA-3C8AF0C4CEC2}"/>
              </a:ext>
            </a:extLst>
          </p:cNvPr>
          <p:cNvSpPr txBox="1"/>
          <p:nvPr/>
        </p:nvSpPr>
        <p:spPr>
          <a:xfrm>
            <a:off x="7151679" y="997519"/>
            <a:ext cx="1911549" cy="369332"/>
          </a:xfrm>
          <a:prstGeom prst="rect">
            <a:avLst/>
          </a:prstGeom>
          <a:noFill/>
        </p:spPr>
        <p:txBody>
          <a:bodyPr wrap="square" rtlCol="0">
            <a:spAutoFit/>
          </a:bodyPr>
          <a:lstStyle/>
          <a:p>
            <a:r>
              <a:rPr lang="en-US" dirty="0"/>
              <a:t>Out </a:t>
            </a:r>
            <a:r>
              <a:rPr lang="en-US" dirty="0" err="1"/>
              <a:t>Vcc</a:t>
            </a:r>
            <a:r>
              <a:rPr lang="en-US" dirty="0"/>
              <a:t>, GND</a:t>
            </a:r>
          </a:p>
        </p:txBody>
      </p:sp>
      <p:sp>
        <p:nvSpPr>
          <p:cNvPr id="28" name="TextBox 27">
            <a:extLst>
              <a:ext uri="{FF2B5EF4-FFF2-40B4-BE49-F238E27FC236}">
                <a16:creationId xmlns:a16="http://schemas.microsoft.com/office/drawing/2014/main" id="{69F35775-4ACE-C85C-A49D-493BBE43D2EA}"/>
              </a:ext>
            </a:extLst>
          </p:cNvPr>
          <p:cNvSpPr txBox="1"/>
          <p:nvPr/>
        </p:nvSpPr>
        <p:spPr>
          <a:xfrm>
            <a:off x="485775" y="3898439"/>
            <a:ext cx="3648075" cy="2308324"/>
          </a:xfrm>
          <a:prstGeom prst="rect">
            <a:avLst/>
          </a:prstGeom>
          <a:noFill/>
        </p:spPr>
        <p:txBody>
          <a:bodyPr wrap="square" rtlCol="0">
            <a:spAutoFit/>
          </a:bodyPr>
          <a:lstStyle/>
          <a:p>
            <a:r>
              <a:rPr lang="en-US" dirty="0"/>
              <a:t>Use Pin2 as default but can be changed to pin11 by modifying the default of </a:t>
            </a:r>
            <a:r>
              <a:rPr lang="en-US" b="0" dirty="0" err="1">
                <a:solidFill>
                  <a:srgbClr val="95A5A6"/>
                </a:solidFill>
                <a:effectLst/>
                <a:latin typeface="Consolas" panose="020B0609020204030204" pitchFamily="49" charset="0"/>
              </a:rPr>
              <a:t>PinDefinitionsAndMore.h</a:t>
            </a:r>
            <a:endParaRPr lang="en-US" b="0" dirty="0">
              <a:solidFill>
                <a:srgbClr val="4E5B61"/>
              </a:solidFill>
              <a:effectLst/>
              <a:latin typeface="Consolas" panose="020B0609020204030204" pitchFamily="49" charset="0"/>
            </a:endParaRPr>
          </a:p>
          <a:p>
            <a:r>
              <a:rPr lang="en-US" dirty="0"/>
              <a:t>. Or simply add</a:t>
            </a:r>
          </a:p>
          <a:p>
            <a:r>
              <a:rPr lang="es-ES" b="0" dirty="0">
                <a:solidFill>
                  <a:srgbClr val="728E00"/>
                </a:solidFill>
                <a:effectLst/>
                <a:latin typeface="Consolas" panose="020B0609020204030204" pitchFamily="49" charset="0"/>
              </a:rPr>
              <a:t>#define</a:t>
            </a:r>
            <a:r>
              <a:rPr lang="es-ES" b="0" dirty="0">
                <a:solidFill>
                  <a:srgbClr val="4E5B61"/>
                </a:solidFill>
                <a:effectLst/>
                <a:latin typeface="Consolas" panose="020B0609020204030204" pitchFamily="49" charset="0"/>
              </a:rPr>
              <a:t> </a:t>
            </a:r>
            <a:r>
              <a:rPr lang="es-ES" b="0" dirty="0">
                <a:solidFill>
                  <a:srgbClr val="D35400"/>
                </a:solidFill>
                <a:effectLst/>
                <a:latin typeface="Consolas" panose="020B0609020204030204" pitchFamily="49" charset="0"/>
              </a:rPr>
              <a:t>IR_SEND_PIN</a:t>
            </a:r>
            <a:r>
              <a:rPr lang="es-ES" b="0" dirty="0">
                <a:solidFill>
                  <a:srgbClr val="4E5B61"/>
                </a:solidFill>
                <a:effectLst/>
                <a:latin typeface="Consolas" panose="020B0609020204030204" pitchFamily="49" charset="0"/>
              </a:rPr>
              <a:t>   11</a:t>
            </a:r>
          </a:p>
          <a:p>
            <a:r>
              <a:rPr lang="es-ES" dirty="0">
                <a:solidFill>
                  <a:srgbClr val="4E5B61"/>
                </a:solidFill>
                <a:latin typeface="Consolas" panose="020B0609020204030204" pitchFamily="49" charset="0"/>
              </a:rPr>
              <a:t>In </a:t>
            </a:r>
            <a:r>
              <a:rPr lang="es-ES" dirty="0" err="1">
                <a:solidFill>
                  <a:srgbClr val="4E5B61"/>
                </a:solidFill>
                <a:latin typeface="Consolas" panose="020B0609020204030204" pitchFamily="49" charset="0"/>
              </a:rPr>
              <a:t>your</a:t>
            </a:r>
            <a:r>
              <a:rPr lang="es-ES" dirty="0">
                <a:solidFill>
                  <a:srgbClr val="4E5B61"/>
                </a:solidFill>
                <a:latin typeface="Consolas" panose="020B0609020204030204" pitchFamily="49" charset="0"/>
              </a:rPr>
              <a:t> </a:t>
            </a:r>
            <a:r>
              <a:rPr lang="es-ES" dirty="0" err="1">
                <a:solidFill>
                  <a:srgbClr val="4E5B61"/>
                </a:solidFill>
                <a:latin typeface="Consolas" panose="020B0609020204030204" pitchFamily="49" charset="0"/>
              </a:rPr>
              <a:t>main.ino</a:t>
            </a:r>
            <a:endParaRPr lang="en-US" dirty="0"/>
          </a:p>
          <a:p>
            <a:endParaRPr lang="en-US" dirty="0"/>
          </a:p>
        </p:txBody>
      </p:sp>
      <p:pic>
        <p:nvPicPr>
          <p:cNvPr id="32" name="Picture 31">
            <a:extLst>
              <a:ext uri="{FF2B5EF4-FFF2-40B4-BE49-F238E27FC236}">
                <a16:creationId xmlns:a16="http://schemas.microsoft.com/office/drawing/2014/main" id="{A2582140-DF3A-28A6-BA38-0D880246478F}"/>
              </a:ext>
            </a:extLst>
          </p:cNvPr>
          <p:cNvPicPr>
            <a:picLocks noChangeAspect="1"/>
          </p:cNvPicPr>
          <p:nvPr/>
        </p:nvPicPr>
        <p:blipFill>
          <a:blip r:embed="rId6"/>
          <a:stretch>
            <a:fillRect/>
          </a:stretch>
        </p:blipFill>
        <p:spPr>
          <a:xfrm>
            <a:off x="6948597" y="4800122"/>
            <a:ext cx="2057400" cy="1514475"/>
          </a:xfrm>
          <a:prstGeom prst="rect">
            <a:avLst/>
          </a:prstGeom>
        </p:spPr>
      </p:pic>
      <p:sp>
        <p:nvSpPr>
          <p:cNvPr id="35" name="TextBox 34">
            <a:extLst>
              <a:ext uri="{FF2B5EF4-FFF2-40B4-BE49-F238E27FC236}">
                <a16:creationId xmlns:a16="http://schemas.microsoft.com/office/drawing/2014/main" id="{1D3516E6-2A3A-19E9-5426-1D5B5616A3B0}"/>
              </a:ext>
            </a:extLst>
          </p:cNvPr>
          <p:cNvSpPr txBox="1"/>
          <p:nvPr/>
        </p:nvSpPr>
        <p:spPr>
          <a:xfrm>
            <a:off x="5901361" y="6205423"/>
            <a:ext cx="3086100" cy="646331"/>
          </a:xfrm>
          <a:prstGeom prst="rect">
            <a:avLst/>
          </a:prstGeom>
          <a:noFill/>
        </p:spPr>
        <p:txBody>
          <a:bodyPr wrap="square">
            <a:spAutoFit/>
          </a:bodyPr>
          <a:lstStyle/>
          <a:p>
            <a:r>
              <a:rPr lang="en-US" dirty="0">
                <a:hlinkClick r:id="rId7"/>
              </a:rPr>
              <a:t>https://electronoobs.com/eng_arduino_tut34</a:t>
            </a:r>
            <a:r>
              <a:rPr lang="en-US" dirty="0"/>
              <a:t> </a:t>
            </a:r>
          </a:p>
        </p:txBody>
      </p:sp>
    </p:spTree>
    <p:extLst>
      <p:ext uri="{BB962C8B-B14F-4D97-AF65-F5344CB8AC3E}">
        <p14:creationId xmlns:p14="http://schemas.microsoft.com/office/powerpoint/2010/main" val="359215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Experiments</a:t>
            </a:r>
          </a:p>
        </p:txBody>
      </p:sp>
      <p:sp>
        <p:nvSpPr>
          <p:cNvPr id="6" name="Subtitle 5"/>
          <p:cNvSpPr>
            <a:spLocks noGrp="1"/>
          </p:cNvSpPr>
          <p:nvPr>
            <p:ph type="subTitle" idx="1"/>
          </p:nvPr>
        </p:nvSpPr>
        <p:spPr/>
        <p:txBody>
          <a:bodyPr>
            <a:normAutofit/>
          </a:bodyPr>
          <a:lstStyle/>
          <a:p>
            <a:r>
              <a:rPr lang="en-US" sz="1800" dirty="0">
                <a:hlinkClick r:id="rId2"/>
              </a:rPr>
              <a:t>http://www.cse.cuhk.edu.hk/~khwong/www2/stem/stem.html</a:t>
            </a:r>
            <a:endParaRPr lang="en-US" sz="1800" dirty="0"/>
          </a:p>
          <a:p>
            <a:r>
              <a:rPr lang="en-US" sz="1800" dirty="0">
                <a:hlinkClick r:id="rId3"/>
              </a:rPr>
              <a:t>http://www.cse.cuhk.edu.hk/~khwong/www2/stem/test_code_ino.zip</a:t>
            </a:r>
            <a:r>
              <a:rPr lang="en-US" sz="1800" dirty="0"/>
              <a:t> </a:t>
            </a:r>
          </a:p>
          <a:p>
            <a:r>
              <a:rPr lang="en-US" dirty="0"/>
              <a:t>Using the Arduino Uno board</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a:t>
            </a:fld>
            <a:endParaRPr lang="en-US"/>
          </a:p>
        </p:txBody>
      </p:sp>
    </p:spTree>
    <p:extLst>
      <p:ext uri="{BB962C8B-B14F-4D97-AF65-F5344CB8AC3E}">
        <p14:creationId xmlns:p14="http://schemas.microsoft.com/office/powerpoint/2010/main" val="1887763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6A87-B9E4-B5F6-C18A-A6E1E780028E}"/>
              </a:ext>
            </a:extLst>
          </p:cNvPr>
          <p:cNvSpPr>
            <a:spLocks noGrp="1"/>
          </p:cNvSpPr>
          <p:nvPr>
            <p:ph type="title"/>
          </p:nvPr>
        </p:nvSpPr>
        <p:spPr/>
        <p:txBody>
          <a:bodyPr>
            <a:noAutofit/>
          </a:bodyPr>
          <a:lstStyle/>
          <a:p>
            <a:r>
              <a:rPr lang="en-US" sz="2000" dirty="0"/>
              <a:t>New Infrared code example</a:t>
            </a:r>
            <a:br>
              <a:rPr lang="en-US" sz="2000" dirty="0"/>
            </a:br>
            <a:r>
              <a:rPr lang="en-US" sz="2000" dirty="0"/>
              <a:t>Can use NEC and Panasonic code together in one program(library </a:t>
            </a:r>
            <a:r>
              <a:rPr lang="en-US" sz="2000" dirty="0" err="1"/>
              <a:t>IRremote</a:t>
            </a:r>
            <a:r>
              <a:rPr lang="en-US" sz="2000" dirty="0"/>
              <a:t>) </a:t>
            </a:r>
            <a:r>
              <a:rPr lang="en-US" sz="2000" b="0" dirty="0">
                <a:solidFill>
                  <a:srgbClr val="95A5A6"/>
                </a:solidFill>
                <a:effectLst/>
                <a:latin typeface="Consolas" panose="020B0609020204030204" pitchFamily="49" charset="0"/>
                <a:hlinkClick r:id="rId2"/>
              </a:rPr>
              <a:t>https://github.com/Arduino-IRremote/Arduino-IRremote</a:t>
            </a:r>
            <a:r>
              <a:rPr lang="en-US" sz="2000" b="0" dirty="0">
                <a:solidFill>
                  <a:srgbClr val="95A5A6"/>
                </a:solidFill>
                <a:effectLst/>
                <a:latin typeface="Consolas" panose="020B0609020204030204" pitchFamily="49" charset="0"/>
              </a:rPr>
              <a:t> (solved many IR control problems)</a:t>
            </a:r>
            <a:endParaRPr lang="en-US" sz="2000" dirty="0"/>
          </a:p>
        </p:txBody>
      </p:sp>
      <p:sp>
        <p:nvSpPr>
          <p:cNvPr id="7" name="Content Placeholder 6">
            <a:extLst>
              <a:ext uri="{FF2B5EF4-FFF2-40B4-BE49-F238E27FC236}">
                <a16:creationId xmlns:a16="http://schemas.microsoft.com/office/drawing/2014/main" id="{72FCFC2E-327F-D9F6-683D-68644F3D46E4}"/>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 modified from /SimpleReceiver.cpp, check 2 types of IR code NEC and </a:t>
            </a:r>
            <a:r>
              <a:rPr lang="en-US" b="0" dirty="0" err="1">
                <a:solidFill>
                  <a:srgbClr val="95A5A6"/>
                </a:solidFill>
                <a:effectLst/>
                <a:latin typeface="Consolas" panose="020B0609020204030204" pitchFamily="49" charset="0"/>
              </a:rPr>
              <a:t>panasonic</a:t>
            </a:r>
            <a:r>
              <a:rPr lang="en-US" b="0" dirty="0">
                <a:solidFill>
                  <a:srgbClr val="95A5A6"/>
                </a:solidFill>
                <a:effectLst/>
                <a:latin typeface="Consolas" panose="020B0609020204030204" pitchFamily="49" charset="0"/>
              </a:rPr>
              <a:t>. see loop(), khwong 230704</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https://github.com/Arduino-IRremote/Arduino-IRremote (install </a:t>
            </a:r>
            <a:r>
              <a:rPr lang="en-US" b="0" dirty="0" err="1">
                <a:solidFill>
                  <a:srgbClr val="95A5A6"/>
                </a:solidFill>
                <a:effectLst/>
                <a:latin typeface="Consolas" panose="020B0609020204030204" pitchFamily="49" charset="0"/>
              </a:rPr>
              <a:t>IRremote</a:t>
            </a:r>
            <a:r>
              <a:rPr lang="en-US" b="0" dirty="0">
                <a:solidFill>
                  <a:srgbClr val="95A5A6"/>
                </a:solidFill>
                <a:effectLst/>
                <a:latin typeface="Consolas" panose="020B0609020204030204" pitchFamily="49" charset="0"/>
              </a:rPr>
              <a:t>, see /examples/</a:t>
            </a:r>
            <a:r>
              <a:rPr lang="en-US" b="0" dirty="0" err="1">
                <a:solidFill>
                  <a:srgbClr val="95A5A6"/>
                </a:solidFill>
                <a:effectLst/>
                <a:latin typeface="Consolas" panose="020B0609020204030204" pitchFamily="49" charset="0"/>
              </a:rPr>
              <a:t>IRremote</a:t>
            </a:r>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SimpleReciver</a:t>
            </a: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SimpleReceiver.cpp</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Demonstrates receiving NEC IR codes with </a:t>
            </a:r>
            <a:r>
              <a:rPr lang="en-US" b="0" dirty="0" err="1">
                <a:solidFill>
                  <a:srgbClr val="95A5A6"/>
                </a:solidFill>
                <a:effectLst/>
                <a:latin typeface="Consolas" panose="020B0609020204030204" pitchFamily="49" charset="0"/>
              </a:rPr>
              <a:t>IRremote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This file is part of Arduino-</a:t>
            </a:r>
            <a:r>
              <a:rPr lang="en-US" b="0" dirty="0" err="1">
                <a:solidFill>
                  <a:srgbClr val="95A5A6"/>
                </a:solidFill>
                <a:effectLst/>
                <a:latin typeface="Consolas" panose="020B0609020204030204" pitchFamily="49" charset="0"/>
              </a:rPr>
              <a:t>IRremote</a:t>
            </a:r>
            <a:r>
              <a:rPr lang="en-US" b="0" dirty="0">
                <a:solidFill>
                  <a:srgbClr val="95A5A6"/>
                </a:solidFill>
                <a:effectLst/>
                <a:latin typeface="Consolas" panose="020B0609020204030204" pitchFamily="49" charset="0"/>
              </a:rPr>
              <a:t> https://github.com/Arduino-IRremote/Arduino-IRremote.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MIT License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Copyright (c) 2020-2022 Armin </a:t>
            </a:r>
            <a:r>
              <a:rPr lang="en-US" b="0" dirty="0" err="1">
                <a:solidFill>
                  <a:srgbClr val="95A5A6"/>
                </a:solidFill>
                <a:effectLst/>
                <a:latin typeface="Consolas" panose="020B0609020204030204" pitchFamily="49" charset="0"/>
              </a:rPr>
              <a:t>Joachimsmeyer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Permission is hereby granted, free of charge, to any person obtaining a copy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of this software and associated documentation files (the "Software"), to deal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in the Software without restriction, including without limitation the rights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to use, copy, modify, merge, publish, distribute, sublicense, and/or sell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copies of the Software, and to permit persons to whom the Software is furnished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to do so, subject to the following conditions: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The above copyright notice and this permission notice shall be included in all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copies or substantial portions of the Software.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THE SOFTWARE IS PROVIDED "AS IS", WITHOUT WARRANTY OF ANY KIND, EXPRESS OR IMPLIED,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INCLUDING BUT NOT LIMITED TO THE WARRANTIES OF MERCHANTABILITY, FITNESS FOR A</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PARTICULAR PURPOSE AND NONINFRINGEMENT. IN NO EVENT SHALL THE AUTHORS OR COPYRIGHT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HOLDERS BE LIABLE FOR ANY CLAIM, DAMAGES OR OTHER LIABILITY, WHETHER IN AN ACTION OF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CONTRACT, TORT OR OTHERWISE, ARISING FROM, OUT OF OR IN CONNECTION WITH THE SOFTWARE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OR THE USE OR OTHER DEALINGS IN THE SOFTWARE.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Specify which protocol(s) should be used for decoding.</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If no protocol is defined, all protocols (except </a:t>
            </a:r>
            <a:r>
              <a:rPr lang="en-US" b="0" dirty="0" err="1">
                <a:solidFill>
                  <a:srgbClr val="95A5A6"/>
                </a:solidFill>
                <a:effectLst/>
                <a:latin typeface="Consolas" panose="020B0609020204030204" pitchFamily="49" charset="0"/>
              </a:rPr>
              <a:t>Bang&amp;Olufsen</a:t>
            </a:r>
            <a:r>
              <a:rPr lang="en-US" b="0" dirty="0">
                <a:solidFill>
                  <a:srgbClr val="95A5A6"/>
                </a:solidFill>
                <a:effectLst/>
                <a:latin typeface="Consolas" panose="020B0609020204030204" pitchFamily="49" charset="0"/>
              </a:rPr>
              <a:t>) are active.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This must be done before the #include &lt;IRremote.hpp&gt;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DECODE_DENON        // Includes Sharp</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DECODE_JVC</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DECODE_KASEIKYO</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DECODE_PANASONIC    // alias for DECODE_KASEIKYO</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DECODE_LG</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DECODE_NEC  // Includes Apple and </a:t>
            </a:r>
            <a:r>
              <a:rPr lang="en-US" b="0" dirty="0" err="1">
                <a:solidFill>
                  <a:srgbClr val="95A5A6"/>
                </a:solidFill>
                <a:effectLst/>
                <a:latin typeface="Consolas" panose="020B0609020204030204" pitchFamily="49" charset="0"/>
              </a:rPr>
              <a:t>Onkyo</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DECODE_SAMSUNG</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DECODE_SONY</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DECODE_RC5</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DECODE_RC6</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//#define DECODE_BOSEWAVE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DECODE_LEGO_PF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DECODE_MAGIQUEST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DECODE_WHYNTER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DECODE_FAST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//#define DECODE_DISTANCE_WIDTH // Universal decoder for pulse distance width protocols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//#define DECODE_HASH         // special decoder for all protocols</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//#define DECODE_BEO          // This protocol must always be enabled manually, i.e. it is NOT enabled if no protocol is defined. It prevents decoding of SONY!</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//#define DEBUG               // Activate this for lots of lovely debug output from the decoders.</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//#define RAW_BUFFER_LENGTH  180  // Default is 112 if DECODE_MAGIQUEST is enabled, otherwise 100.</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a:t>
            </a:r>
            <a:r>
              <a:rPr lang="en-US" b="0" dirty="0" err="1">
                <a:solidFill>
                  <a:srgbClr val="005C5F"/>
                </a:solidFill>
                <a:effectLst/>
                <a:latin typeface="Consolas" panose="020B0609020204030204" pitchFamily="49" charset="0"/>
              </a:rPr>
              <a:t>Arduino.h</a:t>
            </a:r>
            <a:r>
              <a:rPr lang="en-US" b="0" dirty="0">
                <a:solidFill>
                  <a:srgbClr val="005C5F"/>
                </a:solidFill>
                <a:effectLst/>
                <a:latin typeface="Consolas" panose="020B0609020204030204" pitchFamily="49" charset="0"/>
              </a:rPr>
              <a:t>&gt;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a:t>
            </a:r>
            <a:r>
              <a:rPr lang="en-US" b="0" dirty="0" err="1">
                <a:solidFill>
                  <a:srgbClr val="005C5F"/>
                </a:solidFill>
                <a:effectLst/>
                <a:latin typeface="Consolas" panose="020B0609020204030204" pitchFamily="49" charset="0"/>
              </a:rPr>
              <a:t>PinDefinitionsAndMore.h</a:t>
            </a:r>
            <a:r>
              <a:rPr lang="en-US" b="0" dirty="0">
                <a:solidFill>
                  <a:srgbClr val="005C5F"/>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95A5A6"/>
                </a:solidFill>
                <a:effectLst/>
                <a:latin typeface="Consolas" panose="020B0609020204030204" pitchFamily="49" charset="0"/>
              </a:rPr>
              <a:t>// Define macros for input and output pin etc.</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#include</a:t>
            </a:r>
            <a:r>
              <a:rPr lang="en-US" b="0" dirty="0">
                <a:solidFill>
                  <a:srgbClr val="4E5B61"/>
                </a:solidFill>
                <a:effectLst/>
                <a:latin typeface="Consolas" panose="020B0609020204030204" pitchFamily="49" charset="0"/>
              </a:rPr>
              <a:t> </a:t>
            </a:r>
            <a:r>
              <a:rPr lang="en-US" b="0" dirty="0">
                <a:solidFill>
                  <a:srgbClr val="005C5F"/>
                </a:solidFill>
                <a:effectLst/>
                <a:latin typeface="Consolas" panose="020B0609020204030204" pitchFamily="49" charset="0"/>
              </a:rPr>
              <a:t>&lt;IRremote.hpp&gt;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#define DECODE_PANASONIC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IrReceiver.begin</a:t>
            </a:r>
            <a:r>
              <a:rPr lang="en-US" b="0" dirty="0">
                <a:solidFill>
                  <a:srgbClr val="95A5A6"/>
                </a:solidFill>
                <a:effectLst/>
                <a:latin typeface="Consolas" panose="020B0609020204030204" pitchFamily="49" charset="0"/>
              </a:rPr>
              <a:t>(IR_RECEIVE_PIN, ENABLE_LED_FEEDBACK);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delay(100);</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Just to know which program is running on my Arduino</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Serial.println</a:t>
            </a:r>
            <a:r>
              <a:rPr lang="en-US" b="0" dirty="0">
                <a:solidFill>
                  <a:srgbClr val="95A5A6"/>
                </a:solidFill>
                <a:effectLst/>
                <a:latin typeface="Consolas" panose="020B0609020204030204" pitchFamily="49" charset="0"/>
              </a:rPr>
              <a:t>(F("START " __FILE__ " from " __DATE__ "\r\</a:t>
            </a:r>
            <a:r>
              <a:rPr lang="en-US" b="0" dirty="0" err="1">
                <a:solidFill>
                  <a:srgbClr val="95A5A6"/>
                </a:solidFill>
                <a:effectLst/>
                <a:latin typeface="Consolas" panose="020B0609020204030204" pitchFamily="49" charset="0"/>
              </a:rPr>
              <a:t>nUsing</a:t>
            </a:r>
            <a:r>
              <a:rPr lang="en-US" b="0" dirty="0">
                <a:solidFill>
                  <a:srgbClr val="95A5A6"/>
                </a:solidFill>
                <a:effectLst/>
                <a:latin typeface="Consolas" panose="020B0609020204030204" pitchFamily="49" charset="0"/>
              </a:rPr>
              <a:t> library version " VERSION_IRREMOTE));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Start the receiver and if not 3. parameter specified, take LED_BUILTIN pin from the internal boards definition as default feedback LED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#define DECODE_NEC          // Includes Apple and </a:t>
            </a:r>
            <a:r>
              <a:rPr lang="en-US" b="0" dirty="0" err="1">
                <a:solidFill>
                  <a:srgbClr val="95A5A6"/>
                </a:solidFill>
                <a:effectLst/>
                <a:latin typeface="Consolas" panose="020B0609020204030204" pitchFamily="49" charset="0"/>
              </a:rPr>
              <a:t>Onkyo</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IrReceiver.begin</a:t>
            </a:r>
            <a:r>
              <a:rPr lang="en-US" b="0" dirty="0">
                <a:solidFill>
                  <a:srgbClr val="95A5A6"/>
                </a:solidFill>
                <a:effectLst/>
                <a:latin typeface="Consolas" panose="020B0609020204030204" pitchFamily="49" charset="0"/>
              </a:rPr>
              <a:t>(IR_RECEIVE_PIN, ENABLE_LED_FEEDBACK);</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Serial.print</a:t>
            </a:r>
            <a:r>
              <a:rPr lang="en-US" b="0" dirty="0">
                <a:solidFill>
                  <a:srgbClr val="95A5A6"/>
                </a:solidFill>
                <a:effectLst/>
                <a:latin typeface="Consolas" panose="020B0609020204030204" pitchFamily="49" charset="0"/>
              </a:rPr>
              <a:t>(F("Ready to receive IR signals of protocols: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printActiveIRProtocols</a:t>
            </a:r>
            <a:r>
              <a:rPr lang="en-US" b="0" dirty="0">
                <a:solidFill>
                  <a:srgbClr val="95A5A6"/>
                </a:solidFill>
                <a:effectLst/>
                <a:latin typeface="Consolas" panose="020B0609020204030204" pitchFamily="49" charset="0"/>
              </a:rPr>
              <a:t>(&amp;Serial);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Serial.println</a:t>
            </a:r>
            <a:r>
              <a:rPr lang="en-US" b="0" dirty="0">
                <a:solidFill>
                  <a:srgbClr val="95A5A6"/>
                </a:solidFill>
                <a:effectLst/>
                <a:latin typeface="Consolas" panose="020B0609020204030204" pitchFamily="49" charset="0"/>
              </a:rPr>
              <a:t>(F("at pin " STR(IR_RECEIVE_PIN)));</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//we will do 2 checks&lt; : 1) NEC (2) </a:t>
            </a:r>
            <a:r>
              <a:rPr lang="en-US" b="0" dirty="0" err="1">
                <a:solidFill>
                  <a:srgbClr val="95A5A6"/>
                </a:solidFill>
                <a:effectLst/>
                <a:latin typeface="Consolas" panose="020B0609020204030204" pitchFamily="49" charset="0"/>
              </a:rPr>
              <a:t>panasoic</a:t>
            </a:r>
            <a:r>
              <a:rPr lang="en-US" b="0" dirty="0">
                <a:solidFill>
                  <a:srgbClr val="95A5A6"/>
                </a:solidFill>
                <a:effectLst/>
                <a:latin typeface="Consolas" panose="020B0609020204030204" pitchFamily="49" charset="0"/>
              </a:rPr>
              <a:t>, need delay 300ms in </a:t>
            </a:r>
            <a:r>
              <a:rPr lang="en-US" b="0" dirty="0" err="1">
                <a:solidFill>
                  <a:srgbClr val="95A5A6"/>
                </a:solidFill>
                <a:effectLst/>
                <a:latin typeface="Consolas" panose="020B0609020204030204" pitchFamily="49" charset="0"/>
              </a:rPr>
              <a:t>betwwen</a:t>
            </a:r>
            <a:r>
              <a:rPr lang="en-US" b="0" dirty="0">
                <a:solidFill>
                  <a:srgbClr val="95A5A6"/>
                </a:solidFill>
                <a:effectLst/>
                <a:latin typeface="Consolas" panose="020B0609020204030204" pitchFamily="49" charset="0"/>
              </a:rPr>
              <a:t> to </a:t>
            </a:r>
            <a:r>
              <a:rPr lang="en-US" b="0" dirty="0" err="1">
                <a:solidFill>
                  <a:srgbClr val="95A5A6"/>
                </a:solidFill>
                <a:effectLst/>
                <a:latin typeface="Consolas" panose="020B0609020204030204" pitchFamily="49" charset="0"/>
              </a:rPr>
              <a:t>achive</a:t>
            </a:r>
            <a:r>
              <a:rPr lang="en-US" b="0" dirty="0">
                <a:solidFill>
                  <a:srgbClr val="95A5A6"/>
                </a:solidFill>
                <a:effectLst/>
                <a:latin typeface="Consolas" panose="020B0609020204030204" pitchFamily="49" charset="0"/>
              </a:rPr>
              <a:t> that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check 1//////////////////////////////////</a:t>
            </a:r>
            <a:endParaRPr lang="en-US" b="0" dirty="0">
              <a:solidFill>
                <a:srgbClr val="4E5B61"/>
              </a:solidFill>
              <a:effectLst/>
              <a:latin typeface="Consolas" panose="020B0609020204030204" pitchFamily="49" charset="0"/>
            </a:endParaRPr>
          </a:p>
          <a:p>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DECODE_NEC</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IR_RECEIVE_PIN, ENABLE_LED_FEEDBACK</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Check if received data is available and if yes, try to decode it.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Decoded result is in the </a:t>
            </a:r>
            <a:r>
              <a:rPr lang="en-US" b="0" dirty="0" err="1">
                <a:solidFill>
                  <a:srgbClr val="95A5A6"/>
                </a:solidFill>
                <a:effectLst/>
                <a:latin typeface="Consolas" panose="020B0609020204030204" pitchFamily="49" charset="0"/>
              </a:rPr>
              <a:t>IrReceiver.decodedIRData</a:t>
            </a:r>
            <a:r>
              <a:rPr lang="en-US" b="0" dirty="0">
                <a:solidFill>
                  <a:srgbClr val="95A5A6"/>
                </a:solidFill>
                <a:effectLst/>
                <a:latin typeface="Consolas" panose="020B0609020204030204" pitchFamily="49" charset="0"/>
              </a:rPr>
              <a:t> structure.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E.g. command is in </a:t>
            </a:r>
            <a:r>
              <a:rPr lang="en-US" b="0" dirty="0" err="1">
                <a:solidFill>
                  <a:srgbClr val="95A5A6"/>
                </a:solidFill>
                <a:effectLst/>
                <a:latin typeface="Consolas" panose="020B0609020204030204" pitchFamily="49" charset="0"/>
              </a:rPr>
              <a:t>IrReceiver.decodedIRData.command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address is in command is in </a:t>
            </a:r>
            <a:r>
              <a:rPr lang="en-US" b="0" dirty="0" err="1">
                <a:solidFill>
                  <a:srgbClr val="95A5A6"/>
                </a:solidFill>
                <a:effectLst/>
                <a:latin typeface="Consolas" panose="020B0609020204030204" pitchFamily="49" charset="0"/>
              </a:rPr>
              <a:t>IrReceiver.decodedIRData.address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and up to 32 bit raw data in </a:t>
            </a:r>
            <a:r>
              <a:rPr lang="en-US" b="0" dirty="0" err="1">
                <a:solidFill>
                  <a:srgbClr val="95A5A6"/>
                </a:solidFill>
                <a:effectLst/>
                <a:latin typeface="Consolas" panose="020B0609020204030204" pitchFamily="49" charset="0"/>
              </a:rPr>
              <a:t>IrReceiver.decodedIRData.decodedRawData</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Print a short summary of received data</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printIRResultShort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printIRSendUsage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protocol</a:t>
            </a:r>
            <a:r>
              <a:rPr lang="en-US" b="0" dirty="0">
                <a:solidFill>
                  <a:srgbClr val="4E5B61"/>
                </a:solidFill>
                <a:effectLst/>
                <a:latin typeface="Consolas" panose="020B0609020204030204" pitchFamily="49" charset="0"/>
              </a:rPr>
              <a:t> == UNKNOWN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D35400"/>
                </a:solidFill>
                <a:effectLst/>
                <a:latin typeface="Consolas" panose="020B0609020204030204" pitchFamily="49" charset="0"/>
              </a:rPr>
              <a:t>F</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"Received noise or an unknown (or not yet enabled) protocol"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 We have an unknown protocol here, print more info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printIRResultRawFormatted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 </a:t>
            </a:r>
            <a:r>
              <a:rPr lang="en-US" b="0" dirty="0">
                <a:solidFill>
                  <a:srgbClr val="005C5F"/>
                </a:solidFill>
                <a:effectLst/>
                <a:latin typeface="Consolas" panose="020B0609020204030204" pitchFamily="49" charset="0"/>
              </a:rPr>
              <a:t>true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!!!Important!!! Enable receiving of the next value,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since receiving has stopped after the end of the current received data packet.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resume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Enable receiving of the next value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Finally, check the received data and perform actions according to the received command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command</a:t>
            </a:r>
            <a:r>
              <a:rPr lang="en-US" b="0" dirty="0">
                <a:solidFill>
                  <a:srgbClr val="4E5B61"/>
                </a:solidFill>
                <a:effectLst/>
                <a:latin typeface="Consolas" panose="020B0609020204030204" pitchFamily="49" charset="0"/>
              </a:rPr>
              <a:t> == 0x</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do something</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command</a:t>
            </a:r>
            <a:r>
              <a:rPr lang="en-US" b="0" dirty="0">
                <a:solidFill>
                  <a:srgbClr val="4E5B61"/>
                </a:solidFill>
                <a:effectLst/>
                <a:latin typeface="Consolas" panose="020B0609020204030204" pitchFamily="49" charset="0"/>
              </a:rPr>
              <a:t> == 0x</a:t>
            </a:r>
            <a:r>
              <a:rPr lang="en-US" b="0" dirty="0">
                <a:solidFill>
                  <a:srgbClr val="005C5F"/>
                </a:solidFill>
                <a:effectLst/>
                <a:latin typeface="Consolas" panose="020B0609020204030204" pitchFamily="49" charset="0"/>
              </a:rPr>
              <a:t>11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do something else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   check 2//////////////////////////////////</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728E00"/>
                </a:solidFill>
                <a:effectLst/>
                <a:latin typeface="Consolas" panose="020B0609020204030204" pitchFamily="49" charset="0"/>
              </a:rPr>
              <a:t>#define</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DECODE_PANASONIC</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IR_RECEIVE_PIN, ENABLE_LED_FEEDBACK</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Check if received data is available and if yes, try to decode it.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Decoded result is in the </a:t>
            </a:r>
            <a:r>
              <a:rPr lang="en-US" b="0" dirty="0" err="1">
                <a:solidFill>
                  <a:srgbClr val="95A5A6"/>
                </a:solidFill>
                <a:effectLst/>
                <a:latin typeface="Consolas" panose="020B0609020204030204" pitchFamily="49" charset="0"/>
              </a:rPr>
              <a:t>IrReceiver.decodedIRData</a:t>
            </a:r>
            <a:r>
              <a:rPr lang="en-US" b="0" dirty="0">
                <a:solidFill>
                  <a:srgbClr val="95A5A6"/>
                </a:solidFill>
                <a:effectLst/>
                <a:latin typeface="Consolas" panose="020B0609020204030204" pitchFamily="49" charset="0"/>
              </a:rPr>
              <a:t> structure.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E.g. command is in </a:t>
            </a:r>
            <a:r>
              <a:rPr lang="en-US" b="0" dirty="0" err="1">
                <a:solidFill>
                  <a:srgbClr val="95A5A6"/>
                </a:solidFill>
                <a:effectLst/>
                <a:latin typeface="Consolas" panose="020B0609020204030204" pitchFamily="49" charset="0"/>
              </a:rPr>
              <a:t>IrReceiver.decodedIRData.command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address is in command is in </a:t>
            </a:r>
            <a:r>
              <a:rPr lang="en-US" b="0" dirty="0" err="1">
                <a:solidFill>
                  <a:srgbClr val="95A5A6"/>
                </a:solidFill>
                <a:effectLst/>
                <a:latin typeface="Consolas" panose="020B0609020204030204" pitchFamily="49" charset="0"/>
              </a:rPr>
              <a:t>IrReceiver.decodedIRData.address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and up to 32 bit raw data in </a:t>
            </a:r>
            <a:r>
              <a:rPr lang="en-US" b="0" dirty="0" err="1">
                <a:solidFill>
                  <a:srgbClr val="95A5A6"/>
                </a:solidFill>
                <a:effectLst/>
                <a:latin typeface="Consolas" panose="020B0609020204030204" pitchFamily="49" charset="0"/>
              </a:rPr>
              <a:t>IrReceiver.decodedIRData.decodedRawData</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Print a short summary of received data</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printIRResultShort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printIRSendUsage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protocol</a:t>
            </a:r>
            <a:r>
              <a:rPr lang="en-US" b="0" dirty="0">
                <a:solidFill>
                  <a:srgbClr val="4E5B61"/>
                </a:solidFill>
                <a:effectLst/>
                <a:latin typeface="Consolas" panose="020B0609020204030204" pitchFamily="49" charset="0"/>
              </a:rPr>
              <a:t> == UNKNOWN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D35400"/>
                </a:solidFill>
                <a:effectLst/>
                <a:latin typeface="Consolas" panose="020B0609020204030204" pitchFamily="49" charset="0"/>
              </a:rPr>
              <a:t>F</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"Received noise or an unknown (or not yet enabled) protocol"</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95A5A6"/>
                </a:solidFill>
                <a:effectLst/>
                <a:latin typeface="Consolas" panose="020B0609020204030204" pitchFamily="49" charset="0"/>
              </a:rPr>
              <a:t>      // We have an unknown protocol here, print more info</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printIRResultRawFormatted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&amp;Serial, </a:t>
            </a:r>
            <a:r>
              <a:rPr lang="en-US" b="0" dirty="0">
                <a:solidFill>
                  <a:srgbClr val="005C5F"/>
                </a:solidFill>
                <a:effectLst/>
                <a:latin typeface="Consolas" panose="020B0609020204030204" pitchFamily="49" charset="0"/>
              </a:rPr>
              <a:t>true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"\n ^^^^^^ You may perform </a:t>
            </a:r>
            <a:r>
              <a:rPr lang="en-US" b="0" dirty="0" err="1">
                <a:solidFill>
                  <a:srgbClr val="005C5F"/>
                </a:solidFill>
                <a:effectLst/>
                <a:latin typeface="Consolas" panose="020B0609020204030204" pitchFamily="49" charset="0"/>
              </a:rPr>
              <a:t>conmmand</a:t>
            </a:r>
            <a:r>
              <a:rPr lang="en-US" b="0" dirty="0">
                <a:solidFill>
                  <a:srgbClr val="005C5F"/>
                </a:solidFill>
                <a:effectLst/>
                <a:latin typeface="Consolas" panose="020B0609020204030204" pitchFamily="49" charset="0"/>
              </a:rPr>
              <a:t> control based on these (NEC or Panasonic) codes^^"</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"\n -------------address (HEX): 0x"</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unsigned</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address</a:t>
            </a:r>
            <a:r>
              <a:rPr lang="en-US" b="0" dirty="0">
                <a:solidFill>
                  <a:srgbClr val="4E5B61"/>
                </a:solidFill>
                <a:effectLst/>
                <a:latin typeface="Consolas" panose="020B0609020204030204" pitchFamily="49" charset="0"/>
              </a:rPr>
              <a:t>, HEX</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"\n ****************command (HEX): 0x"</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unsigned</a:t>
            </a:r>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command</a:t>
            </a:r>
            <a:r>
              <a:rPr lang="en-US" b="0" dirty="0">
                <a:solidFill>
                  <a:srgbClr val="4E5B61"/>
                </a:solidFill>
                <a:effectLst/>
                <a:latin typeface="Consolas" panose="020B0609020204030204" pitchFamily="49" charset="0"/>
              </a:rPr>
              <a:t>, HEX</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println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"\n ^^^^^^^^^^^^^^^^^^^^^^^^^^^^^^^^^^\n"</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br>
              <a:rPr lang="en-US" b="0" dirty="0">
                <a:solidFill>
                  <a:srgbClr val="4E5B61"/>
                </a:solidFill>
                <a:effectLst/>
                <a:latin typeface="Consolas" panose="020B0609020204030204" pitchFamily="49" charset="0"/>
              </a:rPr>
            </a:br>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!!!Important!!! Enable receiving of the next value,</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since receiving has stopped after the end of the current received data packet.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resume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Enable receiving of the next value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Finally, check the received data and perform actions according to the received command</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command</a:t>
            </a:r>
            <a:r>
              <a:rPr lang="en-US" b="0" dirty="0">
                <a:solidFill>
                  <a:srgbClr val="4E5B61"/>
                </a:solidFill>
                <a:effectLst/>
                <a:latin typeface="Consolas" panose="020B0609020204030204" pitchFamily="49" charset="0"/>
              </a:rPr>
              <a:t> == 0x</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do something</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else</a:t>
            </a:r>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IrReceiver</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decodedIRData</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command</a:t>
            </a:r>
            <a:r>
              <a:rPr lang="en-US" b="0" dirty="0">
                <a:solidFill>
                  <a:srgbClr val="4E5B61"/>
                </a:solidFill>
                <a:effectLst/>
                <a:latin typeface="Consolas" panose="020B0609020204030204" pitchFamily="49" charset="0"/>
              </a:rPr>
              <a:t> == 0x</a:t>
            </a:r>
            <a:r>
              <a:rPr lang="en-US" b="0" dirty="0">
                <a:solidFill>
                  <a:srgbClr val="005C5F"/>
                </a:solidFill>
                <a:effectLst/>
                <a:latin typeface="Consolas" panose="020B0609020204030204" pitchFamily="49" charset="0"/>
              </a:rPr>
              <a:t>11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do something else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dirty="0"/>
          </a:p>
        </p:txBody>
      </p:sp>
      <p:sp>
        <p:nvSpPr>
          <p:cNvPr id="5" name="Footer Placeholder 4">
            <a:extLst>
              <a:ext uri="{FF2B5EF4-FFF2-40B4-BE49-F238E27FC236}">
                <a16:creationId xmlns:a16="http://schemas.microsoft.com/office/drawing/2014/main" id="{A590BC49-F3AB-0694-79A3-86DF869D00A1}"/>
              </a:ext>
            </a:extLst>
          </p:cNvPr>
          <p:cNvSpPr>
            <a:spLocks noGrp="1"/>
          </p:cNvSpPr>
          <p:nvPr>
            <p:ph type="ftr" sz="quarter" idx="11"/>
          </p:nvPr>
        </p:nvSpPr>
        <p:spPr/>
        <p:txBody>
          <a:bodyPr/>
          <a:lstStyle/>
          <a:p>
            <a:r>
              <a:rPr lang="pt-BR"/>
              <a:t>Stem2: Arduino experiments  v_2a.(230830a)</a:t>
            </a:r>
            <a:endParaRPr lang="en-US"/>
          </a:p>
        </p:txBody>
      </p:sp>
      <p:sp>
        <p:nvSpPr>
          <p:cNvPr id="6" name="Slide Number Placeholder 5">
            <a:extLst>
              <a:ext uri="{FF2B5EF4-FFF2-40B4-BE49-F238E27FC236}">
                <a16:creationId xmlns:a16="http://schemas.microsoft.com/office/drawing/2014/main" id="{69A21913-D20F-B259-3DCC-6C942B9E6BD9}"/>
              </a:ext>
            </a:extLst>
          </p:cNvPr>
          <p:cNvSpPr>
            <a:spLocks noGrp="1"/>
          </p:cNvSpPr>
          <p:nvPr>
            <p:ph type="sldNum" sz="quarter" idx="12"/>
          </p:nvPr>
        </p:nvSpPr>
        <p:spPr/>
        <p:txBody>
          <a:bodyPr/>
          <a:lstStyle/>
          <a:p>
            <a:fld id="{631F0FDA-441F-40A7-A3B9-C27C9EEEED98}" type="slidenum">
              <a:rPr lang="en-US" smtClean="0"/>
              <a:t>50</a:t>
            </a:fld>
            <a:endParaRPr lang="en-US"/>
          </a:p>
        </p:txBody>
      </p:sp>
    </p:spTree>
    <p:extLst>
      <p:ext uri="{BB962C8B-B14F-4D97-AF65-F5344CB8AC3E}">
        <p14:creationId xmlns:p14="http://schemas.microsoft.com/office/powerpoint/2010/main" val="96152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 </a:t>
            </a:r>
          </a:p>
        </p:txBody>
      </p:sp>
      <p:sp>
        <p:nvSpPr>
          <p:cNvPr id="3" name="Content Placeholder 2"/>
          <p:cNvSpPr>
            <a:spLocks noGrp="1"/>
          </p:cNvSpPr>
          <p:nvPr>
            <p:ph sz="half" idx="1"/>
          </p:nvPr>
        </p:nvSpPr>
        <p:spPr>
          <a:xfrm>
            <a:off x="572379" y="594201"/>
            <a:ext cx="3886200" cy="5032375"/>
          </a:xfrm>
        </p:spPr>
        <p:txBody>
          <a:bodyPr>
            <a:noAutofit/>
          </a:bodyPr>
          <a:lstStyle/>
          <a:p>
            <a:r>
              <a:rPr lang="en-US" sz="1000" dirty="0"/>
              <a:t>/* You can obtain the driver from</a:t>
            </a:r>
          </a:p>
          <a:p>
            <a:r>
              <a:rPr lang="en-US" sz="1000" dirty="0"/>
              <a:t> IDE/Tools/</a:t>
            </a:r>
            <a:r>
              <a:rPr lang="en-US" sz="1000" dirty="0" err="1"/>
              <a:t>Library_Manager</a:t>
            </a:r>
            <a:r>
              <a:rPr lang="en-US" sz="1000" dirty="0"/>
              <a:t>/</a:t>
            </a:r>
            <a:r>
              <a:rPr lang="en-US" sz="1000" dirty="0" err="1"/>
              <a:t>In_Filter_your_search</a:t>
            </a:r>
            <a:r>
              <a:rPr lang="en-US" sz="1000" dirty="0"/>
              <a:t>: type: RFID 522</a:t>
            </a:r>
          </a:p>
          <a:p>
            <a:r>
              <a:rPr lang="en-US" sz="1000" dirty="0"/>
              <a:t>All the resources for this project: http://randomnerdtutorials.com/</a:t>
            </a:r>
          </a:p>
          <a:p>
            <a:r>
              <a:rPr lang="en-US" sz="1000" dirty="0"/>
              <a:t>   Modified by </a:t>
            </a:r>
            <a:r>
              <a:rPr lang="en-US" sz="1000" dirty="0" err="1"/>
              <a:t>Rui</a:t>
            </a:r>
            <a:r>
              <a:rPr lang="en-US" sz="1000" dirty="0"/>
              <a:t> Santos</a:t>
            </a:r>
          </a:p>
          <a:p>
            <a:r>
              <a:rPr lang="en-US" sz="1000" dirty="0"/>
              <a:t>   Created by FILIPEFLOP</a:t>
            </a:r>
          </a:p>
          <a:p>
            <a:r>
              <a:rPr lang="en-US" sz="1000" dirty="0"/>
              <a:t>https://randomnerdtutorials.com/security-access-using-mfrc522-rfid-reader-with-arduino/</a:t>
            </a:r>
          </a:p>
          <a:p>
            <a:r>
              <a:rPr lang="en-US" sz="1000" dirty="0"/>
              <a:t>*/</a:t>
            </a:r>
          </a:p>
          <a:p>
            <a:r>
              <a:rPr lang="en-US" sz="1000" dirty="0"/>
              <a:t>#include &lt;</a:t>
            </a:r>
            <a:r>
              <a:rPr lang="en-US" sz="1000" dirty="0" err="1"/>
              <a:t>SPI.h</a:t>
            </a:r>
            <a:r>
              <a:rPr lang="en-US" sz="1000" dirty="0"/>
              <a:t>&gt;</a:t>
            </a:r>
          </a:p>
          <a:p>
            <a:r>
              <a:rPr lang="en-US" sz="1000" dirty="0"/>
              <a:t>#include &lt;MFRC522.h&gt;</a:t>
            </a:r>
          </a:p>
          <a:p>
            <a:r>
              <a:rPr lang="en-US" sz="1000" dirty="0"/>
              <a:t>#define SS_PIN 10</a:t>
            </a:r>
          </a:p>
          <a:p>
            <a:r>
              <a:rPr lang="en-US" sz="1000" dirty="0"/>
              <a:t>#define RST_PIN 9</a:t>
            </a:r>
          </a:p>
          <a:p>
            <a:r>
              <a:rPr lang="en-US" sz="1000" dirty="0"/>
              <a:t>MFRC522 mfrc522(SS_PIN, RST_PIN);   // Create MFRC522 instance.</a:t>
            </a:r>
          </a:p>
          <a:p>
            <a:r>
              <a:rPr lang="en-US" sz="1000" dirty="0"/>
              <a:t>void setup()</a:t>
            </a:r>
          </a:p>
          <a:p>
            <a:r>
              <a:rPr lang="en-US" sz="1000" dirty="0"/>
              <a:t>{</a:t>
            </a:r>
          </a:p>
          <a:p>
            <a:r>
              <a:rPr lang="en-US" sz="1000" dirty="0"/>
              <a:t>  </a:t>
            </a:r>
            <a:r>
              <a:rPr lang="en-US" sz="1000" dirty="0" err="1"/>
              <a:t>Serial.begin</a:t>
            </a:r>
            <a:r>
              <a:rPr lang="en-US" sz="1000" dirty="0"/>
              <a:t>(9600);   // Initiate a serial communication</a:t>
            </a:r>
          </a:p>
          <a:p>
            <a:r>
              <a:rPr lang="en-US" sz="1000" dirty="0"/>
              <a:t>  </a:t>
            </a:r>
            <a:r>
              <a:rPr lang="en-US" sz="1000" dirty="0" err="1"/>
              <a:t>SPI.begin</a:t>
            </a:r>
            <a:r>
              <a:rPr lang="en-US" sz="1000" dirty="0"/>
              <a:t>();      // Initiate  SPI bus</a:t>
            </a:r>
          </a:p>
          <a:p>
            <a:r>
              <a:rPr lang="en-US" sz="1000" dirty="0"/>
              <a:t>  mfrc522.PCD_Init();   // Initiate MFRC522</a:t>
            </a:r>
          </a:p>
          <a:p>
            <a:r>
              <a:rPr lang="en-US" sz="1000" dirty="0"/>
              <a:t>  </a:t>
            </a:r>
            <a:r>
              <a:rPr lang="en-US" sz="1000" dirty="0" err="1"/>
              <a:t>Serial.println</a:t>
            </a:r>
            <a:r>
              <a:rPr lang="en-US" sz="1000" dirty="0"/>
              <a:t>("Approximate your card to the reader...");</a:t>
            </a:r>
          </a:p>
          <a:p>
            <a:r>
              <a:rPr lang="en-US" sz="1000" dirty="0"/>
              <a:t>  </a:t>
            </a:r>
            <a:r>
              <a:rPr lang="en-US" sz="1000" dirty="0" err="1"/>
              <a:t>Serial.println</a:t>
            </a:r>
            <a:r>
              <a:rPr lang="en-US" sz="1000" dirty="0"/>
              <a:t>();</a:t>
            </a:r>
          </a:p>
          <a:p>
            <a:r>
              <a:rPr lang="en-US" sz="1000" dirty="0"/>
              <a:t>}</a:t>
            </a:r>
          </a:p>
        </p:txBody>
      </p:sp>
      <p:sp>
        <p:nvSpPr>
          <p:cNvPr id="9" name="Content Placeholder 8"/>
          <p:cNvSpPr>
            <a:spLocks noGrp="1"/>
          </p:cNvSpPr>
          <p:nvPr>
            <p:ph sz="half" idx="2"/>
          </p:nvPr>
        </p:nvSpPr>
        <p:spPr>
          <a:xfrm>
            <a:off x="4685421" y="0"/>
            <a:ext cx="3886200" cy="6499274"/>
          </a:xfrm>
        </p:spPr>
        <p:txBody>
          <a:bodyPr>
            <a:normAutofit fontScale="25000" lnSpcReduction="20000"/>
          </a:bodyPr>
          <a:lstStyle/>
          <a:p>
            <a:r>
              <a:rPr lang="en-US" dirty="0"/>
              <a:t>void loop()</a:t>
            </a:r>
          </a:p>
          <a:p>
            <a:r>
              <a:rPr lang="en-US" dirty="0"/>
              <a:t>{  // Look for new cards</a:t>
            </a:r>
          </a:p>
          <a:p>
            <a:r>
              <a:rPr lang="en-US" dirty="0"/>
              <a:t>  if ( ! mfrc522.PICC_IsNewCardPresent())</a:t>
            </a:r>
          </a:p>
          <a:p>
            <a:r>
              <a:rPr lang="en-US" dirty="0"/>
              <a:t>  {    return;  }</a:t>
            </a:r>
          </a:p>
          <a:p>
            <a:r>
              <a:rPr lang="en-US" dirty="0"/>
              <a:t>  // Select one of the cards</a:t>
            </a:r>
          </a:p>
          <a:p>
            <a:r>
              <a:rPr lang="en-US" dirty="0"/>
              <a:t>  if ( ! mfrc522.PICC_ReadCardSerial())</a:t>
            </a:r>
          </a:p>
          <a:p>
            <a:r>
              <a:rPr lang="en-US" dirty="0"/>
              <a:t>  {    return;  }</a:t>
            </a:r>
          </a:p>
          <a:p>
            <a:r>
              <a:rPr lang="en-US" dirty="0"/>
              <a:t>  //Show UID on serial monitor</a:t>
            </a:r>
          </a:p>
          <a:p>
            <a:r>
              <a:rPr lang="en-US" dirty="0"/>
              <a:t>  </a:t>
            </a:r>
            <a:r>
              <a:rPr lang="en-US" dirty="0" err="1"/>
              <a:t>Serial.print</a:t>
            </a:r>
            <a:r>
              <a:rPr lang="en-US" dirty="0"/>
              <a:t>("UID tag :");</a:t>
            </a:r>
          </a:p>
          <a:p>
            <a:r>
              <a:rPr lang="en-US" dirty="0"/>
              <a:t>  String content = "";</a:t>
            </a:r>
          </a:p>
          <a:p>
            <a:r>
              <a:rPr lang="en-US" dirty="0"/>
              <a:t>  byte letter;</a:t>
            </a:r>
          </a:p>
          <a:p>
            <a:r>
              <a:rPr lang="en-US" dirty="0"/>
              <a:t>  for (byte </a:t>
            </a:r>
            <a:r>
              <a:rPr lang="en-US" dirty="0" err="1"/>
              <a:t>i</a:t>
            </a:r>
            <a:r>
              <a:rPr lang="en-US" dirty="0"/>
              <a:t> = 0; </a:t>
            </a:r>
            <a:r>
              <a:rPr lang="en-US" dirty="0" err="1"/>
              <a:t>i</a:t>
            </a:r>
            <a:r>
              <a:rPr lang="en-US" dirty="0"/>
              <a:t> &lt; mfrc522.uid.size; </a:t>
            </a:r>
            <a:r>
              <a:rPr lang="en-US" dirty="0" err="1"/>
              <a:t>i</a:t>
            </a:r>
            <a:r>
              <a:rPr lang="en-US" dirty="0"/>
              <a:t>++)</a:t>
            </a:r>
          </a:p>
          <a:p>
            <a:r>
              <a:rPr lang="en-US" dirty="0"/>
              <a:t>  { </a:t>
            </a:r>
            <a:r>
              <a:rPr lang="en-US" dirty="0" err="1"/>
              <a:t>Serial.print</a:t>
            </a:r>
            <a:r>
              <a:rPr lang="en-US" dirty="0"/>
              <a:t>(mfrc522.uid.uidByte[</a:t>
            </a:r>
            <a:r>
              <a:rPr lang="en-US" dirty="0" err="1"/>
              <a:t>i</a:t>
            </a:r>
            <a:r>
              <a:rPr lang="en-US" dirty="0"/>
              <a:t>] &lt; 0x10 ? " 0" : " ");</a:t>
            </a:r>
          </a:p>
          <a:p>
            <a:r>
              <a:rPr lang="en-US" dirty="0"/>
              <a:t>    </a:t>
            </a:r>
            <a:r>
              <a:rPr lang="en-US" dirty="0" err="1"/>
              <a:t>Serial.print</a:t>
            </a:r>
            <a:r>
              <a:rPr lang="en-US" dirty="0"/>
              <a:t>(mfrc522.uid.uidByte[</a:t>
            </a:r>
            <a:r>
              <a:rPr lang="en-US" dirty="0" err="1"/>
              <a:t>i</a:t>
            </a:r>
            <a:r>
              <a:rPr lang="en-US" dirty="0"/>
              <a:t>], HEX);</a:t>
            </a:r>
          </a:p>
          <a:p>
            <a:r>
              <a:rPr lang="en-US" dirty="0"/>
              <a:t>    </a:t>
            </a:r>
            <a:r>
              <a:rPr lang="en-US" dirty="0" err="1"/>
              <a:t>content.concat</a:t>
            </a:r>
            <a:r>
              <a:rPr lang="en-US" dirty="0"/>
              <a:t>(String(mfrc522.uid.uidByte[</a:t>
            </a:r>
            <a:r>
              <a:rPr lang="en-US" dirty="0" err="1"/>
              <a:t>i</a:t>
            </a:r>
            <a:r>
              <a:rPr lang="en-US" dirty="0"/>
              <a:t>] &lt; 0x10 ? " 0" : " "));</a:t>
            </a:r>
          </a:p>
          <a:p>
            <a:r>
              <a:rPr lang="en-US" dirty="0"/>
              <a:t>    </a:t>
            </a:r>
            <a:r>
              <a:rPr lang="en-US" dirty="0" err="1"/>
              <a:t>content.concat</a:t>
            </a:r>
            <a:r>
              <a:rPr lang="en-US" dirty="0"/>
              <a:t>(String(mfrc522.uid.uidByte[</a:t>
            </a:r>
            <a:r>
              <a:rPr lang="en-US" dirty="0" err="1"/>
              <a:t>i</a:t>
            </a:r>
            <a:r>
              <a:rPr lang="en-US" dirty="0"/>
              <a:t>], HEX));</a:t>
            </a:r>
          </a:p>
          <a:p>
            <a:r>
              <a:rPr lang="en-US" dirty="0"/>
              <a:t>  }</a:t>
            </a:r>
          </a:p>
          <a:p>
            <a:r>
              <a:rPr lang="en-US" dirty="0"/>
              <a:t>  </a:t>
            </a:r>
            <a:r>
              <a:rPr lang="en-US" dirty="0" err="1"/>
              <a:t>Serial.println</a:t>
            </a:r>
            <a:r>
              <a:rPr lang="en-US" dirty="0"/>
              <a:t>();</a:t>
            </a:r>
          </a:p>
          <a:p>
            <a:r>
              <a:rPr lang="en-US" dirty="0"/>
              <a:t>  </a:t>
            </a:r>
            <a:r>
              <a:rPr lang="en-US" dirty="0" err="1"/>
              <a:t>Serial.print</a:t>
            </a:r>
            <a:r>
              <a:rPr lang="en-US" dirty="0"/>
              <a:t>("Message : ");</a:t>
            </a:r>
          </a:p>
          <a:p>
            <a:r>
              <a:rPr lang="en-US" dirty="0"/>
              <a:t>  </a:t>
            </a:r>
            <a:r>
              <a:rPr lang="en-US" dirty="0" err="1"/>
              <a:t>content.toUpperCase</a:t>
            </a:r>
            <a:r>
              <a:rPr lang="en-US" dirty="0"/>
              <a:t>();</a:t>
            </a:r>
          </a:p>
          <a:p>
            <a:r>
              <a:rPr lang="en-US" dirty="0"/>
              <a:t>  // UID tag : 52 FA BF 10 (white card)</a:t>
            </a:r>
          </a:p>
          <a:p>
            <a:r>
              <a:rPr lang="en-US" dirty="0"/>
              <a:t>  // UID tag : B5 E8 FD C2 (blue ring)</a:t>
            </a:r>
          </a:p>
          <a:p>
            <a:r>
              <a:rPr lang="en-US" dirty="0"/>
              <a:t>  if (</a:t>
            </a:r>
            <a:r>
              <a:rPr lang="en-US" dirty="0" err="1"/>
              <a:t>content.substring</a:t>
            </a:r>
            <a:r>
              <a:rPr lang="en-US" dirty="0"/>
              <a:t>(1) == "52 FA BF 10") //change here the UID of the card/cards that you want to give access</a:t>
            </a:r>
          </a:p>
          <a:p>
            <a:r>
              <a:rPr lang="en-US" dirty="0"/>
              <a:t>  { </a:t>
            </a:r>
            <a:r>
              <a:rPr lang="en-US" dirty="0" err="1"/>
              <a:t>Serial.println</a:t>
            </a:r>
            <a:r>
              <a:rPr lang="en-US" dirty="0"/>
              <a:t>("Authorized access yes, yes, yes, yes, yes, yes");</a:t>
            </a:r>
          </a:p>
          <a:p>
            <a:r>
              <a:rPr lang="en-US" dirty="0"/>
              <a:t>    </a:t>
            </a:r>
            <a:r>
              <a:rPr lang="en-US" dirty="0" err="1"/>
              <a:t>Serial.println</a:t>
            </a:r>
            <a:r>
              <a:rPr lang="en-US" dirty="0"/>
              <a:t>();</a:t>
            </a:r>
          </a:p>
          <a:p>
            <a:r>
              <a:rPr lang="en-US" dirty="0"/>
              <a:t>    delay(3000);</a:t>
            </a:r>
          </a:p>
          <a:p>
            <a:r>
              <a:rPr lang="en-US" dirty="0"/>
              <a:t>  }</a:t>
            </a:r>
          </a:p>
          <a:p>
            <a:r>
              <a:rPr lang="en-US" dirty="0"/>
              <a:t>  else   {</a:t>
            </a:r>
          </a:p>
          <a:p>
            <a:r>
              <a:rPr lang="en-US" dirty="0"/>
              <a:t>    </a:t>
            </a:r>
            <a:r>
              <a:rPr lang="en-US" dirty="0" err="1"/>
              <a:t>Serial.println</a:t>
            </a:r>
            <a:r>
              <a:rPr lang="en-US" dirty="0"/>
              <a:t>(" Access denied, NO");</a:t>
            </a:r>
          </a:p>
          <a:p>
            <a:r>
              <a:rPr lang="en-US" dirty="0"/>
              <a:t>    delay(3000);</a:t>
            </a:r>
          </a:p>
          <a:p>
            <a:r>
              <a:rPr lang="en-US" dirty="0"/>
              <a:t>  }</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51</a:t>
            </a:fld>
            <a:endParaRPr lang="en-US"/>
          </a:p>
        </p:txBody>
      </p:sp>
    </p:spTree>
    <p:extLst>
      <p:ext uri="{BB962C8B-B14F-4D97-AF65-F5344CB8AC3E}">
        <p14:creationId xmlns:p14="http://schemas.microsoft.com/office/powerpoint/2010/main" val="4034951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7714512" y="1363485"/>
            <a:ext cx="1205100" cy="980200"/>
          </a:xfrm>
          <a:prstGeom prst="rect">
            <a:avLst/>
          </a:prstGeom>
        </p:spPr>
      </p:pic>
      <p:sp>
        <p:nvSpPr>
          <p:cNvPr id="7" name="Title 6"/>
          <p:cNvSpPr>
            <a:spLocks noGrp="1"/>
          </p:cNvSpPr>
          <p:nvPr>
            <p:ph type="title"/>
          </p:nvPr>
        </p:nvSpPr>
        <p:spPr>
          <a:xfrm>
            <a:off x="628650" y="96524"/>
            <a:ext cx="4705350" cy="1594165"/>
          </a:xfrm>
        </p:spPr>
        <p:txBody>
          <a:bodyPr>
            <a:normAutofit/>
          </a:bodyPr>
          <a:lstStyle/>
          <a:p>
            <a:r>
              <a:rPr lang="en-US" sz="3200" dirty="0"/>
              <a:t>Test2.11a: test11_IRremote_relay</a:t>
            </a:r>
          </a:p>
        </p:txBody>
      </p:sp>
      <p:sp>
        <p:nvSpPr>
          <p:cNvPr id="8" name="Content Placeholder 7"/>
          <p:cNvSpPr>
            <a:spLocks noGrp="1"/>
          </p:cNvSpPr>
          <p:nvPr>
            <p:ph idx="1"/>
          </p:nvPr>
        </p:nvSpPr>
        <p:spPr>
          <a:xfrm>
            <a:off x="163664" y="6048917"/>
            <a:ext cx="7886700" cy="4351338"/>
          </a:xfrm>
        </p:spPr>
        <p:txBody>
          <a:bodyPr>
            <a:normAutofit/>
          </a:bodyPr>
          <a:lstStyle/>
          <a:p>
            <a:r>
              <a:rPr lang="en-US" sz="1600" dirty="0"/>
              <a:t>: required </a:t>
            </a:r>
            <a:r>
              <a:rPr lang="en-US" sz="1600" dirty="0">
                <a:hlinkClick r:id="rId3"/>
              </a:rPr>
              <a:t>GitHub - Arduino-</a:t>
            </a:r>
            <a:r>
              <a:rPr lang="en-US" sz="1600" dirty="0" err="1">
                <a:hlinkClick r:id="rId3"/>
              </a:rPr>
              <a:t>IRremote</a:t>
            </a:r>
            <a:r>
              <a:rPr lang="en-US" sz="1600" dirty="0">
                <a:hlinkClick r:id="rId3"/>
              </a:rPr>
              <a:t>/Arduino-</a:t>
            </a:r>
            <a:r>
              <a:rPr lang="en-US" sz="1600" dirty="0" err="1">
                <a:hlinkClick r:id="rId3"/>
              </a:rPr>
              <a:t>IRremote</a:t>
            </a:r>
            <a:r>
              <a:rPr lang="en-US" sz="1600" dirty="0">
                <a:hlinkClick r:id="rId3"/>
              </a:rPr>
              <a:t>: Infrared remote library for Arduino: send and receive infrared signals with multiple protocols</a:t>
            </a:r>
            <a:r>
              <a:rPr lang="en-US" sz="1600" dirty="0"/>
              <a:t> </a:t>
            </a:r>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a:xfrm>
            <a:off x="6500980" y="6329903"/>
            <a:ext cx="2057400" cy="365125"/>
          </a:xfrm>
        </p:spPr>
        <p:txBody>
          <a:bodyPr/>
          <a:lstStyle/>
          <a:p>
            <a:fld id="{631F0FDA-441F-40A7-A3B9-C27C9EEEED98}" type="slidenum">
              <a:rPr lang="en-US" smtClean="0"/>
              <a:t>52</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802" y="2165975"/>
            <a:ext cx="642745" cy="1933683"/>
          </a:xfrm>
          <a:prstGeom prst="rect">
            <a:avLst/>
          </a:prstGeom>
        </p:spPr>
      </p:pic>
      <p:sp>
        <p:nvSpPr>
          <p:cNvPr id="12" name="TextBox 11"/>
          <p:cNvSpPr txBox="1"/>
          <p:nvPr/>
        </p:nvSpPr>
        <p:spPr>
          <a:xfrm>
            <a:off x="4921045" y="2622205"/>
            <a:ext cx="1075740" cy="3416320"/>
          </a:xfrm>
          <a:prstGeom prst="rect">
            <a:avLst/>
          </a:prstGeom>
          <a:noFill/>
          <a:ln>
            <a:solidFill>
              <a:schemeClr val="accent1"/>
            </a:solidFill>
          </a:ln>
        </p:spPr>
        <p:txBody>
          <a:bodyPr wrap="square" rtlCol="0">
            <a:spAutoFit/>
          </a:bodyPr>
          <a:lstStyle/>
          <a:p>
            <a:endParaRPr lang="en-US" dirty="0"/>
          </a:p>
          <a:p>
            <a:endParaRPr lang="en-US" dirty="0"/>
          </a:p>
          <a:p>
            <a:endParaRPr lang="en-US" dirty="0"/>
          </a:p>
          <a:p>
            <a:endParaRPr lang="en-US" dirty="0"/>
          </a:p>
          <a:p>
            <a:endParaRPr lang="en-US" dirty="0"/>
          </a:p>
          <a:p>
            <a:r>
              <a:rPr lang="en-US" dirty="0"/>
              <a:t>Arduino </a:t>
            </a:r>
          </a:p>
          <a:p>
            <a:r>
              <a:rPr lang="en-US" dirty="0"/>
              <a:t>Uno</a:t>
            </a:r>
          </a:p>
          <a:p>
            <a:endParaRPr lang="en-US" dirty="0"/>
          </a:p>
          <a:p>
            <a:endParaRPr lang="en-US" dirty="0"/>
          </a:p>
          <a:p>
            <a:endParaRPr lang="en-US" dirty="0"/>
          </a:p>
          <a:p>
            <a:r>
              <a:rPr lang="en-US" dirty="0"/>
              <a:t>       </a:t>
            </a:r>
          </a:p>
          <a:p>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573" y="2694324"/>
            <a:ext cx="2710375" cy="1919287"/>
          </a:xfrm>
          <a:prstGeom prst="rect">
            <a:avLst/>
          </a:prstGeom>
        </p:spPr>
      </p:pic>
      <p:sp>
        <p:nvSpPr>
          <p:cNvPr id="14" name="TextBox 13"/>
          <p:cNvSpPr txBox="1"/>
          <p:nvPr/>
        </p:nvSpPr>
        <p:spPr>
          <a:xfrm>
            <a:off x="3739383" y="3113604"/>
            <a:ext cx="221245" cy="915471"/>
          </a:xfrm>
          <a:prstGeom prst="rect">
            <a:avLst/>
          </a:prstGeom>
          <a:solidFill>
            <a:schemeClr val="bg1"/>
          </a:solidFill>
        </p:spPr>
        <p:txBody>
          <a:bodyPr wrap="square" rtlCol="0">
            <a:spAutoFit/>
          </a:bodyPr>
          <a:lstStyle/>
          <a:p>
            <a:r>
              <a:rPr lang="en-US" dirty="0"/>
              <a:t>-</a:t>
            </a:r>
          </a:p>
          <a:p>
            <a:r>
              <a:rPr lang="en-US" dirty="0"/>
              <a:t>+</a:t>
            </a:r>
          </a:p>
          <a:p>
            <a:r>
              <a:rPr lang="en-US" dirty="0"/>
              <a:t>S</a:t>
            </a:r>
          </a:p>
        </p:txBody>
      </p:sp>
      <p:sp>
        <p:nvSpPr>
          <p:cNvPr id="15" name="TextBox 14"/>
          <p:cNvSpPr txBox="1"/>
          <p:nvPr/>
        </p:nvSpPr>
        <p:spPr>
          <a:xfrm>
            <a:off x="1164870" y="2822932"/>
            <a:ext cx="1014701" cy="1477328"/>
          </a:xfrm>
          <a:prstGeom prst="rect">
            <a:avLst/>
          </a:prstGeom>
          <a:noFill/>
        </p:spPr>
        <p:txBody>
          <a:bodyPr wrap="none" rtlCol="0">
            <a:spAutoFit/>
          </a:bodyPr>
          <a:lstStyle/>
          <a:p>
            <a:endParaRPr lang="en-US" dirty="0"/>
          </a:p>
          <a:p>
            <a:r>
              <a:rPr lang="en-US" dirty="0"/>
              <a:t>open</a:t>
            </a:r>
          </a:p>
          <a:p>
            <a:r>
              <a:rPr lang="en-US" dirty="0"/>
              <a:t>common</a:t>
            </a:r>
          </a:p>
          <a:p>
            <a:r>
              <a:rPr lang="en-US" dirty="0"/>
              <a:t>close</a:t>
            </a:r>
          </a:p>
          <a:p>
            <a:endParaRPr lang="en-US" dirty="0"/>
          </a:p>
        </p:txBody>
      </p:sp>
      <p:cxnSp>
        <p:nvCxnSpPr>
          <p:cNvPr id="18" name="Straight Connector 17"/>
          <p:cNvCxnSpPr/>
          <p:nvPr/>
        </p:nvCxnSpPr>
        <p:spPr>
          <a:xfrm flipH="1">
            <a:off x="4300539" y="3545720"/>
            <a:ext cx="620506" cy="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300538" y="2442817"/>
            <a:ext cx="955427" cy="943321"/>
          </a:xfrm>
          <a:custGeom>
            <a:avLst/>
            <a:gdLst>
              <a:gd name="connsiteX0" fmla="*/ 0 w 1485900"/>
              <a:gd name="connsiteY0" fmla="*/ 914400 h 914400"/>
              <a:gd name="connsiteX1" fmla="*/ 0 w 1485900"/>
              <a:gd name="connsiteY1" fmla="*/ 0 h 914400"/>
              <a:gd name="connsiteX2" fmla="*/ 1485900 w 1485900"/>
              <a:gd name="connsiteY2" fmla="*/ 14287 h 914400"/>
              <a:gd name="connsiteX3" fmla="*/ 1485900 w 1485900"/>
              <a:gd name="connsiteY3" fmla="*/ 242887 h 914400"/>
            </a:gdLst>
            <a:ahLst/>
            <a:cxnLst>
              <a:cxn ang="0">
                <a:pos x="connsiteX0" y="connsiteY0"/>
              </a:cxn>
              <a:cxn ang="0">
                <a:pos x="connsiteX1" y="connsiteY1"/>
              </a:cxn>
              <a:cxn ang="0">
                <a:pos x="connsiteX2" y="connsiteY2"/>
              </a:cxn>
              <a:cxn ang="0">
                <a:pos x="connsiteX3" y="connsiteY3"/>
              </a:cxn>
            </a:cxnLst>
            <a:rect l="l" t="t" r="r" b="b"/>
            <a:pathLst>
              <a:path w="1485900" h="914400">
                <a:moveTo>
                  <a:pt x="0" y="914400"/>
                </a:moveTo>
                <a:lnTo>
                  <a:pt x="0" y="0"/>
                </a:lnTo>
                <a:lnTo>
                  <a:pt x="1485900" y="14287"/>
                </a:lnTo>
                <a:lnTo>
                  <a:pt x="1485900" y="2428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18110" y="2729811"/>
            <a:ext cx="622286" cy="369332"/>
          </a:xfrm>
          <a:prstGeom prst="rect">
            <a:avLst/>
          </a:prstGeom>
          <a:noFill/>
        </p:spPr>
        <p:txBody>
          <a:bodyPr wrap="none" rtlCol="0">
            <a:spAutoFit/>
          </a:bodyPr>
          <a:lstStyle/>
          <a:p>
            <a:r>
              <a:rPr lang="en-US" dirty="0"/>
              <a:t>GND</a:t>
            </a:r>
          </a:p>
        </p:txBody>
      </p:sp>
      <p:sp>
        <p:nvSpPr>
          <p:cNvPr id="24" name="TextBox 23"/>
          <p:cNvSpPr txBox="1"/>
          <p:nvPr/>
        </p:nvSpPr>
        <p:spPr>
          <a:xfrm>
            <a:off x="4946663" y="3354963"/>
            <a:ext cx="595035" cy="646331"/>
          </a:xfrm>
          <a:prstGeom prst="rect">
            <a:avLst/>
          </a:prstGeom>
          <a:noFill/>
        </p:spPr>
        <p:txBody>
          <a:bodyPr wrap="none" rtlCol="0">
            <a:spAutoFit/>
          </a:bodyPr>
          <a:lstStyle/>
          <a:p>
            <a:r>
              <a:rPr lang="en-US" dirty="0"/>
              <a:t>5V</a:t>
            </a:r>
          </a:p>
          <a:p>
            <a:r>
              <a:rPr lang="en-US" dirty="0"/>
              <a:t>Pin4</a:t>
            </a:r>
          </a:p>
        </p:txBody>
      </p:sp>
      <p:cxnSp>
        <p:nvCxnSpPr>
          <p:cNvPr id="26" name="Straight Arrow Connector 25"/>
          <p:cNvCxnSpPr/>
          <p:nvPr/>
        </p:nvCxnSpPr>
        <p:spPr>
          <a:xfrm flipH="1" flipV="1">
            <a:off x="4352174" y="3725109"/>
            <a:ext cx="568871" cy="3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99" y="1553248"/>
            <a:ext cx="1375690" cy="1375690"/>
          </a:xfrm>
          <a:prstGeom prst="rect">
            <a:avLst/>
          </a:prstGeom>
        </p:spPr>
      </p:pic>
      <p:sp>
        <p:nvSpPr>
          <p:cNvPr id="31" name="Freeform 30"/>
          <p:cNvSpPr/>
          <p:nvPr/>
        </p:nvSpPr>
        <p:spPr>
          <a:xfrm>
            <a:off x="1157288" y="2900363"/>
            <a:ext cx="1128712" cy="357187"/>
          </a:xfrm>
          <a:custGeom>
            <a:avLst/>
            <a:gdLst>
              <a:gd name="connsiteX0" fmla="*/ 1128712 w 1128712"/>
              <a:gd name="connsiteY0" fmla="*/ 357187 h 357187"/>
              <a:gd name="connsiteX1" fmla="*/ 1128712 w 1128712"/>
              <a:gd name="connsiteY1" fmla="*/ 357187 h 357187"/>
              <a:gd name="connsiteX2" fmla="*/ 942975 w 1128712"/>
              <a:gd name="connsiteY2" fmla="*/ 357187 h 357187"/>
              <a:gd name="connsiteX3" fmla="*/ 0 w 1128712"/>
              <a:gd name="connsiteY3" fmla="*/ 328612 h 357187"/>
              <a:gd name="connsiteX4" fmla="*/ 0 w 1128712"/>
              <a:gd name="connsiteY4" fmla="*/ 0 h 357187"/>
              <a:gd name="connsiteX5" fmla="*/ 14287 w 1128712"/>
              <a:gd name="connsiteY5" fmla="*/ 14287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712" h="357187">
                <a:moveTo>
                  <a:pt x="1128712" y="357187"/>
                </a:moveTo>
                <a:lnTo>
                  <a:pt x="1128712" y="357187"/>
                </a:lnTo>
                <a:lnTo>
                  <a:pt x="942975" y="357187"/>
                </a:lnTo>
                <a:lnTo>
                  <a:pt x="0" y="328612"/>
                </a:lnTo>
                <a:lnTo>
                  <a:pt x="0" y="0"/>
                </a:lnTo>
                <a:lnTo>
                  <a:pt x="14287" y="142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985838" y="2914650"/>
            <a:ext cx="0" cy="2071688"/>
          </a:xfrm>
          <a:custGeom>
            <a:avLst/>
            <a:gdLst>
              <a:gd name="connsiteX0" fmla="*/ 0 w 0"/>
              <a:gd name="connsiteY0" fmla="*/ 0 h 2071688"/>
              <a:gd name="connsiteX1" fmla="*/ 0 w 0"/>
              <a:gd name="connsiteY1" fmla="*/ 2071688 h 2071688"/>
            </a:gdLst>
            <a:ahLst/>
            <a:cxnLst>
              <a:cxn ang="0">
                <a:pos x="connsiteX0" y="connsiteY0"/>
              </a:cxn>
              <a:cxn ang="0">
                <a:pos x="connsiteX1" y="connsiteY1"/>
              </a:cxn>
            </a:cxnLst>
            <a:rect l="l" t="t" r="r" b="b"/>
            <a:pathLst>
              <a:path h="2071688">
                <a:moveTo>
                  <a:pt x="0" y="0"/>
                </a:moveTo>
                <a:lnTo>
                  <a:pt x="0" y="207168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1185863" y="3629025"/>
            <a:ext cx="1071562" cy="1385888"/>
          </a:xfrm>
          <a:custGeom>
            <a:avLst/>
            <a:gdLst>
              <a:gd name="connsiteX0" fmla="*/ 1071562 w 1071562"/>
              <a:gd name="connsiteY0" fmla="*/ 0 h 1385888"/>
              <a:gd name="connsiteX1" fmla="*/ 14287 w 1071562"/>
              <a:gd name="connsiteY1" fmla="*/ 0 h 1385888"/>
              <a:gd name="connsiteX2" fmla="*/ 0 w 1071562"/>
              <a:gd name="connsiteY2" fmla="*/ 1385888 h 1385888"/>
            </a:gdLst>
            <a:ahLst/>
            <a:cxnLst>
              <a:cxn ang="0">
                <a:pos x="connsiteX0" y="connsiteY0"/>
              </a:cxn>
              <a:cxn ang="0">
                <a:pos x="connsiteX1" y="connsiteY1"/>
              </a:cxn>
              <a:cxn ang="0">
                <a:pos x="connsiteX2" y="connsiteY2"/>
              </a:cxn>
            </a:cxnLst>
            <a:rect l="l" t="t" r="r" b="b"/>
            <a:pathLst>
              <a:path w="1071562" h="1385888">
                <a:moveTo>
                  <a:pt x="1071562" y="0"/>
                </a:moveTo>
                <a:lnTo>
                  <a:pt x="14287" y="0"/>
                </a:lnTo>
                <a:lnTo>
                  <a:pt x="0" y="138588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11483" y="4679673"/>
            <a:ext cx="748736" cy="748736"/>
          </a:xfrm>
          <a:prstGeom prst="rect">
            <a:avLst/>
          </a:prstGeom>
        </p:spPr>
      </p:pic>
      <p:sp>
        <p:nvSpPr>
          <p:cNvPr id="37" name="Freeform 36"/>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40" y="3208672"/>
            <a:ext cx="1304925" cy="2809875"/>
          </a:xfrm>
          <a:prstGeom prst="rect">
            <a:avLst/>
          </a:prstGeom>
        </p:spPr>
      </p:pic>
      <p:cxnSp>
        <p:nvCxnSpPr>
          <p:cNvPr id="48" name="Straight Arrow Connector 47"/>
          <p:cNvCxnSpPr/>
          <p:nvPr/>
        </p:nvCxnSpPr>
        <p:spPr>
          <a:xfrm flipH="1" flipV="1">
            <a:off x="7107573" y="2622205"/>
            <a:ext cx="947530" cy="510611"/>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93930" y="2285514"/>
            <a:ext cx="1398140" cy="369332"/>
          </a:xfrm>
          <a:prstGeom prst="rect">
            <a:avLst/>
          </a:prstGeom>
          <a:noFill/>
        </p:spPr>
        <p:txBody>
          <a:bodyPr wrap="none" rtlCol="0">
            <a:spAutoFit/>
          </a:bodyPr>
          <a:lstStyle/>
          <a:p>
            <a:r>
              <a:rPr lang="en-US" dirty="0"/>
              <a:t>Infrared light</a:t>
            </a:r>
          </a:p>
        </p:txBody>
      </p:sp>
      <p:sp>
        <p:nvSpPr>
          <p:cNvPr id="50" name="TextBox 49"/>
          <p:cNvSpPr txBox="1"/>
          <p:nvPr/>
        </p:nvSpPr>
        <p:spPr>
          <a:xfrm>
            <a:off x="2868627" y="2324992"/>
            <a:ext cx="684483" cy="369332"/>
          </a:xfrm>
          <a:prstGeom prst="rect">
            <a:avLst/>
          </a:prstGeom>
          <a:noFill/>
        </p:spPr>
        <p:txBody>
          <a:bodyPr wrap="none" rtlCol="0">
            <a:spAutoFit/>
          </a:bodyPr>
          <a:lstStyle/>
          <a:p>
            <a:r>
              <a:rPr lang="en-US" dirty="0"/>
              <a:t>Relay</a:t>
            </a:r>
          </a:p>
        </p:txBody>
      </p:sp>
      <p:sp>
        <p:nvSpPr>
          <p:cNvPr id="52" name="TextBox 51"/>
          <p:cNvSpPr txBox="1"/>
          <p:nvPr/>
        </p:nvSpPr>
        <p:spPr>
          <a:xfrm>
            <a:off x="7080521" y="5989559"/>
            <a:ext cx="1911549" cy="369332"/>
          </a:xfrm>
          <a:prstGeom prst="rect">
            <a:avLst/>
          </a:prstGeom>
          <a:noFill/>
        </p:spPr>
        <p:txBody>
          <a:bodyPr wrap="none" rtlCol="0">
            <a:spAutoFit/>
          </a:bodyPr>
          <a:lstStyle/>
          <a:p>
            <a:r>
              <a:rPr lang="en-US" dirty="0"/>
              <a:t>Remote Controller</a:t>
            </a:r>
          </a:p>
        </p:txBody>
      </p:sp>
      <p:sp>
        <p:nvSpPr>
          <p:cNvPr id="53" name="Freeform 52"/>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53"/>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5085662" y="4828244"/>
            <a:ext cx="942502" cy="1477328"/>
          </a:xfrm>
          <a:prstGeom prst="rect">
            <a:avLst/>
          </a:prstGeom>
          <a:noFill/>
        </p:spPr>
        <p:txBody>
          <a:bodyPr wrap="none" rtlCol="0">
            <a:spAutoFit/>
          </a:bodyPr>
          <a:lstStyle/>
          <a:p>
            <a:r>
              <a:rPr lang="en-US" dirty="0"/>
              <a:t>   Pin11</a:t>
            </a:r>
          </a:p>
          <a:p>
            <a:r>
              <a:rPr lang="en-US" dirty="0"/>
              <a:t>    GND</a:t>
            </a:r>
          </a:p>
          <a:p>
            <a:r>
              <a:rPr lang="en-US" dirty="0" err="1"/>
              <a:t>Vcc</a:t>
            </a:r>
            <a:r>
              <a:rPr lang="en-US" dirty="0"/>
              <a:t> (5V)</a:t>
            </a:r>
          </a:p>
          <a:p>
            <a:endParaRPr lang="en-US" dirty="0"/>
          </a:p>
          <a:p>
            <a:endParaRPr lang="en-US" dirty="0"/>
          </a:p>
        </p:txBody>
      </p:sp>
      <p:sp>
        <p:nvSpPr>
          <p:cNvPr id="34" name="TextBox 33"/>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3" name="TextBox 2">
            <a:extLst>
              <a:ext uri="{FF2B5EF4-FFF2-40B4-BE49-F238E27FC236}">
                <a16:creationId xmlns:a16="http://schemas.microsoft.com/office/drawing/2014/main" id="{84BF4AB7-AFD5-E3D7-9904-6363DDCF7EB1}"/>
              </a:ext>
            </a:extLst>
          </p:cNvPr>
          <p:cNvSpPr txBox="1"/>
          <p:nvPr/>
        </p:nvSpPr>
        <p:spPr>
          <a:xfrm>
            <a:off x="6629089" y="54501"/>
            <a:ext cx="2384416" cy="923330"/>
          </a:xfrm>
          <a:prstGeom prst="rect">
            <a:avLst/>
          </a:prstGeom>
          <a:noFill/>
        </p:spPr>
        <p:txBody>
          <a:bodyPr wrap="square" rtlCol="0">
            <a:spAutoFit/>
          </a:bodyPr>
          <a:lstStyle/>
          <a:p>
            <a:r>
              <a:rPr lang="en-US" dirty="0"/>
              <a:t>IR receiver module</a:t>
            </a:r>
          </a:p>
          <a:p>
            <a:r>
              <a:rPr lang="en-US" dirty="0"/>
              <a:t>KY-022,</a:t>
            </a:r>
            <a:r>
              <a:rPr lang="en-US" b="1" i="0" dirty="0">
                <a:solidFill>
                  <a:srgbClr val="000000"/>
                </a:solidFill>
                <a:effectLst/>
                <a:latin typeface="PingFang SC"/>
              </a:rPr>
              <a:t>  HX1838B, or</a:t>
            </a:r>
            <a:r>
              <a:rPr lang="en-US" dirty="0"/>
              <a:t> vs1838</a:t>
            </a:r>
          </a:p>
        </p:txBody>
      </p:sp>
      <p:cxnSp>
        <p:nvCxnSpPr>
          <p:cNvPr id="9" name="Straight Arrow Connector 8">
            <a:extLst>
              <a:ext uri="{FF2B5EF4-FFF2-40B4-BE49-F238E27FC236}">
                <a16:creationId xmlns:a16="http://schemas.microsoft.com/office/drawing/2014/main" id="{53F5C1DD-D815-8410-4465-1214B11A05C0}"/>
              </a:ext>
            </a:extLst>
          </p:cNvPr>
          <p:cNvCxnSpPr/>
          <p:nvPr/>
        </p:nvCxnSpPr>
        <p:spPr>
          <a:xfrm flipH="1" flipV="1">
            <a:off x="7569219" y="1378390"/>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3EDDD9-6B61-54BF-B449-2721A5CDAE77}"/>
              </a:ext>
            </a:extLst>
          </p:cNvPr>
          <p:cNvCxnSpPr/>
          <p:nvPr/>
        </p:nvCxnSpPr>
        <p:spPr>
          <a:xfrm flipH="1" flipV="1">
            <a:off x="7859806" y="1291603"/>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EA586BF-5D34-79ED-AE53-371C2AFD36FF}"/>
              </a:ext>
            </a:extLst>
          </p:cNvPr>
          <p:cNvCxnSpPr/>
          <p:nvPr/>
        </p:nvCxnSpPr>
        <p:spPr>
          <a:xfrm flipV="1">
            <a:off x="8058929" y="1294649"/>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64200AB-47D5-CCE4-E5A1-6D5BEB5EDC53}"/>
              </a:ext>
            </a:extLst>
          </p:cNvPr>
          <p:cNvSpPr txBox="1"/>
          <p:nvPr/>
        </p:nvSpPr>
        <p:spPr>
          <a:xfrm>
            <a:off x="7151679" y="997519"/>
            <a:ext cx="1911549" cy="369332"/>
          </a:xfrm>
          <a:prstGeom prst="rect">
            <a:avLst/>
          </a:prstGeom>
          <a:noFill/>
        </p:spPr>
        <p:txBody>
          <a:bodyPr wrap="square" rtlCol="0">
            <a:spAutoFit/>
          </a:bodyPr>
          <a:lstStyle/>
          <a:p>
            <a:r>
              <a:rPr lang="en-US" dirty="0"/>
              <a:t>Out </a:t>
            </a:r>
            <a:r>
              <a:rPr lang="en-US" dirty="0" err="1"/>
              <a:t>Vcc</a:t>
            </a:r>
            <a:r>
              <a:rPr lang="en-US" dirty="0"/>
              <a:t>, GND</a:t>
            </a:r>
          </a:p>
        </p:txBody>
      </p:sp>
      <p:pic>
        <p:nvPicPr>
          <p:cNvPr id="25" name="Picture 24">
            <a:extLst>
              <a:ext uri="{FF2B5EF4-FFF2-40B4-BE49-F238E27FC236}">
                <a16:creationId xmlns:a16="http://schemas.microsoft.com/office/drawing/2014/main" id="{D52245D1-1502-2405-67DB-3BA863D04518}"/>
              </a:ext>
            </a:extLst>
          </p:cNvPr>
          <p:cNvPicPr>
            <a:picLocks noChangeAspect="1"/>
          </p:cNvPicPr>
          <p:nvPr/>
        </p:nvPicPr>
        <p:blipFill>
          <a:blip r:embed="rId9"/>
          <a:stretch>
            <a:fillRect/>
          </a:stretch>
        </p:blipFill>
        <p:spPr>
          <a:xfrm>
            <a:off x="4540684" y="186432"/>
            <a:ext cx="1610499" cy="1185506"/>
          </a:xfrm>
          <a:prstGeom prst="rect">
            <a:avLst/>
          </a:prstGeom>
        </p:spPr>
      </p:pic>
      <p:sp>
        <p:nvSpPr>
          <p:cNvPr id="28" name="TextBox 27">
            <a:extLst>
              <a:ext uri="{FF2B5EF4-FFF2-40B4-BE49-F238E27FC236}">
                <a16:creationId xmlns:a16="http://schemas.microsoft.com/office/drawing/2014/main" id="{291CB47B-211A-52F2-E258-F06E94C28BB2}"/>
              </a:ext>
            </a:extLst>
          </p:cNvPr>
          <p:cNvSpPr txBox="1"/>
          <p:nvPr/>
        </p:nvSpPr>
        <p:spPr>
          <a:xfrm>
            <a:off x="2732110" y="1614930"/>
            <a:ext cx="4572000" cy="369332"/>
          </a:xfrm>
          <a:prstGeom prst="rect">
            <a:avLst/>
          </a:prstGeom>
          <a:noFill/>
        </p:spPr>
        <p:txBody>
          <a:bodyPr wrap="square">
            <a:spAutoFit/>
          </a:bodyPr>
          <a:lstStyle/>
          <a:p>
            <a:r>
              <a:rPr lang="en-US" dirty="0">
                <a:hlinkClick r:id="rId10"/>
              </a:rPr>
              <a:t>https://electronoobs.com/eng_arduino_tut34</a:t>
            </a:r>
            <a:r>
              <a:rPr lang="en-US" dirty="0"/>
              <a:t> </a:t>
            </a:r>
          </a:p>
        </p:txBody>
      </p:sp>
    </p:spTree>
    <p:extLst>
      <p:ext uri="{BB962C8B-B14F-4D97-AF65-F5344CB8AC3E}">
        <p14:creationId xmlns:p14="http://schemas.microsoft.com/office/powerpoint/2010/main" val="1445708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292098"/>
          </a:xfrm>
        </p:spPr>
        <p:txBody>
          <a:bodyPr>
            <a:normAutofit fontScale="90000"/>
          </a:bodyPr>
          <a:lstStyle/>
          <a:p>
            <a:r>
              <a:rPr lang="en-US" sz="2000" dirty="0"/>
              <a:t>Test2.11a_IRremote_relay.ino (OLD method)</a:t>
            </a:r>
          </a:p>
        </p:txBody>
      </p:sp>
      <p:sp>
        <p:nvSpPr>
          <p:cNvPr id="3" name="Content Placeholder 2"/>
          <p:cNvSpPr>
            <a:spLocks noGrp="1"/>
          </p:cNvSpPr>
          <p:nvPr>
            <p:ph sz="half" idx="1"/>
          </p:nvPr>
        </p:nvSpPr>
        <p:spPr>
          <a:xfrm>
            <a:off x="571500" y="413546"/>
            <a:ext cx="3886200" cy="6125367"/>
          </a:xfrm>
        </p:spPr>
        <p:txBody>
          <a:bodyPr>
            <a:normAutofit fontScale="25000" lnSpcReduction="20000"/>
          </a:bodyPr>
          <a:lstStyle/>
          <a:p>
            <a:r>
              <a:rPr lang="en-US" sz="5600" dirty="0"/>
              <a:t>/* from: https://github.com/z3t0/Arduino-IRremote * </a:t>
            </a:r>
            <a:r>
              <a:rPr lang="en-US" sz="5600" dirty="0" err="1"/>
              <a:t>IRremote</a:t>
            </a:r>
            <a:r>
              <a:rPr lang="en-US" sz="5600" dirty="0"/>
              <a:t>: </a:t>
            </a:r>
            <a:r>
              <a:rPr lang="en-US" sz="5600" dirty="0" err="1"/>
              <a:t>IRrecvDemo</a:t>
            </a:r>
            <a:r>
              <a:rPr lang="en-US" sz="5600" dirty="0"/>
              <a:t> - demonstrates receiving IR codes with </a:t>
            </a:r>
            <a:r>
              <a:rPr lang="en-US" sz="5600" dirty="0" err="1"/>
              <a:t>IRrecv</a:t>
            </a:r>
            <a:endParaRPr lang="en-US" sz="5600" dirty="0"/>
          </a:p>
          <a:p>
            <a:r>
              <a:rPr lang="en-US" sz="5600" dirty="0"/>
              <a:t> * An IR detector/demodulator must be connected to the input RECV_PIN.</a:t>
            </a:r>
          </a:p>
          <a:p>
            <a:r>
              <a:rPr lang="en-US" sz="5600" dirty="0"/>
              <a:t> * Version 0.1 July, 2009</a:t>
            </a:r>
          </a:p>
          <a:p>
            <a:r>
              <a:rPr lang="en-US" sz="5600" dirty="0"/>
              <a:t> * Copyright 2009 Ken </a:t>
            </a:r>
            <a:r>
              <a:rPr lang="en-US" sz="5600" dirty="0" err="1"/>
              <a:t>Shirriff</a:t>
            </a:r>
            <a:endParaRPr lang="en-US" sz="5600" dirty="0"/>
          </a:p>
          <a:p>
            <a:r>
              <a:rPr lang="en-US" sz="5600" dirty="0"/>
              <a:t> * http://arcfn.com</a:t>
            </a:r>
          </a:p>
          <a:p>
            <a:r>
              <a:rPr lang="en-US" sz="5600" dirty="0"/>
              <a:t> */</a:t>
            </a:r>
          </a:p>
          <a:p>
            <a:r>
              <a:rPr lang="en-US" sz="5600" dirty="0"/>
              <a:t>#include &lt;</a:t>
            </a:r>
            <a:r>
              <a:rPr lang="en-US" sz="5600" dirty="0" err="1"/>
              <a:t>IRremote.h</a:t>
            </a:r>
            <a:r>
              <a:rPr lang="en-US" sz="5600" dirty="0"/>
              <a:t>&gt;</a:t>
            </a:r>
          </a:p>
          <a:p>
            <a:r>
              <a:rPr lang="en-US" sz="5600" dirty="0" err="1"/>
              <a:t>int</a:t>
            </a:r>
            <a:r>
              <a:rPr lang="en-US" sz="5600" dirty="0"/>
              <a:t> RECV_PIN = 11;</a:t>
            </a:r>
          </a:p>
          <a:p>
            <a:r>
              <a:rPr lang="en-US" sz="5600" dirty="0" err="1"/>
              <a:t>int</a:t>
            </a:r>
            <a:r>
              <a:rPr lang="en-US" sz="5600" dirty="0"/>
              <a:t> RELAY_PIN = 4;</a:t>
            </a:r>
          </a:p>
          <a:p>
            <a:r>
              <a:rPr lang="en-US" sz="5600" dirty="0" err="1"/>
              <a:t>IRrecv</a:t>
            </a:r>
            <a:r>
              <a:rPr lang="en-US" sz="5600" dirty="0"/>
              <a:t> </a:t>
            </a:r>
            <a:r>
              <a:rPr lang="en-US" sz="5600" dirty="0" err="1"/>
              <a:t>irrecv</a:t>
            </a:r>
            <a:r>
              <a:rPr lang="en-US" sz="5600" dirty="0"/>
              <a:t>(RECV_PIN);</a:t>
            </a:r>
          </a:p>
          <a:p>
            <a:r>
              <a:rPr lang="en-US" sz="5600" dirty="0" err="1"/>
              <a:t>decode_results</a:t>
            </a:r>
            <a:r>
              <a:rPr lang="en-US" sz="5600" dirty="0"/>
              <a:t> results;</a:t>
            </a:r>
          </a:p>
          <a:p>
            <a:r>
              <a:rPr lang="en-US" sz="5600" dirty="0"/>
              <a:t>// Dumps out the </a:t>
            </a:r>
            <a:r>
              <a:rPr lang="en-US" sz="5600" dirty="0" err="1"/>
              <a:t>decode_results</a:t>
            </a:r>
            <a:r>
              <a:rPr lang="en-US" sz="5600" dirty="0"/>
              <a:t> structure.</a:t>
            </a:r>
          </a:p>
          <a:p>
            <a:r>
              <a:rPr lang="en-US" sz="5600" dirty="0"/>
              <a:t>// Call this after </a:t>
            </a:r>
            <a:r>
              <a:rPr lang="en-US" sz="5600" dirty="0" err="1"/>
              <a:t>IRrecv</a:t>
            </a:r>
            <a:r>
              <a:rPr lang="en-US" sz="5600" dirty="0"/>
              <a:t>::decode()</a:t>
            </a:r>
          </a:p>
          <a:p>
            <a:r>
              <a:rPr lang="en-US" sz="5600" dirty="0"/>
              <a:t>// void * to work around compiler issue</a:t>
            </a:r>
          </a:p>
          <a:p>
            <a:r>
              <a:rPr lang="en-US" sz="5600" dirty="0"/>
              <a:t>//void dump(void *v) {</a:t>
            </a:r>
          </a:p>
          <a:p>
            <a:r>
              <a:rPr lang="en-US" sz="5600" dirty="0"/>
              <a:t>//  </a:t>
            </a:r>
            <a:r>
              <a:rPr lang="en-US" sz="5600" dirty="0" err="1"/>
              <a:t>decode_results</a:t>
            </a:r>
            <a:r>
              <a:rPr lang="en-US" sz="5600" dirty="0"/>
              <a:t> *results = (</a:t>
            </a:r>
            <a:r>
              <a:rPr lang="en-US" sz="5600" dirty="0" err="1"/>
              <a:t>decode_results</a:t>
            </a:r>
            <a:r>
              <a:rPr lang="en-US" sz="5600" dirty="0"/>
              <a:t> *)v</a:t>
            </a:r>
          </a:p>
          <a:p>
            <a:r>
              <a:rPr lang="en-US" sz="5600" dirty="0"/>
              <a:t>void dump(</a:t>
            </a:r>
            <a:r>
              <a:rPr lang="en-US" sz="5600" dirty="0" err="1"/>
              <a:t>decode_results</a:t>
            </a:r>
            <a:r>
              <a:rPr lang="en-US" sz="5600" dirty="0"/>
              <a:t> *results) {</a:t>
            </a:r>
          </a:p>
          <a:p>
            <a:r>
              <a:rPr lang="en-US" sz="5600" dirty="0"/>
              <a:t>  </a:t>
            </a:r>
            <a:r>
              <a:rPr lang="en-US" sz="5600" dirty="0" err="1"/>
              <a:t>int</a:t>
            </a:r>
            <a:r>
              <a:rPr lang="en-US" sz="5600" dirty="0"/>
              <a:t> count = results-&gt;</a:t>
            </a:r>
            <a:r>
              <a:rPr lang="en-US" sz="5600" dirty="0" err="1"/>
              <a:t>rawlen</a:t>
            </a:r>
            <a:r>
              <a:rPr lang="en-US" sz="5600" dirty="0"/>
              <a:t>;</a:t>
            </a:r>
          </a:p>
          <a:p>
            <a:r>
              <a:rPr lang="en-US" sz="5600" dirty="0"/>
              <a:t>  if (results-&gt;</a:t>
            </a:r>
            <a:r>
              <a:rPr lang="en-US" sz="5600" dirty="0" err="1"/>
              <a:t>decode_type</a:t>
            </a:r>
            <a:r>
              <a:rPr lang="en-US" sz="5600" dirty="0"/>
              <a:t> == UNKNOWN) {</a:t>
            </a:r>
          </a:p>
          <a:p>
            <a:r>
              <a:rPr lang="en-US" sz="5600" dirty="0"/>
              <a:t>    </a:t>
            </a:r>
            <a:r>
              <a:rPr lang="en-US" sz="5600" dirty="0" err="1"/>
              <a:t>Serial.println</a:t>
            </a:r>
            <a:r>
              <a:rPr lang="en-US" sz="5600" dirty="0"/>
              <a:t>("Could not decode message");</a:t>
            </a:r>
          </a:p>
          <a:p>
            <a:r>
              <a:rPr lang="en-US" sz="5600" dirty="0"/>
              <a:t>  } </a:t>
            </a:r>
          </a:p>
          <a:p>
            <a:endParaRPr lang="en-US" dirty="0"/>
          </a:p>
        </p:txBody>
      </p:sp>
      <p:sp>
        <p:nvSpPr>
          <p:cNvPr id="6" name="Content Placeholder 5"/>
          <p:cNvSpPr>
            <a:spLocks noGrp="1"/>
          </p:cNvSpPr>
          <p:nvPr>
            <p:ph sz="half" idx="2"/>
          </p:nvPr>
        </p:nvSpPr>
        <p:spPr>
          <a:xfrm>
            <a:off x="4629150" y="0"/>
            <a:ext cx="3886200" cy="6721476"/>
          </a:xfrm>
        </p:spPr>
        <p:txBody>
          <a:bodyPr>
            <a:noAutofit/>
          </a:bodyPr>
          <a:lstStyle/>
          <a:p>
            <a:r>
              <a:rPr lang="en-US" sz="1100" dirty="0"/>
              <a:t> else {    if (results-&gt;</a:t>
            </a:r>
            <a:r>
              <a:rPr lang="en-US" sz="1100" dirty="0" err="1"/>
              <a:t>decode_type</a:t>
            </a:r>
            <a:r>
              <a:rPr lang="en-US" sz="1100" dirty="0"/>
              <a:t> == NEC) {</a:t>
            </a:r>
          </a:p>
          <a:p>
            <a:r>
              <a:rPr lang="en-US" sz="1100" dirty="0"/>
              <a:t>      </a:t>
            </a:r>
            <a:r>
              <a:rPr lang="en-US" sz="1100" dirty="0" err="1"/>
              <a:t>Serial.print</a:t>
            </a:r>
            <a:r>
              <a:rPr lang="en-US" sz="1100" dirty="0"/>
              <a:t>("Decoded NEC: ");    } </a:t>
            </a:r>
          </a:p>
          <a:p>
            <a:r>
              <a:rPr lang="en-US" sz="1100" dirty="0"/>
              <a:t>    else if (results-&gt;</a:t>
            </a:r>
            <a:r>
              <a:rPr lang="en-US" sz="1100" dirty="0" err="1"/>
              <a:t>decode_type</a:t>
            </a:r>
            <a:r>
              <a:rPr lang="en-US" sz="1100" dirty="0"/>
              <a:t> == SONY) {</a:t>
            </a:r>
          </a:p>
          <a:p>
            <a:r>
              <a:rPr lang="en-US" sz="1100" dirty="0"/>
              <a:t>      </a:t>
            </a:r>
            <a:r>
              <a:rPr lang="en-US" sz="1100" dirty="0" err="1"/>
              <a:t>Serial.print</a:t>
            </a:r>
            <a:r>
              <a:rPr lang="en-US" sz="1100" dirty="0"/>
              <a:t>("Decoded SONY: ");    } </a:t>
            </a:r>
          </a:p>
          <a:p>
            <a:r>
              <a:rPr lang="en-US" sz="1100" dirty="0"/>
              <a:t>    else if (results-&gt;</a:t>
            </a:r>
            <a:r>
              <a:rPr lang="en-US" sz="1100" dirty="0" err="1"/>
              <a:t>decode_type</a:t>
            </a:r>
            <a:r>
              <a:rPr lang="en-US" sz="1100" dirty="0"/>
              <a:t> == RC5) {</a:t>
            </a:r>
          </a:p>
          <a:p>
            <a:r>
              <a:rPr lang="en-US" sz="1100" dirty="0"/>
              <a:t>      </a:t>
            </a:r>
            <a:r>
              <a:rPr lang="en-US" sz="1100" dirty="0" err="1"/>
              <a:t>Serial.print</a:t>
            </a:r>
            <a:r>
              <a:rPr lang="en-US" sz="1100" dirty="0"/>
              <a:t>("Decoded RC5: ");    } </a:t>
            </a:r>
          </a:p>
          <a:p>
            <a:r>
              <a:rPr lang="en-US" sz="1100" dirty="0"/>
              <a:t>    else if (results-&gt;</a:t>
            </a:r>
            <a:r>
              <a:rPr lang="en-US" sz="1100" dirty="0" err="1"/>
              <a:t>decode_type</a:t>
            </a:r>
            <a:r>
              <a:rPr lang="en-US" sz="1100" dirty="0"/>
              <a:t> == RC6) {</a:t>
            </a:r>
          </a:p>
          <a:p>
            <a:r>
              <a:rPr lang="en-US" sz="1100" dirty="0"/>
              <a:t>      </a:t>
            </a:r>
            <a:r>
              <a:rPr lang="en-US" sz="1100" dirty="0" err="1"/>
              <a:t>Serial.print</a:t>
            </a:r>
            <a:r>
              <a:rPr lang="en-US" sz="1100" dirty="0"/>
              <a:t>("Decoded RC6: ");    }</a:t>
            </a:r>
          </a:p>
          <a:p>
            <a:r>
              <a:rPr lang="en-US" sz="1100" dirty="0"/>
              <a:t>    </a:t>
            </a:r>
            <a:r>
              <a:rPr lang="en-US" sz="1100" dirty="0" err="1"/>
              <a:t>Serial.print</a:t>
            </a:r>
            <a:r>
              <a:rPr lang="en-US" sz="1100" dirty="0"/>
              <a:t>(results-&gt;value, HEX);</a:t>
            </a:r>
          </a:p>
          <a:p>
            <a:r>
              <a:rPr lang="en-US" sz="1100" dirty="0"/>
              <a:t>    </a:t>
            </a:r>
            <a:r>
              <a:rPr lang="en-US" sz="1100" dirty="0" err="1"/>
              <a:t>Serial.print</a:t>
            </a:r>
            <a:r>
              <a:rPr lang="en-US" sz="1100" dirty="0"/>
              <a:t>(" (");</a:t>
            </a:r>
          </a:p>
          <a:p>
            <a:r>
              <a:rPr lang="en-US" sz="1100" dirty="0"/>
              <a:t>    </a:t>
            </a:r>
            <a:r>
              <a:rPr lang="en-US" sz="1100" dirty="0" err="1"/>
              <a:t>Serial.print</a:t>
            </a:r>
            <a:r>
              <a:rPr lang="en-US" sz="1100" dirty="0"/>
              <a:t>(results-&gt;bits, DEC);</a:t>
            </a:r>
          </a:p>
          <a:p>
            <a:r>
              <a:rPr lang="en-US" sz="1100" dirty="0"/>
              <a:t>    </a:t>
            </a:r>
            <a:r>
              <a:rPr lang="en-US" sz="1100" dirty="0" err="1"/>
              <a:t>Serial.println</a:t>
            </a:r>
            <a:r>
              <a:rPr lang="en-US" sz="1100" dirty="0"/>
              <a:t>(" bits)");  }</a:t>
            </a:r>
          </a:p>
          <a:p>
            <a:r>
              <a:rPr lang="en-US" sz="1100" dirty="0"/>
              <a:t>  </a:t>
            </a:r>
            <a:r>
              <a:rPr lang="en-US" sz="1100" dirty="0" err="1"/>
              <a:t>Serial.print</a:t>
            </a:r>
            <a:r>
              <a:rPr lang="en-US" sz="1100" dirty="0"/>
              <a:t>("Raw (");</a:t>
            </a:r>
          </a:p>
          <a:p>
            <a:r>
              <a:rPr lang="en-US" sz="1100" dirty="0"/>
              <a:t>  </a:t>
            </a:r>
            <a:r>
              <a:rPr lang="en-US" sz="1100" dirty="0" err="1"/>
              <a:t>Serial.print</a:t>
            </a:r>
            <a:r>
              <a:rPr lang="en-US" sz="1100" dirty="0"/>
              <a:t>(count, DEC);</a:t>
            </a:r>
          </a:p>
          <a:p>
            <a:r>
              <a:rPr lang="en-US" sz="1100" dirty="0"/>
              <a:t>  </a:t>
            </a:r>
            <a:r>
              <a:rPr lang="en-US" sz="1100" dirty="0" err="1"/>
              <a:t>Serial.print</a:t>
            </a:r>
            <a:r>
              <a:rPr lang="en-US" sz="1100" dirty="0"/>
              <a:t>("): ");</a:t>
            </a:r>
          </a:p>
          <a:p>
            <a:r>
              <a:rPr lang="en-US" sz="1100" dirty="0"/>
              <a:t>  for (</a:t>
            </a:r>
            <a:r>
              <a:rPr lang="en-US" sz="1100" dirty="0" err="1"/>
              <a:t>int</a:t>
            </a:r>
            <a:r>
              <a:rPr lang="en-US" sz="1100" dirty="0"/>
              <a:t> </a:t>
            </a:r>
            <a:r>
              <a:rPr lang="en-US" sz="1100" dirty="0" err="1"/>
              <a:t>i</a:t>
            </a:r>
            <a:r>
              <a:rPr lang="en-US" sz="1100" dirty="0"/>
              <a:t> = 0; </a:t>
            </a:r>
            <a:r>
              <a:rPr lang="en-US" sz="1100" dirty="0" err="1"/>
              <a:t>i</a:t>
            </a:r>
            <a:r>
              <a:rPr lang="en-US" sz="1100" dirty="0"/>
              <a:t> &lt; count; </a:t>
            </a:r>
            <a:r>
              <a:rPr lang="en-US" sz="1100" dirty="0" err="1"/>
              <a:t>i</a:t>
            </a:r>
            <a:r>
              <a:rPr lang="en-US" sz="1100" dirty="0"/>
              <a:t>++) {</a:t>
            </a:r>
          </a:p>
          <a:p>
            <a:r>
              <a:rPr lang="en-US" sz="1100" dirty="0"/>
              <a:t>    if ((</a:t>
            </a:r>
            <a:r>
              <a:rPr lang="en-US" sz="1100" dirty="0" err="1"/>
              <a:t>i</a:t>
            </a:r>
            <a:r>
              <a:rPr lang="en-US" sz="1100" dirty="0"/>
              <a:t> % 2) == 1) {</a:t>
            </a:r>
          </a:p>
          <a:p>
            <a:r>
              <a:rPr lang="en-US" sz="1100" dirty="0"/>
              <a:t>      </a:t>
            </a:r>
            <a:r>
              <a:rPr lang="en-US" sz="1100" dirty="0" err="1"/>
              <a:t>Serial.print</a:t>
            </a:r>
            <a:r>
              <a:rPr lang="en-US" sz="1100" dirty="0"/>
              <a:t>(results-&gt;</a:t>
            </a:r>
            <a:r>
              <a:rPr lang="en-US" sz="1100" dirty="0" err="1"/>
              <a:t>rawbuf</a:t>
            </a:r>
            <a:r>
              <a:rPr lang="en-US" sz="1100" dirty="0"/>
              <a:t>[</a:t>
            </a:r>
            <a:r>
              <a:rPr lang="en-US" sz="1100" dirty="0" err="1"/>
              <a:t>i</a:t>
            </a:r>
            <a:r>
              <a:rPr lang="en-US" sz="1100" dirty="0"/>
              <a:t>]*USECPERTICK, DEC);    } </a:t>
            </a:r>
          </a:p>
          <a:p>
            <a:r>
              <a:rPr lang="en-US" sz="1100" dirty="0"/>
              <a:t>    else {</a:t>
            </a:r>
          </a:p>
          <a:p>
            <a:r>
              <a:rPr lang="en-US" sz="1100" dirty="0"/>
              <a:t>      </a:t>
            </a:r>
            <a:r>
              <a:rPr lang="en-US" sz="1100" dirty="0" err="1"/>
              <a:t>Serial.print</a:t>
            </a:r>
            <a:r>
              <a:rPr lang="en-US" sz="1100" dirty="0"/>
              <a:t>(-(</a:t>
            </a:r>
            <a:r>
              <a:rPr lang="en-US" sz="1100" dirty="0" err="1"/>
              <a:t>int</a:t>
            </a:r>
            <a:r>
              <a:rPr lang="en-US" sz="1100" dirty="0"/>
              <a:t>)results-&gt;</a:t>
            </a:r>
            <a:r>
              <a:rPr lang="en-US" sz="1100" dirty="0" err="1"/>
              <a:t>rawbuf</a:t>
            </a:r>
            <a:r>
              <a:rPr lang="en-US" sz="1100" dirty="0"/>
              <a:t>[</a:t>
            </a:r>
            <a:r>
              <a:rPr lang="en-US" sz="1100" dirty="0" err="1"/>
              <a:t>i</a:t>
            </a:r>
            <a:r>
              <a:rPr lang="en-US" sz="1100" dirty="0"/>
              <a:t>]*USECPERTICK, DEC);    }</a:t>
            </a:r>
          </a:p>
          <a:p>
            <a:r>
              <a:rPr lang="en-US" sz="1100" dirty="0"/>
              <a:t>    </a:t>
            </a:r>
            <a:r>
              <a:rPr lang="en-US" sz="1100" dirty="0" err="1"/>
              <a:t>Serial.print</a:t>
            </a:r>
            <a:r>
              <a:rPr lang="en-US" sz="1100" dirty="0"/>
              <a:t>(" ");</a:t>
            </a:r>
          </a:p>
          <a:p>
            <a:r>
              <a:rPr lang="en-US" sz="1100" dirty="0"/>
              <a:t>  }</a:t>
            </a:r>
          </a:p>
          <a:p>
            <a:r>
              <a:rPr lang="en-US" sz="1100" dirty="0"/>
              <a:t>  </a:t>
            </a:r>
            <a:r>
              <a:rPr lang="en-US" sz="1100" dirty="0" err="1"/>
              <a:t>Serial.println</a:t>
            </a:r>
            <a:r>
              <a:rPr lang="en-US" sz="1100" dirty="0"/>
              <a:t>("");</a:t>
            </a:r>
          </a:p>
          <a:p>
            <a:r>
              <a:rPr lang="en-US" sz="1100" dirty="0"/>
              <a:t>}</a:t>
            </a:r>
          </a:p>
        </p:txBody>
      </p:sp>
      <p:sp>
        <p:nvSpPr>
          <p:cNvPr id="4" name="Footer Placeholder 3"/>
          <p:cNvSpPr>
            <a:spLocks noGrp="1"/>
          </p:cNvSpPr>
          <p:nvPr>
            <p:ph type="ftr" sz="quarter" idx="11"/>
          </p:nvPr>
        </p:nvSpPr>
        <p:spPr/>
        <p:txBody>
          <a:bodyPr/>
          <a:lstStyle/>
          <a:p>
            <a:r>
              <a:rPr lang="pt-BR"/>
              <a:t>Stem2: Arduino experiments  v_2a.(230830a)</a:t>
            </a:r>
            <a:endParaRPr lang="en-US" i="1" dirty="0"/>
          </a:p>
        </p:txBody>
      </p:sp>
      <p:sp>
        <p:nvSpPr>
          <p:cNvPr id="5" name="Slide Number Placeholder 4"/>
          <p:cNvSpPr>
            <a:spLocks noGrp="1"/>
          </p:cNvSpPr>
          <p:nvPr>
            <p:ph type="sldNum" sz="quarter" idx="12"/>
          </p:nvPr>
        </p:nvSpPr>
        <p:spPr/>
        <p:txBody>
          <a:bodyPr/>
          <a:lstStyle/>
          <a:p>
            <a:fld id="{631F0FDA-441F-40A7-A3B9-C27C9EEEED98}" type="slidenum">
              <a:rPr lang="en-US" smtClean="0"/>
              <a:t>53</a:t>
            </a:fld>
            <a:endParaRPr lang="en-US"/>
          </a:p>
        </p:txBody>
      </p:sp>
    </p:spTree>
    <p:extLst>
      <p:ext uri="{BB962C8B-B14F-4D97-AF65-F5344CB8AC3E}">
        <p14:creationId xmlns:p14="http://schemas.microsoft.com/office/powerpoint/2010/main" val="3335404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628650" y="111124"/>
            <a:ext cx="7886700" cy="6746875"/>
          </a:xfrm>
        </p:spPr>
        <p:txBody>
          <a:bodyPr>
            <a:noAutofit/>
          </a:bodyPr>
          <a:lstStyle/>
          <a:p>
            <a:r>
              <a:rPr lang="en-US" sz="1200" dirty="0"/>
              <a:t>/////////////////////////////////////////////////////</a:t>
            </a:r>
          </a:p>
          <a:p>
            <a:r>
              <a:rPr lang="en-US" sz="1200" dirty="0"/>
              <a:t>void setup()</a:t>
            </a:r>
          </a:p>
          <a:p>
            <a:r>
              <a:rPr lang="en-US" sz="1200" dirty="0"/>
              <a:t>{  </a:t>
            </a:r>
            <a:r>
              <a:rPr lang="en-US" sz="1200" dirty="0" err="1"/>
              <a:t>pinMode</a:t>
            </a:r>
            <a:r>
              <a:rPr lang="en-US" sz="1200" dirty="0"/>
              <a:t>(RELAY_PIN, OUTPUT);</a:t>
            </a:r>
          </a:p>
          <a:p>
            <a:r>
              <a:rPr lang="en-US" sz="1200" dirty="0"/>
              <a:t>  </a:t>
            </a:r>
            <a:r>
              <a:rPr lang="en-US" sz="1200" dirty="0" err="1"/>
              <a:t>pinMode</a:t>
            </a:r>
            <a:r>
              <a:rPr lang="en-US" sz="1200" dirty="0"/>
              <a:t>(13, OUTPUT);</a:t>
            </a:r>
          </a:p>
          <a:p>
            <a:r>
              <a:rPr lang="en-US" sz="1200" dirty="0"/>
              <a:t>    </a:t>
            </a:r>
            <a:r>
              <a:rPr lang="en-US" sz="1200" dirty="0" err="1"/>
              <a:t>Serial.begin</a:t>
            </a:r>
            <a:r>
              <a:rPr lang="en-US" sz="1200" dirty="0"/>
              <a:t>(9600);</a:t>
            </a:r>
          </a:p>
          <a:p>
            <a:r>
              <a:rPr lang="en-US" sz="1200" dirty="0"/>
              <a:t>  </a:t>
            </a:r>
            <a:r>
              <a:rPr lang="en-US" sz="1200" dirty="0" err="1"/>
              <a:t>irrecv.enableIRIn</a:t>
            </a:r>
            <a:r>
              <a:rPr lang="en-US" sz="1200" dirty="0"/>
              <a:t>(); // Start the receiver</a:t>
            </a:r>
          </a:p>
          <a:p>
            <a:r>
              <a:rPr lang="en-US" sz="1200" dirty="0"/>
              <a:t>}</a:t>
            </a:r>
          </a:p>
          <a:p>
            <a:r>
              <a:rPr lang="en-US" sz="1200" dirty="0" err="1"/>
              <a:t>int</a:t>
            </a:r>
            <a:r>
              <a:rPr lang="en-US" sz="1200" dirty="0"/>
              <a:t> on = 0;</a:t>
            </a:r>
          </a:p>
          <a:p>
            <a:r>
              <a:rPr lang="en-US" sz="1200" dirty="0"/>
              <a:t>unsigned long last = </a:t>
            </a:r>
            <a:r>
              <a:rPr lang="en-US" sz="1200" dirty="0" err="1"/>
              <a:t>millis</a:t>
            </a:r>
            <a:r>
              <a:rPr lang="en-US" sz="1200" dirty="0"/>
              <a:t>();</a:t>
            </a:r>
          </a:p>
          <a:p>
            <a:r>
              <a:rPr lang="en-US" sz="1200" dirty="0"/>
              <a:t>/////////////////////////////////////////////////////</a:t>
            </a:r>
          </a:p>
          <a:p>
            <a:r>
              <a:rPr lang="en-US" sz="1200" dirty="0"/>
              <a:t>void loop() {</a:t>
            </a:r>
          </a:p>
          <a:p>
            <a:r>
              <a:rPr lang="en-US" sz="1200" dirty="0"/>
              <a:t>  if (</a:t>
            </a:r>
            <a:r>
              <a:rPr lang="en-US" sz="1200" dirty="0" err="1"/>
              <a:t>irrecv.decode</a:t>
            </a:r>
            <a:r>
              <a:rPr lang="en-US" sz="1200" dirty="0"/>
              <a:t>(&amp;results)) {</a:t>
            </a:r>
          </a:p>
          <a:p>
            <a:r>
              <a:rPr lang="en-US" sz="1200" dirty="0"/>
              <a:t>    // If it's been at least 1/4 second since the last</a:t>
            </a:r>
          </a:p>
          <a:p>
            <a:r>
              <a:rPr lang="en-US" sz="1200" dirty="0"/>
              <a:t>    // IR received, toggle the relay</a:t>
            </a:r>
          </a:p>
          <a:p>
            <a:r>
              <a:rPr lang="en-US" sz="1200" dirty="0"/>
              <a:t>    if (</a:t>
            </a:r>
            <a:r>
              <a:rPr lang="en-US" sz="1200" dirty="0" err="1"/>
              <a:t>millis</a:t>
            </a:r>
            <a:r>
              <a:rPr lang="en-US" sz="1200" dirty="0"/>
              <a:t>() - last &gt; 250) {</a:t>
            </a:r>
          </a:p>
          <a:p>
            <a:r>
              <a:rPr lang="en-US" sz="1200" dirty="0"/>
              <a:t>      on = !on;</a:t>
            </a:r>
          </a:p>
          <a:p>
            <a:r>
              <a:rPr lang="en-US" sz="1200" dirty="0"/>
              <a:t>      </a:t>
            </a:r>
            <a:r>
              <a:rPr lang="en-US" sz="1200" dirty="0" err="1"/>
              <a:t>digitalWrite</a:t>
            </a:r>
            <a:r>
              <a:rPr lang="en-US" sz="1200" dirty="0"/>
              <a:t>(RELAY_PIN, on ? HIGH : LOW);</a:t>
            </a:r>
          </a:p>
          <a:p>
            <a:r>
              <a:rPr lang="en-US" sz="1200" dirty="0"/>
              <a:t>      </a:t>
            </a:r>
            <a:r>
              <a:rPr lang="en-US" sz="1200" dirty="0" err="1"/>
              <a:t>digitalWrite</a:t>
            </a:r>
            <a:r>
              <a:rPr lang="en-US" sz="1200" dirty="0"/>
              <a:t>(13, on ? HIGH : LOW);</a:t>
            </a:r>
          </a:p>
          <a:p>
            <a:r>
              <a:rPr lang="en-US" sz="1200" dirty="0"/>
              <a:t>      dump(&amp;results);</a:t>
            </a:r>
          </a:p>
          <a:p>
            <a:r>
              <a:rPr lang="en-US" sz="1200" dirty="0"/>
              <a:t>    }</a:t>
            </a:r>
          </a:p>
          <a:p>
            <a:r>
              <a:rPr lang="en-US" sz="1200" dirty="0"/>
              <a:t>    last = </a:t>
            </a:r>
            <a:r>
              <a:rPr lang="en-US" sz="1200" dirty="0" err="1"/>
              <a:t>millis</a:t>
            </a:r>
            <a:r>
              <a:rPr lang="en-US" sz="1200" dirty="0"/>
              <a:t>();      </a:t>
            </a:r>
          </a:p>
          <a:p>
            <a:r>
              <a:rPr lang="en-US" sz="1200" dirty="0"/>
              <a:t>    </a:t>
            </a:r>
            <a:r>
              <a:rPr lang="en-US" sz="1200" dirty="0" err="1"/>
              <a:t>irrecv.resume</a:t>
            </a:r>
            <a:r>
              <a:rPr lang="en-US" sz="1200" dirty="0"/>
              <a:t>(); // Receive the next value</a:t>
            </a:r>
          </a:p>
          <a:p>
            <a:r>
              <a:rPr lang="en-US" sz="12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54</a:t>
            </a:fld>
            <a:endParaRPr lang="en-US"/>
          </a:p>
        </p:txBody>
      </p:sp>
    </p:spTree>
    <p:extLst>
      <p:ext uri="{BB962C8B-B14F-4D97-AF65-F5344CB8AC3E}">
        <p14:creationId xmlns:p14="http://schemas.microsoft.com/office/powerpoint/2010/main" val="3033767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Code: required </a:t>
            </a:r>
            <a:r>
              <a:rPr lang="en-US" sz="2000" dirty="0">
                <a:hlinkClick r:id="rId2"/>
              </a:rPr>
              <a:t>GitHub - Arduino-</a:t>
            </a:r>
            <a:r>
              <a:rPr lang="en-US" sz="2000" dirty="0" err="1">
                <a:hlinkClick r:id="rId2"/>
              </a:rPr>
              <a:t>IRremote</a:t>
            </a:r>
            <a:r>
              <a:rPr lang="en-US" sz="2000" dirty="0">
                <a:hlinkClick r:id="rId2"/>
              </a:rPr>
              <a:t>/Arduino-</a:t>
            </a:r>
            <a:r>
              <a:rPr lang="en-US" sz="2000" dirty="0" err="1">
                <a:hlinkClick r:id="rId2"/>
              </a:rPr>
              <a:t>IRremote</a:t>
            </a:r>
            <a:r>
              <a:rPr lang="en-US" sz="2000" dirty="0">
                <a:hlinkClick r:id="rId2"/>
              </a:rPr>
              <a:t>: Infrared remote library for Arduino: send and receive infrared signals with multiple protocols</a:t>
            </a:r>
            <a:r>
              <a:rPr lang="en-US" sz="2000" dirty="0"/>
              <a:t> test11a_IRremote_mechanical_relay</a:t>
            </a:r>
          </a:p>
        </p:txBody>
      </p:sp>
      <p:sp>
        <p:nvSpPr>
          <p:cNvPr id="3" name="Content Placeholder 2"/>
          <p:cNvSpPr>
            <a:spLocks noGrp="1"/>
          </p:cNvSpPr>
          <p:nvPr>
            <p:ph idx="1"/>
          </p:nvPr>
        </p:nvSpPr>
        <p:spPr/>
        <p:txBody>
          <a:bodyPr>
            <a:normAutofit fontScale="25000" lnSpcReduction="20000"/>
          </a:bodyPr>
          <a:lstStyle/>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r>
              <a:rPr lang="en-US" dirty="0"/>
              <a:t>#include &lt;</a:t>
            </a:r>
            <a:r>
              <a:rPr lang="en-US" dirty="0" err="1"/>
              <a:t>IRremote.h</a:t>
            </a:r>
            <a:r>
              <a:rPr lang="en-US" dirty="0"/>
              <a:t>&gt;</a:t>
            </a:r>
          </a:p>
          <a:p>
            <a:r>
              <a:rPr lang="en-US" dirty="0"/>
              <a:t>int RECV_PIN = 11;</a:t>
            </a:r>
          </a:p>
          <a:p>
            <a:r>
              <a:rPr lang="en-US" dirty="0"/>
              <a:t>int RELAY_PIN = 4;</a:t>
            </a:r>
          </a:p>
          <a:p>
            <a:r>
              <a:rPr lang="en-US" dirty="0" err="1"/>
              <a:t>IRrecv</a:t>
            </a:r>
            <a:r>
              <a:rPr lang="en-US" dirty="0"/>
              <a:t> </a:t>
            </a:r>
            <a:r>
              <a:rPr lang="en-US" dirty="0" err="1"/>
              <a:t>irrecv</a:t>
            </a:r>
            <a:r>
              <a:rPr lang="en-US" dirty="0"/>
              <a:t>(RECV_PIN);</a:t>
            </a:r>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*)v</a:t>
            </a:r>
          </a:p>
          <a:p>
            <a:r>
              <a:rPr lang="en-US" dirty="0"/>
              <a:t>void dump(</a:t>
            </a:r>
            <a:r>
              <a:rPr lang="en-US" dirty="0" err="1"/>
              <a:t>decode_results</a:t>
            </a:r>
            <a:r>
              <a:rPr lang="en-US" dirty="0"/>
              <a:t> *results) {</a:t>
            </a:r>
          </a:p>
          <a:p>
            <a:r>
              <a:rPr lang="en-US" dirty="0"/>
              <a:t>  int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r>
              <a:rPr lang="en-US" dirty="0"/>
              <a:t>    </a:t>
            </a:r>
            <a:r>
              <a:rPr lang="en-US" dirty="0" err="1"/>
              <a:t>Serial.print</a:t>
            </a:r>
            <a:r>
              <a:rPr lang="en-US" dirty="0"/>
              <a:t>(results-&gt;value, HEX);</a:t>
            </a:r>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(int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else {</a:t>
            </a:r>
          </a:p>
          <a:p>
            <a:r>
              <a:rPr lang="en-US" dirty="0"/>
              <a:t>      </a:t>
            </a:r>
            <a:r>
              <a:rPr lang="en-US" dirty="0" err="1"/>
              <a:t>Serial.print</a:t>
            </a:r>
            <a:r>
              <a:rPr lang="en-US" dirty="0"/>
              <a:t>(-(int)results-&gt;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a:t>int on = 0;</a:t>
            </a:r>
          </a:p>
          <a:p>
            <a:r>
              <a:rPr lang="en-US" dirty="0"/>
              <a:t>unsigned long last = </a:t>
            </a:r>
            <a:r>
              <a:rPr lang="en-US" dirty="0" err="1"/>
              <a:t>millis</a:t>
            </a:r>
            <a:r>
              <a:rPr lang="en-US" dirty="0"/>
              <a:t>();</a:t>
            </a:r>
          </a:p>
          <a:p>
            <a:r>
              <a:rPr lang="en-US" dirty="0"/>
              <a:t>/////////////////////////////////////////////////////</a:t>
            </a:r>
          </a:p>
          <a:p>
            <a:r>
              <a:rPr lang="en-US" dirty="0"/>
              <a:t>void loop()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250) {</a:t>
            </a:r>
          </a:p>
          <a:p>
            <a:r>
              <a:rPr lang="en-US" dirty="0"/>
              <a:t>      on = !on;</a:t>
            </a:r>
          </a:p>
          <a:p>
            <a:r>
              <a:rPr lang="en-US" dirty="0"/>
              <a:t>      </a:t>
            </a:r>
            <a:r>
              <a:rPr lang="en-US" dirty="0" err="1"/>
              <a:t>digitalWrite</a:t>
            </a:r>
            <a:r>
              <a:rPr lang="en-US" dirty="0"/>
              <a:t>(RELAY_PIN, on ? HIGH : LOW);</a:t>
            </a:r>
          </a:p>
          <a:p>
            <a:r>
              <a:rPr lang="en-US" dirty="0"/>
              <a:t>      </a:t>
            </a:r>
            <a:r>
              <a:rPr lang="en-US" dirty="0" err="1"/>
              <a:t>digitalWrite</a:t>
            </a:r>
            <a:r>
              <a:rPr lang="en-US" dirty="0"/>
              <a:t>(13, on ? HIGH : LOW);</a:t>
            </a:r>
          </a:p>
          <a:p>
            <a:r>
              <a:rPr lang="en-US" dirty="0"/>
              <a:t>      dump(&amp;results);</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55</a:t>
            </a:fld>
            <a:endParaRPr lang="en-US"/>
          </a:p>
        </p:txBody>
      </p:sp>
    </p:spTree>
    <p:extLst>
      <p:ext uri="{BB962C8B-B14F-4D97-AF65-F5344CB8AC3E}">
        <p14:creationId xmlns:p14="http://schemas.microsoft.com/office/powerpoint/2010/main" val="1384902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ED79-E492-4C69-A53F-4287CC120059}"/>
              </a:ext>
            </a:extLst>
          </p:cNvPr>
          <p:cNvSpPr>
            <a:spLocks noGrp="1"/>
          </p:cNvSpPr>
          <p:nvPr>
            <p:ph type="title"/>
          </p:nvPr>
        </p:nvSpPr>
        <p:spPr/>
        <p:txBody>
          <a:bodyPr>
            <a:noAutofit/>
          </a:bodyPr>
          <a:lstStyle/>
          <a:p>
            <a:r>
              <a:rPr lang="en-US" sz="1800" dirty="0"/>
              <a:t>Code : test11b_IRremote_mechanical_relay</a:t>
            </a:r>
            <a:br>
              <a:rPr lang="en-US" sz="1800" dirty="0"/>
            </a:br>
            <a:r>
              <a:rPr lang="en-US" sz="1800" dirty="0"/>
              <a:t>//IR control (17-key RC pad from TAOBO), IR-</a:t>
            </a:r>
            <a:r>
              <a:rPr lang="en-US" sz="1800" dirty="0" err="1"/>
              <a:t>recive</a:t>
            </a:r>
            <a:r>
              <a:rPr lang="en-US" sz="1800" dirty="0"/>
              <a:t> pin11, relay pin4 </a:t>
            </a:r>
            <a:br>
              <a:rPr lang="en-US" sz="1800" dirty="0"/>
            </a:br>
            <a:r>
              <a:rPr lang="en-US" sz="1800" dirty="0"/>
              <a:t>//Protocol=NEC Data=0xFF18E7(32 xxx bits) //17 key ID </a:t>
            </a:r>
            <a:r>
              <a:rPr lang="en-US" sz="1800" dirty="0" err="1"/>
              <a:t>Rc</a:t>
            </a:r>
            <a:r>
              <a:rPr lang="en-US" sz="1800" dirty="0"/>
              <a:t> control, this is </a:t>
            </a:r>
            <a:r>
              <a:rPr lang="en-US" sz="1800" dirty="0" err="1"/>
              <a:t>arrow_up</a:t>
            </a:r>
            <a:br>
              <a:rPr lang="en-US" sz="1800" dirty="0"/>
            </a:br>
            <a:r>
              <a:rPr lang="en-US" sz="1800" dirty="0"/>
              <a:t>//Protocol=NEC Data=0xFF4AB5(32 xxx bits) //                       this is </a:t>
            </a:r>
            <a:r>
              <a:rPr lang="en-US" sz="1800" dirty="0" err="1"/>
              <a:t>arrow_up</a:t>
            </a:r>
            <a:br>
              <a:rPr lang="en-US" sz="1800" dirty="0"/>
            </a:br>
            <a:endParaRPr lang="en-US" sz="1800" dirty="0"/>
          </a:p>
        </p:txBody>
      </p:sp>
      <p:sp>
        <p:nvSpPr>
          <p:cNvPr id="3" name="Content Placeholder 2">
            <a:extLst>
              <a:ext uri="{FF2B5EF4-FFF2-40B4-BE49-F238E27FC236}">
                <a16:creationId xmlns:a16="http://schemas.microsoft.com/office/drawing/2014/main" id="{8B615690-45F4-472F-A102-E57CCB4F86E2}"/>
              </a:ext>
            </a:extLst>
          </p:cNvPr>
          <p:cNvSpPr>
            <a:spLocks noGrp="1"/>
          </p:cNvSpPr>
          <p:nvPr>
            <p:ph idx="1"/>
          </p:nvPr>
        </p:nvSpPr>
        <p:spPr/>
        <p:txBody>
          <a:bodyPr>
            <a:normAutofit fontScale="25000" lnSpcReduction="20000"/>
          </a:bodyPr>
          <a:lstStyle/>
          <a:p>
            <a:r>
              <a:rPr lang="en-US"/>
              <a:t>// test11b_IRremote_mechanical_relay </a:t>
            </a:r>
          </a:p>
          <a:p>
            <a:r>
              <a:rPr lang="en-US" dirty="0"/>
              <a:t>//IR control (17-key RC pad from TAOBO), IR-</a:t>
            </a:r>
            <a:r>
              <a:rPr lang="en-US" dirty="0" err="1"/>
              <a:t>recive</a:t>
            </a:r>
            <a:r>
              <a:rPr lang="en-US" dirty="0"/>
              <a:t> pin11, relay pin4 </a:t>
            </a:r>
          </a:p>
          <a:p>
            <a:r>
              <a:rPr lang="en-US" dirty="0"/>
              <a:t>//Protocol=NEC Data=0xFF18E7(32 xxx bits) //17 key ID </a:t>
            </a:r>
            <a:r>
              <a:rPr lang="en-US" dirty="0" err="1"/>
              <a:t>Rc</a:t>
            </a:r>
            <a:r>
              <a:rPr lang="en-US" dirty="0"/>
              <a:t> control, this is </a:t>
            </a:r>
            <a:r>
              <a:rPr lang="en-US" dirty="0" err="1"/>
              <a:t>arrow_up</a:t>
            </a:r>
            <a:endParaRPr lang="en-US" dirty="0"/>
          </a:p>
          <a:p>
            <a:r>
              <a:rPr lang="en-US" dirty="0"/>
              <a:t>//Protocol=NEC Data=0xFF4AB5(32 xxx bits) //                       this is </a:t>
            </a:r>
            <a:r>
              <a:rPr lang="en-US" dirty="0" err="1"/>
              <a:t>arrow_up</a:t>
            </a:r>
            <a:endParaRPr lang="en-US" dirty="0"/>
          </a:p>
          <a:p>
            <a:r>
              <a:rPr lang="en-US" dirty="0"/>
              <a:t>//------------------------------------------------------------------------------</a:t>
            </a:r>
          </a:p>
          <a:p>
            <a:r>
              <a:rPr lang="en-US" dirty="0"/>
              <a:t>// Include the </a:t>
            </a:r>
            <a:r>
              <a:rPr lang="en-US" dirty="0" err="1"/>
              <a:t>IRremote</a:t>
            </a:r>
            <a:r>
              <a:rPr lang="en-US" dirty="0"/>
              <a:t> library header</a:t>
            </a:r>
          </a:p>
          <a:p>
            <a:r>
              <a:rPr lang="en-US" dirty="0"/>
              <a:t>//</a:t>
            </a:r>
          </a:p>
          <a:p>
            <a:r>
              <a:rPr lang="en-US" dirty="0"/>
              <a:t>#include &lt;</a:t>
            </a:r>
            <a:r>
              <a:rPr lang="en-US" dirty="0" err="1"/>
              <a:t>IRremote.h</a:t>
            </a:r>
            <a:r>
              <a:rPr lang="en-US" dirty="0"/>
              <a:t>&gt;</a:t>
            </a:r>
          </a:p>
          <a:p>
            <a:endParaRPr lang="en-US" dirty="0"/>
          </a:p>
          <a:p>
            <a:r>
              <a:rPr lang="en-US" dirty="0"/>
              <a:t>//------------------------------------------------------------------------------</a:t>
            </a:r>
          </a:p>
          <a:p>
            <a:r>
              <a:rPr lang="en-US" dirty="0"/>
              <a:t>// Tell </a:t>
            </a:r>
            <a:r>
              <a:rPr lang="en-US" dirty="0" err="1"/>
              <a:t>IRremote</a:t>
            </a:r>
            <a:r>
              <a:rPr lang="en-US" dirty="0"/>
              <a:t> which Arduino pin is connected to the IR Receiver (TSOP4838)</a:t>
            </a:r>
          </a:p>
          <a:p>
            <a:r>
              <a:rPr lang="en-US" dirty="0"/>
              <a:t>int IR_RECEIVE_PIN = 11;</a:t>
            </a:r>
          </a:p>
          <a:p>
            <a:r>
              <a:rPr lang="en-US" dirty="0"/>
              <a:t>int RELAY_PIN = 4;</a:t>
            </a:r>
          </a:p>
          <a:p>
            <a:r>
              <a:rPr lang="en-US" dirty="0" err="1"/>
              <a:t>IRrecv</a:t>
            </a:r>
            <a:r>
              <a:rPr lang="en-US" dirty="0"/>
              <a:t> </a:t>
            </a:r>
            <a:r>
              <a:rPr lang="en-US" dirty="0" err="1"/>
              <a:t>IrReceiver</a:t>
            </a:r>
            <a:r>
              <a:rPr lang="en-US" dirty="0"/>
              <a:t>(IR_RECEIVE_PIN);</a:t>
            </a:r>
          </a:p>
          <a:p>
            <a:endParaRPr lang="en-US" dirty="0"/>
          </a:p>
          <a:p>
            <a:r>
              <a:rPr lang="en-US" dirty="0"/>
              <a:t>//+=============================================================================</a:t>
            </a:r>
          </a:p>
          <a:p>
            <a:r>
              <a:rPr lang="en-US" dirty="0"/>
              <a:t>// Configure the Arduino</a:t>
            </a:r>
          </a:p>
          <a:p>
            <a:r>
              <a:rPr lang="en-US" dirty="0"/>
              <a:t>//</a:t>
            </a:r>
          </a:p>
          <a:p>
            <a:r>
              <a:rPr lang="en-US" dirty="0"/>
              <a:t>void setup() {</a:t>
            </a:r>
          </a:p>
          <a:p>
            <a:r>
              <a:rPr lang="en-US" dirty="0"/>
              <a:t>  </a:t>
            </a:r>
            <a:r>
              <a:rPr lang="en-US" dirty="0" err="1"/>
              <a:t>pinMode</a:t>
            </a:r>
            <a:r>
              <a:rPr lang="en-US" dirty="0"/>
              <a:t>(RELAY_PIN, OUTPUT); //must </a:t>
            </a:r>
            <a:r>
              <a:rPr lang="en-US" dirty="0" err="1"/>
              <a:t>inlcude</a:t>
            </a:r>
            <a:r>
              <a:rPr lang="en-US" dirty="0"/>
              <a:t> this, otherwise relay won't work</a:t>
            </a:r>
          </a:p>
          <a:p>
            <a:r>
              <a:rPr lang="en-US" dirty="0"/>
              <a:t>  </a:t>
            </a:r>
            <a:r>
              <a:rPr lang="en-US" dirty="0" err="1"/>
              <a:t>pinMode</a:t>
            </a:r>
            <a:r>
              <a:rPr lang="en-US" dirty="0"/>
              <a:t>(LED_BUILTIN, OUTPUT); //optional</a:t>
            </a:r>
          </a:p>
          <a:p>
            <a:endParaRPr lang="en-US" dirty="0"/>
          </a:p>
          <a:p>
            <a:r>
              <a:rPr lang="en-US" dirty="0"/>
              <a:t>  </a:t>
            </a:r>
            <a:r>
              <a:rPr lang="en-US" dirty="0" err="1"/>
              <a:t>Serial.begin</a:t>
            </a:r>
            <a:r>
              <a:rPr lang="en-US" dirty="0"/>
              <a:t>(9600);   // Status message will be sent to PC at 9600 baud</a:t>
            </a:r>
          </a:p>
          <a:p>
            <a:r>
              <a:rPr lang="en-US" dirty="0"/>
              <a:t>#if defined(__AVR_ATmega32U4__) || defined(SERIAL_USB) || defined(SERIAL_PORT_USBVIRTUAL)</a:t>
            </a:r>
          </a:p>
          <a:p>
            <a:r>
              <a:rPr lang="en-US" dirty="0"/>
              <a:t>  delay(2000); // To be able to connect Serial monitor after reset and before first printout</a:t>
            </a:r>
          </a:p>
          <a:p>
            <a:r>
              <a:rPr lang="en-US" dirty="0"/>
              <a:t>#endif</a:t>
            </a:r>
          </a:p>
          <a:p>
            <a:r>
              <a:rPr lang="en-US" dirty="0"/>
              <a:t>  // Just to know which program is running on my Arduino</a:t>
            </a:r>
          </a:p>
          <a:p>
            <a:r>
              <a:rPr lang="en-US" dirty="0"/>
              <a:t>  </a:t>
            </a:r>
            <a:r>
              <a:rPr lang="en-US" dirty="0" err="1"/>
              <a:t>Serial.println</a:t>
            </a:r>
            <a:r>
              <a:rPr lang="en-US" dirty="0"/>
              <a:t>(F("START " __FILE__ " from " __DATE__));</a:t>
            </a:r>
          </a:p>
          <a:p>
            <a:endParaRPr lang="en-US" dirty="0"/>
          </a:p>
          <a:p>
            <a:r>
              <a:rPr lang="en-US" dirty="0"/>
              <a:t>  </a:t>
            </a:r>
            <a:r>
              <a:rPr lang="en-US" dirty="0" err="1"/>
              <a:t>IrReceiver.enableIRIn</a:t>
            </a:r>
            <a:r>
              <a:rPr lang="en-US" dirty="0"/>
              <a:t>();  // Start the receiver</a:t>
            </a:r>
          </a:p>
          <a:p>
            <a:r>
              <a:rPr lang="en-US" dirty="0"/>
              <a:t>  IrReceiver.blink13(true); // Enable feedback LED</a:t>
            </a:r>
          </a:p>
          <a:p>
            <a:endParaRPr lang="en-US" dirty="0"/>
          </a:p>
          <a:p>
            <a:r>
              <a:rPr lang="en-US" dirty="0"/>
              <a:t>  </a:t>
            </a:r>
            <a:r>
              <a:rPr lang="en-US" dirty="0" err="1"/>
              <a:t>Serial.print</a:t>
            </a:r>
            <a:r>
              <a:rPr lang="en-US" dirty="0"/>
              <a:t>(F("Ready to receive IR signals at pin "));</a:t>
            </a:r>
          </a:p>
          <a:p>
            <a:r>
              <a:rPr lang="en-US" dirty="0"/>
              <a:t>  </a:t>
            </a:r>
            <a:r>
              <a:rPr lang="en-US" dirty="0" err="1"/>
              <a:t>Serial.println</a:t>
            </a:r>
            <a:r>
              <a:rPr lang="en-US" dirty="0"/>
              <a:t>(IR_RECEIVE_PIN);</a:t>
            </a:r>
          </a:p>
          <a:p>
            <a:r>
              <a:rPr lang="en-US" dirty="0"/>
              <a:t>}</a:t>
            </a:r>
          </a:p>
          <a:p>
            <a:endParaRPr lang="en-US" dirty="0"/>
          </a:p>
          <a:p>
            <a:r>
              <a:rPr lang="en-US" dirty="0"/>
              <a:t>//+=============================================================================</a:t>
            </a:r>
          </a:p>
          <a:p>
            <a:r>
              <a:rPr lang="en-US" dirty="0"/>
              <a:t>// Dump out the </a:t>
            </a:r>
            <a:r>
              <a:rPr lang="en-US" dirty="0" err="1"/>
              <a:t>decode_results</a:t>
            </a:r>
            <a:r>
              <a:rPr lang="en-US" dirty="0"/>
              <a:t> structure.</a:t>
            </a:r>
          </a:p>
          <a:p>
            <a:r>
              <a:rPr lang="en-US" dirty="0"/>
              <a:t>//</a:t>
            </a:r>
          </a:p>
          <a:p>
            <a:r>
              <a:rPr lang="en-US" dirty="0"/>
              <a:t>void </a:t>
            </a:r>
            <a:r>
              <a:rPr lang="en-US" dirty="0" err="1"/>
              <a:t>dumpInfo</a:t>
            </a:r>
            <a:r>
              <a:rPr lang="en-US" dirty="0"/>
              <a:t>() {</a:t>
            </a:r>
          </a:p>
          <a:p>
            <a:r>
              <a:rPr lang="en-US" dirty="0"/>
              <a:t>  // Check if the buffer overflowed</a:t>
            </a:r>
          </a:p>
          <a:p>
            <a:r>
              <a:rPr lang="en-US" dirty="0"/>
              <a:t>  if (</a:t>
            </a:r>
            <a:r>
              <a:rPr lang="en-US" dirty="0" err="1"/>
              <a:t>IrReceiver.results.overflow</a:t>
            </a:r>
            <a:r>
              <a:rPr lang="en-US" dirty="0"/>
              <a:t>) {</a:t>
            </a:r>
          </a:p>
          <a:p>
            <a:r>
              <a:rPr lang="en-US" dirty="0"/>
              <a:t>    </a:t>
            </a:r>
            <a:r>
              <a:rPr lang="en-US" dirty="0" err="1"/>
              <a:t>Serial.println</a:t>
            </a:r>
            <a:r>
              <a:rPr lang="en-US" dirty="0"/>
              <a:t>("IR code too long. Edit </a:t>
            </a:r>
            <a:r>
              <a:rPr lang="en-US" dirty="0" err="1"/>
              <a:t>IRremoteInt.h</a:t>
            </a:r>
            <a:r>
              <a:rPr lang="en-US" dirty="0"/>
              <a:t> and increase RAW_BUFFER_LENGTH");</a:t>
            </a:r>
          </a:p>
          <a:p>
            <a:r>
              <a:rPr lang="en-US" dirty="0"/>
              <a:t>    return;</a:t>
            </a:r>
          </a:p>
          <a:p>
            <a:r>
              <a:rPr lang="en-US" dirty="0"/>
              <a:t>  }</a:t>
            </a:r>
          </a:p>
          <a:p>
            <a:endParaRPr lang="en-US" dirty="0"/>
          </a:p>
          <a:p>
            <a:r>
              <a:rPr lang="en-US" dirty="0"/>
              <a:t>  //  if (</a:t>
            </a:r>
            <a:r>
              <a:rPr lang="en-US" dirty="0" err="1"/>
              <a:t>IrReceiver.results.value</a:t>
            </a:r>
            <a:r>
              <a:rPr lang="en-US" dirty="0"/>
              <a:t> == 0x3D9AE3F7)</a:t>
            </a:r>
          </a:p>
          <a:p>
            <a:r>
              <a:rPr lang="en-US" dirty="0"/>
              <a:t>  //     {</a:t>
            </a:r>
            <a:r>
              <a:rPr lang="en-US" dirty="0" err="1"/>
              <a:t>digitalWrite</a:t>
            </a:r>
            <a:r>
              <a:rPr lang="en-US" dirty="0"/>
              <a:t>(RELAY_PIN, HIGH);</a:t>
            </a:r>
          </a:p>
          <a:p>
            <a:r>
              <a:rPr lang="en-US" dirty="0"/>
              <a:t>  //     }</a:t>
            </a:r>
          </a:p>
          <a:p>
            <a:r>
              <a:rPr lang="en-US" dirty="0"/>
              <a:t>  //       if (</a:t>
            </a:r>
            <a:r>
              <a:rPr lang="en-US" dirty="0" err="1"/>
              <a:t>IrReceiver.results.value</a:t>
            </a:r>
            <a:r>
              <a:rPr lang="en-US" dirty="0"/>
              <a:t> == 0x1BC0157B )</a:t>
            </a:r>
          </a:p>
          <a:p>
            <a:r>
              <a:rPr lang="en-US" dirty="0"/>
              <a:t>  //     {</a:t>
            </a:r>
            <a:r>
              <a:rPr lang="en-US" dirty="0" err="1"/>
              <a:t>digitalWrite</a:t>
            </a:r>
            <a:r>
              <a:rPr lang="en-US" dirty="0"/>
              <a:t>(RELAY_PIN, LOW);</a:t>
            </a:r>
          </a:p>
          <a:p>
            <a:r>
              <a:rPr lang="en-US" dirty="0"/>
              <a:t>  //     }</a:t>
            </a:r>
          </a:p>
          <a:p>
            <a:r>
              <a:rPr lang="en-US" dirty="0"/>
              <a:t>  //Protocol=NEC Data=0xFF18E7 (32 xxx bits)</a:t>
            </a:r>
          </a:p>
          <a:p>
            <a:r>
              <a:rPr lang="en-US" dirty="0"/>
              <a:t>  //Protocol=NEC Data=0xFFFFFFFF R (0 xxx bits)</a:t>
            </a:r>
          </a:p>
          <a:p>
            <a:r>
              <a:rPr lang="en-US" dirty="0"/>
              <a:t>  //Protocol=NEC Data=0xFF4AB5(32 xxx bits)</a:t>
            </a:r>
          </a:p>
          <a:p>
            <a:endParaRPr lang="en-US" dirty="0"/>
          </a:p>
          <a:p>
            <a:r>
              <a:rPr lang="en-US" dirty="0"/>
              <a:t>  if (</a:t>
            </a:r>
            <a:r>
              <a:rPr lang="en-US" dirty="0" err="1"/>
              <a:t>IrReceiver.results.value</a:t>
            </a:r>
            <a:r>
              <a:rPr lang="en-US" dirty="0"/>
              <a:t> == 0xFF18E7) //17-key RC </a:t>
            </a:r>
            <a:r>
              <a:rPr lang="en-US" dirty="0" err="1"/>
              <a:t>arrow_up</a:t>
            </a:r>
            <a:endParaRPr lang="en-US" dirty="0"/>
          </a:p>
          <a:p>
            <a:r>
              <a:rPr lang="en-US" dirty="0"/>
              <a:t>  {</a:t>
            </a:r>
          </a:p>
          <a:p>
            <a:r>
              <a:rPr lang="en-US" dirty="0"/>
              <a:t>    //  </a:t>
            </a:r>
            <a:r>
              <a:rPr lang="en-US" dirty="0" err="1"/>
              <a:t>digitalWrite</a:t>
            </a:r>
            <a:r>
              <a:rPr lang="en-US" dirty="0"/>
              <a:t>(RELAY_PIN, HIGH);</a:t>
            </a:r>
          </a:p>
          <a:p>
            <a:r>
              <a:rPr lang="en-US" dirty="0"/>
              <a:t>    </a:t>
            </a:r>
            <a:r>
              <a:rPr lang="en-US" dirty="0" err="1"/>
              <a:t>digitalWrite</a:t>
            </a:r>
            <a:r>
              <a:rPr lang="en-US" dirty="0"/>
              <a:t>(4, HIGH);</a:t>
            </a:r>
          </a:p>
          <a:p>
            <a:r>
              <a:rPr lang="en-US" dirty="0"/>
              <a:t>    //   </a:t>
            </a:r>
            <a:r>
              <a:rPr lang="en-US" dirty="0" err="1"/>
              <a:t>Serial.print</a:t>
            </a:r>
            <a:r>
              <a:rPr lang="en-US" dirty="0"/>
              <a:t>("^^ key depressed\n");</a:t>
            </a:r>
          </a:p>
          <a:p>
            <a:r>
              <a:rPr lang="en-US" dirty="0"/>
              <a:t>    // delay(1000);</a:t>
            </a:r>
          </a:p>
          <a:p>
            <a:r>
              <a:rPr lang="en-US" dirty="0"/>
              <a:t>  }</a:t>
            </a:r>
          </a:p>
          <a:p>
            <a:r>
              <a:rPr lang="en-US" dirty="0"/>
              <a:t>  if (</a:t>
            </a:r>
            <a:r>
              <a:rPr lang="en-US" dirty="0" err="1"/>
              <a:t>IrReceiver.results.value</a:t>
            </a:r>
            <a:r>
              <a:rPr lang="en-US" dirty="0"/>
              <a:t> == 0xFF4AB5)//17-key RC </a:t>
            </a:r>
            <a:r>
              <a:rPr lang="en-US" dirty="0" err="1"/>
              <a:t>arrow_up</a:t>
            </a:r>
            <a:endParaRPr lang="en-US" dirty="0"/>
          </a:p>
          <a:p>
            <a:r>
              <a:rPr lang="en-US" dirty="0"/>
              <a:t>  {</a:t>
            </a:r>
          </a:p>
          <a:p>
            <a:r>
              <a:rPr lang="en-US" dirty="0"/>
              <a:t>    //</a:t>
            </a:r>
            <a:r>
              <a:rPr lang="en-US" dirty="0" err="1"/>
              <a:t>digitalWrite</a:t>
            </a:r>
            <a:r>
              <a:rPr lang="en-US" dirty="0"/>
              <a:t>(RELAY_PIN, LOW);</a:t>
            </a:r>
          </a:p>
          <a:p>
            <a:r>
              <a:rPr lang="en-US" dirty="0"/>
              <a:t>    </a:t>
            </a:r>
            <a:r>
              <a:rPr lang="en-US" dirty="0" err="1"/>
              <a:t>digitalWrite</a:t>
            </a:r>
            <a:r>
              <a:rPr lang="en-US" dirty="0"/>
              <a:t>(RELAY_PIN, LOW);</a:t>
            </a:r>
          </a:p>
          <a:p>
            <a:r>
              <a:rPr lang="en-US" dirty="0"/>
              <a:t>    //      </a:t>
            </a:r>
            <a:r>
              <a:rPr lang="en-US" dirty="0" err="1"/>
              <a:t>Serial.print</a:t>
            </a:r>
            <a:r>
              <a:rPr lang="en-US" dirty="0"/>
              <a:t>("VV key depressed\n");</a:t>
            </a:r>
          </a:p>
          <a:p>
            <a:r>
              <a:rPr lang="en-US" dirty="0"/>
              <a:t>    // delay(1000);</a:t>
            </a:r>
          </a:p>
          <a:p>
            <a:r>
              <a:rPr lang="en-US" dirty="0"/>
              <a:t>  }</a:t>
            </a:r>
          </a:p>
          <a:p>
            <a:endParaRPr lang="en-US" dirty="0"/>
          </a:p>
          <a:p>
            <a:r>
              <a:rPr lang="en-US" dirty="0"/>
              <a:t>  </a:t>
            </a:r>
            <a:r>
              <a:rPr lang="en-US" dirty="0" err="1"/>
              <a:t>IrReceiver.printResultShort</a:t>
            </a:r>
            <a:r>
              <a:rPr lang="en-US" dirty="0"/>
              <a:t>(&amp;Serial);</a:t>
            </a:r>
          </a:p>
          <a:p>
            <a:endParaRPr lang="en-US" dirty="0"/>
          </a:p>
          <a:p>
            <a:r>
              <a:rPr lang="en-US" dirty="0"/>
              <a:t>  </a:t>
            </a:r>
            <a:r>
              <a:rPr lang="en-US" dirty="0" err="1"/>
              <a:t>Serial.print</a:t>
            </a:r>
            <a:r>
              <a:rPr lang="en-US" dirty="0"/>
              <a:t>(" (");</a:t>
            </a:r>
          </a:p>
          <a:p>
            <a:r>
              <a:rPr lang="en-US" dirty="0"/>
              <a:t>  </a:t>
            </a:r>
            <a:r>
              <a:rPr lang="en-US" dirty="0" err="1"/>
              <a:t>Serial.print</a:t>
            </a:r>
            <a:r>
              <a:rPr lang="en-US" dirty="0"/>
              <a:t>(</a:t>
            </a:r>
            <a:r>
              <a:rPr lang="en-US" dirty="0" err="1"/>
              <a:t>IrReceiver.results.bits</a:t>
            </a:r>
            <a:r>
              <a:rPr lang="en-US" dirty="0"/>
              <a:t>, DEC);</a:t>
            </a:r>
          </a:p>
          <a:p>
            <a:r>
              <a:rPr lang="en-US" dirty="0"/>
              <a:t>  </a:t>
            </a:r>
            <a:r>
              <a:rPr lang="en-US" dirty="0" err="1"/>
              <a:t>Serial.println</a:t>
            </a:r>
            <a:r>
              <a:rPr lang="en-US" dirty="0"/>
              <a:t>(" xxx bits)");</a:t>
            </a:r>
          </a:p>
          <a:p>
            <a:r>
              <a:rPr lang="en-US" dirty="0"/>
              <a:t>}</a:t>
            </a:r>
          </a:p>
          <a:p>
            <a:endParaRPr lang="en-US" dirty="0"/>
          </a:p>
          <a:p>
            <a:r>
              <a:rPr lang="en-US" dirty="0"/>
              <a:t>//+=============================================================================</a:t>
            </a:r>
          </a:p>
          <a:p>
            <a:r>
              <a:rPr lang="en-US" dirty="0"/>
              <a:t>// The repeating section of the code</a:t>
            </a:r>
          </a:p>
          <a:p>
            <a:r>
              <a:rPr lang="en-US" dirty="0"/>
              <a:t>//</a:t>
            </a:r>
          </a:p>
          <a:p>
            <a:r>
              <a:rPr lang="en-US" dirty="0"/>
              <a:t>void loop() {</a:t>
            </a:r>
          </a:p>
          <a:p>
            <a:r>
              <a:rPr lang="en-US" dirty="0"/>
              <a:t>  if (</a:t>
            </a:r>
            <a:r>
              <a:rPr lang="en-US" dirty="0" err="1"/>
              <a:t>IrReceiver.decode</a:t>
            </a:r>
            <a:r>
              <a:rPr lang="en-US" dirty="0"/>
              <a:t>()) {  // Grab an IR code</a:t>
            </a:r>
          </a:p>
          <a:p>
            <a:r>
              <a:rPr lang="en-US" dirty="0"/>
              <a:t>    </a:t>
            </a:r>
            <a:r>
              <a:rPr lang="en-US" dirty="0" err="1"/>
              <a:t>dumpInfo</a:t>
            </a:r>
            <a:r>
              <a:rPr lang="en-US" dirty="0"/>
              <a:t>();             // Output the results</a:t>
            </a:r>
          </a:p>
          <a:p>
            <a:r>
              <a:rPr lang="en-US" dirty="0"/>
              <a:t>    // if you need more info. uncomment the following lines</a:t>
            </a:r>
          </a:p>
          <a:p>
            <a:r>
              <a:rPr lang="en-US" dirty="0"/>
              <a:t>    //            </a:t>
            </a:r>
            <a:r>
              <a:rPr lang="en-US" dirty="0" err="1"/>
              <a:t>IrReceiver.printIRResultRawFormatted</a:t>
            </a:r>
            <a:r>
              <a:rPr lang="en-US" dirty="0"/>
              <a:t>(&amp;Serial);  // Output the results in RAW format</a:t>
            </a:r>
          </a:p>
          <a:p>
            <a:r>
              <a:rPr lang="en-US" dirty="0"/>
              <a:t>    //            </a:t>
            </a:r>
            <a:r>
              <a:rPr lang="en-US" dirty="0" err="1"/>
              <a:t>Serial.println</a:t>
            </a:r>
            <a:r>
              <a:rPr lang="en-US" dirty="0"/>
              <a:t>();                               // blank line between entries</a:t>
            </a:r>
          </a:p>
          <a:p>
            <a:r>
              <a:rPr lang="en-US" dirty="0"/>
              <a:t>    //            </a:t>
            </a:r>
            <a:r>
              <a:rPr lang="en-US" dirty="0" err="1"/>
              <a:t>IrReceiver.printIRResultAsCArray</a:t>
            </a:r>
            <a:r>
              <a:rPr lang="en-US" dirty="0"/>
              <a:t>(&amp;Serial);      // Output the results as source code array</a:t>
            </a:r>
          </a:p>
          <a:p>
            <a:r>
              <a:rPr lang="en-US" dirty="0"/>
              <a:t>    //            </a:t>
            </a:r>
            <a:r>
              <a:rPr lang="en-US" dirty="0" err="1"/>
              <a:t>IrReceiver.printIRResultAsCVariables</a:t>
            </a:r>
            <a:r>
              <a:rPr lang="en-US" dirty="0"/>
              <a:t>(&amp;Serial);  // Output address and data as source code variables</a:t>
            </a:r>
          </a:p>
          <a:p>
            <a:r>
              <a:rPr lang="en-US" dirty="0"/>
              <a:t>    //            </a:t>
            </a:r>
            <a:r>
              <a:rPr lang="en-US" dirty="0" err="1"/>
              <a:t>IrReceiver.printIRResultAsPronto</a:t>
            </a:r>
            <a:r>
              <a:rPr lang="en-US" dirty="0"/>
              <a:t>(&amp;Serial);</a:t>
            </a:r>
          </a:p>
          <a:p>
            <a:r>
              <a:rPr lang="en-US" dirty="0"/>
              <a:t>    //            </a:t>
            </a:r>
            <a:r>
              <a:rPr lang="en-US" dirty="0" err="1"/>
              <a:t>Serial.println</a:t>
            </a:r>
            <a:r>
              <a:rPr lang="en-US" dirty="0"/>
              <a:t>();                               // 2 blank lines between entries</a:t>
            </a:r>
          </a:p>
          <a:p>
            <a:r>
              <a:rPr lang="en-US" dirty="0"/>
              <a:t>    //            </a:t>
            </a:r>
            <a:r>
              <a:rPr lang="en-US" dirty="0" err="1"/>
              <a:t>Serial.println</a:t>
            </a:r>
            <a:r>
              <a:rPr lang="en-US" dirty="0"/>
              <a:t>();</a:t>
            </a:r>
          </a:p>
          <a:p>
            <a:r>
              <a:rPr lang="en-US" dirty="0"/>
              <a:t>    </a:t>
            </a:r>
            <a:r>
              <a:rPr lang="en-US" dirty="0" err="1"/>
              <a:t>IrReceiver.resume</a:t>
            </a:r>
            <a:r>
              <a:rPr lang="en-US" dirty="0"/>
              <a:t>();                            // Prepare for the next value</a:t>
            </a:r>
          </a:p>
          <a:p>
            <a:r>
              <a:rPr lang="en-US" dirty="0"/>
              <a:t>  }</a:t>
            </a:r>
          </a:p>
          <a:p>
            <a:r>
              <a:rPr lang="en-US" dirty="0"/>
              <a:t>}</a:t>
            </a:r>
          </a:p>
        </p:txBody>
      </p:sp>
      <p:sp>
        <p:nvSpPr>
          <p:cNvPr id="4" name="Footer Placeholder 3">
            <a:extLst>
              <a:ext uri="{FF2B5EF4-FFF2-40B4-BE49-F238E27FC236}">
                <a16:creationId xmlns:a16="http://schemas.microsoft.com/office/drawing/2014/main" id="{1D6F92F4-E03D-4D2E-9F9D-3923693DB2ED}"/>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F5440013-CD32-45D8-A05C-FCC059540677}"/>
              </a:ext>
            </a:extLst>
          </p:cNvPr>
          <p:cNvSpPr>
            <a:spLocks noGrp="1"/>
          </p:cNvSpPr>
          <p:nvPr>
            <p:ph type="sldNum" sz="quarter" idx="12"/>
          </p:nvPr>
        </p:nvSpPr>
        <p:spPr/>
        <p:txBody>
          <a:bodyPr/>
          <a:lstStyle/>
          <a:p>
            <a:fld id="{631F0FDA-441F-40A7-A3B9-C27C9EEEED98}" type="slidenum">
              <a:rPr lang="en-US" smtClean="0"/>
              <a:t>56</a:t>
            </a:fld>
            <a:endParaRPr lang="en-US"/>
          </a:p>
        </p:txBody>
      </p:sp>
      <p:pic>
        <p:nvPicPr>
          <p:cNvPr id="6" name="Picture 5">
            <a:extLst>
              <a:ext uri="{FF2B5EF4-FFF2-40B4-BE49-F238E27FC236}">
                <a16:creationId xmlns:a16="http://schemas.microsoft.com/office/drawing/2014/main" id="{B6A69FC0-B369-44D4-802C-BE23EC55F53D}"/>
              </a:ext>
            </a:extLst>
          </p:cNvPr>
          <p:cNvPicPr>
            <a:picLocks noChangeAspect="1"/>
          </p:cNvPicPr>
          <p:nvPr/>
        </p:nvPicPr>
        <p:blipFill>
          <a:blip r:embed="rId2"/>
          <a:stretch>
            <a:fillRect/>
          </a:stretch>
        </p:blipFill>
        <p:spPr>
          <a:xfrm>
            <a:off x="7467552" y="1182585"/>
            <a:ext cx="1205100" cy="980200"/>
          </a:xfrm>
          <a:prstGeom prst="rect">
            <a:avLst/>
          </a:prstGeom>
        </p:spPr>
      </p:pic>
      <p:sp>
        <p:nvSpPr>
          <p:cNvPr id="7" name="Slide Number Placeholder 5">
            <a:extLst>
              <a:ext uri="{FF2B5EF4-FFF2-40B4-BE49-F238E27FC236}">
                <a16:creationId xmlns:a16="http://schemas.microsoft.com/office/drawing/2014/main" id="{1FA0E200-0C26-47EC-84FE-F8D67A631C01}"/>
              </a:ext>
            </a:extLst>
          </p:cNvPr>
          <p:cNvSpPr txBox="1">
            <a:spLocks/>
          </p:cNvSpPr>
          <p:nvPr/>
        </p:nvSpPr>
        <p:spPr>
          <a:xfrm>
            <a:off x="6500980" y="632990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56</a:t>
            </a:fld>
            <a:endParaRPr lang="en-US" dirty="0"/>
          </a:p>
        </p:txBody>
      </p:sp>
      <p:pic>
        <p:nvPicPr>
          <p:cNvPr id="8" name="Picture 7">
            <a:extLst>
              <a:ext uri="{FF2B5EF4-FFF2-40B4-BE49-F238E27FC236}">
                <a16:creationId xmlns:a16="http://schemas.microsoft.com/office/drawing/2014/main" id="{6E94CDAB-7BB2-4483-B8A3-A24DCAA22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802" y="2165975"/>
            <a:ext cx="642745" cy="1933683"/>
          </a:xfrm>
          <a:prstGeom prst="rect">
            <a:avLst/>
          </a:prstGeom>
        </p:spPr>
      </p:pic>
      <p:sp>
        <p:nvSpPr>
          <p:cNvPr id="9" name="TextBox 8">
            <a:extLst>
              <a:ext uri="{FF2B5EF4-FFF2-40B4-BE49-F238E27FC236}">
                <a16:creationId xmlns:a16="http://schemas.microsoft.com/office/drawing/2014/main" id="{D88EE274-02F0-4995-BAC3-210CB2FAFF0E}"/>
              </a:ext>
            </a:extLst>
          </p:cNvPr>
          <p:cNvSpPr txBox="1"/>
          <p:nvPr/>
        </p:nvSpPr>
        <p:spPr>
          <a:xfrm>
            <a:off x="4921045" y="2622205"/>
            <a:ext cx="1075740" cy="3416320"/>
          </a:xfrm>
          <a:prstGeom prst="rect">
            <a:avLst/>
          </a:prstGeom>
          <a:noFill/>
          <a:ln>
            <a:solidFill>
              <a:schemeClr val="accent1"/>
            </a:solidFill>
          </a:ln>
        </p:spPr>
        <p:txBody>
          <a:bodyPr wrap="square" rtlCol="0">
            <a:spAutoFit/>
          </a:bodyPr>
          <a:lstStyle/>
          <a:p>
            <a:endParaRPr lang="en-US" dirty="0"/>
          </a:p>
          <a:p>
            <a:endParaRPr lang="en-US" dirty="0"/>
          </a:p>
          <a:p>
            <a:endParaRPr lang="en-US" dirty="0"/>
          </a:p>
          <a:p>
            <a:endParaRPr lang="en-US" dirty="0"/>
          </a:p>
          <a:p>
            <a:endParaRPr lang="en-US" dirty="0"/>
          </a:p>
          <a:p>
            <a:r>
              <a:rPr lang="en-US" dirty="0"/>
              <a:t>Arduino </a:t>
            </a:r>
          </a:p>
          <a:p>
            <a:r>
              <a:rPr lang="en-US" dirty="0"/>
              <a:t>Uno</a:t>
            </a:r>
          </a:p>
          <a:p>
            <a:endParaRPr lang="en-US" dirty="0"/>
          </a:p>
          <a:p>
            <a:endParaRPr lang="en-US" dirty="0"/>
          </a:p>
          <a:p>
            <a:endParaRPr lang="en-US" dirty="0"/>
          </a:p>
          <a:p>
            <a:r>
              <a:rPr lang="en-US" dirty="0"/>
              <a:t>       </a:t>
            </a:r>
          </a:p>
          <a:p>
            <a:endParaRPr lang="en-US" dirty="0"/>
          </a:p>
        </p:txBody>
      </p:sp>
      <p:sp>
        <p:nvSpPr>
          <p:cNvPr id="10" name="TextBox 9">
            <a:extLst>
              <a:ext uri="{FF2B5EF4-FFF2-40B4-BE49-F238E27FC236}">
                <a16:creationId xmlns:a16="http://schemas.microsoft.com/office/drawing/2014/main" id="{DF76B219-9021-40EE-85DE-C5BE3D79D42A}"/>
              </a:ext>
            </a:extLst>
          </p:cNvPr>
          <p:cNvSpPr txBox="1"/>
          <p:nvPr/>
        </p:nvSpPr>
        <p:spPr>
          <a:xfrm>
            <a:off x="5018110" y="2729811"/>
            <a:ext cx="622286" cy="369332"/>
          </a:xfrm>
          <a:prstGeom prst="rect">
            <a:avLst/>
          </a:prstGeom>
          <a:noFill/>
        </p:spPr>
        <p:txBody>
          <a:bodyPr wrap="none" rtlCol="0">
            <a:spAutoFit/>
          </a:bodyPr>
          <a:lstStyle/>
          <a:p>
            <a:r>
              <a:rPr lang="en-US" dirty="0"/>
              <a:t>GND</a:t>
            </a:r>
          </a:p>
        </p:txBody>
      </p:sp>
      <p:sp>
        <p:nvSpPr>
          <p:cNvPr id="11" name="TextBox 10">
            <a:extLst>
              <a:ext uri="{FF2B5EF4-FFF2-40B4-BE49-F238E27FC236}">
                <a16:creationId xmlns:a16="http://schemas.microsoft.com/office/drawing/2014/main" id="{61CE73C5-6E32-45DB-ABDC-222AA36BFDC2}"/>
              </a:ext>
            </a:extLst>
          </p:cNvPr>
          <p:cNvSpPr txBox="1"/>
          <p:nvPr/>
        </p:nvSpPr>
        <p:spPr>
          <a:xfrm>
            <a:off x="4946663" y="3354963"/>
            <a:ext cx="595035" cy="646331"/>
          </a:xfrm>
          <a:prstGeom prst="rect">
            <a:avLst/>
          </a:prstGeom>
          <a:noFill/>
        </p:spPr>
        <p:txBody>
          <a:bodyPr wrap="none" rtlCol="0">
            <a:spAutoFit/>
          </a:bodyPr>
          <a:lstStyle/>
          <a:p>
            <a:r>
              <a:rPr lang="en-US" dirty="0"/>
              <a:t>5V</a:t>
            </a:r>
          </a:p>
          <a:p>
            <a:r>
              <a:rPr lang="en-US" dirty="0"/>
              <a:t>Pin4</a:t>
            </a:r>
          </a:p>
        </p:txBody>
      </p:sp>
      <p:sp>
        <p:nvSpPr>
          <p:cNvPr id="12" name="Freeform 36">
            <a:extLst>
              <a:ext uri="{FF2B5EF4-FFF2-40B4-BE49-F238E27FC236}">
                <a16:creationId xmlns:a16="http://schemas.microsoft.com/office/drawing/2014/main" id="{439B84E2-AD71-4905-BFC7-40D2BC674E58}"/>
              </a:ext>
            </a:extLst>
          </p:cNvPr>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0A5DD3F-BB80-4E63-8528-E34C1D10E2C2}"/>
              </a:ext>
            </a:extLst>
          </p:cNvPr>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cxnSp>
        <p:nvCxnSpPr>
          <p:cNvPr id="15" name="Straight Arrow Connector 14">
            <a:extLst>
              <a:ext uri="{FF2B5EF4-FFF2-40B4-BE49-F238E27FC236}">
                <a16:creationId xmlns:a16="http://schemas.microsoft.com/office/drawing/2014/main" id="{24CC232E-6DE7-4D8F-8145-32A6E22E76F0}"/>
              </a:ext>
            </a:extLst>
          </p:cNvPr>
          <p:cNvCxnSpPr/>
          <p:nvPr/>
        </p:nvCxnSpPr>
        <p:spPr>
          <a:xfrm flipH="1" flipV="1">
            <a:off x="7107573" y="2622205"/>
            <a:ext cx="947530" cy="510611"/>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F75487C-57A8-4EF1-B6C2-E580C72FEA2A}"/>
              </a:ext>
            </a:extLst>
          </p:cNvPr>
          <p:cNvSpPr txBox="1"/>
          <p:nvPr/>
        </p:nvSpPr>
        <p:spPr>
          <a:xfrm>
            <a:off x="7593930" y="2285514"/>
            <a:ext cx="1398140" cy="369332"/>
          </a:xfrm>
          <a:prstGeom prst="rect">
            <a:avLst/>
          </a:prstGeom>
          <a:noFill/>
        </p:spPr>
        <p:txBody>
          <a:bodyPr wrap="none" rtlCol="0">
            <a:spAutoFit/>
          </a:bodyPr>
          <a:lstStyle/>
          <a:p>
            <a:r>
              <a:rPr lang="en-US" dirty="0"/>
              <a:t>Infrared light</a:t>
            </a:r>
          </a:p>
        </p:txBody>
      </p:sp>
      <p:sp>
        <p:nvSpPr>
          <p:cNvPr id="17" name="TextBox 16">
            <a:extLst>
              <a:ext uri="{FF2B5EF4-FFF2-40B4-BE49-F238E27FC236}">
                <a16:creationId xmlns:a16="http://schemas.microsoft.com/office/drawing/2014/main" id="{667391AA-6C5B-4018-9811-3E2A71E15456}"/>
              </a:ext>
            </a:extLst>
          </p:cNvPr>
          <p:cNvSpPr txBox="1"/>
          <p:nvPr/>
        </p:nvSpPr>
        <p:spPr>
          <a:xfrm>
            <a:off x="6536601" y="5752764"/>
            <a:ext cx="2599256" cy="923330"/>
          </a:xfrm>
          <a:prstGeom prst="rect">
            <a:avLst/>
          </a:prstGeom>
          <a:noFill/>
        </p:spPr>
        <p:txBody>
          <a:bodyPr wrap="square" rtlCol="0">
            <a:spAutoFit/>
          </a:bodyPr>
          <a:lstStyle/>
          <a:p>
            <a:r>
              <a:rPr lang="en-US" dirty="0"/>
              <a:t>17-key RC type</a:t>
            </a:r>
          </a:p>
          <a:p>
            <a:r>
              <a:rPr lang="en-US" dirty="0" err="1"/>
              <a:t>Arrow_up</a:t>
            </a:r>
            <a:r>
              <a:rPr lang="en-US" dirty="0"/>
              <a:t> (</a:t>
            </a:r>
            <a:r>
              <a:rPr lang="en-US" dirty="0" err="1"/>
              <a:t>on_replay</a:t>
            </a:r>
            <a:r>
              <a:rPr lang="en-US" dirty="0"/>
              <a:t>)</a:t>
            </a:r>
          </a:p>
          <a:p>
            <a:r>
              <a:rPr lang="en-US" dirty="0" err="1"/>
              <a:t>Arrow_down</a:t>
            </a:r>
            <a:r>
              <a:rPr lang="en-US" dirty="0"/>
              <a:t> (off relay)</a:t>
            </a:r>
          </a:p>
        </p:txBody>
      </p:sp>
      <p:sp>
        <p:nvSpPr>
          <p:cNvPr id="18" name="Freeform 52">
            <a:extLst>
              <a:ext uri="{FF2B5EF4-FFF2-40B4-BE49-F238E27FC236}">
                <a16:creationId xmlns:a16="http://schemas.microsoft.com/office/drawing/2014/main" id="{09FAD074-973A-4181-B5A5-90DB36745D17}"/>
              </a:ext>
            </a:extLst>
          </p:cNvPr>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53">
            <a:extLst>
              <a:ext uri="{FF2B5EF4-FFF2-40B4-BE49-F238E27FC236}">
                <a16:creationId xmlns:a16="http://schemas.microsoft.com/office/drawing/2014/main" id="{08DF9F96-9620-4BD7-A6C3-7B60B1D9E2A8}"/>
              </a:ext>
            </a:extLst>
          </p:cNvPr>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4C63AD6-3FB9-449F-92EF-3491D3257918}"/>
              </a:ext>
            </a:extLst>
          </p:cNvPr>
          <p:cNvSpPr txBox="1"/>
          <p:nvPr/>
        </p:nvSpPr>
        <p:spPr>
          <a:xfrm>
            <a:off x="5085662" y="4828244"/>
            <a:ext cx="942502" cy="1477328"/>
          </a:xfrm>
          <a:prstGeom prst="rect">
            <a:avLst/>
          </a:prstGeom>
          <a:noFill/>
        </p:spPr>
        <p:txBody>
          <a:bodyPr wrap="none" rtlCol="0">
            <a:spAutoFit/>
          </a:bodyPr>
          <a:lstStyle/>
          <a:p>
            <a:r>
              <a:rPr lang="en-US" dirty="0"/>
              <a:t>   Pin11</a:t>
            </a:r>
          </a:p>
          <a:p>
            <a:r>
              <a:rPr lang="en-US" dirty="0"/>
              <a:t>    GND</a:t>
            </a:r>
          </a:p>
          <a:p>
            <a:r>
              <a:rPr lang="en-US" dirty="0" err="1"/>
              <a:t>Vcc</a:t>
            </a:r>
            <a:r>
              <a:rPr lang="en-US" dirty="0"/>
              <a:t> (5V)</a:t>
            </a:r>
          </a:p>
          <a:p>
            <a:endParaRPr lang="en-US" dirty="0"/>
          </a:p>
          <a:p>
            <a:endParaRPr lang="en-US" dirty="0"/>
          </a:p>
        </p:txBody>
      </p:sp>
      <p:sp>
        <p:nvSpPr>
          <p:cNvPr id="21" name="TextBox 20">
            <a:extLst>
              <a:ext uri="{FF2B5EF4-FFF2-40B4-BE49-F238E27FC236}">
                <a16:creationId xmlns:a16="http://schemas.microsoft.com/office/drawing/2014/main" id="{71F489A9-EDAA-45A7-89A9-9F526C785A11}"/>
              </a:ext>
            </a:extLst>
          </p:cNvPr>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22" name="TextBox 21">
            <a:extLst>
              <a:ext uri="{FF2B5EF4-FFF2-40B4-BE49-F238E27FC236}">
                <a16:creationId xmlns:a16="http://schemas.microsoft.com/office/drawing/2014/main" id="{C721809C-DBFA-408C-A453-A9F6405EF5AE}"/>
              </a:ext>
            </a:extLst>
          </p:cNvPr>
          <p:cNvSpPr txBox="1"/>
          <p:nvPr/>
        </p:nvSpPr>
        <p:spPr>
          <a:xfrm>
            <a:off x="7003253" y="181906"/>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23" name="Straight Arrow Connector 22">
            <a:extLst>
              <a:ext uri="{FF2B5EF4-FFF2-40B4-BE49-F238E27FC236}">
                <a16:creationId xmlns:a16="http://schemas.microsoft.com/office/drawing/2014/main" id="{4CDBC331-6724-42B3-B7F5-F522FF8DA607}"/>
              </a:ext>
            </a:extLst>
          </p:cNvPr>
          <p:cNvCxnSpPr/>
          <p:nvPr/>
        </p:nvCxnSpPr>
        <p:spPr>
          <a:xfrm flipH="1" flipV="1">
            <a:off x="7376088" y="1197281"/>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77D2F6-8421-4EAC-B4AD-613577713B29}"/>
              </a:ext>
            </a:extLst>
          </p:cNvPr>
          <p:cNvCxnSpPr/>
          <p:nvPr/>
        </p:nvCxnSpPr>
        <p:spPr>
          <a:xfrm flipH="1" flipV="1">
            <a:off x="7666675" y="1110494"/>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8A58FB-936E-491C-BD6C-EEB65136E5BA}"/>
              </a:ext>
            </a:extLst>
          </p:cNvPr>
          <p:cNvCxnSpPr/>
          <p:nvPr/>
        </p:nvCxnSpPr>
        <p:spPr>
          <a:xfrm flipV="1">
            <a:off x="7865798" y="1113540"/>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67C1654-A3E5-4E11-A5C9-D7B75293362D}"/>
              </a:ext>
            </a:extLst>
          </p:cNvPr>
          <p:cNvSpPr txBox="1"/>
          <p:nvPr/>
        </p:nvSpPr>
        <p:spPr>
          <a:xfrm>
            <a:off x="7041132" y="718206"/>
            <a:ext cx="1452257" cy="369332"/>
          </a:xfrm>
          <a:prstGeom prst="rect">
            <a:avLst/>
          </a:prstGeom>
          <a:noFill/>
        </p:spPr>
        <p:txBody>
          <a:bodyPr wrap="none" rtlCol="0">
            <a:spAutoFit/>
          </a:bodyPr>
          <a:lstStyle/>
          <a:p>
            <a:r>
              <a:rPr lang="en-US" dirty="0"/>
              <a:t>Out </a:t>
            </a:r>
            <a:r>
              <a:rPr lang="en-US" dirty="0" err="1"/>
              <a:t>Vcc</a:t>
            </a:r>
            <a:r>
              <a:rPr lang="en-US" dirty="0"/>
              <a:t>, GND</a:t>
            </a:r>
          </a:p>
        </p:txBody>
      </p:sp>
      <p:pic>
        <p:nvPicPr>
          <p:cNvPr id="27" name="Picture 26">
            <a:extLst>
              <a:ext uri="{FF2B5EF4-FFF2-40B4-BE49-F238E27FC236}">
                <a16:creationId xmlns:a16="http://schemas.microsoft.com/office/drawing/2014/main" id="{C0A036E0-8B5A-4154-91D9-38A7EDB2B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73" y="2694324"/>
            <a:ext cx="2710375" cy="1919287"/>
          </a:xfrm>
          <a:prstGeom prst="rect">
            <a:avLst/>
          </a:prstGeom>
        </p:spPr>
      </p:pic>
      <p:sp>
        <p:nvSpPr>
          <p:cNvPr id="28" name="TextBox 27">
            <a:extLst>
              <a:ext uri="{FF2B5EF4-FFF2-40B4-BE49-F238E27FC236}">
                <a16:creationId xmlns:a16="http://schemas.microsoft.com/office/drawing/2014/main" id="{080FE1FF-5B1A-4D39-ACB8-685500CCE94C}"/>
              </a:ext>
            </a:extLst>
          </p:cNvPr>
          <p:cNvSpPr txBox="1"/>
          <p:nvPr/>
        </p:nvSpPr>
        <p:spPr>
          <a:xfrm>
            <a:off x="3739383" y="3113604"/>
            <a:ext cx="221245" cy="915471"/>
          </a:xfrm>
          <a:prstGeom prst="rect">
            <a:avLst/>
          </a:prstGeom>
          <a:solidFill>
            <a:schemeClr val="bg1"/>
          </a:solidFill>
        </p:spPr>
        <p:txBody>
          <a:bodyPr wrap="square" rtlCol="0">
            <a:spAutoFit/>
          </a:bodyPr>
          <a:lstStyle/>
          <a:p>
            <a:r>
              <a:rPr lang="en-US" dirty="0"/>
              <a:t>-</a:t>
            </a:r>
          </a:p>
          <a:p>
            <a:r>
              <a:rPr lang="en-US" dirty="0"/>
              <a:t>+</a:t>
            </a:r>
          </a:p>
          <a:p>
            <a:r>
              <a:rPr lang="en-US" dirty="0"/>
              <a:t>S</a:t>
            </a:r>
          </a:p>
        </p:txBody>
      </p:sp>
      <p:cxnSp>
        <p:nvCxnSpPr>
          <p:cNvPr id="29" name="Straight Connector 28">
            <a:extLst>
              <a:ext uri="{FF2B5EF4-FFF2-40B4-BE49-F238E27FC236}">
                <a16:creationId xmlns:a16="http://schemas.microsoft.com/office/drawing/2014/main" id="{EF8FB7E5-3B35-4672-B008-DCC12412933C}"/>
              </a:ext>
            </a:extLst>
          </p:cNvPr>
          <p:cNvCxnSpPr/>
          <p:nvPr/>
        </p:nvCxnSpPr>
        <p:spPr>
          <a:xfrm flipH="1">
            <a:off x="4300539" y="3545720"/>
            <a:ext cx="620506" cy="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reeform 21">
            <a:extLst>
              <a:ext uri="{FF2B5EF4-FFF2-40B4-BE49-F238E27FC236}">
                <a16:creationId xmlns:a16="http://schemas.microsoft.com/office/drawing/2014/main" id="{29DDF6FF-35F1-49B4-9A1A-D73386E8A3B2}"/>
              </a:ext>
            </a:extLst>
          </p:cNvPr>
          <p:cNvSpPr/>
          <p:nvPr/>
        </p:nvSpPr>
        <p:spPr>
          <a:xfrm>
            <a:off x="4300538" y="2442817"/>
            <a:ext cx="955427" cy="943321"/>
          </a:xfrm>
          <a:custGeom>
            <a:avLst/>
            <a:gdLst>
              <a:gd name="connsiteX0" fmla="*/ 0 w 1485900"/>
              <a:gd name="connsiteY0" fmla="*/ 914400 h 914400"/>
              <a:gd name="connsiteX1" fmla="*/ 0 w 1485900"/>
              <a:gd name="connsiteY1" fmla="*/ 0 h 914400"/>
              <a:gd name="connsiteX2" fmla="*/ 1485900 w 1485900"/>
              <a:gd name="connsiteY2" fmla="*/ 14287 h 914400"/>
              <a:gd name="connsiteX3" fmla="*/ 1485900 w 1485900"/>
              <a:gd name="connsiteY3" fmla="*/ 242887 h 914400"/>
            </a:gdLst>
            <a:ahLst/>
            <a:cxnLst>
              <a:cxn ang="0">
                <a:pos x="connsiteX0" y="connsiteY0"/>
              </a:cxn>
              <a:cxn ang="0">
                <a:pos x="connsiteX1" y="connsiteY1"/>
              </a:cxn>
              <a:cxn ang="0">
                <a:pos x="connsiteX2" y="connsiteY2"/>
              </a:cxn>
              <a:cxn ang="0">
                <a:pos x="connsiteX3" y="connsiteY3"/>
              </a:cxn>
            </a:cxnLst>
            <a:rect l="l" t="t" r="r" b="b"/>
            <a:pathLst>
              <a:path w="1485900" h="914400">
                <a:moveTo>
                  <a:pt x="0" y="914400"/>
                </a:moveTo>
                <a:lnTo>
                  <a:pt x="0" y="0"/>
                </a:lnTo>
                <a:lnTo>
                  <a:pt x="1485900" y="14287"/>
                </a:lnTo>
                <a:lnTo>
                  <a:pt x="1485900" y="2428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DF0EA1-176F-426A-9224-AE1175A9D8A1}"/>
              </a:ext>
            </a:extLst>
          </p:cNvPr>
          <p:cNvSpPr txBox="1"/>
          <p:nvPr/>
        </p:nvSpPr>
        <p:spPr>
          <a:xfrm>
            <a:off x="5018110" y="2729811"/>
            <a:ext cx="622286" cy="369332"/>
          </a:xfrm>
          <a:prstGeom prst="rect">
            <a:avLst/>
          </a:prstGeom>
          <a:noFill/>
        </p:spPr>
        <p:txBody>
          <a:bodyPr wrap="none" rtlCol="0">
            <a:spAutoFit/>
          </a:bodyPr>
          <a:lstStyle/>
          <a:p>
            <a:r>
              <a:rPr lang="en-US" dirty="0"/>
              <a:t>GND</a:t>
            </a:r>
          </a:p>
        </p:txBody>
      </p:sp>
      <p:sp>
        <p:nvSpPr>
          <p:cNvPr id="32" name="TextBox 31">
            <a:extLst>
              <a:ext uri="{FF2B5EF4-FFF2-40B4-BE49-F238E27FC236}">
                <a16:creationId xmlns:a16="http://schemas.microsoft.com/office/drawing/2014/main" id="{C37A8DF1-4CF2-4F07-995F-F15A9A349544}"/>
              </a:ext>
            </a:extLst>
          </p:cNvPr>
          <p:cNvSpPr txBox="1"/>
          <p:nvPr/>
        </p:nvSpPr>
        <p:spPr>
          <a:xfrm>
            <a:off x="4946663" y="3354963"/>
            <a:ext cx="595035" cy="646331"/>
          </a:xfrm>
          <a:prstGeom prst="rect">
            <a:avLst/>
          </a:prstGeom>
          <a:noFill/>
        </p:spPr>
        <p:txBody>
          <a:bodyPr wrap="none" rtlCol="0">
            <a:spAutoFit/>
          </a:bodyPr>
          <a:lstStyle/>
          <a:p>
            <a:r>
              <a:rPr lang="en-US" dirty="0"/>
              <a:t>5V</a:t>
            </a:r>
          </a:p>
          <a:p>
            <a:r>
              <a:rPr lang="en-US" dirty="0"/>
              <a:t>Pin4</a:t>
            </a:r>
          </a:p>
        </p:txBody>
      </p:sp>
      <p:cxnSp>
        <p:nvCxnSpPr>
          <p:cNvPr id="33" name="Straight Arrow Connector 32">
            <a:extLst>
              <a:ext uri="{FF2B5EF4-FFF2-40B4-BE49-F238E27FC236}">
                <a16:creationId xmlns:a16="http://schemas.microsoft.com/office/drawing/2014/main" id="{F67030AC-F25A-4396-921E-49F1EC85A856}"/>
              </a:ext>
            </a:extLst>
          </p:cNvPr>
          <p:cNvCxnSpPr/>
          <p:nvPr/>
        </p:nvCxnSpPr>
        <p:spPr>
          <a:xfrm flipH="1" flipV="1">
            <a:off x="4352174" y="3725109"/>
            <a:ext cx="568871" cy="3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0397649-BF03-4CBA-99B7-0F36C054191F}"/>
              </a:ext>
            </a:extLst>
          </p:cNvPr>
          <p:cNvSpPr txBox="1"/>
          <p:nvPr/>
        </p:nvSpPr>
        <p:spPr>
          <a:xfrm>
            <a:off x="2868627" y="2324992"/>
            <a:ext cx="684483" cy="369332"/>
          </a:xfrm>
          <a:prstGeom prst="rect">
            <a:avLst/>
          </a:prstGeom>
          <a:noFill/>
        </p:spPr>
        <p:txBody>
          <a:bodyPr wrap="none" rtlCol="0">
            <a:spAutoFit/>
          </a:bodyPr>
          <a:lstStyle/>
          <a:p>
            <a:r>
              <a:rPr lang="en-US" dirty="0"/>
              <a:t>Relay</a:t>
            </a:r>
          </a:p>
        </p:txBody>
      </p:sp>
      <p:pic>
        <p:nvPicPr>
          <p:cNvPr id="36" name="Picture 35">
            <a:extLst>
              <a:ext uri="{FF2B5EF4-FFF2-40B4-BE49-F238E27FC236}">
                <a16:creationId xmlns:a16="http://schemas.microsoft.com/office/drawing/2014/main" id="{5B6534CA-0628-43BA-B9B6-DABDA86425E3}"/>
              </a:ext>
            </a:extLst>
          </p:cNvPr>
          <p:cNvPicPr>
            <a:picLocks noChangeAspect="1"/>
          </p:cNvPicPr>
          <p:nvPr/>
        </p:nvPicPr>
        <p:blipFill>
          <a:blip r:embed="rId5"/>
          <a:stretch>
            <a:fillRect/>
          </a:stretch>
        </p:blipFill>
        <p:spPr>
          <a:xfrm>
            <a:off x="7389758" y="3138486"/>
            <a:ext cx="1119254" cy="2410703"/>
          </a:xfrm>
          <a:prstGeom prst="rect">
            <a:avLst/>
          </a:prstGeom>
        </p:spPr>
      </p:pic>
      <p:sp>
        <p:nvSpPr>
          <p:cNvPr id="14" name="TextBox 13">
            <a:extLst>
              <a:ext uri="{FF2B5EF4-FFF2-40B4-BE49-F238E27FC236}">
                <a16:creationId xmlns:a16="http://schemas.microsoft.com/office/drawing/2014/main" id="{8F1FB332-1DB1-7365-2265-6364E252FA9C}"/>
              </a:ext>
            </a:extLst>
          </p:cNvPr>
          <p:cNvSpPr txBox="1"/>
          <p:nvPr/>
        </p:nvSpPr>
        <p:spPr>
          <a:xfrm>
            <a:off x="3659707" y="68005"/>
            <a:ext cx="1936812" cy="369332"/>
          </a:xfrm>
          <a:prstGeom prst="rect">
            <a:avLst/>
          </a:prstGeom>
          <a:noFill/>
        </p:spPr>
        <p:txBody>
          <a:bodyPr wrap="none" rtlCol="0">
            <a:spAutoFit/>
          </a:bodyPr>
          <a:lstStyle/>
          <a:p>
            <a:r>
              <a:rPr lang="en-US" dirty="0">
                <a:solidFill>
                  <a:srgbClr val="FF0000"/>
                </a:solidFill>
              </a:rPr>
              <a:t>Old code method </a:t>
            </a:r>
          </a:p>
        </p:txBody>
      </p:sp>
    </p:spTree>
    <p:extLst>
      <p:ext uri="{BB962C8B-B14F-4D97-AF65-F5344CB8AC3E}">
        <p14:creationId xmlns:p14="http://schemas.microsoft.com/office/powerpoint/2010/main" val="1713485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338"/>
            <a:ext cx="5046277" cy="1530351"/>
          </a:xfrm>
        </p:spPr>
        <p:txBody>
          <a:bodyPr>
            <a:noAutofit/>
          </a:bodyPr>
          <a:lstStyle/>
          <a:p>
            <a:r>
              <a:rPr lang="en-US" sz="2800" dirty="0"/>
              <a:t>Test 11b_Use one IR controller to control another IR controller </a:t>
            </a:r>
          </a:p>
        </p:txBody>
      </p:sp>
      <p:sp>
        <p:nvSpPr>
          <p:cNvPr id="3" name="Content Placeholder 2"/>
          <p:cNvSpPr>
            <a:spLocks noGrp="1"/>
          </p:cNvSpPr>
          <p:nvPr>
            <p:ph idx="1"/>
          </p:nvPr>
        </p:nvSpPr>
        <p:spPr>
          <a:xfrm>
            <a:off x="638175" y="1825625"/>
            <a:ext cx="7886700" cy="4351338"/>
          </a:xfrm>
        </p:spPr>
        <p:txBody>
          <a:bodyPr>
            <a:normAutofit fontScale="25000" lnSpcReduction="20000"/>
          </a:bodyPr>
          <a:lstStyle/>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 the black remote controls: 17 </a:t>
            </a:r>
            <a:r>
              <a:rPr lang="en-US" dirty="0" err="1"/>
              <a:t>kets</a:t>
            </a:r>
            <a:endParaRPr lang="en-US" dirty="0"/>
          </a:p>
          <a:p>
            <a:r>
              <a:rPr lang="en-US" dirty="0"/>
              <a:t>#define B_01 0xFFA25D</a:t>
            </a:r>
          </a:p>
          <a:p>
            <a:r>
              <a:rPr lang="en-US" dirty="0"/>
              <a:t>#define B_02 0xFF629D</a:t>
            </a:r>
          </a:p>
          <a:p>
            <a:r>
              <a:rPr lang="en-US" dirty="0"/>
              <a:t>#define B_03 0xFFE21D</a:t>
            </a:r>
          </a:p>
          <a:p>
            <a:r>
              <a:rPr lang="en-US" dirty="0"/>
              <a:t>#define B_04 0xFF22DD</a:t>
            </a:r>
          </a:p>
          <a:p>
            <a:r>
              <a:rPr lang="en-US" dirty="0"/>
              <a:t>#define B_05 0xFF02FD</a:t>
            </a:r>
          </a:p>
          <a:p>
            <a:r>
              <a:rPr lang="en-US" dirty="0"/>
              <a:t>#define B_06 0xFFC23D</a:t>
            </a:r>
          </a:p>
          <a:p>
            <a:r>
              <a:rPr lang="en-US" dirty="0"/>
              <a:t>#define B_07 0xFFE01F</a:t>
            </a:r>
          </a:p>
          <a:p>
            <a:r>
              <a:rPr lang="en-US" dirty="0"/>
              <a:t>#define B_08 0xFFA857</a:t>
            </a:r>
          </a:p>
          <a:p>
            <a:r>
              <a:rPr lang="en-US" dirty="0"/>
              <a:t>#define B_09 0xFF906F</a:t>
            </a:r>
          </a:p>
          <a:p>
            <a:r>
              <a:rPr lang="en-US" dirty="0"/>
              <a:t>#define B_00 0xFF9867</a:t>
            </a:r>
          </a:p>
          <a:p>
            <a:r>
              <a:rPr lang="en-US" dirty="0"/>
              <a:t>#define B_STAR  0xFF6897</a:t>
            </a:r>
          </a:p>
          <a:p>
            <a:r>
              <a:rPr lang="en-US" dirty="0"/>
              <a:t>#define B_HASH  0xFFB04F</a:t>
            </a:r>
          </a:p>
          <a:p>
            <a:endParaRPr lang="en-US" dirty="0"/>
          </a:p>
          <a:p>
            <a:r>
              <a:rPr lang="en-US" dirty="0"/>
              <a:t>#define B_LEFT  0xFF10EF</a:t>
            </a:r>
          </a:p>
          <a:p>
            <a:r>
              <a:rPr lang="en-US" dirty="0"/>
              <a:t>#define B_RIGHT 0xFF5AA5</a:t>
            </a:r>
          </a:p>
          <a:p>
            <a:r>
              <a:rPr lang="en-US" dirty="0"/>
              <a:t>#define B_UP    0xFF18E7</a:t>
            </a:r>
          </a:p>
          <a:p>
            <a:r>
              <a:rPr lang="en-US" dirty="0"/>
              <a:t>#define B_DOWN  0xFF4AB5</a:t>
            </a:r>
          </a:p>
          <a:p>
            <a:r>
              <a:rPr lang="en-US" dirty="0"/>
              <a:t>#define B_OK    0xFF38C7</a:t>
            </a:r>
          </a:p>
          <a:p>
            <a:endParaRPr lang="en-US" dirty="0"/>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MTS_PLAY 0xFB00807F</a:t>
            </a:r>
          </a:p>
          <a:p>
            <a:r>
              <a:rPr lang="en-US" dirty="0"/>
              <a:t>#define MTS_STOP 0xFB00FA05</a:t>
            </a:r>
          </a:p>
          <a:p>
            <a:r>
              <a:rPr lang="en-US" dirty="0"/>
              <a:t>#define MTS_REW  0xFB009867</a:t>
            </a:r>
          </a:p>
          <a:p>
            <a:r>
              <a:rPr lang="en-US" dirty="0"/>
              <a:t>#define MTS_FFW  0xFB001AE5</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r>
              <a:rPr lang="en-US" dirty="0"/>
              <a:t>/////////////////////////////////////////////////</a:t>
            </a:r>
          </a:p>
          <a:p>
            <a:r>
              <a:rPr lang="en-US" dirty="0" err="1"/>
              <a:t>int</a:t>
            </a:r>
            <a:r>
              <a:rPr lang="en-US" dirty="0"/>
              <a:t> RECV_PIN = 11;</a:t>
            </a:r>
          </a:p>
          <a:p>
            <a:r>
              <a:rPr lang="en-US" dirty="0" err="1"/>
              <a:t>int</a:t>
            </a:r>
            <a:r>
              <a:rPr lang="en-US" dirty="0"/>
              <a:t> RELAY_PIN = 4;</a:t>
            </a:r>
          </a:p>
          <a:p>
            <a:endParaRPr lang="en-US" dirty="0"/>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send_code_to_TV</a:t>
            </a:r>
            <a:r>
              <a:rPr lang="en-US" dirty="0"/>
              <a:t>( long unsigned </a:t>
            </a:r>
            <a:r>
              <a:rPr lang="en-US" dirty="0" err="1"/>
              <a:t>int</a:t>
            </a:r>
            <a:r>
              <a:rPr lang="en-US" dirty="0"/>
              <a:t> </a:t>
            </a:r>
            <a:r>
              <a:rPr lang="en-US" dirty="0" err="1"/>
              <a:t>irCode_recieved</a:t>
            </a:r>
            <a:r>
              <a:rPr lang="en-US" dirty="0"/>
              <a:t>)</a:t>
            </a:r>
          </a:p>
          <a:p>
            <a:r>
              <a:rPr lang="en-US" dirty="0"/>
              <a:t>{</a:t>
            </a:r>
          </a:p>
          <a:p>
            <a:r>
              <a:rPr lang="en-US" dirty="0"/>
              <a:t>  switch (</a:t>
            </a:r>
            <a:r>
              <a:rPr lang="en-US" dirty="0" err="1"/>
              <a:t>irCode_recieved</a:t>
            </a:r>
            <a:r>
              <a:rPr lang="en-US" dirty="0"/>
              <a:t>) {</a:t>
            </a:r>
          </a:p>
          <a:p>
            <a:r>
              <a:rPr lang="en-US" dirty="0"/>
              <a:t>    case B_UP:</a:t>
            </a:r>
          </a:p>
          <a:p>
            <a:r>
              <a:rPr lang="en-US" dirty="0"/>
              <a:t>      </a:t>
            </a:r>
            <a:r>
              <a:rPr lang="en-US" dirty="0" err="1"/>
              <a:t>irCode</a:t>
            </a:r>
            <a:r>
              <a:rPr lang="en-US" dirty="0"/>
              <a:t> = MTS_UP;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B_DOWN:</a:t>
            </a:r>
          </a:p>
          <a:p>
            <a:r>
              <a:rPr lang="en-US" dirty="0"/>
              <a:t>      </a:t>
            </a:r>
            <a:r>
              <a:rPr lang="en-US" dirty="0" err="1"/>
              <a:t>irCode</a:t>
            </a:r>
            <a:r>
              <a:rPr lang="en-US" dirty="0"/>
              <a:t> = MTS_DOWN;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B_OK:</a:t>
            </a:r>
          </a:p>
          <a:p>
            <a:r>
              <a:rPr lang="en-US" dirty="0"/>
              <a:t>      </a:t>
            </a:r>
            <a:r>
              <a:rPr lang="en-US" dirty="0" err="1"/>
              <a:t>irCode</a:t>
            </a:r>
            <a:r>
              <a:rPr lang="en-US" dirty="0"/>
              <a:t> = MTS_OK;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B_LEFT:</a:t>
            </a:r>
          </a:p>
          <a:p>
            <a:r>
              <a:rPr lang="en-US" dirty="0"/>
              <a:t>      </a:t>
            </a:r>
            <a:r>
              <a:rPr lang="en-US" dirty="0" err="1"/>
              <a:t>irCode</a:t>
            </a:r>
            <a:r>
              <a:rPr lang="en-US" dirty="0"/>
              <a:t> = MTS_LEFT;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B_RIGHT:</a:t>
            </a:r>
          </a:p>
          <a:p>
            <a:r>
              <a:rPr lang="en-US" dirty="0"/>
              <a:t>      </a:t>
            </a:r>
            <a:r>
              <a:rPr lang="en-US" dirty="0" err="1"/>
              <a:t>irCode</a:t>
            </a:r>
            <a:r>
              <a:rPr lang="en-US" dirty="0"/>
              <a:t> = MTS_RIGHT;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B_STAR:</a:t>
            </a:r>
          </a:p>
          <a:p>
            <a:r>
              <a:rPr lang="en-US" dirty="0"/>
              <a:t>      </a:t>
            </a:r>
            <a:r>
              <a:rPr lang="en-US" dirty="0" err="1"/>
              <a:t>irCode</a:t>
            </a:r>
            <a:r>
              <a:rPr lang="en-US" dirty="0"/>
              <a:t> = MTS_HOME;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B_00:</a:t>
            </a:r>
          </a:p>
          <a:p>
            <a:r>
              <a:rPr lang="en-US" dirty="0"/>
              <a:t>      </a:t>
            </a:r>
            <a:r>
              <a:rPr lang="en-US" dirty="0" err="1"/>
              <a:t>irCode</a:t>
            </a:r>
            <a:r>
              <a:rPr lang="en-US" dirty="0"/>
              <a:t> = MTS_RETURN;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B_HASH:</a:t>
            </a:r>
          </a:p>
          <a:p>
            <a:r>
              <a:rPr lang="en-US" dirty="0"/>
              <a:t>      </a:t>
            </a:r>
            <a:r>
              <a:rPr lang="en-US" dirty="0" err="1"/>
              <a:t>irCode</a:t>
            </a:r>
            <a:r>
              <a:rPr lang="en-US" dirty="0"/>
              <a:t> = MTS_INFO;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B_01:</a:t>
            </a:r>
          </a:p>
          <a:p>
            <a:r>
              <a:rPr lang="en-US" dirty="0"/>
              <a:t>      </a:t>
            </a:r>
            <a:r>
              <a:rPr lang="en-US" dirty="0" err="1"/>
              <a:t>irCode</a:t>
            </a:r>
            <a:r>
              <a:rPr lang="en-US" dirty="0"/>
              <a:t> = MTS_PLAY;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B_02:</a:t>
            </a:r>
          </a:p>
          <a:p>
            <a:r>
              <a:rPr lang="en-US" dirty="0"/>
              <a:t>      </a:t>
            </a:r>
            <a:r>
              <a:rPr lang="en-US" dirty="0" err="1"/>
              <a:t>irCode</a:t>
            </a:r>
            <a:r>
              <a:rPr lang="en-US" dirty="0"/>
              <a:t> = MTS_REW;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B_03:</a:t>
            </a:r>
          </a:p>
          <a:p>
            <a:r>
              <a:rPr lang="en-US" dirty="0"/>
              <a:t>      </a:t>
            </a:r>
            <a:r>
              <a:rPr lang="en-US" dirty="0" err="1"/>
              <a:t>irCode</a:t>
            </a:r>
            <a:r>
              <a:rPr lang="en-US" dirty="0"/>
              <a:t> = MTS_FFW;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B_04:</a:t>
            </a:r>
          </a:p>
          <a:p>
            <a:r>
              <a:rPr lang="en-US" dirty="0"/>
              <a:t>      </a:t>
            </a:r>
            <a:r>
              <a:rPr lang="en-US" dirty="0" err="1"/>
              <a:t>irCode</a:t>
            </a:r>
            <a:r>
              <a:rPr lang="en-US" dirty="0"/>
              <a:t> = MTS_STOP;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B_07:</a:t>
            </a:r>
          </a:p>
          <a:p>
            <a:r>
              <a:rPr lang="en-US" dirty="0"/>
              <a:t>      </a:t>
            </a:r>
            <a:r>
              <a:rPr lang="en-US" dirty="0" err="1"/>
              <a:t>irCode</a:t>
            </a:r>
            <a:r>
              <a:rPr lang="en-US" dirty="0"/>
              <a:t> = MTS_SILENT;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B_09:</a:t>
            </a:r>
          </a:p>
          <a:p>
            <a:r>
              <a:rPr lang="en-US" dirty="0"/>
              <a:t>      </a:t>
            </a:r>
            <a:r>
              <a:rPr lang="en-US" dirty="0" err="1"/>
              <a:t>irCode</a:t>
            </a:r>
            <a:r>
              <a:rPr lang="en-US" dirty="0"/>
              <a:t> = MTS_BACKSPACE;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a:t>
            </a:r>
          </a:p>
          <a:p>
            <a:r>
              <a:rPr lang="en-US" dirty="0"/>
              <a:t>}</a:t>
            </a:r>
          </a:p>
          <a:p>
            <a:r>
              <a:rPr lang="en-US" dirty="0"/>
              <a:t>//////////////////////////////////////////////////</a:t>
            </a:r>
          </a:p>
          <a:p>
            <a:r>
              <a:rPr lang="en-US" dirty="0"/>
              <a:t>void dump(</a:t>
            </a:r>
            <a:r>
              <a:rPr lang="en-US" dirty="0" err="1"/>
              <a:t>decode_results</a:t>
            </a:r>
            <a:r>
              <a:rPr lang="en-US" dirty="0"/>
              <a:t>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send_code_to_TV</a:t>
            </a:r>
            <a:r>
              <a:rPr lang="en-US" dirty="0"/>
              <a:t>(results-&gt;value); /////////////////////////////////</a:t>
            </a:r>
          </a:p>
          <a:p>
            <a:endParaRPr lang="en-US" dirty="0"/>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endParaRPr lang="en-US" dirty="0"/>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delay(SIGNAL_DELAY1);</a:t>
            </a:r>
          </a:p>
          <a:p>
            <a:r>
              <a:rPr lang="en-US" dirty="0"/>
              <a:t>  </a:t>
            </a:r>
            <a:r>
              <a:rPr lang="en-US" dirty="0" err="1"/>
              <a:t>irsend.sendNEC</a:t>
            </a:r>
            <a:r>
              <a:rPr lang="en-US" dirty="0"/>
              <a:t>(</a:t>
            </a:r>
            <a:r>
              <a:rPr lang="en-US" dirty="0" err="1"/>
              <a:t>irCode_to_sent</a:t>
            </a:r>
            <a:r>
              <a:rPr lang="en-US" dirty="0"/>
              <a:t>, 32);</a:t>
            </a:r>
          </a:p>
          <a:p>
            <a:r>
              <a:rPr lang="en-US" dirty="0"/>
              <a:t>  delay(SIGNAL_DELAY2);</a:t>
            </a:r>
          </a:p>
          <a:p>
            <a:r>
              <a:rPr lang="en-US" dirty="0"/>
              <a:t>  </a:t>
            </a:r>
            <a:r>
              <a:rPr lang="en-US" dirty="0" err="1"/>
              <a:t>irrecv.enableIRIn</a:t>
            </a:r>
            <a:r>
              <a:rPr lang="en-US" dirty="0"/>
              <a:t>(); //fix rec freeze after sent, see https://forum.arduino.cc/index.php?topic=192472.0</a:t>
            </a:r>
          </a:p>
          <a:p>
            <a:r>
              <a:rPr lang="en-US" dirty="0"/>
              <a:t>}</a:t>
            </a:r>
          </a:p>
          <a:p>
            <a:endParaRPr lang="en-US" dirty="0"/>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err="1"/>
              <a:t>int</a:t>
            </a:r>
            <a:r>
              <a:rPr lang="en-US" dirty="0"/>
              <a:t> on = 0;</a:t>
            </a:r>
          </a:p>
          <a:p>
            <a:r>
              <a:rPr lang="en-US" dirty="0"/>
              <a:t>unsigned long last = </a:t>
            </a:r>
            <a:r>
              <a:rPr lang="en-US" dirty="0" err="1"/>
              <a:t>millis</a:t>
            </a:r>
            <a:r>
              <a:rPr lang="en-US" dirty="0"/>
              <a:t>();</a:t>
            </a:r>
          </a:p>
          <a:p>
            <a:r>
              <a:rPr lang="en-US" dirty="0"/>
              <a:t>/////////////////////////////////////////////////////</a:t>
            </a:r>
          </a:p>
          <a:p>
            <a:r>
              <a:rPr lang="en-US" dirty="0"/>
              <a:t>void loop()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 {</a:t>
            </a:r>
          </a:p>
          <a:p>
            <a:r>
              <a:rPr lang="en-US" dirty="0"/>
              <a:t>      on = !on;</a:t>
            </a:r>
          </a:p>
          <a:p>
            <a:r>
              <a:rPr lang="en-US" dirty="0"/>
              <a:t>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send the </a:t>
            </a:r>
            <a:r>
              <a:rPr lang="en-US" dirty="0" err="1"/>
              <a:t>recived</a:t>
            </a:r>
            <a:r>
              <a:rPr lang="en-US" dirty="0"/>
              <a:t> code to the TV</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57</a:t>
            </a:fld>
            <a:endParaRPr lang="en-US"/>
          </a:p>
        </p:txBody>
      </p:sp>
      <p:sp>
        <p:nvSpPr>
          <p:cNvPr id="6" name="TextBox 5"/>
          <p:cNvSpPr txBox="1"/>
          <p:nvPr/>
        </p:nvSpPr>
        <p:spPr>
          <a:xfrm>
            <a:off x="4231073" y="5016778"/>
            <a:ext cx="1883977" cy="369332"/>
          </a:xfrm>
          <a:prstGeom prst="rect">
            <a:avLst/>
          </a:prstGeom>
          <a:noFill/>
        </p:spPr>
        <p:txBody>
          <a:bodyPr wrap="none" rtlCol="0">
            <a:spAutoFit/>
          </a:bodyPr>
          <a:lstStyle/>
          <a:p>
            <a:r>
              <a:rPr lang="en-US" dirty="0"/>
              <a:t>Remote controller</a:t>
            </a:r>
          </a:p>
        </p:txBody>
      </p:sp>
      <p:cxnSp>
        <p:nvCxnSpPr>
          <p:cNvPr id="8" name="Straight Arrow Connector 7"/>
          <p:cNvCxnSpPr/>
          <p:nvPr/>
        </p:nvCxnSpPr>
        <p:spPr>
          <a:xfrm>
            <a:off x="5674927" y="3722375"/>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15050" y="3539629"/>
            <a:ext cx="1901033" cy="923330"/>
          </a:xfrm>
          <a:prstGeom prst="rect">
            <a:avLst/>
          </a:prstGeom>
          <a:noFill/>
          <a:ln>
            <a:solidFill>
              <a:schemeClr val="accent1"/>
            </a:solidFill>
          </a:ln>
        </p:spPr>
        <p:txBody>
          <a:bodyPr wrap="none" rtlCol="0">
            <a:spAutoFit/>
          </a:bodyPr>
          <a:lstStyle/>
          <a:p>
            <a:r>
              <a:rPr lang="en-US" dirty="0"/>
              <a:t>IR receiver (pin11)</a:t>
            </a:r>
          </a:p>
          <a:p>
            <a:r>
              <a:rPr lang="en-US" dirty="0"/>
              <a:t>IR emitter(pin3)</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56559" y="3075265"/>
            <a:ext cx="818343" cy="1762125"/>
          </a:xfrm>
          <a:prstGeom prst="rect">
            <a:avLst/>
          </a:prstGeom>
        </p:spPr>
      </p:pic>
      <p:cxnSp>
        <p:nvCxnSpPr>
          <p:cNvPr id="11" name="Straight Arrow Connector 10"/>
          <p:cNvCxnSpPr/>
          <p:nvPr/>
        </p:nvCxnSpPr>
        <p:spPr>
          <a:xfrm>
            <a:off x="8016083" y="3973513"/>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755" y="2632592"/>
            <a:ext cx="784022" cy="575766"/>
          </a:xfrm>
          <a:prstGeom prst="rect">
            <a:avLst/>
          </a:prstGeom>
        </p:spPr>
      </p:pic>
      <p:sp>
        <p:nvSpPr>
          <p:cNvPr id="13" name="TextBox 12"/>
          <p:cNvSpPr txBox="1"/>
          <p:nvPr/>
        </p:nvSpPr>
        <p:spPr>
          <a:xfrm>
            <a:off x="4125811" y="5615949"/>
            <a:ext cx="4912927" cy="646331"/>
          </a:xfrm>
          <a:prstGeom prst="rect">
            <a:avLst/>
          </a:prstGeom>
          <a:noFill/>
        </p:spPr>
        <p:txBody>
          <a:bodyPr wrap="square" rtlCol="0">
            <a:spAutoFit/>
          </a:bodyPr>
          <a:lstStyle/>
          <a:p>
            <a:r>
              <a:rPr lang="en-US" dirty="0"/>
              <a:t>Reason to make it: use any controller to control any devices.</a:t>
            </a:r>
          </a:p>
        </p:txBody>
      </p:sp>
      <p:sp>
        <p:nvSpPr>
          <p:cNvPr id="14" name="Isosceles Triangle 13"/>
          <p:cNvSpPr/>
          <p:nvPr/>
        </p:nvSpPr>
        <p:spPr>
          <a:xfrm rot="5400000">
            <a:off x="8220332" y="3854288"/>
            <a:ext cx="474626" cy="2908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603048" y="3667125"/>
            <a:ext cx="0" cy="56987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681222" y="4237004"/>
            <a:ext cx="300840" cy="68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829670" y="4926157"/>
            <a:ext cx="21024" cy="38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01070" y="5332887"/>
            <a:ext cx="380991" cy="14019"/>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8610600" y="4019550"/>
            <a:ext cx="247650" cy="200025"/>
          </a:xfrm>
          <a:custGeom>
            <a:avLst/>
            <a:gdLst>
              <a:gd name="connsiteX0" fmla="*/ 0 w 247650"/>
              <a:gd name="connsiteY0" fmla="*/ 9525 h 200025"/>
              <a:gd name="connsiteX1" fmla="*/ 247650 w 247650"/>
              <a:gd name="connsiteY1" fmla="*/ 0 h 200025"/>
              <a:gd name="connsiteX2" fmla="*/ 247650 w 247650"/>
              <a:gd name="connsiteY2" fmla="*/ 200025 h 200025"/>
            </a:gdLst>
            <a:ahLst/>
            <a:cxnLst>
              <a:cxn ang="0">
                <a:pos x="connsiteX0" y="connsiteY0"/>
              </a:cxn>
              <a:cxn ang="0">
                <a:pos x="connsiteX1" y="connsiteY1"/>
              </a:cxn>
              <a:cxn ang="0">
                <a:pos x="connsiteX2" y="connsiteY2"/>
              </a:cxn>
            </a:cxnLst>
            <a:rect l="l" t="t" r="r" b="b"/>
            <a:pathLst>
              <a:path w="247650" h="200025">
                <a:moveTo>
                  <a:pt x="0" y="9525"/>
                </a:moveTo>
                <a:lnTo>
                  <a:pt x="247650" y="0"/>
                </a:lnTo>
                <a:lnTo>
                  <a:pt x="247650" y="2000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53492" y="4608994"/>
            <a:ext cx="1019831" cy="369332"/>
          </a:xfrm>
          <a:prstGeom prst="rect">
            <a:avLst/>
          </a:prstGeom>
          <a:noFill/>
        </p:spPr>
        <p:txBody>
          <a:bodyPr wrap="none" rtlCol="0">
            <a:spAutoFit/>
          </a:bodyPr>
          <a:lstStyle/>
          <a:p>
            <a:r>
              <a:rPr lang="en-US" dirty="0"/>
              <a:t>50 Ohms</a:t>
            </a:r>
          </a:p>
        </p:txBody>
      </p:sp>
      <p:cxnSp>
        <p:nvCxnSpPr>
          <p:cNvPr id="27" name="Straight Arrow Connector 26"/>
          <p:cNvCxnSpPr/>
          <p:nvPr/>
        </p:nvCxnSpPr>
        <p:spPr>
          <a:xfrm flipV="1">
            <a:off x="8236144" y="3209925"/>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472966" y="3263587"/>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463" y="1772772"/>
            <a:ext cx="388041" cy="1167413"/>
          </a:xfrm>
          <a:prstGeom prst="rect">
            <a:avLst/>
          </a:prstGeom>
        </p:spPr>
      </p:pic>
      <p:sp>
        <p:nvSpPr>
          <p:cNvPr id="30" name="TextBox 29"/>
          <p:cNvSpPr txBox="1"/>
          <p:nvPr/>
        </p:nvSpPr>
        <p:spPr>
          <a:xfrm>
            <a:off x="5794146" y="3010067"/>
            <a:ext cx="1327608" cy="369332"/>
          </a:xfrm>
          <a:prstGeom prst="rect">
            <a:avLst/>
          </a:prstGeom>
          <a:noFill/>
        </p:spPr>
        <p:txBody>
          <a:bodyPr wrap="none" rtlCol="0">
            <a:spAutoFit/>
          </a:bodyPr>
          <a:lstStyle/>
          <a:p>
            <a:r>
              <a:rPr lang="en-US" dirty="0"/>
              <a:t>Out GND 5V</a:t>
            </a:r>
          </a:p>
        </p:txBody>
      </p:sp>
      <p:cxnSp>
        <p:nvCxnSpPr>
          <p:cNvPr id="32" name="Straight Arrow Connector 31"/>
          <p:cNvCxnSpPr/>
          <p:nvPr/>
        </p:nvCxnSpPr>
        <p:spPr>
          <a:xfrm flipH="1">
            <a:off x="6115050" y="2808006"/>
            <a:ext cx="280930" cy="267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79263" y="2886671"/>
            <a:ext cx="182707" cy="174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460505" y="3026163"/>
            <a:ext cx="6466" cy="69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AutoShape 2" descr="IR Sensor 38KHz Infrared Remote Control Receiver Module f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p:cNvSpPr txBox="1"/>
          <p:nvPr/>
        </p:nvSpPr>
        <p:spPr>
          <a:xfrm>
            <a:off x="7065566" y="2066925"/>
            <a:ext cx="386644" cy="369332"/>
          </a:xfrm>
          <a:prstGeom prst="rect">
            <a:avLst/>
          </a:prstGeom>
          <a:noFill/>
        </p:spPr>
        <p:txBody>
          <a:bodyPr wrap="none" rtlCol="0">
            <a:spAutoFit/>
          </a:bodyPr>
          <a:lstStyle/>
          <a:p>
            <a:r>
              <a:rPr lang="en-US" dirty="0"/>
              <a:t>or</a:t>
            </a:r>
          </a:p>
        </p:txBody>
      </p:sp>
      <p:pic>
        <p:nvPicPr>
          <p:cNvPr id="43" name="Picture 42"/>
          <p:cNvPicPr>
            <a:picLocks noChangeAspect="1"/>
          </p:cNvPicPr>
          <p:nvPr/>
        </p:nvPicPr>
        <p:blipFill>
          <a:blip r:embed="rId6"/>
          <a:stretch>
            <a:fillRect/>
          </a:stretch>
        </p:blipFill>
        <p:spPr>
          <a:xfrm>
            <a:off x="7833638" y="1164589"/>
            <a:ext cx="1205100" cy="980200"/>
          </a:xfrm>
          <a:prstGeom prst="rect">
            <a:avLst/>
          </a:prstGeom>
        </p:spPr>
      </p:pic>
      <p:sp>
        <p:nvSpPr>
          <p:cNvPr id="44" name="TextBox 43"/>
          <p:cNvSpPr txBox="1"/>
          <p:nvPr/>
        </p:nvSpPr>
        <p:spPr>
          <a:xfrm>
            <a:off x="7095404" y="88850"/>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45" name="Straight Arrow Connector 44"/>
          <p:cNvCxnSpPr/>
          <p:nvPr/>
        </p:nvCxnSpPr>
        <p:spPr>
          <a:xfrm flipH="1" flipV="1">
            <a:off x="7742174" y="1179285"/>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8032761" y="1092498"/>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8231884" y="1095544"/>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407218" y="700210"/>
            <a:ext cx="1452257" cy="369332"/>
          </a:xfrm>
          <a:prstGeom prst="rect">
            <a:avLst/>
          </a:prstGeom>
          <a:noFill/>
        </p:spPr>
        <p:txBody>
          <a:bodyPr wrap="none" rtlCol="0">
            <a:spAutoFit/>
          </a:bodyPr>
          <a:lstStyle/>
          <a:p>
            <a:r>
              <a:rPr lang="en-US" dirty="0"/>
              <a:t>Out </a:t>
            </a:r>
            <a:r>
              <a:rPr lang="en-US" dirty="0" err="1"/>
              <a:t>Vcc</a:t>
            </a:r>
            <a:r>
              <a:rPr lang="en-US" dirty="0"/>
              <a:t>, GND</a:t>
            </a:r>
          </a:p>
        </p:txBody>
      </p:sp>
    </p:spTree>
    <p:extLst>
      <p:ext uri="{BB962C8B-B14F-4D97-AF65-F5344CB8AC3E}">
        <p14:creationId xmlns:p14="http://schemas.microsoft.com/office/powerpoint/2010/main" val="1482994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5276"/>
            <a:ext cx="6562725" cy="1395414"/>
          </a:xfrm>
        </p:spPr>
        <p:txBody>
          <a:bodyPr>
            <a:noAutofit/>
          </a:bodyPr>
          <a:lstStyle/>
          <a:p>
            <a:r>
              <a:rPr lang="en-US" sz="2400" dirty="0"/>
              <a:t>Test 2.11c: combine IR receiver, keypad for TV box control (//MTVS_controller_by_4x3keypad200708a.ino)</a:t>
            </a:r>
          </a:p>
        </p:txBody>
      </p:sp>
      <p:sp>
        <p:nvSpPr>
          <p:cNvPr id="3" name="Content Placeholder 2"/>
          <p:cNvSpPr>
            <a:spLocks noGrp="1"/>
          </p:cNvSpPr>
          <p:nvPr>
            <p:ph idx="1"/>
          </p:nvPr>
        </p:nvSpPr>
        <p:spPr/>
        <p:txBody>
          <a:bodyPr>
            <a:normAutofit fontScale="25000" lnSpcReduction="20000"/>
          </a:bodyPr>
          <a:lstStyle/>
          <a:p>
            <a:r>
              <a:rPr lang="en-US" dirty="0"/>
              <a:t>//MTVS_controller_by_4x3keypad200708a.ino</a:t>
            </a:r>
          </a:p>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endParaRPr lang="en-US" dirty="0"/>
          </a:p>
          <a:p>
            <a:r>
              <a:rPr lang="en-US" dirty="0"/>
              <a:t>//////////////for keypad /////////////////////////////</a:t>
            </a:r>
          </a:p>
          <a:p>
            <a:r>
              <a:rPr lang="en-US" dirty="0"/>
              <a:t>//&lt;script </a:t>
            </a:r>
            <a:r>
              <a:rPr lang="en-US" dirty="0" err="1"/>
              <a:t>src</a:t>
            </a:r>
            <a:r>
              <a:rPr lang="en-US" dirty="0"/>
              <a:t>="https://gist.github.com/francis2110/f04237b04c94218028e3.js"&gt;&lt;/script&gt;</a:t>
            </a:r>
          </a:p>
          <a:p>
            <a:r>
              <a:rPr lang="en-US" dirty="0"/>
              <a:t>//https://gist.github.com/francis2110/f04237b04c94218028e3</a:t>
            </a:r>
          </a:p>
          <a:p>
            <a:r>
              <a:rPr lang="en-US" dirty="0"/>
              <a:t>//application for send infrared codes to LG </a:t>
            </a:r>
            <a:r>
              <a:rPr lang="en-US" dirty="0" err="1"/>
              <a:t>tv</a:t>
            </a:r>
            <a:r>
              <a:rPr lang="en-US" dirty="0"/>
              <a:t> with </a:t>
            </a:r>
            <a:r>
              <a:rPr lang="en-US" dirty="0" err="1"/>
              <a:t>arduino</a:t>
            </a:r>
            <a:endParaRPr lang="en-US" dirty="0"/>
          </a:p>
          <a:p>
            <a:r>
              <a:rPr lang="en-US" dirty="0"/>
              <a:t>//</a:t>
            </a:r>
            <a:r>
              <a:rPr lang="en-US" dirty="0" err="1"/>
              <a:t>irEmitterApp</a:t>
            </a:r>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a:t>
            </a:r>
            <a:r>
              <a:rPr lang="en-US" dirty="0" err="1"/>
              <a:t>tv</a:t>
            </a:r>
            <a:r>
              <a:rPr lang="en-US" dirty="0"/>
              <a:t> super box, NEC: FB0058A7 (32 bits)</a:t>
            </a:r>
          </a:p>
          <a:p>
            <a:r>
              <a:rPr lang="en-US" dirty="0"/>
              <a:t>//#define UP    0xFB0058A7</a:t>
            </a:r>
          </a:p>
          <a:p>
            <a:r>
              <a:rPr lang="en-US" dirty="0"/>
              <a:t>//#define LEFT  0xFB00E21D</a:t>
            </a:r>
          </a:p>
          <a:p>
            <a:r>
              <a:rPr lang="en-US" dirty="0"/>
              <a:t>//#define RIGHT 0xFB00E01F</a:t>
            </a:r>
          </a:p>
          <a:p>
            <a:r>
              <a:rPr lang="en-US" dirty="0"/>
              <a:t>//#define DOWN  0xFB0012ED</a:t>
            </a:r>
          </a:p>
          <a:p>
            <a:r>
              <a:rPr lang="en-US" dirty="0"/>
              <a:t>//#define OK    0xFB00609F</a:t>
            </a:r>
          </a:p>
          <a:p>
            <a:r>
              <a:rPr lang="en-US" dirty="0"/>
              <a:t>//</a:t>
            </a:r>
          </a:p>
          <a:p>
            <a:r>
              <a:rPr lang="en-US" dirty="0"/>
              <a:t>//#define POWER  0xFB0038C7</a:t>
            </a:r>
          </a:p>
          <a:p>
            <a:r>
              <a:rPr lang="en-US" dirty="0"/>
              <a:t>//#define TV_VOD 0xFB0020DF</a:t>
            </a:r>
          </a:p>
          <a:p>
            <a:r>
              <a:rPr lang="en-US" dirty="0"/>
              <a:t>//</a:t>
            </a:r>
          </a:p>
          <a:p>
            <a:r>
              <a:rPr lang="en-US" dirty="0"/>
              <a:t>//#define HOME    0xFB0050AF</a:t>
            </a:r>
          </a:p>
          <a:p>
            <a:r>
              <a:rPr lang="en-US" dirty="0"/>
              <a:t>//#define RET     0xFB00926D</a:t>
            </a:r>
          </a:p>
          <a:p>
            <a:r>
              <a:rPr lang="en-US" dirty="0"/>
              <a:t>//#define INFO_   0xFB0018E7</a:t>
            </a:r>
          </a:p>
          <a:p>
            <a:r>
              <a:rPr lang="en-US" dirty="0"/>
              <a:t>//</a:t>
            </a:r>
          </a:p>
          <a:p>
            <a:r>
              <a:rPr lang="en-US" dirty="0"/>
              <a:t>//#define PLAY 0xFB00807F</a:t>
            </a:r>
          </a:p>
          <a:p>
            <a:r>
              <a:rPr lang="en-US" dirty="0"/>
              <a:t>//#define STOP 0xFB00FA05</a:t>
            </a:r>
          </a:p>
          <a:p>
            <a:r>
              <a:rPr lang="en-US" dirty="0"/>
              <a:t>//#define REW  0xFB009867</a:t>
            </a:r>
          </a:p>
          <a:p>
            <a:r>
              <a:rPr lang="en-US" dirty="0"/>
              <a:t>//#define FFW  0xFB001AE5</a:t>
            </a:r>
          </a:p>
          <a:p>
            <a:r>
              <a:rPr lang="en-US" dirty="0"/>
              <a:t>//</a:t>
            </a:r>
          </a:p>
          <a:p>
            <a:r>
              <a:rPr lang="en-US" dirty="0"/>
              <a:t>//#define SILENT     0xFB003AC5</a:t>
            </a:r>
          </a:p>
          <a:p>
            <a:r>
              <a:rPr lang="en-US" dirty="0"/>
              <a:t>//#define BACK_SPACE 0xFB0008F7</a:t>
            </a:r>
          </a:p>
          <a:p>
            <a:r>
              <a:rPr lang="en-US" dirty="0"/>
              <a:t>//</a:t>
            </a:r>
          </a:p>
          <a:p>
            <a:r>
              <a:rPr lang="en-US" dirty="0"/>
              <a:t>//#define KEY0 0xFB0030CF</a:t>
            </a:r>
          </a:p>
          <a:p>
            <a:r>
              <a:rPr lang="en-US" dirty="0"/>
              <a:t>//#define KEY1 0xFB002AD5</a:t>
            </a:r>
          </a:p>
          <a:p>
            <a:r>
              <a:rPr lang="en-US" dirty="0"/>
              <a:t>//#define KEY2 0xFB006897</a:t>
            </a:r>
          </a:p>
          <a:p>
            <a:r>
              <a:rPr lang="en-US" dirty="0"/>
              <a:t>//#define KEY3 0xFB00A857</a:t>
            </a:r>
          </a:p>
          <a:p>
            <a:r>
              <a:rPr lang="en-US" dirty="0"/>
              <a:t>//#define KEY4 0xFB000AF5</a:t>
            </a:r>
          </a:p>
          <a:p>
            <a:r>
              <a:rPr lang="en-US" dirty="0"/>
              <a:t>//#define KEY5 0xFB0048B7</a:t>
            </a:r>
          </a:p>
          <a:p>
            <a:r>
              <a:rPr lang="en-US" dirty="0"/>
              <a:t>//#define KEY6 0xFB008877</a:t>
            </a:r>
          </a:p>
          <a:p>
            <a:r>
              <a:rPr lang="en-US" dirty="0"/>
              <a:t>//#define KEY7 0xFB0032CD</a:t>
            </a:r>
          </a:p>
          <a:p>
            <a:r>
              <a:rPr lang="en-US" dirty="0"/>
              <a:t>//#define KEY8 0xFB00708F</a:t>
            </a:r>
          </a:p>
          <a:p>
            <a:r>
              <a:rPr lang="en-US" dirty="0"/>
              <a:t>//#define KEY9 0xFB00B04F</a:t>
            </a:r>
          </a:p>
          <a:p>
            <a:endParaRPr lang="en-US" dirty="0"/>
          </a:p>
          <a:p>
            <a:r>
              <a:rPr lang="en-US" dirty="0"/>
              <a:t>static </a:t>
            </a:r>
            <a:r>
              <a:rPr lang="en-US" dirty="0" err="1"/>
              <a:t>int</a:t>
            </a:r>
            <a:r>
              <a:rPr lang="en-US" dirty="0"/>
              <a:t> cero = 0;</a:t>
            </a:r>
          </a:p>
          <a:p>
            <a:r>
              <a:rPr lang="en-US" dirty="0"/>
              <a:t>long unsigned </a:t>
            </a:r>
            <a:r>
              <a:rPr lang="en-US" dirty="0" err="1"/>
              <a:t>int</a:t>
            </a:r>
            <a:r>
              <a:rPr lang="en-US" dirty="0"/>
              <a:t> </a:t>
            </a:r>
            <a:r>
              <a:rPr lang="en-US" dirty="0" err="1"/>
              <a:t>irCode</a:t>
            </a:r>
            <a:r>
              <a:rPr lang="en-US" dirty="0"/>
              <a:t>;</a:t>
            </a:r>
          </a:p>
          <a:p>
            <a:endParaRPr lang="en-US" dirty="0"/>
          </a:p>
          <a:p>
            <a:r>
              <a:rPr lang="en-US" dirty="0" err="1"/>
              <a:t>int</a:t>
            </a:r>
            <a:r>
              <a:rPr lang="en-US" dirty="0"/>
              <a:t> </a:t>
            </a:r>
            <a:r>
              <a:rPr lang="en-US" dirty="0" err="1"/>
              <a:t>cmdReceived</a:t>
            </a:r>
            <a:r>
              <a:rPr lang="en-US" dirty="0"/>
              <a:t>;</a:t>
            </a:r>
          </a:p>
          <a:p>
            <a:endParaRPr lang="en-US" dirty="0"/>
          </a:p>
          <a:p>
            <a:endParaRPr lang="en-US" dirty="0"/>
          </a:p>
          <a:p>
            <a:r>
              <a:rPr lang="en-US" dirty="0"/>
              <a:t>//////////////for keypad /////////////////////////////</a:t>
            </a:r>
          </a:p>
          <a:p>
            <a:r>
              <a:rPr lang="en-US" dirty="0"/>
              <a:t>#include &lt;</a:t>
            </a:r>
            <a:r>
              <a:rPr lang="en-US" dirty="0" err="1"/>
              <a:t>Keypad.h</a:t>
            </a:r>
            <a:r>
              <a:rPr lang="en-US" dirty="0"/>
              <a:t>&gt; //keypad by mark </a:t>
            </a:r>
            <a:r>
              <a:rPr lang="en-US" dirty="0" err="1"/>
              <a:t>standley</a:t>
            </a:r>
            <a:endParaRPr lang="en-US" dirty="0"/>
          </a:p>
          <a:p>
            <a:r>
              <a:rPr lang="en-US" dirty="0" err="1"/>
              <a:t>const</a:t>
            </a:r>
            <a:r>
              <a:rPr lang="en-US" dirty="0"/>
              <a:t> byte ROWS = 4; // Four rows</a:t>
            </a:r>
          </a:p>
          <a:p>
            <a:r>
              <a:rPr lang="en-US" dirty="0" err="1"/>
              <a:t>const</a:t>
            </a:r>
            <a:r>
              <a:rPr lang="en-US" dirty="0"/>
              <a:t> byte COLS = 3; // Three columns</a:t>
            </a:r>
          </a:p>
          <a:p>
            <a:r>
              <a:rPr lang="en-US" dirty="0"/>
              <a:t>// Define the </a:t>
            </a:r>
            <a:r>
              <a:rPr lang="en-US" dirty="0" err="1"/>
              <a:t>Keymap</a:t>
            </a:r>
            <a:endParaRPr lang="en-US" dirty="0"/>
          </a:p>
          <a:p>
            <a:r>
              <a:rPr lang="en-US" dirty="0"/>
              <a:t>char keys[ROWS][COLS] = {</a:t>
            </a:r>
          </a:p>
          <a:p>
            <a:r>
              <a:rPr lang="en-US" dirty="0"/>
              <a:t>  {'1', '2', '3'},</a:t>
            </a:r>
          </a:p>
          <a:p>
            <a:r>
              <a:rPr lang="en-US" dirty="0"/>
              <a:t>  {'4', '5', '6'},</a:t>
            </a:r>
          </a:p>
          <a:p>
            <a:r>
              <a:rPr lang="en-US" dirty="0"/>
              <a:t>  {'7', '8', '9'},</a:t>
            </a:r>
          </a:p>
          <a:p>
            <a:r>
              <a:rPr lang="en-US" dirty="0"/>
              <a:t>  {'*', '0', '#'}</a:t>
            </a:r>
          </a:p>
          <a:p>
            <a:r>
              <a:rPr lang="en-US" dirty="0"/>
              <a:t>};</a:t>
            </a:r>
          </a:p>
          <a:p>
            <a:r>
              <a:rPr lang="en-US" dirty="0"/>
              <a:t>// Connect keypad ROW0, ROW1, ROW2 and ROW3 to these Arduino pins.</a:t>
            </a:r>
          </a:p>
          <a:p>
            <a:r>
              <a:rPr lang="en-US" dirty="0"/>
              <a:t>byte </a:t>
            </a:r>
            <a:r>
              <a:rPr lang="en-US" dirty="0" err="1"/>
              <a:t>rowPins</a:t>
            </a:r>
            <a:r>
              <a:rPr lang="en-US" dirty="0"/>
              <a:t>[ROWS] = { 9, 8, 7, 6 };</a:t>
            </a:r>
          </a:p>
          <a:p>
            <a:r>
              <a:rPr lang="en-US" dirty="0"/>
              <a:t>//byte </a:t>
            </a:r>
            <a:r>
              <a:rPr lang="en-US" dirty="0" err="1"/>
              <a:t>rowPins</a:t>
            </a:r>
            <a:r>
              <a:rPr lang="en-US" dirty="0"/>
              <a:t>[ROWS] = { 5, 4, 3, 2 };</a:t>
            </a:r>
          </a:p>
          <a:p>
            <a:r>
              <a:rPr lang="en-US" dirty="0"/>
              <a:t>// Connect keypad COL0, COL1 and COL2 to these Arduino pins.</a:t>
            </a:r>
          </a:p>
          <a:p>
            <a:r>
              <a:rPr lang="en-US" dirty="0"/>
              <a:t>byte </a:t>
            </a:r>
            <a:r>
              <a:rPr lang="en-US" dirty="0" err="1"/>
              <a:t>colPins</a:t>
            </a:r>
            <a:r>
              <a:rPr lang="en-US" dirty="0"/>
              <a:t>[COLS] = { 12, 11, 10 };</a:t>
            </a:r>
          </a:p>
          <a:p>
            <a:r>
              <a:rPr lang="en-US" dirty="0"/>
              <a:t>//byte </a:t>
            </a:r>
            <a:r>
              <a:rPr lang="en-US" dirty="0" err="1"/>
              <a:t>colPins</a:t>
            </a:r>
            <a:r>
              <a:rPr lang="en-US" dirty="0"/>
              <a:t>[COLS] = { 8, 7, 6};</a:t>
            </a:r>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r>
              <a:rPr lang="en-US" dirty="0"/>
              <a:t>#define </a:t>
            </a:r>
            <a:r>
              <a:rPr lang="en-US" dirty="0" err="1"/>
              <a:t>ledpin</a:t>
            </a:r>
            <a:r>
              <a:rPr lang="en-US" dirty="0"/>
              <a:t> 13</a:t>
            </a:r>
          </a:p>
          <a:p>
            <a:endParaRPr lang="en-US" dirty="0"/>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IRremote.h</a:t>
            </a:r>
            <a:r>
              <a:rPr lang="en-US" dirty="0"/>
              <a:t>&gt;</a:t>
            </a:r>
          </a:p>
          <a:p>
            <a:r>
              <a:rPr lang="en-US" dirty="0"/>
              <a:t>//</a:t>
            </a:r>
            <a:r>
              <a:rPr lang="en-US" dirty="0" err="1"/>
              <a:t>IRsend</a:t>
            </a:r>
            <a:r>
              <a:rPr lang="en-US" dirty="0"/>
              <a:t> </a:t>
            </a:r>
            <a:r>
              <a:rPr lang="en-US" dirty="0" err="1"/>
              <a:t>irsend</a:t>
            </a:r>
            <a:r>
              <a:rPr lang="en-US" dirty="0"/>
              <a:t>;</a:t>
            </a:r>
          </a:p>
          <a:p>
            <a:endParaRPr lang="en-US" dirty="0"/>
          </a:p>
          <a:p>
            <a:r>
              <a:rPr lang="en-US" dirty="0"/>
              <a:t>/// the black remote controls: 17 </a:t>
            </a:r>
            <a:r>
              <a:rPr lang="en-US" dirty="0" err="1"/>
              <a:t>kets</a:t>
            </a:r>
            <a:endParaRPr lang="en-US" dirty="0"/>
          </a:p>
          <a:p>
            <a:r>
              <a:rPr lang="en-US" dirty="0"/>
              <a:t>#define B_01 0xFFA25D</a:t>
            </a:r>
          </a:p>
          <a:p>
            <a:r>
              <a:rPr lang="en-US" dirty="0"/>
              <a:t>#define B_02 0xFF629D</a:t>
            </a:r>
          </a:p>
          <a:p>
            <a:r>
              <a:rPr lang="en-US" dirty="0"/>
              <a:t>#define B_03 0xFFE21D</a:t>
            </a:r>
          </a:p>
          <a:p>
            <a:r>
              <a:rPr lang="en-US" dirty="0"/>
              <a:t>#define B_04 0xFF22DD</a:t>
            </a:r>
          </a:p>
          <a:p>
            <a:r>
              <a:rPr lang="en-US" dirty="0"/>
              <a:t>#define B_05 0xFF02FD</a:t>
            </a:r>
          </a:p>
          <a:p>
            <a:r>
              <a:rPr lang="en-US" dirty="0"/>
              <a:t>#define B_06 0xFFC23D</a:t>
            </a:r>
          </a:p>
          <a:p>
            <a:r>
              <a:rPr lang="en-US" dirty="0"/>
              <a:t>#define B_07 0xFFE01F</a:t>
            </a:r>
          </a:p>
          <a:p>
            <a:r>
              <a:rPr lang="en-US" dirty="0"/>
              <a:t>#define B_08 0xFFA857</a:t>
            </a:r>
          </a:p>
          <a:p>
            <a:r>
              <a:rPr lang="en-US" dirty="0"/>
              <a:t>#define B_09 0xFF906F</a:t>
            </a:r>
          </a:p>
          <a:p>
            <a:r>
              <a:rPr lang="en-US" dirty="0"/>
              <a:t>#define B_00 0xFF9867</a:t>
            </a:r>
          </a:p>
          <a:p>
            <a:r>
              <a:rPr lang="en-US" dirty="0"/>
              <a:t>#define B_STAR  0xFF6897</a:t>
            </a:r>
          </a:p>
          <a:p>
            <a:r>
              <a:rPr lang="en-US" dirty="0"/>
              <a:t>#define B_HASH  0xFFB04F</a:t>
            </a:r>
          </a:p>
          <a:p>
            <a:endParaRPr lang="en-US" dirty="0"/>
          </a:p>
          <a:p>
            <a:r>
              <a:rPr lang="en-US" dirty="0"/>
              <a:t>#define B_LEFT  0xFF10EF</a:t>
            </a:r>
          </a:p>
          <a:p>
            <a:r>
              <a:rPr lang="en-US" dirty="0"/>
              <a:t>#define B_RIGHT 0xFF5AA5</a:t>
            </a:r>
          </a:p>
          <a:p>
            <a:r>
              <a:rPr lang="en-US" dirty="0"/>
              <a:t>#define B_UP    0xFF18E7</a:t>
            </a:r>
          </a:p>
          <a:p>
            <a:r>
              <a:rPr lang="en-US" dirty="0"/>
              <a:t>#define B_DOWN  0xFF4AB5</a:t>
            </a:r>
          </a:p>
          <a:p>
            <a:r>
              <a:rPr lang="en-US" dirty="0"/>
              <a:t>#define B_OK    0xFF38C7</a:t>
            </a:r>
          </a:p>
          <a:p>
            <a:endParaRPr lang="en-US" dirty="0"/>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MTS_PLAY 0xFB00807F</a:t>
            </a:r>
          </a:p>
          <a:p>
            <a:r>
              <a:rPr lang="en-US" dirty="0"/>
              <a:t>#define MTS_STOP 0xFB00FA05</a:t>
            </a:r>
          </a:p>
          <a:p>
            <a:r>
              <a:rPr lang="en-US" dirty="0"/>
              <a:t>#define MTS_REW  0xFB009867</a:t>
            </a:r>
          </a:p>
          <a:p>
            <a:r>
              <a:rPr lang="en-US" dirty="0"/>
              <a:t>#define MTS_FFW  0xFB001AE5</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r>
              <a:rPr lang="en-US" dirty="0"/>
              <a:t>/////////////////////////////////////////////////</a:t>
            </a:r>
          </a:p>
          <a:p>
            <a:r>
              <a:rPr lang="en-US" dirty="0" err="1"/>
              <a:t>int</a:t>
            </a:r>
            <a:r>
              <a:rPr lang="en-US" dirty="0"/>
              <a:t> RECV_PIN = 5 ; //11;</a:t>
            </a:r>
          </a:p>
          <a:p>
            <a:r>
              <a:rPr lang="en-US" dirty="0"/>
              <a:t>//</a:t>
            </a:r>
            <a:r>
              <a:rPr lang="en-US" dirty="0" err="1"/>
              <a:t>int</a:t>
            </a:r>
            <a:r>
              <a:rPr lang="en-US" dirty="0"/>
              <a:t> RELAY_PIN = 4;</a:t>
            </a:r>
          </a:p>
          <a:p>
            <a:endParaRPr lang="en-US" dirty="0"/>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endParaRPr lang="en-US" dirty="0"/>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send_code_to_TV</a:t>
            </a:r>
            <a:r>
              <a:rPr lang="en-US" dirty="0"/>
              <a:t>( long unsigned </a:t>
            </a:r>
            <a:r>
              <a:rPr lang="en-US" dirty="0" err="1"/>
              <a:t>int</a:t>
            </a:r>
            <a:r>
              <a:rPr lang="en-US" dirty="0"/>
              <a:t> </a:t>
            </a:r>
            <a:r>
              <a:rPr lang="en-US" dirty="0" err="1"/>
              <a:t>irCode_recieved</a:t>
            </a:r>
            <a:r>
              <a:rPr lang="en-US" dirty="0"/>
              <a:t>)</a:t>
            </a:r>
          </a:p>
          <a:p>
            <a:r>
              <a:rPr lang="en-US" dirty="0"/>
              <a:t>{</a:t>
            </a:r>
          </a:p>
          <a:p>
            <a:r>
              <a:rPr lang="en-US" dirty="0"/>
              <a:t>  switch (</a:t>
            </a:r>
            <a:r>
              <a:rPr lang="en-US" dirty="0" err="1"/>
              <a:t>irCode_recieved</a:t>
            </a:r>
            <a:r>
              <a:rPr lang="en-US" dirty="0"/>
              <a:t>) {</a:t>
            </a:r>
          </a:p>
          <a:p>
            <a:r>
              <a:rPr lang="en-US" dirty="0"/>
              <a:t>    case B_UP:</a:t>
            </a:r>
          </a:p>
          <a:p>
            <a:r>
              <a:rPr lang="en-US" dirty="0"/>
              <a:t>      </a:t>
            </a:r>
            <a:r>
              <a:rPr lang="en-US" dirty="0" err="1"/>
              <a:t>irCode</a:t>
            </a:r>
            <a:r>
              <a:rPr lang="en-US" dirty="0"/>
              <a:t> = MTS_UP;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B_DOWN:</a:t>
            </a:r>
          </a:p>
          <a:p>
            <a:r>
              <a:rPr lang="en-US" dirty="0"/>
              <a:t>      </a:t>
            </a:r>
            <a:r>
              <a:rPr lang="en-US" dirty="0" err="1"/>
              <a:t>irCode</a:t>
            </a:r>
            <a:r>
              <a:rPr lang="en-US" dirty="0"/>
              <a:t> = MTS_DOWN;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B_OK:</a:t>
            </a:r>
          </a:p>
          <a:p>
            <a:r>
              <a:rPr lang="en-US" dirty="0"/>
              <a:t>      </a:t>
            </a:r>
            <a:r>
              <a:rPr lang="en-US" dirty="0" err="1"/>
              <a:t>irCode</a:t>
            </a:r>
            <a:r>
              <a:rPr lang="en-US" dirty="0"/>
              <a:t> = MTS_OK;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B_LEFT:</a:t>
            </a:r>
          </a:p>
          <a:p>
            <a:r>
              <a:rPr lang="en-US" dirty="0"/>
              <a:t>      </a:t>
            </a:r>
            <a:r>
              <a:rPr lang="en-US" dirty="0" err="1"/>
              <a:t>irCode</a:t>
            </a:r>
            <a:r>
              <a:rPr lang="en-US" dirty="0"/>
              <a:t> = MTS_LEFT;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B_RIGHT:</a:t>
            </a:r>
          </a:p>
          <a:p>
            <a:r>
              <a:rPr lang="en-US" dirty="0"/>
              <a:t>      </a:t>
            </a:r>
            <a:r>
              <a:rPr lang="en-US" dirty="0" err="1"/>
              <a:t>irCode</a:t>
            </a:r>
            <a:r>
              <a:rPr lang="en-US" dirty="0"/>
              <a:t> = MTS_RIGHT;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B_STAR:</a:t>
            </a:r>
          </a:p>
          <a:p>
            <a:r>
              <a:rPr lang="en-US" dirty="0"/>
              <a:t>      </a:t>
            </a:r>
            <a:r>
              <a:rPr lang="en-US" dirty="0" err="1"/>
              <a:t>irCode</a:t>
            </a:r>
            <a:r>
              <a:rPr lang="en-US" dirty="0"/>
              <a:t> = MTS_HOME;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B_00:</a:t>
            </a:r>
          </a:p>
          <a:p>
            <a:r>
              <a:rPr lang="en-US" dirty="0"/>
              <a:t>      </a:t>
            </a:r>
            <a:r>
              <a:rPr lang="en-US" dirty="0" err="1"/>
              <a:t>irCode</a:t>
            </a:r>
            <a:r>
              <a:rPr lang="en-US" dirty="0"/>
              <a:t> = MTS_RETURN;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B_HASH:</a:t>
            </a:r>
          </a:p>
          <a:p>
            <a:r>
              <a:rPr lang="en-US" dirty="0"/>
              <a:t>      </a:t>
            </a:r>
            <a:r>
              <a:rPr lang="en-US" dirty="0" err="1"/>
              <a:t>irCode</a:t>
            </a:r>
            <a:r>
              <a:rPr lang="en-US" dirty="0"/>
              <a:t> = MTS_INFO;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B_01:</a:t>
            </a:r>
          </a:p>
          <a:p>
            <a:r>
              <a:rPr lang="en-US" dirty="0"/>
              <a:t>      </a:t>
            </a:r>
            <a:r>
              <a:rPr lang="en-US" dirty="0" err="1"/>
              <a:t>irCode</a:t>
            </a:r>
            <a:r>
              <a:rPr lang="en-US" dirty="0"/>
              <a:t> = MTS_PLAY;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B_02:</a:t>
            </a:r>
          </a:p>
          <a:p>
            <a:r>
              <a:rPr lang="en-US" dirty="0"/>
              <a:t>      </a:t>
            </a:r>
            <a:r>
              <a:rPr lang="en-US" dirty="0" err="1"/>
              <a:t>irCode</a:t>
            </a:r>
            <a:r>
              <a:rPr lang="en-US" dirty="0"/>
              <a:t> = MTS_REW;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B_03:</a:t>
            </a:r>
          </a:p>
          <a:p>
            <a:r>
              <a:rPr lang="en-US" dirty="0"/>
              <a:t>      </a:t>
            </a:r>
            <a:r>
              <a:rPr lang="en-US" dirty="0" err="1"/>
              <a:t>irCode</a:t>
            </a:r>
            <a:r>
              <a:rPr lang="en-US" dirty="0"/>
              <a:t> = MTS_FFW;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B_04:</a:t>
            </a:r>
          </a:p>
          <a:p>
            <a:r>
              <a:rPr lang="en-US" dirty="0"/>
              <a:t>      </a:t>
            </a:r>
            <a:r>
              <a:rPr lang="en-US" dirty="0" err="1"/>
              <a:t>irCode</a:t>
            </a:r>
            <a:r>
              <a:rPr lang="en-US" dirty="0"/>
              <a:t> = MTS_STOP;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B_07:</a:t>
            </a:r>
          </a:p>
          <a:p>
            <a:r>
              <a:rPr lang="en-US" dirty="0"/>
              <a:t>      </a:t>
            </a:r>
            <a:r>
              <a:rPr lang="en-US" dirty="0" err="1"/>
              <a:t>irCode</a:t>
            </a:r>
            <a:r>
              <a:rPr lang="en-US" dirty="0"/>
              <a:t> = MTS_SILENT;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B_09:</a:t>
            </a:r>
          </a:p>
          <a:p>
            <a:r>
              <a:rPr lang="en-US" dirty="0"/>
              <a:t>      </a:t>
            </a:r>
            <a:r>
              <a:rPr lang="en-US" dirty="0" err="1"/>
              <a:t>irCode</a:t>
            </a:r>
            <a:r>
              <a:rPr lang="en-US" dirty="0"/>
              <a:t> = MTS_BACKSPACE;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a:t>
            </a:r>
          </a:p>
          <a:p>
            <a:r>
              <a:rPr lang="en-US" dirty="0"/>
              <a:t>}</a:t>
            </a:r>
          </a:p>
          <a:p>
            <a:r>
              <a:rPr lang="en-US" dirty="0"/>
              <a:t>//////////////////////////////////////////////////</a:t>
            </a:r>
          </a:p>
          <a:p>
            <a:r>
              <a:rPr lang="en-US" dirty="0"/>
              <a:t>void dump(</a:t>
            </a:r>
            <a:r>
              <a:rPr lang="en-US" dirty="0" err="1"/>
              <a:t>decode_results</a:t>
            </a:r>
            <a:r>
              <a:rPr lang="en-US" dirty="0"/>
              <a:t>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send_code_to_TV</a:t>
            </a:r>
            <a:r>
              <a:rPr lang="en-US" dirty="0"/>
              <a:t>(results-&gt;value); /////////////////////////////////</a:t>
            </a:r>
          </a:p>
          <a:p>
            <a:endParaRPr lang="en-US" dirty="0"/>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delay(SIGNAL_DELAY1);</a:t>
            </a:r>
          </a:p>
          <a:p>
            <a:r>
              <a:rPr lang="en-US" dirty="0"/>
              <a:t>  </a:t>
            </a:r>
            <a:r>
              <a:rPr lang="en-US" dirty="0" err="1"/>
              <a:t>irsend.sendNEC</a:t>
            </a:r>
            <a:r>
              <a:rPr lang="en-US" dirty="0"/>
              <a:t>(</a:t>
            </a:r>
            <a:r>
              <a:rPr lang="en-US" dirty="0" err="1"/>
              <a:t>irCode_to_sent</a:t>
            </a:r>
            <a:r>
              <a:rPr lang="en-US" dirty="0"/>
              <a:t>, 32);</a:t>
            </a:r>
          </a:p>
          <a:p>
            <a:r>
              <a:rPr lang="en-US" dirty="0"/>
              <a:t>  delay(SIGNAL_DELAY2);</a:t>
            </a:r>
          </a:p>
          <a:p>
            <a:r>
              <a:rPr lang="en-US" dirty="0"/>
              <a:t>  </a:t>
            </a:r>
            <a:r>
              <a:rPr lang="en-US" dirty="0" err="1"/>
              <a:t>irrecv.enableIRIn</a:t>
            </a:r>
            <a:r>
              <a:rPr lang="en-US" dirty="0"/>
              <a:t>(); //fix rec freeze after sent, see https://forum.arduino.cc/index.php?topic=192472.0</a:t>
            </a:r>
          </a:p>
          <a:p>
            <a:r>
              <a:rPr lang="en-US" dirty="0"/>
              <a:t>}</a:t>
            </a:r>
          </a:p>
          <a:p>
            <a:endParaRPr lang="en-US" dirty="0"/>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err="1"/>
              <a:t>int</a:t>
            </a:r>
            <a:r>
              <a:rPr lang="en-US" dirty="0"/>
              <a:t> on = 0;</a:t>
            </a:r>
          </a:p>
          <a:p>
            <a:r>
              <a:rPr lang="en-US" dirty="0"/>
              <a:t>unsigned long last = </a:t>
            </a:r>
            <a:r>
              <a:rPr lang="en-US" dirty="0" err="1"/>
              <a:t>millis</a:t>
            </a:r>
            <a:r>
              <a:rPr lang="en-US" dirty="0"/>
              <a:t>();</a:t>
            </a:r>
          </a:p>
          <a:p>
            <a:r>
              <a:rPr lang="en-US" dirty="0"/>
              <a:t>/////////////////////////////////////////////////////</a:t>
            </a:r>
          </a:p>
          <a:p>
            <a:r>
              <a:rPr lang="en-US" dirty="0"/>
              <a:t>void loop() {</a:t>
            </a:r>
          </a:p>
          <a:p>
            <a:r>
              <a:rPr lang="en-US" dirty="0"/>
              <a:t>  ////////////// check IR-code </a:t>
            </a:r>
            <a:r>
              <a:rPr lang="en-US" dirty="0" err="1"/>
              <a:t>recived</a:t>
            </a:r>
            <a:r>
              <a:rPr lang="en-US" dirty="0"/>
              <a:t> from IR-controller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 {</a:t>
            </a:r>
          </a:p>
          <a:p>
            <a:r>
              <a:rPr lang="en-US" dirty="0"/>
              <a:t>      on = !on;</a:t>
            </a:r>
          </a:p>
          <a:p>
            <a:r>
              <a:rPr lang="en-US" dirty="0"/>
              <a:t> //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send the </a:t>
            </a:r>
            <a:r>
              <a:rPr lang="en-US" dirty="0" err="1"/>
              <a:t>recived</a:t>
            </a:r>
            <a:r>
              <a:rPr lang="en-US" dirty="0"/>
              <a:t> code to the TV</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  ///////////  check 3x4 or 4x4 keypad ///////////////////////////</a:t>
            </a:r>
          </a:p>
          <a:p>
            <a:r>
              <a:rPr lang="en-US" dirty="0"/>
              <a:t> </a:t>
            </a:r>
            <a:r>
              <a:rPr lang="en-US" dirty="0" err="1"/>
              <a:t>check_keypad_send_IR_code</a:t>
            </a:r>
            <a:r>
              <a:rPr lang="en-US" dirty="0"/>
              <a:t>();</a:t>
            </a:r>
          </a:p>
          <a:p>
            <a:r>
              <a:rPr lang="en-US" dirty="0"/>
              <a:t>}</a:t>
            </a:r>
          </a:p>
          <a:p>
            <a:r>
              <a:rPr lang="en-US" dirty="0"/>
              <a:t>// 3x4 pad            MTV super  </a:t>
            </a:r>
          </a:p>
          <a:p>
            <a:r>
              <a:rPr lang="en-US" dirty="0"/>
              <a:t>//  {'1', '2', '3'}, [MTS_HOME, </a:t>
            </a:r>
            <a:r>
              <a:rPr lang="en-US" dirty="0" err="1"/>
              <a:t>MTS_up</a:t>
            </a:r>
            <a:r>
              <a:rPr lang="en-US" dirty="0"/>
              <a:t>, MTS_INFO] </a:t>
            </a:r>
          </a:p>
          <a:p>
            <a:r>
              <a:rPr lang="en-US" dirty="0"/>
              <a:t>//  {'4', '5', '6'}, [MTS_LEFT, MTS_OK, MTS_RIGHT]</a:t>
            </a:r>
          </a:p>
          <a:p>
            <a:r>
              <a:rPr lang="en-US" dirty="0"/>
              <a:t>//  {'7', '8', '9'}, [</a:t>
            </a:r>
            <a:r>
              <a:rPr lang="en-US" dirty="0" err="1"/>
              <a:t>goto_BBC</a:t>
            </a:r>
            <a:r>
              <a:rPr lang="en-US" dirty="0"/>
              <a:t>, MTS_DOWN, MTS_RETURN]</a:t>
            </a:r>
          </a:p>
          <a:p>
            <a:r>
              <a:rPr lang="en-US" dirty="0"/>
              <a:t>//  {'*', '0', '#'}, </a:t>
            </a:r>
            <a:r>
              <a:rPr lang="en-US" dirty="0" err="1"/>
              <a:t>goto_NHK</a:t>
            </a:r>
            <a:r>
              <a:rPr lang="en-US" dirty="0"/>
              <a:t>, </a:t>
            </a:r>
            <a:r>
              <a:rPr lang="en-US" dirty="0" err="1"/>
              <a:t>goto_CANTONESE</a:t>
            </a:r>
            <a:r>
              <a:rPr lang="en-US" dirty="0"/>
              <a:t>, </a:t>
            </a:r>
            <a:r>
              <a:rPr lang="en-US" dirty="0" err="1"/>
              <a:t>goto_MAIYAR</a:t>
            </a:r>
            <a:r>
              <a:rPr lang="en-US" dirty="0"/>
              <a:t>]</a:t>
            </a:r>
          </a:p>
          <a:p>
            <a:r>
              <a:rPr lang="en-US" dirty="0"/>
              <a:t>/////////////////////////////////////////////////////////////////</a:t>
            </a:r>
          </a:p>
          <a:p>
            <a:r>
              <a:rPr lang="en-US" dirty="0"/>
              <a:t>void </a:t>
            </a:r>
            <a:r>
              <a:rPr lang="en-US" dirty="0" err="1"/>
              <a:t>check_keypad_send_IR_code</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'1':</a:t>
            </a:r>
          </a:p>
          <a:p>
            <a:r>
              <a:rPr lang="en-US" dirty="0"/>
              <a:t>        </a:t>
            </a:r>
            <a:r>
              <a:rPr lang="en-US" dirty="0" err="1"/>
              <a:t>irCode</a:t>
            </a:r>
            <a:r>
              <a:rPr lang="en-US" dirty="0"/>
              <a:t> = MTS_HOME; </a:t>
            </a:r>
            <a:r>
              <a:rPr lang="en-US" dirty="0" err="1"/>
              <a:t>send_IR_code</a:t>
            </a:r>
            <a:r>
              <a:rPr lang="en-US" dirty="0"/>
              <a:t>(</a:t>
            </a:r>
            <a:r>
              <a:rPr lang="en-US" dirty="0" err="1"/>
              <a:t>irCode</a:t>
            </a:r>
            <a:r>
              <a:rPr lang="en-US" dirty="0"/>
              <a:t>);</a:t>
            </a:r>
          </a:p>
          <a:p>
            <a:r>
              <a:rPr lang="en-US" dirty="0"/>
              <a:t>        break;</a:t>
            </a:r>
          </a:p>
          <a:p>
            <a:r>
              <a:rPr lang="en-US" dirty="0"/>
              <a:t>      case '2':</a:t>
            </a:r>
          </a:p>
          <a:p>
            <a:r>
              <a:rPr lang="en-US" dirty="0"/>
              <a:t>        </a:t>
            </a:r>
            <a:r>
              <a:rPr lang="en-US" dirty="0" err="1"/>
              <a:t>irCode</a:t>
            </a:r>
            <a:r>
              <a:rPr lang="en-US" dirty="0"/>
              <a:t> = MTS_UP;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irCode</a:t>
            </a:r>
            <a:r>
              <a:rPr lang="en-US" dirty="0"/>
              <a:t> = MTS_INFO; </a:t>
            </a:r>
            <a:r>
              <a:rPr lang="en-US" dirty="0" err="1"/>
              <a:t>send_IR_code</a:t>
            </a:r>
            <a:r>
              <a:rPr lang="en-US" dirty="0"/>
              <a:t>(</a:t>
            </a:r>
            <a:r>
              <a:rPr lang="en-US" dirty="0" err="1"/>
              <a:t>irCode</a:t>
            </a:r>
            <a:r>
              <a:rPr lang="en-US" dirty="0"/>
              <a:t>);</a:t>
            </a:r>
          </a:p>
          <a:p>
            <a:r>
              <a:rPr lang="en-US" dirty="0"/>
              <a:t>        break;</a:t>
            </a:r>
          </a:p>
          <a:p>
            <a:r>
              <a:rPr lang="en-US" dirty="0"/>
              <a:t>      case '4':</a:t>
            </a:r>
          </a:p>
          <a:p>
            <a:r>
              <a:rPr lang="en-US" dirty="0"/>
              <a:t>        </a:t>
            </a:r>
            <a:r>
              <a:rPr lang="en-US" dirty="0" err="1"/>
              <a:t>irCode</a:t>
            </a:r>
            <a:r>
              <a:rPr lang="en-US" dirty="0"/>
              <a:t> = MTS_LEFT; </a:t>
            </a:r>
            <a:r>
              <a:rPr lang="en-US" dirty="0" err="1"/>
              <a:t>send_IR_code</a:t>
            </a:r>
            <a:r>
              <a:rPr lang="en-US" dirty="0"/>
              <a:t>(</a:t>
            </a:r>
            <a:r>
              <a:rPr lang="en-US" dirty="0" err="1"/>
              <a:t>irCode</a:t>
            </a:r>
            <a:r>
              <a:rPr lang="en-US" dirty="0"/>
              <a:t>);</a:t>
            </a:r>
          </a:p>
          <a:p>
            <a:r>
              <a:rPr lang="en-US" dirty="0"/>
              <a:t>        break;</a:t>
            </a:r>
          </a:p>
          <a:p>
            <a:r>
              <a:rPr lang="en-US" dirty="0"/>
              <a:t>      case '5':</a:t>
            </a:r>
          </a:p>
          <a:p>
            <a:r>
              <a:rPr lang="en-US" dirty="0"/>
              <a:t>        </a:t>
            </a:r>
            <a:r>
              <a:rPr lang="en-US" dirty="0" err="1"/>
              <a:t>irCode</a:t>
            </a:r>
            <a:r>
              <a:rPr lang="en-US" dirty="0"/>
              <a:t> = MTS_OK; </a:t>
            </a:r>
            <a:r>
              <a:rPr lang="en-US" dirty="0" err="1"/>
              <a:t>send_IR_code</a:t>
            </a:r>
            <a:r>
              <a:rPr lang="en-US" dirty="0"/>
              <a:t>(</a:t>
            </a:r>
            <a:r>
              <a:rPr lang="en-US" dirty="0" err="1"/>
              <a:t>irCode</a:t>
            </a:r>
            <a:r>
              <a:rPr lang="en-US" dirty="0"/>
              <a:t>);</a:t>
            </a:r>
          </a:p>
          <a:p>
            <a:r>
              <a:rPr lang="en-US" dirty="0"/>
              <a:t>        break;</a:t>
            </a:r>
          </a:p>
          <a:p>
            <a:r>
              <a:rPr lang="en-US" dirty="0"/>
              <a:t>      case '6':</a:t>
            </a:r>
          </a:p>
          <a:p>
            <a:r>
              <a:rPr lang="en-US" dirty="0"/>
              <a:t>        </a:t>
            </a:r>
            <a:r>
              <a:rPr lang="en-US" dirty="0" err="1"/>
              <a:t>irCode</a:t>
            </a:r>
            <a:r>
              <a:rPr lang="en-US" dirty="0"/>
              <a:t> = MTS_RIGHT; </a:t>
            </a:r>
            <a:r>
              <a:rPr lang="en-US" dirty="0" err="1"/>
              <a:t>send_IR_code</a:t>
            </a:r>
            <a:r>
              <a:rPr lang="en-US" dirty="0"/>
              <a:t>(</a:t>
            </a:r>
            <a:r>
              <a:rPr lang="en-US" dirty="0" err="1"/>
              <a:t>irCode</a:t>
            </a:r>
            <a:r>
              <a:rPr lang="en-US" dirty="0"/>
              <a:t>);</a:t>
            </a:r>
          </a:p>
          <a:p>
            <a:r>
              <a:rPr lang="en-US" dirty="0"/>
              <a:t>        break;</a:t>
            </a:r>
          </a:p>
          <a:p>
            <a:r>
              <a:rPr lang="en-US" dirty="0"/>
              <a:t>      case '7':</a:t>
            </a:r>
          </a:p>
          <a:p>
            <a:r>
              <a:rPr lang="en-US" dirty="0"/>
              <a:t>        </a:t>
            </a:r>
            <a:r>
              <a:rPr lang="en-US" dirty="0" err="1"/>
              <a:t>goto_BBC</a:t>
            </a:r>
            <a:r>
              <a:rPr lang="en-US" dirty="0"/>
              <a:t>();</a:t>
            </a:r>
          </a:p>
          <a:p>
            <a:r>
              <a:rPr lang="en-US" dirty="0"/>
              <a:t>        break;</a:t>
            </a:r>
          </a:p>
          <a:p>
            <a:r>
              <a:rPr lang="en-US" dirty="0"/>
              <a:t>      case '8':</a:t>
            </a:r>
          </a:p>
          <a:p>
            <a:r>
              <a:rPr lang="en-US" dirty="0"/>
              <a:t>        </a:t>
            </a:r>
            <a:r>
              <a:rPr lang="en-US" dirty="0" err="1"/>
              <a:t>irCode</a:t>
            </a:r>
            <a:r>
              <a:rPr lang="en-US" dirty="0"/>
              <a:t> = MTS_DOWN; </a:t>
            </a:r>
            <a:r>
              <a:rPr lang="en-US" dirty="0" err="1"/>
              <a:t>send_IR_code</a:t>
            </a:r>
            <a:r>
              <a:rPr lang="en-US" dirty="0"/>
              <a:t>(</a:t>
            </a:r>
            <a:r>
              <a:rPr lang="en-US" dirty="0" err="1"/>
              <a:t>irCode</a:t>
            </a:r>
            <a:r>
              <a:rPr lang="en-US" dirty="0"/>
              <a:t>);</a:t>
            </a:r>
          </a:p>
          <a:p>
            <a:r>
              <a:rPr lang="en-US" dirty="0"/>
              <a:t>        break;   </a:t>
            </a:r>
          </a:p>
          <a:p>
            <a:r>
              <a:rPr lang="en-US" dirty="0"/>
              <a:t>      case '9':</a:t>
            </a:r>
          </a:p>
          <a:p>
            <a:r>
              <a:rPr lang="en-US" dirty="0"/>
              <a:t>        </a:t>
            </a:r>
            <a:r>
              <a:rPr lang="en-US" dirty="0" err="1"/>
              <a:t>irCode</a:t>
            </a:r>
            <a:r>
              <a:rPr lang="en-US" dirty="0"/>
              <a:t> = MTS_RETURN;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goto_NHK</a:t>
            </a:r>
            <a:r>
              <a:rPr lang="en-US" dirty="0"/>
              <a:t>();</a:t>
            </a:r>
          </a:p>
          <a:p>
            <a:r>
              <a:rPr lang="en-US" dirty="0"/>
              <a:t>        break;</a:t>
            </a:r>
          </a:p>
          <a:p>
            <a:r>
              <a:rPr lang="en-US" dirty="0"/>
              <a:t>      case '0':</a:t>
            </a:r>
          </a:p>
          <a:p>
            <a:r>
              <a:rPr lang="en-US" dirty="0"/>
              <a:t>        </a:t>
            </a:r>
            <a:r>
              <a:rPr lang="en-US" dirty="0" err="1"/>
              <a:t>goto_CANTONESE</a:t>
            </a:r>
            <a:r>
              <a:rPr lang="en-US" dirty="0"/>
              <a:t>();</a:t>
            </a:r>
          </a:p>
          <a:p>
            <a:r>
              <a:rPr lang="en-US" dirty="0"/>
              <a:t>        break;</a:t>
            </a:r>
          </a:p>
          <a:p>
            <a:r>
              <a:rPr lang="en-US" dirty="0"/>
              <a:t>      case '#':</a:t>
            </a:r>
          </a:p>
          <a:p>
            <a:r>
              <a:rPr lang="en-US" dirty="0"/>
              <a:t>        </a:t>
            </a:r>
            <a:r>
              <a:rPr lang="en-US" dirty="0" err="1"/>
              <a:t>goto_MAIYAR</a:t>
            </a:r>
            <a:r>
              <a:rPr lang="en-US" dirty="0"/>
              <a:t>();</a:t>
            </a:r>
          </a:p>
          <a:p>
            <a:r>
              <a:rPr lang="en-US" dirty="0"/>
              <a:t>        break;</a:t>
            </a:r>
          </a:p>
          <a:p>
            <a:endParaRPr lang="en-US" dirty="0"/>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r>
              <a:rPr lang="en-US" dirty="0"/>
              <a:t>//////////////////////////////////////////////////</a:t>
            </a:r>
          </a:p>
          <a:p>
            <a:r>
              <a:rPr lang="en-US" dirty="0"/>
              <a:t>void </a:t>
            </a:r>
            <a:r>
              <a:rPr lang="en-US" dirty="0" err="1"/>
              <a:t>goto_BBC</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11;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endParaRPr lang="en-US" dirty="0"/>
          </a:p>
          <a:p>
            <a:r>
              <a:rPr lang="en-US" dirty="0"/>
              <a:t>//////////////////////////////////////////////////</a:t>
            </a:r>
          </a:p>
          <a:p>
            <a:r>
              <a:rPr lang="en-US" dirty="0"/>
              <a:t>void </a:t>
            </a:r>
            <a:r>
              <a:rPr lang="en-US" dirty="0" err="1"/>
              <a:t>goto_NHK</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9;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goto_CANTONESE</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5;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goto_MAIYAR</a:t>
            </a:r>
            <a:r>
              <a:rPr lang="en-US" dirty="0"/>
              <a:t>() </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6;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58</a:t>
            </a:fld>
            <a:endParaRPr lang="en-US"/>
          </a:p>
        </p:txBody>
      </p:sp>
      <p:sp>
        <p:nvSpPr>
          <p:cNvPr id="6" name="Footer Placeholder 3"/>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Stem2: Arduino experiments  v0.d.1</a:t>
            </a:r>
          </a:p>
        </p:txBody>
      </p:sp>
      <p:sp>
        <p:nvSpPr>
          <p:cNvPr id="7" name="Slide Number Placeholder 4"/>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58</a:t>
            </a:fld>
            <a:endParaRPr lang="en-US"/>
          </a:p>
        </p:txBody>
      </p:sp>
      <p:sp>
        <p:nvSpPr>
          <p:cNvPr id="8" name="TextBox 7"/>
          <p:cNvSpPr txBox="1"/>
          <p:nvPr/>
        </p:nvSpPr>
        <p:spPr>
          <a:xfrm>
            <a:off x="3731806" y="4093627"/>
            <a:ext cx="1883977" cy="369332"/>
          </a:xfrm>
          <a:prstGeom prst="rect">
            <a:avLst/>
          </a:prstGeom>
          <a:noFill/>
        </p:spPr>
        <p:txBody>
          <a:bodyPr wrap="none" rtlCol="0">
            <a:spAutoFit/>
          </a:bodyPr>
          <a:lstStyle/>
          <a:p>
            <a:r>
              <a:rPr lang="en-US" dirty="0"/>
              <a:t>Remote controller</a:t>
            </a:r>
          </a:p>
        </p:txBody>
      </p:sp>
      <p:cxnSp>
        <p:nvCxnSpPr>
          <p:cNvPr id="9" name="Straight Arrow Connector 8"/>
          <p:cNvCxnSpPr/>
          <p:nvPr/>
        </p:nvCxnSpPr>
        <p:spPr>
          <a:xfrm>
            <a:off x="5674927" y="3722375"/>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15050" y="3539629"/>
            <a:ext cx="1901033" cy="923330"/>
          </a:xfrm>
          <a:prstGeom prst="rect">
            <a:avLst/>
          </a:prstGeom>
          <a:noFill/>
          <a:ln>
            <a:solidFill>
              <a:schemeClr val="accent1"/>
            </a:solidFill>
          </a:ln>
        </p:spPr>
        <p:txBody>
          <a:bodyPr wrap="none" rtlCol="0">
            <a:spAutoFit/>
          </a:bodyPr>
          <a:lstStyle/>
          <a:p>
            <a:r>
              <a:rPr lang="en-US" dirty="0"/>
              <a:t>IR receiver (pin11)</a:t>
            </a:r>
          </a:p>
          <a:p>
            <a:r>
              <a:rPr lang="en-US" dirty="0"/>
              <a:t>IR emitter(pin3)</a:t>
            </a:r>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61254" y="2234078"/>
            <a:ext cx="818343" cy="1762125"/>
          </a:xfrm>
          <a:prstGeom prst="rect">
            <a:avLst/>
          </a:prstGeom>
        </p:spPr>
      </p:pic>
      <p:cxnSp>
        <p:nvCxnSpPr>
          <p:cNvPr id="12" name="Straight Arrow Connector 11"/>
          <p:cNvCxnSpPr/>
          <p:nvPr/>
        </p:nvCxnSpPr>
        <p:spPr>
          <a:xfrm>
            <a:off x="8016083" y="3973513"/>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755" y="2632592"/>
            <a:ext cx="784022" cy="575766"/>
          </a:xfrm>
          <a:prstGeom prst="rect">
            <a:avLst/>
          </a:prstGeom>
        </p:spPr>
      </p:pic>
      <p:sp>
        <p:nvSpPr>
          <p:cNvPr id="14" name="TextBox 13"/>
          <p:cNvSpPr txBox="1"/>
          <p:nvPr/>
        </p:nvSpPr>
        <p:spPr>
          <a:xfrm>
            <a:off x="3686787" y="4560383"/>
            <a:ext cx="2264614" cy="923330"/>
          </a:xfrm>
          <a:prstGeom prst="rect">
            <a:avLst/>
          </a:prstGeom>
          <a:noFill/>
        </p:spPr>
        <p:txBody>
          <a:bodyPr wrap="square" rtlCol="0">
            <a:spAutoFit/>
          </a:bodyPr>
          <a:lstStyle/>
          <a:p>
            <a:r>
              <a:rPr lang="en-US" dirty="0"/>
              <a:t>Reason to make it: use any controller to control any devices.</a:t>
            </a:r>
          </a:p>
        </p:txBody>
      </p:sp>
      <p:sp>
        <p:nvSpPr>
          <p:cNvPr id="15" name="Isosceles Triangle 14"/>
          <p:cNvSpPr/>
          <p:nvPr/>
        </p:nvSpPr>
        <p:spPr>
          <a:xfrm rot="5400000">
            <a:off x="8220332" y="3854288"/>
            <a:ext cx="474626" cy="2908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603048" y="3667125"/>
            <a:ext cx="0" cy="56987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681222" y="4237004"/>
            <a:ext cx="300840" cy="68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829670" y="4926157"/>
            <a:ext cx="21024" cy="38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601070" y="5332887"/>
            <a:ext cx="380991" cy="14019"/>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8610600" y="4019550"/>
            <a:ext cx="247650" cy="200025"/>
          </a:xfrm>
          <a:custGeom>
            <a:avLst/>
            <a:gdLst>
              <a:gd name="connsiteX0" fmla="*/ 0 w 247650"/>
              <a:gd name="connsiteY0" fmla="*/ 9525 h 200025"/>
              <a:gd name="connsiteX1" fmla="*/ 247650 w 247650"/>
              <a:gd name="connsiteY1" fmla="*/ 0 h 200025"/>
              <a:gd name="connsiteX2" fmla="*/ 247650 w 247650"/>
              <a:gd name="connsiteY2" fmla="*/ 200025 h 200025"/>
            </a:gdLst>
            <a:ahLst/>
            <a:cxnLst>
              <a:cxn ang="0">
                <a:pos x="connsiteX0" y="connsiteY0"/>
              </a:cxn>
              <a:cxn ang="0">
                <a:pos x="connsiteX1" y="connsiteY1"/>
              </a:cxn>
              <a:cxn ang="0">
                <a:pos x="connsiteX2" y="connsiteY2"/>
              </a:cxn>
            </a:cxnLst>
            <a:rect l="l" t="t" r="r" b="b"/>
            <a:pathLst>
              <a:path w="247650" h="200025">
                <a:moveTo>
                  <a:pt x="0" y="9525"/>
                </a:moveTo>
                <a:lnTo>
                  <a:pt x="247650" y="0"/>
                </a:lnTo>
                <a:lnTo>
                  <a:pt x="247650" y="2000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653492" y="4608994"/>
            <a:ext cx="1019831" cy="369332"/>
          </a:xfrm>
          <a:prstGeom prst="rect">
            <a:avLst/>
          </a:prstGeom>
          <a:noFill/>
        </p:spPr>
        <p:txBody>
          <a:bodyPr wrap="none" rtlCol="0">
            <a:spAutoFit/>
          </a:bodyPr>
          <a:lstStyle/>
          <a:p>
            <a:r>
              <a:rPr lang="en-US" dirty="0"/>
              <a:t>50 Ohms</a:t>
            </a:r>
          </a:p>
        </p:txBody>
      </p:sp>
      <p:cxnSp>
        <p:nvCxnSpPr>
          <p:cNvPr id="22" name="Straight Arrow Connector 21"/>
          <p:cNvCxnSpPr/>
          <p:nvPr/>
        </p:nvCxnSpPr>
        <p:spPr>
          <a:xfrm flipV="1">
            <a:off x="8236144" y="3209925"/>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472966" y="3263587"/>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7463" y="1772772"/>
            <a:ext cx="388041" cy="1167413"/>
          </a:xfrm>
          <a:prstGeom prst="rect">
            <a:avLst/>
          </a:prstGeom>
        </p:spPr>
      </p:pic>
      <p:sp>
        <p:nvSpPr>
          <p:cNvPr id="25" name="TextBox 24"/>
          <p:cNvSpPr txBox="1"/>
          <p:nvPr/>
        </p:nvSpPr>
        <p:spPr>
          <a:xfrm>
            <a:off x="5794146" y="3010067"/>
            <a:ext cx="1327608" cy="369332"/>
          </a:xfrm>
          <a:prstGeom prst="rect">
            <a:avLst/>
          </a:prstGeom>
          <a:noFill/>
        </p:spPr>
        <p:txBody>
          <a:bodyPr wrap="none" rtlCol="0">
            <a:spAutoFit/>
          </a:bodyPr>
          <a:lstStyle/>
          <a:p>
            <a:r>
              <a:rPr lang="en-US" dirty="0"/>
              <a:t>Out GND 5V</a:t>
            </a:r>
          </a:p>
        </p:txBody>
      </p:sp>
      <p:cxnSp>
        <p:nvCxnSpPr>
          <p:cNvPr id="26" name="Straight Arrow Connector 25"/>
          <p:cNvCxnSpPr/>
          <p:nvPr/>
        </p:nvCxnSpPr>
        <p:spPr>
          <a:xfrm flipH="1">
            <a:off x="6115050" y="2808006"/>
            <a:ext cx="280930" cy="267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79263" y="2886671"/>
            <a:ext cx="182707" cy="174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460505" y="3026163"/>
            <a:ext cx="6466" cy="69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65566" y="2066925"/>
            <a:ext cx="386644" cy="369332"/>
          </a:xfrm>
          <a:prstGeom prst="rect">
            <a:avLst/>
          </a:prstGeom>
          <a:noFill/>
        </p:spPr>
        <p:txBody>
          <a:bodyPr wrap="none" rtlCol="0">
            <a:spAutoFit/>
          </a:bodyPr>
          <a:lstStyle/>
          <a:p>
            <a:r>
              <a:rPr lang="en-US" dirty="0"/>
              <a:t>or</a:t>
            </a:r>
          </a:p>
        </p:txBody>
      </p:sp>
      <p:pic>
        <p:nvPicPr>
          <p:cNvPr id="30" name="Picture 29"/>
          <p:cNvPicPr>
            <a:picLocks noChangeAspect="1"/>
          </p:cNvPicPr>
          <p:nvPr/>
        </p:nvPicPr>
        <p:blipFill>
          <a:blip r:embed="rId5"/>
          <a:stretch>
            <a:fillRect/>
          </a:stretch>
        </p:blipFill>
        <p:spPr>
          <a:xfrm>
            <a:off x="7833638" y="1164589"/>
            <a:ext cx="1205100" cy="980200"/>
          </a:xfrm>
          <a:prstGeom prst="rect">
            <a:avLst/>
          </a:prstGeom>
        </p:spPr>
      </p:pic>
      <p:sp>
        <p:nvSpPr>
          <p:cNvPr id="31" name="TextBox 30"/>
          <p:cNvSpPr txBox="1"/>
          <p:nvPr/>
        </p:nvSpPr>
        <p:spPr>
          <a:xfrm>
            <a:off x="7095404" y="88850"/>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32" name="Straight Arrow Connector 31"/>
          <p:cNvCxnSpPr/>
          <p:nvPr/>
        </p:nvCxnSpPr>
        <p:spPr>
          <a:xfrm flipH="1" flipV="1">
            <a:off x="7742174" y="1179285"/>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8032761" y="1092498"/>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231884" y="1095544"/>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07218" y="700210"/>
            <a:ext cx="1452257" cy="369332"/>
          </a:xfrm>
          <a:prstGeom prst="rect">
            <a:avLst/>
          </a:prstGeom>
          <a:noFill/>
        </p:spPr>
        <p:txBody>
          <a:bodyPr wrap="none" rtlCol="0">
            <a:spAutoFit/>
          </a:bodyPr>
          <a:lstStyle/>
          <a:p>
            <a:r>
              <a:rPr lang="en-US" dirty="0"/>
              <a:t>Out </a:t>
            </a:r>
            <a:r>
              <a:rPr lang="en-US" dirty="0" err="1"/>
              <a:t>Vcc</a:t>
            </a:r>
            <a:r>
              <a:rPr lang="en-US" dirty="0"/>
              <a:t>, GND</a:t>
            </a:r>
          </a:p>
        </p:txBody>
      </p:sp>
      <p:cxnSp>
        <p:nvCxnSpPr>
          <p:cNvPr id="38" name="Straight Arrow Connector 37"/>
          <p:cNvCxnSpPr/>
          <p:nvPr/>
        </p:nvCxnSpPr>
        <p:spPr>
          <a:xfrm flipV="1">
            <a:off x="7121754" y="4462959"/>
            <a:ext cx="69621" cy="317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a:stretch>
            <a:fillRect/>
          </a:stretch>
        </p:blipFill>
        <p:spPr>
          <a:xfrm>
            <a:off x="5809288" y="4566624"/>
            <a:ext cx="2646918" cy="2067264"/>
          </a:xfrm>
          <a:prstGeom prst="rect">
            <a:avLst/>
          </a:prstGeom>
        </p:spPr>
      </p:pic>
    </p:spTree>
    <p:extLst>
      <p:ext uri="{BB962C8B-B14F-4D97-AF65-F5344CB8AC3E}">
        <p14:creationId xmlns:p14="http://schemas.microsoft.com/office/powerpoint/2010/main" val="1371029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Test2.11d rc_all1c2.ino 2020.07.16</a:t>
            </a:r>
            <a:br>
              <a:rPr lang="en-US" dirty="0"/>
            </a:br>
            <a:r>
              <a:rPr lang="en-US" dirty="0"/>
              <a:t>Combined remote controller</a:t>
            </a:r>
          </a:p>
        </p:txBody>
      </p:sp>
      <p:sp>
        <p:nvSpPr>
          <p:cNvPr id="3" name="Content Placeholder 2"/>
          <p:cNvSpPr>
            <a:spLocks noGrp="1"/>
          </p:cNvSpPr>
          <p:nvPr>
            <p:ph idx="1"/>
          </p:nvPr>
        </p:nvSpPr>
        <p:spPr/>
        <p:txBody>
          <a:bodyPr>
            <a:normAutofit fontScale="25000" lnSpcReduction="20000"/>
          </a:bodyPr>
          <a:lstStyle/>
          <a:p>
            <a:r>
              <a:rPr lang="en-US" dirty="0"/>
              <a:t>/* rc_all1c2.ino 2020 July16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endParaRPr lang="en-US" dirty="0"/>
          </a:p>
          <a:p>
            <a:r>
              <a:rPr lang="en-US" dirty="0"/>
              <a:t>//////////////for keypad /////////////////////////////</a:t>
            </a:r>
          </a:p>
          <a:p>
            <a:r>
              <a:rPr lang="en-US" dirty="0"/>
              <a:t>//&lt;script </a:t>
            </a:r>
            <a:r>
              <a:rPr lang="en-US" dirty="0" err="1"/>
              <a:t>src</a:t>
            </a:r>
            <a:r>
              <a:rPr lang="en-US" dirty="0"/>
              <a:t>="https://gist.github.com/francis2110/f04237b04c94218028e3.js"&gt;&lt;/script&gt;</a:t>
            </a:r>
          </a:p>
          <a:p>
            <a:r>
              <a:rPr lang="en-US" dirty="0"/>
              <a:t>//https://gist.github.com/francis2110/f04237b04c94218028e3</a:t>
            </a:r>
          </a:p>
          <a:p>
            <a:r>
              <a:rPr lang="en-US" dirty="0"/>
              <a:t>//application for send infrared codes to LG </a:t>
            </a:r>
            <a:r>
              <a:rPr lang="en-US" dirty="0" err="1"/>
              <a:t>tv</a:t>
            </a:r>
            <a:r>
              <a:rPr lang="en-US" dirty="0"/>
              <a:t> with </a:t>
            </a:r>
            <a:r>
              <a:rPr lang="en-US" dirty="0" err="1"/>
              <a:t>arduino</a:t>
            </a:r>
            <a:endParaRPr lang="en-US" dirty="0"/>
          </a:p>
          <a:p>
            <a:r>
              <a:rPr lang="en-US" dirty="0"/>
              <a:t>//</a:t>
            </a:r>
            <a:r>
              <a:rPr lang="en-US" dirty="0" err="1"/>
              <a:t>irEmitterApp</a:t>
            </a:r>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static </a:t>
            </a:r>
            <a:r>
              <a:rPr lang="en-US" dirty="0" err="1"/>
              <a:t>int</a:t>
            </a:r>
            <a:r>
              <a:rPr lang="en-US" dirty="0"/>
              <a:t> cero = 0;</a:t>
            </a:r>
          </a:p>
          <a:p>
            <a:r>
              <a:rPr lang="en-US" dirty="0"/>
              <a:t>long unsigned </a:t>
            </a:r>
            <a:r>
              <a:rPr lang="en-US" dirty="0" err="1"/>
              <a:t>int</a:t>
            </a:r>
            <a:r>
              <a:rPr lang="en-US" dirty="0"/>
              <a:t> </a:t>
            </a:r>
            <a:r>
              <a:rPr lang="en-US" dirty="0" err="1"/>
              <a:t>irCode</a:t>
            </a:r>
            <a:r>
              <a:rPr lang="en-US" dirty="0"/>
              <a:t>;</a:t>
            </a:r>
          </a:p>
          <a:p>
            <a:endParaRPr lang="en-US" dirty="0"/>
          </a:p>
          <a:p>
            <a:r>
              <a:rPr lang="en-US" dirty="0" err="1"/>
              <a:t>int</a:t>
            </a:r>
            <a:r>
              <a:rPr lang="en-US" dirty="0"/>
              <a:t> </a:t>
            </a:r>
            <a:r>
              <a:rPr lang="en-US" dirty="0" err="1"/>
              <a:t>cmdReceived</a:t>
            </a:r>
            <a:r>
              <a:rPr lang="en-US" dirty="0"/>
              <a:t>;</a:t>
            </a:r>
          </a:p>
          <a:p>
            <a:endParaRPr lang="en-US" dirty="0"/>
          </a:p>
          <a:p>
            <a:r>
              <a:rPr lang="en-US" dirty="0"/>
              <a:t>///////////////////////////////////////////////////////</a:t>
            </a:r>
          </a:p>
          <a:p>
            <a:r>
              <a:rPr lang="en-US" dirty="0"/>
              <a:t>// DEFINE table1  LGTV</a:t>
            </a:r>
          </a:p>
          <a:p>
            <a:r>
              <a:rPr lang="en-US" dirty="0"/>
              <a:t>#define LGTV_SOURCE   0x20DFD02F</a:t>
            </a:r>
          </a:p>
          <a:p>
            <a:r>
              <a:rPr lang="en-US" dirty="0"/>
              <a:t>#define LGTV_SUBTITLE 0x20DF9C63 //20DF9C63</a:t>
            </a:r>
          </a:p>
          <a:p>
            <a:endParaRPr lang="en-US" dirty="0"/>
          </a:p>
          <a:p>
            <a:r>
              <a:rPr lang="en-US" dirty="0"/>
              <a:t>#define LGTV_POWER 0x20DF10EF //on/off</a:t>
            </a:r>
          </a:p>
          <a:p>
            <a:r>
              <a:rPr lang="en-US" dirty="0"/>
              <a:t>#define LGTV_AV_TV 0x20DFF00F</a:t>
            </a:r>
          </a:p>
          <a:p>
            <a:r>
              <a:rPr lang="en-US" dirty="0"/>
              <a:t>#define LGTV_NICAM_I_II 0x20DF50AF</a:t>
            </a:r>
          </a:p>
          <a:p>
            <a:r>
              <a:rPr lang="en-US" dirty="0"/>
              <a:t>#define LGTV_SLEEP 0x20DF708F</a:t>
            </a:r>
          </a:p>
          <a:p>
            <a:r>
              <a:rPr lang="en-US" dirty="0"/>
              <a:t>#define LGTV_1 0x20DF8877</a:t>
            </a:r>
          </a:p>
          <a:p>
            <a:r>
              <a:rPr lang="en-US" dirty="0"/>
              <a:t>#define LGTV_2 0x20DF48B7</a:t>
            </a:r>
          </a:p>
          <a:p>
            <a:r>
              <a:rPr lang="en-US" dirty="0"/>
              <a:t>#define LGTV_3 0x20DFC837</a:t>
            </a:r>
          </a:p>
          <a:p>
            <a:r>
              <a:rPr lang="en-US" dirty="0"/>
              <a:t>#define LGTV_4 0x20DF28D7</a:t>
            </a:r>
          </a:p>
          <a:p>
            <a:r>
              <a:rPr lang="en-US" dirty="0"/>
              <a:t>#define LGTV_5 0x20DFA857</a:t>
            </a:r>
          </a:p>
          <a:p>
            <a:r>
              <a:rPr lang="en-US" dirty="0"/>
              <a:t>#define LGTV_6 0x20DF6897</a:t>
            </a:r>
          </a:p>
          <a:p>
            <a:r>
              <a:rPr lang="en-US" dirty="0"/>
              <a:t>#define LGTV_7 0x20DFE817</a:t>
            </a:r>
          </a:p>
          <a:p>
            <a:r>
              <a:rPr lang="en-US" dirty="0"/>
              <a:t>#define LGTV_8 0x20DF18E7</a:t>
            </a:r>
          </a:p>
          <a:p>
            <a:r>
              <a:rPr lang="en-US" dirty="0"/>
              <a:t>#define LGTV_9 0x20DF9867</a:t>
            </a:r>
          </a:p>
          <a:p>
            <a:r>
              <a:rPr lang="en-US" dirty="0"/>
              <a:t>#define LGTV_0 0x20DF08F7</a:t>
            </a:r>
          </a:p>
          <a:p>
            <a:endParaRPr lang="en-US" dirty="0"/>
          </a:p>
          <a:p>
            <a:r>
              <a:rPr lang="en-US" dirty="0"/>
              <a:t>#define LGTV_ARROW_UP 0x20DF02FD</a:t>
            </a:r>
          </a:p>
          <a:p>
            <a:r>
              <a:rPr lang="en-US" dirty="0"/>
              <a:t>#define LGTV_ARROW_DOWN 0x20DF827D</a:t>
            </a:r>
          </a:p>
          <a:p>
            <a:r>
              <a:rPr lang="en-US" dirty="0"/>
              <a:t>#define LGTV_ARROW_LEFT 0x20DFE01F</a:t>
            </a:r>
          </a:p>
          <a:p>
            <a:r>
              <a:rPr lang="en-US" dirty="0"/>
              <a:t>#define LGTV_ARROW_RIGHT 0x20DF609F</a:t>
            </a:r>
          </a:p>
          <a:p>
            <a:r>
              <a:rPr lang="en-US" dirty="0"/>
              <a:t>#define LGTV_OK 0x20DF22DD</a:t>
            </a:r>
          </a:p>
          <a:p>
            <a:endParaRPr lang="en-US" dirty="0"/>
          </a:p>
          <a:p>
            <a:r>
              <a:rPr lang="en-US" dirty="0"/>
              <a:t>#define LGTV_VOL_UP 0x20DF40BF</a:t>
            </a:r>
          </a:p>
          <a:p>
            <a:r>
              <a:rPr lang="en-US" dirty="0"/>
              <a:t>#define LGTV_VOL_DOWN 0x20DFC03F</a:t>
            </a:r>
          </a:p>
          <a:p>
            <a:r>
              <a:rPr lang="en-US" dirty="0"/>
              <a:t>#define LGTV_CHAN_UP 0x20DF00FF</a:t>
            </a:r>
          </a:p>
          <a:p>
            <a:r>
              <a:rPr lang="en-US" dirty="0"/>
              <a:t>#define LGTV_CHAN_DOWN 0x20DF807F</a:t>
            </a:r>
          </a:p>
          <a:p>
            <a:endParaRPr lang="en-US" dirty="0"/>
          </a:p>
          <a:p>
            <a:r>
              <a:rPr lang="en-US" dirty="0"/>
              <a:t>#define LGTV_RED 0x20DF4EB1</a:t>
            </a:r>
          </a:p>
          <a:p>
            <a:r>
              <a:rPr lang="en-US" dirty="0"/>
              <a:t>#define LGTV_GREEN 0x20DF8E71</a:t>
            </a:r>
          </a:p>
          <a:p>
            <a:r>
              <a:rPr lang="en-US" dirty="0"/>
              <a:t>#define LGTV_YELLOW 0x20DFC639</a:t>
            </a:r>
          </a:p>
          <a:p>
            <a:r>
              <a:rPr lang="en-US" dirty="0"/>
              <a:t>#define LGTV_BLUE 0x20DF8679</a:t>
            </a:r>
          </a:p>
          <a:p>
            <a:endParaRPr lang="en-US" dirty="0"/>
          </a:p>
          <a:p>
            <a:r>
              <a:rPr lang="en-US" dirty="0"/>
              <a:t>#define LGTV_REWIND 0x20DFF10E</a:t>
            </a:r>
          </a:p>
          <a:p>
            <a:r>
              <a:rPr lang="en-US" dirty="0"/>
              <a:t>#define LGTV_PLAY   0x20DF0DF2</a:t>
            </a:r>
          </a:p>
          <a:p>
            <a:r>
              <a:rPr lang="en-US" dirty="0"/>
              <a:t>#define LGTV_PAUSE  0x20DF5DA2</a:t>
            </a:r>
          </a:p>
          <a:p>
            <a:r>
              <a:rPr lang="en-US" dirty="0"/>
              <a:t>#define LGTV_FAST_FORWARD 0x20DF718E</a:t>
            </a:r>
          </a:p>
          <a:p>
            <a:endParaRPr lang="en-US" dirty="0"/>
          </a:p>
          <a:p>
            <a:r>
              <a:rPr lang="en-US" dirty="0"/>
              <a:t>#define LGTV_HOME 0x20DF3EC1</a:t>
            </a:r>
          </a:p>
          <a:p>
            <a:endParaRPr lang="en-US" dirty="0"/>
          </a:p>
          <a:p>
            <a:r>
              <a:rPr lang="en-US" dirty="0"/>
              <a:t>#define LGTV_NETFLIX 0x20DF6A95</a:t>
            </a:r>
          </a:p>
          <a:p>
            <a:endParaRPr lang="en-US" dirty="0"/>
          </a:p>
          <a:p>
            <a:r>
              <a:rPr lang="en-US" dirty="0"/>
              <a:t>#define LGTV_MENU 0x20DFC23D</a:t>
            </a:r>
          </a:p>
          <a:p>
            <a:r>
              <a:rPr lang="en-US" dirty="0"/>
              <a:t>#define LGTV_RETURN 0x20DF14EB</a:t>
            </a:r>
          </a:p>
          <a:p>
            <a:r>
              <a:rPr lang="en-US" dirty="0"/>
              <a:t>#define LGTV_TOOLS 0x20DFA25D</a:t>
            </a:r>
          </a:p>
          <a:p>
            <a:r>
              <a:rPr lang="en-US" dirty="0"/>
              <a:t>#define LGTV_EXIT 0x20DFDA25</a:t>
            </a:r>
          </a:p>
          <a:p>
            <a:r>
              <a:rPr lang="en-US" dirty="0"/>
              <a:t>#define LGTV_GUIDE 0x20DFD52A</a:t>
            </a:r>
          </a:p>
          <a:p>
            <a:r>
              <a:rPr lang="en-US" dirty="0"/>
              <a:t>#define LGTV_Q_VIEW 0x20DF55AA</a:t>
            </a:r>
          </a:p>
          <a:p>
            <a:endParaRPr lang="en-US" dirty="0"/>
          </a:p>
          <a:p>
            <a:r>
              <a:rPr lang="en-US" dirty="0"/>
              <a:t>/////////////  for Black, 17-keys-keypad</a:t>
            </a:r>
          </a:p>
          <a:p>
            <a:r>
              <a:rPr lang="en-US" dirty="0"/>
              <a:t>//#define B17_01 0xFFA25D</a:t>
            </a:r>
          </a:p>
          <a:p>
            <a:endParaRPr lang="en-US" dirty="0"/>
          </a:p>
          <a:p>
            <a:r>
              <a:rPr lang="en-US" dirty="0"/>
              <a:t>///////////////////////////////////////////////////////</a:t>
            </a:r>
          </a:p>
          <a:p>
            <a:r>
              <a:rPr lang="en-US" dirty="0"/>
              <a:t>// DEFINE table2 : 17 keys black remote controls:</a:t>
            </a:r>
          </a:p>
          <a:p>
            <a:r>
              <a:rPr lang="en-US" dirty="0"/>
              <a:t>#define B17_01 0x00FFA25D</a:t>
            </a:r>
          </a:p>
          <a:p>
            <a:r>
              <a:rPr lang="en-US" dirty="0"/>
              <a:t>#define B17_02 0x00FF629D</a:t>
            </a:r>
          </a:p>
          <a:p>
            <a:r>
              <a:rPr lang="en-US" dirty="0"/>
              <a:t>#define B17_03 0x00FFE21D</a:t>
            </a:r>
          </a:p>
          <a:p>
            <a:r>
              <a:rPr lang="en-US" dirty="0"/>
              <a:t>#define B17_04 0x00FF22DD</a:t>
            </a:r>
          </a:p>
          <a:p>
            <a:r>
              <a:rPr lang="en-US" dirty="0"/>
              <a:t>#define B17_05 0x00FF02FD</a:t>
            </a:r>
          </a:p>
          <a:p>
            <a:r>
              <a:rPr lang="en-US" dirty="0"/>
              <a:t>#define B17_06 0x00FFC23D</a:t>
            </a:r>
          </a:p>
          <a:p>
            <a:r>
              <a:rPr lang="en-US" dirty="0"/>
              <a:t>#define B17_07 0x00FFE01F</a:t>
            </a:r>
          </a:p>
          <a:p>
            <a:r>
              <a:rPr lang="en-US" dirty="0"/>
              <a:t>#define B17_08 0x00FFA857</a:t>
            </a:r>
          </a:p>
          <a:p>
            <a:r>
              <a:rPr lang="en-US" dirty="0"/>
              <a:t>#define B17_09 0x00FF906F</a:t>
            </a:r>
          </a:p>
          <a:p>
            <a:r>
              <a:rPr lang="en-US" dirty="0"/>
              <a:t>#define B17_00 0x00FF9867</a:t>
            </a:r>
          </a:p>
          <a:p>
            <a:r>
              <a:rPr lang="en-US" dirty="0"/>
              <a:t>#define B17_STAR  0x00FF6897</a:t>
            </a:r>
          </a:p>
          <a:p>
            <a:r>
              <a:rPr lang="en-US" dirty="0"/>
              <a:t>#define B17_HASH  0x00FFB04F</a:t>
            </a:r>
          </a:p>
          <a:p>
            <a:endParaRPr lang="en-US" dirty="0"/>
          </a:p>
          <a:p>
            <a:r>
              <a:rPr lang="en-US" dirty="0"/>
              <a:t>#define B17_LEFT  0x00FF10EF</a:t>
            </a:r>
          </a:p>
          <a:p>
            <a:r>
              <a:rPr lang="en-US" dirty="0"/>
              <a:t>#define B17_RIGHT 0x00FF5AA5</a:t>
            </a:r>
          </a:p>
          <a:p>
            <a:r>
              <a:rPr lang="en-US" dirty="0"/>
              <a:t>#define B17_UP    0x00FF18E7</a:t>
            </a:r>
          </a:p>
          <a:p>
            <a:r>
              <a:rPr lang="en-US" dirty="0"/>
              <a:t>#define B17_DOWN  0x00FF4AB5</a:t>
            </a:r>
          </a:p>
          <a:p>
            <a:r>
              <a:rPr lang="en-US" dirty="0"/>
              <a:t>#define B17_OK    0x00FF38C7</a:t>
            </a:r>
          </a:p>
          <a:p>
            <a:endParaRPr lang="en-US" dirty="0"/>
          </a:p>
          <a:p>
            <a:r>
              <a:rPr lang="en-US" dirty="0"/>
              <a:t>///////////////////////////////////////////////////////</a:t>
            </a:r>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MTS_RED     0xFB00807F //MTS_PLAY </a:t>
            </a:r>
          </a:p>
          <a:p>
            <a:r>
              <a:rPr lang="en-US" dirty="0"/>
              <a:t>#define MTS_GREEN   0xFB00FA05 //MTS_STOP</a:t>
            </a:r>
          </a:p>
          <a:p>
            <a:r>
              <a:rPr lang="en-US" dirty="0"/>
              <a:t>#define MTS_YELLOW  0xFB009867 //MTS_REW</a:t>
            </a:r>
          </a:p>
          <a:p>
            <a:r>
              <a:rPr lang="en-US" dirty="0"/>
              <a:t>#define MTS_BLUE    0xFB001AE5 //MTS_FFW</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endParaRPr lang="en-US" dirty="0"/>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endParaRPr lang="en-US" dirty="0"/>
          </a:p>
          <a:p>
            <a:r>
              <a:rPr lang="en-US" dirty="0"/>
              <a:t>//////////////for keypad /////////////////////////////</a:t>
            </a:r>
          </a:p>
          <a:p>
            <a:r>
              <a:rPr lang="en-US" dirty="0"/>
              <a:t>#include &lt;</a:t>
            </a:r>
            <a:r>
              <a:rPr lang="en-US" dirty="0" err="1"/>
              <a:t>Keypad.h</a:t>
            </a:r>
            <a:r>
              <a:rPr lang="en-US" dirty="0"/>
              <a:t>&gt; //keypad by mark </a:t>
            </a:r>
            <a:r>
              <a:rPr lang="en-US" dirty="0" err="1"/>
              <a:t>standley</a:t>
            </a:r>
            <a:endParaRPr lang="en-US" dirty="0"/>
          </a:p>
          <a:p>
            <a:r>
              <a:rPr lang="en-US" dirty="0" err="1"/>
              <a:t>const</a:t>
            </a:r>
            <a:r>
              <a:rPr lang="en-US" dirty="0"/>
              <a:t> byte ROWS = 4; // 4 rows</a:t>
            </a:r>
          </a:p>
          <a:p>
            <a:r>
              <a:rPr lang="en-US" dirty="0" err="1"/>
              <a:t>const</a:t>
            </a:r>
            <a:r>
              <a:rPr lang="en-US" dirty="0"/>
              <a:t> byte COLS = 4; // 4 columns</a:t>
            </a:r>
          </a:p>
          <a:p>
            <a:r>
              <a:rPr lang="en-US" dirty="0"/>
              <a:t>// Define the </a:t>
            </a:r>
            <a:r>
              <a:rPr lang="en-US" dirty="0" err="1"/>
              <a:t>Keymap</a:t>
            </a:r>
            <a:endParaRPr lang="en-US" dirty="0"/>
          </a:p>
          <a:p>
            <a:r>
              <a:rPr lang="en-US" dirty="0"/>
              <a:t>char keys[ROWS][COLS] = {</a:t>
            </a:r>
          </a:p>
          <a:p>
            <a:r>
              <a:rPr lang="en-US" dirty="0"/>
              <a:t>  {'0', '1', '2', '3'},</a:t>
            </a:r>
          </a:p>
          <a:p>
            <a:r>
              <a:rPr lang="en-US" dirty="0"/>
              <a:t>  {'4', '5', '6', '7'},</a:t>
            </a:r>
          </a:p>
          <a:p>
            <a:r>
              <a:rPr lang="en-US" dirty="0"/>
              <a:t>  {'8', '9', 'A', 'B'},</a:t>
            </a:r>
          </a:p>
          <a:p>
            <a:r>
              <a:rPr lang="en-US" dirty="0"/>
              <a:t>  {'C', 'D', 'E', 'F'}</a:t>
            </a:r>
          </a:p>
          <a:p>
            <a:r>
              <a:rPr lang="en-US" dirty="0"/>
              <a:t>};</a:t>
            </a:r>
          </a:p>
          <a:p>
            <a:r>
              <a:rPr lang="en-US" dirty="0"/>
              <a:t>// Connect keypad ROW0, ROW1, ROW2 and ROW3 to these Arduino pins.</a:t>
            </a:r>
          </a:p>
          <a:p>
            <a:r>
              <a:rPr lang="en-US" dirty="0"/>
              <a:t>byte </a:t>
            </a:r>
            <a:r>
              <a:rPr lang="en-US" dirty="0" err="1"/>
              <a:t>rowPins</a:t>
            </a:r>
            <a:r>
              <a:rPr lang="en-US" dirty="0"/>
              <a:t>[ROWS] = { 5, 4, 10, 2 };</a:t>
            </a:r>
          </a:p>
          <a:p>
            <a:r>
              <a:rPr lang="en-US" dirty="0"/>
              <a:t>// Connect keypad COL0, COL1 and COL2 to these Arduino pins.</a:t>
            </a:r>
          </a:p>
          <a:p>
            <a:r>
              <a:rPr lang="en-US" dirty="0"/>
              <a:t>byte </a:t>
            </a:r>
            <a:r>
              <a:rPr lang="en-US" dirty="0" err="1"/>
              <a:t>colPins</a:t>
            </a:r>
            <a:r>
              <a:rPr lang="en-US" dirty="0"/>
              <a:t>[COLS] = { 6, 7, 8, 9};</a:t>
            </a:r>
          </a:p>
          <a:p>
            <a:endParaRPr lang="en-US" dirty="0"/>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endParaRPr lang="en-US" dirty="0"/>
          </a:p>
          <a:p>
            <a:endParaRPr lang="en-US" dirty="0"/>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IRremote.h</a:t>
            </a:r>
            <a:r>
              <a:rPr lang="en-US" dirty="0"/>
              <a:t>&gt;</a:t>
            </a:r>
          </a:p>
          <a:p>
            <a:r>
              <a:rPr lang="en-US" dirty="0"/>
              <a:t>//</a:t>
            </a:r>
            <a:r>
              <a:rPr lang="en-US" dirty="0" err="1"/>
              <a:t>IRsend</a:t>
            </a:r>
            <a:r>
              <a:rPr lang="en-US" dirty="0"/>
              <a:t> </a:t>
            </a:r>
            <a:r>
              <a:rPr lang="en-US" dirty="0" err="1"/>
              <a:t>irsend</a:t>
            </a:r>
            <a:r>
              <a:rPr lang="en-US" dirty="0"/>
              <a:t>;</a:t>
            </a:r>
          </a:p>
          <a:p>
            <a:endParaRPr lang="en-US" dirty="0"/>
          </a:p>
          <a:p>
            <a:endParaRPr lang="en-US" dirty="0"/>
          </a:p>
          <a:p>
            <a:r>
              <a:rPr lang="en-US" dirty="0"/>
              <a:t>/////////////////////////////////////////////////</a:t>
            </a:r>
          </a:p>
          <a:p>
            <a:r>
              <a:rPr lang="en-US" dirty="0"/>
              <a:t>// by default IR transmitter pin is 3, you cannot change it, no need to declare here</a:t>
            </a:r>
          </a:p>
          <a:p>
            <a:r>
              <a:rPr lang="en-US" dirty="0" err="1"/>
              <a:t>int</a:t>
            </a:r>
            <a:r>
              <a:rPr lang="en-US" dirty="0"/>
              <a:t> </a:t>
            </a:r>
            <a:r>
              <a:rPr lang="en-US" dirty="0" err="1"/>
              <a:t>analog_switch_input_pin</a:t>
            </a:r>
            <a:r>
              <a:rPr lang="en-US" dirty="0"/>
              <a:t> = A1;</a:t>
            </a:r>
          </a:p>
          <a:p>
            <a:r>
              <a:rPr lang="en-US" dirty="0"/>
              <a:t>//</a:t>
            </a:r>
            <a:r>
              <a:rPr lang="en-US" dirty="0" err="1"/>
              <a:t>int</a:t>
            </a:r>
            <a:r>
              <a:rPr lang="en-US" dirty="0"/>
              <a:t> RELAY_PIN = 4; //not used in this project</a:t>
            </a:r>
          </a:p>
          <a:p>
            <a:r>
              <a:rPr lang="en-US" dirty="0" err="1"/>
              <a:t>int</a:t>
            </a:r>
            <a:r>
              <a:rPr lang="en-US" dirty="0"/>
              <a:t> RECV_PIN = 11;</a:t>
            </a:r>
          </a:p>
          <a:p>
            <a:r>
              <a:rPr lang="en-US" dirty="0"/>
              <a:t>#define </a:t>
            </a:r>
            <a:r>
              <a:rPr lang="en-US" dirty="0" err="1"/>
              <a:t>ledpin</a:t>
            </a:r>
            <a:r>
              <a:rPr lang="en-US" dirty="0"/>
              <a:t> 13</a:t>
            </a:r>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endParaRPr lang="en-US" dirty="0"/>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  delay(SIGNAL_DELAY1);</a:t>
            </a:r>
          </a:p>
          <a:p>
            <a:r>
              <a:rPr lang="en-US" dirty="0"/>
              <a:t>  </a:t>
            </a:r>
            <a:r>
              <a:rPr lang="en-US" dirty="0" err="1"/>
              <a:t>irsend.sendNEC</a:t>
            </a:r>
            <a:r>
              <a:rPr lang="en-US" dirty="0"/>
              <a:t>(</a:t>
            </a:r>
            <a:r>
              <a:rPr lang="en-US" dirty="0" err="1"/>
              <a:t>irCode_to_sent</a:t>
            </a:r>
            <a:r>
              <a:rPr lang="en-US" dirty="0"/>
              <a:t>, 32);</a:t>
            </a:r>
          </a:p>
          <a:p>
            <a:r>
              <a:rPr lang="en-US" dirty="0"/>
              <a:t>  //  delay(SIGNAL_DELAY2);</a:t>
            </a:r>
          </a:p>
          <a:p>
            <a:r>
              <a:rPr lang="en-US" dirty="0"/>
              <a:t>  </a:t>
            </a:r>
            <a:r>
              <a:rPr lang="en-US" dirty="0" err="1"/>
              <a:t>irrecv.enableIRIn</a:t>
            </a:r>
            <a:r>
              <a:rPr lang="en-US" dirty="0"/>
              <a:t>(); //fix rec freeze after sent, see https://forum.arduino.cc/index.php?topic=192472.0</a:t>
            </a:r>
          </a:p>
          <a:p>
            <a:r>
              <a:rPr lang="en-US" dirty="0"/>
              <a:t>}</a:t>
            </a:r>
          </a:p>
          <a:p>
            <a:endParaRPr lang="en-US" dirty="0"/>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err="1"/>
              <a:t>int</a:t>
            </a:r>
            <a:r>
              <a:rPr lang="en-US" dirty="0"/>
              <a:t> on = 0;</a:t>
            </a:r>
          </a:p>
          <a:p>
            <a:r>
              <a:rPr lang="en-US" dirty="0"/>
              <a:t>unsigned long last = </a:t>
            </a:r>
            <a:r>
              <a:rPr lang="en-US" dirty="0" err="1"/>
              <a:t>millis</a:t>
            </a:r>
            <a:r>
              <a:rPr lang="en-US" dirty="0"/>
              <a:t>();</a:t>
            </a:r>
          </a:p>
          <a:p>
            <a:r>
              <a:rPr lang="en-US" dirty="0"/>
              <a:t>/////////////////////////////////////////////////////</a:t>
            </a:r>
          </a:p>
          <a:p>
            <a:r>
              <a:rPr lang="en-US" dirty="0"/>
              <a:t>void loop() {</a:t>
            </a:r>
          </a:p>
          <a:p>
            <a:r>
              <a:rPr lang="en-US" dirty="0"/>
              <a:t>  ////////////// check IR-code </a:t>
            </a:r>
            <a:r>
              <a:rPr lang="en-US" dirty="0" err="1"/>
              <a:t>recived</a:t>
            </a:r>
            <a:r>
              <a:rPr lang="en-US" dirty="0"/>
              <a:t> from IR-controller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 {</a:t>
            </a:r>
          </a:p>
          <a:p>
            <a:r>
              <a:rPr lang="en-US" dirty="0"/>
              <a:t>      on = !on;</a:t>
            </a:r>
          </a:p>
          <a:p>
            <a:r>
              <a:rPr lang="en-US" dirty="0"/>
              <a:t>      //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received IR code </a:t>
            </a:r>
            <a:r>
              <a:rPr lang="en-US" dirty="0" err="1"/>
              <a:t>recived</a:t>
            </a:r>
            <a:r>
              <a:rPr lang="en-US" dirty="0"/>
              <a:t> and </a:t>
            </a:r>
            <a:r>
              <a:rPr lang="en-US" dirty="0" err="1"/>
              <a:t>sedn</a:t>
            </a:r>
            <a:r>
              <a:rPr lang="en-US" dirty="0"/>
              <a:t> to </a:t>
            </a:r>
            <a:r>
              <a:rPr lang="en-US" dirty="0" err="1"/>
              <a:t>Seiral.println</a:t>
            </a:r>
            <a:endParaRPr lang="en-US" dirty="0"/>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  ///////////  check 3x4 or 4x4 keypad ///////////////////////////</a:t>
            </a:r>
          </a:p>
          <a:p>
            <a:r>
              <a:rPr lang="en-US" dirty="0"/>
              <a:t>  </a:t>
            </a:r>
            <a:r>
              <a:rPr lang="en-US" dirty="0" err="1"/>
              <a:t>int</a:t>
            </a:r>
            <a:r>
              <a:rPr lang="en-US" dirty="0"/>
              <a:t> </a:t>
            </a:r>
            <a:r>
              <a:rPr lang="en-US" dirty="0" err="1"/>
              <a:t>analog_switch_input_val</a:t>
            </a:r>
            <a:r>
              <a:rPr lang="en-US" dirty="0"/>
              <a:t> = </a:t>
            </a:r>
            <a:r>
              <a:rPr lang="en-US" dirty="0" err="1"/>
              <a:t>analogRead</a:t>
            </a:r>
            <a:r>
              <a:rPr lang="en-US" dirty="0"/>
              <a:t>( </a:t>
            </a:r>
            <a:r>
              <a:rPr lang="en-US" dirty="0" err="1"/>
              <a:t>analog_switch_input_pin</a:t>
            </a:r>
            <a:r>
              <a:rPr lang="en-US" dirty="0"/>
              <a:t>) ;</a:t>
            </a:r>
          </a:p>
          <a:p>
            <a:endParaRPr lang="en-US" dirty="0"/>
          </a:p>
          <a:p>
            <a:r>
              <a:rPr lang="en-US" dirty="0"/>
              <a:t>  if ( </a:t>
            </a:r>
            <a:r>
              <a:rPr lang="en-US" dirty="0" err="1"/>
              <a:t>analog_switch_input_val</a:t>
            </a:r>
            <a:r>
              <a:rPr lang="en-US" dirty="0"/>
              <a:t> &lt; 341) //low, divide 1024 into3 parts:1024/3=341, 341*2=682</a:t>
            </a:r>
          </a:p>
          <a:p>
            <a:r>
              <a:rPr lang="en-US" dirty="0"/>
              <a:t>  { //</a:t>
            </a:r>
            <a:r>
              <a:rPr lang="en-US" dirty="0" err="1"/>
              <a:t>Serial.println</a:t>
            </a:r>
            <a:r>
              <a:rPr lang="en-US" dirty="0"/>
              <a:t>("</a:t>
            </a:r>
            <a:r>
              <a:rPr lang="en-US" dirty="0" err="1"/>
              <a:t>analog_switch_input_val</a:t>
            </a:r>
            <a:r>
              <a:rPr lang="en-US" dirty="0"/>
              <a:t> LOW </a:t>
            </a:r>
            <a:r>
              <a:rPr lang="en-US" dirty="0" err="1"/>
              <a:t>vvvv</a:t>
            </a:r>
            <a:r>
              <a:rPr lang="en-US" dirty="0"/>
              <a:t>");</a:t>
            </a:r>
          </a:p>
          <a:p>
            <a:r>
              <a:rPr lang="en-US" dirty="0"/>
              <a:t>    </a:t>
            </a:r>
            <a:r>
              <a:rPr lang="en-US" dirty="0" err="1"/>
              <a:t>check_keypad_send_IR_code_LGTV</a:t>
            </a:r>
            <a:r>
              <a:rPr lang="en-US" dirty="0"/>
              <a:t>();</a:t>
            </a:r>
          </a:p>
          <a:p>
            <a:r>
              <a:rPr lang="en-US" dirty="0"/>
              <a:t>  }</a:t>
            </a:r>
          </a:p>
          <a:p>
            <a:r>
              <a:rPr lang="en-US" dirty="0"/>
              <a:t>  if ( 341 &lt; </a:t>
            </a:r>
            <a:r>
              <a:rPr lang="en-US" dirty="0" err="1"/>
              <a:t>analog_switch_input_val</a:t>
            </a:r>
            <a:r>
              <a:rPr lang="en-US" dirty="0"/>
              <a:t> &amp;&amp; </a:t>
            </a:r>
            <a:r>
              <a:rPr lang="en-US" dirty="0" err="1"/>
              <a:t>analog_switch_input_val</a:t>
            </a:r>
            <a:r>
              <a:rPr lang="en-US" dirty="0"/>
              <a:t> &lt; 682) //middle</a:t>
            </a:r>
          </a:p>
          <a:p>
            <a:r>
              <a:rPr lang="en-US" dirty="0"/>
              <a:t>  {</a:t>
            </a:r>
          </a:p>
          <a:p>
            <a:r>
              <a:rPr lang="en-US" dirty="0"/>
              <a:t>    </a:t>
            </a:r>
            <a:r>
              <a:rPr lang="en-US" dirty="0" err="1"/>
              <a:t>check_keypad_send_IR_code_OTHERS</a:t>
            </a:r>
            <a:r>
              <a:rPr lang="en-US" dirty="0"/>
              <a:t>();</a:t>
            </a:r>
          </a:p>
          <a:p>
            <a:r>
              <a:rPr lang="en-US" dirty="0"/>
              <a:t>  }</a:t>
            </a:r>
          </a:p>
          <a:p>
            <a:r>
              <a:rPr lang="en-US" dirty="0"/>
              <a:t>  if ( </a:t>
            </a:r>
            <a:r>
              <a:rPr lang="en-US" dirty="0" err="1"/>
              <a:t>analog_switch_input_val</a:t>
            </a:r>
            <a:r>
              <a:rPr lang="en-US" dirty="0"/>
              <a:t> &gt; 682) //low</a:t>
            </a:r>
          </a:p>
          <a:p>
            <a:r>
              <a:rPr lang="en-US" dirty="0"/>
              <a:t>  { </a:t>
            </a:r>
            <a:r>
              <a:rPr lang="en-US" dirty="0" err="1"/>
              <a:t>check_keypad_send_IR_code_MTV</a:t>
            </a:r>
            <a:r>
              <a:rPr lang="en-US" dirty="0"/>
              <a:t>(); //my TV super</a:t>
            </a:r>
          </a:p>
          <a:p>
            <a:r>
              <a:rPr lang="en-US" dirty="0"/>
              <a:t>  }</a:t>
            </a:r>
          </a:p>
          <a:p>
            <a:r>
              <a:rPr lang="en-US" dirty="0"/>
              <a:t>}</a:t>
            </a:r>
          </a:p>
          <a:p>
            <a:r>
              <a:rPr lang="en-US" dirty="0"/>
              <a:t>///////////// send </a:t>
            </a:r>
            <a:r>
              <a:rPr lang="en-US" dirty="0" err="1"/>
              <a:t>recived</a:t>
            </a:r>
            <a:r>
              <a:rPr lang="en-US" dirty="0"/>
              <a:t> IR code to </a:t>
            </a:r>
            <a:r>
              <a:rPr lang="en-US" dirty="0" err="1"/>
              <a:t>Seiral.println</a:t>
            </a:r>
            <a:r>
              <a:rPr lang="en-US" dirty="0"/>
              <a:t>//////</a:t>
            </a:r>
          </a:p>
          <a:p>
            <a:r>
              <a:rPr lang="en-US" dirty="0"/>
              <a:t>void dump(</a:t>
            </a:r>
            <a:r>
              <a:rPr lang="en-US" dirty="0" err="1"/>
              <a:t>decode_results</a:t>
            </a:r>
            <a:r>
              <a:rPr lang="en-US" dirty="0"/>
              <a:t>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send_code_to_TV</a:t>
            </a:r>
            <a:r>
              <a:rPr lang="en-US" dirty="0"/>
              <a:t>(results-&gt;value); //not used here//////////</a:t>
            </a:r>
          </a:p>
          <a:p>
            <a:endParaRPr lang="en-US" dirty="0"/>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endParaRPr lang="en-US" dirty="0"/>
          </a:p>
          <a:p>
            <a:r>
              <a:rPr lang="en-US" dirty="0"/>
              <a:t>/////////////////////////////////////////////////////////////////</a:t>
            </a:r>
          </a:p>
          <a:p>
            <a:r>
              <a:rPr lang="en-US" dirty="0"/>
              <a:t>void </a:t>
            </a:r>
            <a:r>
              <a:rPr lang="en-US" dirty="0" err="1"/>
              <a:t>check_keypad_send_IR_code_LGTV</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'0':</a:t>
            </a:r>
          </a:p>
          <a:p>
            <a:r>
              <a:rPr lang="en-US" dirty="0"/>
              <a:t>        </a:t>
            </a:r>
            <a:r>
              <a:rPr lang="en-US" dirty="0" err="1"/>
              <a:t>Serial.println</a:t>
            </a:r>
            <a:r>
              <a:rPr lang="en-US" dirty="0"/>
              <a:t>("LGTV 0");</a:t>
            </a:r>
          </a:p>
          <a:p>
            <a:r>
              <a:rPr lang="en-US" dirty="0"/>
              <a:t>        </a:t>
            </a:r>
            <a:r>
              <a:rPr lang="en-US" dirty="0" err="1"/>
              <a:t>irCode</a:t>
            </a:r>
            <a:r>
              <a:rPr lang="en-US" dirty="0"/>
              <a:t> = LGTV_POWER; </a:t>
            </a:r>
            <a:r>
              <a:rPr lang="en-US" dirty="0" err="1"/>
              <a:t>send_IR_code</a:t>
            </a:r>
            <a:r>
              <a:rPr lang="en-US" dirty="0"/>
              <a:t>( </a:t>
            </a:r>
            <a:r>
              <a:rPr lang="en-US" dirty="0" err="1"/>
              <a:t>irCode</a:t>
            </a:r>
            <a:r>
              <a:rPr lang="en-US" dirty="0"/>
              <a:t>);</a:t>
            </a:r>
          </a:p>
          <a:p>
            <a:r>
              <a:rPr lang="en-US" dirty="0"/>
              <a:t>        break;</a:t>
            </a:r>
          </a:p>
          <a:p>
            <a:r>
              <a:rPr lang="en-US" dirty="0"/>
              <a:t>      case '1':</a:t>
            </a:r>
          </a:p>
          <a:p>
            <a:r>
              <a:rPr lang="en-US" dirty="0"/>
              <a:t>        </a:t>
            </a:r>
            <a:r>
              <a:rPr lang="en-US" dirty="0" err="1"/>
              <a:t>Serial.println</a:t>
            </a:r>
            <a:r>
              <a:rPr lang="en-US" dirty="0"/>
              <a:t>("LGTV 1");</a:t>
            </a:r>
          </a:p>
          <a:p>
            <a:r>
              <a:rPr lang="en-US" dirty="0"/>
              <a:t>        </a:t>
            </a:r>
            <a:r>
              <a:rPr lang="en-US" dirty="0" err="1"/>
              <a:t>irCode</a:t>
            </a:r>
            <a:r>
              <a:rPr lang="en-US" dirty="0"/>
              <a:t> = LGTV_ARROW_UP; </a:t>
            </a:r>
            <a:r>
              <a:rPr lang="en-US" dirty="0" err="1"/>
              <a:t>send_IR_code</a:t>
            </a:r>
            <a:r>
              <a:rPr lang="en-US" dirty="0"/>
              <a:t>( </a:t>
            </a:r>
            <a:r>
              <a:rPr lang="en-US" dirty="0" err="1"/>
              <a:t>irCode</a:t>
            </a:r>
            <a:r>
              <a:rPr lang="en-US" dirty="0"/>
              <a:t>);</a:t>
            </a:r>
          </a:p>
          <a:p>
            <a:r>
              <a:rPr lang="en-US" dirty="0"/>
              <a:t>        break;</a:t>
            </a:r>
          </a:p>
          <a:p>
            <a:r>
              <a:rPr lang="en-US" dirty="0"/>
              <a:t>      case '2':</a:t>
            </a:r>
          </a:p>
          <a:p>
            <a:r>
              <a:rPr lang="en-US" dirty="0"/>
              <a:t>        </a:t>
            </a:r>
            <a:r>
              <a:rPr lang="en-US" dirty="0" err="1"/>
              <a:t>Serial.println</a:t>
            </a:r>
            <a:r>
              <a:rPr lang="en-US" dirty="0"/>
              <a:t>("LGTV 2");</a:t>
            </a:r>
          </a:p>
          <a:p>
            <a:r>
              <a:rPr lang="en-US" dirty="0"/>
              <a:t>        </a:t>
            </a:r>
            <a:r>
              <a:rPr lang="en-US" dirty="0" err="1"/>
              <a:t>irCode</a:t>
            </a:r>
            <a:r>
              <a:rPr lang="en-US" dirty="0"/>
              <a:t> = LGTV_SOURCE;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Serial.println</a:t>
            </a:r>
            <a:r>
              <a:rPr lang="en-US" dirty="0"/>
              <a:t>("LGTV 3");</a:t>
            </a:r>
          </a:p>
          <a:p>
            <a:r>
              <a:rPr lang="en-US" dirty="0"/>
              <a:t>        </a:t>
            </a:r>
            <a:r>
              <a:rPr lang="en-US" dirty="0" err="1"/>
              <a:t>irCode</a:t>
            </a:r>
            <a:r>
              <a:rPr lang="en-US" dirty="0"/>
              <a:t> = LGTV_VOL_UP; </a:t>
            </a:r>
            <a:r>
              <a:rPr lang="en-US" dirty="0" err="1"/>
              <a:t>send_IR_code</a:t>
            </a:r>
            <a:r>
              <a:rPr lang="en-US" dirty="0"/>
              <a:t>( </a:t>
            </a:r>
            <a:r>
              <a:rPr lang="en-US" dirty="0" err="1"/>
              <a:t>irCode</a:t>
            </a:r>
            <a:r>
              <a:rPr lang="en-US" dirty="0"/>
              <a:t>);</a:t>
            </a:r>
          </a:p>
          <a:p>
            <a:r>
              <a:rPr lang="en-US" dirty="0"/>
              <a:t>        break;</a:t>
            </a:r>
          </a:p>
          <a:p>
            <a:r>
              <a:rPr lang="en-US" dirty="0"/>
              <a:t>      case '4':</a:t>
            </a:r>
          </a:p>
          <a:p>
            <a:r>
              <a:rPr lang="en-US" dirty="0"/>
              <a:t>        </a:t>
            </a:r>
            <a:r>
              <a:rPr lang="en-US" dirty="0" err="1"/>
              <a:t>Serial.println</a:t>
            </a:r>
            <a:r>
              <a:rPr lang="en-US" dirty="0"/>
              <a:t>("LGTV 4");</a:t>
            </a:r>
          </a:p>
          <a:p>
            <a:r>
              <a:rPr lang="en-US" dirty="0"/>
              <a:t>        </a:t>
            </a:r>
            <a:r>
              <a:rPr lang="en-US" dirty="0" err="1"/>
              <a:t>irCode</a:t>
            </a:r>
            <a:r>
              <a:rPr lang="en-US" dirty="0"/>
              <a:t> = LGTV_ARROW_LEFT; </a:t>
            </a:r>
            <a:r>
              <a:rPr lang="en-US" dirty="0" err="1"/>
              <a:t>send_IR_code</a:t>
            </a:r>
            <a:r>
              <a:rPr lang="en-US" dirty="0"/>
              <a:t>( </a:t>
            </a:r>
            <a:r>
              <a:rPr lang="en-US" dirty="0" err="1"/>
              <a:t>irCode</a:t>
            </a:r>
            <a:r>
              <a:rPr lang="en-US" dirty="0"/>
              <a:t>);</a:t>
            </a:r>
          </a:p>
          <a:p>
            <a:r>
              <a:rPr lang="en-US" dirty="0"/>
              <a:t>        break;</a:t>
            </a:r>
          </a:p>
          <a:p>
            <a:r>
              <a:rPr lang="en-US" dirty="0"/>
              <a:t>      case '5':</a:t>
            </a:r>
          </a:p>
          <a:p>
            <a:r>
              <a:rPr lang="en-US" dirty="0"/>
              <a:t>        </a:t>
            </a:r>
            <a:r>
              <a:rPr lang="en-US" dirty="0" err="1"/>
              <a:t>Serial.println</a:t>
            </a:r>
            <a:r>
              <a:rPr lang="en-US" dirty="0"/>
              <a:t>("LGTV 5");</a:t>
            </a:r>
          </a:p>
          <a:p>
            <a:r>
              <a:rPr lang="en-US" dirty="0"/>
              <a:t>        </a:t>
            </a:r>
            <a:r>
              <a:rPr lang="en-US" dirty="0" err="1"/>
              <a:t>irCode</a:t>
            </a:r>
            <a:r>
              <a:rPr lang="en-US" dirty="0"/>
              <a:t> = LGTV_OK; </a:t>
            </a:r>
            <a:r>
              <a:rPr lang="en-US" dirty="0" err="1"/>
              <a:t>send_IR_code</a:t>
            </a:r>
            <a:r>
              <a:rPr lang="en-US" dirty="0"/>
              <a:t>( </a:t>
            </a:r>
            <a:r>
              <a:rPr lang="en-US" dirty="0" err="1"/>
              <a:t>irCode</a:t>
            </a:r>
            <a:r>
              <a:rPr lang="en-US" dirty="0"/>
              <a:t>);</a:t>
            </a:r>
          </a:p>
          <a:p>
            <a:r>
              <a:rPr lang="en-US" dirty="0"/>
              <a:t>        break;</a:t>
            </a:r>
          </a:p>
          <a:p>
            <a:r>
              <a:rPr lang="en-US" dirty="0"/>
              <a:t>      case '6':</a:t>
            </a:r>
          </a:p>
          <a:p>
            <a:r>
              <a:rPr lang="en-US" dirty="0"/>
              <a:t>        </a:t>
            </a:r>
            <a:r>
              <a:rPr lang="en-US" dirty="0" err="1"/>
              <a:t>Serial.println</a:t>
            </a:r>
            <a:r>
              <a:rPr lang="en-US" dirty="0"/>
              <a:t>("LGTV 6");</a:t>
            </a:r>
          </a:p>
          <a:p>
            <a:r>
              <a:rPr lang="en-US" dirty="0"/>
              <a:t>        </a:t>
            </a:r>
            <a:r>
              <a:rPr lang="en-US" dirty="0" err="1"/>
              <a:t>irCode</a:t>
            </a:r>
            <a:r>
              <a:rPr lang="en-US" dirty="0"/>
              <a:t> = LGTV_ARROW_RIGHT; </a:t>
            </a:r>
            <a:r>
              <a:rPr lang="en-US" dirty="0" err="1"/>
              <a:t>send_IR_code</a:t>
            </a:r>
            <a:r>
              <a:rPr lang="en-US" dirty="0"/>
              <a:t>( </a:t>
            </a:r>
            <a:r>
              <a:rPr lang="en-US" dirty="0" err="1"/>
              <a:t>irCode</a:t>
            </a:r>
            <a:r>
              <a:rPr lang="en-US" dirty="0"/>
              <a:t>);</a:t>
            </a:r>
          </a:p>
          <a:p>
            <a:r>
              <a:rPr lang="en-US" dirty="0"/>
              <a:t>        break;</a:t>
            </a:r>
          </a:p>
          <a:p>
            <a:r>
              <a:rPr lang="en-US" dirty="0"/>
              <a:t>      case '7':</a:t>
            </a:r>
          </a:p>
          <a:p>
            <a:r>
              <a:rPr lang="en-US" dirty="0"/>
              <a:t>        </a:t>
            </a:r>
            <a:r>
              <a:rPr lang="en-US" dirty="0" err="1"/>
              <a:t>Serial.println</a:t>
            </a:r>
            <a:r>
              <a:rPr lang="en-US" dirty="0"/>
              <a:t>("LGTV 7");</a:t>
            </a:r>
          </a:p>
          <a:p>
            <a:r>
              <a:rPr lang="en-US" dirty="0"/>
              <a:t>        </a:t>
            </a:r>
            <a:r>
              <a:rPr lang="en-US" dirty="0" err="1"/>
              <a:t>irCode</a:t>
            </a:r>
            <a:r>
              <a:rPr lang="en-US" dirty="0"/>
              <a:t> = LGTV_VOL_DOWN; </a:t>
            </a:r>
            <a:r>
              <a:rPr lang="en-US" dirty="0" err="1"/>
              <a:t>send_IR_code</a:t>
            </a:r>
            <a:r>
              <a:rPr lang="en-US" dirty="0"/>
              <a:t>( </a:t>
            </a:r>
            <a:r>
              <a:rPr lang="en-US" dirty="0" err="1"/>
              <a:t>irCode</a:t>
            </a:r>
            <a:r>
              <a:rPr lang="en-US" dirty="0"/>
              <a:t>);</a:t>
            </a:r>
          </a:p>
          <a:p>
            <a:r>
              <a:rPr lang="en-US" dirty="0"/>
              <a:t>        break;</a:t>
            </a:r>
          </a:p>
          <a:p>
            <a:r>
              <a:rPr lang="en-US" dirty="0"/>
              <a:t>      case '8':</a:t>
            </a:r>
          </a:p>
          <a:p>
            <a:r>
              <a:rPr lang="en-US" dirty="0"/>
              <a:t>        </a:t>
            </a:r>
            <a:r>
              <a:rPr lang="en-US" dirty="0" err="1"/>
              <a:t>Serial.println</a:t>
            </a:r>
            <a:r>
              <a:rPr lang="en-US" dirty="0"/>
              <a:t>("LGTV 8");</a:t>
            </a:r>
          </a:p>
          <a:p>
            <a:r>
              <a:rPr lang="en-US" dirty="0"/>
              <a:t>        </a:t>
            </a:r>
            <a:r>
              <a:rPr lang="en-US" dirty="0" err="1"/>
              <a:t>irCode</a:t>
            </a:r>
            <a:r>
              <a:rPr lang="en-US" dirty="0"/>
              <a:t> = LGTV_HOME; </a:t>
            </a:r>
            <a:r>
              <a:rPr lang="en-US" dirty="0" err="1"/>
              <a:t>send_IR_code</a:t>
            </a:r>
            <a:r>
              <a:rPr lang="en-US" dirty="0"/>
              <a:t>( </a:t>
            </a:r>
            <a:r>
              <a:rPr lang="en-US" dirty="0" err="1"/>
              <a:t>irCode</a:t>
            </a:r>
            <a:r>
              <a:rPr lang="en-US" dirty="0"/>
              <a:t>);</a:t>
            </a:r>
          </a:p>
          <a:p>
            <a:r>
              <a:rPr lang="en-US" dirty="0"/>
              <a:t>        break;</a:t>
            </a:r>
          </a:p>
          <a:p>
            <a:r>
              <a:rPr lang="en-US" dirty="0"/>
              <a:t>      case '9':</a:t>
            </a:r>
          </a:p>
          <a:p>
            <a:r>
              <a:rPr lang="en-US" dirty="0"/>
              <a:t>        </a:t>
            </a:r>
            <a:r>
              <a:rPr lang="en-US" dirty="0" err="1"/>
              <a:t>Serial.println</a:t>
            </a:r>
            <a:r>
              <a:rPr lang="en-US" dirty="0"/>
              <a:t>("LGTV 9");</a:t>
            </a:r>
          </a:p>
          <a:p>
            <a:r>
              <a:rPr lang="en-US" dirty="0"/>
              <a:t>        </a:t>
            </a:r>
            <a:r>
              <a:rPr lang="en-US" dirty="0" err="1"/>
              <a:t>irCode</a:t>
            </a:r>
            <a:r>
              <a:rPr lang="en-US" dirty="0"/>
              <a:t> = LGTV_ARROW_DOWN; </a:t>
            </a:r>
            <a:r>
              <a:rPr lang="en-US" dirty="0" err="1"/>
              <a:t>send_IR_code</a:t>
            </a:r>
            <a:r>
              <a:rPr lang="en-US" dirty="0"/>
              <a:t>( </a:t>
            </a:r>
            <a:r>
              <a:rPr lang="en-US" dirty="0" err="1"/>
              <a:t>irCode</a:t>
            </a:r>
            <a:r>
              <a:rPr lang="en-US" dirty="0"/>
              <a:t>);</a:t>
            </a:r>
          </a:p>
          <a:p>
            <a:r>
              <a:rPr lang="en-US" dirty="0"/>
              <a:t>        break;</a:t>
            </a:r>
          </a:p>
          <a:p>
            <a:r>
              <a:rPr lang="en-US" dirty="0"/>
              <a:t>      case 'A':</a:t>
            </a:r>
          </a:p>
          <a:p>
            <a:r>
              <a:rPr lang="en-US" dirty="0"/>
              <a:t>        </a:t>
            </a:r>
            <a:r>
              <a:rPr lang="en-US" dirty="0" err="1"/>
              <a:t>Serial.println</a:t>
            </a:r>
            <a:r>
              <a:rPr lang="en-US" dirty="0"/>
              <a:t>("LGTV A");</a:t>
            </a:r>
          </a:p>
          <a:p>
            <a:r>
              <a:rPr lang="en-US" dirty="0"/>
              <a:t>        </a:t>
            </a:r>
            <a:r>
              <a:rPr lang="en-US" dirty="0" err="1"/>
              <a:t>irCode</a:t>
            </a:r>
            <a:r>
              <a:rPr lang="en-US" dirty="0"/>
              <a:t> = LGTV_RETURN; </a:t>
            </a:r>
            <a:r>
              <a:rPr lang="en-US" dirty="0" err="1"/>
              <a:t>send_IR_code</a:t>
            </a:r>
            <a:r>
              <a:rPr lang="en-US" dirty="0"/>
              <a:t>( </a:t>
            </a:r>
            <a:r>
              <a:rPr lang="en-US" dirty="0" err="1"/>
              <a:t>irCode</a:t>
            </a:r>
            <a:r>
              <a:rPr lang="en-US" dirty="0"/>
              <a:t>);</a:t>
            </a:r>
          </a:p>
          <a:p>
            <a:r>
              <a:rPr lang="en-US" dirty="0"/>
              <a:t>        break;</a:t>
            </a:r>
          </a:p>
          <a:p>
            <a:r>
              <a:rPr lang="en-US" dirty="0"/>
              <a:t>      case 'B':</a:t>
            </a:r>
          </a:p>
          <a:p>
            <a:r>
              <a:rPr lang="en-US" dirty="0"/>
              <a:t>        </a:t>
            </a:r>
            <a:r>
              <a:rPr lang="en-US" dirty="0" err="1"/>
              <a:t>Serial.println</a:t>
            </a:r>
            <a:r>
              <a:rPr lang="en-US" dirty="0"/>
              <a:t>("LGTV B");</a:t>
            </a:r>
          </a:p>
          <a:p>
            <a:r>
              <a:rPr lang="en-US" dirty="0"/>
              <a:t>        </a:t>
            </a:r>
            <a:r>
              <a:rPr lang="en-US" dirty="0" err="1"/>
              <a:t>irCode</a:t>
            </a:r>
            <a:r>
              <a:rPr lang="en-US" dirty="0"/>
              <a:t> = LGTV_CHAN_UP; </a:t>
            </a:r>
            <a:r>
              <a:rPr lang="en-US" dirty="0" err="1"/>
              <a:t>send_IR_code</a:t>
            </a:r>
            <a:r>
              <a:rPr lang="en-US" dirty="0"/>
              <a:t>( </a:t>
            </a:r>
            <a:r>
              <a:rPr lang="en-US" dirty="0" err="1"/>
              <a:t>irCode</a:t>
            </a:r>
            <a:r>
              <a:rPr lang="en-US" dirty="0"/>
              <a:t>);</a:t>
            </a:r>
          </a:p>
          <a:p>
            <a:r>
              <a:rPr lang="en-US" dirty="0"/>
              <a:t>        break;</a:t>
            </a:r>
          </a:p>
          <a:p>
            <a:r>
              <a:rPr lang="en-US" dirty="0"/>
              <a:t>      case 'C':</a:t>
            </a:r>
          </a:p>
          <a:p>
            <a:r>
              <a:rPr lang="en-US" dirty="0"/>
              <a:t>        </a:t>
            </a:r>
            <a:r>
              <a:rPr lang="en-US" dirty="0" err="1"/>
              <a:t>Serial.println</a:t>
            </a:r>
            <a:r>
              <a:rPr lang="en-US" dirty="0"/>
              <a:t>("LGTV C");</a:t>
            </a:r>
          </a:p>
          <a:p>
            <a:r>
              <a:rPr lang="en-US" dirty="0"/>
              <a:t>        </a:t>
            </a:r>
            <a:r>
              <a:rPr lang="en-US" dirty="0" err="1"/>
              <a:t>irCode</a:t>
            </a:r>
            <a:r>
              <a:rPr lang="en-US" dirty="0"/>
              <a:t> = LGTV_PLAY; </a:t>
            </a:r>
            <a:r>
              <a:rPr lang="en-US" dirty="0" err="1"/>
              <a:t>send_IR_code</a:t>
            </a:r>
            <a:r>
              <a:rPr lang="en-US" dirty="0"/>
              <a:t>( </a:t>
            </a:r>
            <a:r>
              <a:rPr lang="en-US" dirty="0" err="1"/>
              <a:t>irCode</a:t>
            </a:r>
            <a:r>
              <a:rPr lang="en-US" dirty="0"/>
              <a:t>);</a:t>
            </a:r>
          </a:p>
          <a:p>
            <a:r>
              <a:rPr lang="en-US" dirty="0"/>
              <a:t>        break;</a:t>
            </a:r>
          </a:p>
          <a:p>
            <a:r>
              <a:rPr lang="en-US" dirty="0"/>
              <a:t>      case 'D':</a:t>
            </a:r>
          </a:p>
          <a:p>
            <a:r>
              <a:rPr lang="en-US" dirty="0"/>
              <a:t>        </a:t>
            </a:r>
            <a:r>
              <a:rPr lang="en-US" dirty="0" err="1"/>
              <a:t>Serial.println</a:t>
            </a:r>
            <a:r>
              <a:rPr lang="en-US" dirty="0"/>
              <a:t>("LGTV D");</a:t>
            </a:r>
          </a:p>
          <a:p>
            <a:r>
              <a:rPr lang="en-US" dirty="0"/>
              <a:t>        </a:t>
            </a:r>
            <a:r>
              <a:rPr lang="en-US" dirty="0" err="1"/>
              <a:t>irCode</a:t>
            </a:r>
            <a:r>
              <a:rPr lang="en-US" dirty="0"/>
              <a:t> = LGTV_PAUSE; </a:t>
            </a:r>
            <a:r>
              <a:rPr lang="en-US" dirty="0" err="1"/>
              <a:t>send_IR_code</a:t>
            </a:r>
            <a:r>
              <a:rPr lang="en-US" dirty="0"/>
              <a:t>( </a:t>
            </a:r>
            <a:r>
              <a:rPr lang="en-US" dirty="0" err="1"/>
              <a:t>irCode</a:t>
            </a:r>
            <a:r>
              <a:rPr lang="en-US" dirty="0"/>
              <a:t>);</a:t>
            </a:r>
          </a:p>
          <a:p>
            <a:r>
              <a:rPr lang="en-US" dirty="0"/>
              <a:t>        break;</a:t>
            </a:r>
          </a:p>
          <a:p>
            <a:r>
              <a:rPr lang="en-US" dirty="0"/>
              <a:t>      case 'E':</a:t>
            </a:r>
          </a:p>
          <a:p>
            <a:r>
              <a:rPr lang="en-US" dirty="0"/>
              <a:t>        </a:t>
            </a:r>
            <a:r>
              <a:rPr lang="en-US" dirty="0" err="1"/>
              <a:t>Serial.println</a:t>
            </a:r>
            <a:r>
              <a:rPr lang="en-US" dirty="0"/>
              <a:t>("LGTV E");</a:t>
            </a:r>
          </a:p>
          <a:p>
            <a:r>
              <a:rPr lang="en-US" dirty="0"/>
              <a:t>        </a:t>
            </a:r>
            <a:r>
              <a:rPr lang="en-US" dirty="0" err="1"/>
              <a:t>irCode</a:t>
            </a:r>
            <a:r>
              <a:rPr lang="en-US" dirty="0"/>
              <a:t> = LGTV_EXIT; </a:t>
            </a:r>
            <a:r>
              <a:rPr lang="en-US" dirty="0" err="1"/>
              <a:t>send_IR_code</a:t>
            </a:r>
            <a:r>
              <a:rPr lang="en-US" dirty="0"/>
              <a:t>( </a:t>
            </a:r>
            <a:r>
              <a:rPr lang="en-US" dirty="0" err="1"/>
              <a:t>irCode</a:t>
            </a:r>
            <a:r>
              <a:rPr lang="en-US" dirty="0"/>
              <a:t>);</a:t>
            </a:r>
          </a:p>
          <a:p>
            <a:r>
              <a:rPr lang="en-US" dirty="0"/>
              <a:t>        break;</a:t>
            </a:r>
          </a:p>
          <a:p>
            <a:r>
              <a:rPr lang="en-US" dirty="0"/>
              <a:t>      case 'F':</a:t>
            </a:r>
          </a:p>
          <a:p>
            <a:r>
              <a:rPr lang="en-US" dirty="0"/>
              <a:t>        </a:t>
            </a:r>
            <a:r>
              <a:rPr lang="en-US" dirty="0" err="1"/>
              <a:t>Serial.println</a:t>
            </a:r>
            <a:r>
              <a:rPr lang="en-US" dirty="0"/>
              <a:t>("LGTV F");</a:t>
            </a:r>
          </a:p>
          <a:p>
            <a:r>
              <a:rPr lang="en-US" dirty="0"/>
              <a:t>        </a:t>
            </a:r>
            <a:r>
              <a:rPr lang="en-US" dirty="0" err="1"/>
              <a:t>irCode</a:t>
            </a:r>
            <a:r>
              <a:rPr lang="en-US" dirty="0"/>
              <a:t> = LGTV_CHAN_DOWN; </a:t>
            </a:r>
            <a:r>
              <a:rPr lang="en-US" dirty="0" err="1"/>
              <a:t>send_IR_code</a:t>
            </a:r>
            <a:r>
              <a:rPr lang="en-US" dirty="0"/>
              <a:t>( </a:t>
            </a:r>
            <a:r>
              <a:rPr lang="en-US" dirty="0" err="1"/>
              <a:t>irCode</a:t>
            </a:r>
            <a:r>
              <a:rPr lang="en-US" dirty="0"/>
              <a:t>);</a:t>
            </a:r>
          </a:p>
          <a:p>
            <a:r>
              <a:rPr lang="en-US" dirty="0"/>
              <a:t>        break;</a:t>
            </a:r>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r>
              <a:rPr lang="en-US" dirty="0"/>
              <a:t>/*</a:t>
            </a:r>
          </a:p>
          <a:p>
            <a:r>
              <a:rPr lang="en-US" dirty="0"/>
              <a:t>char keys[ROWS][COLS] = {</a:t>
            </a:r>
          </a:p>
          <a:p>
            <a:r>
              <a:rPr lang="en-US" dirty="0"/>
              <a:t>  {'0', '1', '2', '3'},</a:t>
            </a:r>
          </a:p>
          <a:p>
            <a:r>
              <a:rPr lang="en-US" dirty="0"/>
              <a:t>  {'4', '5', '6', '7'},</a:t>
            </a:r>
          </a:p>
          <a:p>
            <a:r>
              <a:rPr lang="en-US" dirty="0"/>
              <a:t>  {'8', '9', 'A', 'B'},</a:t>
            </a:r>
          </a:p>
          <a:p>
            <a:r>
              <a:rPr lang="en-US" dirty="0"/>
              <a:t>  {'C', 'D', 'E', 'F'}</a:t>
            </a:r>
          </a:p>
          <a:p>
            <a:r>
              <a:rPr lang="en-US" dirty="0"/>
              <a:t>};</a:t>
            </a:r>
          </a:p>
          <a:p>
            <a:r>
              <a:rPr lang="en-US" dirty="0"/>
              <a:t>*/</a:t>
            </a:r>
          </a:p>
          <a:p>
            <a:r>
              <a:rPr lang="en-US" dirty="0"/>
              <a:t>/////////////////////////////////////////////////////////////////</a:t>
            </a:r>
          </a:p>
          <a:p>
            <a:r>
              <a:rPr lang="en-US" dirty="0"/>
              <a:t>void </a:t>
            </a:r>
            <a:r>
              <a:rPr lang="en-US" dirty="0" err="1"/>
              <a:t>check_keypad_send_IR_code_MTV</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'0':</a:t>
            </a:r>
          </a:p>
          <a:p>
            <a:r>
              <a:rPr lang="en-US" dirty="0"/>
              <a:t>        </a:t>
            </a:r>
            <a:r>
              <a:rPr lang="en-US" dirty="0" err="1"/>
              <a:t>Serial.println</a:t>
            </a:r>
            <a:r>
              <a:rPr lang="en-US" dirty="0"/>
              <a:t>("MTV 0");</a:t>
            </a:r>
          </a:p>
          <a:p>
            <a:r>
              <a:rPr lang="en-US" dirty="0"/>
              <a:t>        </a:t>
            </a:r>
            <a:r>
              <a:rPr lang="en-US" dirty="0" err="1"/>
              <a:t>irCode</a:t>
            </a:r>
            <a:r>
              <a:rPr lang="en-US" dirty="0"/>
              <a:t> = MTS_POWER; </a:t>
            </a:r>
            <a:r>
              <a:rPr lang="en-US" dirty="0" err="1"/>
              <a:t>send_IR_code</a:t>
            </a:r>
            <a:r>
              <a:rPr lang="en-US" dirty="0"/>
              <a:t>( </a:t>
            </a:r>
            <a:r>
              <a:rPr lang="en-US" dirty="0" err="1"/>
              <a:t>irCode</a:t>
            </a:r>
            <a:r>
              <a:rPr lang="en-US" dirty="0"/>
              <a:t>);</a:t>
            </a:r>
          </a:p>
          <a:p>
            <a:r>
              <a:rPr lang="en-US" dirty="0"/>
              <a:t>        break;</a:t>
            </a:r>
          </a:p>
          <a:p>
            <a:r>
              <a:rPr lang="en-US" dirty="0"/>
              <a:t>      case '1':</a:t>
            </a:r>
          </a:p>
          <a:p>
            <a:r>
              <a:rPr lang="en-US" dirty="0"/>
              <a:t>        </a:t>
            </a:r>
            <a:r>
              <a:rPr lang="en-US" dirty="0" err="1"/>
              <a:t>Serial.println</a:t>
            </a:r>
            <a:r>
              <a:rPr lang="en-US" dirty="0"/>
              <a:t>("MTV 1");</a:t>
            </a:r>
          </a:p>
          <a:p>
            <a:r>
              <a:rPr lang="en-US" dirty="0"/>
              <a:t>        </a:t>
            </a:r>
            <a:r>
              <a:rPr lang="en-US" dirty="0" err="1"/>
              <a:t>irCode</a:t>
            </a:r>
            <a:r>
              <a:rPr lang="en-US" dirty="0"/>
              <a:t> = MTS_UP; </a:t>
            </a:r>
            <a:r>
              <a:rPr lang="en-US" dirty="0" err="1"/>
              <a:t>send_IR_code</a:t>
            </a:r>
            <a:r>
              <a:rPr lang="en-US" dirty="0"/>
              <a:t>( </a:t>
            </a:r>
            <a:r>
              <a:rPr lang="en-US" dirty="0" err="1"/>
              <a:t>irCode</a:t>
            </a:r>
            <a:r>
              <a:rPr lang="en-US" dirty="0"/>
              <a:t>);</a:t>
            </a:r>
          </a:p>
          <a:p>
            <a:r>
              <a:rPr lang="en-US" dirty="0"/>
              <a:t>        break;</a:t>
            </a:r>
          </a:p>
          <a:p>
            <a:r>
              <a:rPr lang="en-US" dirty="0"/>
              <a:t>      case '2':</a:t>
            </a:r>
          </a:p>
          <a:p>
            <a:r>
              <a:rPr lang="en-US" dirty="0"/>
              <a:t>        </a:t>
            </a:r>
            <a:r>
              <a:rPr lang="en-US" dirty="0" err="1"/>
              <a:t>Serial.println</a:t>
            </a:r>
            <a:r>
              <a:rPr lang="en-US" dirty="0"/>
              <a:t>("MTV 2");</a:t>
            </a:r>
          </a:p>
          <a:p>
            <a:r>
              <a:rPr lang="en-US" dirty="0"/>
              <a:t>        </a:t>
            </a:r>
            <a:r>
              <a:rPr lang="en-US" dirty="0" err="1"/>
              <a:t>goto_BBC</a:t>
            </a:r>
            <a:r>
              <a:rPr lang="en-US" dirty="0"/>
              <a:t>(); </a:t>
            </a:r>
          </a:p>
          <a:p>
            <a:r>
              <a:rPr lang="en-US" dirty="0"/>
              <a:t>        break;</a:t>
            </a:r>
          </a:p>
          <a:p>
            <a:r>
              <a:rPr lang="en-US" dirty="0"/>
              <a:t>      case '3':</a:t>
            </a:r>
          </a:p>
          <a:p>
            <a:r>
              <a:rPr lang="en-US" dirty="0"/>
              <a:t>        </a:t>
            </a:r>
            <a:r>
              <a:rPr lang="en-US" dirty="0" err="1"/>
              <a:t>Serial.println</a:t>
            </a:r>
            <a:r>
              <a:rPr lang="en-US" dirty="0"/>
              <a:t>("MTV 3");</a:t>
            </a:r>
          </a:p>
          <a:p>
            <a:r>
              <a:rPr lang="en-US" dirty="0"/>
              <a:t>        </a:t>
            </a:r>
            <a:r>
              <a:rPr lang="en-US" dirty="0" err="1"/>
              <a:t>irCode</a:t>
            </a:r>
            <a:r>
              <a:rPr lang="en-US" dirty="0"/>
              <a:t> = LGTV_VOL_UP; </a:t>
            </a:r>
            <a:r>
              <a:rPr lang="en-US" dirty="0" err="1"/>
              <a:t>send_IR_code</a:t>
            </a:r>
            <a:r>
              <a:rPr lang="en-US" dirty="0"/>
              <a:t>( </a:t>
            </a:r>
            <a:r>
              <a:rPr lang="en-US" dirty="0" err="1"/>
              <a:t>irCode</a:t>
            </a:r>
            <a:r>
              <a:rPr lang="en-US" dirty="0"/>
              <a:t>); //LGTV_VOL_UP</a:t>
            </a:r>
          </a:p>
          <a:p>
            <a:r>
              <a:rPr lang="en-US" dirty="0"/>
              <a:t>        break;</a:t>
            </a:r>
          </a:p>
          <a:p>
            <a:r>
              <a:rPr lang="en-US" dirty="0"/>
              <a:t>      case '4':</a:t>
            </a:r>
          </a:p>
          <a:p>
            <a:r>
              <a:rPr lang="en-US" dirty="0"/>
              <a:t>        </a:t>
            </a:r>
            <a:r>
              <a:rPr lang="en-US" dirty="0" err="1"/>
              <a:t>Serial.println</a:t>
            </a:r>
            <a:r>
              <a:rPr lang="en-US" dirty="0"/>
              <a:t>("LGTV 4");</a:t>
            </a:r>
          </a:p>
          <a:p>
            <a:r>
              <a:rPr lang="en-US" dirty="0"/>
              <a:t>        </a:t>
            </a:r>
            <a:r>
              <a:rPr lang="en-US" dirty="0" err="1"/>
              <a:t>irCode</a:t>
            </a:r>
            <a:r>
              <a:rPr lang="en-US" dirty="0"/>
              <a:t> = MTS_LEFT; </a:t>
            </a:r>
            <a:r>
              <a:rPr lang="en-US" dirty="0" err="1"/>
              <a:t>send_IR_code</a:t>
            </a:r>
            <a:r>
              <a:rPr lang="en-US" dirty="0"/>
              <a:t>(</a:t>
            </a:r>
            <a:r>
              <a:rPr lang="en-US" dirty="0" err="1"/>
              <a:t>irCode</a:t>
            </a:r>
            <a:r>
              <a:rPr lang="en-US" dirty="0"/>
              <a:t>);</a:t>
            </a:r>
          </a:p>
          <a:p>
            <a:r>
              <a:rPr lang="en-US" dirty="0"/>
              <a:t>        break;</a:t>
            </a:r>
          </a:p>
          <a:p>
            <a:r>
              <a:rPr lang="en-US" dirty="0"/>
              <a:t>      case '5':</a:t>
            </a:r>
          </a:p>
          <a:p>
            <a:r>
              <a:rPr lang="en-US" dirty="0"/>
              <a:t>        </a:t>
            </a:r>
            <a:r>
              <a:rPr lang="en-US" dirty="0" err="1"/>
              <a:t>Serial.println</a:t>
            </a:r>
            <a:r>
              <a:rPr lang="en-US" dirty="0"/>
              <a:t>("LGTV 5");</a:t>
            </a:r>
          </a:p>
          <a:p>
            <a:r>
              <a:rPr lang="en-US" dirty="0"/>
              <a:t>        </a:t>
            </a:r>
            <a:r>
              <a:rPr lang="en-US" dirty="0" err="1"/>
              <a:t>irCode</a:t>
            </a:r>
            <a:r>
              <a:rPr lang="en-US" dirty="0"/>
              <a:t> = MTS_OK; </a:t>
            </a:r>
            <a:r>
              <a:rPr lang="en-US" dirty="0" err="1"/>
              <a:t>send_IR_code</a:t>
            </a:r>
            <a:r>
              <a:rPr lang="en-US" dirty="0"/>
              <a:t>(</a:t>
            </a:r>
            <a:r>
              <a:rPr lang="en-US" dirty="0" err="1"/>
              <a:t>irCode</a:t>
            </a:r>
            <a:r>
              <a:rPr lang="en-US" dirty="0"/>
              <a:t>);</a:t>
            </a:r>
          </a:p>
          <a:p>
            <a:r>
              <a:rPr lang="en-US" dirty="0"/>
              <a:t>        break;</a:t>
            </a:r>
          </a:p>
          <a:p>
            <a:r>
              <a:rPr lang="en-US" dirty="0"/>
              <a:t>      case '6':</a:t>
            </a:r>
          </a:p>
          <a:p>
            <a:r>
              <a:rPr lang="en-US" dirty="0"/>
              <a:t>        </a:t>
            </a:r>
            <a:r>
              <a:rPr lang="en-US" dirty="0" err="1"/>
              <a:t>Serial.println</a:t>
            </a:r>
            <a:r>
              <a:rPr lang="en-US" dirty="0"/>
              <a:t>("LGTV 6");</a:t>
            </a:r>
          </a:p>
          <a:p>
            <a:r>
              <a:rPr lang="en-US" dirty="0"/>
              <a:t>        </a:t>
            </a:r>
            <a:r>
              <a:rPr lang="en-US" dirty="0" err="1"/>
              <a:t>irCode</a:t>
            </a:r>
            <a:r>
              <a:rPr lang="en-US" dirty="0"/>
              <a:t> = MTS_RIGHT; </a:t>
            </a:r>
            <a:r>
              <a:rPr lang="en-US" dirty="0" err="1"/>
              <a:t>send_IR_code</a:t>
            </a:r>
            <a:r>
              <a:rPr lang="en-US" dirty="0"/>
              <a:t>(</a:t>
            </a:r>
            <a:r>
              <a:rPr lang="en-US" dirty="0" err="1"/>
              <a:t>irCode</a:t>
            </a:r>
            <a:r>
              <a:rPr lang="en-US" dirty="0"/>
              <a:t>);</a:t>
            </a:r>
          </a:p>
          <a:p>
            <a:r>
              <a:rPr lang="en-US" dirty="0"/>
              <a:t>        break;</a:t>
            </a:r>
          </a:p>
          <a:p>
            <a:r>
              <a:rPr lang="en-US" dirty="0"/>
              <a:t>      case '7':</a:t>
            </a:r>
          </a:p>
          <a:p>
            <a:r>
              <a:rPr lang="en-US" dirty="0"/>
              <a:t>        </a:t>
            </a:r>
            <a:r>
              <a:rPr lang="en-US" dirty="0" err="1"/>
              <a:t>Serial.println</a:t>
            </a:r>
            <a:r>
              <a:rPr lang="en-US" dirty="0"/>
              <a:t>("LGTV 7");</a:t>
            </a:r>
          </a:p>
          <a:p>
            <a:r>
              <a:rPr lang="en-US" dirty="0"/>
              <a:t>        </a:t>
            </a:r>
            <a:r>
              <a:rPr lang="en-US" dirty="0" err="1"/>
              <a:t>irCode</a:t>
            </a:r>
            <a:r>
              <a:rPr lang="en-US" dirty="0"/>
              <a:t> = LGTV_VOL_DOWN; </a:t>
            </a:r>
            <a:r>
              <a:rPr lang="en-US" dirty="0" err="1"/>
              <a:t>send_IR_code</a:t>
            </a:r>
            <a:r>
              <a:rPr lang="en-US" dirty="0"/>
              <a:t>( </a:t>
            </a:r>
            <a:r>
              <a:rPr lang="en-US" dirty="0" err="1"/>
              <a:t>irCode</a:t>
            </a:r>
            <a:r>
              <a:rPr lang="en-US" dirty="0"/>
              <a:t>); //LGTV_VOL_DOWN</a:t>
            </a:r>
          </a:p>
          <a:p>
            <a:r>
              <a:rPr lang="en-US" dirty="0"/>
              <a:t>        break;</a:t>
            </a:r>
          </a:p>
          <a:p>
            <a:r>
              <a:rPr lang="en-US" dirty="0"/>
              <a:t>      case '8':</a:t>
            </a:r>
          </a:p>
          <a:p>
            <a:r>
              <a:rPr lang="en-US" dirty="0"/>
              <a:t>        </a:t>
            </a:r>
            <a:r>
              <a:rPr lang="en-US" dirty="0" err="1"/>
              <a:t>Serial.println</a:t>
            </a:r>
            <a:r>
              <a:rPr lang="en-US" dirty="0"/>
              <a:t>("LGTV 8");</a:t>
            </a:r>
          </a:p>
          <a:p>
            <a:r>
              <a:rPr lang="en-US" dirty="0"/>
              <a:t>        </a:t>
            </a:r>
            <a:r>
              <a:rPr lang="en-US" dirty="0" err="1"/>
              <a:t>irCode</a:t>
            </a:r>
            <a:r>
              <a:rPr lang="en-US" dirty="0"/>
              <a:t> = MTS_HOME; </a:t>
            </a:r>
            <a:r>
              <a:rPr lang="en-US" dirty="0" err="1"/>
              <a:t>send_IR_code</a:t>
            </a:r>
            <a:r>
              <a:rPr lang="en-US" dirty="0"/>
              <a:t>(</a:t>
            </a:r>
            <a:r>
              <a:rPr lang="en-US" dirty="0" err="1"/>
              <a:t>irCode</a:t>
            </a:r>
            <a:r>
              <a:rPr lang="en-US" dirty="0"/>
              <a:t>);</a:t>
            </a:r>
          </a:p>
          <a:p>
            <a:r>
              <a:rPr lang="en-US" dirty="0"/>
              <a:t>        break;</a:t>
            </a:r>
          </a:p>
          <a:p>
            <a:r>
              <a:rPr lang="en-US" dirty="0"/>
              <a:t>      case '9':</a:t>
            </a:r>
          </a:p>
          <a:p>
            <a:r>
              <a:rPr lang="en-US" dirty="0"/>
              <a:t>        </a:t>
            </a:r>
            <a:r>
              <a:rPr lang="en-US" dirty="0" err="1"/>
              <a:t>Serial.println</a:t>
            </a:r>
            <a:r>
              <a:rPr lang="en-US" dirty="0"/>
              <a:t>("LGTV 9");</a:t>
            </a:r>
          </a:p>
          <a:p>
            <a:r>
              <a:rPr lang="en-US" dirty="0"/>
              <a:t>        </a:t>
            </a:r>
            <a:r>
              <a:rPr lang="en-US" dirty="0" err="1"/>
              <a:t>irCode</a:t>
            </a:r>
            <a:r>
              <a:rPr lang="en-US" dirty="0"/>
              <a:t> = MTS_DOWN; </a:t>
            </a:r>
            <a:r>
              <a:rPr lang="en-US" dirty="0" err="1"/>
              <a:t>send_IR_code</a:t>
            </a:r>
            <a:r>
              <a:rPr lang="en-US" dirty="0"/>
              <a:t>(</a:t>
            </a:r>
            <a:r>
              <a:rPr lang="en-US" dirty="0" err="1"/>
              <a:t>irCode</a:t>
            </a:r>
            <a:r>
              <a:rPr lang="en-US" dirty="0"/>
              <a:t>);</a:t>
            </a:r>
          </a:p>
          <a:p>
            <a:r>
              <a:rPr lang="en-US" dirty="0"/>
              <a:t>        break;</a:t>
            </a:r>
          </a:p>
          <a:p>
            <a:r>
              <a:rPr lang="en-US" dirty="0"/>
              <a:t>      case 'A':</a:t>
            </a:r>
          </a:p>
          <a:p>
            <a:r>
              <a:rPr lang="en-US" dirty="0"/>
              <a:t>        </a:t>
            </a:r>
            <a:r>
              <a:rPr lang="en-US" dirty="0" err="1"/>
              <a:t>Serial.println</a:t>
            </a:r>
            <a:r>
              <a:rPr lang="en-US" dirty="0"/>
              <a:t>("LGTV A");</a:t>
            </a:r>
          </a:p>
          <a:p>
            <a:r>
              <a:rPr lang="en-US" dirty="0"/>
              <a:t>        </a:t>
            </a:r>
            <a:r>
              <a:rPr lang="en-US" dirty="0" err="1"/>
              <a:t>irCode</a:t>
            </a:r>
            <a:r>
              <a:rPr lang="en-US" dirty="0"/>
              <a:t> = MTS_RETURN; </a:t>
            </a:r>
            <a:r>
              <a:rPr lang="en-US" dirty="0" err="1"/>
              <a:t>send_IR_code</a:t>
            </a:r>
            <a:r>
              <a:rPr lang="en-US" dirty="0"/>
              <a:t>(</a:t>
            </a:r>
            <a:r>
              <a:rPr lang="en-US" dirty="0" err="1"/>
              <a:t>irCode</a:t>
            </a:r>
            <a:r>
              <a:rPr lang="en-US" dirty="0"/>
              <a:t>);</a:t>
            </a:r>
          </a:p>
          <a:p>
            <a:r>
              <a:rPr lang="en-US" dirty="0"/>
              <a:t>        break;</a:t>
            </a:r>
          </a:p>
          <a:p>
            <a:r>
              <a:rPr lang="en-US" dirty="0"/>
              <a:t>      case 'B':</a:t>
            </a:r>
          </a:p>
          <a:p>
            <a:r>
              <a:rPr lang="en-US" dirty="0"/>
              <a:t>        </a:t>
            </a:r>
            <a:r>
              <a:rPr lang="en-US" dirty="0" err="1"/>
              <a:t>Serial.println</a:t>
            </a:r>
            <a:r>
              <a:rPr lang="en-US" dirty="0"/>
              <a:t>("LGTV B");</a:t>
            </a:r>
          </a:p>
          <a:p>
            <a:r>
              <a:rPr lang="en-US" dirty="0"/>
              <a:t>        </a:t>
            </a:r>
            <a:r>
              <a:rPr lang="en-US" dirty="0" err="1"/>
              <a:t>irCode</a:t>
            </a:r>
            <a:r>
              <a:rPr lang="en-US" dirty="0"/>
              <a:t> = MTS_INFO; </a:t>
            </a:r>
            <a:r>
              <a:rPr lang="en-US" dirty="0" err="1"/>
              <a:t>send_IR_code</a:t>
            </a:r>
            <a:r>
              <a:rPr lang="en-US" dirty="0"/>
              <a:t>(</a:t>
            </a:r>
            <a:r>
              <a:rPr lang="en-US" dirty="0" err="1"/>
              <a:t>irCode</a:t>
            </a:r>
            <a:r>
              <a:rPr lang="en-US" dirty="0"/>
              <a:t>);</a:t>
            </a:r>
          </a:p>
          <a:p>
            <a:r>
              <a:rPr lang="en-US" dirty="0"/>
              <a:t>        break;</a:t>
            </a:r>
          </a:p>
          <a:p>
            <a:r>
              <a:rPr lang="en-US" dirty="0"/>
              <a:t>      case 'C':</a:t>
            </a:r>
          </a:p>
          <a:p>
            <a:r>
              <a:rPr lang="en-US" dirty="0"/>
              <a:t>        </a:t>
            </a:r>
            <a:r>
              <a:rPr lang="en-US" dirty="0" err="1"/>
              <a:t>Serial.println</a:t>
            </a:r>
            <a:r>
              <a:rPr lang="en-US" dirty="0"/>
              <a:t>("LGTV C");</a:t>
            </a:r>
          </a:p>
          <a:p>
            <a:r>
              <a:rPr lang="en-US" dirty="0"/>
              <a:t>       </a:t>
            </a:r>
            <a:r>
              <a:rPr lang="en-US" dirty="0" err="1"/>
              <a:t>goto_CANTONESE</a:t>
            </a:r>
            <a:r>
              <a:rPr lang="en-US" dirty="0"/>
              <a:t>();</a:t>
            </a:r>
          </a:p>
          <a:p>
            <a:r>
              <a:rPr lang="en-US" dirty="0"/>
              <a:t>        break;</a:t>
            </a:r>
          </a:p>
          <a:p>
            <a:r>
              <a:rPr lang="en-US" dirty="0"/>
              <a:t>      case 'D':</a:t>
            </a:r>
          </a:p>
          <a:p>
            <a:r>
              <a:rPr lang="en-US" dirty="0"/>
              <a:t>        </a:t>
            </a:r>
            <a:r>
              <a:rPr lang="en-US" dirty="0" err="1"/>
              <a:t>Serial.println</a:t>
            </a:r>
            <a:r>
              <a:rPr lang="en-US" dirty="0"/>
              <a:t>("LGTV D");</a:t>
            </a:r>
          </a:p>
          <a:p>
            <a:r>
              <a:rPr lang="en-US" dirty="0"/>
              <a:t>        </a:t>
            </a:r>
            <a:r>
              <a:rPr lang="en-US" dirty="0" err="1"/>
              <a:t>goto_MAIYAR</a:t>
            </a:r>
            <a:r>
              <a:rPr lang="en-US" dirty="0"/>
              <a:t>();</a:t>
            </a:r>
          </a:p>
          <a:p>
            <a:r>
              <a:rPr lang="en-US" dirty="0"/>
              <a:t>        break;</a:t>
            </a:r>
          </a:p>
          <a:p>
            <a:r>
              <a:rPr lang="en-US" dirty="0"/>
              <a:t>      case 'E':</a:t>
            </a:r>
          </a:p>
          <a:p>
            <a:r>
              <a:rPr lang="en-US" dirty="0"/>
              <a:t>        </a:t>
            </a:r>
            <a:r>
              <a:rPr lang="en-US" dirty="0" err="1"/>
              <a:t>Serial.println</a:t>
            </a:r>
            <a:r>
              <a:rPr lang="en-US" dirty="0"/>
              <a:t>("LGTV E");</a:t>
            </a:r>
          </a:p>
          <a:p>
            <a:r>
              <a:rPr lang="en-US" dirty="0"/>
              <a:t>       </a:t>
            </a:r>
            <a:r>
              <a:rPr lang="en-US" dirty="0" err="1"/>
              <a:t>goto_NHK</a:t>
            </a:r>
            <a:r>
              <a:rPr lang="en-US" dirty="0"/>
              <a:t>();</a:t>
            </a:r>
          </a:p>
          <a:p>
            <a:r>
              <a:rPr lang="en-US" dirty="0"/>
              <a:t>        break;</a:t>
            </a:r>
          </a:p>
          <a:p>
            <a:r>
              <a:rPr lang="en-US" dirty="0"/>
              <a:t>      case 'F':</a:t>
            </a:r>
          </a:p>
          <a:p>
            <a:r>
              <a:rPr lang="en-US" dirty="0"/>
              <a:t>        </a:t>
            </a:r>
            <a:r>
              <a:rPr lang="en-US" dirty="0" err="1"/>
              <a:t>Serial.println</a:t>
            </a:r>
            <a:r>
              <a:rPr lang="en-US" dirty="0"/>
              <a:t>("LGTV F");</a:t>
            </a:r>
          </a:p>
          <a:p>
            <a:r>
              <a:rPr lang="en-US" dirty="0"/>
              <a:t>        </a:t>
            </a:r>
            <a:r>
              <a:rPr lang="en-US" dirty="0" err="1"/>
              <a:t>goto_FRANCE</a:t>
            </a:r>
            <a:r>
              <a:rPr lang="en-US" dirty="0"/>
              <a:t>();</a:t>
            </a:r>
          </a:p>
          <a:p>
            <a:r>
              <a:rPr lang="en-US" dirty="0"/>
              <a:t>        break;</a:t>
            </a:r>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endParaRPr lang="en-US" dirty="0"/>
          </a:p>
          <a:p>
            <a:endParaRPr lang="en-US" dirty="0"/>
          </a:p>
          <a:p>
            <a:r>
              <a:rPr lang="en-US" dirty="0"/>
              <a:t>////////////////////////////////////////////////////////////////</a:t>
            </a:r>
          </a:p>
          <a:p>
            <a:r>
              <a:rPr lang="en-US" dirty="0"/>
              <a:t>void </a:t>
            </a:r>
            <a:r>
              <a:rPr lang="en-US" dirty="0" err="1"/>
              <a:t>check_keypad_send_IR_code_OTHERS</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'0':</a:t>
            </a:r>
          </a:p>
          <a:p>
            <a:r>
              <a:rPr lang="en-US" dirty="0"/>
              <a:t>        </a:t>
            </a:r>
            <a:r>
              <a:rPr lang="en-US" dirty="0" err="1"/>
              <a:t>Serial.println</a:t>
            </a:r>
            <a:r>
              <a:rPr lang="en-US" dirty="0"/>
              <a:t>("OTHERS 0");</a:t>
            </a:r>
          </a:p>
          <a:p>
            <a:r>
              <a:rPr lang="en-US" dirty="0"/>
              <a:t>        </a:t>
            </a:r>
            <a:r>
              <a:rPr lang="en-US" dirty="0" err="1"/>
              <a:t>irCode</a:t>
            </a:r>
            <a:r>
              <a:rPr lang="en-US" dirty="0"/>
              <a:t> = B17_00; </a:t>
            </a:r>
            <a:r>
              <a:rPr lang="en-US" dirty="0" err="1"/>
              <a:t>send_IR_code</a:t>
            </a:r>
            <a:r>
              <a:rPr lang="en-US" dirty="0"/>
              <a:t>( </a:t>
            </a:r>
            <a:r>
              <a:rPr lang="en-US" dirty="0" err="1"/>
              <a:t>irCode</a:t>
            </a:r>
            <a:r>
              <a:rPr lang="en-US" dirty="0"/>
              <a:t>);</a:t>
            </a:r>
          </a:p>
          <a:p>
            <a:r>
              <a:rPr lang="en-US" dirty="0"/>
              <a:t>        break;</a:t>
            </a:r>
          </a:p>
          <a:p>
            <a:r>
              <a:rPr lang="en-US" dirty="0"/>
              <a:t>      case '1':</a:t>
            </a:r>
          </a:p>
          <a:p>
            <a:r>
              <a:rPr lang="en-US" dirty="0"/>
              <a:t>        </a:t>
            </a:r>
            <a:r>
              <a:rPr lang="en-US" dirty="0" err="1"/>
              <a:t>Serial.println</a:t>
            </a:r>
            <a:r>
              <a:rPr lang="en-US" dirty="0"/>
              <a:t>("OTHERS 1");</a:t>
            </a:r>
          </a:p>
          <a:p>
            <a:r>
              <a:rPr lang="en-US" dirty="0"/>
              <a:t>        </a:t>
            </a:r>
            <a:r>
              <a:rPr lang="en-US" dirty="0" err="1"/>
              <a:t>irCode</a:t>
            </a:r>
            <a:r>
              <a:rPr lang="en-US" dirty="0"/>
              <a:t> = B17_01; </a:t>
            </a:r>
            <a:r>
              <a:rPr lang="en-US" dirty="0" err="1"/>
              <a:t>send_IR_code</a:t>
            </a:r>
            <a:r>
              <a:rPr lang="en-US" dirty="0"/>
              <a:t>( </a:t>
            </a:r>
            <a:r>
              <a:rPr lang="en-US" dirty="0" err="1"/>
              <a:t>irCode</a:t>
            </a:r>
            <a:r>
              <a:rPr lang="en-US" dirty="0"/>
              <a:t>);</a:t>
            </a:r>
          </a:p>
          <a:p>
            <a:r>
              <a:rPr lang="en-US" dirty="0"/>
              <a:t>        break;</a:t>
            </a:r>
          </a:p>
          <a:p>
            <a:r>
              <a:rPr lang="en-US" dirty="0"/>
              <a:t>      case '2':</a:t>
            </a:r>
          </a:p>
          <a:p>
            <a:r>
              <a:rPr lang="en-US" dirty="0"/>
              <a:t>        </a:t>
            </a:r>
            <a:r>
              <a:rPr lang="en-US" dirty="0" err="1"/>
              <a:t>Serial.println</a:t>
            </a:r>
            <a:r>
              <a:rPr lang="en-US" dirty="0"/>
              <a:t>("OTHERS 2");</a:t>
            </a:r>
          </a:p>
          <a:p>
            <a:r>
              <a:rPr lang="en-US" dirty="0"/>
              <a:t>        </a:t>
            </a:r>
            <a:r>
              <a:rPr lang="en-US" dirty="0" err="1"/>
              <a:t>irCode</a:t>
            </a:r>
            <a:r>
              <a:rPr lang="en-US" dirty="0"/>
              <a:t> = B17_02;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Serial.println</a:t>
            </a:r>
            <a:r>
              <a:rPr lang="en-US" dirty="0"/>
              <a:t>("OTHERS 3");</a:t>
            </a:r>
          </a:p>
          <a:p>
            <a:r>
              <a:rPr lang="en-US" dirty="0"/>
              <a:t>        </a:t>
            </a:r>
            <a:r>
              <a:rPr lang="en-US" dirty="0" err="1"/>
              <a:t>irCode</a:t>
            </a:r>
            <a:r>
              <a:rPr lang="en-US" dirty="0"/>
              <a:t> = B17_03; </a:t>
            </a:r>
            <a:r>
              <a:rPr lang="en-US" dirty="0" err="1"/>
              <a:t>send_IR_code</a:t>
            </a:r>
            <a:r>
              <a:rPr lang="en-US" dirty="0"/>
              <a:t>( </a:t>
            </a:r>
            <a:r>
              <a:rPr lang="en-US" dirty="0" err="1"/>
              <a:t>irCode</a:t>
            </a:r>
            <a:r>
              <a:rPr lang="en-US" dirty="0"/>
              <a:t>);</a:t>
            </a:r>
          </a:p>
          <a:p>
            <a:r>
              <a:rPr lang="en-US" dirty="0"/>
              <a:t>        break;</a:t>
            </a:r>
          </a:p>
          <a:p>
            <a:r>
              <a:rPr lang="en-US" dirty="0"/>
              <a:t>      case '4':</a:t>
            </a:r>
          </a:p>
          <a:p>
            <a:r>
              <a:rPr lang="en-US" dirty="0"/>
              <a:t>        </a:t>
            </a:r>
            <a:r>
              <a:rPr lang="en-US" dirty="0" err="1"/>
              <a:t>Serial.println</a:t>
            </a:r>
            <a:r>
              <a:rPr lang="en-US" dirty="0"/>
              <a:t>("OTHERS 4");</a:t>
            </a:r>
          </a:p>
          <a:p>
            <a:r>
              <a:rPr lang="en-US" dirty="0"/>
              <a:t>        </a:t>
            </a:r>
            <a:r>
              <a:rPr lang="en-US" dirty="0" err="1"/>
              <a:t>goto_BBC</a:t>
            </a:r>
            <a:r>
              <a:rPr lang="en-US" dirty="0"/>
              <a:t>();</a:t>
            </a:r>
          </a:p>
          <a:p>
            <a:r>
              <a:rPr lang="en-US" dirty="0"/>
              <a:t>        break;</a:t>
            </a:r>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r>
              <a:rPr lang="en-US" dirty="0"/>
              <a:t>//**************************************************</a:t>
            </a:r>
          </a:p>
          <a:p>
            <a:r>
              <a:rPr lang="en-US" dirty="0"/>
              <a:t>////////////////////////////////////////////////////////</a:t>
            </a:r>
          </a:p>
          <a:p>
            <a:r>
              <a:rPr lang="en-US" dirty="0"/>
              <a:t>void </a:t>
            </a:r>
            <a:r>
              <a:rPr lang="en-US" dirty="0" err="1"/>
              <a:t>goto_BBC</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delay(10000);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11;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a:p>
            <a:r>
              <a:rPr lang="en-US" dirty="0"/>
              <a:t>////////////////////////////////////////////////////////</a:t>
            </a:r>
          </a:p>
          <a:p>
            <a:r>
              <a:rPr lang="en-US" dirty="0"/>
              <a:t>void </a:t>
            </a:r>
            <a:r>
              <a:rPr lang="en-US" dirty="0" err="1"/>
              <a:t>goto_CANTONESE</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delay(10000);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5;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goto_MAIYAR</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delay(10000);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6;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a:p>
            <a:r>
              <a:rPr lang="en-US" dirty="0"/>
              <a:t>////////////////////////////////////////////////////////</a:t>
            </a:r>
          </a:p>
          <a:p>
            <a:r>
              <a:rPr lang="en-US" dirty="0"/>
              <a:t>void </a:t>
            </a:r>
            <a:r>
              <a:rPr lang="en-US" dirty="0" err="1"/>
              <a:t>goto_NHK</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delay(10000);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9;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goto_FRANCE</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delay(10000);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7;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delay(500);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a:t>}</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59</a:t>
            </a:fld>
            <a:endParaRPr lang="en-US"/>
          </a:p>
        </p:txBody>
      </p:sp>
    </p:spTree>
    <p:extLst>
      <p:ext uri="{BB962C8B-B14F-4D97-AF65-F5344CB8AC3E}">
        <p14:creationId xmlns:p14="http://schemas.microsoft.com/office/powerpoint/2010/main" val="79448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Overview of experiments in stem2.ppt</a:t>
            </a:r>
          </a:p>
        </p:txBody>
      </p:sp>
      <p:sp>
        <p:nvSpPr>
          <p:cNvPr id="3" name="Content Placeholder 2"/>
          <p:cNvSpPr>
            <a:spLocks noGrp="1"/>
          </p:cNvSpPr>
          <p:nvPr>
            <p:ph idx="1"/>
          </p:nvPr>
        </p:nvSpPr>
        <p:spPr/>
        <p:txBody>
          <a:bodyPr>
            <a:normAutofit fontScale="25000" lnSpcReduction="20000"/>
          </a:bodyPr>
          <a:lstStyle/>
          <a:p>
            <a:r>
              <a:rPr lang="en-US" dirty="0"/>
              <a:t>Test2.1: LED blink</a:t>
            </a:r>
          </a:p>
          <a:p>
            <a:r>
              <a:rPr lang="en-US" dirty="0"/>
              <a:t>Test2.2: PWM control LED lighting, serial interface, echoing</a:t>
            </a:r>
          </a:p>
          <a:p>
            <a:r>
              <a:rPr lang="en-US" dirty="0"/>
              <a:t>Test2.3: Temperature sensing</a:t>
            </a:r>
          </a:p>
          <a:p>
            <a:r>
              <a:rPr lang="en-US" dirty="0"/>
              <a:t>Test2.4: LCD display</a:t>
            </a:r>
          </a:p>
          <a:p>
            <a:r>
              <a:rPr lang="en-US" dirty="0"/>
              <a:t>Test2.5: LCD display of humidify and temperature</a:t>
            </a:r>
          </a:p>
          <a:p>
            <a:r>
              <a:rPr lang="en-US" dirty="0"/>
              <a:t>Test2.5: Humidify and temperature sensors </a:t>
            </a:r>
          </a:p>
          <a:p>
            <a:r>
              <a:rPr lang="en-US" dirty="0"/>
              <a:t>Test2.6: servo motor --use PC-python to control servo motor</a:t>
            </a:r>
          </a:p>
          <a:p>
            <a:r>
              <a:rPr lang="en-US" dirty="0"/>
              <a:t>Test2.7: Stepping motor</a:t>
            </a:r>
          </a:p>
          <a:p>
            <a:r>
              <a:rPr lang="en-US" dirty="0"/>
              <a:t>Test2.8: LDR Light dependent resistor </a:t>
            </a:r>
          </a:p>
          <a:p>
            <a:r>
              <a:rPr lang="en-US" dirty="0"/>
              <a:t>Test2.9: RTC Real time clock</a:t>
            </a:r>
          </a:p>
          <a:p>
            <a:r>
              <a:rPr lang="en-US" dirty="0"/>
              <a:t>Test2.10: RFID</a:t>
            </a:r>
          </a:p>
          <a:p>
            <a:r>
              <a:rPr lang="en-US" dirty="0"/>
              <a:t>Test2.11: test11_IRremote_relay</a:t>
            </a:r>
          </a:p>
          <a:p>
            <a:r>
              <a:rPr lang="en-US" dirty="0"/>
              <a:t>Test2.12: L298 H-bridge drives 2 Direct Current D.C. motors</a:t>
            </a:r>
          </a:p>
          <a:p>
            <a:r>
              <a:rPr lang="en-US" dirty="0"/>
              <a:t>Test2.13: 2-axis Gyroscope</a:t>
            </a:r>
          </a:p>
          <a:p>
            <a:r>
              <a:rPr lang="en-US" dirty="0"/>
              <a:t>Test2.14: self balance robot,  test14_self_bal.ino</a:t>
            </a:r>
          </a:p>
          <a:p>
            <a:r>
              <a:rPr lang="en-US" dirty="0"/>
              <a:t>Test2.15: </a:t>
            </a:r>
            <a:r>
              <a:rPr lang="en-US" dirty="0" err="1"/>
              <a:t>clap_sound_detection</a:t>
            </a:r>
            <a:endParaRPr lang="en-US" dirty="0"/>
          </a:p>
          <a:p>
            <a:r>
              <a:rPr lang="en-US" dirty="0"/>
              <a:t>Test2.16: Ultrasonic range sensor</a:t>
            </a:r>
          </a:p>
          <a:p>
            <a:r>
              <a:rPr lang="en-US" dirty="0"/>
              <a:t>Test2.17: IMU GY-801 IMU BMP180 ADXL345 </a:t>
            </a:r>
          </a:p>
          <a:p>
            <a:r>
              <a:rPr lang="en-US" dirty="0"/>
              <a:t>Test2.18: OLED display panel 0.96”  128x32</a:t>
            </a:r>
          </a:p>
          <a:p>
            <a:r>
              <a:rPr lang="en-US" dirty="0"/>
              <a:t>Test19: Keypad</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a:t>
            </a:fld>
            <a:endParaRPr lang="en-US"/>
          </a:p>
        </p:txBody>
      </p:sp>
    </p:spTree>
    <p:extLst>
      <p:ext uri="{BB962C8B-B14F-4D97-AF65-F5344CB8AC3E}">
        <p14:creationId xmlns:p14="http://schemas.microsoft.com/office/powerpoint/2010/main" val="2204865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195"/>
            <a:ext cx="7886700" cy="1325563"/>
          </a:xfrm>
        </p:spPr>
        <p:txBody>
          <a:bodyPr>
            <a:normAutofit/>
          </a:bodyPr>
          <a:lstStyle/>
          <a:p>
            <a:r>
              <a:rPr lang="en-US" sz="3600" dirty="0"/>
              <a:t>Test2.12: L298 H-bridge drives 2 Direct Current D.C. motors</a:t>
            </a:r>
          </a:p>
        </p:txBody>
      </p:sp>
      <p:sp>
        <p:nvSpPr>
          <p:cNvPr id="3" name="Content Placeholder 2"/>
          <p:cNvSpPr>
            <a:spLocks noGrp="1"/>
          </p:cNvSpPr>
          <p:nvPr>
            <p:ph idx="1"/>
          </p:nvPr>
        </p:nvSpPr>
        <p:spPr/>
        <p:txBody>
          <a:bodyPr/>
          <a:lstStyle/>
          <a:p>
            <a:r>
              <a:rPr lang="en-US" dirty="0" err="1"/>
              <a:t>H-bridge</a:t>
            </a:r>
            <a:r>
              <a:rPr lang="en-US" dirty="0" err="1">
                <a:sym typeface="Wingdings" panose="05000000000000000000" pitchFamily="2" charset="2"/>
              </a:rPr>
              <a:t></a:t>
            </a:r>
            <a:r>
              <a:rPr lang="en-US" dirty="0" err="1"/>
              <a:t>Arduino</a:t>
            </a:r>
            <a:endParaRPr lang="en-US" dirty="0"/>
          </a:p>
          <a:p>
            <a:r>
              <a:rPr lang="en-US" dirty="0" err="1"/>
              <a:t>int</a:t>
            </a:r>
            <a:r>
              <a:rPr lang="en-US" dirty="0"/>
              <a:t> ENA = 5;</a:t>
            </a:r>
          </a:p>
          <a:p>
            <a:r>
              <a:rPr lang="en-US" dirty="0" err="1"/>
              <a:t>int</a:t>
            </a:r>
            <a:r>
              <a:rPr lang="en-US" dirty="0"/>
              <a:t> IN1 = 6;</a:t>
            </a:r>
          </a:p>
          <a:p>
            <a:r>
              <a:rPr lang="en-US" dirty="0" err="1"/>
              <a:t>int</a:t>
            </a:r>
            <a:r>
              <a:rPr lang="en-US" dirty="0"/>
              <a:t> IN2 = 7;</a:t>
            </a:r>
          </a:p>
          <a:p>
            <a:r>
              <a:rPr lang="en-US" dirty="0" err="1"/>
              <a:t>int</a:t>
            </a:r>
            <a:r>
              <a:rPr lang="en-US" dirty="0"/>
              <a:t> IN3 = 8;</a:t>
            </a:r>
          </a:p>
          <a:p>
            <a:r>
              <a:rPr lang="en-US" dirty="0" err="1"/>
              <a:t>int</a:t>
            </a:r>
            <a:r>
              <a:rPr lang="en-US" dirty="0"/>
              <a:t> IN4 = 9;</a:t>
            </a:r>
          </a:p>
          <a:p>
            <a:r>
              <a:rPr lang="en-US" dirty="0" err="1"/>
              <a:t>int</a:t>
            </a:r>
            <a:r>
              <a:rPr lang="en-US" dirty="0"/>
              <a:t> ENB = 10;</a:t>
            </a:r>
          </a:p>
          <a:p>
            <a:pPr marL="0" indent="0">
              <a:buNone/>
            </a:pP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0" y="1363626"/>
            <a:ext cx="5181600" cy="4038600"/>
          </a:xfrm>
          <a:prstGeom prst="rect">
            <a:avLst/>
          </a:prstGeom>
        </p:spPr>
      </p:pic>
      <p:sp>
        <p:nvSpPr>
          <p:cNvPr id="7" name="TextBox 6"/>
          <p:cNvSpPr txBox="1"/>
          <p:nvPr/>
        </p:nvSpPr>
        <p:spPr>
          <a:xfrm>
            <a:off x="3645875" y="5712659"/>
            <a:ext cx="5059975" cy="369332"/>
          </a:xfrm>
          <a:prstGeom prst="rect">
            <a:avLst/>
          </a:prstGeom>
          <a:noFill/>
        </p:spPr>
        <p:txBody>
          <a:bodyPr wrap="none" rtlCol="0">
            <a:spAutoFit/>
          </a:bodyPr>
          <a:lstStyle/>
          <a:p>
            <a:r>
              <a:rPr lang="en-US" dirty="0">
                <a:hlinkClick r:id="rId3"/>
              </a:rPr>
              <a:t>https://www.youtube.com/watch?v=9W5S5nqRegU</a:t>
            </a:r>
            <a:endParaRPr lang="en-US" dirty="0"/>
          </a:p>
        </p:txBody>
      </p:sp>
      <p:sp>
        <p:nvSpPr>
          <p:cNvPr id="8" name="TextBox 7"/>
          <p:cNvSpPr txBox="1"/>
          <p:nvPr/>
        </p:nvSpPr>
        <p:spPr>
          <a:xfrm>
            <a:off x="8350041" y="2475914"/>
            <a:ext cx="864019" cy="646331"/>
          </a:xfrm>
          <a:prstGeom prst="rect">
            <a:avLst/>
          </a:prstGeom>
          <a:noFill/>
        </p:spPr>
        <p:txBody>
          <a:bodyPr wrap="none" rtlCol="0">
            <a:spAutoFit/>
          </a:bodyPr>
          <a:lstStyle/>
          <a:p>
            <a:pPr algn="r"/>
            <a:r>
              <a:rPr lang="en-US" dirty="0"/>
              <a:t>6V </a:t>
            </a:r>
          </a:p>
          <a:p>
            <a:pPr algn="r"/>
            <a:r>
              <a:rPr lang="en-US" dirty="0"/>
              <a:t>battery</a:t>
            </a:r>
          </a:p>
        </p:txBody>
      </p:sp>
      <p:sp>
        <p:nvSpPr>
          <p:cNvPr id="9" name="TextBox 8"/>
          <p:cNvSpPr txBox="1"/>
          <p:nvPr/>
        </p:nvSpPr>
        <p:spPr>
          <a:xfrm>
            <a:off x="8782050" y="2038237"/>
            <a:ext cx="300082" cy="646331"/>
          </a:xfrm>
          <a:prstGeom prst="rect">
            <a:avLst/>
          </a:prstGeom>
          <a:noFill/>
        </p:spPr>
        <p:txBody>
          <a:bodyPr wrap="none" rtlCol="0">
            <a:spAutoFit/>
          </a:bodyPr>
          <a:lstStyle/>
          <a:p>
            <a:r>
              <a:rPr lang="en-US" dirty="0"/>
              <a:t>-</a:t>
            </a:r>
          </a:p>
          <a:p>
            <a:r>
              <a:rPr lang="en-US" dirty="0"/>
              <a:t>+</a:t>
            </a:r>
          </a:p>
        </p:txBody>
      </p:sp>
      <p:sp>
        <p:nvSpPr>
          <p:cNvPr id="10" name="TextBox 9"/>
          <p:cNvSpPr txBox="1"/>
          <p:nvPr/>
        </p:nvSpPr>
        <p:spPr>
          <a:xfrm>
            <a:off x="5332399" y="1378215"/>
            <a:ext cx="2052806" cy="369332"/>
          </a:xfrm>
          <a:prstGeom prst="rect">
            <a:avLst/>
          </a:prstGeom>
          <a:noFill/>
        </p:spPr>
        <p:txBody>
          <a:bodyPr wrap="none" rtlCol="0">
            <a:spAutoFit/>
          </a:bodyPr>
          <a:lstStyle/>
          <a:p>
            <a:r>
              <a:rPr lang="en-US" dirty="0">
                <a:solidFill>
                  <a:srgbClr val="FF0000"/>
                </a:solidFill>
              </a:rPr>
              <a:t>Keep the 5V jumper</a:t>
            </a:r>
          </a:p>
        </p:txBody>
      </p:sp>
      <p:sp>
        <p:nvSpPr>
          <p:cNvPr id="11" name="Rectangle 10"/>
          <p:cNvSpPr/>
          <p:nvPr/>
        </p:nvSpPr>
        <p:spPr>
          <a:xfrm>
            <a:off x="7202658" y="3382926"/>
            <a:ext cx="15474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0" idx="2"/>
          </p:cNvCxnSpPr>
          <p:nvPr/>
        </p:nvCxnSpPr>
        <p:spPr>
          <a:xfrm>
            <a:off x="6358802" y="1747547"/>
            <a:ext cx="871992" cy="1516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202658" y="3247990"/>
            <a:ext cx="15474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625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687"/>
            <a:ext cx="7886700" cy="436732"/>
          </a:xfrm>
        </p:spPr>
        <p:txBody>
          <a:bodyPr>
            <a:normAutofit fontScale="90000"/>
          </a:bodyPr>
          <a:lstStyle/>
          <a:p>
            <a:r>
              <a:rPr lang="en-US" sz="3200" dirty="0"/>
              <a:t>L298 D.C. (direct current) motor driver</a:t>
            </a:r>
            <a:br>
              <a:rPr lang="en-US" sz="3200" dirty="0"/>
            </a:br>
            <a:r>
              <a:rPr lang="en-US" sz="3200" dirty="0"/>
              <a:t>test12_L298Hbridge.ino</a:t>
            </a:r>
          </a:p>
        </p:txBody>
      </p:sp>
      <p:sp>
        <p:nvSpPr>
          <p:cNvPr id="3" name="Content Placeholder 2"/>
          <p:cNvSpPr>
            <a:spLocks noGrp="1"/>
          </p:cNvSpPr>
          <p:nvPr>
            <p:ph sz="half" idx="1"/>
          </p:nvPr>
        </p:nvSpPr>
        <p:spPr>
          <a:xfrm>
            <a:off x="247943" y="787942"/>
            <a:ext cx="3886200" cy="5848301"/>
          </a:xfrm>
        </p:spPr>
        <p:txBody>
          <a:bodyPr>
            <a:normAutofit fontScale="47500" lnSpcReduction="20000"/>
          </a:bodyPr>
          <a:lstStyle/>
          <a:p>
            <a:r>
              <a:rPr lang="en-US" dirty="0"/>
              <a:t> </a:t>
            </a:r>
            <a:r>
              <a:rPr lang="en-US" sz="2900" dirty="0"/>
              <a:t>//modified </a:t>
            </a:r>
          </a:p>
          <a:p>
            <a:r>
              <a:rPr lang="en-US" sz="2900" dirty="0"/>
              <a:t>//from www.handsontec.com</a:t>
            </a:r>
          </a:p>
          <a:p>
            <a:r>
              <a:rPr lang="en-US" sz="2900" dirty="0"/>
              <a:t>//khwong</a:t>
            </a:r>
          </a:p>
          <a:p>
            <a:r>
              <a:rPr lang="en-US" sz="2900" dirty="0"/>
              <a:t>// Definitions Arduino pin</a:t>
            </a:r>
          </a:p>
          <a:p>
            <a:r>
              <a:rPr lang="en-US" sz="2900" dirty="0"/>
              <a:t>// connected to input H Bridge</a:t>
            </a:r>
          </a:p>
          <a:p>
            <a:r>
              <a:rPr lang="en-US" sz="2900" dirty="0" err="1"/>
              <a:t>int</a:t>
            </a:r>
            <a:r>
              <a:rPr lang="en-US" sz="2900" dirty="0"/>
              <a:t> ENA = 5;</a:t>
            </a:r>
          </a:p>
          <a:p>
            <a:r>
              <a:rPr lang="en-US" sz="2900" dirty="0" err="1"/>
              <a:t>int</a:t>
            </a:r>
            <a:r>
              <a:rPr lang="en-US" sz="2900" dirty="0"/>
              <a:t> IN1 = 6;</a:t>
            </a:r>
          </a:p>
          <a:p>
            <a:r>
              <a:rPr lang="en-US" sz="2900" dirty="0" err="1"/>
              <a:t>int</a:t>
            </a:r>
            <a:r>
              <a:rPr lang="en-US" sz="2900" dirty="0"/>
              <a:t> IN2 = 7;</a:t>
            </a:r>
          </a:p>
          <a:p>
            <a:r>
              <a:rPr lang="en-US" sz="2900" dirty="0" err="1"/>
              <a:t>int</a:t>
            </a:r>
            <a:r>
              <a:rPr lang="en-US" sz="2900" dirty="0"/>
              <a:t> IN3 = 8;</a:t>
            </a:r>
          </a:p>
          <a:p>
            <a:r>
              <a:rPr lang="en-US" sz="2900" dirty="0" err="1"/>
              <a:t>int</a:t>
            </a:r>
            <a:r>
              <a:rPr lang="en-US" sz="2900" dirty="0"/>
              <a:t> IN4 = 9;</a:t>
            </a:r>
          </a:p>
          <a:p>
            <a:r>
              <a:rPr lang="en-US" sz="2900" dirty="0" err="1"/>
              <a:t>int</a:t>
            </a:r>
            <a:r>
              <a:rPr lang="en-US" sz="2900" dirty="0"/>
              <a:t> ENB = 10;</a:t>
            </a:r>
          </a:p>
          <a:p>
            <a:r>
              <a:rPr lang="en-US" sz="2900" dirty="0"/>
              <a:t>void setup()</a:t>
            </a:r>
          </a:p>
          <a:p>
            <a:r>
              <a:rPr lang="en-US" sz="2900" dirty="0"/>
              <a:t>{</a:t>
            </a:r>
          </a:p>
          <a:p>
            <a:r>
              <a:rPr lang="en-US" sz="2900" dirty="0"/>
              <a:t>  // Set the output pins</a:t>
            </a:r>
          </a:p>
          <a:p>
            <a:r>
              <a:rPr lang="en-US" sz="2900" dirty="0"/>
              <a:t> // 5 www.handsontec.com</a:t>
            </a:r>
          </a:p>
          <a:p>
            <a:r>
              <a:rPr lang="en-US" sz="2900" dirty="0"/>
              <a:t>  </a:t>
            </a:r>
            <a:r>
              <a:rPr lang="en-US" sz="2900" dirty="0" err="1"/>
              <a:t>pinMode</a:t>
            </a:r>
            <a:r>
              <a:rPr lang="en-US" sz="2900" dirty="0"/>
              <a:t>(IN1, OUTPUT);</a:t>
            </a:r>
          </a:p>
          <a:p>
            <a:r>
              <a:rPr lang="en-US" sz="2900" dirty="0"/>
              <a:t>  </a:t>
            </a:r>
            <a:r>
              <a:rPr lang="en-US" sz="2900" dirty="0" err="1"/>
              <a:t>pinMode</a:t>
            </a:r>
            <a:r>
              <a:rPr lang="en-US" sz="2900" dirty="0"/>
              <a:t>(IN2, OUTPUT);</a:t>
            </a:r>
          </a:p>
          <a:p>
            <a:r>
              <a:rPr lang="en-US" sz="2900" dirty="0"/>
              <a:t>  </a:t>
            </a:r>
            <a:r>
              <a:rPr lang="en-US" sz="2900" dirty="0" err="1"/>
              <a:t>pinMode</a:t>
            </a:r>
            <a:r>
              <a:rPr lang="en-US" sz="2900" dirty="0"/>
              <a:t>(IN3, OUTPUT);</a:t>
            </a:r>
          </a:p>
          <a:p>
            <a:r>
              <a:rPr lang="en-US" sz="2900" dirty="0"/>
              <a:t>  </a:t>
            </a:r>
            <a:r>
              <a:rPr lang="en-US" sz="2900" dirty="0" err="1"/>
              <a:t>pinMode</a:t>
            </a:r>
            <a:r>
              <a:rPr lang="en-US" sz="2900" dirty="0"/>
              <a:t>(IN4, OUTPUT);</a:t>
            </a:r>
          </a:p>
          <a:p>
            <a:r>
              <a:rPr lang="en-US" sz="2900" dirty="0"/>
              <a:t>}</a:t>
            </a:r>
          </a:p>
          <a:p>
            <a:endParaRPr lang="en-US" dirty="0"/>
          </a:p>
        </p:txBody>
      </p:sp>
      <p:sp>
        <p:nvSpPr>
          <p:cNvPr id="6" name="Content Placeholder 5"/>
          <p:cNvSpPr>
            <a:spLocks noGrp="1"/>
          </p:cNvSpPr>
          <p:nvPr>
            <p:ph sz="half" idx="2"/>
          </p:nvPr>
        </p:nvSpPr>
        <p:spPr>
          <a:xfrm>
            <a:off x="2874205" y="787942"/>
            <a:ext cx="3886200" cy="5539639"/>
          </a:xfrm>
        </p:spPr>
        <p:txBody>
          <a:bodyPr>
            <a:noAutofit/>
          </a:bodyPr>
          <a:lstStyle/>
          <a:p>
            <a:r>
              <a:rPr lang="en-US" sz="1400" dirty="0"/>
              <a:t>void loop()</a:t>
            </a:r>
          </a:p>
          <a:p>
            <a:r>
              <a:rPr lang="en-US" sz="1400" dirty="0"/>
              <a:t>{</a:t>
            </a:r>
          </a:p>
          <a:p>
            <a:r>
              <a:rPr lang="en-US" sz="1400" dirty="0"/>
              <a:t>  //Motor A moving</a:t>
            </a:r>
          </a:p>
          <a:p>
            <a:r>
              <a:rPr lang="en-US" sz="1400" dirty="0"/>
              <a:t>  </a:t>
            </a:r>
            <a:r>
              <a:rPr lang="en-US" sz="1400" dirty="0" err="1"/>
              <a:t>digitalWrite</a:t>
            </a:r>
            <a:r>
              <a:rPr lang="en-US" sz="1400" dirty="0"/>
              <a:t>(ENA, HIGH);</a:t>
            </a:r>
          </a:p>
          <a:p>
            <a:r>
              <a:rPr lang="en-US" sz="1400" dirty="0"/>
              <a:t>  </a:t>
            </a:r>
            <a:r>
              <a:rPr lang="en-US" sz="1400" dirty="0" err="1"/>
              <a:t>digitalWrite</a:t>
            </a:r>
            <a:r>
              <a:rPr lang="en-US" sz="1400" dirty="0"/>
              <a:t>(IN1, HIGH);</a:t>
            </a:r>
          </a:p>
          <a:p>
            <a:r>
              <a:rPr lang="en-US" sz="1400" dirty="0"/>
              <a:t>  </a:t>
            </a:r>
            <a:r>
              <a:rPr lang="en-US" sz="1400" dirty="0" err="1"/>
              <a:t>digitalWrite</a:t>
            </a:r>
            <a:r>
              <a:rPr lang="en-US" sz="1400" dirty="0"/>
              <a:t>(IN2, LOW);</a:t>
            </a:r>
          </a:p>
          <a:p>
            <a:r>
              <a:rPr lang="en-US" sz="1400" dirty="0"/>
              <a:t>  delay(2000);</a:t>
            </a:r>
          </a:p>
          <a:p>
            <a:r>
              <a:rPr lang="en-US" sz="1400" dirty="0"/>
              <a:t>  </a:t>
            </a:r>
            <a:r>
              <a:rPr lang="en-US" sz="1400" dirty="0" err="1"/>
              <a:t>digitalWrite</a:t>
            </a:r>
            <a:r>
              <a:rPr lang="en-US" sz="1400" dirty="0"/>
              <a:t>(ENA, LOW);//stop motor</a:t>
            </a:r>
          </a:p>
          <a:p>
            <a:r>
              <a:rPr lang="en-US" sz="1400" dirty="0"/>
              <a:t>  delay(2000);</a:t>
            </a:r>
          </a:p>
          <a:p>
            <a:r>
              <a:rPr lang="en-US" sz="1400" dirty="0"/>
              <a:t>  </a:t>
            </a:r>
          </a:p>
          <a:p>
            <a:r>
              <a:rPr lang="en-US" sz="1400" dirty="0"/>
              <a:t>  //Motor A moving-reverse</a:t>
            </a:r>
          </a:p>
          <a:p>
            <a:r>
              <a:rPr lang="en-US" sz="1400" dirty="0"/>
              <a:t>  </a:t>
            </a:r>
            <a:r>
              <a:rPr lang="en-US" sz="1400" dirty="0" err="1"/>
              <a:t>digitalWrite</a:t>
            </a:r>
            <a:r>
              <a:rPr lang="en-US" sz="1400" dirty="0"/>
              <a:t>(ENA, HIGH);</a:t>
            </a:r>
          </a:p>
          <a:p>
            <a:r>
              <a:rPr lang="en-US" sz="1400" dirty="0"/>
              <a:t>  </a:t>
            </a:r>
            <a:r>
              <a:rPr lang="en-US" sz="1400" dirty="0" err="1"/>
              <a:t>digitalWrite</a:t>
            </a:r>
            <a:r>
              <a:rPr lang="en-US" sz="1400" dirty="0"/>
              <a:t>(IN1, LOW);</a:t>
            </a:r>
          </a:p>
          <a:p>
            <a:r>
              <a:rPr lang="en-US" sz="1400" dirty="0"/>
              <a:t>  </a:t>
            </a:r>
            <a:r>
              <a:rPr lang="en-US" sz="1400" dirty="0" err="1"/>
              <a:t>digitalWrite</a:t>
            </a:r>
            <a:r>
              <a:rPr lang="en-US" sz="1400" dirty="0"/>
              <a:t>(IN2, HIGH);</a:t>
            </a:r>
          </a:p>
          <a:p>
            <a:r>
              <a:rPr lang="en-US" sz="1400" dirty="0"/>
              <a:t>  delay(2000);</a:t>
            </a:r>
          </a:p>
          <a:p>
            <a:r>
              <a:rPr lang="en-US" sz="1400" dirty="0"/>
              <a:t>  </a:t>
            </a:r>
            <a:r>
              <a:rPr lang="en-US" sz="1400" dirty="0" err="1"/>
              <a:t>digitalWrite</a:t>
            </a:r>
            <a:r>
              <a:rPr lang="en-US" sz="1400" dirty="0"/>
              <a:t>(ENA, LOW); //stop motor</a:t>
            </a:r>
          </a:p>
          <a:p>
            <a:r>
              <a:rPr lang="en-US" sz="1400" dirty="0"/>
              <a:t>  delay(2000);</a:t>
            </a:r>
          </a:p>
          <a:p>
            <a:r>
              <a:rPr lang="en-US" sz="14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61</a:t>
            </a:fld>
            <a:endParaRPr lang="en-US"/>
          </a:p>
        </p:txBody>
      </p:sp>
      <p:sp>
        <p:nvSpPr>
          <p:cNvPr id="7" name="Content Placeholder 5"/>
          <p:cNvSpPr txBox="1">
            <a:spLocks/>
          </p:cNvSpPr>
          <p:nvPr/>
        </p:nvSpPr>
        <p:spPr>
          <a:xfrm>
            <a:off x="6248693" y="765380"/>
            <a:ext cx="2895307" cy="567616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//Motor B moving</a:t>
            </a:r>
          </a:p>
          <a:p>
            <a:r>
              <a:rPr lang="en-US" dirty="0"/>
              <a:t>  </a:t>
            </a:r>
            <a:r>
              <a:rPr lang="en-US" dirty="0" err="1"/>
              <a:t>digitalWrite</a:t>
            </a:r>
            <a:r>
              <a:rPr lang="en-US" dirty="0"/>
              <a:t>(ENB, HIGH);</a:t>
            </a:r>
          </a:p>
          <a:p>
            <a:r>
              <a:rPr lang="en-US" dirty="0"/>
              <a:t>  </a:t>
            </a:r>
            <a:r>
              <a:rPr lang="en-US" dirty="0" err="1"/>
              <a:t>digitalWrite</a:t>
            </a:r>
            <a:r>
              <a:rPr lang="en-US" dirty="0"/>
              <a:t>(IN3, HIGH);</a:t>
            </a:r>
          </a:p>
          <a:p>
            <a:r>
              <a:rPr lang="en-US" dirty="0"/>
              <a:t>  </a:t>
            </a:r>
            <a:r>
              <a:rPr lang="en-US" dirty="0" err="1"/>
              <a:t>digitalWrite</a:t>
            </a:r>
            <a:r>
              <a:rPr lang="en-US" dirty="0"/>
              <a:t>(IN4, LOW);</a:t>
            </a:r>
          </a:p>
          <a:p>
            <a:r>
              <a:rPr lang="en-US" dirty="0"/>
              <a:t>  delay(2000);</a:t>
            </a:r>
          </a:p>
          <a:p>
            <a:r>
              <a:rPr lang="en-US" dirty="0"/>
              <a:t>  </a:t>
            </a:r>
            <a:r>
              <a:rPr lang="en-US" dirty="0" err="1"/>
              <a:t>digitalWrite</a:t>
            </a:r>
            <a:r>
              <a:rPr lang="en-US" dirty="0"/>
              <a:t>(ENB, LOW);//stop motor</a:t>
            </a:r>
          </a:p>
          <a:p>
            <a:r>
              <a:rPr lang="en-US" dirty="0"/>
              <a:t>  delay(2000);</a:t>
            </a:r>
          </a:p>
          <a:p>
            <a:r>
              <a:rPr lang="en-US" dirty="0"/>
              <a:t>  </a:t>
            </a:r>
          </a:p>
          <a:p>
            <a:r>
              <a:rPr lang="en-US" dirty="0"/>
              <a:t>  //Motor B moving-reverse</a:t>
            </a:r>
          </a:p>
          <a:p>
            <a:r>
              <a:rPr lang="en-US" dirty="0"/>
              <a:t>  </a:t>
            </a:r>
            <a:r>
              <a:rPr lang="en-US" dirty="0" err="1"/>
              <a:t>digitalWrite</a:t>
            </a:r>
            <a:r>
              <a:rPr lang="en-US" dirty="0"/>
              <a:t>(ENB, HIGH);</a:t>
            </a:r>
          </a:p>
          <a:p>
            <a:r>
              <a:rPr lang="en-US" dirty="0"/>
              <a:t>  </a:t>
            </a:r>
            <a:r>
              <a:rPr lang="en-US" dirty="0" err="1"/>
              <a:t>digitalWrite</a:t>
            </a:r>
            <a:r>
              <a:rPr lang="en-US" dirty="0"/>
              <a:t>(IN3, LOW);</a:t>
            </a:r>
          </a:p>
          <a:p>
            <a:r>
              <a:rPr lang="en-US" dirty="0"/>
              <a:t>  </a:t>
            </a:r>
            <a:r>
              <a:rPr lang="en-US" dirty="0" err="1"/>
              <a:t>digitalWrite</a:t>
            </a:r>
            <a:r>
              <a:rPr lang="en-US" dirty="0"/>
              <a:t>(IN4, HIGH);</a:t>
            </a:r>
          </a:p>
          <a:p>
            <a:r>
              <a:rPr lang="en-US" dirty="0"/>
              <a:t>  delay(2000);</a:t>
            </a:r>
          </a:p>
          <a:p>
            <a:r>
              <a:rPr lang="en-US" dirty="0"/>
              <a:t>  </a:t>
            </a:r>
            <a:r>
              <a:rPr lang="en-US" dirty="0" err="1"/>
              <a:t>digitalWrite</a:t>
            </a:r>
            <a:r>
              <a:rPr lang="en-US" dirty="0"/>
              <a:t>(ENB, LOW); //stop motor</a:t>
            </a:r>
          </a:p>
          <a:p>
            <a:r>
              <a:rPr lang="en-US" dirty="0"/>
              <a:t>  delay(2000);</a:t>
            </a:r>
          </a:p>
          <a:p>
            <a:r>
              <a:rPr lang="en-US" dirty="0"/>
              <a:t>  </a:t>
            </a:r>
          </a:p>
          <a:p>
            <a:r>
              <a:rPr lang="en-US" dirty="0"/>
              <a:t>}</a:t>
            </a:r>
          </a:p>
        </p:txBody>
      </p:sp>
    </p:spTree>
    <p:extLst>
      <p:ext uri="{BB962C8B-B14F-4D97-AF65-F5344CB8AC3E}">
        <p14:creationId xmlns:p14="http://schemas.microsoft.com/office/powerpoint/2010/main" val="1519162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176"/>
            <a:ext cx="6082617" cy="1433514"/>
          </a:xfrm>
        </p:spPr>
        <p:txBody>
          <a:bodyPr>
            <a:normAutofit fontScale="90000"/>
          </a:bodyPr>
          <a:lstStyle/>
          <a:p>
            <a:r>
              <a:rPr lang="en-US" dirty="0"/>
              <a:t>Test2.13_2-axis Gyroscope</a:t>
            </a:r>
            <a:br>
              <a:rPr lang="en-US" dirty="0"/>
            </a:br>
            <a:r>
              <a:rPr lang="en-US" dirty="0"/>
              <a:t>test13_MPU6050_DMP6.ino</a:t>
            </a:r>
          </a:p>
        </p:txBody>
      </p:sp>
      <p:sp>
        <p:nvSpPr>
          <p:cNvPr id="7" name="Content Placeholder 6"/>
          <p:cNvSpPr>
            <a:spLocks noGrp="1"/>
          </p:cNvSpPr>
          <p:nvPr>
            <p:ph idx="1"/>
          </p:nvPr>
        </p:nvSpPr>
        <p:spPr>
          <a:xfrm>
            <a:off x="628650" y="1690689"/>
            <a:ext cx="3345258" cy="4486274"/>
          </a:xfrm>
        </p:spPr>
        <p:txBody>
          <a:bodyPr>
            <a:normAutofit/>
          </a:bodyPr>
          <a:lstStyle/>
          <a:p>
            <a:r>
              <a:rPr lang="en-US" sz="1600" dirty="0">
                <a:hlinkClick r:id="rId2"/>
              </a:rPr>
              <a:t>https://store.invensense.com/datasheets/invensense/MPU-6050_DataSheet_V3%204.pdf</a:t>
            </a:r>
            <a:r>
              <a:rPr lang="en-US" sz="1600" dirty="0"/>
              <a:t> </a:t>
            </a:r>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62</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1" y="2595863"/>
            <a:ext cx="3286029" cy="2200847"/>
          </a:xfrm>
          <a:prstGeom prst="rect">
            <a:avLst/>
          </a:prstGeom>
        </p:spPr>
      </p:pic>
      <p:sp>
        <p:nvSpPr>
          <p:cNvPr id="10" name="TextBox 9"/>
          <p:cNvSpPr txBox="1"/>
          <p:nvPr/>
        </p:nvSpPr>
        <p:spPr>
          <a:xfrm>
            <a:off x="1678993" y="3511699"/>
            <a:ext cx="622286" cy="646331"/>
          </a:xfrm>
          <a:prstGeom prst="rect">
            <a:avLst/>
          </a:prstGeom>
          <a:noFill/>
        </p:spPr>
        <p:txBody>
          <a:bodyPr wrap="none" rtlCol="0">
            <a:spAutoFit/>
          </a:bodyPr>
          <a:lstStyle/>
          <a:p>
            <a:r>
              <a:rPr lang="en-US" dirty="0" err="1"/>
              <a:t>Vcc</a:t>
            </a:r>
            <a:endParaRPr lang="en-US" dirty="0"/>
          </a:p>
          <a:p>
            <a:r>
              <a:rPr lang="en-US" dirty="0"/>
              <a:t>GND</a:t>
            </a:r>
          </a:p>
        </p:txBody>
      </p:sp>
      <p:sp>
        <p:nvSpPr>
          <p:cNvPr id="11" name="TextBox 10"/>
          <p:cNvSpPr txBox="1"/>
          <p:nvPr/>
        </p:nvSpPr>
        <p:spPr>
          <a:xfrm>
            <a:off x="2055046" y="4101841"/>
            <a:ext cx="434734" cy="923330"/>
          </a:xfrm>
          <a:prstGeom prst="rect">
            <a:avLst/>
          </a:prstGeom>
          <a:noFill/>
        </p:spPr>
        <p:txBody>
          <a:bodyPr wrap="none" rtlCol="0">
            <a:spAutoFit/>
          </a:bodyPr>
          <a:lstStyle/>
          <a:p>
            <a:r>
              <a:rPr lang="en-US" dirty="0"/>
              <a:t>A4</a:t>
            </a:r>
          </a:p>
          <a:p>
            <a:r>
              <a:rPr lang="en-US" dirty="0"/>
              <a:t>A5</a:t>
            </a:r>
          </a:p>
          <a:p>
            <a:endParaRPr lang="en-US" dirty="0"/>
          </a:p>
        </p:txBody>
      </p:sp>
      <p:sp>
        <p:nvSpPr>
          <p:cNvPr id="12" name="TextBox 11"/>
          <p:cNvSpPr txBox="1"/>
          <p:nvPr/>
        </p:nvSpPr>
        <p:spPr>
          <a:xfrm>
            <a:off x="3378873" y="4606766"/>
            <a:ext cx="595035" cy="369332"/>
          </a:xfrm>
          <a:prstGeom prst="rect">
            <a:avLst/>
          </a:prstGeom>
          <a:noFill/>
        </p:spPr>
        <p:txBody>
          <a:bodyPr wrap="none" rtlCol="0">
            <a:spAutoFit/>
          </a:bodyPr>
          <a:lstStyle/>
          <a:p>
            <a:r>
              <a:rPr lang="en-US" dirty="0"/>
              <a:t>Pin2</a:t>
            </a:r>
          </a:p>
        </p:txBody>
      </p:sp>
      <p:sp>
        <p:nvSpPr>
          <p:cNvPr id="13" name="TextBox 12"/>
          <p:cNvSpPr txBox="1"/>
          <p:nvPr/>
        </p:nvSpPr>
        <p:spPr>
          <a:xfrm>
            <a:off x="5302976" y="3583900"/>
            <a:ext cx="2529154" cy="646331"/>
          </a:xfrm>
          <a:prstGeom prst="rect">
            <a:avLst/>
          </a:prstGeom>
          <a:noFill/>
        </p:spPr>
        <p:txBody>
          <a:bodyPr wrap="none" rtlCol="0">
            <a:spAutoFit/>
          </a:bodyPr>
          <a:lstStyle/>
          <a:p>
            <a:r>
              <a:rPr lang="en-US" dirty="0"/>
              <a:t>3 (X,Y,Z) rotational angles</a:t>
            </a:r>
          </a:p>
          <a:p>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741" y="1638034"/>
            <a:ext cx="1551097" cy="157879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440" y="3428775"/>
            <a:ext cx="4510398" cy="2837882"/>
          </a:xfrm>
          <a:prstGeom prst="rect">
            <a:avLst/>
          </a:prstGeom>
        </p:spPr>
      </p:pic>
      <p:sp>
        <p:nvSpPr>
          <p:cNvPr id="16" name="TextBox 15"/>
          <p:cNvSpPr txBox="1"/>
          <p:nvPr/>
        </p:nvSpPr>
        <p:spPr>
          <a:xfrm>
            <a:off x="295422" y="6020972"/>
            <a:ext cx="8264122" cy="646331"/>
          </a:xfrm>
          <a:prstGeom prst="rect">
            <a:avLst/>
          </a:prstGeom>
          <a:noFill/>
        </p:spPr>
        <p:txBody>
          <a:bodyPr wrap="none" rtlCol="0">
            <a:spAutoFit/>
          </a:bodyPr>
          <a:lstStyle/>
          <a:p>
            <a:r>
              <a:rPr lang="en-US" dirty="0">
                <a:hlinkClick r:id="rId6"/>
              </a:rPr>
              <a:t>Source code</a:t>
            </a:r>
          </a:p>
          <a:p>
            <a:r>
              <a:rPr lang="en-US" dirty="0">
                <a:hlinkClick r:id="rId6"/>
              </a:rPr>
              <a:t>https://github.com/ElectronicCats/mpu6050/tree/master/examples/MPU6050_DMP6</a:t>
            </a:r>
            <a:endParaRPr lang="en-US" dirty="0"/>
          </a:p>
        </p:txBody>
      </p:sp>
      <p:sp>
        <p:nvSpPr>
          <p:cNvPr id="3" name="TextBox 2"/>
          <p:cNvSpPr txBox="1"/>
          <p:nvPr/>
        </p:nvSpPr>
        <p:spPr>
          <a:xfrm>
            <a:off x="-81585" y="5175369"/>
            <a:ext cx="4895699" cy="646331"/>
          </a:xfrm>
          <a:prstGeom prst="rect">
            <a:avLst/>
          </a:prstGeom>
          <a:noFill/>
        </p:spPr>
        <p:txBody>
          <a:bodyPr wrap="none" rtlCol="0">
            <a:spAutoFit/>
          </a:bodyPr>
          <a:lstStyle/>
          <a:p>
            <a:r>
              <a:rPr lang="en-US" dirty="0"/>
              <a:t>Video demo</a:t>
            </a:r>
          </a:p>
          <a:p>
            <a:r>
              <a:rPr lang="en-US" dirty="0">
                <a:hlinkClick r:id="rId7"/>
              </a:rPr>
              <a:t>https://www.youtube.com/watch?v=kyX9cRxJNdo</a:t>
            </a:r>
            <a:endParaRPr lang="en-US"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1149" y="1793158"/>
            <a:ext cx="3075098" cy="1573869"/>
          </a:xfrm>
          <a:prstGeom prst="rect">
            <a:avLst/>
          </a:prstGeom>
        </p:spPr>
      </p:pic>
      <p:sp>
        <p:nvSpPr>
          <p:cNvPr id="4" name="Rectangle 3"/>
          <p:cNvSpPr/>
          <p:nvPr/>
        </p:nvSpPr>
        <p:spPr>
          <a:xfrm>
            <a:off x="6472837" y="167482"/>
            <a:ext cx="2718586" cy="923330"/>
          </a:xfrm>
          <a:prstGeom prst="rect">
            <a:avLst/>
          </a:prstGeom>
        </p:spPr>
        <p:txBody>
          <a:bodyPr wrap="square">
            <a:spAutoFit/>
          </a:bodyPr>
          <a:lstStyle/>
          <a:p>
            <a:r>
              <a:rPr lang="en-US" u="sng" dirty="0">
                <a:hlinkClick r:id="rId9"/>
              </a:rPr>
              <a:t>3D display is achieved by using</a:t>
            </a:r>
          </a:p>
          <a:p>
            <a:r>
              <a:rPr lang="en-US" dirty="0">
                <a:hlinkClick r:id="rId9"/>
              </a:rPr>
              <a:t>https://processing.org/</a:t>
            </a:r>
            <a:r>
              <a:rPr lang="en-US" dirty="0"/>
              <a:t> </a:t>
            </a:r>
          </a:p>
        </p:txBody>
      </p:sp>
      <p:cxnSp>
        <p:nvCxnSpPr>
          <p:cNvPr id="18" name="Straight Arrow Connector 17"/>
          <p:cNvCxnSpPr/>
          <p:nvPr/>
        </p:nvCxnSpPr>
        <p:spPr>
          <a:xfrm flipH="1">
            <a:off x="6248400" y="1090812"/>
            <a:ext cx="1085850" cy="1116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141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How to use MPU6050_DMP6 (IMU) with processing </a:t>
            </a:r>
            <a:br>
              <a:rPr lang="en-US" sz="2800" dirty="0"/>
            </a:br>
            <a:r>
              <a:rPr lang="en-US" sz="2800" dirty="0"/>
              <a:t> </a:t>
            </a:r>
            <a:r>
              <a:rPr lang="en-US" sz="2800" dirty="0">
                <a:hlinkClick r:id="rId3"/>
              </a:rPr>
              <a:t>GY80-master _tested_ok_200831.zip</a:t>
            </a:r>
            <a:endParaRPr lang="en-US" sz="2800" dirty="0"/>
          </a:p>
        </p:txBody>
      </p:sp>
      <p:sp>
        <p:nvSpPr>
          <p:cNvPr id="3" name="Content Placeholder 2"/>
          <p:cNvSpPr>
            <a:spLocks noGrp="1"/>
          </p:cNvSpPr>
          <p:nvPr>
            <p:ph idx="1"/>
          </p:nvPr>
        </p:nvSpPr>
        <p:spPr>
          <a:xfrm>
            <a:off x="628650" y="1477467"/>
            <a:ext cx="7886700" cy="4351338"/>
          </a:xfrm>
        </p:spPr>
        <p:txBody>
          <a:bodyPr>
            <a:normAutofit fontScale="32500" lnSpcReduction="20000"/>
          </a:bodyPr>
          <a:lstStyle/>
          <a:p>
            <a:r>
              <a:rPr lang="en-US" dirty="0"/>
              <a:t>How to run GY80-master _tested_ok_200831, 2020 Aug 31</a:t>
            </a:r>
          </a:p>
          <a:p>
            <a:r>
              <a:rPr lang="en-US" dirty="0"/>
              <a:t>Download GY80-master _tested_ok_200831 from </a:t>
            </a:r>
          </a:p>
          <a:p>
            <a:r>
              <a:rPr lang="en-US" dirty="0">
                <a:hlinkClick r:id="rId3"/>
              </a:rPr>
              <a:t>http://www.cse.cuhk.edu.hk/%7Ekhwong/www2/stem/GY80-master%20_tested_ok_200831.zip</a:t>
            </a:r>
            <a:r>
              <a:rPr lang="en-US" dirty="0"/>
              <a:t>  and unzip to a directory , say,</a:t>
            </a:r>
          </a:p>
          <a:p>
            <a:r>
              <a:rPr lang="en-US" dirty="0"/>
              <a:t>C:\Users\khwong\Documents\Arduino\GY80-master _tested_ok_200831, you have two major directories</a:t>
            </a:r>
          </a:p>
          <a:p>
            <a:r>
              <a:rPr lang="en-US" dirty="0"/>
              <a:t>directory 1: \ C:\Users\khwong\Documents\Arduino\GY80-master _tested_ok_200831\AHRS_9DOF_arduino\AHRS_9DOF </a:t>
            </a:r>
          </a:p>
          <a:p>
            <a:pPr lvl="2"/>
            <a:r>
              <a:rPr lang="en-US" dirty="0"/>
              <a:t>It contains AHRS_9DOF.ino, </a:t>
            </a:r>
          </a:p>
          <a:p>
            <a:r>
              <a:rPr lang="en-US" dirty="0"/>
              <a:t>edit AHRS_9DOF.ino to check the correct Badu rate </a:t>
            </a:r>
          </a:p>
          <a:p>
            <a:pPr lvl="3"/>
            <a:r>
              <a:rPr lang="en-US" dirty="0"/>
              <a:t>(line 51 #define OUTPUT_BAUD_RATE 57600 //115200)</a:t>
            </a:r>
          </a:p>
          <a:p>
            <a:pPr lvl="2"/>
            <a:r>
              <a:rPr lang="en-US" dirty="0"/>
              <a:t>compile this .</a:t>
            </a:r>
            <a:r>
              <a:rPr lang="en-US" dirty="0" err="1"/>
              <a:t>ino</a:t>
            </a:r>
            <a:r>
              <a:rPr lang="en-US" dirty="0"/>
              <a:t> and upload to an Arduino–</a:t>
            </a:r>
            <a:r>
              <a:rPr lang="en-US" dirty="0" err="1"/>
              <a:t>uno</a:t>
            </a:r>
            <a:r>
              <a:rPr lang="en-US" dirty="0"/>
              <a:t> etc.</a:t>
            </a:r>
          </a:p>
          <a:p>
            <a:r>
              <a:rPr lang="en-US" dirty="0"/>
              <a:t>check which </a:t>
            </a:r>
            <a:r>
              <a:rPr lang="en-US" dirty="0" err="1"/>
              <a:t>comm</a:t>
            </a:r>
            <a:r>
              <a:rPr lang="en-US" dirty="0"/>
              <a:t> port you are using say “Com12”</a:t>
            </a:r>
          </a:p>
          <a:p>
            <a:r>
              <a:rPr lang="en-US" dirty="0"/>
              <a:t>You may open the Arduino/Tools/</a:t>
            </a:r>
            <a:r>
              <a:rPr lang="en-US" dirty="0" err="1"/>
              <a:t>Serial_monito</a:t>
            </a:r>
            <a:r>
              <a:rPr lang="en-US" dirty="0"/>
              <a:t> to see the data sending out from the Arduino, close the </a:t>
            </a:r>
            <a:r>
              <a:rPr lang="en-US" dirty="0" err="1"/>
              <a:t>Com_window</a:t>
            </a:r>
            <a:r>
              <a:rPr lang="en-US" dirty="0"/>
              <a:t> after the observation, otherwise processing cannot read this pot.</a:t>
            </a:r>
          </a:p>
          <a:p>
            <a:r>
              <a:rPr lang="en-US" dirty="0"/>
              <a:t>directory 2: C:\Users\khwong\Documents\Arduino\GY80-master _tested_ok_200831\AHRS_9DOF_processing\AHRS_9DOF_display</a:t>
            </a:r>
          </a:p>
          <a:p>
            <a:pPr lvl="2"/>
            <a:r>
              <a:rPr lang="en-US" dirty="0"/>
              <a:t>That contains the “processing” code: AHRS_9DOF_display.pde</a:t>
            </a:r>
          </a:p>
          <a:p>
            <a:endParaRPr lang="en-US" dirty="0"/>
          </a:p>
          <a:p>
            <a:r>
              <a:rPr lang="en-US" dirty="0"/>
              <a:t>Install “processing”: Download processing (I tested the 32-bit version) from </a:t>
            </a:r>
            <a:r>
              <a:rPr lang="en-US" u="sng" dirty="0">
                <a:hlinkClick r:id="rId4"/>
              </a:rPr>
              <a:t>https://processing.org/download/</a:t>
            </a:r>
            <a:endParaRPr lang="en-US" dirty="0">
              <a:hlinkClick r:id="rId4"/>
            </a:endParaRPr>
          </a:p>
          <a:p>
            <a:r>
              <a:rPr lang="en-US" dirty="0"/>
              <a:t>Save in somewhere: say c:\processing-3.5.4\</a:t>
            </a:r>
          </a:p>
          <a:p>
            <a:r>
              <a:rPr lang="en-US" dirty="0"/>
              <a:t>Go to the directory c:\processing-3.5.4\, double click  “processing.exe” to start processing</a:t>
            </a:r>
          </a:p>
          <a:p>
            <a:r>
              <a:rPr lang="en-US" dirty="0"/>
              <a:t>In the processing window, open the *.</a:t>
            </a:r>
            <a:r>
              <a:rPr lang="en-US" dirty="0" err="1"/>
              <a:t>pde</a:t>
            </a:r>
            <a:r>
              <a:rPr lang="en-US" dirty="0"/>
              <a:t> (i.e. file AHRS_9DOF_display.pde) in directory 2(see above)</a:t>
            </a:r>
          </a:p>
          <a:p>
            <a:r>
              <a:rPr lang="en-US" dirty="0"/>
              <a:t>In AHRS_9DOF_display.pdeC , </a:t>
            </a:r>
            <a:r>
              <a:rPr lang="en-US" dirty="0" err="1"/>
              <a:t>ceck</a:t>
            </a:r>
            <a:r>
              <a:rPr lang="en-US" dirty="0"/>
              <a:t> if the correct </a:t>
            </a:r>
            <a:r>
              <a:rPr lang="en-US" dirty="0" err="1"/>
              <a:t>prot</a:t>
            </a:r>
            <a:r>
              <a:rPr lang="en-US" dirty="0"/>
              <a:t> is used, in </a:t>
            </a:r>
          </a:p>
          <a:p>
            <a:pPr lvl="2"/>
            <a:r>
              <a:rPr lang="en-US" dirty="0"/>
              <a:t>line 24 of AHRS_9DOF_display, should </a:t>
            </a:r>
            <a:r>
              <a:rPr lang="en-US" dirty="0" err="1"/>
              <a:t>conatin</a:t>
            </a:r>
            <a:endParaRPr lang="en-US" dirty="0"/>
          </a:p>
          <a:p>
            <a:pPr lvl="3"/>
            <a:r>
              <a:rPr lang="en-US" dirty="0"/>
              <a:t>final static </a:t>
            </a:r>
            <a:r>
              <a:rPr lang="en-US" dirty="0" err="1"/>
              <a:t>int</a:t>
            </a:r>
            <a:r>
              <a:rPr lang="en-US" dirty="0"/>
              <a:t> SERIAL_PORT_BAUD_RATE = 57600; //115200; // choose the correct that matches the Arduino output baud rate, see above</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63</a:t>
            </a:fld>
            <a:endParaRPr lang="en-US"/>
          </a:p>
        </p:txBody>
      </p:sp>
      <p:pic>
        <p:nvPicPr>
          <p:cNvPr id="7" name="Picture 6"/>
          <p:cNvPicPr>
            <a:picLocks noChangeAspect="1"/>
          </p:cNvPicPr>
          <p:nvPr/>
        </p:nvPicPr>
        <p:blipFill>
          <a:blip r:embed="rId5"/>
          <a:stretch>
            <a:fillRect/>
          </a:stretch>
        </p:blipFill>
        <p:spPr>
          <a:xfrm>
            <a:off x="7038975" y="1262062"/>
            <a:ext cx="1790700" cy="1438275"/>
          </a:xfrm>
          <a:prstGeom prst="rect">
            <a:avLst/>
          </a:prstGeom>
        </p:spPr>
      </p:pic>
      <p:sp>
        <p:nvSpPr>
          <p:cNvPr id="8" name="Rectangle 7"/>
          <p:cNvSpPr/>
          <p:nvPr/>
        </p:nvSpPr>
        <p:spPr>
          <a:xfrm>
            <a:off x="628650" y="5615583"/>
            <a:ext cx="4572000" cy="923330"/>
          </a:xfrm>
          <a:prstGeom prst="rect">
            <a:avLst/>
          </a:prstGeom>
        </p:spPr>
        <p:txBody>
          <a:bodyPr>
            <a:spAutoFit/>
          </a:bodyPr>
          <a:lstStyle/>
          <a:p>
            <a:r>
              <a:rPr lang="en-US" u="sng" dirty="0">
                <a:hlinkClick r:id="rId6"/>
              </a:rPr>
              <a:t>Reference:</a:t>
            </a:r>
          </a:p>
          <a:p>
            <a:r>
              <a:rPr lang="en-US" u="sng" dirty="0">
                <a:hlinkClick r:id="rId6"/>
              </a:rPr>
              <a:t>3D display is achieved by using</a:t>
            </a:r>
          </a:p>
          <a:p>
            <a:r>
              <a:rPr lang="en-US" dirty="0">
                <a:hlinkClick r:id="rId6"/>
              </a:rPr>
              <a:t>https://processing.org/</a:t>
            </a:r>
            <a:r>
              <a:rPr lang="en-US" dirty="0"/>
              <a:t> </a:t>
            </a:r>
          </a:p>
        </p:txBody>
      </p:sp>
    </p:spTree>
    <p:extLst>
      <p:ext uri="{BB962C8B-B14F-4D97-AF65-F5344CB8AC3E}">
        <p14:creationId xmlns:p14="http://schemas.microsoft.com/office/powerpoint/2010/main" val="2272568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SOUNDCIPHE with processing</a:t>
            </a:r>
          </a:p>
        </p:txBody>
      </p:sp>
      <p:sp>
        <p:nvSpPr>
          <p:cNvPr id="3" name="Content Placeholder 2"/>
          <p:cNvSpPr>
            <a:spLocks noGrp="1"/>
          </p:cNvSpPr>
          <p:nvPr>
            <p:ph idx="1"/>
          </p:nvPr>
        </p:nvSpPr>
        <p:spPr/>
        <p:txBody>
          <a:bodyPr>
            <a:normAutofit fontScale="77500" lnSpcReduction="20000"/>
          </a:bodyPr>
          <a:lstStyle/>
          <a:p>
            <a:r>
              <a:rPr lang="en-US" dirty="0"/>
              <a:t>2020.9.1 </a:t>
            </a:r>
            <a:r>
              <a:rPr lang="en-US" dirty="0" err="1"/>
              <a:t>khw</a:t>
            </a:r>
            <a:endParaRPr lang="en-US" dirty="0"/>
          </a:p>
          <a:p>
            <a:r>
              <a:rPr lang="en-US" dirty="0"/>
              <a:t>Use of SOUNDCIPHER ( http://explodingart.com/soundcipher/download.html ) under processing. Assume you have installed processing (tested 32-bit) under C:\processing-3.5.4</a:t>
            </a:r>
          </a:p>
          <a:p>
            <a:r>
              <a:rPr lang="en-US" dirty="0"/>
              <a:t>Download http://explodingart.com/soundcipher/soundcipher.zip   from </a:t>
            </a:r>
            <a:r>
              <a:rPr lang="en-US" u="sng" dirty="0">
                <a:hlinkClick r:id="rId2"/>
              </a:rPr>
              <a:t>http://explodingart.com/soundcipher/download.html</a:t>
            </a:r>
            <a:endParaRPr lang="en-US" dirty="0">
              <a:hlinkClick r:id="rId2"/>
            </a:endParaRPr>
          </a:p>
          <a:p>
            <a:r>
              <a:rPr lang="en-US" dirty="0"/>
              <a:t>unzip \</a:t>
            </a:r>
            <a:r>
              <a:rPr lang="en-US" dirty="0" err="1"/>
              <a:t>soundcipher</a:t>
            </a:r>
            <a:r>
              <a:rPr lang="en-US" dirty="0"/>
              <a:t> and place the unzipped directory in </a:t>
            </a:r>
          </a:p>
          <a:p>
            <a:r>
              <a:rPr lang="en-US" dirty="0"/>
              <a:t>C:\processing-3.5.4\modes\java\libraries\soundcipher</a:t>
            </a:r>
          </a:p>
          <a:p>
            <a:r>
              <a:rPr lang="en-US" dirty="0"/>
              <a:t>also copy C:\processing-3.5.4\modes\java\libraries\soundcipher\examples</a:t>
            </a:r>
          </a:p>
          <a:p>
            <a:r>
              <a:rPr lang="en-US" dirty="0"/>
              <a:t>to C:\processing-3.5.4\ examples</a:t>
            </a:r>
          </a:p>
          <a:p>
            <a:r>
              <a:rPr lang="en-US" dirty="0"/>
              <a:t>run  C:\processing-3.5.4\examples\Bing\Bing.pde to test if it is ok.</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84EC4199-96F9-4C19-8F0E-E982554F6D9B}" type="slidenum">
              <a:rPr lang="en-US" smtClean="0"/>
              <a:t>64</a:t>
            </a:fld>
            <a:endParaRPr lang="en-US"/>
          </a:p>
        </p:txBody>
      </p:sp>
    </p:spTree>
    <p:extLst>
      <p:ext uri="{BB962C8B-B14F-4D97-AF65-F5344CB8AC3E}">
        <p14:creationId xmlns:p14="http://schemas.microsoft.com/office/powerpoint/2010/main" val="2816131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templates &amp; 3D graphics</a:t>
            </a:r>
          </a:p>
        </p:txBody>
      </p:sp>
      <p:sp>
        <p:nvSpPr>
          <p:cNvPr id="3" name="Content Placeholder 2"/>
          <p:cNvSpPr>
            <a:spLocks noGrp="1"/>
          </p:cNvSpPr>
          <p:nvPr>
            <p:ph idx="1"/>
          </p:nvPr>
        </p:nvSpPr>
        <p:spPr/>
        <p:txBody>
          <a:bodyPr>
            <a:normAutofit/>
          </a:bodyPr>
          <a:lstStyle/>
          <a:p>
            <a:r>
              <a:rPr lang="en-US" sz="1800" dirty="0">
                <a:hlinkClick r:id="rId2"/>
              </a:rPr>
              <a:t>http://www.idea2ic.com/Processing_Template/ProcessingTemplate.html</a:t>
            </a:r>
            <a:endParaRPr lang="en-US" sz="1800" dirty="0"/>
          </a:p>
          <a:p>
            <a:r>
              <a:rPr lang="en-US" sz="1800" dirty="0">
                <a:hlinkClick r:id="rId3"/>
              </a:rPr>
              <a:t>https://forum.processing.org/two/discussion/23086/importing-3d-models-into-processing</a:t>
            </a:r>
            <a:endParaRPr lang="en-US" sz="1800" dirty="0"/>
          </a:p>
          <a:p>
            <a:r>
              <a:rPr lang="en-US" sz="1800" dirty="0">
                <a:hlinkClick r:id="rId4"/>
              </a:rPr>
              <a:t>https://forum.processing.org/two/discussion/24350/display-obj-file-in-3d</a:t>
            </a:r>
            <a:endParaRPr lang="en-US" sz="1800" dirty="0"/>
          </a:p>
          <a:p>
            <a:r>
              <a:rPr lang="en-US" sz="1800" dirty="0">
                <a:hlinkClick r:id="rId5"/>
              </a:rPr>
              <a:t>https://processing.org/reference/loadShape_.html</a:t>
            </a:r>
            <a:r>
              <a:rPr lang="en-US" sz="1800" dirty="0"/>
              <a:t> </a:t>
            </a:r>
          </a:p>
          <a:p>
            <a:r>
              <a:rPr lang="en-US" sz="1800" dirty="0">
                <a:hlinkClick r:id="rId6"/>
              </a:rPr>
              <a:t>https://www.youtube.com/watch?v=6VSaneuiaWs</a:t>
            </a:r>
            <a:r>
              <a:rPr lang="en-US" sz="1800" dirty="0"/>
              <a:t> (import .</a:t>
            </a:r>
            <a:r>
              <a:rPr lang="en-US" sz="1800" dirty="0" err="1"/>
              <a:t>obj</a:t>
            </a:r>
            <a:r>
              <a:rPr lang="en-US" sz="1800" dirty="0"/>
              <a:t> 3D into processing) </a:t>
            </a:r>
          </a:p>
          <a:p>
            <a:r>
              <a:rPr lang="en-US" sz="1800" dirty="0">
                <a:hlinkClick r:id="rId7"/>
              </a:rPr>
              <a:t>https://github.com/processing/processing/wiki/Advanced-OpenGL</a:t>
            </a:r>
            <a:r>
              <a:rPr lang="en-US" sz="18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65</a:t>
            </a:fld>
            <a:endParaRPr lang="en-US"/>
          </a:p>
        </p:txBody>
      </p:sp>
      <p:pic>
        <p:nvPicPr>
          <p:cNvPr id="6" name="Picture 5"/>
          <p:cNvPicPr>
            <a:picLocks noChangeAspect="1"/>
          </p:cNvPicPr>
          <p:nvPr/>
        </p:nvPicPr>
        <p:blipFill>
          <a:blip r:embed="rId8"/>
          <a:stretch>
            <a:fillRect/>
          </a:stretch>
        </p:blipFill>
        <p:spPr>
          <a:xfrm>
            <a:off x="6029325" y="4757107"/>
            <a:ext cx="1535344" cy="1223800"/>
          </a:xfrm>
          <a:prstGeom prst="rect">
            <a:avLst/>
          </a:prstGeom>
        </p:spPr>
      </p:pic>
      <p:cxnSp>
        <p:nvCxnSpPr>
          <p:cNvPr id="8" name="Straight Arrow Connector 7"/>
          <p:cNvCxnSpPr/>
          <p:nvPr/>
        </p:nvCxnSpPr>
        <p:spPr>
          <a:xfrm flipH="1" flipV="1">
            <a:off x="5181600" y="4524375"/>
            <a:ext cx="657225" cy="844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630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Test2.14a_self balance robot,  test14_self_bal.ino</a:t>
            </a:r>
            <a:br>
              <a:rPr lang="en-US" dirty="0"/>
            </a:br>
            <a:r>
              <a:rPr lang="en-US" sz="3600" dirty="0"/>
              <a:t>Video demo: </a:t>
            </a:r>
            <a:r>
              <a:rPr lang="en-US" sz="2200" dirty="0">
                <a:hlinkClick r:id="rId3"/>
              </a:rPr>
              <a:t>https://www.youtube.com/watch?v=9W5S5nqRegU</a:t>
            </a:r>
            <a:br>
              <a:rPr lang="en-US" dirty="0"/>
            </a:br>
            <a:br>
              <a:rPr lang="en-US" dirty="0"/>
            </a:br>
            <a:endParaRPr lang="en-US" dirty="0"/>
          </a:p>
        </p:txBody>
      </p:sp>
      <p:sp>
        <p:nvSpPr>
          <p:cNvPr id="7" name="Content Placeholder 6"/>
          <p:cNvSpPr>
            <a:spLocks noGrp="1"/>
          </p:cNvSpPr>
          <p:nvPr>
            <p:ph idx="1"/>
          </p:nvPr>
        </p:nvSpPr>
        <p:spPr>
          <a:xfrm>
            <a:off x="507824" y="1309248"/>
            <a:ext cx="5562600" cy="5229665"/>
          </a:xfrm>
        </p:spPr>
        <p:txBody>
          <a:bodyPr>
            <a:normAutofit/>
          </a:bodyPr>
          <a:lstStyle/>
          <a:p>
            <a:r>
              <a:rPr lang="en-US" sz="2400" dirty="0"/>
              <a:t>Use a 3-axis  Gyroscope (MPU-6050 ) to sensor the orientation to balance the robot  </a:t>
            </a:r>
            <a:r>
              <a:rPr lang="pt-BR" sz="2400" dirty="0"/>
              <a:t>L298N dual H-bright </a:t>
            </a:r>
            <a:r>
              <a:rPr lang="pt-BR" sz="2400" u="sng" dirty="0">
                <a:hlinkClick r:id="rId4"/>
              </a:rPr>
              <a:t>http://www.handsontec.com/dataspecs/L298N%20Motor%20Driver.pdf</a:t>
            </a:r>
            <a:r>
              <a:rPr lang="pt-BR" sz="2400" dirty="0">
                <a:hlinkClick r:id="rId4"/>
              </a:rPr>
              <a:t> </a:t>
            </a:r>
          </a:p>
          <a:p>
            <a:r>
              <a:rPr lang="en-US" sz="2400" dirty="0"/>
              <a:t>Reference Source Code: </a:t>
            </a:r>
            <a:r>
              <a:rPr lang="en-US" sz="2400" u="sng" dirty="0">
                <a:hlinkClick r:id="rId5"/>
              </a:rPr>
              <a:t>http://bit.ly/2RjHxOc</a:t>
            </a:r>
            <a:endParaRPr lang="en-US" sz="2400" dirty="0">
              <a:hlinkClick r:id="rId5"/>
            </a:endParaRPr>
          </a:p>
          <a:p>
            <a:r>
              <a:rPr lang="en-US" sz="2400" dirty="0"/>
              <a:t>MPU-6050 3-axis Gyro with accelerometer: </a:t>
            </a:r>
            <a:r>
              <a:rPr lang="en-US" sz="2400" u="sng" dirty="0">
                <a:hlinkClick r:id="rId6"/>
              </a:rPr>
              <a:t>https://www.instructables.com/id/GY-521-MPU6050-3-Axis-Gyroscope-and-Accelerometer-/</a:t>
            </a:r>
            <a:r>
              <a:rPr lang="en-US" sz="2400" dirty="0">
                <a:hlinkClick r:id="rId6"/>
              </a:rPr>
              <a:t> </a:t>
            </a:r>
          </a:p>
          <a:p>
            <a:pPr marL="0" indent="0">
              <a:buNone/>
            </a:pPr>
            <a:endParaRPr lang="en-US" sz="2400" dirty="0"/>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66</a:t>
            </a:fld>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305" y="1726706"/>
            <a:ext cx="2314689" cy="2271692"/>
          </a:xfrm>
          <a:prstGeom prst="rect">
            <a:avLst/>
          </a:prstGeom>
        </p:spPr>
      </p:pic>
      <p:sp>
        <p:nvSpPr>
          <p:cNvPr id="4" name="TextBox 3"/>
          <p:cNvSpPr txBox="1"/>
          <p:nvPr/>
        </p:nvSpPr>
        <p:spPr>
          <a:xfrm>
            <a:off x="8229600" y="1371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63634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Test2.14b_self balance </a:t>
            </a:r>
            <a:r>
              <a:rPr lang="en-US" dirty="0" err="1"/>
              <a:t>robot_code</a:t>
            </a:r>
            <a:r>
              <a:rPr lang="en-US" dirty="0"/>
              <a:t> and circuit</a:t>
            </a:r>
          </a:p>
        </p:txBody>
      </p:sp>
      <p:sp>
        <p:nvSpPr>
          <p:cNvPr id="3" name="Content Placeholder 2"/>
          <p:cNvSpPr>
            <a:spLocks noGrp="1"/>
          </p:cNvSpPr>
          <p:nvPr>
            <p:ph idx="1"/>
          </p:nvPr>
        </p:nvSpPr>
        <p:spPr/>
        <p:txBody>
          <a:bodyPr>
            <a:normAutofit/>
          </a:bodyPr>
          <a:lstStyle/>
          <a:p>
            <a:r>
              <a:rPr lang="en-US" sz="1800" dirty="0"/>
              <a:t>Download Source Code: </a:t>
            </a:r>
            <a:r>
              <a:rPr lang="en-US" sz="1800" u="sng" dirty="0">
                <a:hlinkClick r:id="rId2"/>
              </a:rPr>
              <a:t>http://bit.ly/2RjHxOc</a:t>
            </a:r>
            <a:r>
              <a:rPr lang="en-US" sz="1800" dirty="0">
                <a:hlinkClick r:id="rId2"/>
              </a:rPr>
              <a:t> </a:t>
            </a:r>
          </a:p>
          <a:p>
            <a:r>
              <a:rPr lang="en-US" sz="1800" dirty="0"/>
              <a:t>Arduino Compatible SCM &amp; DIY Kits - </a:t>
            </a:r>
            <a:r>
              <a:rPr lang="en-US" sz="1800" u="sng" dirty="0">
                <a:hlinkClick r:id="rId3"/>
              </a:rPr>
              <a:t>https://goo.gl/yi21yB </a:t>
            </a:r>
            <a:endParaRPr lang="en-US" sz="1800" dirty="0">
              <a:hlinkClick r:id="rId3"/>
            </a:endParaRPr>
          </a:p>
          <a:p>
            <a:r>
              <a:rPr lang="en-US" sz="1800" dirty="0"/>
              <a:t>Electronics </a:t>
            </a:r>
            <a:r>
              <a:rPr lang="en-US" sz="1800" dirty="0" err="1"/>
              <a:t>Equipments</a:t>
            </a:r>
            <a:r>
              <a:rPr lang="en-US" sz="1800" dirty="0"/>
              <a:t> &amp; Tools - </a:t>
            </a:r>
            <a:r>
              <a:rPr lang="en-US" sz="1800" u="sng" dirty="0">
                <a:hlinkClick r:id="rId4"/>
              </a:rPr>
              <a:t>https://goo.gl/covX9J </a:t>
            </a:r>
            <a:endParaRPr lang="en-US" sz="1800" dirty="0">
              <a:hlinkClick r:id="rId4"/>
            </a:endParaRPr>
          </a:p>
          <a:p>
            <a:r>
              <a:rPr lang="en-US" sz="1800" dirty="0"/>
              <a:t>Module Board For Arduino - </a:t>
            </a:r>
            <a:r>
              <a:rPr lang="en-US" sz="1800" u="sng" dirty="0">
                <a:hlinkClick r:id="rId5"/>
              </a:rPr>
              <a:t>https://goo.gl/81dafX </a:t>
            </a:r>
            <a:endParaRPr lang="en-US" sz="1800" dirty="0">
              <a:hlinkClick r:id="rId5"/>
            </a:endParaRP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67</a:t>
            </a:fld>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887" y="3352453"/>
            <a:ext cx="6751943" cy="3003898"/>
          </a:xfrm>
          <a:prstGeom prst="rect">
            <a:avLst/>
          </a:prstGeom>
        </p:spPr>
      </p:pic>
      <p:sp>
        <p:nvSpPr>
          <p:cNvPr id="8" name="TextBox 7"/>
          <p:cNvSpPr txBox="1"/>
          <p:nvPr/>
        </p:nvSpPr>
        <p:spPr>
          <a:xfrm>
            <a:off x="2547938" y="5044029"/>
            <a:ext cx="434734" cy="923330"/>
          </a:xfrm>
          <a:prstGeom prst="rect">
            <a:avLst/>
          </a:prstGeom>
          <a:noFill/>
        </p:spPr>
        <p:txBody>
          <a:bodyPr wrap="none" rtlCol="0">
            <a:spAutoFit/>
          </a:bodyPr>
          <a:lstStyle/>
          <a:p>
            <a:r>
              <a:rPr lang="en-US" dirty="0"/>
              <a:t>A4</a:t>
            </a:r>
          </a:p>
          <a:p>
            <a:r>
              <a:rPr lang="en-US" dirty="0"/>
              <a:t>A5</a:t>
            </a:r>
          </a:p>
          <a:p>
            <a:endParaRPr lang="en-US" dirty="0"/>
          </a:p>
        </p:txBody>
      </p:sp>
      <p:sp>
        <p:nvSpPr>
          <p:cNvPr id="9" name="TextBox 8"/>
          <p:cNvSpPr txBox="1"/>
          <p:nvPr/>
        </p:nvSpPr>
        <p:spPr>
          <a:xfrm>
            <a:off x="4497148" y="5321028"/>
            <a:ext cx="595035" cy="369332"/>
          </a:xfrm>
          <a:prstGeom prst="rect">
            <a:avLst/>
          </a:prstGeom>
          <a:noFill/>
        </p:spPr>
        <p:txBody>
          <a:bodyPr wrap="none" rtlCol="0">
            <a:spAutoFit/>
          </a:bodyPr>
          <a:lstStyle/>
          <a:p>
            <a:r>
              <a:rPr lang="en-US" dirty="0"/>
              <a:t>Pin2</a:t>
            </a:r>
          </a:p>
        </p:txBody>
      </p:sp>
      <p:sp>
        <p:nvSpPr>
          <p:cNvPr id="10" name="TextBox 9"/>
          <p:cNvSpPr txBox="1"/>
          <p:nvPr/>
        </p:nvSpPr>
        <p:spPr>
          <a:xfrm>
            <a:off x="2360386" y="4447694"/>
            <a:ext cx="622286" cy="646331"/>
          </a:xfrm>
          <a:prstGeom prst="rect">
            <a:avLst/>
          </a:prstGeom>
          <a:noFill/>
        </p:spPr>
        <p:txBody>
          <a:bodyPr wrap="none" rtlCol="0">
            <a:spAutoFit/>
          </a:bodyPr>
          <a:lstStyle/>
          <a:p>
            <a:r>
              <a:rPr lang="en-US" dirty="0" err="1"/>
              <a:t>Vcc</a:t>
            </a:r>
            <a:endParaRPr lang="en-US" dirty="0"/>
          </a:p>
          <a:p>
            <a:r>
              <a:rPr lang="en-US" dirty="0"/>
              <a:t>GND</a:t>
            </a:r>
          </a:p>
        </p:txBody>
      </p:sp>
    </p:spTree>
    <p:extLst>
      <p:ext uri="{BB962C8B-B14F-4D97-AF65-F5344CB8AC3E}">
        <p14:creationId xmlns:p14="http://schemas.microsoft.com/office/powerpoint/2010/main" val="4200421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Test2.15_clap_sound_detection</a:t>
            </a:r>
          </a:p>
        </p:txBody>
      </p:sp>
      <p:sp>
        <p:nvSpPr>
          <p:cNvPr id="3" name="Content Placeholder 2"/>
          <p:cNvSpPr>
            <a:spLocks noGrp="1"/>
          </p:cNvSpPr>
          <p:nvPr>
            <p:ph idx="1"/>
          </p:nvPr>
        </p:nvSpPr>
        <p:spPr>
          <a:xfrm>
            <a:off x="628650" y="1395488"/>
            <a:ext cx="3876675" cy="4338181"/>
          </a:xfrm>
        </p:spPr>
        <p:txBody>
          <a:bodyPr/>
          <a:lstStyle/>
          <a:p>
            <a:r>
              <a:rPr lang="en-US" dirty="0"/>
              <a:t>Use the trimer and </a:t>
            </a:r>
            <a:r>
              <a:rPr lang="en-US" sz="2000" dirty="0"/>
              <a:t>test15a_ky038_sound_cal.ino</a:t>
            </a:r>
          </a:p>
          <a:p>
            <a:r>
              <a:rPr lang="en-US" dirty="0"/>
              <a:t>to calibration the sensor by tuning the output to around 2.5V</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a:xfrm>
            <a:off x="6196367" y="6245724"/>
            <a:ext cx="2057400" cy="365125"/>
          </a:xfrm>
        </p:spPr>
        <p:txBody>
          <a:bodyPr/>
          <a:lstStyle/>
          <a:p>
            <a:fld id="{631F0FDA-441F-40A7-A3B9-C27C9EEEED98}" type="slidenum">
              <a:rPr lang="en-US" smtClean="0"/>
              <a:t>68</a:t>
            </a:fld>
            <a:endParaRPr lang="en-US"/>
          </a:p>
        </p:txBody>
      </p:sp>
      <p:sp>
        <p:nvSpPr>
          <p:cNvPr id="6" name="TextBox 5"/>
          <p:cNvSpPr txBox="1"/>
          <p:nvPr/>
        </p:nvSpPr>
        <p:spPr>
          <a:xfrm>
            <a:off x="164168" y="6488668"/>
            <a:ext cx="8979831" cy="369332"/>
          </a:xfrm>
          <a:prstGeom prst="rect">
            <a:avLst/>
          </a:prstGeom>
          <a:noFill/>
        </p:spPr>
        <p:txBody>
          <a:bodyPr wrap="none" rtlCol="0">
            <a:spAutoFit/>
          </a:bodyPr>
          <a:lstStyle/>
          <a:p>
            <a:r>
              <a:rPr lang="en-US" dirty="0">
                <a:hlinkClick r:id="rId2"/>
              </a:rPr>
              <a:t>https://www.hackster.io/iotboys/control-led-by-clap-using-arduino-and-sound-sensor-e31809</a:t>
            </a:r>
            <a:endParaRPr lang="en-US" dirty="0"/>
          </a:p>
        </p:txBody>
      </p:sp>
      <p:pic>
        <p:nvPicPr>
          <p:cNvPr id="1028" name="Picture 4" descr="C:\Users\khwon\AppData\Local\Microsoft\Windows\INetCache\IE\7ZIX1CQO\d58a869b83895ddd058eadbf1c2f68cf86efbe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112" y="2300447"/>
            <a:ext cx="960073" cy="960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899" y="1377117"/>
            <a:ext cx="3396546" cy="923330"/>
          </a:xfrm>
          <a:prstGeom prst="rect">
            <a:avLst/>
          </a:prstGeom>
          <a:noFill/>
        </p:spPr>
        <p:txBody>
          <a:bodyPr wrap="square" rtlCol="0">
            <a:spAutoFit/>
          </a:bodyPr>
          <a:lstStyle/>
          <a:p>
            <a:r>
              <a:rPr lang="en-US" dirty="0"/>
              <a:t>Video demo</a:t>
            </a:r>
          </a:p>
          <a:p>
            <a:r>
              <a:rPr lang="en-US" dirty="0">
                <a:hlinkClick r:id="rId4"/>
              </a:rPr>
              <a:t>https://www.youtube.com/watch?v=guZJT_h2gP0</a:t>
            </a:r>
            <a:endParaRPr lang="en-US" dirty="0"/>
          </a:p>
        </p:txBody>
      </p:sp>
      <p:pic>
        <p:nvPicPr>
          <p:cNvPr id="1029" name="Picture 5" descr="C:\temp1\New Picture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5778" y="4109279"/>
            <a:ext cx="2390775"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temp1\New Picture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778" y="3993895"/>
            <a:ext cx="1524000" cy="1524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p:cNvSpPr/>
          <p:nvPr/>
        </p:nvSpPr>
        <p:spPr>
          <a:xfrm>
            <a:off x="855677" y="4437775"/>
            <a:ext cx="620785" cy="423979"/>
          </a:xfrm>
          <a:prstGeom prst="ellipse">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55677" y="2969703"/>
            <a:ext cx="125835" cy="1660357"/>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6448" y="6027003"/>
            <a:ext cx="4127284" cy="646331"/>
          </a:xfrm>
          <a:prstGeom prst="rect">
            <a:avLst/>
          </a:prstGeom>
          <a:noFill/>
        </p:spPr>
        <p:txBody>
          <a:bodyPr wrap="none" rtlCol="0">
            <a:spAutoFit/>
          </a:bodyPr>
          <a:lstStyle/>
          <a:p>
            <a:r>
              <a:rPr lang="en-US" dirty="0"/>
              <a:t>test15b_ky038_sound_clap_detection.ino</a:t>
            </a:r>
          </a:p>
          <a:p>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7417" y="2518872"/>
            <a:ext cx="844913" cy="171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49876" y="4171490"/>
            <a:ext cx="1539717" cy="369332"/>
          </a:xfrm>
          <a:prstGeom prst="rect">
            <a:avLst/>
          </a:prstGeom>
          <a:noFill/>
        </p:spPr>
        <p:txBody>
          <a:bodyPr wrap="none" rtlCol="0">
            <a:spAutoFit/>
          </a:bodyPr>
          <a:lstStyle/>
          <a:p>
            <a:r>
              <a:rPr lang="en-US" dirty="0"/>
              <a:t>A0, Gnd,5V,D0</a:t>
            </a:r>
          </a:p>
        </p:txBody>
      </p:sp>
      <p:cxnSp>
        <p:nvCxnSpPr>
          <p:cNvPr id="13" name="Straight Connector 12"/>
          <p:cNvCxnSpPr/>
          <p:nvPr/>
        </p:nvCxnSpPr>
        <p:spPr>
          <a:xfrm flipH="1">
            <a:off x="6039699" y="4060341"/>
            <a:ext cx="299718" cy="1917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407122" y="4077086"/>
            <a:ext cx="1" cy="1611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19734" y="4122228"/>
            <a:ext cx="239132" cy="2822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05717" y="4057350"/>
            <a:ext cx="300555" cy="2282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20580" y="4911973"/>
            <a:ext cx="2258952" cy="369332"/>
          </a:xfrm>
          <a:prstGeom prst="rect">
            <a:avLst/>
          </a:prstGeom>
          <a:noFill/>
        </p:spPr>
        <p:txBody>
          <a:bodyPr wrap="none" rtlCol="0">
            <a:spAutoFit/>
          </a:bodyPr>
          <a:lstStyle/>
          <a:p>
            <a:r>
              <a:rPr lang="en-US" dirty="0"/>
              <a:t>A0   GND 5V Pin2 Pin4</a:t>
            </a:r>
          </a:p>
        </p:txBody>
      </p:sp>
      <p:sp>
        <p:nvSpPr>
          <p:cNvPr id="23" name="Rectangle 22"/>
          <p:cNvSpPr/>
          <p:nvPr/>
        </p:nvSpPr>
        <p:spPr>
          <a:xfrm>
            <a:off x="5728844" y="4895927"/>
            <a:ext cx="2542701" cy="119941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155671" y="5441000"/>
            <a:ext cx="1436675" cy="369332"/>
          </a:xfrm>
          <a:prstGeom prst="rect">
            <a:avLst/>
          </a:prstGeom>
          <a:noFill/>
        </p:spPr>
        <p:txBody>
          <a:bodyPr wrap="none" rtlCol="0">
            <a:spAutoFit/>
          </a:bodyPr>
          <a:lstStyle/>
          <a:p>
            <a:r>
              <a:rPr lang="en-US" dirty="0"/>
              <a:t>Arduino UNO</a:t>
            </a:r>
          </a:p>
        </p:txBody>
      </p:sp>
      <p:cxnSp>
        <p:nvCxnSpPr>
          <p:cNvPr id="28" name="Straight Arrow Connector 27"/>
          <p:cNvCxnSpPr/>
          <p:nvPr/>
        </p:nvCxnSpPr>
        <p:spPr>
          <a:xfrm>
            <a:off x="5878869" y="4429768"/>
            <a:ext cx="0" cy="44094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117682" y="4437775"/>
            <a:ext cx="0" cy="4741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367369" y="4479075"/>
            <a:ext cx="0" cy="41685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790052" y="4497669"/>
            <a:ext cx="0" cy="398257"/>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59" idx="2"/>
          </p:cNvCxnSpPr>
          <p:nvPr/>
        </p:nvCxnSpPr>
        <p:spPr>
          <a:xfrm flipV="1">
            <a:off x="7558481" y="4034149"/>
            <a:ext cx="4898" cy="861777"/>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467880" y="4450726"/>
            <a:ext cx="2407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518137" y="4324967"/>
            <a:ext cx="537327" cy="369332"/>
          </a:xfrm>
          <a:prstGeom prst="rect">
            <a:avLst/>
          </a:prstGeom>
          <a:noFill/>
        </p:spPr>
        <p:txBody>
          <a:bodyPr wrap="none" rtlCol="0">
            <a:spAutoFit/>
          </a:bodyPr>
          <a:lstStyle/>
          <a:p>
            <a:r>
              <a:rPr lang="en-US" dirty="0"/>
              <a:t>LED</a:t>
            </a:r>
          </a:p>
        </p:txBody>
      </p:sp>
      <p:pic>
        <p:nvPicPr>
          <p:cNvPr id="54" name="Picture 3" descr="C:\Users\khwon\AppData\Local\Microsoft\Windows\INetCache\IE\7ZIX1CQO\BbT4n[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655784" y="3963494"/>
            <a:ext cx="980664" cy="81722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Arrow Connector 55"/>
          <p:cNvCxnSpPr/>
          <p:nvPr/>
        </p:nvCxnSpPr>
        <p:spPr>
          <a:xfrm>
            <a:off x="8708609" y="4363078"/>
            <a:ext cx="224584" cy="313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728623" y="4077086"/>
            <a:ext cx="224584" cy="313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996075" y="4060341"/>
            <a:ext cx="300082" cy="646331"/>
          </a:xfrm>
          <a:prstGeom prst="rect">
            <a:avLst/>
          </a:prstGeom>
          <a:noFill/>
        </p:spPr>
        <p:txBody>
          <a:bodyPr wrap="none" rtlCol="0">
            <a:spAutoFit/>
          </a:bodyPr>
          <a:lstStyle/>
          <a:p>
            <a:r>
              <a:rPr lang="en-US" dirty="0"/>
              <a:t>+</a:t>
            </a:r>
          </a:p>
          <a:p>
            <a:r>
              <a:rPr lang="en-US" dirty="0"/>
              <a:t>-</a:t>
            </a:r>
          </a:p>
        </p:txBody>
      </p:sp>
      <p:sp>
        <p:nvSpPr>
          <p:cNvPr id="47" name="Freeform 46"/>
          <p:cNvSpPr/>
          <p:nvPr/>
        </p:nvSpPr>
        <p:spPr>
          <a:xfrm>
            <a:off x="7558481" y="3548543"/>
            <a:ext cx="1031846" cy="1904301"/>
          </a:xfrm>
          <a:custGeom>
            <a:avLst/>
            <a:gdLst>
              <a:gd name="connsiteX0" fmla="*/ 0 w 1031846"/>
              <a:gd name="connsiteY0" fmla="*/ 142613 h 1904301"/>
              <a:gd name="connsiteX1" fmla="*/ 0 w 1031846"/>
              <a:gd name="connsiteY1" fmla="*/ 0 h 1904301"/>
              <a:gd name="connsiteX2" fmla="*/ 1006679 w 1031846"/>
              <a:gd name="connsiteY2" fmla="*/ 8389 h 1904301"/>
              <a:gd name="connsiteX3" fmla="*/ 1031846 w 1031846"/>
              <a:gd name="connsiteY3" fmla="*/ 1904301 h 1904301"/>
              <a:gd name="connsiteX4" fmla="*/ 696286 w 1031846"/>
              <a:gd name="connsiteY4" fmla="*/ 1895912 h 190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46" h="1904301">
                <a:moveTo>
                  <a:pt x="0" y="142613"/>
                </a:moveTo>
                <a:lnTo>
                  <a:pt x="0" y="0"/>
                </a:lnTo>
                <a:lnTo>
                  <a:pt x="1006679" y="8389"/>
                </a:lnTo>
                <a:lnTo>
                  <a:pt x="1031846" y="1904301"/>
                </a:lnTo>
                <a:lnTo>
                  <a:pt x="696286" y="189591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639312" y="5310969"/>
            <a:ext cx="622286" cy="369332"/>
          </a:xfrm>
          <a:prstGeom prst="rect">
            <a:avLst/>
          </a:prstGeom>
          <a:noFill/>
        </p:spPr>
        <p:txBody>
          <a:bodyPr wrap="none" rtlCol="0">
            <a:spAutoFit/>
          </a:bodyPr>
          <a:lstStyle/>
          <a:p>
            <a:r>
              <a:rPr lang="en-US" dirty="0"/>
              <a:t>GND</a:t>
            </a:r>
          </a:p>
        </p:txBody>
      </p:sp>
      <p:sp>
        <p:nvSpPr>
          <p:cNvPr id="59" name="Rectangle 58"/>
          <p:cNvSpPr/>
          <p:nvPr/>
        </p:nvSpPr>
        <p:spPr>
          <a:xfrm>
            <a:off x="7484870" y="3720112"/>
            <a:ext cx="157018" cy="3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rot="10615566">
            <a:off x="8406764" y="4130433"/>
            <a:ext cx="314037" cy="3001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35307" y="2538560"/>
            <a:ext cx="818441" cy="1477328"/>
          </a:xfrm>
          <a:prstGeom prst="rect">
            <a:avLst/>
          </a:prstGeom>
          <a:noFill/>
        </p:spPr>
        <p:txBody>
          <a:bodyPr wrap="square" rtlCol="0">
            <a:spAutoFit/>
          </a:bodyPr>
          <a:lstStyle/>
          <a:p>
            <a:r>
              <a:rPr lang="en-US" dirty="0"/>
              <a:t>Sound level LED</a:t>
            </a:r>
          </a:p>
          <a:p>
            <a:endParaRPr lang="en-US" dirty="0"/>
          </a:p>
          <a:p>
            <a:endParaRPr lang="en-US" dirty="0"/>
          </a:p>
        </p:txBody>
      </p:sp>
      <p:sp>
        <p:nvSpPr>
          <p:cNvPr id="39" name="TextBox 38"/>
          <p:cNvSpPr txBox="1"/>
          <p:nvPr/>
        </p:nvSpPr>
        <p:spPr>
          <a:xfrm>
            <a:off x="6740040" y="2493512"/>
            <a:ext cx="818441" cy="1200329"/>
          </a:xfrm>
          <a:prstGeom prst="rect">
            <a:avLst/>
          </a:prstGeom>
          <a:noFill/>
        </p:spPr>
        <p:txBody>
          <a:bodyPr wrap="square" rtlCol="0">
            <a:spAutoFit/>
          </a:bodyPr>
          <a:lstStyle/>
          <a:p>
            <a:r>
              <a:rPr lang="en-US" dirty="0" err="1"/>
              <a:t>PowerLED</a:t>
            </a:r>
            <a:endParaRPr lang="en-US" dirty="0"/>
          </a:p>
          <a:p>
            <a:endParaRPr lang="en-US" dirty="0"/>
          </a:p>
          <a:p>
            <a:endParaRPr lang="en-US" dirty="0"/>
          </a:p>
        </p:txBody>
      </p:sp>
      <p:cxnSp>
        <p:nvCxnSpPr>
          <p:cNvPr id="15" name="Straight Arrow Connector 14"/>
          <p:cNvCxnSpPr/>
          <p:nvPr/>
        </p:nvCxnSpPr>
        <p:spPr>
          <a:xfrm>
            <a:off x="5649498" y="3416081"/>
            <a:ext cx="506173" cy="1050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740040" y="3093676"/>
            <a:ext cx="329831" cy="3570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41986">
            <a:off x="1073803" y="3667074"/>
            <a:ext cx="1114672" cy="528391"/>
          </a:xfrm>
          <a:prstGeom prst="rect">
            <a:avLst/>
          </a:prstGeom>
        </p:spPr>
      </p:pic>
      <p:sp>
        <p:nvSpPr>
          <p:cNvPr id="29" name="Freeform 28"/>
          <p:cNvSpPr/>
          <p:nvPr/>
        </p:nvSpPr>
        <p:spPr>
          <a:xfrm>
            <a:off x="1557346" y="3545058"/>
            <a:ext cx="352621" cy="281354"/>
          </a:xfrm>
          <a:custGeom>
            <a:avLst/>
            <a:gdLst>
              <a:gd name="connsiteX0" fmla="*/ 74506 w 352621"/>
              <a:gd name="connsiteY0" fmla="*/ 0 h 281354"/>
              <a:gd name="connsiteX1" fmla="*/ 4168 w 352621"/>
              <a:gd name="connsiteY1" fmla="*/ 70339 h 281354"/>
              <a:gd name="connsiteX2" fmla="*/ 32303 w 352621"/>
              <a:gd name="connsiteY2" fmla="*/ 225084 h 281354"/>
              <a:gd name="connsiteX3" fmla="*/ 229251 w 352621"/>
              <a:gd name="connsiteY3" fmla="*/ 281354 h 281354"/>
              <a:gd name="connsiteX4" fmla="*/ 341792 w 352621"/>
              <a:gd name="connsiteY4" fmla="*/ 225084 h 281354"/>
              <a:gd name="connsiteX5" fmla="*/ 341792 w 352621"/>
              <a:gd name="connsiteY5" fmla="*/ 154745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621" h="281354">
                <a:moveTo>
                  <a:pt x="74506" y="0"/>
                </a:moveTo>
                <a:cubicBezTo>
                  <a:pt x="42854" y="16412"/>
                  <a:pt x="11202" y="32825"/>
                  <a:pt x="4168" y="70339"/>
                </a:cubicBezTo>
                <a:cubicBezTo>
                  <a:pt x="-2866" y="107853"/>
                  <a:pt x="-5211" y="189915"/>
                  <a:pt x="32303" y="225084"/>
                </a:cubicBezTo>
                <a:cubicBezTo>
                  <a:pt x="69817" y="260253"/>
                  <a:pt x="177670" y="281354"/>
                  <a:pt x="229251" y="281354"/>
                </a:cubicBezTo>
                <a:cubicBezTo>
                  <a:pt x="280832" y="281354"/>
                  <a:pt x="323035" y="246186"/>
                  <a:pt x="341792" y="225084"/>
                </a:cubicBezTo>
                <a:cubicBezTo>
                  <a:pt x="360549" y="203982"/>
                  <a:pt x="351170" y="179363"/>
                  <a:pt x="341792" y="154745"/>
                </a:cubicBezTo>
              </a:path>
            </a:pathLst>
          </a:custGeom>
          <a:noFill/>
          <a:ln>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536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a:t>
            </a:r>
          </a:p>
        </p:txBody>
      </p:sp>
      <p:sp>
        <p:nvSpPr>
          <p:cNvPr id="7" name="Content Placeholder 6"/>
          <p:cNvSpPr>
            <a:spLocks noGrp="1"/>
          </p:cNvSpPr>
          <p:nvPr>
            <p:ph sz="half" idx="1"/>
          </p:nvPr>
        </p:nvSpPr>
        <p:spPr>
          <a:xfrm>
            <a:off x="628650" y="738232"/>
            <a:ext cx="4195020" cy="6119768"/>
          </a:xfrm>
        </p:spPr>
        <p:txBody>
          <a:bodyPr>
            <a:noAutofit/>
          </a:bodyPr>
          <a:lstStyle/>
          <a:p>
            <a:r>
              <a:rPr lang="en-US" sz="1400" dirty="0"/>
              <a:t>//test15a_ky038_sound_cal.ino</a:t>
            </a:r>
          </a:p>
          <a:p>
            <a:r>
              <a:rPr lang="en-US" sz="1400" dirty="0"/>
              <a:t>//</a:t>
            </a:r>
            <a:r>
              <a:rPr lang="en-US" sz="1400" dirty="0" err="1"/>
              <a:t>calibrtion</a:t>
            </a:r>
            <a:r>
              <a:rPr lang="en-US" sz="1400" dirty="0"/>
              <a:t> code</a:t>
            </a:r>
          </a:p>
          <a:p>
            <a:r>
              <a:rPr lang="en-US" sz="1400" dirty="0" err="1"/>
              <a:t>int</a:t>
            </a:r>
            <a:r>
              <a:rPr lang="en-US" sz="1400" dirty="0"/>
              <a:t> </a:t>
            </a:r>
            <a:r>
              <a:rPr lang="en-US" sz="1400" dirty="0" err="1"/>
              <a:t>soundSensor</a:t>
            </a:r>
            <a:r>
              <a:rPr lang="en-US" sz="1400" dirty="0"/>
              <a:t>=2; </a:t>
            </a:r>
            <a:r>
              <a:rPr lang="en-US" sz="1400" dirty="0" err="1"/>
              <a:t>int</a:t>
            </a:r>
            <a:r>
              <a:rPr lang="en-US" sz="1400" dirty="0"/>
              <a:t> LED=4;</a:t>
            </a:r>
          </a:p>
          <a:p>
            <a:r>
              <a:rPr lang="en-US" sz="1400" dirty="0" err="1"/>
              <a:t>int</a:t>
            </a:r>
            <a:r>
              <a:rPr lang="en-US" sz="1400" dirty="0"/>
              <a:t> </a:t>
            </a:r>
            <a:r>
              <a:rPr lang="en-US" sz="1400" dirty="0" err="1"/>
              <a:t>Analog_input_pin</a:t>
            </a:r>
            <a:r>
              <a:rPr lang="en-US" sz="1400" dirty="0"/>
              <a:t>=A0;</a:t>
            </a:r>
          </a:p>
          <a:p>
            <a:r>
              <a:rPr lang="en-US" sz="1400" dirty="0" err="1"/>
              <a:t>boolean</a:t>
            </a:r>
            <a:r>
              <a:rPr lang="en-US" sz="1400" dirty="0"/>
              <a:t> </a:t>
            </a:r>
            <a:r>
              <a:rPr lang="en-US" sz="1400" dirty="0" err="1"/>
              <a:t>LEDStatus</a:t>
            </a:r>
            <a:r>
              <a:rPr lang="en-US" sz="1400" dirty="0"/>
              <a:t>=false;</a:t>
            </a:r>
          </a:p>
          <a:p>
            <a:r>
              <a:rPr lang="en-US" sz="1400" dirty="0"/>
              <a:t>void setup() {</a:t>
            </a:r>
          </a:p>
          <a:p>
            <a:r>
              <a:rPr lang="en-US" sz="1400" dirty="0"/>
              <a:t> </a:t>
            </a:r>
            <a:r>
              <a:rPr lang="en-US" sz="1400" dirty="0" err="1"/>
              <a:t>pinMode</a:t>
            </a:r>
            <a:r>
              <a:rPr lang="en-US" sz="1400" dirty="0"/>
              <a:t>(</a:t>
            </a:r>
            <a:r>
              <a:rPr lang="en-US" sz="1400" dirty="0" err="1"/>
              <a:t>soundSensor,INPUT</a:t>
            </a:r>
            <a:r>
              <a:rPr lang="en-US" sz="1400" dirty="0"/>
              <a:t>);</a:t>
            </a:r>
          </a:p>
          <a:p>
            <a:r>
              <a:rPr lang="en-US" sz="1400" dirty="0"/>
              <a:t> </a:t>
            </a:r>
            <a:r>
              <a:rPr lang="en-US" sz="1400" dirty="0" err="1"/>
              <a:t>pinMode</a:t>
            </a:r>
            <a:r>
              <a:rPr lang="en-US" sz="1400" dirty="0"/>
              <a:t>(LED,OUTPUT);</a:t>
            </a:r>
          </a:p>
          <a:p>
            <a:r>
              <a:rPr lang="en-US" sz="1400" dirty="0"/>
              <a:t> </a:t>
            </a:r>
            <a:r>
              <a:rPr lang="en-US" sz="1400" dirty="0" err="1"/>
              <a:t>pinMode</a:t>
            </a:r>
            <a:r>
              <a:rPr lang="en-US" sz="1400" dirty="0"/>
              <a:t> (</a:t>
            </a:r>
            <a:r>
              <a:rPr lang="en-US" sz="1400" dirty="0" err="1"/>
              <a:t>Analog_input_pin</a:t>
            </a:r>
            <a:r>
              <a:rPr lang="en-US" sz="1400" dirty="0"/>
              <a:t>, INPUT);</a:t>
            </a:r>
          </a:p>
          <a:p>
            <a:r>
              <a:rPr lang="en-US" sz="1400" dirty="0"/>
              <a:t>  </a:t>
            </a:r>
            <a:r>
              <a:rPr lang="en-US" sz="1400" dirty="0" err="1"/>
              <a:t>Serial.begin</a:t>
            </a:r>
            <a:r>
              <a:rPr lang="en-US" sz="1400" dirty="0"/>
              <a:t> (9600); // Serial output with 9600 bps</a:t>
            </a:r>
          </a:p>
          <a:p>
            <a:r>
              <a:rPr lang="en-US" sz="1400" dirty="0"/>
              <a:t>}</a:t>
            </a:r>
          </a:p>
          <a:p>
            <a:r>
              <a:rPr lang="en-US" sz="1400" dirty="0"/>
              <a:t>void loop() {  float Analog;</a:t>
            </a:r>
          </a:p>
          <a:p>
            <a:r>
              <a:rPr lang="en-US" sz="1400" dirty="0"/>
              <a:t>// Current value will be read and converted to voltage </a:t>
            </a:r>
          </a:p>
          <a:p>
            <a:r>
              <a:rPr lang="en-US" sz="1400" dirty="0"/>
              <a:t>  Analog = </a:t>
            </a:r>
            <a:r>
              <a:rPr lang="en-US" sz="1400" dirty="0" err="1"/>
              <a:t>analogRead</a:t>
            </a:r>
            <a:r>
              <a:rPr lang="en-US" sz="1400" dirty="0"/>
              <a:t> (</a:t>
            </a:r>
            <a:r>
              <a:rPr lang="en-US" sz="1400" dirty="0" err="1"/>
              <a:t>Analog_input_pin</a:t>
            </a:r>
            <a:r>
              <a:rPr lang="en-US" sz="1400" dirty="0"/>
              <a:t>) * (5.0 / 1023.0); </a:t>
            </a:r>
          </a:p>
          <a:p>
            <a:r>
              <a:rPr lang="en-US" sz="1400" dirty="0"/>
              <a:t>  //for </a:t>
            </a:r>
            <a:r>
              <a:rPr lang="en-US" sz="1400" dirty="0" err="1"/>
              <a:t>claibration</a:t>
            </a:r>
            <a:r>
              <a:rPr lang="en-US" sz="1400" dirty="0"/>
              <a:t> of the sensor</a:t>
            </a:r>
          </a:p>
          <a:p>
            <a:r>
              <a:rPr lang="en-US" sz="1400" dirty="0"/>
              <a:t>  </a:t>
            </a:r>
            <a:r>
              <a:rPr lang="en-US" sz="1400" dirty="0" err="1"/>
              <a:t>Serial.print</a:t>
            </a:r>
            <a:r>
              <a:rPr lang="en-US" sz="1400" dirty="0"/>
              <a:t> ("Analog voltage value:"); </a:t>
            </a:r>
            <a:r>
              <a:rPr lang="en-US" sz="1400" dirty="0" err="1"/>
              <a:t>Serial.print</a:t>
            </a:r>
            <a:r>
              <a:rPr lang="en-US" sz="1400" dirty="0"/>
              <a:t> (Analog, 4);  </a:t>
            </a:r>
            <a:r>
              <a:rPr lang="en-US" sz="1400" dirty="0" err="1"/>
              <a:t>Serial.print</a:t>
            </a:r>
            <a:r>
              <a:rPr lang="en-US" sz="1400" dirty="0"/>
              <a:t> ("V, ");</a:t>
            </a:r>
            <a:r>
              <a:rPr lang="en-US" sz="1400" dirty="0" err="1"/>
              <a:t>Serial.print</a:t>
            </a:r>
            <a:r>
              <a:rPr lang="en-US" sz="1400" dirty="0"/>
              <a:t> ("Tune the sensor value around 2.5V \n");</a:t>
            </a:r>
          </a:p>
          <a:p>
            <a:r>
              <a:rPr lang="en-US" sz="1400" dirty="0"/>
              <a:t> } </a:t>
            </a:r>
          </a:p>
        </p:txBody>
      </p:sp>
      <p:sp>
        <p:nvSpPr>
          <p:cNvPr id="8" name="Content Placeholder 7"/>
          <p:cNvSpPr>
            <a:spLocks noGrp="1"/>
          </p:cNvSpPr>
          <p:nvPr>
            <p:ph sz="half" idx="2"/>
          </p:nvPr>
        </p:nvSpPr>
        <p:spPr>
          <a:xfrm>
            <a:off x="4796929" y="760222"/>
            <a:ext cx="4238014" cy="6097777"/>
          </a:xfrm>
        </p:spPr>
        <p:txBody>
          <a:bodyPr>
            <a:noAutofit/>
          </a:bodyPr>
          <a:lstStyle/>
          <a:p>
            <a:r>
              <a:rPr lang="en-US" sz="1600" dirty="0"/>
              <a:t>//test15b_ky038_sound_clap_detection.ino</a:t>
            </a:r>
          </a:p>
          <a:p>
            <a:r>
              <a:rPr lang="en-US" sz="1600" dirty="0"/>
              <a:t>//https://www.hackster.io/iotboys/control-led-by-clap-using-arduino-and-sound-sensor-e31809. Calibration (IDE/Tools/</a:t>
            </a:r>
            <a:r>
              <a:rPr lang="en-US" sz="1600" dirty="0" err="1"/>
              <a:t>Serial_monitor</a:t>
            </a:r>
            <a:r>
              <a:rPr lang="en-US" sz="1600" dirty="0"/>
              <a:t> , tune the trimmer of the KY038 sound sensor to see display) and </a:t>
            </a:r>
          </a:p>
          <a:p>
            <a:r>
              <a:rPr lang="en-US" sz="1600" dirty="0"/>
              <a:t>//clap once led-on; clap another time led-off.</a:t>
            </a:r>
          </a:p>
          <a:p>
            <a:r>
              <a:rPr lang="en-US" sz="1600" dirty="0"/>
              <a:t>void loop() {</a:t>
            </a:r>
          </a:p>
          <a:p>
            <a:r>
              <a:rPr lang="en-US" sz="1600" dirty="0"/>
              <a:t>  float Analog;</a:t>
            </a:r>
          </a:p>
          <a:p>
            <a:r>
              <a:rPr lang="en-US" sz="1600" dirty="0"/>
              <a:t>  </a:t>
            </a:r>
            <a:r>
              <a:rPr lang="en-US" sz="1600" dirty="0" err="1"/>
              <a:t>int</a:t>
            </a:r>
            <a:r>
              <a:rPr lang="en-US" sz="1600" dirty="0"/>
              <a:t> </a:t>
            </a:r>
            <a:r>
              <a:rPr lang="en-US" sz="1600" dirty="0" err="1"/>
              <a:t>SensorData</a:t>
            </a:r>
            <a:r>
              <a:rPr lang="en-US" sz="1600" dirty="0"/>
              <a:t>=</a:t>
            </a:r>
            <a:r>
              <a:rPr lang="en-US" sz="1600" dirty="0" err="1"/>
              <a:t>digitalRead</a:t>
            </a:r>
            <a:r>
              <a:rPr lang="en-US" sz="1600" dirty="0"/>
              <a:t>(</a:t>
            </a:r>
            <a:r>
              <a:rPr lang="en-US" sz="1600" dirty="0" err="1"/>
              <a:t>soundSensor</a:t>
            </a:r>
            <a:r>
              <a:rPr lang="en-US" sz="1600" dirty="0"/>
              <a:t>); </a:t>
            </a:r>
          </a:p>
          <a:p>
            <a:r>
              <a:rPr lang="en-US" sz="1600" dirty="0"/>
              <a:t>  if(</a:t>
            </a:r>
            <a:r>
              <a:rPr lang="en-US" sz="1600" dirty="0" err="1"/>
              <a:t>SensorData</a:t>
            </a:r>
            <a:r>
              <a:rPr lang="en-US" sz="1600" dirty="0"/>
              <a:t>==1){</a:t>
            </a:r>
          </a:p>
          <a:p>
            <a:r>
              <a:rPr lang="en-US" sz="1600" dirty="0"/>
              <a:t>    if(</a:t>
            </a:r>
            <a:r>
              <a:rPr lang="en-US" sz="1600" dirty="0" err="1"/>
              <a:t>LEDStatus</a:t>
            </a:r>
            <a:r>
              <a:rPr lang="en-US" sz="1600" dirty="0"/>
              <a:t>==false){</a:t>
            </a:r>
          </a:p>
          <a:p>
            <a:r>
              <a:rPr lang="en-US" sz="1600" dirty="0"/>
              <a:t>        </a:t>
            </a:r>
            <a:r>
              <a:rPr lang="en-US" sz="1600" dirty="0" err="1"/>
              <a:t>LEDStatus</a:t>
            </a:r>
            <a:r>
              <a:rPr lang="en-US" sz="1600" dirty="0"/>
              <a:t>=true;</a:t>
            </a:r>
          </a:p>
          <a:p>
            <a:r>
              <a:rPr lang="en-US" sz="1600" dirty="0"/>
              <a:t>        </a:t>
            </a:r>
            <a:r>
              <a:rPr lang="en-US" sz="1600" dirty="0" err="1"/>
              <a:t>digitalWrite</a:t>
            </a:r>
            <a:r>
              <a:rPr lang="en-US" sz="1600" dirty="0"/>
              <a:t>(LED,HIGH);</a:t>
            </a:r>
          </a:p>
          <a:p>
            <a:r>
              <a:rPr lang="en-US" sz="1600" dirty="0"/>
              <a:t>    }</a:t>
            </a:r>
          </a:p>
          <a:p>
            <a:r>
              <a:rPr lang="en-US" sz="1600" dirty="0"/>
              <a:t>    else{</a:t>
            </a:r>
          </a:p>
          <a:p>
            <a:r>
              <a:rPr lang="en-US" sz="1600" dirty="0"/>
              <a:t>        </a:t>
            </a:r>
            <a:r>
              <a:rPr lang="en-US" sz="1600" dirty="0" err="1"/>
              <a:t>LEDStatus</a:t>
            </a:r>
            <a:r>
              <a:rPr lang="en-US" sz="1600" dirty="0"/>
              <a:t>=false;</a:t>
            </a:r>
          </a:p>
          <a:p>
            <a:r>
              <a:rPr lang="en-US" sz="1600" dirty="0"/>
              <a:t>        </a:t>
            </a:r>
            <a:r>
              <a:rPr lang="en-US" sz="1600" dirty="0" err="1"/>
              <a:t>digitalWrite</a:t>
            </a:r>
            <a:r>
              <a:rPr lang="en-US" sz="1600" dirty="0"/>
              <a:t>(LED,LOW);   } } }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a:xfrm>
            <a:off x="6910955" y="6339573"/>
            <a:ext cx="2057400" cy="365125"/>
          </a:xfrm>
        </p:spPr>
        <p:txBody>
          <a:bodyPr/>
          <a:lstStyle/>
          <a:p>
            <a:fld id="{631F0FDA-441F-40A7-A3B9-C27C9EEEED98}" type="slidenum">
              <a:rPr lang="en-US" smtClean="0"/>
              <a:t>69</a:t>
            </a:fld>
            <a:endParaRPr lang="en-US" dirty="0"/>
          </a:p>
        </p:txBody>
      </p:sp>
    </p:spTree>
    <p:extLst>
      <p:ext uri="{BB962C8B-B14F-4D97-AF65-F5344CB8AC3E}">
        <p14:creationId xmlns:p14="http://schemas.microsoft.com/office/powerpoint/2010/main" val="3058728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Classifications of experiments in stem2.ppt</a:t>
            </a:r>
          </a:p>
        </p:txBody>
      </p:sp>
      <p:sp>
        <p:nvSpPr>
          <p:cNvPr id="3" name="Content Placeholder 2"/>
          <p:cNvSpPr>
            <a:spLocks noGrp="1"/>
          </p:cNvSpPr>
          <p:nvPr>
            <p:ph sz="half" idx="1"/>
          </p:nvPr>
        </p:nvSpPr>
        <p:spPr/>
        <p:txBody>
          <a:bodyPr>
            <a:normAutofit fontScale="62500" lnSpcReduction="20000"/>
          </a:bodyPr>
          <a:lstStyle/>
          <a:p>
            <a:r>
              <a:rPr lang="en-US" dirty="0"/>
              <a:t>Digital output</a:t>
            </a:r>
          </a:p>
          <a:p>
            <a:pPr lvl="1"/>
            <a:r>
              <a:rPr lang="en-US" dirty="0"/>
              <a:t>Test2.1: LED blink</a:t>
            </a:r>
          </a:p>
          <a:p>
            <a:pPr lvl="1"/>
            <a:r>
              <a:rPr lang="en-US" dirty="0"/>
              <a:t>Test2.2: PWM control LED lighting, serial interface, echoing</a:t>
            </a:r>
          </a:p>
          <a:p>
            <a:r>
              <a:rPr lang="en-US" dirty="0"/>
              <a:t>Digital input</a:t>
            </a:r>
          </a:p>
          <a:p>
            <a:pPr lvl="1"/>
            <a:r>
              <a:rPr lang="en-US" dirty="0"/>
              <a:t>Test19: Keypad</a:t>
            </a:r>
          </a:p>
          <a:p>
            <a:r>
              <a:rPr lang="en-US" dirty="0"/>
              <a:t>Analog Input </a:t>
            </a:r>
          </a:p>
          <a:p>
            <a:pPr lvl="1"/>
            <a:r>
              <a:rPr lang="en-US" dirty="0"/>
              <a:t>Test2.3: Temperature sensing</a:t>
            </a:r>
          </a:p>
          <a:p>
            <a:pPr lvl="1"/>
            <a:r>
              <a:rPr lang="en-US" dirty="0"/>
              <a:t>Test2.5: Humidify and temperature sensors </a:t>
            </a:r>
          </a:p>
          <a:p>
            <a:pPr lvl="1"/>
            <a:r>
              <a:rPr lang="en-US" dirty="0"/>
              <a:t>Test2.8: LDR Light dependent resistor </a:t>
            </a:r>
          </a:p>
          <a:p>
            <a:r>
              <a:rPr lang="en-US" dirty="0"/>
              <a:t>Display</a:t>
            </a:r>
          </a:p>
          <a:p>
            <a:pPr lvl="1"/>
            <a:r>
              <a:rPr lang="en-US" dirty="0"/>
              <a:t>Test2.4: LCD display</a:t>
            </a:r>
          </a:p>
          <a:p>
            <a:pPr lvl="1"/>
            <a:r>
              <a:rPr lang="en-US" dirty="0"/>
              <a:t>Test2.18: OLED display panel 0.96”  128x32</a:t>
            </a:r>
          </a:p>
          <a:p>
            <a:pPr lvl="1"/>
            <a:r>
              <a:rPr lang="en-US" dirty="0"/>
              <a:t>Test2.5: LCD display of humidify and temperature</a:t>
            </a:r>
          </a:p>
        </p:txBody>
      </p:sp>
      <p:sp>
        <p:nvSpPr>
          <p:cNvPr id="6" name="Content Placeholder 5"/>
          <p:cNvSpPr>
            <a:spLocks noGrp="1"/>
          </p:cNvSpPr>
          <p:nvPr>
            <p:ph sz="half" idx="2"/>
          </p:nvPr>
        </p:nvSpPr>
        <p:spPr/>
        <p:txBody>
          <a:bodyPr>
            <a:normAutofit fontScale="62500" lnSpcReduction="20000"/>
          </a:bodyPr>
          <a:lstStyle/>
          <a:p>
            <a:r>
              <a:rPr lang="en-US" dirty="0"/>
              <a:t>Motor control</a:t>
            </a:r>
          </a:p>
          <a:p>
            <a:pPr lvl="1"/>
            <a:r>
              <a:rPr lang="en-US" dirty="0"/>
              <a:t>Test2.6: servo motor --use PC-python to control servo motor	</a:t>
            </a:r>
          </a:p>
          <a:p>
            <a:pPr lvl="1"/>
            <a:r>
              <a:rPr lang="en-US" dirty="0"/>
              <a:t>Test2.7: Stepping motor</a:t>
            </a:r>
          </a:p>
          <a:p>
            <a:pPr lvl="1"/>
            <a:r>
              <a:rPr lang="en-US" dirty="0"/>
              <a:t>Test2.12: L298 H-bridge drives 2 Direct Current D.C. motors</a:t>
            </a:r>
          </a:p>
          <a:p>
            <a:r>
              <a:rPr lang="en-US" dirty="0"/>
              <a:t>Digital devices</a:t>
            </a:r>
          </a:p>
          <a:p>
            <a:pPr lvl="1"/>
            <a:r>
              <a:rPr lang="en-US" dirty="0"/>
              <a:t>Test2.9: RTC Real time clock</a:t>
            </a:r>
          </a:p>
          <a:p>
            <a:pPr lvl="1"/>
            <a:r>
              <a:rPr lang="en-US" dirty="0"/>
              <a:t>Test2.10: RFID</a:t>
            </a:r>
          </a:p>
          <a:p>
            <a:pPr lvl="1"/>
            <a:r>
              <a:rPr lang="en-US" dirty="0"/>
              <a:t>Test2.13: 2-axis Gyroscope</a:t>
            </a:r>
          </a:p>
          <a:p>
            <a:pPr lvl="1"/>
            <a:r>
              <a:rPr lang="en-US" dirty="0"/>
              <a:t>Test2.15: </a:t>
            </a:r>
            <a:r>
              <a:rPr lang="en-US" dirty="0" err="1"/>
              <a:t>clap_sound_detection</a:t>
            </a:r>
            <a:endParaRPr lang="en-US" dirty="0"/>
          </a:p>
          <a:p>
            <a:r>
              <a:rPr lang="en-US" dirty="0"/>
              <a:t>Remote control</a:t>
            </a:r>
          </a:p>
          <a:p>
            <a:pPr lvl="1"/>
            <a:r>
              <a:rPr lang="en-US" dirty="0"/>
              <a:t>Test2.11: test11_IRremote_relay</a:t>
            </a:r>
          </a:p>
          <a:p>
            <a:r>
              <a:rPr lang="en-US" dirty="0"/>
              <a:t>Projects:</a:t>
            </a:r>
          </a:p>
          <a:p>
            <a:pPr lvl="1"/>
            <a:r>
              <a:rPr lang="en-US" dirty="0"/>
              <a:t>Test2.17: IMU GY-801 IMU BMP180 ADXL345 </a:t>
            </a:r>
          </a:p>
          <a:p>
            <a:pPr lvl="1"/>
            <a:r>
              <a:rPr lang="en-US" dirty="0"/>
              <a:t>Test2.14: self balance robot,  test14_self_bal.ino</a:t>
            </a:r>
          </a:p>
          <a:p>
            <a:pPr lvl="1"/>
            <a:r>
              <a:rPr lang="en-US" dirty="0"/>
              <a:t>Test2.16: Ultrasonic range sensor</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a:t>
            </a:fld>
            <a:endParaRPr lang="en-US"/>
          </a:p>
        </p:txBody>
      </p:sp>
    </p:spTree>
    <p:extLst>
      <p:ext uri="{BB962C8B-B14F-4D97-AF65-F5344CB8AC3E}">
        <p14:creationId xmlns:p14="http://schemas.microsoft.com/office/powerpoint/2010/main" val="753707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Test2.16 Ultrasonic range sensor</a:t>
            </a:r>
          </a:p>
        </p:txBody>
      </p:sp>
      <p:sp>
        <p:nvSpPr>
          <p:cNvPr id="7" name="Content Placeholder 6"/>
          <p:cNvSpPr>
            <a:spLocks noGrp="1"/>
          </p:cNvSpPr>
          <p:nvPr>
            <p:ph idx="1"/>
          </p:nvPr>
        </p:nvSpPr>
        <p:spPr>
          <a:xfrm>
            <a:off x="628650" y="1526796"/>
            <a:ext cx="4545552" cy="4650167"/>
          </a:xfrm>
        </p:spPr>
        <p:txBody>
          <a:bodyPr>
            <a:normAutofit/>
          </a:bodyPr>
          <a:lstStyle/>
          <a:p>
            <a:r>
              <a:rPr lang="en-US" sz="2000" dirty="0"/>
              <a:t>Use the time of flight of sound to measure the range of an obstacle.</a:t>
            </a:r>
          </a:p>
          <a:p>
            <a:r>
              <a:rPr lang="en-US" sz="2000" dirty="0"/>
              <a:t>Use test16_usound.ino</a:t>
            </a:r>
          </a:p>
          <a:p>
            <a:r>
              <a:rPr lang="en-US" sz="2000" dirty="0"/>
              <a:t>And IDE/Tools/</a:t>
            </a:r>
            <a:r>
              <a:rPr lang="en-US" sz="2000" dirty="0" err="1"/>
              <a:t>serial_monitor</a:t>
            </a:r>
            <a:endParaRPr lang="en-US" sz="2000" dirty="0"/>
          </a:p>
          <a:p>
            <a:r>
              <a:rPr lang="en-US" sz="2000" dirty="0"/>
              <a:t>For displaying the range:</a:t>
            </a:r>
          </a:p>
          <a:p>
            <a:r>
              <a:rPr lang="en-US" sz="2000" dirty="0"/>
              <a:t>distance to nearest object:13 cm </a:t>
            </a:r>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70</a:t>
            </a:fld>
            <a:endParaRPr lang="en-US"/>
          </a:p>
        </p:txBody>
      </p:sp>
      <p:sp>
        <p:nvSpPr>
          <p:cNvPr id="9" name="TextBox 8"/>
          <p:cNvSpPr txBox="1"/>
          <p:nvPr/>
        </p:nvSpPr>
        <p:spPr>
          <a:xfrm>
            <a:off x="5419409" y="1166851"/>
            <a:ext cx="3396546" cy="923330"/>
          </a:xfrm>
          <a:prstGeom prst="rect">
            <a:avLst/>
          </a:prstGeom>
          <a:noFill/>
        </p:spPr>
        <p:txBody>
          <a:bodyPr wrap="square" rtlCol="0">
            <a:spAutoFit/>
          </a:bodyPr>
          <a:lstStyle/>
          <a:p>
            <a:r>
              <a:rPr lang="en-US" dirty="0"/>
              <a:t>Video demo</a:t>
            </a:r>
          </a:p>
          <a:p>
            <a:r>
              <a:rPr lang="en-US" dirty="0">
                <a:hlinkClick r:id="rId2"/>
              </a:rPr>
              <a:t>https://www.youtube.com/watch?v=6F1B_N6LuKw</a:t>
            </a:r>
            <a:endParaRPr lang="en-US" dirty="0"/>
          </a:p>
        </p:txBody>
      </p:sp>
      <p:sp>
        <p:nvSpPr>
          <p:cNvPr id="11" name="TextBox 10"/>
          <p:cNvSpPr txBox="1"/>
          <p:nvPr/>
        </p:nvSpPr>
        <p:spPr>
          <a:xfrm>
            <a:off x="5749876" y="4171490"/>
            <a:ext cx="2048702" cy="369332"/>
          </a:xfrm>
          <a:prstGeom prst="rect">
            <a:avLst/>
          </a:prstGeom>
          <a:noFill/>
        </p:spPr>
        <p:txBody>
          <a:bodyPr wrap="none" rtlCol="0">
            <a:spAutoFit/>
          </a:bodyPr>
          <a:lstStyle/>
          <a:p>
            <a:r>
              <a:rPr lang="en-US" dirty="0" err="1"/>
              <a:t>Vcc</a:t>
            </a:r>
            <a:r>
              <a:rPr lang="en-US" dirty="0"/>
              <a:t>, </a:t>
            </a:r>
            <a:r>
              <a:rPr lang="en-US" dirty="0" err="1"/>
              <a:t>Trig,Rx,Do,GND</a:t>
            </a:r>
            <a:endParaRPr lang="en-US" dirty="0"/>
          </a:p>
        </p:txBody>
      </p:sp>
      <p:cxnSp>
        <p:nvCxnSpPr>
          <p:cNvPr id="12" name="Straight Connector 11"/>
          <p:cNvCxnSpPr/>
          <p:nvPr/>
        </p:nvCxnSpPr>
        <p:spPr>
          <a:xfrm flipH="1">
            <a:off x="6039699" y="4060341"/>
            <a:ext cx="299718" cy="1917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07122" y="4077086"/>
            <a:ext cx="1" cy="1611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05717" y="4057350"/>
            <a:ext cx="300555" cy="2282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20580" y="4911973"/>
            <a:ext cx="2185214" cy="646331"/>
          </a:xfrm>
          <a:prstGeom prst="rect">
            <a:avLst/>
          </a:prstGeom>
          <a:noFill/>
        </p:spPr>
        <p:txBody>
          <a:bodyPr wrap="none" rtlCol="0">
            <a:spAutoFit/>
          </a:bodyPr>
          <a:lstStyle/>
          <a:p>
            <a:r>
              <a:rPr lang="en-US" dirty="0"/>
              <a:t>5V   13     12        GND</a:t>
            </a:r>
          </a:p>
          <a:p>
            <a:endParaRPr lang="en-US" dirty="0"/>
          </a:p>
        </p:txBody>
      </p:sp>
      <p:sp>
        <p:nvSpPr>
          <p:cNvPr id="17" name="Rectangle 16"/>
          <p:cNvSpPr/>
          <p:nvPr/>
        </p:nvSpPr>
        <p:spPr>
          <a:xfrm>
            <a:off x="5728844" y="4895927"/>
            <a:ext cx="2542701" cy="119941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155671" y="5441000"/>
            <a:ext cx="1436675" cy="369332"/>
          </a:xfrm>
          <a:prstGeom prst="rect">
            <a:avLst/>
          </a:prstGeom>
          <a:noFill/>
        </p:spPr>
        <p:txBody>
          <a:bodyPr wrap="none" rtlCol="0">
            <a:spAutoFit/>
          </a:bodyPr>
          <a:lstStyle/>
          <a:p>
            <a:r>
              <a:rPr lang="en-US" dirty="0"/>
              <a:t>Arduino UNO</a:t>
            </a:r>
          </a:p>
        </p:txBody>
      </p:sp>
      <p:cxnSp>
        <p:nvCxnSpPr>
          <p:cNvPr id="19" name="Straight Arrow Connector 18"/>
          <p:cNvCxnSpPr/>
          <p:nvPr/>
        </p:nvCxnSpPr>
        <p:spPr>
          <a:xfrm>
            <a:off x="5878869" y="4429768"/>
            <a:ext cx="0" cy="440942"/>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67369" y="4479075"/>
            <a:ext cx="0" cy="41685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94363" y="4479075"/>
            <a:ext cx="0" cy="391635"/>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558481" y="4479075"/>
            <a:ext cx="0" cy="416852"/>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484870" y="3720112"/>
            <a:ext cx="157018" cy="3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temp1\hy-srf05-top_OANZvS9lk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4202" y="2088858"/>
            <a:ext cx="2929029" cy="219677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flipH="1">
            <a:off x="5878869" y="4034149"/>
            <a:ext cx="460548" cy="25148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407122" y="4034149"/>
            <a:ext cx="84695" cy="217926"/>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605717" y="4034149"/>
            <a:ext cx="150277" cy="25148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952365" y="4017371"/>
            <a:ext cx="429947" cy="25148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6286" y="6144854"/>
            <a:ext cx="7472430" cy="276999"/>
          </a:xfrm>
          <a:prstGeom prst="rect">
            <a:avLst/>
          </a:prstGeom>
          <a:noFill/>
        </p:spPr>
        <p:txBody>
          <a:bodyPr wrap="none" rtlCol="0">
            <a:spAutoFit/>
          </a:bodyPr>
          <a:lstStyle/>
          <a:p>
            <a:r>
              <a:rPr lang="en-US" sz="1200" dirty="0">
                <a:hlinkClick r:id="rId4"/>
              </a:rPr>
              <a:t>https://create.arduino.cc/projecthub/Nicholas_N/distance-measurement-with-an-ultrasonic-sensor-hy-srf05-64554e</a:t>
            </a:r>
            <a:endParaRPr lang="en-US" sz="1200" dirty="0"/>
          </a:p>
        </p:txBody>
      </p:sp>
      <p:sp>
        <p:nvSpPr>
          <p:cNvPr id="54" name="TextBox 53"/>
          <p:cNvSpPr txBox="1"/>
          <p:nvPr/>
        </p:nvSpPr>
        <p:spPr>
          <a:xfrm>
            <a:off x="8103231" y="2667699"/>
            <a:ext cx="933269" cy="369332"/>
          </a:xfrm>
          <a:prstGeom prst="rect">
            <a:avLst/>
          </a:prstGeom>
          <a:noFill/>
        </p:spPr>
        <p:txBody>
          <a:bodyPr wrap="none" rtlCol="0">
            <a:spAutoFit/>
          </a:bodyPr>
          <a:lstStyle/>
          <a:p>
            <a:r>
              <a:rPr lang="en-US" dirty="0"/>
              <a:t>Or Y401</a:t>
            </a:r>
          </a:p>
        </p:txBody>
      </p:sp>
      <p:sp>
        <p:nvSpPr>
          <p:cNvPr id="55" name="TextBox 54"/>
          <p:cNvSpPr txBox="1"/>
          <p:nvPr/>
        </p:nvSpPr>
        <p:spPr>
          <a:xfrm>
            <a:off x="696286" y="5323770"/>
            <a:ext cx="4840448" cy="830997"/>
          </a:xfrm>
          <a:prstGeom prst="rect">
            <a:avLst/>
          </a:prstGeom>
          <a:noFill/>
        </p:spPr>
        <p:txBody>
          <a:bodyPr wrap="square" rtlCol="0">
            <a:spAutoFit/>
          </a:bodyPr>
          <a:lstStyle/>
          <a:p>
            <a:r>
              <a:rPr lang="en-US" sz="1600" dirty="0">
                <a:hlinkClick r:id="rId5"/>
              </a:rPr>
              <a:t>https://create.arduino.cc/projecthub/silicon-ripley-10/distance-measurement-using-ultrasonic-sensor-and-arduino-9bacd4?ref=similar&amp;ref_id=47651&amp;offset=0</a:t>
            </a:r>
            <a:endParaRPr lang="en-US" sz="1600" dirty="0"/>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464" y="3415892"/>
            <a:ext cx="3824129" cy="181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6286" y="3699434"/>
            <a:ext cx="965201" cy="369332"/>
          </a:xfrm>
          <a:prstGeom prst="rect">
            <a:avLst/>
          </a:prstGeom>
          <a:noFill/>
        </p:spPr>
        <p:txBody>
          <a:bodyPr wrap="none" rtlCol="0">
            <a:spAutoFit/>
          </a:bodyPr>
          <a:lstStyle/>
          <a:p>
            <a:r>
              <a:rPr lang="en-US" dirty="0"/>
              <a:t>obstacle</a:t>
            </a:r>
          </a:p>
        </p:txBody>
      </p:sp>
      <p:sp>
        <p:nvSpPr>
          <p:cNvPr id="4" name="TextBox 3"/>
          <p:cNvSpPr txBox="1"/>
          <p:nvPr/>
        </p:nvSpPr>
        <p:spPr>
          <a:xfrm>
            <a:off x="3942826" y="3720112"/>
            <a:ext cx="960519" cy="646331"/>
          </a:xfrm>
          <a:prstGeom prst="rect">
            <a:avLst/>
          </a:prstGeom>
          <a:noFill/>
        </p:spPr>
        <p:txBody>
          <a:bodyPr wrap="none" rtlCol="0">
            <a:spAutoFit/>
          </a:bodyPr>
          <a:lstStyle/>
          <a:p>
            <a:r>
              <a:rPr lang="en-US" dirty="0"/>
              <a:t>Y401, or</a:t>
            </a:r>
          </a:p>
          <a:p>
            <a:r>
              <a:rPr lang="en-US" dirty="0"/>
              <a:t>SRF05</a:t>
            </a:r>
          </a:p>
        </p:txBody>
      </p:sp>
    </p:spTree>
    <p:extLst>
      <p:ext uri="{BB962C8B-B14F-4D97-AF65-F5344CB8AC3E}">
        <p14:creationId xmlns:p14="http://schemas.microsoft.com/office/powerpoint/2010/main" val="3799508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Test2.16_usound.ino</a:t>
            </a:r>
          </a:p>
        </p:txBody>
      </p:sp>
      <p:sp>
        <p:nvSpPr>
          <p:cNvPr id="3" name="Content Placeholder 2"/>
          <p:cNvSpPr>
            <a:spLocks noGrp="1"/>
          </p:cNvSpPr>
          <p:nvPr>
            <p:ph sz="half" idx="1"/>
          </p:nvPr>
        </p:nvSpPr>
        <p:spPr/>
        <p:txBody>
          <a:bodyPr>
            <a:normAutofit fontScale="25000" lnSpcReduction="20000"/>
          </a:bodyPr>
          <a:lstStyle/>
          <a:p>
            <a:r>
              <a:rPr lang="en-US" sz="8000" dirty="0" err="1"/>
              <a:t>const</a:t>
            </a:r>
            <a:r>
              <a:rPr lang="en-US" sz="8000" dirty="0"/>
              <a:t> unsigned </a:t>
            </a:r>
            <a:r>
              <a:rPr lang="en-US" sz="8000" dirty="0" err="1"/>
              <a:t>int</a:t>
            </a:r>
            <a:r>
              <a:rPr lang="en-US" sz="8000" dirty="0"/>
              <a:t> TRIG_PIN=13;</a:t>
            </a:r>
          </a:p>
          <a:p>
            <a:r>
              <a:rPr lang="en-US" sz="8000" dirty="0" err="1"/>
              <a:t>const</a:t>
            </a:r>
            <a:r>
              <a:rPr lang="en-US" sz="8000" dirty="0"/>
              <a:t> unsigned </a:t>
            </a:r>
            <a:r>
              <a:rPr lang="en-US" sz="8000" dirty="0" err="1"/>
              <a:t>int</a:t>
            </a:r>
            <a:r>
              <a:rPr lang="en-US" sz="8000" dirty="0"/>
              <a:t> ECHO_PIN=12;</a:t>
            </a:r>
          </a:p>
          <a:p>
            <a:r>
              <a:rPr lang="en-US" sz="8000" dirty="0" err="1"/>
              <a:t>const</a:t>
            </a:r>
            <a:r>
              <a:rPr lang="en-US" sz="8000" dirty="0"/>
              <a:t> unsigned </a:t>
            </a:r>
            <a:r>
              <a:rPr lang="en-US" sz="8000" dirty="0" err="1"/>
              <a:t>int</a:t>
            </a:r>
            <a:r>
              <a:rPr lang="en-US" sz="8000" dirty="0"/>
              <a:t> BAUD_RATE=9600;</a:t>
            </a:r>
          </a:p>
          <a:p>
            <a:endParaRPr lang="en-US" sz="8000" dirty="0"/>
          </a:p>
          <a:p>
            <a:r>
              <a:rPr lang="en-US" sz="8000" dirty="0"/>
              <a:t>void setup() {</a:t>
            </a:r>
          </a:p>
          <a:p>
            <a:r>
              <a:rPr lang="en-US" sz="8000" dirty="0"/>
              <a:t>  </a:t>
            </a:r>
            <a:r>
              <a:rPr lang="en-US" sz="8000" dirty="0" err="1"/>
              <a:t>pinMode</a:t>
            </a:r>
            <a:r>
              <a:rPr lang="en-US" sz="8000" dirty="0"/>
              <a:t>(TRIG_PIN, OUTPUT);</a:t>
            </a:r>
          </a:p>
          <a:p>
            <a:r>
              <a:rPr lang="en-US" sz="8000" dirty="0"/>
              <a:t>  </a:t>
            </a:r>
            <a:r>
              <a:rPr lang="en-US" sz="8000" dirty="0" err="1"/>
              <a:t>pinMode</a:t>
            </a:r>
            <a:r>
              <a:rPr lang="en-US" sz="8000" dirty="0"/>
              <a:t>(ECHO_PIN, INPUT);</a:t>
            </a:r>
          </a:p>
          <a:p>
            <a:r>
              <a:rPr lang="en-US" sz="8000" dirty="0"/>
              <a:t>  </a:t>
            </a:r>
            <a:r>
              <a:rPr lang="en-US" sz="8000" dirty="0" err="1"/>
              <a:t>Serial.begin</a:t>
            </a:r>
            <a:r>
              <a:rPr lang="en-US" sz="8000" dirty="0"/>
              <a:t>(BAUD_RATE);</a:t>
            </a:r>
          </a:p>
          <a:p>
            <a:r>
              <a:rPr lang="en-US" sz="8000" dirty="0"/>
              <a:t>}</a:t>
            </a:r>
          </a:p>
          <a:p>
            <a:endParaRPr lang="en-US" dirty="0"/>
          </a:p>
        </p:txBody>
      </p:sp>
      <p:sp>
        <p:nvSpPr>
          <p:cNvPr id="7" name="Content Placeholder 6"/>
          <p:cNvSpPr>
            <a:spLocks noGrp="1"/>
          </p:cNvSpPr>
          <p:nvPr>
            <p:ph sz="half" idx="2"/>
          </p:nvPr>
        </p:nvSpPr>
        <p:spPr>
          <a:xfrm>
            <a:off x="4629149" y="201336"/>
            <a:ext cx="4456127" cy="6157519"/>
          </a:xfrm>
        </p:spPr>
        <p:txBody>
          <a:bodyPr>
            <a:normAutofit fontScale="25000" lnSpcReduction="20000"/>
          </a:bodyPr>
          <a:lstStyle/>
          <a:p>
            <a:r>
              <a:rPr lang="en-US" sz="8000" dirty="0"/>
              <a:t>void loop() {</a:t>
            </a:r>
          </a:p>
          <a:p>
            <a:r>
              <a:rPr lang="en-US" sz="8000" dirty="0"/>
              <a:t>  </a:t>
            </a:r>
            <a:r>
              <a:rPr lang="en-US" sz="8000" dirty="0" err="1"/>
              <a:t>digitalWrite</a:t>
            </a:r>
            <a:r>
              <a:rPr lang="en-US" sz="8000" dirty="0"/>
              <a:t>(TRIG_PIN, LOW);</a:t>
            </a:r>
          </a:p>
          <a:p>
            <a:r>
              <a:rPr lang="en-US" sz="8000" dirty="0"/>
              <a:t>  </a:t>
            </a:r>
            <a:r>
              <a:rPr lang="en-US" sz="8000" dirty="0" err="1"/>
              <a:t>delayMicroseconds</a:t>
            </a:r>
            <a:r>
              <a:rPr lang="en-US" sz="8000" dirty="0"/>
              <a:t>(2);</a:t>
            </a:r>
          </a:p>
          <a:p>
            <a:r>
              <a:rPr lang="en-US" sz="8000" dirty="0"/>
              <a:t>  </a:t>
            </a:r>
            <a:r>
              <a:rPr lang="en-US" sz="8000" dirty="0" err="1"/>
              <a:t>digitalWrite</a:t>
            </a:r>
            <a:r>
              <a:rPr lang="en-US" sz="8000" dirty="0"/>
              <a:t>(TRIG_PIN, HIGH);</a:t>
            </a:r>
          </a:p>
          <a:p>
            <a:r>
              <a:rPr lang="en-US" sz="8000" dirty="0"/>
              <a:t>  </a:t>
            </a:r>
            <a:r>
              <a:rPr lang="en-US" sz="8000" dirty="0" err="1"/>
              <a:t>delayMicroseconds</a:t>
            </a:r>
            <a:r>
              <a:rPr lang="en-US" sz="8000" dirty="0"/>
              <a:t>(10);</a:t>
            </a:r>
          </a:p>
          <a:p>
            <a:r>
              <a:rPr lang="en-US" sz="8000" dirty="0"/>
              <a:t>  </a:t>
            </a:r>
            <a:r>
              <a:rPr lang="en-US" sz="8000" dirty="0" err="1"/>
              <a:t>digitalWrite</a:t>
            </a:r>
            <a:r>
              <a:rPr lang="en-US" sz="8000" dirty="0"/>
              <a:t>(TRIG_PIN, LOW);</a:t>
            </a:r>
          </a:p>
          <a:p>
            <a:r>
              <a:rPr lang="en-US" sz="8000" dirty="0"/>
              <a:t> </a:t>
            </a:r>
            <a:r>
              <a:rPr lang="en-US" sz="8000" dirty="0" err="1"/>
              <a:t>const</a:t>
            </a:r>
            <a:r>
              <a:rPr lang="en-US" sz="8000" dirty="0"/>
              <a:t> unsigned long duration= </a:t>
            </a:r>
            <a:r>
              <a:rPr lang="en-US" sz="8000" dirty="0" err="1"/>
              <a:t>pulseIn</a:t>
            </a:r>
            <a:r>
              <a:rPr lang="en-US" sz="8000" dirty="0"/>
              <a:t>(ECHO_PIN, HIGH);</a:t>
            </a:r>
          </a:p>
          <a:p>
            <a:r>
              <a:rPr lang="en-US" sz="8000" dirty="0"/>
              <a:t> </a:t>
            </a:r>
            <a:r>
              <a:rPr lang="en-US" sz="8000" dirty="0" err="1"/>
              <a:t>int</a:t>
            </a:r>
            <a:r>
              <a:rPr lang="en-US" sz="8000" dirty="0"/>
              <a:t> distance= duration/29/2;</a:t>
            </a:r>
          </a:p>
          <a:p>
            <a:r>
              <a:rPr lang="en-US" sz="8000" dirty="0"/>
              <a:t> if(duration==0){</a:t>
            </a:r>
          </a:p>
          <a:p>
            <a:r>
              <a:rPr lang="en-US" sz="8000" dirty="0"/>
              <a:t>   </a:t>
            </a:r>
            <a:r>
              <a:rPr lang="en-US" sz="8000" dirty="0" err="1"/>
              <a:t>Serial.println</a:t>
            </a:r>
            <a:r>
              <a:rPr lang="en-US" sz="8000" dirty="0"/>
              <a:t>("Warning: no pulse from sensor");</a:t>
            </a:r>
          </a:p>
          <a:p>
            <a:r>
              <a:rPr lang="en-US" sz="8000" dirty="0"/>
              <a:t>   } </a:t>
            </a:r>
          </a:p>
          <a:p>
            <a:r>
              <a:rPr lang="en-US" sz="8000" dirty="0"/>
              <a:t>  else{      </a:t>
            </a:r>
            <a:r>
              <a:rPr lang="en-US" sz="8000" dirty="0" err="1"/>
              <a:t>Serial.print</a:t>
            </a:r>
            <a:r>
              <a:rPr lang="en-US" sz="8000" dirty="0"/>
              <a:t>("distance to nearest object:");</a:t>
            </a:r>
          </a:p>
          <a:p>
            <a:r>
              <a:rPr lang="en-US" sz="8000" dirty="0"/>
              <a:t>      </a:t>
            </a:r>
            <a:r>
              <a:rPr lang="en-US" sz="8000" dirty="0" err="1"/>
              <a:t>Serial.println</a:t>
            </a:r>
            <a:r>
              <a:rPr lang="en-US" sz="8000" dirty="0"/>
              <a:t>(distance);</a:t>
            </a:r>
          </a:p>
          <a:p>
            <a:r>
              <a:rPr lang="en-US" sz="8000" dirty="0"/>
              <a:t>      </a:t>
            </a:r>
            <a:r>
              <a:rPr lang="en-US" sz="8000" dirty="0" err="1"/>
              <a:t>Serial.println</a:t>
            </a:r>
            <a:r>
              <a:rPr lang="en-US" sz="8000" dirty="0"/>
              <a:t>(" cm");</a:t>
            </a:r>
          </a:p>
          <a:p>
            <a:r>
              <a:rPr lang="en-US" sz="8000" dirty="0"/>
              <a:t>  }  delay(100);</a:t>
            </a:r>
          </a:p>
          <a:p>
            <a:r>
              <a:rPr lang="en-US" sz="8000"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71</a:t>
            </a:fld>
            <a:endParaRPr lang="en-US"/>
          </a:p>
        </p:txBody>
      </p:sp>
    </p:spTree>
    <p:extLst>
      <p:ext uri="{BB962C8B-B14F-4D97-AF65-F5344CB8AC3E}">
        <p14:creationId xmlns:p14="http://schemas.microsoft.com/office/powerpoint/2010/main" val="2794696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Test2.17a IMU </a:t>
            </a:r>
            <a:r>
              <a:rPr lang="en-US" sz="3100" b="1" dirty="0"/>
              <a:t>GY-801 IMU BMP180 ADXL345 HMC5883L L3G4200D 9-Axis Module</a:t>
            </a:r>
            <a:br>
              <a:rPr lang="en-US" sz="3100" b="1" dirty="0"/>
            </a:br>
            <a:r>
              <a:rPr lang="en-US" sz="3100" b="1" dirty="0"/>
              <a:t>test17_gy80_IMU.ino</a:t>
            </a:r>
            <a:br>
              <a:rPr lang="en-US" b="1" dirty="0"/>
            </a:br>
            <a:endParaRPr lang="en-US" dirty="0"/>
          </a:p>
        </p:txBody>
      </p:sp>
      <p:sp>
        <p:nvSpPr>
          <p:cNvPr id="7" name="Content Placeholder 6"/>
          <p:cNvSpPr>
            <a:spLocks noGrp="1"/>
          </p:cNvSpPr>
          <p:nvPr>
            <p:ph idx="1"/>
          </p:nvPr>
        </p:nvSpPr>
        <p:spPr>
          <a:xfrm>
            <a:off x="628650" y="1845577"/>
            <a:ext cx="5091930" cy="4331385"/>
          </a:xfrm>
        </p:spPr>
        <p:txBody>
          <a:bodyPr/>
          <a:lstStyle/>
          <a:p>
            <a:r>
              <a:rPr lang="en-US" sz="1800" dirty="0"/>
              <a:t>10-DOF Degree of Freedom ,  IMU (Inertial measurement unit) sensor </a:t>
            </a:r>
          </a:p>
          <a:p>
            <a:r>
              <a:rPr lang="en-US" sz="1800" dirty="0"/>
              <a:t>Nine-Axis Module (three-axis gyroscope + </a:t>
            </a:r>
            <a:r>
              <a:rPr lang="en-US" sz="1800" dirty="0" err="1"/>
              <a:t>triaxial</a:t>
            </a:r>
            <a:r>
              <a:rPr lang="en-US" sz="1800" dirty="0"/>
              <a:t> accelerometer + 3-axis magnetic field + pressure) </a:t>
            </a:r>
          </a:p>
          <a:p>
            <a:r>
              <a:rPr lang="en-US" sz="1800" dirty="0">
                <a:hlinkClick r:id="rId2"/>
              </a:rPr>
              <a:t>https://www.newegg.com/Product/Product.aspx?Item=2S7-00VK-00F30</a:t>
            </a:r>
            <a:endParaRPr lang="en-US" sz="1800" dirty="0"/>
          </a:p>
          <a:p>
            <a:r>
              <a:rPr lang="en-US" sz="1600" dirty="0"/>
              <a:t>Use AHRS_9DOF_display3_115200.pde to display 3D</a:t>
            </a:r>
          </a:p>
          <a:p>
            <a:r>
              <a:rPr lang="en-US" sz="1600" dirty="0"/>
              <a:t>Download testing code from</a:t>
            </a:r>
          </a:p>
          <a:p>
            <a:r>
              <a:rPr lang="en-US" sz="1600" dirty="0"/>
              <a:t>IMU_GY80_nano_ok2.zip</a:t>
            </a:r>
          </a:p>
          <a:p>
            <a:r>
              <a:rPr lang="en-US" sz="1600" dirty="0">
                <a:hlinkClick r:id="rId3"/>
              </a:rPr>
              <a:t>http://www.cse.cuhk.edu.hk/~khwong/www2/stem/IMU_GY80_nano_ok2.zip</a:t>
            </a:r>
            <a:r>
              <a:rPr lang="en-US" sz="1600" dirty="0"/>
              <a:t> </a:t>
            </a:r>
          </a:p>
          <a:p>
            <a:endParaRPr lang="en-US" sz="1600" dirty="0"/>
          </a:p>
          <a:p>
            <a:endParaRPr lang="en-US" sz="1600" dirty="0"/>
          </a:p>
        </p:txBody>
      </p:sp>
      <p:sp>
        <p:nvSpPr>
          <p:cNvPr id="5" name="Footer Placeholder 4"/>
          <p:cNvSpPr>
            <a:spLocks noGrp="1"/>
          </p:cNvSpPr>
          <p:nvPr>
            <p:ph type="ftr" sz="quarter" idx="11"/>
          </p:nvPr>
        </p:nvSpPr>
        <p:spPr/>
        <p:txBody>
          <a:bodyPr/>
          <a:lstStyle/>
          <a:p>
            <a:r>
              <a:rPr lang="pt-BR"/>
              <a:t>Stem2: Arduino experiments  v_2a.(230830a)</a:t>
            </a:r>
            <a:endParaRPr lang="en-US"/>
          </a:p>
        </p:txBody>
      </p:sp>
      <p:sp>
        <p:nvSpPr>
          <p:cNvPr id="6" name="Slide Number Placeholder 5"/>
          <p:cNvSpPr>
            <a:spLocks noGrp="1"/>
          </p:cNvSpPr>
          <p:nvPr>
            <p:ph type="sldNum" sz="quarter" idx="12"/>
          </p:nvPr>
        </p:nvSpPr>
        <p:spPr/>
        <p:txBody>
          <a:bodyPr/>
          <a:lstStyle/>
          <a:p>
            <a:fld id="{631F0FDA-441F-40A7-A3B9-C27C9EEEED98}" type="slidenum">
              <a:rPr lang="en-US" smtClean="0"/>
              <a:t>72</a:t>
            </a:fld>
            <a:endParaRPr lang="en-US"/>
          </a:p>
        </p:txBody>
      </p:sp>
      <p:sp>
        <p:nvSpPr>
          <p:cNvPr id="8" name="TextBox 7"/>
          <p:cNvSpPr txBox="1"/>
          <p:nvPr/>
        </p:nvSpPr>
        <p:spPr>
          <a:xfrm>
            <a:off x="5749876" y="4171490"/>
            <a:ext cx="2324611" cy="369332"/>
          </a:xfrm>
          <a:prstGeom prst="rect">
            <a:avLst/>
          </a:prstGeom>
          <a:noFill/>
        </p:spPr>
        <p:txBody>
          <a:bodyPr wrap="none" rtlCol="0">
            <a:spAutoFit/>
          </a:bodyPr>
          <a:lstStyle/>
          <a:p>
            <a:r>
              <a:rPr lang="en-US" dirty="0"/>
              <a:t>SDA, SCL,GND, 3.3 VCC</a:t>
            </a:r>
          </a:p>
        </p:txBody>
      </p:sp>
      <p:sp>
        <p:nvSpPr>
          <p:cNvPr id="12" name="TextBox 11"/>
          <p:cNvSpPr txBox="1"/>
          <p:nvPr/>
        </p:nvSpPr>
        <p:spPr>
          <a:xfrm>
            <a:off x="5720580" y="4911973"/>
            <a:ext cx="2123915" cy="646331"/>
          </a:xfrm>
          <a:prstGeom prst="rect">
            <a:avLst/>
          </a:prstGeom>
          <a:noFill/>
        </p:spPr>
        <p:txBody>
          <a:bodyPr wrap="none" rtlCol="0">
            <a:spAutoFit/>
          </a:bodyPr>
          <a:lstStyle/>
          <a:p>
            <a:r>
              <a:rPr lang="en-US" dirty="0"/>
              <a:t>4       5        GND   </a:t>
            </a:r>
            <a:r>
              <a:rPr lang="en-US" dirty="0" err="1"/>
              <a:t>Vcc</a:t>
            </a:r>
            <a:endParaRPr lang="en-US" dirty="0"/>
          </a:p>
          <a:p>
            <a:endParaRPr lang="en-US" dirty="0"/>
          </a:p>
        </p:txBody>
      </p:sp>
      <p:sp>
        <p:nvSpPr>
          <p:cNvPr id="13" name="Rectangle 12"/>
          <p:cNvSpPr/>
          <p:nvPr/>
        </p:nvSpPr>
        <p:spPr>
          <a:xfrm>
            <a:off x="5728844" y="4895927"/>
            <a:ext cx="2542701" cy="119941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55671" y="5441000"/>
            <a:ext cx="1436675" cy="369332"/>
          </a:xfrm>
          <a:prstGeom prst="rect">
            <a:avLst/>
          </a:prstGeom>
          <a:noFill/>
        </p:spPr>
        <p:txBody>
          <a:bodyPr wrap="none" rtlCol="0">
            <a:spAutoFit/>
          </a:bodyPr>
          <a:lstStyle/>
          <a:p>
            <a:r>
              <a:rPr lang="en-US" dirty="0"/>
              <a:t>Arduino UNO</a:t>
            </a:r>
          </a:p>
        </p:txBody>
      </p:sp>
      <p:cxnSp>
        <p:nvCxnSpPr>
          <p:cNvPr id="15" name="Straight Arrow Connector 14"/>
          <p:cNvCxnSpPr/>
          <p:nvPr/>
        </p:nvCxnSpPr>
        <p:spPr>
          <a:xfrm>
            <a:off x="5878869" y="4429768"/>
            <a:ext cx="0" cy="440942"/>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67369" y="4479075"/>
            <a:ext cx="0" cy="41685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07863" y="4454421"/>
            <a:ext cx="0" cy="391635"/>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878870" y="3640822"/>
            <a:ext cx="1121324" cy="644808"/>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407123" y="3714530"/>
            <a:ext cx="706741" cy="537545"/>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007863" y="3640822"/>
            <a:ext cx="307337" cy="715334"/>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644540" y="3714530"/>
            <a:ext cx="0" cy="115618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14711" y="2291593"/>
            <a:ext cx="11239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temp3\New Picture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4008" y="1040451"/>
            <a:ext cx="1620262" cy="1316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77271" y="771787"/>
            <a:ext cx="2331857" cy="369332"/>
          </a:xfrm>
          <a:prstGeom prst="rect">
            <a:avLst/>
          </a:prstGeom>
          <a:noFill/>
        </p:spPr>
        <p:txBody>
          <a:bodyPr wrap="none" rtlCol="0">
            <a:spAutoFit/>
          </a:bodyPr>
          <a:lstStyle/>
          <a:p>
            <a:r>
              <a:rPr lang="en-US" dirty="0"/>
              <a:t>3D display on windows</a:t>
            </a:r>
          </a:p>
        </p:txBody>
      </p:sp>
      <p:sp>
        <p:nvSpPr>
          <p:cNvPr id="4" name="TextBox 3"/>
          <p:cNvSpPr txBox="1"/>
          <p:nvPr/>
        </p:nvSpPr>
        <p:spPr>
          <a:xfrm>
            <a:off x="5037325" y="893988"/>
            <a:ext cx="1739946" cy="1477328"/>
          </a:xfrm>
          <a:prstGeom prst="rect">
            <a:avLst/>
          </a:prstGeom>
          <a:noFill/>
        </p:spPr>
        <p:txBody>
          <a:bodyPr wrap="square" rtlCol="0">
            <a:spAutoFit/>
          </a:bodyPr>
          <a:lstStyle/>
          <a:p>
            <a:r>
              <a:rPr lang="en-US" dirty="0"/>
              <a:t>Video demo</a:t>
            </a:r>
          </a:p>
          <a:p>
            <a:r>
              <a:rPr lang="en-US" dirty="0">
                <a:hlinkClick r:id="rId6"/>
              </a:rPr>
              <a:t>https://www.youtube.com/watch?v=XsF8foTqMaM</a:t>
            </a:r>
            <a:endParaRPr lang="en-US" dirty="0"/>
          </a:p>
        </p:txBody>
      </p:sp>
    </p:spTree>
    <p:extLst>
      <p:ext uri="{BB962C8B-B14F-4D97-AF65-F5344CB8AC3E}">
        <p14:creationId xmlns:p14="http://schemas.microsoft.com/office/powerpoint/2010/main" val="4244916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Test2.17b</a:t>
            </a:r>
            <a:br>
              <a:rPr lang="en-US" dirty="0"/>
            </a:br>
            <a:r>
              <a:rPr lang="en-US" sz="4000" dirty="0"/>
              <a:t>Plotting Accelerometer reading of Y-axis</a:t>
            </a:r>
          </a:p>
        </p:txBody>
      </p:sp>
      <p:sp>
        <p:nvSpPr>
          <p:cNvPr id="3" name="Content Placeholder 2"/>
          <p:cNvSpPr>
            <a:spLocks noGrp="1"/>
          </p:cNvSpPr>
          <p:nvPr>
            <p:ph idx="1"/>
          </p:nvPr>
        </p:nvSpPr>
        <p:spPr>
          <a:xfrm>
            <a:off x="628650" y="1951697"/>
            <a:ext cx="4847822" cy="4225266"/>
          </a:xfrm>
        </p:spPr>
        <p:txBody>
          <a:bodyPr/>
          <a:lstStyle/>
          <a:p>
            <a:endParaRPr lang="en-US" dirty="0"/>
          </a:p>
          <a:p>
            <a:r>
              <a:rPr lang="en-US" dirty="0">
                <a:hlinkClick r:id="rId2"/>
              </a:rPr>
              <a:t>http://www.cse.cuhk.edu.hk/~khwong/www2/stem/AHRS_9DOF_test_ok1_accel_200824.zip</a:t>
            </a:r>
            <a:endParaRPr lang="en-US" dirty="0"/>
          </a:p>
          <a:p>
            <a:r>
              <a:rPr lang="en-US" dirty="0"/>
              <a:t> </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73</a:t>
            </a:fld>
            <a:endParaRPr lang="en-US"/>
          </a:p>
        </p:txBody>
      </p:sp>
      <p:sp>
        <p:nvSpPr>
          <p:cNvPr id="6" name="TextBox 5"/>
          <p:cNvSpPr txBox="1"/>
          <p:nvPr/>
        </p:nvSpPr>
        <p:spPr>
          <a:xfrm>
            <a:off x="6275213" y="4208652"/>
            <a:ext cx="2324611" cy="646331"/>
          </a:xfrm>
          <a:prstGeom prst="rect">
            <a:avLst/>
          </a:prstGeom>
          <a:noFill/>
        </p:spPr>
        <p:txBody>
          <a:bodyPr wrap="none" rtlCol="0">
            <a:spAutoFit/>
          </a:bodyPr>
          <a:lstStyle/>
          <a:p>
            <a:r>
              <a:rPr lang="en-US" dirty="0"/>
              <a:t>SDA, SCL,GND, 3.3 VCC</a:t>
            </a:r>
          </a:p>
          <a:p>
            <a:r>
              <a:rPr lang="en-US" dirty="0"/>
              <a:t>                         (N.C.)</a:t>
            </a:r>
          </a:p>
        </p:txBody>
      </p:sp>
      <p:sp>
        <p:nvSpPr>
          <p:cNvPr id="7" name="TextBox 6"/>
          <p:cNvSpPr txBox="1"/>
          <p:nvPr/>
        </p:nvSpPr>
        <p:spPr>
          <a:xfrm>
            <a:off x="6245917" y="4949135"/>
            <a:ext cx="2123915" cy="646331"/>
          </a:xfrm>
          <a:prstGeom prst="rect">
            <a:avLst/>
          </a:prstGeom>
          <a:noFill/>
        </p:spPr>
        <p:txBody>
          <a:bodyPr wrap="none" rtlCol="0">
            <a:spAutoFit/>
          </a:bodyPr>
          <a:lstStyle/>
          <a:p>
            <a:r>
              <a:rPr lang="en-US" dirty="0"/>
              <a:t>4       5        GND   </a:t>
            </a:r>
            <a:r>
              <a:rPr lang="en-US" dirty="0" err="1"/>
              <a:t>Vcc</a:t>
            </a:r>
            <a:endParaRPr lang="en-US" dirty="0"/>
          </a:p>
          <a:p>
            <a:endParaRPr lang="en-US" dirty="0"/>
          </a:p>
        </p:txBody>
      </p:sp>
      <p:sp>
        <p:nvSpPr>
          <p:cNvPr id="8" name="Rectangle 7"/>
          <p:cNvSpPr/>
          <p:nvPr/>
        </p:nvSpPr>
        <p:spPr>
          <a:xfrm>
            <a:off x="6254181" y="4933089"/>
            <a:ext cx="2542701" cy="119941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81008" y="5478162"/>
            <a:ext cx="1436675" cy="369332"/>
          </a:xfrm>
          <a:prstGeom prst="rect">
            <a:avLst/>
          </a:prstGeom>
          <a:noFill/>
        </p:spPr>
        <p:txBody>
          <a:bodyPr wrap="none" rtlCol="0">
            <a:spAutoFit/>
          </a:bodyPr>
          <a:lstStyle/>
          <a:p>
            <a:r>
              <a:rPr lang="en-US" dirty="0"/>
              <a:t>Arduino UNO</a:t>
            </a:r>
          </a:p>
        </p:txBody>
      </p:sp>
      <p:cxnSp>
        <p:nvCxnSpPr>
          <p:cNvPr id="10" name="Straight Arrow Connector 9"/>
          <p:cNvCxnSpPr/>
          <p:nvPr/>
        </p:nvCxnSpPr>
        <p:spPr>
          <a:xfrm>
            <a:off x="6404206" y="4466930"/>
            <a:ext cx="0" cy="440942"/>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92706" y="4516237"/>
            <a:ext cx="0" cy="41685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33200" y="4491583"/>
            <a:ext cx="0" cy="391635"/>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04207" y="3677984"/>
            <a:ext cx="1121324" cy="644808"/>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932460" y="3751692"/>
            <a:ext cx="706741" cy="537545"/>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533200" y="3677984"/>
            <a:ext cx="307337" cy="715334"/>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193326" y="3751692"/>
            <a:ext cx="0" cy="115618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40048" y="2328755"/>
            <a:ext cx="112395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4"/>
          <a:stretch>
            <a:fillRect/>
          </a:stretch>
        </p:blipFill>
        <p:spPr>
          <a:xfrm>
            <a:off x="41287" y="4017491"/>
            <a:ext cx="3950616" cy="2115014"/>
          </a:xfrm>
          <a:prstGeom prst="rect">
            <a:avLst/>
          </a:prstGeom>
        </p:spPr>
      </p:pic>
      <p:cxnSp>
        <p:nvCxnSpPr>
          <p:cNvPr id="20" name="Straight Arrow Connector 19"/>
          <p:cNvCxnSpPr/>
          <p:nvPr/>
        </p:nvCxnSpPr>
        <p:spPr>
          <a:xfrm>
            <a:off x="6932460" y="2247792"/>
            <a:ext cx="917113"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78541" y="1878380"/>
            <a:ext cx="717953" cy="369332"/>
          </a:xfrm>
          <a:prstGeom prst="rect">
            <a:avLst/>
          </a:prstGeom>
          <a:noFill/>
        </p:spPr>
        <p:txBody>
          <a:bodyPr wrap="none" rtlCol="0">
            <a:spAutoFit/>
          </a:bodyPr>
          <a:lstStyle/>
          <a:p>
            <a:r>
              <a:rPr lang="en-US" dirty="0"/>
              <a:t>Y-axis</a:t>
            </a:r>
          </a:p>
        </p:txBody>
      </p:sp>
      <p:pic>
        <p:nvPicPr>
          <p:cNvPr id="23" name="Picture 22"/>
          <p:cNvPicPr>
            <a:picLocks noChangeAspect="1"/>
          </p:cNvPicPr>
          <p:nvPr/>
        </p:nvPicPr>
        <p:blipFill>
          <a:blip r:embed="rId5"/>
          <a:stretch>
            <a:fillRect/>
          </a:stretch>
        </p:blipFill>
        <p:spPr>
          <a:xfrm>
            <a:off x="3875379" y="4322792"/>
            <a:ext cx="2255137" cy="1524702"/>
          </a:xfrm>
          <a:prstGeom prst="rect">
            <a:avLst/>
          </a:prstGeom>
          <a:ln>
            <a:solidFill>
              <a:schemeClr val="accent1"/>
            </a:solidFill>
          </a:ln>
        </p:spPr>
      </p:pic>
    </p:spTree>
    <p:extLst>
      <p:ext uri="{BB962C8B-B14F-4D97-AF65-F5344CB8AC3E}">
        <p14:creationId xmlns:p14="http://schemas.microsoft.com/office/powerpoint/2010/main" val="7811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782"/>
            <a:ext cx="5024005" cy="1542907"/>
          </a:xfrm>
        </p:spPr>
        <p:txBody>
          <a:bodyPr>
            <a:noAutofit/>
          </a:bodyPr>
          <a:lstStyle/>
          <a:p>
            <a:r>
              <a:rPr lang="en-US" sz="3200" dirty="0"/>
              <a:t>Test2.18 OLED (SSD 1306, GME12864-13 model) display panel 0.96”  128x32 2-color</a:t>
            </a:r>
          </a:p>
        </p:txBody>
      </p:sp>
      <p:sp>
        <p:nvSpPr>
          <p:cNvPr id="3" name="Content Placeholder 2"/>
          <p:cNvSpPr>
            <a:spLocks noGrp="1"/>
          </p:cNvSpPr>
          <p:nvPr>
            <p:ph idx="1"/>
          </p:nvPr>
        </p:nvSpPr>
        <p:spPr/>
        <p:txBody>
          <a:bodyPr>
            <a:normAutofit/>
          </a:bodyPr>
          <a:lstStyle/>
          <a:p>
            <a:r>
              <a:rPr lang="en-US" sz="2000" dirty="0"/>
              <a:t> </a:t>
            </a:r>
            <a:r>
              <a:rPr lang="en-US" sz="2000" dirty="0">
                <a:hlinkClick r:id="rId3"/>
              </a:rPr>
              <a:t>https://randomnerdtutorials.com/guide-for-oled-display-with-arduino/</a:t>
            </a:r>
            <a:endParaRPr lang="en-US" sz="2000" dirty="0"/>
          </a:p>
          <a:p>
            <a:r>
              <a:rPr lang="en-US" sz="2000" dirty="0"/>
              <a:t>Demo video </a:t>
            </a:r>
            <a:r>
              <a:rPr lang="en-US" sz="2000" dirty="0">
                <a:hlinkClick r:id="rId4"/>
              </a:rPr>
              <a:t>https://www.youtube.com/watch?v=p5BoVGKdbW8</a:t>
            </a:r>
            <a:endParaRPr lang="en-US" sz="2000" dirty="0"/>
          </a:p>
          <a:p>
            <a:r>
              <a:rPr lang="en-US" sz="2000" dirty="0"/>
              <a:t>Update Arduino to 1.8.10 at least </a:t>
            </a:r>
          </a:p>
          <a:p>
            <a:r>
              <a:rPr lang="en-US" sz="2000" dirty="0"/>
              <a:t>In Arduino(IDE) Sketch/include libraries/manage libraries/”type “1306</a:t>
            </a:r>
          </a:p>
          <a:p>
            <a:r>
              <a:rPr lang="en-US" sz="2000" dirty="0"/>
              <a:t>Install </a:t>
            </a:r>
            <a:r>
              <a:rPr lang="en-US" sz="2000" dirty="0" err="1"/>
              <a:t>Adafruit</a:t>
            </a:r>
            <a:r>
              <a:rPr lang="en-US" sz="2000" dirty="0"/>
              <a:t> SSD 1306 by </a:t>
            </a:r>
            <a:r>
              <a:rPr lang="en-US" sz="2000" dirty="0" err="1"/>
              <a:t>Adafruit</a:t>
            </a:r>
            <a:r>
              <a:rPr lang="en-US" sz="2000" dirty="0"/>
              <a:t> version 2.1</a:t>
            </a:r>
          </a:p>
          <a:p>
            <a:r>
              <a:rPr lang="en-US" sz="2000" dirty="0"/>
              <a:t>In File/examples/</a:t>
            </a:r>
            <a:r>
              <a:rPr lang="en-US" sz="2000" dirty="0" err="1"/>
              <a:t>Adafruit</a:t>
            </a:r>
            <a:r>
              <a:rPr lang="en-US" sz="2000" dirty="0"/>
              <a:t> ssd1306/ssd1306_128x32 i2c.ino</a:t>
            </a:r>
          </a:p>
          <a:p>
            <a:r>
              <a:rPr lang="en-US" sz="2000" dirty="0"/>
              <a:t>SDA</a:t>
            </a:r>
            <a:r>
              <a:rPr lang="en-US" sz="2000" dirty="0">
                <a:sym typeface="Wingdings" panose="05000000000000000000" pitchFamily="2" charset="2"/>
              </a:rPr>
              <a:t>A4</a:t>
            </a:r>
            <a:endParaRPr lang="en-US" sz="2000" dirty="0"/>
          </a:p>
          <a:p>
            <a:r>
              <a:rPr lang="en-US" sz="2000" dirty="0"/>
              <a:t>SCL(SCK)</a:t>
            </a:r>
            <a:r>
              <a:rPr lang="en-US" sz="2000" dirty="0">
                <a:sym typeface="Wingdings" panose="05000000000000000000" pitchFamily="2" charset="2"/>
              </a:rPr>
              <a:t></a:t>
            </a:r>
            <a:r>
              <a:rPr lang="en-US" sz="2000" dirty="0"/>
              <a:t>A5</a:t>
            </a:r>
          </a:p>
          <a:p>
            <a:r>
              <a:rPr lang="en-US" sz="2000" dirty="0"/>
              <a:t>VCC—5V</a:t>
            </a:r>
          </a:p>
          <a:p>
            <a:r>
              <a:rPr lang="en-US" sz="2000" dirty="0"/>
              <a:t>GND</a:t>
            </a:r>
            <a:r>
              <a:rPr lang="en-US" sz="2000" dirty="0">
                <a:sym typeface="Wingdings" panose="05000000000000000000" pitchFamily="2" charset="2"/>
              </a:rPr>
              <a:t>0v</a:t>
            </a:r>
            <a:endParaRPr lang="en-US" sz="2000" dirty="0"/>
          </a:p>
          <a:p>
            <a:endParaRPr lang="en-US" sz="2000"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74</a:t>
            </a:fld>
            <a:endParaRPr lang="en-US"/>
          </a:p>
        </p:txBody>
      </p:sp>
      <p:pic>
        <p:nvPicPr>
          <p:cNvPr id="7" name="Picture 6"/>
          <p:cNvPicPr>
            <a:picLocks noChangeAspect="1"/>
          </p:cNvPicPr>
          <p:nvPr/>
        </p:nvPicPr>
        <p:blipFill>
          <a:blip r:embed="rId5"/>
          <a:stretch>
            <a:fillRect/>
          </a:stretch>
        </p:blipFill>
        <p:spPr>
          <a:xfrm>
            <a:off x="6566425" y="83452"/>
            <a:ext cx="1840450" cy="1742173"/>
          </a:xfrm>
          <a:prstGeom prst="rect">
            <a:avLst/>
          </a:prstGeom>
        </p:spPr>
      </p:pic>
      <p:pic>
        <p:nvPicPr>
          <p:cNvPr id="6" name="Picture 5"/>
          <p:cNvPicPr>
            <a:picLocks noChangeAspect="1"/>
          </p:cNvPicPr>
          <p:nvPr/>
        </p:nvPicPr>
        <p:blipFill>
          <a:blip r:embed="rId6"/>
          <a:stretch>
            <a:fillRect/>
          </a:stretch>
        </p:blipFill>
        <p:spPr>
          <a:xfrm>
            <a:off x="2895600" y="4116523"/>
            <a:ext cx="4591050" cy="2604953"/>
          </a:xfrm>
          <a:prstGeom prst="rect">
            <a:avLst/>
          </a:prstGeom>
        </p:spPr>
      </p:pic>
      <p:sp>
        <p:nvSpPr>
          <p:cNvPr id="8" name="TextBox 7"/>
          <p:cNvSpPr txBox="1"/>
          <p:nvPr/>
        </p:nvSpPr>
        <p:spPr>
          <a:xfrm>
            <a:off x="3857625" y="5426868"/>
            <a:ext cx="1002197" cy="646331"/>
          </a:xfrm>
          <a:prstGeom prst="rect">
            <a:avLst/>
          </a:prstGeom>
          <a:noFill/>
        </p:spPr>
        <p:txBody>
          <a:bodyPr wrap="none" rtlCol="0">
            <a:spAutoFit/>
          </a:bodyPr>
          <a:lstStyle/>
          <a:p>
            <a:r>
              <a:rPr lang="en-US" dirty="0">
                <a:solidFill>
                  <a:schemeClr val="bg1"/>
                </a:solidFill>
              </a:rPr>
              <a:t>SCL(SCK)</a:t>
            </a:r>
          </a:p>
          <a:p>
            <a:r>
              <a:rPr lang="en-US" dirty="0">
                <a:solidFill>
                  <a:srgbClr val="FFFF00"/>
                </a:solidFill>
              </a:rPr>
              <a:t>SDA</a:t>
            </a:r>
          </a:p>
        </p:txBody>
      </p:sp>
      <p:sp>
        <p:nvSpPr>
          <p:cNvPr id="9" name="TextBox 8"/>
          <p:cNvSpPr txBox="1"/>
          <p:nvPr/>
        </p:nvSpPr>
        <p:spPr>
          <a:xfrm>
            <a:off x="3949714" y="4882355"/>
            <a:ext cx="622286" cy="646331"/>
          </a:xfrm>
          <a:prstGeom prst="rect">
            <a:avLst/>
          </a:prstGeom>
          <a:noFill/>
        </p:spPr>
        <p:txBody>
          <a:bodyPr wrap="none" rtlCol="0">
            <a:spAutoFit/>
          </a:bodyPr>
          <a:lstStyle/>
          <a:p>
            <a:r>
              <a:rPr lang="en-US" dirty="0">
                <a:solidFill>
                  <a:schemeClr val="bg1"/>
                </a:solidFill>
              </a:rPr>
              <a:t>GND</a:t>
            </a:r>
          </a:p>
          <a:p>
            <a:r>
              <a:rPr lang="en-US" dirty="0">
                <a:solidFill>
                  <a:schemeClr val="bg1"/>
                </a:solidFill>
              </a:rPr>
              <a:t>VCC</a:t>
            </a:r>
          </a:p>
        </p:txBody>
      </p:sp>
      <p:sp>
        <p:nvSpPr>
          <p:cNvPr id="10" name="TextBox 9"/>
          <p:cNvSpPr txBox="1"/>
          <p:nvPr/>
        </p:nvSpPr>
        <p:spPr>
          <a:xfrm>
            <a:off x="6267450" y="5943492"/>
            <a:ext cx="434734" cy="646331"/>
          </a:xfrm>
          <a:prstGeom prst="rect">
            <a:avLst/>
          </a:prstGeom>
          <a:noFill/>
        </p:spPr>
        <p:txBody>
          <a:bodyPr wrap="none" rtlCol="0">
            <a:spAutoFit/>
          </a:bodyPr>
          <a:lstStyle/>
          <a:p>
            <a:r>
              <a:rPr lang="en-US" dirty="0"/>
              <a:t>A4</a:t>
            </a:r>
          </a:p>
          <a:p>
            <a:r>
              <a:rPr lang="en-US" dirty="0"/>
              <a:t>A5</a:t>
            </a:r>
          </a:p>
        </p:txBody>
      </p:sp>
    </p:spTree>
    <p:extLst>
      <p:ext uri="{BB962C8B-B14F-4D97-AF65-F5344CB8AC3E}">
        <p14:creationId xmlns:p14="http://schemas.microsoft.com/office/powerpoint/2010/main" val="2698722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93" y="149675"/>
            <a:ext cx="7886700" cy="1325563"/>
          </a:xfrm>
        </p:spPr>
        <p:txBody>
          <a:bodyPr>
            <a:noAutofit/>
          </a:bodyPr>
          <a:lstStyle/>
          <a:p>
            <a:r>
              <a:rPr lang="en-US" sz="2000" dirty="0"/>
              <a:t>Test2.19 Large LCD 12864 SPI (thru ST7920) size 73mm x 39mm</a:t>
            </a:r>
            <a:br>
              <a:rPr lang="en-US" sz="2000" dirty="0"/>
            </a:br>
            <a:r>
              <a:rPr lang="en-US" sz="2000" dirty="0"/>
              <a:t>//12864_spi_grahicstest_1a.ino</a:t>
            </a:r>
            <a:br>
              <a:rPr lang="en-US" sz="2000" dirty="0"/>
            </a:br>
            <a:r>
              <a:rPr lang="en-US" sz="2000" dirty="0">
                <a:hlinkClick r:id="rId3"/>
              </a:rPr>
              <a:t>https://github.com/olikraus/U8glib_Arduino</a:t>
            </a:r>
            <a:br>
              <a:rPr lang="en-US" sz="2000" dirty="0"/>
            </a:br>
            <a:r>
              <a:rPr lang="en-US" sz="2000" dirty="0"/>
              <a:t>//12864_spi_grahicstest_1a.ino</a:t>
            </a:r>
          </a:p>
        </p:txBody>
      </p:sp>
      <p:sp>
        <p:nvSpPr>
          <p:cNvPr id="3" name="Content Placeholder 2"/>
          <p:cNvSpPr>
            <a:spLocks noGrp="1"/>
          </p:cNvSpPr>
          <p:nvPr>
            <p:ph idx="1"/>
          </p:nvPr>
        </p:nvSpPr>
        <p:spPr/>
        <p:txBody>
          <a:bodyPr>
            <a:normAutofit fontScale="25000" lnSpcReduction="20000"/>
          </a:bodyPr>
          <a:lstStyle/>
          <a:p>
            <a:r>
              <a:rPr lang="en-US" dirty="0"/>
              <a:t>//12864_spi_grahicstest_1a.ino</a:t>
            </a:r>
          </a:p>
          <a:p>
            <a:r>
              <a:rPr lang="en-US" dirty="0"/>
              <a:t>/*https://github.com/olikraus/U8glib_Arduino</a:t>
            </a:r>
          </a:p>
          <a:p>
            <a:endParaRPr lang="en-US" dirty="0"/>
          </a:p>
          <a:p>
            <a:r>
              <a:rPr lang="en-US" dirty="0"/>
              <a:t>  </a:t>
            </a:r>
            <a:r>
              <a:rPr lang="en-US" dirty="0" err="1"/>
              <a:t>GraphicsTest.pde</a:t>
            </a:r>
            <a:endParaRPr lang="en-US" dirty="0"/>
          </a:p>
          <a:p>
            <a:r>
              <a:rPr lang="en-US" dirty="0"/>
              <a:t>  </a:t>
            </a:r>
          </a:p>
          <a:p>
            <a:r>
              <a:rPr lang="en-US" dirty="0"/>
              <a:t>  &gt;&gt;&gt; Before compiling: Please remove comment from the constructor of the </a:t>
            </a:r>
          </a:p>
          <a:p>
            <a:r>
              <a:rPr lang="en-US" dirty="0"/>
              <a:t>  &gt;&gt;&gt; connected graphics display (see below).</a:t>
            </a:r>
          </a:p>
          <a:p>
            <a:r>
              <a:rPr lang="en-US" dirty="0"/>
              <a:t>  </a:t>
            </a:r>
          </a:p>
          <a:p>
            <a:r>
              <a:rPr lang="en-US" dirty="0"/>
              <a:t>  Universal 8bit Graphics Library, https://github.com/olikraus/u8glib/</a:t>
            </a:r>
          </a:p>
          <a:p>
            <a:r>
              <a:rPr lang="en-US" dirty="0"/>
              <a:t>  </a:t>
            </a:r>
          </a:p>
          <a:p>
            <a:r>
              <a:rPr lang="en-US" dirty="0"/>
              <a:t>  Copyright (c) 2012, olikraus@gmail.com</a:t>
            </a:r>
          </a:p>
          <a:p>
            <a:r>
              <a:rPr lang="en-US" dirty="0"/>
              <a:t>  All rights reserved.</a:t>
            </a:r>
          </a:p>
          <a:p>
            <a:endParaRPr lang="en-US" dirty="0"/>
          </a:p>
          <a:p>
            <a:r>
              <a:rPr lang="en-US" dirty="0"/>
              <a:t>  Redistribution and use in source and binary forms, with or without modification, </a:t>
            </a:r>
          </a:p>
          <a:p>
            <a:r>
              <a:rPr lang="en-US" dirty="0"/>
              <a:t>  are permitted provided that the following conditions are met:</a:t>
            </a:r>
          </a:p>
          <a:p>
            <a:endParaRPr lang="en-US" dirty="0"/>
          </a:p>
          <a:p>
            <a:r>
              <a:rPr lang="en-US" dirty="0"/>
              <a:t>  * Redistributions of source code must retain the above copyright notice, this list </a:t>
            </a:r>
          </a:p>
          <a:p>
            <a:r>
              <a:rPr lang="en-US" dirty="0"/>
              <a:t>    of conditions and the following disclaimer.</a:t>
            </a:r>
          </a:p>
          <a:p>
            <a:r>
              <a:rPr lang="en-US" dirty="0"/>
              <a:t>    </a:t>
            </a:r>
          </a:p>
          <a:p>
            <a:r>
              <a:rPr lang="en-US" dirty="0"/>
              <a:t>  * Redistributions in binary form must reproduce the above copyright notice, this </a:t>
            </a:r>
          </a:p>
          <a:p>
            <a:r>
              <a:rPr lang="en-US" dirty="0"/>
              <a:t>    list of conditions and the following disclaimer in the documentation and/or other </a:t>
            </a:r>
          </a:p>
          <a:p>
            <a:r>
              <a:rPr lang="en-US" dirty="0"/>
              <a:t>    materials provided with the distribution.</a:t>
            </a:r>
          </a:p>
          <a:p>
            <a:endParaRPr lang="en-US" dirty="0"/>
          </a:p>
          <a:p>
            <a:r>
              <a:rPr lang="en-US" dirty="0"/>
              <a:t>  THIS SOFTWARE IS PROVIDED BY THE COPYRIGHT HOLDERS AND </a:t>
            </a:r>
          </a:p>
          <a:p>
            <a:r>
              <a:rPr lang="en-US" dirty="0"/>
              <a:t>  CONTRIBUTORS "AS IS" AND ANY EXPRESS OR IMPLIED WARRANTIES, </a:t>
            </a:r>
          </a:p>
          <a:p>
            <a:r>
              <a:rPr lang="en-US" dirty="0"/>
              <a:t>  INCLUDING, BUT NOT LIMITED TO, THE IMPLIED WARRANTIES OF </a:t>
            </a:r>
          </a:p>
          <a:p>
            <a:r>
              <a:rPr lang="en-US" dirty="0"/>
              <a:t>  MERCHANTABILITY AND FITNESS FOR A PARTICULAR PURPOSE ARE </a:t>
            </a:r>
          </a:p>
          <a:p>
            <a:r>
              <a:rPr lang="en-US" dirty="0"/>
              <a:t>  DISCLAIMED. IN NO EVENT SHALL THE COPYRIGHT HOLDER OR </a:t>
            </a:r>
          </a:p>
          <a:p>
            <a:r>
              <a:rPr lang="en-US" dirty="0"/>
              <a:t>  CONTRIBUTORS BE LIABLE FOR ANY DIRECT, INDIRECT, INCIDENTAL, </a:t>
            </a:r>
          </a:p>
          <a:p>
            <a:r>
              <a:rPr lang="en-US" dirty="0"/>
              <a:t>  SPECIAL, EXEMPLARY, OR CONSEQUENTIAL DAMAGES (INCLUDING, BUT </a:t>
            </a:r>
          </a:p>
          <a:p>
            <a:r>
              <a:rPr lang="en-US" dirty="0"/>
              <a:t>  NOT LIMITED TO, PROCUREMENT OF SUBSTITUTE GOODS OR SERVICES; </a:t>
            </a:r>
          </a:p>
          <a:p>
            <a:r>
              <a:rPr lang="en-US" dirty="0"/>
              <a:t>  LOSS OF USE, DATA, OR PROFITS; OR BUSINESS INTERRUPTION) HOWEVER </a:t>
            </a:r>
          </a:p>
          <a:p>
            <a:r>
              <a:rPr lang="en-US" dirty="0"/>
              <a:t>  CAUSED AND ON ANY THEORY OF LIABILITY, WHETHER IN CONTRACT, </a:t>
            </a:r>
          </a:p>
          <a:p>
            <a:r>
              <a:rPr lang="en-US" dirty="0"/>
              <a:t>  STRICT LIABILITY, OR TORT (INCLUDING NEGLIGENCE OR OTHERWISE) </a:t>
            </a:r>
          </a:p>
          <a:p>
            <a:r>
              <a:rPr lang="en-US" dirty="0"/>
              <a:t>  ARISING IN ANY WAY OUT OF THE USE OF THIS SOFTWARE, EVEN IF </a:t>
            </a:r>
          </a:p>
          <a:p>
            <a:r>
              <a:rPr lang="en-US" dirty="0"/>
              <a:t>  ADVISED OF THE POSSIBILITY OF SUCH DAMAGE.  </a:t>
            </a:r>
          </a:p>
          <a:p>
            <a:endParaRPr lang="en-US" dirty="0"/>
          </a:p>
          <a:p>
            <a:endParaRPr lang="en-US" dirty="0"/>
          </a:p>
          <a:p>
            <a:r>
              <a:rPr lang="en-US" dirty="0"/>
              <a:t>*/</a:t>
            </a:r>
          </a:p>
          <a:p>
            <a:endParaRPr lang="en-US" dirty="0"/>
          </a:p>
          <a:p>
            <a:endParaRPr lang="en-US" dirty="0"/>
          </a:p>
          <a:p>
            <a:r>
              <a:rPr lang="en-US" dirty="0"/>
              <a:t>#include "U8glib.h"</a:t>
            </a:r>
          </a:p>
          <a:p>
            <a:endParaRPr lang="en-US" dirty="0"/>
          </a:p>
          <a:p>
            <a:r>
              <a:rPr lang="en-US" dirty="0"/>
              <a:t>// setup u8g object, please remove comment from one of the following constructor calls</a:t>
            </a:r>
          </a:p>
          <a:p>
            <a:r>
              <a:rPr lang="en-US" dirty="0"/>
              <a:t>)_</a:t>
            </a:r>
          </a:p>
          <a:p>
            <a:r>
              <a:rPr lang="en-US" dirty="0"/>
              <a:t>U8GLIB_ST7920_128X64_4X u8g(13,11,10);	// SPI Com: U8GLIB_ST7920_128X64_4X u8g(</a:t>
            </a:r>
            <a:r>
              <a:rPr lang="en-US" dirty="0" err="1"/>
              <a:t>pin_E</a:t>
            </a:r>
            <a:r>
              <a:rPr lang="en-US" dirty="0"/>
              <a:t>, </a:t>
            </a:r>
            <a:r>
              <a:rPr lang="en-US" dirty="0" err="1"/>
              <a:t>pin_R</a:t>
            </a:r>
            <a:r>
              <a:rPr lang="en-US" dirty="0"/>
              <a:t>/W, pin_/RS );//can </a:t>
            </a:r>
            <a:r>
              <a:rPr lang="en-US" dirty="0" err="1"/>
              <a:t>chnage</a:t>
            </a:r>
            <a:r>
              <a:rPr lang="en-US" dirty="0"/>
              <a:t> to another pin assignment scheme</a:t>
            </a:r>
          </a:p>
          <a:p>
            <a:r>
              <a:rPr lang="en-US" dirty="0"/>
              <a:t>//MODULE..........................</a:t>
            </a:r>
            <a:r>
              <a:rPr lang="en-US" dirty="0" err="1"/>
              <a:t>Uang</a:t>
            </a:r>
            <a:endParaRPr lang="en-US" dirty="0"/>
          </a:p>
          <a:p>
            <a:r>
              <a:rPr lang="en-US" dirty="0"/>
              <a:t>//K (backlight cathode).........GND</a:t>
            </a:r>
          </a:p>
          <a:p>
            <a:r>
              <a:rPr lang="en-US" dirty="0"/>
              <a:t>//A (backlight anode)..........+5V</a:t>
            </a:r>
          </a:p>
          <a:p>
            <a:r>
              <a:rPr lang="en-US" dirty="0"/>
              <a:t>//PSD (SPI Mode).................GND or NC</a:t>
            </a:r>
          </a:p>
          <a:p>
            <a:r>
              <a:rPr lang="en-US" dirty="0"/>
              <a:t>//E (SCK)..........................D13</a:t>
            </a:r>
          </a:p>
          <a:p>
            <a:r>
              <a:rPr lang="en-US" dirty="0"/>
              <a:t>//R/W (MOSI)....................D11</a:t>
            </a:r>
          </a:p>
          <a:p>
            <a:r>
              <a:rPr lang="en-US" dirty="0"/>
              <a:t>//RS (CS)..........................D10*</a:t>
            </a:r>
          </a:p>
          <a:p>
            <a:r>
              <a:rPr lang="en-US" dirty="0"/>
              <a:t>//VDD.............................+5V</a:t>
            </a:r>
          </a:p>
          <a:p>
            <a:r>
              <a:rPr lang="en-US" dirty="0"/>
              <a:t>//VSS..............................GND</a:t>
            </a:r>
          </a:p>
          <a:p>
            <a:endParaRPr lang="en-US" dirty="0"/>
          </a:p>
          <a:p>
            <a:r>
              <a:rPr lang="en-US" dirty="0"/>
              <a:t>void u8g_prepare(void) {</a:t>
            </a:r>
          </a:p>
          <a:p>
            <a:r>
              <a:rPr lang="en-US" dirty="0"/>
              <a:t>  u8g.setFont(u8g_font_6x10);</a:t>
            </a:r>
          </a:p>
          <a:p>
            <a:r>
              <a:rPr lang="en-US" dirty="0"/>
              <a:t>  u8g.setFontRefHeightExtendedText();</a:t>
            </a:r>
          </a:p>
          <a:p>
            <a:r>
              <a:rPr lang="en-US" dirty="0"/>
              <a:t>  u8g.setDefaultForegroundColor();</a:t>
            </a:r>
          </a:p>
          <a:p>
            <a:r>
              <a:rPr lang="en-US" dirty="0"/>
              <a:t>  u8g.setFontPosTop();</a:t>
            </a:r>
          </a:p>
          <a:p>
            <a:r>
              <a:rPr lang="en-US" dirty="0"/>
              <a:t>}</a:t>
            </a:r>
          </a:p>
          <a:p>
            <a:endParaRPr lang="en-US" dirty="0"/>
          </a:p>
          <a:p>
            <a:r>
              <a:rPr lang="en-US" dirty="0"/>
              <a:t>void u8g_box_frame(uint8_t a) {</a:t>
            </a:r>
          </a:p>
          <a:p>
            <a:r>
              <a:rPr lang="en-US" dirty="0"/>
              <a:t>  u8g.drawStr( 0, 0, "</a:t>
            </a:r>
            <a:r>
              <a:rPr lang="en-US" dirty="0" err="1"/>
              <a:t>drawBox</a:t>
            </a:r>
            <a:r>
              <a:rPr lang="en-US" dirty="0"/>
              <a:t>");</a:t>
            </a:r>
          </a:p>
          <a:p>
            <a:r>
              <a:rPr lang="en-US" dirty="0"/>
              <a:t>  u8g.drawBox(5,10,20,10);</a:t>
            </a:r>
          </a:p>
          <a:p>
            <a:r>
              <a:rPr lang="en-US" dirty="0"/>
              <a:t>  u8g.drawBox(10+a,15,30,7);</a:t>
            </a:r>
          </a:p>
          <a:p>
            <a:r>
              <a:rPr lang="en-US" dirty="0"/>
              <a:t>  u8g.drawStr( 0, 30, "</a:t>
            </a:r>
            <a:r>
              <a:rPr lang="en-US" dirty="0" err="1"/>
              <a:t>drawFrame</a:t>
            </a:r>
            <a:r>
              <a:rPr lang="en-US" dirty="0"/>
              <a:t>");</a:t>
            </a:r>
          </a:p>
          <a:p>
            <a:r>
              <a:rPr lang="en-US" dirty="0"/>
              <a:t>  u8g.drawFrame(5,10+30,20,10);</a:t>
            </a:r>
          </a:p>
          <a:p>
            <a:r>
              <a:rPr lang="en-US" dirty="0"/>
              <a:t>  u8g.drawFrame(10+a,15+30,30,7);</a:t>
            </a:r>
          </a:p>
          <a:p>
            <a:r>
              <a:rPr lang="en-US" dirty="0"/>
              <a:t>}</a:t>
            </a:r>
          </a:p>
          <a:p>
            <a:endParaRPr lang="en-US" dirty="0"/>
          </a:p>
          <a:p>
            <a:r>
              <a:rPr lang="en-US" dirty="0"/>
              <a:t>void u8g_disc_circle(uint8_t a) {</a:t>
            </a:r>
          </a:p>
          <a:p>
            <a:r>
              <a:rPr lang="en-US" dirty="0"/>
              <a:t>  u8g.drawStr( 0, 0, "</a:t>
            </a:r>
            <a:r>
              <a:rPr lang="en-US" dirty="0" err="1"/>
              <a:t>drawDisc</a:t>
            </a:r>
            <a:r>
              <a:rPr lang="en-US" dirty="0"/>
              <a:t>");</a:t>
            </a:r>
          </a:p>
          <a:p>
            <a:r>
              <a:rPr lang="en-US" dirty="0"/>
              <a:t>  u8g.drawDisc(10,18,9);</a:t>
            </a:r>
          </a:p>
          <a:p>
            <a:r>
              <a:rPr lang="en-US" dirty="0"/>
              <a:t>  u8g.drawDisc(24+a,16,7);</a:t>
            </a:r>
          </a:p>
          <a:p>
            <a:r>
              <a:rPr lang="en-US" dirty="0"/>
              <a:t>  u8g.drawStr( 0, 30, "</a:t>
            </a:r>
            <a:r>
              <a:rPr lang="en-US" dirty="0" err="1"/>
              <a:t>drawCircle</a:t>
            </a:r>
            <a:r>
              <a:rPr lang="en-US" dirty="0"/>
              <a:t>");</a:t>
            </a:r>
          </a:p>
          <a:p>
            <a:r>
              <a:rPr lang="en-US" dirty="0"/>
              <a:t>  u8g.drawCircle(10,18+30,9);</a:t>
            </a:r>
          </a:p>
          <a:p>
            <a:r>
              <a:rPr lang="en-US" dirty="0"/>
              <a:t>  u8g.drawCircle(24+a,16+30,7);</a:t>
            </a:r>
          </a:p>
          <a:p>
            <a:r>
              <a:rPr lang="en-US" dirty="0"/>
              <a:t>}</a:t>
            </a:r>
          </a:p>
          <a:p>
            <a:endParaRPr lang="en-US" dirty="0"/>
          </a:p>
          <a:p>
            <a:r>
              <a:rPr lang="en-US" dirty="0"/>
              <a:t>void u8g_r_frame(uint8_t a) {</a:t>
            </a:r>
          </a:p>
          <a:p>
            <a:r>
              <a:rPr lang="en-US" dirty="0"/>
              <a:t>  u8g.drawStr( 0, 0, "</a:t>
            </a:r>
            <a:r>
              <a:rPr lang="en-US" dirty="0" err="1"/>
              <a:t>drawRFrame</a:t>
            </a:r>
            <a:r>
              <a:rPr lang="en-US" dirty="0"/>
              <a:t>/Box");</a:t>
            </a:r>
          </a:p>
          <a:p>
            <a:r>
              <a:rPr lang="en-US" dirty="0"/>
              <a:t>  u8g.drawRFrame(5, 10,40,30, a+1);</a:t>
            </a:r>
          </a:p>
          <a:p>
            <a:r>
              <a:rPr lang="en-US" dirty="0"/>
              <a:t>  u8g.drawRBox(50, 10,25,40, a+1);</a:t>
            </a:r>
          </a:p>
          <a:p>
            <a:r>
              <a:rPr lang="en-US" dirty="0"/>
              <a:t>}</a:t>
            </a:r>
          </a:p>
          <a:p>
            <a:endParaRPr lang="en-US" dirty="0"/>
          </a:p>
          <a:p>
            <a:r>
              <a:rPr lang="en-US" dirty="0"/>
              <a:t>void u8g_string(uint8_t a) {</a:t>
            </a:r>
          </a:p>
          <a:p>
            <a:r>
              <a:rPr lang="en-US" dirty="0"/>
              <a:t>  u8g.drawStr(30+a,31, " 0");</a:t>
            </a:r>
          </a:p>
          <a:p>
            <a:r>
              <a:rPr lang="en-US" dirty="0"/>
              <a:t>  u8g.drawStr90(30,31+a, " 90");</a:t>
            </a:r>
          </a:p>
          <a:p>
            <a:r>
              <a:rPr lang="en-US" dirty="0"/>
              <a:t>  u8g.drawStr180(30-a,31, " 180");</a:t>
            </a:r>
          </a:p>
          <a:p>
            <a:r>
              <a:rPr lang="en-US" dirty="0"/>
              <a:t>  u8g.drawStr270(30,31-a, " 270");</a:t>
            </a:r>
          </a:p>
          <a:p>
            <a:r>
              <a:rPr lang="en-US" dirty="0"/>
              <a:t>}</a:t>
            </a:r>
          </a:p>
          <a:p>
            <a:endParaRPr lang="en-US" dirty="0"/>
          </a:p>
          <a:p>
            <a:r>
              <a:rPr lang="en-US" dirty="0"/>
              <a:t>void u8g_line(uint8_t a) {</a:t>
            </a:r>
          </a:p>
          <a:p>
            <a:r>
              <a:rPr lang="en-US" dirty="0"/>
              <a:t>  u8g.drawStr( 0, 0, "</a:t>
            </a:r>
            <a:r>
              <a:rPr lang="en-US" dirty="0" err="1"/>
              <a:t>drawLine</a:t>
            </a:r>
            <a:r>
              <a:rPr lang="en-US" dirty="0"/>
              <a:t>");</a:t>
            </a:r>
          </a:p>
          <a:p>
            <a:r>
              <a:rPr lang="en-US" dirty="0"/>
              <a:t>  u8g.drawLine(7+a, 10, 40, 55);</a:t>
            </a:r>
          </a:p>
          <a:p>
            <a:r>
              <a:rPr lang="en-US" dirty="0"/>
              <a:t>  u8g.drawLine(7+a*2, 10, 60, 55);</a:t>
            </a:r>
          </a:p>
          <a:p>
            <a:r>
              <a:rPr lang="en-US" dirty="0"/>
              <a:t>  u8g.drawLine(7+a*3, 10, 80, 55);</a:t>
            </a:r>
          </a:p>
          <a:p>
            <a:r>
              <a:rPr lang="en-US" dirty="0"/>
              <a:t>  u8g.drawLine(7+a*4, 10, 100, 55);</a:t>
            </a:r>
          </a:p>
          <a:p>
            <a:r>
              <a:rPr lang="en-US" dirty="0"/>
              <a:t>}</a:t>
            </a:r>
          </a:p>
          <a:p>
            <a:endParaRPr lang="en-US" dirty="0"/>
          </a:p>
          <a:p>
            <a:r>
              <a:rPr lang="en-US" dirty="0"/>
              <a:t>void u8g_triangle(uint8_t a) {</a:t>
            </a:r>
          </a:p>
          <a:p>
            <a:r>
              <a:rPr lang="en-US" dirty="0"/>
              <a:t>  uint16_t offset = a;</a:t>
            </a:r>
          </a:p>
          <a:p>
            <a:r>
              <a:rPr lang="en-US" dirty="0"/>
              <a:t>  u8g.drawStr( 0, 0, "</a:t>
            </a:r>
            <a:r>
              <a:rPr lang="en-US" dirty="0" err="1"/>
              <a:t>drawTriangle</a:t>
            </a:r>
            <a:r>
              <a:rPr lang="en-US" dirty="0"/>
              <a:t>");</a:t>
            </a:r>
          </a:p>
          <a:p>
            <a:r>
              <a:rPr lang="en-US" dirty="0"/>
              <a:t>  u8g.drawTriangle(14,7, 45,30, 10,40);</a:t>
            </a:r>
          </a:p>
          <a:p>
            <a:r>
              <a:rPr lang="en-US" dirty="0"/>
              <a:t>  u8g.drawTriangle(14+offset,7-offset, 45+offset,30-offset, 57+offset,10-offset);</a:t>
            </a:r>
          </a:p>
          <a:p>
            <a:r>
              <a:rPr lang="en-US" dirty="0"/>
              <a:t>  u8g.drawTriangle(57+offset*2,10, 45+offset*2,30, 86+offset*2,53);</a:t>
            </a:r>
          </a:p>
          <a:p>
            <a:r>
              <a:rPr lang="en-US" dirty="0"/>
              <a:t>  u8g.drawTriangle(10+offset,40+offset, 45+offset,30+offset, 86+offset,53+offset);</a:t>
            </a:r>
          </a:p>
          <a:p>
            <a:r>
              <a:rPr lang="en-US" dirty="0"/>
              <a:t>}</a:t>
            </a:r>
          </a:p>
          <a:p>
            <a:endParaRPr lang="en-US" dirty="0"/>
          </a:p>
          <a:p>
            <a:r>
              <a:rPr lang="en-US" dirty="0"/>
              <a:t>void u8g_ascii_1() {</a:t>
            </a:r>
          </a:p>
          <a:p>
            <a:r>
              <a:rPr lang="en-US" dirty="0"/>
              <a:t>  char s[2] = " ";</a:t>
            </a:r>
          </a:p>
          <a:p>
            <a:r>
              <a:rPr lang="en-US" dirty="0"/>
              <a:t>  uint8_t x, y;</a:t>
            </a:r>
          </a:p>
          <a:p>
            <a:r>
              <a:rPr lang="en-US" dirty="0"/>
              <a:t>  u8g.drawStr( 0, 0, "ASCII page 1");</a:t>
            </a:r>
          </a:p>
          <a:p>
            <a:r>
              <a:rPr lang="en-US" dirty="0"/>
              <a:t>  for( y = 0; y &lt; 6; y++ ) {</a:t>
            </a:r>
          </a:p>
          <a:p>
            <a:r>
              <a:rPr lang="en-US" dirty="0"/>
              <a:t>    for( x = 0; x &lt; 16; x++ ) {</a:t>
            </a:r>
          </a:p>
          <a:p>
            <a:r>
              <a:rPr lang="en-US" dirty="0"/>
              <a:t>      s[0] = y*16 + x + 32;</a:t>
            </a:r>
          </a:p>
          <a:p>
            <a:r>
              <a:rPr lang="en-US" dirty="0"/>
              <a:t>      u8g.drawStr(x*7, y*10+10, s);</a:t>
            </a:r>
          </a:p>
          <a:p>
            <a:r>
              <a:rPr lang="en-US" dirty="0"/>
              <a:t>    }</a:t>
            </a:r>
          </a:p>
          <a:p>
            <a:r>
              <a:rPr lang="en-US" dirty="0"/>
              <a:t>  }</a:t>
            </a:r>
          </a:p>
          <a:p>
            <a:r>
              <a:rPr lang="en-US" dirty="0"/>
              <a:t>}</a:t>
            </a:r>
          </a:p>
          <a:p>
            <a:endParaRPr lang="en-US" dirty="0"/>
          </a:p>
          <a:p>
            <a:r>
              <a:rPr lang="en-US" dirty="0"/>
              <a:t>void u8g_ascii_2() {</a:t>
            </a:r>
          </a:p>
          <a:p>
            <a:r>
              <a:rPr lang="en-US" dirty="0"/>
              <a:t>  char s[2] = " ";</a:t>
            </a:r>
          </a:p>
          <a:p>
            <a:r>
              <a:rPr lang="en-US" dirty="0"/>
              <a:t>  uint8_t x, y;</a:t>
            </a:r>
          </a:p>
          <a:p>
            <a:r>
              <a:rPr lang="en-US" dirty="0"/>
              <a:t>  u8g.drawStr( 0, 0, "ASCII page 2");</a:t>
            </a:r>
          </a:p>
          <a:p>
            <a:r>
              <a:rPr lang="en-US" dirty="0"/>
              <a:t>  for( y = 0; y &lt; 6; y++ ) {</a:t>
            </a:r>
          </a:p>
          <a:p>
            <a:r>
              <a:rPr lang="en-US" dirty="0"/>
              <a:t>    for( x = 0; x &lt; 16; x++ ) {</a:t>
            </a:r>
          </a:p>
          <a:p>
            <a:r>
              <a:rPr lang="en-US" dirty="0"/>
              <a:t>      s[0] = y*16 + x + 160;</a:t>
            </a:r>
          </a:p>
          <a:p>
            <a:r>
              <a:rPr lang="en-US" dirty="0"/>
              <a:t>      u8g.drawStr(x*7, y*10+10, s);</a:t>
            </a:r>
          </a:p>
          <a:p>
            <a:r>
              <a:rPr lang="en-US" dirty="0"/>
              <a:t>    }</a:t>
            </a:r>
          </a:p>
          <a:p>
            <a:r>
              <a:rPr lang="en-US" dirty="0"/>
              <a:t>  }</a:t>
            </a:r>
          </a:p>
          <a:p>
            <a:r>
              <a:rPr lang="en-US" dirty="0"/>
              <a:t>}</a:t>
            </a:r>
          </a:p>
          <a:p>
            <a:endParaRPr lang="en-US" dirty="0"/>
          </a:p>
          <a:p>
            <a:r>
              <a:rPr lang="en-US" dirty="0"/>
              <a:t>void u8g_extra_page(uint8_t a)</a:t>
            </a:r>
          </a:p>
          <a:p>
            <a:r>
              <a:rPr lang="en-US" dirty="0"/>
              <a:t>{</a:t>
            </a:r>
          </a:p>
          <a:p>
            <a:r>
              <a:rPr lang="en-US" dirty="0"/>
              <a:t>  if ( u8g.getMode() == U8G_MODE_HICOLOR || u8g.getMode() == U8G_MODE_R3G3B2) {</a:t>
            </a:r>
          </a:p>
          <a:p>
            <a:r>
              <a:rPr lang="en-US" dirty="0"/>
              <a:t>    /* draw background (area is 128x128) */</a:t>
            </a:r>
          </a:p>
          <a:p>
            <a:r>
              <a:rPr lang="en-US" dirty="0"/>
              <a:t>    u8g_uint_t r, g, b;</a:t>
            </a:r>
          </a:p>
          <a:p>
            <a:r>
              <a:rPr lang="en-US" dirty="0"/>
              <a:t>    b = a &lt;&lt; 5;</a:t>
            </a:r>
          </a:p>
          <a:p>
            <a:r>
              <a:rPr lang="en-US" dirty="0"/>
              <a:t>    for( g = 0; g &lt; 64; g++ )</a:t>
            </a:r>
          </a:p>
          <a:p>
            <a:r>
              <a:rPr lang="en-US" dirty="0"/>
              <a:t>    {</a:t>
            </a:r>
          </a:p>
          <a:p>
            <a:r>
              <a:rPr lang="en-US" dirty="0"/>
              <a:t>      for( r = 0; r &lt; 64; r++ )</a:t>
            </a:r>
          </a:p>
          <a:p>
            <a:r>
              <a:rPr lang="en-US" dirty="0"/>
              <a:t>      {</a:t>
            </a:r>
          </a:p>
          <a:p>
            <a:r>
              <a:rPr lang="en-US" dirty="0"/>
              <a:t>	u8g.setRGB(r&lt;&lt;2, g&lt;&lt;2, b );</a:t>
            </a:r>
          </a:p>
          <a:p>
            <a:r>
              <a:rPr lang="en-US" dirty="0"/>
              <a:t>	u8g.drawPixel(g, r);</a:t>
            </a:r>
          </a:p>
          <a:p>
            <a:r>
              <a:rPr lang="en-US" dirty="0"/>
              <a:t>      }</a:t>
            </a:r>
          </a:p>
          <a:p>
            <a:r>
              <a:rPr lang="en-US" dirty="0"/>
              <a:t>    }</a:t>
            </a:r>
          </a:p>
          <a:p>
            <a:r>
              <a:rPr lang="en-US" dirty="0"/>
              <a:t>    u8g.setRGB(255,255,255);</a:t>
            </a:r>
          </a:p>
          <a:p>
            <a:r>
              <a:rPr lang="en-US" dirty="0"/>
              <a:t>    u8g.drawStr( 66, 0, "Color Page");</a:t>
            </a:r>
          </a:p>
          <a:p>
            <a:r>
              <a:rPr lang="en-US" dirty="0"/>
              <a:t>  }</a:t>
            </a:r>
          </a:p>
          <a:p>
            <a:r>
              <a:rPr lang="en-US" dirty="0"/>
              <a:t>  else if ( u8g.getMode() == U8G_MODE_GRAY2BIT )</a:t>
            </a:r>
          </a:p>
          <a:p>
            <a:r>
              <a:rPr lang="en-US" dirty="0"/>
              <a:t>  {</a:t>
            </a:r>
          </a:p>
          <a:p>
            <a:r>
              <a:rPr lang="en-US" dirty="0"/>
              <a:t>    u8g.drawStr( 66, 0, "Gray Level");</a:t>
            </a:r>
          </a:p>
          <a:p>
            <a:r>
              <a:rPr lang="en-US" dirty="0"/>
              <a:t>    u8g.setColorIndex(1);</a:t>
            </a:r>
          </a:p>
          <a:p>
            <a:r>
              <a:rPr lang="en-US" dirty="0"/>
              <a:t>    u8g.drawBox(0, 4, 64, 32);    </a:t>
            </a:r>
          </a:p>
          <a:p>
            <a:r>
              <a:rPr lang="en-US" dirty="0"/>
              <a:t>    u8g.drawBox(70, 20, 4, 12);</a:t>
            </a:r>
          </a:p>
          <a:p>
            <a:r>
              <a:rPr lang="en-US" dirty="0"/>
              <a:t>    u8g.setColorIndex(2);</a:t>
            </a:r>
          </a:p>
          <a:p>
            <a:r>
              <a:rPr lang="en-US" dirty="0"/>
              <a:t>    u8g.drawBox(0+1*a, 4+1*a, 64-2*a, 32-2*a);</a:t>
            </a:r>
          </a:p>
          <a:p>
            <a:r>
              <a:rPr lang="en-US" dirty="0"/>
              <a:t>    u8g.drawBox(74, 20, 4, 12);</a:t>
            </a:r>
          </a:p>
          <a:p>
            <a:r>
              <a:rPr lang="en-US" dirty="0"/>
              <a:t>    u8g.setColorIndex(3);</a:t>
            </a:r>
          </a:p>
          <a:p>
            <a:r>
              <a:rPr lang="en-US" dirty="0"/>
              <a:t>    u8g.drawBox(0+2*a, 4+2*a, 64-4*a, 32-4*a);</a:t>
            </a:r>
          </a:p>
          <a:p>
            <a:r>
              <a:rPr lang="en-US" dirty="0"/>
              <a:t>    u8g.drawBox(78, 20, 4, 12);</a:t>
            </a:r>
          </a:p>
          <a:p>
            <a:r>
              <a:rPr lang="en-US" dirty="0"/>
              <a:t>  }</a:t>
            </a:r>
          </a:p>
          <a:p>
            <a:r>
              <a:rPr lang="en-US" dirty="0"/>
              <a:t>  else</a:t>
            </a:r>
          </a:p>
          <a:p>
            <a:r>
              <a:rPr lang="en-US" dirty="0"/>
              <a:t>  {</a:t>
            </a:r>
          </a:p>
          <a:p>
            <a:r>
              <a:rPr lang="en-US" dirty="0"/>
              <a:t>    u8g.drawStr( 0, 12, "setScale2x2");</a:t>
            </a:r>
          </a:p>
          <a:p>
            <a:r>
              <a:rPr lang="en-US" dirty="0"/>
              <a:t>    u8g.setScale2x2();</a:t>
            </a:r>
          </a:p>
          <a:p>
            <a:r>
              <a:rPr lang="en-US" dirty="0"/>
              <a:t>    u8g.drawStr( 0, 6+a, "setScale2x2");</a:t>
            </a:r>
          </a:p>
          <a:p>
            <a:r>
              <a:rPr lang="en-US" dirty="0"/>
              <a:t>    u8g.undoScale();</a:t>
            </a:r>
          </a:p>
          <a:p>
            <a:r>
              <a:rPr lang="en-US" dirty="0"/>
              <a:t>  }</a:t>
            </a:r>
          </a:p>
          <a:p>
            <a:r>
              <a:rPr lang="en-US" dirty="0"/>
              <a:t>}</a:t>
            </a:r>
          </a:p>
          <a:p>
            <a:endParaRPr lang="en-US" dirty="0"/>
          </a:p>
          <a:p>
            <a:endParaRPr lang="en-US" dirty="0"/>
          </a:p>
          <a:p>
            <a:r>
              <a:rPr lang="en-US" dirty="0"/>
              <a:t>uint8_t </a:t>
            </a:r>
            <a:r>
              <a:rPr lang="en-US" dirty="0" err="1"/>
              <a:t>draw_state</a:t>
            </a:r>
            <a:r>
              <a:rPr lang="en-US" dirty="0"/>
              <a:t> = 0;</a:t>
            </a:r>
          </a:p>
          <a:p>
            <a:endParaRPr lang="en-US" dirty="0"/>
          </a:p>
          <a:p>
            <a:r>
              <a:rPr lang="en-US" dirty="0"/>
              <a:t>void draw(void) {</a:t>
            </a:r>
          </a:p>
          <a:p>
            <a:r>
              <a:rPr lang="en-US" dirty="0"/>
              <a:t>  u8g_prepare();</a:t>
            </a:r>
          </a:p>
          <a:p>
            <a:r>
              <a:rPr lang="en-US" dirty="0"/>
              <a:t>  switch(</a:t>
            </a:r>
            <a:r>
              <a:rPr lang="en-US" dirty="0" err="1"/>
              <a:t>draw_state</a:t>
            </a:r>
            <a:r>
              <a:rPr lang="en-US" dirty="0"/>
              <a:t> &gt;&gt; 3) {</a:t>
            </a:r>
          </a:p>
          <a:p>
            <a:r>
              <a:rPr lang="en-US" dirty="0"/>
              <a:t>    case 0: u8g_box_frame(draw_state&amp;7); break;</a:t>
            </a:r>
          </a:p>
          <a:p>
            <a:r>
              <a:rPr lang="en-US" dirty="0"/>
              <a:t>    case 1: u8g_disc_circle(draw_state&amp;7); break;</a:t>
            </a:r>
          </a:p>
          <a:p>
            <a:r>
              <a:rPr lang="en-US" dirty="0"/>
              <a:t>    case 2: u8g_r_frame(draw_state&amp;7); break;</a:t>
            </a:r>
          </a:p>
          <a:p>
            <a:r>
              <a:rPr lang="en-US" dirty="0"/>
              <a:t>    case 3: u8g_string(draw_state&amp;7); break;</a:t>
            </a:r>
          </a:p>
          <a:p>
            <a:r>
              <a:rPr lang="en-US" dirty="0"/>
              <a:t>    case 4: u8g_line(draw_state&amp;7); break;</a:t>
            </a:r>
          </a:p>
          <a:p>
            <a:r>
              <a:rPr lang="en-US" dirty="0"/>
              <a:t>    case 5: u8g_triangle(draw_state&amp;7); break;</a:t>
            </a:r>
          </a:p>
          <a:p>
            <a:r>
              <a:rPr lang="en-US" dirty="0"/>
              <a:t>    case 6: u8g_ascii_1(); break;</a:t>
            </a:r>
          </a:p>
          <a:p>
            <a:r>
              <a:rPr lang="en-US" dirty="0"/>
              <a:t>    case 7: u8g_ascii_2(); break;</a:t>
            </a:r>
          </a:p>
          <a:p>
            <a:r>
              <a:rPr lang="en-US" dirty="0"/>
              <a:t>    case 8: u8g_extra_page(draw_state&amp;7); break;</a:t>
            </a:r>
          </a:p>
          <a:p>
            <a:r>
              <a:rPr lang="en-US" dirty="0"/>
              <a:t>  }</a:t>
            </a:r>
          </a:p>
          <a:p>
            <a:r>
              <a:rPr lang="en-US" dirty="0"/>
              <a:t>}</a:t>
            </a:r>
          </a:p>
          <a:p>
            <a:endParaRPr lang="en-US" dirty="0"/>
          </a:p>
          <a:p>
            <a:r>
              <a:rPr lang="en-US" dirty="0"/>
              <a:t>void setup(void) {</a:t>
            </a:r>
          </a:p>
          <a:p>
            <a:endParaRPr lang="en-US" dirty="0"/>
          </a:p>
          <a:p>
            <a:r>
              <a:rPr lang="en-US" dirty="0"/>
              <a:t>  // flip screen, if required</a:t>
            </a:r>
          </a:p>
          <a:p>
            <a:r>
              <a:rPr lang="en-US" dirty="0"/>
              <a:t>  //u8g.setRot180();</a:t>
            </a:r>
          </a:p>
          <a:p>
            <a:endParaRPr lang="en-US" dirty="0"/>
          </a:p>
          <a:p>
            <a:r>
              <a:rPr lang="en-US" dirty="0"/>
              <a:t>#if defined(ARDUINO)</a:t>
            </a:r>
          </a:p>
          <a:p>
            <a:r>
              <a:rPr lang="en-US" dirty="0"/>
              <a:t>  </a:t>
            </a:r>
            <a:r>
              <a:rPr lang="en-US" dirty="0" err="1"/>
              <a:t>pinMode</a:t>
            </a:r>
            <a:r>
              <a:rPr lang="en-US" dirty="0"/>
              <a:t>(13, OUTPUT);           </a:t>
            </a:r>
          </a:p>
          <a:p>
            <a:r>
              <a:rPr lang="en-US" dirty="0"/>
              <a:t>  </a:t>
            </a:r>
            <a:r>
              <a:rPr lang="en-US" dirty="0" err="1"/>
              <a:t>digitalWrite</a:t>
            </a:r>
            <a:r>
              <a:rPr lang="en-US" dirty="0"/>
              <a:t>(13, HIGH);  </a:t>
            </a:r>
          </a:p>
          <a:p>
            <a:r>
              <a:rPr lang="en-US" dirty="0"/>
              <a:t>#</a:t>
            </a:r>
            <a:r>
              <a:rPr lang="en-US" dirty="0" err="1"/>
              <a:t>endif</a:t>
            </a:r>
            <a:endParaRPr lang="en-US" dirty="0"/>
          </a:p>
          <a:p>
            <a:r>
              <a:rPr lang="en-US" dirty="0"/>
              <a:t>}</a:t>
            </a:r>
          </a:p>
          <a:p>
            <a:endParaRPr lang="en-US" dirty="0"/>
          </a:p>
          <a:p>
            <a:r>
              <a:rPr lang="en-US" dirty="0"/>
              <a:t>void loop(void) {</a:t>
            </a:r>
          </a:p>
          <a:p>
            <a:r>
              <a:rPr lang="en-US" dirty="0"/>
              <a:t>  </a:t>
            </a:r>
          </a:p>
          <a:p>
            <a:r>
              <a:rPr lang="en-US" dirty="0"/>
              <a:t>  // picture loop  </a:t>
            </a:r>
          </a:p>
          <a:p>
            <a:r>
              <a:rPr lang="en-US" dirty="0"/>
              <a:t>  u8g.firstPage();  </a:t>
            </a:r>
          </a:p>
          <a:p>
            <a:r>
              <a:rPr lang="en-US" dirty="0"/>
              <a:t>  do {</a:t>
            </a:r>
          </a:p>
          <a:p>
            <a:r>
              <a:rPr lang="en-US" dirty="0"/>
              <a:t>    draw();</a:t>
            </a:r>
          </a:p>
          <a:p>
            <a:r>
              <a:rPr lang="en-US" dirty="0"/>
              <a:t>  } while( u8g.nextPage() );</a:t>
            </a:r>
          </a:p>
          <a:p>
            <a:r>
              <a:rPr lang="en-US" dirty="0"/>
              <a:t>  </a:t>
            </a:r>
          </a:p>
          <a:p>
            <a:r>
              <a:rPr lang="en-US" dirty="0"/>
              <a:t>  // increase the state</a:t>
            </a:r>
          </a:p>
          <a:p>
            <a:r>
              <a:rPr lang="en-US" dirty="0"/>
              <a:t>  </a:t>
            </a:r>
            <a:r>
              <a:rPr lang="en-US" dirty="0" err="1"/>
              <a:t>draw_state</a:t>
            </a:r>
            <a:r>
              <a:rPr lang="en-US" dirty="0"/>
              <a:t>++;</a:t>
            </a:r>
          </a:p>
          <a:p>
            <a:r>
              <a:rPr lang="en-US" dirty="0"/>
              <a:t>  if ( </a:t>
            </a:r>
            <a:r>
              <a:rPr lang="en-US" dirty="0" err="1"/>
              <a:t>draw_state</a:t>
            </a:r>
            <a:r>
              <a:rPr lang="en-US" dirty="0"/>
              <a:t> &gt;= 9*8 )</a:t>
            </a:r>
          </a:p>
          <a:p>
            <a:r>
              <a:rPr lang="en-US" dirty="0"/>
              <a:t>    </a:t>
            </a:r>
            <a:r>
              <a:rPr lang="en-US" dirty="0" err="1"/>
              <a:t>draw_state</a:t>
            </a:r>
            <a:r>
              <a:rPr lang="en-US" dirty="0"/>
              <a:t> = 0;</a:t>
            </a:r>
          </a:p>
          <a:p>
            <a:r>
              <a:rPr lang="en-US" dirty="0"/>
              <a:t>  </a:t>
            </a:r>
          </a:p>
          <a:p>
            <a:r>
              <a:rPr lang="en-US" dirty="0"/>
              <a:t>  // rebuild the picture after some delay</a:t>
            </a:r>
          </a:p>
          <a:p>
            <a:r>
              <a:rPr lang="en-US" dirty="0"/>
              <a:t>  //delay(150);</a:t>
            </a:r>
          </a:p>
          <a:p>
            <a:endParaRPr lang="en-US" dirty="0"/>
          </a:p>
          <a:p>
            <a:r>
              <a:rPr lang="en-US" dirty="0"/>
              <a:t>}</a:t>
            </a:r>
          </a:p>
          <a:p>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75</a:t>
            </a:fld>
            <a:endParaRPr lang="en-US"/>
          </a:p>
        </p:txBody>
      </p:sp>
      <p:pic>
        <p:nvPicPr>
          <p:cNvPr id="6" name="Picture 5"/>
          <p:cNvPicPr>
            <a:picLocks noChangeAspect="1"/>
          </p:cNvPicPr>
          <p:nvPr/>
        </p:nvPicPr>
        <p:blipFill>
          <a:blip r:embed="rId4"/>
          <a:stretch>
            <a:fillRect/>
          </a:stretch>
        </p:blipFill>
        <p:spPr>
          <a:xfrm>
            <a:off x="6777877" y="31597"/>
            <a:ext cx="2191813" cy="1263927"/>
          </a:xfrm>
          <a:prstGeom prst="rect">
            <a:avLst/>
          </a:prstGeom>
        </p:spPr>
      </p:pic>
      <p:pic>
        <p:nvPicPr>
          <p:cNvPr id="7" name="Picture 6"/>
          <p:cNvPicPr>
            <a:picLocks noChangeAspect="1"/>
          </p:cNvPicPr>
          <p:nvPr/>
        </p:nvPicPr>
        <p:blipFill>
          <a:blip r:embed="rId5"/>
          <a:stretch>
            <a:fillRect/>
          </a:stretch>
        </p:blipFill>
        <p:spPr>
          <a:xfrm>
            <a:off x="5910461" y="5538014"/>
            <a:ext cx="2109182" cy="1162909"/>
          </a:xfrm>
          <a:prstGeom prst="rect">
            <a:avLst/>
          </a:prstGeom>
        </p:spPr>
      </p:pic>
      <p:sp>
        <p:nvSpPr>
          <p:cNvPr id="8" name="TextBox 7"/>
          <p:cNvSpPr txBox="1"/>
          <p:nvPr/>
        </p:nvSpPr>
        <p:spPr>
          <a:xfrm>
            <a:off x="3870668" y="1445802"/>
            <a:ext cx="5244757" cy="3970318"/>
          </a:xfrm>
          <a:prstGeom prst="rect">
            <a:avLst/>
          </a:prstGeom>
          <a:noFill/>
          <a:ln>
            <a:solidFill>
              <a:schemeClr val="accent1"/>
            </a:solidFill>
          </a:ln>
        </p:spPr>
        <p:txBody>
          <a:bodyPr wrap="square" rtlCol="0">
            <a:spAutoFit/>
          </a:bodyPr>
          <a:lstStyle/>
          <a:p>
            <a:r>
              <a:rPr lang="en-US" dirty="0"/>
              <a:t>U8GLIB_ST7920_128X64_4X u8g(13,11,10);</a:t>
            </a:r>
          </a:p>
          <a:p>
            <a:r>
              <a:rPr lang="en-US" dirty="0"/>
              <a:t>// SPI Com: </a:t>
            </a:r>
          </a:p>
          <a:p>
            <a:r>
              <a:rPr lang="en-US" dirty="0"/>
              <a:t>//U8GLIB_ST7920_128X64_4X u8g(E, R/W, /RS );</a:t>
            </a:r>
          </a:p>
          <a:p>
            <a:r>
              <a:rPr lang="en-US" dirty="0"/>
              <a:t>//can change to another pin assignment scheme</a:t>
            </a:r>
          </a:p>
          <a:p>
            <a:r>
              <a:rPr lang="en-US" dirty="0"/>
              <a:t>//MODULE..........................</a:t>
            </a:r>
            <a:r>
              <a:rPr lang="en-US" dirty="0" err="1"/>
              <a:t>Uang</a:t>
            </a:r>
            <a:endParaRPr lang="en-US" dirty="0"/>
          </a:p>
          <a:p>
            <a:r>
              <a:rPr lang="en-US" dirty="0"/>
              <a:t>//K (backlight cathode).........GND</a:t>
            </a:r>
          </a:p>
          <a:p>
            <a:r>
              <a:rPr lang="en-US" dirty="0"/>
              <a:t>//A (backlight anode)..........+5V</a:t>
            </a:r>
          </a:p>
          <a:p>
            <a:r>
              <a:rPr lang="en-US" dirty="0"/>
              <a:t>//PSD (SPI Mode).................GND or NC</a:t>
            </a:r>
          </a:p>
          <a:p>
            <a:r>
              <a:rPr lang="en-US" dirty="0"/>
              <a:t>//E (SCK)..........................D13</a:t>
            </a:r>
          </a:p>
          <a:p>
            <a:r>
              <a:rPr lang="en-US" dirty="0"/>
              <a:t>//R/W (MOSI)....................D11</a:t>
            </a:r>
          </a:p>
          <a:p>
            <a:r>
              <a:rPr lang="en-US" dirty="0"/>
              <a:t>//RS (CS)..........................D10*</a:t>
            </a:r>
          </a:p>
          <a:p>
            <a:r>
              <a:rPr lang="en-US" dirty="0"/>
              <a:t>//VDD.............................+5V</a:t>
            </a:r>
          </a:p>
          <a:p>
            <a:r>
              <a:rPr lang="en-US" dirty="0"/>
              <a:t>//VSS..............................GND</a:t>
            </a:r>
          </a:p>
          <a:p>
            <a:endParaRPr lang="en-US" dirty="0"/>
          </a:p>
        </p:txBody>
      </p:sp>
      <p:pic>
        <p:nvPicPr>
          <p:cNvPr id="9" name="Picture 8"/>
          <p:cNvPicPr>
            <a:picLocks noChangeAspect="1"/>
          </p:cNvPicPr>
          <p:nvPr/>
        </p:nvPicPr>
        <p:blipFill>
          <a:blip r:embed="rId6"/>
          <a:stretch>
            <a:fillRect/>
          </a:stretch>
        </p:blipFill>
        <p:spPr>
          <a:xfrm>
            <a:off x="6965052" y="4204442"/>
            <a:ext cx="2004638" cy="1061400"/>
          </a:xfrm>
          <a:prstGeom prst="rect">
            <a:avLst/>
          </a:prstGeom>
        </p:spPr>
      </p:pic>
    </p:spTree>
    <p:extLst>
      <p:ext uri="{BB962C8B-B14F-4D97-AF65-F5344CB8AC3E}">
        <p14:creationId xmlns:p14="http://schemas.microsoft.com/office/powerpoint/2010/main" val="2189968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Test2.19a: keypad circuit 3x4</a:t>
            </a:r>
            <a:br>
              <a:rPr lang="en-US" dirty="0"/>
            </a:br>
            <a:r>
              <a:rPr lang="en-US" sz="2200" dirty="0">
                <a:hlinkClick r:id="rId2"/>
              </a:rPr>
              <a:t>https://www.ardumotive.com/how-to-use-a-keypad-en.html</a:t>
            </a:r>
            <a:br>
              <a:rPr lang="en-US" dirty="0"/>
            </a:br>
            <a:endParaRPr lang="en-US" dirty="0"/>
          </a:p>
        </p:txBody>
      </p:sp>
      <p:sp>
        <p:nvSpPr>
          <p:cNvPr id="3" name="Content Placeholder 2"/>
          <p:cNvSpPr>
            <a:spLocks noGrp="1"/>
          </p:cNvSpPr>
          <p:nvPr>
            <p:ph idx="1"/>
          </p:nvPr>
        </p:nvSpPr>
        <p:spPr>
          <a:xfrm>
            <a:off x="7991474" y="5676899"/>
            <a:ext cx="523875" cy="500063"/>
          </a:xfrm>
        </p:spPr>
        <p:txBody>
          <a:bodyPr/>
          <a:lstStyle/>
          <a:p>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76</a:t>
            </a:fld>
            <a:endParaRPr lang="en-US"/>
          </a:p>
        </p:txBody>
      </p:sp>
      <p:pic>
        <p:nvPicPr>
          <p:cNvPr id="1028"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17623"/>
            <a:ext cx="8032853" cy="494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52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46052"/>
            <a:ext cx="7886700" cy="320674"/>
          </a:xfrm>
        </p:spPr>
        <p:txBody>
          <a:bodyPr>
            <a:normAutofit fontScale="90000"/>
          </a:bodyPr>
          <a:lstStyle/>
          <a:p>
            <a:r>
              <a:rPr lang="en-US" dirty="0"/>
              <a:t>Test2.19a: keypad code</a:t>
            </a:r>
          </a:p>
        </p:txBody>
      </p:sp>
      <p:sp>
        <p:nvSpPr>
          <p:cNvPr id="3" name="Content Placeholder 2"/>
          <p:cNvSpPr>
            <a:spLocks noGrp="1"/>
          </p:cNvSpPr>
          <p:nvPr>
            <p:ph idx="1"/>
          </p:nvPr>
        </p:nvSpPr>
        <p:spPr>
          <a:xfrm>
            <a:off x="404812" y="561974"/>
            <a:ext cx="4738687" cy="6296025"/>
          </a:xfrm>
        </p:spPr>
        <p:txBody>
          <a:bodyPr>
            <a:normAutofit fontScale="40000" lnSpcReduction="20000"/>
          </a:bodyPr>
          <a:lstStyle/>
          <a:p>
            <a:r>
              <a:rPr lang="en-US" dirty="0"/>
              <a:t> //https://playground.arduino.cc/Main/KeypadTutorial/</a:t>
            </a:r>
          </a:p>
          <a:p>
            <a:r>
              <a:rPr lang="en-US" dirty="0"/>
              <a:t> #include &lt;</a:t>
            </a:r>
            <a:r>
              <a:rPr lang="en-US" dirty="0" err="1"/>
              <a:t>Keypad.h</a:t>
            </a:r>
            <a:r>
              <a:rPr lang="en-US" dirty="0"/>
              <a:t>&gt; //keypad by mark </a:t>
            </a:r>
            <a:r>
              <a:rPr lang="en-US" dirty="0" err="1"/>
              <a:t>standley</a:t>
            </a:r>
            <a:endParaRPr lang="en-US" dirty="0"/>
          </a:p>
          <a:p>
            <a:r>
              <a:rPr lang="en-US" dirty="0" err="1"/>
              <a:t>const</a:t>
            </a:r>
            <a:r>
              <a:rPr lang="en-US" dirty="0"/>
              <a:t> byte ROWS = 4; // Four rows</a:t>
            </a:r>
          </a:p>
          <a:p>
            <a:r>
              <a:rPr lang="en-US" dirty="0" err="1"/>
              <a:t>const</a:t>
            </a:r>
            <a:r>
              <a:rPr lang="en-US" dirty="0"/>
              <a:t> byte COLS = 3; // Three columns</a:t>
            </a:r>
          </a:p>
          <a:p>
            <a:r>
              <a:rPr lang="en-US" dirty="0"/>
              <a:t>// Define the </a:t>
            </a:r>
            <a:r>
              <a:rPr lang="en-US" dirty="0" err="1"/>
              <a:t>Keymap</a:t>
            </a:r>
            <a:endParaRPr lang="en-US" dirty="0"/>
          </a:p>
          <a:p>
            <a:r>
              <a:rPr lang="en-US" dirty="0"/>
              <a:t>char keys[ROWS][COLS] = {</a:t>
            </a:r>
          </a:p>
          <a:p>
            <a:r>
              <a:rPr lang="en-US" dirty="0"/>
              <a:t>  {'1','2','3'},</a:t>
            </a:r>
          </a:p>
          <a:p>
            <a:r>
              <a:rPr lang="en-US" dirty="0"/>
              <a:t>  {'4','5','6'},</a:t>
            </a:r>
          </a:p>
          <a:p>
            <a:r>
              <a:rPr lang="en-US" dirty="0"/>
              <a:t>  {'7','8','9'},</a:t>
            </a:r>
          </a:p>
          <a:p>
            <a:r>
              <a:rPr lang="en-US" dirty="0"/>
              <a:t>  {'#','0','*'}</a:t>
            </a:r>
          </a:p>
          <a:p>
            <a:r>
              <a:rPr lang="en-US" dirty="0"/>
              <a:t>};</a:t>
            </a:r>
          </a:p>
          <a:p>
            <a:r>
              <a:rPr lang="en-US" dirty="0"/>
              <a:t>// Connect keypad ROW0, ROW1, ROW2 and ROW3 to these Arduino pins.</a:t>
            </a:r>
          </a:p>
          <a:p>
            <a:r>
              <a:rPr lang="en-US" dirty="0"/>
              <a:t>//byte </a:t>
            </a:r>
            <a:r>
              <a:rPr lang="en-US" dirty="0" err="1"/>
              <a:t>rowPins</a:t>
            </a:r>
            <a:r>
              <a:rPr lang="en-US" dirty="0"/>
              <a:t>[ROWS] = { 9, 8, 7, 6 };</a:t>
            </a:r>
          </a:p>
          <a:p>
            <a:r>
              <a:rPr lang="en-US" dirty="0"/>
              <a:t>byte </a:t>
            </a:r>
            <a:r>
              <a:rPr lang="en-US" dirty="0" err="1"/>
              <a:t>rowPins</a:t>
            </a:r>
            <a:r>
              <a:rPr lang="en-US" dirty="0"/>
              <a:t>[ROWS] = { 5,4,3,2 };</a:t>
            </a:r>
          </a:p>
          <a:p>
            <a:r>
              <a:rPr lang="en-US" dirty="0"/>
              <a:t>// Connect keypad COL0, COL1 and COL2 to these Arduino pins.</a:t>
            </a:r>
          </a:p>
          <a:p>
            <a:r>
              <a:rPr lang="en-US" dirty="0"/>
              <a:t>//byte </a:t>
            </a:r>
            <a:r>
              <a:rPr lang="en-US" dirty="0" err="1"/>
              <a:t>colPins</a:t>
            </a:r>
            <a:r>
              <a:rPr lang="en-US" dirty="0"/>
              <a:t>[COLS] = { 12, 11, 10 }; </a:t>
            </a:r>
          </a:p>
          <a:p>
            <a:r>
              <a:rPr lang="en-US" dirty="0"/>
              <a:t>byte </a:t>
            </a:r>
            <a:r>
              <a:rPr lang="en-US" dirty="0" err="1"/>
              <a:t>colPins</a:t>
            </a:r>
            <a:r>
              <a:rPr lang="en-US" dirty="0"/>
              <a:t>[COLS] = { 8,7,6}; </a:t>
            </a:r>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r>
              <a:rPr lang="en-US" dirty="0"/>
              <a:t>#define </a:t>
            </a:r>
            <a:r>
              <a:rPr lang="en-US" dirty="0" err="1"/>
              <a:t>ledpin</a:t>
            </a:r>
            <a:r>
              <a:rPr lang="en-US" dirty="0"/>
              <a:t> 13</a:t>
            </a:r>
          </a:p>
          <a:p>
            <a:r>
              <a:rPr lang="en-US" dirty="0"/>
              <a:t>void setup()</a:t>
            </a:r>
          </a:p>
          <a:p>
            <a:r>
              <a:rPr lang="en-US" dirty="0"/>
              <a:t>{  </a:t>
            </a:r>
            <a:r>
              <a:rPr lang="en-US" dirty="0" err="1"/>
              <a:t>pinMode</a:t>
            </a:r>
            <a:r>
              <a:rPr lang="en-US" dirty="0"/>
              <a:t>(</a:t>
            </a:r>
            <a:r>
              <a:rPr lang="en-US" dirty="0" err="1"/>
              <a:t>ledpin,OUTPUT</a:t>
            </a:r>
            <a:r>
              <a:rPr lang="en-US" dirty="0"/>
              <a:t>);</a:t>
            </a:r>
          </a:p>
          <a:p>
            <a:r>
              <a:rPr lang="en-US" dirty="0"/>
              <a:t>  </a:t>
            </a:r>
            <a:r>
              <a:rPr lang="en-US" dirty="0" err="1"/>
              <a:t>digitalWrite</a:t>
            </a:r>
            <a:r>
              <a:rPr lang="en-US" dirty="0"/>
              <a:t>(</a:t>
            </a:r>
            <a:r>
              <a:rPr lang="en-US" dirty="0" err="1"/>
              <a:t>ledpin</a:t>
            </a:r>
            <a:r>
              <a:rPr lang="en-US" dirty="0"/>
              <a:t>, HIGH);</a:t>
            </a:r>
          </a:p>
          <a:p>
            <a:r>
              <a:rPr lang="en-US" dirty="0"/>
              <a:t>  </a:t>
            </a:r>
            <a:r>
              <a:rPr lang="en-US" dirty="0" err="1"/>
              <a:t>Serial.begin</a:t>
            </a:r>
            <a:r>
              <a:rPr lang="en-US" dirty="0"/>
              <a:t>(9600);</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77</a:t>
            </a:fld>
            <a:endParaRPr lang="en-US"/>
          </a:p>
        </p:txBody>
      </p:sp>
      <p:sp>
        <p:nvSpPr>
          <p:cNvPr id="6" name="TextBox 5"/>
          <p:cNvSpPr txBox="1"/>
          <p:nvPr/>
        </p:nvSpPr>
        <p:spPr>
          <a:xfrm>
            <a:off x="5358332" y="561974"/>
            <a:ext cx="3157018" cy="5078313"/>
          </a:xfrm>
          <a:prstGeom prst="rect">
            <a:avLst/>
          </a:prstGeom>
          <a:noFill/>
        </p:spPr>
        <p:txBody>
          <a:bodyPr wrap="none" rtlCol="0">
            <a:spAutoFit/>
          </a:bodyPr>
          <a:lstStyle/>
          <a:p>
            <a:r>
              <a:rPr lang="en-US" dirty="0"/>
              <a:t>void loop()</a:t>
            </a:r>
          </a:p>
          <a:p>
            <a:r>
              <a:rPr lang="en-US" dirty="0"/>
              <a:t>{  char key = </a:t>
            </a:r>
            <a:r>
              <a:rPr lang="en-US" dirty="0" err="1"/>
              <a:t>kpd.getKey</a:t>
            </a:r>
            <a:r>
              <a:rPr lang="en-US" dirty="0"/>
              <a:t>();</a:t>
            </a:r>
          </a:p>
          <a:p>
            <a:r>
              <a:rPr lang="en-US" dirty="0"/>
              <a:t>  if(key)  // Check for a valid key.</a:t>
            </a:r>
          </a:p>
          <a:p>
            <a:r>
              <a:rPr lang="en-US" dirty="0"/>
              <a:t>  {</a:t>
            </a:r>
          </a:p>
          <a:p>
            <a:r>
              <a:rPr lang="en-US" dirty="0"/>
              <a:t>    switch (key)</a:t>
            </a:r>
          </a:p>
          <a:p>
            <a:r>
              <a:rPr lang="en-US" dirty="0"/>
              <a:t>    {</a:t>
            </a:r>
          </a:p>
          <a:p>
            <a:r>
              <a:rPr lang="en-US" dirty="0"/>
              <a:t>      case '*':</a:t>
            </a:r>
          </a:p>
          <a:p>
            <a:r>
              <a:rPr lang="en-US" dirty="0"/>
              <a:t>        </a:t>
            </a:r>
            <a:r>
              <a:rPr lang="en-US" dirty="0" err="1"/>
              <a:t>digitalWrite</a:t>
            </a:r>
            <a:r>
              <a:rPr lang="en-US" dirty="0"/>
              <a:t>(</a:t>
            </a:r>
            <a:r>
              <a:rPr lang="en-US" dirty="0" err="1"/>
              <a:t>ledpin</a:t>
            </a:r>
            <a:r>
              <a:rPr lang="en-US" dirty="0"/>
              <a:t>, LOW);</a:t>
            </a:r>
          </a:p>
          <a:p>
            <a:r>
              <a:rPr lang="en-US" dirty="0"/>
              <a:t>        break;</a:t>
            </a:r>
          </a:p>
          <a:p>
            <a:r>
              <a:rPr lang="en-US" dirty="0"/>
              <a:t>      case '#':</a:t>
            </a:r>
          </a:p>
          <a:p>
            <a:r>
              <a:rPr lang="en-US" dirty="0"/>
              <a:t>        </a:t>
            </a:r>
            <a:r>
              <a:rPr lang="en-US" dirty="0" err="1"/>
              <a:t>digitalWrite</a:t>
            </a:r>
            <a:r>
              <a:rPr lang="en-US" dirty="0"/>
              <a:t>(</a:t>
            </a:r>
            <a:r>
              <a:rPr lang="en-US" dirty="0" err="1"/>
              <a:t>ledpin</a:t>
            </a:r>
            <a:r>
              <a:rPr lang="en-US" dirty="0"/>
              <a:t>, HIGH);</a:t>
            </a:r>
          </a:p>
          <a:p>
            <a:r>
              <a:rPr lang="en-US" dirty="0"/>
              <a:t>        break;</a:t>
            </a:r>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endParaRPr lang="en-US" dirty="0"/>
          </a:p>
        </p:txBody>
      </p:sp>
    </p:spTree>
    <p:extLst>
      <p:ext uri="{BB962C8B-B14F-4D97-AF65-F5344CB8AC3E}">
        <p14:creationId xmlns:p14="http://schemas.microsoft.com/office/powerpoint/2010/main" val="227677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Test2.19.b keypad circuit 4x4</a:t>
            </a:r>
          </a:p>
        </p:txBody>
      </p:sp>
      <p:sp>
        <p:nvSpPr>
          <p:cNvPr id="3" name="Content Placeholder 2"/>
          <p:cNvSpPr>
            <a:spLocks noGrp="1"/>
          </p:cNvSpPr>
          <p:nvPr>
            <p:ph idx="1"/>
          </p:nvPr>
        </p:nvSpPr>
        <p:spPr>
          <a:xfrm>
            <a:off x="628650" y="4439118"/>
            <a:ext cx="7886700" cy="4351338"/>
          </a:xfrm>
        </p:spPr>
        <p:txBody>
          <a:bodyPr>
            <a:normAutofit fontScale="25000" lnSpcReduction="20000"/>
          </a:bodyPr>
          <a:lstStyle/>
          <a:p>
            <a:r>
              <a:rPr lang="en-US" dirty="0"/>
              <a:t>//ref: https://lastminuteengineers.com/arduino-keypad-tutorial/</a:t>
            </a:r>
          </a:p>
          <a:p>
            <a:r>
              <a:rPr lang="en-US" dirty="0"/>
              <a:t>#include &lt;</a:t>
            </a:r>
            <a:r>
              <a:rPr lang="en-US" dirty="0" err="1"/>
              <a:t>Keypad.h</a:t>
            </a:r>
            <a:r>
              <a:rPr lang="en-US" dirty="0"/>
              <a:t>&gt;</a:t>
            </a:r>
          </a:p>
          <a:p>
            <a:endParaRPr lang="en-US" dirty="0"/>
          </a:p>
          <a:p>
            <a:r>
              <a:rPr lang="en-US" dirty="0" err="1"/>
              <a:t>const</a:t>
            </a:r>
            <a:r>
              <a:rPr lang="en-US" dirty="0"/>
              <a:t> byte ROWS = 4; //four rows</a:t>
            </a:r>
          </a:p>
          <a:p>
            <a:r>
              <a:rPr lang="en-US" dirty="0" err="1"/>
              <a:t>const</a:t>
            </a:r>
            <a:r>
              <a:rPr lang="en-US" dirty="0"/>
              <a:t> byte COLS = 4; //four columns</a:t>
            </a:r>
          </a:p>
          <a:p>
            <a:endParaRPr lang="en-US" dirty="0"/>
          </a:p>
          <a:p>
            <a:r>
              <a:rPr lang="en-US" dirty="0"/>
              <a:t>char keys[ROWS][COLS] = {</a:t>
            </a:r>
          </a:p>
          <a:p>
            <a:r>
              <a:rPr lang="en-US" dirty="0"/>
              <a:t>  {'1','2','3','A'},</a:t>
            </a:r>
          </a:p>
          <a:p>
            <a:r>
              <a:rPr lang="en-US" dirty="0"/>
              <a:t>  {'4','5','6','B'},</a:t>
            </a:r>
          </a:p>
          <a:p>
            <a:r>
              <a:rPr lang="en-US" dirty="0"/>
              <a:t>  {'7','8','9','C'},</a:t>
            </a:r>
          </a:p>
          <a:p>
            <a:r>
              <a:rPr lang="en-US" dirty="0"/>
              <a:t>  {'*','0','#','D'}</a:t>
            </a:r>
          </a:p>
          <a:p>
            <a:r>
              <a:rPr lang="en-US" dirty="0"/>
              <a:t>};</a:t>
            </a:r>
          </a:p>
          <a:p>
            <a:r>
              <a:rPr lang="en-US" dirty="0"/>
              <a:t>/* 4x4 matrix keypad</a:t>
            </a:r>
          </a:p>
          <a:p>
            <a:r>
              <a:rPr lang="en-US" dirty="0"/>
              <a:t>  {'s1','s2','s3','s4'},</a:t>
            </a:r>
          </a:p>
          <a:p>
            <a:r>
              <a:rPr lang="en-US" dirty="0"/>
              <a:t>  {'s5','s6','s7','s8'},</a:t>
            </a:r>
          </a:p>
          <a:p>
            <a:r>
              <a:rPr lang="en-US" dirty="0"/>
              <a:t>  {'s9','s10','s11','s12'},</a:t>
            </a:r>
          </a:p>
          <a:p>
            <a:r>
              <a:rPr lang="en-US" dirty="0"/>
              <a:t>  {'s13','s14','s15','s16'}</a:t>
            </a:r>
          </a:p>
          <a:p>
            <a:r>
              <a:rPr lang="en-US" dirty="0"/>
              <a:t>*/</a:t>
            </a:r>
          </a:p>
          <a:p>
            <a:r>
              <a:rPr lang="en-US" dirty="0"/>
              <a:t>byte </a:t>
            </a:r>
            <a:r>
              <a:rPr lang="en-US" dirty="0" err="1"/>
              <a:t>rowPins</a:t>
            </a:r>
            <a:r>
              <a:rPr lang="en-US" dirty="0"/>
              <a:t>[ROWS] = {9, 8, 7, 6}; //connect to the row pinouts of the keypad</a:t>
            </a:r>
          </a:p>
          <a:p>
            <a:r>
              <a:rPr lang="en-US" dirty="0"/>
              <a:t>// </a:t>
            </a:r>
            <a:r>
              <a:rPr lang="en-US" dirty="0" err="1"/>
              <a:t>arduino</a:t>
            </a:r>
            <a:r>
              <a:rPr lang="en-US" dirty="0"/>
              <a:t>   pin{9, 8, 7, 6}= {R1,R2,R3,R4} resp.</a:t>
            </a:r>
          </a:p>
          <a:p>
            <a:r>
              <a:rPr lang="en-US" dirty="0"/>
              <a:t>byte </a:t>
            </a:r>
            <a:r>
              <a:rPr lang="en-US" dirty="0" err="1"/>
              <a:t>colPins</a:t>
            </a:r>
            <a:r>
              <a:rPr lang="en-US" dirty="0"/>
              <a:t>[COLS] = {5, 4, 3, 2}; //connect to the column pinouts of the keypad</a:t>
            </a:r>
          </a:p>
          <a:p>
            <a:r>
              <a:rPr lang="en-US" dirty="0"/>
              <a:t>//</a:t>
            </a:r>
            <a:r>
              <a:rPr lang="en-US" dirty="0" err="1"/>
              <a:t>arduino</a:t>
            </a:r>
            <a:r>
              <a:rPr lang="en-US" dirty="0"/>
              <a:t>{5,4,3,2}={c1,c2,c3,c4} resp.</a:t>
            </a:r>
          </a:p>
          <a:p>
            <a:endParaRPr lang="en-US" dirty="0"/>
          </a:p>
          <a:p>
            <a:r>
              <a:rPr lang="en-US" dirty="0"/>
              <a:t>//Create an object of keypad</a:t>
            </a:r>
          </a:p>
          <a:p>
            <a:r>
              <a:rPr lang="en-US" dirty="0"/>
              <a:t>Keypad </a:t>
            </a:r>
            <a:r>
              <a:rPr lang="en-US" dirty="0" err="1"/>
              <a:t>keypad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endParaRPr lang="en-US" dirty="0"/>
          </a:p>
          <a:p>
            <a:r>
              <a:rPr lang="en-US" dirty="0"/>
              <a:t>void setup(){</a:t>
            </a:r>
          </a:p>
          <a:p>
            <a:r>
              <a:rPr lang="en-US" dirty="0"/>
              <a:t>  </a:t>
            </a:r>
            <a:r>
              <a:rPr lang="en-US" dirty="0" err="1"/>
              <a:t>Serial.begin</a:t>
            </a:r>
            <a:r>
              <a:rPr lang="en-US" dirty="0"/>
              <a:t>(9600);</a:t>
            </a:r>
          </a:p>
          <a:p>
            <a:r>
              <a:rPr lang="en-US" dirty="0"/>
              <a:t>}</a:t>
            </a:r>
          </a:p>
          <a:p>
            <a:r>
              <a:rPr lang="en-US" dirty="0"/>
              <a:t>  </a:t>
            </a:r>
          </a:p>
          <a:p>
            <a:r>
              <a:rPr lang="en-US" dirty="0"/>
              <a:t>void loop(){</a:t>
            </a:r>
          </a:p>
          <a:p>
            <a:r>
              <a:rPr lang="en-US" dirty="0"/>
              <a:t>  char key = </a:t>
            </a:r>
            <a:r>
              <a:rPr lang="en-US" dirty="0" err="1"/>
              <a:t>keypad.getKey</a:t>
            </a:r>
            <a:r>
              <a:rPr lang="en-US" dirty="0"/>
              <a:t>();// Read the key</a:t>
            </a:r>
          </a:p>
          <a:p>
            <a:r>
              <a:rPr lang="en-US" dirty="0"/>
              <a:t>  </a:t>
            </a:r>
          </a:p>
          <a:p>
            <a:r>
              <a:rPr lang="en-US" dirty="0"/>
              <a:t>  // Print if key pressed</a:t>
            </a:r>
          </a:p>
          <a:p>
            <a:r>
              <a:rPr lang="en-US" dirty="0"/>
              <a:t>  if (key){</a:t>
            </a:r>
          </a:p>
          <a:p>
            <a:r>
              <a:rPr lang="en-US" dirty="0"/>
              <a:t>    </a:t>
            </a:r>
            <a:r>
              <a:rPr lang="en-US" dirty="0" err="1"/>
              <a:t>Serial.print</a:t>
            </a:r>
            <a:r>
              <a:rPr lang="en-US" dirty="0"/>
              <a:t>("Key Pressed : ");</a:t>
            </a:r>
          </a:p>
          <a:p>
            <a:r>
              <a:rPr lang="en-US" dirty="0"/>
              <a:t>    </a:t>
            </a:r>
            <a:r>
              <a:rPr lang="en-US" dirty="0" err="1"/>
              <a:t>Serial.println</a:t>
            </a:r>
            <a:r>
              <a:rPr lang="en-US" dirty="0"/>
              <a:t>(key);</a:t>
            </a:r>
          </a:p>
          <a:p>
            <a:r>
              <a:rPr lang="en-US" dirty="0"/>
              <a:t>  }</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78</a:t>
            </a:fld>
            <a:endParaRPr lang="en-US"/>
          </a:p>
        </p:txBody>
      </p:sp>
      <p:sp>
        <p:nvSpPr>
          <p:cNvPr id="7" name="TextBox 6"/>
          <p:cNvSpPr txBox="1"/>
          <p:nvPr/>
        </p:nvSpPr>
        <p:spPr>
          <a:xfrm>
            <a:off x="4819650" y="1311225"/>
            <a:ext cx="1842940" cy="3139321"/>
          </a:xfrm>
          <a:prstGeom prst="rect">
            <a:avLst/>
          </a:prstGeom>
          <a:noFill/>
        </p:spPr>
        <p:txBody>
          <a:bodyPr wrap="none" rtlCol="0">
            <a:spAutoFit/>
          </a:bodyPr>
          <a:lstStyle/>
          <a:p>
            <a:r>
              <a:rPr lang="en-US" dirty="0"/>
              <a:t>Arduino-&gt; keypad</a:t>
            </a:r>
          </a:p>
          <a:p>
            <a:endParaRPr lang="en-US" dirty="0"/>
          </a:p>
          <a:p>
            <a:r>
              <a:rPr lang="en-US" dirty="0"/>
              <a:t>p2-&gt;C4</a:t>
            </a:r>
          </a:p>
          <a:p>
            <a:r>
              <a:rPr lang="en-US" dirty="0"/>
              <a:t>P3-&gt;C3</a:t>
            </a:r>
          </a:p>
          <a:p>
            <a:r>
              <a:rPr lang="en-US" dirty="0"/>
              <a:t>P4-&gt;C2</a:t>
            </a:r>
          </a:p>
          <a:p>
            <a:r>
              <a:rPr lang="en-US" dirty="0"/>
              <a:t>P5-&gt;C1</a:t>
            </a:r>
          </a:p>
          <a:p>
            <a:r>
              <a:rPr lang="en-US" dirty="0"/>
              <a:t>P9-&gt;R1</a:t>
            </a:r>
          </a:p>
          <a:p>
            <a:r>
              <a:rPr lang="en-US" dirty="0"/>
              <a:t>P8-&gt;R2</a:t>
            </a:r>
          </a:p>
          <a:p>
            <a:r>
              <a:rPr lang="en-US" dirty="0"/>
              <a:t>P7-&gt;R3</a:t>
            </a:r>
          </a:p>
          <a:p>
            <a:r>
              <a:rPr lang="en-US" dirty="0"/>
              <a:t>P6-&gt;R4</a:t>
            </a:r>
          </a:p>
          <a:p>
            <a:endParaRPr lang="en-US" dirty="0"/>
          </a:p>
        </p:txBody>
      </p:sp>
      <p:sp>
        <p:nvSpPr>
          <p:cNvPr id="8" name="TextBox 7"/>
          <p:cNvSpPr txBox="1"/>
          <p:nvPr/>
        </p:nvSpPr>
        <p:spPr>
          <a:xfrm>
            <a:off x="4364130" y="4255577"/>
            <a:ext cx="4535472" cy="2585323"/>
          </a:xfrm>
          <a:prstGeom prst="rect">
            <a:avLst/>
          </a:prstGeom>
          <a:noFill/>
        </p:spPr>
        <p:txBody>
          <a:bodyPr wrap="none" rtlCol="0">
            <a:spAutoFit/>
          </a:bodyPr>
          <a:lstStyle/>
          <a:p>
            <a:r>
              <a:rPr lang="en-US" dirty="0"/>
              <a:t>// Arduino   pin{9, 8, 7, 6}= {R1,R2,R3,R4} resp.</a:t>
            </a:r>
          </a:p>
          <a:p>
            <a:r>
              <a:rPr lang="en-US" dirty="0"/>
              <a:t>/ /Arduino   pin{5, 4, 3, 2}= {c1,c2,c3,c4} resp.</a:t>
            </a:r>
          </a:p>
          <a:p>
            <a:r>
              <a:rPr lang="en-US" dirty="0"/>
              <a:t>4x4 key arrangement </a:t>
            </a:r>
          </a:p>
          <a:p>
            <a:r>
              <a:rPr lang="en-US" dirty="0"/>
              <a:t>  {'s1','s2','s3','s4'},</a:t>
            </a:r>
          </a:p>
          <a:p>
            <a:r>
              <a:rPr lang="en-US" dirty="0"/>
              <a:t>  {'s5','s6','s7','s8'},</a:t>
            </a:r>
          </a:p>
          <a:p>
            <a:r>
              <a:rPr lang="en-US" dirty="0"/>
              <a:t>  {'s9','s10','s11','s12'},</a:t>
            </a:r>
          </a:p>
          <a:p>
            <a:r>
              <a:rPr lang="en-US" dirty="0"/>
              <a:t>  {'s13','s14','s15','s16'}</a:t>
            </a:r>
          </a:p>
          <a:p>
            <a:endParaRPr lang="en-US" dirty="0"/>
          </a:p>
          <a:p>
            <a:endParaRPr lang="en-US" dirty="0"/>
          </a:p>
        </p:txBody>
      </p:sp>
      <p:pic>
        <p:nvPicPr>
          <p:cNvPr id="9" name="Picture 8"/>
          <p:cNvPicPr>
            <a:picLocks noChangeAspect="1"/>
          </p:cNvPicPr>
          <p:nvPr/>
        </p:nvPicPr>
        <p:blipFill>
          <a:blip r:embed="rId2"/>
          <a:stretch>
            <a:fillRect/>
          </a:stretch>
        </p:blipFill>
        <p:spPr>
          <a:xfrm>
            <a:off x="5971169" y="1805773"/>
            <a:ext cx="2999701" cy="2089456"/>
          </a:xfrm>
          <a:prstGeom prst="rect">
            <a:avLst/>
          </a:prstGeom>
        </p:spPr>
      </p:pic>
      <p:pic>
        <p:nvPicPr>
          <p:cNvPr id="10" name="Picture 9"/>
          <p:cNvPicPr>
            <a:picLocks noChangeAspect="1"/>
          </p:cNvPicPr>
          <p:nvPr/>
        </p:nvPicPr>
        <p:blipFill>
          <a:blip r:embed="rId3"/>
          <a:stretch>
            <a:fillRect/>
          </a:stretch>
        </p:blipFill>
        <p:spPr>
          <a:xfrm>
            <a:off x="628650" y="1466222"/>
            <a:ext cx="3299536" cy="2141700"/>
          </a:xfrm>
          <a:prstGeom prst="rect">
            <a:avLst/>
          </a:prstGeom>
        </p:spPr>
      </p:pic>
      <p:sp>
        <p:nvSpPr>
          <p:cNvPr id="11" name="TextBox 10"/>
          <p:cNvSpPr txBox="1"/>
          <p:nvPr/>
        </p:nvSpPr>
        <p:spPr>
          <a:xfrm>
            <a:off x="476250" y="3588376"/>
            <a:ext cx="1332416" cy="646331"/>
          </a:xfrm>
          <a:prstGeom prst="rect">
            <a:avLst/>
          </a:prstGeom>
          <a:noFill/>
        </p:spPr>
        <p:txBody>
          <a:bodyPr wrap="none" rtlCol="0">
            <a:spAutoFit/>
          </a:bodyPr>
          <a:lstStyle/>
          <a:p>
            <a:r>
              <a:rPr lang="en-US" dirty="0"/>
              <a:t>Pin9—&gt;pin2</a:t>
            </a:r>
          </a:p>
          <a:p>
            <a:r>
              <a:rPr lang="en-US" dirty="0"/>
              <a:t>0f Arduino</a:t>
            </a:r>
          </a:p>
        </p:txBody>
      </p:sp>
      <p:cxnSp>
        <p:nvCxnSpPr>
          <p:cNvPr id="13" name="Straight Arrow Connector 12"/>
          <p:cNvCxnSpPr/>
          <p:nvPr/>
        </p:nvCxnSpPr>
        <p:spPr>
          <a:xfrm flipV="1">
            <a:off x="628650" y="3332471"/>
            <a:ext cx="571500" cy="293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39234" y="3408426"/>
            <a:ext cx="3791" cy="293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19575" y="3114675"/>
            <a:ext cx="461986"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1821934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876"/>
            <a:ext cx="3638550" cy="1547814"/>
          </a:xfrm>
        </p:spPr>
        <p:txBody>
          <a:bodyPr/>
          <a:lstStyle/>
          <a:p>
            <a:r>
              <a:rPr lang="en-US" dirty="0"/>
              <a:t>Test2.19c TV-box controller</a:t>
            </a:r>
          </a:p>
        </p:txBody>
      </p:sp>
      <p:sp>
        <p:nvSpPr>
          <p:cNvPr id="3" name="Content Placeholder 2"/>
          <p:cNvSpPr>
            <a:spLocks noGrp="1"/>
          </p:cNvSpPr>
          <p:nvPr>
            <p:ph idx="1"/>
          </p:nvPr>
        </p:nvSpPr>
        <p:spPr>
          <a:xfrm>
            <a:off x="628650" y="1793058"/>
            <a:ext cx="7886700" cy="4351338"/>
          </a:xfrm>
        </p:spPr>
        <p:txBody>
          <a:bodyPr>
            <a:normAutofit fontScale="25000" lnSpcReduction="20000"/>
          </a:bodyPr>
          <a:lstStyle/>
          <a:p>
            <a:r>
              <a:rPr lang="en-US" dirty="0"/>
              <a:t>//&lt;script </a:t>
            </a:r>
            <a:r>
              <a:rPr lang="en-US" dirty="0" err="1"/>
              <a:t>src</a:t>
            </a:r>
            <a:r>
              <a:rPr lang="en-US" dirty="0"/>
              <a:t>="https://gist.github.com/francis2110/f04237b04c94218028e3.js"&gt;&lt;/script&gt;</a:t>
            </a:r>
          </a:p>
          <a:p>
            <a:r>
              <a:rPr lang="en-US" dirty="0"/>
              <a:t>//https://gist.github.com/francis2110/f04237b04c94218028e3</a:t>
            </a:r>
          </a:p>
          <a:p>
            <a:r>
              <a:rPr lang="en-US" dirty="0"/>
              <a:t>//application for send infrared codes to LG </a:t>
            </a:r>
            <a:r>
              <a:rPr lang="en-US" dirty="0" err="1"/>
              <a:t>tv</a:t>
            </a:r>
            <a:r>
              <a:rPr lang="en-US" dirty="0"/>
              <a:t> with </a:t>
            </a:r>
            <a:r>
              <a:rPr lang="en-US" dirty="0" err="1"/>
              <a:t>arduino</a:t>
            </a:r>
            <a:endParaRPr lang="en-US" dirty="0"/>
          </a:p>
          <a:p>
            <a:r>
              <a:rPr lang="en-US" dirty="0"/>
              <a:t>//</a:t>
            </a:r>
            <a:r>
              <a:rPr lang="en-US" dirty="0" err="1"/>
              <a:t>irEmitterApp</a:t>
            </a:r>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a:t>
            </a:r>
            <a:r>
              <a:rPr lang="en-US" dirty="0" err="1"/>
              <a:t>tv</a:t>
            </a:r>
            <a:r>
              <a:rPr lang="en-US" dirty="0"/>
              <a:t> super box, NEC: FB0058A7 (32 bits)</a:t>
            </a:r>
          </a:p>
          <a:p>
            <a:r>
              <a:rPr lang="en-US" dirty="0"/>
              <a:t>#define UP    0xFB0058A7</a:t>
            </a:r>
          </a:p>
          <a:p>
            <a:r>
              <a:rPr lang="en-US" dirty="0"/>
              <a:t>#define LEFT  0xFB00E21D</a:t>
            </a:r>
          </a:p>
          <a:p>
            <a:r>
              <a:rPr lang="en-US" dirty="0"/>
              <a:t>#define RIGHT 0xFB00E01F</a:t>
            </a:r>
          </a:p>
          <a:p>
            <a:r>
              <a:rPr lang="en-US" dirty="0"/>
              <a:t>#define DOWN  0xFB0012ED</a:t>
            </a:r>
          </a:p>
          <a:p>
            <a:r>
              <a:rPr lang="en-US" dirty="0"/>
              <a:t>#define OK    0xFB00609F</a:t>
            </a:r>
          </a:p>
          <a:p>
            <a:endParaRPr lang="en-US" dirty="0"/>
          </a:p>
          <a:p>
            <a:r>
              <a:rPr lang="en-US" dirty="0"/>
              <a:t>#define POWER  0xFB0038C7</a:t>
            </a:r>
          </a:p>
          <a:p>
            <a:r>
              <a:rPr lang="en-US" dirty="0"/>
              <a:t>#define TV_VOD 0xFB0020DF</a:t>
            </a:r>
          </a:p>
          <a:p>
            <a:endParaRPr lang="en-US" dirty="0"/>
          </a:p>
          <a:p>
            <a:r>
              <a:rPr lang="en-US" dirty="0"/>
              <a:t>#define HOME    0xFB0050AF</a:t>
            </a:r>
          </a:p>
          <a:p>
            <a:r>
              <a:rPr lang="en-US" dirty="0"/>
              <a:t>#define RET     0xFB00926D</a:t>
            </a:r>
          </a:p>
          <a:p>
            <a:r>
              <a:rPr lang="en-US" dirty="0"/>
              <a:t>#define INFO_   0xFB0018E7</a:t>
            </a:r>
          </a:p>
          <a:p>
            <a:endParaRPr lang="en-US" dirty="0"/>
          </a:p>
          <a:p>
            <a:r>
              <a:rPr lang="en-US" dirty="0"/>
              <a:t>#define PLAY 0xFB00807F</a:t>
            </a:r>
          </a:p>
          <a:p>
            <a:r>
              <a:rPr lang="en-US" dirty="0"/>
              <a:t>#define STOP 0xFB00FA05</a:t>
            </a:r>
          </a:p>
          <a:p>
            <a:r>
              <a:rPr lang="en-US" dirty="0"/>
              <a:t>#define REW  0xFB009867</a:t>
            </a:r>
          </a:p>
          <a:p>
            <a:r>
              <a:rPr lang="en-US" dirty="0"/>
              <a:t>#define FFW  0xFB001AE5</a:t>
            </a:r>
          </a:p>
          <a:p>
            <a:endParaRPr lang="en-US" dirty="0"/>
          </a:p>
          <a:p>
            <a:r>
              <a:rPr lang="en-US" dirty="0"/>
              <a:t>#define SILENT     0xFB003AC5</a:t>
            </a:r>
          </a:p>
          <a:p>
            <a:r>
              <a:rPr lang="en-US" dirty="0"/>
              <a:t>#define BACK_SPACE 0xFB0008F7</a:t>
            </a:r>
          </a:p>
          <a:p>
            <a:endParaRPr lang="en-US" dirty="0"/>
          </a:p>
          <a:p>
            <a:r>
              <a:rPr lang="en-US" dirty="0"/>
              <a:t>#define KEY0 0xFB0030CF</a:t>
            </a:r>
          </a:p>
          <a:p>
            <a:r>
              <a:rPr lang="en-US" dirty="0"/>
              <a:t>#define KEY1 0xFB002AD5</a:t>
            </a:r>
          </a:p>
          <a:p>
            <a:r>
              <a:rPr lang="en-US" dirty="0"/>
              <a:t>#define KEY2 0xFB006897</a:t>
            </a:r>
          </a:p>
          <a:p>
            <a:r>
              <a:rPr lang="en-US" dirty="0"/>
              <a:t>#define KEY3 0xFB00A857</a:t>
            </a:r>
          </a:p>
          <a:p>
            <a:r>
              <a:rPr lang="en-US" dirty="0"/>
              <a:t>#define KEY4 0xFB000AF5</a:t>
            </a:r>
          </a:p>
          <a:p>
            <a:r>
              <a:rPr lang="en-US" dirty="0"/>
              <a:t>#define KEY5 0xFB0048B7</a:t>
            </a:r>
          </a:p>
          <a:p>
            <a:r>
              <a:rPr lang="en-US" dirty="0"/>
              <a:t>#define KEY6 0xFB008877</a:t>
            </a:r>
          </a:p>
          <a:p>
            <a:r>
              <a:rPr lang="en-US" dirty="0"/>
              <a:t>#define KEY7 0xFB0032CD</a:t>
            </a:r>
          </a:p>
          <a:p>
            <a:r>
              <a:rPr lang="en-US" dirty="0"/>
              <a:t>#define KEY8 0xFB00708F</a:t>
            </a:r>
          </a:p>
          <a:p>
            <a:r>
              <a:rPr lang="en-US" dirty="0"/>
              <a:t>#define KEY9 0xFB00B04F</a:t>
            </a:r>
          </a:p>
          <a:p>
            <a:endParaRPr lang="en-US" dirty="0"/>
          </a:p>
          <a:p>
            <a:r>
              <a:rPr lang="en-US" dirty="0"/>
              <a:t>static </a:t>
            </a:r>
            <a:r>
              <a:rPr lang="en-US" dirty="0" err="1"/>
              <a:t>int</a:t>
            </a:r>
            <a:r>
              <a:rPr lang="en-US" dirty="0"/>
              <a:t> cero = 0;</a:t>
            </a:r>
          </a:p>
          <a:p>
            <a:r>
              <a:rPr lang="en-US" dirty="0"/>
              <a:t>long unsigned </a:t>
            </a:r>
            <a:r>
              <a:rPr lang="en-US" dirty="0" err="1"/>
              <a:t>int</a:t>
            </a:r>
            <a:r>
              <a:rPr lang="en-US" dirty="0"/>
              <a:t> </a:t>
            </a:r>
            <a:r>
              <a:rPr lang="en-US" dirty="0" err="1"/>
              <a:t>irCode</a:t>
            </a:r>
            <a:r>
              <a:rPr lang="en-US" dirty="0"/>
              <a:t>;</a:t>
            </a:r>
          </a:p>
          <a:p>
            <a:endParaRPr lang="en-US" dirty="0"/>
          </a:p>
          <a:p>
            <a:r>
              <a:rPr lang="en-US" dirty="0" err="1"/>
              <a:t>int</a:t>
            </a:r>
            <a:r>
              <a:rPr lang="en-US" dirty="0"/>
              <a:t> </a:t>
            </a:r>
            <a:r>
              <a:rPr lang="en-US" dirty="0" err="1"/>
              <a:t>cmdReceived</a:t>
            </a:r>
            <a:r>
              <a:rPr lang="en-US" dirty="0"/>
              <a:t>;</a:t>
            </a:r>
          </a:p>
          <a:p>
            <a:endParaRPr lang="en-US" dirty="0"/>
          </a:p>
          <a:p>
            <a:endParaRPr lang="en-US" dirty="0"/>
          </a:p>
          <a:p>
            <a:r>
              <a:rPr lang="en-US" dirty="0"/>
              <a:t>//////////////for keypad /////////////////////////////</a:t>
            </a:r>
          </a:p>
          <a:p>
            <a:r>
              <a:rPr lang="en-US" dirty="0"/>
              <a:t>#include &lt;</a:t>
            </a:r>
            <a:r>
              <a:rPr lang="en-US" dirty="0" err="1"/>
              <a:t>Keypad.h</a:t>
            </a:r>
            <a:r>
              <a:rPr lang="en-US" dirty="0"/>
              <a:t>&gt; //keypad by mark </a:t>
            </a:r>
            <a:r>
              <a:rPr lang="en-US" dirty="0" err="1"/>
              <a:t>standley</a:t>
            </a:r>
            <a:endParaRPr lang="en-US" dirty="0"/>
          </a:p>
          <a:p>
            <a:r>
              <a:rPr lang="en-US" dirty="0" err="1"/>
              <a:t>const</a:t>
            </a:r>
            <a:r>
              <a:rPr lang="en-US" dirty="0"/>
              <a:t> byte ROWS = 4; // Four rows</a:t>
            </a:r>
          </a:p>
          <a:p>
            <a:r>
              <a:rPr lang="en-US" dirty="0" err="1"/>
              <a:t>const</a:t>
            </a:r>
            <a:r>
              <a:rPr lang="en-US" dirty="0"/>
              <a:t> byte COLS = 3; // Three columns</a:t>
            </a:r>
          </a:p>
          <a:p>
            <a:r>
              <a:rPr lang="en-US" dirty="0"/>
              <a:t>// Define the </a:t>
            </a:r>
            <a:r>
              <a:rPr lang="en-US" dirty="0" err="1"/>
              <a:t>Keymap</a:t>
            </a:r>
            <a:endParaRPr lang="en-US" dirty="0"/>
          </a:p>
          <a:p>
            <a:r>
              <a:rPr lang="en-US" dirty="0"/>
              <a:t>char keys[ROWS][COLS] = {</a:t>
            </a:r>
          </a:p>
          <a:p>
            <a:r>
              <a:rPr lang="en-US" dirty="0"/>
              <a:t>  {'1', '2', '3'},</a:t>
            </a:r>
          </a:p>
          <a:p>
            <a:r>
              <a:rPr lang="en-US" dirty="0"/>
              <a:t>  {'4', '5', '6'},</a:t>
            </a:r>
          </a:p>
          <a:p>
            <a:r>
              <a:rPr lang="en-US" dirty="0"/>
              <a:t>  {'7', '8', '9'},</a:t>
            </a:r>
          </a:p>
          <a:p>
            <a:r>
              <a:rPr lang="en-US" dirty="0"/>
              <a:t>  {'*', '0', '#'}</a:t>
            </a:r>
          </a:p>
          <a:p>
            <a:r>
              <a:rPr lang="en-US" dirty="0"/>
              <a:t>};</a:t>
            </a:r>
          </a:p>
          <a:p>
            <a:r>
              <a:rPr lang="en-US" dirty="0"/>
              <a:t>// Connect keypad ROW0, ROW1, ROW2 and ROW3 to these Arduino pins.</a:t>
            </a:r>
          </a:p>
          <a:p>
            <a:r>
              <a:rPr lang="en-US" dirty="0"/>
              <a:t>byte </a:t>
            </a:r>
            <a:r>
              <a:rPr lang="en-US" dirty="0" err="1"/>
              <a:t>rowPins</a:t>
            </a:r>
            <a:r>
              <a:rPr lang="en-US" dirty="0"/>
              <a:t>[ROWS] = { 9, 8, 7, 6 };</a:t>
            </a:r>
          </a:p>
          <a:p>
            <a:r>
              <a:rPr lang="en-US" dirty="0"/>
              <a:t>//byte </a:t>
            </a:r>
            <a:r>
              <a:rPr lang="en-US" dirty="0" err="1"/>
              <a:t>rowPins</a:t>
            </a:r>
            <a:r>
              <a:rPr lang="en-US" dirty="0"/>
              <a:t>[ROWS] = { 5, 4, 3, 2 };</a:t>
            </a:r>
          </a:p>
          <a:p>
            <a:r>
              <a:rPr lang="en-US" dirty="0"/>
              <a:t>// Connect keypad COL0, COL1 and COL2 to these Arduino pins.</a:t>
            </a:r>
          </a:p>
          <a:p>
            <a:r>
              <a:rPr lang="en-US" dirty="0"/>
              <a:t>byte </a:t>
            </a:r>
            <a:r>
              <a:rPr lang="en-US" dirty="0" err="1"/>
              <a:t>colPins</a:t>
            </a:r>
            <a:r>
              <a:rPr lang="en-US" dirty="0"/>
              <a:t>[COLS] = { 12, 11, 10 };</a:t>
            </a:r>
          </a:p>
          <a:p>
            <a:r>
              <a:rPr lang="en-US" dirty="0"/>
              <a:t>//byte </a:t>
            </a:r>
            <a:r>
              <a:rPr lang="en-US" dirty="0" err="1"/>
              <a:t>colPins</a:t>
            </a:r>
            <a:r>
              <a:rPr lang="en-US" dirty="0"/>
              <a:t>[COLS] = { 8, 7, 6};</a:t>
            </a:r>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r>
              <a:rPr lang="en-US" dirty="0"/>
              <a:t>#define </a:t>
            </a:r>
            <a:r>
              <a:rPr lang="en-US" dirty="0" err="1"/>
              <a:t>ledpin</a:t>
            </a:r>
            <a:r>
              <a:rPr lang="en-US" dirty="0"/>
              <a:t> 13</a:t>
            </a:r>
          </a:p>
          <a:p>
            <a:endParaRPr lang="en-US" dirty="0"/>
          </a:p>
          <a:p>
            <a:r>
              <a:rPr lang="en-US" dirty="0"/>
              <a:t>void setup()</a:t>
            </a:r>
          </a:p>
          <a:p>
            <a:r>
              <a:rPr lang="en-US" dirty="0"/>
              <a:t>{ </a:t>
            </a:r>
            <a:r>
              <a:rPr lang="en-US" dirty="0" err="1"/>
              <a:t>pinMode</a:t>
            </a:r>
            <a:r>
              <a:rPr lang="en-US" dirty="0"/>
              <a:t>(</a:t>
            </a:r>
            <a:r>
              <a:rPr lang="en-US" dirty="0" err="1"/>
              <a:t>ledpin</a:t>
            </a:r>
            <a:r>
              <a:rPr lang="en-US" dirty="0"/>
              <a:t>, OUTPUT);</a:t>
            </a:r>
          </a:p>
          <a:p>
            <a:r>
              <a:rPr lang="en-US" dirty="0"/>
              <a:t>  </a:t>
            </a:r>
            <a:r>
              <a:rPr lang="en-US" dirty="0" err="1"/>
              <a:t>digitalWrite</a:t>
            </a:r>
            <a:r>
              <a:rPr lang="en-US" dirty="0"/>
              <a:t>(</a:t>
            </a:r>
            <a:r>
              <a:rPr lang="en-US" dirty="0" err="1"/>
              <a:t>ledpin</a:t>
            </a:r>
            <a:r>
              <a:rPr lang="en-US" dirty="0"/>
              <a:t>, HIGH);</a:t>
            </a:r>
          </a:p>
          <a:p>
            <a:r>
              <a:rPr lang="en-US" dirty="0"/>
              <a:t>  </a:t>
            </a:r>
            <a:r>
              <a:rPr lang="en-US" dirty="0" err="1"/>
              <a:t>Serial.begin</a:t>
            </a:r>
            <a:r>
              <a:rPr lang="en-US" dirty="0"/>
              <a:t>(9600);</a:t>
            </a:r>
          </a:p>
          <a:p>
            <a:r>
              <a:rPr lang="en-US" dirty="0"/>
              <a:t>}</a:t>
            </a:r>
          </a:p>
          <a:p>
            <a:endParaRPr lang="en-US" dirty="0"/>
          </a:p>
          <a:p>
            <a:endParaRPr lang="en-US" dirty="0"/>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delay(40);</a:t>
            </a:r>
          </a:p>
          <a:p>
            <a:r>
              <a:rPr lang="en-US" dirty="0"/>
              <a:t>  </a:t>
            </a:r>
            <a:r>
              <a:rPr lang="en-US" dirty="0" err="1"/>
              <a:t>irsend.sendNEC</a:t>
            </a:r>
            <a:r>
              <a:rPr lang="en-US" dirty="0"/>
              <a:t>(</a:t>
            </a:r>
            <a:r>
              <a:rPr lang="en-US" dirty="0" err="1"/>
              <a:t>irCode_to_sent</a:t>
            </a:r>
            <a:r>
              <a:rPr lang="en-US" dirty="0"/>
              <a:t>, 32);</a:t>
            </a:r>
          </a:p>
          <a:p>
            <a:r>
              <a:rPr lang="en-US" dirty="0"/>
              <a:t>  delay(40);</a:t>
            </a:r>
          </a:p>
          <a:p>
            <a:r>
              <a:rPr lang="en-US" dirty="0"/>
              <a:t>}</a:t>
            </a:r>
          </a:p>
          <a:p>
            <a:r>
              <a:rPr lang="en-US" dirty="0"/>
              <a:t>//</a:t>
            </a:r>
          </a:p>
          <a:p>
            <a:r>
              <a:rPr lang="en-US" dirty="0"/>
              <a:t>//void </a:t>
            </a:r>
            <a:r>
              <a:rPr lang="en-US" dirty="0" err="1"/>
              <a:t>loop_IR_if_use_comm</a:t>
            </a:r>
            <a:r>
              <a:rPr lang="en-US" dirty="0"/>
              <a:t>() {</a:t>
            </a:r>
          </a:p>
          <a:p>
            <a:r>
              <a:rPr lang="en-US" dirty="0"/>
              <a:t>//  if (</a:t>
            </a:r>
            <a:r>
              <a:rPr lang="en-US" dirty="0" err="1"/>
              <a:t>Serial.available</a:t>
            </a:r>
            <a:r>
              <a:rPr lang="en-US" dirty="0"/>
              <a:t>() &gt; 0 ) {</a:t>
            </a:r>
          </a:p>
          <a:p>
            <a:r>
              <a:rPr lang="en-US" dirty="0"/>
              <a:t>//    </a:t>
            </a:r>
            <a:r>
              <a:rPr lang="en-US" dirty="0" err="1"/>
              <a:t>cmdReceived</a:t>
            </a:r>
            <a:r>
              <a:rPr lang="en-US" dirty="0"/>
              <a:t> = </a:t>
            </a:r>
            <a:r>
              <a:rPr lang="en-US" dirty="0" err="1"/>
              <a:t>Serial.read</a:t>
            </a:r>
            <a:r>
              <a:rPr lang="en-US" dirty="0"/>
              <a:t>();</a:t>
            </a:r>
          </a:p>
          <a:p>
            <a:r>
              <a:rPr lang="en-US" dirty="0"/>
              <a:t>//    switch (</a:t>
            </a:r>
            <a:r>
              <a:rPr lang="en-US" dirty="0" err="1"/>
              <a:t>cmdReceived</a:t>
            </a:r>
            <a:r>
              <a:rPr lang="en-US" dirty="0"/>
              <a:t> ) {</a:t>
            </a:r>
          </a:p>
          <a:p>
            <a:r>
              <a:rPr lang="en-US" dirty="0"/>
              <a:t>//      case 'a':</a:t>
            </a:r>
          </a:p>
          <a:p>
            <a:r>
              <a:rPr lang="en-US" dirty="0"/>
              <a:t>//        </a:t>
            </a:r>
            <a:r>
              <a:rPr lang="en-US" dirty="0" err="1"/>
              <a:t>irCode</a:t>
            </a:r>
            <a:r>
              <a:rPr lang="en-US" dirty="0"/>
              <a:t> = UP;</a:t>
            </a:r>
          </a:p>
          <a:p>
            <a:r>
              <a:rPr lang="en-US" dirty="0"/>
              <a:t>//        </a:t>
            </a:r>
            <a:r>
              <a:rPr lang="en-US" dirty="0" err="1"/>
              <a:t>send_IR_code</a:t>
            </a:r>
            <a:r>
              <a:rPr lang="en-US" dirty="0"/>
              <a:t>( </a:t>
            </a:r>
            <a:r>
              <a:rPr lang="en-US" dirty="0" err="1"/>
              <a:t>irCode</a:t>
            </a:r>
            <a:r>
              <a:rPr lang="en-US" dirty="0"/>
              <a:t>);</a:t>
            </a:r>
          </a:p>
          <a:p>
            <a:r>
              <a:rPr lang="en-US" dirty="0"/>
              <a:t>//        break;</a:t>
            </a:r>
          </a:p>
          <a:p>
            <a:r>
              <a:rPr lang="en-US" dirty="0"/>
              <a:t>//      case 'b':</a:t>
            </a:r>
          </a:p>
          <a:p>
            <a:r>
              <a:rPr lang="en-US" dirty="0"/>
              <a:t>//        </a:t>
            </a:r>
            <a:r>
              <a:rPr lang="en-US" dirty="0" err="1"/>
              <a:t>irCode</a:t>
            </a:r>
            <a:r>
              <a:rPr lang="en-US" dirty="0"/>
              <a:t> = DOWN;</a:t>
            </a:r>
          </a:p>
          <a:p>
            <a:r>
              <a:rPr lang="en-US" dirty="0"/>
              <a:t>//        </a:t>
            </a:r>
            <a:r>
              <a:rPr lang="en-US" dirty="0" err="1"/>
              <a:t>send_IR_code</a:t>
            </a:r>
            <a:r>
              <a:rPr lang="en-US" dirty="0"/>
              <a:t>( </a:t>
            </a:r>
            <a:r>
              <a:rPr lang="en-US" dirty="0" err="1"/>
              <a:t>irCode</a:t>
            </a:r>
            <a:r>
              <a:rPr lang="en-US" dirty="0"/>
              <a:t>);</a:t>
            </a:r>
          </a:p>
          <a:p>
            <a:r>
              <a:rPr lang="en-US" dirty="0"/>
              <a:t>//        break;</a:t>
            </a:r>
          </a:p>
          <a:p>
            <a:r>
              <a:rPr lang="en-US" dirty="0"/>
              <a:t>//      case 'o':</a:t>
            </a:r>
          </a:p>
          <a:p>
            <a:r>
              <a:rPr lang="en-US" dirty="0"/>
              <a:t>//        </a:t>
            </a:r>
            <a:r>
              <a:rPr lang="en-US" dirty="0" err="1"/>
              <a:t>irCode</a:t>
            </a:r>
            <a:r>
              <a:rPr lang="en-US" dirty="0"/>
              <a:t> = OK;</a:t>
            </a:r>
          </a:p>
          <a:p>
            <a:r>
              <a:rPr lang="en-US" dirty="0"/>
              <a:t>//        </a:t>
            </a:r>
            <a:r>
              <a:rPr lang="en-US" dirty="0" err="1"/>
              <a:t>send_IR_code</a:t>
            </a:r>
            <a:r>
              <a:rPr lang="en-US" dirty="0"/>
              <a:t>( </a:t>
            </a:r>
            <a:r>
              <a:rPr lang="en-US" dirty="0" err="1"/>
              <a:t>irCode</a:t>
            </a:r>
            <a:r>
              <a:rPr lang="en-US" dirty="0"/>
              <a:t>);</a:t>
            </a:r>
          </a:p>
          <a:p>
            <a:r>
              <a:rPr lang="en-US" dirty="0"/>
              <a:t>//        break;</a:t>
            </a:r>
          </a:p>
          <a:p>
            <a:r>
              <a:rPr lang="en-US" dirty="0"/>
              <a:t>//    }</a:t>
            </a:r>
          </a:p>
          <a:p>
            <a:r>
              <a:rPr lang="en-US" dirty="0"/>
              <a:t>//  }</a:t>
            </a:r>
          </a:p>
          <a:p>
            <a:r>
              <a:rPr lang="en-US" dirty="0"/>
              <a:t>//}</a:t>
            </a:r>
          </a:p>
          <a:p>
            <a:r>
              <a:rPr lang="en-US" dirty="0"/>
              <a:t>void loop()</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'1':</a:t>
            </a:r>
          </a:p>
          <a:p>
            <a:r>
              <a:rPr lang="en-US" dirty="0"/>
              <a:t>        </a:t>
            </a:r>
            <a:r>
              <a:rPr lang="en-US" dirty="0" err="1"/>
              <a:t>irCode</a:t>
            </a:r>
            <a:r>
              <a:rPr lang="en-US" dirty="0"/>
              <a:t> = LEFT; </a:t>
            </a:r>
            <a:r>
              <a:rPr lang="en-US" dirty="0" err="1"/>
              <a:t>send_IR_code</a:t>
            </a:r>
            <a:r>
              <a:rPr lang="en-US" dirty="0"/>
              <a:t>(</a:t>
            </a:r>
            <a:r>
              <a:rPr lang="en-US" dirty="0" err="1"/>
              <a:t>irCode</a:t>
            </a:r>
            <a:r>
              <a:rPr lang="en-US" dirty="0"/>
              <a:t>);</a:t>
            </a:r>
          </a:p>
          <a:p>
            <a:r>
              <a:rPr lang="en-US" dirty="0"/>
              <a:t>        break;</a:t>
            </a:r>
          </a:p>
          <a:p>
            <a:r>
              <a:rPr lang="en-US" dirty="0"/>
              <a:t>      case '2':</a:t>
            </a:r>
          </a:p>
          <a:p>
            <a:r>
              <a:rPr lang="en-US" dirty="0"/>
              <a:t>        </a:t>
            </a:r>
            <a:r>
              <a:rPr lang="en-US" dirty="0" err="1"/>
              <a:t>irCode</a:t>
            </a:r>
            <a:r>
              <a:rPr lang="en-US" dirty="0"/>
              <a:t> = UP;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irCode</a:t>
            </a:r>
            <a:r>
              <a:rPr lang="en-US" dirty="0"/>
              <a:t> = RIGHT; </a:t>
            </a:r>
            <a:r>
              <a:rPr lang="en-US" dirty="0" err="1"/>
              <a:t>send_IR_code</a:t>
            </a:r>
            <a:r>
              <a:rPr lang="en-US" dirty="0"/>
              <a:t>(</a:t>
            </a:r>
            <a:r>
              <a:rPr lang="en-US" dirty="0" err="1"/>
              <a:t>irCode</a:t>
            </a:r>
            <a:r>
              <a:rPr lang="en-US" dirty="0"/>
              <a:t>);</a:t>
            </a:r>
          </a:p>
          <a:p>
            <a:r>
              <a:rPr lang="en-US" dirty="0"/>
              <a:t>        break;</a:t>
            </a:r>
          </a:p>
          <a:p>
            <a:r>
              <a:rPr lang="en-US" dirty="0"/>
              <a:t>      case '4':</a:t>
            </a:r>
          </a:p>
          <a:p>
            <a:r>
              <a:rPr lang="en-US" dirty="0"/>
              <a:t>        </a:t>
            </a:r>
            <a:r>
              <a:rPr lang="en-US" dirty="0" err="1"/>
              <a:t>irCode</a:t>
            </a:r>
            <a:r>
              <a:rPr lang="en-US" dirty="0"/>
              <a:t> = HOME; </a:t>
            </a:r>
            <a:r>
              <a:rPr lang="en-US" dirty="0" err="1"/>
              <a:t>send_IR_code</a:t>
            </a:r>
            <a:r>
              <a:rPr lang="en-US" dirty="0"/>
              <a:t>(</a:t>
            </a:r>
            <a:r>
              <a:rPr lang="en-US" dirty="0" err="1"/>
              <a:t>irCode</a:t>
            </a:r>
            <a:r>
              <a:rPr lang="en-US" dirty="0"/>
              <a:t>);</a:t>
            </a:r>
          </a:p>
          <a:p>
            <a:r>
              <a:rPr lang="en-US" dirty="0"/>
              <a:t>        break;</a:t>
            </a:r>
          </a:p>
          <a:p>
            <a:r>
              <a:rPr lang="en-US" dirty="0"/>
              <a:t>      case '5':</a:t>
            </a:r>
          </a:p>
          <a:p>
            <a:r>
              <a:rPr lang="en-US" dirty="0"/>
              <a:t>        </a:t>
            </a:r>
            <a:r>
              <a:rPr lang="en-US" dirty="0" err="1"/>
              <a:t>irCode</a:t>
            </a:r>
            <a:r>
              <a:rPr lang="en-US" dirty="0"/>
              <a:t> = DOWN; </a:t>
            </a:r>
            <a:r>
              <a:rPr lang="en-US" dirty="0" err="1"/>
              <a:t>send_IR_code</a:t>
            </a:r>
            <a:r>
              <a:rPr lang="en-US" dirty="0"/>
              <a:t>(</a:t>
            </a:r>
            <a:r>
              <a:rPr lang="en-US" dirty="0" err="1"/>
              <a:t>irCode</a:t>
            </a:r>
            <a:r>
              <a:rPr lang="en-US" dirty="0"/>
              <a:t>);</a:t>
            </a:r>
          </a:p>
          <a:p>
            <a:r>
              <a:rPr lang="en-US" dirty="0"/>
              <a:t>        break;</a:t>
            </a:r>
          </a:p>
          <a:p>
            <a:r>
              <a:rPr lang="en-US" dirty="0"/>
              <a:t>      case '6':</a:t>
            </a:r>
          </a:p>
          <a:p>
            <a:r>
              <a:rPr lang="en-US" dirty="0"/>
              <a:t>        </a:t>
            </a:r>
            <a:r>
              <a:rPr lang="en-US" dirty="0" err="1"/>
              <a:t>irCode</a:t>
            </a:r>
            <a:r>
              <a:rPr lang="en-US" dirty="0"/>
              <a:t> = OK; </a:t>
            </a:r>
            <a:r>
              <a:rPr lang="en-US" dirty="0" err="1"/>
              <a:t>send_IR_code</a:t>
            </a:r>
            <a:r>
              <a:rPr lang="en-US" dirty="0"/>
              <a:t>(</a:t>
            </a:r>
            <a:r>
              <a:rPr lang="en-US" dirty="0" err="1"/>
              <a:t>irCode</a:t>
            </a:r>
            <a:r>
              <a:rPr lang="en-US" dirty="0"/>
              <a:t>);</a:t>
            </a:r>
          </a:p>
          <a:p>
            <a:r>
              <a:rPr lang="en-US" dirty="0"/>
              <a:t>        break;</a:t>
            </a:r>
          </a:p>
          <a:p>
            <a:r>
              <a:rPr lang="en-US" dirty="0"/>
              <a:t>      case '7':</a:t>
            </a:r>
          </a:p>
          <a:p>
            <a:r>
              <a:rPr lang="en-US" dirty="0"/>
              <a:t>        </a:t>
            </a:r>
            <a:r>
              <a:rPr lang="en-US" dirty="0" err="1"/>
              <a:t>irCode</a:t>
            </a:r>
            <a:r>
              <a:rPr lang="en-US" dirty="0"/>
              <a:t> = PLAY; </a:t>
            </a:r>
            <a:r>
              <a:rPr lang="en-US" dirty="0" err="1"/>
              <a:t>send_IR_code</a:t>
            </a:r>
            <a:r>
              <a:rPr lang="en-US" dirty="0"/>
              <a:t>(</a:t>
            </a:r>
            <a:r>
              <a:rPr lang="en-US" dirty="0" err="1"/>
              <a:t>irCode</a:t>
            </a:r>
            <a:r>
              <a:rPr lang="en-US" dirty="0"/>
              <a:t>);</a:t>
            </a:r>
          </a:p>
          <a:p>
            <a:r>
              <a:rPr lang="en-US" dirty="0"/>
              <a:t>        break;</a:t>
            </a:r>
          </a:p>
          <a:p>
            <a:r>
              <a:rPr lang="en-US" dirty="0"/>
              <a:t>      case '8':</a:t>
            </a:r>
          </a:p>
          <a:p>
            <a:r>
              <a:rPr lang="en-US" dirty="0"/>
              <a:t>        </a:t>
            </a:r>
            <a:r>
              <a:rPr lang="en-US" dirty="0" err="1"/>
              <a:t>irCode</a:t>
            </a:r>
            <a:r>
              <a:rPr lang="en-US" dirty="0"/>
              <a:t> = RET; </a:t>
            </a:r>
            <a:r>
              <a:rPr lang="en-US" dirty="0" err="1"/>
              <a:t>send_IR_code</a:t>
            </a:r>
            <a:r>
              <a:rPr lang="en-US" dirty="0"/>
              <a:t>(</a:t>
            </a:r>
            <a:r>
              <a:rPr lang="en-US" dirty="0" err="1"/>
              <a:t>irCode</a:t>
            </a:r>
            <a:r>
              <a:rPr lang="en-US" dirty="0"/>
              <a:t>);</a:t>
            </a:r>
          </a:p>
          <a:p>
            <a:r>
              <a:rPr lang="en-US" dirty="0"/>
              <a:t>        break;   </a:t>
            </a:r>
          </a:p>
          <a:p>
            <a:r>
              <a:rPr lang="en-US" dirty="0"/>
              <a:t>      case '9':</a:t>
            </a:r>
          </a:p>
          <a:p>
            <a:r>
              <a:rPr lang="en-US" dirty="0"/>
              <a:t>        </a:t>
            </a:r>
            <a:r>
              <a:rPr lang="en-US" dirty="0" err="1"/>
              <a:t>irCode</a:t>
            </a:r>
            <a:r>
              <a:rPr lang="en-US" dirty="0"/>
              <a:t> = INFO_;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irCode</a:t>
            </a:r>
            <a:r>
              <a:rPr lang="en-US" dirty="0"/>
              <a:t> = STOP; </a:t>
            </a:r>
            <a:r>
              <a:rPr lang="en-US" dirty="0" err="1"/>
              <a:t>send_IR_code</a:t>
            </a:r>
            <a:r>
              <a:rPr lang="en-US" dirty="0"/>
              <a:t>(</a:t>
            </a:r>
            <a:r>
              <a:rPr lang="en-US" dirty="0" err="1"/>
              <a:t>irCode</a:t>
            </a:r>
            <a:r>
              <a:rPr lang="en-US" dirty="0"/>
              <a:t>);</a:t>
            </a:r>
          </a:p>
          <a:p>
            <a:r>
              <a:rPr lang="en-US" dirty="0"/>
              <a:t>        break;</a:t>
            </a:r>
          </a:p>
          <a:p>
            <a:r>
              <a:rPr lang="en-US" dirty="0"/>
              <a:t>      case '0':</a:t>
            </a:r>
          </a:p>
          <a:p>
            <a:r>
              <a:rPr lang="en-US" dirty="0"/>
              <a:t>        </a:t>
            </a:r>
            <a:r>
              <a:rPr lang="en-US" dirty="0" err="1"/>
              <a:t>irCode</a:t>
            </a:r>
            <a:r>
              <a:rPr lang="en-US" dirty="0"/>
              <a:t> = REW;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irCode</a:t>
            </a:r>
            <a:r>
              <a:rPr lang="en-US" dirty="0"/>
              <a:t> = FFW; </a:t>
            </a:r>
            <a:r>
              <a:rPr lang="en-US" dirty="0" err="1"/>
              <a:t>send_IR_code</a:t>
            </a:r>
            <a:r>
              <a:rPr lang="en-US" dirty="0"/>
              <a:t>(</a:t>
            </a:r>
            <a:r>
              <a:rPr lang="en-US" dirty="0" err="1"/>
              <a:t>irCode</a:t>
            </a:r>
            <a:r>
              <a:rPr lang="en-US" dirty="0"/>
              <a:t>);</a:t>
            </a:r>
          </a:p>
          <a:p>
            <a:r>
              <a:rPr lang="en-US" dirty="0"/>
              <a:t>        break;</a:t>
            </a:r>
          </a:p>
          <a:p>
            <a:endParaRPr lang="en-US" dirty="0"/>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a:xfrm>
            <a:off x="6324600" y="5641976"/>
            <a:ext cx="2057400" cy="365125"/>
          </a:xfrm>
        </p:spPr>
        <p:txBody>
          <a:bodyPr/>
          <a:lstStyle/>
          <a:p>
            <a:fld id="{631F0FDA-441F-40A7-A3B9-C27C9EEEED98}" type="slidenum">
              <a:rPr lang="en-US" smtClean="0"/>
              <a:t>79</a:t>
            </a:fld>
            <a:endParaRPr lang="en-US"/>
          </a:p>
        </p:txBody>
      </p:sp>
      <p:sp>
        <p:nvSpPr>
          <p:cNvPr id="9" name="TextBox 8"/>
          <p:cNvSpPr txBox="1"/>
          <p:nvPr/>
        </p:nvSpPr>
        <p:spPr>
          <a:xfrm>
            <a:off x="3992556" y="3372057"/>
            <a:ext cx="1701107" cy="369332"/>
          </a:xfrm>
          <a:prstGeom prst="rect">
            <a:avLst/>
          </a:prstGeom>
          <a:noFill/>
        </p:spPr>
        <p:txBody>
          <a:bodyPr wrap="none" rtlCol="0">
            <a:spAutoFit/>
          </a:bodyPr>
          <a:lstStyle/>
          <a:p>
            <a:r>
              <a:rPr lang="en-US" dirty="0"/>
              <a:t>12,11,10,9,8,7,6</a:t>
            </a:r>
          </a:p>
        </p:txBody>
      </p:sp>
      <p:sp>
        <p:nvSpPr>
          <p:cNvPr id="15" name="TextBox 14"/>
          <p:cNvSpPr txBox="1"/>
          <p:nvPr/>
        </p:nvSpPr>
        <p:spPr>
          <a:xfrm>
            <a:off x="5323984" y="3447845"/>
            <a:ext cx="237566" cy="646331"/>
          </a:xfrm>
          <a:prstGeom prst="rect">
            <a:avLst/>
          </a:prstGeom>
          <a:noFill/>
        </p:spPr>
        <p:txBody>
          <a:bodyPr wrap="none" rtlCol="0">
            <a:spAutoFit/>
          </a:bodyPr>
          <a:lstStyle/>
          <a:p>
            <a:r>
              <a:rPr lang="en-US" dirty="0"/>
              <a:t> </a:t>
            </a:r>
          </a:p>
          <a:p>
            <a:endParaRPr lang="en-US" dirty="0"/>
          </a:p>
        </p:txBody>
      </p:sp>
      <p:sp>
        <p:nvSpPr>
          <p:cNvPr id="18" name="TextBox 17"/>
          <p:cNvSpPr txBox="1"/>
          <p:nvPr/>
        </p:nvSpPr>
        <p:spPr>
          <a:xfrm>
            <a:off x="7365285" y="3596286"/>
            <a:ext cx="732893" cy="646331"/>
          </a:xfrm>
          <a:prstGeom prst="rect">
            <a:avLst/>
          </a:prstGeom>
          <a:noFill/>
        </p:spPr>
        <p:txBody>
          <a:bodyPr wrap="none" rtlCol="0">
            <a:spAutoFit/>
          </a:bodyPr>
          <a:lstStyle/>
          <a:p>
            <a:r>
              <a:rPr lang="en-US" dirty="0"/>
              <a:t>100 </a:t>
            </a:r>
          </a:p>
          <a:p>
            <a:r>
              <a:rPr lang="en-US" dirty="0"/>
              <a:t>Ohms</a:t>
            </a:r>
          </a:p>
        </p:txBody>
      </p:sp>
      <p:sp>
        <p:nvSpPr>
          <p:cNvPr id="52" name="TextBox 51"/>
          <p:cNvSpPr txBox="1"/>
          <p:nvPr/>
        </p:nvSpPr>
        <p:spPr>
          <a:xfrm>
            <a:off x="8045887" y="3808620"/>
            <a:ext cx="622286" cy="369332"/>
          </a:xfrm>
          <a:prstGeom prst="rect">
            <a:avLst/>
          </a:prstGeom>
          <a:noFill/>
        </p:spPr>
        <p:txBody>
          <a:bodyPr wrap="none" rtlCol="0">
            <a:spAutoFit/>
          </a:bodyPr>
          <a:lstStyle/>
          <a:p>
            <a:r>
              <a:rPr lang="en-US" dirty="0"/>
              <a:t>GND</a:t>
            </a:r>
          </a:p>
        </p:txBody>
      </p:sp>
      <p:cxnSp>
        <p:nvCxnSpPr>
          <p:cNvPr id="57" name="Straight Arrow Connector 56"/>
          <p:cNvCxnSpPr/>
          <p:nvPr/>
        </p:nvCxnSpPr>
        <p:spPr>
          <a:xfrm>
            <a:off x="7016695" y="3878832"/>
            <a:ext cx="212011" cy="13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7054680" y="3809242"/>
            <a:ext cx="212011" cy="13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296200" y="3091579"/>
            <a:ext cx="1113446" cy="646331"/>
          </a:xfrm>
          <a:prstGeom prst="rect">
            <a:avLst/>
          </a:prstGeom>
          <a:noFill/>
        </p:spPr>
        <p:txBody>
          <a:bodyPr wrap="none" rtlCol="0">
            <a:spAutoFit/>
          </a:bodyPr>
          <a:lstStyle/>
          <a:p>
            <a:r>
              <a:rPr lang="en-US" dirty="0"/>
              <a:t>IR Emitter</a:t>
            </a:r>
          </a:p>
          <a:p>
            <a:endParaRPr lang="en-US" dirty="0"/>
          </a:p>
        </p:txBody>
      </p:sp>
      <p:pic>
        <p:nvPicPr>
          <p:cNvPr id="68" name="Picture 67"/>
          <p:cNvPicPr>
            <a:picLocks noChangeAspect="1"/>
          </p:cNvPicPr>
          <p:nvPr/>
        </p:nvPicPr>
        <p:blipFill>
          <a:blip r:embed="rId3"/>
          <a:stretch>
            <a:fillRect/>
          </a:stretch>
        </p:blipFill>
        <p:spPr>
          <a:xfrm>
            <a:off x="4267200" y="138806"/>
            <a:ext cx="3694526" cy="2693135"/>
          </a:xfrm>
          <a:prstGeom prst="rect">
            <a:avLst/>
          </a:prstGeom>
        </p:spPr>
      </p:pic>
      <p:sp>
        <p:nvSpPr>
          <p:cNvPr id="70" name="Rectangle 69"/>
          <p:cNvSpPr/>
          <p:nvPr/>
        </p:nvSpPr>
        <p:spPr>
          <a:xfrm>
            <a:off x="3938867" y="2839002"/>
            <a:ext cx="2175596" cy="369332"/>
          </a:xfrm>
          <a:prstGeom prst="rect">
            <a:avLst/>
          </a:prstGeom>
        </p:spPr>
        <p:txBody>
          <a:bodyPr wrap="none">
            <a:spAutoFit/>
          </a:bodyPr>
          <a:lstStyle/>
          <a:p>
            <a:r>
              <a:rPr lang="en-US" dirty="0"/>
              <a:t>R3,r2,R1,R0,C2,C1,C0</a:t>
            </a:r>
          </a:p>
        </p:txBody>
      </p:sp>
      <p:sp>
        <p:nvSpPr>
          <p:cNvPr id="71" name="Down Arrow 70"/>
          <p:cNvSpPr/>
          <p:nvPr/>
        </p:nvSpPr>
        <p:spPr>
          <a:xfrm>
            <a:off x="4843109" y="3170304"/>
            <a:ext cx="276225" cy="134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2" name="Table 71"/>
          <p:cNvGraphicFramePr>
            <a:graphicFrameLocks noGrp="1"/>
          </p:cNvGraphicFramePr>
          <p:nvPr/>
        </p:nvGraphicFramePr>
        <p:xfrm>
          <a:off x="2645663" y="4392101"/>
          <a:ext cx="6096000" cy="14833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3631695559"/>
                    </a:ext>
                  </a:extLst>
                </a:gridCol>
                <a:gridCol w="2032000">
                  <a:extLst>
                    <a:ext uri="{9D8B030D-6E8A-4147-A177-3AD203B41FA5}">
                      <a16:colId xmlns:a16="http://schemas.microsoft.com/office/drawing/2014/main" val="1374316659"/>
                    </a:ext>
                  </a:extLst>
                </a:gridCol>
                <a:gridCol w="2032000">
                  <a:extLst>
                    <a:ext uri="{9D8B030D-6E8A-4147-A177-3AD203B41FA5}">
                      <a16:colId xmlns:a16="http://schemas.microsoft.com/office/drawing/2014/main" val="309337162"/>
                    </a:ext>
                  </a:extLst>
                </a:gridCol>
              </a:tblGrid>
              <a:tr h="370840">
                <a:tc>
                  <a:txBody>
                    <a:bodyPr/>
                    <a:lstStyle/>
                    <a:p>
                      <a:r>
                        <a:rPr lang="en-US" sz="1400" dirty="0"/>
                        <a:t>1=LEFT(&lt;)</a:t>
                      </a:r>
                    </a:p>
                  </a:txBody>
                  <a:tcPr>
                    <a:solidFill>
                      <a:schemeClr val="bg1"/>
                    </a:solidFill>
                  </a:tcPr>
                </a:tc>
                <a:tc>
                  <a:txBody>
                    <a:bodyPr/>
                    <a:lstStyle/>
                    <a:p>
                      <a:r>
                        <a:rPr lang="en-US" sz="1400" dirty="0"/>
                        <a:t>2=UP (^)</a:t>
                      </a:r>
                    </a:p>
                  </a:txBody>
                  <a:tcPr>
                    <a:solidFill>
                      <a:schemeClr val="bg1"/>
                    </a:solidFill>
                  </a:tcPr>
                </a:tc>
                <a:tc>
                  <a:txBody>
                    <a:bodyPr/>
                    <a:lstStyle/>
                    <a:p>
                      <a:r>
                        <a:rPr lang="en-US" sz="1400" dirty="0"/>
                        <a:t>3=RIGHT(&gt;)</a:t>
                      </a:r>
                    </a:p>
                  </a:txBody>
                  <a:tcPr>
                    <a:solidFill>
                      <a:schemeClr val="bg1"/>
                    </a:solidFill>
                  </a:tcPr>
                </a:tc>
                <a:extLst>
                  <a:ext uri="{0D108BD9-81ED-4DB2-BD59-A6C34878D82A}">
                    <a16:rowId xmlns:a16="http://schemas.microsoft.com/office/drawing/2014/main" val="2197425163"/>
                  </a:ext>
                </a:extLst>
              </a:tr>
              <a:tr h="370840">
                <a:tc>
                  <a:txBody>
                    <a:bodyPr/>
                    <a:lstStyle/>
                    <a:p>
                      <a:r>
                        <a:rPr lang="en-US" sz="1400" dirty="0"/>
                        <a:t>4=HOME</a:t>
                      </a:r>
                    </a:p>
                  </a:txBody>
                  <a:tcPr>
                    <a:solidFill>
                      <a:schemeClr val="bg1"/>
                    </a:solidFill>
                  </a:tcPr>
                </a:tc>
                <a:tc>
                  <a:txBody>
                    <a:bodyPr/>
                    <a:lstStyle/>
                    <a:p>
                      <a:r>
                        <a:rPr lang="en-US" sz="1400" dirty="0"/>
                        <a:t>5=DOWN (V)</a:t>
                      </a:r>
                    </a:p>
                  </a:txBody>
                  <a:tcPr>
                    <a:solidFill>
                      <a:schemeClr val="bg1"/>
                    </a:solidFill>
                  </a:tcPr>
                </a:tc>
                <a:tc>
                  <a:txBody>
                    <a:bodyPr/>
                    <a:lstStyle/>
                    <a:p>
                      <a:r>
                        <a:rPr lang="en-US" sz="1400" dirty="0"/>
                        <a:t>6=OK</a:t>
                      </a:r>
                    </a:p>
                  </a:txBody>
                  <a:tcPr>
                    <a:solidFill>
                      <a:schemeClr val="bg1"/>
                    </a:solidFill>
                  </a:tcPr>
                </a:tc>
                <a:extLst>
                  <a:ext uri="{0D108BD9-81ED-4DB2-BD59-A6C34878D82A}">
                    <a16:rowId xmlns:a16="http://schemas.microsoft.com/office/drawing/2014/main" val="118525238"/>
                  </a:ext>
                </a:extLst>
              </a:tr>
              <a:tr h="370840">
                <a:tc>
                  <a:txBody>
                    <a:bodyPr/>
                    <a:lstStyle/>
                    <a:p>
                      <a:r>
                        <a:rPr lang="en-US" sz="1400" dirty="0"/>
                        <a:t>7=PLAY </a:t>
                      </a:r>
                    </a:p>
                  </a:txBody>
                  <a:tcPr>
                    <a:solidFill>
                      <a:schemeClr val="bg1"/>
                    </a:solidFill>
                  </a:tcPr>
                </a:tc>
                <a:tc>
                  <a:txBody>
                    <a:bodyPr/>
                    <a:lstStyle/>
                    <a:p>
                      <a:r>
                        <a:rPr lang="en-US" sz="1400" dirty="0"/>
                        <a:t>8=RET(return)</a:t>
                      </a:r>
                    </a:p>
                  </a:txBody>
                  <a:tcPr>
                    <a:solidFill>
                      <a:schemeClr val="bg1"/>
                    </a:solidFill>
                  </a:tcPr>
                </a:tc>
                <a:tc>
                  <a:txBody>
                    <a:bodyPr/>
                    <a:lstStyle/>
                    <a:p>
                      <a:r>
                        <a:rPr lang="en-US" sz="1400" dirty="0"/>
                        <a:t>9=INFO(</a:t>
                      </a:r>
                      <a:r>
                        <a:rPr lang="en-US" sz="1400" dirty="0" err="1"/>
                        <a:t>rmation</a:t>
                      </a:r>
                      <a:r>
                        <a:rPr lang="en-US" sz="1400" dirty="0"/>
                        <a:t>)</a:t>
                      </a:r>
                    </a:p>
                  </a:txBody>
                  <a:tcPr>
                    <a:solidFill>
                      <a:schemeClr val="bg1"/>
                    </a:solidFill>
                  </a:tcPr>
                </a:tc>
                <a:extLst>
                  <a:ext uri="{0D108BD9-81ED-4DB2-BD59-A6C34878D82A}">
                    <a16:rowId xmlns:a16="http://schemas.microsoft.com/office/drawing/2014/main" val="1793590241"/>
                  </a:ext>
                </a:extLst>
              </a:tr>
              <a:tr h="370840">
                <a:tc>
                  <a:txBody>
                    <a:bodyPr/>
                    <a:lstStyle/>
                    <a:p>
                      <a:r>
                        <a:rPr lang="en-US" sz="1400" dirty="0"/>
                        <a:t>*=STROP</a:t>
                      </a:r>
                    </a:p>
                  </a:txBody>
                  <a:tcPr>
                    <a:solidFill>
                      <a:schemeClr val="bg1"/>
                    </a:solidFill>
                  </a:tcPr>
                </a:tc>
                <a:tc>
                  <a:txBody>
                    <a:bodyPr/>
                    <a:lstStyle/>
                    <a:p>
                      <a:r>
                        <a:rPr lang="en-US" sz="1400" dirty="0"/>
                        <a:t>0=REW(backward)</a:t>
                      </a:r>
                    </a:p>
                  </a:txBody>
                  <a:tcPr>
                    <a:solidFill>
                      <a:schemeClr val="bg1"/>
                    </a:solidFill>
                  </a:tcPr>
                </a:tc>
                <a:tc>
                  <a:txBody>
                    <a:bodyPr/>
                    <a:lstStyle/>
                    <a:p>
                      <a:r>
                        <a:rPr lang="en-US" sz="1400" dirty="0"/>
                        <a:t>#&gt;&gt;FFW(forward)</a:t>
                      </a:r>
                    </a:p>
                  </a:txBody>
                  <a:tcPr>
                    <a:solidFill>
                      <a:schemeClr val="bg1"/>
                    </a:solidFill>
                  </a:tcPr>
                </a:tc>
                <a:extLst>
                  <a:ext uri="{0D108BD9-81ED-4DB2-BD59-A6C34878D82A}">
                    <a16:rowId xmlns:a16="http://schemas.microsoft.com/office/drawing/2014/main" val="3022560440"/>
                  </a:ext>
                </a:extLst>
              </a:tr>
            </a:tbl>
          </a:graphicData>
        </a:graphic>
      </p:graphicFrame>
      <p:sp>
        <p:nvSpPr>
          <p:cNvPr id="73" name="TextBox 72"/>
          <p:cNvSpPr txBox="1"/>
          <p:nvPr/>
        </p:nvSpPr>
        <p:spPr>
          <a:xfrm>
            <a:off x="6128309" y="3414744"/>
            <a:ext cx="595036" cy="646331"/>
          </a:xfrm>
          <a:prstGeom prst="rect">
            <a:avLst/>
          </a:prstGeom>
          <a:noFill/>
        </p:spPr>
        <p:txBody>
          <a:bodyPr wrap="none" rtlCol="0">
            <a:spAutoFit/>
          </a:bodyPr>
          <a:lstStyle/>
          <a:p>
            <a:r>
              <a:rPr lang="en-US" dirty="0"/>
              <a:t>Pin3</a:t>
            </a:r>
          </a:p>
          <a:p>
            <a:endParaRPr lang="en-US" dirty="0"/>
          </a:p>
        </p:txBody>
      </p:sp>
      <p:sp>
        <p:nvSpPr>
          <p:cNvPr id="75" name="Rectangle 74"/>
          <p:cNvSpPr/>
          <p:nvPr/>
        </p:nvSpPr>
        <p:spPr>
          <a:xfrm>
            <a:off x="3790950" y="3334370"/>
            <a:ext cx="2851644" cy="9614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p:cNvCxnSpPr/>
          <p:nvPr/>
        </p:nvCxnSpPr>
        <p:spPr>
          <a:xfrm>
            <a:off x="6642594" y="3567328"/>
            <a:ext cx="2916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Isosceles Triangle 77"/>
          <p:cNvSpPr/>
          <p:nvPr/>
        </p:nvSpPr>
        <p:spPr>
          <a:xfrm rot="5400000">
            <a:off x="6864568" y="3367698"/>
            <a:ext cx="463921" cy="31949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7270130" y="3343675"/>
            <a:ext cx="6402" cy="412719"/>
          </a:xfrm>
          <a:prstGeom prst="line">
            <a:avLst/>
          </a:prstGeom>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7505757" y="3443536"/>
            <a:ext cx="513699" cy="1846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a:stCxn id="78" idx="0"/>
            <a:endCxn id="82" idx="1"/>
          </p:cNvCxnSpPr>
          <p:nvPr/>
        </p:nvCxnSpPr>
        <p:spPr>
          <a:xfrm>
            <a:off x="7256276" y="3527446"/>
            <a:ext cx="249481" cy="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Freeform 85"/>
          <p:cNvSpPr/>
          <p:nvPr/>
        </p:nvSpPr>
        <p:spPr>
          <a:xfrm>
            <a:off x="8009030" y="3542827"/>
            <a:ext cx="295275" cy="238125"/>
          </a:xfrm>
          <a:custGeom>
            <a:avLst/>
            <a:gdLst>
              <a:gd name="connsiteX0" fmla="*/ 0 w 295275"/>
              <a:gd name="connsiteY0" fmla="*/ 0 h 238125"/>
              <a:gd name="connsiteX1" fmla="*/ 295275 w 295275"/>
              <a:gd name="connsiteY1" fmla="*/ 0 h 238125"/>
              <a:gd name="connsiteX2" fmla="*/ 295275 w 295275"/>
              <a:gd name="connsiteY2" fmla="*/ 238125 h 238125"/>
            </a:gdLst>
            <a:ahLst/>
            <a:cxnLst>
              <a:cxn ang="0">
                <a:pos x="connsiteX0" y="connsiteY0"/>
              </a:cxn>
              <a:cxn ang="0">
                <a:pos x="connsiteX1" y="connsiteY1"/>
              </a:cxn>
              <a:cxn ang="0">
                <a:pos x="connsiteX2" y="connsiteY2"/>
              </a:cxn>
            </a:cxnLst>
            <a:rect l="l" t="t" r="r" b="b"/>
            <a:pathLst>
              <a:path w="295275" h="238125">
                <a:moveTo>
                  <a:pt x="0" y="0"/>
                </a:moveTo>
                <a:lnTo>
                  <a:pt x="295275" y="0"/>
                </a:lnTo>
                <a:lnTo>
                  <a:pt x="295275" y="238125"/>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4706852" y="3699504"/>
            <a:ext cx="934936" cy="369332"/>
          </a:xfrm>
          <a:prstGeom prst="rect">
            <a:avLst/>
          </a:prstGeom>
          <a:noFill/>
        </p:spPr>
        <p:txBody>
          <a:bodyPr wrap="none" rtlCol="0">
            <a:spAutoFit/>
          </a:bodyPr>
          <a:lstStyle/>
          <a:p>
            <a:r>
              <a:rPr lang="en-US" dirty="0"/>
              <a:t>Arduino</a:t>
            </a:r>
          </a:p>
        </p:txBody>
      </p:sp>
    </p:spTree>
    <p:extLst>
      <p:ext uri="{BB962C8B-B14F-4D97-AF65-F5344CB8AC3E}">
        <p14:creationId xmlns:p14="http://schemas.microsoft.com/office/powerpoint/2010/main" val="245736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breadboard</a:t>
            </a:r>
          </a:p>
        </p:txBody>
      </p:sp>
      <p:sp>
        <p:nvSpPr>
          <p:cNvPr id="3" name="Content Placeholder 2"/>
          <p:cNvSpPr>
            <a:spLocks noGrp="1"/>
          </p:cNvSpPr>
          <p:nvPr>
            <p:ph idx="1"/>
          </p:nvPr>
        </p:nvSpPr>
        <p:spPr/>
        <p:txBody>
          <a:bodyPr/>
          <a:lstStyle/>
          <a:p>
            <a:r>
              <a:rPr lang="en-US" dirty="0"/>
              <a:t> </a:t>
            </a:r>
            <a:r>
              <a:rPr lang="en-US" dirty="0">
                <a:hlinkClick r:id="rId2"/>
              </a:rPr>
              <a:t>https://learn.sparkfun.com/tutorials/how-to-use-a-breadboard/all</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643363"/>
            <a:ext cx="57150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78647" y="2285001"/>
            <a:ext cx="2353465" cy="369332"/>
          </a:xfrm>
          <a:prstGeom prst="rect">
            <a:avLst/>
          </a:prstGeom>
          <a:noFill/>
          <a:ln>
            <a:solidFill>
              <a:schemeClr val="accent1"/>
            </a:solidFill>
          </a:ln>
        </p:spPr>
        <p:txBody>
          <a:bodyPr wrap="none" rtlCol="0">
            <a:spAutoFit/>
          </a:bodyPr>
          <a:lstStyle/>
          <a:p>
            <a:r>
              <a:rPr lang="en-US" dirty="0"/>
              <a:t>Connected horizontally</a:t>
            </a:r>
          </a:p>
        </p:txBody>
      </p:sp>
      <p:cxnSp>
        <p:nvCxnSpPr>
          <p:cNvPr id="8" name="Straight Arrow Connector 7"/>
          <p:cNvCxnSpPr/>
          <p:nvPr/>
        </p:nvCxnSpPr>
        <p:spPr>
          <a:xfrm flipH="1">
            <a:off x="5469622" y="2597361"/>
            <a:ext cx="364921" cy="43106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283354" y="2837201"/>
            <a:ext cx="362126" cy="2667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45479" y="2654333"/>
            <a:ext cx="2350643" cy="369332"/>
          </a:xfrm>
          <a:prstGeom prst="rect">
            <a:avLst/>
          </a:prstGeom>
          <a:noFill/>
          <a:ln>
            <a:solidFill>
              <a:schemeClr val="accent1"/>
            </a:solidFill>
          </a:ln>
        </p:spPr>
        <p:txBody>
          <a:bodyPr wrap="none" rtlCol="0">
            <a:spAutoFit/>
          </a:bodyPr>
          <a:lstStyle/>
          <a:p>
            <a:r>
              <a:rPr lang="en-US" dirty="0"/>
              <a:t>Connected horizontally</a:t>
            </a:r>
          </a:p>
        </p:txBody>
      </p:sp>
      <p:sp>
        <p:nvSpPr>
          <p:cNvPr id="14" name="Rectangle 13"/>
          <p:cNvSpPr/>
          <p:nvPr/>
        </p:nvSpPr>
        <p:spPr>
          <a:xfrm>
            <a:off x="415254" y="2643364"/>
            <a:ext cx="2441199" cy="369332"/>
          </a:xfrm>
          <a:prstGeom prst="rect">
            <a:avLst/>
          </a:prstGeom>
          <a:ln>
            <a:solidFill>
              <a:schemeClr val="accent1"/>
            </a:solidFill>
          </a:ln>
        </p:spPr>
        <p:txBody>
          <a:bodyPr wrap="square">
            <a:spAutoFit/>
          </a:bodyPr>
          <a:lstStyle/>
          <a:p>
            <a:r>
              <a:rPr lang="en-US" dirty="0"/>
              <a:t>Connected horizontally</a:t>
            </a:r>
          </a:p>
        </p:txBody>
      </p:sp>
      <p:cxnSp>
        <p:nvCxnSpPr>
          <p:cNvPr id="16" name="Straight Arrow Connector 15"/>
          <p:cNvCxnSpPr/>
          <p:nvPr/>
        </p:nvCxnSpPr>
        <p:spPr>
          <a:xfrm>
            <a:off x="2701255" y="2837201"/>
            <a:ext cx="155198" cy="28412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9508" y="6140741"/>
            <a:ext cx="2095189" cy="369332"/>
          </a:xfrm>
          <a:prstGeom prst="rect">
            <a:avLst/>
          </a:prstGeom>
          <a:noFill/>
          <a:ln>
            <a:solidFill>
              <a:schemeClr val="accent1"/>
            </a:solidFill>
          </a:ln>
        </p:spPr>
        <p:txBody>
          <a:bodyPr wrap="none" rtlCol="0">
            <a:spAutoFit/>
          </a:bodyPr>
          <a:lstStyle/>
          <a:p>
            <a:r>
              <a:rPr lang="en-US" dirty="0"/>
              <a:t>Connected vertically</a:t>
            </a:r>
          </a:p>
        </p:txBody>
      </p:sp>
      <p:cxnSp>
        <p:nvCxnSpPr>
          <p:cNvPr id="19" name="Straight Arrow Connector 18"/>
          <p:cNvCxnSpPr/>
          <p:nvPr/>
        </p:nvCxnSpPr>
        <p:spPr>
          <a:xfrm flipV="1">
            <a:off x="1434517" y="4177717"/>
            <a:ext cx="813733" cy="208047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46246" y="4330118"/>
            <a:ext cx="594589" cy="192807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604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5276"/>
            <a:ext cx="6562725" cy="1395414"/>
          </a:xfrm>
        </p:spPr>
        <p:txBody>
          <a:bodyPr>
            <a:normAutofit fontScale="90000"/>
          </a:bodyPr>
          <a:lstStyle/>
          <a:p>
            <a:r>
              <a:rPr lang="en-US" dirty="0"/>
              <a:t>Test 19d: combine IR receiver, keypad for TV box control</a:t>
            </a:r>
          </a:p>
        </p:txBody>
      </p:sp>
      <p:sp>
        <p:nvSpPr>
          <p:cNvPr id="3" name="Content Placeholder 2"/>
          <p:cNvSpPr>
            <a:spLocks noGrp="1"/>
          </p:cNvSpPr>
          <p:nvPr>
            <p:ph idx="1"/>
          </p:nvPr>
        </p:nvSpPr>
        <p:spPr/>
        <p:txBody>
          <a:bodyPr>
            <a:normAutofit fontScale="25000" lnSpcReduction="20000"/>
          </a:bodyPr>
          <a:lstStyle/>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endParaRPr lang="en-US" dirty="0"/>
          </a:p>
          <a:p>
            <a:r>
              <a:rPr lang="en-US" dirty="0"/>
              <a:t>//////////////for keypad /////////////////////////////</a:t>
            </a:r>
          </a:p>
          <a:p>
            <a:r>
              <a:rPr lang="en-US" dirty="0"/>
              <a:t>//&lt;script </a:t>
            </a:r>
            <a:r>
              <a:rPr lang="en-US" dirty="0" err="1"/>
              <a:t>src</a:t>
            </a:r>
            <a:r>
              <a:rPr lang="en-US" dirty="0"/>
              <a:t>="https://gist.github.com/francis2110/f04237b04c94218028e3.js"&gt;&lt;/script&gt;</a:t>
            </a:r>
          </a:p>
          <a:p>
            <a:r>
              <a:rPr lang="en-US" dirty="0"/>
              <a:t>//https://gist.github.com/francis2110/f04237b04c94218028e3</a:t>
            </a:r>
          </a:p>
          <a:p>
            <a:r>
              <a:rPr lang="en-US" dirty="0"/>
              <a:t>//application for send infrared codes to LG </a:t>
            </a:r>
            <a:r>
              <a:rPr lang="en-US" dirty="0" err="1"/>
              <a:t>tv</a:t>
            </a:r>
            <a:r>
              <a:rPr lang="en-US" dirty="0"/>
              <a:t> with </a:t>
            </a:r>
            <a:r>
              <a:rPr lang="en-US" dirty="0" err="1"/>
              <a:t>arduino</a:t>
            </a:r>
            <a:endParaRPr lang="en-US" dirty="0"/>
          </a:p>
          <a:p>
            <a:r>
              <a:rPr lang="en-US" dirty="0"/>
              <a:t>//</a:t>
            </a:r>
            <a:r>
              <a:rPr lang="en-US" dirty="0" err="1"/>
              <a:t>irEmitterApp</a:t>
            </a:r>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a:t>
            </a:r>
            <a:r>
              <a:rPr lang="en-US" dirty="0" err="1"/>
              <a:t>tv</a:t>
            </a:r>
            <a:r>
              <a:rPr lang="en-US" dirty="0"/>
              <a:t> super box, NEC: FB0058A7 (32 bits)</a:t>
            </a:r>
          </a:p>
          <a:p>
            <a:r>
              <a:rPr lang="en-US" dirty="0"/>
              <a:t>#define UP    0xFB0058A7</a:t>
            </a:r>
          </a:p>
          <a:p>
            <a:r>
              <a:rPr lang="en-US" dirty="0"/>
              <a:t>#define LEFT  0xFB00E21D</a:t>
            </a:r>
          </a:p>
          <a:p>
            <a:r>
              <a:rPr lang="en-US" dirty="0"/>
              <a:t>#define RIGHT 0xFB00E01F</a:t>
            </a:r>
          </a:p>
          <a:p>
            <a:r>
              <a:rPr lang="en-US" dirty="0"/>
              <a:t>#define DOWN  0xFB0012ED</a:t>
            </a:r>
          </a:p>
          <a:p>
            <a:r>
              <a:rPr lang="en-US" dirty="0"/>
              <a:t>#define OK    0xFB00609F</a:t>
            </a:r>
          </a:p>
          <a:p>
            <a:endParaRPr lang="en-US" dirty="0"/>
          </a:p>
          <a:p>
            <a:r>
              <a:rPr lang="en-US" dirty="0"/>
              <a:t>#define POWER  0xFB0038C7</a:t>
            </a:r>
          </a:p>
          <a:p>
            <a:r>
              <a:rPr lang="en-US" dirty="0"/>
              <a:t>#define TV_VOD 0xFB0020DF</a:t>
            </a:r>
          </a:p>
          <a:p>
            <a:endParaRPr lang="en-US" dirty="0"/>
          </a:p>
          <a:p>
            <a:r>
              <a:rPr lang="en-US" dirty="0"/>
              <a:t>#define HOME    0xFB0050AF</a:t>
            </a:r>
          </a:p>
          <a:p>
            <a:r>
              <a:rPr lang="en-US" dirty="0"/>
              <a:t>#define RET     0xFB00926D</a:t>
            </a:r>
          </a:p>
          <a:p>
            <a:r>
              <a:rPr lang="en-US" dirty="0"/>
              <a:t>#define INFO_   0xFB0018E7</a:t>
            </a:r>
          </a:p>
          <a:p>
            <a:endParaRPr lang="en-US" dirty="0"/>
          </a:p>
          <a:p>
            <a:r>
              <a:rPr lang="en-US" dirty="0"/>
              <a:t>#define PLAY 0xFB00807F</a:t>
            </a:r>
          </a:p>
          <a:p>
            <a:r>
              <a:rPr lang="en-US" dirty="0"/>
              <a:t>#define STOP 0xFB00FA05</a:t>
            </a:r>
          </a:p>
          <a:p>
            <a:r>
              <a:rPr lang="en-US" dirty="0"/>
              <a:t>#define REW  0xFB009867</a:t>
            </a:r>
          </a:p>
          <a:p>
            <a:r>
              <a:rPr lang="en-US" dirty="0"/>
              <a:t>#define FFW  0xFB001AE5</a:t>
            </a:r>
          </a:p>
          <a:p>
            <a:endParaRPr lang="en-US" dirty="0"/>
          </a:p>
          <a:p>
            <a:r>
              <a:rPr lang="en-US" dirty="0"/>
              <a:t>#define SILENT     0xFB003AC5</a:t>
            </a:r>
          </a:p>
          <a:p>
            <a:r>
              <a:rPr lang="en-US" dirty="0"/>
              <a:t>#define BACK_SPACE 0xFB0008F7</a:t>
            </a:r>
          </a:p>
          <a:p>
            <a:endParaRPr lang="en-US" dirty="0"/>
          </a:p>
          <a:p>
            <a:r>
              <a:rPr lang="en-US" dirty="0"/>
              <a:t>#define KEY0 0xFB0030CF</a:t>
            </a:r>
          </a:p>
          <a:p>
            <a:r>
              <a:rPr lang="en-US" dirty="0"/>
              <a:t>#define KEY1 0xFB002AD5</a:t>
            </a:r>
          </a:p>
          <a:p>
            <a:r>
              <a:rPr lang="en-US" dirty="0"/>
              <a:t>#define KEY2 0xFB006897</a:t>
            </a:r>
          </a:p>
          <a:p>
            <a:r>
              <a:rPr lang="en-US" dirty="0"/>
              <a:t>#define KEY3 0xFB00A857</a:t>
            </a:r>
          </a:p>
          <a:p>
            <a:r>
              <a:rPr lang="en-US" dirty="0"/>
              <a:t>#define KEY4 0xFB000AF5</a:t>
            </a:r>
          </a:p>
          <a:p>
            <a:r>
              <a:rPr lang="en-US" dirty="0"/>
              <a:t>#define KEY5 0xFB0048B7</a:t>
            </a:r>
          </a:p>
          <a:p>
            <a:r>
              <a:rPr lang="en-US" dirty="0"/>
              <a:t>#define KEY6 0xFB008877</a:t>
            </a:r>
          </a:p>
          <a:p>
            <a:r>
              <a:rPr lang="en-US" dirty="0"/>
              <a:t>#define KEY7 0xFB0032CD</a:t>
            </a:r>
          </a:p>
          <a:p>
            <a:r>
              <a:rPr lang="en-US" dirty="0"/>
              <a:t>#define KEY8 0xFB00708F</a:t>
            </a:r>
          </a:p>
          <a:p>
            <a:r>
              <a:rPr lang="en-US" dirty="0"/>
              <a:t>#define KEY9 0xFB00B04F</a:t>
            </a:r>
          </a:p>
          <a:p>
            <a:endParaRPr lang="en-US" dirty="0"/>
          </a:p>
          <a:p>
            <a:r>
              <a:rPr lang="en-US" dirty="0"/>
              <a:t>static </a:t>
            </a:r>
            <a:r>
              <a:rPr lang="en-US" dirty="0" err="1"/>
              <a:t>int</a:t>
            </a:r>
            <a:r>
              <a:rPr lang="en-US" dirty="0"/>
              <a:t> cero = 0;</a:t>
            </a:r>
          </a:p>
          <a:p>
            <a:r>
              <a:rPr lang="en-US" dirty="0"/>
              <a:t>long unsigned </a:t>
            </a:r>
            <a:r>
              <a:rPr lang="en-US" dirty="0" err="1"/>
              <a:t>int</a:t>
            </a:r>
            <a:r>
              <a:rPr lang="en-US" dirty="0"/>
              <a:t> </a:t>
            </a:r>
            <a:r>
              <a:rPr lang="en-US" dirty="0" err="1"/>
              <a:t>irCode</a:t>
            </a:r>
            <a:r>
              <a:rPr lang="en-US" dirty="0"/>
              <a:t>;</a:t>
            </a:r>
          </a:p>
          <a:p>
            <a:endParaRPr lang="en-US" dirty="0"/>
          </a:p>
          <a:p>
            <a:r>
              <a:rPr lang="en-US" dirty="0" err="1"/>
              <a:t>int</a:t>
            </a:r>
            <a:r>
              <a:rPr lang="en-US" dirty="0"/>
              <a:t> </a:t>
            </a:r>
            <a:r>
              <a:rPr lang="en-US" dirty="0" err="1"/>
              <a:t>cmdReceived</a:t>
            </a:r>
            <a:r>
              <a:rPr lang="en-US" dirty="0"/>
              <a:t>;</a:t>
            </a:r>
          </a:p>
          <a:p>
            <a:endParaRPr lang="en-US" dirty="0"/>
          </a:p>
          <a:p>
            <a:endParaRPr lang="en-US" dirty="0"/>
          </a:p>
          <a:p>
            <a:r>
              <a:rPr lang="en-US" dirty="0"/>
              <a:t>//////////////for keypad /////////////////////////////</a:t>
            </a:r>
          </a:p>
          <a:p>
            <a:r>
              <a:rPr lang="en-US" dirty="0"/>
              <a:t>#include &lt;</a:t>
            </a:r>
            <a:r>
              <a:rPr lang="en-US" dirty="0" err="1"/>
              <a:t>Keypad.h</a:t>
            </a:r>
            <a:r>
              <a:rPr lang="en-US" dirty="0"/>
              <a:t>&gt; //keypad by mark </a:t>
            </a:r>
            <a:r>
              <a:rPr lang="en-US" dirty="0" err="1"/>
              <a:t>standley</a:t>
            </a:r>
            <a:endParaRPr lang="en-US" dirty="0"/>
          </a:p>
          <a:p>
            <a:r>
              <a:rPr lang="en-US" dirty="0" err="1"/>
              <a:t>const</a:t>
            </a:r>
            <a:r>
              <a:rPr lang="en-US" dirty="0"/>
              <a:t> byte ROWS = 4; // Four rows</a:t>
            </a:r>
          </a:p>
          <a:p>
            <a:r>
              <a:rPr lang="en-US" dirty="0" err="1"/>
              <a:t>const</a:t>
            </a:r>
            <a:r>
              <a:rPr lang="en-US" dirty="0"/>
              <a:t> byte COLS = 3; // Three columns</a:t>
            </a:r>
          </a:p>
          <a:p>
            <a:r>
              <a:rPr lang="en-US" dirty="0"/>
              <a:t>// Define the </a:t>
            </a:r>
            <a:r>
              <a:rPr lang="en-US" dirty="0" err="1"/>
              <a:t>Keymap</a:t>
            </a:r>
            <a:endParaRPr lang="en-US" dirty="0"/>
          </a:p>
          <a:p>
            <a:r>
              <a:rPr lang="en-US" dirty="0"/>
              <a:t>char keys[ROWS][COLS] = {</a:t>
            </a:r>
          </a:p>
          <a:p>
            <a:r>
              <a:rPr lang="en-US" dirty="0"/>
              <a:t>  {'1', '2', '3'},</a:t>
            </a:r>
          </a:p>
          <a:p>
            <a:r>
              <a:rPr lang="en-US" dirty="0"/>
              <a:t>  {'4', '5', '6'},</a:t>
            </a:r>
          </a:p>
          <a:p>
            <a:r>
              <a:rPr lang="en-US" dirty="0"/>
              <a:t>  {'7', '8', '9'},</a:t>
            </a:r>
          </a:p>
          <a:p>
            <a:r>
              <a:rPr lang="en-US" dirty="0"/>
              <a:t>  {'*', '0', '#'}</a:t>
            </a:r>
          </a:p>
          <a:p>
            <a:r>
              <a:rPr lang="en-US" dirty="0"/>
              <a:t>};</a:t>
            </a:r>
          </a:p>
          <a:p>
            <a:r>
              <a:rPr lang="en-US" dirty="0"/>
              <a:t>// Connect keypad ROW0, ROW1, ROW2 and ROW3 to these Arduino pins.</a:t>
            </a:r>
          </a:p>
          <a:p>
            <a:r>
              <a:rPr lang="en-US" dirty="0"/>
              <a:t>byte </a:t>
            </a:r>
            <a:r>
              <a:rPr lang="en-US" dirty="0" err="1"/>
              <a:t>rowPins</a:t>
            </a:r>
            <a:r>
              <a:rPr lang="en-US" dirty="0"/>
              <a:t>[ROWS] = { 9, 8, 7, 6 };</a:t>
            </a:r>
          </a:p>
          <a:p>
            <a:r>
              <a:rPr lang="en-US" dirty="0"/>
              <a:t>//byte </a:t>
            </a:r>
            <a:r>
              <a:rPr lang="en-US" dirty="0" err="1"/>
              <a:t>rowPins</a:t>
            </a:r>
            <a:r>
              <a:rPr lang="en-US" dirty="0"/>
              <a:t>[ROWS] = { 5, 4, 3, 2 };</a:t>
            </a:r>
          </a:p>
          <a:p>
            <a:r>
              <a:rPr lang="en-US" dirty="0"/>
              <a:t>// Connect keypad COL0, COL1 and COL2 to these Arduino pins.</a:t>
            </a:r>
          </a:p>
          <a:p>
            <a:r>
              <a:rPr lang="en-US" dirty="0"/>
              <a:t>byte </a:t>
            </a:r>
            <a:r>
              <a:rPr lang="en-US" dirty="0" err="1"/>
              <a:t>colPins</a:t>
            </a:r>
            <a:r>
              <a:rPr lang="en-US" dirty="0"/>
              <a:t>[COLS] = { 12, 11, 10 };</a:t>
            </a:r>
          </a:p>
          <a:p>
            <a:r>
              <a:rPr lang="en-US" dirty="0"/>
              <a:t>//byte </a:t>
            </a:r>
            <a:r>
              <a:rPr lang="en-US" dirty="0" err="1"/>
              <a:t>colPins</a:t>
            </a:r>
            <a:r>
              <a:rPr lang="en-US" dirty="0"/>
              <a:t>[COLS] = { 8, 7, 6};</a:t>
            </a:r>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r>
              <a:rPr lang="en-US" dirty="0"/>
              <a:t>#define </a:t>
            </a:r>
            <a:r>
              <a:rPr lang="en-US" dirty="0" err="1"/>
              <a:t>ledpin</a:t>
            </a:r>
            <a:r>
              <a:rPr lang="en-US" dirty="0"/>
              <a:t> 13</a:t>
            </a:r>
          </a:p>
          <a:p>
            <a:endParaRPr lang="en-US" dirty="0"/>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IRremote.h</a:t>
            </a:r>
            <a:r>
              <a:rPr lang="en-US" dirty="0"/>
              <a:t>&gt;</a:t>
            </a:r>
          </a:p>
          <a:p>
            <a:r>
              <a:rPr lang="en-US" dirty="0"/>
              <a:t>//</a:t>
            </a:r>
            <a:r>
              <a:rPr lang="en-US" dirty="0" err="1"/>
              <a:t>IRsend</a:t>
            </a:r>
            <a:r>
              <a:rPr lang="en-US" dirty="0"/>
              <a:t> </a:t>
            </a:r>
            <a:r>
              <a:rPr lang="en-US" dirty="0" err="1"/>
              <a:t>irsend</a:t>
            </a:r>
            <a:r>
              <a:rPr lang="en-US" dirty="0"/>
              <a:t>;</a:t>
            </a:r>
          </a:p>
          <a:p>
            <a:endParaRPr lang="en-US" dirty="0"/>
          </a:p>
          <a:p>
            <a:r>
              <a:rPr lang="en-US" dirty="0"/>
              <a:t>/// the black remote controls: 17 </a:t>
            </a:r>
            <a:r>
              <a:rPr lang="en-US" dirty="0" err="1"/>
              <a:t>kets</a:t>
            </a:r>
            <a:endParaRPr lang="en-US" dirty="0"/>
          </a:p>
          <a:p>
            <a:r>
              <a:rPr lang="en-US" dirty="0"/>
              <a:t>#define B_01 0xFFA25D</a:t>
            </a:r>
          </a:p>
          <a:p>
            <a:r>
              <a:rPr lang="en-US" dirty="0"/>
              <a:t>#define B_02 0xFF629D</a:t>
            </a:r>
          </a:p>
          <a:p>
            <a:r>
              <a:rPr lang="en-US" dirty="0"/>
              <a:t>#define B_03 0xFFE21D</a:t>
            </a:r>
          </a:p>
          <a:p>
            <a:r>
              <a:rPr lang="en-US" dirty="0"/>
              <a:t>#define B_04 0xFF22DD</a:t>
            </a:r>
          </a:p>
          <a:p>
            <a:r>
              <a:rPr lang="en-US" dirty="0"/>
              <a:t>#define B_05 0xFF02FD</a:t>
            </a:r>
          </a:p>
          <a:p>
            <a:r>
              <a:rPr lang="en-US" dirty="0"/>
              <a:t>#define B_06 0xFFC23D</a:t>
            </a:r>
          </a:p>
          <a:p>
            <a:r>
              <a:rPr lang="en-US" dirty="0"/>
              <a:t>#define B_07 0xFFE01F</a:t>
            </a:r>
          </a:p>
          <a:p>
            <a:r>
              <a:rPr lang="en-US" dirty="0"/>
              <a:t>#define B_08 0xFFA857</a:t>
            </a:r>
          </a:p>
          <a:p>
            <a:r>
              <a:rPr lang="en-US" dirty="0"/>
              <a:t>#define B_09 0xFF906F</a:t>
            </a:r>
          </a:p>
          <a:p>
            <a:r>
              <a:rPr lang="en-US" dirty="0"/>
              <a:t>#define B_00 0xFF9867</a:t>
            </a:r>
          </a:p>
          <a:p>
            <a:r>
              <a:rPr lang="en-US" dirty="0"/>
              <a:t>#define B_STAR  0xFF6897</a:t>
            </a:r>
          </a:p>
          <a:p>
            <a:r>
              <a:rPr lang="en-US" dirty="0"/>
              <a:t>#define B_HASH  0xFFB04F</a:t>
            </a:r>
          </a:p>
          <a:p>
            <a:endParaRPr lang="en-US" dirty="0"/>
          </a:p>
          <a:p>
            <a:r>
              <a:rPr lang="en-US" dirty="0"/>
              <a:t>#define B_LEFT  0xFF10EF</a:t>
            </a:r>
          </a:p>
          <a:p>
            <a:r>
              <a:rPr lang="en-US" dirty="0"/>
              <a:t>#define B_RIGHT 0xFF5AA5</a:t>
            </a:r>
          </a:p>
          <a:p>
            <a:r>
              <a:rPr lang="en-US" dirty="0"/>
              <a:t>#define B_UP    0xFF18E7</a:t>
            </a:r>
          </a:p>
          <a:p>
            <a:r>
              <a:rPr lang="en-US" dirty="0"/>
              <a:t>#define B_DOWN  0xFF4AB5</a:t>
            </a:r>
          </a:p>
          <a:p>
            <a:r>
              <a:rPr lang="en-US" dirty="0"/>
              <a:t>#define B_OK    0xFF38C7</a:t>
            </a:r>
          </a:p>
          <a:p>
            <a:endParaRPr lang="en-US" dirty="0"/>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MTS_PLAY 0xFB00807F</a:t>
            </a:r>
          </a:p>
          <a:p>
            <a:r>
              <a:rPr lang="en-US" dirty="0"/>
              <a:t>#define MTS_STOP 0xFB00FA05</a:t>
            </a:r>
          </a:p>
          <a:p>
            <a:r>
              <a:rPr lang="en-US" dirty="0"/>
              <a:t>#define MTS_REW  0xFB009867</a:t>
            </a:r>
          </a:p>
          <a:p>
            <a:r>
              <a:rPr lang="en-US" dirty="0"/>
              <a:t>#define MTS_FFW  0xFB001AE5</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r>
              <a:rPr lang="en-US" dirty="0"/>
              <a:t>/////////////////////////////////////////////////</a:t>
            </a:r>
          </a:p>
          <a:p>
            <a:r>
              <a:rPr lang="en-US" dirty="0" err="1"/>
              <a:t>int</a:t>
            </a:r>
            <a:r>
              <a:rPr lang="en-US" dirty="0"/>
              <a:t> RECV_PIN = 5 ; //11;</a:t>
            </a:r>
          </a:p>
          <a:p>
            <a:r>
              <a:rPr lang="en-US" dirty="0"/>
              <a:t>//</a:t>
            </a:r>
            <a:r>
              <a:rPr lang="en-US" dirty="0" err="1"/>
              <a:t>int</a:t>
            </a:r>
            <a:r>
              <a:rPr lang="en-US" dirty="0"/>
              <a:t> RELAY_PIN = 4;</a:t>
            </a:r>
          </a:p>
          <a:p>
            <a:endParaRPr lang="en-US" dirty="0"/>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endParaRPr lang="en-US" dirty="0"/>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send_code_to_TV</a:t>
            </a:r>
            <a:r>
              <a:rPr lang="en-US" dirty="0"/>
              <a:t>( long unsigned </a:t>
            </a:r>
            <a:r>
              <a:rPr lang="en-US" dirty="0" err="1"/>
              <a:t>int</a:t>
            </a:r>
            <a:r>
              <a:rPr lang="en-US" dirty="0"/>
              <a:t> </a:t>
            </a:r>
            <a:r>
              <a:rPr lang="en-US" dirty="0" err="1"/>
              <a:t>irCode_recieved</a:t>
            </a:r>
            <a:r>
              <a:rPr lang="en-US" dirty="0"/>
              <a:t>)</a:t>
            </a:r>
          </a:p>
          <a:p>
            <a:r>
              <a:rPr lang="en-US" dirty="0"/>
              <a:t>{</a:t>
            </a:r>
          </a:p>
          <a:p>
            <a:r>
              <a:rPr lang="en-US" dirty="0"/>
              <a:t>  switch (</a:t>
            </a:r>
            <a:r>
              <a:rPr lang="en-US" dirty="0" err="1"/>
              <a:t>irCode_recieved</a:t>
            </a:r>
            <a:r>
              <a:rPr lang="en-US" dirty="0"/>
              <a:t>) {</a:t>
            </a:r>
          </a:p>
          <a:p>
            <a:r>
              <a:rPr lang="en-US" dirty="0"/>
              <a:t>    case B_UP:</a:t>
            </a:r>
          </a:p>
          <a:p>
            <a:r>
              <a:rPr lang="en-US" dirty="0"/>
              <a:t>      </a:t>
            </a:r>
            <a:r>
              <a:rPr lang="en-US" dirty="0" err="1"/>
              <a:t>irCode</a:t>
            </a:r>
            <a:r>
              <a:rPr lang="en-US" dirty="0"/>
              <a:t> = MTS_UP;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B_DOWN:</a:t>
            </a:r>
          </a:p>
          <a:p>
            <a:r>
              <a:rPr lang="en-US" dirty="0"/>
              <a:t>      </a:t>
            </a:r>
            <a:r>
              <a:rPr lang="en-US" dirty="0" err="1"/>
              <a:t>irCode</a:t>
            </a:r>
            <a:r>
              <a:rPr lang="en-US" dirty="0"/>
              <a:t> = MTS_DOWN;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B_OK:</a:t>
            </a:r>
          </a:p>
          <a:p>
            <a:r>
              <a:rPr lang="en-US" dirty="0"/>
              <a:t>      </a:t>
            </a:r>
            <a:r>
              <a:rPr lang="en-US" dirty="0" err="1"/>
              <a:t>irCode</a:t>
            </a:r>
            <a:r>
              <a:rPr lang="en-US" dirty="0"/>
              <a:t> = MTS_OK;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B_LEFT:</a:t>
            </a:r>
          </a:p>
          <a:p>
            <a:r>
              <a:rPr lang="en-US" dirty="0"/>
              <a:t>      </a:t>
            </a:r>
            <a:r>
              <a:rPr lang="en-US" dirty="0" err="1"/>
              <a:t>irCode</a:t>
            </a:r>
            <a:r>
              <a:rPr lang="en-US" dirty="0"/>
              <a:t> = MTS_LEFT;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B_RIGHT:</a:t>
            </a:r>
          </a:p>
          <a:p>
            <a:r>
              <a:rPr lang="en-US" dirty="0"/>
              <a:t>      </a:t>
            </a:r>
            <a:r>
              <a:rPr lang="en-US" dirty="0" err="1"/>
              <a:t>irCode</a:t>
            </a:r>
            <a:r>
              <a:rPr lang="en-US" dirty="0"/>
              <a:t> = MTS_RIGHT;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B_STAR:</a:t>
            </a:r>
          </a:p>
          <a:p>
            <a:r>
              <a:rPr lang="en-US" dirty="0"/>
              <a:t>      </a:t>
            </a:r>
            <a:r>
              <a:rPr lang="en-US" dirty="0" err="1"/>
              <a:t>irCode</a:t>
            </a:r>
            <a:r>
              <a:rPr lang="en-US" dirty="0"/>
              <a:t> = MTS_HOME;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B_00:</a:t>
            </a:r>
          </a:p>
          <a:p>
            <a:r>
              <a:rPr lang="en-US" dirty="0"/>
              <a:t>      </a:t>
            </a:r>
            <a:r>
              <a:rPr lang="en-US" dirty="0" err="1"/>
              <a:t>irCode</a:t>
            </a:r>
            <a:r>
              <a:rPr lang="en-US" dirty="0"/>
              <a:t> = MTS_RETURN;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B_HASH:</a:t>
            </a:r>
          </a:p>
          <a:p>
            <a:r>
              <a:rPr lang="en-US" dirty="0"/>
              <a:t>      </a:t>
            </a:r>
            <a:r>
              <a:rPr lang="en-US" dirty="0" err="1"/>
              <a:t>irCode</a:t>
            </a:r>
            <a:r>
              <a:rPr lang="en-US" dirty="0"/>
              <a:t> = MTS_INFO;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B_01:</a:t>
            </a:r>
          </a:p>
          <a:p>
            <a:r>
              <a:rPr lang="en-US" dirty="0"/>
              <a:t>      </a:t>
            </a:r>
            <a:r>
              <a:rPr lang="en-US" dirty="0" err="1"/>
              <a:t>irCode</a:t>
            </a:r>
            <a:r>
              <a:rPr lang="en-US" dirty="0"/>
              <a:t> = MTS_PLAY;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B_02:</a:t>
            </a:r>
          </a:p>
          <a:p>
            <a:r>
              <a:rPr lang="en-US" dirty="0"/>
              <a:t>      </a:t>
            </a:r>
            <a:r>
              <a:rPr lang="en-US" dirty="0" err="1"/>
              <a:t>irCode</a:t>
            </a:r>
            <a:r>
              <a:rPr lang="en-US" dirty="0"/>
              <a:t> = MTS_REW;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B_03:</a:t>
            </a:r>
          </a:p>
          <a:p>
            <a:r>
              <a:rPr lang="en-US" dirty="0"/>
              <a:t>      </a:t>
            </a:r>
            <a:r>
              <a:rPr lang="en-US" dirty="0" err="1"/>
              <a:t>irCode</a:t>
            </a:r>
            <a:r>
              <a:rPr lang="en-US" dirty="0"/>
              <a:t> = MTS_FFW;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B_04:</a:t>
            </a:r>
          </a:p>
          <a:p>
            <a:r>
              <a:rPr lang="en-US" dirty="0"/>
              <a:t>      </a:t>
            </a:r>
            <a:r>
              <a:rPr lang="en-US" dirty="0" err="1"/>
              <a:t>irCode</a:t>
            </a:r>
            <a:r>
              <a:rPr lang="en-US" dirty="0"/>
              <a:t> = MTS_STOP;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B_07:</a:t>
            </a:r>
          </a:p>
          <a:p>
            <a:r>
              <a:rPr lang="en-US" dirty="0"/>
              <a:t>      </a:t>
            </a:r>
            <a:r>
              <a:rPr lang="en-US" dirty="0" err="1"/>
              <a:t>irCode</a:t>
            </a:r>
            <a:r>
              <a:rPr lang="en-US" dirty="0"/>
              <a:t> = MTS_SILENT;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case B_09:</a:t>
            </a:r>
          </a:p>
          <a:p>
            <a:r>
              <a:rPr lang="en-US" dirty="0"/>
              <a:t>      </a:t>
            </a:r>
            <a:r>
              <a:rPr lang="en-US" dirty="0" err="1"/>
              <a:t>irCode</a:t>
            </a:r>
            <a:r>
              <a:rPr lang="en-US" dirty="0"/>
              <a:t> = MTS_BACKSPACE;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break;</a:t>
            </a:r>
          </a:p>
          <a:p>
            <a:r>
              <a:rPr lang="en-US" dirty="0"/>
              <a:t>  }</a:t>
            </a:r>
          </a:p>
          <a:p>
            <a:r>
              <a:rPr lang="en-US" dirty="0"/>
              <a:t>}</a:t>
            </a:r>
          </a:p>
          <a:p>
            <a:r>
              <a:rPr lang="en-US" dirty="0"/>
              <a:t>//////////////////////////////////////////////////</a:t>
            </a:r>
          </a:p>
          <a:p>
            <a:r>
              <a:rPr lang="en-US" dirty="0"/>
              <a:t>void dump(</a:t>
            </a:r>
            <a:r>
              <a:rPr lang="en-US" dirty="0" err="1"/>
              <a:t>decode_results</a:t>
            </a:r>
            <a:r>
              <a:rPr lang="en-US" dirty="0"/>
              <a:t>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send_code_to_TV</a:t>
            </a:r>
            <a:r>
              <a:rPr lang="en-US" dirty="0"/>
              <a:t>(results-&gt;value); /////////////////////////////////</a:t>
            </a:r>
          </a:p>
          <a:p>
            <a:endParaRPr lang="en-US" dirty="0"/>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delay(SIGNAL_DELAY1);</a:t>
            </a:r>
          </a:p>
          <a:p>
            <a:r>
              <a:rPr lang="en-US" dirty="0"/>
              <a:t>  </a:t>
            </a:r>
            <a:r>
              <a:rPr lang="en-US" dirty="0" err="1"/>
              <a:t>irsend.sendNEC</a:t>
            </a:r>
            <a:r>
              <a:rPr lang="en-US" dirty="0"/>
              <a:t>(</a:t>
            </a:r>
            <a:r>
              <a:rPr lang="en-US" dirty="0" err="1"/>
              <a:t>irCode_to_sent</a:t>
            </a:r>
            <a:r>
              <a:rPr lang="en-US" dirty="0"/>
              <a:t>, 32);</a:t>
            </a:r>
          </a:p>
          <a:p>
            <a:r>
              <a:rPr lang="en-US" dirty="0"/>
              <a:t>  delay(SIGNAL_DELAY2);</a:t>
            </a:r>
          </a:p>
          <a:p>
            <a:r>
              <a:rPr lang="en-US" dirty="0"/>
              <a:t>  </a:t>
            </a:r>
            <a:r>
              <a:rPr lang="en-US" dirty="0" err="1"/>
              <a:t>irrecv.enableIRIn</a:t>
            </a:r>
            <a:r>
              <a:rPr lang="en-US" dirty="0"/>
              <a:t>(); //fix rec freeze after sent, see https://forum.arduino.cc/index.php?topic=192472.0</a:t>
            </a:r>
          </a:p>
          <a:p>
            <a:r>
              <a:rPr lang="en-US" dirty="0"/>
              <a:t>}</a:t>
            </a:r>
          </a:p>
          <a:p>
            <a:endParaRPr lang="en-US" dirty="0"/>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err="1"/>
              <a:t>int</a:t>
            </a:r>
            <a:r>
              <a:rPr lang="en-US" dirty="0"/>
              <a:t> on = 0;</a:t>
            </a:r>
          </a:p>
          <a:p>
            <a:r>
              <a:rPr lang="en-US" dirty="0"/>
              <a:t>unsigned long last = </a:t>
            </a:r>
            <a:r>
              <a:rPr lang="en-US" dirty="0" err="1"/>
              <a:t>millis</a:t>
            </a:r>
            <a:r>
              <a:rPr lang="en-US" dirty="0"/>
              <a:t>();</a:t>
            </a:r>
          </a:p>
          <a:p>
            <a:r>
              <a:rPr lang="en-US" dirty="0"/>
              <a:t>/////////////////////////////////////////////////////</a:t>
            </a:r>
          </a:p>
          <a:p>
            <a:r>
              <a:rPr lang="en-US" dirty="0"/>
              <a:t>void loop() {</a:t>
            </a:r>
          </a:p>
          <a:p>
            <a:r>
              <a:rPr lang="en-US" dirty="0"/>
              <a:t>  ////////////// check IR-code </a:t>
            </a:r>
            <a:r>
              <a:rPr lang="en-US" dirty="0" err="1"/>
              <a:t>recived</a:t>
            </a:r>
            <a:r>
              <a:rPr lang="en-US" dirty="0"/>
              <a:t> from IR-controller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 {</a:t>
            </a:r>
          </a:p>
          <a:p>
            <a:r>
              <a:rPr lang="en-US" dirty="0"/>
              <a:t>      on = !on;</a:t>
            </a:r>
          </a:p>
          <a:p>
            <a:r>
              <a:rPr lang="en-US" dirty="0"/>
              <a:t> //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send the </a:t>
            </a:r>
            <a:r>
              <a:rPr lang="en-US" dirty="0" err="1"/>
              <a:t>recived</a:t>
            </a:r>
            <a:r>
              <a:rPr lang="en-US" dirty="0"/>
              <a:t> code to the TV</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  ///////////  check 3x4 or 4x4 keypad ///////////////////////////</a:t>
            </a:r>
          </a:p>
          <a:p>
            <a:r>
              <a:rPr lang="en-US" dirty="0"/>
              <a:t> </a:t>
            </a:r>
            <a:r>
              <a:rPr lang="en-US" dirty="0" err="1"/>
              <a:t>check_keypad_send_IR_code</a:t>
            </a:r>
            <a:r>
              <a:rPr lang="en-US" dirty="0"/>
              <a:t>();</a:t>
            </a:r>
          </a:p>
          <a:p>
            <a:r>
              <a:rPr lang="en-US" dirty="0"/>
              <a:t>}</a:t>
            </a:r>
          </a:p>
          <a:p>
            <a:endParaRPr lang="en-US" dirty="0"/>
          </a:p>
          <a:p>
            <a:r>
              <a:rPr lang="en-US" dirty="0"/>
              <a:t>/////////////////////////////////////////////////////////////////</a:t>
            </a:r>
          </a:p>
          <a:p>
            <a:r>
              <a:rPr lang="en-US" dirty="0"/>
              <a:t>void </a:t>
            </a:r>
            <a:r>
              <a:rPr lang="en-US" dirty="0" err="1"/>
              <a:t>check_keypad_send_IR_code</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'1':</a:t>
            </a:r>
          </a:p>
          <a:p>
            <a:r>
              <a:rPr lang="en-US" dirty="0"/>
              <a:t>        </a:t>
            </a:r>
            <a:r>
              <a:rPr lang="en-US" dirty="0" err="1"/>
              <a:t>irCode</a:t>
            </a:r>
            <a:r>
              <a:rPr lang="en-US" dirty="0"/>
              <a:t> = LEFT; </a:t>
            </a:r>
            <a:r>
              <a:rPr lang="en-US" dirty="0" err="1"/>
              <a:t>send_IR_code</a:t>
            </a:r>
            <a:r>
              <a:rPr lang="en-US" dirty="0"/>
              <a:t>(</a:t>
            </a:r>
            <a:r>
              <a:rPr lang="en-US" dirty="0" err="1"/>
              <a:t>irCode</a:t>
            </a:r>
            <a:r>
              <a:rPr lang="en-US" dirty="0"/>
              <a:t>);</a:t>
            </a:r>
          </a:p>
          <a:p>
            <a:r>
              <a:rPr lang="en-US" dirty="0"/>
              <a:t>        break;</a:t>
            </a:r>
          </a:p>
          <a:p>
            <a:r>
              <a:rPr lang="en-US" dirty="0"/>
              <a:t>      case '2':</a:t>
            </a:r>
          </a:p>
          <a:p>
            <a:r>
              <a:rPr lang="en-US" dirty="0"/>
              <a:t>        </a:t>
            </a:r>
            <a:r>
              <a:rPr lang="en-US" dirty="0" err="1"/>
              <a:t>irCode</a:t>
            </a:r>
            <a:r>
              <a:rPr lang="en-US" dirty="0"/>
              <a:t> = UP;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irCode</a:t>
            </a:r>
            <a:r>
              <a:rPr lang="en-US" dirty="0"/>
              <a:t> = RIGHT; </a:t>
            </a:r>
            <a:r>
              <a:rPr lang="en-US" dirty="0" err="1"/>
              <a:t>send_IR_code</a:t>
            </a:r>
            <a:r>
              <a:rPr lang="en-US" dirty="0"/>
              <a:t>(</a:t>
            </a:r>
            <a:r>
              <a:rPr lang="en-US" dirty="0" err="1"/>
              <a:t>irCode</a:t>
            </a:r>
            <a:r>
              <a:rPr lang="en-US" dirty="0"/>
              <a:t>);</a:t>
            </a:r>
          </a:p>
          <a:p>
            <a:r>
              <a:rPr lang="en-US" dirty="0"/>
              <a:t>        break;</a:t>
            </a:r>
          </a:p>
          <a:p>
            <a:r>
              <a:rPr lang="en-US" dirty="0"/>
              <a:t>      case '4':</a:t>
            </a:r>
          </a:p>
          <a:p>
            <a:r>
              <a:rPr lang="en-US" dirty="0"/>
              <a:t>        </a:t>
            </a:r>
            <a:r>
              <a:rPr lang="en-US" dirty="0" err="1"/>
              <a:t>irCode</a:t>
            </a:r>
            <a:r>
              <a:rPr lang="en-US" dirty="0"/>
              <a:t> = HOME; </a:t>
            </a:r>
            <a:r>
              <a:rPr lang="en-US" dirty="0" err="1"/>
              <a:t>send_IR_code</a:t>
            </a:r>
            <a:r>
              <a:rPr lang="en-US" dirty="0"/>
              <a:t>(</a:t>
            </a:r>
            <a:r>
              <a:rPr lang="en-US" dirty="0" err="1"/>
              <a:t>irCode</a:t>
            </a:r>
            <a:r>
              <a:rPr lang="en-US" dirty="0"/>
              <a:t>);</a:t>
            </a:r>
          </a:p>
          <a:p>
            <a:r>
              <a:rPr lang="en-US" dirty="0"/>
              <a:t>        break;</a:t>
            </a:r>
          </a:p>
          <a:p>
            <a:r>
              <a:rPr lang="en-US" dirty="0"/>
              <a:t>      case '5':</a:t>
            </a:r>
          </a:p>
          <a:p>
            <a:r>
              <a:rPr lang="en-US" dirty="0"/>
              <a:t>        </a:t>
            </a:r>
            <a:r>
              <a:rPr lang="en-US" dirty="0" err="1"/>
              <a:t>irCode</a:t>
            </a:r>
            <a:r>
              <a:rPr lang="en-US" dirty="0"/>
              <a:t> = DOWN; </a:t>
            </a:r>
            <a:r>
              <a:rPr lang="en-US" dirty="0" err="1"/>
              <a:t>send_IR_code</a:t>
            </a:r>
            <a:r>
              <a:rPr lang="en-US" dirty="0"/>
              <a:t>(</a:t>
            </a:r>
            <a:r>
              <a:rPr lang="en-US" dirty="0" err="1"/>
              <a:t>irCode</a:t>
            </a:r>
            <a:r>
              <a:rPr lang="en-US" dirty="0"/>
              <a:t>);</a:t>
            </a:r>
          </a:p>
          <a:p>
            <a:r>
              <a:rPr lang="en-US" dirty="0"/>
              <a:t>        break;</a:t>
            </a:r>
          </a:p>
          <a:p>
            <a:r>
              <a:rPr lang="en-US" dirty="0"/>
              <a:t>      case '6':</a:t>
            </a:r>
          </a:p>
          <a:p>
            <a:r>
              <a:rPr lang="en-US" dirty="0"/>
              <a:t>        </a:t>
            </a:r>
            <a:r>
              <a:rPr lang="en-US" dirty="0" err="1"/>
              <a:t>irCode</a:t>
            </a:r>
            <a:r>
              <a:rPr lang="en-US" dirty="0"/>
              <a:t> = OK; </a:t>
            </a:r>
            <a:r>
              <a:rPr lang="en-US" dirty="0" err="1"/>
              <a:t>send_IR_code</a:t>
            </a:r>
            <a:r>
              <a:rPr lang="en-US" dirty="0"/>
              <a:t>(</a:t>
            </a:r>
            <a:r>
              <a:rPr lang="en-US" dirty="0" err="1"/>
              <a:t>irCode</a:t>
            </a:r>
            <a:r>
              <a:rPr lang="en-US" dirty="0"/>
              <a:t>);</a:t>
            </a:r>
          </a:p>
          <a:p>
            <a:r>
              <a:rPr lang="en-US" dirty="0"/>
              <a:t>        break;</a:t>
            </a:r>
          </a:p>
          <a:p>
            <a:r>
              <a:rPr lang="en-US" dirty="0"/>
              <a:t>      case '7':</a:t>
            </a:r>
          </a:p>
          <a:p>
            <a:r>
              <a:rPr lang="en-US" dirty="0"/>
              <a:t>        </a:t>
            </a:r>
            <a:r>
              <a:rPr lang="en-US" dirty="0" err="1"/>
              <a:t>irCode</a:t>
            </a:r>
            <a:r>
              <a:rPr lang="en-US" dirty="0"/>
              <a:t> = PLAY; </a:t>
            </a:r>
            <a:r>
              <a:rPr lang="en-US" dirty="0" err="1"/>
              <a:t>send_IR_code</a:t>
            </a:r>
            <a:r>
              <a:rPr lang="en-US" dirty="0"/>
              <a:t>(</a:t>
            </a:r>
            <a:r>
              <a:rPr lang="en-US" dirty="0" err="1"/>
              <a:t>irCode</a:t>
            </a:r>
            <a:r>
              <a:rPr lang="en-US" dirty="0"/>
              <a:t>);</a:t>
            </a:r>
          </a:p>
          <a:p>
            <a:r>
              <a:rPr lang="en-US" dirty="0"/>
              <a:t>        break;</a:t>
            </a:r>
          </a:p>
          <a:p>
            <a:r>
              <a:rPr lang="en-US" dirty="0"/>
              <a:t>      case '8':</a:t>
            </a:r>
          </a:p>
          <a:p>
            <a:r>
              <a:rPr lang="en-US" dirty="0"/>
              <a:t>        </a:t>
            </a:r>
            <a:r>
              <a:rPr lang="en-US" dirty="0" err="1"/>
              <a:t>irCode</a:t>
            </a:r>
            <a:r>
              <a:rPr lang="en-US" dirty="0"/>
              <a:t> = RET; </a:t>
            </a:r>
            <a:r>
              <a:rPr lang="en-US" dirty="0" err="1"/>
              <a:t>send_IR_code</a:t>
            </a:r>
            <a:r>
              <a:rPr lang="en-US" dirty="0"/>
              <a:t>(</a:t>
            </a:r>
            <a:r>
              <a:rPr lang="en-US" dirty="0" err="1"/>
              <a:t>irCode</a:t>
            </a:r>
            <a:r>
              <a:rPr lang="en-US" dirty="0"/>
              <a:t>);</a:t>
            </a:r>
          </a:p>
          <a:p>
            <a:r>
              <a:rPr lang="en-US" dirty="0"/>
              <a:t>        break;   </a:t>
            </a:r>
          </a:p>
          <a:p>
            <a:r>
              <a:rPr lang="en-US" dirty="0"/>
              <a:t>      case '9':</a:t>
            </a:r>
          </a:p>
          <a:p>
            <a:r>
              <a:rPr lang="en-US" dirty="0"/>
              <a:t>        </a:t>
            </a:r>
            <a:r>
              <a:rPr lang="en-US" dirty="0" err="1"/>
              <a:t>irCode</a:t>
            </a:r>
            <a:r>
              <a:rPr lang="en-US" dirty="0"/>
              <a:t> = INFO_;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irCode</a:t>
            </a:r>
            <a:r>
              <a:rPr lang="en-US" dirty="0"/>
              <a:t> = STOP; </a:t>
            </a:r>
            <a:r>
              <a:rPr lang="en-US" dirty="0" err="1"/>
              <a:t>send_IR_code</a:t>
            </a:r>
            <a:r>
              <a:rPr lang="en-US" dirty="0"/>
              <a:t>(</a:t>
            </a:r>
            <a:r>
              <a:rPr lang="en-US" dirty="0" err="1"/>
              <a:t>irCode</a:t>
            </a:r>
            <a:r>
              <a:rPr lang="en-US" dirty="0"/>
              <a:t>);</a:t>
            </a:r>
          </a:p>
          <a:p>
            <a:r>
              <a:rPr lang="en-US" dirty="0"/>
              <a:t>        break;</a:t>
            </a:r>
          </a:p>
          <a:p>
            <a:r>
              <a:rPr lang="en-US" dirty="0"/>
              <a:t>      case '0':</a:t>
            </a:r>
          </a:p>
          <a:p>
            <a:r>
              <a:rPr lang="en-US" dirty="0"/>
              <a:t>        </a:t>
            </a:r>
            <a:r>
              <a:rPr lang="en-US" dirty="0" err="1"/>
              <a:t>irCode</a:t>
            </a:r>
            <a:r>
              <a:rPr lang="en-US" dirty="0"/>
              <a:t> = REW;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irCode</a:t>
            </a:r>
            <a:r>
              <a:rPr lang="en-US" dirty="0"/>
              <a:t> = FFW; </a:t>
            </a:r>
            <a:r>
              <a:rPr lang="en-US" dirty="0" err="1"/>
              <a:t>send_IR_code</a:t>
            </a:r>
            <a:r>
              <a:rPr lang="en-US" dirty="0"/>
              <a:t>(</a:t>
            </a:r>
            <a:r>
              <a:rPr lang="en-US" dirty="0" err="1"/>
              <a:t>irCode</a:t>
            </a:r>
            <a:r>
              <a:rPr lang="en-US" dirty="0"/>
              <a:t>);</a:t>
            </a:r>
          </a:p>
          <a:p>
            <a:r>
              <a:rPr lang="en-US" dirty="0"/>
              <a:t>        break;</a:t>
            </a:r>
          </a:p>
          <a:p>
            <a:endParaRPr lang="en-US" dirty="0"/>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endParaRPr lang="en-US" dirty="0"/>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80</a:t>
            </a:fld>
            <a:endParaRPr lang="en-US"/>
          </a:p>
        </p:txBody>
      </p:sp>
      <p:sp>
        <p:nvSpPr>
          <p:cNvPr id="6" name="Footer Placeholder 3"/>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Stem2: Arduino experiments  v0.d.1</a:t>
            </a:r>
          </a:p>
        </p:txBody>
      </p:sp>
      <p:sp>
        <p:nvSpPr>
          <p:cNvPr id="7" name="Slide Number Placeholder 4"/>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80</a:t>
            </a:fld>
            <a:endParaRPr lang="en-US"/>
          </a:p>
        </p:txBody>
      </p:sp>
      <p:sp>
        <p:nvSpPr>
          <p:cNvPr id="8" name="TextBox 7"/>
          <p:cNvSpPr txBox="1"/>
          <p:nvPr/>
        </p:nvSpPr>
        <p:spPr>
          <a:xfrm>
            <a:off x="3731806" y="4093627"/>
            <a:ext cx="1883977" cy="369332"/>
          </a:xfrm>
          <a:prstGeom prst="rect">
            <a:avLst/>
          </a:prstGeom>
          <a:noFill/>
        </p:spPr>
        <p:txBody>
          <a:bodyPr wrap="none" rtlCol="0">
            <a:spAutoFit/>
          </a:bodyPr>
          <a:lstStyle/>
          <a:p>
            <a:r>
              <a:rPr lang="en-US" dirty="0"/>
              <a:t>Remote controller</a:t>
            </a:r>
          </a:p>
        </p:txBody>
      </p:sp>
      <p:cxnSp>
        <p:nvCxnSpPr>
          <p:cNvPr id="9" name="Straight Arrow Connector 8"/>
          <p:cNvCxnSpPr/>
          <p:nvPr/>
        </p:nvCxnSpPr>
        <p:spPr>
          <a:xfrm>
            <a:off x="5674927" y="3722375"/>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15050" y="3539629"/>
            <a:ext cx="1901033" cy="923330"/>
          </a:xfrm>
          <a:prstGeom prst="rect">
            <a:avLst/>
          </a:prstGeom>
          <a:noFill/>
          <a:ln>
            <a:solidFill>
              <a:schemeClr val="accent1"/>
            </a:solidFill>
          </a:ln>
        </p:spPr>
        <p:txBody>
          <a:bodyPr wrap="none" rtlCol="0">
            <a:spAutoFit/>
          </a:bodyPr>
          <a:lstStyle/>
          <a:p>
            <a:r>
              <a:rPr lang="en-US" dirty="0"/>
              <a:t>IR receiver (pin11)</a:t>
            </a:r>
          </a:p>
          <a:p>
            <a:r>
              <a:rPr lang="en-US" dirty="0"/>
              <a:t>IR emitter(pin3)</a:t>
            </a:r>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61254" y="2234078"/>
            <a:ext cx="818343" cy="1762125"/>
          </a:xfrm>
          <a:prstGeom prst="rect">
            <a:avLst/>
          </a:prstGeom>
        </p:spPr>
      </p:pic>
      <p:cxnSp>
        <p:nvCxnSpPr>
          <p:cNvPr id="12" name="Straight Arrow Connector 11"/>
          <p:cNvCxnSpPr/>
          <p:nvPr/>
        </p:nvCxnSpPr>
        <p:spPr>
          <a:xfrm>
            <a:off x="8016083" y="3973513"/>
            <a:ext cx="440123" cy="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755" y="2632592"/>
            <a:ext cx="784022" cy="575766"/>
          </a:xfrm>
          <a:prstGeom prst="rect">
            <a:avLst/>
          </a:prstGeom>
        </p:spPr>
      </p:pic>
      <p:sp>
        <p:nvSpPr>
          <p:cNvPr id="14" name="TextBox 13"/>
          <p:cNvSpPr txBox="1"/>
          <p:nvPr/>
        </p:nvSpPr>
        <p:spPr>
          <a:xfrm>
            <a:off x="3686787" y="4560383"/>
            <a:ext cx="2264614" cy="923330"/>
          </a:xfrm>
          <a:prstGeom prst="rect">
            <a:avLst/>
          </a:prstGeom>
          <a:noFill/>
        </p:spPr>
        <p:txBody>
          <a:bodyPr wrap="square" rtlCol="0">
            <a:spAutoFit/>
          </a:bodyPr>
          <a:lstStyle/>
          <a:p>
            <a:r>
              <a:rPr lang="en-US" dirty="0"/>
              <a:t>Reason to make it: use any controller to control any devices.</a:t>
            </a:r>
          </a:p>
        </p:txBody>
      </p:sp>
      <p:sp>
        <p:nvSpPr>
          <p:cNvPr id="15" name="Isosceles Triangle 14"/>
          <p:cNvSpPr/>
          <p:nvPr/>
        </p:nvSpPr>
        <p:spPr>
          <a:xfrm rot="5400000">
            <a:off x="8220332" y="3854288"/>
            <a:ext cx="474626" cy="2908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603048" y="3667125"/>
            <a:ext cx="0" cy="56987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681222" y="4237004"/>
            <a:ext cx="300840" cy="68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8829670" y="4926157"/>
            <a:ext cx="21024" cy="38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601070" y="5332887"/>
            <a:ext cx="380991" cy="14019"/>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8610600" y="4019550"/>
            <a:ext cx="247650" cy="200025"/>
          </a:xfrm>
          <a:custGeom>
            <a:avLst/>
            <a:gdLst>
              <a:gd name="connsiteX0" fmla="*/ 0 w 247650"/>
              <a:gd name="connsiteY0" fmla="*/ 9525 h 200025"/>
              <a:gd name="connsiteX1" fmla="*/ 247650 w 247650"/>
              <a:gd name="connsiteY1" fmla="*/ 0 h 200025"/>
              <a:gd name="connsiteX2" fmla="*/ 247650 w 247650"/>
              <a:gd name="connsiteY2" fmla="*/ 200025 h 200025"/>
            </a:gdLst>
            <a:ahLst/>
            <a:cxnLst>
              <a:cxn ang="0">
                <a:pos x="connsiteX0" y="connsiteY0"/>
              </a:cxn>
              <a:cxn ang="0">
                <a:pos x="connsiteX1" y="connsiteY1"/>
              </a:cxn>
              <a:cxn ang="0">
                <a:pos x="connsiteX2" y="connsiteY2"/>
              </a:cxn>
            </a:cxnLst>
            <a:rect l="l" t="t" r="r" b="b"/>
            <a:pathLst>
              <a:path w="247650" h="200025">
                <a:moveTo>
                  <a:pt x="0" y="9525"/>
                </a:moveTo>
                <a:lnTo>
                  <a:pt x="247650" y="0"/>
                </a:lnTo>
                <a:lnTo>
                  <a:pt x="247650" y="2000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653492" y="4608994"/>
            <a:ext cx="1019831" cy="369332"/>
          </a:xfrm>
          <a:prstGeom prst="rect">
            <a:avLst/>
          </a:prstGeom>
          <a:noFill/>
        </p:spPr>
        <p:txBody>
          <a:bodyPr wrap="none" rtlCol="0">
            <a:spAutoFit/>
          </a:bodyPr>
          <a:lstStyle/>
          <a:p>
            <a:r>
              <a:rPr lang="en-US" dirty="0"/>
              <a:t>50 Ohms</a:t>
            </a:r>
          </a:p>
        </p:txBody>
      </p:sp>
      <p:cxnSp>
        <p:nvCxnSpPr>
          <p:cNvPr id="22" name="Straight Arrow Connector 21"/>
          <p:cNvCxnSpPr/>
          <p:nvPr/>
        </p:nvCxnSpPr>
        <p:spPr>
          <a:xfrm flipV="1">
            <a:off x="8236144" y="3209925"/>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472966" y="3263587"/>
            <a:ext cx="130082"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7463" y="1772772"/>
            <a:ext cx="388041" cy="1167413"/>
          </a:xfrm>
          <a:prstGeom prst="rect">
            <a:avLst/>
          </a:prstGeom>
        </p:spPr>
      </p:pic>
      <p:sp>
        <p:nvSpPr>
          <p:cNvPr id="25" name="TextBox 24"/>
          <p:cNvSpPr txBox="1"/>
          <p:nvPr/>
        </p:nvSpPr>
        <p:spPr>
          <a:xfrm>
            <a:off x="5794146" y="3010067"/>
            <a:ext cx="1327608" cy="369332"/>
          </a:xfrm>
          <a:prstGeom prst="rect">
            <a:avLst/>
          </a:prstGeom>
          <a:noFill/>
        </p:spPr>
        <p:txBody>
          <a:bodyPr wrap="none" rtlCol="0">
            <a:spAutoFit/>
          </a:bodyPr>
          <a:lstStyle/>
          <a:p>
            <a:r>
              <a:rPr lang="en-US" dirty="0"/>
              <a:t>Out GND 5V</a:t>
            </a:r>
          </a:p>
        </p:txBody>
      </p:sp>
      <p:cxnSp>
        <p:nvCxnSpPr>
          <p:cNvPr id="26" name="Straight Arrow Connector 25"/>
          <p:cNvCxnSpPr/>
          <p:nvPr/>
        </p:nvCxnSpPr>
        <p:spPr>
          <a:xfrm flipH="1">
            <a:off x="6115050" y="2808006"/>
            <a:ext cx="280930" cy="267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79263" y="2886671"/>
            <a:ext cx="182707" cy="174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460505" y="3026163"/>
            <a:ext cx="6466" cy="69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65566" y="2066925"/>
            <a:ext cx="386644" cy="369332"/>
          </a:xfrm>
          <a:prstGeom prst="rect">
            <a:avLst/>
          </a:prstGeom>
          <a:noFill/>
        </p:spPr>
        <p:txBody>
          <a:bodyPr wrap="none" rtlCol="0">
            <a:spAutoFit/>
          </a:bodyPr>
          <a:lstStyle/>
          <a:p>
            <a:r>
              <a:rPr lang="en-US" dirty="0"/>
              <a:t>or</a:t>
            </a:r>
          </a:p>
        </p:txBody>
      </p:sp>
      <p:pic>
        <p:nvPicPr>
          <p:cNvPr id="30" name="Picture 29"/>
          <p:cNvPicPr>
            <a:picLocks noChangeAspect="1"/>
          </p:cNvPicPr>
          <p:nvPr/>
        </p:nvPicPr>
        <p:blipFill>
          <a:blip r:embed="rId5"/>
          <a:stretch>
            <a:fillRect/>
          </a:stretch>
        </p:blipFill>
        <p:spPr>
          <a:xfrm>
            <a:off x="7833638" y="1164589"/>
            <a:ext cx="1205100" cy="980200"/>
          </a:xfrm>
          <a:prstGeom prst="rect">
            <a:avLst/>
          </a:prstGeom>
        </p:spPr>
      </p:pic>
      <p:sp>
        <p:nvSpPr>
          <p:cNvPr id="31" name="TextBox 30"/>
          <p:cNvSpPr txBox="1"/>
          <p:nvPr/>
        </p:nvSpPr>
        <p:spPr>
          <a:xfrm>
            <a:off x="7095404" y="88850"/>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32" name="Straight Arrow Connector 31"/>
          <p:cNvCxnSpPr/>
          <p:nvPr/>
        </p:nvCxnSpPr>
        <p:spPr>
          <a:xfrm flipH="1" flipV="1">
            <a:off x="7742174" y="1179285"/>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8032761" y="1092498"/>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231884" y="1095544"/>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07218" y="700210"/>
            <a:ext cx="1452257" cy="369332"/>
          </a:xfrm>
          <a:prstGeom prst="rect">
            <a:avLst/>
          </a:prstGeom>
          <a:noFill/>
        </p:spPr>
        <p:txBody>
          <a:bodyPr wrap="none" rtlCol="0">
            <a:spAutoFit/>
          </a:bodyPr>
          <a:lstStyle/>
          <a:p>
            <a:r>
              <a:rPr lang="en-US" dirty="0"/>
              <a:t>Out </a:t>
            </a:r>
            <a:r>
              <a:rPr lang="en-US" dirty="0" err="1"/>
              <a:t>Vcc</a:t>
            </a:r>
            <a:r>
              <a:rPr lang="en-US" dirty="0"/>
              <a:t>, GND</a:t>
            </a:r>
          </a:p>
        </p:txBody>
      </p:sp>
      <p:cxnSp>
        <p:nvCxnSpPr>
          <p:cNvPr id="38" name="Straight Arrow Connector 37"/>
          <p:cNvCxnSpPr/>
          <p:nvPr/>
        </p:nvCxnSpPr>
        <p:spPr>
          <a:xfrm flipV="1">
            <a:off x="7121754" y="4462959"/>
            <a:ext cx="69621" cy="317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6"/>
          <a:stretch>
            <a:fillRect/>
          </a:stretch>
        </p:blipFill>
        <p:spPr>
          <a:xfrm>
            <a:off x="5809288" y="4566624"/>
            <a:ext cx="2646918" cy="2067264"/>
          </a:xfrm>
          <a:prstGeom prst="rect">
            <a:avLst/>
          </a:prstGeom>
        </p:spPr>
      </p:pic>
    </p:spTree>
    <p:extLst>
      <p:ext uri="{BB962C8B-B14F-4D97-AF65-F5344CB8AC3E}">
        <p14:creationId xmlns:p14="http://schemas.microsoft.com/office/powerpoint/2010/main" val="3511793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99" y="409575"/>
            <a:ext cx="2390775" cy="883914"/>
          </a:xfrm>
        </p:spPr>
        <p:txBody>
          <a:bodyPr>
            <a:normAutofit fontScale="90000"/>
          </a:bodyPr>
          <a:lstStyle/>
          <a:p>
            <a:r>
              <a:rPr lang="en-US" sz="1800" dirty="0"/>
              <a:t>MTV (My TV super) control </a:t>
            </a:r>
            <a:br>
              <a:rPr lang="en-US" sz="1800" dirty="0"/>
            </a:br>
            <a:r>
              <a:rPr lang="en-US" sz="1800" dirty="0"/>
              <a:t>rc_mtv1a.ino (2020.7.15 )</a:t>
            </a:r>
          </a:p>
        </p:txBody>
      </p:sp>
      <p:sp>
        <p:nvSpPr>
          <p:cNvPr id="3" name="Content Placeholder 2"/>
          <p:cNvSpPr>
            <a:spLocks noGrp="1"/>
          </p:cNvSpPr>
          <p:nvPr>
            <p:ph idx="1"/>
          </p:nvPr>
        </p:nvSpPr>
        <p:spPr/>
        <p:txBody>
          <a:bodyPr>
            <a:normAutofit fontScale="25000" lnSpcReduction="20000"/>
          </a:bodyPr>
          <a:lstStyle/>
          <a:p>
            <a:r>
              <a:rPr lang="en-US" dirty="0"/>
              <a:t>/* rc_mtv1a.ino 2020.7.15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endParaRPr lang="en-US" dirty="0"/>
          </a:p>
          <a:p>
            <a:r>
              <a:rPr lang="en-US" dirty="0"/>
              <a:t>//////////////for keypad /////////////////////////////</a:t>
            </a:r>
          </a:p>
          <a:p>
            <a:r>
              <a:rPr lang="en-US" dirty="0"/>
              <a:t>//&lt;script </a:t>
            </a:r>
            <a:r>
              <a:rPr lang="en-US" dirty="0" err="1"/>
              <a:t>src</a:t>
            </a:r>
            <a:r>
              <a:rPr lang="en-US" dirty="0"/>
              <a:t>="https://gist.github.com/francis2110/f04237b04c94218028e3.js"&gt;&lt;/script&gt;</a:t>
            </a:r>
          </a:p>
          <a:p>
            <a:r>
              <a:rPr lang="en-US" dirty="0"/>
              <a:t>//https://gist.github.com/francis2110/f04237b04c94218028e3</a:t>
            </a:r>
          </a:p>
          <a:p>
            <a:r>
              <a:rPr lang="en-US" dirty="0"/>
              <a:t>//application for send infrared codes to LG </a:t>
            </a:r>
            <a:r>
              <a:rPr lang="en-US" dirty="0" err="1"/>
              <a:t>tv</a:t>
            </a:r>
            <a:r>
              <a:rPr lang="en-US" dirty="0"/>
              <a:t> with </a:t>
            </a:r>
            <a:r>
              <a:rPr lang="en-US" dirty="0" err="1"/>
              <a:t>arduino</a:t>
            </a:r>
            <a:endParaRPr lang="en-US" dirty="0"/>
          </a:p>
          <a:p>
            <a:r>
              <a:rPr lang="en-US" dirty="0"/>
              <a:t>//</a:t>
            </a:r>
            <a:r>
              <a:rPr lang="en-US" dirty="0" err="1"/>
              <a:t>irEmitterApp</a:t>
            </a:r>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static </a:t>
            </a:r>
            <a:r>
              <a:rPr lang="en-US" dirty="0" err="1"/>
              <a:t>int</a:t>
            </a:r>
            <a:r>
              <a:rPr lang="en-US" dirty="0"/>
              <a:t> cero = 0;</a:t>
            </a:r>
          </a:p>
          <a:p>
            <a:r>
              <a:rPr lang="en-US" dirty="0"/>
              <a:t>long unsigned </a:t>
            </a:r>
            <a:r>
              <a:rPr lang="en-US" dirty="0" err="1"/>
              <a:t>int</a:t>
            </a:r>
            <a:r>
              <a:rPr lang="en-US" dirty="0"/>
              <a:t> </a:t>
            </a:r>
            <a:r>
              <a:rPr lang="en-US" dirty="0" err="1"/>
              <a:t>irCode</a:t>
            </a:r>
            <a:r>
              <a:rPr lang="en-US" dirty="0"/>
              <a:t>;</a:t>
            </a:r>
          </a:p>
          <a:p>
            <a:endParaRPr lang="en-US" dirty="0"/>
          </a:p>
          <a:p>
            <a:r>
              <a:rPr lang="en-US" dirty="0" err="1"/>
              <a:t>int</a:t>
            </a:r>
            <a:r>
              <a:rPr lang="en-US" dirty="0"/>
              <a:t> </a:t>
            </a:r>
            <a:r>
              <a:rPr lang="en-US" dirty="0" err="1"/>
              <a:t>cmdReceived</a:t>
            </a:r>
            <a:r>
              <a:rPr lang="en-US" dirty="0"/>
              <a:t>;</a:t>
            </a:r>
          </a:p>
          <a:p>
            <a:endParaRPr lang="en-US" dirty="0"/>
          </a:p>
          <a:p>
            <a:r>
              <a:rPr lang="en-US" dirty="0"/>
              <a:t>///////////////////////////////////////////////////////</a:t>
            </a:r>
          </a:p>
          <a:p>
            <a:r>
              <a:rPr lang="en-US" dirty="0"/>
              <a:t>// DEFINE table1  LGTV</a:t>
            </a:r>
          </a:p>
          <a:p>
            <a:r>
              <a:rPr lang="en-US" dirty="0"/>
              <a:t>#define LGTV_SOURCE   0x20DFD02F</a:t>
            </a:r>
          </a:p>
          <a:p>
            <a:r>
              <a:rPr lang="en-US" dirty="0"/>
              <a:t>#define LGTV_SUBTITLE 0x20DF9C63 //20DF9C63</a:t>
            </a:r>
          </a:p>
          <a:p>
            <a:endParaRPr lang="en-US" dirty="0"/>
          </a:p>
          <a:p>
            <a:r>
              <a:rPr lang="en-US" dirty="0"/>
              <a:t>#define LGTV_POWER 0x20DF10EF //on/off</a:t>
            </a:r>
          </a:p>
          <a:p>
            <a:r>
              <a:rPr lang="en-US" dirty="0"/>
              <a:t>#define LGTV_AV_TV 0x20DFF00F</a:t>
            </a:r>
          </a:p>
          <a:p>
            <a:r>
              <a:rPr lang="en-US" dirty="0"/>
              <a:t>#define LGTV_NICAM_I_II 0x20DF50AF</a:t>
            </a:r>
          </a:p>
          <a:p>
            <a:r>
              <a:rPr lang="en-US" dirty="0"/>
              <a:t>#define LGTV_SLEEP 0x20DF708F</a:t>
            </a:r>
          </a:p>
          <a:p>
            <a:r>
              <a:rPr lang="en-US" dirty="0"/>
              <a:t>#define LGTV_1 0x20DF8877</a:t>
            </a:r>
          </a:p>
          <a:p>
            <a:r>
              <a:rPr lang="en-US" dirty="0"/>
              <a:t>#define LGTV_2 0x20DF48B7</a:t>
            </a:r>
          </a:p>
          <a:p>
            <a:r>
              <a:rPr lang="en-US" dirty="0"/>
              <a:t>#define LGTV_3 0x20DFC837</a:t>
            </a:r>
          </a:p>
          <a:p>
            <a:r>
              <a:rPr lang="en-US" dirty="0"/>
              <a:t>#define LGTV_4 0x20DF28D7</a:t>
            </a:r>
          </a:p>
          <a:p>
            <a:r>
              <a:rPr lang="en-US" dirty="0"/>
              <a:t>#define LGTV_5 0x20DFA857</a:t>
            </a:r>
          </a:p>
          <a:p>
            <a:r>
              <a:rPr lang="en-US" dirty="0"/>
              <a:t>#define LGTV_6 0x20DF6897</a:t>
            </a:r>
          </a:p>
          <a:p>
            <a:r>
              <a:rPr lang="en-US" dirty="0"/>
              <a:t>#define LGTV_7 0x20DFE817</a:t>
            </a:r>
          </a:p>
          <a:p>
            <a:r>
              <a:rPr lang="en-US" dirty="0"/>
              <a:t>#define LGTV_8 0x20DF18E7</a:t>
            </a:r>
          </a:p>
          <a:p>
            <a:r>
              <a:rPr lang="en-US" dirty="0"/>
              <a:t>#define LGTV_9 0x20DF9867</a:t>
            </a:r>
          </a:p>
          <a:p>
            <a:r>
              <a:rPr lang="en-US" dirty="0"/>
              <a:t>#define LGTV_0 0x20DF08F7</a:t>
            </a:r>
          </a:p>
          <a:p>
            <a:endParaRPr lang="en-US" dirty="0"/>
          </a:p>
          <a:p>
            <a:r>
              <a:rPr lang="en-US" dirty="0"/>
              <a:t>#define LGTV_ARROW_UP 0x20DF02FD</a:t>
            </a:r>
          </a:p>
          <a:p>
            <a:r>
              <a:rPr lang="en-US" dirty="0"/>
              <a:t>#define LGTV_ARROW_DOWN 0x20DF827D</a:t>
            </a:r>
          </a:p>
          <a:p>
            <a:r>
              <a:rPr lang="en-US" dirty="0"/>
              <a:t>#define LGTV_ARROW_LEFT 0x20DFE01F</a:t>
            </a:r>
          </a:p>
          <a:p>
            <a:r>
              <a:rPr lang="en-US" dirty="0"/>
              <a:t>#define LGTV_ARROW_RIGHT 0x20DF609F</a:t>
            </a:r>
          </a:p>
          <a:p>
            <a:r>
              <a:rPr lang="en-US" dirty="0"/>
              <a:t>#define LGTV_OK 0x20DF22DD</a:t>
            </a:r>
          </a:p>
          <a:p>
            <a:endParaRPr lang="en-US" dirty="0"/>
          </a:p>
          <a:p>
            <a:r>
              <a:rPr lang="en-US" dirty="0"/>
              <a:t>#define LGTV_VOL_UP 0x20DF40BF</a:t>
            </a:r>
          </a:p>
          <a:p>
            <a:r>
              <a:rPr lang="en-US" dirty="0"/>
              <a:t>#define LGTV_VOL_DOWN 0x20DFC03F</a:t>
            </a:r>
          </a:p>
          <a:p>
            <a:r>
              <a:rPr lang="en-US" dirty="0"/>
              <a:t>#define LGTV_CHAN_UP 0x20DF00FF</a:t>
            </a:r>
          </a:p>
          <a:p>
            <a:r>
              <a:rPr lang="en-US" dirty="0"/>
              <a:t>#define LGTV_CHAN_DOWN 0x20DF807F</a:t>
            </a:r>
          </a:p>
          <a:p>
            <a:endParaRPr lang="en-US" dirty="0"/>
          </a:p>
          <a:p>
            <a:r>
              <a:rPr lang="en-US" dirty="0"/>
              <a:t>#define LGTV_RED 0x20DF4EB1</a:t>
            </a:r>
          </a:p>
          <a:p>
            <a:r>
              <a:rPr lang="en-US" dirty="0"/>
              <a:t>#define LGTV_GREEN 0x20DF8E71</a:t>
            </a:r>
          </a:p>
          <a:p>
            <a:r>
              <a:rPr lang="en-US" dirty="0"/>
              <a:t>#define LGTV_YELLOW 0x20DFC639</a:t>
            </a:r>
          </a:p>
          <a:p>
            <a:r>
              <a:rPr lang="en-US" dirty="0"/>
              <a:t>#define LGTV_BLUE 0x20DF8679</a:t>
            </a:r>
          </a:p>
          <a:p>
            <a:endParaRPr lang="en-US" dirty="0"/>
          </a:p>
          <a:p>
            <a:r>
              <a:rPr lang="en-US" dirty="0"/>
              <a:t>#define LGTV_REWIND 0x20DFF10E</a:t>
            </a:r>
          </a:p>
          <a:p>
            <a:r>
              <a:rPr lang="en-US" dirty="0"/>
              <a:t>#define LGTV_PLAY   0x20DF0DF2</a:t>
            </a:r>
          </a:p>
          <a:p>
            <a:r>
              <a:rPr lang="en-US" dirty="0"/>
              <a:t>#define LGTV_PAUSE  0x20DF5DA2</a:t>
            </a:r>
          </a:p>
          <a:p>
            <a:r>
              <a:rPr lang="en-US" dirty="0"/>
              <a:t>#define LGTV_FAST_FORWARD 0x20DF718E</a:t>
            </a:r>
          </a:p>
          <a:p>
            <a:endParaRPr lang="en-US" dirty="0"/>
          </a:p>
          <a:p>
            <a:r>
              <a:rPr lang="en-US" dirty="0"/>
              <a:t>#define LGTV_HOME 0x20DF3EC1</a:t>
            </a:r>
          </a:p>
          <a:p>
            <a:endParaRPr lang="en-US" dirty="0"/>
          </a:p>
          <a:p>
            <a:r>
              <a:rPr lang="en-US" dirty="0"/>
              <a:t>#define LGTV_NETFLIX 0x20DF6A95</a:t>
            </a:r>
          </a:p>
          <a:p>
            <a:endParaRPr lang="en-US" dirty="0"/>
          </a:p>
          <a:p>
            <a:r>
              <a:rPr lang="en-US" dirty="0"/>
              <a:t>#define LGTV_MENU 0x20DFC23D</a:t>
            </a:r>
          </a:p>
          <a:p>
            <a:r>
              <a:rPr lang="en-US" dirty="0"/>
              <a:t>#define LGTV_RETURN 0x20DF14EB</a:t>
            </a:r>
          </a:p>
          <a:p>
            <a:r>
              <a:rPr lang="en-US" dirty="0"/>
              <a:t>#define LGTV_TOOLS 0x20DFA25D</a:t>
            </a:r>
          </a:p>
          <a:p>
            <a:r>
              <a:rPr lang="en-US" dirty="0"/>
              <a:t>#define LGTV_EXIT 0x20DFDA25</a:t>
            </a:r>
          </a:p>
          <a:p>
            <a:r>
              <a:rPr lang="en-US" dirty="0"/>
              <a:t>#define LGTV_GUIDE 0x20DFD52A</a:t>
            </a:r>
          </a:p>
          <a:p>
            <a:r>
              <a:rPr lang="en-US" dirty="0"/>
              <a:t>#define LGTV_Q_VIEW 0x20DF55AA</a:t>
            </a:r>
          </a:p>
          <a:p>
            <a:endParaRPr lang="en-US" dirty="0"/>
          </a:p>
          <a:p>
            <a:r>
              <a:rPr lang="en-US" dirty="0"/>
              <a:t>/////////////  for Black, 17-keys-keypad</a:t>
            </a:r>
          </a:p>
          <a:p>
            <a:r>
              <a:rPr lang="en-US" dirty="0"/>
              <a:t>//#define B17_01 0xFFA25D</a:t>
            </a:r>
          </a:p>
          <a:p>
            <a:endParaRPr lang="en-US" dirty="0"/>
          </a:p>
          <a:p>
            <a:r>
              <a:rPr lang="en-US" dirty="0"/>
              <a:t>///////////////////////////////////////////////////////</a:t>
            </a:r>
          </a:p>
          <a:p>
            <a:r>
              <a:rPr lang="en-US" dirty="0"/>
              <a:t>// DEFINE table2 : 17 keys black remote controls:</a:t>
            </a:r>
          </a:p>
          <a:p>
            <a:r>
              <a:rPr lang="en-US" dirty="0"/>
              <a:t>#define B17_01 0xFFA25D</a:t>
            </a:r>
          </a:p>
          <a:p>
            <a:r>
              <a:rPr lang="en-US" dirty="0"/>
              <a:t>#define B17_02 0xFF629D</a:t>
            </a:r>
          </a:p>
          <a:p>
            <a:r>
              <a:rPr lang="en-US" dirty="0"/>
              <a:t>#define B17_03 0xFFE21D</a:t>
            </a:r>
          </a:p>
          <a:p>
            <a:r>
              <a:rPr lang="en-US" dirty="0"/>
              <a:t>#define B17_04 0xFF22DD</a:t>
            </a:r>
          </a:p>
          <a:p>
            <a:r>
              <a:rPr lang="en-US" dirty="0"/>
              <a:t>#define B17_05 0xFF02FD</a:t>
            </a:r>
          </a:p>
          <a:p>
            <a:r>
              <a:rPr lang="en-US" dirty="0"/>
              <a:t>#define B17_06 0xFFC23D</a:t>
            </a:r>
          </a:p>
          <a:p>
            <a:r>
              <a:rPr lang="en-US" dirty="0"/>
              <a:t>#define B17_07 0xFFE01F</a:t>
            </a:r>
          </a:p>
          <a:p>
            <a:r>
              <a:rPr lang="en-US" dirty="0"/>
              <a:t>#define B17_08 0xFFA857</a:t>
            </a:r>
          </a:p>
          <a:p>
            <a:r>
              <a:rPr lang="en-US" dirty="0"/>
              <a:t>#define B17_09 0xFF906F</a:t>
            </a:r>
          </a:p>
          <a:p>
            <a:r>
              <a:rPr lang="en-US" dirty="0"/>
              <a:t>#define B17_00 0xFF9867</a:t>
            </a:r>
          </a:p>
          <a:p>
            <a:r>
              <a:rPr lang="en-US" dirty="0"/>
              <a:t>#define B17_STAR  0xFF6897</a:t>
            </a:r>
          </a:p>
          <a:p>
            <a:r>
              <a:rPr lang="en-US" dirty="0"/>
              <a:t>#define B17_HASH  0xFFB04F</a:t>
            </a:r>
          </a:p>
          <a:p>
            <a:endParaRPr lang="en-US" dirty="0"/>
          </a:p>
          <a:p>
            <a:r>
              <a:rPr lang="en-US" dirty="0"/>
              <a:t>#define B17_LEFT  0xFF10EF</a:t>
            </a:r>
          </a:p>
          <a:p>
            <a:r>
              <a:rPr lang="en-US" dirty="0"/>
              <a:t>#define B17_RIGHT 0xFF5AA5</a:t>
            </a:r>
          </a:p>
          <a:p>
            <a:r>
              <a:rPr lang="en-US" dirty="0"/>
              <a:t>#define B17_UP    0xFF18E7</a:t>
            </a:r>
          </a:p>
          <a:p>
            <a:r>
              <a:rPr lang="en-US" dirty="0"/>
              <a:t>#define B17_DOWN  0xFF4AB5</a:t>
            </a:r>
          </a:p>
          <a:p>
            <a:r>
              <a:rPr lang="en-US" dirty="0"/>
              <a:t>#define B17_OK    0xFF38C7</a:t>
            </a:r>
          </a:p>
          <a:p>
            <a:endParaRPr lang="en-US" dirty="0"/>
          </a:p>
          <a:p>
            <a:r>
              <a:rPr lang="en-US" dirty="0"/>
              <a:t>///////////////////////////////////////////////////////</a:t>
            </a:r>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MTS_RED     0xFB00807F //MTS_PLAY </a:t>
            </a:r>
          </a:p>
          <a:p>
            <a:r>
              <a:rPr lang="en-US" dirty="0"/>
              <a:t>#define MTS_GREEN   0xFB00FA05 //MTS_STOP</a:t>
            </a:r>
          </a:p>
          <a:p>
            <a:r>
              <a:rPr lang="en-US" dirty="0"/>
              <a:t>#define MTS_YELLOW  0xFB009867 //MTS_REW</a:t>
            </a:r>
          </a:p>
          <a:p>
            <a:r>
              <a:rPr lang="en-US" dirty="0"/>
              <a:t>#define MTS_BLUE    0xFB001AE5 //MTS_FFW</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endParaRPr lang="en-US" dirty="0"/>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endParaRPr lang="en-US" dirty="0"/>
          </a:p>
          <a:p>
            <a:r>
              <a:rPr lang="en-US" dirty="0"/>
              <a:t>//////////////for keypad /////////////////////////////</a:t>
            </a:r>
          </a:p>
          <a:p>
            <a:r>
              <a:rPr lang="en-US" dirty="0"/>
              <a:t>#include &lt;</a:t>
            </a:r>
            <a:r>
              <a:rPr lang="en-US" dirty="0" err="1"/>
              <a:t>Keypad.h</a:t>
            </a:r>
            <a:r>
              <a:rPr lang="en-US" dirty="0"/>
              <a:t>&gt; //keypad by mark </a:t>
            </a:r>
            <a:r>
              <a:rPr lang="en-US" dirty="0" err="1"/>
              <a:t>standley</a:t>
            </a:r>
            <a:endParaRPr lang="en-US" dirty="0"/>
          </a:p>
          <a:p>
            <a:r>
              <a:rPr lang="en-US" dirty="0" err="1"/>
              <a:t>const</a:t>
            </a:r>
            <a:r>
              <a:rPr lang="en-US" dirty="0"/>
              <a:t> byte ROWS = 4; // 4 rows</a:t>
            </a:r>
          </a:p>
          <a:p>
            <a:r>
              <a:rPr lang="en-US" dirty="0" err="1"/>
              <a:t>const</a:t>
            </a:r>
            <a:r>
              <a:rPr lang="en-US" dirty="0"/>
              <a:t> byte COLS = 4; // 4 columns</a:t>
            </a:r>
          </a:p>
          <a:p>
            <a:r>
              <a:rPr lang="en-US" dirty="0"/>
              <a:t>// Define the </a:t>
            </a:r>
            <a:r>
              <a:rPr lang="en-US" dirty="0" err="1"/>
              <a:t>Keymap</a:t>
            </a:r>
            <a:r>
              <a:rPr lang="en-US" dirty="0"/>
              <a:t> for </a:t>
            </a:r>
            <a:r>
              <a:rPr lang="en-US" dirty="0" err="1"/>
              <a:t>keys_hard</a:t>
            </a:r>
            <a:endParaRPr lang="en-US" dirty="0"/>
          </a:p>
          <a:p>
            <a:r>
              <a:rPr lang="en-US" dirty="0"/>
              <a:t>char </a:t>
            </a:r>
            <a:r>
              <a:rPr lang="en-US" dirty="0" err="1"/>
              <a:t>keys_hard</a:t>
            </a:r>
            <a:r>
              <a:rPr lang="en-US" dirty="0"/>
              <a:t>[ROWS][COLS] = {</a:t>
            </a:r>
          </a:p>
          <a:p>
            <a:r>
              <a:rPr lang="en-US" dirty="0"/>
              <a:t>  {'0', '1', '2', '3'},</a:t>
            </a:r>
          </a:p>
          <a:p>
            <a:r>
              <a:rPr lang="en-US" dirty="0"/>
              <a:t>  {'4', '5', '6', '7'},</a:t>
            </a:r>
          </a:p>
          <a:p>
            <a:r>
              <a:rPr lang="en-US" dirty="0"/>
              <a:t>  {'8', '9', 'A', 'B'},</a:t>
            </a:r>
          </a:p>
          <a:p>
            <a:r>
              <a:rPr lang="en-US" dirty="0"/>
              <a:t>  {'C', 'D', 'E', 'F'}</a:t>
            </a:r>
          </a:p>
          <a:p>
            <a:r>
              <a:rPr lang="en-US" dirty="0"/>
              <a:t>};</a:t>
            </a:r>
          </a:p>
          <a:p>
            <a:r>
              <a:rPr lang="en-US" dirty="0"/>
              <a:t>// Define the </a:t>
            </a:r>
            <a:r>
              <a:rPr lang="en-US" dirty="0" err="1"/>
              <a:t>Keymap</a:t>
            </a:r>
            <a:r>
              <a:rPr lang="en-US" dirty="0"/>
              <a:t> for </a:t>
            </a:r>
            <a:r>
              <a:rPr lang="en-US" dirty="0" err="1"/>
              <a:t>soft_keys</a:t>
            </a:r>
            <a:endParaRPr lang="en-US" dirty="0"/>
          </a:p>
          <a:p>
            <a:r>
              <a:rPr lang="en-US" dirty="0"/>
              <a:t>char keys[ROWS][COLS] = {</a:t>
            </a:r>
          </a:p>
          <a:p>
            <a:r>
              <a:rPr lang="en-US" dirty="0"/>
              <a:t>  {'1', '2', '3', 'A'},</a:t>
            </a:r>
          </a:p>
          <a:p>
            <a:r>
              <a:rPr lang="en-US" dirty="0"/>
              <a:t>  {'4', '5', '6', 'B'},</a:t>
            </a:r>
          </a:p>
          <a:p>
            <a:r>
              <a:rPr lang="en-US" dirty="0"/>
              <a:t>  {'7', '8', '9', 'C'},</a:t>
            </a:r>
          </a:p>
          <a:p>
            <a:r>
              <a:rPr lang="en-US" dirty="0"/>
              <a:t>  {'*', '0', '#', 'D'}</a:t>
            </a:r>
          </a:p>
          <a:p>
            <a:r>
              <a:rPr lang="en-US" dirty="0"/>
              <a:t>};</a:t>
            </a:r>
          </a:p>
          <a:p>
            <a:endParaRPr lang="en-US" dirty="0"/>
          </a:p>
          <a:p>
            <a:r>
              <a:rPr lang="en-US" dirty="0"/>
              <a:t>byte </a:t>
            </a:r>
            <a:r>
              <a:rPr lang="en-US" dirty="0" err="1"/>
              <a:t>rowPins</a:t>
            </a:r>
            <a:r>
              <a:rPr lang="en-US" dirty="0"/>
              <a:t>[ROWS] = {9, 8, 7, 6}; //connect to the row pinouts of the keypad</a:t>
            </a:r>
          </a:p>
          <a:p>
            <a:r>
              <a:rPr lang="en-US" dirty="0"/>
              <a:t>// </a:t>
            </a:r>
            <a:r>
              <a:rPr lang="en-US" dirty="0" err="1"/>
              <a:t>arduino</a:t>
            </a:r>
            <a:r>
              <a:rPr lang="en-US" dirty="0"/>
              <a:t>   pin{9, 8, 7, 6}= {R1,R2,R3,R4} resp.</a:t>
            </a:r>
          </a:p>
          <a:p>
            <a:r>
              <a:rPr lang="en-US" dirty="0"/>
              <a:t>byte </a:t>
            </a:r>
            <a:r>
              <a:rPr lang="en-US" dirty="0" err="1"/>
              <a:t>colPins</a:t>
            </a:r>
            <a:r>
              <a:rPr lang="en-US" dirty="0"/>
              <a:t>[COLS] = {5, 4, 10, 2}; //connect to the column pinouts of the keypad</a:t>
            </a:r>
          </a:p>
          <a:p>
            <a:r>
              <a:rPr lang="en-US" dirty="0"/>
              <a:t>//</a:t>
            </a:r>
            <a:r>
              <a:rPr lang="en-US" dirty="0" err="1"/>
              <a:t>arduino</a:t>
            </a:r>
            <a:r>
              <a:rPr lang="en-US" dirty="0"/>
              <a:t>{5,4,3,2}={c1,c2,c3,c4} resp.</a:t>
            </a:r>
          </a:p>
          <a:p>
            <a:endParaRPr lang="en-US" dirty="0"/>
          </a:p>
          <a:p>
            <a:endParaRPr lang="en-US" dirty="0"/>
          </a:p>
          <a:p>
            <a:r>
              <a:rPr lang="en-US" dirty="0"/>
              <a:t>// Create the Keypad</a:t>
            </a:r>
          </a:p>
          <a:p>
            <a:r>
              <a:rPr lang="en-US" dirty="0"/>
              <a:t>Keypad </a:t>
            </a:r>
            <a:r>
              <a:rPr lang="en-US" dirty="0" err="1"/>
              <a:t>kpd</a:t>
            </a:r>
            <a:r>
              <a:rPr lang="en-US" dirty="0"/>
              <a:t> = Keypad( </a:t>
            </a:r>
            <a:r>
              <a:rPr lang="en-US" dirty="0" err="1"/>
              <a:t>makeKeymap</a:t>
            </a:r>
            <a:r>
              <a:rPr lang="en-US" dirty="0"/>
              <a:t>(keys), </a:t>
            </a:r>
            <a:r>
              <a:rPr lang="en-US" dirty="0" err="1"/>
              <a:t>rowPins</a:t>
            </a:r>
            <a:r>
              <a:rPr lang="en-US" dirty="0"/>
              <a:t>, </a:t>
            </a:r>
            <a:r>
              <a:rPr lang="en-US" dirty="0" err="1"/>
              <a:t>colPins</a:t>
            </a:r>
            <a:r>
              <a:rPr lang="en-US" dirty="0"/>
              <a:t>, ROWS, COLS );</a:t>
            </a:r>
          </a:p>
          <a:p>
            <a:endParaRPr lang="en-US" dirty="0"/>
          </a:p>
          <a:p>
            <a:endParaRPr lang="en-US" dirty="0"/>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IRremote.h</a:t>
            </a:r>
            <a:r>
              <a:rPr lang="en-US" dirty="0"/>
              <a:t>&gt;</a:t>
            </a:r>
          </a:p>
          <a:p>
            <a:r>
              <a:rPr lang="en-US" dirty="0"/>
              <a:t>//</a:t>
            </a:r>
            <a:r>
              <a:rPr lang="en-US" dirty="0" err="1"/>
              <a:t>IRsend</a:t>
            </a:r>
            <a:r>
              <a:rPr lang="en-US" dirty="0"/>
              <a:t> </a:t>
            </a:r>
            <a:r>
              <a:rPr lang="en-US" dirty="0" err="1"/>
              <a:t>irsend</a:t>
            </a:r>
            <a:r>
              <a:rPr lang="en-US" dirty="0"/>
              <a:t>;</a:t>
            </a:r>
          </a:p>
          <a:p>
            <a:endParaRPr lang="en-US" dirty="0"/>
          </a:p>
          <a:p>
            <a:endParaRPr lang="en-US" dirty="0"/>
          </a:p>
          <a:p>
            <a:r>
              <a:rPr lang="en-US" dirty="0"/>
              <a:t>/////////////////////////////////////////////////</a:t>
            </a:r>
          </a:p>
          <a:p>
            <a:r>
              <a:rPr lang="en-US" dirty="0"/>
              <a:t>// by default IR transmitter pin is 3, you cannot change it, no need to declare here</a:t>
            </a:r>
          </a:p>
          <a:p>
            <a:r>
              <a:rPr lang="en-US" dirty="0" err="1"/>
              <a:t>int</a:t>
            </a:r>
            <a:r>
              <a:rPr lang="en-US" dirty="0"/>
              <a:t> </a:t>
            </a:r>
            <a:r>
              <a:rPr lang="en-US" dirty="0" err="1"/>
              <a:t>analog_switch_input_pin</a:t>
            </a:r>
            <a:r>
              <a:rPr lang="en-US" dirty="0"/>
              <a:t> = A1;</a:t>
            </a:r>
          </a:p>
          <a:p>
            <a:r>
              <a:rPr lang="en-US" dirty="0"/>
              <a:t>//</a:t>
            </a:r>
            <a:r>
              <a:rPr lang="en-US" dirty="0" err="1"/>
              <a:t>int</a:t>
            </a:r>
            <a:r>
              <a:rPr lang="en-US" dirty="0"/>
              <a:t> RELAY_PIN = 4; //not used in this project</a:t>
            </a:r>
          </a:p>
          <a:p>
            <a:r>
              <a:rPr lang="en-US" dirty="0" err="1"/>
              <a:t>int</a:t>
            </a:r>
            <a:r>
              <a:rPr lang="en-US" dirty="0"/>
              <a:t> RECV_PIN = 11;</a:t>
            </a:r>
          </a:p>
          <a:p>
            <a:r>
              <a:rPr lang="en-US" dirty="0"/>
              <a:t>#define </a:t>
            </a:r>
            <a:r>
              <a:rPr lang="en-US" dirty="0" err="1"/>
              <a:t>ledpin</a:t>
            </a:r>
            <a:r>
              <a:rPr lang="en-US" dirty="0"/>
              <a:t> 13</a:t>
            </a:r>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endParaRPr lang="en-US" dirty="0"/>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send_IR_code</a:t>
            </a:r>
            <a:r>
              <a:rPr lang="en-US" dirty="0"/>
              <a:t>(long unsigned </a:t>
            </a:r>
            <a:r>
              <a:rPr lang="en-US" dirty="0" err="1"/>
              <a:t>int</a:t>
            </a:r>
            <a:r>
              <a:rPr lang="en-US" dirty="0"/>
              <a:t> </a:t>
            </a:r>
            <a:r>
              <a:rPr lang="en-US" dirty="0" err="1"/>
              <a:t>irCode_to_sent</a:t>
            </a:r>
            <a:r>
              <a:rPr lang="en-US" dirty="0"/>
              <a:t>)</a:t>
            </a:r>
          </a:p>
          <a:p>
            <a:r>
              <a:rPr lang="en-US" dirty="0"/>
              <a:t>{</a:t>
            </a:r>
          </a:p>
          <a:p>
            <a:r>
              <a:rPr lang="en-US" dirty="0"/>
              <a:t>  </a:t>
            </a:r>
            <a:r>
              <a:rPr lang="en-US" dirty="0" err="1"/>
              <a:t>Serial.println</a:t>
            </a:r>
            <a:r>
              <a:rPr lang="en-US" dirty="0"/>
              <a:t>(</a:t>
            </a:r>
            <a:r>
              <a:rPr lang="en-US" dirty="0" err="1"/>
              <a:t>irCode_to_sent</a:t>
            </a:r>
            <a:r>
              <a:rPr lang="en-US" dirty="0"/>
              <a:t>, HEX);</a:t>
            </a:r>
          </a:p>
          <a:p>
            <a:r>
              <a:rPr lang="en-US" dirty="0"/>
              <a:t>  </a:t>
            </a:r>
            <a:r>
              <a:rPr lang="en-US" dirty="0" err="1"/>
              <a:t>Serial.println</a:t>
            </a:r>
            <a:r>
              <a:rPr lang="en-US" dirty="0"/>
              <a:t>("--------------");</a:t>
            </a:r>
          </a:p>
          <a:p>
            <a:r>
              <a:rPr lang="en-US" dirty="0"/>
              <a:t>  //  delay(SIGNAL_DELAY1);</a:t>
            </a:r>
          </a:p>
          <a:p>
            <a:r>
              <a:rPr lang="en-US" dirty="0"/>
              <a:t>  </a:t>
            </a:r>
            <a:r>
              <a:rPr lang="en-US" dirty="0" err="1"/>
              <a:t>irsend.sendNEC</a:t>
            </a:r>
            <a:r>
              <a:rPr lang="en-US" dirty="0"/>
              <a:t>(</a:t>
            </a:r>
            <a:r>
              <a:rPr lang="en-US" dirty="0" err="1"/>
              <a:t>irCode_to_sent</a:t>
            </a:r>
            <a:r>
              <a:rPr lang="en-US" dirty="0"/>
              <a:t>, 32);</a:t>
            </a:r>
          </a:p>
          <a:p>
            <a:r>
              <a:rPr lang="en-US" dirty="0"/>
              <a:t>  //  delay(SIGNAL_DELAY2);</a:t>
            </a:r>
          </a:p>
          <a:p>
            <a:r>
              <a:rPr lang="en-US" dirty="0"/>
              <a:t>  </a:t>
            </a:r>
            <a:r>
              <a:rPr lang="en-US" dirty="0" err="1"/>
              <a:t>irrecv.enableIRIn</a:t>
            </a:r>
            <a:r>
              <a:rPr lang="en-US" dirty="0"/>
              <a:t>(); //fix rec freeze after sent, see https://forum.arduino.cc/index.php?topic=192472.0</a:t>
            </a:r>
          </a:p>
          <a:p>
            <a:r>
              <a:rPr lang="en-US" dirty="0"/>
              <a:t>}</a:t>
            </a:r>
          </a:p>
          <a:p>
            <a:endParaRPr lang="en-US" dirty="0"/>
          </a:p>
          <a:p>
            <a:r>
              <a:rPr lang="en-US" dirty="0"/>
              <a:t>/////////////////////////////////////////////////////</a:t>
            </a:r>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a:t>
            </a:r>
          </a:p>
          <a:p>
            <a:r>
              <a:rPr lang="en-US" dirty="0" err="1"/>
              <a:t>int</a:t>
            </a:r>
            <a:r>
              <a:rPr lang="en-US" dirty="0"/>
              <a:t> on = 0;</a:t>
            </a:r>
          </a:p>
          <a:p>
            <a:r>
              <a:rPr lang="en-US" dirty="0"/>
              <a:t>unsigned long last = </a:t>
            </a:r>
            <a:r>
              <a:rPr lang="en-US" dirty="0" err="1"/>
              <a:t>millis</a:t>
            </a:r>
            <a:r>
              <a:rPr lang="en-US" dirty="0"/>
              <a:t>();</a:t>
            </a:r>
          </a:p>
          <a:p>
            <a:r>
              <a:rPr lang="en-US" dirty="0"/>
              <a:t>/////////////////////////////////////////////////////</a:t>
            </a:r>
          </a:p>
          <a:p>
            <a:r>
              <a:rPr lang="en-US" dirty="0"/>
              <a:t>void loop() {</a:t>
            </a:r>
          </a:p>
          <a:p>
            <a:r>
              <a:rPr lang="en-US" dirty="0"/>
              <a:t>  ////////////// check IR-code </a:t>
            </a:r>
            <a:r>
              <a:rPr lang="en-US" dirty="0" err="1"/>
              <a:t>recived</a:t>
            </a:r>
            <a:r>
              <a:rPr lang="en-US" dirty="0"/>
              <a:t> from IR-controller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 {</a:t>
            </a:r>
          </a:p>
          <a:p>
            <a:r>
              <a:rPr lang="en-US" dirty="0"/>
              <a:t>      on = !on;</a:t>
            </a:r>
          </a:p>
          <a:p>
            <a:r>
              <a:rPr lang="en-US" dirty="0"/>
              <a:t>      //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received IR code </a:t>
            </a:r>
            <a:r>
              <a:rPr lang="en-US" dirty="0" err="1"/>
              <a:t>recived</a:t>
            </a:r>
            <a:r>
              <a:rPr lang="en-US" dirty="0"/>
              <a:t> and </a:t>
            </a:r>
            <a:r>
              <a:rPr lang="en-US" dirty="0" err="1"/>
              <a:t>sedn</a:t>
            </a:r>
            <a:r>
              <a:rPr lang="en-US" dirty="0"/>
              <a:t> to </a:t>
            </a:r>
            <a:r>
              <a:rPr lang="en-US" dirty="0" err="1"/>
              <a:t>Seiral.println</a:t>
            </a:r>
            <a:endParaRPr lang="en-US" dirty="0"/>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  </a:t>
            </a:r>
            <a:r>
              <a:rPr lang="en-US" dirty="0" err="1"/>
              <a:t>check_keypad_send_IR_code_MTV</a:t>
            </a:r>
            <a:r>
              <a:rPr lang="en-US" dirty="0"/>
              <a:t>();</a:t>
            </a:r>
          </a:p>
          <a:p>
            <a:r>
              <a:rPr lang="en-US" dirty="0"/>
              <a:t>}</a:t>
            </a:r>
          </a:p>
          <a:p>
            <a:r>
              <a:rPr lang="en-US" dirty="0"/>
              <a:t>///////////// send </a:t>
            </a:r>
            <a:r>
              <a:rPr lang="en-US" dirty="0" err="1"/>
              <a:t>recived</a:t>
            </a:r>
            <a:r>
              <a:rPr lang="en-US" dirty="0"/>
              <a:t> IR code to </a:t>
            </a:r>
            <a:r>
              <a:rPr lang="en-US" dirty="0" err="1"/>
              <a:t>Seiral.println</a:t>
            </a:r>
            <a:r>
              <a:rPr lang="en-US" dirty="0"/>
              <a:t>//////</a:t>
            </a:r>
          </a:p>
          <a:p>
            <a:r>
              <a:rPr lang="en-US" dirty="0"/>
              <a:t>void dump(</a:t>
            </a:r>
            <a:r>
              <a:rPr lang="en-US" dirty="0" err="1"/>
              <a:t>decode_results</a:t>
            </a:r>
            <a:r>
              <a:rPr lang="en-US" dirty="0"/>
              <a:t>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send_code_to_TV</a:t>
            </a:r>
            <a:r>
              <a:rPr lang="en-US" dirty="0"/>
              <a:t>(results-&gt;value); //not used here//////////</a:t>
            </a:r>
          </a:p>
          <a:p>
            <a:endParaRPr lang="en-US" dirty="0"/>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endParaRPr lang="en-US" dirty="0"/>
          </a:p>
          <a:p>
            <a:r>
              <a:rPr lang="en-US" dirty="0"/>
              <a:t>/////////////////////////////////////////////////////////////////</a:t>
            </a:r>
          </a:p>
          <a:p>
            <a:r>
              <a:rPr lang="en-US" dirty="0"/>
              <a:t>void </a:t>
            </a:r>
            <a:r>
              <a:rPr lang="en-US" dirty="0" err="1"/>
              <a:t>check_keypad_send_IR_code_MTV</a:t>
            </a:r>
            <a:r>
              <a:rPr lang="en-US" dirty="0"/>
              <a:t>()</a:t>
            </a:r>
          </a:p>
          <a:p>
            <a:r>
              <a:rPr lang="en-US" dirty="0"/>
              <a:t>{ char key = </a:t>
            </a:r>
            <a:r>
              <a:rPr lang="en-US" dirty="0" err="1"/>
              <a:t>kpd.getKey</a:t>
            </a:r>
            <a:r>
              <a:rPr lang="en-US" dirty="0"/>
              <a:t>();</a:t>
            </a:r>
          </a:p>
          <a:p>
            <a:r>
              <a:rPr lang="en-US" dirty="0"/>
              <a:t>  if (key) // Check for a valid key.</a:t>
            </a:r>
          </a:p>
          <a:p>
            <a:r>
              <a:rPr lang="en-US" dirty="0"/>
              <a:t>  {</a:t>
            </a:r>
          </a:p>
          <a:p>
            <a:r>
              <a:rPr lang="en-US" dirty="0"/>
              <a:t>    switch (key)</a:t>
            </a:r>
          </a:p>
          <a:p>
            <a:r>
              <a:rPr lang="en-US" dirty="0"/>
              <a:t>    {</a:t>
            </a:r>
          </a:p>
          <a:p>
            <a:r>
              <a:rPr lang="en-US" dirty="0"/>
              <a:t>      case '1':</a:t>
            </a:r>
          </a:p>
          <a:p>
            <a:r>
              <a:rPr lang="en-US" dirty="0"/>
              <a:t>        </a:t>
            </a:r>
            <a:r>
              <a:rPr lang="en-US" dirty="0" err="1"/>
              <a:t>Serial.println</a:t>
            </a:r>
            <a:r>
              <a:rPr lang="en-US" dirty="0"/>
              <a:t>("MTV 1");</a:t>
            </a:r>
          </a:p>
          <a:p>
            <a:r>
              <a:rPr lang="en-US" dirty="0"/>
              <a:t>        </a:t>
            </a:r>
            <a:r>
              <a:rPr lang="en-US" dirty="0" err="1"/>
              <a:t>irCode</a:t>
            </a:r>
            <a:r>
              <a:rPr lang="en-US" dirty="0"/>
              <a:t> = MTS_POWER; </a:t>
            </a:r>
            <a:r>
              <a:rPr lang="en-US" dirty="0" err="1"/>
              <a:t>send_IR_code</a:t>
            </a:r>
            <a:r>
              <a:rPr lang="en-US" dirty="0"/>
              <a:t>( </a:t>
            </a:r>
            <a:r>
              <a:rPr lang="en-US" dirty="0" err="1"/>
              <a:t>irCode</a:t>
            </a:r>
            <a:r>
              <a:rPr lang="en-US" dirty="0"/>
              <a:t>);</a:t>
            </a:r>
          </a:p>
          <a:p>
            <a:r>
              <a:rPr lang="en-US" dirty="0"/>
              <a:t>        break;</a:t>
            </a:r>
          </a:p>
          <a:p>
            <a:r>
              <a:rPr lang="en-US" dirty="0"/>
              <a:t>      case '2':</a:t>
            </a:r>
          </a:p>
          <a:p>
            <a:r>
              <a:rPr lang="en-US" dirty="0"/>
              <a:t>        </a:t>
            </a:r>
            <a:r>
              <a:rPr lang="en-US" dirty="0" err="1"/>
              <a:t>Serial.println</a:t>
            </a:r>
            <a:r>
              <a:rPr lang="en-US" dirty="0"/>
              <a:t>("MTV 2");</a:t>
            </a:r>
          </a:p>
          <a:p>
            <a:r>
              <a:rPr lang="en-US" dirty="0"/>
              <a:t>        </a:t>
            </a:r>
            <a:r>
              <a:rPr lang="en-US" dirty="0" err="1"/>
              <a:t>irCode</a:t>
            </a:r>
            <a:r>
              <a:rPr lang="en-US" dirty="0"/>
              <a:t> = MTS_UP; </a:t>
            </a:r>
            <a:r>
              <a:rPr lang="en-US" dirty="0" err="1"/>
              <a:t>send_IR_code</a:t>
            </a:r>
            <a:r>
              <a:rPr lang="en-US" dirty="0"/>
              <a:t>( </a:t>
            </a:r>
            <a:r>
              <a:rPr lang="en-US" dirty="0" err="1"/>
              <a:t>irCode</a:t>
            </a:r>
            <a:r>
              <a:rPr lang="en-US" dirty="0"/>
              <a:t>);</a:t>
            </a:r>
          </a:p>
          <a:p>
            <a:r>
              <a:rPr lang="en-US" dirty="0"/>
              <a:t>        break;</a:t>
            </a:r>
          </a:p>
          <a:p>
            <a:r>
              <a:rPr lang="en-US" dirty="0"/>
              <a:t>      case '3':</a:t>
            </a:r>
          </a:p>
          <a:p>
            <a:r>
              <a:rPr lang="en-US" dirty="0"/>
              <a:t>        </a:t>
            </a:r>
            <a:r>
              <a:rPr lang="en-US" dirty="0" err="1"/>
              <a:t>Serial.println</a:t>
            </a:r>
            <a:r>
              <a:rPr lang="en-US" dirty="0"/>
              <a:t>("MTV 3");</a:t>
            </a:r>
          </a:p>
          <a:p>
            <a:r>
              <a:rPr lang="en-US" dirty="0"/>
              <a:t>        </a:t>
            </a:r>
            <a:r>
              <a:rPr lang="en-US" dirty="0" err="1"/>
              <a:t>goto_BBC</a:t>
            </a:r>
            <a:r>
              <a:rPr lang="en-US" dirty="0"/>
              <a:t>();</a:t>
            </a:r>
          </a:p>
          <a:p>
            <a:r>
              <a:rPr lang="en-US" dirty="0"/>
              <a:t>        break;</a:t>
            </a:r>
          </a:p>
          <a:p>
            <a:r>
              <a:rPr lang="en-US" dirty="0"/>
              <a:t>      case 'A':</a:t>
            </a:r>
          </a:p>
          <a:p>
            <a:r>
              <a:rPr lang="en-US" dirty="0"/>
              <a:t>        </a:t>
            </a:r>
            <a:r>
              <a:rPr lang="en-US" dirty="0" err="1"/>
              <a:t>Serial.println</a:t>
            </a:r>
            <a:r>
              <a:rPr lang="en-US" dirty="0"/>
              <a:t>("LGTV A");</a:t>
            </a:r>
          </a:p>
          <a:p>
            <a:r>
              <a:rPr lang="en-US" dirty="0"/>
              <a:t>        </a:t>
            </a:r>
            <a:r>
              <a:rPr lang="en-US" dirty="0" err="1"/>
              <a:t>irCode</a:t>
            </a:r>
            <a:r>
              <a:rPr lang="en-US" dirty="0"/>
              <a:t> = LGTV_VOL_UP; </a:t>
            </a:r>
            <a:r>
              <a:rPr lang="en-US" dirty="0" err="1"/>
              <a:t>send_IR_code</a:t>
            </a:r>
            <a:r>
              <a:rPr lang="en-US" dirty="0"/>
              <a:t>(</a:t>
            </a:r>
            <a:r>
              <a:rPr lang="en-US" dirty="0" err="1"/>
              <a:t>irCode</a:t>
            </a:r>
            <a:r>
              <a:rPr lang="en-US" dirty="0"/>
              <a:t>);</a:t>
            </a:r>
          </a:p>
          <a:p>
            <a:r>
              <a:rPr lang="en-US" dirty="0"/>
              <a:t>        break;</a:t>
            </a:r>
          </a:p>
          <a:p>
            <a:r>
              <a:rPr lang="en-US" dirty="0"/>
              <a:t>      case '4':</a:t>
            </a:r>
          </a:p>
          <a:p>
            <a:r>
              <a:rPr lang="en-US" dirty="0"/>
              <a:t>        </a:t>
            </a:r>
            <a:r>
              <a:rPr lang="en-US" dirty="0" err="1"/>
              <a:t>Serial.println</a:t>
            </a:r>
            <a:r>
              <a:rPr lang="en-US" dirty="0"/>
              <a:t>("LGTV 4");</a:t>
            </a:r>
          </a:p>
          <a:p>
            <a:r>
              <a:rPr lang="en-US" dirty="0"/>
              <a:t>        </a:t>
            </a:r>
            <a:r>
              <a:rPr lang="en-US" dirty="0" err="1"/>
              <a:t>irCode</a:t>
            </a:r>
            <a:r>
              <a:rPr lang="en-US" dirty="0"/>
              <a:t> = MTS_LEFT ; </a:t>
            </a:r>
            <a:r>
              <a:rPr lang="en-US" dirty="0" err="1"/>
              <a:t>send_IR_code</a:t>
            </a:r>
            <a:r>
              <a:rPr lang="en-US" dirty="0"/>
              <a:t>(</a:t>
            </a:r>
            <a:r>
              <a:rPr lang="en-US" dirty="0" err="1"/>
              <a:t>irCode</a:t>
            </a:r>
            <a:r>
              <a:rPr lang="en-US" dirty="0"/>
              <a:t>);</a:t>
            </a:r>
          </a:p>
          <a:p>
            <a:r>
              <a:rPr lang="en-US" dirty="0"/>
              <a:t>        break;</a:t>
            </a:r>
          </a:p>
          <a:p>
            <a:r>
              <a:rPr lang="en-US" dirty="0"/>
              <a:t>      case '5':</a:t>
            </a:r>
          </a:p>
          <a:p>
            <a:r>
              <a:rPr lang="en-US" dirty="0"/>
              <a:t>        </a:t>
            </a:r>
            <a:r>
              <a:rPr lang="en-US" dirty="0" err="1"/>
              <a:t>Serial.println</a:t>
            </a:r>
            <a:r>
              <a:rPr lang="en-US" dirty="0"/>
              <a:t>("LGTV 5");</a:t>
            </a:r>
          </a:p>
          <a:p>
            <a:r>
              <a:rPr lang="en-US" dirty="0"/>
              <a:t>        </a:t>
            </a:r>
            <a:r>
              <a:rPr lang="en-US" dirty="0" err="1"/>
              <a:t>irCode</a:t>
            </a:r>
            <a:r>
              <a:rPr lang="en-US" dirty="0"/>
              <a:t> = MTS_OK; </a:t>
            </a:r>
            <a:r>
              <a:rPr lang="en-US" dirty="0" err="1"/>
              <a:t>send_IR_code</a:t>
            </a:r>
            <a:r>
              <a:rPr lang="en-US" dirty="0"/>
              <a:t>(</a:t>
            </a:r>
            <a:r>
              <a:rPr lang="en-US" dirty="0" err="1"/>
              <a:t>irCode</a:t>
            </a:r>
            <a:r>
              <a:rPr lang="en-US" dirty="0"/>
              <a:t>);</a:t>
            </a:r>
          </a:p>
          <a:p>
            <a:r>
              <a:rPr lang="en-US" dirty="0"/>
              <a:t>        break;</a:t>
            </a:r>
          </a:p>
          <a:p>
            <a:r>
              <a:rPr lang="en-US" dirty="0"/>
              <a:t>      case '6':</a:t>
            </a:r>
          </a:p>
          <a:p>
            <a:r>
              <a:rPr lang="en-US" dirty="0"/>
              <a:t>        </a:t>
            </a:r>
            <a:r>
              <a:rPr lang="en-US" dirty="0" err="1"/>
              <a:t>Serial.println</a:t>
            </a:r>
            <a:r>
              <a:rPr lang="en-US" dirty="0"/>
              <a:t>("LGTV 6");</a:t>
            </a:r>
          </a:p>
          <a:p>
            <a:r>
              <a:rPr lang="en-US" dirty="0"/>
              <a:t>        </a:t>
            </a:r>
            <a:r>
              <a:rPr lang="en-US" dirty="0" err="1"/>
              <a:t>irCode</a:t>
            </a:r>
            <a:r>
              <a:rPr lang="en-US" dirty="0"/>
              <a:t> = MTS_RIGHT; </a:t>
            </a:r>
            <a:r>
              <a:rPr lang="en-US" dirty="0" err="1"/>
              <a:t>send_IR_code</a:t>
            </a:r>
            <a:r>
              <a:rPr lang="en-US" dirty="0"/>
              <a:t>(</a:t>
            </a:r>
            <a:r>
              <a:rPr lang="en-US" dirty="0" err="1"/>
              <a:t>irCode</a:t>
            </a:r>
            <a:r>
              <a:rPr lang="en-US" dirty="0"/>
              <a:t>);</a:t>
            </a:r>
          </a:p>
          <a:p>
            <a:r>
              <a:rPr lang="en-US" dirty="0"/>
              <a:t>        break;</a:t>
            </a:r>
          </a:p>
          <a:p>
            <a:r>
              <a:rPr lang="en-US" dirty="0"/>
              <a:t>      case 'B':</a:t>
            </a:r>
          </a:p>
          <a:p>
            <a:r>
              <a:rPr lang="en-US" dirty="0"/>
              <a:t>        </a:t>
            </a:r>
            <a:r>
              <a:rPr lang="en-US" dirty="0" err="1"/>
              <a:t>Serial.println</a:t>
            </a:r>
            <a:r>
              <a:rPr lang="en-US" dirty="0"/>
              <a:t>("LGTV B");</a:t>
            </a:r>
          </a:p>
          <a:p>
            <a:r>
              <a:rPr lang="en-US" dirty="0"/>
              <a:t>        </a:t>
            </a:r>
            <a:r>
              <a:rPr lang="en-US" dirty="0" err="1"/>
              <a:t>irCode</a:t>
            </a:r>
            <a:r>
              <a:rPr lang="en-US" dirty="0"/>
              <a:t> = LGTV_VOL_DOWN; </a:t>
            </a:r>
            <a:r>
              <a:rPr lang="en-US" dirty="0" err="1"/>
              <a:t>send_IR_code</a:t>
            </a:r>
            <a:r>
              <a:rPr lang="en-US" dirty="0"/>
              <a:t>(</a:t>
            </a:r>
            <a:r>
              <a:rPr lang="en-US" dirty="0" err="1"/>
              <a:t>irCode</a:t>
            </a:r>
            <a:r>
              <a:rPr lang="en-US" dirty="0"/>
              <a:t>);</a:t>
            </a:r>
          </a:p>
          <a:p>
            <a:r>
              <a:rPr lang="en-US" dirty="0"/>
              <a:t>        break;</a:t>
            </a:r>
          </a:p>
          <a:p>
            <a:r>
              <a:rPr lang="en-US" dirty="0"/>
              <a:t>      case '7':</a:t>
            </a:r>
          </a:p>
          <a:p>
            <a:r>
              <a:rPr lang="en-US" dirty="0"/>
              <a:t>        </a:t>
            </a:r>
            <a:r>
              <a:rPr lang="en-US" dirty="0" err="1"/>
              <a:t>Serial.println</a:t>
            </a:r>
            <a:r>
              <a:rPr lang="en-US" dirty="0"/>
              <a:t>("LGTV 7");</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break;</a:t>
            </a:r>
          </a:p>
          <a:p>
            <a:r>
              <a:rPr lang="en-US" dirty="0"/>
              <a:t>      case '8':</a:t>
            </a:r>
          </a:p>
          <a:p>
            <a:r>
              <a:rPr lang="en-US" dirty="0"/>
              <a:t>        </a:t>
            </a:r>
            <a:r>
              <a:rPr lang="en-US" dirty="0" err="1"/>
              <a:t>Serial.println</a:t>
            </a:r>
            <a:r>
              <a:rPr lang="en-US" dirty="0"/>
              <a:t>("LGTV 8");</a:t>
            </a:r>
          </a:p>
          <a:p>
            <a:r>
              <a:rPr lang="en-US" dirty="0"/>
              <a:t>        </a:t>
            </a:r>
            <a:r>
              <a:rPr lang="en-US" dirty="0" err="1"/>
              <a:t>irCode</a:t>
            </a:r>
            <a:r>
              <a:rPr lang="en-US" dirty="0"/>
              <a:t> = MTS_DOWN; </a:t>
            </a:r>
            <a:r>
              <a:rPr lang="en-US" dirty="0" err="1"/>
              <a:t>send_IR_code</a:t>
            </a:r>
            <a:r>
              <a:rPr lang="en-US" dirty="0"/>
              <a:t>(</a:t>
            </a:r>
            <a:r>
              <a:rPr lang="en-US" dirty="0" err="1"/>
              <a:t>irCode</a:t>
            </a:r>
            <a:r>
              <a:rPr lang="en-US" dirty="0"/>
              <a:t>);</a:t>
            </a:r>
          </a:p>
          <a:p>
            <a:r>
              <a:rPr lang="en-US" dirty="0"/>
              <a:t>        break;</a:t>
            </a:r>
          </a:p>
          <a:p>
            <a:r>
              <a:rPr lang="en-US" dirty="0"/>
              <a:t>      case '9':</a:t>
            </a:r>
          </a:p>
          <a:p>
            <a:r>
              <a:rPr lang="en-US" dirty="0"/>
              <a:t>        </a:t>
            </a:r>
            <a:r>
              <a:rPr lang="en-US" dirty="0" err="1"/>
              <a:t>Serial.println</a:t>
            </a:r>
            <a:r>
              <a:rPr lang="en-US" dirty="0"/>
              <a:t>("LGTV 9");</a:t>
            </a:r>
          </a:p>
          <a:p>
            <a:r>
              <a:rPr lang="en-US" dirty="0"/>
              <a:t>        </a:t>
            </a:r>
            <a:r>
              <a:rPr lang="en-US" dirty="0" err="1"/>
              <a:t>irCode</a:t>
            </a:r>
            <a:r>
              <a:rPr lang="en-US" dirty="0"/>
              <a:t> = MTS_RETURN; </a:t>
            </a:r>
            <a:r>
              <a:rPr lang="en-US" dirty="0" err="1"/>
              <a:t>send_IR_code</a:t>
            </a:r>
            <a:r>
              <a:rPr lang="en-US" dirty="0"/>
              <a:t>(</a:t>
            </a:r>
            <a:r>
              <a:rPr lang="en-US" dirty="0" err="1"/>
              <a:t>irCode</a:t>
            </a:r>
            <a:r>
              <a:rPr lang="en-US" dirty="0"/>
              <a:t>);</a:t>
            </a:r>
          </a:p>
          <a:p>
            <a:r>
              <a:rPr lang="en-US" dirty="0"/>
              <a:t>        break;</a:t>
            </a:r>
          </a:p>
          <a:p>
            <a:r>
              <a:rPr lang="en-US" dirty="0"/>
              <a:t>      case 'C':</a:t>
            </a:r>
          </a:p>
          <a:p>
            <a:r>
              <a:rPr lang="en-US" dirty="0"/>
              <a:t>        </a:t>
            </a:r>
            <a:r>
              <a:rPr lang="en-US" dirty="0" err="1"/>
              <a:t>Serial.println</a:t>
            </a:r>
            <a:r>
              <a:rPr lang="en-US" dirty="0"/>
              <a:t>("LGTV C");</a:t>
            </a:r>
          </a:p>
          <a:p>
            <a:r>
              <a:rPr lang="en-US" dirty="0"/>
              <a:t>        </a:t>
            </a:r>
            <a:r>
              <a:rPr lang="en-US" dirty="0" err="1"/>
              <a:t>irCode</a:t>
            </a:r>
            <a:r>
              <a:rPr lang="en-US" dirty="0"/>
              <a:t> = MTS_INFO; </a:t>
            </a:r>
            <a:r>
              <a:rPr lang="en-US" dirty="0" err="1"/>
              <a:t>send_IR_code</a:t>
            </a:r>
            <a:r>
              <a:rPr lang="en-US" dirty="0"/>
              <a:t>(</a:t>
            </a:r>
            <a:r>
              <a:rPr lang="en-US" dirty="0" err="1"/>
              <a:t>irCode</a:t>
            </a:r>
            <a:r>
              <a:rPr lang="en-US" dirty="0"/>
              <a:t>);</a:t>
            </a:r>
          </a:p>
          <a:p>
            <a:r>
              <a:rPr lang="en-US" dirty="0"/>
              <a:t>        break;</a:t>
            </a:r>
          </a:p>
          <a:p>
            <a:r>
              <a:rPr lang="en-US" dirty="0"/>
              <a:t>      case '*':</a:t>
            </a:r>
          </a:p>
          <a:p>
            <a:r>
              <a:rPr lang="en-US" dirty="0"/>
              <a:t>        </a:t>
            </a:r>
            <a:r>
              <a:rPr lang="en-US" dirty="0" err="1"/>
              <a:t>Serial.println</a:t>
            </a:r>
            <a:r>
              <a:rPr lang="en-US" dirty="0"/>
              <a:t>("LGTV *");</a:t>
            </a:r>
          </a:p>
          <a:p>
            <a:r>
              <a:rPr lang="en-US" dirty="0"/>
              <a:t>        </a:t>
            </a:r>
            <a:r>
              <a:rPr lang="en-US" dirty="0" err="1"/>
              <a:t>goto_CANTONESE</a:t>
            </a:r>
            <a:r>
              <a:rPr lang="en-US" dirty="0"/>
              <a:t>();</a:t>
            </a:r>
          </a:p>
          <a:p>
            <a:r>
              <a:rPr lang="en-US" dirty="0"/>
              <a:t>        break;</a:t>
            </a:r>
          </a:p>
          <a:p>
            <a:r>
              <a:rPr lang="en-US" dirty="0"/>
              <a:t>      case '0':</a:t>
            </a:r>
          </a:p>
          <a:p>
            <a:r>
              <a:rPr lang="en-US" dirty="0"/>
              <a:t>        </a:t>
            </a:r>
            <a:r>
              <a:rPr lang="en-US" dirty="0" err="1"/>
              <a:t>Serial.println</a:t>
            </a:r>
            <a:r>
              <a:rPr lang="en-US" dirty="0"/>
              <a:t>("MTV 0");</a:t>
            </a:r>
          </a:p>
          <a:p>
            <a:r>
              <a:rPr lang="en-US" dirty="0"/>
              <a:t>        </a:t>
            </a:r>
            <a:r>
              <a:rPr lang="en-US" dirty="0" err="1"/>
              <a:t>goto_MAIYAR</a:t>
            </a:r>
            <a:r>
              <a:rPr lang="en-US" dirty="0"/>
              <a:t>();</a:t>
            </a:r>
          </a:p>
          <a:p>
            <a:r>
              <a:rPr lang="en-US" dirty="0"/>
              <a:t>        break;</a:t>
            </a:r>
          </a:p>
          <a:p>
            <a:r>
              <a:rPr lang="en-US" dirty="0"/>
              <a:t>      case '#':</a:t>
            </a:r>
          </a:p>
          <a:p>
            <a:r>
              <a:rPr lang="en-US" dirty="0"/>
              <a:t>        </a:t>
            </a:r>
            <a:r>
              <a:rPr lang="en-US" dirty="0" err="1"/>
              <a:t>Serial.println</a:t>
            </a:r>
            <a:r>
              <a:rPr lang="en-US" dirty="0"/>
              <a:t>("LGTV #");</a:t>
            </a:r>
          </a:p>
          <a:p>
            <a:r>
              <a:rPr lang="en-US" dirty="0"/>
              <a:t>        </a:t>
            </a:r>
            <a:r>
              <a:rPr lang="en-US" dirty="0" err="1"/>
              <a:t>goto_NHK</a:t>
            </a:r>
            <a:r>
              <a:rPr lang="en-US" dirty="0"/>
              <a:t>();</a:t>
            </a:r>
          </a:p>
          <a:p>
            <a:r>
              <a:rPr lang="en-US" dirty="0"/>
              <a:t>        break;</a:t>
            </a:r>
          </a:p>
          <a:p>
            <a:r>
              <a:rPr lang="en-US" dirty="0"/>
              <a:t>      case 'D':</a:t>
            </a:r>
          </a:p>
          <a:p>
            <a:r>
              <a:rPr lang="en-US" dirty="0"/>
              <a:t>        </a:t>
            </a:r>
            <a:r>
              <a:rPr lang="en-US" dirty="0" err="1"/>
              <a:t>Serial.println</a:t>
            </a:r>
            <a:r>
              <a:rPr lang="en-US" dirty="0"/>
              <a:t>("LGTV D");</a:t>
            </a:r>
          </a:p>
          <a:p>
            <a:r>
              <a:rPr lang="en-US" dirty="0"/>
              <a:t>        </a:t>
            </a:r>
            <a:r>
              <a:rPr lang="en-US" dirty="0" err="1"/>
              <a:t>goto_FRANCE</a:t>
            </a:r>
            <a:r>
              <a:rPr lang="en-US" dirty="0"/>
              <a:t>();</a:t>
            </a:r>
          </a:p>
          <a:p>
            <a:r>
              <a:rPr lang="en-US" dirty="0"/>
              <a:t>        break;</a:t>
            </a:r>
          </a:p>
          <a:p>
            <a:r>
              <a:rPr lang="en-US" dirty="0"/>
              <a:t>      default:</a:t>
            </a:r>
          </a:p>
          <a:p>
            <a:r>
              <a:rPr lang="en-US" dirty="0"/>
              <a:t>        </a:t>
            </a:r>
            <a:r>
              <a:rPr lang="en-US" dirty="0" err="1"/>
              <a:t>Serial.println</a:t>
            </a:r>
            <a:r>
              <a:rPr lang="en-US" dirty="0"/>
              <a:t>(key);</a:t>
            </a:r>
          </a:p>
          <a:p>
            <a:r>
              <a:rPr lang="en-US" dirty="0"/>
              <a:t>    }</a:t>
            </a:r>
          </a:p>
          <a:p>
            <a:r>
              <a:rPr lang="en-US" dirty="0"/>
              <a:t>  }</a:t>
            </a:r>
          </a:p>
          <a:p>
            <a:r>
              <a:rPr lang="en-US" dirty="0"/>
              <a:t>}</a:t>
            </a:r>
          </a:p>
          <a:p>
            <a:endParaRPr lang="en-US" dirty="0"/>
          </a:p>
          <a:p>
            <a:r>
              <a:rPr lang="en-US" dirty="0"/>
              <a:t>//**************************************************</a:t>
            </a:r>
          </a:p>
          <a:p>
            <a:r>
              <a:rPr lang="en-US" dirty="0"/>
              <a:t>////////////////////////////////////////////////////////</a:t>
            </a:r>
          </a:p>
          <a:p>
            <a:r>
              <a:rPr lang="en-US" dirty="0"/>
              <a:t>void </a:t>
            </a:r>
            <a:r>
              <a:rPr lang="en-US" dirty="0" err="1"/>
              <a:t>goto_BBC</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11;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a:p>
            <a:r>
              <a:rPr lang="en-US" dirty="0"/>
              <a:t>////////////////////////////////////////////////////////</a:t>
            </a:r>
          </a:p>
          <a:p>
            <a:r>
              <a:rPr lang="en-US" dirty="0"/>
              <a:t>void </a:t>
            </a:r>
            <a:r>
              <a:rPr lang="en-US" dirty="0" err="1"/>
              <a:t>goto_CANTONESE</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5;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goto_MAIYAR</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1;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6;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a:p>
            <a:r>
              <a:rPr lang="en-US" dirty="0"/>
              <a:t>////////////////////////////////////////////////////////</a:t>
            </a:r>
          </a:p>
          <a:p>
            <a:r>
              <a:rPr lang="en-US" dirty="0"/>
              <a:t>void </a:t>
            </a:r>
            <a:r>
              <a:rPr lang="en-US" dirty="0" err="1"/>
              <a:t>goto_NHK</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9;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r>
              <a:rPr lang="en-US" dirty="0"/>
              <a:t>////////////////////////////////////////////////////////</a:t>
            </a:r>
          </a:p>
          <a:p>
            <a:r>
              <a:rPr lang="en-US" dirty="0"/>
              <a:t>void </a:t>
            </a:r>
            <a:r>
              <a:rPr lang="en-US" dirty="0" err="1"/>
              <a:t>goto_FRANCE</a:t>
            </a:r>
            <a:r>
              <a:rPr lang="en-US" dirty="0"/>
              <a:t>()</a:t>
            </a:r>
          </a:p>
          <a:p>
            <a:r>
              <a:rPr lang="en-US" dirty="0"/>
              <a:t>{</a:t>
            </a:r>
          </a:p>
          <a:p>
            <a:r>
              <a:rPr lang="en-US" dirty="0"/>
              <a:t>  </a:t>
            </a:r>
            <a:r>
              <a:rPr lang="en-US" dirty="0" err="1"/>
              <a:t>irCode</a:t>
            </a:r>
            <a:r>
              <a:rPr lang="en-US" dirty="0"/>
              <a:t> = MTS_HOME; </a:t>
            </a:r>
            <a:r>
              <a:rPr lang="en-US" dirty="0" err="1"/>
              <a:t>send_IR_code</a:t>
            </a:r>
            <a:r>
              <a:rPr lang="en-US" dirty="0"/>
              <a:t>( </a:t>
            </a:r>
            <a:r>
              <a:rPr lang="en-US" dirty="0" err="1"/>
              <a:t>irCode</a:t>
            </a:r>
            <a:r>
              <a:rPr lang="en-US" dirty="0"/>
              <a:t>);</a:t>
            </a:r>
          </a:p>
          <a:p>
            <a:r>
              <a:rPr lang="en-US" dirty="0"/>
              <a:t>  delay(5000);</a:t>
            </a:r>
          </a:p>
          <a:p>
            <a:r>
              <a:rPr lang="en-US" dirty="0"/>
              <a:t>  for (</a:t>
            </a:r>
            <a:r>
              <a:rPr lang="en-US" dirty="0" err="1"/>
              <a:t>int</a:t>
            </a:r>
            <a:r>
              <a:rPr lang="en-US" dirty="0"/>
              <a:t> </a:t>
            </a:r>
            <a:r>
              <a:rPr lang="en-US" dirty="0" err="1"/>
              <a:t>i</a:t>
            </a:r>
            <a:r>
              <a:rPr lang="en-US" dirty="0"/>
              <a:t> = 1 ; </a:t>
            </a:r>
            <a:r>
              <a:rPr lang="en-US" dirty="0" err="1"/>
              <a:t>i</a:t>
            </a:r>
            <a:r>
              <a:rPr lang="en-US" dirty="0"/>
              <a:t> &lt;= 3; </a:t>
            </a:r>
            <a:r>
              <a:rPr lang="en-US" dirty="0" err="1"/>
              <a:t>i</a:t>
            </a:r>
            <a:r>
              <a:rPr lang="en-US" dirty="0"/>
              <a:t>++)</a:t>
            </a:r>
          </a:p>
          <a:p>
            <a:r>
              <a:rPr lang="en-US" dirty="0"/>
              <a:t>  { </a:t>
            </a:r>
            <a:r>
              <a:rPr lang="en-US" dirty="0" err="1"/>
              <a:t>irCode</a:t>
            </a:r>
            <a:r>
              <a:rPr lang="en-US" dirty="0"/>
              <a:t> = MTS_RIGHT;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p>
          <a:p>
            <a:r>
              <a:rPr lang="en-US" dirty="0"/>
              <a:t>  for (</a:t>
            </a:r>
            <a:r>
              <a:rPr lang="en-US" dirty="0" err="1"/>
              <a:t>int</a:t>
            </a:r>
            <a:r>
              <a:rPr lang="en-US" dirty="0"/>
              <a:t> </a:t>
            </a:r>
            <a:r>
              <a:rPr lang="en-US" dirty="0" err="1"/>
              <a:t>i</a:t>
            </a:r>
            <a:r>
              <a:rPr lang="en-US" dirty="0"/>
              <a:t> = 1 ; </a:t>
            </a:r>
            <a:r>
              <a:rPr lang="en-US" dirty="0" err="1"/>
              <a:t>i</a:t>
            </a:r>
            <a:r>
              <a:rPr lang="en-US" dirty="0"/>
              <a:t> &lt;= 7; </a:t>
            </a:r>
            <a:r>
              <a:rPr lang="en-US" dirty="0" err="1"/>
              <a:t>i</a:t>
            </a:r>
            <a:r>
              <a:rPr lang="en-US" dirty="0"/>
              <a:t>++)</a:t>
            </a:r>
          </a:p>
          <a:p>
            <a:r>
              <a:rPr lang="en-US" dirty="0"/>
              <a:t>  { </a:t>
            </a:r>
            <a:r>
              <a:rPr lang="en-US" dirty="0" err="1"/>
              <a:t>irCode</a:t>
            </a:r>
            <a:r>
              <a:rPr lang="en-US" dirty="0"/>
              <a:t> = MTS_DOWN; </a:t>
            </a:r>
            <a:r>
              <a:rPr lang="en-US" dirty="0" err="1"/>
              <a:t>send_IR_code</a:t>
            </a:r>
            <a:r>
              <a:rPr lang="en-US" dirty="0"/>
              <a:t>( </a:t>
            </a:r>
            <a:r>
              <a:rPr lang="en-US" dirty="0" err="1"/>
              <a:t>irCode</a:t>
            </a:r>
            <a:r>
              <a:rPr lang="en-US" dirty="0"/>
              <a:t>);</a:t>
            </a:r>
          </a:p>
          <a:p>
            <a:r>
              <a:rPr lang="en-US" dirty="0"/>
              <a:t>    delay(1000);</a:t>
            </a:r>
          </a:p>
          <a:p>
            <a:r>
              <a:rPr lang="en-US" dirty="0"/>
              <a:t>  }</a:t>
            </a:r>
          </a:p>
          <a:p>
            <a:r>
              <a:rPr lang="en-US" dirty="0"/>
              <a:t>  </a:t>
            </a:r>
            <a:r>
              <a:rPr lang="en-US" dirty="0" err="1"/>
              <a:t>irCode</a:t>
            </a:r>
            <a:r>
              <a:rPr lang="en-US" dirty="0"/>
              <a:t> = MTS_OK; </a:t>
            </a:r>
            <a:r>
              <a:rPr lang="en-US" dirty="0" err="1"/>
              <a:t>send_IR_code</a:t>
            </a:r>
            <a:r>
              <a:rPr lang="en-US" dirty="0"/>
              <a:t>( </a:t>
            </a:r>
            <a:r>
              <a:rPr lang="en-US" dirty="0" err="1"/>
              <a:t>irCode</a:t>
            </a:r>
            <a:r>
              <a:rPr lang="en-US" dirty="0"/>
              <a:t>);</a:t>
            </a:r>
          </a:p>
          <a:p>
            <a:r>
              <a:rPr lang="en-US" dirty="0"/>
              <a:t>}</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81</a:t>
            </a:fld>
            <a:endParaRPr lang="en-US"/>
          </a:p>
        </p:txBody>
      </p:sp>
      <p:pic>
        <p:nvPicPr>
          <p:cNvPr id="6" name="Picture 5"/>
          <p:cNvPicPr>
            <a:picLocks noChangeAspect="1"/>
          </p:cNvPicPr>
          <p:nvPr/>
        </p:nvPicPr>
        <p:blipFill>
          <a:blip r:embed="rId3"/>
          <a:stretch>
            <a:fillRect/>
          </a:stretch>
        </p:blipFill>
        <p:spPr>
          <a:xfrm>
            <a:off x="5324475" y="3054107"/>
            <a:ext cx="3299536" cy="2141700"/>
          </a:xfrm>
          <a:prstGeom prst="rect">
            <a:avLst/>
          </a:prstGeom>
        </p:spPr>
      </p:pic>
      <p:sp>
        <p:nvSpPr>
          <p:cNvPr id="7" name="TextBox 6"/>
          <p:cNvSpPr txBox="1"/>
          <p:nvPr/>
        </p:nvSpPr>
        <p:spPr>
          <a:xfrm>
            <a:off x="5495925" y="5534025"/>
            <a:ext cx="2703625" cy="923330"/>
          </a:xfrm>
          <a:prstGeom prst="rect">
            <a:avLst/>
          </a:prstGeom>
          <a:noFill/>
        </p:spPr>
        <p:txBody>
          <a:bodyPr wrap="none" rtlCol="0">
            <a:spAutoFit/>
          </a:bodyPr>
          <a:lstStyle/>
          <a:p>
            <a:r>
              <a:rPr lang="en-US" dirty="0"/>
              <a:t>P9,8,7,6,5,4,10,2</a:t>
            </a:r>
          </a:p>
          <a:p>
            <a:r>
              <a:rPr lang="en-US" dirty="0"/>
              <a:t>Pin3</a:t>
            </a:r>
            <a:r>
              <a:rPr lang="en-US" dirty="0">
                <a:sym typeface="Wingdings" panose="05000000000000000000" pitchFamily="2" charset="2"/>
              </a:rPr>
              <a:t>330ohms---&gt;|--GND</a:t>
            </a:r>
          </a:p>
          <a:p>
            <a:r>
              <a:rPr lang="en-US" dirty="0">
                <a:sym typeface="Wingdings" panose="05000000000000000000" pitchFamily="2" charset="2"/>
              </a:rPr>
              <a:t>                              IR emitter</a:t>
            </a:r>
            <a:endParaRPr lang="en-US" dirty="0"/>
          </a:p>
        </p:txBody>
      </p:sp>
      <p:sp>
        <p:nvSpPr>
          <p:cNvPr id="8" name="Right Brace 7"/>
          <p:cNvSpPr/>
          <p:nvPr/>
        </p:nvSpPr>
        <p:spPr>
          <a:xfrm rot="16200000">
            <a:off x="5938836" y="4556711"/>
            <a:ext cx="156795" cy="13855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9" name="Table 8"/>
          <p:cNvGraphicFramePr>
            <a:graphicFrameLocks noGrp="1"/>
          </p:cNvGraphicFramePr>
          <p:nvPr/>
        </p:nvGraphicFramePr>
        <p:xfrm>
          <a:off x="2875812" y="134295"/>
          <a:ext cx="6096000" cy="1937068"/>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sz="1100" dirty="0"/>
                        <a:t>1 (</a:t>
                      </a:r>
                      <a:r>
                        <a:rPr lang="en-US" sz="1100" dirty="0" err="1"/>
                        <a:t>MTS_Home</a:t>
                      </a:r>
                      <a:r>
                        <a:rPr lang="en-US" sz="1100" dirty="0"/>
                        <a:t>)</a:t>
                      </a:r>
                    </a:p>
                  </a:txBody>
                  <a:tcPr/>
                </a:tc>
                <a:tc>
                  <a:txBody>
                    <a:bodyPr/>
                    <a:lstStyle/>
                    <a:p>
                      <a:r>
                        <a:rPr lang="en-US" sz="1100" dirty="0"/>
                        <a:t>2 (MTS_UP)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 (</a:t>
                      </a:r>
                      <a:r>
                        <a:rPr lang="en-US" sz="1100" dirty="0" err="1"/>
                        <a:t>goto_BBC</a:t>
                      </a:r>
                      <a:r>
                        <a:rPr lang="en-US" sz="1100" dirty="0"/>
                        <a:t>)</a:t>
                      </a:r>
                    </a:p>
                    <a:p>
                      <a:endParaRPr lang="en-US" sz="1100" dirty="0"/>
                    </a:p>
                  </a:txBody>
                  <a:tcPr/>
                </a:tc>
                <a:tc>
                  <a:txBody>
                    <a:bodyPr/>
                    <a:lstStyle/>
                    <a:p>
                      <a:r>
                        <a:rPr lang="en-US" sz="1100" dirty="0"/>
                        <a:t>A (LGTV_VOL_UP)</a:t>
                      </a:r>
                    </a:p>
                  </a:txBody>
                  <a:tcPr/>
                </a:tc>
                <a:extLst>
                  <a:ext uri="{0D108BD9-81ED-4DB2-BD59-A6C34878D82A}">
                    <a16:rowId xmlns:a16="http://schemas.microsoft.com/office/drawing/2014/main" val="10000"/>
                  </a:ext>
                </a:extLst>
              </a:tr>
              <a:tr h="489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4 (MTS_LEFT)</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5 (MTS_OK)</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6 (MTS_RIGHT)</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 (LGTV_VOL_DOWN)</a:t>
                      </a:r>
                    </a:p>
                    <a:p>
                      <a:endParaRPr lang="en-US" sz="1100"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7(MTS_HOME)</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8(MTS_DOWN)</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9(MTS_RETURN)</a:t>
                      </a:r>
                    </a:p>
                    <a:p>
                      <a:endParaRPr lang="en-US" sz="1100" dirty="0"/>
                    </a:p>
                  </a:txBody>
                  <a:tcPr/>
                </a:tc>
                <a:tc>
                  <a:txBody>
                    <a:bodyPr/>
                    <a:lstStyle/>
                    <a:p>
                      <a:r>
                        <a:rPr lang="en-US" sz="1100" dirty="0"/>
                        <a:t>C (MTS_INFO)</a:t>
                      </a:r>
                    </a:p>
                  </a:txBody>
                  <a:tcPr/>
                </a:tc>
                <a:extLst>
                  <a:ext uri="{0D108BD9-81ED-4DB2-BD59-A6C34878D82A}">
                    <a16:rowId xmlns:a16="http://schemas.microsoft.com/office/drawing/2014/main" val="10002"/>
                  </a:ext>
                </a:extLst>
              </a:tr>
              <a:tr h="370840">
                <a:tc>
                  <a:txBody>
                    <a:bodyPr/>
                    <a:lstStyle/>
                    <a:p>
                      <a:r>
                        <a:rPr lang="en-US" sz="1100" dirty="0"/>
                        <a:t>*</a:t>
                      </a:r>
                    </a:p>
                    <a:p>
                      <a:r>
                        <a:rPr lang="en-US" sz="1100" dirty="0"/>
                        <a:t>(</a:t>
                      </a:r>
                      <a:r>
                        <a:rPr lang="en-US" sz="1100" dirty="0" err="1"/>
                        <a:t>goto_CANTONESE</a:t>
                      </a:r>
                      <a:r>
                        <a:rPr lang="en-US" sz="1100" dirty="0"/>
                        <a:t>)</a:t>
                      </a:r>
                    </a:p>
                  </a:txBody>
                  <a:tcPr/>
                </a:tc>
                <a:tc>
                  <a:txBody>
                    <a:bodyPr/>
                    <a:lstStyle/>
                    <a:p>
                      <a:r>
                        <a:rPr lang="en-US" sz="1100"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dirty="0" err="1"/>
                        <a:t>goto_MAIYAR</a:t>
                      </a:r>
                      <a:r>
                        <a:rPr lang="en-US" sz="1100" dirty="0"/>
                        <a:t>)</a:t>
                      </a:r>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dirty="0" err="1"/>
                        <a:t>goto_NHK</a:t>
                      </a:r>
                      <a:r>
                        <a:rPr lang="en-US" sz="1100" dirty="0"/>
                        <a:t>)</a:t>
                      </a:r>
                    </a:p>
                    <a:p>
                      <a:endParaRPr lang="en-US" sz="1100" dirty="0"/>
                    </a:p>
                  </a:txBody>
                  <a:tcPr/>
                </a:tc>
                <a:tc>
                  <a:txBody>
                    <a:bodyPr/>
                    <a:lstStyle/>
                    <a:p>
                      <a:r>
                        <a:rPr lang="en-US" sz="1100" dirty="0"/>
                        <a:t>D (</a:t>
                      </a:r>
                      <a:r>
                        <a:rPr lang="en-US" sz="1100" dirty="0" err="1"/>
                        <a:t>goto_FRANCE</a:t>
                      </a:r>
                      <a:r>
                        <a:rPr lang="en-US" sz="1100" dirty="0"/>
                        <a: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76720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2.20: </a:t>
            </a:r>
            <a:r>
              <a:rPr lang="en-US"/>
              <a:t>sliding camera</a:t>
            </a:r>
            <a:br>
              <a:rPr lang="en-US"/>
            </a:br>
            <a:r>
              <a:rPr lang="en-US"/>
              <a:t>(To be done)</a:t>
            </a:r>
            <a:endParaRPr lang="en-US" dirty="0"/>
          </a:p>
        </p:txBody>
      </p:sp>
      <p:sp>
        <p:nvSpPr>
          <p:cNvPr id="3" name="Content Placeholder 2"/>
          <p:cNvSpPr>
            <a:spLocks noGrp="1"/>
          </p:cNvSpPr>
          <p:nvPr>
            <p:ph idx="1"/>
          </p:nvPr>
        </p:nvSpPr>
        <p:spPr/>
        <p:txBody>
          <a:bodyPr/>
          <a:lstStyle/>
          <a:p>
            <a:r>
              <a:rPr lang="en-US" dirty="0">
                <a:hlinkClick r:id="rId2"/>
              </a:rPr>
              <a:t>https://www.youtube.com/watch?v=Yy15lyZ27XQ</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875" y="3292450"/>
            <a:ext cx="5021177" cy="2527325"/>
          </a:xfrm>
          <a:prstGeom prst="rect">
            <a:avLst/>
          </a:prstGeom>
        </p:spPr>
      </p:pic>
    </p:spTree>
    <p:extLst>
      <p:ext uri="{BB962C8B-B14F-4D97-AF65-F5344CB8AC3E}">
        <p14:creationId xmlns:p14="http://schemas.microsoft.com/office/powerpoint/2010/main" val="13809219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2.21 blue tooth connection tutorial (HC-05 Bluetooth )</a:t>
            </a:r>
            <a:r>
              <a:rPr lang="en-US" dirty="0">
                <a:hlinkClick r:id="rId2"/>
              </a:rPr>
              <a:t> </a:t>
            </a:r>
            <a:r>
              <a:rPr lang="en-US" sz="2200" dirty="0">
                <a:hlinkClick r:id="rId2"/>
              </a:rPr>
              <a:t>http://www.electronica60norte.com/mwfls/pdf/newBluetooth.pdf</a:t>
            </a:r>
            <a:endParaRPr lang="en-US" sz="2200" dirty="0"/>
          </a:p>
        </p:txBody>
      </p:sp>
      <p:sp>
        <p:nvSpPr>
          <p:cNvPr id="3" name="Content Placeholder 2"/>
          <p:cNvSpPr>
            <a:spLocks noGrp="1"/>
          </p:cNvSpPr>
          <p:nvPr>
            <p:ph idx="1"/>
          </p:nvPr>
        </p:nvSpPr>
        <p:spPr/>
        <p:txBody>
          <a:bodyPr/>
          <a:lstStyle/>
          <a:p>
            <a:r>
              <a:rPr lang="en-US" dirty="0"/>
              <a:t>It can be used </a:t>
            </a:r>
          </a:p>
          <a:p>
            <a:pPr lvl="1"/>
            <a:r>
              <a:rPr lang="en-US" dirty="0"/>
              <a:t>Controlling the Arduino using a smartphone or PC</a:t>
            </a:r>
            <a:r>
              <a:rPr lang="en-US" dirty="0">
                <a:hlinkClick r:id="rId3"/>
              </a:rPr>
              <a:t> https://www.electronicwings.com/arduino/hc-05-bluetooth-module-interfacing-with-arduino-uno</a:t>
            </a:r>
            <a:endParaRPr lang="en-US" dirty="0"/>
          </a:p>
          <a:p>
            <a:pPr lvl="1"/>
            <a:r>
              <a:rPr lang="en-US" dirty="0"/>
              <a:t>communication between two separate Arduino Boards </a:t>
            </a:r>
            <a:r>
              <a:rPr lang="en-US" dirty="0">
                <a:hlinkClick r:id="rId4"/>
              </a:rPr>
              <a:t>https://howtomechatronics.com/tutorials/arduino/how-to-configure-pair-two-hc-05-bluetooth-module-master-slave-commands/</a:t>
            </a:r>
            <a:endParaRPr lang="en-US" dirty="0">
              <a:hlinkClick r:id="rId5"/>
            </a:endParaRP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83</a:t>
            </a:fld>
            <a:endParaRPr lang="en-US"/>
          </a:p>
        </p:txBody>
      </p:sp>
      <p:pic>
        <p:nvPicPr>
          <p:cNvPr id="6" name="Picture 5"/>
          <p:cNvPicPr>
            <a:picLocks noChangeAspect="1"/>
          </p:cNvPicPr>
          <p:nvPr/>
        </p:nvPicPr>
        <p:blipFill>
          <a:blip r:embed="rId6"/>
          <a:stretch>
            <a:fillRect/>
          </a:stretch>
        </p:blipFill>
        <p:spPr>
          <a:xfrm>
            <a:off x="1177631" y="4846675"/>
            <a:ext cx="2589261" cy="1453120"/>
          </a:xfrm>
          <a:prstGeom prst="rect">
            <a:avLst/>
          </a:prstGeom>
        </p:spPr>
      </p:pic>
      <p:sp>
        <p:nvSpPr>
          <p:cNvPr id="7" name="TextBox 6"/>
          <p:cNvSpPr txBox="1"/>
          <p:nvPr/>
        </p:nvSpPr>
        <p:spPr>
          <a:xfrm>
            <a:off x="3868928" y="4834571"/>
            <a:ext cx="2914290" cy="1477328"/>
          </a:xfrm>
          <a:prstGeom prst="rect">
            <a:avLst/>
          </a:prstGeom>
          <a:noFill/>
        </p:spPr>
        <p:txBody>
          <a:bodyPr wrap="square" rtlCol="0">
            <a:spAutoFit/>
          </a:bodyPr>
          <a:lstStyle/>
          <a:p>
            <a:r>
              <a:rPr lang="en-US" dirty="0">
                <a:hlinkClick r:id="rId5"/>
              </a:rPr>
              <a:t>https://howtomechatronics.com/tutorials/arduino/arduino-and-hc-05-bluetooth-module-tutorial/</a:t>
            </a:r>
            <a:endParaRPr lang="en-US" dirty="0"/>
          </a:p>
          <a:p>
            <a:endParaRPr lang="en-US" dirty="0"/>
          </a:p>
        </p:txBody>
      </p:sp>
    </p:spTree>
    <p:extLst>
      <p:ext uri="{BB962C8B-B14F-4D97-AF65-F5344CB8AC3E}">
        <p14:creationId xmlns:p14="http://schemas.microsoft.com/office/powerpoint/2010/main" val="3071806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2.22 gimbal self stablishing platform</a:t>
            </a:r>
          </a:p>
        </p:txBody>
      </p:sp>
      <p:sp>
        <p:nvSpPr>
          <p:cNvPr id="3" name="Content Placeholder 2"/>
          <p:cNvSpPr>
            <a:spLocks noGrp="1"/>
          </p:cNvSpPr>
          <p:nvPr>
            <p:ph idx="1"/>
          </p:nvPr>
        </p:nvSpPr>
        <p:spPr/>
        <p:txBody>
          <a:bodyPr/>
          <a:lstStyle/>
          <a:p>
            <a:r>
              <a:rPr lang="en-US" dirty="0"/>
              <a:t>Will follow this project</a:t>
            </a:r>
            <a:endParaRPr lang="en-US" dirty="0">
              <a:hlinkClick r:id="rId2"/>
            </a:endParaRPr>
          </a:p>
          <a:p>
            <a:r>
              <a:rPr lang="en-US" dirty="0">
                <a:hlinkClick r:id="rId2"/>
              </a:rPr>
              <a:t>https://howtomechatronics.com/projects/diy-arduino-gimbal-self-stabilizing-platform/</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84</a:t>
            </a:fld>
            <a:endParaRPr lang="en-US"/>
          </a:p>
        </p:txBody>
      </p:sp>
      <p:pic>
        <p:nvPicPr>
          <p:cNvPr id="6" name="Picture 5"/>
          <p:cNvPicPr>
            <a:picLocks noChangeAspect="1"/>
          </p:cNvPicPr>
          <p:nvPr/>
        </p:nvPicPr>
        <p:blipFill>
          <a:blip r:embed="rId3"/>
          <a:stretch>
            <a:fillRect/>
          </a:stretch>
        </p:blipFill>
        <p:spPr>
          <a:xfrm>
            <a:off x="819150" y="4060032"/>
            <a:ext cx="2838450" cy="1638300"/>
          </a:xfrm>
          <a:prstGeom prst="rect">
            <a:avLst/>
          </a:prstGeom>
        </p:spPr>
      </p:pic>
      <p:pic>
        <p:nvPicPr>
          <p:cNvPr id="7" name="Picture 6"/>
          <p:cNvPicPr>
            <a:picLocks noChangeAspect="1"/>
          </p:cNvPicPr>
          <p:nvPr/>
        </p:nvPicPr>
        <p:blipFill>
          <a:blip r:embed="rId4"/>
          <a:stretch>
            <a:fillRect/>
          </a:stretch>
        </p:blipFill>
        <p:spPr>
          <a:xfrm>
            <a:off x="3418216" y="3271838"/>
            <a:ext cx="5184119" cy="3267075"/>
          </a:xfrm>
          <a:prstGeom prst="rect">
            <a:avLst/>
          </a:prstGeom>
        </p:spPr>
      </p:pic>
    </p:spTree>
    <p:extLst>
      <p:ext uri="{BB962C8B-B14F-4D97-AF65-F5344CB8AC3E}">
        <p14:creationId xmlns:p14="http://schemas.microsoft.com/office/powerpoint/2010/main" val="1126726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Test2.23a FM radio using chips</a:t>
            </a:r>
          </a:p>
        </p:txBody>
      </p:sp>
      <p:sp>
        <p:nvSpPr>
          <p:cNvPr id="3" name="Content Placeholder 2"/>
          <p:cNvSpPr>
            <a:spLocks noGrp="1"/>
          </p:cNvSpPr>
          <p:nvPr>
            <p:ph idx="1"/>
          </p:nvPr>
        </p:nvSpPr>
        <p:spPr/>
        <p:txBody>
          <a:bodyPr>
            <a:normAutofit fontScale="92500" lnSpcReduction="10000"/>
          </a:bodyPr>
          <a:lstStyle/>
          <a:p>
            <a:r>
              <a:rPr lang="en-US" dirty="0">
                <a:hlinkClick r:id="rId2"/>
              </a:rPr>
              <a:t>http://www.theorycircuit.com/arduino-rda5807m-fm-receiver/</a:t>
            </a:r>
            <a:endParaRPr lang="en-US" dirty="0"/>
          </a:p>
          <a:p>
            <a:r>
              <a:rPr lang="en-US" dirty="0">
                <a:hlinkClick r:id="rId3"/>
              </a:rPr>
              <a:t>https://os.mbed.com/users/edodm85/notebook/radio-fm-tea5767/</a:t>
            </a:r>
            <a:endParaRPr lang="en-US" dirty="0"/>
          </a:p>
          <a:p>
            <a:r>
              <a:rPr lang="en-US" b="1" dirty="0"/>
              <a:t>RDA5807 vs TEA5767</a:t>
            </a:r>
          </a:p>
          <a:p>
            <a:r>
              <a:rPr lang="en-US" dirty="0"/>
              <a:t>As rda5807 compared to the TEA5767, it boasts advantages on the following factors:</a:t>
            </a:r>
          </a:p>
          <a:p>
            <a:pPr lvl="1"/>
            <a:r>
              <a:rPr lang="en-US" dirty="0"/>
              <a:t>RDA5807 requires lesser external components for usage</a:t>
            </a:r>
          </a:p>
          <a:p>
            <a:pPr lvl="1"/>
            <a:r>
              <a:rPr lang="en-US" dirty="0"/>
              <a:t>Additional embedded audio power amplifier that’s loadable with 32 Ohm speakers</a:t>
            </a:r>
          </a:p>
          <a:p>
            <a:pPr lvl="1"/>
            <a:r>
              <a:rPr lang="en-US" dirty="0"/>
              <a:t>Bonus features such as the bass boosting function</a:t>
            </a:r>
          </a:p>
          <a:p>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85</a:t>
            </a:fld>
            <a:endParaRPr lang="en-US"/>
          </a:p>
        </p:txBody>
      </p:sp>
    </p:spTree>
    <p:extLst>
      <p:ext uri="{BB962C8B-B14F-4D97-AF65-F5344CB8AC3E}">
        <p14:creationId xmlns:p14="http://schemas.microsoft.com/office/powerpoint/2010/main" val="27692133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2.23b FM radio with rda5807</a:t>
            </a:r>
          </a:p>
        </p:txBody>
      </p:sp>
      <p:sp>
        <p:nvSpPr>
          <p:cNvPr id="3" name="Content Placeholder 2"/>
          <p:cNvSpPr>
            <a:spLocks noGrp="1"/>
          </p:cNvSpPr>
          <p:nvPr>
            <p:ph idx="1"/>
          </p:nvPr>
        </p:nvSpPr>
        <p:spPr/>
        <p:txBody>
          <a:bodyPr/>
          <a:lstStyle/>
          <a:p>
            <a:r>
              <a:rPr lang="en-US" dirty="0">
                <a:hlinkClick r:id="rId2"/>
              </a:rPr>
              <a:t>http://www.theorycircuit.com/arduino-rda5807m-fm-receiver/</a:t>
            </a:r>
            <a:r>
              <a:rPr lang="en-US" dirty="0"/>
              <a:t> </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86</a:t>
            </a:fld>
            <a:endParaRPr lang="en-US"/>
          </a:p>
        </p:txBody>
      </p:sp>
      <p:pic>
        <p:nvPicPr>
          <p:cNvPr id="2050" name="Picture 2" descr="http://www.theorycircuit.com/wp-content/uploads/2017/12/rda5807m-arduin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725666"/>
            <a:ext cx="7258050" cy="376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855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Test2.23cFM radio with tea5767</a:t>
            </a:r>
          </a:p>
        </p:txBody>
      </p:sp>
      <p:sp>
        <p:nvSpPr>
          <p:cNvPr id="3" name="Content Placeholder 2"/>
          <p:cNvSpPr>
            <a:spLocks noGrp="1"/>
          </p:cNvSpPr>
          <p:nvPr>
            <p:ph idx="1"/>
          </p:nvPr>
        </p:nvSpPr>
        <p:spPr/>
        <p:txBody>
          <a:bodyPr/>
          <a:lstStyle/>
          <a:p>
            <a:r>
              <a:rPr lang="en-US" dirty="0">
                <a:hlinkClick r:id="rId2"/>
              </a:rPr>
              <a:t>https://create.arduino.cc/projecthub/mircemk/diy-retro-look-fm-radio-with-tea5767-module-370b88</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87</a:t>
            </a:fld>
            <a:endParaRPr lang="en-US"/>
          </a:p>
        </p:txBody>
      </p:sp>
      <p:pic>
        <p:nvPicPr>
          <p:cNvPr id="8" name="Picture 7"/>
          <p:cNvPicPr>
            <a:picLocks noChangeAspect="1"/>
          </p:cNvPicPr>
          <p:nvPr/>
        </p:nvPicPr>
        <p:blipFill>
          <a:blip r:embed="rId3"/>
          <a:stretch>
            <a:fillRect/>
          </a:stretch>
        </p:blipFill>
        <p:spPr>
          <a:xfrm>
            <a:off x="1328737" y="2937199"/>
            <a:ext cx="5795963" cy="3784277"/>
          </a:xfrm>
          <a:prstGeom prst="rect">
            <a:avLst/>
          </a:prstGeom>
        </p:spPr>
      </p:pic>
    </p:spTree>
    <p:extLst>
      <p:ext uri="{BB962C8B-B14F-4D97-AF65-F5344CB8AC3E}">
        <p14:creationId xmlns:p14="http://schemas.microsoft.com/office/powerpoint/2010/main" val="1960386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2.24 Metal detector</a:t>
            </a:r>
          </a:p>
        </p:txBody>
      </p:sp>
      <p:sp>
        <p:nvSpPr>
          <p:cNvPr id="3" name="Content Placeholder 2"/>
          <p:cNvSpPr>
            <a:spLocks noGrp="1"/>
          </p:cNvSpPr>
          <p:nvPr>
            <p:ph idx="1"/>
          </p:nvPr>
        </p:nvSpPr>
        <p:spPr/>
        <p:txBody>
          <a:bodyPr/>
          <a:lstStyle/>
          <a:p>
            <a:r>
              <a:rPr lang="en-US" dirty="0">
                <a:hlinkClick r:id="rId2"/>
              </a:rPr>
              <a:t>https://www.electroschematics.com/metal-detector/</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88</a:t>
            </a:fld>
            <a:endParaRPr lang="en-US"/>
          </a:p>
        </p:txBody>
      </p:sp>
    </p:spTree>
    <p:extLst>
      <p:ext uri="{BB962C8B-B14F-4D97-AF65-F5344CB8AC3E}">
        <p14:creationId xmlns:p14="http://schemas.microsoft.com/office/powerpoint/2010/main" val="3236190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2.25 Digital Storage Scope DSO</a:t>
            </a:r>
          </a:p>
        </p:txBody>
      </p:sp>
      <p:sp>
        <p:nvSpPr>
          <p:cNvPr id="3" name="Content Placeholder 2"/>
          <p:cNvSpPr>
            <a:spLocks noGrp="1"/>
          </p:cNvSpPr>
          <p:nvPr>
            <p:ph idx="1"/>
          </p:nvPr>
        </p:nvSpPr>
        <p:spPr/>
        <p:txBody>
          <a:bodyPr/>
          <a:lstStyle/>
          <a:p>
            <a:r>
              <a:rPr lang="en-US" dirty="0">
                <a:hlinkClick r:id="rId2"/>
              </a:rPr>
              <a:t>https://www.instructables.com/id/Make-Your-Own-OscilloscopeMini-DSO-With-STC-MCU-Ea/</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89</a:t>
            </a:fld>
            <a:endParaRPr lang="en-US"/>
          </a:p>
        </p:txBody>
      </p:sp>
      <p:pic>
        <p:nvPicPr>
          <p:cNvPr id="7" name="Picture 6"/>
          <p:cNvPicPr>
            <a:picLocks noChangeAspect="1"/>
          </p:cNvPicPr>
          <p:nvPr/>
        </p:nvPicPr>
        <p:blipFill>
          <a:blip r:embed="rId3"/>
          <a:stretch>
            <a:fillRect/>
          </a:stretch>
        </p:blipFill>
        <p:spPr>
          <a:xfrm>
            <a:off x="3343275" y="3281362"/>
            <a:ext cx="2914650" cy="2428875"/>
          </a:xfrm>
          <a:prstGeom prst="rect">
            <a:avLst/>
          </a:prstGeom>
        </p:spPr>
      </p:pic>
    </p:spTree>
    <p:extLst>
      <p:ext uri="{BB962C8B-B14F-4D97-AF65-F5344CB8AC3E}">
        <p14:creationId xmlns:p14="http://schemas.microsoft.com/office/powerpoint/2010/main" val="3132380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Test1: LED blink</a:t>
            </a:r>
            <a:br>
              <a:rPr lang="en-US" dirty="0"/>
            </a:br>
            <a:r>
              <a:rPr lang="en-US" dirty="0"/>
              <a:t>test1_LED.ino</a:t>
            </a: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err="1">
                <a:solidFill>
                  <a:srgbClr val="FF0000"/>
                </a:solidFill>
              </a:rPr>
              <a:t>int</a:t>
            </a:r>
            <a:r>
              <a:rPr lang="en-US" dirty="0">
                <a:solidFill>
                  <a:srgbClr val="FF0000"/>
                </a:solidFill>
              </a:rPr>
              <a:t> </a:t>
            </a:r>
            <a:r>
              <a:rPr lang="en-US" dirty="0" err="1">
                <a:solidFill>
                  <a:srgbClr val="FF0000"/>
                </a:solidFill>
              </a:rPr>
              <a:t>ledPin</a:t>
            </a:r>
            <a:r>
              <a:rPr lang="en-US" dirty="0">
                <a:solidFill>
                  <a:srgbClr val="FF0000"/>
                </a:solidFill>
              </a:rPr>
              <a:t> = 12; </a:t>
            </a:r>
            <a:r>
              <a:rPr lang="en-US" dirty="0"/>
              <a:t>// LED (light emitted diode) pin assignment</a:t>
            </a:r>
          </a:p>
          <a:p>
            <a:pPr marL="514350" indent="-514350">
              <a:buFont typeface="+mj-lt"/>
              <a:buAutoNum type="arabicPeriod"/>
            </a:pPr>
            <a:r>
              <a:rPr lang="en-US" dirty="0"/>
              <a:t>void setup() //== comment, for user only,  system will ignore it</a:t>
            </a:r>
          </a:p>
          <a:p>
            <a:pPr marL="514350" indent="-514350">
              <a:buFont typeface="+mj-lt"/>
              <a:buAutoNum type="arabicPeriod"/>
            </a:pPr>
            <a:r>
              <a:rPr lang="en-US" dirty="0"/>
              <a:t>{    // select output port for LED</a:t>
            </a:r>
          </a:p>
          <a:p>
            <a:pPr marL="514350" indent="-514350">
              <a:buFont typeface="+mj-lt"/>
              <a:buAutoNum type="arabicPeriod"/>
            </a:pPr>
            <a:r>
              <a:rPr lang="en-US" dirty="0"/>
              <a:t>    </a:t>
            </a:r>
            <a:r>
              <a:rPr lang="en-US" dirty="0" err="1"/>
              <a:t>pinMode</a:t>
            </a:r>
            <a:r>
              <a:rPr lang="en-US" dirty="0"/>
              <a:t>(</a:t>
            </a:r>
            <a:r>
              <a:rPr lang="en-US" dirty="0" err="1"/>
              <a:t>ledPin</a:t>
            </a:r>
            <a:r>
              <a:rPr lang="en-US" dirty="0"/>
              <a:t>, OUTPUT);</a:t>
            </a:r>
          </a:p>
          <a:p>
            <a:pPr marL="514350" indent="-514350">
              <a:buFont typeface="+mj-lt"/>
              <a:buAutoNum type="arabicPeriod"/>
            </a:pPr>
            <a:r>
              <a:rPr lang="en-US" altLang="ja-JP" dirty="0"/>
              <a:t>}</a:t>
            </a:r>
          </a:p>
          <a:p>
            <a:pPr marL="514350" indent="-514350">
              <a:buFont typeface="+mj-lt"/>
              <a:buAutoNum type="arabicPeriod"/>
            </a:pPr>
            <a:r>
              <a:rPr lang="en-US" dirty="0">
                <a:solidFill>
                  <a:srgbClr val="FF0000"/>
                </a:solidFill>
              </a:rPr>
              <a:t>void loop()</a:t>
            </a:r>
          </a:p>
          <a:p>
            <a:pPr marL="514350" indent="-514350">
              <a:buFont typeface="+mj-lt"/>
              <a:buAutoNum type="arabicPeriod"/>
            </a:pPr>
            <a:r>
              <a:rPr lang="en-US" dirty="0"/>
              <a:t>{</a:t>
            </a:r>
          </a:p>
          <a:p>
            <a:pPr marL="514350" indent="-514350">
              <a:buFont typeface="+mj-lt"/>
              <a:buAutoNum type="arabicPeriod"/>
            </a:pPr>
            <a:r>
              <a:rPr lang="en-US" dirty="0"/>
              <a:t>    </a:t>
            </a:r>
            <a:r>
              <a:rPr lang="en-US" dirty="0" err="1"/>
              <a:t>digitalWrite</a:t>
            </a:r>
            <a:r>
              <a:rPr lang="en-US" dirty="0"/>
              <a:t>(</a:t>
            </a:r>
            <a:r>
              <a:rPr lang="en-US" dirty="0" err="1"/>
              <a:t>ledPin</a:t>
            </a:r>
            <a:r>
              <a:rPr lang="en-US" dirty="0"/>
              <a:t>, HIGH); //</a:t>
            </a:r>
            <a:r>
              <a:rPr lang="en-US" dirty="0" err="1"/>
              <a:t>R</a:t>
            </a:r>
            <a:r>
              <a:rPr lang="en-US" altLang="ja-JP" dirty="0" err="1"/>
              <a:t>urn</a:t>
            </a:r>
            <a:r>
              <a:rPr lang="en-US" altLang="ja-JP" dirty="0"/>
              <a:t> on LED</a:t>
            </a:r>
            <a:endParaRPr lang="ja-JP" altLang="en-US" dirty="0"/>
          </a:p>
          <a:p>
            <a:pPr marL="514350" indent="-514350">
              <a:buFont typeface="+mj-lt"/>
              <a:buAutoNum type="arabicPeriod"/>
            </a:pPr>
            <a:r>
              <a:rPr lang="en-US" dirty="0"/>
              <a:t>    delay(1000); //delay for 1000ms</a:t>
            </a:r>
            <a:endParaRPr lang="ja-JP" altLang="en-US" dirty="0"/>
          </a:p>
          <a:p>
            <a:pPr marL="514350" indent="-514350">
              <a:buFont typeface="+mj-lt"/>
              <a:buAutoNum type="arabicPeriod"/>
            </a:pPr>
            <a:r>
              <a:rPr lang="en-US" dirty="0"/>
              <a:t>    </a:t>
            </a:r>
            <a:r>
              <a:rPr lang="en-US" dirty="0" err="1"/>
              <a:t>digitalWrite</a:t>
            </a:r>
            <a:r>
              <a:rPr lang="en-US" dirty="0"/>
              <a:t>(</a:t>
            </a:r>
            <a:r>
              <a:rPr lang="en-US" dirty="0" err="1"/>
              <a:t>ledPin</a:t>
            </a:r>
            <a:r>
              <a:rPr lang="en-US" dirty="0"/>
              <a:t>, LOW); //</a:t>
            </a:r>
            <a:r>
              <a:rPr lang="en-US" altLang="ja-JP" dirty="0"/>
              <a:t>Turn off LED</a:t>
            </a:r>
            <a:endParaRPr lang="ja-JP" altLang="en-US" dirty="0"/>
          </a:p>
          <a:p>
            <a:pPr marL="514350" indent="-514350">
              <a:buFont typeface="+mj-lt"/>
              <a:buAutoNum type="arabicPeriod"/>
            </a:pPr>
            <a:r>
              <a:rPr lang="en-US" dirty="0"/>
              <a:t>    delay(1000); //delay for 1000ms</a:t>
            </a:r>
            <a:endParaRPr lang="ja-JP" altLang="en-US" dirty="0"/>
          </a:p>
          <a:p>
            <a:pPr marL="514350" indent="-514350">
              <a:buFont typeface="+mj-lt"/>
              <a:buAutoNum type="arabicPeriod"/>
            </a:pPr>
            <a:r>
              <a:rPr lang="en-US" altLang="ja-JP" dirty="0"/>
              <a:t>}</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a:t>
            </a:fld>
            <a:endParaRPr lang="en-US"/>
          </a:p>
        </p:txBody>
      </p:sp>
      <p:pic>
        <p:nvPicPr>
          <p:cNvPr id="1026" name="Picture 2" descr="arduino board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431" y="3916219"/>
            <a:ext cx="2474202" cy="165374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endCxn id="16" idx="2"/>
          </p:cNvCxnSpPr>
          <p:nvPr/>
        </p:nvCxnSpPr>
        <p:spPr>
          <a:xfrm flipH="1" flipV="1">
            <a:off x="7229675" y="3043381"/>
            <a:ext cx="18857" cy="1085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36438" y="3463636"/>
            <a:ext cx="31403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35314" y="3690360"/>
            <a:ext cx="712054" cy="369332"/>
          </a:xfrm>
          <a:prstGeom prst="rect">
            <a:avLst/>
          </a:prstGeom>
          <a:noFill/>
        </p:spPr>
        <p:txBody>
          <a:bodyPr wrap="none" rtlCol="0">
            <a:spAutoFit/>
          </a:bodyPr>
          <a:lstStyle/>
          <a:p>
            <a:r>
              <a:rPr lang="en-US" dirty="0"/>
              <a:t>Pin12</a:t>
            </a:r>
          </a:p>
        </p:txBody>
      </p:sp>
      <p:sp>
        <p:nvSpPr>
          <p:cNvPr id="31" name="TextBox 30"/>
          <p:cNvSpPr txBox="1"/>
          <p:nvPr/>
        </p:nvSpPr>
        <p:spPr>
          <a:xfrm>
            <a:off x="6651350" y="5661952"/>
            <a:ext cx="999633" cy="646331"/>
          </a:xfrm>
          <a:prstGeom prst="rect">
            <a:avLst/>
          </a:prstGeom>
          <a:noFill/>
        </p:spPr>
        <p:txBody>
          <a:bodyPr wrap="none" rtlCol="0">
            <a:spAutoFit/>
          </a:bodyPr>
          <a:lstStyle/>
          <a:p>
            <a:r>
              <a:rPr lang="en-US" dirty="0"/>
              <a:t>GND</a:t>
            </a:r>
          </a:p>
          <a:p>
            <a:r>
              <a:rPr lang="en-US" dirty="0"/>
              <a:t>(ground)</a:t>
            </a:r>
          </a:p>
        </p:txBody>
      </p:sp>
      <p:sp>
        <p:nvSpPr>
          <p:cNvPr id="32" name="TextBox 31"/>
          <p:cNvSpPr txBox="1"/>
          <p:nvPr/>
        </p:nvSpPr>
        <p:spPr>
          <a:xfrm>
            <a:off x="5808074" y="3145538"/>
            <a:ext cx="1173911" cy="369332"/>
          </a:xfrm>
          <a:prstGeom prst="rect">
            <a:avLst/>
          </a:prstGeom>
          <a:noFill/>
        </p:spPr>
        <p:txBody>
          <a:bodyPr wrap="none" rtlCol="0">
            <a:spAutoFit/>
          </a:bodyPr>
          <a:lstStyle/>
          <a:p>
            <a:r>
              <a:rPr lang="en-US" dirty="0"/>
              <a:t>1K resistor</a:t>
            </a:r>
          </a:p>
        </p:txBody>
      </p:sp>
      <p:sp>
        <p:nvSpPr>
          <p:cNvPr id="33" name="TextBox 32"/>
          <p:cNvSpPr txBox="1"/>
          <p:nvPr/>
        </p:nvSpPr>
        <p:spPr>
          <a:xfrm>
            <a:off x="7229675" y="3330204"/>
            <a:ext cx="537327" cy="369332"/>
          </a:xfrm>
          <a:prstGeom prst="rect">
            <a:avLst/>
          </a:prstGeom>
          <a:noFill/>
        </p:spPr>
        <p:txBody>
          <a:bodyPr wrap="none" rtlCol="0">
            <a:spAutoFit/>
          </a:bodyPr>
          <a:lstStyle/>
          <a:p>
            <a:r>
              <a:rPr lang="en-US" dirty="0"/>
              <a:t>LED</a:t>
            </a:r>
          </a:p>
        </p:txBody>
      </p:sp>
      <p:pic>
        <p:nvPicPr>
          <p:cNvPr id="1027" name="Picture 3" descr="C:\Users\khwon\AppData\Local\Microsoft\Windows\INetCache\IE\7ZIX1CQO\BbT4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47668" y="2968084"/>
            <a:ext cx="980664" cy="8172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0k resistorçåçæå°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6591" y="2513384"/>
            <a:ext cx="714663" cy="714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0197" y="6348625"/>
            <a:ext cx="936667" cy="369332"/>
          </a:xfrm>
          <a:prstGeom prst="rect">
            <a:avLst/>
          </a:prstGeom>
          <a:noFill/>
        </p:spPr>
        <p:txBody>
          <a:bodyPr wrap="none" rtlCol="0">
            <a:spAutoFit/>
          </a:bodyPr>
          <a:lstStyle/>
          <a:p>
            <a:r>
              <a:rPr lang="en-US" dirty="0"/>
              <a:t>Figure 1</a:t>
            </a:r>
          </a:p>
        </p:txBody>
      </p:sp>
      <p:sp>
        <p:nvSpPr>
          <p:cNvPr id="30" name="Freeform 29"/>
          <p:cNvSpPr/>
          <p:nvPr/>
        </p:nvSpPr>
        <p:spPr>
          <a:xfrm>
            <a:off x="7229675" y="2623127"/>
            <a:ext cx="1255958" cy="3251200"/>
          </a:xfrm>
          <a:custGeom>
            <a:avLst/>
            <a:gdLst>
              <a:gd name="connsiteX0" fmla="*/ 0 w 1080655"/>
              <a:gd name="connsiteY0" fmla="*/ 350982 h 3251200"/>
              <a:gd name="connsiteX1" fmla="*/ 0 w 1080655"/>
              <a:gd name="connsiteY1" fmla="*/ 0 h 3251200"/>
              <a:gd name="connsiteX2" fmla="*/ 1080655 w 1080655"/>
              <a:gd name="connsiteY2" fmla="*/ 9237 h 3251200"/>
              <a:gd name="connsiteX3" fmla="*/ 1080655 w 1080655"/>
              <a:gd name="connsiteY3" fmla="*/ 3241964 h 3251200"/>
              <a:gd name="connsiteX4" fmla="*/ 129309 w 1080655"/>
              <a:gd name="connsiteY4" fmla="*/ 3251200 h 3251200"/>
              <a:gd name="connsiteX5" fmla="*/ 129309 w 1080655"/>
              <a:gd name="connsiteY5" fmla="*/ 2623128 h 32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655" h="3251200">
                <a:moveTo>
                  <a:pt x="0" y="350982"/>
                </a:moveTo>
                <a:lnTo>
                  <a:pt x="0" y="0"/>
                </a:lnTo>
                <a:lnTo>
                  <a:pt x="1080655" y="9237"/>
                </a:lnTo>
                <a:lnTo>
                  <a:pt x="1080655" y="3241964"/>
                </a:lnTo>
                <a:lnTo>
                  <a:pt x="129309" y="3251200"/>
                </a:lnTo>
                <a:lnTo>
                  <a:pt x="129309" y="26231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8650475" y="3376694"/>
            <a:ext cx="224584" cy="313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695066" y="3162458"/>
            <a:ext cx="224584" cy="313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707613" y="3065578"/>
            <a:ext cx="300082" cy="646331"/>
          </a:xfrm>
          <a:prstGeom prst="rect">
            <a:avLst/>
          </a:prstGeom>
          <a:noFill/>
        </p:spPr>
        <p:txBody>
          <a:bodyPr wrap="none" rtlCol="0">
            <a:spAutoFit/>
          </a:bodyPr>
          <a:lstStyle/>
          <a:p>
            <a:r>
              <a:rPr lang="en-US" dirty="0"/>
              <a:t>+</a:t>
            </a:r>
          </a:p>
          <a:p>
            <a:r>
              <a:rPr lang="en-US" dirty="0"/>
              <a:t>-</a:t>
            </a:r>
          </a:p>
        </p:txBody>
      </p:sp>
      <p:sp>
        <p:nvSpPr>
          <p:cNvPr id="14" name="TextBox 13"/>
          <p:cNvSpPr txBox="1"/>
          <p:nvPr/>
        </p:nvSpPr>
        <p:spPr>
          <a:xfrm>
            <a:off x="5230906" y="1102659"/>
            <a:ext cx="3090333" cy="646331"/>
          </a:xfrm>
          <a:prstGeom prst="rect">
            <a:avLst/>
          </a:prstGeom>
          <a:noFill/>
        </p:spPr>
        <p:txBody>
          <a:bodyPr wrap="none" rtlCol="0">
            <a:spAutoFit/>
          </a:bodyPr>
          <a:lstStyle/>
          <a:p>
            <a:r>
              <a:rPr lang="en-US" dirty="0"/>
              <a:t>Video demo1 LED</a:t>
            </a:r>
          </a:p>
          <a:p>
            <a:r>
              <a:rPr lang="en-US" u="sng" dirty="0">
                <a:hlinkClick r:id="rId6"/>
              </a:rPr>
              <a:t>https://youtu.be/PiTh_vDWLf8</a:t>
            </a:r>
            <a:endParaRPr lang="en-US" dirty="0"/>
          </a:p>
        </p:txBody>
      </p:sp>
      <p:sp>
        <p:nvSpPr>
          <p:cNvPr id="16" name="Rectangle 15"/>
          <p:cNvSpPr/>
          <p:nvPr/>
        </p:nvSpPr>
        <p:spPr>
          <a:xfrm>
            <a:off x="7151166" y="2729344"/>
            <a:ext cx="157018" cy="3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615566">
            <a:off x="8328615" y="3162919"/>
            <a:ext cx="314037" cy="3001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8840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hlinkClick r:id="rId2"/>
              </a:rPr>
              <a:t>Test2.25:PAJ7620</a:t>
            </a:r>
            <a:r>
              <a:rPr lang="en-US" b="1" dirty="0"/>
              <a:t> 9-gesture sensor </a:t>
            </a:r>
            <a:br>
              <a:rPr lang="en-US" b="1" dirty="0"/>
            </a:br>
            <a:r>
              <a:rPr lang="en-US" sz="1800" dirty="0">
                <a:hlinkClick r:id="rId3"/>
              </a:rPr>
              <a:t>https://www.innovatorsguru.com/paj7620u2-arduino-gesture-sensor/</a:t>
            </a:r>
            <a:endParaRPr lang="en-US" sz="1800" dirty="0"/>
          </a:p>
        </p:txBody>
      </p:sp>
      <p:sp>
        <p:nvSpPr>
          <p:cNvPr id="3" name="Content Placeholder 2"/>
          <p:cNvSpPr>
            <a:spLocks noGrp="1"/>
          </p:cNvSpPr>
          <p:nvPr>
            <p:ph idx="1"/>
          </p:nvPr>
        </p:nvSpPr>
        <p:spPr/>
        <p:txBody>
          <a:bodyPr>
            <a:normAutofit fontScale="25000" lnSpcReduction="20000"/>
          </a:bodyPr>
          <a:lstStyle/>
          <a:p>
            <a:r>
              <a:rPr lang="en-US" dirty="0"/>
              <a:t>/*https://github.com/Seeed-Studio/Gesture_PAJ7620</a:t>
            </a:r>
          </a:p>
          <a:p>
            <a:r>
              <a:rPr lang="en-US" dirty="0"/>
              <a:t>https://www.youtube.com/watch?v=k_nF05DVFP0</a:t>
            </a:r>
          </a:p>
          <a:p>
            <a:r>
              <a:rPr lang="en-US" dirty="0"/>
              <a:t>    Copyright (c) 2015 </a:t>
            </a:r>
            <a:r>
              <a:rPr lang="en-US" dirty="0" err="1"/>
              <a:t>seeed</a:t>
            </a:r>
            <a:r>
              <a:rPr lang="en-US" dirty="0"/>
              <a:t> technology </a:t>
            </a:r>
            <a:r>
              <a:rPr lang="en-US" dirty="0" err="1"/>
              <a:t>inc.</a:t>
            </a:r>
            <a:endParaRPr lang="en-US" dirty="0"/>
          </a:p>
          <a:p>
            <a:r>
              <a:rPr lang="en-US" dirty="0"/>
              <a:t>    Website    : www.seeed.cc</a:t>
            </a:r>
          </a:p>
          <a:p>
            <a:r>
              <a:rPr lang="en-US" dirty="0"/>
              <a:t>    Author     : </a:t>
            </a:r>
            <a:r>
              <a:rPr lang="en-US" dirty="0" err="1"/>
              <a:t>Wuruibin</a:t>
            </a:r>
            <a:endParaRPr lang="en-US" dirty="0"/>
          </a:p>
          <a:p>
            <a:r>
              <a:rPr lang="en-US" dirty="0"/>
              <a:t>    Modified Time: June 2015</a:t>
            </a:r>
          </a:p>
          <a:p>
            <a:r>
              <a:rPr lang="en-US" dirty="0"/>
              <a:t>    Description: This demo can recognize 9 gestures and output the result, including move up, move down, move left, move right,</a:t>
            </a:r>
          </a:p>
          <a:p>
            <a:r>
              <a:rPr lang="en-US" dirty="0"/>
              <a:t>  				move forward, move backward, circle-clockwise, circle-counter clockwise, and wave.</a:t>
            </a:r>
          </a:p>
          <a:p>
            <a:endParaRPr lang="en-US" dirty="0"/>
          </a:p>
          <a:p>
            <a:r>
              <a:rPr lang="en-US" dirty="0"/>
              <a:t>    The MIT License (MIT)</a:t>
            </a:r>
          </a:p>
          <a:p>
            <a:endParaRPr lang="en-US" dirty="0"/>
          </a:p>
          <a:p>
            <a:r>
              <a:rPr lang="en-US" dirty="0"/>
              <a:t>    Permission is hereby granted, free of charge, to any person obtaining a copy</a:t>
            </a:r>
          </a:p>
          <a:p>
            <a:r>
              <a:rPr lang="en-US" dirty="0"/>
              <a:t>    of this software and associated documentation files (the "Software"), to deal</a:t>
            </a:r>
          </a:p>
          <a:p>
            <a:r>
              <a:rPr lang="en-US" dirty="0"/>
              <a:t>    in the Software without restriction, including without limitation the rights</a:t>
            </a:r>
          </a:p>
          <a:p>
            <a:r>
              <a:rPr lang="en-US" dirty="0"/>
              <a:t>    to use, copy, modify, merge, publish, distribute, sublicense, and/or sell</a:t>
            </a:r>
          </a:p>
          <a:p>
            <a:r>
              <a:rPr lang="en-US" dirty="0"/>
              <a:t>    copies of the Software, and to permit persons to whom the Software is</a:t>
            </a:r>
          </a:p>
          <a:p>
            <a:r>
              <a:rPr lang="en-US" dirty="0"/>
              <a:t>    furnished to do so, subject to the following conditions:</a:t>
            </a:r>
          </a:p>
          <a:p>
            <a:endParaRPr lang="en-US" dirty="0"/>
          </a:p>
          <a:p>
            <a:r>
              <a:rPr lang="en-US" dirty="0"/>
              <a:t>    The above copyright notice and this permission notice shall be included in</a:t>
            </a:r>
          </a:p>
          <a:p>
            <a:r>
              <a:rPr lang="en-US" dirty="0"/>
              <a:t>    all copies or substantial portions of the Software.</a:t>
            </a:r>
          </a:p>
          <a:p>
            <a:endParaRPr lang="en-US" dirty="0"/>
          </a:p>
          <a:p>
            <a:r>
              <a:rPr lang="en-US" dirty="0"/>
              <a:t>    THE SOFTWARE IS PROVIDED "AS IS", WITHOUT WARRANTY OF ANY KIND, EXPRESS OR</a:t>
            </a:r>
          </a:p>
          <a:p>
            <a:r>
              <a:rPr lang="en-US" dirty="0"/>
              <a:t>    IMPLIED, INCLUDING BUT NOT LIMITED TO THE WARRANTIES OF MERCHANTABILITY,</a:t>
            </a:r>
          </a:p>
          <a:p>
            <a:r>
              <a:rPr lang="en-US" dirty="0"/>
              <a:t>    FITNESS FOR A PARTICULAR PURPOSE AND NONINFRINGEMENT. IN NO EVENT SHALL THE</a:t>
            </a:r>
          </a:p>
          <a:p>
            <a:r>
              <a:rPr lang="en-US" dirty="0"/>
              <a:t>    AUTHORS OR COPYRIGHT HOLDERS BE LIABLE FOR ANY CLAIM, DAMAGES OR OTHER</a:t>
            </a:r>
          </a:p>
          <a:p>
            <a:r>
              <a:rPr lang="en-US" dirty="0"/>
              <a:t>    LIABILITY, WHETHER IN AN ACTION OF CONTRACT, TORT OR OTHERWISE, ARISING FROM,</a:t>
            </a:r>
          </a:p>
          <a:p>
            <a:r>
              <a:rPr lang="en-US" dirty="0"/>
              <a:t>    OUT OF OR IN CONNECTION WITH THE SOFTWARE OR THE USE OR OTHER DEALINGS IN</a:t>
            </a:r>
          </a:p>
          <a:p>
            <a:r>
              <a:rPr lang="en-US" dirty="0"/>
              <a:t>    THE SOFTWARE.</a:t>
            </a:r>
          </a:p>
          <a:p>
            <a:r>
              <a:rPr lang="en-US" dirty="0"/>
              <a:t>*/</a:t>
            </a:r>
          </a:p>
          <a:p>
            <a:endParaRPr lang="en-US" dirty="0"/>
          </a:p>
          <a:p>
            <a:r>
              <a:rPr lang="en-US" dirty="0"/>
              <a:t>#include &lt;</a:t>
            </a:r>
            <a:r>
              <a:rPr lang="en-US" dirty="0" err="1"/>
              <a:t>Wire.h</a:t>
            </a:r>
            <a:r>
              <a:rPr lang="en-US" dirty="0"/>
              <a:t>&gt;</a:t>
            </a:r>
          </a:p>
          <a:p>
            <a:r>
              <a:rPr lang="en-US" dirty="0"/>
              <a:t>#include "paj7620.h"</a:t>
            </a:r>
          </a:p>
          <a:p>
            <a:endParaRPr lang="en-US" dirty="0"/>
          </a:p>
          <a:p>
            <a:r>
              <a:rPr lang="en-US" dirty="0"/>
              <a:t>/*</a:t>
            </a:r>
          </a:p>
          <a:p>
            <a:r>
              <a:rPr lang="en-US" dirty="0"/>
              <a:t>    Notice: When you want to recognize the Forward/Backward gestures, your gestures' reaction time must less than GES_ENTRY_TIME(0.8s).</a:t>
            </a:r>
          </a:p>
          <a:p>
            <a:r>
              <a:rPr lang="en-US" dirty="0"/>
              <a:t>        You also can adjust the reaction time according to the actual circumstance.</a:t>
            </a:r>
          </a:p>
          <a:p>
            <a:r>
              <a:rPr lang="en-US" dirty="0"/>
              <a:t>*/</a:t>
            </a:r>
          </a:p>
          <a:p>
            <a:r>
              <a:rPr lang="en-US" dirty="0"/>
              <a:t>#define GES_REACTION_TIME		500				// You can adjust the reaction time according to the actual circumstance.</a:t>
            </a:r>
          </a:p>
          <a:p>
            <a:r>
              <a:rPr lang="en-US" dirty="0"/>
              <a:t>#define GES_ENTRY_TIME			800				// When you want to recognize the Forward/Backward gestures, your gestures' reaction time must less than GES_ENTRY_TIME(0.8s). </a:t>
            </a:r>
          </a:p>
          <a:p>
            <a:r>
              <a:rPr lang="en-US" dirty="0"/>
              <a:t>#define GES_QUIT_TIME			1000</a:t>
            </a:r>
          </a:p>
          <a:p>
            <a:endParaRPr lang="en-US" dirty="0"/>
          </a:p>
          <a:p>
            <a:r>
              <a:rPr lang="en-US" dirty="0"/>
              <a:t>void setup() {</a:t>
            </a:r>
          </a:p>
          <a:p>
            <a:r>
              <a:rPr lang="en-US" dirty="0"/>
              <a:t>    uint8_t error = 0;</a:t>
            </a:r>
          </a:p>
          <a:p>
            <a:endParaRPr lang="en-US" dirty="0"/>
          </a:p>
          <a:p>
            <a:r>
              <a:rPr lang="en-US" dirty="0"/>
              <a:t>    </a:t>
            </a:r>
            <a:r>
              <a:rPr lang="en-US" dirty="0" err="1"/>
              <a:t>Serial.begin</a:t>
            </a:r>
            <a:r>
              <a:rPr lang="en-US" dirty="0"/>
              <a:t>(9600);</a:t>
            </a:r>
          </a:p>
          <a:p>
            <a:r>
              <a:rPr lang="en-US" dirty="0"/>
              <a:t>    </a:t>
            </a:r>
            <a:r>
              <a:rPr lang="en-US" dirty="0" err="1"/>
              <a:t>Serial.println</a:t>
            </a:r>
            <a:r>
              <a:rPr lang="en-US" dirty="0"/>
              <a:t>("\nPAJ7620U2 TEST DEMO: Recognize 9 gestures.");</a:t>
            </a:r>
          </a:p>
          <a:p>
            <a:endParaRPr lang="en-US" dirty="0"/>
          </a:p>
          <a:p>
            <a:r>
              <a:rPr lang="en-US" dirty="0"/>
              <a:t>    error = paj7620Init();			// initialize Paj7620 registers</a:t>
            </a:r>
          </a:p>
          <a:p>
            <a:r>
              <a:rPr lang="en-US" dirty="0"/>
              <a:t>    if (error) {</a:t>
            </a:r>
          </a:p>
          <a:p>
            <a:r>
              <a:rPr lang="en-US" dirty="0"/>
              <a:t>        </a:t>
            </a:r>
            <a:r>
              <a:rPr lang="en-US" dirty="0" err="1"/>
              <a:t>Serial.print</a:t>
            </a:r>
            <a:r>
              <a:rPr lang="en-US" dirty="0"/>
              <a:t>("INIT ERROR,CODE:");</a:t>
            </a:r>
          </a:p>
          <a:p>
            <a:r>
              <a:rPr lang="en-US" dirty="0"/>
              <a:t>        </a:t>
            </a:r>
            <a:r>
              <a:rPr lang="en-US" dirty="0" err="1"/>
              <a:t>Serial.println</a:t>
            </a:r>
            <a:r>
              <a:rPr lang="en-US" dirty="0"/>
              <a:t>(error);</a:t>
            </a:r>
          </a:p>
          <a:p>
            <a:r>
              <a:rPr lang="en-US" dirty="0"/>
              <a:t>    } else {</a:t>
            </a:r>
          </a:p>
          <a:p>
            <a:r>
              <a:rPr lang="en-US" dirty="0"/>
              <a:t>        </a:t>
            </a:r>
            <a:r>
              <a:rPr lang="en-US" dirty="0" err="1"/>
              <a:t>Serial.println</a:t>
            </a:r>
            <a:r>
              <a:rPr lang="en-US" dirty="0"/>
              <a:t>("INIT OK");</a:t>
            </a:r>
          </a:p>
          <a:p>
            <a:r>
              <a:rPr lang="en-US" dirty="0"/>
              <a:t>    }</a:t>
            </a:r>
          </a:p>
          <a:p>
            <a:r>
              <a:rPr lang="en-US" dirty="0"/>
              <a:t>    </a:t>
            </a:r>
            <a:r>
              <a:rPr lang="en-US" dirty="0" err="1"/>
              <a:t>Serial.println</a:t>
            </a:r>
            <a:r>
              <a:rPr lang="en-US" dirty="0"/>
              <a:t>("Please input your gestures:\n");</a:t>
            </a:r>
          </a:p>
          <a:p>
            <a:r>
              <a:rPr lang="en-US" dirty="0"/>
              <a:t>}</a:t>
            </a:r>
          </a:p>
          <a:p>
            <a:endParaRPr lang="en-US" dirty="0"/>
          </a:p>
          <a:p>
            <a:r>
              <a:rPr lang="en-US" dirty="0"/>
              <a:t>void loop() {</a:t>
            </a:r>
          </a:p>
          <a:p>
            <a:r>
              <a:rPr lang="en-US" dirty="0"/>
              <a:t>    uint8_t data = 0, data1 = 0, error;</a:t>
            </a:r>
          </a:p>
          <a:p>
            <a:endParaRPr lang="en-US" dirty="0"/>
          </a:p>
          <a:p>
            <a:r>
              <a:rPr lang="en-US" dirty="0"/>
              <a:t>    error = paj7620ReadReg(0x43, 1, &amp;data);				// Read Bank_0_Reg_0x43/0x44 for gesture result.</a:t>
            </a:r>
          </a:p>
          <a:p>
            <a:r>
              <a:rPr lang="en-US" dirty="0"/>
              <a:t>    if (!error) {</a:t>
            </a:r>
          </a:p>
          <a:p>
            <a:r>
              <a:rPr lang="en-US" dirty="0"/>
              <a:t>        switch (data) {								// When different gestures be detected, the variable 'data' will be set to different values by paj7620ReadReg(0x43, 1, &amp;data).</a:t>
            </a:r>
          </a:p>
          <a:p>
            <a:r>
              <a:rPr lang="en-US" dirty="0"/>
              <a:t>            case GES_RIGHT_FLAG:</a:t>
            </a:r>
          </a:p>
          <a:p>
            <a:r>
              <a:rPr lang="en-US" dirty="0"/>
              <a:t>                delay(GES_ENTRY_TIME);</a:t>
            </a:r>
          </a:p>
          <a:p>
            <a:r>
              <a:rPr lang="en-US" dirty="0"/>
              <a:t>                paj7620ReadReg(0x43, 1, &amp;data);</a:t>
            </a:r>
          </a:p>
          <a:p>
            <a:r>
              <a:rPr lang="en-US" dirty="0"/>
              <a:t>                if (data == GES_FORWARD_FLAG) {</a:t>
            </a:r>
          </a:p>
          <a:p>
            <a:r>
              <a:rPr lang="en-US" dirty="0"/>
              <a:t>                    </a:t>
            </a:r>
            <a:r>
              <a:rPr lang="en-US" dirty="0" err="1"/>
              <a:t>Serial.println</a:t>
            </a:r>
            <a:r>
              <a:rPr lang="en-US" dirty="0"/>
              <a:t>("Forward");</a:t>
            </a:r>
          </a:p>
          <a:p>
            <a:r>
              <a:rPr lang="en-US" dirty="0"/>
              <a:t>                    delay(GES_QUIT_TIME);</a:t>
            </a:r>
          </a:p>
          <a:p>
            <a:r>
              <a:rPr lang="en-US" dirty="0"/>
              <a:t>                } else if (data == GES_BACKWARD_FLAG) {</a:t>
            </a:r>
          </a:p>
          <a:p>
            <a:r>
              <a:rPr lang="en-US" dirty="0"/>
              <a:t>                    </a:t>
            </a:r>
            <a:r>
              <a:rPr lang="en-US" dirty="0" err="1"/>
              <a:t>Serial.println</a:t>
            </a:r>
            <a:r>
              <a:rPr lang="en-US" dirty="0"/>
              <a:t>("Backward");</a:t>
            </a:r>
          </a:p>
          <a:p>
            <a:r>
              <a:rPr lang="en-US" dirty="0"/>
              <a:t>                    delay(GES_QUIT_TIME);</a:t>
            </a:r>
          </a:p>
          <a:p>
            <a:r>
              <a:rPr lang="en-US" dirty="0"/>
              <a:t>                } else {</a:t>
            </a:r>
          </a:p>
          <a:p>
            <a:r>
              <a:rPr lang="en-US" dirty="0"/>
              <a:t>                    </a:t>
            </a:r>
            <a:r>
              <a:rPr lang="en-US" dirty="0" err="1"/>
              <a:t>Serial.println</a:t>
            </a:r>
            <a:r>
              <a:rPr lang="en-US" dirty="0"/>
              <a:t>("Right");</a:t>
            </a:r>
          </a:p>
          <a:p>
            <a:r>
              <a:rPr lang="en-US" dirty="0"/>
              <a:t>                }</a:t>
            </a:r>
          </a:p>
          <a:p>
            <a:r>
              <a:rPr lang="en-US" dirty="0"/>
              <a:t>                break;</a:t>
            </a:r>
          </a:p>
          <a:p>
            <a:r>
              <a:rPr lang="en-US" dirty="0"/>
              <a:t>            case GES_LEFT_FLAG:</a:t>
            </a:r>
          </a:p>
          <a:p>
            <a:r>
              <a:rPr lang="en-US" dirty="0"/>
              <a:t>                delay(GES_ENTRY_TIME);</a:t>
            </a:r>
          </a:p>
          <a:p>
            <a:r>
              <a:rPr lang="en-US" dirty="0"/>
              <a:t>                paj7620ReadReg(0x43, 1, &amp;data);</a:t>
            </a:r>
          </a:p>
          <a:p>
            <a:r>
              <a:rPr lang="en-US" dirty="0"/>
              <a:t>                if (data == GES_FORWARD_FLAG) {</a:t>
            </a:r>
          </a:p>
          <a:p>
            <a:r>
              <a:rPr lang="en-US" dirty="0"/>
              <a:t>                    </a:t>
            </a:r>
            <a:r>
              <a:rPr lang="en-US" dirty="0" err="1"/>
              <a:t>Serial.println</a:t>
            </a:r>
            <a:r>
              <a:rPr lang="en-US" dirty="0"/>
              <a:t>("Forward");</a:t>
            </a:r>
          </a:p>
          <a:p>
            <a:r>
              <a:rPr lang="en-US" dirty="0"/>
              <a:t>                    delay(GES_QUIT_TIME);</a:t>
            </a:r>
          </a:p>
          <a:p>
            <a:r>
              <a:rPr lang="en-US" dirty="0"/>
              <a:t>                } else if (data == GES_BACKWARD_FLAG) {</a:t>
            </a:r>
          </a:p>
          <a:p>
            <a:r>
              <a:rPr lang="en-US" dirty="0"/>
              <a:t>                    </a:t>
            </a:r>
            <a:r>
              <a:rPr lang="en-US" dirty="0" err="1"/>
              <a:t>Serial.println</a:t>
            </a:r>
            <a:r>
              <a:rPr lang="en-US" dirty="0"/>
              <a:t>("Backward");</a:t>
            </a:r>
          </a:p>
          <a:p>
            <a:r>
              <a:rPr lang="en-US" dirty="0"/>
              <a:t>                    delay(GES_QUIT_TIME);</a:t>
            </a:r>
          </a:p>
          <a:p>
            <a:r>
              <a:rPr lang="en-US" dirty="0"/>
              <a:t>                } else {</a:t>
            </a:r>
          </a:p>
          <a:p>
            <a:r>
              <a:rPr lang="en-US" dirty="0"/>
              <a:t>                    </a:t>
            </a:r>
            <a:r>
              <a:rPr lang="en-US" dirty="0" err="1"/>
              <a:t>Serial.println</a:t>
            </a:r>
            <a:r>
              <a:rPr lang="en-US" dirty="0"/>
              <a:t>("Left");</a:t>
            </a:r>
          </a:p>
          <a:p>
            <a:r>
              <a:rPr lang="en-US" dirty="0"/>
              <a:t>                }</a:t>
            </a:r>
          </a:p>
          <a:p>
            <a:r>
              <a:rPr lang="en-US" dirty="0"/>
              <a:t>                break;</a:t>
            </a:r>
          </a:p>
          <a:p>
            <a:r>
              <a:rPr lang="en-US" dirty="0"/>
              <a:t>            case GES_UP_FLAG:</a:t>
            </a:r>
          </a:p>
          <a:p>
            <a:r>
              <a:rPr lang="en-US" dirty="0"/>
              <a:t>                delay(GES_ENTRY_TIME);</a:t>
            </a:r>
          </a:p>
          <a:p>
            <a:r>
              <a:rPr lang="en-US" dirty="0"/>
              <a:t>                paj7620ReadReg(0x43, 1, &amp;data);</a:t>
            </a:r>
          </a:p>
          <a:p>
            <a:r>
              <a:rPr lang="en-US" dirty="0"/>
              <a:t>                if (data == GES_FORWARD_FLAG) {</a:t>
            </a:r>
          </a:p>
          <a:p>
            <a:r>
              <a:rPr lang="en-US" dirty="0"/>
              <a:t>                    </a:t>
            </a:r>
            <a:r>
              <a:rPr lang="en-US" dirty="0" err="1"/>
              <a:t>Serial.println</a:t>
            </a:r>
            <a:r>
              <a:rPr lang="en-US" dirty="0"/>
              <a:t>("Forward");</a:t>
            </a:r>
          </a:p>
          <a:p>
            <a:r>
              <a:rPr lang="en-US" dirty="0"/>
              <a:t>                    delay(GES_QUIT_TIME);</a:t>
            </a:r>
          </a:p>
          <a:p>
            <a:r>
              <a:rPr lang="en-US" dirty="0"/>
              <a:t>                } else if (data == GES_BACKWARD_FLAG) {</a:t>
            </a:r>
          </a:p>
          <a:p>
            <a:r>
              <a:rPr lang="en-US" dirty="0"/>
              <a:t>                    </a:t>
            </a:r>
            <a:r>
              <a:rPr lang="en-US" dirty="0" err="1"/>
              <a:t>Serial.println</a:t>
            </a:r>
            <a:r>
              <a:rPr lang="en-US" dirty="0"/>
              <a:t>("Backward");</a:t>
            </a:r>
          </a:p>
          <a:p>
            <a:r>
              <a:rPr lang="en-US" dirty="0"/>
              <a:t>                    delay(GES_QUIT_TIME);</a:t>
            </a:r>
          </a:p>
          <a:p>
            <a:r>
              <a:rPr lang="en-US" dirty="0"/>
              <a:t>                } else {</a:t>
            </a:r>
          </a:p>
          <a:p>
            <a:r>
              <a:rPr lang="en-US" dirty="0"/>
              <a:t>                    </a:t>
            </a:r>
            <a:r>
              <a:rPr lang="en-US" dirty="0" err="1"/>
              <a:t>Serial.println</a:t>
            </a:r>
            <a:r>
              <a:rPr lang="en-US" dirty="0"/>
              <a:t>("Up");</a:t>
            </a:r>
          </a:p>
          <a:p>
            <a:r>
              <a:rPr lang="en-US" dirty="0"/>
              <a:t>                }</a:t>
            </a:r>
          </a:p>
          <a:p>
            <a:r>
              <a:rPr lang="en-US" dirty="0"/>
              <a:t>                break;</a:t>
            </a:r>
          </a:p>
          <a:p>
            <a:r>
              <a:rPr lang="en-US" dirty="0"/>
              <a:t>            case GES_DOWN_FLAG:</a:t>
            </a:r>
          </a:p>
          <a:p>
            <a:r>
              <a:rPr lang="en-US" dirty="0"/>
              <a:t>                delay(GES_ENTRY_TIME);</a:t>
            </a:r>
          </a:p>
          <a:p>
            <a:r>
              <a:rPr lang="en-US" dirty="0"/>
              <a:t>                paj7620ReadReg(0x43, 1, &amp;data);</a:t>
            </a:r>
          </a:p>
          <a:p>
            <a:r>
              <a:rPr lang="en-US" dirty="0"/>
              <a:t>                if (data == GES_FORWARD_FLAG) {</a:t>
            </a:r>
          </a:p>
          <a:p>
            <a:r>
              <a:rPr lang="en-US" dirty="0"/>
              <a:t>                    </a:t>
            </a:r>
            <a:r>
              <a:rPr lang="en-US" dirty="0" err="1"/>
              <a:t>Serial.println</a:t>
            </a:r>
            <a:r>
              <a:rPr lang="en-US" dirty="0"/>
              <a:t>("Forward");</a:t>
            </a:r>
          </a:p>
          <a:p>
            <a:r>
              <a:rPr lang="en-US" dirty="0"/>
              <a:t>                    delay(GES_QUIT_TIME);</a:t>
            </a:r>
          </a:p>
          <a:p>
            <a:r>
              <a:rPr lang="en-US" dirty="0"/>
              <a:t>                } else if (data == GES_BACKWARD_FLAG) {</a:t>
            </a:r>
          </a:p>
          <a:p>
            <a:r>
              <a:rPr lang="en-US" dirty="0"/>
              <a:t>                    </a:t>
            </a:r>
            <a:r>
              <a:rPr lang="en-US" dirty="0" err="1"/>
              <a:t>Serial.println</a:t>
            </a:r>
            <a:r>
              <a:rPr lang="en-US" dirty="0"/>
              <a:t>("Backward");</a:t>
            </a:r>
          </a:p>
          <a:p>
            <a:r>
              <a:rPr lang="en-US" dirty="0"/>
              <a:t>                    delay(GES_QUIT_TIME);</a:t>
            </a:r>
          </a:p>
          <a:p>
            <a:r>
              <a:rPr lang="en-US" dirty="0"/>
              <a:t>                } else {</a:t>
            </a:r>
          </a:p>
          <a:p>
            <a:r>
              <a:rPr lang="en-US" dirty="0"/>
              <a:t>                    </a:t>
            </a:r>
            <a:r>
              <a:rPr lang="en-US" dirty="0" err="1"/>
              <a:t>Serial.println</a:t>
            </a:r>
            <a:r>
              <a:rPr lang="en-US" dirty="0"/>
              <a:t>("Down");</a:t>
            </a:r>
          </a:p>
          <a:p>
            <a:r>
              <a:rPr lang="en-US" dirty="0"/>
              <a:t>                }</a:t>
            </a:r>
          </a:p>
          <a:p>
            <a:r>
              <a:rPr lang="en-US" dirty="0"/>
              <a:t>                break;</a:t>
            </a:r>
          </a:p>
          <a:p>
            <a:r>
              <a:rPr lang="en-US" dirty="0"/>
              <a:t>            case GES_FORWARD_FLAG:</a:t>
            </a:r>
          </a:p>
          <a:p>
            <a:r>
              <a:rPr lang="en-US" dirty="0"/>
              <a:t>                </a:t>
            </a:r>
            <a:r>
              <a:rPr lang="en-US" dirty="0" err="1"/>
              <a:t>Serial.println</a:t>
            </a:r>
            <a:r>
              <a:rPr lang="en-US" dirty="0"/>
              <a:t>("Forward");</a:t>
            </a:r>
          </a:p>
          <a:p>
            <a:r>
              <a:rPr lang="en-US" dirty="0"/>
              <a:t>                delay(GES_QUIT_TIME);</a:t>
            </a:r>
          </a:p>
          <a:p>
            <a:r>
              <a:rPr lang="en-US" dirty="0"/>
              <a:t>                break;</a:t>
            </a:r>
          </a:p>
          <a:p>
            <a:r>
              <a:rPr lang="en-US" dirty="0"/>
              <a:t>            case GES_BACKWARD_FLAG:</a:t>
            </a:r>
          </a:p>
          <a:p>
            <a:r>
              <a:rPr lang="en-US" dirty="0"/>
              <a:t>                </a:t>
            </a:r>
            <a:r>
              <a:rPr lang="en-US" dirty="0" err="1"/>
              <a:t>Serial.println</a:t>
            </a:r>
            <a:r>
              <a:rPr lang="en-US" dirty="0"/>
              <a:t>("Backward");</a:t>
            </a:r>
          </a:p>
          <a:p>
            <a:r>
              <a:rPr lang="en-US" dirty="0"/>
              <a:t>                delay(GES_QUIT_TIME);</a:t>
            </a:r>
          </a:p>
          <a:p>
            <a:r>
              <a:rPr lang="en-US" dirty="0"/>
              <a:t>                break;</a:t>
            </a:r>
          </a:p>
          <a:p>
            <a:r>
              <a:rPr lang="en-US" dirty="0"/>
              <a:t>            case GES_CLOCKWISE_FLAG:</a:t>
            </a:r>
          </a:p>
          <a:p>
            <a:r>
              <a:rPr lang="en-US" dirty="0"/>
              <a:t>                </a:t>
            </a:r>
            <a:r>
              <a:rPr lang="en-US" dirty="0" err="1"/>
              <a:t>Serial.println</a:t>
            </a:r>
            <a:r>
              <a:rPr lang="en-US" dirty="0"/>
              <a:t>("Clockwise");</a:t>
            </a:r>
          </a:p>
          <a:p>
            <a:r>
              <a:rPr lang="en-US" dirty="0"/>
              <a:t>                break;</a:t>
            </a:r>
          </a:p>
          <a:p>
            <a:r>
              <a:rPr lang="en-US" dirty="0"/>
              <a:t>            case GES_COUNT_CLOCKWISE_FLAG:</a:t>
            </a:r>
          </a:p>
          <a:p>
            <a:r>
              <a:rPr lang="en-US" dirty="0"/>
              <a:t>                </a:t>
            </a:r>
            <a:r>
              <a:rPr lang="en-US" dirty="0" err="1"/>
              <a:t>Serial.println</a:t>
            </a:r>
            <a:r>
              <a:rPr lang="en-US" dirty="0"/>
              <a:t>("anti-clockwise");</a:t>
            </a:r>
          </a:p>
          <a:p>
            <a:r>
              <a:rPr lang="en-US" dirty="0"/>
              <a:t>                break;</a:t>
            </a:r>
          </a:p>
          <a:p>
            <a:r>
              <a:rPr lang="en-US" dirty="0"/>
              <a:t>            default:</a:t>
            </a:r>
          </a:p>
          <a:p>
            <a:r>
              <a:rPr lang="en-US" dirty="0"/>
              <a:t>                paj7620ReadReg(0x44, 1, &amp;data1);</a:t>
            </a:r>
          </a:p>
          <a:p>
            <a:r>
              <a:rPr lang="en-US" dirty="0"/>
              <a:t>                if (data1 == GES_WAVE_FLAG) {</a:t>
            </a:r>
          </a:p>
          <a:p>
            <a:r>
              <a:rPr lang="en-US" dirty="0"/>
              <a:t>                    </a:t>
            </a:r>
            <a:r>
              <a:rPr lang="en-US" dirty="0" err="1"/>
              <a:t>Serial.println</a:t>
            </a:r>
            <a:r>
              <a:rPr lang="en-US" dirty="0"/>
              <a:t>("wave");</a:t>
            </a:r>
          </a:p>
          <a:p>
            <a:r>
              <a:rPr lang="en-US" dirty="0"/>
              <a:t>                }</a:t>
            </a:r>
          </a:p>
          <a:p>
            <a:r>
              <a:rPr lang="en-US" dirty="0"/>
              <a:t>                break;</a:t>
            </a:r>
          </a:p>
          <a:p>
            <a:r>
              <a:rPr lang="en-US" dirty="0"/>
              <a:t>        }</a:t>
            </a:r>
          </a:p>
          <a:p>
            <a:r>
              <a:rPr lang="en-US" dirty="0"/>
              <a:t>    }</a:t>
            </a:r>
          </a:p>
          <a:p>
            <a:r>
              <a:rPr lang="en-US" dirty="0"/>
              <a:t>    delay(100);</a:t>
            </a:r>
          </a:p>
          <a:p>
            <a:r>
              <a:rPr lang="en-US" dirty="0"/>
              <a:t>}</a:t>
            </a:r>
          </a:p>
          <a:p>
            <a:endParaRPr lang="en-US" dirty="0"/>
          </a:p>
        </p:txBody>
      </p:sp>
      <p:pic>
        <p:nvPicPr>
          <p:cNvPr id="4" name="Picture 3"/>
          <p:cNvPicPr>
            <a:picLocks noChangeAspect="1"/>
          </p:cNvPicPr>
          <p:nvPr/>
        </p:nvPicPr>
        <p:blipFill>
          <a:blip r:embed="rId4"/>
          <a:stretch>
            <a:fillRect/>
          </a:stretch>
        </p:blipFill>
        <p:spPr>
          <a:xfrm>
            <a:off x="5332550" y="1474567"/>
            <a:ext cx="2295525" cy="1285875"/>
          </a:xfrm>
          <a:prstGeom prst="rect">
            <a:avLst/>
          </a:prstGeom>
        </p:spPr>
      </p:pic>
      <p:pic>
        <p:nvPicPr>
          <p:cNvPr id="5" name="Picture 4"/>
          <p:cNvPicPr>
            <a:picLocks noChangeAspect="1"/>
          </p:cNvPicPr>
          <p:nvPr/>
        </p:nvPicPr>
        <p:blipFill>
          <a:blip r:embed="rId5"/>
          <a:stretch>
            <a:fillRect/>
          </a:stretch>
        </p:blipFill>
        <p:spPr>
          <a:xfrm>
            <a:off x="5001847" y="3702698"/>
            <a:ext cx="3513503" cy="2796748"/>
          </a:xfrm>
          <a:prstGeom prst="rect">
            <a:avLst/>
          </a:prstGeom>
        </p:spPr>
      </p:pic>
      <p:sp>
        <p:nvSpPr>
          <p:cNvPr id="6" name="TextBox 5"/>
          <p:cNvSpPr txBox="1"/>
          <p:nvPr/>
        </p:nvSpPr>
        <p:spPr>
          <a:xfrm>
            <a:off x="3467100" y="2737018"/>
            <a:ext cx="5582297" cy="369332"/>
          </a:xfrm>
          <a:prstGeom prst="rect">
            <a:avLst/>
          </a:prstGeom>
          <a:noFill/>
        </p:spPr>
        <p:txBody>
          <a:bodyPr wrap="none" rtlCol="0">
            <a:spAutoFit/>
          </a:bodyPr>
          <a:lstStyle/>
          <a:p>
            <a:r>
              <a:rPr lang="en-US" dirty="0" err="1">
                <a:hlinkClick r:id="rId6"/>
              </a:rPr>
              <a:t>Demo:https</a:t>
            </a:r>
            <a:r>
              <a:rPr lang="en-US" dirty="0">
                <a:hlinkClick r:id="rId6"/>
              </a:rPr>
              <a:t>://www.youtube.com/watch?v=k_nF05DVFP0</a:t>
            </a:r>
            <a:endParaRPr lang="en-US" dirty="0"/>
          </a:p>
        </p:txBody>
      </p:sp>
      <p:sp>
        <p:nvSpPr>
          <p:cNvPr id="7" name="Footer Placeholder 6"/>
          <p:cNvSpPr>
            <a:spLocks noGrp="1"/>
          </p:cNvSpPr>
          <p:nvPr>
            <p:ph type="ftr" sz="quarter" idx="11"/>
          </p:nvPr>
        </p:nvSpPr>
        <p:spPr/>
        <p:txBody>
          <a:bodyPr/>
          <a:lstStyle/>
          <a:p>
            <a:r>
              <a:rPr lang="pt-BR"/>
              <a:t>Stem2: Arduino experiments  v_2a.(230830a)</a:t>
            </a:r>
            <a:endParaRPr lang="en-US"/>
          </a:p>
        </p:txBody>
      </p:sp>
      <p:sp>
        <p:nvSpPr>
          <p:cNvPr id="8" name="Slide Number Placeholder 7"/>
          <p:cNvSpPr>
            <a:spLocks noGrp="1"/>
          </p:cNvSpPr>
          <p:nvPr>
            <p:ph type="sldNum" sz="quarter" idx="12"/>
          </p:nvPr>
        </p:nvSpPr>
        <p:spPr/>
        <p:txBody>
          <a:bodyPr/>
          <a:lstStyle/>
          <a:p>
            <a:fld id="{631F0FDA-441F-40A7-A3B9-C27C9EEEED98}" type="slidenum">
              <a:rPr lang="en-US" smtClean="0"/>
              <a:t>90</a:t>
            </a:fld>
            <a:endParaRPr lang="en-US"/>
          </a:p>
        </p:txBody>
      </p:sp>
    </p:spTree>
    <p:extLst>
      <p:ext uri="{BB962C8B-B14F-4D97-AF65-F5344CB8AC3E}">
        <p14:creationId xmlns:p14="http://schemas.microsoft.com/office/powerpoint/2010/main" val="3408739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Test 2.26: Apds-9960 </a:t>
            </a:r>
            <a:r>
              <a:rPr lang="en-US" dirty="0"/>
              <a:t>gesture sensor- </a:t>
            </a:r>
            <a:br>
              <a:rPr lang="en-US" dirty="0"/>
            </a:br>
            <a:r>
              <a:rPr lang="en-US" sz="1600" dirty="0">
                <a:hlinkClick r:id="rId2"/>
              </a:rPr>
              <a:t>https://learn.sparkfun.com/tutorials/apds-9960-rgb-and-gesture-sensor-hookup-guide/all</a:t>
            </a:r>
            <a:endParaRPr lang="en-US" dirty="0"/>
          </a:p>
        </p:txBody>
      </p:sp>
      <p:sp>
        <p:nvSpPr>
          <p:cNvPr id="3" name="Content Placeholder 2"/>
          <p:cNvSpPr>
            <a:spLocks noGrp="1"/>
          </p:cNvSpPr>
          <p:nvPr>
            <p:ph idx="1"/>
          </p:nvPr>
        </p:nvSpPr>
        <p:spPr/>
        <p:txBody>
          <a:bodyPr>
            <a:normAutofit fontScale="25000" lnSpcReduction="20000"/>
          </a:bodyPr>
          <a:lstStyle/>
          <a:p>
            <a:r>
              <a:rPr lang="en-US" dirty="0"/>
              <a:t>/****************************************************************</a:t>
            </a:r>
          </a:p>
          <a:p>
            <a:r>
              <a:rPr lang="en-US" dirty="0" err="1"/>
              <a:t>GestureTest.ino</a:t>
            </a:r>
            <a:endParaRPr lang="en-US" dirty="0"/>
          </a:p>
          <a:p>
            <a:r>
              <a:rPr lang="en-US" dirty="0"/>
              <a:t>https://learn.sparkfun.com/tutorials/apds-9960-rgb-and-gesture-sensor-hookup-guide/all</a:t>
            </a:r>
          </a:p>
          <a:p>
            <a:endParaRPr lang="en-US" dirty="0"/>
          </a:p>
          <a:p>
            <a:r>
              <a:rPr lang="en-US" dirty="0"/>
              <a:t>APDS-9960 RGB and Gesture Sensor</a:t>
            </a:r>
          </a:p>
          <a:p>
            <a:r>
              <a:rPr lang="en-US" dirty="0"/>
              <a:t>Shawn Hymel @ </a:t>
            </a:r>
            <a:r>
              <a:rPr lang="en-US" dirty="0" err="1"/>
              <a:t>SparkFun</a:t>
            </a:r>
            <a:r>
              <a:rPr lang="en-US" dirty="0"/>
              <a:t> Electronics</a:t>
            </a:r>
          </a:p>
          <a:p>
            <a:r>
              <a:rPr lang="en-US" dirty="0"/>
              <a:t>May 30, 2014</a:t>
            </a:r>
          </a:p>
          <a:p>
            <a:r>
              <a:rPr lang="en-US" dirty="0"/>
              <a:t>https://github.com/sparkfun/APDS-9960_RGB_and_Gesture_Sensor</a:t>
            </a:r>
          </a:p>
          <a:p>
            <a:endParaRPr lang="en-US" dirty="0"/>
          </a:p>
          <a:p>
            <a:r>
              <a:rPr lang="en-US" dirty="0"/>
              <a:t>Tests the gesture sensing abilities of the APDS-9960. Configures</a:t>
            </a:r>
          </a:p>
          <a:p>
            <a:r>
              <a:rPr lang="en-US" dirty="0"/>
              <a:t>APDS-9960 over I2C and waits for gesture events. Calculates the</a:t>
            </a:r>
          </a:p>
          <a:p>
            <a:r>
              <a:rPr lang="en-US" dirty="0"/>
              <a:t>direction of the swipe (up, down, left, right) and displays it</a:t>
            </a:r>
          </a:p>
          <a:p>
            <a:r>
              <a:rPr lang="en-US" dirty="0"/>
              <a:t>on a serial console. </a:t>
            </a:r>
          </a:p>
          <a:p>
            <a:endParaRPr lang="en-US" dirty="0"/>
          </a:p>
          <a:p>
            <a:r>
              <a:rPr lang="en-US" dirty="0"/>
              <a:t>To perform a NEAR gesture, hold your hand</a:t>
            </a:r>
          </a:p>
          <a:p>
            <a:r>
              <a:rPr lang="en-US" dirty="0"/>
              <a:t>far above the sensor and move it close to the sensor (within 2</a:t>
            </a:r>
          </a:p>
          <a:p>
            <a:r>
              <a:rPr lang="en-US" dirty="0"/>
              <a:t>inches). Hold your hand there for at least 1 second and move it</a:t>
            </a:r>
          </a:p>
          <a:p>
            <a:r>
              <a:rPr lang="en-US" dirty="0"/>
              <a:t>away.</a:t>
            </a:r>
          </a:p>
          <a:p>
            <a:endParaRPr lang="en-US" dirty="0"/>
          </a:p>
          <a:p>
            <a:r>
              <a:rPr lang="en-US" dirty="0"/>
              <a:t>To perform a FAR gesture, hold your hand within 2 inches of the</a:t>
            </a:r>
          </a:p>
          <a:p>
            <a:r>
              <a:rPr lang="en-US" dirty="0"/>
              <a:t>sensor for at least 1 second and then move it above (out of</a:t>
            </a:r>
          </a:p>
          <a:p>
            <a:r>
              <a:rPr lang="en-US" dirty="0"/>
              <a:t>range) of the sensor.</a:t>
            </a:r>
          </a:p>
          <a:p>
            <a:endParaRPr lang="en-US" dirty="0"/>
          </a:p>
          <a:p>
            <a:r>
              <a:rPr lang="en-US" dirty="0"/>
              <a:t>Hardware Connections:</a:t>
            </a:r>
          </a:p>
          <a:p>
            <a:endParaRPr lang="en-US" dirty="0"/>
          </a:p>
          <a:p>
            <a:r>
              <a:rPr lang="en-US" dirty="0"/>
              <a:t>IMPORTANT: The APDS-9960 can only accept 3.3V!</a:t>
            </a:r>
          </a:p>
          <a:p>
            <a:r>
              <a:rPr lang="en-US" dirty="0"/>
              <a:t> </a:t>
            </a:r>
          </a:p>
          <a:p>
            <a:r>
              <a:rPr lang="en-US" dirty="0"/>
              <a:t> Arduino Pin  APDS-9960 Board  Function</a:t>
            </a:r>
          </a:p>
          <a:p>
            <a:r>
              <a:rPr lang="en-US" dirty="0"/>
              <a:t> </a:t>
            </a:r>
          </a:p>
          <a:p>
            <a:r>
              <a:rPr lang="en-US" dirty="0"/>
              <a:t> 3.3V         VCC              Power</a:t>
            </a:r>
          </a:p>
          <a:p>
            <a:r>
              <a:rPr lang="en-US" dirty="0"/>
              <a:t> GND          </a:t>
            </a:r>
            <a:r>
              <a:rPr lang="en-US" dirty="0" err="1"/>
              <a:t>GND</a:t>
            </a:r>
            <a:r>
              <a:rPr lang="en-US" dirty="0"/>
              <a:t>              Ground</a:t>
            </a:r>
          </a:p>
          <a:p>
            <a:r>
              <a:rPr lang="en-US" dirty="0"/>
              <a:t> A4           SDA              I2C Data</a:t>
            </a:r>
          </a:p>
          <a:p>
            <a:r>
              <a:rPr lang="en-US" dirty="0"/>
              <a:t> A5           SCL              I2C Clock</a:t>
            </a:r>
          </a:p>
          <a:p>
            <a:r>
              <a:rPr lang="en-US" dirty="0"/>
              <a:t> 2            INT              Interrupt</a:t>
            </a:r>
          </a:p>
          <a:p>
            <a:endParaRPr lang="en-US" dirty="0"/>
          </a:p>
          <a:p>
            <a:r>
              <a:rPr lang="en-US" dirty="0"/>
              <a:t>Resources:</a:t>
            </a:r>
          </a:p>
          <a:p>
            <a:r>
              <a:rPr lang="en-US" dirty="0"/>
              <a:t>Include </a:t>
            </a:r>
            <a:r>
              <a:rPr lang="en-US" dirty="0" err="1"/>
              <a:t>Wire.h</a:t>
            </a:r>
            <a:r>
              <a:rPr lang="en-US" dirty="0"/>
              <a:t> and SparkFun_APDS-9960.h</a:t>
            </a:r>
          </a:p>
          <a:p>
            <a:endParaRPr lang="en-US" dirty="0"/>
          </a:p>
          <a:p>
            <a:r>
              <a:rPr lang="en-US" dirty="0"/>
              <a:t>Development environment specifics:</a:t>
            </a:r>
          </a:p>
          <a:p>
            <a:r>
              <a:rPr lang="en-US" dirty="0"/>
              <a:t>Written in Arduino 1.0.5</a:t>
            </a:r>
          </a:p>
          <a:p>
            <a:r>
              <a:rPr lang="en-US" dirty="0"/>
              <a:t>Tested with </a:t>
            </a:r>
            <a:r>
              <a:rPr lang="en-US" dirty="0" err="1"/>
              <a:t>SparkFun</a:t>
            </a:r>
            <a:r>
              <a:rPr lang="en-US" dirty="0"/>
              <a:t> Arduino Pro Mini 3.3V</a:t>
            </a:r>
          </a:p>
          <a:p>
            <a:endParaRPr lang="en-US" dirty="0"/>
          </a:p>
          <a:p>
            <a:r>
              <a:rPr lang="en-US" dirty="0"/>
              <a:t>This code is </a:t>
            </a:r>
            <a:r>
              <a:rPr lang="en-US" dirty="0" err="1"/>
              <a:t>beerware</a:t>
            </a:r>
            <a:r>
              <a:rPr lang="en-US" dirty="0"/>
              <a:t>; if you see me (or any other </a:t>
            </a:r>
            <a:r>
              <a:rPr lang="en-US" dirty="0" err="1"/>
              <a:t>SparkFun</a:t>
            </a:r>
            <a:r>
              <a:rPr lang="en-US" dirty="0"/>
              <a:t> </a:t>
            </a:r>
          </a:p>
          <a:p>
            <a:r>
              <a:rPr lang="en-US" dirty="0"/>
              <a:t>employee) at the local, and you've found our code helpful, please</a:t>
            </a:r>
          </a:p>
          <a:p>
            <a:r>
              <a:rPr lang="en-US" dirty="0"/>
              <a:t>buy us a round!</a:t>
            </a:r>
          </a:p>
          <a:p>
            <a:endParaRPr lang="en-US" dirty="0"/>
          </a:p>
          <a:p>
            <a:r>
              <a:rPr lang="en-US" dirty="0"/>
              <a:t>Distributed as-is; no warranty is given.</a:t>
            </a:r>
          </a:p>
          <a:p>
            <a:r>
              <a:rPr lang="en-US" dirty="0"/>
              <a:t>****************************************************************/</a:t>
            </a:r>
          </a:p>
          <a:p>
            <a:endParaRPr lang="en-US" dirty="0"/>
          </a:p>
          <a:p>
            <a:r>
              <a:rPr lang="en-US" dirty="0"/>
              <a:t>#include &lt;</a:t>
            </a:r>
            <a:r>
              <a:rPr lang="en-US" dirty="0" err="1"/>
              <a:t>Wire.h</a:t>
            </a:r>
            <a:r>
              <a:rPr lang="en-US" dirty="0"/>
              <a:t>&gt;</a:t>
            </a:r>
          </a:p>
          <a:p>
            <a:r>
              <a:rPr lang="en-US" dirty="0"/>
              <a:t>#include &lt;SparkFun_APDS9960.h&gt;</a:t>
            </a:r>
          </a:p>
          <a:p>
            <a:endParaRPr lang="en-US" dirty="0"/>
          </a:p>
          <a:p>
            <a:r>
              <a:rPr lang="en-US" dirty="0"/>
              <a:t>// Pins</a:t>
            </a:r>
          </a:p>
          <a:p>
            <a:r>
              <a:rPr lang="en-US" dirty="0"/>
              <a:t>#define APDS9960_INT    2 // Needs to be an interrupt pin</a:t>
            </a:r>
          </a:p>
          <a:p>
            <a:endParaRPr lang="en-US" dirty="0"/>
          </a:p>
          <a:p>
            <a:r>
              <a:rPr lang="en-US" dirty="0"/>
              <a:t>// Constants</a:t>
            </a:r>
          </a:p>
          <a:p>
            <a:endParaRPr lang="en-US" dirty="0"/>
          </a:p>
          <a:p>
            <a:r>
              <a:rPr lang="en-US" dirty="0"/>
              <a:t>// Global Variables</a:t>
            </a:r>
          </a:p>
          <a:p>
            <a:r>
              <a:rPr lang="en-US" dirty="0"/>
              <a:t>SparkFun_APDS9960 </a:t>
            </a:r>
            <a:r>
              <a:rPr lang="en-US" dirty="0" err="1"/>
              <a:t>apds</a:t>
            </a:r>
            <a:r>
              <a:rPr lang="en-US" dirty="0"/>
              <a:t> = SparkFun_APDS9960();</a:t>
            </a:r>
          </a:p>
          <a:p>
            <a:r>
              <a:rPr lang="en-US" dirty="0" err="1"/>
              <a:t>int</a:t>
            </a:r>
            <a:r>
              <a:rPr lang="en-US" dirty="0"/>
              <a:t> </a:t>
            </a:r>
            <a:r>
              <a:rPr lang="en-US" dirty="0" err="1"/>
              <a:t>isr_flag</a:t>
            </a:r>
            <a:r>
              <a:rPr lang="en-US" dirty="0"/>
              <a:t> = 0;</a:t>
            </a:r>
          </a:p>
          <a:p>
            <a:endParaRPr lang="en-US" dirty="0"/>
          </a:p>
          <a:p>
            <a:r>
              <a:rPr lang="en-US" dirty="0"/>
              <a:t>void setup() {</a:t>
            </a:r>
          </a:p>
          <a:p>
            <a:endParaRPr lang="en-US" dirty="0"/>
          </a:p>
          <a:p>
            <a:r>
              <a:rPr lang="en-US" dirty="0"/>
              <a:t>  // Set interrupt pin as input</a:t>
            </a:r>
          </a:p>
          <a:p>
            <a:r>
              <a:rPr lang="en-US" dirty="0"/>
              <a:t>  </a:t>
            </a:r>
            <a:r>
              <a:rPr lang="en-US" dirty="0" err="1"/>
              <a:t>pinMode</a:t>
            </a:r>
            <a:r>
              <a:rPr lang="en-US" dirty="0"/>
              <a:t>(APDS9960_INT, INPUT);</a:t>
            </a:r>
          </a:p>
          <a:p>
            <a:endParaRPr lang="en-US" dirty="0"/>
          </a:p>
          <a:p>
            <a:r>
              <a:rPr lang="en-US" dirty="0"/>
              <a:t>  // Initialize Serial port</a:t>
            </a:r>
          </a:p>
          <a:p>
            <a:r>
              <a:rPr lang="en-US" dirty="0"/>
              <a:t>  </a:t>
            </a:r>
            <a:r>
              <a:rPr lang="en-US" dirty="0" err="1"/>
              <a:t>Serial.begin</a:t>
            </a:r>
            <a:r>
              <a:rPr lang="en-US" dirty="0"/>
              <a:t>(9600);</a:t>
            </a:r>
          </a:p>
          <a:p>
            <a:r>
              <a:rPr lang="en-US" dirty="0"/>
              <a:t>  </a:t>
            </a:r>
            <a:r>
              <a:rPr lang="en-US" dirty="0" err="1"/>
              <a:t>Serial.println</a:t>
            </a:r>
            <a:r>
              <a:rPr lang="en-US" dirty="0"/>
              <a:t>();</a:t>
            </a:r>
          </a:p>
          <a:p>
            <a:r>
              <a:rPr lang="en-US" dirty="0"/>
              <a:t>  </a:t>
            </a:r>
            <a:r>
              <a:rPr lang="en-US" dirty="0" err="1"/>
              <a:t>Serial.println</a:t>
            </a:r>
            <a:r>
              <a:rPr lang="en-US" dirty="0"/>
              <a:t>(F("--------------------------------"));</a:t>
            </a:r>
          </a:p>
          <a:p>
            <a:r>
              <a:rPr lang="en-US" dirty="0"/>
              <a:t>  </a:t>
            </a:r>
            <a:r>
              <a:rPr lang="en-US" dirty="0" err="1"/>
              <a:t>Serial.println</a:t>
            </a:r>
            <a:r>
              <a:rPr lang="en-US" dirty="0"/>
              <a:t>(F("</a:t>
            </a:r>
            <a:r>
              <a:rPr lang="en-US" dirty="0" err="1"/>
              <a:t>SparkFun</a:t>
            </a:r>
            <a:r>
              <a:rPr lang="en-US" dirty="0"/>
              <a:t> APDS-9960 - </a:t>
            </a:r>
            <a:r>
              <a:rPr lang="en-US" dirty="0" err="1"/>
              <a:t>GestureTest</a:t>
            </a:r>
            <a:r>
              <a:rPr lang="en-US" dirty="0"/>
              <a:t>"));</a:t>
            </a:r>
          </a:p>
          <a:p>
            <a:r>
              <a:rPr lang="en-US" dirty="0"/>
              <a:t>  </a:t>
            </a:r>
            <a:r>
              <a:rPr lang="en-US" dirty="0" err="1"/>
              <a:t>Serial.println</a:t>
            </a:r>
            <a:r>
              <a:rPr lang="en-US" dirty="0"/>
              <a:t>(F("--------------------------------"));</a:t>
            </a:r>
          </a:p>
          <a:p>
            <a:r>
              <a:rPr lang="en-US" dirty="0"/>
              <a:t>  </a:t>
            </a:r>
          </a:p>
          <a:p>
            <a:r>
              <a:rPr lang="en-US" dirty="0"/>
              <a:t>  // Initialize interrupt service routine</a:t>
            </a:r>
          </a:p>
          <a:p>
            <a:r>
              <a:rPr lang="en-US" dirty="0"/>
              <a:t>  </a:t>
            </a:r>
            <a:r>
              <a:rPr lang="en-US" dirty="0" err="1"/>
              <a:t>attachInterrupt</a:t>
            </a:r>
            <a:r>
              <a:rPr lang="en-US" dirty="0"/>
              <a:t>(0, </a:t>
            </a:r>
            <a:r>
              <a:rPr lang="en-US" dirty="0" err="1"/>
              <a:t>interruptRoutine</a:t>
            </a:r>
            <a:r>
              <a:rPr lang="en-US" dirty="0"/>
              <a:t>, FALLING);</a:t>
            </a:r>
          </a:p>
          <a:p>
            <a:endParaRPr lang="en-US" dirty="0"/>
          </a:p>
          <a:p>
            <a:r>
              <a:rPr lang="en-US" dirty="0"/>
              <a:t>  // Initialize APDS-9960 (configure I2C and initial values)</a:t>
            </a:r>
          </a:p>
          <a:p>
            <a:r>
              <a:rPr lang="en-US" dirty="0"/>
              <a:t>  if ( </a:t>
            </a:r>
            <a:r>
              <a:rPr lang="en-US" dirty="0" err="1"/>
              <a:t>apds.init</a:t>
            </a:r>
            <a:r>
              <a:rPr lang="en-US" dirty="0"/>
              <a:t>() ) {</a:t>
            </a:r>
          </a:p>
          <a:p>
            <a:r>
              <a:rPr lang="en-US" dirty="0"/>
              <a:t>    </a:t>
            </a:r>
            <a:r>
              <a:rPr lang="en-US" dirty="0" err="1"/>
              <a:t>Serial.println</a:t>
            </a:r>
            <a:r>
              <a:rPr lang="en-US" dirty="0"/>
              <a:t>(F("APDS-9960 initialization complete"));</a:t>
            </a:r>
          </a:p>
          <a:p>
            <a:r>
              <a:rPr lang="en-US" dirty="0"/>
              <a:t>  } else {</a:t>
            </a:r>
          </a:p>
          <a:p>
            <a:r>
              <a:rPr lang="en-US" dirty="0"/>
              <a:t>    </a:t>
            </a:r>
            <a:r>
              <a:rPr lang="en-US" dirty="0" err="1"/>
              <a:t>Serial.println</a:t>
            </a:r>
            <a:r>
              <a:rPr lang="en-US" dirty="0"/>
              <a:t>(F("Something went wrong during APDS-9960 </a:t>
            </a:r>
            <a:r>
              <a:rPr lang="en-US" dirty="0" err="1"/>
              <a:t>init</a:t>
            </a:r>
            <a:r>
              <a:rPr lang="en-US" dirty="0"/>
              <a:t>!"));</a:t>
            </a:r>
          </a:p>
          <a:p>
            <a:r>
              <a:rPr lang="en-US" dirty="0"/>
              <a:t>  }</a:t>
            </a:r>
          </a:p>
          <a:p>
            <a:r>
              <a:rPr lang="en-US" dirty="0"/>
              <a:t>  </a:t>
            </a:r>
          </a:p>
          <a:p>
            <a:r>
              <a:rPr lang="en-US" dirty="0"/>
              <a:t>  // Start running the APDS-9960 gesture sensor engine</a:t>
            </a:r>
          </a:p>
          <a:p>
            <a:r>
              <a:rPr lang="en-US" dirty="0"/>
              <a:t>  if ( </a:t>
            </a:r>
            <a:r>
              <a:rPr lang="en-US" dirty="0" err="1"/>
              <a:t>apds.enableGestureSensor</a:t>
            </a:r>
            <a:r>
              <a:rPr lang="en-US" dirty="0"/>
              <a:t>(true) ) {</a:t>
            </a:r>
          </a:p>
          <a:p>
            <a:r>
              <a:rPr lang="en-US" dirty="0"/>
              <a:t>    </a:t>
            </a:r>
            <a:r>
              <a:rPr lang="en-US" dirty="0" err="1"/>
              <a:t>Serial.println</a:t>
            </a:r>
            <a:r>
              <a:rPr lang="en-US" dirty="0"/>
              <a:t>(F("Gesture sensor is now running"));</a:t>
            </a:r>
          </a:p>
          <a:p>
            <a:r>
              <a:rPr lang="en-US" dirty="0"/>
              <a:t>  } else {</a:t>
            </a:r>
          </a:p>
          <a:p>
            <a:r>
              <a:rPr lang="en-US" dirty="0"/>
              <a:t>    </a:t>
            </a:r>
            <a:r>
              <a:rPr lang="en-US" dirty="0" err="1"/>
              <a:t>Serial.println</a:t>
            </a:r>
            <a:r>
              <a:rPr lang="en-US" dirty="0"/>
              <a:t>(F("Something went wrong during gesture sensor </a:t>
            </a:r>
            <a:r>
              <a:rPr lang="en-US" dirty="0" err="1"/>
              <a:t>init</a:t>
            </a:r>
            <a:r>
              <a:rPr lang="en-US" dirty="0"/>
              <a:t>!"));</a:t>
            </a:r>
          </a:p>
          <a:p>
            <a:r>
              <a:rPr lang="en-US" dirty="0"/>
              <a:t>  }</a:t>
            </a:r>
          </a:p>
          <a:p>
            <a:r>
              <a:rPr lang="en-US" dirty="0"/>
              <a:t>}</a:t>
            </a:r>
          </a:p>
          <a:p>
            <a:endParaRPr lang="en-US" dirty="0"/>
          </a:p>
          <a:p>
            <a:r>
              <a:rPr lang="en-US" dirty="0"/>
              <a:t>void loop() {</a:t>
            </a:r>
          </a:p>
          <a:p>
            <a:r>
              <a:rPr lang="en-US" dirty="0"/>
              <a:t>  if( </a:t>
            </a:r>
            <a:r>
              <a:rPr lang="en-US" dirty="0" err="1"/>
              <a:t>isr_flag</a:t>
            </a:r>
            <a:r>
              <a:rPr lang="en-US" dirty="0"/>
              <a:t> == 1 ) {</a:t>
            </a:r>
          </a:p>
          <a:p>
            <a:r>
              <a:rPr lang="en-US" dirty="0"/>
              <a:t>    </a:t>
            </a:r>
            <a:r>
              <a:rPr lang="en-US" dirty="0" err="1"/>
              <a:t>detachInterrupt</a:t>
            </a:r>
            <a:r>
              <a:rPr lang="en-US" dirty="0"/>
              <a:t>(0);</a:t>
            </a:r>
          </a:p>
          <a:p>
            <a:r>
              <a:rPr lang="en-US" dirty="0"/>
              <a:t>    </a:t>
            </a:r>
            <a:r>
              <a:rPr lang="en-US" dirty="0" err="1"/>
              <a:t>handleGesture</a:t>
            </a:r>
            <a:r>
              <a:rPr lang="en-US" dirty="0"/>
              <a:t>();</a:t>
            </a:r>
          </a:p>
          <a:p>
            <a:r>
              <a:rPr lang="en-US" dirty="0"/>
              <a:t>    </a:t>
            </a:r>
            <a:r>
              <a:rPr lang="en-US" dirty="0" err="1"/>
              <a:t>isr_flag</a:t>
            </a:r>
            <a:r>
              <a:rPr lang="en-US" dirty="0"/>
              <a:t> = 0;</a:t>
            </a:r>
          </a:p>
          <a:p>
            <a:r>
              <a:rPr lang="en-US" dirty="0"/>
              <a:t>    </a:t>
            </a:r>
            <a:r>
              <a:rPr lang="en-US" dirty="0" err="1"/>
              <a:t>attachInterrupt</a:t>
            </a:r>
            <a:r>
              <a:rPr lang="en-US" dirty="0"/>
              <a:t>(0, </a:t>
            </a:r>
            <a:r>
              <a:rPr lang="en-US" dirty="0" err="1"/>
              <a:t>interruptRoutine</a:t>
            </a:r>
            <a:r>
              <a:rPr lang="en-US" dirty="0"/>
              <a:t>, FALLING);</a:t>
            </a:r>
          </a:p>
          <a:p>
            <a:r>
              <a:rPr lang="en-US" dirty="0"/>
              <a:t>  }</a:t>
            </a:r>
          </a:p>
          <a:p>
            <a:r>
              <a:rPr lang="en-US" dirty="0"/>
              <a:t>}</a:t>
            </a:r>
          </a:p>
          <a:p>
            <a:endParaRPr lang="en-US" dirty="0"/>
          </a:p>
          <a:p>
            <a:r>
              <a:rPr lang="en-US" dirty="0"/>
              <a:t>void </a:t>
            </a:r>
            <a:r>
              <a:rPr lang="en-US" dirty="0" err="1"/>
              <a:t>interruptRoutine</a:t>
            </a:r>
            <a:r>
              <a:rPr lang="en-US" dirty="0"/>
              <a:t>() {</a:t>
            </a:r>
          </a:p>
          <a:p>
            <a:r>
              <a:rPr lang="en-US" dirty="0"/>
              <a:t>  </a:t>
            </a:r>
            <a:r>
              <a:rPr lang="en-US" dirty="0" err="1"/>
              <a:t>isr_flag</a:t>
            </a:r>
            <a:r>
              <a:rPr lang="en-US" dirty="0"/>
              <a:t> = 1;</a:t>
            </a:r>
          </a:p>
          <a:p>
            <a:r>
              <a:rPr lang="en-US" dirty="0"/>
              <a:t>}</a:t>
            </a:r>
          </a:p>
          <a:p>
            <a:endParaRPr lang="en-US" dirty="0"/>
          </a:p>
          <a:p>
            <a:r>
              <a:rPr lang="en-US" dirty="0"/>
              <a:t>void </a:t>
            </a:r>
            <a:r>
              <a:rPr lang="en-US" dirty="0" err="1"/>
              <a:t>handleGesture</a:t>
            </a:r>
            <a:r>
              <a:rPr lang="en-US" dirty="0"/>
              <a:t>() {</a:t>
            </a:r>
          </a:p>
          <a:p>
            <a:r>
              <a:rPr lang="en-US" dirty="0"/>
              <a:t>    if ( </a:t>
            </a:r>
            <a:r>
              <a:rPr lang="en-US" dirty="0" err="1"/>
              <a:t>apds.isGestureAvailable</a:t>
            </a:r>
            <a:r>
              <a:rPr lang="en-US" dirty="0"/>
              <a:t>() ) {</a:t>
            </a:r>
          </a:p>
          <a:p>
            <a:r>
              <a:rPr lang="en-US" dirty="0"/>
              <a:t>    switch ( </a:t>
            </a:r>
            <a:r>
              <a:rPr lang="en-US" dirty="0" err="1"/>
              <a:t>apds.readGesture</a:t>
            </a:r>
            <a:r>
              <a:rPr lang="en-US" dirty="0"/>
              <a:t>() ) {</a:t>
            </a:r>
          </a:p>
          <a:p>
            <a:r>
              <a:rPr lang="en-US" dirty="0"/>
              <a:t>      case DIR_UP:</a:t>
            </a:r>
          </a:p>
          <a:p>
            <a:r>
              <a:rPr lang="en-US" dirty="0"/>
              <a:t>        </a:t>
            </a:r>
            <a:r>
              <a:rPr lang="en-US" dirty="0" err="1"/>
              <a:t>Serial.println</a:t>
            </a:r>
            <a:r>
              <a:rPr lang="en-US" dirty="0"/>
              <a:t>("UP");</a:t>
            </a:r>
          </a:p>
          <a:p>
            <a:r>
              <a:rPr lang="en-US" dirty="0"/>
              <a:t>        break;</a:t>
            </a:r>
          </a:p>
          <a:p>
            <a:r>
              <a:rPr lang="en-US" dirty="0"/>
              <a:t>      case DIR_DOWN:</a:t>
            </a:r>
          </a:p>
          <a:p>
            <a:r>
              <a:rPr lang="en-US" dirty="0"/>
              <a:t>        </a:t>
            </a:r>
            <a:r>
              <a:rPr lang="en-US" dirty="0" err="1"/>
              <a:t>Serial.println</a:t>
            </a:r>
            <a:r>
              <a:rPr lang="en-US" dirty="0"/>
              <a:t>("DOWN");</a:t>
            </a:r>
          </a:p>
          <a:p>
            <a:r>
              <a:rPr lang="en-US" dirty="0"/>
              <a:t>        break;</a:t>
            </a:r>
          </a:p>
          <a:p>
            <a:r>
              <a:rPr lang="en-US" dirty="0"/>
              <a:t>      case DIR_LEFT:</a:t>
            </a:r>
          </a:p>
          <a:p>
            <a:r>
              <a:rPr lang="en-US" dirty="0"/>
              <a:t>        </a:t>
            </a:r>
            <a:r>
              <a:rPr lang="en-US" dirty="0" err="1"/>
              <a:t>Serial.println</a:t>
            </a:r>
            <a:r>
              <a:rPr lang="en-US" dirty="0"/>
              <a:t>("LEFT");</a:t>
            </a:r>
          </a:p>
          <a:p>
            <a:r>
              <a:rPr lang="en-US" dirty="0"/>
              <a:t>        break;</a:t>
            </a:r>
          </a:p>
          <a:p>
            <a:r>
              <a:rPr lang="en-US" dirty="0"/>
              <a:t>      case DIR_RIGHT:</a:t>
            </a:r>
          </a:p>
          <a:p>
            <a:r>
              <a:rPr lang="en-US" dirty="0"/>
              <a:t>        </a:t>
            </a:r>
            <a:r>
              <a:rPr lang="en-US" dirty="0" err="1"/>
              <a:t>Serial.println</a:t>
            </a:r>
            <a:r>
              <a:rPr lang="en-US" dirty="0"/>
              <a:t>("RIGHT");</a:t>
            </a:r>
          </a:p>
          <a:p>
            <a:r>
              <a:rPr lang="en-US" dirty="0"/>
              <a:t>        break;</a:t>
            </a:r>
          </a:p>
          <a:p>
            <a:r>
              <a:rPr lang="en-US" dirty="0"/>
              <a:t>      case DIR_NEAR:</a:t>
            </a:r>
          </a:p>
          <a:p>
            <a:r>
              <a:rPr lang="en-US" dirty="0"/>
              <a:t>        </a:t>
            </a:r>
            <a:r>
              <a:rPr lang="en-US" dirty="0" err="1"/>
              <a:t>Serial.println</a:t>
            </a:r>
            <a:r>
              <a:rPr lang="en-US" dirty="0"/>
              <a:t>("NEAR");</a:t>
            </a:r>
          </a:p>
          <a:p>
            <a:r>
              <a:rPr lang="en-US" dirty="0"/>
              <a:t>        break;</a:t>
            </a:r>
          </a:p>
          <a:p>
            <a:r>
              <a:rPr lang="en-US" dirty="0"/>
              <a:t>      case DIR_FAR:</a:t>
            </a:r>
          </a:p>
          <a:p>
            <a:r>
              <a:rPr lang="en-US" dirty="0"/>
              <a:t>        </a:t>
            </a:r>
            <a:r>
              <a:rPr lang="en-US" dirty="0" err="1"/>
              <a:t>Serial.println</a:t>
            </a:r>
            <a:r>
              <a:rPr lang="en-US" dirty="0"/>
              <a:t>("FAR");</a:t>
            </a:r>
          </a:p>
          <a:p>
            <a:r>
              <a:rPr lang="en-US" dirty="0"/>
              <a:t>        break;</a:t>
            </a:r>
          </a:p>
          <a:p>
            <a:r>
              <a:rPr lang="en-US" dirty="0"/>
              <a:t>      default:</a:t>
            </a:r>
          </a:p>
          <a:p>
            <a:r>
              <a:rPr lang="en-US" dirty="0"/>
              <a:t>        </a:t>
            </a:r>
            <a:r>
              <a:rPr lang="en-US" dirty="0" err="1"/>
              <a:t>Serial.println</a:t>
            </a:r>
            <a:r>
              <a:rPr lang="en-US" dirty="0"/>
              <a:t>("NONE");</a:t>
            </a:r>
          </a:p>
          <a:p>
            <a:r>
              <a:rPr lang="en-US" dirty="0"/>
              <a:t>    }</a:t>
            </a:r>
          </a:p>
          <a:p>
            <a:r>
              <a:rPr lang="en-US" dirty="0"/>
              <a:t>  }</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91</a:t>
            </a:fld>
            <a:endParaRPr lang="en-US"/>
          </a:p>
        </p:txBody>
      </p:sp>
      <p:sp>
        <p:nvSpPr>
          <p:cNvPr id="6" name="TextBox 5"/>
          <p:cNvSpPr txBox="1"/>
          <p:nvPr/>
        </p:nvSpPr>
        <p:spPr>
          <a:xfrm>
            <a:off x="4743450" y="2390775"/>
            <a:ext cx="4152900" cy="646331"/>
          </a:xfrm>
          <a:prstGeom prst="rect">
            <a:avLst/>
          </a:prstGeom>
          <a:noFill/>
        </p:spPr>
        <p:txBody>
          <a:bodyPr wrap="square" rtlCol="0">
            <a:spAutoFit/>
          </a:bodyPr>
          <a:lstStyle/>
          <a:p>
            <a:r>
              <a:rPr lang="en-US" dirty="0"/>
              <a:t>All tested are ok except gesture tests, may need another sensor</a:t>
            </a:r>
          </a:p>
        </p:txBody>
      </p:sp>
    </p:spTree>
    <p:extLst>
      <p:ext uri="{BB962C8B-B14F-4D97-AF65-F5344CB8AC3E}">
        <p14:creationId xmlns:p14="http://schemas.microsoft.com/office/powerpoint/2010/main" val="2416065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Test2.27a: Joystick</a:t>
            </a:r>
            <a:br>
              <a:rPr lang="en-US" dirty="0"/>
            </a:br>
            <a:r>
              <a:rPr lang="en-US" sz="2200" dirty="0">
                <a:hlinkClick r:id="rId2"/>
              </a:rPr>
              <a:t>https://create.arduino.cc/projecthub/MisterBotBreak/how-to-use-a-joystick-with-serial-monitor-1f04f0</a:t>
            </a:r>
            <a:br>
              <a:rPr lang="en-US" sz="2200" dirty="0"/>
            </a:br>
            <a:r>
              <a:rPr lang="en-US" dirty="0"/>
              <a:t> </a:t>
            </a:r>
          </a:p>
        </p:txBody>
      </p:sp>
      <p:sp>
        <p:nvSpPr>
          <p:cNvPr id="3" name="Content Placeholder 2"/>
          <p:cNvSpPr>
            <a:spLocks noGrp="1"/>
          </p:cNvSpPr>
          <p:nvPr>
            <p:ph idx="1"/>
          </p:nvPr>
        </p:nvSpPr>
        <p:spPr/>
        <p:txBody>
          <a:bodyPr>
            <a:normAutofit fontScale="25000" lnSpcReduction="20000"/>
          </a:bodyPr>
          <a:lstStyle/>
          <a:p>
            <a:r>
              <a:rPr lang="en-US" dirty="0" err="1"/>
              <a:t>int</a:t>
            </a:r>
            <a:r>
              <a:rPr lang="en-US" dirty="0"/>
              <a:t> </a:t>
            </a:r>
            <a:r>
              <a:rPr lang="en-US" dirty="0" err="1"/>
              <a:t>VRx</a:t>
            </a:r>
            <a:r>
              <a:rPr lang="en-US" dirty="0"/>
              <a:t> = A0;</a:t>
            </a:r>
          </a:p>
          <a:p>
            <a:r>
              <a:rPr lang="en-US" dirty="0" err="1"/>
              <a:t>int</a:t>
            </a:r>
            <a:r>
              <a:rPr lang="en-US" dirty="0"/>
              <a:t> </a:t>
            </a:r>
            <a:r>
              <a:rPr lang="en-US" dirty="0" err="1"/>
              <a:t>VRy</a:t>
            </a:r>
            <a:r>
              <a:rPr lang="en-US" dirty="0"/>
              <a:t> = A1;</a:t>
            </a:r>
          </a:p>
          <a:p>
            <a:r>
              <a:rPr lang="en-US" dirty="0" err="1"/>
              <a:t>int</a:t>
            </a:r>
            <a:r>
              <a:rPr lang="en-US" dirty="0"/>
              <a:t> SW = 2;</a:t>
            </a:r>
          </a:p>
          <a:p>
            <a:endParaRPr lang="en-US" dirty="0"/>
          </a:p>
          <a:p>
            <a:r>
              <a:rPr lang="en-US" dirty="0" err="1"/>
              <a:t>int</a:t>
            </a:r>
            <a:r>
              <a:rPr lang="en-US" dirty="0"/>
              <a:t> </a:t>
            </a:r>
            <a:r>
              <a:rPr lang="en-US" dirty="0" err="1"/>
              <a:t>xPosition</a:t>
            </a:r>
            <a:r>
              <a:rPr lang="en-US" dirty="0"/>
              <a:t> = 0;</a:t>
            </a:r>
          </a:p>
          <a:p>
            <a:r>
              <a:rPr lang="en-US" dirty="0" err="1"/>
              <a:t>int</a:t>
            </a:r>
            <a:r>
              <a:rPr lang="en-US" dirty="0"/>
              <a:t> </a:t>
            </a:r>
            <a:r>
              <a:rPr lang="en-US" dirty="0" err="1"/>
              <a:t>yPosition</a:t>
            </a:r>
            <a:r>
              <a:rPr lang="en-US" dirty="0"/>
              <a:t> = 0;</a:t>
            </a:r>
          </a:p>
          <a:p>
            <a:r>
              <a:rPr lang="en-US" dirty="0" err="1"/>
              <a:t>int</a:t>
            </a:r>
            <a:r>
              <a:rPr lang="en-US" dirty="0"/>
              <a:t> </a:t>
            </a:r>
            <a:r>
              <a:rPr lang="en-US" dirty="0" err="1"/>
              <a:t>SW_state</a:t>
            </a:r>
            <a:r>
              <a:rPr lang="en-US" dirty="0"/>
              <a:t> = 0;</a:t>
            </a:r>
          </a:p>
          <a:p>
            <a:r>
              <a:rPr lang="en-US" dirty="0" err="1"/>
              <a:t>int</a:t>
            </a:r>
            <a:r>
              <a:rPr lang="en-US" dirty="0"/>
              <a:t> </a:t>
            </a:r>
            <a:r>
              <a:rPr lang="en-US" dirty="0" err="1"/>
              <a:t>mapX</a:t>
            </a:r>
            <a:r>
              <a:rPr lang="en-US" dirty="0"/>
              <a:t> = 0;</a:t>
            </a:r>
          </a:p>
          <a:p>
            <a:r>
              <a:rPr lang="en-US" dirty="0" err="1"/>
              <a:t>int</a:t>
            </a:r>
            <a:r>
              <a:rPr lang="en-US" dirty="0"/>
              <a:t> </a:t>
            </a:r>
            <a:r>
              <a:rPr lang="en-US" dirty="0" err="1"/>
              <a:t>mapY</a:t>
            </a:r>
            <a:r>
              <a:rPr lang="en-US" dirty="0"/>
              <a:t> = 0;</a:t>
            </a:r>
          </a:p>
          <a:p>
            <a:endParaRPr lang="en-US" dirty="0"/>
          </a:p>
          <a:p>
            <a:r>
              <a:rPr lang="en-US" dirty="0"/>
              <a:t>void setup() {</a:t>
            </a:r>
          </a:p>
          <a:p>
            <a:r>
              <a:rPr lang="en-US" dirty="0"/>
              <a:t>  </a:t>
            </a:r>
            <a:r>
              <a:rPr lang="en-US" dirty="0" err="1"/>
              <a:t>Serial.begin</a:t>
            </a:r>
            <a:r>
              <a:rPr lang="en-US" dirty="0"/>
              <a:t>(9600); </a:t>
            </a:r>
          </a:p>
          <a:p>
            <a:r>
              <a:rPr lang="en-US" dirty="0"/>
              <a:t>  </a:t>
            </a:r>
          </a:p>
          <a:p>
            <a:r>
              <a:rPr lang="en-US" dirty="0"/>
              <a:t>  </a:t>
            </a:r>
            <a:r>
              <a:rPr lang="en-US" dirty="0" err="1"/>
              <a:t>pinMode</a:t>
            </a:r>
            <a:r>
              <a:rPr lang="en-US" dirty="0"/>
              <a:t>(</a:t>
            </a:r>
            <a:r>
              <a:rPr lang="en-US" dirty="0" err="1"/>
              <a:t>VRx</a:t>
            </a:r>
            <a:r>
              <a:rPr lang="en-US" dirty="0"/>
              <a:t>, INPUT);</a:t>
            </a:r>
          </a:p>
          <a:p>
            <a:r>
              <a:rPr lang="en-US" dirty="0"/>
              <a:t>  </a:t>
            </a:r>
            <a:r>
              <a:rPr lang="en-US" dirty="0" err="1"/>
              <a:t>pinMode</a:t>
            </a:r>
            <a:r>
              <a:rPr lang="en-US" dirty="0"/>
              <a:t>(</a:t>
            </a:r>
            <a:r>
              <a:rPr lang="en-US" dirty="0" err="1"/>
              <a:t>VRy</a:t>
            </a:r>
            <a:r>
              <a:rPr lang="en-US" dirty="0"/>
              <a:t>, INPUT);</a:t>
            </a:r>
          </a:p>
          <a:p>
            <a:r>
              <a:rPr lang="en-US" dirty="0"/>
              <a:t>  </a:t>
            </a:r>
            <a:r>
              <a:rPr lang="en-US" dirty="0" err="1"/>
              <a:t>pinMode</a:t>
            </a:r>
            <a:r>
              <a:rPr lang="en-US" dirty="0"/>
              <a:t>(SW, INPUT_PULLUP); </a:t>
            </a:r>
          </a:p>
          <a:p>
            <a:r>
              <a:rPr lang="en-US" dirty="0"/>
              <a:t>  </a:t>
            </a:r>
          </a:p>
          <a:p>
            <a:r>
              <a:rPr lang="en-US" dirty="0"/>
              <a:t>}</a:t>
            </a:r>
          </a:p>
          <a:p>
            <a:endParaRPr lang="en-US" dirty="0"/>
          </a:p>
          <a:p>
            <a:r>
              <a:rPr lang="en-US" dirty="0"/>
              <a:t>void loop() {</a:t>
            </a:r>
          </a:p>
          <a:p>
            <a:r>
              <a:rPr lang="en-US" dirty="0"/>
              <a:t>  </a:t>
            </a:r>
            <a:r>
              <a:rPr lang="en-US" dirty="0" err="1"/>
              <a:t>xPosition</a:t>
            </a:r>
            <a:r>
              <a:rPr lang="en-US" dirty="0"/>
              <a:t> = </a:t>
            </a:r>
            <a:r>
              <a:rPr lang="en-US" dirty="0" err="1"/>
              <a:t>analogRead</a:t>
            </a:r>
            <a:r>
              <a:rPr lang="en-US" dirty="0"/>
              <a:t>(</a:t>
            </a:r>
            <a:r>
              <a:rPr lang="en-US" dirty="0" err="1"/>
              <a:t>VRx</a:t>
            </a:r>
            <a:r>
              <a:rPr lang="en-US" dirty="0"/>
              <a:t>);</a:t>
            </a:r>
          </a:p>
          <a:p>
            <a:r>
              <a:rPr lang="en-US" dirty="0"/>
              <a:t>  </a:t>
            </a:r>
            <a:r>
              <a:rPr lang="en-US" dirty="0" err="1"/>
              <a:t>yPosition</a:t>
            </a:r>
            <a:r>
              <a:rPr lang="en-US" dirty="0"/>
              <a:t> = </a:t>
            </a:r>
            <a:r>
              <a:rPr lang="en-US" dirty="0" err="1"/>
              <a:t>analogRead</a:t>
            </a:r>
            <a:r>
              <a:rPr lang="en-US" dirty="0"/>
              <a:t>(</a:t>
            </a:r>
            <a:r>
              <a:rPr lang="en-US" dirty="0" err="1"/>
              <a:t>VRy</a:t>
            </a:r>
            <a:r>
              <a:rPr lang="en-US" dirty="0"/>
              <a:t>);</a:t>
            </a:r>
          </a:p>
          <a:p>
            <a:r>
              <a:rPr lang="en-US" dirty="0"/>
              <a:t>  </a:t>
            </a:r>
            <a:r>
              <a:rPr lang="en-US" dirty="0" err="1"/>
              <a:t>SW_state</a:t>
            </a:r>
            <a:r>
              <a:rPr lang="en-US" dirty="0"/>
              <a:t> = </a:t>
            </a:r>
            <a:r>
              <a:rPr lang="en-US" dirty="0" err="1"/>
              <a:t>digitalRead</a:t>
            </a:r>
            <a:r>
              <a:rPr lang="en-US" dirty="0"/>
              <a:t>(SW);</a:t>
            </a:r>
          </a:p>
          <a:p>
            <a:r>
              <a:rPr lang="en-US" dirty="0"/>
              <a:t>  </a:t>
            </a:r>
            <a:r>
              <a:rPr lang="en-US" dirty="0" err="1"/>
              <a:t>mapX</a:t>
            </a:r>
            <a:r>
              <a:rPr lang="en-US" dirty="0"/>
              <a:t> = map(</a:t>
            </a:r>
            <a:r>
              <a:rPr lang="en-US" dirty="0" err="1"/>
              <a:t>xPosition</a:t>
            </a:r>
            <a:r>
              <a:rPr lang="en-US" dirty="0"/>
              <a:t>, 0, 1023, -512, 512);</a:t>
            </a:r>
          </a:p>
          <a:p>
            <a:r>
              <a:rPr lang="en-US" dirty="0"/>
              <a:t>  </a:t>
            </a:r>
            <a:r>
              <a:rPr lang="en-US" dirty="0" err="1"/>
              <a:t>mapY</a:t>
            </a:r>
            <a:r>
              <a:rPr lang="en-US" dirty="0"/>
              <a:t> = map(</a:t>
            </a:r>
            <a:r>
              <a:rPr lang="en-US" dirty="0" err="1"/>
              <a:t>yPosition</a:t>
            </a:r>
            <a:r>
              <a:rPr lang="en-US" dirty="0"/>
              <a:t>, 0, 1023, -512, 512);</a:t>
            </a:r>
          </a:p>
          <a:p>
            <a:r>
              <a:rPr lang="en-US" dirty="0"/>
              <a:t>  </a:t>
            </a:r>
          </a:p>
          <a:p>
            <a:r>
              <a:rPr lang="en-US" dirty="0"/>
              <a:t>  </a:t>
            </a:r>
            <a:r>
              <a:rPr lang="en-US" dirty="0" err="1"/>
              <a:t>Serial.print</a:t>
            </a:r>
            <a:r>
              <a:rPr lang="en-US" dirty="0"/>
              <a:t>("X: ");</a:t>
            </a:r>
          </a:p>
          <a:p>
            <a:r>
              <a:rPr lang="en-US" dirty="0"/>
              <a:t>  </a:t>
            </a:r>
            <a:r>
              <a:rPr lang="en-US" dirty="0" err="1"/>
              <a:t>Serial.print</a:t>
            </a:r>
            <a:r>
              <a:rPr lang="en-US" dirty="0"/>
              <a:t>(</a:t>
            </a:r>
            <a:r>
              <a:rPr lang="en-US" dirty="0" err="1"/>
              <a:t>mapX</a:t>
            </a:r>
            <a:r>
              <a:rPr lang="en-US" dirty="0"/>
              <a:t>);</a:t>
            </a:r>
          </a:p>
          <a:p>
            <a:r>
              <a:rPr lang="en-US" dirty="0"/>
              <a:t>  </a:t>
            </a:r>
            <a:r>
              <a:rPr lang="en-US" dirty="0" err="1"/>
              <a:t>Serial.print</a:t>
            </a:r>
            <a:r>
              <a:rPr lang="en-US" dirty="0"/>
              <a:t>(" | Y: ");</a:t>
            </a:r>
          </a:p>
          <a:p>
            <a:r>
              <a:rPr lang="en-US" dirty="0"/>
              <a:t>  </a:t>
            </a:r>
            <a:r>
              <a:rPr lang="en-US" dirty="0" err="1"/>
              <a:t>Serial.print</a:t>
            </a:r>
            <a:r>
              <a:rPr lang="en-US" dirty="0"/>
              <a:t>(</a:t>
            </a:r>
            <a:r>
              <a:rPr lang="en-US" dirty="0" err="1"/>
              <a:t>mapY</a:t>
            </a:r>
            <a:r>
              <a:rPr lang="en-US" dirty="0"/>
              <a:t>);</a:t>
            </a:r>
          </a:p>
          <a:p>
            <a:r>
              <a:rPr lang="en-US" dirty="0"/>
              <a:t>  </a:t>
            </a:r>
            <a:r>
              <a:rPr lang="en-US" dirty="0" err="1"/>
              <a:t>Serial.print</a:t>
            </a:r>
            <a:r>
              <a:rPr lang="en-US" dirty="0"/>
              <a:t>(" | Button: ");</a:t>
            </a:r>
          </a:p>
          <a:p>
            <a:r>
              <a:rPr lang="en-US" dirty="0"/>
              <a:t>  </a:t>
            </a:r>
            <a:r>
              <a:rPr lang="en-US" dirty="0" err="1"/>
              <a:t>Serial.println</a:t>
            </a:r>
            <a:r>
              <a:rPr lang="en-US" dirty="0"/>
              <a:t>(</a:t>
            </a:r>
            <a:r>
              <a:rPr lang="en-US" dirty="0" err="1"/>
              <a:t>SW_state</a:t>
            </a:r>
            <a:r>
              <a:rPr lang="en-US" dirty="0"/>
              <a:t>);</a:t>
            </a:r>
          </a:p>
          <a:p>
            <a:endParaRPr lang="en-US" dirty="0"/>
          </a:p>
          <a:p>
            <a:r>
              <a:rPr lang="en-US" dirty="0"/>
              <a:t>  delay(100);</a:t>
            </a:r>
          </a:p>
          <a:p>
            <a:r>
              <a:rPr lang="en-US" dirty="0"/>
              <a:t>  </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92</a:t>
            </a:fld>
            <a:endParaRPr lang="en-US"/>
          </a:p>
        </p:txBody>
      </p:sp>
      <p:pic>
        <p:nvPicPr>
          <p:cNvPr id="6" name="Picture 5"/>
          <p:cNvPicPr>
            <a:picLocks noChangeAspect="1"/>
          </p:cNvPicPr>
          <p:nvPr/>
        </p:nvPicPr>
        <p:blipFill>
          <a:blip r:embed="rId3"/>
          <a:stretch>
            <a:fillRect/>
          </a:stretch>
        </p:blipFill>
        <p:spPr>
          <a:xfrm>
            <a:off x="6587531" y="2133197"/>
            <a:ext cx="2398613" cy="2360600"/>
          </a:xfrm>
          <a:prstGeom prst="rect">
            <a:avLst/>
          </a:prstGeom>
        </p:spPr>
      </p:pic>
    </p:spTree>
    <p:extLst>
      <p:ext uri="{BB962C8B-B14F-4D97-AF65-F5344CB8AC3E}">
        <p14:creationId xmlns:p14="http://schemas.microsoft.com/office/powerpoint/2010/main" val="12257988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Test2.27b: using a joystick to control servo motors</a:t>
            </a:r>
            <a:br>
              <a:rPr lang="en-US" dirty="0"/>
            </a:br>
            <a:r>
              <a:rPr lang="en-US" sz="1600" dirty="0">
                <a:hlinkClick r:id="rId2"/>
              </a:rPr>
              <a:t>https://maker.pro/arduino/tutorial/how-to-control-servo-motors-with-an-arduino-and-joystick</a:t>
            </a:r>
            <a:endParaRPr lang="en-US" sz="1600" dirty="0"/>
          </a:p>
        </p:txBody>
      </p:sp>
      <p:sp>
        <p:nvSpPr>
          <p:cNvPr id="3" name="Content Placeholder 2"/>
          <p:cNvSpPr>
            <a:spLocks noGrp="1"/>
          </p:cNvSpPr>
          <p:nvPr>
            <p:ph idx="1"/>
          </p:nvPr>
        </p:nvSpPr>
        <p:spPr/>
        <p:txBody>
          <a:bodyPr>
            <a:normAutofit fontScale="25000" lnSpcReduction="20000"/>
          </a:bodyPr>
          <a:lstStyle/>
          <a:p>
            <a:r>
              <a:rPr lang="en-US" dirty="0"/>
              <a:t>#include &lt;</a:t>
            </a:r>
            <a:r>
              <a:rPr lang="en-US" dirty="0" err="1"/>
              <a:t>Servo.h</a:t>
            </a:r>
            <a:r>
              <a:rPr lang="en-US" dirty="0"/>
              <a:t>&gt;</a:t>
            </a:r>
          </a:p>
          <a:p>
            <a:r>
              <a:rPr lang="en-US" dirty="0"/>
              <a:t>Servo servo1;</a:t>
            </a:r>
          </a:p>
          <a:p>
            <a:r>
              <a:rPr lang="en-US" dirty="0"/>
              <a:t>Servo servo2;</a:t>
            </a:r>
          </a:p>
          <a:p>
            <a:r>
              <a:rPr lang="en-US" dirty="0" err="1"/>
              <a:t>int</a:t>
            </a:r>
            <a:r>
              <a:rPr lang="en-US" dirty="0"/>
              <a:t> </a:t>
            </a:r>
            <a:r>
              <a:rPr lang="en-US" dirty="0" err="1"/>
              <a:t>x_key</a:t>
            </a:r>
            <a:r>
              <a:rPr lang="en-US" dirty="0"/>
              <a:t> = A1;                                               </a:t>
            </a:r>
          </a:p>
          <a:p>
            <a:r>
              <a:rPr lang="en-US" dirty="0" err="1"/>
              <a:t>int</a:t>
            </a:r>
            <a:r>
              <a:rPr lang="en-US" dirty="0"/>
              <a:t> </a:t>
            </a:r>
            <a:r>
              <a:rPr lang="en-US" dirty="0" err="1"/>
              <a:t>y_key</a:t>
            </a:r>
            <a:r>
              <a:rPr lang="en-US" dirty="0"/>
              <a:t> = A0;                                               </a:t>
            </a:r>
          </a:p>
          <a:p>
            <a:r>
              <a:rPr lang="en-US" dirty="0" err="1"/>
              <a:t>int</a:t>
            </a:r>
            <a:r>
              <a:rPr lang="en-US" dirty="0"/>
              <a:t> </a:t>
            </a:r>
            <a:r>
              <a:rPr lang="en-US" dirty="0" err="1"/>
              <a:t>x_pos</a:t>
            </a:r>
            <a:r>
              <a:rPr lang="en-US" dirty="0"/>
              <a:t>;</a:t>
            </a:r>
          </a:p>
          <a:p>
            <a:r>
              <a:rPr lang="en-US" dirty="0" err="1"/>
              <a:t>int</a:t>
            </a:r>
            <a:r>
              <a:rPr lang="en-US" dirty="0"/>
              <a:t> </a:t>
            </a:r>
            <a:r>
              <a:rPr lang="en-US" dirty="0" err="1"/>
              <a:t>y_pos</a:t>
            </a:r>
            <a:r>
              <a:rPr lang="en-US" dirty="0"/>
              <a:t>;</a:t>
            </a:r>
          </a:p>
          <a:p>
            <a:r>
              <a:rPr lang="en-US" dirty="0" err="1"/>
              <a:t>int</a:t>
            </a:r>
            <a:r>
              <a:rPr lang="en-US" dirty="0"/>
              <a:t> servo1_pin = 8;</a:t>
            </a:r>
          </a:p>
          <a:p>
            <a:r>
              <a:rPr lang="en-US" dirty="0" err="1"/>
              <a:t>int</a:t>
            </a:r>
            <a:r>
              <a:rPr lang="en-US" dirty="0"/>
              <a:t> servo2_pin = 9;  </a:t>
            </a:r>
          </a:p>
          <a:p>
            <a:r>
              <a:rPr lang="en-US" dirty="0" err="1"/>
              <a:t>int</a:t>
            </a:r>
            <a:r>
              <a:rPr lang="en-US" dirty="0"/>
              <a:t> </a:t>
            </a:r>
            <a:r>
              <a:rPr lang="en-US" dirty="0" err="1"/>
              <a:t>initial_position</a:t>
            </a:r>
            <a:r>
              <a:rPr lang="en-US" dirty="0"/>
              <a:t> = 90;</a:t>
            </a:r>
          </a:p>
          <a:p>
            <a:r>
              <a:rPr lang="en-US" dirty="0" err="1"/>
              <a:t>int</a:t>
            </a:r>
            <a:r>
              <a:rPr lang="en-US" dirty="0"/>
              <a:t> initial_position1 = 90;</a:t>
            </a:r>
          </a:p>
          <a:p>
            <a:endParaRPr lang="en-US" dirty="0"/>
          </a:p>
          <a:p>
            <a:r>
              <a:rPr lang="en-US" dirty="0"/>
              <a:t>void setup ( ) {</a:t>
            </a:r>
          </a:p>
          <a:p>
            <a:r>
              <a:rPr lang="en-US" dirty="0" err="1"/>
              <a:t>Serial.begin</a:t>
            </a:r>
            <a:r>
              <a:rPr lang="en-US" dirty="0"/>
              <a:t> (9600) ;</a:t>
            </a:r>
          </a:p>
          <a:p>
            <a:r>
              <a:rPr lang="en-US" dirty="0"/>
              <a:t>servo1.attach (servo1_pin ) ; </a:t>
            </a:r>
          </a:p>
          <a:p>
            <a:r>
              <a:rPr lang="en-US" dirty="0"/>
              <a:t>servo2.attach (servo2_pin ) ; </a:t>
            </a:r>
          </a:p>
          <a:p>
            <a:r>
              <a:rPr lang="en-US" dirty="0"/>
              <a:t>servo1.write (</a:t>
            </a:r>
            <a:r>
              <a:rPr lang="en-US" dirty="0" err="1"/>
              <a:t>initial_position</a:t>
            </a:r>
            <a:r>
              <a:rPr lang="en-US" dirty="0"/>
              <a:t>);</a:t>
            </a:r>
          </a:p>
          <a:p>
            <a:r>
              <a:rPr lang="en-US" dirty="0"/>
              <a:t>servo2.write (initial_position1);</a:t>
            </a:r>
          </a:p>
          <a:p>
            <a:r>
              <a:rPr lang="en-US" dirty="0" err="1"/>
              <a:t>pinMode</a:t>
            </a:r>
            <a:r>
              <a:rPr lang="en-US" dirty="0"/>
              <a:t> (</a:t>
            </a:r>
            <a:r>
              <a:rPr lang="en-US" dirty="0" err="1"/>
              <a:t>x_key</a:t>
            </a:r>
            <a:r>
              <a:rPr lang="en-US" dirty="0"/>
              <a:t>, INPUT) ;                     </a:t>
            </a:r>
          </a:p>
          <a:p>
            <a:r>
              <a:rPr lang="en-US" dirty="0" err="1"/>
              <a:t>pinMode</a:t>
            </a:r>
            <a:r>
              <a:rPr lang="en-US" dirty="0"/>
              <a:t> (</a:t>
            </a:r>
            <a:r>
              <a:rPr lang="en-US" dirty="0" err="1"/>
              <a:t>y_key</a:t>
            </a:r>
            <a:r>
              <a:rPr lang="en-US" dirty="0"/>
              <a:t>, INPUT) ;                      </a:t>
            </a:r>
          </a:p>
          <a:p>
            <a:r>
              <a:rPr lang="en-US" dirty="0"/>
              <a:t>}</a:t>
            </a:r>
          </a:p>
          <a:p>
            <a:endParaRPr lang="en-US" dirty="0"/>
          </a:p>
          <a:p>
            <a:r>
              <a:rPr lang="en-US" dirty="0"/>
              <a:t>void loop ( ) {</a:t>
            </a:r>
          </a:p>
          <a:p>
            <a:r>
              <a:rPr lang="en-US" dirty="0" err="1"/>
              <a:t>x_pos</a:t>
            </a:r>
            <a:r>
              <a:rPr lang="en-US" dirty="0"/>
              <a:t> = </a:t>
            </a:r>
            <a:r>
              <a:rPr lang="en-US" dirty="0" err="1"/>
              <a:t>analogRead</a:t>
            </a:r>
            <a:r>
              <a:rPr lang="en-US" dirty="0"/>
              <a:t> (</a:t>
            </a:r>
            <a:r>
              <a:rPr lang="en-US" dirty="0" err="1"/>
              <a:t>x_key</a:t>
            </a:r>
            <a:r>
              <a:rPr lang="en-US" dirty="0"/>
              <a:t>) ;  </a:t>
            </a:r>
          </a:p>
          <a:p>
            <a:r>
              <a:rPr lang="en-US" dirty="0" err="1"/>
              <a:t>y_pos</a:t>
            </a:r>
            <a:r>
              <a:rPr lang="en-US" dirty="0"/>
              <a:t> = </a:t>
            </a:r>
            <a:r>
              <a:rPr lang="en-US" dirty="0" err="1"/>
              <a:t>analogRead</a:t>
            </a:r>
            <a:r>
              <a:rPr lang="en-US" dirty="0"/>
              <a:t> (</a:t>
            </a:r>
            <a:r>
              <a:rPr lang="en-US" dirty="0" err="1"/>
              <a:t>y_key</a:t>
            </a:r>
            <a:r>
              <a:rPr lang="en-US" dirty="0"/>
              <a:t>) ;                      </a:t>
            </a:r>
          </a:p>
          <a:p>
            <a:endParaRPr lang="en-US" dirty="0"/>
          </a:p>
          <a:p>
            <a:r>
              <a:rPr lang="en-US" dirty="0"/>
              <a:t>if (</a:t>
            </a:r>
            <a:r>
              <a:rPr lang="en-US" dirty="0" err="1"/>
              <a:t>x_pos</a:t>
            </a:r>
            <a:r>
              <a:rPr lang="en-US" dirty="0"/>
              <a:t> &lt; 300){</a:t>
            </a:r>
          </a:p>
          <a:p>
            <a:r>
              <a:rPr lang="en-US" dirty="0"/>
              <a:t>if (</a:t>
            </a:r>
            <a:r>
              <a:rPr lang="en-US" dirty="0" err="1"/>
              <a:t>initial_position</a:t>
            </a:r>
            <a:r>
              <a:rPr lang="en-US" dirty="0"/>
              <a:t> &lt; 10) { } else{ </a:t>
            </a:r>
            <a:r>
              <a:rPr lang="en-US" dirty="0" err="1"/>
              <a:t>initial_position</a:t>
            </a:r>
            <a:r>
              <a:rPr lang="en-US" dirty="0"/>
              <a:t> = </a:t>
            </a:r>
            <a:r>
              <a:rPr lang="en-US" dirty="0" err="1"/>
              <a:t>initial_position</a:t>
            </a:r>
            <a:r>
              <a:rPr lang="en-US" dirty="0"/>
              <a:t> - 20; servo1.write ( </a:t>
            </a:r>
            <a:r>
              <a:rPr lang="en-US" dirty="0" err="1"/>
              <a:t>initial_position</a:t>
            </a:r>
            <a:r>
              <a:rPr lang="en-US" dirty="0"/>
              <a:t> ) ; delay (100) ; } } if (</a:t>
            </a:r>
            <a:r>
              <a:rPr lang="en-US" dirty="0" err="1"/>
              <a:t>x_pos</a:t>
            </a:r>
            <a:r>
              <a:rPr lang="en-US" dirty="0"/>
              <a:t> &gt; 700){</a:t>
            </a:r>
          </a:p>
          <a:p>
            <a:r>
              <a:rPr lang="en-US" dirty="0"/>
              <a:t>if (</a:t>
            </a:r>
            <a:r>
              <a:rPr lang="en-US" dirty="0" err="1"/>
              <a:t>initial_position</a:t>
            </a:r>
            <a:r>
              <a:rPr lang="en-US" dirty="0"/>
              <a:t> &gt; 180)</a:t>
            </a:r>
          </a:p>
          <a:p>
            <a:r>
              <a:rPr lang="en-US" dirty="0"/>
              <a:t>{  </a:t>
            </a:r>
          </a:p>
          <a:p>
            <a:r>
              <a:rPr lang="en-US" dirty="0"/>
              <a:t>}  </a:t>
            </a:r>
          </a:p>
          <a:p>
            <a:r>
              <a:rPr lang="en-US" dirty="0"/>
              <a:t>else{</a:t>
            </a:r>
          </a:p>
          <a:p>
            <a:r>
              <a:rPr lang="en-US" dirty="0" err="1"/>
              <a:t>initial_position</a:t>
            </a:r>
            <a:r>
              <a:rPr lang="en-US" dirty="0"/>
              <a:t> = </a:t>
            </a:r>
            <a:r>
              <a:rPr lang="en-US" dirty="0" err="1"/>
              <a:t>initial_position</a:t>
            </a:r>
            <a:r>
              <a:rPr lang="en-US" dirty="0"/>
              <a:t> + 20;</a:t>
            </a:r>
          </a:p>
          <a:p>
            <a:r>
              <a:rPr lang="en-US" dirty="0"/>
              <a:t>servo1.write ( </a:t>
            </a:r>
            <a:r>
              <a:rPr lang="en-US" dirty="0" err="1"/>
              <a:t>initial_position</a:t>
            </a:r>
            <a:r>
              <a:rPr lang="en-US" dirty="0"/>
              <a:t> ) ;</a:t>
            </a:r>
          </a:p>
          <a:p>
            <a:r>
              <a:rPr lang="en-US" dirty="0"/>
              <a:t>delay (100) ;</a:t>
            </a:r>
          </a:p>
          <a:p>
            <a:r>
              <a:rPr lang="en-US" dirty="0"/>
              <a:t>}</a:t>
            </a:r>
          </a:p>
          <a:p>
            <a:r>
              <a:rPr lang="en-US" dirty="0"/>
              <a:t>}</a:t>
            </a:r>
          </a:p>
          <a:p>
            <a:endParaRPr lang="en-US" dirty="0"/>
          </a:p>
          <a:p>
            <a:r>
              <a:rPr lang="en-US" dirty="0"/>
              <a:t>if (</a:t>
            </a:r>
            <a:r>
              <a:rPr lang="en-US" dirty="0" err="1"/>
              <a:t>y_pos</a:t>
            </a:r>
            <a:r>
              <a:rPr lang="en-US" dirty="0"/>
              <a:t> &lt; 300){</a:t>
            </a:r>
          </a:p>
          <a:p>
            <a:r>
              <a:rPr lang="en-US" dirty="0"/>
              <a:t>if (initial_position1 &lt; 10) { } else{ initial_position1 = initial_position1 - 20; servo2.write ( initial_position1 ) ; delay (100) ; } } if (</a:t>
            </a:r>
            <a:r>
              <a:rPr lang="en-US" dirty="0" err="1"/>
              <a:t>y_pos</a:t>
            </a:r>
            <a:r>
              <a:rPr lang="en-US" dirty="0"/>
              <a:t> &gt; 700){</a:t>
            </a:r>
          </a:p>
          <a:p>
            <a:r>
              <a:rPr lang="en-US" dirty="0"/>
              <a:t>if (initial_position1 &gt; 180)</a:t>
            </a:r>
          </a:p>
          <a:p>
            <a:r>
              <a:rPr lang="en-US" dirty="0"/>
              <a:t>{  </a:t>
            </a:r>
          </a:p>
          <a:p>
            <a:r>
              <a:rPr lang="en-US" dirty="0"/>
              <a:t>}        </a:t>
            </a:r>
          </a:p>
          <a:p>
            <a:r>
              <a:rPr lang="en-US" dirty="0"/>
              <a:t>else{</a:t>
            </a:r>
          </a:p>
          <a:p>
            <a:r>
              <a:rPr lang="en-US" dirty="0"/>
              <a:t>initial_position1 = initial_position1 + 20;</a:t>
            </a:r>
          </a:p>
          <a:p>
            <a:r>
              <a:rPr lang="en-US" dirty="0"/>
              <a:t>servo2.write ( initial_position1 ) ;</a:t>
            </a:r>
          </a:p>
          <a:p>
            <a:r>
              <a:rPr lang="en-US" dirty="0"/>
              <a:t>delay (100) ;</a:t>
            </a:r>
          </a:p>
          <a:p>
            <a:r>
              <a:rPr lang="en-US" dirty="0"/>
              <a:t>}</a:t>
            </a:r>
          </a:p>
          <a:p>
            <a:r>
              <a:rPr lang="en-US" dirty="0"/>
              <a:t>}</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93</a:t>
            </a:fld>
            <a:endParaRPr lang="en-US"/>
          </a:p>
        </p:txBody>
      </p:sp>
      <p:pic>
        <p:nvPicPr>
          <p:cNvPr id="6" name="Picture 5"/>
          <p:cNvPicPr>
            <a:picLocks noChangeAspect="1"/>
          </p:cNvPicPr>
          <p:nvPr/>
        </p:nvPicPr>
        <p:blipFill>
          <a:blip r:embed="rId3"/>
          <a:stretch>
            <a:fillRect/>
          </a:stretch>
        </p:blipFill>
        <p:spPr>
          <a:xfrm>
            <a:off x="2939556" y="2142822"/>
            <a:ext cx="2398613" cy="2360600"/>
          </a:xfrm>
          <a:prstGeom prst="rect">
            <a:avLst/>
          </a:prstGeom>
        </p:spPr>
      </p:pic>
      <p:pic>
        <p:nvPicPr>
          <p:cNvPr id="7" name="Picture 6"/>
          <p:cNvPicPr>
            <a:picLocks noChangeAspect="1"/>
          </p:cNvPicPr>
          <p:nvPr/>
        </p:nvPicPr>
        <p:blipFill>
          <a:blip r:embed="rId4"/>
          <a:stretch>
            <a:fillRect/>
          </a:stretch>
        </p:blipFill>
        <p:spPr>
          <a:xfrm>
            <a:off x="5338169" y="1870076"/>
            <a:ext cx="3661452" cy="3644733"/>
          </a:xfrm>
          <a:prstGeom prst="rect">
            <a:avLst/>
          </a:prstGeom>
        </p:spPr>
      </p:pic>
    </p:spTree>
    <p:extLst>
      <p:ext uri="{BB962C8B-B14F-4D97-AF65-F5344CB8AC3E}">
        <p14:creationId xmlns:p14="http://schemas.microsoft.com/office/powerpoint/2010/main" val="25391000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2559515" y="4067175"/>
            <a:ext cx="2248665" cy="2238397"/>
          </a:xfrm>
          <a:prstGeom prst="rect">
            <a:avLst/>
          </a:prstGeom>
        </p:spPr>
      </p:pic>
      <p:sp>
        <p:nvSpPr>
          <p:cNvPr id="2" name="Title 1"/>
          <p:cNvSpPr>
            <a:spLocks noGrp="1"/>
          </p:cNvSpPr>
          <p:nvPr>
            <p:ph type="title"/>
          </p:nvPr>
        </p:nvSpPr>
        <p:spPr>
          <a:xfrm>
            <a:off x="628651" y="181906"/>
            <a:ext cx="3665430" cy="1508783"/>
          </a:xfrm>
        </p:spPr>
        <p:txBody>
          <a:bodyPr>
            <a:noAutofit/>
          </a:bodyPr>
          <a:lstStyle/>
          <a:p>
            <a:r>
              <a:rPr lang="en-US" sz="2400" dirty="0"/>
              <a:t>Test 2.27c1 : Add remote control to a manually switched fan using an IR controls servo</a:t>
            </a:r>
            <a:br>
              <a:rPr lang="en-US" sz="2400" dirty="0"/>
            </a:br>
            <a:r>
              <a:rPr lang="en-US" sz="2400" dirty="0"/>
              <a:t>(servo jitter problem solved)</a:t>
            </a:r>
          </a:p>
        </p:txBody>
      </p:sp>
      <p:sp>
        <p:nvSpPr>
          <p:cNvPr id="3" name="Content Placeholder 2"/>
          <p:cNvSpPr>
            <a:spLocks noGrp="1"/>
          </p:cNvSpPr>
          <p:nvPr>
            <p:ph idx="1"/>
          </p:nvPr>
        </p:nvSpPr>
        <p:spPr/>
        <p:txBody>
          <a:bodyPr>
            <a:normAutofit fontScale="25000" lnSpcReduction="20000"/>
          </a:bodyPr>
          <a:lstStyle/>
          <a:p>
            <a:pPr marL="0" indent="0">
              <a:buNone/>
            </a:pPr>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pPr marL="0" indent="0">
              <a:buNone/>
            </a:pPr>
            <a:r>
              <a:rPr lang="en-US" dirty="0"/>
              <a:t>  An IR detector/demodulator must be connected to the input RECV_PIN.</a:t>
            </a:r>
          </a:p>
          <a:p>
            <a:pPr marL="0" indent="0">
              <a:buNone/>
            </a:pPr>
            <a:r>
              <a:rPr lang="en-US" dirty="0"/>
              <a:t>  Version 0.1 July, 2009</a:t>
            </a:r>
          </a:p>
          <a:p>
            <a:pPr marL="0" indent="0">
              <a:buNone/>
            </a:pPr>
            <a:r>
              <a:rPr lang="en-US" dirty="0"/>
              <a:t>  Copyright 2009 Ken </a:t>
            </a:r>
            <a:r>
              <a:rPr lang="en-US" dirty="0" err="1"/>
              <a:t>Shirriff</a:t>
            </a:r>
            <a:endParaRPr lang="en-US" dirty="0"/>
          </a:p>
          <a:p>
            <a:pPr marL="0" indent="0">
              <a:buNone/>
            </a:pPr>
            <a:r>
              <a:rPr lang="en-US" dirty="0"/>
              <a:t>  http://arcfn.com</a:t>
            </a:r>
          </a:p>
          <a:p>
            <a:pPr marL="0" indent="0">
              <a:buNone/>
            </a:pPr>
            <a:r>
              <a:rPr lang="en-US" dirty="0"/>
              <a:t>*/</a:t>
            </a:r>
          </a:p>
          <a:p>
            <a:pPr marL="0" indent="0">
              <a:buNone/>
            </a:pPr>
            <a:r>
              <a:rPr lang="en-US" dirty="0"/>
              <a:t>//// IR control rely, use 1 </a:t>
            </a:r>
            <a:r>
              <a:rPr lang="en-US" dirty="0" err="1"/>
              <a:t>reciver</a:t>
            </a:r>
            <a:r>
              <a:rPr lang="en-US" dirty="0"/>
              <a:t> to </a:t>
            </a:r>
            <a:r>
              <a:rPr lang="en-US" dirty="0" err="1"/>
              <a:t>recive</a:t>
            </a:r>
            <a:r>
              <a:rPr lang="en-US" dirty="0"/>
              <a:t> IR and send to another IR remote controller, 2020 April 23</a:t>
            </a:r>
          </a:p>
          <a:p>
            <a:pPr marL="0" indent="0">
              <a:buNone/>
            </a:pPr>
            <a:r>
              <a:rPr lang="en-US" dirty="0"/>
              <a:t>#include &lt;</a:t>
            </a:r>
            <a:r>
              <a:rPr lang="en-US" dirty="0" err="1"/>
              <a:t>Servo.h</a:t>
            </a:r>
            <a:r>
              <a:rPr lang="en-US" dirty="0"/>
              <a:t>&gt;</a:t>
            </a:r>
          </a:p>
          <a:p>
            <a:pPr marL="0" indent="0">
              <a:buNone/>
            </a:pPr>
            <a:r>
              <a:rPr lang="en-US" dirty="0"/>
              <a:t>// Create a servo object</a:t>
            </a:r>
          </a:p>
          <a:p>
            <a:pPr marL="0" indent="0">
              <a:buNone/>
            </a:pPr>
            <a:r>
              <a:rPr lang="en-US" dirty="0"/>
              <a:t>Servo Servo1;</a:t>
            </a:r>
          </a:p>
          <a:p>
            <a:pPr marL="0" indent="0">
              <a:buNone/>
            </a:pPr>
            <a:endParaRPr lang="en-US" dirty="0"/>
          </a:p>
          <a:p>
            <a:pPr marL="0" indent="0">
              <a:buNone/>
            </a:pPr>
            <a:r>
              <a:rPr lang="en-US" dirty="0"/>
              <a:t>//#include "ServoTimer2.h" //it is found that IR control also use timer 2, so don't use ServoTimer2 here</a:t>
            </a:r>
          </a:p>
          <a:p>
            <a:pPr marL="0" indent="0">
              <a:buNone/>
            </a:pPr>
            <a:r>
              <a:rPr lang="en-US" dirty="0"/>
              <a:t>//// Create a servo object</a:t>
            </a:r>
          </a:p>
          <a:p>
            <a:pPr marL="0" indent="0">
              <a:buNone/>
            </a:pPr>
            <a:r>
              <a:rPr lang="en-US" dirty="0"/>
              <a:t>//ServoTimer2 Servo1;</a:t>
            </a:r>
          </a:p>
          <a:p>
            <a:pPr marL="0" indent="0">
              <a:buNone/>
            </a:pPr>
            <a:endParaRPr lang="en-US" dirty="0"/>
          </a:p>
          <a:p>
            <a:pPr marL="0" indent="0">
              <a:buNone/>
            </a:pPr>
            <a:r>
              <a:rPr lang="en-US" dirty="0" err="1"/>
              <a:t>int</a:t>
            </a:r>
            <a:r>
              <a:rPr lang="en-US" dirty="0"/>
              <a:t> </a:t>
            </a:r>
            <a:r>
              <a:rPr lang="en-US" dirty="0" err="1"/>
              <a:t>servoPin</a:t>
            </a:r>
            <a:r>
              <a:rPr lang="en-US" dirty="0"/>
              <a:t> = 9; // Declare the Servo pin</a:t>
            </a:r>
          </a:p>
          <a:p>
            <a:pPr marL="0" indent="0">
              <a:buNone/>
            </a:pPr>
            <a:r>
              <a:rPr lang="en-US" dirty="0" err="1"/>
              <a:t>int</a:t>
            </a:r>
            <a:r>
              <a:rPr lang="en-US" dirty="0"/>
              <a:t> RECV_PIN = 11;</a:t>
            </a:r>
          </a:p>
          <a:p>
            <a:pPr marL="0" indent="0">
              <a:buNone/>
            </a:pPr>
            <a:r>
              <a:rPr lang="en-US" dirty="0" err="1"/>
              <a:t>int</a:t>
            </a:r>
            <a:r>
              <a:rPr lang="en-US" dirty="0"/>
              <a:t> </a:t>
            </a:r>
            <a:r>
              <a:rPr lang="en-US" dirty="0" err="1"/>
              <a:t>one_step_button</a:t>
            </a:r>
            <a:r>
              <a:rPr lang="en-US" dirty="0"/>
              <a:t> = 5;</a:t>
            </a:r>
          </a:p>
          <a:p>
            <a:pPr marL="0" indent="0">
              <a:buNone/>
            </a:pPr>
            <a:r>
              <a:rPr lang="en-US" dirty="0" err="1"/>
              <a:t>int</a:t>
            </a:r>
            <a:r>
              <a:rPr lang="en-US" dirty="0"/>
              <a:t> RELAY_PIN = 4; //</a:t>
            </a:r>
            <a:r>
              <a:rPr lang="en-US" dirty="0" err="1"/>
              <a:t>obselet</a:t>
            </a:r>
            <a:r>
              <a:rPr lang="en-US" dirty="0"/>
              <a:t> not used</a:t>
            </a:r>
          </a:p>
          <a:p>
            <a:pPr marL="0" indent="0">
              <a:buNone/>
            </a:pPr>
            <a:endParaRPr lang="en-US" dirty="0"/>
          </a:p>
          <a:p>
            <a:pPr marL="0" indent="0">
              <a:buNone/>
            </a:pPr>
            <a:r>
              <a:rPr lang="en-US" dirty="0"/>
              <a:t>#include &lt;</a:t>
            </a:r>
            <a:r>
              <a:rPr lang="en-US" dirty="0" err="1"/>
              <a:t>IRremote.h</a:t>
            </a:r>
            <a:r>
              <a:rPr lang="en-US" dirty="0"/>
              <a:t>&gt;</a:t>
            </a:r>
          </a:p>
          <a:p>
            <a:pPr marL="0" indent="0">
              <a:buNone/>
            </a:pPr>
            <a:r>
              <a:rPr lang="en-US" dirty="0" err="1"/>
              <a:t>IRsend</a:t>
            </a:r>
            <a:r>
              <a:rPr lang="en-US" dirty="0"/>
              <a:t> </a:t>
            </a:r>
            <a:r>
              <a:rPr lang="en-US" dirty="0" err="1"/>
              <a:t>irsend</a:t>
            </a:r>
            <a:r>
              <a:rPr lang="en-US" dirty="0"/>
              <a:t>;</a:t>
            </a:r>
          </a:p>
          <a:p>
            <a:pPr marL="0" indent="0">
              <a:buNone/>
            </a:pPr>
            <a:endParaRPr lang="en-US" dirty="0"/>
          </a:p>
          <a:p>
            <a:pPr marL="0" indent="0">
              <a:buNone/>
            </a:pPr>
            <a:r>
              <a:rPr lang="en-US" dirty="0"/>
              <a:t>/// the black remote controls: 17 </a:t>
            </a:r>
            <a:r>
              <a:rPr lang="en-US" dirty="0" err="1"/>
              <a:t>kets</a:t>
            </a:r>
            <a:endParaRPr lang="en-US" dirty="0"/>
          </a:p>
          <a:p>
            <a:pPr marL="0" indent="0">
              <a:buNone/>
            </a:pPr>
            <a:r>
              <a:rPr lang="en-US" dirty="0"/>
              <a:t>#define LG_TV_RED     0x20DF4EB1 //(red)</a:t>
            </a:r>
          </a:p>
          <a:p>
            <a:pPr marL="0" indent="0">
              <a:buNone/>
            </a:pPr>
            <a:r>
              <a:rPr lang="en-US" dirty="0"/>
              <a:t>#define LG_TV_GREEN   0x20DF8E71 //(green)</a:t>
            </a:r>
          </a:p>
          <a:p>
            <a:pPr marL="0" indent="0">
              <a:buNone/>
            </a:pPr>
            <a:r>
              <a:rPr lang="en-US" dirty="0"/>
              <a:t>#define LG_TV_YELLOW  0x20DFC639 //(yellow)</a:t>
            </a:r>
          </a:p>
          <a:p>
            <a:pPr marL="0" indent="0">
              <a:buNone/>
            </a:pPr>
            <a:r>
              <a:rPr lang="en-US" dirty="0"/>
              <a:t>#define LG_TV_BLUE    0x20DF8679 //(blue)</a:t>
            </a:r>
          </a:p>
          <a:p>
            <a:pPr marL="0" indent="0">
              <a:buNone/>
            </a:pPr>
            <a:r>
              <a:rPr lang="en-US" dirty="0"/>
              <a:t>#define LG_TV_0       0x20DF08F7</a:t>
            </a:r>
          </a:p>
          <a:p>
            <a:pPr marL="0" indent="0">
              <a:buNone/>
            </a:pPr>
            <a:r>
              <a:rPr lang="en-US" dirty="0"/>
              <a:t>#define LG_TV_1       0x20DF8877</a:t>
            </a:r>
          </a:p>
          <a:p>
            <a:pPr marL="0" indent="0">
              <a:buNone/>
            </a:pPr>
            <a:r>
              <a:rPr lang="en-US" dirty="0"/>
              <a:t>#define LG_TV_2       0x20DF48B7</a:t>
            </a:r>
          </a:p>
          <a:p>
            <a:pPr marL="0" indent="0">
              <a:buNone/>
            </a:pPr>
            <a:r>
              <a:rPr lang="en-US" dirty="0"/>
              <a:t>#define LG_TV_3       0x20DFC837</a:t>
            </a:r>
          </a:p>
          <a:p>
            <a:pPr marL="0" indent="0">
              <a:buNone/>
            </a:pPr>
            <a:r>
              <a:rPr lang="en-US" dirty="0"/>
              <a:t>#define LG_TV_4       0x20DF28D7</a:t>
            </a:r>
          </a:p>
          <a:p>
            <a:pPr marL="0" indent="0">
              <a:buNone/>
            </a:pPr>
            <a:r>
              <a:rPr lang="en-US" dirty="0"/>
              <a:t>#define LG_TV_5       0x20DFA857</a:t>
            </a:r>
          </a:p>
          <a:p>
            <a:pPr marL="0" indent="0">
              <a:buNone/>
            </a:pPr>
            <a:r>
              <a:rPr lang="en-US" dirty="0"/>
              <a:t>#define LG_TV_6       0x20DF6897</a:t>
            </a:r>
          </a:p>
          <a:p>
            <a:pPr marL="0" indent="0">
              <a:buNone/>
            </a:pPr>
            <a:r>
              <a:rPr lang="en-US" dirty="0"/>
              <a:t>#define LG_TV_7       0x20DFE817</a:t>
            </a:r>
          </a:p>
          <a:p>
            <a:pPr marL="0" indent="0">
              <a:buNone/>
            </a:pPr>
            <a:r>
              <a:rPr lang="en-US" dirty="0"/>
              <a:t>#define LG_TV_8       0x20DF18E7</a:t>
            </a:r>
          </a:p>
          <a:p>
            <a:pPr marL="0" indent="0">
              <a:buNone/>
            </a:pPr>
            <a:r>
              <a:rPr lang="en-US" dirty="0"/>
              <a:t>#define LG_TV_9       0x20DF9867</a:t>
            </a:r>
          </a:p>
          <a:p>
            <a:pPr marL="0" indent="0">
              <a:buNone/>
            </a:pPr>
            <a:endParaRPr lang="en-US" dirty="0"/>
          </a:p>
          <a:p>
            <a:pPr marL="0" indent="0">
              <a:buNone/>
            </a:pPr>
            <a:r>
              <a:rPr lang="en-US" dirty="0"/>
              <a:t>/////////////  for Black, 17-keys-keypad</a:t>
            </a:r>
          </a:p>
          <a:p>
            <a:pPr marL="0" indent="0">
              <a:buNone/>
            </a:pPr>
            <a:r>
              <a:rPr lang="en-US" dirty="0"/>
              <a:t>#define B17_01 0xFFA25D</a:t>
            </a:r>
          </a:p>
          <a:p>
            <a:pPr marL="0" indent="0">
              <a:buNone/>
            </a:pPr>
            <a:r>
              <a:rPr lang="en-US" dirty="0"/>
              <a:t>#define B17_02 0xFF629D</a:t>
            </a:r>
          </a:p>
          <a:p>
            <a:pPr marL="0" indent="0">
              <a:buNone/>
            </a:pPr>
            <a:r>
              <a:rPr lang="en-US" dirty="0"/>
              <a:t>#define B17_03 0xFFE21D</a:t>
            </a:r>
          </a:p>
          <a:p>
            <a:pPr marL="0" indent="0">
              <a:buNone/>
            </a:pPr>
            <a:r>
              <a:rPr lang="en-US" dirty="0"/>
              <a:t>#define B17_04 0xFF22DD</a:t>
            </a:r>
          </a:p>
          <a:p>
            <a:pPr marL="0" indent="0">
              <a:buNone/>
            </a:pPr>
            <a:r>
              <a:rPr lang="en-US" dirty="0"/>
              <a:t>#define B17_05 0xFF02FD</a:t>
            </a:r>
          </a:p>
          <a:p>
            <a:pPr marL="0" indent="0">
              <a:buNone/>
            </a:pPr>
            <a:r>
              <a:rPr lang="en-US" dirty="0"/>
              <a:t>#define B17_06 0xFFC23D</a:t>
            </a:r>
          </a:p>
          <a:p>
            <a:pPr marL="0" indent="0">
              <a:buNone/>
            </a:pPr>
            <a:r>
              <a:rPr lang="en-US" dirty="0"/>
              <a:t>#define B17_07 0xFFE01F</a:t>
            </a:r>
          </a:p>
          <a:p>
            <a:pPr marL="0" indent="0">
              <a:buNone/>
            </a:pPr>
            <a:r>
              <a:rPr lang="en-US" dirty="0"/>
              <a:t>#define B17_08 0xFFA857</a:t>
            </a:r>
          </a:p>
          <a:p>
            <a:pPr marL="0" indent="0">
              <a:buNone/>
            </a:pPr>
            <a:r>
              <a:rPr lang="en-US" dirty="0"/>
              <a:t>#define B17_09 0xFF906F</a:t>
            </a:r>
          </a:p>
          <a:p>
            <a:pPr marL="0" indent="0">
              <a:buNone/>
            </a:pPr>
            <a:r>
              <a:rPr lang="en-US" dirty="0"/>
              <a:t>#define B17_00 0xFF9867</a:t>
            </a:r>
          </a:p>
          <a:p>
            <a:pPr marL="0" indent="0">
              <a:buNone/>
            </a:pPr>
            <a:r>
              <a:rPr lang="en-US" dirty="0"/>
              <a:t>#define B17_STAR  0xFF6897</a:t>
            </a:r>
          </a:p>
          <a:p>
            <a:pPr marL="0" indent="0">
              <a:buNone/>
            </a:pPr>
            <a:r>
              <a:rPr lang="en-US" dirty="0"/>
              <a:t>#define B17_HASH  0xFFB04F</a:t>
            </a:r>
          </a:p>
          <a:p>
            <a:pPr marL="0" indent="0">
              <a:buNone/>
            </a:pPr>
            <a:endParaRPr lang="en-US" dirty="0"/>
          </a:p>
          <a:p>
            <a:pPr marL="0" indent="0">
              <a:buNone/>
            </a:pPr>
            <a:r>
              <a:rPr lang="en-US" dirty="0"/>
              <a:t>#define B17_LEFT  0xFF10EF</a:t>
            </a:r>
          </a:p>
          <a:p>
            <a:pPr marL="0" indent="0">
              <a:buNone/>
            </a:pPr>
            <a:r>
              <a:rPr lang="en-US" dirty="0"/>
              <a:t>#define B17_RIGHT 0xFF5AA5</a:t>
            </a:r>
          </a:p>
          <a:p>
            <a:pPr marL="0" indent="0">
              <a:buNone/>
            </a:pPr>
            <a:r>
              <a:rPr lang="en-US" dirty="0"/>
              <a:t>#define B17_UP    0xFF18E7</a:t>
            </a:r>
          </a:p>
          <a:p>
            <a:pPr marL="0" indent="0">
              <a:buNone/>
            </a:pPr>
            <a:r>
              <a:rPr lang="en-US" dirty="0"/>
              <a:t>#define B17_DOWN  0xFF4AB5</a:t>
            </a:r>
          </a:p>
          <a:p>
            <a:pPr marL="0" indent="0">
              <a:buNone/>
            </a:pPr>
            <a:r>
              <a:rPr lang="en-US" dirty="0"/>
              <a:t>#define B17_OK    0xFF38C7</a:t>
            </a:r>
          </a:p>
          <a:p>
            <a:pPr marL="0" indent="0">
              <a:buNone/>
            </a:pPr>
            <a:endParaRPr lang="en-US" dirty="0"/>
          </a:p>
          <a:p>
            <a:pPr marL="0" indent="0">
              <a:buNone/>
            </a:pPr>
            <a:r>
              <a:rPr lang="en-US" dirty="0"/>
              <a:t>//</a:t>
            </a:r>
            <a:r>
              <a:rPr lang="en-US" dirty="0" err="1"/>
              <a:t>My_TV_Super</a:t>
            </a:r>
            <a:r>
              <a:rPr lang="en-US" dirty="0"/>
              <a:t>= MTS, NEC:</a:t>
            </a:r>
          </a:p>
          <a:p>
            <a:pPr marL="0" indent="0">
              <a:buNone/>
            </a:pPr>
            <a:r>
              <a:rPr lang="en-US" dirty="0"/>
              <a:t>#define MTS_UP    0xFB0058A7</a:t>
            </a:r>
          </a:p>
          <a:p>
            <a:pPr marL="0" indent="0">
              <a:buNone/>
            </a:pPr>
            <a:r>
              <a:rPr lang="en-US" dirty="0"/>
              <a:t>#define MTS_LEFT  0xFB00E21D</a:t>
            </a:r>
          </a:p>
          <a:p>
            <a:pPr marL="0" indent="0">
              <a:buNone/>
            </a:pPr>
            <a:r>
              <a:rPr lang="en-US" dirty="0"/>
              <a:t>#define MTS_RIGHT 0xFB00E01F</a:t>
            </a:r>
          </a:p>
          <a:p>
            <a:pPr marL="0" indent="0">
              <a:buNone/>
            </a:pPr>
            <a:r>
              <a:rPr lang="en-US" dirty="0"/>
              <a:t>#define MTS_DOWN  0xFB0012ED</a:t>
            </a:r>
          </a:p>
          <a:p>
            <a:pPr marL="0" indent="0">
              <a:buNone/>
            </a:pPr>
            <a:r>
              <a:rPr lang="en-US" dirty="0"/>
              <a:t>#define MTS_OK    0xFB00609F</a:t>
            </a:r>
          </a:p>
          <a:p>
            <a:pPr marL="0" indent="0">
              <a:buNone/>
            </a:pPr>
            <a:endParaRPr lang="en-US" dirty="0"/>
          </a:p>
          <a:p>
            <a:pPr marL="0" indent="0">
              <a:buNone/>
            </a:pPr>
            <a:r>
              <a:rPr lang="en-US" dirty="0"/>
              <a:t>#define MTS_POWER  0xFB0038C7</a:t>
            </a:r>
          </a:p>
          <a:p>
            <a:pPr marL="0" indent="0">
              <a:buNone/>
            </a:pPr>
            <a:r>
              <a:rPr lang="en-US" dirty="0"/>
              <a:t>#define MTS_MTS_VOD 0xFB0020DF</a:t>
            </a:r>
          </a:p>
          <a:p>
            <a:pPr marL="0" indent="0">
              <a:buNone/>
            </a:pPr>
            <a:endParaRPr lang="en-US" dirty="0"/>
          </a:p>
          <a:p>
            <a:pPr marL="0" indent="0">
              <a:buNone/>
            </a:pPr>
            <a:r>
              <a:rPr lang="en-US" dirty="0"/>
              <a:t>#define MTS_HOME    0xFB0050AF</a:t>
            </a:r>
          </a:p>
          <a:p>
            <a:pPr marL="0" indent="0">
              <a:buNone/>
            </a:pPr>
            <a:r>
              <a:rPr lang="en-US" dirty="0"/>
              <a:t>#define MTS_RETURN    0xFB00926D</a:t>
            </a:r>
          </a:p>
          <a:p>
            <a:pPr marL="0" indent="0">
              <a:buNone/>
            </a:pPr>
            <a:r>
              <a:rPr lang="en-US" dirty="0"/>
              <a:t>#define MTS_INFO   0xFB0018E7</a:t>
            </a:r>
          </a:p>
          <a:p>
            <a:pPr marL="0" indent="0">
              <a:buNone/>
            </a:pPr>
            <a:endParaRPr lang="en-US" dirty="0"/>
          </a:p>
          <a:p>
            <a:pPr marL="0" indent="0">
              <a:buNone/>
            </a:pPr>
            <a:r>
              <a:rPr lang="en-US" dirty="0"/>
              <a:t>#define MTS_PLAY 0xFB00807F</a:t>
            </a:r>
          </a:p>
          <a:p>
            <a:pPr marL="0" indent="0">
              <a:buNone/>
            </a:pPr>
            <a:r>
              <a:rPr lang="en-US" dirty="0"/>
              <a:t>#define MTS_STOP 0xFB00FA05</a:t>
            </a:r>
          </a:p>
          <a:p>
            <a:pPr marL="0" indent="0">
              <a:buNone/>
            </a:pPr>
            <a:r>
              <a:rPr lang="en-US" dirty="0"/>
              <a:t>#define MTS_REW  0xFB009867</a:t>
            </a:r>
          </a:p>
          <a:p>
            <a:pPr marL="0" indent="0">
              <a:buNone/>
            </a:pPr>
            <a:r>
              <a:rPr lang="en-US" dirty="0"/>
              <a:t>#define MTS_FFW  0xFB001AE5</a:t>
            </a:r>
          </a:p>
          <a:p>
            <a:pPr marL="0" indent="0">
              <a:buNone/>
            </a:pPr>
            <a:endParaRPr lang="en-US" dirty="0"/>
          </a:p>
          <a:p>
            <a:pPr marL="0" indent="0">
              <a:buNone/>
            </a:pPr>
            <a:r>
              <a:rPr lang="en-US" dirty="0"/>
              <a:t>#define MTS_SILENT     0xFB003AC5</a:t>
            </a:r>
          </a:p>
          <a:p>
            <a:pPr marL="0" indent="0">
              <a:buNone/>
            </a:pPr>
            <a:r>
              <a:rPr lang="en-US" dirty="0"/>
              <a:t>#define MTS_BACKSPACE 0xFB0008F7</a:t>
            </a:r>
          </a:p>
          <a:p>
            <a:pPr marL="0" indent="0">
              <a:buNone/>
            </a:pPr>
            <a:endParaRPr lang="en-US" dirty="0"/>
          </a:p>
          <a:p>
            <a:pPr marL="0" indent="0">
              <a:buNone/>
            </a:pPr>
            <a:r>
              <a:rPr lang="en-US" dirty="0"/>
              <a:t>#define MTS_KEY0 0xFB0030CF</a:t>
            </a:r>
          </a:p>
          <a:p>
            <a:pPr marL="0" indent="0">
              <a:buNone/>
            </a:pPr>
            <a:r>
              <a:rPr lang="en-US" dirty="0"/>
              <a:t>#define MTS_KEY1 0xFB002AD5</a:t>
            </a:r>
          </a:p>
          <a:p>
            <a:pPr marL="0" indent="0">
              <a:buNone/>
            </a:pPr>
            <a:r>
              <a:rPr lang="en-US" dirty="0"/>
              <a:t>#define MTS_KEY2 0xFB006897</a:t>
            </a:r>
          </a:p>
          <a:p>
            <a:pPr marL="0" indent="0">
              <a:buNone/>
            </a:pPr>
            <a:r>
              <a:rPr lang="en-US" dirty="0"/>
              <a:t>#define MTS_KEY3 0xFB00A857</a:t>
            </a:r>
          </a:p>
          <a:p>
            <a:pPr marL="0" indent="0">
              <a:buNone/>
            </a:pPr>
            <a:r>
              <a:rPr lang="en-US" dirty="0"/>
              <a:t>#define MTS_KEY4 0xFB000AF5</a:t>
            </a:r>
          </a:p>
          <a:p>
            <a:pPr marL="0" indent="0">
              <a:buNone/>
            </a:pPr>
            <a:r>
              <a:rPr lang="en-US" dirty="0"/>
              <a:t>#define MTS_KEY5 0xFB0048B7</a:t>
            </a:r>
          </a:p>
          <a:p>
            <a:pPr marL="0" indent="0">
              <a:buNone/>
            </a:pPr>
            <a:r>
              <a:rPr lang="en-US" dirty="0"/>
              <a:t>#define MTS_KEY6 0xFB008877</a:t>
            </a:r>
          </a:p>
          <a:p>
            <a:pPr marL="0" indent="0">
              <a:buNone/>
            </a:pPr>
            <a:r>
              <a:rPr lang="en-US" dirty="0"/>
              <a:t>#define MTS_KEY7 0xFB0032CD</a:t>
            </a:r>
          </a:p>
          <a:p>
            <a:pPr marL="0" indent="0">
              <a:buNone/>
            </a:pPr>
            <a:r>
              <a:rPr lang="en-US" dirty="0"/>
              <a:t>#define MTS_KEY8 0xFB00708F</a:t>
            </a:r>
          </a:p>
          <a:p>
            <a:pPr marL="0" indent="0">
              <a:buNone/>
            </a:pPr>
            <a:r>
              <a:rPr lang="en-US" dirty="0"/>
              <a:t>#define MTS_KEY9 0xFB00B04F</a:t>
            </a:r>
          </a:p>
          <a:p>
            <a:pPr marL="0" indent="0">
              <a:buNone/>
            </a:pPr>
            <a:r>
              <a:rPr lang="en-US" dirty="0"/>
              <a:t>#define SIGNAL_DELAY1 150 // at least 120</a:t>
            </a:r>
          </a:p>
          <a:p>
            <a:pPr marL="0" indent="0">
              <a:buNone/>
            </a:pPr>
            <a:r>
              <a:rPr lang="en-US" dirty="0"/>
              <a:t>#define SIGNAL_DELAY2 0   // at least 0</a:t>
            </a:r>
          </a:p>
          <a:p>
            <a:pPr marL="0" indent="0">
              <a:buNone/>
            </a:pPr>
            <a:r>
              <a:rPr lang="en-US" dirty="0"/>
              <a:t>#define REC_DELAY 10   // typical 250 , 10-100 is ok for slow key-press action</a:t>
            </a:r>
          </a:p>
          <a:p>
            <a:pPr marL="0" indent="0">
              <a:buNone/>
            </a:pPr>
            <a:endParaRPr lang="en-US" dirty="0"/>
          </a:p>
          <a:p>
            <a:pPr marL="0" indent="0">
              <a:buNone/>
            </a:pPr>
            <a:r>
              <a:rPr lang="en-US" dirty="0"/>
              <a:t>/////////////////////////////////////////////////</a:t>
            </a:r>
          </a:p>
          <a:p>
            <a:pPr marL="0" indent="0">
              <a:buNone/>
            </a:pPr>
            <a:endParaRPr lang="en-US" dirty="0"/>
          </a:p>
          <a:p>
            <a:pPr marL="0" indent="0">
              <a:buNone/>
            </a:pPr>
            <a:r>
              <a:rPr lang="en-US" dirty="0" err="1"/>
              <a:t>IRrecv</a:t>
            </a:r>
            <a:r>
              <a:rPr lang="en-US" dirty="0"/>
              <a:t> </a:t>
            </a:r>
            <a:r>
              <a:rPr lang="en-US" dirty="0" err="1"/>
              <a:t>irrecv</a:t>
            </a:r>
            <a:r>
              <a:rPr lang="en-US" dirty="0"/>
              <a:t>(RECV_PIN);</a:t>
            </a:r>
          </a:p>
          <a:p>
            <a:pPr marL="0" indent="0">
              <a:buNone/>
            </a:pPr>
            <a:r>
              <a:rPr lang="en-US" dirty="0"/>
              <a:t>long unsigned </a:t>
            </a:r>
            <a:r>
              <a:rPr lang="en-US" dirty="0" err="1"/>
              <a:t>int</a:t>
            </a:r>
            <a:r>
              <a:rPr lang="en-US" dirty="0"/>
              <a:t> </a:t>
            </a:r>
            <a:r>
              <a:rPr lang="en-US" dirty="0" err="1"/>
              <a:t>irCode</a:t>
            </a:r>
            <a:r>
              <a:rPr lang="en-US" dirty="0"/>
              <a:t>;</a:t>
            </a:r>
          </a:p>
          <a:p>
            <a:pPr marL="0" indent="0">
              <a:buNone/>
            </a:pPr>
            <a:r>
              <a:rPr lang="en-US" dirty="0" err="1"/>
              <a:t>decode_results</a:t>
            </a:r>
            <a:r>
              <a:rPr lang="en-US" dirty="0"/>
              <a:t> results;</a:t>
            </a:r>
          </a:p>
          <a:p>
            <a:pPr marL="0" indent="0">
              <a:buNone/>
            </a:pPr>
            <a:r>
              <a:rPr lang="en-US" dirty="0"/>
              <a:t>// Dumps out the </a:t>
            </a:r>
            <a:r>
              <a:rPr lang="en-US" dirty="0" err="1"/>
              <a:t>decode_results</a:t>
            </a:r>
            <a:r>
              <a:rPr lang="en-US" dirty="0"/>
              <a:t> structure.</a:t>
            </a:r>
          </a:p>
          <a:p>
            <a:pPr marL="0" indent="0">
              <a:buNone/>
            </a:pPr>
            <a:r>
              <a:rPr lang="en-US" dirty="0"/>
              <a:t>// Call this after </a:t>
            </a:r>
            <a:r>
              <a:rPr lang="en-US" dirty="0" err="1"/>
              <a:t>IRrecv</a:t>
            </a:r>
            <a:r>
              <a:rPr lang="en-US" dirty="0"/>
              <a:t>::decode()</a:t>
            </a:r>
          </a:p>
          <a:p>
            <a:pPr marL="0" indent="0">
              <a:buNone/>
            </a:pPr>
            <a:r>
              <a:rPr lang="en-US" dirty="0"/>
              <a:t>// void * to work around compiler issue</a:t>
            </a:r>
          </a:p>
          <a:p>
            <a:pPr marL="0" indent="0">
              <a:buNone/>
            </a:pPr>
            <a:r>
              <a:rPr lang="en-US" dirty="0"/>
              <a:t>//void dump(void *v) {</a:t>
            </a:r>
          </a:p>
          <a:p>
            <a:pPr marL="0" indent="0">
              <a:buNone/>
            </a:pPr>
            <a:r>
              <a:rPr lang="en-US" dirty="0"/>
              <a:t>//  </a:t>
            </a:r>
            <a:r>
              <a:rPr lang="en-US" dirty="0" err="1"/>
              <a:t>decode_results</a:t>
            </a:r>
            <a:r>
              <a:rPr lang="en-US" dirty="0"/>
              <a:t> *results = (</a:t>
            </a:r>
            <a:r>
              <a:rPr lang="en-US" dirty="0" err="1"/>
              <a:t>decode_results</a:t>
            </a:r>
            <a:r>
              <a:rPr lang="en-US" dirty="0"/>
              <a:t> *)</a:t>
            </a:r>
          </a:p>
          <a:p>
            <a:pPr marL="0" indent="0">
              <a:buNone/>
            </a:pPr>
            <a:endParaRPr lang="en-US" dirty="0"/>
          </a:p>
          <a:p>
            <a:pPr marL="0" indent="0">
              <a:buNone/>
            </a:pPr>
            <a:endParaRPr lang="en-US" dirty="0"/>
          </a:p>
          <a:p>
            <a:pPr marL="0" indent="0">
              <a:buNone/>
            </a:pPr>
            <a:r>
              <a:rPr lang="en-US" dirty="0"/>
              <a:t>//////////////////////////////////////////////////////////////</a:t>
            </a:r>
          </a:p>
          <a:p>
            <a:pPr marL="0" indent="0">
              <a:buNone/>
            </a:pPr>
            <a:r>
              <a:rPr lang="en-US" dirty="0"/>
              <a:t>void </a:t>
            </a:r>
            <a:r>
              <a:rPr lang="en-US" dirty="0" err="1"/>
              <a:t>turn_servo_to_pull_fan_string</a:t>
            </a:r>
            <a:r>
              <a:rPr lang="en-US" dirty="0"/>
              <a:t>( long unsigned </a:t>
            </a:r>
            <a:r>
              <a:rPr lang="en-US" dirty="0" err="1"/>
              <a:t>int</a:t>
            </a:r>
            <a:r>
              <a:rPr lang="en-US" dirty="0"/>
              <a:t> </a:t>
            </a:r>
            <a:r>
              <a:rPr lang="en-US" dirty="0" err="1"/>
              <a:t>irCode_recieved</a:t>
            </a:r>
            <a:r>
              <a:rPr lang="en-US" dirty="0"/>
              <a:t>)</a:t>
            </a:r>
          </a:p>
          <a:p>
            <a:pPr marL="0" indent="0">
              <a:buNone/>
            </a:pPr>
            <a:r>
              <a:rPr lang="en-US" dirty="0"/>
              <a:t>{</a:t>
            </a:r>
          </a:p>
          <a:p>
            <a:pPr marL="0" indent="0">
              <a:buNone/>
            </a:pPr>
            <a:r>
              <a:rPr lang="en-US" dirty="0"/>
              <a:t>  switch (</a:t>
            </a:r>
            <a:r>
              <a:rPr lang="en-US" dirty="0" err="1"/>
              <a:t>irCode_recieved</a:t>
            </a:r>
            <a:r>
              <a:rPr lang="en-US" dirty="0"/>
              <a:t>) {</a:t>
            </a:r>
          </a:p>
          <a:p>
            <a:pPr marL="0" indent="0">
              <a:buNone/>
            </a:pPr>
            <a:r>
              <a:rPr lang="en-US" dirty="0"/>
              <a:t>    case LG_TV_RED :</a:t>
            </a:r>
          </a:p>
          <a:p>
            <a:pPr marL="0" indent="0">
              <a:buNone/>
            </a:pPr>
            <a:r>
              <a:rPr lang="en-US" dirty="0"/>
              <a:t>      turn_servo1();</a:t>
            </a:r>
          </a:p>
          <a:p>
            <a:pPr marL="0" indent="0">
              <a:buNone/>
            </a:pPr>
            <a:r>
              <a:rPr lang="en-US" dirty="0"/>
              <a:t>      break;</a:t>
            </a:r>
          </a:p>
          <a:p>
            <a:pPr marL="0" indent="0">
              <a:buNone/>
            </a:pPr>
            <a:r>
              <a:rPr lang="en-US" dirty="0"/>
              <a:t>    case LG_TV_GREEN : //servo turns 3 times</a:t>
            </a:r>
          </a:p>
          <a:p>
            <a:pPr marL="0" indent="0">
              <a:buNone/>
            </a:pPr>
            <a:r>
              <a:rPr lang="en-US" dirty="0"/>
              <a:t>      turn_servo1(); turn_servo1(); turn_servo1();</a:t>
            </a:r>
          </a:p>
          <a:p>
            <a:pPr marL="0" indent="0">
              <a:buNone/>
            </a:pPr>
            <a:r>
              <a:rPr lang="en-US" dirty="0"/>
              <a:t>      break;</a:t>
            </a:r>
          </a:p>
          <a:p>
            <a:pPr marL="0" indent="0">
              <a:buNone/>
            </a:pPr>
            <a:r>
              <a:rPr lang="en-US" dirty="0"/>
              <a:t>    case LG_TV_YELLOW ://servo turns 2 times</a:t>
            </a:r>
          </a:p>
          <a:p>
            <a:pPr marL="0" indent="0">
              <a:buNone/>
            </a:pPr>
            <a:r>
              <a:rPr lang="en-US" dirty="0"/>
              <a:t>      turn_servo1(); turn_servo1();</a:t>
            </a:r>
          </a:p>
          <a:p>
            <a:pPr marL="0" indent="0">
              <a:buNone/>
            </a:pPr>
            <a:r>
              <a:rPr lang="en-US" dirty="0"/>
              <a:t>      break;</a:t>
            </a:r>
          </a:p>
          <a:p>
            <a:pPr marL="0" indent="0">
              <a:buNone/>
            </a:pPr>
            <a:r>
              <a:rPr lang="en-US" dirty="0"/>
              <a:t>    case LG_TV_BLUE: //servo turn once</a:t>
            </a:r>
          </a:p>
          <a:p>
            <a:pPr marL="0" indent="0">
              <a:buNone/>
            </a:pPr>
            <a:r>
              <a:rPr lang="en-US" dirty="0"/>
              <a:t>      turn_servo1();</a:t>
            </a:r>
          </a:p>
          <a:p>
            <a:pPr marL="0" indent="0">
              <a:buNone/>
            </a:pPr>
            <a:r>
              <a:rPr lang="en-US" dirty="0"/>
              <a:t>      break;</a:t>
            </a:r>
          </a:p>
          <a:p>
            <a:pPr marL="0" indent="0">
              <a:buNone/>
            </a:pPr>
            <a:r>
              <a:rPr lang="en-US" dirty="0"/>
              <a:t>      /////////for Black, 17-keys-keypad</a:t>
            </a:r>
          </a:p>
          <a:p>
            <a:pPr marL="0" indent="0">
              <a:buNone/>
            </a:pPr>
            <a:r>
              <a:rPr lang="en-US" dirty="0"/>
              <a:t>    case B17_01 :</a:t>
            </a:r>
          </a:p>
          <a:p>
            <a:pPr marL="0" indent="0">
              <a:buNone/>
            </a:pPr>
            <a:r>
              <a:rPr lang="en-US" dirty="0"/>
              <a:t>      turn_servo1();</a:t>
            </a:r>
          </a:p>
          <a:p>
            <a:pPr marL="0" indent="0">
              <a:buNone/>
            </a:pPr>
            <a:r>
              <a:rPr lang="en-US" dirty="0"/>
              <a:t>      break;</a:t>
            </a:r>
          </a:p>
          <a:p>
            <a:pPr marL="0" indent="0">
              <a:buNone/>
            </a:pPr>
            <a:r>
              <a:rPr lang="en-US" dirty="0"/>
              <a:t>    case B17_02 ://servo turns 2 times</a:t>
            </a:r>
          </a:p>
          <a:p>
            <a:pPr marL="0" indent="0">
              <a:buNone/>
            </a:pPr>
            <a:r>
              <a:rPr lang="en-US" dirty="0"/>
              <a:t>      turn_servo1(); turn_servo1();</a:t>
            </a:r>
          </a:p>
          <a:p>
            <a:pPr marL="0" indent="0">
              <a:buNone/>
            </a:pPr>
            <a:r>
              <a:rPr lang="en-US" dirty="0"/>
              <a:t>      break;</a:t>
            </a:r>
          </a:p>
          <a:p>
            <a:pPr marL="0" indent="0">
              <a:buNone/>
            </a:pPr>
            <a:r>
              <a:rPr lang="en-US" dirty="0"/>
              <a:t>    case B17_03 : //servo turns 3 times</a:t>
            </a:r>
          </a:p>
          <a:p>
            <a:pPr marL="0" indent="0">
              <a:buNone/>
            </a:pPr>
            <a:r>
              <a:rPr lang="en-US" dirty="0"/>
              <a:t>      turn_servo1(); turn_servo1(); turn_servo1();</a:t>
            </a:r>
          </a:p>
          <a:p>
            <a:pPr marL="0" indent="0">
              <a:buNone/>
            </a:pPr>
            <a:r>
              <a:rPr lang="en-US" dirty="0"/>
              <a:t>      break;</a:t>
            </a:r>
          </a:p>
          <a:p>
            <a:pPr marL="0" indent="0">
              <a:buNone/>
            </a:pPr>
            <a:r>
              <a:rPr lang="en-US" dirty="0"/>
              <a:t>      ///////////////////////////// for other applications</a:t>
            </a:r>
          </a:p>
          <a:p>
            <a:pPr marL="0" indent="0">
              <a:buNone/>
            </a:pPr>
            <a:r>
              <a:rPr lang="en-US" dirty="0"/>
              <a:t>      //    case B_UP:</a:t>
            </a:r>
          </a:p>
          <a:p>
            <a:pPr marL="0" indent="0">
              <a:buNone/>
            </a:pPr>
            <a:r>
              <a:rPr lang="en-US" dirty="0"/>
              <a:t>      //      </a:t>
            </a:r>
            <a:r>
              <a:rPr lang="en-US" dirty="0" err="1"/>
              <a:t>irCode</a:t>
            </a:r>
            <a:r>
              <a:rPr lang="en-US" dirty="0"/>
              <a:t> = MTS_UP;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pPr marL="0" indent="0">
              <a:buNone/>
            </a:pPr>
            <a:r>
              <a:rPr lang="en-US" dirty="0"/>
              <a:t>      //      break;</a:t>
            </a:r>
          </a:p>
          <a:p>
            <a:pPr marL="0" indent="0">
              <a:buNone/>
            </a:pPr>
            <a:endParaRPr lang="en-US" dirty="0"/>
          </a:p>
          <a:p>
            <a:pPr marL="0" indent="0">
              <a:buNone/>
            </a:pPr>
            <a:r>
              <a:rPr lang="en-US" dirty="0"/>
              <a:t>  }</a:t>
            </a:r>
          </a:p>
          <a:p>
            <a:pPr marL="0" indent="0">
              <a:buNone/>
            </a:pPr>
            <a:r>
              <a:rPr lang="en-US" dirty="0"/>
              <a:t>}</a:t>
            </a:r>
          </a:p>
          <a:p>
            <a:pPr marL="0" indent="0">
              <a:buNone/>
            </a:pPr>
            <a:r>
              <a:rPr lang="en-US" dirty="0"/>
              <a:t>//////////////////////////////////////////////////</a:t>
            </a:r>
          </a:p>
          <a:p>
            <a:pPr marL="0" indent="0">
              <a:buNone/>
            </a:pPr>
            <a:r>
              <a:rPr lang="en-US" dirty="0"/>
              <a:t>void dump(</a:t>
            </a:r>
            <a:r>
              <a:rPr lang="en-US" dirty="0" err="1"/>
              <a:t>decode_results</a:t>
            </a:r>
            <a:r>
              <a:rPr lang="en-US" dirty="0"/>
              <a:t> * results) {</a:t>
            </a:r>
          </a:p>
          <a:p>
            <a:pPr marL="0" indent="0">
              <a:buNone/>
            </a:pPr>
            <a:r>
              <a:rPr lang="en-US" dirty="0"/>
              <a:t>  </a:t>
            </a:r>
            <a:r>
              <a:rPr lang="en-US" dirty="0" err="1"/>
              <a:t>int</a:t>
            </a:r>
            <a:r>
              <a:rPr lang="en-US" dirty="0"/>
              <a:t> count = results-&gt;</a:t>
            </a:r>
            <a:r>
              <a:rPr lang="en-US" dirty="0" err="1"/>
              <a:t>rawlen</a:t>
            </a:r>
            <a:r>
              <a:rPr lang="en-US" dirty="0"/>
              <a:t>;</a:t>
            </a:r>
          </a:p>
          <a:p>
            <a:pPr marL="0" indent="0">
              <a:buNone/>
            </a:pPr>
            <a:r>
              <a:rPr lang="en-US" dirty="0"/>
              <a:t>  if (results-&gt;</a:t>
            </a:r>
            <a:r>
              <a:rPr lang="en-US" dirty="0" err="1"/>
              <a:t>decode_type</a:t>
            </a:r>
            <a:r>
              <a:rPr lang="en-US" dirty="0"/>
              <a:t> == UNKNOWN) {</a:t>
            </a:r>
          </a:p>
          <a:p>
            <a:pPr marL="0" indent="0">
              <a:buNone/>
            </a:pPr>
            <a:r>
              <a:rPr lang="en-US" dirty="0"/>
              <a:t>    </a:t>
            </a:r>
            <a:r>
              <a:rPr lang="en-US" dirty="0" err="1"/>
              <a:t>Serial.println</a:t>
            </a:r>
            <a:r>
              <a:rPr lang="en-US" dirty="0"/>
              <a:t>("Could not decode message");</a:t>
            </a:r>
          </a:p>
          <a:p>
            <a:pPr marL="0" indent="0">
              <a:buNone/>
            </a:pPr>
            <a:r>
              <a:rPr lang="en-US" dirty="0"/>
              <a:t>  }</a:t>
            </a:r>
          </a:p>
          <a:p>
            <a:pPr marL="0" indent="0">
              <a:buNone/>
            </a:pPr>
            <a:r>
              <a:rPr lang="en-US" dirty="0"/>
              <a:t>  else {</a:t>
            </a:r>
          </a:p>
          <a:p>
            <a:pPr marL="0" indent="0">
              <a:buNone/>
            </a:pPr>
            <a:r>
              <a:rPr lang="en-US" dirty="0"/>
              <a:t>    if (results-&gt;</a:t>
            </a:r>
            <a:r>
              <a:rPr lang="en-US" dirty="0" err="1"/>
              <a:t>decode_type</a:t>
            </a:r>
            <a:r>
              <a:rPr lang="en-US" dirty="0"/>
              <a:t> == NEC) {</a:t>
            </a:r>
          </a:p>
          <a:p>
            <a:pPr marL="0" indent="0">
              <a:buNone/>
            </a:pPr>
            <a:r>
              <a:rPr lang="en-US" dirty="0"/>
              <a:t>      </a:t>
            </a:r>
            <a:r>
              <a:rPr lang="en-US" dirty="0" err="1"/>
              <a:t>Serial.print</a:t>
            </a:r>
            <a:r>
              <a:rPr lang="en-US" dirty="0"/>
              <a:t>("Decoded NEC: ");</a:t>
            </a:r>
          </a:p>
          <a:p>
            <a:pPr marL="0" indent="0">
              <a:buNone/>
            </a:pPr>
            <a:r>
              <a:rPr lang="en-US" dirty="0"/>
              <a:t>    }</a:t>
            </a:r>
          </a:p>
          <a:p>
            <a:pPr marL="0" indent="0">
              <a:buNone/>
            </a:pPr>
            <a:r>
              <a:rPr lang="en-US" dirty="0"/>
              <a:t>    else if (results-&gt;</a:t>
            </a:r>
            <a:r>
              <a:rPr lang="en-US" dirty="0" err="1"/>
              <a:t>decode_type</a:t>
            </a:r>
            <a:r>
              <a:rPr lang="en-US" dirty="0"/>
              <a:t> == SONY) {</a:t>
            </a:r>
          </a:p>
          <a:p>
            <a:pPr marL="0" indent="0">
              <a:buNone/>
            </a:pPr>
            <a:r>
              <a:rPr lang="en-US" dirty="0"/>
              <a:t>      </a:t>
            </a:r>
            <a:r>
              <a:rPr lang="en-US" dirty="0" err="1"/>
              <a:t>Serial.print</a:t>
            </a:r>
            <a:r>
              <a:rPr lang="en-US" dirty="0"/>
              <a:t>("Decoded SONY: ");</a:t>
            </a:r>
          </a:p>
          <a:p>
            <a:pPr marL="0" indent="0">
              <a:buNone/>
            </a:pPr>
            <a:r>
              <a:rPr lang="en-US" dirty="0"/>
              <a:t>    }</a:t>
            </a:r>
          </a:p>
          <a:p>
            <a:pPr marL="0" indent="0">
              <a:buNone/>
            </a:pPr>
            <a:r>
              <a:rPr lang="en-US" dirty="0"/>
              <a:t>    else if (results-&gt;</a:t>
            </a:r>
            <a:r>
              <a:rPr lang="en-US" dirty="0" err="1"/>
              <a:t>decode_type</a:t>
            </a:r>
            <a:r>
              <a:rPr lang="en-US" dirty="0"/>
              <a:t> == RC5) {</a:t>
            </a:r>
          </a:p>
          <a:p>
            <a:pPr marL="0" indent="0">
              <a:buNone/>
            </a:pPr>
            <a:r>
              <a:rPr lang="en-US" dirty="0"/>
              <a:t>      </a:t>
            </a:r>
            <a:r>
              <a:rPr lang="en-US" dirty="0" err="1"/>
              <a:t>Serial.print</a:t>
            </a:r>
            <a:r>
              <a:rPr lang="en-US" dirty="0"/>
              <a:t>("Decoded RC5: ");</a:t>
            </a:r>
          </a:p>
          <a:p>
            <a:pPr marL="0" indent="0">
              <a:buNone/>
            </a:pPr>
            <a:r>
              <a:rPr lang="en-US" dirty="0"/>
              <a:t>    }</a:t>
            </a:r>
          </a:p>
          <a:p>
            <a:pPr marL="0" indent="0">
              <a:buNone/>
            </a:pPr>
            <a:r>
              <a:rPr lang="en-US" dirty="0"/>
              <a:t>    else if (results-&gt;</a:t>
            </a:r>
            <a:r>
              <a:rPr lang="en-US" dirty="0" err="1"/>
              <a:t>decode_type</a:t>
            </a:r>
            <a:r>
              <a:rPr lang="en-US" dirty="0"/>
              <a:t> == RC6) {</a:t>
            </a:r>
          </a:p>
          <a:p>
            <a:pPr marL="0" indent="0">
              <a:buNone/>
            </a:pPr>
            <a:r>
              <a:rPr lang="en-US" dirty="0"/>
              <a:t>      </a:t>
            </a:r>
            <a:r>
              <a:rPr lang="en-US" dirty="0" err="1"/>
              <a:t>Serial.print</a:t>
            </a:r>
            <a:r>
              <a:rPr lang="en-US" dirty="0"/>
              <a:t>("Decoded RC6: ");</a:t>
            </a:r>
          </a:p>
          <a:p>
            <a:pPr marL="0" indent="0">
              <a:buNone/>
            </a:pPr>
            <a:r>
              <a:rPr lang="en-US" dirty="0"/>
              <a:t>    }</a:t>
            </a:r>
          </a:p>
          <a:p>
            <a:pPr marL="0" indent="0">
              <a:buNone/>
            </a:pPr>
            <a:endParaRPr lang="en-US" dirty="0"/>
          </a:p>
          <a:p>
            <a:pPr marL="0" indent="0">
              <a:buNone/>
            </a:pPr>
            <a:r>
              <a:rPr lang="en-US" dirty="0"/>
              <a:t>    </a:t>
            </a:r>
            <a:r>
              <a:rPr lang="en-US" dirty="0" err="1"/>
              <a:t>Serial.print</a:t>
            </a:r>
            <a:r>
              <a:rPr lang="en-US" dirty="0"/>
              <a:t>(results-&gt;value, HEX);</a:t>
            </a:r>
          </a:p>
          <a:p>
            <a:pPr marL="0" indent="0">
              <a:buNone/>
            </a:pPr>
            <a:endParaRPr lang="en-US" dirty="0"/>
          </a:p>
          <a:p>
            <a:pPr marL="0" indent="0">
              <a:buNone/>
            </a:pPr>
            <a:r>
              <a:rPr lang="en-US" dirty="0"/>
              <a:t>    </a:t>
            </a:r>
            <a:r>
              <a:rPr lang="en-US" dirty="0" err="1"/>
              <a:t>turn_servo_to_pull_fan_string</a:t>
            </a:r>
            <a:r>
              <a:rPr lang="en-US" dirty="0"/>
              <a:t>(results-&gt;value);</a:t>
            </a:r>
          </a:p>
          <a:p>
            <a:pPr marL="0" indent="0">
              <a:buNone/>
            </a:pPr>
            <a:r>
              <a:rPr lang="en-US" dirty="0"/>
              <a:t>    </a:t>
            </a:r>
            <a:r>
              <a:rPr lang="en-US" dirty="0" err="1"/>
              <a:t>Serial.print</a:t>
            </a:r>
            <a:r>
              <a:rPr lang="en-US" dirty="0"/>
              <a:t>(" (");</a:t>
            </a:r>
          </a:p>
          <a:p>
            <a:pPr marL="0" indent="0">
              <a:buNone/>
            </a:pPr>
            <a:r>
              <a:rPr lang="en-US" dirty="0"/>
              <a:t>    </a:t>
            </a:r>
            <a:r>
              <a:rPr lang="en-US" dirty="0" err="1"/>
              <a:t>Serial.print</a:t>
            </a:r>
            <a:r>
              <a:rPr lang="en-US" dirty="0"/>
              <a:t>(results-&gt;bits, DEC);</a:t>
            </a:r>
          </a:p>
          <a:p>
            <a:pPr marL="0" indent="0">
              <a:buNone/>
            </a:pPr>
            <a:r>
              <a:rPr lang="en-US" dirty="0"/>
              <a:t>    </a:t>
            </a:r>
            <a:r>
              <a:rPr lang="en-US" dirty="0" err="1"/>
              <a:t>Serial.println</a:t>
            </a:r>
            <a:r>
              <a:rPr lang="en-US" dirty="0"/>
              <a:t>(" bits)");</a:t>
            </a:r>
          </a:p>
          <a:p>
            <a:pPr marL="0" indent="0">
              <a:buNone/>
            </a:pPr>
            <a:r>
              <a:rPr lang="en-US" dirty="0"/>
              <a:t>  }</a:t>
            </a:r>
          </a:p>
          <a:p>
            <a:pPr marL="0" indent="0">
              <a:buNone/>
            </a:pPr>
            <a:r>
              <a:rPr lang="en-US" dirty="0"/>
              <a:t>  </a:t>
            </a:r>
            <a:r>
              <a:rPr lang="en-US" dirty="0" err="1"/>
              <a:t>Serial.print</a:t>
            </a:r>
            <a:r>
              <a:rPr lang="en-US" dirty="0"/>
              <a:t>("Raw (");</a:t>
            </a:r>
          </a:p>
          <a:p>
            <a:pPr marL="0" indent="0">
              <a:buNone/>
            </a:pPr>
            <a:r>
              <a:rPr lang="en-US" dirty="0"/>
              <a:t>  </a:t>
            </a:r>
            <a:r>
              <a:rPr lang="en-US" dirty="0" err="1"/>
              <a:t>Serial.print</a:t>
            </a:r>
            <a:r>
              <a:rPr lang="en-US" dirty="0"/>
              <a:t>(count, DEC);</a:t>
            </a:r>
          </a:p>
          <a:p>
            <a:pPr marL="0" indent="0">
              <a:buNone/>
            </a:pPr>
            <a:r>
              <a:rPr lang="en-US" dirty="0"/>
              <a:t>  </a:t>
            </a:r>
            <a:r>
              <a:rPr lang="en-US" dirty="0" err="1"/>
              <a:t>Serial.print</a:t>
            </a:r>
            <a:r>
              <a:rPr lang="en-US" dirty="0"/>
              <a:t>("): ");</a:t>
            </a:r>
          </a:p>
          <a:p>
            <a:pPr marL="0" indent="0">
              <a:buNone/>
            </a:pPr>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pPr marL="0" indent="0">
              <a:buNone/>
            </a:pPr>
            <a:r>
              <a:rPr lang="en-US" dirty="0"/>
              <a:t>    if ((</a:t>
            </a:r>
            <a:r>
              <a:rPr lang="en-US" dirty="0" err="1"/>
              <a:t>i</a:t>
            </a:r>
            <a:r>
              <a:rPr lang="en-US" dirty="0"/>
              <a:t> % 2) == 1) {</a:t>
            </a:r>
          </a:p>
          <a:p>
            <a:pPr marL="0" indent="0">
              <a:buNone/>
            </a:pPr>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pPr marL="0" indent="0">
              <a:buNone/>
            </a:pPr>
            <a:r>
              <a:rPr lang="en-US" dirty="0"/>
              <a:t>    }</a:t>
            </a:r>
          </a:p>
          <a:p>
            <a:pPr marL="0" indent="0">
              <a:buNone/>
            </a:pPr>
            <a:endParaRPr lang="en-US" dirty="0"/>
          </a:p>
          <a:p>
            <a:pPr marL="0" indent="0">
              <a:buNone/>
            </a:pPr>
            <a:r>
              <a:rPr lang="en-US" dirty="0"/>
              <a:t>    else {</a:t>
            </a:r>
          </a:p>
          <a:p>
            <a:pPr marL="0" indent="0">
              <a:buNone/>
            </a:pPr>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pPr marL="0" indent="0">
              <a:buNone/>
            </a:pPr>
            <a:r>
              <a:rPr lang="en-US" dirty="0"/>
              <a:t>    }</a:t>
            </a:r>
          </a:p>
          <a:p>
            <a:pPr marL="0" indent="0">
              <a:buNone/>
            </a:pPr>
            <a:r>
              <a:rPr lang="en-US" dirty="0"/>
              <a:t>    </a:t>
            </a:r>
            <a:r>
              <a:rPr lang="en-US" dirty="0" err="1"/>
              <a:t>Serial.print</a:t>
            </a:r>
            <a:r>
              <a:rPr lang="en-US" dirty="0"/>
              <a:t>(" ");</a:t>
            </a:r>
          </a:p>
          <a:p>
            <a:pPr marL="0" indent="0">
              <a:buNone/>
            </a:pPr>
            <a:r>
              <a:rPr lang="en-US" dirty="0"/>
              <a:t>  }</a:t>
            </a:r>
          </a:p>
          <a:p>
            <a:pPr marL="0" indent="0">
              <a:buNone/>
            </a:pPr>
            <a:r>
              <a:rPr lang="en-US" dirty="0"/>
              <a:t>  </a:t>
            </a:r>
            <a:r>
              <a:rPr lang="en-US" dirty="0" err="1"/>
              <a:t>Serial.println</a:t>
            </a:r>
            <a:r>
              <a:rPr lang="en-US" dirty="0"/>
              <a:t>("");</a:t>
            </a:r>
          </a:p>
          <a:p>
            <a:pPr marL="0" indent="0">
              <a:buNone/>
            </a:pPr>
            <a:r>
              <a:rPr lang="en-US" dirty="0"/>
              <a:t>}</a:t>
            </a:r>
          </a:p>
          <a:p>
            <a:pPr marL="0" indent="0">
              <a:buNone/>
            </a:pPr>
            <a:endParaRPr lang="en-US" dirty="0"/>
          </a:p>
          <a:p>
            <a:pPr marL="0" indent="0">
              <a:buNone/>
            </a:pPr>
            <a:endParaRPr lang="en-US" dirty="0"/>
          </a:p>
          <a:p>
            <a:pPr marL="0" indent="0">
              <a:buNone/>
            </a:pPr>
            <a:r>
              <a:rPr lang="en-US" dirty="0"/>
              <a:t>/////////////////////////////////////////////////////</a:t>
            </a:r>
          </a:p>
          <a:p>
            <a:pPr marL="0" indent="0">
              <a:buNone/>
            </a:pPr>
            <a:r>
              <a:rPr lang="en-US" dirty="0"/>
              <a:t>void setup()</a:t>
            </a:r>
          </a:p>
          <a:p>
            <a:pPr marL="0" indent="0">
              <a:buNone/>
            </a:pPr>
            <a:r>
              <a:rPr lang="en-US" dirty="0"/>
              <a:t>{ </a:t>
            </a:r>
            <a:r>
              <a:rPr lang="en-US" dirty="0" err="1"/>
              <a:t>pinMode</a:t>
            </a:r>
            <a:r>
              <a:rPr lang="en-US" dirty="0"/>
              <a:t>(RELAY_PIN, OUTPUT);</a:t>
            </a:r>
          </a:p>
          <a:p>
            <a:pPr marL="0" indent="0">
              <a:buNone/>
            </a:pPr>
            <a:r>
              <a:rPr lang="en-US" dirty="0"/>
              <a:t>  </a:t>
            </a:r>
            <a:r>
              <a:rPr lang="en-US" dirty="0" err="1"/>
              <a:t>pinMode</a:t>
            </a:r>
            <a:r>
              <a:rPr lang="en-US" dirty="0"/>
              <a:t>(13, OUTPUT);</a:t>
            </a:r>
          </a:p>
          <a:p>
            <a:pPr marL="0" indent="0">
              <a:buNone/>
            </a:pPr>
            <a:r>
              <a:rPr lang="en-US" dirty="0"/>
              <a:t>  </a:t>
            </a:r>
            <a:r>
              <a:rPr lang="en-US" dirty="0" err="1"/>
              <a:t>Serial.begin</a:t>
            </a:r>
            <a:r>
              <a:rPr lang="en-US" dirty="0"/>
              <a:t>(9600);</a:t>
            </a:r>
          </a:p>
          <a:p>
            <a:pPr marL="0" indent="0">
              <a:buNone/>
            </a:pPr>
            <a:r>
              <a:rPr lang="en-US" dirty="0"/>
              <a:t>  </a:t>
            </a:r>
            <a:r>
              <a:rPr lang="en-US" dirty="0" err="1"/>
              <a:t>irrecv.enableIRIn</a:t>
            </a:r>
            <a:r>
              <a:rPr lang="en-US" dirty="0"/>
              <a:t>(); // Start the receiver</a:t>
            </a:r>
          </a:p>
          <a:p>
            <a:pPr marL="0" indent="0">
              <a:buNone/>
            </a:pPr>
            <a:r>
              <a:rPr lang="en-US" dirty="0"/>
              <a:t>  //Servo1.attach(</a:t>
            </a:r>
            <a:r>
              <a:rPr lang="en-US" dirty="0" err="1"/>
              <a:t>servoPin</a:t>
            </a:r>
            <a:r>
              <a:rPr lang="en-US" dirty="0"/>
              <a:t>);</a:t>
            </a:r>
          </a:p>
          <a:p>
            <a:pPr marL="0" indent="0">
              <a:buNone/>
            </a:pPr>
            <a:r>
              <a:rPr lang="en-US" dirty="0"/>
              <a:t>  Servo1.detach(); //turn off first to avoid jitter due to the </a:t>
            </a:r>
            <a:r>
              <a:rPr lang="en-US" dirty="0" err="1"/>
              <a:t>irrecv</a:t>
            </a:r>
            <a:r>
              <a:rPr lang="en-US" dirty="0"/>
              <a:t> library</a:t>
            </a:r>
          </a:p>
          <a:p>
            <a:pPr marL="0" indent="0">
              <a:buNone/>
            </a:pPr>
            <a:r>
              <a:rPr lang="en-US" dirty="0"/>
              <a:t>}</a:t>
            </a:r>
          </a:p>
          <a:p>
            <a:pPr marL="0" indent="0">
              <a:buNone/>
            </a:pPr>
            <a:r>
              <a:rPr lang="en-US" dirty="0" err="1"/>
              <a:t>int</a:t>
            </a:r>
            <a:r>
              <a:rPr lang="en-US" dirty="0"/>
              <a:t> on = 0;</a:t>
            </a:r>
          </a:p>
          <a:p>
            <a:pPr marL="0" indent="0">
              <a:buNone/>
            </a:pPr>
            <a:r>
              <a:rPr lang="en-US" dirty="0"/>
              <a:t>unsigned long last = </a:t>
            </a:r>
            <a:r>
              <a:rPr lang="en-US" dirty="0" err="1"/>
              <a:t>millis</a:t>
            </a:r>
            <a:r>
              <a:rPr lang="en-US" dirty="0"/>
              <a:t>();</a:t>
            </a:r>
          </a:p>
          <a:p>
            <a:pPr marL="0" indent="0">
              <a:buNone/>
            </a:pPr>
            <a:r>
              <a:rPr lang="en-US" dirty="0"/>
              <a:t>/////////////////////////////////////////////////////</a:t>
            </a:r>
          </a:p>
          <a:p>
            <a:pPr marL="0" indent="0">
              <a:buNone/>
            </a:pPr>
            <a:r>
              <a:rPr lang="en-US" dirty="0"/>
              <a:t>void loop() {</a:t>
            </a:r>
          </a:p>
          <a:p>
            <a:pPr marL="0" indent="0">
              <a:buNone/>
            </a:pPr>
            <a:r>
              <a:rPr lang="en-US" dirty="0"/>
              <a:t>  if (</a:t>
            </a:r>
            <a:r>
              <a:rPr lang="en-US" dirty="0" err="1"/>
              <a:t>irrecv.decode</a:t>
            </a:r>
            <a:r>
              <a:rPr lang="en-US" dirty="0"/>
              <a:t>(&amp;results)) {</a:t>
            </a:r>
          </a:p>
          <a:p>
            <a:pPr marL="0" indent="0">
              <a:buNone/>
            </a:pPr>
            <a:r>
              <a:rPr lang="en-US" dirty="0"/>
              <a:t>    // If it's been at least 1/4 second since the last</a:t>
            </a:r>
          </a:p>
          <a:p>
            <a:pPr marL="0" indent="0">
              <a:buNone/>
            </a:pPr>
            <a:r>
              <a:rPr lang="en-US" dirty="0"/>
              <a:t>    // IR received, toggle the relay</a:t>
            </a:r>
          </a:p>
          <a:p>
            <a:pPr marL="0" indent="0">
              <a:buNone/>
            </a:pPr>
            <a:r>
              <a:rPr lang="en-US" dirty="0"/>
              <a:t>    if (</a:t>
            </a:r>
            <a:r>
              <a:rPr lang="en-US" dirty="0" err="1"/>
              <a:t>millis</a:t>
            </a:r>
            <a:r>
              <a:rPr lang="en-US" dirty="0"/>
              <a:t>() - last &gt; REC_DELAY)</a:t>
            </a:r>
          </a:p>
          <a:p>
            <a:pPr marL="0" indent="0">
              <a:buNone/>
            </a:pPr>
            <a:r>
              <a:rPr lang="en-US" dirty="0"/>
              <a:t>    {</a:t>
            </a:r>
          </a:p>
          <a:p>
            <a:pPr marL="0" indent="0">
              <a:buNone/>
            </a:pPr>
            <a:r>
              <a:rPr lang="en-US" dirty="0"/>
              <a:t>      on = !on;</a:t>
            </a:r>
          </a:p>
          <a:p>
            <a:pPr marL="0" indent="0">
              <a:buNone/>
            </a:pPr>
            <a:r>
              <a:rPr lang="en-US" dirty="0"/>
              <a:t>      //</a:t>
            </a:r>
            <a:r>
              <a:rPr lang="en-US" dirty="0" err="1"/>
              <a:t>digitalWrite</a:t>
            </a:r>
            <a:r>
              <a:rPr lang="en-US" dirty="0"/>
              <a:t>(RELAY_PIN, on ? HIGH : LOW);</a:t>
            </a:r>
          </a:p>
          <a:p>
            <a:pPr marL="0" indent="0">
              <a:buNone/>
            </a:pPr>
            <a:r>
              <a:rPr lang="en-US" dirty="0"/>
              <a:t>      //</a:t>
            </a:r>
            <a:r>
              <a:rPr lang="en-US" dirty="0" err="1"/>
              <a:t>digitalWrite</a:t>
            </a:r>
            <a:r>
              <a:rPr lang="en-US" dirty="0"/>
              <a:t>(13, on ? HIGH : LOW);</a:t>
            </a:r>
          </a:p>
          <a:p>
            <a:pPr marL="0" indent="0">
              <a:buNone/>
            </a:pPr>
            <a:endParaRPr lang="en-US" dirty="0"/>
          </a:p>
          <a:p>
            <a:pPr marL="0" indent="0">
              <a:buNone/>
            </a:pPr>
            <a:r>
              <a:rPr lang="en-US" dirty="0"/>
              <a:t>      dump(&amp;results); // this is to send the </a:t>
            </a:r>
            <a:r>
              <a:rPr lang="en-US" dirty="0" err="1"/>
              <a:t>recived</a:t>
            </a:r>
            <a:r>
              <a:rPr lang="en-US" dirty="0"/>
              <a:t> code to the TV</a:t>
            </a:r>
          </a:p>
          <a:p>
            <a:pPr marL="0" indent="0">
              <a:buNone/>
            </a:pPr>
            <a:r>
              <a:rPr lang="en-US" dirty="0"/>
              <a:t>    }</a:t>
            </a:r>
          </a:p>
          <a:p>
            <a:pPr marL="0" indent="0">
              <a:buNone/>
            </a:pPr>
            <a:r>
              <a:rPr lang="en-US" dirty="0"/>
              <a:t>    last = </a:t>
            </a:r>
            <a:r>
              <a:rPr lang="en-US" dirty="0" err="1"/>
              <a:t>millis</a:t>
            </a:r>
            <a:r>
              <a:rPr lang="en-US" dirty="0"/>
              <a:t>();</a:t>
            </a:r>
          </a:p>
          <a:p>
            <a:pPr marL="0" indent="0">
              <a:buNone/>
            </a:pPr>
            <a:r>
              <a:rPr lang="en-US" dirty="0"/>
              <a:t>    </a:t>
            </a:r>
            <a:r>
              <a:rPr lang="en-US" dirty="0" err="1"/>
              <a:t>irrecv.resume</a:t>
            </a:r>
            <a:r>
              <a:rPr lang="en-US" dirty="0"/>
              <a:t>(); // Receive the next value</a:t>
            </a:r>
          </a:p>
          <a:p>
            <a:pPr marL="0" indent="0">
              <a:buNone/>
            </a:pPr>
            <a:r>
              <a:rPr lang="en-US" dirty="0"/>
              <a:t>  }</a:t>
            </a:r>
          </a:p>
          <a:p>
            <a:pPr marL="0" indent="0">
              <a:buNone/>
            </a:pPr>
            <a:r>
              <a:rPr lang="en-US" dirty="0"/>
              <a:t>  if (</a:t>
            </a:r>
            <a:r>
              <a:rPr lang="en-US" dirty="0" err="1"/>
              <a:t>digitalRead</a:t>
            </a:r>
            <a:r>
              <a:rPr lang="en-US" dirty="0"/>
              <a:t>(</a:t>
            </a:r>
            <a:r>
              <a:rPr lang="en-US" dirty="0" err="1"/>
              <a:t>one_step_button</a:t>
            </a:r>
            <a:r>
              <a:rPr lang="en-US" dirty="0"/>
              <a:t>) == LOW)</a:t>
            </a:r>
          </a:p>
          <a:p>
            <a:pPr marL="0" indent="0">
              <a:buNone/>
            </a:pPr>
            <a:r>
              <a:rPr lang="en-US" dirty="0"/>
              <a:t>  { turn_servo1();</a:t>
            </a:r>
          </a:p>
          <a:p>
            <a:pPr marL="0" indent="0">
              <a:buNone/>
            </a:pPr>
            <a:r>
              <a:rPr lang="en-US" dirty="0"/>
              <a:t>  }</a:t>
            </a:r>
          </a:p>
          <a:p>
            <a:pPr marL="0" indent="0">
              <a:buNone/>
            </a:pPr>
            <a:endParaRPr lang="en-US" dirty="0"/>
          </a:p>
          <a:p>
            <a:pPr marL="0" indent="0">
              <a:buNone/>
            </a:pPr>
            <a:r>
              <a:rPr lang="en-US" dirty="0"/>
              <a:t>}</a:t>
            </a:r>
          </a:p>
          <a:p>
            <a:pPr marL="0" indent="0">
              <a:buNone/>
            </a:pPr>
            <a:endParaRPr lang="en-US" dirty="0"/>
          </a:p>
          <a:p>
            <a:pPr marL="0" indent="0">
              <a:buNone/>
            </a:pPr>
            <a:r>
              <a:rPr lang="en-US" dirty="0"/>
              <a:t>void turn_servo1() {</a:t>
            </a:r>
          </a:p>
          <a:p>
            <a:pPr marL="0" indent="0">
              <a:buNone/>
            </a:pPr>
            <a:r>
              <a:rPr lang="en-US" dirty="0"/>
              <a:t>  </a:t>
            </a:r>
            <a:r>
              <a:rPr lang="en-US" dirty="0" err="1"/>
              <a:t>int</a:t>
            </a:r>
            <a:r>
              <a:rPr lang="en-US" dirty="0"/>
              <a:t> </a:t>
            </a:r>
            <a:r>
              <a:rPr lang="en-US" dirty="0" err="1"/>
              <a:t>delay_step</a:t>
            </a:r>
            <a:r>
              <a:rPr lang="en-US" dirty="0"/>
              <a:t> = 3;</a:t>
            </a:r>
          </a:p>
          <a:p>
            <a:pPr marL="0" indent="0">
              <a:buNone/>
            </a:pPr>
            <a:r>
              <a:rPr lang="en-US" dirty="0"/>
              <a:t>  Servo1.attach(</a:t>
            </a:r>
            <a:r>
              <a:rPr lang="en-US" dirty="0" err="1"/>
              <a:t>servoPin</a:t>
            </a:r>
            <a:r>
              <a:rPr lang="en-US" dirty="0"/>
              <a:t>); // turn on servo</a:t>
            </a:r>
          </a:p>
          <a:p>
            <a:pPr marL="0" indent="0">
              <a:buNone/>
            </a:pPr>
            <a:r>
              <a:rPr lang="en-US" dirty="0"/>
              <a:t>  for (</a:t>
            </a:r>
            <a:r>
              <a:rPr lang="en-US" dirty="0" err="1"/>
              <a:t>int</a:t>
            </a:r>
            <a:r>
              <a:rPr lang="en-US" dirty="0"/>
              <a:t> t = 0; t &lt; 180; t++)</a:t>
            </a:r>
          </a:p>
          <a:p>
            <a:pPr marL="0" indent="0">
              <a:buNone/>
            </a:pPr>
            <a:r>
              <a:rPr lang="en-US" dirty="0"/>
              <a:t>  {</a:t>
            </a:r>
          </a:p>
          <a:p>
            <a:pPr marL="0" indent="0">
              <a:buNone/>
            </a:pPr>
            <a:r>
              <a:rPr lang="en-US" dirty="0"/>
              <a:t>    Servo1.write(t);    delay(</a:t>
            </a:r>
            <a:r>
              <a:rPr lang="en-US" dirty="0" err="1"/>
              <a:t>delay_step</a:t>
            </a:r>
            <a:r>
              <a:rPr lang="en-US" dirty="0"/>
              <a:t>);</a:t>
            </a:r>
          </a:p>
          <a:p>
            <a:pPr marL="0" indent="0">
              <a:buNone/>
            </a:pPr>
            <a:r>
              <a:rPr lang="en-US" dirty="0"/>
              <a:t>  }</a:t>
            </a:r>
          </a:p>
          <a:p>
            <a:pPr marL="0" indent="0">
              <a:buNone/>
            </a:pPr>
            <a:r>
              <a:rPr lang="en-US" dirty="0"/>
              <a:t>  for (</a:t>
            </a:r>
            <a:r>
              <a:rPr lang="en-US" dirty="0" err="1"/>
              <a:t>int</a:t>
            </a:r>
            <a:r>
              <a:rPr lang="en-US" dirty="0"/>
              <a:t> t = 180 - 1; t &gt; 0; t--)</a:t>
            </a:r>
          </a:p>
          <a:p>
            <a:pPr marL="0" indent="0">
              <a:buNone/>
            </a:pPr>
            <a:r>
              <a:rPr lang="en-US" dirty="0"/>
              <a:t>  {</a:t>
            </a:r>
          </a:p>
          <a:p>
            <a:pPr marL="0" indent="0">
              <a:buNone/>
            </a:pPr>
            <a:r>
              <a:rPr lang="en-US" dirty="0"/>
              <a:t>    Servo1.write(t);    delay(</a:t>
            </a:r>
            <a:r>
              <a:rPr lang="en-US" dirty="0" err="1"/>
              <a:t>delay_step</a:t>
            </a:r>
            <a:r>
              <a:rPr lang="en-US" dirty="0"/>
              <a:t>);</a:t>
            </a:r>
          </a:p>
          <a:p>
            <a:pPr marL="0" indent="0">
              <a:buNone/>
            </a:pPr>
            <a:r>
              <a:rPr lang="en-US" dirty="0"/>
              <a:t>  }</a:t>
            </a:r>
          </a:p>
          <a:p>
            <a:pPr marL="0" indent="0">
              <a:buNone/>
            </a:pPr>
            <a:r>
              <a:rPr lang="en-US" dirty="0"/>
              <a:t>  Servo1.detach();// turn off servo</a:t>
            </a:r>
          </a:p>
          <a:p>
            <a:pPr marL="0" indent="0">
              <a:buNone/>
            </a:pPr>
            <a:r>
              <a:rPr lang="en-US" dirty="0"/>
              <a:t>}</a:t>
            </a:r>
          </a:p>
          <a:p>
            <a:pPr marL="0" indent="0">
              <a:buNone/>
            </a:pPr>
            <a:endParaRPr lang="en-US" dirty="0"/>
          </a:p>
          <a:p>
            <a:pPr marL="0" indent="0">
              <a:buNone/>
            </a:pPr>
            <a:r>
              <a:rPr lang="en-US" dirty="0"/>
              <a:t>//alternative method , not used</a:t>
            </a:r>
          </a:p>
          <a:p>
            <a:pPr marL="0" indent="0">
              <a:buNone/>
            </a:pPr>
            <a:r>
              <a:rPr lang="en-US" dirty="0"/>
              <a:t>void turn_servo2() {</a:t>
            </a:r>
          </a:p>
          <a:p>
            <a:pPr marL="0" indent="0">
              <a:buNone/>
            </a:pPr>
            <a:r>
              <a:rPr lang="en-US" dirty="0"/>
              <a:t>  </a:t>
            </a:r>
            <a:r>
              <a:rPr lang="en-US" dirty="0" err="1"/>
              <a:t>int</a:t>
            </a:r>
            <a:r>
              <a:rPr lang="en-US" dirty="0"/>
              <a:t> </a:t>
            </a:r>
            <a:r>
              <a:rPr lang="en-US" dirty="0" err="1"/>
              <a:t>delay_step</a:t>
            </a:r>
            <a:r>
              <a:rPr lang="en-US" dirty="0"/>
              <a:t> = 150;</a:t>
            </a:r>
          </a:p>
          <a:p>
            <a:pPr marL="0" indent="0">
              <a:buNone/>
            </a:pPr>
            <a:r>
              <a:rPr lang="en-US" dirty="0"/>
              <a:t>  Servo1.attach(</a:t>
            </a:r>
            <a:r>
              <a:rPr lang="en-US" dirty="0" err="1"/>
              <a:t>servoPin</a:t>
            </a:r>
            <a:r>
              <a:rPr lang="en-US" dirty="0"/>
              <a:t>); // turn on servo</a:t>
            </a:r>
          </a:p>
          <a:p>
            <a:pPr marL="0" indent="0">
              <a:buNone/>
            </a:pPr>
            <a:endParaRPr lang="en-US" dirty="0"/>
          </a:p>
          <a:p>
            <a:pPr marL="0" indent="0">
              <a:buNone/>
            </a:pPr>
            <a:r>
              <a:rPr lang="en-US" dirty="0"/>
              <a:t>  Servo1.write(0);//------------</a:t>
            </a:r>
          </a:p>
          <a:p>
            <a:pPr marL="0" indent="0">
              <a:buNone/>
            </a:pPr>
            <a:r>
              <a:rPr lang="en-US" dirty="0"/>
              <a:t>  delay(</a:t>
            </a:r>
            <a:r>
              <a:rPr lang="en-US" dirty="0" err="1"/>
              <a:t>delay_step</a:t>
            </a:r>
            <a:r>
              <a:rPr lang="en-US" dirty="0"/>
              <a:t>);</a:t>
            </a:r>
          </a:p>
          <a:p>
            <a:pPr marL="0" indent="0">
              <a:buNone/>
            </a:pPr>
            <a:r>
              <a:rPr lang="en-US" dirty="0"/>
              <a:t>  Servo1.write(90);//------------</a:t>
            </a:r>
          </a:p>
          <a:p>
            <a:pPr marL="0" indent="0">
              <a:buNone/>
            </a:pPr>
            <a:r>
              <a:rPr lang="en-US" dirty="0"/>
              <a:t>  delay(</a:t>
            </a:r>
            <a:r>
              <a:rPr lang="en-US" dirty="0" err="1"/>
              <a:t>delay_step</a:t>
            </a:r>
            <a:r>
              <a:rPr lang="en-US" dirty="0"/>
              <a:t>);</a:t>
            </a:r>
          </a:p>
          <a:p>
            <a:pPr marL="0" indent="0">
              <a:buNone/>
            </a:pPr>
            <a:r>
              <a:rPr lang="en-US" dirty="0"/>
              <a:t>  Servo1.write(180);//------------</a:t>
            </a:r>
          </a:p>
          <a:p>
            <a:pPr marL="0" indent="0">
              <a:buNone/>
            </a:pPr>
            <a:r>
              <a:rPr lang="en-US" dirty="0"/>
              <a:t>  delay(</a:t>
            </a:r>
            <a:r>
              <a:rPr lang="en-US" dirty="0" err="1"/>
              <a:t>delay_step</a:t>
            </a:r>
            <a:r>
              <a:rPr lang="en-US" dirty="0"/>
              <a:t>);</a:t>
            </a:r>
          </a:p>
          <a:p>
            <a:pPr marL="0" indent="0">
              <a:buNone/>
            </a:pPr>
            <a:r>
              <a:rPr lang="en-US" dirty="0"/>
              <a:t>  Servo1.write(90);//------------</a:t>
            </a:r>
          </a:p>
          <a:p>
            <a:pPr marL="0" indent="0">
              <a:buNone/>
            </a:pPr>
            <a:r>
              <a:rPr lang="en-US" dirty="0"/>
              <a:t>  delay(</a:t>
            </a:r>
            <a:r>
              <a:rPr lang="en-US" dirty="0" err="1"/>
              <a:t>delay_step</a:t>
            </a:r>
            <a:r>
              <a:rPr lang="en-US" dirty="0"/>
              <a:t>);</a:t>
            </a:r>
          </a:p>
          <a:p>
            <a:pPr marL="0" indent="0">
              <a:buNone/>
            </a:pPr>
            <a:r>
              <a:rPr lang="en-US" dirty="0"/>
              <a:t>  Servo1.write(0);//------------</a:t>
            </a:r>
          </a:p>
          <a:p>
            <a:pPr marL="0" indent="0">
              <a:buNone/>
            </a:pPr>
            <a:endParaRPr lang="en-US" dirty="0"/>
          </a:p>
          <a:p>
            <a:pPr marL="0" indent="0">
              <a:buNone/>
            </a:pPr>
            <a:r>
              <a:rPr lang="en-US" dirty="0"/>
              <a:t>  delay(</a:t>
            </a:r>
            <a:r>
              <a:rPr lang="en-US" dirty="0" err="1"/>
              <a:t>delay_step</a:t>
            </a:r>
            <a:r>
              <a:rPr lang="en-US" dirty="0"/>
              <a:t>);</a:t>
            </a:r>
          </a:p>
          <a:p>
            <a:pPr marL="0" indent="0">
              <a:buNone/>
            </a:pPr>
            <a:r>
              <a:rPr lang="en-US" dirty="0"/>
              <a:t>  Servo1.detach();// turn off servo</a:t>
            </a:r>
          </a:p>
          <a:p>
            <a:pPr marL="0" indent="0">
              <a:buNone/>
            </a:pPr>
            <a:r>
              <a:rPr lang="en-US"/>
              <a:t>}</a:t>
            </a:r>
            <a:endParaRPr lang="en-US" dirty="0"/>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94</a:t>
            </a:fld>
            <a:endParaRPr lang="en-US"/>
          </a:p>
        </p:txBody>
      </p:sp>
      <p:pic>
        <p:nvPicPr>
          <p:cNvPr id="6" name="Picture 5"/>
          <p:cNvPicPr>
            <a:picLocks noChangeAspect="1"/>
          </p:cNvPicPr>
          <p:nvPr/>
        </p:nvPicPr>
        <p:blipFill>
          <a:blip r:embed="rId4"/>
          <a:stretch>
            <a:fillRect/>
          </a:stretch>
        </p:blipFill>
        <p:spPr>
          <a:xfrm>
            <a:off x="7467552" y="1182585"/>
            <a:ext cx="1205100" cy="980200"/>
          </a:xfrm>
          <a:prstGeom prst="rect">
            <a:avLst/>
          </a:prstGeom>
        </p:spPr>
      </p:pic>
      <p:sp>
        <p:nvSpPr>
          <p:cNvPr id="7" name="Slide Number Placeholder 5"/>
          <p:cNvSpPr txBox="1">
            <a:spLocks/>
          </p:cNvSpPr>
          <p:nvPr/>
        </p:nvSpPr>
        <p:spPr>
          <a:xfrm>
            <a:off x="6500980" y="632990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94</a:t>
            </a:fld>
            <a:endParaRPr lang="en-US" dirty="0"/>
          </a:p>
        </p:txBody>
      </p:sp>
      <p:sp>
        <p:nvSpPr>
          <p:cNvPr id="9" name="TextBox 8"/>
          <p:cNvSpPr txBox="1"/>
          <p:nvPr/>
        </p:nvSpPr>
        <p:spPr>
          <a:xfrm>
            <a:off x="4615180" y="2542019"/>
            <a:ext cx="1425043" cy="3139321"/>
          </a:xfrm>
          <a:prstGeom prst="rect">
            <a:avLst/>
          </a:prstGeom>
          <a:noFill/>
          <a:ln>
            <a:solidFill>
              <a:schemeClr val="accent1"/>
            </a:solidFill>
          </a:ln>
        </p:spPr>
        <p:txBody>
          <a:bodyPr wrap="square" rtlCol="0">
            <a:spAutoFit/>
          </a:bodyPr>
          <a:lstStyle/>
          <a:p>
            <a:r>
              <a:rPr lang="en-US" dirty="0"/>
              <a:t>Arduino </a:t>
            </a:r>
          </a:p>
          <a:p>
            <a:r>
              <a:rPr lang="en-US" dirty="0"/>
              <a:t>Uno, or</a:t>
            </a:r>
          </a:p>
          <a:p>
            <a:r>
              <a:rPr lang="en-US" dirty="0"/>
              <a:t>Arduino-Nano</a:t>
            </a:r>
          </a:p>
          <a:p>
            <a:r>
              <a:rPr lang="en-US" dirty="0"/>
              <a:t>Processor:ATmega328</a:t>
            </a:r>
          </a:p>
          <a:p>
            <a:r>
              <a:rPr lang="en-US" dirty="0"/>
              <a:t>(choose old bootloader)</a:t>
            </a:r>
          </a:p>
          <a:p>
            <a:endParaRPr lang="en-US" dirty="0"/>
          </a:p>
          <a:p>
            <a:endParaRPr lang="en-US" dirty="0"/>
          </a:p>
          <a:p>
            <a:endParaRPr lang="en-US" dirty="0"/>
          </a:p>
        </p:txBody>
      </p:sp>
      <p:sp>
        <p:nvSpPr>
          <p:cNvPr id="11" name="TextBox 10"/>
          <p:cNvSpPr txBox="1"/>
          <p:nvPr/>
        </p:nvSpPr>
        <p:spPr>
          <a:xfrm>
            <a:off x="4946663" y="3354963"/>
            <a:ext cx="184731" cy="646331"/>
          </a:xfrm>
          <a:prstGeom prst="rect">
            <a:avLst/>
          </a:prstGeom>
          <a:noFill/>
        </p:spPr>
        <p:txBody>
          <a:bodyPr wrap="none" rtlCol="0">
            <a:spAutoFit/>
          </a:bodyPr>
          <a:lstStyle/>
          <a:p>
            <a:endParaRPr lang="en-US" dirty="0"/>
          </a:p>
          <a:p>
            <a:endParaRPr lang="en-US" dirty="0"/>
          </a:p>
        </p:txBody>
      </p:sp>
      <p:sp>
        <p:nvSpPr>
          <p:cNvPr id="12" name="Freeform 11"/>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cxnSp>
        <p:nvCxnSpPr>
          <p:cNvPr id="15" name="Straight Arrow Connector 14"/>
          <p:cNvCxnSpPr/>
          <p:nvPr/>
        </p:nvCxnSpPr>
        <p:spPr>
          <a:xfrm flipH="1" flipV="1">
            <a:off x="7107573" y="2622205"/>
            <a:ext cx="947530" cy="510611"/>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93930" y="2285514"/>
            <a:ext cx="1398140" cy="369332"/>
          </a:xfrm>
          <a:prstGeom prst="rect">
            <a:avLst/>
          </a:prstGeom>
          <a:noFill/>
        </p:spPr>
        <p:txBody>
          <a:bodyPr wrap="none" rtlCol="0">
            <a:spAutoFit/>
          </a:bodyPr>
          <a:lstStyle/>
          <a:p>
            <a:r>
              <a:rPr lang="en-US" dirty="0"/>
              <a:t>Infrared light</a:t>
            </a:r>
          </a:p>
        </p:txBody>
      </p:sp>
      <p:sp>
        <p:nvSpPr>
          <p:cNvPr id="17" name="TextBox 16"/>
          <p:cNvSpPr txBox="1"/>
          <p:nvPr/>
        </p:nvSpPr>
        <p:spPr>
          <a:xfrm>
            <a:off x="6530875" y="6173189"/>
            <a:ext cx="2413435" cy="369332"/>
          </a:xfrm>
          <a:prstGeom prst="rect">
            <a:avLst/>
          </a:prstGeom>
          <a:noFill/>
        </p:spPr>
        <p:txBody>
          <a:bodyPr wrap="square" rtlCol="0">
            <a:spAutoFit/>
          </a:bodyPr>
          <a:lstStyle/>
          <a:p>
            <a:r>
              <a:rPr lang="en-US" dirty="0"/>
              <a:t>TV Remote Controller</a:t>
            </a:r>
          </a:p>
        </p:txBody>
      </p:sp>
      <p:sp>
        <p:nvSpPr>
          <p:cNvPr id="18" name="Freeform 17"/>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085662" y="4828244"/>
            <a:ext cx="942502" cy="1477328"/>
          </a:xfrm>
          <a:prstGeom prst="rect">
            <a:avLst/>
          </a:prstGeom>
          <a:noFill/>
        </p:spPr>
        <p:txBody>
          <a:bodyPr wrap="none" rtlCol="0">
            <a:spAutoFit/>
          </a:bodyPr>
          <a:lstStyle/>
          <a:p>
            <a:r>
              <a:rPr lang="en-US" dirty="0"/>
              <a:t>   Pin11</a:t>
            </a:r>
          </a:p>
          <a:p>
            <a:r>
              <a:rPr lang="en-US" dirty="0"/>
              <a:t>    GND</a:t>
            </a:r>
          </a:p>
          <a:p>
            <a:r>
              <a:rPr lang="en-US" dirty="0" err="1"/>
              <a:t>Vcc</a:t>
            </a:r>
            <a:r>
              <a:rPr lang="en-US" dirty="0"/>
              <a:t> (5V)</a:t>
            </a:r>
          </a:p>
          <a:p>
            <a:endParaRPr lang="en-US" dirty="0"/>
          </a:p>
          <a:p>
            <a:endParaRPr lang="en-US" dirty="0"/>
          </a:p>
        </p:txBody>
      </p:sp>
      <p:sp>
        <p:nvSpPr>
          <p:cNvPr id="21" name="TextBox 20"/>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22" name="TextBox 21"/>
          <p:cNvSpPr txBox="1"/>
          <p:nvPr/>
        </p:nvSpPr>
        <p:spPr>
          <a:xfrm>
            <a:off x="7003253" y="181906"/>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23" name="Straight Arrow Connector 22"/>
          <p:cNvCxnSpPr/>
          <p:nvPr/>
        </p:nvCxnSpPr>
        <p:spPr>
          <a:xfrm flipH="1" flipV="1">
            <a:off x="7376088" y="1197281"/>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666675" y="1110494"/>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865798" y="1113540"/>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41132" y="718206"/>
            <a:ext cx="1452257" cy="369332"/>
          </a:xfrm>
          <a:prstGeom prst="rect">
            <a:avLst/>
          </a:prstGeom>
          <a:noFill/>
        </p:spPr>
        <p:txBody>
          <a:bodyPr wrap="none" rtlCol="0">
            <a:spAutoFit/>
          </a:bodyPr>
          <a:lstStyle/>
          <a:p>
            <a:r>
              <a:rPr lang="en-US" dirty="0"/>
              <a:t>Out </a:t>
            </a:r>
            <a:r>
              <a:rPr lang="en-US" dirty="0" err="1"/>
              <a:t>Vcc</a:t>
            </a:r>
            <a:r>
              <a:rPr lang="en-US" dirty="0"/>
              <a:t>, GND</a:t>
            </a:r>
          </a:p>
        </p:txBody>
      </p:sp>
      <p:pic>
        <p:nvPicPr>
          <p:cNvPr id="28" name="Picture 27"/>
          <p:cNvPicPr>
            <a:picLocks noChangeAspect="1"/>
          </p:cNvPicPr>
          <p:nvPr/>
        </p:nvPicPr>
        <p:blipFill>
          <a:blip r:embed="rId5"/>
          <a:stretch>
            <a:fillRect/>
          </a:stretch>
        </p:blipFill>
        <p:spPr>
          <a:xfrm>
            <a:off x="7687713" y="3159264"/>
            <a:ext cx="805675" cy="2725138"/>
          </a:xfrm>
          <a:prstGeom prst="rect">
            <a:avLst/>
          </a:prstGeom>
        </p:spPr>
      </p:pic>
      <p:sp>
        <p:nvSpPr>
          <p:cNvPr id="29" name="Oval 28"/>
          <p:cNvSpPr/>
          <p:nvPr/>
        </p:nvSpPr>
        <p:spPr>
          <a:xfrm>
            <a:off x="7593930" y="4828244"/>
            <a:ext cx="331239" cy="258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7165240" y="5001525"/>
            <a:ext cx="428690" cy="88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667017" y="5796730"/>
            <a:ext cx="1828642" cy="369332"/>
          </a:xfrm>
          <a:prstGeom prst="rect">
            <a:avLst/>
          </a:prstGeom>
          <a:noFill/>
        </p:spPr>
        <p:txBody>
          <a:bodyPr wrap="none" rtlCol="0">
            <a:spAutoFit/>
          </a:bodyPr>
          <a:lstStyle/>
          <a:p>
            <a:r>
              <a:rPr lang="en-US" dirty="0"/>
              <a:t>LG_RED_BUTTON</a:t>
            </a:r>
          </a:p>
        </p:txBody>
      </p:sp>
      <p:cxnSp>
        <p:nvCxnSpPr>
          <p:cNvPr id="35" name="Straight Arrow Connector 34"/>
          <p:cNvCxnSpPr/>
          <p:nvPr/>
        </p:nvCxnSpPr>
        <p:spPr>
          <a:xfrm flipH="1">
            <a:off x="3963734" y="5238573"/>
            <a:ext cx="630158" cy="4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6505575" y="1209675"/>
            <a:ext cx="914400" cy="2857500"/>
          </a:xfrm>
          <a:custGeom>
            <a:avLst/>
            <a:gdLst>
              <a:gd name="connsiteX0" fmla="*/ 914400 w 914400"/>
              <a:gd name="connsiteY0" fmla="*/ 0 h 2857500"/>
              <a:gd name="connsiteX1" fmla="*/ 9525 w 914400"/>
              <a:gd name="connsiteY1" fmla="*/ 0 h 2857500"/>
              <a:gd name="connsiteX2" fmla="*/ 0 w 914400"/>
              <a:gd name="connsiteY2" fmla="*/ 2857500 h 2857500"/>
            </a:gdLst>
            <a:ahLst/>
            <a:cxnLst>
              <a:cxn ang="0">
                <a:pos x="connsiteX0" y="connsiteY0"/>
              </a:cxn>
              <a:cxn ang="0">
                <a:pos x="connsiteX1" y="connsiteY1"/>
              </a:cxn>
              <a:cxn ang="0">
                <a:pos x="connsiteX2" y="connsiteY2"/>
              </a:cxn>
            </a:cxnLst>
            <a:rect l="l" t="t" r="r" b="b"/>
            <a:pathLst>
              <a:path w="914400" h="2857500">
                <a:moveTo>
                  <a:pt x="914400" y="0"/>
                </a:moveTo>
                <a:lnTo>
                  <a:pt x="9525" y="0"/>
                </a:lnTo>
                <a:lnTo>
                  <a:pt x="0" y="28575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966004" y="5238573"/>
            <a:ext cx="595035" cy="369332"/>
          </a:xfrm>
          <a:prstGeom prst="rect">
            <a:avLst/>
          </a:prstGeom>
          <a:noFill/>
        </p:spPr>
        <p:txBody>
          <a:bodyPr wrap="none" rtlCol="0">
            <a:spAutoFit/>
          </a:bodyPr>
          <a:lstStyle/>
          <a:p>
            <a:r>
              <a:rPr lang="en-US" dirty="0"/>
              <a:t>Pin9</a:t>
            </a:r>
          </a:p>
        </p:txBody>
      </p:sp>
      <p:pic>
        <p:nvPicPr>
          <p:cNvPr id="10" name="Picture 9"/>
          <p:cNvPicPr>
            <a:picLocks noChangeAspect="1"/>
          </p:cNvPicPr>
          <p:nvPr/>
        </p:nvPicPr>
        <p:blipFill>
          <a:blip r:embed="rId6"/>
          <a:stretch>
            <a:fillRect/>
          </a:stretch>
        </p:blipFill>
        <p:spPr>
          <a:xfrm>
            <a:off x="4666398" y="1120973"/>
            <a:ext cx="1274625" cy="1247000"/>
          </a:xfrm>
          <a:prstGeom prst="rect">
            <a:avLst/>
          </a:prstGeom>
        </p:spPr>
      </p:pic>
      <p:sp>
        <p:nvSpPr>
          <p:cNvPr id="8" name="TextBox 7"/>
          <p:cNvSpPr txBox="1"/>
          <p:nvPr/>
        </p:nvSpPr>
        <p:spPr>
          <a:xfrm>
            <a:off x="5481580" y="1559807"/>
            <a:ext cx="595035" cy="369332"/>
          </a:xfrm>
          <a:prstGeom prst="rect">
            <a:avLst/>
          </a:prstGeom>
          <a:noFill/>
        </p:spPr>
        <p:txBody>
          <a:bodyPr wrap="none" rtlCol="0">
            <a:spAutoFit/>
          </a:bodyPr>
          <a:lstStyle/>
          <a:p>
            <a:r>
              <a:rPr lang="en-US" dirty="0"/>
              <a:t>Pin5</a:t>
            </a:r>
          </a:p>
        </p:txBody>
      </p:sp>
      <p:sp>
        <p:nvSpPr>
          <p:cNvPr id="14" name="TextBox 13"/>
          <p:cNvSpPr txBox="1"/>
          <p:nvPr/>
        </p:nvSpPr>
        <p:spPr>
          <a:xfrm>
            <a:off x="2489750" y="5845810"/>
            <a:ext cx="3928156" cy="646331"/>
          </a:xfrm>
          <a:prstGeom prst="rect">
            <a:avLst/>
          </a:prstGeom>
          <a:noFill/>
        </p:spPr>
        <p:txBody>
          <a:bodyPr wrap="square" rtlCol="0">
            <a:spAutoFit/>
          </a:bodyPr>
          <a:lstStyle/>
          <a:p>
            <a:r>
              <a:rPr lang="en-US" dirty="0"/>
              <a:t>The servo motor pulls the string attached to the switch of the fan.</a:t>
            </a:r>
          </a:p>
        </p:txBody>
      </p:sp>
    </p:spTree>
    <p:extLst>
      <p:ext uri="{BB962C8B-B14F-4D97-AF65-F5344CB8AC3E}">
        <p14:creationId xmlns:p14="http://schemas.microsoft.com/office/powerpoint/2010/main" val="37891808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Test 2.27c2 : Upgraded version of 2.27c1 fan control program </a:t>
            </a:r>
            <a:r>
              <a:rPr lang="en-US" sz="2800"/>
              <a:t>(fan200708a.ino) updated</a:t>
            </a:r>
            <a:br>
              <a:rPr lang="en-US" sz="2800" dirty="0"/>
            </a:br>
            <a:r>
              <a:rPr lang="en-US" sz="2800" dirty="0"/>
              <a:t>added line tracker sensor KY-033, the system will automatic reset to 0, before execute a new command</a:t>
            </a:r>
          </a:p>
        </p:txBody>
      </p:sp>
      <p:sp>
        <p:nvSpPr>
          <p:cNvPr id="3" name="Content Placeholder 2"/>
          <p:cNvSpPr>
            <a:spLocks noGrp="1"/>
          </p:cNvSpPr>
          <p:nvPr>
            <p:ph idx="1"/>
          </p:nvPr>
        </p:nvSpPr>
        <p:spPr/>
        <p:txBody>
          <a:bodyPr>
            <a:normAutofit fontScale="25000" lnSpcReduction="20000"/>
          </a:bodyPr>
          <a:lstStyle/>
          <a:p>
            <a:r>
              <a:rPr lang="en-US" dirty="0"/>
              <a:t>//fan200708a.ino //fixed </a:t>
            </a:r>
            <a:r>
              <a:rPr lang="en-US" dirty="0" err="1"/>
              <a:t>on_off_button</a:t>
            </a:r>
            <a:r>
              <a:rPr lang="en-US" dirty="0"/>
              <a:t> bug</a:t>
            </a:r>
          </a:p>
          <a:p>
            <a:r>
              <a:rPr lang="en-US" dirty="0"/>
              <a:t>/* added 1) button 5, toggle fan (off or level2), ver6b, 2020Jun18 updated</a:t>
            </a:r>
          </a:p>
          <a:p>
            <a:r>
              <a:rPr lang="en-US" dirty="0"/>
              <a:t> *  2) added line tracker sensor KY-033, the system will </a:t>
            </a:r>
            <a:r>
              <a:rPr lang="en-US" dirty="0" err="1"/>
              <a:t>atomatic</a:t>
            </a:r>
            <a:r>
              <a:rPr lang="en-US" dirty="0"/>
              <a:t> reset to 0, before execute a new command</a:t>
            </a:r>
          </a:p>
          <a:p>
            <a:r>
              <a:rPr lang="en-US" dirty="0"/>
              <a:t> *  This is to avoid manual </a:t>
            </a:r>
            <a:r>
              <a:rPr lang="en-US" dirty="0" err="1"/>
              <a:t>chnage</a:t>
            </a:r>
            <a:r>
              <a:rPr lang="en-US" dirty="0"/>
              <a:t> of the fan-level that confuse the control. </a:t>
            </a:r>
          </a:p>
          <a:p>
            <a:r>
              <a:rPr lang="en-US" dirty="0"/>
              <a:t> *  It rest the fan to zero first before execute a </a:t>
            </a:r>
            <a:r>
              <a:rPr lang="en-US" dirty="0" err="1"/>
              <a:t>comman</a:t>
            </a:r>
            <a:r>
              <a:rPr lang="en-US" dirty="0"/>
              <a:t> </a:t>
            </a:r>
          </a:p>
          <a:p>
            <a:r>
              <a:rPr lang="en-US" dirty="0"/>
              <a:t> */</a:t>
            </a:r>
          </a:p>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r>
              <a:rPr lang="en-US" dirty="0" err="1"/>
              <a:t>int</a:t>
            </a:r>
            <a:r>
              <a:rPr lang="en-US" dirty="0"/>
              <a:t> </a:t>
            </a:r>
            <a:r>
              <a:rPr lang="en-US" dirty="0" err="1"/>
              <a:t>fan_counter</a:t>
            </a:r>
            <a:r>
              <a:rPr lang="en-US" dirty="0"/>
              <a:t>;//global</a:t>
            </a:r>
          </a:p>
          <a:p>
            <a:r>
              <a:rPr lang="en-US" dirty="0" err="1"/>
              <a:t>int</a:t>
            </a:r>
            <a:r>
              <a:rPr lang="en-US" dirty="0"/>
              <a:t> KY033_sensorPin = A0; // select the input pin</a:t>
            </a:r>
          </a:p>
          <a:p>
            <a:r>
              <a:rPr lang="en-US" dirty="0" err="1"/>
              <a:t>int</a:t>
            </a:r>
            <a:r>
              <a:rPr lang="en-US" dirty="0"/>
              <a:t> KY033_sensorValue = 0; // variable to store the value coming from the </a:t>
            </a:r>
            <a:r>
              <a:rPr lang="en-US" dirty="0" err="1"/>
              <a:t>sensorValue</a:t>
            </a:r>
            <a:endParaRPr lang="en-US" dirty="0"/>
          </a:p>
          <a:p>
            <a:endParaRPr lang="en-US" dirty="0"/>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Servo.h</a:t>
            </a:r>
            <a:r>
              <a:rPr lang="en-US" dirty="0"/>
              <a:t>&gt;</a:t>
            </a:r>
          </a:p>
          <a:p>
            <a:r>
              <a:rPr lang="en-US" dirty="0"/>
              <a:t>// Create a servo object</a:t>
            </a:r>
          </a:p>
          <a:p>
            <a:r>
              <a:rPr lang="en-US" dirty="0"/>
              <a:t>Servo Servo1;</a:t>
            </a:r>
          </a:p>
          <a:p>
            <a:endParaRPr lang="en-US" dirty="0"/>
          </a:p>
          <a:p>
            <a:r>
              <a:rPr lang="en-US" dirty="0"/>
              <a:t>//#include "ServoTimer2.h" //it is found that IR control also use timer 2, so don't use ServoTimer2 here</a:t>
            </a:r>
          </a:p>
          <a:p>
            <a:r>
              <a:rPr lang="en-US" dirty="0"/>
              <a:t>//// Create a servo object</a:t>
            </a:r>
          </a:p>
          <a:p>
            <a:r>
              <a:rPr lang="en-US" dirty="0"/>
              <a:t>//ServoTimer2 Servo1;</a:t>
            </a:r>
          </a:p>
          <a:p>
            <a:endParaRPr lang="en-US" dirty="0"/>
          </a:p>
          <a:p>
            <a:r>
              <a:rPr lang="en-US" dirty="0" err="1"/>
              <a:t>int</a:t>
            </a:r>
            <a:r>
              <a:rPr lang="en-US" dirty="0"/>
              <a:t> </a:t>
            </a:r>
            <a:r>
              <a:rPr lang="en-US" dirty="0" err="1"/>
              <a:t>servoPin</a:t>
            </a:r>
            <a:r>
              <a:rPr lang="en-US" dirty="0"/>
              <a:t> = 9; // Declare the Servo pin</a:t>
            </a:r>
          </a:p>
          <a:p>
            <a:r>
              <a:rPr lang="en-US" dirty="0" err="1"/>
              <a:t>int</a:t>
            </a:r>
            <a:r>
              <a:rPr lang="en-US" dirty="0"/>
              <a:t> </a:t>
            </a:r>
            <a:r>
              <a:rPr lang="en-US" dirty="0" err="1"/>
              <a:t>led_default</a:t>
            </a:r>
            <a:r>
              <a:rPr lang="en-US" dirty="0"/>
              <a:t> =13;</a:t>
            </a:r>
          </a:p>
          <a:p>
            <a:r>
              <a:rPr lang="en-US" dirty="0" err="1"/>
              <a:t>int</a:t>
            </a:r>
            <a:r>
              <a:rPr lang="en-US" dirty="0"/>
              <a:t> RECV_PIN = 11;</a:t>
            </a:r>
          </a:p>
          <a:p>
            <a:r>
              <a:rPr lang="en-US" dirty="0" err="1"/>
              <a:t>int</a:t>
            </a:r>
            <a:r>
              <a:rPr lang="en-US" dirty="0"/>
              <a:t> </a:t>
            </a:r>
            <a:r>
              <a:rPr lang="en-US" dirty="0" err="1"/>
              <a:t>on_off_buton</a:t>
            </a:r>
            <a:r>
              <a:rPr lang="en-US" dirty="0"/>
              <a:t> = 5;</a:t>
            </a:r>
          </a:p>
          <a:p>
            <a:r>
              <a:rPr lang="en-US" dirty="0" err="1"/>
              <a:t>int</a:t>
            </a:r>
            <a:r>
              <a:rPr lang="en-US" dirty="0"/>
              <a:t> RELAY_PIN = 4; //</a:t>
            </a:r>
            <a:r>
              <a:rPr lang="en-US" dirty="0" err="1"/>
              <a:t>obselet</a:t>
            </a:r>
            <a:r>
              <a:rPr lang="en-US" dirty="0"/>
              <a:t> not used</a:t>
            </a:r>
          </a:p>
          <a:p>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 the black remote controls: 17 </a:t>
            </a:r>
            <a:r>
              <a:rPr lang="en-US" dirty="0" err="1"/>
              <a:t>kets</a:t>
            </a:r>
            <a:endParaRPr lang="en-US" dirty="0"/>
          </a:p>
          <a:p>
            <a:r>
              <a:rPr lang="en-US" dirty="0"/>
              <a:t>#define LG_TV_RED     0x20DF4EB1 //(red)</a:t>
            </a:r>
          </a:p>
          <a:p>
            <a:r>
              <a:rPr lang="en-US" dirty="0"/>
              <a:t>#define LG_TV_GREEN   0x20DF8E71 //(green)</a:t>
            </a:r>
          </a:p>
          <a:p>
            <a:r>
              <a:rPr lang="en-US" dirty="0"/>
              <a:t>#define LG_TV_YELLOW  0x20DFC639 //(yellow)</a:t>
            </a:r>
          </a:p>
          <a:p>
            <a:r>
              <a:rPr lang="en-US" dirty="0"/>
              <a:t>#define LG_TV_BLUE    0x20DF8679 //(blue)</a:t>
            </a:r>
          </a:p>
          <a:p>
            <a:r>
              <a:rPr lang="en-US" dirty="0"/>
              <a:t>#define LG_TV_0       0x20DF08F7</a:t>
            </a:r>
          </a:p>
          <a:p>
            <a:r>
              <a:rPr lang="en-US" dirty="0"/>
              <a:t>#define LG_TV_1       0x20DF8877</a:t>
            </a:r>
          </a:p>
          <a:p>
            <a:r>
              <a:rPr lang="en-US" dirty="0"/>
              <a:t>#define LG_TV_2       0x20DF48B7</a:t>
            </a:r>
          </a:p>
          <a:p>
            <a:r>
              <a:rPr lang="en-US" dirty="0"/>
              <a:t>#define LG_TV_3       0x20DFC837</a:t>
            </a:r>
          </a:p>
          <a:p>
            <a:r>
              <a:rPr lang="en-US" dirty="0"/>
              <a:t>#define LG_TV_4       0x20DF28D7</a:t>
            </a:r>
          </a:p>
          <a:p>
            <a:r>
              <a:rPr lang="en-US" dirty="0"/>
              <a:t>#define LG_TV_5       0x20DFA857</a:t>
            </a:r>
          </a:p>
          <a:p>
            <a:r>
              <a:rPr lang="en-US" dirty="0"/>
              <a:t>#define LG_TV_6       0x20DF6897</a:t>
            </a:r>
          </a:p>
          <a:p>
            <a:r>
              <a:rPr lang="en-US" dirty="0"/>
              <a:t>#define LG_TV_7       0x20DFE817</a:t>
            </a:r>
          </a:p>
          <a:p>
            <a:r>
              <a:rPr lang="en-US" dirty="0"/>
              <a:t>#define LG_TV_8       0x20DF18E7</a:t>
            </a:r>
          </a:p>
          <a:p>
            <a:r>
              <a:rPr lang="en-US" dirty="0"/>
              <a:t>#define LG_TV_9       0x20DF9867</a:t>
            </a:r>
          </a:p>
          <a:p>
            <a:endParaRPr lang="en-US" dirty="0"/>
          </a:p>
          <a:p>
            <a:r>
              <a:rPr lang="en-US" dirty="0"/>
              <a:t>/////////////  for Black, 17-keys-keypad</a:t>
            </a:r>
          </a:p>
          <a:p>
            <a:r>
              <a:rPr lang="en-US" dirty="0"/>
              <a:t>#define B17_01 0x00FFA25D</a:t>
            </a:r>
          </a:p>
          <a:p>
            <a:r>
              <a:rPr lang="en-US" dirty="0"/>
              <a:t>#define B17_02 0x00FF629D</a:t>
            </a:r>
          </a:p>
          <a:p>
            <a:r>
              <a:rPr lang="en-US" dirty="0"/>
              <a:t>#define B17_03 0x00FFE21D</a:t>
            </a:r>
          </a:p>
          <a:p>
            <a:r>
              <a:rPr lang="en-US" dirty="0"/>
              <a:t>#define B17_04 0x00FF22DD</a:t>
            </a:r>
          </a:p>
          <a:p>
            <a:r>
              <a:rPr lang="en-US" dirty="0"/>
              <a:t>#define B17_05 0x00FF02FD</a:t>
            </a:r>
          </a:p>
          <a:p>
            <a:r>
              <a:rPr lang="en-US" dirty="0"/>
              <a:t>#define B17_06 0x00FFC23D</a:t>
            </a:r>
          </a:p>
          <a:p>
            <a:r>
              <a:rPr lang="en-US" dirty="0"/>
              <a:t>#define B17_08 0x00FFA857</a:t>
            </a:r>
          </a:p>
          <a:p>
            <a:r>
              <a:rPr lang="en-US" dirty="0"/>
              <a:t>#define B17_09 0x00FF906F</a:t>
            </a:r>
          </a:p>
          <a:p>
            <a:r>
              <a:rPr lang="en-US" dirty="0"/>
              <a:t>#define B17_00 0x00FF9867</a:t>
            </a:r>
          </a:p>
          <a:p>
            <a:r>
              <a:rPr lang="en-US" dirty="0"/>
              <a:t>#define B17_STAR  0x00FF6897</a:t>
            </a:r>
          </a:p>
          <a:p>
            <a:r>
              <a:rPr lang="en-US" dirty="0"/>
              <a:t>#define B17_HASH  0x00FFB04F</a:t>
            </a:r>
          </a:p>
          <a:p>
            <a:endParaRPr lang="en-US" dirty="0"/>
          </a:p>
          <a:p>
            <a:r>
              <a:rPr lang="en-US" dirty="0"/>
              <a:t>#define B17_LEFT  0x00FF10EF</a:t>
            </a:r>
          </a:p>
          <a:p>
            <a:r>
              <a:rPr lang="en-US" dirty="0"/>
              <a:t>#define B17_RIGHT 0x00FF5AA5</a:t>
            </a:r>
          </a:p>
          <a:p>
            <a:r>
              <a:rPr lang="en-US" dirty="0"/>
              <a:t>#define B17_UP    0x00FF18E7</a:t>
            </a:r>
          </a:p>
          <a:p>
            <a:r>
              <a:rPr lang="en-US" dirty="0"/>
              <a:t>#define B17_DOWN  0x00FF4AB5</a:t>
            </a:r>
          </a:p>
          <a:p>
            <a:r>
              <a:rPr lang="en-US" dirty="0"/>
              <a:t>#define B17_OK    0x00FF38C7</a:t>
            </a:r>
          </a:p>
          <a:p>
            <a:endParaRPr lang="en-US" dirty="0"/>
          </a:p>
          <a:p>
            <a:r>
              <a:rPr lang="en-US" dirty="0"/>
              <a:t>//</a:t>
            </a:r>
            <a:r>
              <a:rPr lang="en-US" dirty="0" err="1"/>
              <a:t>My_TV_Super</a:t>
            </a:r>
            <a:r>
              <a:rPr lang="en-US" dirty="0"/>
              <a:t>= MTS, NEC:</a:t>
            </a:r>
          </a:p>
          <a:p>
            <a:r>
              <a:rPr lang="en-US" dirty="0"/>
              <a:t>#define MTS_UP    0xFB</a:t>
            </a:r>
          </a:p>
          <a:p>
            <a:r>
              <a:rPr lang="en-US" dirty="0"/>
              <a:t>#define B17_07 0x00FFE01F0058A7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MTS_PLAY 0xFB00807F</a:t>
            </a:r>
          </a:p>
          <a:p>
            <a:r>
              <a:rPr lang="en-US" dirty="0"/>
              <a:t>#define MTS_STOP 0xFB00FA05</a:t>
            </a:r>
          </a:p>
          <a:p>
            <a:r>
              <a:rPr lang="en-US" dirty="0"/>
              <a:t>#define MTS_REW  0xFB009867</a:t>
            </a:r>
          </a:p>
          <a:p>
            <a:r>
              <a:rPr lang="en-US" dirty="0"/>
              <a:t>#define MTS_FFW  0xFB001AE5</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r>
              <a:rPr lang="en-US" dirty="0"/>
              <a:t>/////////////////////////////////////////////////</a:t>
            </a:r>
          </a:p>
          <a:p>
            <a:endParaRPr lang="en-US" dirty="0"/>
          </a:p>
          <a:p>
            <a:r>
              <a:rPr lang="en-US" dirty="0" err="1"/>
              <a:t>IRrecv</a:t>
            </a:r>
            <a:r>
              <a:rPr lang="en-US" dirty="0"/>
              <a:t> </a:t>
            </a:r>
            <a:r>
              <a:rPr lang="en-US" dirty="0" err="1"/>
              <a:t>irrecv</a:t>
            </a:r>
            <a:r>
              <a:rPr lang="en-US" dirty="0"/>
              <a:t>(RECV_PIN);</a:t>
            </a:r>
          </a:p>
          <a:p>
            <a:r>
              <a:rPr lang="en-US" dirty="0"/>
              <a:t>long unsigned </a:t>
            </a:r>
            <a:r>
              <a:rPr lang="en-US" dirty="0" err="1"/>
              <a:t>int</a:t>
            </a:r>
            <a:r>
              <a:rPr lang="en-US" dirty="0"/>
              <a:t> </a:t>
            </a:r>
            <a:r>
              <a:rPr lang="en-US" dirty="0" err="1"/>
              <a:t>irCode</a:t>
            </a:r>
            <a:r>
              <a:rPr lang="en-US" dirty="0"/>
              <a:t>;</a:t>
            </a:r>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turn_servo_to_pull_fan_string</a:t>
            </a:r>
            <a:r>
              <a:rPr lang="en-US" dirty="0"/>
              <a:t>( long unsigned </a:t>
            </a:r>
            <a:r>
              <a:rPr lang="en-US" dirty="0" err="1"/>
              <a:t>int</a:t>
            </a:r>
            <a:r>
              <a:rPr lang="en-US" dirty="0"/>
              <a:t> </a:t>
            </a:r>
            <a:r>
              <a:rPr lang="en-US" dirty="0" err="1"/>
              <a:t>irCode_recieved</a:t>
            </a:r>
            <a:r>
              <a:rPr lang="en-US" dirty="0"/>
              <a:t>)</a:t>
            </a:r>
          </a:p>
          <a:p>
            <a:r>
              <a:rPr lang="en-US" dirty="0"/>
              <a:t>{</a:t>
            </a:r>
          </a:p>
          <a:p>
            <a:r>
              <a:rPr lang="en-US" dirty="0"/>
              <a:t>  switch (</a:t>
            </a:r>
            <a:r>
              <a:rPr lang="en-US" dirty="0" err="1"/>
              <a:t>irCode_recieved</a:t>
            </a:r>
            <a:r>
              <a:rPr lang="en-US" dirty="0"/>
              <a:t>) {</a:t>
            </a:r>
          </a:p>
          <a:p>
            <a:r>
              <a:rPr lang="en-US" dirty="0"/>
              <a:t>    case LG_TV_RED : //fan level-1</a:t>
            </a:r>
          </a:p>
          <a:p>
            <a:r>
              <a:rPr lang="en-US" dirty="0"/>
              <a:t>      </a:t>
            </a:r>
            <a:r>
              <a:rPr lang="en-US" dirty="0" err="1"/>
              <a:t>turn_fan</a:t>
            </a:r>
            <a:r>
              <a:rPr lang="en-US" dirty="0"/>
              <a:t>(1);</a:t>
            </a:r>
          </a:p>
          <a:p>
            <a:r>
              <a:rPr lang="en-US" dirty="0"/>
              <a:t>      break;</a:t>
            </a:r>
          </a:p>
          <a:p>
            <a:r>
              <a:rPr lang="en-US" dirty="0"/>
              <a:t>    case LG_TV_GREEN : //fan level-2</a:t>
            </a:r>
          </a:p>
          <a:p>
            <a:r>
              <a:rPr lang="en-US" dirty="0"/>
              <a:t>      </a:t>
            </a:r>
            <a:r>
              <a:rPr lang="en-US" dirty="0" err="1"/>
              <a:t>turn_fan</a:t>
            </a:r>
            <a:r>
              <a:rPr lang="en-US" dirty="0"/>
              <a:t>(2);</a:t>
            </a:r>
          </a:p>
          <a:p>
            <a:r>
              <a:rPr lang="en-US" dirty="0"/>
              <a:t>      break;</a:t>
            </a:r>
          </a:p>
          <a:p>
            <a:r>
              <a:rPr lang="en-US" dirty="0"/>
              <a:t>    case LG_TV_YELLOW ://fan level-3</a:t>
            </a:r>
          </a:p>
          <a:p>
            <a:r>
              <a:rPr lang="en-US" dirty="0"/>
              <a:t>      </a:t>
            </a:r>
            <a:r>
              <a:rPr lang="en-US" dirty="0" err="1"/>
              <a:t>turn_fan</a:t>
            </a:r>
            <a:r>
              <a:rPr lang="en-US" dirty="0"/>
              <a:t>(3);</a:t>
            </a:r>
          </a:p>
          <a:p>
            <a:r>
              <a:rPr lang="en-US" dirty="0"/>
              <a:t>      break;</a:t>
            </a:r>
          </a:p>
          <a:p>
            <a:r>
              <a:rPr lang="en-US" dirty="0"/>
              <a:t>    case LG_TV_BLUE: //fan level-0 , stops</a:t>
            </a:r>
          </a:p>
          <a:p>
            <a:r>
              <a:rPr lang="en-US" dirty="0"/>
              <a:t>      </a:t>
            </a:r>
            <a:r>
              <a:rPr lang="en-US" dirty="0" err="1"/>
              <a:t>turn_fan</a:t>
            </a:r>
            <a:r>
              <a:rPr lang="en-US" dirty="0"/>
              <a:t>(0);</a:t>
            </a:r>
          </a:p>
          <a:p>
            <a:r>
              <a:rPr lang="en-US" dirty="0"/>
              <a:t>      break;</a:t>
            </a:r>
          </a:p>
          <a:p>
            <a:r>
              <a:rPr lang="en-US" dirty="0"/>
              <a:t>    /////***** for Black, 17-keys-keypad ****** /////</a:t>
            </a:r>
          </a:p>
          <a:p>
            <a:r>
              <a:rPr lang="en-US" dirty="0"/>
              <a:t>    case B17_01 ://B17_01</a:t>
            </a:r>
          </a:p>
          <a:p>
            <a:r>
              <a:rPr lang="en-US" dirty="0"/>
              <a:t>      </a:t>
            </a:r>
            <a:r>
              <a:rPr lang="en-US" dirty="0" err="1"/>
              <a:t>turn_fan</a:t>
            </a:r>
            <a:r>
              <a:rPr lang="en-US" dirty="0"/>
              <a:t>(1);</a:t>
            </a:r>
          </a:p>
          <a:p>
            <a:r>
              <a:rPr lang="en-US" dirty="0"/>
              <a:t>      break;</a:t>
            </a:r>
          </a:p>
          <a:p>
            <a:r>
              <a:rPr lang="en-US" dirty="0"/>
              <a:t>    case B17_02 :</a:t>
            </a:r>
          </a:p>
          <a:p>
            <a:r>
              <a:rPr lang="en-US" dirty="0"/>
              <a:t>      </a:t>
            </a:r>
            <a:r>
              <a:rPr lang="en-US" dirty="0" err="1"/>
              <a:t>turn_fan</a:t>
            </a:r>
            <a:r>
              <a:rPr lang="en-US" dirty="0"/>
              <a:t>(2);</a:t>
            </a:r>
          </a:p>
          <a:p>
            <a:r>
              <a:rPr lang="en-US" dirty="0"/>
              <a:t>      break;</a:t>
            </a:r>
          </a:p>
          <a:p>
            <a:r>
              <a:rPr lang="en-US" dirty="0"/>
              <a:t>    case B17_03 :</a:t>
            </a:r>
          </a:p>
          <a:p>
            <a:r>
              <a:rPr lang="en-US" dirty="0"/>
              <a:t>      </a:t>
            </a:r>
            <a:r>
              <a:rPr lang="en-US" dirty="0" err="1"/>
              <a:t>turn_fan</a:t>
            </a:r>
            <a:r>
              <a:rPr lang="en-US" dirty="0"/>
              <a:t>(3);</a:t>
            </a:r>
          </a:p>
          <a:p>
            <a:r>
              <a:rPr lang="en-US" dirty="0"/>
              <a:t>      break;</a:t>
            </a:r>
          </a:p>
          <a:p>
            <a:r>
              <a:rPr lang="en-US" dirty="0"/>
              <a:t>    case B17_04 :</a:t>
            </a:r>
          </a:p>
          <a:p>
            <a:r>
              <a:rPr lang="en-US" dirty="0"/>
              <a:t>      </a:t>
            </a:r>
            <a:r>
              <a:rPr lang="en-US" dirty="0" err="1"/>
              <a:t>turn_fan</a:t>
            </a:r>
            <a:r>
              <a:rPr lang="en-US" dirty="0"/>
              <a:t>(0);</a:t>
            </a:r>
          </a:p>
          <a:p>
            <a:r>
              <a:rPr lang="en-US" dirty="0"/>
              <a:t>      break;</a:t>
            </a:r>
          </a:p>
          <a:p>
            <a:r>
              <a:rPr lang="en-US" dirty="0"/>
              <a:t>      ///////////////////////////// for other applications</a:t>
            </a:r>
          </a:p>
          <a:p>
            <a:r>
              <a:rPr lang="en-US" dirty="0"/>
              <a:t>      //    case B_UP:</a:t>
            </a:r>
          </a:p>
          <a:p>
            <a:r>
              <a:rPr lang="en-US" dirty="0"/>
              <a:t>      //      </a:t>
            </a:r>
            <a:r>
              <a:rPr lang="en-US" dirty="0" err="1"/>
              <a:t>irCode</a:t>
            </a:r>
            <a:r>
              <a:rPr lang="en-US" dirty="0"/>
              <a:t> = MTS_UP; </a:t>
            </a:r>
            <a:r>
              <a:rPr lang="en-US" dirty="0" err="1"/>
              <a:t>Serial.println</a:t>
            </a:r>
            <a:r>
              <a:rPr lang="en-US" dirty="0"/>
              <a:t>(</a:t>
            </a:r>
            <a:r>
              <a:rPr lang="en-US" dirty="0" err="1"/>
              <a:t>irCode</a:t>
            </a:r>
            <a:r>
              <a:rPr lang="en-US" dirty="0"/>
              <a:t>, HEX); </a:t>
            </a:r>
            <a:r>
              <a:rPr lang="en-US" dirty="0" err="1"/>
              <a:t>send_IR_code</a:t>
            </a:r>
            <a:r>
              <a:rPr lang="en-US" dirty="0"/>
              <a:t>( </a:t>
            </a:r>
            <a:r>
              <a:rPr lang="en-US" dirty="0" err="1"/>
              <a:t>irCode</a:t>
            </a:r>
            <a:r>
              <a:rPr lang="en-US" dirty="0"/>
              <a:t>);</a:t>
            </a:r>
          </a:p>
          <a:p>
            <a:r>
              <a:rPr lang="en-US" dirty="0"/>
              <a:t>      //      break;</a:t>
            </a:r>
          </a:p>
          <a:p>
            <a:r>
              <a:rPr lang="en-US" dirty="0"/>
              <a:t>  }</a:t>
            </a:r>
          </a:p>
          <a:p>
            <a:r>
              <a:rPr lang="en-US" dirty="0"/>
              <a:t>}</a:t>
            </a:r>
          </a:p>
          <a:p>
            <a:r>
              <a:rPr lang="en-US" dirty="0"/>
              <a:t>//////////////////////////////////////////////////</a:t>
            </a:r>
          </a:p>
          <a:p>
            <a:r>
              <a:rPr lang="en-US" dirty="0"/>
              <a:t>void dump(</a:t>
            </a:r>
            <a:r>
              <a:rPr lang="en-US" dirty="0" err="1"/>
              <a:t>decode_results</a:t>
            </a:r>
            <a:r>
              <a:rPr lang="en-US" dirty="0"/>
              <a:t> * results) {</a:t>
            </a:r>
          </a:p>
          <a:p>
            <a:r>
              <a:rPr lang="en-US" dirty="0"/>
              <a:t>  </a:t>
            </a:r>
            <a:r>
              <a:rPr lang="en-US" dirty="0" err="1"/>
              <a:t>int</a:t>
            </a:r>
            <a:r>
              <a:rPr lang="en-US" dirty="0"/>
              <a: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turn_servo_to_pull_fan_string</a:t>
            </a:r>
            <a:r>
              <a:rPr lang="en-US" dirty="0"/>
              <a:t>(results-&gt;value);</a:t>
            </a:r>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a:t>
            </a:r>
            <a:r>
              <a:rPr lang="en-US" dirty="0" err="1"/>
              <a:t>int</a:t>
            </a:r>
            <a:r>
              <a:rPr lang="en-US" dirty="0"/>
              <a: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endParaRPr lang="en-US" dirty="0"/>
          </a:p>
          <a:p>
            <a:r>
              <a:rPr lang="en-US" dirty="0"/>
              <a:t>    else {</a:t>
            </a:r>
          </a:p>
          <a:p>
            <a:r>
              <a:rPr lang="en-US" dirty="0"/>
              <a:t>      </a:t>
            </a:r>
            <a:r>
              <a:rPr lang="en-US" dirty="0" err="1"/>
              <a:t>Serial.print</a:t>
            </a:r>
            <a:r>
              <a:rPr lang="en-US" dirty="0"/>
              <a:t>(-(</a:t>
            </a:r>
            <a:r>
              <a:rPr lang="en-US" dirty="0" err="1"/>
              <a:t>int</a:t>
            </a:r>
            <a:r>
              <a:rPr lang="en-US" dirty="0"/>
              <a: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  </a:t>
            </a:r>
            <a:r>
              <a:rPr lang="en-US" dirty="0" err="1"/>
              <a:t>Serial.println</a:t>
            </a:r>
            <a:r>
              <a:rPr lang="en-US" dirty="0"/>
              <a:t>("============");</a:t>
            </a:r>
          </a:p>
          <a:p>
            <a:endParaRPr lang="en-US" dirty="0"/>
          </a:p>
          <a:p>
            <a:r>
              <a:rPr lang="en-US" dirty="0"/>
              <a:t>}</a:t>
            </a:r>
          </a:p>
          <a:p>
            <a:endParaRPr lang="en-US" dirty="0"/>
          </a:p>
          <a:p>
            <a:endParaRPr lang="en-US" dirty="0"/>
          </a:p>
          <a:p>
            <a:r>
              <a:rPr lang="en-US" dirty="0"/>
              <a:t>/////////////////////////////////////////////////////</a:t>
            </a:r>
          </a:p>
          <a:p>
            <a:r>
              <a:rPr lang="en-US" dirty="0"/>
              <a:t>void setup()</a:t>
            </a:r>
          </a:p>
          <a:p>
            <a:r>
              <a:rPr lang="en-US" dirty="0"/>
              <a:t>{</a:t>
            </a:r>
          </a:p>
          <a:p>
            <a:r>
              <a:rPr lang="en-US" dirty="0"/>
              <a:t>  //</a:t>
            </a:r>
            <a:r>
              <a:rPr lang="en-US" dirty="0" err="1"/>
              <a:t>pinMode</a:t>
            </a:r>
            <a:r>
              <a:rPr lang="en-US" dirty="0"/>
              <a:t>(RELAY_PIN, OUTPUT); //not used in this program</a:t>
            </a:r>
          </a:p>
          <a:p>
            <a:r>
              <a:rPr lang="en-US" dirty="0"/>
              <a:t>  </a:t>
            </a:r>
            <a:r>
              <a:rPr lang="en-US" dirty="0" err="1"/>
              <a:t>pinMode</a:t>
            </a:r>
            <a:r>
              <a:rPr lang="en-US" dirty="0"/>
              <a:t>(</a:t>
            </a:r>
            <a:r>
              <a:rPr lang="en-US" dirty="0" err="1"/>
              <a:t>led_default</a:t>
            </a:r>
            <a:r>
              <a:rPr lang="en-US" dirty="0"/>
              <a:t>, OUTPUT);</a:t>
            </a:r>
          </a:p>
          <a:p>
            <a:r>
              <a:rPr lang="en-US" dirty="0"/>
              <a:t>  </a:t>
            </a:r>
            <a:r>
              <a:rPr lang="en-US" dirty="0" err="1"/>
              <a:t>pinMode</a:t>
            </a:r>
            <a:r>
              <a:rPr lang="en-US" dirty="0"/>
              <a:t>(5, INPUT);</a:t>
            </a:r>
          </a:p>
          <a:p>
            <a:r>
              <a:rPr lang="en-US" dirty="0"/>
              <a:t>  </a:t>
            </a:r>
            <a:r>
              <a:rPr lang="en-US" dirty="0" err="1"/>
              <a:t>pinMode</a:t>
            </a:r>
            <a:r>
              <a:rPr lang="en-US" dirty="0"/>
              <a:t>(</a:t>
            </a:r>
            <a:r>
              <a:rPr lang="en-US" dirty="0" err="1"/>
              <a:t>on_off_buton</a:t>
            </a:r>
            <a:r>
              <a:rPr lang="en-US" dirty="0"/>
              <a:t>, INPUT); </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  //Servo1.attach(</a:t>
            </a:r>
            <a:r>
              <a:rPr lang="en-US" dirty="0" err="1"/>
              <a:t>servoPin</a:t>
            </a:r>
            <a:r>
              <a:rPr lang="en-US" dirty="0"/>
              <a:t>);</a:t>
            </a:r>
          </a:p>
          <a:p>
            <a:r>
              <a:rPr lang="en-US" dirty="0"/>
              <a:t>  Servo1.detach(); //turn off first to avoid jitter due to the </a:t>
            </a:r>
            <a:r>
              <a:rPr lang="en-US" dirty="0" err="1"/>
              <a:t>irrecv</a:t>
            </a:r>
            <a:r>
              <a:rPr lang="en-US" dirty="0"/>
              <a:t> library</a:t>
            </a:r>
          </a:p>
          <a:p>
            <a:r>
              <a:rPr lang="en-US" dirty="0"/>
              <a:t>  reset_to_fan_counter0();</a:t>
            </a:r>
          </a:p>
          <a:p>
            <a:r>
              <a:rPr lang="en-US" dirty="0"/>
              <a:t>}</a:t>
            </a:r>
          </a:p>
          <a:p>
            <a:r>
              <a:rPr lang="en-US" dirty="0" err="1"/>
              <a:t>int</a:t>
            </a:r>
            <a:r>
              <a:rPr lang="en-US" dirty="0"/>
              <a:t> on = 0;</a:t>
            </a:r>
          </a:p>
          <a:p>
            <a:r>
              <a:rPr lang="en-US" dirty="0"/>
              <a:t>//bool </a:t>
            </a:r>
            <a:r>
              <a:rPr lang="en-US" dirty="0" err="1"/>
              <a:t>on_off_tag</a:t>
            </a:r>
            <a:r>
              <a:rPr lang="en-US" dirty="0"/>
              <a:t> = false; //</a:t>
            </a:r>
            <a:r>
              <a:rPr lang="en-US" dirty="0" err="1"/>
              <a:t>init</a:t>
            </a:r>
            <a:r>
              <a:rPr lang="en-US" dirty="0"/>
              <a:t> to be false, fan off</a:t>
            </a:r>
          </a:p>
          <a:p>
            <a:r>
              <a:rPr lang="en-US" dirty="0"/>
              <a:t>unsigned long last = </a:t>
            </a:r>
            <a:r>
              <a:rPr lang="en-US" dirty="0" err="1"/>
              <a:t>millis</a:t>
            </a:r>
            <a:r>
              <a:rPr lang="en-US" dirty="0"/>
              <a:t>();</a:t>
            </a:r>
          </a:p>
          <a:p>
            <a:r>
              <a:rPr lang="en-US" dirty="0"/>
              <a:t>/////////////////////////////////////////////////////</a:t>
            </a:r>
          </a:p>
          <a:p>
            <a:r>
              <a:rPr lang="en-US" dirty="0"/>
              <a:t>void loop()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a:t>
            </a:r>
          </a:p>
          <a:p>
            <a:r>
              <a:rPr lang="en-US" dirty="0"/>
              <a:t>    {</a:t>
            </a:r>
          </a:p>
          <a:p>
            <a:r>
              <a:rPr lang="en-US" dirty="0"/>
              <a:t>      on = !on;</a:t>
            </a:r>
          </a:p>
          <a:p>
            <a:r>
              <a:rPr lang="en-US" dirty="0"/>
              <a:t>      //</a:t>
            </a:r>
            <a:r>
              <a:rPr lang="en-US" dirty="0" err="1"/>
              <a:t>digitalWrite</a:t>
            </a:r>
            <a:r>
              <a:rPr lang="en-US" dirty="0"/>
              <a:t>(RELAY_PIN, on ? HIGH : LOW);</a:t>
            </a:r>
          </a:p>
          <a:p>
            <a:r>
              <a:rPr lang="en-US" dirty="0"/>
              <a:t>      //</a:t>
            </a:r>
            <a:r>
              <a:rPr lang="en-US" dirty="0" err="1"/>
              <a:t>digitalWrite</a:t>
            </a:r>
            <a:r>
              <a:rPr lang="en-US" dirty="0"/>
              <a:t>(13, on ? HIGH : LOW);</a:t>
            </a:r>
          </a:p>
          <a:p>
            <a:endParaRPr lang="en-US" dirty="0"/>
          </a:p>
          <a:p>
            <a:r>
              <a:rPr lang="en-US" dirty="0"/>
              <a:t>      dump(&amp;results); // this is to send the </a:t>
            </a:r>
            <a:r>
              <a:rPr lang="en-US" dirty="0" err="1"/>
              <a:t>recived</a:t>
            </a:r>
            <a:r>
              <a:rPr lang="en-US" dirty="0"/>
              <a:t> code to the TV</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endParaRPr lang="en-US" dirty="0"/>
          </a:p>
          <a:p>
            <a:r>
              <a:rPr lang="en-US" dirty="0"/>
              <a:t>//  if (</a:t>
            </a:r>
            <a:r>
              <a:rPr lang="en-US" dirty="0" err="1"/>
              <a:t>digitalRead</a:t>
            </a:r>
            <a:r>
              <a:rPr lang="en-US" dirty="0"/>
              <a:t>(</a:t>
            </a:r>
            <a:r>
              <a:rPr lang="en-US" dirty="0" err="1"/>
              <a:t>on_off_buton</a:t>
            </a:r>
            <a:r>
              <a:rPr lang="en-US" dirty="0"/>
              <a:t>) == LOW)</a:t>
            </a:r>
          </a:p>
          <a:p>
            <a:r>
              <a:rPr lang="en-US" dirty="0"/>
              <a:t>//  { </a:t>
            </a:r>
            <a:r>
              <a:rPr lang="en-US" dirty="0" err="1"/>
              <a:t>on_off_tag</a:t>
            </a:r>
            <a:r>
              <a:rPr lang="en-US" dirty="0"/>
              <a:t> = !</a:t>
            </a:r>
            <a:r>
              <a:rPr lang="en-US" dirty="0" err="1"/>
              <a:t>on_off_tag</a:t>
            </a:r>
            <a:r>
              <a:rPr lang="en-US" dirty="0"/>
              <a:t>; //if </a:t>
            </a:r>
            <a:r>
              <a:rPr lang="en-US" dirty="0" err="1"/>
              <a:t>on_off_tag</a:t>
            </a:r>
            <a:r>
              <a:rPr lang="en-US" dirty="0"/>
              <a:t>==0 then off fan, otherwise </a:t>
            </a:r>
            <a:r>
              <a:rPr lang="en-US" dirty="0" err="1"/>
              <a:t>turn_fan</a:t>
            </a:r>
            <a:r>
              <a:rPr lang="en-US" dirty="0"/>
              <a:t>(2)</a:t>
            </a:r>
          </a:p>
          <a:p>
            <a:r>
              <a:rPr lang="en-US" dirty="0"/>
              <a:t>//    if (</a:t>
            </a:r>
            <a:r>
              <a:rPr lang="en-US" dirty="0" err="1"/>
              <a:t>on_off_tag</a:t>
            </a:r>
            <a:r>
              <a:rPr lang="en-US" dirty="0"/>
              <a:t> != false) {</a:t>
            </a:r>
          </a:p>
          <a:p>
            <a:r>
              <a:rPr lang="en-US" dirty="0"/>
              <a:t>//      </a:t>
            </a:r>
            <a:r>
              <a:rPr lang="en-US" dirty="0" err="1"/>
              <a:t>turn_fan</a:t>
            </a:r>
            <a:r>
              <a:rPr lang="en-US" dirty="0"/>
              <a:t>(2);</a:t>
            </a:r>
          </a:p>
          <a:p>
            <a:r>
              <a:rPr lang="en-US" dirty="0"/>
              <a:t>//      delay(1000);</a:t>
            </a:r>
          </a:p>
          <a:p>
            <a:r>
              <a:rPr lang="en-US" dirty="0"/>
              <a:t>//    }</a:t>
            </a:r>
          </a:p>
          <a:p>
            <a:r>
              <a:rPr lang="en-US" dirty="0"/>
              <a:t>//    else</a:t>
            </a:r>
          </a:p>
          <a:p>
            <a:r>
              <a:rPr lang="en-US" dirty="0"/>
              <a:t>//    { </a:t>
            </a:r>
            <a:r>
              <a:rPr lang="en-US" dirty="0" err="1"/>
              <a:t>turn_fan</a:t>
            </a:r>
            <a:r>
              <a:rPr lang="en-US" dirty="0"/>
              <a:t>(0);</a:t>
            </a:r>
          </a:p>
          <a:p>
            <a:r>
              <a:rPr lang="en-US" dirty="0"/>
              <a:t>//      delay(1000);</a:t>
            </a:r>
          </a:p>
          <a:p>
            <a:r>
              <a:rPr lang="en-US" dirty="0"/>
              <a:t>//    }</a:t>
            </a:r>
          </a:p>
          <a:p>
            <a:r>
              <a:rPr lang="en-US" dirty="0"/>
              <a:t>//  }</a:t>
            </a:r>
          </a:p>
          <a:p>
            <a:endParaRPr lang="en-US" dirty="0"/>
          </a:p>
          <a:p>
            <a:r>
              <a:rPr lang="en-US" dirty="0"/>
              <a:t>//handle external on-off-key, if fan is already off, press </a:t>
            </a:r>
            <a:r>
              <a:rPr lang="en-US" dirty="0" err="1"/>
              <a:t>on_off_buton</a:t>
            </a:r>
            <a:r>
              <a:rPr lang="en-US" dirty="0"/>
              <a:t> will </a:t>
            </a:r>
            <a:r>
              <a:rPr lang="en-US" dirty="0" err="1"/>
              <a:t>turn_fan</a:t>
            </a:r>
            <a:r>
              <a:rPr lang="en-US" dirty="0"/>
              <a:t>(2)</a:t>
            </a:r>
          </a:p>
          <a:p>
            <a:r>
              <a:rPr lang="en-US" dirty="0"/>
              <a:t>//else turn off fan ( set </a:t>
            </a:r>
            <a:r>
              <a:rPr lang="en-US" dirty="0" err="1"/>
              <a:t>turn_fan</a:t>
            </a:r>
            <a:r>
              <a:rPr lang="en-US" dirty="0"/>
              <a:t>(0)</a:t>
            </a:r>
          </a:p>
          <a:p>
            <a:r>
              <a:rPr lang="en-US" dirty="0"/>
              <a:t>  if (</a:t>
            </a:r>
            <a:r>
              <a:rPr lang="en-US" dirty="0" err="1"/>
              <a:t>digitalRead</a:t>
            </a:r>
            <a:r>
              <a:rPr lang="en-US" dirty="0"/>
              <a:t>(</a:t>
            </a:r>
            <a:r>
              <a:rPr lang="en-US" dirty="0" err="1"/>
              <a:t>on_off_buton</a:t>
            </a:r>
            <a:r>
              <a:rPr lang="en-US" dirty="0"/>
              <a:t>) == LOW) </a:t>
            </a:r>
          </a:p>
          <a:p>
            <a:r>
              <a:rPr lang="en-US" dirty="0"/>
              <a:t>  {</a:t>
            </a:r>
          </a:p>
          <a:p>
            <a:r>
              <a:rPr lang="en-US" dirty="0"/>
              <a:t>    if (</a:t>
            </a:r>
            <a:r>
              <a:rPr lang="en-US" dirty="0" err="1"/>
              <a:t>fan_counter</a:t>
            </a:r>
            <a:r>
              <a:rPr lang="en-US" dirty="0"/>
              <a:t> ==0) {</a:t>
            </a:r>
          </a:p>
          <a:p>
            <a:r>
              <a:rPr lang="en-US" dirty="0"/>
              <a:t>      </a:t>
            </a:r>
            <a:r>
              <a:rPr lang="en-US" dirty="0" err="1"/>
              <a:t>turn_fan</a:t>
            </a:r>
            <a:r>
              <a:rPr lang="en-US" dirty="0"/>
              <a:t>(2);</a:t>
            </a:r>
          </a:p>
          <a:p>
            <a:r>
              <a:rPr lang="en-US" dirty="0"/>
              <a:t>      delay(100); //for </a:t>
            </a:r>
            <a:r>
              <a:rPr lang="en-US" dirty="0" err="1"/>
              <a:t>debounce</a:t>
            </a:r>
            <a:endParaRPr lang="en-US" dirty="0"/>
          </a:p>
          <a:p>
            <a:r>
              <a:rPr lang="en-US" dirty="0"/>
              <a:t>    }</a:t>
            </a:r>
          </a:p>
          <a:p>
            <a:r>
              <a:rPr lang="en-US" dirty="0"/>
              <a:t>    else</a:t>
            </a:r>
          </a:p>
          <a:p>
            <a:r>
              <a:rPr lang="en-US" dirty="0"/>
              <a:t>    { </a:t>
            </a:r>
            <a:r>
              <a:rPr lang="en-US" dirty="0" err="1"/>
              <a:t>turn_fan</a:t>
            </a:r>
            <a:r>
              <a:rPr lang="en-US" dirty="0"/>
              <a:t>(0);</a:t>
            </a:r>
          </a:p>
          <a:p>
            <a:r>
              <a:rPr lang="en-US" dirty="0"/>
              <a:t>      delay(100);//for </a:t>
            </a:r>
            <a:r>
              <a:rPr lang="en-US" dirty="0" err="1"/>
              <a:t>debounce</a:t>
            </a:r>
            <a:endParaRPr lang="en-US" dirty="0"/>
          </a:p>
          <a:p>
            <a:r>
              <a:rPr lang="en-US" dirty="0"/>
              <a:t>    }</a:t>
            </a:r>
          </a:p>
          <a:p>
            <a:r>
              <a:rPr lang="en-US" dirty="0"/>
              <a:t>  }</a:t>
            </a:r>
          </a:p>
          <a:p>
            <a:r>
              <a:rPr lang="en-US" dirty="0"/>
              <a:t>  KY033_sensorValue = </a:t>
            </a:r>
            <a:r>
              <a:rPr lang="en-US" dirty="0" err="1"/>
              <a:t>analogRead</a:t>
            </a:r>
            <a:r>
              <a:rPr lang="en-US" dirty="0"/>
              <a:t> (KY033_sensorPin);</a:t>
            </a:r>
          </a:p>
          <a:p>
            <a:r>
              <a:rPr lang="en-US" dirty="0"/>
              <a:t>  </a:t>
            </a:r>
            <a:r>
              <a:rPr lang="en-US" dirty="0" err="1"/>
              <a:t>Serial.print</a:t>
            </a:r>
            <a:r>
              <a:rPr lang="en-US" dirty="0"/>
              <a:t>("KY033_sensorValue .. = ");</a:t>
            </a:r>
          </a:p>
          <a:p>
            <a:r>
              <a:rPr lang="en-US" dirty="0"/>
              <a:t>  </a:t>
            </a:r>
            <a:r>
              <a:rPr lang="en-US" dirty="0" err="1"/>
              <a:t>Serial.println</a:t>
            </a:r>
            <a:r>
              <a:rPr lang="en-US" dirty="0"/>
              <a:t>(KY033_sensorValue);</a:t>
            </a:r>
          </a:p>
          <a:p>
            <a:r>
              <a:rPr lang="en-US" dirty="0"/>
              <a:t>  //delay(1000);</a:t>
            </a:r>
          </a:p>
          <a:p>
            <a:r>
              <a:rPr lang="en-US" dirty="0"/>
              <a:t>}</a:t>
            </a:r>
          </a:p>
          <a:p>
            <a:r>
              <a:rPr lang="en-US" dirty="0"/>
              <a:t>void turn_servo1() {</a:t>
            </a:r>
          </a:p>
          <a:p>
            <a:r>
              <a:rPr lang="en-US" dirty="0"/>
              <a:t>  </a:t>
            </a:r>
            <a:r>
              <a:rPr lang="en-US" dirty="0" err="1"/>
              <a:t>int</a:t>
            </a:r>
            <a:r>
              <a:rPr lang="en-US" dirty="0"/>
              <a:t> </a:t>
            </a:r>
            <a:r>
              <a:rPr lang="en-US" dirty="0" err="1"/>
              <a:t>delay_step</a:t>
            </a:r>
            <a:r>
              <a:rPr lang="en-US" dirty="0"/>
              <a:t> = 3;</a:t>
            </a:r>
          </a:p>
          <a:p>
            <a:r>
              <a:rPr lang="en-US" dirty="0"/>
              <a:t>  Servo1.attach(</a:t>
            </a:r>
            <a:r>
              <a:rPr lang="en-US" dirty="0" err="1"/>
              <a:t>servoPin</a:t>
            </a:r>
            <a:r>
              <a:rPr lang="en-US" dirty="0"/>
              <a:t>); // turn on servo</a:t>
            </a:r>
          </a:p>
          <a:p>
            <a:r>
              <a:rPr lang="en-US" dirty="0"/>
              <a:t>  for (</a:t>
            </a:r>
            <a:r>
              <a:rPr lang="en-US" dirty="0" err="1"/>
              <a:t>int</a:t>
            </a:r>
            <a:r>
              <a:rPr lang="en-US" dirty="0"/>
              <a:t> t = 0; t &lt; 180; t++)</a:t>
            </a:r>
          </a:p>
          <a:p>
            <a:r>
              <a:rPr lang="en-US" dirty="0"/>
              <a:t>  {</a:t>
            </a:r>
          </a:p>
          <a:p>
            <a:r>
              <a:rPr lang="en-US" dirty="0"/>
              <a:t>    Servo1.write(t);    delay(</a:t>
            </a:r>
            <a:r>
              <a:rPr lang="en-US" dirty="0" err="1"/>
              <a:t>delay_step</a:t>
            </a:r>
            <a:r>
              <a:rPr lang="en-US" dirty="0"/>
              <a:t>);</a:t>
            </a:r>
          </a:p>
          <a:p>
            <a:r>
              <a:rPr lang="en-US" dirty="0"/>
              <a:t>  }</a:t>
            </a:r>
          </a:p>
          <a:p>
            <a:r>
              <a:rPr lang="en-US" dirty="0"/>
              <a:t>  for (</a:t>
            </a:r>
            <a:r>
              <a:rPr lang="en-US" dirty="0" err="1"/>
              <a:t>int</a:t>
            </a:r>
            <a:r>
              <a:rPr lang="en-US" dirty="0"/>
              <a:t> t = 180 - 1; t &gt; 0; t--)</a:t>
            </a:r>
          </a:p>
          <a:p>
            <a:r>
              <a:rPr lang="en-US" dirty="0"/>
              <a:t>  {</a:t>
            </a:r>
          </a:p>
          <a:p>
            <a:r>
              <a:rPr lang="en-US" dirty="0"/>
              <a:t>    Servo1.write(t);    delay(</a:t>
            </a:r>
            <a:r>
              <a:rPr lang="en-US" dirty="0" err="1"/>
              <a:t>delay_step</a:t>
            </a:r>
            <a:r>
              <a:rPr lang="en-US" dirty="0"/>
              <a:t>);</a:t>
            </a:r>
          </a:p>
          <a:p>
            <a:r>
              <a:rPr lang="en-US" dirty="0"/>
              <a:t>  }</a:t>
            </a:r>
          </a:p>
          <a:p>
            <a:r>
              <a:rPr lang="en-US" dirty="0"/>
              <a:t>  Servo1.detach();// turn off servo</a:t>
            </a:r>
          </a:p>
          <a:p>
            <a:r>
              <a:rPr lang="en-US" dirty="0"/>
              <a:t>}</a:t>
            </a:r>
          </a:p>
          <a:p>
            <a:endParaRPr lang="en-US" dirty="0"/>
          </a:p>
          <a:p>
            <a:r>
              <a:rPr lang="en-US" dirty="0"/>
              <a:t>//alternative method , not used</a:t>
            </a:r>
          </a:p>
          <a:p>
            <a:r>
              <a:rPr lang="en-US" dirty="0"/>
              <a:t>void turn_servo2() {</a:t>
            </a:r>
          </a:p>
          <a:p>
            <a:r>
              <a:rPr lang="en-US" dirty="0"/>
              <a:t>  </a:t>
            </a:r>
            <a:r>
              <a:rPr lang="en-US" dirty="0" err="1"/>
              <a:t>int</a:t>
            </a:r>
            <a:r>
              <a:rPr lang="en-US" dirty="0"/>
              <a:t> </a:t>
            </a:r>
            <a:r>
              <a:rPr lang="en-US" dirty="0" err="1"/>
              <a:t>delay_step</a:t>
            </a:r>
            <a:r>
              <a:rPr lang="en-US" dirty="0"/>
              <a:t> = 150;</a:t>
            </a:r>
          </a:p>
          <a:p>
            <a:r>
              <a:rPr lang="en-US" dirty="0"/>
              <a:t>  Servo1.attach(</a:t>
            </a:r>
            <a:r>
              <a:rPr lang="en-US" dirty="0" err="1"/>
              <a:t>servoPin</a:t>
            </a:r>
            <a:r>
              <a:rPr lang="en-US" dirty="0"/>
              <a:t>); // turn on servo</a:t>
            </a:r>
          </a:p>
          <a:p>
            <a:endParaRPr lang="en-US" dirty="0"/>
          </a:p>
          <a:p>
            <a:r>
              <a:rPr lang="en-US" dirty="0"/>
              <a:t>  Servo1.write(0);//------------</a:t>
            </a:r>
          </a:p>
          <a:p>
            <a:r>
              <a:rPr lang="en-US" dirty="0"/>
              <a:t>  delay(</a:t>
            </a:r>
            <a:r>
              <a:rPr lang="en-US" dirty="0" err="1"/>
              <a:t>delay_step</a:t>
            </a:r>
            <a:r>
              <a:rPr lang="en-US" dirty="0"/>
              <a:t>);</a:t>
            </a:r>
          </a:p>
          <a:p>
            <a:r>
              <a:rPr lang="en-US" dirty="0"/>
              <a:t>  Servo1.write(90);//------------</a:t>
            </a:r>
          </a:p>
          <a:p>
            <a:r>
              <a:rPr lang="en-US" dirty="0"/>
              <a:t>  delay(</a:t>
            </a:r>
            <a:r>
              <a:rPr lang="en-US" dirty="0" err="1"/>
              <a:t>delay_step</a:t>
            </a:r>
            <a:r>
              <a:rPr lang="en-US" dirty="0"/>
              <a:t>);</a:t>
            </a:r>
          </a:p>
          <a:p>
            <a:r>
              <a:rPr lang="en-US" dirty="0"/>
              <a:t>  Servo1.write(180);//------------</a:t>
            </a:r>
          </a:p>
          <a:p>
            <a:r>
              <a:rPr lang="en-US" dirty="0"/>
              <a:t>  delay(</a:t>
            </a:r>
            <a:r>
              <a:rPr lang="en-US" dirty="0" err="1"/>
              <a:t>delay_step</a:t>
            </a:r>
            <a:r>
              <a:rPr lang="en-US" dirty="0"/>
              <a:t>);</a:t>
            </a:r>
          </a:p>
          <a:p>
            <a:r>
              <a:rPr lang="en-US" dirty="0"/>
              <a:t>  Servo1.write(90);//------------</a:t>
            </a:r>
          </a:p>
          <a:p>
            <a:r>
              <a:rPr lang="en-US" dirty="0"/>
              <a:t>  delay(</a:t>
            </a:r>
            <a:r>
              <a:rPr lang="en-US" dirty="0" err="1"/>
              <a:t>delay_step</a:t>
            </a:r>
            <a:r>
              <a:rPr lang="en-US" dirty="0"/>
              <a:t>);</a:t>
            </a:r>
          </a:p>
          <a:p>
            <a:r>
              <a:rPr lang="en-US" dirty="0"/>
              <a:t>  Servo1.write(0);//------------</a:t>
            </a:r>
          </a:p>
          <a:p>
            <a:endParaRPr lang="en-US" dirty="0"/>
          </a:p>
          <a:p>
            <a:r>
              <a:rPr lang="en-US" dirty="0"/>
              <a:t>  delay(</a:t>
            </a:r>
            <a:r>
              <a:rPr lang="en-US" dirty="0" err="1"/>
              <a:t>delay_step</a:t>
            </a:r>
            <a:r>
              <a:rPr lang="en-US" dirty="0"/>
              <a:t>);</a:t>
            </a:r>
          </a:p>
          <a:p>
            <a:r>
              <a:rPr lang="en-US" dirty="0"/>
              <a:t>  Servo1.detach();// turn off servo</a:t>
            </a:r>
          </a:p>
          <a:p>
            <a:r>
              <a:rPr lang="en-US" dirty="0"/>
              <a:t>}</a:t>
            </a:r>
          </a:p>
          <a:p>
            <a:r>
              <a:rPr lang="en-US" dirty="0"/>
              <a:t>void turn_servo1b(</a:t>
            </a:r>
            <a:r>
              <a:rPr lang="en-US" dirty="0" err="1"/>
              <a:t>int</a:t>
            </a:r>
            <a:r>
              <a:rPr lang="en-US" dirty="0"/>
              <a:t> </a:t>
            </a:r>
            <a:r>
              <a:rPr lang="en-US" dirty="0" err="1"/>
              <a:t>count_servo_turn</a:t>
            </a:r>
            <a:r>
              <a:rPr lang="en-US" dirty="0"/>
              <a:t>) {</a:t>
            </a:r>
          </a:p>
          <a:p>
            <a:r>
              <a:rPr lang="en-US" dirty="0"/>
              <a:t>  //  //  if (</a:t>
            </a:r>
            <a:r>
              <a:rPr lang="en-US" dirty="0" err="1"/>
              <a:t>count_servo_turn</a:t>
            </a:r>
            <a:r>
              <a:rPr lang="en-US" dirty="0"/>
              <a:t> == 0) {};</a:t>
            </a:r>
          </a:p>
          <a:p>
            <a:r>
              <a:rPr lang="en-US" dirty="0"/>
              <a:t>  if (</a:t>
            </a:r>
            <a:r>
              <a:rPr lang="en-US" dirty="0" err="1"/>
              <a:t>count_servo_turn</a:t>
            </a:r>
            <a:r>
              <a:rPr lang="en-US" dirty="0"/>
              <a:t> == 1) {</a:t>
            </a:r>
          </a:p>
          <a:p>
            <a:r>
              <a:rPr lang="en-US" dirty="0"/>
              <a:t>    turn_servo1();</a:t>
            </a:r>
          </a:p>
          <a:p>
            <a:r>
              <a:rPr lang="en-US" dirty="0"/>
              <a:t>  };</a:t>
            </a:r>
          </a:p>
          <a:p>
            <a:r>
              <a:rPr lang="en-US" dirty="0"/>
              <a:t>  if (</a:t>
            </a:r>
            <a:r>
              <a:rPr lang="en-US" dirty="0" err="1"/>
              <a:t>count_servo_turn</a:t>
            </a:r>
            <a:r>
              <a:rPr lang="en-US" dirty="0"/>
              <a:t> == 2) {</a:t>
            </a:r>
          </a:p>
          <a:p>
            <a:r>
              <a:rPr lang="en-US" dirty="0"/>
              <a:t>    turn_servo1();</a:t>
            </a:r>
          </a:p>
          <a:p>
            <a:r>
              <a:rPr lang="en-US" dirty="0"/>
              <a:t>    turn_servo1();</a:t>
            </a:r>
          </a:p>
          <a:p>
            <a:r>
              <a:rPr lang="en-US" dirty="0"/>
              <a:t>  };</a:t>
            </a:r>
          </a:p>
          <a:p>
            <a:r>
              <a:rPr lang="en-US" dirty="0"/>
              <a:t>  if (</a:t>
            </a:r>
            <a:r>
              <a:rPr lang="en-US" dirty="0" err="1"/>
              <a:t>count_servo_turn</a:t>
            </a:r>
            <a:r>
              <a:rPr lang="en-US" dirty="0"/>
              <a:t> == 3) {</a:t>
            </a:r>
          </a:p>
          <a:p>
            <a:r>
              <a:rPr lang="en-US" dirty="0"/>
              <a:t>    turn_servo1();</a:t>
            </a:r>
          </a:p>
          <a:p>
            <a:r>
              <a:rPr lang="en-US" dirty="0"/>
              <a:t>    turn_servo1();</a:t>
            </a:r>
          </a:p>
          <a:p>
            <a:r>
              <a:rPr lang="en-US" dirty="0"/>
              <a:t>    turn_servo1();</a:t>
            </a:r>
          </a:p>
          <a:p>
            <a:r>
              <a:rPr lang="en-US" dirty="0"/>
              <a:t>  };</a:t>
            </a:r>
          </a:p>
          <a:p>
            <a:r>
              <a:rPr lang="en-US" dirty="0"/>
              <a:t>}</a:t>
            </a:r>
          </a:p>
          <a:p>
            <a:endParaRPr lang="en-US" dirty="0"/>
          </a:p>
          <a:p>
            <a:endParaRPr lang="en-US" dirty="0"/>
          </a:p>
          <a:p>
            <a:r>
              <a:rPr lang="en-US" dirty="0"/>
              <a:t>/////////////////////////////////////////////////////</a:t>
            </a:r>
          </a:p>
          <a:p>
            <a:r>
              <a:rPr lang="en-US" dirty="0"/>
              <a:t>void  reset_to_fan_counter0()</a:t>
            </a:r>
          </a:p>
          <a:p>
            <a:r>
              <a:rPr lang="en-US" dirty="0"/>
              <a:t>{</a:t>
            </a:r>
          </a:p>
          <a:p>
            <a:r>
              <a:rPr lang="en-US" dirty="0"/>
              <a:t>  for (</a:t>
            </a:r>
            <a:r>
              <a:rPr lang="en-US" dirty="0" err="1"/>
              <a:t>int</a:t>
            </a:r>
            <a:r>
              <a:rPr lang="en-US" dirty="0"/>
              <a:t> </a:t>
            </a:r>
            <a:r>
              <a:rPr lang="en-US" dirty="0" err="1"/>
              <a:t>ct</a:t>
            </a:r>
            <a:r>
              <a:rPr lang="en-US" dirty="0"/>
              <a:t> = 0; </a:t>
            </a:r>
            <a:r>
              <a:rPr lang="en-US" dirty="0" err="1"/>
              <a:t>ct</a:t>
            </a:r>
            <a:r>
              <a:rPr lang="en-US" dirty="0"/>
              <a:t> &lt; 5 ; </a:t>
            </a:r>
            <a:r>
              <a:rPr lang="en-US" dirty="0" err="1"/>
              <a:t>ct</a:t>
            </a:r>
            <a:r>
              <a:rPr lang="en-US" dirty="0"/>
              <a:t>++)</a:t>
            </a:r>
          </a:p>
          <a:p>
            <a:r>
              <a:rPr lang="en-US" dirty="0"/>
              <a:t>  {</a:t>
            </a:r>
          </a:p>
          <a:p>
            <a:r>
              <a:rPr lang="en-US" dirty="0"/>
              <a:t>    KY033_sensorValue = </a:t>
            </a:r>
            <a:r>
              <a:rPr lang="en-US" dirty="0" err="1"/>
              <a:t>analogRead</a:t>
            </a:r>
            <a:r>
              <a:rPr lang="en-US" dirty="0"/>
              <a:t> (KY033_sensorPin);</a:t>
            </a:r>
          </a:p>
          <a:p>
            <a:r>
              <a:rPr lang="en-US" dirty="0"/>
              <a:t>//    if ( KY033_sensorValue &gt; 200) { //depends on sensor, this is for black &gt;200</a:t>
            </a:r>
          </a:p>
          <a:p>
            <a:r>
              <a:rPr lang="en-US" dirty="0"/>
              <a:t>    if ( KY033_sensorValue &lt; 200) {//depends on sensor, this is for black &lt;200</a:t>
            </a:r>
          </a:p>
          <a:p>
            <a:r>
              <a:rPr lang="en-US" dirty="0"/>
              <a:t>      break;</a:t>
            </a:r>
          </a:p>
          <a:p>
            <a:r>
              <a:rPr lang="en-US" dirty="0"/>
              <a:t>    };</a:t>
            </a:r>
          </a:p>
          <a:p>
            <a:r>
              <a:rPr lang="en-US" dirty="0"/>
              <a:t>    turn_servo1b(1);</a:t>
            </a:r>
          </a:p>
          <a:p>
            <a:r>
              <a:rPr lang="en-US" dirty="0"/>
              <a:t>  }</a:t>
            </a:r>
          </a:p>
          <a:p>
            <a:r>
              <a:rPr lang="en-US" dirty="0"/>
              <a:t>  </a:t>
            </a:r>
            <a:r>
              <a:rPr lang="en-US" dirty="0" err="1"/>
              <a:t>fan_counter</a:t>
            </a:r>
            <a:r>
              <a:rPr lang="en-US" dirty="0"/>
              <a:t> = 0;</a:t>
            </a:r>
          </a:p>
          <a:p>
            <a:r>
              <a:rPr lang="en-US" dirty="0"/>
              <a:t>}</a:t>
            </a:r>
          </a:p>
          <a:p>
            <a:r>
              <a:rPr lang="en-US" dirty="0"/>
              <a:t>/////////////////////////////////////////////////////////</a:t>
            </a:r>
          </a:p>
          <a:p>
            <a:r>
              <a:rPr lang="en-US" dirty="0"/>
              <a:t>void </a:t>
            </a:r>
            <a:r>
              <a:rPr lang="en-US" dirty="0" err="1"/>
              <a:t>turn_fan</a:t>
            </a:r>
            <a:r>
              <a:rPr lang="en-US" dirty="0"/>
              <a:t>(</a:t>
            </a:r>
            <a:r>
              <a:rPr lang="en-US" dirty="0" err="1"/>
              <a:t>int</a:t>
            </a:r>
            <a:r>
              <a:rPr lang="en-US" dirty="0"/>
              <a:t> </a:t>
            </a:r>
            <a:r>
              <a:rPr lang="en-US" dirty="0" err="1"/>
              <a:t>fan_level</a:t>
            </a:r>
            <a:r>
              <a:rPr lang="en-US" dirty="0"/>
              <a:t>) {</a:t>
            </a:r>
          </a:p>
          <a:p>
            <a:endParaRPr lang="en-US" dirty="0"/>
          </a:p>
          <a:p>
            <a:r>
              <a:rPr lang="en-US" dirty="0"/>
              <a:t>  reset_to_fan_counter0();</a:t>
            </a:r>
          </a:p>
          <a:p>
            <a:endParaRPr lang="en-US" dirty="0"/>
          </a:p>
          <a:p>
            <a:r>
              <a:rPr lang="en-US" dirty="0"/>
              <a:t>  switch (</a:t>
            </a:r>
            <a:r>
              <a:rPr lang="en-US" dirty="0" err="1"/>
              <a:t>fan_counter</a:t>
            </a:r>
            <a:r>
              <a:rPr lang="en-US" dirty="0"/>
              <a:t>) {</a:t>
            </a:r>
          </a:p>
          <a:p>
            <a:r>
              <a:rPr lang="en-US" dirty="0"/>
              <a:t>    case 0 : ////////////////////////////////</a:t>
            </a:r>
          </a:p>
          <a:p>
            <a:r>
              <a:rPr lang="en-US" dirty="0"/>
              <a:t>      if (</a:t>
            </a:r>
            <a:r>
              <a:rPr lang="en-US" dirty="0" err="1"/>
              <a:t>fan_level</a:t>
            </a:r>
            <a:r>
              <a:rPr lang="en-US" dirty="0"/>
              <a:t> == 0) {</a:t>
            </a:r>
          </a:p>
          <a:p>
            <a:r>
              <a:rPr lang="en-US" dirty="0"/>
              <a:t>        turn_servo1b(0);</a:t>
            </a:r>
          </a:p>
          <a:p>
            <a:r>
              <a:rPr lang="en-US" dirty="0"/>
              <a:t>        </a:t>
            </a:r>
            <a:r>
              <a:rPr lang="en-US" dirty="0" err="1"/>
              <a:t>fan_counter</a:t>
            </a:r>
            <a:r>
              <a:rPr lang="en-US" dirty="0"/>
              <a:t> = 0;</a:t>
            </a:r>
          </a:p>
          <a:p>
            <a:r>
              <a:rPr lang="en-US" dirty="0"/>
              <a:t>      }; // no change</a:t>
            </a:r>
          </a:p>
          <a:p>
            <a:r>
              <a:rPr lang="en-US" dirty="0"/>
              <a:t>      if (</a:t>
            </a:r>
            <a:r>
              <a:rPr lang="en-US" dirty="0" err="1"/>
              <a:t>fan_level</a:t>
            </a:r>
            <a:r>
              <a:rPr lang="en-US" dirty="0"/>
              <a:t> == 1) {</a:t>
            </a:r>
          </a:p>
          <a:p>
            <a:r>
              <a:rPr lang="en-US" dirty="0"/>
              <a:t>        turn_servo1b(1);</a:t>
            </a:r>
          </a:p>
          <a:p>
            <a:r>
              <a:rPr lang="en-US" dirty="0"/>
              <a:t>        </a:t>
            </a:r>
            <a:r>
              <a:rPr lang="en-US" dirty="0" err="1"/>
              <a:t>fan_counter</a:t>
            </a:r>
            <a:r>
              <a:rPr lang="en-US" dirty="0"/>
              <a:t> = 1;;</a:t>
            </a:r>
          </a:p>
          <a:p>
            <a:r>
              <a:rPr lang="en-US" dirty="0"/>
              <a:t>      };</a:t>
            </a:r>
          </a:p>
          <a:p>
            <a:r>
              <a:rPr lang="en-US" dirty="0"/>
              <a:t>      if (</a:t>
            </a:r>
            <a:r>
              <a:rPr lang="en-US" dirty="0" err="1"/>
              <a:t>fan_level</a:t>
            </a:r>
            <a:r>
              <a:rPr lang="en-US" dirty="0"/>
              <a:t> == 2) {</a:t>
            </a:r>
          </a:p>
          <a:p>
            <a:r>
              <a:rPr lang="en-US" dirty="0"/>
              <a:t>        turn_servo1b(2);</a:t>
            </a:r>
          </a:p>
          <a:p>
            <a:r>
              <a:rPr lang="en-US" dirty="0"/>
              <a:t>        </a:t>
            </a:r>
            <a:r>
              <a:rPr lang="en-US" dirty="0" err="1"/>
              <a:t>fan_counter</a:t>
            </a:r>
            <a:r>
              <a:rPr lang="en-US" dirty="0"/>
              <a:t> = 2;</a:t>
            </a:r>
          </a:p>
          <a:p>
            <a:r>
              <a:rPr lang="en-US" dirty="0"/>
              <a:t>      };</a:t>
            </a:r>
          </a:p>
          <a:p>
            <a:r>
              <a:rPr lang="en-US" dirty="0"/>
              <a:t>      if (</a:t>
            </a:r>
            <a:r>
              <a:rPr lang="en-US" dirty="0" err="1"/>
              <a:t>fan_level</a:t>
            </a:r>
            <a:r>
              <a:rPr lang="en-US" dirty="0"/>
              <a:t> == 3) {</a:t>
            </a:r>
          </a:p>
          <a:p>
            <a:r>
              <a:rPr lang="en-US" dirty="0"/>
              <a:t>        turn_servo1b(3);</a:t>
            </a:r>
          </a:p>
          <a:p>
            <a:r>
              <a:rPr lang="en-US" dirty="0"/>
              <a:t>        </a:t>
            </a:r>
            <a:r>
              <a:rPr lang="en-US" dirty="0" err="1"/>
              <a:t>fan_counter</a:t>
            </a:r>
            <a:r>
              <a:rPr lang="en-US" dirty="0"/>
              <a:t> = 3;</a:t>
            </a:r>
          </a:p>
          <a:p>
            <a:r>
              <a:rPr lang="en-US" dirty="0"/>
              <a:t>      };</a:t>
            </a:r>
          </a:p>
          <a:p>
            <a:r>
              <a:rPr lang="en-US" dirty="0"/>
              <a:t>      break;</a:t>
            </a:r>
          </a:p>
          <a:p>
            <a:r>
              <a:rPr lang="en-US" dirty="0"/>
              <a:t>    case 1 :  ////////////////////////////////</a:t>
            </a:r>
          </a:p>
          <a:p>
            <a:r>
              <a:rPr lang="en-US" dirty="0"/>
              <a:t>      if (</a:t>
            </a:r>
            <a:r>
              <a:rPr lang="en-US" dirty="0" err="1"/>
              <a:t>fan_level</a:t>
            </a:r>
            <a:r>
              <a:rPr lang="en-US" dirty="0"/>
              <a:t> == 0) {</a:t>
            </a:r>
          </a:p>
          <a:p>
            <a:r>
              <a:rPr lang="en-US" dirty="0"/>
              <a:t>        turn_servo1b(3);</a:t>
            </a:r>
          </a:p>
          <a:p>
            <a:r>
              <a:rPr lang="en-US" dirty="0"/>
              <a:t>        </a:t>
            </a:r>
            <a:r>
              <a:rPr lang="en-US" dirty="0" err="1"/>
              <a:t>fan_counter</a:t>
            </a:r>
            <a:r>
              <a:rPr lang="en-US" dirty="0"/>
              <a:t> = 0;</a:t>
            </a:r>
          </a:p>
          <a:p>
            <a:r>
              <a:rPr lang="en-US" dirty="0"/>
              <a:t>      };</a:t>
            </a:r>
          </a:p>
          <a:p>
            <a:r>
              <a:rPr lang="en-US" dirty="0"/>
              <a:t>      if (</a:t>
            </a:r>
            <a:r>
              <a:rPr lang="en-US" dirty="0" err="1"/>
              <a:t>fan_level</a:t>
            </a:r>
            <a:r>
              <a:rPr lang="en-US" dirty="0"/>
              <a:t> == 1) {</a:t>
            </a:r>
          </a:p>
          <a:p>
            <a:r>
              <a:rPr lang="en-US" dirty="0"/>
              <a:t>        turn_servo1b(0);</a:t>
            </a:r>
          </a:p>
          <a:p>
            <a:r>
              <a:rPr lang="en-US" dirty="0"/>
              <a:t>        </a:t>
            </a:r>
            <a:r>
              <a:rPr lang="en-US" dirty="0" err="1"/>
              <a:t>fan_counter</a:t>
            </a:r>
            <a:r>
              <a:rPr lang="en-US" dirty="0"/>
              <a:t> = 1;</a:t>
            </a:r>
          </a:p>
          <a:p>
            <a:r>
              <a:rPr lang="en-US" dirty="0"/>
              <a:t>      };</a:t>
            </a:r>
          </a:p>
          <a:p>
            <a:r>
              <a:rPr lang="en-US" dirty="0"/>
              <a:t>      if (</a:t>
            </a:r>
            <a:r>
              <a:rPr lang="en-US" dirty="0" err="1"/>
              <a:t>fan_level</a:t>
            </a:r>
            <a:r>
              <a:rPr lang="en-US" dirty="0"/>
              <a:t> == 2) {</a:t>
            </a:r>
          </a:p>
          <a:p>
            <a:r>
              <a:rPr lang="en-US" dirty="0"/>
              <a:t>        turn_servo1b(1);</a:t>
            </a:r>
          </a:p>
          <a:p>
            <a:r>
              <a:rPr lang="en-US" dirty="0"/>
              <a:t>        </a:t>
            </a:r>
            <a:r>
              <a:rPr lang="en-US" dirty="0" err="1"/>
              <a:t>fan_counter</a:t>
            </a:r>
            <a:r>
              <a:rPr lang="en-US" dirty="0"/>
              <a:t> = 2;</a:t>
            </a:r>
          </a:p>
          <a:p>
            <a:r>
              <a:rPr lang="en-US" dirty="0"/>
              <a:t>      };</a:t>
            </a:r>
          </a:p>
          <a:p>
            <a:r>
              <a:rPr lang="en-US" dirty="0"/>
              <a:t>      if (</a:t>
            </a:r>
            <a:r>
              <a:rPr lang="en-US" dirty="0" err="1"/>
              <a:t>fan_level</a:t>
            </a:r>
            <a:r>
              <a:rPr lang="en-US" dirty="0"/>
              <a:t> == 3) {</a:t>
            </a:r>
          </a:p>
          <a:p>
            <a:r>
              <a:rPr lang="en-US" dirty="0"/>
              <a:t>        turn_servo1b(2);</a:t>
            </a:r>
          </a:p>
          <a:p>
            <a:r>
              <a:rPr lang="en-US" dirty="0"/>
              <a:t>        </a:t>
            </a:r>
            <a:r>
              <a:rPr lang="en-US" dirty="0" err="1"/>
              <a:t>fan_counter</a:t>
            </a:r>
            <a:r>
              <a:rPr lang="en-US" dirty="0"/>
              <a:t> = 3;</a:t>
            </a:r>
          </a:p>
          <a:p>
            <a:r>
              <a:rPr lang="en-US" dirty="0"/>
              <a:t>      };</a:t>
            </a:r>
          </a:p>
          <a:p>
            <a:r>
              <a:rPr lang="en-US" dirty="0"/>
              <a:t>      break;</a:t>
            </a:r>
          </a:p>
          <a:p>
            <a:r>
              <a:rPr lang="en-US" dirty="0"/>
              <a:t>    case 2 :  ////////////////////////////////</a:t>
            </a:r>
          </a:p>
          <a:p>
            <a:r>
              <a:rPr lang="en-US" dirty="0"/>
              <a:t>      if (</a:t>
            </a:r>
            <a:r>
              <a:rPr lang="en-US" dirty="0" err="1"/>
              <a:t>fan_level</a:t>
            </a:r>
            <a:r>
              <a:rPr lang="en-US" dirty="0"/>
              <a:t> == 0) {</a:t>
            </a:r>
          </a:p>
          <a:p>
            <a:r>
              <a:rPr lang="en-US" dirty="0"/>
              <a:t>        turn_servo1b(2);</a:t>
            </a:r>
          </a:p>
          <a:p>
            <a:r>
              <a:rPr lang="en-US" dirty="0"/>
              <a:t>        </a:t>
            </a:r>
            <a:r>
              <a:rPr lang="en-US" dirty="0" err="1"/>
              <a:t>fan_counter</a:t>
            </a:r>
            <a:r>
              <a:rPr lang="en-US" dirty="0"/>
              <a:t> = 0;</a:t>
            </a:r>
          </a:p>
          <a:p>
            <a:r>
              <a:rPr lang="en-US" dirty="0"/>
              <a:t>      };</a:t>
            </a:r>
          </a:p>
          <a:p>
            <a:r>
              <a:rPr lang="en-US" dirty="0"/>
              <a:t>      if (</a:t>
            </a:r>
            <a:r>
              <a:rPr lang="en-US" dirty="0" err="1"/>
              <a:t>fan_level</a:t>
            </a:r>
            <a:r>
              <a:rPr lang="en-US" dirty="0"/>
              <a:t> == 1) {</a:t>
            </a:r>
          </a:p>
          <a:p>
            <a:r>
              <a:rPr lang="en-US" dirty="0"/>
              <a:t>        turn_servo1b(3);</a:t>
            </a:r>
          </a:p>
          <a:p>
            <a:r>
              <a:rPr lang="en-US" dirty="0"/>
              <a:t>        </a:t>
            </a:r>
            <a:r>
              <a:rPr lang="en-US" dirty="0" err="1"/>
              <a:t>fan_counter</a:t>
            </a:r>
            <a:r>
              <a:rPr lang="en-US" dirty="0"/>
              <a:t> = 1;</a:t>
            </a:r>
          </a:p>
          <a:p>
            <a:r>
              <a:rPr lang="en-US" dirty="0"/>
              <a:t>      };</a:t>
            </a:r>
          </a:p>
          <a:p>
            <a:r>
              <a:rPr lang="en-US" dirty="0"/>
              <a:t>      if (</a:t>
            </a:r>
            <a:r>
              <a:rPr lang="en-US" dirty="0" err="1"/>
              <a:t>fan_level</a:t>
            </a:r>
            <a:r>
              <a:rPr lang="en-US" dirty="0"/>
              <a:t> == 2) {</a:t>
            </a:r>
          </a:p>
          <a:p>
            <a:r>
              <a:rPr lang="en-US" dirty="0"/>
              <a:t>        turn_servo1b(0);</a:t>
            </a:r>
          </a:p>
          <a:p>
            <a:r>
              <a:rPr lang="en-US" dirty="0"/>
              <a:t>        </a:t>
            </a:r>
            <a:r>
              <a:rPr lang="en-US" dirty="0" err="1"/>
              <a:t>fan_counter</a:t>
            </a:r>
            <a:r>
              <a:rPr lang="en-US" dirty="0"/>
              <a:t> = 2;</a:t>
            </a:r>
          </a:p>
          <a:p>
            <a:r>
              <a:rPr lang="en-US" dirty="0"/>
              <a:t>      };</a:t>
            </a:r>
          </a:p>
          <a:p>
            <a:r>
              <a:rPr lang="en-US" dirty="0"/>
              <a:t>      if (</a:t>
            </a:r>
            <a:r>
              <a:rPr lang="en-US" dirty="0" err="1"/>
              <a:t>fan_level</a:t>
            </a:r>
            <a:r>
              <a:rPr lang="en-US" dirty="0"/>
              <a:t> == 3) {</a:t>
            </a:r>
          </a:p>
          <a:p>
            <a:r>
              <a:rPr lang="en-US" dirty="0"/>
              <a:t>        turn_servo1b(1);</a:t>
            </a:r>
          </a:p>
          <a:p>
            <a:r>
              <a:rPr lang="en-US" dirty="0"/>
              <a:t>        </a:t>
            </a:r>
            <a:r>
              <a:rPr lang="en-US" dirty="0" err="1"/>
              <a:t>fan_counter</a:t>
            </a:r>
            <a:r>
              <a:rPr lang="en-US" dirty="0"/>
              <a:t> = 3;</a:t>
            </a:r>
          </a:p>
          <a:p>
            <a:r>
              <a:rPr lang="en-US" dirty="0"/>
              <a:t>      };</a:t>
            </a:r>
          </a:p>
          <a:p>
            <a:r>
              <a:rPr lang="en-US" dirty="0"/>
              <a:t>      break;</a:t>
            </a:r>
          </a:p>
          <a:p>
            <a:r>
              <a:rPr lang="en-US" dirty="0"/>
              <a:t>    case 3 :  ////////////////////////////////</a:t>
            </a:r>
          </a:p>
          <a:p>
            <a:r>
              <a:rPr lang="en-US" dirty="0"/>
              <a:t>      if (</a:t>
            </a:r>
            <a:r>
              <a:rPr lang="en-US" dirty="0" err="1"/>
              <a:t>fan_level</a:t>
            </a:r>
            <a:r>
              <a:rPr lang="en-US" dirty="0"/>
              <a:t> == 0) {</a:t>
            </a:r>
          </a:p>
          <a:p>
            <a:r>
              <a:rPr lang="en-US" dirty="0"/>
              <a:t>        turn_servo1b(1);</a:t>
            </a:r>
          </a:p>
          <a:p>
            <a:r>
              <a:rPr lang="en-US" dirty="0"/>
              <a:t>        </a:t>
            </a:r>
            <a:r>
              <a:rPr lang="en-US" dirty="0" err="1"/>
              <a:t>fan_counter</a:t>
            </a:r>
            <a:r>
              <a:rPr lang="en-US" dirty="0"/>
              <a:t> = 0;</a:t>
            </a:r>
          </a:p>
          <a:p>
            <a:r>
              <a:rPr lang="en-US" dirty="0"/>
              <a:t>      };</a:t>
            </a:r>
          </a:p>
          <a:p>
            <a:r>
              <a:rPr lang="en-US" dirty="0"/>
              <a:t>      if (</a:t>
            </a:r>
            <a:r>
              <a:rPr lang="en-US" dirty="0" err="1"/>
              <a:t>fan_level</a:t>
            </a:r>
            <a:r>
              <a:rPr lang="en-US" dirty="0"/>
              <a:t> == 1) {</a:t>
            </a:r>
          </a:p>
          <a:p>
            <a:r>
              <a:rPr lang="en-US" dirty="0"/>
              <a:t>        turn_servo1b(2);</a:t>
            </a:r>
          </a:p>
          <a:p>
            <a:r>
              <a:rPr lang="en-US" dirty="0"/>
              <a:t>        </a:t>
            </a:r>
            <a:r>
              <a:rPr lang="en-US" dirty="0" err="1"/>
              <a:t>fan_counter</a:t>
            </a:r>
            <a:r>
              <a:rPr lang="en-US" dirty="0"/>
              <a:t> = 1;</a:t>
            </a:r>
          </a:p>
          <a:p>
            <a:r>
              <a:rPr lang="en-US" dirty="0"/>
              <a:t>      };</a:t>
            </a:r>
          </a:p>
          <a:p>
            <a:r>
              <a:rPr lang="en-US" dirty="0"/>
              <a:t>      if (</a:t>
            </a:r>
            <a:r>
              <a:rPr lang="en-US" dirty="0" err="1"/>
              <a:t>fan_level</a:t>
            </a:r>
            <a:r>
              <a:rPr lang="en-US" dirty="0"/>
              <a:t> == 2) {</a:t>
            </a:r>
          </a:p>
          <a:p>
            <a:r>
              <a:rPr lang="en-US" dirty="0"/>
              <a:t>        turn_servo1b(3);</a:t>
            </a:r>
          </a:p>
          <a:p>
            <a:r>
              <a:rPr lang="en-US" dirty="0"/>
              <a:t>        </a:t>
            </a:r>
            <a:r>
              <a:rPr lang="en-US" dirty="0" err="1"/>
              <a:t>fan_counter</a:t>
            </a:r>
            <a:r>
              <a:rPr lang="en-US" dirty="0"/>
              <a:t> = 2;</a:t>
            </a:r>
          </a:p>
          <a:p>
            <a:r>
              <a:rPr lang="en-US" dirty="0"/>
              <a:t>      };</a:t>
            </a:r>
          </a:p>
          <a:p>
            <a:r>
              <a:rPr lang="en-US" dirty="0"/>
              <a:t>      if (</a:t>
            </a:r>
            <a:r>
              <a:rPr lang="en-US" dirty="0" err="1"/>
              <a:t>fan_level</a:t>
            </a:r>
            <a:r>
              <a:rPr lang="en-US" dirty="0"/>
              <a:t> == 3) {</a:t>
            </a:r>
          </a:p>
          <a:p>
            <a:r>
              <a:rPr lang="en-US" dirty="0"/>
              <a:t>        turn_servo1b(0);</a:t>
            </a:r>
          </a:p>
          <a:p>
            <a:r>
              <a:rPr lang="en-US" dirty="0"/>
              <a:t>        </a:t>
            </a:r>
            <a:r>
              <a:rPr lang="en-US" dirty="0" err="1"/>
              <a:t>fan_counter</a:t>
            </a:r>
            <a:r>
              <a:rPr lang="en-US" dirty="0"/>
              <a:t> = 3;</a:t>
            </a:r>
          </a:p>
          <a:p>
            <a:r>
              <a:rPr lang="en-US" dirty="0"/>
              <a:t>      };</a:t>
            </a:r>
          </a:p>
          <a:p>
            <a:r>
              <a:rPr lang="en-US" dirty="0"/>
              <a:t>      break;</a:t>
            </a:r>
          </a:p>
          <a:p>
            <a:r>
              <a:rPr lang="en-US" dirty="0"/>
              <a:t>  } </a:t>
            </a:r>
            <a:r>
              <a:rPr lang="en-US" dirty="0" err="1"/>
              <a:t>Serial.println</a:t>
            </a:r>
            <a:r>
              <a:rPr lang="en-US" dirty="0"/>
              <a:t>("fan control system .........");</a:t>
            </a:r>
          </a:p>
          <a:p>
            <a:r>
              <a:rPr lang="en-US" dirty="0"/>
              <a:t>  </a:t>
            </a:r>
            <a:r>
              <a:rPr lang="en-US" dirty="0" err="1"/>
              <a:t>Serial.print</a:t>
            </a:r>
            <a:r>
              <a:rPr lang="en-US" dirty="0"/>
              <a:t>("</a:t>
            </a:r>
            <a:r>
              <a:rPr lang="en-US" dirty="0" err="1"/>
              <a:t>fan_counter</a:t>
            </a:r>
            <a:r>
              <a:rPr lang="en-US" dirty="0"/>
              <a:t>= ");</a:t>
            </a:r>
          </a:p>
          <a:p>
            <a:r>
              <a:rPr lang="en-US" dirty="0"/>
              <a:t>  </a:t>
            </a:r>
            <a:r>
              <a:rPr lang="en-US" dirty="0" err="1"/>
              <a:t>Serial.println</a:t>
            </a:r>
            <a:r>
              <a:rPr lang="en-US" dirty="0"/>
              <a:t>(</a:t>
            </a:r>
            <a:r>
              <a:rPr lang="en-US" dirty="0" err="1"/>
              <a:t>fan_counter</a:t>
            </a:r>
            <a:r>
              <a:rPr lang="en-US" dirty="0"/>
              <a:t>);</a:t>
            </a:r>
          </a:p>
          <a:p>
            <a:endParaRPr lang="en-US" dirty="0"/>
          </a:p>
          <a:p>
            <a:r>
              <a:rPr lang="en-US" dirty="0"/>
              <a:t>  </a:t>
            </a:r>
            <a:r>
              <a:rPr lang="en-US" dirty="0" err="1"/>
              <a:t>Serial.print</a:t>
            </a:r>
            <a:r>
              <a:rPr lang="en-US" dirty="0"/>
              <a:t>("</a:t>
            </a:r>
            <a:r>
              <a:rPr lang="en-US" dirty="0" err="1"/>
              <a:t>fan_level</a:t>
            </a:r>
            <a:r>
              <a:rPr lang="en-US" dirty="0"/>
              <a:t>= ");</a:t>
            </a:r>
          </a:p>
          <a:p>
            <a:r>
              <a:rPr lang="en-US" dirty="0"/>
              <a:t>  </a:t>
            </a:r>
            <a:r>
              <a:rPr lang="en-US" dirty="0" err="1"/>
              <a:t>Serial.println</a:t>
            </a:r>
            <a:r>
              <a:rPr lang="en-US" dirty="0"/>
              <a:t>(</a:t>
            </a:r>
            <a:r>
              <a:rPr lang="en-US" dirty="0" err="1"/>
              <a:t>fan_level</a:t>
            </a:r>
            <a:r>
              <a:rPr lang="en-US" dirty="0"/>
              <a:t>);</a:t>
            </a:r>
          </a:p>
          <a:p>
            <a:r>
              <a:rPr lang="en-US" dirty="0"/>
              <a:t>  </a:t>
            </a:r>
            <a:r>
              <a:rPr lang="en-US" dirty="0" err="1"/>
              <a:t>Serial.println</a:t>
            </a:r>
            <a:r>
              <a:rPr lang="en-US" dirty="0"/>
              <a:t>("fan control system //////////");</a:t>
            </a:r>
          </a:p>
          <a:p>
            <a:r>
              <a:rPr lang="en-US" dirty="0"/>
              <a:t>  </a:t>
            </a:r>
            <a:r>
              <a:rPr lang="en-US" dirty="0" err="1"/>
              <a:t>Serial.println</a:t>
            </a:r>
            <a:r>
              <a:rPr lang="en-US" dirty="0"/>
              <a:t>("...................");</a:t>
            </a:r>
          </a:p>
          <a:p>
            <a:r>
              <a:rPr lang="en-US" dirty="0"/>
              <a:t>  </a:t>
            </a:r>
            <a:r>
              <a:rPr lang="en-US" dirty="0" err="1"/>
              <a:t>Serial.print</a:t>
            </a:r>
            <a:r>
              <a:rPr lang="en-US" dirty="0"/>
              <a:t>("KY033_sensorValue = ");</a:t>
            </a:r>
          </a:p>
          <a:p>
            <a:r>
              <a:rPr lang="en-US" dirty="0"/>
              <a:t>  </a:t>
            </a:r>
            <a:r>
              <a:rPr lang="en-US" dirty="0" err="1"/>
              <a:t>Serial.println</a:t>
            </a:r>
            <a:r>
              <a:rPr lang="en-US" dirty="0"/>
              <a:t>(KY033_sensorValue);</a:t>
            </a:r>
          </a:p>
          <a:p>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95</a:t>
            </a:fld>
            <a:endParaRPr lang="en-US"/>
          </a:p>
        </p:txBody>
      </p:sp>
    </p:spTree>
    <p:extLst>
      <p:ext uri="{BB962C8B-B14F-4D97-AF65-F5344CB8AC3E}">
        <p14:creationId xmlns:p14="http://schemas.microsoft.com/office/powerpoint/2010/main" val="40967904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E90CCFA-231B-4663-8D54-895BC44CA5D0}"/>
              </a:ext>
            </a:extLst>
          </p:cNvPr>
          <p:cNvPicPr>
            <a:picLocks noChangeAspect="1"/>
          </p:cNvPicPr>
          <p:nvPr/>
        </p:nvPicPr>
        <p:blipFill>
          <a:blip r:embed="rId3"/>
          <a:stretch>
            <a:fillRect/>
          </a:stretch>
        </p:blipFill>
        <p:spPr>
          <a:xfrm>
            <a:off x="2385498" y="1721533"/>
            <a:ext cx="2248665" cy="2238397"/>
          </a:xfrm>
          <a:prstGeom prst="rect">
            <a:avLst/>
          </a:prstGeom>
        </p:spPr>
      </p:pic>
      <p:pic>
        <p:nvPicPr>
          <p:cNvPr id="27" name="Picture 26"/>
          <p:cNvPicPr>
            <a:picLocks noChangeAspect="1"/>
          </p:cNvPicPr>
          <p:nvPr/>
        </p:nvPicPr>
        <p:blipFill>
          <a:blip r:embed="rId3"/>
          <a:stretch>
            <a:fillRect/>
          </a:stretch>
        </p:blipFill>
        <p:spPr>
          <a:xfrm>
            <a:off x="2559515" y="4067175"/>
            <a:ext cx="2248665" cy="2238397"/>
          </a:xfrm>
          <a:prstGeom prst="rect">
            <a:avLst/>
          </a:prstGeom>
        </p:spPr>
      </p:pic>
      <p:sp>
        <p:nvSpPr>
          <p:cNvPr id="2" name="Title 1"/>
          <p:cNvSpPr>
            <a:spLocks noGrp="1"/>
          </p:cNvSpPr>
          <p:nvPr>
            <p:ph type="title"/>
          </p:nvPr>
        </p:nvSpPr>
        <p:spPr>
          <a:xfrm>
            <a:off x="193225" y="105505"/>
            <a:ext cx="4274049" cy="1508783"/>
          </a:xfrm>
        </p:spPr>
        <p:txBody>
          <a:bodyPr>
            <a:noAutofit/>
          </a:bodyPr>
          <a:lstStyle/>
          <a:p>
            <a:r>
              <a:rPr lang="en-US" sz="2400" dirty="0"/>
              <a:t>Test 2.27c3 : IR controls 2 servos (amplifier volume control—not fully tested, may have bug)</a:t>
            </a:r>
            <a:br>
              <a:rPr lang="en-US" sz="2400" dirty="0"/>
            </a:br>
            <a:r>
              <a:rPr lang="en-US" sz="2400" dirty="0"/>
              <a:t>(servo jitter problem solved)</a:t>
            </a:r>
          </a:p>
        </p:txBody>
      </p:sp>
      <p:sp>
        <p:nvSpPr>
          <p:cNvPr id="3" name="Content Placeholder 2"/>
          <p:cNvSpPr>
            <a:spLocks noGrp="1"/>
          </p:cNvSpPr>
          <p:nvPr>
            <p:ph idx="1"/>
          </p:nvPr>
        </p:nvSpPr>
        <p:spPr>
          <a:xfrm>
            <a:off x="114989" y="1564071"/>
            <a:ext cx="7886700" cy="4351338"/>
          </a:xfrm>
        </p:spPr>
        <p:txBody>
          <a:bodyPr>
            <a:normAutofit fontScale="25000" lnSpcReduction="20000"/>
          </a:bodyPr>
          <a:lstStyle/>
          <a:p>
            <a:pPr marL="0" indent="0">
              <a:buNone/>
            </a:pPr>
            <a:r>
              <a:rPr lang="en-US" dirty="0"/>
              <a:t>// 2022.1.22 IR control 2 servos. 2:24pm</a:t>
            </a:r>
          </a:p>
          <a:p>
            <a:pPr marL="0" indent="0">
              <a:buNone/>
            </a:pPr>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pPr marL="0" indent="0">
              <a:buNone/>
            </a:pPr>
            <a:r>
              <a:rPr lang="en-US" dirty="0"/>
              <a:t>  An IR detector/demodulator must be connected to the input RECV_PIN.</a:t>
            </a:r>
          </a:p>
          <a:p>
            <a:pPr marL="0" indent="0">
              <a:buNone/>
            </a:pPr>
            <a:r>
              <a:rPr lang="en-US" dirty="0"/>
              <a:t>  Version 0.1 July, 2009</a:t>
            </a:r>
          </a:p>
          <a:p>
            <a:pPr marL="0" indent="0">
              <a:buNone/>
            </a:pPr>
            <a:r>
              <a:rPr lang="en-US" dirty="0"/>
              <a:t>  Copyright 2009 Ken </a:t>
            </a:r>
            <a:r>
              <a:rPr lang="en-US" dirty="0" err="1"/>
              <a:t>Shirriff</a:t>
            </a:r>
            <a:endParaRPr lang="en-US" dirty="0"/>
          </a:p>
          <a:p>
            <a:pPr marL="0" indent="0">
              <a:buNone/>
            </a:pPr>
            <a:r>
              <a:rPr lang="en-US" dirty="0"/>
              <a:t>  http://arcfn.com</a:t>
            </a:r>
          </a:p>
          <a:p>
            <a:pPr marL="0" indent="0">
              <a:buNone/>
            </a:pPr>
            <a:r>
              <a:rPr lang="en-US" dirty="0"/>
              <a:t>*/</a:t>
            </a:r>
          </a:p>
          <a:p>
            <a:pPr marL="0" indent="0">
              <a:buNone/>
            </a:pPr>
            <a:r>
              <a:rPr lang="en-US" dirty="0"/>
              <a:t>//// IR control rely, use 1 </a:t>
            </a:r>
            <a:r>
              <a:rPr lang="en-US" dirty="0" err="1"/>
              <a:t>reciver</a:t>
            </a:r>
            <a:r>
              <a:rPr lang="en-US" dirty="0"/>
              <a:t> to </a:t>
            </a:r>
            <a:r>
              <a:rPr lang="en-US" dirty="0" err="1"/>
              <a:t>recive</a:t>
            </a:r>
            <a:r>
              <a:rPr lang="en-US" dirty="0"/>
              <a:t> IR and send to another IR remote controller, 2020 April 23</a:t>
            </a:r>
          </a:p>
          <a:p>
            <a:pPr marL="0" indent="0">
              <a:buNone/>
            </a:pPr>
            <a:r>
              <a:rPr lang="en-US" dirty="0"/>
              <a:t>#include &lt;</a:t>
            </a:r>
            <a:r>
              <a:rPr lang="en-US" dirty="0" err="1"/>
              <a:t>Servo.h</a:t>
            </a:r>
            <a:r>
              <a:rPr lang="en-US" dirty="0"/>
              <a:t>&gt;</a:t>
            </a:r>
          </a:p>
          <a:p>
            <a:pPr marL="0" indent="0">
              <a:buNone/>
            </a:pPr>
            <a:r>
              <a:rPr lang="en-US" dirty="0"/>
              <a:t>// Create a servo object</a:t>
            </a:r>
          </a:p>
          <a:p>
            <a:pPr marL="0" indent="0">
              <a:buNone/>
            </a:pPr>
            <a:r>
              <a:rPr lang="en-US" dirty="0"/>
              <a:t>Servo </a:t>
            </a:r>
            <a:r>
              <a:rPr lang="en-US" dirty="0" err="1"/>
              <a:t>servo_A</a:t>
            </a:r>
            <a:r>
              <a:rPr lang="en-US" dirty="0"/>
              <a:t>, </a:t>
            </a:r>
            <a:r>
              <a:rPr lang="en-US" dirty="0" err="1"/>
              <a:t>servo_B</a:t>
            </a:r>
            <a:r>
              <a:rPr lang="en-US" dirty="0"/>
              <a:t>;</a:t>
            </a:r>
          </a:p>
          <a:p>
            <a:pPr marL="0" indent="0">
              <a:buNone/>
            </a:pPr>
            <a:endParaRPr lang="en-US" dirty="0"/>
          </a:p>
          <a:p>
            <a:pPr marL="0" indent="0">
              <a:buNone/>
            </a:pPr>
            <a:r>
              <a:rPr lang="en-US" dirty="0"/>
              <a:t>//#include "ServoTimer2.h" //it is found that IR control also use timer 2, so don't use ServoTimer2 here</a:t>
            </a:r>
          </a:p>
          <a:p>
            <a:pPr marL="0" indent="0">
              <a:buNone/>
            </a:pPr>
            <a:r>
              <a:rPr lang="en-US" dirty="0"/>
              <a:t>//// Create a servo object</a:t>
            </a:r>
          </a:p>
          <a:p>
            <a:pPr marL="0" indent="0">
              <a:buNone/>
            </a:pPr>
            <a:r>
              <a:rPr lang="en-US" dirty="0"/>
              <a:t>//ServoTimer2 </a:t>
            </a:r>
            <a:r>
              <a:rPr lang="en-US" dirty="0" err="1"/>
              <a:t>servo_A</a:t>
            </a:r>
            <a:r>
              <a:rPr lang="en-US" dirty="0"/>
              <a:t>;</a:t>
            </a:r>
          </a:p>
          <a:p>
            <a:pPr marL="0" indent="0">
              <a:buNone/>
            </a:pPr>
            <a:endParaRPr lang="en-US" dirty="0"/>
          </a:p>
          <a:p>
            <a:pPr marL="0" indent="0">
              <a:buNone/>
            </a:pPr>
            <a:r>
              <a:rPr lang="en-US" dirty="0"/>
              <a:t>int </a:t>
            </a:r>
            <a:r>
              <a:rPr lang="en-US" dirty="0" err="1"/>
              <a:t>servoPin_A</a:t>
            </a:r>
            <a:r>
              <a:rPr lang="en-US" dirty="0"/>
              <a:t> = 9; // Declare the Servo pin</a:t>
            </a:r>
          </a:p>
          <a:p>
            <a:pPr marL="0" indent="0">
              <a:buNone/>
            </a:pPr>
            <a:r>
              <a:rPr lang="en-US" dirty="0"/>
              <a:t>int </a:t>
            </a:r>
            <a:r>
              <a:rPr lang="en-US" dirty="0" err="1"/>
              <a:t>servoPin_B</a:t>
            </a:r>
            <a:r>
              <a:rPr lang="en-US" dirty="0"/>
              <a:t> = 10; // Declare the Servo pin</a:t>
            </a:r>
          </a:p>
          <a:p>
            <a:pPr marL="0" indent="0">
              <a:buNone/>
            </a:pPr>
            <a:endParaRPr lang="en-US" dirty="0"/>
          </a:p>
          <a:p>
            <a:pPr marL="0" indent="0">
              <a:buNone/>
            </a:pPr>
            <a:r>
              <a:rPr lang="en-US" dirty="0"/>
              <a:t>int RECV_PIN = 11;</a:t>
            </a:r>
          </a:p>
          <a:p>
            <a:pPr marL="0" indent="0">
              <a:buNone/>
            </a:pPr>
            <a:r>
              <a:rPr lang="en-US" dirty="0"/>
              <a:t>int </a:t>
            </a:r>
            <a:r>
              <a:rPr lang="en-US" dirty="0" err="1"/>
              <a:t>one_step_button</a:t>
            </a:r>
            <a:r>
              <a:rPr lang="en-US" dirty="0"/>
              <a:t> = 5;</a:t>
            </a:r>
          </a:p>
          <a:p>
            <a:pPr marL="0" indent="0">
              <a:buNone/>
            </a:pPr>
            <a:r>
              <a:rPr lang="en-US" dirty="0"/>
              <a:t>int RELAY_PIN = 4; //</a:t>
            </a:r>
            <a:r>
              <a:rPr lang="en-US" dirty="0" err="1"/>
              <a:t>obselet</a:t>
            </a:r>
            <a:r>
              <a:rPr lang="en-US" dirty="0"/>
              <a:t> not used</a:t>
            </a:r>
          </a:p>
          <a:p>
            <a:pPr marL="0" indent="0">
              <a:buNone/>
            </a:pPr>
            <a:r>
              <a:rPr lang="en-US" dirty="0"/>
              <a:t>int </a:t>
            </a:r>
            <a:r>
              <a:rPr lang="en-US" dirty="0" err="1"/>
              <a:t>init_t</a:t>
            </a:r>
            <a:r>
              <a:rPr lang="en-US" dirty="0"/>
              <a:t> = 90; // this is the initial position, may </a:t>
            </a:r>
            <a:r>
              <a:rPr lang="en-US" dirty="0" err="1"/>
              <a:t>adjsut</a:t>
            </a:r>
            <a:r>
              <a:rPr lang="en-US" dirty="0"/>
              <a:t> to the </a:t>
            </a:r>
            <a:r>
              <a:rPr lang="en-US" dirty="0" err="1"/>
              <a:t>suitbale</a:t>
            </a:r>
            <a:r>
              <a:rPr lang="en-US" dirty="0"/>
              <a:t> position rather than 90 (range 0 -180)</a:t>
            </a:r>
          </a:p>
          <a:p>
            <a:pPr marL="0" indent="0">
              <a:buNone/>
            </a:pPr>
            <a:r>
              <a:rPr lang="en-US" dirty="0"/>
              <a:t>int </a:t>
            </a:r>
            <a:r>
              <a:rPr lang="en-US" dirty="0" err="1"/>
              <a:t>current_t</a:t>
            </a:r>
            <a:r>
              <a:rPr lang="en-US" dirty="0"/>
              <a:t> = </a:t>
            </a:r>
            <a:r>
              <a:rPr lang="en-US" dirty="0" err="1"/>
              <a:t>init_t</a:t>
            </a:r>
            <a:r>
              <a:rPr lang="en-US" dirty="0"/>
              <a:t>; // this is the initial position</a:t>
            </a:r>
          </a:p>
          <a:p>
            <a:pPr marL="0" indent="0">
              <a:buNone/>
            </a:pPr>
            <a:r>
              <a:rPr lang="en-US" dirty="0"/>
              <a:t>int </a:t>
            </a:r>
            <a:r>
              <a:rPr lang="en-US" dirty="0" err="1"/>
              <a:t>delay_step</a:t>
            </a:r>
            <a:r>
              <a:rPr lang="en-US" dirty="0"/>
              <a:t> =10 ;//need this to </a:t>
            </a:r>
            <a:r>
              <a:rPr lang="en-US" dirty="0" err="1"/>
              <a:t>giev</a:t>
            </a:r>
            <a:r>
              <a:rPr lang="en-US" dirty="0"/>
              <a:t> enough delay for each </a:t>
            </a:r>
            <a:r>
              <a:rPr lang="en-US" dirty="0" err="1"/>
              <a:t>truning</a:t>
            </a:r>
            <a:r>
              <a:rPr lang="en-US" dirty="0"/>
              <a:t> step of servo</a:t>
            </a:r>
          </a:p>
          <a:p>
            <a:pPr marL="0" indent="0">
              <a:buNone/>
            </a:pPr>
            <a:r>
              <a:rPr lang="en-US" dirty="0"/>
              <a:t>int </a:t>
            </a:r>
            <a:r>
              <a:rPr lang="en-US" dirty="0" err="1"/>
              <a:t>servo_step</a:t>
            </a:r>
            <a:r>
              <a:rPr lang="en-US" dirty="0"/>
              <a:t>=10;</a:t>
            </a:r>
          </a:p>
          <a:p>
            <a:pPr marL="0" indent="0">
              <a:buNone/>
            </a:pPr>
            <a:r>
              <a:rPr lang="en-US" dirty="0"/>
              <a:t>int </a:t>
            </a:r>
            <a:r>
              <a:rPr lang="en-US" dirty="0" err="1"/>
              <a:t>servo_t_max</a:t>
            </a:r>
            <a:r>
              <a:rPr lang="en-US" dirty="0"/>
              <a:t>=180;</a:t>
            </a:r>
          </a:p>
          <a:p>
            <a:pPr marL="0" indent="0">
              <a:buNone/>
            </a:pPr>
            <a:r>
              <a:rPr lang="en-US" dirty="0"/>
              <a:t>int </a:t>
            </a:r>
            <a:r>
              <a:rPr lang="en-US" dirty="0" err="1"/>
              <a:t>servo_t_min</a:t>
            </a:r>
            <a:r>
              <a:rPr lang="en-US" dirty="0"/>
              <a:t>=0;</a:t>
            </a:r>
          </a:p>
          <a:p>
            <a:pPr marL="0" indent="0">
              <a:buNone/>
            </a:pPr>
            <a:endParaRPr lang="en-US" dirty="0"/>
          </a:p>
          <a:p>
            <a:pPr marL="0" indent="0">
              <a:buNone/>
            </a:pPr>
            <a:endParaRPr lang="en-US" dirty="0"/>
          </a:p>
          <a:p>
            <a:pPr marL="0" indent="0">
              <a:buNone/>
            </a:pPr>
            <a:r>
              <a:rPr lang="en-US" dirty="0"/>
              <a:t>#include &lt;</a:t>
            </a:r>
            <a:r>
              <a:rPr lang="en-US" dirty="0" err="1"/>
              <a:t>IRremote.h</a:t>
            </a:r>
            <a:r>
              <a:rPr lang="en-US" dirty="0"/>
              <a:t>&gt;</a:t>
            </a:r>
          </a:p>
          <a:p>
            <a:pPr marL="0" indent="0">
              <a:buNone/>
            </a:pPr>
            <a:r>
              <a:rPr lang="en-US" dirty="0" err="1"/>
              <a:t>IRsend</a:t>
            </a:r>
            <a:r>
              <a:rPr lang="en-US" dirty="0"/>
              <a:t> </a:t>
            </a:r>
            <a:r>
              <a:rPr lang="en-US" dirty="0" err="1"/>
              <a:t>irsend</a:t>
            </a:r>
            <a:r>
              <a:rPr lang="en-US" dirty="0"/>
              <a:t>;</a:t>
            </a:r>
          </a:p>
          <a:p>
            <a:pPr marL="0" indent="0">
              <a:buNone/>
            </a:pPr>
            <a:endParaRPr lang="en-US" dirty="0"/>
          </a:p>
          <a:p>
            <a:pPr marL="0" indent="0">
              <a:buNone/>
            </a:pPr>
            <a:r>
              <a:rPr lang="en-US" dirty="0"/>
              <a:t>/// the black remote controls: 17 </a:t>
            </a:r>
            <a:r>
              <a:rPr lang="en-US" dirty="0" err="1"/>
              <a:t>kets</a:t>
            </a:r>
            <a:endParaRPr lang="en-US" dirty="0"/>
          </a:p>
          <a:p>
            <a:pPr marL="0" indent="0">
              <a:buNone/>
            </a:pPr>
            <a:r>
              <a:rPr lang="en-US" dirty="0"/>
              <a:t>#define LG_TV_RED     0x20DF4EB1 //(red)</a:t>
            </a:r>
          </a:p>
          <a:p>
            <a:pPr marL="0" indent="0">
              <a:buNone/>
            </a:pPr>
            <a:r>
              <a:rPr lang="en-US" dirty="0"/>
              <a:t>#define LG_TV_GREEN   0x20DF8E71 //(green)</a:t>
            </a:r>
          </a:p>
          <a:p>
            <a:pPr marL="0" indent="0">
              <a:buNone/>
            </a:pPr>
            <a:r>
              <a:rPr lang="en-US" dirty="0"/>
              <a:t>#define LG_TV_YELLOW  0x20DFC639 //(yellow)</a:t>
            </a:r>
          </a:p>
          <a:p>
            <a:pPr marL="0" indent="0">
              <a:buNone/>
            </a:pPr>
            <a:r>
              <a:rPr lang="en-US" dirty="0"/>
              <a:t>#define LG_TV_BLUE    0x20DF8679 //(blue)</a:t>
            </a:r>
          </a:p>
          <a:p>
            <a:pPr marL="0" indent="0">
              <a:buNone/>
            </a:pPr>
            <a:r>
              <a:rPr lang="en-US" dirty="0"/>
              <a:t>#define LG_TV_0       0x20DF08F7</a:t>
            </a:r>
          </a:p>
          <a:p>
            <a:pPr marL="0" indent="0">
              <a:buNone/>
            </a:pPr>
            <a:r>
              <a:rPr lang="en-US" dirty="0"/>
              <a:t>#define LG_TV_1       0x20DF8877</a:t>
            </a:r>
          </a:p>
          <a:p>
            <a:pPr marL="0" indent="0">
              <a:buNone/>
            </a:pPr>
            <a:r>
              <a:rPr lang="en-US" dirty="0"/>
              <a:t>#define LG_TV_2       0x20DF48B7</a:t>
            </a:r>
          </a:p>
          <a:p>
            <a:pPr marL="0" indent="0">
              <a:buNone/>
            </a:pPr>
            <a:r>
              <a:rPr lang="en-US" dirty="0"/>
              <a:t>#define LG_TV_3       0x20DFC837</a:t>
            </a:r>
          </a:p>
          <a:p>
            <a:pPr marL="0" indent="0">
              <a:buNone/>
            </a:pPr>
            <a:r>
              <a:rPr lang="en-US" dirty="0"/>
              <a:t>#define LG_TV_4       0x20DF28D7</a:t>
            </a:r>
          </a:p>
          <a:p>
            <a:pPr marL="0" indent="0">
              <a:buNone/>
            </a:pPr>
            <a:r>
              <a:rPr lang="en-US" dirty="0"/>
              <a:t>#define LG_TV_5       0x20DFA857</a:t>
            </a:r>
          </a:p>
          <a:p>
            <a:pPr marL="0" indent="0">
              <a:buNone/>
            </a:pPr>
            <a:r>
              <a:rPr lang="en-US" dirty="0"/>
              <a:t>#define LG_TV_6       0x20DF6897</a:t>
            </a:r>
          </a:p>
          <a:p>
            <a:pPr marL="0" indent="0">
              <a:buNone/>
            </a:pPr>
            <a:r>
              <a:rPr lang="en-US" dirty="0"/>
              <a:t>#define LG_TV_7       0x20DFE817</a:t>
            </a:r>
          </a:p>
          <a:p>
            <a:pPr marL="0" indent="0">
              <a:buNone/>
            </a:pPr>
            <a:r>
              <a:rPr lang="en-US" dirty="0"/>
              <a:t>#define LG_TV_8       0x20DF18E7</a:t>
            </a:r>
          </a:p>
          <a:p>
            <a:pPr marL="0" indent="0">
              <a:buNone/>
            </a:pPr>
            <a:r>
              <a:rPr lang="en-US" dirty="0"/>
              <a:t>#define LG_TV_9       0x20DF9867</a:t>
            </a:r>
          </a:p>
          <a:p>
            <a:pPr marL="0" indent="0">
              <a:buNone/>
            </a:pPr>
            <a:endParaRPr lang="en-US" dirty="0"/>
          </a:p>
          <a:p>
            <a:pPr marL="0" indent="0">
              <a:buNone/>
            </a:pPr>
            <a:r>
              <a:rPr lang="en-US" dirty="0"/>
              <a:t>/////////////  for Black, 17-keys-keypad</a:t>
            </a:r>
          </a:p>
          <a:p>
            <a:pPr marL="0" indent="0">
              <a:buNone/>
            </a:pPr>
            <a:r>
              <a:rPr lang="en-US" dirty="0"/>
              <a:t>#define B17_01 0xFFA25D</a:t>
            </a:r>
          </a:p>
          <a:p>
            <a:pPr marL="0" indent="0">
              <a:buNone/>
            </a:pPr>
            <a:r>
              <a:rPr lang="en-US" dirty="0"/>
              <a:t>#define B17_02 0xFF629D</a:t>
            </a:r>
          </a:p>
          <a:p>
            <a:pPr marL="0" indent="0">
              <a:buNone/>
            </a:pPr>
            <a:r>
              <a:rPr lang="en-US" dirty="0"/>
              <a:t>#define B17_03 0xFFE21D</a:t>
            </a:r>
          </a:p>
          <a:p>
            <a:pPr marL="0" indent="0">
              <a:buNone/>
            </a:pPr>
            <a:r>
              <a:rPr lang="en-US" dirty="0"/>
              <a:t>#define B17_04 0xFF22DD</a:t>
            </a:r>
          </a:p>
          <a:p>
            <a:pPr marL="0" indent="0">
              <a:buNone/>
            </a:pPr>
            <a:r>
              <a:rPr lang="en-US" dirty="0"/>
              <a:t>#define B17_05 0xFF02FD</a:t>
            </a:r>
          </a:p>
          <a:p>
            <a:pPr marL="0" indent="0">
              <a:buNone/>
            </a:pPr>
            <a:r>
              <a:rPr lang="en-US" dirty="0"/>
              <a:t>#define B17_06 0xFFC23D</a:t>
            </a:r>
          </a:p>
          <a:p>
            <a:pPr marL="0" indent="0">
              <a:buNone/>
            </a:pPr>
            <a:r>
              <a:rPr lang="en-US" dirty="0"/>
              <a:t>#define B17_07 0xFFE01F</a:t>
            </a:r>
          </a:p>
          <a:p>
            <a:pPr marL="0" indent="0">
              <a:buNone/>
            </a:pPr>
            <a:r>
              <a:rPr lang="en-US" dirty="0"/>
              <a:t>#define B17_08 0xFFA857</a:t>
            </a:r>
          </a:p>
          <a:p>
            <a:pPr marL="0" indent="0">
              <a:buNone/>
            </a:pPr>
            <a:r>
              <a:rPr lang="en-US" dirty="0"/>
              <a:t>#define B17_09 0xFF906F</a:t>
            </a:r>
          </a:p>
          <a:p>
            <a:pPr marL="0" indent="0">
              <a:buNone/>
            </a:pPr>
            <a:r>
              <a:rPr lang="en-US" dirty="0"/>
              <a:t>#define B17_00 0xFF9867</a:t>
            </a:r>
          </a:p>
          <a:p>
            <a:pPr marL="0" indent="0">
              <a:buNone/>
            </a:pPr>
            <a:r>
              <a:rPr lang="en-US" dirty="0"/>
              <a:t>#define B17_STAR  0xFF6897</a:t>
            </a:r>
          </a:p>
          <a:p>
            <a:pPr marL="0" indent="0">
              <a:buNone/>
            </a:pPr>
            <a:r>
              <a:rPr lang="en-US" dirty="0"/>
              <a:t>#define B17_HASH  0xFFB04F</a:t>
            </a:r>
          </a:p>
          <a:p>
            <a:pPr marL="0" indent="0">
              <a:buNone/>
            </a:pPr>
            <a:endParaRPr lang="en-US" dirty="0"/>
          </a:p>
          <a:p>
            <a:pPr marL="0" indent="0">
              <a:buNone/>
            </a:pPr>
            <a:r>
              <a:rPr lang="en-US" dirty="0"/>
              <a:t>#define B17_LEFT  0xFF10EF</a:t>
            </a:r>
          </a:p>
          <a:p>
            <a:pPr marL="0" indent="0">
              <a:buNone/>
            </a:pPr>
            <a:r>
              <a:rPr lang="en-US" dirty="0"/>
              <a:t>#define B17_RIGHT 0xFF5AA5</a:t>
            </a:r>
          </a:p>
          <a:p>
            <a:pPr marL="0" indent="0">
              <a:buNone/>
            </a:pPr>
            <a:r>
              <a:rPr lang="en-US" dirty="0"/>
              <a:t>#define B17_UP    0xFF18E7</a:t>
            </a:r>
          </a:p>
          <a:p>
            <a:pPr marL="0" indent="0">
              <a:buNone/>
            </a:pPr>
            <a:r>
              <a:rPr lang="en-US" dirty="0"/>
              <a:t>#define B17_DOWN  0xFF4AB5</a:t>
            </a:r>
          </a:p>
          <a:p>
            <a:pPr marL="0" indent="0">
              <a:buNone/>
            </a:pPr>
            <a:r>
              <a:rPr lang="en-US" dirty="0"/>
              <a:t>#define B17_OK    0xFF38C7</a:t>
            </a:r>
          </a:p>
          <a:p>
            <a:pPr marL="0" indent="0">
              <a:buNone/>
            </a:pPr>
            <a:endParaRPr lang="en-US" dirty="0"/>
          </a:p>
          <a:p>
            <a:pPr marL="0" indent="0">
              <a:buNone/>
            </a:pPr>
            <a:r>
              <a:rPr lang="en-US" dirty="0"/>
              <a:t>//////////////</a:t>
            </a:r>
          </a:p>
          <a:p>
            <a:pPr marL="0" indent="0">
              <a:buNone/>
            </a:pPr>
            <a:r>
              <a:rPr lang="en-US" dirty="0"/>
              <a:t>///////////////////////////////////////////////////////</a:t>
            </a:r>
          </a:p>
          <a:p>
            <a:pPr marL="0" indent="0">
              <a:buNone/>
            </a:pPr>
            <a:r>
              <a:rPr lang="en-US" dirty="0"/>
              <a:t>//22.1.22 updated DEFINE table2 : white 21 keys  remote controls:</a:t>
            </a:r>
          </a:p>
          <a:p>
            <a:pPr marL="0" indent="0">
              <a:buNone/>
            </a:pPr>
            <a:r>
              <a:rPr lang="en-US" dirty="0"/>
              <a:t>#define W21_LEFT  0xFF10EF</a:t>
            </a:r>
          </a:p>
          <a:p>
            <a:pPr marL="0" indent="0">
              <a:buNone/>
            </a:pPr>
            <a:r>
              <a:rPr lang="en-US" dirty="0"/>
              <a:t>#define W21_RIGHT 0xFF5AA5</a:t>
            </a:r>
          </a:p>
          <a:p>
            <a:pPr marL="0" indent="0">
              <a:buNone/>
            </a:pPr>
            <a:r>
              <a:rPr lang="en-US" dirty="0"/>
              <a:t>#define W21_UP    0xFF18E7</a:t>
            </a:r>
          </a:p>
          <a:p>
            <a:pPr marL="0" indent="0">
              <a:buNone/>
            </a:pPr>
            <a:r>
              <a:rPr lang="en-US" dirty="0"/>
              <a:t>#define W21_DOWN  0xFF4AB5</a:t>
            </a:r>
          </a:p>
          <a:p>
            <a:pPr marL="0" indent="0">
              <a:buNone/>
            </a:pPr>
            <a:r>
              <a:rPr lang="en-US" dirty="0"/>
              <a:t>#define W21_OK    0xFF38C7</a:t>
            </a:r>
          </a:p>
          <a:p>
            <a:pPr marL="0" indent="0">
              <a:buNone/>
            </a:pPr>
            <a:r>
              <a:rPr lang="en-US" dirty="0"/>
              <a:t>#define W21_CH_plus   0xFFA25D</a:t>
            </a:r>
          </a:p>
          <a:p>
            <a:pPr marL="0" indent="0">
              <a:buNone/>
            </a:pPr>
            <a:r>
              <a:rPr lang="en-US" dirty="0"/>
              <a:t>#define W21_CH    0xFF629D</a:t>
            </a:r>
          </a:p>
          <a:p>
            <a:pPr marL="0" indent="0">
              <a:buNone/>
            </a:pPr>
            <a:r>
              <a:rPr lang="en-US" dirty="0"/>
              <a:t>#define W21_CH_minus   0xFFE21D</a:t>
            </a:r>
          </a:p>
          <a:p>
            <a:pPr marL="0" indent="0">
              <a:buNone/>
            </a:pPr>
            <a:r>
              <a:rPr lang="en-US" dirty="0"/>
              <a:t>#define W21_PREV  0xFF22DD</a:t>
            </a:r>
          </a:p>
          <a:p>
            <a:pPr marL="0" indent="0">
              <a:buNone/>
            </a:pPr>
            <a:r>
              <a:rPr lang="en-US" dirty="0"/>
              <a:t>#define W21_NEXT  0xFF02FD</a:t>
            </a:r>
          </a:p>
          <a:p>
            <a:pPr marL="0" indent="0">
              <a:buNone/>
            </a:pPr>
            <a:r>
              <a:rPr lang="en-US" dirty="0"/>
              <a:t>#define W21_PLAY  0xFFC23D</a:t>
            </a:r>
          </a:p>
          <a:p>
            <a:pPr marL="0" indent="0">
              <a:buNone/>
            </a:pPr>
            <a:r>
              <a:rPr lang="en-US" dirty="0"/>
              <a:t>#define W21_VOL_plus 0xFFA857</a:t>
            </a:r>
          </a:p>
          <a:p>
            <a:pPr marL="0" indent="0">
              <a:buNone/>
            </a:pPr>
            <a:r>
              <a:rPr lang="en-US" dirty="0"/>
              <a:t>#define W21_VOL_minus  0xFFE01F</a:t>
            </a:r>
          </a:p>
          <a:p>
            <a:pPr marL="0" indent="0">
              <a:buNone/>
            </a:pPr>
            <a:r>
              <a:rPr lang="en-US" dirty="0"/>
              <a:t>#define W21_EQ    0xFF906F</a:t>
            </a:r>
          </a:p>
          <a:p>
            <a:pPr marL="0" indent="0">
              <a:buNone/>
            </a:pPr>
            <a:r>
              <a:rPr lang="en-US" dirty="0"/>
              <a:t>#define W21_0     0xFF6897</a:t>
            </a:r>
          </a:p>
          <a:p>
            <a:pPr marL="0" indent="0">
              <a:buNone/>
            </a:pPr>
            <a:r>
              <a:rPr lang="en-US" dirty="0"/>
              <a:t>#define W21_100_plus  0xFF9867</a:t>
            </a:r>
          </a:p>
          <a:p>
            <a:pPr marL="0" indent="0">
              <a:buNone/>
            </a:pPr>
            <a:r>
              <a:rPr lang="en-US" dirty="0"/>
              <a:t>#define W21_200_puls  0xFFB04F</a:t>
            </a:r>
          </a:p>
          <a:p>
            <a:pPr marL="0" indent="0">
              <a:buNone/>
            </a:pPr>
            <a:r>
              <a:rPr lang="en-US" dirty="0"/>
              <a:t>#define W21_1     0xFF30CF</a:t>
            </a:r>
          </a:p>
          <a:p>
            <a:pPr marL="0" indent="0">
              <a:buNone/>
            </a:pPr>
            <a:r>
              <a:rPr lang="en-US" dirty="0"/>
              <a:t>#define W21_2     0xFF18E7</a:t>
            </a:r>
          </a:p>
          <a:p>
            <a:pPr marL="0" indent="0">
              <a:buNone/>
            </a:pPr>
            <a:r>
              <a:rPr lang="en-US" dirty="0"/>
              <a:t>#define W21_3     0xFF7A85</a:t>
            </a:r>
          </a:p>
          <a:p>
            <a:pPr marL="0" indent="0">
              <a:buNone/>
            </a:pPr>
            <a:r>
              <a:rPr lang="en-US" dirty="0"/>
              <a:t>#define W21_4     0xFF10EF</a:t>
            </a:r>
          </a:p>
          <a:p>
            <a:pPr marL="0" indent="0">
              <a:buNone/>
            </a:pPr>
            <a:r>
              <a:rPr lang="en-US" dirty="0"/>
              <a:t>#define W21_5     0xFF38C7</a:t>
            </a:r>
          </a:p>
          <a:p>
            <a:pPr marL="0" indent="0">
              <a:buNone/>
            </a:pPr>
            <a:r>
              <a:rPr lang="en-US" dirty="0"/>
              <a:t>#define W21_6     0xFF5AA5</a:t>
            </a:r>
          </a:p>
          <a:p>
            <a:pPr marL="0" indent="0">
              <a:buNone/>
            </a:pPr>
            <a:r>
              <a:rPr lang="en-US" dirty="0"/>
              <a:t>#define W21_7     0xFF42BD</a:t>
            </a:r>
          </a:p>
          <a:p>
            <a:pPr marL="0" indent="0">
              <a:buNone/>
            </a:pPr>
            <a:r>
              <a:rPr lang="en-US" dirty="0"/>
              <a:t>#define W21_8     0xFF4AB5</a:t>
            </a:r>
          </a:p>
          <a:p>
            <a:pPr marL="0" indent="0">
              <a:buNone/>
            </a:pPr>
            <a:r>
              <a:rPr lang="en-US" dirty="0"/>
              <a:t>#define W21_9     0xFF52AD</a:t>
            </a:r>
          </a:p>
          <a:p>
            <a:pPr marL="0" indent="0">
              <a:buNone/>
            </a:pPr>
            <a:endParaRPr lang="en-US" dirty="0"/>
          </a:p>
          <a:p>
            <a:pPr marL="0" indent="0">
              <a:buNone/>
            </a:pPr>
            <a:endParaRPr lang="en-US" dirty="0"/>
          </a:p>
          <a:p>
            <a:pPr marL="0" indent="0">
              <a:buNone/>
            </a:pPr>
            <a:r>
              <a:rPr lang="en-US" dirty="0"/>
              <a:t>//</a:t>
            </a:r>
            <a:r>
              <a:rPr lang="en-US" dirty="0" err="1"/>
              <a:t>My_TV_Super</a:t>
            </a:r>
            <a:r>
              <a:rPr lang="en-US" dirty="0"/>
              <a:t>= MTS, NEC:</a:t>
            </a:r>
          </a:p>
          <a:p>
            <a:pPr marL="0" indent="0">
              <a:buNone/>
            </a:pPr>
            <a:r>
              <a:rPr lang="en-US" dirty="0"/>
              <a:t>#define MTS_UP    0xFB0058A7</a:t>
            </a:r>
          </a:p>
          <a:p>
            <a:pPr marL="0" indent="0">
              <a:buNone/>
            </a:pPr>
            <a:r>
              <a:rPr lang="en-US" dirty="0"/>
              <a:t>#define MTS_LEFT  0xFB00E21D</a:t>
            </a:r>
          </a:p>
          <a:p>
            <a:pPr marL="0" indent="0">
              <a:buNone/>
            </a:pPr>
            <a:r>
              <a:rPr lang="en-US" dirty="0"/>
              <a:t>#define MTS_RIGHT 0xFB00E01F</a:t>
            </a:r>
          </a:p>
          <a:p>
            <a:pPr marL="0" indent="0">
              <a:buNone/>
            </a:pPr>
            <a:r>
              <a:rPr lang="en-US" dirty="0"/>
              <a:t>#define MTS_DOWN  0xFB0012ED</a:t>
            </a:r>
          </a:p>
          <a:p>
            <a:pPr marL="0" indent="0">
              <a:buNone/>
            </a:pPr>
            <a:r>
              <a:rPr lang="en-US" dirty="0"/>
              <a:t>#define MTS_OK    0xFB00609F</a:t>
            </a:r>
          </a:p>
          <a:p>
            <a:pPr marL="0" indent="0">
              <a:buNone/>
            </a:pPr>
            <a:endParaRPr lang="en-US" dirty="0"/>
          </a:p>
          <a:p>
            <a:pPr marL="0" indent="0">
              <a:buNone/>
            </a:pPr>
            <a:r>
              <a:rPr lang="en-US" dirty="0"/>
              <a:t>#define MTS_POWER  0xFB0038C7</a:t>
            </a:r>
          </a:p>
          <a:p>
            <a:pPr marL="0" indent="0">
              <a:buNone/>
            </a:pPr>
            <a:r>
              <a:rPr lang="en-US" dirty="0"/>
              <a:t>#define MTS_MTS_VOD 0xFB0020DF</a:t>
            </a:r>
          </a:p>
          <a:p>
            <a:pPr marL="0" indent="0">
              <a:buNone/>
            </a:pPr>
            <a:endParaRPr lang="en-US" dirty="0"/>
          </a:p>
          <a:p>
            <a:pPr marL="0" indent="0">
              <a:buNone/>
            </a:pPr>
            <a:r>
              <a:rPr lang="en-US" dirty="0"/>
              <a:t>#define MTS_HOME    0xFB0050AF</a:t>
            </a:r>
          </a:p>
          <a:p>
            <a:pPr marL="0" indent="0">
              <a:buNone/>
            </a:pPr>
            <a:r>
              <a:rPr lang="en-US" dirty="0"/>
              <a:t>#define MTS_RETURN    0xFB00926D</a:t>
            </a:r>
          </a:p>
          <a:p>
            <a:pPr marL="0" indent="0">
              <a:buNone/>
            </a:pPr>
            <a:r>
              <a:rPr lang="en-US" dirty="0"/>
              <a:t>#define MTS_INFO   0xFB0018E7</a:t>
            </a:r>
          </a:p>
          <a:p>
            <a:pPr marL="0" indent="0">
              <a:buNone/>
            </a:pPr>
            <a:endParaRPr lang="en-US" dirty="0"/>
          </a:p>
          <a:p>
            <a:pPr marL="0" indent="0">
              <a:buNone/>
            </a:pPr>
            <a:r>
              <a:rPr lang="en-US" dirty="0"/>
              <a:t>#define MTS_PLAY 0xFB00807F</a:t>
            </a:r>
          </a:p>
          <a:p>
            <a:pPr marL="0" indent="0">
              <a:buNone/>
            </a:pPr>
            <a:r>
              <a:rPr lang="en-US" dirty="0"/>
              <a:t>#define MTS_STOP 0xFB00FA05</a:t>
            </a:r>
          </a:p>
          <a:p>
            <a:pPr marL="0" indent="0">
              <a:buNone/>
            </a:pPr>
            <a:r>
              <a:rPr lang="en-US" dirty="0"/>
              <a:t>#define MTS_REW  0xFB009867</a:t>
            </a:r>
          </a:p>
          <a:p>
            <a:pPr marL="0" indent="0">
              <a:buNone/>
            </a:pPr>
            <a:r>
              <a:rPr lang="en-US" dirty="0"/>
              <a:t>#define MTS_FFW  0xFB001AE5</a:t>
            </a:r>
          </a:p>
          <a:p>
            <a:pPr marL="0" indent="0">
              <a:buNone/>
            </a:pPr>
            <a:endParaRPr lang="en-US" dirty="0"/>
          </a:p>
          <a:p>
            <a:pPr marL="0" indent="0">
              <a:buNone/>
            </a:pPr>
            <a:r>
              <a:rPr lang="en-US" dirty="0"/>
              <a:t>#define MTS_SILENT     0xFB003AC5</a:t>
            </a:r>
          </a:p>
          <a:p>
            <a:pPr marL="0" indent="0">
              <a:buNone/>
            </a:pPr>
            <a:r>
              <a:rPr lang="en-US" dirty="0"/>
              <a:t>#define MTS_BACKSPACE 0xFB0008F7</a:t>
            </a:r>
          </a:p>
          <a:p>
            <a:pPr marL="0" indent="0">
              <a:buNone/>
            </a:pPr>
            <a:endParaRPr lang="en-US" dirty="0"/>
          </a:p>
          <a:p>
            <a:pPr marL="0" indent="0">
              <a:buNone/>
            </a:pPr>
            <a:r>
              <a:rPr lang="en-US" dirty="0"/>
              <a:t>#define MTS_KEY0 0xFB0030CF</a:t>
            </a:r>
          </a:p>
          <a:p>
            <a:pPr marL="0" indent="0">
              <a:buNone/>
            </a:pPr>
            <a:r>
              <a:rPr lang="en-US" dirty="0"/>
              <a:t>#define MTS_KEY1 0xFB002AD5</a:t>
            </a:r>
          </a:p>
          <a:p>
            <a:pPr marL="0" indent="0">
              <a:buNone/>
            </a:pPr>
            <a:r>
              <a:rPr lang="en-US" dirty="0"/>
              <a:t>#define MTS_KEY2 0xFB006897</a:t>
            </a:r>
          </a:p>
          <a:p>
            <a:pPr marL="0" indent="0">
              <a:buNone/>
            </a:pPr>
            <a:r>
              <a:rPr lang="en-US" dirty="0"/>
              <a:t>#define MTS_KEY3 0xFB00A857</a:t>
            </a:r>
          </a:p>
          <a:p>
            <a:pPr marL="0" indent="0">
              <a:buNone/>
            </a:pPr>
            <a:r>
              <a:rPr lang="en-US" dirty="0"/>
              <a:t>#define MTS_KEY4 0xFB000AF5</a:t>
            </a:r>
          </a:p>
          <a:p>
            <a:pPr marL="0" indent="0">
              <a:buNone/>
            </a:pPr>
            <a:r>
              <a:rPr lang="en-US" dirty="0"/>
              <a:t>#define MTS_KEY5 0xFB0048B7</a:t>
            </a:r>
          </a:p>
          <a:p>
            <a:pPr marL="0" indent="0">
              <a:buNone/>
            </a:pPr>
            <a:r>
              <a:rPr lang="en-US" dirty="0"/>
              <a:t>#define MTS_KEY6 0xFB008877</a:t>
            </a:r>
          </a:p>
          <a:p>
            <a:pPr marL="0" indent="0">
              <a:buNone/>
            </a:pPr>
            <a:r>
              <a:rPr lang="en-US" dirty="0"/>
              <a:t>#define MTS_KEY7 0xFB0032CD</a:t>
            </a:r>
          </a:p>
          <a:p>
            <a:pPr marL="0" indent="0">
              <a:buNone/>
            </a:pPr>
            <a:r>
              <a:rPr lang="en-US" dirty="0"/>
              <a:t>#define MTS_KEY8 0xFB00708F</a:t>
            </a:r>
          </a:p>
          <a:p>
            <a:pPr marL="0" indent="0">
              <a:buNone/>
            </a:pPr>
            <a:r>
              <a:rPr lang="en-US" dirty="0"/>
              <a:t>#define MTS_KEY9 0xFB00B04F</a:t>
            </a:r>
          </a:p>
          <a:p>
            <a:pPr marL="0" indent="0">
              <a:buNone/>
            </a:pPr>
            <a:r>
              <a:rPr lang="en-US" dirty="0"/>
              <a:t>#define SIGNAL_DELAY1 150 // at least 120</a:t>
            </a:r>
          </a:p>
          <a:p>
            <a:pPr marL="0" indent="0">
              <a:buNone/>
            </a:pPr>
            <a:r>
              <a:rPr lang="en-US" dirty="0"/>
              <a:t>#define SIGNAL_DELAY2 0   // at least 0</a:t>
            </a:r>
          </a:p>
          <a:p>
            <a:pPr marL="0" indent="0">
              <a:buNone/>
            </a:pPr>
            <a:r>
              <a:rPr lang="en-US" dirty="0"/>
              <a:t>#define REC_DELAY 10   // typical 250 , 10-100 is ok for slow key-press action</a:t>
            </a:r>
          </a:p>
          <a:p>
            <a:pPr marL="0" indent="0">
              <a:buNone/>
            </a:pPr>
            <a:endParaRPr lang="en-US" dirty="0"/>
          </a:p>
          <a:p>
            <a:pPr marL="0" indent="0">
              <a:buNone/>
            </a:pPr>
            <a:r>
              <a:rPr lang="en-US" dirty="0"/>
              <a:t>/////////////////////////////////////////////////</a:t>
            </a:r>
          </a:p>
          <a:p>
            <a:pPr marL="0" indent="0">
              <a:buNone/>
            </a:pPr>
            <a:endParaRPr lang="en-US" dirty="0"/>
          </a:p>
          <a:p>
            <a:pPr marL="0" indent="0">
              <a:buNone/>
            </a:pPr>
            <a:r>
              <a:rPr lang="en-US" dirty="0" err="1"/>
              <a:t>IRrecv</a:t>
            </a:r>
            <a:r>
              <a:rPr lang="en-US" dirty="0"/>
              <a:t> </a:t>
            </a:r>
            <a:r>
              <a:rPr lang="en-US" dirty="0" err="1"/>
              <a:t>irrecv</a:t>
            </a:r>
            <a:r>
              <a:rPr lang="en-US" dirty="0"/>
              <a:t>(RECV_PIN);</a:t>
            </a:r>
          </a:p>
          <a:p>
            <a:pPr marL="0" indent="0">
              <a:buNone/>
            </a:pPr>
            <a:r>
              <a:rPr lang="en-US" dirty="0"/>
              <a:t>long unsigned int </a:t>
            </a:r>
            <a:r>
              <a:rPr lang="en-US" dirty="0" err="1"/>
              <a:t>irCode</a:t>
            </a:r>
            <a:r>
              <a:rPr lang="en-US" dirty="0"/>
              <a:t>;</a:t>
            </a:r>
          </a:p>
          <a:p>
            <a:pPr marL="0" indent="0">
              <a:buNone/>
            </a:pPr>
            <a:r>
              <a:rPr lang="en-US" dirty="0" err="1"/>
              <a:t>decode_results</a:t>
            </a:r>
            <a:r>
              <a:rPr lang="en-US" dirty="0"/>
              <a:t> results;</a:t>
            </a:r>
          </a:p>
          <a:p>
            <a:pPr marL="0" indent="0">
              <a:buNone/>
            </a:pPr>
            <a:r>
              <a:rPr lang="en-US" dirty="0"/>
              <a:t>// Dumps out the </a:t>
            </a:r>
            <a:r>
              <a:rPr lang="en-US" dirty="0" err="1"/>
              <a:t>decode_results</a:t>
            </a:r>
            <a:r>
              <a:rPr lang="en-US" dirty="0"/>
              <a:t> structure.</a:t>
            </a:r>
          </a:p>
          <a:p>
            <a:pPr marL="0" indent="0">
              <a:buNone/>
            </a:pPr>
            <a:r>
              <a:rPr lang="en-US" dirty="0"/>
              <a:t>// Call this after </a:t>
            </a:r>
            <a:r>
              <a:rPr lang="en-US" dirty="0" err="1"/>
              <a:t>IRrecv</a:t>
            </a:r>
            <a:r>
              <a:rPr lang="en-US" dirty="0"/>
              <a:t>::decode()</a:t>
            </a:r>
          </a:p>
          <a:p>
            <a:pPr marL="0" indent="0">
              <a:buNone/>
            </a:pPr>
            <a:r>
              <a:rPr lang="en-US" dirty="0"/>
              <a:t>// void * to work around compiler issue</a:t>
            </a:r>
          </a:p>
          <a:p>
            <a:pPr marL="0" indent="0">
              <a:buNone/>
            </a:pPr>
            <a:r>
              <a:rPr lang="en-US" dirty="0"/>
              <a:t>//void dump(void *v) {</a:t>
            </a:r>
          </a:p>
          <a:p>
            <a:pPr marL="0" indent="0">
              <a:buNone/>
            </a:pPr>
            <a:r>
              <a:rPr lang="en-US" dirty="0"/>
              <a:t>//  </a:t>
            </a:r>
            <a:r>
              <a:rPr lang="en-US" dirty="0" err="1"/>
              <a:t>decode_results</a:t>
            </a:r>
            <a:r>
              <a:rPr lang="en-US" dirty="0"/>
              <a:t> *results = (</a:t>
            </a:r>
            <a:r>
              <a:rPr lang="en-US" dirty="0" err="1"/>
              <a:t>decode_results</a:t>
            </a:r>
            <a:r>
              <a:rPr lang="en-US" dirty="0"/>
              <a:t> *)</a:t>
            </a:r>
          </a:p>
          <a:p>
            <a:pPr marL="0" indent="0">
              <a:buNone/>
            </a:pPr>
            <a:endParaRPr lang="en-US" dirty="0"/>
          </a:p>
          <a:p>
            <a:pPr marL="0" indent="0">
              <a:buNone/>
            </a:pPr>
            <a:endParaRPr lang="en-US" dirty="0"/>
          </a:p>
          <a:p>
            <a:pPr marL="0" indent="0">
              <a:buNone/>
            </a:pPr>
            <a:r>
              <a:rPr lang="en-US" dirty="0"/>
              <a:t>//////////////////////////////////////////////////////////////</a:t>
            </a:r>
          </a:p>
          <a:p>
            <a:pPr marL="0" indent="0">
              <a:buNone/>
            </a:pPr>
            <a:r>
              <a:rPr lang="en-US" dirty="0"/>
              <a:t>void </a:t>
            </a:r>
            <a:r>
              <a:rPr lang="en-US" dirty="0" err="1"/>
              <a:t>turn_servo_when_code_recieved</a:t>
            </a:r>
            <a:r>
              <a:rPr lang="en-US" dirty="0"/>
              <a:t>( long unsigned int </a:t>
            </a:r>
            <a:r>
              <a:rPr lang="en-US" dirty="0" err="1"/>
              <a:t>irCode_recieved</a:t>
            </a:r>
            <a:r>
              <a:rPr lang="en-US" dirty="0"/>
              <a:t>)</a:t>
            </a:r>
          </a:p>
          <a:p>
            <a:pPr marL="0" indent="0">
              <a:buNone/>
            </a:pPr>
            <a:r>
              <a:rPr lang="en-US" dirty="0"/>
              <a:t>{</a:t>
            </a:r>
          </a:p>
          <a:p>
            <a:pPr marL="0" indent="0">
              <a:buNone/>
            </a:pPr>
            <a:r>
              <a:rPr lang="en-US" dirty="0"/>
              <a:t>  switch (</a:t>
            </a:r>
            <a:r>
              <a:rPr lang="en-US" dirty="0" err="1"/>
              <a:t>irCode_recieved</a:t>
            </a:r>
            <a:r>
              <a:rPr lang="en-US" dirty="0"/>
              <a:t>) {</a:t>
            </a:r>
          </a:p>
          <a:p>
            <a:pPr marL="0" indent="0">
              <a:buNone/>
            </a:pPr>
            <a:r>
              <a:rPr lang="en-US" dirty="0"/>
              <a:t>    case B17_LEFT :</a:t>
            </a:r>
          </a:p>
          <a:p>
            <a:pPr marL="0" indent="0">
              <a:buNone/>
            </a:pPr>
            <a:r>
              <a:rPr lang="en-US" dirty="0"/>
              <a:t>      </a:t>
            </a:r>
            <a:r>
              <a:rPr lang="en-US" dirty="0" err="1"/>
              <a:t>turn_servo_A_vol_plus</a:t>
            </a:r>
            <a:r>
              <a:rPr lang="en-US" dirty="0"/>
              <a:t>() ;</a:t>
            </a:r>
          </a:p>
          <a:p>
            <a:pPr marL="0" indent="0">
              <a:buNone/>
            </a:pPr>
            <a:r>
              <a:rPr lang="en-US" dirty="0"/>
              <a:t>      </a:t>
            </a:r>
            <a:r>
              <a:rPr lang="en-US" dirty="0" err="1"/>
              <a:t>Serial.println</a:t>
            </a:r>
            <a:r>
              <a:rPr lang="en-US" dirty="0"/>
              <a:t>("\n-- B17_RIGHT -- </a:t>
            </a:r>
            <a:r>
              <a:rPr lang="en-US" dirty="0" err="1"/>
              <a:t>turn_servo_A_vol_plus</a:t>
            </a:r>
            <a:r>
              <a:rPr lang="en-US" dirty="0"/>
              <a:t>()\n");</a:t>
            </a:r>
          </a:p>
          <a:p>
            <a:pPr marL="0" indent="0">
              <a:buNone/>
            </a:pPr>
            <a:r>
              <a:rPr lang="en-US" dirty="0"/>
              <a:t>      break;</a:t>
            </a:r>
          </a:p>
          <a:p>
            <a:pPr marL="0" indent="0">
              <a:buNone/>
            </a:pPr>
            <a:endParaRPr lang="en-US" dirty="0"/>
          </a:p>
          <a:p>
            <a:pPr marL="0" indent="0">
              <a:buNone/>
            </a:pPr>
            <a:r>
              <a:rPr lang="en-US" dirty="0"/>
              <a:t>    case B17_RIGHT  :</a:t>
            </a:r>
          </a:p>
          <a:p>
            <a:pPr marL="0" indent="0">
              <a:buNone/>
            </a:pPr>
            <a:r>
              <a:rPr lang="en-US" dirty="0"/>
              <a:t>      </a:t>
            </a:r>
            <a:r>
              <a:rPr lang="en-US" dirty="0" err="1"/>
              <a:t>turn_servo_A_vol_minus</a:t>
            </a:r>
            <a:r>
              <a:rPr lang="en-US" dirty="0"/>
              <a:t>() ;</a:t>
            </a:r>
          </a:p>
          <a:p>
            <a:pPr marL="0" indent="0">
              <a:buNone/>
            </a:pPr>
            <a:r>
              <a:rPr lang="en-US" dirty="0"/>
              <a:t>      </a:t>
            </a:r>
            <a:r>
              <a:rPr lang="en-US" dirty="0" err="1"/>
              <a:t>Serial.println</a:t>
            </a:r>
            <a:r>
              <a:rPr lang="en-US" dirty="0"/>
              <a:t>("\n-- B17_RIGHT -- </a:t>
            </a:r>
            <a:r>
              <a:rPr lang="en-US" dirty="0" err="1"/>
              <a:t>turn_servo_A_vol_minus</a:t>
            </a:r>
            <a:r>
              <a:rPr lang="en-US" dirty="0"/>
              <a:t>()\n");</a:t>
            </a:r>
          </a:p>
          <a:p>
            <a:pPr marL="0" indent="0">
              <a:buNone/>
            </a:pPr>
            <a:r>
              <a:rPr lang="en-US" dirty="0"/>
              <a:t>      break;</a:t>
            </a:r>
          </a:p>
          <a:p>
            <a:pPr marL="0" indent="0">
              <a:buNone/>
            </a:pPr>
            <a:endParaRPr lang="en-US" dirty="0"/>
          </a:p>
          <a:p>
            <a:pPr marL="0" indent="0">
              <a:buNone/>
            </a:pPr>
            <a:r>
              <a:rPr lang="en-US" dirty="0"/>
              <a:t>    case  B17_OK  :</a:t>
            </a:r>
          </a:p>
          <a:p>
            <a:pPr marL="0" indent="0">
              <a:buNone/>
            </a:pPr>
            <a:r>
              <a:rPr lang="en-US" dirty="0"/>
              <a:t>      </a:t>
            </a:r>
            <a:r>
              <a:rPr lang="en-US" dirty="0" err="1"/>
              <a:t>turn_servo_A_center</a:t>
            </a:r>
            <a:r>
              <a:rPr lang="en-US" dirty="0"/>
              <a:t>(); //power button</a:t>
            </a:r>
          </a:p>
          <a:p>
            <a:pPr marL="0" indent="0">
              <a:buNone/>
            </a:pPr>
            <a:r>
              <a:rPr lang="en-US" dirty="0"/>
              <a:t>      </a:t>
            </a:r>
            <a:r>
              <a:rPr lang="en-US" dirty="0" err="1"/>
              <a:t>Serial.println</a:t>
            </a:r>
            <a:r>
              <a:rPr lang="en-US" dirty="0"/>
              <a:t>("\n--  B17_OK  -- LG_TV_RED depressed\n");</a:t>
            </a:r>
          </a:p>
          <a:p>
            <a:pPr marL="0" indent="0">
              <a:buNone/>
            </a:pPr>
            <a:r>
              <a:rPr lang="en-US" dirty="0"/>
              <a:t>      break;</a:t>
            </a:r>
          </a:p>
          <a:p>
            <a:pPr marL="0" indent="0">
              <a:buNone/>
            </a:pPr>
            <a:endParaRPr lang="en-US" dirty="0"/>
          </a:p>
          <a:p>
            <a:pPr marL="0" indent="0">
              <a:buNone/>
            </a:pPr>
            <a:r>
              <a:rPr lang="en-US" dirty="0"/>
              <a:t>    case  B17_HASH  :</a:t>
            </a:r>
          </a:p>
          <a:p>
            <a:pPr marL="0" indent="0">
              <a:buNone/>
            </a:pPr>
            <a:r>
              <a:rPr lang="en-US" dirty="0"/>
              <a:t>      </a:t>
            </a:r>
            <a:r>
              <a:rPr lang="en-US" dirty="0" err="1"/>
              <a:t>turn_servo_B</a:t>
            </a:r>
            <a:r>
              <a:rPr lang="en-US" dirty="0"/>
              <a:t>(); //power button</a:t>
            </a:r>
          </a:p>
          <a:p>
            <a:pPr marL="0" indent="0">
              <a:buNone/>
            </a:pPr>
            <a:r>
              <a:rPr lang="en-US" dirty="0"/>
              <a:t>      </a:t>
            </a:r>
            <a:r>
              <a:rPr lang="en-US" dirty="0" err="1"/>
              <a:t>Serial.println</a:t>
            </a:r>
            <a:r>
              <a:rPr lang="en-US" dirty="0"/>
              <a:t>("\n--  B17_HASH -- </a:t>
            </a:r>
            <a:r>
              <a:rPr lang="en-US" dirty="0" err="1"/>
              <a:t>turn_servo_B</a:t>
            </a:r>
            <a:r>
              <a:rPr lang="en-US" dirty="0"/>
              <a:t>()-- power button \n");</a:t>
            </a:r>
          </a:p>
          <a:p>
            <a:pPr marL="0" indent="0">
              <a:buNone/>
            </a:pPr>
            <a:r>
              <a:rPr lang="en-US" dirty="0"/>
              <a:t>      break;</a:t>
            </a:r>
          </a:p>
          <a:p>
            <a:pPr marL="0" indent="0">
              <a:buNone/>
            </a:pPr>
            <a:r>
              <a:rPr lang="en-US" dirty="0"/>
              <a:t>    //////////////////////////////////////////////////////////////////////</a:t>
            </a:r>
          </a:p>
          <a:p>
            <a:pPr marL="0" indent="0">
              <a:buNone/>
            </a:pPr>
            <a:r>
              <a:rPr lang="en-US" dirty="0"/>
              <a:t>  }</a:t>
            </a:r>
          </a:p>
          <a:p>
            <a:pPr marL="0" indent="0">
              <a:buNone/>
            </a:pPr>
            <a:r>
              <a:rPr lang="en-US" dirty="0"/>
              <a:t>}</a:t>
            </a:r>
          </a:p>
          <a:p>
            <a:pPr marL="0" indent="0">
              <a:buNone/>
            </a:pPr>
            <a:r>
              <a:rPr lang="en-US" dirty="0"/>
              <a:t>//////////////////////////////////////////////////</a:t>
            </a:r>
          </a:p>
          <a:p>
            <a:pPr marL="0" indent="0">
              <a:buNone/>
            </a:pPr>
            <a:r>
              <a:rPr lang="en-US" dirty="0"/>
              <a:t>void dump(</a:t>
            </a:r>
            <a:r>
              <a:rPr lang="en-US" dirty="0" err="1"/>
              <a:t>decode_results</a:t>
            </a:r>
            <a:r>
              <a:rPr lang="en-US" dirty="0"/>
              <a:t> * results) {</a:t>
            </a:r>
          </a:p>
          <a:p>
            <a:pPr marL="0" indent="0">
              <a:buNone/>
            </a:pPr>
            <a:r>
              <a:rPr lang="en-US" dirty="0"/>
              <a:t>  int count = results-&gt;</a:t>
            </a:r>
            <a:r>
              <a:rPr lang="en-US" dirty="0" err="1"/>
              <a:t>rawlen</a:t>
            </a:r>
            <a:r>
              <a:rPr lang="en-US" dirty="0"/>
              <a:t>;</a:t>
            </a:r>
          </a:p>
          <a:p>
            <a:pPr marL="0" indent="0">
              <a:buNone/>
            </a:pPr>
            <a:r>
              <a:rPr lang="en-US" dirty="0"/>
              <a:t>  if (results-&gt;</a:t>
            </a:r>
            <a:r>
              <a:rPr lang="en-US" dirty="0" err="1"/>
              <a:t>decode_type</a:t>
            </a:r>
            <a:r>
              <a:rPr lang="en-US" dirty="0"/>
              <a:t> == UNKNOWN) {</a:t>
            </a:r>
          </a:p>
          <a:p>
            <a:pPr marL="0" indent="0">
              <a:buNone/>
            </a:pPr>
            <a:r>
              <a:rPr lang="en-US" dirty="0"/>
              <a:t>    </a:t>
            </a:r>
            <a:r>
              <a:rPr lang="en-US" dirty="0" err="1"/>
              <a:t>Serial.println</a:t>
            </a:r>
            <a:r>
              <a:rPr lang="en-US" dirty="0"/>
              <a:t>("Could not decode message");</a:t>
            </a:r>
          </a:p>
          <a:p>
            <a:pPr marL="0" indent="0">
              <a:buNone/>
            </a:pPr>
            <a:r>
              <a:rPr lang="en-US" dirty="0"/>
              <a:t>  }</a:t>
            </a:r>
          </a:p>
          <a:p>
            <a:pPr marL="0" indent="0">
              <a:buNone/>
            </a:pPr>
            <a:r>
              <a:rPr lang="en-US" dirty="0"/>
              <a:t>  else {</a:t>
            </a:r>
          </a:p>
          <a:p>
            <a:pPr marL="0" indent="0">
              <a:buNone/>
            </a:pPr>
            <a:r>
              <a:rPr lang="en-US" dirty="0"/>
              <a:t>    if (results-&gt;</a:t>
            </a:r>
            <a:r>
              <a:rPr lang="en-US" dirty="0" err="1"/>
              <a:t>decode_type</a:t>
            </a:r>
            <a:r>
              <a:rPr lang="en-US" dirty="0"/>
              <a:t> == NEC) {</a:t>
            </a:r>
          </a:p>
          <a:p>
            <a:pPr marL="0" indent="0">
              <a:buNone/>
            </a:pPr>
            <a:r>
              <a:rPr lang="en-US" dirty="0"/>
              <a:t>      </a:t>
            </a:r>
            <a:r>
              <a:rPr lang="en-US" dirty="0" err="1"/>
              <a:t>Serial.print</a:t>
            </a:r>
            <a:r>
              <a:rPr lang="en-US" dirty="0"/>
              <a:t>("Decoded NEC: ");</a:t>
            </a:r>
          </a:p>
          <a:p>
            <a:pPr marL="0" indent="0">
              <a:buNone/>
            </a:pPr>
            <a:r>
              <a:rPr lang="en-US" dirty="0"/>
              <a:t>    }</a:t>
            </a:r>
          </a:p>
          <a:p>
            <a:pPr marL="0" indent="0">
              <a:buNone/>
            </a:pPr>
            <a:r>
              <a:rPr lang="en-US" dirty="0"/>
              <a:t>    else if (results-&gt;</a:t>
            </a:r>
            <a:r>
              <a:rPr lang="en-US" dirty="0" err="1"/>
              <a:t>decode_type</a:t>
            </a:r>
            <a:r>
              <a:rPr lang="en-US" dirty="0"/>
              <a:t> == SONY) {</a:t>
            </a:r>
          </a:p>
          <a:p>
            <a:pPr marL="0" indent="0">
              <a:buNone/>
            </a:pPr>
            <a:r>
              <a:rPr lang="en-US" dirty="0"/>
              <a:t>      </a:t>
            </a:r>
            <a:r>
              <a:rPr lang="en-US" dirty="0" err="1"/>
              <a:t>Serial.print</a:t>
            </a:r>
            <a:r>
              <a:rPr lang="en-US" dirty="0"/>
              <a:t>("Decoded SONY: ");</a:t>
            </a:r>
          </a:p>
          <a:p>
            <a:pPr marL="0" indent="0">
              <a:buNone/>
            </a:pPr>
            <a:r>
              <a:rPr lang="en-US" dirty="0"/>
              <a:t>    }</a:t>
            </a:r>
          </a:p>
          <a:p>
            <a:pPr marL="0" indent="0">
              <a:buNone/>
            </a:pPr>
            <a:r>
              <a:rPr lang="en-US" dirty="0"/>
              <a:t>    else if (results-&gt;</a:t>
            </a:r>
            <a:r>
              <a:rPr lang="en-US" dirty="0" err="1"/>
              <a:t>decode_type</a:t>
            </a:r>
            <a:r>
              <a:rPr lang="en-US" dirty="0"/>
              <a:t> == RC5) {</a:t>
            </a:r>
          </a:p>
          <a:p>
            <a:pPr marL="0" indent="0">
              <a:buNone/>
            </a:pPr>
            <a:r>
              <a:rPr lang="en-US" dirty="0"/>
              <a:t>      </a:t>
            </a:r>
            <a:r>
              <a:rPr lang="en-US" dirty="0" err="1"/>
              <a:t>Serial.print</a:t>
            </a:r>
            <a:r>
              <a:rPr lang="en-US" dirty="0"/>
              <a:t>("Decoded RC5: ");</a:t>
            </a:r>
          </a:p>
          <a:p>
            <a:pPr marL="0" indent="0">
              <a:buNone/>
            </a:pPr>
            <a:r>
              <a:rPr lang="en-US" dirty="0"/>
              <a:t>    }</a:t>
            </a:r>
          </a:p>
          <a:p>
            <a:pPr marL="0" indent="0">
              <a:buNone/>
            </a:pPr>
            <a:r>
              <a:rPr lang="en-US" dirty="0"/>
              <a:t>    else if (results-&gt;</a:t>
            </a:r>
            <a:r>
              <a:rPr lang="en-US" dirty="0" err="1"/>
              <a:t>decode_type</a:t>
            </a:r>
            <a:r>
              <a:rPr lang="en-US" dirty="0"/>
              <a:t> == RC6) {</a:t>
            </a:r>
          </a:p>
          <a:p>
            <a:pPr marL="0" indent="0">
              <a:buNone/>
            </a:pPr>
            <a:r>
              <a:rPr lang="en-US" dirty="0"/>
              <a:t>      </a:t>
            </a:r>
            <a:r>
              <a:rPr lang="en-US" dirty="0" err="1"/>
              <a:t>Serial.print</a:t>
            </a:r>
            <a:r>
              <a:rPr lang="en-US" dirty="0"/>
              <a:t>("Decoded RC6: ");</a:t>
            </a:r>
          </a:p>
          <a:p>
            <a:pPr marL="0" indent="0">
              <a:buNone/>
            </a:pPr>
            <a:r>
              <a:rPr lang="en-US" dirty="0"/>
              <a:t>    }</a:t>
            </a:r>
          </a:p>
          <a:p>
            <a:pPr marL="0" indent="0">
              <a:buNone/>
            </a:pPr>
            <a:endParaRPr lang="en-US" dirty="0"/>
          </a:p>
          <a:p>
            <a:pPr marL="0" indent="0">
              <a:buNone/>
            </a:pPr>
            <a:r>
              <a:rPr lang="en-US" dirty="0"/>
              <a:t>    </a:t>
            </a:r>
            <a:r>
              <a:rPr lang="en-US" dirty="0" err="1"/>
              <a:t>Serial.print</a:t>
            </a:r>
            <a:r>
              <a:rPr lang="en-US" dirty="0"/>
              <a:t>(results-&gt;value, HEX);</a:t>
            </a:r>
          </a:p>
          <a:p>
            <a:pPr marL="0" indent="0">
              <a:buNone/>
            </a:pPr>
            <a:endParaRPr lang="en-US" dirty="0"/>
          </a:p>
          <a:p>
            <a:pPr marL="0" indent="0">
              <a:buNone/>
            </a:pPr>
            <a:r>
              <a:rPr lang="en-US" dirty="0"/>
              <a:t>   </a:t>
            </a:r>
            <a:r>
              <a:rPr lang="en-US" dirty="0" err="1"/>
              <a:t>turn_servo_when_code_recieved</a:t>
            </a:r>
            <a:r>
              <a:rPr lang="en-US" dirty="0"/>
              <a:t>(results-&gt;value);</a:t>
            </a:r>
          </a:p>
          <a:p>
            <a:pPr marL="0" indent="0">
              <a:buNone/>
            </a:pPr>
            <a:r>
              <a:rPr lang="en-US" dirty="0"/>
              <a:t>    </a:t>
            </a:r>
            <a:r>
              <a:rPr lang="en-US" dirty="0" err="1"/>
              <a:t>Serial.print</a:t>
            </a:r>
            <a:r>
              <a:rPr lang="en-US" dirty="0"/>
              <a:t>(" (");</a:t>
            </a:r>
          </a:p>
          <a:p>
            <a:pPr marL="0" indent="0">
              <a:buNone/>
            </a:pPr>
            <a:r>
              <a:rPr lang="en-US" dirty="0"/>
              <a:t>    </a:t>
            </a:r>
            <a:r>
              <a:rPr lang="en-US" dirty="0" err="1"/>
              <a:t>Serial.print</a:t>
            </a:r>
            <a:r>
              <a:rPr lang="en-US" dirty="0"/>
              <a:t>(results-&gt;bits, DEC);</a:t>
            </a:r>
          </a:p>
          <a:p>
            <a:pPr marL="0" indent="0">
              <a:buNone/>
            </a:pPr>
            <a:r>
              <a:rPr lang="en-US" dirty="0"/>
              <a:t>    </a:t>
            </a:r>
            <a:r>
              <a:rPr lang="en-US" dirty="0" err="1"/>
              <a:t>Serial.println</a:t>
            </a:r>
            <a:r>
              <a:rPr lang="en-US" dirty="0"/>
              <a:t>(" bits)");</a:t>
            </a:r>
          </a:p>
          <a:p>
            <a:pPr marL="0" indent="0">
              <a:buNone/>
            </a:pPr>
            <a:r>
              <a:rPr lang="en-US" dirty="0"/>
              <a:t>  }</a:t>
            </a:r>
          </a:p>
          <a:p>
            <a:pPr marL="0" indent="0">
              <a:buNone/>
            </a:pPr>
            <a:r>
              <a:rPr lang="en-US" dirty="0"/>
              <a:t>  </a:t>
            </a:r>
            <a:r>
              <a:rPr lang="en-US" dirty="0" err="1"/>
              <a:t>Serial.print</a:t>
            </a:r>
            <a:r>
              <a:rPr lang="en-US" dirty="0"/>
              <a:t>("Raw (");</a:t>
            </a:r>
          </a:p>
          <a:p>
            <a:pPr marL="0" indent="0">
              <a:buNone/>
            </a:pPr>
            <a:r>
              <a:rPr lang="en-US" dirty="0"/>
              <a:t>  </a:t>
            </a:r>
            <a:r>
              <a:rPr lang="en-US" dirty="0" err="1"/>
              <a:t>Serial.print</a:t>
            </a:r>
            <a:r>
              <a:rPr lang="en-US" dirty="0"/>
              <a:t>(count, DEC);</a:t>
            </a:r>
          </a:p>
          <a:p>
            <a:pPr marL="0" indent="0">
              <a:buNone/>
            </a:pPr>
            <a:r>
              <a:rPr lang="en-US" dirty="0"/>
              <a:t>  </a:t>
            </a:r>
            <a:r>
              <a:rPr lang="en-US" dirty="0" err="1"/>
              <a:t>Serial.print</a:t>
            </a:r>
            <a:r>
              <a:rPr lang="en-US" dirty="0"/>
              <a:t>("): ");</a:t>
            </a:r>
          </a:p>
          <a:p>
            <a:pPr marL="0" indent="0">
              <a:buNone/>
            </a:pPr>
            <a:r>
              <a:rPr lang="en-US" dirty="0"/>
              <a:t>  for (int </a:t>
            </a:r>
            <a:r>
              <a:rPr lang="en-US" dirty="0" err="1"/>
              <a:t>i</a:t>
            </a:r>
            <a:r>
              <a:rPr lang="en-US" dirty="0"/>
              <a:t> = 0; </a:t>
            </a:r>
            <a:r>
              <a:rPr lang="en-US" dirty="0" err="1"/>
              <a:t>i</a:t>
            </a:r>
            <a:r>
              <a:rPr lang="en-US" dirty="0"/>
              <a:t> &lt; count; </a:t>
            </a:r>
            <a:r>
              <a:rPr lang="en-US" dirty="0" err="1"/>
              <a:t>i</a:t>
            </a:r>
            <a:r>
              <a:rPr lang="en-US" dirty="0"/>
              <a:t>++) {</a:t>
            </a:r>
          </a:p>
          <a:p>
            <a:pPr marL="0" indent="0">
              <a:buNone/>
            </a:pPr>
            <a:r>
              <a:rPr lang="en-US" dirty="0"/>
              <a:t>    if ((</a:t>
            </a:r>
            <a:r>
              <a:rPr lang="en-US" dirty="0" err="1"/>
              <a:t>i</a:t>
            </a:r>
            <a:r>
              <a:rPr lang="en-US" dirty="0"/>
              <a:t> % 2) == 1) {</a:t>
            </a:r>
          </a:p>
          <a:p>
            <a:pPr marL="0" indent="0">
              <a:buNone/>
            </a:pPr>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pPr marL="0" indent="0">
              <a:buNone/>
            </a:pPr>
            <a:r>
              <a:rPr lang="en-US" dirty="0"/>
              <a:t>    }</a:t>
            </a:r>
          </a:p>
          <a:p>
            <a:pPr marL="0" indent="0">
              <a:buNone/>
            </a:pPr>
            <a:endParaRPr lang="en-US" dirty="0"/>
          </a:p>
          <a:p>
            <a:pPr marL="0" indent="0">
              <a:buNone/>
            </a:pPr>
            <a:r>
              <a:rPr lang="en-US" dirty="0"/>
              <a:t>    else {</a:t>
            </a:r>
          </a:p>
          <a:p>
            <a:pPr marL="0" indent="0">
              <a:buNone/>
            </a:pPr>
            <a:r>
              <a:rPr lang="en-US" dirty="0"/>
              <a:t>      </a:t>
            </a:r>
            <a:r>
              <a:rPr lang="en-US" dirty="0" err="1"/>
              <a:t>Serial.print</a:t>
            </a:r>
            <a:r>
              <a:rPr lang="en-US" dirty="0"/>
              <a:t>(-(int)results-&gt;</a:t>
            </a:r>
            <a:r>
              <a:rPr lang="en-US" dirty="0" err="1"/>
              <a:t>rawbuf</a:t>
            </a:r>
            <a:r>
              <a:rPr lang="en-US" dirty="0"/>
              <a:t>[</a:t>
            </a:r>
            <a:r>
              <a:rPr lang="en-US" dirty="0" err="1"/>
              <a:t>i</a:t>
            </a:r>
            <a:r>
              <a:rPr lang="en-US" dirty="0"/>
              <a:t>]*USECPERTICK, DEC);</a:t>
            </a:r>
          </a:p>
          <a:p>
            <a:pPr marL="0" indent="0">
              <a:buNone/>
            </a:pPr>
            <a:r>
              <a:rPr lang="en-US" dirty="0"/>
              <a:t>    }</a:t>
            </a:r>
          </a:p>
          <a:p>
            <a:pPr marL="0" indent="0">
              <a:buNone/>
            </a:pPr>
            <a:r>
              <a:rPr lang="en-US" dirty="0"/>
              <a:t>    </a:t>
            </a:r>
            <a:r>
              <a:rPr lang="en-US" dirty="0" err="1"/>
              <a:t>Serial.print</a:t>
            </a:r>
            <a:r>
              <a:rPr lang="en-US" dirty="0"/>
              <a:t>(" ");</a:t>
            </a:r>
          </a:p>
          <a:p>
            <a:pPr marL="0" indent="0">
              <a:buNone/>
            </a:pPr>
            <a:r>
              <a:rPr lang="en-US" dirty="0"/>
              <a:t>  }</a:t>
            </a:r>
          </a:p>
          <a:p>
            <a:pPr marL="0" indent="0">
              <a:buNone/>
            </a:pPr>
            <a:r>
              <a:rPr lang="en-US" dirty="0"/>
              <a:t>  </a:t>
            </a:r>
            <a:r>
              <a:rPr lang="en-US" dirty="0" err="1"/>
              <a:t>Serial.println</a:t>
            </a:r>
            <a:r>
              <a:rPr lang="en-US" dirty="0"/>
              <a:t>("");</a:t>
            </a:r>
          </a:p>
          <a:p>
            <a:pPr marL="0" indent="0">
              <a:buNone/>
            </a:pPr>
            <a:r>
              <a:rPr lang="en-US" dirty="0"/>
              <a:t>}</a:t>
            </a:r>
          </a:p>
          <a:p>
            <a:pPr marL="0" indent="0">
              <a:buNone/>
            </a:pPr>
            <a:endParaRPr lang="en-US" dirty="0"/>
          </a:p>
          <a:p>
            <a:pPr marL="0" indent="0">
              <a:buNone/>
            </a:pPr>
            <a:endParaRPr lang="en-US" dirty="0"/>
          </a:p>
          <a:p>
            <a:pPr marL="0" indent="0">
              <a:buNone/>
            </a:pPr>
            <a:r>
              <a:rPr lang="en-US" dirty="0"/>
              <a:t>//////</a:t>
            </a:r>
            <a:r>
              <a:rPr lang="en-US" dirty="0" err="1"/>
              <a:t>sssssssssssssssssssssssssssssssssssssssssssssssss</a:t>
            </a:r>
            <a:endParaRPr lang="en-US" dirty="0"/>
          </a:p>
          <a:p>
            <a:pPr marL="0" indent="0">
              <a:buNone/>
            </a:pPr>
            <a:r>
              <a:rPr lang="en-US" dirty="0"/>
              <a:t>void setup()</a:t>
            </a:r>
          </a:p>
          <a:p>
            <a:pPr marL="0" indent="0">
              <a:buNone/>
            </a:pPr>
            <a:r>
              <a:rPr lang="en-US" dirty="0"/>
              <a:t>{ </a:t>
            </a:r>
            <a:r>
              <a:rPr lang="en-US" dirty="0" err="1"/>
              <a:t>pinMode</a:t>
            </a:r>
            <a:r>
              <a:rPr lang="en-US" dirty="0"/>
              <a:t>(RELAY_PIN, OUTPUT);</a:t>
            </a:r>
          </a:p>
          <a:p>
            <a:pPr marL="0" indent="0">
              <a:buNone/>
            </a:pPr>
            <a:r>
              <a:rPr lang="en-US" dirty="0"/>
              <a:t>  </a:t>
            </a:r>
            <a:r>
              <a:rPr lang="en-US" dirty="0" err="1"/>
              <a:t>pinMode</a:t>
            </a:r>
            <a:r>
              <a:rPr lang="en-US" dirty="0"/>
              <a:t>(13, OUTPUT);</a:t>
            </a:r>
          </a:p>
          <a:p>
            <a:pPr marL="0" indent="0">
              <a:buNone/>
            </a:pPr>
            <a:r>
              <a:rPr lang="en-US" dirty="0"/>
              <a:t>  </a:t>
            </a:r>
            <a:r>
              <a:rPr lang="en-US" dirty="0" err="1"/>
              <a:t>Serial.begin</a:t>
            </a:r>
            <a:r>
              <a:rPr lang="en-US" dirty="0"/>
              <a:t>(9600);</a:t>
            </a:r>
          </a:p>
          <a:p>
            <a:pPr marL="0" indent="0">
              <a:buNone/>
            </a:pPr>
            <a:r>
              <a:rPr lang="en-US" dirty="0"/>
              <a:t>  </a:t>
            </a:r>
            <a:r>
              <a:rPr lang="en-US" dirty="0" err="1"/>
              <a:t>irrecv.enableIRIn</a:t>
            </a:r>
            <a:r>
              <a:rPr lang="en-US" dirty="0"/>
              <a:t>(); // Start the receiver</a:t>
            </a:r>
          </a:p>
          <a:p>
            <a:pPr marL="0" indent="0">
              <a:buNone/>
            </a:pPr>
            <a:r>
              <a:rPr lang="en-US" dirty="0"/>
              <a:t>  //</a:t>
            </a:r>
            <a:r>
              <a:rPr lang="en-US" dirty="0" err="1"/>
              <a:t>servo_A.attach</a:t>
            </a:r>
            <a:r>
              <a:rPr lang="en-US" dirty="0"/>
              <a:t>(</a:t>
            </a:r>
            <a:r>
              <a:rPr lang="en-US" dirty="0" err="1"/>
              <a:t>servoPin_A</a:t>
            </a:r>
            <a:r>
              <a:rPr lang="en-US" dirty="0"/>
              <a:t>);</a:t>
            </a:r>
          </a:p>
          <a:p>
            <a:pPr marL="0" indent="0">
              <a:buNone/>
            </a:pPr>
            <a:r>
              <a:rPr lang="en-US" dirty="0"/>
              <a:t>  </a:t>
            </a:r>
            <a:r>
              <a:rPr lang="en-US" dirty="0" err="1"/>
              <a:t>servo_A.detach</a:t>
            </a:r>
            <a:r>
              <a:rPr lang="en-US" dirty="0"/>
              <a:t>(); //turn off first to avoid jitter due to the </a:t>
            </a:r>
            <a:r>
              <a:rPr lang="en-US" dirty="0" err="1"/>
              <a:t>irrecv</a:t>
            </a:r>
            <a:r>
              <a:rPr lang="en-US" dirty="0"/>
              <a:t> library</a:t>
            </a:r>
          </a:p>
          <a:p>
            <a:pPr marL="0" indent="0">
              <a:buNone/>
            </a:pPr>
            <a:r>
              <a:rPr lang="en-US" dirty="0"/>
              <a:t>  </a:t>
            </a:r>
            <a:r>
              <a:rPr lang="en-US" dirty="0" err="1"/>
              <a:t>turn_servo_A_init_pos</a:t>
            </a:r>
            <a:r>
              <a:rPr lang="en-US" dirty="0"/>
              <a:t>();</a:t>
            </a:r>
          </a:p>
          <a:p>
            <a:pPr marL="0" indent="0">
              <a:buNone/>
            </a:pPr>
            <a:r>
              <a:rPr lang="en-US" dirty="0"/>
              <a:t>  </a:t>
            </a:r>
          </a:p>
          <a:p>
            <a:pPr marL="0" indent="0">
              <a:buNone/>
            </a:pPr>
            <a:r>
              <a:rPr lang="en-US" dirty="0"/>
              <a:t>}</a:t>
            </a:r>
          </a:p>
          <a:p>
            <a:pPr marL="0" indent="0">
              <a:buNone/>
            </a:pPr>
            <a:r>
              <a:rPr lang="en-US" dirty="0"/>
              <a:t>int on = 0;</a:t>
            </a:r>
          </a:p>
          <a:p>
            <a:pPr marL="0" indent="0">
              <a:buNone/>
            </a:pPr>
            <a:r>
              <a:rPr lang="en-US" dirty="0"/>
              <a:t>unsigned long last = </a:t>
            </a:r>
            <a:r>
              <a:rPr lang="en-US" dirty="0" err="1"/>
              <a:t>millis</a:t>
            </a:r>
            <a:r>
              <a:rPr lang="en-US" dirty="0"/>
              <a:t>();</a:t>
            </a:r>
          </a:p>
          <a:p>
            <a:pPr marL="0" indent="0">
              <a:buNone/>
            </a:pPr>
            <a:r>
              <a:rPr lang="en-US" dirty="0"/>
              <a:t>///// LLLLLLLLLLLLLLLLLLLLLLLLLLLLLLLLLLLLLLLLLLLLLLLLLLLLL</a:t>
            </a:r>
          </a:p>
          <a:p>
            <a:pPr marL="0" indent="0">
              <a:buNone/>
            </a:pPr>
            <a:r>
              <a:rPr lang="en-US" dirty="0"/>
              <a:t>void loop() {</a:t>
            </a:r>
          </a:p>
          <a:p>
            <a:pPr marL="0" indent="0">
              <a:buNone/>
            </a:pPr>
            <a:r>
              <a:rPr lang="en-US" dirty="0"/>
              <a:t>  if (</a:t>
            </a:r>
            <a:r>
              <a:rPr lang="en-US" dirty="0" err="1"/>
              <a:t>irrecv.decode</a:t>
            </a:r>
            <a:r>
              <a:rPr lang="en-US" dirty="0"/>
              <a:t>(&amp;results)) {</a:t>
            </a:r>
          </a:p>
          <a:p>
            <a:pPr marL="0" indent="0">
              <a:buNone/>
            </a:pPr>
            <a:r>
              <a:rPr lang="en-US" dirty="0"/>
              <a:t>    // If it's been at least 1/4 second since the last</a:t>
            </a:r>
          </a:p>
          <a:p>
            <a:pPr marL="0" indent="0">
              <a:buNone/>
            </a:pPr>
            <a:r>
              <a:rPr lang="en-US" dirty="0"/>
              <a:t>    // IR received, toggle the relay</a:t>
            </a:r>
          </a:p>
          <a:p>
            <a:pPr marL="0" indent="0">
              <a:buNone/>
            </a:pPr>
            <a:r>
              <a:rPr lang="en-US" dirty="0"/>
              <a:t>    if (</a:t>
            </a:r>
            <a:r>
              <a:rPr lang="en-US" dirty="0" err="1"/>
              <a:t>millis</a:t>
            </a:r>
            <a:r>
              <a:rPr lang="en-US" dirty="0"/>
              <a:t>() - last &gt; REC_DELAY)</a:t>
            </a:r>
          </a:p>
          <a:p>
            <a:pPr marL="0" indent="0">
              <a:buNone/>
            </a:pPr>
            <a:r>
              <a:rPr lang="en-US" dirty="0"/>
              <a:t>    {</a:t>
            </a:r>
          </a:p>
          <a:p>
            <a:pPr marL="0" indent="0">
              <a:buNone/>
            </a:pPr>
            <a:r>
              <a:rPr lang="en-US" dirty="0"/>
              <a:t>      on = !on;</a:t>
            </a:r>
          </a:p>
          <a:p>
            <a:pPr marL="0" indent="0">
              <a:buNone/>
            </a:pPr>
            <a:r>
              <a:rPr lang="en-US" dirty="0"/>
              <a:t>      //</a:t>
            </a:r>
            <a:r>
              <a:rPr lang="en-US" dirty="0" err="1"/>
              <a:t>digitalWrite</a:t>
            </a:r>
            <a:r>
              <a:rPr lang="en-US" dirty="0"/>
              <a:t>(RELAY_PIN, on ? HIGH : LOW);</a:t>
            </a:r>
          </a:p>
          <a:p>
            <a:pPr marL="0" indent="0">
              <a:buNone/>
            </a:pPr>
            <a:r>
              <a:rPr lang="en-US" dirty="0"/>
              <a:t>      //</a:t>
            </a:r>
            <a:r>
              <a:rPr lang="en-US" dirty="0" err="1"/>
              <a:t>digitalWrite</a:t>
            </a:r>
            <a:r>
              <a:rPr lang="en-US" dirty="0"/>
              <a:t>(13, on ? HIGH : LOW);</a:t>
            </a:r>
          </a:p>
          <a:p>
            <a:pPr marL="0" indent="0">
              <a:buNone/>
            </a:pPr>
            <a:endParaRPr lang="en-US" dirty="0"/>
          </a:p>
          <a:p>
            <a:pPr marL="0" indent="0">
              <a:buNone/>
            </a:pPr>
            <a:r>
              <a:rPr lang="en-US" dirty="0"/>
              <a:t>      dump(&amp;results); // this is to send the </a:t>
            </a:r>
            <a:r>
              <a:rPr lang="en-US" dirty="0" err="1"/>
              <a:t>recived</a:t>
            </a:r>
            <a:r>
              <a:rPr lang="en-US" dirty="0"/>
              <a:t> code to the TV</a:t>
            </a:r>
          </a:p>
          <a:p>
            <a:pPr marL="0" indent="0">
              <a:buNone/>
            </a:pPr>
            <a:r>
              <a:rPr lang="en-US" dirty="0"/>
              <a:t>    }</a:t>
            </a:r>
          </a:p>
          <a:p>
            <a:pPr marL="0" indent="0">
              <a:buNone/>
            </a:pPr>
            <a:r>
              <a:rPr lang="en-US" dirty="0"/>
              <a:t>    last = </a:t>
            </a:r>
            <a:r>
              <a:rPr lang="en-US" dirty="0" err="1"/>
              <a:t>millis</a:t>
            </a:r>
            <a:r>
              <a:rPr lang="en-US" dirty="0"/>
              <a:t>();</a:t>
            </a:r>
          </a:p>
          <a:p>
            <a:pPr marL="0" indent="0">
              <a:buNone/>
            </a:pPr>
            <a:r>
              <a:rPr lang="en-US" dirty="0"/>
              <a:t>    </a:t>
            </a:r>
            <a:r>
              <a:rPr lang="en-US" dirty="0" err="1"/>
              <a:t>irrecv.resume</a:t>
            </a:r>
            <a:r>
              <a:rPr lang="en-US" dirty="0"/>
              <a:t>(); // Receive the next value</a:t>
            </a:r>
          </a:p>
          <a:p>
            <a:pPr marL="0" indent="0">
              <a:buNone/>
            </a:pPr>
            <a:r>
              <a:rPr lang="en-US" dirty="0"/>
              <a:t>  }</a:t>
            </a:r>
          </a:p>
          <a:p>
            <a:pPr marL="0" indent="0">
              <a:buNone/>
            </a:pPr>
            <a:r>
              <a:rPr lang="en-US" dirty="0"/>
              <a:t>  //  if (</a:t>
            </a:r>
            <a:r>
              <a:rPr lang="en-US" dirty="0" err="1"/>
              <a:t>digitalRead</a:t>
            </a:r>
            <a:r>
              <a:rPr lang="en-US" dirty="0"/>
              <a:t>(</a:t>
            </a:r>
            <a:r>
              <a:rPr lang="en-US" dirty="0" err="1"/>
              <a:t>one_step_button</a:t>
            </a:r>
            <a:r>
              <a:rPr lang="en-US" dirty="0"/>
              <a:t>) == LOW)</a:t>
            </a:r>
          </a:p>
          <a:p>
            <a:pPr marL="0" indent="0">
              <a:buNone/>
            </a:pPr>
            <a:r>
              <a:rPr lang="en-US" dirty="0"/>
              <a:t>  //  { </a:t>
            </a:r>
            <a:r>
              <a:rPr lang="en-US" dirty="0" err="1"/>
              <a:t>turn_servo_A</a:t>
            </a:r>
            <a:r>
              <a:rPr lang="en-US" dirty="0"/>
              <a:t>();</a:t>
            </a:r>
          </a:p>
          <a:p>
            <a:pPr marL="0" indent="0">
              <a:buNone/>
            </a:pPr>
            <a:r>
              <a:rPr lang="en-US" dirty="0"/>
              <a:t>  //  }</a:t>
            </a:r>
          </a:p>
          <a:p>
            <a:pPr marL="0" indent="0">
              <a:buNone/>
            </a:pPr>
            <a:endParaRPr lang="en-US" dirty="0"/>
          </a:p>
          <a:p>
            <a:pPr marL="0" indent="0">
              <a:buNone/>
            </a:pPr>
            <a:r>
              <a:rPr lang="en-US" dirty="0"/>
              <a:t>}</a:t>
            </a:r>
          </a:p>
          <a:p>
            <a:pPr marL="0" indent="0">
              <a:buNone/>
            </a:pPr>
            <a:endParaRPr lang="en-US" dirty="0"/>
          </a:p>
          <a:p>
            <a:pPr marL="0" indent="0">
              <a:buNone/>
            </a:pPr>
            <a:r>
              <a:rPr lang="en-US" dirty="0"/>
              <a:t>/// ++++++++++++++++++++++++++++++++++++++++++++++++++++++++++++++</a:t>
            </a:r>
          </a:p>
          <a:p>
            <a:pPr marL="0" indent="0">
              <a:buNone/>
            </a:pPr>
            <a:r>
              <a:rPr lang="en-US" dirty="0"/>
              <a:t>void </a:t>
            </a:r>
            <a:r>
              <a:rPr lang="en-US" dirty="0" err="1"/>
              <a:t>turn_servo_A_vol_minus</a:t>
            </a:r>
            <a:r>
              <a:rPr lang="en-US" dirty="0"/>
              <a:t>() {</a:t>
            </a:r>
          </a:p>
          <a:p>
            <a:pPr marL="0" indent="0">
              <a:buNone/>
            </a:pPr>
            <a:r>
              <a:rPr lang="en-US" dirty="0"/>
              <a:t>  int t;</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  for (t = </a:t>
            </a:r>
            <a:r>
              <a:rPr lang="en-US" dirty="0" err="1"/>
              <a:t>current_t</a:t>
            </a:r>
            <a:r>
              <a:rPr lang="en-US" dirty="0"/>
              <a:t>; t &lt;</a:t>
            </a:r>
            <a:r>
              <a:rPr lang="en-US" dirty="0" err="1"/>
              <a:t>current_t</a:t>
            </a:r>
            <a:r>
              <a:rPr lang="en-US" dirty="0"/>
              <a:t> +</a:t>
            </a:r>
            <a:r>
              <a:rPr lang="en-US" dirty="0" err="1"/>
              <a:t>servo_step</a:t>
            </a:r>
            <a:r>
              <a:rPr lang="en-US" dirty="0"/>
              <a:t>; t++)//</a:t>
            </a:r>
            <a:r>
              <a:rPr lang="en-US" dirty="0" err="1"/>
              <a:t>dir</a:t>
            </a:r>
            <a:r>
              <a:rPr lang="en-US" dirty="0"/>
              <a:t> depend on var. resistor </a:t>
            </a:r>
            <a:r>
              <a:rPr lang="en-US" dirty="0" err="1"/>
              <a:t>truning</a:t>
            </a:r>
            <a:r>
              <a:rPr lang="en-US" dirty="0"/>
              <a:t> angle</a:t>
            </a:r>
          </a:p>
          <a:p>
            <a:pPr marL="0" indent="0">
              <a:buNone/>
            </a:pPr>
            <a:r>
              <a:rPr lang="en-US" dirty="0"/>
              <a:t>  { if (t&gt;</a:t>
            </a:r>
            <a:r>
              <a:rPr lang="en-US" dirty="0" err="1"/>
              <a:t>servo_t_max</a:t>
            </a:r>
            <a:r>
              <a:rPr lang="en-US" dirty="0"/>
              <a:t> ) </a:t>
            </a:r>
          </a:p>
          <a:p>
            <a:pPr marL="0" indent="0">
              <a:buNone/>
            </a:pPr>
            <a:r>
              <a:rPr lang="en-US" dirty="0"/>
              <a:t>      {t =</a:t>
            </a:r>
            <a:r>
              <a:rPr lang="en-US" dirty="0" err="1"/>
              <a:t>servo_t_max</a:t>
            </a:r>
            <a:r>
              <a:rPr lang="en-US" dirty="0"/>
              <a:t>;}</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r>
              <a:rPr lang="en-US" dirty="0" err="1"/>
              <a:t>current_t</a:t>
            </a:r>
            <a:r>
              <a:rPr lang="en-US" dirty="0"/>
              <a:t>=t;</a:t>
            </a:r>
          </a:p>
          <a:p>
            <a:pPr marL="0" indent="0">
              <a:buNone/>
            </a:pPr>
            <a:endParaRPr lang="en-US" dirty="0"/>
          </a:p>
          <a:p>
            <a:pPr marL="0" indent="0">
              <a:buNone/>
            </a:pPr>
            <a:r>
              <a:rPr lang="en-US" dirty="0"/>
              <a:t>  </a:t>
            </a:r>
            <a:r>
              <a:rPr lang="en-US" dirty="0" err="1"/>
              <a:t>servo_A.detach</a:t>
            </a:r>
            <a:r>
              <a:rPr lang="en-US" dirty="0"/>
              <a:t>();// turn off servo</a:t>
            </a:r>
          </a:p>
          <a:p>
            <a:pPr marL="0" indent="0">
              <a:buNone/>
            </a:pPr>
            <a:r>
              <a:rPr lang="en-US" dirty="0"/>
              <a:t>}</a:t>
            </a:r>
          </a:p>
          <a:p>
            <a:pPr marL="0" indent="0">
              <a:buNone/>
            </a:pPr>
            <a:r>
              <a:rPr lang="en-US" dirty="0"/>
              <a:t>///// ----------------------------------------------------------------</a:t>
            </a:r>
          </a:p>
          <a:p>
            <a:pPr marL="0" indent="0">
              <a:buNone/>
            </a:pPr>
            <a:r>
              <a:rPr lang="en-US" dirty="0"/>
              <a:t>void </a:t>
            </a:r>
            <a:r>
              <a:rPr lang="en-US" dirty="0" err="1"/>
              <a:t>turn_servo_A_vol_plus</a:t>
            </a:r>
            <a:r>
              <a:rPr lang="en-US" dirty="0"/>
              <a:t>() {</a:t>
            </a:r>
          </a:p>
          <a:p>
            <a:pPr marL="0" indent="0">
              <a:buNone/>
            </a:pPr>
            <a:r>
              <a:rPr lang="en-US" dirty="0"/>
              <a:t>  int t;</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  for (t = </a:t>
            </a:r>
            <a:r>
              <a:rPr lang="en-US" dirty="0" err="1"/>
              <a:t>current_t</a:t>
            </a:r>
            <a:r>
              <a:rPr lang="en-US" dirty="0"/>
              <a:t>; t &gt; </a:t>
            </a:r>
            <a:r>
              <a:rPr lang="en-US" dirty="0" err="1"/>
              <a:t>current_t</a:t>
            </a:r>
            <a:r>
              <a:rPr lang="en-US" dirty="0"/>
              <a:t> - </a:t>
            </a:r>
            <a:r>
              <a:rPr lang="en-US" dirty="0" err="1"/>
              <a:t>servo_step</a:t>
            </a:r>
            <a:r>
              <a:rPr lang="en-US" dirty="0"/>
              <a:t>; t--)//</a:t>
            </a:r>
            <a:r>
              <a:rPr lang="en-US" dirty="0" err="1"/>
              <a:t>dir</a:t>
            </a:r>
            <a:r>
              <a:rPr lang="en-US" dirty="0"/>
              <a:t> depend on var. resistor </a:t>
            </a:r>
            <a:r>
              <a:rPr lang="en-US" dirty="0" err="1"/>
              <a:t>truning</a:t>
            </a:r>
            <a:r>
              <a:rPr lang="en-US" dirty="0"/>
              <a:t> angle</a:t>
            </a:r>
          </a:p>
          <a:p>
            <a:pPr marL="0" indent="0">
              <a:buNone/>
            </a:pPr>
            <a:r>
              <a:rPr lang="en-US" dirty="0"/>
              <a:t>  {if (t&lt;</a:t>
            </a:r>
            <a:r>
              <a:rPr lang="en-US" dirty="0" err="1"/>
              <a:t>servo_t_min</a:t>
            </a:r>
            <a:r>
              <a:rPr lang="en-US" dirty="0"/>
              <a:t> ) </a:t>
            </a:r>
          </a:p>
          <a:p>
            <a:pPr marL="0" indent="0">
              <a:buNone/>
            </a:pPr>
            <a:r>
              <a:rPr lang="en-US" dirty="0"/>
              <a:t>     {t=</a:t>
            </a:r>
            <a:r>
              <a:rPr lang="en-US" dirty="0" err="1"/>
              <a:t>servo_t_min</a:t>
            </a: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r>
              <a:rPr lang="en-US" dirty="0" err="1"/>
              <a:t>current_t</a:t>
            </a:r>
            <a:r>
              <a:rPr lang="en-US" dirty="0"/>
              <a:t>=t;</a:t>
            </a:r>
          </a:p>
          <a:p>
            <a:pPr marL="0" indent="0">
              <a:buNone/>
            </a:pPr>
            <a:r>
              <a:rPr lang="en-US" dirty="0"/>
              <a:t>  </a:t>
            </a:r>
            <a:r>
              <a:rPr lang="en-US" dirty="0" err="1"/>
              <a:t>servo_A.detach</a:t>
            </a:r>
            <a:r>
              <a:rPr lang="en-US" dirty="0"/>
              <a:t>();// turn off servo</a:t>
            </a:r>
          </a:p>
          <a:p>
            <a:pPr marL="0" indent="0">
              <a:buNone/>
            </a:pPr>
            <a:r>
              <a:rPr lang="en-US" dirty="0"/>
              <a:t>}</a:t>
            </a:r>
          </a:p>
          <a:p>
            <a:pPr marL="0" indent="0">
              <a:buNone/>
            </a:pPr>
            <a:r>
              <a:rPr lang="en-US" dirty="0"/>
              <a:t>// IIIIIIIIIIIIIIIIIIIIIIIIIIIIIIIIIIIIIIIIIIIIIIIII</a:t>
            </a:r>
          </a:p>
          <a:p>
            <a:pPr marL="0" indent="0">
              <a:buNone/>
            </a:pPr>
            <a:r>
              <a:rPr lang="en-US" dirty="0"/>
              <a:t>void </a:t>
            </a:r>
            <a:r>
              <a:rPr lang="en-US" dirty="0" err="1"/>
              <a:t>turn_servo_A_init_pos</a:t>
            </a:r>
            <a:r>
              <a:rPr lang="en-US" dirty="0"/>
              <a:t>() {</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  //int t=90;</a:t>
            </a:r>
          </a:p>
          <a:p>
            <a:pPr marL="0" indent="0">
              <a:buNone/>
            </a:pPr>
            <a:r>
              <a:rPr lang="en-US" dirty="0"/>
              <a:t>  // </a:t>
            </a:r>
            <a:r>
              <a:rPr lang="en-US" dirty="0" err="1"/>
              <a:t>servo_A.write</a:t>
            </a:r>
            <a:r>
              <a:rPr lang="en-US" dirty="0"/>
              <a:t>(t);    delay(</a:t>
            </a:r>
            <a:r>
              <a:rPr lang="en-US" dirty="0" err="1"/>
              <a:t>delay_step</a:t>
            </a:r>
            <a:r>
              <a:rPr lang="en-US" dirty="0"/>
              <a:t>);</a:t>
            </a:r>
          </a:p>
          <a:p>
            <a:pPr marL="0" indent="0">
              <a:buNone/>
            </a:pPr>
            <a:r>
              <a:rPr lang="en-US" dirty="0"/>
              <a:t>  for (int t = 0; t &lt; </a:t>
            </a:r>
            <a:r>
              <a:rPr lang="en-US" dirty="0" err="1"/>
              <a:t>init_t</a:t>
            </a:r>
            <a:r>
              <a:rPr lang="en-US" dirty="0"/>
              <a:t>; t++)</a:t>
            </a:r>
          </a:p>
          <a:p>
            <a:pPr marL="0" indent="0">
              <a:buNone/>
            </a:pP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r>
              <a:rPr lang="en-US" dirty="0" err="1"/>
              <a:t>servo_A.detach</a:t>
            </a:r>
            <a:r>
              <a:rPr lang="en-US" dirty="0"/>
              <a:t>();// turn off servo</a:t>
            </a:r>
          </a:p>
          <a:p>
            <a:pPr marL="0" indent="0">
              <a:buNone/>
            </a:pPr>
            <a:r>
              <a:rPr lang="en-US" dirty="0"/>
              <a:t>}// cccccccccccccccccccccccccccccccccccccccccccccccccccccccccccccccc</a:t>
            </a:r>
          </a:p>
          <a:p>
            <a:pPr marL="0" indent="0">
              <a:buNone/>
            </a:pPr>
            <a:r>
              <a:rPr lang="en-US" dirty="0"/>
              <a:t>void </a:t>
            </a:r>
            <a:r>
              <a:rPr lang="en-US" dirty="0" err="1"/>
              <a:t>turn_servo_A_center</a:t>
            </a:r>
            <a:r>
              <a:rPr lang="en-US" dirty="0"/>
              <a:t>() {</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   if (</a:t>
            </a:r>
            <a:r>
              <a:rPr lang="en-US" dirty="0" err="1"/>
              <a:t>current_t</a:t>
            </a:r>
            <a:r>
              <a:rPr lang="en-US" dirty="0"/>
              <a:t> &lt; </a:t>
            </a:r>
            <a:r>
              <a:rPr lang="en-US" dirty="0" err="1"/>
              <a:t>init_t</a:t>
            </a:r>
            <a:r>
              <a:rPr lang="en-US" dirty="0"/>
              <a:t>)</a:t>
            </a:r>
          </a:p>
          <a:p>
            <a:pPr marL="0" indent="0">
              <a:buNone/>
            </a:pPr>
            <a:r>
              <a:rPr lang="en-US" dirty="0"/>
              <a:t>   {</a:t>
            </a:r>
          </a:p>
          <a:p>
            <a:pPr marL="0" indent="0">
              <a:buNone/>
            </a:pPr>
            <a:r>
              <a:rPr lang="en-US" dirty="0"/>
              <a:t>      for (int t = </a:t>
            </a:r>
            <a:r>
              <a:rPr lang="en-US" dirty="0" err="1"/>
              <a:t>current_t</a:t>
            </a:r>
            <a:r>
              <a:rPr lang="en-US" dirty="0"/>
              <a:t> ; t &lt; </a:t>
            </a:r>
            <a:r>
              <a:rPr lang="en-US" dirty="0" err="1"/>
              <a:t>init_t</a:t>
            </a:r>
            <a:r>
              <a:rPr lang="en-US" dirty="0"/>
              <a:t>; t++)</a:t>
            </a:r>
          </a:p>
          <a:p>
            <a:pPr marL="0" indent="0">
              <a:buNone/>
            </a:pP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p>
          <a:p>
            <a:pPr marL="0" indent="0">
              <a:buNone/>
            </a:pPr>
            <a:endParaRPr lang="en-US" dirty="0"/>
          </a:p>
          <a:p>
            <a:pPr marL="0" indent="0">
              <a:buNone/>
            </a:pPr>
            <a:r>
              <a:rPr lang="en-US" dirty="0"/>
              <a:t>   if (</a:t>
            </a:r>
            <a:r>
              <a:rPr lang="en-US" dirty="0" err="1"/>
              <a:t>current_t</a:t>
            </a:r>
            <a:r>
              <a:rPr lang="en-US" dirty="0"/>
              <a:t> &gt; </a:t>
            </a:r>
            <a:r>
              <a:rPr lang="en-US" dirty="0" err="1"/>
              <a:t>init_t</a:t>
            </a:r>
            <a:r>
              <a:rPr lang="en-US" dirty="0"/>
              <a:t>)</a:t>
            </a:r>
          </a:p>
          <a:p>
            <a:pPr marL="0" indent="0">
              <a:buNone/>
            </a:pPr>
            <a:r>
              <a:rPr lang="en-US" dirty="0"/>
              <a:t>   {</a:t>
            </a:r>
          </a:p>
          <a:p>
            <a:pPr marL="0" indent="0">
              <a:buNone/>
            </a:pPr>
            <a:r>
              <a:rPr lang="en-US" dirty="0"/>
              <a:t>      for (int t = </a:t>
            </a:r>
            <a:r>
              <a:rPr lang="en-US" dirty="0" err="1"/>
              <a:t>current_t</a:t>
            </a:r>
            <a:r>
              <a:rPr lang="en-US" dirty="0"/>
              <a:t> ; t &gt; </a:t>
            </a:r>
            <a:r>
              <a:rPr lang="en-US" dirty="0" err="1"/>
              <a:t>init_t</a:t>
            </a:r>
            <a:r>
              <a:rPr lang="en-US" dirty="0"/>
              <a:t>; t--)</a:t>
            </a:r>
          </a:p>
          <a:p>
            <a:pPr marL="0" indent="0">
              <a:buNone/>
            </a:pP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p>
          <a:p>
            <a:pPr marL="0" indent="0">
              <a:buNone/>
            </a:pPr>
            <a:r>
              <a:rPr lang="en-US" dirty="0"/>
              <a:t>  </a:t>
            </a:r>
            <a:r>
              <a:rPr lang="en-US" dirty="0" err="1"/>
              <a:t>servo_A.detach</a:t>
            </a:r>
            <a:r>
              <a:rPr lang="en-US" dirty="0"/>
              <a:t>();// turn off servo</a:t>
            </a:r>
          </a:p>
          <a:p>
            <a:pPr marL="0" indent="0">
              <a:buNone/>
            </a:pPr>
            <a:r>
              <a:rPr lang="en-US" dirty="0"/>
              <a:t>}</a:t>
            </a:r>
          </a:p>
          <a:p>
            <a:pPr marL="0" indent="0">
              <a:buNone/>
            </a:pPr>
            <a:r>
              <a:rPr lang="en-US" dirty="0"/>
              <a:t>// PPPPPPPPPPPPPPPPPPPPPPPPPPPPPPPPPPPPPPPPPPPPPPPPPPPPPPPPPPPPPPPPPP</a:t>
            </a:r>
          </a:p>
          <a:p>
            <a:pPr marL="0" indent="0">
              <a:buNone/>
            </a:pPr>
            <a:r>
              <a:rPr lang="en-US" dirty="0"/>
              <a:t>// for power button pressing</a:t>
            </a:r>
          </a:p>
          <a:p>
            <a:pPr marL="0" indent="0">
              <a:buNone/>
            </a:pPr>
            <a:r>
              <a:rPr lang="en-US" dirty="0"/>
              <a:t>void </a:t>
            </a:r>
            <a:r>
              <a:rPr lang="en-US" dirty="0" err="1"/>
              <a:t>turn_servo_B</a:t>
            </a:r>
            <a:r>
              <a:rPr lang="en-US" dirty="0"/>
              <a:t>() {</a:t>
            </a:r>
          </a:p>
          <a:p>
            <a:pPr marL="0" indent="0">
              <a:buNone/>
            </a:pPr>
            <a:r>
              <a:rPr lang="en-US" dirty="0"/>
              <a:t>  </a:t>
            </a:r>
            <a:r>
              <a:rPr lang="en-US" dirty="0" err="1"/>
              <a:t>servo_B.attach</a:t>
            </a:r>
            <a:r>
              <a:rPr lang="en-US" dirty="0"/>
              <a:t>(</a:t>
            </a:r>
            <a:r>
              <a:rPr lang="en-US" dirty="0" err="1"/>
              <a:t>servoPin_B</a:t>
            </a:r>
            <a:r>
              <a:rPr lang="en-US" dirty="0"/>
              <a:t>); // turn on servo</a:t>
            </a:r>
          </a:p>
          <a:p>
            <a:pPr marL="0" indent="0">
              <a:buNone/>
            </a:pPr>
            <a:r>
              <a:rPr lang="en-US" dirty="0"/>
              <a:t>  for (int t = 0; t &lt; </a:t>
            </a:r>
            <a:r>
              <a:rPr lang="en-US" dirty="0" err="1"/>
              <a:t>servo_t_max</a:t>
            </a:r>
            <a:r>
              <a:rPr lang="en-US" dirty="0"/>
              <a:t>; t++)</a:t>
            </a:r>
          </a:p>
          <a:p>
            <a:pPr marL="0" indent="0">
              <a:buNone/>
            </a:pPr>
            <a:r>
              <a:rPr lang="en-US" dirty="0"/>
              <a:t>  {</a:t>
            </a:r>
          </a:p>
          <a:p>
            <a:pPr marL="0" indent="0">
              <a:buNone/>
            </a:pPr>
            <a:r>
              <a:rPr lang="en-US" dirty="0"/>
              <a:t>    </a:t>
            </a:r>
            <a:r>
              <a:rPr lang="en-US" dirty="0" err="1"/>
              <a:t>servo_B.write</a:t>
            </a:r>
            <a:r>
              <a:rPr lang="en-US" dirty="0"/>
              <a:t>(t);    delay(</a:t>
            </a:r>
            <a:r>
              <a:rPr lang="en-US" dirty="0" err="1"/>
              <a:t>delay_step</a:t>
            </a:r>
            <a:r>
              <a:rPr lang="en-US" dirty="0"/>
              <a:t>);</a:t>
            </a:r>
          </a:p>
          <a:p>
            <a:pPr marL="0" indent="0">
              <a:buNone/>
            </a:pPr>
            <a:r>
              <a:rPr lang="en-US" dirty="0"/>
              <a:t>  }</a:t>
            </a:r>
          </a:p>
          <a:p>
            <a:pPr marL="0" indent="0">
              <a:buNone/>
            </a:pPr>
            <a:r>
              <a:rPr lang="en-US" dirty="0"/>
              <a:t>  for (int t = 180 - 1; t &gt;</a:t>
            </a:r>
            <a:r>
              <a:rPr lang="en-US" dirty="0" err="1"/>
              <a:t>servo_t_min</a:t>
            </a:r>
            <a:r>
              <a:rPr lang="en-US" dirty="0"/>
              <a:t>; t--)</a:t>
            </a:r>
          </a:p>
          <a:p>
            <a:pPr marL="0" indent="0">
              <a:buNone/>
            </a:pPr>
            <a:r>
              <a:rPr lang="en-US" dirty="0"/>
              <a:t>  {</a:t>
            </a:r>
          </a:p>
          <a:p>
            <a:pPr marL="0" indent="0">
              <a:buNone/>
            </a:pPr>
            <a:r>
              <a:rPr lang="en-US" dirty="0"/>
              <a:t>    </a:t>
            </a:r>
            <a:r>
              <a:rPr lang="en-US" dirty="0" err="1"/>
              <a:t>servo_B.write</a:t>
            </a:r>
            <a:r>
              <a:rPr lang="en-US" dirty="0"/>
              <a:t>(t);    delay(</a:t>
            </a:r>
            <a:r>
              <a:rPr lang="en-US" dirty="0" err="1"/>
              <a:t>delay_step</a:t>
            </a:r>
            <a:r>
              <a:rPr lang="en-US" dirty="0"/>
              <a:t>);</a:t>
            </a:r>
          </a:p>
          <a:p>
            <a:pPr marL="0" indent="0">
              <a:buNone/>
            </a:pPr>
            <a:r>
              <a:rPr lang="en-US" dirty="0"/>
              <a:t>  }</a:t>
            </a:r>
          </a:p>
          <a:p>
            <a:pPr marL="0" indent="0">
              <a:buNone/>
            </a:pPr>
            <a:r>
              <a:rPr lang="en-US" dirty="0"/>
              <a:t>  </a:t>
            </a:r>
            <a:r>
              <a:rPr lang="en-US" dirty="0" err="1"/>
              <a:t>servo_B.detach</a:t>
            </a:r>
            <a:r>
              <a:rPr lang="en-US" dirty="0"/>
              <a:t>();// turn off servo</a:t>
            </a:r>
          </a:p>
          <a:p>
            <a:pPr marL="0" indent="0">
              <a:buNone/>
            </a:pPr>
            <a:r>
              <a:rPr lang="en-US" dirty="0"/>
              <a:t>}</a:t>
            </a:r>
          </a:p>
          <a:p>
            <a:pPr marL="0" indent="0">
              <a:buNone/>
            </a:pPr>
            <a:endParaRPr lang="en-US" dirty="0"/>
          </a:p>
          <a:p>
            <a:pPr marL="0" indent="0">
              <a:buNone/>
            </a:pPr>
            <a:r>
              <a:rPr lang="en-US" dirty="0"/>
              <a:t>////alternative method , not used</a:t>
            </a:r>
          </a:p>
          <a:p>
            <a:pPr marL="0" indent="0">
              <a:buNone/>
            </a:pPr>
            <a:r>
              <a:rPr lang="en-US" dirty="0"/>
              <a:t>//void turn_servo2() {</a:t>
            </a:r>
          </a:p>
          <a:p>
            <a:pPr marL="0" indent="0">
              <a:buNone/>
            </a:pPr>
            <a:r>
              <a:rPr lang="en-US" dirty="0"/>
              <a:t>//  int </a:t>
            </a:r>
            <a:r>
              <a:rPr lang="en-US" dirty="0" err="1"/>
              <a:t>delay_step</a:t>
            </a:r>
            <a:r>
              <a:rPr lang="en-US" dirty="0"/>
              <a:t> = 150;</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a:t>
            </a:r>
          </a:p>
          <a:p>
            <a:pPr marL="0" indent="0">
              <a:buNone/>
            </a:pPr>
            <a:r>
              <a:rPr lang="en-US" dirty="0"/>
              <a:t>//  </a:t>
            </a:r>
            <a:r>
              <a:rPr lang="en-US" dirty="0" err="1"/>
              <a:t>servo_A.write</a:t>
            </a:r>
            <a:r>
              <a:rPr lang="en-US" dirty="0"/>
              <a:t>(0);//------------</a:t>
            </a:r>
          </a:p>
          <a:p>
            <a:pPr marL="0" indent="0">
              <a:buNone/>
            </a:pPr>
            <a:r>
              <a:rPr lang="en-US" dirty="0"/>
              <a:t>//  delay(</a:t>
            </a:r>
            <a:r>
              <a:rPr lang="en-US" dirty="0" err="1"/>
              <a:t>delay_step</a:t>
            </a:r>
            <a:r>
              <a:rPr lang="en-US" dirty="0"/>
              <a:t>);</a:t>
            </a:r>
          </a:p>
          <a:p>
            <a:pPr marL="0" indent="0">
              <a:buNone/>
            </a:pPr>
            <a:r>
              <a:rPr lang="en-US" dirty="0"/>
              <a:t>//  </a:t>
            </a:r>
            <a:r>
              <a:rPr lang="en-US" dirty="0" err="1"/>
              <a:t>servo_A.write</a:t>
            </a:r>
            <a:r>
              <a:rPr lang="en-US" dirty="0"/>
              <a:t>(90);//------------</a:t>
            </a:r>
          </a:p>
          <a:p>
            <a:pPr marL="0" indent="0">
              <a:buNone/>
            </a:pPr>
            <a:r>
              <a:rPr lang="en-US" dirty="0"/>
              <a:t>//  delay(</a:t>
            </a:r>
            <a:r>
              <a:rPr lang="en-US" dirty="0" err="1"/>
              <a:t>delay_step</a:t>
            </a:r>
            <a:r>
              <a:rPr lang="en-US" dirty="0"/>
              <a:t>);</a:t>
            </a:r>
          </a:p>
          <a:p>
            <a:pPr marL="0" indent="0">
              <a:buNone/>
            </a:pPr>
            <a:r>
              <a:rPr lang="en-US" dirty="0"/>
              <a:t>//  </a:t>
            </a:r>
            <a:r>
              <a:rPr lang="en-US" dirty="0" err="1"/>
              <a:t>servo_A.write</a:t>
            </a:r>
            <a:r>
              <a:rPr lang="en-US" dirty="0"/>
              <a:t>(180);//------------</a:t>
            </a:r>
          </a:p>
          <a:p>
            <a:pPr marL="0" indent="0">
              <a:buNone/>
            </a:pPr>
            <a:r>
              <a:rPr lang="en-US" dirty="0"/>
              <a:t>//  delay(</a:t>
            </a:r>
            <a:r>
              <a:rPr lang="en-US" dirty="0" err="1"/>
              <a:t>delay_step</a:t>
            </a:r>
            <a:r>
              <a:rPr lang="en-US" dirty="0"/>
              <a:t>);</a:t>
            </a:r>
          </a:p>
          <a:p>
            <a:pPr marL="0" indent="0">
              <a:buNone/>
            </a:pPr>
            <a:r>
              <a:rPr lang="en-US" dirty="0"/>
              <a:t>//  </a:t>
            </a:r>
            <a:r>
              <a:rPr lang="en-US" dirty="0" err="1"/>
              <a:t>servo_A.write</a:t>
            </a:r>
            <a:r>
              <a:rPr lang="en-US" dirty="0"/>
              <a:t>(90);//------------</a:t>
            </a:r>
          </a:p>
          <a:p>
            <a:pPr marL="0" indent="0">
              <a:buNone/>
            </a:pPr>
            <a:r>
              <a:rPr lang="en-US" dirty="0"/>
              <a:t>//  delay(</a:t>
            </a:r>
            <a:r>
              <a:rPr lang="en-US" dirty="0" err="1"/>
              <a:t>delay_step</a:t>
            </a:r>
            <a:r>
              <a:rPr lang="en-US" dirty="0"/>
              <a:t>);</a:t>
            </a:r>
          </a:p>
          <a:p>
            <a:pPr marL="0" indent="0">
              <a:buNone/>
            </a:pPr>
            <a:r>
              <a:rPr lang="en-US" dirty="0"/>
              <a:t>//  </a:t>
            </a:r>
            <a:r>
              <a:rPr lang="en-US" dirty="0" err="1"/>
              <a:t>servo_A.write</a:t>
            </a:r>
            <a:r>
              <a:rPr lang="en-US" dirty="0"/>
              <a:t>(0);//------------</a:t>
            </a:r>
          </a:p>
          <a:p>
            <a:pPr marL="0" indent="0">
              <a:buNone/>
            </a:pPr>
            <a:r>
              <a:rPr lang="en-US" dirty="0"/>
              <a:t>//</a:t>
            </a:r>
          </a:p>
          <a:p>
            <a:pPr marL="0" indent="0">
              <a:buNone/>
            </a:pPr>
            <a:r>
              <a:rPr lang="en-US" dirty="0"/>
              <a:t>//  delay(</a:t>
            </a:r>
            <a:r>
              <a:rPr lang="en-US" dirty="0" err="1"/>
              <a:t>delay_step</a:t>
            </a:r>
            <a:r>
              <a:rPr lang="en-US" dirty="0"/>
              <a:t>);</a:t>
            </a:r>
          </a:p>
          <a:p>
            <a:pPr marL="0" indent="0">
              <a:buNone/>
            </a:pPr>
            <a:r>
              <a:rPr lang="en-US" dirty="0"/>
              <a:t>//  </a:t>
            </a:r>
            <a:r>
              <a:rPr lang="en-US" dirty="0" err="1"/>
              <a:t>servo_A.detach</a:t>
            </a:r>
            <a:r>
              <a:rPr lang="en-US" dirty="0"/>
              <a:t>();// turn off servo</a:t>
            </a:r>
          </a:p>
          <a:p>
            <a:pPr marL="0" indent="0">
              <a:buNone/>
            </a:pPr>
            <a:r>
              <a:rPr lang="en-US" dirty="0"/>
              <a:t>//}</a:t>
            </a:r>
          </a:p>
          <a:p>
            <a:pPr marL="0" indent="0">
              <a:buNone/>
            </a:pPr>
            <a:r>
              <a:rPr lang="en-US" dirty="0"/>
              <a:t>//void </a:t>
            </a:r>
            <a:r>
              <a:rPr lang="en-US" dirty="0" err="1"/>
              <a:t>turn_servo_A</a:t>
            </a:r>
            <a:r>
              <a:rPr lang="en-US" dirty="0"/>
              <a:t>() {</a:t>
            </a:r>
          </a:p>
          <a:p>
            <a:pPr marL="0" indent="0">
              <a:buNone/>
            </a:pPr>
            <a:r>
              <a:rPr lang="en-US" dirty="0"/>
              <a:t>//</a:t>
            </a:r>
          </a:p>
          <a:p>
            <a:pPr marL="0" indent="0">
              <a:buNone/>
            </a:pPr>
            <a:r>
              <a:rPr lang="en-US" dirty="0"/>
              <a:t>//  </a:t>
            </a:r>
            <a:r>
              <a:rPr lang="en-US" dirty="0" err="1"/>
              <a:t>servo_A.attach</a:t>
            </a:r>
            <a:r>
              <a:rPr lang="en-US" dirty="0"/>
              <a:t>(</a:t>
            </a:r>
            <a:r>
              <a:rPr lang="en-US" dirty="0" err="1"/>
              <a:t>servoPin_A</a:t>
            </a:r>
            <a:r>
              <a:rPr lang="en-US" dirty="0"/>
              <a:t>); // turn on servo</a:t>
            </a:r>
          </a:p>
          <a:p>
            <a:pPr marL="0" indent="0">
              <a:buNone/>
            </a:pPr>
            <a:r>
              <a:rPr lang="en-US" dirty="0"/>
              <a:t>//  for (int t = 0; t &lt; 180; t++)</a:t>
            </a:r>
          </a:p>
          <a:p>
            <a:pPr marL="0" indent="0">
              <a:buNone/>
            </a:pP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for (int t = 180 - 1; t &gt; 0; t--)</a:t>
            </a:r>
          </a:p>
          <a:p>
            <a:pPr marL="0" indent="0">
              <a:buNone/>
            </a:pPr>
            <a:r>
              <a:rPr lang="en-US" dirty="0"/>
              <a:t>//  {</a:t>
            </a:r>
          </a:p>
          <a:p>
            <a:pPr marL="0" indent="0">
              <a:buNone/>
            </a:pPr>
            <a:r>
              <a:rPr lang="en-US" dirty="0"/>
              <a:t>//    </a:t>
            </a:r>
            <a:r>
              <a:rPr lang="en-US" dirty="0" err="1"/>
              <a:t>servo_A.write</a:t>
            </a:r>
            <a:r>
              <a:rPr lang="en-US" dirty="0"/>
              <a:t>(t);    delay(</a:t>
            </a:r>
            <a:r>
              <a:rPr lang="en-US" dirty="0" err="1"/>
              <a:t>delay_step</a:t>
            </a:r>
            <a:r>
              <a:rPr lang="en-US" dirty="0"/>
              <a:t>);</a:t>
            </a:r>
          </a:p>
          <a:p>
            <a:pPr marL="0" indent="0">
              <a:buNone/>
            </a:pPr>
            <a:r>
              <a:rPr lang="en-US" dirty="0"/>
              <a:t>//  }</a:t>
            </a:r>
          </a:p>
          <a:p>
            <a:pPr marL="0" indent="0">
              <a:buNone/>
            </a:pPr>
            <a:r>
              <a:rPr lang="en-US" dirty="0"/>
              <a:t>//  </a:t>
            </a:r>
            <a:r>
              <a:rPr lang="en-US" dirty="0" err="1"/>
              <a:t>servo_A.detach</a:t>
            </a:r>
            <a:r>
              <a:rPr lang="en-US" dirty="0"/>
              <a:t>();// turn off servo</a:t>
            </a:r>
          </a:p>
          <a:p>
            <a:pPr marL="0" indent="0">
              <a:buNone/>
            </a:pPr>
            <a:r>
              <a:rPr lang="en-US" dirty="0"/>
              <a:t>//}</a:t>
            </a:r>
          </a:p>
        </p:txBody>
      </p:sp>
      <p:sp>
        <p:nvSpPr>
          <p:cNvPr id="4" name="Footer Placeholder 3"/>
          <p:cNvSpPr>
            <a:spLocks noGrp="1"/>
          </p:cNvSpPr>
          <p:nvPr>
            <p:ph type="ftr" sz="quarter" idx="11"/>
          </p:nvPr>
        </p:nvSpPr>
        <p:spPr/>
        <p:txBody>
          <a:bodyPr/>
          <a:lstStyle/>
          <a:p>
            <a:r>
              <a:rPr lang="pt-BR"/>
              <a:t>Stem2: Arduino experiments  v_2a.(230830a)</a:t>
            </a:r>
            <a:endParaRPr lang="en-US"/>
          </a:p>
        </p:txBody>
      </p:sp>
      <p:sp>
        <p:nvSpPr>
          <p:cNvPr id="5" name="Slide Number Placeholder 4"/>
          <p:cNvSpPr>
            <a:spLocks noGrp="1"/>
          </p:cNvSpPr>
          <p:nvPr>
            <p:ph type="sldNum" sz="quarter" idx="12"/>
          </p:nvPr>
        </p:nvSpPr>
        <p:spPr/>
        <p:txBody>
          <a:bodyPr/>
          <a:lstStyle/>
          <a:p>
            <a:fld id="{631F0FDA-441F-40A7-A3B9-C27C9EEEED98}" type="slidenum">
              <a:rPr lang="en-US" smtClean="0"/>
              <a:t>96</a:t>
            </a:fld>
            <a:endParaRPr lang="en-US"/>
          </a:p>
        </p:txBody>
      </p:sp>
      <p:pic>
        <p:nvPicPr>
          <p:cNvPr id="6" name="Picture 5"/>
          <p:cNvPicPr>
            <a:picLocks noChangeAspect="1"/>
          </p:cNvPicPr>
          <p:nvPr/>
        </p:nvPicPr>
        <p:blipFill>
          <a:blip r:embed="rId4"/>
          <a:stretch>
            <a:fillRect/>
          </a:stretch>
        </p:blipFill>
        <p:spPr>
          <a:xfrm>
            <a:off x="7467552" y="1182585"/>
            <a:ext cx="1205100" cy="980200"/>
          </a:xfrm>
          <a:prstGeom prst="rect">
            <a:avLst/>
          </a:prstGeom>
        </p:spPr>
      </p:pic>
      <p:sp>
        <p:nvSpPr>
          <p:cNvPr id="7" name="Slide Number Placeholder 5"/>
          <p:cNvSpPr txBox="1">
            <a:spLocks/>
          </p:cNvSpPr>
          <p:nvPr/>
        </p:nvSpPr>
        <p:spPr>
          <a:xfrm>
            <a:off x="6500980" y="632990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96</a:t>
            </a:fld>
            <a:endParaRPr lang="en-US" dirty="0"/>
          </a:p>
        </p:txBody>
      </p:sp>
      <p:sp>
        <p:nvSpPr>
          <p:cNvPr id="9" name="TextBox 8"/>
          <p:cNvSpPr txBox="1"/>
          <p:nvPr/>
        </p:nvSpPr>
        <p:spPr>
          <a:xfrm>
            <a:off x="4615180" y="2542019"/>
            <a:ext cx="1425043" cy="3139321"/>
          </a:xfrm>
          <a:prstGeom prst="rect">
            <a:avLst/>
          </a:prstGeom>
          <a:noFill/>
          <a:ln>
            <a:solidFill>
              <a:schemeClr val="accent1"/>
            </a:solidFill>
          </a:ln>
        </p:spPr>
        <p:txBody>
          <a:bodyPr wrap="square" rtlCol="0">
            <a:spAutoFit/>
          </a:bodyPr>
          <a:lstStyle/>
          <a:p>
            <a:r>
              <a:rPr lang="en-US" dirty="0"/>
              <a:t>Arduino </a:t>
            </a:r>
          </a:p>
          <a:p>
            <a:r>
              <a:rPr lang="en-US" dirty="0"/>
              <a:t>Uno, or</a:t>
            </a:r>
          </a:p>
          <a:p>
            <a:r>
              <a:rPr lang="en-US" dirty="0"/>
              <a:t>Arduino-Nano</a:t>
            </a:r>
          </a:p>
          <a:p>
            <a:r>
              <a:rPr lang="en-US" dirty="0"/>
              <a:t>Processor:ATmega328</a:t>
            </a:r>
          </a:p>
          <a:p>
            <a:r>
              <a:rPr lang="en-US" dirty="0"/>
              <a:t>(choose old bootloader)</a:t>
            </a:r>
          </a:p>
          <a:p>
            <a:endParaRPr lang="en-US" dirty="0"/>
          </a:p>
          <a:p>
            <a:endParaRPr lang="en-US" dirty="0"/>
          </a:p>
          <a:p>
            <a:endParaRPr lang="en-US" dirty="0"/>
          </a:p>
        </p:txBody>
      </p:sp>
      <p:sp>
        <p:nvSpPr>
          <p:cNvPr id="11" name="TextBox 10"/>
          <p:cNvSpPr txBox="1"/>
          <p:nvPr/>
        </p:nvSpPr>
        <p:spPr>
          <a:xfrm>
            <a:off x="4946663" y="3354963"/>
            <a:ext cx="184731" cy="646331"/>
          </a:xfrm>
          <a:prstGeom prst="rect">
            <a:avLst/>
          </a:prstGeom>
          <a:noFill/>
        </p:spPr>
        <p:txBody>
          <a:bodyPr wrap="none" rtlCol="0">
            <a:spAutoFit/>
          </a:bodyPr>
          <a:lstStyle/>
          <a:p>
            <a:endParaRPr lang="en-US" dirty="0"/>
          </a:p>
          <a:p>
            <a:endParaRPr lang="en-US" dirty="0"/>
          </a:p>
        </p:txBody>
      </p:sp>
      <p:sp>
        <p:nvSpPr>
          <p:cNvPr id="12" name="Freeform 11"/>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cxnSp>
        <p:nvCxnSpPr>
          <p:cNvPr id="15" name="Straight Arrow Connector 14"/>
          <p:cNvCxnSpPr>
            <a:cxnSpLocks/>
          </p:cNvCxnSpPr>
          <p:nvPr/>
        </p:nvCxnSpPr>
        <p:spPr>
          <a:xfrm flipV="1">
            <a:off x="7540118" y="2162785"/>
            <a:ext cx="144056" cy="634540"/>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93930" y="2285514"/>
            <a:ext cx="1398140" cy="369332"/>
          </a:xfrm>
          <a:prstGeom prst="rect">
            <a:avLst/>
          </a:prstGeom>
          <a:noFill/>
        </p:spPr>
        <p:txBody>
          <a:bodyPr wrap="none" rtlCol="0">
            <a:spAutoFit/>
          </a:bodyPr>
          <a:lstStyle/>
          <a:p>
            <a:r>
              <a:rPr lang="en-US" dirty="0"/>
              <a:t>Infrared light</a:t>
            </a:r>
          </a:p>
        </p:txBody>
      </p:sp>
      <p:sp>
        <p:nvSpPr>
          <p:cNvPr id="18" name="Freeform 17"/>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085662" y="4828244"/>
            <a:ext cx="942502" cy="1477328"/>
          </a:xfrm>
          <a:prstGeom prst="rect">
            <a:avLst/>
          </a:prstGeom>
          <a:noFill/>
        </p:spPr>
        <p:txBody>
          <a:bodyPr wrap="none" rtlCol="0">
            <a:spAutoFit/>
          </a:bodyPr>
          <a:lstStyle/>
          <a:p>
            <a:r>
              <a:rPr lang="en-US" dirty="0"/>
              <a:t>   Pin11</a:t>
            </a:r>
          </a:p>
          <a:p>
            <a:r>
              <a:rPr lang="en-US" dirty="0"/>
              <a:t>    GND</a:t>
            </a:r>
          </a:p>
          <a:p>
            <a:r>
              <a:rPr lang="en-US" dirty="0" err="1"/>
              <a:t>Vcc</a:t>
            </a:r>
            <a:r>
              <a:rPr lang="en-US" dirty="0"/>
              <a:t> (5V)</a:t>
            </a:r>
          </a:p>
          <a:p>
            <a:endParaRPr lang="en-US" dirty="0"/>
          </a:p>
          <a:p>
            <a:endParaRPr lang="en-US" dirty="0"/>
          </a:p>
        </p:txBody>
      </p:sp>
      <p:sp>
        <p:nvSpPr>
          <p:cNvPr id="21" name="TextBox 20"/>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22" name="TextBox 21"/>
          <p:cNvSpPr txBox="1"/>
          <p:nvPr/>
        </p:nvSpPr>
        <p:spPr>
          <a:xfrm>
            <a:off x="7003253" y="181906"/>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23" name="Straight Arrow Connector 22"/>
          <p:cNvCxnSpPr/>
          <p:nvPr/>
        </p:nvCxnSpPr>
        <p:spPr>
          <a:xfrm flipH="1" flipV="1">
            <a:off x="7376088" y="1197281"/>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666675" y="1110494"/>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865798" y="1113540"/>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41132" y="718206"/>
            <a:ext cx="1452257" cy="369332"/>
          </a:xfrm>
          <a:prstGeom prst="rect">
            <a:avLst/>
          </a:prstGeom>
          <a:noFill/>
        </p:spPr>
        <p:txBody>
          <a:bodyPr wrap="none" rtlCol="0">
            <a:spAutoFit/>
          </a:bodyPr>
          <a:lstStyle/>
          <a:p>
            <a:r>
              <a:rPr lang="en-US" dirty="0"/>
              <a:t>Out </a:t>
            </a:r>
            <a:r>
              <a:rPr lang="en-US" dirty="0" err="1"/>
              <a:t>Vcc</a:t>
            </a:r>
            <a:r>
              <a:rPr lang="en-US" dirty="0"/>
              <a:t>, GND</a:t>
            </a:r>
          </a:p>
        </p:txBody>
      </p:sp>
      <p:sp>
        <p:nvSpPr>
          <p:cNvPr id="29" name="Oval 28"/>
          <p:cNvSpPr/>
          <p:nvPr/>
        </p:nvSpPr>
        <p:spPr>
          <a:xfrm>
            <a:off x="7593930" y="4828244"/>
            <a:ext cx="331239" cy="258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cxnSpLocks/>
          </p:cNvCxnSpPr>
          <p:nvPr/>
        </p:nvCxnSpPr>
        <p:spPr>
          <a:xfrm flipV="1">
            <a:off x="7131588" y="5001526"/>
            <a:ext cx="462342" cy="522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93402" y="5412660"/>
            <a:ext cx="2306272" cy="1477328"/>
          </a:xfrm>
          <a:prstGeom prst="rect">
            <a:avLst/>
          </a:prstGeom>
          <a:noFill/>
        </p:spPr>
        <p:txBody>
          <a:bodyPr wrap="none" rtlCol="0">
            <a:spAutoFit/>
          </a:bodyPr>
          <a:lstStyle/>
          <a:p>
            <a:r>
              <a:rPr lang="en-US" u="sng" dirty="0"/>
              <a:t>B17 remote controller</a:t>
            </a:r>
          </a:p>
          <a:p>
            <a:r>
              <a:rPr lang="en-US" dirty="0"/>
              <a:t>Arrow left = vol. minus</a:t>
            </a:r>
          </a:p>
          <a:p>
            <a:r>
              <a:rPr lang="en-US" dirty="0"/>
              <a:t>Arrow right = vol. plus</a:t>
            </a:r>
          </a:p>
          <a:p>
            <a:r>
              <a:rPr lang="en-US" dirty="0"/>
              <a:t>OK = vol. central</a:t>
            </a:r>
          </a:p>
          <a:p>
            <a:r>
              <a:rPr lang="en-US" dirty="0"/>
              <a:t># Hash =power on/off</a:t>
            </a:r>
          </a:p>
        </p:txBody>
      </p:sp>
      <p:cxnSp>
        <p:nvCxnSpPr>
          <p:cNvPr id="35" name="Straight Arrow Connector 34"/>
          <p:cNvCxnSpPr/>
          <p:nvPr/>
        </p:nvCxnSpPr>
        <p:spPr>
          <a:xfrm flipH="1">
            <a:off x="3963734" y="5238573"/>
            <a:ext cx="630158" cy="4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6505575" y="1209675"/>
            <a:ext cx="914400" cy="2857500"/>
          </a:xfrm>
          <a:custGeom>
            <a:avLst/>
            <a:gdLst>
              <a:gd name="connsiteX0" fmla="*/ 914400 w 914400"/>
              <a:gd name="connsiteY0" fmla="*/ 0 h 2857500"/>
              <a:gd name="connsiteX1" fmla="*/ 9525 w 914400"/>
              <a:gd name="connsiteY1" fmla="*/ 0 h 2857500"/>
              <a:gd name="connsiteX2" fmla="*/ 0 w 914400"/>
              <a:gd name="connsiteY2" fmla="*/ 2857500 h 2857500"/>
            </a:gdLst>
            <a:ahLst/>
            <a:cxnLst>
              <a:cxn ang="0">
                <a:pos x="connsiteX0" y="connsiteY0"/>
              </a:cxn>
              <a:cxn ang="0">
                <a:pos x="connsiteX1" y="connsiteY1"/>
              </a:cxn>
              <a:cxn ang="0">
                <a:pos x="connsiteX2" y="connsiteY2"/>
              </a:cxn>
            </a:cxnLst>
            <a:rect l="l" t="t" r="r" b="b"/>
            <a:pathLst>
              <a:path w="914400" h="2857500">
                <a:moveTo>
                  <a:pt x="914400" y="0"/>
                </a:moveTo>
                <a:lnTo>
                  <a:pt x="9525" y="0"/>
                </a:lnTo>
                <a:lnTo>
                  <a:pt x="0" y="28575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966004" y="5238573"/>
            <a:ext cx="960519" cy="646331"/>
          </a:xfrm>
          <a:prstGeom prst="rect">
            <a:avLst/>
          </a:prstGeom>
          <a:noFill/>
        </p:spPr>
        <p:txBody>
          <a:bodyPr wrap="none" rtlCol="0">
            <a:spAutoFit/>
          </a:bodyPr>
          <a:lstStyle/>
          <a:p>
            <a:r>
              <a:rPr lang="en-US" dirty="0" err="1"/>
              <a:t>Servo_A</a:t>
            </a:r>
            <a:endParaRPr lang="en-US" dirty="0"/>
          </a:p>
          <a:p>
            <a:r>
              <a:rPr lang="en-US" dirty="0"/>
              <a:t>Pin9</a:t>
            </a:r>
          </a:p>
        </p:txBody>
      </p:sp>
      <p:pic>
        <p:nvPicPr>
          <p:cNvPr id="10" name="Picture 9"/>
          <p:cNvPicPr>
            <a:picLocks noChangeAspect="1"/>
          </p:cNvPicPr>
          <p:nvPr/>
        </p:nvPicPr>
        <p:blipFill>
          <a:blip r:embed="rId5"/>
          <a:stretch>
            <a:fillRect/>
          </a:stretch>
        </p:blipFill>
        <p:spPr>
          <a:xfrm>
            <a:off x="4666398" y="1120973"/>
            <a:ext cx="1274625" cy="1247000"/>
          </a:xfrm>
          <a:prstGeom prst="rect">
            <a:avLst/>
          </a:prstGeom>
        </p:spPr>
      </p:pic>
      <p:sp>
        <p:nvSpPr>
          <p:cNvPr id="8" name="TextBox 7"/>
          <p:cNvSpPr txBox="1"/>
          <p:nvPr/>
        </p:nvSpPr>
        <p:spPr>
          <a:xfrm>
            <a:off x="5481580" y="1559807"/>
            <a:ext cx="595035" cy="369332"/>
          </a:xfrm>
          <a:prstGeom prst="rect">
            <a:avLst/>
          </a:prstGeom>
          <a:noFill/>
        </p:spPr>
        <p:txBody>
          <a:bodyPr wrap="none" rtlCol="0">
            <a:spAutoFit/>
          </a:bodyPr>
          <a:lstStyle/>
          <a:p>
            <a:r>
              <a:rPr lang="en-US" dirty="0"/>
              <a:t>Pin5</a:t>
            </a:r>
          </a:p>
        </p:txBody>
      </p:sp>
      <p:sp>
        <p:nvSpPr>
          <p:cNvPr id="14" name="TextBox 13"/>
          <p:cNvSpPr txBox="1"/>
          <p:nvPr/>
        </p:nvSpPr>
        <p:spPr>
          <a:xfrm>
            <a:off x="2489750" y="5845810"/>
            <a:ext cx="3928156" cy="646331"/>
          </a:xfrm>
          <a:prstGeom prst="rect">
            <a:avLst/>
          </a:prstGeom>
          <a:noFill/>
        </p:spPr>
        <p:txBody>
          <a:bodyPr wrap="square" rtlCol="0">
            <a:spAutoFit/>
          </a:bodyPr>
          <a:lstStyle/>
          <a:p>
            <a:r>
              <a:rPr lang="en-US" dirty="0"/>
              <a:t>The servo motor pulls the string attached to the switch of the fan.</a:t>
            </a:r>
          </a:p>
        </p:txBody>
      </p:sp>
      <p:sp>
        <p:nvSpPr>
          <p:cNvPr id="36" name="TextBox 35">
            <a:extLst>
              <a:ext uri="{FF2B5EF4-FFF2-40B4-BE49-F238E27FC236}">
                <a16:creationId xmlns:a16="http://schemas.microsoft.com/office/drawing/2014/main" id="{8D5B5B0A-3BA8-4979-B3F0-1B99DB303024}"/>
              </a:ext>
            </a:extLst>
          </p:cNvPr>
          <p:cNvSpPr txBox="1"/>
          <p:nvPr/>
        </p:nvSpPr>
        <p:spPr>
          <a:xfrm>
            <a:off x="3750247" y="3153539"/>
            <a:ext cx="952505" cy="646331"/>
          </a:xfrm>
          <a:prstGeom prst="rect">
            <a:avLst/>
          </a:prstGeom>
          <a:noFill/>
        </p:spPr>
        <p:txBody>
          <a:bodyPr wrap="none" rtlCol="0">
            <a:spAutoFit/>
          </a:bodyPr>
          <a:lstStyle/>
          <a:p>
            <a:r>
              <a:rPr lang="en-US" dirty="0" err="1"/>
              <a:t>Servo_B</a:t>
            </a:r>
            <a:endParaRPr lang="en-US" dirty="0"/>
          </a:p>
          <a:p>
            <a:r>
              <a:rPr lang="en-US" dirty="0"/>
              <a:t>Pin10</a:t>
            </a:r>
          </a:p>
        </p:txBody>
      </p:sp>
      <p:pic>
        <p:nvPicPr>
          <p:cNvPr id="38" name="Picture 37">
            <a:extLst>
              <a:ext uri="{FF2B5EF4-FFF2-40B4-BE49-F238E27FC236}">
                <a16:creationId xmlns:a16="http://schemas.microsoft.com/office/drawing/2014/main" id="{F430300A-5A90-46ED-B016-9A304C8D15F8}"/>
              </a:ext>
            </a:extLst>
          </p:cNvPr>
          <p:cNvPicPr>
            <a:picLocks noChangeAspect="1"/>
          </p:cNvPicPr>
          <p:nvPr/>
        </p:nvPicPr>
        <p:blipFill>
          <a:blip r:embed="rId6"/>
          <a:stretch>
            <a:fillRect/>
          </a:stretch>
        </p:blipFill>
        <p:spPr>
          <a:xfrm>
            <a:off x="256781" y="3769500"/>
            <a:ext cx="2409269" cy="1360962"/>
          </a:xfrm>
          <a:prstGeom prst="rect">
            <a:avLst/>
          </a:prstGeom>
        </p:spPr>
      </p:pic>
      <p:pic>
        <p:nvPicPr>
          <p:cNvPr id="41" name="Picture 40">
            <a:extLst>
              <a:ext uri="{FF2B5EF4-FFF2-40B4-BE49-F238E27FC236}">
                <a16:creationId xmlns:a16="http://schemas.microsoft.com/office/drawing/2014/main" id="{3B2FA5E5-3AD9-4483-A906-D0AC0AB95965}"/>
              </a:ext>
            </a:extLst>
          </p:cNvPr>
          <p:cNvPicPr>
            <a:picLocks noChangeAspect="1"/>
          </p:cNvPicPr>
          <p:nvPr/>
        </p:nvPicPr>
        <p:blipFill>
          <a:blip r:embed="rId7"/>
          <a:stretch>
            <a:fillRect/>
          </a:stretch>
        </p:blipFill>
        <p:spPr>
          <a:xfrm>
            <a:off x="7396096" y="2855324"/>
            <a:ext cx="1119254" cy="2410703"/>
          </a:xfrm>
          <a:prstGeom prst="rect">
            <a:avLst/>
          </a:prstGeom>
        </p:spPr>
      </p:pic>
    </p:spTree>
    <p:extLst>
      <p:ext uri="{BB962C8B-B14F-4D97-AF65-F5344CB8AC3E}">
        <p14:creationId xmlns:p14="http://schemas.microsoft.com/office/powerpoint/2010/main" val="3877524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086E-D025-464E-910F-9E978235CF5F}"/>
              </a:ext>
            </a:extLst>
          </p:cNvPr>
          <p:cNvSpPr>
            <a:spLocks noGrp="1"/>
          </p:cNvSpPr>
          <p:nvPr>
            <p:ph type="title"/>
          </p:nvPr>
        </p:nvSpPr>
        <p:spPr/>
        <p:txBody>
          <a:bodyPr>
            <a:normAutofit fontScale="90000"/>
          </a:bodyPr>
          <a:lstStyle/>
          <a:p>
            <a:r>
              <a:rPr lang="en-US" sz="4400" dirty="0"/>
              <a:t>Test 2.27c4 : IR controls 1 servo (amplifier volume control)</a:t>
            </a:r>
            <a:br>
              <a:rPr lang="en-US" sz="4400" dirty="0"/>
            </a:br>
            <a:r>
              <a:rPr lang="en-US" dirty="0"/>
              <a:t>Working version</a:t>
            </a:r>
          </a:p>
        </p:txBody>
      </p:sp>
      <p:sp>
        <p:nvSpPr>
          <p:cNvPr id="3" name="Content Placeholder 2">
            <a:extLst>
              <a:ext uri="{FF2B5EF4-FFF2-40B4-BE49-F238E27FC236}">
                <a16:creationId xmlns:a16="http://schemas.microsoft.com/office/drawing/2014/main" id="{20267613-5E48-4886-9D98-6F0DB7D9D488}"/>
              </a:ext>
            </a:extLst>
          </p:cNvPr>
          <p:cNvSpPr>
            <a:spLocks noGrp="1"/>
          </p:cNvSpPr>
          <p:nvPr>
            <p:ph idx="1"/>
          </p:nvPr>
        </p:nvSpPr>
        <p:spPr/>
        <p:txBody>
          <a:bodyPr>
            <a:normAutofit fontScale="25000" lnSpcReduction="20000"/>
          </a:bodyPr>
          <a:lstStyle/>
          <a:p>
            <a:r>
              <a:rPr lang="en-US" dirty="0"/>
              <a:t>// 2022.2.11, ok control 1 servo vol control and 1 relay to control the power for </a:t>
            </a:r>
            <a:r>
              <a:rPr lang="en-US" dirty="0" err="1"/>
              <a:t>ampfliers</a:t>
            </a:r>
            <a:endParaRPr lang="en-US" dirty="0"/>
          </a:p>
          <a:p>
            <a:r>
              <a:rPr lang="en-US" dirty="0"/>
              <a:t>/* from: https://github.com/z3t0/Arduino-IRremote * </a:t>
            </a:r>
            <a:r>
              <a:rPr lang="en-US" dirty="0" err="1"/>
              <a:t>IRremote</a:t>
            </a:r>
            <a:r>
              <a:rPr lang="en-US" dirty="0"/>
              <a:t>: </a:t>
            </a:r>
            <a:r>
              <a:rPr lang="en-US" dirty="0" err="1"/>
              <a:t>IRrecvDemo</a:t>
            </a:r>
            <a:r>
              <a:rPr lang="en-US" dirty="0"/>
              <a:t> - demonstrates receiving IR codes with </a:t>
            </a:r>
            <a:r>
              <a:rPr lang="en-US" dirty="0" err="1"/>
              <a:t>IRrecv</a:t>
            </a:r>
            <a:endParaRPr lang="en-US" dirty="0"/>
          </a:p>
          <a:p>
            <a:r>
              <a:rPr lang="en-US" dirty="0"/>
              <a:t>  An IR detector/demodulator must be connected to the input RECV_PIN.</a:t>
            </a:r>
          </a:p>
          <a:p>
            <a:r>
              <a:rPr lang="en-US" dirty="0"/>
              <a:t>  Version 0.1 July, 2009</a:t>
            </a:r>
          </a:p>
          <a:p>
            <a:r>
              <a:rPr lang="en-US" dirty="0"/>
              <a:t>  Copyright 2009 Ken </a:t>
            </a:r>
            <a:r>
              <a:rPr lang="en-US" dirty="0" err="1"/>
              <a:t>Shirriff</a:t>
            </a:r>
            <a:endParaRPr lang="en-US" dirty="0"/>
          </a:p>
          <a:p>
            <a:r>
              <a:rPr lang="en-US" dirty="0"/>
              <a:t>  http://arcfn.com</a:t>
            </a:r>
          </a:p>
          <a:p>
            <a:r>
              <a:rPr lang="en-US" dirty="0"/>
              <a:t>*/</a:t>
            </a:r>
          </a:p>
          <a:p>
            <a:r>
              <a:rPr lang="en-US" dirty="0"/>
              <a:t>//// IR control rely, use 1 </a:t>
            </a:r>
            <a:r>
              <a:rPr lang="en-US" dirty="0" err="1"/>
              <a:t>reciver</a:t>
            </a:r>
            <a:r>
              <a:rPr lang="en-US" dirty="0"/>
              <a:t> to </a:t>
            </a:r>
            <a:r>
              <a:rPr lang="en-US" dirty="0" err="1"/>
              <a:t>recive</a:t>
            </a:r>
            <a:r>
              <a:rPr lang="en-US" dirty="0"/>
              <a:t> IR and send to another IR remote controller, 2020 April 23</a:t>
            </a:r>
          </a:p>
          <a:p>
            <a:r>
              <a:rPr lang="en-US" dirty="0"/>
              <a:t>#include &lt;</a:t>
            </a:r>
            <a:r>
              <a:rPr lang="en-US" dirty="0" err="1"/>
              <a:t>Servo.h</a:t>
            </a:r>
            <a:r>
              <a:rPr lang="en-US" dirty="0"/>
              <a:t>&gt;</a:t>
            </a:r>
          </a:p>
          <a:p>
            <a:r>
              <a:rPr lang="en-US" dirty="0"/>
              <a:t>// Create a servo object</a:t>
            </a:r>
          </a:p>
          <a:p>
            <a:r>
              <a:rPr lang="en-US" dirty="0"/>
              <a:t>Servo servo1;</a:t>
            </a:r>
          </a:p>
          <a:p>
            <a:endParaRPr lang="en-US" dirty="0"/>
          </a:p>
          <a:p>
            <a:r>
              <a:rPr lang="en-US" dirty="0"/>
              <a:t>int servoPin1 = 9; // Declare the Servo pin</a:t>
            </a:r>
          </a:p>
          <a:p>
            <a:endParaRPr lang="en-US" dirty="0"/>
          </a:p>
          <a:p>
            <a:r>
              <a:rPr lang="en-US" dirty="0"/>
              <a:t>int RECV_PIN = 11;</a:t>
            </a:r>
          </a:p>
          <a:p>
            <a:r>
              <a:rPr lang="en-US" dirty="0"/>
              <a:t>int </a:t>
            </a:r>
            <a:r>
              <a:rPr lang="en-US" dirty="0" err="1"/>
              <a:t>one_step_button</a:t>
            </a:r>
            <a:r>
              <a:rPr lang="en-US" dirty="0"/>
              <a:t> = 5;</a:t>
            </a:r>
          </a:p>
          <a:p>
            <a:r>
              <a:rPr lang="en-US" dirty="0"/>
              <a:t>int RELAY_PIN = 4; //</a:t>
            </a:r>
            <a:r>
              <a:rPr lang="en-US" dirty="0" err="1"/>
              <a:t>obselet</a:t>
            </a:r>
            <a:r>
              <a:rPr lang="en-US" dirty="0"/>
              <a:t> not used</a:t>
            </a:r>
          </a:p>
          <a:p>
            <a:r>
              <a:rPr lang="en-US" dirty="0"/>
              <a:t>int </a:t>
            </a:r>
            <a:r>
              <a:rPr lang="en-US" dirty="0" err="1"/>
              <a:t>init_t</a:t>
            </a:r>
            <a:r>
              <a:rPr lang="en-US" dirty="0"/>
              <a:t> = 90; // this is the initial position, may </a:t>
            </a:r>
            <a:r>
              <a:rPr lang="en-US" dirty="0" err="1"/>
              <a:t>adjsut</a:t>
            </a:r>
            <a:r>
              <a:rPr lang="en-US" dirty="0"/>
              <a:t> to the </a:t>
            </a:r>
            <a:r>
              <a:rPr lang="en-US" dirty="0" err="1"/>
              <a:t>suitbale</a:t>
            </a:r>
            <a:r>
              <a:rPr lang="en-US" dirty="0"/>
              <a:t> position rather than 90 (range 0 -180)</a:t>
            </a:r>
          </a:p>
          <a:p>
            <a:r>
              <a:rPr lang="en-US" dirty="0"/>
              <a:t>int </a:t>
            </a:r>
            <a:r>
              <a:rPr lang="en-US" dirty="0" err="1"/>
              <a:t>current_t</a:t>
            </a:r>
            <a:r>
              <a:rPr lang="en-US" dirty="0"/>
              <a:t> = </a:t>
            </a:r>
            <a:r>
              <a:rPr lang="en-US" dirty="0" err="1"/>
              <a:t>init_t</a:t>
            </a:r>
            <a:r>
              <a:rPr lang="en-US" dirty="0"/>
              <a:t>; // this is the initial position</a:t>
            </a:r>
          </a:p>
          <a:p>
            <a:r>
              <a:rPr lang="en-US" dirty="0"/>
              <a:t>int </a:t>
            </a:r>
            <a:r>
              <a:rPr lang="en-US" dirty="0" err="1"/>
              <a:t>delay_step</a:t>
            </a:r>
            <a:r>
              <a:rPr lang="en-US" dirty="0"/>
              <a:t> = 10 ; //need this to </a:t>
            </a:r>
            <a:r>
              <a:rPr lang="en-US" dirty="0" err="1"/>
              <a:t>giev</a:t>
            </a:r>
            <a:r>
              <a:rPr lang="en-US" dirty="0"/>
              <a:t> enough delay for each </a:t>
            </a:r>
            <a:r>
              <a:rPr lang="en-US" dirty="0" err="1"/>
              <a:t>truning</a:t>
            </a:r>
            <a:r>
              <a:rPr lang="en-US" dirty="0"/>
              <a:t> step of servo</a:t>
            </a:r>
          </a:p>
          <a:p>
            <a:r>
              <a:rPr lang="en-US" dirty="0"/>
              <a:t>int </a:t>
            </a:r>
            <a:r>
              <a:rPr lang="en-US" dirty="0" err="1"/>
              <a:t>servo_step</a:t>
            </a:r>
            <a:r>
              <a:rPr lang="en-US" dirty="0"/>
              <a:t> = 10;</a:t>
            </a:r>
          </a:p>
          <a:p>
            <a:r>
              <a:rPr lang="en-US" dirty="0"/>
              <a:t>int </a:t>
            </a:r>
            <a:r>
              <a:rPr lang="en-US" dirty="0" err="1"/>
              <a:t>servo_t_max</a:t>
            </a:r>
            <a:r>
              <a:rPr lang="en-US" dirty="0"/>
              <a:t> = 180 - </a:t>
            </a:r>
            <a:r>
              <a:rPr lang="en-US" dirty="0" err="1"/>
              <a:t>servo_step</a:t>
            </a:r>
            <a:r>
              <a:rPr lang="en-US" dirty="0"/>
              <a:t> - 2;</a:t>
            </a:r>
          </a:p>
          <a:p>
            <a:r>
              <a:rPr lang="en-US" dirty="0"/>
              <a:t>int </a:t>
            </a:r>
            <a:r>
              <a:rPr lang="en-US" dirty="0" err="1"/>
              <a:t>servo_t_min</a:t>
            </a:r>
            <a:r>
              <a:rPr lang="en-US" dirty="0"/>
              <a:t> = </a:t>
            </a:r>
            <a:r>
              <a:rPr lang="en-US" dirty="0" err="1"/>
              <a:t>servo_step</a:t>
            </a:r>
            <a:r>
              <a:rPr lang="en-US" dirty="0"/>
              <a:t> + 2;</a:t>
            </a:r>
          </a:p>
          <a:p>
            <a:r>
              <a:rPr lang="en-US" dirty="0"/>
              <a:t>int </a:t>
            </a:r>
            <a:r>
              <a:rPr lang="en-US" dirty="0" err="1"/>
              <a:t>servo_t_neutral</a:t>
            </a:r>
            <a:r>
              <a:rPr lang="en-US" dirty="0"/>
              <a:t> = 90;</a:t>
            </a:r>
          </a:p>
          <a:p>
            <a:r>
              <a:rPr lang="en-US" dirty="0"/>
              <a:t>int </a:t>
            </a:r>
            <a:r>
              <a:rPr lang="en-US" dirty="0" err="1"/>
              <a:t>power_on_off_tag</a:t>
            </a:r>
            <a:r>
              <a:rPr lang="en-US" dirty="0"/>
              <a:t>;</a:t>
            </a:r>
          </a:p>
          <a:p>
            <a:endParaRPr lang="en-US" dirty="0"/>
          </a:p>
          <a:p>
            <a:r>
              <a:rPr lang="en-US" dirty="0"/>
              <a:t>#include &lt;</a:t>
            </a:r>
            <a:r>
              <a:rPr lang="en-US" dirty="0" err="1"/>
              <a:t>IRremote.h</a:t>
            </a:r>
            <a:r>
              <a:rPr lang="en-US" dirty="0"/>
              <a:t>&gt;</a:t>
            </a:r>
          </a:p>
          <a:p>
            <a:r>
              <a:rPr lang="en-US" dirty="0" err="1"/>
              <a:t>IRsend</a:t>
            </a:r>
            <a:r>
              <a:rPr lang="en-US" dirty="0"/>
              <a:t> </a:t>
            </a:r>
            <a:r>
              <a:rPr lang="en-US" dirty="0" err="1"/>
              <a:t>irsend</a:t>
            </a:r>
            <a:r>
              <a:rPr lang="en-US" dirty="0"/>
              <a:t>;</a:t>
            </a:r>
          </a:p>
          <a:p>
            <a:endParaRPr lang="en-US" dirty="0"/>
          </a:p>
          <a:p>
            <a:r>
              <a:rPr lang="en-US" dirty="0"/>
              <a:t>/// the black remote controls: 17 </a:t>
            </a:r>
            <a:r>
              <a:rPr lang="en-US" dirty="0" err="1"/>
              <a:t>kets</a:t>
            </a:r>
            <a:endParaRPr lang="en-US" dirty="0"/>
          </a:p>
          <a:p>
            <a:r>
              <a:rPr lang="en-US" dirty="0"/>
              <a:t>#define LG_TV_RED     0x20DF4EB1 //(red)</a:t>
            </a:r>
          </a:p>
          <a:p>
            <a:r>
              <a:rPr lang="en-US" dirty="0"/>
              <a:t>#define LG_TV_GREEN   0x20DF8E71 //(green)</a:t>
            </a:r>
          </a:p>
          <a:p>
            <a:r>
              <a:rPr lang="en-US" dirty="0"/>
              <a:t>#define LG_TV_YELLOW  0x20DFC639 //(yellow)</a:t>
            </a:r>
          </a:p>
          <a:p>
            <a:r>
              <a:rPr lang="en-US" dirty="0"/>
              <a:t>#define LG_TV_BLUE    0x20DF8679 //(blue)</a:t>
            </a:r>
          </a:p>
          <a:p>
            <a:r>
              <a:rPr lang="en-US" dirty="0"/>
              <a:t>#define LG_TV_0       0x20DF08F7</a:t>
            </a:r>
          </a:p>
          <a:p>
            <a:r>
              <a:rPr lang="en-US" dirty="0"/>
              <a:t>#define LG_TV_1       0x20DF8877</a:t>
            </a:r>
          </a:p>
          <a:p>
            <a:r>
              <a:rPr lang="en-US" dirty="0"/>
              <a:t>#define LG_TV_2       0x20DF48B7</a:t>
            </a:r>
          </a:p>
          <a:p>
            <a:r>
              <a:rPr lang="en-US" dirty="0"/>
              <a:t>#define LG_TV_3       0x20DFC837</a:t>
            </a:r>
          </a:p>
          <a:p>
            <a:r>
              <a:rPr lang="en-US" dirty="0"/>
              <a:t>#define LG_TV_4       0x20DF28D7</a:t>
            </a:r>
          </a:p>
          <a:p>
            <a:r>
              <a:rPr lang="en-US" dirty="0"/>
              <a:t>#define LG_TV_5       0x20DFA857</a:t>
            </a:r>
          </a:p>
          <a:p>
            <a:r>
              <a:rPr lang="en-US" dirty="0"/>
              <a:t>#define LG_TV_6       0x20DF6897</a:t>
            </a:r>
          </a:p>
          <a:p>
            <a:r>
              <a:rPr lang="en-US" dirty="0"/>
              <a:t>#define LG_TV_7       0x20DFE817</a:t>
            </a:r>
          </a:p>
          <a:p>
            <a:r>
              <a:rPr lang="en-US" dirty="0"/>
              <a:t>#define LG_TV_8       0x20DF18E7</a:t>
            </a:r>
          </a:p>
          <a:p>
            <a:r>
              <a:rPr lang="en-US" dirty="0"/>
              <a:t>#define LG_TV_9       0x20DF9867</a:t>
            </a:r>
          </a:p>
          <a:p>
            <a:endParaRPr lang="en-US" dirty="0"/>
          </a:p>
          <a:p>
            <a:r>
              <a:rPr lang="en-US" dirty="0"/>
              <a:t>/////////////  for Black, 17-keys-keypad</a:t>
            </a:r>
          </a:p>
          <a:p>
            <a:r>
              <a:rPr lang="en-US" dirty="0"/>
              <a:t>#define B17_01 0xFFA25D</a:t>
            </a:r>
          </a:p>
          <a:p>
            <a:r>
              <a:rPr lang="en-US" dirty="0"/>
              <a:t>#define B17_02 0xFF629D</a:t>
            </a:r>
          </a:p>
          <a:p>
            <a:r>
              <a:rPr lang="en-US" dirty="0"/>
              <a:t>#define B17_03 0xFFE21D</a:t>
            </a:r>
          </a:p>
          <a:p>
            <a:r>
              <a:rPr lang="en-US" dirty="0"/>
              <a:t>#define B17_04 0xFF22DD</a:t>
            </a:r>
          </a:p>
          <a:p>
            <a:r>
              <a:rPr lang="en-US" dirty="0"/>
              <a:t>#define B17_05 0xFF02FD</a:t>
            </a:r>
          </a:p>
          <a:p>
            <a:r>
              <a:rPr lang="en-US" dirty="0"/>
              <a:t>#define B17_06 0xFFC23D</a:t>
            </a:r>
          </a:p>
          <a:p>
            <a:r>
              <a:rPr lang="en-US" dirty="0"/>
              <a:t>#define B17_07 0xFFE01F</a:t>
            </a:r>
          </a:p>
          <a:p>
            <a:r>
              <a:rPr lang="en-US" dirty="0"/>
              <a:t>#define B17_08 0xFFA857</a:t>
            </a:r>
          </a:p>
          <a:p>
            <a:r>
              <a:rPr lang="en-US" dirty="0"/>
              <a:t>#define B17_09 0xFF906F</a:t>
            </a:r>
          </a:p>
          <a:p>
            <a:r>
              <a:rPr lang="en-US" dirty="0"/>
              <a:t>#define B17_00 0xFF9867</a:t>
            </a:r>
          </a:p>
          <a:p>
            <a:r>
              <a:rPr lang="en-US" dirty="0"/>
              <a:t>#define B17_STAR  0xFF6897</a:t>
            </a:r>
          </a:p>
          <a:p>
            <a:r>
              <a:rPr lang="en-US" dirty="0"/>
              <a:t>#define B17_HASH  0xFFB04F</a:t>
            </a:r>
          </a:p>
          <a:p>
            <a:endParaRPr lang="en-US" dirty="0"/>
          </a:p>
          <a:p>
            <a:r>
              <a:rPr lang="en-US" dirty="0"/>
              <a:t>#define B17_LEFT  0xFF10EF</a:t>
            </a:r>
          </a:p>
          <a:p>
            <a:r>
              <a:rPr lang="en-US" dirty="0"/>
              <a:t>#define B17_RIGHT 0xFF5AA5</a:t>
            </a:r>
          </a:p>
          <a:p>
            <a:r>
              <a:rPr lang="en-US" dirty="0"/>
              <a:t>#define B17_UP    0xFF18E7</a:t>
            </a:r>
          </a:p>
          <a:p>
            <a:r>
              <a:rPr lang="en-US" dirty="0"/>
              <a:t>#define B17_DOWN  0xFF4AB5</a:t>
            </a:r>
          </a:p>
          <a:p>
            <a:r>
              <a:rPr lang="en-US" dirty="0"/>
              <a:t>#define B17_OK    0xFF38C7</a:t>
            </a:r>
          </a:p>
          <a:p>
            <a:endParaRPr lang="en-US" dirty="0"/>
          </a:p>
          <a:p>
            <a:r>
              <a:rPr lang="en-US" dirty="0"/>
              <a:t>//////////////</a:t>
            </a:r>
          </a:p>
          <a:p>
            <a:r>
              <a:rPr lang="en-US" dirty="0"/>
              <a:t>///////////////////////////////////////////////////////</a:t>
            </a:r>
          </a:p>
          <a:p>
            <a:r>
              <a:rPr lang="en-US" dirty="0"/>
              <a:t>//22.1.22 updated DEFINE table2 : white 21 keys  remote controls:</a:t>
            </a:r>
          </a:p>
          <a:p>
            <a:r>
              <a:rPr lang="en-US" dirty="0"/>
              <a:t>#define W21_LEFT  0xFF10EF</a:t>
            </a:r>
          </a:p>
          <a:p>
            <a:r>
              <a:rPr lang="en-US" dirty="0"/>
              <a:t>#define W21_RIGHT 0xFF5AA5</a:t>
            </a:r>
          </a:p>
          <a:p>
            <a:r>
              <a:rPr lang="en-US" dirty="0"/>
              <a:t>#define W21_UP    0xFF18E7</a:t>
            </a:r>
          </a:p>
          <a:p>
            <a:r>
              <a:rPr lang="en-US" dirty="0"/>
              <a:t>#define W21_DOWN  0xFF4AB5</a:t>
            </a:r>
          </a:p>
          <a:p>
            <a:r>
              <a:rPr lang="en-US" dirty="0"/>
              <a:t>#define W21_OK    0xFF38C7</a:t>
            </a:r>
          </a:p>
          <a:p>
            <a:r>
              <a:rPr lang="en-US" dirty="0"/>
              <a:t>#define W21_CH_plus   0xFFA25D</a:t>
            </a:r>
          </a:p>
          <a:p>
            <a:r>
              <a:rPr lang="en-US" dirty="0"/>
              <a:t>#define W21_CH    0xFF629D</a:t>
            </a:r>
          </a:p>
          <a:p>
            <a:r>
              <a:rPr lang="en-US" dirty="0"/>
              <a:t>#define W21_CH_minus   0xFFE21D</a:t>
            </a:r>
          </a:p>
          <a:p>
            <a:r>
              <a:rPr lang="en-US" dirty="0"/>
              <a:t>#define W21_PREV  0xFF22DD</a:t>
            </a:r>
          </a:p>
          <a:p>
            <a:r>
              <a:rPr lang="en-US" dirty="0"/>
              <a:t>#define W21_NEXT  0xFF02FD</a:t>
            </a:r>
          </a:p>
          <a:p>
            <a:r>
              <a:rPr lang="en-US" dirty="0"/>
              <a:t>#define W21_PLAY  0xFFC23D</a:t>
            </a:r>
          </a:p>
          <a:p>
            <a:r>
              <a:rPr lang="en-US" dirty="0"/>
              <a:t>#define W21_VOL_plus 0xFFA857</a:t>
            </a:r>
          </a:p>
          <a:p>
            <a:r>
              <a:rPr lang="en-US" dirty="0"/>
              <a:t>#define W21_VOL_minus  0xFFE01F</a:t>
            </a:r>
          </a:p>
          <a:p>
            <a:r>
              <a:rPr lang="en-US" dirty="0"/>
              <a:t>#define W21_EQ    0xFF906F</a:t>
            </a:r>
          </a:p>
          <a:p>
            <a:r>
              <a:rPr lang="en-US" dirty="0"/>
              <a:t>#define W21_0     0xFF6897</a:t>
            </a:r>
          </a:p>
          <a:p>
            <a:r>
              <a:rPr lang="en-US" dirty="0"/>
              <a:t>#define W21_100_plus  0xFF9867</a:t>
            </a:r>
          </a:p>
          <a:p>
            <a:r>
              <a:rPr lang="en-US" dirty="0"/>
              <a:t>#define W21_200_puls  0xFFB04F</a:t>
            </a:r>
          </a:p>
          <a:p>
            <a:r>
              <a:rPr lang="en-US" dirty="0"/>
              <a:t>#define W21_1     0xFF30CF</a:t>
            </a:r>
          </a:p>
          <a:p>
            <a:r>
              <a:rPr lang="en-US" dirty="0"/>
              <a:t>#define W21_2     0xFF18E7</a:t>
            </a:r>
          </a:p>
          <a:p>
            <a:r>
              <a:rPr lang="en-US" dirty="0"/>
              <a:t>#define W21_3     0xFF7A85</a:t>
            </a:r>
          </a:p>
          <a:p>
            <a:r>
              <a:rPr lang="en-US" dirty="0"/>
              <a:t>#define W21_4     0xFF10EF</a:t>
            </a:r>
          </a:p>
          <a:p>
            <a:r>
              <a:rPr lang="en-US" dirty="0"/>
              <a:t>#define W21_5     0xFF38C7</a:t>
            </a:r>
          </a:p>
          <a:p>
            <a:r>
              <a:rPr lang="en-US" dirty="0"/>
              <a:t>#define W21_6     0xFF5AA5</a:t>
            </a:r>
          </a:p>
          <a:p>
            <a:r>
              <a:rPr lang="en-US" dirty="0"/>
              <a:t>#define W21_7     0xFF42BD</a:t>
            </a:r>
          </a:p>
          <a:p>
            <a:r>
              <a:rPr lang="en-US" dirty="0"/>
              <a:t>#define W21_8     0xFF4AB5</a:t>
            </a:r>
          </a:p>
          <a:p>
            <a:r>
              <a:rPr lang="en-US" dirty="0"/>
              <a:t>#define W21_9     0xFF52AD</a:t>
            </a:r>
          </a:p>
          <a:p>
            <a:endParaRPr lang="en-US" dirty="0"/>
          </a:p>
          <a:p>
            <a:endParaRPr lang="en-US" dirty="0"/>
          </a:p>
          <a:p>
            <a:r>
              <a:rPr lang="en-US" dirty="0"/>
              <a:t>//</a:t>
            </a:r>
            <a:r>
              <a:rPr lang="en-US" dirty="0" err="1"/>
              <a:t>My_TV_Super</a:t>
            </a:r>
            <a:r>
              <a:rPr lang="en-US" dirty="0"/>
              <a:t>= MTS, NEC:</a:t>
            </a:r>
          </a:p>
          <a:p>
            <a:r>
              <a:rPr lang="en-US" dirty="0"/>
              <a:t>#define MTS_UP    0xFB0058A7</a:t>
            </a:r>
          </a:p>
          <a:p>
            <a:r>
              <a:rPr lang="en-US" dirty="0"/>
              <a:t>#define MTS_LEFT  0xFB00E21D</a:t>
            </a:r>
          </a:p>
          <a:p>
            <a:r>
              <a:rPr lang="en-US" dirty="0"/>
              <a:t>#define MTS_RIGHT 0xFB00E01F</a:t>
            </a:r>
          </a:p>
          <a:p>
            <a:r>
              <a:rPr lang="en-US" dirty="0"/>
              <a:t>#define MTS_DOWN  0xFB0012ED</a:t>
            </a:r>
          </a:p>
          <a:p>
            <a:r>
              <a:rPr lang="en-US" dirty="0"/>
              <a:t>#define MTS_OK    0xFB00609F</a:t>
            </a:r>
          </a:p>
          <a:p>
            <a:endParaRPr lang="en-US" dirty="0"/>
          </a:p>
          <a:p>
            <a:r>
              <a:rPr lang="en-US" dirty="0"/>
              <a:t>#define MTS_POWER  0xFB0038C7</a:t>
            </a:r>
          </a:p>
          <a:p>
            <a:r>
              <a:rPr lang="en-US" dirty="0"/>
              <a:t>#define MTS_MTS_VOD 0xFB0020DF</a:t>
            </a:r>
          </a:p>
          <a:p>
            <a:endParaRPr lang="en-US" dirty="0"/>
          </a:p>
          <a:p>
            <a:r>
              <a:rPr lang="en-US" dirty="0"/>
              <a:t>#define MTS_HOME    0xFB0050AF</a:t>
            </a:r>
          </a:p>
          <a:p>
            <a:r>
              <a:rPr lang="en-US" dirty="0"/>
              <a:t>#define MTS_RETURN    0xFB00926D</a:t>
            </a:r>
          </a:p>
          <a:p>
            <a:r>
              <a:rPr lang="en-US" dirty="0"/>
              <a:t>#define MTS_INFO   0xFB0018E7</a:t>
            </a:r>
          </a:p>
          <a:p>
            <a:endParaRPr lang="en-US" dirty="0"/>
          </a:p>
          <a:p>
            <a:r>
              <a:rPr lang="en-US" dirty="0"/>
              <a:t>#define MTS_PLAY 0xFB00807F</a:t>
            </a:r>
          </a:p>
          <a:p>
            <a:r>
              <a:rPr lang="en-US" dirty="0"/>
              <a:t>#define MTS_STOP 0xFB00FA05</a:t>
            </a:r>
          </a:p>
          <a:p>
            <a:r>
              <a:rPr lang="en-US" dirty="0"/>
              <a:t>#define MTS_REW  0xFB009867</a:t>
            </a:r>
          </a:p>
          <a:p>
            <a:r>
              <a:rPr lang="en-US" dirty="0"/>
              <a:t>#define MTS_FFW  0xFB001AE5</a:t>
            </a:r>
          </a:p>
          <a:p>
            <a:endParaRPr lang="en-US" dirty="0"/>
          </a:p>
          <a:p>
            <a:r>
              <a:rPr lang="en-US" dirty="0"/>
              <a:t>#define MTS_SILENT     0xFB003AC5</a:t>
            </a:r>
          </a:p>
          <a:p>
            <a:r>
              <a:rPr lang="en-US" dirty="0"/>
              <a:t>#define MTS_BACKSPACE 0xFB0008F7</a:t>
            </a:r>
          </a:p>
          <a:p>
            <a:endParaRPr lang="en-US" dirty="0"/>
          </a:p>
          <a:p>
            <a:r>
              <a:rPr lang="en-US" dirty="0"/>
              <a:t>#define MTS_KEY0 0xFB0030CF</a:t>
            </a:r>
          </a:p>
          <a:p>
            <a:r>
              <a:rPr lang="en-US" dirty="0"/>
              <a:t>#define MTS_KEY1 0xFB002AD5</a:t>
            </a:r>
          </a:p>
          <a:p>
            <a:r>
              <a:rPr lang="en-US" dirty="0"/>
              <a:t>#define MTS_KEY2 0xFB006897</a:t>
            </a:r>
          </a:p>
          <a:p>
            <a:r>
              <a:rPr lang="en-US" dirty="0"/>
              <a:t>#define MTS_KEY3 0xFB00A857</a:t>
            </a:r>
          </a:p>
          <a:p>
            <a:r>
              <a:rPr lang="en-US" dirty="0"/>
              <a:t>#define MTS_KEY4 0xFB000AF5</a:t>
            </a:r>
          </a:p>
          <a:p>
            <a:r>
              <a:rPr lang="en-US" dirty="0"/>
              <a:t>#define MTS_KEY5 0xFB0048B7</a:t>
            </a:r>
          </a:p>
          <a:p>
            <a:r>
              <a:rPr lang="en-US" dirty="0"/>
              <a:t>#define MTS_KEY6 0xFB008877</a:t>
            </a:r>
          </a:p>
          <a:p>
            <a:r>
              <a:rPr lang="en-US" dirty="0"/>
              <a:t>#define MTS_KEY7 0xFB0032CD</a:t>
            </a:r>
          </a:p>
          <a:p>
            <a:r>
              <a:rPr lang="en-US" dirty="0"/>
              <a:t>#define MTS_KEY8 0xFB00708F</a:t>
            </a:r>
          </a:p>
          <a:p>
            <a:r>
              <a:rPr lang="en-US" dirty="0"/>
              <a:t>#define MTS_KEY9 0xFB00B04F</a:t>
            </a:r>
          </a:p>
          <a:p>
            <a:r>
              <a:rPr lang="en-US" dirty="0"/>
              <a:t>#define SIGNAL_DELAY1 150 // at least 120</a:t>
            </a:r>
          </a:p>
          <a:p>
            <a:r>
              <a:rPr lang="en-US" dirty="0"/>
              <a:t>#define SIGNAL_DELAY2 0   // at least 0</a:t>
            </a:r>
          </a:p>
          <a:p>
            <a:r>
              <a:rPr lang="en-US" dirty="0"/>
              <a:t>#define REC_DELAY 10   // typical 250 , 10-100 is ok for slow key-press action</a:t>
            </a:r>
          </a:p>
          <a:p>
            <a:endParaRPr lang="en-US" dirty="0"/>
          </a:p>
          <a:p>
            <a:r>
              <a:rPr lang="en-US" dirty="0"/>
              <a:t>/////////////////////////////////////////////////</a:t>
            </a:r>
          </a:p>
          <a:p>
            <a:endParaRPr lang="en-US" dirty="0"/>
          </a:p>
          <a:p>
            <a:r>
              <a:rPr lang="en-US" dirty="0" err="1"/>
              <a:t>IRrecv</a:t>
            </a:r>
            <a:r>
              <a:rPr lang="en-US" dirty="0"/>
              <a:t> </a:t>
            </a:r>
            <a:r>
              <a:rPr lang="en-US" dirty="0" err="1"/>
              <a:t>irrecv</a:t>
            </a:r>
            <a:r>
              <a:rPr lang="en-US" dirty="0"/>
              <a:t>(RECV_PIN);</a:t>
            </a:r>
          </a:p>
          <a:p>
            <a:r>
              <a:rPr lang="en-US" dirty="0"/>
              <a:t>long unsigned int </a:t>
            </a:r>
            <a:r>
              <a:rPr lang="en-US" dirty="0" err="1"/>
              <a:t>irCode</a:t>
            </a:r>
            <a:r>
              <a:rPr lang="en-US" dirty="0"/>
              <a:t>;</a:t>
            </a:r>
          </a:p>
          <a:p>
            <a:r>
              <a:rPr lang="en-US" dirty="0" err="1"/>
              <a:t>decode_results</a:t>
            </a:r>
            <a:r>
              <a:rPr lang="en-US" dirty="0"/>
              <a:t> results;</a:t>
            </a:r>
          </a:p>
          <a:p>
            <a:r>
              <a:rPr lang="en-US" dirty="0"/>
              <a:t>// Dumps out the </a:t>
            </a:r>
            <a:r>
              <a:rPr lang="en-US" dirty="0" err="1"/>
              <a:t>decode_results</a:t>
            </a:r>
            <a:r>
              <a:rPr lang="en-US" dirty="0"/>
              <a:t> structure.</a:t>
            </a:r>
          </a:p>
          <a:p>
            <a:r>
              <a:rPr lang="en-US" dirty="0"/>
              <a:t>// Call this after </a:t>
            </a:r>
            <a:r>
              <a:rPr lang="en-US" dirty="0" err="1"/>
              <a:t>IRrecv</a:t>
            </a:r>
            <a:r>
              <a:rPr lang="en-US" dirty="0"/>
              <a:t>::decode()</a:t>
            </a:r>
          </a:p>
          <a:p>
            <a:r>
              <a:rPr lang="en-US" dirty="0"/>
              <a:t>// void * to work around compiler issue</a:t>
            </a:r>
          </a:p>
          <a:p>
            <a:r>
              <a:rPr lang="en-US" dirty="0"/>
              <a:t>//void dump(void *v) {</a:t>
            </a:r>
          </a:p>
          <a:p>
            <a:r>
              <a:rPr lang="en-US" dirty="0"/>
              <a:t>//  </a:t>
            </a:r>
            <a:r>
              <a:rPr lang="en-US" dirty="0" err="1"/>
              <a:t>decode_results</a:t>
            </a:r>
            <a:r>
              <a:rPr lang="en-US" dirty="0"/>
              <a:t> *results = (</a:t>
            </a:r>
            <a:r>
              <a:rPr lang="en-US" dirty="0" err="1"/>
              <a:t>decode_results</a:t>
            </a:r>
            <a:r>
              <a:rPr lang="en-US" dirty="0"/>
              <a:t> *)</a:t>
            </a:r>
          </a:p>
          <a:p>
            <a:endParaRPr lang="en-US" dirty="0"/>
          </a:p>
          <a:p>
            <a:endParaRPr lang="en-US" dirty="0"/>
          </a:p>
          <a:p>
            <a:r>
              <a:rPr lang="en-US" dirty="0"/>
              <a:t>//////////////////////////////////////////////////////////////</a:t>
            </a:r>
          </a:p>
          <a:p>
            <a:r>
              <a:rPr lang="en-US" dirty="0"/>
              <a:t>void </a:t>
            </a:r>
            <a:r>
              <a:rPr lang="en-US" dirty="0" err="1"/>
              <a:t>turn_servo_when_code_recieved</a:t>
            </a:r>
            <a:r>
              <a:rPr lang="en-US" dirty="0"/>
              <a:t>( long unsigned int </a:t>
            </a:r>
            <a:r>
              <a:rPr lang="en-US" dirty="0" err="1"/>
              <a:t>irCode_recieved</a:t>
            </a:r>
            <a:r>
              <a:rPr lang="en-US" dirty="0"/>
              <a:t>)</a:t>
            </a:r>
          </a:p>
          <a:p>
            <a:r>
              <a:rPr lang="en-US" dirty="0"/>
              <a:t>{</a:t>
            </a:r>
          </a:p>
          <a:p>
            <a:r>
              <a:rPr lang="en-US" dirty="0"/>
              <a:t>  switch (</a:t>
            </a:r>
            <a:r>
              <a:rPr lang="en-US" dirty="0" err="1"/>
              <a:t>irCode_recieved</a:t>
            </a:r>
            <a:r>
              <a:rPr lang="en-US" dirty="0"/>
              <a:t>) {</a:t>
            </a:r>
          </a:p>
          <a:p>
            <a:r>
              <a:rPr lang="en-US" dirty="0"/>
              <a:t>    case B17_RIGHT  :</a:t>
            </a:r>
          </a:p>
          <a:p>
            <a:r>
              <a:rPr lang="en-US" dirty="0"/>
              <a:t>      turn_servo1_vol_minus() ;</a:t>
            </a:r>
          </a:p>
          <a:p>
            <a:r>
              <a:rPr lang="en-US" dirty="0"/>
              <a:t>      </a:t>
            </a:r>
            <a:r>
              <a:rPr lang="en-US" dirty="0" err="1"/>
              <a:t>Serial.println</a:t>
            </a:r>
            <a:r>
              <a:rPr lang="en-US" dirty="0"/>
              <a:t>("\n-- B17_RIGHT -- </a:t>
            </a:r>
            <a:r>
              <a:rPr lang="en-US" dirty="0" err="1"/>
              <a:t>turn_servo_A_vol_minus</a:t>
            </a:r>
            <a:r>
              <a:rPr lang="en-US" dirty="0"/>
              <a:t>()\n");</a:t>
            </a:r>
          </a:p>
          <a:p>
            <a:r>
              <a:rPr lang="en-US" dirty="0"/>
              <a:t>      break;</a:t>
            </a:r>
          </a:p>
          <a:p>
            <a:endParaRPr lang="en-US" dirty="0"/>
          </a:p>
          <a:p>
            <a:r>
              <a:rPr lang="en-US" dirty="0"/>
              <a:t>    case B17_LEFT :</a:t>
            </a:r>
          </a:p>
          <a:p>
            <a:r>
              <a:rPr lang="en-US" dirty="0"/>
              <a:t>      turn_servo1_vol_plus() ;</a:t>
            </a:r>
          </a:p>
          <a:p>
            <a:r>
              <a:rPr lang="en-US" dirty="0"/>
              <a:t>      </a:t>
            </a:r>
            <a:r>
              <a:rPr lang="en-US" dirty="0" err="1"/>
              <a:t>Serial.println</a:t>
            </a:r>
            <a:r>
              <a:rPr lang="en-US" dirty="0"/>
              <a:t>("\n-- B17_LEFTT -- </a:t>
            </a:r>
            <a:r>
              <a:rPr lang="en-US" dirty="0" err="1"/>
              <a:t>turn_servo_A_vol_plus</a:t>
            </a:r>
            <a:r>
              <a:rPr lang="en-US" dirty="0"/>
              <a:t>()\n");</a:t>
            </a:r>
          </a:p>
          <a:p>
            <a:r>
              <a:rPr lang="en-US" dirty="0"/>
              <a:t>      break;</a:t>
            </a:r>
          </a:p>
          <a:p>
            <a:endParaRPr lang="en-US" dirty="0"/>
          </a:p>
          <a:p>
            <a:r>
              <a:rPr lang="en-US" dirty="0"/>
              <a:t>    case B17_OK :</a:t>
            </a:r>
          </a:p>
          <a:p>
            <a:r>
              <a:rPr lang="en-US" dirty="0"/>
              <a:t>    </a:t>
            </a:r>
            <a:r>
              <a:rPr lang="en-US" dirty="0" err="1"/>
              <a:t>current_t</a:t>
            </a:r>
            <a:r>
              <a:rPr lang="en-US" dirty="0"/>
              <a:t>=90;</a:t>
            </a:r>
          </a:p>
          <a:p>
            <a:r>
              <a:rPr lang="en-US" dirty="0"/>
              <a:t>      servo1.write(</a:t>
            </a:r>
            <a:r>
              <a:rPr lang="en-US" dirty="0" err="1"/>
              <a:t>current_t</a:t>
            </a:r>
            <a:r>
              <a:rPr lang="en-US" dirty="0"/>
              <a:t>);</a:t>
            </a:r>
          </a:p>
          <a:p>
            <a:r>
              <a:rPr lang="en-US" dirty="0"/>
              <a:t>      </a:t>
            </a:r>
            <a:r>
              <a:rPr lang="en-US" dirty="0" err="1"/>
              <a:t>Serial.println</a:t>
            </a:r>
            <a:r>
              <a:rPr lang="en-US" dirty="0"/>
              <a:t>("\n-- B17_OK -- turn  to center, 90 </a:t>
            </a:r>
            <a:r>
              <a:rPr lang="en-US" dirty="0" err="1"/>
              <a:t>degress</a:t>
            </a:r>
            <a:r>
              <a:rPr lang="en-US" dirty="0"/>
              <a:t>\n");</a:t>
            </a:r>
          </a:p>
          <a:p>
            <a:endParaRPr lang="en-US" dirty="0"/>
          </a:p>
          <a:p>
            <a:r>
              <a:rPr lang="en-US" dirty="0"/>
              <a:t>      break;</a:t>
            </a:r>
          </a:p>
          <a:p>
            <a:endParaRPr lang="en-US" dirty="0"/>
          </a:p>
          <a:p>
            <a:r>
              <a:rPr lang="en-US" dirty="0"/>
              <a:t>    case  B17_STAR :</a:t>
            </a:r>
          </a:p>
          <a:p>
            <a:r>
              <a:rPr lang="en-US" dirty="0"/>
              <a:t>      //toggle power button</a:t>
            </a:r>
          </a:p>
          <a:p>
            <a:r>
              <a:rPr lang="en-US" dirty="0"/>
              <a:t>      //turn on/off relay</a:t>
            </a:r>
          </a:p>
          <a:p>
            <a:r>
              <a:rPr lang="en-US" dirty="0"/>
              <a:t>      </a:t>
            </a:r>
            <a:r>
              <a:rPr lang="en-US" dirty="0" err="1"/>
              <a:t>power_on_off_tag</a:t>
            </a:r>
            <a:r>
              <a:rPr lang="en-US" dirty="0"/>
              <a:t> = !</a:t>
            </a:r>
            <a:r>
              <a:rPr lang="en-US" dirty="0" err="1"/>
              <a:t>power_on_off_tag</a:t>
            </a:r>
            <a:r>
              <a:rPr lang="en-US" dirty="0"/>
              <a:t>;</a:t>
            </a:r>
          </a:p>
          <a:p>
            <a:r>
              <a:rPr lang="en-US" dirty="0"/>
              <a:t>      </a:t>
            </a:r>
            <a:r>
              <a:rPr lang="en-US" dirty="0" err="1"/>
              <a:t>digitalWrite</a:t>
            </a:r>
            <a:r>
              <a:rPr lang="en-US" dirty="0"/>
              <a:t>(RELAY_PIN, </a:t>
            </a:r>
            <a:r>
              <a:rPr lang="en-US" dirty="0" err="1"/>
              <a:t>power_on_off_tag</a:t>
            </a:r>
            <a:r>
              <a:rPr lang="en-US" dirty="0"/>
              <a:t>);</a:t>
            </a:r>
          </a:p>
          <a:p>
            <a:r>
              <a:rPr lang="en-US" dirty="0"/>
              <a:t>      </a:t>
            </a:r>
            <a:r>
              <a:rPr lang="en-US" dirty="0" err="1"/>
              <a:t>Serial.println</a:t>
            </a:r>
            <a:r>
              <a:rPr lang="en-US" dirty="0"/>
              <a:t>("\n--  B17_OK  -- LG_TV_RED depressed\n");</a:t>
            </a:r>
          </a:p>
          <a:p>
            <a:r>
              <a:rPr lang="en-US" dirty="0"/>
              <a:t>      break;</a:t>
            </a:r>
          </a:p>
          <a:p>
            <a:endParaRPr lang="en-US" dirty="0"/>
          </a:p>
          <a:p>
            <a:endParaRPr lang="en-US" dirty="0"/>
          </a:p>
          <a:p>
            <a:r>
              <a:rPr lang="en-US" dirty="0"/>
              <a:t>      //////////////////////////////////////////////////////////////////////</a:t>
            </a:r>
          </a:p>
          <a:p>
            <a:r>
              <a:rPr lang="en-US" dirty="0"/>
              <a:t>  }</a:t>
            </a:r>
          </a:p>
          <a:p>
            <a:r>
              <a:rPr lang="en-US" dirty="0"/>
              <a:t>}</a:t>
            </a:r>
          </a:p>
          <a:p>
            <a:r>
              <a:rPr lang="en-US" dirty="0"/>
              <a:t>//////////////////////////////////////////////////</a:t>
            </a:r>
          </a:p>
          <a:p>
            <a:r>
              <a:rPr lang="en-US" dirty="0"/>
              <a:t>void dump(</a:t>
            </a:r>
            <a:r>
              <a:rPr lang="en-US" dirty="0" err="1"/>
              <a:t>decode_results</a:t>
            </a:r>
            <a:r>
              <a:rPr lang="en-US" dirty="0"/>
              <a:t> * results) {</a:t>
            </a:r>
          </a:p>
          <a:p>
            <a:r>
              <a:rPr lang="en-US" dirty="0"/>
              <a:t>  int count = results-&gt;</a:t>
            </a:r>
            <a:r>
              <a:rPr lang="en-US" dirty="0" err="1"/>
              <a:t>rawlen</a:t>
            </a:r>
            <a:r>
              <a:rPr lang="en-US" dirty="0"/>
              <a:t>;</a:t>
            </a:r>
          </a:p>
          <a:p>
            <a:r>
              <a:rPr lang="en-US" dirty="0"/>
              <a:t>  if (results-&gt;</a:t>
            </a:r>
            <a:r>
              <a:rPr lang="en-US" dirty="0" err="1"/>
              <a:t>decode_type</a:t>
            </a:r>
            <a:r>
              <a:rPr lang="en-US" dirty="0"/>
              <a:t> == UNKNOWN) {</a:t>
            </a:r>
          </a:p>
          <a:p>
            <a:r>
              <a:rPr lang="en-US" dirty="0"/>
              <a:t>    </a:t>
            </a:r>
            <a:r>
              <a:rPr lang="en-US" dirty="0" err="1"/>
              <a:t>Serial.println</a:t>
            </a:r>
            <a:r>
              <a:rPr lang="en-US" dirty="0"/>
              <a:t>("Could not decode message");</a:t>
            </a:r>
          </a:p>
          <a:p>
            <a:r>
              <a:rPr lang="en-US" dirty="0"/>
              <a:t>  }</a:t>
            </a:r>
          </a:p>
          <a:p>
            <a:r>
              <a:rPr lang="en-US" dirty="0"/>
              <a:t>  else {</a:t>
            </a:r>
          </a:p>
          <a:p>
            <a:r>
              <a:rPr lang="en-US" dirty="0"/>
              <a:t>    if (results-&gt;</a:t>
            </a:r>
            <a:r>
              <a:rPr lang="en-US" dirty="0" err="1"/>
              <a:t>decode_type</a:t>
            </a:r>
            <a:r>
              <a:rPr lang="en-US" dirty="0"/>
              <a:t> == NEC) {</a:t>
            </a:r>
          </a:p>
          <a:p>
            <a:r>
              <a:rPr lang="en-US" dirty="0"/>
              <a:t>      </a:t>
            </a:r>
            <a:r>
              <a:rPr lang="en-US" dirty="0" err="1"/>
              <a:t>Serial.print</a:t>
            </a:r>
            <a:r>
              <a:rPr lang="en-US" dirty="0"/>
              <a:t>("Decoded NEC: ");</a:t>
            </a:r>
          </a:p>
          <a:p>
            <a:r>
              <a:rPr lang="en-US" dirty="0"/>
              <a:t>    }</a:t>
            </a:r>
          </a:p>
          <a:p>
            <a:r>
              <a:rPr lang="en-US" dirty="0"/>
              <a:t>    else if (results-&gt;</a:t>
            </a:r>
            <a:r>
              <a:rPr lang="en-US" dirty="0" err="1"/>
              <a:t>decode_type</a:t>
            </a:r>
            <a:r>
              <a:rPr lang="en-US" dirty="0"/>
              <a:t> == SONY) {</a:t>
            </a:r>
          </a:p>
          <a:p>
            <a:r>
              <a:rPr lang="en-US" dirty="0"/>
              <a:t>      </a:t>
            </a:r>
            <a:r>
              <a:rPr lang="en-US" dirty="0" err="1"/>
              <a:t>Serial.print</a:t>
            </a:r>
            <a:r>
              <a:rPr lang="en-US" dirty="0"/>
              <a:t>("Decoded SONY: ");</a:t>
            </a:r>
          </a:p>
          <a:p>
            <a:r>
              <a:rPr lang="en-US" dirty="0"/>
              <a:t>    }</a:t>
            </a:r>
          </a:p>
          <a:p>
            <a:r>
              <a:rPr lang="en-US" dirty="0"/>
              <a:t>    else if (results-&gt;</a:t>
            </a:r>
            <a:r>
              <a:rPr lang="en-US" dirty="0" err="1"/>
              <a:t>decode_type</a:t>
            </a:r>
            <a:r>
              <a:rPr lang="en-US" dirty="0"/>
              <a:t> == RC5) {</a:t>
            </a:r>
          </a:p>
          <a:p>
            <a:r>
              <a:rPr lang="en-US" dirty="0"/>
              <a:t>      </a:t>
            </a:r>
            <a:r>
              <a:rPr lang="en-US" dirty="0" err="1"/>
              <a:t>Serial.print</a:t>
            </a:r>
            <a:r>
              <a:rPr lang="en-US" dirty="0"/>
              <a:t>("Decoded RC5: ");</a:t>
            </a:r>
          </a:p>
          <a:p>
            <a:r>
              <a:rPr lang="en-US" dirty="0"/>
              <a:t>    }</a:t>
            </a:r>
          </a:p>
          <a:p>
            <a:r>
              <a:rPr lang="en-US" dirty="0"/>
              <a:t>    else if (results-&gt;</a:t>
            </a:r>
            <a:r>
              <a:rPr lang="en-US" dirty="0" err="1"/>
              <a:t>decode_type</a:t>
            </a:r>
            <a:r>
              <a:rPr lang="en-US" dirty="0"/>
              <a:t> == RC6) {</a:t>
            </a:r>
          </a:p>
          <a:p>
            <a:r>
              <a:rPr lang="en-US" dirty="0"/>
              <a:t>      </a:t>
            </a:r>
            <a:r>
              <a:rPr lang="en-US" dirty="0" err="1"/>
              <a:t>Serial.print</a:t>
            </a:r>
            <a:r>
              <a:rPr lang="en-US" dirty="0"/>
              <a:t>("Decoded RC6: ");</a:t>
            </a:r>
          </a:p>
          <a:p>
            <a:r>
              <a:rPr lang="en-US" dirty="0"/>
              <a:t>    }</a:t>
            </a:r>
          </a:p>
          <a:p>
            <a:endParaRPr lang="en-US" dirty="0"/>
          </a:p>
          <a:p>
            <a:r>
              <a:rPr lang="en-US" dirty="0"/>
              <a:t>    </a:t>
            </a:r>
            <a:r>
              <a:rPr lang="en-US" dirty="0" err="1"/>
              <a:t>Serial.print</a:t>
            </a:r>
            <a:r>
              <a:rPr lang="en-US" dirty="0"/>
              <a:t>(results-&gt;value, HEX);</a:t>
            </a:r>
          </a:p>
          <a:p>
            <a:endParaRPr lang="en-US" dirty="0"/>
          </a:p>
          <a:p>
            <a:r>
              <a:rPr lang="en-US" dirty="0"/>
              <a:t>    </a:t>
            </a:r>
            <a:r>
              <a:rPr lang="en-US" dirty="0" err="1"/>
              <a:t>turn_servo_when_code_recieved</a:t>
            </a:r>
            <a:r>
              <a:rPr lang="en-US" dirty="0"/>
              <a:t>(results-&gt;value);</a:t>
            </a:r>
          </a:p>
          <a:p>
            <a:r>
              <a:rPr lang="en-US" dirty="0"/>
              <a:t>    </a:t>
            </a:r>
            <a:r>
              <a:rPr lang="en-US" dirty="0" err="1"/>
              <a:t>Serial.print</a:t>
            </a:r>
            <a:r>
              <a:rPr lang="en-US" dirty="0"/>
              <a:t>(" (");</a:t>
            </a:r>
          </a:p>
          <a:p>
            <a:r>
              <a:rPr lang="en-US" dirty="0"/>
              <a:t>    </a:t>
            </a:r>
            <a:r>
              <a:rPr lang="en-US" dirty="0" err="1"/>
              <a:t>Serial.print</a:t>
            </a:r>
            <a:r>
              <a:rPr lang="en-US" dirty="0"/>
              <a:t>(results-&gt;bits, DEC);</a:t>
            </a:r>
          </a:p>
          <a:p>
            <a:r>
              <a:rPr lang="en-US" dirty="0"/>
              <a:t>    </a:t>
            </a:r>
            <a:r>
              <a:rPr lang="en-US" dirty="0" err="1"/>
              <a:t>Serial.println</a:t>
            </a:r>
            <a:r>
              <a:rPr lang="en-US" dirty="0"/>
              <a:t>(" bits)");</a:t>
            </a:r>
          </a:p>
          <a:p>
            <a:r>
              <a:rPr lang="en-US" dirty="0"/>
              <a:t>  }</a:t>
            </a:r>
          </a:p>
          <a:p>
            <a:r>
              <a:rPr lang="en-US" dirty="0"/>
              <a:t>  </a:t>
            </a:r>
            <a:r>
              <a:rPr lang="en-US" dirty="0" err="1"/>
              <a:t>Serial.print</a:t>
            </a:r>
            <a:r>
              <a:rPr lang="en-US" dirty="0"/>
              <a:t>("Raw (");</a:t>
            </a:r>
          </a:p>
          <a:p>
            <a:r>
              <a:rPr lang="en-US" dirty="0"/>
              <a:t>  </a:t>
            </a:r>
            <a:r>
              <a:rPr lang="en-US" dirty="0" err="1"/>
              <a:t>Serial.print</a:t>
            </a:r>
            <a:r>
              <a:rPr lang="en-US" dirty="0"/>
              <a:t>(count, DEC);</a:t>
            </a:r>
          </a:p>
          <a:p>
            <a:r>
              <a:rPr lang="en-US" dirty="0"/>
              <a:t>  </a:t>
            </a:r>
            <a:r>
              <a:rPr lang="en-US" dirty="0" err="1"/>
              <a:t>Serial.print</a:t>
            </a:r>
            <a:r>
              <a:rPr lang="en-US" dirty="0"/>
              <a:t>("): ");</a:t>
            </a:r>
          </a:p>
          <a:p>
            <a:r>
              <a:rPr lang="en-US" dirty="0"/>
              <a:t>  for (int </a:t>
            </a:r>
            <a:r>
              <a:rPr lang="en-US" dirty="0" err="1"/>
              <a:t>i</a:t>
            </a:r>
            <a:r>
              <a:rPr lang="en-US" dirty="0"/>
              <a:t> = 0; </a:t>
            </a:r>
            <a:r>
              <a:rPr lang="en-US" dirty="0" err="1"/>
              <a:t>i</a:t>
            </a:r>
            <a:r>
              <a:rPr lang="en-US" dirty="0"/>
              <a:t> &lt; count; </a:t>
            </a:r>
            <a:r>
              <a:rPr lang="en-US" dirty="0" err="1"/>
              <a:t>i</a:t>
            </a:r>
            <a:r>
              <a:rPr lang="en-US" dirty="0"/>
              <a:t>++) {</a:t>
            </a:r>
          </a:p>
          <a:p>
            <a:r>
              <a:rPr lang="en-US" dirty="0"/>
              <a:t>    if ((</a:t>
            </a:r>
            <a:r>
              <a:rPr lang="en-US" dirty="0" err="1"/>
              <a:t>i</a:t>
            </a:r>
            <a:r>
              <a:rPr lang="en-US" dirty="0"/>
              <a:t> % 2) == 1) {</a:t>
            </a:r>
          </a:p>
          <a:p>
            <a:r>
              <a:rPr lang="en-US" dirty="0"/>
              <a:t>      </a:t>
            </a:r>
            <a:r>
              <a:rPr lang="en-US" dirty="0" err="1"/>
              <a:t>Serial.print</a:t>
            </a:r>
            <a:r>
              <a:rPr lang="en-US" dirty="0"/>
              <a:t>(results-&gt;</a:t>
            </a:r>
            <a:r>
              <a:rPr lang="en-US" dirty="0" err="1"/>
              <a:t>rawbuf</a:t>
            </a:r>
            <a:r>
              <a:rPr lang="en-US" dirty="0"/>
              <a:t>[</a:t>
            </a:r>
            <a:r>
              <a:rPr lang="en-US" dirty="0" err="1"/>
              <a:t>i</a:t>
            </a:r>
            <a:r>
              <a:rPr lang="en-US" dirty="0"/>
              <a:t>]*USECPERTICK, DEC);</a:t>
            </a:r>
          </a:p>
          <a:p>
            <a:r>
              <a:rPr lang="en-US" dirty="0"/>
              <a:t>    }</a:t>
            </a:r>
          </a:p>
          <a:p>
            <a:endParaRPr lang="en-US" dirty="0"/>
          </a:p>
          <a:p>
            <a:r>
              <a:rPr lang="en-US" dirty="0"/>
              <a:t>    else {</a:t>
            </a:r>
          </a:p>
          <a:p>
            <a:r>
              <a:rPr lang="en-US" dirty="0"/>
              <a:t>      </a:t>
            </a:r>
            <a:r>
              <a:rPr lang="en-US" dirty="0" err="1"/>
              <a:t>Serial.print</a:t>
            </a:r>
            <a:r>
              <a:rPr lang="en-US" dirty="0"/>
              <a:t>(-(int)results-&gt;</a:t>
            </a:r>
            <a:r>
              <a:rPr lang="en-US" dirty="0" err="1"/>
              <a:t>rawbuf</a:t>
            </a:r>
            <a:r>
              <a:rPr lang="en-US" dirty="0"/>
              <a:t>[</a:t>
            </a:r>
            <a:r>
              <a:rPr lang="en-US" dirty="0" err="1"/>
              <a:t>i</a:t>
            </a:r>
            <a:r>
              <a:rPr lang="en-US" dirty="0"/>
              <a:t>]*USECPERTICK, DEC);</a:t>
            </a:r>
          </a:p>
          <a:p>
            <a:r>
              <a:rPr lang="en-US" dirty="0"/>
              <a:t>    }</a:t>
            </a:r>
          </a:p>
          <a:p>
            <a:r>
              <a:rPr lang="en-US" dirty="0"/>
              <a:t>    </a:t>
            </a:r>
            <a:r>
              <a:rPr lang="en-US" dirty="0" err="1"/>
              <a:t>Serial.print</a:t>
            </a:r>
            <a:r>
              <a:rPr lang="en-US" dirty="0"/>
              <a:t>(" ");</a:t>
            </a:r>
          </a:p>
          <a:p>
            <a:r>
              <a:rPr lang="en-US" dirty="0"/>
              <a:t>  }</a:t>
            </a:r>
          </a:p>
          <a:p>
            <a:r>
              <a:rPr lang="en-US" dirty="0"/>
              <a:t>  </a:t>
            </a:r>
            <a:r>
              <a:rPr lang="en-US" dirty="0" err="1"/>
              <a:t>Serial.println</a:t>
            </a:r>
            <a:r>
              <a:rPr lang="en-US" dirty="0"/>
              <a:t>("");</a:t>
            </a:r>
          </a:p>
          <a:p>
            <a:r>
              <a:rPr lang="en-US" dirty="0"/>
              <a:t>}</a:t>
            </a:r>
          </a:p>
          <a:p>
            <a:endParaRPr lang="en-US" dirty="0"/>
          </a:p>
          <a:p>
            <a:endParaRPr lang="en-US" dirty="0"/>
          </a:p>
          <a:p>
            <a:r>
              <a:rPr lang="en-US" dirty="0"/>
              <a:t>//////</a:t>
            </a:r>
            <a:r>
              <a:rPr lang="en-US" dirty="0" err="1"/>
              <a:t>sssssssssssssssssssssssssssssssssssssssssssssssss</a:t>
            </a:r>
            <a:endParaRPr lang="en-US" dirty="0"/>
          </a:p>
          <a:p>
            <a:r>
              <a:rPr lang="en-US" dirty="0"/>
              <a:t>void setup()</a:t>
            </a:r>
          </a:p>
          <a:p>
            <a:r>
              <a:rPr lang="en-US" dirty="0"/>
              <a:t>{ </a:t>
            </a:r>
            <a:r>
              <a:rPr lang="en-US" dirty="0" err="1"/>
              <a:t>pinMode</a:t>
            </a:r>
            <a:r>
              <a:rPr lang="en-US" dirty="0"/>
              <a:t>(RELAY_PIN, OUTPUT);</a:t>
            </a:r>
          </a:p>
          <a:p>
            <a:r>
              <a:rPr lang="en-US" dirty="0"/>
              <a:t>  </a:t>
            </a:r>
            <a:r>
              <a:rPr lang="en-US" dirty="0" err="1"/>
              <a:t>pinMode</a:t>
            </a:r>
            <a:r>
              <a:rPr lang="en-US" dirty="0"/>
              <a:t>(13, OUTPUT);</a:t>
            </a:r>
          </a:p>
          <a:p>
            <a:r>
              <a:rPr lang="en-US" dirty="0"/>
              <a:t>  </a:t>
            </a:r>
            <a:r>
              <a:rPr lang="en-US" dirty="0" err="1"/>
              <a:t>Serial.begin</a:t>
            </a:r>
            <a:r>
              <a:rPr lang="en-US" dirty="0"/>
              <a:t>(9600);</a:t>
            </a:r>
          </a:p>
          <a:p>
            <a:r>
              <a:rPr lang="en-US" dirty="0"/>
              <a:t>  </a:t>
            </a:r>
            <a:r>
              <a:rPr lang="en-US" dirty="0" err="1"/>
              <a:t>irrecv.enableIRIn</a:t>
            </a:r>
            <a:r>
              <a:rPr lang="en-US" dirty="0"/>
              <a:t>(); // Start the receiver</a:t>
            </a:r>
          </a:p>
          <a:p>
            <a:r>
              <a:rPr lang="en-US" dirty="0"/>
              <a:t>  servo1.attach(servoPin1);</a:t>
            </a:r>
          </a:p>
          <a:p>
            <a:r>
              <a:rPr lang="en-US" dirty="0"/>
              <a:t>  // Make servo go to 0 degrees</a:t>
            </a:r>
          </a:p>
          <a:p>
            <a:r>
              <a:rPr lang="en-US" dirty="0"/>
              <a:t>  servo1.write(</a:t>
            </a:r>
            <a:r>
              <a:rPr lang="en-US" dirty="0" err="1"/>
              <a:t>servo_t_neutral</a:t>
            </a:r>
            <a:r>
              <a:rPr lang="en-US" dirty="0"/>
              <a:t>); //%a </a:t>
            </a:r>
            <a:r>
              <a:rPr lang="en-US" dirty="0" err="1"/>
              <a:t>neutal</a:t>
            </a:r>
            <a:r>
              <a:rPr lang="en-US" dirty="0"/>
              <a:t> position for vol</a:t>
            </a:r>
          </a:p>
          <a:p>
            <a:r>
              <a:rPr lang="en-US" dirty="0"/>
              <a:t>  </a:t>
            </a:r>
            <a:r>
              <a:rPr lang="en-US" dirty="0" err="1"/>
              <a:t>power_on_off_tag</a:t>
            </a:r>
            <a:r>
              <a:rPr lang="en-US" dirty="0"/>
              <a:t> = 1; //</a:t>
            </a:r>
            <a:r>
              <a:rPr lang="en-US" dirty="0" err="1"/>
              <a:t>init</a:t>
            </a:r>
            <a:r>
              <a:rPr lang="en-US" dirty="0"/>
              <a:t> value</a:t>
            </a:r>
          </a:p>
          <a:p>
            <a:endParaRPr lang="en-US" dirty="0"/>
          </a:p>
          <a:p>
            <a:endParaRPr lang="en-US" dirty="0"/>
          </a:p>
          <a:p>
            <a:endParaRPr lang="en-US" dirty="0"/>
          </a:p>
          <a:p>
            <a:r>
              <a:rPr lang="en-US" dirty="0"/>
              <a:t>}</a:t>
            </a:r>
          </a:p>
          <a:p>
            <a:r>
              <a:rPr lang="en-US" dirty="0"/>
              <a:t>int on = 0;</a:t>
            </a:r>
          </a:p>
          <a:p>
            <a:r>
              <a:rPr lang="en-US" dirty="0"/>
              <a:t>unsigned long last = </a:t>
            </a:r>
            <a:r>
              <a:rPr lang="en-US" dirty="0" err="1"/>
              <a:t>millis</a:t>
            </a:r>
            <a:r>
              <a:rPr lang="en-US" dirty="0"/>
              <a:t>();</a:t>
            </a:r>
          </a:p>
          <a:p>
            <a:r>
              <a:rPr lang="en-US" dirty="0"/>
              <a:t>///// LLLLLLLLLLLLLLLLLLLLLLLLLLLLLLLLLLLLLLLLLLLLLLLLLLLLL</a:t>
            </a:r>
          </a:p>
          <a:p>
            <a:r>
              <a:rPr lang="en-US" dirty="0"/>
              <a:t>void loop() {</a:t>
            </a:r>
          </a:p>
          <a:p>
            <a:r>
              <a:rPr lang="en-US" dirty="0"/>
              <a:t>  if (</a:t>
            </a:r>
            <a:r>
              <a:rPr lang="en-US" dirty="0" err="1"/>
              <a:t>irrecv.decode</a:t>
            </a:r>
            <a:r>
              <a:rPr lang="en-US" dirty="0"/>
              <a:t>(&amp;results)) {</a:t>
            </a:r>
          </a:p>
          <a:p>
            <a:r>
              <a:rPr lang="en-US" dirty="0"/>
              <a:t>    // If it's been at least 1/4 second since the last</a:t>
            </a:r>
          </a:p>
          <a:p>
            <a:r>
              <a:rPr lang="en-US" dirty="0"/>
              <a:t>    // IR received, toggle the relay</a:t>
            </a:r>
          </a:p>
          <a:p>
            <a:r>
              <a:rPr lang="en-US" dirty="0"/>
              <a:t>    if (</a:t>
            </a:r>
            <a:r>
              <a:rPr lang="en-US" dirty="0" err="1"/>
              <a:t>millis</a:t>
            </a:r>
            <a:r>
              <a:rPr lang="en-US" dirty="0"/>
              <a:t>() - last &gt; REC_DELAY)</a:t>
            </a:r>
          </a:p>
          <a:p>
            <a:r>
              <a:rPr lang="en-US" dirty="0"/>
              <a:t>    {</a:t>
            </a:r>
          </a:p>
          <a:p>
            <a:r>
              <a:rPr lang="en-US" dirty="0"/>
              <a:t>      on = !on;</a:t>
            </a:r>
          </a:p>
          <a:p>
            <a:r>
              <a:rPr lang="en-US" dirty="0"/>
              <a:t>      //</a:t>
            </a:r>
            <a:r>
              <a:rPr lang="en-US" dirty="0" err="1"/>
              <a:t>digitalWrite</a:t>
            </a:r>
            <a:r>
              <a:rPr lang="en-US" dirty="0"/>
              <a:t>(RELAY_PIN, on ? HIGH : LOW);</a:t>
            </a:r>
          </a:p>
          <a:p>
            <a:r>
              <a:rPr lang="en-US" dirty="0"/>
              <a:t>      //</a:t>
            </a:r>
            <a:r>
              <a:rPr lang="en-US" dirty="0" err="1"/>
              <a:t>digitalWrite</a:t>
            </a:r>
            <a:r>
              <a:rPr lang="en-US" dirty="0"/>
              <a:t>(13, on ? HIGH : LOW);</a:t>
            </a:r>
          </a:p>
          <a:p>
            <a:r>
              <a:rPr lang="en-US" dirty="0"/>
              <a:t>      dump(&amp;results); // this is to send the </a:t>
            </a:r>
            <a:r>
              <a:rPr lang="en-US" dirty="0" err="1"/>
              <a:t>recived</a:t>
            </a:r>
            <a:r>
              <a:rPr lang="en-US" dirty="0"/>
              <a:t> code to the TV</a:t>
            </a:r>
          </a:p>
          <a:p>
            <a:r>
              <a:rPr lang="en-US" dirty="0"/>
              <a:t>    }</a:t>
            </a:r>
          </a:p>
          <a:p>
            <a:r>
              <a:rPr lang="en-US" dirty="0"/>
              <a:t>    last = </a:t>
            </a:r>
            <a:r>
              <a:rPr lang="en-US" dirty="0" err="1"/>
              <a:t>millis</a:t>
            </a:r>
            <a:r>
              <a:rPr lang="en-US" dirty="0"/>
              <a:t>();</a:t>
            </a:r>
          </a:p>
          <a:p>
            <a:r>
              <a:rPr lang="en-US" dirty="0"/>
              <a:t>    </a:t>
            </a:r>
            <a:r>
              <a:rPr lang="en-US" dirty="0" err="1"/>
              <a:t>irrecv.resume</a:t>
            </a:r>
            <a:r>
              <a:rPr lang="en-US" dirty="0"/>
              <a:t>(); // Receive the next value</a:t>
            </a:r>
          </a:p>
          <a:p>
            <a:r>
              <a:rPr lang="en-US" dirty="0"/>
              <a:t>  }</a:t>
            </a:r>
          </a:p>
          <a:p>
            <a:r>
              <a:rPr lang="en-US" dirty="0"/>
              <a:t>  //  if (</a:t>
            </a:r>
            <a:r>
              <a:rPr lang="en-US" dirty="0" err="1"/>
              <a:t>digitalRead</a:t>
            </a:r>
            <a:r>
              <a:rPr lang="en-US" dirty="0"/>
              <a:t>(</a:t>
            </a:r>
            <a:r>
              <a:rPr lang="en-US" dirty="0" err="1"/>
              <a:t>one_step_button</a:t>
            </a:r>
            <a:r>
              <a:rPr lang="en-US" dirty="0"/>
              <a:t>) == LOW)</a:t>
            </a:r>
          </a:p>
          <a:p>
            <a:r>
              <a:rPr lang="en-US" dirty="0"/>
              <a:t>  //  { </a:t>
            </a:r>
            <a:r>
              <a:rPr lang="en-US" dirty="0" err="1"/>
              <a:t>turn_servo_A</a:t>
            </a:r>
            <a:r>
              <a:rPr lang="en-US" dirty="0"/>
              <a:t>();</a:t>
            </a:r>
          </a:p>
          <a:p>
            <a:r>
              <a:rPr lang="en-US" dirty="0"/>
              <a:t>  //  }</a:t>
            </a:r>
          </a:p>
          <a:p>
            <a:endParaRPr lang="en-US" dirty="0"/>
          </a:p>
          <a:p>
            <a:r>
              <a:rPr lang="en-US" dirty="0"/>
              <a:t>}</a:t>
            </a:r>
          </a:p>
          <a:p>
            <a:endParaRPr lang="en-US" dirty="0"/>
          </a:p>
          <a:p>
            <a:r>
              <a:rPr lang="en-US" dirty="0"/>
              <a:t>/// ++++++++++++++++++++++++++++++++++++++++++++++++++++++++++++++</a:t>
            </a:r>
          </a:p>
          <a:p>
            <a:endParaRPr lang="en-US" dirty="0"/>
          </a:p>
          <a:p>
            <a:r>
              <a:rPr lang="en-US" dirty="0"/>
              <a:t>void turn_servo1_vol_minus() {</a:t>
            </a:r>
          </a:p>
          <a:p>
            <a:r>
              <a:rPr lang="en-US" dirty="0"/>
              <a:t>  int t;</a:t>
            </a:r>
          </a:p>
          <a:p>
            <a:r>
              <a:rPr lang="en-US" dirty="0"/>
              <a:t>  for (t = </a:t>
            </a:r>
            <a:r>
              <a:rPr lang="en-US" dirty="0" err="1"/>
              <a:t>current_t</a:t>
            </a:r>
            <a:r>
              <a:rPr lang="en-US" dirty="0"/>
              <a:t>; t &lt; </a:t>
            </a:r>
            <a:r>
              <a:rPr lang="en-US" dirty="0" err="1"/>
              <a:t>current_t</a:t>
            </a:r>
            <a:r>
              <a:rPr lang="en-US" dirty="0"/>
              <a:t> + 10; t++) //</a:t>
            </a:r>
            <a:r>
              <a:rPr lang="en-US" dirty="0" err="1"/>
              <a:t>dir</a:t>
            </a:r>
            <a:r>
              <a:rPr lang="en-US" dirty="0"/>
              <a:t> depend on var. resistor </a:t>
            </a:r>
            <a:r>
              <a:rPr lang="en-US" dirty="0" err="1"/>
              <a:t>truning</a:t>
            </a:r>
            <a:r>
              <a:rPr lang="en-US" dirty="0"/>
              <a:t> angle</a:t>
            </a:r>
          </a:p>
          <a:p>
            <a:r>
              <a:rPr lang="en-US" dirty="0"/>
              <a:t>  {</a:t>
            </a:r>
          </a:p>
          <a:p>
            <a:r>
              <a:rPr lang="en-US" dirty="0"/>
              <a:t>    if (t &gt;= 180 )</a:t>
            </a:r>
          </a:p>
          <a:p>
            <a:r>
              <a:rPr lang="en-US" dirty="0"/>
              <a:t>    {</a:t>
            </a:r>
          </a:p>
          <a:p>
            <a:r>
              <a:rPr lang="en-US" dirty="0"/>
              <a:t>      t = 180;</a:t>
            </a:r>
          </a:p>
          <a:p>
            <a:r>
              <a:rPr lang="en-US" dirty="0"/>
              <a:t>      break;</a:t>
            </a:r>
          </a:p>
          <a:p>
            <a:r>
              <a:rPr lang="en-US" dirty="0"/>
              <a:t>    }</a:t>
            </a:r>
          </a:p>
          <a:p>
            <a:r>
              <a:rPr lang="en-US" dirty="0"/>
              <a:t>    servo1.write(t);</a:t>
            </a:r>
          </a:p>
          <a:p>
            <a:r>
              <a:rPr lang="en-US" dirty="0"/>
              <a:t>    delay(10);</a:t>
            </a:r>
          </a:p>
          <a:p>
            <a:r>
              <a:rPr lang="en-US" dirty="0"/>
              <a:t>    </a:t>
            </a:r>
            <a:r>
              <a:rPr lang="en-US" dirty="0" err="1"/>
              <a:t>Serial.print</a:t>
            </a:r>
            <a:r>
              <a:rPr lang="en-US" dirty="0"/>
              <a:t>("\</a:t>
            </a:r>
            <a:r>
              <a:rPr lang="en-US" dirty="0" err="1"/>
              <a:t>nt</a:t>
            </a:r>
            <a:r>
              <a:rPr lang="en-US" dirty="0"/>
              <a:t>======================\n");</a:t>
            </a:r>
          </a:p>
          <a:p>
            <a:r>
              <a:rPr lang="en-US" dirty="0"/>
              <a:t>    </a:t>
            </a:r>
            <a:r>
              <a:rPr lang="en-US" dirty="0" err="1"/>
              <a:t>Serial.print</a:t>
            </a:r>
            <a:r>
              <a:rPr lang="en-US" dirty="0"/>
              <a:t>(t);</a:t>
            </a:r>
          </a:p>
          <a:p>
            <a:r>
              <a:rPr lang="en-US" dirty="0"/>
              <a:t>    </a:t>
            </a:r>
            <a:r>
              <a:rPr lang="en-US" dirty="0" err="1"/>
              <a:t>Serial.print</a:t>
            </a:r>
            <a:r>
              <a:rPr lang="en-US" dirty="0"/>
              <a:t>("\</a:t>
            </a:r>
            <a:r>
              <a:rPr lang="en-US" dirty="0" err="1"/>
              <a:t>nt</a:t>
            </a:r>
            <a:r>
              <a:rPr lang="en-US" dirty="0"/>
              <a:t>======================\n");</a:t>
            </a:r>
          </a:p>
          <a:p>
            <a:r>
              <a:rPr lang="en-US" dirty="0"/>
              <a:t>  }</a:t>
            </a:r>
          </a:p>
          <a:p>
            <a:r>
              <a:rPr lang="en-US" dirty="0"/>
              <a:t>  </a:t>
            </a:r>
            <a:r>
              <a:rPr lang="en-US" dirty="0" err="1"/>
              <a:t>current_t</a:t>
            </a:r>
            <a:r>
              <a:rPr lang="en-US" dirty="0"/>
              <a:t> = t;</a:t>
            </a:r>
          </a:p>
          <a:p>
            <a:r>
              <a:rPr lang="en-US" dirty="0"/>
              <a:t>}</a:t>
            </a:r>
          </a:p>
          <a:p>
            <a:r>
              <a:rPr lang="en-US" dirty="0"/>
              <a:t>///// ----------------------------------------------------------------</a:t>
            </a:r>
          </a:p>
          <a:p>
            <a:r>
              <a:rPr lang="en-US" dirty="0"/>
              <a:t>void turn_servo1_vol_plus() {</a:t>
            </a:r>
          </a:p>
          <a:p>
            <a:r>
              <a:rPr lang="en-US" dirty="0"/>
              <a:t>  int t;</a:t>
            </a:r>
          </a:p>
          <a:p>
            <a:r>
              <a:rPr lang="en-US" dirty="0"/>
              <a:t>  for (t = </a:t>
            </a:r>
            <a:r>
              <a:rPr lang="en-US" dirty="0" err="1"/>
              <a:t>current_t</a:t>
            </a:r>
            <a:r>
              <a:rPr lang="en-US" dirty="0"/>
              <a:t>; t &gt; </a:t>
            </a:r>
            <a:r>
              <a:rPr lang="en-US" dirty="0" err="1"/>
              <a:t>current_t</a:t>
            </a:r>
            <a:r>
              <a:rPr lang="en-US" dirty="0"/>
              <a:t> - 10 ; t--) //</a:t>
            </a:r>
            <a:r>
              <a:rPr lang="en-US" dirty="0" err="1"/>
              <a:t>dir</a:t>
            </a:r>
            <a:r>
              <a:rPr lang="en-US" dirty="0"/>
              <a:t> depend on var. resistor </a:t>
            </a:r>
            <a:r>
              <a:rPr lang="en-US" dirty="0" err="1"/>
              <a:t>truning</a:t>
            </a:r>
            <a:r>
              <a:rPr lang="en-US" dirty="0"/>
              <a:t> angle</a:t>
            </a:r>
          </a:p>
          <a:p>
            <a:r>
              <a:rPr lang="en-US" dirty="0"/>
              <a:t>  {</a:t>
            </a:r>
          </a:p>
          <a:p>
            <a:r>
              <a:rPr lang="en-US" dirty="0"/>
              <a:t>    if (t &lt; 1 )</a:t>
            </a:r>
          </a:p>
          <a:p>
            <a:r>
              <a:rPr lang="en-US" dirty="0"/>
              <a:t>    {</a:t>
            </a:r>
          </a:p>
          <a:p>
            <a:r>
              <a:rPr lang="en-US" dirty="0"/>
              <a:t>      t = 1;</a:t>
            </a:r>
          </a:p>
          <a:p>
            <a:r>
              <a:rPr lang="en-US" dirty="0"/>
              <a:t>      break;</a:t>
            </a:r>
          </a:p>
          <a:p>
            <a:r>
              <a:rPr lang="en-US" dirty="0"/>
              <a:t>    }</a:t>
            </a:r>
          </a:p>
          <a:p>
            <a:r>
              <a:rPr lang="en-US" dirty="0"/>
              <a:t>    servo1.write(t);</a:t>
            </a:r>
          </a:p>
          <a:p>
            <a:r>
              <a:rPr lang="en-US" dirty="0"/>
              <a:t>    delay(10);</a:t>
            </a:r>
          </a:p>
          <a:p>
            <a:r>
              <a:rPr lang="en-US" dirty="0"/>
              <a:t>    </a:t>
            </a:r>
            <a:r>
              <a:rPr lang="en-US" dirty="0" err="1"/>
              <a:t>Serial.print</a:t>
            </a:r>
            <a:r>
              <a:rPr lang="en-US" dirty="0"/>
              <a:t>("\</a:t>
            </a:r>
            <a:r>
              <a:rPr lang="en-US" dirty="0" err="1"/>
              <a:t>nt</a:t>
            </a:r>
            <a:r>
              <a:rPr lang="en-US" dirty="0"/>
              <a:t>======================\n");</a:t>
            </a:r>
          </a:p>
          <a:p>
            <a:r>
              <a:rPr lang="en-US" dirty="0"/>
              <a:t>    </a:t>
            </a:r>
            <a:r>
              <a:rPr lang="en-US" dirty="0" err="1"/>
              <a:t>Serial.print</a:t>
            </a:r>
            <a:r>
              <a:rPr lang="en-US" dirty="0"/>
              <a:t>(t);</a:t>
            </a:r>
          </a:p>
          <a:p>
            <a:r>
              <a:rPr lang="en-US" dirty="0"/>
              <a:t>    </a:t>
            </a:r>
            <a:r>
              <a:rPr lang="en-US" dirty="0" err="1"/>
              <a:t>Serial.print</a:t>
            </a:r>
            <a:r>
              <a:rPr lang="en-US" dirty="0"/>
              <a:t>("\</a:t>
            </a:r>
            <a:r>
              <a:rPr lang="en-US" dirty="0" err="1"/>
              <a:t>nt</a:t>
            </a:r>
            <a:r>
              <a:rPr lang="en-US" dirty="0"/>
              <a:t>======================\n");</a:t>
            </a:r>
          </a:p>
          <a:p>
            <a:endParaRPr lang="en-US" dirty="0"/>
          </a:p>
          <a:p>
            <a:r>
              <a:rPr lang="en-US" dirty="0"/>
              <a:t>  }</a:t>
            </a:r>
          </a:p>
          <a:p>
            <a:r>
              <a:rPr lang="en-US" dirty="0"/>
              <a:t>  </a:t>
            </a:r>
            <a:r>
              <a:rPr lang="en-US" dirty="0" err="1"/>
              <a:t>current_t</a:t>
            </a:r>
            <a:r>
              <a:rPr lang="en-US" dirty="0"/>
              <a:t> = t;</a:t>
            </a:r>
          </a:p>
          <a:p>
            <a:r>
              <a:rPr lang="en-US" dirty="0"/>
              <a:t>}</a:t>
            </a:r>
          </a:p>
          <a:p>
            <a:endParaRPr lang="en-US" dirty="0"/>
          </a:p>
          <a:p>
            <a:endParaRPr lang="en-US" dirty="0"/>
          </a:p>
        </p:txBody>
      </p:sp>
      <p:sp>
        <p:nvSpPr>
          <p:cNvPr id="4" name="Footer Placeholder 3">
            <a:extLst>
              <a:ext uri="{FF2B5EF4-FFF2-40B4-BE49-F238E27FC236}">
                <a16:creationId xmlns:a16="http://schemas.microsoft.com/office/drawing/2014/main" id="{C2AF23AE-0FB2-4F34-B9E5-25220C55CBD4}"/>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40BE5359-1D9B-465E-BF0F-412EECC67289}"/>
              </a:ext>
            </a:extLst>
          </p:cNvPr>
          <p:cNvSpPr>
            <a:spLocks noGrp="1"/>
          </p:cNvSpPr>
          <p:nvPr>
            <p:ph type="sldNum" sz="quarter" idx="12"/>
          </p:nvPr>
        </p:nvSpPr>
        <p:spPr/>
        <p:txBody>
          <a:bodyPr/>
          <a:lstStyle/>
          <a:p>
            <a:fld id="{631F0FDA-441F-40A7-A3B9-C27C9EEEED98}" type="slidenum">
              <a:rPr lang="en-US" smtClean="0"/>
              <a:t>97</a:t>
            </a:fld>
            <a:endParaRPr lang="en-US"/>
          </a:p>
        </p:txBody>
      </p:sp>
      <p:pic>
        <p:nvPicPr>
          <p:cNvPr id="6" name="Picture 5">
            <a:extLst>
              <a:ext uri="{FF2B5EF4-FFF2-40B4-BE49-F238E27FC236}">
                <a16:creationId xmlns:a16="http://schemas.microsoft.com/office/drawing/2014/main" id="{156D0C13-28B9-4488-815A-B67A2CA48FE3}"/>
              </a:ext>
            </a:extLst>
          </p:cNvPr>
          <p:cNvPicPr>
            <a:picLocks noChangeAspect="1"/>
          </p:cNvPicPr>
          <p:nvPr/>
        </p:nvPicPr>
        <p:blipFill>
          <a:blip r:embed="rId2"/>
          <a:stretch>
            <a:fillRect/>
          </a:stretch>
        </p:blipFill>
        <p:spPr>
          <a:xfrm>
            <a:off x="256781" y="3769500"/>
            <a:ext cx="2409269" cy="1360962"/>
          </a:xfrm>
          <a:prstGeom prst="rect">
            <a:avLst/>
          </a:prstGeom>
        </p:spPr>
      </p:pic>
      <p:pic>
        <p:nvPicPr>
          <p:cNvPr id="8" name="Picture 7">
            <a:extLst>
              <a:ext uri="{FF2B5EF4-FFF2-40B4-BE49-F238E27FC236}">
                <a16:creationId xmlns:a16="http://schemas.microsoft.com/office/drawing/2014/main" id="{B473EC81-B8D1-4443-83DE-1528D465E0E6}"/>
              </a:ext>
            </a:extLst>
          </p:cNvPr>
          <p:cNvPicPr>
            <a:picLocks noChangeAspect="1"/>
          </p:cNvPicPr>
          <p:nvPr/>
        </p:nvPicPr>
        <p:blipFill>
          <a:blip r:embed="rId3"/>
          <a:stretch>
            <a:fillRect/>
          </a:stretch>
        </p:blipFill>
        <p:spPr>
          <a:xfrm>
            <a:off x="2559515" y="4067175"/>
            <a:ext cx="2248665" cy="2238397"/>
          </a:xfrm>
          <a:prstGeom prst="rect">
            <a:avLst/>
          </a:prstGeom>
        </p:spPr>
      </p:pic>
      <p:sp>
        <p:nvSpPr>
          <p:cNvPr id="9" name="Footer Placeholder 3">
            <a:extLst>
              <a:ext uri="{FF2B5EF4-FFF2-40B4-BE49-F238E27FC236}">
                <a16:creationId xmlns:a16="http://schemas.microsoft.com/office/drawing/2014/main" id="{6A149845-F7E8-413C-99EB-60A9BF6D0FF3}"/>
              </a:ext>
            </a:extLst>
          </p:cNvPr>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Stem2: Arduino experiments  v_2a.(220210a)</a:t>
            </a:r>
            <a:endParaRPr lang="en-US"/>
          </a:p>
        </p:txBody>
      </p:sp>
      <p:sp>
        <p:nvSpPr>
          <p:cNvPr id="10" name="Slide Number Placeholder 4">
            <a:extLst>
              <a:ext uri="{FF2B5EF4-FFF2-40B4-BE49-F238E27FC236}">
                <a16:creationId xmlns:a16="http://schemas.microsoft.com/office/drawing/2014/main" id="{78DE01D4-6463-4354-840C-F544B0EADC2D}"/>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97</a:t>
            </a:fld>
            <a:endParaRPr lang="en-US"/>
          </a:p>
        </p:txBody>
      </p:sp>
      <p:pic>
        <p:nvPicPr>
          <p:cNvPr id="11" name="Picture 10">
            <a:extLst>
              <a:ext uri="{FF2B5EF4-FFF2-40B4-BE49-F238E27FC236}">
                <a16:creationId xmlns:a16="http://schemas.microsoft.com/office/drawing/2014/main" id="{AAA1AA21-0355-4DCB-86D1-A2DE054711D6}"/>
              </a:ext>
            </a:extLst>
          </p:cNvPr>
          <p:cNvPicPr>
            <a:picLocks noChangeAspect="1"/>
          </p:cNvPicPr>
          <p:nvPr/>
        </p:nvPicPr>
        <p:blipFill>
          <a:blip r:embed="rId4"/>
          <a:stretch>
            <a:fillRect/>
          </a:stretch>
        </p:blipFill>
        <p:spPr>
          <a:xfrm>
            <a:off x="7467552" y="1182585"/>
            <a:ext cx="1205100" cy="980200"/>
          </a:xfrm>
          <a:prstGeom prst="rect">
            <a:avLst/>
          </a:prstGeom>
        </p:spPr>
      </p:pic>
      <p:sp>
        <p:nvSpPr>
          <p:cNvPr id="12" name="Slide Number Placeholder 5">
            <a:extLst>
              <a:ext uri="{FF2B5EF4-FFF2-40B4-BE49-F238E27FC236}">
                <a16:creationId xmlns:a16="http://schemas.microsoft.com/office/drawing/2014/main" id="{878BADA9-1959-4E4F-BDEA-C13EC3846D2B}"/>
              </a:ext>
            </a:extLst>
          </p:cNvPr>
          <p:cNvSpPr txBox="1">
            <a:spLocks/>
          </p:cNvSpPr>
          <p:nvPr/>
        </p:nvSpPr>
        <p:spPr>
          <a:xfrm>
            <a:off x="6500980" y="632990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1F0FDA-441F-40A7-A3B9-C27C9EEEED98}" type="slidenum">
              <a:rPr lang="en-US" smtClean="0"/>
              <a:pPr/>
              <a:t>97</a:t>
            </a:fld>
            <a:endParaRPr lang="en-US" dirty="0"/>
          </a:p>
        </p:txBody>
      </p:sp>
      <p:sp>
        <p:nvSpPr>
          <p:cNvPr id="13" name="TextBox 12">
            <a:extLst>
              <a:ext uri="{FF2B5EF4-FFF2-40B4-BE49-F238E27FC236}">
                <a16:creationId xmlns:a16="http://schemas.microsoft.com/office/drawing/2014/main" id="{94E2CA4D-9689-458E-81F0-34E3CE2B66A3}"/>
              </a:ext>
            </a:extLst>
          </p:cNvPr>
          <p:cNvSpPr txBox="1"/>
          <p:nvPr/>
        </p:nvSpPr>
        <p:spPr>
          <a:xfrm>
            <a:off x="4615180" y="2542019"/>
            <a:ext cx="1425043" cy="3139321"/>
          </a:xfrm>
          <a:prstGeom prst="rect">
            <a:avLst/>
          </a:prstGeom>
          <a:noFill/>
          <a:ln>
            <a:solidFill>
              <a:schemeClr val="accent1"/>
            </a:solidFill>
          </a:ln>
        </p:spPr>
        <p:txBody>
          <a:bodyPr wrap="square" rtlCol="0">
            <a:spAutoFit/>
          </a:bodyPr>
          <a:lstStyle/>
          <a:p>
            <a:r>
              <a:rPr lang="en-US" dirty="0"/>
              <a:t>Arduino </a:t>
            </a:r>
          </a:p>
          <a:p>
            <a:r>
              <a:rPr lang="en-US" dirty="0"/>
              <a:t>Uno, or</a:t>
            </a:r>
          </a:p>
          <a:p>
            <a:r>
              <a:rPr lang="en-US" dirty="0"/>
              <a:t>Arduino-Nano</a:t>
            </a:r>
          </a:p>
          <a:p>
            <a:r>
              <a:rPr lang="en-US" dirty="0"/>
              <a:t>Processor:ATmega328</a:t>
            </a:r>
          </a:p>
          <a:p>
            <a:r>
              <a:rPr lang="en-US" dirty="0"/>
              <a:t>(choose old bootloader)</a:t>
            </a:r>
          </a:p>
          <a:p>
            <a:endParaRPr lang="en-US" dirty="0"/>
          </a:p>
          <a:p>
            <a:endParaRPr lang="en-US" dirty="0"/>
          </a:p>
          <a:p>
            <a:endParaRPr lang="en-US" dirty="0"/>
          </a:p>
        </p:txBody>
      </p:sp>
      <p:sp>
        <p:nvSpPr>
          <p:cNvPr id="14" name="TextBox 13">
            <a:extLst>
              <a:ext uri="{FF2B5EF4-FFF2-40B4-BE49-F238E27FC236}">
                <a16:creationId xmlns:a16="http://schemas.microsoft.com/office/drawing/2014/main" id="{A99FF3E3-2414-4223-82FD-E130687EC666}"/>
              </a:ext>
            </a:extLst>
          </p:cNvPr>
          <p:cNvSpPr txBox="1"/>
          <p:nvPr/>
        </p:nvSpPr>
        <p:spPr>
          <a:xfrm>
            <a:off x="4946663" y="3354963"/>
            <a:ext cx="184731" cy="646331"/>
          </a:xfrm>
          <a:prstGeom prst="rect">
            <a:avLst/>
          </a:prstGeom>
          <a:noFill/>
        </p:spPr>
        <p:txBody>
          <a:bodyPr wrap="none" rtlCol="0">
            <a:spAutoFit/>
          </a:bodyPr>
          <a:lstStyle/>
          <a:p>
            <a:endParaRPr lang="en-US" dirty="0"/>
          </a:p>
          <a:p>
            <a:endParaRPr lang="en-US" dirty="0"/>
          </a:p>
        </p:txBody>
      </p:sp>
      <p:sp>
        <p:nvSpPr>
          <p:cNvPr id="15" name="Freeform 11">
            <a:extLst>
              <a:ext uri="{FF2B5EF4-FFF2-40B4-BE49-F238E27FC236}">
                <a16:creationId xmlns:a16="http://schemas.microsoft.com/office/drawing/2014/main" id="{E2D23A08-CCFE-48F6-9EF4-6FE182B2A941}"/>
              </a:ext>
            </a:extLst>
          </p:cNvPr>
          <p:cNvSpPr/>
          <p:nvPr/>
        </p:nvSpPr>
        <p:spPr>
          <a:xfrm>
            <a:off x="6015010" y="3898439"/>
            <a:ext cx="477071" cy="1103085"/>
          </a:xfrm>
          <a:custGeom>
            <a:avLst/>
            <a:gdLst>
              <a:gd name="connsiteX0" fmla="*/ 0 w 740229"/>
              <a:gd name="connsiteY0" fmla="*/ 1088571 h 1103085"/>
              <a:gd name="connsiteX1" fmla="*/ 711200 w 740229"/>
              <a:gd name="connsiteY1" fmla="*/ 1103085 h 1103085"/>
              <a:gd name="connsiteX2" fmla="*/ 740229 w 740229"/>
              <a:gd name="connsiteY2" fmla="*/ 0 h 1103085"/>
            </a:gdLst>
            <a:ahLst/>
            <a:cxnLst>
              <a:cxn ang="0">
                <a:pos x="connsiteX0" y="connsiteY0"/>
              </a:cxn>
              <a:cxn ang="0">
                <a:pos x="connsiteX1" y="connsiteY1"/>
              </a:cxn>
              <a:cxn ang="0">
                <a:pos x="connsiteX2" y="connsiteY2"/>
              </a:cxn>
            </a:cxnLst>
            <a:rect l="l" t="t" r="r" b="b"/>
            <a:pathLst>
              <a:path w="740229" h="1103085">
                <a:moveTo>
                  <a:pt x="0" y="1088571"/>
                </a:moveTo>
                <a:lnTo>
                  <a:pt x="711200" y="1103085"/>
                </a:lnTo>
                <a:lnTo>
                  <a:pt x="74022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539F3E3-2E5E-47FC-9A82-81D58B4E1D24}"/>
              </a:ext>
            </a:extLst>
          </p:cNvPr>
          <p:cNvSpPr txBox="1"/>
          <p:nvPr/>
        </p:nvSpPr>
        <p:spPr>
          <a:xfrm>
            <a:off x="6510306" y="4234594"/>
            <a:ext cx="237566" cy="646331"/>
          </a:xfrm>
          <a:prstGeom prst="rect">
            <a:avLst/>
          </a:prstGeom>
          <a:noFill/>
        </p:spPr>
        <p:txBody>
          <a:bodyPr wrap="none" rtlCol="0">
            <a:spAutoFit/>
          </a:bodyPr>
          <a:lstStyle/>
          <a:p>
            <a:r>
              <a:rPr lang="en-US" dirty="0"/>
              <a:t> </a:t>
            </a:r>
          </a:p>
          <a:p>
            <a:endParaRPr lang="en-US" dirty="0"/>
          </a:p>
        </p:txBody>
      </p:sp>
      <p:cxnSp>
        <p:nvCxnSpPr>
          <p:cNvPr id="17" name="Straight Arrow Connector 16">
            <a:extLst>
              <a:ext uri="{FF2B5EF4-FFF2-40B4-BE49-F238E27FC236}">
                <a16:creationId xmlns:a16="http://schemas.microsoft.com/office/drawing/2014/main" id="{23C6FEB2-8BFF-4EF7-ABB1-800A869FA0E6}"/>
              </a:ext>
            </a:extLst>
          </p:cNvPr>
          <p:cNvCxnSpPr>
            <a:cxnSpLocks/>
          </p:cNvCxnSpPr>
          <p:nvPr/>
        </p:nvCxnSpPr>
        <p:spPr>
          <a:xfrm flipV="1">
            <a:off x="7540118" y="2162785"/>
            <a:ext cx="144056" cy="634540"/>
          </a:xfrm>
          <a:prstGeom prst="straightConnector1">
            <a:avLst/>
          </a:prstGeom>
          <a:ln w="63500">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9E861D-EA4D-471E-BC58-359B0A62500F}"/>
              </a:ext>
            </a:extLst>
          </p:cNvPr>
          <p:cNvSpPr txBox="1"/>
          <p:nvPr/>
        </p:nvSpPr>
        <p:spPr>
          <a:xfrm>
            <a:off x="7593930" y="2285514"/>
            <a:ext cx="1398140" cy="369332"/>
          </a:xfrm>
          <a:prstGeom prst="rect">
            <a:avLst/>
          </a:prstGeom>
          <a:noFill/>
        </p:spPr>
        <p:txBody>
          <a:bodyPr wrap="none" rtlCol="0">
            <a:spAutoFit/>
          </a:bodyPr>
          <a:lstStyle/>
          <a:p>
            <a:r>
              <a:rPr lang="en-US" dirty="0"/>
              <a:t>Infrared light</a:t>
            </a:r>
          </a:p>
        </p:txBody>
      </p:sp>
      <p:sp>
        <p:nvSpPr>
          <p:cNvPr id="19" name="Freeform 17">
            <a:extLst>
              <a:ext uri="{FF2B5EF4-FFF2-40B4-BE49-F238E27FC236}">
                <a16:creationId xmlns:a16="http://schemas.microsoft.com/office/drawing/2014/main" id="{0145FE82-B5CE-45F6-ACFA-CFFCFBB12C29}"/>
              </a:ext>
            </a:extLst>
          </p:cNvPr>
          <p:cNvSpPr/>
          <p:nvPr/>
        </p:nvSpPr>
        <p:spPr>
          <a:xfrm>
            <a:off x="5979885" y="3988648"/>
            <a:ext cx="682593" cy="1249925"/>
          </a:xfrm>
          <a:custGeom>
            <a:avLst/>
            <a:gdLst>
              <a:gd name="connsiteX0" fmla="*/ 725714 w 725714"/>
              <a:gd name="connsiteY0" fmla="*/ 0 h 1045029"/>
              <a:gd name="connsiteX1" fmla="*/ 711200 w 725714"/>
              <a:gd name="connsiteY1" fmla="*/ 1045029 h 1045029"/>
              <a:gd name="connsiteX2" fmla="*/ 0 w 725714"/>
              <a:gd name="connsiteY2" fmla="*/ 1030515 h 1045029"/>
            </a:gdLst>
            <a:ahLst/>
            <a:cxnLst>
              <a:cxn ang="0">
                <a:pos x="connsiteX0" y="connsiteY0"/>
              </a:cxn>
              <a:cxn ang="0">
                <a:pos x="connsiteX1" y="connsiteY1"/>
              </a:cxn>
              <a:cxn ang="0">
                <a:pos x="connsiteX2" y="connsiteY2"/>
              </a:cxn>
            </a:cxnLst>
            <a:rect l="l" t="t" r="r" b="b"/>
            <a:pathLst>
              <a:path w="725714" h="1045029">
                <a:moveTo>
                  <a:pt x="725714" y="0"/>
                </a:moveTo>
                <a:lnTo>
                  <a:pt x="711200" y="1045029"/>
                </a:lnTo>
                <a:lnTo>
                  <a:pt x="0" y="103051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8">
            <a:extLst>
              <a:ext uri="{FF2B5EF4-FFF2-40B4-BE49-F238E27FC236}">
                <a16:creationId xmlns:a16="http://schemas.microsoft.com/office/drawing/2014/main" id="{E66F014F-E052-455F-AC30-293450415909}"/>
              </a:ext>
            </a:extLst>
          </p:cNvPr>
          <p:cNvSpPr/>
          <p:nvPr/>
        </p:nvSpPr>
        <p:spPr>
          <a:xfrm>
            <a:off x="5979886" y="3976914"/>
            <a:ext cx="870857" cy="1524000"/>
          </a:xfrm>
          <a:custGeom>
            <a:avLst/>
            <a:gdLst>
              <a:gd name="connsiteX0" fmla="*/ 841828 w 870857"/>
              <a:gd name="connsiteY0" fmla="*/ 0 h 1524000"/>
              <a:gd name="connsiteX1" fmla="*/ 870857 w 870857"/>
              <a:gd name="connsiteY1" fmla="*/ 1509486 h 1524000"/>
              <a:gd name="connsiteX2" fmla="*/ 0 w 870857"/>
              <a:gd name="connsiteY2" fmla="*/ 1524000 h 1524000"/>
            </a:gdLst>
            <a:ahLst/>
            <a:cxnLst>
              <a:cxn ang="0">
                <a:pos x="connsiteX0" y="connsiteY0"/>
              </a:cxn>
              <a:cxn ang="0">
                <a:pos x="connsiteX1" y="connsiteY1"/>
              </a:cxn>
              <a:cxn ang="0">
                <a:pos x="connsiteX2" y="connsiteY2"/>
              </a:cxn>
            </a:cxnLst>
            <a:rect l="l" t="t" r="r" b="b"/>
            <a:pathLst>
              <a:path w="870857" h="1524000">
                <a:moveTo>
                  <a:pt x="841828" y="0"/>
                </a:moveTo>
                <a:lnTo>
                  <a:pt x="870857" y="1509486"/>
                </a:lnTo>
                <a:lnTo>
                  <a:pt x="0" y="1524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D2F682F-3D07-471C-B00D-E5CD14EBE091}"/>
              </a:ext>
            </a:extLst>
          </p:cNvPr>
          <p:cNvSpPr txBox="1"/>
          <p:nvPr/>
        </p:nvSpPr>
        <p:spPr>
          <a:xfrm>
            <a:off x="5085662" y="4828244"/>
            <a:ext cx="942502" cy="1477328"/>
          </a:xfrm>
          <a:prstGeom prst="rect">
            <a:avLst/>
          </a:prstGeom>
          <a:noFill/>
        </p:spPr>
        <p:txBody>
          <a:bodyPr wrap="none" rtlCol="0">
            <a:spAutoFit/>
          </a:bodyPr>
          <a:lstStyle/>
          <a:p>
            <a:r>
              <a:rPr lang="en-US" dirty="0"/>
              <a:t>   Pin11</a:t>
            </a:r>
          </a:p>
          <a:p>
            <a:r>
              <a:rPr lang="en-US" dirty="0"/>
              <a:t>    GND</a:t>
            </a:r>
          </a:p>
          <a:p>
            <a:r>
              <a:rPr lang="en-US" dirty="0" err="1"/>
              <a:t>Vcc</a:t>
            </a:r>
            <a:r>
              <a:rPr lang="en-US" dirty="0"/>
              <a:t> (5V)</a:t>
            </a:r>
          </a:p>
          <a:p>
            <a:endParaRPr lang="en-US" dirty="0"/>
          </a:p>
          <a:p>
            <a:endParaRPr lang="en-US" dirty="0"/>
          </a:p>
        </p:txBody>
      </p:sp>
      <p:sp>
        <p:nvSpPr>
          <p:cNvPr id="22" name="TextBox 21">
            <a:extLst>
              <a:ext uri="{FF2B5EF4-FFF2-40B4-BE49-F238E27FC236}">
                <a16:creationId xmlns:a16="http://schemas.microsoft.com/office/drawing/2014/main" id="{85E853D9-9048-435E-93E0-540EFD9CCAF4}"/>
              </a:ext>
            </a:extLst>
          </p:cNvPr>
          <p:cNvSpPr txBox="1"/>
          <p:nvPr/>
        </p:nvSpPr>
        <p:spPr>
          <a:xfrm>
            <a:off x="7065566" y="2066925"/>
            <a:ext cx="386644" cy="369332"/>
          </a:xfrm>
          <a:prstGeom prst="rect">
            <a:avLst/>
          </a:prstGeom>
          <a:noFill/>
        </p:spPr>
        <p:txBody>
          <a:bodyPr wrap="none" rtlCol="0">
            <a:spAutoFit/>
          </a:bodyPr>
          <a:lstStyle/>
          <a:p>
            <a:r>
              <a:rPr lang="en-US" dirty="0"/>
              <a:t>or</a:t>
            </a:r>
          </a:p>
        </p:txBody>
      </p:sp>
      <p:sp>
        <p:nvSpPr>
          <p:cNvPr id="23" name="TextBox 22">
            <a:extLst>
              <a:ext uri="{FF2B5EF4-FFF2-40B4-BE49-F238E27FC236}">
                <a16:creationId xmlns:a16="http://schemas.microsoft.com/office/drawing/2014/main" id="{22388E3D-D261-473D-9069-109B5FA1A8CB}"/>
              </a:ext>
            </a:extLst>
          </p:cNvPr>
          <p:cNvSpPr txBox="1"/>
          <p:nvPr/>
        </p:nvSpPr>
        <p:spPr>
          <a:xfrm>
            <a:off x="7003253" y="181906"/>
            <a:ext cx="1947521" cy="646331"/>
          </a:xfrm>
          <a:prstGeom prst="rect">
            <a:avLst/>
          </a:prstGeom>
          <a:noFill/>
        </p:spPr>
        <p:txBody>
          <a:bodyPr wrap="none" rtlCol="0">
            <a:spAutoFit/>
          </a:bodyPr>
          <a:lstStyle/>
          <a:p>
            <a:r>
              <a:rPr lang="en-US" dirty="0"/>
              <a:t>IR receiver module</a:t>
            </a:r>
          </a:p>
          <a:p>
            <a:r>
              <a:rPr lang="en-US" dirty="0"/>
              <a:t>KY-022</a:t>
            </a:r>
          </a:p>
        </p:txBody>
      </p:sp>
      <p:cxnSp>
        <p:nvCxnSpPr>
          <p:cNvPr id="24" name="Straight Arrow Connector 23">
            <a:extLst>
              <a:ext uri="{FF2B5EF4-FFF2-40B4-BE49-F238E27FC236}">
                <a16:creationId xmlns:a16="http://schemas.microsoft.com/office/drawing/2014/main" id="{7AE23083-7C1B-4419-A066-887186D6C149}"/>
              </a:ext>
            </a:extLst>
          </p:cNvPr>
          <p:cNvCxnSpPr/>
          <p:nvPr/>
        </p:nvCxnSpPr>
        <p:spPr>
          <a:xfrm flipH="1" flipV="1">
            <a:off x="7376088" y="1197281"/>
            <a:ext cx="290587" cy="233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61B7460-F4EC-400A-94C4-89E68BFDF3F7}"/>
              </a:ext>
            </a:extLst>
          </p:cNvPr>
          <p:cNvCxnSpPr/>
          <p:nvPr/>
        </p:nvCxnSpPr>
        <p:spPr>
          <a:xfrm flipH="1" flipV="1">
            <a:off x="7666675" y="1110494"/>
            <a:ext cx="72809" cy="30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90E45E-9B55-4776-879B-458212E3D47B}"/>
              </a:ext>
            </a:extLst>
          </p:cNvPr>
          <p:cNvCxnSpPr/>
          <p:nvPr/>
        </p:nvCxnSpPr>
        <p:spPr>
          <a:xfrm flipV="1">
            <a:off x="7865798" y="1113540"/>
            <a:ext cx="59371" cy="3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AFB27AB-7261-4F2A-91C7-933DE93E96DA}"/>
              </a:ext>
            </a:extLst>
          </p:cNvPr>
          <p:cNvSpPr txBox="1"/>
          <p:nvPr/>
        </p:nvSpPr>
        <p:spPr>
          <a:xfrm>
            <a:off x="7041132" y="718206"/>
            <a:ext cx="1452257" cy="369332"/>
          </a:xfrm>
          <a:prstGeom prst="rect">
            <a:avLst/>
          </a:prstGeom>
          <a:noFill/>
        </p:spPr>
        <p:txBody>
          <a:bodyPr wrap="none" rtlCol="0">
            <a:spAutoFit/>
          </a:bodyPr>
          <a:lstStyle/>
          <a:p>
            <a:r>
              <a:rPr lang="en-US" dirty="0"/>
              <a:t>Out </a:t>
            </a:r>
            <a:r>
              <a:rPr lang="en-US" dirty="0" err="1"/>
              <a:t>Vcc</a:t>
            </a:r>
            <a:r>
              <a:rPr lang="en-US" dirty="0"/>
              <a:t>, GND</a:t>
            </a:r>
          </a:p>
        </p:txBody>
      </p:sp>
      <p:sp>
        <p:nvSpPr>
          <p:cNvPr id="28" name="Oval 27">
            <a:extLst>
              <a:ext uri="{FF2B5EF4-FFF2-40B4-BE49-F238E27FC236}">
                <a16:creationId xmlns:a16="http://schemas.microsoft.com/office/drawing/2014/main" id="{691883D9-3B91-4B1D-ACE6-8360ABDAEC8F}"/>
              </a:ext>
            </a:extLst>
          </p:cNvPr>
          <p:cNvSpPr/>
          <p:nvPr/>
        </p:nvSpPr>
        <p:spPr>
          <a:xfrm>
            <a:off x="7593930" y="4828244"/>
            <a:ext cx="331239" cy="258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D155DE9-97B8-4A61-94CD-6904F496F176}"/>
              </a:ext>
            </a:extLst>
          </p:cNvPr>
          <p:cNvCxnSpPr>
            <a:cxnSpLocks/>
          </p:cNvCxnSpPr>
          <p:nvPr/>
        </p:nvCxnSpPr>
        <p:spPr>
          <a:xfrm flipV="1">
            <a:off x="7131588" y="5001526"/>
            <a:ext cx="462342" cy="522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924494-A964-4EDA-AA3B-B8CFB6EAB0DD}"/>
              </a:ext>
            </a:extLst>
          </p:cNvPr>
          <p:cNvSpPr txBox="1"/>
          <p:nvPr/>
        </p:nvSpPr>
        <p:spPr>
          <a:xfrm>
            <a:off x="6793402" y="5412660"/>
            <a:ext cx="2306272" cy="1477328"/>
          </a:xfrm>
          <a:prstGeom prst="rect">
            <a:avLst/>
          </a:prstGeom>
          <a:noFill/>
        </p:spPr>
        <p:txBody>
          <a:bodyPr wrap="none" rtlCol="0">
            <a:spAutoFit/>
          </a:bodyPr>
          <a:lstStyle/>
          <a:p>
            <a:r>
              <a:rPr lang="en-US" u="sng" dirty="0"/>
              <a:t>B17 remote controller</a:t>
            </a:r>
          </a:p>
          <a:p>
            <a:r>
              <a:rPr lang="en-US" dirty="0"/>
              <a:t>Arrow left = vol. minus</a:t>
            </a:r>
          </a:p>
          <a:p>
            <a:r>
              <a:rPr lang="en-US" dirty="0"/>
              <a:t>Arrow right = vol. plus</a:t>
            </a:r>
          </a:p>
          <a:p>
            <a:r>
              <a:rPr lang="en-US" dirty="0"/>
              <a:t>OK = vol. central</a:t>
            </a:r>
          </a:p>
          <a:p>
            <a:r>
              <a:rPr lang="en-US" dirty="0"/>
              <a:t># Hash =power on/off</a:t>
            </a:r>
          </a:p>
        </p:txBody>
      </p:sp>
      <p:cxnSp>
        <p:nvCxnSpPr>
          <p:cNvPr id="31" name="Straight Arrow Connector 30">
            <a:extLst>
              <a:ext uri="{FF2B5EF4-FFF2-40B4-BE49-F238E27FC236}">
                <a16:creationId xmlns:a16="http://schemas.microsoft.com/office/drawing/2014/main" id="{E9E7C668-ADF5-4D5D-A63D-1B1A0B795A81}"/>
              </a:ext>
            </a:extLst>
          </p:cNvPr>
          <p:cNvCxnSpPr/>
          <p:nvPr/>
        </p:nvCxnSpPr>
        <p:spPr>
          <a:xfrm flipH="1">
            <a:off x="3963734" y="5238573"/>
            <a:ext cx="630158" cy="4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Freeform 38">
            <a:extLst>
              <a:ext uri="{FF2B5EF4-FFF2-40B4-BE49-F238E27FC236}">
                <a16:creationId xmlns:a16="http://schemas.microsoft.com/office/drawing/2014/main" id="{A043AFF1-A69A-49F5-9CD3-9FE7FF29CC4A}"/>
              </a:ext>
            </a:extLst>
          </p:cNvPr>
          <p:cNvSpPr/>
          <p:nvPr/>
        </p:nvSpPr>
        <p:spPr>
          <a:xfrm>
            <a:off x="6505575" y="1209675"/>
            <a:ext cx="914400" cy="2857500"/>
          </a:xfrm>
          <a:custGeom>
            <a:avLst/>
            <a:gdLst>
              <a:gd name="connsiteX0" fmla="*/ 914400 w 914400"/>
              <a:gd name="connsiteY0" fmla="*/ 0 h 2857500"/>
              <a:gd name="connsiteX1" fmla="*/ 9525 w 914400"/>
              <a:gd name="connsiteY1" fmla="*/ 0 h 2857500"/>
              <a:gd name="connsiteX2" fmla="*/ 0 w 914400"/>
              <a:gd name="connsiteY2" fmla="*/ 2857500 h 2857500"/>
            </a:gdLst>
            <a:ahLst/>
            <a:cxnLst>
              <a:cxn ang="0">
                <a:pos x="connsiteX0" y="connsiteY0"/>
              </a:cxn>
              <a:cxn ang="0">
                <a:pos x="connsiteX1" y="connsiteY1"/>
              </a:cxn>
              <a:cxn ang="0">
                <a:pos x="connsiteX2" y="connsiteY2"/>
              </a:cxn>
            </a:cxnLst>
            <a:rect l="l" t="t" r="r" b="b"/>
            <a:pathLst>
              <a:path w="914400" h="2857500">
                <a:moveTo>
                  <a:pt x="914400" y="0"/>
                </a:moveTo>
                <a:lnTo>
                  <a:pt x="9525" y="0"/>
                </a:lnTo>
                <a:lnTo>
                  <a:pt x="0" y="28575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6610685-F395-49E1-8A1B-C32458437E09}"/>
              </a:ext>
            </a:extLst>
          </p:cNvPr>
          <p:cNvSpPr txBox="1"/>
          <p:nvPr/>
        </p:nvSpPr>
        <p:spPr>
          <a:xfrm>
            <a:off x="3966004" y="5238573"/>
            <a:ext cx="829073" cy="646331"/>
          </a:xfrm>
          <a:prstGeom prst="rect">
            <a:avLst/>
          </a:prstGeom>
          <a:noFill/>
        </p:spPr>
        <p:txBody>
          <a:bodyPr wrap="none" rtlCol="0">
            <a:spAutoFit/>
          </a:bodyPr>
          <a:lstStyle/>
          <a:p>
            <a:r>
              <a:rPr lang="en-US" dirty="0"/>
              <a:t>Servo1</a:t>
            </a:r>
          </a:p>
          <a:p>
            <a:r>
              <a:rPr lang="en-US" dirty="0"/>
              <a:t>Pin9</a:t>
            </a:r>
          </a:p>
        </p:txBody>
      </p:sp>
      <p:pic>
        <p:nvPicPr>
          <p:cNvPr id="34" name="Picture 33">
            <a:extLst>
              <a:ext uri="{FF2B5EF4-FFF2-40B4-BE49-F238E27FC236}">
                <a16:creationId xmlns:a16="http://schemas.microsoft.com/office/drawing/2014/main" id="{C996094E-EADD-4A8A-9547-FB231F756BE8}"/>
              </a:ext>
            </a:extLst>
          </p:cNvPr>
          <p:cNvPicPr>
            <a:picLocks noChangeAspect="1"/>
          </p:cNvPicPr>
          <p:nvPr/>
        </p:nvPicPr>
        <p:blipFill>
          <a:blip r:embed="rId5"/>
          <a:stretch>
            <a:fillRect/>
          </a:stretch>
        </p:blipFill>
        <p:spPr>
          <a:xfrm>
            <a:off x="4666398" y="1120973"/>
            <a:ext cx="1274625" cy="1247000"/>
          </a:xfrm>
          <a:prstGeom prst="rect">
            <a:avLst/>
          </a:prstGeom>
        </p:spPr>
      </p:pic>
      <p:sp>
        <p:nvSpPr>
          <p:cNvPr id="35" name="TextBox 34">
            <a:extLst>
              <a:ext uri="{FF2B5EF4-FFF2-40B4-BE49-F238E27FC236}">
                <a16:creationId xmlns:a16="http://schemas.microsoft.com/office/drawing/2014/main" id="{5F7327C5-6E82-4E57-8472-3C960282DAFA}"/>
              </a:ext>
            </a:extLst>
          </p:cNvPr>
          <p:cNvSpPr txBox="1"/>
          <p:nvPr/>
        </p:nvSpPr>
        <p:spPr>
          <a:xfrm>
            <a:off x="5481580" y="1559807"/>
            <a:ext cx="595035" cy="369332"/>
          </a:xfrm>
          <a:prstGeom prst="rect">
            <a:avLst/>
          </a:prstGeom>
          <a:noFill/>
        </p:spPr>
        <p:txBody>
          <a:bodyPr wrap="none" rtlCol="0">
            <a:spAutoFit/>
          </a:bodyPr>
          <a:lstStyle/>
          <a:p>
            <a:r>
              <a:rPr lang="en-US" dirty="0"/>
              <a:t>Pin5</a:t>
            </a:r>
          </a:p>
        </p:txBody>
      </p:sp>
      <p:sp>
        <p:nvSpPr>
          <p:cNvPr id="36" name="TextBox 35">
            <a:extLst>
              <a:ext uri="{FF2B5EF4-FFF2-40B4-BE49-F238E27FC236}">
                <a16:creationId xmlns:a16="http://schemas.microsoft.com/office/drawing/2014/main" id="{21F26DE2-A931-4572-95B1-0F392F952C00}"/>
              </a:ext>
            </a:extLst>
          </p:cNvPr>
          <p:cNvSpPr txBox="1"/>
          <p:nvPr/>
        </p:nvSpPr>
        <p:spPr>
          <a:xfrm>
            <a:off x="2489750" y="5845810"/>
            <a:ext cx="3928156" cy="646331"/>
          </a:xfrm>
          <a:prstGeom prst="rect">
            <a:avLst/>
          </a:prstGeom>
          <a:noFill/>
        </p:spPr>
        <p:txBody>
          <a:bodyPr wrap="square" rtlCol="0">
            <a:spAutoFit/>
          </a:bodyPr>
          <a:lstStyle/>
          <a:p>
            <a:r>
              <a:rPr lang="en-US" dirty="0"/>
              <a:t>The servo motor pulls the string attached to the switch of the fan.</a:t>
            </a:r>
          </a:p>
        </p:txBody>
      </p:sp>
      <p:pic>
        <p:nvPicPr>
          <p:cNvPr id="38" name="Picture 37">
            <a:extLst>
              <a:ext uri="{FF2B5EF4-FFF2-40B4-BE49-F238E27FC236}">
                <a16:creationId xmlns:a16="http://schemas.microsoft.com/office/drawing/2014/main" id="{EB50BFA0-8F8F-407A-8F39-8CFE79CC307F}"/>
              </a:ext>
            </a:extLst>
          </p:cNvPr>
          <p:cNvPicPr>
            <a:picLocks noChangeAspect="1"/>
          </p:cNvPicPr>
          <p:nvPr/>
        </p:nvPicPr>
        <p:blipFill>
          <a:blip r:embed="rId6"/>
          <a:stretch>
            <a:fillRect/>
          </a:stretch>
        </p:blipFill>
        <p:spPr>
          <a:xfrm>
            <a:off x="7396096" y="2855324"/>
            <a:ext cx="1119254" cy="2410703"/>
          </a:xfrm>
          <a:prstGeom prst="rect">
            <a:avLst/>
          </a:prstGeom>
        </p:spPr>
      </p:pic>
      <p:sp>
        <p:nvSpPr>
          <p:cNvPr id="39" name="Rectangle 38">
            <a:extLst>
              <a:ext uri="{FF2B5EF4-FFF2-40B4-BE49-F238E27FC236}">
                <a16:creationId xmlns:a16="http://schemas.microsoft.com/office/drawing/2014/main" id="{A83FBA45-7CDF-428D-9AF5-6F3380C9F673}"/>
              </a:ext>
            </a:extLst>
          </p:cNvPr>
          <p:cNvSpPr/>
          <p:nvPr/>
        </p:nvSpPr>
        <p:spPr>
          <a:xfrm>
            <a:off x="3128991" y="2543175"/>
            <a:ext cx="1033434"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Relay (s)</a:t>
            </a:r>
          </a:p>
        </p:txBody>
      </p:sp>
      <p:cxnSp>
        <p:nvCxnSpPr>
          <p:cNvPr id="41" name="Straight Arrow Connector 40">
            <a:extLst>
              <a:ext uri="{FF2B5EF4-FFF2-40B4-BE49-F238E27FC236}">
                <a16:creationId xmlns:a16="http://schemas.microsoft.com/office/drawing/2014/main" id="{FB34E2DF-7124-47A8-973D-64DD9779360F}"/>
              </a:ext>
            </a:extLst>
          </p:cNvPr>
          <p:cNvCxnSpPr>
            <a:endCxn id="39" idx="3"/>
          </p:cNvCxnSpPr>
          <p:nvPr/>
        </p:nvCxnSpPr>
        <p:spPr>
          <a:xfrm flipH="1">
            <a:off x="4162425" y="2797325"/>
            <a:ext cx="452755" cy="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A4E6DE9-05F4-4ED6-A7FD-758267C5131C}"/>
              </a:ext>
            </a:extLst>
          </p:cNvPr>
          <p:cNvSpPr txBox="1"/>
          <p:nvPr/>
        </p:nvSpPr>
        <p:spPr>
          <a:xfrm>
            <a:off x="4154134" y="2446536"/>
            <a:ext cx="598241" cy="369332"/>
          </a:xfrm>
          <a:prstGeom prst="rect">
            <a:avLst/>
          </a:prstGeom>
          <a:noFill/>
        </p:spPr>
        <p:txBody>
          <a:bodyPr wrap="none" rtlCol="0">
            <a:spAutoFit/>
          </a:bodyPr>
          <a:lstStyle/>
          <a:p>
            <a:r>
              <a:rPr lang="en-US" dirty="0"/>
              <a:t>pin4</a:t>
            </a:r>
          </a:p>
        </p:txBody>
      </p:sp>
    </p:spTree>
    <p:extLst>
      <p:ext uri="{BB962C8B-B14F-4D97-AF65-F5344CB8AC3E}">
        <p14:creationId xmlns:p14="http://schemas.microsoft.com/office/powerpoint/2010/main" val="148043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E9FF-16E0-6DF7-A06C-6AFA73843FBF}"/>
              </a:ext>
            </a:extLst>
          </p:cNvPr>
          <p:cNvSpPr>
            <a:spLocks noGrp="1"/>
          </p:cNvSpPr>
          <p:nvPr>
            <p:ph type="title"/>
          </p:nvPr>
        </p:nvSpPr>
        <p:spPr/>
        <p:txBody>
          <a:bodyPr/>
          <a:lstStyle/>
          <a:p>
            <a:r>
              <a:rPr lang="en-US" dirty="0"/>
              <a:t>Tooth brush timer (230615)</a:t>
            </a:r>
          </a:p>
        </p:txBody>
      </p:sp>
      <p:sp>
        <p:nvSpPr>
          <p:cNvPr id="3" name="Content Placeholder 2">
            <a:extLst>
              <a:ext uri="{FF2B5EF4-FFF2-40B4-BE49-F238E27FC236}">
                <a16:creationId xmlns:a16="http://schemas.microsoft.com/office/drawing/2014/main" id="{294811DF-A63E-8BFC-356B-336A606B795F}"/>
              </a:ext>
            </a:extLst>
          </p:cNvPr>
          <p:cNvSpPr>
            <a:spLocks noGrp="1"/>
          </p:cNvSpPr>
          <p:nvPr>
            <p:ph idx="1"/>
          </p:nvPr>
        </p:nvSpPr>
        <p:spPr/>
        <p:txBody>
          <a:bodyPr>
            <a:normAutofit/>
          </a:bodyPr>
          <a:lstStyle/>
          <a:p>
            <a:r>
              <a:rPr lang="en-US" dirty="0"/>
              <a:t>Arduino A0</a:t>
            </a:r>
            <a:r>
              <a:rPr lang="en-US" dirty="0">
                <a:sym typeface="Wingdings" panose="05000000000000000000" pitchFamily="2" charset="2"/>
              </a:rPr>
              <a:t> </a:t>
            </a:r>
            <a:r>
              <a:rPr lang="en-US" dirty="0" err="1">
                <a:sym typeface="Wingdings" panose="05000000000000000000" pitchFamily="2" charset="2"/>
              </a:rPr>
              <a:t>Obstcale</a:t>
            </a:r>
            <a:r>
              <a:rPr lang="en-US" dirty="0">
                <a:sym typeface="Wingdings" panose="05000000000000000000" pitchFamily="2" charset="2"/>
              </a:rPr>
              <a:t> senor</a:t>
            </a:r>
          </a:p>
          <a:p>
            <a:r>
              <a:rPr lang="en-US" dirty="0">
                <a:sym typeface="Wingdings" panose="05000000000000000000" pitchFamily="2" charset="2"/>
              </a:rPr>
              <a:t>GPIO2 LED_A</a:t>
            </a:r>
          </a:p>
          <a:p>
            <a:r>
              <a:rPr lang="en-US" dirty="0">
                <a:sym typeface="Wingdings" panose="05000000000000000000" pitchFamily="2" charset="2"/>
              </a:rPr>
              <a:t>GPIO3 LED_B</a:t>
            </a:r>
          </a:p>
          <a:p>
            <a:r>
              <a:rPr lang="en-US" dirty="0">
                <a:sym typeface="Wingdings" panose="05000000000000000000" pitchFamily="2" charset="2"/>
              </a:rPr>
              <a:t>GPIO4 LED_C</a:t>
            </a:r>
          </a:p>
          <a:p>
            <a:r>
              <a:rPr lang="en-US" dirty="0">
                <a:sym typeface="Wingdings" panose="05000000000000000000" pitchFamily="2" charset="2"/>
              </a:rPr>
              <a:t>GPIO5 LED_</a:t>
            </a:r>
          </a:p>
          <a:p>
            <a:r>
              <a:rPr lang="en-US" dirty="0">
                <a:sym typeface="Wingdings" panose="05000000000000000000" pitchFamily="2" charset="2"/>
              </a:rPr>
              <a:t>When the tooth brush is there, the LED are off. When the tooth brush is away it starts to count.</a:t>
            </a:r>
          </a:p>
          <a:p>
            <a:endParaRPr lang="en-US" dirty="0">
              <a:sym typeface="Wingdings" panose="05000000000000000000" pitchFamily="2" charset="2"/>
            </a:endParaRPr>
          </a:p>
          <a:p>
            <a:endParaRPr lang="en-US" dirty="0"/>
          </a:p>
        </p:txBody>
      </p:sp>
      <p:sp>
        <p:nvSpPr>
          <p:cNvPr id="4" name="Footer Placeholder 3">
            <a:extLst>
              <a:ext uri="{FF2B5EF4-FFF2-40B4-BE49-F238E27FC236}">
                <a16:creationId xmlns:a16="http://schemas.microsoft.com/office/drawing/2014/main" id="{5BD59FF1-CDF9-3D7B-9D58-767BD80E91C4}"/>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2D62FD6C-39E4-D92B-138E-C5A51C38DBB6}"/>
              </a:ext>
            </a:extLst>
          </p:cNvPr>
          <p:cNvSpPr>
            <a:spLocks noGrp="1"/>
          </p:cNvSpPr>
          <p:nvPr>
            <p:ph type="sldNum" sz="quarter" idx="12"/>
          </p:nvPr>
        </p:nvSpPr>
        <p:spPr/>
        <p:txBody>
          <a:bodyPr/>
          <a:lstStyle/>
          <a:p>
            <a:fld id="{631F0FDA-441F-40A7-A3B9-C27C9EEEED98}" type="slidenum">
              <a:rPr lang="en-US" smtClean="0"/>
              <a:t>98</a:t>
            </a:fld>
            <a:endParaRPr lang="en-US"/>
          </a:p>
        </p:txBody>
      </p:sp>
    </p:spTree>
    <p:extLst>
      <p:ext uri="{BB962C8B-B14F-4D97-AF65-F5344CB8AC3E}">
        <p14:creationId xmlns:p14="http://schemas.microsoft.com/office/powerpoint/2010/main" val="1510443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8C7D-1943-0232-52FC-C9076A430E83}"/>
              </a:ext>
            </a:extLst>
          </p:cNvPr>
          <p:cNvSpPr>
            <a:spLocks noGrp="1"/>
          </p:cNvSpPr>
          <p:nvPr>
            <p:ph type="title"/>
          </p:nvPr>
        </p:nvSpPr>
        <p:spPr/>
        <p:txBody>
          <a:bodyPr/>
          <a:lstStyle/>
          <a:p>
            <a:r>
              <a:rPr lang="en-US" dirty="0"/>
              <a:t>Tooth brush </a:t>
            </a:r>
            <a:r>
              <a:rPr lang="en-US"/>
              <a:t>timer (230615)</a:t>
            </a:r>
            <a:endParaRPr lang="en-US" dirty="0"/>
          </a:p>
        </p:txBody>
      </p:sp>
      <p:sp>
        <p:nvSpPr>
          <p:cNvPr id="3" name="Content Placeholder 2">
            <a:extLst>
              <a:ext uri="{FF2B5EF4-FFF2-40B4-BE49-F238E27FC236}">
                <a16:creationId xmlns:a16="http://schemas.microsoft.com/office/drawing/2014/main" id="{50FD6275-5E07-C7EA-747F-50C9233AA4DC}"/>
              </a:ext>
            </a:extLst>
          </p:cNvPr>
          <p:cNvSpPr>
            <a:spLocks noGrp="1"/>
          </p:cNvSpPr>
          <p:nvPr>
            <p:ph idx="1"/>
          </p:nvPr>
        </p:nvSpPr>
        <p:spPr/>
        <p:txBody>
          <a:bodyPr>
            <a:normAutofit fontScale="25000" lnSpcReduction="20000"/>
          </a:bodyPr>
          <a:lstStyle/>
          <a:p>
            <a:r>
              <a:rPr lang="en-US" b="0" dirty="0">
                <a:solidFill>
                  <a:srgbClr val="95A5A6"/>
                </a:solidFill>
                <a:effectLst/>
                <a:latin typeface="Consolas" panose="020B0609020204030204" pitchFamily="49" charset="0"/>
              </a:rPr>
              <a:t>// 2023.6.15 </a:t>
            </a:r>
            <a:r>
              <a:rPr lang="en-US" b="0" dirty="0" err="1">
                <a:solidFill>
                  <a:srgbClr val="95A5A6"/>
                </a:solidFill>
                <a:effectLst/>
                <a:latin typeface="Consolas" panose="020B0609020204030204" pitchFamily="49" charset="0"/>
              </a:rPr>
              <a:t>khw</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after switched, on when the toothbrush in cradle nothing happen</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when the tooth brush is removed, 4 LEDS are on, one will switch off for an interval of 30seconds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until all are off, then all 4 will flash for 20 seconds.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//Whenever the brush is in the cradle, LEDs will flash for a while and then off.</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the setup function runs once when you press reset or power the board</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LED_A = </a:t>
            </a:r>
            <a:r>
              <a:rPr lang="en-US" b="0" dirty="0">
                <a:solidFill>
                  <a:srgbClr val="005C5F"/>
                </a:solidFill>
                <a:effectLst/>
                <a:latin typeface="Consolas" panose="020B0609020204030204" pitchFamily="49" charset="0"/>
              </a:rPr>
              <a:t>2</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LED_B = </a:t>
            </a:r>
            <a:r>
              <a:rPr lang="en-US" b="0" dirty="0">
                <a:solidFill>
                  <a:srgbClr val="005C5F"/>
                </a:solidFill>
                <a:effectLst/>
                <a:latin typeface="Consolas" panose="020B0609020204030204" pitchFamily="49" charset="0"/>
              </a:rPr>
              <a:t>3</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LED_C = </a:t>
            </a:r>
            <a:r>
              <a:rPr lang="en-US" b="0" dirty="0">
                <a:solidFill>
                  <a:srgbClr val="005C5F"/>
                </a:solidFill>
                <a:effectLst/>
                <a:latin typeface="Consolas" panose="020B0609020204030204" pitchFamily="49" charset="0"/>
              </a:rPr>
              <a:t>4</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LED_D = </a:t>
            </a:r>
            <a:r>
              <a:rPr lang="en-US" b="0" dirty="0">
                <a:solidFill>
                  <a:srgbClr val="005C5F"/>
                </a:solidFill>
                <a:effectLst/>
                <a:latin typeface="Consolas" panose="020B0609020204030204" pitchFamily="49" charset="0"/>
              </a:rPr>
              <a:t>5</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In1 = A0;</a:t>
            </a:r>
          </a:p>
          <a:p>
            <a:r>
              <a:rPr lang="en-US" b="0" dirty="0">
                <a:solidFill>
                  <a:srgbClr val="95A5A6"/>
                </a:solidFill>
                <a:effectLst/>
                <a:latin typeface="Consolas" panose="020B0609020204030204" pitchFamily="49" charset="0"/>
              </a:rPr>
              <a:t>//</a:t>
            </a:r>
            <a:r>
              <a:rPr lang="en-US" b="0" dirty="0" err="1">
                <a:solidFill>
                  <a:srgbClr val="95A5A6"/>
                </a:solidFill>
                <a:effectLst/>
                <a:latin typeface="Consolas" panose="020B0609020204030204" pitchFamily="49" charset="0"/>
              </a:rPr>
              <a:t>analogRead</a:t>
            </a:r>
            <a:r>
              <a:rPr lang="en-US" b="0" dirty="0">
                <a:solidFill>
                  <a:srgbClr val="95A5A6"/>
                </a:solidFill>
                <a:effectLst/>
                <a:latin typeface="Consolas" panose="020B0609020204030204" pitchFamily="49" charset="0"/>
              </a:rPr>
              <a:t>(In1) &gt; 128) // brush is </a:t>
            </a:r>
            <a:r>
              <a:rPr lang="en-US" b="0" dirty="0" err="1">
                <a:solidFill>
                  <a:srgbClr val="95A5A6"/>
                </a:solidFill>
                <a:effectLst/>
                <a:latin typeface="Consolas" panose="020B0609020204030204" pitchFamily="49" charset="0"/>
              </a:rPr>
              <a:t>away;analogRead</a:t>
            </a:r>
            <a:r>
              <a:rPr lang="en-US" b="0" dirty="0">
                <a:solidFill>
                  <a:srgbClr val="95A5A6"/>
                </a:solidFill>
                <a:effectLst/>
                <a:latin typeface="Consolas" panose="020B0609020204030204" pitchFamily="49" charset="0"/>
              </a:rPr>
              <a:t>(In1) &lt; 128) // brush is in cradle</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setup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begin</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115200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open the serial port at 9600 bps: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initialize digital pin LED_BUILTIN as an output.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OUTPUT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pinMode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In1, INPUT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delay2</a:t>
            </a:r>
            <a:r>
              <a:rPr lang="en-US" b="0" dirty="0">
                <a:solidFill>
                  <a:srgbClr val="434F54"/>
                </a:solidFill>
                <a:effectLst/>
                <a:latin typeface="Consolas" panose="020B0609020204030204" pitchFamily="49" charset="0"/>
              </a:rPr>
              <a:t>(</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time)</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//one unit is 1/10 secs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j;</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for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j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j &lt; time; </a:t>
            </a:r>
            <a:r>
              <a:rPr lang="en-US" b="0" dirty="0" err="1">
                <a:solidFill>
                  <a:srgbClr val="4E5B61"/>
                </a:solidFill>
                <a:effectLst/>
                <a:latin typeface="Consolas" panose="020B0609020204030204" pitchFamily="49" charset="0"/>
              </a:rPr>
              <a:t>j++</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//100 is 1/10 second is ok</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analogRead</a:t>
            </a:r>
            <a:r>
              <a:rPr lang="en-US" b="0" dirty="0">
                <a:solidFill>
                  <a:srgbClr val="95A5A6"/>
                </a:solidFill>
                <a:effectLst/>
                <a:latin typeface="Consolas" panose="020B0609020204030204" pitchFamily="49" charset="0"/>
              </a:rPr>
              <a:t>(In1) &gt; 128) // brush is </a:t>
            </a:r>
            <a:r>
              <a:rPr lang="en-US" b="0" dirty="0" err="1">
                <a:solidFill>
                  <a:srgbClr val="95A5A6"/>
                </a:solidFill>
                <a:effectLst/>
                <a:latin typeface="Consolas" panose="020B0609020204030204" pitchFamily="49" charset="0"/>
              </a:rPr>
              <a:t>away;analogRead</a:t>
            </a:r>
            <a:r>
              <a:rPr lang="en-US" b="0" dirty="0">
                <a:solidFill>
                  <a:srgbClr val="95A5A6"/>
                </a:solidFill>
                <a:effectLst/>
                <a:latin typeface="Consolas" panose="020B0609020204030204" pitchFamily="49" charset="0"/>
              </a:rPr>
              <a:t>(In1) &lt; 128) // brush is in cradle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analogRead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In1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128</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//in cradle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j</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Serial</a:t>
            </a:r>
            <a:r>
              <a:rPr lang="en-US" b="0" dirty="0" err="1">
                <a:solidFill>
                  <a:srgbClr val="4E5B61"/>
                </a:solidFill>
                <a:effectLst/>
                <a:latin typeface="Consolas" panose="020B0609020204030204" pitchFamily="49" charset="0"/>
              </a:rPr>
              <a:t>.</a:t>
            </a:r>
            <a:r>
              <a:rPr lang="en-US" b="0" dirty="0" err="1">
                <a:solidFill>
                  <a:srgbClr val="D35400"/>
                </a:solidFill>
                <a:effectLst/>
                <a:latin typeface="Consolas" panose="020B0609020204030204" pitchFamily="49" charset="0"/>
              </a:rPr>
              <a:t>print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005C5F"/>
                </a:solidFill>
                <a:effectLst/>
                <a:latin typeface="Consolas" panose="020B0609020204030204" pitchFamily="49" charset="0"/>
              </a:rPr>
              <a:t>\n</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break</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95A5A6"/>
                </a:solidFill>
                <a:effectLst/>
                <a:latin typeface="Consolas" panose="020B0609020204030204" pitchFamily="49" charset="0"/>
              </a:rPr>
              <a:t>// the loop function runs over and over again forever</a:t>
            </a:r>
            <a:endParaRPr lang="en-US" b="0" dirty="0">
              <a:solidFill>
                <a:srgbClr val="4E5B61"/>
              </a:solidFill>
              <a:effectLst/>
              <a:latin typeface="Consolas" panose="020B0609020204030204" pitchFamily="49" charset="0"/>
            </a:endParaRPr>
          </a:p>
          <a:p>
            <a:r>
              <a:rPr lang="en-US" b="0" dirty="0">
                <a:solidFill>
                  <a:srgbClr val="00979D"/>
                </a:solidFill>
                <a:effectLst/>
                <a:latin typeface="Consolas" panose="020B0609020204030204" pitchFamily="49" charset="0"/>
              </a:rPr>
              <a:t>int</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a:t>
            </a:r>
          </a:p>
          <a:p>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loop</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D35400"/>
                </a:solidFill>
                <a:effectLst/>
                <a:latin typeface="Consolas" panose="020B0609020204030204" pitchFamily="49" charset="0"/>
              </a:rPr>
              <a:t>analogRead</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In1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&gt; </a:t>
            </a:r>
            <a:r>
              <a:rPr lang="en-US" b="0" dirty="0">
                <a:solidFill>
                  <a:srgbClr val="005C5F"/>
                </a:solidFill>
                <a:effectLst/>
                <a:latin typeface="Consolas" panose="020B0609020204030204" pitchFamily="49" charset="0"/>
              </a:rPr>
              <a:t>128</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analogRead</a:t>
            </a:r>
            <a:r>
              <a:rPr lang="en-US" b="0" dirty="0">
                <a:solidFill>
                  <a:srgbClr val="95A5A6"/>
                </a:solidFill>
                <a:effectLst/>
                <a:latin typeface="Consolas" panose="020B0609020204030204" pitchFamily="49" charset="0"/>
              </a:rPr>
              <a:t>(In1) &gt; 128) means brush is away</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run_counting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(LED_A, LOW);  // turn the LED off by making the voltage LOW</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(LED_B, LOW);  // turn the LED off by making the voltage LOW</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(LED_C, LOW);  // turn the LED off by making the voltage LOW</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(LED_D, LOW);  // turn the LED off by making the voltage LOW</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for (;;); //%stop for ever</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r>
              <a:rPr lang="en-US" b="0" dirty="0">
                <a:solidFill>
                  <a:srgbClr val="00979D"/>
                </a:solidFill>
                <a:effectLst/>
                <a:latin typeface="Consolas" panose="020B0609020204030204" pitchFamily="49" charset="0"/>
              </a:rPr>
              <a:t>void</a:t>
            </a:r>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run_counting</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for</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20</a:t>
            </a:r>
            <a:r>
              <a:rPr lang="en-US" b="0" dirty="0">
                <a:solidFill>
                  <a:srgbClr val="4E5B61"/>
                </a:solidFill>
                <a:effectLst/>
                <a:latin typeface="Consolas" panose="020B0609020204030204" pitchFamily="49" charset="0"/>
              </a:rPr>
              <a:t>; </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&lt;= </a:t>
            </a:r>
            <a:r>
              <a:rPr lang="en-US" b="0" dirty="0">
                <a:solidFill>
                  <a:srgbClr val="005C5F"/>
                </a:solidFill>
                <a:effectLst/>
                <a:latin typeface="Consolas" panose="020B0609020204030204" pitchFamily="49" charset="0"/>
              </a:rPr>
              <a:t>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1</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delay2</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wait for extra 10  seconds for the first session , </a:t>
            </a:r>
            <a:r>
              <a:rPr lang="en-US" b="0" dirty="0" err="1">
                <a:solidFill>
                  <a:srgbClr val="95A5A6"/>
                </a:solidFill>
                <a:effectLst/>
                <a:latin typeface="Consolas" panose="020B0609020204030204" pitchFamily="49" charset="0"/>
              </a:rPr>
              <a:t>fof</a:t>
            </a:r>
            <a:r>
              <a:rPr lang="en-US" b="0" dirty="0">
                <a:solidFill>
                  <a:srgbClr val="95A5A6"/>
                </a:solidFill>
                <a:effectLst/>
                <a:latin typeface="Consolas" panose="020B0609020204030204" pitchFamily="49" charset="0"/>
              </a:rPr>
              <a:t> adding tooth paste</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2</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(LED_A, HIGH);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3</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(LED_A, HIGH);  // turn the LED on (HIGH is the voltage level)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(LED_B, HIGH);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 </a:t>
            </a:r>
            <a:r>
              <a:rPr lang="en-US" b="0" dirty="0">
                <a:solidFill>
                  <a:srgbClr val="005C5F"/>
                </a:solidFill>
                <a:effectLst/>
                <a:latin typeface="Consolas" panose="020B0609020204030204" pitchFamily="49" charset="0"/>
              </a:rPr>
              <a:t>4</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(LED_A, HIGH);  // turn the LED on (HIGH is the voltage level)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(LED_B, HIGH);  // turn the LED on (HIGH is the voltage level)</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a:t>
            </a:r>
            <a:r>
              <a:rPr lang="en-US" b="0" dirty="0" err="1">
                <a:solidFill>
                  <a:srgbClr val="95A5A6"/>
                </a:solidFill>
                <a:effectLst/>
                <a:latin typeface="Consolas" panose="020B0609020204030204" pitchFamily="49" charset="0"/>
              </a:rPr>
              <a:t>digitalWrite</a:t>
            </a:r>
            <a:r>
              <a:rPr lang="en-US" b="0" dirty="0">
                <a:solidFill>
                  <a:srgbClr val="95A5A6"/>
                </a:solidFill>
                <a:effectLst/>
                <a:latin typeface="Consolas" panose="020B0609020204030204" pitchFamily="49" charset="0"/>
              </a:rPr>
              <a:t>(LED_C, HIGH);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delay2</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300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wait for 30  seconds for each one of the 4 sessions</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//turn off all LEDs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95A5A6"/>
                </a:solidFill>
                <a:effectLst/>
                <a:latin typeface="Consolas" panose="020B0609020204030204" pitchFamily="49" charset="0"/>
              </a:rPr>
              <a:t>    // </a:t>
            </a:r>
            <a:r>
              <a:rPr lang="en-US" b="0" dirty="0" err="1">
                <a:solidFill>
                  <a:srgbClr val="95A5A6"/>
                </a:solidFill>
                <a:effectLst/>
                <a:latin typeface="Consolas" panose="020B0609020204030204" pitchFamily="49" charset="0"/>
              </a:rPr>
              <a:t>i</a:t>
            </a:r>
            <a:r>
              <a:rPr lang="en-US" b="0" dirty="0">
                <a:solidFill>
                  <a:srgbClr val="95A5A6"/>
                </a:solidFill>
                <a:effectLst/>
                <a:latin typeface="Consolas" panose="020B0609020204030204" pitchFamily="49" charset="0"/>
              </a:rPr>
              <a:t> more than  4, </a:t>
            </a:r>
            <a:r>
              <a:rPr lang="en-US" b="0" dirty="0" err="1">
                <a:solidFill>
                  <a:srgbClr val="95A5A6"/>
                </a:solidFill>
                <a:effectLst/>
                <a:latin typeface="Consolas" panose="020B0609020204030204" pitchFamily="49" charset="0"/>
              </a:rPr>
              <a:t>couting</a:t>
            </a:r>
            <a:r>
              <a:rPr lang="en-US" b="0" dirty="0">
                <a:solidFill>
                  <a:srgbClr val="95A5A6"/>
                </a:solidFill>
                <a:effectLst/>
                <a:latin typeface="Consolas" panose="020B0609020204030204" pitchFamily="49" charset="0"/>
              </a:rPr>
              <a:t> finishes</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728E00"/>
                </a:solidFill>
                <a:effectLst/>
                <a:latin typeface="Consolas" panose="020B0609020204030204" pitchFamily="49" charset="0"/>
              </a:rPr>
              <a:t>if</a:t>
            </a:r>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r>
              <a:rPr lang="en-US" b="0" dirty="0" err="1">
                <a:solidFill>
                  <a:srgbClr val="4E5B61"/>
                </a:solidFill>
                <a:effectLst/>
                <a:latin typeface="Consolas" panose="020B0609020204030204" pitchFamily="49" charset="0"/>
              </a:rPr>
              <a:t>i</a:t>
            </a:r>
            <a:r>
              <a:rPr lang="en-US" b="0" dirty="0">
                <a:solidFill>
                  <a:srgbClr val="4E5B61"/>
                </a:solidFill>
                <a:effectLst/>
                <a:latin typeface="Consolas" panose="020B0609020204030204" pitchFamily="49" charset="0"/>
              </a:rPr>
              <a:t> &gt; </a:t>
            </a:r>
            <a:r>
              <a:rPr lang="en-US" b="0" dirty="0">
                <a:solidFill>
                  <a:srgbClr val="005C5F"/>
                </a:solidFill>
                <a:effectLst/>
                <a:latin typeface="Consolas" panose="020B0609020204030204" pitchFamily="49" charset="0"/>
              </a:rPr>
              <a:t>4</a:t>
            </a:r>
            <a:r>
              <a:rPr lang="en-US" b="0" dirty="0">
                <a:solidFill>
                  <a:srgbClr val="434F54"/>
                </a:solidFill>
                <a:effectLst/>
                <a:latin typeface="Consolas" panose="020B0609020204030204" pitchFamily="49" charset="0"/>
              </a:rPr>
              <a:t>)</a:t>
            </a:r>
            <a:r>
              <a:rPr lang="en-US" b="0" dirty="0">
                <a:solidFill>
                  <a:srgbClr val="95A5A6"/>
                </a:solidFill>
                <a:effectLst/>
                <a:latin typeface="Consolas" panose="020B0609020204030204" pitchFamily="49" charset="0"/>
              </a:rPr>
              <a:t>  // % all flashing</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LOW</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off by making the voltage LOW</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delay2</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LED_A,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LED_B,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LED_C,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err="1">
                <a:solidFill>
                  <a:srgbClr val="D35400"/>
                </a:solidFill>
                <a:effectLst/>
                <a:latin typeface="Consolas" panose="020B0609020204030204" pitchFamily="49" charset="0"/>
              </a:rPr>
              <a:t>digitalWrite</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LED_D, HIGH</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r>
              <a:rPr lang="en-US" b="0" dirty="0">
                <a:solidFill>
                  <a:srgbClr val="95A5A6"/>
                </a:solidFill>
                <a:effectLst/>
                <a:latin typeface="Consolas" panose="020B0609020204030204" pitchFamily="49" charset="0"/>
              </a:rPr>
              <a:t>  // turn the LED on (HIGH is the voltage level)</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D35400"/>
                </a:solidFill>
                <a:effectLst/>
                <a:latin typeface="Consolas" panose="020B0609020204030204" pitchFamily="49" charset="0"/>
              </a:rPr>
              <a:t>delay2</a:t>
            </a:r>
            <a:r>
              <a:rPr lang="en-US" b="0" dirty="0">
                <a:solidFill>
                  <a:srgbClr val="434F54"/>
                </a:solidFill>
                <a:effectLst/>
                <a:latin typeface="Consolas" panose="020B0609020204030204" pitchFamily="49" charset="0"/>
              </a:rPr>
              <a:t>(</a:t>
            </a:r>
            <a:r>
              <a:rPr lang="en-US" b="0" dirty="0">
                <a:solidFill>
                  <a:srgbClr val="005C5F"/>
                </a:solidFill>
                <a:effectLst/>
                <a:latin typeface="Consolas" panose="020B0609020204030204" pitchFamily="49" charset="0"/>
              </a:rPr>
              <a:t>10</a:t>
            </a:r>
            <a:r>
              <a:rPr lang="en-US" b="0" dirty="0">
                <a:solidFill>
                  <a:srgbClr val="434F54"/>
                </a:solidFill>
                <a:effectLst/>
                <a:latin typeface="Consolas" panose="020B0609020204030204" pitchFamily="49" charset="0"/>
              </a:rPr>
              <a:t>)</a:t>
            </a:r>
            <a:r>
              <a:rPr lang="en-US" b="0" dirty="0">
                <a:solidFill>
                  <a:srgbClr val="4E5B61"/>
                </a:solidFill>
                <a:effectLst/>
                <a:latin typeface="Consolas" panose="020B0609020204030204" pitchFamily="49" charset="0"/>
              </a:rPr>
              <a:t>;</a:t>
            </a: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E5B61"/>
                </a:solidFill>
                <a:effectLst/>
                <a:latin typeface="Consolas" panose="020B0609020204030204" pitchFamily="49" charset="0"/>
              </a:rPr>
              <a:t>  </a:t>
            </a:r>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r>
              <a:rPr lang="en-US" b="0" dirty="0">
                <a:solidFill>
                  <a:srgbClr val="434F54"/>
                </a:solidFill>
                <a:effectLst/>
                <a:latin typeface="Consolas" panose="020B0609020204030204" pitchFamily="49" charset="0"/>
              </a:rPr>
              <a:t>}</a:t>
            </a:r>
            <a:endParaRPr lang="en-US" b="0" dirty="0">
              <a:solidFill>
                <a:srgbClr val="4E5B61"/>
              </a:solidFill>
              <a:effectLst/>
              <a:latin typeface="Consolas" panose="020B0609020204030204" pitchFamily="49" charset="0"/>
            </a:endParaRPr>
          </a:p>
          <a:p>
            <a:br>
              <a:rPr lang="en-US" b="0" dirty="0">
                <a:solidFill>
                  <a:srgbClr val="4E5B61"/>
                </a:solidFill>
                <a:effectLst/>
                <a:latin typeface="Consolas" panose="020B0609020204030204" pitchFamily="49" charset="0"/>
              </a:rPr>
            </a:br>
            <a:endParaRPr lang="en-US" b="0" dirty="0">
              <a:solidFill>
                <a:srgbClr val="4E5B61"/>
              </a:solidFill>
              <a:effectLst/>
              <a:latin typeface="Consolas" panose="020B0609020204030204" pitchFamily="49" charset="0"/>
            </a:endParaRPr>
          </a:p>
          <a:p>
            <a:endParaRPr lang="en-US" dirty="0"/>
          </a:p>
        </p:txBody>
      </p:sp>
      <p:sp>
        <p:nvSpPr>
          <p:cNvPr id="4" name="Footer Placeholder 3">
            <a:extLst>
              <a:ext uri="{FF2B5EF4-FFF2-40B4-BE49-F238E27FC236}">
                <a16:creationId xmlns:a16="http://schemas.microsoft.com/office/drawing/2014/main" id="{29CD9012-F15B-80EB-599B-35D2A5CA28B9}"/>
              </a:ext>
            </a:extLst>
          </p:cNvPr>
          <p:cNvSpPr>
            <a:spLocks noGrp="1"/>
          </p:cNvSpPr>
          <p:nvPr>
            <p:ph type="ftr" sz="quarter" idx="11"/>
          </p:nvPr>
        </p:nvSpPr>
        <p:spPr/>
        <p:txBody>
          <a:bodyPr/>
          <a:lstStyle/>
          <a:p>
            <a:r>
              <a:rPr lang="pt-BR"/>
              <a:t>Stem2: Arduino experiments  v_2a.(230830a)</a:t>
            </a:r>
            <a:endParaRPr lang="en-US"/>
          </a:p>
        </p:txBody>
      </p:sp>
      <p:sp>
        <p:nvSpPr>
          <p:cNvPr id="5" name="Slide Number Placeholder 4">
            <a:extLst>
              <a:ext uri="{FF2B5EF4-FFF2-40B4-BE49-F238E27FC236}">
                <a16:creationId xmlns:a16="http://schemas.microsoft.com/office/drawing/2014/main" id="{0DE2970A-2838-DF0F-966F-E88181230E11}"/>
              </a:ext>
            </a:extLst>
          </p:cNvPr>
          <p:cNvSpPr>
            <a:spLocks noGrp="1"/>
          </p:cNvSpPr>
          <p:nvPr>
            <p:ph type="sldNum" sz="quarter" idx="12"/>
          </p:nvPr>
        </p:nvSpPr>
        <p:spPr/>
        <p:txBody>
          <a:bodyPr/>
          <a:lstStyle/>
          <a:p>
            <a:fld id="{631F0FDA-441F-40A7-A3B9-C27C9EEEED98}" type="slidenum">
              <a:rPr lang="en-US" smtClean="0"/>
              <a:t>99</a:t>
            </a:fld>
            <a:endParaRPr lang="en-US"/>
          </a:p>
        </p:txBody>
      </p:sp>
    </p:spTree>
    <p:extLst>
      <p:ext uri="{BB962C8B-B14F-4D97-AF65-F5344CB8AC3E}">
        <p14:creationId xmlns:p14="http://schemas.microsoft.com/office/powerpoint/2010/main" val="10265207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147</TotalTime>
  <Words>78457</Words>
  <Application>Microsoft Office PowerPoint</Application>
  <PresentationFormat>On-screen Show (4:3)</PresentationFormat>
  <Paragraphs>9863</Paragraphs>
  <Slides>132</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132</vt:i4>
      </vt:variant>
    </vt:vector>
  </HeadingPairs>
  <TitlesOfParts>
    <vt:vector size="145" baseType="lpstr">
      <vt:lpstr>Arial</vt:lpstr>
      <vt:lpstr>Calibri</vt:lpstr>
      <vt:lpstr>Calibri Light</vt:lpstr>
      <vt:lpstr>Consolas</vt:lpstr>
      <vt:lpstr>Helvetica</vt:lpstr>
      <vt:lpstr>Open Sans</vt:lpstr>
      <vt:lpstr>PingFang SC</vt:lpstr>
      <vt:lpstr>tahoma</vt:lpstr>
      <vt:lpstr>Times New Roman</vt:lpstr>
      <vt:lpstr>Verdana</vt:lpstr>
      <vt:lpstr>YouTube Noto</vt:lpstr>
      <vt:lpstr>YouTube Sans</vt:lpstr>
      <vt:lpstr>Office Theme</vt:lpstr>
      <vt:lpstr>Arduino experiments</vt:lpstr>
      <vt:lpstr>Teaching plan</vt:lpstr>
      <vt:lpstr>Arduino Uno configuration</vt:lpstr>
      <vt:lpstr>Some good projects by others</vt:lpstr>
      <vt:lpstr>Experiments</vt:lpstr>
      <vt:lpstr>Overview of experiments in stem2.ppt</vt:lpstr>
      <vt:lpstr>Classifications of experiments in stem2.ppt</vt:lpstr>
      <vt:lpstr>Use of breadboard</vt:lpstr>
      <vt:lpstr>Test1: LED blink test1_LED.ino</vt:lpstr>
      <vt:lpstr>The LED circuit</vt:lpstr>
      <vt:lpstr>Tutorial exercise 2.1 </vt:lpstr>
      <vt:lpstr>Answer: Tutorial exercise 2.1 </vt:lpstr>
      <vt:lpstr>Test 2.2a: PWM control LED lighting, serial interface test 2.2a_PWM_LED.ino</vt:lpstr>
      <vt:lpstr>PWM_test1 by interrupt using TimerOne</vt:lpstr>
      <vt:lpstr>PWM test2: drive motor , speed controlled (one side) by V.R. thru. A0, based on timerOne (interrupt)</vt:lpstr>
      <vt:lpstr>PWM test3: drive motor (clockwise, anticlockwise) , speed controlled by V.R. thru. A0, based on timerOne (interrupt), (added deadband)</vt:lpstr>
      <vt:lpstr>Serial monitor</vt:lpstr>
      <vt:lpstr>Answer: Tutorial exercise 2.2a</vt:lpstr>
      <vt:lpstr>Tutorial exercise 2.2a</vt:lpstr>
      <vt:lpstr>Test 2.2b: serial communication with PC, echo a character </vt:lpstr>
      <vt:lpstr>Test 2.2c: serial communication with PC, echo a string of characters</vt:lpstr>
      <vt:lpstr>Test 2.2d: Serial communication with PC(python), send data from Arduino to PC (Python)</vt:lpstr>
      <vt:lpstr>Test2.2e: Serial communication with PC(python), data sent from PC-python to Arduino and echo back to PC-python for printing </vt:lpstr>
      <vt:lpstr>Test2.2f : Simple send data from Arduino to python</vt:lpstr>
      <vt:lpstr>Test 2.3a: Temperature sensing test3_temperature.ino using LM35</vt:lpstr>
      <vt:lpstr>Test 2.3b: sensing using: Temperature and Humidity sensor DHT11 https://www.circuitbasics.com/how-to-set-up-the-dht11-humidity-sensor-on-an-arduino/</vt:lpstr>
      <vt:lpstr>Test 2.4: LCD display test4_LCD</vt:lpstr>
      <vt:lpstr>Drivers for LCD display</vt:lpstr>
      <vt:lpstr>If you have problems when importing zip libraries</vt:lpstr>
      <vt:lpstr>Code test2.4_lcd.ino</vt:lpstr>
      <vt:lpstr>Test 2.5a: LCD display of humidity and temperature  </vt:lpstr>
      <vt:lpstr>Test 2.5b: Humidify and temperature sensors (I2c)</vt:lpstr>
      <vt:lpstr>Install drivers for LCD and DHT sensor test5_LCD_DHT.ino</vt:lpstr>
      <vt:lpstr>Code test2.5_LCD_DHT.ino</vt:lpstr>
      <vt:lpstr>Test 2.5e: Humidify and temperature sensors (I2c), see code in next slide</vt:lpstr>
      <vt:lpstr>Real time Clock (RTC) ,LCD, and temp/humidity sensor (#define DHT11_PIN 7) </vt:lpstr>
      <vt:lpstr>Test2.6a: servo motor, test6_servo.ino (using timer 1)</vt:lpstr>
      <vt:lpstr>Test2.6b: use PC-python to control servo motor</vt:lpstr>
      <vt:lpstr>Test 2.6c: servo using timer2 to avoid conflict with timer1 https://create.arduino.cc/projecthub/ashraf_minhaj/how-to-use-servotimer2-library-simple-explain-servo-sweep-512fd9</vt:lpstr>
      <vt:lpstr>Tutorial</vt:lpstr>
      <vt:lpstr>Tutorial</vt:lpstr>
      <vt:lpstr>Test2.7: Stepping motor, test7_stepper.ino</vt:lpstr>
      <vt:lpstr>Stepper code</vt:lpstr>
      <vt:lpstr>Tutorial</vt:lpstr>
      <vt:lpstr>Test2.8: LDR Light dependent resistor  test8_LDR_display.ino</vt:lpstr>
      <vt:lpstr>Projects</vt:lpstr>
      <vt:lpstr>Test 2.9 (Real time clock (DS3231) + LCD: share same i2c bus), and serial display</vt:lpstr>
      <vt:lpstr>Test2.10: RFID test10_RFID.ino</vt:lpstr>
      <vt:lpstr>New Infrared code https://github.com/Arduino-IRremote/Arduino-IRremote (solved many IR control problems)</vt:lpstr>
      <vt:lpstr>New Infrared code example Can use NEC and Panasonic code together in one program(library IRremote) https://github.com/Arduino-IRremote/Arduino-IRremote (solved many IR control problems)</vt:lpstr>
      <vt:lpstr> </vt:lpstr>
      <vt:lpstr>Test2.11a: test11_IRremote_relay</vt:lpstr>
      <vt:lpstr>Test2.11a_IRremote_relay.ino (OLD method)</vt:lpstr>
      <vt:lpstr> </vt:lpstr>
      <vt:lpstr>Code: required GitHub - Arduino-IRremote/Arduino-IRremote: Infrared remote library for Arduino: send and receive infrared signals with multiple protocols test11a_IRremote_mechanical_relay</vt:lpstr>
      <vt:lpstr>Code : test11b_IRremote_mechanical_relay //IR control (17-key RC pad from TAOBO), IR-recive pin11, relay pin4  //Protocol=NEC Data=0xFF18E7(32 xxx bits) //17 key ID Rc control, this is arrow_up //Protocol=NEC Data=0xFF4AB5(32 xxx bits) //                       this is arrow_up </vt:lpstr>
      <vt:lpstr>Test 11b_Use one IR controller to control another IR controller </vt:lpstr>
      <vt:lpstr>Test 2.11c: combine IR receiver, keypad for TV box control (//MTVS_controller_by_4x3keypad200708a.ino)</vt:lpstr>
      <vt:lpstr>Test2.11d rc_all1c2.ino 2020.07.16 Combined remote controller</vt:lpstr>
      <vt:lpstr>Test2.12: L298 H-bridge drives 2 Direct Current D.C. motors</vt:lpstr>
      <vt:lpstr>L298 D.C. (direct current) motor driver test12_L298Hbridge.ino</vt:lpstr>
      <vt:lpstr>Test2.13_2-axis Gyroscope test13_MPU6050_DMP6.ino</vt:lpstr>
      <vt:lpstr>How to use MPU6050_DMP6 (IMU) with processing   GY80-master _tested_ok_200831.zip</vt:lpstr>
      <vt:lpstr>SOUNDCIPHE with processing</vt:lpstr>
      <vt:lpstr>Processing templates &amp; 3D graphics</vt:lpstr>
      <vt:lpstr>Test2.14a_self balance robot,  test14_self_bal.ino Video demo: https://www.youtube.com/watch?v=9W5S5nqRegU  </vt:lpstr>
      <vt:lpstr>Test2.14b_self balance robot_code and circuit</vt:lpstr>
      <vt:lpstr>Test2.15_clap_sound_detection</vt:lpstr>
      <vt:lpstr> </vt:lpstr>
      <vt:lpstr>Test2.16 Ultrasonic range sensor</vt:lpstr>
      <vt:lpstr>Test2.16_usound.ino</vt:lpstr>
      <vt:lpstr>Test2.17a IMU GY-801 IMU BMP180 ADXL345 HMC5883L L3G4200D 9-Axis Module test17_gy80_IMU.ino </vt:lpstr>
      <vt:lpstr>Test2.17b Plotting Accelerometer reading of Y-axis</vt:lpstr>
      <vt:lpstr>Test2.18 OLED (SSD 1306, GME12864-13 model) display panel 0.96”  128x32 2-color</vt:lpstr>
      <vt:lpstr>Test2.19 Large LCD 12864 SPI (thru ST7920) size 73mm x 39mm //12864_spi_grahicstest_1a.ino https://github.com/olikraus/U8glib_Arduino //12864_spi_grahicstest_1a.ino</vt:lpstr>
      <vt:lpstr>Test2.19a: keypad circuit 3x4 https://www.ardumotive.com/how-to-use-a-keypad-en.html </vt:lpstr>
      <vt:lpstr>Test2.19a: keypad code</vt:lpstr>
      <vt:lpstr>Test2.19.b keypad circuit 4x4</vt:lpstr>
      <vt:lpstr>Test2.19c TV-box controller</vt:lpstr>
      <vt:lpstr>Test 19d: combine IR receiver, keypad for TV box control</vt:lpstr>
      <vt:lpstr>MTV (My TV super) control  rc_mtv1a.ino (2020.7.15 )</vt:lpstr>
      <vt:lpstr>Test 2.20: sliding camera (To be done)</vt:lpstr>
      <vt:lpstr>Test 2.21 blue tooth connection tutorial (HC-05 Bluetooth ) http://www.electronica60norte.com/mwfls/pdf/newBluetooth.pdf</vt:lpstr>
      <vt:lpstr>Test 2.22 gimbal self stablishing platform</vt:lpstr>
      <vt:lpstr>Test2.23a FM radio using chips</vt:lpstr>
      <vt:lpstr>Test 2.23b FM radio with rda5807</vt:lpstr>
      <vt:lpstr>Test2.23cFM radio with tea5767</vt:lpstr>
      <vt:lpstr>Test 2.24 Metal detector</vt:lpstr>
      <vt:lpstr>Test 2.25 Digital Storage Scope DSO</vt:lpstr>
      <vt:lpstr>Test2.25:PAJ7620 9-gesture sensor  https://www.innovatorsguru.com/paj7620u2-arduino-gesture-sensor/</vt:lpstr>
      <vt:lpstr>Test 2.26: Apds-9960 gesture sensor-  https://learn.sparkfun.com/tutorials/apds-9960-rgb-and-gesture-sensor-hookup-guide/all</vt:lpstr>
      <vt:lpstr>Test2.27a: Joystick https://create.arduino.cc/projecthub/MisterBotBreak/how-to-use-a-joystick-with-serial-monitor-1f04f0  </vt:lpstr>
      <vt:lpstr>Test2.27b: using a joystick to control servo motors https://maker.pro/arduino/tutorial/how-to-control-servo-motors-with-an-arduino-and-joystick</vt:lpstr>
      <vt:lpstr>Test 2.27c1 : Add remote control to a manually switched fan using an IR controls servo (servo jitter problem solved)</vt:lpstr>
      <vt:lpstr>Test 2.27c2 : Upgraded version of 2.27c1 fan control program (fan200708a.ino) updated added line tracker sensor KY-033, the system will automatic reset to 0, before execute a new command</vt:lpstr>
      <vt:lpstr>Test 2.27c3 : IR controls 2 servos (amplifier volume control—not fully tested, may have bug) (servo jitter problem solved)</vt:lpstr>
      <vt:lpstr>Test 2.27c4 : IR controls 1 servo (amplifier volume control) Working version</vt:lpstr>
      <vt:lpstr>Tooth brush timer (230615)</vt:lpstr>
      <vt:lpstr>Tooth brush timer (230615)</vt:lpstr>
      <vt:lpstr>Amplifier rc controller relay interface (Uno, don’t use nano, the servo draws large current , it ,may will damage the small nano)</vt:lpstr>
      <vt:lpstr>Using Wifi based Arduino Uno d1 mini</vt:lpstr>
      <vt:lpstr>Arduino_wifi_test1: Testing Arduino D1, Esp8266 board</vt:lpstr>
      <vt:lpstr>Arduino_wifi_test1: D1 WeMos board wifi. Use web to control LED https://makersportal.com/blog/2019/6/12/wemos-d1-mini-esp8266-arduino-wifi-board </vt:lpstr>
      <vt:lpstr>Arduino_wifi_test2: Arduino D1 esp8266 Read DHT11 sensor, show on webpage (230615) Arduino D1 Pin D5-physical pin  (Note: but in program set Pin 14) Because for Wemos D board pins are not mapped as usual  </vt:lpstr>
      <vt:lpstr>Arduino_wifi_test2: Arduino D1 esp8266 . Test of the esp8266 Board (Arduino D1 board) the code tested ok 230615:  https://www.instructables.com/Quick-Start-to-Nodemcu-ESP8266-on-Arduino-IDE/  </vt:lpstr>
      <vt:lpstr>Arduino D1 esp8266, code  https://microdigisoft.com/dht11-web-server-with-wemos-d1-mini-using-arduino-ide/    </vt:lpstr>
      <vt:lpstr>Dehumidifier control dehumid1d4.ino, (15 July 2020)</vt:lpstr>
      <vt:lpstr>Dehumidifier control with lcd2x16 (working simplified approach) // 2022.3.22b dehumid1d6.ino, </vt:lpstr>
      <vt:lpstr>Test2.28: touch sensor Adafruit MPR121. https://raw.githubusercontent.com/adafruit/Adafruit_MPR121/master/examples/MPR121test/MPR121test.ino </vt:lpstr>
      <vt:lpstr>Test2.29 Pressure sensor MPS20N0040D</vt:lpstr>
      <vt:lpstr>Circuit for MPS20N0040D +opamp http://langster1980.blogspot.com/2014/11/how-to-use-pressure-sensor-with.html https://www.electroschematics.com/pressure-sensor-guide/ </vt:lpstr>
      <vt:lpstr> https://www.faranux.com/product/mps20n0040d-d-sphygmomanometer-pressure-sensor-0-40kpa-dip-6-for-arduino/ </vt:lpstr>
      <vt:lpstr>https://www.electroschematics.com/pressure-sensor-guide/  </vt:lpstr>
      <vt:lpstr>https://forum.hobbycomponents.com/viewtopic.php?t=1524 HX711 MPS20N0040D </vt:lpstr>
      <vt:lpstr>Computer controlled PLARAIL (by Tomy ) using Arduino-Uno Rail mechanical switch is controlled by a small servo motor. Car passing sensor used is the tracking sensor KY033</vt:lpstr>
      <vt:lpstr>Appendix</vt:lpstr>
      <vt:lpstr>Test2.25) Micro-SD CARD write/read Library manager: SD build-IN by Arduino , SparkFun version v.1.2.3 using #include &lt;SPI.h&gt; and #include &lt;SD.h&gt;</vt:lpstr>
      <vt:lpstr>Test program for test.2.25 micro-sdcard write/read Library manager: SD build-IN by Arduino , SparkFun version v.1.2.3 using #include &lt;SPI.h&gt; and #include &lt;SD.h&gt;</vt:lpstr>
      <vt:lpstr>Other advanced topics</vt:lpstr>
      <vt:lpstr>References</vt:lpstr>
      <vt:lpstr>Appendix  RC_table.h</vt:lpstr>
      <vt:lpstr>Raw IR-LED control emitter</vt:lpstr>
      <vt:lpstr>Use of LCD12864 </vt:lpstr>
      <vt:lpstr>LCD12864 demo code</vt:lpstr>
      <vt:lpstr>LCD12864</vt:lpstr>
      <vt:lpstr>https://electropeak.com/learn/interfacing-128x64-graphical-lcd-display-with-arduino/  (graphic demo code)</vt:lpstr>
      <vt:lpstr>LCD12864 ,world time USA/UK/HK time temperature/humidity/RTC demo, day light fix RTC_world_time_230830.ino</vt:lpstr>
      <vt:lpstr>Old_RTC, with button control, HK_UK_USA(day light saving) rtc3b5.lcd128x64 ok, 2022.3.22</vt:lpstr>
      <vt:lpstr>Test1: GY521 (MPU6050) accelerometer-gyroscope https://create.arduino.cc/projecthub/Nicholas_N/how-to-use-the-accelerometer-gyroscope-gy-521-6dfc19 </vt:lpstr>
      <vt:lpstr>Test2: GY521 (MPU6050) accelerometer-gyroscope  https://mschoeffler.com/2017/10/05/tutorial-how-to-use-the-gy-521-module-mpu-6050-breakout-board-with-the-arduino-uno/  </vt:lpstr>
      <vt:lpstr>Auto watering system</vt:lpstr>
      <vt:lpstr>Auto watering system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 Hong Wong (CCO)</dc:creator>
  <cp:lastModifiedBy>Kin Hong Wong (CCO)</cp:lastModifiedBy>
  <cp:revision>6</cp:revision>
  <dcterms:created xsi:type="dcterms:W3CDTF">2023-07-10T04:52:24Z</dcterms:created>
  <dcterms:modified xsi:type="dcterms:W3CDTF">2023-12-05T10:48:06Z</dcterms:modified>
</cp:coreProperties>
</file>