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57" r:id="rId3"/>
    <p:sldId id="279" r:id="rId4"/>
    <p:sldId id="282" r:id="rId5"/>
    <p:sldId id="283" r:id="rId6"/>
    <p:sldId id="281" r:id="rId7"/>
    <p:sldId id="284" r:id="rId8"/>
    <p:sldId id="285" r:id="rId9"/>
    <p:sldId id="28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7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0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1D5E4-4A51-4360-AC5A-DA2EDA5888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E7380-4D57-403F-A256-525F7FED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7380-4D57-403F-A256-525F7FEDD3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5A8EC-AA31-4806-BE38-CB2C6A5FCDA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3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F459-3296-4F65-9911-345C26328648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3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E24-61E5-48B2-9F60-2641AB4E4403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BD04-B057-476D-BB23-6EA256BC2AA3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E74-AA07-48CE-AE56-4DD39AB359D0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7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69A3-1A92-4A9C-8A92-5C5DF3A66089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85AB-B959-4567-8EB0-ADB132EBB751}" type="datetime1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C501-707B-42BA-8815-A3420D5F1010}" type="datetime1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4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82A-1D1C-4F64-9A5E-53D26FC79C57}" type="datetime1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9403-A407-455A-8748-9FFA92DB0206}" type="datetime1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6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2E10-52A8-4C90-80CB-6C4A29F648DF}" type="datetime1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4D8E-1DF5-4AFF-9312-AD0EA1CA7D60}" type="datetime1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A122-7A50-4BD2-B2D7-451B63C18C59}" type="datetime1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Stem1: Introduction to Arduino v.0.a (230522a)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B88C-30B4-492C-BC71-17245E2F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rduino.cc/en/Main/Softwa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reference/en/language/functions/digital-io/digitalread/" TargetMode="External"/><Relationship Id="rId2" Type="http://schemas.openxmlformats.org/officeDocument/2006/relationships/hyperlink" Target="https://www.arduino.cc/en/Reference/DigitalRe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arduino.cc/reference/en/language/functions/analog-io/analogwrite/" TargetMode="External"/><Relationship Id="rId4" Type="http://schemas.openxmlformats.org/officeDocument/2006/relationships/hyperlink" Target="https://www.arduino.cc/en/Reference/AnalogRea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Reference/DigitalRe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Main/Softwa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um.arduino.cc/t/pdf-version-of-the-project-book/99950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en/Referenc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M3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.arduino.cc/t/pdf-version-of-the-project-book/9995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softwar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Arduino</a:t>
            </a:r>
            <a:br>
              <a:rPr lang="en-US" dirty="0"/>
            </a:br>
            <a:r>
              <a:rPr lang="en-US" dirty="0"/>
              <a:t>Integrated Development system (IDE)  and Software development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KH Wong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20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Arduino UNO</a:t>
            </a:r>
            <a:endParaRPr lang="en-GB"/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619125" y="1387475"/>
            <a:ext cx="4763801" cy="43513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/>
              <a:t>Microcontroller is based on ATmega328</a:t>
            </a:r>
          </a:p>
          <a:p>
            <a:pPr lvl="1" eaLnBrk="1" hangingPunct="1"/>
            <a:r>
              <a:rPr lang="en-US" sz="1800" dirty="0">
                <a:hlinkClick r:id="rId2"/>
              </a:rPr>
              <a:t>If needed , download Arduino </a:t>
            </a:r>
            <a:r>
              <a:rPr lang="en-US" sz="1800" u="sng" dirty="0">
                <a:hlinkClick r:id="rId2"/>
              </a:rPr>
              <a:t>I</a:t>
            </a:r>
            <a:r>
              <a:rPr lang="en-US" sz="1800" dirty="0">
                <a:hlinkClick r:id="rId2"/>
              </a:rPr>
              <a:t>ntegrated </a:t>
            </a:r>
            <a:r>
              <a:rPr lang="en-US" sz="1800" u="sng" dirty="0">
                <a:hlinkClick r:id="rId2"/>
              </a:rPr>
              <a:t>D</a:t>
            </a:r>
            <a:r>
              <a:rPr lang="en-US" sz="1800" dirty="0">
                <a:hlinkClick r:id="rId2"/>
              </a:rPr>
              <a:t>evelopment Environment IDE http://arduino.cc/en/Main/Software#toc1</a:t>
            </a:r>
            <a:endParaRPr lang="en-US" sz="1800" dirty="0"/>
          </a:p>
          <a:p>
            <a:pPr eaLnBrk="1" hangingPunct="1"/>
            <a:r>
              <a:rPr lang="en-US" dirty="0"/>
              <a:t>14 digital input/output (I/O) pins plus </a:t>
            </a:r>
          </a:p>
          <a:p>
            <a:pPr eaLnBrk="1" hangingPunct="1"/>
            <a:r>
              <a:rPr lang="en-US" dirty="0"/>
              <a:t>6 analog input pins (these pins can also be programmed to be digital I/O pins)</a:t>
            </a:r>
          </a:p>
          <a:p>
            <a:pPr eaLnBrk="1" hangingPunct="1"/>
            <a:r>
              <a:rPr lang="en-US" dirty="0"/>
              <a:t>A 16 MHz ceramic resonator</a:t>
            </a:r>
          </a:p>
          <a:p>
            <a:pPr eaLnBrk="1" hangingPunct="1"/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FE5AC-3BBC-48E1-B8C9-C09025FCC2FD}" type="slidenum">
              <a:rPr lang="en-GB"/>
              <a:pPr>
                <a:defRPr/>
              </a:pPr>
              <a:t>10</a:t>
            </a:fld>
            <a:endParaRPr lang="en-GB"/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9125" y="2089282"/>
            <a:ext cx="2454869" cy="17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20883" y="4047802"/>
            <a:ext cx="33320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A0-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A5</a:t>
            </a:r>
          </a:p>
          <a:p>
            <a:r>
              <a:rPr lang="en-US" dirty="0"/>
              <a:t>6 Analog inputs, they can also be used as digital I/O pins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2926" y="1337949"/>
            <a:ext cx="33906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14 digital input/output (I/O) pins</a:t>
            </a:r>
          </a:p>
          <a:p>
            <a:r>
              <a:rPr lang="en-US" dirty="0"/>
              <a:t>        13,12,… ………2,1,0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505114" y="3770836"/>
            <a:ext cx="7033" cy="217701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6560" y="1984280"/>
            <a:ext cx="0" cy="210005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0400" y="4419601"/>
            <a:ext cx="2520484" cy="304799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42954" y="1984280"/>
            <a:ext cx="596171" cy="1511956"/>
          </a:xfrm>
          <a:prstGeom prst="straightConnector1">
            <a:avLst/>
          </a:prstGeom>
          <a:ln w="5715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6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CA69DC-1110-9D24-36F4-29E1E88B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30" y="1738313"/>
            <a:ext cx="4534648" cy="3854451"/>
          </a:xfrm>
          <a:prstGeom prst="rect">
            <a:avLst/>
          </a:prstGeom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8305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Start to use the Arduino. This I is IDE1. IDE2 may looks slightly different but similar </a:t>
            </a:r>
            <a:r>
              <a:rPr lang="en-US" sz="2400" dirty="0" err="1"/>
              <a:t>fucntion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19458" name="Content Placeholder 18"/>
          <p:cNvSpPr>
            <a:spLocks noGrp="1"/>
          </p:cNvSpPr>
          <p:nvPr>
            <p:ph idx="1"/>
          </p:nvPr>
        </p:nvSpPr>
        <p:spPr>
          <a:xfrm>
            <a:off x="628650" y="1825625"/>
            <a:ext cx="3638550" cy="43513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/>
              <a:t>To start Arduino IDE, click </a:t>
            </a:r>
            <a:r>
              <a:rPr lang="en-US" i="1" dirty="0"/>
              <a:t>Start Menu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i="1" dirty="0"/>
              <a:t>ll Programs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/>
              <a:t>Arduino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Make sure the board model (Arduino Uno) and connected port (depends on your PC) are correct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823C7-F10A-40A6-B155-7E144B3A633C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721780" y="5437188"/>
            <a:ext cx="612775" cy="16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Arrow Connector 13"/>
          <p:cNvCxnSpPr>
            <a:stCxn id="19464" idx="3"/>
          </p:cNvCxnSpPr>
          <p:nvPr/>
        </p:nvCxnSpPr>
        <p:spPr>
          <a:xfrm flipV="1">
            <a:off x="6783567" y="5602288"/>
            <a:ext cx="938213" cy="3032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4911905" y="5719763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Your board Model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164692" y="5611813"/>
            <a:ext cx="274638" cy="209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7075667" y="5710238"/>
            <a:ext cx="200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The port that your board connected to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39330" y="5437188"/>
            <a:ext cx="285750" cy="165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79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Select Board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388D5-4056-45D6-B506-73B7B20ACA66}" type="slidenum">
              <a:rPr lang="en-GB"/>
              <a:pPr>
                <a:defRPr/>
              </a:pPr>
              <a:t>12</a:t>
            </a:fld>
            <a:endParaRPr lang="en-GB"/>
          </a:p>
        </p:txBody>
      </p:sp>
      <p:pic>
        <p:nvPicPr>
          <p:cNvPr id="20484" name="Picture 9"/>
          <p:cNvPicPr>
            <a:picLocks noChangeAspect="1"/>
          </p:cNvPicPr>
          <p:nvPr/>
        </p:nvPicPr>
        <p:blipFill>
          <a:blip r:embed="rId2"/>
          <a:srcRect l="-407" r="407" b="32870"/>
          <a:stretch>
            <a:fillRect/>
          </a:stretch>
        </p:blipFill>
        <p:spPr bwMode="auto">
          <a:xfrm>
            <a:off x="1246188" y="1263650"/>
            <a:ext cx="666591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6278563" y="2179638"/>
            <a:ext cx="223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Select a correct board</a:t>
            </a:r>
            <a:endParaRPr lang="en-GB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59450" y="2549525"/>
            <a:ext cx="560388" cy="319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7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Select Port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51EC6-9837-42E8-BA82-4E6C71EE8076}" type="slidenum">
              <a:rPr lang="en-GB"/>
              <a:pPr>
                <a:defRPr/>
              </a:pPr>
              <a:t>13</a:t>
            </a:fld>
            <a:endParaRPr lang="en-GB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/>
          <a:srcRect b="17432"/>
          <a:stretch>
            <a:fillRect/>
          </a:stretch>
        </p:blipFill>
        <p:spPr bwMode="auto">
          <a:xfrm>
            <a:off x="2200275" y="1295400"/>
            <a:ext cx="49149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011988" y="2630488"/>
            <a:ext cx="2132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Select a correct port.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The actual number depends on your system.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92850" y="2878931"/>
            <a:ext cx="822325" cy="440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76500" y="4121854"/>
            <a:ext cx="41910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Find Port Number on Windows</a:t>
            </a:r>
          </a:p>
          <a:p>
            <a:r>
              <a:rPr lang="en-US" dirty="0"/>
              <a:t>Open WIN10-Device Manager, and expand the Ports (COM &amp; LPT) list. Note the number on the USB Serial Port.</a:t>
            </a:r>
          </a:p>
          <a:p>
            <a:r>
              <a:rPr lang="en-US" dirty="0"/>
              <a:t>Unplug-and </a:t>
            </a:r>
            <a:r>
              <a:rPr lang="en-US" dirty="0" err="1"/>
              <a:t>pulg</a:t>
            </a:r>
            <a:r>
              <a:rPr lang="en-US" dirty="0"/>
              <a:t> the USB cable connected to the Arduino board will see the port displayed</a:t>
            </a:r>
          </a:p>
        </p:txBody>
      </p:sp>
    </p:spTree>
    <p:extLst>
      <p:ext uri="{BB962C8B-B14F-4D97-AF65-F5344CB8AC3E}">
        <p14:creationId xmlns:p14="http://schemas.microsoft.com/office/powerpoint/2010/main" val="420111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0" y="1219200"/>
            <a:ext cx="41370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89289" y="18444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Arduino IDE (integrated development environment 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E1CC6-9149-4CF3-A1D2-9761E73F995F}" type="slidenum">
              <a:rPr lang="en-GB"/>
              <a:pPr>
                <a:defRPr/>
              </a:pPr>
              <a:t>14</a:t>
            </a:fld>
            <a:endParaRPr lang="en-GB"/>
          </a:p>
        </p:txBody>
      </p:sp>
      <p:grpSp>
        <p:nvGrpSpPr>
          <p:cNvPr id="22533" name="Group 16"/>
          <p:cNvGrpSpPr>
            <a:grpSpLocks/>
          </p:cNvGrpSpPr>
          <p:nvPr/>
        </p:nvGrpSpPr>
        <p:grpSpPr bwMode="auto">
          <a:xfrm>
            <a:off x="1563688" y="1601788"/>
            <a:ext cx="4911725" cy="369887"/>
            <a:chOff x="1576843" y="1652589"/>
            <a:chExt cx="4910741" cy="369332"/>
          </a:xfrm>
        </p:grpSpPr>
        <p:sp>
          <p:nvSpPr>
            <p:cNvPr id="9" name="Rectangle 8"/>
            <p:cNvSpPr/>
            <p:nvPr/>
          </p:nvSpPr>
          <p:spPr>
            <a:xfrm>
              <a:off x="2537088" y="1692216"/>
              <a:ext cx="3950496" cy="2456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44" name="TextBox 9"/>
            <p:cNvSpPr txBox="1">
              <a:spLocks noChangeArrowheads="1"/>
            </p:cNvSpPr>
            <p:nvPr/>
          </p:nvSpPr>
          <p:spPr bwMode="auto">
            <a:xfrm>
              <a:off x="1576843" y="1652589"/>
              <a:ext cx="959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Tool Bar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2654300" y="2273300"/>
            <a:ext cx="3695700" cy="2667000"/>
            <a:chOff x="2654300" y="2273300"/>
            <a:chExt cx="3695700" cy="2667000"/>
          </a:xfrm>
        </p:grpSpPr>
        <p:sp>
          <p:nvSpPr>
            <p:cNvPr id="11" name="Rectangle 10"/>
            <p:cNvSpPr/>
            <p:nvPr/>
          </p:nvSpPr>
          <p:spPr>
            <a:xfrm>
              <a:off x="2654300" y="2273300"/>
              <a:ext cx="3695700" cy="2667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42" name="TextBox 11"/>
            <p:cNvSpPr txBox="1">
              <a:spLocks noChangeArrowheads="1"/>
            </p:cNvSpPr>
            <p:nvPr/>
          </p:nvSpPr>
          <p:spPr bwMode="auto">
            <a:xfrm>
              <a:off x="2800627" y="3145135"/>
              <a:ext cx="34640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This programming Area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is called “Sketch”.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  <a:p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The program code are placed here.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2535" name="Group 18"/>
          <p:cNvGrpSpPr>
            <a:grpSpLocks/>
          </p:cNvGrpSpPr>
          <p:nvPr/>
        </p:nvGrpSpPr>
        <p:grpSpPr bwMode="auto">
          <a:xfrm>
            <a:off x="2620963" y="5080000"/>
            <a:ext cx="3854450" cy="338138"/>
            <a:chOff x="2603500" y="5046423"/>
            <a:chExt cx="3854450" cy="338554"/>
          </a:xfrm>
        </p:grpSpPr>
        <p:sp>
          <p:nvSpPr>
            <p:cNvPr id="22539" name="TextBox 13"/>
            <p:cNvSpPr txBox="1">
              <a:spLocks noChangeArrowheads="1"/>
            </p:cNvSpPr>
            <p:nvPr/>
          </p:nvSpPr>
          <p:spPr bwMode="auto">
            <a:xfrm>
              <a:off x="2603500" y="5046423"/>
              <a:ext cx="1504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Status Message</a:t>
              </a:r>
              <a:endParaRPr lang="en-GB" sz="16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1600" y="5102054"/>
              <a:ext cx="3816350" cy="2272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2536" name="Group 19"/>
          <p:cNvGrpSpPr>
            <a:grpSpLocks/>
          </p:cNvGrpSpPr>
          <p:nvPr/>
        </p:nvGrpSpPr>
        <p:grpSpPr bwMode="auto">
          <a:xfrm>
            <a:off x="2654300" y="5426075"/>
            <a:ext cx="3821113" cy="482600"/>
            <a:chOff x="2654300" y="5426333"/>
            <a:chExt cx="3803650" cy="482600"/>
          </a:xfrm>
        </p:grpSpPr>
        <p:sp>
          <p:nvSpPr>
            <p:cNvPr id="13" name="Rectangle 12"/>
            <p:cNvSpPr/>
            <p:nvPr/>
          </p:nvSpPr>
          <p:spPr>
            <a:xfrm>
              <a:off x="2654300" y="5426333"/>
              <a:ext cx="3803650" cy="482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538" name="TextBox 15"/>
            <p:cNvSpPr txBox="1">
              <a:spLocks noChangeArrowheads="1"/>
            </p:cNvSpPr>
            <p:nvPr/>
          </p:nvSpPr>
          <p:spPr bwMode="auto">
            <a:xfrm>
              <a:off x="3197228" y="5482967"/>
              <a:ext cx="2717795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Messages from the system</a:t>
              </a:r>
              <a:endParaRPr lang="en-GB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92471" y="1510010"/>
            <a:ext cx="2079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Serial monitor,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Can use this to issue commands to the board, and read outputs from the board.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50000" y="1641475"/>
            <a:ext cx="642471" cy="145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95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Toolbar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Verify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Checks code for errors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Upload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Compiles and uploads code to the Arduino I/O board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New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Creates a new sketch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Open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Open sketch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Save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Save sketch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Serial Monitor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Display serial data being sent from the Arduino board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11B86-5AF1-4BD6-B5F4-85C4A4F06F4C}" type="slidenum">
              <a:rPr lang="en-GB"/>
              <a:pPr>
                <a:defRPr/>
              </a:pPr>
              <a:t>15</a:t>
            </a:fld>
            <a:endParaRPr lang="en-GB"/>
          </a:p>
        </p:txBody>
      </p:sp>
      <p:pic>
        <p:nvPicPr>
          <p:cNvPr id="2355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913" y="3205163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913" y="3890963"/>
            <a:ext cx="3254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913" y="4584700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2763" y="5318125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5038" y="2487613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5038" y="18002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5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Arduino Code</a:t>
            </a:r>
            <a:endParaRPr lang="en-GB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/>
              <a:t>To run a program in Arduino, your sketch should contain two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3655-2209-4BDB-BD93-7FFE636DC9DE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28650" y="2665413"/>
            <a:ext cx="81867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initialization of variables, pin modes, libraries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run once after each power up or reset  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>
              <a:latin typeface="Courier New" pitchFamily="49" charset="0"/>
              <a:cs typeface="Courier New" pitchFamily="49" charset="0"/>
            </a:endParaRPr>
          </a:p>
          <a:p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loops the content consecutively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// allowing the program to change and respond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8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6B79516-A605-11D1-9663-E88CF6B38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87" y="233326"/>
            <a:ext cx="3002522" cy="1191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03EF9-0F9E-7442-235D-3D832D1E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51" y="51879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Simple experiment</a:t>
            </a:r>
            <a:br>
              <a:rPr lang="en-US" sz="1800" dirty="0"/>
            </a:br>
            <a:r>
              <a:rPr lang="en-US" sz="1800" dirty="0"/>
              <a:t>Try in the main </a:t>
            </a:r>
            <a:r>
              <a:rPr lang="en-US" sz="1800" dirty="0" err="1"/>
              <a:t>Arudino</a:t>
            </a:r>
            <a:r>
              <a:rPr lang="en-US" sz="1800" dirty="0"/>
              <a:t> IDE window: </a:t>
            </a:r>
            <a:br>
              <a:rPr lang="en-US" sz="1800" dirty="0"/>
            </a:br>
            <a:r>
              <a:rPr lang="en-US" sz="1800" dirty="0"/>
              <a:t>Step1: Click </a:t>
            </a:r>
            <a:r>
              <a:rPr lang="en-US" sz="1800" dirty="0">
                <a:solidFill>
                  <a:srgbClr val="FF0000"/>
                </a:solidFill>
              </a:rPr>
              <a:t>File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Examples 01. basics  Blink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Step2: Click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Sketch</a:t>
            </a:r>
            <a:r>
              <a:rPr lang="en-US" sz="1800" dirty="0">
                <a:sym typeface="Wingdings" panose="05000000000000000000" pitchFamily="2" charset="2"/>
              </a:rPr>
              <a:t>  upload (will run automatically)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            or Click on the tick will has the effect</a:t>
            </a:r>
            <a:br>
              <a:rPr lang="en-US" sz="1800" dirty="0">
                <a:sym typeface="Wingdings" panose="05000000000000000000" pitchFamily="2" charset="2"/>
              </a:rPr>
            </a:br>
            <a:br>
              <a:rPr lang="en-US" sz="1800" dirty="0">
                <a:sym typeface="Wingdings" panose="05000000000000000000" pitchFamily="2" charset="2"/>
              </a:rPr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3FCA-282B-F7B0-8DA5-F74E8271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51" y="895068"/>
            <a:ext cx="7315200" cy="5962932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sym typeface="Wingdings" panose="05000000000000000000" pitchFamily="2" charset="2"/>
              </a:rPr>
              <a:t> </a:t>
            </a:r>
          </a:p>
          <a:p>
            <a:endParaRPr lang="en-US" sz="7200" dirty="0">
              <a:sym typeface="Wingdings" panose="05000000000000000000" pitchFamily="2" charset="2"/>
            </a:endParaRPr>
          </a:p>
          <a:p>
            <a:endParaRPr lang="en-US" sz="7200" dirty="0">
              <a:sym typeface="Wingdings" panose="05000000000000000000" pitchFamily="2" charset="2"/>
            </a:endParaRPr>
          </a:p>
          <a:p>
            <a:endParaRPr lang="en-US" sz="7200" dirty="0">
              <a:sym typeface="Wingdings" panose="05000000000000000000" pitchFamily="2" charset="2"/>
            </a:endParaRPr>
          </a:p>
          <a:p>
            <a:endParaRPr lang="en-US" sz="7200" dirty="0">
              <a:sym typeface="Wingdings" panose="05000000000000000000" pitchFamily="2" charset="2"/>
            </a:endParaRPr>
          </a:p>
          <a:p>
            <a:endParaRPr lang="en-US" sz="7200" dirty="0">
              <a:sym typeface="Wingdings" panose="05000000000000000000" pitchFamily="2" charset="2"/>
            </a:endParaRPr>
          </a:p>
          <a:p>
            <a:r>
              <a:rPr lang="en-US" sz="72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the setup function runs once when you press reset or power the board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72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initialize digital pin LED_BUILTIN as an output.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72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LED_BUILTIN, OUTPUT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sz="72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the loop function runs over and over again forever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72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72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LED_BUILTIN, HIGH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72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// turn the LED on (HIGH is the voltage level)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72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72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72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            // wait for a second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72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LED_BUILTIN, LOW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72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// turn the LED off by making the voltage LOW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72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72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72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72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            // wait for a second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72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72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C2D3A-C6C7-B845-1918-E9A5DAD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ECED2-52BF-758F-1AC0-18374F9B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7BA017-D31B-4A02-E5DC-3DD766E1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85" y="1511348"/>
            <a:ext cx="4392032" cy="1690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3DCD32-2DF4-52C4-43D5-CDFE13FEEDF8}"/>
              </a:ext>
            </a:extLst>
          </p:cNvPr>
          <p:cNvSpPr txBox="1"/>
          <p:nvPr/>
        </p:nvSpPr>
        <p:spPr>
          <a:xfrm>
            <a:off x="488016" y="1547239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program code (The LED on the Arduino -Uno board will blink)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A728B3-B33D-9E99-9278-D621F227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5682"/>
            <a:ext cx="3002522" cy="119195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46A447A-3386-29D6-BEE5-8F0AE78F9E1A}"/>
              </a:ext>
            </a:extLst>
          </p:cNvPr>
          <p:cNvSpPr/>
          <p:nvPr/>
        </p:nvSpPr>
        <p:spPr>
          <a:xfrm>
            <a:off x="5638800" y="5334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AF8D5A-0706-D492-A977-76F3CD7B8E9B}"/>
              </a:ext>
            </a:extLst>
          </p:cNvPr>
          <p:cNvSpPr/>
          <p:nvPr/>
        </p:nvSpPr>
        <p:spPr>
          <a:xfrm>
            <a:off x="6467068" y="439410"/>
            <a:ext cx="695732" cy="474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41B487-6020-121F-55F3-F40E07BF6A7F}"/>
              </a:ext>
            </a:extLst>
          </p:cNvPr>
          <p:cNvSpPr/>
          <p:nvPr/>
        </p:nvSpPr>
        <p:spPr>
          <a:xfrm>
            <a:off x="6245317" y="838200"/>
            <a:ext cx="514494" cy="474989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6560-5064-EF58-B73E-725DE0CBA82E}"/>
              </a:ext>
            </a:extLst>
          </p:cNvPr>
          <p:cNvSpPr txBox="1"/>
          <p:nvPr/>
        </p:nvSpPr>
        <p:spPr>
          <a:xfrm>
            <a:off x="4928309" y="2633016"/>
            <a:ext cx="977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0BC2D-8801-2DBD-6A9E-BEEA0DD4AD9B}"/>
              </a:ext>
            </a:extLst>
          </p:cNvPr>
          <p:cNvSpPr txBox="1"/>
          <p:nvPr/>
        </p:nvSpPr>
        <p:spPr>
          <a:xfrm>
            <a:off x="6553200" y="1614865"/>
            <a:ext cx="9845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01Basics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1CB8B-AD84-F8CD-0D74-28240BB31EEF}"/>
              </a:ext>
            </a:extLst>
          </p:cNvPr>
          <p:cNvSpPr txBox="1"/>
          <p:nvPr/>
        </p:nvSpPr>
        <p:spPr>
          <a:xfrm>
            <a:off x="8069685" y="2004574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Blink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B61F9C-FC24-621C-0E53-F4530BEBA1F5}"/>
              </a:ext>
            </a:extLst>
          </p:cNvPr>
          <p:cNvSpPr txBox="1"/>
          <p:nvPr/>
        </p:nvSpPr>
        <p:spPr>
          <a:xfrm>
            <a:off x="4034636" y="1645687"/>
            <a:ext cx="5116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38269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Basic software functions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HK" sz="2800" dirty="0"/>
              <a:t>Hardware related</a:t>
            </a:r>
          </a:p>
          <a:p>
            <a:pPr lvl="1"/>
            <a:r>
              <a:rPr lang="en-US" altLang="zh-HK" sz="2400" dirty="0" err="1"/>
              <a:t>pinMode</a:t>
            </a:r>
            <a:r>
              <a:rPr lang="en-US" altLang="zh-HK" sz="2400" dirty="0"/>
              <a:t>(), 	setup the functions of hardware pins</a:t>
            </a:r>
          </a:p>
          <a:p>
            <a:pPr lvl="1"/>
            <a:r>
              <a:rPr lang="en-US" sz="2400" dirty="0" err="1">
                <a:hlinkClick r:id="rId2"/>
              </a:rPr>
              <a:t>digitalWrite</a:t>
            </a:r>
            <a:r>
              <a:rPr lang="en-US" sz="2400" dirty="0">
                <a:hlinkClick r:id="rId2"/>
              </a:rPr>
              <a:t>() </a:t>
            </a:r>
            <a:r>
              <a:rPr lang="en-US" sz="2400" dirty="0"/>
              <a:t>,</a:t>
            </a:r>
            <a:r>
              <a:rPr lang="en-US" altLang="zh-HK" sz="2400" dirty="0"/>
              <a:t>	set a pin to a digital level : either HIGH or LOW</a:t>
            </a:r>
          </a:p>
          <a:p>
            <a:pPr lvl="1"/>
            <a:r>
              <a:rPr lang="en-US" sz="2400" dirty="0" err="1">
                <a:hlinkClick r:id="rId3"/>
              </a:rPr>
              <a:t>Digitalread</a:t>
            </a:r>
            <a:r>
              <a:rPr lang="en-US" sz="2400" dirty="0">
                <a:hlinkClick r:id="rId3"/>
              </a:rPr>
              <a:t>()</a:t>
            </a:r>
            <a:r>
              <a:rPr lang="en-US" sz="2400" dirty="0"/>
              <a:t>,</a:t>
            </a:r>
            <a:r>
              <a:rPr lang="en-US" altLang="zh-HK" sz="2400" dirty="0"/>
              <a:t> 	read the digital level of a pin: either HIGH or LOW</a:t>
            </a:r>
          </a:p>
          <a:p>
            <a:pPr lvl="1"/>
            <a:r>
              <a:rPr lang="en-US" altLang="zh-HK" sz="2400" dirty="0"/>
              <a:t>delay()</a:t>
            </a:r>
          </a:p>
          <a:p>
            <a:r>
              <a:rPr lang="en-US" altLang="zh-HK" sz="2800" dirty="0"/>
              <a:t>Software related </a:t>
            </a:r>
          </a:p>
          <a:p>
            <a:pPr lvl="1"/>
            <a:r>
              <a:rPr lang="en-US" altLang="zh-HK" sz="2400" dirty="0"/>
              <a:t>If-then-else</a:t>
            </a:r>
          </a:p>
          <a:p>
            <a:pPr lvl="1"/>
            <a:r>
              <a:rPr lang="en-US" altLang="zh-HK" sz="2400" dirty="0"/>
              <a:t>For</a:t>
            </a:r>
          </a:p>
          <a:p>
            <a:pPr lvl="1"/>
            <a:r>
              <a:rPr lang="en-US" altLang="zh-HK" sz="2400" dirty="0"/>
              <a:t>Switch-case</a:t>
            </a:r>
          </a:p>
          <a:p>
            <a:r>
              <a:rPr lang="en-US" altLang="zh-HK" sz="2800" dirty="0"/>
              <a:t>Additional useful functions: Analog read/write</a:t>
            </a:r>
          </a:p>
          <a:p>
            <a:pPr lvl="1"/>
            <a:r>
              <a:rPr lang="en-US" sz="2400" dirty="0" err="1">
                <a:hlinkClick r:id="rId4"/>
              </a:rPr>
              <a:t>analogRead</a:t>
            </a:r>
            <a:r>
              <a:rPr lang="en-US" sz="2400" dirty="0">
                <a:hlinkClick r:id="rId4"/>
              </a:rPr>
              <a:t>()</a:t>
            </a:r>
            <a:r>
              <a:rPr lang="en-US" altLang="zh-HK" sz="2000" dirty="0"/>
              <a:t> , read the level of </a:t>
            </a:r>
            <a:r>
              <a:rPr lang="en-US" sz="2000" dirty="0"/>
              <a:t>an analog pin (any one of A0-A5), data value is from 0 to 1024 (equivalent to 0 - 5V)</a:t>
            </a:r>
            <a:endParaRPr lang="en-US" altLang="zh-HK" sz="2000" dirty="0"/>
          </a:p>
          <a:p>
            <a:pPr lvl="1"/>
            <a:r>
              <a:rPr lang="en-US" sz="2200" dirty="0" err="1">
                <a:hlinkClick r:id="rId5"/>
              </a:rPr>
              <a:t>analogWrite</a:t>
            </a:r>
            <a:r>
              <a:rPr lang="en-US" sz="2200" dirty="0"/>
              <a:t>(), set an analog pin (any one of A0-A5) to 0-5V</a:t>
            </a:r>
            <a:endParaRPr lang="en-US" altLang="zh-HK" sz="2200" dirty="0"/>
          </a:p>
          <a:p>
            <a:pPr lvl="1"/>
            <a:endParaRPr lang="en-US" altLang="zh-HK" sz="2000" dirty="0"/>
          </a:p>
          <a:p>
            <a:pPr lvl="1"/>
            <a:endParaRPr lang="en-US" altLang="zh-HK" sz="2400" dirty="0"/>
          </a:p>
          <a:p>
            <a:endParaRPr lang="en-US" altLang="zh-HK" sz="2800" dirty="0"/>
          </a:p>
          <a:p>
            <a:endParaRPr lang="zh-HK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4906" y="3124200"/>
            <a:ext cx="2206365" cy="155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9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System setup procedures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(Step 1) Setup the direction of the pins: </a:t>
            </a:r>
          </a:p>
          <a:p>
            <a:pPr lvl="1"/>
            <a:r>
              <a:rPr lang="en-US" altLang="zh-HK" dirty="0"/>
              <a:t>using </a:t>
            </a:r>
            <a:r>
              <a:rPr lang="en-US" altLang="zh-HK" dirty="0" err="1"/>
              <a:t>pinMode</a:t>
            </a:r>
            <a:r>
              <a:rPr lang="en-US" altLang="zh-HK" dirty="0"/>
              <a:t>(), </a:t>
            </a:r>
          </a:p>
          <a:p>
            <a:r>
              <a:rPr lang="en-US" altLang="zh-HK" dirty="0"/>
              <a:t>(Step 2) Then you can set a pin to : HIGH or LOW </a:t>
            </a:r>
          </a:p>
          <a:p>
            <a:pPr lvl="1"/>
            <a:r>
              <a:rPr lang="en-US" altLang="zh-HK" dirty="0"/>
              <a:t>(Step 2a) </a:t>
            </a:r>
            <a:r>
              <a:rPr lang="en-US" dirty="0" err="1">
                <a:hlinkClick r:id="rId2"/>
              </a:rPr>
              <a:t>digitalWrite</a:t>
            </a:r>
            <a:r>
              <a:rPr lang="en-US" dirty="0">
                <a:hlinkClick r:id="rId2"/>
              </a:rPr>
              <a:t>() </a:t>
            </a:r>
            <a:r>
              <a:rPr lang="en-US" altLang="zh-HK" dirty="0"/>
              <a:t>//set pin to : HIGH ‘1’ or LOW ‘0’</a:t>
            </a:r>
          </a:p>
          <a:p>
            <a:pPr lvl="1"/>
            <a:r>
              <a:rPr lang="en-US" altLang="zh-HK" dirty="0"/>
              <a:t>or</a:t>
            </a:r>
          </a:p>
          <a:p>
            <a:pPr lvl="1"/>
            <a:r>
              <a:rPr lang="en-US" altLang="zh-HK" dirty="0"/>
              <a:t>(step 2b) </a:t>
            </a:r>
            <a:r>
              <a:rPr lang="en-US" altLang="zh-HK" dirty="0" err="1"/>
              <a:t>digitalRead</a:t>
            </a:r>
            <a:r>
              <a:rPr lang="en-US" altLang="zh-HK" dirty="0"/>
              <a:t>(), //read state of pin: HIGH ‘1’ or LOW ‘0’ </a:t>
            </a:r>
          </a:p>
          <a:p>
            <a:pPr marL="457200" lvl="1" indent="0">
              <a:buNone/>
            </a:pP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2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 to Arduino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Arduino is a computation tool for sensing and controlling signals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It is more convenient and cost effective than using  a personal computer PC.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It's an open-source system in terms of hardware and software.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You can download the Integrated Development Environment (IDE) for your own OS from </a:t>
            </a:r>
            <a:r>
              <a:rPr lang="en-US" u="sng" dirty="0">
                <a:hlinkClick r:id="rId3"/>
              </a:rPr>
              <a:t>http://arduino.cc/en/Main/Software</a:t>
            </a:r>
            <a:endParaRPr lang="en-US" u="sng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Follow the instruction to install the IDE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Useful Reference: </a:t>
            </a:r>
            <a:r>
              <a:rPr lang="en-US" dirty="0">
                <a:hlinkClick r:id="rId4"/>
              </a:rPr>
              <a:t>https://forum.arduino.cc/t/pdf-version-of-the-project-book/999501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AFD59-619E-406A-BD83-C402251A9D48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55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Basic Function (step1) – </a:t>
            </a:r>
            <a:r>
              <a:rPr lang="en-US" sz="4000" dirty="0" err="1"/>
              <a:t>pinMode</a:t>
            </a:r>
            <a:r>
              <a:rPr lang="en-US" sz="4000" dirty="0"/>
              <a:t>()</a:t>
            </a:r>
            <a:endParaRPr lang="en-GB" sz="4000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55466" y="1447583"/>
            <a:ext cx="8466113" cy="464841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err="1"/>
              <a:t>pinMode</a:t>
            </a:r>
            <a:r>
              <a:rPr lang="en-US" dirty="0"/>
              <a:t>() is used to configure the specified pin to behave either as an </a:t>
            </a:r>
            <a:r>
              <a:rPr lang="en-US" u="sng" dirty="0"/>
              <a:t>input</a:t>
            </a:r>
            <a:r>
              <a:rPr lang="en-US" dirty="0"/>
              <a:t> or </a:t>
            </a:r>
            <a:r>
              <a:rPr lang="en-US" u="sng" dirty="0"/>
              <a:t>output</a:t>
            </a:r>
            <a:r>
              <a:rPr lang="en-US" dirty="0"/>
              <a:t>, or </a:t>
            </a:r>
            <a:r>
              <a:rPr lang="en-US" u="sng" dirty="0" err="1"/>
              <a:t>input_pullup</a:t>
            </a:r>
            <a:endParaRPr lang="en-US" u="sng" dirty="0"/>
          </a:p>
          <a:p>
            <a:pPr eaLnBrk="1" hangingPunct="1"/>
            <a:r>
              <a:rPr lang="en-US" dirty="0"/>
              <a:t>Syntax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i="1" dirty="0"/>
          </a:p>
          <a:p>
            <a:pPr lvl="1" eaLnBrk="1" hangingPunct="1"/>
            <a:endParaRPr lang="en-US" i="1" dirty="0"/>
          </a:p>
          <a:p>
            <a:pPr lvl="1" eaLnBrk="1" hangingPunct="1"/>
            <a:r>
              <a:rPr lang="en-US" i="1" dirty="0"/>
              <a:t>pin</a:t>
            </a:r>
            <a:r>
              <a:rPr lang="en-US" dirty="0"/>
              <a:t>: the index number of the pin whose mode you wish to set</a:t>
            </a:r>
          </a:p>
          <a:p>
            <a:pPr lvl="1" eaLnBrk="1" hangingPunct="1"/>
            <a:r>
              <a:rPr lang="en-US" i="1" dirty="0"/>
              <a:t>mode</a:t>
            </a:r>
            <a:r>
              <a:rPr lang="en-US" dirty="0"/>
              <a:t>: </a:t>
            </a:r>
            <a:r>
              <a:rPr lang="en-US" u="sng" dirty="0"/>
              <a:t>INPUT</a:t>
            </a:r>
            <a:r>
              <a:rPr lang="en-US" dirty="0"/>
              <a:t>, </a:t>
            </a:r>
            <a:r>
              <a:rPr lang="en-US" u="sng" dirty="0"/>
              <a:t>OUTPUT</a:t>
            </a:r>
            <a:r>
              <a:rPr lang="en-US" dirty="0"/>
              <a:t>, </a:t>
            </a:r>
            <a:r>
              <a:rPr lang="en-US" u="sng" dirty="0"/>
              <a:t>INPUT_PULLUP</a:t>
            </a:r>
          </a:p>
          <a:p>
            <a:pPr lvl="1" eaLnBrk="1" hangingPunct="1"/>
            <a:r>
              <a:rPr lang="en-US" dirty="0"/>
              <a:t>Example: </a:t>
            </a:r>
          </a:p>
          <a:p>
            <a:pPr lvl="2" eaLnBrk="1" hangingPunct="1"/>
            <a:r>
              <a:rPr lang="en-US" altLang="zh-HK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(1, OUTPUT)//setup pin1 =digital out</a:t>
            </a:r>
          </a:p>
          <a:p>
            <a:pPr lvl="2" eaLnBrk="1" hangingPunct="1"/>
            <a:r>
              <a:rPr lang="en-US" altLang="zh-HK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(3, INPUT)//setup pin3 =digital in</a:t>
            </a:r>
          </a:p>
          <a:p>
            <a:pPr lvl="2" eaLnBrk="1" hangingPunct="1"/>
            <a:r>
              <a:rPr lang="en-US" altLang="zh-HK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(A3, INPUT)//setup A3 for digital in</a:t>
            </a:r>
          </a:p>
          <a:p>
            <a:pPr lvl="2" eaLnBrk="1" hangingPunct="1"/>
            <a:r>
              <a:rPr lang="en-US" altLang="zh-HK" sz="18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(A3, OUTPUT)//setup A3 for digital out</a:t>
            </a:r>
          </a:p>
          <a:p>
            <a:pPr lvl="2" eaLnBrk="1" hangingPunct="1"/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If no </a:t>
            </a:r>
            <a:r>
              <a:rPr lang="en-US" altLang="zh-HK" sz="1800" b="1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 applied to A0-&gt;A5, they are </a:t>
            </a:r>
            <a:r>
              <a:rPr lang="en-US" altLang="zh-HK" sz="1800" b="1" dirty="0" err="1">
                <a:latin typeface="Courier New" pitchFamily="49" charset="0"/>
                <a:cs typeface="Courier New" pitchFamily="49" charset="0"/>
              </a:rPr>
              <a:t>analog_in</a:t>
            </a:r>
            <a:r>
              <a:rPr lang="en-US" altLang="zh-HK" sz="1800" b="1" dirty="0">
                <a:latin typeface="Courier New" pitchFamily="49" charset="0"/>
                <a:cs typeface="Courier New" pitchFamily="49" charset="0"/>
              </a:rPr>
              <a:t> by default. </a:t>
            </a:r>
          </a:p>
          <a:p>
            <a:pPr lvl="2" eaLnBrk="1" hangingPunct="1"/>
            <a:endParaRPr lang="en-US" altLang="zh-HK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GB" altLang="zh-HK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1D966-0F7B-44E7-A12F-041EC0AAA450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208628" y="3012178"/>
            <a:ext cx="5530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mode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// comment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6328" y="2478686"/>
            <a:ext cx="328391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dirty="0"/>
              <a:t>Write comment for you to read</a:t>
            </a:r>
            <a:endParaRPr lang="zh-HK" altLang="en-US" dirty="0"/>
          </a:p>
        </p:txBody>
      </p:sp>
      <p:cxnSp>
        <p:nvCxnSpPr>
          <p:cNvPr id="3" name="Straight Arrow Connector 2"/>
          <p:cNvCxnSpPr>
            <a:endCxn id="25605" idx="3"/>
          </p:cNvCxnSpPr>
          <p:nvPr/>
        </p:nvCxnSpPr>
        <p:spPr>
          <a:xfrm flipH="1">
            <a:off x="7739309" y="2836331"/>
            <a:ext cx="971737" cy="406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25169" y="2361635"/>
            <a:ext cx="2961195" cy="646331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i="1" dirty="0"/>
              <a:t>Pin</a:t>
            </a:r>
            <a:r>
              <a:rPr lang="en-US" altLang="zh-HK" dirty="0"/>
              <a:t> =0,..,13, or A0,A1,..,A5</a:t>
            </a:r>
          </a:p>
          <a:p>
            <a:r>
              <a:rPr lang="en-US" altLang="zh-HK" dirty="0"/>
              <a:t> for Digital I/O, or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1823" y="3810001"/>
            <a:ext cx="4092777" cy="38099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05335" y="3397623"/>
            <a:ext cx="544089" cy="53091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2"/>
          </p:cNvCxnSpPr>
          <p:nvPr/>
        </p:nvCxnSpPr>
        <p:spPr>
          <a:xfrm flipH="1" flipV="1">
            <a:off x="3805767" y="3007966"/>
            <a:ext cx="344892" cy="8485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3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/>
            <a:r>
              <a:rPr lang="en-US" altLang="zh-HK" dirty="0"/>
              <a:t>Meaning of </a:t>
            </a:r>
            <a:r>
              <a:rPr lang="en-US" altLang="zh-HK" u="sng" dirty="0"/>
              <a:t>INPUT</a:t>
            </a:r>
            <a:r>
              <a:rPr lang="en-US" altLang="zh-HK" dirty="0"/>
              <a:t>, </a:t>
            </a:r>
            <a:r>
              <a:rPr lang="en-US" altLang="zh-HK" u="sng" dirty="0"/>
              <a:t>OUTPUT</a:t>
            </a:r>
            <a:r>
              <a:rPr lang="en-US" altLang="zh-HK" dirty="0"/>
              <a:t>, </a:t>
            </a:r>
            <a:r>
              <a:rPr lang="en-US" altLang="zh-HK" u="sng" dirty="0"/>
              <a:t>INPUT_PULLUP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34067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 dirty="0"/>
              <a:t>INPUT:</a:t>
            </a:r>
          </a:p>
          <a:p>
            <a:endParaRPr lang="en-US" altLang="zh-HK" dirty="0"/>
          </a:p>
          <a:p>
            <a:r>
              <a:rPr lang="en-US" altLang="zh-HK" dirty="0"/>
              <a:t>OUTPUT:</a:t>
            </a:r>
          </a:p>
          <a:p>
            <a:endParaRPr lang="en-US" altLang="zh-HK" dirty="0"/>
          </a:p>
          <a:p>
            <a:endParaRPr lang="en-US" altLang="zh-HK" dirty="0"/>
          </a:p>
          <a:p>
            <a:r>
              <a:rPr lang="en-US" altLang="zh-HK" dirty="0"/>
              <a:t>INPUT_PULLUP: When the pin is not connect to anything, it is HIGH  </a:t>
            </a:r>
          </a:p>
          <a:p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81009" y="1764545"/>
            <a:ext cx="979755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altLang="zh-HK" dirty="0"/>
          </a:p>
          <a:p>
            <a:r>
              <a:rPr lang="en-US" altLang="zh-HK" dirty="0"/>
              <a:t>Arduino</a:t>
            </a:r>
          </a:p>
          <a:p>
            <a:endParaRPr lang="en-US" altLang="zh-HK" dirty="0"/>
          </a:p>
        </p:txBody>
      </p:sp>
      <p:sp>
        <p:nvSpPr>
          <p:cNvPr id="11" name="TextBox 10"/>
          <p:cNvSpPr txBox="1"/>
          <p:nvPr/>
        </p:nvSpPr>
        <p:spPr>
          <a:xfrm>
            <a:off x="4198755" y="17645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HIGH(5V) or LOW(0V)</a:t>
            </a:r>
            <a:endParaRPr lang="zh-HK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6773" y="1949211"/>
            <a:ext cx="6442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49836" y="3225108"/>
            <a:ext cx="979755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altLang="zh-HK" dirty="0"/>
          </a:p>
          <a:p>
            <a:r>
              <a:rPr lang="en-US" altLang="zh-HK" dirty="0"/>
              <a:t>Arduino</a:t>
            </a:r>
          </a:p>
          <a:p>
            <a:endParaRPr lang="zh-HK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795654" y="3705741"/>
            <a:ext cx="5541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19132" y="350210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HIGH(5V) or LOW (0V)</a:t>
            </a:r>
            <a:endParaRPr lang="zh-HK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81008" y="4658149"/>
            <a:ext cx="979755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altLang="zh-HK" dirty="0"/>
          </a:p>
          <a:p>
            <a:r>
              <a:rPr lang="en-US" altLang="zh-HK" dirty="0"/>
              <a:t>Arduino</a:t>
            </a:r>
          </a:p>
          <a:p>
            <a:endParaRPr lang="zh-HK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35582" y="5166768"/>
            <a:ext cx="3054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HIGH(5V) or LOW)</a:t>
            </a:r>
          </a:p>
          <a:p>
            <a:r>
              <a:rPr lang="en-US" altLang="zh-HK" dirty="0"/>
              <a:t>or </a:t>
            </a:r>
            <a:r>
              <a:rPr lang="en-US" altLang="zh-HK" dirty="0" err="1"/>
              <a:t>not_connected_to_anything</a:t>
            </a:r>
            <a:endParaRPr lang="zh-HK" alt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45624" y="5395368"/>
            <a:ext cx="9353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47509" y="44577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89865" y="420411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High(5V))</a:t>
            </a:r>
            <a:endParaRPr lang="zh-HK" alt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833754" y="4457700"/>
            <a:ext cx="1" cy="200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33755" y="5119814"/>
            <a:ext cx="3464" cy="255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72678" y="470431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1K</a:t>
            </a:r>
            <a:r>
              <a:rPr lang="el-GR" altLang="zh-HK" dirty="0"/>
              <a:t>Ω</a:t>
            </a:r>
            <a:endParaRPr lang="zh-HK" altLang="en-US" dirty="0"/>
          </a:p>
        </p:txBody>
      </p:sp>
      <p:sp>
        <p:nvSpPr>
          <p:cNvPr id="47" name="Freeform 46"/>
          <p:cNvSpPr/>
          <p:nvPr/>
        </p:nvSpPr>
        <p:spPr>
          <a:xfrm>
            <a:off x="6691745" y="4644736"/>
            <a:ext cx="290946" cy="498764"/>
          </a:xfrm>
          <a:custGeom>
            <a:avLst/>
            <a:gdLst>
              <a:gd name="connsiteX0" fmla="*/ 145473 w 290946"/>
              <a:gd name="connsiteY0" fmla="*/ 0 h 498764"/>
              <a:gd name="connsiteX1" fmla="*/ 280555 w 290946"/>
              <a:gd name="connsiteY1" fmla="*/ 62346 h 498764"/>
              <a:gd name="connsiteX2" fmla="*/ 10391 w 290946"/>
              <a:gd name="connsiteY2" fmla="*/ 155864 h 498764"/>
              <a:gd name="connsiteX3" fmla="*/ 280555 w 290946"/>
              <a:gd name="connsiteY3" fmla="*/ 166255 h 498764"/>
              <a:gd name="connsiteX4" fmla="*/ 0 w 290946"/>
              <a:gd name="connsiteY4" fmla="*/ 249382 h 498764"/>
              <a:gd name="connsiteX5" fmla="*/ 280555 w 290946"/>
              <a:gd name="connsiteY5" fmla="*/ 259773 h 498764"/>
              <a:gd name="connsiteX6" fmla="*/ 10391 w 290946"/>
              <a:gd name="connsiteY6" fmla="*/ 322119 h 498764"/>
              <a:gd name="connsiteX7" fmla="*/ 290946 w 290946"/>
              <a:gd name="connsiteY7" fmla="*/ 353291 h 498764"/>
              <a:gd name="connsiteX8" fmla="*/ 135082 w 290946"/>
              <a:gd name="connsiteY8" fmla="*/ 405246 h 498764"/>
              <a:gd name="connsiteX9" fmla="*/ 145473 w 290946"/>
              <a:gd name="connsiteY9" fmla="*/ 498764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46" h="498764">
                <a:moveTo>
                  <a:pt x="145473" y="0"/>
                </a:moveTo>
                <a:lnTo>
                  <a:pt x="280555" y="62346"/>
                </a:lnTo>
                <a:lnTo>
                  <a:pt x="10391" y="155864"/>
                </a:lnTo>
                <a:lnTo>
                  <a:pt x="280555" y="166255"/>
                </a:lnTo>
                <a:lnTo>
                  <a:pt x="0" y="249382"/>
                </a:lnTo>
                <a:lnTo>
                  <a:pt x="280555" y="259773"/>
                </a:lnTo>
                <a:lnTo>
                  <a:pt x="10391" y="322119"/>
                </a:lnTo>
                <a:lnTo>
                  <a:pt x="290946" y="353291"/>
                </a:lnTo>
                <a:lnTo>
                  <a:pt x="135082" y="405246"/>
                </a:lnTo>
                <a:lnTo>
                  <a:pt x="145473" y="49876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5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Basic Function(step2a) – </a:t>
            </a:r>
            <a:r>
              <a:rPr lang="en-US" sz="3600" dirty="0" err="1"/>
              <a:t>digitalWrite</a:t>
            </a:r>
            <a:r>
              <a:rPr lang="en-US" sz="3600" dirty="0"/>
              <a:t>()</a:t>
            </a:r>
            <a:endParaRPr lang="en-GB" sz="3600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err="1"/>
              <a:t>digitalWrite</a:t>
            </a:r>
            <a:r>
              <a:rPr lang="en-US" dirty="0"/>
              <a:t>() is used to write a </a:t>
            </a:r>
            <a:r>
              <a:rPr lang="en-US" u="sng" dirty="0"/>
              <a:t>HIGH</a:t>
            </a:r>
            <a:r>
              <a:rPr lang="en-US" dirty="0"/>
              <a:t> or a </a:t>
            </a:r>
            <a:r>
              <a:rPr lang="en-US" u="sng" dirty="0"/>
              <a:t>LOW</a:t>
            </a:r>
            <a:r>
              <a:rPr lang="en-US" dirty="0"/>
              <a:t> value to a digital pin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Syntax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i="1" dirty="0"/>
              <a:t>pin</a:t>
            </a:r>
            <a:r>
              <a:rPr lang="en-US" dirty="0"/>
              <a:t>: the number of the pin whose value you wish to set</a:t>
            </a:r>
          </a:p>
          <a:p>
            <a:pPr lvl="1" eaLnBrk="1" hangingPunct="1"/>
            <a:r>
              <a:rPr lang="en-US" i="1" dirty="0"/>
              <a:t>value</a:t>
            </a:r>
            <a:r>
              <a:rPr lang="en-US" dirty="0"/>
              <a:t>: HIGH (5 V) or LOW (Ground)</a:t>
            </a:r>
          </a:p>
          <a:p>
            <a:pPr lvl="1" eaLnBrk="1" hangingPunct="1"/>
            <a:r>
              <a:rPr lang="en-US" altLang="zh-HK" dirty="0"/>
              <a:t>Example: </a:t>
            </a:r>
          </a:p>
          <a:p>
            <a:pPr lvl="2" eaLnBrk="1" hangingPunct="1"/>
            <a:r>
              <a:rPr lang="en-US" altLang="zh-HK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HK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HK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) // comment</a:t>
            </a:r>
          </a:p>
          <a:p>
            <a:pPr lvl="2" eaLnBrk="1" hangingPunct="1"/>
            <a:r>
              <a:rPr lang="en-US" altLang="zh-HK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E.g</a:t>
            </a:r>
            <a:r>
              <a:rPr lang="en-US" altLang="zh-HK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2" eaLnBrk="1" hangingPunct="1"/>
            <a:r>
              <a:rPr lang="en-US" altLang="zh-HK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(1, HIGH)//set pin1 to </a:t>
            </a:r>
            <a:r>
              <a:rPr lang="en-US" altLang="zh-HK" u="sng" dirty="0">
                <a:latin typeface="Courier New" pitchFamily="49" charset="0"/>
                <a:cs typeface="Courier New" pitchFamily="49" charset="0"/>
              </a:rPr>
              <a:t>HIGH</a:t>
            </a:r>
          </a:p>
          <a:p>
            <a:pPr lvl="1" eaLnBrk="1" hangingPunct="1"/>
            <a:endParaRPr lang="en-GB" dirty="0"/>
          </a:p>
          <a:p>
            <a:pPr eaLnBrk="1" hangingPunct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9BCD4-67A9-4483-8573-C10AFBA9F3E0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082382" y="2895600"/>
            <a:ext cx="6636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// comment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5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Basic Function(step2b) – </a:t>
            </a:r>
            <a:r>
              <a:rPr lang="en-US" sz="4000" dirty="0" err="1"/>
              <a:t>digitalRead</a:t>
            </a:r>
            <a:r>
              <a:rPr lang="en-US" sz="4000" dirty="0"/>
              <a:t>()</a:t>
            </a:r>
            <a:endParaRPr lang="en-GB" sz="4000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/>
              <a:t>digitalWrite</a:t>
            </a:r>
            <a:r>
              <a:rPr lang="en-US" dirty="0"/>
              <a:t>() is used to read the value from a specified digital pin, either </a:t>
            </a:r>
            <a:r>
              <a:rPr lang="en-US" u="sng" dirty="0"/>
              <a:t>HIGH</a:t>
            </a:r>
            <a:r>
              <a:rPr lang="en-US" dirty="0"/>
              <a:t> or </a:t>
            </a:r>
            <a:r>
              <a:rPr lang="en-US" u="sng" dirty="0"/>
              <a:t>LOW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Syntax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i="1" dirty="0"/>
              <a:t>pin</a:t>
            </a:r>
            <a:r>
              <a:rPr lang="en-US" dirty="0"/>
              <a:t>: the number of the pin whose mode you want to read (integer)</a:t>
            </a:r>
          </a:p>
          <a:p>
            <a:pPr lvl="1" eaLnBrk="1" hangingPunct="1"/>
            <a:r>
              <a:rPr lang="en-US" altLang="zh-HK" dirty="0"/>
              <a:t>Example: </a:t>
            </a:r>
          </a:p>
          <a:p>
            <a:pPr lvl="2" eaLnBrk="1" hangingPunct="1"/>
            <a:r>
              <a:rPr lang="en-US" altLang="zh-HK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HK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altLang="zh-HK" dirty="0">
                <a:latin typeface="Courier New" pitchFamily="49" charset="0"/>
                <a:cs typeface="Courier New" pitchFamily="49" charset="0"/>
              </a:rPr>
              <a:t>)// read the state of the </a:t>
            </a:r>
          </a:p>
          <a:p>
            <a:pPr lvl="2" eaLnBrk="1" hangingPunct="1"/>
            <a:r>
              <a:rPr lang="en-US" altLang="zh-HK" dirty="0">
                <a:latin typeface="Courier New" pitchFamily="49" charset="0"/>
                <a:cs typeface="Courier New" pitchFamily="49" charset="0"/>
              </a:rPr>
              <a:t>                // it can be </a:t>
            </a:r>
            <a:r>
              <a:rPr lang="en-US" altLang="zh-HK" u="sng" dirty="0">
                <a:latin typeface="Courier New" pitchFamily="49" charset="0"/>
                <a:cs typeface="Courier New" pitchFamily="49" charset="0"/>
              </a:rPr>
              <a:t>“HIGH” or “LOW”</a:t>
            </a:r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D4DA6-B21D-4FF4-A59A-EF8FA9576F88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322581" y="2438400"/>
            <a:ext cx="3133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pin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70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Some other basic Function – delay()</a:t>
            </a:r>
            <a:endParaRPr lang="en-GB" sz="4000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delay() is used to pause the program for the amount of time (in milliseconds)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Syntax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i="1" dirty="0" err="1"/>
              <a:t>ms</a:t>
            </a:r>
            <a:r>
              <a:rPr lang="en-US" dirty="0"/>
              <a:t>: the number of milliseconds to pause (unsigned long)</a:t>
            </a:r>
            <a:endParaRPr lang="en-GB" dirty="0"/>
          </a:p>
          <a:p>
            <a:pPr eaLnBrk="1" hangingPunct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E2FE9-E6BF-4421-A08B-1D1636590640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819400" y="2743200"/>
            <a:ext cx="184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Control Structure – IF</a:t>
            </a:r>
            <a:endParaRPr lang="en-GB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Syntax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99393-069A-4F60-B1F5-BAF70C80D75B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782638" y="2292350"/>
            <a:ext cx="8297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condition1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do stuff if condition1 is true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condition2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do stuff only if condition1 is false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and conition2 is true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do stuff when both condition1 and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condition2 are false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GB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05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Basic Control Structure – FOR</a:t>
            </a:r>
            <a:endParaRPr lang="en-GB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Syntax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4A8B-72CF-43AE-9891-BCD2921B2F05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820738" y="2330450"/>
            <a:ext cx="79263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initialization; condition; increment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// statement(s);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GB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2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Basic Control Structure </a:t>
            </a:r>
            <a:br>
              <a:rPr lang="en-US" altLang="zh-HK" dirty="0"/>
            </a:br>
            <a:r>
              <a:rPr lang="en-US" altLang="zh-HK" dirty="0"/>
              <a:t>– SWITCH-CASE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switch (</a:t>
            </a:r>
            <a:r>
              <a:rPr lang="en-US" altLang="zh-HK" sz="2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case label1: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// statements when </a:t>
            </a:r>
            <a:r>
              <a:rPr lang="en-US" altLang="zh-HK" sz="2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=label1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break;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case label2: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// statements when </a:t>
            </a:r>
            <a:r>
              <a:rPr lang="en-US" altLang="zh-HK" sz="2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=label2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break;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default: 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// statements</a:t>
            </a:r>
          </a:p>
          <a:p>
            <a:r>
              <a:rPr lang="en-US" altLang="zh-HK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br>
              <a:rPr lang="en-US" altLang="zh-HK" dirty="0"/>
            </a:b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C7B61-F4FE-44B2-A98A-E73476A15B8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22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Functions</a:t>
            </a:r>
            <a:endParaRPr lang="en-GB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Please visit </a:t>
            </a:r>
            <a:r>
              <a:rPr lang="en-US" dirty="0">
                <a:hlinkClick r:id="rId2"/>
              </a:rPr>
              <a:t>http://arduino.cc/en/Reference/</a:t>
            </a:r>
            <a:r>
              <a:rPr lang="en-US" dirty="0"/>
              <a:t> for Arduino Language Reference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C3889-D9CA-4521-8021-2A72174D8E43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Stem1: Introduction to Arduino v.0.a (230522a)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Learned how to use the IDE (interactive development environment) of Arduino</a:t>
            </a:r>
          </a:p>
          <a:p>
            <a:r>
              <a:rPr lang="en-US" dirty="0"/>
              <a:t>Learned how to upload program to the Arduino board</a:t>
            </a:r>
          </a:p>
          <a:p>
            <a:r>
              <a:rPr lang="en-US" dirty="0"/>
              <a:t>We studied the basic functions of an Arduino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Embedded system comparison</a:t>
            </a:r>
            <a:br>
              <a:rPr lang="en-US" dirty="0"/>
            </a:br>
            <a:r>
              <a:rPr lang="en-US" sz="3100" dirty="0">
                <a:hlinkClick r:id="rId2"/>
              </a:rPr>
              <a:t>https://en.wikipedia.org/wiki/STM32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ARM7, LPC2100, LPC2131, runs at 11Mz</a:t>
            </a:r>
          </a:p>
          <a:p>
            <a:r>
              <a:rPr lang="en-US" u="sng" dirty="0">
                <a:solidFill>
                  <a:srgbClr val="FF0000"/>
                </a:solidFill>
              </a:rPr>
              <a:t>Arduino UNO ATmega328 Runs at 20Mz</a:t>
            </a:r>
          </a:p>
          <a:p>
            <a:r>
              <a:rPr lang="en-US" dirty="0"/>
              <a:t>STM32F1 (M3) ,¥7.5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Cortex M4, </a:t>
            </a:r>
            <a:r>
              <a:rPr lang="en-US" dirty="0" err="1"/>
              <a:t>NuMicro</a:t>
            </a:r>
            <a:r>
              <a:rPr lang="en-US" dirty="0"/>
              <a:t> family M4, STM32F4 ,180 MHz STM32F4,@¥19.40, </a:t>
            </a:r>
          </a:p>
          <a:p>
            <a:r>
              <a:rPr lang="en-US" dirty="0"/>
              <a:t>Raspberry Pi 3:1.1GHz Cortex-A53 550MHz</a:t>
            </a:r>
          </a:p>
          <a:p>
            <a:r>
              <a:rPr lang="en-US" dirty="0"/>
              <a:t>Raspberry Pi 4:uses 64/32-bit quad-core ARM Cortex-A72, runs at 1.5 GHz</a:t>
            </a:r>
          </a:p>
          <a:p>
            <a:r>
              <a:rPr lang="en-US" altLang="zh-HK" dirty="0"/>
              <a:t>Apple A13</a:t>
            </a:r>
            <a:r>
              <a:rPr lang="en-US" altLang="zh-TW" dirty="0"/>
              <a:t>,ARMv8.3-A,instruction A64,7µm,6 (2xLightning+ 4xThunder)2.65 GHz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8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BAF6-269D-81F0-0104-DFAE1620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D30C-595E-C03B-E010-551D4B289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https://forum.arduino.cc/t/pdf-version-of-the-project-book/999501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754C-80A7-82E4-8D0D-2F265FF7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03415-D361-233D-7E95-D43DA9B6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2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77C2EB-A479-E59C-515B-B00F7E3F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63119"/>
            <a:ext cx="7315200" cy="3893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96B532-8260-2E1C-2886-C8AF1CA7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Download Arduino IDE,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75B2-6267-74B4-543E-6ED14119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859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https://www.arduino.cc/en/software</a:t>
            </a:r>
            <a:r>
              <a:rPr lang="en-US" sz="2400" dirty="0"/>
              <a:t>. Pick “Just download” if asked,  it is ok if you don’t want to donate money.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0D825-C65D-CA09-8458-0930AB49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EEEC8-7717-76D6-29BF-EDCD7A40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4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4318A2-E22B-47B4-BF21-8F616227B19B}"/>
              </a:ext>
            </a:extLst>
          </p:cNvPr>
          <p:cNvSpPr/>
          <p:nvPr/>
        </p:nvSpPr>
        <p:spPr>
          <a:xfrm>
            <a:off x="5486400" y="4308106"/>
            <a:ext cx="2585322" cy="2275256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71D366-9737-F922-0CE0-9DB2C4C5C620}"/>
              </a:ext>
            </a:extLst>
          </p:cNvPr>
          <p:cNvCxnSpPr>
            <a:cxnSpLocks/>
          </p:cNvCxnSpPr>
          <p:nvPr/>
        </p:nvCxnSpPr>
        <p:spPr>
          <a:xfrm flipH="1">
            <a:off x="6934200" y="2371626"/>
            <a:ext cx="533400" cy="193648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74F205-464E-07D3-23BF-0431DBC8D4D2}"/>
              </a:ext>
            </a:extLst>
          </p:cNvPr>
          <p:cNvSpPr txBox="1"/>
          <p:nvPr/>
        </p:nvSpPr>
        <p:spPr>
          <a:xfrm>
            <a:off x="6327338" y="1932671"/>
            <a:ext cx="258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Pick your choice</a:t>
            </a:r>
          </a:p>
        </p:txBody>
      </p:sp>
    </p:spTree>
    <p:extLst>
      <p:ext uri="{BB962C8B-B14F-4D97-AF65-F5344CB8AC3E}">
        <p14:creationId xmlns:p14="http://schemas.microsoft.com/office/powerpoint/2010/main" val="348226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668F-E489-63BE-09EA-C00E2394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264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Run the first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1498-E1F1-675B-BC67-2EEDBFD6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602163"/>
          </a:xfrm>
        </p:spPr>
        <p:txBody>
          <a:bodyPr/>
          <a:lstStyle/>
          <a:p>
            <a:r>
              <a:rPr lang="en-US" dirty="0"/>
              <a:t>Select: File</a:t>
            </a:r>
            <a:r>
              <a:rPr lang="en-US" dirty="0">
                <a:sym typeface="Wingdings" panose="05000000000000000000" pitchFamily="2" charset="2"/>
              </a:rPr>
              <a:t>Example-01 Basics  Blink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74EB5-3F12-F7F3-14EA-CCFF1CE5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CD69F-3C61-A482-2FA0-363C46ED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6A676-1FF8-42AB-3A72-7637E4720CD2}"/>
              </a:ext>
            </a:extLst>
          </p:cNvPr>
          <p:cNvSpPr txBox="1"/>
          <p:nvPr/>
        </p:nvSpPr>
        <p:spPr>
          <a:xfrm>
            <a:off x="474324" y="3000684"/>
            <a:ext cx="8458200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//The main part of the code</a:t>
            </a:r>
          </a:p>
          <a:p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the setup function runs once when you press reset or power the board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initialize digital pin LED_BUILTIN as an output.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LED_BUILTIN, OUTPUT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the loop function runs over and over again forever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LED_BUILTIN, HIGH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// turn the LED on (HIGH is the voltage level)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            // wait for a second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LED_BUILTIN, LOW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// turn the LED off by making the voltage LOW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4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            // wait for a second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599E1-B6DE-6143-8C10-A7B9C591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087" y="191100"/>
            <a:ext cx="2489760" cy="129964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2E51C9-C716-6319-13CC-E6BA1B2684C7}"/>
              </a:ext>
            </a:extLst>
          </p:cNvPr>
          <p:cNvCxnSpPr/>
          <p:nvPr/>
        </p:nvCxnSpPr>
        <p:spPr>
          <a:xfrm flipV="1">
            <a:off x="2667000" y="451034"/>
            <a:ext cx="3074659" cy="115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C735DB7-CC01-721A-747E-13F513ED92DD}"/>
              </a:ext>
            </a:extLst>
          </p:cNvPr>
          <p:cNvSpPr/>
          <p:nvPr/>
        </p:nvSpPr>
        <p:spPr>
          <a:xfrm>
            <a:off x="5486400" y="191100"/>
            <a:ext cx="762000" cy="647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BFA1-EEDE-100A-F3F1-3D171479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Arduino IDE 2: Select your board and USB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8849-4821-F558-2742-54A0B7A0F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4800600" cy="4221163"/>
          </a:xfrm>
        </p:spPr>
        <p:txBody>
          <a:bodyPr/>
          <a:lstStyle/>
          <a:p>
            <a:r>
              <a:rPr lang="en-US" dirty="0"/>
              <a:t>After installation you need to pick setup the  board-library 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37AE6-CCF1-A325-7F22-8FA7728D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FA6BA-46F7-9E7C-1A7F-8EA3D1D3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6B537-834F-DE12-F2AA-C436FAFC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26" y="2044619"/>
            <a:ext cx="3258274" cy="36847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3B81600-BD9C-428B-E0F2-B5977062517F}"/>
              </a:ext>
            </a:extLst>
          </p:cNvPr>
          <p:cNvSpPr/>
          <p:nvPr/>
        </p:nvSpPr>
        <p:spPr>
          <a:xfrm>
            <a:off x="5334000" y="4495800"/>
            <a:ext cx="2514600" cy="1233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C5EA57-F1F2-8865-9C3A-B01F6DB24C84}"/>
              </a:ext>
            </a:extLst>
          </p:cNvPr>
          <p:cNvCxnSpPr/>
          <p:nvPr/>
        </p:nvCxnSpPr>
        <p:spPr>
          <a:xfrm>
            <a:off x="1676400" y="3810000"/>
            <a:ext cx="38862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0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589F-735D-91EF-F8E2-88739E32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4343400" cy="1112838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Verify/compile and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7B7C-4BD1-5FE5-FBEE-3176695E3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4724400" cy="4373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Sketch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Verify/Compile</a:t>
            </a:r>
          </a:p>
          <a:p>
            <a:pPr lvl="1"/>
            <a:r>
              <a:rPr lang="en-US" dirty="0"/>
              <a:t>If it is successful</a:t>
            </a:r>
          </a:p>
          <a:p>
            <a:r>
              <a:rPr lang="en-US" dirty="0"/>
              <a:t> Sketch </a:t>
            </a:r>
            <a:r>
              <a:rPr lang="en-US" dirty="0">
                <a:sym typeface="Wingdings" panose="05000000000000000000" pitchFamily="2" charset="2"/>
              </a:rPr>
              <a:t> upload</a:t>
            </a:r>
          </a:p>
          <a:p>
            <a:r>
              <a:rPr lang="en-US" dirty="0">
                <a:sym typeface="Wingdings" panose="05000000000000000000" pitchFamily="2" charset="2"/>
              </a:rPr>
              <a:t>You may have to run “select board” and select USB num.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Find Arduino UNO , and select the suitable USB-COM.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76B1A-A2B8-1379-E868-96F1BE68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B2F5A-6337-8B57-D1EF-55E96955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C72C5-B42B-0152-D8C7-EF887599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320" y="221995"/>
            <a:ext cx="2489760" cy="1299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B793A2-A5E4-2510-0E60-9391F5B4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07112"/>
            <a:ext cx="3374020" cy="15915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19CF1C9-A6A2-F472-388B-D162D7EBBE2F}"/>
              </a:ext>
            </a:extLst>
          </p:cNvPr>
          <p:cNvSpPr/>
          <p:nvPr/>
        </p:nvSpPr>
        <p:spPr>
          <a:xfrm>
            <a:off x="6325456" y="1909672"/>
            <a:ext cx="1703792" cy="767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26EF36-3CD7-BB98-6825-19796A0DF057}"/>
              </a:ext>
            </a:extLst>
          </p:cNvPr>
          <p:cNvCxnSpPr>
            <a:cxnSpLocks/>
          </p:cNvCxnSpPr>
          <p:nvPr/>
        </p:nvCxnSpPr>
        <p:spPr>
          <a:xfrm flipV="1">
            <a:off x="3352800" y="2677371"/>
            <a:ext cx="3352801" cy="13723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C2870F4-805F-C331-4CBE-3AEEFC73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39" y="3599617"/>
            <a:ext cx="3927235" cy="279318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198DF9-BF6B-9371-A391-B50BEE60BC9F}"/>
              </a:ext>
            </a:extLst>
          </p:cNvPr>
          <p:cNvCxnSpPr>
            <a:cxnSpLocks/>
          </p:cNvCxnSpPr>
          <p:nvPr/>
        </p:nvCxnSpPr>
        <p:spPr>
          <a:xfrm flipV="1">
            <a:off x="3352800" y="731837"/>
            <a:ext cx="2982410" cy="10183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ED92725-1491-8DDC-1E44-A541883E1FC1}"/>
              </a:ext>
            </a:extLst>
          </p:cNvPr>
          <p:cNvSpPr/>
          <p:nvPr/>
        </p:nvSpPr>
        <p:spPr>
          <a:xfrm>
            <a:off x="6019801" y="338176"/>
            <a:ext cx="685800" cy="391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81799F-E607-83A1-8734-F8F2A7B088D1}"/>
              </a:ext>
            </a:extLst>
          </p:cNvPr>
          <p:cNvCxnSpPr>
            <a:cxnSpLocks/>
          </p:cNvCxnSpPr>
          <p:nvPr/>
        </p:nvCxnSpPr>
        <p:spPr>
          <a:xfrm flipV="1">
            <a:off x="3352800" y="3684108"/>
            <a:ext cx="1955520" cy="3727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4B24-75C9-BAD5-660B-02340166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sketch and library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4862D-2AE3-D845-C236-5CCAA69FF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default position may cause problems when using Chinese Windows, set it to “c:\</a:t>
            </a:r>
            <a:r>
              <a:rPr lang="en-US" dirty="0" err="1"/>
              <a:t>Arduino_project</a:t>
            </a:r>
            <a:r>
              <a:rPr lang="en-US" dirty="0"/>
              <a:t>” should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DB87A-1318-66AA-4558-EF166CA0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92B2-A951-01AE-C51B-4784E42A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569CC-9CB8-B687-B163-29C62A10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19105"/>
            <a:ext cx="5194599" cy="35015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B2AC31-0D4A-DA9B-F863-12033A7A677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038600" y="3048000"/>
            <a:ext cx="2637352" cy="141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9ADFBC-05DC-482C-83A3-4A9BB7B0477D}"/>
              </a:ext>
            </a:extLst>
          </p:cNvPr>
          <p:cNvSpPr/>
          <p:nvPr/>
        </p:nvSpPr>
        <p:spPr>
          <a:xfrm>
            <a:off x="6553200" y="4343400"/>
            <a:ext cx="838200" cy="838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3798-5A2A-770B-E272-CD7C4170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libraries for hardware/sensors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2AFA-FEA1-CA07-8BBC-18D74996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3581400" cy="4786741"/>
          </a:xfrm>
        </p:spPr>
        <p:txBody>
          <a:bodyPr>
            <a:normAutofit/>
          </a:bodyPr>
          <a:lstStyle/>
          <a:p>
            <a:r>
              <a:rPr lang="en-US" sz="1800" dirty="0"/>
              <a:t>E.g. If your code needs  </a:t>
            </a:r>
            <a:r>
              <a:rPr lang="en-US" sz="1800" dirty="0" err="1"/>
              <a:t>DHT.h</a:t>
            </a:r>
            <a:endParaRPr lang="en-US" sz="1800" dirty="0"/>
          </a:p>
          <a:p>
            <a:r>
              <a:rPr lang="en-US" sz="18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18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800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Adafruit_Sensor.h</a:t>
            </a:r>
            <a:r>
              <a:rPr lang="en-US" sz="18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8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18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800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DHT.h</a:t>
            </a:r>
            <a:r>
              <a:rPr lang="en-US" sz="18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8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18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800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DHT_U.h</a:t>
            </a:r>
            <a:r>
              <a:rPr lang="en-US" sz="18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8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dirty="0"/>
              <a:t>You may download the libraries </a:t>
            </a:r>
          </a:p>
          <a:p>
            <a:r>
              <a:rPr lang="en-US" sz="1800" dirty="0"/>
              <a:t>Step1:  Click “tools/manage libraries”</a:t>
            </a:r>
          </a:p>
          <a:p>
            <a:r>
              <a:rPr lang="en-US" sz="1800" dirty="0"/>
              <a:t>Step2: the “LIBRARY MANAGER” will be shown. Type “DHT” or  “</a:t>
            </a:r>
            <a:r>
              <a:rPr lang="en-US" sz="1800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Adafruit_Sensor</a:t>
            </a:r>
            <a:r>
              <a:rPr lang="en-US" sz="18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” </a:t>
            </a:r>
            <a:r>
              <a:rPr lang="en-US" sz="1800" dirty="0"/>
              <a:t>in the search windows for libraries</a:t>
            </a:r>
          </a:p>
          <a:p>
            <a:r>
              <a:rPr lang="en-US" sz="1800" dirty="0"/>
              <a:t>Step3: if you see suitable library click INSTALL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8A427-0427-49D1-1802-C6B8B788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Stem1: Introduction to Arduino v.0.a (230522a)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875F1-9140-2B1D-7E56-53333778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88C-30B4-492C-BC71-17245E2F97D1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26F243-2192-39C7-C5B9-5ED38036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17638"/>
            <a:ext cx="5254906" cy="457778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635D5C-3EEE-728C-444F-0047CBA9851B}"/>
              </a:ext>
            </a:extLst>
          </p:cNvPr>
          <p:cNvCxnSpPr>
            <a:cxnSpLocks/>
          </p:cNvCxnSpPr>
          <p:nvPr/>
        </p:nvCxnSpPr>
        <p:spPr>
          <a:xfrm>
            <a:off x="2971800" y="2133600"/>
            <a:ext cx="3581400" cy="1143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B65DD-1CF6-B9D6-4451-68854D806AE1}"/>
              </a:ext>
            </a:extLst>
          </p:cNvPr>
          <p:cNvSpPr/>
          <p:nvPr/>
        </p:nvSpPr>
        <p:spPr>
          <a:xfrm>
            <a:off x="6553200" y="3200400"/>
            <a:ext cx="2514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C1A02C-3517-B491-13ED-52D2D94365DA}"/>
              </a:ext>
            </a:extLst>
          </p:cNvPr>
          <p:cNvCxnSpPr>
            <a:cxnSpLocks/>
          </p:cNvCxnSpPr>
          <p:nvPr/>
        </p:nvCxnSpPr>
        <p:spPr>
          <a:xfrm flipV="1">
            <a:off x="1741572" y="1783557"/>
            <a:ext cx="2971800" cy="14930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EA341E2-FFA2-805F-DF9D-AAC3B10C7369}"/>
              </a:ext>
            </a:extLst>
          </p:cNvPr>
          <p:cNvSpPr/>
          <p:nvPr/>
        </p:nvSpPr>
        <p:spPr>
          <a:xfrm>
            <a:off x="4675272" y="1386816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27BBE0-1F9A-82B3-D5AF-B8AB508E4910}"/>
              </a:ext>
            </a:extLst>
          </p:cNvPr>
          <p:cNvCxnSpPr>
            <a:cxnSpLocks/>
          </p:cNvCxnSpPr>
          <p:nvPr/>
        </p:nvCxnSpPr>
        <p:spPr>
          <a:xfrm flipV="1">
            <a:off x="1832062" y="4230042"/>
            <a:ext cx="3033710" cy="12103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2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2312</Words>
  <Application>Microsoft Office PowerPoint</Application>
  <PresentationFormat>On-screen Show (4:3)</PresentationFormat>
  <Paragraphs>327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Office Theme</vt:lpstr>
      <vt:lpstr>Introduction to Arduino Integrated Development system (IDE)  and Software development</vt:lpstr>
      <vt:lpstr>Introduction to Arduino</vt:lpstr>
      <vt:lpstr>Embedded system comparison https://en.wikipedia.org/wiki/STM32</vt:lpstr>
      <vt:lpstr>Download Arduino IDE, from</vt:lpstr>
      <vt:lpstr>Run the first test</vt:lpstr>
      <vt:lpstr>Working with Arduino IDE 2: Select your board and USB</vt:lpstr>
      <vt:lpstr>Verify/compile and upload</vt:lpstr>
      <vt:lpstr>Setup sketch and library directory</vt:lpstr>
      <vt:lpstr>Add libraries for hardware/sensors</vt:lpstr>
      <vt:lpstr>Arduino UNO</vt:lpstr>
      <vt:lpstr>Start to use the Arduino. This I is IDE1. IDE2 may looks slightly different but similar fucntion.</vt:lpstr>
      <vt:lpstr>Select Board</vt:lpstr>
      <vt:lpstr>Select Port</vt:lpstr>
      <vt:lpstr>Arduino IDE (integrated development environment )</vt:lpstr>
      <vt:lpstr>Toolbar</vt:lpstr>
      <vt:lpstr>Arduino Code</vt:lpstr>
      <vt:lpstr>Simple experiment Try in the main Arudino IDE window:  Step1: Click File  Examples 01. basics  Blink Step2: Click Sketch  upload (will run automatically)             or Click on the tick will has the effect  </vt:lpstr>
      <vt:lpstr>Basic software functions</vt:lpstr>
      <vt:lpstr>System setup procedures</vt:lpstr>
      <vt:lpstr>Basic Function (step1) – pinMode()</vt:lpstr>
      <vt:lpstr>Meaning of INPUT, OUTPUT, INPUT_PULLUP</vt:lpstr>
      <vt:lpstr>Basic Function(step2a) – digitalWrite()</vt:lpstr>
      <vt:lpstr>Basic Function(step2b) – digitalRead()</vt:lpstr>
      <vt:lpstr>Some other basic Function – delay()</vt:lpstr>
      <vt:lpstr>Basic Control Structure – IF</vt:lpstr>
      <vt:lpstr>Basic Control Structure – FOR</vt:lpstr>
      <vt:lpstr>Basic Control Structure  – SWITCH-CASE</vt:lpstr>
      <vt:lpstr>More Functions</vt:lpstr>
      <vt:lpstr>Conclusion</vt:lpstr>
      <vt:lpstr>Reference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Arduino</dc:title>
  <dc:creator>kh wong</dc:creator>
  <cp:lastModifiedBy>Kin Hong Wong (CCO)</cp:lastModifiedBy>
  <cp:revision>54</cp:revision>
  <dcterms:created xsi:type="dcterms:W3CDTF">2019-04-29T23:55:05Z</dcterms:created>
  <dcterms:modified xsi:type="dcterms:W3CDTF">2023-05-22T23:36:19Z</dcterms:modified>
</cp:coreProperties>
</file>